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6" r:id="rId3"/>
    <p:sldId id="377" r:id="rId4"/>
    <p:sldId id="379" r:id="rId5"/>
    <p:sldId id="383" r:id="rId6"/>
    <p:sldId id="384" r:id="rId7"/>
    <p:sldId id="385" r:id="rId8"/>
    <p:sldId id="388" r:id="rId9"/>
    <p:sldId id="389" r:id="rId10"/>
    <p:sldId id="367" r:id="rId11"/>
    <p:sldId id="365" r:id="rId12"/>
    <p:sldId id="362" r:id="rId13"/>
    <p:sldId id="372" r:id="rId14"/>
    <p:sldId id="375" r:id="rId15"/>
    <p:sldId id="368" r:id="rId16"/>
    <p:sldId id="398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9" r:id="rId26"/>
    <p:sldId id="340" r:id="rId2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343" autoAdjust="0"/>
  </p:normalViewPr>
  <p:slideViewPr>
    <p:cSldViewPr>
      <p:cViewPr varScale="1">
        <p:scale>
          <a:sx n="74" d="100"/>
          <a:sy n="74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1800" dirty="0">
                <a:latin typeface="Calibri" panose="020F0502020204030204" pitchFamily="34" charset="0"/>
              </a:rPr>
              <a:t>TASA DE PARTICIPACIÓN DE LA POBLACIÓN DE 15 Y MÁS AÑOS DE EDAD, POR SEXO.    </a:t>
            </a:r>
            <a:r>
              <a:rPr lang="es-PA" sz="1800" dirty="0" smtClean="0">
                <a:latin typeface="Calibri" panose="020F0502020204030204" pitchFamily="34" charset="0"/>
              </a:rPr>
              <a:t>2006-2017</a:t>
            </a:r>
            <a:endParaRPr lang="es-PA" sz="180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0309461413717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9511897244921974E-2"/>
          <c:y val="0.1991728900837092"/>
          <c:w val="0.88341294001545201"/>
          <c:h val="0.36605482271891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Hoja6!$C$10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Hoja6!$B$11:$B$22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Hoja6!$C$11:$C$22</c:f>
              <c:numCache>
                <c:formatCode>General</c:formatCode>
                <c:ptCount val="12"/>
                <c:pt idx="0">
                  <c:v>62.6</c:v>
                </c:pt>
                <c:pt idx="1">
                  <c:v>62.7</c:v>
                </c:pt>
                <c:pt idx="2">
                  <c:v>63.9</c:v>
                </c:pt>
                <c:pt idx="3">
                  <c:v>64.099999999999994</c:v>
                </c:pt>
                <c:pt idx="4">
                  <c:v>63.5</c:v>
                </c:pt>
                <c:pt idx="5">
                  <c:v>61.8</c:v>
                </c:pt>
                <c:pt idx="6">
                  <c:v>63.5</c:v>
                </c:pt>
                <c:pt idx="7">
                  <c:v>64.099999999999994</c:v>
                </c:pt>
                <c:pt idx="8">
                  <c:v>64</c:v>
                </c:pt>
                <c:pt idx="9" formatCode="0.0">
                  <c:v>64.150330287373208</c:v>
                </c:pt>
                <c:pt idx="10" formatCode="0.0">
                  <c:v>64.387367168011508</c:v>
                </c:pt>
                <c:pt idx="11" formatCode="0.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F5-471C-B48C-4F18131B7EE9}"/>
            </c:ext>
          </c:extLst>
        </c:ser>
        <c:ser>
          <c:idx val="1"/>
          <c:order val="1"/>
          <c:tx>
            <c:strRef>
              <c:f>Hoja6!$D$10</c:f>
              <c:strCache>
                <c:ptCount val="1"/>
                <c:pt idx="0">
                  <c:v>Hombres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Hoja6!$B$11:$B$22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Hoja6!$D$11:$D$22</c:f>
              <c:numCache>
                <c:formatCode>General</c:formatCode>
                <c:ptCount val="12"/>
                <c:pt idx="0">
                  <c:v>79.900000000000006</c:v>
                </c:pt>
                <c:pt idx="1">
                  <c:v>79.3</c:v>
                </c:pt>
                <c:pt idx="2">
                  <c:v>81.5</c:v>
                </c:pt>
                <c:pt idx="3">
                  <c:v>80.900000000000006</c:v>
                </c:pt>
                <c:pt idx="4">
                  <c:v>80.400000000000006</c:v>
                </c:pt>
                <c:pt idx="5">
                  <c:v>79.2</c:v>
                </c:pt>
                <c:pt idx="6">
                  <c:v>80.099999999999994</c:v>
                </c:pt>
                <c:pt idx="7">
                  <c:v>79.7</c:v>
                </c:pt>
                <c:pt idx="8">
                  <c:v>79.400000000000006</c:v>
                </c:pt>
                <c:pt idx="9" formatCode="0.0">
                  <c:v>78.352360011280396</c:v>
                </c:pt>
                <c:pt idx="10" formatCode="0.0">
                  <c:v>78.608486446029048</c:v>
                </c:pt>
                <c:pt idx="11" formatCode="0.0">
                  <c:v>77.599999999999994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F5-471C-B48C-4F18131B7EE9}"/>
            </c:ext>
          </c:extLst>
        </c:ser>
        <c:ser>
          <c:idx val="2"/>
          <c:order val="2"/>
          <c:tx>
            <c:strRef>
              <c:f>Hoja6!$E$10</c:f>
              <c:strCache>
                <c:ptCount val="1"/>
                <c:pt idx="0">
                  <c:v>Mujeres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Hoja6!$B$11:$B$22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Hoja6!$E$11:$E$22</c:f>
              <c:numCache>
                <c:formatCode>General</c:formatCode>
                <c:ptCount val="12"/>
                <c:pt idx="0">
                  <c:v>45.8</c:v>
                </c:pt>
                <c:pt idx="1">
                  <c:v>46.8</c:v>
                </c:pt>
                <c:pt idx="2">
                  <c:v>47.2</c:v>
                </c:pt>
                <c:pt idx="3">
                  <c:v>48.3</c:v>
                </c:pt>
                <c:pt idx="4">
                  <c:v>47.5</c:v>
                </c:pt>
                <c:pt idx="5">
                  <c:v>45.6</c:v>
                </c:pt>
                <c:pt idx="6">
                  <c:v>48.2</c:v>
                </c:pt>
                <c:pt idx="7">
                  <c:v>49.4</c:v>
                </c:pt>
                <c:pt idx="8">
                  <c:v>49.8</c:v>
                </c:pt>
                <c:pt idx="9" formatCode="0.0">
                  <c:v>50.798680236881268</c:v>
                </c:pt>
                <c:pt idx="10" formatCode="0.0">
                  <c:v>51.05193870355339</c:v>
                </c:pt>
                <c:pt idx="11" formatCode="0.0">
                  <c:v>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F5-471C-B48C-4F18131B7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6"/>
        <c:axId val="242331744"/>
        <c:axId val="242040784"/>
      </c:barChart>
      <c:catAx>
        <c:axId val="24233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2040784"/>
        <c:crosses val="autoZero"/>
        <c:auto val="1"/>
        <c:lblAlgn val="ctr"/>
        <c:lblOffset val="100"/>
        <c:noMultiLvlLbl val="0"/>
      </c:catAx>
      <c:valAx>
        <c:axId val="242040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2331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PA" sz="2000" dirty="0"/>
              <a:t>TASA DE PARTICIPACIÓN DE LA POBLACIÓN DE 15-29 AÑOS DE EDAD, POR SEXO. AGOSTO </a:t>
            </a:r>
            <a:r>
              <a:rPr lang="es-PA" sz="2000" dirty="0" smtClean="0"/>
              <a:t>2006-2017</a:t>
            </a:r>
            <a:endParaRPr lang="es-PA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Hoja6!$B$43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Hoja6!$A$44:$A$55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Hoja6!$B$44:$B$55</c:f>
              <c:numCache>
                <c:formatCode>_(* #,##0.0_);_(* \(#,##0.0\);_(* "-"??_);_(@_)</c:formatCode>
                <c:ptCount val="12"/>
                <c:pt idx="0">
                  <c:v>56.579918010224858</c:v>
                </c:pt>
                <c:pt idx="1">
                  <c:v>56.888112143436111</c:v>
                </c:pt>
                <c:pt idx="2">
                  <c:v>58.761246289234528</c:v>
                </c:pt>
                <c:pt idx="3" formatCode="General">
                  <c:v>58.6</c:v>
                </c:pt>
                <c:pt idx="4" formatCode="General">
                  <c:v>57.5</c:v>
                </c:pt>
                <c:pt idx="5" formatCode="General">
                  <c:v>54.1</c:v>
                </c:pt>
                <c:pt idx="6" formatCode="General">
                  <c:v>55.2</c:v>
                </c:pt>
                <c:pt idx="7" formatCode="General">
                  <c:v>56.9</c:v>
                </c:pt>
                <c:pt idx="8" formatCode="General">
                  <c:v>54.8</c:v>
                </c:pt>
                <c:pt idx="9" formatCode="General">
                  <c:v>53.9</c:v>
                </c:pt>
                <c:pt idx="10">
                  <c:v>54.121575930337805</c:v>
                </c:pt>
                <c:pt idx="11" formatCode="0.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EF-40C4-B8FD-0C6805CF082F}"/>
            </c:ext>
          </c:extLst>
        </c:ser>
        <c:ser>
          <c:idx val="1"/>
          <c:order val="1"/>
          <c:tx>
            <c:strRef>
              <c:f>Hoja6!$C$43</c:f>
              <c:strCache>
                <c:ptCount val="1"/>
                <c:pt idx="0">
                  <c:v>Hombres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Hoja6!$A$44:$A$55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Hoja6!$C$44:$C$55</c:f>
              <c:numCache>
                <c:formatCode>_(* #,##0.0_);_(* \(#,##0.0\);_(* "-"??_);_(@_)</c:formatCode>
                <c:ptCount val="12"/>
                <c:pt idx="0">
                  <c:v>72.118960015430332</c:v>
                </c:pt>
                <c:pt idx="1">
                  <c:v>71.4261799107652</c:v>
                </c:pt>
                <c:pt idx="2">
                  <c:v>75.266220931067323</c:v>
                </c:pt>
                <c:pt idx="3" formatCode="General">
                  <c:v>74.3</c:v>
                </c:pt>
                <c:pt idx="4" formatCode="General">
                  <c:v>73.3</c:v>
                </c:pt>
                <c:pt idx="5" formatCode="General">
                  <c:v>70.400000000000006</c:v>
                </c:pt>
                <c:pt idx="6" formatCode="General">
                  <c:v>70.8</c:v>
                </c:pt>
                <c:pt idx="7" formatCode="General">
                  <c:v>68.900000000000006</c:v>
                </c:pt>
                <c:pt idx="8">
                  <c:v>68.841811933548186</c:v>
                </c:pt>
                <c:pt idx="9" formatCode="General">
                  <c:v>66.599999999999994</c:v>
                </c:pt>
                <c:pt idx="10">
                  <c:v>66.573379234052382</c:v>
                </c:pt>
                <c:pt idx="11" formatCode="General">
                  <c:v>65.3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EF-40C4-B8FD-0C6805CF082F}"/>
            </c:ext>
          </c:extLst>
        </c:ser>
        <c:ser>
          <c:idx val="2"/>
          <c:order val="2"/>
          <c:tx>
            <c:strRef>
              <c:f>Hoja6!$D$43</c:f>
              <c:strCache>
                <c:ptCount val="1"/>
                <c:pt idx="0">
                  <c:v>Mujeres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Hoja6!$A$44:$A$55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Hoja6!$D$44:$D$55</c:f>
              <c:numCache>
                <c:formatCode>_(* #,##0.0_);_(* \(#,##0.0\);_(* "-"??_);_(@_)</c:formatCode>
                <c:ptCount val="12"/>
                <c:pt idx="0">
                  <c:v>40.974313204327231</c:v>
                </c:pt>
                <c:pt idx="1">
                  <c:v>42.254896933021726</c:v>
                </c:pt>
                <c:pt idx="2">
                  <c:v>42.161492178098676</c:v>
                </c:pt>
                <c:pt idx="3" formatCode="General">
                  <c:v>43.2</c:v>
                </c:pt>
                <c:pt idx="4" formatCode="General">
                  <c:v>42.1</c:v>
                </c:pt>
                <c:pt idx="5" formatCode="General">
                  <c:v>38.700000000000003</c:v>
                </c:pt>
                <c:pt idx="6" formatCode="General">
                  <c:v>40.299999999999997</c:v>
                </c:pt>
                <c:pt idx="7" formatCode="General">
                  <c:v>43.1</c:v>
                </c:pt>
                <c:pt idx="8">
                  <c:v>41.449743613788165</c:v>
                </c:pt>
                <c:pt idx="9" formatCode="General">
                  <c:v>41.3</c:v>
                </c:pt>
                <c:pt idx="10">
                  <c:v>41.465031488233343</c:v>
                </c:pt>
                <c:pt idx="11" formatCode="General">
                  <c:v>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EF-40C4-B8FD-0C6805CF0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11"/>
        <c:axId val="370703200"/>
        <c:axId val="370696128"/>
      </c:barChart>
      <c:catAx>
        <c:axId val="3707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70696128"/>
        <c:crosses val="autoZero"/>
        <c:auto val="1"/>
        <c:lblAlgn val="ctr"/>
        <c:lblOffset val="100"/>
        <c:noMultiLvlLbl val="0"/>
      </c:catAx>
      <c:valAx>
        <c:axId val="3706961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70703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PA" sz="2000" dirty="0"/>
              <a:t>POBLACIÓN DESOCUPADA DE 15-29 AÑOS DE EDAD, POR SEXO. AGOSTO </a:t>
            </a:r>
            <a:r>
              <a:rPr lang="es-PA" sz="2000" dirty="0" smtClean="0"/>
              <a:t>2006-2017</a:t>
            </a:r>
            <a:endParaRPr lang="es-PA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Hoja6!$B$111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Hoja6!$A$112:$A$123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Hoja6!$B$112:$B$123</c:f>
              <c:numCache>
                <c:formatCode>_(* #,##0.0_);_(* \(#,##0.0\);_(* "-"??_);_(@_)</c:formatCode>
                <c:ptCount val="12"/>
                <c:pt idx="0">
                  <c:v>15.979199775132704</c:v>
                </c:pt>
                <c:pt idx="1">
                  <c:v>12.558083811838403</c:v>
                </c:pt>
                <c:pt idx="2">
                  <c:v>11.421295955957428</c:v>
                </c:pt>
                <c:pt idx="3" formatCode="General">
                  <c:v>12.4</c:v>
                </c:pt>
                <c:pt idx="4" formatCode="General">
                  <c:v>12.3</c:v>
                </c:pt>
                <c:pt idx="5" formatCode="General">
                  <c:v>9.5</c:v>
                </c:pt>
                <c:pt idx="6" formatCode="General">
                  <c:v>8.6</c:v>
                </c:pt>
                <c:pt idx="7" formatCode="General">
                  <c:v>8.7000000000000011</c:v>
                </c:pt>
                <c:pt idx="8" formatCode="General">
                  <c:v>10.3</c:v>
                </c:pt>
                <c:pt idx="9" formatCode="General">
                  <c:v>10.9</c:v>
                </c:pt>
                <c:pt idx="10" formatCode="General">
                  <c:v>11.9</c:v>
                </c:pt>
                <c:pt idx="11" formatCode="General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84-4462-A873-9280794F4B1C}"/>
            </c:ext>
          </c:extLst>
        </c:ser>
        <c:ser>
          <c:idx val="1"/>
          <c:order val="1"/>
          <c:tx>
            <c:strRef>
              <c:f>Hoja6!$C$111</c:f>
              <c:strCache>
                <c:ptCount val="1"/>
                <c:pt idx="0">
                  <c:v>Hombre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Hoja6!$A$112:$A$123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Hoja6!$C$112:$C$123</c:f>
              <c:numCache>
                <c:formatCode>_(* #,##0.0_);_(* \(#,##0.0\);_(* "-"??_);_(@_)</c:formatCode>
                <c:ptCount val="12"/>
                <c:pt idx="0">
                  <c:v>12.590940021057119</c:v>
                </c:pt>
                <c:pt idx="1">
                  <c:v>9.5910977656098186</c:v>
                </c:pt>
                <c:pt idx="2">
                  <c:v>8.898123213587386</c:v>
                </c:pt>
                <c:pt idx="3" formatCode="General">
                  <c:v>9.5</c:v>
                </c:pt>
                <c:pt idx="4" formatCode="General">
                  <c:v>9.8000000000000007</c:v>
                </c:pt>
                <c:pt idx="5" formatCode="General">
                  <c:v>8.7000000000000011</c:v>
                </c:pt>
                <c:pt idx="6" formatCode="General">
                  <c:v>7.2</c:v>
                </c:pt>
                <c:pt idx="7" formatCode="General">
                  <c:v>7.2</c:v>
                </c:pt>
                <c:pt idx="8">
                  <c:v>8.8445447432573108</c:v>
                </c:pt>
                <c:pt idx="9" formatCode="General">
                  <c:v>9.2000000000000011</c:v>
                </c:pt>
                <c:pt idx="10" formatCode="General">
                  <c:v>10.1</c:v>
                </c:pt>
                <c:pt idx="11" formatCode="General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84-4462-A873-9280794F4B1C}"/>
            </c:ext>
          </c:extLst>
        </c:ser>
        <c:ser>
          <c:idx val="2"/>
          <c:order val="2"/>
          <c:tx>
            <c:strRef>
              <c:f>Hoja6!$D$111</c:f>
              <c:strCache>
                <c:ptCount val="1"/>
                <c:pt idx="0">
                  <c:v>Mujeres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Hoja6!$A$112:$A$123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Hoja6!$D$112:$D$123</c:f>
              <c:numCache>
                <c:formatCode>_(* #,##0.0_);_(* \(#,##0.0\);_(* "-"??_);_(@_)</c:formatCode>
                <c:ptCount val="12"/>
                <c:pt idx="0">
                  <c:v>21.968427603705372</c:v>
                </c:pt>
                <c:pt idx="1">
                  <c:v>17.606195457435131</c:v>
                </c:pt>
                <c:pt idx="2">
                  <c:v>15.951501589784284</c:v>
                </c:pt>
                <c:pt idx="3" formatCode="General">
                  <c:v>17.2</c:v>
                </c:pt>
                <c:pt idx="4" formatCode="General">
                  <c:v>16.600000000000001</c:v>
                </c:pt>
                <c:pt idx="5" formatCode="General">
                  <c:v>11.1</c:v>
                </c:pt>
                <c:pt idx="6" formatCode="General">
                  <c:v>10.9</c:v>
                </c:pt>
                <c:pt idx="7">
                  <c:v>11</c:v>
                </c:pt>
                <c:pt idx="8">
                  <c:v>12.634712681502196</c:v>
                </c:pt>
                <c:pt idx="9" formatCode="General">
                  <c:v>13.8</c:v>
                </c:pt>
                <c:pt idx="10" formatCode="General">
                  <c:v>14.7</c:v>
                </c:pt>
                <c:pt idx="11" formatCode="General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84-4462-A873-9280794F4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704288"/>
        <c:axId val="370697216"/>
      </c:barChart>
      <c:catAx>
        <c:axId val="37070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70697216"/>
        <c:crosses val="autoZero"/>
        <c:auto val="1"/>
        <c:lblAlgn val="ctr"/>
        <c:lblOffset val="100"/>
        <c:noMultiLvlLbl val="0"/>
      </c:catAx>
      <c:valAx>
        <c:axId val="3706972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370704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Técnicos</c:v>
                </c:pt>
                <c:pt idx="1">
                  <c:v>No calificados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68</c:v>
                </c:pt>
                <c:pt idx="1">
                  <c:v>21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04-4F2E-8EEC-C828DF8A98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ACA0-1E98-4E8C-B537-40EAFFE7C0CE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F6283-0677-4EEB-A10F-4056C561D548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0017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15FD-239B-47C2-8013-D0D9681B8067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594F-186D-40DF-ACD4-A9B45F2EE0F5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809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594F-186D-40DF-ACD4-A9B45F2EE0F5}" type="slidenum">
              <a:rPr lang="es-PA" smtClean="0"/>
              <a:pPr/>
              <a:t>1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5460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594F-186D-40DF-ACD4-A9B45F2EE0F5}" type="slidenum">
              <a:rPr lang="es-PA" smtClean="0"/>
              <a:pPr/>
              <a:t>12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9437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D56BB0-222D-4CCD-A778-F5CF97740A20}" type="datetimeFigureOut">
              <a:rPr lang="es-PA" smtClean="0"/>
              <a:pPr/>
              <a:t>07/30/2018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103FD6-89C9-44FC-A724-CCDC68E26BD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guerrel@mitradel.gob.p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27" y="1318120"/>
            <a:ext cx="9144000" cy="2315120"/>
          </a:xfrm>
        </p:spPr>
        <p:txBody>
          <a:bodyPr>
            <a:normAutofit/>
          </a:bodyPr>
          <a:lstStyle/>
          <a:p>
            <a:pPr algn="ctr"/>
            <a:r>
              <a:rPr lang="es-PA" b="1" dirty="0" smtClean="0">
                <a:latin typeface="Arial Rounded MT Bold" panose="020F0704030504030204" pitchFamily="34" charset="0"/>
              </a:rPr>
              <a:t>Acciones como país para reducir el impacto del Desempleo Juvenil</a:t>
            </a:r>
          </a:p>
        </p:txBody>
      </p:sp>
      <p:pic>
        <p:nvPicPr>
          <p:cNvPr id="4" name="0 Imagen" descr="logo%20mitradel%20a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3888" y="116632"/>
            <a:ext cx="1440160" cy="14401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4005064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“Ministerio de Trabajo y Desarrollo Laboral - Panamá”</a:t>
            </a:r>
          </a:p>
          <a:p>
            <a:pPr algn="ctr"/>
            <a:endParaRPr lang="es-P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Panamá</a:t>
            </a: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de julio de 2018</a:t>
            </a:r>
            <a:endParaRPr lang="es-P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883" y="1231900"/>
            <a:ext cx="8079581" cy="350339"/>
          </a:xfrm>
        </p:spPr>
        <p:txBody>
          <a:bodyPr>
            <a:noAutofit/>
          </a:bodyPr>
          <a:lstStyle/>
          <a:p>
            <a:pPr algn="ctr"/>
            <a:r>
              <a:rPr lang="es-PA" sz="3600" b="1" dirty="0" smtClean="0">
                <a:solidFill>
                  <a:srgbClr val="0070C0"/>
                </a:solidFill>
              </a:rPr>
              <a:t>Evolución reciente de Empleo</a:t>
            </a:r>
            <a:r>
              <a:rPr lang="es-PA" sz="3600" b="1" dirty="0">
                <a:solidFill>
                  <a:srgbClr val="0070C0"/>
                </a:solidFill>
              </a:rPr>
              <a:t> </a:t>
            </a:r>
            <a:r>
              <a:rPr lang="es-PA" sz="3600" b="1" dirty="0" smtClean="0">
                <a:solidFill>
                  <a:srgbClr val="0070C0"/>
                </a:solidFill>
              </a:rPr>
              <a:t>Juvenil</a:t>
            </a:r>
            <a:endParaRPr lang="es-PA" sz="3600" b="1" dirty="0">
              <a:solidFill>
                <a:srgbClr val="0070C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2917" y="2422408"/>
            <a:ext cx="7726886" cy="307372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P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 situación del empleo juvenil </a:t>
            </a:r>
            <a:r>
              <a:rPr lang="es-MX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 </a:t>
            </a: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un tema importante ya que incide directamente en el desarrollo productivo y la profundización de pobreza.   El tema de juventud como población sensitiva y vulnerable, es mundial, por lo que Panamá no escapa al mismo, y se le da prioridad en los programas del gobierno nacional</a:t>
            </a:r>
            <a:r>
              <a:rPr lang="es-MX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s-P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Desempleo juvenil hasta agosto 2017, en </a:t>
            </a:r>
            <a:r>
              <a:rPr lang="es-P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el segmento de 15 – 29 años está en un 13.8 %</a:t>
            </a:r>
          </a:p>
          <a:p>
            <a:pPr marL="0" indent="0" algn="ctr">
              <a:buNone/>
            </a:pPr>
            <a:endParaRPr lang="es-PA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MX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PA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PA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0 Imagen" descr="LOGO INSTITUCIONAL MITRAD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1"/>
            <a:ext cx="1045028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>
                <a:latin typeface="Arial Rounded MT Bold" panose="020F0704030504030204" pitchFamily="34" charset="0"/>
              </a:rPr>
              <a:t>Las mujeres estudian más…</a:t>
            </a:r>
            <a:endParaRPr lang="es-PA" dirty="0"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s-PA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PA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34.41% </a:t>
            </a:r>
            <a:r>
              <a:rPr lang="es-P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las mujeres estudiando (con al menos un año universitario) mientras que hombres sólo el </a:t>
            </a:r>
            <a:r>
              <a:rPr lang="es-PA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11.34% .</a:t>
            </a:r>
          </a:p>
          <a:p>
            <a:pPr lvl="1" algn="just"/>
            <a:endParaRPr lang="es-PA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0" algn="just">
              <a:buNone/>
            </a:pPr>
            <a:endParaRPr lang="es-PA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just"/>
            <a:endParaRPr lang="es-PA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just"/>
            <a:r>
              <a:rPr lang="es-PA" sz="21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 nivel de formación técnica (industrial) predominan estudiando hombres</a:t>
            </a:r>
          </a:p>
          <a:p>
            <a:pPr marL="0" indent="0">
              <a:buNone/>
            </a:pPr>
            <a:endParaRPr lang="es-P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330526"/>
            <a:ext cx="3528392" cy="2502024"/>
          </a:xfrm>
        </p:spPr>
        <p:txBody>
          <a:bodyPr>
            <a:noAutofit/>
          </a:bodyPr>
          <a:lstStyle/>
          <a:p>
            <a:r>
              <a:rPr lang="es-MX" b="1" dirty="0" smtClean="0"/>
              <a:t>Informe de Alta Comisión de Empleo</a:t>
            </a:r>
            <a:endParaRPr lang="es-PA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/>
          <a:srcRect l="21775" t="17516" r="44465" b="5704"/>
          <a:stretch/>
        </p:blipFill>
        <p:spPr>
          <a:xfrm rot="20701594">
            <a:off x="3620956" y="89206"/>
            <a:ext cx="4885950" cy="62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9" y="1040765"/>
            <a:ext cx="7527471" cy="634456"/>
          </a:xfrm>
        </p:spPr>
        <p:txBody>
          <a:bodyPr>
            <a:noAutofit/>
          </a:bodyPr>
          <a:lstStyle/>
          <a:p>
            <a:pPr algn="ctr"/>
            <a:r>
              <a:rPr lang="es-P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DESBALANCE Y CARENCIA DE CUALIFICACIONES EN EL MERCADO LABORAL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27584" y="1939193"/>
            <a:ext cx="3728563" cy="579611"/>
          </a:xfrm>
        </p:spPr>
        <p:txBody>
          <a:bodyPr>
            <a:normAutofit/>
          </a:bodyPr>
          <a:lstStyle/>
          <a:p>
            <a:pPr algn="ctr"/>
            <a:r>
              <a:rPr lang="es-PA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Retos que superar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29046" y="2648490"/>
            <a:ext cx="8242760" cy="3300790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endParaRPr lang="es-ES" sz="2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es-E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brecha entre las competencias de las personas dispuestas a trabajar y las competencias que demandan las empresas.</a:t>
            </a:r>
            <a:endParaRPr lang="es-PA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PA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El desajuste en el sistema de desarrollo de las competencias para el trabajo y para la vida, que obstaculiza la estrategia de crecimiento económico inclusivo en el país.</a:t>
            </a:r>
            <a:endParaRPr lang="es-PA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PA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0 Imagen" descr="LOGO INSTITUCIONAL MITRAD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1"/>
            <a:ext cx="1045028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028" y="1053193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Y ESTRATEGIAS DE PAIS, LIDERADAS DESDE EL MINISTERIO DE TRABAJO Y DESARROLLO LABORAL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2217" y="2132856"/>
            <a:ext cx="8022554" cy="3755571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romanUcPeriod"/>
            </a:pP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Fortalecer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articulación del sistema de formación profesional con las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necesidades del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sector productivo, así como con las políticas económicas y educativas del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país.</a:t>
            </a:r>
          </a:p>
          <a:p>
            <a:pPr marL="385763" indent="-385763">
              <a:buFont typeface="+mj-lt"/>
              <a:buAutoNum type="romanUcPeriod"/>
            </a:pP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Reforzar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pertinencia y calidad de la oferta formativa a nivel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técnico.</a:t>
            </a:r>
          </a:p>
          <a:p>
            <a:pPr marL="385763" indent="-385763">
              <a:buFont typeface="+mj-lt"/>
              <a:buAutoNum type="romanUcPeriod"/>
            </a:pP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Aumentar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inclusión y el acceso de grupos vulnerables de población a los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servicios de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formación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profesional, especialmente jóvenes.</a:t>
            </a:r>
          </a:p>
          <a:p>
            <a:pPr marL="385763" indent="-385763">
              <a:buFont typeface="+mj-lt"/>
              <a:buAutoNum type="romanUcPeriod"/>
            </a:pP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Promover la valoración social de las carreras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técnicas.</a:t>
            </a:r>
          </a:p>
          <a:p>
            <a:pPr marL="385763" indent="-385763">
              <a:buFont typeface="+mj-lt"/>
              <a:buAutoNum type="romanUcPeriod"/>
            </a:pP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Garantizar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financiamiento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adecuado y estable para el desarrollo del sistema </a:t>
            </a:r>
            <a:r>
              <a:rPr lang="es-PA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formación </a:t>
            </a:r>
            <a:r>
              <a:rPr lang="es-P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profesional.</a:t>
            </a:r>
            <a:endParaRPr lang="es-PA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0 Imagen" descr="LOGO INSTITUCIONAL MITRAD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57251"/>
            <a:ext cx="1045028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9094" y="40352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P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Proyecciones de la demanda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094" y="1470322"/>
            <a:ext cx="8229600" cy="4325112"/>
          </a:xfrm>
        </p:spPr>
        <p:txBody>
          <a:bodyPr/>
          <a:lstStyle/>
          <a:p>
            <a:r>
              <a:rPr lang="es-P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Entre 2015 a 2020 el país demandará más de 232 mil trabajadores no calificados, técnicos y profesionales.</a:t>
            </a:r>
          </a:p>
          <a:p>
            <a:pPr marL="0" indent="0">
              <a:buNone/>
            </a:pPr>
            <a:endParaRPr lang="es-PA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PA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68% de la demanda son técnicos.</a:t>
            </a:r>
            <a:endParaRPr lang="es-PA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830014"/>
              </p:ext>
            </p:extLst>
          </p:nvPr>
        </p:nvGraphicFramePr>
        <p:xfrm>
          <a:off x="457200" y="3501009"/>
          <a:ext cx="8201494" cy="333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5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72400" cy="1362075"/>
          </a:xfrm>
        </p:spPr>
        <p:txBody>
          <a:bodyPr/>
          <a:lstStyle/>
          <a:p>
            <a:pPr algn="ctr"/>
            <a:r>
              <a:rPr lang="es-PA" dirty="0" smtClean="0">
                <a:solidFill>
                  <a:schemeClr val="tx2"/>
                </a:solidFill>
              </a:rPr>
              <a:t>Acciones como país para incidir en el impacto del desempleo</a:t>
            </a:r>
            <a:endParaRPr lang="es-P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 de Empleo y Formación Técnica del Sector Logístico</a:t>
            </a:r>
            <a:endParaRPr lang="es-P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68" y="2276872"/>
            <a:ext cx="7776864" cy="416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Mesa de Empleo y Formación Técnica del Sector 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Logístico, cuyo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 es crear un foro público-privado permanente de diálogo, intercambio, actualización, monitoreo, seguimiento y evaluación entre empleadores y formadores, para mejorar constantemente la pertinencia de los contenidos de formación técnica en función de las competencias requeridas por el sector empleador, con un claro énfasis en la empleabilidad y sostenibilidad laboral de jóvenes de escasos recursos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2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anterior puede incidir en las políticas del desarrollo que lleva el Gabinete Logístico, que está coordinado desde la Presidencia de la República y el Ministerio de Comercio e </a:t>
            </a:r>
            <a:r>
              <a:rPr lang="es-PA" sz="22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Industria.</a:t>
            </a:r>
            <a:endParaRPr lang="es-P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24936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>Inversión en Formación Técnica y carreras con contenidos pertinentes a las necesidades del mercado laboral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827584" y="2492896"/>
            <a:ext cx="7488832" cy="478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 Instituto Técnico Superior </a:t>
            </a:r>
            <a:r>
              <a:rPr lang="es-PA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Especializado </a:t>
            </a:r>
            <a:r>
              <a:rPr lang="es-P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(ITSE) que apuntalará a la inclusión y avance tecnológico del </a:t>
            </a:r>
            <a:r>
              <a:rPr lang="es-PA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país con el objetivo de </a:t>
            </a:r>
            <a:r>
              <a:rPr lang="es-P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generar una ventana de inclusión a través de oportunidades de formación </a:t>
            </a:r>
            <a:r>
              <a:rPr lang="es-PA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para </a:t>
            </a:r>
            <a:r>
              <a:rPr lang="es-P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5.000 estudiantes de bajos recursos. </a:t>
            </a:r>
            <a:endParaRPr lang="es-PA" sz="2000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Ofreciendo </a:t>
            </a:r>
            <a:r>
              <a:rPr lang="es-P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18 programas técnicos de dos </a:t>
            </a:r>
            <a:r>
              <a:rPr lang="es-PA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años de duración.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Formación Técnica Superior con base en las necesidades del mercado laboral y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economía (Metodología: 30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% teoría / 70% práctica). </a:t>
            </a:r>
            <a:endParaRPr lang="es-PA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Este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Instituto tendrá 3 escuelas de formación: Ingeniería y Tecnología (Construcción, Aeroespacial, Industria), Negocios (Finanzas, Logística y Lenguas) y Hospitalidad y Turismo (Hospitalidad, Turismo)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P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Reforzar el sistema de investigación del mercado laboral</a:t>
            </a:r>
            <a:endParaRPr lang="es-P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2641926"/>
            <a:ext cx="7344816" cy="3338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hace imperativo mantener la ejecución de estudios de Proyección y Prospección Laboral que permitan generar data para establecer acciones para el desarrollo del talento humano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4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instancia debería ser liderada y ubicada dentro del Ministerio de Trabajo y Desarrollo Laboral, pero debe estar integrada por el sector privada, academia, INEC y otras instituciones y/u organizaciones relacionadas</a:t>
            </a:r>
            <a:endParaRPr lang="es-P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   "/>
          <p:cNvPicPr/>
          <p:nvPr/>
        </p:nvPicPr>
        <p:blipFill>
          <a:blip r:embed="rId2" cstate="print"/>
          <a:srcRect b="9476"/>
          <a:stretch>
            <a:fillRect/>
          </a:stretch>
        </p:blipFill>
        <p:spPr bwMode="auto">
          <a:xfrm>
            <a:off x="871945" y="1376499"/>
            <a:ext cx="7259683" cy="42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3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 DE ORIENTACION VOCACIONAL PARA EL EMPLEO</a:t>
            </a:r>
            <a:endParaRPr lang="es-P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2641926"/>
            <a:ext cx="7488832" cy="354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Orientación Vocacional y Profesional a jóvenes de educación pre-media y media sobre las tendencias del mercado laboral y así facilitar la información para la mejor elección de carrera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meta sería establecer que este sistema de orientación sea un proyecto nacional y regional que se nutra de la información de los estudios de proyección y prospección del mercado laboral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Actualmente, el MITRADEL lidera con el apoyo de MEDUCA, el Programa de Orientación Vocacional para el Empleo (POVE)</a:t>
            </a:r>
          </a:p>
        </p:txBody>
      </p:sp>
    </p:spTree>
    <p:extLst>
      <p:ext uri="{BB962C8B-B14F-4D97-AF65-F5344CB8AC3E}">
        <p14:creationId xmlns:p14="http://schemas.microsoft.com/office/powerpoint/2010/main" val="31620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de Inserción Laboral para jóvenes, con o sin experiencia laboral</a:t>
            </a:r>
            <a:endParaRPr lang="es-P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99592" y="2493744"/>
            <a:ext cx="7416824" cy="408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Inserción Laboral para </a:t>
            </a:r>
            <a:r>
              <a:rPr lang="es-PA" sz="21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jóvenes, es </a:t>
            </a:r>
            <a:r>
              <a:rPr lang="es-PA" sz="2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de las acciones para mejorar el acceso de esta población y la adaptación al sector productivo. De esta manera garantizar la sostenibilidad del </a:t>
            </a:r>
            <a:r>
              <a:rPr lang="es-PA" sz="21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1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Programas de pasantías laborales en sector público y privado, para jóvenes sin experiencia laboral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1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 desde MITRADEL, ejecutamos el Proyecto Panamá </a:t>
            </a:r>
            <a:r>
              <a:rPr lang="es-PA" sz="21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ProJoven</a:t>
            </a:r>
            <a:r>
              <a:rPr lang="es-PA" sz="21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refuerza las competencias cognitivas y socioemocionales para la vida y el trabajo, de bachilleres técnicos y vocacionales que ingresan a través de una pasantía supervisada, a su primer empleo en el sector productivo</a:t>
            </a:r>
            <a:endParaRPr lang="es-PA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/>
              <a:t>Inversión en Formación Técnica y carreras con contenidos pertinentes a las necesidades del mercado laboral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83568" y="2871294"/>
            <a:ext cx="7704856" cy="329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Técnica en alianza con el sector privado dirigido a personas que no pudieron terminar la educación media, al menos 9 </a:t>
            </a:r>
            <a:r>
              <a:rPr lang="es-PA" sz="26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años desde el INADEH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PA" sz="2600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6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PA" sz="2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INADEH tiene 32 áreas de formación en el área técnica que ofrece a la población, especialmente jóvenes que salieron del sistema educativo formal. </a:t>
            </a:r>
            <a:endParaRPr lang="es-P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es-PA" dirty="0" smtClean="0"/>
              <a:t>Alianzas Público-Privada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683568" y="2420888"/>
            <a:ext cx="7776864" cy="3801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innovación del INADEH como parte de una alianza público-privada es la apertura del CENTRO DE FORMACIÓN EN SIMULACIÓN PORTUARIA Y TECNOLOGÍA INDUSTRIAL “ALPHA SANTAMARÍA”, en el Área Económica Especial Panamá Pacífico, la cual pretende generar capacitación técnica pertinente y necesaria para el sector logístico, portuario en industrial. </a:t>
            </a:r>
            <a:endParaRPr lang="es-PA" sz="2200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2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 ejemplo, es el proyecto Hotel Escuela, donde se estableció una alianza entre INADEH-MITRADEL-APATEL (Asociación Panameña de Hoteles), donde se forman jóvenes en las áreas de demanda, en instalaciones de hoteles reales</a:t>
            </a:r>
            <a:endParaRPr lang="es-P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Propuestas de legislación y normativas</a:t>
            </a:r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683568" y="2636912"/>
            <a:ext cx="7776864" cy="314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PA" sz="24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Actualmente existen algunos anteproyectos de ley orientados a favorecer con;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4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Incentivos a las empresas que opten por emplear cierto porcentaje planificado de jóvenes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A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programas de pasantías laborales para jóvenes sin experiencia laboral</a:t>
            </a:r>
            <a:endParaRPr lang="es-PA" sz="2400" dirty="0" smtClean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PA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165" y="6309317"/>
            <a:ext cx="1796419" cy="358817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797495" y="738497"/>
            <a:ext cx="7253747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P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Sello de Igualdad de Género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6489" y="1700808"/>
            <a:ext cx="7263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Esta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 una iniciativa del Gobierno de la República de Panamá y el PNUD para cerrar las brechas de género en el mundo del trabajo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es-PA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este proyecto el MITRADEL es el garante de las políticas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laborales, se hará énfasis en la participación laboral de las mujeres jóvenes</a:t>
            </a:r>
          </a:p>
          <a:p>
            <a:endParaRPr lang="es-PA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Entre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los beneficios para el sector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privado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están;</a:t>
            </a:r>
          </a:p>
          <a:p>
            <a:pPr marL="342900" lvl="0" indent="-342900">
              <a:buFontTx/>
              <a:buChar char="-"/>
            </a:pP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Mejorar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el clima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laboral</a:t>
            </a:r>
          </a:p>
          <a:p>
            <a:pPr marL="342900" lvl="0" indent="-342900">
              <a:buFontTx/>
              <a:buChar char="-"/>
            </a:pP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Desarrollo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y crecimiento profesional libre de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discriminación</a:t>
            </a:r>
          </a:p>
          <a:p>
            <a:pPr marL="342900" lvl="0" indent="-342900">
              <a:buFontTx/>
              <a:buChar char="-"/>
            </a:pP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Conciliación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entre la vida familiar, laboral y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social</a:t>
            </a:r>
          </a:p>
          <a:p>
            <a:pPr marL="342900" lvl="0" indent="-342900">
              <a:buFontTx/>
              <a:buChar char="-"/>
            </a:pP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Motivación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la autoestima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laboral</a:t>
            </a:r>
          </a:p>
          <a:p>
            <a:pPr marL="342900" lvl="0" indent="-342900">
              <a:buFontTx/>
              <a:buChar char="-"/>
            </a:pP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Impacta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positivamente en la cadena de valor si logran garantizar que los proveedores adopten una lógica de igualdad de </a:t>
            </a: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género</a:t>
            </a:r>
          </a:p>
          <a:p>
            <a:pPr marL="342900" lvl="0" indent="-342900">
              <a:buFontTx/>
              <a:buChar char="-"/>
            </a:pPr>
            <a:r>
              <a:rPr lang="es-P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lang="es-P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aprovechan competencias y saberes de todo el personal</a:t>
            </a:r>
            <a:endParaRPr lang="es-PA" sz="2000" dirty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Mercedes De La Cruz S.</a:t>
            </a:r>
            <a:r>
              <a:rPr lang="es-PA" dirty="0"/>
              <a:t/>
            </a:r>
            <a:br>
              <a:rPr lang="es-PA" dirty="0"/>
            </a:br>
            <a:r>
              <a:rPr lang="es-P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Psicóloga – Coordinadora </a:t>
            </a:r>
            <a:br>
              <a:rPr lang="es-P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Panamá </a:t>
            </a:r>
            <a:r>
              <a:rPr lang="es-P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ProJoven</a:t>
            </a:r>
            <a:r>
              <a:rPr lang="es-P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Trabajo </a:t>
            </a:r>
            <a:r>
              <a:rPr lang="es-P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Desarrollo Laboral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7842246" cy="1303985"/>
          </a:xfrm>
        </p:spPr>
        <p:txBody>
          <a:bodyPr>
            <a:noAutofit/>
          </a:bodyPr>
          <a:lstStyle/>
          <a:p>
            <a:r>
              <a:rPr lang="es-PA" sz="2800" dirty="0" smtClean="0">
                <a:latin typeface="Arial Narrow" panose="020B0606020202030204" pitchFamily="34" charset="0"/>
              </a:rPr>
              <a:t>Oficina: (507</a:t>
            </a:r>
            <a:r>
              <a:rPr lang="es-PA" sz="2800" dirty="0">
                <a:latin typeface="Arial Narrow" panose="020B0606020202030204" pitchFamily="34" charset="0"/>
              </a:rPr>
              <a:t>) </a:t>
            </a:r>
            <a:r>
              <a:rPr lang="es-PA" sz="2800" dirty="0" smtClean="0">
                <a:latin typeface="Arial Narrow" panose="020B0606020202030204" pitchFamily="34" charset="0"/>
              </a:rPr>
              <a:t>504-4754</a:t>
            </a:r>
          </a:p>
          <a:p>
            <a:r>
              <a:rPr lang="es-PA" sz="2800" dirty="0" smtClean="0">
                <a:latin typeface="Arial Narrow" panose="020B0606020202030204" pitchFamily="34" charset="0"/>
                <a:hlinkClick r:id="rId2"/>
              </a:rPr>
              <a:t>mcruz@mitradel.gob.pa</a:t>
            </a:r>
            <a:r>
              <a:rPr lang="es-PA" sz="2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s-PA" sz="2800" dirty="0" smtClean="0">
                <a:latin typeface="Arial Narrow" panose="020B0606020202030204" pitchFamily="34" charset="0"/>
              </a:rPr>
              <a:t> </a:t>
            </a:r>
            <a:endParaRPr lang="es-PA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altLang="es-P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SITUACION DE LOS JOVENES </a:t>
            </a:r>
            <a:endParaRPr lang="es-ES" altLang="es-PA" sz="40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Font typeface="Monotype Sorts" pitchFamily="2" charset="2"/>
              <a:buNone/>
            </a:pP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"La Juventud vive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en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un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mundo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construido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por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adultos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por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lo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tanto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la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juventud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debe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ser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entendida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en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este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contexto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e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investigar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que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necesitan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y que les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ofrecemos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como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4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sociedad</a:t>
            </a:r>
            <a:r>
              <a:rPr kumimoji="0" lang="en-GB" altLang="es-PA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75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  <p:bldP spid="563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Para el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Desarrollo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Humano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la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etapa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 la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juventud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es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crucial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porque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durante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este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período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es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que se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fortalecen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las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capacidades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que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definirán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su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inserción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o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exclusión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en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la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vida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productiva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y social,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así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como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su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posibilidad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actuar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protagónicamente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en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el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desarrollo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su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proyecto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vida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personal y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como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kumimoji="0" lang="en-GB" altLang="es-PA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sociedad</a:t>
            </a:r>
            <a:r>
              <a:rPr kumimoji="0" lang="en-GB" altLang="es-PA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5453" y="980728"/>
            <a:ext cx="87130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PA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SITUACION DE LOS JOVENES</a:t>
            </a:r>
            <a:endParaRPr lang="en-GB" altLang="es-P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15453" y="542412"/>
            <a:ext cx="8361004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PA" sz="2800" b="1" dirty="0" smtClean="0">
                <a:solidFill>
                  <a:srgbClr val="AAB2BD">
                    <a:lumMod val="5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Evolución Reciente del Empleo y Perspectiva 2018</a:t>
            </a:r>
            <a:endParaRPr lang="es-ES" sz="2800" b="1" dirty="0">
              <a:solidFill>
                <a:srgbClr val="AAB2BD">
                  <a:lumMod val="50000"/>
                </a:srgb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165" y="6322017"/>
            <a:ext cx="1796419" cy="358817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396307"/>
              </p:ext>
            </p:extLst>
          </p:nvPr>
        </p:nvGraphicFramePr>
        <p:xfrm>
          <a:off x="100131" y="1650711"/>
          <a:ext cx="8791647" cy="504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13"/>
          <p:cNvSpPr txBox="1"/>
          <p:nvPr/>
        </p:nvSpPr>
        <p:spPr>
          <a:xfrm>
            <a:off x="611560" y="6413931"/>
            <a:ext cx="2955175" cy="25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Fuente: INEC – Contraloría General de la República.</a:t>
            </a:r>
            <a:endParaRPr lang="es-PA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57783" y="398396"/>
            <a:ext cx="8318674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PA" sz="2800" b="1" dirty="0" smtClean="0">
                <a:solidFill>
                  <a:srgbClr val="AAB2BD">
                    <a:lumMod val="5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Evolución Reciente del Empleo y Perspectiva </a:t>
            </a:r>
          </a:p>
          <a:p>
            <a:pPr algn="ctr">
              <a:lnSpc>
                <a:spcPct val="107000"/>
              </a:lnSpc>
            </a:pPr>
            <a:r>
              <a:rPr lang="es-PA" sz="2800" b="1" dirty="0" smtClean="0">
                <a:solidFill>
                  <a:srgbClr val="AAB2BD">
                    <a:lumMod val="5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2018</a:t>
            </a:r>
            <a:endParaRPr lang="es-ES" sz="2800" b="1" dirty="0">
              <a:solidFill>
                <a:srgbClr val="AAB2BD">
                  <a:lumMod val="50000"/>
                </a:srgb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782412"/>
              </p:ext>
            </p:extLst>
          </p:nvPr>
        </p:nvGraphicFramePr>
        <p:xfrm>
          <a:off x="0" y="1331413"/>
          <a:ext cx="9004300" cy="421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3"/>
          <p:cNvSpPr txBox="1"/>
          <p:nvPr/>
        </p:nvSpPr>
        <p:spPr>
          <a:xfrm>
            <a:off x="357783" y="5917695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Fuente: INEC – Contraloría General de la República.</a:t>
            </a:r>
            <a:endParaRPr lang="es-PA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79513" y="715403"/>
            <a:ext cx="88247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PA" sz="2800" b="1" dirty="0" smtClean="0">
                <a:solidFill>
                  <a:srgbClr val="AAB2BD">
                    <a:lumMod val="5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Evolución Reciente del Empleo y Perspectiva 2018</a:t>
            </a:r>
            <a:endParaRPr lang="es-ES" sz="2800" b="1" dirty="0">
              <a:solidFill>
                <a:srgbClr val="AAB2BD">
                  <a:lumMod val="50000"/>
                </a:srgb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051423"/>
              </p:ext>
            </p:extLst>
          </p:nvPr>
        </p:nvGraphicFramePr>
        <p:xfrm>
          <a:off x="0" y="1512437"/>
          <a:ext cx="900430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3"/>
          <p:cNvSpPr txBox="1"/>
          <p:nvPr/>
        </p:nvSpPr>
        <p:spPr>
          <a:xfrm>
            <a:off x="367743" y="6178126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Fuente: INEC – Contraloría General de la República.</a:t>
            </a:r>
            <a:endParaRPr lang="es-PA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SITUACION DE LA INFORMALIDAD</a:t>
            </a:r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457200" y="2492896"/>
            <a:ext cx="8229600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informalidad pasó de 40.2% (agosto 2016) a 40.8% (agosto 2017) del empleo. Hoy hay 606,587 trabajadores informales en el país, 22,657 más que agosto del 2016.</a:t>
            </a:r>
            <a:endParaRPr lang="es-P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105,890 informales trabajando para empresas del sector formal. El 28.1% de los trabajadores informales son trabajadores de los servicios y vendedores de comercio y 49.5% son trabajadores de la minería, la construcción, industria manufacturera, la mecánica y ocupaciones afines y otras ocupaciones elementales.</a:t>
            </a:r>
            <a:endParaRPr lang="es-P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>Análisis Situacional del Desempleo Juvenil</a:t>
            </a:r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457200" y="2212848"/>
            <a:ext cx="8229600" cy="44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futuro del trabajo habrá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mayores requerimientos de escolaridad y competencias para obtener 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empelo por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jóvenes (media 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de estudios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9.4 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cambia,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mínimo 11.2 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años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acceder a un trabajo en este momento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P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Comienza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despuntar los “trabajos por cuenta propia”, “independientes”, “FreeLancer”, estos trabajos que tienen competencias de </a:t>
            </a:r>
            <a:r>
              <a:rPr lang="es-PA" sz="2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emprendimiento </a:t>
            </a:r>
            <a:r>
              <a:rPr lang="es-PA" sz="2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orientados más a habilidades técnicas y tecnológicas, contribuyen con una economía de subsistencia de estas personas, mayormente jóvenes, pero caen la brecha de la “informalidad”, pues estos trabajadores no pagan impuestos ni seguridad social. </a:t>
            </a:r>
            <a:endParaRPr lang="es-P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8">
      <a:dk1>
        <a:sysClr val="windowText" lastClr="000000"/>
      </a:dk1>
      <a:lt1>
        <a:sysClr val="window" lastClr="FFFFFF"/>
      </a:lt1>
      <a:dk2>
        <a:srgbClr val="0000BF"/>
      </a:dk2>
      <a:lt2>
        <a:srgbClr val="EEECE1"/>
      </a:lt2>
      <a:accent1>
        <a:srgbClr val="4F81BD"/>
      </a:accent1>
      <a:accent2>
        <a:srgbClr val="FFC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1545</Words>
  <Application>Microsoft Office PowerPoint</Application>
  <PresentationFormat>Presentación en pantalla (4:3)</PresentationFormat>
  <Paragraphs>105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Arial</vt:lpstr>
      <vt:lpstr>Arial Narrow</vt:lpstr>
      <vt:lpstr>Arial Rounded MT Bold</vt:lpstr>
      <vt:lpstr>Calibri</vt:lpstr>
      <vt:lpstr>Calibri Light</vt:lpstr>
      <vt:lpstr>Georgia</vt:lpstr>
      <vt:lpstr>Monotype Sorts</vt:lpstr>
      <vt:lpstr>Roboto</vt:lpstr>
      <vt:lpstr>Symbol</vt:lpstr>
      <vt:lpstr>Times New Roman</vt:lpstr>
      <vt:lpstr>Trebuchet MS</vt:lpstr>
      <vt:lpstr>Wingdings</vt:lpstr>
      <vt:lpstr>Wingdings 2</vt:lpstr>
      <vt:lpstr>Urbano</vt:lpstr>
      <vt:lpstr>Acciones como país para reducir el impacto del Desempleo Juvenil</vt:lpstr>
      <vt:lpstr>Presentación de PowerPoint</vt:lpstr>
      <vt:lpstr>SITUACION DE LOS JOVENES </vt:lpstr>
      <vt:lpstr>Presentación de PowerPoint</vt:lpstr>
      <vt:lpstr>Presentación de PowerPoint</vt:lpstr>
      <vt:lpstr>Presentación de PowerPoint</vt:lpstr>
      <vt:lpstr>Presentación de PowerPoint</vt:lpstr>
      <vt:lpstr>SITUACION DE LA INFORMALIDAD</vt:lpstr>
      <vt:lpstr>Análisis Situacional del Desempleo Juvenil</vt:lpstr>
      <vt:lpstr>Evolución reciente de Empleo Juvenil</vt:lpstr>
      <vt:lpstr>Las mujeres estudian más…</vt:lpstr>
      <vt:lpstr>Informe de Alta Comisión de Empleo</vt:lpstr>
      <vt:lpstr>DESBALANCE Y CARENCIA DE CUALIFICACIONES EN EL MERCADO LABORAL</vt:lpstr>
      <vt:lpstr>ACCIONES Y ESTRATEGIAS DE PAIS, LIDERADAS DESDE EL MINISTERIO DE TRABAJO Y DESARROLLO LABORAL</vt:lpstr>
      <vt:lpstr>Proyecciones de la demanda</vt:lpstr>
      <vt:lpstr>Acciones como país para incidir en el impacto del desempleo</vt:lpstr>
      <vt:lpstr>Mesa de Empleo y Formación Técnica del Sector Logístico</vt:lpstr>
      <vt:lpstr>Inversión en Formación Técnica y carreras con contenidos pertinentes a las necesidades del mercado laboral</vt:lpstr>
      <vt:lpstr>Reforzar el sistema de investigación del mercado laboral</vt:lpstr>
      <vt:lpstr>POLITICA DE ORIENTACION VOCACIONAL PARA EL EMPLEO</vt:lpstr>
      <vt:lpstr>Políticas Públicas de Inserción Laboral para jóvenes, con o sin experiencia laboral</vt:lpstr>
      <vt:lpstr>Inversión en Formación Técnica y carreras con contenidos pertinentes a las necesidades del mercado laboral</vt:lpstr>
      <vt:lpstr>Alianzas Público-Privada</vt:lpstr>
      <vt:lpstr>Propuestas de legislación y normativas</vt:lpstr>
      <vt:lpstr>Presentación de PowerPoint</vt:lpstr>
      <vt:lpstr>Mercedes De La Cruz S. Psicóloga – Coordinadora  Proyecto Panamá ProJoven Ministerio de Trabajo y Desarrollo Laboral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Avanzar en la protección de los derechos de los trabajadores migrantes</dc:title>
  <dc:creator>ftrejos</dc:creator>
  <cp:lastModifiedBy>Mercedes MC. De La Cruz</cp:lastModifiedBy>
  <cp:revision>212</cp:revision>
  <dcterms:created xsi:type="dcterms:W3CDTF">2015-11-19T17:26:22Z</dcterms:created>
  <dcterms:modified xsi:type="dcterms:W3CDTF">2018-07-30T13:20:31Z</dcterms:modified>
</cp:coreProperties>
</file>