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440" r:id="rId5"/>
    <p:sldId id="450" r:id="rId6"/>
    <p:sldId id="524" r:id="rId7"/>
    <p:sldId id="525" r:id="rId8"/>
    <p:sldId id="526" r:id="rId9"/>
    <p:sldId id="527" r:id="rId10"/>
    <p:sldId id="454" r:id="rId11"/>
    <p:sldId id="516" r:id="rId12"/>
    <p:sldId id="501" r:id="rId13"/>
    <p:sldId id="458" r:id="rId14"/>
    <p:sldId id="498" r:id="rId15"/>
    <p:sldId id="507" r:id="rId16"/>
    <p:sldId id="523" r:id="rId17"/>
    <p:sldId id="528" r:id="rId18"/>
    <p:sldId id="529" r:id="rId19"/>
    <p:sldId id="493" r:id="rId20"/>
  </p:sldIdLst>
  <p:sldSz cx="12192000" cy="6858000"/>
  <p:notesSz cx="7104063" cy="10234613"/>
  <p:embeddedFontLst>
    <p:embeddedFont>
      <p:font typeface="Avenir Next LT Pro" panose="020B0504020202020204" pitchFamily="34" charset="77"/>
      <p:regular r:id="rId23"/>
      <p:bold r:id="rId24"/>
      <p:italic r:id="rId25"/>
      <p:boldItalic r:id="rId26"/>
    </p:embeddedFont>
    <p:embeddedFont>
      <p:font typeface="Avenir Next LT Pro Demi" panose="020F0502020204030204" pitchFamily="34" charset="0"/>
      <p:regular r:id="rId27"/>
      <p:bold r:id="rId28"/>
      <p:italic r:id="rId29"/>
      <p:boldItalic r:id="rId30"/>
    </p:embeddedFont>
    <p:embeddedFont>
      <p:font typeface="Bahnschrift Condensed" panose="020B0502040204020203" pitchFamily="34" charset="0"/>
      <p:regular r:id="rId31"/>
      <p:bold r:id="rId32"/>
    </p:embeddedFont>
    <p:embeddedFont>
      <p:font typeface="Metropolis" pitchFamily="2" charset="77"/>
      <p:regular r:id="rId33"/>
      <p:bold r:id="rId34"/>
      <p:italic r:id="rId35"/>
      <p:boldItalic r:id="rId36"/>
    </p:embeddedFont>
    <p:embeddedFont>
      <p:font typeface="Raleway" pitchFamily="2" charset="77"/>
      <p:regular r:id="rId37"/>
      <p:bold r:id="rId38"/>
      <p:italic r:id="rId39"/>
      <p:boldItalic r:id="rId40"/>
    </p:embeddedFont>
    <p:embeddedFont>
      <p:font typeface="Segoe MDL2 Assets" pitchFamily="2" charset="0"/>
      <p:regular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AEAA1A-2AB3-58DB-B406-79598135552B}" name="Mats Marquardt" initials="MM" userId="S::m.marquardt@newclimate.org::2fd709f8-ba0a-491d-af70-9ead876e068c" providerId="AD"/>
  <p188:author id="{E90B0A1B-3D52-5C81-7753-9FB7E25DF70B}" name="Angela Pilath, GIZ" initials="AP" userId="Angela Pilath, GIZ" providerId="None"/>
  <p188:author id="{F5E5E26F-7030-717C-DB26-1B934A93933E}" name="Lotta Hambrecht" initials="LH" userId="S::l.hambrecht@newclimate.org::65b02370-d8c5-4404-80c8-5a0c6b123b2d" providerId="AD"/>
  <p188:author id="{E1BE51A3-AF98-2489-48C2-4E1115283E99}" name="Rory Geary" initials="RG" userId="S::r.geary@newclimate.org::f39d76bb-c2f5-45b2-b377-5dfbb6ebbc9f" providerId="AD"/>
  <p188:author id="{82E5FCB0-2B52-1F21-0DBE-62CD336262F6}" name="Polina Korneeva" initials="PK" userId="S::p.korneeva@newclimate.org::cd77b1bc-fe0c-488b-9100-28e466dda97c" providerId="AD"/>
  <p188:author id="{359AB8CA-A6BE-0E8A-9D81-373C4EFFA3E7}" name="Yogeeswari  Chandrasekaran" initials="YC" userId="S::y.chandrasekaran@newclimate.org::0b31e67c-4d3a-4ed8-9fc5-e7da8de6720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rsten Warnecke" initials="CW" lastIdx="3" clrIdx="6">
    <p:extLst>
      <p:ext uri="{19B8F6BF-5375-455C-9EA6-DF929625EA0E}">
        <p15:presenceInfo xmlns:p15="http://schemas.microsoft.com/office/powerpoint/2012/main" userId="S::c.warnecke@newclimate.org::eee98a74-b8d3-40a0-8f8a-e9afeb8975df" providerId="AD"/>
      </p:ext>
    </p:extLst>
  </p:cmAuthor>
  <p:cmAuthor id="1" name="Leonardo Nascimento" initials="LN" lastIdx="16" clrIdx="0">
    <p:extLst>
      <p:ext uri="{19B8F6BF-5375-455C-9EA6-DF929625EA0E}">
        <p15:presenceInfo xmlns:p15="http://schemas.microsoft.com/office/powerpoint/2012/main" userId="Leonardo Nascimento" providerId="None"/>
      </p:ext>
    </p:extLst>
  </p:cmAuthor>
  <p:cmAuthor id="8" name="Thomas Day" initials="TD" lastIdx="4" clrIdx="7">
    <p:extLst>
      <p:ext uri="{19B8F6BF-5375-455C-9EA6-DF929625EA0E}">
        <p15:presenceInfo xmlns:p15="http://schemas.microsoft.com/office/powerpoint/2012/main" userId="S::t.day@newclimate.org::013d8bff-f658-4423-9f25-0f3198590359" providerId="AD"/>
      </p:ext>
    </p:extLst>
  </p:cmAuthor>
  <p:cmAuthor id="2" name="Harry Fearnehough" initials="HF" lastIdx="23" clrIdx="1">
    <p:extLst>
      <p:ext uri="{19B8F6BF-5375-455C-9EA6-DF929625EA0E}">
        <p15:presenceInfo xmlns:p15="http://schemas.microsoft.com/office/powerpoint/2012/main" userId="Harry Fearnehough" providerId="None"/>
      </p:ext>
    </p:extLst>
  </p:cmAuthor>
  <p:cmAuthor id="9" name="Hanna Fekete" initials="HF" lastIdx="3" clrIdx="8">
    <p:extLst>
      <p:ext uri="{19B8F6BF-5375-455C-9EA6-DF929625EA0E}">
        <p15:presenceInfo xmlns:p15="http://schemas.microsoft.com/office/powerpoint/2012/main" userId="S::h.fekete@newclimate.org::fe1a7ed0-9b14-41f9-a48d-220a6f93a068" providerId="AD"/>
      </p:ext>
    </p:extLst>
  </p:cmAuthor>
  <p:cmAuthor id="3" name="Nicolas Fux" initials="NFX" lastIdx="9" clrIdx="2">
    <p:extLst>
      <p:ext uri="{19B8F6BF-5375-455C-9EA6-DF929625EA0E}">
        <p15:presenceInfo xmlns:p15="http://schemas.microsoft.com/office/powerpoint/2012/main" userId="Nicolas Fux" providerId="None"/>
      </p:ext>
    </p:extLst>
  </p:cmAuthor>
  <p:cmAuthor id="10" name="Hanna Fekete" initials="HFE" lastIdx="7" clrIdx="9">
    <p:extLst>
      <p:ext uri="{19B8F6BF-5375-455C-9EA6-DF929625EA0E}">
        <p15:presenceInfo xmlns:p15="http://schemas.microsoft.com/office/powerpoint/2012/main" userId="Hanna Fekete" providerId="None"/>
      </p:ext>
    </p:extLst>
  </p:cmAuthor>
  <p:cmAuthor id="4" name="Tessa Schiefer" initials="TS" lastIdx="18" clrIdx="3">
    <p:extLst>
      <p:ext uri="{19B8F6BF-5375-455C-9EA6-DF929625EA0E}">
        <p15:presenceInfo xmlns:p15="http://schemas.microsoft.com/office/powerpoint/2012/main" userId="S::t.schiefer@newclimate.org::e48776c3-19b0-45a3-b61d-ca3e9f0ab6e8" providerId="AD"/>
      </p:ext>
    </p:extLst>
  </p:cmAuthor>
  <p:cmAuthor id="11" name="Harry Fearnehough" initials="HF [2]" lastIdx="1" clrIdx="10">
    <p:extLst>
      <p:ext uri="{19B8F6BF-5375-455C-9EA6-DF929625EA0E}">
        <p15:presenceInfo xmlns:p15="http://schemas.microsoft.com/office/powerpoint/2012/main" userId="S::h.fearnehough@newclimate.org::3004cf8b-4de3-49cf-9a93-d1bf4e2e0920" providerId="AD"/>
      </p:ext>
    </p:extLst>
  </p:cmAuthor>
  <p:cmAuthor id="5" name="Frauke Röser" initials="FR" lastIdx="4" clrIdx="4">
    <p:extLst>
      <p:ext uri="{19B8F6BF-5375-455C-9EA6-DF929625EA0E}">
        <p15:presenceInfo xmlns:p15="http://schemas.microsoft.com/office/powerpoint/2012/main" userId="Frauke Röser" providerId="None"/>
      </p:ext>
    </p:extLst>
  </p:cmAuthor>
  <p:cmAuthor id="6" name="Niklas Höhne" initials="NH" lastIdx="6" clrIdx="5">
    <p:extLst>
      <p:ext uri="{19B8F6BF-5375-455C-9EA6-DF929625EA0E}">
        <p15:presenceInfo xmlns:p15="http://schemas.microsoft.com/office/powerpoint/2012/main" userId="S::n.hoehne@newclimate.org::4a9566ae-b263-4eb7-9859-622da7bdf8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C40"/>
    <a:srgbClr val="EBECEC"/>
    <a:srgbClr val="E75113"/>
    <a:srgbClr val="FFFFFF"/>
    <a:srgbClr val="36464B"/>
    <a:srgbClr val="344146"/>
    <a:srgbClr val="6D8B95"/>
    <a:srgbClr val="E64700"/>
    <a:srgbClr val="F43F06"/>
    <a:srgbClr val="FA5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B2CE2-AA82-4115-9C96-ACF275E4BD95}" v="1478" dt="2026-02-25T17:40:02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082"/>
    <p:restoredTop sz="88578" autoAdjust="0"/>
  </p:normalViewPr>
  <p:slideViewPr>
    <p:cSldViewPr snapToGrid="0">
      <p:cViewPr>
        <p:scale>
          <a:sx n="83" d="100"/>
          <a:sy n="83" d="100"/>
        </p:scale>
        <p:origin x="-10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newclimate.sharepoint.com/222051/Shared%20Documents/07_Reports/04%20Green%20Skills/Global%20CO2%20Analysis/Copy%20of%20Global%20Labour%20Force%20Lag%20Tool_V5.xlsm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newclimate.sharepoint.com/222051/Shared%20Documents/07_Reports/04%20Green%20Skills/Global%20CO2%20Analysis/Copy%20of%20Global%20Labour%20Force%20Lag%20Tool_V5.xlsm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43C40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r>
              <a:rPr lang="es-ES_tradnl" noProof="1">
                <a:solidFill>
                  <a:srgbClr val="343C40"/>
                </a:solidFill>
                <a:latin typeface="Avenir Next LT Pro Demi" panose="020B0704020202020204" pitchFamily="34" charset="0"/>
              </a:rPr>
              <a:t>Empleo global</a:t>
            </a:r>
            <a:r>
              <a:rPr lang="es-ES_tradnl" baseline="0" noProof="1">
                <a:solidFill>
                  <a:srgbClr val="343C40"/>
                </a:solidFill>
                <a:latin typeface="Avenir Next LT Pro Demi" panose="020B0704020202020204" pitchFamily="34" charset="0"/>
              </a:rPr>
              <a:t> en energía renovable</a:t>
            </a:r>
            <a:endParaRPr lang="es-ES_tradnl" noProof="1">
              <a:solidFill>
                <a:srgbClr val="343C40"/>
              </a:solidFill>
              <a:latin typeface="Avenir Next LT Pro Demi" panose="020B07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343C40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Jobs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Sheet1!$B$4:$B$16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Sheet1!$C$4:$C$16</c:f>
              <c:numCache>
                <c:formatCode>General</c:formatCode>
                <c:ptCount val="13"/>
                <c:pt idx="0">
                  <c:v>7.3</c:v>
                </c:pt>
                <c:pt idx="1">
                  <c:v>8.5</c:v>
                </c:pt>
                <c:pt idx="2">
                  <c:v>9.5</c:v>
                </c:pt>
                <c:pt idx="3">
                  <c:v>10</c:v>
                </c:pt>
                <c:pt idx="4">
                  <c:v>10.1</c:v>
                </c:pt>
                <c:pt idx="5">
                  <c:v>10.5</c:v>
                </c:pt>
                <c:pt idx="6">
                  <c:v>11.1</c:v>
                </c:pt>
                <c:pt idx="7">
                  <c:v>11.5</c:v>
                </c:pt>
                <c:pt idx="8">
                  <c:v>12</c:v>
                </c:pt>
                <c:pt idx="9">
                  <c:v>12.7</c:v>
                </c:pt>
                <c:pt idx="10">
                  <c:v>13.7</c:v>
                </c:pt>
                <c:pt idx="11">
                  <c:v>16.2</c:v>
                </c:pt>
                <c:pt idx="12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F2-43CC-9AC8-5404FAD62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7353119"/>
        <c:axId val="1457365599"/>
      </c:lineChart>
      <c:catAx>
        <c:axId val="14573531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43C40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en-US"/>
          </a:p>
        </c:txPr>
        <c:crossAx val="1457365599"/>
        <c:crosses val="autoZero"/>
        <c:auto val="1"/>
        <c:lblAlgn val="ctr"/>
        <c:lblOffset val="100"/>
        <c:tickLblSkip val="2"/>
        <c:noMultiLvlLbl val="0"/>
      </c:catAx>
      <c:valAx>
        <c:axId val="145736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43C40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r>
                  <a:rPr lang="es-ES_tradnl" sz="1200" noProof="1">
                    <a:solidFill>
                      <a:srgbClr val="343C40"/>
                    </a:solidFill>
                    <a:latin typeface="Avenir Next LT Pro Demi" panose="020B0704020202020204" pitchFamily="34" charset="0"/>
                  </a:rPr>
                  <a:t>Millones</a:t>
                </a:r>
                <a:r>
                  <a:rPr lang="es-ES_tradnl" sz="1200" baseline="0" noProof="1">
                    <a:solidFill>
                      <a:srgbClr val="343C40"/>
                    </a:solidFill>
                    <a:latin typeface="Avenir Next LT Pro Demi" panose="020B0704020202020204" pitchFamily="34" charset="0"/>
                  </a:rPr>
                  <a:t> de trabajos</a:t>
                </a:r>
                <a:endParaRPr lang="es-ES_tradnl" sz="1200" noProof="1">
                  <a:solidFill>
                    <a:srgbClr val="343C40"/>
                  </a:solidFill>
                  <a:latin typeface="Avenir Next LT Pro Demi" panose="020B07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8555334658714381E-2"/>
              <c:y val="0.39853635942566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43C40"/>
                  </a:solidFill>
                  <a:latin typeface="Avenir Next LT Pro Demi" panose="020B0704020202020204" pitchFamily="34" charset="0"/>
                  <a:ea typeface="+mn-ea"/>
                  <a:cs typeface="+mn-cs"/>
                </a:defRPr>
              </a:pPr>
              <a:endParaRPr lang="es-ES_trad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43C40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en-US"/>
          </a:p>
        </c:txPr>
        <c:crossAx val="1457353119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/>
            </a:pPr>
            <a:r>
              <a:rPr lang="es-ES_tradnl" noProof="1"/>
              <a:t>Capacidad global de energías renovables</a:t>
            </a:r>
          </a:p>
        </c:rich>
      </c:tx>
      <c:layout>
        <c:manualLayout>
          <c:xMode val="edge"/>
          <c:yMode val="edge"/>
          <c:x val="2.0265738561983507E-2"/>
          <c:y val="2.06511500414068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35404422297267"/>
          <c:y val="0.18058043212860619"/>
          <c:w val="0.87339016746390719"/>
          <c:h val="0.57205256991159148"/>
        </c:manualLayout>
      </c:layout>
      <c:lineChart>
        <c:grouping val="standard"/>
        <c:varyColors val="0"/>
        <c:ser>
          <c:idx val="0"/>
          <c:order val="0"/>
          <c:tx>
            <c:v>APS RE</c:v>
          </c:tx>
          <c:spPr>
            <a:ln w="12700">
              <a:solidFill>
                <a:srgbClr val="343C40"/>
              </a:solidFill>
            </a:ln>
          </c:spPr>
          <c:marker>
            <c:symbol val="none"/>
          </c:marker>
          <c:cat>
            <c:numRef>
              <c:f>'APS Power Sector'!$F$9:$AO$9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'APS Power Sector'!$F$10:$AO$10</c:f>
              <c:numCache>
                <c:formatCode>#,##0</c:formatCode>
                <c:ptCount val="36"/>
                <c:pt idx="0">
                  <c:v>2018.9400000000003</c:v>
                </c:pt>
                <c:pt idx="1">
                  <c:v>2268.7885714285712</c:v>
                </c:pt>
                <c:pt idx="2">
                  <c:v>2518.6371428571429</c:v>
                </c:pt>
                <c:pt idx="3">
                  <c:v>2768.4857142857145</c:v>
                </c:pt>
                <c:pt idx="4">
                  <c:v>3018.3342857142861</c:v>
                </c:pt>
                <c:pt idx="5">
                  <c:v>3268.1828571428568</c:v>
                </c:pt>
                <c:pt idx="6">
                  <c:v>3518.0314285714285</c:v>
                </c:pt>
                <c:pt idx="7">
                  <c:v>3767.88</c:v>
                </c:pt>
                <c:pt idx="8">
                  <c:v>4332.32</c:v>
                </c:pt>
                <c:pt idx="9">
                  <c:v>5312.7885714285712</c:v>
                </c:pt>
                <c:pt idx="10">
                  <c:v>6293.2571428571428</c:v>
                </c:pt>
                <c:pt idx="11">
                  <c:v>7273.7257142857143</c:v>
                </c:pt>
                <c:pt idx="12">
                  <c:v>8254.1942857142858</c:v>
                </c:pt>
                <c:pt idx="13">
                  <c:v>9234.6628571428573</c:v>
                </c:pt>
                <c:pt idx="14">
                  <c:v>10215.131428571429</c:v>
                </c:pt>
                <c:pt idx="15">
                  <c:v>11195.599999999999</c:v>
                </c:pt>
                <c:pt idx="16">
                  <c:v>12398.903999999999</c:v>
                </c:pt>
                <c:pt idx="17">
                  <c:v>13602.208000000002</c:v>
                </c:pt>
                <c:pt idx="18">
                  <c:v>14805.512000000001</c:v>
                </c:pt>
                <c:pt idx="19">
                  <c:v>16008.815999999999</c:v>
                </c:pt>
                <c:pt idx="20">
                  <c:v>17212.120000000003</c:v>
                </c:pt>
                <c:pt idx="21">
                  <c:v>18342.562000000002</c:v>
                </c:pt>
                <c:pt idx="22">
                  <c:v>19473.003999999997</c:v>
                </c:pt>
                <c:pt idx="23">
                  <c:v>20603.445999999996</c:v>
                </c:pt>
                <c:pt idx="24">
                  <c:v>21733.888000000003</c:v>
                </c:pt>
                <c:pt idx="25">
                  <c:v>22864.33</c:v>
                </c:pt>
                <c:pt idx="26">
                  <c:v>23791.256000000001</c:v>
                </c:pt>
                <c:pt idx="27">
                  <c:v>24718.182000000001</c:v>
                </c:pt>
                <c:pt idx="28">
                  <c:v>25645.107999999997</c:v>
                </c:pt>
                <c:pt idx="29">
                  <c:v>26572.034000000003</c:v>
                </c:pt>
                <c:pt idx="30">
                  <c:v>27498.959999999999</c:v>
                </c:pt>
                <c:pt idx="31">
                  <c:v>28161.955999999998</c:v>
                </c:pt>
                <c:pt idx="32">
                  <c:v>28824.951999999997</c:v>
                </c:pt>
                <c:pt idx="33">
                  <c:v>29487.948</c:v>
                </c:pt>
                <c:pt idx="34">
                  <c:v>30150.944000000003</c:v>
                </c:pt>
                <c:pt idx="35">
                  <c:v>30813.939999999995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3A-4646-B6C5-55A805F143AC}"/>
            </c:ext>
          </c:extLst>
        </c:ser>
        <c:ser>
          <c:idx val="1"/>
          <c:order val="1"/>
          <c:tx>
            <c:v>DLY RE</c:v>
          </c:tx>
          <c:spPr>
            <a:ln w="12700">
              <a:solidFill>
                <a:srgbClr val="E75113"/>
              </a:solidFill>
            </a:ln>
          </c:spPr>
          <c:marker>
            <c:symbol val="none"/>
          </c:marker>
          <c:cat>
            <c:numRef>
              <c:f>'APS Power Sector'!$F$9:$AO$9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'DLY Power Sector'!$F$6:$AO$6</c:f>
              <c:numCache>
                <c:formatCode>#,##0</c:formatCode>
                <c:ptCount val="36"/>
                <c:pt idx="0">
                  <c:v>2018.9400000000003</c:v>
                </c:pt>
                <c:pt idx="1">
                  <c:v>2250.7793249396354</c:v>
                </c:pt>
                <c:pt idx="2">
                  <c:v>2482.0221298602746</c:v>
                </c:pt>
                <c:pt idx="3">
                  <c:v>2713.009043267627</c:v>
                </c:pt>
                <c:pt idx="4">
                  <c:v>2943.9528756526624</c:v>
                </c:pt>
                <c:pt idx="5">
                  <c:v>3174.7909487648067</c:v>
                </c:pt>
                <c:pt idx="6">
                  <c:v>3400.0554527121431</c:v>
                </c:pt>
                <c:pt idx="7">
                  <c:v>3578.4961265944075</c:v>
                </c:pt>
                <c:pt idx="8">
                  <c:v>3977.9345342145816</c:v>
                </c:pt>
                <c:pt idx="9">
                  <c:v>4767.5501077592944</c:v>
                </c:pt>
                <c:pt idx="10">
                  <c:v>5611.9051398287847</c:v>
                </c:pt>
                <c:pt idx="11">
                  <c:v>6484.1632070059259</c:v>
                </c:pt>
                <c:pt idx="12">
                  <c:v>7371.2452719093544</c:v>
                </c:pt>
                <c:pt idx="13">
                  <c:v>8266.4371250757285</c:v>
                </c:pt>
                <c:pt idx="14">
                  <c:v>9159.1328000519006</c:v>
                </c:pt>
                <c:pt idx="15">
                  <c:v>10003.309793658227</c:v>
                </c:pt>
                <c:pt idx="16">
                  <c:v>11058.207723851454</c:v>
                </c:pt>
                <c:pt idx="17">
                  <c:v>12137.804427756633</c:v>
                </c:pt>
                <c:pt idx="18">
                  <c:v>13230.690547329519</c:v>
                </c:pt>
                <c:pt idx="19">
                  <c:v>14335.66113264802</c:v>
                </c:pt>
                <c:pt idx="20">
                  <c:v>15438.7296105109</c:v>
                </c:pt>
                <c:pt idx="21">
                  <c:v>16472.298985159465</c:v>
                </c:pt>
                <c:pt idx="22">
                  <c:v>17507.349185576022</c:v>
                </c:pt>
                <c:pt idx="23">
                  <c:v>18542.69816143682</c:v>
                </c:pt>
                <c:pt idx="24">
                  <c:v>19580.33530753669</c:v>
                </c:pt>
                <c:pt idx="25">
                  <c:v>20631.063552018586</c:v>
                </c:pt>
                <c:pt idx="26">
                  <c:v>21490.823723051741</c:v>
                </c:pt>
                <c:pt idx="27">
                  <c:v>22350.897982392875</c:v>
                </c:pt>
                <c:pt idx="28">
                  <c:v>23208.883893932078</c:v>
                </c:pt>
                <c:pt idx="29">
                  <c:v>24063.269982535232</c:v>
                </c:pt>
                <c:pt idx="30">
                  <c:v>24916.653945027156</c:v>
                </c:pt>
                <c:pt idx="31">
                  <c:v>25519.101260329622</c:v>
                </c:pt>
                <c:pt idx="32">
                  <c:v>26124.443652248505</c:v>
                </c:pt>
                <c:pt idx="33">
                  <c:v>26731.320029379916</c:v>
                </c:pt>
                <c:pt idx="34">
                  <c:v>27343.024649298521</c:v>
                </c:pt>
                <c:pt idx="35">
                  <c:v>27954.202230007566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3A-4646-B6C5-55A805F14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7194432"/>
        <c:axId val="184719491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DLY-SLOW RE</c:v>
                </c:tx>
                <c:spPr>
                  <a:ln w="12700">
                    <a:solidFill>
                      <a:schemeClr val="accent1"/>
                    </a:solidFill>
                  </a:ln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'DLY Power Sector SenAna SLOW'!$F$6:$AO$6</c15:sqref>
                        </c15:formulaRef>
                      </c:ext>
                    </c:extLst>
                    <c:numCache>
                      <c:formatCode>#,##0</c:formatCode>
                      <c:ptCount val="36"/>
                      <c:pt idx="0">
                        <c:v>2018.9400000000003</c:v>
                      </c:pt>
                      <c:pt idx="1">
                        <c:v>2229.5393146930992</c:v>
                      </c:pt>
                      <c:pt idx="2">
                        <c:v>2438.9184226804609</c:v>
                      </c:pt>
                      <c:pt idx="3">
                        <c:v>2647.4356215135394</c:v>
                      </c:pt>
                      <c:pt idx="4">
                        <c:v>2855.429380840159</c:v>
                      </c:pt>
                      <c:pt idx="5">
                        <c:v>3062.9284995943381</c:v>
                      </c:pt>
                      <c:pt idx="6">
                        <c:v>3262.7720148438266</c:v>
                      </c:pt>
                      <c:pt idx="7">
                        <c:v>3396.3630979695467</c:v>
                      </c:pt>
                      <c:pt idx="8">
                        <c:v>3644.8977797140492</c:v>
                      </c:pt>
                      <c:pt idx="9">
                        <c:v>4149.6886364662996</c:v>
                      </c:pt>
                      <c:pt idx="10">
                        <c:v>4714.1722370219086</c:v>
                      </c:pt>
                      <c:pt idx="11">
                        <c:v>5325.2076249551446</c:v>
                      </c:pt>
                      <c:pt idx="12">
                        <c:v>5973.1875213552939</c:v>
                      </c:pt>
                      <c:pt idx="13">
                        <c:v>6650.8248836776547</c:v>
                      </c:pt>
                      <c:pt idx="14">
                        <c:v>7344.5632541438081</c:v>
                      </c:pt>
                      <c:pt idx="15">
                        <c:v>8006.443917070188</c:v>
                      </c:pt>
                      <c:pt idx="16">
                        <c:v>8826.6488608967193</c:v>
                      </c:pt>
                      <c:pt idx="17">
                        <c:v>9678.5465063126176</c:v>
                      </c:pt>
                      <c:pt idx="18">
                        <c:v>10555.985309034537</c:v>
                      </c:pt>
                      <c:pt idx="19">
                        <c:v>11463.042321712719</c:v>
                      </c:pt>
                      <c:pt idx="20">
                        <c:v>12393.26702297524</c:v>
                      </c:pt>
                      <c:pt idx="21">
                        <c:v>13263.712405491313</c:v>
                      </c:pt>
                      <c:pt idx="22">
                        <c:v>14140.435755680212</c:v>
                      </c:pt>
                      <c:pt idx="23">
                        <c:v>15022.284114628637</c:v>
                      </c:pt>
                      <c:pt idx="24">
                        <c:v>15912.604924276766</c:v>
                      </c:pt>
                      <c:pt idx="25">
                        <c:v>16857.050336876364</c:v>
                      </c:pt>
                      <c:pt idx="26">
                        <c:v>17628.224250810206</c:v>
                      </c:pt>
                      <c:pt idx="27">
                        <c:v>18400.183427231994</c:v>
                      </c:pt>
                      <c:pt idx="28">
                        <c:v>19168.786921625848</c:v>
                      </c:pt>
                      <c:pt idx="29">
                        <c:v>19932.82908289387</c:v>
                      </c:pt>
                      <c:pt idx="30">
                        <c:v>20699.024116884346</c:v>
                      </c:pt>
                      <c:pt idx="31">
                        <c:v>21238.01311584362</c:v>
                      </c:pt>
                      <c:pt idx="32">
                        <c:v>21780.149812543994</c:v>
                      </c:pt>
                      <c:pt idx="33">
                        <c:v>22324.267046528923</c:v>
                      </c:pt>
                      <c:pt idx="34">
                        <c:v>22880.418814960391</c:v>
                      </c:pt>
                      <c:pt idx="35">
                        <c:v>23437.01213766808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E3A-4646-B6C5-55A805F143A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DLY-FAST RE</c:v>
                </c:tx>
                <c:spPr>
                  <a:ln w="12700">
                    <a:solidFill>
                      <a:schemeClr val="tx2"/>
                    </a:solidFill>
                  </a:ln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'DLY Power Sector SenAna FAST'!$F$6:$AO$6</c15:sqref>
                        </c15:formulaRef>
                      </c:ext>
                    </c:extLst>
                    <c:numCache>
                      <c:formatCode>#,##0</c:formatCode>
                      <c:ptCount val="36"/>
                      <c:pt idx="0">
                        <c:v>2018.9400000000003</c:v>
                      </c:pt>
                      <c:pt idx="1">
                        <c:v>2268.7885714285712</c:v>
                      </c:pt>
                      <c:pt idx="2">
                        <c:v>2518.6371428571429</c:v>
                      </c:pt>
                      <c:pt idx="3">
                        <c:v>2768.4857142857145</c:v>
                      </c:pt>
                      <c:pt idx="4">
                        <c:v>3018.3342857142861</c:v>
                      </c:pt>
                      <c:pt idx="5">
                        <c:v>3268.1248273421347</c:v>
                      </c:pt>
                      <c:pt idx="6">
                        <c:v>3515.2181597424878</c:v>
                      </c:pt>
                      <c:pt idx="7">
                        <c:v>3729.0875265297213</c:v>
                      </c:pt>
                      <c:pt idx="8">
                        <c:v>4216.6458572692281</c:v>
                      </c:pt>
                      <c:pt idx="9">
                        <c:v>5165.0948163270077</c:v>
                      </c:pt>
                      <c:pt idx="10">
                        <c:v>6144.3065951805793</c:v>
                      </c:pt>
                      <c:pt idx="11">
                        <c:v>7124.7751666091499</c:v>
                      </c:pt>
                      <c:pt idx="12">
                        <c:v>8105.2437380377214</c:v>
                      </c:pt>
                      <c:pt idx="13">
                        <c:v>9085.676811391837</c:v>
                      </c:pt>
                      <c:pt idx="14">
                        <c:v>10063.26868196463</c:v>
                      </c:pt>
                      <c:pt idx="15">
                        <c:v>11021.391508021261</c:v>
                      </c:pt>
                      <c:pt idx="16">
                        <c:v>12219.490950976249</c:v>
                      </c:pt>
                      <c:pt idx="17">
                        <c:v>13422.794950976249</c:v>
                      </c:pt>
                      <c:pt idx="18">
                        <c:v>14626.098950976249</c:v>
                      </c:pt>
                      <c:pt idx="19">
                        <c:v>15829.086418111054</c:v>
                      </c:pt>
                      <c:pt idx="20">
                        <c:v>17028.942514939816</c:v>
                      </c:pt>
                      <c:pt idx="21">
                        <c:v>18159.001110775869</c:v>
                      </c:pt>
                      <c:pt idx="22">
                        <c:v>19289.443110775868</c:v>
                      </c:pt>
                      <c:pt idx="23">
                        <c:v>20419.885110775867</c:v>
                      </c:pt>
                      <c:pt idx="24">
                        <c:v>21550.123510290556</c:v>
                      </c:pt>
                      <c:pt idx="25">
                        <c:v>22680.300660991692</c:v>
                      </c:pt>
                      <c:pt idx="26">
                        <c:v>23607.226660991691</c:v>
                      </c:pt>
                      <c:pt idx="27">
                        <c:v>24534.152660991691</c:v>
                      </c:pt>
                      <c:pt idx="28">
                        <c:v>25461.07866099169</c:v>
                      </c:pt>
                      <c:pt idx="29">
                        <c:v>26387.168362809956</c:v>
                      </c:pt>
                      <c:pt idx="30">
                        <c:v>27312.431600494267</c:v>
                      </c:pt>
                      <c:pt idx="31">
                        <c:v>27975.427600494269</c:v>
                      </c:pt>
                      <c:pt idx="32">
                        <c:v>28638.423600494265</c:v>
                      </c:pt>
                      <c:pt idx="33">
                        <c:v>29301.419600494268</c:v>
                      </c:pt>
                      <c:pt idx="34">
                        <c:v>29964.415600494263</c:v>
                      </c:pt>
                      <c:pt idx="35">
                        <c:v>30627.41160049427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E3A-4646-B6C5-55A805F143AC}"/>
                  </c:ext>
                </c:extLst>
              </c15:ser>
            </c15:filteredLineSeries>
          </c:ext>
        </c:extLst>
      </c:lineChart>
      <c:dateAx>
        <c:axId val="18471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47194912"/>
        <c:crosses val="autoZero"/>
        <c:auto val="0"/>
        <c:lblOffset val="100"/>
        <c:baseTimeUnit val="days"/>
        <c:majorUnit val="5"/>
        <c:majorTimeUnit val="days"/>
      </c:dateAx>
      <c:valAx>
        <c:axId val="18471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_tradnl" noProof="1"/>
                  <a:t>TW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47194432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7366901353427845"/>
          <c:y val="0.88304423705621626"/>
          <c:w val="0.25266179930375299"/>
          <c:h val="9.6144108417249088E-2"/>
        </c:manualLayout>
      </c:layout>
      <c:overlay val="0"/>
    </c:legend>
    <c:plotVisOnly val="1"/>
    <c:dispBlanksAs val="gap"/>
    <c:showDLblsOverMax val="0"/>
    <c:extLst/>
  </c:chart>
  <c:spPr>
    <a:noFill/>
    <a:ln w="38100">
      <a:noFill/>
    </a:ln>
  </c:spPr>
  <c:txPr>
    <a:bodyPr/>
    <a:lstStyle/>
    <a:p>
      <a:pPr>
        <a:defRPr sz="1200">
          <a:solidFill>
            <a:schemeClr val="tx2"/>
          </a:solidFill>
          <a:latin typeface="Bahnschrift SemiBold Condensed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/>
            </a:pPr>
            <a:r>
              <a:rPr lang="es-ES_tradnl" noProof="1"/>
              <a:t>Emisiones globales de CO2 de la generación de electricidad</a:t>
            </a:r>
          </a:p>
        </c:rich>
      </c:tx>
      <c:layout>
        <c:manualLayout>
          <c:xMode val="edge"/>
          <c:yMode val="edge"/>
          <c:x val="2.0265738561983507E-2"/>
          <c:y val="2.06511500414068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73671097066561"/>
          <c:y val="0.18315334593729873"/>
          <c:w val="0.86400750071621424"/>
          <c:h val="0.58178630045914448"/>
        </c:manualLayout>
      </c:layout>
      <c:lineChart>
        <c:grouping val="standard"/>
        <c:varyColors val="0"/>
        <c:ser>
          <c:idx val="0"/>
          <c:order val="0"/>
          <c:tx>
            <c:v>APS</c:v>
          </c:tx>
          <c:spPr>
            <a:ln w="12700">
              <a:solidFill>
                <a:srgbClr val="343C40"/>
              </a:solidFill>
            </a:ln>
          </c:spPr>
          <c:marker>
            <c:symbol val="none"/>
          </c:marker>
          <c:cat>
            <c:numRef>
              <c:f>'STEPS Power Sector'!$F$489:$AO$489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'APS Power Sector'!$F$498:$AO$498</c:f>
              <c:numCache>
                <c:formatCode>_(* #,##0_);_(* \(#,##0\);_(* "-"_);_(@_)</c:formatCode>
                <c:ptCount val="36"/>
                <c:pt idx="0">
                  <c:v>12.807280721000001</c:v>
                </c:pt>
                <c:pt idx="1">
                  <c:v>13.003404336714285</c:v>
                </c:pt>
                <c:pt idx="2">
                  <c:v>13.199527952428571</c:v>
                </c:pt>
                <c:pt idx="3">
                  <c:v>13.395651568142858</c:v>
                </c:pt>
                <c:pt idx="4">
                  <c:v>13.591775183857141</c:v>
                </c:pt>
                <c:pt idx="5">
                  <c:v>13.787898799571428</c:v>
                </c:pt>
                <c:pt idx="6">
                  <c:v>13.984022415285715</c:v>
                </c:pt>
                <c:pt idx="7">
                  <c:v>14.180146031</c:v>
                </c:pt>
                <c:pt idx="8">
                  <c:v>14.396215534</c:v>
                </c:pt>
                <c:pt idx="9">
                  <c:v>14.016802763142858</c:v>
                </c:pt>
                <c:pt idx="10">
                  <c:v>13.637389992285716</c:v>
                </c:pt>
                <c:pt idx="11">
                  <c:v>13.257977221428572</c:v>
                </c:pt>
                <c:pt idx="12">
                  <c:v>12.878564450571428</c:v>
                </c:pt>
                <c:pt idx="13">
                  <c:v>12.499151679714286</c:v>
                </c:pt>
                <c:pt idx="14">
                  <c:v>12.119738908857142</c:v>
                </c:pt>
                <c:pt idx="15">
                  <c:v>11.740326138</c:v>
                </c:pt>
                <c:pt idx="16">
                  <c:v>10.955596463000001</c:v>
                </c:pt>
                <c:pt idx="17">
                  <c:v>10.170866788</c:v>
                </c:pt>
                <c:pt idx="18">
                  <c:v>9.3861371129999984</c:v>
                </c:pt>
                <c:pt idx="19">
                  <c:v>8.601407437999999</c:v>
                </c:pt>
                <c:pt idx="20">
                  <c:v>7.8166777630000004</c:v>
                </c:pt>
                <c:pt idx="21">
                  <c:v>7.3293036670000005</c:v>
                </c:pt>
                <c:pt idx="22">
                  <c:v>6.8419295709999997</c:v>
                </c:pt>
                <c:pt idx="23">
                  <c:v>6.3545554749999997</c:v>
                </c:pt>
                <c:pt idx="24">
                  <c:v>5.8671813790000007</c:v>
                </c:pt>
                <c:pt idx="25">
                  <c:v>5.3798072829999999</c:v>
                </c:pt>
                <c:pt idx="26">
                  <c:v>5.1374624666000006</c:v>
                </c:pt>
                <c:pt idx="27">
                  <c:v>4.8951176502000004</c:v>
                </c:pt>
                <c:pt idx="28">
                  <c:v>4.6527728337999994</c:v>
                </c:pt>
                <c:pt idx="29">
                  <c:v>4.4104280174000001</c:v>
                </c:pt>
                <c:pt idx="30">
                  <c:v>4.168083201</c:v>
                </c:pt>
                <c:pt idx="31">
                  <c:v>4.0143048802000001</c:v>
                </c:pt>
                <c:pt idx="32">
                  <c:v>3.8605265593999993</c:v>
                </c:pt>
                <c:pt idx="33">
                  <c:v>3.7067482385999995</c:v>
                </c:pt>
                <c:pt idx="34">
                  <c:v>3.5529699178</c:v>
                </c:pt>
                <c:pt idx="35">
                  <c:v>3.3991915970000002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1-4F64-8D6F-BCDB3D77ABB6}"/>
            </c:ext>
          </c:extLst>
        </c:ser>
        <c:ser>
          <c:idx val="1"/>
          <c:order val="1"/>
          <c:tx>
            <c:v>DLY</c:v>
          </c:tx>
          <c:spPr>
            <a:ln w="12700">
              <a:solidFill>
                <a:srgbClr val="E75113"/>
              </a:solidFill>
            </a:ln>
          </c:spPr>
          <c:marker>
            <c:symbol val="none"/>
          </c:marker>
          <c:cat>
            <c:numRef>
              <c:f>'STEPS Power Sector'!$F$489:$AO$489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'DLY Power Sector'!$F$688:$AO$688</c:f>
              <c:numCache>
                <c:formatCode>_(* #,##0_);_(* \(#,##0\);_(* "-"_);_(@_)</c:formatCode>
                <c:ptCount val="36"/>
                <c:pt idx="0">
                  <c:v>12.807280721000001</c:v>
                </c:pt>
                <c:pt idx="1">
                  <c:v>13.013145807146348</c:v>
                </c:pt>
                <c:pt idx="2">
                  <c:v>13.225073629682358</c:v>
                </c:pt>
                <c:pt idx="3">
                  <c:v>13.439077803893685</c:v>
                </c:pt>
                <c:pt idx="4">
                  <c:v>13.6548753654551</c:v>
                </c:pt>
                <c:pt idx="5">
                  <c:v>13.871134273198038</c:v>
                </c:pt>
                <c:pt idx="6">
                  <c:v>14.09469895768949</c:v>
                </c:pt>
                <c:pt idx="7">
                  <c:v>14.349953920210858</c:v>
                </c:pt>
                <c:pt idx="8">
                  <c:v>14.668177624635067</c:v>
                </c:pt>
                <c:pt idx="9">
                  <c:v>14.48497237542631</c:v>
                </c:pt>
                <c:pt idx="10">
                  <c:v>14.265679548143638</c:v>
                </c:pt>
                <c:pt idx="11">
                  <c:v>14.032349794407653</c:v>
                </c:pt>
                <c:pt idx="12">
                  <c:v>13.789986393999452</c:v>
                </c:pt>
                <c:pt idx="13">
                  <c:v>13.543937306458597</c:v>
                </c:pt>
                <c:pt idx="14">
                  <c:v>13.305127282629559</c:v>
                </c:pt>
                <c:pt idx="15">
                  <c:v>13.112694248270309</c:v>
                </c:pt>
                <c:pt idx="16">
                  <c:v>12.596970179135736</c:v>
                </c:pt>
                <c:pt idx="17">
                  <c:v>12.046767324499587</c:v>
                </c:pt>
                <c:pt idx="18">
                  <c:v>11.477732841897692</c:v>
                </c:pt>
                <c:pt idx="19">
                  <c:v>10.885059428259936</c:v>
                </c:pt>
                <c:pt idx="20">
                  <c:v>10.294089770818513</c:v>
                </c:pt>
                <c:pt idx="21">
                  <c:v>10.008976113781083</c:v>
                </c:pt>
                <c:pt idx="22">
                  <c:v>9.7215797688726173</c:v>
                </c:pt>
                <c:pt idx="23">
                  <c:v>9.4350880101419374</c:v>
                </c:pt>
                <c:pt idx="24">
                  <c:v>9.1280261900586268</c:v>
                </c:pt>
                <c:pt idx="25">
                  <c:v>8.8012709173896209</c:v>
                </c:pt>
                <c:pt idx="26">
                  <c:v>8.7022129993954813</c:v>
                </c:pt>
                <c:pt idx="27">
                  <c:v>8.601417918343131</c:v>
                </c:pt>
                <c:pt idx="28">
                  <c:v>8.5003599815678985</c:v>
                </c:pt>
                <c:pt idx="29">
                  <c:v>8.4051601514351315</c:v>
                </c:pt>
                <c:pt idx="30">
                  <c:v>8.3149939701601969</c:v>
                </c:pt>
                <c:pt idx="31">
                  <c:v>8.308726611271986</c:v>
                </c:pt>
                <c:pt idx="32">
                  <c:v>8.2975319040968696</c:v>
                </c:pt>
                <c:pt idx="33">
                  <c:v>8.2835777606843841</c:v>
                </c:pt>
                <c:pt idx="34">
                  <c:v>8.2547772583696535</c:v>
                </c:pt>
                <c:pt idx="35">
                  <c:v>8.228621257622299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F1-4F64-8D6F-BCDB3D77ABB6}"/>
            </c:ext>
          </c:extLst>
        </c:ser>
        <c:ser>
          <c:idx val="2"/>
          <c:order val="2"/>
          <c:tx>
            <c:v>STEPS</c:v>
          </c:tx>
          <c:spPr>
            <a:ln w="12700" cap="rnd">
              <a:solidFill>
                <a:srgbClr val="343C4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'STEPS Power Sector'!$F$489:$AO$489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'STEPS Power Sector'!$F$498:$AO$498</c:f>
              <c:numCache>
                <c:formatCode>_(* #,##0_);_(* \(#,##0\);_(* "-"_);_(@_)</c:formatCode>
                <c:ptCount val="36"/>
                <c:pt idx="0">
                  <c:v>12.807280721000001</c:v>
                </c:pt>
                <c:pt idx="1">
                  <c:v>13.003404336714285</c:v>
                </c:pt>
                <c:pt idx="2">
                  <c:v>13.199527952428571</c:v>
                </c:pt>
                <c:pt idx="3">
                  <c:v>13.395651568142858</c:v>
                </c:pt>
                <c:pt idx="4">
                  <c:v>13.591775183857141</c:v>
                </c:pt>
                <c:pt idx="5">
                  <c:v>13.787898799571428</c:v>
                </c:pt>
                <c:pt idx="6">
                  <c:v>13.984022415285715</c:v>
                </c:pt>
                <c:pt idx="7">
                  <c:v>14.180146031</c:v>
                </c:pt>
                <c:pt idx="8">
                  <c:v>14.396215534</c:v>
                </c:pt>
                <c:pt idx="9">
                  <c:v>14.225693252285714</c:v>
                </c:pt>
                <c:pt idx="10">
                  <c:v>14.055170970571432</c:v>
                </c:pt>
                <c:pt idx="11">
                  <c:v>13.884648688857144</c:v>
                </c:pt>
                <c:pt idx="12">
                  <c:v>13.714126407142858</c:v>
                </c:pt>
                <c:pt idx="13">
                  <c:v>13.543604125428569</c:v>
                </c:pt>
                <c:pt idx="14">
                  <c:v>13.373081843714285</c:v>
                </c:pt>
                <c:pt idx="15">
                  <c:v>13.202559561999999</c:v>
                </c:pt>
                <c:pt idx="16">
                  <c:v>12.7634736536</c:v>
                </c:pt>
                <c:pt idx="17">
                  <c:v>12.324387745200001</c:v>
                </c:pt>
                <c:pt idx="18">
                  <c:v>11.8853018368</c:v>
                </c:pt>
                <c:pt idx="19">
                  <c:v>11.446215928399999</c:v>
                </c:pt>
                <c:pt idx="20">
                  <c:v>11.00713002</c:v>
                </c:pt>
                <c:pt idx="21">
                  <c:v>10.746962402400001</c:v>
                </c:pt>
                <c:pt idx="22">
                  <c:v>10.486794784800001</c:v>
                </c:pt>
                <c:pt idx="23">
                  <c:v>10.2266271672</c:v>
                </c:pt>
                <c:pt idx="24">
                  <c:v>9.9664595495999997</c:v>
                </c:pt>
                <c:pt idx="25">
                  <c:v>9.706291932000001</c:v>
                </c:pt>
                <c:pt idx="26">
                  <c:v>9.5493749120000029</c:v>
                </c:pt>
                <c:pt idx="27">
                  <c:v>9.3924578919999995</c:v>
                </c:pt>
                <c:pt idx="28">
                  <c:v>9.2355408719999996</c:v>
                </c:pt>
                <c:pt idx="29">
                  <c:v>9.0786238519999998</c:v>
                </c:pt>
                <c:pt idx="30">
                  <c:v>8.9217068319999999</c:v>
                </c:pt>
                <c:pt idx="31">
                  <c:v>8.8206257189999988</c:v>
                </c:pt>
                <c:pt idx="32">
                  <c:v>8.7195446060000013</c:v>
                </c:pt>
                <c:pt idx="33">
                  <c:v>8.6184634930000001</c:v>
                </c:pt>
                <c:pt idx="34">
                  <c:v>8.5173823800000008</c:v>
                </c:pt>
                <c:pt idx="35">
                  <c:v>8.4163012669999997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F1-4F64-8D6F-BCDB3D77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7194432"/>
        <c:axId val="184719491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v>DLY-SLOW</c:v>
                </c:tx>
                <c:spPr>
                  <a:ln w="28575">
                    <a:solidFill>
                      <a:srgbClr val="E75113"/>
                    </a:solidFill>
                  </a:ln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'DLY Power Sector SenAna SLOW'!$F$677:$AO$677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36"/>
                      <c:pt idx="0">
                        <c:v>12.807280721000001</c:v>
                      </c:pt>
                      <c:pt idx="1">
                        <c:v>12.996741694808414</c:v>
                      </c:pt>
                      <c:pt idx="2">
                        <c:v>13.204361603691529</c:v>
                      </c:pt>
                      <c:pt idx="3">
                        <c:v>13.417957275286163</c:v>
                      </c:pt>
                      <c:pt idx="4">
                        <c:v>13.639718207529041</c:v>
                      </c:pt>
                      <c:pt idx="5">
                        <c:v>13.860140792798651</c:v>
                      </c:pt>
                      <c:pt idx="6">
                        <c:v>14.090652655734393</c:v>
                      </c:pt>
                      <c:pt idx="7">
                        <c:v>14.368845179594137</c:v>
                      </c:pt>
                      <c:pt idx="8">
                        <c:v>14.752122134191007</c:v>
                      </c:pt>
                      <c:pt idx="9">
                        <c:v>14.807378364530857</c:v>
                      </c:pt>
                      <c:pt idx="10">
                        <c:v>14.834408310222239</c:v>
                      </c:pt>
                      <c:pt idx="11">
                        <c:v>14.840158414225982</c:v>
                      </c:pt>
                      <c:pt idx="12">
                        <c:v>14.834078831311235</c:v>
                      </c:pt>
                      <c:pt idx="13">
                        <c:v>14.816406235764811</c:v>
                      </c:pt>
                      <c:pt idx="14">
                        <c:v>14.792310014623387</c:v>
                      </c:pt>
                      <c:pt idx="15">
                        <c:v>14.801369506501747</c:v>
                      </c:pt>
                      <c:pt idx="16">
                        <c:v>14.622597337894433</c:v>
                      </c:pt>
                      <c:pt idx="17">
                        <c:v>14.402133931514943</c:v>
                      </c:pt>
                      <c:pt idx="18">
                        <c:v>14.145487988884103</c:v>
                      </c:pt>
                      <c:pt idx="19">
                        <c:v>13.848160687086878</c:v>
                      </c:pt>
                      <c:pt idx="20">
                        <c:v>13.519858799994358</c:v>
                      </c:pt>
                      <c:pt idx="21">
                        <c:v>13.507110845664538</c:v>
                      </c:pt>
                      <c:pt idx="22">
                        <c:v>13.488408166761145</c:v>
                      </c:pt>
                      <c:pt idx="23">
                        <c:v>13.465902760619688</c:v>
                      </c:pt>
                      <c:pt idx="24">
                        <c:v>13.42751686294201</c:v>
                      </c:pt>
                      <c:pt idx="25">
                        <c:v>13.322205464965631</c:v>
                      </c:pt>
                      <c:pt idx="26">
                        <c:v>13.381884322904515</c:v>
                      </c:pt>
                      <c:pt idx="27">
                        <c:v>13.439466426353007</c:v>
                      </c:pt>
                      <c:pt idx="28">
                        <c:v>13.49924417910499</c:v>
                      </c:pt>
                      <c:pt idx="29">
                        <c:v>13.561197484310938</c:v>
                      </c:pt>
                      <c:pt idx="30">
                        <c:v>13.623695807192925</c:v>
                      </c:pt>
                      <c:pt idx="31">
                        <c:v>13.764077321684262</c:v>
                      </c:pt>
                      <c:pt idx="32">
                        <c:v>13.899610242858753</c:v>
                      </c:pt>
                      <c:pt idx="33">
                        <c:v>14.032698767814338</c:v>
                      </c:pt>
                      <c:pt idx="34">
                        <c:v>14.137294766043443</c:v>
                      </c:pt>
                      <c:pt idx="35">
                        <c:v>14.206796258596141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1F1-4F64-8D6F-BCDB3D77ABB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DLY-FAST</c:v>
                </c:tx>
                <c:spPr>
                  <a:ln w="22225">
                    <a:solidFill>
                      <a:srgbClr val="6D8B95"/>
                    </a:solidFill>
                    <a:prstDash val="dash"/>
                  </a:ln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'DLY Power Sector SenAna FAST'!$F$677:$AO$677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36"/>
                      <c:pt idx="0">
                        <c:v>12.807280721000001</c:v>
                      </c:pt>
                      <c:pt idx="1">
                        <c:v>13.003404336714285</c:v>
                      </c:pt>
                      <c:pt idx="2">
                        <c:v>13.199527952428571</c:v>
                      </c:pt>
                      <c:pt idx="3">
                        <c:v>13.395651568142858</c:v>
                      </c:pt>
                      <c:pt idx="4">
                        <c:v>13.591775183857141</c:v>
                      </c:pt>
                      <c:pt idx="5">
                        <c:v>13.788005925669054</c:v>
                      </c:pt>
                      <c:pt idx="6">
                        <c:v>13.987215635491525</c:v>
                      </c:pt>
                      <c:pt idx="7">
                        <c:v>14.209183273478232</c:v>
                      </c:pt>
                      <c:pt idx="8">
                        <c:v>14.469346651649225</c:v>
                      </c:pt>
                      <c:pt idx="9">
                        <c:v>14.120714918689073</c:v>
                      </c:pt>
                      <c:pt idx="10">
                        <c:v>13.749061788199484</c:v>
                      </c:pt>
                      <c:pt idx="11">
                        <c:v>13.375190411476314</c:v>
                      </c:pt>
                      <c:pt idx="12">
                        <c:v>13.000605648202786</c:v>
                      </c:pt>
                      <c:pt idx="13">
                        <c:v>12.625265961127484</c:v>
                      </c:pt>
                      <c:pt idx="14">
                        <c:v>12.256291960603479</c:v>
                      </c:pt>
                      <c:pt idx="15">
                        <c:v>11.905307333567707</c:v>
                      </c:pt>
                      <c:pt idx="16">
                        <c:v>11.137231098474663</c:v>
                      </c:pt>
                      <c:pt idx="17">
                        <c:v>10.358515281730433</c:v>
                      </c:pt>
                      <c:pt idx="18">
                        <c:v>9.578881079112664</c:v>
                      </c:pt>
                      <c:pt idx="19">
                        <c:v>8.7999739554019296</c:v>
                      </c:pt>
                      <c:pt idx="20">
                        <c:v>8.0245590553031168</c:v>
                      </c:pt>
                      <c:pt idx="21">
                        <c:v>7.542752060357433</c:v>
                      </c:pt>
                      <c:pt idx="22">
                        <c:v>7.0583757265574016</c:v>
                      </c:pt>
                      <c:pt idx="23">
                        <c:v>6.5737232349465007</c:v>
                      </c:pt>
                      <c:pt idx="24">
                        <c:v>6.0896341638406399</c:v>
                      </c:pt>
                      <c:pt idx="25">
                        <c:v>5.6052869993316783</c:v>
                      </c:pt>
                      <c:pt idx="26">
                        <c:v>5.3654792677105068</c:v>
                      </c:pt>
                      <c:pt idx="27">
                        <c:v>5.1251185448137777</c:v>
                      </c:pt>
                      <c:pt idx="28">
                        <c:v>4.8845496528498424</c:v>
                      </c:pt>
                      <c:pt idx="29">
                        <c:v>4.6464917723976695</c:v>
                      </c:pt>
                      <c:pt idx="30">
                        <c:v>4.4099753151371308</c:v>
                      </c:pt>
                      <c:pt idx="31">
                        <c:v>4.2585707713388601</c:v>
                      </c:pt>
                      <c:pt idx="32">
                        <c:v>4.1069107259091124</c:v>
                      </c:pt>
                      <c:pt idx="33">
                        <c:v>3.9552084542750361</c:v>
                      </c:pt>
                      <c:pt idx="34">
                        <c:v>3.803475988750165</c:v>
                      </c:pt>
                      <c:pt idx="35">
                        <c:v>3.6517546373712535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1F1-4F64-8D6F-BCDB3D77ABB6}"/>
                  </c:ext>
                </c:extLst>
              </c15:ser>
            </c15:filteredLineSeries>
          </c:ext>
        </c:extLst>
      </c:lineChart>
      <c:dateAx>
        <c:axId val="18471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47194912"/>
        <c:crosses val="autoZero"/>
        <c:auto val="0"/>
        <c:lblOffset val="100"/>
        <c:baseTimeUnit val="days"/>
        <c:majorUnit val="5"/>
        <c:majorTimeUnit val="days"/>
      </c:dateAx>
      <c:valAx>
        <c:axId val="18471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_tradnl" noProof="1"/>
                  <a:t>GtCO2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47194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0607471199506897"/>
          <c:y val="0.90248602829659486"/>
          <c:w val="0.37462014602088739"/>
          <c:h val="9.7513971703405145E-2"/>
        </c:manualLayout>
      </c:layout>
      <c:overlay val="0"/>
    </c:legend>
    <c:plotVisOnly val="1"/>
    <c:dispBlanksAs val="gap"/>
    <c:showDLblsOverMax val="0"/>
    <c:extLst/>
  </c:chart>
  <c:spPr>
    <a:noFill/>
    <a:ln w="38100">
      <a:noFill/>
    </a:ln>
  </c:spPr>
  <c:txPr>
    <a:bodyPr/>
    <a:lstStyle/>
    <a:p>
      <a:pPr>
        <a:defRPr sz="1200">
          <a:solidFill>
            <a:schemeClr val="tx2"/>
          </a:solidFill>
          <a:latin typeface="Bahnschrift SemiBold Condensed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1F6AC-6242-41BC-B7AA-18B60A5DF942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DE"/>
        </a:p>
      </dgm:t>
    </dgm:pt>
    <dgm:pt modelId="{D9337B25-02EA-442A-88E9-B5F17E12548B}">
      <dgm:prSet phldrT="[Text]" custT="1"/>
      <dgm:spPr/>
      <dgm:t>
        <a:bodyPr/>
        <a:lstStyle/>
        <a:p>
          <a:pPr algn="l"/>
          <a:r>
            <a:rPr lang="es-ES_tradnl" sz="1600" b="1" noProof="1"/>
            <a:t>Graduados</a:t>
          </a:r>
        </a:p>
        <a:p>
          <a:pPr algn="l"/>
          <a:r>
            <a:rPr lang="es-ES_tradnl" sz="1600" noProof="1"/>
            <a:t>Estudiantes nacionales que se gradúan de cursos de educación superior relevantes.</a:t>
          </a:r>
          <a:endParaRPr lang="es-ES_tradnl" sz="1600" b="0" noProof="1"/>
        </a:p>
      </dgm:t>
    </dgm:pt>
    <dgm:pt modelId="{82E8021C-AE3B-41DE-AAEA-4BEA634DBE84}" type="parTrans" cxnId="{80AA1232-A697-4DE2-A1CB-D25DB54A23FC}">
      <dgm:prSet/>
      <dgm:spPr/>
      <dgm:t>
        <a:bodyPr/>
        <a:lstStyle/>
        <a:p>
          <a:endParaRPr lang="en-DE"/>
        </a:p>
      </dgm:t>
    </dgm:pt>
    <dgm:pt modelId="{759AD13A-E54C-4010-920D-CF54C05EB3BD}" type="sibTrans" cxnId="{80AA1232-A697-4DE2-A1CB-D25DB54A23FC}">
      <dgm:prSet/>
      <dgm:spPr/>
      <dgm:t>
        <a:bodyPr/>
        <a:lstStyle/>
        <a:p>
          <a:endParaRPr lang="en-DE"/>
        </a:p>
      </dgm:t>
    </dgm:pt>
    <dgm:pt modelId="{D2496DE8-A6F5-4AE6-AD9A-F07CFB3388D4}">
      <dgm:prSet phldrT="[Text]" custT="1"/>
      <dgm:spPr/>
      <dgm:t>
        <a:bodyPr/>
        <a:lstStyle/>
        <a:p>
          <a:pPr algn="l"/>
          <a:r>
            <a:rPr lang="es-ES_tradnl" sz="1500" b="1" noProof="1"/>
            <a:t>Trabajadores en industrias de combustibles fósiles y otros sectores técnicos</a:t>
          </a:r>
        </a:p>
        <a:p>
          <a:pPr algn="l"/>
          <a:r>
            <a:rPr lang="es-ES_tradnl" sz="1500" noProof="1"/>
            <a:t>Los trabajadores con experiencia adecuada pueden cambiarse al sector de las energías renovables.</a:t>
          </a:r>
          <a:endParaRPr lang="es-ES_tradnl" sz="1500" b="0" noProof="1"/>
        </a:p>
      </dgm:t>
    </dgm:pt>
    <dgm:pt modelId="{A47CC6FF-E73C-49E6-81AE-C2084B8BAFFA}" type="parTrans" cxnId="{E094407B-4015-4392-AD3B-15372489FD8F}">
      <dgm:prSet/>
      <dgm:spPr/>
      <dgm:t>
        <a:bodyPr/>
        <a:lstStyle/>
        <a:p>
          <a:endParaRPr lang="en-DE"/>
        </a:p>
      </dgm:t>
    </dgm:pt>
    <dgm:pt modelId="{107BB775-8E0B-41F8-94E6-50554BADD4B3}" type="sibTrans" cxnId="{E094407B-4015-4392-AD3B-15372489FD8F}">
      <dgm:prSet/>
      <dgm:spPr/>
      <dgm:t>
        <a:bodyPr/>
        <a:lstStyle/>
        <a:p>
          <a:endParaRPr lang="en-DE"/>
        </a:p>
      </dgm:t>
    </dgm:pt>
    <dgm:pt modelId="{53916AF1-97B2-4154-9B01-660493E3A04F}">
      <dgm:prSet phldrT="[Text]" custT="1"/>
      <dgm:spPr/>
      <dgm:t>
        <a:bodyPr/>
        <a:lstStyle/>
        <a:p>
          <a:pPr algn="l"/>
          <a:r>
            <a:rPr lang="es-ES_tradnl" sz="1600" b="1" noProof="1"/>
            <a:t>Trabajadores migrantes</a:t>
          </a:r>
        </a:p>
        <a:p>
          <a:pPr algn="l"/>
          <a:r>
            <a:rPr lang="es-ES_tradnl" sz="1600" noProof="1"/>
            <a:t>Muchos países dependen de migrantes cualificados para cubrir puestos vacantes en sus sectores de energías renovables.</a:t>
          </a:r>
          <a:endParaRPr lang="es-ES_tradnl" sz="1600" b="0" noProof="1"/>
        </a:p>
      </dgm:t>
    </dgm:pt>
    <dgm:pt modelId="{70FFB970-A975-4319-BEF5-5F11DC4FB490}" type="parTrans" cxnId="{DF0C777E-22A8-48F3-835C-8CF29EAC93B2}">
      <dgm:prSet/>
      <dgm:spPr/>
      <dgm:t>
        <a:bodyPr/>
        <a:lstStyle/>
        <a:p>
          <a:endParaRPr lang="en-DE"/>
        </a:p>
      </dgm:t>
    </dgm:pt>
    <dgm:pt modelId="{A2087FDD-893D-43AC-B9BB-F15D8C194FF7}" type="sibTrans" cxnId="{DF0C777E-22A8-48F3-835C-8CF29EAC93B2}">
      <dgm:prSet/>
      <dgm:spPr/>
      <dgm:t>
        <a:bodyPr/>
        <a:lstStyle/>
        <a:p>
          <a:endParaRPr lang="en-DE"/>
        </a:p>
      </dgm:t>
    </dgm:pt>
    <dgm:pt modelId="{60A5950C-79CB-484C-9D0C-8DA552E2836D}" type="pres">
      <dgm:prSet presAssocID="{F941F6AC-6242-41BC-B7AA-18B60A5DF942}" presName="linearFlow" presStyleCnt="0">
        <dgm:presLayoutVars>
          <dgm:dir/>
          <dgm:resizeHandles val="exact"/>
        </dgm:presLayoutVars>
      </dgm:prSet>
      <dgm:spPr/>
    </dgm:pt>
    <dgm:pt modelId="{5D0AA8DB-4772-4D22-8A1C-DFCE03E1DB28}" type="pres">
      <dgm:prSet presAssocID="{D9337B25-02EA-442A-88E9-B5F17E12548B}" presName="composite" presStyleCnt="0"/>
      <dgm:spPr/>
    </dgm:pt>
    <dgm:pt modelId="{3039241D-F3C9-4923-A19E-2D0E676F65D4}" type="pres">
      <dgm:prSet presAssocID="{D9337B25-02EA-442A-88E9-B5F17E12548B}" presName="imgShp" presStyleLbl="fgImgPlace1" presStyleIdx="0" presStyleCnt="3" custLinFactNeighborX="-54655" custLinFactNeighborY="712"/>
      <dgm:spPr>
        <a:solidFill>
          <a:schemeClr val="bg1"/>
        </a:solidFill>
      </dgm:spPr>
    </dgm:pt>
    <dgm:pt modelId="{39AD2CCF-4688-4322-B956-DBF44F54A457}" type="pres">
      <dgm:prSet presAssocID="{D9337B25-02EA-442A-88E9-B5F17E12548B}" presName="txShp" presStyleLbl="node1" presStyleIdx="0" presStyleCnt="3" custScaleX="121266" custScaleY="132156">
        <dgm:presLayoutVars>
          <dgm:bulletEnabled val="1"/>
        </dgm:presLayoutVars>
      </dgm:prSet>
      <dgm:spPr/>
    </dgm:pt>
    <dgm:pt modelId="{6BC6A776-3F50-4398-8BBA-E319936F21DA}" type="pres">
      <dgm:prSet presAssocID="{759AD13A-E54C-4010-920D-CF54C05EB3BD}" presName="spacing" presStyleCnt="0"/>
      <dgm:spPr/>
    </dgm:pt>
    <dgm:pt modelId="{4E7C8948-DA21-473D-8768-D4AF7F744DB9}" type="pres">
      <dgm:prSet presAssocID="{D2496DE8-A6F5-4AE6-AD9A-F07CFB3388D4}" presName="composite" presStyleCnt="0"/>
      <dgm:spPr/>
    </dgm:pt>
    <dgm:pt modelId="{B6C04E51-4351-41A5-A19E-B48695A3D40A}" type="pres">
      <dgm:prSet presAssocID="{D2496DE8-A6F5-4AE6-AD9A-F07CFB3388D4}" presName="imgShp" presStyleLbl="fgImgPlace1" presStyleIdx="1" presStyleCnt="3" custLinFactNeighborX="-54655" custLinFactNeighborY="-3754"/>
      <dgm:spPr>
        <a:solidFill>
          <a:schemeClr val="bg1"/>
        </a:solidFill>
      </dgm:spPr>
    </dgm:pt>
    <dgm:pt modelId="{1A261D49-0EBF-4A20-BEBE-7CC1237A5CFC}" type="pres">
      <dgm:prSet presAssocID="{D2496DE8-A6F5-4AE6-AD9A-F07CFB3388D4}" presName="txShp" presStyleLbl="node1" presStyleIdx="1" presStyleCnt="3" custScaleX="121688" custScaleY="131512">
        <dgm:presLayoutVars>
          <dgm:bulletEnabled val="1"/>
        </dgm:presLayoutVars>
      </dgm:prSet>
      <dgm:spPr/>
    </dgm:pt>
    <dgm:pt modelId="{46B8E2DE-B511-4D22-AE00-3AF0E390E541}" type="pres">
      <dgm:prSet presAssocID="{107BB775-8E0B-41F8-94E6-50554BADD4B3}" presName="spacing" presStyleCnt="0"/>
      <dgm:spPr/>
    </dgm:pt>
    <dgm:pt modelId="{FFA7D451-08D7-4A60-BF60-7EC980D40401}" type="pres">
      <dgm:prSet presAssocID="{53916AF1-97B2-4154-9B01-660493E3A04F}" presName="composite" presStyleCnt="0"/>
      <dgm:spPr/>
    </dgm:pt>
    <dgm:pt modelId="{F9768B10-12ED-4A22-AC8D-017644260735}" type="pres">
      <dgm:prSet presAssocID="{53916AF1-97B2-4154-9B01-660493E3A04F}" presName="imgShp" presStyleLbl="fgImgPlace1" presStyleIdx="2" presStyleCnt="3" custLinFactNeighborX="-54655" custLinFactNeighborY="676"/>
      <dgm:spPr>
        <a:solidFill>
          <a:schemeClr val="bg1"/>
        </a:solidFill>
      </dgm:spPr>
    </dgm:pt>
    <dgm:pt modelId="{568D930A-D749-4AA5-B8D8-C933F4715CA3}" type="pres">
      <dgm:prSet presAssocID="{53916AF1-97B2-4154-9B01-660493E3A04F}" presName="txShp" presStyleLbl="node1" presStyleIdx="2" presStyleCnt="3" custScaleX="122003" custScaleY="132427">
        <dgm:presLayoutVars>
          <dgm:bulletEnabled val="1"/>
        </dgm:presLayoutVars>
      </dgm:prSet>
      <dgm:spPr/>
    </dgm:pt>
  </dgm:ptLst>
  <dgm:cxnLst>
    <dgm:cxn modelId="{41A6E305-42E7-4FB6-9493-A951845348A6}" type="presOf" srcId="{D9337B25-02EA-442A-88E9-B5F17E12548B}" destId="{39AD2CCF-4688-4322-B956-DBF44F54A457}" srcOrd="0" destOrd="0" presId="urn:microsoft.com/office/officeart/2005/8/layout/vList3"/>
    <dgm:cxn modelId="{80AA1232-A697-4DE2-A1CB-D25DB54A23FC}" srcId="{F941F6AC-6242-41BC-B7AA-18B60A5DF942}" destId="{D9337B25-02EA-442A-88E9-B5F17E12548B}" srcOrd="0" destOrd="0" parTransId="{82E8021C-AE3B-41DE-AAEA-4BEA634DBE84}" sibTransId="{759AD13A-E54C-4010-920D-CF54C05EB3BD}"/>
    <dgm:cxn modelId="{E094407B-4015-4392-AD3B-15372489FD8F}" srcId="{F941F6AC-6242-41BC-B7AA-18B60A5DF942}" destId="{D2496DE8-A6F5-4AE6-AD9A-F07CFB3388D4}" srcOrd="1" destOrd="0" parTransId="{A47CC6FF-E73C-49E6-81AE-C2084B8BAFFA}" sibTransId="{107BB775-8E0B-41F8-94E6-50554BADD4B3}"/>
    <dgm:cxn modelId="{DF0C777E-22A8-48F3-835C-8CF29EAC93B2}" srcId="{F941F6AC-6242-41BC-B7AA-18B60A5DF942}" destId="{53916AF1-97B2-4154-9B01-660493E3A04F}" srcOrd="2" destOrd="0" parTransId="{70FFB970-A975-4319-BEF5-5F11DC4FB490}" sibTransId="{A2087FDD-893D-43AC-B9BB-F15D8C194FF7}"/>
    <dgm:cxn modelId="{7D8F259E-2C35-4E18-83E4-D631D85ACD3D}" type="presOf" srcId="{F941F6AC-6242-41BC-B7AA-18B60A5DF942}" destId="{60A5950C-79CB-484C-9D0C-8DA552E2836D}" srcOrd="0" destOrd="0" presId="urn:microsoft.com/office/officeart/2005/8/layout/vList3"/>
    <dgm:cxn modelId="{29FB03A9-472C-485A-A2EB-1E9A04F2F92C}" type="presOf" srcId="{D2496DE8-A6F5-4AE6-AD9A-F07CFB3388D4}" destId="{1A261D49-0EBF-4A20-BEBE-7CC1237A5CFC}" srcOrd="0" destOrd="0" presId="urn:microsoft.com/office/officeart/2005/8/layout/vList3"/>
    <dgm:cxn modelId="{04EB80D4-0EF1-40E0-97CC-0AB06BE99457}" type="presOf" srcId="{53916AF1-97B2-4154-9B01-660493E3A04F}" destId="{568D930A-D749-4AA5-B8D8-C933F4715CA3}" srcOrd="0" destOrd="0" presId="urn:microsoft.com/office/officeart/2005/8/layout/vList3"/>
    <dgm:cxn modelId="{FAD264D5-7788-4271-B8AD-7CDA7C4DE393}" type="presParOf" srcId="{60A5950C-79CB-484C-9D0C-8DA552E2836D}" destId="{5D0AA8DB-4772-4D22-8A1C-DFCE03E1DB28}" srcOrd="0" destOrd="0" presId="urn:microsoft.com/office/officeart/2005/8/layout/vList3"/>
    <dgm:cxn modelId="{A35264AE-D16C-4D13-8F25-8CFE214FDDA4}" type="presParOf" srcId="{5D0AA8DB-4772-4D22-8A1C-DFCE03E1DB28}" destId="{3039241D-F3C9-4923-A19E-2D0E676F65D4}" srcOrd="0" destOrd="0" presId="urn:microsoft.com/office/officeart/2005/8/layout/vList3"/>
    <dgm:cxn modelId="{9F8333BD-6FA9-4F0F-A8D4-F5734F0E84FD}" type="presParOf" srcId="{5D0AA8DB-4772-4D22-8A1C-DFCE03E1DB28}" destId="{39AD2CCF-4688-4322-B956-DBF44F54A457}" srcOrd="1" destOrd="0" presId="urn:microsoft.com/office/officeart/2005/8/layout/vList3"/>
    <dgm:cxn modelId="{635D284E-9BE5-4F7E-BE33-14336AC2EEA1}" type="presParOf" srcId="{60A5950C-79CB-484C-9D0C-8DA552E2836D}" destId="{6BC6A776-3F50-4398-8BBA-E319936F21DA}" srcOrd="1" destOrd="0" presId="urn:microsoft.com/office/officeart/2005/8/layout/vList3"/>
    <dgm:cxn modelId="{A0907303-780A-4D4D-87C2-D2CFB5DB91CE}" type="presParOf" srcId="{60A5950C-79CB-484C-9D0C-8DA552E2836D}" destId="{4E7C8948-DA21-473D-8768-D4AF7F744DB9}" srcOrd="2" destOrd="0" presId="urn:microsoft.com/office/officeart/2005/8/layout/vList3"/>
    <dgm:cxn modelId="{82021257-2DFB-4599-BEDA-9A3720F3EF10}" type="presParOf" srcId="{4E7C8948-DA21-473D-8768-D4AF7F744DB9}" destId="{B6C04E51-4351-41A5-A19E-B48695A3D40A}" srcOrd="0" destOrd="0" presId="urn:microsoft.com/office/officeart/2005/8/layout/vList3"/>
    <dgm:cxn modelId="{6E72B357-4D41-45A5-9CBB-519816CE4DCC}" type="presParOf" srcId="{4E7C8948-DA21-473D-8768-D4AF7F744DB9}" destId="{1A261D49-0EBF-4A20-BEBE-7CC1237A5CFC}" srcOrd="1" destOrd="0" presId="urn:microsoft.com/office/officeart/2005/8/layout/vList3"/>
    <dgm:cxn modelId="{5D7904CE-869D-4436-89EA-C90E3B61A56A}" type="presParOf" srcId="{60A5950C-79CB-484C-9D0C-8DA552E2836D}" destId="{46B8E2DE-B511-4D22-AE00-3AF0E390E541}" srcOrd="3" destOrd="0" presId="urn:microsoft.com/office/officeart/2005/8/layout/vList3"/>
    <dgm:cxn modelId="{ABB258F3-5AFC-46EE-9A0E-ACF264CDD101}" type="presParOf" srcId="{60A5950C-79CB-484C-9D0C-8DA552E2836D}" destId="{FFA7D451-08D7-4A60-BF60-7EC980D40401}" srcOrd="4" destOrd="0" presId="urn:microsoft.com/office/officeart/2005/8/layout/vList3"/>
    <dgm:cxn modelId="{4C3E6D24-6465-467E-BCC6-F4BB9B81B7ED}" type="presParOf" srcId="{FFA7D451-08D7-4A60-BF60-7EC980D40401}" destId="{F9768B10-12ED-4A22-AC8D-017644260735}" srcOrd="0" destOrd="0" presId="urn:microsoft.com/office/officeart/2005/8/layout/vList3"/>
    <dgm:cxn modelId="{E62787CF-2595-4B4C-83EA-142472989F63}" type="presParOf" srcId="{FFA7D451-08D7-4A60-BF60-7EC980D40401}" destId="{568D930A-D749-4AA5-B8D8-C933F4715C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1F6AC-6242-41BC-B7AA-18B60A5DF942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DE"/>
        </a:p>
      </dgm:t>
    </dgm:pt>
    <dgm:pt modelId="{D9337B25-02EA-442A-88E9-B5F17E12548B}">
      <dgm:prSet phldrT="[Text]" custT="1"/>
      <dgm:spPr/>
      <dgm:t>
        <a:bodyPr/>
        <a:lstStyle/>
        <a:p>
          <a:pPr algn="l"/>
          <a:r>
            <a:rPr lang="es-ES_tradnl" sz="1600" b="1" noProof="1"/>
            <a:t>Graduados</a:t>
          </a:r>
        </a:p>
        <a:p>
          <a:pPr algn="l"/>
          <a:r>
            <a:rPr lang="es-ES_tradnl" sz="1600" noProof="1"/>
            <a:t>- Cantidad insuficiente de plazas disponibles, y,</a:t>
          </a:r>
        </a:p>
        <a:p>
          <a:pPr algn="l"/>
          <a:r>
            <a:rPr lang="es-ES_tradnl" sz="1600" noProof="1"/>
            <a:t>- Desafíos con la relevancia de los planes de estudio para el mercado laboral.</a:t>
          </a:r>
        </a:p>
      </dgm:t>
    </dgm:pt>
    <dgm:pt modelId="{82E8021C-AE3B-41DE-AAEA-4BEA634DBE84}" type="parTrans" cxnId="{80AA1232-A697-4DE2-A1CB-D25DB54A23FC}">
      <dgm:prSet/>
      <dgm:spPr/>
      <dgm:t>
        <a:bodyPr/>
        <a:lstStyle/>
        <a:p>
          <a:endParaRPr lang="en-DE"/>
        </a:p>
      </dgm:t>
    </dgm:pt>
    <dgm:pt modelId="{759AD13A-E54C-4010-920D-CF54C05EB3BD}" type="sibTrans" cxnId="{80AA1232-A697-4DE2-A1CB-D25DB54A23FC}">
      <dgm:prSet/>
      <dgm:spPr/>
      <dgm:t>
        <a:bodyPr/>
        <a:lstStyle/>
        <a:p>
          <a:endParaRPr lang="en-DE"/>
        </a:p>
      </dgm:t>
    </dgm:pt>
    <dgm:pt modelId="{D2496DE8-A6F5-4AE6-AD9A-F07CFB3388D4}">
      <dgm:prSet phldrT="[Text]" custT="1"/>
      <dgm:spPr/>
      <dgm:t>
        <a:bodyPr/>
        <a:lstStyle/>
        <a:p>
          <a:pPr algn="l"/>
          <a:r>
            <a:rPr lang="es-ES_tradnl" sz="1400" b="1" noProof="1"/>
            <a:t>Trabajadores en industrias de combustibles fósiles y otros sectores técnicos</a:t>
          </a:r>
        </a:p>
        <a:p>
          <a:pPr algn="l"/>
          <a:r>
            <a:rPr lang="es-ES_tradnl" sz="1400" b="0" noProof="1"/>
            <a:t>- </a:t>
          </a:r>
          <a:r>
            <a:rPr lang="es-ES_tradnl" sz="1400" noProof="1"/>
            <a:t>La transición de trabajadores desde las industrias de combustibles fósiles hacia las de energías renovables sigue siendo limitada.</a:t>
          </a:r>
        </a:p>
        <a:p>
          <a:pPr algn="l"/>
          <a:r>
            <a:rPr lang="es-ES_tradnl" sz="1400" b="0" noProof="1"/>
            <a:t>- </a:t>
          </a:r>
          <a:r>
            <a:rPr lang="es-ES_tradnl" sz="1400" noProof="1"/>
            <a:t>Probablemente debido a desajustes en la ubicación y el momento en que surgen los nuevos empleos, a un apoyo insuficiente para la recapacitación y a las diferentes características de los puestos de trabajo.</a:t>
          </a:r>
          <a:endParaRPr lang="es-ES_tradnl" sz="1400" b="0" noProof="1"/>
        </a:p>
      </dgm:t>
    </dgm:pt>
    <dgm:pt modelId="{A47CC6FF-E73C-49E6-81AE-C2084B8BAFFA}" type="parTrans" cxnId="{E094407B-4015-4392-AD3B-15372489FD8F}">
      <dgm:prSet/>
      <dgm:spPr/>
      <dgm:t>
        <a:bodyPr/>
        <a:lstStyle/>
        <a:p>
          <a:endParaRPr lang="en-DE"/>
        </a:p>
      </dgm:t>
    </dgm:pt>
    <dgm:pt modelId="{107BB775-8E0B-41F8-94E6-50554BADD4B3}" type="sibTrans" cxnId="{E094407B-4015-4392-AD3B-15372489FD8F}">
      <dgm:prSet/>
      <dgm:spPr/>
      <dgm:t>
        <a:bodyPr/>
        <a:lstStyle/>
        <a:p>
          <a:endParaRPr lang="en-DE"/>
        </a:p>
      </dgm:t>
    </dgm:pt>
    <dgm:pt modelId="{53916AF1-97B2-4154-9B01-660493E3A04F}">
      <dgm:prSet phldrT="[Text]" custT="1"/>
      <dgm:spPr/>
      <dgm:t>
        <a:bodyPr/>
        <a:lstStyle/>
        <a:p>
          <a:pPr algn="l"/>
          <a:r>
            <a:rPr lang="es-ES_tradnl" sz="1600" b="1" noProof="1"/>
            <a:t>Trabajadores migrantes</a:t>
          </a:r>
        </a:p>
        <a:p>
          <a:pPr algn="l"/>
          <a:r>
            <a:rPr lang="es-ES_tradnl" sz="1600" noProof="1"/>
            <a:t>- Existen muy pocas alianzas o acuerdos migratorios enfocados en las habilidades para las energías renovables.</a:t>
          </a:r>
        </a:p>
        <a:p>
          <a:pPr algn="l"/>
          <a:r>
            <a:rPr lang="es-ES_tradnl" sz="1600" noProof="1"/>
            <a:t>- La salida de migrantes (fuga de talento) presenta riesgos para los objetivos climáticos de los países de origen.</a:t>
          </a:r>
          <a:endParaRPr lang="es-ES_tradnl" sz="1600" b="1" noProof="1"/>
        </a:p>
      </dgm:t>
    </dgm:pt>
    <dgm:pt modelId="{70FFB970-A975-4319-BEF5-5F11DC4FB490}" type="parTrans" cxnId="{DF0C777E-22A8-48F3-835C-8CF29EAC93B2}">
      <dgm:prSet/>
      <dgm:spPr/>
      <dgm:t>
        <a:bodyPr/>
        <a:lstStyle/>
        <a:p>
          <a:endParaRPr lang="en-DE"/>
        </a:p>
      </dgm:t>
    </dgm:pt>
    <dgm:pt modelId="{A2087FDD-893D-43AC-B9BB-F15D8C194FF7}" type="sibTrans" cxnId="{DF0C777E-22A8-48F3-835C-8CF29EAC93B2}">
      <dgm:prSet/>
      <dgm:spPr/>
      <dgm:t>
        <a:bodyPr/>
        <a:lstStyle/>
        <a:p>
          <a:endParaRPr lang="en-DE"/>
        </a:p>
      </dgm:t>
    </dgm:pt>
    <dgm:pt modelId="{60A5950C-79CB-484C-9D0C-8DA552E2836D}" type="pres">
      <dgm:prSet presAssocID="{F941F6AC-6242-41BC-B7AA-18B60A5DF942}" presName="linearFlow" presStyleCnt="0">
        <dgm:presLayoutVars>
          <dgm:dir/>
          <dgm:resizeHandles val="exact"/>
        </dgm:presLayoutVars>
      </dgm:prSet>
      <dgm:spPr/>
    </dgm:pt>
    <dgm:pt modelId="{5D0AA8DB-4772-4D22-8A1C-DFCE03E1DB28}" type="pres">
      <dgm:prSet presAssocID="{D9337B25-02EA-442A-88E9-B5F17E12548B}" presName="composite" presStyleCnt="0"/>
      <dgm:spPr/>
    </dgm:pt>
    <dgm:pt modelId="{3039241D-F3C9-4923-A19E-2D0E676F65D4}" type="pres">
      <dgm:prSet presAssocID="{D9337B25-02EA-442A-88E9-B5F17E12548B}" presName="imgShp" presStyleLbl="fgImgPlace1" presStyleIdx="0" presStyleCnt="3" custLinFactNeighborX="-54655" custLinFactNeighborY="712"/>
      <dgm:spPr>
        <a:solidFill>
          <a:schemeClr val="bg1"/>
        </a:solidFill>
      </dgm:spPr>
    </dgm:pt>
    <dgm:pt modelId="{39AD2CCF-4688-4322-B956-DBF44F54A457}" type="pres">
      <dgm:prSet presAssocID="{D9337B25-02EA-442A-88E9-B5F17E12548B}" presName="txShp" presStyleLbl="node1" presStyleIdx="0" presStyleCnt="3" custScaleX="121266" custScaleY="132156">
        <dgm:presLayoutVars>
          <dgm:bulletEnabled val="1"/>
        </dgm:presLayoutVars>
      </dgm:prSet>
      <dgm:spPr/>
    </dgm:pt>
    <dgm:pt modelId="{6BC6A776-3F50-4398-8BBA-E319936F21DA}" type="pres">
      <dgm:prSet presAssocID="{759AD13A-E54C-4010-920D-CF54C05EB3BD}" presName="spacing" presStyleCnt="0"/>
      <dgm:spPr/>
    </dgm:pt>
    <dgm:pt modelId="{4E7C8948-DA21-473D-8768-D4AF7F744DB9}" type="pres">
      <dgm:prSet presAssocID="{D2496DE8-A6F5-4AE6-AD9A-F07CFB3388D4}" presName="composite" presStyleCnt="0"/>
      <dgm:spPr/>
    </dgm:pt>
    <dgm:pt modelId="{B6C04E51-4351-41A5-A19E-B48695A3D40A}" type="pres">
      <dgm:prSet presAssocID="{D2496DE8-A6F5-4AE6-AD9A-F07CFB3388D4}" presName="imgShp" presStyleLbl="fgImgPlace1" presStyleIdx="1" presStyleCnt="3" custLinFactNeighborX="-54655" custLinFactNeighborY="-3754"/>
      <dgm:spPr>
        <a:solidFill>
          <a:schemeClr val="bg1"/>
        </a:solidFill>
      </dgm:spPr>
    </dgm:pt>
    <dgm:pt modelId="{1A261D49-0EBF-4A20-BEBE-7CC1237A5CFC}" type="pres">
      <dgm:prSet presAssocID="{D2496DE8-A6F5-4AE6-AD9A-F07CFB3388D4}" presName="txShp" presStyleLbl="node1" presStyleIdx="1" presStyleCnt="3" custScaleX="121688" custScaleY="131512">
        <dgm:presLayoutVars>
          <dgm:bulletEnabled val="1"/>
        </dgm:presLayoutVars>
      </dgm:prSet>
      <dgm:spPr/>
    </dgm:pt>
    <dgm:pt modelId="{46B8E2DE-B511-4D22-AE00-3AF0E390E541}" type="pres">
      <dgm:prSet presAssocID="{107BB775-8E0B-41F8-94E6-50554BADD4B3}" presName="spacing" presStyleCnt="0"/>
      <dgm:spPr/>
    </dgm:pt>
    <dgm:pt modelId="{FFA7D451-08D7-4A60-BF60-7EC980D40401}" type="pres">
      <dgm:prSet presAssocID="{53916AF1-97B2-4154-9B01-660493E3A04F}" presName="composite" presStyleCnt="0"/>
      <dgm:spPr/>
    </dgm:pt>
    <dgm:pt modelId="{F9768B10-12ED-4A22-AC8D-017644260735}" type="pres">
      <dgm:prSet presAssocID="{53916AF1-97B2-4154-9B01-660493E3A04F}" presName="imgShp" presStyleLbl="fgImgPlace1" presStyleIdx="2" presStyleCnt="3" custLinFactNeighborX="-54655" custLinFactNeighborY="676"/>
      <dgm:spPr>
        <a:solidFill>
          <a:schemeClr val="bg1"/>
        </a:solidFill>
      </dgm:spPr>
    </dgm:pt>
    <dgm:pt modelId="{568D930A-D749-4AA5-B8D8-C933F4715CA3}" type="pres">
      <dgm:prSet presAssocID="{53916AF1-97B2-4154-9B01-660493E3A04F}" presName="txShp" presStyleLbl="node1" presStyleIdx="2" presStyleCnt="3" custScaleX="122003" custScaleY="132427">
        <dgm:presLayoutVars>
          <dgm:bulletEnabled val="1"/>
        </dgm:presLayoutVars>
      </dgm:prSet>
      <dgm:spPr/>
    </dgm:pt>
  </dgm:ptLst>
  <dgm:cxnLst>
    <dgm:cxn modelId="{41A6E305-42E7-4FB6-9493-A951845348A6}" type="presOf" srcId="{D9337B25-02EA-442A-88E9-B5F17E12548B}" destId="{39AD2CCF-4688-4322-B956-DBF44F54A457}" srcOrd="0" destOrd="0" presId="urn:microsoft.com/office/officeart/2005/8/layout/vList3"/>
    <dgm:cxn modelId="{80AA1232-A697-4DE2-A1CB-D25DB54A23FC}" srcId="{F941F6AC-6242-41BC-B7AA-18B60A5DF942}" destId="{D9337B25-02EA-442A-88E9-B5F17E12548B}" srcOrd="0" destOrd="0" parTransId="{82E8021C-AE3B-41DE-AAEA-4BEA634DBE84}" sibTransId="{759AD13A-E54C-4010-920D-CF54C05EB3BD}"/>
    <dgm:cxn modelId="{E094407B-4015-4392-AD3B-15372489FD8F}" srcId="{F941F6AC-6242-41BC-B7AA-18B60A5DF942}" destId="{D2496DE8-A6F5-4AE6-AD9A-F07CFB3388D4}" srcOrd="1" destOrd="0" parTransId="{A47CC6FF-E73C-49E6-81AE-C2084B8BAFFA}" sibTransId="{107BB775-8E0B-41F8-94E6-50554BADD4B3}"/>
    <dgm:cxn modelId="{DF0C777E-22A8-48F3-835C-8CF29EAC93B2}" srcId="{F941F6AC-6242-41BC-B7AA-18B60A5DF942}" destId="{53916AF1-97B2-4154-9B01-660493E3A04F}" srcOrd="2" destOrd="0" parTransId="{70FFB970-A975-4319-BEF5-5F11DC4FB490}" sibTransId="{A2087FDD-893D-43AC-B9BB-F15D8C194FF7}"/>
    <dgm:cxn modelId="{7D8F259E-2C35-4E18-83E4-D631D85ACD3D}" type="presOf" srcId="{F941F6AC-6242-41BC-B7AA-18B60A5DF942}" destId="{60A5950C-79CB-484C-9D0C-8DA552E2836D}" srcOrd="0" destOrd="0" presId="urn:microsoft.com/office/officeart/2005/8/layout/vList3"/>
    <dgm:cxn modelId="{29FB03A9-472C-485A-A2EB-1E9A04F2F92C}" type="presOf" srcId="{D2496DE8-A6F5-4AE6-AD9A-F07CFB3388D4}" destId="{1A261D49-0EBF-4A20-BEBE-7CC1237A5CFC}" srcOrd="0" destOrd="0" presId="urn:microsoft.com/office/officeart/2005/8/layout/vList3"/>
    <dgm:cxn modelId="{04EB80D4-0EF1-40E0-97CC-0AB06BE99457}" type="presOf" srcId="{53916AF1-97B2-4154-9B01-660493E3A04F}" destId="{568D930A-D749-4AA5-B8D8-C933F4715CA3}" srcOrd="0" destOrd="0" presId="urn:microsoft.com/office/officeart/2005/8/layout/vList3"/>
    <dgm:cxn modelId="{FAD264D5-7788-4271-B8AD-7CDA7C4DE393}" type="presParOf" srcId="{60A5950C-79CB-484C-9D0C-8DA552E2836D}" destId="{5D0AA8DB-4772-4D22-8A1C-DFCE03E1DB28}" srcOrd="0" destOrd="0" presId="urn:microsoft.com/office/officeart/2005/8/layout/vList3"/>
    <dgm:cxn modelId="{A35264AE-D16C-4D13-8F25-8CFE214FDDA4}" type="presParOf" srcId="{5D0AA8DB-4772-4D22-8A1C-DFCE03E1DB28}" destId="{3039241D-F3C9-4923-A19E-2D0E676F65D4}" srcOrd="0" destOrd="0" presId="urn:microsoft.com/office/officeart/2005/8/layout/vList3"/>
    <dgm:cxn modelId="{9F8333BD-6FA9-4F0F-A8D4-F5734F0E84FD}" type="presParOf" srcId="{5D0AA8DB-4772-4D22-8A1C-DFCE03E1DB28}" destId="{39AD2CCF-4688-4322-B956-DBF44F54A457}" srcOrd="1" destOrd="0" presId="urn:microsoft.com/office/officeart/2005/8/layout/vList3"/>
    <dgm:cxn modelId="{635D284E-9BE5-4F7E-BE33-14336AC2EEA1}" type="presParOf" srcId="{60A5950C-79CB-484C-9D0C-8DA552E2836D}" destId="{6BC6A776-3F50-4398-8BBA-E319936F21DA}" srcOrd="1" destOrd="0" presId="urn:microsoft.com/office/officeart/2005/8/layout/vList3"/>
    <dgm:cxn modelId="{A0907303-780A-4D4D-87C2-D2CFB5DB91CE}" type="presParOf" srcId="{60A5950C-79CB-484C-9D0C-8DA552E2836D}" destId="{4E7C8948-DA21-473D-8768-D4AF7F744DB9}" srcOrd="2" destOrd="0" presId="urn:microsoft.com/office/officeart/2005/8/layout/vList3"/>
    <dgm:cxn modelId="{82021257-2DFB-4599-BEDA-9A3720F3EF10}" type="presParOf" srcId="{4E7C8948-DA21-473D-8768-D4AF7F744DB9}" destId="{B6C04E51-4351-41A5-A19E-B48695A3D40A}" srcOrd="0" destOrd="0" presId="urn:microsoft.com/office/officeart/2005/8/layout/vList3"/>
    <dgm:cxn modelId="{6E72B357-4D41-45A5-9CBB-519816CE4DCC}" type="presParOf" srcId="{4E7C8948-DA21-473D-8768-D4AF7F744DB9}" destId="{1A261D49-0EBF-4A20-BEBE-7CC1237A5CFC}" srcOrd="1" destOrd="0" presId="urn:microsoft.com/office/officeart/2005/8/layout/vList3"/>
    <dgm:cxn modelId="{5D7904CE-869D-4436-89EA-C90E3B61A56A}" type="presParOf" srcId="{60A5950C-79CB-484C-9D0C-8DA552E2836D}" destId="{46B8E2DE-B511-4D22-AE00-3AF0E390E541}" srcOrd="3" destOrd="0" presId="urn:microsoft.com/office/officeart/2005/8/layout/vList3"/>
    <dgm:cxn modelId="{ABB258F3-5AFC-46EE-9A0E-ACF264CDD101}" type="presParOf" srcId="{60A5950C-79CB-484C-9D0C-8DA552E2836D}" destId="{FFA7D451-08D7-4A60-BF60-7EC980D40401}" srcOrd="4" destOrd="0" presId="urn:microsoft.com/office/officeart/2005/8/layout/vList3"/>
    <dgm:cxn modelId="{4C3E6D24-6465-467E-BCC6-F4BB9B81B7ED}" type="presParOf" srcId="{FFA7D451-08D7-4A60-BF60-7EC980D40401}" destId="{F9768B10-12ED-4A22-AC8D-017644260735}" srcOrd="0" destOrd="0" presId="urn:microsoft.com/office/officeart/2005/8/layout/vList3"/>
    <dgm:cxn modelId="{E62787CF-2595-4B4C-83EA-142472989F63}" type="presParOf" srcId="{FFA7D451-08D7-4A60-BF60-7EC980D40401}" destId="{568D930A-D749-4AA5-B8D8-C933F4715C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D2CCF-4688-4322-B956-DBF44F54A457}">
      <dsp:nvSpPr>
        <dsp:cNvPr id="0" name=""/>
        <dsp:cNvSpPr/>
      </dsp:nvSpPr>
      <dsp:spPr>
        <a:xfrm rot="10800000">
          <a:off x="827784" y="542"/>
          <a:ext cx="6896760" cy="13385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3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1"/>
            <a:t>Graduados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1"/>
            <a:t>Estudiantes nacionales que se gradúan de cursos de educación superior relevantes.</a:t>
          </a:r>
          <a:endParaRPr lang="es-ES_tradnl" sz="1600" b="0" kern="1200" noProof="1"/>
        </a:p>
      </dsp:txBody>
      <dsp:txXfrm rot="10800000">
        <a:off x="1162414" y="542"/>
        <a:ext cx="6562130" cy="1338519"/>
      </dsp:txXfrm>
    </dsp:sp>
    <dsp:sp modelId="{3039241D-F3C9-4923-A19E-2D0E676F65D4}">
      <dsp:nvSpPr>
        <dsp:cNvPr id="0" name=""/>
        <dsp:cNvSpPr/>
      </dsp:nvSpPr>
      <dsp:spPr>
        <a:xfrm>
          <a:off x="372534" y="170597"/>
          <a:ext cx="1012833" cy="101283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61D49-0EBF-4A20-BEBE-7CC1237A5CFC}">
      <dsp:nvSpPr>
        <dsp:cNvPr id="0" name=""/>
        <dsp:cNvSpPr/>
      </dsp:nvSpPr>
      <dsp:spPr>
        <a:xfrm rot="10800000">
          <a:off x="815784" y="1641400"/>
          <a:ext cx="6920760" cy="133199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31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 noProof="1"/>
            <a:t>Trabajadores en industrias de combustibles fósiles y otros sectores técnicos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1"/>
            <a:t>Los trabajadores con experiencia adecuada pueden cambiarse al sector de las energías renovables.</a:t>
          </a:r>
          <a:endParaRPr lang="es-ES_tradnl" sz="1500" b="0" kern="1200" noProof="1"/>
        </a:p>
      </dsp:txBody>
      <dsp:txXfrm rot="10800000">
        <a:off x="1148783" y="1641400"/>
        <a:ext cx="6587761" cy="1331997"/>
      </dsp:txXfrm>
    </dsp:sp>
    <dsp:sp modelId="{B6C04E51-4351-41A5-A19E-B48695A3D40A}">
      <dsp:nvSpPr>
        <dsp:cNvPr id="0" name=""/>
        <dsp:cNvSpPr/>
      </dsp:nvSpPr>
      <dsp:spPr>
        <a:xfrm>
          <a:off x="372534" y="1762960"/>
          <a:ext cx="1012833" cy="101283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D930A-D749-4AA5-B8D8-C933F4715CA3}">
      <dsp:nvSpPr>
        <dsp:cNvPr id="0" name=""/>
        <dsp:cNvSpPr/>
      </dsp:nvSpPr>
      <dsp:spPr>
        <a:xfrm rot="10800000">
          <a:off x="806827" y="3275735"/>
          <a:ext cx="6938675" cy="13412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63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1"/>
            <a:t>Trabajadores migrantes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1"/>
            <a:t>Muchos países dependen de migrantes cualificados para cubrir puestos vacantes en sus sectores de energías renovables.</a:t>
          </a:r>
          <a:endParaRPr lang="es-ES_tradnl" sz="1600" b="0" kern="1200" noProof="1"/>
        </a:p>
      </dsp:txBody>
      <dsp:txXfrm rot="10800000">
        <a:off x="1142143" y="3275735"/>
        <a:ext cx="6603359" cy="1341264"/>
      </dsp:txXfrm>
    </dsp:sp>
    <dsp:sp modelId="{F9768B10-12ED-4A22-AC8D-017644260735}">
      <dsp:nvSpPr>
        <dsp:cNvPr id="0" name=""/>
        <dsp:cNvSpPr/>
      </dsp:nvSpPr>
      <dsp:spPr>
        <a:xfrm>
          <a:off x="372534" y="3446798"/>
          <a:ext cx="1012833" cy="101283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D2CCF-4688-4322-B956-DBF44F54A457}">
      <dsp:nvSpPr>
        <dsp:cNvPr id="0" name=""/>
        <dsp:cNvSpPr/>
      </dsp:nvSpPr>
      <dsp:spPr>
        <a:xfrm rot="10800000">
          <a:off x="935668" y="288"/>
          <a:ext cx="7795603" cy="14272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1"/>
            <a:t>Graduados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1"/>
            <a:t>- Cantidad insuficiente de plazas disponibles, y,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1"/>
            <a:t>- Desafíos con la relevancia de los planes de estudio para el mercado laboral.</a:t>
          </a:r>
        </a:p>
      </dsp:txBody>
      <dsp:txXfrm rot="10800000">
        <a:off x="1292490" y="288"/>
        <a:ext cx="7438781" cy="1427287"/>
      </dsp:txXfrm>
    </dsp:sp>
    <dsp:sp modelId="{3039241D-F3C9-4923-A19E-2D0E676F65D4}">
      <dsp:nvSpPr>
        <dsp:cNvPr id="0" name=""/>
        <dsp:cNvSpPr/>
      </dsp:nvSpPr>
      <dsp:spPr>
        <a:xfrm>
          <a:off x="488936" y="181620"/>
          <a:ext cx="1080002" cy="1080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61D49-0EBF-4A20-BEBE-7CC1237A5CFC}">
      <dsp:nvSpPr>
        <dsp:cNvPr id="0" name=""/>
        <dsp:cNvSpPr/>
      </dsp:nvSpPr>
      <dsp:spPr>
        <a:xfrm rot="10800000">
          <a:off x="922104" y="1749964"/>
          <a:ext cx="7822732" cy="14203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noProof="1"/>
            <a:t>Trabajadores en industrias de combustibles fósiles y otros sectores técnicos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noProof="1"/>
            <a:t>- </a:t>
          </a:r>
          <a:r>
            <a:rPr lang="es-ES_tradnl" sz="1400" kern="1200" noProof="1"/>
            <a:t>La transición de trabajadores desde las industrias de combustibles fósiles hacia las de energías renovables sigue siendo limitada.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noProof="1"/>
            <a:t>- </a:t>
          </a:r>
          <a:r>
            <a:rPr lang="es-ES_tradnl" sz="1400" kern="1200" noProof="1"/>
            <a:t>Probablemente debido a desajustes en la ubicación y el momento en que surgen los nuevos empleos, a un apoyo insuficiente para la recapacitación y a las diferentes características de los puestos de trabajo.</a:t>
          </a:r>
          <a:endParaRPr lang="es-ES_tradnl" sz="1400" b="0" kern="1200" noProof="1"/>
        </a:p>
      </dsp:txBody>
      <dsp:txXfrm rot="10800000">
        <a:off x="1277187" y="1749964"/>
        <a:ext cx="7467649" cy="1420332"/>
      </dsp:txXfrm>
    </dsp:sp>
    <dsp:sp modelId="{B6C04E51-4351-41A5-A19E-B48695A3D40A}">
      <dsp:nvSpPr>
        <dsp:cNvPr id="0" name=""/>
        <dsp:cNvSpPr/>
      </dsp:nvSpPr>
      <dsp:spPr>
        <a:xfrm>
          <a:off x="488936" y="1879586"/>
          <a:ext cx="1080002" cy="1080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D930A-D749-4AA5-B8D8-C933F4715CA3}">
      <dsp:nvSpPr>
        <dsp:cNvPr id="0" name=""/>
        <dsp:cNvSpPr/>
      </dsp:nvSpPr>
      <dsp:spPr>
        <a:xfrm rot="10800000">
          <a:off x="911979" y="3492686"/>
          <a:ext cx="7842982" cy="14302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1"/>
            <a:t>Trabajadores migrantes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1"/>
            <a:t>- Existen muy pocas alianzas o acuerdos migratorios enfocados en las habilidades para las energías renovables.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1"/>
            <a:t>- La salida de migrantes (fuga de talento) presenta riesgos para los objetivos climáticos de los países de origen.</a:t>
          </a:r>
          <a:endParaRPr lang="es-ES_tradnl" sz="1600" b="1" kern="1200" noProof="1"/>
        </a:p>
      </dsp:txBody>
      <dsp:txXfrm rot="10800000">
        <a:off x="1269532" y="3492686"/>
        <a:ext cx="7485429" cy="1430214"/>
      </dsp:txXfrm>
    </dsp:sp>
    <dsp:sp modelId="{F9768B10-12ED-4A22-AC8D-017644260735}">
      <dsp:nvSpPr>
        <dsp:cNvPr id="0" name=""/>
        <dsp:cNvSpPr/>
      </dsp:nvSpPr>
      <dsp:spPr>
        <a:xfrm>
          <a:off x="488936" y="3675092"/>
          <a:ext cx="1080002" cy="1080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B0B723-7CE0-4BE0-AEA1-00337773B8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D798E-89E5-4BAD-9ADF-0C477A517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97F66C4-F19C-47F7-8FF0-7CC8233E20B5}" type="datetime1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7DEF8-6B02-492A-AE5F-8BF160B5D1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NewClimate Institute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005372-53E1-4EE5-AFBD-3D110AD3A5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ADC90-11F8-4B02-B582-010AB2B502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 smtClean="0"/>
            </a:lvl1pPr>
          </a:lstStyle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11801D-51C1-4BED-9D3F-8D1532F86A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60D247-2ED6-4E62-BE8D-C9F3553BF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49835-6893-4C63-BE72-FA191D2C18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2AF52-454C-4ECD-96C0-60F9A1B64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1AC0C4B-81DB-4CAE-B9CA-6B7173163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5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1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2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2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8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8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3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7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E2763A8-5127-48BE-882B-2C9BC0F3562F}" type="datetime1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NewClimate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C0C4B-81DB-4CAE-B9CA-6B717316384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7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l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64F709C-459C-A193-39AC-FA3A96280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3052" y="3905250"/>
            <a:ext cx="8738947" cy="2952750"/>
          </a:xfrm>
          <a:prstGeom prst="rect">
            <a:avLst/>
          </a:prstGeom>
        </p:spPr>
      </p:pic>
      <p:pic>
        <p:nvPicPr>
          <p:cNvPr id="3" name="Picture 2" descr="A black and orange logo&#10;&#10;Description automatically generated">
            <a:extLst>
              <a:ext uri="{FF2B5EF4-FFF2-40B4-BE49-F238E27FC236}">
                <a16:creationId xmlns:a16="http://schemas.microsoft.com/office/drawing/2014/main" id="{C262ACE4-D9EB-A19F-3239-C133907ADC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847AE9-F2EB-48E1-4B95-7225E9C3ED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lIns="180000"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8ED7E5-A85D-D00A-2D50-952CE25D5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103001"/>
            <a:ext cx="9179998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58134BC-0D72-B314-9810-FD520E6B79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339976"/>
            <a:ext cx="2718529" cy="861774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E6DA-4516-8295-5A7E-E1200A69AF0D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rgbClr val="36464B"/>
                </a:solidFill>
                <a:latin typeface="+mj-lt"/>
              </a:rPr>
              <a:t>PRESENTATION</a:t>
            </a:r>
            <a:endParaRPr lang="en-DE" sz="2000" b="1">
              <a:solidFill>
                <a:srgbClr val="36464B"/>
              </a:solidFill>
              <a:latin typeface="+mj-lt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CEFFDFB-94D1-C1E3-51AA-9D72DDB03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2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4">
            <a:extLst>
              <a:ext uri="{FF2B5EF4-FFF2-40B4-BE49-F238E27FC236}">
                <a16:creationId xmlns:a16="http://schemas.microsoft.com/office/drawing/2014/main" id="{B8B15267-57D7-EBA8-D10F-4C17D74A4E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4BD0D4D-E524-AB6B-877F-DB9580A7F1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914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4" name="Text Placeholder 64">
            <a:extLst>
              <a:ext uri="{FF2B5EF4-FFF2-40B4-BE49-F238E27FC236}">
                <a16:creationId xmlns:a16="http://schemas.microsoft.com/office/drawing/2014/main" id="{B048EE1B-807A-AB75-0315-20A62718DC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80910" y="476251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B456DB8-59F0-AA9A-FF90-BDF8ED3577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51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6" name="Text Placeholder 64">
            <a:extLst>
              <a:ext uri="{FF2B5EF4-FFF2-40B4-BE49-F238E27FC236}">
                <a16:creationId xmlns:a16="http://schemas.microsoft.com/office/drawing/2014/main" id="{BFCE18CA-4C26-F9F9-A672-B3C048EAD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86749" y="476251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B56135B-8090-6229-BB39-B48D46F3E9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80913" y="314380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37" name="Text Placeholder 64">
            <a:extLst>
              <a:ext uri="{FF2B5EF4-FFF2-40B4-BE49-F238E27FC236}">
                <a16:creationId xmlns:a16="http://schemas.microsoft.com/office/drawing/2014/main" id="{3072B185-EECF-C668-36B5-D7D3EB2C033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80911" y="2249437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14F9D3D3-75E8-1A19-F08F-327DA9C32F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86750" y="314380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39" name="Text Placeholder 64">
            <a:extLst>
              <a:ext uri="{FF2B5EF4-FFF2-40B4-BE49-F238E27FC236}">
                <a16:creationId xmlns:a16="http://schemas.microsoft.com/office/drawing/2014/main" id="{26DBEE74-95DD-44B0-7A4A-366F8BBCC61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86748" y="2249437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EE8E18E9-7AC2-4419-163D-7BDAFAA1C2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80912" y="4916986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41" name="Text Placeholder 64">
            <a:extLst>
              <a:ext uri="{FF2B5EF4-FFF2-40B4-BE49-F238E27FC236}">
                <a16:creationId xmlns:a16="http://schemas.microsoft.com/office/drawing/2014/main" id="{7261C667-7E98-2D23-05A7-620B30744E3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80910" y="4022623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0F1A20EF-AED4-5284-F0B0-F786FAFE5D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86749" y="4916986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43" name="Text Placeholder 64">
            <a:extLst>
              <a:ext uri="{FF2B5EF4-FFF2-40B4-BE49-F238E27FC236}">
                <a16:creationId xmlns:a16="http://schemas.microsoft.com/office/drawing/2014/main" id="{5D805757-16E7-CE03-FD6F-2E47CC6F568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86747" y="4022623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F7A7C6-1AA6-933E-CA78-ED4960811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80096C7-60EB-E93F-A2F7-AB369EB829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7625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FE6DEB-EBFB-BC2F-AC7F-DEE89D38C4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1355073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7535379-D788-B2E3-C212-F935C59B92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114719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43BD0EE-1E5A-D978-4F77-7B54433C02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2993542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8B10D39-53FB-8087-797E-E798C71F25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3753188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691EA08-DB75-970E-4CAD-FFC337075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4632011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4" name="Text Placeholder 64">
            <a:extLst>
              <a:ext uri="{FF2B5EF4-FFF2-40B4-BE49-F238E27FC236}">
                <a16:creationId xmlns:a16="http://schemas.microsoft.com/office/drawing/2014/main" id="{DC819830-2387-2BAC-77C2-717751680A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2AAE8C3-BFE1-7D39-D06A-009BDEE931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3189" y="168096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4954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80096C7-60EB-E93F-A2F7-AB369EB829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7625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FE6DEB-EBFB-BC2F-AC7F-DEE89D38C4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1355073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7535379-D788-B2E3-C212-F935C59B92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114719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43BD0EE-1E5A-D978-4F77-7B54433C02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2993542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8B10D39-53FB-8087-797E-E798C71F25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3753188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691EA08-DB75-970E-4CAD-FFC337075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4632011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4" name="Text Placeholder 64">
            <a:extLst>
              <a:ext uri="{FF2B5EF4-FFF2-40B4-BE49-F238E27FC236}">
                <a16:creationId xmlns:a16="http://schemas.microsoft.com/office/drawing/2014/main" id="{DC819830-2387-2BAC-77C2-717751680A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7EC056-D271-2F04-425D-080C3F80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4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87DC33-F5A4-36F9-130B-32074A0165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76251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9ACFC3-9CAE-D8B1-5832-FF4B1088AC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1355074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961A0E-2A98-087D-2544-34F574E510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223389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52B0D31-CEEB-F8E6-A8EF-28C73C3C48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311272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04 Section Title</a:t>
            </a:r>
          </a:p>
          <a:p>
            <a:pPr lvl="0"/>
            <a:endParaRPr lang="en-GB" noProof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5A0E246-1558-8B72-F7B1-BC22051A0D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3991543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05 Section Title</a:t>
            </a:r>
          </a:p>
          <a:p>
            <a:pPr lvl="0"/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FF4610-0DA5-4812-86C4-9001FCCE82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6000" y="4870366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06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64">
            <a:extLst>
              <a:ext uri="{FF2B5EF4-FFF2-40B4-BE49-F238E27FC236}">
                <a16:creationId xmlns:a16="http://schemas.microsoft.com/office/drawing/2014/main" id="{1B7F8839-B468-0AD8-1051-77433456FF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866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4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87DC33-F5A4-36F9-130B-32074A0165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76251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9ACFC3-9CAE-D8B1-5832-FF4B1088AC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1355074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961A0E-2A98-087D-2544-34F574E510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223389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52B0D31-CEEB-F8E6-A8EF-28C73C3C48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311272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04 Section Title</a:t>
            </a:r>
          </a:p>
          <a:p>
            <a:pPr lvl="0"/>
            <a:endParaRPr lang="en-GB" noProof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5A0E246-1558-8B72-F7B1-BC22051A0D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3991543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05 Section Title</a:t>
            </a:r>
          </a:p>
          <a:p>
            <a:pPr lvl="0"/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FF4610-0DA5-4812-86C4-9001FCCE82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6000" y="4870366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06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64">
            <a:extLst>
              <a:ext uri="{FF2B5EF4-FFF2-40B4-BE49-F238E27FC236}">
                <a16:creationId xmlns:a16="http://schemas.microsoft.com/office/drawing/2014/main" id="{1B7F8839-B468-0AD8-1051-77433456FF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E1BA28-C206-CE04-7CF3-7DF95B8A2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orange logo&#10;&#10;Description automatically generated">
            <a:extLst>
              <a:ext uri="{FF2B5EF4-FFF2-40B4-BE49-F238E27FC236}">
                <a16:creationId xmlns:a16="http://schemas.microsoft.com/office/drawing/2014/main" id="{7BDFC331-D49A-E3C2-F487-4BB7CBA1D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8F57DF-F014-77A3-7177-9D466FCDB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940" y="3744000"/>
            <a:ext cx="8460000" cy="84160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995947-CFF4-F87D-7645-03FB9100F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480" y="2829230"/>
            <a:ext cx="851338" cy="54027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4A8D09-E892-5E18-4384-431594EBF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1135" y="2850450"/>
            <a:ext cx="852488" cy="1439800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3AF4B7A-6A22-644D-3D58-C8F1FFB1D3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5939" y="1614551"/>
            <a:ext cx="8460000" cy="1949449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5345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68F57DF-F014-77A3-7177-9D466FCDB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940" y="3744000"/>
            <a:ext cx="8460000" cy="84160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995947-CFF4-F87D-7645-03FB9100F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480" y="2829230"/>
            <a:ext cx="851338" cy="54027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4A8D09-E892-5E18-4384-431594EBF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1135" y="2850450"/>
            <a:ext cx="852488" cy="1439800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3AF4B7A-6A22-644D-3D58-C8F1FFB1D3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5939" y="1614551"/>
            <a:ext cx="8460000" cy="1949449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703667-5C1E-24D6-B5D7-384C36C1CD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2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80096C7-60EB-E93F-A2F7-AB369EB829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7625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FE6DEB-EBFB-BC2F-AC7F-DEE89D38C4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1355073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7535379-D788-B2E3-C212-F935C59B92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114719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43BD0EE-1E5A-D978-4F77-7B54433C02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2993542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8B10D39-53FB-8087-797E-E798C71F25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3753188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691EA08-DB75-970E-4CAD-FFC337075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4632011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D2C5EA-D970-20B7-985E-08C0AA9A7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480" y="476250"/>
            <a:ext cx="851338" cy="5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8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80096C7-60EB-E93F-A2F7-AB369EB829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47625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FE6DEB-EBFB-BC2F-AC7F-DEE89D38C4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1355073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7535379-D788-B2E3-C212-F935C59B92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114719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43BD0EE-1E5A-D978-4F77-7B54433C02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2993542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8B10D39-53FB-8087-797E-E798C71F257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3753188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691EA08-DB75-970E-4CAD-FFC337075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4632011"/>
            <a:ext cx="5616575" cy="579646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7EC056-D271-2F04-425D-080C3F80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A22C55A-F57C-E21F-FB8A-98DE00A046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480" y="476251"/>
            <a:ext cx="851338" cy="5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81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87DC33-F5A4-36F9-130B-32074A0165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76251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9ACFC3-9CAE-D8B1-5832-FF4B1088AC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1355074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961A0E-2A98-087D-2544-34F574E510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223389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52B0D31-CEEB-F8E6-A8EF-28C73C3C48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311272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04 Section Title</a:t>
            </a:r>
          </a:p>
          <a:p>
            <a:pPr lvl="0"/>
            <a:endParaRPr lang="en-GB" noProof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5A0E246-1558-8B72-F7B1-BC22051A0D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3991543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05 Section Title</a:t>
            </a:r>
          </a:p>
          <a:p>
            <a:pPr lvl="0"/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FF4610-0DA5-4812-86C4-9001FCCE82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6000" y="4870366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06 Section Title</a:t>
            </a:r>
          </a:p>
          <a:p>
            <a:pPr lvl="0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75AC1E-44CD-8314-2AE6-44565E710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480" y="476250"/>
            <a:ext cx="851338" cy="5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775530B-1C2F-F352-4736-3CD2DA62D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6F1419C-3D02-8AF1-5C2F-A91F367178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5273" y="3905250"/>
            <a:ext cx="8736727" cy="29520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FD56BD-698D-833E-3D2E-ED5E62632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7" y="3103001"/>
            <a:ext cx="9179999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BF8ADE5-16F3-0717-B237-9E97880C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CE77C-9F3C-3D9B-771D-01BCB37D1643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chemeClr val="bg1"/>
                </a:solidFill>
                <a:latin typeface="+mj-lt"/>
              </a:rPr>
              <a:t>PRESENTATION</a:t>
            </a:r>
            <a:endParaRPr lang="en-DE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69788F-4A87-0429-6B35-F61399CE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339976"/>
            <a:ext cx="2718529" cy="861774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D9B83A-50A0-9856-2E5F-EF27B1F88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1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387DC33-F5A4-36F9-130B-32074A01650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76251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01 Section Title</a:t>
            </a:r>
          </a:p>
          <a:p>
            <a:pPr lvl="0"/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9ACFC3-9CAE-D8B1-5832-FF4B1088AC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1355074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02 Section Title</a:t>
            </a:r>
          </a:p>
          <a:p>
            <a:pPr lvl="0"/>
            <a:endParaRPr lang="en-GB" noProof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961A0E-2A98-087D-2544-34F574E5108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2233897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03 Section Title</a:t>
            </a:r>
          </a:p>
          <a:p>
            <a:pPr lvl="0"/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52B0D31-CEEB-F8E6-A8EF-28C73C3C48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3112720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04 Section Title</a:t>
            </a:r>
          </a:p>
          <a:p>
            <a:pPr lvl="0"/>
            <a:endParaRPr lang="en-GB" noProof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5A0E246-1558-8B72-F7B1-BC22051A0D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3991543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05 Section Title</a:t>
            </a:r>
          </a:p>
          <a:p>
            <a:pPr lvl="0"/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FF4610-0DA5-4812-86C4-9001FCCE82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6000" y="4870366"/>
            <a:ext cx="561657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06 Section Title</a:t>
            </a:r>
          </a:p>
          <a:p>
            <a:pPr lvl="0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E1BA28-C206-CE04-7CF3-7DF95B8A2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739E778-F81A-DAE8-0988-EDE3DCB2DE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480" y="476251"/>
            <a:ext cx="851338" cy="5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85656C-4FF6-7C25-B842-D9460439F8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6000" y="2096113"/>
            <a:ext cx="5526574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Font typeface="Segoe MDL2 Assets" panose="050A0102010101010101" pitchFamily="18" charset="0"/>
              <a:buChar char=""/>
              <a:defRPr sz="1800">
                <a:latin typeface="Avenir Next LT Pro Demi" panose="020B0704020202020204" pitchFamily="34" charset="0"/>
              </a:defRPr>
            </a:lvl1pPr>
            <a:lvl2pPr marL="647700" indent="-285750">
              <a:lnSpc>
                <a:spcPts val="2000"/>
              </a:lnSpc>
              <a:buFont typeface="Avenir Next LT Pro" panose="020B0504020202020204" pitchFamily="34" charset="0"/>
              <a:buChar char="–"/>
              <a:defRPr sz="1800"/>
            </a:lvl2pPr>
            <a:lvl3pPr>
              <a:lnSpc>
                <a:spcPts val="2000"/>
              </a:lnSpc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F43207B-F164-8F25-7E27-75AB5F05E7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7" y="2096113"/>
            <a:ext cx="5526574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Font typeface="Segoe MDL2 Assets" panose="050A0102010101010101" pitchFamily="18" charset="0"/>
              <a:buChar char=""/>
              <a:defRPr sz="1800">
                <a:latin typeface="Avenir Next LT Pro Demi" panose="020B0704020202020204" pitchFamily="34" charset="0"/>
              </a:defRPr>
            </a:lvl1pPr>
            <a:lvl2pPr marL="647700" indent="-285750">
              <a:lnSpc>
                <a:spcPts val="2000"/>
              </a:lnSpc>
              <a:buFont typeface="Avenir Next LT Pro" panose="020B0504020202020204" pitchFamily="34" charset="0"/>
              <a:buChar char="–"/>
              <a:defRPr sz="1800"/>
            </a:lvl2pPr>
            <a:lvl3pPr marL="714375" indent="0">
              <a:lnSpc>
                <a:spcPts val="2000"/>
              </a:lnSpc>
              <a:buNone/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  <a:p>
            <a:pPr lvl="2"/>
            <a:r>
              <a:rPr lang="en-GB" noProof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476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2096113"/>
            <a:ext cx="5526574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Clr>
                <a:schemeClr val="bg1"/>
              </a:buClr>
              <a:buFont typeface="Segoe MDL2 Assets" panose="050A0102010101010101" pitchFamily="18" charset="0"/>
              <a:buChar char=""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714375" indent="-3524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990600" indent="-2762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CE401D-F6BE-EF70-0238-8D9E2DD65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9B3E599-53E5-AD3B-75B2-935D9A18C1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41C5D-9632-73D1-CC2F-C397A600CC5B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B7919-ADEE-0355-A416-BD196F600C23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2990845-4DBE-C591-BA18-5018F98143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17527DE-49BE-01CE-D06D-C82643F964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3" y="2096113"/>
            <a:ext cx="5526574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Clr>
                <a:schemeClr val="bg1"/>
              </a:buClr>
              <a:buFont typeface="Segoe MDL2 Assets" panose="050A0102010101010101" pitchFamily="18" charset="0"/>
              <a:buChar char=""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714375" indent="-3524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990600" indent="-2762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40436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F2C1C9-C042-C60C-B887-CB83FC0052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6" y="2096113"/>
            <a:ext cx="11231741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Font typeface="Segoe MDL2 Assets" panose="050A0102010101010101" pitchFamily="18" charset="0"/>
              <a:buChar char=""/>
              <a:defRPr sz="1800">
                <a:latin typeface="Avenir Next LT Pro Demi" panose="020B0704020202020204" pitchFamily="34" charset="0"/>
              </a:defRPr>
            </a:lvl1pPr>
            <a:lvl2pPr marL="647700" indent="-285750">
              <a:lnSpc>
                <a:spcPts val="2000"/>
              </a:lnSpc>
              <a:buFont typeface="Avenir Next LT Pro" panose="020B0504020202020204" pitchFamily="34" charset="0"/>
              <a:buChar char="–"/>
              <a:defRPr sz="1800"/>
            </a:lvl2pPr>
            <a:lvl3pPr marL="714375" indent="0">
              <a:lnSpc>
                <a:spcPts val="2000"/>
              </a:lnSpc>
              <a:buNone/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  <a:p>
            <a:pPr lvl="2"/>
            <a:r>
              <a:rPr lang="en-GB" noProof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603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F2C1C9-C042-C60C-B887-CB83FC0052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6" y="2096113"/>
            <a:ext cx="11231741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Font typeface="Segoe MDL2 Assets" panose="050A0102010101010101" pitchFamily="18" charset="0"/>
              <a:buChar char=""/>
              <a:defRPr sz="1800">
                <a:latin typeface="Avenir Next LT Pro Demi" panose="020B0704020202020204" pitchFamily="34" charset="0"/>
              </a:defRPr>
            </a:lvl1pPr>
            <a:lvl2pPr marL="647700" indent="-285750">
              <a:lnSpc>
                <a:spcPts val="2000"/>
              </a:lnSpc>
              <a:buFont typeface="Avenir Next LT Pro" panose="020B0504020202020204" pitchFamily="34" charset="0"/>
              <a:buChar char="–"/>
              <a:defRPr sz="1800"/>
            </a:lvl2pPr>
            <a:lvl3pPr marL="714375" indent="0">
              <a:lnSpc>
                <a:spcPts val="2000"/>
              </a:lnSpc>
              <a:buNone/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  <a:p>
            <a:pPr lvl="2"/>
            <a:r>
              <a:rPr lang="en-GB" noProof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765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9204F8E-7095-0FE9-00FB-6D9E8B22B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1687F9-71EC-21DE-3447-6B3443BEF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D449EE-1F9E-8054-67E4-B322406B6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99A1C5-1395-2DD6-5678-9332E44E6553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68607-47C5-1B15-E36E-E08E3A4AE107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4215DE7-B6E0-059D-22B2-FA2B48AC8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0ABA09-7E2C-8AA7-B778-B5F80F5A4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2096113"/>
            <a:ext cx="11231743" cy="4104580"/>
          </a:xfrm>
        </p:spPr>
        <p:txBody>
          <a:bodyPr/>
          <a:lstStyle>
            <a:lvl1pPr marL="285750" indent="-285750">
              <a:lnSpc>
                <a:spcPts val="2000"/>
              </a:lnSpc>
              <a:buClr>
                <a:schemeClr val="bg1"/>
              </a:buClr>
              <a:buFont typeface="Segoe MDL2 Assets" panose="050A0102010101010101" pitchFamily="18" charset="0"/>
              <a:buChar char=""/>
              <a:defRPr sz="1800" b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714375" indent="-3524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990600" indent="-276225">
              <a:lnSpc>
                <a:spcPts val="2000"/>
              </a:lnSpc>
              <a:buClr>
                <a:schemeClr val="bg1"/>
              </a:buClr>
              <a:buFont typeface="Avenir Next LT Pro" panose="020B05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endParaRPr lang="en-GB" noProof="0"/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023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2096112"/>
            <a:ext cx="3487419" cy="25965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290" y="2096112"/>
            <a:ext cx="3487419" cy="2596537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290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5154" y="2096113"/>
            <a:ext cx="3487419" cy="2596536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154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pic>
        <p:nvPicPr>
          <p:cNvPr id="5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9392F3D-39B1-A2C4-3337-427EB378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0D3FAC-55E9-EB05-32A6-1CB46DD4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2FB6E-03FB-D072-08C9-C29DE84519DD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4381A-229C-2794-0630-8CA20809D1F2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38928-AD49-FF43-C32D-E1F922A1B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802D5BEE-BDE9-C1D7-F6A9-6462630D35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3973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2096112"/>
            <a:ext cx="3487419" cy="25965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290" y="2096112"/>
            <a:ext cx="3487419" cy="2596537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290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5154" y="2096113"/>
            <a:ext cx="3487419" cy="2596536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154" y="4872648"/>
            <a:ext cx="3487419" cy="1091649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802D5BEE-BDE9-C1D7-F6A9-6462630D35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9F1AE4B-D68D-786C-CC3F-504823675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1D1CB17-8DF8-A3A0-8EAC-535E00AC5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72EA8-0B5E-5466-4200-440734054279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D4D99-DEE7-0D0E-9A85-E9152A194FCA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485FD83-433F-7F9D-8D76-D60F33AA4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97307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EB08D71-FD0E-A5CF-0B84-3F50AA37A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01 Lorem ipsum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44C5BBE-DCBE-E22E-C29C-B58C17BE5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D9C533-53F9-A8B6-5216-7DBBB14739EF}"/>
              </a:ext>
            </a:extLst>
          </p:cNvPr>
          <p:cNvCxnSpPr>
            <a:cxnSpLocks/>
          </p:cNvCxnSpPr>
          <p:nvPr userDrawn="1"/>
        </p:nvCxnSpPr>
        <p:spPr>
          <a:xfrm>
            <a:off x="479425" y="4287887"/>
            <a:ext cx="11233150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3CB3E774-73DF-ABA7-A52D-837327448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3521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02 Lorem ipsum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A2044FA6-B8C3-41D3-2E55-A010AE8C1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53520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89DE5513-BD32-CFB3-7AC5-8BCF5DE432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7615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03 Lorem ipsum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5DB3686-3C65-D04C-A2E4-C5BE7D18B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7615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69D4AC5C-C406-7612-0A32-019B3C738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1709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04 Lorem ipsum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73D5EAFB-0C58-FDF1-EE97-61D53F446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1708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2104B3DC-EC5A-EC3E-AFCE-0D5BB0E2CD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75803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05 Lorem ipsum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562FD70-567D-12DA-C2BD-1C0CE7E431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5801" y="4713226"/>
            <a:ext cx="2136775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F3BD9DA4-9C9C-EAE6-8563-B016B4D9E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916734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TEMPOR:</a:t>
            </a:r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9E82F40-A87E-C889-22B0-E228B18DD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F4BF60-2E32-901D-56F7-4CC9858FD543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D22AA-7417-8170-2FF1-2A242DC77F01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182A5-7F4D-29F3-A500-22E00BD96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4073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EB08D71-FD0E-A5CF-0B84-3F50AA37A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01 Lorem ipsum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44C5BBE-DCBE-E22E-C29C-B58C17BE5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D9C533-53F9-A8B6-5216-7DBBB14739EF}"/>
              </a:ext>
            </a:extLst>
          </p:cNvPr>
          <p:cNvCxnSpPr>
            <a:cxnSpLocks/>
          </p:cNvCxnSpPr>
          <p:nvPr userDrawn="1"/>
        </p:nvCxnSpPr>
        <p:spPr>
          <a:xfrm>
            <a:off x="479425" y="4287887"/>
            <a:ext cx="11233150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3CB3E774-73DF-ABA7-A52D-837327448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3521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02 Lorem ipsum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A2044FA6-B8C3-41D3-2E55-A010AE8C1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53520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89DE5513-BD32-CFB3-7AC5-8BCF5DE432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7615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03 Lorem ipsum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5DB3686-3C65-D04C-A2E4-C5BE7D18B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7615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69D4AC5C-C406-7612-0A32-019B3C738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1709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 04 Lorem ipsum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73D5EAFB-0C58-FDF1-EE97-61D53F446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1708" y="4713226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2104B3DC-EC5A-EC3E-AFCE-0D5BB0E2CD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75803" y="3481388"/>
            <a:ext cx="2136772" cy="631491"/>
          </a:xfrm>
          <a:noFill/>
        </p:spPr>
        <p:txBody>
          <a:bodyPr tIns="180000" rIns="180000" bIns="18000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05 Lorem ipsum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562FD70-567D-12DA-C2BD-1C0CE7E431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5801" y="4713226"/>
            <a:ext cx="2136775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F3BD9DA4-9C9C-EAE6-8563-B016B4D9E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916734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TEMPOR:</a:t>
            </a:r>
            <a:endParaRPr lang="en-D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94BE33-1B8B-7CF6-2439-914146892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95CB2B-AE99-DF9B-788B-52F018BB32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8BB77-E38B-921C-FAAF-8B40644FE28A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FA8295-80EA-9CDF-8489-A3767C873180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B23A57-6563-C113-10F6-13E6B9662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84159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logo&#10;&#10;Description automatically generated">
            <a:extLst>
              <a:ext uri="{FF2B5EF4-FFF2-40B4-BE49-F238E27FC236}">
                <a16:creationId xmlns:a16="http://schemas.microsoft.com/office/drawing/2014/main" id="{C262ACE4-D9EB-A19F-3239-C133907AD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847AE9-F2EB-48E1-4B95-7225E9C3ED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lIns="180000"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DB57B-3FBC-F898-8083-07EF986658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8ED7E5-A85D-D00A-2D50-952CE25D5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103001"/>
            <a:ext cx="9179998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E6DA-4516-8295-5A7E-E1200A69AF0D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rgbClr val="36464B"/>
                </a:solidFill>
                <a:latin typeface="+mj-lt"/>
              </a:rPr>
              <a:t>PRESENTATION</a:t>
            </a:r>
            <a:endParaRPr lang="en-DE" sz="2000" b="1">
              <a:solidFill>
                <a:srgbClr val="36464B"/>
              </a:solidFill>
              <a:latin typeface="+mj-lt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FD53165-F562-73E8-3C72-95B9464B8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929208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3DA18A9-667B-A5E8-1709-0BA12EAD229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47738" y="5476666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19CC0DC-535D-D40B-4F8A-A7767538C9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0892" y="593509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1C36CEB-43CB-3946-685F-4CA4192322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70892" y="548255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14CDF42-C5CD-BBBB-5FE2-88B2B63D22A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94046" y="5929208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8BCAB178-145D-10F0-397C-D243BA08589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046" y="5476666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03636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280715"/>
            <a:ext cx="4611367" cy="177415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Font typeface="Segoe MDL2 Assets" panose="050A0102010101010101" pitchFamily="18" charset="0"/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</a:p>
          <a:p>
            <a:pPr lvl="0"/>
            <a:r>
              <a:rPr lang="en-GB" noProof="0"/>
              <a:t>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endParaRPr lang="en-GB" noProof="0"/>
          </a:p>
        </p:txBody>
      </p:sp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4611367" cy="619996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1A87DF-F3AE-D9CB-6CDB-9C68792A5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423123"/>
            <a:ext cx="4611367" cy="177415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Font typeface="Segoe MDL2 Assets" panose="050A0102010101010101" pitchFamily="18" charset="0"/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</a:p>
          <a:p>
            <a:pPr lvl="0"/>
            <a:r>
              <a:rPr lang="en-GB" noProof="0"/>
              <a:t>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C970E9C-76C8-8DE6-0F86-598F11369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3623127"/>
            <a:ext cx="4611367" cy="619996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2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7F9AAC3F-F359-A2F4-D61D-2DB05B34C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371" y="1916113"/>
            <a:ext cx="5239204" cy="2455154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749188-BE0C-9DEF-9C9E-A8E277720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2C02C-8824-DF5D-F793-B1C9486C9E8D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7B9BA-19CD-C23C-FE61-51DA42283649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BAFC4BF-D3E0-FD92-1CD9-2C99D1E203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2816405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280715"/>
            <a:ext cx="4611367" cy="177415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Font typeface="Segoe MDL2 Assets" panose="050A0102010101010101" pitchFamily="18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</a:p>
          <a:p>
            <a:pPr lvl="0"/>
            <a:r>
              <a:rPr lang="en-GB" noProof="0"/>
              <a:t>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4611367" cy="619996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1A87DF-F3AE-D9CB-6CDB-9C68792A5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423123"/>
            <a:ext cx="4611367" cy="177415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Font typeface="Segoe MDL2 Assets" panose="050A0102010101010101" pitchFamily="18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</a:p>
          <a:p>
            <a:pPr lvl="0"/>
            <a:r>
              <a:rPr lang="en-GB" noProof="0"/>
              <a:t>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C970E9C-76C8-8DE6-0F86-598F11369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3623127"/>
            <a:ext cx="4611367" cy="619996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2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7F9AAC3F-F359-A2F4-D61D-2DB05B34C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371" y="1916113"/>
            <a:ext cx="5239204" cy="2455154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8A2FDB4-6ED5-0B3E-F0A8-27587CE9A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0A9C40A-B2F7-EA32-7623-E9BEA7023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3C48B9-1D72-3BF1-79C8-32B9248AE98E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8AA211-F69B-C9BB-518B-9BC80AF3FCF3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07D66F1-1248-AD93-259F-D503BB8F4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472722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1915037"/>
            <a:ext cx="3619184" cy="3176077"/>
          </a:xfrm>
          <a:prstGeom prst="round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5706" y="1915038"/>
            <a:ext cx="3619184" cy="3176076"/>
          </a:xfrm>
          <a:prstGeom prst="round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301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1984" y="1915038"/>
            <a:ext cx="3619184" cy="3176075"/>
          </a:xfrm>
          <a:prstGeom prst="round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75" y="5271113"/>
            <a:ext cx="3623398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pic>
        <p:nvPicPr>
          <p:cNvPr id="5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9392F3D-39B1-A2C4-3337-427EB378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0D3FAC-55E9-EB05-32A6-1CB46DD4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2FB6E-03FB-D072-08C9-C29DE84519DD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4381A-229C-2794-0630-8CA20809D1F2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38928-AD49-FF43-C32D-E1F922A1B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83E07286-3EF2-B520-1E12-091C7B369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LOREM IPSUM DOLOR SIT AMET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6106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1915037"/>
            <a:ext cx="3619184" cy="3176077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5706" y="1915038"/>
            <a:ext cx="3619184" cy="3176076"/>
          </a:xfrm>
          <a:prstGeom prst="round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301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1984" y="1915038"/>
            <a:ext cx="3619184" cy="31760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75" y="5271113"/>
            <a:ext cx="3623398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83E07286-3EF2-B520-1E12-091C7B369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</a:t>
            </a:r>
            <a:endParaRPr lang="en-D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4360DC-90C8-F2FE-2378-5612D904B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06D29B-6481-8670-C618-C3281AF81C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9929D6-1A89-AC20-361E-0CA4E980656E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0EC2C-55EE-C451-E367-98668A195EB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89E3455-7563-90C8-7E2E-3A98EF55F5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178477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1915037"/>
            <a:ext cx="3619184" cy="3176077"/>
          </a:xfrm>
          <a:prstGeom prst="roundRect">
            <a:avLst/>
          </a:prstGeom>
          <a:noFill/>
          <a:ln w="1270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5706" y="1915038"/>
            <a:ext cx="3619184" cy="3176076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301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1984" y="1915038"/>
            <a:ext cx="3619184" cy="3176075"/>
          </a:xfrm>
          <a:prstGeom prst="roundRect">
            <a:avLst/>
          </a:prstGeom>
          <a:noFill/>
          <a:ln w="1270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75" y="5271113"/>
            <a:ext cx="3623398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pic>
        <p:nvPicPr>
          <p:cNvPr id="5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9392F3D-39B1-A2C4-3337-427EB378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0D3FAC-55E9-EB05-32A6-1CB46DD4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2FB6E-03FB-D072-08C9-C29DE84519DD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4381A-229C-2794-0630-8CA20809D1F2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38928-AD49-FF43-C32D-E1F922A1B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DC4A9980-1A1F-20F3-2521-2B0C61B57E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+mj-lt"/>
              </a:defRPr>
            </a:lvl1pPr>
          </a:lstStyle>
          <a:p>
            <a:r>
              <a:rPr lang="en-GB"/>
              <a:t>LOREM IPSUM DOLOR SIT AMET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204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A51D-D284-465B-F964-1E302CFDC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1915037"/>
            <a:ext cx="3619184" cy="3176077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9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A4E8AB5-4716-C5B8-038D-97641C22C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5706" y="1915038"/>
            <a:ext cx="3619184" cy="3176076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4301" y="5271113"/>
            <a:ext cx="3619184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DCC630-E75A-8C3F-A709-D0967EED17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1984" y="1915038"/>
            <a:ext cx="3619184" cy="3176075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177" y="5271113"/>
            <a:ext cx="3623398" cy="1091649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DC4A9980-1A1F-20F3-2521-2B0C61B57E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6" y="476251"/>
            <a:ext cx="9180000" cy="1439862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</a:t>
            </a:r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756B0C3-B0CA-CFE7-E025-171C6B564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48A0EC3-D510-B681-A77A-E6BEB160B3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2A0FE2-8501-E76A-2A44-07CB5AD403EE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AD5FA-BAF6-49DB-A0F5-0E23F7C7864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ED73AED-04BE-9C96-7915-09E8EA0B1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23715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44C5BBE-DCBE-E22E-C29C-B58C17BE5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D9C533-53F9-A8B6-5216-7DBBB14739EF}"/>
              </a:ext>
            </a:extLst>
          </p:cNvPr>
          <p:cNvCxnSpPr>
            <a:cxnSpLocks/>
          </p:cNvCxnSpPr>
          <p:nvPr userDrawn="1"/>
        </p:nvCxnSpPr>
        <p:spPr>
          <a:xfrm>
            <a:off x="479425" y="4136050"/>
            <a:ext cx="11233150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5DB3686-3C65-D04C-A2E4-C5BE7D18B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082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73D5EAFB-0C58-FDF1-EE97-61D53F446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2737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562FD70-567D-12DA-C2BD-1C0CE7E431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4393" y="4310104"/>
            <a:ext cx="2136775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9E82F40-A87E-C889-22B0-E228B18DD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F4BF60-2E32-901D-56F7-4CC9858FD543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D22AA-7417-8170-2FF1-2A242DC77F01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182A5-7F4D-29F3-A500-22E00BD96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1B4AD15-6ACD-5AE4-A008-11E074476F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28" y="1916113"/>
            <a:ext cx="8721572" cy="2039937"/>
          </a:xfrm>
        </p:spPr>
        <p:txBody>
          <a:bodyPr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TEMPOR. LOREM IPSUM DOLOR SIT AMET, CONSECTETUR ADIPISCING ELIT, SED DO EIUSMOD TEMPOR?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7568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44C5BBE-DCBE-E22E-C29C-B58C17BE5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7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D9C533-53F9-A8B6-5216-7DBBB14739EF}"/>
              </a:ext>
            </a:extLst>
          </p:cNvPr>
          <p:cNvCxnSpPr>
            <a:cxnSpLocks/>
          </p:cNvCxnSpPr>
          <p:nvPr userDrawn="1"/>
        </p:nvCxnSpPr>
        <p:spPr>
          <a:xfrm>
            <a:off x="479425" y="4136050"/>
            <a:ext cx="11233150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5DB3686-3C65-D04C-A2E4-C5BE7D18B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082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73D5EAFB-0C58-FDF1-EE97-61D53F446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2737" y="4310104"/>
            <a:ext cx="2136771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562FD70-567D-12DA-C2BD-1C0CE7E431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4393" y="4310104"/>
            <a:ext cx="2136775" cy="1141474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1B4AD15-6ACD-5AE4-A008-11E074476F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28" y="1916113"/>
            <a:ext cx="8721572" cy="2039937"/>
          </a:xfrm>
        </p:spPr>
        <p:txBody>
          <a:bodyPr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TEMPOR. LOREM IPSUM DOLOR SIT AMET, CONSECTETUR ADIPISCING ELIT, SED DO EIUSMOD TEMPOR?</a:t>
            </a:r>
            <a:endParaRPr lang="en-D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2166045-316B-0803-BB88-076A4B3A3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FD23D-C846-192F-27CC-80E780009228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E0681-C77F-FCD2-3656-842163FDE8B8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8EE27AE-D36C-570E-47CF-8B9A03BCB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4AAE04-B5EA-2AC8-117B-AFA1EC111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62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F4A73A-7EF7-880E-ECB1-5EB8CFFA43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061162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9713-BD3F-29A0-D5D2-47B8D74327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869" y="5061162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8639A7-0BDA-2BB1-5739-C5181C3C03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27129" y="3364156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BE18E8A-A58F-3A33-A537-321123BEA9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2573" y="3364156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26EF44-ACBD-5E90-564F-AB2AA7AEE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F5B72A-AB11-5ECE-4BAC-774E292AC157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71206-C88F-523A-8989-0C87ED71819D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0DFE1D-FBA8-41D2-7650-FA2083554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184" y="6382806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7F7F632-7EDB-9C2C-2B79-26465B1C65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3426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F4A73A-7EF7-880E-ECB1-5EB8CFFA43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061162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9713-BD3F-29A0-D5D2-47B8D74327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869" y="5061162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8639A7-0BDA-2BB1-5739-C5181C3C03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27129" y="3364156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BE18E8A-A58F-3A33-A537-321123BEA9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2573" y="3364156"/>
            <a:ext cx="2700000" cy="1132957"/>
          </a:xfrm>
          <a:noFill/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7F7F632-7EDB-9C2C-2B79-26465B1C65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CAE850-DD0D-583C-4D40-65C6C4E3B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2465F-DF30-1BBC-CF92-49EF1B68457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8F08B-B9E1-64F2-4E20-42BEE877CE9F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82E421-FE36-1B23-2832-238B1A45F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AB2B30B-7F60-6612-2B23-4A89FE8FF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775530B-1C2F-F352-4736-3CD2DA62D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FD56BD-698D-833E-3D2E-ED5E62632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7" y="3103001"/>
            <a:ext cx="9179999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BF8ADE5-16F3-0717-B237-9E97880C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CE77C-9F3C-3D9B-771D-01BCB37D1643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chemeClr val="bg1"/>
                </a:solidFill>
                <a:latin typeface="+mj-lt"/>
              </a:rPr>
              <a:t>PRESENTATION</a:t>
            </a:r>
            <a:endParaRPr lang="en-DE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D9B83A-50A0-9856-2E5F-EF27B1F88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E372AC1-856E-9008-DEED-FF4AEF24F5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5929208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C8247EF-A077-E680-A3F2-64EB2E42AAE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47738" y="5476666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5A6AC95-EBB5-2BB0-01AF-4406E97708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0892" y="593509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F1CC0C-88C7-EBC4-C114-CBDA6C214F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70892" y="548255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546C4C4-56B6-AD26-A0E3-57EDE622472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94046" y="5929208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5AAD791-7B0C-63E1-3E9B-8C43AC1B110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046" y="5476666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484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4466544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sed.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290" y="4466545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154" y="4466545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</a:t>
            </a:r>
          </a:p>
        </p:txBody>
      </p:sp>
      <p:pic>
        <p:nvPicPr>
          <p:cNvPr id="13" name="Picture 12" descr="A black and orange logo&#10;&#10;Description automatically generated">
            <a:extLst>
              <a:ext uri="{FF2B5EF4-FFF2-40B4-BE49-F238E27FC236}">
                <a16:creationId xmlns:a16="http://schemas.microsoft.com/office/drawing/2014/main" id="{2DB39F46-EEA8-F60F-065E-AD98E4CEF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30CFFFF-ED7D-4CC5-DA78-0BD638B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A9038F-F75E-AE3B-EDD5-F0F151D0CDD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FBE73-8E40-C8A6-76C7-325011960CCD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5A5E1A-5845-54F9-E6AC-A4D74B676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1D68EC5F-A2AD-1647-C725-94C1A3CD07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7668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628FAD-1313-961B-CBCC-C870679E1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4466544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sed.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961CEA-EF06-2D4E-9178-4373EC772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290" y="4466545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574525-3025-2713-21DD-6A19A920D9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5154" y="4466545"/>
            <a:ext cx="3487419" cy="1389438"/>
          </a:xfrm>
          <a:noFill/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.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1D68EC5F-A2AD-1647-C725-94C1A3CD07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250"/>
            <a:ext cx="9180000" cy="1439863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</a:t>
            </a:r>
            <a:endParaRPr lang="en-D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310EAA-2B8B-C827-CA1E-EE7EE146B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F2CAC-5E14-D5DB-4979-8F5E494E1C61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E3BDE-8DF1-142C-E394-44CCB2988618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4C73970-81C2-15B1-CAD7-6914181FF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17988A-751E-56BF-DCCE-5C8F325980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1BEDD40-AD6B-CB1F-3182-849F2F1EE3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511755"/>
            <a:ext cx="3421515" cy="1132957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5C9502A-0525-B533-9001-CCEF17575D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76250"/>
            <a:ext cx="3421515" cy="855505"/>
          </a:xfrm>
        </p:spPr>
        <p:txBody>
          <a:bodyPr tIns="0" rIns="0" bIns="0"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300 PPM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33653B6-146A-9AF6-0CF4-951C4AD33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2E826F-E24D-B3D0-A956-92A58B953AB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665E7-2451-4CA6-92EA-CC5690E403B3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CC4B7AD-06AB-017A-A4A2-2117CFFAC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68D57108-EF28-35C2-8053-3F0C1F2D9C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371" y="1916113"/>
            <a:ext cx="5239204" cy="2455154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DAFC5D6-E9B2-9781-21F8-BAF03772EE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425" y="5068793"/>
            <a:ext cx="3421515" cy="1132957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03F1B56A-B857-0D4C-D72B-35899793D3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425" y="4033288"/>
            <a:ext cx="3421515" cy="855505"/>
          </a:xfrm>
        </p:spPr>
        <p:txBody>
          <a:bodyPr tIns="0" rIns="0" bIns="0"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1.5 °C</a:t>
            </a:r>
          </a:p>
        </p:txBody>
      </p:sp>
    </p:spTree>
    <p:extLst>
      <p:ext uri="{BB962C8B-B14F-4D97-AF65-F5344CB8AC3E}">
        <p14:creationId xmlns:p14="http://schemas.microsoft.com/office/powerpoint/2010/main" val="191337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1BEDD40-AD6B-CB1F-3182-849F2F1EE3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511755"/>
            <a:ext cx="3421515" cy="1132957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5C9502A-0525-B533-9001-CCEF17575D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76250"/>
            <a:ext cx="3421515" cy="855505"/>
          </a:xfrm>
        </p:spPr>
        <p:txBody>
          <a:bodyPr tIns="0" rIns="0" bIns="0"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300 PPM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68D57108-EF28-35C2-8053-3F0C1F2D9C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371" y="1916113"/>
            <a:ext cx="5239204" cy="2455154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DAFC5D6-E9B2-9781-21F8-BAF03772EE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425" y="5068793"/>
            <a:ext cx="3421515" cy="1132957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03F1B56A-B857-0D4C-D72B-35899793D3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425" y="4033288"/>
            <a:ext cx="3421515" cy="855505"/>
          </a:xfrm>
        </p:spPr>
        <p:txBody>
          <a:bodyPr tIns="0" rIns="0" bIns="0"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1.5 °C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50A04FE-61D8-184A-9BFC-68B68E141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15C06E-8840-3058-D1AE-6A317A84FE28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436FE5-98A6-E4E2-3267-E2808449F703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73A132D-F6C7-1324-C5B1-2F381DD5D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675B891-BD90-9E25-F78F-0D6C83BFE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/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5957ABE-3EE7-F34D-901D-417FBF6F7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1203" y="5926556"/>
            <a:ext cx="5501369" cy="273600"/>
          </a:xfrm>
        </p:spPr>
        <p:txBody>
          <a:bodyPr lIns="0" tIns="0" bIns="0" anchor="ctr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BEB21B03-989D-40FC-2847-776B7AA42B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318"/>
            <a:ext cx="9180000" cy="1439863"/>
          </a:xfrm>
        </p:spPr>
        <p:txBody>
          <a:bodyPr lIns="180000"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FIG 1. INSERT YOUR FIGURE TITLE HERE</a:t>
            </a:r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FE6B67-D42F-520F-D9A2-2F4296A079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CF57F-DEA2-644C-88B7-8251012214C1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F79E2-0E1A-EB39-69FF-4D84CA96D2BB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07F05D9-0A07-FC12-D9BE-DD3A5C6501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429078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7824E-CA89-4FAD-1B3F-54A4C92E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2096147"/>
            <a:ext cx="3838575" cy="273600"/>
          </a:xfrm>
        </p:spPr>
        <p:txBody>
          <a:bodyPr anchor="ctr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5EC79B3-94B4-FA2B-1236-BE89F15B5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5287" y="4519973"/>
            <a:ext cx="6547286" cy="1680183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Duis </a:t>
            </a:r>
            <a:r>
              <a:rPr lang="en-GB" noProof="0" err="1"/>
              <a:t>aute</a:t>
            </a:r>
            <a:r>
              <a:rPr lang="en-GB" noProof="0"/>
              <a:t> </a:t>
            </a:r>
            <a:r>
              <a:rPr lang="en-GB" noProof="0" err="1"/>
              <a:t>irure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in </a:t>
            </a:r>
            <a:r>
              <a:rPr lang="en-GB" noProof="0" err="1"/>
              <a:t>reprehenderit</a:t>
            </a:r>
            <a:r>
              <a:rPr lang="en-GB" noProof="0"/>
              <a:t> in </a:t>
            </a:r>
            <a:r>
              <a:rPr lang="en-GB" noProof="0" err="1"/>
              <a:t>voluptate</a:t>
            </a:r>
            <a:r>
              <a:rPr lang="en-GB" noProof="0"/>
              <a:t> </a:t>
            </a:r>
            <a:r>
              <a:rPr lang="en-GB" noProof="0" err="1"/>
              <a:t>velit</a:t>
            </a:r>
            <a:r>
              <a:rPr lang="en-GB" noProof="0"/>
              <a:t> </a:t>
            </a:r>
            <a:r>
              <a:rPr lang="en-GB" noProof="0" err="1"/>
              <a:t>esse</a:t>
            </a:r>
            <a:r>
              <a:rPr lang="en-GB" noProof="0"/>
              <a:t> </a:t>
            </a:r>
            <a:r>
              <a:rPr lang="en-GB" noProof="0" err="1"/>
              <a:t>cillum</a:t>
            </a:r>
            <a:r>
              <a:rPr lang="en-GB" noProof="0"/>
              <a:t> dolore </a:t>
            </a:r>
            <a:r>
              <a:rPr lang="en-GB" noProof="0" err="1"/>
              <a:t>eu</a:t>
            </a:r>
            <a:r>
              <a:rPr lang="en-GB" noProof="0"/>
              <a:t>.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CE849387-8E36-2E99-2D35-C88E45A64B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353"/>
            <a:ext cx="3838576" cy="1439794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FIG 1. INSERT YOUR FIGURE TITLE HERE</a:t>
            </a:r>
          </a:p>
          <a:p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C25CCA-5E8B-F060-C965-C83344D30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429DD-21BA-8663-E067-74AF92FE7635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02A9A-1608-0EF0-EC74-BE8098927DF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78D1D8-DC37-229F-B9E6-E20813E5D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52111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7824E-CA89-4FAD-1B3F-54A4C92E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2096147"/>
            <a:ext cx="3838575" cy="273600"/>
          </a:xfrm>
        </p:spPr>
        <p:txBody>
          <a:bodyPr anchor="ctr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5EC79B3-94B4-FA2B-1236-BE89F15B5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5287" y="4519973"/>
            <a:ext cx="6547286" cy="1680183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Duis </a:t>
            </a:r>
            <a:r>
              <a:rPr lang="en-GB" noProof="0" err="1"/>
              <a:t>aute</a:t>
            </a:r>
            <a:r>
              <a:rPr lang="en-GB" noProof="0"/>
              <a:t> </a:t>
            </a:r>
            <a:r>
              <a:rPr lang="en-GB" noProof="0" err="1"/>
              <a:t>irure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in </a:t>
            </a:r>
            <a:r>
              <a:rPr lang="en-GB" noProof="0" err="1"/>
              <a:t>reprehenderit</a:t>
            </a:r>
            <a:r>
              <a:rPr lang="en-GB" noProof="0"/>
              <a:t> in </a:t>
            </a:r>
            <a:r>
              <a:rPr lang="en-GB" noProof="0" err="1"/>
              <a:t>voluptate</a:t>
            </a:r>
            <a:r>
              <a:rPr lang="en-GB" noProof="0"/>
              <a:t> </a:t>
            </a:r>
            <a:r>
              <a:rPr lang="en-GB" noProof="0" err="1"/>
              <a:t>velit</a:t>
            </a:r>
            <a:r>
              <a:rPr lang="en-GB" noProof="0"/>
              <a:t> </a:t>
            </a:r>
            <a:r>
              <a:rPr lang="en-GB" noProof="0" err="1"/>
              <a:t>esse</a:t>
            </a:r>
            <a:r>
              <a:rPr lang="en-GB" noProof="0"/>
              <a:t> </a:t>
            </a:r>
            <a:r>
              <a:rPr lang="en-GB" noProof="0" err="1"/>
              <a:t>cillum</a:t>
            </a:r>
            <a:r>
              <a:rPr lang="en-GB" noProof="0"/>
              <a:t> dolore </a:t>
            </a:r>
            <a:r>
              <a:rPr lang="en-GB" noProof="0" err="1"/>
              <a:t>eu</a:t>
            </a:r>
            <a:r>
              <a:rPr lang="en-GB" noProof="0"/>
              <a:t>.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CE849387-8E36-2E99-2D35-C88E45A64B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353"/>
            <a:ext cx="3838576" cy="1439794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FIG 1. INSERT YOUR FIGURE TITLE HERE</a:t>
            </a:r>
          </a:p>
          <a:p>
            <a:endParaRPr lang="en-D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20F3DA5-CB31-07F4-AC1A-56FD9C91C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369C6-DBE3-CDDF-F2C8-2852C16090BA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D18A0-393A-6D9C-0C48-6A66BC3F9830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6294EA-2B04-8473-9AB6-FF5E80FF6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F851F6-21F0-DA09-93DD-D4738B3124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4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7824E-CA89-4FAD-1B3F-54A4C92E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927087"/>
            <a:ext cx="3838575" cy="273600"/>
          </a:xfrm>
        </p:spPr>
        <p:txBody>
          <a:bodyPr anchor="ctr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5EC79B3-94B4-FA2B-1236-BE89F15B5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83352"/>
            <a:ext cx="6547286" cy="1432761"/>
          </a:xfrm>
          <a:noFill/>
        </p:spPr>
        <p:txBody>
          <a:bodyPr tIns="0" rIns="0" bIns="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Fig 1. Insert figure title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C25CCA-5E8B-F060-C965-C83344D30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429DD-21BA-8663-E067-74AF92FE7635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02A9A-1608-0EF0-EC74-BE8098927DF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78D1D8-DC37-229F-B9E6-E20813E5D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E043E630-C3D1-1082-A864-58E1B1E9B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4848" y="4214628"/>
            <a:ext cx="3766320" cy="673100"/>
          </a:xfrm>
        </p:spPr>
        <p:txBody>
          <a:bodyPr tIns="0" rIns="0" bIns="0" anchor="b" anchorCtr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err="1"/>
              <a:t>KeY</a:t>
            </a:r>
            <a:r>
              <a:rPr lang="en-GB"/>
              <a:t> Finding 02</a:t>
            </a:r>
            <a:endParaRPr lang="en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2F30CD-E66E-525E-E2E4-B67168DE50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44847" y="5067729"/>
            <a:ext cx="3767725" cy="113295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.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D50BEDD-8D3B-099C-A0AB-398DCB128E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4851" y="2047507"/>
            <a:ext cx="3766320" cy="673100"/>
          </a:xfrm>
        </p:spPr>
        <p:txBody>
          <a:bodyPr tIns="0" rIns="0" bIns="0" anchor="b" anchorCtr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err="1"/>
              <a:t>KeY</a:t>
            </a:r>
            <a:r>
              <a:rPr lang="en-GB"/>
              <a:t> Finding 01</a:t>
            </a:r>
            <a:endParaRPr lang="en-DE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182E94F-585F-82D7-E0E6-07F490993D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4850" y="2900608"/>
            <a:ext cx="3767725" cy="113295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87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7824E-CA89-4FAD-1B3F-54A4C92E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927087"/>
            <a:ext cx="3838575" cy="273600"/>
          </a:xfrm>
        </p:spPr>
        <p:txBody>
          <a:bodyPr anchor="ctr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Source: Insert here source of the figure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5EC79B3-94B4-FA2B-1236-BE89F15B5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83352"/>
            <a:ext cx="6547286" cy="1432761"/>
          </a:xfrm>
          <a:noFill/>
        </p:spPr>
        <p:txBody>
          <a:bodyPr tIns="0" rIns="0" bIns="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Fig 1. Insert figure title here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E043E630-C3D1-1082-A864-58E1B1E9B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4848" y="4214628"/>
            <a:ext cx="3766320" cy="673100"/>
          </a:xfrm>
        </p:spPr>
        <p:txBody>
          <a:bodyPr tIns="0" rIns="0" bIns="0" anchor="b" anchorCtr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err="1"/>
              <a:t>KeY</a:t>
            </a:r>
            <a:r>
              <a:rPr lang="en-GB"/>
              <a:t> Finding 02</a:t>
            </a:r>
            <a:endParaRPr lang="en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2F30CD-E66E-525E-E2E4-B67168DE50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44847" y="5067729"/>
            <a:ext cx="3767725" cy="113295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.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D50BEDD-8D3B-099C-A0AB-398DCB128E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4851" y="2047507"/>
            <a:ext cx="3766320" cy="673100"/>
          </a:xfrm>
        </p:spPr>
        <p:txBody>
          <a:bodyPr tIns="0" rIns="0" bIns="0" anchor="b" anchorCtr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err="1"/>
              <a:t>KeY</a:t>
            </a:r>
            <a:r>
              <a:rPr lang="en-GB"/>
              <a:t> Finding 01</a:t>
            </a:r>
            <a:endParaRPr lang="en-DE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182E94F-585F-82D7-E0E6-07F490993D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4850" y="2900608"/>
            <a:ext cx="3767725" cy="113295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1507E09-A427-FCEB-4347-9FA2437A1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D053F-0B03-043A-A443-1BB52C3EBC09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2F18B-1999-AB76-543B-0FDB55CF44EF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A0F5C90-F7D7-AFEF-4039-CD726DBCA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154AD61-D574-66CD-40F0-8586623657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7B2A110-343E-97C4-AEE9-7A8DE64AF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9219" y="4811249"/>
            <a:ext cx="6403354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Duis </a:t>
            </a:r>
            <a:r>
              <a:rPr lang="en-GB" noProof="0" err="1"/>
              <a:t>aute</a:t>
            </a:r>
            <a:r>
              <a:rPr lang="en-GB" noProof="0"/>
              <a:t> </a:t>
            </a:r>
            <a:r>
              <a:rPr lang="en-GB" noProof="0" err="1"/>
              <a:t>irure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in </a:t>
            </a:r>
            <a:r>
              <a:rPr lang="en-GB" noProof="0" err="1"/>
              <a:t>reprehenderit</a:t>
            </a:r>
            <a:r>
              <a:rPr lang="en-GB" noProof="0"/>
              <a:t> in </a:t>
            </a:r>
            <a:r>
              <a:rPr lang="en-GB" noProof="0" err="1"/>
              <a:t>voluptate</a:t>
            </a:r>
            <a:r>
              <a:rPr lang="en-GB" noProof="0"/>
              <a:t> </a:t>
            </a:r>
            <a:r>
              <a:rPr lang="en-GB" noProof="0" err="1"/>
              <a:t>velit</a:t>
            </a:r>
            <a:r>
              <a:rPr lang="en-GB" noProof="0"/>
              <a:t> </a:t>
            </a:r>
            <a:r>
              <a:rPr lang="en-GB" noProof="0" err="1"/>
              <a:t>esse</a:t>
            </a:r>
            <a:r>
              <a:rPr lang="en-GB" noProof="0"/>
              <a:t> </a:t>
            </a:r>
            <a:r>
              <a:rPr lang="en-GB" noProof="0" err="1"/>
              <a:t>cillum</a:t>
            </a:r>
            <a:r>
              <a:rPr lang="en-GB" noProof="0"/>
              <a:t> dolore </a:t>
            </a:r>
            <a:r>
              <a:rPr lang="en-GB" noProof="0" err="1"/>
              <a:t>eu</a:t>
            </a:r>
            <a:r>
              <a:rPr lang="en-GB" noProof="0"/>
              <a:t> </a:t>
            </a:r>
            <a:r>
              <a:rPr lang="en-GB" noProof="0" err="1"/>
              <a:t>fugiat</a:t>
            </a:r>
            <a:r>
              <a:rPr lang="en-GB" noProof="0"/>
              <a:t> </a:t>
            </a:r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pariatur</a:t>
            </a:r>
            <a:r>
              <a:rPr lang="en-GB" noProof="0"/>
              <a:t>.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A0FD1B1-8F07-BFD0-19C8-C9A688CBA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2625657"/>
            <a:ext cx="2959098" cy="1262200"/>
          </a:xfrm>
          <a:noFill/>
        </p:spPr>
        <p:txBody>
          <a:bodyPr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42E07154-6D91-DFC1-D7A8-F03C8755F7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0"/>
            <a:ext cx="4828390" cy="1969407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latin typeface="+mj-lt"/>
              </a:defRPr>
            </a:lvl1pPr>
          </a:lstStyle>
          <a:p>
            <a:r>
              <a:rPr lang="en-GB"/>
              <a:t>LOREM IPSUM DOLOR SIT AMET, CONSECTETUR?</a:t>
            </a:r>
            <a:endParaRPr lang="en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FF2893-248E-D4CA-1568-D508372FB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3AD1A-40AC-8602-4CC9-4E4049A0F4AB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402C-BD73-99AA-0417-B94B2CF54A80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EC15773-40A7-B443-D66E-DA6062B7FC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3" name="Picture 12" descr="A black and orange logo&#10;&#10;Description automatically generated">
            <a:extLst>
              <a:ext uri="{FF2B5EF4-FFF2-40B4-BE49-F238E27FC236}">
                <a16:creationId xmlns:a16="http://schemas.microsoft.com/office/drawing/2014/main" id="{4C7D3A98-ABE4-EC93-A126-9B615634C1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0F53EDB-28FC-C568-3083-E1D6B34D2D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07814" y="1502229"/>
            <a:ext cx="6403354" cy="299357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9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89BF87-90E2-7ACD-D55D-DA419FFECF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"/>
            <a:ext cx="12192000" cy="6858000"/>
          </a:xfrm>
        </p:spPr>
        <p:txBody>
          <a:bodyPr anchor="ctr"/>
          <a:lstStyle>
            <a:lvl1pPr marL="0" indent="0" algn="ctr">
              <a:buNone/>
              <a:defRPr b="1"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3" name="Picture 2" descr="A black and orange logo&#10;&#10;Description automatically generated">
            <a:extLst>
              <a:ext uri="{FF2B5EF4-FFF2-40B4-BE49-F238E27FC236}">
                <a16:creationId xmlns:a16="http://schemas.microsoft.com/office/drawing/2014/main" id="{C262ACE4-D9EB-A19F-3239-C133907AD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847AE9-F2EB-48E1-4B95-7225E9C3ED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lIns="180000"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8ED7E5-A85D-D00A-2D50-952CE25D5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3103001"/>
            <a:ext cx="5040000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58134BC-0D72-B314-9810-FD520E6B79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3979941"/>
            <a:ext cx="2718529" cy="861774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E6DA-4516-8295-5A7E-E1200A69AF0D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rgbClr val="36464B"/>
                </a:solidFill>
                <a:latin typeface="+mj-lt"/>
              </a:rPr>
              <a:t>PRESENTATION</a:t>
            </a:r>
            <a:endParaRPr lang="en-DE" sz="2000" b="1">
              <a:solidFill>
                <a:srgbClr val="36464B"/>
              </a:solidFill>
              <a:latin typeface="+mj-lt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CEFFDFB-94D1-C1E3-51AA-9D72DDB03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7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7B2A110-343E-97C4-AEE9-7A8DE64AF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9219" y="4811249"/>
            <a:ext cx="6403354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,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nostrud</a:t>
            </a:r>
            <a:r>
              <a:rPr lang="en-GB" noProof="0"/>
              <a:t> exercitation </a:t>
            </a:r>
            <a:r>
              <a:rPr lang="en-GB" noProof="0" err="1"/>
              <a:t>ullamco</a:t>
            </a:r>
            <a:r>
              <a:rPr lang="en-GB" noProof="0"/>
              <a:t> </a:t>
            </a:r>
            <a:r>
              <a:rPr lang="en-GB" noProof="0" err="1"/>
              <a:t>laboris</a:t>
            </a:r>
            <a:r>
              <a:rPr lang="en-GB" noProof="0"/>
              <a:t> nisi </a:t>
            </a:r>
            <a:r>
              <a:rPr lang="en-GB" noProof="0" err="1"/>
              <a:t>ut</a:t>
            </a:r>
            <a:r>
              <a:rPr lang="en-GB" noProof="0"/>
              <a:t> </a:t>
            </a:r>
            <a:r>
              <a:rPr lang="en-GB" noProof="0" err="1"/>
              <a:t>aliquip</a:t>
            </a:r>
            <a:r>
              <a:rPr lang="en-GB" noProof="0"/>
              <a:t> ex </a:t>
            </a:r>
            <a:r>
              <a:rPr lang="en-GB" noProof="0" err="1"/>
              <a:t>ea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</a:t>
            </a:r>
            <a:r>
              <a:rPr lang="en-GB" noProof="0" err="1"/>
              <a:t>consequat</a:t>
            </a:r>
            <a:r>
              <a:rPr lang="en-GB" noProof="0"/>
              <a:t>. Duis </a:t>
            </a:r>
            <a:r>
              <a:rPr lang="en-GB" noProof="0" err="1"/>
              <a:t>aute</a:t>
            </a:r>
            <a:r>
              <a:rPr lang="en-GB" noProof="0"/>
              <a:t> </a:t>
            </a:r>
            <a:r>
              <a:rPr lang="en-GB" noProof="0" err="1"/>
              <a:t>irure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in </a:t>
            </a:r>
            <a:r>
              <a:rPr lang="en-GB" noProof="0" err="1"/>
              <a:t>reprehenderit</a:t>
            </a:r>
            <a:r>
              <a:rPr lang="en-GB" noProof="0"/>
              <a:t> in </a:t>
            </a:r>
            <a:r>
              <a:rPr lang="en-GB" noProof="0" err="1"/>
              <a:t>voluptate</a:t>
            </a:r>
            <a:r>
              <a:rPr lang="en-GB" noProof="0"/>
              <a:t> </a:t>
            </a:r>
            <a:r>
              <a:rPr lang="en-GB" noProof="0" err="1"/>
              <a:t>velit</a:t>
            </a:r>
            <a:r>
              <a:rPr lang="en-GB" noProof="0"/>
              <a:t> </a:t>
            </a:r>
            <a:r>
              <a:rPr lang="en-GB" noProof="0" err="1"/>
              <a:t>esse</a:t>
            </a:r>
            <a:r>
              <a:rPr lang="en-GB" noProof="0"/>
              <a:t> </a:t>
            </a:r>
            <a:r>
              <a:rPr lang="en-GB" noProof="0" err="1"/>
              <a:t>cillum</a:t>
            </a:r>
            <a:r>
              <a:rPr lang="en-GB" noProof="0"/>
              <a:t> dolore </a:t>
            </a:r>
            <a:r>
              <a:rPr lang="en-GB" noProof="0" err="1"/>
              <a:t>eu</a:t>
            </a:r>
            <a:r>
              <a:rPr lang="en-GB" noProof="0"/>
              <a:t> </a:t>
            </a:r>
            <a:r>
              <a:rPr lang="en-GB" noProof="0" err="1"/>
              <a:t>fugiat</a:t>
            </a:r>
            <a:r>
              <a:rPr lang="en-GB" noProof="0"/>
              <a:t> </a:t>
            </a:r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pariatur</a:t>
            </a:r>
            <a:r>
              <a:rPr lang="en-GB" noProof="0"/>
              <a:t>.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A0FD1B1-8F07-BFD0-19C8-C9A688CBA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2625657"/>
            <a:ext cx="2959098" cy="1262200"/>
          </a:xfrm>
          <a:noFill/>
        </p:spPr>
        <p:txBody>
          <a:bodyPr anchor="ctr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.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42E07154-6D91-DFC1-D7A8-F03C8755F7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0"/>
            <a:ext cx="4828390" cy="1969407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CONSECTETUR?</a:t>
            </a:r>
            <a:endParaRPr lang="en-DE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0F53EDB-28FC-C568-3083-E1D6B34D2D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07814" y="1502229"/>
            <a:ext cx="6403354" cy="299357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01A47A-2D84-98D5-4ADD-CF18E9620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92393-020F-FC83-CF39-040847EEF939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C8C64-6CB0-A631-0DC7-7522B14D8EC1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205920-0422-9F2C-3A2A-9C31BB71AC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F10D49-4F4D-D6BB-E478-9DD5857057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6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7B2A110-343E-97C4-AEE9-7A8DE64AF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264815"/>
            <a:ext cx="3344243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A625F0C-EC2E-9D1C-0F51-D0232CF738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6169" y="2655512"/>
            <a:ext cx="2012147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648E551-BB7C-C160-7310-1732A1E08B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03842" y="5068793"/>
            <a:ext cx="4008733" cy="1132957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temp.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08735702-1606-A1D9-5E9C-9F1E63022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28" y="476250"/>
            <a:ext cx="4986742" cy="1439861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LOREM IPSUM DOLOR SIT AMET, CONSECTETUR?</a:t>
            </a:r>
            <a:endParaRPr lang="en-D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0CC4C3-D5A0-FA97-6B49-ADD990313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5D8B2-A8CA-55FF-8AA4-7AE8A2CF38DB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291B0-73FC-A7F8-79EB-3252190A88C5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2694E9B-7E80-174C-DEB6-1D6DF17B5C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C0F2EDD-0C65-C738-1D2C-952B6B0236D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425" y="1916113"/>
            <a:ext cx="3344243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D39A4EE4-2C1E-ABF9-20C4-952FE59B842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66169" y="306810"/>
            <a:ext cx="2012147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0ECE660-49A8-4178-AC91-A9CCC0E222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03842" y="2720091"/>
            <a:ext cx="4008733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7B2A110-343E-97C4-AEE9-7A8DE64AF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264815"/>
            <a:ext cx="3344243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A625F0C-EC2E-9D1C-0F51-D0232CF738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6169" y="2655512"/>
            <a:ext cx="2012147" cy="1389438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648E551-BB7C-C160-7310-1732A1E08B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03842" y="5068793"/>
            <a:ext cx="4008733" cy="1132957"/>
          </a:xfrm>
          <a:noFill/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temp.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08735702-1606-A1D9-5E9C-9F1E63022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28" y="476250"/>
            <a:ext cx="4986742" cy="1439861"/>
          </a:xfrm>
        </p:spPr>
        <p:txBody>
          <a:bodyPr tIns="0" rIns="0" bIns="0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CONSECTETUR?</a:t>
            </a:r>
            <a:endParaRPr lang="en-DE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C0F2EDD-0C65-C738-1D2C-952B6B0236D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425" y="1916113"/>
            <a:ext cx="3344243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D39A4EE4-2C1E-ABF9-20C4-952FE59B842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66169" y="306810"/>
            <a:ext cx="2012147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0ECE660-49A8-4178-AC91-A9CCC0E222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03842" y="2720091"/>
            <a:ext cx="4008733" cy="216870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A6B50D3-AA9D-DBD9-3F15-9EEF9090C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610D8-8D77-3ABF-35BA-3E016C044555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40331-2FE9-D357-C7B9-A6557CC9B9E5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43231F9-F33C-2BF8-0EF9-324FD0871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E8C7D18-5075-059C-72B6-B32CCC4745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4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D960420A-D0B8-B19C-E941-C411E87BA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490AFF3-2042-051A-3F01-AC8AA0F64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1203" y="5323936"/>
            <a:ext cx="3963311" cy="554544"/>
          </a:xfrm>
          <a:noFill/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endParaRPr lang="en-GB" noProof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07E8A3B7-0560-24E7-87EF-76D031EEFE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1204" y="1529487"/>
            <a:ext cx="5501370" cy="3614449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 LOREM IPSUM DOLOR SIT AMET, CONSECTETUR ADIPISCING ELIT, SED DO EIUSMOD TEMPOR</a:t>
            </a:r>
            <a:endParaRPr lang="en-D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D6D7B3-52CF-0CE1-41D4-360F312BB5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BB9C1C66-0F87-35A5-5095-BABC01C96A0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603464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78D355-E785-9585-333E-656CFDF896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F86907-61E5-1DE3-C55E-DEE24C88F2AB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84A421-4C37-B341-2D50-0D6E3306497C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F33D1ED-512B-191C-06D5-559E9F9E8D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826588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490AFF3-2042-051A-3F01-AC8AA0F64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1203" y="5323936"/>
            <a:ext cx="3963311" cy="554544"/>
          </a:xfrm>
          <a:noFill/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 i="0">
                <a:solidFill>
                  <a:schemeClr val="accent1"/>
                </a:solidFill>
                <a:latin typeface="Avenir Next LT Pro Demi" panose="020B07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endParaRPr lang="en-GB" noProof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07E8A3B7-0560-24E7-87EF-76D031EEFE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1204" y="1529487"/>
            <a:ext cx="5501370" cy="3614449"/>
          </a:xfr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TEMPOR? LOREM IPSUM DOLOR SIT AMET, CONSECTETUR ADIPISCING ELIT, SED DO EIUSMOD TEMPOR</a:t>
            </a:r>
            <a:endParaRPr lang="en-DE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BB9C1C66-0F87-35A5-5095-BABC01C96A0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603464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  <a:p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1918EA-9C3E-93BC-96AA-54DEA6DC5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4C5C-6D1A-BBFE-A4CB-590B58A012F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E8CEE-7EE5-4C45-DF4C-9A73A66AD390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791A42A-FFFD-756F-8D99-AC3E9DB76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A391AE4-848F-6E2C-E806-24AABF3639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8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7" descr="A grey sky with snow on top of a mountain&#10;&#10;Description automatically generated">
            <a:extLst>
              <a:ext uri="{FF2B5EF4-FFF2-40B4-BE49-F238E27FC236}">
                <a16:creationId xmlns:a16="http://schemas.microsoft.com/office/drawing/2014/main" id="{1CCE4729-9989-5004-40FD-6E1A4A5F6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13920E-CADC-2304-0EB1-7C9FCADC43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B1C7E550-7B39-232C-4260-E93165B796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4" y="476250"/>
            <a:ext cx="7680728" cy="2667000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</a:t>
            </a:r>
            <a:endParaRPr lang="en-DE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1CC14F1-1B07-1DC8-543A-FB83E2F48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24216"/>
            <a:ext cx="5166630" cy="876477"/>
          </a:xfrm>
          <a:noFill/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B65E9E-3988-C271-7C3B-BF70F2827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C0EB7-2788-4877-1D92-FC0DA957F8A2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D19B7-DD6F-5F8C-60F9-4174D8DC397B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2F950E4-1B14-2B02-28B1-38A3BB9A0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</p:spTree>
    <p:extLst>
      <p:ext uri="{BB962C8B-B14F-4D97-AF65-F5344CB8AC3E}">
        <p14:creationId xmlns:p14="http://schemas.microsoft.com/office/powerpoint/2010/main" val="355310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91BC9A-D6B0-2737-15E9-4AAD607831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spAutoFit/>
          </a:bodyPr>
          <a:lstStyle/>
          <a:p>
            <a:pPr marL="0" indent="0" algn="l">
              <a:buNone/>
            </a:pPr>
            <a:endParaRPr lang="en-DE" sz="180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EDCCC9-14A9-6248-5120-4BBCCD41C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36808551-A611-807F-4775-5825D4F4C9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3" y="476250"/>
            <a:ext cx="9299033" cy="4023180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LOREM IPSUM DOLOR SIT AMET, CONSECTETUR ADIPISCING ELIT, SED DO EIUSMOD TEMPOR. LOREM IPSUM DOLOR SIT AMET, CONSECTETUR ADIPISCING ELIT, SED DO EIUSMOD TEMPOR? </a:t>
            </a:r>
            <a:endParaRPr lang="en-D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E3BE445-FC6D-B894-FD81-7E61A426C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D4512F-EEAE-14C7-B4CE-1214727F4800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3D1439-4784-F3C3-7EA0-C6C10D312BC4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BBB71E-C46D-D66A-EF3C-F2381DF2FA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9809D0E-D439-4517-C530-2E4842A946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24216"/>
            <a:ext cx="5166630" cy="876477"/>
          </a:xfrm>
          <a:noFill/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26687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 userDrawn="1">
          <p15:clr>
            <a:srgbClr val="F26B43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4">
            <a:extLst>
              <a:ext uri="{FF2B5EF4-FFF2-40B4-BE49-F238E27FC236}">
                <a16:creationId xmlns:a16="http://schemas.microsoft.com/office/drawing/2014/main" id="{42B0F3A3-F7C3-3907-87D1-C71BC9E1ED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231816" y="2400715"/>
            <a:ext cx="5726215" cy="10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Bahnschrift Condensed" panose="020B0502040204020203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9pPr>
          </a:lstStyle>
          <a:p>
            <a:pPr algn="ctr"/>
            <a:r>
              <a:rPr lang="en-GB" sz="6000" cap="all" baseline="0"/>
              <a:t>THANK</a:t>
            </a:r>
            <a:r>
              <a:rPr lang="en-GB" sz="6000"/>
              <a:t> YOU!</a:t>
            </a:r>
          </a:p>
        </p:txBody>
      </p:sp>
      <p:pic>
        <p:nvPicPr>
          <p:cNvPr id="22" name="Picture 21" descr="A black and orange logo&#10;&#10;Description automatically generated">
            <a:extLst>
              <a:ext uri="{FF2B5EF4-FFF2-40B4-BE49-F238E27FC236}">
                <a16:creationId xmlns:a16="http://schemas.microsoft.com/office/drawing/2014/main" id="{FDEE6D0A-DD8E-8C8A-2FAF-D00AD3323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91" y="476250"/>
            <a:ext cx="1472884" cy="72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FF7134A-E1A6-1001-76CB-7C4B01A7C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93DDF-5F12-D077-6A4F-42E18D0EB8EC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43C4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E86BC-6351-7121-6195-D63548D818BB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404EFBA-1016-0D71-1F51-4C449746E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EBFCC2B-EE4D-9B2D-5F85-F94D2385B0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504814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4AC2BE8-E407-4882-28C9-3DDD3AFEC4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9425" y="459560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B3E4A9-545B-D5D9-9EB4-738F60BA8A5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0892" y="5054032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CBF2CF3-6C43-CF74-FE29-9BD65C401CF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70892" y="4601490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461FD18-CD8F-F638-8522-C10B80634A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94046" y="504814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5D2E84F1-D130-93E2-B096-5C635545047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046" y="459560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14CE33A-5741-C4CC-11F3-D7F630D347D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5500687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F93544E0-A6C3-5E4C-0251-3492F157F87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70892" y="5506574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50A36E6-565E-F927-12D0-C5CDC7244EC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994046" y="5500687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2259297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4">
            <a:extLst>
              <a:ext uri="{FF2B5EF4-FFF2-40B4-BE49-F238E27FC236}">
                <a16:creationId xmlns:a16="http://schemas.microsoft.com/office/drawing/2014/main" id="{42B0F3A3-F7C3-3907-87D1-C71BC9E1ED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231816" y="2400715"/>
            <a:ext cx="5726215" cy="10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Bahnschrift Condensed" panose="020B0502040204020203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ropolis" panose="00000500000000000000" pitchFamily="50" charset="0"/>
              </a:defRPr>
            </a:lvl9pPr>
          </a:lstStyle>
          <a:p>
            <a:pPr algn="ctr"/>
            <a:r>
              <a:rPr lang="en-GB" sz="6000" cap="all" baseline="0">
                <a:solidFill>
                  <a:schemeClr val="bg1"/>
                </a:solidFill>
              </a:rPr>
              <a:t>THANK</a:t>
            </a:r>
            <a:r>
              <a:rPr lang="en-GB" sz="600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EBFCC2B-EE4D-9B2D-5F85-F94D2385B0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504814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4AC2BE8-E407-4882-28C9-3DDD3AFEC4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9425" y="459560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B3E4A9-545B-D5D9-9EB4-738F60BA8A5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0892" y="5054032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CBF2CF3-6C43-CF74-FE29-9BD65C401CF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70892" y="4601490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461FD18-CD8F-F638-8522-C10B80634A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94046" y="5048145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E-mail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5D2E84F1-D130-93E2-B096-5C635545047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046" y="4595603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14CE33A-5741-C4CC-11F3-D7F630D347D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5500687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F93544E0-A6C3-5E4C-0251-3492F157F87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70892" y="5506574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50A36E6-565E-F927-12D0-C5CDC7244EC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994046" y="5500687"/>
            <a:ext cx="2718529" cy="272542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4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Phone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4D1E356-D60A-22D9-B70D-B03817F81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474275"/>
            <a:ext cx="141606" cy="8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E112C-D7A5-3B4E-C5AA-D3976E174B7F}"/>
              </a:ext>
            </a:extLst>
          </p:cNvPr>
          <p:cNvSpPr txBox="1"/>
          <p:nvPr userDrawn="1"/>
        </p:nvSpPr>
        <p:spPr>
          <a:xfrm>
            <a:off x="9995143" y="6381749"/>
            <a:ext cx="1485000" cy="2735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NewClimate Institute I 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82993-597A-38B2-1703-C395C0FC76B6}"/>
              </a:ext>
            </a:extLst>
          </p:cNvPr>
          <p:cNvSpPr txBox="1"/>
          <p:nvPr userDrawn="1"/>
        </p:nvSpPr>
        <p:spPr>
          <a:xfrm>
            <a:off x="11281048" y="6380687"/>
            <a:ext cx="430120" cy="27466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r">
              <a:lnSpc>
                <a:spcPts val="1200"/>
              </a:lnSpc>
            </a:pPr>
            <a:fld id="{F6223DE3-ECF8-4CD5-A494-384B2A05D065}" type="slidenum">
              <a:rPr lang="en-GB" sz="1000" smtClean="0">
                <a:solidFill>
                  <a:schemeClr val="bg1"/>
                </a:solidFill>
              </a:rPr>
              <a:t>‹#›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D8EA009-E560-B1B6-97C6-64706167C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2807"/>
            <a:ext cx="5501369" cy="272542"/>
          </a:xfrm>
        </p:spPr>
        <p:txBody>
          <a:bodyPr lIns="180000" tIns="0" rIns="0" bIns="0"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GB"/>
              <a:t>Insert title of the section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071AA5-8A0F-4C75-BA4A-E482222184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D6FA27-C423-735C-E87B-C2D1A8FABDF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FD56BD-698D-833E-3D2E-ED5E62632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7" y="3103001"/>
            <a:ext cx="5040000" cy="69694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BF8ADE5-16F3-0717-B237-9E97880C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6" y="1134865"/>
            <a:ext cx="9180000" cy="1788136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ADD A 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CE77C-9F3C-3D9B-771D-01BCB37D1643}"/>
              </a:ext>
            </a:extLst>
          </p:cNvPr>
          <p:cNvSpPr txBox="1"/>
          <p:nvPr userDrawn="1"/>
        </p:nvSpPr>
        <p:spPr>
          <a:xfrm rot="16200000">
            <a:off x="-229759" y="1015914"/>
            <a:ext cx="1647826" cy="3778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r">
              <a:lnSpc>
                <a:spcPts val="2200"/>
              </a:lnSpc>
              <a:buFontTx/>
              <a:buNone/>
            </a:pPr>
            <a:r>
              <a:rPr lang="en-GB" sz="2000" b="1">
                <a:solidFill>
                  <a:schemeClr val="bg1"/>
                </a:solidFill>
                <a:latin typeface="+mj-lt"/>
              </a:rPr>
              <a:t>PRESENTATION</a:t>
            </a:r>
            <a:endParaRPr lang="en-DE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69788F-4A87-0429-6B35-F61399CE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3979941"/>
            <a:ext cx="2718529" cy="861774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Name of presenter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D9B83A-50A0-9856-2E5F-EF27B1F88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6381750"/>
            <a:ext cx="5501369" cy="272542"/>
          </a:xfrm>
        </p:spPr>
        <p:txBody>
          <a:bodyPr lIns="180000" tIns="0" rIns="0" bIns="0" anchor="ctr" anchorCtr="0"/>
          <a:lstStyle>
            <a:lvl1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Avenir Next LT Pro Demi" panose="020F0502020204030204" pitchFamily="34" charset="0"/>
              </a:defRPr>
            </a:lvl1pPr>
            <a:lvl2pPr marL="233363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01688" indent="0">
              <a:buNone/>
              <a:defRPr/>
            </a:lvl5pPr>
          </a:lstStyle>
          <a:p>
            <a:pPr lvl="0"/>
            <a:r>
              <a:rPr lang="en-US"/>
              <a:t>Date | Location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E08F851-78D7-95AA-1AC3-A2E717D59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882" y="472677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6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7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6C1845B-A942-C2D5-9E7D-C6BF8FD89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917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BB15F7D7-2725-1C9B-D1CD-1B5B663012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51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5F918AA7-7C92-93E4-F7BD-D316D328C5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86751" y="2249437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4D470CB-CEA8-5D04-8591-8B37B6D239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80914" y="2249437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24C06F-BC90-AA00-7A9D-84D754A0B70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80915" y="450874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B965DB-F9AB-3DFC-F30C-A8F7F055F3B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86749" y="450874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ACE89A-5D85-1D8F-CC90-3B61AAAC37D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286749" y="5387563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DDDA9A-5D6C-AD46-2180-7EEBA38DF9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80912" y="5387563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bg2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3" name="Text Placeholder 64">
            <a:extLst>
              <a:ext uri="{FF2B5EF4-FFF2-40B4-BE49-F238E27FC236}">
                <a16:creationId xmlns:a16="http://schemas.microsoft.com/office/drawing/2014/main" id="{C30CBECF-F467-353C-DB5C-A251654A85D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80917" y="476251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" name="Text Placeholder 64">
            <a:extLst>
              <a:ext uri="{FF2B5EF4-FFF2-40B4-BE49-F238E27FC236}">
                <a16:creationId xmlns:a16="http://schemas.microsoft.com/office/drawing/2014/main" id="{8D73762F-BDB9-4084-EA46-96CAC40BE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6" name="Text Placeholder 64">
            <a:extLst>
              <a:ext uri="{FF2B5EF4-FFF2-40B4-BE49-F238E27FC236}">
                <a16:creationId xmlns:a16="http://schemas.microsoft.com/office/drawing/2014/main" id="{BE40D8BC-6974-7F77-2E1E-BFEAD6C247D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86751" y="476251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7" name="Text Placeholder 64">
            <a:extLst>
              <a:ext uri="{FF2B5EF4-FFF2-40B4-BE49-F238E27FC236}">
                <a16:creationId xmlns:a16="http://schemas.microsoft.com/office/drawing/2014/main" id="{E243844B-B3AA-1168-9B26-EEA92F6696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80911" y="3614377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8" name="Text Placeholder 64">
            <a:extLst>
              <a:ext uri="{FF2B5EF4-FFF2-40B4-BE49-F238E27FC236}">
                <a16:creationId xmlns:a16="http://schemas.microsoft.com/office/drawing/2014/main" id="{C1FE06D4-23C9-02CF-0D5D-1CECB55CF58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286745" y="3614377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2538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/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6C1845B-A942-C2D5-9E7D-C6BF8FD89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917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BB15F7D7-2725-1C9B-D1CD-1B5B663012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51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5F918AA7-7C92-93E4-F7BD-D316D328C5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86751" y="2249437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4D470CB-CEA8-5D04-8591-8B37B6D239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80914" y="2249437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24C06F-BC90-AA00-7A9D-84D754A0B70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80915" y="450874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B965DB-F9AB-3DFC-F30C-A8F7F055F3B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86749" y="450874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ACE89A-5D85-1D8F-CC90-3B61AAAC37D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286749" y="5387563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DDDA9A-5D6C-AD46-2180-7EEBA38DF9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80912" y="5387563"/>
            <a:ext cx="3425825" cy="1184940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 typeface="Avenir Next LT Pro" panose="020B0504020202020204" pitchFamily="34" charset="0"/>
              <a:buChar char="–"/>
              <a:defRPr sz="1800" baseline="0">
                <a:solidFill>
                  <a:schemeClr val="accent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List of agenda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  <a:p>
            <a:pPr lvl="0"/>
            <a:endParaRPr lang="en-GB" noProof="0"/>
          </a:p>
        </p:txBody>
      </p:sp>
      <p:sp>
        <p:nvSpPr>
          <p:cNvPr id="3" name="Text Placeholder 64">
            <a:extLst>
              <a:ext uri="{FF2B5EF4-FFF2-40B4-BE49-F238E27FC236}">
                <a16:creationId xmlns:a16="http://schemas.microsoft.com/office/drawing/2014/main" id="{C30CBECF-F467-353C-DB5C-A251654A85D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80917" y="476251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" name="Text Placeholder 64">
            <a:extLst>
              <a:ext uri="{FF2B5EF4-FFF2-40B4-BE49-F238E27FC236}">
                <a16:creationId xmlns:a16="http://schemas.microsoft.com/office/drawing/2014/main" id="{8D73762F-BDB9-4084-EA46-96CAC40BE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6" name="Text Placeholder 64">
            <a:extLst>
              <a:ext uri="{FF2B5EF4-FFF2-40B4-BE49-F238E27FC236}">
                <a16:creationId xmlns:a16="http://schemas.microsoft.com/office/drawing/2014/main" id="{BE40D8BC-6974-7F77-2E1E-BFEAD6C247D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86751" y="476251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7" name="Text Placeholder 64">
            <a:extLst>
              <a:ext uri="{FF2B5EF4-FFF2-40B4-BE49-F238E27FC236}">
                <a16:creationId xmlns:a16="http://schemas.microsoft.com/office/drawing/2014/main" id="{E243844B-B3AA-1168-9B26-EEA92F6696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80911" y="3614377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8" name="Text Placeholder 64">
            <a:extLst>
              <a:ext uri="{FF2B5EF4-FFF2-40B4-BE49-F238E27FC236}">
                <a16:creationId xmlns:a16="http://schemas.microsoft.com/office/drawing/2014/main" id="{C1FE06D4-23C9-02CF-0D5D-1CECB55CF58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286745" y="3614377"/>
            <a:ext cx="3425826" cy="714363"/>
          </a:xfrm>
        </p:spPr>
        <p:txBody>
          <a:bodyPr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288EAA1-CBD6-7110-8650-2C8A56E27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5661749"/>
            <a:ext cx="14546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F9F8ED92-037F-218C-B9BB-1EE4DD2A0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661750"/>
            <a:ext cx="1472884" cy="720000"/>
          </a:xfrm>
          <a:prstGeom prst="rect">
            <a:avLst/>
          </a:prstGeom>
        </p:spPr>
      </p:pic>
      <p:sp>
        <p:nvSpPr>
          <p:cNvPr id="66" name="Text Placeholder 64">
            <a:extLst>
              <a:ext uri="{FF2B5EF4-FFF2-40B4-BE49-F238E27FC236}">
                <a16:creationId xmlns:a16="http://schemas.microsoft.com/office/drawing/2014/main" id="{B8B15267-57D7-EBA8-D10F-4C17D74A4E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9425" y="476251"/>
            <a:ext cx="3425826" cy="714363"/>
          </a:xfrm>
        </p:spPr>
        <p:txBody>
          <a:bodyPr tIns="0" rIns="0" bIns="0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4BD0D4D-E524-AB6B-877F-DB9580A7F1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0914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4" name="Text Placeholder 64">
            <a:extLst>
              <a:ext uri="{FF2B5EF4-FFF2-40B4-BE49-F238E27FC236}">
                <a16:creationId xmlns:a16="http://schemas.microsoft.com/office/drawing/2014/main" id="{B048EE1B-807A-AB75-0315-20A62718DC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80910" y="476251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B456DB8-59F0-AA9A-FF90-BDF8ED3577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51" y="1370614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26" name="Text Placeholder 64">
            <a:extLst>
              <a:ext uri="{FF2B5EF4-FFF2-40B4-BE49-F238E27FC236}">
                <a16:creationId xmlns:a16="http://schemas.microsoft.com/office/drawing/2014/main" id="{BFCE18CA-4C26-F9F9-A672-B3C048EAD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86749" y="476251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B56135B-8090-6229-BB39-B48D46F3E9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80913" y="314380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37" name="Text Placeholder 64">
            <a:extLst>
              <a:ext uri="{FF2B5EF4-FFF2-40B4-BE49-F238E27FC236}">
                <a16:creationId xmlns:a16="http://schemas.microsoft.com/office/drawing/2014/main" id="{3072B185-EECF-C668-36B5-D7D3EB2C033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80911" y="2249437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14F9D3D3-75E8-1A19-F08F-327DA9C32F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86750" y="3143800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39" name="Text Placeholder 64">
            <a:extLst>
              <a:ext uri="{FF2B5EF4-FFF2-40B4-BE49-F238E27FC236}">
                <a16:creationId xmlns:a16="http://schemas.microsoft.com/office/drawing/2014/main" id="{26DBEE74-95DD-44B0-7A4A-366F8BBCC61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86748" y="2249437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EE8E18E9-7AC2-4419-163D-7BDAFAA1C2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80912" y="4916986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41" name="Text Placeholder 64">
            <a:extLst>
              <a:ext uri="{FF2B5EF4-FFF2-40B4-BE49-F238E27FC236}">
                <a16:creationId xmlns:a16="http://schemas.microsoft.com/office/drawing/2014/main" id="{7261C667-7E98-2D23-05A7-620B30744E3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80910" y="4022623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0F1A20EF-AED4-5284-F0B0-F786FAFE5D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86749" y="4916986"/>
            <a:ext cx="3425825" cy="698823"/>
          </a:xfrm>
          <a:prstGeom prst="rect">
            <a:avLst/>
          </a:prstGeom>
        </p:spPr>
        <p:txBody>
          <a:bodyPr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bg2"/>
                </a:solidFill>
                <a:latin typeface="Avenir Next LT Pro Demi" panose="020B07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Section Title</a:t>
            </a:r>
          </a:p>
          <a:p>
            <a:pPr lvl="0"/>
            <a:endParaRPr lang="en-GB" noProof="0"/>
          </a:p>
        </p:txBody>
      </p:sp>
      <p:sp>
        <p:nvSpPr>
          <p:cNvPr id="43" name="Text Placeholder 64">
            <a:extLst>
              <a:ext uri="{FF2B5EF4-FFF2-40B4-BE49-F238E27FC236}">
                <a16:creationId xmlns:a16="http://schemas.microsoft.com/office/drawing/2014/main" id="{5D805757-16E7-CE03-FD6F-2E47CC6F568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86747" y="4022623"/>
            <a:ext cx="3425826" cy="714363"/>
          </a:xfrm>
        </p:spPr>
        <p:txBody>
          <a:bodyPr lIns="180000" tIns="0" rIns="0" bIns="0" anchor="t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6000" b="1" cap="all" baseline="0">
                <a:latin typeface="Bahnschrift Condensed" panose="020B0502040204020203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2870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3A59C7AC-6946-47FF-B550-AC89A6966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76250"/>
            <a:ext cx="112331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GB" alt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8106095-A801-4BE0-9004-F7290F9DB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915318"/>
            <a:ext cx="11233150" cy="42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:</a:t>
            </a:r>
          </a:p>
          <a:p>
            <a:pPr lvl="1"/>
            <a:r>
              <a:rPr lang="en-GB" noProof="0"/>
              <a:t>Lorem ipsum</a:t>
            </a:r>
          </a:p>
          <a:p>
            <a:pPr lvl="2"/>
            <a:r>
              <a:rPr lang="en-GB" noProof="0"/>
              <a:t>Lorem ipsum</a:t>
            </a:r>
          </a:p>
          <a:p>
            <a:pPr lvl="3"/>
            <a:r>
              <a:rPr lang="en-GB" noProof="0"/>
              <a:t>Lorem ipsum</a:t>
            </a:r>
          </a:p>
          <a:p>
            <a:pPr lvl="4"/>
            <a:r>
              <a:rPr lang="en-GB" noProof="0"/>
              <a:t>Lorem ipsum</a:t>
            </a:r>
          </a:p>
          <a:p>
            <a:pPr lvl="2"/>
            <a:endParaRPr lang="en-GB" noProof="0"/>
          </a:p>
          <a:p>
            <a:pPr lvl="0"/>
            <a:endParaRPr lang="en-GB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C4E18-AAC7-403C-2791-14F6AFF34E70}"/>
              </a:ext>
            </a:extLst>
          </p:cNvPr>
          <p:cNvSpPr txBox="1"/>
          <p:nvPr userDrawn="1"/>
        </p:nvSpPr>
        <p:spPr>
          <a:xfrm>
            <a:off x="12293600" y="7366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3525" indent="-263525" algn="l">
              <a:lnSpc>
                <a:spcPct val="100000"/>
              </a:lnSpc>
              <a:buFontTx/>
              <a:buBlip>
                <a:blip r:embed="rId60"/>
              </a:buBlip>
            </a:pPr>
            <a:endParaRPr lang="en-DE" sz="2000">
              <a:solidFill>
                <a:srgbClr val="36464B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413" r:id="rId2"/>
    <p:sldLayoutId id="2147484445" r:id="rId3"/>
    <p:sldLayoutId id="2147484446" r:id="rId4"/>
    <p:sldLayoutId id="2147484447" r:id="rId5"/>
    <p:sldLayoutId id="2147484448" r:id="rId6"/>
    <p:sldLayoutId id="2147484359" r:id="rId7"/>
    <p:sldLayoutId id="2147484454" r:id="rId8"/>
    <p:sldLayoutId id="2147484441" r:id="rId9"/>
    <p:sldLayoutId id="2147484456" r:id="rId10"/>
    <p:sldLayoutId id="2147484371" r:id="rId11"/>
    <p:sldLayoutId id="2147484457" r:id="rId12"/>
    <p:sldLayoutId id="2147484443" r:id="rId13"/>
    <p:sldLayoutId id="2147484458" r:id="rId14"/>
    <p:sldLayoutId id="2147484307" r:id="rId15"/>
    <p:sldLayoutId id="2147484459" r:id="rId16"/>
    <p:sldLayoutId id="2147484480" r:id="rId17"/>
    <p:sldLayoutId id="2147484481" r:id="rId18"/>
    <p:sldLayoutId id="2147484478" r:id="rId19"/>
    <p:sldLayoutId id="2147484479" r:id="rId20"/>
    <p:sldLayoutId id="2147484277" r:id="rId21"/>
    <p:sldLayoutId id="2147484460" r:id="rId22"/>
    <p:sldLayoutId id="2147484452" r:id="rId23"/>
    <p:sldLayoutId id="2147484482" r:id="rId24"/>
    <p:sldLayoutId id="2147484461" r:id="rId25"/>
    <p:sldLayoutId id="2147484392" r:id="rId26"/>
    <p:sldLayoutId id="2147484462" r:id="rId27"/>
    <p:sldLayoutId id="2147484400" r:id="rId28"/>
    <p:sldLayoutId id="2147484463" r:id="rId29"/>
    <p:sldLayoutId id="2147484399" r:id="rId30"/>
    <p:sldLayoutId id="2147484464" r:id="rId31"/>
    <p:sldLayoutId id="2147484449" r:id="rId32"/>
    <p:sldLayoutId id="2147484465" r:id="rId33"/>
    <p:sldLayoutId id="2147484466" r:id="rId34"/>
    <p:sldLayoutId id="2147484451" r:id="rId35"/>
    <p:sldLayoutId id="2147484450" r:id="rId36"/>
    <p:sldLayoutId id="2147484467" r:id="rId37"/>
    <p:sldLayoutId id="2147484425" r:id="rId38"/>
    <p:sldLayoutId id="2147484469" r:id="rId39"/>
    <p:sldLayoutId id="2147484408" r:id="rId40"/>
    <p:sldLayoutId id="2147484470" r:id="rId41"/>
    <p:sldLayoutId id="2147484407" r:id="rId42"/>
    <p:sldLayoutId id="2147484471" r:id="rId43"/>
    <p:sldLayoutId id="2147484393" r:id="rId44"/>
    <p:sldLayoutId id="2147484391" r:id="rId45"/>
    <p:sldLayoutId id="2147484472" r:id="rId46"/>
    <p:sldLayoutId id="2147484453" r:id="rId47"/>
    <p:sldLayoutId id="2147484473" r:id="rId48"/>
    <p:sldLayoutId id="2147484404" r:id="rId49"/>
    <p:sldLayoutId id="2147484474" r:id="rId50"/>
    <p:sldLayoutId id="2147484405" r:id="rId51"/>
    <p:sldLayoutId id="2147484475" r:id="rId52"/>
    <p:sldLayoutId id="2147484397" r:id="rId53"/>
    <p:sldLayoutId id="2147484476" r:id="rId54"/>
    <p:sldLayoutId id="2147484398" r:id="rId55"/>
    <p:sldLayoutId id="2147484401" r:id="rId56"/>
    <p:sldLayoutId id="2147484340" r:id="rId57"/>
    <p:sldLayoutId id="2147484477" r:id="rId58"/>
  </p:sldLayoutIdLst>
  <p:hf hdr="0" dt="0"/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6000" b="1" kern="1200" cap="all" baseline="0">
          <a:solidFill>
            <a:schemeClr val="tx1"/>
          </a:solidFill>
          <a:latin typeface="Bahnschrift Condensed" panose="020B0502040204020203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ropolis" panose="00000500000000000000" pitchFamily="50" charset="0"/>
        </a:defRPr>
      </a:lvl9pPr>
    </p:titleStyle>
    <p:bodyStyle>
      <a:lvl1pPr marL="285750" marR="0" indent="-285750" algn="l" defTabSz="914400" rtl="0" eaLnBrk="1" fontAlgn="auto" latinLnBrk="0" hangingPunct="1">
        <a:lnSpc>
          <a:spcPts val="2000"/>
        </a:lnSpc>
        <a:spcBef>
          <a:spcPts val="1000"/>
        </a:spcBef>
        <a:spcAft>
          <a:spcPts val="0"/>
        </a:spcAft>
        <a:buClr>
          <a:schemeClr val="tx1"/>
        </a:buClr>
        <a:buSzTx/>
        <a:buFont typeface="Segoe MDL2 Assets" panose="050A0102010101010101" pitchFamily="18" charset="0"/>
        <a:buChar char=""/>
        <a:tabLst/>
        <a:defRPr sz="18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47700" marR="0" indent="-285750" algn="l" defTabSz="914400" rtl="0" eaLnBrk="1" fontAlgn="auto" latinLnBrk="0" hangingPunct="1">
        <a:lnSpc>
          <a:spcPts val="2000"/>
        </a:lnSpc>
        <a:spcBef>
          <a:spcPts val="1000"/>
        </a:spcBef>
        <a:spcAft>
          <a:spcPts val="0"/>
        </a:spcAft>
        <a:buClr>
          <a:schemeClr val="tx1"/>
        </a:buClr>
        <a:buSzPct val="100000"/>
        <a:buFont typeface="Avenir Next LT Pro" panose="020B0504020202020204" pitchFamily="34" charset="0"/>
        <a:buChar char="–"/>
        <a:tabLst>
          <a:tab pos="1619250" algn="l"/>
        </a:tabLst>
        <a:defRPr sz="18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000125" marR="0" indent="-285750" algn="l" defTabSz="914400" rtl="0" eaLnBrk="1" fontAlgn="auto" latinLnBrk="0" hangingPunct="1">
        <a:lnSpc>
          <a:spcPts val="2000"/>
        </a:lnSpc>
        <a:spcBef>
          <a:spcPts val="1000"/>
        </a:spcBef>
        <a:spcAft>
          <a:spcPts val="0"/>
        </a:spcAft>
        <a:buClr>
          <a:schemeClr val="tx1"/>
        </a:buClr>
        <a:buSzPct val="100000"/>
        <a:buFont typeface="Avenir Next LT Pro" panose="020B0504020202020204" pitchFamily="34" charset="0"/>
        <a:buChar char="–"/>
        <a:tabLst/>
        <a:defRPr sz="1800" b="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973138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1"/>
        </a:buClr>
        <a:buSzTx/>
        <a:buFont typeface="Avenir Next LT Pro" panose="020B050402020202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marR="0" indent="-1809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1"/>
        </a:buClr>
        <a:buSzPct val="90000"/>
        <a:buFont typeface="Avenir Next LT Pro" panose="020B0504020202020204" pitchFamily="34" charset="0"/>
        <a:buChar char="–"/>
        <a:tabLst>
          <a:tab pos="26908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2EDBA-9559-C6A7-BB35-06E24B99F3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7736" y="1134865"/>
            <a:ext cx="8844334" cy="1788136"/>
          </a:xfrm>
        </p:spPr>
        <p:txBody>
          <a:bodyPr>
            <a:normAutofit fontScale="55000" lnSpcReduction="20000"/>
          </a:bodyPr>
          <a:lstStyle/>
          <a:p>
            <a:r>
              <a:rPr lang="es-ES_tradnl" noProof="1"/>
              <a:t>¿De qué manera la escasez de habilidades puede incidir en el clima?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3DB0B-CACB-3B65-7F3B-3D7F25083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s-ES_tradnl" sz="2800" noProof="1"/>
              <a:t>NewClimate Institute</a:t>
            </a:r>
          </a:p>
          <a:p>
            <a:endParaRPr lang="es-ES_tradnl" sz="2800" noProof="1"/>
          </a:p>
          <a:p>
            <a:endParaRPr lang="es-ES_tradnl" sz="2800" noProof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A0C3DB-0BBA-F194-CA36-28C0FCBF86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7736" y="3979941"/>
            <a:ext cx="5501369" cy="272542"/>
          </a:xfrm>
        </p:spPr>
        <p:txBody>
          <a:bodyPr/>
          <a:lstStyle/>
          <a:p>
            <a:r>
              <a:rPr lang="es-ES_tradnl" sz="2400" noProof="1"/>
              <a:t>Rory Geary </a:t>
            </a:r>
          </a:p>
          <a:p>
            <a:endParaRPr lang="es-ES_tradnl" sz="2400" noProof="1"/>
          </a:p>
          <a:p>
            <a:r>
              <a:rPr lang="es-ES_tradnl" sz="2400" noProof="1"/>
              <a:t>Febrero,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96F3F-5DA3-7DCC-1726-B9AA76015C87}"/>
              </a:ext>
            </a:extLst>
          </p:cNvPr>
          <p:cNvSpPr txBox="1"/>
          <p:nvPr/>
        </p:nvSpPr>
        <p:spPr>
          <a:xfrm>
            <a:off x="8409904" y="345153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s-ES_tradnl" noProof="1"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A7831-14F9-C786-3CB7-869E3700CCB3}"/>
              </a:ext>
            </a:extLst>
          </p:cNvPr>
          <p:cNvSpPr txBox="1"/>
          <p:nvPr/>
        </p:nvSpPr>
        <p:spPr>
          <a:xfrm>
            <a:off x="515155" y="151970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s-ES_tradnl" noProof="1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B1785-DE99-CB56-5C74-71E3AEEC467E}"/>
              </a:ext>
            </a:extLst>
          </p:cNvPr>
          <p:cNvSpPr txBox="1"/>
          <p:nvPr/>
        </p:nvSpPr>
        <p:spPr>
          <a:xfrm>
            <a:off x="537882" y="12102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n-PE" dirty="0">
              <a:latin typeface="Avenir Next LT Pro" panose="020B05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EA33A9-59F6-0772-09C9-056F18E2AF40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853847" y="1546432"/>
            <a:ext cx="2754044" cy="359095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vert="horz" wrap="square" lIns="18000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noProof="1"/>
              <a:t>PRESENTACIÓN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87FD1-A897-D250-8C9E-A15E37355950}"/>
              </a:ext>
            </a:extLst>
          </p:cNvPr>
          <p:cNvSpPr txBox="1"/>
          <p:nvPr/>
        </p:nvSpPr>
        <p:spPr>
          <a:xfrm>
            <a:off x="142149" y="5723135"/>
            <a:ext cx="29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favor, tome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cuenta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presentación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traducción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oficial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se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ofrece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únicamente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carácter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informativo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Secretaría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Técnica de la RIAL/OEA no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garantiza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exactitud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traducción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responsabilidad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derivada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aquí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proporcionada</a:t>
            </a:r>
            <a:r>
              <a:rPr lang="en-US" sz="900" i="1" dirty="0">
                <a:solidFill>
                  <a:srgbClr val="343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PE" sz="900" i="1" dirty="0">
              <a:solidFill>
                <a:srgbClr val="343C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9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F6E41-9744-C4C0-0991-1168D2156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372" y="1590851"/>
            <a:ext cx="10893255" cy="496321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s-ES_tradnl" sz="2000" noProof="1">
                <a:latin typeface="Avenir Next LT Pro" panose="020B0504020202020204" pitchFamily="34" charset="77"/>
              </a:rPr>
              <a:t>Acelerar la transición energética mundial requiere una expansión rápida y a gran escala de la fuerza laboral en energías renovables.</a:t>
            </a:r>
            <a:endParaRPr lang="es-ES_tradnl" sz="2000" noProof="1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endParaRPr lang="es-ES_tradnl" sz="2000" noProof="1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r>
              <a:rPr lang="es-ES_tradnl" sz="2000" noProof="1">
                <a:solidFill>
                  <a:schemeClr val="tx2"/>
                </a:solidFill>
                <a:latin typeface="Avenir Next LT Pro" panose="020B0504020202020204" pitchFamily="34" charset="0"/>
              </a:rPr>
              <a:t>Si no se abordan, la escasez mundial de mano de obra puede agravarse rápidamente. </a:t>
            </a:r>
          </a:p>
          <a:p>
            <a:pPr marL="0" lvl="0" indent="0">
              <a:buNone/>
            </a:pPr>
            <a:endParaRPr lang="es-ES_tradnl" sz="2000" noProof="1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marL="0" lvl="0" indent="0">
              <a:buNone/>
            </a:pPr>
            <a:endParaRPr lang="es-ES_tradnl" sz="2000" noProof="1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r>
              <a:rPr lang="es-ES_tradnl" sz="2000" noProof="1">
                <a:solidFill>
                  <a:schemeClr val="tx2"/>
                </a:solidFill>
                <a:latin typeface="Avenir Next LT Pro" panose="020B0504020202020204" pitchFamily="34" charset="0"/>
              </a:rPr>
              <a:t>Los retrasos en la oferta laboral ralentizan el desarrollo de la energía renovable. </a:t>
            </a:r>
          </a:p>
          <a:p>
            <a:pPr marL="0" lvl="0" indent="0">
              <a:buNone/>
            </a:pPr>
            <a:endParaRPr lang="es-ES_tradnl" sz="2000" noProof="1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marL="0" lvl="0" indent="0">
              <a:buNone/>
            </a:pPr>
            <a:endParaRPr lang="es-ES_tradnl" sz="2000" noProof="1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 lvl="0"/>
            <a:r>
              <a:rPr lang="es-ES_tradnl" sz="2000" noProof="1">
                <a:solidFill>
                  <a:schemeClr val="tx2"/>
                </a:solidFill>
                <a:latin typeface="Avenir Next LT Pro" panose="020B0504020202020204" pitchFamily="34" charset="0"/>
              </a:rPr>
              <a:t>Esto puede conducir a trayectorias de mayores emisiones y a mayores daños climáticos. </a:t>
            </a:r>
          </a:p>
          <a:p>
            <a:pPr marL="0" lvl="0" indent="0">
              <a:buNone/>
            </a:pPr>
            <a:endParaRPr lang="es-ES_tradnl" sz="2000" noProof="1">
              <a:solidFill>
                <a:schemeClr val="tx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09A16-7482-1053-E168-723F5D222D39}"/>
              </a:ext>
            </a:extLst>
          </p:cNvPr>
          <p:cNvSpPr txBox="1"/>
          <p:nvPr/>
        </p:nvSpPr>
        <p:spPr>
          <a:xfrm>
            <a:off x="450037" y="751999"/>
            <a:ext cx="709739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4000" b="1" cap="all" baseline="0">
                <a:latin typeface="+mj-lt"/>
              </a:defRPr>
            </a:lvl1pPr>
            <a:lvl2pPr marL="647700" marR="0" indent="-285750" defTabSz="91440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>
                <a:latin typeface="Avenir Next LT Pro" panose="020B0504020202020204" pitchFamily="34" charset="0"/>
              </a:defRPr>
            </a:lvl2pPr>
            <a:lvl3pPr marL="1000125" marR="0" indent="-285750" defTabSz="91440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>
                <a:latin typeface="Avenir Next LT Pro" panose="020B0504020202020204" pitchFamily="34" charset="0"/>
              </a:defRPr>
            </a:lvl3pPr>
            <a:lvl4pPr marL="973138" marR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>
                <a:latin typeface="+mn-lt"/>
              </a:defRPr>
            </a:lvl4pPr>
            <a:lvl5pPr marL="982663" marR="0" indent="-180975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s-ES_tradnl" sz="4400" noProof="1"/>
              <a:t>Resumen del problema</a:t>
            </a:r>
          </a:p>
          <a:p>
            <a:endParaRPr lang="es-ES_tradnl" sz="4400" noProof="1"/>
          </a:p>
        </p:txBody>
      </p:sp>
    </p:spTree>
    <p:extLst>
      <p:ext uri="{BB962C8B-B14F-4D97-AF65-F5344CB8AC3E}">
        <p14:creationId xmlns:p14="http://schemas.microsoft.com/office/powerpoint/2010/main" val="1839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6CA83-5739-232A-D1E5-6DC4EEAF4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079D28-4D58-AC99-C3B3-EEF73BB0F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noProof="1"/>
              <a:t>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7CEC724-96DA-3EFA-E99B-537F54F7A3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_tradnl" noProof="1"/>
              <a:t>BARRERAS PARA LA CREACIÓN DE UNA FUERZA LABORAL VERDE</a:t>
            </a:r>
          </a:p>
        </p:txBody>
      </p:sp>
    </p:spTree>
    <p:extLst>
      <p:ext uri="{BB962C8B-B14F-4D97-AF65-F5344CB8AC3E}">
        <p14:creationId xmlns:p14="http://schemas.microsoft.com/office/powerpoint/2010/main" val="159795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A56A9-431A-F326-3938-580124AE2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2885" y="1459618"/>
            <a:ext cx="2568574" cy="3251790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i="1" noProof="1">
                <a:latin typeface="+mn-lt"/>
              </a:rPr>
              <a:t>Para abordar la escasez de mano de obra, los países pueden recurrir a diferentes grupos de trabajadores.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D6FF7A-760E-5217-C0A6-C8C4720D1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387948"/>
              </p:ext>
            </p:extLst>
          </p:nvPr>
        </p:nvGraphicFramePr>
        <p:xfrm>
          <a:off x="2931459" y="1459618"/>
          <a:ext cx="8552330" cy="461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Earth Globe - Asia with solid fill">
            <a:extLst>
              <a:ext uri="{FF2B5EF4-FFF2-40B4-BE49-F238E27FC236}">
                <a16:creationId xmlns:a16="http://schemas.microsoft.com/office/drawing/2014/main" id="{711CAB9C-F1D6-18B9-D21D-864BDBDD1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4894" y="4964158"/>
            <a:ext cx="914400" cy="914400"/>
          </a:xfrm>
          <a:prstGeom prst="rect">
            <a:avLst/>
          </a:prstGeom>
        </p:spPr>
      </p:pic>
      <p:pic>
        <p:nvPicPr>
          <p:cNvPr id="10" name="Graphic 9" descr="Oil Rig with solid fill">
            <a:extLst>
              <a:ext uri="{FF2B5EF4-FFF2-40B4-BE49-F238E27FC236}">
                <a16:creationId xmlns:a16="http://schemas.microsoft.com/office/drawing/2014/main" id="{EBD41AFA-5A85-33FD-FC09-761F760B19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6693" y="3327895"/>
            <a:ext cx="808811" cy="808811"/>
          </a:xfrm>
          <a:prstGeom prst="rect">
            <a:avLst/>
          </a:prstGeom>
        </p:spPr>
      </p:pic>
      <p:pic>
        <p:nvPicPr>
          <p:cNvPr id="12" name="Graphic 11" descr="Graduation cap with solid fill">
            <a:extLst>
              <a:ext uri="{FF2B5EF4-FFF2-40B4-BE49-F238E27FC236}">
                <a16:creationId xmlns:a16="http://schemas.microsoft.com/office/drawing/2014/main" id="{E864188D-B90D-2776-7F96-27DE1390A4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6964" y="1687415"/>
            <a:ext cx="914400" cy="914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8FAB6E-9097-CCC0-0E5E-E94697B599FB}"/>
              </a:ext>
            </a:extLst>
          </p:cNvPr>
          <p:cNvSpPr txBox="1">
            <a:spLocks/>
          </p:cNvSpPr>
          <p:nvPr/>
        </p:nvSpPr>
        <p:spPr bwMode="auto">
          <a:xfrm>
            <a:off x="392974" y="203200"/>
            <a:ext cx="9489328" cy="84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000" noProof="1"/>
              <a:t>¿DE DÓNDE VENDRÁN LOS NUEVOS TRABAJADORES?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E11C4-EC92-2D1F-96F3-D5DE90158168}"/>
              </a:ext>
            </a:extLst>
          </p:cNvPr>
          <p:cNvSpPr txBox="1"/>
          <p:nvPr/>
        </p:nvSpPr>
        <p:spPr>
          <a:xfrm>
            <a:off x="2365829" y="64298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s-ES_tradnl" noProof="1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8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C68E-7562-03C9-C03E-A173F7D36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BE53-DF6F-72D2-FF0E-7A36231340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2885" y="1577474"/>
            <a:ext cx="2568574" cy="3251790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i="1" noProof="1">
                <a:latin typeface="+mn-lt"/>
              </a:rPr>
              <a:t>Cada grupo se enfrenta a retos únicos para incorporarse a las industrias de energías renovables.</a:t>
            </a:r>
          </a:p>
          <a:p>
            <a:pPr marL="0" indent="0">
              <a:buNone/>
            </a:pPr>
            <a:endParaRPr lang="es-ES_tradnl" i="1" noProof="1">
              <a:latin typeface="+mn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288239F-E5D3-80A1-53F5-2BDB63D8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461545"/>
              </p:ext>
            </p:extLst>
          </p:nvPr>
        </p:nvGraphicFramePr>
        <p:xfrm>
          <a:off x="2931458" y="1270705"/>
          <a:ext cx="9666941" cy="492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Earth Globe - Asia with solid fill">
            <a:extLst>
              <a:ext uri="{FF2B5EF4-FFF2-40B4-BE49-F238E27FC236}">
                <a16:creationId xmlns:a16="http://schemas.microsoft.com/office/drawing/2014/main" id="{C8590F63-729F-693A-25B8-4A2C9AFC76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74894" y="4964158"/>
            <a:ext cx="914400" cy="914400"/>
          </a:xfrm>
          <a:prstGeom prst="rect">
            <a:avLst/>
          </a:prstGeom>
        </p:spPr>
      </p:pic>
      <p:pic>
        <p:nvPicPr>
          <p:cNvPr id="10" name="Graphic 9" descr="Oil Rig with solid fill">
            <a:extLst>
              <a:ext uri="{FF2B5EF4-FFF2-40B4-BE49-F238E27FC236}">
                <a16:creationId xmlns:a16="http://schemas.microsoft.com/office/drawing/2014/main" id="{AFEE9C7D-9CCF-BCCF-688D-7120CF4BEC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6693" y="3327895"/>
            <a:ext cx="808811" cy="808811"/>
          </a:xfrm>
          <a:prstGeom prst="rect">
            <a:avLst/>
          </a:prstGeom>
        </p:spPr>
      </p:pic>
      <p:pic>
        <p:nvPicPr>
          <p:cNvPr id="12" name="Graphic 11" descr="Graduation cap with solid fill">
            <a:extLst>
              <a:ext uri="{FF2B5EF4-FFF2-40B4-BE49-F238E27FC236}">
                <a16:creationId xmlns:a16="http://schemas.microsoft.com/office/drawing/2014/main" id="{2CEF36F7-CC47-E68A-8A7F-291B486B3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56964" y="1687415"/>
            <a:ext cx="914400" cy="914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564FE1-B4AC-6C4A-4544-210B0A94AB42}"/>
              </a:ext>
            </a:extLst>
          </p:cNvPr>
          <p:cNvSpPr txBox="1">
            <a:spLocks/>
          </p:cNvSpPr>
          <p:nvPr/>
        </p:nvSpPr>
        <p:spPr bwMode="auto">
          <a:xfrm>
            <a:off x="392974" y="203200"/>
            <a:ext cx="9489328" cy="84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000" noProof="1"/>
              <a:t>¿A QUÉ BARRERAS SE ENFRENTAN ESTOS GRUPOS?</a:t>
            </a:r>
          </a:p>
        </p:txBody>
      </p:sp>
    </p:spTree>
    <p:extLst>
      <p:ext uri="{BB962C8B-B14F-4D97-AF65-F5344CB8AC3E}">
        <p14:creationId xmlns:p14="http://schemas.microsoft.com/office/powerpoint/2010/main" val="79096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A93DC-BB95-8D20-F2FC-215DA252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BFE9E5-DB4F-4E13-06ED-E4B7F4E16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noProof="1"/>
              <a:t>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9D40F8-2A2A-3730-F26B-5252AD5395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5939" y="1614551"/>
            <a:ext cx="7039195" cy="1949449"/>
          </a:xfrm>
        </p:spPr>
        <p:txBody>
          <a:bodyPr>
            <a:normAutofit fontScale="55000" lnSpcReduction="20000"/>
          </a:bodyPr>
          <a:lstStyle/>
          <a:p>
            <a:r>
              <a:rPr lang="es-ES_tradnl" noProof="1"/>
              <a:t>PREGUNTAS ORIENTADORAS PARA EL DISEÑO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67068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AC6E8-FDEA-0EC2-4D39-BB78EEF81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BB78B-C06F-B916-EEB8-057EDE246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129" y="527237"/>
            <a:ext cx="9283803" cy="1439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3200" noProof="1"/>
              <a:t>PREGUNTAS CLAVE PARA ENTENDER EL DESAFÍO ESPECÍFICO DE CADA PAÍS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E82B9-E45E-3370-9A14-41D9131C3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129" y="1812116"/>
            <a:ext cx="11231741" cy="49225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+mn-lt"/>
              </a:rPr>
              <a:t>¿Cómo </a:t>
            </a:r>
            <a:r>
              <a:rPr lang="en-US" sz="1700" b="1" dirty="0" err="1">
                <a:latin typeface="+mn-lt"/>
              </a:rPr>
              <a:t>impactan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los</a:t>
            </a:r>
            <a:r>
              <a:rPr lang="en-US" sz="1700" b="1" dirty="0">
                <a:latin typeface="+mn-lt"/>
              </a:rPr>
              <a:t> planes </a:t>
            </a:r>
            <a:r>
              <a:rPr lang="en-US" sz="1700" b="1" dirty="0" err="1">
                <a:latin typeface="+mn-lt"/>
              </a:rPr>
              <a:t>climáticos</a:t>
            </a:r>
            <a:r>
              <a:rPr lang="en-US" sz="1700" b="1" dirty="0">
                <a:latin typeface="+mn-lt"/>
              </a:rPr>
              <a:t> y </a:t>
            </a:r>
            <a:r>
              <a:rPr lang="en-US" sz="1700" b="1" dirty="0" err="1">
                <a:latin typeface="+mn-lt"/>
              </a:rPr>
              <a:t>energéticos</a:t>
            </a:r>
            <a:r>
              <a:rPr lang="en-US" sz="1700" b="1" dirty="0">
                <a:latin typeface="+mn-lt"/>
              </a:rPr>
              <a:t> de </a:t>
            </a:r>
            <a:r>
              <a:rPr lang="en-US" sz="1700" b="1" dirty="0" err="1">
                <a:latin typeface="+mn-lt"/>
              </a:rPr>
              <a:t>su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país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en</a:t>
            </a:r>
            <a:r>
              <a:rPr lang="en-US" sz="1700" b="1" dirty="0">
                <a:latin typeface="+mn-lt"/>
              </a:rPr>
              <a:t> la </a:t>
            </a:r>
            <a:r>
              <a:rPr lang="en-US" sz="1700" b="1" dirty="0" err="1">
                <a:latin typeface="+mn-lt"/>
              </a:rPr>
              <a:t>demanda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ocupacional</a:t>
            </a:r>
            <a:r>
              <a:rPr lang="en-US" sz="1700" b="1" dirty="0">
                <a:latin typeface="+mn-lt"/>
              </a:rPr>
              <a:t>?</a:t>
            </a:r>
            <a:endParaRPr lang="es-ES_tradnl" sz="1700" b="1" noProof="1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+mn-lt"/>
              </a:rPr>
              <a:t>¿La </a:t>
            </a:r>
            <a:r>
              <a:rPr lang="en-US" sz="1700" b="1" dirty="0" err="1">
                <a:latin typeface="+mn-lt"/>
              </a:rPr>
              <a:t>oferta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educativa</a:t>
            </a:r>
            <a:r>
              <a:rPr lang="en-US" sz="1700" b="1" dirty="0">
                <a:latin typeface="+mn-lt"/>
              </a:rPr>
              <a:t> y de </a:t>
            </a:r>
            <a:r>
              <a:rPr lang="en-US" sz="1700" b="1" dirty="0" err="1">
                <a:latin typeface="+mn-lt"/>
              </a:rPr>
              <a:t>formación</a:t>
            </a:r>
            <a:r>
              <a:rPr lang="en-US" sz="1700" b="1" dirty="0">
                <a:latin typeface="+mn-lt"/>
              </a:rPr>
              <a:t> actual </a:t>
            </a:r>
            <a:r>
              <a:rPr lang="en-US" sz="1700" b="1" dirty="0" err="1">
                <a:latin typeface="+mn-lt"/>
              </a:rPr>
              <a:t>proporciona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habilidades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relevantes</a:t>
            </a:r>
            <a:r>
              <a:rPr lang="en-US" sz="1700" b="1" dirty="0">
                <a:latin typeface="+mn-lt"/>
              </a:rPr>
              <a:t> y un </a:t>
            </a:r>
            <a:r>
              <a:rPr lang="en-US" sz="1700" b="1" dirty="0" err="1">
                <a:latin typeface="+mn-lt"/>
              </a:rPr>
              <a:t>número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suficiente</a:t>
            </a:r>
            <a:r>
              <a:rPr lang="en-US" sz="1700" b="1" dirty="0">
                <a:latin typeface="+mn-lt"/>
              </a:rPr>
              <a:t> de </a:t>
            </a:r>
            <a:r>
              <a:rPr lang="en-US" sz="1700" b="1" dirty="0" err="1">
                <a:latin typeface="+mn-lt"/>
              </a:rPr>
              <a:t>egresados</a:t>
            </a:r>
            <a:r>
              <a:rPr lang="en-US" sz="1700" b="1" dirty="0">
                <a:latin typeface="+mn-lt"/>
              </a:rPr>
              <a:t> para </a:t>
            </a:r>
            <a:r>
              <a:rPr lang="en-US" sz="1700" b="1" dirty="0" err="1">
                <a:latin typeface="+mn-lt"/>
              </a:rPr>
              <a:t>ocupaciones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críticas</a:t>
            </a:r>
            <a:r>
              <a:rPr lang="en-US" sz="1700" b="1" dirty="0">
                <a:latin typeface="+mn-lt"/>
              </a:rPr>
              <a:t>?</a:t>
            </a:r>
            <a:endParaRPr lang="es-ES_tradnl" sz="1700" b="1" noProof="1">
              <a:latin typeface="+mn-lt"/>
            </a:endParaRP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US" sz="1400" dirty="0">
                <a:latin typeface="+mn-lt"/>
              </a:rPr>
              <a:t>¿Los </a:t>
            </a:r>
            <a:r>
              <a:rPr lang="en-US" sz="1400" dirty="0" err="1">
                <a:latin typeface="+mn-lt"/>
              </a:rPr>
              <a:t>graduados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tienen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habilidades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listas</a:t>
            </a:r>
            <a:r>
              <a:rPr lang="en-US" sz="1400" dirty="0">
                <a:latin typeface="+mn-lt"/>
              </a:rPr>
              <a:t> para </a:t>
            </a:r>
            <a:r>
              <a:rPr lang="en-US" sz="1400" dirty="0" err="1">
                <a:latin typeface="+mn-lt"/>
              </a:rPr>
              <a:t>el</a:t>
            </a:r>
            <a:r>
              <a:rPr lang="en-US" sz="1400" dirty="0">
                <a:latin typeface="+mn-lt"/>
              </a:rPr>
              <a:t> mercado </a:t>
            </a:r>
            <a:r>
              <a:rPr lang="en-US" sz="1400" dirty="0" err="1">
                <a:latin typeface="+mn-lt"/>
              </a:rPr>
              <a:t>laboral</a:t>
            </a:r>
            <a:r>
              <a:rPr lang="en-US" sz="1400" dirty="0">
                <a:latin typeface="+mn-lt"/>
              </a:rPr>
              <a:t> al finalizer </a:t>
            </a:r>
            <a:r>
              <a:rPr lang="en-US" sz="1400" dirty="0" err="1">
                <a:latin typeface="+mn-lt"/>
              </a:rPr>
              <a:t>estudios</a:t>
            </a:r>
            <a:r>
              <a:rPr lang="en-US" sz="1400" dirty="0">
                <a:latin typeface="+mn-lt"/>
              </a:rPr>
              <a:t>?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US" sz="1400" dirty="0">
                <a:latin typeface="+mn-lt"/>
              </a:rPr>
              <a:t>¿Hay </a:t>
            </a:r>
            <a:r>
              <a:rPr lang="en-US" sz="1400" dirty="0" err="1">
                <a:latin typeface="+mn-lt"/>
              </a:rPr>
              <a:t>suficientes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graduados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cursos</a:t>
            </a:r>
            <a:r>
              <a:rPr lang="en-US" sz="1400" dirty="0">
                <a:latin typeface="+mn-lt"/>
              </a:rPr>
              <a:t> para </a:t>
            </a:r>
            <a:r>
              <a:rPr lang="en-US" sz="1400" dirty="0" err="1">
                <a:latin typeface="+mn-lt"/>
              </a:rPr>
              <a:t>abastecer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ocupaciones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críticas</a:t>
            </a:r>
            <a:r>
              <a:rPr lang="en-US" sz="1400" dirty="0">
                <a:latin typeface="+mn-lt"/>
              </a:rPr>
              <a:t> para la </a:t>
            </a:r>
            <a:r>
              <a:rPr lang="en-US" sz="1400" dirty="0" err="1">
                <a:latin typeface="+mn-lt"/>
              </a:rPr>
              <a:t>transición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energética</a:t>
            </a:r>
            <a:r>
              <a:rPr lang="en-US" sz="1400" dirty="0">
                <a:latin typeface="+mn-lt"/>
              </a:rPr>
              <a:t>?</a:t>
            </a:r>
            <a:endParaRPr lang="es-ES_tradnl" sz="1400" noProof="1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+mn-lt"/>
              </a:rPr>
              <a:t>¿</a:t>
            </a:r>
            <a:r>
              <a:rPr lang="en-US" sz="1700" b="1" dirty="0" err="1">
                <a:latin typeface="+mn-lt"/>
              </a:rPr>
              <a:t>Qué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escasez</a:t>
            </a:r>
            <a:r>
              <a:rPr lang="en-US" sz="1700" b="1" dirty="0">
                <a:latin typeface="+mn-lt"/>
              </a:rPr>
              <a:t> de </a:t>
            </a:r>
            <a:r>
              <a:rPr lang="en-US" sz="1700" b="1" dirty="0" err="1">
                <a:latin typeface="+mn-lt"/>
              </a:rPr>
              <a:t>habilidades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existe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en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su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país</a:t>
            </a:r>
            <a:r>
              <a:rPr lang="en-US" sz="1700" b="1" dirty="0">
                <a:latin typeface="+mn-lt"/>
              </a:rPr>
              <a:t>?</a:t>
            </a:r>
            <a:endParaRPr lang="es-ES_tradnl" sz="1700" b="1" noProof="1">
              <a:latin typeface="+mn-lt"/>
            </a:endParaRP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US" sz="1400" dirty="0">
                <a:latin typeface="+mn-lt"/>
              </a:rPr>
              <a:t>¿</a:t>
            </a:r>
            <a:r>
              <a:rPr lang="en-US" sz="1400" dirty="0" err="1">
                <a:latin typeface="+mn-lt"/>
              </a:rPr>
              <a:t>Existe</a:t>
            </a:r>
            <a:r>
              <a:rPr lang="en-US" sz="1400" dirty="0">
                <a:latin typeface="+mn-lt"/>
              </a:rPr>
              <a:t> un </a:t>
            </a:r>
            <a:r>
              <a:rPr lang="en-US" sz="1400" dirty="0" err="1">
                <a:latin typeface="+mn-lt"/>
              </a:rPr>
              <a:t>mecanismo</a:t>
            </a:r>
            <a:r>
              <a:rPr lang="en-US" sz="1400" dirty="0">
                <a:latin typeface="+mn-lt"/>
              </a:rPr>
              <a:t> para </a:t>
            </a:r>
            <a:r>
              <a:rPr lang="en-US" sz="1400" dirty="0" err="1">
                <a:latin typeface="+mn-lt"/>
              </a:rPr>
              <a:t>comunicarse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regularmente</a:t>
            </a:r>
            <a:r>
              <a:rPr lang="en-US" sz="1400" dirty="0">
                <a:latin typeface="+mn-lt"/>
              </a:rPr>
              <a:t> con las </a:t>
            </a:r>
            <a:r>
              <a:rPr lang="en-US" sz="1400" dirty="0" err="1">
                <a:latin typeface="+mn-lt"/>
              </a:rPr>
              <a:t>empresas</a:t>
            </a:r>
            <a:r>
              <a:rPr lang="en-US" sz="1400" dirty="0">
                <a:latin typeface="+mn-lt"/>
              </a:rPr>
              <a:t> para </a:t>
            </a:r>
            <a:r>
              <a:rPr lang="en-US" sz="1400" dirty="0" err="1">
                <a:latin typeface="+mn-lt"/>
              </a:rPr>
              <a:t>entender</a:t>
            </a:r>
            <a:r>
              <a:rPr lang="en-US" sz="1400" dirty="0">
                <a:latin typeface="+mn-lt"/>
              </a:rPr>
              <a:t> sus </a:t>
            </a:r>
            <a:r>
              <a:rPr lang="en-US" sz="1400" dirty="0" err="1">
                <a:latin typeface="+mn-lt"/>
              </a:rPr>
              <a:t>desafíos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</a:t>
            </a:r>
            <a:r>
              <a:rPr lang="en-US" sz="1400" dirty="0">
                <a:latin typeface="+mn-lt"/>
              </a:rPr>
              <a:t> mercado </a:t>
            </a:r>
            <a:r>
              <a:rPr lang="en-US" sz="1400" dirty="0" err="1">
                <a:latin typeface="+mn-lt"/>
              </a:rPr>
              <a:t>laboral</a:t>
            </a:r>
            <a:r>
              <a:rPr lang="en-US" sz="1400" dirty="0">
                <a:latin typeface="+mn-lt"/>
              </a:rPr>
              <a:t>?</a:t>
            </a:r>
            <a:endParaRPr lang="es-ES_tradnl" sz="1400" noProof="1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+mn-lt"/>
              </a:rPr>
              <a:t>¿</a:t>
            </a:r>
            <a:r>
              <a:rPr lang="en-US" sz="1700" b="1" dirty="0" err="1">
                <a:latin typeface="+mn-lt"/>
              </a:rPr>
              <a:t>Qué</a:t>
            </a:r>
            <a:r>
              <a:rPr lang="en-US" sz="1700" b="1" dirty="0">
                <a:latin typeface="+mn-lt"/>
              </a:rPr>
              <a:t> barreras </a:t>
            </a:r>
            <a:r>
              <a:rPr lang="en-US" sz="1700" b="1" dirty="0" err="1">
                <a:latin typeface="+mn-lt"/>
              </a:rPr>
              <a:t>impiden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que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los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trabajadores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actuales</a:t>
            </a:r>
            <a:r>
              <a:rPr lang="en-US" sz="1700" b="1" dirty="0">
                <a:latin typeface="+mn-lt"/>
              </a:rPr>
              <a:t> se </a:t>
            </a:r>
            <a:r>
              <a:rPr lang="en-US" sz="1700" b="1" dirty="0" err="1">
                <a:latin typeface="+mn-lt"/>
              </a:rPr>
              <a:t>capaciten</a:t>
            </a:r>
            <a:r>
              <a:rPr lang="en-US" sz="1700" b="1" dirty="0">
                <a:latin typeface="+mn-lt"/>
              </a:rPr>
              <a:t> y se </a:t>
            </a:r>
            <a:r>
              <a:rPr lang="en-US" sz="1700" b="1" dirty="0" err="1">
                <a:latin typeface="+mn-lt"/>
              </a:rPr>
              <a:t>integren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en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sectores</a:t>
            </a:r>
            <a:r>
              <a:rPr lang="en-US" sz="1700" b="1" dirty="0">
                <a:latin typeface="+mn-lt"/>
              </a:rPr>
              <a:t> de </a:t>
            </a:r>
            <a:r>
              <a:rPr lang="en-US" sz="1700" b="1" dirty="0" err="1">
                <a:latin typeface="+mn-lt"/>
              </a:rPr>
              <a:t>transición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energética</a:t>
            </a:r>
            <a:r>
              <a:rPr lang="en-US" sz="1700" b="1" dirty="0">
                <a:latin typeface="+mn-lt"/>
              </a:rPr>
              <a:t>?</a:t>
            </a:r>
            <a:endParaRPr lang="es-ES_tradnl" sz="1700" b="1" noProof="1">
              <a:latin typeface="+mn-lt"/>
            </a:endParaRP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US" sz="1400" dirty="0"/>
              <a:t>¿Cómo se </a:t>
            </a:r>
            <a:r>
              <a:rPr lang="en-US" sz="1400" dirty="0" err="1"/>
              <a:t>comparan</a:t>
            </a:r>
            <a:r>
              <a:rPr lang="en-US" sz="1400" dirty="0"/>
              <a:t> las </a:t>
            </a:r>
            <a:r>
              <a:rPr lang="en-US" sz="1400" dirty="0" err="1"/>
              <a:t>condiciones</a:t>
            </a:r>
            <a:r>
              <a:rPr lang="en-US" sz="1400" dirty="0"/>
              <a:t> </a:t>
            </a:r>
            <a:r>
              <a:rPr lang="en-US" sz="1400" dirty="0" err="1"/>
              <a:t>laborales</a:t>
            </a:r>
            <a:r>
              <a:rPr lang="en-US" sz="1400" dirty="0"/>
              <a:t> y la </a:t>
            </a:r>
            <a:r>
              <a:rPr lang="en-US" sz="1400" dirty="0" err="1"/>
              <a:t>ubicación</a:t>
            </a:r>
            <a:r>
              <a:rPr lang="en-US" sz="1400" dirty="0"/>
              <a:t> 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trabajos</a:t>
            </a:r>
            <a:r>
              <a:rPr lang="en-US" sz="1400" dirty="0"/>
              <a:t>?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n-US" sz="1400" dirty="0"/>
              <a:t>¿</a:t>
            </a:r>
            <a:r>
              <a:rPr lang="en-US" sz="1400" dirty="0" err="1"/>
              <a:t>Qué</a:t>
            </a:r>
            <a:r>
              <a:rPr lang="en-US" sz="1400" dirty="0"/>
              <a:t> </a:t>
            </a:r>
            <a:r>
              <a:rPr lang="en-US" sz="1400" dirty="0" err="1"/>
              <a:t>costos</a:t>
            </a:r>
            <a:r>
              <a:rPr lang="en-US" sz="1400" dirty="0"/>
              <a:t> </a:t>
            </a:r>
            <a:r>
              <a:rPr lang="en-US" sz="1400" dirty="0" err="1"/>
              <a:t>debe</a:t>
            </a:r>
            <a:r>
              <a:rPr lang="en-US" sz="1400" dirty="0"/>
              <a:t> </a:t>
            </a:r>
            <a:r>
              <a:rPr lang="en-US" sz="1400" dirty="0" err="1"/>
              <a:t>asumir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individuo</a:t>
            </a:r>
            <a:r>
              <a:rPr lang="en-US" sz="1400" dirty="0"/>
              <a:t> para </a:t>
            </a:r>
            <a:r>
              <a:rPr lang="en-US" sz="1400" dirty="0" err="1"/>
              <a:t>volver</a:t>
            </a:r>
            <a:r>
              <a:rPr lang="en-US" sz="1400" dirty="0"/>
              <a:t> a </a:t>
            </a:r>
            <a:r>
              <a:rPr lang="en-US" sz="1400" dirty="0" err="1"/>
              <a:t>capacitarse</a:t>
            </a:r>
            <a:r>
              <a:rPr lang="en-US" sz="1400" dirty="0"/>
              <a:t>?</a:t>
            </a:r>
            <a:endParaRPr lang="es-ES_tradnl" sz="1400" noProof="1"/>
          </a:p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+mn-lt"/>
              </a:rPr>
              <a:t>¿Cómo </a:t>
            </a:r>
            <a:r>
              <a:rPr lang="en-US" sz="1700" b="1" dirty="0" err="1">
                <a:latin typeface="+mn-lt"/>
              </a:rPr>
              <a:t>afecta</a:t>
            </a:r>
            <a:r>
              <a:rPr lang="en-US" sz="1700" b="1" dirty="0">
                <a:latin typeface="+mn-lt"/>
              </a:rPr>
              <a:t> la </a:t>
            </a:r>
            <a:r>
              <a:rPr lang="en-US" sz="1700" b="1" dirty="0" err="1">
                <a:latin typeface="+mn-lt"/>
              </a:rPr>
              <a:t>migración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el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suministro</a:t>
            </a:r>
            <a:r>
              <a:rPr lang="en-US" sz="1700" b="1" dirty="0">
                <a:latin typeface="+mn-lt"/>
              </a:rPr>
              <a:t> de </a:t>
            </a:r>
            <a:r>
              <a:rPr lang="en-US" sz="1700" b="1" dirty="0" err="1">
                <a:latin typeface="+mn-lt"/>
              </a:rPr>
              <a:t>trabajadores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calificados</a:t>
            </a:r>
            <a:r>
              <a:rPr lang="en-US" sz="1700" b="1" dirty="0">
                <a:latin typeface="+mn-lt"/>
              </a:rPr>
              <a:t> para la </a:t>
            </a:r>
            <a:r>
              <a:rPr lang="en-US" sz="1700" b="1" dirty="0" err="1">
                <a:latin typeface="+mn-lt"/>
              </a:rPr>
              <a:t>transición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energética</a:t>
            </a:r>
            <a:r>
              <a:rPr lang="en-US" sz="1700" b="1" dirty="0">
                <a:latin typeface="+mn-lt"/>
              </a:rPr>
              <a:t> de </a:t>
            </a:r>
            <a:r>
              <a:rPr lang="en-US" sz="1700" b="1" dirty="0" err="1">
                <a:latin typeface="+mn-lt"/>
              </a:rPr>
              <a:t>su</a:t>
            </a:r>
            <a:r>
              <a:rPr lang="en-US" sz="1700" b="1" dirty="0">
                <a:latin typeface="+mn-lt"/>
              </a:rPr>
              <a:t> </a:t>
            </a:r>
            <a:r>
              <a:rPr lang="en-US" sz="1700" b="1" dirty="0" err="1">
                <a:latin typeface="+mn-lt"/>
              </a:rPr>
              <a:t>país</a:t>
            </a:r>
            <a:r>
              <a:rPr lang="en-US" sz="1700" b="1" dirty="0">
                <a:latin typeface="+mn-lt"/>
              </a:rPr>
              <a:t>?</a:t>
            </a:r>
            <a:endParaRPr lang="es-ES_tradnl" sz="1700" b="1" noProof="1">
              <a:latin typeface="+mn-lt"/>
            </a:endParaRPr>
          </a:p>
          <a:p>
            <a:pPr marL="704850" lvl="1" indent="-342900">
              <a:buFont typeface="+mj-lt"/>
              <a:buAutoNum type="arabicPeriod"/>
            </a:pPr>
            <a:endParaRPr lang="es-ES_tradnl" sz="1600" noProof="1">
              <a:latin typeface="+mn-lt"/>
            </a:endParaRPr>
          </a:p>
          <a:p>
            <a:pPr marL="0" indent="0">
              <a:buNone/>
            </a:pPr>
            <a:r>
              <a:rPr lang="es-ES_tradnl" sz="1600" noProof="1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5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65479-8B18-C689-C92C-72BDFCF16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noProof="1"/>
              <a:t>The Impacts of Skills Shortages on Global Power Sector Emissions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3480C-C71F-5175-A935-339A203AE318}"/>
              </a:ext>
            </a:extLst>
          </p:cNvPr>
          <p:cNvSpPr txBox="1"/>
          <p:nvPr/>
        </p:nvSpPr>
        <p:spPr>
          <a:xfrm>
            <a:off x="5834130" y="276895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s-ES_tradnl" noProof="1"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CC152-F3A7-1015-878D-4D7AF6A0329C}"/>
              </a:ext>
            </a:extLst>
          </p:cNvPr>
          <p:cNvSpPr txBox="1"/>
          <p:nvPr/>
        </p:nvSpPr>
        <p:spPr>
          <a:xfrm>
            <a:off x="6040192" y="316820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s-ES_tradnl" noProof="1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EFD98-38E4-D8CF-E22B-B43686B491DE}"/>
              </a:ext>
            </a:extLst>
          </p:cNvPr>
          <p:cNvSpPr txBox="1"/>
          <p:nvPr/>
        </p:nvSpPr>
        <p:spPr>
          <a:xfrm>
            <a:off x="4829577" y="296214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s-ES_tradnl" noProof="1"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029EF-5659-7149-616B-B8820D02F141}"/>
              </a:ext>
            </a:extLst>
          </p:cNvPr>
          <p:cNvSpPr txBox="1"/>
          <p:nvPr/>
        </p:nvSpPr>
        <p:spPr>
          <a:xfrm>
            <a:off x="5241701" y="284623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s-ES_tradnl" noProof="1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5BE93-37AA-C212-1615-CC7CE4BBABC6}"/>
              </a:ext>
            </a:extLst>
          </p:cNvPr>
          <p:cNvSpPr txBox="1"/>
          <p:nvPr/>
        </p:nvSpPr>
        <p:spPr>
          <a:xfrm>
            <a:off x="7373257" y="26706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n-MX" dirty="0"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92185-E4D6-E21B-C493-C491C4D4DAC8}"/>
              </a:ext>
            </a:extLst>
          </p:cNvPr>
          <p:cNvSpPr txBox="1"/>
          <p:nvPr/>
        </p:nvSpPr>
        <p:spPr>
          <a:xfrm>
            <a:off x="2307771" y="278674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n-MX" dirty="0"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70006-3E1E-0DF0-5AC5-C15CAF0909DF}"/>
              </a:ext>
            </a:extLst>
          </p:cNvPr>
          <p:cNvSpPr/>
          <p:nvPr/>
        </p:nvSpPr>
        <p:spPr>
          <a:xfrm>
            <a:off x="3236686" y="2567226"/>
            <a:ext cx="5442857" cy="861774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rtlCol="0" anchor="ctr">
            <a:spAutoFit/>
          </a:bodyPr>
          <a:lstStyle/>
          <a:p>
            <a:pPr marL="0" indent="0" algn="ctr">
              <a:buNone/>
            </a:pPr>
            <a:r>
              <a:rPr lang="en-MX" sz="5000" b="1" dirty="0">
                <a:latin typeface="+mj-lt"/>
                <a:sym typeface="Wingdings" panose="05000000000000000000" pitchFamily="2" charset="2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77271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F5385-61BA-0920-5B3C-2881989CBAA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891812" y="2582300"/>
            <a:ext cx="5616575" cy="698823"/>
          </a:xfrm>
        </p:spPr>
        <p:txBody>
          <a:bodyPr/>
          <a:lstStyle/>
          <a:p>
            <a:r>
              <a:rPr lang="es-ES_tradnl" noProof="1"/>
              <a:t>2. </a:t>
            </a:r>
            <a:r>
              <a:rPr lang="en-US" dirty="0"/>
              <a:t>Impacto </a:t>
            </a:r>
            <a:r>
              <a:rPr lang="en-US" dirty="0" err="1"/>
              <a:t>climático</a:t>
            </a:r>
            <a:r>
              <a:rPr lang="en-US" dirty="0"/>
              <a:t> de la </a:t>
            </a:r>
            <a:r>
              <a:rPr lang="en-US" dirty="0" err="1"/>
              <a:t>escasez</a:t>
            </a:r>
            <a:r>
              <a:rPr lang="en-US" dirty="0"/>
              <a:t> de 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verdes</a:t>
            </a:r>
            <a:endParaRPr lang="es-ES_tradnl" noProof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9060-4478-E02E-9716-C3BC90CA58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891812" y="3486881"/>
            <a:ext cx="5616575" cy="579646"/>
          </a:xfrm>
        </p:spPr>
        <p:txBody>
          <a:bodyPr/>
          <a:lstStyle/>
          <a:p>
            <a:pPr marL="285750" indent="-285750">
              <a:buFont typeface="Segoe MDL2 Assets" panose="050A0102010101010101" pitchFamily="18" charset="0"/>
              <a:buChar char=""/>
            </a:pPr>
            <a:r>
              <a:rPr lang="es-ES_tradnl" noProof="1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podría</a:t>
            </a:r>
            <a:r>
              <a:rPr lang="en-US" dirty="0"/>
              <a:t> la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trabajadores</a:t>
            </a:r>
            <a:r>
              <a:rPr lang="en-US" dirty="0"/>
              <a:t> </a:t>
            </a:r>
            <a:r>
              <a:rPr lang="en-US" dirty="0" err="1"/>
              <a:t>afectar</a:t>
            </a:r>
            <a:r>
              <a:rPr lang="en-US" dirty="0"/>
              <a:t> las </a:t>
            </a:r>
            <a:r>
              <a:rPr lang="en-US" dirty="0" err="1"/>
              <a:t>futuras</a:t>
            </a:r>
            <a:r>
              <a:rPr lang="en-US" dirty="0"/>
              <a:t> </a:t>
            </a:r>
            <a:r>
              <a:rPr lang="en-US" dirty="0" err="1"/>
              <a:t>emisiones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calentamiento</a:t>
            </a:r>
            <a:r>
              <a:rPr lang="en-US" dirty="0"/>
              <a:t> global?</a:t>
            </a:r>
            <a:endParaRPr lang="es-ES_tradnl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3E9BF-33CF-3CDB-11B2-4934DE4BC66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91812" y="4731947"/>
            <a:ext cx="6096000" cy="698823"/>
          </a:xfrm>
        </p:spPr>
        <p:txBody>
          <a:bodyPr/>
          <a:lstStyle/>
          <a:p>
            <a:r>
              <a:rPr lang="es-ES_tradnl" noProof="1"/>
              <a:t>3. </a:t>
            </a:r>
            <a:r>
              <a:rPr lang="en-US" dirty="0"/>
              <a:t>Barreras para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</a:t>
            </a:r>
            <a:r>
              <a:rPr lang="en-US" dirty="0" err="1"/>
              <a:t>verde</a:t>
            </a:r>
            <a:endParaRPr lang="es-ES_tradnl" noProof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EABEE-1CCF-F1FD-D307-E5F353D56D2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891812" y="5520923"/>
            <a:ext cx="5616575" cy="5796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Segoe MDL2 Assets" panose="050A0102010101010101" pitchFamily="18" charset="0"/>
              <a:buChar char=""/>
            </a:pPr>
            <a:r>
              <a:rPr lang="es-ES_tradnl" noProof="1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frenando</a:t>
            </a:r>
            <a:r>
              <a:rPr lang="en-US" dirty="0"/>
              <a:t> la </a:t>
            </a:r>
            <a:r>
              <a:rPr lang="en-US" dirty="0" err="1"/>
              <a:t>expansión</a:t>
            </a:r>
            <a:r>
              <a:rPr lang="en-US" dirty="0"/>
              <a:t> de la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sector </a:t>
            </a:r>
            <a:r>
              <a:rPr lang="en-US" dirty="0" err="1"/>
              <a:t>energético</a:t>
            </a:r>
            <a:r>
              <a:rPr lang="en-US" dirty="0"/>
              <a:t>?</a:t>
            </a:r>
            <a:endParaRPr lang="es-ES_tradnl" noProof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B7C9C2-70F3-B8C9-C590-7617EDE6B3B6}"/>
              </a:ext>
            </a:extLst>
          </p:cNvPr>
          <p:cNvSpPr txBox="1">
            <a:spLocks/>
          </p:cNvSpPr>
          <p:nvPr/>
        </p:nvSpPr>
        <p:spPr bwMode="auto">
          <a:xfrm>
            <a:off x="5891812" y="781612"/>
            <a:ext cx="6096000" cy="6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2400" b="1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noProof="1"/>
              <a:t>1. Tendencias en empleos relacionados a transición energética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D0A281-8535-0611-CA16-F7A99C51FB68}"/>
              </a:ext>
            </a:extLst>
          </p:cNvPr>
          <p:cNvSpPr txBox="1">
            <a:spLocks/>
          </p:cNvSpPr>
          <p:nvPr/>
        </p:nvSpPr>
        <p:spPr bwMode="auto">
          <a:xfrm>
            <a:off x="5891811" y="1586841"/>
            <a:ext cx="5616575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b="0" kern="1200" baseline="0">
                <a:solidFill>
                  <a:schemeClr val="bg2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egoe MDL2 Assets" panose="050A0102010101010101" pitchFamily="18" charset="0"/>
              <a:buChar char=""/>
            </a:pPr>
            <a:r>
              <a:rPr lang="es-ES_tradnl" noProof="1"/>
              <a:t>De motor de creación de empleo a cuello de botella por falta de habilidades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482EEC-2894-9638-A4CB-F2DC6096C801}"/>
              </a:ext>
            </a:extLst>
          </p:cNvPr>
          <p:cNvSpPr txBox="1">
            <a:spLocks/>
          </p:cNvSpPr>
          <p:nvPr/>
        </p:nvSpPr>
        <p:spPr bwMode="auto">
          <a:xfrm>
            <a:off x="841898" y="1142614"/>
            <a:ext cx="3240705" cy="6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2400" b="1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6000" noProof="1">
                <a:latin typeface="Bahnschrift Condensed (Headings)"/>
              </a:rPr>
              <a:t>AGENDA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C5B2FF5-108A-60FF-A4B2-112D40CC6C63}"/>
              </a:ext>
            </a:extLst>
          </p:cNvPr>
          <p:cNvSpPr txBox="1">
            <a:spLocks/>
          </p:cNvSpPr>
          <p:nvPr/>
        </p:nvSpPr>
        <p:spPr bwMode="auto">
          <a:xfrm>
            <a:off x="841898" y="2208264"/>
            <a:ext cx="3472650" cy="22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</a:pPr>
            <a:r>
              <a:rPr lang="es-ES_tradnl" sz="1800" b="0" i="1" cap="none" noProof="1">
                <a:latin typeface="Avenir Next LT Pro" panose="020B0504020202020204" pitchFamily="34" charset="0"/>
                <a:cs typeface="Arial" panose="020B0604020202020204" pitchFamily="34" charset="0"/>
              </a:rPr>
              <a:t>La escasez de trabajadores y de habilidades representa un riesgo significativo para el logro de los objetivos climáticos globales.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C7E9D-7D63-CAB7-644B-09B2810119D5}"/>
              </a:ext>
            </a:extLst>
          </p:cNvPr>
          <p:cNvSpPr txBox="1"/>
          <p:nvPr/>
        </p:nvSpPr>
        <p:spPr>
          <a:xfrm>
            <a:off x="3155324" y="79849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Segoe MDL2 Assets" panose="050A0102010101010101" pitchFamily="18" charset="0"/>
              <a:buChar char=""/>
            </a:pPr>
            <a:endParaRPr lang="es-ES_tradnl" noProof="1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1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8EE0D-0F3E-C42E-F082-437974F4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4A7FBA-19DF-D8F3-2F06-C633E89E5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noProof="1"/>
              <a:t>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243D16-4D86-2259-EF6F-3338D1B456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83694" y="1990225"/>
            <a:ext cx="8460000" cy="2877550"/>
          </a:xfrm>
        </p:spPr>
        <p:txBody>
          <a:bodyPr>
            <a:normAutofit fontScale="70000" lnSpcReduction="20000"/>
          </a:bodyPr>
          <a:lstStyle/>
          <a:p>
            <a:r>
              <a:rPr lang="es-ES_tradnl" sz="4900" noProof="1"/>
              <a:t>TENDENCIAS EN EL EMPLEO ENERGÉTICO </a:t>
            </a:r>
          </a:p>
          <a:p>
            <a:endParaRPr lang="es-ES_tradnl" noProof="1"/>
          </a:p>
          <a:p>
            <a:r>
              <a:rPr lang="es-ES_tradnl" sz="4300" noProof="1"/>
              <a:t>CREACIÓN DE EMPLEOS Y CUELLOS DE BOTELLA EN HABILIDADES</a:t>
            </a:r>
          </a:p>
        </p:txBody>
      </p:sp>
    </p:spTree>
    <p:extLst>
      <p:ext uri="{BB962C8B-B14F-4D97-AF65-F5344CB8AC3E}">
        <p14:creationId xmlns:p14="http://schemas.microsoft.com/office/powerpoint/2010/main" val="49989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D40C72-EF4A-6793-6B13-FB8A9D87A2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426" y="243180"/>
            <a:ext cx="9286012" cy="1439862"/>
          </a:xfrm>
        </p:spPr>
        <p:txBody>
          <a:bodyPr>
            <a:normAutofit/>
          </a:bodyPr>
          <a:lstStyle/>
          <a:p>
            <a:r>
              <a:rPr lang="es-ES_tradnl" sz="4000" noProof="1"/>
              <a:t>¿QUÉ SIGNIFICA LA TRANSICIÓN ENERGÉTICA PARA EL EMPLEO?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29462-AB8B-E1AA-8BEA-9FB03BF326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7" y="1588791"/>
            <a:ext cx="11524704" cy="510822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_tradnl" b="1" noProof="1">
                <a:latin typeface="+mn-lt"/>
              </a:rPr>
              <a:t>Mayor demanda en algunas ocupaciones </a:t>
            </a:r>
          </a:p>
          <a:p>
            <a:pPr lvl="1">
              <a:spcAft>
                <a:spcPts val="1200"/>
              </a:spcAft>
              <a:buFont typeface="Segoe MDL2 Assets" panose="050A0102010101010101" pitchFamily="18" charset="0"/>
              <a:buChar char=""/>
            </a:pPr>
            <a:r>
              <a:rPr lang="es-ES_tradnl" noProof="1">
                <a:latin typeface="+mn-lt"/>
              </a:rPr>
              <a:t>Se necesitan más electricistas para las tareas de transición del sector energético, industrial y de la construcción.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b="1" noProof="1">
                <a:latin typeface="+mn-lt"/>
              </a:rPr>
              <a:t>Nuevas habilidades para ocupaciones existentes</a:t>
            </a:r>
          </a:p>
          <a:p>
            <a:pPr lvl="1">
              <a:spcAft>
                <a:spcPts val="1200"/>
              </a:spcAft>
              <a:buFont typeface="Segoe MDL2 Assets" panose="050A0102010101010101" pitchFamily="18" charset="0"/>
              <a:buChar char=""/>
            </a:pPr>
            <a:r>
              <a:rPr lang="es-ES_tradnl" noProof="1"/>
              <a:t>Los plomeros necesitan aprender a instalar bombas de calor; los ingenieros civiles, a construir parques eólicos marinos.</a:t>
            </a:r>
            <a:endParaRPr lang="es-ES_tradnl" noProof="1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b="1" noProof="1">
                <a:latin typeface="+mn-lt"/>
              </a:rPr>
              <a:t>Creación de nuevas ocupaciones</a:t>
            </a:r>
            <a:endParaRPr lang="es-ES_tradnl" noProof="1">
              <a:latin typeface="+mn-lt"/>
            </a:endParaRPr>
          </a:p>
          <a:p>
            <a:pPr lvl="1">
              <a:spcAft>
                <a:spcPts val="1200"/>
              </a:spcAft>
              <a:buFont typeface="Segoe MDL2 Assets" panose="050A0102010101010101" pitchFamily="18" charset="0"/>
              <a:buChar char=""/>
            </a:pPr>
            <a:r>
              <a:rPr lang="es-ES_tradnl" noProof="1"/>
              <a:t>Técnicos en mantenimiento de energía eólica marina, especialistas en contabilidad de gases de efecto invernadero.</a:t>
            </a:r>
            <a:endParaRPr lang="es-ES_tradnl" noProof="1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b="1" noProof="1">
                <a:latin typeface="+mn-lt"/>
              </a:rPr>
              <a:t>Disminuirá la demanda de algunas ocupaciones tradicionales </a:t>
            </a:r>
          </a:p>
          <a:p>
            <a:pPr lvl="1">
              <a:buFont typeface="Segoe MDL2 Assets" panose="050A0102010101010101" pitchFamily="18" charset="0"/>
              <a:buChar char=""/>
            </a:pPr>
            <a:r>
              <a:rPr lang="es-ES_tradnl" noProof="1"/>
              <a:t>La minería del carbón y otras ocupaciones vinculadas a combustibles fósiles se enfrentan a un declive estructural.</a:t>
            </a:r>
            <a:endParaRPr lang="es-ES_tradnl" noProof="1">
              <a:latin typeface="+mn-lt"/>
            </a:endParaRPr>
          </a:p>
          <a:p>
            <a:pPr marL="704850" lvl="1" indent="-342900">
              <a:buFont typeface="+mj-lt"/>
              <a:buAutoNum type="arabicPeriod"/>
            </a:pPr>
            <a:endParaRPr lang="es-ES_tradnl" noProof="1">
              <a:latin typeface="+mn-lt"/>
            </a:endParaRPr>
          </a:p>
          <a:p>
            <a:pPr marL="0" indent="0">
              <a:buNone/>
            </a:pPr>
            <a:r>
              <a:rPr lang="es-ES_tradnl" noProof="1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3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5B5B6-AF49-1682-D091-45443A3772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124" y="456360"/>
            <a:ext cx="9875781" cy="1439862"/>
          </a:xfrm>
        </p:spPr>
        <p:txBody>
          <a:bodyPr>
            <a:normAutofit/>
          </a:bodyPr>
          <a:lstStyle/>
          <a:p>
            <a:r>
              <a:rPr lang="es-ES_tradnl" sz="2800" noProof="1"/>
              <a:t>La transición ENERGÉTICA ES GENERADORA de empleo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8E8F5-C6F4-8ABB-545A-D2511C78C6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3088" y="5897777"/>
            <a:ext cx="5737711" cy="483971"/>
          </a:xfrm>
        </p:spPr>
        <p:txBody>
          <a:bodyPr/>
          <a:lstStyle/>
          <a:p>
            <a:pPr marL="0" indent="0">
              <a:buNone/>
            </a:pPr>
            <a:r>
              <a:rPr lang="es-ES_tradnl" sz="1200" i="1" noProof="1"/>
              <a:t>Fuente: IRENA Renewable Energy &amp; Jobs 2025 (empleos directos únicamente)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AB878-7E28-5928-7E21-71C3F1DE29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5632" y="1669373"/>
            <a:ext cx="5020244" cy="4571773"/>
          </a:xfrm>
        </p:spPr>
        <p:txBody>
          <a:bodyPr/>
          <a:lstStyle/>
          <a:p>
            <a:r>
              <a:rPr lang="es-ES_tradnl" noProof="1"/>
              <a:t>El 2% de la fuerza laboral global está empleada en el sector energético (IEA, 2025).</a:t>
            </a:r>
          </a:p>
          <a:p>
            <a:pPr lvl="1"/>
            <a:r>
              <a:rPr lang="es-ES_tradnl" noProof="1"/>
              <a:t>Los países conactividades de manufactura energética presentan proporciones significativamente mayores.</a:t>
            </a:r>
          </a:p>
          <a:p>
            <a:endParaRPr lang="es-ES_tradnl" noProof="1"/>
          </a:p>
          <a:p>
            <a:r>
              <a:rPr lang="es-ES_tradnl" noProof="1"/>
              <a:t>La construcción de infraestructura de generación de electricidad ha sido el principal motor de empleo en los últimos años.</a:t>
            </a:r>
          </a:p>
          <a:p>
            <a:endParaRPr lang="es-ES_tradnl" noProof="1"/>
          </a:p>
          <a:p>
            <a:endParaRPr lang="es-ES_tradnl" noProof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FB114D-97ED-844D-FEA9-C0A1043CF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501906"/>
              </p:ext>
            </p:extLst>
          </p:nvPr>
        </p:nvGraphicFramePr>
        <p:xfrm>
          <a:off x="395009" y="1462707"/>
          <a:ext cx="6147834" cy="421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47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37D63-DD6C-53D4-862F-3D79376C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14DE6D-8D2B-5DDF-50BB-F71ECEA23D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9666" y="231749"/>
            <a:ext cx="10068797" cy="1439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2800" noProof="1"/>
              <a:t>LA escasez DE HABILIDADES EMERGe COMO UN CUELLO DE BOTELLA importante PARA LOS OBJETIVOS CLIMÁTICOS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96703-FFD8-9CAD-9081-06AFEF0A2D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71016" y="6212114"/>
            <a:ext cx="5501369" cy="499312"/>
          </a:xfrm>
        </p:spPr>
        <p:txBody>
          <a:bodyPr/>
          <a:lstStyle/>
          <a:p>
            <a:pPr marL="0" indent="0">
              <a:buNone/>
            </a:pPr>
            <a:r>
              <a:rPr lang="es-ES_tradnl" sz="1100" i="1" noProof="1"/>
              <a:t>Fuente </a:t>
            </a:r>
            <a:r>
              <a:rPr lang="es-ES_tradnl" sz="1100" b="0" i="1" noProof="1"/>
              <a:t>: IEA World Energy Employment 2025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FBEEF8A-39A3-9074-C664-ED2A25CD9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04488" y="1552193"/>
            <a:ext cx="3232992" cy="5183264"/>
          </a:xfrm>
        </p:spPr>
        <p:txBody>
          <a:bodyPr/>
          <a:lstStyle/>
          <a:p>
            <a:pPr algn="just"/>
            <a:r>
              <a:rPr lang="es-ES_tradnl" noProof="1">
                <a:latin typeface="+mn-lt"/>
              </a:rPr>
              <a:t>Encuestas a empresas en la mayoría de los países muestran de manera consistente que la falta de habilidades está ralentizando el avance de la transición energética.</a:t>
            </a:r>
          </a:p>
          <a:p>
            <a:pPr marL="0" indent="0" algn="just">
              <a:buNone/>
            </a:pPr>
            <a:endParaRPr lang="es-ES_tradnl" noProof="1">
              <a:latin typeface="+mn-lt"/>
            </a:endParaRPr>
          </a:p>
          <a:p>
            <a:pPr algn="just"/>
            <a:r>
              <a:rPr lang="es-ES_tradnl" b="1" i="1" noProof="1">
                <a:latin typeface="+mn-lt"/>
              </a:rPr>
              <a:t>Más de la mitad de las empresas reportan dificultades críticas para contratar personal técnico y de supervisión.  </a:t>
            </a:r>
          </a:p>
          <a:p>
            <a:pPr lvl="1"/>
            <a:r>
              <a:rPr lang="es-ES_tradnl" noProof="1">
                <a:latin typeface="+mn-lt"/>
              </a:rPr>
              <a:t>(IEA World Energy Employment 2025)</a:t>
            </a:r>
          </a:p>
          <a:p>
            <a:pPr marL="342900" indent="-342900">
              <a:buFont typeface="+mj-lt"/>
              <a:buAutoNum type="arabicPeriod"/>
            </a:pPr>
            <a:endParaRPr lang="es-ES_tradnl" noProof="1">
              <a:latin typeface="+mn-lt"/>
            </a:endParaRPr>
          </a:p>
          <a:p>
            <a:pPr marL="704850" lvl="1" indent="-342900">
              <a:buFont typeface="+mj-lt"/>
              <a:buAutoNum type="arabicPeriod"/>
            </a:pPr>
            <a:endParaRPr lang="es-ES_tradnl" noProof="1">
              <a:latin typeface="+mn-lt"/>
            </a:endParaRPr>
          </a:p>
          <a:p>
            <a:pPr marL="0" indent="0">
              <a:buNone/>
            </a:pPr>
            <a:r>
              <a:rPr lang="es-ES_tradnl" noProof="1">
                <a:latin typeface="+mn-lt"/>
              </a:rPr>
              <a:t> </a:t>
            </a:r>
          </a:p>
        </p:txBody>
      </p:sp>
      <p:pic>
        <p:nvPicPr>
          <p:cNvPr id="5" name="Picture 4" descr="A graph of energy efficiency&#10;&#10;AI-generated content may be incorrect.">
            <a:extLst>
              <a:ext uri="{FF2B5EF4-FFF2-40B4-BE49-F238E27FC236}">
                <a16:creationId xmlns:a16="http://schemas.microsoft.com/office/drawing/2014/main" id="{FF23F5BB-15CB-B551-DCBB-BE44F53DD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7" y="1468934"/>
            <a:ext cx="7879846" cy="52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1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BB311D-7BEE-D6AF-BE5E-585DA0BE3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noProof="1"/>
              <a:t>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B84BAA-B3C8-971E-23A0-4BD2040EDF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Impacto </a:t>
            </a:r>
            <a:r>
              <a:rPr lang="en-US" dirty="0" err="1"/>
              <a:t>climático</a:t>
            </a:r>
            <a:r>
              <a:rPr lang="en-US" dirty="0"/>
              <a:t> de la </a:t>
            </a:r>
            <a:r>
              <a:rPr lang="en-US" dirty="0" err="1"/>
              <a:t>escasez</a:t>
            </a:r>
            <a:r>
              <a:rPr lang="en-US" dirty="0"/>
              <a:t> de HABILIDADES </a:t>
            </a:r>
            <a:r>
              <a:rPr lang="en-US" dirty="0" err="1"/>
              <a:t>verdes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10514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A3BEF-E8A7-B8D3-F753-B4EAB5E83F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s-ES_tradnl" sz="3200" noProof="1"/>
              <a:t>Modelando la OFERTA Y DEMANDA LABORAL en el sector ELÉCTRICO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C2C9-FF55-0BDB-1C39-6483AB56F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0" y="2096113"/>
            <a:ext cx="7975477" cy="4478858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noProof="1">
                <a:latin typeface="+mn-lt"/>
              </a:rPr>
              <a:t>Un estudio del NewClimate Institute utiliza un </a:t>
            </a:r>
            <a:r>
              <a:rPr lang="es-ES_tradnl" b="1" noProof="1">
                <a:latin typeface="+mn-lt"/>
              </a:rPr>
              <a:t>modelo teórico innovador </a:t>
            </a:r>
            <a:r>
              <a:rPr lang="es-ES_tradnl" noProof="1">
                <a:latin typeface="+mn-lt"/>
              </a:rPr>
              <a:t>para analizar la relación entre la </a:t>
            </a:r>
            <a:r>
              <a:rPr lang="es-ES_tradnl" b="1" noProof="1">
                <a:latin typeface="+mn-lt"/>
              </a:rPr>
              <a:t>escasez de trabajadores para la transición energética y las trayectorias globales de emisiones.</a:t>
            </a:r>
          </a:p>
          <a:p>
            <a:pPr marL="0" indent="0" algn="just">
              <a:buNone/>
            </a:pPr>
            <a:endParaRPr lang="es-ES_tradnl" b="1" noProof="1">
              <a:latin typeface="+mn-lt"/>
            </a:endParaRPr>
          </a:p>
          <a:p>
            <a:pPr marL="0" indent="0" algn="just">
              <a:buNone/>
            </a:pPr>
            <a:r>
              <a:rPr lang="es-ES_tradnl" noProof="1">
                <a:latin typeface="+mn-lt"/>
              </a:rPr>
              <a:t>Características clave del modelo:</a:t>
            </a:r>
          </a:p>
          <a:p>
            <a:pPr marL="704850" lvl="1" indent="-342900" algn="just">
              <a:buFont typeface="+mj-lt"/>
              <a:buAutoNum type="arabicPeriod"/>
            </a:pPr>
            <a:r>
              <a:rPr lang="es-ES_tradnl" sz="1600" noProof="1">
                <a:latin typeface="+mn-lt"/>
              </a:rPr>
              <a:t>La demanda de mano de obra se estima utilizando factores de empleo y escenarios de la IEA.</a:t>
            </a:r>
          </a:p>
          <a:p>
            <a:pPr marL="704850" lvl="1" indent="-342900" algn="just">
              <a:buFont typeface="+mj-lt"/>
              <a:buAutoNum type="arabicPeriod"/>
            </a:pPr>
            <a:r>
              <a:rPr lang="es-ES_tradnl" sz="1600" noProof="1">
                <a:latin typeface="+mn-lt"/>
              </a:rPr>
              <a:t>La oferta laboral se calcula como una respuesta diferida a la demanda laboral.</a:t>
            </a:r>
          </a:p>
          <a:p>
            <a:pPr marL="704850" lvl="1" indent="-342900" algn="just">
              <a:buFont typeface="+mj-lt"/>
              <a:buAutoNum type="arabicPeriod"/>
            </a:pPr>
            <a:r>
              <a:rPr lang="es-ES_tradnl" sz="1600" noProof="1">
                <a:latin typeface="+mn-lt"/>
              </a:rPr>
              <a:t>La nueva capacidad de generación renovable depende del número de trabajadores disponibles.</a:t>
            </a:r>
          </a:p>
          <a:p>
            <a:pPr marL="704850" lvl="1" indent="-342900" algn="just">
              <a:buFont typeface="+mj-lt"/>
              <a:buAutoNum type="arabicPeriod"/>
            </a:pPr>
            <a:r>
              <a:rPr lang="es-ES_tradnl" sz="1600" noProof="1">
                <a:latin typeface="+mn-lt"/>
              </a:rPr>
              <a:t>Se analizan diferentes escenarios </a:t>
            </a:r>
            <a:r>
              <a:rPr lang="en-US" sz="1600" dirty="0"/>
              <a:t>con </a:t>
            </a:r>
            <a:r>
              <a:rPr lang="en-US" sz="1600" dirty="0" err="1"/>
              <a:t>diferentes</a:t>
            </a:r>
            <a:r>
              <a:rPr lang="en-US" sz="1600" dirty="0"/>
              <a:t> </a:t>
            </a:r>
            <a:r>
              <a:rPr lang="en-US" sz="1600" dirty="0" err="1"/>
              <a:t>niveles</a:t>
            </a:r>
            <a:r>
              <a:rPr lang="en-US" sz="1600" dirty="0"/>
              <a:t> de </a:t>
            </a:r>
            <a:r>
              <a:rPr lang="en-US" sz="1600" dirty="0" err="1"/>
              <a:t>retraso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respuesta</a:t>
            </a:r>
            <a:r>
              <a:rPr lang="en-US" sz="1600" dirty="0"/>
              <a:t> </a:t>
            </a:r>
            <a:r>
              <a:rPr lang="en-US" sz="1600" dirty="0" err="1"/>
              <a:t>laboral</a:t>
            </a:r>
            <a:r>
              <a:rPr lang="en-US" sz="1600" dirty="0"/>
              <a:t>.</a:t>
            </a:r>
            <a:endParaRPr lang="es-ES_tradnl" sz="1600" noProof="1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5E91F2-7672-5ECD-4EFF-B4426F632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2096113"/>
            <a:ext cx="3175505" cy="3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6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B1725-F092-90A3-68A4-F60C5A10F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C994B-7865-1BCD-A385-55BBE12B1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525" y="1429179"/>
            <a:ext cx="5421500" cy="5131278"/>
          </a:xfrm>
        </p:spPr>
        <p:txBody>
          <a:bodyPr/>
          <a:lstStyle/>
          <a:p>
            <a:pPr marL="0" lvl="0" indent="0">
              <a:buNone/>
            </a:pPr>
            <a:r>
              <a:rPr lang="es-ES_tradnl" sz="1600" b="1" noProof="1">
                <a:latin typeface="+mn-lt"/>
              </a:rPr>
              <a:t>ANÁLISIS DEL ESCENARIO DE TRIPLICACIÓN DE ENERGÍA RENOVABLE (ER)</a:t>
            </a:r>
          </a:p>
          <a:p>
            <a:pPr lvl="0"/>
            <a:r>
              <a:rPr lang="es-ES_tradnl" sz="1600" noProof="1">
                <a:latin typeface="+mn-lt"/>
              </a:rPr>
              <a:t>Aumento del 50% de la demanda de trabajadores del sector eléctrico para 2030.</a:t>
            </a:r>
          </a:p>
          <a:p>
            <a:r>
              <a:rPr lang="es-ES_tradnl" sz="1600" noProof="1">
                <a:latin typeface="+mn-lt"/>
              </a:rPr>
              <a:t>Si sólo se satisface entre el 20% y el 60% de la nueva demanda laboral anualmente, la capacidad mundial de generación de energía renovable podría quedarse casi un </a:t>
            </a:r>
            <a:r>
              <a:rPr lang="es-ES_tradnl" sz="1600" b="1" noProof="1">
                <a:latin typeface="+mn-lt"/>
              </a:rPr>
              <a:t>10% por debajo del objetivo prometido de triplicación para 2030.</a:t>
            </a:r>
            <a:endParaRPr lang="es-ES_tradnl" sz="1600" noProof="1">
              <a:latin typeface="+mn-lt"/>
            </a:endParaRPr>
          </a:p>
          <a:p>
            <a:pPr lvl="0"/>
            <a:r>
              <a:rPr lang="es-ES_tradnl" sz="1600" noProof="1">
                <a:latin typeface="+mn-lt"/>
              </a:rPr>
              <a:t>Para 2030, </a:t>
            </a:r>
            <a:r>
              <a:rPr lang="es-ES_tradnl" sz="1600" b="1" noProof="1">
                <a:latin typeface="+mn-lt"/>
              </a:rPr>
              <a:t>las emisiones podrían estar un 12% por encima</a:t>
            </a:r>
            <a:r>
              <a:rPr lang="es-ES_tradnl" sz="1600" noProof="1">
                <a:latin typeface="+mn-lt"/>
              </a:rPr>
              <a:t> del nivel alcanzable según las promesas anunciadas por los países, y casi duplicarse para 2050.</a:t>
            </a:r>
          </a:p>
          <a:p>
            <a:pPr lvl="0"/>
            <a:r>
              <a:rPr lang="es-ES_tradnl" sz="1600" noProof="1">
                <a:latin typeface="+mn-lt"/>
              </a:rPr>
              <a:t>Esto empujaría al sector eléctrico mundial más cerca de una </a:t>
            </a:r>
            <a:r>
              <a:rPr lang="es-ES_tradnl" sz="1600" b="1" noProof="1">
                <a:latin typeface="+mn-lt"/>
              </a:rPr>
              <a:t>trayectoria de calentamiento de 2,4 °C en lugar de 1,7 °C.</a:t>
            </a:r>
            <a:r>
              <a:rPr lang="es-ES_tradnl" sz="1600" noProof="1">
                <a:latin typeface="+mn-lt"/>
              </a:rPr>
              <a:t> </a:t>
            </a:r>
          </a:p>
          <a:p>
            <a:pPr lvl="0"/>
            <a:endParaRPr lang="es-ES_tradnl" sz="1600" noProof="1">
              <a:latin typeface="+mn-lt"/>
            </a:endParaRPr>
          </a:p>
          <a:p>
            <a:pPr lvl="0"/>
            <a:endParaRPr lang="es-ES_tradnl" sz="1600" noProof="1">
              <a:latin typeface="+mn-lt"/>
            </a:endParaRPr>
          </a:p>
          <a:p>
            <a:pPr lvl="0"/>
            <a:endParaRPr lang="es-ES_tradnl" sz="1600" noProof="1">
              <a:latin typeface="+mn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57ABD6-362F-489D-AAAA-A130D0466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303067"/>
              </p:ext>
            </p:extLst>
          </p:nvPr>
        </p:nvGraphicFramePr>
        <p:xfrm>
          <a:off x="5927025" y="1429179"/>
          <a:ext cx="575945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EEB4D28-A31F-4979-8C74-04413F51D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949839"/>
              </p:ext>
            </p:extLst>
          </p:nvPr>
        </p:nvGraphicFramePr>
        <p:xfrm>
          <a:off x="5927025" y="3863338"/>
          <a:ext cx="575945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74D11EA-E2D4-50E2-2DCF-6A7C8A7D0398}"/>
              </a:ext>
            </a:extLst>
          </p:cNvPr>
          <p:cNvSpPr txBox="1">
            <a:spLocks/>
          </p:cNvSpPr>
          <p:nvPr/>
        </p:nvSpPr>
        <p:spPr bwMode="auto">
          <a:xfrm>
            <a:off x="385668" y="428167"/>
            <a:ext cx="9774333" cy="141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MDL2 Assets" panose="050A0102010101010101" pitchFamily="18" charset="0"/>
              <a:buNone/>
              <a:tabLst/>
              <a:defRPr sz="60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7700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>
                <a:tab pos="1619250" algn="l"/>
              </a:tabLst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000125" marR="0" indent="-28575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venir Next LT Pro" panose="020B0504020202020204" pitchFamily="34" charset="0"/>
              <a:buChar char="–"/>
              <a:tabLst/>
              <a:defRPr sz="18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973138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venir Next LT Pro" panose="020B05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marR="0" indent="-1809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venir Next LT Pro" panose="020B0504020202020204" pitchFamily="34" charset="0"/>
              <a:buChar char="–"/>
              <a:tabLst>
                <a:tab pos="26908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_tradnl" sz="2800" noProof="1"/>
              <a:t>La falta de mano de obra podría descarrilar el progreso de la transición</a:t>
            </a:r>
          </a:p>
        </p:txBody>
      </p:sp>
    </p:spTree>
    <p:extLst>
      <p:ext uri="{BB962C8B-B14F-4D97-AF65-F5344CB8AC3E}">
        <p14:creationId xmlns:p14="http://schemas.microsoft.com/office/powerpoint/2010/main" val="2343726392"/>
      </p:ext>
    </p:extLst>
  </p:cSld>
  <p:clrMapOvr>
    <a:masterClrMapping/>
  </p:clrMapOvr>
</p:sld>
</file>

<file path=ppt/theme/theme1.xml><?xml version="1.0" encoding="utf-8"?>
<a:theme xmlns:a="http://schemas.openxmlformats.org/drawingml/2006/main" name="1 - NewClimate">
  <a:themeElements>
    <a:clrScheme name="NewClimate 2024">
      <a:dk1>
        <a:srgbClr val="343C40"/>
      </a:dk1>
      <a:lt1>
        <a:srgbClr val="EBECEC"/>
      </a:lt1>
      <a:dk2>
        <a:srgbClr val="0C0C0C"/>
      </a:dk2>
      <a:lt2>
        <a:srgbClr val="5D6366"/>
      </a:lt2>
      <a:accent1>
        <a:srgbClr val="E75113"/>
      </a:accent1>
      <a:accent2>
        <a:srgbClr val="C7BA2E"/>
      </a:accent2>
      <a:accent3>
        <a:srgbClr val="652CB3"/>
      </a:accent3>
      <a:accent4>
        <a:srgbClr val="00AEEF"/>
      </a:accent4>
      <a:accent5>
        <a:srgbClr val="00A07E"/>
      </a:accent5>
      <a:accent6>
        <a:srgbClr val="EC2585"/>
      </a:accent6>
      <a:hlink>
        <a:srgbClr val="5D6366"/>
      </a:hlink>
      <a:folHlink>
        <a:srgbClr val="5D6366"/>
      </a:folHlink>
    </a:clrScheme>
    <a:fontScheme name="Custom 1">
      <a:majorFont>
        <a:latin typeface="Bahnschrift Condense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spAutoFit/>
      </a:bodyPr>
      <a:lstStyle>
        <a:defPPr marL="0" indent="0" algn="l">
          <a:buNone/>
          <a:defRPr sz="1800" dirty="0">
            <a:latin typeface="+mj-lt"/>
            <a:sym typeface="Wingdings" panose="05000000000000000000" pitchFamily="2" charset="2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85750" indent="-285750" algn="l">
          <a:buFont typeface="Segoe MDL2 Assets" panose="050A0102010101010101" pitchFamily="18" charset="0"/>
          <a:buChar char=""/>
          <a:defRPr dirty="0" smtClean="0">
            <a:latin typeface="Avenir Next LT Pro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2024_backend" id="{2B542811-3699-419A-A236-7F20CC098173}" vid="{7B4F60CD-DA1F-4D0D-AA21-C57BB191C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Climate Institute">
    <a:dk1>
      <a:srgbClr val="232322"/>
    </a:dk1>
    <a:lt1>
      <a:srgbClr val="EBECEC"/>
    </a:lt1>
    <a:dk2>
      <a:srgbClr val="343C40"/>
    </a:dk2>
    <a:lt2>
      <a:srgbClr val="5D6366"/>
    </a:lt2>
    <a:accent1>
      <a:srgbClr val="E75113"/>
    </a:accent1>
    <a:accent2>
      <a:srgbClr val="C7BA2D"/>
    </a:accent2>
    <a:accent3>
      <a:srgbClr val="652CB3"/>
    </a:accent3>
    <a:accent4>
      <a:srgbClr val="00AEEF"/>
    </a:accent4>
    <a:accent5>
      <a:srgbClr val="00B591"/>
    </a:accent5>
    <a:accent6>
      <a:srgbClr val="EC2585"/>
    </a:accent6>
    <a:hlink>
      <a:srgbClr val="E75113"/>
    </a:hlink>
    <a:folHlink>
      <a:srgbClr val="5D6366"/>
    </a:folHlink>
  </a:clrScheme>
  <a:fontScheme name="NewClimate Institu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ewClimate Institute">
    <a:dk1>
      <a:srgbClr val="232322"/>
    </a:dk1>
    <a:lt1>
      <a:srgbClr val="EBECEC"/>
    </a:lt1>
    <a:dk2>
      <a:srgbClr val="343C40"/>
    </a:dk2>
    <a:lt2>
      <a:srgbClr val="5D6366"/>
    </a:lt2>
    <a:accent1>
      <a:srgbClr val="E75113"/>
    </a:accent1>
    <a:accent2>
      <a:srgbClr val="C7BA2D"/>
    </a:accent2>
    <a:accent3>
      <a:srgbClr val="652CB3"/>
    </a:accent3>
    <a:accent4>
      <a:srgbClr val="00AEEF"/>
    </a:accent4>
    <a:accent5>
      <a:srgbClr val="00B591"/>
    </a:accent5>
    <a:accent6>
      <a:srgbClr val="EC2585"/>
    </a:accent6>
    <a:hlink>
      <a:srgbClr val="E75113"/>
    </a:hlink>
    <a:folHlink>
      <a:srgbClr val="5D6366"/>
    </a:folHlink>
  </a:clrScheme>
  <a:fontScheme name="NewClimate Institu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20" ma:contentTypeDescription="Create a new document." ma:contentTypeScope="" ma:versionID="37e7e60e7eab3b13eb2218cd73d5f2a7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506a4352b18409188a32c06a08f80cb6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9D904A-C56A-43C3-A4EF-C005713D66D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3a44d7f-c66d-4a55-8360-1e50731175e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0A8DFC-E3B1-457A-BE4B-06AF7B7CA08B}"/>
</file>

<file path=customXml/itemProps3.xml><?xml version="1.0" encoding="utf-8"?>
<ds:datastoreItem xmlns:ds="http://schemas.openxmlformats.org/officeDocument/2006/customXml" ds:itemID="{596706C2-094A-4715-91E3-0D06F1C8AC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NCI August 2025 - The Climate Impacts of Green Skills Shortages</Template>
  <TotalTime>1030</TotalTime>
  <Words>1249</Words>
  <Application>Microsoft Macintosh PowerPoint</Application>
  <PresentationFormat>Widescreen</PresentationFormat>
  <Paragraphs>143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Bahnschrift Condensed (Headings)</vt:lpstr>
      <vt:lpstr>Avenir Next LT Pro</vt:lpstr>
      <vt:lpstr>Calibri</vt:lpstr>
      <vt:lpstr>Avenir Next LT Pro Demi</vt:lpstr>
      <vt:lpstr>Segoe MDL2 Assets</vt:lpstr>
      <vt:lpstr>Metropolis</vt:lpstr>
      <vt:lpstr>Raleway</vt:lpstr>
      <vt:lpstr>Arial</vt:lpstr>
      <vt:lpstr>Bahnschrift Condensed</vt:lpstr>
      <vt:lpstr>1 - NewClimate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Geary</dc:creator>
  <cp:lastModifiedBy>María Paz Rodríguez G.</cp:lastModifiedBy>
  <cp:revision>18</cp:revision>
  <dcterms:created xsi:type="dcterms:W3CDTF">2025-08-07T15:00:26Z</dcterms:created>
  <dcterms:modified xsi:type="dcterms:W3CDTF">2026-02-25T20:32:47Z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4">
    <vt:lpwstr>629</vt:lpwstr>
  </property>
  <property fmtid="{D5CDD505-2E9C-101B-9397-08002B2CF9AE}" pid="3" name="AuthorIds_UIVersion_87">
    <vt:lpwstr>629</vt:lpwstr>
  </property>
  <property fmtid="{D5CDD505-2E9C-101B-9397-08002B2CF9AE}" pid="4" name="MediaServiceImageTags">
    <vt:lpwstr/>
  </property>
  <property fmtid="{D5CDD505-2E9C-101B-9397-08002B2CF9AE}" pid="5" name="ContentTypeId">
    <vt:lpwstr>0x0101003FD60DE7C51F8C40AF6F34765F7D2D84</vt:lpwstr>
  </property>
</Properties>
</file>