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63" r:id="rId3"/>
    <p:sldId id="264" r:id="rId4"/>
    <p:sldId id="265" r:id="rId5"/>
    <p:sldId id="266" r:id="rId6"/>
    <p:sldId id="267" r:id="rId7"/>
    <p:sldId id="269" r:id="rId8"/>
    <p:sldId id="270" r:id="rId9"/>
    <p:sldId id="268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951"/>
    <a:srgbClr val="6F7271"/>
    <a:srgbClr val="002554"/>
    <a:srgbClr val="5284C4"/>
    <a:srgbClr val="003882"/>
    <a:srgbClr val="A7C6ED"/>
    <a:srgbClr val="DDE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0F598AB-F85E-4D71-93E1-97E10F69C491}">
  <a:tblStyle styleId="{80F598AB-F85E-4D71-93E1-97E10F69C49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408" y="39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455623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89216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46659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2FCAE76B-627B-4FD5-94F0-FA7B2A918591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829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>
              <a:latin typeface="Manjari Thin" panose="02000403000000000000" pitchFamily="2" charset="0"/>
              <a:cs typeface="Manjari Thin" panose="02000403000000000000" pitchFamily="2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43F374B-A7A7-47BD-B453-CC0A0DAB12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3483" y="1305013"/>
            <a:ext cx="6177034" cy="1230527"/>
          </a:xfrm>
          <a:prstGeom prst="rect">
            <a:avLst/>
          </a:prstGeom>
        </p:spPr>
      </p:pic>
      <p:sp>
        <p:nvSpPr>
          <p:cNvPr id="9" name="Google Shape;54;p13">
            <a:extLst>
              <a:ext uri="{FF2B5EF4-FFF2-40B4-BE49-F238E27FC236}">
                <a16:creationId xmlns:a16="http://schemas.microsoft.com/office/drawing/2014/main" id="{9D1C217A-1265-4705-8390-38901C977EF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006996" y="2754775"/>
            <a:ext cx="7187881" cy="48766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R" sz="2400" dirty="0">
                <a:solidFill>
                  <a:schemeClr val="bg1"/>
                </a:solidFill>
                <a:latin typeface="HendersonSansW00-BasicLight" panose="02000505030000020004" pitchFamily="2" charset="0"/>
                <a:cs typeface="Manjari" panose="02000503000000000000" pitchFamily="2" charset="0"/>
              </a:rPr>
              <a:t>Empleos verdes</a:t>
            </a:r>
          </a:p>
        </p:txBody>
      </p:sp>
      <p:sp>
        <p:nvSpPr>
          <p:cNvPr id="10" name="Google Shape;54;p13">
            <a:extLst>
              <a:ext uri="{FF2B5EF4-FFF2-40B4-BE49-F238E27FC236}">
                <a16:creationId xmlns:a16="http://schemas.microsoft.com/office/drawing/2014/main" id="{A6D72F42-DDB3-48D2-9C76-20E2AAB913D8}"/>
              </a:ext>
            </a:extLst>
          </p:cNvPr>
          <p:cNvSpPr txBox="1">
            <a:spLocks/>
          </p:cNvSpPr>
          <p:nvPr/>
        </p:nvSpPr>
        <p:spPr>
          <a:xfrm>
            <a:off x="1006997" y="3461674"/>
            <a:ext cx="7187880" cy="369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70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MX" sz="2000" dirty="0">
                <a:solidFill>
                  <a:schemeClr val="bg1"/>
                </a:solidFill>
                <a:latin typeface="HendersonSansW00-BasicLight" panose="02000505030000020004" pitchFamily="2" charset="0"/>
                <a:cs typeface="Manjari Thin" panose="02000403000000000000" pitchFamily="2" charset="0"/>
              </a:rPr>
              <a:t>Estrategias y Capacitación Laboral</a:t>
            </a:r>
            <a:endParaRPr lang="es-CR" sz="2000" dirty="0">
              <a:solidFill>
                <a:schemeClr val="bg1"/>
              </a:solidFill>
              <a:latin typeface="HendersonSansW00-BasicLight" panose="02000505030000020004" pitchFamily="2" charset="0"/>
              <a:cs typeface="Manjari Thin" panose="02000403000000000000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oogle Shape;104;p25">
            <a:extLst>
              <a:ext uri="{FF2B5EF4-FFF2-40B4-BE49-F238E27FC236}">
                <a16:creationId xmlns:a16="http://schemas.microsoft.com/office/drawing/2014/main" id="{BA46DA1A-AED8-4817-9038-9F6CFD06523E}"/>
              </a:ext>
            </a:extLst>
          </p:cNvPr>
          <p:cNvPicPr/>
          <p:nvPr/>
        </p:nvPicPr>
        <p:blipFill>
          <a:blip r:embed="rId2"/>
          <a:srcRect t="21604" r="14914" b="6691"/>
          <a:stretch/>
        </p:blipFill>
        <p:spPr>
          <a:xfrm>
            <a:off x="0" y="0"/>
            <a:ext cx="9143640" cy="51433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1" name="Google Shape;105;p25">
            <a:extLst>
              <a:ext uri="{FF2B5EF4-FFF2-40B4-BE49-F238E27FC236}">
                <a16:creationId xmlns:a16="http://schemas.microsoft.com/office/drawing/2014/main" id="{03B6B7AD-5739-43F0-BE21-58AFF41901E2}"/>
              </a:ext>
            </a:extLst>
          </p:cNvPr>
          <p:cNvGrpSpPr/>
          <p:nvPr/>
        </p:nvGrpSpPr>
        <p:grpSpPr>
          <a:xfrm>
            <a:off x="121920" y="101599"/>
            <a:ext cx="3765973" cy="4876801"/>
            <a:chOff x="171360" y="180000"/>
            <a:chExt cx="3238200" cy="4783320"/>
          </a:xfrm>
        </p:grpSpPr>
        <p:sp>
          <p:nvSpPr>
            <p:cNvPr id="22" name="Google Shape;106;p25">
              <a:extLst>
                <a:ext uri="{FF2B5EF4-FFF2-40B4-BE49-F238E27FC236}">
                  <a16:creationId xmlns:a16="http://schemas.microsoft.com/office/drawing/2014/main" id="{1893BBE5-898C-4D01-BDE5-1114037248D3}"/>
                </a:ext>
              </a:extLst>
            </p:cNvPr>
            <p:cNvSpPr/>
            <p:nvPr/>
          </p:nvSpPr>
          <p:spPr>
            <a:xfrm>
              <a:off x="171360" y="180000"/>
              <a:ext cx="3238200" cy="4783320"/>
            </a:xfrm>
            <a:prstGeom prst="rect">
              <a:avLst/>
            </a:prstGeom>
            <a:solidFill>
              <a:schemeClr val="l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  <p:sp>
          <p:nvSpPr>
            <p:cNvPr id="23" name="Google Shape;107;p25">
              <a:extLst>
                <a:ext uri="{FF2B5EF4-FFF2-40B4-BE49-F238E27FC236}">
                  <a16:creationId xmlns:a16="http://schemas.microsoft.com/office/drawing/2014/main" id="{A585627B-CDC8-4095-BEAC-AA71AE72C610}"/>
                </a:ext>
              </a:extLst>
            </p:cNvPr>
            <p:cNvSpPr/>
            <p:nvPr/>
          </p:nvSpPr>
          <p:spPr>
            <a:xfrm>
              <a:off x="171360" y="180001"/>
              <a:ext cx="2574065" cy="4003369"/>
            </a:xfrm>
            <a:prstGeom prst="rect">
              <a:avLst/>
            </a:prstGeom>
            <a:solidFill>
              <a:schemeClr val="l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u="none" strike="noStrike">
                <a:solidFill>
                  <a:srgbClr val="000000"/>
                </a:solidFill>
                <a:effectLst/>
                <a:uFillTx/>
                <a:latin typeface="OpenSymbol"/>
              </a:endParaRPr>
            </a:p>
          </p:txBody>
        </p:sp>
      </p:grpSp>
      <p:pic>
        <p:nvPicPr>
          <p:cNvPr id="4" name="Imagen 3">
            <a:extLst>
              <a:ext uri="{FF2B5EF4-FFF2-40B4-BE49-F238E27FC236}">
                <a16:creationId xmlns:a16="http://schemas.microsoft.com/office/drawing/2014/main" id="{ACF7D2DC-0D34-4352-9898-5986F5CB099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7733" y="71810"/>
            <a:ext cx="2699624" cy="537789"/>
          </a:xfrm>
          <a:prstGeom prst="rect">
            <a:avLst/>
          </a:prstGeom>
        </p:spPr>
      </p:pic>
      <p:sp>
        <p:nvSpPr>
          <p:cNvPr id="25" name="Rectángulo 24">
            <a:extLst>
              <a:ext uri="{FF2B5EF4-FFF2-40B4-BE49-F238E27FC236}">
                <a16:creationId xmlns:a16="http://schemas.microsoft.com/office/drawing/2014/main" id="{7278B42B-3AC4-465E-8D3F-B1AD605C2107}"/>
              </a:ext>
            </a:extLst>
          </p:cNvPr>
          <p:cNvSpPr/>
          <p:nvPr/>
        </p:nvSpPr>
        <p:spPr>
          <a:xfrm>
            <a:off x="480688" y="1235412"/>
            <a:ext cx="3095632" cy="217157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400" b="0" u="none" strike="noStrike" dirty="0" err="1">
                <a:solidFill>
                  <a:schemeClr val="dk1"/>
                </a:solidFill>
                <a:effectLst/>
                <a:uFillTx/>
                <a:latin typeface="Bahnschrift" panose="020B0502040204020203" pitchFamily="34" charset="0"/>
              </a:rPr>
              <a:t>Estrategias</a:t>
            </a:r>
            <a:r>
              <a:rPr lang="en-US" sz="2400" b="0" u="none" strike="noStrike" dirty="0">
                <a:solidFill>
                  <a:schemeClr val="dk1"/>
                </a:solidFill>
                <a:effectLst/>
                <a:uFillTx/>
                <a:latin typeface="Bahnschrift" panose="020B0502040204020203" pitchFamily="34" charset="0"/>
              </a:rPr>
              <a:t> para la </a:t>
            </a:r>
            <a:r>
              <a:rPr lang="en-US" sz="2400" b="0" u="none" strike="noStrike" dirty="0" err="1">
                <a:solidFill>
                  <a:schemeClr val="dk1"/>
                </a:solidFill>
                <a:effectLst/>
                <a:uFillTx/>
                <a:latin typeface="Bahnschrift" panose="020B0502040204020203" pitchFamily="34" charset="0"/>
              </a:rPr>
              <a:t>Formación</a:t>
            </a:r>
            <a:r>
              <a:rPr lang="en-US" sz="2400" b="0" u="none" strike="noStrike" dirty="0">
                <a:solidFill>
                  <a:schemeClr val="dk1"/>
                </a:solidFill>
                <a:effectLst/>
                <a:uFillTx/>
                <a:latin typeface="Bahnschrift" panose="020B0502040204020203" pitchFamily="34" charset="0"/>
              </a:rPr>
              <a:t> y </a:t>
            </a:r>
            <a:r>
              <a:rPr lang="en-US" sz="2400" b="0" u="none" strike="noStrike" dirty="0" err="1">
                <a:solidFill>
                  <a:schemeClr val="dk1"/>
                </a:solidFill>
                <a:effectLst/>
                <a:uFillTx/>
                <a:latin typeface="Bahnschrift" panose="020B0502040204020203" pitchFamily="34" charset="0"/>
              </a:rPr>
              <a:t>Reconversión</a:t>
            </a:r>
            <a:r>
              <a:rPr lang="en-US" sz="2400" b="0" u="none" strike="noStrike" dirty="0">
                <a:solidFill>
                  <a:schemeClr val="dk1"/>
                </a:solidFill>
                <a:effectLst/>
                <a:uFillTx/>
                <a:latin typeface="Bahnschrift" panose="020B0502040204020203" pitchFamily="34" charset="0"/>
              </a:rPr>
              <a:t> Laboral </a:t>
            </a:r>
            <a:r>
              <a:rPr lang="en-US" sz="2400" b="0" u="none" strike="noStrike" dirty="0" err="1">
                <a:solidFill>
                  <a:schemeClr val="dk1"/>
                </a:solidFill>
                <a:effectLst/>
                <a:uFillTx/>
                <a:latin typeface="Bahnschrift" panose="020B0502040204020203" pitchFamily="34" charset="0"/>
              </a:rPr>
              <a:t>en</a:t>
            </a:r>
            <a:r>
              <a:rPr lang="en-US" sz="2400" b="0" u="none" strike="noStrike" dirty="0">
                <a:solidFill>
                  <a:schemeClr val="dk1"/>
                </a:solidFill>
                <a:effectLst/>
                <a:uFillTx/>
                <a:latin typeface="Bahnschrift" panose="020B0502040204020203" pitchFamily="34" charset="0"/>
              </a:rPr>
              <a:t> </a:t>
            </a:r>
            <a:r>
              <a:rPr lang="en-US" sz="2400" b="0" u="none" strike="noStrike" dirty="0" err="1">
                <a:solidFill>
                  <a:schemeClr val="dk1"/>
                </a:solidFill>
                <a:effectLst/>
                <a:uFillTx/>
                <a:latin typeface="Bahnschrift" panose="020B0502040204020203" pitchFamily="34" charset="0"/>
              </a:rPr>
              <a:t>Empleos</a:t>
            </a:r>
            <a:r>
              <a:rPr lang="en-US" sz="2400" b="0" u="none" strike="noStrike" dirty="0">
                <a:solidFill>
                  <a:schemeClr val="dk1"/>
                </a:solidFill>
                <a:effectLst/>
                <a:uFillTx/>
                <a:latin typeface="Bahnschrift" panose="020B0502040204020203" pitchFamily="34" charset="0"/>
              </a:rPr>
              <a:t> Verdes y </a:t>
            </a:r>
            <a:r>
              <a:rPr lang="en-US" sz="2400" b="0" u="none" strike="noStrike" dirty="0" err="1">
                <a:solidFill>
                  <a:schemeClr val="dk1"/>
                </a:solidFill>
                <a:effectLst/>
                <a:uFillTx/>
                <a:latin typeface="Bahnschrift" panose="020B0502040204020203" pitchFamily="34" charset="0"/>
              </a:rPr>
              <a:t>Azules</a:t>
            </a:r>
            <a:endParaRPr lang="en-US" sz="2400" b="0" u="none" strike="noStrike" dirty="0">
              <a:solidFill>
                <a:srgbClr val="000000"/>
              </a:solidFill>
              <a:effectLst/>
              <a:uFillTx/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021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6997cc67b2a5c" descr="image6997cc67b2a61">
            <a:extLst>
              <a:ext uri="{FF2B5EF4-FFF2-40B4-BE49-F238E27FC236}">
                <a16:creationId xmlns:a16="http://schemas.microsoft.com/office/drawing/2014/main" id="{03F0774C-0016-4E02-8A95-2DC50526FCA8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4572000" y="0"/>
            <a:ext cx="4571640" cy="51435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ACF7D2DC-0D34-4352-9898-5986F5CB099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4548983"/>
            <a:ext cx="2699624" cy="537789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8B6C4659-1812-4BFC-875E-565A1DD1C21B}"/>
              </a:ext>
            </a:extLst>
          </p:cNvPr>
          <p:cNvSpPr/>
          <p:nvPr/>
        </p:nvSpPr>
        <p:spPr>
          <a:xfrm>
            <a:off x="489827" y="401774"/>
            <a:ext cx="3619080" cy="952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 fontScale="85000" lnSpcReduction="19999"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s-CR" sz="2600" b="0" u="none" strike="noStrike" dirty="0">
                <a:solidFill>
                  <a:schemeClr val="dk1"/>
                </a:solidFill>
                <a:effectLst/>
                <a:uFillTx/>
                <a:latin typeface="Bahnschrift" panose="020B0502040204020203" pitchFamily="34" charset="0"/>
              </a:rPr>
              <a:t>Estrategia Nacional de Empleabilidad y Talento Humano (ENETH)</a:t>
            </a:r>
            <a:endParaRPr lang="es-CR" sz="2600" b="0" u="none" strike="noStrike" dirty="0">
              <a:solidFill>
                <a:srgbClr val="000000"/>
              </a:solidFill>
              <a:effectLst/>
              <a:uFillTx/>
              <a:latin typeface="Bahnschrift" panose="020B0502040204020203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F6C5141-2024-40EB-B495-AFEB80D6E1B7}"/>
              </a:ext>
            </a:extLst>
          </p:cNvPr>
          <p:cNvSpPr/>
          <p:nvPr/>
        </p:nvSpPr>
        <p:spPr>
          <a:xfrm>
            <a:off x="428866" y="1715466"/>
            <a:ext cx="3619080" cy="216565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 lnSpcReduction="10000"/>
          </a:bodyPr>
          <a:lstStyle/>
          <a:p>
            <a:pPr algn="just" defTabSz="914400">
              <a:lnSpc>
                <a:spcPct val="150000"/>
              </a:lnSpc>
              <a:tabLst>
                <a:tab pos="0" algn="l"/>
              </a:tabLst>
            </a:pPr>
            <a:r>
              <a:rPr lang="es-CR" sz="1200" b="0" u="none" strike="noStrike" dirty="0">
                <a:solidFill>
                  <a:schemeClr val="dk1"/>
                </a:solidFill>
                <a:effectLst/>
                <a:uFillTx/>
                <a:latin typeface="Bahnschrift" panose="020B0502040204020203" pitchFamily="34" charset="0"/>
              </a:rPr>
              <a:t>La ENETH orienta el fortalecimiento de competencias para empleos sostenibles con énfasis en juventud y grupos vulnerables. Se apoya en alianzas multisectoriales para diseñar planes de formación técnica vinculados a las demandas del mercado verde y azul. Además, busca articular con políticas públicas para estimular la empleabilidad inclusiva y sostenible.</a:t>
            </a:r>
            <a:endParaRPr lang="es-CR" sz="1200" b="0" u="none" strike="noStrike" dirty="0">
              <a:solidFill>
                <a:srgbClr val="000000"/>
              </a:solidFill>
              <a:effectLst/>
              <a:uFillTx/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623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ACF7D2DC-0D34-4352-9898-5986F5CB099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996094" y="273473"/>
            <a:ext cx="2699624" cy="537789"/>
          </a:xfrm>
          <a:prstGeom prst="rect">
            <a:avLst/>
          </a:prstGeom>
        </p:spPr>
      </p:pic>
      <p:sp>
        <p:nvSpPr>
          <p:cNvPr id="5" name="PlaceHolder 1">
            <a:extLst>
              <a:ext uri="{FF2B5EF4-FFF2-40B4-BE49-F238E27FC236}">
                <a16:creationId xmlns:a16="http://schemas.microsoft.com/office/drawing/2014/main" id="{D8035E58-2154-4155-804D-BCBAA552D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106" y="391905"/>
            <a:ext cx="4111414" cy="874708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fontScale="90000"/>
          </a:bodyPr>
          <a:lstStyle/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es-CR" sz="1800" b="0" u="none" strike="noStrike" dirty="0">
                <a:solidFill>
                  <a:schemeClr val="dk1"/>
                </a:solidFill>
                <a:effectLst/>
                <a:uFillTx/>
                <a:latin typeface="Bahnschrift" panose="020B0502040204020203" pitchFamily="34" charset="0"/>
                <a:ea typeface="Give You Glory"/>
              </a:rPr>
              <a:t>Programas técnicos en energías renovables, gestión de residuos y acuicultura</a:t>
            </a:r>
            <a:endParaRPr lang="es-CR" sz="1800" b="0" u="none" strike="noStrike" dirty="0">
              <a:solidFill>
                <a:schemeClr val="dk1"/>
              </a:solidFill>
              <a:effectLst/>
              <a:uFillTx/>
              <a:latin typeface="Bahnschrift" panose="020B0502040204020203" pitchFamily="34" charset="0"/>
            </a:endParaRP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D960FB80-DD95-4B71-B644-3E578C697527}"/>
              </a:ext>
            </a:extLst>
          </p:cNvPr>
          <p:cNvSpPr txBox="1">
            <a:spLocks/>
          </p:cNvSpPr>
          <p:nvPr/>
        </p:nvSpPr>
        <p:spPr>
          <a:xfrm>
            <a:off x="217200" y="1493051"/>
            <a:ext cx="3940839" cy="2037623"/>
          </a:xfrm>
          <a:prstGeom prst="rect">
            <a:avLst/>
          </a:prstGeom>
          <a:noFill/>
          <a:ln w="0">
            <a:noFill/>
          </a:ln>
        </p:spPr>
        <p:txBody>
          <a:bodyPr spcFirstLastPara="1" wrap="square" lIns="91440" tIns="91440" rIns="91440" bIns="91440" anchor="t" anchorCtr="0">
            <a:normAutofit fontScale="92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s-CR" sz="1200" dirty="0">
                <a:latin typeface="Bahnschrift" panose="020B0502040204020203" pitchFamily="34" charset="0"/>
                <a:ea typeface="DM Sans"/>
              </a:rPr>
              <a:t>Se implementan cursos técnicos especializados en sectores clave como energías limpias, manejo ambiental y acuicultura sostenible. Estos programas buscan dotar a los trabajadores con habilidades prácticas que respondan a las transiciones económicas actuales, promoviendo la adaptación a nuevas demandas laborales y el desarrollo de competencias transversales.</a:t>
            </a:r>
            <a:endParaRPr lang="es-CR" sz="1200" dirty="0">
              <a:solidFill>
                <a:srgbClr val="000000"/>
              </a:solidFill>
              <a:latin typeface="Bahnschrift" panose="020B0502040204020203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2CBD5AE-CE15-42DC-89F4-C5FE12F0749A}"/>
              </a:ext>
            </a:extLst>
          </p:cNvPr>
          <p:cNvSpPr/>
          <p:nvPr/>
        </p:nvSpPr>
        <p:spPr>
          <a:xfrm>
            <a:off x="4857269" y="2045577"/>
            <a:ext cx="4069531" cy="75646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/>
          </a:bodyPr>
          <a:lstStyle/>
          <a:p>
            <a:pPr algn="just" defTabSz="914400">
              <a:lnSpc>
                <a:spcPct val="100000"/>
              </a:lnSpc>
              <a:tabLst>
                <a:tab pos="0" algn="l"/>
              </a:tabLst>
            </a:pPr>
            <a:r>
              <a:rPr lang="es-CR" sz="1600" b="0" u="none" strike="noStrike" dirty="0">
                <a:solidFill>
                  <a:schemeClr val="dk1"/>
                </a:solidFill>
                <a:effectLst/>
                <a:uFillTx/>
                <a:latin typeface="Bahnschrift" panose="020B0502040204020203" pitchFamily="34" charset="0"/>
              </a:rPr>
              <a:t>Inclusión de juventud y grupos vulnerables en capacitación</a:t>
            </a:r>
            <a:endParaRPr lang="es-CR" sz="1600" b="0" u="none" strike="noStrike" dirty="0">
              <a:solidFill>
                <a:srgbClr val="000000"/>
              </a:solidFill>
              <a:effectLst/>
              <a:uFillTx/>
              <a:latin typeface="Bahnschrift" panose="020B0502040204020203" pitchFamily="34" charset="0"/>
            </a:endParaRPr>
          </a:p>
        </p:txBody>
      </p:sp>
      <p:sp>
        <p:nvSpPr>
          <p:cNvPr id="8" name="PlaceHolder 2">
            <a:extLst>
              <a:ext uri="{FF2B5EF4-FFF2-40B4-BE49-F238E27FC236}">
                <a16:creationId xmlns:a16="http://schemas.microsoft.com/office/drawing/2014/main" id="{F8A42D16-3E9D-44A5-BF4A-E164EC003636}"/>
              </a:ext>
            </a:extLst>
          </p:cNvPr>
          <p:cNvSpPr txBox="1">
            <a:spLocks/>
          </p:cNvSpPr>
          <p:nvPr/>
        </p:nvSpPr>
        <p:spPr>
          <a:xfrm>
            <a:off x="4788747" y="2896870"/>
            <a:ext cx="4069531" cy="1973157"/>
          </a:xfrm>
          <a:prstGeom prst="rect">
            <a:avLst/>
          </a:prstGeom>
          <a:noFill/>
          <a:ln w="0">
            <a:noFill/>
          </a:ln>
        </p:spPr>
        <p:txBody>
          <a:bodyPr spcFirstLastPara="1" wrap="square" lIns="91440" tIns="91440" rIns="91440" bIns="91440" anchor="t" anchorCtr="0">
            <a:normAutofit fontScale="92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s-MX" sz="1200" dirty="0">
                <a:latin typeface="Bahnschrift" panose="020B0502040204020203" pitchFamily="34" charset="0"/>
                <a:ea typeface="DM Sans"/>
              </a:rPr>
              <a:t>El Ministerio de Trabajo prioriza la capacitación de juventud, mujeres, comunidades indígenas y personas con discapacidad para garantizar acceso equitativo en empleos verdes y azules. Se ofrecen programas con becas y subsidios que aseguran inclusión social y disminuyen brechas. Estas acciones buscan una transición justa que no aumente desigualdades y fortalezca competencias sostenibles en grupos vulnerables.</a:t>
            </a:r>
          </a:p>
        </p:txBody>
      </p:sp>
    </p:spTree>
    <p:extLst>
      <p:ext uri="{BB962C8B-B14F-4D97-AF65-F5344CB8AC3E}">
        <p14:creationId xmlns:p14="http://schemas.microsoft.com/office/powerpoint/2010/main" val="577356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ACF7D2DC-0D34-4352-9898-5986F5CB099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339840" y="4555755"/>
            <a:ext cx="2699624" cy="537789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8B6C4659-1812-4BFC-875E-565A1DD1C21B}"/>
              </a:ext>
            </a:extLst>
          </p:cNvPr>
          <p:cNvSpPr/>
          <p:nvPr/>
        </p:nvSpPr>
        <p:spPr>
          <a:xfrm>
            <a:off x="4422987" y="591428"/>
            <a:ext cx="4111413" cy="952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 fontScale="85000" lnSpcReduction="20000"/>
          </a:bodyPr>
          <a:lstStyle/>
          <a:p>
            <a:pPr algn="just" defTabSz="914400">
              <a:lnSpc>
                <a:spcPct val="100000"/>
              </a:lnSpc>
              <a:tabLst>
                <a:tab pos="0" algn="l"/>
              </a:tabLst>
            </a:pPr>
            <a:r>
              <a:rPr lang="es-MX" sz="2600" b="0" u="none" strike="noStrike" dirty="0">
                <a:solidFill>
                  <a:schemeClr val="dk1"/>
                </a:solidFill>
                <a:effectLst/>
                <a:uFillTx/>
                <a:latin typeface="Bahnschrift" panose="020B0502040204020203" pitchFamily="34" charset="0"/>
              </a:rPr>
              <a:t>Mecanismos de articulación interinstitucional entre </a:t>
            </a:r>
          </a:p>
          <a:p>
            <a:pPr algn="just" defTabSz="914400">
              <a:lnSpc>
                <a:spcPct val="100000"/>
              </a:lnSpc>
              <a:tabLst>
                <a:tab pos="0" algn="l"/>
              </a:tabLst>
            </a:pPr>
            <a:r>
              <a:rPr lang="es-MX" sz="2600" b="0" u="none" strike="noStrike" dirty="0">
                <a:solidFill>
                  <a:schemeClr val="dk1"/>
                </a:solidFill>
                <a:effectLst/>
                <a:uFillTx/>
                <a:latin typeface="Bahnschrift" panose="020B0502040204020203" pitchFamily="34" charset="0"/>
              </a:rPr>
              <a:t>MTSS, MINAE, INA y CCSS</a:t>
            </a:r>
            <a:endParaRPr lang="es-CR" sz="2600" b="0" u="none" strike="noStrike" dirty="0">
              <a:solidFill>
                <a:srgbClr val="000000"/>
              </a:solidFill>
              <a:effectLst/>
              <a:uFillTx/>
              <a:latin typeface="Bahnschrift" panose="020B0502040204020203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F6C5141-2024-40EB-B495-AFEB80D6E1B7}"/>
              </a:ext>
            </a:extLst>
          </p:cNvPr>
          <p:cNvSpPr/>
          <p:nvPr/>
        </p:nvSpPr>
        <p:spPr>
          <a:xfrm>
            <a:off x="4309986" y="1875004"/>
            <a:ext cx="4298920" cy="178937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/>
          </a:bodyPr>
          <a:lstStyle/>
          <a:p>
            <a:pPr algn="just" defTabSz="914400">
              <a:lnSpc>
                <a:spcPct val="150000"/>
              </a:lnSpc>
              <a:tabLst>
                <a:tab pos="0" algn="l"/>
              </a:tabLst>
            </a:pPr>
            <a:r>
              <a:rPr lang="es-MX" sz="1200" b="0" u="none" strike="noStrike" dirty="0">
                <a:solidFill>
                  <a:schemeClr val="dk1"/>
                </a:solidFill>
                <a:effectLst/>
                <a:uFillTx/>
                <a:latin typeface="Bahnschrift" panose="020B0502040204020203" pitchFamily="34" charset="0"/>
              </a:rPr>
              <a:t>Se ha establecido un Comité Interministerial de Transición Justa que integra MTSS, MINAE, INA y CCSS para coordinar políticas y programas. Se definen responsabilidades claras y se utilizan sistemas de información compartidos, promoviendo una acción conjunta en formación, empleo, salud y protección social vinculada a la transición ecológica.</a:t>
            </a:r>
          </a:p>
          <a:p>
            <a:pPr algn="just" defTabSz="914400">
              <a:lnSpc>
                <a:spcPct val="150000"/>
              </a:lnSpc>
              <a:tabLst>
                <a:tab pos="0" algn="l"/>
              </a:tabLst>
            </a:pPr>
            <a:endParaRPr lang="es-CR" sz="1200" b="0" u="none" strike="noStrike" dirty="0">
              <a:solidFill>
                <a:srgbClr val="000000"/>
              </a:solidFill>
              <a:effectLst/>
              <a:uFillTx/>
              <a:latin typeface="Bahnschrift" panose="020B0502040204020203" pitchFamily="34" charset="0"/>
            </a:endParaRPr>
          </a:p>
        </p:txBody>
      </p:sp>
      <p:pic>
        <p:nvPicPr>
          <p:cNvPr id="6" name="Google Shape;204;p30">
            <a:extLst>
              <a:ext uri="{FF2B5EF4-FFF2-40B4-BE49-F238E27FC236}">
                <a16:creationId xmlns:a16="http://schemas.microsoft.com/office/drawing/2014/main" id="{66D5A7F1-5824-4212-945F-0ECECB24694C}"/>
              </a:ext>
            </a:extLst>
          </p:cNvPr>
          <p:cNvPicPr/>
          <p:nvPr/>
        </p:nvPicPr>
        <p:blipFill>
          <a:blip r:embed="rId3"/>
          <a:srcRect t="416" b="416"/>
          <a:stretch/>
        </p:blipFill>
        <p:spPr>
          <a:xfrm>
            <a:off x="0" y="6772"/>
            <a:ext cx="3454400" cy="5136728"/>
          </a:xfrm>
          <a:prstGeom prst="rect">
            <a:avLst/>
          </a:prstGeom>
          <a:noFill/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2956299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ACF7D2DC-0D34-4352-9898-5986F5CB099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990563" y="4448730"/>
            <a:ext cx="2699624" cy="537789"/>
          </a:xfrm>
          <a:prstGeom prst="rect">
            <a:avLst/>
          </a:prstGeom>
        </p:spPr>
      </p:pic>
      <p:sp>
        <p:nvSpPr>
          <p:cNvPr id="5" name="PlaceHolder 1">
            <a:extLst>
              <a:ext uri="{FF2B5EF4-FFF2-40B4-BE49-F238E27FC236}">
                <a16:creationId xmlns:a16="http://schemas.microsoft.com/office/drawing/2014/main" id="{D8035E58-2154-4155-804D-BCBAA552D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600" y="205081"/>
            <a:ext cx="5212081" cy="651188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es-MX" sz="1800" b="0" u="none" strike="noStrike" dirty="0">
                <a:solidFill>
                  <a:schemeClr val="dk1"/>
                </a:solidFill>
                <a:effectLst/>
                <a:uFillTx/>
                <a:latin typeface="Bahnschrift" panose="020B0502040204020203" pitchFamily="34" charset="0"/>
                <a:ea typeface="Give You Glory"/>
              </a:rPr>
              <a:t>Normativas y protocolos para salud ocupacional y seguridad laboral ante el cambio climático</a:t>
            </a:r>
            <a:endParaRPr lang="es-CR" sz="1800" b="0" u="none" strike="noStrike" dirty="0">
              <a:solidFill>
                <a:schemeClr val="dk1"/>
              </a:solidFill>
              <a:effectLst/>
              <a:uFillTx/>
              <a:latin typeface="Bahnschrift" panose="020B0502040204020203" pitchFamily="34" charset="0"/>
            </a:endParaRP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D960FB80-DD95-4B71-B644-3E578C697527}"/>
              </a:ext>
            </a:extLst>
          </p:cNvPr>
          <p:cNvSpPr txBox="1">
            <a:spLocks/>
          </p:cNvSpPr>
          <p:nvPr/>
        </p:nvSpPr>
        <p:spPr>
          <a:xfrm>
            <a:off x="3149600" y="1038968"/>
            <a:ext cx="5540587" cy="1289050"/>
          </a:xfrm>
          <a:prstGeom prst="rect">
            <a:avLst/>
          </a:prstGeom>
          <a:noFill/>
          <a:ln w="0">
            <a:noFill/>
          </a:ln>
        </p:spPr>
        <p:txBody>
          <a:bodyPr spcFirstLastPara="1" wrap="square" lIns="91440" tIns="91440" rIns="91440" bIns="91440" anchor="t" anchorCtr="0">
            <a:normAutofit fontScale="92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s-MX" sz="1200" dirty="0">
                <a:latin typeface="Bahnschrift" panose="020B0502040204020203" pitchFamily="34" charset="0"/>
                <a:ea typeface="DM Sans"/>
              </a:rPr>
              <a:t>El MTSS ha fortalecido protocolos para proteger a trabajadores frente a riesgos climáticos como altas temperaturas y eventos extremos. Se desarrollan normas sectoriales específicas para agricultura y pesca, promoviendo prácticas seguras y resilientes que aseguran la salud y seguridad laboral en contextos de cambio ambiental.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2CBD5AE-CE15-42DC-89F4-C5FE12F0749A}"/>
              </a:ext>
            </a:extLst>
          </p:cNvPr>
          <p:cNvSpPr/>
          <p:nvPr/>
        </p:nvSpPr>
        <p:spPr>
          <a:xfrm>
            <a:off x="247849" y="2571751"/>
            <a:ext cx="6125858" cy="59288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 algn="just" defTabSz="914400">
              <a:lnSpc>
                <a:spcPct val="100000"/>
              </a:lnSpc>
              <a:tabLst>
                <a:tab pos="0" algn="l"/>
              </a:tabLst>
            </a:pPr>
            <a:r>
              <a:rPr lang="es-MX" sz="1800" b="0" u="none" strike="noStrike" dirty="0">
                <a:solidFill>
                  <a:schemeClr val="dk1"/>
                </a:solidFill>
                <a:effectLst/>
                <a:uFillTx/>
                <a:latin typeface="Bahnschrift" panose="020B0502040204020203" pitchFamily="34" charset="0"/>
              </a:rPr>
              <a:t>Políticas para asegurar inclusión y acceso equitativo a empleos verdes y azules.</a:t>
            </a:r>
          </a:p>
        </p:txBody>
      </p:sp>
      <p:sp>
        <p:nvSpPr>
          <p:cNvPr id="8" name="PlaceHolder 2">
            <a:extLst>
              <a:ext uri="{FF2B5EF4-FFF2-40B4-BE49-F238E27FC236}">
                <a16:creationId xmlns:a16="http://schemas.microsoft.com/office/drawing/2014/main" id="{F8A42D16-3E9D-44A5-BF4A-E164EC003636}"/>
              </a:ext>
            </a:extLst>
          </p:cNvPr>
          <p:cNvSpPr txBox="1">
            <a:spLocks/>
          </p:cNvSpPr>
          <p:nvPr/>
        </p:nvSpPr>
        <p:spPr>
          <a:xfrm>
            <a:off x="247849" y="3278286"/>
            <a:ext cx="6207138" cy="1170444"/>
          </a:xfrm>
          <a:prstGeom prst="rect">
            <a:avLst/>
          </a:prstGeom>
          <a:noFill/>
          <a:ln w="0">
            <a:noFill/>
          </a:ln>
        </p:spPr>
        <p:txBody>
          <a:bodyPr spcFirstLastPara="1" wrap="square" lIns="91440" tIns="91440" rIns="91440" bIns="91440" anchor="t" anchorCtr="0">
            <a:normAutofit fontScale="92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s-MX" sz="1200" dirty="0">
                <a:latin typeface="Bahnschrift" panose="020B0502040204020203" pitchFamily="34" charset="0"/>
                <a:ea typeface="DM Sans"/>
              </a:rPr>
              <a:t>Las políticas públicas priorizan la inclusión de grupos vulnerables en la transición verde, asegurando becas, subsidios y acceso a capacitación. Se actualizan normativas para proteger derechos laborales y ampliar la cobertura de seguridad social, garantizando que nadie quede excluido del desarrollo de empleos sostenibles.</a:t>
            </a:r>
          </a:p>
        </p:txBody>
      </p:sp>
    </p:spTree>
    <p:extLst>
      <p:ext uri="{BB962C8B-B14F-4D97-AF65-F5344CB8AC3E}">
        <p14:creationId xmlns:p14="http://schemas.microsoft.com/office/powerpoint/2010/main" val="1050315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F12F222-705C-460A-874E-E63D664C2A0D}"/>
              </a:ext>
            </a:extLst>
          </p:cNvPr>
          <p:cNvSpPr/>
          <p:nvPr/>
        </p:nvSpPr>
        <p:spPr>
          <a:xfrm>
            <a:off x="390540" y="395001"/>
            <a:ext cx="5874793" cy="4787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 lnSpcReduction="10000"/>
          </a:bodyPr>
          <a:lstStyle/>
          <a:p>
            <a:pPr algn="just" defTabSz="914400">
              <a:lnSpc>
                <a:spcPct val="100000"/>
              </a:lnSpc>
              <a:tabLst>
                <a:tab pos="0" algn="l"/>
              </a:tabLst>
            </a:pPr>
            <a:r>
              <a:rPr lang="es-MX" sz="2600" dirty="0">
                <a:solidFill>
                  <a:schemeClr val="dk1"/>
                </a:solidFill>
                <a:latin typeface="Bahnschrift" panose="020B0502040204020203" pitchFamily="34" charset="0"/>
              </a:rPr>
              <a:t>Principales logros</a:t>
            </a:r>
            <a:endParaRPr lang="es-CR" sz="2600" b="0" u="none" strike="noStrike" dirty="0">
              <a:solidFill>
                <a:srgbClr val="000000"/>
              </a:solidFill>
              <a:effectLst/>
              <a:uFillTx/>
              <a:latin typeface="Bahnschrift" panose="020B0502040204020203" pitchFamily="34" charset="0"/>
            </a:endParaRPr>
          </a:p>
        </p:txBody>
      </p:sp>
      <p:sp>
        <p:nvSpPr>
          <p:cNvPr id="5" name="PlaceHolder 2">
            <a:extLst>
              <a:ext uri="{FF2B5EF4-FFF2-40B4-BE49-F238E27FC236}">
                <a16:creationId xmlns:a16="http://schemas.microsoft.com/office/drawing/2014/main" id="{E7A6190C-35EA-4099-91C7-43695A615DAD}"/>
              </a:ext>
            </a:extLst>
          </p:cNvPr>
          <p:cNvSpPr txBox="1">
            <a:spLocks/>
          </p:cNvSpPr>
          <p:nvPr/>
        </p:nvSpPr>
        <p:spPr>
          <a:xfrm>
            <a:off x="390540" y="1094443"/>
            <a:ext cx="8208827" cy="3126362"/>
          </a:xfrm>
          <a:prstGeom prst="rect">
            <a:avLst/>
          </a:prstGeom>
          <a:noFill/>
          <a:ln w="0">
            <a:noFill/>
          </a:ln>
        </p:spPr>
        <p:txBody>
          <a:bodyPr spcFirstLastPara="1" wrap="square" lIns="91440" tIns="91440" rIns="91440" bIns="91440" anchor="t" anchorCtr="0">
            <a:normAutofit fontScale="92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s-MX" sz="1100" b="1" dirty="0">
                <a:latin typeface="Bahnschrift" panose="020B0502040204020203" pitchFamily="34" charset="0"/>
                <a:ea typeface="DM Sans"/>
              </a:rPr>
              <a:t>Energías renovables: </a:t>
            </a:r>
            <a:r>
              <a:rPr lang="es-MX" sz="1100" dirty="0">
                <a:latin typeface="Bahnschrift" panose="020B0502040204020203" pitchFamily="34" charset="0"/>
                <a:ea typeface="DM Sans"/>
              </a:rPr>
              <a:t>Costa Rica genera más del 98% de su electricidad a partir de fuentes limpias (hidroeléctrica, eólica, geotérmica, solar). Esto crea empleos en instalación, mantenimiento y gestión de proyectos energéticos.</a:t>
            </a: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endParaRPr lang="es-MX" sz="1100" b="1" dirty="0">
              <a:latin typeface="Bahnschrift" panose="020B0502040204020203" pitchFamily="34" charset="0"/>
              <a:ea typeface="DM Sans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s-MX" sz="1100" b="1" dirty="0">
                <a:latin typeface="Bahnschrift" panose="020B0502040204020203" pitchFamily="34" charset="0"/>
                <a:ea typeface="DM Sans"/>
              </a:rPr>
              <a:t>Turismo sostenible: </a:t>
            </a:r>
            <a:r>
              <a:rPr lang="es-MX" sz="1100" dirty="0">
                <a:latin typeface="Bahnschrift" panose="020B0502040204020203" pitchFamily="34" charset="0"/>
                <a:ea typeface="DM Sans"/>
              </a:rPr>
              <a:t>El ecoturismo es un motor económico clave, con oportunidades en guías ambientales, gestión de reservas naturales y servicios turísticos con certificación de sostenibilidad.</a:t>
            </a: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endParaRPr lang="es-MX" sz="1100" b="1" dirty="0">
              <a:latin typeface="Bahnschrift" panose="020B0502040204020203" pitchFamily="34" charset="0"/>
              <a:ea typeface="DM Sans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s-MX" sz="1100" b="1" dirty="0">
                <a:latin typeface="Bahnschrift" panose="020B0502040204020203" pitchFamily="34" charset="0"/>
                <a:ea typeface="DM Sans"/>
              </a:rPr>
              <a:t>Agricultura orgánica y sostenible: </a:t>
            </a:r>
            <a:r>
              <a:rPr lang="es-MX" sz="1100" dirty="0">
                <a:latin typeface="Bahnschrift" panose="020B0502040204020203" pitchFamily="34" charset="0"/>
                <a:ea typeface="DM Sans"/>
              </a:rPr>
              <a:t>Producción de café, banano y piña bajo prácticas responsables, con empleos en certificación, exportación y manejo de suelos.</a:t>
            </a: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endParaRPr lang="es-MX" sz="1100" b="1" dirty="0">
              <a:latin typeface="Bahnschrift" panose="020B0502040204020203" pitchFamily="34" charset="0"/>
              <a:ea typeface="DM Sans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s-MX" sz="1100" b="1" dirty="0">
                <a:latin typeface="Bahnschrift" panose="020B0502040204020203" pitchFamily="34" charset="0"/>
                <a:ea typeface="DM Sans"/>
              </a:rPr>
              <a:t>Gestión de residuos y economía circular: </a:t>
            </a:r>
            <a:r>
              <a:rPr lang="es-MX" sz="1100" dirty="0">
                <a:latin typeface="Bahnschrift" panose="020B0502040204020203" pitchFamily="34" charset="0"/>
                <a:ea typeface="DM Sans"/>
              </a:rPr>
              <a:t>Reciclaje, compostaje y proyectos de reducción de plásticos generan nuevas oportunidades laborales.</a:t>
            </a: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endParaRPr lang="es-MX" sz="1100" b="1" dirty="0">
              <a:latin typeface="Bahnschrift" panose="020B0502040204020203" pitchFamily="34" charset="0"/>
              <a:ea typeface="DM Sans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s-MX" sz="1100" b="1" dirty="0">
                <a:latin typeface="Bahnschrift" panose="020B0502040204020203" pitchFamily="34" charset="0"/>
                <a:ea typeface="DM Sans"/>
              </a:rPr>
              <a:t>Movilidad sostenible: </a:t>
            </a:r>
            <a:r>
              <a:rPr lang="es-MX" sz="1100" dirty="0">
                <a:latin typeface="Bahnschrift" panose="020B0502040204020203" pitchFamily="34" charset="0"/>
                <a:ea typeface="DM Sans"/>
              </a:rPr>
              <a:t>Expansión del transporte eléctrico y proyectos de infraestructura verde.</a:t>
            </a:r>
            <a:endParaRPr lang="es-CR" sz="1100" dirty="0">
              <a:solidFill>
                <a:srgbClr val="000000"/>
              </a:solidFill>
              <a:latin typeface="Bahnschrift" panose="020B0502040204020203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E9452B90-F1DD-40F8-9B5E-3C4877BC7B1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098936" y="4441489"/>
            <a:ext cx="2699624" cy="537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509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F12F222-705C-460A-874E-E63D664C2A0D}"/>
              </a:ext>
            </a:extLst>
          </p:cNvPr>
          <p:cNvSpPr/>
          <p:nvPr/>
        </p:nvSpPr>
        <p:spPr>
          <a:xfrm>
            <a:off x="390540" y="395001"/>
            <a:ext cx="5874793" cy="4787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 lnSpcReduction="10000"/>
          </a:bodyPr>
          <a:lstStyle/>
          <a:p>
            <a:pPr algn="just" defTabSz="914400">
              <a:lnSpc>
                <a:spcPct val="100000"/>
              </a:lnSpc>
              <a:tabLst>
                <a:tab pos="0" algn="l"/>
              </a:tabLst>
            </a:pPr>
            <a:r>
              <a:rPr lang="es-MX" sz="2600" dirty="0">
                <a:solidFill>
                  <a:schemeClr val="dk1"/>
                </a:solidFill>
                <a:latin typeface="Bahnschrift" panose="020B0502040204020203" pitchFamily="34" charset="0"/>
              </a:rPr>
              <a:t>Principales desafíos </a:t>
            </a:r>
            <a:endParaRPr lang="es-CR" sz="2600" b="0" u="none" strike="noStrike" dirty="0">
              <a:solidFill>
                <a:srgbClr val="000000"/>
              </a:solidFill>
              <a:effectLst/>
              <a:uFillTx/>
              <a:latin typeface="Bahnschrift" panose="020B0502040204020203" pitchFamily="34" charset="0"/>
            </a:endParaRPr>
          </a:p>
        </p:txBody>
      </p:sp>
      <p:sp>
        <p:nvSpPr>
          <p:cNvPr id="5" name="PlaceHolder 2">
            <a:extLst>
              <a:ext uri="{FF2B5EF4-FFF2-40B4-BE49-F238E27FC236}">
                <a16:creationId xmlns:a16="http://schemas.microsoft.com/office/drawing/2014/main" id="{E7A6190C-35EA-4099-91C7-43695A615DAD}"/>
              </a:ext>
            </a:extLst>
          </p:cNvPr>
          <p:cNvSpPr txBox="1">
            <a:spLocks/>
          </p:cNvSpPr>
          <p:nvPr/>
        </p:nvSpPr>
        <p:spPr>
          <a:xfrm>
            <a:off x="390540" y="1094443"/>
            <a:ext cx="8208827" cy="3199850"/>
          </a:xfrm>
          <a:prstGeom prst="rect">
            <a:avLst/>
          </a:prstGeom>
          <a:noFill/>
          <a:ln w="0">
            <a:noFill/>
          </a:ln>
        </p:spPr>
        <p:txBody>
          <a:bodyPr spcFirstLastPara="1" wrap="square" lIns="91440" tIns="91440" rIns="91440" bIns="91440" anchor="t" anchorCtr="0">
            <a:normAutofit fontScale="850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s-MX" sz="1100" b="1" dirty="0">
                <a:latin typeface="Bahnschrift" panose="020B0502040204020203" pitchFamily="34" charset="0"/>
                <a:ea typeface="DM Sans"/>
              </a:rPr>
              <a:t>Coordinación interinstitucional: </a:t>
            </a:r>
            <a:r>
              <a:rPr lang="es-MX" sz="1100" dirty="0">
                <a:latin typeface="Bahnschrift" panose="020B0502040204020203" pitchFamily="34" charset="0"/>
                <a:ea typeface="DM Sans"/>
              </a:rPr>
              <a:t>Aunque Costa Rica cuenta con políticas ambientales avanzadas, la articulación entre ministerios, empresas y comunidades aún es insuficiente. Se necesita mayor coherencia en políticas públicas para que los empleos verdes sean un eje transversal del desarrollo nacional</a:t>
            </a: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endParaRPr lang="es-MX" sz="1100" b="1" dirty="0">
              <a:latin typeface="Bahnschrift" panose="020B0502040204020203" pitchFamily="34" charset="0"/>
              <a:ea typeface="DM Sans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s-MX" sz="1100" b="1" dirty="0">
                <a:latin typeface="Bahnschrift" panose="020B0502040204020203" pitchFamily="34" charset="0"/>
                <a:ea typeface="DM Sans"/>
              </a:rPr>
              <a:t>Financiamiento e inversión: </a:t>
            </a:r>
            <a:r>
              <a:rPr lang="es-MX" sz="1100" dirty="0">
                <a:latin typeface="Bahnschrift" panose="020B0502040204020203" pitchFamily="34" charset="0"/>
                <a:ea typeface="DM Sans"/>
              </a:rPr>
              <a:t>Muchos proyectos verdes dependen de inversión inicial elevada (infraestructura eléctrica, transporte sostenible, agricultura orgánica). El acceso limitado a financiamiento para pequeñas y medianas empresas dificulta la creación de nuevos empleos verdes</a:t>
            </a: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endParaRPr lang="es-MX" sz="1100" b="1" dirty="0">
              <a:latin typeface="Bahnschrift" panose="020B0502040204020203" pitchFamily="34" charset="0"/>
              <a:ea typeface="DM Sans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s-MX" sz="1100" b="1" dirty="0">
                <a:latin typeface="Bahnschrift" panose="020B0502040204020203" pitchFamily="34" charset="0"/>
                <a:ea typeface="DM Sans"/>
              </a:rPr>
              <a:t>Desigualdades territoriales: </a:t>
            </a:r>
            <a:r>
              <a:rPr lang="es-MX" sz="1100" dirty="0">
                <a:latin typeface="Bahnschrift" panose="020B0502040204020203" pitchFamily="34" charset="0"/>
                <a:ea typeface="DM Sans"/>
              </a:rPr>
              <a:t>Las oportunidades de empleos verdes se concentran en zonas urbanas y turísticas, mientras que regiones rurales enfrentan menos acceso a capacitación y financiamiento. Esto genera un reto de equidad territorial en la distribución de beneficios.</a:t>
            </a: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endParaRPr lang="es-MX" sz="1100" dirty="0">
              <a:latin typeface="Bahnschrift" panose="020B0502040204020203" pitchFamily="34" charset="0"/>
              <a:ea typeface="DM Sans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s-MX" sz="1100" b="1" dirty="0">
                <a:latin typeface="Bahnschrift" panose="020B0502040204020203" pitchFamily="34" charset="0"/>
                <a:ea typeface="DM Sans"/>
              </a:rPr>
              <a:t>Formalización del empleo: </a:t>
            </a:r>
            <a:r>
              <a:rPr lang="es-MX" sz="1100" dirty="0">
                <a:latin typeface="Bahnschrift" panose="020B0502040204020203" pitchFamily="34" charset="0"/>
                <a:ea typeface="DM Sans"/>
              </a:rPr>
              <a:t>Una parte significativa de la fuerza laboral en sectores como agricultura y reciclaje opera en condiciones informales. La transición hacia empleos verdes debe garantizar condiciones laborales dignas y reguladas.</a:t>
            </a: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endParaRPr lang="es-MX" sz="1100" b="1" dirty="0">
              <a:latin typeface="Bahnschrift" panose="020B0502040204020203" pitchFamily="34" charset="0"/>
              <a:ea typeface="DM Sans"/>
            </a:endParaRPr>
          </a:p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es-MX" sz="1100" b="1" dirty="0">
                <a:latin typeface="Bahnschrift" panose="020B0502040204020203" pitchFamily="34" charset="0"/>
                <a:ea typeface="DM Sans"/>
              </a:rPr>
              <a:t>Capacitación y formación laboral: </a:t>
            </a:r>
            <a:r>
              <a:rPr lang="es-MX" sz="1100" dirty="0">
                <a:latin typeface="Bahnschrift" panose="020B0502040204020203" pitchFamily="34" charset="0"/>
                <a:ea typeface="DM Sans"/>
              </a:rPr>
              <a:t>Existe una brecha entre las habilidades que demanda la economía verde (energías renovables, gestión de residuos, movilidad eléctrica) y la formación técnica disponible. Se requiere fortalecer programas educativos y de capacitación para que los trabajadores puedan adaptarse a nuevas tecnologías.</a:t>
            </a:r>
            <a:endParaRPr lang="es-CR" sz="1100" dirty="0">
              <a:solidFill>
                <a:srgbClr val="000000"/>
              </a:solidFill>
              <a:latin typeface="Bahnschrift" panose="020B0502040204020203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E9452B90-F1DD-40F8-9B5E-3C4877BC7B1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098936" y="4441489"/>
            <a:ext cx="2699624" cy="537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853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2FCAE76B-627B-4FD5-94F0-FA7B2A918591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829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>
              <a:latin typeface="Manjari Thin" panose="02000403000000000000" pitchFamily="2" charset="0"/>
              <a:cs typeface="Manjari Thin" panose="02000403000000000000" pitchFamily="2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43F374B-A7A7-47BD-B453-CC0A0DAB12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2977" y="195272"/>
            <a:ext cx="3305264" cy="658442"/>
          </a:xfrm>
          <a:prstGeom prst="rect">
            <a:avLst/>
          </a:prstGeom>
        </p:spPr>
      </p:pic>
      <p:sp>
        <p:nvSpPr>
          <p:cNvPr id="10" name="Google Shape;54;p13">
            <a:extLst>
              <a:ext uri="{FF2B5EF4-FFF2-40B4-BE49-F238E27FC236}">
                <a16:creationId xmlns:a16="http://schemas.microsoft.com/office/drawing/2014/main" id="{A6D72F42-DDB3-48D2-9C76-20E2AAB913D8}"/>
              </a:ext>
            </a:extLst>
          </p:cNvPr>
          <p:cNvSpPr txBox="1">
            <a:spLocks/>
          </p:cNvSpPr>
          <p:nvPr/>
        </p:nvSpPr>
        <p:spPr>
          <a:xfrm>
            <a:off x="1943946" y="2106507"/>
            <a:ext cx="6360161" cy="2472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s-MX" sz="1600" dirty="0">
                <a:solidFill>
                  <a:schemeClr val="bg1"/>
                </a:solidFill>
                <a:latin typeface="Bahnschrift" panose="020B0502040204020203" pitchFamily="34" charset="0"/>
                <a:cs typeface="Manjari Thin" panose="02000403000000000000" pitchFamily="2" charset="0"/>
              </a:rPr>
              <a:t>Costa Rica avanza en un modelo integral de transición justa que combina formación, protección social y coordinación interinstitucional. </a:t>
            </a:r>
          </a:p>
          <a:p>
            <a:pPr algn="just"/>
            <a:endParaRPr lang="es-MX" sz="1600" dirty="0">
              <a:solidFill>
                <a:schemeClr val="bg1"/>
              </a:solidFill>
              <a:latin typeface="Bahnschrift" panose="020B0502040204020203" pitchFamily="34" charset="0"/>
              <a:cs typeface="Manjari Thin" panose="02000403000000000000" pitchFamily="2" charset="0"/>
            </a:endParaRPr>
          </a:p>
          <a:p>
            <a:pPr algn="just"/>
            <a:r>
              <a:rPr lang="es-MX" sz="1600" dirty="0">
                <a:solidFill>
                  <a:schemeClr val="bg1"/>
                </a:solidFill>
                <a:latin typeface="Bahnschrift" panose="020B0502040204020203" pitchFamily="34" charset="0"/>
                <a:cs typeface="Manjari Thin" panose="02000403000000000000" pitchFamily="2" charset="0"/>
              </a:rPr>
              <a:t>Se han logrado avances en capacitación y articulación de políticas, con enfoque inclusivo para juventud y grupos vulnerables. </a:t>
            </a:r>
          </a:p>
          <a:p>
            <a:pPr algn="just"/>
            <a:endParaRPr lang="es-MX" sz="1600" dirty="0">
              <a:solidFill>
                <a:schemeClr val="bg1"/>
              </a:solidFill>
              <a:latin typeface="Bahnschrift" panose="020B0502040204020203" pitchFamily="34" charset="0"/>
              <a:cs typeface="Manjari Thin" panose="02000403000000000000" pitchFamily="2" charset="0"/>
            </a:endParaRPr>
          </a:p>
          <a:p>
            <a:pPr algn="just"/>
            <a:r>
              <a:rPr lang="es-MX" sz="1600" dirty="0">
                <a:solidFill>
                  <a:schemeClr val="bg1"/>
                </a:solidFill>
                <a:latin typeface="Bahnschrift" panose="020B0502040204020203" pitchFamily="34" charset="0"/>
                <a:cs typeface="Manjari Thin" panose="02000403000000000000" pitchFamily="2" charset="0"/>
              </a:rPr>
              <a:t>Persisten desafíos en financiación y acceso, pero la experiencia confirma que la prospectiva laboral y las alianzas público-privadas son claves para una transición verde y azul exitosa y equitativa.</a:t>
            </a:r>
          </a:p>
        </p:txBody>
      </p:sp>
      <p:sp>
        <p:nvSpPr>
          <p:cNvPr id="8" name="Google Shape;54;p13">
            <a:extLst>
              <a:ext uri="{FF2B5EF4-FFF2-40B4-BE49-F238E27FC236}">
                <a16:creationId xmlns:a16="http://schemas.microsoft.com/office/drawing/2014/main" id="{F4207ADA-CE11-474D-8DA7-9C9B6FE6C906}"/>
              </a:ext>
            </a:extLst>
          </p:cNvPr>
          <p:cNvSpPr txBox="1">
            <a:spLocks/>
          </p:cNvSpPr>
          <p:nvPr/>
        </p:nvSpPr>
        <p:spPr>
          <a:xfrm>
            <a:off x="762000" y="947386"/>
            <a:ext cx="3044614" cy="594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s-MX" sz="2800" dirty="0">
                <a:solidFill>
                  <a:schemeClr val="bg1"/>
                </a:solidFill>
                <a:latin typeface="Bahnschrift" panose="020B0502040204020203" pitchFamily="34" charset="0"/>
                <a:cs typeface="Manjari Thin" panose="02000403000000000000" pitchFamily="2" charset="0"/>
              </a:rPr>
              <a:t>En conclusión</a:t>
            </a:r>
          </a:p>
        </p:txBody>
      </p:sp>
    </p:spTree>
    <p:extLst>
      <p:ext uri="{BB962C8B-B14F-4D97-AF65-F5344CB8AC3E}">
        <p14:creationId xmlns:p14="http://schemas.microsoft.com/office/powerpoint/2010/main" val="40220482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D60DE7C51F8C40AF6F34765F7D2D84" ma:contentTypeVersion="20" ma:contentTypeDescription="Create a new document." ma:contentTypeScope="" ma:versionID="37e7e60e7eab3b13eb2218cd73d5f2a7">
  <xsd:schema xmlns:xsd="http://www.w3.org/2001/XMLSchema" xmlns:xs="http://www.w3.org/2001/XMLSchema" xmlns:p="http://schemas.microsoft.com/office/2006/metadata/properties" xmlns:ns2="5c0ed026-2af2-4bd4-84a6-7e6cd39ea343" xmlns:ns3="730f74aa-8393-4aa5-b2f8-3c7aae566a68" targetNamespace="http://schemas.microsoft.com/office/2006/metadata/properties" ma:root="true" ma:fieldsID="506a4352b18409188a32c06a08f80cb6" ns2:_="" ns3:_="">
    <xsd:import namespace="5c0ed026-2af2-4bd4-84a6-7e6cd39ea343"/>
    <xsd:import namespace="730f74aa-8393-4aa5-b2f8-3c7aae566a6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LengthInSecond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0ed026-2af2-4bd4-84a6-7e6cd39ea34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list="UserInfo" ma:SearchPeopleOnly="false" ma:internalName="SharedWithUsers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b372cf4-7fd3-46dd-9ae9-fa9a79ed57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0f74aa-8393-4aa5-b2f8-3c7aae566a68" elementFormDefault="qualified">
    <xsd:import namespace="http://schemas.microsoft.com/office/2006/documentManagement/types"/>
    <xsd:import namespace="http://schemas.microsoft.com/office/infopath/2007/PartnerControls"/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8ad4931-68c8-477a-9f81-fb0684637bf5}" ma:internalName="TaxCatchAll" ma:showField="CatchAllData" ma:web="730f74aa-8393-4aa5-b2f8-3c7aae566a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30f74aa-8393-4aa5-b2f8-3c7aae566a68" xsi:nil="true"/>
    <SharedWithUsers xmlns="5c0ed026-2af2-4bd4-84a6-7e6cd39ea343">
      <UserInfo>
        <DisplayName/>
        <AccountId xsi:nil="true"/>
        <AccountType/>
      </UserInfo>
    </SharedWithUsers>
    <lcf76f155ced4ddcb4097134ff3c332f xmlns="5c0ed026-2af2-4bd4-84a6-7e6cd39ea34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0468702-D08E-4090-8CE8-B0A7B6924F0A}"/>
</file>

<file path=customXml/itemProps2.xml><?xml version="1.0" encoding="utf-8"?>
<ds:datastoreItem xmlns:ds="http://schemas.openxmlformats.org/officeDocument/2006/customXml" ds:itemID="{019F0F5F-1A7F-4788-99B4-50FF6CAFDEFA}"/>
</file>

<file path=customXml/itemProps3.xml><?xml version="1.0" encoding="utf-8"?>
<ds:datastoreItem xmlns:ds="http://schemas.openxmlformats.org/officeDocument/2006/customXml" ds:itemID="{88069B8F-462A-42CA-A5A5-4C0AAED7A21C}"/>
</file>

<file path=docProps/app.xml><?xml version="1.0" encoding="utf-8"?>
<Properties xmlns="http://schemas.openxmlformats.org/officeDocument/2006/extended-properties" xmlns:vt="http://schemas.openxmlformats.org/officeDocument/2006/docPropsVTypes">
  <TotalTime>1118</TotalTime>
  <Words>818</Words>
  <Application>Microsoft Office PowerPoint</Application>
  <PresentationFormat>On-screen Show (16:9)</PresentationFormat>
  <Paragraphs>42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Bahnschrift</vt:lpstr>
      <vt:lpstr>HendersonSansW00-BasicLight</vt:lpstr>
      <vt:lpstr>Manjari Thin</vt:lpstr>
      <vt:lpstr>OpenSymbol</vt:lpstr>
      <vt:lpstr>Simple Light</vt:lpstr>
      <vt:lpstr>Empleos verdes</vt:lpstr>
      <vt:lpstr>PowerPoint Presentation</vt:lpstr>
      <vt:lpstr>PowerPoint Presentation</vt:lpstr>
      <vt:lpstr>Programas técnicos en energías renovables, gestión de residuos y acuicultura</vt:lpstr>
      <vt:lpstr>PowerPoint Presentation</vt:lpstr>
      <vt:lpstr>Normativas y protocolos para salud ocupacional y seguridad laboral ante el cambio climático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Sesiones bilaterales</dc:title>
  <dc:creator>geovanny diaz jimenez</dc:creator>
  <cp:lastModifiedBy>Camacho, Maria Claudia</cp:lastModifiedBy>
  <cp:revision>49</cp:revision>
  <dcterms:modified xsi:type="dcterms:W3CDTF">2026-02-21T22:11:11Z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0x0101003FD60DE7C51F8C40AF6F34765F7D2D84</vt:lpwstr>
  </property>
</Properties>
</file>