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6"/>
  </p:notesMasterIdLst>
  <p:sldIdLst>
    <p:sldId id="399" r:id="rId5"/>
    <p:sldId id="2147476267" r:id="rId6"/>
    <p:sldId id="2147476270" r:id="rId7"/>
    <p:sldId id="2147476271" r:id="rId8"/>
    <p:sldId id="2147476272" r:id="rId9"/>
    <p:sldId id="2147476273" r:id="rId10"/>
    <p:sldId id="2147476274" r:id="rId11"/>
    <p:sldId id="2147476275" r:id="rId12"/>
    <p:sldId id="2147476276" r:id="rId13"/>
    <p:sldId id="2147476277" r:id="rId14"/>
    <p:sldId id="397" r:id="rId15"/>
  </p:sldIdLst>
  <p:sldSz cx="172974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48">
          <p15:clr>
            <a:srgbClr val="A4A3A4"/>
          </p15:clr>
        </p15:guide>
        <p15:guide id="3" orient="horz" pos="3530" userDrawn="1">
          <p15:clr>
            <a:srgbClr val="A4A3A4"/>
          </p15:clr>
        </p15:guide>
        <p15:guide id="4" orient="horz" pos="3168" userDrawn="1">
          <p15:clr>
            <a:srgbClr val="A4A3A4"/>
          </p15:clr>
        </p15:guide>
        <p15:guide id="5" orient="horz" pos="292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919FF4-1F83-95AC-CCE2-0CF4032FF3A0}" name="Presentaciones Grob" initials="PG" userId="fdcd976d71082bd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F2F2F2"/>
    <a:srgbClr val="056FA2"/>
    <a:srgbClr val="1DA4B4"/>
    <a:srgbClr val="008E5F"/>
    <a:srgbClr val="5DBB4A"/>
    <a:srgbClr val="717074"/>
    <a:srgbClr val="23B9CA"/>
    <a:srgbClr val="085279"/>
    <a:srgbClr val="057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408" y="33"/>
      </p:cViewPr>
      <p:guideLst>
        <p:guide pos="5448"/>
        <p:guide orient="horz" pos="3530"/>
        <p:guide orient="horz" pos="3168"/>
        <p:guide orient="horz" pos="2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acho, Maria Claudia" userId="ca4b319e-f681-431e-9519-e0d234625959" providerId="ADAL" clId="{F8E553B8-1189-4B77-852C-D898C78CA8AB}"/>
    <pc:docChg chg="modSld">
      <pc:chgData name="Camacho, Maria Claudia" userId="ca4b319e-f681-431e-9519-e0d234625959" providerId="ADAL" clId="{F8E553B8-1189-4B77-852C-D898C78CA8AB}" dt="2026-02-20T14:38:42.751" v="6" actId="20577"/>
      <pc:docMkLst>
        <pc:docMk/>
      </pc:docMkLst>
      <pc:sldChg chg="modSp mod">
        <pc:chgData name="Camacho, Maria Claudia" userId="ca4b319e-f681-431e-9519-e0d234625959" providerId="ADAL" clId="{F8E553B8-1189-4B77-852C-D898C78CA8AB}" dt="2026-02-20T14:38:42.751" v="6" actId="20577"/>
        <pc:sldMkLst>
          <pc:docMk/>
          <pc:sldMk cId="1848578929" sldId="2147476271"/>
        </pc:sldMkLst>
        <pc:spChg chg="mod">
          <ac:chgData name="Camacho, Maria Claudia" userId="ca4b319e-f681-431e-9519-e0d234625959" providerId="ADAL" clId="{F8E553B8-1189-4B77-852C-D898C78CA8AB}" dt="2026-02-20T14:38:42.751" v="6" actId="20577"/>
          <ac:spMkLst>
            <pc:docMk/>
            <pc:sldMk cId="1848578929" sldId="2147476271"/>
            <ac:spMk id="29" creationId="{B5E5AA50-B4A3-B1D6-F3A8-8C9EC03B84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F95A4104-B03A-4D23-A7CC-BBFB8FDEA6F4}" type="datetimeFigureOut">
              <a:rPr lang="es-VE" smtClean="0"/>
              <a:pPr/>
              <a:t>20/2/2026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9EBF3070-D620-4E30-A847-51E001EF72A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3024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F3070-D620-4E30-A847-51E001EF72AE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005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F3070-D620-4E30-A847-51E001EF72AE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290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6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0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3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4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base principal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CFAF4-6CA5-24E0-D5AC-F842D28B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00185" y="585219"/>
            <a:ext cx="2687421" cy="435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B9CF23-2815-0B7C-8C41-6D11322492D3}"/>
              </a:ext>
            </a:extLst>
          </p:cNvPr>
          <p:cNvCxnSpPr>
            <a:cxnSpLocks/>
          </p:cNvCxnSpPr>
          <p:nvPr userDrawn="1"/>
        </p:nvCxnSpPr>
        <p:spPr>
          <a:xfrm>
            <a:off x="-136187" y="662500"/>
            <a:ext cx="1279188" cy="0"/>
          </a:xfrm>
          <a:prstGeom prst="line">
            <a:avLst/>
          </a:prstGeom>
          <a:ln w="1905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50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</p:sldLayoutIdLst>
  <p:txStyles>
    <p:titleStyle>
      <a:lvl1pPr algn="l" defTabSz="1297351" rtl="0" eaLnBrk="1" latinLnBrk="0" hangingPunct="1">
        <a:lnSpc>
          <a:spcPct val="90000"/>
        </a:lnSpc>
        <a:spcBef>
          <a:spcPct val="0"/>
        </a:spcBef>
        <a:buNone/>
        <a:defRPr sz="6243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324338" indent="-324338" algn="l" defTabSz="1297351" rtl="0" eaLnBrk="1" latinLnBrk="0" hangingPunct="1">
        <a:lnSpc>
          <a:spcPct val="90000"/>
        </a:lnSpc>
        <a:spcBef>
          <a:spcPts val="1419"/>
        </a:spcBef>
        <a:buFont typeface="Arial" panose="020B0604020202020204" pitchFamily="34" charset="0"/>
        <a:buChar char="•"/>
        <a:defRPr sz="3973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973013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621688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8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227036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919039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356771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4216390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865065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513741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648675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9735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946026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59470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243377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3892052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540728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189403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0896" userDrawn="1">
          <p15:clr>
            <a:srgbClr val="F26B43"/>
          </p15:clr>
        </p15:guide>
        <p15:guide id="3" pos="720" userDrawn="1">
          <p15:clr>
            <a:srgbClr val="F26B43"/>
          </p15:clr>
        </p15:guide>
        <p15:guide id="4" pos="2116" userDrawn="1">
          <p15:clr>
            <a:srgbClr val="F26B43"/>
          </p15:clr>
        </p15:guide>
        <p15:guide id="5" pos="2332" userDrawn="1">
          <p15:clr>
            <a:srgbClr val="F26B43"/>
          </p15:clr>
        </p15:guide>
        <p15:guide id="6" pos="3728" userDrawn="1">
          <p15:clr>
            <a:srgbClr val="F26B43"/>
          </p15:clr>
        </p15:guide>
        <p15:guide id="7" pos="3944" userDrawn="1">
          <p15:clr>
            <a:srgbClr val="F26B43"/>
          </p15:clr>
        </p15:guide>
        <p15:guide id="8" pos="534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pos="6952" userDrawn="1">
          <p15:clr>
            <a:srgbClr val="F26B43"/>
          </p15:clr>
        </p15:guide>
        <p15:guide id="11" pos="7168" userDrawn="1">
          <p15:clr>
            <a:srgbClr val="F26B43"/>
          </p15:clr>
        </p15:guide>
        <p15:guide id="12" pos="8564" userDrawn="1">
          <p15:clr>
            <a:srgbClr val="F26B43"/>
          </p15:clr>
        </p15:guide>
        <p15:guide id="13" pos="8780" userDrawn="1">
          <p15:clr>
            <a:srgbClr val="F26B43"/>
          </p15:clr>
        </p15:guide>
        <p15:guide id="14" pos="10176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6143" userDrawn="1">
          <p15:clr>
            <a:srgbClr val="F26B43"/>
          </p15:clr>
        </p15:guide>
        <p15:guide id="17" orient="horz" pos="720" userDrawn="1">
          <p15:clr>
            <a:srgbClr val="F26B43"/>
          </p15:clr>
        </p15:guide>
        <p15:guide id="18" orient="horz" pos="2783" userDrawn="1">
          <p15:clr>
            <a:srgbClr val="F26B43"/>
          </p15:clr>
        </p15:guide>
        <p15:guide id="19" orient="horz" pos="3359" userDrawn="1">
          <p15:clr>
            <a:srgbClr val="F26B43"/>
          </p15:clr>
        </p15:guide>
        <p15:guide id="20" orient="horz" pos="5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85BAE-EAEB-404D-6C86-7AA656277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" r="12"/>
          <a:stretch/>
        </p:blipFill>
        <p:spPr>
          <a:xfrm>
            <a:off x="-19755" y="548639"/>
            <a:ext cx="17332621" cy="9752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71CDF-1F7D-8EDC-4681-7B8C6A48A0B6}"/>
              </a:ext>
            </a:extLst>
          </p:cNvPr>
          <p:cNvSpPr txBox="1"/>
          <p:nvPr/>
        </p:nvSpPr>
        <p:spPr>
          <a:xfrm>
            <a:off x="8696528" y="-700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74044-A9A0-174B-6E5C-F49E53F57F3A}"/>
              </a:ext>
            </a:extLst>
          </p:cNvPr>
          <p:cNvSpPr txBox="1"/>
          <p:nvPr/>
        </p:nvSpPr>
        <p:spPr>
          <a:xfrm>
            <a:off x="-1439694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R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729E7B-AD4B-F82C-BE53-32D16B2D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513093">
            <a:off x="8124899" y="0"/>
            <a:ext cx="9444370" cy="9132159"/>
          </a:xfrm>
          <a:prstGeom prst="rect">
            <a:avLst/>
          </a:prstGeom>
        </p:spPr>
      </p:pic>
      <p:pic>
        <p:nvPicPr>
          <p:cNvPr id="3" name="Picture 2" descr="A group of children sitting together smiling&#10;&#10;Description automatically generated">
            <a:extLst>
              <a:ext uri="{FF2B5EF4-FFF2-40B4-BE49-F238E27FC236}">
                <a16:creationId xmlns:a16="http://schemas.microsoft.com/office/drawing/2014/main" id="{4CDAAB70-C192-57C7-0029-C0C39DD934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037" y="548639"/>
            <a:ext cx="14009211" cy="975201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EAA1B7-99DB-F28A-F895-35E5F4588C38}"/>
              </a:ext>
            </a:extLst>
          </p:cNvPr>
          <p:cNvSpPr/>
          <p:nvPr/>
        </p:nvSpPr>
        <p:spPr>
          <a:xfrm rot="10800000">
            <a:off x="-19755" y="5121286"/>
            <a:ext cx="18364200" cy="57032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8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3EA96-FD0B-C8B8-FF44-12B588AE038F}"/>
              </a:ext>
            </a:extLst>
          </p:cNvPr>
          <p:cNvSpPr txBox="1"/>
          <p:nvPr/>
        </p:nvSpPr>
        <p:spPr>
          <a:xfrm>
            <a:off x="928634" y="5855732"/>
            <a:ext cx="14636840" cy="280076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Workshop “</a:t>
            </a:r>
            <a:r>
              <a:rPr lang="en-US" sz="4400" b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Just Transition: Green and Blue Jobs in the Americas”</a:t>
            </a:r>
          </a:p>
          <a:p>
            <a:r>
              <a:rPr lang="en-GB" sz="4400" b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 </a:t>
            </a:r>
          </a:p>
          <a:p>
            <a:r>
              <a:rPr lang="en-GB" sz="4400" b="1" i="1" dirty="0" err="1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Transición</a:t>
            </a:r>
            <a:r>
              <a:rPr lang="en-GB" sz="4400" b="1" i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 </a:t>
            </a:r>
            <a:r>
              <a:rPr lang="en-GB" sz="4400" b="1" i="1" dirty="0" err="1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energética</a:t>
            </a:r>
            <a:r>
              <a:rPr lang="en-GB" sz="4400" b="1" i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 y </a:t>
            </a:r>
            <a:r>
              <a:rPr lang="en-GB" sz="4400" b="1" i="1" dirty="0" err="1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empleos</a:t>
            </a:r>
            <a:r>
              <a:rPr lang="en-GB" sz="4400" b="1" i="1" dirty="0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 </a:t>
            </a:r>
            <a:r>
              <a:rPr lang="en-GB" sz="4400" b="1" i="1" dirty="0" err="1">
                <a:solidFill>
                  <a:schemeClr val="bg1"/>
                </a:solidFill>
                <a:effectLst>
                  <a:outerShdw blurRad="169805" algn="ctr" rotWithShape="0">
                    <a:prstClr val="black">
                      <a:alpha val="22000"/>
                    </a:prstClr>
                  </a:outerShdw>
                </a:effectLst>
                <a:latin typeface="Helvetica" pitchFamily="2" charset="0"/>
              </a:rPr>
              <a:t>verdes</a:t>
            </a:r>
            <a:endParaRPr lang="en-GB" sz="4400" b="1" i="1" dirty="0">
              <a:solidFill>
                <a:schemeClr val="bg1"/>
              </a:solidFill>
              <a:effectLst>
                <a:outerShdw blurRad="169805" algn="ctr" rotWithShape="0">
                  <a:prstClr val="black">
                    <a:alpha val="22000"/>
                  </a:prstClr>
                </a:outerShdw>
              </a:effectLst>
              <a:latin typeface="Helvetica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E063D3-147D-822C-BB44-CFB746C4C5CB}"/>
              </a:ext>
            </a:extLst>
          </p:cNvPr>
          <p:cNvSpPr/>
          <p:nvPr/>
        </p:nvSpPr>
        <p:spPr>
          <a:xfrm>
            <a:off x="-74092" y="-182130"/>
            <a:ext cx="17541240" cy="191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D4107A-4E95-8EB2-B9A5-CCDBEEF4A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262" y="260607"/>
            <a:ext cx="2409648" cy="12501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F1DF8F8-8349-0177-A61B-5A092FA61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96" y="-182130"/>
            <a:ext cx="5305366" cy="209961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6539BB-E9C6-88D6-7ABA-4D597FFC835A}"/>
              </a:ext>
            </a:extLst>
          </p:cNvPr>
          <p:cNvSpPr txBox="1"/>
          <p:nvPr/>
        </p:nvSpPr>
        <p:spPr>
          <a:xfrm>
            <a:off x="928634" y="8713698"/>
            <a:ext cx="61842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+mj-lt"/>
              </a:rPr>
              <a:t>Lian </a:t>
            </a:r>
            <a:r>
              <a:rPr lang="es-MX" sz="2400" dirty="0" err="1">
                <a:solidFill>
                  <a:schemeClr val="bg1"/>
                </a:solidFill>
                <a:latin typeface="+mj-lt"/>
              </a:rPr>
              <a:t>Allub,</a:t>
            </a:r>
            <a:r>
              <a:rPr lang="es-MX" sz="2400" dirty="0">
                <a:solidFill>
                  <a:schemeClr val="bg1"/>
                </a:solidFill>
                <a:latin typeface="+mj-lt"/>
              </a:rPr>
              <a:t> Febrero 26, 2026</a:t>
            </a:r>
            <a:endParaRPr lang="es-A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4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D9BDB-F509-E8CE-A796-1171247C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40872E9-65C1-22D4-B936-D6E4627A0817}"/>
              </a:ext>
            </a:extLst>
          </p:cNvPr>
          <p:cNvSpPr txBox="1">
            <a:spLocks/>
          </p:cNvSpPr>
          <p:nvPr/>
        </p:nvSpPr>
        <p:spPr>
          <a:xfrm>
            <a:off x="1994528" y="172637"/>
            <a:ext cx="10874483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Conclusiones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3E91E93-9846-E0B8-EDD8-61B32B72FE1D}"/>
              </a:ext>
            </a:extLst>
          </p:cNvPr>
          <p:cNvSpPr txBox="1"/>
          <p:nvPr/>
        </p:nvSpPr>
        <p:spPr>
          <a:xfrm>
            <a:off x="1937687" y="1419344"/>
            <a:ext cx="143677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/>
            <a:r>
              <a:rPr lang="es-MX" sz="30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 transición energética impactará los mercados laborales</a:t>
            </a:r>
            <a:endParaRPr lang="es-MX" sz="30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endParaRPr lang="en-US" sz="30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30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Algunas actividades/ocupaciones aumentarán sus demandas de trabajadores</a:t>
            </a:r>
          </a:p>
          <a:p>
            <a:pPr defTabSz="689458"/>
            <a:endParaRPr lang="en-US" sz="30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30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 la actualidad, estas actividades tienen una mayor participación de hombres, demandan una mayor intensidad de tareas abstractas y pagan mayores salarios</a:t>
            </a:r>
          </a:p>
          <a:p>
            <a:pPr defTabSz="689458"/>
            <a:endParaRPr lang="es-MX" sz="30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30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 oferta de Trabajo tendrá que adaptarse a esta nueva demanda</a:t>
            </a:r>
          </a:p>
          <a:p>
            <a:pPr defTabSz="689458"/>
            <a:endParaRPr lang="en-US" sz="30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30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Políticas laborales activas serán necesarias para</a:t>
            </a:r>
            <a:r>
              <a:rPr lang="es-MX" sz="30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</a:t>
            </a:r>
          </a:p>
          <a:p>
            <a:pPr defTabSz="689458"/>
            <a:r>
              <a:rPr lang="es-MX" sz="30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Satisfacer la nueva demanda de habilidades</a:t>
            </a:r>
          </a:p>
          <a:p>
            <a:pPr defTabSz="689458"/>
            <a:r>
              <a:rPr lang="es-MX" sz="30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Ayudar a los trabajadores en la transición laboral</a:t>
            </a:r>
          </a:p>
          <a:p>
            <a:pPr defTabSz="689458"/>
            <a:r>
              <a:rPr lang="es-MX" sz="30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Reducir el impacto potencial en desigualdad que se puede generar por las 	       	nuevas condiciones del mercado de Trabajo</a:t>
            </a:r>
          </a:p>
          <a:p>
            <a:pPr defTabSz="689458"/>
            <a:endParaRPr lang="en-US" sz="30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6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ED341FF-971B-09C8-CD39-16C472C52AF6}"/>
              </a:ext>
            </a:extLst>
          </p:cNvPr>
          <p:cNvSpPr/>
          <p:nvPr/>
        </p:nvSpPr>
        <p:spPr>
          <a:xfrm>
            <a:off x="0" y="7916450"/>
            <a:ext cx="17541240" cy="18557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A0088E-5643-2D21-E1FD-C2B16F27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08" y="8229601"/>
            <a:ext cx="2409648" cy="12501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AF187D-C682-B5A0-33FF-91A23A11C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5" y="7652398"/>
            <a:ext cx="5305366" cy="20996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845A3E0-F7E1-2907-094E-5AC8C646C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400000">
            <a:off x="8677979" y="-3992012"/>
            <a:ext cx="18594573" cy="179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11D468-83BB-EFCC-E1E2-C6469BC3C4D3}"/>
              </a:ext>
            </a:extLst>
          </p:cNvPr>
          <p:cNvSpPr txBox="1">
            <a:spLocks/>
          </p:cNvSpPr>
          <p:nvPr/>
        </p:nvSpPr>
        <p:spPr>
          <a:xfrm>
            <a:off x="1994528" y="172637"/>
            <a:ext cx="10874483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emisiones</a:t>
            </a:r>
            <a:endParaRPr lang="es-MX" sz="5400" noProof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45C5F04-65BC-D8D1-5994-776365387FBA}"/>
              </a:ext>
            </a:extLst>
          </p:cNvPr>
          <p:cNvGrpSpPr/>
          <p:nvPr/>
        </p:nvGrpSpPr>
        <p:grpSpPr>
          <a:xfrm>
            <a:off x="1905087" y="3399040"/>
            <a:ext cx="8816860" cy="4296486"/>
            <a:chOff x="2755092" y="2067283"/>
            <a:chExt cx="8918095" cy="5995222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4EC2266-6DC8-A79F-5C41-F588C9BB4E29}"/>
                </a:ext>
              </a:extLst>
            </p:cNvPr>
            <p:cNvGrpSpPr/>
            <p:nvPr/>
          </p:nvGrpSpPr>
          <p:grpSpPr>
            <a:xfrm>
              <a:off x="2755092" y="2067283"/>
              <a:ext cx="8918095" cy="5995222"/>
              <a:chOff x="2755092" y="2067283"/>
              <a:chExt cx="8918095" cy="5995222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260835FD-1CA5-74D5-0362-9FB2FFFE1572}"/>
                  </a:ext>
                </a:extLst>
              </p:cNvPr>
              <p:cNvGrpSpPr/>
              <p:nvPr/>
            </p:nvGrpSpPr>
            <p:grpSpPr>
              <a:xfrm>
                <a:off x="2755092" y="2067283"/>
                <a:ext cx="8918095" cy="2058004"/>
                <a:chOff x="1029501" y="2390688"/>
                <a:chExt cx="8918095" cy="1179000"/>
              </a:xfrm>
            </p:grpSpPr>
            <p:sp>
              <p:nvSpPr>
                <p:cNvPr id="3" name="Elipse 2">
                  <a:extLst>
                    <a:ext uri="{FF2B5EF4-FFF2-40B4-BE49-F238E27FC236}">
                      <a16:creationId xmlns:a16="http://schemas.microsoft.com/office/drawing/2014/main" id="{A142B5BA-0640-ACBD-CD9B-2C8CB05300DF}"/>
                    </a:ext>
                  </a:extLst>
                </p:cNvPr>
                <p:cNvSpPr/>
                <p:nvPr/>
              </p:nvSpPr>
              <p:spPr>
                <a:xfrm>
                  <a:off x="3538213" y="2390688"/>
                  <a:ext cx="1839555" cy="1179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VE" sz="1800" dirty="0"/>
                    <a:t>Emisiones por producto</a:t>
                  </a:r>
                </a:p>
              </p:txBody>
            </p:sp>
            <p:sp>
              <p:nvSpPr>
                <p:cNvPr id="5" name="Es igual a 4">
                  <a:extLst>
                    <a:ext uri="{FF2B5EF4-FFF2-40B4-BE49-F238E27FC236}">
                      <a16:creationId xmlns:a16="http://schemas.microsoft.com/office/drawing/2014/main" id="{34CCEAB6-46FE-AF23-C564-B111B61422BD}"/>
                    </a:ext>
                  </a:extLst>
                </p:cNvPr>
                <p:cNvSpPr/>
                <p:nvPr/>
              </p:nvSpPr>
              <p:spPr>
                <a:xfrm>
                  <a:off x="2970624" y="2766416"/>
                  <a:ext cx="466021" cy="442125"/>
                </a:xfrm>
                <a:prstGeom prst="mathEqual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VE" sz="2800"/>
                </a:p>
              </p:txBody>
            </p:sp>
            <p:sp>
              <p:nvSpPr>
                <p:cNvPr id="8" name="Elipse 7">
                  <a:extLst>
                    <a:ext uri="{FF2B5EF4-FFF2-40B4-BE49-F238E27FC236}">
                      <a16:creationId xmlns:a16="http://schemas.microsoft.com/office/drawing/2014/main" id="{EDE7C8B3-669A-64A2-BF48-9953D434D3CD}"/>
                    </a:ext>
                  </a:extLst>
                </p:cNvPr>
                <p:cNvSpPr/>
                <p:nvPr/>
              </p:nvSpPr>
              <p:spPr>
                <a:xfrm>
                  <a:off x="1029501" y="2404143"/>
                  <a:ext cx="1839555" cy="1129648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noProof="1"/>
                    <a:t>Emisiones</a:t>
                  </a:r>
                </a:p>
              </p:txBody>
            </p:sp>
            <p:sp>
              <p:nvSpPr>
                <p:cNvPr id="9" name="Signo de multiplicación 8">
                  <a:extLst>
                    <a:ext uri="{FF2B5EF4-FFF2-40B4-BE49-F238E27FC236}">
                      <a16:creationId xmlns:a16="http://schemas.microsoft.com/office/drawing/2014/main" id="{3F054F83-5BA4-FEBA-3012-E3E63C2593BF}"/>
                    </a:ext>
                  </a:extLst>
                </p:cNvPr>
                <p:cNvSpPr/>
                <p:nvPr/>
              </p:nvSpPr>
              <p:spPr>
                <a:xfrm>
                  <a:off x="5438261" y="2790910"/>
                  <a:ext cx="294882" cy="387720"/>
                </a:xfrm>
                <a:prstGeom prst="mathMultiply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VE" sz="2800"/>
                </a:p>
              </p:txBody>
            </p:sp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78B1288E-4CE8-1D64-E2E9-3069FD8486BF}"/>
                    </a:ext>
                  </a:extLst>
                </p:cNvPr>
                <p:cNvSpPr/>
                <p:nvPr/>
              </p:nvSpPr>
              <p:spPr>
                <a:xfrm>
                  <a:off x="5823127" y="2415364"/>
                  <a:ext cx="1839555" cy="1129648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VE" sz="1800" dirty="0"/>
                    <a:t>PIB per cápita</a:t>
                  </a:r>
                </a:p>
              </p:txBody>
            </p:sp>
            <p:sp>
              <p:nvSpPr>
                <p:cNvPr id="11" name="Signo de multiplicación 10">
                  <a:extLst>
                    <a:ext uri="{FF2B5EF4-FFF2-40B4-BE49-F238E27FC236}">
                      <a16:creationId xmlns:a16="http://schemas.microsoft.com/office/drawing/2014/main" id="{1EBD57E1-510E-3217-5171-4E0CC4240BA1}"/>
                    </a:ext>
                  </a:extLst>
                </p:cNvPr>
                <p:cNvSpPr/>
                <p:nvPr/>
              </p:nvSpPr>
              <p:spPr>
                <a:xfrm>
                  <a:off x="7752666" y="2790910"/>
                  <a:ext cx="294882" cy="387720"/>
                </a:xfrm>
                <a:prstGeom prst="mathMultiply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VE" sz="2800"/>
                </a:p>
              </p:txBody>
            </p:sp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4541C671-A305-20DE-D013-43D9A8C24445}"/>
                    </a:ext>
                  </a:extLst>
                </p:cNvPr>
                <p:cNvSpPr/>
                <p:nvPr/>
              </p:nvSpPr>
              <p:spPr>
                <a:xfrm>
                  <a:off x="8108041" y="2390688"/>
                  <a:ext cx="1839555" cy="1129648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VE" sz="1800" dirty="0"/>
                    <a:t>Población</a:t>
                  </a:r>
                </a:p>
              </p:txBody>
            </p:sp>
          </p:grp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3A1E940E-D3FB-B79B-D0AD-891F21DEC1D1}"/>
                  </a:ext>
                </a:extLst>
              </p:cNvPr>
              <p:cNvGrpSpPr/>
              <p:nvPr/>
            </p:nvGrpSpPr>
            <p:grpSpPr>
              <a:xfrm>
                <a:off x="2755092" y="4710667"/>
                <a:ext cx="7855402" cy="2254085"/>
                <a:chOff x="3090800" y="4807382"/>
                <a:chExt cx="6409383" cy="1179000"/>
              </a:xfrm>
            </p:grpSpPr>
            <p:grpSp>
              <p:nvGrpSpPr>
                <p:cNvPr id="14" name="Grupo 13">
                  <a:extLst>
                    <a:ext uri="{FF2B5EF4-FFF2-40B4-BE49-F238E27FC236}">
                      <a16:creationId xmlns:a16="http://schemas.microsoft.com/office/drawing/2014/main" id="{9634F68A-EC16-76A3-4A08-6393E8FD143F}"/>
                    </a:ext>
                  </a:extLst>
                </p:cNvPr>
                <p:cNvGrpSpPr/>
                <p:nvPr/>
              </p:nvGrpSpPr>
              <p:grpSpPr>
                <a:xfrm>
                  <a:off x="3090800" y="4807382"/>
                  <a:ext cx="6409383" cy="1179000"/>
                  <a:chOff x="3538213" y="2390688"/>
                  <a:chExt cx="6409383" cy="1179000"/>
                </a:xfrm>
              </p:grpSpPr>
              <p:sp>
                <p:nvSpPr>
                  <p:cNvPr id="16" name="Elipse 15">
                    <a:extLst>
                      <a:ext uri="{FF2B5EF4-FFF2-40B4-BE49-F238E27FC236}">
                        <a16:creationId xmlns:a16="http://schemas.microsoft.com/office/drawing/2014/main" id="{787F92C4-F21D-CEB6-8580-868C5B26B449}"/>
                      </a:ext>
                    </a:extLst>
                  </p:cNvPr>
                  <p:cNvSpPr/>
                  <p:nvPr/>
                </p:nvSpPr>
                <p:spPr>
                  <a:xfrm>
                    <a:off x="3538213" y="2390688"/>
                    <a:ext cx="1839555" cy="1179000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sz="1800" dirty="0"/>
                      <a:t>Emisiones por producto</a:t>
                    </a:r>
                  </a:p>
                </p:txBody>
              </p:sp>
              <p:sp>
                <p:nvSpPr>
                  <p:cNvPr id="17" name="Elipse 16">
                    <a:extLst>
                      <a:ext uri="{FF2B5EF4-FFF2-40B4-BE49-F238E27FC236}">
                        <a16:creationId xmlns:a16="http://schemas.microsoft.com/office/drawing/2014/main" id="{61877071-BA75-F184-0E07-7DFC683797CF}"/>
                      </a:ext>
                    </a:extLst>
                  </p:cNvPr>
                  <p:cNvSpPr/>
                  <p:nvPr/>
                </p:nvSpPr>
                <p:spPr>
                  <a:xfrm>
                    <a:off x="5823127" y="2415364"/>
                    <a:ext cx="1839555" cy="1129648"/>
                  </a:xfrm>
                  <a:prstGeom prst="ellipse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sz="1800" dirty="0"/>
                      <a:t>Intensidad de emisiones</a:t>
                    </a:r>
                  </a:p>
                </p:txBody>
              </p:sp>
              <p:sp>
                <p:nvSpPr>
                  <p:cNvPr id="18" name="Signo de multiplicación 17">
                    <a:extLst>
                      <a:ext uri="{FF2B5EF4-FFF2-40B4-BE49-F238E27FC236}">
                        <a16:creationId xmlns:a16="http://schemas.microsoft.com/office/drawing/2014/main" id="{57A8C161-8546-A3CF-691E-92F0B07F1DA5}"/>
                      </a:ext>
                    </a:extLst>
                  </p:cNvPr>
                  <p:cNvSpPr/>
                  <p:nvPr/>
                </p:nvSpPr>
                <p:spPr>
                  <a:xfrm>
                    <a:off x="7752666" y="2790910"/>
                    <a:ext cx="294882" cy="387720"/>
                  </a:xfrm>
                  <a:prstGeom prst="mathMultiply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VE" sz="2800"/>
                  </a:p>
                </p:txBody>
              </p:sp>
              <p:sp>
                <p:nvSpPr>
                  <p:cNvPr id="19" name="Elipse 18">
                    <a:extLst>
                      <a:ext uri="{FF2B5EF4-FFF2-40B4-BE49-F238E27FC236}">
                        <a16:creationId xmlns:a16="http://schemas.microsoft.com/office/drawing/2014/main" id="{A1187961-2556-2D9E-6618-CAD4289AC31D}"/>
                      </a:ext>
                    </a:extLst>
                  </p:cNvPr>
                  <p:cNvSpPr/>
                  <p:nvPr/>
                </p:nvSpPr>
                <p:spPr>
                  <a:xfrm>
                    <a:off x="8108041" y="2390688"/>
                    <a:ext cx="1839555" cy="1129648"/>
                  </a:xfrm>
                  <a:prstGeom prst="ellipse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sz="1800" dirty="0"/>
                      <a:t>Intensidad energética</a:t>
                    </a:r>
                  </a:p>
                </p:txBody>
              </p:sp>
            </p:grpSp>
            <p:sp>
              <p:nvSpPr>
                <p:cNvPr id="15" name="Es igual a 14">
                  <a:extLst>
                    <a:ext uri="{FF2B5EF4-FFF2-40B4-BE49-F238E27FC236}">
                      <a16:creationId xmlns:a16="http://schemas.microsoft.com/office/drawing/2014/main" id="{75FAEC1B-07D1-90A7-00AF-5B2AD083534A}"/>
                    </a:ext>
                  </a:extLst>
                </p:cNvPr>
                <p:cNvSpPr/>
                <p:nvPr/>
              </p:nvSpPr>
              <p:spPr>
                <a:xfrm>
                  <a:off x="4930355" y="5175819"/>
                  <a:ext cx="466021" cy="442125"/>
                </a:xfrm>
                <a:prstGeom prst="mathEqual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VE" sz="2800"/>
                </a:p>
              </p:txBody>
            </p:sp>
          </p:grp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3EE22D4-5B42-A439-DFCA-4124A76185C9}"/>
                  </a:ext>
                </a:extLst>
              </p:cNvPr>
              <p:cNvSpPr txBox="1"/>
              <p:nvPr/>
            </p:nvSpPr>
            <p:spPr>
              <a:xfrm>
                <a:off x="5555505" y="7675808"/>
                <a:ext cx="2146061" cy="36933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noProof="0"/>
                  <a:t>Oferta de energía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96A714B7-2366-DD37-08F9-908ECF66E29B}"/>
                  </a:ext>
                </a:extLst>
              </p:cNvPr>
              <p:cNvSpPr txBox="1"/>
              <p:nvPr/>
            </p:nvSpPr>
            <p:spPr>
              <a:xfrm>
                <a:off x="8580295" y="7693173"/>
                <a:ext cx="2418261" cy="36933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noProof="0"/>
                  <a:t>Demanda de energía</a:t>
                </a:r>
              </a:p>
            </p:txBody>
          </p:sp>
        </p:grp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FF292218-3C41-2620-72DD-82A4DB2C5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9893" y="6964752"/>
              <a:ext cx="0" cy="5840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FA78B14D-DFFC-EE68-5C86-1C17A65D6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2614" y="6962605"/>
              <a:ext cx="0" cy="5840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2F6A9E-BCD0-49AC-0DC0-C62527AFD971}"/>
              </a:ext>
            </a:extLst>
          </p:cNvPr>
          <p:cNvSpPr txBox="1"/>
          <p:nvPr/>
        </p:nvSpPr>
        <p:spPr>
          <a:xfrm>
            <a:off x="2067159" y="1484080"/>
            <a:ext cx="10635837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 transición energética afecta no solo la forma en que se produce energía si no también la forma en la que se usa la energía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Para reducir emisiones tenemos que trabajar en ambas dimensiones</a:t>
            </a:r>
          </a:p>
          <a:p>
            <a:pPr defTabSz="689458">
              <a:lnSpc>
                <a:spcPct val="85268"/>
              </a:lnSpc>
            </a:pPr>
            <a:endParaRPr lang="es-MX" sz="24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434C03-04C0-89CB-E4E9-DE85BF5B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983" y="4323785"/>
            <a:ext cx="5793266" cy="2424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9CB3A2-12D5-F929-AC21-763BF5E6320E}"/>
              </a:ext>
            </a:extLst>
          </p:cNvPr>
          <p:cNvSpPr txBox="1"/>
          <p:nvPr/>
        </p:nvSpPr>
        <p:spPr>
          <a:xfrm>
            <a:off x="2113850" y="8321097"/>
            <a:ext cx="106358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Cambios en la intensidad de emisiones y en la intensidad energética implicarán transformaciones en el mercado laboral</a:t>
            </a:r>
          </a:p>
          <a:p>
            <a:pPr defTabSz="689458">
              <a:lnSpc>
                <a:spcPct val="85268"/>
              </a:lnSpc>
            </a:pPr>
            <a:endParaRPr lang="es-MX" sz="24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3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D6066-F65A-EE9A-E242-9AB5544F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711F3F5-D2DF-4D2F-138B-E6D7F4ECA2B0}"/>
              </a:ext>
            </a:extLst>
          </p:cNvPr>
          <p:cNvSpPr txBox="1">
            <a:spLocks/>
          </p:cNvSpPr>
          <p:nvPr/>
        </p:nvSpPr>
        <p:spPr>
          <a:xfrm>
            <a:off x="1897424" y="157274"/>
            <a:ext cx="11664828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66D98F-CD6D-91AA-E2E2-3E0F3E61495D}"/>
              </a:ext>
            </a:extLst>
          </p:cNvPr>
          <p:cNvSpPr txBox="1"/>
          <p:nvPr/>
        </p:nvSpPr>
        <p:spPr>
          <a:xfrm>
            <a:off x="2067159" y="1484080"/>
            <a:ext cx="13396721" cy="814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ONET clasifica 1100 ocupaciones a nivel de 8 dígitos de desagregación</a:t>
            </a:r>
            <a:endParaRPr lang="en-US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Empleos verdes -&gt; trabajos que se crearán o cambiarán sus requisitos a causa de la 					  transición energética</a:t>
            </a:r>
          </a:p>
          <a:p>
            <a:pPr defTabSz="689458">
              <a:lnSpc>
                <a:spcPct val="85268"/>
              </a:lnSpc>
            </a:pP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 clasifican en 3 grupos</a:t>
            </a:r>
            <a:r>
              <a:rPr lang="es-MX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</a:t>
            </a:r>
          </a:p>
          <a:p>
            <a:pPr defTabSz="689458">
              <a:lnSpc>
                <a:spcPct val="85268"/>
              </a:lnSpc>
            </a:pP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Green New and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Emerging</a:t>
            </a: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Occupations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Son </a:t>
            </a:r>
            <a:r>
              <a:rPr lang="es-E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ocupaciones que surgen a partir de la transición hacia una nueva economía. Pueden ser enteramente nuevas, o pueden crearse a través de una modificación de ocupaciones ya existentes. </a:t>
            </a:r>
            <a:r>
              <a:rPr lang="es-E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P.e</a:t>
            </a:r>
            <a:r>
              <a:rPr lang="es-E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. técnicos de plantas hidroeléctricas o instaladores de paneles solares.</a:t>
            </a: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endParaRPr lang="en-US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Green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Enhanced</a:t>
            </a: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Skills</a:t>
            </a: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Occupations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r>
              <a:rPr lang="es-E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son aquellas que ven alteradas las tareas, habilidades o requerimientos de conocimiento a partir de la transición hacia una economía verde. </a:t>
            </a:r>
            <a:r>
              <a:rPr lang="es-E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P.e</a:t>
            </a:r>
            <a:r>
              <a:rPr lang="es-E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. trabajadores de la construcción o ingenieros nucleares</a:t>
            </a: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endParaRPr lang="es-MX" sz="2800" b="1" i="1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Green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Increased</a:t>
            </a: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Demand</a:t>
            </a:r>
            <a:r>
              <a:rPr lang="es-MX" sz="2800" b="1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b="1" i="1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Occupations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r>
              <a:rPr lang="es-E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Estas ocupaciones se vuelven más demandadas a partir de la transición energética, pero no experimentan cambios significativos en sus tareas. </a:t>
            </a:r>
            <a:r>
              <a:rPr lang="es-E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P.e</a:t>
            </a:r>
            <a:r>
              <a:rPr lang="es-E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. electricistas, ingenieros industriales o químicos</a:t>
            </a:r>
            <a:endParaRPr lang="en-US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 defTabSz="689458">
              <a:lnSpc>
                <a:spcPct val="85268"/>
              </a:lnSpc>
              <a:buFontTx/>
              <a:buChar char="-"/>
            </a:pPr>
            <a:endParaRPr lang="en-US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b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Nota: 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Los empleos no verdes no </a:t>
            </a:r>
            <a:r>
              <a:rPr lang="es-MX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están relacionados necesariamente a actividades contaminantes</a:t>
            </a:r>
            <a:endParaRPr lang="es-MX" sz="24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1E31D-EFB2-E447-F9A7-7E056030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5886C4E-FBCC-A53E-8E52-3EE929732F43}"/>
              </a:ext>
            </a:extLst>
          </p:cNvPr>
          <p:cNvSpPr txBox="1">
            <a:spLocks/>
          </p:cNvSpPr>
          <p:nvPr/>
        </p:nvSpPr>
        <p:spPr>
          <a:xfrm>
            <a:off x="1889332" y="172637"/>
            <a:ext cx="11656736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5E5AA50-B4A3-B1D6-F3A8-8C9EC03B84E9}"/>
              </a:ext>
            </a:extLst>
          </p:cNvPr>
          <p:cNvSpPr txBox="1"/>
          <p:nvPr/>
        </p:nvSpPr>
        <p:spPr>
          <a:xfrm>
            <a:off x="1937687" y="1419344"/>
            <a:ext cx="14367764" cy="705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Usamos la clasificación O*NET junto con la base PIAAC (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Programme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for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international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assessment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of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adult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competences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).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Cuestionarios estandarizados con Información relevante para el análisis</a:t>
            </a: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Información en habilidades cognitivas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Tres grupos de países: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América Latina: Chile, Ecuador and México</a:t>
            </a: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OECD ingresos altos: </a:t>
            </a:r>
            <a:r>
              <a:rPr lang="es-MX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Belgica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Dinamarca, Francia, Italia, Japón, Países bajos, 						</a:t>
            </a:r>
            <a:r>
              <a:rPr lang="es-MX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	         Corea del 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Sur, España u Reino Unido</a:t>
            </a: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OECD ingresos medios: Israel, Lituania, Polonia, Eslovaquia y Eslovenia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Mientras que O*NET está a 8-dígitos de códigos SOC, PIAAC está a 4 dígitos.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- Problema</a:t>
            </a: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 ¿Qué hacemos con las ocupaciones que tienen algunas tareas verde y 					algunas no verde?</a:t>
            </a: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	- Decisión </a:t>
            </a:r>
            <a:r>
              <a:rPr lang="es-MX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Consideramos solamente las ocupaciones que son completamente verdes 			</a:t>
            </a:r>
            <a:r>
              <a:rPr lang="es-MX" sz="280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	o completamente </a:t>
            </a:r>
            <a:r>
              <a:rPr lang="es-MX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no verdes al agregar a 4 dígitos</a:t>
            </a: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7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E6E0D-81A9-0EB7-8D20-54A69C48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28F09CB-F13D-B94A-4625-29F676747D85}"/>
              </a:ext>
            </a:extLst>
          </p:cNvPr>
          <p:cNvSpPr txBox="1">
            <a:spLocks/>
          </p:cNvSpPr>
          <p:nvPr/>
        </p:nvSpPr>
        <p:spPr>
          <a:xfrm>
            <a:off x="1751768" y="213097"/>
            <a:ext cx="11810484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D2269CD-F4A1-6F70-7AA4-11EA017E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28" y="1403959"/>
            <a:ext cx="9211961" cy="74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2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084C4-16EA-0D1C-2B00-61C9AA9A1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283E55F-BDBD-14B0-A0FA-CC265192F93C}"/>
              </a:ext>
            </a:extLst>
          </p:cNvPr>
          <p:cNvSpPr txBox="1">
            <a:spLocks/>
          </p:cNvSpPr>
          <p:nvPr/>
        </p:nvSpPr>
        <p:spPr>
          <a:xfrm>
            <a:off x="1654664" y="172637"/>
            <a:ext cx="11888708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69329B-912A-4922-4E58-E0A6C198F3EC}"/>
              </a:ext>
            </a:extLst>
          </p:cNvPr>
          <p:cNvSpPr txBox="1"/>
          <p:nvPr/>
        </p:nvSpPr>
        <p:spPr>
          <a:xfrm>
            <a:off x="1937687" y="1419344"/>
            <a:ext cx="1436776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Estadísticos descriptivos</a:t>
            </a:r>
          </a:p>
          <a:p>
            <a:pPr defTabSz="689458">
              <a:lnSpc>
                <a:spcPct val="85268"/>
              </a:lnSpc>
            </a:pPr>
            <a:endParaRPr lang="es-MX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- Sin condicionar, los empleos verdes tienen mayores ingresos, mayor proporción de hombres, y una mayor intensidad de tareas abstractas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B416DB-AE98-5D0E-8B9D-893EBD09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t="2578"/>
          <a:stretch>
            <a:fillRect/>
          </a:stretch>
        </p:blipFill>
        <p:spPr>
          <a:xfrm>
            <a:off x="2330999" y="3636754"/>
            <a:ext cx="6317701" cy="545869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4FB701F-315A-4AC0-F752-A3B5876049A5}"/>
              </a:ext>
            </a:extLst>
          </p:cNvPr>
          <p:cNvSpPr/>
          <p:nvPr/>
        </p:nvSpPr>
        <p:spPr>
          <a:xfrm>
            <a:off x="2103930" y="4709566"/>
            <a:ext cx="6481720" cy="359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1EC91-6CA6-5247-4CF9-1FC0BD2E6EE2}"/>
              </a:ext>
            </a:extLst>
          </p:cNvPr>
          <p:cNvSpPr/>
          <p:nvPr/>
        </p:nvSpPr>
        <p:spPr>
          <a:xfrm flipV="1">
            <a:off x="2103930" y="5069106"/>
            <a:ext cx="6481720" cy="359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769BBF-6BF3-95CB-D72C-F7A8D7A9D682}"/>
              </a:ext>
            </a:extLst>
          </p:cNvPr>
          <p:cNvSpPr/>
          <p:nvPr/>
        </p:nvSpPr>
        <p:spPr>
          <a:xfrm>
            <a:off x="2238798" y="8247674"/>
            <a:ext cx="6317702" cy="847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9970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7FB8C-9CA3-E8DB-F898-2F2F6EFD2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5564B9-BE14-F462-8A42-CA9BFD3AC3F1}"/>
              </a:ext>
            </a:extLst>
          </p:cNvPr>
          <p:cNvSpPr txBox="1">
            <a:spLocks/>
          </p:cNvSpPr>
          <p:nvPr/>
        </p:nvSpPr>
        <p:spPr>
          <a:xfrm>
            <a:off x="1788339" y="288509"/>
            <a:ext cx="11867129" cy="8793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4C312F3-1065-FCC8-EEF0-D6C2C76FEE52}"/>
              </a:ext>
            </a:extLst>
          </p:cNvPr>
          <p:cNvSpPr txBox="1"/>
          <p:nvPr/>
        </p:nvSpPr>
        <p:spPr>
          <a:xfrm>
            <a:off x="1937687" y="1419344"/>
            <a:ext cx="143677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¿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Están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los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empleos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verdes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mejores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pagados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?</a:t>
            </a:r>
          </a:p>
          <a:p>
            <a:pPr defTabSz="689458">
              <a:lnSpc>
                <a:spcPct val="85268"/>
              </a:lnSpc>
            </a:pPr>
            <a:endParaRPr lang="en-US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- </a:t>
            </a:r>
            <a:r>
              <a:rPr lang="en-US" sz="2800" noProof="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Después</a:t>
            </a:r>
            <a:r>
              <a:rPr lang="en-US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de 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introducer un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amplio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grupo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de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controles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el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diferencial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decrece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levemente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América Latina y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los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países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de OECD de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ingresos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medios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pero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desaparece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los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países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OECD de </a:t>
            </a:r>
            <a:r>
              <a:rPr lang="en-US" sz="2800" dirty="0" err="1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ingresos</a:t>
            </a:r>
            <a:r>
              <a:rPr lang="en-US" sz="28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altos</a:t>
            </a:r>
            <a:endParaRPr lang="en-US" sz="28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F7A3AF-2CB0-18E2-BDD4-8A10E1FA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39" y="3495213"/>
            <a:ext cx="12704496" cy="60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2DCF2-974B-1A88-204F-C97A8013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F92CCE80-9EBD-9073-F077-F6BA7FCE24A9}"/>
              </a:ext>
            </a:extLst>
          </p:cNvPr>
          <p:cNvSpPr txBox="1"/>
          <p:nvPr/>
        </p:nvSpPr>
        <p:spPr>
          <a:xfrm>
            <a:off x="1937687" y="1419344"/>
            <a:ext cx="1436776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>
              <a:lnSpc>
                <a:spcPct val="85268"/>
              </a:lnSpc>
            </a:pPr>
            <a:r>
              <a:rPr lang="es-MX" sz="2800" noProof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¿Qué está ocurriendo con la demanda de empleos verdes?</a:t>
            </a:r>
          </a:p>
          <a:p>
            <a:pPr defTabSz="689458">
              <a:lnSpc>
                <a:spcPct val="85268"/>
              </a:lnSpc>
            </a:pP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>
              <a:lnSpc>
                <a:spcPct val="85268"/>
              </a:lnSpc>
            </a:pPr>
            <a:r>
              <a:rPr lang="es-MX" sz="28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partir del análisis de vacantes, los trabajos con alto potencial verde demandan gente más educada</a:t>
            </a:r>
            <a:endParaRPr lang="es-MX" sz="28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9506C-F360-E178-B621-D814C67B0568}"/>
              </a:ext>
            </a:extLst>
          </p:cNvPr>
          <p:cNvSpPr txBox="1">
            <a:spLocks/>
          </p:cNvSpPr>
          <p:nvPr/>
        </p:nvSpPr>
        <p:spPr>
          <a:xfrm>
            <a:off x="1788339" y="288509"/>
            <a:ext cx="11867129" cy="8793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Transición energética y empleos verdes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5F29F7-4086-DE33-6B0A-669916F9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51" y="3285801"/>
            <a:ext cx="10274723" cy="61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A369E-77BF-4406-C988-BC5D5B2B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5113EC2-914A-D99A-ACFE-5BFE3D61810F}"/>
              </a:ext>
            </a:extLst>
          </p:cNvPr>
          <p:cNvSpPr txBox="1">
            <a:spLocks/>
          </p:cNvSpPr>
          <p:nvPr/>
        </p:nvSpPr>
        <p:spPr>
          <a:xfrm>
            <a:off x="1994528" y="172637"/>
            <a:ext cx="10874483" cy="132680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noProof="0" dirty="0">
                <a:solidFill>
                  <a:schemeClr val="tx1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Políticas laborales para la reasignación laboral</a:t>
            </a:r>
            <a:endParaRPr lang="es-MX" sz="5400" noProof="0" dirty="0">
              <a:solidFill>
                <a:schemeClr val="tx1"/>
              </a:solidFill>
              <a:latin typeface="Helvetica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F4531C4-93D6-910B-0A94-5A7DA2895116}"/>
              </a:ext>
            </a:extLst>
          </p:cNvPr>
          <p:cNvSpPr txBox="1"/>
          <p:nvPr/>
        </p:nvSpPr>
        <p:spPr>
          <a:xfrm>
            <a:off x="1221896" y="2128205"/>
            <a:ext cx="1588466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9458"/>
            <a:r>
              <a:rPr lang="es-MX" sz="26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Inversión en entrenamiento y Desarrollo de habilidades</a:t>
            </a:r>
          </a:p>
          <a:p>
            <a:pPr defTabSz="689458"/>
            <a:endParaRPr lang="es-MX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Coherencia entre políticas, coordinadas con las políticas ambientales y climáticas</a:t>
            </a:r>
          </a:p>
          <a:p>
            <a:pPr defTabSz="689458"/>
            <a:endParaRPr lang="es-MX" sz="2600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Participación de actores claves: gobiernos, empleadores y fuerza laboral. Importante incluir las instituciones educativas y de entrenamiento</a:t>
            </a:r>
          </a:p>
          <a:p>
            <a:pPr defTabSz="689458"/>
            <a:endParaRPr lang="es-MX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Capacidad para anticiparse a las demandas de habilidades, con mecanismos que provean información sobre la oferta y demanda de habilidades en las ocupaciones verdes. Por ejemplo, el Observatorio Nacional de Trabajos y Ocupaciones en la  Economía Verde en Francia o el Instituto Nacional de Aprendizaje en Costa Rica</a:t>
            </a:r>
          </a:p>
          <a:p>
            <a:pPr defTabSz="689458"/>
            <a:endParaRPr lang="es-MX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Nuevos sistemas de capacitación tanto técnicos como vocacionales que ayuden a cerrar las brechas de habilidades y mejoren el potencial de capacidades de los individuos, focalizando en las habilidades que demandan las nuevas ocupaciones</a:t>
            </a:r>
          </a:p>
          <a:p>
            <a:pPr defTabSz="689458"/>
            <a:endParaRPr lang="es-MX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Desarrollo de habilidades blandas para adaptarse a los cambios en los ambientes laborales</a:t>
            </a:r>
          </a:p>
          <a:p>
            <a:pPr defTabSz="689458"/>
            <a:endParaRPr lang="es-MX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r>
              <a:rPr lang="es-MX" sz="2600" i="1" noProof="0" dirty="0">
                <a:latin typeface="Helvetica Light" panose="020B04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Nota: A estas políticas de reasignación habrá que complementarlas con políticas de protección social</a:t>
            </a:r>
            <a:endParaRPr lang="en-US" sz="2600" i="1" noProof="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689458"/>
            <a:endParaRPr lang="en-US" sz="2600" dirty="0">
              <a:latin typeface="Helvetica Light" panose="020B0403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513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717074"/>
      </a:dk1>
      <a:lt1>
        <a:srgbClr val="FFFFFF"/>
      </a:lt1>
      <a:dk2>
        <a:srgbClr val="2D3279"/>
      </a:dk2>
      <a:lt2>
        <a:srgbClr val="E6E6E6"/>
      </a:lt2>
      <a:accent1>
        <a:srgbClr val="1575AE"/>
      </a:accent1>
      <a:accent2>
        <a:srgbClr val="13BDCE"/>
      </a:accent2>
      <a:accent3>
        <a:srgbClr val="005188"/>
      </a:accent3>
      <a:accent4>
        <a:srgbClr val="4BAB41"/>
      </a:accent4>
      <a:accent5>
        <a:srgbClr val="008E5F"/>
      </a:accent5>
      <a:accent6>
        <a:srgbClr val="007CD3"/>
      </a:accent6>
      <a:hlink>
        <a:srgbClr val="61D3F6"/>
      </a:hlink>
      <a:folHlink>
        <a:srgbClr val="FF0079"/>
      </a:folHlink>
    </a:clrScheme>
    <a:fontScheme name="Arial">
      <a:majorFont>
        <a:latin typeface="HelveticaNeue.ttc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Helvetica.ttc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37e7e60e7eab3b13eb2218cd73d5f2a7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506a4352b18409188a32c06a08f80cb6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2E1916-1B85-4E76-89B4-195CDD4EC51C}"/>
</file>

<file path=customXml/itemProps2.xml><?xml version="1.0" encoding="utf-8"?>
<ds:datastoreItem xmlns:ds="http://schemas.openxmlformats.org/officeDocument/2006/customXml" ds:itemID="{F9E7287F-CBBC-49A0-8A7A-06ADDEE2CA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9BB64-39C9-436F-A4A3-23344D3E69F0}">
  <ds:schemaRefs>
    <ds:schemaRef ds:uri="5b9f589d-06a3-4964-9b16-2e819c99ae1d"/>
    <ds:schemaRef ds:uri="8f84dbed-c06f-4ca8-8e8a-882925534b2f"/>
    <ds:schemaRef ds:uri="d6b86ed1-456a-4546-86a1-f91f179a3407"/>
    <ds:schemaRef ds:uri="f13352a1-4b0e-4514-bde8-297b6e8d26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841</Words>
  <Application>Microsoft Office PowerPoint</Application>
  <PresentationFormat>Custom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Helvetica</vt:lpstr>
      <vt:lpstr>Helvetica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nicolle laporte</dc:creator>
  <cp:lastModifiedBy>Camacho, Maria Claudia</cp:lastModifiedBy>
  <cp:revision>2</cp:revision>
  <dcterms:created xsi:type="dcterms:W3CDTF">2022-01-17T16:24:18Z</dcterms:created>
  <dcterms:modified xsi:type="dcterms:W3CDTF">2026-02-20T14:38:46Z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5151c74c-d107-4e1e-ace6-d38c4725dd10</vt:lpwstr>
  </property>
  <property fmtid="{D5CDD505-2E9C-101B-9397-08002B2CF9AE}" pid="3" name="ContentTypeId">
    <vt:lpwstr>0x0101003FD60DE7C51F8C40AF6F34765F7D2D84</vt:lpwstr>
  </property>
  <property fmtid="{D5CDD505-2E9C-101B-9397-08002B2CF9AE}" pid="4" name="MSIP_Label_9c03f50a-64db-4deb-af9d-b71d9c93bcbc_Enabled">
    <vt:lpwstr>true</vt:lpwstr>
  </property>
  <property fmtid="{D5CDD505-2E9C-101B-9397-08002B2CF9AE}" pid="5" name="MSIP_Label_9c03f50a-64db-4deb-af9d-b71d9c93bcbc_SetDate">
    <vt:lpwstr>2024-12-03T22:30:35Z</vt:lpwstr>
  </property>
  <property fmtid="{D5CDD505-2E9C-101B-9397-08002B2CF9AE}" pid="6" name="MSIP_Label_9c03f50a-64db-4deb-af9d-b71d9c93bcbc_Method">
    <vt:lpwstr>Standard</vt:lpwstr>
  </property>
  <property fmtid="{D5CDD505-2E9C-101B-9397-08002B2CF9AE}" pid="7" name="MSIP_Label_9c03f50a-64db-4deb-af9d-b71d9c93bcbc_Name">
    <vt:lpwstr>IN1970NO02</vt:lpwstr>
  </property>
  <property fmtid="{D5CDD505-2E9C-101B-9397-08002B2CF9AE}" pid="8" name="MSIP_Label_9c03f50a-64db-4deb-af9d-b71d9c93bcbc_SiteId">
    <vt:lpwstr>863e38af-aa47-45c7-a525-20465c654244</vt:lpwstr>
  </property>
  <property fmtid="{D5CDD505-2E9C-101B-9397-08002B2CF9AE}" pid="9" name="MSIP_Label_9c03f50a-64db-4deb-af9d-b71d9c93bcbc_ActionId">
    <vt:lpwstr>8a119c4e-091e-4f56-aa49-146003fce455</vt:lpwstr>
  </property>
  <property fmtid="{D5CDD505-2E9C-101B-9397-08002B2CF9AE}" pid="10" name="MSIP_Label_9c03f50a-64db-4deb-af9d-b71d9c93bcbc_ContentBits">
    <vt:lpwstr>0</vt:lpwstr>
  </property>
</Properties>
</file>