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6" d="100"/>
          <a:sy n="86" d="100"/>
        </p:scale>
        <p:origin x="2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8060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7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8.png"/><Relationship Id="rId4" Type="http://schemas.openxmlformats.org/officeDocument/2006/relationships/image" Target="../media/image9.png"/><Relationship Id="rId9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4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5899"/>
            <a:ext cx="2560320" cy="465754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52B7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3098289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000" b="1" kern="0" spc="200" dirty="0">
                <a:solidFill>
                  <a:srgbClr val="99D98C"/>
                </a:solidFill>
              </a:rPr>
              <a:t>TALLER HEMISFÉRICO — SESIÓN 3</a:t>
            </a:r>
            <a:endParaRPr lang="es-SV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59436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s-SV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Protección Social</a:t>
            </a:r>
            <a:endParaRPr lang="es-SV" sz="3000" dirty="0"/>
          </a:p>
          <a:p>
            <a:pPr marL="0" indent="0">
              <a:lnSpc>
                <a:spcPct val="120000"/>
              </a:lnSpc>
              <a:buNone/>
            </a:pPr>
            <a:r>
              <a:rPr lang="es-SV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 Inclusión Laboral</a:t>
            </a:r>
            <a:endParaRPr lang="es-SV" sz="3000" dirty="0"/>
          </a:p>
          <a:p>
            <a:pPr marL="0" indent="0">
              <a:lnSpc>
                <a:spcPct val="120000"/>
              </a:lnSpc>
              <a:buNone/>
            </a:pPr>
            <a:r>
              <a:rPr lang="es-SV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 Transiciones Verdes</a:t>
            </a:r>
            <a:endParaRPr lang="es-SV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3657600"/>
            <a:ext cx="5943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 i="1" dirty="0">
                <a:solidFill>
                  <a:srgbClr val="99D98C"/>
                </a:solidFill>
              </a:rPr>
              <a:t>Estrategias, Logros, Desafíos y Lecciones del Ministerio de Trabajo y Previsión Social</a:t>
            </a:r>
            <a:endParaRPr lang="es-SV" sz="12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720" y="1199392"/>
            <a:ext cx="822960" cy="822960"/>
          </a:xfrm>
          <a:prstGeom prst="rect">
            <a:avLst/>
          </a:prstGeom>
        </p:spPr>
      </p:pic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3860" y="1254912"/>
            <a:ext cx="822960" cy="8229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583680" y="2479551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SV" sz="1600" b="1" dirty="0">
                <a:solidFill>
                  <a:srgbClr val="FFFFFF"/>
                </a:solidFill>
              </a:rPr>
              <a:t>El Salvador</a:t>
            </a:r>
            <a:endParaRPr lang="es-SV" sz="1600" dirty="0"/>
          </a:p>
        </p:txBody>
      </p:sp>
      <p:sp>
        <p:nvSpPr>
          <p:cNvPr id="10" name="Text 6"/>
          <p:cNvSpPr/>
          <p:nvPr/>
        </p:nvSpPr>
        <p:spPr>
          <a:xfrm>
            <a:off x="6492240" y="3863958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SV" sz="1100" dirty="0">
                <a:solidFill>
                  <a:srgbClr val="99D98C"/>
                </a:solidFill>
              </a:rPr>
              <a:t>Leticia Ayala</a:t>
            </a:r>
            <a:br>
              <a:rPr lang="es-SV" sz="1100" dirty="0">
                <a:solidFill>
                  <a:srgbClr val="99D98C"/>
                </a:solidFill>
              </a:rPr>
            </a:br>
            <a:r>
              <a:rPr lang="es-SV" sz="1100" dirty="0">
                <a:solidFill>
                  <a:srgbClr val="99D98C"/>
                </a:solidFill>
              </a:rPr>
              <a:t>Directora General de Empleo</a:t>
            </a:r>
            <a:endParaRPr lang="es-SV" sz="1100" dirty="0"/>
          </a:p>
          <a:p>
            <a:pPr marL="0" indent="0" algn="ctr">
              <a:buNone/>
            </a:pPr>
            <a:r>
              <a:rPr lang="es-SV" sz="1100" dirty="0">
                <a:solidFill>
                  <a:srgbClr val="99D98C"/>
                </a:solidFill>
              </a:rPr>
              <a:t>MTPS</a:t>
            </a:r>
            <a:endParaRPr lang="es-SV" sz="1100" dirty="0"/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2D94AC0C-E8A4-4AC3-AE99-A4DFCF888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SV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37D9BF92-4CBC-49DF-BC28-2E61FAFA5F84}"/>
              </a:ext>
            </a:extLst>
          </p:cNvPr>
          <p:cNvPicPr/>
          <p:nvPr/>
        </p:nvPicPr>
        <p:blipFill rotWithShape="1">
          <a:blip r:embed="rId5" cstate="print">
            <a:clrChange>
              <a:clrFrom>
                <a:srgbClr val="313945"/>
              </a:clrFrom>
              <a:clrTo>
                <a:srgbClr val="31394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38" t="22504" r="14246" b="24408"/>
          <a:stretch/>
        </p:blipFill>
        <p:spPr>
          <a:xfrm>
            <a:off x="2168798" y="144861"/>
            <a:ext cx="2246084" cy="9731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B4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300" b="1" kern="0" spc="100" dirty="0">
                <a:solidFill>
                  <a:srgbClr val="FFFFFF"/>
                </a:solidFill>
              </a:rPr>
              <a:t>OBJETIVO Y ENFOQUE ESTRATÉGICO</a:t>
            </a:r>
            <a:endParaRPr lang="es-SV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8412480" cy="1005840"/>
          </a:xfrm>
          <a:prstGeom prst="rect">
            <a:avLst/>
          </a:prstGeom>
          <a:solidFill>
            <a:srgbClr val="2D6A4F"/>
          </a:solidFill>
          <a:ln/>
          <a:effectLst>
            <a:outerShdw blurRad="1016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SV" sz="1600" b="1" dirty="0">
                <a:solidFill>
                  <a:srgbClr val="FFFFFF"/>
                </a:solidFill>
              </a:rPr>
              <a:t>Proteger a las personas trabajadoras ante el riesgo climático y asegurar que los beneficios de la transición sean inclusivos.</a:t>
            </a:r>
            <a:endParaRPr lang="es-SV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2011680"/>
            <a:ext cx="265176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2011680"/>
            <a:ext cx="2651760" cy="457200"/>
          </a:xfrm>
          <a:prstGeom prst="rect">
            <a:avLst/>
          </a:prstGeom>
          <a:solidFill>
            <a:srgbClr val="1B433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2029968"/>
            <a:ext cx="384048" cy="38404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457200" y="256032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SV" sz="1200" b="1" dirty="0">
                <a:solidFill>
                  <a:srgbClr val="1B4332"/>
                </a:solidFill>
              </a:rPr>
              <a:t>Seguridad y Salud en el Trabajo (SST)</a:t>
            </a:r>
            <a:endParaRPr lang="es-SV" sz="1200" dirty="0"/>
          </a:p>
        </p:txBody>
      </p:sp>
      <p:sp>
        <p:nvSpPr>
          <p:cNvPr id="10" name="Text 7"/>
          <p:cNvSpPr/>
          <p:nvPr/>
        </p:nvSpPr>
        <p:spPr>
          <a:xfrm>
            <a:off x="457200" y="3291840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SV" sz="1100" dirty="0">
                <a:solidFill>
                  <a:srgbClr val="263238"/>
                </a:solidFill>
              </a:rPr>
              <a:t>Riesgos climáticos integrados</a:t>
            </a:r>
            <a:endParaRPr lang="es-SV" sz="1100" dirty="0"/>
          </a:p>
          <a:p>
            <a:pPr marL="0" indent="0" algn="ctr">
              <a:buNone/>
            </a:pPr>
            <a:r>
              <a:rPr lang="es-SV" sz="1100" dirty="0">
                <a:solidFill>
                  <a:srgbClr val="263238"/>
                </a:solidFill>
              </a:rPr>
              <a:t>en la prevención laboral</a:t>
            </a:r>
            <a:endParaRPr lang="es-SV" sz="1100" dirty="0"/>
          </a:p>
        </p:txBody>
      </p:sp>
      <p:sp>
        <p:nvSpPr>
          <p:cNvPr id="11" name="Shape 8"/>
          <p:cNvSpPr/>
          <p:nvPr/>
        </p:nvSpPr>
        <p:spPr>
          <a:xfrm>
            <a:off x="3200400" y="2011680"/>
            <a:ext cx="265176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200400" y="2011680"/>
            <a:ext cx="2651760" cy="45720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6240" y="2029968"/>
            <a:ext cx="384048" cy="38404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291840" y="256032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SV" sz="1200" b="1" dirty="0">
                <a:solidFill>
                  <a:srgbClr val="2D6A4F"/>
                </a:solidFill>
              </a:rPr>
              <a:t>Protección Social</a:t>
            </a:r>
            <a:endParaRPr lang="es-SV" sz="1200" dirty="0"/>
          </a:p>
        </p:txBody>
      </p:sp>
      <p:sp>
        <p:nvSpPr>
          <p:cNvPr id="15" name="Text 11"/>
          <p:cNvSpPr/>
          <p:nvPr/>
        </p:nvSpPr>
        <p:spPr>
          <a:xfrm>
            <a:off x="3291840" y="3291840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SV" sz="1100" dirty="0">
                <a:solidFill>
                  <a:srgbClr val="263238"/>
                </a:solidFill>
              </a:rPr>
              <a:t>Mecanismos ante shocks</a:t>
            </a:r>
            <a:endParaRPr lang="es-SV" sz="1100" dirty="0"/>
          </a:p>
          <a:p>
            <a:pPr marL="0" indent="0" algn="ctr">
              <a:buNone/>
            </a:pPr>
            <a:r>
              <a:rPr lang="es-SV" sz="1100" dirty="0">
                <a:solidFill>
                  <a:srgbClr val="263238"/>
                </a:solidFill>
              </a:rPr>
              <a:t>climáticos y reconversión</a:t>
            </a:r>
            <a:endParaRPr lang="es-SV" sz="1100" dirty="0"/>
          </a:p>
        </p:txBody>
      </p:sp>
      <p:sp>
        <p:nvSpPr>
          <p:cNvPr id="16" name="Shape 12"/>
          <p:cNvSpPr/>
          <p:nvPr/>
        </p:nvSpPr>
        <p:spPr>
          <a:xfrm>
            <a:off x="6035040" y="2011680"/>
            <a:ext cx="265176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6035040" y="2011680"/>
            <a:ext cx="2651760" cy="45720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0880" y="2029968"/>
            <a:ext cx="384048" cy="384048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126480" y="256032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SV" sz="1200" b="1" dirty="0">
                <a:solidFill>
                  <a:srgbClr val="028090"/>
                </a:solidFill>
              </a:rPr>
              <a:t>Inclusión Laboral</a:t>
            </a:r>
            <a:endParaRPr lang="es-SV" sz="1200" dirty="0"/>
          </a:p>
        </p:txBody>
      </p:sp>
      <p:sp>
        <p:nvSpPr>
          <p:cNvPr id="20" name="Text 15"/>
          <p:cNvSpPr/>
          <p:nvPr/>
        </p:nvSpPr>
        <p:spPr>
          <a:xfrm>
            <a:off x="6126480" y="3291840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SV" sz="1100" dirty="0">
                <a:solidFill>
                  <a:srgbClr val="263238"/>
                </a:solidFill>
              </a:rPr>
              <a:t>Grupos prioritarios con</a:t>
            </a:r>
            <a:endParaRPr lang="es-SV" sz="1100" dirty="0"/>
          </a:p>
          <a:p>
            <a:pPr marL="0" indent="0" algn="ctr">
              <a:buNone/>
            </a:pPr>
            <a:r>
              <a:rPr lang="es-SV" sz="1100" dirty="0">
                <a:solidFill>
                  <a:srgbClr val="263238"/>
                </a:solidFill>
              </a:rPr>
              <a:t>condiciones habilitantes</a:t>
            </a:r>
            <a:endParaRPr lang="es-SV" sz="1100" dirty="0"/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8DBCEED3-738F-461E-B063-590366121A1F}"/>
              </a:ext>
            </a:extLst>
          </p:cNvPr>
          <p:cNvPicPr/>
          <p:nvPr/>
        </p:nvPicPr>
        <p:blipFill rotWithShape="1">
          <a:blip r:embed="rId6" cstate="print">
            <a:clrChange>
              <a:clrFrom>
                <a:srgbClr val="313945"/>
              </a:clrFrom>
              <a:clrTo>
                <a:srgbClr val="31394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38" t="22504" r="14246" b="24408"/>
          <a:stretch/>
        </p:blipFill>
        <p:spPr>
          <a:xfrm>
            <a:off x="7424928" y="-19009"/>
            <a:ext cx="1632575" cy="6133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B4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 b="1" kern="0" spc="100">
                <a:solidFill>
                  <a:srgbClr val="FFFFFF"/>
                </a:solidFill>
              </a:rPr>
              <a:t>ESTRATEGIA 1 — SEGURIDAD Y SALUD EN EL TRABAJO (SST) CLIMÁTICA</a:t>
            </a:r>
            <a:endParaRPr lang="es-SV" sz="120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4023360" cy="4114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20040" y="777240"/>
            <a:ext cx="4023360" cy="41148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11480" y="79552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 b="1">
                <a:solidFill>
                  <a:srgbClr val="FFFFFF"/>
                </a:solidFill>
              </a:rPr>
              <a:t>Riesgos Climáticos Incorporados</a:t>
            </a:r>
            <a:endParaRPr lang="es-SV" sz="120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417320"/>
            <a:ext cx="292608" cy="29260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1389888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Estrés térmico y exposición solar</a:t>
            </a:r>
            <a:endParaRPr lang="es-SV" sz="120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2103120"/>
            <a:ext cx="292608" cy="29260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914400" y="2075688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Lluvias extremas e inundaciones</a:t>
            </a:r>
            <a:endParaRPr lang="es-SV" sz="120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2788920"/>
            <a:ext cx="292608" cy="292608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914400" y="2761488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Vectores de enfermedades</a:t>
            </a:r>
            <a:endParaRPr lang="es-SV" sz="120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3474720"/>
            <a:ext cx="292608" cy="292608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914400" y="3447288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 dirty="0">
                <a:solidFill>
                  <a:srgbClr val="263238"/>
                </a:solidFill>
              </a:rPr>
              <a:t>Exposición a químicos</a:t>
            </a:r>
            <a:endParaRPr lang="es-SV" sz="1200" dirty="0"/>
          </a:p>
        </p:txBody>
      </p:sp>
      <p:sp>
        <p:nvSpPr>
          <p:cNvPr id="15" name="Shape 9"/>
          <p:cNvSpPr/>
          <p:nvPr/>
        </p:nvSpPr>
        <p:spPr>
          <a:xfrm>
            <a:off x="4617720" y="777240"/>
            <a:ext cx="4206240" cy="4114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0"/>
          <p:cNvSpPr/>
          <p:nvPr/>
        </p:nvSpPr>
        <p:spPr>
          <a:xfrm>
            <a:off x="4617720" y="777240"/>
            <a:ext cx="4206240" cy="41148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1"/>
          <p:cNvSpPr/>
          <p:nvPr/>
        </p:nvSpPr>
        <p:spPr>
          <a:xfrm>
            <a:off x="4709160" y="795528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 b="1">
                <a:solidFill>
                  <a:srgbClr val="FFFFFF"/>
                </a:solidFill>
              </a:rPr>
              <a:t>Sectores de Alto Riesgo — Priorizados</a:t>
            </a:r>
            <a:endParaRPr lang="es-SV" sz="1200"/>
          </a:p>
        </p:txBody>
      </p:sp>
      <p:sp>
        <p:nvSpPr>
          <p:cNvPr id="18" name="Shape 12"/>
          <p:cNvSpPr/>
          <p:nvPr/>
        </p:nvSpPr>
        <p:spPr>
          <a:xfrm>
            <a:off x="4709160" y="1344168"/>
            <a:ext cx="4023360" cy="548640"/>
          </a:xfrm>
          <a:prstGeom prst="rect">
            <a:avLst/>
          </a:prstGeom>
          <a:solidFill>
            <a:srgbClr val="EAF6E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1371600"/>
            <a:ext cx="292608" cy="292608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5166360" y="1371600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Agricultura</a:t>
            </a:r>
            <a:endParaRPr lang="es-SV" sz="1200"/>
          </a:p>
        </p:txBody>
      </p:sp>
      <p:sp>
        <p:nvSpPr>
          <p:cNvPr id="21" name="Shape 14"/>
          <p:cNvSpPr/>
          <p:nvPr/>
        </p:nvSpPr>
        <p:spPr>
          <a:xfrm>
            <a:off x="4709160" y="1993392"/>
            <a:ext cx="4023360" cy="548640"/>
          </a:xfrm>
          <a:prstGeom prst="rect">
            <a:avLst/>
          </a:prstGeom>
          <a:solidFill>
            <a:srgbClr val="ECEFF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2020824"/>
            <a:ext cx="292608" cy="292608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5166360" y="2020824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Construcción</a:t>
            </a:r>
            <a:endParaRPr lang="es-SV" sz="1200"/>
          </a:p>
        </p:txBody>
      </p:sp>
      <p:sp>
        <p:nvSpPr>
          <p:cNvPr id="24" name="Shape 16"/>
          <p:cNvSpPr/>
          <p:nvPr/>
        </p:nvSpPr>
        <p:spPr>
          <a:xfrm>
            <a:off x="4709160" y="2642616"/>
            <a:ext cx="4023360" cy="548640"/>
          </a:xfrm>
          <a:prstGeom prst="rect">
            <a:avLst/>
          </a:prstGeom>
          <a:solidFill>
            <a:srgbClr val="EAF6E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5" name="Image 6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00600" y="2670048"/>
            <a:ext cx="292608" cy="292608"/>
          </a:xfrm>
          <a:prstGeom prst="rect">
            <a:avLst/>
          </a:prstGeom>
        </p:spPr>
      </p:pic>
      <p:sp>
        <p:nvSpPr>
          <p:cNvPr id="26" name="Text 17"/>
          <p:cNvSpPr/>
          <p:nvPr/>
        </p:nvSpPr>
        <p:spPr>
          <a:xfrm>
            <a:off x="5166360" y="2670048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63238"/>
                </a:solidFill>
              </a:rPr>
              <a:t>Gestión de residuos</a:t>
            </a:r>
            <a:endParaRPr lang="en-US" sz="1200" dirty="0"/>
          </a:p>
        </p:txBody>
      </p:sp>
      <p:sp>
        <p:nvSpPr>
          <p:cNvPr id="27" name="Shape 18"/>
          <p:cNvSpPr/>
          <p:nvPr/>
        </p:nvSpPr>
        <p:spPr>
          <a:xfrm>
            <a:off x="4709160" y="3291840"/>
            <a:ext cx="4023360" cy="548640"/>
          </a:xfrm>
          <a:prstGeom prst="rect">
            <a:avLst/>
          </a:prstGeom>
          <a:solidFill>
            <a:srgbClr val="ECEFF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8" name="Image 7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0600" y="3319272"/>
            <a:ext cx="292608" cy="292608"/>
          </a:xfrm>
          <a:prstGeom prst="rect">
            <a:avLst/>
          </a:prstGeom>
        </p:spPr>
      </p:pic>
      <p:sp>
        <p:nvSpPr>
          <p:cNvPr id="29" name="Text 19"/>
          <p:cNvSpPr/>
          <p:nvPr/>
        </p:nvSpPr>
        <p:spPr>
          <a:xfrm>
            <a:off x="5166360" y="3319272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Transporte / logística</a:t>
            </a:r>
            <a:endParaRPr lang="es-SV" sz="1200"/>
          </a:p>
        </p:txBody>
      </p:sp>
      <p:sp>
        <p:nvSpPr>
          <p:cNvPr id="30" name="Shape 20"/>
          <p:cNvSpPr/>
          <p:nvPr/>
        </p:nvSpPr>
        <p:spPr>
          <a:xfrm>
            <a:off x="4709160" y="3941064"/>
            <a:ext cx="4023360" cy="548640"/>
          </a:xfrm>
          <a:prstGeom prst="rect">
            <a:avLst/>
          </a:prstGeom>
          <a:solidFill>
            <a:srgbClr val="EAF6E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3968496"/>
            <a:ext cx="292608" cy="292608"/>
          </a:xfrm>
          <a:prstGeom prst="rect">
            <a:avLst/>
          </a:prstGeom>
        </p:spPr>
      </p:pic>
      <p:sp>
        <p:nvSpPr>
          <p:cNvPr id="32" name="Text 21"/>
          <p:cNvSpPr/>
          <p:nvPr/>
        </p:nvSpPr>
        <p:spPr>
          <a:xfrm>
            <a:off x="5166360" y="3968496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Trabajo al aire libre</a:t>
            </a:r>
            <a:endParaRPr lang="es-SV" sz="1200"/>
          </a:p>
        </p:txBody>
      </p:sp>
      <p:pic>
        <p:nvPicPr>
          <p:cNvPr id="33" name="Imagen 32">
            <a:extLst>
              <a:ext uri="{FF2B5EF4-FFF2-40B4-BE49-F238E27FC236}">
                <a16:creationId xmlns:a16="http://schemas.microsoft.com/office/drawing/2014/main" id="{70DA2003-83C7-4F74-9082-7A113E4B1130}"/>
              </a:ext>
            </a:extLst>
          </p:cNvPr>
          <p:cNvPicPr/>
          <p:nvPr/>
        </p:nvPicPr>
        <p:blipFill rotWithShape="1">
          <a:blip r:embed="rId8" cstate="print">
            <a:clrChange>
              <a:clrFrom>
                <a:srgbClr val="313945"/>
              </a:clrFrom>
              <a:clrTo>
                <a:srgbClr val="31394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38" t="22504" r="14246" b="24408"/>
          <a:stretch/>
        </p:blipFill>
        <p:spPr>
          <a:xfrm>
            <a:off x="7424928" y="-19009"/>
            <a:ext cx="1632575" cy="6133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B4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 b="1" kern="0" spc="100">
                <a:solidFill>
                  <a:srgbClr val="FFFFFF"/>
                </a:solidFill>
              </a:rPr>
              <a:t>ESTRATEGIA 2 — PROTECCIÓN SOCIAL ANTE SHOCKS CLIMÁTICOS</a:t>
            </a:r>
            <a:endParaRPr lang="es-SV" sz="1200"/>
          </a:p>
        </p:txBody>
      </p:sp>
      <p:sp>
        <p:nvSpPr>
          <p:cNvPr id="4" name="Shape 2"/>
          <p:cNvSpPr/>
          <p:nvPr/>
        </p:nvSpPr>
        <p:spPr>
          <a:xfrm>
            <a:off x="822960" y="914400"/>
            <a:ext cx="1371600" cy="1371600"/>
          </a:xfrm>
          <a:prstGeom prst="ellipse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097280"/>
            <a:ext cx="594360" cy="5943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2377440"/>
            <a:ext cx="2011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SV" sz="1100" b="1">
                <a:solidFill>
                  <a:srgbClr val="263238"/>
                </a:solidFill>
              </a:rPr>
              <a:t>Interrupción</a:t>
            </a:r>
            <a:endParaRPr lang="es-SV" sz="1100"/>
          </a:p>
          <a:p>
            <a:pPr marL="0" indent="0" algn="ctr">
              <a:buNone/>
            </a:pPr>
            <a:r>
              <a:rPr lang="es-SV" sz="1100" b="1">
                <a:solidFill>
                  <a:srgbClr val="263238"/>
                </a:solidFill>
              </a:rPr>
              <a:t>Laboral</a:t>
            </a:r>
            <a:endParaRPr lang="es-SV" sz="1100"/>
          </a:p>
          <a:p>
            <a:pPr marL="0" indent="0" algn="ctr">
              <a:buNone/>
            </a:pPr>
            <a:r>
              <a:rPr lang="es-SV" sz="1100" b="1">
                <a:solidFill>
                  <a:srgbClr val="263238"/>
                </a:solidFill>
              </a:rPr>
              <a:t>Climática</a:t>
            </a:r>
            <a:endParaRPr lang="es-SV" sz="1100"/>
          </a:p>
        </p:txBody>
      </p:sp>
      <p:sp>
        <p:nvSpPr>
          <p:cNvPr id="7" name="Shape 4"/>
          <p:cNvSpPr/>
          <p:nvPr/>
        </p:nvSpPr>
        <p:spPr>
          <a:xfrm>
            <a:off x="2240280" y="1572768"/>
            <a:ext cx="365760" cy="0"/>
          </a:xfrm>
          <a:prstGeom prst="line">
            <a:avLst/>
          </a:prstGeom>
          <a:noFill/>
          <a:ln w="2540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2468880" y="14630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46E7A"/>
                </a:solidFill>
              </a:rPr>
              <a:t>▶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971800" y="914400"/>
            <a:ext cx="1371600" cy="1371600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1840" y="1097280"/>
            <a:ext cx="594360" cy="59436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606040" y="2377440"/>
            <a:ext cx="2011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SV" sz="1100">
                <a:solidFill>
                  <a:srgbClr val="263238"/>
                </a:solidFill>
              </a:rPr>
              <a:t>Protección</a:t>
            </a:r>
            <a:endParaRPr lang="es-SV" sz="1100"/>
          </a:p>
          <a:p>
            <a:pPr marL="0" indent="0" algn="ctr">
              <a:buNone/>
            </a:pPr>
            <a:r>
              <a:rPr lang="es-SV" sz="1100">
                <a:solidFill>
                  <a:srgbClr val="263238"/>
                </a:solidFill>
              </a:rPr>
              <a:t>de Ingresos</a:t>
            </a:r>
            <a:endParaRPr lang="es-SV" sz="1100"/>
          </a:p>
          <a:p>
            <a:pPr marL="0" indent="0" algn="ctr">
              <a:buNone/>
            </a:pPr>
            <a:r>
              <a:rPr lang="es-SV" sz="1100">
                <a:solidFill>
                  <a:srgbClr val="263238"/>
                </a:solidFill>
              </a:rPr>
              <a:t>Temporal</a:t>
            </a:r>
            <a:endParaRPr lang="es-SV" sz="1100"/>
          </a:p>
        </p:txBody>
      </p:sp>
      <p:sp>
        <p:nvSpPr>
          <p:cNvPr id="12" name="Shape 8"/>
          <p:cNvSpPr/>
          <p:nvPr/>
        </p:nvSpPr>
        <p:spPr>
          <a:xfrm>
            <a:off x="4389120" y="1572768"/>
            <a:ext cx="365760" cy="0"/>
          </a:xfrm>
          <a:prstGeom prst="line">
            <a:avLst/>
          </a:prstGeom>
          <a:noFill/>
          <a:ln w="2540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4617720" y="14630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46E7A"/>
                </a:solidFill>
              </a:rPr>
              <a:t>▶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5120640" y="914400"/>
            <a:ext cx="1371600" cy="1371600"/>
          </a:xfrm>
          <a:prstGeom prst="ellipse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0680" y="1097280"/>
            <a:ext cx="594360" cy="59436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4754880" y="2377440"/>
            <a:ext cx="2011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SV" sz="1100">
                <a:solidFill>
                  <a:srgbClr val="263238"/>
                </a:solidFill>
              </a:rPr>
              <a:t>Capacitación</a:t>
            </a:r>
            <a:endParaRPr lang="es-SV" sz="1100"/>
          </a:p>
          <a:p>
            <a:pPr marL="0" indent="0" algn="ctr">
              <a:buNone/>
            </a:pPr>
            <a:r>
              <a:rPr lang="es-SV" sz="1100">
                <a:solidFill>
                  <a:srgbClr val="263238"/>
                </a:solidFill>
              </a:rPr>
              <a:t>Corta y</a:t>
            </a:r>
            <a:endParaRPr lang="es-SV" sz="1100"/>
          </a:p>
          <a:p>
            <a:pPr marL="0" indent="0" algn="ctr">
              <a:buNone/>
            </a:pPr>
            <a:r>
              <a:rPr lang="es-SV" sz="1100">
                <a:solidFill>
                  <a:srgbClr val="263238"/>
                </a:solidFill>
              </a:rPr>
              <a:t>Reconversión</a:t>
            </a:r>
            <a:endParaRPr lang="es-SV" sz="1100"/>
          </a:p>
        </p:txBody>
      </p:sp>
      <p:sp>
        <p:nvSpPr>
          <p:cNvPr id="17" name="Shape 12"/>
          <p:cNvSpPr/>
          <p:nvPr/>
        </p:nvSpPr>
        <p:spPr>
          <a:xfrm>
            <a:off x="6537960" y="1572768"/>
            <a:ext cx="365760" cy="0"/>
          </a:xfrm>
          <a:prstGeom prst="line">
            <a:avLst/>
          </a:prstGeom>
          <a:noFill/>
          <a:ln w="25400">
            <a:solidFill>
              <a:srgbClr val="546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3"/>
          <p:cNvSpPr/>
          <p:nvPr/>
        </p:nvSpPr>
        <p:spPr>
          <a:xfrm>
            <a:off x="6766560" y="14630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46E7A"/>
                </a:solidFill>
              </a:rPr>
              <a:t>▶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7269480" y="914400"/>
            <a:ext cx="1371600" cy="1371600"/>
          </a:xfrm>
          <a:prstGeom prst="ellipse">
            <a:avLst/>
          </a:prstGeom>
          <a:solidFill>
            <a:srgbClr val="1B433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89520" y="1097280"/>
            <a:ext cx="594360" cy="59436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6903720" y="2377440"/>
            <a:ext cx="2011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SV" sz="1100">
                <a:solidFill>
                  <a:srgbClr val="263238"/>
                </a:solidFill>
              </a:rPr>
              <a:t>Intermediación</a:t>
            </a:r>
            <a:endParaRPr lang="es-SV" sz="1100"/>
          </a:p>
          <a:p>
            <a:pPr marL="0" indent="0" algn="ctr">
              <a:buNone/>
            </a:pPr>
            <a:r>
              <a:rPr lang="es-SV" sz="1100">
                <a:solidFill>
                  <a:srgbClr val="263238"/>
                </a:solidFill>
              </a:rPr>
              <a:t>Laboral y</a:t>
            </a:r>
            <a:endParaRPr lang="es-SV" sz="1100"/>
          </a:p>
          <a:p>
            <a:pPr marL="0" indent="0" algn="ctr">
              <a:buNone/>
            </a:pPr>
            <a:r>
              <a:rPr lang="es-SV" sz="1100">
                <a:solidFill>
                  <a:srgbClr val="263238"/>
                </a:solidFill>
              </a:rPr>
              <a:t>Reinserción</a:t>
            </a:r>
            <a:endParaRPr lang="es-SV" sz="1100"/>
          </a:p>
        </p:txBody>
      </p:sp>
      <p:sp>
        <p:nvSpPr>
          <p:cNvPr id="22" name="Shape 16"/>
          <p:cNvSpPr/>
          <p:nvPr/>
        </p:nvSpPr>
        <p:spPr>
          <a:xfrm>
            <a:off x="365760" y="3383280"/>
            <a:ext cx="8412480" cy="1463040"/>
          </a:xfrm>
          <a:prstGeom prst="rect">
            <a:avLst/>
          </a:prstGeom>
          <a:solidFill>
            <a:srgbClr val="EAF6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Shape 17"/>
          <p:cNvSpPr/>
          <p:nvPr/>
        </p:nvSpPr>
        <p:spPr>
          <a:xfrm>
            <a:off x="365760" y="3383280"/>
            <a:ext cx="109728" cy="1463040"/>
          </a:xfrm>
          <a:prstGeom prst="rect">
            <a:avLst/>
          </a:prstGeom>
          <a:solidFill>
            <a:srgbClr val="52B7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18"/>
          <p:cNvSpPr/>
          <p:nvPr/>
        </p:nvSpPr>
        <p:spPr>
          <a:xfrm>
            <a:off x="594360" y="3429000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300" b="1">
                <a:solidFill>
                  <a:srgbClr val="2D6A4F"/>
                </a:solidFill>
              </a:rPr>
              <a:t>Puentes entre protección social, capacitación corta e intermediación laboral</a:t>
            </a:r>
            <a:endParaRPr lang="es-SV" sz="1300"/>
          </a:p>
        </p:txBody>
      </p:sp>
      <p:sp>
        <p:nvSpPr>
          <p:cNvPr id="25" name="Text 19"/>
          <p:cNvSpPr/>
          <p:nvPr/>
        </p:nvSpPr>
        <p:spPr>
          <a:xfrm>
            <a:off x="594360" y="3886200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100">
                <a:solidFill>
                  <a:srgbClr val="263238"/>
                </a:solidFill>
              </a:rPr>
              <a:t>El enfoque integrado asegura que quien pierde su empleo por evento climático tenga apoyo económico inmediato, formación rápida y acceso a nuevas oportunidades laborales de manera continua y coordinada.</a:t>
            </a:r>
            <a:endParaRPr lang="es-SV" sz="1100"/>
          </a:p>
        </p:txBody>
      </p:sp>
      <p:pic>
        <p:nvPicPr>
          <p:cNvPr id="26" name="Imagen 25">
            <a:extLst>
              <a:ext uri="{FF2B5EF4-FFF2-40B4-BE49-F238E27FC236}">
                <a16:creationId xmlns:a16="http://schemas.microsoft.com/office/drawing/2014/main" id="{746A8975-09C7-4607-BB54-5DE86D0DB672}"/>
              </a:ext>
            </a:extLst>
          </p:cNvPr>
          <p:cNvPicPr/>
          <p:nvPr/>
        </p:nvPicPr>
        <p:blipFill rotWithShape="1">
          <a:blip r:embed="rId7" cstate="print">
            <a:clrChange>
              <a:clrFrom>
                <a:srgbClr val="313945"/>
              </a:clrFrom>
              <a:clrTo>
                <a:srgbClr val="31394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38" t="22504" r="14246" b="24408"/>
          <a:stretch/>
        </p:blipFill>
        <p:spPr>
          <a:xfrm>
            <a:off x="7424928" y="-19009"/>
            <a:ext cx="1632575" cy="6133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B4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FFFFFF"/>
                </a:solidFill>
              </a:rPr>
              <a:t>ESTRATEGIA 3 — INCLUSIÓN LABORAL EN LA TRANSICIÓN VERDE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365760" y="73152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400" b="1">
                <a:solidFill>
                  <a:srgbClr val="1B4332"/>
                </a:solidFill>
              </a:rPr>
              <a:t>Grupos Prioritarios</a:t>
            </a:r>
            <a:endParaRPr lang="es-SV" sz="140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3931920" cy="566928"/>
          </a:xfrm>
          <a:prstGeom prst="rect">
            <a:avLst/>
          </a:prstGeom>
          <a:solidFill>
            <a:srgbClr val="EAF6ED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38912" y="1316736"/>
            <a:ext cx="384048" cy="384048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335024"/>
            <a:ext cx="329184" cy="32918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1307592"/>
            <a:ext cx="3200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Mujeres</a:t>
            </a:r>
            <a:endParaRPr lang="es-SV" sz="1200"/>
          </a:p>
        </p:txBody>
      </p:sp>
      <p:sp>
        <p:nvSpPr>
          <p:cNvPr id="9" name="Shape 6"/>
          <p:cNvSpPr/>
          <p:nvPr/>
        </p:nvSpPr>
        <p:spPr>
          <a:xfrm>
            <a:off x="365760" y="1901952"/>
            <a:ext cx="393192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38912" y="1984248"/>
            <a:ext cx="384048" cy="384048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002536"/>
            <a:ext cx="329184" cy="32918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914400" y="1975104"/>
            <a:ext cx="3200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Juventudes</a:t>
            </a:r>
            <a:endParaRPr lang="es-SV" sz="1200"/>
          </a:p>
        </p:txBody>
      </p:sp>
      <p:sp>
        <p:nvSpPr>
          <p:cNvPr id="13" name="Shape 9"/>
          <p:cNvSpPr/>
          <p:nvPr/>
        </p:nvSpPr>
        <p:spPr>
          <a:xfrm>
            <a:off x="365760" y="2569464"/>
            <a:ext cx="3931920" cy="566928"/>
          </a:xfrm>
          <a:prstGeom prst="rect">
            <a:avLst/>
          </a:prstGeom>
          <a:solidFill>
            <a:srgbClr val="EAF6ED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0"/>
          <p:cNvSpPr/>
          <p:nvPr/>
        </p:nvSpPr>
        <p:spPr>
          <a:xfrm>
            <a:off x="438912" y="2651760"/>
            <a:ext cx="384048" cy="384048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670048"/>
            <a:ext cx="329184" cy="329184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914400" y="2642616"/>
            <a:ext cx="3200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Personas con discapacidad</a:t>
            </a:r>
            <a:endParaRPr lang="es-SV" sz="1200"/>
          </a:p>
        </p:txBody>
      </p:sp>
      <p:sp>
        <p:nvSpPr>
          <p:cNvPr id="17" name="Shape 12"/>
          <p:cNvSpPr/>
          <p:nvPr/>
        </p:nvSpPr>
        <p:spPr>
          <a:xfrm>
            <a:off x="365760" y="3236976"/>
            <a:ext cx="393192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3"/>
          <p:cNvSpPr/>
          <p:nvPr/>
        </p:nvSpPr>
        <p:spPr>
          <a:xfrm>
            <a:off x="438912" y="3319272"/>
            <a:ext cx="384048" cy="384048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337560"/>
            <a:ext cx="329184" cy="329184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914400" y="3310128"/>
            <a:ext cx="3200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Población en informalidad</a:t>
            </a:r>
            <a:endParaRPr lang="es-SV" sz="1200"/>
          </a:p>
        </p:txBody>
      </p:sp>
      <p:sp>
        <p:nvSpPr>
          <p:cNvPr id="21" name="Shape 15"/>
          <p:cNvSpPr/>
          <p:nvPr/>
        </p:nvSpPr>
        <p:spPr>
          <a:xfrm>
            <a:off x="365760" y="3904488"/>
            <a:ext cx="3931920" cy="566928"/>
          </a:xfrm>
          <a:prstGeom prst="rect">
            <a:avLst/>
          </a:prstGeom>
          <a:solidFill>
            <a:srgbClr val="EAF6ED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6"/>
          <p:cNvSpPr/>
          <p:nvPr/>
        </p:nvSpPr>
        <p:spPr>
          <a:xfrm>
            <a:off x="438912" y="3986784"/>
            <a:ext cx="384048" cy="384048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005072"/>
            <a:ext cx="329184" cy="329184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914400" y="3977640"/>
            <a:ext cx="3200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Territorios vulnerables</a:t>
            </a:r>
            <a:endParaRPr lang="es-SV" sz="1200"/>
          </a:p>
        </p:txBody>
      </p:sp>
      <p:sp>
        <p:nvSpPr>
          <p:cNvPr id="25" name="Text 18"/>
          <p:cNvSpPr/>
          <p:nvPr/>
        </p:nvSpPr>
        <p:spPr>
          <a:xfrm>
            <a:off x="4572000" y="731520"/>
            <a:ext cx="4206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400" b="1">
                <a:solidFill>
                  <a:srgbClr val="028090"/>
                </a:solidFill>
              </a:rPr>
              <a:t>Condiciones Habilitantes</a:t>
            </a:r>
            <a:endParaRPr lang="es-SV" sz="1400"/>
          </a:p>
        </p:txBody>
      </p:sp>
      <p:sp>
        <p:nvSpPr>
          <p:cNvPr id="26" name="Shape 19"/>
          <p:cNvSpPr/>
          <p:nvPr/>
        </p:nvSpPr>
        <p:spPr>
          <a:xfrm>
            <a:off x="4572000" y="1234440"/>
            <a:ext cx="4297680" cy="566928"/>
          </a:xfrm>
          <a:prstGeom prst="rect">
            <a:avLst/>
          </a:prstGeom>
          <a:solidFill>
            <a:srgbClr val="E8F4F8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0"/>
          <p:cNvSpPr/>
          <p:nvPr/>
        </p:nvSpPr>
        <p:spPr>
          <a:xfrm>
            <a:off x="4645152" y="1316736"/>
            <a:ext cx="384048" cy="384048"/>
          </a:xfrm>
          <a:prstGeom prst="ellipse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440" y="1335024"/>
            <a:ext cx="329184" cy="329184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5120640" y="1307592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Becas y apoyos económicos</a:t>
            </a:r>
            <a:endParaRPr lang="es-SV" sz="1200"/>
          </a:p>
        </p:txBody>
      </p:sp>
      <p:sp>
        <p:nvSpPr>
          <p:cNvPr id="30" name="Shape 22"/>
          <p:cNvSpPr/>
          <p:nvPr/>
        </p:nvSpPr>
        <p:spPr>
          <a:xfrm>
            <a:off x="4572000" y="1901952"/>
            <a:ext cx="429768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3"/>
          <p:cNvSpPr/>
          <p:nvPr/>
        </p:nvSpPr>
        <p:spPr>
          <a:xfrm>
            <a:off x="4645152" y="1984248"/>
            <a:ext cx="384048" cy="384048"/>
          </a:xfrm>
          <a:prstGeom prst="ellipse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2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3440" y="2002536"/>
            <a:ext cx="329184" cy="329184"/>
          </a:xfrm>
          <a:prstGeom prst="rect">
            <a:avLst/>
          </a:prstGeom>
        </p:spPr>
      </p:pic>
      <p:sp>
        <p:nvSpPr>
          <p:cNvPr id="33" name="Text 24"/>
          <p:cNvSpPr/>
          <p:nvPr/>
        </p:nvSpPr>
        <p:spPr>
          <a:xfrm>
            <a:off x="5120640" y="1975104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Servicios de cuidado</a:t>
            </a:r>
            <a:endParaRPr lang="es-SV" sz="1200"/>
          </a:p>
        </p:txBody>
      </p:sp>
      <p:sp>
        <p:nvSpPr>
          <p:cNvPr id="34" name="Shape 25"/>
          <p:cNvSpPr/>
          <p:nvPr/>
        </p:nvSpPr>
        <p:spPr>
          <a:xfrm>
            <a:off x="4572000" y="2569464"/>
            <a:ext cx="4297680" cy="566928"/>
          </a:xfrm>
          <a:prstGeom prst="rect">
            <a:avLst/>
          </a:prstGeom>
          <a:solidFill>
            <a:srgbClr val="E8F4F8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5" name="Shape 26"/>
          <p:cNvSpPr/>
          <p:nvPr/>
        </p:nvSpPr>
        <p:spPr>
          <a:xfrm>
            <a:off x="4645152" y="2651760"/>
            <a:ext cx="384048" cy="384048"/>
          </a:xfrm>
          <a:prstGeom prst="ellipse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6" name="Image 7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63440" y="2670048"/>
            <a:ext cx="329184" cy="329184"/>
          </a:xfrm>
          <a:prstGeom prst="rect">
            <a:avLst/>
          </a:prstGeom>
        </p:spPr>
      </p:pic>
      <p:sp>
        <p:nvSpPr>
          <p:cNvPr id="37" name="Text 27"/>
          <p:cNvSpPr/>
          <p:nvPr/>
        </p:nvSpPr>
        <p:spPr>
          <a:xfrm>
            <a:off x="5120640" y="2642616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Transporte</a:t>
            </a:r>
            <a:endParaRPr lang="es-SV" sz="1200"/>
          </a:p>
        </p:txBody>
      </p:sp>
      <p:sp>
        <p:nvSpPr>
          <p:cNvPr id="38" name="Shape 28"/>
          <p:cNvSpPr/>
          <p:nvPr/>
        </p:nvSpPr>
        <p:spPr>
          <a:xfrm>
            <a:off x="4572000" y="3236976"/>
            <a:ext cx="429768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9" name="Shape 29"/>
          <p:cNvSpPr/>
          <p:nvPr/>
        </p:nvSpPr>
        <p:spPr>
          <a:xfrm>
            <a:off x="4645152" y="3319272"/>
            <a:ext cx="384048" cy="384048"/>
          </a:xfrm>
          <a:prstGeom prst="ellipse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0" name="Image 8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3440" y="3337560"/>
            <a:ext cx="329184" cy="329184"/>
          </a:xfrm>
          <a:prstGeom prst="rect">
            <a:avLst/>
          </a:prstGeom>
        </p:spPr>
      </p:pic>
      <p:sp>
        <p:nvSpPr>
          <p:cNvPr id="41" name="Text 30"/>
          <p:cNvSpPr/>
          <p:nvPr/>
        </p:nvSpPr>
        <p:spPr>
          <a:xfrm>
            <a:off x="5120640" y="3310128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Certificación de competencias</a:t>
            </a:r>
            <a:endParaRPr lang="es-SV" sz="1200"/>
          </a:p>
        </p:txBody>
      </p:sp>
      <p:sp>
        <p:nvSpPr>
          <p:cNvPr id="42" name="Shape 31"/>
          <p:cNvSpPr/>
          <p:nvPr/>
        </p:nvSpPr>
        <p:spPr>
          <a:xfrm>
            <a:off x="4572000" y="3904488"/>
            <a:ext cx="4297680" cy="566928"/>
          </a:xfrm>
          <a:prstGeom prst="rect">
            <a:avLst/>
          </a:prstGeom>
          <a:solidFill>
            <a:srgbClr val="E8F4F8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3" name="Shape 32"/>
          <p:cNvSpPr/>
          <p:nvPr/>
        </p:nvSpPr>
        <p:spPr>
          <a:xfrm>
            <a:off x="4645152" y="3986784"/>
            <a:ext cx="384048" cy="384048"/>
          </a:xfrm>
          <a:prstGeom prst="ellipse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4" name="Image 9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63440" y="4005072"/>
            <a:ext cx="329184" cy="329184"/>
          </a:xfrm>
          <a:prstGeom prst="rect">
            <a:avLst/>
          </a:prstGeom>
        </p:spPr>
      </p:pic>
      <p:sp>
        <p:nvSpPr>
          <p:cNvPr id="45" name="Text 33"/>
          <p:cNvSpPr/>
          <p:nvPr/>
        </p:nvSpPr>
        <p:spPr>
          <a:xfrm>
            <a:off x="5120640" y="3977640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200">
                <a:solidFill>
                  <a:srgbClr val="263238"/>
                </a:solidFill>
              </a:rPr>
              <a:t>Acompañamiento integral</a:t>
            </a:r>
            <a:endParaRPr lang="es-SV" sz="1200"/>
          </a:p>
        </p:txBody>
      </p:sp>
      <p:pic>
        <p:nvPicPr>
          <p:cNvPr id="46" name="Imagen 45">
            <a:extLst>
              <a:ext uri="{FF2B5EF4-FFF2-40B4-BE49-F238E27FC236}">
                <a16:creationId xmlns:a16="http://schemas.microsoft.com/office/drawing/2014/main" id="{F768BFB0-9772-470B-91E3-FAD222F3D515}"/>
              </a:ext>
            </a:extLst>
          </p:cNvPr>
          <p:cNvPicPr/>
          <p:nvPr/>
        </p:nvPicPr>
        <p:blipFill rotWithShape="1">
          <a:blip r:embed="rId9" cstate="print">
            <a:clrChange>
              <a:clrFrom>
                <a:srgbClr val="313945"/>
              </a:clrFrom>
              <a:clrTo>
                <a:srgbClr val="31394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38" t="22504" r="14246" b="24408"/>
          <a:stretch/>
        </p:blipFill>
        <p:spPr>
          <a:xfrm>
            <a:off x="7424928" y="-19009"/>
            <a:ext cx="1632575" cy="6133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B4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00" dirty="0">
                <a:solidFill>
                  <a:srgbClr val="FFFFFF"/>
                </a:solidFill>
              </a:rPr>
              <a:t>LOGROS · DESAFÍOS · LECCIONES APRENDIDAS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731520"/>
            <a:ext cx="2743200" cy="4114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731520"/>
            <a:ext cx="2743200" cy="59436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822960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804672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400" b="1">
                <a:solidFill>
                  <a:srgbClr val="FFFFFF"/>
                </a:solidFill>
              </a:rPr>
              <a:t>Logros</a:t>
            </a:r>
            <a:endParaRPr lang="es-SV" sz="1400"/>
          </a:p>
        </p:txBody>
      </p:sp>
      <p:sp>
        <p:nvSpPr>
          <p:cNvPr id="8" name="Shape 5"/>
          <p:cNvSpPr/>
          <p:nvPr/>
        </p:nvSpPr>
        <p:spPr>
          <a:xfrm>
            <a:off x="502920" y="1508760"/>
            <a:ext cx="201168" cy="201168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69332" y="1367893"/>
            <a:ext cx="22402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100" dirty="0">
                <a:solidFill>
                  <a:srgbClr val="263238"/>
                </a:solidFill>
              </a:rPr>
              <a:t>Mayor visibilización de la SST climática como agenda de empleo</a:t>
            </a:r>
            <a:endParaRPr lang="es-SV" sz="1100" dirty="0"/>
          </a:p>
        </p:txBody>
      </p:sp>
      <p:sp>
        <p:nvSpPr>
          <p:cNvPr id="10" name="Shape 7"/>
          <p:cNvSpPr/>
          <p:nvPr/>
        </p:nvSpPr>
        <p:spPr>
          <a:xfrm>
            <a:off x="502920" y="2295144"/>
            <a:ext cx="201168" cy="201168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822960" y="2016252"/>
            <a:ext cx="22402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100">
                <a:solidFill>
                  <a:srgbClr val="263238"/>
                </a:solidFill>
              </a:rPr>
              <a:t>"Empleo decente" integrado en la acción climática nacional</a:t>
            </a:r>
            <a:endParaRPr lang="es-SV" sz="1100"/>
          </a:p>
        </p:txBody>
      </p:sp>
      <p:sp>
        <p:nvSpPr>
          <p:cNvPr id="12" name="Shape 9"/>
          <p:cNvSpPr/>
          <p:nvPr/>
        </p:nvSpPr>
        <p:spPr>
          <a:xfrm>
            <a:off x="502920" y="3611880"/>
            <a:ext cx="201168" cy="201168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777240" y="3547872"/>
            <a:ext cx="22402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100">
                <a:solidFill>
                  <a:srgbClr val="263238"/>
                </a:solidFill>
              </a:rPr>
              <a:t>Expansión de programas de empleabilidad con enfoque en grupos con mayores barreras</a:t>
            </a:r>
            <a:endParaRPr lang="es-SV" sz="1100"/>
          </a:p>
        </p:txBody>
      </p:sp>
      <p:sp>
        <p:nvSpPr>
          <p:cNvPr id="14" name="Shape 11"/>
          <p:cNvSpPr/>
          <p:nvPr/>
        </p:nvSpPr>
        <p:spPr>
          <a:xfrm>
            <a:off x="3291840" y="731520"/>
            <a:ext cx="2743200" cy="4114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3291840" y="731520"/>
            <a:ext cx="2743200" cy="594360"/>
          </a:xfrm>
          <a:prstGeom prst="rect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3280" y="822960"/>
            <a:ext cx="384048" cy="384048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3840480" y="804672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400" b="1">
                <a:solidFill>
                  <a:srgbClr val="FFFFFF"/>
                </a:solidFill>
              </a:rPr>
              <a:t>Desafíos</a:t>
            </a:r>
            <a:endParaRPr lang="es-SV" sz="1400"/>
          </a:p>
        </p:txBody>
      </p:sp>
      <p:sp>
        <p:nvSpPr>
          <p:cNvPr id="18" name="Shape 14"/>
          <p:cNvSpPr/>
          <p:nvPr/>
        </p:nvSpPr>
        <p:spPr>
          <a:xfrm>
            <a:off x="3429000" y="1508760"/>
            <a:ext cx="201168" cy="201168"/>
          </a:xfrm>
          <a:prstGeom prst="ellipse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3703320" y="1444752"/>
            <a:ext cx="22402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100">
                <a:solidFill>
                  <a:srgbClr val="263238"/>
                </a:solidFill>
              </a:rPr>
              <a:t>Alta informalidad: reduce cobertura real de SSO y protección</a:t>
            </a:r>
            <a:endParaRPr lang="es-SV" sz="1100"/>
          </a:p>
        </p:txBody>
      </p:sp>
      <p:sp>
        <p:nvSpPr>
          <p:cNvPr id="20" name="Shape 16"/>
          <p:cNvSpPr/>
          <p:nvPr/>
        </p:nvSpPr>
        <p:spPr>
          <a:xfrm>
            <a:off x="3429000" y="2560320"/>
            <a:ext cx="201168" cy="201168"/>
          </a:xfrm>
          <a:prstGeom prst="ellipse">
            <a:avLst/>
          </a:prstGeom>
          <a:solidFill>
            <a:srgbClr val="F4A2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3703320" y="2496312"/>
            <a:ext cx="22402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100" dirty="0">
                <a:solidFill>
                  <a:srgbClr val="263238"/>
                </a:solidFill>
              </a:rPr>
              <a:t>Limitaciones de datos: necesidad de medir impactos climáticos en empleo y productividad</a:t>
            </a:r>
            <a:endParaRPr lang="es-SV" sz="1100" dirty="0"/>
          </a:p>
        </p:txBody>
      </p:sp>
      <p:sp>
        <p:nvSpPr>
          <p:cNvPr id="22" name="Shape 18"/>
          <p:cNvSpPr/>
          <p:nvPr/>
        </p:nvSpPr>
        <p:spPr>
          <a:xfrm>
            <a:off x="6217920" y="731520"/>
            <a:ext cx="2743200" cy="4114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6217920" y="731520"/>
            <a:ext cx="2743200" cy="59436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9360" y="822960"/>
            <a:ext cx="384048" cy="384048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6766560" y="804672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400" b="1">
                <a:solidFill>
                  <a:srgbClr val="FFFFFF"/>
                </a:solidFill>
              </a:rPr>
              <a:t>Lecciones</a:t>
            </a:r>
            <a:endParaRPr lang="es-SV" sz="1400"/>
          </a:p>
        </p:txBody>
      </p:sp>
      <p:sp>
        <p:nvSpPr>
          <p:cNvPr id="26" name="Shape 21"/>
          <p:cNvSpPr/>
          <p:nvPr/>
        </p:nvSpPr>
        <p:spPr>
          <a:xfrm>
            <a:off x="6355080" y="1508760"/>
            <a:ext cx="201168" cy="201168"/>
          </a:xfrm>
          <a:prstGeom prst="ellipse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2"/>
          <p:cNvSpPr/>
          <p:nvPr/>
        </p:nvSpPr>
        <p:spPr>
          <a:xfrm>
            <a:off x="6629400" y="1444752"/>
            <a:ext cx="22402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100">
                <a:solidFill>
                  <a:srgbClr val="263238"/>
                </a:solidFill>
              </a:rPr>
              <a:t>La transición es más efectiva cuando SST + formación + inclusión se planifican juntas</a:t>
            </a:r>
            <a:endParaRPr lang="es-SV" sz="1100"/>
          </a:p>
        </p:txBody>
      </p:sp>
      <p:sp>
        <p:nvSpPr>
          <p:cNvPr id="28" name="Shape 23"/>
          <p:cNvSpPr/>
          <p:nvPr/>
        </p:nvSpPr>
        <p:spPr>
          <a:xfrm>
            <a:off x="6355080" y="2560320"/>
            <a:ext cx="201168" cy="201168"/>
          </a:xfrm>
          <a:prstGeom prst="ellipse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/>
          <p:nvPr/>
        </p:nvSpPr>
        <p:spPr>
          <a:xfrm>
            <a:off x="6629400" y="2496312"/>
            <a:ext cx="22402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100">
                <a:solidFill>
                  <a:srgbClr val="263238"/>
                </a:solidFill>
              </a:rPr>
              <a:t>El diálogo social es condición necesaria para la sostenibilidad de los cambios</a:t>
            </a:r>
            <a:endParaRPr lang="es-SV" sz="1100"/>
          </a:p>
        </p:txBody>
      </p:sp>
      <p:sp>
        <p:nvSpPr>
          <p:cNvPr id="30" name="Shape 7">
            <a:extLst>
              <a:ext uri="{FF2B5EF4-FFF2-40B4-BE49-F238E27FC236}">
                <a16:creationId xmlns:a16="http://schemas.microsoft.com/office/drawing/2014/main" id="{26DB7E44-0EF2-420D-9772-F71FA858C572}"/>
              </a:ext>
            </a:extLst>
          </p:cNvPr>
          <p:cNvSpPr/>
          <p:nvPr/>
        </p:nvSpPr>
        <p:spPr>
          <a:xfrm>
            <a:off x="483396" y="2980944"/>
            <a:ext cx="201168" cy="201168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8">
            <a:extLst>
              <a:ext uri="{FF2B5EF4-FFF2-40B4-BE49-F238E27FC236}">
                <a16:creationId xmlns:a16="http://schemas.microsoft.com/office/drawing/2014/main" id="{9FD3D379-5FCA-4611-B79A-8A93A4726331}"/>
              </a:ext>
            </a:extLst>
          </p:cNvPr>
          <p:cNvSpPr/>
          <p:nvPr/>
        </p:nvSpPr>
        <p:spPr>
          <a:xfrm>
            <a:off x="757716" y="2788920"/>
            <a:ext cx="22402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s-SV" sz="1100" dirty="0">
                <a:solidFill>
                  <a:srgbClr val="263238"/>
                </a:solidFill>
              </a:rPr>
              <a:t>Fortalecimiento de la inspección laboral</a:t>
            </a:r>
            <a:endParaRPr lang="es-SV" sz="1100" dirty="0"/>
          </a:p>
        </p:txBody>
      </p:sp>
      <p:pic>
        <p:nvPicPr>
          <p:cNvPr id="32" name="Imagen 31">
            <a:extLst>
              <a:ext uri="{FF2B5EF4-FFF2-40B4-BE49-F238E27FC236}">
                <a16:creationId xmlns:a16="http://schemas.microsoft.com/office/drawing/2014/main" id="{687F0C61-AC25-449C-BC54-C0F2B59987E0}"/>
              </a:ext>
            </a:extLst>
          </p:cNvPr>
          <p:cNvPicPr/>
          <p:nvPr/>
        </p:nvPicPr>
        <p:blipFill rotWithShape="1">
          <a:blip r:embed="rId6" cstate="print">
            <a:clrChange>
              <a:clrFrom>
                <a:srgbClr val="313945"/>
              </a:clrFrom>
              <a:clrTo>
                <a:srgbClr val="31394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38" t="22504" r="14246" b="24408"/>
          <a:stretch/>
        </p:blipFill>
        <p:spPr>
          <a:xfrm>
            <a:off x="7424928" y="-19009"/>
            <a:ext cx="1632575" cy="6133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4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480560"/>
            <a:ext cx="5943600" cy="667512"/>
          </a:xfrm>
          <a:prstGeom prst="rect">
            <a:avLst/>
          </a:prstGeom>
          <a:solidFill>
            <a:srgbClr val="52B7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493900"/>
            <a:ext cx="5715000" cy="3598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br>
              <a:rPr lang="es-SV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</a:br>
            <a:r>
              <a:rPr lang="es-SV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“</a:t>
            </a:r>
            <a:r>
              <a:rPr lang="es-SV" sz="2800" b="1" dirty="0">
                <a:solidFill>
                  <a:srgbClr val="FFFFFF"/>
                </a:solidFill>
                <a:latin typeface="Trebuchet MS" pitchFamily="34" charset="0"/>
              </a:rPr>
              <a:t>El Salvador reafirma su compromiso con una transición justa, inclusiva y centrada en las personas trabajadoras”</a:t>
            </a:r>
          </a:p>
          <a:p>
            <a:pPr marL="0" indent="0">
              <a:lnSpc>
                <a:spcPct val="115000"/>
              </a:lnSpc>
              <a:buNone/>
            </a:pPr>
            <a:endParaRPr lang="es-SV" sz="28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6560" y="548640"/>
            <a:ext cx="822960" cy="822960"/>
          </a:xfrm>
          <a:prstGeom prst="rect">
            <a:avLst/>
          </a:prstGeom>
        </p:spPr>
      </p:pic>
      <p:pic>
        <p:nvPicPr>
          <p:cNvPr id="15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6560" y="1828800"/>
            <a:ext cx="822960" cy="822960"/>
          </a:xfrm>
          <a:prstGeom prst="rect">
            <a:avLst/>
          </a:prstGeom>
        </p:spPr>
      </p:pic>
      <p:pic>
        <p:nvPicPr>
          <p:cNvPr id="16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6560" y="3108960"/>
            <a:ext cx="822960" cy="822960"/>
          </a:xfrm>
          <a:prstGeom prst="rect">
            <a:avLst/>
          </a:prstGeom>
        </p:spPr>
      </p:pic>
      <p:sp>
        <p:nvSpPr>
          <p:cNvPr id="17" name="Text 8"/>
          <p:cNvSpPr/>
          <p:nvPr/>
        </p:nvSpPr>
        <p:spPr>
          <a:xfrm>
            <a:off x="5943600" y="429768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SV" sz="1200" b="1" dirty="0">
                <a:solidFill>
                  <a:srgbClr val="99D98C"/>
                </a:solidFill>
              </a:rPr>
              <a:t>El Salvador</a:t>
            </a:r>
            <a:endParaRPr lang="es-SV" sz="1200" dirty="0"/>
          </a:p>
          <a:p>
            <a:pPr marL="0" indent="0" algn="ctr">
              <a:buNone/>
            </a:pPr>
            <a:r>
              <a:rPr lang="es-SV" sz="1200" b="1" dirty="0">
                <a:solidFill>
                  <a:srgbClr val="99D98C"/>
                </a:solidFill>
              </a:rPr>
              <a:t>MTPS</a:t>
            </a:r>
            <a:endParaRPr lang="es-SV" sz="1200" dirty="0"/>
          </a:p>
        </p:txBody>
      </p:sp>
      <p:sp>
        <p:nvSpPr>
          <p:cNvPr id="18" name="Text 3">
            <a:extLst>
              <a:ext uri="{FF2B5EF4-FFF2-40B4-BE49-F238E27FC236}">
                <a16:creationId xmlns:a16="http://schemas.microsoft.com/office/drawing/2014/main" id="{584F2A82-8F3A-4D7D-9029-6126FA6BE244}"/>
              </a:ext>
            </a:extLst>
          </p:cNvPr>
          <p:cNvSpPr/>
          <p:nvPr/>
        </p:nvSpPr>
        <p:spPr>
          <a:xfrm>
            <a:off x="0" y="4330369"/>
            <a:ext cx="5715000" cy="82296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s-SV" sz="2800" b="1" dirty="0">
                <a:solidFill>
                  <a:srgbClr val="FFFFFF"/>
                </a:solidFill>
                <a:latin typeface="Trebuchet MS" pitchFamily="34" charset="0"/>
              </a:rPr>
              <a:t>¡GRACIAS!</a:t>
            </a: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75CFBE1B-9C4A-483C-98BA-3F9DF54CA36F}"/>
              </a:ext>
            </a:extLst>
          </p:cNvPr>
          <p:cNvPicPr/>
          <p:nvPr/>
        </p:nvPicPr>
        <p:blipFill rotWithShape="1">
          <a:blip r:embed="rId6" cstate="print">
            <a:clrChange>
              <a:clrFrom>
                <a:srgbClr val="313945"/>
              </a:clrFrom>
              <a:clrTo>
                <a:srgbClr val="31394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38" t="22504" r="14246" b="24408"/>
          <a:stretch/>
        </p:blipFill>
        <p:spPr>
          <a:xfrm>
            <a:off x="228600" y="144861"/>
            <a:ext cx="2246084" cy="9731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D60DE7C51F8C40AF6F34765F7D2D84" ma:contentTypeVersion="20" ma:contentTypeDescription="Create a new document." ma:contentTypeScope="" ma:versionID="37e7e60e7eab3b13eb2218cd73d5f2a7">
  <xsd:schema xmlns:xsd="http://www.w3.org/2001/XMLSchema" xmlns:xs="http://www.w3.org/2001/XMLSchema" xmlns:p="http://schemas.microsoft.com/office/2006/metadata/properties" xmlns:ns2="5c0ed026-2af2-4bd4-84a6-7e6cd39ea343" xmlns:ns3="730f74aa-8393-4aa5-b2f8-3c7aae566a68" targetNamespace="http://schemas.microsoft.com/office/2006/metadata/properties" ma:root="true" ma:fieldsID="506a4352b18409188a32c06a08f80cb6" ns2:_="" ns3:_="">
    <xsd:import namespace="5c0ed026-2af2-4bd4-84a6-7e6cd39ea343"/>
    <xsd:import namespace="730f74aa-8393-4aa5-b2f8-3c7aae566a6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0ed026-2af2-4bd4-84a6-7e6cd39ea34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list="UserInfo" ma:SearchPeopleOnly="false" ma:internalName="SharedWithUsers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b372cf4-7fd3-46dd-9ae9-fa9a79ed57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0f74aa-8393-4aa5-b2f8-3c7aae566a68" elementFormDefault="qualified">
    <xsd:import namespace="http://schemas.microsoft.com/office/2006/documentManagement/types"/>
    <xsd:import namespace="http://schemas.microsoft.com/office/infopath/2007/PartnerControls"/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8ad4931-68c8-477a-9f81-fb0684637bf5}" ma:internalName="TaxCatchAll" ma:showField="CatchAllData" ma:web="730f74aa-8393-4aa5-b2f8-3c7aae566a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30f74aa-8393-4aa5-b2f8-3c7aae566a68" xsi:nil="true"/>
    <SharedWithUsers xmlns="5c0ed026-2af2-4bd4-84a6-7e6cd39ea343">
      <UserInfo>
        <DisplayName/>
        <AccountId xsi:nil="true"/>
        <AccountType/>
      </UserInfo>
    </SharedWithUsers>
    <lcf76f155ced4ddcb4097134ff3c332f xmlns="5c0ed026-2af2-4bd4-84a6-7e6cd39ea34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26CFF3E-127B-4742-8FCC-13280BB9601F}"/>
</file>

<file path=customXml/itemProps2.xml><?xml version="1.0" encoding="utf-8"?>
<ds:datastoreItem xmlns:ds="http://schemas.openxmlformats.org/officeDocument/2006/customXml" ds:itemID="{C2937AD2-87BC-46F9-ADBA-C2F64B215628}"/>
</file>

<file path=customXml/itemProps3.xml><?xml version="1.0" encoding="utf-8"?>
<ds:datastoreItem xmlns:ds="http://schemas.openxmlformats.org/officeDocument/2006/customXml" ds:itemID="{75BDE177-E858-4FC2-8C9E-6FEA2D63CEF8}"/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372</Words>
  <Application>Microsoft Office PowerPoint</Application>
  <PresentationFormat>On-screen Show (16:9)</PresentationFormat>
  <Paragraphs>85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Protección Social e Inclusión Laboral en Transiciones Verdes</dc:title>
  <dc:subject>PptxGenJS Presentation</dc:subject>
  <dc:creator>Dirección General de Empleo — MTPS El Salvador</dc:creator>
  <cp:lastModifiedBy>Camacho, Maria Claudia</cp:lastModifiedBy>
  <cp:revision>7</cp:revision>
  <dcterms:created xsi:type="dcterms:W3CDTF">2026-02-23T03:31:56Z</dcterms:created>
  <dcterms:modified xsi:type="dcterms:W3CDTF">2026-02-24T02:13:00Z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0x0101003FD60DE7C51F8C40AF6F34765F7D2D84</vt:lpwstr>
  </property>
</Properties>
</file>