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6" r:id="rId1"/>
  </p:sldMasterIdLst>
  <p:sldIdLst>
    <p:sldId id="274" r:id="rId2"/>
    <p:sldId id="280" r:id="rId3"/>
    <p:sldId id="297" r:id="rId4"/>
    <p:sldId id="307" r:id="rId5"/>
    <p:sldId id="308" r:id="rId6"/>
    <p:sldId id="296" r:id="rId7"/>
    <p:sldId id="278" r:id="rId8"/>
    <p:sldId id="305" r:id="rId9"/>
    <p:sldId id="306" r:id="rId10"/>
    <p:sldId id="279" r:id="rId11"/>
    <p:sldId id="299" r:id="rId12"/>
    <p:sldId id="301" r:id="rId13"/>
    <p:sldId id="304" r:id="rId14"/>
    <p:sldId id="281" r:id="rId15"/>
    <p:sldId id="302" r:id="rId16"/>
    <p:sldId id="303" r:id="rId17"/>
    <p:sldId id="29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1BD"/>
    <a:srgbClr val="8CA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Objects="1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31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DD63B2-E120-4ED8-B27B-C685F510A5FE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7391400" cy="8382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TALLER INTERSECTORIAL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6858000" y="4648200"/>
            <a:ext cx="4648200" cy="861420"/>
          </a:xfrm>
        </p:spPr>
        <p:txBody>
          <a:bodyPr>
            <a:noAutofit/>
          </a:bodyPr>
          <a:lstStyle/>
          <a:p>
            <a:pPr algn="r"/>
            <a:r>
              <a:rPr lang="es-ES_tradnl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Marta </a:t>
            </a:r>
            <a:r>
              <a:rPr lang="es-ES_tradn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Pujadas</a:t>
            </a:r>
            <a:br>
              <a:rPr lang="es-ES_tradn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Presidenta del COSATE</a:t>
            </a:r>
            <a:endParaRPr lang="es-A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5"/>
          <p:cNvSpPr txBox="1"/>
          <p:nvPr/>
        </p:nvSpPr>
        <p:spPr>
          <a:xfrm>
            <a:off x="8531834" y="5813313"/>
            <a:ext cx="2944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Santiago de Chile </a:t>
            </a:r>
          </a:p>
          <a:p>
            <a:pPr algn="r"/>
            <a:r>
              <a:rPr lang="es-E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 y </a:t>
            </a:r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17 de  Mayo 2019</a:t>
            </a:r>
            <a:endParaRPr lang="es-ES_tradnl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19200" y="1371601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“LAS HABILIDADES DEL FUTURO: COORDINACION ENTRE MINISTROS DE EDUCACION Y DE TRABAJO”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 noGrp="1"/>
          </p:cNvSpPr>
          <p:nvPr>
            <p:ph type="title"/>
          </p:nvPr>
        </p:nvSpPr>
        <p:spPr>
          <a:xfrm>
            <a:off x="152400" y="533400"/>
            <a:ext cx="11887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L20 </a:t>
            </a:r>
            <a:r>
              <a:rPr lang="es-E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ARGENTINA</a:t>
            </a:r>
            <a:endParaRPr lang="es-ES_tradnl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6005" y="2286000"/>
            <a:ext cx="902799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Preparar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a los trabajadores/as para una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transición justa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hacia un futuro del trabajo digital. </a:t>
            </a: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Promover el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diálogo social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en relación con la expansión tecnológica y las necesidades de inversión, así como la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gobernanza tripartita de los fondos de transición y formación.</a:t>
            </a:r>
          </a:p>
          <a:p>
            <a:pPr marL="342900" indent="-342900">
              <a:buFont typeface="Wingdings" pitchFamily="2" charset="2"/>
              <a:buChar char="q"/>
            </a:pPr>
            <a:endParaRPr lang="es-ES" sz="22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nuevos convenios colectivos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sobre formación y horas de trabajo.</a:t>
            </a:r>
          </a:p>
          <a:p>
            <a:endParaRPr lang="es-ES" sz="2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Diseñar y aplicar medidas que promuevan el acceso y oportunidades de formación y promoción para las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mujeres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116007" y="1371600"/>
            <a:ext cx="11887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0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s-E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DECLARACIÓN A LA REUNIÓN DE MINISTROS DE TRABAJO Y EMPLEO DEL G20»</a:t>
            </a:r>
            <a:endParaRPr lang="es-ES" sz="2400" dirty="0"/>
          </a:p>
        </p:txBody>
      </p:sp>
      <p:pic>
        <p:nvPicPr>
          <p:cNvPr id="7" name="Picture 4" descr="Resultado de imagen para LOGO L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878" y="4798720"/>
            <a:ext cx="2674857" cy="189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 noGrp="1"/>
          </p:cNvSpPr>
          <p:nvPr>
            <p:ph type="title"/>
          </p:nvPr>
        </p:nvSpPr>
        <p:spPr>
          <a:xfrm>
            <a:off x="152400" y="381000"/>
            <a:ext cx="11887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L20 </a:t>
            </a:r>
            <a:r>
              <a:rPr lang="es-E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ARGENTINA</a:t>
            </a:r>
            <a:endParaRPr lang="es-ES_tradnl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116007" y="1066800"/>
            <a:ext cx="118872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0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«Declaración </a:t>
            </a:r>
            <a:r>
              <a:rPr lang="es-E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conjunta del B20-L20 en vistas a la Reunión de Ministros de Trabajo y Empleo del </a:t>
            </a:r>
            <a:r>
              <a:rPr lang="es-E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G20»</a:t>
            </a:r>
            <a:endParaRPr lang="es-ES" sz="2400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60362" y="1905000"/>
            <a:ext cx="120316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dirty="0">
                <a:latin typeface="Arial" pitchFamily="34" charset="0"/>
                <a:cs typeface="Arial" pitchFamily="34" charset="0"/>
              </a:rPr>
              <a:t>El B20 y el L20 instan a los gobiernos del G20 a desarrollar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estrategias nacionales</a:t>
            </a:r>
            <a:r>
              <a:rPr lang="es-ES" dirty="0">
                <a:latin typeface="Arial" pitchFamily="34" charset="0"/>
                <a:cs typeface="Arial" pitchFamily="34" charset="0"/>
              </a:rPr>
              <a:t> integrales para la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formación permanente</a:t>
            </a:r>
            <a:r>
              <a:rPr lang="es-ES" dirty="0">
                <a:latin typeface="Arial" pitchFamily="34" charset="0"/>
                <a:cs typeface="Arial" pitchFamily="34" charset="0"/>
              </a:rPr>
              <a:t> que apunten a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transformar todos los aspectos de la vida </a:t>
            </a:r>
            <a:r>
              <a:rPr lang="es-ES" dirty="0">
                <a:latin typeface="Arial" pitchFamily="34" charset="0"/>
                <a:cs typeface="Arial" pitchFamily="34" charset="0"/>
              </a:rPr>
              <a:t>(laboral, social y personal). Tales estrategias deberían ajustarse al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contexto socio-productivo </a:t>
            </a:r>
            <a:r>
              <a:rPr lang="es-ES" dirty="0">
                <a:latin typeface="Arial" pitchFamily="34" charset="0"/>
                <a:cs typeface="Arial" pitchFamily="34" charset="0"/>
              </a:rPr>
              <a:t>de cada región y brindar diversas posibilidades de desarrollo a cada trabajador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>
                <a:latin typeface="Arial" pitchFamily="34" charset="0"/>
                <a:cs typeface="Arial" pitchFamily="34" charset="0"/>
              </a:rPr>
              <a:t>Los gobiernos y todas las partes interesadas deben promover y comprometerse activamente a ofrecer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recapacitación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>
                <a:latin typeface="Arial" pitchFamily="34" charset="0"/>
                <a:cs typeface="Arial" pitchFamily="34" charset="0"/>
              </a:rPr>
              <a:t>Para asegurar que la capacitación sea efectiva, relevante y esté en línea con las necesidades del mercado laboral, los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actores sociales tienen que estar completamente involucrados.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>
                <a:latin typeface="Arial" pitchFamily="34" charset="0"/>
                <a:cs typeface="Arial" pitchFamily="34" charset="0"/>
              </a:rPr>
              <a:t>Para que los sistemas educativos modernos sean efectivos, es de vital importancia que se incluyan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competencias transversale</a:t>
            </a:r>
            <a:r>
              <a:rPr lang="es-ES" dirty="0">
                <a:latin typeface="Arial" pitchFamily="34" charset="0"/>
                <a:cs typeface="Arial" pitchFamily="34" charset="0"/>
              </a:rPr>
              <a:t>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es-ES" dirty="0">
                <a:latin typeface="Arial" pitchFamily="34" charset="0"/>
                <a:cs typeface="Arial" pitchFamily="34" charset="0"/>
              </a:rPr>
              <a:t>conciencia sobre la sostenibilidad, capacitación preventiva de salud y seguridad, valores cívicos y la promoción de una cultura de integridad. 	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El G20 </a:t>
            </a:r>
            <a:r>
              <a:rPr lang="es-ES" dirty="0">
                <a:latin typeface="Arial" pitchFamily="34" charset="0"/>
                <a:cs typeface="Arial" pitchFamily="34" charset="0"/>
              </a:rPr>
              <a:t>debería invertir en una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infraestructura digital </a:t>
            </a:r>
            <a:r>
              <a:rPr lang="es-ES" dirty="0">
                <a:latin typeface="Arial" pitchFamily="34" charset="0"/>
                <a:cs typeface="Arial" pitchFamily="34" charset="0"/>
              </a:rPr>
              <a:t>adecuada y brindar módulos de aprendizaje digital y nuevas tecnologías para mejorar la enseñanza de técnicas y ambientes.</a:t>
            </a:r>
          </a:p>
        </p:txBody>
      </p:sp>
    </p:spTree>
    <p:extLst>
      <p:ext uri="{BB962C8B-B14F-4D97-AF65-F5344CB8AC3E}">
        <p14:creationId xmlns:p14="http://schemas.microsoft.com/office/powerpoint/2010/main" val="13189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 noGrp="1"/>
          </p:cNvSpPr>
          <p:nvPr>
            <p:ph type="title"/>
          </p:nvPr>
        </p:nvSpPr>
        <p:spPr>
          <a:xfrm>
            <a:off x="152400" y="381000"/>
            <a:ext cx="11887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CSI - ITUC</a:t>
            </a:r>
            <a:endParaRPr lang="es-ES_tradnl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116006" y="1066800"/>
            <a:ext cx="11887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0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«Declaración </a:t>
            </a:r>
            <a:r>
              <a:rPr lang="es-E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 4º Congreso Mundial de la </a:t>
            </a:r>
            <a:r>
              <a:rPr lang="es-E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CSI – 2018»</a:t>
            </a:r>
            <a:endParaRPr lang="es-ES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1373875"/>
            <a:ext cx="3468807" cy="4793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7" name="6 CuadroTexto"/>
          <p:cNvSpPr txBox="1"/>
          <p:nvPr/>
        </p:nvSpPr>
        <p:spPr>
          <a:xfrm>
            <a:off x="152400" y="1627287"/>
            <a:ext cx="83819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Un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acceso en pie de igualdad a la educación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incluyendo el aprendizaje permanente, así como igualdad en el acceso y el uso de la tecnología, resultan esenciales para lograr transiciones justas. Esto es especialmente significativo para la gente joven que ingresa actualmente al mercado de trabajo.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Aumentar la inversión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en políticas activas del mercado de trabajo y educación, incluyendo el aprendizaje a lo largo de toda la vida, son elementos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esenciales. Los países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 la OCDE destinan apenas un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1,32% de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su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PBI 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medidas activas del mercado de trabajo y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4,4% 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la educación.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Promover un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nuevo contrato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social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para el logro de los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ODS que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incluya el aprendizaje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permanente con especial énfasis en una educación pública de calidad y formación para los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trabajadores.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152400" y="381000"/>
            <a:ext cx="11887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CSA - TUCA</a:t>
            </a:r>
            <a:endParaRPr lang="es-ES_tradnl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116006" y="1066800"/>
            <a:ext cx="11887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0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«Plataforma de Desarrollo de las Américas (PLADA)»</a:t>
            </a:r>
            <a:endParaRPr lang="es-ES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127" y="1897649"/>
            <a:ext cx="2805309" cy="4020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2400" y="1676400"/>
            <a:ext cx="8763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sz="19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1900" b="1" dirty="0">
                <a:latin typeface="Arial" pitchFamily="34" charset="0"/>
                <a:cs typeface="Arial" pitchFamily="34" charset="0"/>
              </a:rPr>
              <a:t>educación es un derecho humano </a:t>
            </a:r>
            <a:r>
              <a:rPr lang="es-ES" sz="1900" dirty="0">
                <a:latin typeface="Arial" pitchFamily="34" charset="0"/>
                <a:cs typeface="Arial" pitchFamily="34" charset="0"/>
              </a:rPr>
              <a:t>de toda persona 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que se </a:t>
            </a:r>
            <a:r>
              <a:rPr lang="es-ES" sz="1900" dirty="0">
                <a:latin typeface="Arial" pitchFamily="34" charset="0"/>
                <a:cs typeface="Arial" pitchFamily="34" charset="0"/>
              </a:rPr>
              <a:t>da a lo largo de la vida. Debe constituirse en palanca del 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desarrollo. Debe </a:t>
            </a:r>
            <a:r>
              <a:rPr lang="es-ES" sz="1900" dirty="0">
                <a:latin typeface="Arial" pitchFamily="34" charset="0"/>
                <a:cs typeface="Arial" pitchFamily="34" charset="0"/>
              </a:rPr>
              <a:t>ser </a:t>
            </a:r>
            <a:r>
              <a:rPr lang="es-ES" sz="1900" b="1" dirty="0">
                <a:latin typeface="Arial" pitchFamily="34" charset="0"/>
                <a:cs typeface="Arial" pitchFamily="34" charset="0"/>
              </a:rPr>
              <a:t>pública, gratuita</a:t>
            </a:r>
            <a:r>
              <a:rPr lang="es-ES" sz="1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1900" b="1" dirty="0">
                <a:latin typeface="Arial" pitchFamily="34" charset="0"/>
                <a:cs typeface="Arial" pitchFamily="34" charset="0"/>
              </a:rPr>
              <a:t>de calidad</a:t>
            </a:r>
            <a:r>
              <a:rPr lang="es-ES" sz="1900" dirty="0">
                <a:latin typeface="Arial" pitchFamily="34" charset="0"/>
                <a:cs typeface="Arial" pitchFamily="34" charset="0"/>
              </a:rPr>
              <a:t>, garantizando lo más avanzado del conocimiento y la formación integral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1900" b="1" dirty="0">
                <a:latin typeface="Arial" pitchFamily="34" charset="0"/>
                <a:cs typeface="Arial" pitchFamily="34" charset="0"/>
              </a:rPr>
              <a:t>Docentes</a:t>
            </a:r>
            <a:r>
              <a:rPr lang="es-ES" sz="1900" dirty="0">
                <a:latin typeface="Arial" pitchFamily="34" charset="0"/>
                <a:cs typeface="Arial" pitchFamily="34" charset="0"/>
              </a:rPr>
              <a:t> calificados/as, actualización continua con 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buenas condiciones </a:t>
            </a:r>
            <a:r>
              <a:rPr lang="es-ES" sz="1900" dirty="0">
                <a:latin typeface="Arial" pitchFamily="34" charset="0"/>
                <a:cs typeface="Arial" pitchFamily="34" charset="0"/>
              </a:rPr>
              <a:t>de trabajo (salario y condiciones dignas de trabajo, oportunidades de calificación, infraestructura adecuada) son la base de 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un sistema </a:t>
            </a:r>
            <a:r>
              <a:rPr lang="es-ES" sz="1900" dirty="0">
                <a:latin typeface="Arial" pitchFamily="34" charset="0"/>
                <a:cs typeface="Arial" pitchFamily="34" charset="0"/>
              </a:rPr>
              <a:t>educativo de calidad. </a:t>
            </a:r>
            <a:endParaRPr lang="es-ES" sz="1900" dirty="0" smtClean="0">
              <a:latin typeface="Arial" pitchFamily="34" charset="0"/>
              <a:cs typeface="Arial" pitchFamily="34" charset="0"/>
            </a:endParaRPr>
          </a:p>
          <a:p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Establecimiento y fortalecimiento de los </a:t>
            </a:r>
            <a:r>
              <a:rPr lang="es-ES" sz="1900" b="1" dirty="0">
                <a:latin typeface="Arial" pitchFamily="34" charset="0"/>
                <a:cs typeface="Arial" pitchFamily="34" charset="0"/>
              </a:rPr>
              <a:t>sistemas de validación de certificaciones profesionales y títulos de educación formal </a:t>
            </a:r>
            <a:r>
              <a:rPr lang="es-ES" sz="1900" dirty="0">
                <a:latin typeface="Arial" pitchFamily="34" charset="0"/>
                <a:cs typeface="Arial" pitchFamily="34" charset="0"/>
              </a:rPr>
              <a:t>en la región a fin de garantizar el respeto de la calificación profesional y laboral alcanzada en los países de origen de los migrantes.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26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 noGrp="1"/>
          </p:cNvSpPr>
          <p:nvPr>
            <p:ph type="title"/>
          </p:nvPr>
        </p:nvSpPr>
        <p:spPr>
          <a:xfrm>
            <a:off x="152400" y="647700"/>
            <a:ext cx="11887200" cy="1409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Propuestas del movimiento sindical para una transición justa hacia un futuro con Justicia Social. </a:t>
            </a:r>
            <a:endParaRPr lang="es-ES_tradnl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27078" y="2092656"/>
            <a:ext cx="10896600" cy="20312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Articular y promover la participación de los actores de la producción y la educación a través de espacios de diálogo social institucionalizado para la generación de un marco amplio de políticas que promuevan el pleno empleo, el trabajo decente, productivo y libremente elegido, en el marco de una transición justa.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43000" y="4495800"/>
            <a:ext cx="10896600" cy="20312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Fortalecer la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negociación colectiva es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fundamental. Los 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Convenios Colectivos de Trabajo deben ser el marco para abordar la formación de las capacidades que demanda el trabajo del futuro, de forma tal que mejore su institucionalidad y control y garantice los derechos de los trabajadores/as.</a:t>
            </a:r>
          </a:p>
        </p:txBody>
      </p:sp>
      <p:sp>
        <p:nvSpPr>
          <p:cNvPr id="9" name="Flecha curvada hacia la derecha 6"/>
          <p:cNvSpPr/>
          <p:nvPr/>
        </p:nvSpPr>
        <p:spPr>
          <a:xfrm>
            <a:off x="95739" y="3632579"/>
            <a:ext cx="845751" cy="8461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 noGrp="1"/>
          </p:cNvSpPr>
          <p:nvPr>
            <p:ph type="title"/>
          </p:nvPr>
        </p:nvSpPr>
        <p:spPr>
          <a:xfrm>
            <a:off x="152400" y="647700"/>
            <a:ext cx="11887200" cy="1409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Propuestas del movimiento sindical para una transición justa hacia un futuro con Justicia Social. </a:t>
            </a:r>
            <a:endParaRPr lang="es-ES_tradnl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27078" y="2209800"/>
            <a:ext cx="10760122" cy="11520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Aumentar las inversiones para el fortalecimiento del complejo científico - tecnológico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96371" y="4038600"/>
            <a:ext cx="10896600" cy="20312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actores sectoriales con el apoyo y cooperación de los Estados deben desarrollar investigaciones de carácter socio-laboral-educativa, actual y en prospectiva en relación a la evolución de las calificaciones haciendo hincapié en donde se presentan mayores innovaciones. </a:t>
            </a:r>
          </a:p>
        </p:txBody>
      </p:sp>
      <p:sp>
        <p:nvSpPr>
          <p:cNvPr id="9" name="Flecha curvada hacia la derecha 6"/>
          <p:cNvSpPr/>
          <p:nvPr/>
        </p:nvSpPr>
        <p:spPr>
          <a:xfrm>
            <a:off x="141027" y="3192439"/>
            <a:ext cx="845751" cy="8461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 noGrp="1"/>
          </p:cNvSpPr>
          <p:nvPr>
            <p:ph type="title"/>
          </p:nvPr>
        </p:nvSpPr>
        <p:spPr>
          <a:xfrm>
            <a:off x="152400" y="647700"/>
            <a:ext cx="11887200" cy="1409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Propuestas del movimiento sindical para una transición justa hacia un futuro con Justicia Social. </a:t>
            </a:r>
            <a:endParaRPr lang="es-ES_tradnl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27078" y="2514600"/>
            <a:ext cx="108966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Desde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una visión sectorial, promocionar y consolidar alianzas estratégicas con actores del sector que permitan establecer una vinculación sistemática con el contexto socio-productivo.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27078" y="4495799"/>
            <a:ext cx="10896600" cy="12772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Fortalecer el sistema nacional de educación y formación profesional con especial atención a la infraestructura, la inclusión y la calidad educativa. </a:t>
            </a:r>
          </a:p>
        </p:txBody>
      </p:sp>
      <p:sp>
        <p:nvSpPr>
          <p:cNvPr id="9" name="Flecha curvada hacia la derecha 6"/>
          <p:cNvSpPr/>
          <p:nvPr/>
        </p:nvSpPr>
        <p:spPr>
          <a:xfrm>
            <a:off x="152400" y="3648501"/>
            <a:ext cx="845751" cy="8461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1905000"/>
            <a:ext cx="11201400" cy="2743200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rgbClr val="002060"/>
                </a:solidFill>
              </a:rPr>
              <a:t>Gracias por su atención!</a:t>
            </a:r>
            <a:br>
              <a:rPr lang="es-ES_tradnl" dirty="0" smtClean="0">
                <a:solidFill>
                  <a:srgbClr val="002060"/>
                </a:solidFill>
              </a:rPr>
            </a:br>
            <a:endParaRPr lang="es-ES_trad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52400"/>
            <a:ext cx="10515600" cy="838200"/>
          </a:xfrm>
        </p:spPr>
        <p:txBody>
          <a:bodyPr/>
          <a:lstStyle/>
          <a:p>
            <a:r>
              <a:rPr lang="es-ES_tradnl" sz="2400" dirty="0">
                <a:solidFill>
                  <a:srgbClr val="002060"/>
                </a:solidFill>
              </a:rPr>
              <a:t/>
            </a:r>
            <a:br>
              <a:rPr lang="es-ES_tradnl" sz="2400" dirty="0">
                <a:solidFill>
                  <a:srgbClr val="002060"/>
                </a:solidFill>
              </a:rPr>
            </a:br>
            <a:endParaRPr lang="es-ES_tradnl" sz="2400" dirty="0">
              <a:solidFill>
                <a:srgbClr val="00206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44450" y="500421"/>
            <a:ext cx="9404351" cy="633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REFLEXIONES</a:t>
            </a:r>
            <a:endParaRPr lang="es-ES_tradnl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7200" y="1295400"/>
            <a:ext cx="112776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itchFamily="34" charset="0"/>
                <a:cs typeface="Arial" pitchFamily="34" charset="0"/>
              </a:rPr>
              <a:t>El futuro del trabajo como preocupación para la sociedad no pasa por la adaptación al vértigo de los cambios tecnológicos. El mundo se prepara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para discutir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cómo los avances de la tecnología podrán responder a sociedades con más igualdad de oportunidades y mejores empleos.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57200" y="2667000"/>
            <a:ext cx="112776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itchFamily="34" charset="0"/>
                <a:cs typeface="Arial" pitchFamily="34" charset="0"/>
              </a:rPr>
              <a:t>El  futuro del trabajo,  que se enmarca en un proceso de cambio tecnológico e innovación,   traerá aparejado la destrucción y creación de trabajo, el surgimiento de nuevos sectores, cambios en nivel y tipo de cualificaciones requeridos,  y la concentración de la riqueza y las desigualdades.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57200" y="4114800"/>
            <a:ext cx="112776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itchFamily="34" charset="0"/>
                <a:cs typeface="Arial" pitchFamily="34" charset="0"/>
              </a:rPr>
              <a:t>Pese a los diferentes debates sobre esta temática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poco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se ha dicho acerca de si este mundo que se nos presenta como de productividad digital, tecnología y robótica nos permitirá construir una sociedad más justa para el presente y para el futuro.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57200" y="5486400"/>
            <a:ext cx="112776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b="1" dirty="0">
                <a:latin typeface="Arial" pitchFamily="34" charset="0"/>
                <a:cs typeface="Arial" pitchFamily="34" charset="0"/>
              </a:rPr>
              <a:t>El debate sobre el futuro del trabajo está instalado en la agenda de la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OIT. Para el movimiento sindical las trabajadoras y trabajadores deben ser  el 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centro 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con 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un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enfoque basado en los derechos.</a:t>
            </a:r>
          </a:p>
          <a:p>
            <a:pPr algn="ctr"/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52400"/>
            <a:ext cx="10515600" cy="838200"/>
          </a:xfrm>
        </p:spPr>
        <p:txBody>
          <a:bodyPr/>
          <a:lstStyle/>
          <a:p>
            <a:r>
              <a:rPr lang="es-ES_tradnl" sz="2400" dirty="0">
                <a:solidFill>
                  <a:srgbClr val="002060"/>
                </a:solidFill>
              </a:rPr>
              <a:t/>
            </a:r>
            <a:br>
              <a:rPr lang="es-ES_tradnl" sz="2400" dirty="0">
                <a:solidFill>
                  <a:srgbClr val="002060"/>
                </a:solidFill>
              </a:rPr>
            </a:br>
            <a:endParaRPr lang="es-ES_tradnl" sz="2400" dirty="0">
              <a:solidFill>
                <a:srgbClr val="00206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152402" y="571500"/>
            <a:ext cx="9404351" cy="838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REFLEXIONES</a:t>
            </a:r>
            <a:endParaRPr lang="es-ES_tradnl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2048 Rectángulo"/>
          <p:cNvSpPr/>
          <p:nvPr/>
        </p:nvSpPr>
        <p:spPr>
          <a:xfrm>
            <a:off x="152400" y="1416309"/>
            <a:ext cx="1173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s-ES" sz="2200" b="1" dirty="0">
                <a:latin typeface="Arial" pitchFamily="34" charset="0"/>
                <a:cs typeface="Arial" pitchFamily="34" charset="0"/>
              </a:rPr>
              <a:t>¿De qué manera las nuevas tecnologías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están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afectando la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demanda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de empleos y competencias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y por tanto la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Formación Profesional? </a:t>
            </a:r>
            <a:endParaRPr lang="es-ES" sz="2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200" b="1" dirty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s-ES" sz="2200" b="1" dirty="0">
                <a:latin typeface="Arial" pitchFamily="34" charset="0"/>
                <a:cs typeface="Arial" pitchFamily="34" charset="0"/>
              </a:rPr>
              <a:t>¿Qué limitaciones suelen enfrentar los programas de Formación Profesional y qué podemos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aprender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de las experiencias exitosas en la materia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es-ES" sz="2200" b="1" dirty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s-ES" sz="2200" b="1" dirty="0">
                <a:latin typeface="Arial" pitchFamily="34" charset="0"/>
                <a:cs typeface="Arial" pitchFamily="34" charset="0"/>
              </a:rPr>
              <a:t>¿Cómo deberían prepararse y responder las instituciones de formación profesional ante este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nuevo escenario?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es-ES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52400"/>
            <a:ext cx="10515600" cy="838200"/>
          </a:xfrm>
        </p:spPr>
        <p:txBody>
          <a:bodyPr/>
          <a:lstStyle/>
          <a:p>
            <a:r>
              <a:rPr lang="es-ES_tradnl" sz="2400" dirty="0">
                <a:solidFill>
                  <a:srgbClr val="002060"/>
                </a:solidFill>
              </a:rPr>
              <a:t/>
            </a:r>
            <a:br>
              <a:rPr lang="es-ES_tradnl" sz="2400" dirty="0">
                <a:solidFill>
                  <a:srgbClr val="002060"/>
                </a:solidFill>
              </a:rPr>
            </a:br>
            <a:endParaRPr lang="es-ES_tradnl" sz="2400" dirty="0">
              <a:solidFill>
                <a:srgbClr val="00206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6202" y="606306"/>
            <a:ext cx="9404351" cy="10866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DECLARACIÓN Y PLAN DE ACCIÓN DE BRIDGETOWN 2017- “ </a:t>
            </a:r>
            <a:r>
              <a:rPr lang="es-ES_tradnl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CONSTRUYENDO SOBRE NUESTRO LOGROS Y AVANZANDO HACIA LA JUSTICIA SOCIAL, EL TRABAJO DECENTE Y EL DESARROLLO SOSTENIBLE EN LAS AMERICAS</a:t>
            </a:r>
            <a:r>
              <a:rPr lang="es-ES_tradnl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s-ES_tradnl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04800" y="1701755"/>
            <a:ext cx="1135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1400" dirty="0" smtClean="0"/>
              <a:t>Fortaleceremos </a:t>
            </a:r>
            <a:r>
              <a:rPr lang="es-ES" sz="1400" dirty="0"/>
              <a:t>nuestros sistemas de educación y formación técnica y vocacional ya que reconocemos el papel crucial que desempeñan para facilitar el acceso a oportunidades de empleo decente, digno y de calidad, en particular a los jóvenes y a los buscadores de empleo adultos, así como </a:t>
            </a:r>
            <a:r>
              <a:rPr lang="es-ES" dirty="0"/>
              <a:t>para diversificar la fuerza laboral, especialmente en áreas en las cuales podría haber importantes oportunidades de crecimiento y desarrollo. </a:t>
            </a:r>
            <a:endParaRPr lang="es-ES" dirty="0" smtClean="0"/>
          </a:p>
          <a:p>
            <a:endParaRPr lang="es-ES" dirty="0" smtClean="0"/>
          </a:p>
          <a:p>
            <a:pPr marL="285750" indent="-285750">
              <a:buFont typeface="Wingdings" pitchFamily="2" charset="2"/>
              <a:buChar char="q"/>
            </a:pPr>
            <a:endParaRPr lang="es-ES" dirty="0"/>
          </a:p>
        </p:txBody>
      </p:sp>
      <p:pic>
        <p:nvPicPr>
          <p:cNvPr id="8" name="Picture 2" descr="Resultado de imagen para LOGO  O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4514850" cy="27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4800" y="3810000"/>
            <a:ext cx="6553200" cy="2950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/>
              <a:t>Reconociendo que el diálogo social es el instrumento fundamental para llevar adelante alianzas estratégicas y permanentes, hacemos un llamado a los actores involucrados, particularmente al sector privado, para que participen en alianzas inteligentes y mutuamente beneficiosas con nuestras instituciones de formación y programas de promoción del empleo.</a:t>
            </a:r>
          </a:p>
        </p:txBody>
      </p:sp>
    </p:spTree>
    <p:extLst>
      <p:ext uri="{BB962C8B-B14F-4D97-AF65-F5344CB8AC3E}">
        <p14:creationId xmlns:p14="http://schemas.microsoft.com/office/powerpoint/2010/main" val="29543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52400"/>
            <a:ext cx="10515600" cy="838200"/>
          </a:xfrm>
        </p:spPr>
        <p:txBody>
          <a:bodyPr/>
          <a:lstStyle/>
          <a:p>
            <a:r>
              <a:rPr lang="es-ES_tradnl" sz="2400" dirty="0">
                <a:solidFill>
                  <a:srgbClr val="002060"/>
                </a:solidFill>
              </a:rPr>
              <a:t/>
            </a:r>
            <a:br>
              <a:rPr lang="es-ES_tradnl" sz="2400" dirty="0">
                <a:solidFill>
                  <a:srgbClr val="002060"/>
                </a:solidFill>
              </a:rPr>
            </a:br>
            <a:endParaRPr lang="es-ES_tradnl" sz="2400" dirty="0">
              <a:solidFill>
                <a:srgbClr val="00206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96674" y="685800"/>
            <a:ext cx="11906248" cy="1603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DECLARACIÓN CONJUNTA DEL CONSEJO SINDICAL DE ASESORAMIENTO TÉCNICO (COSATE) Y DE LA DE LA COMISIÓN EMPRESARIAL DE ASESORAMIENTO TÉCNICO EN ASUNTOS LABORALES (CEATAL) ANTE 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XX </a:t>
            </a:r>
            <a:r>
              <a:rPr lang="es-E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CONFERENCIA INTERAMERICANA DE MINISTROS DE TRABAJO DE LA ORGANIZACIÓN DE ESTADOS AMERICANOS (OEA)</a:t>
            </a:r>
          </a:p>
          <a:p>
            <a:endParaRPr lang="es-ES_tradnl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4800" y="2667000"/>
            <a:ext cx="701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COSATE Y CETAL  llaman conjuntamente a los Gobiernos de las Américas para que renueven esfuerzos para desarrollar: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 smtClean="0"/>
              <a:t>Instituciones </a:t>
            </a:r>
            <a:r>
              <a:rPr lang="es-ES" sz="2000" dirty="0"/>
              <a:t>de educación y formación profesionales (EFP) así como de educación superior y políticas para promover el aprendizaje permanente que tengan en cuenta las necesidades del mercado de trabajo para evitar así desajustes de competencias y lograr la reinserción laboral especialmente de los jóvenes.</a:t>
            </a:r>
          </a:p>
        </p:txBody>
      </p:sp>
      <p:pic>
        <p:nvPicPr>
          <p:cNvPr id="7" name="Picture 2" descr="Resultado de imagen para LOGO  O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956" y="3352799"/>
            <a:ext cx="4680044" cy="283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52400"/>
            <a:ext cx="10515600" cy="838200"/>
          </a:xfrm>
        </p:spPr>
        <p:txBody>
          <a:bodyPr/>
          <a:lstStyle/>
          <a:p>
            <a:r>
              <a:rPr lang="es-ES_tradnl" sz="2400" dirty="0">
                <a:solidFill>
                  <a:srgbClr val="002060"/>
                </a:solidFill>
              </a:rPr>
              <a:t/>
            </a:r>
            <a:br>
              <a:rPr lang="es-ES_tradnl" sz="2400" dirty="0">
                <a:solidFill>
                  <a:srgbClr val="002060"/>
                </a:solidFill>
              </a:rPr>
            </a:br>
            <a:endParaRPr lang="es-ES_tradnl" sz="2400" dirty="0">
              <a:solidFill>
                <a:srgbClr val="00206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6202" y="589756"/>
            <a:ext cx="9404351" cy="10866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EDUCACIÓN Y LA FORMACIÓN EN LOS ODS</a:t>
            </a:r>
            <a:endParaRPr lang="es-ES_tradnl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sultado de imagen para logo agenda 2030 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19" y="1365842"/>
            <a:ext cx="3533775" cy="223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IRCULO 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21" y="4082903"/>
            <a:ext cx="4007371" cy="2672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151263" y="1169146"/>
            <a:ext cx="75699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La educación es un </a:t>
            </a:r>
            <a:r>
              <a:rPr lang="es-ES" sz="1900" b="1" dirty="0">
                <a:latin typeface="Arial" pitchFamily="34" charset="0"/>
                <a:cs typeface="Arial" pitchFamily="34" charset="0"/>
              </a:rPr>
              <a:t>derecho humano </a:t>
            </a:r>
            <a:r>
              <a:rPr lang="es-ES" sz="1900" dirty="0">
                <a:latin typeface="Arial" pitchFamily="34" charset="0"/>
                <a:cs typeface="Arial" pitchFamily="34" charset="0"/>
              </a:rPr>
              <a:t>de toda persona que se da a lo largo de la vida y debe  conformarse como punta pie inicial del desarrollo sustentable e inclusivo de una sociedad en  su conjunto.</a:t>
            </a:r>
          </a:p>
          <a:p>
            <a:pPr marL="342900" indent="-342900">
              <a:buFont typeface="Wingdings" pitchFamily="2" charset="2"/>
              <a:buChar char="q"/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La educación es esencial para </a:t>
            </a:r>
            <a:r>
              <a:rPr lang="es-ES" sz="1900" b="1" dirty="0">
                <a:latin typeface="Arial" pitchFamily="34" charset="0"/>
                <a:cs typeface="Arial" pitchFamily="34" charset="0"/>
              </a:rPr>
              <a:t>la paz, la tolerancia, la realización humana y el desarrollo  sostenible y es clave para lograr el pleno empleo y la erradicación de la pobreza</a:t>
            </a:r>
            <a:r>
              <a:rPr lang="es-ES" sz="1900" dirty="0">
                <a:latin typeface="Arial" pitchFamily="34" charset="0"/>
                <a:cs typeface="Arial" pitchFamily="34" charset="0"/>
              </a:rPr>
              <a:t>. </a:t>
            </a:r>
            <a:endParaRPr lang="es-ES" sz="19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ES" sz="1900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ES" sz="1900" dirty="0">
                <a:latin typeface="Arial" pitchFamily="34" charset="0"/>
                <a:cs typeface="Arial" pitchFamily="34" charset="0"/>
              </a:rPr>
              <a:t>fundamental que todos los actores sociales y de la sociedad civil en su conjunto nos 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comprometamos </a:t>
            </a:r>
            <a:r>
              <a:rPr lang="es-ES" sz="1900" dirty="0">
                <a:latin typeface="Arial" pitchFamily="34" charset="0"/>
                <a:cs typeface="Arial" pitchFamily="34" charset="0"/>
              </a:rPr>
              <a:t>a promover oportunidades de formación a lo largo de la vida para todos.</a:t>
            </a:r>
          </a:p>
          <a:p>
            <a:pPr marL="342900" indent="-342900">
              <a:buFont typeface="Wingdings" pitchFamily="2" charset="2"/>
              <a:buChar char="q"/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ES" sz="1900" dirty="0" smtClean="0">
                <a:latin typeface="Arial" pitchFamily="34" charset="0"/>
                <a:cs typeface="Arial" pitchFamily="34" charset="0"/>
              </a:rPr>
              <a:t>Esto se plasma de </a:t>
            </a:r>
            <a:r>
              <a:rPr lang="es-ES" sz="1900" dirty="0">
                <a:latin typeface="Arial" pitchFamily="34" charset="0"/>
                <a:cs typeface="Arial" pitchFamily="34" charset="0"/>
              </a:rPr>
              <a:t>manera esencial en el </a:t>
            </a:r>
            <a:r>
              <a:rPr lang="es-ES" sz="1900" b="1" dirty="0">
                <a:latin typeface="Arial" pitchFamily="34" charset="0"/>
                <a:cs typeface="Arial" pitchFamily="34" charset="0"/>
              </a:rPr>
              <a:t>Objetivo 4 y sus 7 metas </a:t>
            </a:r>
            <a:r>
              <a:rPr lang="es-ES" sz="1900" dirty="0">
                <a:latin typeface="Arial" pitchFamily="34" charset="0"/>
                <a:cs typeface="Arial" pitchFamily="34" charset="0"/>
              </a:rPr>
              <a:t>de la Agenda 2030 para el Desarrollo Sostenible, que pretende </a:t>
            </a:r>
            <a:r>
              <a:rPr lang="es-ES" sz="1900" i="1" dirty="0">
                <a:latin typeface="Arial" pitchFamily="34" charset="0"/>
                <a:cs typeface="Arial" pitchFamily="34" charset="0"/>
              </a:rPr>
              <a:t>“Garantizar una educación inclusiva y equitativa de calidad y promover oportunidades de aprendizaje </a:t>
            </a:r>
            <a:r>
              <a:rPr lang="es-ES" sz="1900" i="1" dirty="0" smtClean="0">
                <a:latin typeface="Arial" pitchFamily="34" charset="0"/>
                <a:cs typeface="Arial" pitchFamily="34" charset="0"/>
              </a:rPr>
              <a:t>permanente </a:t>
            </a:r>
            <a:r>
              <a:rPr lang="es-ES" sz="1900" i="1" dirty="0">
                <a:latin typeface="Arial" pitchFamily="34" charset="0"/>
                <a:cs typeface="Arial" pitchFamily="34" charset="0"/>
              </a:rPr>
              <a:t>para todos”.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37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/>
          <p:cNvSpPr txBox="1">
            <a:spLocks/>
          </p:cNvSpPr>
          <p:nvPr/>
        </p:nvSpPr>
        <p:spPr>
          <a:xfrm>
            <a:off x="806027" y="2393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b="1" i="1" u="sng" dirty="0" smtClean="0">
                <a:solidFill>
                  <a:srgbClr val="002060"/>
                </a:solidFill>
              </a:rPr>
              <a:t> </a:t>
            </a:r>
            <a:endParaRPr lang="es-ES_tradnl" b="1" i="1" u="sng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2400" y="1676401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Propone un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programa centrado en las personas para el futuro del trabajo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que fortalezca el contrato social, situando a las personas y el trabajo que realizan en el centro de las políticas económicas y sociales y de la práctica empresarial.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Destaca la importancia de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aumentar la inversión en las capacidades de las personas.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El derecho a un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aprendizaje a lo largo de la vida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que permita a las personas adquirir competencias y perfeccionarlas.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Incrementar las inversiones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en las instituciones, las políticas y las estrategias que presten apoyo a las personas a lo largo de las transiciones que entraña el futuro del trabajo.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152400" y="533400"/>
            <a:ext cx="792480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INFORME DE LA COMISIÓN MUNDIAL SOBRE EL FUTURO DEL TRABAJO - OIT</a:t>
            </a:r>
            <a:endParaRPr lang="es-ES_tradnl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1447800"/>
            <a:ext cx="3247943" cy="4709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19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>
          <a:xfrm>
            <a:off x="152400" y="533400"/>
            <a:ext cx="792480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INFORME DE LA COMISIÓN MUNDIAL SOBRE EL FUTURO DEL TRABAJO - OIT</a:t>
            </a:r>
            <a:endParaRPr lang="es-ES_tradnl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4800" y="1676400"/>
            <a:ext cx="6781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Un sistema sólido de aprendizaje permanente, combinado con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una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protección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social universal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permite a los trabajadores asumir la responsabilidad de participar de manera proactiva en su propio aprendizaje.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Los gobiernos tendrán que ampliar y reconfigurar determinadas instituciones para ofrecer a los trabajadores el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tiempo y el apoyo financiero que necesitan para aprender.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Las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competencias deben ser transferibles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 Es necesario instaurar un marco común de reconocimiento de las competencias, tanto en el plano nacional como en el internacional.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05970"/>
            <a:ext cx="4854089" cy="4485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6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83190" y="1676400"/>
            <a:ext cx="83274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Mitigar los efectos negativos y aprovechar las oportunidades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que conllevan las revoluciones tecnológicas es uno de los mayores retos . Ello requiere respuestas que incorporen la innovación tecnológica, los sistemas educativos, la formación profesional, y la formación a lo largo de la vida.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Una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educación y formación profesional que respondan 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las necesidades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presentes y futuras de los empleadores y los trabajadores se pueden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lograr 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través de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sistemas de educación y formación sólidos que incluyan la formación a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lo largo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de la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vida.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Enfatiza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la importancia de promover sinergias entre la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educación, la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formación profesional y el mundo del trabajo para conciliar la oferta y la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demanda laboral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Estas políticas deben estar alineadas con las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políticas de desarrollo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productivo.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152400" y="533400"/>
            <a:ext cx="792480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Declaración de Panamá </a:t>
            </a:r>
            <a:r>
              <a:rPr lang="es-ES_tradn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- 19.ª Reunión Regional </a:t>
            </a:r>
            <a:r>
              <a:rPr lang="es-ES_tradnl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Americana de OIT. </a:t>
            </a:r>
            <a:endParaRPr lang="es-ES_tradnl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43300"/>
            <a:ext cx="3343977" cy="35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2320</TotalTime>
  <Words>1826</Words>
  <Application>Microsoft Office PowerPoint</Application>
  <PresentationFormat>Personalizado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Urbano</vt:lpstr>
      <vt:lpstr>TALLER INTERSECTORIAL</vt:lpstr>
      <vt:lpstr> </vt:lpstr>
      <vt:lpstr> 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L20 ARGENTINA</vt:lpstr>
      <vt:lpstr>L20 ARGENTINA</vt:lpstr>
      <vt:lpstr>CSI - ITUC</vt:lpstr>
      <vt:lpstr>CSA - TUCA</vt:lpstr>
      <vt:lpstr>Propuestas del movimiento sindical para una transición justa hacia un futuro con Justicia Social. </vt:lpstr>
      <vt:lpstr>Propuestas del movimiento sindical para una transición justa hacia un futuro con Justicia Social. </vt:lpstr>
      <vt:lpstr>Propuestas del movimiento sindical para una transición justa hacia un futuro con Justicia Social. </vt:lpstr>
      <vt:lpstr>Gracias por su atención!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Tepfer</dc:creator>
  <cp:lastModifiedBy>Monica Tepfer</cp:lastModifiedBy>
  <cp:revision>312</cp:revision>
  <dcterms:created xsi:type="dcterms:W3CDTF">2016-03-22T14:56:58Z</dcterms:created>
  <dcterms:modified xsi:type="dcterms:W3CDTF">2019-05-14T21:18:11Z</dcterms:modified>
</cp:coreProperties>
</file>