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1"/>
  </p:notesMasterIdLst>
  <p:sldIdLst>
    <p:sldId id="275" r:id="rId2"/>
    <p:sldId id="262" r:id="rId3"/>
    <p:sldId id="265" r:id="rId4"/>
    <p:sldId id="264" r:id="rId5"/>
    <p:sldId id="266" r:id="rId6"/>
    <p:sldId id="267" r:id="rId7"/>
    <p:sldId id="268" r:id="rId8"/>
    <p:sldId id="271" r:id="rId9"/>
    <p:sldId id="270" r:id="rId10"/>
    <p:sldId id="269" r:id="rId11"/>
    <p:sldId id="273" r:id="rId12"/>
    <p:sldId id="263" r:id="rId13"/>
    <p:sldId id="276" r:id="rId14"/>
    <p:sldId id="277" r:id="rId15"/>
    <p:sldId id="272" r:id="rId16"/>
    <p:sldId id="278" r:id="rId17"/>
    <p:sldId id="279" r:id="rId18"/>
    <p:sldId id="28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2AFC2-E948-46C0-9C34-4716219B7A02}" type="datetimeFigureOut">
              <a:rPr lang="en-JM" smtClean="0"/>
              <a:t>16/5/2019</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7B55A-7A8B-4F78-BB17-77830D539F4A}" type="slidenum">
              <a:rPr lang="en-JM" smtClean="0"/>
              <a:t>‹Nº›</a:t>
            </a:fld>
            <a:endParaRPr lang="en-JM"/>
          </a:p>
        </p:txBody>
      </p:sp>
    </p:spTree>
    <p:extLst>
      <p:ext uri="{BB962C8B-B14F-4D97-AF65-F5344CB8AC3E}">
        <p14:creationId xmlns:p14="http://schemas.microsoft.com/office/powerpoint/2010/main" val="159157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3912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570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4160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0735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3984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4452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6184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67653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64373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2867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3695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0283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2997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3890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7146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5546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271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9D4CCC-A17E-48C2-AFD8-8EC99B8002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0698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JM"/>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JM"/>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EAB4F-417C-4A83-AF1F-B99D5DBBA1A0}" type="slidenum">
              <a:rPr lang="en-US" altLang="en-US"/>
              <a:pPr>
                <a:defRPr/>
              </a:pPr>
              <a:t>‹Nº›</a:t>
            </a:fld>
            <a:endParaRPr lang="en-US" altLang="en-US"/>
          </a:p>
        </p:txBody>
      </p:sp>
    </p:spTree>
    <p:extLst>
      <p:ext uri="{BB962C8B-B14F-4D97-AF65-F5344CB8AC3E}">
        <p14:creationId xmlns:p14="http://schemas.microsoft.com/office/powerpoint/2010/main" val="3429366196"/>
      </p:ext>
    </p:extLst>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91FE70-8280-4ADE-9A78-AC76C7A1337E}" type="slidenum">
              <a:rPr lang="en-US" altLang="en-US"/>
              <a:pPr>
                <a:defRPr/>
              </a:pPr>
              <a:t>‹Nº›</a:t>
            </a:fld>
            <a:endParaRPr lang="en-US" altLang="en-US"/>
          </a:p>
        </p:txBody>
      </p:sp>
    </p:spTree>
    <p:extLst>
      <p:ext uri="{BB962C8B-B14F-4D97-AF65-F5344CB8AC3E}">
        <p14:creationId xmlns:p14="http://schemas.microsoft.com/office/powerpoint/2010/main" val="1135750044"/>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6C942-9FA8-49FF-9E34-44368054869E}" type="slidenum">
              <a:rPr lang="en-US" altLang="en-US"/>
              <a:pPr>
                <a:defRPr/>
              </a:pPr>
              <a:t>‹Nº›</a:t>
            </a:fld>
            <a:endParaRPr lang="en-US" altLang="en-US"/>
          </a:p>
        </p:txBody>
      </p:sp>
    </p:spTree>
    <p:extLst>
      <p:ext uri="{BB962C8B-B14F-4D97-AF65-F5344CB8AC3E}">
        <p14:creationId xmlns:p14="http://schemas.microsoft.com/office/powerpoint/2010/main" val="2423031744"/>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n-JM"/>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2E86B-EE95-4DC0-95DA-EA8C0CC2AE82}" type="slidenum">
              <a:rPr lang="en-US" altLang="en-US"/>
              <a:pPr>
                <a:defRPr/>
              </a:pPr>
              <a:t>‹Nº›</a:t>
            </a:fld>
            <a:endParaRPr lang="en-US" altLang="en-US"/>
          </a:p>
        </p:txBody>
      </p:sp>
    </p:spTree>
    <p:extLst>
      <p:ext uri="{BB962C8B-B14F-4D97-AF65-F5344CB8AC3E}">
        <p14:creationId xmlns:p14="http://schemas.microsoft.com/office/powerpoint/2010/main" val="3736581502"/>
      </p:ext>
    </p:extLst>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6278880" y="1577340"/>
            <a:ext cx="5303520" cy="492443"/>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C065086-F90B-4E4F-B92E-74895AF03EB6}" type="datetimeFigureOut">
              <a:rPr lang="en-US"/>
              <a:pPr>
                <a:defRPr/>
              </a:pPr>
              <a:t>5/16/2019</a:t>
            </a:fld>
            <a:endParaRPr lang="en-US"/>
          </a:p>
        </p:txBody>
      </p:sp>
      <p:sp>
        <p:nvSpPr>
          <p:cNvPr id="7" name="Holder 7"/>
          <p:cNvSpPr>
            <a:spLocks noGrp="1"/>
          </p:cNvSpPr>
          <p:nvPr>
            <p:ph type="sldNum" sz="quarter" idx="12"/>
          </p:nvPr>
        </p:nvSpPr>
        <p:spPr/>
        <p:txBody>
          <a:bodyPr lIns="0" tIns="0" rIns="0" bIns="0"/>
          <a:lstStyle>
            <a:lvl1pPr>
              <a:defRPr smtClean="0">
                <a:solidFill>
                  <a:srgbClr val="898989"/>
                </a:solidFill>
              </a:defRPr>
            </a:lvl1pPr>
          </a:lstStyle>
          <a:p>
            <a:pPr>
              <a:defRPr/>
            </a:pPr>
            <a:fld id="{48FED9E4-415A-46EC-A8F7-0E639F6BDEB8}" type="slidenum">
              <a:rPr lang="en-US" altLang="en-US"/>
              <a:pPr>
                <a:defRPr/>
              </a:pPr>
              <a:t>‹Nº›</a:t>
            </a:fld>
            <a:endParaRPr lang="en-US" altLang="en-US"/>
          </a:p>
        </p:txBody>
      </p:sp>
    </p:spTree>
    <p:extLst>
      <p:ext uri="{BB962C8B-B14F-4D97-AF65-F5344CB8AC3E}">
        <p14:creationId xmlns:p14="http://schemas.microsoft.com/office/powerpoint/2010/main" val="39195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898DB-C910-44E8-B792-C1D41ECC6C9D}" type="slidenum">
              <a:rPr lang="en-US" altLang="en-US"/>
              <a:pPr>
                <a:defRPr/>
              </a:pPr>
              <a:t>‹Nº›</a:t>
            </a:fld>
            <a:endParaRPr lang="en-US" altLang="en-US"/>
          </a:p>
        </p:txBody>
      </p:sp>
    </p:spTree>
    <p:extLst>
      <p:ext uri="{BB962C8B-B14F-4D97-AF65-F5344CB8AC3E}">
        <p14:creationId xmlns:p14="http://schemas.microsoft.com/office/powerpoint/2010/main" val="3325006238"/>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23A6CC-DB6D-49B0-B129-03015952A390}" type="slidenum">
              <a:rPr lang="en-US" altLang="en-US"/>
              <a:pPr>
                <a:defRPr/>
              </a:pPr>
              <a:t>‹Nº›</a:t>
            </a:fld>
            <a:endParaRPr lang="en-US" altLang="en-US"/>
          </a:p>
        </p:txBody>
      </p:sp>
    </p:spTree>
    <p:extLst>
      <p:ext uri="{BB962C8B-B14F-4D97-AF65-F5344CB8AC3E}">
        <p14:creationId xmlns:p14="http://schemas.microsoft.com/office/powerpoint/2010/main" val="1922576709"/>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BFAFED-AAD2-4192-83B3-4824F3E6D762}" type="slidenum">
              <a:rPr lang="en-US" altLang="en-US"/>
              <a:pPr>
                <a:defRPr/>
              </a:pPr>
              <a:t>‹Nº›</a:t>
            </a:fld>
            <a:endParaRPr lang="en-US" altLang="en-US"/>
          </a:p>
        </p:txBody>
      </p:sp>
    </p:spTree>
    <p:extLst>
      <p:ext uri="{BB962C8B-B14F-4D97-AF65-F5344CB8AC3E}">
        <p14:creationId xmlns:p14="http://schemas.microsoft.com/office/powerpoint/2010/main" val="1877367421"/>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A7BA6D-5C64-4060-84EE-E5AB5A4A8E67}" type="slidenum">
              <a:rPr lang="en-US" altLang="en-US"/>
              <a:pPr>
                <a:defRPr/>
              </a:pPr>
              <a:t>‹Nº›</a:t>
            </a:fld>
            <a:endParaRPr lang="en-US" altLang="en-US"/>
          </a:p>
        </p:txBody>
      </p:sp>
    </p:spTree>
    <p:extLst>
      <p:ext uri="{BB962C8B-B14F-4D97-AF65-F5344CB8AC3E}">
        <p14:creationId xmlns:p14="http://schemas.microsoft.com/office/powerpoint/2010/main" val="1270100740"/>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C1E4B4-A5EE-4981-A1F1-7D631C12B7AD}" type="slidenum">
              <a:rPr lang="en-US" altLang="en-US"/>
              <a:pPr>
                <a:defRPr/>
              </a:pPr>
              <a:t>‹Nº›</a:t>
            </a:fld>
            <a:endParaRPr lang="en-US" altLang="en-US"/>
          </a:p>
        </p:txBody>
      </p:sp>
    </p:spTree>
    <p:extLst>
      <p:ext uri="{BB962C8B-B14F-4D97-AF65-F5344CB8AC3E}">
        <p14:creationId xmlns:p14="http://schemas.microsoft.com/office/powerpoint/2010/main" val="238753722"/>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CBFDA4-27EE-46A8-9619-F19696250020}" type="slidenum">
              <a:rPr lang="en-US" altLang="en-US"/>
              <a:pPr>
                <a:defRPr/>
              </a:pPr>
              <a:t>‹Nº›</a:t>
            </a:fld>
            <a:endParaRPr lang="en-US" altLang="en-US"/>
          </a:p>
        </p:txBody>
      </p:sp>
    </p:spTree>
    <p:extLst>
      <p:ext uri="{BB962C8B-B14F-4D97-AF65-F5344CB8AC3E}">
        <p14:creationId xmlns:p14="http://schemas.microsoft.com/office/powerpoint/2010/main" val="3207611008"/>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5E9CD-29CE-44D2-A11B-F00412D8EB42}" type="slidenum">
              <a:rPr lang="en-US" altLang="en-US"/>
              <a:pPr>
                <a:defRPr/>
              </a:pPr>
              <a:t>‹Nº›</a:t>
            </a:fld>
            <a:endParaRPr lang="en-US" altLang="en-US"/>
          </a:p>
        </p:txBody>
      </p:sp>
    </p:spTree>
    <p:extLst>
      <p:ext uri="{BB962C8B-B14F-4D97-AF65-F5344CB8AC3E}">
        <p14:creationId xmlns:p14="http://schemas.microsoft.com/office/powerpoint/2010/main" val="1181014959"/>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JM"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41E14-8DC2-4E00-8045-ECB3694ECF91}" type="slidenum">
              <a:rPr lang="en-US" altLang="en-US"/>
              <a:pPr>
                <a:defRPr/>
              </a:pPr>
              <a:t>‹Nº›</a:t>
            </a:fld>
            <a:endParaRPr lang="en-US" altLang="en-US"/>
          </a:p>
        </p:txBody>
      </p:sp>
    </p:spTree>
    <p:extLst>
      <p:ext uri="{BB962C8B-B14F-4D97-AF65-F5344CB8AC3E}">
        <p14:creationId xmlns:p14="http://schemas.microsoft.com/office/powerpoint/2010/main" val="2351091372"/>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5"/>
          <p:cNvGrpSpPr>
            <a:grpSpLocks/>
          </p:cNvGrpSpPr>
          <p:nvPr userDrawn="1"/>
        </p:nvGrpSpPr>
        <p:grpSpPr bwMode="auto">
          <a:xfrm>
            <a:off x="0" y="0"/>
            <a:ext cx="12192000" cy="6858000"/>
            <a:chOff x="0" y="0"/>
            <a:chExt cx="5760" cy="4320"/>
          </a:xfrm>
        </p:grpSpPr>
        <p:sp>
          <p:nvSpPr>
            <p:cNvPr id="1039" name="Rectangle 66"/>
            <p:cNvSpPr>
              <a:spLocks noChangeArrowheads="1"/>
            </p:cNvSpPr>
            <p:nvPr userDrawn="1"/>
          </p:nvSpPr>
          <p:spPr bwMode="auto">
            <a:xfrm>
              <a:off x="0" y="0"/>
              <a:ext cx="5760" cy="384"/>
            </a:xfrm>
            <a:prstGeom prst="rect">
              <a:avLst/>
            </a:prstGeom>
            <a:gradFill rotWithShape="0">
              <a:gsLst>
                <a:gs pos="0">
                  <a:schemeClr val="tx1"/>
                </a:gs>
                <a:gs pos="100000">
                  <a:srgbClr val="33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sp>
          <p:nvSpPr>
            <p:cNvPr id="1040" name="Rectangle 67"/>
            <p:cNvSpPr>
              <a:spLocks noChangeArrowheads="1"/>
            </p:cNvSpPr>
            <p:nvPr userDrawn="1"/>
          </p:nvSpPr>
          <p:spPr bwMode="auto">
            <a:xfrm>
              <a:off x="0" y="2880"/>
              <a:ext cx="5760" cy="768"/>
            </a:xfrm>
            <a:prstGeom prst="rect">
              <a:avLst/>
            </a:prstGeom>
            <a:gradFill rotWithShape="1">
              <a:gsLst>
                <a:gs pos="0">
                  <a:srgbClr val="008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sp>
          <p:nvSpPr>
            <p:cNvPr id="1041" name="Rectangle 68"/>
            <p:cNvSpPr>
              <a:spLocks noChangeArrowheads="1"/>
            </p:cNvSpPr>
            <p:nvPr userDrawn="1"/>
          </p:nvSpPr>
          <p:spPr bwMode="auto">
            <a:xfrm>
              <a:off x="0" y="3648"/>
              <a:ext cx="5760" cy="672"/>
            </a:xfrm>
            <a:prstGeom prst="rect">
              <a:avLst/>
            </a:prstGeom>
            <a:gradFill rotWithShape="1">
              <a:gsLst>
                <a:gs pos="0">
                  <a:srgbClr val="FFFF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sp>
          <p:nvSpPr>
            <p:cNvPr id="1042" name="Rectangle 69"/>
            <p:cNvSpPr>
              <a:spLocks noChangeArrowheads="1"/>
            </p:cNvSpPr>
            <p:nvPr userDrawn="1"/>
          </p:nvSpPr>
          <p:spPr bwMode="auto">
            <a:xfrm>
              <a:off x="0" y="384"/>
              <a:ext cx="5760" cy="2496"/>
            </a:xfrm>
            <a:prstGeom prst="rect">
              <a:avLst/>
            </a:prstGeom>
            <a:gradFill rotWithShape="1">
              <a:gsLst>
                <a:gs pos="0">
                  <a:srgbClr val="003300"/>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grpSp>
      <p:sp>
        <p:nvSpPr>
          <p:cNvPr id="1027"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ATIONAL ORG COMMITTEElick to edit</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09600" y="6245225"/>
            <a:ext cx="28448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AEB5C8C-E93A-459D-8D05-6E040ED138F0}" type="slidenum">
              <a:rPr lang="en-US" altLang="en-US"/>
              <a:pPr>
                <a:defRPr/>
              </a:pPr>
              <a:t>‹Nº›</a:t>
            </a:fld>
            <a:endParaRPr lang="en-US" altLang="en-US"/>
          </a:p>
        </p:txBody>
      </p:sp>
      <p:pic>
        <p:nvPicPr>
          <p:cNvPr id="1032" name="Picture 7" descr="Final skills ja 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14400" y="1676401"/>
            <a:ext cx="209973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58"/>
          <p:cNvSpPr>
            <a:spLocks noChangeArrowheads="1"/>
          </p:cNvSpPr>
          <p:nvPr userDrawn="1"/>
        </p:nvSpPr>
        <p:spPr bwMode="auto">
          <a:xfrm>
            <a:off x="304800" y="1295400"/>
            <a:ext cx="11582400" cy="4343400"/>
          </a:xfrm>
          <a:prstGeom prst="rect">
            <a:avLst/>
          </a:prstGeom>
          <a:solidFill>
            <a:schemeClr val="bg1"/>
          </a:solidFill>
          <a:ln>
            <a:noFill/>
          </a:ln>
          <a:effectLst>
            <a:outerShdw dist="107763" dir="2700000" algn="ctr" rotWithShape="0">
              <a:srgbClr val="0033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grpSp>
        <p:nvGrpSpPr>
          <p:cNvPr id="1034" name="Group 32"/>
          <p:cNvGrpSpPr>
            <a:grpSpLocks/>
          </p:cNvGrpSpPr>
          <p:nvPr userDrawn="1"/>
        </p:nvGrpSpPr>
        <p:grpSpPr bwMode="auto">
          <a:xfrm>
            <a:off x="0" y="228600"/>
            <a:ext cx="1625600" cy="1295400"/>
            <a:chOff x="-336" y="1392"/>
            <a:chExt cx="1008" cy="1056"/>
          </a:xfrm>
        </p:grpSpPr>
        <p:sp>
          <p:nvSpPr>
            <p:cNvPr id="1037" name="Oval 24"/>
            <p:cNvSpPr>
              <a:spLocks noChangeArrowheads="1"/>
            </p:cNvSpPr>
            <p:nvPr userDrawn="1"/>
          </p:nvSpPr>
          <p:spPr bwMode="auto">
            <a:xfrm>
              <a:off x="-336" y="1392"/>
              <a:ext cx="1008" cy="1056"/>
            </a:xfrm>
            <a:prstGeom prst="ellipse">
              <a:avLst/>
            </a:prstGeom>
            <a:gradFill rotWithShape="1">
              <a:gsLst>
                <a:gs pos="0">
                  <a:srgbClr val="003300"/>
                </a:gs>
                <a:gs pos="100000">
                  <a:srgbClr val="FFF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sp>
          <p:nvSpPr>
            <p:cNvPr id="1038" name="Oval 25"/>
            <p:cNvSpPr>
              <a:spLocks noChangeArrowheads="1"/>
            </p:cNvSpPr>
            <p:nvPr userDrawn="1"/>
          </p:nvSpPr>
          <p:spPr bwMode="auto">
            <a:xfrm>
              <a:off x="-264" y="1464"/>
              <a:ext cx="864" cy="9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GB" altLang="en-US" sz="6600"/>
            </a:p>
          </p:txBody>
        </p:sp>
      </p:grpSp>
      <p:sp>
        <p:nvSpPr>
          <p:cNvPr id="1035" name="AutoShape 63"/>
          <p:cNvSpPr>
            <a:spLocks noChangeArrowheads="1"/>
          </p:cNvSpPr>
          <p:nvPr userDrawn="1"/>
        </p:nvSpPr>
        <p:spPr bwMode="auto">
          <a:xfrm rot="10800000">
            <a:off x="4453467" y="1447800"/>
            <a:ext cx="7289800" cy="1295400"/>
          </a:xfrm>
          <a:prstGeom prst="rtTriangle">
            <a:avLst/>
          </a:prstGeom>
          <a:gradFill rotWithShape="1">
            <a:gsLst>
              <a:gs pos="0">
                <a:srgbClr val="336600"/>
              </a:gs>
              <a:gs pos="50000">
                <a:srgbClr val="D5FF5D"/>
              </a:gs>
              <a:gs pos="100000">
                <a:srgbClr val="336600"/>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sp>
        <p:nvSpPr>
          <p:cNvPr id="1036" name="Oval 64"/>
          <p:cNvSpPr>
            <a:spLocks noChangeArrowheads="1"/>
          </p:cNvSpPr>
          <p:nvPr userDrawn="1"/>
        </p:nvSpPr>
        <p:spPr bwMode="auto">
          <a:xfrm rot="520349" flipH="1">
            <a:off x="3452284" y="1514475"/>
            <a:ext cx="8331200" cy="15382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JM" altLang="en-US" sz="1800"/>
          </a:p>
        </p:txBody>
      </p:sp>
    </p:spTree>
    <p:extLst>
      <p:ext uri="{BB962C8B-B14F-4D97-AF65-F5344CB8AC3E}">
        <p14:creationId xmlns:p14="http://schemas.microsoft.com/office/powerpoint/2010/main" val="27091145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blinds dir="vert"/>
  </p:transition>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189" algn="ctr" rtl="0" fontAlgn="base">
        <a:spcBef>
          <a:spcPct val="0"/>
        </a:spcBef>
        <a:spcAft>
          <a:spcPct val="0"/>
        </a:spcAft>
        <a:defRPr sz="3200">
          <a:solidFill>
            <a:schemeClr val="tx2"/>
          </a:solidFill>
          <a:latin typeface="Arial" charset="0"/>
        </a:defRPr>
      </a:lvl6pPr>
      <a:lvl7pPr marL="914377" algn="ctr" rtl="0" fontAlgn="base">
        <a:spcBef>
          <a:spcPct val="0"/>
        </a:spcBef>
        <a:spcAft>
          <a:spcPct val="0"/>
        </a:spcAft>
        <a:defRPr sz="3200">
          <a:solidFill>
            <a:schemeClr val="tx2"/>
          </a:solidFill>
          <a:latin typeface="Arial" charset="0"/>
        </a:defRPr>
      </a:lvl7pPr>
      <a:lvl8pPr marL="1371566" algn="ctr" rtl="0" fontAlgn="base">
        <a:spcBef>
          <a:spcPct val="0"/>
        </a:spcBef>
        <a:spcAft>
          <a:spcPct val="0"/>
        </a:spcAft>
        <a:defRPr sz="3200">
          <a:solidFill>
            <a:schemeClr val="tx2"/>
          </a:solidFill>
          <a:latin typeface="Arial" charset="0"/>
        </a:defRPr>
      </a:lvl8pPr>
      <a:lvl9pPr marL="1828754" algn="ctr" rtl="0" fontAlgn="base">
        <a:spcBef>
          <a:spcPct val="0"/>
        </a:spcBef>
        <a:spcAft>
          <a:spcPct val="0"/>
        </a:spcAft>
        <a:defRPr sz="32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90116" y="337625"/>
            <a:ext cx="4947484" cy="1572904"/>
          </a:xfrm>
          <a:prstGeom prst="rect">
            <a:avLst/>
          </a:prstGeom>
        </p:spPr>
      </p:pic>
      <p:sp>
        <p:nvSpPr>
          <p:cNvPr id="5" name="Slide Number Placeholder 4"/>
          <p:cNvSpPr>
            <a:spLocks noGrp="1"/>
          </p:cNvSpPr>
          <p:nvPr>
            <p:ph type="sldNum" sz="quarter" idx="12"/>
          </p:nvPr>
        </p:nvSpPr>
        <p:spPr/>
        <p:txBody>
          <a:bodyPr/>
          <a:lstStyle/>
          <a:p>
            <a:pPr>
              <a:defRPr/>
            </a:pPr>
            <a:fld id="{49BFAFED-AAD2-4192-83B3-4824F3E6D762}" type="slidenum">
              <a:rPr lang="en-US" altLang="en-US" smtClean="0"/>
              <a:pPr>
                <a:defRPr/>
              </a:pPr>
              <a:t>1</a:t>
            </a:fld>
            <a:endParaRPr lang="en-US" altLang="en-US"/>
          </a:p>
        </p:txBody>
      </p:sp>
      <p:sp>
        <p:nvSpPr>
          <p:cNvPr id="8" name="Rounded Rectangle 7"/>
          <p:cNvSpPr/>
          <p:nvPr/>
        </p:nvSpPr>
        <p:spPr>
          <a:xfrm>
            <a:off x="3291841" y="2235316"/>
            <a:ext cx="5598942" cy="138008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000" b="1" kern="0" spc="-50" dirty="0">
                <a:solidFill>
                  <a:srgbClr val="000000">
                    <a:lumMod val="85000"/>
                    <a:lumOff val="15000"/>
                  </a:srgbClr>
                </a:solidFill>
                <a:latin typeface="Baskerville Old Face" panose="02020602080505020303" pitchFamily="18" charset="0"/>
                <a:ea typeface="+mj-ea"/>
                <a:cs typeface="+mj-cs"/>
              </a:rPr>
              <a:t>Approaches &amp; Responses to Skills Development – Education Perspective </a:t>
            </a:r>
            <a:endParaRPr lang="en-JM" sz="2000" kern="0" dirty="0">
              <a:solidFill>
                <a:sysClr val="windowText" lastClr="000000"/>
              </a:solidFill>
              <a:latin typeface="Baskerville Old Face" panose="02020602080505020303" pitchFamily="18" charset="0"/>
            </a:endParaRPr>
          </a:p>
          <a:p>
            <a:pPr algn="ctr"/>
            <a:endParaRPr lang="en-JM" dirty="0"/>
          </a:p>
        </p:txBody>
      </p:sp>
      <p:sp>
        <p:nvSpPr>
          <p:cNvPr id="9" name="Rounded Rectangle 8"/>
          <p:cNvSpPr/>
          <p:nvPr/>
        </p:nvSpPr>
        <p:spPr>
          <a:xfrm>
            <a:off x="4009293" y="4221538"/>
            <a:ext cx="4178103" cy="1195754"/>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JM" sz="1600" b="1" dirty="0">
                <a:solidFill>
                  <a:schemeClr val="tx1"/>
                </a:solidFill>
                <a:latin typeface="Baskerville Old Face" panose="02020602080505020303" pitchFamily="18" charset="0"/>
              </a:rPr>
              <a:t>Presented By</a:t>
            </a:r>
          </a:p>
          <a:p>
            <a:pPr algn="ctr">
              <a:lnSpc>
                <a:spcPct val="100000"/>
              </a:lnSpc>
            </a:pPr>
            <a:r>
              <a:rPr lang="en-JM" sz="1600" b="1" dirty="0">
                <a:solidFill>
                  <a:schemeClr val="tx1"/>
                </a:solidFill>
                <a:latin typeface="Baskerville Old Face" panose="02020602080505020303" pitchFamily="18" charset="0"/>
              </a:rPr>
              <a:t>Nicole </a:t>
            </a:r>
            <a:r>
              <a:rPr lang="en-JM" sz="1600" b="1" dirty="0" smtClean="0">
                <a:solidFill>
                  <a:schemeClr val="tx1"/>
                </a:solidFill>
                <a:latin typeface="Baskerville Old Face" panose="02020602080505020303" pitchFamily="18" charset="0"/>
              </a:rPr>
              <a:t>Brown</a:t>
            </a:r>
          </a:p>
          <a:p>
            <a:pPr algn="ctr">
              <a:lnSpc>
                <a:spcPct val="100000"/>
              </a:lnSpc>
            </a:pPr>
            <a:r>
              <a:rPr lang="en-JM" sz="1600" b="1" dirty="0" smtClean="0">
                <a:solidFill>
                  <a:schemeClr val="tx1"/>
                </a:solidFill>
                <a:latin typeface="Baskerville Old Face" panose="02020602080505020303" pitchFamily="18" charset="0"/>
              </a:rPr>
              <a:t>Director, Corporate Planning (Acting)</a:t>
            </a:r>
          </a:p>
          <a:p>
            <a:pPr algn="ctr">
              <a:lnSpc>
                <a:spcPct val="100000"/>
              </a:lnSpc>
            </a:pPr>
            <a:r>
              <a:rPr lang="en-JM" sz="1600" b="1" dirty="0" smtClean="0">
                <a:solidFill>
                  <a:schemeClr val="tx1"/>
                </a:solidFill>
                <a:latin typeface="Baskerville Old Face" panose="02020602080505020303" pitchFamily="18" charset="0"/>
              </a:rPr>
              <a:t>Ministry of Education, Youth &amp; Information</a:t>
            </a:r>
            <a:endParaRPr lang="en-JM" sz="1600" b="1" dirty="0">
              <a:solidFill>
                <a:schemeClr val="tx1"/>
              </a:solidFill>
              <a:latin typeface="Baskerville Old Face" panose="02020602080505020303" pitchFamily="18" charset="0"/>
            </a:endParaRPr>
          </a:p>
          <a:p>
            <a:pPr algn="ctr">
              <a:lnSpc>
                <a:spcPct val="100000"/>
              </a:lnSpc>
            </a:pPr>
            <a:r>
              <a:rPr lang="en-JM" sz="1600" b="1" dirty="0">
                <a:solidFill>
                  <a:schemeClr val="tx1"/>
                </a:solidFill>
                <a:latin typeface="Baskerville Old Face" panose="02020602080505020303" pitchFamily="18" charset="0"/>
              </a:rPr>
              <a:t>Jamaica</a:t>
            </a:r>
          </a:p>
        </p:txBody>
      </p:sp>
      <p:pic>
        <p:nvPicPr>
          <p:cNvPr id="10" name="Picture 9"/>
          <p:cNvPicPr>
            <a:picLocks noChangeAspect="1"/>
          </p:cNvPicPr>
          <p:nvPr/>
        </p:nvPicPr>
        <p:blipFill>
          <a:blip r:embed="rId3"/>
          <a:stretch>
            <a:fillRect/>
          </a:stretch>
        </p:blipFill>
        <p:spPr>
          <a:xfrm>
            <a:off x="0" y="292743"/>
            <a:ext cx="1869354" cy="161778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3"/>
          <a:stretch>
            <a:fillRect/>
          </a:stretch>
        </p:blipFill>
        <p:spPr>
          <a:xfrm>
            <a:off x="-1" y="3967089"/>
            <a:ext cx="1854911" cy="17757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33138251"/>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296193"/>
            <a:ext cx="10933612" cy="4359019"/>
          </a:xfrm>
        </p:spPr>
        <p:txBody>
          <a:bodyPr/>
          <a:lstStyle/>
          <a:p>
            <a:pPr marL="0" lvl="0" indent="0" eaLnBrk="1" fontAlgn="auto" hangingPunct="1">
              <a:lnSpc>
                <a:spcPct val="150000"/>
              </a:lnSpc>
              <a:spcBef>
                <a:spcPts val="1200"/>
              </a:spcBef>
              <a:spcAft>
                <a:spcPts val="200"/>
              </a:spcAft>
              <a:buClr>
                <a:srgbClr val="E48312"/>
              </a:buClr>
              <a:buSzPct val="100000"/>
              <a:buNone/>
            </a:pPr>
            <a:endParaRPr lang="en-JM" sz="1700" b="1" kern="1200" dirty="0" smtClean="0">
              <a:solidFill>
                <a:srgbClr val="000000">
                  <a:lumMod val="75000"/>
                  <a:lumOff val="25000"/>
                </a:srgbClr>
              </a:solidFill>
              <a:latin typeface="Baskerville Old Face" panose="02020602080505020303" pitchFamily="18" charset="0"/>
            </a:endParaRPr>
          </a:p>
          <a:p>
            <a:pPr marL="0" lvl="0" indent="0" eaLnBrk="1" fontAlgn="auto" hangingPunct="1">
              <a:lnSpc>
                <a:spcPct val="150000"/>
              </a:lnSpc>
              <a:spcBef>
                <a:spcPts val="1200"/>
              </a:spcBef>
              <a:spcAft>
                <a:spcPts val="200"/>
              </a:spcAft>
              <a:buClr>
                <a:srgbClr val="E48312"/>
              </a:buClr>
              <a:buSzPct val="100000"/>
              <a:buNone/>
            </a:pPr>
            <a:r>
              <a:rPr lang="en-JM" sz="1700" b="1" kern="1200" dirty="0" smtClean="0">
                <a:solidFill>
                  <a:srgbClr val="000000">
                    <a:lumMod val="75000"/>
                    <a:lumOff val="25000"/>
                  </a:srgbClr>
                </a:solidFill>
                <a:latin typeface="Baskerville Old Face" panose="02020602080505020303" pitchFamily="18" charset="0"/>
              </a:rPr>
              <a:t>POLICY IMPLEMENTATION</a:t>
            </a:r>
          </a:p>
          <a:p>
            <a:pPr marL="0" lvl="0" indent="0" eaLnBrk="1" fontAlgn="auto" hangingPunct="1">
              <a:lnSpc>
                <a:spcPct val="150000"/>
              </a:lnSpc>
              <a:spcBef>
                <a:spcPts val="1200"/>
              </a:spcBef>
              <a:spcAft>
                <a:spcPts val="200"/>
              </a:spcAft>
              <a:buClr>
                <a:srgbClr val="E48312"/>
              </a:buClr>
              <a:buSzPct val="100000"/>
              <a:buNone/>
            </a:pPr>
            <a:r>
              <a:rPr lang="en-JM" sz="2000" b="1" kern="1200" dirty="0">
                <a:solidFill>
                  <a:srgbClr val="000000">
                    <a:lumMod val="75000"/>
                    <a:lumOff val="25000"/>
                  </a:srgbClr>
                </a:solidFill>
                <a:latin typeface="Baskerville Old Face" panose="02020602080505020303" pitchFamily="18" charset="0"/>
              </a:rPr>
              <a:t>Aspects of the </a:t>
            </a:r>
            <a:r>
              <a:rPr lang="en-JM" sz="2000" b="1" kern="1200" dirty="0" smtClean="0">
                <a:solidFill>
                  <a:srgbClr val="000000">
                    <a:lumMod val="75000"/>
                    <a:lumOff val="25000"/>
                  </a:srgbClr>
                </a:solidFill>
                <a:latin typeface="Baskerville Old Face" panose="02020602080505020303" pitchFamily="18" charset="0"/>
              </a:rPr>
              <a:t>Mathematics </a:t>
            </a:r>
            <a:r>
              <a:rPr lang="en-JM" sz="2000" b="1" kern="1200" dirty="0">
                <a:solidFill>
                  <a:srgbClr val="000000">
                    <a:lumMod val="75000"/>
                    <a:lumOff val="25000"/>
                  </a:srgbClr>
                </a:solidFill>
                <a:latin typeface="Baskerville Old Face" panose="02020602080505020303" pitchFamily="18" charset="0"/>
              </a:rPr>
              <a:t>Policy</a:t>
            </a:r>
          </a:p>
          <a:p>
            <a:pPr marL="749808" lvl="3"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ea typeface="+mn-ea"/>
                <a:cs typeface="+mn-cs"/>
              </a:rPr>
              <a:t> </a:t>
            </a:r>
            <a:r>
              <a:rPr lang="en-JM" sz="2000" kern="1200" dirty="0" smtClean="0">
                <a:solidFill>
                  <a:srgbClr val="000000">
                    <a:lumMod val="75000"/>
                    <a:lumOff val="25000"/>
                  </a:srgbClr>
                </a:solidFill>
                <a:latin typeface="Baskerville Old Face" panose="02020602080505020303" pitchFamily="18" charset="0"/>
                <a:ea typeface="+mn-ea"/>
                <a:cs typeface="+mn-cs"/>
              </a:rPr>
              <a:t>Raising mathematics proficiency from early childhood to secondary level</a:t>
            </a:r>
          </a:p>
          <a:p>
            <a:pPr marL="749808" lvl="3"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smtClean="0">
                <a:solidFill>
                  <a:srgbClr val="000000">
                    <a:lumMod val="75000"/>
                    <a:lumOff val="25000"/>
                  </a:srgbClr>
                </a:solidFill>
                <a:latin typeface="Baskerville Old Face" panose="02020602080505020303" pitchFamily="18" charset="0"/>
                <a:ea typeface="+mn-ea"/>
                <a:cs typeface="+mn-cs"/>
              </a:rPr>
              <a:t>Improve quality of the teaching of mathematics in school </a:t>
            </a:r>
          </a:p>
          <a:p>
            <a:pPr marL="1206997" lvl="4"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smtClean="0">
                <a:solidFill>
                  <a:srgbClr val="000000">
                    <a:lumMod val="75000"/>
                    <a:lumOff val="25000"/>
                  </a:srgbClr>
                </a:solidFill>
                <a:latin typeface="Baskerville Old Face" panose="02020602080505020303" pitchFamily="18" charset="0"/>
                <a:ea typeface="+mn-ea"/>
                <a:cs typeface="+mn-cs"/>
              </a:rPr>
              <a:t>Scholarships/grants given to tertiary level students to complete </a:t>
            </a:r>
          </a:p>
          <a:p>
            <a:pPr marL="1024117" lvl="4" indent="0" eaLnBrk="1" fontAlgn="auto" hangingPunct="1">
              <a:lnSpc>
                <a:spcPct val="150000"/>
              </a:lnSpc>
              <a:spcBef>
                <a:spcPts val="200"/>
              </a:spcBef>
              <a:spcAft>
                <a:spcPts val="400"/>
              </a:spcAft>
              <a:buClr>
                <a:srgbClr val="E48312"/>
              </a:buClr>
              <a:buNone/>
            </a:pPr>
            <a:r>
              <a:rPr lang="en-JM" sz="2000" kern="1200" dirty="0">
                <a:solidFill>
                  <a:srgbClr val="000000">
                    <a:lumMod val="75000"/>
                    <a:lumOff val="25000"/>
                  </a:srgbClr>
                </a:solidFill>
                <a:latin typeface="Baskerville Old Face" panose="02020602080505020303" pitchFamily="18" charset="0"/>
                <a:ea typeface="+mn-ea"/>
                <a:cs typeface="+mn-cs"/>
              </a:rPr>
              <a:t> </a:t>
            </a:r>
            <a:r>
              <a:rPr lang="en-JM" sz="2000" kern="1200" dirty="0" smtClean="0">
                <a:solidFill>
                  <a:srgbClr val="000000">
                    <a:lumMod val="75000"/>
                    <a:lumOff val="25000"/>
                  </a:srgbClr>
                </a:solidFill>
                <a:latin typeface="Baskerville Old Face" panose="02020602080505020303" pitchFamily="18" charset="0"/>
                <a:ea typeface="+mn-ea"/>
                <a:cs typeface="+mn-cs"/>
              </a:rPr>
              <a:t>   mathematics programme</a:t>
            </a:r>
            <a:endParaRPr lang="en-JM" sz="2000" kern="1200" dirty="0">
              <a:solidFill>
                <a:srgbClr val="303030"/>
              </a:solidFill>
              <a:latin typeface="Baskerville Old Face" panose="02020602080505020303" pitchFamily="18" charset="0"/>
            </a:endParaRPr>
          </a:p>
          <a:p>
            <a:pPr lvl="0" algn="ctr" eaLnBrk="1" fontAlgn="auto" hangingPunct="1">
              <a:lnSpc>
                <a:spcPct val="150000"/>
              </a:lnSpc>
              <a:spcAft>
                <a:spcPts val="0"/>
              </a:spcAft>
              <a:buClr>
                <a:srgbClr val="AD0101"/>
              </a:buClr>
              <a:buFont typeface="Arial" panose="020B0604020202020204" pitchFamily="34" charset="0"/>
              <a:buChar char="•"/>
            </a:pPr>
            <a:endParaRPr lang="en-GB" sz="2000" kern="1200" dirty="0">
              <a:solidFill>
                <a:srgbClr val="303030"/>
              </a:solidFill>
              <a:latin typeface="Baskerville Old Face" panose="02020602080505020303" pitchFamily="18" charset="0"/>
            </a:endParaRP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9014454" y="2450018"/>
            <a:ext cx="2828789" cy="2408129"/>
          </a:xfrm>
          <a:prstGeom prst="rect">
            <a:avLst/>
          </a:prstGeom>
        </p:spPr>
      </p:pic>
    </p:spTree>
    <p:custDataLst>
      <p:tags r:id="rId1"/>
    </p:custDataLst>
    <p:extLst>
      <p:ext uri="{BB962C8B-B14F-4D97-AF65-F5344CB8AC3E}">
        <p14:creationId xmlns:p14="http://schemas.microsoft.com/office/powerpoint/2010/main" val="175833711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500" y="634551"/>
            <a:ext cx="6858000" cy="763587"/>
          </a:xfrm>
        </p:spPr>
        <p:txBody>
          <a:bodyPr/>
          <a:lstStyle/>
          <a:p>
            <a:pPr>
              <a:lnSpc>
                <a:spcPct val="80000"/>
              </a:lnSpc>
            </a:pPr>
            <a:r>
              <a:rPr lang="en-US" altLang="en-US" dirty="0">
                <a:solidFill>
                  <a:schemeClr val="bg1"/>
                </a:solidFill>
                <a:latin typeface="Baskerville Old Face" panose="02020602080505020303" pitchFamily="18" charset="0"/>
              </a:rPr>
              <a:t>PROGRAMMES/INNIATIVES</a:t>
            </a:r>
          </a:p>
        </p:txBody>
      </p:sp>
      <p:sp>
        <p:nvSpPr>
          <p:cNvPr id="133124" name="Rectangle 4"/>
          <p:cNvSpPr>
            <a:spLocks noGrp="1" noChangeArrowheads="1"/>
          </p:cNvSpPr>
          <p:nvPr>
            <p:ph type="body" sz="half" idx="2"/>
          </p:nvPr>
        </p:nvSpPr>
        <p:spPr>
          <a:xfrm>
            <a:off x="520505" y="1600201"/>
            <a:ext cx="11000935" cy="3126544"/>
          </a:xfrm>
        </p:spPr>
        <p:txBody>
          <a:bodyPr/>
          <a:lstStyle/>
          <a:p>
            <a:pPr marL="0" lvl="0" indent="0">
              <a:lnSpc>
                <a:spcPct val="150000"/>
              </a:lnSpc>
              <a:buClr>
                <a:srgbClr val="E48312"/>
              </a:buClr>
              <a:buNone/>
            </a:pPr>
            <a:r>
              <a:rPr lang="en-JM" sz="2000" dirty="0">
                <a:solidFill>
                  <a:srgbClr val="000000">
                    <a:lumMod val="75000"/>
                    <a:lumOff val="25000"/>
                  </a:srgbClr>
                </a:solidFill>
                <a:latin typeface="Baskerville Old Face" panose="02020602080505020303" pitchFamily="18" charset="0"/>
              </a:rPr>
              <a:t>Expansion of secondary education with focus on the Career Advancement Programme (CAP</a:t>
            </a:r>
            <a:r>
              <a:rPr lang="en-JM" sz="2000" dirty="0" smtClean="0">
                <a:solidFill>
                  <a:srgbClr val="000000">
                    <a:lumMod val="75000"/>
                    <a:lumOff val="25000"/>
                  </a:srgbClr>
                </a:solidFill>
                <a:latin typeface="Baskerville Old Face" panose="02020602080505020303" pitchFamily="18" charset="0"/>
              </a:rPr>
              <a:t>)</a:t>
            </a:r>
          </a:p>
          <a:p>
            <a:pPr lvl="3">
              <a:lnSpc>
                <a:spcPct val="150000"/>
              </a:lnSpc>
              <a:buClr>
                <a:srgbClr val="E48312"/>
              </a:buClr>
            </a:pPr>
            <a:r>
              <a:rPr lang="en-JM" sz="2000" dirty="0" smtClean="0">
                <a:solidFill>
                  <a:srgbClr val="000000">
                    <a:lumMod val="75000"/>
                    <a:lumOff val="25000"/>
                  </a:srgbClr>
                </a:solidFill>
                <a:latin typeface="Baskerville Old Face" panose="02020602080505020303" pitchFamily="18" charset="0"/>
              </a:rPr>
              <a:t>Additional two years on the secondary education (12-18 years)</a:t>
            </a:r>
          </a:p>
          <a:p>
            <a:pPr lvl="3">
              <a:lnSpc>
                <a:spcPct val="150000"/>
              </a:lnSpc>
              <a:buClr>
                <a:srgbClr val="E48312"/>
              </a:buClr>
            </a:pPr>
            <a:r>
              <a:rPr lang="en-JM" sz="2000" dirty="0" smtClean="0">
                <a:solidFill>
                  <a:srgbClr val="000000">
                    <a:lumMod val="75000"/>
                    <a:lumOff val="25000"/>
                  </a:srgbClr>
                </a:solidFill>
                <a:latin typeface="Baskerville Old Face" panose="02020602080505020303" pitchFamily="18" charset="0"/>
              </a:rPr>
              <a:t>Additional school years/programmes is aligned to needs </a:t>
            </a:r>
            <a:r>
              <a:rPr lang="en-JM" sz="2000" dirty="0">
                <a:solidFill>
                  <a:srgbClr val="000000">
                    <a:lumMod val="75000"/>
                    <a:lumOff val="25000"/>
                  </a:srgbClr>
                </a:solidFill>
                <a:latin typeface="Baskerville Old Face" panose="02020602080505020303" pitchFamily="18" charset="0"/>
              </a:rPr>
              <a:t>of industries </a:t>
            </a:r>
            <a:endParaRPr lang="en-JM" sz="2000" dirty="0">
              <a:latin typeface="Baskerville Old Face" panose="02020602080505020303" pitchFamily="18" charset="0"/>
            </a:endParaRPr>
          </a:p>
          <a:p>
            <a:pPr marL="0" indent="0">
              <a:lnSpc>
                <a:spcPct val="80000"/>
              </a:lnSpc>
              <a:buNone/>
            </a:pPr>
            <a:endParaRPr lang="en-US" altLang="en-US" sz="2000" dirty="0">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216020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500" y="3044630"/>
            <a:ext cx="6858000" cy="763587"/>
          </a:xfrm>
        </p:spPr>
        <p:txBody>
          <a:bodyPr/>
          <a:lstStyle/>
          <a:p>
            <a:pPr>
              <a:lnSpc>
                <a:spcPct val="80000"/>
              </a:lnSpc>
            </a:pPr>
            <a:r>
              <a:rPr lang="en-US" altLang="en-US" dirty="0">
                <a:solidFill>
                  <a:schemeClr val="bg1"/>
                </a:solidFill>
                <a:latin typeface="Baskerville Old Face" panose="02020602080505020303" pitchFamily="18" charset="0"/>
              </a:rPr>
              <a:t>PROGRAMMES/INNIATIVES</a:t>
            </a:r>
          </a:p>
        </p:txBody>
      </p:sp>
      <p:sp>
        <p:nvSpPr>
          <p:cNvPr id="133124" name="Rectangle 4"/>
          <p:cNvSpPr>
            <a:spLocks noGrp="1" noChangeArrowheads="1"/>
          </p:cNvSpPr>
          <p:nvPr>
            <p:ph type="body" sz="half" idx="2"/>
          </p:nvPr>
        </p:nvSpPr>
        <p:spPr>
          <a:xfrm>
            <a:off x="534572" y="1584923"/>
            <a:ext cx="11113477" cy="4446588"/>
          </a:xfrm>
        </p:spPr>
        <p:txBody>
          <a:bodyPr/>
          <a:lstStyle/>
          <a:p>
            <a:pPr marL="0" indent="0">
              <a:lnSpc>
                <a:spcPct val="80000"/>
              </a:lnSpc>
              <a:buNone/>
            </a:pPr>
            <a:r>
              <a:rPr lang="en-US" altLang="en-US" sz="2200" dirty="0" smtClean="0">
                <a:latin typeface="Baskerville Old Face" panose="02020602080505020303" pitchFamily="18" charset="0"/>
              </a:rPr>
              <a:t>From traditional learning to skills based learning</a:t>
            </a:r>
          </a:p>
          <a:p>
            <a:pPr marL="0" indent="0">
              <a:lnSpc>
                <a:spcPct val="80000"/>
              </a:lnSpc>
              <a:buNone/>
            </a:pPr>
            <a:endParaRPr lang="en-US" altLang="en-US" sz="2200" dirty="0">
              <a:latin typeface="Baskerville Old Face" panose="02020602080505020303" pitchFamily="18" charset="0"/>
            </a:endParaRPr>
          </a:p>
          <a:p>
            <a:pPr marL="0" indent="0">
              <a:lnSpc>
                <a:spcPct val="80000"/>
              </a:lnSpc>
              <a:buNone/>
            </a:pPr>
            <a:r>
              <a:rPr lang="en-US" altLang="en-US" sz="2200" dirty="0" smtClean="0">
                <a:latin typeface="Baskerville Old Face" panose="02020602080505020303" pitchFamily="18" charset="0"/>
              </a:rPr>
              <a:t>TVET Degrees</a:t>
            </a:r>
          </a:p>
          <a:p>
            <a:pPr marL="0" indent="0">
              <a:lnSpc>
                <a:spcPct val="80000"/>
              </a:lnSpc>
              <a:buNone/>
            </a:pPr>
            <a:r>
              <a:rPr lang="en-US" altLang="en-US" sz="2200" dirty="0" smtClean="0">
                <a:latin typeface="Baskerville Old Face" panose="02020602080505020303" pitchFamily="18" charset="0"/>
              </a:rPr>
              <a:t>Level 3 and 4 Certificate/Occupational Associate Degree</a:t>
            </a:r>
          </a:p>
          <a:p>
            <a:pPr marL="0" indent="0">
              <a:lnSpc>
                <a:spcPct val="80000"/>
              </a:lnSpc>
              <a:buNone/>
            </a:pPr>
            <a:r>
              <a:rPr lang="en-US" altLang="en-US" sz="2200" dirty="0" smtClean="0">
                <a:latin typeface="Baskerville Old Face" panose="02020602080505020303" pitchFamily="18" charset="0"/>
              </a:rPr>
              <a:t>Certificate in vocational education</a:t>
            </a:r>
          </a:p>
          <a:p>
            <a:pPr marL="0" indent="0">
              <a:lnSpc>
                <a:spcPct val="80000"/>
              </a:lnSpc>
              <a:buNone/>
            </a:pPr>
            <a:r>
              <a:rPr lang="en-US" altLang="en-US" sz="2200" dirty="0">
                <a:latin typeface="Baskerville Old Face" panose="02020602080505020303" pitchFamily="18" charset="0"/>
              </a:rPr>
              <a:t>National Qualification Framework </a:t>
            </a:r>
            <a:r>
              <a:rPr lang="en-US" altLang="en-US" sz="2200" dirty="0" smtClean="0">
                <a:latin typeface="Baskerville Old Face" panose="02020602080505020303" pitchFamily="18" charset="0"/>
              </a:rPr>
              <a:t>Governance – </a:t>
            </a:r>
            <a:r>
              <a:rPr lang="en-US" altLang="en-US" sz="2200" dirty="0">
                <a:latin typeface="Baskerville Old Face" panose="02020602080505020303" pitchFamily="18" charset="0"/>
              </a:rPr>
              <a:t>Jamaica </a:t>
            </a:r>
            <a:r>
              <a:rPr lang="en-US" altLang="en-US" sz="2200" dirty="0" smtClean="0">
                <a:latin typeface="Baskerville Old Face" panose="02020602080505020303" pitchFamily="18" charset="0"/>
              </a:rPr>
              <a:t>being </a:t>
            </a:r>
            <a:r>
              <a:rPr lang="en-US" altLang="en-US" sz="2200" dirty="0">
                <a:latin typeface="Baskerville Old Face" panose="02020602080505020303" pitchFamily="18" charset="0"/>
              </a:rPr>
              <a:t>revised and </a:t>
            </a:r>
            <a:r>
              <a:rPr lang="en-US" altLang="en-US" sz="2200" dirty="0" smtClean="0">
                <a:latin typeface="Baskerville Old Face" panose="02020602080505020303" pitchFamily="18" charset="0"/>
              </a:rPr>
              <a:t>implemented(2019-20)</a:t>
            </a:r>
            <a:endParaRPr lang="en-US" altLang="en-US" sz="2200" dirty="0">
              <a:latin typeface="Baskerville Old Face" panose="02020602080505020303" pitchFamily="18" charset="0"/>
            </a:endParaRPr>
          </a:p>
          <a:p>
            <a:pPr marL="0" indent="0">
              <a:lnSpc>
                <a:spcPct val="80000"/>
              </a:lnSpc>
              <a:buNone/>
            </a:pPr>
            <a:endParaRPr lang="en-US" altLang="en-US" sz="2200" dirty="0" smtClean="0">
              <a:latin typeface="Baskerville Old Face" panose="02020602080505020303" pitchFamily="18" charset="0"/>
            </a:endParaRPr>
          </a:p>
          <a:p>
            <a:pPr marL="0" indent="0">
              <a:lnSpc>
                <a:spcPct val="80000"/>
              </a:lnSpc>
              <a:buNone/>
            </a:pPr>
            <a:endParaRPr lang="en-US" altLang="en-US" sz="2200" dirty="0" smtClean="0">
              <a:latin typeface="Baskerville Old Face" panose="02020602080505020303" pitchFamily="18" charset="0"/>
            </a:endParaRPr>
          </a:p>
          <a:p>
            <a:pPr marL="0" indent="0">
              <a:lnSpc>
                <a:spcPct val="80000"/>
              </a:lnSpc>
              <a:buNone/>
            </a:pPr>
            <a:endParaRPr lang="en-US" altLang="en-US" sz="2200" dirty="0">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328851" y="532606"/>
            <a:ext cx="6858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189" algn="ctr" rtl="0" fontAlgn="base">
              <a:spcBef>
                <a:spcPct val="0"/>
              </a:spcBef>
              <a:spcAft>
                <a:spcPct val="0"/>
              </a:spcAft>
              <a:defRPr sz="3200">
                <a:solidFill>
                  <a:schemeClr val="tx2"/>
                </a:solidFill>
                <a:latin typeface="Arial" charset="0"/>
              </a:defRPr>
            </a:lvl6pPr>
            <a:lvl7pPr marL="914377" algn="ctr" rtl="0" fontAlgn="base">
              <a:spcBef>
                <a:spcPct val="0"/>
              </a:spcBef>
              <a:spcAft>
                <a:spcPct val="0"/>
              </a:spcAft>
              <a:defRPr sz="3200">
                <a:solidFill>
                  <a:schemeClr val="tx2"/>
                </a:solidFill>
                <a:latin typeface="Arial" charset="0"/>
              </a:defRPr>
            </a:lvl7pPr>
            <a:lvl8pPr marL="1371566" algn="ctr" rtl="0" fontAlgn="base">
              <a:spcBef>
                <a:spcPct val="0"/>
              </a:spcBef>
              <a:spcAft>
                <a:spcPct val="0"/>
              </a:spcAft>
              <a:defRPr sz="3200">
                <a:solidFill>
                  <a:schemeClr val="tx2"/>
                </a:solidFill>
                <a:latin typeface="Arial" charset="0"/>
              </a:defRPr>
            </a:lvl8pPr>
            <a:lvl9pPr marL="1828754" algn="ctr" rtl="0" fontAlgn="base">
              <a:spcBef>
                <a:spcPct val="0"/>
              </a:spcBef>
              <a:spcAft>
                <a:spcPct val="0"/>
              </a:spcAft>
              <a:defRPr sz="3200">
                <a:solidFill>
                  <a:schemeClr val="tx2"/>
                </a:solidFill>
                <a:latin typeface="Arial" charset="0"/>
              </a:defRPr>
            </a:lvl9pPr>
          </a:lstStyle>
          <a:p>
            <a:pPr defTabSz="914400"/>
            <a:r>
              <a:rPr lang="en-JM" kern="0" smtClean="0">
                <a:solidFill>
                  <a:schemeClr val="bg1"/>
                </a:solidFill>
                <a:latin typeface="Baskerville Old Face" panose="02020602080505020303" pitchFamily="18" charset="0"/>
              </a:rPr>
              <a:t>Jamaica’s Approaches &amp; Responses</a:t>
            </a:r>
            <a:endParaRPr lang="en-US" altLang="en-US" b="1" kern="0" dirty="0" smtClean="0">
              <a:solidFill>
                <a:schemeClr val="bg1"/>
              </a:solidFill>
            </a:endParaRPr>
          </a:p>
        </p:txBody>
      </p:sp>
    </p:spTree>
    <p:custDataLst>
      <p:tags r:id="rId1"/>
    </p:custDataLst>
    <p:extLst>
      <p:ext uri="{BB962C8B-B14F-4D97-AF65-F5344CB8AC3E}">
        <p14:creationId xmlns:p14="http://schemas.microsoft.com/office/powerpoint/2010/main" val="31682515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500" y="3044630"/>
            <a:ext cx="6858000" cy="763587"/>
          </a:xfrm>
        </p:spPr>
        <p:txBody>
          <a:bodyPr/>
          <a:lstStyle/>
          <a:p>
            <a:pPr>
              <a:lnSpc>
                <a:spcPct val="80000"/>
              </a:lnSpc>
            </a:pPr>
            <a:r>
              <a:rPr lang="en-US" altLang="en-US" dirty="0">
                <a:solidFill>
                  <a:schemeClr val="bg1"/>
                </a:solidFill>
                <a:latin typeface="Baskerville Old Face" panose="02020602080505020303" pitchFamily="18" charset="0"/>
              </a:rPr>
              <a:t>PROGRAMMES/INNIATIVES</a:t>
            </a:r>
          </a:p>
        </p:txBody>
      </p:sp>
      <p:sp>
        <p:nvSpPr>
          <p:cNvPr id="133124" name="Rectangle 4"/>
          <p:cNvSpPr>
            <a:spLocks noGrp="1" noChangeArrowheads="1"/>
          </p:cNvSpPr>
          <p:nvPr>
            <p:ph type="body" sz="half" idx="2"/>
          </p:nvPr>
        </p:nvSpPr>
        <p:spPr>
          <a:xfrm>
            <a:off x="534572" y="1584923"/>
            <a:ext cx="11113477" cy="4446588"/>
          </a:xfrm>
        </p:spPr>
        <p:txBody>
          <a:bodyPr/>
          <a:lstStyle/>
          <a:p>
            <a:pPr marL="0" indent="0">
              <a:lnSpc>
                <a:spcPct val="80000"/>
              </a:lnSpc>
              <a:buNone/>
            </a:pPr>
            <a:endParaRPr lang="en-US" altLang="en-US" sz="2200" dirty="0" smtClean="0">
              <a:latin typeface="Baskerville Old Face" panose="02020602080505020303" pitchFamily="18" charset="0"/>
            </a:endParaRPr>
          </a:p>
          <a:p>
            <a:pPr marL="0" indent="0">
              <a:lnSpc>
                <a:spcPct val="80000"/>
              </a:lnSpc>
              <a:buNone/>
            </a:pPr>
            <a:endParaRPr lang="en-US" altLang="en-US" sz="2200" dirty="0">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328851" y="532606"/>
            <a:ext cx="6858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189" algn="ctr" rtl="0" fontAlgn="base">
              <a:spcBef>
                <a:spcPct val="0"/>
              </a:spcBef>
              <a:spcAft>
                <a:spcPct val="0"/>
              </a:spcAft>
              <a:defRPr sz="3200">
                <a:solidFill>
                  <a:schemeClr val="tx2"/>
                </a:solidFill>
                <a:latin typeface="Arial" charset="0"/>
              </a:defRPr>
            </a:lvl6pPr>
            <a:lvl7pPr marL="914377" algn="ctr" rtl="0" fontAlgn="base">
              <a:spcBef>
                <a:spcPct val="0"/>
              </a:spcBef>
              <a:spcAft>
                <a:spcPct val="0"/>
              </a:spcAft>
              <a:defRPr sz="3200">
                <a:solidFill>
                  <a:schemeClr val="tx2"/>
                </a:solidFill>
                <a:latin typeface="Arial" charset="0"/>
              </a:defRPr>
            </a:lvl7pPr>
            <a:lvl8pPr marL="1371566" algn="ctr" rtl="0" fontAlgn="base">
              <a:spcBef>
                <a:spcPct val="0"/>
              </a:spcBef>
              <a:spcAft>
                <a:spcPct val="0"/>
              </a:spcAft>
              <a:defRPr sz="3200">
                <a:solidFill>
                  <a:schemeClr val="tx2"/>
                </a:solidFill>
                <a:latin typeface="Arial" charset="0"/>
              </a:defRPr>
            </a:lvl8pPr>
            <a:lvl9pPr marL="1828754" algn="ctr" rtl="0" fontAlgn="base">
              <a:spcBef>
                <a:spcPct val="0"/>
              </a:spcBef>
              <a:spcAft>
                <a:spcPct val="0"/>
              </a:spcAft>
              <a:defRPr sz="3200">
                <a:solidFill>
                  <a:schemeClr val="tx2"/>
                </a:solidFill>
                <a:latin typeface="Arial" charset="0"/>
              </a:defRPr>
            </a:lvl9pPr>
          </a:lstStyle>
          <a:p>
            <a:pPr defTabSz="914400"/>
            <a:r>
              <a:rPr lang="en-JM" kern="0" dirty="0" smtClean="0">
                <a:solidFill>
                  <a:schemeClr val="bg1"/>
                </a:solidFill>
                <a:latin typeface="Baskerville Old Face" panose="02020602080505020303" pitchFamily="18" charset="0"/>
              </a:rPr>
              <a:t>Jamaica’s Approaches &amp; Responses</a:t>
            </a:r>
            <a:endParaRPr lang="en-US" altLang="en-US" b="1" kern="0" dirty="0" smtClean="0">
              <a:solidFill>
                <a:schemeClr val="bg1"/>
              </a:solidFill>
            </a:endParaRPr>
          </a:p>
        </p:txBody>
      </p:sp>
      <p:pic>
        <p:nvPicPr>
          <p:cNvPr id="7" name="Picture 6" descr="http://jtec.gov.jm/wp-content/uploads/2015/12/Integrated-framework-NQFJ.png"/>
          <p:cNvPicPr/>
          <p:nvPr/>
        </p:nvPicPr>
        <p:blipFill>
          <a:blip r:embed="rId5">
            <a:extLst>
              <a:ext uri="{28A0092B-C50C-407E-A947-70E740481C1C}">
                <a14:useLocalDpi xmlns:a14="http://schemas.microsoft.com/office/drawing/2010/main" val="0"/>
              </a:ext>
            </a:extLst>
          </a:blip>
          <a:srcRect/>
          <a:stretch>
            <a:fillRect/>
          </a:stretch>
        </p:blipFill>
        <p:spPr bwMode="auto">
          <a:xfrm>
            <a:off x="3313353" y="2433711"/>
            <a:ext cx="5555914" cy="3198642"/>
          </a:xfrm>
          <a:prstGeom prst="rect">
            <a:avLst/>
          </a:prstGeom>
          <a:noFill/>
          <a:ln>
            <a:noFill/>
          </a:ln>
        </p:spPr>
      </p:pic>
      <p:sp>
        <p:nvSpPr>
          <p:cNvPr id="8" name="Rectangle 2"/>
          <p:cNvSpPr txBox="1">
            <a:spLocks noChangeArrowheads="1"/>
          </p:cNvSpPr>
          <p:nvPr/>
        </p:nvSpPr>
        <p:spPr bwMode="auto">
          <a:xfrm>
            <a:off x="534572" y="1652314"/>
            <a:ext cx="10789920" cy="44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189" algn="ctr" rtl="0" fontAlgn="base">
              <a:spcBef>
                <a:spcPct val="0"/>
              </a:spcBef>
              <a:spcAft>
                <a:spcPct val="0"/>
              </a:spcAft>
              <a:defRPr sz="3200">
                <a:solidFill>
                  <a:schemeClr val="tx2"/>
                </a:solidFill>
                <a:latin typeface="Arial" charset="0"/>
              </a:defRPr>
            </a:lvl6pPr>
            <a:lvl7pPr marL="914377" algn="ctr" rtl="0" fontAlgn="base">
              <a:spcBef>
                <a:spcPct val="0"/>
              </a:spcBef>
              <a:spcAft>
                <a:spcPct val="0"/>
              </a:spcAft>
              <a:defRPr sz="3200">
                <a:solidFill>
                  <a:schemeClr val="tx2"/>
                </a:solidFill>
                <a:latin typeface="Arial" charset="0"/>
              </a:defRPr>
            </a:lvl7pPr>
            <a:lvl8pPr marL="1371566" algn="ctr" rtl="0" fontAlgn="base">
              <a:spcBef>
                <a:spcPct val="0"/>
              </a:spcBef>
              <a:spcAft>
                <a:spcPct val="0"/>
              </a:spcAft>
              <a:defRPr sz="3200">
                <a:solidFill>
                  <a:schemeClr val="tx2"/>
                </a:solidFill>
                <a:latin typeface="Arial" charset="0"/>
              </a:defRPr>
            </a:lvl8pPr>
            <a:lvl9pPr marL="1828754" algn="ctr" rtl="0" fontAlgn="base">
              <a:spcBef>
                <a:spcPct val="0"/>
              </a:spcBef>
              <a:spcAft>
                <a:spcPct val="0"/>
              </a:spcAft>
              <a:defRPr sz="3200">
                <a:solidFill>
                  <a:schemeClr val="tx2"/>
                </a:solidFill>
                <a:latin typeface="Arial" charset="0"/>
              </a:defRPr>
            </a:lvl9pPr>
          </a:lstStyle>
          <a:p>
            <a:pPr algn="l" defTabSz="914400"/>
            <a:r>
              <a:rPr lang="en-JM" sz="2000" kern="0" dirty="0" smtClean="0">
                <a:solidFill>
                  <a:schemeClr val="tx1"/>
                </a:solidFill>
                <a:latin typeface="Baskerville Old Face" panose="02020602080505020303" pitchFamily="18" charset="0"/>
              </a:rPr>
              <a:t>National Qualification Framework – Jamaica </a:t>
            </a:r>
            <a:endParaRPr lang="en-US" altLang="en-US" sz="2000" b="1" kern="0" dirty="0" smtClean="0">
              <a:solidFill>
                <a:schemeClr val="bg1"/>
              </a:solidFill>
            </a:endParaRPr>
          </a:p>
        </p:txBody>
      </p:sp>
    </p:spTree>
    <p:custDataLst>
      <p:tags r:id="rId1"/>
    </p:custDataLst>
    <p:extLst>
      <p:ext uri="{BB962C8B-B14F-4D97-AF65-F5344CB8AC3E}">
        <p14:creationId xmlns:p14="http://schemas.microsoft.com/office/powerpoint/2010/main" val="351165088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500" y="3044630"/>
            <a:ext cx="6858000" cy="763587"/>
          </a:xfrm>
        </p:spPr>
        <p:txBody>
          <a:bodyPr/>
          <a:lstStyle/>
          <a:p>
            <a:pPr>
              <a:lnSpc>
                <a:spcPct val="80000"/>
              </a:lnSpc>
            </a:pPr>
            <a:r>
              <a:rPr lang="en-US" altLang="en-US" dirty="0">
                <a:solidFill>
                  <a:schemeClr val="bg1"/>
                </a:solidFill>
                <a:latin typeface="Baskerville Old Face" panose="02020602080505020303" pitchFamily="18" charset="0"/>
              </a:rPr>
              <a:t>PROGRAMMES/INNIATIVES</a:t>
            </a:r>
          </a:p>
        </p:txBody>
      </p:sp>
      <p:sp>
        <p:nvSpPr>
          <p:cNvPr id="133124" name="Rectangle 4"/>
          <p:cNvSpPr>
            <a:spLocks noGrp="1" noChangeArrowheads="1"/>
          </p:cNvSpPr>
          <p:nvPr>
            <p:ph type="body" sz="half" idx="2"/>
          </p:nvPr>
        </p:nvSpPr>
        <p:spPr>
          <a:xfrm>
            <a:off x="534572" y="1584923"/>
            <a:ext cx="11113477" cy="4446588"/>
          </a:xfrm>
        </p:spPr>
        <p:txBody>
          <a:bodyPr/>
          <a:lstStyle/>
          <a:p>
            <a:pPr marL="0" indent="0">
              <a:lnSpc>
                <a:spcPct val="80000"/>
              </a:lnSpc>
              <a:buNone/>
            </a:pPr>
            <a:endParaRPr lang="en-US" altLang="en-US" sz="2200" dirty="0" smtClean="0">
              <a:latin typeface="Baskerville Old Face" panose="02020602080505020303" pitchFamily="18" charset="0"/>
            </a:endParaRPr>
          </a:p>
          <a:p>
            <a:pPr marL="0" indent="0">
              <a:lnSpc>
                <a:spcPct val="80000"/>
              </a:lnSpc>
              <a:buNone/>
            </a:pPr>
            <a:endParaRPr lang="en-US" altLang="en-US" sz="2200" dirty="0">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328851" y="532606"/>
            <a:ext cx="6858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189" algn="ctr" rtl="0" fontAlgn="base">
              <a:spcBef>
                <a:spcPct val="0"/>
              </a:spcBef>
              <a:spcAft>
                <a:spcPct val="0"/>
              </a:spcAft>
              <a:defRPr sz="3200">
                <a:solidFill>
                  <a:schemeClr val="tx2"/>
                </a:solidFill>
                <a:latin typeface="Arial" charset="0"/>
              </a:defRPr>
            </a:lvl6pPr>
            <a:lvl7pPr marL="914377" algn="ctr" rtl="0" fontAlgn="base">
              <a:spcBef>
                <a:spcPct val="0"/>
              </a:spcBef>
              <a:spcAft>
                <a:spcPct val="0"/>
              </a:spcAft>
              <a:defRPr sz="3200">
                <a:solidFill>
                  <a:schemeClr val="tx2"/>
                </a:solidFill>
                <a:latin typeface="Arial" charset="0"/>
              </a:defRPr>
            </a:lvl7pPr>
            <a:lvl8pPr marL="1371566" algn="ctr" rtl="0" fontAlgn="base">
              <a:spcBef>
                <a:spcPct val="0"/>
              </a:spcBef>
              <a:spcAft>
                <a:spcPct val="0"/>
              </a:spcAft>
              <a:defRPr sz="3200">
                <a:solidFill>
                  <a:schemeClr val="tx2"/>
                </a:solidFill>
                <a:latin typeface="Arial" charset="0"/>
              </a:defRPr>
            </a:lvl8pPr>
            <a:lvl9pPr marL="1828754" algn="ctr" rtl="0" fontAlgn="base">
              <a:spcBef>
                <a:spcPct val="0"/>
              </a:spcBef>
              <a:spcAft>
                <a:spcPct val="0"/>
              </a:spcAft>
              <a:defRPr sz="3200">
                <a:solidFill>
                  <a:schemeClr val="tx2"/>
                </a:solidFill>
                <a:latin typeface="Arial" charset="0"/>
              </a:defRPr>
            </a:lvl9pPr>
          </a:lstStyle>
          <a:p>
            <a:pPr defTabSz="914400"/>
            <a:r>
              <a:rPr lang="en-JM" kern="0" dirty="0" smtClean="0">
                <a:solidFill>
                  <a:schemeClr val="bg1"/>
                </a:solidFill>
                <a:latin typeface="Baskerville Old Face" panose="02020602080505020303" pitchFamily="18" charset="0"/>
              </a:rPr>
              <a:t>Jamaica’s Approaches &amp; Responses</a:t>
            </a:r>
            <a:endParaRPr lang="en-US" altLang="en-US" b="1" kern="0" dirty="0" smtClean="0">
              <a:solidFill>
                <a:schemeClr val="bg1"/>
              </a:solidFill>
            </a:endParaRPr>
          </a:p>
        </p:txBody>
      </p:sp>
      <p:sp>
        <p:nvSpPr>
          <p:cNvPr id="2" name="Rectangle 1"/>
          <p:cNvSpPr/>
          <p:nvPr/>
        </p:nvSpPr>
        <p:spPr>
          <a:xfrm>
            <a:off x="2565011" y="1371600"/>
            <a:ext cx="8351518" cy="400110"/>
          </a:xfrm>
          <a:prstGeom prst="rect">
            <a:avLst/>
          </a:prstGeom>
        </p:spPr>
        <p:txBody>
          <a:bodyPr wrap="square">
            <a:spAutoFit/>
          </a:bodyPr>
          <a:lstStyle/>
          <a:p>
            <a:pPr algn="ctr"/>
            <a:r>
              <a:rPr lang="en-US" sz="2000" dirty="0">
                <a:latin typeface="Baskerville Old Face" panose="02020602080505020303" pitchFamily="18" charset="0"/>
              </a:rPr>
              <a:t>CREATIVE INDUSTRY: </a:t>
            </a:r>
            <a:r>
              <a:rPr lang="en-US" sz="2000" dirty="0" smtClean="0">
                <a:latin typeface="Baskerville Old Face" panose="02020602080505020303" pitchFamily="18" charset="0"/>
              </a:rPr>
              <a:t>OCCUPATIONS INDEMAND</a:t>
            </a:r>
            <a:endParaRPr lang="en-JM" sz="2000" dirty="0">
              <a:latin typeface="Baskerville Old Face" panose="02020602080505020303" pitchFamily="18" charset="0"/>
            </a:endParaRPr>
          </a:p>
        </p:txBody>
      </p:sp>
      <p:pic>
        <p:nvPicPr>
          <p:cNvPr id="3" name="Picture 2"/>
          <p:cNvPicPr>
            <a:picLocks noChangeAspect="1"/>
          </p:cNvPicPr>
          <p:nvPr/>
        </p:nvPicPr>
        <p:blipFill>
          <a:blip r:embed="rId5"/>
          <a:stretch>
            <a:fillRect/>
          </a:stretch>
        </p:blipFill>
        <p:spPr>
          <a:xfrm>
            <a:off x="2565011" y="2321169"/>
            <a:ext cx="7486537" cy="3310415"/>
          </a:xfrm>
          <a:prstGeom prst="rect">
            <a:avLst/>
          </a:prstGeom>
        </p:spPr>
      </p:pic>
    </p:spTree>
    <p:custDataLst>
      <p:tags r:id="rId1"/>
    </p:custDataLst>
    <p:extLst>
      <p:ext uri="{BB962C8B-B14F-4D97-AF65-F5344CB8AC3E}">
        <p14:creationId xmlns:p14="http://schemas.microsoft.com/office/powerpoint/2010/main" val="149897708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0" y="430213"/>
            <a:ext cx="6858000" cy="763587"/>
          </a:xfrm>
        </p:spPr>
        <p:txBody>
          <a:bodyPr/>
          <a:lstStyle/>
          <a:p>
            <a:r>
              <a:rPr lang="en-US" altLang="en-US" b="1" smtClean="0">
                <a:solidFill>
                  <a:srgbClr val="FFFF00"/>
                </a:solidFill>
              </a:rPr>
              <a:t>Occupational Associate Degrees</a:t>
            </a:r>
          </a:p>
        </p:txBody>
      </p:sp>
      <p:sp>
        <p:nvSpPr>
          <p:cNvPr id="133124" name="Rectangle 4"/>
          <p:cNvSpPr>
            <a:spLocks noGrp="1" noChangeArrowheads="1"/>
          </p:cNvSpPr>
          <p:nvPr>
            <p:ph type="body" sz="half" idx="2"/>
          </p:nvPr>
        </p:nvSpPr>
        <p:spPr>
          <a:xfrm>
            <a:off x="2171700" y="1600201"/>
            <a:ext cx="8229600" cy="4446588"/>
          </a:xfrm>
        </p:spPr>
        <p:txBody>
          <a:bodyPr/>
          <a:lstStyle/>
          <a:p>
            <a:pPr>
              <a:lnSpc>
                <a:spcPct val="80000"/>
              </a:lnSpc>
            </a:pPr>
            <a:r>
              <a:rPr lang="en-US" altLang="en-US" sz="2200" dirty="0">
                <a:latin typeface="Baskerville Old Face" panose="02020602080505020303" pitchFamily="18" charset="0"/>
              </a:rPr>
              <a:t>Launched December 8, 2016</a:t>
            </a:r>
          </a:p>
          <a:p>
            <a:pPr>
              <a:lnSpc>
                <a:spcPct val="80000"/>
              </a:lnSpc>
            </a:pPr>
            <a:r>
              <a:rPr lang="en-US" altLang="en-US" sz="2200" dirty="0">
                <a:latin typeface="Baskerville Old Face" panose="02020602080505020303" pitchFamily="18" charset="0"/>
              </a:rPr>
              <a:t>Integrated industry-driven curricula</a:t>
            </a:r>
          </a:p>
          <a:p>
            <a:pPr>
              <a:lnSpc>
                <a:spcPct val="80000"/>
              </a:lnSpc>
            </a:pPr>
            <a:r>
              <a:rPr lang="en-US" altLang="en-US" sz="2200" dirty="0" err="1">
                <a:latin typeface="Baskerville Old Face" panose="02020602080505020303" pitchFamily="18" charset="0"/>
              </a:rPr>
              <a:t>Labour</a:t>
            </a:r>
            <a:r>
              <a:rPr lang="en-US" altLang="en-US" sz="2200" dirty="0">
                <a:latin typeface="Baskerville Old Face" panose="02020602080505020303" pitchFamily="18" charset="0"/>
              </a:rPr>
              <a:t> market driven </a:t>
            </a:r>
            <a:r>
              <a:rPr lang="en-US" altLang="en-US" sz="2200" dirty="0" err="1">
                <a:latin typeface="Baskerville Old Face" panose="02020602080505020303" pitchFamily="18" charset="0"/>
              </a:rPr>
              <a:t>programmes</a:t>
            </a:r>
            <a:endParaRPr lang="en-US" altLang="en-US" sz="2200" dirty="0">
              <a:latin typeface="Baskerville Old Face" panose="02020602080505020303" pitchFamily="18" charset="0"/>
            </a:endParaRPr>
          </a:p>
          <a:p>
            <a:pPr>
              <a:lnSpc>
                <a:spcPct val="80000"/>
              </a:lnSpc>
            </a:pPr>
            <a:r>
              <a:rPr lang="en-US" altLang="en-US" sz="2200" dirty="0">
                <a:latin typeface="Baskerville Old Face" panose="02020602080505020303" pitchFamily="18" charset="0"/>
              </a:rPr>
              <a:t>Professional associations and TVET practitioners serve as Advisors</a:t>
            </a:r>
          </a:p>
          <a:p>
            <a:pPr>
              <a:lnSpc>
                <a:spcPct val="80000"/>
              </a:lnSpc>
            </a:pPr>
            <a:r>
              <a:rPr lang="en-US" altLang="en-US" sz="2200" dirty="0">
                <a:latin typeface="Baskerville Old Face" panose="02020602080505020303" pitchFamily="18" charset="0"/>
              </a:rPr>
              <a:t>Skills leading to industry licensure and certifications</a:t>
            </a:r>
          </a:p>
          <a:p>
            <a:pPr>
              <a:lnSpc>
                <a:spcPct val="80000"/>
              </a:lnSpc>
            </a:pPr>
            <a:r>
              <a:rPr lang="en-US" altLang="en-US" sz="2200" dirty="0">
                <a:latin typeface="Baskerville Old Face" panose="02020602080505020303" pitchFamily="18" charset="0"/>
              </a:rPr>
              <a:t>Targeted career development</a:t>
            </a:r>
          </a:p>
          <a:p>
            <a:pPr>
              <a:lnSpc>
                <a:spcPct val="80000"/>
              </a:lnSpc>
            </a:pPr>
            <a:r>
              <a:rPr lang="en-US" altLang="en-US" sz="2200" dirty="0">
                <a:latin typeface="Baskerville Old Face" panose="02020602080505020303" pitchFamily="18" charset="0"/>
              </a:rPr>
              <a:t>Included on the National Qualifications Framework of Jamaica</a:t>
            </a:r>
          </a:p>
          <a:p>
            <a:pPr>
              <a:lnSpc>
                <a:spcPct val="80000"/>
              </a:lnSpc>
            </a:pPr>
            <a:r>
              <a:rPr lang="en-US" altLang="en-US" sz="2200" dirty="0">
                <a:latin typeface="Baskerville Old Face" panose="02020602080505020303" pitchFamily="18" charset="0"/>
              </a:rPr>
              <a:t>Tertiary level qualifications for TVET students</a:t>
            </a:r>
          </a:p>
        </p:txBody>
      </p:sp>
      <p:grpSp>
        <p:nvGrpSpPr>
          <p:cNvPr id="5" name="Group 3"/>
          <p:cNvGrpSpPr>
            <a:grpSpLocks/>
          </p:cNvGrpSpPr>
          <p:nvPr/>
        </p:nvGrpSpPr>
        <p:grpSpPr bwMode="auto">
          <a:xfrm>
            <a:off x="5195888" y="4876800"/>
            <a:ext cx="5218112" cy="598488"/>
            <a:chOff x="2250342" y="2502087"/>
            <a:chExt cx="4424055" cy="2222312"/>
          </a:xfrm>
        </p:grpSpPr>
        <p:sp>
          <p:nvSpPr>
            <p:cNvPr id="6" name="Rounded Rectangle 5"/>
            <p:cNvSpPr/>
            <p:nvPr/>
          </p:nvSpPr>
          <p:spPr>
            <a:xfrm>
              <a:off x="2250342" y="2502087"/>
              <a:ext cx="4424055" cy="2222312"/>
            </a:xfrm>
            <a:prstGeom prst="roundRect">
              <a:avLst>
                <a:gd name="adj" fmla="val 10000"/>
              </a:avLst>
            </a:prstGeom>
            <a:solidFill>
              <a:srgbClr val="0070C0">
                <a:alpha val="25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250342" y="2502087"/>
              <a:ext cx="4390407" cy="2186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lstStyle/>
            <a:p>
              <a:pPr marL="0" lvl="1" defTabSz="488938" eaLnBrk="0" fontAlgn="base" hangingPunct="0">
                <a:lnSpc>
                  <a:spcPct val="90000"/>
                </a:lnSpc>
                <a:spcBef>
                  <a:spcPct val="0"/>
                </a:spcBef>
                <a:spcAft>
                  <a:spcPct val="15000"/>
                </a:spcAft>
                <a:defRPr/>
              </a:pPr>
              <a:r>
                <a:rPr lang="en-US" sz="2400" b="1" i="1" dirty="0">
                  <a:solidFill>
                    <a:srgbClr val="000000">
                      <a:hueOff val="0"/>
                      <a:satOff val="0"/>
                      <a:lumOff val="0"/>
                      <a:alphaOff val="0"/>
                    </a:srgbClr>
                  </a:solidFill>
                  <a:latin typeface="Arial"/>
                </a:rPr>
                <a:t>Linked to industry recognized credentials</a:t>
              </a:r>
            </a:p>
          </p:txBody>
        </p:sp>
      </p:gr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7433174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2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2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0" y="430213"/>
            <a:ext cx="6858000" cy="763587"/>
          </a:xfrm>
        </p:spPr>
        <p:txBody>
          <a:bodyPr/>
          <a:lstStyle/>
          <a:p>
            <a:r>
              <a:rPr lang="en-US" altLang="en-US" b="1" dirty="0" smtClean="0">
                <a:solidFill>
                  <a:srgbClr val="FFFF00"/>
                </a:solidFill>
              </a:rPr>
              <a:t>Other </a:t>
            </a:r>
            <a:r>
              <a:rPr lang="en-US" altLang="en-US" b="1" dirty="0" err="1" smtClean="0">
                <a:solidFill>
                  <a:srgbClr val="FFFF00"/>
                </a:solidFill>
              </a:rPr>
              <a:t>Intitiatives</a:t>
            </a:r>
            <a:endParaRPr lang="en-US" altLang="en-US" b="1" dirty="0" smtClean="0">
              <a:solidFill>
                <a:srgbClr val="FFFF00"/>
              </a:solidFill>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contenido 1"/>
          <p:cNvSpPr>
            <a:spLocks noGrp="1"/>
          </p:cNvSpPr>
          <p:nvPr>
            <p:ph sz="half" idx="2"/>
          </p:nvPr>
        </p:nvSpPr>
        <p:spPr>
          <a:xfrm>
            <a:off x="804672" y="1764792"/>
            <a:ext cx="9079992" cy="3319272"/>
          </a:xfrm>
        </p:spPr>
        <p:txBody>
          <a:bodyPr/>
          <a:lstStyle/>
          <a:p>
            <a:pPr marL="0" indent="0">
              <a:buNone/>
            </a:pPr>
            <a:r>
              <a:rPr lang="en-US" dirty="0" smtClean="0"/>
              <a:t>Apprenticeship </a:t>
            </a:r>
            <a:r>
              <a:rPr lang="en-US" dirty="0" err="1" smtClean="0"/>
              <a:t>Programme</a:t>
            </a:r>
            <a:endParaRPr lang="en-US" dirty="0" smtClean="0"/>
          </a:p>
          <a:p>
            <a:pPr marL="0" indent="0">
              <a:buNone/>
            </a:pPr>
            <a:r>
              <a:rPr lang="en-US" dirty="0" smtClean="0"/>
              <a:t>Business Process Outsourcing </a:t>
            </a:r>
            <a:r>
              <a:rPr lang="es-MX" dirty="0" smtClean="0"/>
              <a:t>(</a:t>
            </a:r>
            <a:r>
              <a:rPr lang="en-US" dirty="0" smtClean="0"/>
              <a:t>BPO) for greater efficiency and quality services</a:t>
            </a:r>
            <a:endParaRPr lang="es-CL" dirty="0"/>
          </a:p>
        </p:txBody>
      </p:sp>
    </p:spTree>
    <p:custDataLst>
      <p:tags r:id="rId1"/>
    </p:custDataLst>
    <p:extLst>
      <p:ext uri="{BB962C8B-B14F-4D97-AF65-F5344CB8AC3E}">
        <p14:creationId xmlns:p14="http://schemas.microsoft.com/office/powerpoint/2010/main" val="266252409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0" y="430213"/>
            <a:ext cx="6858000" cy="763587"/>
          </a:xfrm>
        </p:spPr>
        <p:txBody>
          <a:bodyPr/>
          <a:lstStyle/>
          <a:p>
            <a:r>
              <a:rPr lang="en-US" altLang="en-US" b="1" dirty="0" smtClean="0">
                <a:solidFill>
                  <a:srgbClr val="FFFF00"/>
                </a:solidFill>
              </a:rPr>
              <a:t>Other Lifelong Learning Opportunities</a:t>
            </a:r>
            <a:endParaRPr lang="en-US" altLang="en-US" b="1" dirty="0" smtClean="0">
              <a:solidFill>
                <a:srgbClr val="FFFF00"/>
              </a:solidFill>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contenido 1"/>
          <p:cNvSpPr>
            <a:spLocks noGrp="1"/>
          </p:cNvSpPr>
          <p:nvPr>
            <p:ph sz="half" idx="2"/>
          </p:nvPr>
        </p:nvSpPr>
        <p:spPr>
          <a:xfrm>
            <a:off x="557784" y="1600201"/>
            <a:ext cx="11024616" cy="4169663"/>
          </a:xfrm>
        </p:spPr>
        <p:txBody>
          <a:bodyPr/>
          <a:lstStyle/>
          <a:p>
            <a:pPr marL="0" indent="0">
              <a:buNone/>
            </a:pPr>
            <a:r>
              <a:rPr lang="en-US" dirty="0" smtClean="0"/>
              <a:t>Youth Innovation </a:t>
            </a:r>
            <a:r>
              <a:rPr lang="en-US" dirty="0" err="1" smtClean="0"/>
              <a:t>Centres</a:t>
            </a:r>
            <a:r>
              <a:rPr lang="en-US" dirty="0" smtClean="0"/>
              <a:t> being implemented across the country</a:t>
            </a:r>
          </a:p>
          <a:p>
            <a:pPr marL="0" indent="0">
              <a:buNone/>
            </a:pPr>
            <a:r>
              <a:rPr lang="en-US" dirty="0" smtClean="0"/>
              <a:t>This place a greater focus on positive youth development.</a:t>
            </a:r>
          </a:p>
          <a:p>
            <a:pPr marL="0" indent="0">
              <a:buNone/>
            </a:pPr>
            <a:endParaRPr lang="en-US" dirty="0"/>
          </a:p>
          <a:p>
            <a:pPr marL="0" indent="0">
              <a:buNone/>
            </a:pPr>
            <a:r>
              <a:rPr lang="en-US" dirty="0" smtClean="0"/>
              <a:t>This initiative targets at risk youth in Jamaica. There is a suite of </a:t>
            </a:r>
            <a:r>
              <a:rPr lang="en-US" dirty="0" err="1" smtClean="0"/>
              <a:t>programme</a:t>
            </a:r>
            <a:r>
              <a:rPr lang="en-US" dirty="0" smtClean="0"/>
              <a:t> and services that focus on building </a:t>
            </a:r>
            <a:r>
              <a:rPr lang="en-US" dirty="0" err="1" smtClean="0"/>
              <a:t>resilence</a:t>
            </a:r>
            <a:r>
              <a:rPr lang="en-US" dirty="0" smtClean="0"/>
              <a:t>, enhancing employability and creating wealth among youths.</a:t>
            </a:r>
          </a:p>
          <a:p>
            <a:pPr marL="0" indent="0">
              <a:buNone/>
            </a:pPr>
            <a:endParaRPr lang="en-US" dirty="0" smtClean="0"/>
          </a:p>
          <a:p>
            <a:pPr marL="0" indent="0">
              <a:buNone/>
            </a:pPr>
            <a:endParaRPr lang="es-CL" dirty="0"/>
          </a:p>
        </p:txBody>
      </p:sp>
    </p:spTree>
    <p:custDataLst>
      <p:tags r:id="rId1"/>
    </p:custDataLst>
    <p:extLst>
      <p:ext uri="{BB962C8B-B14F-4D97-AF65-F5344CB8AC3E}">
        <p14:creationId xmlns:p14="http://schemas.microsoft.com/office/powerpoint/2010/main" val="309888473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0" y="430213"/>
            <a:ext cx="6858000" cy="763587"/>
          </a:xfrm>
        </p:spPr>
        <p:txBody>
          <a:bodyPr/>
          <a:lstStyle/>
          <a:p>
            <a:r>
              <a:rPr lang="en-US" altLang="en-US" b="1" dirty="0" smtClean="0">
                <a:solidFill>
                  <a:srgbClr val="FFFF00"/>
                </a:solidFill>
              </a:rPr>
              <a:t>Other Lifelong Learning Opportunities</a:t>
            </a:r>
            <a:endParaRPr lang="en-US" altLang="en-US" b="1" dirty="0" smtClean="0">
              <a:solidFill>
                <a:srgbClr val="FFFF00"/>
              </a:solidFill>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contenido 1"/>
          <p:cNvSpPr>
            <a:spLocks noGrp="1"/>
          </p:cNvSpPr>
          <p:nvPr>
            <p:ph sz="half" idx="2"/>
          </p:nvPr>
        </p:nvSpPr>
        <p:spPr>
          <a:xfrm>
            <a:off x="557784" y="1600201"/>
            <a:ext cx="11024616" cy="4169663"/>
          </a:xfrm>
        </p:spPr>
        <p:txBody>
          <a:bodyPr/>
          <a:lstStyle/>
          <a:p>
            <a:pPr marL="0" indent="0">
              <a:buNone/>
            </a:pPr>
            <a:r>
              <a:rPr lang="en-US" dirty="0" err="1" smtClean="0"/>
              <a:t>Programmes</a:t>
            </a:r>
            <a:r>
              <a:rPr lang="en-US" dirty="0" smtClean="0"/>
              <a:t> offered in Youth Innovation </a:t>
            </a:r>
            <a:r>
              <a:rPr lang="en-US" dirty="0" err="1" smtClean="0"/>
              <a:t>Centres</a:t>
            </a:r>
            <a:endParaRPr lang="en-US" dirty="0" smtClean="0"/>
          </a:p>
          <a:p>
            <a:pPr marL="0" indent="0">
              <a:buNone/>
            </a:pPr>
            <a:endParaRPr lang="en-US" dirty="0"/>
          </a:p>
          <a:p>
            <a:pPr marL="0" indent="0">
              <a:buNone/>
            </a:pPr>
            <a:r>
              <a:rPr lang="en-US" dirty="0" smtClean="0"/>
              <a:t>Technologies  animation, robotics</a:t>
            </a:r>
          </a:p>
          <a:p>
            <a:pPr marL="0" indent="0">
              <a:buNone/>
            </a:pPr>
            <a:r>
              <a:rPr lang="en-US" dirty="0" smtClean="0"/>
              <a:t>Mobile Development</a:t>
            </a:r>
          </a:p>
          <a:p>
            <a:pPr marL="0" indent="0">
              <a:buNone/>
            </a:pPr>
            <a:r>
              <a:rPr lang="en-US" dirty="0" smtClean="0"/>
              <a:t>Web development</a:t>
            </a:r>
          </a:p>
          <a:p>
            <a:pPr marL="0" indent="0">
              <a:buNone/>
            </a:pPr>
            <a:endParaRPr lang="en-US" dirty="0" smtClean="0"/>
          </a:p>
          <a:p>
            <a:pPr marL="0" indent="0">
              <a:buNone/>
            </a:pPr>
            <a:endParaRPr lang="en-US" dirty="0" smtClean="0"/>
          </a:p>
          <a:p>
            <a:pPr marL="0" indent="0">
              <a:buNone/>
            </a:pPr>
            <a:endParaRPr lang="es-CL" dirty="0"/>
          </a:p>
        </p:txBody>
      </p:sp>
    </p:spTree>
    <p:custDataLst>
      <p:tags r:id="rId1"/>
    </p:custDataLst>
    <p:extLst>
      <p:ext uri="{BB962C8B-B14F-4D97-AF65-F5344CB8AC3E}">
        <p14:creationId xmlns:p14="http://schemas.microsoft.com/office/powerpoint/2010/main" val="162873667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0" y="430213"/>
            <a:ext cx="6858000" cy="763587"/>
          </a:xfrm>
        </p:spPr>
        <p:txBody>
          <a:bodyPr/>
          <a:lstStyle/>
          <a:p>
            <a:r>
              <a:rPr lang="en-US" altLang="en-US" b="1" dirty="0" smtClean="0">
                <a:solidFill>
                  <a:srgbClr val="FFFF00"/>
                </a:solidFill>
              </a:rPr>
              <a:t>Other Lifelong Learning Opportunities</a:t>
            </a:r>
            <a:endParaRPr lang="en-US" altLang="en-US" b="1" dirty="0" smtClean="0">
              <a:solidFill>
                <a:srgbClr val="FFFF00"/>
              </a:solidFill>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contenido 1"/>
          <p:cNvSpPr>
            <a:spLocks noGrp="1"/>
          </p:cNvSpPr>
          <p:nvPr>
            <p:ph sz="half" idx="2"/>
          </p:nvPr>
        </p:nvSpPr>
        <p:spPr>
          <a:xfrm>
            <a:off x="557784" y="1600201"/>
            <a:ext cx="11024616" cy="4169663"/>
          </a:xfrm>
        </p:spPr>
        <p:txBody>
          <a:bodyPr/>
          <a:lstStyle/>
          <a:p>
            <a:pPr marL="0" indent="0" algn="ctr">
              <a:buNone/>
            </a:pPr>
            <a:r>
              <a:rPr lang="en-US" sz="6600" dirty="0" smtClean="0"/>
              <a:t>THANK YOU</a:t>
            </a:r>
            <a:endParaRPr lang="es-CL" sz="6600" dirty="0"/>
          </a:p>
        </p:txBody>
      </p:sp>
    </p:spTree>
    <p:custDataLst>
      <p:tags r:id="rId1"/>
    </p:custDataLst>
    <p:extLst>
      <p:ext uri="{BB962C8B-B14F-4D97-AF65-F5344CB8AC3E}">
        <p14:creationId xmlns:p14="http://schemas.microsoft.com/office/powerpoint/2010/main" val="358666267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smtClean="0">
                <a:solidFill>
                  <a:schemeClr val="bg1"/>
                </a:solidFill>
                <a:latin typeface="Baskerville Old Face" panose="02020602080505020303" pitchFamily="18" charset="0"/>
              </a:rPr>
              <a:t>Jamaica In Skills Building </a:t>
            </a:r>
            <a:r>
              <a:rPr lang="en-JM" dirty="0" err="1" smtClean="0">
                <a:solidFill>
                  <a:schemeClr val="bg1"/>
                </a:solidFill>
                <a:latin typeface="Baskerville Old Face" panose="02020602080505020303" pitchFamily="18" charset="0"/>
              </a:rPr>
              <a:t>Businesss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711234"/>
            <a:ext cx="6954464" cy="3682412"/>
          </a:xfrm>
        </p:spPr>
        <p:txBody>
          <a:bodyPr/>
          <a:lstStyle/>
          <a:p>
            <a:pPr marL="0" lvl="0" indent="0" algn="just" eaLnBrk="1" fontAlgn="auto" hangingPunct="1">
              <a:lnSpc>
                <a:spcPct val="150000"/>
              </a:lnSpc>
              <a:spcBef>
                <a:spcPts val="1200"/>
              </a:spcBef>
              <a:spcAft>
                <a:spcPts val="200"/>
              </a:spcAft>
              <a:buClr>
                <a:srgbClr val="E48312"/>
              </a:buClr>
              <a:buSzPct val="100000"/>
              <a:buNone/>
            </a:pPr>
            <a:r>
              <a:rPr lang="en-US" sz="2000" kern="1200" dirty="0">
                <a:solidFill>
                  <a:srgbClr val="000000">
                    <a:lumMod val="75000"/>
                    <a:lumOff val="25000"/>
                  </a:srgbClr>
                </a:solidFill>
                <a:latin typeface="Baskerville Old Face" panose="02020602080505020303" pitchFamily="18" charset="0"/>
              </a:rPr>
              <a:t>Skill building is an important instrument to increase the value and quality of </a:t>
            </a:r>
            <a:r>
              <a:rPr lang="en-US" sz="2000" kern="1200" dirty="0" err="1">
                <a:solidFill>
                  <a:srgbClr val="000000">
                    <a:lumMod val="75000"/>
                    <a:lumOff val="25000"/>
                  </a:srgbClr>
                </a:solidFill>
                <a:latin typeface="Baskerville Old Face" panose="02020602080505020303" pitchFamily="18" charset="0"/>
              </a:rPr>
              <a:t>labour</a:t>
            </a:r>
            <a:r>
              <a:rPr lang="en-US" sz="2000" kern="1200" dirty="0">
                <a:solidFill>
                  <a:srgbClr val="000000">
                    <a:lumMod val="75000"/>
                    <a:lumOff val="25000"/>
                  </a:srgbClr>
                </a:solidFill>
                <a:latin typeface="Baskerville Old Face" panose="02020602080505020303" pitchFamily="18" charset="0"/>
              </a:rPr>
              <a:t> for improved productivity and economic growth in any society. </a:t>
            </a:r>
          </a:p>
          <a:p>
            <a:pPr marL="0" lvl="0" indent="0" algn="just" eaLnBrk="1" fontAlgn="auto" hangingPunct="1">
              <a:lnSpc>
                <a:spcPct val="150000"/>
              </a:lnSpc>
              <a:spcBef>
                <a:spcPts val="1200"/>
              </a:spcBef>
              <a:spcAft>
                <a:spcPts val="200"/>
              </a:spcAft>
              <a:buClr>
                <a:srgbClr val="E48312"/>
              </a:buClr>
              <a:buSzPct val="100000"/>
              <a:buNone/>
            </a:pPr>
            <a:endParaRPr lang="en-US" sz="2000" kern="1200" dirty="0">
              <a:solidFill>
                <a:srgbClr val="000000">
                  <a:lumMod val="75000"/>
                  <a:lumOff val="25000"/>
                </a:srgbClr>
              </a:solidFill>
              <a:latin typeface="Baskerville Old Face" panose="02020602080505020303" pitchFamily="18" charset="0"/>
            </a:endParaRPr>
          </a:p>
          <a:p>
            <a:pPr marL="0" lvl="0" indent="0" algn="just" eaLnBrk="1" fontAlgn="auto" hangingPunct="1">
              <a:lnSpc>
                <a:spcPct val="150000"/>
              </a:lnSpc>
              <a:spcBef>
                <a:spcPts val="1200"/>
              </a:spcBef>
              <a:spcAft>
                <a:spcPts val="200"/>
              </a:spcAft>
              <a:buClr>
                <a:srgbClr val="E48312"/>
              </a:buClr>
              <a:buSzPct val="100000"/>
              <a:buNone/>
            </a:pPr>
            <a:r>
              <a:rPr lang="en-US" sz="2000" kern="1200" dirty="0">
                <a:solidFill>
                  <a:srgbClr val="000000">
                    <a:lumMod val="75000"/>
                    <a:lumOff val="25000"/>
                  </a:srgbClr>
                </a:solidFill>
                <a:latin typeface="Baskerville Old Face" panose="02020602080505020303" pitchFamily="18" charset="0"/>
              </a:rPr>
              <a:t>It also provides the platform for individuals to become socially conscious citizens.</a:t>
            </a:r>
          </a:p>
          <a:p>
            <a:pPr marL="0" indent="0">
              <a:lnSpc>
                <a:spcPct val="150000"/>
              </a:lnSpc>
              <a:buNone/>
            </a:pPr>
            <a:endParaRPr lang="en-US" altLang="en-US" sz="2200" dirty="0">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650232" y="2796871"/>
            <a:ext cx="2714317" cy="2596775"/>
          </a:xfrm>
          <a:prstGeom prst="rect">
            <a:avLst/>
          </a:prstGeom>
        </p:spPr>
      </p:pic>
    </p:spTree>
    <p:custDataLst>
      <p:tags r:id="rId1"/>
    </p:custDataLst>
    <p:extLst>
      <p:ext uri="{BB962C8B-B14F-4D97-AF65-F5344CB8AC3E}">
        <p14:creationId xmlns:p14="http://schemas.microsoft.com/office/powerpoint/2010/main" val="417905166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711234"/>
            <a:ext cx="10933612" cy="3682412"/>
          </a:xfrm>
        </p:spPr>
        <p:txBody>
          <a:bodyPr/>
          <a:lstStyle/>
          <a:p>
            <a:pPr marL="0" indent="0">
              <a:lnSpc>
                <a:spcPct val="150000"/>
              </a:lnSpc>
              <a:buNone/>
            </a:pPr>
            <a:r>
              <a:rPr lang="en-JM" sz="2200" kern="1200" dirty="0">
                <a:solidFill>
                  <a:srgbClr val="000000">
                    <a:lumMod val="75000"/>
                    <a:lumOff val="25000"/>
                  </a:srgbClr>
                </a:solidFill>
                <a:latin typeface="Baskerville Old Face" panose="02020602080505020303" pitchFamily="18" charset="0"/>
              </a:rPr>
              <a:t>The Government of Jamaica is aware of the importance of upskilling its youths (15-29 years) and so it has put </a:t>
            </a:r>
            <a:r>
              <a:rPr lang="en-JM" sz="2200" kern="1200" dirty="0" smtClean="0">
                <a:solidFill>
                  <a:srgbClr val="000000">
                    <a:lumMod val="75000"/>
                    <a:lumOff val="25000"/>
                  </a:srgbClr>
                </a:solidFill>
                <a:latin typeface="Baskerville Old Face" panose="02020602080505020303" pitchFamily="18" charset="0"/>
              </a:rPr>
              <a:t>systems </a:t>
            </a:r>
            <a:r>
              <a:rPr lang="en-JM" sz="2200" kern="1200" dirty="0">
                <a:solidFill>
                  <a:srgbClr val="000000">
                    <a:lumMod val="75000"/>
                    <a:lumOff val="25000"/>
                  </a:srgbClr>
                </a:solidFill>
                <a:latin typeface="Baskerville Old Face" panose="02020602080505020303" pitchFamily="18" charset="0"/>
              </a:rPr>
              <a:t>in place where pertinent initiatives </a:t>
            </a:r>
            <a:r>
              <a:rPr lang="en-JM" sz="2200" kern="1200" dirty="0" smtClean="0">
                <a:solidFill>
                  <a:srgbClr val="000000">
                    <a:lumMod val="75000"/>
                    <a:lumOff val="25000"/>
                  </a:srgbClr>
                </a:solidFill>
                <a:latin typeface="Baskerville Old Face" panose="02020602080505020303" pitchFamily="18" charset="0"/>
              </a:rPr>
              <a:t>are to be undertaken</a:t>
            </a:r>
            <a:r>
              <a:rPr lang="en-JM" sz="2000" kern="1200" dirty="0" smtClean="0">
                <a:solidFill>
                  <a:srgbClr val="000000">
                    <a:lumMod val="75000"/>
                    <a:lumOff val="25000"/>
                  </a:srgbClr>
                </a:solidFill>
                <a:latin typeface="Baskerville Old Face" panose="02020602080505020303" pitchFamily="18" charset="0"/>
              </a:rPr>
              <a:t>.</a:t>
            </a:r>
          </a:p>
          <a:p>
            <a:pPr marL="0" indent="0">
              <a:lnSpc>
                <a:spcPct val="150000"/>
              </a:lnSpc>
              <a:buNone/>
            </a:pPr>
            <a:endParaRPr lang="en-JM" altLang="en-US" sz="2000" kern="1200" dirty="0">
              <a:solidFill>
                <a:srgbClr val="000000">
                  <a:lumMod val="75000"/>
                  <a:lumOff val="25000"/>
                </a:srgbClr>
              </a:solidFill>
              <a:latin typeface="Baskerville Old Face" panose="02020602080505020303" pitchFamily="18" charset="0"/>
            </a:endParaRPr>
          </a:p>
          <a:p>
            <a:pPr marL="0" indent="0">
              <a:lnSpc>
                <a:spcPct val="150000"/>
              </a:lnSpc>
              <a:buNone/>
            </a:pPr>
            <a:r>
              <a:rPr lang="en-JM" altLang="en-US" sz="2000" kern="1200" dirty="0" smtClean="0">
                <a:solidFill>
                  <a:srgbClr val="000000">
                    <a:lumMod val="75000"/>
                    <a:lumOff val="25000"/>
                  </a:srgbClr>
                </a:solidFill>
                <a:latin typeface="Baskerville Old Face" panose="02020602080505020303" pitchFamily="18" charset="0"/>
              </a:rPr>
              <a:t>As part of this thrust the Ministry of Education, Youth and Information(MOEYI), (Jamaica) has a key role to ensuring that the labour market needs as met through value added skills and competencies programmes and initiatives. </a:t>
            </a:r>
            <a:endParaRPr lang="en-US" altLang="en-US" sz="2200" dirty="0">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202253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711234"/>
            <a:ext cx="10933612" cy="3682412"/>
          </a:xfrm>
        </p:spPr>
        <p:txBody>
          <a:bodyPr/>
          <a:lstStyle/>
          <a:p>
            <a:pPr marL="0" lvl="0" indent="0" algn="ctr" eaLnBrk="1" fontAlgn="auto" hangingPunct="1">
              <a:lnSpc>
                <a:spcPct val="120000"/>
              </a:lnSpc>
              <a:spcAft>
                <a:spcPts val="0"/>
              </a:spcAft>
              <a:buClr>
                <a:srgbClr val="AD0101"/>
              </a:buClr>
              <a:buNone/>
            </a:pPr>
            <a:r>
              <a:rPr lang="en-JM" sz="1800" kern="1200" dirty="0">
                <a:solidFill>
                  <a:srgbClr val="303030"/>
                </a:solidFill>
                <a:latin typeface="Times New Roman"/>
              </a:rPr>
              <a:t>Under the Government’s  Medium Term Socio-Economic Policy Framework </a:t>
            </a:r>
          </a:p>
          <a:p>
            <a:pPr marL="0" lvl="0" indent="0" algn="ctr" eaLnBrk="1" fontAlgn="auto" hangingPunct="1">
              <a:lnSpc>
                <a:spcPct val="120000"/>
              </a:lnSpc>
              <a:spcAft>
                <a:spcPts val="0"/>
              </a:spcAft>
              <a:buClr>
                <a:srgbClr val="AD0101"/>
              </a:buClr>
              <a:buNone/>
            </a:pPr>
            <a:r>
              <a:rPr lang="en-JM" sz="1800" kern="1200" dirty="0">
                <a:solidFill>
                  <a:srgbClr val="FF0000"/>
                </a:solidFill>
                <a:latin typeface="Times New Roman"/>
              </a:rPr>
              <a:t>Human Capital Development Initiative</a:t>
            </a:r>
          </a:p>
          <a:p>
            <a:pPr marL="0" lvl="0" indent="0" algn="ctr" eaLnBrk="1" fontAlgn="auto" hangingPunct="1">
              <a:lnSpc>
                <a:spcPct val="120000"/>
              </a:lnSpc>
              <a:spcAft>
                <a:spcPts val="0"/>
              </a:spcAft>
              <a:buClr>
                <a:srgbClr val="AD0101"/>
              </a:buClr>
              <a:buNone/>
            </a:pPr>
            <a:endParaRPr lang="en-JM" sz="1800" kern="1200" dirty="0">
              <a:solidFill>
                <a:srgbClr val="FF0000"/>
              </a:solidFill>
              <a:latin typeface="Times New Roman"/>
            </a:endParaRPr>
          </a:p>
          <a:p>
            <a:pPr marL="0" lvl="0" indent="0" algn="just" eaLnBrk="1" fontAlgn="auto" hangingPunct="1">
              <a:lnSpc>
                <a:spcPct val="120000"/>
              </a:lnSpc>
              <a:spcAft>
                <a:spcPts val="0"/>
              </a:spcAft>
              <a:buClr>
                <a:srgbClr val="AD0101"/>
              </a:buClr>
              <a:buNone/>
            </a:pPr>
            <a:endParaRPr lang="en-JM" sz="1800" kern="1200" dirty="0">
              <a:solidFill>
                <a:srgbClr val="303030"/>
              </a:solidFill>
              <a:latin typeface="Times New Roman"/>
            </a:endParaRPr>
          </a:p>
          <a:p>
            <a:pPr marL="0" lvl="0" indent="0" algn="just" eaLnBrk="1" fontAlgn="auto" hangingPunct="1">
              <a:lnSpc>
                <a:spcPct val="120000"/>
              </a:lnSpc>
              <a:spcAft>
                <a:spcPts val="0"/>
              </a:spcAft>
              <a:buClr>
                <a:srgbClr val="AD0101"/>
              </a:buClr>
              <a:buNone/>
            </a:pPr>
            <a:endParaRPr lang="en-JM" sz="1800" kern="1200" dirty="0">
              <a:solidFill>
                <a:srgbClr val="303030"/>
              </a:solidFill>
              <a:latin typeface="Times New Roman"/>
            </a:endParaRPr>
          </a:p>
          <a:p>
            <a:pPr marL="0" lvl="0" indent="0" algn="ctr" eaLnBrk="1" fontAlgn="auto" hangingPunct="1">
              <a:lnSpc>
                <a:spcPct val="120000"/>
              </a:lnSpc>
              <a:spcAft>
                <a:spcPts val="0"/>
              </a:spcAft>
              <a:buClr>
                <a:srgbClr val="AD0101"/>
              </a:buClr>
              <a:buNone/>
            </a:pPr>
            <a:r>
              <a:rPr lang="en-JM" sz="1800" kern="1200" dirty="0" smtClean="0">
                <a:solidFill>
                  <a:srgbClr val="303030"/>
                </a:solidFill>
                <a:latin typeface="Times New Roman"/>
              </a:rPr>
              <a:t>Early </a:t>
            </a:r>
            <a:r>
              <a:rPr lang="en-JM" sz="1800" kern="1200" dirty="0">
                <a:solidFill>
                  <a:srgbClr val="303030"/>
                </a:solidFill>
                <a:latin typeface="Times New Roman"/>
              </a:rPr>
              <a:t>Childhood Education</a:t>
            </a:r>
          </a:p>
          <a:p>
            <a:pPr marL="0" lvl="0" indent="0" algn="ctr" eaLnBrk="1" fontAlgn="auto" hangingPunct="1">
              <a:lnSpc>
                <a:spcPct val="120000"/>
              </a:lnSpc>
              <a:spcAft>
                <a:spcPts val="0"/>
              </a:spcAft>
              <a:buClr>
                <a:srgbClr val="AD0101"/>
              </a:buClr>
              <a:buNone/>
            </a:pPr>
            <a:r>
              <a:rPr lang="en-JM" sz="1800" b="1" kern="1200" dirty="0">
                <a:solidFill>
                  <a:srgbClr val="C00000"/>
                </a:solidFill>
                <a:latin typeface="Times New Roman"/>
              </a:rPr>
              <a:t>Youth Development</a:t>
            </a:r>
          </a:p>
          <a:p>
            <a:pPr marL="0" lvl="0" indent="0" algn="ctr" eaLnBrk="1" fontAlgn="auto" hangingPunct="1">
              <a:lnSpc>
                <a:spcPct val="120000"/>
              </a:lnSpc>
              <a:spcAft>
                <a:spcPts val="0"/>
              </a:spcAft>
              <a:buClr>
                <a:srgbClr val="AD0101"/>
              </a:buClr>
              <a:buNone/>
            </a:pPr>
            <a:r>
              <a:rPr lang="en-JM" sz="1800" kern="1200" dirty="0">
                <a:solidFill>
                  <a:srgbClr val="303030"/>
                </a:solidFill>
                <a:latin typeface="Times New Roman"/>
              </a:rPr>
              <a:t>Nutrition Programme</a:t>
            </a:r>
          </a:p>
          <a:p>
            <a:pPr marL="0" lvl="0" indent="0" algn="ctr" eaLnBrk="1" fontAlgn="auto" hangingPunct="1">
              <a:lnSpc>
                <a:spcPct val="120000"/>
              </a:lnSpc>
              <a:spcAft>
                <a:spcPts val="0"/>
              </a:spcAft>
              <a:buClr>
                <a:srgbClr val="AD0101"/>
              </a:buClr>
              <a:buNone/>
            </a:pPr>
            <a:r>
              <a:rPr lang="en-JM" sz="1800" b="1" kern="1200" dirty="0">
                <a:solidFill>
                  <a:srgbClr val="C00000"/>
                </a:solidFill>
                <a:latin typeface="Times New Roman"/>
              </a:rPr>
              <a:t>Labour Force Training (Infusion Of TVET)</a:t>
            </a: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5907009" y="2708939"/>
            <a:ext cx="347502" cy="652329"/>
          </a:xfrm>
          <a:prstGeom prst="rect">
            <a:avLst/>
          </a:prstGeom>
        </p:spPr>
      </p:pic>
    </p:spTree>
    <p:custDataLst>
      <p:tags r:id="rId1"/>
    </p:custDataLst>
    <p:extLst>
      <p:ext uri="{BB962C8B-B14F-4D97-AF65-F5344CB8AC3E}">
        <p14:creationId xmlns:p14="http://schemas.microsoft.com/office/powerpoint/2010/main" val="287613343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24">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711234"/>
            <a:ext cx="10933612" cy="3943978"/>
          </a:xfrm>
        </p:spPr>
        <p:txBody>
          <a:bodyPr/>
          <a:lstStyle/>
          <a:p>
            <a:pPr marL="0" lvl="0" indent="0" algn="ctr" eaLnBrk="1" fontAlgn="auto" hangingPunct="1">
              <a:lnSpc>
                <a:spcPct val="120000"/>
              </a:lnSpc>
              <a:spcAft>
                <a:spcPts val="0"/>
              </a:spcAft>
              <a:buClr>
                <a:srgbClr val="AD0101"/>
              </a:buClr>
              <a:buNone/>
            </a:pPr>
            <a:r>
              <a:rPr lang="en-US" sz="1800" kern="1200" dirty="0" smtClean="0">
                <a:solidFill>
                  <a:srgbClr val="303030"/>
                </a:solidFill>
                <a:latin typeface="Times New Roman"/>
              </a:rPr>
              <a:t>The MOEYI initiatives are also embedded in key priority areas.</a:t>
            </a:r>
            <a:endParaRPr lang="en-US" sz="1800" kern="1200" dirty="0">
              <a:solidFill>
                <a:srgbClr val="303030"/>
              </a:solidFill>
              <a:latin typeface="Times New Roman"/>
            </a:endParaRPr>
          </a:p>
          <a:p>
            <a:pPr marL="0" lvl="0" indent="0" algn="ctr" eaLnBrk="1" fontAlgn="auto" hangingPunct="1">
              <a:lnSpc>
                <a:spcPct val="120000"/>
              </a:lnSpc>
              <a:spcAft>
                <a:spcPts val="0"/>
              </a:spcAft>
              <a:buClr>
                <a:srgbClr val="AD0101"/>
              </a:buClr>
              <a:buNone/>
            </a:pPr>
            <a:endParaRPr lang="en-US" sz="1800" kern="1200" dirty="0">
              <a:solidFill>
                <a:srgbClr val="303030"/>
              </a:solidFill>
              <a:latin typeface="Times New Roman"/>
            </a:endParaRPr>
          </a:p>
          <a:p>
            <a:pPr marL="0" lvl="0" indent="0" algn="ctr" eaLnBrk="1" fontAlgn="auto" hangingPunct="1">
              <a:lnSpc>
                <a:spcPct val="120000"/>
              </a:lnSpc>
              <a:spcAft>
                <a:spcPts val="0"/>
              </a:spcAft>
              <a:buClr>
                <a:srgbClr val="AD0101"/>
              </a:buClr>
              <a:buNone/>
            </a:pPr>
            <a:r>
              <a:rPr lang="en-US" sz="1800" b="1" kern="1200" dirty="0">
                <a:solidFill>
                  <a:srgbClr val="C00000"/>
                </a:solidFill>
                <a:latin typeface="Times New Roman"/>
              </a:rPr>
              <a:t>(Central Ministry)</a:t>
            </a:r>
          </a:p>
          <a:p>
            <a:pPr marL="0" lvl="0" indent="0" algn="ctr" eaLnBrk="1" fontAlgn="auto" hangingPunct="1">
              <a:lnSpc>
                <a:spcPct val="120000"/>
              </a:lnSpc>
              <a:spcAft>
                <a:spcPts val="0"/>
              </a:spcAft>
              <a:buClr>
                <a:srgbClr val="AD0101"/>
              </a:buClr>
              <a:buNone/>
            </a:pPr>
            <a:r>
              <a:rPr lang="en-US" sz="1800" kern="1200" dirty="0">
                <a:solidFill>
                  <a:srgbClr val="303030"/>
                </a:solidFill>
                <a:latin typeface="Times New Roman"/>
              </a:rPr>
              <a:t>Child and Youth Development</a:t>
            </a:r>
          </a:p>
          <a:p>
            <a:pPr marL="0" lvl="0" indent="0" algn="ctr" eaLnBrk="1" fontAlgn="auto" hangingPunct="1">
              <a:lnSpc>
                <a:spcPct val="120000"/>
              </a:lnSpc>
              <a:spcAft>
                <a:spcPts val="0"/>
              </a:spcAft>
              <a:buClr>
                <a:srgbClr val="AD0101"/>
              </a:buClr>
              <a:buNone/>
            </a:pPr>
            <a:r>
              <a:rPr lang="en-US" sz="1800" kern="1200" dirty="0">
                <a:solidFill>
                  <a:srgbClr val="303030"/>
                </a:solidFill>
                <a:latin typeface="Times New Roman"/>
              </a:rPr>
              <a:t>Child Care and Protection</a:t>
            </a:r>
          </a:p>
          <a:p>
            <a:pPr marL="0" lvl="0" indent="0" algn="ctr" eaLnBrk="1" fontAlgn="auto" hangingPunct="1">
              <a:lnSpc>
                <a:spcPct val="120000"/>
              </a:lnSpc>
              <a:spcAft>
                <a:spcPts val="0"/>
              </a:spcAft>
              <a:buClr>
                <a:srgbClr val="AD0101"/>
              </a:buClr>
              <a:buNone/>
            </a:pPr>
            <a:r>
              <a:rPr lang="en-US" sz="1800" kern="1200" dirty="0">
                <a:solidFill>
                  <a:srgbClr val="303030"/>
                </a:solidFill>
                <a:latin typeface="Times New Roman"/>
              </a:rPr>
              <a:t>Lifelong Learning</a:t>
            </a:r>
          </a:p>
          <a:p>
            <a:pPr marL="0" lvl="0" indent="0" algn="ctr" eaLnBrk="1" fontAlgn="auto" hangingPunct="1">
              <a:lnSpc>
                <a:spcPct val="120000"/>
              </a:lnSpc>
              <a:spcAft>
                <a:spcPts val="0"/>
              </a:spcAft>
              <a:buClr>
                <a:srgbClr val="AD0101"/>
              </a:buClr>
              <a:buNone/>
            </a:pPr>
            <a:r>
              <a:rPr lang="en-US" sz="1800" kern="1200" dirty="0">
                <a:solidFill>
                  <a:srgbClr val="303030"/>
                </a:solidFill>
                <a:latin typeface="Times New Roman"/>
              </a:rPr>
              <a:t>Governance and Accountability</a:t>
            </a:r>
          </a:p>
          <a:p>
            <a:pPr marL="0" lvl="0" indent="0" algn="ctr" eaLnBrk="1" fontAlgn="auto" hangingPunct="1">
              <a:lnSpc>
                <a:spcPct val="120000"/>
              </a:lnSpc>
              <a:spcAft>
                <a:spcPts val="0"/>
              </a:spcAft>
              <a:buClr>
                <a:srgbClr val="AD0101"/>
              </a:buClr>
              <a:buNone/>
            </a:pPr>
            <a:r>
              <a:rPr lang="en-US" sz="1800" kern="1200" dirty="0">
                <a:solidFill>
                  <a:srgbClr val="303030"/>
                </a:solidFill>
                <a:latin typeface="Times New Roman"/>
              </a:rPr>
              <a:t> Information and Communication</a:t>
            </a:r>
          </a:p>
          <a:p>
            <a:pPr marL="0" lvl="0" indent="0" algn="ctr" eaLnBrk="1" fontAlgn="auto" hangingPunct="1">
              <a:lnSpc>
                <a:spcPct val="120000"/>
              </a:lnSpc>
              <a:spcAft>
                <a:spcPts val="0"/>
              </a:spcAft>
              <a:buClr>
                <a:srgbClr val="AD0101"/>
              </a:buClr>
              <a:buNone/>
            </a:pPr>
            <a:r>
              <a:rPr lang="en-US" sz="1800" b="1" kern="1200" dirty="0">
                <a:solidFill>
                  <a:srgbClr val="C00000"/>
                </a:solidFill>
                <a:latin typeface="Times New Roman"/>
              </a:rPr>
              <a:t>Quality Education and Training</a:t>
            </a:r>
          </a:p>
          <a:p>
            <a:pPr marL="0" lvl="0" indent="0" algn="ctr" eaLnBrk="1" fontAlgn="auto" hangingPunct="1">
              <a:lnSpc>
                <a:spcPct val="120000"/>
              </a:lnSpc>
              <a:spcAft>
                <a:spcPts val="0"/>
              </a:spcAft>
              <a:buClr>
                <a:srgbClr val="AD0101"/>
              </a:buClr>
              <a:buNone/>
            </a:pPr>
            <a:r>
              <a:rPr lang="en-US" sz="1800" kern="1200" dirty="0">
                <a:solidFill>
                  <a:srgbClr val="303030"/>
                </a:solidFill>
                <a:latin typeface="Times New Roman"/>
              </a:rPr>
              <a:t>Stakeholder Engagement</a:t>
            </a: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086604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2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2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2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24">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296193"/>
            <a:ext cx="10933612" cy="4359019"/>
          </a:xfrm>
        </p:spPr>
        <p:txBody>
          <a:bodyPr/>
          <a:lstStyle/>
          <a:p>
            <a:pPr marL="0" lvl="0" indent="0" algn="ctr" eaLnBrk="1" fontAlgn="auto" hangingPunct="1">
              <a:lnSpc>
                <a:spcPct val="120000"/>
              </a:lnSpc>
              <a:spcAft>
                <a:spcPts val="0"/>
              </a:spcAft>
              <a:buClr>
                <a:srgbClr val="AD0101"/>
              </a:buClr>
              <a:buNone/>
            </a:pPr>
            <a:r>
              <a:rPr lang="en-US" sz="1800" kern="1200" dirty="0" smtClean="0">
                <a:solidFill>
                  <a:srgbClr val="303030"/>
                </a:solidFill>
                <a:latin typeface="Times New Roman"/>
              </a:rPr>
              <a:t>The MOEYI initiatives are also embedded in key priority areas cont’d.</a:t>
            </a:r>
            <a:endParaRPr lang="en-US" sz="1800" kern="1200" dirty="0">
              <a:solidFill>
                <a:srgbClr val="303030"/>
              </a:solidFill>
              <a:latin typeface="Times New Roman"/>
            </a:endParaRPr>
          </a:p>
          <a:p>
            <a:pPr marL="0" lvl="0" indent="0" algn="ctr" eaLnBrk="1" fontAlgn="auto" hangingPunct="1">
              <a:lnSpc>
                <a:spcPct val="150000"/>
              </a:lnSpc>
              <a:spcAft>
                <a:spcPts val="0"/>
              </a:spcAft>
              <a:buClr>
                <a:srgbClr val="AD0101"/>
              </a:buClr>
              <a:buNone/>
            </a:pPr>
            <a:endParaRPr lang="en-GB" sz="1700" kern="1200" dirty="0" smtClean="0">
              <a:solidFill>
                <a:srgbClr val="FF0000"/>
              </a:solidFill>
              <a:latin typeface="Times New Roman"/>
            </a:endParaRPr>
          </a:p>
          <a:p>
            <a:pPr marL="0" lvl="0" indent="0" algn="ctr" eaLnBrk="1" fontAlgn="auto" hangingPunct="1">
              <a:lnSpc>
                <a:spcPct val="150000"/>
              </a:lnSpc>
              <a:spcAft>
                <a:spcPts val="0"/>
              </a:spcAft>
              <a:buClr>
                <a:srgbClr val="AD0101"/>
              </a:buClr>
              <a:buNone/>
            </a:pPr>
            <a:r>
              <a:rPr lang="en-GB" sz="1700" kern="1200" dirty="0" smtClean="0">
                <a:solidFill>
                  <a:srgbClr val="FF0000"/>
                </a:solidFill>
                <a:latin typeface="Times New Roman"/>
              </a:rPr>
              <a:t>(</a:t>
            </a:r>
            <a:r>
              <a:rPr lang="en-GB" sz="1700" kern="1200" dirty="0">
                <a:solidFill>
                  <a:srgbClr val="FF0000"/>
                </a:solidFill>
                <a:latin typeface="Times New Roman"/>
              </a:rPr>
              <a:t>Hon. Minister Focus Areas)</a:t>
            </a:r>
          </a:p>
          <a:p>
            <a:pPr marL="0" lvl="0" indent="0" algn="ctr" eaLnBrk="1" fontAlgn="auto" hangingPunct="1">
              <a:lnSpc>
                <a:spcPct val="150000"/>
              </a:lnSpc>
              <a:spcAft>
                <a:spcPts val="0"/>
              </a:spcAft>
              <a:buClr>
                <a:srgbClr val="AD0101"/>
              </a:buClr>
              <a:buNone/>
            </a:pPr>
            <a:r>
              <a:rPr lang="en-GB" sz="1600" kern="1200" dirty="0" smtClean="0">
                <a:solidFill>
                  <a:srgbClr val="303030"/>
                </a:solidFill>
                <a:latin typeface="Times New Roman"/>
              </a:rPr>
              <a:t>Early </a:t>
            </a:r>
            <a:r>
              <a:rPr lang="en-GB" sz="1600" kern="1200" dirty="0">
                <a:solidFill>
                  <a:srgbClr val="303030"/>
                </a:solidFill>
                <a:latin typeface="Times New Roman"/>
              </a:rPr>
              <a:t>childhood Care and Development </a:t>
            </a:r>
            <a:endParaRPr lang="en-JM" sz="1600" kern="1200" dirty="0">
              <a:solidFill>
                <a:srgbClr val="303030"/>
              </a:solidFill>
              <a:latin typeface="Times New Roman"/>
            </a:endParaRPr>
          </a:p>
          <a:p>
            <a:pPr marL="0" lvl="0" indent="0" algn="ctr" eaLnBrk="1" fontAlgn="auto" hangingPunct="1">
              <a:lnSpc>
                <a:spcPct val="150000"/>
              </a:lnSpc>
              <a:spcAft>
                <a:spcPts val="0"/>
              </a:spcAft>
              <a:buClr>
                <a:srgbClr val="AD0101"/>
              </a:buClr>
              <a:buNone/>
            </a:pPr>
            <a:r>
              <a:rPr lang="en-GB" sz="1600" b="1" kern="1200" dirty="0">
                <a:solidFill>
                  <a:srgbClr val="C00000"/>
                </a:solidFill>
                <a:latin typeface="Times New Roman"/>
              </a:rPr>
              <a:t>TVET Integration and the STEM Methodology</a:t>
            </a:r>
            <a:endParaRPr lang="en-JM" sz="1600" b="1" kern="1200" dirty="0">
              <a:solidFill>
                <a:srgbClr val="C00000"/>
              </a:solidFill>
              <a:latin typeface="Times New Roman"/>
            </a:endParaRPr>
          </a:p>
          <a:p>
            <a:pPr marL="0" lvl="0" indent="0" algn="ctr" eaLnBrk="1" fontAlgn="auto" hangingPunct="1">
              <a:lnSpc>
                <a:spcPct val="150000"/>
              </a:lnSpc>
              <a:spcAft>
                <a:spcPts val="0"/>
              </a:spcAft>
              <a:buClr>
                <a:srgbClr val="AD0101"/>
              </a:buClr>
              <a:buNone/>
            </a:pPr>
            <a:r>
              <a:rPr lang="en-GB" sz="1600" kern="1200" dirty="0">
                <a:solidFill>
                  <a:srgbClr val="303030"/>
                </a:solidFill>
                <a:latin typeface="Times New Roman"/>
              </a:rPr>
              <a:t>Safety, Security and Uniformed Groups in all schools</a:t>
            </a:r>
            <a:endParaRPr lang="en-JM" sz="1600" kern="1200" dirty="0">
              <a:solidFill>
                <a:srgbClr val="303030"/>
              </a:solidFill>
              <a:latin typeface="Times New Roman"/>
            </a:endParaRPr>
          </a:p>
          <a:p>
            <a:pPr marL="0" lvl="0" indent="0" algn="ctr" eaLnBrk="1" fontAlgn="auto" hangingPunct="1">
              <a:lnSpc>
                <a:spcPct val="150000"/>
              </a:lnSpc>
              <a:spcAft>
                <a:spcPts val="0"/>
              </a:spcAft>
              <a:buClr>
                <a:srgbClr val="AD0101"/>
              </a:buClr>
              <a:buNone/>
            </a:pPr>
            <a:r>
              <a:rPr lang="en-GB" sz="1600" b="1" kern="1200" dirty="0">
                <a:solidFill>
                  <a:srgbClr val="C00000"/>
                </a:solidFill>
                <a:latin typeface="Times New Roman"/>
              </a:rPr>
              <a:t>Technology in Education and Administration</a:t>
            </a:r>
            <a:endParaRPr lang="en-JM" sz="1600" b="1" kern="1200" dirty="0">
              <a:solidFill>
                <a:srgbClr val="C00000"/>
              </a:solidFill>
              <a:latin typeface="Times New Roman"/>
            </a:endParaRPr>
          </a:p>
          <a:p>
            <a:pPr marL="0" lvl="0" indent="0" algn="ctr" eaLnBrk="1" fontAlgn="auto" hangingPunct="1">
              <a:lnSpc>
                <a:spcPct val="150000"/>
              </a:lnSpc>
              <a:spcAft>
                <a:spcPts val="0"/>
              </a:spcAft>
              <a:buClr>
                <a:srgbClr val="AD0101"/>
              </a:buClr>
              <a:buNone/>
            </a:pPr>
            <a:r>
              <a:rPr lang="en-GB" sz="1600" b="1" kern="1200" dirty="0">
                <a:solidFill>
                  <a:srgbClr val="C00000"/>
                </a:solidFill>
                <a:latin typeface="Times New Roman"/>
              </a:rPr>
              <a:t>Differentiated Instruction for effective teaching and learning</a:t>
            </a:r>
            <a:endParaRPr lang="en-JM" sz="1600" b="1" kern="1200" dirty="0">
              <a:solidFill>
                <a:srgbClr val="C00000"/>
              </a:solidFill>
              <a:latin typeface="Times New Roman"/>
            </a:endParaRPr>
          </a:p>
          <a:p>
            <a:pPr marL="0" lvl="0" indent="0" algn="ctr" eaLnBrk="1" fontAlgn="auto" hangingPunct="1">
              <a:lnSpc>
                <a:spcPct val="150000"/>
              </a:lnSpc>
              <a:spcAft>
                <a:spcPts val="0"/>
              </a:spcAft>
              <a:buClr>
                <a:srgbClr val="AD0101"/>
              </a:buClr>
              <a:buNone/>
            </a:pPr>
            <a:r>
              <a:rPr lang="en-GB" sz="1600" b="1" kern="1200" dirty="0">
                <a:solidFill>
                  <a:srgbClr val="C00000"/>
                </a:solidFill>
                <a:latin typeface="Times New Roman"/>
              </a:rPr>
              <a:t>Youth Development and Career Advancement</a:t>
            </a:r>
            <a:endParaRPr lang="en-JM" sz="1600" b="1" kern="1200" dirty="0">
              <a:solidFill>
                <a:srgbClr val="C00000"/>
              </a:solidFill>
              <a:latin typeface="Times New Roman"/>
            </a:endParaRPr>
          </a:p>
          <a:p>
            <a:pPr marL="0" lvl="0" indent="0" algn="ctr" eaLnBrk="1" fontAlgn="auto" hangingPunct="1">
              <a:lnSpc>
                <a:spcPct val="150000"/>
              </a:lnSpc>
              <a:spcAft>
                <a:spcPts val="0"/>
              </a:spcAft>
              <a:buClr>
                <a:srgbClr val="AD0101"/>
              </a:buClr>
              <a:buNone/>
            </a:pPr>
            <a:r>
              <a:rPr lang="en-GB" sz="1600" kern="1200" dirty="0">
                <a:solidFill>
                  <a:srgbClr val="303030"/>
                </a:solidFill>
                <a:latin typeface="Times New Roman"/>
              </a:rPr>
              <a:t>Efficiency in Public Information and Communication</a:t>
            </a:r>
            <a:endParaRPr lang="en-JM" sz="1600" kern="1200" dirty="0">
              <a:solidFill>
                <a:srgbClr val="303030"/>
              </a:solidFill>
              <a:latin typeface="Times New Roman"/>
            </a:endParaRPr>
          </a:p>
          <a:p>
            <a:pPr marL="0" lvl="0" indent="0" algn="ctr" eaLnBrk="1" fontAlgn="auto" hangingPunct="1">
              <a:lnSpc>
                <a:spcPct val="150000"/>
              </a:lnSpc>
              <a:spcAft>
                <a:spcPts val="0"/>
              </a:spcAft>
              <a:buClr>
                <a:srgbClr val="AD0101"/>
              </a:buClr>
              <a:buNone/>
            </a:pPr>
            <a:endParaRPr lang="en-JM" sz="1700" kern="1200" dirty="0">
              <a:solidFill>
                <a:srgbClr val="303030"/>
              </a:solidFill>
              <a:latin typeface="Times New Roman"/>
            </a:endParaRPr>
          </a:p>
          <a:p>
            <a:pPr marL="0" lvl="0" indent="0" algn="ctr" eaLnBrk="1" fontAlgn="auto" hangingPunct="1">
              <a:lnSpc>
                <a:spcPct val="150000"/>
              </a:lnSpc>
              <a:spcAft>
                <a:spcPts val="0"/>
              </a:spcAft>
              <a:buClr>
                <a:srgbClr val="AD0101"/>
              </a:buClr>
              <a:buNone/>
            </a:pPr>
            <a:endParaRPr lang="en-GB" sz="1700" kern="1200" dirty="0">
              <a:solidFill>
                <a:srgbClr val="303030"/>
              </a:solidFill>
              <a:latin typeface="Times New Roman"/>
            </a:endParaRP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477255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296193"/>
            <a:ext cx="10933612" cy="4359019"/>
          </a:xfrm>
        </p:spPr>
        <p:txBody>
          <a:bodyPr/>
          <a:lstStyle/>
          <a:p>
            <a:pPr marL="0" lvl="0" indent="0" eaLnBrk="1" fontAlgn="auto" hangingPunct="1">
              <a:lnSpc>
                <a:spcPct val="150000"/>
              </a:lnSpc>
              <a:spcBef>
                <a:spcPts val="1200"/>
              </a:spcBef>
              <a:spcAft>
                <a:spcPts val="200"/>
              </a:spcAft>
              <a:buClr>
                <a:srgbClr val="E48312"/>
              </a:buClr>
              <a:buSzPct val="100000"/>
              <a:buNone/>
            </a:pPr>
            <a:endParaRPr lang="en-JM" sz="1700" b="1" kern="1200" dirty="0" smtClean="0">
              <a:solidFill>
                <a:srgbClr val="000000">
                  <a:lumMod val="75000"/>
                  <a:lumOff val="25000"/>
                </a:srgbClr>
              </a:solidFill>
              <a:latin typeface="Baskerville Old Face" panose="02020602080505020303" pitchFamily="18" charset="0"/>
            </a:endParaRPr>
          </a:p>
          <a:p>
            <a:pPr marL="0" lvl="0" indent="0" eaLnBrk="1" fontAlgn="auto" hangingPunct="1">
              <a:lnSpc>
                <a:spcPct val="150000"/>
              </a:lnSpc>
              <a:spcBef>
                <a:spcPts val="1200"/>
              </a:spcBef>
              <a:spcAft>
                <a:spcPts val="200"/>
              </a:spcAft>
              <a:buClr>
                <a:srgbClr val="E48312"/>
              </a:buClr>
              <a:buSzPct val="100000"/>
              <a:buNone/>
            </a:pPr>
            <a:r>
              <a:rPr lang="en-JM" sz="2000" b="1" kern="1200" dirty="0" smtClean="0">
                <a:solidFill>
                  <a:srgbClr val="000000">
                    <a:lumMod val="75000"/>
                    <a:lumOff val="25000"/>
                  </a:srgbClr>
                </a:solidFill>
                <a:latin typeface="Baskerville Old Face" panose="02020602080505020303" pitchFamily="18" charset="0"/>
              </a:rPr>
              <a:t>POLICY IMPLEMENTATION</a:t>
            </a:r>
          </a:p>
          <a:p>
            <a:pPr lvl="0" eaLnBrk="1" fontAlgn="auto" hangingPunct="1">
              <a:lnSpc>
                <a:spcPct val="150000"/>
              </a:lnSpc>
              <a:spcBef>
                <a:spcPts val="1200"/>
              </a:spcBef>
              <a:spcAft>
                <a:spcPts val="200"/>
              </a:spcAft>
              <a:buClr>
                <a:srgbClr val="E48312"/>
              </a:buClr>
              <a:buSzPct val="100000"/>
              <a:buFont typeface="Arial" panose="020B0604020202020204" pitchFamily="34" charset="0"/>
              <a:buChar char="•"/>
            </a:pPr>
            <a:r>
              <a:rPr lang="en-JM" sz="2000" kern="1200" dirty="0" smtClean="0">
                <a:solidFill>
                  <a:srgbClr val="000000">
                    <a:lumMod val="75000"/>
                    <a:lumOff val="25000"/>
                  </a:srgbClr>
                </a:solidFill>
                <a:latin typeface="Baskerville Old Face" panose="02020602080505020303" pitchFamily="18" charset="0"/>
              </a:rPr>
              <a:t>TVET </a:t>
            </a:r>
            <a:r>
              <a:rPr lang="en-JM" sz="2000" kern="1200" dirty="0">
                <a:solidFill>
                  <a:srgbClr val="000000">
                    <a:lumMod val="75000"/>
                    <a:lumOff val="25000"/>
                  </a:srgbClr>
                </a:solidFill>
                <a:latin typeface="Baskerville Old Face" panose="02020602080505020303" pitchFamily="18" charset="0"/>
              </a:rPr>
              <a:t>Policy</a:t>
            </a:r>
          </a:p>
          <a:p>
            <a:pPr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rPr>
              <a:t>Mathematics </a:t>
            </a:r>
            <a:r>
              <a:rPr lang="en-JM" sz="2000" kern="1200" dirty="0" smtClean="0">
                <a:solidFill>
                  <a:srgbClr val="000000">
                    <a:lumMod val="75000"/>
                    <a:lumOff val="25000"/>
                  </a:srgbClr>
                </a:solidFill>
                <a:latin typeface="Baskerville Old Face" panose="02020602080505020303" pitchFamily="18" charset="0"/>
              </a:rPr>
              <a:t>Policy</a:t>
            </a:r>
            <a:endParaRPr lang="en-JM" sz="2000" kern="1200" dirty="0">
              <a:solidFill>
                <a:srgbClr val="000000">
                  <a:lumMod val="75000"/>
                  <a:lumOff val="25000"/>
                </a:srgbClr>
              </a:solidFill>
              <a:latin typeface="Baskerville Old Face" panose="02020602080505020303" pitchFamily="18" charset="0"/>
            </a:endParaRPr>
          </a:p>
          <a:p>
            <a:pPr lvl="0" algn="ctr" eaLnBrk="1" fontAlgn="auto" hangingPunct="1">
              <a:lnSpc>
                <a:spcPct val="150000"/>
              </a:lnSpc>
              <a:spcAft>
                <a:spcPts val="0"/>
              </a:spcAft>
              <a:buClr>
                <a:srgbClr val="AD0101"/>
              </a:buClr>
              <a:buFont typeface="Arial" panose="020B0604020202020204" pitchFamily="34" charset="0"/>
              <a:buChar char="•"/>
            </a:pPr>
            <a:endParaRPr lang="en-JM" sz="1700" kern="1200" dirty="0">
              <a:solidFill>
                <a:srgbClr val="303030"/>
              </a:solidFill>
              <a:latin typeface="Times New Roman"/>
            </a:endParaRPr>
          </a:p>
          <a:p>
            <a:pPr lvl="0" algn="ctr" eaLnBrk="1" fontAlgn="auto" hangingPunct="1">
              <a:lnSpc>
                <a:spcPct val="150000"/>
              </a:lnSpc>
              <a:spcAft>
                <a:spcPts val="0"/>
              </a:spcAft>
              <a:buClr>
                <a:srgbClr val="AD0101"/>
              </a:buClr>
              <a:buFont typeface="Arial" panose="020B0604020202020204" pitchFamily="34" charset="0"/>
              <a:buChar char="•"/>
            </a:pPr>
            <a:endParaRPr lang="en-GB" sz="1700" kern="1200" dirty="0">
              <a:solidFill>
                <a:srgbClr val="303030"/>
              </a:solidFill>
              <a:latin typeface="Times New Roman"/>
            </a:endParaRP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7101248" y="2421882"/>
            <a:ext cx="2828789" cy="2408129"/>
          </a:xfrm>
          <a:prstGeom prst="rect">
            <a:avLst/>
          </a:prstGeom>
        </p:spPr>
      </p:pic>
    </p:spTree>
    <p:custDataLst>
      <p:tags r:id="rId1"/>
    </p:custDataLst>
    <p:extLst>
      <p:ext uri="{BB962C8B-B14F-4D97-AF65-F5344CB8AC3E}">
        <p14:creationId xmlns:p14="http://schemas.microsoft.com/office/powerpoint/2010/main" val="264672206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296193"/>
            <a:ext cx="10933612" cy="4359019"/>
          </a:xfrm>
        </p:spPr>
        <p:txBody>
          <a:bodyPr/>
          <a:lstStyle/>
          <a:p>
            <a:pPr marL="0" lvl="0" indent="0" eaLnBrk="1" fontAlgn="auto" hangingPunct="1">
              <a:lnSpc>
                <a:spcPct val="150000"/>
              </a:lnSpc>
              <a:spcBef>
                <a:spcPts val="1200"/>
              </a:spcBef>
              <a:spcAft>
                <a:spcPts val="200"/>
              </a:spcAft>
              <a:buClr>
                <a:srgbClr val="E48312"/>
              </a:buClr>
              <a:buSzPct val="100000"/>
              <a:buNone/>
            </a:pPr>
            <a:endParaRPr lang="en-JM" sz="1700" b="1" kern="1200" dirty="0" smtClean="0">
              <a:solidFill>
                <a:srgbClr val="000000">
                  <a:lumMod val="75000"/>
                  <a:lumOff val="25000"/>
                </a:srgbClr>
              </a:solidFill>
              <a:latin typeface="Baskerville Old Face" panose="02020602080505020303" pitchFamily="18" charset="0"/>
            </a:endParaRPr>
          </a:p>
          <a:p>
            <a:pPr marL="0" lvl="0" indent="0" eaLnBrk="1" fontAlgn="auto" hangingPunct="1">
              <a:lnSpc>
                <a:spcPct val="150000"/>
              </a:lnSpc>
              <a:spcBef>
                <a:spcPts val="1200"/>
              </a:spcBef>
              <a:spcAft>
                <a:spcPts val="200"/>
              </a:spcAft>
              <a:buClr>
                <a:srgbClr val="E48312"/>
              </a:buClr>
              <a:buSzPct val="100000"/>
              <a:buNone/>
            </a:pPr>
            <a:r>
              <a:rPr lang="en-JM" sz="1700" b="1" kern="1200" dirty="0" smtClean="0">
                <a:solidFill>
                  <a:srgbClr val="000000">
                    <a:lumMod val="75000"/>
                    <a:lumOff val="25000"/>
                  </a:srgbClr>
                </a:solidFill>
                <a:latin typeface="Baskerville Old Face" panose="02020602080505020303" pitchFamily="18" charset="0"/>
              </a:rPr>
              <a:t>POLICY IMPLEMENTATION</a:t>
            </a:r>
          </a:p>
          <a:p>
            <a:pPr marL="0" lvl="0" indent="0" eaLnBrk="1" fontAlgn="auto" hangingPunct="1">
              <a:lnSpc>
                <a:spcPct val="150000"/>
              </a:lnSpc>
              <a:spcBef>
                <a:spcPts val="1200"/>
              </a:spcBef>
              <a:spcAft>
                <a:spcPts val="200"/>
              </a:spcAft>
              <a:buClr>
                <a:srgbClr val="E48312"/>
              </a:buClr>
              <a:buSzPct val="100000"/>
              <a:buNone/>
            </a:pPr>
            <a:r>
              <a:rPr lang="en-JM" sz="2000" kern="1200" dirty="0">
                <a:solidFill>
                  <a:srgbClr val="000000">
                    <a:lumMod val="75000"/>
                    <a:lumOff val="25000"/>
                  </a:srgbClr>
                </a:solidFill>
                <a:latin typeface="Baskerville Old Face" panose="02020602080505020303" pitchFamily="18" charset="0"/>
              </a:rPr>
              <a:t>Aspects of the TVET Policy</a:t>
            </a:r>
          </a:p>
          <a:p>
            <a:pPr marL="749808" lvl="3"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ea typeface="+mn-ea"/>
                <a:cs typeface="+mn-cs"/>
              </a:rPr>
              <a:t> All students undertaking at least one TVET subject</a:t>
            </a:r>
          </a:p>
          <a:p>
            <a:pPr marL="749808" lvl="3"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ea typeface="+mn-ea"/>
                <a:cs typeface="+mn-cs"/>
              </a:rPr>
              <a:t>Emphasis on Stem and Mathematics</a:t>
            </a:r>
          </a:p>
          <a:p>
            <a:pPr marL="1100000" lvl="5" indent="-228600" fontAlgn="auto">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ea typeface="+mn-ea"/>
                <a:cs typeface="+mn-cs"/>
              </a:rPr>
              <a:t>Introduction of robotics, media, visual and performing arts </a:t>
            </a:r>
          </a:p>
          <a:p>
            <a:pPr marL="749808" lvl="3"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ea typeface="+mn-ea"/>
                <a:cs typeface="+mn-cs"/>
              </a:rPr>
              <a:t>Emphasis on ICT </a:t>
            </a:r>
          </a:p>
          <a:p>
            <a:pPr lvl="0" algn="ctr" eaLnBrk="1" fontAlgn="auto" hangingPunct="1">
              <a:lnSpc>
                <a:spcPct val="150000"/>
              </a:lnSpc>
              <a:spcAft>
                <a:spcPts val="0"/>
              </a:spcAft>
              <a:buClr>
                <a:srgbClr val="AD0101"/>
              </a:buClr>
              <a:buFont typeface="Arial" panose="020B0604020202020204" pitchFamily="34" charset="0"/>
              <a:buChar char="•"/>
            </a:pPr>
            <a:endParaRPr lang="en-JM" sz="1700" kern="1200" dirty="0">
              <a:solidFill>
                <a:srgbClr val="303030"/>
              </a:solidFill>
              <a:latin typeface="Times New Roman"/>
            </a:endParaRPr>
          </a:p>
          <a:p>
            <a:pPr lvl="0" algn="ctr" eaLnBrk="1" fontAlgn="auto" hangingPunct="1">
              <a:lnSpc>
                <a:spcPct val="150000"/>
              </a:lnSpc>
              <a:spcAft>
                <a:spcPts val="0"/>
              </a:spcAft>
              <a:buClr>
                <a:srgbClr val="AD0101"/>
              </a:buClr>
              <a:buFont typeface="Arial" panose="020B0604020202020204" pitchFamily="34" charset="0"/>
              <a:buChar char="•"/>
            </a:pPr>
            <a:endParaRPr lang="en-GB" sz="1700" kern="1200" dirty="0">
              <a:solidFill>
                <a:srgbClr val="303030"/>
              </a:solidFill>
              <a:latin typeface="Times New Roman"/>
            </a:endParaRP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508017" y="2576627"/>
            <a:ext cx="2828789" cy="2408129"/>
          </a:xfrm>
          <a:prstGeom prst="rect">
            <a:avLst/>
          </a:prstGeom>
        </p:spPr>
      </p:pic>
    </p:spTree>
    <p:custDataLst>
      <p:tags r:id="rId1"/>
    </p:custDataLst>
    <p:extLst>
      <p:ext uri="{BB962C8B-B14F-4D97-AF65-F5344CB8AC3E}">
        <p14:creationId xmlns:p14="http://schemas.microsoft.com/office/powerpoint/2010/main" val="356613073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28851" y="532606"/>
            <a:ext cx="6858000" cy="763587"/>
          </a:xfrm>
        </p:spPr>
        <p:txBody>
          <a:bodyPr/>
          <a:lstStyle/>
          <a:p>
            <a:r>
              <a:rPr lang="en-JM" dirty="0">
                <a:solidFill>
                  <a:schemeClr val="bg1"/>
                </a:solidFill>
                <a:latin typeface="Baskerville Old Face" panose="02020602080505020303" pitchFamily="18" charset="0"/>
              </a:rPr>
              <a:t>Jamaica’s Approaches &amp; Responses</a:t>
            </a:r>
            <a:endParaRPr lang="en-US" altLang="en-US" b="1" dirty="0" smtClean="0">
              <a:solidFill>
                <a:schemeClr val="bg1"/>
              </a:solidFill>
            </a:endParaRPr>
          </a:p>
        </p:txBody>
      </p:sp>
      <p:sp>
        <p:nvSpPr>
          <p:cNvPr id="133124" name="Rectangle 4"/>
          <p:cNvSpPr>
            <a:spLocks noGrp="1" noChangeArrowheads="1"/>
          </p:cNvSpPr>
          <p:nvPr>
            <p:ph type="body" sz="half" idx="2"/>
          </p:nvPr>
        </p:nvSpPr>
        <p:spPr>
          <a:xfrm>
            <a:off x="613954" y="1296193"/>
            <a:ext cx="10933612" cy="4359019"/>
          </a:xfrm>
        </p:spPr>
        <p:txBody>
          <a:bodyPr/>
          <a:lstStyle/>
          <a:p>
            <a:pPr marL="0" lvl="0" indent="0" eaLnBrk="1" fontAlgn="auto" hangingPunct="1">
              <a:lnSpc>
                <a:spcPct val="150000"/>
              </a:lnSpc>
              <a:spcBef>
                <a:spcPts val="1200"/>
              </a:spcBef>
              <a:spcAft>
                <a:spcPts val="200"/>
              </a:spcAft>
              <a:buClr>
                <a:srgbClr val="E48312"/>
              </a:buClr>
              <a:buSzPct val="100000"/>
              <a:buNone/>
            </a:pPr>
            <a:endParaRPr lang="en-JM" sz="1700" b="1" kern="1200" dirty="0" smtClean="0">
              <a:solidFill>
                <a:srgbClr val="000000">
                  <a:lumMod val="75000"/>
                  <a:lumOff val="25000"/>
                </a:srgbClr>
              </a:solidFill>
              <a:latin typeface="Baskerville Old Face" panose="02020602080505020303" pitchFamily="18" charset="0"/>
            </a:endParaRPr>
          </a:p>
          <a:p>
            <a:pPr marL="0" lvl="0" indent="0" eaLnBrk="1" fontAlgn="auto" hangingPunct="1">
              <a:lnSpc>
                <a:spcPct val="150000"/>
              </a:lnSpc>
              <a:spcBef>
                <a:spcPts val="1200"/>
              </a:spcBef>
              <a:spcAft>
                <a:spcPts val="200"/>
              </a:spcAft>
              <a:buClr>
                <a:srgbClr val="E48312"/>
              </a:buClr>
              <a:buSzPct val="100000"/>
              <a:buNone/>
            </a:pPr>
            <a:r>
              <a:rPr lang="en-JM" sz="1700" b="1" kern="1200" dirty="0" smtClean="0">
                <a:solidFill>
                  <a:srgbClr val="000000">
                    <a:lumMod val="75000"/>
                    <a:lumOff val="25000"/>
                  </a:srgbClr>
                </a:solidFill>
                <a:latin typeface="Baskerville Old Face" panose="02020602080505020303" pitchFamily="18" charset="0"/>
              </a:rPr>
              <a:t>POLICY IMPLEMENTATION</a:t>
            </a:r>
          </a:p>
          <a:p>
            <a:pPr marL="0" lvl="0" indent="0" eaLnBrk="1" fontAlgn="auto" hangingPunct="1">
              <a:lnSpc>
                <a:spcPct val="150000"/>
              </a:lnSpc>
              <a:spcBef>
                <a:spcPts val="1200"/>
              </a:spcBef>
              <a:spcAft>
                <a:spcPts val="200"/>
              </a:spcAft>
              <a:buClr>
                <a:srgbClr val="E48312"/>
              </a:buClr>
              <a:buSzPct val="100000"/>
              <a:buNone/>
            </a:pPr>
            <a:r>
              <a:rPr lang="en-JM" sz="2000" kern="1200" dirty="0" smtClean="0">
                <a:solidFill>
                  <a:srgbClr val="000000">
                    <a:lumMod val="75000"/>
                    <a:lumOff val="25000"/>
                  </a:srgbClr>
                </a:solidFill>
                <a:latin typeface="Baskerville Old Face" panose="02020602080505020303" pitchFamily="18" charset="0"/>
              </a:rPr>
              <a:t> </a:t>
            </a:r>
            <a:r>
              <a:rPr lang="en-JM" sz="2000" b="1" kern="1200" dirty="0" smtClean="0">
                <a:solidFill>
                  <a:srgbClr val="000000">
                    <a:lumMod val="75000"/>
                    <a:lumOff val="25000"/>
                  </a:srgbClr>
                </a:solidFill>
                <a:latin typeface="Baskerville Old Face" panose="02020602080505020303" pitchFamily="18" charset="0"/>
              </a:rPr>
              <a:t>Mathematics Policy</a:t>
            </a:r>
            <a:endParaRPr lang="en-JM" sz="2000" b="1" kern="1200" dirty="0">
              <a:solidFill>
                <a:srgbClr val="000000">
                  <a:lumMod val="75000"/>
                  <a:lumOff val="25000"/>
                </a:srgbClr>
              </a:solidFill>
              <a:latin typeface="Baskerville Old Face" panose="02020602080505020303" pitchFamily="18" charset="0"/>
            </a:endParaRPr>
          </a:p>
          <a:p>
            <a:pPr marL="749808" lvl="3" indent="-182880" eaLnBrk="1" fontAlgn="auto" hangingPunct="1">
              <a:lnSpc>
                <a:spcPct val="150000"/>
              </a:lnSpc>
              <a:spcBef>
                <a:spcPts val="200"/>
              </a:spcBef>
              <a:spcAft>
                <a:spcPts val="400"/>
              </a:spcAft>
              <a:buClr>
                <a:srgbClr val="E48312"/>
              </a:buClr>
              <a:buFont typeface="Arial" panose="020B0604020202020204" pitchFamily="34" charset="0"/>
              <a:buChar char="•"/>
            </a:pPr>
            <a:r>
              <a:rPr lang="en-JM" sz="2000" kern="1200" dirty="0">
                <a:solidFill>
                  <a:srgbClr val="000000">
                    <a:lumMod val="75000"/>
                    <a:lumOff val="25000"/>
                  </a:srgbClr>
                </a:solidFill>
                <a:latin typeface="Baskerville Old Face" panose="02020602080505020303" pitchFamily="18" charset="0"/>
                <a:ea typeface="+mn-ea"/>
                <a:cs typeface="+mn-cs"/>
              </a:rPr>
              <a:t> </a:t>
            </a:r>
            <a:r>
              <a:rPr lang="en-JM" sz="2000" kern="1200" dirty="0" smtClean="0">
                <a:solidFill>
                  <a:srgbClr val="000000">
                    <a:lumMod val="75000"/>
                    <a:lumOff val="25000"/>
                  </a:srgbClr>
                </a:solidFill>
                <a:latin typeface="Baskerville Old Face" panose="02020602080505020303" pitchFamily="18" charset="0"/>
                <a:ea typeface="+mn-ea"/>
                <a:cs typeface="+mn-cs"/>
              </a:rPr>
              <a:t>Data has revealed that the numeracy rate by students and graduates in the Jamaica education system is low. This trend can  impact the Science Technology Engineering Mathematics (STEM) initiative. With that it was paramount to implementation of the Mathematics Policy so that the numeracy rate is improved.  </a:t>
            </a:r>
            <a:endParaRPr lang="en-JM" sz="2000" kern="1200" dirty="0">
              <a:solidFill>
                <a:srgbClr val="303030"/>
              </a:solidFill>
              <a:latin typeface="Times New Roman"/>
            </a:endParaRPr>
          </a:p>
          <a:p>
            <a:pPr lvl="0" algn="ctr" eaLnBrk="1" fontAlgn="auto" hangingPunct="1">
              <a:lnSpc>
                <a:spcPct val="150000"/>
              </a:lnSpc>
              <a:spcAft>
                <a:spcPts val="0"/>
              </a:spcAft>
              <a:buClr>
                <a:srgbClr val="AD0101"/>
              </a:buClr>
              <a:buFont typeface="Arial" panose="020B0604020202020204" pitchFamily="34" charset="0"/>
              <a:buChar char="•"/>
            </a:pPr>
            <a:endParaRPr lang="en-GB" sz="1700" kern="1200" dirty="0">
              <a:solidFill>
                <a:srgbClr val="303030"/>
              </a:solidFill>
              <a:latin typeface="Times New Roman"/>
            </a:endParaRPr>
          </a:p>
          <a:p>
            <a:pPr marL="0" indent="0">
              <a:lnSpc>
                <a:spcPct val="150000"/>
              </a:lnSpc>
              <a:buNone/>
            </a:pPr>
            <a:endParaRPr lang="en-US" altLang="en-US" sz="2200" b="1" dirty="0">
              <a:solidFill>
                <a:srgbClr val="C00000"/>
              </a:solidFill>
              <a:latin typeface="Baskerville Old Face" panose="02020602080505020303" pitchFamily="18" charset="0"/>
            </a:endParaRPr>
          </a:p>
        </p:txBody>
      </p:sp>
      <p:sp>
        <p:nvSpPr>
          <p:cNvPr id="11" name="AfterPrevSupportShape"/>
          <p:cNvSpPr/>
          <p:nvPr/>
        </p:nvSpPr>
        <p:spPr>
          <a:xfrm>
            <a:off x="-63500" y="127001"/>
            <a:ext cx="38100" cy="38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fontAlgn="base" hangingPunct="0">
              <a:spcBef>
                <a:spcPct val="0"/>
              </a:spcBef>
              <a:spcAft>
                <a:spcPct val="0"/>
              </a:spcAft>
              <a:defRPr/>
            </a:pPr>
            <a:endParaRPr lang="en-US">
              <a:solidFill>
                <a:srgbClr val="FFFFFF"/>
              </a:solidFill>
              <a:latin typeface="Arial"/>
            </a:endParaRPr>
          </a:p>
        </p:txBody>
      </p:sp>
      <p:pic>
        <p:nvPicPr>
          <p:cNvPr id="34822" name="Picture 4" descr="jablack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838465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0.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1.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2.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3.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4.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5.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6.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7.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18.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2.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3.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4.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5.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6.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7.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8.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ags/tag9.xml><?xml version="1.0" encoding="utf-8"?>
<p:tagLst xmlns:a="http://schemas.openxmlformats.org/drawingml/2006/main" xmlns:r="http://schemas.openxmlformats.org/officeDocument/2006/relationships" xmlns:p="http://schemas.openxmlformats.org/presentationml/2006/main">
  <p:tag name="POWER3D TRANSITION" val="Pwrpanel.p3d 2"/>
  <p:tag name="POWER3D OPTIONS" val="Fast "/>
  <p:tag name="POWER3D SOUND" val="Power Panels"/>
  <p:tag name="WP_AF_EFFECT_INFO"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415</TotalTime>
  <Words>692</Words>
  <Application>Microsoft Office PowerPoint</Application>
  <PresentationFormat>Panorámica</PresentationFormat>
  <Paragraphs>140</Paragraphs>
  <Slides>19</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Arial Black</vt:lpstr>
      <vt:lpstr>Baskerville Old Face</vt:lpstr>
      <vt:lpstr>Calibri</vt:lpstr>
      <vt:lpstr>Times New Roman</vt:lpstr>
      <vt:lpstr>Default Design</vt:lpstr>
      <vt:lpstr>Presentación de PowerPoint</vt:lpstr>
      <vt:lpstr>Jamaica In Skills Building Businesss</vt:lpstr>
      <vt:lpstr>Jamaica’s Approaches &amp; Responses</vt:lpstr>
      <vt:lpstr>Jamaica’s Approaches &amp; Responses</vt:lpstr>
      <vt:lpstr>Jamaica’s Approaches &amp; Responses</vt:lpstr>
      <vt:lpstr>Jamaica’s Approaches &amp; Responses</vt:lpstr>
      <vt:lpstr>Jamaica’s Approaches &amp; Responses</vt:lpstr>
      <vt:lpstr>Jamaica’s Approaches &amp; Responses</vt:lpstr>
      <vt:lpstr>Jamaica’s Approaches &amp; Responses</vt:lpstr>
      <vt:lpstr>Jamaica’s Approaches &amp; Responses</vt:lpstr>
      <vt:lpstr>PROGRAMMES/INNIATIVES</vt:lpstr>
      <vt:lpstr>PROGRAMMES/INNIATIVES</vt:lpstr>
      <vt:lpstr>PROGRAMMES/INNIATIVES</vt:lpstr>
      <vt:lpstr>PROGRAMMES/INNIATIVES</vt:lpstr>
      <vt:lpstr>Occupational Associate Degrees</vt:lpstr>
      <vt:lpstr>Other Intitiatives</vt:lpstr>
      <vt:lpstr>Other Lifelong Learning Opportunities</vt:lpstr>
      <vt:lpstr>Other Lifelong Learning Opportunities</vt:lpstr>
      <vt:lpstr>Other Lifelong Learning Opportunities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Brown</dc:creator>
  <cp:lastModifiedBy>Eventos 02</cp:lastModifiedBy>
  <cp:revision>40</cp:revision>
  <dcterms:created xsi:type="dcterms:W3CDTF">2019-05-16T10:19:22Z</dcterms:created>
  <dcterms:modified xsi:type="dcterms:W3CDTF">2019-05-16T21:28:19Z</dcterms:modified>
</cp:coreProperties>
</file>