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625" r:id="rId3"/>
    <p:sldId id="627" r:id="rId4"/>
    <p:sldId id="628" r:id="rId5"/>
    <p:sldId id="629" r:id="rId6"/>
    <p:sldId id="630" r:id="rId7"/>
    <p:sldId id="631" r:id="rId8"/>
    <p:sldId id="632" r:id="rId9"/>
    <p:sldId id="633" r:id="rId10"/>
    <p:sldId id="626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641" r:id="rId19"/>
    <p:sldId id="642" r:id="rId20"/>
    <p:sldId id="643" r:id="rId21"/>
    <p:sldId id="644" r:id="rId22"/>
    <p:sldId id="645" r:id="rId23"/>
    <p:sldId id="646" r:id="rId24"/>
    <p:sldId id="647" r:id="rId25"/>
  </p:sldIdLst>
  <p:sldSz cx="12192000" cy="6858000"/>
  <p:notesSz cx="6797675" cy="987266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Eduardo Carmach Iturrieta" initials="JECI" lastIdx="46" clrIdx="0">
    <p:extLst/>
  </p:cmAuthor>
  <p:cmAuthor id="2" name="Cristobal Millard Fernandez" initials="CMF" lastIdx="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ABF"/>
    <a:srgbClr val="C6E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990" y="48"/>
      </p:cViewPr>
      <p:guideLst>
        <p:guide orient="horz" pos="14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1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A24E2-03FB-4AE4-959F-DAD2B12DE6B2}" type="doc">
      <dgm:prSet loTypeId="urn:microsoft.com/office/officeart/2008/layout/LinedLis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CL"/>
        </a:p>
      </dgm:t>
    </dgm:pt>
    <dgm:pt modelId="{8376DC8E-68E7-4BAA-B852-FB3B7C40844E}">
      <dgm:prSet phldrT="[Texto]" custT="1"/>
      <dgm:spPr/>
      <dgm:t>
        <a:bodyPr/>
        <a:lstStyle/>
        <a:p>
          <a:pPr algn="l">
            <a:lnSpc>
              <a:spcPct val="114000"/>
            </a:lnSpc>
          </a:pPr>
          <a:r>
            <a:rPr lang="es-E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aleway" panose="020B0503030101060003"/>
              <a:ea typeface="+mn-ea"/>
              <a:cs typeface="+mn-cs"/>
            </a:rPr>
            <a:t>Permite ubicar los aprendizajes en una estructura gradual de niveles: conocimientos, habilidades y competencias</a:t>
          </a:r>
          <a:r>
            <a:rPr lang="es-ES" sz="2200" b="1" kern="1200" dirty="0">
              <a:latin typeface="+mn-lt"/>
              <a:ea typeface="+mn-ea"/>
              <a:cs typeface="+mn-cs"/>
            </a:rPr>
            <a:t>.</a:t>
          </a:r>
          <a:r>
            <a:rPr lang="es-ES" sz="2200" kern="1200" dirty="0">
              <a:latin typeface="+mn-lt"/>
              <a:ea typeface="+mn-ea"/>
              <a:cs typeface="+mn-cs"/>
            </a:rPr>
            <a:t> </a:t>
          </a:r>
        </a:p>
      </dgm:t>
    </dgm:pt>
    <dgm:pt modelId="{3528A1A8-2AF7-4155-B7BE-340A043DB6C6}" type="parTrans" cxnId="{2E9E1F44-36DE-4C48-B44D-D4473253E2D8}">
      <dgm:prSet/>
      <dgm:spPr/>
      <dgm:t>
        <a:bodyPr/>
        <a:lstStyle/>
        <a:p>
          <a:endParaRPr lang="es-CL" sz="1600"/>
        </a:p>
      </dgm:t>
    </dgm:pt>
    <dgm:pt modelId="{40FF32DD-F3B1-4FCB-A82E-3A219920F5AA}" type="sibTrans" cxnId="{2E9E1F44-36DE-4C48-B44D-D4473253E2D8}">
      <dgm:prSet/>
      <dgm:spPr/>
      <dgm:t>
        <a:bodyPr/>
        <a:lstStyle/>
        <a:p>
          <a:endParaRPr lang="es-CL" sz="1600"/>
        </a:p>
      </dgm:t>
    </dgm:pt>
    <dgm:pt modelId="{458851E6-41E4-4EC6-99B5-6AA41E2AA7E5}">
      <dgm:prSet custT="1"/>
      <dgm:spPr/>
      <dgm:t>
        <a:bodyPr/>
        <a:lstStyle/>
        <a:p>
          <a:pPr marL="0" lvl="0" indent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aleway" panose="020B0503030101060003"/>
              <a:ea typeface="+mn-ea"/>
              <a:cs typeface="+mn-cs"/>
            </a:rPr>
            <a:t>Permite organizar y reconocer aprendizajes adquiridos a lo largo de la vida.   </a:t>
          </a:r>
          <a:endParaRPr lang="es-CL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aleway" panose="020B0503030101060003"/>
            <a:ea typeface="+mn-ea"/>
            <a:cs typeface="+mn-cs"/>
          </a:endParaRPr>
        </a:p>
      </dgm:t>
    </dgm:pt>
    <dgm:pt modelId="{ECAFBCF3-B20F-45FF-BF74-E54358712197}" type="parTrans" cxnId="{57FE67E8-8FE0-4105-99A2-D33117EB0129}">
      <dgm:prSet/>
      <dgm:spPr/>
      <dgm:t>
        <a:bodyPr/>
        <a:lstStyle/>
        <a:p>
          <a:endParaRPr lang="es-CL"/>
        </a:p>
      </dgm:t>
    </dgm:pt>
    <dgm:pt modelId="{D1E1FBE8-79C3-4674-BE3C-6BCFC163583C}" type="sibTrans" cxnId="{57FE67E8-8FE0-4105-99A2-D33117EB0129}">
      <dgm:prSet/>
      <dgm:spPr/>
      <dgm:t>
        <a:bodyPr/>
        <a:lstStyle/>
        <a:p>
          <a:endParaRPr lang="es-CL"/>
        </a:p>
      </dgm:t>
    </dgm:pt>
    <dgm:pt modelId="{058D9050-9F4E-4B2B-BC92-C0EB5C86EAFC}">
      <dgm:prSet phldrT="[Texto]" custT="1"/>
      <dgm:spPr/>
      <dgm:t>
        <a:bodyPr/>
        <a:lstStyle/>
        <a:p>
          <a:pPr algn="l">
            <a:lnSpc>
              <a:spcPct val="114000"/>
            </a:lnSpc>
          </a:pPr>
          <a:r>
            <a:rPr lang="es-ES" sz="1800" kern="1200" dirty="0">
              <a:latin typeface="Raleway" panose="020B0503030101060003"/>
              <a:ea typeface="+mn-ea"/>
              <a:cs typeface="+mn-cs"/>
            </a:rPr>
            <a:t>Instrumento que une la formación con el sector productivo, mediante un lenguaje común </a:t>
          </a:r>
          <a:endParaRPr lang="es-C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 panose="020B0503030101060003"/>
            <a:ea typeface="+mn-ea"/>
            <a:cs typeface="+mn-cs"/>
          </a:endParaRPr>
        </a:p>
      </dgm:t>
    </dgm:pt>
    <dgm:pt modelId="{A8BF15C4-5056-49C5-A9EF-FCDA8F8B576C}" type="sibTrans" cxnId="{D296DB26-0F5D-4B01-BE4A-CA5598493FA7}">
      <dgm:prSet/>
      <dgm:spPr/>
      <dgm:t>
        <a:bodyPr/>
        <a:lstStyle/>
        <a:p>
          <a:endParaRPr lang="es-CL" sz="1600"/>
        </a:p>
      </dgm:t>
    </dgm:pt>
    <dgm:pt modelId="{7F3EF75F-DFD0-4272-973B-7D3E99419572}" type="parTrans" cxnId="{D296DB26-0F5D-4B01-BE4A-CA5598493FA7}">
      <dgm:prSet/>
      <dgm:spPr/>
      <dgm:t>
        <a:bodyPr/>
        <a:lstStyle/>
        <a:p>
          <a:endParaRPr lang="es-CL" sz="1600"/>
        </a:p>
      </dgm:t>
    </dgm:pt>
    <dgm:pt modelId="{8F957CBC-E3D3-49D6-92E6-6F73E0D88F24}">
      <dgm:prSet custT="1"/>
      <dgm:spPr/>
      <dgm:t>
        <a:bodyPr/>
        <a:lstStyle/>
        <a:p>
          <a:pPr marL="0" lvl="0" indent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aleway" panose="020B0503030101060003"/>
              <a:ea typeface="+mn-ea"/>
              <a:cs typeface="+mn-cs"/>
            </a:rPr>
            <a:t>Ordena y clasifica cualificaciones en niveles de aprendizajes. </a:t>
          </a:r>
          <a:endParaRPr lang="es-CL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aleway" panose="020B0503030101060003"/>
            <a:ea typeface="+mn-ea"/>
            <a:cs typeface="+mn-cs"/>
          </a:endParaRPr>
        </a:p>
      </dgm:t>
    </dgm:pt>
    <dgm:pt modelId="{62FECE46-59E4-4C0D-9A59-996005A21CED}" type="parTrans" cxnId="{0E06FE72-DC23-4311-B110-A6292F2902FB}">
      <dgm:prSet/>
      <dgm:spPr/>
      <dgm:t>
        <a:bodyPr/>
        <a:lstStyle/>
        <a:p>
          <a:endParaRPr lang="es-CL"/>
        </a:p>
      </dgm:t>
    </dgm:pt>
    <dgm:pt modelId="{FF493807-B772-4623-BEB7-9A18A58DC7DA}" type="sibTrans" cxnId="{0E06FE72-DC23-4311-B110-A6292F2902FB}">
      <dgm:prSet/>
      <dgm:spPr/>
      <dgm:t>
        <a:bodyPr/>
        <a:lstStyle/>
        <a:p>
          <a:endParaRPr lang="es-CL"/>
        </a:p>
      </dgm:t>
    </dgm:pt>
    <dgm:pt modelId="{6AE639A7-06B4-44F3-ABE8-765648866667}">
      <dgm:prSet custT="1"/>
      <dgm:spPr/>
      <dgm:t>
        <a:bodyPr/>
        <a:lstStyle/>
        <a:p>
          <a:pPr marL="0" lvl="0" indent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aleway" panose="020B0503030101060003"/>
              <a:ea typeface="+mn-ea"/>
              <a:cs typeface="+mn-cs"/>
            </a:rPr>
            <a:t>Favorece </a:t>
          </a:r>
          <a:r>
            <a:rPr lang="es-E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aleway" panose="020B0503030101060003"/>
              <a:ea typeface="+mn-ea"/>
              <a:cs typeface="+mn-cs"/>
            </a:rPr>
            <a:t>movilidad  educativa y laboral de las personas</a:t>
          </a:r>
          <a:endParaRPr lang="es-CL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aleway" panose="020B0503030101060003"/>
            <a:ea typeface="+mn-ea"/>
            <a:cs typeface="+mn-cs"/>
          </a:endParaRPr>
        </a:p>
      </dgm:t>
    </dgm:pt>
    <dgm:pt modelId="{CB1229C9-55FC-4065-9D78-EAB46F53115F}" type="parTrans" cxnId="{D7A347FF-41D4-4659-9BC3-B0F0EDAB6E23}">
      <dgm:prSet/>
      <dgm:spPr/>
      <dgm:t>
        <a:bodyPr/>
        <a:lstStyle/>
        <a:p>
          <a:endParaRPr lang="es-CL"/>
        </a:p>
      </dgm:t>
    </dgm:pt>
    <dgm:pt modelId="{6EA51099-9294-4405-9EB7-7CC584E82C85}" type="sibTrans" cxnId="{D7A347FF-41D4-4659-9BC3-B0F0EDAB6E23}">
      <dgm:prSet/>
      <dgm:spPr/>
      <dgm:t>
        <a:bodyPr/>
        <a:lstStyle/>
        <a:p>
          <a:endParaRPr lang="es-CL"/>
        </a:p>
      </dgm:t>
    </dgm:pt>
    <dgm:pt modelId="{0D1F7703-9E40-4125-9B9B-BC7E89752A0C}" type="pres">
      <dgm:prSet presAssocID="{ADCA24E2-03FB-4AE4-959F-DAD2B12DE6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2AA43DB-F6E2-46AB-B5D7-79136BA4F3E4}" type="pres">
      <dgm:prSet presAssocID="{058D9050-9F4E-4B2B-BC92-C0EB5C86EAFC}" presName="thickLine" presStyleLbl="alignNode1" presStyleIdx="0" presStyleCnt="5"/>
      <dgm:spPr/>
    </dgm:pt>
    <dgm:pt modelId="{22B27072-2894-40C2-845B-FA3D45818F1F}" type="pres">
      <dgm:prSet presAssocID="{058D9050-9F4E-4B2B-BC92-C0EB5C86EAFC}" presName="horz1" presStyleCnt="0"/>
      <dgm:spPr/>
    </dgm:pt>
    <dgm:pt modelId="{9572EBFE-0DC3-4AAC-B135-CD1A8C9902E9}" type="pres">
      <dgm:prSet presAssocID="{058D9050-9F4E-4B2B-BC92-C0EB5C86EAFC}" presName="tx1" presStyleLbl="revTx" presStyleIdx="0" presStyleCnt="5"/>
      <dgm:spPr/>
      <dgm:t>
        <a:bodyPr/>
        <a:lstStyle/>
        <a:p>
          <a:endParaRPr lang="es-ES"/>
        </a:p>
      </dgm:t>
    </dgm:pt>
    <dgm:pt modelId="{A6F5B0C8-3087-41D2-B0F3-28EB4934784E}" type="pres">
      <dgm:prSet presAssocID="{058D9050-9F4E-4B2B-BC92-C0EB5C86EAFC}" presName="vert1" presStyleCnt="0"/>
      <dgm:spPr/>
    </dgm:pt>
    <dgm:pt modelId="{3EA889F6-C775-43D8-9E34-D259A172B3E4}" type="pres">
      <dgm:prSet presAssocID="{458851E6-41E4-4EC6-99B5-6AA41E2AA7E5}" presName="thickLine" presStyleLbl="alignNode1" presStyleIdx="1" presStyleCnt="5"/>
      <dgm:spPr/>
    </dgm:pt>
    <dgm:pt modelId="{76786D3D-0194-40A9-9A31-D99015C3FD87}" type="pres">
      <dgm:prSet presAssocID="{458851E6-41E4-4EC6-99B5-6AA41E2AA7E5}" presName="horz1" presStyleCnt="0"/>
      <dgm:spPr/>
    </dgm:pt>
    <dgm:pt modelId="{5E4F7C5A-61E9-44B5-8C10-180ECDC772A0}" type="pres">
      <dgm:prSet presAssocID="{458851E6-41E4-4EC6-99B5-6AA41E2AA7E5}" presName="tx1" presStyleLbl="revTx" presStyleIdx="1" presStyleCnt="5"/>
      <dgm:spPr/>
      <dgm:t>
        <a:bodyPr/>
        <a:lstStyle/>
        <a:p>
          <a:endParaRPr lang="es-ES"/>
        </a:p>
      </dgm:t>
    </dgm:pt>
    <dgm:pt modelId="{25E577DA-185F-4EDC-BF96-0FF7960283D0}" type="pres">
      <dgm:prSet presAssocID="{458851E6-41E4-4EC6-99B5-6AA41E2AA7E5}" presName="vert1" presStyleCnt="0"/>
      <dgm:spPr/>
    </dgm:pt>
    <dgm:pt modelId="{6B2652DF-148D-4BAB-B776-31B53B78C529}" type="pres">
      <dgm:prSet presAssocID="{8F957CBC-E3D3-49D6-92E6-6F73E0D88F24}" presName="thickLine" presStyleLbl="alignNode1" presStyleIdx="2" presStyleCnt="5"/>
      <dgm:spPr/>
    </dgm:pt>
    <dgm:pt modelId="{F62D630C-56D7-4ACB-85AF-7D34B30274BA}" type="pres">
      <dgm:prSet presAssocID="{8F957CBC-E3D3-49D6-92E6-6F73E0D88F24}" presName="horz1" presStyleCnt="0"/>
      <dgm:spPr/>
    </dgm:pt>
    <dgm:pt modelId="{9A0EB5F1-F719-483A-8887-0CED7E49201C}" type="pres">
      <dgm:prSet presAssocID="{8F957CBC-E3D3-49D6-92E6-6F73E0D88F24}" presName="tx1" presStyleLbl="revTx" presStyleIdx="2" presStyleCnt="5"/>
      <dgm:spPr/>
      <dgm:t>
        <a:bodyPr/>
        <a:lstStyle/>
        <a:p>
          <a:endParaRPr lang="es-ES"/>
        </a:p>
      </dgm:t>
    </dgm:pt>
    <dgm:pt modelId="{6D2A08A4-EAD3-4B38-ABC1-57548626AF20}" type="pres">
      <dgm:prSet presAssocID="{8F957CBC-E3D3-49D6-92E6-6F73E0D88F24}" presName="vert1" presStyleCnt="0"/>
      <dgm:spPr/>
    </dgm:pt>
    <dgm:pt modelId="{89AC912E-3F26-41C7-B3E6-0F532F8E24B6}" type="pres">
      <dgm:prSet presAssocID="{6AE639A7-06B4-44F3-ABE8-765648866667}" presName="thickLine" presStyleLbl="alignNode1" presStyleIdx="3" presStyleCnt="5"/>
      <dgm:spPr/>
    </dgm:pt>
    <dgm:pt modelId="{1B83C286-AB62-45B8-A140-6C8CD5C3D7DF}" type="pres">
      <dgm:prSet presAssocID="{6AE639A7-06B4-44F3-ABE8-765648866667}" presName="horz1" presStyleCnt="0"/>
      <dgm:spPr/>
    </dgm:pt>
    <dgm:pt modelId="{11648D97-DE99-46F1-9FCD-8690CA848E53}" type="pres">
      <dgm:prSet presAssocID="{6AE639A7-06B4-44F3-ABE8-765648866667}" presName="tx1" presStyleLbl="revTx" presStyleIdx="3" presStyleCnt="5"/>
      <dgm:spPr/>
      <dgm:t>
        <a:bodyPr/>
        <a:lstStyle/>
        <a:p>
          <a:endParaRPr lang="es-ES"/>
        </a:p>
      </dgm:t>
    </dgm:pt>
    <dgm:pt modelId="{75142AE4-EDB8-4EE2-B533-6272E2537C09}" type="pres">
      <dgm:prSet presAssocID="{6AE639A7-06B4-44F3-ABE8-765648866667}" presName="vert1" presStyleCnt="0"/>
      <dgm:spPr/>
    </dgm:pt>
    <dgm:pt modelId="{E3D06522-D8A9-40D1-89B3-01AFC412FC7A}" type="pres">
      <dgm:prSet presAssocID="{8376DC8E-68E7-4BAA-B852-FB3B7C40844E}" presName="thickLine" presStyleLbl="alignNode1" presStyleIdx="4" presStyleCnt="5"/>
      <dgm:spPr/>
    </dgm:pt>
    <dgm:pt modelId="{080713EC-60D9-4DC2-B909-2C10797C820F}" type="pres">
      <dgm:prSet presAssocID="{8376DC8E-68E7-4BAA-B852-FB3B7C40844E}" presName="horz1" presStyleCnt="0"/>
      <dgm:spPr/>
    </dgm:pt>
    <dgm:pt modelId="{31FBF131-29A8-4EC4-942A-98C6057C8D7D}" type="pres">
      <dgm:prSet presAssocID="{8376DC8E-68E7-4BAA-B852-FB3B7C40844E}" presName="tx1" presStyleLbl="revTx" presStyleIdx="4" presStyleCnt="5"/>
      <dgm:spPr/>
      <dgm:t>
        <a:bodyPr/>
        <a:lstStyle/>
        <a:p>
          <a:endParaRPr lang="es-ES"/>
        </a:p>
      </dgm:t>
    </dgm:pt>
    <dgm:pt modelId="{E10BC29C-6A4A-4287-88B3-CF9086813331}" type="pres">
      <dgm:prSet presAssocID="{8376DC8E-68E7-4BAA-B852-FB3B7C40844E}" presName="vert1" presStyleCnt="0"/>
      <dgm:spPr/>
    </dgm:pt>
  </dgm:ptLst>
  <dgm:cxnLst>
    <dgm:cxn modelId="{57FE67E8-8FE0-4105-99A2-D33117EB0129}" srcId="{ADCA24E2-03FB-4AE4-959F-DAD2B12DE6B2}" destId="{458851E6-41E4-4EC6-99B5-6AA41E2AA7E5}" srcOrd="1" destOrd="0" parTransId="{ECAFBCF3-B20F-45FF-BF74-E54358712197}" sibTransId="{D1E1FBE8-79C3-4674-BE3C-6BCFC163583C}"/>
    <dgm:cxn modelId="{FD9F4064-053F-4D51-96BD-FDD3E16DA9DB}" type="presOf" srcId="{8F957CBC-E3D3-49D6-92E6-6F73E0D88F24}" destId="{9A0EB5F1-F719-483A-8887-0CED7E49201C}" srcOrd="0" destOrd="0" presId="urn:microsoft.com/office/officeart/2008/layout/LinedList"/>
    <dgm:cxn modelId="{2E9E1F44-36DE-4C48-B44D-D4473253E2D8}" srcId="{ADCA24E2-03FB-4AE4-959F-DAD2B12DE6B2}" destId="{8376DC8E-68E7-4BAA-B852-FB3B7C40844E}" srcOrd="4" destOrd="0" parTransId="{3528A1A8-2AF7-4155-B7BE-340A043DB6C6}" sibTransId="{40FF32DD-F3B1-4FCB-A82E-3A219920F5AA}"/>
    <dgm:cxn modelId="{D57BE081-8364-4324-804B-D290902A63CC}" type="presOf" srcId="{058D9050-9F4E-4B2B-BC92-C0EB5C86EAFC}" destId="{9572EBFE-0DC3-4AAC-B135-CD1A8C9902E9}" srcOrd="0" destOrd="0" presId="urn:microsoft.com/office/officeart/2008/layout/LinedList"/>
    <dgm:cxn modelId="{D7C1A484-64D8-476C-B06D-705FAEFBD2A4}" type="presOf" srcId="{6AE639A7-06B4-44F3-ABE8-765648866667}" destId="{11648D97-DE99-46F1-9FCD-8690CA848E53}" srcOrd="0" destOrd="0" presId="urn:microsoft.com/office/officeart/2008/layout/LinedList"/>
    <dgm:cxn modelId="{F656BDAF-C8FA-4CAB-A860-8C886E60BF6D}" type="presOf" srcId="{8376DC8E-68E7-4BAA-B852-FB3B7C40844E}" destId="{31FBF131-29A8-4EC4-942A-98C6057C8D7D}" srcOrd="0" destOrd="0" presId="urn:microsoft.com/office/officeart/2008/layout/LinedList"/>
    <dgm:cxn modelId="{46628BFE-E6A6-48E7-B062-A2D548BD310D}" type="presOf" srcId="{458851E6-41E4-4EC6-99B5-6AA41E2AA7E5}" destId="{5E4F7C5A-61E9-44B5-8C10-180ECDC772A0}" srcOrd="0" destOrd="0" presId="urn:microsoft.com/office/officeart/2008/layout/LinedList"/>
    <dgm:cxn modelId="{D296DB26-0F5D-4B01-BE4A-CA5598493FA7}" srcId="{ADCA24E2-03FB-4AE4-959F-DAD2B12DE6B2}" destId="{058D9050-9F4E-4B2B-BC92-C0EB5C86EAFC}" srcOrd="0" destOrd="0" parTransId="{7F3EF75F-DFD0-4272-973B-7D3E99419572}" sibTransId="{A8BF15C4-5056-49C5-A9EF-FCDA8F8B576C}"/>
    <dgm:cxn modelId="{D7A347FF-41D4-4659-9BC3-B0F0EDAB6E23}" srcId="{ADCA24E2-03FB-4AE4-959F-DAD2B12DE6B2}" destId="{6AE639A7-06B4-44F3-ABE8-765648866667}" srcOrd="3" destOrd="0" parTransId="{CB1229C9-55FC-4065-9D78-EAB46F53115F}" sibTransId="{6EA51099-9294-4405-9EB7-7CC584E82C85}"/>
    <dgm:cxn modelId="{0E06FE72-DC23-4311-B110-A6292F2902FB}" srcId="{ADCA24E2-03FB-4AE4-959F-DAD2B12DE6B2}" destId="{8F957CBC-E3D3-49D6-92E6-6F73E0D88F24}" srcOrd="2" destOrd="0" parTransId="{62FECE46-59E4-4C0D-9A59-996005A21CED}" sibTransId="{FF493807-B772-4623-BEB7-9A18A58DC7DA}"/>
    <dgm:cxn modelId="{AF40928C-39E5-4808-B3E3-D007E1AE89A7}" type="presOf" srcId="{ADCA24E2-03FB-4AE4-959F-DAD2B12DE6B2}" destId="{0D1F7703-9E40-4125-9B9B-BC7E89752A0C}" srcOrd="0" destOrd="0" presId="urn:microsoft.com/office/officeart/2008/layout/LinedList"/>
    <dgm:cxn modelId="{C187AC37-93E7-4AE1-9C76-F3A3518B521A}" type="presParOf" srcId="{0D1F7703-9E40-4125-9B9B-BC7E89752A0C}" destId="{52AA43DB-F6E2-46AB-B5D7-79136BA4F3E4}" srcOrd="0" destOrd="0" presId="urn:microsoft.com/office/officeart/2008/layout/LinedList"/>
    <dgm:cxn modelId="{4B34185E-178A-4F15-A860-29D7E825D9B1}" type="presParOf" srcId="{0D1F7703-9E40-4125-9B9B-BC7E89752A0C}" destId="{22B27072-2894-40C2-845B-FA3D45818F1F}" srcOrd="1" destOrd="0" presId="urn:microsoft.com/office/officeart/2008/layout/LinedList"/>
    <dgm:cxn modelId="{1E228341-BD6F-4F21-AFB4-5AEA968BB692}" type="presParOf" srcId="{22B27072-2894-40C2-845B-FA3D45818F1F}" destId="{9572EBFE-0DC3-4AAC-B135-CD1A8C9902E9}" srcOrd="0" destOrd="0" presId="urn:microsoft.com/office/officeart/2008/layout/LinedList"/>
    <dgm:cxn modelId="{5112A2DC-2008-41E3-AC44-67C75AE32C4F}" type="presParOf" srcId="{22B27072-2894-40C2-845B-FA3D45818F1F}" destId="{A6F5B0C8-3087-41D2-B0F3-28EB4934784E}" srcOrd="1" destOrd="0" presId="urn:microsoft.com/office/officeart/2008/layout/LinedList"/>
    <dgm:cxn modelId="{7AC08B8C-9AA2-405B-B417-3A0AB797509A}" type="presParOf" srcId="{0D1F7703-9E40-4125-9B9B-BC7E89752A0C}" destId="{3EA889F6-C775-43D8-9E34-D259A172B3E4}" srcOrd="2" destOrd="0" presId="urn:microsoft.com/office/officeart/2008/layout/LinedList"/>
    <dgm:cxn modelId="{7885C05E-1F14-41FE-82E3-95CED782B081}" type="presParOf" srcId="{0D1F7703-9E40-4125-9B9B-BC7E89752A0C}" destId="{76786D3D-0194-40A9-9A31-D99015C3FD87}" srcOrd="3" destOrd="0" presId="urn:microsoft.com/office/officeart/2008/layout/LinedList"/>
    <dgm:cxn modelId="{5465BB5B-34D6-4580-8794-DA02BF4DC670}" type="presParOf" srcId="{76786D3D-0194-40A9-9A31-D99015C3FD87}" destId="{5E4F7C5A-61E9-44B5-8C10-180ECDC772A0}" srcOrd="0" destOrd="0" presId="urn:microsoft.com/office/officeart/2008/layout/LinedList"/>
    <dgm:cxn modelId="{7402F772-BBDA-4B2C-8020-75B07EE1199A}" type="presParOf" srcId="{76786D3D-0194-40A9-9A31-D99015C3FD87}" destId="{25E577DA-185F-4EDC-BF96-0FF7960283D0}" srcOrd="1" destOrd="0" presId="urn:microsoft.com/office/officeart/2008/layout/LinedList"/>
    <dgm:cxn modelId="{5955B9DC-0C29-4879-B821-24A069BB04E2}" type="presParOf" srcId="{0D1F7703-9E40-4125-9B9B-BC7E89752A0C}" destId="{6B2652DF-148D-4BAB-B776-31B53B78C529}" srcOrd="4" destOrd="0" presId="urn:microsoft.com/office/officeart/2008/layout/LinedList"/>
    <dgm:cxn modelId="{568083DC-A1B1-4BF9-8615-8C4DC4F1EC6B}" type="presParOf" srcId="{0D1F7703-9E40-4125-9B9B-BC7E89752A0C}" destId="{F62D630C-56D7-4ACB-85AF-7D34B30274BA}" srcOrd="5" destOrd="0" presId="urn:microsoft.com/office/officeart/2008/layout/LinedList"/>
    <dgm:cxn modelId="{EBF90B6C-DEEC-42FF-927C-F76E909C2B1A}" type="presParOf" srcId="{F62D630C-56D7-4ACB-85AF-7D34B30274BA}" destId="{9A0EB5F1-F719-483A-8887-0CED7E49201C}" srcOrd="0" destOrd="0" presId="urn:microsoft.com/office/officeart/2008/layout/LinedList"/>
    <dgm:cxn modelId="{7E02A869-DEA2-43DE-AF87-83469F0FB3D9}" type="presParOf" srcId="{F62D630C-56D7-4ACB-85AF-7D34B30274BA}" destId="{6D2A08A4-EAD3-4B38-ABC1-57548626AF20}" srcOrd="1" destOrd="0" presId="urn:microsoft.com/office/officeart/2008/layout/LinedList"/>
    <dgm:cxn modelId="{78D3970F-30CF-4557-93D9-98B995E990C6}" type="presParOf" srcId="{0D1F7703-9E40-4125-9B9B-BC7E89752A0C}" destId="{89AC912E-3F26-41C7-B3E6-0F532F8E24B6}" srcOrd="6" destOrd="0" presId="urn:microsoft.com/office/officeart/2008/layout/LinedList"/>
    <dgm:cxn modelId="{78307F91-128F-44E0-85E3-33771641E92E}" type="presParOf" srcId="{0D1F7703-9E40-4125-9B9B-BC7E89752A0C}" destId="{1B83C286-AB62-45B8-A140-6C8CD5C3D7DF}" srcOrd="7" destOrd="0" presId="urn:microsoft.com/office/officeart/2008/layout/LinedList"/>
    <dgm:cxn modelId="{B7E712AA-A888-49CC-9C7C-AEC947C71E61}" type="presParOf" srcId="{1B83C286-AB62-45B8-A140-6C8CD5C3D7DF}" destId="{11648D97-DE99-46F1-9FCD-8690CA848E53}" srcOrd="0" destOrd="0" presId="urn:microsoft.com/office/officeart/2008/layout/LinedList"/>
    <dgm:cxn modelId="{9D3A5438-9DF9-4A99-9754-18A6BDDD94F8}" type="presParOf" srcId="{1B83C286-AB62-45B8-A140-6C8CD5C3D7DF}" destId="{75142AE4-EDB8-4EE2-B533-6272E2537C09}" srcOrd="1" destOrd="0" presId="urn:microsoft.com/office/officeart/2008/layout/LinedList"/>
    <dgm:cxn modelId="{AAF86BC1-2B06-4F90-AA41-AEB9F17A1A2C}" type="presParOf" srcId="{0D1F7703-9E40-4125-9B9B-BC7E89752A0C}" destId="{E3D06522-D8A9-40D1-89B3-01AFC412FC7A}" srcOrd="8" destOrd="0" presId="urn:microsoft.com/office/officeart/2008/layout/LinedList"/>
    <dgm:cxn modelId="{5820E8D8-AC12-4762-9149-BC5C72F4B1BF}" type="presParOf" srcId="{0D1F7703-9E40-4125-9B9B-BC7E89752A0C}" destId="{080713EC-60D9-4DC2-B909-2C10797C820F}" srcOrd="9" destOrd="0" presId="urn:microsoft.com/office/officeart/2008/layout/LinedList"/>
    <dgm:cxn modelId="{645C7C3D-C729-4626-9CD6-65232883638C}" type="presParOf" srcId="{080713EC-60D9-4DC2-B909-2C10797C820F}" destId="{31FBF131-29A8-4EC4-942A-98C6057C8D7D}" srcOrd="0" destOrd="0" presId="urn:microsoft.com/office/officeart/2008/layout/LinedList"/>
    <dgm:cxn modelId="{96280F7C-5B31-4C64-9173-E7A5C2B841E4}" type="presParOf" srcId="{080713EC-60D9-4DC2-B909-2C10797C820F}" destId="{E10BC29C-6A4A-4287-88B3-CF90868133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1AD99-75F9-4732-BE15-FB974119889D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8E2861A1-2F47-48DA-907B-C0D423262875}">
      <dgm:prSet phldrT="[Texto]" custT="1"/>
      <dgm:spPr>
        <a:noFill/>
      </dgm:spPr>
      <dgm:t>
        <a:bodyPr/>
        <a:lstStyle/>
        <a:p>
          <a:r>
            <a:rPr lang="es-ES" sz="1600" b="1" dirty="0">
              <a:solidFill>
                <a:schemeClr val="accent1"/>
              </a:solidFill>
            </a:rPr>
            <a:t>TRABAJADORES</a:t>
          </a:r>
          <a:endParaRPr lang="es-CL" sz="1600" b="1" dirty="0">
            <a:solidFill>
              <a:schemeClr val="accent1"/>
            </a:solidFill>
          </a:endParaRPr>
        </a:p>
      </dgm:t>
    </dgm:pt>
    <dgm:pt modelId="{6A6D55CE-28D6-44D6-B158-083D1D4ECE06}" type="parTrans" cxnId="{EE5176BF-352A-461D-A9DE-1ABB57322FEF}">
      <dgm:prSet/>
      <dgm:spPr/>
      <dgm:t>
        <a:bodyPr/>
        <a:lstStyle/>
        <a:p>
          <a:endParaRPr lang="es-CL"/>
        </a:p>
      </dgm:t>
    </dgm:pt>
    <dgm:pt modelId="{361918B7-2A67-4644-B42A-F69E50AE740E}" type="sibTrans" cxnId="{EE5176BF-352A-461D-A9DE-1ABB57322FEF}">
      <dgm:prSet/>
      <dgm:spPr/>
      <dgm:t>
        <a:bodyPr/>
        <a:lstStyle/>
        <a:p>
          <a:endParaRPr lang="es-CL"/>
        </a:p>
      </dgm:t>
    </dgm:pt>
    <dgm:pt modelId="{44838070-4B80-4F16-BB81-39562B556A99}">
      <dgm:prSet phldrT="[Texto]" custT="1"/>
      <dgm:spPr>
        <a:noFill/>
      </dgm:spPr>
      <dgm:t>
        <a:bodyPr/>
        <a:lstStyle/>
        <a:p>
          <a:r>
            <a:rPr lang="es-ES" sz="1400" b="1" dirty="0">
              <a:solidFill>
                <a:schemeClr val="accent1"/>
              </a:solidFill>
              <a:latin typeface="Raleway" panose="020B0503030101060003"/>
            </a:rPr>
            <a:t>SECTOR PRODUCTIVO</a:t>
          </a:r>
          <a:endParaRPr lang="es-CL" sz="1400" b="1" dirty="0">
            <a:solidFill>
              <a:schemeClr val="accent1"/>
            </a:solidFill>
            <a:latin typeface="Raleway" panose="020B0503030101060003"/>
          </a:endParaRPr>
        </a:p>
      </dgm:t>
    </dgm:pt>
    <dgm:pt modelId="{77643026-2176-40E9-A3A8-81A2D529EB80}" type="parTrans" cxnId="{12116B01-1FBC-435E-8D80-32DFD345932C}">
      <dgm:prSet/>
      <dgm:spPr/>
      <dgm:t>
        <a:bodyPr/>
        <a:lstStyle/>
        <a:p>
          <a:endParaRPr lang="es-CL"/>
        </a:p>
      </dgm:t>
    </dgm:pt>
    <dgm:pt modelId="{2C80F73F-7A00-4A58-A350-2B1A87E128D4}" type="sibTrans" cxnId="{12116B01-1FBC-435E-8D80-32DFD345932C}">
      <dgm:prSet/>
      <dgm:spPr/>
      <dgm:t>
        <a:bodyPr/>
        <a:lstStyle/>
        <a:p>
          <a:endParaRPr lang="es-CL"/>
        </a:p>
      </dgm:t>
    </dgm:pt>
    <dgm:pt modelId="{7585587B-0159-4F92-B1EA-E79238B142D7}">
      <dgm:prSet phldrT="[Texto]" custT="1"/>
      <dgm:spPr>
        <a:noFill/>
      </dgm:spPr>
      <dgm:t>
        <a:bodyPr/>
        <a:lstStyle/>
        <a:p>
          <a:r>
            <a:rPr lang="es-ES" sz="1600" b="1" dirty="0">
              <a:solidFill>
                <a:schemeClr val="accent1"/>
              </a:solidFill>
            </a:rPr>
            <a:t>ESTADO</a:t>
          </a:r>
          <a:endParaRPr lang="es-CL" sz="1600" b="1" dirty="0">
            <a:solidFill>
              <a:schemeClr val="accent1"/>
            </a:solidFill>
          </a:endParaRPr>
        </a:p>
      </dgm:t>
    </dgm:pt>
    <dgm:pt modelId="{F15223E4-4924-45FC-A489-906CE4E98956}" type="sibTrans" cxnId="{75469E6A-61B2-4EC8-94BD-2E430D985210}">
      <dgm:prSet/>
      <dgm:spPr/>
      <dgm:t>
        <a:bodyPr/>
        <a:lstStyle/>
        <a:p>
          <a:endParaRPr lang="es-CL"/>
        </a:p>
      </dgm:t>
    </dgm:pt>
    <dgm:pt modelId="{837ADD7D-B023-4438-8479-1211CBB4B13D}" type="parTrans" cxnId="{75469E6A-61B2-4EC8-94BD-2E430D985210}">
      <dgm:prSet/>
      <dgm:spPr/>
      <dgm:t>
        <a:bodyPr/>
        <a:lstStyle/>
        <a:p>
          <a:endParaRPr lang="es-CL"/>
        </a:p>
      </dgm:t>
    </dgm:pt>
    <dgm:pt modelId="{A3633AE2-EC7E-4135-BF73-90DDA5C9E385}">
      <dgm:prSet phldrT="[Texto]" custT="1"/>
      <dgm:spPr>
        <a:noFill/>
      </dgm:spPr>
      <dgm:t>
        <a:bodyPr/>
        <a:lstStyle/>
        <a:p>
          <a:r>
            <a:rPr lang="es-ES" sz="1400" b="1" dirty="0">
              <a:solidFill>
                <a:schemeClr val="accent1"/>
              </a:solidFill>
              <a:latin typeface="Raleway" panose="020B0503030101060003"/>
            </a:rPr>
            <a:t>INSTITUCIONES FORMADORAS</a:t>
          </a:r>
          <a:endParaRPr lang="es-CL" sz="1400" b="1" dirty="0">
            <a:solidFill>
              <a:schemeClr val="accent1"/>
            </a:solidFill>
            <a:latin typeface="Raleway" panose="020B0503030101060003"/>
          </a:endParaRPr>
        </a:p>
      </dgm:t>
    </dgm:pt>
    <dgm:pt modelId="{1DF08EF4-8599-4DB4-B5BE-B94E258CB240}" type="parTrans" cxnId="{1469FA6E-1404-464B-8E93-45D63D1EF32F}">
      <dgm:prSet/>
      <dgm:spPr/>
      <dgm:t>
        <a:bodyPr/>
        <a:lstStyle/>
        <a:p>
          <a:endParaRPr lang="es-CL"/>
        </a:p>
      </dgm:t>
    </dgm:pt>
    <dgm:pt modelId="{2E33033E-C698-4117-A7A9-A2F2883849F3}" type="sibTrans" cxnId="{1469FA6E-1404-464B-8E93-45D63D1EF32F}">
      <dgm:prSet/>
      <dgm:spPr/>
      <dgm:t>
        <a:bodyPr/>
        <a:lstStyle/>
        <a:p>
          <a:endParaRPr lang="es-CL"/>
        </a:p>
      </dgm:t>
    </dgm:pt>
    <dgm:pt modelId="{C5751062-88E1-4573-A53C-6F24C417F9CE}" type="pres">
      <dgm:prSet presAssocID="{A0A1AD99-75F9-4732-BE15-FB974119889D}" presName="Name0" presStyleCnt="0">
        <dgm:presLayoutVars>
          <dgm:dir/>
          <dgm:resizeHandles val="exact"/>
        </dgm:presLayoutVars>
      </dgm:prSet>
      <dgm:spPr/>
    </dgm:pt>
    <dgm:pt modelId="{90E0313F-7524-4A5D-8E17-E805CAB88B75}" type="pres">
      <dgm:prSet presAssocID="{A0A1AD99-75F9-4732-BE15-FB974119889D}" presName="fgShape" presStyleLbl="fgShp" presStyleIdx="0" presStyleCnt="1"/>
      <dgm:spPr>
        <a:noFill/>
        <a:ln>
          <a:noFill/>
        </a:ln>
      </dgm:spPr>
    </dgm:pt>
    <dgm:pt modelId="{0F58EF32-20B3-48E4-88D1-D489133B2F5A}" type="pres">
      <dgm:prSet presAssocID="{A0A1AD99-75F9-4732-BE15-FB974119889D}" presName="linComp" presStyleCnt="0"/>
      <dgm:spPr/>
    </dgm:pt>
    <dgm:pt modelId="{D052B126-99DE-4A72-B1AA-53CD358B0EA9}" type="pres">
      <dgm:prSet presAssocID="{7585587B-0159-4F92-B1EA-E79238B142D7}" presName="compNode" presStyleCnt="0"/>
      <dgm:spPr/>
    </dgm:pt>
    <dgm:pt modelId="{90DB2D5F-B3CF-4AB1-8EFD-3A969939952E}" type="pres">
      <dgm:prSet presAssocID="{7585587B-0159-4F92-B1EA-E79238B142D7}" presName="bkgdShape" presStyleLbl="node1" presStyleIdx="0" presStyleCnt="4" custScaleY="10157"/>
      <dgm:spPr/>
      <dgm:t>
        <a:bodyPr/>
        <a:lstStyle/>
        <a:p>
          <a:endParaRPr lang="es-ES"/>
        </a:p>
      </dgm:t>
    </dgm:pt>
    <dgm:pt modelId="{3403E0FB-13CA-4CF1-B699-06277F5120D1}" type="pres">
      <dgm:prSet presAssocID="{7585587B-0159-4F92-B1EA-E79238B142D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923B9F-B308-4FBB-A21B-1C2F8234B4DE}" type="pres">
      <dgm:prSet presAssocID="{7585587B-0159-4F92-B1EA-E79238B142D7}" presName="invisiNode" presStyleLbl="node1" presStyleIdx="0" presStyleCnt="4"/>
      <dgm:spPr/>
    </dgm:pt>
    <dgm:pt modelId="{32C46DD7-FA3E-466A-B375-513EA0886746}" type="pres">
      <dgm:prSet presAssocID="{7585587B-0159-4F92-B1EA-E79238B142D7}" presName="imagNode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57150">
          <a:solidFill>
            <a:schemeClr val="accent1">
              <a:lumMod val="75000"/>
            </a:schemeClr>
          </a:solidFill>
        </a:ln>
      </dgm:spPr>
    </dgm:pt>
    <dgm:pt modelId="{BF723DF3-A835-4C2C-B843-9A697E51DE52}" type="pres">
      <dgm:prSet presAssocID="{F15223E4-4924-45FC-A489-906CE4E9895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A947BA5-2985-49F8-A2BD-3929E2DF3942}" type="pres">
      <dgm:prSet presAssocID="{8E2861A1-2F47-48DA-907B-C0D423262875}" presName="compNode" presStyleCnt="0"/>
      <dgm:spPr/>
    </dgm:pt>
    <dgm:pt modelId="{7ED2C7C9-4443-48F5-9632-80F54E587BA8}" type="pres">
      <dgm:prSet presAssocID="{8E2861A1-2F47-48DA-907B-C0D423262875}" presName="bkgdShape" presStyleLbl="node1" presStyleIdx="1" presStyleCnt="4" custScaleY="10157"/>
      <dgm:spPr/>
      <dgm:t>
        <a:bodyPr/>
        <a:lstStyle/>
        <a:p>
          <a:endParaRPr lang="es-ES"/>
        </a:p>
      </dgm:t>
    </dgm:pt>
    <dgm:pt modelId="{728B7BB5-A790-4AFE-8055-1F675D6E9322}" type="pres">
      <dgm:prSet presAssocID="{8E2861A1-2F47-48DA-907B-C0D42326287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CEEEF8-2D36-486C-9BC9-93B686674029}" type="pres">
      <dgm:prSet presAssocID="{8E2861A1-2F47-48DA-907B-C0D423262875}" presName="invisiNode" presStyleLbl="node1" presStyleIdx="1" presStyleCnt="4"/>
      <dgm:spPr/>
    </dgm:pt>
    <dgm:pt modelId="{912B1E24-10EE-484C-BAB6-973C4F320EE9}" type="pres">
      <dgm:prSet presAssocID="{8E2861A1-2F47-48DA-907B-C0D423262875}" presName="imagNode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57150">
          <a:solidFill>
            <a:schemeClr val="accent2">
              <a:lumMod val="75000"/>
            </a:schemeClr>
          </a:solidFill>
        </a:ln>
      </dgm:spPr>
    </dgm:pt>
    <dgm:pt modelId="{30CB50DA-AD04-4F21-806A-4832BD46F2B1}" type="pres">
      <dgm:prSet presAssocID="{361918B7-2A67-4644-B42A-F69E50AE740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B2186D9-8F3D-433F-BD3A-14AC8F77199C}" type="pres">
      <dgm:prSet presAssocID="{44838070-4B80-4F16-BB81-39562B556A99}" presName="compNode" presStyleCnt="0"/>
      <dgm:spPr/>
    </dgm:pt>
    <dgm:pt modelId="{8CF36C47-1959-4569-AAB0-76EE097BF396}" type="pres">
      <dgm:prSet presAssocID="{44838070-4B80-4F16-BB81-39562B556A99}" presName="bkgdShape" presStyleLbl="node1" presStyleIdx="2" presStyleCnt="4" custScaleY="10157"/>
      <dgm:spPr/>
      <dgm:t>
        <a:bodyPr/>
        <a:lstStyle/>
        <a:p>
          <a:endParaRPr lang="es-ES"/>
        </a:p>
      </dgm:t>
    </dgm:pt>
    <dgm:pt modelId="{975269E6-D10E-4F7F-A1B6-3ADBB885A483}" type="pres">
      <dgm:prSet presAssocID="{44838070-4B80-4F16-BB81-39562B556A9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7199E8-89F3-42E5-80EC-9243E9DCF1EA}" type="pres">
      <dgm:prSet presAssocID="{44838070-4B80-4F16-BB81-39562B556A99}" presName="invisiNode" presStyleLbl="node1" presStyleIdx="2" presStyleCnt="4"/>
      <dgm:spPr/>
    </dgm:pt>
    <dgm:pt modelId="{37CD8955-978B-4D3D-9204-A9D847044A8D}" type="pres">
      <dgm:prSet presAssocID="{44838070-4B80-4F16-BB81-39562B556A99}" presName="imagNode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57150">
          <a:solidFill>
            <a:srgbClr val="0070C0"/>
          </a:solidFill>
        </a:ln>
      </dgm:spPr>
    </dgm:pt>
    <dgm:pt modelId="{D817255A-FC08-45B5-91B1-DA6B9A674794}" type="pres">
      <dgm:prSet presAssocID="{2C80F73F-7A00-4A58-A350-2B1A87E128D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A9539A3-A377-4556-B85D-8498A1D78928}" type="pres">
      <dgm:prSet presAssocID="{A3633AE2-EC7E-4135-BF73-90DDA5C9E385}" presName="compNode" presStyleCnt="0"/>
      <dgm:spPr/>
    </dgm:pt>
    <dgm:pt modelId="{B852ED18-0946-4F12-BC39-B9F9FF6F02C0}" type="pres">
      <dgm:prSet presAssocID="{A3633AE2-EC7E-4135-BF73-90DDA5C9E385}" presName="bkgdShape" presStyleLbl="node1" presStyleIdx="3" presStyleCnt="4" custScaleY="10157"/>
      <dgm:spPr/>
      <dgm:t>
        <a:bodyPr/>
        <a:lstStyle/>
        <a:p>
          <a:endParaRPr lang="es-ES"/>
        </a:p>
      </dgm:t>
    </dgm:pt>
    <dgm:pt modelId="{3A47F33C-EF6A-40B8-99CF-3028C65C539F}" type="pres">
      <dgm:prSet presAssocID="{A3633AE2-EC7E-4135-BF73-90DDA5C9E38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F1532C-28ED-4794-B05C-86CE9881D3AA}" type="pres">
      <dgm:prSet presAssocID="{A3633AE2-EC7E-4135-BF73-90DDA5C9E385}" presName="invisiNode" presStyleLbl="node1" presStyleIdx="3" presStyleCnt="4"/>
      <dgm:spPr/>
    </dgm:pt>
    <dgm:pt modelId="{79E5367D-C504-469A-AE6E-4B74DB37CD49}" type="pres">
      <dgm:prSet presAssocID="{A3633AE2-EC7E-4135-BF73-90DDA5C9E385}" presName="imagNode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57150">
          <a:solidFill>
            <a:srgbClr val="00B050"/>
          </a:solidFill>
        </a:ln>
      </dgm:spPr>
    </dgm:pt>
  </dgm:ptLst>
  <dgm:cxnLst>
    <dgm:cxn modelId="{0210FAC3-515D-47CF-97F5-433102605102}" type="presOf" srcId="{A3633AE2-EC7E-4135-BF73-90DDA5C9E385}" destId="{3A47F33C-EF6A-40B8-99CF-3028C65C539F}" srcOrd="1" destOrd="0" presId="urn:microsoft.com/office/officeart/2005/8/layout/hList7"/>
    <dgm:cxn modelId="{628D7E58-4172-4C55-AF5A-113F664E1D72}" type="presOf" srcId="{A0A1AD99-75F9-4732-BE15-FB974119889D}" destId="{C5751062-88E1-4573-A53C-6F24C417F9CE}" srcOrd="0" destOrd="0" presId="urn:microsoft.com/office/officeart/2005/8/layout/hList7"/>
    <dgm:cxn modelId="{87901E5F-F852-474F-8A60-F880BD92AD99}" type="presOf" srcId="{7585587B-0159-4F92-B1EA-E79238B142D7}" destId="{3403E0FB-13CA-4CF1-B699-06277F5120D1}" srcOrd="1" destOrd="0" presId="urn:microsoft.com/office/officeart/2005/8/layout/hList7"/>
    <dgm:cxn modelId="{E08E1DFF-1F6E-4DCB-AD28-C364B94B8FBA}" type="presOf" srcId="{F15223E4-4924-45FC-A489-906CE4E98956}" destId="{BF723DF3-A835-4C2C-B843-9A697E51DE52}" srcOrd="0" destOrd="0" presId="urn:microsoft.com/office/officeart/2005/8/layout/hList7"/>
    <dgm:cxn modelId="{EE5176BF-352A-461D-A9DE-1ABB57322FEF}" srcId="{A0A1AD99-75F9-4732-BE15-FB974119889D}" destId="{8E2861A1-2F47-48DA-907B-C0D423262875}" srcOrd="1" destOrd="0" parTransId="{6A6D55CE-28D6-44D6-B158-083D1D4ECE06}" sibTransId="{361918B7-2A67-4644-B42A-F69E50AE740E}"/>
    <dgm:cxn modelId="{12116B01-1FBC-435E-8D80-32DFD345932C}" srcId="{A0A1AD99-75F9-4732-BE15-FB974119889D}" destId="{44838070-4B80-4F16-BB81-39562B556A99}" srcOrd="2" destOrd="0" parTransId="{77643026-2176-40E9-A3A8-81A2D529EB80}" sibTransId="{2C80F73F-7A00-4A58-A350-2B1A87E128D4}"/>
    <dgm:cxn modelId="{E5F7AAFB-995D-4D73-B41B-D0B417465D41}" type="presOf" srcId="{A3633AE2-EC7E-4135-BF73-90DDA5C9E385}" destId="{B852ED18-0946-4F12-BC39-B9F9FF6F02C0}" srcOrd="0" destOrd="0" presId="urn:microsoft.com/office/officeart/2005/8/layout/hList7"/>
    <dgm:cxn modelId="{85B38140-13CF-4F2E-A598-D01B77E92B12}" type="presOf" srcId="{7585587B-0159-4F92-B1EA-E79238B142D7}" destId="{90DB2D5F-B3CF-4AB1-8EFD-3A969939952E}" srcOrd="0" destOrd="0" presId="urn:microsoft.com/office/officeart/2005/8/layout/hList7"/>
    <dgm:cxn modelId="{D491C643-08F3-436E-B7FB-B64F3DE4B91B}" type="presOf" srcId="{44838070-4B80-4F16-BB81-39562B556A99}" destId="{975269E6-D10E-4F7F-A1B6-3ADBB885A483}" srcOrd="1" destOrd="0" presId="urn:microsoft.com/office/officeart/2005/8/layout/hList7"/>
    <dgm:cxn modelId="{0B8D029A-32D8-41BA-A8D1-403B04FF52E9}" type="presOf" srcId="{44838070-4B80-4F16-BB81-39562B556A99}" destId="{8CF36C47-1959-4569-AAB0-76EE097BF396}" srcOrd="0" destOrd="0" presId="urn:microsoft.com/office/officeart/2005/8/layout/hList7"/>
    <dgm:cxn modelId="{6641C472-F588-433F-832C-F2DECAED723C}" type="presOf" srcId="{361918B7-2A67-4644-B42A-F69E50AE740E}" destId="{30CB50DA-AD04-4F21-806A-4832BD46F2B1}" srcOrd="0" destOrd="0" presId="urn:microsoft.com/office/officeart/2005/8/layout/hList7"/>
    <dgm:cxn modelId="{21968327-82D0-4799-826D-FC205B2158EF}" type="presOf" srcId="{2C80F73F-7A00-4A58-A350-2B1A87E128D4}" destId="{D817255A-FC08-45B5-91B1-DA6B9A674794}" srcOrd="0" destOrd="0" presId="urn:microsoft.com/office/officeart/2005/8/layout/hList7"/>
    <dgm:cxn modelId="{DC9A5A94-92A2-446C-BF47-D6395724570A}" type="presOf" srcId="{8E2861A1-2F47-48DA-907B-C0D423262875}" destId="{7ED2C7C9-4443-48F5-9632-80F54E587BA8}" srcOrd="0" destOrd="0" presId="urn:microsoft.com/office/officeart/2005/8/layout/hList7"/>
    <dgm:cxn modelId="{75469E6A-61B2-4EC8-94BD-2E430D985210}" srcId="{A0A1AD99-75F9-4732-BE15-FB974119889D}" destId="{7585587B-0159-4F92-B1EA-E79238B142D7}" srcOrd="0" destOrd="0" parTransId="{837ADD7D-B023-4438-8479-1211CBB4B13D}" sibTransId="{F15223E4-4924-45FC-A489-906CE4E98956}"/>
    <dgm:cxn modelId="{710E9773-D074-414F-86FC-FCB5E2832C64}" type="presOf" srcId="{8E2861A1-2F47-48DA-907B-C0D423262875}" destId="{728B7BB5-A790-4AFE-8055-1F675D6E9322}" srcOrd="1" destOrd="0" presId="urn:microsoft.com/office/officeart/2005/8/layout/hList7"/>
    <dgm:cxn modelId="{1469FA6E-1404-464B-8E93-45D63D1EF32F}" srcId="{A0A1AD99-75F9-4732-BE15-FB974119889D}" destId="{A3633AE2-EC7E-4135-BF73-90DDA5C9E385}" srcOrd="3" destOrd="0" parTransId="{1DF08EF4-8599-4DB4-B5BE-B94E258CB240}" sibTransId="{2E33033E-C698-4117-A7A9-A2F2883849F3}"/>
    <dgm:cxn modelId="{FFD33E05-A48C-475B-8673-191533D7A0CD}" type="presParOf" srcId="{C5751062-88E1-4573-A53C-6F24C417F9CE}" destId="{90E0313F-7524-4A5D-8E17-E805CAB88B75}" srcOrd="0" destOrd="0" presId="urn:microsoft.com/office/officeart/2005/8/layout/hList7"/>
    <dgm:cxn modelId="{41ACF2F0-6790-4587-8AE4-B1FB50EC0F18}" type="presParOf" srcId="{C5751062-88E1-4573-A53C-6F24C417F9CE}" destId="{0F58EF32-20B3-48E4-88D1-D489133B2F5A}" srcOrd="1" destOrd="0" presId="urn:microsoft.com/office/officeart/2005/8/layout/hList7"/>
    <dgm:cxn modelId="{44B6FDEE-7430-47F6-A932-E10D493A0888}" type="presParOf" srcId="{0F58EF32-20B3-48E4-88D1-D489133B2F5A}" destId="{D052B126-99DE-4A72-B1AA-53CD358B0EA9}" srcOrd="0" destOrd="0" presId="urn:microsoft.com/office/officeart/2005/8/layout/hList7"/>
    <dgm:cxn modelId="{79A1592C-07EB-42D3-AE6C-8C3B61872F8B}" type="presParOf" srcId="{D052B126-99DE-4A72-B1AA-53CD358B0EA9}" destId="{90DB2D5F-B3CF-4AB1-8EFD-3A969939952E}" srcOrd="0" destOrd="0" presId="urn:microsoft.com/office/officeart/2005/8/layout/hList7"/>
    <dgm:cxn modelId="{CE66A5E2-8957-49D9-B55E-1988E7C6DC28}" type="presParOf" srcId="{D052B126-99DE-4A72-B1AA-53CD358B0EA9}" destId="{3403E0FB-13CA-4CF1-B699-06277F5120D1}" srcOrd="1" destOrd="0" presId="urn:microsoft.com/office/officeart/2005/8/layout/hList7"/>
    <dgm:cxn modelId="{2E1AF6CD-8516-49D1-9B0D-FC8A334964F8}" type="presParOf" srcId="{D052B126-99DE-4A72-B1AA-53CD358B0EA9}" destId="{14923B9F-B308-4FBB-A21B-1C2F8234B4DE}" srcOrd="2" destOrd="0" presId="urn:microsoft.com/office/officeart/2005/8/layout/hList7"/>
    <dgm:cxn modelId="{F5928166-80BE-4321-A2D4-FB65A7170426}" type="presParOf" srcId="{D052B126-99DE-4A72-B1AA-53CD358B0EA9}" destId="{32C46DD7-FA3E-466A-B375-513EA0886746}" srcOrd="3" destOrd="0" presId="urn:microsoft.com/office/officeart/2005/8/layout/hList7"/>
    <dgm:cxn modelId="{C29C839D-594A-4D56-83A6-FA64C58D6B1A}" type="presParOf" srcId="{0F58EF32-20B3-48E4-88D1-D489133B2F5A}" destId="{BF723DF3-A835-4C2C-B843-9A697E51DE52}" srcOrd="1" destOrd="0" presId="urn:microsoft.com/office/officeart/2005/8/layout/hList7"/>
    <dgm:cxn modelId="{A00FE451-E542-4286-8DB8-9779BF3E7B13}" type="presParOf" srcId="{0F58EF32-20B3-48E4-88D1-D489133B2F5A}" destId="{5A947BA5-2985-49F8-A2BD-3929E2DF3942}" srcOrd="2" destOrd="0" presId="urn:microsoft.com/office/officeart/2005/8/layout/hList7"/>
    <dgm:cxn modelId="{CCB9DC09-7A21-44A4-B439-4A55413864D5}" type="presParOf" srcId="{5A947BA5-2985-49F8-A2BD-3929E2DF3942}" destId="{7ED2C7C9-4443-48F5-9632-80F54E587BA8}" srcOrd="0" destOrd="0" presId="urn:microsoft.com/office/officeart/2005/8/layout/hList7"/>
    <dgm:cxn modelId="{8BF86448-7900-4A9C-921C-8A781A2D8612}" type="presParOf" srcId="{5A947BA5-2985-49F8-A2BD-3929E2DF3942}" destId="{728B7BB5-A790-4AFE-8055-1F675D6E9322}" srcOrd="1" destOrd="0" presId="urn:microsoft.com/office/officeart/2005/8/layout/hList7"/>
    <dgm:cxn modelId="{2C7F7531-D3C9-4A7F-B308-D1C75C2104E8}" type="presParOf" srcId="{5A947BA5-2985-49F8-A2BD-3929E2DF3942}" destId="{46CEEEF8-2D36-486C-9BC9-93B686674029}" srcOrd="2" destOrd="0" presId="urn:microsoft.com/office/officeart/2005/8/layout/hList7"/>
    <dgm:cxn modelId="{DFB3C288-4E80-4816-9929-8EEB6F4560E5}" type="presParOf" srcId="{5A947BA5-2985-49F8-A2BD-3929E2DF3942}" destId="{912B1E24-10EE-484C-BAB6-973C4F320EE9}" srcOrd="3" destOrd="0" presId="urn:microsoft.com/office/officeart/2005/8/layout/hList7"/>
    <dgm:cxn modelId="{DA776E45-51A4-49DA-8CC8-7D84DFA1AB1E}" type="presParOf" srcId="{0F58EF32-20B3-48E4-88D1-D489133B2F5A}" destId="{30CB50DA-AD04-4F21-806A-4832BD46F2B1}" srcOrd="3" destOrd="0" presId="urn:microsoft.com/office/officeart/2005/8/layout/hList7"/>
    <dgm:cxn modelId="{3C646ED9-7655-4CFC-AFC5-2A086C3EBA8B}" type="presParOf" srcId="{0F58EF32-20B3-48E4-88D1-D489133B2F5A}" destId="{4B2186D9-8F3D-433F-BD3A-14AC8F77199C}" srcOrd="4" destOrd="0" presId="urn:microsoft.com/office/officeart/2005/8/layout/hList7"/>
    <dgm:cxn modelId="{E41AEDB4-3A52-45B6-8E2F-1442270AB9F0}" type="presParOf" srcId="{4B2186D9-8F3D-433F-BD3A-14AC8F77199C}" destId="{8CF36C47-1959-4569-AAB0-76EE097BF396}" srcOrd="0" destOrd="0" presId="urn:microsoft.com/office/officeart/2005/8/layout/hList7"/>
    <dgm:cxn modelId="{CBE1B636-CBD6-43E5-A80C-E609D7263B23}" type="presParOf" srcId="{4B2186D9-8F3D-433F-BD3A-14AC8F77199C}" destId="{975269E6-D10E-4F7F-A1B6-3ADBB885A483}" srcOrd="1" destOrd="0" presId="urn:microsoft.com/office/officeart/2005/8/layout/hList7"/>
    <dgm:cxn modelId="{2E8E7B46-1B37-484C-AB6B-4EF10D1F401F}" type="presParOf" srcId="{4B2186D9-8F3D-433F-BD3A-14AC8F77199C}" destId="{BE7199E8-89F3-42E5-80EC-9243E9DCF1EA}" srcOrd="2" destOrd="0" presId="urn:microsoft.com/office/officeart/2005/8/layout/hList7"/>
    <dgm:cxn modelId="{DE9EA648-A76C-4C5D-837F-121FF78A58E5}" type="presParOf" srcId="{4B2186D9-8F3D-433F-BD3A-14AC8F77199C}" destId="{37CD8955-978B-4D3D-9204-A9D847044A8D}" srcOrd="3" destOrd="0" presId="urn:microsoft.com/office/officeart/2005/8/layout/hList7"/>
    <dgm:cxn modelId="{E78E1FC5-BEDA-4529-89D6-198FB69B7DF8}" type="presParOf" srcId="{0F58EF32-20B3-48E4-88D1-D489133B2F5A}" destId="{D817255A-FC08-45B5-91B1-DA6B9A674794}" srcOrd="5" destOrd="0" presId="urn:microsoft.com/office/officeart/2005/8/layout/hList7"/>
    <dgm:cxn modelId="{BBF26F0D-D150-4DD8-83F1-69F269C88A63}" type="presParOf" srcId="{0F58EF32-20B3-48E4-88D1-D489133B2F5A}" destId="{5A9539A3-A377-4556-B85D-8498A1D78928}" srcOrd="6" destOrd="0" presId="urn:microsoft.com/office/officeart/2005/8/layout/hList7"/>
    <dgm:cxn modelId="{E62A32F9-C356-4EDD-953A-270692628155}" type="presParOf" srcId="{5A9539A3-A377-4556-B85D-8498A1D78928}" destId="{B852ED18-0946-4F12-BC39-B9F9FF6F02C0}" srcOrd="0" destOrd="0" presId="urn:microsoft.com/office/officeart/2005/8/layout/hList7"/>
    <dgm:cxn modelId="{CCE27E4C-7815-48A1-B3C1-9675568AFD4D}" type="presParOf" srcId="{5A9539A3-A377-4556-B85D-8498A1D78928}" destId="{3A47F33C-EF6A-40B8-99CF-3028C65C539F}" srcOrd="1" destOrd="0" presId="urn:microsoft.com/office/officeart/2005/8/layout/hList7"/>
    <dgm:cxn modelId="{DD689AE1-8033-4C59-9FA8-D26C4372CBCF}" type="presParOf" srcId="{5A9539A3-A377-4556-B85D-8498A1D78928}" destId="{CFF1532C-28ED-4794-B05C-86CE9881D3AA}" srcOrd="2" destOrd="0" presId="urn:microsoft.com/office/officeart/2005/8/layout/hList7"/>
    <dgm:cxn modelId="{4DDF16F3-9B96-4047-8DB8-A2AD33B46F2A}" type="presParOf" srcId="{5A9539A3-A377-4556-B85D-8498A1D78928}" destId="{79E5367D-C504-469A-AE6E-4B74DB37CD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517F3B-6947-47E9-BAF5-45EDE8117409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0D62C979-ABCA-4548-BEAD-69ED7AB90366}">
      <dgm:prSet phldrT="[Texto]" custT="1"/>
      <dgm:spPr>
        <a:xfrm>
          <a:off x="746150" y="2438704"/>
          <a:ext cx="875629" cy="76169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E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DISEÑO</a:t>
          </a:r>
          <a:endParaRPr lang="es-CL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1840AD5-46E7-4C72-8F17-0113DD347D45}" type="parTrans" cxnId="{B063A653-320C-499C-A689-88ED82DBDBBE}">
      <dgm:prSet/>
      <dgm:spPr/>
      <dgm:t>
        <a:bodyPr/>
        <a:lstStyle/>
        <a:p>
          <a:endParaRPr lang="es-CL"/>
        </a:p>
      </dgm:t>
    </dgm:pt>
    <dgm:pt modelId="{69A6F64C-0C0D-413B-8013-ECEC11229130}" type="sibTrans" cxnId="{B063A653-320C-499C-A689-88ED82DBDBBE}">
      <dgm:prSet/>
      <dgm:spPr/>
      <dgm:t>
        <a:bodyPr/>
        <a:lstStyle/>
        <a:p>
          <a:endParaRPr lang="es-CL"/>
        </a:p>
      </dgm:t>
    </dgm:pt>
    <dgm:pt modelId="{F42C23E6-256D-4028-B95F-85ECDEE9EF38}">
      <dgm:prSet phldrT="[Texto]" custT="1"/>
      <dgm:spPr>
        <a:xfrm>
          <a:off x="3920947" y="905713"/>
          <a:ext cx="1075334" cy="2294686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L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SISTEMA DE CUALIFICACIONES INTEGRADO</a:t>
          </a:r>
        </a:p>
      </dgm:t>
    </dgm:pt>
    <dgm:pt modelId="{6866F523-0481-4B42-B369-825B75470A99}" type="sibTrans" cxnId="{E9BF556E-896D-4DE6-B9AA-751CD2A5A85D}">
      <dgm:prSet/>
      <dgm:spPr/>
      <dgm:t>
        <a:bodyPr/>
        <a:lstStyle/>
        <a:p>
          <a:endParaRPr lang="es-CL"/>
        </a:p>
      </dgm:t>
    </dgm:pt>
    <dgm:pt modelId="{2C1E208D-3D78-419E-8454-EBC22FAA65D4}" type="parTrans" cxnId="{E9BF556E-896D-4DE6-B9AA-751CD2A5A85D}">
      <dgm:prSet/>
      <dgm:spPr/>
      <dgm:t>
        <a:bodyPr/>
        <a:lstStyle/>
        <a:p>
          <a:endParaRPr lang="es-CL"/>
        </a:p>
      </dgm:t>
    </dgm:pt>
    <dgm:pt modelId="{E2C5F9DD-AEA9-4374-A8AB-DD93C9C14A6C}">
      <dgm:prSet phldrT="[Texto]" custT="1"/>
      <dgm:spPr>
        <a:xfrm>
          <a:off x="2717596" y="1222552"/>
          <a:ext cx="1075334" cy="1977847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s-CL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EVALUACIÓN</a:t>
          </a:r>
        </a:p>
      </dgm:t>
    </dgm:pt>
    <dgm:pt modelId="{DA9B3952-C017-4F70-A755-3F70C55AD2FC}" type="sibTrans" cxnId="{FD65CDA3-1DE5-48EB-95AA-43B1CE996987}">
      <dgm:prSet/>
      <dgm:spPr/>
      <dgm:t>
        <a:bodyPr/>
        <a:lstStyle/>
        <a:p>
          <a:endParaRPr lang="es-CL"/>
        </a:p>
      </dgm:t>
    </dgm:pt>
    <dgm:pt modelId="{490897C1-C32D-43B3-81AF-92ABC7235E73}" type="parTrans" cxnId="{FD65CDA3-1DE5-48EB-95AA-43B1CE996987}">
      <dgm:prSet/>
      <dgm:spPr/>
      <dgm:t>
        <a:bodyPr/>
        <a:lstStyle/>
        <a:p>
          <a:endParaRPr lang="es-CL"/>
        </a:p>
      </dgm:t>
    </dgm:pt>
    <dgm:pt modelId="{FC58DBD5-1C64-4FFB-A8E0-1AB9152CAA9D}">
      <dgm:prSet phldrT="[Texto]" custT="1"/>
      <dgm:spPr>
        <a:xfrm>
          <a:off x="1621779" y="1737817"/>
          <a:ext cx="1075334" cy="1462582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IMPLEMENTACIÓN</a:t>
          </a:r>
          <a:endParaRPr lang="es-CL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AB581FC-67A9-4559-AA8C-81F02CE2F0B0}" type="sibTrans" cxnId="{74062800-94C4-48C9-AC81-02F295689AB3}">
      <dgm:prSet/>
      <dgm:spPr/>
      <dgm:t>
        <a:bodyPr/>
        <a:lstStyle/>
        <a:p>
          <a:endParaRPr lang="es-CL"/>
        </a:p>
      </dgm:t>
    </dgm:pt>
    <dgm:pt modelId="{DCB47460-DA36-4BCC-B6C0-B0BB46062B57}" type="parTrans" cxnId="{74062800-94C4-48C9-AC81-02F295689AB3}">
      <dgm:prSet/>
      <dgm:spPr/>
      <dgm:t>
        <a:bodyPr/>
        <a:lstStyle/>
        <a:p>
          <a:endParaRPr lang="es-CL"/>
        </a:p>
      </dgm:t>
    </dgm:pt>
    <dgm:pt modelId="{230C1A48-8E51-41AB-8454-908867BA38FD}" type="pres">
      <dgm:prSet presAssocID="{3F517F3B-6947-47E9-BAF5-45EDE811740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ED2F92-4116-4416-941E-4E2C906089C2}" type="pres">
      <dgm:prSet presAssocID="{3F517F3B-6947-47E9-BAF5-45EDE8117409}" presName="arrow" presStyleLbl="bgShp" presStyleIdx="0" presStyleCnt="1" custLinFactNeighborX="-6749" custLinFactNeighborY="962"/>
      <dgm:spPr>
        <a:xfrm>
          <a:off x="230501" y="0"/>
          <a:ext cx="5120640" cy="3200400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CF37174-E727-44BF-84E8-0FE2E67269CE}" type="pres">
      <dgm:prSet presAssocID="{3F517F3B-6947-47E9-BAF5-45EDE8117409}" presName="arrowDiagram4" presStyleCnt="0"/>
      <dgm:spPr/>
    </dgm:pt>
    <dgm:pt modelId="{FEFDDF4A-D820-4F35-80FA-2A85A714DC14}" type="pres">
      <dgm:prSet presAssocID="{0D62C979-ABCA-4548-BEAD-69ED7AB90366}" presName="bullet4a" presStyleLbl="node1" presStyleIdx="0" presStyleCnt="4"/>
      <dgm:spPr/>
    </dgm:pt>
    <dgm:pt modelId="{7563CD0C-E8CA-4167-B249-9DDE637F36E6}" type="pres">
      <dgm:prSet presAssocID="{0D62C979-ABCA-4548-BEAD-69ED7AB90366}" presName="textBox4a" presStyleLbl="revTx" presStyleIdx="0" presStyleCnt="4" custScaleX="130666" custScaleY="54070" custLinFactNeighborX="-9359" custLinFactNeighborY="-53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8AC9DD-1E4B-4E00-BE16-0D4C0AD01B05}" type="pres">
      <dgm:prSet presAssocID="{FC58DBD5-1C64-4FFB-A8E0-1AB9152CAA9D}" presName="bullet4b" presStyleLbl="node1" presStyleIdx="1" presStyleCnt="4"/>
      <dgm:spPr/>
    </dgm:pt>
    <dgm:pt modelId="{9ECEA098-8C56-427E-A337-60D6340E9EBA}" type="pres">
      <dgm:prSet presAssocID="{FC58DBD5-1C64-4FFB-A8E0-1AB9152CAA9D}" presName="textBox4b" presStyleLbl="revTx" presStyleIdx="1" presStyleCnt="4" custScaleX="111980" custScaleY="58469" custLinFactNeighborX="-33716" custLinFactNeighborY="-76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1F4250-4D41-45DB-BD25-EAC27A9B9A70}" type="pres">
      <dgm:prSet presAssocID="{E2C5F9DD-AEA9-4374-A8AB-DD93C9C14A6C}" presName="bullet4c" presStyleLbl="node1" presStyleIdx="2" presStyleCnt="4"/>
      <dgm:spPr/>
    </dgm:pt>
    <dgm:pt modelId="{032E0138-E176-44F1-B6A4-B54BF3671D50}" type="pres">
      <dgm:prSet presAssocID="{E2C5F9DD-AEA9-4374-A8AB-DD93C9C14A6C}" presName="textBox4c" presStyleLbl="revTx" presStyleIdx="2" presStyleCnt="4" custScaleX="76940" custScaleY="28141" custLinFactNeighborX="-49953" custLinFactNeighborY="-230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E684CF-E059-4D4C-91F2-7021CCE27678}" type="pres">
      <dgm:prSet presAssocID="{F42C23E6-256D-4028-B95F-85ECDEE9EF38}" presName="bullet4d" presStyleLbl="node1" presStyleIdx="3" presStyleCnt="4"/>
      <dgm:spPr/>
    </dgm:pt>
    <dgm:pt modelId="{A45CD78C-3C56-41AC-A01C-EEB0501D9C46}" type="pres">
      <dgm:prSet presAssocID="{F42C23E6-256D-4028-B95F-85ECDEE9EF38}" presName="textBox4d" presStyleLbl="revTx" presStyleIdx="3" presStyleCnt="4" custScaleX="127630" custScaleY="40922" custLinFactNeighborX="-30055" custLinFactNeighborY="-16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BF556E-896D-4DE6-B9AA-751CD2A5A85D}" srcId="{3F517F3B-6947-47E9-BAF5-45EDE8117409}" destId="{F42C23E6-256D-4028-B95F-85ECDEE9EF38}" srcOrd="3" destOrd="0" parTransId="{2C1E208D-3D78-419E-8454-EBC22FAA65D4}" sibTransId="{6866F523-0481-4B42-B369-825B75470A99}"/>
    <dgm:cxn modelId="{74062800-94C4-48C9-AC81-02F295689AB3}" srcId="{3F517F3B-6947-47E9-BAF5-45EDE8117409}" destId="{FC58DBD5-1C64-4FFB-A8E0-1AB9152CAA9D}" srcOrd="1" destOrd="0" parTransId="{DCB47460-DA36-4BCC-B6C0-B0BB46062B57}" sibTransId="{FAB581FC-67A9-4559-AA8C-81F02CE2F0B0}"/>
    <dgm:cxn modelId="{7AB86AFE-68C4-4BA8-9B14-3A7F15994990}" type="presOf" srcId="{FC58DBD5-1C64-4FFB-A8E0-1AB9152CAA9D}" destId="{9ECEA098-8C56-427E-A337-60D6340E9EBA}" srcOrd="0" destOrd="0" presId="urn:microsoft.com/office/officeart/2005/8/layout/arrow2"/>
    <dgm:cxn modelId="{9E0170FF-1BFC-413C-839C-189A49C1E6A2}" type="presOf" srcId="{F42C23E6-256D-4028-B95F-85ECDEE9EF38}" destId="{A45CD78C-3C56-41AC-A01C-EEB0501D9C46}" srcOrd="0" destOrd="0" presId="urn:microsoft.com/office/officeart/2005/8/layout/arrow2"/>
    <dgm:cxn modelId="{DF426FD8-C04C-46DC-94A1-49D4CF150E87}" type="presOf" srcId="{3F517F3B-6947-47E9-BAF5-45EDE8117409}" destId="{230C1A48-8E51-41AB-8454-908867BA38FD}" srcOrd="0" destOrd="0" presId="urn:microsoft.com/office/officeart/2005/8/layout/arrow2"/>
    <dgm:cxn modelId="{3D336754-8E66-4FDC-9F5C-D6BA5192C43D}" type="presOf" srcId="{E2C5F9DD-AEA9-4374-A8AB-DD93C9C14A6C}" destId="{032E0138-E176-44F1-B6A4-B54BF3671D50}" srcOrd="0" destOrd="0" presId="urn:microsoft.com/office/officeart/2005/8/layout/arrow2"/>
    <dgm:cxn modelId="{6F66131B-3423-44BD-95B5-D257B3F7EC88}" type="presOf" srcId="{0D62C979-ABCA-4548-BEAD-69ED7AB90366}" destId="{7563CD0C-E8CA-4167-B249-9DDE637F36E6}" srcOrd="0" destOrd="0" presId="urn:microsoft.com/office/officeart/2005/8/layout/arrow2"/>
    <dgm:cxn modelId="{FD65CDA3-1DE5-48EB-95AA-43B1CE996987}" srcId="{3F517F3B-6947-47E9-BAF5-45EDE8117409}" destId="{E2C5F9DD-AEA9-4374-A8AB-DD93C9C14A6C}" srcOrd="2" destOrd="0" parTransId="{490897C1-C32D-43B3-81AF-92ABC7235E73}" sibTransId="{DA9B3952-C017-4F70-A755-3F70C55AD2FC}"/>
    <dgm:cxn modelId="{B063A653-320C-499C-A689-88ED82DBDBBE}" srcId="{3F517F3B-6947-47E9-BAF5-45EDE8117409}" destId="{0D62C979-ABCA-4548-BEAD-69ED7AB90366}" srcOrd="0" destOrd="0" parTransId="{91840AD5-46E7-4C72-8F17-0113DD347D45}" sibTransId="{69A6F64C-0C0D-413B-8013-ECEC11229130}"/>
    <dgm:cxn modelId="{AFE247F0-C5AD-463A-AEF0-E2BF1668C051}" type="presParOf" srcId="{230C1A48-8E51-41AB-8454-908867BA38FD}" destId="{BEED2F92-4116-4416-941E-4E2C906089C2}" srcOrd="0" destOrd="0" presId="urn:microsoft.com/office/officeart/2005/8/layout/arrow2"/>
    <dgm:cxn modelId="{BEC720A6-4940-47D9-8EC1-BA376E197D7B}" type="presParOf" srcId="{230C1A48-8E51-41AB-8454-908867BA38FD}" destId="{BCF37174-E727-44BF-84E8-0FE2E67269CE}" srcOrd="1" destOrd="0" presId="urn:microsoft.com/office/officeart/2005/8/layout/arrow2"/>
    <dgm:cxn modelId="{186C2E8D-12FE-461F-A183-64DD5A9C1354}" type="presParOf" srcId="{BCF37174-E727-44BF-84E8-0FE2E67269CE}" destId="{FEFDDF4A-D820-4F35-80FA-2A85A714DC14}" srcOrd="0" destOrd="0" presId="urn:microsoft.com/office/officeart/2005/8/layout/arrow2"/>
    <dgm:cxn modelId="{52E59378-98DE-4FDF-96B4-7F4CEB4916F4}" type="presParOf" srcId="{BCF37174-E727-44BF-84E8-0FE2E67269CE}" destId="{7563CD0C-E8CA-4167-B249-9DDE637F36E6}" srcOrd="1" destOrd="0" presId="urn:microsoft.com/office/officeart/2005/8/layout/arrow2"/>
    <dgm:cxn modelId="{A5600D35-8FA9-4457-8B2B-06954DE49C05}" type="presParOf" srcId="{BCF37174-E727-44BF-84E8-0FE2E67269CE}" destId="{DF8AC9DD-1E4B-4E00-BE16-0D4C0AD01B05}" srcOrd="2" destOrd="0" presId="urn:microsoft.com/office/officeart/2005/8/layout/arrow2"/>
    <dgm:cxn modelId="{977E8ACB-88CE-40C2-AE35-5E9D1952B7D2}" type="presParOf" srcId="{BCF37174-E727-44BF-84E8-0FE2E67269CE}" destId="{9ECEA098-8C56-427E-A337-60D6340E9EBA}" srcOrd="3" destOrd="0" presId="urn:microsoft.com/office/officeart/2005/8/layout/arrow2"/>
    <dgm:cxn modelId="{E7182680-1FEA-443B-A0EE-83CD0B0F07EF}" type="presParOf" srcId="{BCF37174-E727-44BF-84E8-0FE2E67269CE}" destId="{E11F4250-4D41-45DB-BD25-EAC27A9B9A70}" srcOrd="4" destOrd="0" presId="urn:microsoft.com/office/officeart/2005/8/layout/arrow2"/>
    <dgm:cxn modelId="{EE0FA9A4-E679-464D-BB9E-976562CD0667}" type="presParOf" srcId="{BCF37174-E727-44BF-84E8-0FE2E67269CE}" destId="{032E0138-E176-44F1-B6A4-B54BF3671D50}" srcOrd="5" destOrd="0" presId="urn:microsoft.com/office/officeart/2005/8/layout/arrow2"/>
    <dgm:cxn modelId="{3FD56DC7-1B4B-4373-9BAD-35EC80042BEE}" type="presParOf" srcId="{BCF37174-E727-44BF-84E8-0FE2E67269CE}" destId="{6EE684CF-E059-4D4C-91F2-7021CCE27678}" srcOrd="6" destOrd="0" presId="urn:microsoft.com/office/officeart/2005/8/layout/arrow2"/>
    <dgm:cxn modelId="{56147AD3-DB7D-4D52-9941-FFA23D378AAF}" type="presParOf" srcId="{BCF37174-E727-44BF-84E8-0FE2E67269CE}" destId="{A45CD78C-3C56-41AC-A01C-EEB0501D9C4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0C766B-76EA-4C3D-8071-021D2757DAA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56CB4EC-65B7-46A6-A9BF-CA53FF519FB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b="0" dirty="0">
              <a:solidFill>
                <a:schemeClr val="accent1">
                  <a:lumMod val="50000"/>
                </a:schemeClr>
              </a:solidFill>
              <a:latin typeface="Raleway" panose="020B0503030101060003"/>
            </a:rPr>
            <a:t>Autodiagnóstico instituciones de formación técnica</a:t>
          </a:r>
          <a:endParaRPr lang="es-CL" b="0" dirty="0">
            <a:solidFill>
              <a:schemeClr val="accent1">
                <a:lumMod val="50000"/>
              </a:schemeClr>
            </a:solidFill>
            <a:latin typeface="Raleway" panose="020B0503030101060003"/>
          </a:endParaRPr>
        </a:p>
      </dgm:t>
    </dgm:pt>
    <dgm:pt modelId="{4CF6CD6D-0693-44FF-B4CD-31EF31E0D05C}" type="parTrans" cxnId="{B7C0E1E9-17CF-4175-944D-08125342F969}">
      <dgm:prSet/>
      <dgm:spPr/>
      <dgm:t>
        <a:bodyPr/>
        <a:lstStyle/>
        <a:p>
          <a:endParaRPr lang="es-CL"/>
        </a:p>
      </dgm:t>
    </dgm:pt>
    <dgm:pt modelId="{BC0344E3-2186-4231-AF17-169F910F15F6}" type="sibTrans" cxnId="{B7C0E1E9-17CF-4175-944D-08125342F969}">
      <dgm:prSet/>
      <dgm:spPr/>
      <dgm:t>
        <a:bodyPr/>
        <a:lstStyle/>
        <a:p>
          <a:endParaRPr lang="es-CL"/>
        </a:p>
      </dgm:t>
    </dgm:pt>
    <dgm:pt modelId="{0092245C-B2AA-4A70-9667-099E0BC2FD07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ES" b="0" dirty="0">
              <a:solidFill>
                <a:schemeClr val="accent1">
                  <a:lumMod val="50000"/>
                </a:schemeClr>
              </a:solidFill>
              <a:latin typeface="Raleway" panose="020B0503030101060003"/>
            </a:rPr>
            <a:t>Implementación MCTP y Cualificaciones Sectoriales</a:t>
          </a:r>
          <a:endParaRPr lang="es-CL" b="0" dirty="0">
            <a:solidFill>
              <a:schemeClr val="accent1">
                <a:lumMod val="50000"/>
              </a:schemeClr>
            </a:solidFill>
            <a:latin typeface="Raleway" panose="020B0503030101060003"/>
          </a:endParaRPr>
        </a:p>
      </dgm:t>
    </dgm:pt>
    <dgm:pt modelId="{7262F9B3-98AE-4D7C-9283-BAC0D16C2DEE}" type="parTrans" cxnId="{EB0283D4-F30F-4058-BE86-0A203E01C3DB}">
      <dgm:prSet/>
      <dgm:spPr/>
      <dgm:t>
        <a:bodyPr/>
        <a:lstStyle/>
        <a:p>
          <a:endParaRPr lang="es-CL"/>
        </a:p>
      </dgm:t>
    </dgm:pt>
    <dgm:pt modelId="{E7088C4A-8B35-4AF8-8CD7-0F3C398D84BB}" type="sibTrans" cxnId="{EB0283D4-F30F-4058-BE86-0A203E01C3DB}">
      <dgm:prSet/>
      <dgm:spPr/>
      <dgm:t>
        <a:bodyPr/>
        <a:lstStyle/>
        <a:p>
          <a:endParaRPr lang="es-CL"/>
        </a:p>
      </dgm:t>
    </dgm:pt>
    <dgm:pt modelId="{9ED1F498-2BFC-4C96-8CBB-990665346721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2600" b="0" kern="1200" dirty="0">
              <a:solidFill>
                <a:schemeClr val="accent1">
                  <a:lumMod val="50000"/>
                </a:schemeClr>
              </a:solidFill>
              <a:latin typeface="Raleway" panose="020B0503030101060003"/>
            </a:rPr>
            <a:t>Evaluación Implementación Piloto </a:t>
          </a:r>
          <a:r>
            <a:rPr lang="es-ES" sz="2600" b="0" kern="1200" dirty="0">
              <a:solidFill>
                <a:srgbClr val="4472C4">
                  <a:lumMod val="50000"/>
                </a:srgbClr>
              </a:solidFill>
              <a:latin typeface="Raleway" panose="020B0503030101060003"/>
              <a:ea typeface="+mn-ea"/>
              <a:cs typeface="+mn-cs"/>
            </a:rPr>
            <a:t>MCTP</a:t>
          </a:r>
          <a:endParaRPr lang="es-CL" sz="2600" b="0" kern="1200" dirty="0">
            <a:solidFill>
              <a:srgbClr val="4472C4">
                <a:lumMod val="50000"/>
              </a:srgbClr>
            </a:solidFill>
            <a:latin typeface="Raleway" panose="020B0503030101060003"/>
            <a:ea typeface="+mn-ea"/>
            <a:cs typeface="+mn-cs"/>
          </a:endParaRPr>
        </a:p>
      </dgm:t>
    </dgm:pt>
    <dgm:pt modelId="{82D68B5E-209F-4863-A3D2-0BB5A6FFD8F0}" type="parTrans" cxnId="{0F2ADA92-3C22-460A-92FE-DA289E53E13D}">
      <dgm:prSet/>
      <dgm:spPr/>
      <dgm:t>
        <a:bodyPr/>
        <a:lstStyle/>
        <a:p>
          <a:endParaRPr lang="es-CL"/>
        </a:p>
      </dgm:t>
    </dgm:pt>
    <dgm:pt modelId="{61740EF4-2092-4716-8347-555962FB52E7}" type="sibTrans" cxnId="{0F2ADA92-3C22-460A-92FE-DA289E53E13D}">
      <dgm:prSet/>
      <dgm:spPr/>
      <dgm:t>
        <a:bodyPr/>
        <a:lstStyle/>
        <a:p>
          <a:endParaRPr lang="es-CL"/>
        </a:p>
      </dgm:t>
    </dgm:pt>
    <dgm:pt modelId="{3B4DC699-5BDB-4D53-AEB4-01B22A8AD8F4}" type="pres">
      <dgm:prSet presAssocID="{2D0C766B-76EA-4C3D-8071-021D2757DAA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725C29-80A1-464E-9AAC-E7CDC4C6C680}" type="pres">
      <dgm:prSet presAssocID="{B56CB4EC-65B7-46A6-A9BF-CA53FF519FBA}" presName="composite" presStyleCnt="0"/>
      <dgm:spPr/>
    </dgm:pt>
    <dgm:pt modelId="{8F3B4854-922A-4568-AE0B-722AB632EACC}" type="pres">
      <dgm:prSet presAssocID="{B56CB4EC-65B7-46A6-A9BF-CA53FF519FBA}" presName="imgShp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S"/>
        </a:p>
      </dgm:t>
    </dgm:pt>
    <dgm:pt modelId="{F8A65CD6-349D-4F7D-B0A5-590FE453DABF}" type="pres">
      <dgm:prSet presAssocID="{B56CB4EC-65B7-46A6-A9BF-CA53FF519FB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AE64A9-D344-4479-9C40-FF8889FBBC1D}" type="pres">
      <dgm:prSet presAssocID="{BC0344E3-2186-4231-AF17-169F910F15F6}" presName="spacing" presStyleCnt="0"/>
      <dgm:spPr/>
    </dgm:pt>
    <dgm:pt modelId="{8B5788BC-4CB5-495B-BAF9-F8E863D9EF37}" type="pres">
      <dgm:prSet presAssocID="{0092245C-B2AA-4A70-9667-099E0BC2FD07}" presName="composite" presStyleCnt="0"/>
      <dgm:spPr/>
    </dgm:pt>
    <dgm:pt modelId="{33755C67-2C2F-43DF-A3D1-E50471C9D7BC}" type="pres">
      <dgm:prSet presAssocID="{0092245C-B2AA-4A70-9667-099E0BC2FD07}" presName="imgShp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</dgm:spPr>
      <dgm:t>
        <a:bodyPr/>
        <a:lstStyle/>
        <a:p>
          <a:endParaRPr lang="es-ES"/>
        </a:p>
      </dgm:t>
    </dgm:pt>
    <dgm:pt modelId="{0DF06C33-94A0-4353-9885-D2B564F1284D}" type="pres">
      <dgm:prSet presAssocID="{0092245C-B2AA-4A70-9667-099E0BC2FD0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FDC9B-4135-40FB-83DC-76DB985AF2A5}" type="pres">
      <dgm:prSet presAssocID="{E7088C4A-8B35-4AF8-8CD7-0F3C398D84BB}" presName="spacing" presStyleCnt="0"/>
      <dgm:spPr/>
    </dgm:pt>
    <dgm:pt modelId="{1C604AF9-215E-4A82-9219-B9E55B5C8DBF}" type="pres">
      <dgm:prSet presAssocID="{9ED1F498-2BFC-4C96-8CBB-990665346721}" presName="composite" presStyleCnt="0"/>
      <dgm:spPr/>
    </dgm:pt>
    <dgm:pt modelId="{9D496088-E016-4192-8190-90F24D4ABAD2}" type="pres">
      <dgm:prSet presAssocID="{9ED1F498-2BFC-4C96-8CBB-990665346721}" presName="imgShp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ACF044F0-9930-4644-8332-1BABAD607E27}" type="pres">
      <dgm:prSet presAssocID="{9ED1F498-2BFC-4C96-8CBB-990665346721}" presName="txShp" presStyleLbl="node1" presStyleIdx="2" presStyleCnt="3" custLinFactNeighborX="414" custLinFactNeighborY="2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641D93-299D-4AF8-A7E5-AAA00EE45F41}" type="presOf" srcId="{B56CB4EC-65B7-46A6-A9BF-CA53FF519FBA}" destId="{F8A65CD6-349D-4F7D-B0A5-590FE453DABF}" srcOrd="0" destOrd="0" presId="urn:microsoft.com/office/officeart/2005/8/layout/vList3"/>
    <dgm:cxn modelId="{EB0283D4-F30F-4058-BE86-0A203E01C3DB}" srcId="{2D0C766B-76EA-4C3D-8071-021D2757DAAC}" destId="{0092245C-B2AA-4A70-9667-099E0BC2FD07}" srcOrd="1" destOrd="0" parTransId="{7262F9B3-98AE-4D7C-9283-BAC0D16C2DEE}" sibTransId="{E7088C4A-8B35-4AF8-8CD7-0F3C398D84BB}"/>
    <dgm:cxn modelId="{0F2ADA92-3C22-460A-92FE-DA289E53E13D}" srcId="{2D0C766B-76EA-4C3D-8071-021D2757DAAC}" destId="{9ED1F498-2BFC-4C96-8CBB-990665346721}" srcOrd="2" destOrd="0" parTransId="{82D68B5E-209F-4863-A3D2-0BB5A6FFD8F0}" sibTransId="{61740EF4-2092-4716-8347-555962FB52E7}"/>
    <dgm:cxn modelId="{A1FB0870-74CC-4149-A904-CCFBDF3E8847}" type="presOf" srcId="{2D0C766B-76EA-4C3D-8071-021D2757DAAC}" destId="{3B4DC699-5BDB-4D53-AEB4-01B22A8AD8F4}" srcOrd="0" destOrd="0" presId="urn:microsoft.com/office/officeart/2005/8/layout/vList3"/>
    <dgm:cxn modelId="{B7C0E1E9-17CF-4175-944D-08125342F969}" srcId="{2D0C766B-76EA-4C3D-8071-021D2757DAAC}" destId="{B56CB4EC-65B7-46A6-A9BF-CA53FF519FBA}" srcOrd="0" destOrd="0" parTransId="{4CF6CD6D-0693-44FF-B4CD-31EF31E0D05C}" sibTransId="{BC0344E3-2186-4231-AF17-169F910F15F6}"/>
    <dgm:cxn modelId="{9DD8172D-6CFE-4958-A4B0-6D73FBBB8531}" type="presOf" srcId="{0092245C-B2AA-4A70-9667-099E0BC2FD07}" destId="{0DF06C33-94A0-4353-9885-D2B564F1284D}" srcOrd="0" destOrd="0" presId="urn:microsoft.com/office/officeart/2005/8/layout/vList3"/>
    <dgm:cxn modelId="{67681A47-C032-405B-AF4A-95E6D4306343}" type="presOf" srcId="{9ED1F498-2BFC-4C96-8CBB-990665346721}" destId="{ACF044F0-9930-4644-8332-1BABAD607E27}" srcOrd="0" destOrd="0" presId="urn:microsoft.com/office/officeart/2005/8/layout/vList3"/>
    <dgm:cxn modelId="{F9A7AC0A-BE9F-411C-93C3-BB8D3729066B}" type="presParOf" srcId="{3B4DC699-5BDB-4D53-AEB4-01B22A8AD8F4}" destId="{28725C29-80A1-464E-9AAC-E7CDC4C6C680}" srcOrd="0" destOrd="0" presId="urn:microsoft.com/office/officeart/2005/8/layout/vList3"/>
    <dgm:cxn modelId="{F0122D56-0A49-4904-8E18-BD7F17539E22}" type="presParOf" srcId="{28725C29-80A1-464E-9AAC-E7CDC4C6C680}" destId="{8F3B4854-922A-4568-AE0B-722AB632EACC}" srcOrd="0" destOrd="0" presId="urn:microsoft.com/office/officeart/2005/8/layout/vList3"/>
    <dgm:cxn modelId="{E7B4FC82-841C-4DDF-95DE-C4F396F25857}" type="presParOf" srcId="{28725C29-80A1-464E-9AAC-E7CDC4C6C680}" destId="{F8A65CD6-349D-4F7D-B0A5-590FE453DABF}" srcOrd="1" destOrd="0" presId="urn:microsoft.com/office/officeart/2005/8/layout/vList3"/>
    <dgm:cxn modelId="{FE696BD4-2711-4E18-88B9-DD36F592F35E}" type="presParOf" srcId="{3B4DC699-5BDB-4D53-AEB4-01B22A8AD8F4}" destId="{78AE64A9-D344-4479-9C40-FF8889FBBC1D}" srcOrd="1" destOrd="0" presId="urn:microsoft.com/office/officeart/2005/8/layout/vList3"/>
    <dgm:cxn modelId="{2820ACB4-30D9-4360-B5B4-DE7DA11896FC}" type="presParOf" srcId="{3B4DC699-5BDB-4D53-AEB4-01B22A8AD8F4}" destId="{8B5788BC-4CB5-495B-BAF9-F8E863D9EF37}" srcOrd="2" destOrd="0" presId="urn:microsoft.com/office/officeart/2005/8/layout/vList3"/>
    <dgm:cxn modelId="{D306503A-2E65-49D8-BF08-4FE80FE8F89F}" type="presParOf" srcId="{8B5788BC-4CB5-495B-BAF9-F8E863D9EF37}" destId="{33755C67-2C2F-43DF-A3D1-E50471C9D7BC}" srcOrd="0" destOrd="0" presId="urn:microsoft.com/office/officeart/2005/8/layout/vList3"/>
    <dgm:cxn modelId="{D1467613-FA79-487D-B3DE-94BF28FE0F13}" type="presParOf" srcId="{8B5788BC-4CB5-495B-BAF9-F8E863D9EF37}" destId="{0DF06C33-94A0-4353-9885-D2B564F1284D}" srcOrd="1" destOrd="0" presId="urn:microsoft.com/office/officeart/2005/8/layout/vList3"/>
    <dgm:cxn modelId="{62BABF7A-EEF7-43E7-93A3-8B32BB24F79D}" type="presParOf" srcId="{3B4DC699-5BDB-4D53-AEB4-01B22A8AD8F4}" destId="{A06FDC9B-4135-40FB-83DC-76DB985AF2A5}" srcOrd="3" destOrd="0" presId="urn:microsoft.com/office/officeart/2005/8/layout/vList3"/>
    <dgm:cxn modelId="{5613DC97-424D-4ED3-A2D3-A4328674B80F}" type="presParOf" srcId="{3B4DC699-5BDB-4D53-AEB4-01B22A8AD8F4}" destId="{1C604AF9-215E-4A82-9219-B9E55B5C8DBF}" srcOrd="4" destOrd="0" presId="urn:microsoft.com/office/officeart/2005/8/layout/vList3"/>
    <dgm:cxn modelId="{FD1E1DE0-F21C-495D-8708-D4A0BF2C452C}" type="presParOf" srcId="{1C604AF9-215E-4A82-9219-B9E55B5C8DBF}" destId="{9D496088-E016-4192-8190-90F24D4ABAD2}" srcOrd="0" destOrd="0" presId="urn:microsoft.com/office/officeart/2005/8/layout/vList3"/>
    <dgm:cxn modelId="{02AF6752-DAAB-4CE8-8EF0-E2C225BAB5F7}" type="presParOf" srcId="{1C604AF9-215E-4A82-9219-B9E55B5C8DBF}" destId="{ACF044F0-9930-4644-8332-1BABAD607E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23CE50-8493-4A70-B10E-12374581E6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501C447-2B36-4B27-95D4-3D043B456F17}">
      <dgm:prSet/>
      <dgm:spPr/>
      <dgm:t>
        <a:bodyPr/>
        <a:lstStyle/>
        <a:p>
          <a:r>
            <a:rPr lang="es-ES" dirty="0">
              <a:latin typeface="Raleway" panose="020B0503030101060003"/>
            </a:rPr>
            <a:t>Disminuir las brechas de cualificaciones entre el sector productivo y formativo</a:t>
          </a:r>
        </a:p>
      </dgm:t>
    </dgm:pt>
    <dgm:pt modelId="{B15B1D65-3247-4B38-9C78-59BFD0EFACAA}" type="parTrans" cxnId="{DC8CE7C4-08C8-4916-ABB5-760E9C8414A2}">
      <dgm:prSet/>
      <dgm:spPr/>
      <dgm:t>
        <a:bodyPr/>
        <a:lstStyle/>
        <a:p>
          <a:endParaRPr lang="es-CL"/>
        </a:p>
      </dgm:t>
    </dgm:pt>
    <dgm:pt modelId="{15B44B8C-D24D-4EA1-8F53-4350C3598AC4}" type="sibTrans" cxnId="{DC8CE7C4-08C8-4916-ABB5-760E9C8414A2}">
      <dgm:prSet/>
      <dgm:spPr/>
      <dgm:t>
        <a:bodyPr/>
        <a:lstStyle/>
        <a:p>
          <a:endParaRPr lang="es-CL"/>
        </a:p>
      </dgm:t>
    </dgm:pt>
    <dgm:pt modelId="{4C031C43-1003-441B-A997-2EC3188AEC5A}">
      <dgm:prSet/>
      <dgm:spPr/>
      <dgm:t>
        <a:bodyPr/>
        <a:lstStyle/>
        <a:p>
          <a:r>
            <a:rPr lang="es-ES" dirty="0">
              <a:latin typeface="Raleway" panose="020B0503030101060003"/>
            </a:rPr>
            <a:t>Vincular la educación formal, no formal e informal</a:t>
          </a:r>
        </a:p>
      </dgm:t>
    </dgm:pt>
    <dgm:pt modelId="{8360EE0D-E154-4A61-A0AC-2AF8C73E77D8}" type="parTrans" cxnId="{62FC7EFA-4AF8-483D-870B-4B8A108D370D}">
      <dgm:prSet/>
      <dgm:spPr/>
      <dgm:t>
        <a:bodyPr/>
        <a:lstStyle/>
        <a:p>
          <a:endParaRPr lang="es-CL"/>
        </a:p>
      </dgm:t>
    </dgm:pt>
    <dgm:pt modelId="{E21C153B-1600-48F7-AFEE-F37E1080D98B}" type="sibTrans" cxnId="{62FC7EFA-4AF8-483D-870B-4B8A108D370D}">
      <dgm:prSet/>
      <dgm:spPr/>
      <dgm:t>
        <a:bodyPr/>
        <a:lstStyle/>
        <a:p>
          <a:endParaRPr lang="es-CL"/>
        </a:p>
      </dgm:t>
    </dgm:pt>
    <dgm:pt modelId="{D76640AE-1F2C-4021-953B-7F981DA707B1}">
      <dgm:prSet/>
      <dgm:spPr/>
      <dgm:t>
        <a:bodyPr/>
        <a:lstStyle/>
        <a:p>
          <a:r>
            <a:rPr lang="es-ES" dirty="0">
              <a:latin typeface="Raleway" panose="020B0503030101060003"/>
            </a:rPr>
            <a:t>Articular los distintos niveles educativos</a:t>
          </a:r>
        </a:p>
      </dgm:t>
    </dgm:pt>
    <dgm:pt modelId="{B0D528D2-B79F-4FD1-9D0D-4BC5ED9513A6}" type="parTrans" cxnId="{5C7BC4FB-8495-41D0-AE9B-59057446388D}">
      <dgm:prSet/>
      <dgm:spPr/>
      <dgm:t>
        <a:bodyPr/>
        <a:lstStyle/>
        <a:p>
          <a:endParaRPr lang="es-CL"/>
        </a:p>
      </dgm:t>
    </dgm:pt>
    <dgm:pt modelId="{16EAA205-8286-4C99-B99B-DBBB3C0CD743}" type="sibTrans" cxnId="{5C7BC4FB-8495-41D0-AE9B-59057446388D}">
      <dgm:prSet/>
      <dgm:spPr/>
      <dgm:t>
        <a:bodyPr/>
        <a:lstStyle/>
        <a:p>
          <a:endParaRPr lang="es-CL"/>
        </a:p>
      </dgm:t>
    </dgm:pt>
    <dgm:pt modelId="{D1EA9A9A-98A0-48C7-8918-55C37F812B64}">
      <dgm:prSet/>
      <dgm:spPr/>
      <dgm:t>
        <a:bodyPr/>
        <a:lstStyle/>
        <a:p>
          <a:r>
            <a:rPr lang="es-ES" dirty="0">
              <a:latin typeface="Raleway" panose="020B0503030101060003"/>
            </a:rPr>
            <a:t>Desarrollar un diagnostico consensuado sobre las necesidades de mejoras en cualificaciones </a:t>
          </a:r>
        </a:p>
      </dgm:t>
    </dgm:pt>
    <dgm:pt modelId="{505F35D1-2EB4-424A-A1F2-31F46B5A407A}" type="parTrans" cxnId="{020CB263-1A9D-48C0-961D-716F422131F3}">
      <dgm:prSet/>
      <dgm:spPr/>
      <dgm:t>
        <a:bodyPr/>
        <a:lstStyle/>
        <a:p>
          <a:endParaRPr lang="es-CL"/>
        </a:p>
      </dgm:t>
    </dgm:pt>
    <dgm:pt modelId="{15ACDE1B-BA5D-413E-9314-26E4627EBB81}" type="sibTrans" cxnId="{020CB263-1A9D-48C0-961D-716F422131F3}">
      <dgm:prSet/>
      <dgm:spPr/>
      <dgm:t>
        <a:bodyPr/>
        <a:lstStyle/>
        <a:p>
          <a:endParaRPr lang="es-CL"/>
        </a:p>
      </dgm:t>
    </dgm:pt>
    <dgm:pt modelId="{C613651A-F6E0-496F-AB0A-C0B81C10C65E}">
      <dgm:prSet/>
      <dgm:spPr/>
      <dgm:t>
        <a:bodyPr/>
        <a:lstStyle/>
        <a:p>
          <a:r>
            <a:rPr lang="es-ES" dirty="0">
              <a:latin typeface="Raleway" panose="020B0503030101060003"/>
            </a:rPr>
            <a:t>Identificar mejoras normativas para el MCTP</a:t>
          </a:r>
        </a:p>
      </dgm:t>
    </dgm:pt>
    <dgm:pt modelId="{B88822F7-8290-4276-ACB9-9FEF8AA7FC79}" type="parTrans" cxnId="{91139ADB-926C-470C-90DE-A60DB5C07333}">
      <dgm:prSet/>
      <dgm:spPr/>
      <dgm:t>
        <a:bodyPr/>
        <a:lstStyle/>
        <a:p>
          <a:endParaRPr lang="es-CL"/>
        </a:p>
      </dgm:t>
    </dgm:pt>
    <dgm:pt modelId="{CEEA7048-881E-4077-932F-F383B472FFA8}" type="sibTrans" cxnId="{91139ADB-926C-470C-90DE-A60DB5C07333}">
      <dgm:prSet/>
      <dgm:spPr/>
      <dgm:t>
        <a:bodyPr/>
        <a:lstStyle/>
        <a:p>
          <a:endParaRPr lang="es-CL"/>
        </a:p>
      </dgm:t>
    </dgm:pt>
    <dgm:pt modelId="{C8F3D3AB-9C77-412A-98F3-80C387403454}">
      <dgm:prSet/>
      <dgm:spPr/>
      <dgm:t>
        <a:bodyPr/>
        <a:lstStyle/>
        <a:p>
          <a:r>
            <a:rPr lang="es-ES" dirty="0">
              <a:latin typeface="Raleway" panose="020B0503030101060003"/>
            </a:rPr>
            <a:t>Entregar  insumos para crear una propuesta de  institucionalidad  que de sustento al Marco de Cualificaciones </a:t>
          </a:r>
        </a:p>
      </dgm:t>
    </dgm:pt>
    <dgm:pt modelId="{AB9B6956-D261-4FC3-8B6E-4681B5379950}" type="parTrans" cxnId="{653731AD-ADF8-4E5E-BC3B-673DC57F8A1A}">
      <dgm:prSet/>
      <dgm:spPr/>
      <dgm:t>
        <a:bodyPr/>
        <a:lstStyle/>
        <a:p>
          <a:endParaRPr lang="es-CL"/>
        </a:p>
      </dgm:t>
    </dgm:pt>
    <dgm:pt modelId="{1ECBCC38-6097-40C5-8900-65D95BCAFD14}" type="sibTrans" cxnId="{653731AD-ADF8-4E5E-BC3B-673DC57F8A1A}">
      <dgm:prSet/>
      <dgm:spPr/>
      <dgm:t>
        <a:bodyPr/>
        <a:lstStyle/>
        <a:p>
          <a:endParaRPr lang="es-CL"/>
        </a:p>
      </dgm:t>
    </dgm:pt>
    <dgm:pt modelId="{219BB30D-B1BA-4CD2-8F81-FF70A88CE057}" type="pres">
      <dgm:prSet presAssocID="{FE23CE50-8493-4A70-B10E-12374581E6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848819B-A522-4D7F-8D9E-B3306A5AD9D7}" type="pres">
      <dgm:prSet presAssocID="{FE23CE50-8493-4A70-B10E-12374581E607}" presName="Name1" presStyleCnt="0"/>
      <dgm:spPr/>
    </dgm:pt>
    <dgm:pt modelId="{203A3304-203C-46FB-BE77-8A49DB2AC8A8}" type="pres">
      <dgm:prSet presAssocID="{FE23CE50-8493-4A70-B10E-12374581E607}" presName="cycle" presStyleCnt="0"/>
      <dgm:spPr/>
    </dgm:pt>
    <dgm:pt modelId="{56689955-D553-4C28-A264-A43138843FE3}" type="pres">
      <dgm:prSet presAssocID="{FE23CE50-8493-4A70-B10E-12374581E607}" presName="srcNode" presStyleLbl="node1" presStyleIdx="0" presStyleCnt="6"/>
      <dgm:spPr/>
    </dgm:pt>
    <dgm:pt modelId="{FC06E862-62A4-4020-8716-DF1294C63A14}" type="pres">
      <dgm:prSet presAssocID="{FE23CE50-8493-4A70-B10E-12374581E607}" presName="conn" presStyleLbl="parChTrans1D2" presStyleIdx="0" presStyleCnt="1"/>
      <dgm:spPr/>
      <dgm:t>
        <a:bodyPr/>
        <a:lstStyle/>
        <a:p>
          <a:endParaRPr lang="es-ES"/>
        </a:p>
      </dgm:t>
    </dgm:pt>
    <dgm:pt modelId="{03AFE711-5FFA-4CD9-90C0-7D9141B793F6}" type="pres">
      <dgm:prSet presAssocID="{FE23CE50-8493-4A70-B10E-12374581E607}" presName="extraNode" presStyleLbl="node1" presStyleIdx="0" presStyleCnt="6"/>
      <dgm:spPr/>
    </dgm:pt>
    <dgm:pt modelId="{6ABB796C-2BAB-4C68-8DA6-E43E1AD98DF1}" type="pres">
      <dgm:prSet presAssocID="{FE23CE50-8493-4A70-B10E-12374581E607}" presName="dstNode" presStyleLbl="node1" presStyleIdx="0" presStyleCnt="6"/>
      <dgm:spPr/>
    </dgm:pt>
    <dgm:pt modelId="{85812136-9DD8-4D42-B036-8A58CA69BAE6}" type="pres">
      <dgm:prSet presAssocID="{7501C447-2B36-4B27-95D4-3D043B456F1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BF1802-5DE7-45A8-BCC6-31025F1A065B}" type="pres">
      <dgm:prSet presAssocID="{7501C447-2B36-4B27-95D4-3D043B456F17}" presName="accent_1" presStyleCnt="0"/>
      <dgm:spPr/>
    </dgm:pt>
    <dgm:pt modelId="{C48D70E2-5EBB-4C30-94DD-4F0DC0EEBD89}" type="pres">
      <dgm:prSet presAssocID="{7501C447-2B36-4B27-95D4-3D043B456F17}" presName="accentRepeatNode" presStyleLbl="solidFgAcc1" presStyleIdx="0" presStyleCnt="6"/>
      <dgm:spPr/>
    </dgm:pt>
    <dgm:pt modelId="{C8A43FDE-E5ED-424E-AD29-557C621D307A}" type="pres">
      <dgm:prSet presAssocID="{4C031C43-1003-441B-A997-2EC3188AEC5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E35ED9-CD57-4E7F-9735-1D008E09A0CC}" type="pres">
      <dgm:prSet presAssocID="{4C031C43-1003-441B-A997-2EC3188AEC5A}" presName="accent_2" presStyleCnt="0"/>
      <dgm:spPr/>
    </dgm:pt>
    <dgm:pt modelId="{D5DF9497-AEF9-43B2-BD6A-798AEB094435}" type="pres">
      <dgm:prSet presAssocID="{4C031C43-1003-441B-A997-2EC3188AEC5A}" presName="accentRepeatNode" presStyleLbl="solidFgAcc1" presStyleIdx="1" presStyleCnt="6"/>
      <dgm:spPr/>
    </dgm:pt>
    <dgm:pt modelId="{1D2ABFDD-ECEB-4882-AEF1-2FFF6C3CE12A}" type="pres">
      <dgm:prSet presAssocID="{D76640AE-1F2C-4021-953B-7F981DA707B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C47148-D7C3-4E72-9513-E089B659E808}" type="pres">
      <dgm:prSet presAssocID="{D76640AE-1F2C-4021-953B-7F981DA707B1}" presName="accent_3" presStyleCnt="0"/>
      <dgm:spPr/>
    </dgm:pt>
    <dgm:pt modelId="{61F78634-1ECE-4B32-A4BD-2605F7AA26B6}" type="pres">
      <dgm:prSet presAssocID="{D76640AE-1F2C-4021-953B-7F981DA707B1}" presName="accentRepeatNode" presStyleLbl="solidFgAcc1" presStyleIdx="2" presStyleCnt="6"/>
      <dgm:spPr/>
    </dgm:pt>
    <dgm:pt modelId="{5EAFDAF9-F09A-4895-B201-DE8BD46AA3B1}" type="pres">
      <dgm:prSet presAssocID="{D1EA9A9A-98A0-48C7-8918-55C37F812B6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86FC89-AC2F-4249-B65E-C91D5475E05C}" type="pres">
      <dgm:prSet presAssocID="{D1EA9A9A-98A0-48C7-8918-55C37F812B64}" presName="accent_4" presStyleCnt="0"/>
      <dgm:spPr/>
    </dgm:pt>
    <dgm:pt modelId="{BC126012-2932-4B60-8974-210E282AB242}" type="pres">
      <dgm:prSet presAssocID="{D1EA9A9A-98A0-48C7-8918-55C37F812B64}" presName="accentRepeatNode" presStyleLbl="solidFgAcc1" presStyleIdx="3" presStyleCnt="6"/>
      <dgm:spPr/>
    </dgm:pt>
    <dgm:pt modelId="{E0661A17-4E1F-4AD2-8722-4B2E5C316AE5}" type="pres">
      <dgm:prSet presAssocID="{C613651A-F6E0-496F-AB0A-C0B81C10C65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8BD916-E322-4A44-95F2-687E7986F222}" type="pres">
      <dgm:prSet presAssocID="{C613651A-F6E0-496F-AB0A-C0B81C10C65E}" presName="accent_5" presStyleCnt="0"/>
      <dgm:spPr/>
    </dgm:pt>
    <dgm:pt modelId="{340D17E9-05C5-4C6C-B0FD-5D50EE05A550}" type="pres">
      <dgm:prSet presAssocID="{C613651A-F6E0-496F-AB0A-C0B81C10C65E}" presName="accentRepeatNode" presStyleLbl="solidFgAcc1" presStyleIdx="4" presStyleCnt="6"/>
      <dgm:spPr/>
    </dgm:pt>
    <dgm:pt modelId="{426CEFF2-E3ED-4F4F-B8B2-4D1B2608B8BE}" type="pres">
      <dgm:prSet presAssocID="{C8F3D3AB-9C77-412A-98F3-80C38740345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ED6CBF-DEF9-4468-B063-662BC3FB257B}" type="pres">
      <dgm:prSet presAssocID="{C8F3D3AB-9C77-412A-98F3-80C387403454}" presName="accent_6" presStyleCnt="0"/>
      <dgm:spPr/>
    </dgm:pt>
    <dgm:pt modelId="{00D32D24-67D9-43BB-B7AA-B0644670B17F}" type="pres">
      <dgm:prSet presAssocID="{C8F3D3AB-9C77-412A-98F3-80C387403454}" presName="accentRepeatNode" presStyleLbl="solidFgAcc1" presStyleIdx="5" presStyleCnt="6"/>
      <dgm:spPr/>
    </dgm:pt>
  </dgm:ptLst>
  <dgm:cxnLst>
    <dgm:cxn modelId="{5C7BC4FB-8495-41D0-AE9B-59057446388D}" srcId="{FE23CE50-8493-4A70-B10E-12374581E607}" destId="{D76640AE-1F2C-4021-953B-7F981DA707B1}" srcOrd="2" destOrd="0" parTransId="{B0D528D2-B79F-4FD1-9D0D-4BC5ED9513A6}" sibTransId="{16EAA205-8286-4C99-B99B-DBBB3C0CD743}"/>
    <dgm:cxn modelId="{653731AD-ADF8-4E5E-BC3B-673DC57F8A1A}" srcId="{FE23CE50-8493-4A70-B10E-12374581E607}" destId="{C8F3D3AB-9C77-412A-98F3-80C387403454}" srcOrd="5" destOrd="0" parTransId="{AB9B6956-D261-4FC3-8B6E-4681B5379950}" sibTransId="{1ECBCC38-6097-40C5-8900-65D95BCAFD14}"/>
    <dgm:cxn modelId="{A0D0FCE4-E501-483A-838F-0809CD45C4EC}" type="presOf" srcId="{FE23CE50-8493-4A70-B10E-12374581E607}" destId="{219BB30D-B1BA-4CD2-8F81-FF70A88CE057}" srcOrd="0" destOrd="0" presId="urn:microsoft.com/office/officeart/2008/layout/VerticalCurvedList"/>
    <dgm:cxn modelId="{62FC7EFA-4AF8-483D-870B-4B8A108D370D}" srcId="{FE23CE50-8493-4A70-B10E-12374581E607}" destId="{4C031C43-1003-441B-A997-2EC3188AEC5A}" srcOrd="1" destOrd="0" parTransId="{8360EE0D-E154-4A61-A0AC-2AF8C73E77D8}" sibTransId="{E21C153B-1600-48F7-AFEE-F37E1080D98B}"/>
    <dgm:cxn modelId="{43C7D128-335A-45BD-A8DA-C7CFA2142D22}" type="presOf" srcId="{15B44B8C-D24D-4EA1-8F53-4350C3598AC4}" destId="{FC06E862-62A4-4020-8716-DF1294C63A14}" srcOrd="0" destOrd="0" presId="urn:microsoft.com/office/officeart/2008/layout/VerticalCurvedList"/>
    <dgm:cxn modelId="{01834B21-2372-4B69-A3F4-8713F4465480}" type="presOf" srcId="{4C031C43-1003-441B-A997-2EC3188AEC5A}" destId="{C8A43FDE-E5ED-424E-AD29-557C621D307A}" srcOrd="0" destOrd="0" presId="urn:microsoft.com/office/officeart/2008/layout/VerticalCurvedList"/>
    <dgm:cxn modelId="{FCE4D62D-2A0D-4D60-8A0F-B7EBD32DDF68}" type="presOf" srcId="{C613651A-F6E0-496F-AB0A-C0B81C10C65E}" destId="{E0661A17-4E1F-4AD2-8722-4B2E5C316AE5}" srcOrd="0" destOrd="0" presId="urn:microsoft.com/office/officeart/2008/layout/VerticalCurvedList"/>
    <dgm:cxn modelId="{C20E6E65-0C52-48DD-B1E2-9F43BC7CCDDD}" type="presOf" srcId="{C8F3D3AB-9C77-412A-98F3-80C387403454}" destId="{426CEFF2-E3ED-4F4F-B8B2-4D1B2608B8BE}" srcOrd="0" destOrd="0" presId="urn:microsoft.com/office/officeart/2008/layout/VerticalCurvedList"/>
    <dgm:cxn modelId="{7C41B120-7034-46D4-A5D7-37CCF8F58B92}" type="presOf" srcId="{D76640AE-1F2C-4021-953B-7F981DA707B1}" destId="{1D2ABFDD-ECEB-4882-AEF1-2FFF6C3CE12A}" srcOrd="0" destOrd="0" presId="urn:microsoft.com/office/officeart/2008/layout/VerticalCurvedList"/>
    <dgm:cxn modelId="{91139ADB-926C-470C-90DE-A60DB5C07333}" srcId="{FE23CE50-8493-4A70-B10E-12374581E607}" destId="{C613651A-F6E0-496F-AB0A-C0B81C10C65E}" srcOrd="4" destOrd="0" parTransId="{B88822F7-8290-4276-ACB9-9FEF8AA7FC79}" sibTransId="{CEEA7048-881E-4077-932F-F383B472FFA8}"/>
    <dgm:cxn modelId="{020CB263-1A9D-48C0-961D-716F422131F3}" srcId="{FE23CE50-8493-4A70-B10E-12374581E607}" destId="{D1EA9A9A-98A0-48C7-8918-55C37F812B64}" srcOrd="3" destOrd="0" parTransId="{505F35D1-2EB4-424A-A1F2-31F46B5A407A}" sibTransId="{15ACDE1B-BA5D-413E-9314-26E4627EBB81}"/>
    <dgm:cxn modelId="{3A70B5C5-7DA4-45B1-B8DD-97A945F845B7}" type="presOf" srcId="{7501C447-2B36-4B27-95D4-3D043B456F17}" destId="{85812136-9DD8-4D42-B036-8A58CA69BAE6}" srcOrd="0" destOrd="0" presId="urn:microsoft.com/office/officeart/2008/layout/VerticalCurvedList"/>
    <dgm:cxn modelId="{CCE602C0-DD74-4185-9FD1-38CCCC95D775}" type="presOf" srcId="{D1EA9A9A-98A0-48C7-8918-55C37F812B64}" destId="{5EAFDAF9-F09A-4895-B201-DE8BD46AA3B1}" srcOrd="0" destOrd="0" presId="urn:microsoft.com/office/officeart/2008/layout/VerticalCurvedList"/>
    <dgm:cxn modelId="{DC8CE7C4-08C8-4916-ABB5-760E9C8414A2}" srcId="{FE23CE50-8493-4A70-B10E-12374581E607}" destId="{7501C447-2B36-4B27-95D4-3D043B456F17}" srcOrd="0" destOrd="0" parTransId="{B15B1D65-3247-4B38-9C78-59BFD0EFACAA}" sibTransId="{15B44B8C-D24D-4EA1-8F53-4350C3598AC4}"/>
    <dgm:cxn modelId="{C5ECB612-3932-4B7D-8549-494F103392EB}" type="presParOf" srcId="{219BB30D-B1BA-4CD2-8F81-FF70A88CE057}" destId="{3848819B-A522-4D7F-8D9E-B3306A5AD9D7}" srcOrd="0" destOrd="0" presId="urn:microsoft.com/office/officeart/2008/layout/VerticalCurvedList"/>
    <dgm:cxn modelId="{3B4BC630-C8B8-4E05-9FCE-D8AE6250A3C7}" type="presParOf" srcId="{3848819B-A522-4D7F-8D9E-B3306A5AD9D7}" destId="{203A3304-203C-46FB-BE77-8A49DB2AC8A8}" srcOrd="0" destOrd="0" presId="urn:microsoft.com/office/officeart/2008/layout/VerticalCurvedList"/>
    <dgm:cxn modelId="{CA8F49AB-810D-497A-AACE-9F04389A4D66}" type="presParOf" srcId="{203A3304-203C-46FB-BE77-8A49DB2AC8A8}" destId="{56689955-D553-4C28-A264-A43138843FE3}" srcOrd="0" destOrd="0" presId="urn:microsoft.com/office/officeart/2008/layout/VerticalCurvedList"/>
    <dgm:cxn modelId="{51B0CCB5-DEAB-47D7-93BB-20C5F34FF012}" type="presParOf" srcId="{203A3304-203C-46FB-BE77-8A49DB2AC8A8}" destId="{FC06E862-62A4-4020-8716-DF1294C63A14}" srcOrd="1" destOrd="0" presId="urn:microsoft.com/office/officeart/2008/layout/VerticalCurvedList"/>
    <dgm:cxn modelId="{F1E356C9-6F20-4D1C-A049-4345D5DA32E1}" type="presParOf" srcId="{203A3304-203C-46FB-BE77-8A49DB2AC8A8}" destId="{03AFE711-5FFA-4CD9-90C0-7D9141B793F6}" srcOrd="2" destOrd="0" presId="urn:microsoft.com/office/officeart/2008/layout/VerticalCurvedList"/>
    <dgm:cxn modelId="{C3753034-EFD8-4E35-B1D8-C2F686D1A50F}" type="presParOf" srcId="{203A3304-203C-46FB-BE77-8A49DB2AC8A8}" destId="{6ABB796C-2BAB-4C68-8DA6-E43E1AD98DF1}" srcOrd="3" destOrd="0" presId="urn:microsoft.com/office/officeart/2008/layout/VerticalCurvedList"/>
    <dgm:cxn modelId="{F667AE75-B3D6-43DD-88C8-82FE1D2F9908}" type="presParOf" srcId="{3848819B-A522-4D7F-8D9E-B3306A5AD9D7}" destId="{85812136-9DD8-4D42-B036-8A58CA69BAE6}" srcOrd="1" destOrd="0" presId="urn:microsoft.com/office/officeart/2008/layout/VerticalCurvedList"/>
    <dgm:cxn modelId="{38E42D65-53CA-43CF-A429-F1CA67D8F1EA}" type="presParOf" srcId="{3848819B-A522-4D7F-8D9E-B3306A5AD9D7}" destId="{21BF1802-5DE7-45A8-BCC6-31025F1A065B}" srcOrd="2" destOrd="0" presId="urn:microsoft.com/office/officeart/2008/layout/VerticalCurvedList"/>
    <dgm:cxn modelId="{A7E2D894-1EE4-4FA5-A0B7-A62EE993A0E0}" type="presParOf" srcId="{21BF1802-5DE7-45A8-BCC6-31025F1A065B}" destId="{C48D70E2-5EBB-4C30-94DD-4F0DC0EEBD89}" srcOrd="0" destOrd="0" presId="urn:microsoft.com/office/officeart/2008/layout/VerticalCurvedList"/>
    <dgm:cxn modelId="{8753787A-C4A9-42F8-A5C5-F2283337BFBB}" type="presParOf" srcId="{3848819B-A522-4D7F-8D9E-B3306A5AD9D7}" destId="{C8A43FDE-E5ED-424E-AD29-557C621D307A}" srcOrd="3" destOrd="0" presId="urn:microsoft.com/office/officeart/2008/layout/VerticalCurvedList"/>
    <dgm:cxn modelId="{68D357E0-0401-440B-AE50-7DDEF372F260}" type="presParOf" srcId="{3848819B-A522-4D7F-8D9E-B3306A5AD9D7}" destId="{DDE35ED9-CD57-4E7F-9735-1D008E09A0CC}" srcOrd="4" destOrd="0" presId="urn:microsoft.com/office/officeart/2008/layout/VerticalCurvedList"/>
    <dgm:cxn modelId="{8E92FE14-6839-42D9-9CE4-87DEB31CD1B8}" type="presParOf" srcId="{DDE35ED9-CD57-4E7F-9735-1D008E09A0CC}" destId="{D5DF9497-AEF9-43B2-BD6A-798AEB094435}" srcOrd="0" destOrd="0" presId="urn:microsoft.com/office/officeart/2008/layout/VerticalCurvedList"/>
    <dgm:cxn modelId="{3E44C2B1-AA66-4BA9-9046-A73D9342079C}" type="presParOf" srcId="{3848819B-A522-4D7F-8D9E-B3306A5AD9D7}" destId="{1D2ABFDD-ECEB-4882-AEF1-2FFF6C3CE12A}" srcOrd="5" destOrd="0" presId="urn:microsoft.com/office/officeart/2008/layout/VerticalCurvedList"/>
    <dgm:cxn modelId="{399430D3-33A5-43B1-8E7B-654B9F6F3A80}" type="presParOf" srcId="{3848819B-A522-4D7F-8D9E-B3306A5AD9D7}" destId="{9AC47148-D7C3-4E72-9513-E089B659E808}" srcOrd="6" destOrd="0" presId="urn:microsoft.com/office/officeart/2008/layout/VerticalCurvedList"/>
    <dgm:cxn modelId="{53517A65-5B23-468A-A2CB-C85605B14F30}" type="presParOf" srcId="{9AC47148-D7C3-4E72-9513-E089B659E808}" destId="{61F78634-1ECE-4B32-A4BD-2605F7AA26B6}" srcOrd="0" destOrd="0" presId="urn:microsoft.com/office/officeart/2008/layout/VerticalCurvedList"/>
    <dgm:cxn modelId="{CD297C60-7C9B-444D-AA5B-46C314B71863}" type="presParOf" srcId="{3848819B-A522-4D7F-8D9E-B3306A5AD9D7}" destId="{5EAFDAF9-F09A-4895-B201-DE8BD46AA3B1}" srcOrd="7" destOrd="0" presId="urn:microsoft.com/office/officeart/2008/layout/VerticalCurvedList"/>
    <dgm:cxn modelId="{6488F16E-FFEF-424F-A3A3-23805483FC32}" type="presParOf" srcId="{3848819B-A522-4D7F-8D9E-B3306A5AD9D7}" destId="{BE86FC89-AC2F-4249-B65E-C91D5475E05C}" srcOrd="8" destOrd="0" presId="urn:microsoft.com/office/officeart/2008/layout/VerticalCurvedList"/>
    <dgm:cxn modelId="{6938961C-803D-4EFA-BC0B-5F11F011A660}" type="presParOf" srcId="{BE86FC89-AC2F-4249-B65E-C91D5475E05C}" destId="{BC126012-2932-4B60-8974-210E282AB242}" srcOrd="0" destOrd="0" presId="urn:microsoft.com/office/officeart/2008/layout/VerticalCurvedList"/>
    <dgm:cxn modelId="{A7189A07-8EC6-4C81-AB91-4CC50FD08A27}" type="presParOf" srcId="{3848819B-A522-4D7F-8D9E-B3306A5AD9D7}" destId="{E0661A17-4E1F-4AD2-8722-4B2E5C316AE5}" srcOrd="9" destOrd="0" presId="urn:microsoft.com/office/officeart/2008/layout/VerticalCurvedList"/>
    <dgm:cxn modelId="{9F375CF3-2A50-4FB9-93A1-55D0364E9809}" type="presParOf" srcId="{3848819B-A522-4D7F-8D9E-B3306A5AD9D7}" destId="{588BD916-E322-4A44-95F2-687E7986F222}" srcOrd="10" destOrd="0" presId="urn:microsoft.com/office/officeart/2008/layout/VerticalCurvedList"/>
    <dgm:cxn modelId="{136F5BCA-5079-4053-A742-72392D28EDEA}" type="presParOf" srcId="{588BD916-E322-4A44-95F2-687E7986F222}" destId="{340D17E9-05C5-4C6C-B0FD-5D50EE05A550}" srcOrd="0" destOrd="0" presId="urn:microsoft.com/office/officeart/2008/layout/VerticalCurvedList"/>
    <dgm:cxn modelId="{017C192D-9FF4-47AC-8743-F926D147002A}" type="presParOf" srcId="{3848819B-A522-4D7F-8D9E-B3306A5AD9D7}" destId="{426CEFF2-E3ED-4F4F-B8B2-4D1B2608B8BE}" srcOrd="11" destOrd="0" presId="urn:microsoft.com/office/officeart/2008/layout/VerticalCurvedList"/>
    <dgm:cxn modelId="{A193AA9A-4F90-4546-A883-17F8A871921B}" type="presParOf" srcId="{3848819B-A522-4D7F-8D9E-B3306A5AD9D7}" destId="{76ED6CBF-DEF9-4468-B063-662BC3FB257B}" srcOrd="12" destOrd="0" presId="urn:microsoft.com/office/officeart/2008/layout/VerticalCurvedList"/>
    <dgm:cxn modelId="{6DB24481-DBB8-4C35-9F35-8A99253D9BB8}" type="presParOf" srcId="{76ED6CBF-DEF9-4468-B063-662BC3FB257B}" destId="{00D32D24-67D9-43BB-B7AA-B0644670B1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A43DB-F6E2-46AB-B5D7-79136BA4F3E4}">
      <dsp:nvSpPr>
        <dsp:cNvPr id="0" name=""/>
        <dsp:cNvSpPr/>
      </dsp:nvSpPr>
      <dsp:spPr>
        <a:xfrm>
          <a:off x="0" y="562"/>
          <a:ext cx="5304219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72EBFE-0DC3-4AAC-B135-CD1A8C9902E9}">
      <dsp:nvSpPr>
        <dsp:cNvPr id="0" name=""/>
        <dsp:cNvSpPr/>
      </dsp:nvSpPr>
      <dsp:spPr>
        <a:xfrm>
          <a:off x="0" y="562"/>
          <a:ext cx="5304219" cy="92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Raleway" panose="020B0503030101060003"/>
              <a:ea typeface="+mn-ea"/>
              <a:cs typeface="+mn-cs"/>
            </a:rPr>
            <a:t>Instrumento que une la formación con el sector productivo, mediante un lenguaje común </a:t>
          </a:r>
          <a:endParaRPr lang="es-C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 panose="020B0503030101060003"/>
            <a:ea typeface="+mn-ea"/>
            <a:cs typeface="+mn-cs"/>
          </a:endParaRPr>
        </a:p>
      </dsp:txBody>
      <dsp:txXfrm>
        <a:off x="0" y="562"/>
        <a:ext cx="5304219" cy="921386"/>
      </dsp:txXfrm>
    </dsp:sp>
    <dsp:sp modelId="{3EA889F6-C775-43D8-9E34-D259A172B3E4}">
      <dsp:nvSpPr>
        <dsp:cNvPr id="0" name=""/>
        <dsp:cNvSpPr/>
      </dsp:nvSpPr>
      <dsp:spPr>
        <a:xfrm>
          <a:off x="0" y="921948"/>
          <a:ext cx="5304219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F7C5A-61E9-44B5-8C10-180ECDC772A0}">
      <dsp:nvSpPr>
        <dsp:cNvPr id="0" name=""/>
        <dsp:cNvSpPr/>
      </dsp:nvSpPr>
      <dsp:spPr>
        <a:xfrm>
          <a:off x="0" y="921948"/>
          <a:ext cx="5304219" cy="92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aleway" panose="020B0503030101060003"/>
              <a:ea typeface="+mn-ea"/>
              <a:cs typeface="+mn-cs"/>
            </a:rPr>
            <a:t>Permite organizar y reconocer aprendizajes adquiridos a lo largo de la vida.   </a:t>
          </a:r>
          <a:endParaRPr lang="es-CL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aleway" panose="020B0503030101060003"/>
            <a:ea typeface="+mn-ea"/>
            <a:cs typeface="+mn-cs"/>
          </a:endParaRPr>
        </a:p>
      </dsp:txBody>
      <dsp:txXfrm>
        <a:off x="0" y="921948"/>
        <a:ext cx="5304219" cy="921386"/>
      </dsp:txXfrm>
    </dsp:sp>
    <dsp:sp modelId="{6B2652DF-148D-4BAB-B776-31B53B78C529}">
      <dsp:nvSpPr>
        <dsp:cNvPr id="0" name=""/>
        <dsp:cNvSpPr/>
      </dsp:nvSpPr>
      <dsp:spPr>
        <a:xfrm>
          <a:off x="0" y="1843335"/>
          <a:ext cx="5304219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49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0EB5F1-F719-483A-8887-0CED7E49201C}">
      <dsp:nvSpPr>
        <dsp:cNvPr id="0" name=""/>
        <dsp:cNvSpPr/>
      </dsp:nvSpPr>
      <dsp:spPr>
        <a:xfrm>
          <a:off x="0" y="1843335"/>
          <a:ext cx="5304219" cy="92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aleway" panose="020B0503030101060003"/>
              <a:ea typeface="+mn-ea"/>
              <a:cs typeface="+mn-cs"/>
            </a:rPr>
            <a:t>Ordena y clasifica cualificaciones en niveles de aprendizajes. </a:t>
          </a:r>
          <a:endParaRPr lang="es-CL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aleway" panose="020B0503030101060003"/>
            <a:ea typeface="+mn-ea"/>
            <a:cs typeface="+mn-cs"/>
          </a:endParaRPr>
        </a:p>
      </dsp:txBody>
      <dsp:txXfrm>
        <a:off x="0" y="1843335"/>
        <a:ext cx="5304219" cy="921386"/>
      </dsp:txXfrm>
    </dsp:sp>
    <dsp:sp modelId="{89AC912E-3F26-41C7-B3E6-0F532F8E24B6}">
      <dsp:nvSpPr>
        <dsp:cNvPr id="0" name=""/>
        <dsp:cNvSpPr/>
      </dsp:nvSpPr>
      <dsp:spPr>
        <a:xfrm>
          <a:off x="0" y="2764721"/>
          <a:ext cx="5304219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49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648D97-DE99-46F1-9FCD-8690CA848E53}">
      <dsp:nvSpPr>
        <dsp:cNvPr id="0" name=""/>
        <dsp:cNvSpPr/>
      </dsp:nvSpPr>
      <dsp:spPr>
        <a:xfrm>
          <a:off x="0" y="2764721"/>
          <a:ext cx="5304219" cy="92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aleway" panose="020B0503030101060003"/>
              <a:ea typeface="+mn-ea"/>
              <a:cs typeface="+mn-cs"/>
            </a:rPr>
            <a:t>Favorece </a:t>
          </a:r>
          <a:r>
            <a:rPr lang="es-E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aleway" panose="020B0503030101060003"/>
              <a:ea typeface="+mn-ea"/>
              <a:cs typeface="+mn-cs"/>
            </a:rPr>
            <a:t>movilidad  educativa y laboral de las personas</a:t>
          </a:r>
          <a:endParaRPr lang="es-CL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Raleway" panose="020B0503030101060003"/>
            <a:ea typeface="+mn-ea"/>
            <a:cs typeface="+mn-cs"/>
          </a:endParaRPr>
        </a:p>
      </dsp:txBody>
      <dsp:txXfrm>
        <a:off x="0" y="2764721"/>
        <a:ext cx="5304219" cy="921386"/>
      </dsp:txXfrm>
    </dsp:sp>
    <dsp:sp modelId="{E3D06522-D8A9-40D1-89B3-01AFC412FC7A}">
      <dsp:nvSpPr>
        <dsp:cNvPr id="0" name=""/>
        <dsp:cNvSpPr/>
      </dsp:nvSpPr>
      <dsp:spPr>
        <a:xfrm>
          <a:off x="0" y="3686108"/>
          <a:ext cx="5304219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FBF131-29A8-4EC4-942A-98C6057C8D7D}">
      <dsp:nvSpPr>
        <dsp:cNvPr id="0" name=""/>
        <dsp:cNvSpPr/>
      </dsp:nvSpPr>
      <dsp:spPr>
        <a:xfrm>
          <a:off x="0" y="3686108"/>
          <a:ext cx="5304219" cy="92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aleway" panose="020B0503030101060003"/>
              <a:ea typeface="+mn-ea"/>
              <a:cs typeface="+mn-cs"/>
            </a:rPr>
            <a:t>Permite ubicar los aprendizajes en una estructura gradual de niveles: conocimientos, habilidades y competencias</a:t>
          </a:r>
          <a:r>
            <a:rPr lang="es-ES" sz="2200" b="1" kern="1200" dirty="0">
              <a:latin typeface="+mn-lt"/>
              <a:ea typeface="+mn-ea"/>
              <a:cs typeface="+mn-cs"/>
            </a:rPr>
            <a:t>.</a:t>
          </a:r>
          <a:r>
            <a:rPr lang="es-ES" sz="2200" kern="1200" dirty="0">
              <a:latin typeface="+mn-lt"/>
              <a:ea typeface="+mn-ea"/>
              <a:cs typeface="+mn-cs"/>
            </a:rPr>
            <a:t> </a:t>
          </a:r>
        </a:p>
      </dsp:txBody>
      <dsp:txXfrm>
        <a:off x="0" y="3686108"/>
        <a:ext cx="5304219" cy="921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B2D5F-B3CF-4AB1-8EFD-3A969939952E}">
      <dsp:nvSpPr>
        <dsp:cNvPr id="0" name=""/>
        <dsp:cNvSpPr/>
      </dsp:nvSpPr>
      <dsp:spPr>
        <a:xfrm>
          <a:off x="2239" y="3374825"/>
          <a:ext cx="2347675" cy="58443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accent1"/>
              </a:solidFill>
            </a:rPr>
            <a:t>ESTADO</a:t>
          </a:r>
          <a:endParaRPr lang="es-CL" sz="1600" b="1" kern="1200" dirty="0">
            <a:solidFill>
              <a:schemeClr val="accent1"/>
            </a:solidFill>
          </a:endParaRPr>
        </a:p>
      </dsp:txBody>
      <dsp:txXfrm>
        <a:off x="2239" y="3608599"/>
        <a:ext cx="2347675" cy="233773"/>
      </dsp:txXfrm>
    </dsp:sp>
    <dsp:sp modelId="{32C46DD7-FA3E-466A-B375-513EA0886746}">
      <dsp:nvSpPr>
        <dsp:cNvPr id="0" name=""/>
        <dsp:cNvSpPr/>
      </dsp:nvSpPr>
      <dsp:spPr>
        <a:xfrm>
          <a:off x="218037" y="1135284"/>
          <a:ext cx="1916080" cy="191608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2C7C9-4443-48F5-9632-80F54E587BA8}">
      <dsp:nvSpPr>
        <dsp:cNvPr id="0" name=""/>
        <dsp:cNvSpPr/>
      </dsp:nvSpPr>
      <dsp:spPr>
        <a:xfrm>
          <a:off x="2420345" y="3374825"/>
          <a:ext cx="2347675" cy="58443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accent1"/>
              </a:solidFill>
            </a:rPr>
            <a:t>TRABAJADORES</a:t>
          </a:r>
          <a:endParaRPr lang="es-CL" sz="1600" b="1" kern="1200" dirty="0">
            <a:solidFill>
              <a:schemeClr val="accent1"/>
            </a:solidFill>
          </a:endParaRPr>
        </a:p>
      </dsp:txBody>
      <dsp:txXfrm>
        <a:off x="2420345" y="3608599"/>
        <a:ext cx="2347675" cy="233773"/>
      </dsp:txXfrm>
    </dsp:sp>
    <dsp:sp modelId="{912B1E24-10EE-484C-BAB6-973C4F320EE9}">
      <dsp:nvSpPr>
        <dsp:cNvPr id="0" name=""/>
        <dsp:cNvSpPr/>
      </dsp:nvSpPr>
      <dsp:spPr>
        <a:xfrm>
          <a:off x="2636142" y="1135284"/>
          <a:ext cx="1916080" cy="1916080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571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36C47-1959-4569-AAB0-76EE097BF396}">
      <dsp:nvSpPr>
        <dsp:cNvPr id="0" name=""/>
        <dsp:cNvSpPr/>
      </dsp:nvSpPr>
      <dsp:spPr>
        <a:xfrm>
          <a:off x="4838451" y="3374825"/>
          <a:ext cx="2347675" cy="58443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accent1"/>
              </a:solidFill>
              <a:latin typeface="Raleway" panose="020B0503030101060003"/>
            </a:rPr>
            <a:t>SECTOR PRODUCTIVO</a:t>
          </a:r>
          <a:endParaRPr lang="es-CL" sz="1400" b="1" kern="1200" dirty="0">
            <a:solidFill>
              <a:schemeClr val="accent1"/>
            </a:solidFill>
            <a:latin typeface="Raleway" panose="020B0503030101060003"/>
          </a:endParaRPr>
        </a:p>
      </dsp:txBody>
      <dsp:txXfrm>
        <a:off x="4838451" y="3608599"/>
        <a:ext cx="2347675" cy="233773"/>
      </dsp:txXfrm>
    </dsp:sp>
    <dsp:sp modelId="{37CD8955-978B-4D3D-9204-A9D847044A8D}">
      <dsp:nvSpPr>
        <dsp:cNvPr id="0" name=""/>
        <dsp:cNvSpPr/>
      </dsp:nvSpPr>
      <dsp:spPr>
        <a:xfrm>
          <a:off x="5054248" y="1135284"/>
          <a:ext cx="1916080" cy="1916080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2ED18-0946-4F12-BC39-B9F9FF6F02C0}">
      <dsp:nvSpPr>
        <dsp:cNvPr id="0" name=""/>
        <dsp:cNvSpPr/>
      </dsp:nvSpPr>
      <dsp:spPr>
        <a:xfrm>
          <a:off x="7256556" y="3374825"/>
          <a:ext cx="2347675" cy="58443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accent1"/>
              </a:solidFill>
              <a:latin typeface="Raleway" panose="020B0503030101060003"/>
            </a:rPr>
            <a:t>INSTITUCIONES FORMADORAS</a:t>
          </a:r>
          <a:endParaRPr lang="es-CL" sz="1400" b="1" kern="1200" dirty="0">
            <a:solidFill>
              <a:schemeClr val="accent1"/>
            </a:solidFill>
            <a:latin typeface="Raleway" panose="020B0503030101060003"/>
          </a:endParaRPr>
        </a:p>
      </dsp:txBody>
      <dsp:txXfrm>
        <a:off x="7256556" y="3608599"/>
        <a:ext cx="2347675" cy="233773"/>
      </dsp:txXfrm>
    </dsp:sp>
    <dsp:sp modelId="{79E5367D-C504-469A-AE6E-4B74DB37CD49}">
      <dsp:nvSpPr>
        <dsp:cNvPr id="0" name=""/>
        <dsp:cNvSpPr/>
      </dsp:nvSpPr>
      <dsp:spPr>
        <a:xfrm>
          <a:off x="7472354" y="1135284"/>
          <a:ext cx="1916080" cy="1916080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0313F-7524-4A5D-8E17-E805CAB88B75}">
      <dsp:nvSpPr>
        <dsp:cNvPr id="0" name=""/>
        <dsp:cNvSpPr/>
      </dsp:nvSpPr>
      <dsp:spPr>
        <a:xfrm>
          <a:off x="384258" y="4100850"/>
          <a:ext cx="8837954" cy="863099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D2F92-4116-4416-941E-4E2C906089C2}">
      <dsp:nvSpPr>
        <dsp:cNvPr id="0" name=""/>
        <dsp:cNvSpPr/>
      </dsp:nvSpPr>
      <dsp:spPr>
        <a:xfrm>
          <a:off x="129586" y="0"/>
          <a:ext cx="8109169" cy="5068231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DDF4A-D820-4F35-80FA-2A85A714DC14}">
      <dsp:nvSpPr>
        <dsp:cNvPr id="0" name=""/>
        <dsp:cNvSpPr/>
      </dsp:nvSpPr>
      <dsp:spPr>
        <a:xfrm>
          <a:off x="1475627" y="3768736"/>
          <a:ext cx="186510" cy="1865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3CD0C-E8CA-4167-B249-9DDE637F36E6}">
      <dsp:nvSpPr>
        <dsp:cNvPr id="0" name=""/>
        <dsp:cNvSpPr/>
      </dsp:nvSpPr>
      <dsp:spPr>
        <a:xfrm>
          <a:off x="1226487" y="4074639"/>
          <a:ext cx="1811903" cy="65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2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DISEÑO</a:t>
          </a:r>
          <a:endParaRPr lang="es-CL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226487" y="4074639"/>
        <a:ext cx="1811903" cy="652213"/>
      </dsp:txXfrm>
    </dsp:sp>
    <dsp:sp modelId="{DF8AC9DD-1E4B-4E00-BE16-0D4C0AD01B05}">
      <dsp:nvSpPr>
        <dsp:cNvPr id="0" name=""/>
        <dsp:cNvSpPr/>
      </dsp:nvSpPr>
      <dsp:spPr>
        <a:xfrm>
          <a:off x="2793367" y="2589866"/>
          <a:ext cx="324366" cy="324366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EA098-8C56-427E-A337-60D6340E9EBA}">
      <dsp:nvSpPr>
        <dsp:cNvPr id="0" name=""/>
        <dsp:cNvSpPr/>
      </dsp:nvSpPr>
      <dsp:spPr>
        <a:xfrm>
          <a:off x="2279387" y="3056175"/>
          <a:ext cx="1906936" cy="135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87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IMPLEMENTACIÓN</a:t>
          </a:r>
          <a:endParaRPr lang="es-CL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279387" y="3056175"/>
        <a:ext cx="1906936" cy="1354248"/>
      </dsp:txXfrm>
    </dsp:sp>
    <dsp:sp modelId="{E11F4250-4D41-45DB-BD25-EAC27A9B9A70}">
      <dsp:nvSpPr>
        <dsp:cNvPr id="0" name=""/>
        <dsp:cNvSpPr/>
      </dsp:nvSpPr>
      <dsp:spPr>
        <a:xfrm>
          <a:off x="4476020" y="1721171"/>
          <a:ext cx="429785" cy="429785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E0138-E176-44F1-B6A4-B54BF3671D50}">
      <dsp:nvSpPr>
        <dsp:cNvPr id="0" name=""/>
        <dsp:cNvSpPr/>
      </dsp:nvSpPr>
      <dsp:spPr>
        <a:xfrm>
          <a:off x="4036598" y="2337936"/>
          <a:ext cx="1310230" cy="88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3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EVALUACIÓN</a:t>
          </a:r>
        </a:p>
      </dsp:txBody>
      <dsp:txXfrm>
        <a:off x="4036598" y="2337936"/>
        <a:ext cx="1310230" cy="881423"/>
      </dsp:txXfrm>
    </dsp:sp>
    <dsp:sp modelId="{6EE684CF-E059-4D4C-91F2-7021CCE27678}">
      <dsp:nvSpPr>
        <dsp:cNvPr id="0" name=""/>
        <dsp:cNvSpPr/>
      </dsp:nvSpPr>
      <dsp:spPr>
        <a:xfrm>
          <a:off x="6308692" y="1146433"/>
          <a:ext cx="575751" cy="57575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CD78C-3C56-41AC-A01C-EEB0501D9C46}">
      <dsp:nvSpPr>
        <dsp:cNvPr id="0" name=""/>
        <dsp:cNvSpPr/>
      </dsp:nvSpPr>
      <dsp:spPr>
        <a:xfrm>
          <a:off x="5849495" y="1920128"/>
          <a:ext cx="2173443" cy="1487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07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SISTEMA DE CUALIFICACIONES INTEGRADO</a:t>
          </a:r>
        </a:p>
      </dsp:txBody>
      <dsp:txXfrm>
        <a:off x="5849495" y="1920128"/>
        <a:ext cx="2173443" cy="1487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65CD6-349D-4F7D-B0A5-590FE453DABF}">
      <dsp:nvSpPr>
        <dsp:cNvPr id="0" name=""/>
        <dsp:cNvSpPr/>
      </dsp:nvSpPr>
      <dsp:spPr>
        <a:xfrm rot="10800000">
          <a:off x="1536298" y="1124"/>
          <a:ext cx="4826677" cy="1282227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427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>
              <a:solidFill>
                <a:schemeClr val="accent1">
                  <a:lumMod val="50000"/>
                </a:schemeClr>
              </a:solidFill>
              <a:latin typeface="Raleway" panose="020B0503030101060003"/>
            </a:rPr>
            <a:t>Autodiagnóstico instituciones de formación técnica</a:t>
          </a:r>
          <a:endParaRPr lang="es-CL" sz="2700" b="0" kern="1200" dirty="0">
            <a:solidFill>
              <a:schemeClr val="accent1">
                <a:lumMod val="50000"/>
              </a:schemeClr>
            </a:solidFill>
            <a:latin typeface="Raleway" panose="020B0503030101060003"/>
          </a:endParaRPr>
        </a:p>
      </dsp:txBody>
      <dsp:txXfrm rot="10800000">
        <a:off x="1856855" y="1124"/>
        <a:ext cx="4506120" cy="1282227"/>
      </dsp:txXfrm>
    </dsp:sp>
    <dsp:sp modelId="{8F3B4854-922A-4568-AE0B-722AB632EACC}">
      <dsp:nvSpPr>
        <dsp:cNvPr id="0" name=""/>
        <dsp:cNvSpPr/>
      </dsp:nvSpPr>
      <dsp:spPr>
        <a:xfrm>
          <a:off x="895185" y="1124"/>
          <a:ext cx="1282227" cy="1282227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06C33-94A0-4353-9885-D2B564F1284D}">
      <dsp:nvSpPr>
        <dsp:cNvPr id="0" name=""/>
        <dsp:cNvSpPr/>
      </dsp:nvSpPr>
      <dsp:spPr>
        <a:xfrm rot="10800000">
          <a:off x="1536298" y="1666106"/>
          <a:ext cx="4826677" cy="1282227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427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0" kern="1200" dirty="0">
              <a:solidFill>
                <a:schemeClr val="accent1">
                  <a:lumMod val="50000"/>
                </a:schemeClr>
              </a:solidFill>
              <a:latin typeface="Raleway" panose="020B0503030101060003"/>
            </a:rPr>
            <a:t>Implementación MCTP y Cualificaciones Sectoriales</a:t>
          </a:r>
          <a:endParaRPr lang="es-CL" sz="2700" b="0" kern="1200" dirty="0">
            <a:solidFill>
              <a:schemeClr val="accent1">
                <a:lumMod val="50000"/>
              </a:schemeClr>
            </a:solidFill>
            <a:latin typeface="Raleway" panose="020B0503030101060003"/>
          </a:endParaRPr>
        </a:p>
      </dsp:txBody>
      <dsp:txXfrm rot="10800000">
        <a:off x="1856855" y="1666106"/>
        <a:ext cx="4506120" cy="1282227"/>
      </dsp:txXfrm>
    </dsp:sp>
    <dsp:sp modelId="{33755C67-2C2F-43DF-A3D1-E50471C9D7BC}">
      <dsp:nvSpPr>
        <dsp:cNvPr id="0" name=""/>
        <dsp:cNvSpPr/>
      </dsp:nvSpPr>
      <dsp:spPr>
        <a:xfrm>
          <a:off x="895185" y="1666106"/>
          <a:ext cx="1282227" cy="1282227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044F0-9930-4644-8332-1BABAD607E27}">
      <dsp:nvSpPr>
        <dsp:cNvPr id="0" name=""/>
        <dsp:cNvSpPr/>
      </dsp:nvSpPr>
      <dsp:spPr>
        <a:xfrm rot="10800000">
          <a:off x="1556281" y="3332213"/>
          <a:ext cx="4826677" cy="1282227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542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kern="1200" dirty="0">
              <a:solidFill>
                <a:schemeClr val="accent1">
                  <a:lumMod val="50000"/>
                </a:schemeClr>
              </a:solidFill>
              <a:latin typeface="Raleway" panose="020B0503030101060003"/>
            </a:rPr>
            <a:t>Evaluación Implementación Piloto </a:t>
          </a:r>
          <a:r>
            <a:rPr lang="es-ES" sz="2600" b="0" kern="1200" dirty="0">
              <a:solidFill>
                <a:srgbClr val="4472C4">
                  <a:lumMod val="50000"/>
                </a:srgbClr>
              </a:solidFill>
              <a:latin typeface="Raleway" panose="020B0503030101060003"/>
              <a:ea typeface="+mn-ea"/>
              <a:cs typeface="+mn-cs"/>
            </a:rPr>
            <a:t>MCTP</a:t>
          </a:r>
          <a:endParaRPr lang="es-CL" sz="2600" b="0" kern="1200" dirty="0">
            <a:solidFill>
              <a:srgbClr val="4472C4">
                <a:lumMod val="50000"/>
              </a:srgbClr>
            </a:solidFill>
            <a:latin typeface="Raleway" panose="020B0503030101060003"/>
            <a:ea typeface="+mn-ea"/>
            <a:cs typeface="+mn-cs"/>
          </a:endParaRPr>
        </a:p>
      </dsp:txBody>
      <dsp:txXfrm rot="10800000">
        <a:off x="1876838" y="3332213"/>
        <a:ext cx="4506120" cy="1282227"/>
      </dsp:txXfrm>
    </dsp:sp>
    <dsp:sp modelId="{9D496088-E016-4192-8190-90F24D4ABAD2}">
      <dsp:nvSpPr>
        <dsp:cNvPr id="0" name=""/>
        <dsp:cNvSpPr/>
      </dsp:nvSpPr>
      <dsp:spPr>
        <a:xfrm>
          <a:off x="895185" y="3331089"/>
          <a:ext cx="1282227" cy="1282227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6E862-62A4-4020-8716-DF1294C63A14}">
      <dsp:nvSpPr>
        <dsp:cNvPr id="0" name=""/>
        <dsp:cNvSpPr/>
      </dsp:nvSpPr>
      <dsp:spPr>
        <a:xfrm>
          <a:off x="-6106299" y="-934266"/>
          <a:ext cx="7268920" cy="7268920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12136-9DD8-4D42-B036-8A58CA69BAE6}">
      <dsp:nvSpPr>
        <dsp:cNvPr id="0" name=""/>
        <dsp:cNvSpPr/>
      </dsp:nvSpPr>
      <dsp:spPr>
        <a:xfrm>
          <a:off x="432963" y="284384"/>
          <a:ext cx="9377693" cy="568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Raleway" panose="020B0503030101060003"/>
            </a:rPr>
            <a:t>Disminuir las brechas de cualificaciones entre el sector productivo y formativo</a:t>
          </a:r>
        </a:p>
      </dsp:txBody>
      <dsp:txXfrm>
        <a:off x="432963" y="284384"/>
        <a:ext cx="9377693" cy="568552"/>
      </dsp:txXfrm>
    </dsp:sp>
    <dsp:sp modelId="{C48D70E2-5EBB-4C30-94DD-4F0DC0EEBD89}">
      <dsp:nvSpPr>
        <dsp:cNvPr id="0" name=""/>
        <dsp:cNvSpPr/>
      </dsp:nvSpPr>
      <dsp:spPr>
        <a:xfrm>
          <a:off x="77617" y="213315"/>
          <a:ext cx="710690" cy="710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43FDE-E5ED-424E-AD29-557C621D307A}">
      <dsp:nvSpPr>
        <dsp:cNvPr id="0" name=""/>
        <dsp:cNvSpPr/>
      </dsp:nvSpPr>
      <dsp:spPr>
        <a:xfrm>
          <a:off x="900636" y="1137105"/>
          <a:ext cx="8910019" cy="568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Raleway" panose="020B0503030101060003"/>
            </a:rPr>
            <a:t>Vincular la educación formal, no formal e informal</a:t>
          </a:r>
        </a:p>
      </dsp:txBody>
      <dsp:txXfrm>
        <a:off x="900636" y="1137105"/>
        <a:ext cx="8910019" cy="568552"/>
      </dsp:txXfrm>
    </dsp:sp>
    <dsp:sp modelId="{D5DF9497-AEF9-43B2-BD6A-798AEB094435}">
      <dsp:nvSpPr>
        <dsp:cNvPr id="0" name=""/>
        <dsp:cNvSpPr/>
      </dsp:nvSpPr>
      <dsp:spPr>
        <a:xfrm>
          <a:off x="545291" y="1066036"/>
          <a:ext cx="710690" cy="710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ABFDD-ECEB-4882-AEF1-2FFF6C3CE12A}">
      <dsp:nvSpPr>
        <dsp:cNvPr id="0" name=""/>
        <dsp:cNvSpPr/>
      </dsp:nvSpPr>
      <dsp:spPr>
        <a:xfrm>
          <a:off x="1114491" y="1989826"/>
          <a:ext cx="8696164" cy="568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Raleway" panose="020B0503030101060003"/>
            </a:rPr>
            <a:t>Articular los distintos niveles educativos</a:t>
          </a:r>
        </a:p>
      </dsp:txBody>
      <dsp:txXfrm>
        <a:off x="1114491" y="1989826"/>
        <a:ext cx="8696164" cy="568552"/>
      </dsp:txXfrm>
    </dsp:sp>
    <dsp:sp modelId="{61F78634-1ECE-4B32-A4BD-2605F7AA26B6}">
      <dsp:nvSpPr>
        <dsp:cNvPr id="0" name=""/>
        <dsp:cNvSpPr/>
      </dsp:nvSpPr>
      <dsp:spPr>
        <a:xfrm>
          <a:off x="759146" y="1918757"/>
          <a:ext cx="710690" cy="710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FDAF9-F09A-4895-B201-DE8BD46AA3B1}">
      <dsp:nvSpPr>
        <dsp:cNvPr id="0" name=""/>
        <dsp:cNvSpPr/>
      </dsp:nvSpPr>
      <dsp:spPr>
        <a:xfrm>
          <a:off x="1114491" y="2842007"/>
          <a:ext cx="8696164" cy="568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Raleway" panose="020B0503030101060003"/>
            </a:rPr>
            <a:t>Desarrollar un diagnostico consensuado sobre las necesidades de mejoras en cualificaciones </a:t>
          </a:r>
        </a:p>
      </dsp:txBody>
      <dsp:txXfrm>
        <a:off x="1114491" y="2842007"/>
        <a:ext cx="8696164" cy="568552"/>
      </dsp:txXfrm>
    </dsp:sp>
    <dsp:sp modelId="{BC126012-2932-4B60-8974-210E282AB242}">
      <dsp:nvSpPr>
        <dsp:cNvPr id="0" name=""/>
        <dsp:cNvSpPr/>
      </dsp:nvSpPr>
      <dsp:spPr>
        <a:xfrm>
          <a:off x="759146" y="2770938"/>
          <a:ext cx="710690" cy="710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61A17-4E1F-4AD2-8722-4B2E5C316AE5}">
      <dsp:nvSpPr>
        <dsp:cNvPr id="0" name=""/>
        <dsp:cNvSpPr/>
      </dsp:nvSpPr>
      <dsp:spPr>
        <a:xfrm>
          <a:off x="900636" y="3694728"/>
          <a:ext cx="8910019" cy="568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Raleway" panose="020B0503030101060003"/>
            </a:rPr>
            <a:t>Identificar mejoras normativas para el MCTP</a:t>
          </a:r>
        </a:p>
      </dsp:txBody>
      <dsp:txXfrm>
        <a:off x="900636" y="3694728"/>
        <a:ext cx="8910019" cy="568552"/>
      </dsp:txXfrm>
    </dsp:sp>
    <dsp:sp modelId="{340D17E9-05C5-4C6C-B0FD-5D50EE05A550}">
      <dsp:nvSpPr>
        <dsp:cNvPr id="0" name=""/>
        <dsp:cNvSpPr/>
      </dsp:nvSpPr>
      <dsp:spPr>
        <a:xfrm>
          <a:off x="545291" y="3623659"/>
          <a:ext cx="710690" cy="710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CEFF2-E3ED-4F4F-B8B2-4D1B2608B8BE}">
      <dsp:nvSpPr>
        <dsp:cNvPr id="0" name=""/>
        <dsp:cNvSpPr/>
      </dsp:nvSpPr>
      <dsp:spPr>
        <a:xfrm>
          <a:off x="432963" y="4547449"/>
          <a:ext cx="9377693" cy="568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Raleway" panose="020B0503030101060003"/>
            </a:rPr>
            <a:t>Entregar  insumos para crear una propuesta de  institucionalidad  que de sustento al Marco de Cualificaciones </a:t>
          </a:r>
        </a:p>
      </dsp:txBody>
      <dsp:txXfrm>
        <a:off x="432963" y="4547449"/>
        <a:ext cx="9377693" cy="568552"/>
      </dsp:txXfrm>
    </dsp:sp>
    <dsp:sp modelId="{00D32D24-67D9-43BB-B7AA-B0644670B17F}">
      <dsp:nvSpPr>
        <dsp:cNvPr id="0" name=""/>
        <dsp:cNvSpPr/>
      </dsp:nvSpPr>
      <dsp:spPr>
        <a:xfrm>
          <a:off x="77617" y="4476380"/>
          <a:ext cx="710690" cy="710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8F6EE-B729-4DB7-A421-5D50598BBA5B}" type="datetimeFigureOut">
              <a:rPr lang="es-CL" smtClean="0"/>
              <a:t>16-05-2019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A2920-115F-4CD1-9953-8A22236F34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75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2264D-045B-4FC3-89B6-802ADED0B51E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0623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3.- Qu </a:t>
            </a:r>
            <a:r>
              <a:rPr lang="es-ES" dirty="0" err="1"/>
              <a:t>elas</a:t>
            </a:r>
            <a:r>
              <a:rPr lang="es-ES" dirty="0"/>
              <a:t> personas puedan conocer y reconocer el MCTP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D3C56-51C2-45D3-AD2B-F192B3DDBCC7}" type="slidenum">
              <a:rPr lang="es-CL" smtClean="0"/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6807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D3C56-51C2-45D3-AD2B-F192B3DDBCC7}" type="slidenum">
              <a:rPr lang="es-CL" smtClean="0"/>
              <a:t>19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8359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D3C56-51C2-45D3-AD2B-F192B3DDBCC7}" type="slidenum">
              <a:rPr lang="es-CL" smtClean="0"/>
              <a:t>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10297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8938" y="688975"/>
            <a:ext cx="6116637" cy="3441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CL" dirty="0"/>
              <a:t>El diseño de este piloto se refleja en el documento Plan de Implementación del Piloto MCTP (se muestra en la próxima diapo)</a:t>
            </a:r>
            <a:endParaRPr lang="es-CL" altLang="es-CL" dirty="0"/>
          </a:p>
        </p:txBody>
      </p:sp>
      <p:sp>
        <p:nvSpPr>
          <p:cNvPr id="1126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4B046336-331E-406D-A050-960452FE3E48}" type="slidenum">
              <a:rPr lang="es-ES_tradnl" altLang="es-CL"/>
              <a:pPr/>
              <a:t>21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2811144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Circulo con división en cuatro o lo que de.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D3C56-51C2-45D3-AD2B-F192B3DDBCC7}" type="slidenum">
              <a:rPr lang="es-CL" smtClean="0"/>
              <a:t>22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1631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D3C56-51C2-45D3-AD2B-F192B3DDBCC7}" type="slidenum">
              <a:rPr lang="es-CL" smtClean="0"/>
              <a:t>23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892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2920-115F-4CD1-9953-8A22236F3408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601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2264D-045B-4FC3-89B6-802ADED0B51E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426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D3C56-51C2-45D3-AD2B-F192B3DDBCC7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884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Desde el 2006 ha habido un aumento masivo.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D3C56-51C2-45D3-AD2B-F192B3DDBCC7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652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ESO HOY ESTAMOS HABLANDO DEL MARCO DE CUALIFICACIONES TEC PROFESIONAL 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marco de cualificaciones es un instrumento que nos permite a todos trabajar en forma coordinada, permite ponernos de acuerdo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permite ofrecer alternativas acertados a estudiantes y trabajadores acorde a sus expectativas.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MCTP fue construido gracias al análisis de distintas experiencias Así, este instrumento incorpora los aprendizajes desarrollados a través de diversas políticas, programas y acciones vinculadas a esta temática </a:t>
            </a: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D3C56-51C2-45D3-AD2B-F192B3DDBCC7}" type="slidenum">
              <a:rPr lang="es-CL" smtClean="0"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1856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a la colaboración de actores de relevancia para la FTP.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 comenzó a ser desarrollado el año 2016 en base al trabajo cuatripartito de actores del estado (Estado, trabajadores, Oferentes formativo y sector productivo), los cuales son relevantes para poder comprender qué necesita ser plasmado en nuestro MC para otorgar oportunidades reales a las personas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un instrumento que apoya tanto a las  instituciones formativas como al sector productivo para poder trabajar en conjunto y entregar alternativas pertinentes a las personas.  El MCTP es un instrumento orientador y referencial que permite organizar y reconocer aprendizajes, distribuidos en una estructura gradual de niveles que comprenden conocimientos, habilidades y aplicaciones en contexto.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D3C56-51C2-45D3-AD2B-F192B3DDBCC7}" type="slidenum">
              <a:rPr lang="es-CL" smtClean="0"/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764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>
            <a:extLst>
              <a:ext uri="{FF2B5EF4-FFF2-40B4-BE49-F238E27FC236}">
                <a16:creationId xmlns:a16="http://schemas.microsoft.com/office/drawing/2014/main" id="{4D170C7C-343E-450F-BA2D-FC9312BBB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>
            <a:extLst>
              <a:ext uri="{FF2B5EF4-FFF2-40B4-BE49-F238E27FC236}">
                <a16:creationId xmlns:a16="http://schemas.microsoft.com/office/drawing/2014/main" id="{31F935D2-3044-4B8E-99EB-85D34B442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/>
              <a:t>Este cuadro muestra la descripción sintética de resultados de aprendizaje por nivel y su equivalencia con credenciales y con la </a:t>
            </a:r>
            <a:r>
              <a:rPr lang="es-C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Clasificación internacional Normalizada de la educación (CINE)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la estructura de clasificación para organizar la información en educación y la formación implementado por Unesco (facilita la comparabilidad de los niveles y credenciales entre distintos sistemas educativos)</a:t>
            </a:r>
          </a:p>
          <a:p>
            <a:endParaRPr lang="es-CL" altLang="es-CL" dirty="0"/>
          </a:p>
        </p:txBody>
      </p:sp>
      <p:sp>
        <p:nvSpPr>
          <p:cNvPr id="18436" name="Marcador de número de diapositiva 3">
            <a:extLst>
              <a:ext uri="{FF2B5EF4-FFF2-40B4-BE49-F238E27FC236}">
                <a16:creationId xmlns:a16="http://schemas.microsoft.com/office/drawing/2014/main" id="{890ECF6C-FCFD-49C8-AC77-E58666034F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0E0D0-7A9C-4A6F-AE9C-DAEDFCE2802B}" type="slidenum">
              <a:rPr kumimoji="0" lang="es-ES_tradnl" alt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alt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944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9C48-3830-46DC-94F3-D6DE442C5328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391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capacitacion mineria">
            <a:extLst>
              <a:ext uri="{FF2B5EF4-FFF2-40B4-BE49-F238E27FC236}">
                <a16:creationId xmlns:a16="http://schemas.microsoft.com/office/drawing/2014/main" id="{B5F0FA23-653C-4CD0-BB82-7136259BF0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C7E748-7FF2-4BC3-A74D-39DBF719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0296-EEB9-45C4-87FE-508A97B6F3F7}" type="datetimeFigureOut">
              <a:rPr lang="es-CL" smtClean="0"/>
              <a:t>16-05-2019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4C28AD-A90A-49F1-8377-6AD6991C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5781B8-A872-47D1-A758-845EF33A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Shape 427">
            <a:extLst>
              <a:ext uri="{FF2B5EF4-FFF2-40B4-BE49-F238E27FC236}">
                <a16:creationId xmlns:a16="http://schemas.microsoft.com/office/drawing/2014/main" id="{530E4983-81C7-41A5-B589-AE7C4E6DC25F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70">
              <a:alpha val="81961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ctr" defTabSz="825500">
              <a:tabLst/>
              <a:defRPr sz="3200" b="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/>
              <a:t>    </a:t>
            </a:r>
          </a:p>
        </p:txBody>
      </p:sp>
      <p:pic>
        <p:nvPicPr>
          <p:cNvPr id="1028" name="Picture 4" descr="Resultado de imagen para sence logo">
            <a:extLst>
              <a:ext uri="{FF2B5EF4-FFF2-40B4-BE49-F238E27FC236}">
                <a16:creationId xmlns:a16="http://schemas.microsoft.com/office/drawing/2014/main" id="{95B9226E-AC36-44BE-946B-1DD48E8B43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3" y="0"/>
            <a:ext cx="1813527" cy="1641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5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745D5-BA95-4FED-95CB-200BB230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B2CCDF-4FE6-4BA6-A6C4-C4433CBAB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73EA1B-97EA-4276-B127-BCA45E0B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0296-EEB9-45C4-87FE-508A97B6F3F7}" type="datetimeFigureOut">
              <a:rPr lang="es-CL" smtClean="0"/>
              <a:t>16-05-2019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85A015-48B0-4946-B619-B593CD19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E5690-D93B-4281-9B34-DA921229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4972" y="6492875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‹Nº›</a:t>
            </a:fld>
            <a:endParaRPr lang="es-C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9681" y="6269836"/>
            <a:ext cx="1476676" cy="5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6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93ACAD-7AEE-4E16-A9AB-E5653B6E9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297945-9BC1-4D2F-8F41-6786A886F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F46E97-7B48-4891-A8C5-1C41E0CF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0296-EEB9-45C4-87FE-508A97B6F3F7}" type="datetimeFigureOut">
              <a:rPr lang="es-CL" smtClean="0"/>
              <a:t>16-05-2019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A3F4FD-38D3-41BA-8E05-8CD8A091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7C9DD-D0DF-4EBA-80CC-175AECE8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4972" y="6492875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‹Nº›</a:t>
            </a:fld>
            <a:endParaRPr lang="es-C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9681" y="6269836"/>
            <a:ext cx="1476676" cy="5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9797" y="729158"/>
            <a:ext cx="1107909" cy="1107831"/>
          </a:xfrm>
          <a:custGeom>
            <a:avLst/>
            <a:gdLst/>
            <a:ahLst/>
            <a:cxnLst/>
            <a:rect l="l" t="t" r="r" b="b"/>
            <a:pathLst>
              <a:path w="1826895" h="1826895">
                <a:moveTo>
                  <a:pt x="913142" y="0"/>
                </a:moveTo>
                <a:lnTo>
                  <a:pt x="864646" y="1265"/>
                </a:lnTo>
                <a:lnTo>
                  <a:pt x="816810" y="5021"/>
                </a:lnTo>
                <a:lnTo>
                  <a:pt x="769696" y="11202"/>
                </a:lnTo>
                <a:lnTo>
                  <a:pt x="723367" y="19747"/>
                </a:lnTo>
                <a:lnTo>
                  <a:pt x="677887" y="30592"/>
                </a:lnTo>
                <a:lnTo>
                  <a:pt x="633319" y="43674"/>
                </a:lnTo>
                <a:lnTo>
                  <a:pt x="589725" y="58930"/>
                </a:lnTo>
                <a:lnTo>
                  <a:pt x="547170" y="76296"/>
                </a:lnTo>
                <a:lnTo>
                  <a:pt x="505715" y="95711"/>
                </a:lnTo>
                <a:lnTo>
                  <a:pt x="465424" y="117110"/>
                </a:lnTo>
                <a:lnTo>
                  <a:pt x="426361" y="140430"/>
                </a:lnTo>
                <a:lnTo>
                  <a:pt x="388588" y="165608"/>
                </a:lnTo>
                <a:lnTo>
                  <a:pt x="352168" y="192582"/>
                </a:lnTo>
                <a:lnTo>
                  <a:pt x="317165" y="221288"/>
                </a:lnTo>
                <a:lnTo>
                  <a:pt x="283642" y="251663"/>
                </a:lnTo>
                <a:lnTo>
                  <a:pt x="251661" y="283643"/>
                </a:lnTo>
                <a:lnTo>
                  <a:pt x="221286" y="317166"/>
                </a:lnTo>
                <a:lnTo>
                  <a:pt x="192581" y="352169"/>
                </a:lnTo>
                <a:lnTo>
                  <a:pt x="165607" y="388588"/>
                </a:lnTo>
                <a:lnTo>
                  <a:pt x="140428" y="426361"/>
                </a:lnTo>
                <a:lnTo>
                  <a:pt x="117108" y="465424"/>
                </a:lnTo>
                <a:lnTo>
                  <a:pt x="95710" y="505714"/>
                </a:lnTo>
                <a:lnTo>
                  <a:pt x="76296" y="547168"/>
                </a:lnTo>
                <a:lnTo>
                  <a:pt x="58929" y="589723"/>
                </a:lnTo>
                <a:lnTo>
                  <a:pt x="43673" y="633316"/>
                </a:lnTo>
                <a:lnTo>
                  <a:pt x="30592" y="677883"/>
                </a:lnTo>
                <a:lnTo>
                  <a:pt x="19747" y="723362"/>
                </a:lnTo>
                <a:lnTo>
                  <a:pt x="11202" y="769689"/>
                </a:lnTo>
                <a:lnTo>
                  <a:pt x="5020" y="816802"/>
                </a:lnTo>
                <a:lnTo>
                  <a:pt x="1265" y="864637"/>
                </a:lnTo>
                <a:lnTo>
                  <a:pt x="0" y="913130"/>
                </a:lnTo>
                <a:lnTo>
                  <a:pt x="1265" y="961628"/>
                </a:lnTo>
                <a:lnTo>
                  <a:pt x="5020" y="1009466"/>
                </a:lnTo>
                <a:lnTo>
                  <a:pt x="11202" y="1056581"/>
                </a:lnTo>
                <a:lnTo>
                  <a:pt x="19747" y="1102911"/>
                </a:lnTo>
                <a:lnTo>
                  <a:pt x="30592" y="1148393"/>
                </a:lnTo>
                <a:lnTo>
                  <a:pt x="43673" y="1192963"/>
                </a:lnTo>
                <a:lnTo>
                  <a:pt x="58929" y="1236558"/>
                </a:lnTo>
                <a:lnTo>
                  <a:pt x="76296" y="1279115"/>
                </a:lnTo>
                <a:lnTo>
                  <a:pt x="95710" y="1320571"/>
                </a:lnTo>
                <a:lnTo>
                  <a:pt x="117108" y="1360862"/>
                </a:lnTo>
                <a:lnTo>
                  <a:pt x="140428" y="1399927"/>
                </a:lnTo>
                <a:lnTo>
                  <a:pt x="165607" y="1437701"/>
                </a:lnTo>
                <a:lnTo>
                  <a:pt x="192581" y="1474121"/>
                </a:lnTo>
                <a:lnTo>
                  <a:pt x="221286" y="1509125"/>
                </a:lnTo>
                <a:lnTo>
                  <a:pt x="251661" y="1542650"/>
                </a:lnTo>
                <a:lnTo>
                  <a:pt x="283642" y="1574631"/>
                </a:lnTo>
                <a:lnTo>
                  <a:pt x="317165" y="1605007"/>
                </a:lnTo>
                <a:lnTo>
                  <a:pt x="352168" y="1633713"/>
                </a:lnTo>
                <a:lnTo>
                  <a:pt x="388588" y="1660687"/>
                </a:lnTo>
                <a:lnTo>
                  <a:pt x="426361" y="1685866"/>
                </a:lnTo>
                <a:lnTo>
                  <a:pt x="465424" y="1709187"/>
                </a:lnTo>
                <a:lnTo>
                  <a:pt x="505715" y="1730586"/>
                </a:lnTo>
                <a:lnTo>
                  <a:pt x="547170" y="1750001"/>
                </a:lnTo>
                <a:lnTo>
                  <a:pt x="589725" y="1767368"/>
                </a:lnTo>
                <a:lnTo>
                  <a:pt x="633319" y="1782624"/>
                </a:lnTo>
                <a:lnTo>
                  <a:pt x="677887" y="1795706"/>
                </a:lnTo>
                <a:lnTo>
                  <a:pt x="723367" y="1806551"/>
                </a:lnTo>
                <a:lnTo>
                  <a:pt x="769696" y="1815096"/>
                </a:lnTo>
                <a:lnTo>
                  <a:pt x="816810" y="1821277"/>
                </a:lnTo>
                <a:lnTo>
                  <a:pt x="864646" y="1825033"/>
                </a:lnTo>
                <a:lnTo>
                  <a:pt x="913142" y="1826298"/>
                </a:lnTo>
                <a:lnTo>
                  <a:pt x="961638" y="1825033"/>
                </a:lnTo>
                <a:lnTo>
                  <a:pt x="1009475" y="1821277"/>
                </a:lnTo>
                <a:lnTo>
                  <a:pt x="1056589" y="1815096"/>
                </a:lnTo>
                <a:lnTo>
                  <a:pt x="1102918" y="1806551"/>
                </a:lnTo>
                <a:lnTo>
                  <a:pt x="1148398" y="1795706"/>
                </a:lnTo>
                <a:lnTo>
                  <a:pt x="1192967" y="1782624"/>
                </a:lnTo>
                <a:lnTo>
                  <a:pt x="1236561" y="1767368"/>
                </a:lnTo>
                <a:lnTo>
                  <a:pt x="1279117" y="1750001"/>
                </a:lnTo>
                <a:lnTo>
                  <a:pt x="1320571" y="1730586"/>
                </a:lnTo>
                <a:lnTo>
                  <a:pt x="1360862" y="1709187"/>
                </a:lnTo>
                <a:lnTo>
                  <a:pt x="1399925" y="1685866"/>
                </a:lnTo>
                <a:lnTo>
                  <a:pt x="1437698" y="1660687"/>
                </a:lnTo>
                <a:lnTo>
                  <a:pt x="1474118" y="1633713"/>
                </a:lnTo>
                <a:lnTo>
                  <a:pt x="1509121" y="1605007"/>
                </a:lnTo>
                <a:lnTo>
                  <a:pt x="1542644" y="1574631"/>
                </a:lnTo>
                <a:lnTo>
                  <a:pt x="1574625" y="1542650"/>
                </a:lnTo>
                <a:lnTo>
                  <a:pt x="1604999" y="1509125"/>
                </a:lnTo>
                <a:lnTo>
                  <a:pt x="1633705" y="1474121"/>
                </a:lnTo>
                <a:lnTo>
                  <a:pt x="1660678" y="1437701"/>
                </a:lnTo>
                <a:lnTo>
                  <a:pt x="1685856" y="1399927"/>
                </a:lnTo>
                <a:lnTo>
                  <a:pt x="1709176" y="1360862"/>
                </a:lnTo>
                <a:lnTo>
                  <a:pt x="1730575" y="1320571"/>
                </a:lnTo>
                <a:lnTo>
                  <a:pt x="1749989" y="1279115"/>
                </a:lnTo>
                <a:lnTo>
                  <a:pt x="1767355" y="1236558"/>
                </a:lnTo>
                <a:lnTo>
                  <a:pt x="1782610" y="1192963"/>
                </a:lnTo>
                <a:lnTo>
                  <a:pt x="1795692" y="1148393"/>
                </a:lnTo>
                <a:lnTo>
                  <a:pt x="1806537" y="1102911"/>
                </a:lnTo>
                <a:lnTo>
                  <a:pt x="1815081" y="1056581"/>
                </a:lnTo>
                <a:lnTo>
                  <a:pt x="1821263" y="1009466"/>
                </a:lnTo>
                <a:lnTo>
                  <a:pt x="1825018" y="961628"/>
                </a:lnTo>
                <a:lnTo>
                  <a:pt x="1826284" y="913130"/>
                </a:lnTo>
                <a:lnTo>
                  <a:pt x="1825018" y="864637"/>
                </a:lnTo>
                <a:lnTo>
                  <a:pt x="1821263" y="816802"/>
                </a:lnTo>
                <a:lnTo>
                  <a:pt x="1815081" y="769689"/>
                </a:lnTo>
                <a:lnTo>
                  <a:pt x="1806537" y="723362"/>
                </a:lnTo>
                <a:lnTo>
                  <a:pt x="1795692" y="677883"/>
                </a:lnTo>
                <a:lnTo>
                  <a:pt x="1782610" y="633316"/>
                </a:lnTo>
                <a:lnTo>
                  <a:pt x="1767355" y="589723"/>
                </a:lnTo>
                <a:lnTo>
                  <a:pt x="1749989" y="547168"/>
                </a:lnTo>
                <a:lnTo>
                  <a:pt x="1730575" y="505714"/>
                </a:lnTo>
                <a:lnTo>
                  <a:pt x="1709176" y="465424"/>
                </a:lnTo>
                <a:lnTo>
                  <a:pt x="1685856" y="426361"/>
                </a:lnTo>
                <a:lnTo>
                  <a:pt x="1660678" y="388588"/>
                </a:lnTo>
                <a:lnTo>
                  <a:pt x="1633705" y="352169"/>
                </a:lnTo>
                <a:lnTo>
                  <a:pt x="1604999" y="317166"/>
                </a:lnTo>
                <a:lnTo>
                  <a:pt x="1574625" y="283643"/>
                </a:lnTo>
                <a:lnTo>
                  <a:pt x="1542644" y="251663"/>
                </a:lnTo>
                <a:lnTo>
                  <a:pt x="1509121" y="221288"/>
                </a:lnTo>
                <a:lnTo>
                  <a:pt x="1474118" y="192582"/>
                </a:lnTo>
                <a:lnTo>
                  <a:pt x="1437698" y="165608"/>
                </a:lnTo>
                <a:lnTo>
                  <a:pt x="1399925" y="140430"/>
                </a:lnTo>
                <a:lnTo>
                  <a:pt x="1360862" y="117110"/>
                </a:lnTo>
                <a:lnTo>
                  <a:pt x="1320571" y="95711"/>
                </a:lnTo>
                <a:lnTo>
                  <a:pt x="1279117" y="76296"/>
                </a:lnTo>
                <a:lnTo>
                  <a:pt x="1236561" y="58930"/>
                </a:lnTo>
                <a:lnTo>
                  <a:pt x="1192967" y="43674"/>
                </a:lnTo>
                <a:lnTo>
                  <a:pt x="1148398" y="30592"/>
                </a:lnTo>
                <a:lnTo>
                  <a:pt x="1102918" y="19747"/>
                </a:lnTo>
                <a:lnTo>
                  <a:pt x="1056589" y="11202"/>
                </a:lnTo>
                <a:lnTo>
                  <a:pt x="1009475" y="5021"/>
                </a:lnTo>
                <a:lnTo>
                  <a:pt x="961638" y="1265"/>
                </a:lnTo>
                <a:lnTo>
                  <a:pt x="913142" y="0"/>
                </a:lnTo>
                <a:close/>
              </a:path>
            </a:pathLst>
          </a:custGeom>
          <a:solidFill>
            <a:srgbClr val="29308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k object 17"/>
          <p:cNvSpPr/>
          <p:nvPr/>
        </p:nvSpPr>
        <p:spPr>
          <a:xfrm>
            <a:off x="1442566" y="986174"/>
            <a:ext cx="82399" cy="8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k object 18"/>
          <p:cNvSpPr/>
          <p:nvPr/>
        </p:nvSpPr>
        <p:spPr>
          <a:xfrm>
            <a:off x="1321263" y="941643"/>
            <a:ext cx="99986" cy="121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k object 19"/>
          <p:cNvSpPr/>
          <p:nvPr/>
        </p:nvSpPr>
        <p:spPr>
          <a:xfrm>
            <a:off x="1169271" y="1300220"/>
            <a:ext cx="174832" cy="103582"/>
          </a:xfrm>
          <a:custGeom>
            <a:avLst/>
            <a:gdLst/>
            <a:ahLst/>
            <a:cxnLst/>
            <a:rect l="l" t="t" r="r" b="b"/>
            <a:pathLst>
              <a:path w="288289" h="170814">
                <a:moveTo>
                  <a:pt x="10594" y="0"/>
                </a:moveTo>
                <a:lnTo>
                  <a:pt x="3205" y="8716"/>
                </a:lnTo>
                <a:lnTo>
                  <a:pt x="0" y="32716"/>
                </a:lnTo>
                <a:lnTo>
                  <a:pt x="5493" y="66120"/>
                </a:lnTo>
                <a:lnTo>
                  <a:pt x="24200" y="103046"/>
                </a:lnTo>
                <a:lnTo>
                  <a:pt x="60637" y="137611"/>
                </a:lnTo>
                <a:lnTo>
                  <a:pt x="119320" y="163935"/>
                </a:lnTo>
                <a:lnTo>
                  <a:pt x="188370" y="170336"/>
                </a:lnTo>
                <a:lnTo>
                  <a:pt x="239258" y="153372"/>
                </a:lnTo>
                <a:lnTo>
                  <a:pt x="267694" y="129331"/>
                </a:lnTo>
                <a:lnTo>
                  <a:pt x="195924" y="129331"/>
                </a:lnTo>
                <a:lnTo>
                  <a:pt x="131972" y="125851"/>
                </a:lnTo>
                <a:lnTo>
                  <a:pt x="68436" y="95512"/>
                </a:lnTo>
                <a:lnTo>
                  <a:pt x="35654" y="53880"/>
                </a:lnTo>
                <a:lnTo>
                  <a:pt x="20686" y="16770"/>
                </a:lnTo>
                <a:lnTo>
                  <a:pt x="10594" y="0"/>
                </a:lnTo>
                <a:close/>
              </a:path>
              <a:path w="288289" h="170814">
                <a:moveTo>
                  <a:pt x="286410" y="85993"/>
                </a:moveTo>
                <a:lnTo>
                  <a:pt x="269322" y="94294"/>
                </a:lnTo>
                <a:lnTo>
                  <a:pt x="240434" y="113776"/>
                </a:lnTo>
                <a:lnTo>
                  <a:pt x="195924" y="129331"/>
                </a:lnTo>
                <a:lnTo>
                  <a:pt x="267694" y="129331"/>
                </a:lnTo>
                <a:lnTo>
                  <a:pt x="272330" y="125413"/>
                </a:lnTo>
                <a:lnTo>
                  <a:pt x="287932" y="98830"/>
                </a:lnTo>
                <a:lnTo>
                  <a:pt x="286410" y="85993"/>
                </a:lnTo>
                <a:close/>
              </a:path>
            </a:pathLst>
          </a:custGeom>
          <a:solidFill>
            <a:srgbClr val="29308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0841" y="585222"/>
            <a:ext cx="757031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2771" y="4935248"/>
            <a:ext cx="830645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247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6139" y="1549276"/>
            <a:ext cx="5539720" cy="839910"/>
          </a:xfrm>
        </p:spPr>
        <p:txBody>
          <a:bodyPr lIns="0" tIns="0" rIns="0" bIns="0"/>
          <a:lstStyle>
            <a:lvl1pPr>
              <a:defRPr sz="5458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43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6139" y="1549276"/>
            <a:ext cx="5539720" cy="839910"/>
          </a:xfrm>
        </p:spPr>
        <p:txBody>
          <a:bodyPr lIns="0" tIns="0" rIns="0" bIns="0"/>
          <a:lstStyle>
            <a:lvl1pPr>
              <a:defRPr sz="5458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811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6139" y="1549276"/>
            <a:ext cx="5539720" cy="839910"/>
          </a:xfrm>
        </p:spPr>
        <p:txBody>
          <a:bodyPr lIns="0" tIns="0" rIns="0" bIns="0"/>
          <a:lstStyle>
            <a:lvl1pPr>
              <a:defRPr sz="5458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635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17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E297-F226-774F-8A2D-4ECD305CE0B0}" type="datetimeFigureOut">
              <a:rPr lang="es-ES_tradnl" smtClean="0"/>
              <a:t>16/05/2019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E5E1-A2D4-9041-A118-82632914E86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2019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2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E297-F226-774F-8A2D-4ECD305CE0B0}" type="datetimeFigureOut">
              <a:rPr lang="es-ES_tradnl" smtClean="0"/>
              <a:t>16/05/2019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E5E1-A2D4-9041-A118-82632914E86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3743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50470-F890-4D7A-83FB-C629008E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 anchor="t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134FF-E90D-4C36-88AB-A34DA8956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- 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AC503129-5EEA-438C-A52D-29D73A47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0296-EEB9-45C4-87FE-508A97B6F3F7}" type="datetimeFigureOut">
              <a:rPr lang="es-CL" smtClean="0"/>
              <a:t>16-05-2019</a:t>
            </a:fld>
            <a:endParaRPr lang="es-CL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97507AFD-8C44-43F0-B82F-B348A070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2F5D0567-F4B4-40E9-8619-6190085C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4972" y="6478807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‹Nº›</a:t>
            </a:fld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9681" y="6269836"/>
            <a:ext cx="1476676" cy="5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58277-FBD6-404B-9EAE-B4D2153C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C1E96E-6D00-4AB4-B34F-298F1CB35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32037D-0122-4AFB-9C79-5028799A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0296-EEB9-45C4-87FE-508A97B6F3F7}" type="datetimeFigureOut">
              <a:rPr lang="es-CL" smtClean="0"/>
              <a:t>16-05-2019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CCE118-86F5-4594-8974-1970F5B0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DAFED7-B88A-4CF8-8BE6-A615C52B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4972" y="6489532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9681" y="6269836"/>
            <a:ext cx="1476676" cy="5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F09E4-1AFA-4DB1-BB5F-DFE6883B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E59E4C-764C-4095-ADA5-333853128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7196AF-A0E6-40DF-A84A-8C355973B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AB19E3-791B-43DB-B715-882B2B90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0296-EEB9-45C4-87FE-508A97B6F3F7}" type="datetimeFigureOut">
              <a:rPr lang="es-CL" smtClean="0"/>
              <a:t>16-05-2019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A1F5D8-67FB-401C-8C4D-3E0F925F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75368C-0D76-4C32-82ED-B1870489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4972" y="6492875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‹Nº›</a:t>
            </a:fld>
            <a:endParaRPr lang="es-C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9681" y="6269836"/>
            <a:ext cx="1476676" cy="5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0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6CE7A-88D7-48D6-9C88-7BB9DF97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6E70F6-EA9F-4D93-899B-789AE78D7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42D082-D5B4-458F-9033-4123FC46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DE9C8D-0D1E-4585-B723-279E5A273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87C4A2-9A57-4680-A907-17496F170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C67398-120C-4A28-B01D-05FBA89B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0296-EEB9-45C4-87FE-508A97B6F3F7}" type="datetimeFigureOut">
              <a:rPr lang="es-CL" smtClean="0"/>
              <a:t>16-05-2019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11A14F-C5C1-46DE-9EF3-72B12964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9E25AF-8485-4125-A55D-16371BEA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4972" y="6492875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‹Nº›</a:t>
            </a:fld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9681" y="6269836"/>
            <a:ext cx="1476676" cy="5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B7721-4CAC-4B57-AE7E-8BDABC47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928D3B-46D2-42ED-8AC6-FBD1C133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0296-EEB9-45C4-87FE-508A97B6F3F7}" type="datetimeFigureOut">
              <a:rPr lang="es-CL" smtClean="0"/>
              <a:t>16-05-2019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F710A8-C0DE-43F6-927A-E6328571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1A41EF-2EAB-4078-B22C-9D913309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4972" y="6492875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9681" y="6269836"/>
            <a:ext cx="1476676" cy="5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9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E2A87E-6EF8-492E-A0B0-BEDE2E5D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0296-EEB9-45C4-87FE-508A97B6F3F7}" type="datetimeFigureOut">
              <a:rPr lang="es-CL" smtClean="0"/>
              <a:t>16-05-2019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D7711F-62BB-4A8E-8FEB-49E72E88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B78A90-11DF-43C2-9733-158D739D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4972" y="6480861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‹Nº›</a:t>
            </a:fld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9681" y="6269836"/>
            <a:ext cx="1476676" cy="5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6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95B96-9677-476E-98B1-45B881E5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C0A59D-A1A2-46C9-B651-B14C6925D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3273E-F570-4EE3-B949-AD5B3E1A7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5702A-7BB9-4F33-B93C-59E3C445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0296-EEB9-45C4-87FE-508A97B6F3F7}" type="datetimeFigureOut">
              <a:rPr lang="es-CL" smtClean="0"/>
              <a:t>16-05-2019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27CC2C-11B6-47C8-A403-599FBA47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CE8B5A-1376-4846-AEF4-2D0DFD72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4972" y="6503016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‹Nº›</a:t>
            </a:fld>
            <a:endParaRPr lang="es-C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9681" y="6269836"/>
            <a:ext cx="1476676" cy="5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2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185A7-6BF7-42C9-8147-0A27A816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49EC6A-F3F7-4376-97C4-8C2166F58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33A941-80EF-43D7-AF8C-93F07A78C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7FBD69-B405-41D0-8F5C-21234001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0296-EEB9-45C4-87FE-508A97B6F3F7}" type="datetimeFigureOut">
              <a:rPr lang="es-CL" smtClean="0"/>
              <a:t>16-05-2019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20B72E-2065-43D4-AD0F-638494D5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754C16-A3B9-44E4-AC37-51A69A79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4972" y="6492875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‹Nº›</a:t>
            </a:fld>
            <a:endParaRPr lang="es-C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9681" y="6269836"/>
            <a:ext cx="1476676" cy="5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7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AD5BEC-9F69-4FB6-9B1F-3BBBDD97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23F363-32F8-4B56-81E1-939C22BB4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5B39AB-CACE-459A-A1BE-F42B7265E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E0296-EEB9-45C4-87FE-508A97B6F3F7}" type="datetimeFigureOut">
              <a:rPr lang="es-CL" smtClean="0"/>
              <a:t>16-05-2019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89D056-7B80-49D8-877E-AE95E24CB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D820CA-DB2A-445F-A1B1-AE94D38B7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91859-DAAF-4A31-A5AF-F2658B734B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42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6139" y="1549276"/>
            <a:ext cx="553972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604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9.jpeg"/><Relationship Id="rId4" Type="http://schemas.openxmlformats.org/officeDocument/2006/relationships/image" Target="../media/image27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6.png"/><Relationship Id="rId4" Type="http://schemas.openxmlformats.org/officeDocument/2006/relationships/diagramData" Target="../diagrams/data2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9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9.pn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svg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9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9.png"/><Relationship Id="rId9" Type="http://schemas.microsoft.com/office/2007/relationships/diagramDrawing" Target="../diagrams/drawin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51E32-84D9-49E9-8A9C-3CB62DD760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6118" y="2348542"/>
            <a:ext cx="10958464" cy="1791728"/>
          </a:xfrm>
        </p:spPr>
        <p:txBody>
          <a:bodyPr anchor="t">
            <a:normAutofit fontScale="90000"/>
          </a:bodyPr>
          <a:lstStyle/>
          <a:p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Nuevo SENCE: </a:t>
            </a:r>
            <a:b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modernizamos para poner a la persona en el centro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1CFBCF-F4DD-4744-85A3-6D6E14F422C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16118" y="5264930"/>
            <a:ext cx="11484333" cy="16557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C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 2019</a:t>
            </a:r>
            <a:endParaRPr lang="es-C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11"/>
            <a:ext cx="12191144" cy="4908803"/>
          </a:xfrm>
          <a:custGeom>
            <a:avLst/>
            <a:gdLst/>
            <a:ahLst/>
            <a:cxnLst/>
            <a:rect l="l" t="t" r="r" b="b"/>
            <a:pathLst>
              <a:path w="20104100" h="8094980">
                <a:moveTo>
                  <a:pt x="0" y="8094765"/>
                </a:moveTo>
                <a:lnTo>
                  <a:pt x="20104099" y="8094765"/>
                </a:lnTo>
                <a:lnTo>
                  <a:pt x="20104099" y="0"/>
                </a:lnTo>
                <a:lnTo>
                  <a:pt x="0" y="0"/>
                </a:lnTo>
                <a:lnTo>
                  <a:pt x="0" y="8094765"/>
                </a:lnTo>
                <a:close/>
              </a:path>
            </a:pathLst>
          </a:custGeom>
          <a:solidFill>
            <a:srgbClr val="29308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29311" y="2154772"/>
            <a:ext cx="1113607" cy="828274"/>
          </a:xfrm>
          <a:custGeom>
            <a:avLst/>
            <a:gdLst/>
            <a:ahLst/>
            <a:cxnLst/>
            <a:rect l="l" t="t" r="r" b="b"/>
            <a:pathLst>
              <a:path w="1836419" h="1365885">
                <a:moveTo>
                  <a:pt x="110742" y="274197"/>
                </a:moveTo>
                <a:lnTo>
                  <a:pt x="299907" y="853179"/>
                </a:lnTo>
                <a:lnTo>
                  <a:pt x="0" y="913130"/>
                </a:lnTo>
                <a:lnTo>
                  <a:pt x="299907" y="1208420"/>
                </a:lnTo>
                <a:lnTo>
                  <a:pt x="1653609" y="1365300"/>
                </a:lnTo>
                <a:lnTo>
                  <a:pt x="1761387" y="1083862"/>
                </a:lnTo>
                <a:lnTo>
                  <a:pt x="1614823" y="1083862"/>
                </a:lnTo>
                <a:lnTo>
                  <a:pt x="1714923" y="867031"/>
                </a:lnTo>
                <a:lnTo>
                  <a:pt x="1441801" y="867031"/>
                </a:lnTo>
                <a:lnTo>
                  <a:pt x="1431315" y="682484"/>
                </a:lnTo>
                <a:lnTo>
                  <a:pt x="1181123" y="682484"/>
                </a:lnTo>
                <a:lnTo>
                  <a:pt x="1178469" y="664014"/>
                </a:lnTo>
                <a:lnTo>
                  <a:pt x="544406" y="664014"/>
                </a:lnTo>
                <a:lnTo>
                  <a:pt x="110742" y="274197"/>
                </a:lnTo>
                <a:close/>
              </a:path>
              <a:path w="1836419" h="1365885">
                <a:moveTo>
                  <a:pt x="1790541" y="1007731"/>
                </a:moveTo>
                <a:lnTo>
                  <a:pt x="1614823" y="1083862"/>
                </a:lnTo>
                <a:lnTo>
                  <a:pt x="1761387" y="1083862"/>
                </a:lnTo>
                <a:lnTo>
                  <a:pt x="1790541" y="1007731"/>
                </a:lnTo>
                <a:close/>
              </a:path>
              <a:path w="1836419" h="1365885">
                <a:moveTo>
                  <a:pt x="1836272" y="604173"/>
                </a:moveTo>
                <a:lnTo>
                  <a:pt x="1441801" y="867031"/>
                </a:lnTo>
                <a:lnTo>
                  <a:pt x="1714923" y="867031"/>
                </a:lnTo>
                <a:lnTo>
                  <a:pt x="1836272" y="604173"/>
                </a:lnTo>
                <a:close/>
              </a:path>
              <a:path w="1836419" h="1365885">
                <a:moveTo>
                  <a:pt x="1417421" y="437948"/>
                </a:moveTo>
                <a:lnTo>
                  <a:pt x="1181123" y="682484"/>
                </a:lnTo>
                <a:lnTo>
                  <a:pt x="1431315" y="682484"/>
                </a:lnTo>
                <a:lnTo>
                  <a:pt x="1417421" y="437948"/>
                </a:lnTo>
                <a:close/>
              </a:path>
              <a:path w="1836419" h="1365885">
                <a:moveTo>
                  <a:pt x="567493" y="253401"/>
                </a:moveTo>
                <a:lnTo>
                  <a:pt x="544406" y="664014"/>
                </a:lnTo>
                <a:lnTo>
                  <a:pt x="1178469" y="664014"/>
                </a:lnTo>
                <a:lnTo>
                  <a:pt x="1175816" y="645545"/>
                </a:lnTo>
                <a:lnTo>
                  <a:pt x="821226" y="645545"/>
                </a:lnTo>
                <a:lnTo>
                  <a:pt x="567493" y="253401"/>
                </a:lnTo>
                <a:close/>
              </a:path>
              <a:path w="1836419" h="1365885">
                <a:moveTo>
                  <a:pt x="1084232" y="0"/>
                </a:moveTo>
                <a:lnTo>
                  <a:pt x="1080122" y="5079"/>
                </a:lnTo>
                <a:lnTo>
                  <a:pt x="1051356" y="74016"/>
                </a:lnTo>
                <a:lnTo>
                  <a:pt x="973276" y="267331"/>
                </a:lnTo>
                <a:lnTo>
                  <a:pt x="821226" y="645545"/>
                </a:lnTo>
                <a:lnTo>
                  <a:pt x="1175816" y="645545"/>
                </a:lnTo>
                <a:lnTo>
                  <a:pt x="1165983" y="577092"/>
                </a:lnTo>
                <a:lnTo>
                  <a:pt x="1132677" y="344566"/>
                </a:lnTo>
                <a:lnTo>
                  <a:pt x="1099371" y="110378"/>
                </a:lnTo>
                <a:lnTo>
                  <a:pt x="1084232" y="0"/>
                </a:lnTo>
                <a:close/>
              </a:path>
            </a:pathLst>
          </a:custGeom>
          <a:solidFill>
            <a:srgbClr val="C9A31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4812" y="1767520"/>
            <a:ext cx="1792091" cy="2048544"/>
          </a:xfrm>
          <a:custGeom>
            <a:avLst/>
            <a:gdLst/>
            <a:ahLst/>
            <a:cxnLst/>
            <a:rect l="l" t="t" r="r" b="b"/>
            <a:pathLst>
              <a:path w="2955290" h="3378200">
                <a:moveTo>
                  <a:pt x="1535313" y="3365500"/>
                </a:moveTo>
                <a:lnTo>
                  <a:pt x="1007913" y="3365500"/>
                </a:lnTo>
                <a:lnTo>
                  <a:pt x="1064382" y="3378200"/>
                </a:lnTo>
                <a:lnTo>
                  <a:pt x="1486257" y="3378200"/>
                </a:lnTo>
                <a:lnTo>
                  <a:pt x="1535313" y="3365500"/>
                </a:lnTo>
                <a:close/>
              </a:path>
              <a:path w="2955290" h="3378200">
                <a:moveTo>
                  <a:pt x="1224802" y="1574800"/>
                </a:moveTo>
                <a:lnTo>
                  <a:pt x="840015" y="1574800"/>
                </a:lnTo>
                <a:lnTo>
                  <a:pt x="717718" y="1612900"/>
                </a:lnTo>
                <a:lnTo>
                  <a:pt x="601549" y="1651000"/>
                </a:lnTo>
                <a:lnTo>
                  <a:pt x="564514" y="1676400"/>
                </a:lnTo>
                <a:lnTo>
                  <a:pt x="528439" y="1689100"/>
                </a:lnTo>
                <a:lnTo>
                  <a:pt x="493394" y="1714500"/>
                </a:lnTo>
                <a:lnTo>
                  <a:pt x="459450" y="1739900"/>
                </a:lnTo>
                <a:lnTo>
                  <a:pt x="426675" y="1765300"/>
                </a:lnTo>
                <a:lnTo>
                  <a:pt x="395141" y="1778000"/>
                </a:lnTo>
                <a:lnTo>
                  <a:pt x="364916" y="1803400"/>
                </a:lnTo>
                <a:lnTo>
                  <a:pt x="336072" y="1841500"/>
                </a:lnTo>
                <a:lnTo>
                  <a:pt x="308676" y="1866900"/>
                </a:lnTo>
                <a:lnTo>
                  <a:pt x="282801" y="1892300"/>
                </a:lnTo>
                <a:lnTo>
                  <a:pt x="258514" y="1917700"/>
                </a:lnTo>
                <a:lnTo>
                  <a:pt x="235887" y="1955800"/>
                </a:lnTo>
                <a:lnTo>
                  <a:pt x="220454" y="1968500"/>
                </a:lnTo>
                <a:lnTo>
                  <a:pt x="204769" y="1993900"/>
                </a:lnTo>
                <a:lnTo>
                  <a:pt x="157263" y="2070100"/>
                </a:lnTo>
                <a:lnTo>
                  <a:pt x="141632" y="2108200"/>
                </a:lnTo>
                <a:lnTo>
                  <a:pt x="126278" y="2133600"/>
                </a:lnTo>
                <a:lnTo>
                  <a:pt x="111310" y="2159000"/>
                </a:lnTo>
                <a:lnTo>
                  <a:pt x="96832" y="2197100"/>
                </a:lnTo>
                <a:lnTo>
                  <a:pt x="82951" y="2222500"/>
                </a:lnTo>
                <a:lnTo>
                  <a:pt x="69773" y="2260600"/>
                </a:lnTo>
                <a:lnTo>
                  <a:pt x="57404" y="2298700"/>
                </a:lnTo>
                <a:lnTo>
                  <a:pt x="45950" y="2324100"/>
                </a:lnTo>
                <a:lnTo>
                  <a:pt x="35518" y="2362200"/>
                </a:lnTo>
                <a:lnTo>
                  <a:pt x="26213" y="2400300"/>
                </a:lnTo>
                <a:lnTo>
                  <a:pt x="18141" y="2438400"/>
                </a:lnTo>
                <a:lnTo>
                  <a:pt x="11409" y="2476500"/>
                </a:lnTo>
                <a:lnTo>
                  <a:pt x="6123" y="2514600"/>
                </a:lnTo>
                <a:lnTo>
                  <a:pt x="2389" y="2540000"/>
                </a:lnTo>
                <a:lnTo>
                  <a:pt x="312" y="2578100"/>
                </a:lnTo>
                <a:lnTo>
                  <a:pt x="0" y="2616200"/>
                </a:lnTo>
                <a:lnTo>
                  <a:pt x="1557" y="2654300"/>
                </a:lnTo>
                <a:lnTo>
                  <a:pt x="5091" y="2692400"/>
                </a:lnTo>
                <a:lnTo>
                  <a:pt x="10707" y="2730500"/>
                </a:lnTo>
                <a:lnTo>
                  <a:pt x="18512" y="2768600"/>
                </a:lnTo>
                <a:lnTo>
                  <a:pt x="28611" y="2806700"/>
                </a:lnTo>
                <a:lnTo>
                  <a:pt x="41111" y="2844800"/>
                </a:lnTo>
                <a:lnTo>
                  <a:pt x="56117" y="2870200"/>
                </a:lnTo>
                <a:lnTo>
                  <a:pt x="73737" y="2908300"/>
                </a:lnTo>
                <a:lnTo>
                  <a:pt x="94075" y="2946400"/>
                </a:lnTo>
                <a:lnTo>
                  <a:pt x="117239" y="2971800"/>
                </a:lnTo>
                <a:lnTo>
                  <a:pt x="143334" y="3009900"/>
                </a:lnTo>
                <a:lnTo>
                  <a:pt x="172466" y="3048000"/>
                </a:lnTo>
                <a:lnTo>
                  <a:pt x="204741" y="3073400"/>
                </a:lnTo>
                <a:lnTo>
                  <a:pt x="240266" y="3098800"/>
                </a:lnTo>
                <a:lnTo>
                  <a:pt x="279146" y="3136900"/>
                </a:lnTo>
                <a:lnTo>
                  <a:pt x="321489" y="3162300"/>
                </a:lnTo>
                <a:lnTo>
                  <a:pt x="367399" y="3187700"/>
                </a:lnTo>
                <a:lnTo>
                  <a:pt x="416982" y="3213100"/>
                </a:lnTo>
                <a:lnTo>
                  <a:pt x="470346" y="3238500"/>
                </a:lnTo>
                <a:lnTo>
                  <a:pt x="527596" y="3263900"/>
                </a:lnTo>
                <a:lnTo>
                  <a:pt x="588839" y="3276600"/>
                </a:lnTo>
                <a:lnTo>
                  <a:pt x="651282" y="3302000"/>
                </a:lnTo>
                <a:lnTo>
                  <a:pt x="950602" y="3365500"/>
                </a:lnTo>
                <a:lnTo>
                  <a:pt x="1583563" y="3365500"/>
                </a:lnTo>
                <a:lnTo>
                  <a:pt x="1631012" y="3352800"/>
                </a:lnTo>
                <a:lnTo>
                  <a:pt x="1677663" y="3352800"/>
                </a:lnTo>
                <a:lnTo>
                  <a:pt x="1723520" y="3340100"/>
                </a:lnTo>
                <a:lnTo>
                  <a:pt x="1768587" y="3340100"/>
                </a:lnTo>
                <a:lnTo>
                  <a:pt x="1812867" y="3327400"/>
                </a:lnTo>
                <a:lnTo>
                  <a:pt x="1856365" y="3327400"/>
                </a:lnTo>
                <a:lnTo>
                  <a:pt x="1941025" y="3302000"/>
                </a:lnTo>
                <a:lnTo>
                  <a:pt x="1982196" y="3302000"/>
                </a:lnTo>
                <a:lnTo>
                  <a:pt x="2022599" y="3289300"/>
                </a:lnTo>
                <a:lnTo>
                  <a:pt x="2062238" y="3289300"/>
                </a:lnTo>
                <a:lnTo>
                  <a:pt x="2139236" y="3263900"/>
                </a:lnTo>
                <a:lnTo>
                  <a:pt x="2213222" y="3263900"/>
                </a:lnTo>
                <a:lnTo>
                  <a:pt x="2249094" y="3251200"/>
                </a:lnTo>
                <a:lnTo>
                  <a:pt x="2318616" y="3251200"/>
                </a:lnTo>
                <a:lnTo>
                  <a:pt x="2378295" y="3238500"/>
                </a:lnTo>
                <a:lnTo>
                  <a:pt x="2432450" y="3225800"/>
                </a:lnTo>
                <a:lnTo>
                  <a:pt x="2481401" y="3213100"/>
                </a:lnTo>
                <a:lnTo>
                  <a:pt x="2525468" y="3200400"/>
                </a:lnTo>
                <a:lnTo>
                  <a:pt x="2564973" y="3175000"/>
                </a:lnTo>
                <a:lnTo>
                  <a:pt x="2600235" y="3149600"/>
                </a:lnTo>
                <a:lnTo>
                  <a:pt x="2631575" y="3111500"/>
                </a:lnTo>
                <a:lnTo>
                  <a:pt x="2659314" y="3086100"/>
                </a:lnTo>
                <a:lnTo>
                  <a:pt x="2683772" y="3048000"/>
                </a:lnTo>
                <a:lnTo>
                  <a:pt x="2705269" y="3022600"/>
                </a:lnTo>
                <a:lnTo>
                  <a:pt x="2724127" y="2984500"/>
                </a:lnTo>
                <a:lnTo>
                  <a:pt x="2740665" y="2946400"/>
                </a:lnTo>
                <a:lnTo>
                  <a:pt x="2755204" y="2908300"/>
                </a:lnTo>
                <a:lnTo>
                  <a:pt x="2768065" y="2870200"/>
                </a:lnTo>
                <a:lnTo>
                  <a:pt x="2779567" y="2832100"/>
                </a:lnTo>
                <a:lnTo>
                  <a:pt x="2790033" y="2794000"/>
                </a:lnTo>
                <a:lnTo>
                  <a:pt x="2799781" y="2755900"/>
                </a:lnTo>
                <a:lnTo>
                  <a:pt x="2809133" y="2717800"/>
                </a:lnTo>
                <a:lnTo>
                  <a:pt x="2818409" y="2679700"/>
                </a:lnTo>
                <a:lnTo>
                  <a:pt x="2827929" y="2641600"/>
                </a:lnTo>
                <a:lnTo>
                  <a:pt x="2838015" y="2616200"/>
                </a:lnTo>
                <a:lnTo>
                  <a:pt x="2854263" y="2565400"/>
                </a:lnTo>
                <a:lnTo>
                  <a:pt x="2869126" y="2527300"/>
                </a:lnTo>
                <a:lnTo>
                  <a:pt x="2882644" y="2476500"/>
                </a:lnTo>
                <a:lnTo>
                  <a:pt x="2894860" y="2438400"/>
                </a:lnTo>
                <a:lnTo>
                  <a:pt x="2905814" y="2387600"/>
                </a:lnTo>
                <a:lnTo>
                  <a:pt x="2915547" y="2349500"/>
                </a:lnTo>
                <a:lnTo>
                  <a:pt x="2924101" y="2311400"/>
                </a:lnTo>
                <a:lnTo>
                  <a:pt x="2931518" y="2273300"/>
                </a:lnTo>
                <a:lnTo>
                  <a:pt x="2937838" y="2235200"/>
                </a:lnTo>
                <a:lnTo>
                  <a:pt x="2943103" y="2197100"/>
                </a:lnTo>
                <a:lnTo>
                  <a:pt x="2947354" y="2159000"/>
                </a:lnTo>
                <a:lnTo>
                  <a:pt x="2950632" y="2120900"/>
                </a:lnTo>
                <a:lnTo>
                  <a:pt x="2952979" y="2082800"/>
                </a:lnTo>
                <a:lnTo>
                  <a:pt x="2954437" y="2044700"/>
                </a:lnTo>
                <a:lnTo>
                  <a:pt x="2955045" y="2006600"/>
                </a:lnTo>
                <a:lnTo>
                  <a:pt x="2954847" y="1968500"/>
                </a:lnTo>
                <a:lnTo>
                  <a:pt x="2953882" y="1930400"/>
                </a:lnTo>
                <a:lnTo>
                  <a:pt x="1779197" y="1930400"/>
                </a:lnTo>
                <a:lnTo>
                  <a:pt x="1744711" y="1892300"/>
                </a:lnTo>
                <a:lnTo>
                  <a:pt x="1709159" y="1854200"/>
                </a:lnTo>
                <a:lnTo>
                  <a:pt x="1672611" y="1816100"/>
                </a:lnTo>
                <a:lnTo>
                  <a:pt x="1635137" y="1778000"/>
                </a:lnTo>
                <a:lnTo>
                  <a:pt x="1596805" y="1752600"/>
                </a:lnTo>
                <a:lnTo>
                  <a:pt x="1557687" y="1727200"/>
                </a:lnTo>
                <a:lnTo>
                  <a:pt x="1517852" y="1689100"/>
                </a:lnTo>
                <a:lnTo>
                  <a:pt x="1477369" y="1676400"/>
                </a:lnTo>
                <a:lnTo>
                  <a:pt x="1394743" y="1625600"/>
                </a:lnTo>
                <a:lnTo>
                  <a:pt x="1224802" y="1574800"/>
                </a:lnTo>
                <a:close/>
              </a:path>
              <a:path w="2955290" h="3378200">
                <a:moveTo>
                  <a:pt x="2847519" y="901700"/>
                </a:moveTo>
                <a:lnTo>
                  <a:pt x="2145963" y="901700"/>
                </a:lnTo>
                <a:lnTo>
                  <a:pt x="2159253" y="927100"/>
                </a:lnTo>
                <a:lnTo>
                  <a:pt x="2168162" y="965200"/>
                </a:lnTo>
                <a:lnTo>
                  <a:pt x="2172970" y="1003300"/>
                </a:lnTo>
                <a:lnTo>
                  <a:pt x="2173956" y="1028700"/>
                </a:lnTo>
                <a:lnTo>
                  <a:pt x="2171401" y="1054100"/>
                </a:lnTo>
                <a:lnTo>
                  <a:pt x="2165585" y="1092200"/>
                </a:lnTo>
                <a:lnTo>
                  <a:pt x="2156788" y="1117600"/>
                </a:lnTo>
                <a:lnTo>
                  <a:pt x="2145289" y="1143000"/>
                </a:lnTo>
                <a:lnTo>
                  <a:pt x="2131369" y="1168400"/>
                </a:lnTo>
                <a:lnTo>
                  <a:pt x="2115308" y="1206500"/>
                </a:lnTo>
                <a:lnTo>
                  <a:pt x="2097385" y="1231900"/>
                </a:lnTo>
                <a:lnTo>
                  <a:pt x="2077881" y="1257300"/>
                </a:lnTo>
                <a:lnTo>
                  <a:pt x="2057075" y="1295400"/>
                </a:lnTo>
                <a:lnTo>
                  <a:pt x="2035248" y="1320800"/>
                </a:lnTo>
                <a:lnTo>
                  <a:pt x="2012680" y="1358900"/>
                </a:lnTo>
                <a:lnTo>
                  <a:pt x="1989649" y="1384300"/>
                </a:lnTo>
                <a:lnTo>
                  <a:pt x="1943324" y="1460500"/>
                </a:lnTo>
                <a:lnTo>
                  <a:pt x="1920589" y="1498600"/>
                </a:lnTo>
                <a:lnTo>
                  <a:pt x="1898513" y="1536700"/>
                </a:lnTo>
                <a:lnTo>
                  <a:pt x="1877375" y="1574800"/>
                </a:lnTo>
                <a:lnTo>
                  <a:pt x="1857455" y="1612900"/>
                </a:lnTo>
                <a:lnTo>
                  <a:pt x="1839033" y="1663700"/>
                </a:lnTo>
                <a:lnTo>
                  <a:pt x="1822389" y="1714500"/>
                </a:lnTo>
                <a:lnTo>
                  <a:pt x="1807804" y="1765300"/>
                </a:lnTo>
                <a:lnTo>
                  <a:pt x="1795557" y="1816100"/>
                </a:lnTo>
                <a:lnTo>
                  <a:pt x="1785928" y="1879600"/>
                </a:lnTo>
                <a:lnTo>
                  <a:pt x="1779197" y="1930400"/>
                </a:lnTo>
                <a:lnTo>
                  <a:pt x="2953882" y="1930400"/>
                </a:lnTo>
                <a:lnTo>
                  <a:pt x="2952193" y="1879600"/>
                </a:lnTo>
                <a:lnTo>
                  <a:pt x="2949820" y="1841500"/>
                </a:lnTo>
                <a:lnTo>
                  <a:pt x="2946806" y="1803400"/>
                </a:lnTo>
                <a:lnTo>
                  <a:pt x="2943190" y="1752600"/>
                </a:lnTo>
                <a:lnTo>
                  <a:pt x="2939016" y="1714500"/>
                </a:lnTo>
                <a:lnTo>
                  <a:pt x="2934323" y="1663700"/>
                </a:lnTo>
                <a:lnTo>
                  <a:pt x="2929153" y="1625600"/>
                </a:lnTo>
                <a:lnTo>
                  <a:pt x="2923547" y="1574800"/>
                </a:lnTo>
                <a:lnTo>
                  <a:pt x="2917548" y="1524000"/>
                </a:lnTo>
                <a:lnTo>
                  <a:pt x="2911195" y="1460500"/>
                </a:lnTo>
                <a:lnTo>
                  <a:pt x="2897597" y="1358900"/>
                </a:lnTo>
                <a:lnTo>
                  <a:pt x="2890434" y="1295400"/>
                </a:lnTo>
                <a:lnTo>
                  <a:pt x="2883083" y="1231900"/>
                </a:lnTo>
                <a:lnTo>
                  <a:pt x="2875586" y="1168400"/>
                </a:lnTo>
                <a:lnTo>
                  <a:pt x="2867983" y="1092200"/>
                </a:lnTo>
                <a:lnTo>
                  <a:pt x="2860317" y="1028700"/>
                </a:lnTo>
                <a:lnTo>
                  <a:pt x="2847519" y="901700"/>
                </a:lnTo>
                <a:close/>
              </a:path>
              <a:path w="2955290" h="3378200">
                <a:moveTo>
                  <a:pt x="1138605" y="1562100"/>
                </a:moveTo>
                <a:lnTo>
                  <a:pt x="924019" y="1562100"/>
                </a:lnTo>
                <a:lnTo>
                  <a:pt x="881817" y="1574800"/>
                </a:lnTo>
                <a:lnTo>
                  <a:pt x="1181747" y="1574800"/>
                </a:lnTo>
                <a:lnTo>
                  <a:pt x="1138605" y="1562100"/>
                </a:lnTo>
                <a:close/>
              </a:path>
              <a:path w="2955290" h="3378200">
                <a:moveTo>
                  <a:pt x="1858317" y="12700"/>
                </a:moveTo>
                <a:lnTo>
                  <a:pt x="1565324" y="12700"/>
                </a:lnTo>
                <a:lnTo>
                  <a:pt x="1528284" y="38100"/>
                </a:lnTo>
                <a:lnTo>
                  <a:pt x="1495365" y="50800"/>
                </a:lnTo>
                <a:lnTo>
                  <a:pt x="1466254" y="76200"/>
                </a:lnTo>
                <a:lnTo>
                  <a:pt x="1440637" y="101600"/>
                </a:lnTo>
                <a:lnTo>
                  <a:pt x="1418200" y="139700"/>
                </a:lnTo>
                <a:lnTo>
                  <a:pt x="1398628" y="165100"/>
                </a:lnTo>
                <a:lnTo>
                  <a:pt x="1381609" y="203200"/>
                </a:lnTo>
                <a:lnTo>
                  <a:pt x="1366827" y="241300"/>
                </a:lnTo>
                <a:lnTo>
                  <a:pt x="1353970" y="279400"/>
                </a:lnTo>
                <a:lnTo>
                  <a:pt x="1342723" y="330200"/>
                </a:lnTo>
                <a:lnTo>
                  <a:pt x="1332771" y="368300"/>
                </a:lnTo>
                <a:lnTo>
                  <a:pt x="1323803" y="419100"/>
                </a:lnTo>
                <a:lnTo>
                  <a:pt x="1315502" y="457200"/>
                </a:lnTo>
                <a:lnTo>
                  <a:pt x="1317922" y="533400"/>
                </a:lnTo>
                <a:lnTo>
                  <a:pt x="1332371" y="584200"/>
                </a:lnTo>
                <a:lnTo>
                  <a:pt x="1355527" y="622300"/>
                </a:lnTo>
                <a:lnTo>
                  <a:pt x="1384066" y="660400"/>
                </a:lnTo>
                <a:lnTo>
                  <a:pt x="1414667" y="685800"/>
                </a:lnTo>
                <a:lnTo>
                  <a:pt x="1444006" y="711200"/>
                </a:lnTo>
                <a:lnTo>
                  <a:pt x="1468762" y="736600"/>
                </a:lnTo>
                <a:lnTo>
                  <a:pt x="1482029" y="787400"/>
                </a:lnTo>
                <a:lnTo>
                  <a:pt x="1489609" y="838200"/>
                </a:lnTo>
                <a:lnTo>
                  <a:pt x="1496581" y="876300"/>
                </a:lnTo>
                <a:lnTo>
                  <a:pt x="1508026" y="927100"/>
                </a:lnTo>
                <a:lnTo>
                  <a:pt x="1529024" y="952500"/>
                </a:lnTo>
                <a:lnTo>
                  <a:pt x="1564655" y="965200"/>
                </a:lnTo>
                <a:lnTo>
                  <a:pt x="1661006" y="965200"/>
                </a:lnTo>
                <a:lnTo>
                  <a:pt x="1712674" y="952500"/>
                </a:lnTo>
                <a:lnTo>
                  <a:pt x="1737254" y="914400"/>
                </a:lnTo>
                <a:lnTo>
                  <a:pt x="1752342" y="825500"/>
                </a:lnTo>
                <a:lnTo>
                  <a:pt x="2839666" y="825500"/>
                </a:lnTo>
                <a:lnTo>
                  <a:pt x="2826698" y="736600"/>
                </a:lnTo>
                <a:lnTo>
                  <a:pt x="2814093" y="673100"/>
                </a:lnTo>
                <a:lnTo>
                  <a:pt x="2799303" y="622300"/>
                </a:lnTo>
                <a:lnTo>
                  <a:pt x="2782425" y="571500"/>
                </a:lnTo>
                <a:lnTo>
                  <a:pt x="2763556" y="520700"/>
                </a:lnTo>
                <a:lnTo>
                  <a:pt x="2742795" y="469900"/>
                </a:lnTo>
                <a:lnTo>
                  <a:pt x="2720238" y="431800"/>
                </a:lnTo>
                <a:lnTo>
                  <a:pt x="2695984" y="393700"/>
                </a:lnTo>
                <a:lnTo>
                  <a:pt x="2670129" y="355600"/>
                </a:lnTo>
                <a:lnTo>
                  <a:pt x="2642772" y="317500"/>
                </a:lnTo>
                <a:lnTo>
                  <a:pt x="2614010" y="292100"/>
                </a:lnTo>
                <a:lnTo>
                  <a:pt x="2583941" y="266700"/>
                </a:lnTo>
                <a:lnTo>
                  <a:pt x="2552662" y="241300"/>
                </a:lnTo>
                <a:lnTo>
                  <a:pt x="2520271" y="215900"/>
                </a:lnTo>
                <a:lnTo>
                  <a:pt x="2486865" y="190500"/>
                </a:lnTo>
                <a:lnTo>
                  <a:pt x="2452543" y="177800"/>
                </a:lnTo>
                <a:lnTo>
                  <a:pt x="2417401" y="152400"/>
                </a:lnTo>
                <a:lnTo>
                  <a:pt x="2194809" y="76200"/>
                </a:lnTo>
                <a:lnTo>
                  <a:pt x="2156665" y="76200"/>
                </a:lnTo>
                <a:lnTo>
                  <a:pt x="2080358" y="50800"/>
                </a:lnTo>
                <a:lnTo>
                  <a:pt x="2042390" y="50800"/>
                </a:lnTo>
                <a:lnTo>
                  <a:pt x="2004677" y="38100"/>
                </a:lnTo>
                <a:lnTo>
                  <a:pt x="1930403" y="25400"/>
                </a:lnTo>
                <a:lnTo>
                  <a:pt x="1894038" y="25400"/>
                </a:lnTo>
                <a:lnTo>
                  <a:pt x="1858317" y="12700"/>
                </a:lnTo>
                <a:close/>
              </a:path>
              <a:path w="2955290" h="3378200">
                <a:moveTo>
                  <a:pt x="2839666" y="825500"/>
                </a:moveTo>
                <a:lnTo>
                  <a:pt x="1752342" y="825500"/>
                </a:lnTo>
                <a:lnTo>
                  <a:pt x="1790324" y="850900"/>
                </a:lnTo>
                <a:lnTo>
                  <a:pt x="1886430" y="889000"/>
                </a:lnTo>
                <a:lnTo>
                  <a:pt x="2013897" y="914400"/>
                </a:lnTo>
                <a:lnTo>
                  <a:pt x="2145963" y="901700"/>
                </a:lnTo>
                <a:lnTo>
                  <a:pt x="2847519" y="901700"/>
                </a:lnTo>
                <a:lnTo>
                  <a:pt x="2844959" y="876300"/>
                </a:lnTo>
                <a:lnTo>
                  <a:pt x="2839666" y="825500"/>
                </a:lnTo>
                <a:close/>
              </a:path>
              <a:path w="2955290" h="3378200">
                <a:moveTo>
                  <a:pt x="1760981" y="0"/>
                </a:moveTo>
                <a:lnTo>
                  <a:pt x="1653026" y="0"/>
                </a:lnTo>
                <a:lnTo>
                  <a:pt x="1606800" y="12700"/>
                </a:lnTo>
                <a:lnTo>
                  <a:pt x="1823339" y="12700"/>
                </a:lnTo>
                <a:lnTo>
                  <a:pt x="1760981" y="0"/>
                </a:lnTo>
                <a:close/>
              </a:path>
            </a:pathLst>
          </a:custGeom>
          <a:solidFill>
            <a:srgbClr val="FF4000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2339" y="2094786"/>
            <a:ext cx="283022" cy="241435"/>
          </a:xfrm>
          <a:custGeom>
            <a:avLst/>
            <a:gdLst/>
            <a:ahLst/>
            <a:cxnLst/>
            <a:rect l="l" t="t" r="r" b="b"/>
            <a:pathLst>
              <a:path w="466725" h="398145">
                <a:moveTo>
                  <a:pt x="72667" y="142418"/>
                </a:moveTo>
                <a:lnTo>
                  <a:pt x="47738" y="142752"/>
                </a:lnTo>
                <a:lnTo>
                  <a:pt x="30453" y="154269"/>
                </a:lnTo>
                <a:lnTo>
                  <a:pt x="22126" y="180335"/>
                </a:lnTo>
                <a:lnTo>
                  <a:pt x="73209" y="191187"/>
                </a:lnTo>
                <a:lnTo>
                  <a:pt x="107308" y="208048"/>
                </a:lnTo>
                <a:lnTo>
                  <a:pt x="126351" y="229284"/>
                </a:lnTo>
                <a:lnTo>
                  <a:pt x="132264" y="253264"/>
                </a:lnTo>
                <a:lnTo>
                  <a:pt x="126977" y="278353"/>
                </a:lnTo>
                <a:lnTo>
                  <a:pt x="90511" y="325330"/>
                </a:lnTo>
                <a:lnTo>
                  <a:pt x="32375" y="357150"/>
                </a:lnTo>
                <a:lnTo>
                  <a:pt x="0" y="363294"/>
                </a:lnTo>
                <a:lnTo>
                  <a:pt x="36475" y="389139"/>
                </a:lnTo>
                <a:lnTo>
                  <a:pt x="72915" y="397748"/>
                </a:lnTo>
                <a:lnTo>
                  <a:pt x="107817" y="392115"/>
                </a:lnTo>
                <a:lnTo>
                  <a:pt x="139681" y="375235"/>
                </a:lnTo>
                <a:lnTo>
                  <a:pt x="167005" y="350102"/>
                </a:lnTo>
                <a:lnTo>
                  <a:pt x="188289" y="319711"/>
                </a:lnTo>
                <a:lnTo>
                  <a:pt x="202031" y="287056"/>
                </a:lnTo>
                <a:lnTo>
                  <a:pt x="206730" y="255132"/>
                </a:lnTo>
                <a:lnTo>
                  <a:pt x="200885" y="226933"/>
                </a:lnTo>
                <a:lnTo>
                  <a:pt x="182995" y="205454"/>
                </a:lnTo>
                <a:lnTo>
                  <a:pt x="419646" y="205454"/>
                </a:lnTo>
                <a:lnTo>
                  <a:pt x="431347" y="190662"/>
                </a:lnTo>
                <a:lnTo>
                  <a:pt x="265955" y="190662"/>
                </a:lnTo>
                <a:lnTo>
                  <a:pt x="222525" y="185581"/>
                </a:lnTo>
                <a:lnTo>
                  <a:pt x="180167" y="174849"/>
                </a:lnTo>
                <a:lnTo>
                  <a:pt x="103924" y="149901"/>
                </a:lnTo>
                <a:lnTo>
                  <a:pt x="72667" y="142418"/>
                </a:lnTo>
                <a:close/>
              </a:path>
              <a:path w="466725" h="398145">
                <a:moveTo>
                  <a:pt x="419646" y="205454"/>
                </a:moveTo>
                <a:lnTo>
                  <a:pt x="182995" y="205454"/>
                </a:lnTo>
                <a:lnTo>
                  <a:pt x="217529" y="243735"/>
                </a:lnTo>
                <a:lnTo>
                  <a:pt x="258688" y="261564"/>
                </a:lnTo>
                <a:lnTo>
                  <a:pt x="305643" y="262106"/>
                </a:lnTo>
                <a:lnTo>
                  <a:pt x="357569" y="248525"/>
                </a:lnTo>
                <a:lnTo>
                  <a:pt x="409685" y="218046"/>
                </a:lnTo>
                <a:lnTo>
                  <a:pt x="419646" y="205454"/>
                </a:lnTo>
                <a:close/>
              </a:path>
              <a:path w="466725" h="398145">
                <a:moveTo>
                  <a:pt x="446185" y="0"/>
                </a:moveTo>
                <a:lnTo>
                  <a:pt x="437232" y="12041"/>
                </a:lnTo>
                <a:lnTo>
                  <a:pt x="429240" y="42286"/>
                </a:lnTo>
                <a:lnTo>
                  <a:pt x="417322" y="82807"/>
                </a:lnTo>
                <a:lnTo>
                  <a:pt x="396591" y="125674"/>
                </a:lnTo>
                <a:lnTo>
                  <a:pt x="362160" y="162957"/>
                </a:lnTo>
                <a:lnTo>
                  <a:pt x="309142" y="186726"/>
                </a:lnTo>
                <a:lnTo>
                  <a:pt x="265955" y="190662"/>
                </a:lnTo>
                <a:lnTo>
                  <a:pt x="431347" y="190662"/>
                </a:lnTo>
                <a:lnTo>
                  <a:pt x="442961" y="175980"/>
                </a:lnTo>
                <a:lnTo>
                  <a:pt x="460810" y="128273"/>
                </a:lnTo>
                <a:lnTo>
                  <a:pt x="466643" y="80873"/>
                </a:lnTo>
                <a:lnTo>
                  <a:pt x="463875" y="39729"/>
                </a:lnTo>
                <a:lnTo>
                  <a:pt x="455918" y="10789"/>
                </a:lnTo>
                <a:lnTo>
                  <a:pt x="446185" y="0"/>
                </a:lnTo>
                <a:close/>
              </a:path>
            </a:pathLst>
          </a:custGeom>
          <a:solidFill>
            <a:srgbClr val="29308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24712" y="2051061"/>
            <a:ext cx="64691" cy="176745"/>
          </a:xfrm>
          <a:custGeom>
            <a:avLst/>
            <a:gdLst/>
            <a:ahLst/>
            <a:cxnLst/>
            <a:rect l="l" t="t" r="r" b="b"/>
            <a:pathLst>
              <a:path w="106680" h="291464">
                <a:moveTo>
                  <a:pt x="47187" y="0"/>
                </a:moveTo>
                <a:lnTo>
                  <a:pt x="50616" y="105326"/>
                </a:lnTo>
                <a:lnTo>
                  <a:pt x="47469" y="168427"/>
                </a:lnTo>
                <a:lnTo>
                  <a:pt x="33884" y="214498"/>
                </a:lnTo>
                <a:lnTo>
                  <a:pt x="6000" y="268730"/>
                </a:lnTo>
                <a:lnTo>
                  <a:pt x="0" y="284472"/>
                </a:lnTo>
                <a:lnTo>
                  <a:pt x="3005" y="291184"/>
                </a:lnTo>
                <a:lnTo>
                  <a:pt x="12978" y="289672"/>
                </a:lnTo>
                <a:lnTo>
                  <a:pt x="27879" y="280746"/>
                </a:lnTo>
                <a:lnTo>
                  <a:pt x="64304" y="243878"/>
                </a:lnTo>
                <a:lnTo>
                  <a:pt x="95964" y="187042"/>
                </a:lnTo>
                <a:lnTo>
                  <a:pt x="106542" y="116700"/>
                </a:lnTo>
                <a:lnTo>
                  <a:pt x="98826" y="78484"/>
                </a:lnTo>
                <a:lnTo>
                  <a:pt x="79721" y="39314"/>
                </a:lnTo>
                <a:lnTo>
                  <a:pt x="47187" y="0"/>
                </a:lnTo>
                <a:close/>
              </a:path>
            </a:pathLst>
          </a:custGeom>
          <a:solidFill>
            <a:srgbClr val="29308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75669" y="1989484"/>
            <a:ext cx="79323" cy="331926"/>
          </a:xfrm>
          <a:custGeom>
            <a:avLst/>
            <a:gdLst/>
            <a:ahLst/>
            <a:cxnLst/>
            <a:rect l="l" t="t" r="r" b="b"/>
            <a:pathLst>
              <a:path w="130809" h="547370">
                <a:moveTo>
                  <a:pt x="117658" y="0"/>
                </a:moveTo>
                <a:lnTo>
                  <a:pt x="75822" y="51450"/>
                </a:lnTo>
                <a:lnTo>
                  <a:pt x="56929" y="93097"/>
                </a:lnTo>
                <a:lnTo>
                  <a:pt x="39980" y="142249"/>
                </a:lnTo>
                <a:lnTo>
                  <a:pt x="25422" y="196573"/>
                </a:lnTo>
                <a:lnTo>
                  <a:pt x="13698" y="253738"/>
                </a:lnTo>
                <a:lnTo>
                  <a:pt x="5250" y="311483"/>
                </a:lnTo>
                <a:lnTo>
                  <a:pt x="542" y="367258"/>
                </a:lnTo>
                <a:lnTo>
                  <a:pt x="0" y="418949"/>
                </a:lnTo>
                <a:lnTo>
                  <a:pt x="4076" y="464151"/>
                </a:lnTo>
                <a:lnTo>
                  <a:pt x="27866" y="525758"/>
                </a:lnTo>
                <a:lnTo>
                  <a:pt x="84858" y="544411"/>
                </a:lnTo>
                <a:lnTo>
                  <a:pt x="102098" y="546743"/>
                </a:lnTo>
                <a:lnTo>
                  <a:pt x="105130" y="542291"/>
                </a:lnTo>
                <a:lnTo>
                  <a:pt x="98888" y="528854"/>
                </a:lnTo>
                <a:lnTo>
                  <a:pt x="88310" y="504229"/>
                </a:lnTo>
                <a:lnTo>
                  <a:pt x="78330" y="466214"/>
                </a:lnTo>
                <a:lnTo>
                  <a:pt x="73886" y="412608"/>
                </a:lnTo>
                <a:lnTo>
                  <a:pt x="76315" y="365104"/>
                </a:lnTo>
                <a:lnTo>
                  <a:pt x="82748" y="311410"/>
                </a:lnTo>
                <a:lnTo>
                  <a:pt x="91814" y="254559"/>
                </a:lnTo>
                <a:lnTo>
                  <a:pt x="102322" y="196573"/>
                </a:lnTo>
                <a:lnTo>
                  <a:pt x="112602" y="142057"/>
                </a:lnTo>
                <a:lnTo>
                  <a:pt x="121644" y="92109"/>
                </a:lnTo>
                <a:lnTo>
                  <a:pt x="128005" y="50115"/>
                </a:lnTo>
                <a:lnTo>
                  <a:pt x="130351" y="18889"/>
                </a:lnTo>
                <a:lnTo>
                  <a:pt x="127347" y="1246"/>
                </a:lnTo>
                <a:lnTo>
                  <a:pt x="117658" y="0"/>
                </a:lnTo>
                <a:close/>
              </a:path>
            </a:pathLst>
          </a:custGeom>
          <a:solidFill>
            <a:srgbClr val="29308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55912" y="1941463"/>
            <a:ext cx="76243" cy="328075"/>
          </a:xfrm>
          <a:custGeom>
            <a:avLst/>
            <a:gdLst/>
            <a:ahLst/>
            <a:cxnLst/>
            <a:rect l="l" t="t" r="r" b="b"/>
            <a:pathLst>
              <a:path w="125730" h="541020">
                <a:moveTo>
                  <a:pt x="111776" y="0"/>
                </a:moveTo>
                <a:lnTo>
                  <a:pt x="84501" y="35853"/>
                </a:lnTo>
                <a:lnTo>
                  <a:pt x="69468" y="70963"/>
                </a:lnTo>
                <a:lnTo>
                  <a:pt x="54388" y="114576"/>
                </a:lnTo>
                <a:lnTo>
                  <a:pt x="39923" y="164475"/>
                </a:lnTo>
                <a:lnTo>
                  <a:pt x="26736" y="218445"/>
                </a:lnTo>
                <a:lnTo>
                  <a:pt x="15487" y="274272"/>
                </a:lnTo>
                <a:lnTo>
                  <a:pt x="6840" y="329740"/>
                </a:lnTo>
                <a:lnTo>
                  <a:pt x="1457" y="382633"/>
                </a:lnTo>
                <a:lnTo>
                  <a:pt x="0" y="430737"/>
                </a:lnTo>
                <a:lnTo>
                  <a:pt x="3130" y="471836"/>
                </a:lnTo>
                <a:lnTo>
                  <a:pt x="11510" y="503714"/>
                </a:lnTo>
                <a:lnTo>
                  <a:pt x="25803" y="524157"/>
                </a:lnTo>
                <a:lnTo>
                  <a:pt x="53229" y="540891"/>
                </a:lnTo>
                <a:lnTo>
                  <a:pt x="67682" y="541006"/>
                </a:lnTo>
                <a:lnTo>
                  <a:pt x="73312" y="534063"/>
                </a:lnTo>
                <a:lnTo>
                  <a:pt x="74267" y="529624"/>
                </a:lnTo>
                <a:lnTo>
                  <a:pt x="66786" y="481132"/>
                </a:lnTo>
                <a:lnTo>
                  <a:pt x="64561" y="446017"/>
                </a:lnTo>
                <a:lnTo>
                  <a:pt x="67836" y="407225"/>
                </a:lnTo>
                <a:lnTo>
                  <a:pt x="76853" y="347699"/>
                </a:lnTo>
                <a:lnTo>
                  <a:pt x="87687" y="281908"/>
                </a:lnTo>
                <a:lnTo>
                  <a:pt x="98799" y="217390"/>
                </a:lnTo>
                <a:lnTo>
                  <a:pt x="109166" y="156709"/>
                </a:lnTo>
                <a:lnTo>
                  <a:pt x="117763" y="102433"/>
                </a:lnTo>
                <a:lnTo>
                  <a:pt x="123566" y="57126"/>
                </a:lnTo>
                <a:lnTo>
                  <a:pt x="125551" y="23356"/>
                </a:lnTo>
                <a:lnTo>
                  <a:pt x="122694" y="3687"/>
                </a:lnTo>
                <a:lnTo>
                  <a:pt x="111776" y="0"/>
                </a:lnTo>
                <a:close/>
              </a:path>
            </a:pathLst>
          </a:custGeom>
          <a:solidFill>
            <a:srgbClr val="29308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30835" y="1895764"/>
            <a:ext cx="88180" cy="334621"/>
          </a:xfrm>
          <a:custGeom>
            <a:avLst/>
            <a:gdLst/>
            <a:ahLst/>
            <a:cxnLst/>
            <a:rect l="l" t="t" r="r" b="b"/>
            <a:pathLst>
              <a:path w="145415" h="551814">
                <a:moveTo>
                  <a:pt x="136910" y="0"/>
                </a:moveTo>
                <a:lnTo>
                  <a:pt x="101918" y="31074"/>
                </a:lnTo>
                <a:lnTo>
                  <a:pt x="83177" y="66169"/>
                </a:lnTo>
                <a:lnTo>
                  <a:pt x="64624" y="110860"/>
                </a:lnTo>
                <a:lnTo>
                  <a:pt x="47022" y="162566"/>
                </a:lnTo>
                <a:lnTo>
                  <a:pt x="31135" y="218706"/>
                </a:lnTo>
                <a:lnTo>
                  <a:pt x="17726" y="276697"/>
                </a:lnTo>
                <a:lnTo>
                  <a:pt x="7558" y="333958"/>
                </a:lnTo>
                <a:lnTo>
                  <a:pt x="1394" y="387907"/>
                </a:lnTo>
                <a:lnTo>
                  <a:pt x="0" y="435963"/>
                </a:lnTo>
                <a:lnTo>
                  <a:pt x="4136" y="475544"/>
                </a:lnTo>
                <a:lnTo>
                  <a:pt x="14568" y="504068"/>
                </a:lnTo>
                <a:lnTo>
                  <a:pt x="48040" y="545796"/>
                </a:lnTo>
                <a:lnTo>
                  <a:pt x="67691" y="551230"/>
                </a:lnTo>
                <a:lnTo>
                  <a:pt x="76959" y="540056"/>
                </a:lnTo>
                <a:lnTo>
                  <a:pt x="79285" y="531957"/>
                </a:lnTo>
                <a:lnTo>
                  <a:pt x="72114" y="476447"/>
                </a:lnTo>
                <a:lnTo>
                  <a:pt x="69985" y="436812"/>
                </a:lnTo>
                <a:lnTo>
                  <a:pt x="73135" y="394032"/>
                </a:lnTo>
                <a:lnTo>
                  <a:pt x="81797" y="329089"/>
                </a:lnTo>
                <a:lnTo>
                  <a:pt x="93303" y="262261"/>
                </a:lnTo>
                <a:lnTo>
                  <a:pt x="107694" y="196365"/>
                </a:lnTo>
                <a:lnTo>
                  <a:pt x="122513" y="134803"/>
                </a:lnTo>
                <a:lnTo>
                  <a:pt x="135301" y="80981"/>
                </a:lnTo>
                <a:lnTo>
                  <a:pt x="143601" y="38303"/>
                </a:lnTo>
                <a:lnTo>
                  <a:pt x="144957" y="10175"/>
                </a:lnTo>
                <a:lnTo>
                  <a:pt x="136910" y="0"/>
                </a:lnTo>
                <a:close/>
              </a:path>
            </a:pathLst>
          </a:custGeom>
          <a:solidFill>
            <a:srgbClr val="29308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07301" y="2179771"/>
            <a:ext cx="231039" cy="111284"/>
          </a:xfrm>
          <a:custGeom>
            <a:avLst/>
            <a:gdLst/>
            <a:ahLst/>
            <a:cxnLst/>
            <a:rect l="l" t="t" r="r" b="b"/>
            <a:pathLst>
              <a:path w="381000" h="183514">
                <a:moveTo>
                  <a:pt x="0" y="0"/>
                </a:moveTo>
                <a:lnTo>
                  <a:pt x="21562" y="37934"/>
                </a:lnTo>
                <a:lnTo>
                  <a:pt x="51959" y="73583"/>
                </a:lnTo>
                <a:lnTo>
                  <a:pt x="89255" y="105942"/>
                </a:lnTo>
                <a:lnTo>
                  <a:pt x="131515" y="134002"/>
                </a:lnTo>
                <a:lnTo>
                  <a:pt x="176803" y="156759"/>
                </a:lnTo>
                <a:lnTo>
                  <a:pt x="223186" y="173206"/>
                </a:lnTo>
                <a:lnTo>
                  <a:pt x="268727" y="182337"/>
                </a:lnTo>
                <a:lnTo>
                  <a:pt x="311491" y="183146"/>
                </a:lnTo>
                <a:lnTo>
                  <a:pt x="349544" y="174626"/>
                </a:lnTo>
                <a:lnTo>
                  <a:pt x="380951" y="155771"/>
                </a:lnTo>
                <a:lnTo>
                  <a:pt x="339526" y="143077"/>
                </a:lnTo>
                <a:lnTo>
                  <a:pt x="294322" y="127167"/>
                </a:lnTo>
                <a:lnTo>
                  <a:pt x="246345" y="108682"/>
                </a:lnTo>
                <a:lnTo>
                  <a:pt x="196598" y="88261"/>
                </a:lnTo>
                <a:lnTo>
                  <a:pt x="146086" y="66542"/>
                </a:lnTo>
                <a:lnTo>
                  <a:pt x="95812" y="44166"/>
                </a:lnTo>
                <a:lnTo>
                  <a:pt x="0" y="0"/>
                </a:lnTo>
                <a:close/>
              </a:path>
            </a:pathLst>
          </a:custGeom>
          <a:solidFill>
            <a:srgbClr val="29308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79970" y="3146792"/>
            <a:ext cx="609172" cy="362731"/>
          </a:xfrm>
          <a:custGeom>
            <a:avLst/>
            <a:gdLst/>
            <a:ahLst/>
            <a:cxnLst/>
            <a:rect l="l" t="t" r="r" b="b"/>
            <a:pathLst>
              <a:path w="1004569" h="598170">
                <a:moveTo>
                  <a:pt x="36488" y="0"/>
                </a:moveTo>
                <a:lnTo>
                  <a:pt x="6950" y="43522"/>
                </a:lnTo>
                <a:lnTo>
                  <a:pt x="22" y="94085"/>
                </a:lnTo>
                <a:lnTo>
                  <a:pt x="0" y="124628"/>
                </a:lnTo>
                <a:lnTo>
                  <a:pt x="2836" y="157939"/>
                </a:lnTo>
                <a:lnTo>
                  <a:pt x="18776" y="230651"/>
                </a:lnTo>
                <a:lnTo>
                  <a:pt x="32726" y="268943"/>
                </a:lnTo>
                <a:lnTo>
                  <a:pt x="51227" y="307788"/>
                </a:lnTo>
                <a:lnTo>
                  <a:pt x="74703" y="346630"/>
                </a:lnTo>
                <a:lnTo>
                  <a:pt x="103576" y="384916"/>
                </a:lnTo>
                <a:lnTo>
                  <a:pt x="138270" y="422092"/>
                </a:lnTo>
                <a:lnTo>
                  <a:pt x="179207" y="457604"/>
                </a:lnTo>
                <a:lnTo>
                  <a:pt x="226811" y="490897"/>
                </a:lnTo>
                <a:lnTo>
                  <a:pt x="281505" y="521418"/>
                </a:lnTo>
                <a:lnTo>
                  <a:pt x="343713" y="548612"/>
                </a:lnTo>
                <a:lnTo>
                  <a:pt x="413856" y="571925"/>
                </a:lnTo>
                <a:lnTo>
                  <a:pt x="483112" y="588135"/>
                </a:lnTo>
                <a:lnTo>
                  <a:pt x="547939" y="596495"/>
                </a:lnTo>
                <a:lnTo>
                  <a:pt x="608361" y="597792"/>
                </a:lnTo>
                <a:lnTo>
                  <a:pt x="664399" y="592814"/>
                </a:lnTo>
                <a:lnTo>
                  <a:pt x="716075" y="582346"/>
                </a:lnTo>
                <a:lnTo>
                  <a:pt x="763411" y="567175"/>
                </a:lnTo>
                <a:lnTo>
                  <a:pt x="806429" y="548088"/>
                </a:lnTo>
                <a:lnTo>
                  <a:pt x="845150" y="525871"/>
                </a:lnTo>
                <a:lnTo>
                  <a:pt x="879598" y="501310"/>
                </a:lnTo>
                <a:lnTo>
                  <a:pt x="909794" y="475193"/>
                </a:lnTo>
                <a:lnTo>
                  <a:pt x="927115" y="457257"/>
                </a:lnTo>
                <a:lnTo>
                  <a:pt x="603103" y="457257"/>
                </a:lnTo>
                <a:lnTo>
                  <a:pt x="534070" y="453030"/>
                </a:lnTo>
                <a:lnTo>
                  <a:pt x="457777" y="439056"/>
                </a:lnTo>
                <a:lnTo>
                  <a:pt x="390181" y="419304"/>
                </a:lnTo>
                <a:lnTo>
                  <a:pt x="331362" y="394504"/>
                </a:lnTo>
                <a:lnTo>
                  <a:pt x="280617" y="365518"/>
                </a:lnTo>
                <a:lnTo>
                  <a:pt x="237246" y="333208"/>
                </a:lnTo>
                <a:lnTo>
                  <a:pt x="200547" y="298437"/>
                </a:lnTo>
                <a:lnTo>
                  <a:pt x="169817" y="262066"/>
                </a:lnTo>
                <a:lnTo>
                  <a:pt x="144356" y="224957"/>
                </a:lnTo>
                <a:lnTo>
                  <a:pt x="123461" y="187973"/>
                </a:lnTo>
                <a:lnTo>
                  <a:pt x="106430" y="151974"/>
                </a:lnTo>
                <a:lnTo>
                  <a:pt x="81157" y="86383"/>
                </a:lnTo>
                <a:lnTo>
                  <a:pt x="71511" y="58514"/>
                </a:lnTo>
                <a:lnTo>
                  <a:pt x="62922" y="35080"/>
                </a:lnTo>
                <a:lnTo>
                  <a:pt x="54690" y="16941"/>
                </a:lnTo>
                <a:lnTo>
                  <a:pt x="46112" y="4960"/>
                </a:lnTo>
                <a:lnTo>
                  <a:pt x="36488" y="0"/>
                </a:lnTo>
                <a:close/>
              </a:path>
              <a:path w="1004569" h="598170">
                <a:moveTo>
                  <a:pt x="993835" y="299870"/>
                </a:moveTo>
                <a:lnTo>
                  <a:pt x="979153" y="301460"/>
                </a:lnTo>
                <a:lnTo>
                  <a:pt x="961463" y="310203"/>
                </a:lnTo>
                <a:lnTo>
                  <a:pt x="940378" y="324561"/>
                </a:lnTo>
                <a:lnTo>
                  <a:pt x="915512" y="343000"/>
                </a:lnTo>
                <a:lnTo>
                  <a:pt x="886479" y="363981"/>
                </a:lnTo>
                <a:lnTo>
                  <a:pt x="852890" y="385970"/>
                </a:lnTo>
                <a:lnTo>
                  <a:pt x="814361" y="407430"/>
                </a:lnTo>
                <a:lnTo>
                  <a:pt x="770504" y="426825"/>
                </a:lnTo>
                <a:lnTo>
                  <a:pt x="720933" y="442619"/>
                </a:lnTo>
                <a:lnTo>
                  <a:pt x="665262" y="453275"/>
                </a:lnTo>
                <a:lnTo>
                  <a:pt x="603103" y="457257"/>
                </a:lnTo>
                <a:lnTo>
                  <a:pt x="927115" y="457257"/>
                </a:lnTo>
                <a:lnTo>
                  <a:pt x="957517" y="421435"/>
                </a:lnTo>
                <a:lnTo>
                  <a:pt x="988495" y="370889"/>
                </a:lnTo>
                <a:lnTo>
                  <a:pt x="1002904" y="329847"/>
                </a:lnTo>
                <a:lnTo>
                  <a:pt x="1003950" y="314857"/>
                </a:lnTo>
                <a:lnTo>
                  <a:pt x="1000919" y="304602"/>
                </a:lnTo>
                <a:lnTo>
                  <a:pt x="993835" y="299870"/>
                </a:lnTo>
                <a:close/>
              </a:path>
            </a:pathLst>
          </a:custGeom>
          <a:solidFill>
            <a:srgbClr val="29308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26333" y="1549276"/>
            <a:ext cx="3683528" cy="2308396"/>
          </a:xfrm>
          <a:prstGeom prst="rect">
            <a:avLst/>
          </a:prstGeom>
        </p:spPr>
        <p:txBody>
          <a:bodyPr vert="horz" wrap="square" lIns="0" tIns="127071" rIns="0" bIns="0" rtlCol="0">
            <a:spAutoFit/>
          </a:bodyPr>
          <a:lstStyle/>
          <a:p>
            <a:pPr marL="47748" marR="3081" indent="-40432">
              <a:lnSpc>
                <a:spcPts val="5676"/>
              </a:lnSpc>
              <a:spcBef>
                <a:spcPts val="1001"/>
              </a:spcBef>
            </a:pPr>
            <a:r>
              <a:rPr spc="-770" dirty="0"/>
              <a:t>#</a:t>
            </a:r>
            <a:r>
              <a:rPr spc="-394" dirty="0">
                <a:latin typeface="Raleway" panose="020B0503030101060003"/>
              </a:rPr>
              <a:t>L</a:t>
            </a:r>
            <a:r>
              <a:rPr spc="-115" dirty="0">
                <a:latin typeface="Raleway" panose="020B0503030101060003"/>
              </a:rPr>
              <a:t>a</a:t>
            </a:r>
            <a:r>
              <a:rPr spc="-397" dirty="0">
                <a:latin typeface="Raleway" panose="020B0503030101060003"/>
              </a:rPr>
              <a:t>F</a:t>
            </a:r>
            <a:r>
              <a:rPr spc="-431" dirty="0">
                <a:latin typeface="Raleway" panose="020B0503030101060003"/>
              </a:rPr>
              <a:t>ue</a:t>
            </a:r>
            <a:r>
              <a:rPr spc="-582" dirty="0">
                <a:latin typeface="Raleway" panose="020B0503030101060003"/>
              </a:rPr>
              <a:t>r</a:t>
            </a:r>
            <a:r>
              <a:rPr spc="-446" dirty="0">
                <a:latin typeface="Raleway" panose="020B0503030101060003"/>
              </a:rPr>
              <a:t>z</a:t>
            </a:r>
            <a:r>
              <a:rPr spc="-76" dirty="0">
                <a:latin typeface="Raleway" panose="020B0503030101060003"/>
              </a:rPr>
              <a:t>a  </a:t>
            </a:r>
            <a:r>
              <a:rPr spc="-421" dirty="0">
                <a:latin typeface="Raleway" panose="020B0503030101060003"/>
              </a:rPr>
              <a:t>QueMu</a:t>
            </a:r>
            <a:r>
              <a:rPr spc="-503" dirty="0">
                <a:latin typeface="Raleway" panose="020B0503030101060003"/>
              </a:rPr>
              <a:t>e</a:t>
            </a:r>
            <a:r>
              <a:rPr spc="-491" dirty="0">
                <a:latin typeface="Raleway" panose="020B0503030101060003"/>
              </a:rPr>
              <a:t>v</a:t>
            </a:r>
            <a:r>
              <a:rPr spc="-364" dirty="0">
                <a:latin typeface="Raleway" panose="020B0503030101060003"/>
              </a:rPr>
              <a:t>e</a:t>
            </a:r>
          </a:p>
          <a:p>
            <a:pPr marL="1445145">
              <a:lnSpc>
                <a:spcPts val="5636"/>
              </a:lnSpc>
            </a:pPr>
            <a:r>
              <a:rPr spc="-315" dirty="0">
                <a:latin typeface="Raleway" panose="020B0503030101060003"/>
              </a:rPr>
              <a:t>AChile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9389" y="5131915"/>
            <a:ext cx="6891501" cy="1327795"/>
          </a:xfrm>
          <a:prstGeom prst="rect">
            <a:avLst/>
          </a:prstGeom>
        </p:spPr>
        <p:txBody>
          <a:bodyPr vert="horz" wrap="square" lIns="0" tIns="47748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78" b="1" i="0" u="none" strike="noStrike" kern="1200" cap="none" spc="-776" normalizeH="0" baseline="0" noProof="0" dirty="0">
                <a:ln>
                  <a:noFill/>
                </a:ln>
                <a:solidFill>
                  <a:srgbClr val="FF4000"/>
                </a:solidFill>
                <a:effectLst/>
                <a:uLnTx/>
                <a:uFillTx/>
                <a:latin typeface="Raleway" panose="020B0503030101060003"/>
                <a:ea typeface="+mn-ea"/>
                <a:cs typeface="Verdana"/>
              </a:rPr>
              <a:t>Agenda </a:t>
            </a:r>
            <a:r>
              <a:rPr kumimoji="0" sz="4578" b="1" i="0" u="none" strike="noStrike" kern="1200" cap="none" spc="-776" normalizeH="0" baseline="0" noProof="0" dirty="0">
                <a:ln>
                  <a:noFill/>
                </a:ln>
                <a:solidFill>
                  <a:srgbClr val="FF4000"/>
                </a:solidFill>
                <a:effectLst/>
                <a:uLnTx/>
                <a:uFillTx/>
                <a:latin typeface="Raleway" panose="020B0503030101060003"/>
                <a:ea typeface="+mn-ea"/>
                <a:cs typeface="Verdana"/>
              </a:rPr>
              <a:t>7</a:t>
            </a:r>
            <a:r>
              <a:rPr kumimoji="0" sz="4578" b="1" i="0" u="none" strike="noStrike" kern="1200" cap="none" spc="-443" normalizeH="0" baseline="0" noProof="0" dirty="0">
                <a:ln>
                  <a:noFill/>
                </a:ln>
                <a:solidFill>
                  <a:srgbClr val="FF4000"/>
                </a:solidFill>
                <a:effectLst/>
                <a:uLnTx/>
                <a:uFillTx/>
                <a:latin typeface="Raleway" panose="020B0503030101060003"/>
                <a:ea typeface="+mn-ea"/>
                <a:cs typeface="Verdana"/>
              </a:rPr>
              <a:t> </a:t>
            </a:r>
            <a:r>
              <a:rPr kumimoji="0" sz="4578" b="1" i="0" u="none" strike="noStrike" kern="1200" cap="none" spc="-346" normalizeH="0" baseline="0" noProof="0" dirty="0">
                <a:ln>
                  <a:noFill/>
                </a:ln>
                <a:solidFill>
                  <a:srgbClr val="FF4000"/>
                </a:solidFill>
                <a:effectLst/>
                <a:uLnTx/>
                <a:uFillTx/>
                <a:latin typeface="Raleway" panose="020B0503030101060003"/>
                <a:ea typeface="+mn-ea"/>
                <a:cs typeface="Verdana"/>
              </a:rPr>
              <a:t>Puntos</a:t>
            </a:r>
            <a:endParaRPr kumimoji="0" sz="457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/>
              <a:ea typeface="+mn-ea"/>
              <a:cs typeface="Verdana"/>
            </a:endParaRPr>
          </a:p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87" b="1" i="0" u="none" strike="noStrike" kern="1200" cap="none" spc="-243" normalizeH="0" baseline="0" noProof="0" dirty="0">
                <a:ln>
                  <a:noFill/>
                </a:ln>
                <a:solidFill>
                  <a:srgbClr val="29308B"/>
                </a:solidFill>
                <a:effectLst/>
                <a:uLnTx/>
                <a:uFillTx/>
                <a:latin typeface="Raleway" panose="020B0503030101060003"/>
                <a:ea typeface="+mn-ea"/>
                <a:cs typeface="Verdana"/>
              </a:rPr>
              <a:t>Formación</a:t>
            </a:r>
            <a:r>
              <a:rPr kumimoji="0" sz="3487" b="1" i="0" u="none" strike="noStrike" kern="1200" cap="none" spc="-334" normalizeH="0" baseline="0" noProof="0" dirty="0">
                <a:ln>
                  <a:noFill/>
                </a:ln>
                <a:solidFill>
                  <a:srgbClr val="29308B"/>
                </a:solidFill>
                <a:effectLst/>
                <a:uLnTx/>
                <a:uFillTx/>
                <a:latin typeface="Raleway" panose="020B0503030101060003"/>
                <a:ea typeface="+mn-ea"/>
                <a:cs typeface="Verdana"/>
              </a:rPr>
              <a:t> </a:t>
            </a:r>
            <a:r>
              <a:rPr kumimoji="0" sz="3487" b="1" i="0" u="none" strike="noStrike" kern="1200" cap="none" spc="-200" normalizeH="0" baseline="0" noProof="0" dirty="0">
                <a:ln>
                  <a:noFill/>
                </a:ln>
                <a:solidFill>
                  <a:srgbClr val="29308B"/>
                </a:solidFill>
                <a:effectLst/>
                <a:uLnTx/>
                <a:uFillTx/>
                <a:latin typeface="Raleway" panose="020B0503030101060003"/>
                <a:ea typeface="+mn-ea"/>
                <a:cs typeface="Verdana"/>
              </a:rPr>
              <a:t>Técnico-Profesional</a:t>
            </a:r>
            <a:endParaRPr kumimoji="0" sz="348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/>
              <a:ea typeface="+mn-e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905621" y="5556552"/>
            <a:ext cx="130537" cy="173279"/>
          </a:xfrm>
          <a:custGeom>
            <a:avLst/>
            <a:gdLst/>
            <a:ahLst/>
            <a:cxnLst/>
            <a:rect l="l" t="t" r="r" b="b"/>
            <a:pathLst>
              <a:path w="215265" h="285750">
                <a:moveTo>
                  <a:pt x="119903" y="0"/>
                </a:moveTo>
                <a:lnTo>
                  <a:pt x="77320" y="6410"/>
                </a:lnTo>
                <a:lnTo>
                  <a:pt x="43819" y="24880"/>
                </a:lnTo>
                <a:lnTo>
                  <a:pt x="4941" y="93428"/>
                </a:lnTo>
                <a:lnTo>
                  <a:pt x="0" y="141221"/>
                </a:lnTo>
                <a:lnTo>
                  <a:pt x="4980" y="191675"/>
                </a:lnTo>
                <a:lnTo>
                  <a:pt x="19737" y="231844"/>
                </a:lnTo>
                <a:lnTo>
                  <a:pt x="43995" y="261196"/>
                </a:lnTo>
                <a:lnTo>
                  <a:pt x="77476" y="279197"/>
                </a:lnTo>
                <a:lnTo>
                  <a:pt x="119903" y="285316"/>
                </a:lnTo>
                <a:lnTo>
                  <a:pt x="146325" y="283353"/>
                </a:lnTo>
                <a:lnTo>
                  <a:pt x="170898" y="277620"/>
                </a:lnTo>
                <a:lnTo>
                  <a:pt x="193780" y="268345"/>
                </a:lnTo>
                <a:lnTo>
                  <a:pt x="215132" y="255761"/>
                </a:lnTo>
                <a:lnTo>
                  <a:pt x="207970" y="237694"/>
                </a:lnTo>
                <a:lnTo>
                  <a:pt x="124816" y="237694"/>
                </a:lnTo>
                <a:lnTo>
                  <a:pt x="95109" y="231562"/>
                </a:lnTo>
                <a:lnTo>
                  <a:pt x="73799" y="213269"/>
                </a:lnTo>
                <a:lnTo>
                  <a:pt x="60960" y="182966"/>
                </a:lnTo>
                <a:lnTo>
                  <a:pt x="56664" y="140807"/>
                </a:lnTo>
                <a:lnTo>
                  <a:pt x="60972" y="100616"/>
                </a:lnTo>
                <a:lnTo>
                  <a:pt x="73900" y="71432"/>
                </a:lnTo>
                <a:lnTo>
                  <a:pt x="95451" y="53638"/>
                </a:lnTo>
                <a:lnTo>
                  <a:pt x="125629" y="47621"/>
                </a:lnTo>
                <a:lnTo>
                  <a:pt x="202887" y="47621"/>
                </a:lnTo>
                <a:lnTo>
                  <a:pt x="214319" y="23400"/>
                </a:lnTo>
                <a:lnTo>
                  <a:pt x="195354" y="13334"/>
                </a:lnTo>
                <a:lnTo>
                  <a:pt x="172805" y="6003"/>
                </a:lnTo>
                <a:lnTo>
                  <a:pt x="147408" y="1519"/>
                </a:lnTo>
                <a:lnTo>
                  <a:pt x="119903" y="0"/>
                </a:lnTo>
                <a:close/>
              </a:path>
              <a:path w="215265" h="285750">
                <a:moveTo>
                  <a:pt x="197881" y="212243"/>
                </a:moveTo>
                <a:lnTo>
                  <a:pt x="182309" y="222108"/>
                </a:lnTo>
                <a:lnTo>
                  <a:pt x="164424" y="230202"/>
                </a:lnTo>
                <a:lnTo>
                  <a:pt x="145001" y="235680"/>
                </a:lnTo>
                <a:lnTo>
                  <a:pt x="124816" y="237694"/>
                </a:lnTo>
                <a:lnTo>
                  <a:pt x="207970" y="237694"/>
                </a:lnTo>
                <a:lnTo>
                  <a:pt x="197881" y="212243"/>
                </a:lnTo>
                <a:close/>
              </a:path>
              <a:path w="215265" h="285750">
                <a:moveTo>
                  <a:pt x="202887" y="47621"/>
                </a:moveTo>
                <a:lnTo>
                  <a:pt x="125629" y="47621"/>
                </a:lnTo>
                <a:lnTo>
                  <a:pt x="146381" y="49077"/>
                </a:lnTo>
                <a:lnTo>
                  <a:pt x="165094" y="53112"/>
                </a:lnTo>
                <a:lnTo>
                  <a:pt x="181112" y="59225"/>
                </a:lnTo>
                <a:lnTo>
                  <a:pt x="193781" y="66914"/>
                </a:lnTo>
                <a:lnTo>
                  <a:pt x="202887" y="47621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71424" y="5657662"/>
            <a:ext cx="0" cy="69312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4152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055005" y="5642645"/>
            <a:ext cx="128226" cy="0"/>
          </a:xfrm>
          <a:custGeom>
            <a:avLst/>
            <a:gdLst/>
            <a:ahLst/>
            <a:cxnLst/>
            <a:rect l="l" t="t" r="r" b="b"/>
            <a:pathLst>
              <a:path w="211455">
                <a:moveTo>
                  <a:pt x="0" y="0"/>
                </a:moveTo>
                <a:lnTo>
                  <a:pt x="211401" y="0"/>
                </a:lnTo>
              </a:path>
            </a:pathLst>
          </a:custGeom>
          <a:ln w="49530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071424" y="5559086"/>
            <a:ext cx="0" cy="68541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54152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166645" y="5657373"/>
            <a:ext cx="0" cy="70082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4946"/>
                </a:lnTo>
              </a:path>
            </a:pathLst>
          </a:custGeom>
          <a:ln w="54595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166645" y="5559040"/>
            <a:ext cx="0" cy="68926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306"/>
                </a:lnTo>
              </a:path>
            </a:pathLst>
          </a:custGeom>
          <a:ln w="54595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231134" y="5559042"/>
            <a:ext cx="0" cy="168273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104"/>
                </a:lnTo>
              </a:path>
            </a:pathLst>
          </a:custGeom>
          <a:ln w="53779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280034" y="5713497"/>
            <a:ext cx="103582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362" y="0"/>
                </a:lnTo>
              </a:path>
            </a:pathLst>
          </a:custGeom>
          <a:ln w="44449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296341" y="5559086"/>
            <a:ext cx="0" cy="140934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53783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97544" y="5559041"/>
            <a:ext cx="103582" cy="168273"/>
          </a:xfrm>
          <a:custGeom>
            <a:avLst/>
            <a:gdLst/>
            <a:ahLst/>
            <a:cxnLst/>
            <a:rect l="l" t="t" r="r" b="b"/>
            <a:pathLst>
              <a:path w="170815" h="277495">
                <a:moveTo>
                  <a:pt x="170362" y="0"/>
                </a:moveTo>
                <a:lnTo>
                  <a:pt x="0" y="0"/>
                </a:lnTo>
                <a:lnTo>
                  <a:pt x="0" y="277104"/>
                </a:lnTo>
                <a:lnTo>
                  <a:pt x="170362" y="277104"/>
                </a:lnTo>
                <a:lnTo>
                  <a:pt x="170362" y="232360"/>
                </a:lnTo>
                <a:lnTo>
                  <a:pt x="53783" y="232360"/>
                </a:lnTo>
                <a:lnTo>
                  <a:pt x="53783" y="161338"/>
                </a:lnTo>
                <a:lnTo>
                  <a:pt x="138742" y="161338"/>
                </a:lnTo>
                <a:lnTo>
                  <a:pt x="142842" y="113716"/>
                </a:lnTo>
                <a:lnTo>
                  <a:pt x="53783" y="113716"/>
                </a:lnTo>
                <a:lnTo>
                  <a:pt x="53783" y="45567"/>
                </a:lnTo>
                <a:lnTo>
                  <a:pt x="170362" y="45567"/>
                </a:lnTo>
                <a:lnTo>
                  <a:pt x="170362" y="0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573293" y="5713497"/>
            <a:ext cx="103582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362" y="0"/>
                </a:lnTo>
              </a:path>
            </a:pathLst>
          </a:custGeom>
          <a:ln w="44449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589599" y="5559086"/>
            <a:ext cx="0" cy="140934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53783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670373" y="5556552"/>
            <a:ext cx="143628" cy="173279"/>
          </a:xfrm>
          <a:custGeom>
            <a:avLst/>
            <a:gdLst/>
            <a:ahLst/>
            <a:cxnLst/>
            <a:rect l="l" t="t" r="r" b="b"/>
            <a:pathLst>
              <a:path w="236855" h="285750">
                <a:moveTo>
                  <a:pt x="117835" y="0"/>
                </a:moveTo>
                <a:lnTo>
                  <a:pt x="70104" y="7625"/>
                </a:lnTo>
                <a:lnTo>
                  <a:pt x="36447" y="28493"/>
                </a:lnTo>
                <a:lnTo>
                  <a:pt x="3385" y="97893"/>
                </a:lnTo>
                <a:lnTo>
                  <a:pt x="0" y="140397"/>
                </a:lnTo>
                <a:lnTo>
                  <a:pt x="3467" y="184474"/>
                </a:lnTo>
                <a:lnTo>
                  <a:pt x="15116" y="224039"/>
                </a:lnTo>
                <a:lnTo>
                  <a:pt x="36814" y="256057"/>
                </a:lnTo>
                <a:lnTo>
                  <a:pt x="70431" y="277493"/>
                </a:lnTo>
                <a:lnTo>
                  <a:pt x="117835" y="285312"/>
                </a:lnTo>
                <a:lnTo>
                  <a:pt x="165323" y="277374"/>
                </a:lnTo>
                <a:lnTo>
                  <a:pt x="199142" y="255701"/>
                </a:lnTo>
                <a:lnTo>
                  <a:pt x="209736" y="240154"/>
                </a:lnTo>
                <a:lnTo>
                  <a:pt x="117835" y="240154"/>
                </a:lnTo>
                <a:lnTo>
                  <a:pt x="87660" y="232239"/>
                </a:lnTo>
                <a:lnTo>
                  <a:pt x="68923" y="210699"/>
                </a:lnTo>
                <a:lnTo>
                  <a:pt x="59349" y="178845"/>
                </a:lnTo>
                <a:lnTo>
                  <a:pt x="56664" y="139987"/>
                </a:lnTo>
                <a:lnTo>
                  <a:pt x="59412" y="104407"/>
                </a:lnTo>
                <a:lnTo>
                  <a:pt x="69089" y="74560"/>
                </a:lnTo>
                <a:lnTo>
                  <a:pt x="87847" y="54027"/>
                </a:lnTo>
                <a:lnTo>
                  <a:pt x="117835" y="46387"/>
                </a:lnTo>
                <a:lnTo>
                  <a:pt x="212844" y="46387"/>
                </a:lnTo>
                <a:lnTo>
                  <a:pt x="200211" y="28256"/>
                </a:lnTo>
                <a:lnTo>
                  <a:pt x="166274" y="7547"/>
                </a:lnTo>
                <a:lnTo>
                  <a:pt x="117835" y="0"/>
                </a:lnTo>
                <a:close/>
              </a:path>
              <a:path w="236855" h="285750">
                <a:moveTo>
                  <a:pt x="212844" y="46387"/>
                </a:moveTo>
                <a:lnTo>
                  <a:pt x="117835" y="46387"/>
                </a:lnTo>
                <a:lnTo>
                  <a:pt x="147886" y="53911"/>
                </a:lnTo>
                <a:lnTo>
                  <a:pt x="166783" y="74251"/>
                </a:lnTo>
                <a:lnTo>
                  <a:pt x="176601" y="104059"/>
                </a:lnTo>
                <a:lnTo>
                  <a:pt x="179412" y="139987"/>
                </a:lnTo>
                <a:lnTo>
                  <a:pt x="176486" y="179193"/>
                </a:lnTo>
                <a:lnTo>
                  <a:pt x="166479" y="211008"/>
                </a:lnTo>
                <a:lnTo>
                  <a:pt x="147543" y="232355"/>
                </a:lnTo>
                <a:lnTo>
                  <a:pt x="117835" y="240154"/>
                </a:lnTo>
                <a:lnTo>
                  <a:pt x="209736" y="240154"/>
                </a:lnTo>
                <a:lnTo>
                  <a:pt x="221081" y="223506"/>
                </a:lnTo>
                <a:lnTo>
                  <a:pt x="232931" y="184001"/>
                </a:lnTo>
                <a:lnTo>
                  <a:pt x="236483" y="140397"/>
                </a:lnTo>
                <a:lnTo>
                  <a:pt x="233168" y="97578"/>
                </a:lnTo>
                <a:lnTo>
                  <a:pt x="221793" y="59233"/>
                </a:lnTo>
                <a:lnTo>
                  <a:pt x="212844" y="46387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27539" y="5889471"/>
            <a:ext cx="0" cy="69312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54189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911109" y="5874454"/>
            <a:ext cx="128226" cy="0"/>
          </a:xfrm>
          <a:custGeom>
            <a:avLst/>
            <a:gdLst/>
            <a:ahLst/>
            <a:cxnLst/>
            <a:rect l="l" t="t" r="r" b="b"/>
            <a:pathLst>
              <a:path w="211455">
                <a:moveTo>
                  <a:pt x="0" y="0"/>
                </a:moveTo>
                <a:lnTo>
                  <a:pt x="211438" y="0"/>
                </a:lnTo>
              </a:path>
            </a:pathLst>
          </a:custGeom>
          <a:ln w="49529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927539" y="5790895"/>
            <a:ext cx="0" cy="68541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54189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022761" y="5889321"/>
            <a:ext cx="0" cy="70082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4942"/>
                </a:lnTo>
              </a:path>
            </a:pathLst>
          </a:custGeom>
          <a:ln w="54632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022761" y="5790986"/>
            <a:ext cx="0" cy="68926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302"/>
                </a:lnTo>
              </a:path>
            </a:pathLst>
          </a:custGeom>
          <a:ln w="54632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053997" y="5790986"/>
            <a:ext cx="144014" cy="168273"/>
          </a:xfrm>
          <a:custGeom>
            <a:avLst/>
            <a:gdLst/>
            <a:ahLst/>
            <a:cxnLst/>
            <a:rect l="l" t="t" r="r" b="b"/>
            <a:pathLst>
              <a:path w="237490" h="277495">
                <a:moveTo>
                  <a:pt x="164636" y="0"/>
                </a:moveTo>
                <a:lnTo>
                  <a:pt x="75133" y="0"/>
                </a:lnTo>
                <a:lnTo>
                  <a:pt x="0" y="277104"/>
                </a:lnTo>
                <a:lnTo>
                  <a:pt x="52564" y="277104"/>
                </a:lnTo>
                <a:lnTo>
                  <a:pt x="67339" y="214711"/>
                </a:lnTo>
                <a:lnTo>
                  <a:pt x="220935" y="214711"/>
                </a:lnTo>
                <a:lnTo>
                  <a:pt x="209524" y="171189"/>
                </a:lnTo>
                <a:lnTo>
                  <a:pt x="77202" y="171189"/>
                </a:lnTo>
                <a:lnTo>
                  <a:pt x="107566" y="47211"/>
                </a:lnTo>
                <a:lnTo>
                  <a:pt x="177016" y="47211"/>
                </a:lnTo>
                <a:lnTo>
                  <a:pt x="164636" y="0"/>
                </a:lnTo>
                <a:close/>
              </a:path>
              <a:path w="237490" h="277495">
                <a:moveTo>
                  <a:pt x="220935" y="214711"/>
                </a:moveTo>
                <a:lnTo>
                  <a:pt x="162568" y="214711"/>
                </a:lnTo>
                <a:lnTo>
                  <a:pt x="176937" y="277104"/>
                </a:lnTo>
                <a:lnTo>
                  <a:pt x="237295" y="277104"/>
                </a:lnTo>
                <a:lnTo>
                  <a:pt x="220935" y="214711"/>
                </a:lnTo>
                <a:close/>
              </a:path>
              <a:path w="237490" h="277495">
                <a:moveTo>
                  <a:pt x="177016" y="47211"/>
                </a:moveTo>
                <a:lnTo>
                  <a:pt x="124410" y="47211"/>
                </a:lnTo>
                <a:lnTo>
                  <a:pt x="152705" y="171189"/>
                </a:lnTo>
                <a:lnTo>
                  <a:pt x="209524" y="171189"/>
                </a:lnTo>
                <a:lnTo>
                  <a:pt x="177016" y="47211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202127" y="5788497"/>
            <a:ext cx="130537" cy="173279"/>
          </a:xfrm>
          <a:custGeom>
            <a:avLst/>
            <a:gdLst/>
            <a:ahLst/>
            <a:cxnLst/>
            <a:rect l="l" t="t" r="r" b="b"/>
            <a:pathLst>
              <a:path w="215265" h="285750">
                <a:moveTo>
                  <a:pt x="119866" y="0"/>
                </a:moveTo>
                <a:lnTo>
                  <a:pt x="77286" y="6411"/>
                </a:lnTo>
                <a:lnTo>
                  <a:pt x="43795" y="24882"/>
                </a:lnTo>
                <a:lnTo>
                  <a:pt x="4937" y="93432"/>
                </a:lnTo>
                <a:lnTo>
                  <a:pt x="0" y="141225"/>
                </a:lnTo>
                <a:lnTo>
                  <a:pt x="4976" y="191680"/>
                </a:lnTo>
                <a:lnTo>
                  <a:pt x="19724" y="231848"/>
                </a:lnTo>
                <a:lnTo>
                  <a:pt x="43971" y="261198"/>
                </a:lnTo>
                <a:lnTo>
                  <a:pt x="77442" y="279198"/>
                </a:lnTo>
                <a:lnTo>
                  <a:pt x="119866" y="285316"/>
                </a:lnTo>
                <a:lnTo>
                  <a:pt x="146293" y="283353"/>
                </a:lnTo>
                <a:lnTo>
                  <a:pt x="170874" y="277620"/>
                </a:lnTo>
                <a:lnTo>
                  <a:pt x="193759" y="268345"/>
                </a:lnTo>
                <a:lnTo>
                  <a:pt x="215095" y="255761"/>
                </a:lnTo>
                <a:lnTo>
                  <a:pt x="207935" y="237698"/>
                </a:lnTo>
                <a:lnTo>
                  <a:pt x="124779" y="237698"/>
                </a:lnTo>
                <a:lnTo>
                  <a:pt x="95093" y="231565"/>
                </a:lnTo>
                <a:lnTo>
                  <a:pt x="73794" y="213269"/>
                </a:lnTo>
                <a:lnTo>
                  <a:pt x="60959" y="182965"/>
                </a:lnTo>
                <a:lnTo>
                  <a:pt x="56664" y="140807"/>
                </a:lnTo>
                <a:lnTo>
                  <a:pt x="60972" y="100619"/>
                </a:lnTo>
                <a:lnTo>
                  <a:pt x="73900" y="71435"/>
                </a:lnTo>
                <a:lnTo>
                  <a:pt x="95451" y="53642"/>
                </a:lnTo>
                <a:lnTo>
                  <a:pt x="125629" y="47625"/>
                </a:lnTo>
                <a:lnTo>
                  <a:pt x="202870" y="47625"/>
                </a:lnTo>
                <a:lnTo>
                  <a:pt x="214282" y="23404"/>
                </a:lnTo>
                <a:lnTo>
                  <a:pt x="195317" y="13338"/>
                </a:lnTo>
                <a:lnTo>
                  <a:pt x="172768" y="6004"/>
                </a:lnTo>
                <a:lnTo>
                  <a:pt x="147372" y="1520"/>
                </a:lnTo>
                <a:lnTo>
                  <a:pt x="119866" y="0"/>
                </a:lnTo>
                <a:close/>
              </a:path>
              <a:path w="215265" h="285750">
                <a:moveTo>
                  <a:pt x="197845" y="212240"/>
                </a:moveTo>
                <a:lnTo>
                  <a:pt x="182293" y="222108"/>
                </a:lnTo>
                <a:lnTo>
                  <a:pt x="164415" y="230205"/>
                </a:lnTo>
                <a:lnTo>
                  <a:pt x="144985" y="235684"/>
                </a:lnTo>
                <a:lnTo>
                  <a:pt x="124779" y="237698"/>
                </a:lnTo>
                <a:lnTo>
                  <a:pt x="207935" y="237698"/>
                </a:lnTo>
                <a:lnTo>
                  <a:pt x="197845" y="212240"/>
                </a:lnTo>
                <a:close/>
              </a:path>
              <a:path w="215265" h="285750">
                <a:moveTo>
                  <a:pt x="202870" y="47625"/>
                </a:moveTo>
                <a:lnTo>
                  <a:pt x="125629" y="47625"/>
                </a:lnTo>
                <a:lnTo>
                  <a:pt x="146376" y="49081"/>
                </a:lnTo>
                <a:lnTo>
                  <a:pt x="165080" y="53115"/>
                </a:lnTo>
                <a:lnTo>
                  <a:pt x="181096" y="59227"/>
                </a:lnTo>
                <a:lnTo>
                  <a:pt x="193781" y="66914"/>
                </a:lnTo>
                <a:lnTo>
                  <a:pt x="202870" y="47625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351490" y="5790986"/>
            <a:ext cx="103582" cy="168273"/>
          </a:xfrm>
          <a:custGeom>
            <a:avLst/>
            <a:gdLst/>
            <a:ahLst/>
            <a:cxnLst/>
            <a:rect l="l" t="t" r="r" b="b"/>
            <a:pathLst>
              <a:path w="170815" h="277495">
                <a:moveTo>
                  <a:pt x="170362" y="0"/>
                </a:moveTo>
                <a:lnTo>
                  <a:pt x="0" y="0"/>
                </a:lnTo>
                <a:lnTo>
                  <a:pt x="0" y="277104"/>
                </a:lnTo>
                <a:lnTo>
                  <a:pt x="170362" y="277104"/>
                </a:lnTo>
                <a:lnTo>
                  <a:pt x="170362" y="232357"/>
                </a:lnTo>
                <a:lnTo>
                  <a:pt x="53783" y="232357"/>
                </a:lnTo>
                <a:lnTo>
                  <a:pt x="53783" y="161338"/>
                </a:lnTo>
                <a:lnTo>
                  <a:pt x="138779" y="161338"/>
                </a:lnTo>
                <a:lnTo>
                  <a:pt x="142879" y="113720"/>
                </a:lnTo>
                <a:lnTo>
                  <a:pt x="53783" y="113720"/>
                </a:lnTo>
                <a:lnTo>
                  <a:pt x="53783" y="45571"/>
                </a:lnTo>
                <a:lnTo>
                  <a:pt x="170362" y="45571"/>
                </a:lnTo>
                <a:lnTo>
                  <a:pt x="170362" y="0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473232" y="5790986"/>
            <a:ext cx="185986" cy="168273"/>
          </a:xfrm>
          <a:custGeom>
            <a:avLst/>
            <a:gdLst/>
            <a:ahLst/>
            <a:cxnLst/>
            <a:rect l="l" t="t" r="r" b="b"/>
            <a:pathLst>
              <a:path w="306705" h="277495">
                <a:moveTo>
                  <a:pt x="103022" y="0"/>
                </a:moveTo>
                <a:lnTo>
                  <a:pt x="10675" y="0"/>
                </a:lnTo>
                <a:lnTo>
                  <a:pt x="0" y="277104"/>
                </a:lnTo>
                <a:lnTo>
                  <a:pt x="49239" y="277104"/>
                </a:lnTo>
                <a:lnTo>
                  <a:pt x="52933" y="43104"/>
                </a:lnTo>
                <a:lnTo>
                  <a:pt x="112371" y="43104"/>
                </a:lnTo>
                <a:lnTo>
                  <a:pt x="103022" y="0"/>
                </a:lnTo>
                <a:close/>
              </a:path>
              <a:path w="306705" h="277495">
                <a:moveTo>
                  <a:pt x="112371" y="43104"/>
                </a:moveTo>
                <a:lnTo>
                  <a:pt x="54595" y="43104"/>
                </a:lnTo>
                <a:lnTo>
                  <a:pt x="58496" y="63778"/>
                </a:lnTo>
                <a:lnTo>
                  <a:pt x="62271" y="82091"/>
                </a:lnTo>
                <a:lnTo>
                  <a:pt x="65551" y="96969"/>
                </a:lnTo>
                <a:lnTo>
                  <a:pt x="68558" y="110022"/>
                </a:lnTo>
                <a:lnTo>
                  <a:pt x="106310" y="277104"/>
                </a:lnTo>
                <a:lnTo>
                  <a:pt x="185544" y="277104"/>
                </a:lnTo>
                <a:lnTo>
                  <a:pt x="196874" y="229073"/>
                </a:lnTo>
                <a:lnTo>
                  <a:pt x="149418" y="229073"/>
                </a:lnTo>
                <a:lnTo>
                  <a:pt x="139675" y="175152"/>
                </a:lnTo>
                <a:lnTo>
                  <a:pt x="131595" y="133317"/>
                </a:lnTo>
                <a:lnTo>
                  <a:pt x="120619" y="81132"/>
                </a:lnTo>
                <a:lnTo>
                  <a:pt x="112371" y="43104"/>
                </a:lnTo>
                <a:close/>
              </a:path>
              <a:path w="306705" h="277495">
                <a:moveTo>
                  <a:pt x="297615" y="43104"/>
                </a:moveTo>
                <a:lnTo>
                  <a:pt x="240140" y="43104"/>
                </a:lnTo>
                <a:lnTo>
                  <a:pt x="245902" y="277104"/>
                </a:lnTo>
                <a:lnTo>
                  <a:pt x="306630" y="277104"/>
                </a:lnTo>
                <a:lnTo>
                  <a:pt x="297615" y="43104"/>
                </a:lnTo>
                <a:close/>
              </a:path>
              <a:path w="306705" h="277495">
                <a:moveTo>
                  <a:pt x="295954" y="0"/>
                </a:moveTo>
                <a:lnTo>
                  <a:pt x="205232" y="0"/>
                </a:lnTo>
                <a:lnTo>
                  <a:pt x="199299" y="23266"/>
                </a:lnTo>
                <a:lnTo>
                  <a:pt x="184630" y="82091"/>
                </a:lnTo>
                <a:lnTo>
                  <a:pt x="166959" y="155700"/>
                </a:lnTo>
                <a:lnTo>
                  <a:pt x="150637" y="229073"/>
                </a:lnTo>
                <a:lnTo>
                  <a:pt x="196874" y="229073"/>
                </a:lnTo>
                <a:lnTo>
                  <a:pt x="224958" y="110022"/>
                </a:lnTo>
                <a:lnTo>
                  <a:pt x="234827" y="63778"/>
                </a:lnTo>
                <a:lnTo>
                  <a:pt x="238514" y="43104"/>
                </a:lnTo>
                <a:lnTo>
                  <a:pt x="297615" y="43104"/>
                </a:lnTo>
                <a:lnTo>
                  <a:pt x="295954" y="0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678594" y="5788494"/>
            <a:ext cx="143628" cy="173279"/>
          </a:xfrm>
          <a:custGeom>
            <a:avLst/>
            <a:gdLst/>
            <a:ahLst/>
            <a:cxnLst/>
            <a:rect l="l" t="t" r="r" b="b"/>
            <a:pathLst>
              <a:path w="236855" h="285750">
                <a:moveTo>
                  <a:pt x="117835" y="0"/>
                </a:moveTo>
                <a:lnTo>
                  <a:pt x="70104" y="7626"/>
                </a:lnTo>
                <a:lnTo>
                  <a:pt x="36447" y="28495"/>
                </a:lnTo>
                <a:lnTo>
                  <a:pt x="3385" y="97898"/>
                </a:lnTo>
                <a:lnTo>
                  <a:pt x="0" y="140401"/>
                </a:lnTo>
                <a:lnTo>
                  <a:pt x="3467" y="184478"/>
                </a:lnTo>
                <a:lnTo>
                  <a:pt x="15116" y="224043"/>
                </a:lnTo>
                <a:lnTo>
                  <a:pt x="36814" y="256060"/>
                </a:lnTo>
                <a:lnTo>
                  <a:pt x="70431" y="277496"/>
                </a:lnTo>
                <a:lnTo>
                  <a:pt x="117835" y="285316"/>
                </a:lnTo>
                <a:lnTo>
                  <a:pt x="165323" y="277379"/>
                </a:lnTo>
                <a:lnTo>
                  <a:pt x="199142" y="255707"/>
                </a:lnTo>
                <a:lnTo>
                  <a:pt x="209735" y="240162"/>
                </a:lnTo>
                <a:lnTo>
                  <a:pt x="117835" y="240162"/>
                </a:lnTo>
                <a:lnTo>
                  <a:pt x="87675" y="232246"/>
                </a:lnTo>
                <a:lnTo>
                  <a:pt x="68937" y="210705"/>
                </a:lnTo>
                <a:lnTo>
                  <a:pt x="59355" y="178851"/>
                </a:lnTo>
                <a:lnTo>
                  <a:pt x="56664" y="139994"/>
                </a:lnTo>
                <a:lnTo>
                  <a:pt x="59412" y="104411"/>
                </a:lnTo>
                <a:lnTo>
                  <a:pt x="69089" y="74565"/>
                </a:lnTo>
                <a:lnTo>
                  <a:pt x="87847" y="54034"/>
                </a:lnTo>
                <a:lnTo>
                  <a:pt x="117835" y="46395"/>
                </a:lnTo>
                <a:lnTo>
                  <a:pt x="212847" y="46395"/>
                </a:lnTo>
                <a:lnTo>
                  <a:pt x="200211" y="28258"/>
                </a:lnTo>
                <a:lnTo>
                  <a:pt x="166274" y="7547"/>
                </a:lnTo>
                <a:lnTo>
                  <a:pt x="117835" y="0"/>
                </a:lnTo>
                <a:close/>
              </a:path>
              <a:path w="236855" h="285750">
                <a:moveTo>
                  <a:pt x="212847" y="46395"/>
                </a:moveTo>
                <a:lnTo>
                  <a:pt x="117835" y="46395"/>
                </a:lnTo>
                <a:lnTo>
                  <a:pt x="147886" y="53919"/>
                </a:lnTo>
                <a:lnTo>
                  <a:pt x="166783" y="74260"/>
                </a:lnTo>
                <a:lnTo>
                  <a:pt x="176601" y="104068"/>
                </a:lnTo>
                <a:lnTo>
                  <a:pt x="179412" y="139994"/>
                </a:lnTo>
                <a:lnTo>
                  <a:pt x="176486" y="179199"/>
                </a:lnTo>
                <a:lnTo>
                  <a:pt x="166479" y="211014"/>
                </a:lnTo>
                <a:lnTo>
                  <a:pt x="147543" y="232362"/>
                </a:lnTo>
                <a:lnTo>
                  <a:pt x="117835" y="240162"/>
                </a:lnTo>
                <a:lnTo>
                  <a:pt x="209735" y="240162"/>
                </a:lnTo>
                <a:lnTo>
                  <a:pt x="221081" y="223513"/>
                </a:lnTo>
                <a:lnTo>
                  <a:pt x="232931" y="184007"/>
                </a:lnTo>
                <a:lnTo>
                  <a:pt x="236483" y="140401"/>
                </a:lnTo>
                <a:lnTo>
                  <a:pt x="233168" y="97582"/>
                </a:lnTo>
                <a:lnTo>
                  <a:pt x="221793" y="59235"/>
                </a:lnTo>
                <a:lnTo>
                  <a:pt x="212847" y="46395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832950" y="5788497"/>
            <a:ext cx="115519" cy="173279"/>
          </a:xfrm>
          <a:custGeom>
            <a:avLst/>
            <a:gdLst/>
            <a:ahLst/>
            <a:cxnLst/>
            <a:rect l="l" t="t" r="r" b="b"/>
            <a:pathLst>
              <a:path w="190500" h="285750">
                <a:moveTo>
                  <a:pt x="20538" y="213477"/>
                </a:moveTo>
                <a:lnTo>
                  <a:pt x="0" y="255761"/>
                </a:lnTo>
                <a:lnTo>
                  <a:pt x="18267" y="267304"/>
                </a:lnTo>
                <a:lnTo>
                  <a:pt x="39617" y="276694"/>
                </a:lnTo>
                <a:lnTo>
                  <a:pt x="63737" y="283006"/>
                </a:lnTo>
                <a:lnTo>
                  <a:pt x="90315" y="285316"/>
                </a:lnTo>
                <a:lnTo>
                  <a:pt x="132562" y="278216"/>
                </a:lnTo>
                <a:lnTo>
                  <a:pt x="163884" y="259300"/>
                </a:lnTo>
                <a:lnTo>
                  <a:pt x="177610" y="240158"/>
                </a:lnTo>
                <a:lnTo>
                  <a:pt x="91128" y="240158"/>
                </a:lnTo>
                <a:lnTo>
                  <a:pt x="71610" y="237952"/>
                </a:lnTo>
                <a:lnTo>
                  <a:pt x="52287" y="232051"/>
                </a:lnTo>
                <a:lnTo>
                  <a:pt x="34736" y="223534"/>
                </a:lnTo>
                <a:lnTo>
                  <a:pt x="20538" y="213477"/>
                </a:lnTo>
                <a:close/>
              </a:path>
              <a:path w="190500" h="285750">
                <a:moveTo>
                  <a:pt x="103466" y="0"/>
                </a:moveTo>
                <a:lnTo>
                  <a:pt x="60829" y="6042"/>
                </a:lnTo>
                <a:lnTo>
                  <a:pt x="30271" y="22475"/>
                </a:lnTo>
                <a:lnTo>
                  <a:pt x="11875" y="46761"/>
                </a:lnTo>
                <a:lnTo>
                  <a:pt x="5725" y="76360"/>
                </a:lnTo>
                <a:lnTo>
                  <a:pt x="15214" y="115634"/>
                </a:lnTo>
                <a:lnTo>
                  <a:pt x="38937" y="139731"/>
                </a:lnTo>
                <a:lnTo>
                  <a:pt x="69777" y="154614"/>
                </a:lnTo>
                <a:lnTo>
                  <a:pt x="100617" y="166248"/>
                </a:lnTo>
                <a:lnTo>
                  <a:pt x="124340" y="180596"/>
                </a:lnTo>
                <a:lnTo>
                  <a:pt x="133829" y="203622"/>
                </a:lnTo>
                <a:lnTo>
                  <a:pt x="130736" y="218163"/>
                </a:lnTo>
                <a:lnTo>
                  <a:pt x="122023" y="229741"/>
                </a:lnTo>
                <a:lnTo>
                  <a:pt x="108537" y="237394"/>
                </a:lnTo>
                <a:lnTo>
                  <a:pt x="91128" y="240158"/>
                </a:lnTo>
                <a:lnTo>
                  <a:pt x="177610" y="240158"/>
                </a:lnTo>
                <a:lnTo>
                  <a:pt x="183355" y="232148"/>
                </a:lnTo>
                <a:lnTo>
                  <a:pt x="190050" y="200338"/>
                </a:lnTo>
                <a:lnTo>
                  <a:pt x="176647" y="155869"/>
                </a:lnTo>
                <a:lnTo>
                  <a:pt x="144685" y="129924"/>
                </a:lnTo>
                <a:lnTo>
                  <a:pt x="106536" y="113734"/>
                </a:lnTo>
                <a:lnTo>
                  <a:pt x="74574" y="98528"/>
                </a:lnTo>
                <a:lnTo>
                  <a:pt x="61170" y="75536"/>
                </a:lnTo>
                <a:lnTo>
                  <a:pt x="64124" y="62388"/>
                </a:lnTo>
                <a:lnTo>
                  <a:pt x="72501" y="53472"/>
                </a:lnTo>
                <a:lnTo>
                  <a:pt x="85574" y="48405"/>
                </a:lnTo>
                <a:lnTo>
                  <a:pt x="102616" y="46801"/>
                </a:lnTo>
                <a:lnTo>
                  <a:pt x="174265" y="46801"/>
                </a:lnTo>
                <a:lnTo>
                  <a:pt x="185987" y="18883"/>
                </a:lnTo>
                <a:lnTo>
                  <a:pt x="168112" y="10911"/>
                </a:lnTo>
                <a:lnTo>
                  <a:pt x="148397" y="4978"/>
                </a:lnTo>
                <a:lnTo>
                  <a:pt x="126847" y="1276"/>
                </a:lnTo>
                <a:lnTo>
                  <a:pt x="103466" y="0"/>
                </a:lnTo>
                <a:close/>
              </a:path>
              <a:path w="190500" h="285750">
                <a:moveTo>
                  <a:pt x="174265" y="46801"/>
                </a:moveTo>
                <a:lnTo>
                  <a:pt x="102616" y="46801"/>
                </a:lnTo>
                <a:lnTo>
                  <a:pt x="121417" y="47905"/>
                </a:lnTo>
                <a:lnTo>
                  <a:pt x="139102" y="51010"/>
                </a:lnTo>
                <a:lnTo>
                  <a:pt x="154863" y="55808"/>
                </a:lnTo>
                <a:lnTo>
                  <a:pt x="167887" y="61990"/>
                </a:lnTo>
                <a:lnTo>
                  <a:pt x="174265" y="46801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955920" y="6050572"/>
            <a:ext cx="0" cy="140549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533"/>
                </a:lnTo>
              </a:path>
            </a:pathLst>
          </a:custGeom>
          <a:ln w="55814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898408" y="6036756"/>
            <a:ext cx="11629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713" y="0"/>
                </a:lnTo>
              </a:path>
            </a:pathLst>
          </a:custGeom>
          <a:ln w="45571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008190" y="6020447"/>
            <a:ext cx="143628" cy="173279"/>
          </a:xfrm>
          <a:custGeom>
            <a:avLst/>
            <a:gdLst/>
            <a:ahLst/>
            <a:cxnLst/>
            <a:rect l="l" t="t" r="r" b="b"/>
            <a:pathLst>
              <a:path w="236855" h="285750">
                <a:moveTo>
                  <a:pt x="117835" y="0"/>
                </a:moveTo>
                <a:lnTo>
                  <a:pt x="70104" y="7626"/>
                </a:lnTo>
                <a:lnTo>
                  <a:pt x="36447" y="28495"/>
                </a:lnTo>
                <a:lnTo>
                  <a:pt x="3385" y="97898"/>
                </a:lnTo>
                <a:lnTo>
                  <a:pt x="0" y="140401"/>
                </a:lnTo>
                <a:lnTo>
                  <a:pt x="3467" y="184478"/>
                </a:lnTo>
                <a:lnTo>
                  <a:pt x="15116" y="224043"/>
                </a:lnTo>
                <a:lnTo>
                  <a:pt x="36814" y="256060"/>
                </a:lnTo>
                <a:lnTo>
                  <a:pt x="70431" y="277496"/>
                </a:lnTo>
                <a:lnTo>
                  <a:pt x="117835" y="285316"/>
                </a:lnTo>
                <a:lnTo>
                  <a:pt x="165323" y="277378"/>
                </a:lnTo>
                <a:lnTo>
                  <a:pt x="199142" y="255706"/>
                </a:lnTo>
                <a:lnTo>
                  <a:pt x="209737" y="240158"/>
                </a:lnTo>
                <a:lnTo>
                  <a:pt x="117835" y="240158"/>
                </a:lnTo>
                <a:lnTo>
                  <a:pt x="87675" y="232243"/>
                </a:lnTo>
                <a:lnTo>
                  <a:pt x="68937" y="210703"/>
                </a:lnTo>
                <a:lnTo>
                  <a:pt x="59355" y="178851"/>
                </a:lnTo>
                <a:lnTo>
                  <a:pt x="56664" y="139994"/>
                </a:lnTo>
                <a:lnTo>
                  <a:pt x="59412" y="104411"/>
                </a:lnTo>
                <a:lnTo>
                  <a:pt x="69089" y="74565"/>
                </a:lnTo>
                <a:lnTo>
                  <a:pt x="87847" y="54034"/>
                </a:lnTo>
                <a:lnTo>
                  <a:pt x="117835" y="46395"/>
                </a:lnTo>
                <a:lnTo>
                  <a:pt x="212847" y="46395"/>
                </a:lnTo>
                <a:lnTo>
                  <a:pt x="200211" y="28258"/>
                </a:lnTo>
                <a:lnTo>
                  <a:pt x="166274" y="7547"/>
                </a:lnTo>
                <a:lnTo>
                  <a:pt x="117835" y="0"/>
                </a:lnTo>
                <a:close/>
              </a:path>
              <a:path w="236855" h="285750">
                <a:moveTo>
                  <a:pt x="212847" y="46395"/>
                </a:moveTo>
                <a:lnTo>
                  <a:pt x="117835" y="46395"/>
                </a:lnTo>
                <a:lnTo>
                  <a:pt x="147886" y="53919"/>
                </a:lnTo>
                <a:lnTo>
                  <a:pt x="166783" y="74259"/>
                </a:lnTo>
                <a:lnTo>
                  <a:pt x="176601" y="104067"/>
                </a:lnTo>
                <a:lnTo>
                  <a:pt x="179412" y="139994"/>
                </a:lnTo>
                <a:lnTo>
                  <a:pt x="176486" y="179198"/>
                </a:lnTo>
                <a:lnTo>
                  <a:pt x="166479" y="211012"/>
                </a:lnTo>
                <a:lnTo>
                  <a:pt x="147543" y="232359"/>
                </a:lnTo>
                <a:lnTo>
                  <a:pt x="117835" y="240158"/>
                </a:lnTo>
                <a:lnTo>
                  <a:pt x="209737" y="240158"/>
                </a:lnTo>
                <a:lnTo>
                  <a:pt x="221081" y="223511"/>
                </a:lnTo>
                <a:lnTo>
                  <a:pt x="232931" y="184006"/>
                </a:lnTo>
                <a:lnTo>
                  <a:pt x="236483" y="140401"/>
                </a:lnTo>
                <a:lnTo>
                  <a:pt x="233168" y="97582"/>
                </a:lnTo>
                <a:lnTo>
                  <a:pt x="221793" y="59235"/>
                </a:lnTo>
                <a:lnTo>
                  <a:pt x="212847" y="46395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173747" y="6022938"/>
            <a:ext cx="135927" cy="170584"/>
          </a:xfrm>
          <a:custGeom>
            <a:avLst/>
            <a:gdLst/>
            <a:ahLst/>
            <a:cxnLst/>
            <a:rect l="l" t="t" r="r" b="b"/>
            <a:pathLst>
              <a:path w="224155" h="281304">
                <a:moveTo>
                  <a:pt x="92384" y="0"/>
                </a:moveTo>
                <a:lnTo>
                  <a:pt x="0" y="0"/>
                </a:lnTo>
                <a:lnTo>
                  <a:pt x="0" y="266433"/>
                </a:lnTo>
                <a:lnTo>
                  <a:pt x="20473" y="271858"/>
                </a:lnTo>
                <a:lnTo>
                  <a:pt x="43717" y="276591"/>
                </a:lnTo>
                <a:lnTo>
                  <a:pt x="69731" y="279939"/>
                </a:lnTo>
                <a:lnTo>
                  <a:pt x="98516" y="281208"/>
                </a:lnTo>
                <a:lnTo>
                  <a:pt x="144646" y="274726"/>
                </a:lnTo>
                <a:lnTo>
                  <a:pt x="179839" y="255947"/>
                </a:lnTo>
                <a:lnTo>
                  <a:pt x="196151" y="236051"/>
                </a:lnTo>
                <a:lnTo>
                  <a:pt x="101397" y="236051"/>
                </a:lnTo>
                <a:lnTo>
                  <a:pt x="86981" y="235557"/>
                </a:lnTo>
                <a:lnTo>
                  <a:pt x="73753" y="234254"/>
                </a:lnTo>
                <a:lnTo>
                  <a:pt x="62443" y="232412"/>
                </a:lnTo>
                <a:lnTo>
                  <a:pt x="53783" y="230299"/>
                </a:lnTo>
                <a:lnTo>
                  <a:pt x="53783" y="43517"/>
                </a:lnTo>
                <a:lnTo>
                  <a:pt x="200647" y="43517"/>
                </a:lnTo>
                <a:lnTo>
                  <a:pt x="173376" y="18156"/>
                </a:lnTo>
                <a:lnTo>
                  <a:pt x="136939" y="4240"/>
                </a:lnTo>
                <a:lnTo>
                  <a:pt x="92384" y="0"/>
                </a:lnTo>
                <a:close/>
              </a:path>
              <a:path w="224155" h="281304">
                <a:moveTo>
                  <a:pt x="200647" y="43517"/>
                </a:moveTo>
                <a:lnTo>
                  <a:pt x="90315" y="43517"/>
                </a:lnTo>
                <a:lnTo>
                  <a:pt x="125621" y="48476"/>
                </a:lnTo>
                <a:lnTo>
                  <a:pt x="149270" y="64403"/>
                </a:lnTo>
                <a:lnTo>
                  <a:pt x="162530" y="92877"/>
                </a:lnTo>
                <a:lnTo>
                  <a:pt x="166668" y="135473"/>
                </a:lnTo>
                <a:lnTo>
                  <a:pt x="161550" y="184788"/>
                </a:lnTo>
                <a:lnTo>
                  <a:pt x="147580" y="215628"/>
                </a:lnTo>
                <a:lnTo>
                  <a:pt x="126836" y="231535"/>
                </a:lnTo>
                <a:lnTo>
                  <a:pt x="101397" y="236051"/>
                </a:lnTo>
                <a:lnTo>
                  <a:pt x="196151" y="236051"/>
                </a:lnTo>
                <a:lnTo>
                  <a:pt x="204490" y="225878"/>
                </a:lnTo>
                <a:lnTo>
                  <a:pt x="218992" y="185523"/>
                </a:lnTo>
                <a:lnTo>
                  <a:pt x="223739" y="135887"/>
                </a:lnTo>
                <a:lnTo>
                  <a:pt x="217801" y="82187"/>
                </a:lnTo>
                <a:lnTo>
                  <a:pt x="200672" y="43541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328350" y="6020447"/>
            <a:ext cx="143628" cy="173279"/>
          </a:xfrm>
          <a:custGeom>
            <a:avLst/>
            <a:gdLst/>
            <a:ahLst/>
            <a:cxnLst/>
            <a:rect l="l" t="t" r="r" b="b"/>
            <a:pathLst>
              <a:path w="236855" h="285750">
                <a:moveTo>
                  <a:pt x="117798" y="0"/>
                </a:moveTo>
                <a:lnTo>
                  <a:pt x="70071" y="7626"/>
                </a:lnTo>
                <a:lnTo>
                  <a:pt x="36423" y="28495"/>
                </a:lnTo>
                <a:lnTo>
                  <a:pt x="3382" y="97898"/>
                </a:lnTo>
                <a:lnTo>
                  <a:pt x="0" y="140401"/>
                </a:lnTo>
                <a:lnTo>
                  <a:pt x="3463" y="184478"/>
                </a:lnTo>
                <a:lnTo>
                  <a:pt x="15103" y="224043"/>
                </a:lnTo>
                <a:lnTo>
                  <a:pt x="36790" y="256060"/>
                </a:lnTo>
                <a:lnTo>
                  <a:pt x="70397" y="277496"/>
                </a:lnTo>
                <a:lnTo>
                  <a:pt x="117798" y="285316"/>
                </a:lnTo>
                <a:lnTo>
                  <a:pt x="165301" y="277378"/>
                </a:lnTo>
                <a:lnTo>
                  <a:pt x="199121" y="255706"/>
                </a:lnTo>
                <a:lnTo>
                  <a:pt x="209713" y="240158"/>
                </a:lnTo>
                <a:lnTo>
                  <a:pt x="117798" y="240158"/>
                </a:lnTo>
                <a:lnTo>
                  <a:pt x="87638" y="232243"/>
                </a:lnTo>
                <a:lnTo>
                  <a:pt x="68900" y="210703"/>
                </a:lnTo>
                <a:lnTo>
                  <a:pt x="59318" y="178851"/>
                </a:lnTo>
                <a:lnTo>
                  <a:pt x="56627" y="139994"/>
                </a:lnTo>
                <a:lnTo>
                  <a:pt x="59375" y="104411"/>
                </a:lnTo>
                <a:lnTo>
                  <a:pt x="69052" y="74565"/>
                </a:lnTo>
                <a:lnTo>
                  <a:pt x="87810" y="54034"/>
                </a:lnTo>
                <a:lnTo>
                  <a:pt x="117798" y="46395"/>
                </a:lnTo>
                <a:lnTo>
                  <a:pt x="212810" y="46395"/>
                </a:lnTo>
                <a:lnTo>
                  <a:pt x="200174" y="28258"/>
                </a:lnTo>
                <a:lnTo>
                  <a:pt x="166237" y="7547"/>
                </a:lnTo>
                <a:lnTo>
                  <a:pt x="117798" y="0"/>
                </a:lnTo>
                <a:close/>
              </a:path>
              <a:path w="236855" h="285750">
                <a:moveTo>
                  <a:pt x="212810" y="46395"/>
                </a:moveTo>
                <a:lnTo>
                  <a:pt x="117798" y="46395"/>
                </a:lnTo>
                <a:lnTo>
                  <a:pt x="147865" y="53919"/>
                </a:lnTo>
                <a:lnTo>
                  <a:pt x="166760" y="74259"/>
                </a:lnTo>
                <a:lnTo>
                  <a:pt x="176569" y="104067"/>
                </a:lnTo>
                <a:lnTo>
                  <a:pt x="179375" y="139994"/>
                </a:lnTo>
                <a:lnTo>
                  <a:pt x="176449" y="179198"/>
                </a:lnTo>
                <a:lnTo>
                  <a:pt x="166442" y="211012"/>
                </a:lnTo>
                <a:lnTo>
                  <a:pt x="147507" y="232359"/>
                </a:lnTo>
                <a:lnTo>
                  <a:pt x="117798" y="240158"/>
                </a:lnTo>
                <a:lnTo>
                  <a:pt x="209713" y="240158"/>
                </a:lnTo>
                <a:lnTo>
                  <a:pt x="221054" y="223511"/>
                </a:lnTo>
                <a:lnTo>
                  <a:pt x="232897" y="184006"/>
                </a:lnTo>
                <a:lnTo>
                  <a:pt x="236446" y="140401"/>
                </a:lnTo>
                <a:lnTo>
                  <a:pt x="233131" y="97582"/>
                </a:lnTo>
                <a:lnTo>
                  <a:pt x="221756" y="59235"/>
                </a:lnTo>
                <a:lnTo>
                  <a:pt x="212810" y="46395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482685" y="6020447"/>
            <a:ext cx="115519" cy="173279"/>
          </a:xfrm>
          <a:custGeom>
            <a:avLst/>
            <a:gdLst/>
            <a:ahLst/>
            <a:cxnLst/>
            <a:rect l="l" t="t" r="r" b="b"/>
            <a:pathLst>
              <a:path w="190500" h="285750">
                <a:moveTo>
                  <a:pt x="20538" y="213477"/>
                </a:moveTo>
                <a:lnTo>
                  <a:pt x="0" y="255761"/>
                </a:lnTo>
                <a:lnTo>
                  <a:pt x="18267" y="267304"/>
                </a:lnTo>
                <a:lnTo>
                  <a:pt x="39617" y="276694"/>
                </a:lnTo>
                <a:lnTo>
                  <a:pt x="63737" y="283006"/>
                </a:lnTo>
                <a:lnTo>
                  <a:pt x="90315" y="285316"/>
                </a:lnTo>
                <a:lnTo>
                  <a:pt x="132584" y="278215"/>
                </a:lnTo>
                <a:lnTo>
                  <a:pt x="163916" y="259298"/>
                </a:lnTo>
                <a:lnTo>
                  <a:pt x="177645" y="240158"/>
                </a:lnTo>
                <a:lnTo>
                  <a:pt x="91128" y="240158"/>
                </a:lnTo>
                <a:lnTo>
                  <a:pt x="71610" y="237952"/>
                </a:lnTo>
                <a:lnTo>
                  <a:pt x="52287" y="232051"/>
                </a:lnTo>
                <a:lnTo>
                  <a:pt x="34736" y="223534"/>
                </a:lnTo>
                <a:lnTo>
                  <a:pt x="20538" y="213477"/>
                </a:lnTo>
                <a:close/>
              </a:path>
              <a:path w="190500" h="285750">
                <a:moveTo>
                  <a:pt x="103466" y="0"/>
                </a:moveTo>
                <a:lnTo>
                  <a:pt x="60834" y="6042"/>
                </a:lnTo>
                <a:lnTo>
                  <a:pt x="30289" y="22475"/>
                </a:lnTo>
                <a:lnTo>
                  <a:pt x="11907" y="46760"/>
                </a:lnTo>
                <a:lnTo>
                  <a:pt x="5762" y="76356"/>
                </a:lnTo>
                <a:lnTo>
                  <a:pt x="15248" y="115632"/>
                </a:lnTo>
                <a:lnTo>
                  <a:pt x="38965" y="139730"/>
                </a:lnTo>
                <a:lnTo>
                  <a:pt x="69796" y="154614"/>
                </a:lnTo>
                <a:lnTo>
                  <a:pt x="100627" y="166248"/>
                </a:lnTo>
                <a:lnTo>
                  <a:pt x="124343" y="180596"/>
                </a:lnTo>
                <a:lnTo>
                  <a:pt x="133829" y="203622"/>
                </a:lnTo>
                <a:lnTo>
                  <a:pt x="130736" y="218163"/>
                </a:lnTo>
                <a:lnTo>
                  <a:pt x="122023" y="229741"/>
                </a:lnTo>
                <a:lnTo>
                  <a:pt x="108537" y="237394"/>
                </a:lnTo>
                <a:lnTo>
                  <a:pt x="91128" y="240158"/>
                </a:lnTo>
                <a:lnTo>
                  <a:pt x="177645" y="240158"/>
                </a:lnTo>
                <a:lnTo>
                  <a:pt x="183391" y="232146"/>
                </a:lnTo>
                <a:lnTo>
                  <a:pt x="190087" y="200338"/>
                </a:lnTo>
                <a:lnTo>
                  <a:pt x="176680" y="155869"/>
                </a:lnTo>
                <a:lnTo>
                  <a:pt x="144709" y="129923"/>
                </a:lnTo>
                <a:lnTo>
                  <a:pt x="106549" y="113732"/>
                </a:lnTo>
                <a:lnTo>
                  <a:pt x="74578" y="98526"/>
                </a:lnTo>
                <a:lnTo>
                  <a:pt x="61170" y="75536"/>
                </a:lnTo>
                <a:lnTo>
                  <a:pt x="64124" y="62388"/>
                </a:lnTo>
                <a:lnTo>
                  <a:pt x="72501" y="53472"/>
                </a:lnTo>
                <a:lnTo>
                  <a:pt x="85574" y="48405"/>
                </a:lnTo>
                <a:lnTo>
                  <a:pt x="102616" y="46801"/>
                </a:lnTo>
                <a:lnTo>
                  <a:pt x="174264" y="46801"/>
                </a:lnTo>
                <a:lnTo>
                  <a:pt x="185987" y="18883"/>
                </a:lnTo>
                <a:lnTo>
                  <a:pt x="168117" y="10911"/>
                </a:lnTo>
                <a:lnTo>
                  <a:pt x="148411" y="4978"/>
                </a:lnTo>
                <a:lnTo>
                  <a:pt x="126863" y="1276"/>
                </a:lnTo>
                <a:lnTo>
                  <a:pt x="103466" y="0"/>
                </a:lnTo>
                <a:close/>
              </a:path>
              <a:path w="190500" h="285750">
                <a:moveTo>
                  <a:pt x="174264" y="46801"/>
                </a:moveTo>
                <a:lnTo>
                  <a:pt x="102616" y="46801"/>
                </a:lnTo>
                <a:lnTo>
                  <a:pt x="121432" y="47904"/>
                </a:lnTo>
                <a:lnTo>
                  <a:pt x="139116" y="51009"/>
                </a:lnTo>
                <a:lnTo>
                  <a:pt x="154868" y="55805"/>
                </a:lnTo>
                <a:lnTo>
                  <a:pt x="167887" y="61987"/>
                </a:lnTo>
                <a:lnTo>
                  <a:pt x="174264" y="46801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489728" y="6516741"/>
            <a:ext cx="1303829" cy="0"/>
          </a:xfrm>
          <a:custGeom>
            <a:avLst/>
            <a:gdLst/>
            <a:ahLst/>
            <a:cxnLst/>
            <a:rect l="l" t="t" r="r" b="b"/>
            <a:pathLst>
              <a:path w="2150109">
                <a:moveTo>
                  <a:pt x="0" y="0"/>
                </a:moveTo>
                <a:lnTo>
                  <a:pt x="2150031" y="0"/>
                </a:lnTo>
              </a:path>
            </a:pathLst>
          </a:custGeom>
          <a:ln w="36830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500817" y="5246414"/>
            <a:ext cx="0" cy="1259161"/>
          </a:xfrm>
          <a:custGeom>
            <a:avLst/>
            <a:gdLst/>
            <a:ahLst/>
            <a:cxnLst/>
            <a:rect l="l" t="t" r="r" b="b"/>
            <a:pathLst>
              <a:path h="2076450">
                <a:moveTo>
                  <a:pt x="0" y="0"/>
                </a:moveTo>
                <a:lnTo>
                  <a:pt x="0" y="2076449"/>
                </a:lnTo>
              </a:path>
            </a:pathLst>
          </a:custGeom>
          <a:ln w="36606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489706" y="5235247"/>
            <a:ext cx="1303829" cy="0"/>
          </a:xfrm>
          <a:custGeom>
            <a:avLst/>
            <a:gdLst/>
            <a:ahLst/>
            <a:cxnLst/>
            <a:rect l="l" t="t" r="r" b="b"/>
            <a:pathLst>
              <a:path w="2150109">
                <a:moveTo>
                  <a:pt x="0" y="0"/>
                </a:moveTo>
                <a:lnTo>
                  <a:pt x="2150031" y="0"/>
                </a:lnTo>
              </a:path>
            </a:pathLst>
          </a:custGeom>
          <a:ln w="36830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078945" y="5246216"/>
            <a:ext cx="0" cy="1259546"/>
          </a:xfrm>
          <a:custGeom>
            <a:avLst/>
            <a:gdLst/>
            <a:ahLst/>
            <a:cxnLst/>
            <a:rect l="l" t="t" r="r" b="b"/>
            <a:pathLst>
              <a:path h="2077084">
                <a:moveTo>
                  <a:pt x="0" y="0"/>
                </a:moveTo>
                <a:lnTo>
                  <a:pt x="0" y="2076855"/>
                </a:lnTo>
              </a:path>
            </a:pathLst>
          </a:custGeom>
          <a:ln w="36680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782399" y="5246216"/>
            <a:ext cx="0" cy="1259546"/>
          </a:xfrm>
          <a:custGeom>
            <a:avLst/>
            <a:gdLst/>
            <a:ahLst/>
            <a:cxnLst/>
            <a:rect l="l" t="t" r="r" b="b"/>
            <a:pathLst>
              <a:path h="2077084">
                <a:moveTo>
                  <a:pt x="0" y="0"/>
                </a:moveTo>
                <a:lnTo>
                  <a:pt x="0" y="2076855"/>
                </a:lnTo>
              </a:path>
            </a:pathLst>
          </a:custGeom>
          <a:ln w="36642">
            <a:solidFill>
              <a:srgbClr val="1F3B7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143087" y="5349403"/>
            <a:ext cx="78556" cy="100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233962" y="5376587"/>
            <a:ext cx="65810" cy="72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313684" y="5349403"/>
            <a:ext cx="64354" cy="100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389932" y="5349398"/>
            <a:ext cx="26955" cy="98962"/>
          </a:xfrm>
          <a:custGeom>
            <a:avLst/>
            <a:gdLst/>
            <a:ahLst/>
            <a:cxnLst/>
            <a:rect l="l" t="t" r="r" b="b"/>
            <a:pathLst>
              <a:path w="44450" h="163195">
                <a:moveTo>
                  <a:pt x="43440" y="0"/>
                </a:moveTo>
                <a:lnTo>
                  <a:pt x="12263" y="0"/>
                </a:lnTo>
                <a:lnTo>
                  <a:pt x="12263" y="28084"/>
                </a:lnTo>
                <a:lnTo>
                  <a:pt x="43440" y="28084"/>
                </a:lnTo>
                <a:lnTo>
                  <a:pt x="43440" y="0"/>
                </a:lnTo>
                <a:close/>
              </a:path>
              <a:path w="44450" h="163195">
                <a:moveTo>
                  <a:pt x="43883" y="47182"/>
                </a:moveTo>
                <a:lnTo>
                  <a:pt x="0" y="47182"/>
                </a:lnTo>
                <a:lnTo>
                  <a:pt x="0" y="67007"/>
                </a:lnTo>
                <a:lnTo>
                  <a:pt x="13224" y="69840"/>
                </a:lnTo>
                <a:lnTo>
                  <a:pt x="13224" y="162778"/>
                </a:lnTo>
                <a:lnTo>
                  <a:pt x="43883" y="162778"/>
                </a:lnTo>
                <a:lnTo>
                  <a:pt x="43883" y="47182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430700" y="5376589"/>
            <a:ext cx="62383" cy="72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507128" y="5376589"/>
            <a:ext cx="113746" cy="71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633329" y="5376587"/>
            <a:ext cx="65810" cy="72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142952" y="5476573"/>
            <a:ext cx="64511" cy="1001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221665" y="5503753"/>
            <a:ext cx="62361" cy="72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327549" y="5476575"/>
            <a:ext cx="74815" cy="1001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415267" y="5476573"/>
            <a:ext cx="62652" cy="98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490821" y="5476573"/>
            <a:ext cx="26955" cy="98962"/>
          </a:xfrm>
          <a:custGeom>
            <a:avLst/>
            <a:gdLst/>
            <a:ahLst/>
            <a:cxnLst/>
            <a:rect l="l" t="t" r="r" b="b"/>
            <a:pathLst>
              <a:path w="44450" h="163195">
                <a:moveTo>
                  <a:pt x="43403" y="0"/>
                </a:moveTo>
                <a:lnTo>
                  <a:pt x="12263" y="0"/>
                </a:lnTo>
                <a:lnTo>
                  <a:pt x="12263" y="28066"/>
                </a:lnTo>
                <a:lnTo>
                  <a:pt x="43403" y="28066"/>
                </a:lnTo>
                <a:lnTo>
                  <a:pt x="43403" y="0"/>
                </a:lnTo>
                <a:close/>
              </a:path>
              <a:path w="44450" h="163195">
                <a:moveTo>
                  <a:pt x="43883" y="47182"/>
                </a:moveTo>
                <a:lnTo>
                  <a:pt x="0" y="47182"/>
                </a:lnTo>
                <a:lnTo>
                  <a:pt x="0" y="67007"/>
                </a:lnTo>
                <a:lnTo>
                  <a:pt x="13224" y="69822"/>
                </a:lnTo>
                <a:lnTo>
                  <a:pt x="13224" y="162764"/>
                </a:lnTo>
                <a:lnTo>
                  <a:pt x="43883" y="162764"/>
                </a:lnTo>
                <a:lnTo>
                  <a:pt x="43883" y="47182"/>
                </a:lnTo>
                <a:close/>
              </a:path>
            </a:pathLst>
          </a:custGeom>
          <a:solidFill>
            <a:srgbClr val="1F3B74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534456" y="5476575"/>
            <a:ext cx="101583" cy="1001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141653" y="6366119"/>
            <a:ext cx="278340" cy="971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575274" y="5311685"/>
            <a:ext cx="440313" cy="3199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1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5469FDC-0CA9-4378-85FD-E99EBF20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68041" y="493185"/>
            <a:ext cx="1107831" cy="1107831"/>
          </a:xfrm>
          <a:custGeom>
            <a:avLst/>
            <a:gdLst/>
            <a:ahLst/>
            <a:cxnLst/>
            <a:rect l="l" t="t" r="r" b="b"/>
            <a:pathLst>
              <a:path w="1826895" h="1826895">
                <a:moveTo>
                  <a:pt x="913142" y="0"/>
                </a:moveTo>
                <a:lnTo>
                  <a:pt x="864646" y="1265"/>
                </a:lnTo>
                <a:lnTo>
                  <a:pt x="816809" y="5021"/>
                </a:lnTo>
                <a:lnTo>
                  <a:pt x="769695" y="11202"/>
                </a:lnTo>
                <a:lnTo>
                  <a:pt x="723366" y="19747"/>
                </a:lnTo>
                <a:lnTo>
                  <a:pt x="677886" y="30592"/>
                </a:lnTo>
                <a:lnTo>
                  <a:pt x="633317" y="43674"/>
                </a:lnTo>
                <a:lnTo>
                  <a:pt x="589724" y="58930"/>
                </a:lnTo>
                <a:lnTo>
                  <a:pt x="547168" y="76297"/>
                </a:lnTo>
                <a:lnTo>
                  <a:pt x="505713" y="95712"/>
                </a:lnTo>
                <a:lnTo>
                  <a:pt x="465423" y="117111"/>
                </a:lnTo>
                <a:lnTo>
                  <a:pt x="426359" y="140431"/>
                </a:lnTo>
                <a:lnTo>
                  <a:pt x="388586" y="165610"/>
                </a:lnTo>
                <a:lnTo>
                  <a:pt x="352167" y="192585"/>
                </a:lnTo>
                <a:lnTo>
                  <a:pt x="317164" y="221291"/>
                </a:lnTo>
                <a:lnTo>
                  <a:pt x="283640" y="251667"/>
                </a:lnTo>
                <a:lnTo>
                  <a:pt x="251660" y="283648"/>
                </a:lnTo>
                <a:lnTo>
                  <a:pt x="221285" y="317172"/>
                </a:lnTo>
                <a:lnTo>
                  <a:pt x="192579" y="352176"/>
                </a:lnTo>
                <a:lnTo>
                  <a:pt x="165606" y="388597"/>
                </a:lnTo>
                <a:lnTo>
                  <a:pt x="140428" y="426371"/>
                </a:lnTo>
                <a:lnTo>
                  <a:pt x="117108" y="465436"/>
                </a:lnTo>
                <a:lnTo>
                  <a:pt x="95709" y="505727"/>
                </a:lnTo>
                <a:lnTo>
                  <a:pt x="76295" y="547183"/>
                </a:lnTo>
                <a:lnTo>
                  <a:pt x="58929" y="589740"/>
                </a:lnTo>
                <a:lnTo>
                  <a:pt x="43673" y="633335"/>
                </a:lnTo>
                <a:lnTo>
                  <a:pt x="30591" y="677905"/>
                </a:lnTo>
                <a:lnTo>
                  <a:pt x="19747" y="723386"/>
                </a:lnTo>
                <a:lnTo>
                  <a:pt x="11202" y="769717"/>
                </a:lnTo>
                <a:lnTo>
                  <a:pt x="5020" y="816832"/>
                </a:lnTo>
                <a:lnTo>
                  <a:pt x="1265" y="864670"/>
                </a:lnTo>
                <a:lnTo>
                  <a:pt x="0" y="913167"/>
                </a:lnTo>
                <a:lnTo>
                  <a:pt x="1265" y="961661"/>
                </a:lnTo>
                <a:lnTo>
                  <a:pt x="5020" y="1009496"/>
                </a:lnTo>
                <a:lnTo>
                  <a:pt x="11202" y="1056609"/>
                </a:lnTo>
                <a:lnTo>
                  <a:pt x="19747" y="1102936"/>
                </a:lnTo>
                <a:lnTo>
                  <a:pt x="30591" y="1148415"/>
                </a:lnTo>
                <a:lnTo>
                  <a:pt x="43673" y="1192982"/>
                </a:lnTo>
                <a:lnTo>
                  <a:pt x="58929" y="1236575"/>
                </a:lnTo>
                <a:lnTo>
                  <a:pt x="76295" y="1279130"/>
                </a:lnTo>
                <a:lnTo>
                  <a:pt x="95709" y="1320584"/>
                </a:lnTo>
                <a:lnTo>
                  <a:pt x="117108" y="1360874"/>
                </a:lnTo>
                <a:lnTo>
                  <a:pt x="140428" y="1399937"/>
                </a:lnTo>
                <a:lnTo>
                  <a:pt x="165606" y="1437709"/>
                </a:lnTo>
                <a:lnTo>
                  <a:pt x="192579" y="1474129"/>
                </a:lnTo>
                <a:lnTo>
                  <a:pt x="221285" y="1509132"/>
                </a:lnTo>
                <a:lnTo>
                  <a:pt x="251660" y="1542655"/>
                </a:lnTo>
                <a:lnTo>
                  <a:pt x="283640" y="1574635"/>
                </a:lnTo>
                <a:lnTo>
                  <a:pt x="317164" y="1605010"/>
                </a:lnTo>
                <a:lnTo>
                  <a:pt x="352167" y="1633716"/>
                </a:lnTo>
                <a:lnTo>
                  <a:pt x="388586" y="1660690"/>
                </a:lnTo>
                <a:lnTo>
                  <a:pt x="426359" y="1685868"/>
                </a:lnTo>
                <a:lnTo>
                  <a:pt x="465423" y="1709188"/>
                </a:lnTo>
                <a:lnTo>
                  <a:pt x="505713" y="1730587"/>
                </a:lnTo>
                <a:lnTo>
                  <a:pt x="547168" y="1750001"/>
                </a:lnTo>
                <a:lnTo>
                  <a:pt x="589724" y="1767368"/>
                </a:lnTo>
                <a:lnTo>
                  <a:pt x="633317" y="1782624"/>
                </a:lnTo>
                <a:lnTo>
                  <a:pt x="677886" y="1795706"/>
                </a:lnTo>
                <a:lnTo>
                  <a:pt x="723366" y="1806551"/>
                </a:lnTo>
                <a:lnTo>
                  <a:pt x="769695" y="1815096"/>
                </a:lnTo>
                <a:lnTo>
                  <a:pt x="816809" y="1821277"/>
                </a:lnTo>
                <a:lnTo>
                  <a:pt x="864646" y="1825033"/>
                </a:lnTo>
                <a:lnTo>
                  <a:pt x="913142" y="1826298"/>
                </a:lnTo>
                <a:lnTo>
                  <a:pt x="961637" y="1825033"/>
                </a:lnTo>
                <a:lnTo>
                  <a:pt x="1009474" y="1821277"/>
                </a:lnTo>
                <a:lnTo>
                  <a:pt x="1056588" y="1815096"/>
                </a:lnTo>
                <a:lnTo>
                  <a:pt x="1102917" y="1806551"/>
                </a:lnTo>
                <a:lnTo>
                  <a:pt x="1148397" y="1795706"/>
                </a:lnTo>
                <a:lnTo>
                  <a:pt x="1192966" y="1782624"/>
                </a:lnTo>
                <a:lnTo>
                  <a:pt x="1236559" y="1767368"/>
                </a:lnTo>
                <a:lnTo>
                  <a:pt x="1279115" y="1750001"/>
                </a:lnTo>
                <a:lnTo>
                  <a:pt x="1320570" y="1730587"/>
                </a:lnTo>
                <a:lnTo>
                  <a:pt x="1360860" y="1709188"/>
                </a:lnTo>
                <a:lnTo>
                  <a:pt x="1399924" y="1685868"/>
                </a:lnTo>
                <a:lnTo>
                  <a:pt x="1437697" y="1660690"/>
                </a:lnTo>
                <a:lnTo>
                  <a:pt x="1474116" y="1633716"/>
                </a:lnTo>
                <a:lnTo>
                  <a:pt x="1509119" y="1605010"/>
                </a:lnTo>
                <a:lnTo>
                  <a:pt x="1542643" y="1574635"/>
                </a:lnTo>
                <a:lnTo>
                  <a:pt x="1574623" y="1542655"/>
                </a:lnTo>
                <a:lnTo>
                  <a:pt x="1604998" y="1509132"/>
                </a:lnTo>
                <a:lnTo>
                  <a:pt x="1633704" y="1474129"/>
                </a:lnTo>
                <a:lnTo>
                  <a:pt x="1660677" y="1437709"/>
                </a:lnTo>
                <a:lnTo>
                  <a:pt x="1685856" y="1399937"/>
                </a:lnTo>
                <a:lnTo>
                  <a:pt x="1709176" y="1360874"/>
                </a:lnTo>
                <a:lnTo>
                  <a:pt x="1730574" y="1320584"/>
                </a:lnTo>
                <a:lnTo>
                  <a:pt x="1749988" y="1279130"/>
                </a:lnTo>
                <a:lnTo>
                  <a:pt x="1767354" y="1236575"/>
                </a:lnTo>
                <a:lnTo>
                  <a:pt x="1782610" y="1192982"/>
                </a:lnTo>
                <a:lnTo>
                  <a:pt x="1795692" y="1148415"/>
                </a:lnTo>
                <a:lnTo>
                  <a:pt x="1806537" y="1102936"/>
                </a:lnTo>
                <a:lnTo>
                  <a:pt x="1815081" y="1056609"/>
                </a:lnTo>
                <a:lnTo>
                  <a:pt x="1821263" y="1009496"/>
                </a:lnTo>
                <a:lnTo>
                  <a:pt x="1825018" y="961661"/>
                </a:lnTo>
                <a:lnTo>
                  <a:pt x="1826284" y="913167"/>
                </a:lnTo>
                <a:lnTo>
                  <a:pt x="1825018" y="864670"/>
                </a:lnTo>
                <a:lnTo>
                  <a:pt x="1821263" y="816832"/>
                </a:lnTo>
                <a:lnTo>
                  <a:pt x="1815081" y="769717"/>
                </a:lnTo>
                <a:lnTo>
                  <a:pt x="1806537" y="723386"/>
                </a:lnTo>
                <a:lnTo>
                  <a:pt x="1795692" y="677905"/>
                </a:lnTo>
                <a:lnTo>
                  <a:pt x="1782610" y="633335"/>
                </a:lnTo>
                <a:lnTo>
                  <a:pt x="1767354" y="589740"/>
                </a:lnTo>
                <a:lnTo>
                  <a:pt x="1749988" y="547183"/>
                </a:lnTo>
                <a:lnTo>
                  <a:pt x="1730574" y="505727"/>
                </a:lnTo>
                <a:lnTo>
                  <a:pt x="1709176" y="465436"/>
                </a:lnTo>
                <a:lnTo>
                  <a:pt x="1685856" y="426371"/>
                </a:lnTo>
                <a:lnTo>
                  <a:pt x="1660677" y="388597"/>
                </a:lnTo>
                <a:lnTo>
                  <a:pt x="1633704" y="352176"/>
                </a:lnTo>
                <a:lnTo>
                  <a:pt x="1604998" y="317172"/>
                </a:lnTo>
                <a:lnTo>
                  <a:pt x="1574623" y="283648"/>
                </a:lnTo>
                <a:lnTo>
                  <a:pt x="1542643" y="251667"/>
                </a:lnTo>
                <a:lnTo>
                  <a:pt x="1509119" y="221291"/>
                </a:lnTo>
                <a:lnTo>
                  <a:pt x="1474116" y="192585"/>
                </a:lnTo>
                <a:lnTo>
                  <a:pt x="1437697" y="165610"/>
                </a:lnTo>
                <a:lnTo>
                  <a:pt x="1399924" y="140431"/>
                </a:lnTo>
                <a:lnTo>
                  <a:pt x="1360860" y="117111"/>
                </a:lnTo>
                <a:lnTo>
                  <a:pt x="1320570" y="95712"/>
                </a:lnTo>
                <a:lnTo>
                  <a:pt x="1279115" y="76297"/>
                </a:lnTo>
                <a:lnTo>
                  <a:pt x="1236559" y="58930"/>
                </a:lnTo>
                <a:lnTo>
                  <a:pt x="1192966" y="43674"/>
                </a:lnTo>
                <a:lnTo>
                  <a:pt x="1148397" y="30592"/>
                </a:lnTo>
                <a:lnTo>
                  <a:pt x="1102917" y="19747"/>
                </a:lnTo>
                <a:lnTo>
                  <a:pt x="1056588" y="11202"/>
                </a:lnTo>
                <a:lnTo>
                  <a:pt x="1009474" y="5021"/>
                </a:lnTo>
                <a:lnTo>
                  <a:pt x="961637" y="1265"/>
                </a:lnTo>
                <a:lnTo>
                  <a:pt x="913142" y="0"/>
                </a:lnTo>
                <a:close/>
              </a:path>
            </a:pathLst>
          </a:custGeom>
          <a:solidFill>
            <a:srgbClr val="29308E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94836" y="481097"/>
            <a:ext cx="82390" cy="81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3536" y="436588"/>
            <a:ext cx="99982" cy="121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1559" y="795165"/>
            <a:ext cx="174819" cy="103582"/>
          </a:xfrm>
          <a:custGeom>
            <a:avLst/>
            <a:gdLst/>
            <a:ahLst/>
            <a:cxnLst/>
            <a:rect l="l" t="t" r="r" b="b"/>
            <a:pathLst>
              <a:path w="288289" h="170814">
                <a:moveTo>
                  <a:pt x="10596" y="0"/>
                </a:moveTo>
                <a:lnTo>
                  <a:pt x="3206" y="8713"/>
                </a:lnTo>
                <a:lnTo>
                  <a:pt x="0" y="32707"/>
                </a:lnTo>
                <a:lnTo>
                  <a:pt x="5492" y="66102"/>
                </a:lnTo>
                <a:lnTo>
                  <a:pt x="24199" y="103018"/>
                </a:lnTo>
                <a:lnTo>
                  <a:pt x="60635" y="137577"/>
                </a:lnTo>
                <a:lnTo>
                  <a:pt x="119315" y="163898"/>
                </a:lnTo>
                <a:lnTo>
                  <a:pt x="188366" y="170313"/>
                </a:lnTo>
                <a:lnTo>
                  <a:pt x="239255" y="153351"/>
                </a:lnTo>
                <a:lnTo>
                  <a:pt x="267669" y="129326"/>
                </a:lnTo>
                <a:lnTo>
                  <a:pt x="195926" y="129326"/>
                </a:lnTo>
                <a:lnTo>
                  <a:pt x="131973" y="125851"/>
                </a:lnTo>
                <a:lnTo>
                  <a:pt x="68437" y="95496"/>
                </a:lnTo>
                <a:lnTo>
                  <a:pt x="35654" y="53866"/>
                </a:lnTo>
                <a:lnTo>
                  <a:pt x="20687" y="16765"/>
                </a:lnTo>
                <a:lnTo>
                  <a:pt x="10596" y="0"/>
                </a:lnTo>
                <a:close/>
              </a:path>
              <a:path w="288289" h="170814">
                <a:moveTo>
                  <a:pt x="286408" y="85956"/>
                </a:moveTo>
                <a:lnTo>
                  <a:pt x="269321" y="94263"/>
                </a:lnTo>
                <a:lnTo>
                  <a:pt x="240434" y="113758"/>
                </a:lnTo>
                <a:lnTo>
                  <a:pt x="195926" y="129326"/>
                </a:lnTo>
                <a:lnTo>
                  <a:pt x="267669" y="129326"/>
                </a:lnTo>
                <a:lnTo>
                  <a:pt x="272328" y="125387"/>
                </a:lnTo>
                <a:lnTo>
                  <a:pt x="287930" y="98796"/>
                </a:lnTo>
                <a:lnTo>
                  <a:pt x="286408" y="85956"/>
                </a:lnTo>
                <a:close/>
              </a:path>
            </a:pathLst>
          </a:custGeom>
          <a:solidFill>
            <a:srgbClr val="29308E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5450" y="556861"/>
            <a:ext cx="8202645" cy="1079969"/>
          </a:xfrm>
          <a:prstGeom prst="rect">
            <a:avLst/>
          </a:prstGeom>
        </p:spPr>
        <p:txBody>
          <a:bodyPr vert="horz" wrap="square" lIns="0" tIns="53524" rIns="0" bIns="0" rtlCol="0">
            <a:spAutoFit/>
          </a:bodyPr>
          <a:lstStyle/>
          <a:p>
            <a:pPr marL="7701" marR="3081" defTabSz="554492">
              <a:lnSpc>
                <a:spcPts val="4002"/>
              </a:lnSpc>
              <a:spcBef>
                <a:spcPts val="421"/>
              </a:spcBef>
            </a:pPr>
            <a:r>
              <a:rPr sz="3547" b="1" spc="-255" dirty="0">
                <a:solidFill>
                  <a:srgbClr val="29308E"/>
                </a:solidFill>
                <a:latin typeface="Raleway" panose="020B0503030101060003"/>
                <a:cs typeface="Verdana"/>
              </a:rPr>
              <a:t>Articularemos </a:t>
            </a:r>
            <a:r>
              <a:rPr sz="3547" b="1" spc="-176" dirty="0">
                <a:solidFill>
                  <a:srgbClr val="29308E"/>
                </a:solidFill>
                <a:latin typeface="Raleway" panose="020B0503030101060003"/>
                <a:cs typeface="Verdana"/>
              </a:rPr>
              <a:t>la </a:t>
            </a:r>
            <a:r>
              <a:rPr sz="3547" b="1" spc="-252" dirty="0">
                <a:solidFill>
                  <a:srgbClr val="29308E"/>
                </a:solidFill>
                <a:latin typeface="Raleway" panose="020B0503030101060003"/>
                <a:cs typeface="Verdana"/>
              </a:rPr>
              <a:t>Formación </a:t>
            </a:r>
            <a:r>
              <a:rPr sz="3547" b="1" spc="-158" dirty="0">
                <a:solidFill>
                  <a:srgbClr val="29308E"/>
                </a:solidFill>
                <a:latin typeface="Raleway" panose="020B0503030101060003"/>
                <a:cs typeface="Verdana"/>
              </a:rPr>
              <a:t>Técnica  </a:t>
            </a:r>
            <a:r>
              <a:rPr sz="3547" b="1" spc="-243" dirty="0">
                <a:solidFill>
                  <a:srgbClr val="29308E"/>
                </a:solidFill>
                <a:latin typeface="Raleway" panose="020B0503030101060003"/>
                <a:cs typeface="Verdana"/>
              </a:rPr>
              <a:t>Profesional </a:t>
            </a:r>
            <a:r>
              <a:rPr sz="3547" b="1" spc="-455" dirty="0">
                <a:solidFill>
                  <a:srgbClr val="29308E"/>
                </a:solidFill>
                <a:latin typeface="Raleway" panose="020B0503030101060003"/>
                <a:cs typeface="Verdana"/>
              </a:rPr>
              <a:t>(FTP) </a:t>
            </a:r>
            <a:r>
              <a:rPr sz="3547" b="1" spc="-227" dirty="0">
                <a:solidFill>
                  <a:srgbClr val="29308E"/>
                </a:solidFill>
                <a:latin typeface="Raleway" panose="020B0503030101060003"/>
                <a:cs typeface="Verdana"/>
              </a:rPr>
              <a:t>y </a:t>
            </a:r>
            <a:r>
              <a:rPr sz="3547" b="1" spc="-221" dirty="0">
                <a:solidFill>
                  <a:srgbClr val="29308E"/>
                </a:solidFill>
                <a:latin typeface="Raleway" panose="020B0503030101060003"/>
                <a:cs typeface="Verdana"/>
              </a:rPr>
              <a:t>sector</a:t>
            </a:r>
            <a:r>
              <a:rPr sz="3547" b="1" spc="-434" dirty="0">
                <a:solidFill>
                  <a:srgbClr val="29308E"/>
                </a:solidFill>
                <a:latin typeface="Raleway" panose="020B0503030101060003"/>
                <a:cs typeface="Verdana"/>
              </a:rPr>
              <a:t> </a:t>
            </a:r>
            <a:r>
              <a:rPr sz="3547" b="1" spc="-230" dirty="0">
                <a:solidFill>
                  <a:srgbClr val="29308E"/>
                </a:solidFill>
                <a:latin typeface="Raleway" panose="020B0503030101060003"/>
                <a:cs typeface="Verdana"/>
              </a:rPr>
              <a:t>productivo</a:t>
            </a:r>
            <a:endParaRPr sz="3547" dirty="0">
              <a:solidFill>
                <a:prstClr val="black"/>
              </a:solidFill>
              <a:latin typeface="Raleway" panose="020B0503030101060003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1981" y="436588"/>
            <a:ext cx="394306" cy="108524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7004" spc="-1998" dirty="0">
                <a:solidFill>
                  <a:srgbClr val="FF4000"/>
                </a:solidFill>
              </a:rPr>
              <a:t>1</a:t>
            </a:r>
            <a:endParaRPr sz="7004" dirty="0"/>
          </a:p>
        </p:txBody>
      </p:sp>
      <p:sp>
        <p:nvSpPr>
          <p:cNvPr id="8" name="object 8"/>
          <p:cNvSpPr/>
          <p:nvPr/>
        </p:nvSpPr>
        <p:spPr>
          <a:xfrm>
            <a:off x="1594676" y="538754"/>
            <a:ext cx="122836" cy="171354"/>
          </a:xfrm>
          <a:custGeom>
            <a:avLst/>
            <a:gdLst/>
            <a:ahLst/>
            <a:cxnLst/>
            <a:rect l="l" t="t" r="r" b="b"/>
            <a:pathLst>
              <a:path w="202564" h="282575">
                <a:moveTo>
                  <a:pt x="118385" y="166779"/>
                </a:moveTo>
                <a:lnTo>
                  <a:pt x="68229" y="166779"/>
                </a:lnTo>
                <a:lnTo>
                  <a:pt x="73412" y="282176"/>
                </a:lnTo>
                <a:lnTo>
                  <a:pt x="102368" y="177306"/>
                </a:lnTo>
                <a:lnTo>
                  <a:pt x="122792" y="177306"/>
                </a:lnTo>
                <a:lnTo>
                  <a:pt x="118385" y="166779"/>
                </a:lnTo>
                <a:close/>
              </a:path>
              <a:path w="202564" h="282575">
                <a:moveTo>
                  <a:pt x="122792" y="177306"/>
                </a:moveTo>
                <a:lnTo>
                  <a:pt x="102368" y="177306"/>
                </a:lnTo>
                <a:lnTo>
                  <a:pt x="146991" y="235116"/>
                </a:lnTo>
                <a:lnTo>
                  <a:pt x="122792" y="177306"/>
                </a:lnTo>
                <a:close/>
              </a:path>
              <a:path w="202564" h="282575">
                <a:moveTo>
                  <a:pt x="0" y="72178"/>
                </a:moveTo>
                <a:lnTo>
                  <a:pt x="55112" y="143138"/>
                </a:lnTo>
                <a:lnTo>
                  <a:pt x="7797" y="198251"/>
                </a:lnTo>
                <a:lnTo>
                  <a:pt x="68229" y="166779"/>
                </a:lnTo>
                <a:lnTo>
                  <a:pt x="118385" y="166779"/>
                </a:lnTo>
                <a:lnTo>
                  <a:pt x="112896" y="153666"/>
                </a:lnTo>
                <a:lnTo>
                  <a:pt x="162953" y="116911"/>
                </a:lnTo>
                <a:lnTo>
                  <a:pt x="102409" y="116911"/>
                </a:lnTo>
                <a:lnTo>
                  <a:pt x="70889" y="116874"/>
                </a:lnTo>
                <a:lnTo>
                  <a:pt x="0" y="72178"/>
                </a:lnTo>
                <a:close/>
              </a:path>
              <a:path w="202564" h="282575">
                <a:moveTo>
                  <a:pt x="202244" y="88062"/>
                </a:moveTo>
                <a:lnTo>
                  <a:pt x="102409" y="116911"/>
                </a:lnTo>
                <a:lnTo>
                  <a:pt x="162953" y="116911"/>
                </a:lnTo>
                <a:lnTo>
                  <a:pt x="202244" y="88062"/>
                </a:lnTo>
                <a:close/>
              </a:path>
              <a:path w="202564" h="282575">
                <a:moveTo>
                  <a:pt x="82787" y="0"/>
                </a:moveTo>
                <a:lnTo>
                  <a:pt x="70889" y="116874"/>
                </a:lnTo>
                <a:lnTo>
                  <a:pt x="102403" y="116874"/>
                </a:lnTo>
                <a:lnTo>
                  <a:pt x="82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4455" y="4821676"/>
            <a:ext cx="4168708" cy="1429692"/>
          </a:xfrm>
          <a:prstGeom prst="rect">
            <a:avLst/>
          </a:prstGeom>
        </p:spPr>
        <p:txBody>
          <a:bodyPr vert="horz" wrap="square" lIns="0" tIns="6546" rIns="0" bIns="0" rtlCol="0">
            <a:spAutoFit/>
          </a:bodyPr>
          <a:lstStyle/>
          <a:p>
            <a:pPr marL="7316" marR="3081" indent="-385" algn="ctr" defTabSz="554492">
              <a:lnSpc>
                <a:spcPct val="100699"/>
              </a:lnSpc>
              <a:spcBef>
                <a:spcPts val="52"/>
              </a:spcBef>
            </a:pPr>
            <a:r>
              <a:rPr sz="2335" b="1" spc="-152" dirty="0">
                <a:solidFill>
                  <a:srgbClr val="29308E"/>
                </a:solidFill>
                <a:latin typeface="Raleway" panose="020B0503030101060003"/>
                <a:cs typeface="Verdana"/>
              </a:rPr>
              <a:t>Mesas </a:t>
            </a:r>
            <a:r>
              <a:rPr sz="2335" b="1" spc="-167" dirty="0">
                <a:solidFill>
                  <a:srgbClr val="29308E"/>
                </a:solidFill>
                <a:latin typeface="Raleway" panose="020B0503030101060003"/>
                <a:cs typeface="Verdana"/>
              </a:rPr>
              <a:t>regionales </a:t>
            </a:r>
            <a:r>
              <a:rPr sz="2335" b="1" spc="-118" dirty="0">
                <a:solidFill>
                  <a:srgbClr val="29308E"/>
                </a:solidFill>
                <a:latin typeface="Raleway" panose="020B0503030101060003"/>
                <a:cs typeface="Verdana"/>
              </a:rPr>
              <a:t>para  </a:t>
            </a:r>
            <a:r>
              <a:rPr sz="2335" b="1" spc="-215" dirty="0">
                <a:solidFill>
                  <a:srgbClr val="29308E"/>
                </a:solidFill>
                <a:latin typeface="Raleway" panose="020B0503030101060003"/>
                <a:cs typeface="Verdana"/>
              </a:rPr>
              <a:t>mejorar </a:t>
            </a:r>
            <a:r>
              <a:rPr sz="2335" b="1" spc="-115" dirty="0">
                <a:solidFill>
                  <a:srgbClr val="29308E"/>
                </a:solidFill>
                <a:latin typeface="Raleway" panose="020B0503030101060003"/>
                <a:cs typeface="Verdana"/>
              </a:rPr>
              <a:t>la </a:t>
            </a:r>
            <a:r>
              <a:rPr sz="2335" b="1" spc="-103" dirty="0">
                <a:solidFill>
                  <a:srgbClr val="29308E"/>
                </a:solidFill>
                <a:latin typeface="Raleway" panose="020B0503030101060003"/>
                <a:cs typeface="Verdana"/>
              </a:rPr>
              <a:t>calidad </a:t>
            </a:r>
            <a:r>
              <a:rPr sz="2335" b="1" spc="-139" dirty="0">
                <a:solidFill>
                  <a:srgbClr val="29308E"/>
                </a:solidFill>
                <a:latin typeface="Raleway" panose="020B0503030101060003"/>
                <a:cs typeface="Verdana"/>
              </a:rPr>
              <a:t>de </a:t>
            </a:r>
            <a:r>
              <a:rPr sz="2335" b="1" spc="-115" dirty="0">
                <a:solidFill>
                  <a:srgbClr val="29308E"/>
                </a:solidFill>
                <a:latin typeface="Raleway" panose="020B0503030101060003"/>
                <a:cs typeface="Verdana"/>
              </a:rPr>
              <a:t>la</a:t>
            </a:r>
            <a:r>
              <a:rPr sz="2335" b="1" spc="-555" dirty="0">
                <a:solidFill>
                  <a:srgbClr val="29308E"/>
                </a:solidFill>
                <a:latin typeface="Raleway" panose="020B0503030101060003"/>
                <a:cs typeface="Verdana"/>
              </a:rPr>
              <a:t> </a:t>
            </a:r>
            <a:r>
              <a:rPr sz="2335" b="1" spc="-154" dirty="0">
                <a:solidFill>
                  <a:srgbClr val="29308E"/>
                </a:solidFill>
                <a:latin typeface="Raleway" panose="020B0503030101060003"/>
                <a:cs typeface="Verdana"/>
              </a:rPr>
              <a:t>FTP,  </a:t>
            </a:r>
            <a:r>
              <a:rPr sz="2335" b="1" spc="-185" dirty="0">
                <a:solidFill>
                  <a:srgbClr val="29308E"/>
                </a:solidFill>
                <a:latin typeface="Raleway" panose="020B0503030101060003"/>
                <a:cs typeface="Verdana"/>
              </a:rPr>
              <a:t>en </a:t>
            </a:r>
            <a:r>
              <a:rPr sz="2335" b="1" spc="-158" dirty="0">
                <a:solidFill>
                  <a:srgbClr val="29308E"/>
                </a:solidFill>
                <a:latin typeface="Raleway" panose="020B0503030101060003"/>
                <a:cs typeface="Verdana"/>
              </a:rPr>
              <a:t>línea </a:t>
            </a:r>
            <a:r>
              <a:rPr sz="2335" b="1" spc="-133" dirty="0">
                <a:solidFill>
                  <a:srgbClr val="29308E"/>
                </a:solidFill>
                <a:latin typeface="Raleway" panose="020B0503030101060003"/>
                <a:cs typeface="Verdana"/>
              </a:rPr>
              <a:t>con </a:t>
            </a:r>
            <a:r>
              <a:rPr sz="2335" b="1" spc="-176" dirty="0">
                <a:solidFill>
                  <a:srgbClr val="29308E"/>
                </a:solidFill>
                <a:latin typeface="Raleway" panose="020B0503030101060003"/>
                <a:cs typeface="Verdana"/>
              </a:rPr>
              <a:t>los </a:t>
            </a:r>
            <a:r>
              <a:rPr sz="2335" b="1" spc="-149" dirty="0">
                <a:solidFill>
                  <a:srgbClr val="29308E"/>
                </a:solidFill>
                <a:latin typeface="Raleway" panose="020B0503030101060003"/>
                <a:cs typeface="Verdana"/>
              </a:rPr>
              <a:t>sectores  </a:t>
            </a:r>
            <a:r>
              <a:rPr sz="2335" b="1" spc="-154" dirty="0">
                <a:solidFill>
                  <a:srgbClr val="29308E"/>
                </a:solidFill>
                <a:latin typeface="Raleway" panose="020B0503030101060003"/>
                <a:cs typeface="Verdana"/>
              </a:rPr>
              <a:t>productivos </a:t>
            </a:r>
            <a:r>
              <a:rPr sz="2335" b="1" spc="-139" dirty="0">
                <a:solidFill>
                  <a:srgbClr val="29308E"/>
                </a:solidFill>
                <a:latin typeface="Raleway" panose="020B0503030101060003"/>
                <a:cs typeface="Verdana"/>
              </a:rPr>
              <a:t>de </a:t>
            </a:r>
            <a:r>
              <a:rPr sz="2335" b="1" spc="-58" dirty="0">
                <a:solidFill>
                  <a:srgbClr val="29308E"/>
                </a:solidFill>
                <a:latin typeface="Raleway" panose="020B0503030101060003"/>
                <a:cs typeface="Verdana"/>
              </a:rPr>
              <a:t>cada</a:t>
            </a:r>
            <a:r>
              <a:rPr sz="2335" b="1" spc="-382" dirty="0">
                <a:solidFill>
                  <a:srgbClr val="29308E"/>
                </a:solidFill>
                <a:latin typeface="Raleway" panose="020B0503030101060003"/>
                <a:cs typeface="Verdana"/>
              </a:rPr>
              <a:t> </a:t>
            </a:r>
            <a:r>
              <a:rPr sz="2335" b="1" spc="-176" dirty="0">
                <a:solidFill>
                  <a:srgbClr val="29308E"/>
                </a:solidFill>
                <a:latin typeface="Raleway" panose="020B0503030101060003"/>
                <a:cs typeface="Verdana"/>
              </a:rPr>
              <a:t>Región</a:t>
            </a:r>
            <a:endParaRPr sz="2335" dirty="0">
              <a:solidFill>
                <a:prstClr val="black"/>
              </a:solidFill>
              <a:latin typeface="Raleway" panose="020B0503030101060003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61713" y="2649984"/>
            <a:ext cx="1860416" cy="17005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19275" y="2589833"/>
            <a:ext cx="164808" cy="85869"/>
          </a:xfrm>
          <a:custGeom>
            <a:avLst/>
            <a:gdLst/>
            <a:ahLst/>
            <a:cxnLst/>
            <a:rect l="l" t="t" r="r" b="b"/>
            <a:pathLst>
              <a:path w="271780" h="141604">
                <a:moveTo>
                  <a:pt x="58769" y="0"/>
                </a:moveTo>
                <a:lnTo>
                  <a:pt x="38600" y="553"/>
                </a:lnTo>
                <a:lnTo>
                  <a:pt x="20810" y="8528"/>
                </a:lnTo>
                <a:lnTo>
                  <a:pt x="7307" y="22591"/>
                </a:lnTo>
                <a:lnTo>
                  <a:pt x="0" y="41408"/>
                </a:lnTo>
                <a:lnTo>
                  <a:pt x="552" y="61588"/>
                </a:lnTo>
                <a:lnTo>
                  <a:pt x="8523" y="79367"/>
                </a:lnTo>
                <a:lnTo>
                  <a:pt x="22575" y="92860"/>
                </a:lnTo>
                <a:lnTo>
                  <a:pt x="41371" y="100178"/>
                </a:lnTo>
                <a:lnTo>
                  <a:pt x="83085" y="108040"/>
                </a:lnTo>
                <a:lnTo>
                  <a:pt x="124636" y="117142"/>
                </a:lnTo>
                <a:lnTo>
                  <a:pt x="165889" y="127449"/>
                </a:lnTo>
                <a:lnTo>
                  <a:pt x="206710" y="138927"/>
                </a:lnTo>
                <a:lnTo>
                  <a:pt x="211549" y="140368"/>
                </a:lnTo>
                <a:lnTo>
                  <a:pt x="216425" y="141032"/>
                </a:lnTo>
                <a:lnTo>
                  <a:pt x="221227" y="141032"/>
                </a:lnTo>
                <a:lnTo>
                  <a:pt x="237156" y="138454"/>
                </a:lnTo>
                <a:lnTo>
                  <a:pt x="251337" y="131124"/>
                </a:lnTo>
                <a:lnTo>
                  <a:pt x="262643" y="119652"/>
                </a:lnTo>
                <a:lnTo>
                  <a:pt x="269949" y="104648"/>
                </a:lnTo>
                <a:lnTo>
                  <a:pt x="271762" y="84534"/>
                </a:lnTo>
                <a:lnTo>
                  <a:pt x="265914" y="65940"/>
                </a:lnTo>
                <a:lnTo>
                  <a:pt x="235670" y="41445"/>
                </a:lnTo>
                <a:lnTo>
                  <a:pt x="191999" y="29172"/>
                </a:lnTo>
                <a:lnTo>
                  <a:pt x="147857" y="18146"/>
                </a:lnTo>
                <a:lnTo>
                  <a:pt x="103396" y="8408"/>
                </a:lnTo>
                <a:lnTo>
                  <a:pt x="58769" y="0"/>
                </a:lnTo>
                <a:close/>
              </a:path>
            </a:pathLst>
          </a:custGeom>
          <a:solidFill>
            <a:srgbClr val="B7822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06387" y="2575855"/>
            <a:ext cx="168273" cy="63536"/>
          </a:xfrm>
          <a:custGeom>
            <a:avLst/>
            <a:gdLst/>
            <a:ahLst/>
            <a:cxnLst/>
            <a:rect l="l" t="t" r="r" b="b"/>
            <a:pathLst>
              <a:path w="277494" h="104775">
                <a:moveTo>
                  <a:pt x="141069" y="0"/>
                </a:moveTo>
                <a:lnTo>
                  <a:pt x="94282" y="687"/>
                </a:lnTo>
                <a:lnTo>
                  <a:pt x="47762" y="2733"/>
                </a:lnTo>
                <a:lnTo>
                  <a:pt x="12771" y="19730"/>
                </a:lnTo>
                <a:lnTo>
                  <a:pt x="0" y="56479"/>
                </a:lnTo>
                <a:lnTo>
                  <a:pt x="4839" y="75367"/>
                </a:lnTo>
                <a:lnTo>
                  <a:pt x="15939" y="90555"/>
                </a:lnTo>
                <a:lnTo>
                  <a:pt x="31749" y="100674"/>
                </a:lnTo>
                <a:lnTo>
                  <a:pt x="50717" y="104352"/>
                </a:lnTo>
                <a:lnTo>
                  <a:pt x="51714" y="104352"/>
                </a:lnTo>
                <a:lnTo>
                  <a:pt x="52711" y="104315"/>
                </a:lnTo>
                <a:lnTo>
                  <a:pt x="53746" y="104241"/>
                </a:lnTo>
                <a:lnTo>
                  <a:pt x="75459" y="103126"/>
                </a:lnTo>
                <a:lnTo>
                  <a:pt x="97274" y="102330"/>
                </a:lnTo>
                <a:lnTo>
                  <a:pt x="119109" y="101852"/>
                </a:lnTo>
                <a:lnTo>
                  <a:pt x="239764" y="101692"/>
                </a:lnTo>
                <a:lnTo>
                  <a:pt x="243744" y="101125"/>
                </a:lnTo>
                <a:lnTo>
                  <a:pt x="260475" y="91151"/>
                </a:lnTo>
                <a:lnTo>
                  <a:pt x="272219" y="75615"/>
                </a:lnTo>
                <a:lnTo>
                  <a:pt x="277300" y="56073"/>
                </a:lnTo>
                <a:lnTo>
                  <a:pt x="274406" y="36088"/>
                </a:lnTo>
                <a:lnTo>
                  <a:pt x="248891" y="7561"/>
                </a:lnTo>
                <a:lnTo>
                  <a:pt x="207378" y="1402"/>
                </a:lnTo>
                <a:lnTo>
                  <a:pt x="163149" y="158"/>
                </a:lnTo>
                <a:lnTo>
                  <a:pt x="141069" y="0"/>
                </a:lnTo>
                <a:close/>
              </a:path>
              <a:path w="277494" h="104775">
                <a:moveTo>
                  <a:pt x="239764" y="101692"/>
                </a:moveTo>
                <a:lnTo>
                  <a:pt x="140885" y="101692"/>
                </a:lnTo>
                <a:lnTo>
                  <a:pt x="161715" y="101837"/>
                </a:lnTo>
                <a:lnTo>
                  <a:pt x="182436" y="102270"/>
                </a:lnTo>
                <a:lnTo>
                  <a:pt x="203123" y="102986"/>
                </a:lnTo>
                <a:lnTo>
                  <a:pt x="223702" y="103983"/>
                </a:lnTo>
                <a:lnTo>
                  <a:pt x="239764" y="101692"/>
                </a:lnTo>
                <a:close/>
              </a:path>
            </a:pathLst>
          </a:custGeom>
          <a:solidFill>
            <a:srgbClr val="B7822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53342" y="3279760"/>
            <a:ext cx="79708" cy="166348"/>
          </a:xfrm>
          <a:custGeom>
            <a:avLst/>
            <a:gdLst/>
            <a:ahLst/>
            <a:cxnLst/>
            <a:rect l="l" t="t" r="r" b="b"/>
            <a:pathLst>
              <a:path w="131444" h="274320">
                <a:moveTo>
                  <a:pt x="58543" y="0"/>
                </a:moveTo>
                <a:lnTo>
                  <a:pt x="38377" y="715"/>
                </a:lnTo>
                <a:lnTo>
                  <a:pt x="20044" y="9188"/>
                </a:lnTo>
                <a:lnTo>
                  <a:pt x="6849" y="23538"/>
                </a:lnTo>
                <a:lnTo>
                  <a:pt x="0" y="41788"/>
                </a:lnTo>
                <a:lnTo>
                  <a:pt x="699" y="61959"/>
                </a:lnTo>
                <a:lnTo>
                  <a:pt x="9920" y="103339"/>
                </a:lnTo>
                <a:lnTo>
                  <a:pt x="17954" y="145100"/>
                </a:lnTo>
                <a:lnTo>
                  <a:pt x="24776" y="187096"/>
                </a:lnTo>
                <a:lnTo>
                  <a:pt x="30361" y="229182"/>
                </a:lnTo>
                <a:lnTo>
                  <a:pt x="35943" y="247109"/>
                </a:lnTo>
                <a:lnTo>
                  <a:pt x="47177" y="261337"/>
                </a:lnTo>
                <a:lnTo>
                  <a:pt x="62609" y="270718"/>
                </a:lnTo>
                <a:lnTo>
                  <a:pt x="80783" y="274100"/>
                </a:lnTo>
                <a:lnTo>
                  <a:pt x="82777" y="274100"/>
                </a:lnTo>
                <a:lnTo>
                  <a:pt x="120732" y="254735"/>
                </a:lnTo>
                <a:lnTo>
                  <a:pt x="131315" y="217288"/>
                </a:lnTo>
                <a:lnTo>
                  <a:pt x="125350" y="172266"/>
                </a:lnTo>
                <a:lnTo>
                  <a:pt x="118059" y="127341"/>
                </a:lnTo>
                <a:lnTo>
                  <a:pt x="109472" y="82666"/>
                </a:lnTo>
                <a:lnTo>
                  <a:pt x="99622" y="38392"/>
                </a:lnTo>
                <a:lnTo>
                  <a:pt x="76784" y="6851"/>
                </a:lnTo>
                <a:lnTo>
                  <a:pt x="58543" y="0"/>
                </a:lnTo>
                <a:close/>
              </a:path>
            </a:pathLst>
          </a:custGeom>
          <a:solidFill>
            <a:srgbClr val="B7822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96955" y="2590347"/>
            <a:ext cx="164808" cy="85869"/>
          </a:xfrm>
          <a:custGeom>
            <a:avLst/>
            <a:gdLst/>
            <a:ahLst/>
            <a:cxnLst/>
            <a:rect l="l" t="t" r="r" b="b"/>
            <a:pathLst>
              <a:path w="271780" h="141604">
                <a:moveTo>
                  <a:pt x="212720" y="0"/>
                </a:moveTo>
                <a:lnTo>
                  <a:pt x="168121" y="8562"/>
                </a:lnTo>
                <a:lnTo>
                  <a:pt x="123688" y="18441"/>
                </a:lnTo>
                <a:lnTo>
                  <a:pt x="79574" y="29608"/>
                </a:lnTo>
                <a:lnTo>
                  <a:pt x="35930" y="42036"/>
                </a:lnTo>
                <a:lnTo>
                  <a:pt x="5783" y="66642"/>
                </a:lnTo>
                <a:lnTo>
                  <a:pt x="0" y="85249"/>
                </a:lnTo>
                <a:lnTo>
                  <a:pt x="1872" y="105349"/>
                </a:lnTo>
                <a:lnTo>
                  <a:pt x="9194" y="120299"/>
                </a:lnTo>
                <a:lnTo>
                  <a:pt x="20494" y="131724"/>
                </a:lnTo>
                <a:lnTo>
                  <a:pt x="34655" y="139020"/>
                </a:lnTo>
                <a:lnTo>
                  <a:pt x="50558" y="141587"/>
                </a:lnTo>
                <a:lnTo>
                  <a:pt x="55397" y="141587"/>
                </a:lnTo>
                <a:lnTo>
                  <a:pt x="60310" y="140885"/>
                </a:lnTo>
                <a:lnTo>
                  <a:pt x="65186" y="139407"/>
                </a:lnTo>
                <a:lnTo>
                  <a:pt x="105963" y="127812"/>
                </a:lnTo>
                <a:lnTo>
                  <a:pt x="147190" y="117378"/>
                </a:lnTo>
                <a:lnTo>
                  <a:pt x="188722" y="108141"/>
                </a:lnTo>
                <a:lnTo>
                  <a:pt x="230414" y="100141"/>
                </a:lnTo>
                <a:lnTo>
                  <a:pt x="249213" y="92769"/>
                </a:lnTo>
                <a:lnTo>
                  <a:pt x="263229" y="79229"/>
                </a:lnTo>
                <a:lnTo>
                  <a:pt x="271144" y="61416"/>
                </a:lnTo>
                <a:lnTo>
                  <a:pt x="271638" y="41223"/>
                </a:lnTo>
                <a:lnTo>
                  <a:pt x="264265" y="22424"/>
                </a:lnTo>
                <a:lnTo>
                  <a:pt x="250726" y="8408"/>
                </a:lnTo>
                <a:lnTo>
                  <a:pt x="232912" y="493"/>
                </a:lnTo>
                <a:lnTo>
                  <a:pt x="212720" y="0"/>
                </a:lnTo>
                <a:close/>
              </a:path>
            </a:pathLst>
          </a:custGeom>
          <a:solidFill>
            <a:srgbClr val="B7822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71954" y="3490685"/>
            <a:ext cx="67771" cy="170199"/>
          </a:xfrm>
          <a:custGeom>
            <a:avLst/>
            <a:gdLst/>
            <a:ahLst/>
            <a:cxnLst/>
            <a:rect l="l" t="t" r="r" b="b"/>
            <a:pathLst>
              <a:path w="111759" h="280670">
                <a:moveTo>
                  <a:pt x="60579" y="0"/>
                </a:moveTo>
                <a:lnTo>
                  <a:pt x="24635" y="14891"/>
                </a:lnTo>
                <a:lnTo>
                  <a:pt x="9751" y="50828"/>
                </a:lnTo>
                <a:lnTo>
                  <a:pt x="9751" y="54078"/>
                </a:lnTo>
                <a:lnTo>
                  <a:pt x="9137" y="96591"/>
                </a:lnTo>
                <a:lnTo>
                  <a:pt x="7300" y="139149"/>
                </a:lnTo>
                <a:lnTo>
                  <a:pt x="4250" y="181567"/>
                </a:lnTo>
                <a:lnTo>
                  <a:pt x="0" y="223702"/>
                </a:lnTo>
                <a:lnTo>
                  <a:pt x="1700" y="243817"/>
                </a:lnTo>
                <a:lnTo>
                  <a:pt x="25463" y="273798"/>
                </a:lnTo>
                <a:lnTo>
                  <a:pt x="48611" y="280366"/>
                </a:lnTo>
                <a:lnTo>
                  <a:pt x="50569" y="280366"/>
                </a:lnTo>
                <a:lnTo>
                  <a:pt x="95465" y="253329"/>
                </a:lnTo>
                <a:lnTo>
                  <a:pt x="105569" y="190326"/>
                </a:lnTo>
                <a:lnTo>
                  <a:pt x="108826" y="144990"/>
                </a:lnTo>
                <a:lnTo>
                  <a:pt x="110788" y="99522"/>
                </a:lnTo>
                <a:lnTo>
                  <a:pt x="111444" y="54078"/>
                </a:lnTo>
                <a:lnTo>
                  <a:pt x="111437" y="50828"/>
                </a:lnTo>
                <a:lnTo>
                  <a:pt x="107434" y="31042"/>
                </a:lnTo>
                <a:lnTo>
                  <a:pt x="96533" y="14886"/>
                </a:lnTo>
                <a:lnTo>
                  <a:pt x="80368" y="3994"/>
                </a:lnTo>
                <a:lnTo>
                  <a:pt x="60579" y="0"/>
                </a:lnTo>
                <a:close/>
              </a:path>
            </a:pathLst>
          </a:custGeom>
          <a:solidFill>
            <a:srgbClr val="B7822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14915" y="4396019"/>
            <a:ext cx="167118" cy="73547"/>
          </a:xfrm>
          <a:custGeom>
            <a:avLst/>
            <a:gdLst/>
            <a:ahLst/>
            <a:cxnLst/>
            <a:rect l="l" t="t" r="r" b="b"/>
            <a:pathLst>
              <a:path w="275590" h="121284">
                <a:moveTo>
                  <a:pt x="216536" y="0"/>
                </a:moveTo>
                <a:lnTo>
                  <a:pt x="174727" y="6716"/>
                </a:lnTo>
                <a:lnTo>
                  <a:pt x="132569" y="12231"/>
                </a:lnTo>
                <a:lnTo>
                  <a:pt x="90210" y="16534"/>
                </a:lnTo>
                <a:lnTo>
                  <a:pt x="47799" y="19614"/>
                </a:lnTo>
                <a:lnTo>
                  <a:pt x="28289" y="24743"/>
                </a:lnTo>
                <a:lnTo>
                  <a:pt x="12790" y="36546"/>
                </a:lnTo>
                <a:lnTo>
                  <a:pt x="2845" y="53301"/>
                </a:lnTo>
                <a:lnTo>
                  <a:pt x="0" y="73286"/>
                </a:lnTo>
                <a:lnTo>
                  <a:pt x="4818" y="92180"/>
                </a:lnTo>
                <a:lnTo>
                  <a:pt x="15911" y="107381"/>
                </a:lnTo>
                <a:lnTo>
                  <a:pt x="31728" y="117513"/>
                </a:lnTo>
                <a:lnTo>
                  <a:pt x="50717" y="121196"/>
                </a:lnTo>
                <a:lnTo>
                  <a:pt x="52711" y="121196"/>
                </a:lnTo>
                <a:lnTo>
                  <a:pt x="99035" y="117834"/>
                </a:lnTo>
                <a:lnTo>
                  <a:pt x="144315" y="113236"/>
                </a:lnTo>
                <a:lnTo>
                  <a:pt x="189395" y="107336"/>
                </a:lnTo>
                <a:lnTo>
                  <a:pt x="234119" y="100141"/>
                </a:lnTo>
                <a:lnTo>
                  <a:pt x="266971" y="79261"/>
                </a:lnTo>
                <a:lnTo>
                  <a:pt x="275416" y="41260"/>
                </a:lnTo>
                <a:lnTo>
                  <a:pt x="268065" y="22471"/>
                </a:lnTo>
                <a:lnTo>
                  <a:pt x="254537" y="8440"/>
                </a:lnTo>
                <a:lnTo>
                  <a:pt x="236727" y="504"/>
                </a:lnTo>
                <a:lnTo>
                  <a:pt x="216536" y="0"/>
                </a:lnTo>
                <a:close/>
              </a:path>
            </a:pathLst>
          </a:custGeom>
          <a:solidFill>
            <a:srgbClr val="B7822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02856" y="4396198"/>
            <a:ext cx="167118" cy="73547"/>
          </a:xfrm>
          <a:custGeom>
            <a:avLst/>
            <a:gdLst/>
            <a:ahLst/>
            <a:cxnLst/>
            <a:rect l="l" t="t" r="r" b="b"/>
            <a:pathLst>
              <a:path w="275590" h="121284">
                <a:moveTo>
                  <a:pt x="58843" y="0"/>
                </a:moveTo>
                <a:lnTo>
                  <a:pt x="38642" y="510"/>
                </a:lnTo>
                <a:lnTo>
                  <a:pt x="20847" y="8463"/>
                </a:lnTo>
                <a:lnTo>
                  <a:pt x="7339" y="22518"/>
                </a:lnTo>
                <a:lnTo>
                  <a:pt x="0" y="41334"/>
                </a:lnTo>
                <a:lnTo>
                  <a:pt x="531" y="61520"/>
                </a:lnTo>
                <a:lnTo>
                  <a:pt x="22539" y="92817"/>
                </a:lnTo>
                <a:lnTo>
                  <a:pt x="86079" y="107286"/>
                </a:lnTo>
                <a:lnTo>
                  <a:pt x="131174" y="113144"/>
                </a:lnTo>
                <a:lnTo>
                  <a:pt x="176470" y="117699"/>
                </a:lnTo>
                <a:lnTo>
                  <a:pt x="221818" y="120938"/>
                </a:lnTo>
                <a:lnTo>
                  <a:pt x="223776" y="121012"/>
                </a:lnTo>
                <a:lnTo>
                  <a:pt x="224736" y="121012"/>
                </a:lnTo>
                <a:lnTo>
                  <a:pt x="243746" y="117322"/>
                </a:lnTo>
                <a:lnTo>
                  <a:pt x="259570" y="107178"/>
                </a:lnTo>
                <a:lnTo>
                  <a:pt x="270656" y="91964"/>
                </a:lnTo>
                <a:lnTo>
                  <a:pt x="275453" y="73065"/>
                </a:lnTo>
                <a:lnTo>
                  <a:pt x="272586" y="53058"/>
                </a:lnTo>
                <a:lnTo>
                  <a:pt x="262626" y="36297"/>
                </a:lnTo>
                <a:lnTo>
                  <a:pt x="247112" y="24501"/>
                </a:lnTo>
                <a:lnTo>
                  <a:pt x="227580" y="19392"/>
                </a:lnTo>
                <a:lnTo>
                  <a:pt x="185169" y="16362"/>
                </a:lnTo>
                <a:lnTo>
                  <a:pt x="142810" y="12106"/>
                </a:lnTo>
                <a:lnTo>
                  <a:pt x="100652" y="6645"/>
                </a:lnTo>
                <a:lnTo>
                  <a:pt x="58843" y="0"/>
                </a:lnTo>
                <a:close/>
              </a:path>
            </a:pathLst>
          </a:custGeom>
          <a:solidFill>
            <a:srgbClr val="B7822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98417" y="4334872"/>
            <a:ext cx="161727" cy="98191"/>
          </a:xfrm>
          <a:custGeom>
            <a:avLst/>
            <a:gdLst/>
            <a:ahLst/>
            <a:cxnLst/>
            <a:rect l="l" t="t" r="r" b="b"/>
            <a:pathLst>
              <a:path w="266700" h="161925">
                <a:moveTo>
                  <a:pt x="51234" y="0"/>
                </a:moveTo>
                <a:lnTo>
                  <a:pt x="32078" y="3607"/>
                </a:lnTo>
                <a:lnTo>
                  <a:pt x="15672" y="14134"/>
                </a:lnTo>
                <a:lnTo>
                  <a:pt x="4166" y="30725"/>
                </a:lnTo>
                <a:lnTo>
                  <a:pt x="0" y="50480"/>
                </a:lnTo>
                <a:lnTo>
                  <a:pt x="3607" y="69636"/>
                </a:lnTo>
                <a:lnTo>
                  <a:pt x="30725" y="97548"/>
                </a:lnTo>
                <a:lnTo>
                  <a:pt x="72713" y="114917"/>
                </a:lnTo>
                <a:lnTo>
                  <a:pt x="115292" y="131084"/>
                </a:lnTo>
                <a:lnTo>
                  <a:pt x="158308" y="145997"/>
                </a:lnTo>
                <a:lnTo>
                  <a:pt x="201605" y="159605"/>
                </a:lnTo>
                <a:lnTo>
                  <a:pt x="211357" y="161748"/>
                </a:lnTo>
                <a:lnTo>
                  <a:pt x="216159" y="161748"/>
                </a:lnTo>
                <a:lnTo>
                  <a:pt x="257575" y="140414"/>
                </a:lnTo>
                <a:lnTo>
                  <a:pt x="266705" y="105338"/>
                </a:lnTo>
                <a:lnTo>
                  <a:pt x="260883" y="86739"/>
                </a:lnTo>
                <a:lnTo>
                  <a:pt x="248508" y="71678"/>
                </a:lnTo>
                <a:lnTo>
                  <a:pt x="230676" y="62197"/>
                </a:lnTo>
                <a:lnTo>
                  <a:pt x="190203" y="49468"/>
                </a:lnTo>
                <a:lnTo>
                  <a:pt x="150001" y="35523"/>
                </a:lnTo>
                <a:lnTo>
                  <a:pt x="110214" y="20407"/>
                </a:lnTo>
                <a:lnTo>
                  <a:pt x="70989" y="4166"/>
                </a:lnTo>
                <a:lnTo>
                  <a:pt x="51234" y="0"/>
                </a:lnTo>
                <a:close/>
              </a:path>
            </a:pathLst>
          </a:custGeom>
          <a:solidFill>
            <a:srgbClr val="B7822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850513" y="3282629"/>
            <a:ext cx="79323" cy="166348"/>
          </a:xfrm>
          <a:custGeom>
            <a:avLst/>
            <a:gdLst/>
            <a:ahLst/>
            <a:cxnLst/>
            <a:rect l="l" t="t" r="r" b="b"/>
            <a:pathLst>
              <a:path w="130809" h="274320">
                <a:moveTo>
                  <a:pt x="72071" y="0"/>
                </a:moveTo>
                <a:lnTo>
                  <a:pt x="39527" y="20150"/>
                </a:lnTo>
                <a:lnTo>
                  <a:pt x="21396" y="82803"/>
                </a:lnTo>
                <a:lnTo>
                  <a:pt x="12960" y="127506"/>
                </a:lnTo>
                <a:lnTo>
                  <a:pt x="5820" y="172458"/>
                </a:lnTo>
                <a:lnTo>
                  <a:pt x="0" y="217508"/>
                </a:lnTo>
                <a:lnTo>
                  <a:pt x="1706" y="237623"/>
                </a:lnTo>
                <a:lnTo>
                  <a:pt x="25510" y="267588"/>
                </a:lnTo>
                <a:lnTo>
                  <a:pt x="48648" y="274135"/>
                </a:lnTo>
                <a:lnTo>
                  <a:pt x="50569" y="274135"/>
                </a:lnTo>
                <a:lnTo>
                  <a:pt x="95481" y="247051"/>
                </a:lnTo>
                <a:lnTo>
                  <a:pt x="106474" y="186977"/>
                </a:lnTo>
                <a:lnTo>
                  <a:pt x="113157" y="144964"/>
                </a:lnTo>
                <a:lnTo>
                  <a:pt x="121052" y="103180"/>
                </a:lnTo>
                <a:lnTo>
                  <a:pt x="130135" y="61773"/>
                </a:lnTo>
                <a:lnTo>
                  <a:pt x="130759" y="41593"/>
                </a:lnTo>
                <a:lnTo>
                  <a:pt x="123847" y="23366"/>
                </a:lnTo>
                <a:lnTo>
                  <a:pt x="110604" y="9059"/>
                </a:lnTo>
                <a:lnTo>
                  <a:pt x="92236" y="639"/>
                </a:lnTo>
                <a:lnTo>
                  <a:pt x="72071" y="0"/>
                </a:lnTo>
                <a:close/>
              </a:path>
            </a:pathLst>
          </a:custGeom>
          <a:solidFill>
            <a:srgbClr val="B7822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024622" y="4334520"/>
            <a:ext cx="161727" cy="98191"/>
          </a:xfrm>
          <a:custGeom>
            <a:avLst/>
            <a:gdLst/>
            <a:ahLst/>
            <a:cxnLst/>
            <a:rect l="l" t="t" r="r" b="b"/>
            <a:pathLst>
              <a:path w="266700" h="161925">
                <a:moveTo>
                  <a:pt x="215287" y="0"/>
                </a:moveTo>
                <a:lnTo>
                  <a:pt x="195516" y="4193"/>
                </a:lnTo>
                <a:lnTo>
                  <a:pt x="156324" y="20446"/>
                </a:lnTo>
                <a:lnTo>
                  <a:pt x="116578" y="35591"/>
                </a:lnTo>
                <a:lnTo>
                  <a:pt x="76416" y="49573"/>
                </a:lnTo>
                <a:lnTo>
                  <a:pt x="35977" y="62335"/>
                </a:lnTo>
                <a:lnTo>
                  <a:pt x="18167" y="71838"/>
                </a:lnTo>
                <a:lnTo>
                  <a:pt x="5807" y="86909"/>
                </a:lnTo>
                <a:lnTo>
                  <a:pt x="0" y="105512"/>
                </a:lnTo>
                <a:lnTo>
                  <a:pt x="1845" y="125612"/>
                </a:lnTo>
                <a:lnTo>
                  <a:pt x="9167" y="140589"/>
                </a:lnTo>
                <a:lnTo>
                  <a:pt x="20472" y="152037"/>
                </a:lnTo>
                <a:lnTo>
                  <a:pt x="34644" y="159350"/>
                </a:lnTo>
                <a:lnTo>
                  <a:pt x="50568" y="161923"/>
                </a:lnTo>
                <a:lnTo>
                  <a:pt x="55370" y="161923"/>
                </a:lnTo>
                <a:lnTo>
                  <a:pt x="108442" y="146101"/>
                </a:lnTo>
                <a:lnTo>
                  <a:pt x="151425" y="131143"/>
                </a:lnTo>
                <a:lnTo>
                  <a:pt x="193957" y="114925"/>
                </a:lnTo>
                <a:lnTo>
                  <a:pt x="235891" y="97501"/>
                </a:lnTo>
                <a:lnTo>
                  <a:pt x="262985" y="69575"/>
                </a:lnTo>
                <a:lnTo>
                  <a:pt x="266569" y="50418"/>
                </a:lnTo>
                <a:lnTo>
                  <a:pt x="262376" y="30678"/>
                </a:lnTo>
                <a:lnTo>
                  <a:pt x="250854" y="14094"/>
                </a:lnTo>
                <a:lnTo>
                  <a:pt x="234445" y="3584"/>
                </a:lnTo>
                <a:lnTo>
                  <a:pt x="215287" y="0"/>
                </a:lnTo>
                <a:close/>
              </a:path>
            </a:pathLst>
          </a:custGeom>
          <a:solidFill>
            <a:srgbClr val="B7822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844308" y="3493598"/>
            <a:ext cx="67771" cy="168273"/>
          </a:xfrm>
          <a:custGeom>
            <a:avLst/>
            <a:gdLst/>
            <a:ahLst/>
            <a:cxnLst/>
            <a:rect l="l" t="t" r="r" b="b"/>
            <a:pathLst>
              <a:path w="111759" h="277495">
                <a:moveTo>
                  <a:pt x="50864" y="0"/>
                </a:moveTo>
                <a:lnTo>
                  <a:pt x="31006" y="4021"/>
                </a:lnTo>
                <a:lnTo>
                  <a:pt x="14854" y="14937"/>
                </a:lnTo>
                <a:lnTo>
                  <a:pt x="3972" y="31110"/>
                </a:lnTo>
                <a:lnTo>
                  <a:pt x="0" y="50901"/>
                </a:lnTo>
                <a:lnTo>
                  <a:pt x="705" y="96366"/>
                </a:lnTo>
                <a:lnTo>
                  <a:pt x="2710" y="141840"/>
                </a:lnTo>
                <a:lnTo>
                  <a:pt x="6010" y="187170"/>
                </a:lnTo>
                <a:lnTo>
                  <a:pt x="10601" y="232198"/>
                </a:lnTo>
                <a:lnTo>
                  <a:pt x="42833" y="273770"/>
                </a:lnTo>
                <a:lnTo>
                  <a:pt x="61023" y="277152"/>
                </a:lnTo>
                <a:lnTo>
                  <a:pt x="62980" y="277152"/>
                </a:lnTo>
                <a:lnTo>
                  <a:pt x="100972" y="257870"/>
                </a:lnTo>
                <a:lnTo>
                  <a:pt x="111592" y="220414"/>
                </a:lnTo>
                <a:lnTo>
                  <a:pt x="107313" y="178301"/>
                </a:lnTo>
                <a:lnTo>
                  <a:pt x="104232" y="135893"/>
                </a:lnTo>
                <a:lnTo>
                  <a:pt x="102356" y="93340"/>
                </a:lnTo>
                <a:lnTo>
                  <a:pt x="101692" y="50791"/>
                </a:lnTo>
                <a:lnTo>
                  <a:pt x="97678" y="31026"/>
                </a:lnTo>
                <a:lnTo>
                  <a:pt x="86778" y="14881"/>
                </a:lnTo>
                <a:lnTo>
                  <a:pt x="70629" y="3993"/>
                </a:lnTo>
                <a:lnTo>
                  <a:pt x="50864" y="0"/>
                </a:lnTo>
                <a:close/>
              </a:path>
            </a:pathLst>
          </a:custGeom>
          <a:solidFill>
            <a:srgbClr val="B7822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438C69F9-A4A7-4184-9B91-54499FA7A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094" y="3746626"/>
            <a:ext cx="4117641" cy="2150099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8A2F4A6C-7E48-45CA-B8E3-828D730515EA}"/>
              </a:ext>
            </a:extLst>
          </p:cNvPr>
          <p:cNvSpPr/>
          <p:nvPr/>
        </p:nvSpPr>
        <p:spPr>
          <a:xfrm>
            <a:off x="1121559" y="2690644"/>
            <a:ext cx="5316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/>
            <a:r>
              <a:rPr lang="es-ES" sz="3200" b="1" spc="-221" dirty="0">
                <a:solidFill>
                  <a:srgbClr val="29308E"/>
                </a:solidFill>
                <a:latin typeface="Raleway" panose="020B0503030101060003"/>
                <a:cs typeface="Verdana"/>
              </a:rPr>
              <a:t>Marco de Cualificaciones   Técnico Profesional</a:t>
            </a:r>
          </a:p>
        </p:txBody>
      </p:sp>
    </p:spTree>
    <p:extLst>
      <p:ext uri="{BB962C8B-B14F-4D97-AF65-F5344CB8AC3E}">
        <p14:creationId xmlns:p14="http://schemas.microsoft.com/office/powerpoint/2010/main" val="58959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5DF15D3-38FB-42AC-80BE-9A4280705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7058" y="628794"/>
            <a:ext cx="11057885" cy="82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rPr>
              <a:t>ANTECEDENTES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0045" y="1560974"/>
            <a:ext cx="5055329" cy="1045301"/>
            <a:chOff x="741316" y="1813949"/>
            <a:chExt cx="5055329" cy="1045301"/>
          </a:xfrm>
        </p:grpSpPr>
        <p:sp>
          <p:nvSpPr>
            <p:cNvPr id="8" name="Oval 7"/>
            <p:cNvSpPr/>
            <p:nvPr/>
          </p:nvSpPr>
          <p:spPr>
            <a:xfrm>
              <a:off x="741316" y="1959983"/>
              <a:ext cx="731520" cy="7315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491592" y="2160148"/>
              <a:ext cx="4305053" cy="69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Recomienda a los países miembros el desarrollo de un Marco Nacional de Cualificaciones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472836" y="1813949"/>
              <a:ext cx="4305053" cy="416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OIT, 2004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41755" y="1395379"/>
            <a:ext cx="5036573" cy="1358383"/>
            <a:chOff x="741316" y="1813949"/>
            <a:chExt cx="5036573" cy="1358383"/>
          </a:xfrm>
        </p:grpSpPr>
        <p:sp>
          <p:nvSpPr>
            <p:cNvPr id="12" name="Oval 11"/>
            <p:cNvSpPr/>
            <p:nvPr/>
          </p:nvSpPr>
          <p:spPr>
            <a:xfrm>
              <a:off x="741316" y="1959983"/>
              <a:ext cx="731520" cy="7315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72835" y="2150064"/>
              <a:ext cx="4305053" cy="102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Crea la Comisión del Sistema Nacional de Certificación de Competencias Laborales, </a:t>
              </a:r>
              <a:r>
                <a:rPr lang="es-ES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ChileValora</a:t>
              </a:r>
              <a:r>
                <a:rPr lang="es-E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. 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472836" y="1813949"/>
              <a:ext cx="4305053" cy="416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LEY 20.267, 2008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550" y="2925161"/>
            <a:ext cx="5100694" cy="2017875"/>
            <a:chOff x="741316" y="1892800"/>
            <a:chExt cx="5100694" cy="2017875"/>
          </a:xfrm>
        </p:grpSpPr>
        <p:sp>
          <p:nvSpPr>
            <p:cNvPr id="16" name="Oval 15"/>
            <p:cNvSpPr/>
            <p:nvPr/>
          </p:nvSpPr>
          <p:spPr>
            <a:xfrm>
              <a:off x="741316" y="1959983"/>
              <a:ext cx="731520" cy="7315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72836" y="2242077"/>
              <a:ext cx="4305053" cy="166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Todos los marcos establecen una base para mejorar la calidad, accesibilidad, vinculación y reconocimiento de las cualificaciones por parte del sector público y privado, nacional e internacionalmente.”  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513848" y="1892800"/>
              <a:ext cx="4328162" cy="416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OCDE, 2006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85750" y="3021375"/>
            <a:ext cx="5036573" cy="1995291"/>
            <a:chOff x="741316" y="1879033"/>
            <a:chExt cx="5036573" cy="1995291"/>
          </a:xfrm>
        </p:grpSpPr>
        <p:sp>
          <p:nvSpPr>
            <p:cNvPr id="20" name="Oval 19"/>
            <p:cNvSpPr/>
            <p:nvPr/>
          </p:nvSpPr>
          <p:spPr>
            <a:xfrm>
              <a:off x="741316" y="1959983"/>
              <a:ext cx="731520" cy="731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472835" y="2528891"/>
              <a:ext cx="4305053" cy="134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“Articular la educación media técnica y la educación superior técnica con el sector productivo por medio del Marco de Cualificaciones Técnico-Profesional (…)”,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472836" y="1879033"/>
              <a:ext cx="43050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/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AGENDA MODERNIZACIÓN EDUCACIÓN TÉCNICO PROFESIONAL, 2019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30246" y="5098076"/>
            <a:ext cx="5289221" cy="1156752"/>
            <a:chOff x="741316" y="1959983"/>
            <a:chExt cx="5289221" cy="1156752"/>
          </a:xfrm>
        </p:grpSpPr>
        <p:sp>
          <p:nvSpPr>
            <p:cNvPr id="28" name="Oval 27"/>
            <p:cNvSpPr/>
            <p:nvPr/>
          </p:nvSpPr>
          <p:spPr>
            <a:xfrm>
              <a:off x="741316" y="1959983"/>
              <a:ext cx="731520" cy="7315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489316" y="2593515"/>
              <a:ext cx="43050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s-E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Implementación un piloto de Marco de cualificaciones.</a:t>
              </a: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1489316" y="1984362"/>
              <a:ext cx="454122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/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LEY SOBRE EDUCACIÓN SUPERIOR 21.091, 2018</a:t>
              </a:r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15364C7E-B5BB-4C23-8C43-F52BEBA59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8596" y="-76332"/>
            <a:ext cx="1597290" cy="1597290"/>
          </a:xfrm>
          <a:prstGeom prst="rect">
            <a:avLst/>
          </a:prstGeom>
        </p:spPr>
      </p:pic>
      <p:grpSp>
        <p:nvGrpSpPr>
          <p:cNvPr id="40" name="Group 10">
            <a:extLst>
              <a:ext uri="{FF2B5EF4-FFF2-40B4-BE49-F238E27FC236}">
                <a16:creationId xmlns:a16="http://schemas.microsoft.com/office/drawing/2014/main" id="{FBB645EA-4F87-41DF-82DD-776C55EDEC54}"/>
              </a:ext>
            </a:extLst>
          </p:cNvPr>
          <p:cNvGrpSpPr/>
          <p:nvPr/>
        </p:nvGrpSpPr>
        <p:grpSpPr>
          <a:xfrm>
            <a:off x="772533" y="5086159"/>
            <a:ext cx="5042912" cy="1390475"/>
            <a:chOff x="741316" y="1813949"/>
            <a:chExt cx="5042912" cy="1390475"/>
          </a:xfrm>
        </p:grpSpPr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6243C472-F339-4B05-8C05-4F2F6A40781D}"/>
                </a:ext>
              </a:extLst>
            </p:cNvPr>
            <p:cNvSpPr/>
            <p:nvPr/>
          </p:nvSpPr>
          <p:spPr>
            <a:xfrm>
              <a:off x="741316" y="1959983"/>
              <a:ext cx="731520" cy="7315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2">
              <a:extLst>
                <a:ext uri="{FF2B5EF4-FFF2-40B4-BE49-F238E27FC236}">
                  <a16:creationId xmlns:a16="http://schemas.microsoft.com/office/drawing/2014/main" id="{238A80E8-6E35-4073-A058-23D74C97A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175" y="2182156"/>
              <a:ext cx="4305053" cy="102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Marcos o sistemas de cualificaciones bien articulados que favorezcan la enseñanza y formación técnica y profesional. 2015</a:t>
              </a:r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F1E452F6-4E61-45FC-94B0-30A991894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836" y="1813949"/>
              <a:ext cx="4305053" cy="416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aleway" panose="020B0503030101060003" pitchFamily="34" charset="0"/>
                </a:rPr>
                <a:t>UNESCO, Agenda 2030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411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91F41ED-BEF8-4FA7-99A0-72472DAC0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85905" cy="6858000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7057" y="675502"/>
            <a:ext cx="110578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rPr>
              <a:t>Por qué estamos aquí ahora</a:t>
            </a:r>
          </a:p>
        </p:txBody>
      </p:sp>
      <p:sp>
        <p:nvSpPr>
          <p:cNvPr id="7" name="Rectangle 6"/>
          <p:cNvSpPr/>
          <p:nvPr/>
        </p:nvSpPr>
        <p:spPr>
          <a:xfrm>
            <a:off x="4391891" y="1981200"/>
            <a:ext cx="3408218" cy="37584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>
                <a:solidFill>
                  <a:schemeClr val="tx1"/>
                </a:solidFill>
                <a:latin typeface="Raleway" panose="020B0503030101060003"/>
              </a:rPr>
              <a:t>Año 2018 CFT e IP sumaban 512.246 estudiantes. Esto corresponde al 44% de la matricula total de pregrado</a:t>
            </a:r>
            <a:endParaRPr lang="en-US" sz="2400" dirty="0">
              <a:solidFill>
                <a:schemeClr val="tx1"/>
              </a:solidFill>
              <a:latin typeface="Raleway" panose="020B050303010106000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8145" y="1997825"/>
            <a:ext cx="3408218" cy="37584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>
                <a:solidFill>
                  <a:schemeClr val="tx1"/>
                </a:solidFill>
                <a:latin typeface="Raleway" panose="020B0503030101060003"/>
              </a:rPr>
              <a:t>54% de los estudiantes que ingresan a educación superior, a primer año eligen un CFT o IP</a:t>
            </a:r>
            <a:endParaRPr lang="en-US" sz="2400" dirty="0">
              <a:solidFill>
                <a:schemeClr val="tx1"/>
              </a:solidFill>
              <a:latin typeface="Raleway" panose="020B050303010106000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5637" y="1981199"/>
            <a:ext cx="3408218" cy="3758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>
                <a:solidFill>
                  <a:schemeClr val="tx1"/>
                </a:solidFill>
                <a:latin typeface="Raleway" panose="020B0503030101060003"/>
              </a:rPr>
              <a:t>Tres de cada cuatro empleos son para Técnicos Profesionales</a:t>
            </a:r>
            <a:endParaRPr lang="en-US" sz="2400" dirty="0">
              <a:solidFill>
                <a:schemeClr val="tx1"/>
              </a:solidFill>
              <a:latin typeface="Raleway" panose="020B0503030101060003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DCA4128-90DE-44C3-A74F-7D1DE32EF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134" y="200022"/>
            <a:ext cx="1597290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95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3BC16D9-7FC5-405E-A597-DD073359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85905" cy="6858000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6279C3DF-EF96-4E08-B626-F15D98D730A5}"/>
              </a:ext>
            </a:extLst>
          </p:cNvPr>
          <p:cNvSpPr/>
          <p:nvPr/>
        </p:nvSpPr>
        <p:spPr>
          <a:xfrm>
            <a:off x="2555630" y="1484860"/>
            <a:ext cx="92075" cy="128588"/>
          </a:xfrm>
          <a:custGeom>
            <a:avLst/>
            <a:gdLst/>
            <a:ahLst/>
            <a:cxnLst/>
            <a:rect l="l" t="t" r="r" b="b"/>
            <a:pathLst>
              <a:path w="202564" h="282575">
                <a:moveTo>
                  <a:pt x="118385" y="166779"/>
                </a:moveTo>
                <a:lnTo>
                  <a:pt x="68229" y="166779"/>
                </a:lnTo>
                <a:lnTo>
                  <a:pt x="73412" y="282176"/>
                </a:lnTo>
                <a:lnTo>
                  <a:pt x="102368" y="177306"/>
                </a:lnTo>
                <a:lnTo>
                  <a:pt x="122792" y="177306"/>
                </a:lnTo>
                <a:lnTo>
                  <a:pt x="118385" y="166779"/>
                </a:lnTo>
                <a:close/>
              </a:path>
              <a:path w="202564" h="282575">
                <a:moveTo>
                  <a:pt x="122792" y="177306"/>
                </a:moveTo>
                <a:lnTo>
                  <a:pt x="102368" y="177306"/>
                </a:lnTo>
                <a:lnTo>
                  <a:pt x="146991" y="235116"/>
                </a:lnTo>
                <a:lnTo>
                  <a:pt x="122792" y="177306"/>
                </a:lnTo>
                <a:close/>
              </a:path>
              <a:path w="202564" h="282575">
                <a:moveTo>
                  <a:pt x="0" y="72178"/>
                </a:moveTo>
                <a:lnTo>
                  <a:pt x="55112" y="143138"/>
                </a:lnTo>
                <a:lnTo>
                  <a:pt x="7797" y="198251"/>
                </a:lnTo>
                <a:lnTo>
                  <a:pt x="68229" y="166779"/>
                </a:lnTo>
                <a:lnTo>
                  <a:pt x="118385" y="166779"/>
                </a:lnTo>
                <a:lnTo>
                  <a:pt x="112896" y="153666"/>
                </a:lnTo>
                <a:lnTo>
                  <a:pt x="162953" y="116911"/>
                </a:lnTo>
                <a:lnTo>
                  <a:pt x="102409" y="116911"/>
                </a:lnTo>
                <a:lnTo>
                  <a:pt x="70889" y="116874"/>
                </a:lnTo>
                <a:lnTo>
                  <a:pt x="0" y="72178"/>
                </a:lnTo>
                <a:close/>
              </a:path>
              <a:path w="202564" h="282575">
                <a:moveTo>
                  <a:pt x="202244" y="88062"/>
                </a:moveTo>
                <a:lnTo>
                  <a:pt x="102409" y="116911"/>
                </a:lnTo>
                <a:lnTo>
                  <a:pt x="162953" y="116911"/>
                </a:lnTo>
                <a:lnTo>
                  <a:pt x="202244" y="88062"/>
                </a:lnTo>
                <a:close/>
              </a:path>
              <a:path w="202564" h="282575">
                <a:moveTo>
                  <a:pt x="82787" y="0"/>
                </a:moveTo>
                <a:lnTo>
                  <a:pt x="70889" y="116874"/>
                </a:lnTo>
                <a:lnTo>
                  <a:pt x="102403" y="116874"/>
                </a:lnTo>
                <a:lnTo>
                  <a:pt x="82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defTabSz="415869">
              <a:defRPr/>
            </a:pPr>
            <a:endParaRPr sz="819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DC36E0-4D41-462E-8E9D-7FC223315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8596" y="-76332"/>
            <a:ext cx="1597290" cy="1597290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F0226491-9885-4685-8D87-F1CE39F55390}"/>
              </a:ext>
            </a:extLst>
          </p:cNvPr>
          <p:cNvGraphicFramePr/>
          <p:nvPr>
            <p:extLst/>
          </p:nvPr>
        </p:nvGraphicFramePr>
        <p:xfrm>
          <a:off x="5876051" y="1523289"/>
          <a:ext cx="5304219" cy="460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id="{51377B7D-52F9-4B58-BBDC-CD06348C8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3" y="2064591"/>
            <a:ext cx="5069293" cy="38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4DAA5E5-81C0-45F0-B53D-A7D281F457F1}"/>
              </a:ext>
            </a:extLst>
          </p:cNvPr>
          <p:cNvSpPr txBox="1"/>
          <p:nvPr/>
        </p:nvSpPr>
        <p:spPr>
          <a:xfrm>
            <a:off x="1231380" y="554799"/>
            <a:ext cx="592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Raleway" panose="020B0503030101060003" pitchFamily="34" charset="0"/>
              </a:rPr>
              <a:t>Definición</a:t>
            </a:r>
            <a:endParaRPr lang="es-CL" sz="3200" b="1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1233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8E3A79-035D-4F8F-8585-BE3205459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8D041F2-5B42-41EB-B7DA-98C86F607D56}"/>
              </a:ext>
            </a:extLst>
          </p:cNvPr>
          <p:cNvGraphicFramePr/>
          <p:nvPr>
            <p:extLst/>
          </p:nvPr>
        </p:nvGraphicFramePr>
        <p:xfrm>
          <a:off x="1509977" y="1064725"/>
          <a:ext cx="9606472" cy="575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6B1912A-2CED-445B-8F8F-9ECAF44130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0560" y="-44176"/>
            <a:ext cx="1597290" cy="16033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C03EE9D-D171-4B75-B977-8B36720365F4}"/>
              </a:ext>
            </a:extLst>
          </p:cNvPr>
          <p:cNvSpPr txBox="1"/>
          <p:nvPr/>
        </p:nvSpPr>
        <p:spPr>
          <a:xfrm>
            <a:off x="422571" y="754870"/>
            <a:ext cx="984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Raleway" panose="020B0503030101060003" pitchFamily="34" charset="0"/>
              </a:rPr>
              <a:t>ACTORES DE RELEVANCIA</a:t>
            </a:r>
            <a:endParaRPr lang="es-CL" sz="2800" b="1" dirty="0">
              <a:latin typeface="Raleway" panose="020B0503030101060003" pitchFamily="34" charset="0"/>
            </a:endParaRPr>
          </a:p>
        </p:txBody>
      </p:sp>
      <p:pic>
        <p:nvPicPr>
          <p:cNvPr id="1028" name="Picture 4" descr="Resultado de imagen para logo sence 2019">
            <a:extLst>
              <a:ext uri="{FF2B5EF4-FFF2-40B4-BE49-F238E27FC236}">
                <a16:creationId xmlns:a16="http://schemas.microsoft.com/office/drawing/2014/main" id="{0007AA13-EBEA-4D93-AB2A-1D1C5BAB7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12" y="5493657"/>
            <a:ext cx="2031369" cy="108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73DBCDFB-7A8D-49C1-9A31-849CD62E5F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5723" y="5718082"/>
            <a:ext cx="1933433" cy="6378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0" name="Picture 6" descr="Resultado de imagen para logo corfo 2019">
            <a:extLst>
              <a:ext uri="{FF2B5EF4-FFF2-40B4-BE49-F238E27FC236}">
                <a16:creationId xmlns:a16="http://schemas.microsoft.com/office/drawing/2014/main" id="{9ACABED3-9F18-4FB9-A5C3-B5D40745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28" y="5793275"/>
            <a:ext cx="1600277" cy="4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15786"/>
      </p:ext>
    </p:extLst>
  </p:cSld>
  <p:clrMapOvr>
    <a:masterClrMapping/>
  </p:clrMapOvr>
  <p:transition spd="slow" advClick="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1439A625-54EF-4B36-9CE3-E363E5E757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7413" name="Rectangle 8">
            <a:extLst>
              <a:ext uri="{FF2B5EF4-FFF2-40B4-BE49-F238E27FC236}">
                <a16:creationId xmlns:a16="http://schemas.microsoft.com/office/drawing/2014/main" id="{B47CB6C3-828F-477C-BC35-2B2AD52D1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232" y="6609630"/>
            <a:ext cx="445827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altLang="es-CL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                             Fuente: </a:t>
            </a:r>
            <a:r>
              <a:rPr kumimoji="0" lang="es-CL" altLang="es-CL" sz="7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laboración</a:t>
            </a:r>
            <a:r>
              <a:rPr kumimoji="0" lang="es-CL" altLang="es-CL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propia a partir del Marco de Cualificaciones Técnico Profesional, 2018.</a:t>
            </a:r>
            <a:endParaRPr kumimoji="0" lang="es-CL" altLang="es-CL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altLang="es-C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9C653-4028-443C-A879-6FDDB0234A85}"/>
              </a:ext>
            </a:extLst>
          </p:cNvPr>
          <p:cNvSpPr/>
          <p:nvPr/>
        </p:nvSpPr>
        <p:spPr>
          <a:xfrm>
            <a:off x="4170760" y="1968720"/>
            <a:ext cx="226506" cy="130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5DB59F-8DEB-4079-ABFD-CCE9FEF45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420" y="5633962"/>
            <a:ext cx="1444147" cy="199193"/>
          </a:xfrm>
          <a:prstGeom prst="rect">
            <a:avLst/>
          </a:prstGeom>
        </p:spPr>
      </p:pic>
      <p:sp>
        <p:nvSpPr>
          <p:cNvPr id="10" name="CuadroTexto 2">
            <a:extLst>
              <a:ext uri="{FF2B5EF4-FFF2-40B4-BE49-F238E27FC236}">
                <a16:creationId xmlns:a16="http://schemas.microsoft.com/office/drawing/2014/main" id="{B67233AE-B592-40F8-AD4A-63FACF1B7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36846"/>
            <a:ext cx="9825795" cy="74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R="0" lvl="0" indent="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" altLang="es-ES_tradnl" b="1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  <a:ea typeface="+mn-ea"/>
                <a:cs typeface="+mn-cs"/>
              </a:rPr>
              <a:t>Credenciales Asociadas a los Niveles del MCTP</a:t>
            </a:r>
            <a:endParaRPr lang="es-ES_tradnl" altLang="es-ES_tradnl" b="1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86969" y="1347493"/>
            <a:ext cx="998624" cy="941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62245" y="139708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86969" y="2419844"/>
            <a:ext cx="998624" cy="941829"/>
          </a:xfrm>
          <a:prstGeom prst="roundRect">
            <a:avLst/>
          </a:prstGeom>
          <a:solidFill>
            <a:srgbClr val="995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86969" y="3492812"/>
            <a:ext cx="998624" cy="941829"/>
          </a:xfrm>
          <a:prstGeom prst="roundRect">
            <a:avLst/>
          </a:prstGeom>
          <a:solidFill>
            <a:srgbClr val="D759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690644" y="4580635"/>
            <a:ext cx="998624" cy="941829"/>
          </a:xfrm>
          <a:prstGeom prst="roundRect">
            <a:avLst/>
          </a:prstGeom>
          <a:solidFill>
            <a:srgbClr val="FFA1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90644" y="5624587"/>
            <a:ext cx="998624" cy="94182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60869" y="1454762"/>
            <a:ext cx="749553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Título Profesional sin Licenciatura.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7445375" algn="l"/>
              </a:tabLst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Credenciales equivalentes, como certificado 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ChileValora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o certificado del mismo nivel por otro método de reconocimiento de aprendizajes.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860869" y="2364442"/>
            <a:ext cx="7698252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Certificaciones posteriores al Título TNS.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Título Técnico de Nivel Superior.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Credenciales equivalentes como certificado 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ChileValora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o certificado del mismo nivel por otro método de reconocimiento de aprendizajes.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36233" y="244468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4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56126" y="351416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3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56126" y="4597807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65920" y="5672400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847528" y="3396899"/>
            <a:ext cx="7773189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Certificaciones posteriores al Título TNM (especialización, capacitación, oficios avanzados, aprendices, etc.)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Título Técnico de Nivel Medio.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Credenciales equivalentes como certificado 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ChileValora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o certificado del mismo nivel por otro método de reconocimiento de aprendizajes.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860869" y="4689811"/>
            <a:ext cx="7720946" cy="754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7445375" algn="l"/>
              </a:tabLst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Credenciales equivalentes, como certificado 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ChileValora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o certificado del mismo nivel por otro método de reconocimiento de aprendizajes.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7445375" algn="l"/>
              </a:tabLst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Se asocian a espacios de aprendizaje relacionados con una amplia y diversa gama de oficios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860869" y="5706495"/>
            <a:ext cx="775984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7445375" algn="l"/>
              </a:tabLst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Credenciales equivalentes o certificados del mismo nivel por otro método de reconocimiento de aprendizajes.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7445375" algn="l"/>
              </a:tabLst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Se asocian a espacios de aprendizaje relacionados con oficios básicos.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691888" y="2304000"/>
            <a:ext cx="10805956" cy="58639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690644" y="3423600"/>
            <a:ext cx="108072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690644" y="4525200"/>
            <a:ext cx="108072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690644" y="5572800"/>
            <a:ext cx="108072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V="1">
            <a:off x="703196" y="1278238"/>
            <a:ext cx="10807200" cy="1643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9457760" y="1294670"/>
            <a:ext cx="0" cy="531496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703196" y="866643"/>
            <a:ext cx="111523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 NIVEL         EJEMPLO DE CREDENCIALES                                                                                               CINE UNESCO 2011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9468000" y="1378800"/>
            <a:ext cx="202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CINE 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Grado en educación terciaria o nivel equivalente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9468000" y="2526024"/>
            <a:ext cx="202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CINE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Educación terciaria o ciclo corto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9468000" y="3464238"/>
            <a:ext cx="2042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CINE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Educación postsecundaria no terciaria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CINE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Educación secundaria alta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9468000" y="4782474"/>
            <a:ext cx="187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CINE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Educación secundaria baja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9468000" y="5864667"/>
            <a:ext cx="187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CINE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Educación primaria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26" name="Picture 2" descr="Resultado de imagen para marco cualificacione t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480" y="131102"/>
            <a:ext cx="1876613" cy="6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2368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0AD05F8-6894-4E2B-9DEB-FA2BF4EA1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2970" y="7396377"/>
            <a:ext cx="12185905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0115" t="13579" r="46126" b="6688"/>
          <a:stretch/>
        </p:blipFill>
        <p:spPr>
          <a:xfrm>
            <a:off x="4699983" y="3164083"/>
            <a:ext cx="1449707" cy="189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17220" r="47202" b="6250"/>
          <a:stretch/>
        </p:blipFill>
        <p:spPr bwMode="auto">
          <a:xfrm>
            <a:off x="2840590" y="3164083"/>
            <a:ext cx="1393538" cy="18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16707" r="47148" b="6251"/>
          <a:stretch/>
        </p:blipFill>
        <p:spPr bwMode="auto">
          <a:xfrm>
            <a:off x="756342" y="3134578"/>
            <a:ext cx="1424150" cy="189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05837" y="0"/>
            <a:ext cx="11986163" cy="8917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  <a:ea typeface="+mn-ea"/>
                <a:cs typeface="+mn-cs"/>
              </a:rPr>
              <a:t>Sectores con poblamiento de cualificaciones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657920-69E5-4BFB-8BD1-C829F9DC61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8873" y="0"/>
            <a:ext cx="1597290" cy="15972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2A279D-6B55-4661-AA8F-6E3A1CF56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6329" y="5398303"/>
            <a:ext cx="2866999" cy="1235980"/>
          </a:xfrm>
          <a:prstGeom prst="rect">
            <a:avLst/>
          </a:prstGeom>
        </p:spPr>
      </p:pic>
      <p:pic>
        <p:nvPicPr>
          <p:cNvPr id="9" name="Picture 2" descr="Imagen relacionada">
            <a:extLst>
              <a:ext uri="{FF2B5EF4-FFF2-40B4-BE49-F238E27FC236}">
                <a16:creationId xmlns:a16="http://schemas.microsoft.com/office/drawing/2014/main" id="{EF484632-5804-4077-98C2-013D9B24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68" y="918768"/>
            <a:ext cx="2236172" cy="170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6445811-6A7A-4E35-9CC4-CB808B8E90CC}"/>
              </a:ext>
            </a:extLst>
          </p:cNvPr>
          <p:cNvSpPr/>
          <p:nvPr/>
        </p:nvSpPr>
        <p:spPr>
          <a:xfrm>
            <a:off x="6735690" y="3164083"/>
            <a:ext cx="1449707" cy="1891956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5CC24BA-4220-4EE8-BFEF-7BED43D94814}"/>
              </a:ext>
            </a:extLst>
          </p:cNvPr>
          <p:cNvSpPr/>
          <p:nvPr/>
        </p:nvSpPr>
        <p:spPr>
          <a:xfrm>
            <a:off x="9007527" y="3163872"/>
            <a:ext cx="1449707" cy="1891956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1ADDB8A-3CA7-4D11-A5B3-BE74AB1D6C4D}"/>
              </a:ext>
            </a:extLst>
          </p:cNvPr>
          <p:cNvSpPr/>
          <p:nvPr/>
        </p:nvSpPr>
        <p:spPr>
          <a:xfrm>
            <a:off x="4699983" y="3161563"/>
            <a:ext cx="1449707" cy="189195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0B9419E-155A-4FA1-9585-38C0C155D591}"/>
              </a:ext>
            </a:extLst>
          </p:cNvPr>
          <p:cNvSpPr/>
          <p:nvPr/>
        </p:nvSpPr>
        <p:spPr>
          <a:xfrm>
            <a:off x="2794576" y="3134578"/>
            <a:ext cx="1449707" cy="189195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A71B783-D33C-4FC8-BCF9-D2323B284DF8}"/>
              </a:ext>
            </a:extLst>
          </p:cNvPr>
          <p:cNvSpPr/>
          <p:nvPr/>
        </p:nvSpPr>
        <p:spPr>
          <a:xfrm>
            <a:off x="730785" y="3150926"/>
            <a:ext cx="1449707" cy="189195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C8D32D-7C1E-400B-A422-0EAFE461F328}"/>
              </a:ext>
            </a:extLst>
          </p:cNvPr>
          <p:cNvSpPr txBox="1"/>
          <p:nvPr/>
        </p:nvSpPr>
        <p:spPr>
          <a:xfrm>
            <a:off x="6928673" y="3938954"/>
            <a:ext cx="108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ENERGÍA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0009C0F-4429-4E04-A4E9-417286918BD6}"/>
              </a:ext>
            </a:extLst>
          </p:cNvPr>
          <p:cNvSpPr txBox="1"/>
          <p:nvPr/>
        </p:nvSpPr>
        <p:spPr>
          <a:xfrm>
            <a:off x="9187423" y="3959414"/>
            <a:ext cx="120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TURISMO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17" name="Globo: flecha derecha e izquierda 16">
            <a:extLst>
              <a:ext uri="{FF2B5EF4-FFF2-40B4-BE49-F238E27FC236}">
                <a16:creationId xmlns:a16="http://schemas.microsoft.com/office/drawing/2014/main" id="{A9EECC67-56F9-4303-B79F-A86EAF1B74D7}"/>
              </a:ext>
            </a:extLst>
          </p:cNvPr>
          <p:cNvSpPr/>
          <p:nvPr/>
        </p:nvSpPr>
        <p:spPr>
          <a:xfrm>
            <a:off x="730785" y="5403776"/>
            <a:ext cx="9658088" cy="1244848"/>
          </a:xfrm>
          <a:prstGeom prst="leftRightArrowCallou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A3D7DA5-3BB5-4C33-95F0-472D0024048B}"/>
              </a:ext>
            </a:extLst>
          </p:cNvPr>
          <p:cNvCxnSpPr>
            <a:cxnSpLocks/>
          </p:cNvCxnSpPr>
          <p:nvPr/>
        </p:nvCxnSpPr>
        <p:spPr>
          <a:xfrm>
            <a:off x="1477108" y="2861662"/>
            <a:ext cx="84582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D2AA98F-CE2C-40DC-8BD4-254F0CD8B804}"/>
              </a:ext>
            </a:extLst>
          </p:cNvPr>
          <p:cNvCxnSpPr/>
          <p:nvPr/>
        </p:nvCxnSpPr>
        <p:spPr>
          <a:xfrm>
            <a:off x="5342965" y="2861662"/>
            <a:ext cx="0" cy="272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A50E132-B01F-4628-BF60-1E33E26BB9FF}"/>
              </a:ext>
            </a:extLst>
          </p:cNvPr>
          <p:cNvCxnSpPr/>
          <p:nvPr/>
        </p:nvCxnSpPr>
        <p:spPr>
          <a:xfrm>
            <a:off x="3523124" y="2870630"/>
            <a:ext cx="0" cy="272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B3F2D6B1-7570-4C5C-B51C-415322CFAFA9}"/>
              </a:ext>
            </a:extLst>
          </p:cNvPr>
          <p:cNvCxnSpPr/>
          <p:nvPr/>
        </p:nvCxnSpPr>
        <p:spPr>
          <a:xfrm>
            <a:off x="1488132" y="2861669"/>
            <a:ext cx="0" cy="272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962CFD7-C2AC-45E1-BC31-505D4556CBAB}"/>
              </a:ext>
            </a:extLst>
          </p:cNvPr>
          <p:cNvCxnSpPr/>
          <p:nvPr/>
        </p:nvCxnSpPr>
        <p:spPr>
          <a:xfrm>
            <a:off x="9932877" y="2843740"/>
            <a:ext cx="0" cy="272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9907C62B-3EEC-4E96-A49A-DCA1B41144C4}"/>
              </a:ext>
            </a:extLst>
          </p:cNvPr>
          <p:cNvCxnSpPr/>
          <p:nvPr/>
        </p:nvCxnSpPr>
        <p:spPr>
          <a:xfrm>
            <a:off x="7422761" y="2861669"/>
            <a:ext cx="0" cy="272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B377D13-57D5-44DB-92A1-72E1421AA5C4}"/>
              </a:ext>
            </a:extLst>
          </p:cNvPr>
          <p:cNvCxnSpPr>
            <a:cxnSpLocks/>
          </p:cNvCxnSpPr>
          <p:nvPr/>
        </p:nvCxnSpPr>
        <p:spPr>
          <a:xfrm>
            <a:off x="5334003" y="2601694"/>
            <a:ext cx="0" cy="272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DB161449-8DF0-420D-A7C6-2FF8F35DEC35}"/>
              </a:ext>
            </a:extLst>
          </p:cNvPr>
          <p:cNvCxnSpPr/>
          <p:nvPr/>
        </p:nvCxnSpPr>
        <p:spPr>
          <a:xfrm>
            <a:off x="5342965" y="2906569"/>
            <a:ext cx="0" cy="272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F047A08-9736-4945-A576-F44CD88AD9C0}"/>
              </a:ext>
            </a:extLst>
          </p:cNvPr>
          <p:cNvCxnSpPr/>
          <p:nvPr/>
        </p:nvCxnSpPr>
        <p:spPr>
          <a:xfrm>
            <a:off x="3523124" y="2915537"/>
            <a:ext cx="0" cy="272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D6FA99B-FCEE-47F0-8DF5-0D7D7C12F940}"/>
              </a:ext>
            </a:extLst>
          </p:cNvPr>
          <p:cNvCxnSpPr/>
          <p:nvPr/>
        </p:nvCxnSpPr>
        <p:spPr>
          <a:xfrm>
            <a:off x="1488132" y="2906576"/>
            <a:ext cx="0" cy="272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DE05E817-8B92-4906-8C83-56F6BB1C07D3}"/>
              </a:ext>
            </a:extLst>
          </p:cNvPr>
          <p:cNvCxnSpPr/>
          <p:nvPr/>
        </p:nvCxnSpPr>
        <p:spPr>
          <a:xfrm>
            <a:off x="9932877" y="2888647"/>
            <a:ext cx="0" cy="272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BC0C9465-C980-4B71-BA88-D87350AB984B}"/>
              </a:ext>
            </a:extLst>
          </p:cNvPr>
          <p:cNvCxnSpPr/>
          <p:nvPr/>
        </p:nvCxnSpPr>
        <p:spPr>
          <a:xfrm>
            <a:off x="7422761" y="2906576"/>
            <a:ext cx="0" cy="272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6CBCA726-B752-4EFF-BFC6-138ECEA78122}"/>
              </a:ext>
            </a:extLst>
          </p:cNvPr>
          <p:cNvCxnSpPr>
            <a:cxnSpLocks/>
          </p:cNvCxnSpPr>
          <p:nvPr/>
        </p:nvCxnSpPr>
        <p:spPr>
          <a:xfrm>
            <a:off x="5334003" y="2646601"/>
            <a:ext cx="0" cy="272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0534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815F76C-CF79-46D8-80EB-D7BC87470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1"/>
            <a:ext cx="12185905" cy="6858000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831805" y="357314"/>
            <a:ext cx="3762412" cy="82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1" dirty="0" err="1">
                <a:latin typeface="Raleway" panose="020B0503030101060003" pitchFamily="34" charset="0"/>
              </a:rPr>
              <a:t>Objetivos</a:t>
            </a:r>
            <a:r>
              <a:rPr lang="en-US" b="1" dirty="0">
                <a:latin typeface="Raleway" panose="020B0503030101060003" pitchFamily="34" charset="0"/>
              </a:rPr>
              <a:t> </a:t>
            </a:r>
            <a:r>
              <a:rPr lang="en-US" b="1" dirty="0" err="1">
                <a:latin typeface="Raleway" panose="020B0503030101060003" pitchFamily="34" charset="0"/>
              </a:rPr>
              <a:t>Piloto</a:t>
            </a:r>
            <a:endParaRPr lang="en-US" b="1" dirty="0">
              <a:latin typeface="Raleway" panose="020B0503030101060003" pitchFamily="34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3" y="1"/>
            <a:ext cx="2218542" cy="6227007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rot="9184795">
            <a:off x="655538" y="2183012"/>
            <a:ext cx="3301893" cy="3712135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09777" y="1575263"/>
            <a:ext cx="6679978" cy="451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342900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2"/>
                </a:solidFill>
                <a:latin typeface="+mn-lt"/>
              </a:rPr>
              <a:t>Fortalecer la implementación del MCTP en instituciones de formación técnica  para mejorar la pertinencia de sus programas formativos.</a:t>
            </a:r>
          </a:p>
          <a:p>
            <a:pPr indent="-342900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2"/>
                </a:solidFill>
                <a:latin typeface="+mn-lt"/>
              </a:rPr>
              <a:t>Contar con una educación más articulada y flexible , la cual considere las competencias que puedan haber desarrollado las personas a través de sus experiencias y/o estudios previos. </a:t>
            </a:r>
          </a:p>
          <a:p>
            <a:pPr indent="-342900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2"/>
                </a:solidFill>
                <a:latin typeface="+mn-lt"/>
              </a:rPr>
              <a:t>Posicionar el MCTP en la cultura y lenguaje de las personas, instituciones formadoras, organismos del estado y empresa privada.</a:t>
            </a:r>
          </a:p>
          <a:p>
            <a:pPr indent="-342900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2"/>
                </a:solidFill>
                <a:latin typeface="+mn-lt"/>
              </a:rPr>
              <a:t>Difundir el valor del MCTP para las personas en  instituciones formadores, organismos del estado y empresa privada.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12C9E7B-E681-46E5-81C9-31AA7F39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621" y="47495"/>
            <a:ext cx="1597290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30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13024"/>
            <a:ext cx="12187066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23" y="139148"/>
            <a:ext cx="1596888" cy="1596888"/>
          </a:xfrm>
          <a:prstGeom prst="rect">
            <a:avLst/>
          </a:prstGeom>
        </p:spPr>
      </p:pic>
      <p:sp>
        <p:nvSpPr>
          <p:cNvPr id="5" name="CuadroTexto 2">
            <a:extLst>
              <a:ext uri="{FF2B5EF4-FFF2-40B4-BE49-F238E27FC236}">
                <a16:creationId xmlns:a16="http://schemas.microsoft.com/office/drawing/2014/main" id="{89F13940-7515-4726-A7D9-752E3C8DF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57" y="133641"/>
            <a:ext cx="10473654" cy="12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_tradnl" b="1" dirty="0">
                <a:latin typeface="Raleway" panose="020B0503030101060003"/>
                <a:ea typeface="Verdana" charset="0"/>
                <a:cs typeface="Verdana" charset="0"/>
              </a:rPr>
              <a:t>Fases Implementación del Piloto de Marco de Cualificaciones</a:t>
            </a:r>
            <a:endParaRPr lang="es-ES_tradnl" altLang="es-ES_tradnl" b="1" dirty="0">
              <a:latin typeface="Raleway" panose="020B0503030101060003"/>
              <a:ea typeface="Verdana" charset="0"/>
              <a:cs typeface="Verdana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668B8EC-5D2C-4287-9E5E-FDB33F78224D}"/>
              </a:ext>
            </a:extLst>
          </p:cNvPr>
          <p:cNvGraphicFramePr/>
          <p:nvPr>
            <p:extLst/>
          </p:nvPr>
        </p:nvGraphicFramePr>
        <p:xfrm>
          <a:off x="956603" y="1222210"/>
          <a:ext cx="9462919" cy="506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Flecha: curvada hacia abajo 6">
            <a:extLst>
              <a:ext uri="{FF2B5EF4-FFF2-40B4-BE49-F238E27FC236}">
                <a16:creationId xmlns:a16="http://schemas.microsoft.com/office/drawing/2014/main" id="{93FD2E82-BAC9-4070-B3DF-5072DE765DC4}"/>
              </a:ext>
            </a:extLst>
          </p:cNvPr>
          <p:cNvSpPr/>
          <p:nvPr/>
        </p:nvSpPr>
        <p:spPr>
          <a:xfrm rot="19778891">
            <a:off x="821239" y="1781193"/>
            <a:ext cx="5071327" cy="1741501"/>
          </a:xfrm>
          <a:prstGeom prst="curvedDownArrow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20B270-200D-42E8-924A-C06ECDCA67AD}"/>
              </a:ext>
            </a:extLst>
          </p:cNvPr>
          <p:cNvSpPr txBox="1"/>
          <p:nvPr/>
        </p:nvSpPr>
        <p:spPr>
          <a:xfrm>
            <a:off x="2255532" y="4503407"/>
            <a:ext cx="83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2018</a:t>
            </a:r>
            <a:endParaRPr lang="es-CL" sz="16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6AC5D5-5509-4C74-9A94-64C60C00923E}"/>
              </a:ext>
            </a:extLst>
          </p:cNvPr>
          <p:cNvSpPr txBox="1"/>
          <p:nvPr/>
        </p:nvSpPr>
        <p:spPr>
          <a:xfrm>
            <a:off x="3387356" y="3386840"/>
            <a:ext cx="1209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2020 - 2021</a:t>
            </a:r>
            <a:endParaRPr lang="es-CL" sz="16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73DE71-E023-4942-93BC-C38FA14085B3}"/>
              </a:ext>
            </a:extLst>
          </p:cNvPr>
          <p:cNvSpPr txBox="1"/>
          <p:nvPr/>
        </p:nvSpPr>
        <p:spPr>
          <a:xfrm>
            <a:off x="5270276" y="2518599"/>
            <a:ext cx="83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2021</a:t>
            </a:r>
            <a:endParaRPr lang="es-CL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EE0E4-71DB-2D4B-B804-31303CABA2FA}"/>
              </a:ext>
            </a:extLst>
          </p:cNvPr>
          <p:cNvSpPr txBox="1"/>
          <p:nvPr/>
        </p:nvSpPr>
        <p:spPr>
          <a:xfrm rot="19131377">
            <a:off x="2194172" y="2758545"/>
            <a:ext cx="2606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COMUNICACIÓN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1666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387622" y="829746"/>
            <a:ext cx="5480562" cy="5308983"/>
          </a:xfrm>
          <a:prstGeom prst="homePlate">
            <a:avLst>
              <a:gd name="adj" fmla="val 1733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2F0C9A5-388A-4E4C-875F-B8BF891176D2}"/>
              </a:ext>
            </a:extLst>
          </p:cNvPr>
          <p:cNvSpPr/>
          <p:nvPr/>
        </p:nvSpPr>
        <p:spPr>
          <a:xfrm>
            <a:off x="5224725" y="1146456"/>
            <a:ext cx="6556458" cy="4992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4E565C22-B9EC-4EDF-B7E4-EC91E195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9313" y="6492141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5F3DF8D5-264F-42DA-8E22-DB6FA993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261028"/>
            <a:ext cx="11499574" cy="1325563"/>
          </a:xfrm>
        </p:spPr>
        <p:txBody>
          <a:bodyPr>
            <a:normAutofit/>
          </a:bodyPr>
          <a:lstStyle/>
          <a:p>
            <a:r>
              <a:rPr lang="es-CL" sz="2500" dirty="0" smtClean="0"/>
              <a:t>El diagnóstico sobre el que hemos iniciado la modernización de Sence</a:t>
            </a:r>
            <a:endParaRPr lang="es-CL" sz="250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D23B79A-498E-4EA6-BFC6-CEF139A9A370}"/>
              </a:ext>
            </a:extLst>
          </p:cNvPr>
          <p:cNvSpPr/>
          <p:nvPr/>
        </p:nvSpPr>
        <p:spPr>
          <a:xfrm>
            <a:off x="5350213" y="1280604"/>
            <a:ext cx="1177141" cy="8983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4019EE6-03D0-4C9E-B599-4D74C2A10A91}"/>
              </a:ext>
            </a:extLst>
          </p:cNvPr>
          <p:cNvSpPr/>
          <p:nvPr/>
        </p:nvSpPr>
        <p:spPr>
          <a:xfrm>
            <a:off x="5350213" y="2515485"/>
            <a:ext cx="1177141" cy="8880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DE466FF-94FC-46B0-AA5F-AC31B375FD39}"/>
              </a:ext>
            </a:extLst>
          </p:cNvPr>
          <p:cNvSpPr/>
          <p:nvPr/>
        </p:nvSpPr>
        <p:spPr>
          <a:xfrm>
            <a:off x="5350213" y="3734635"/>
            <a:ext cx="1177141" cy="8907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70878A1-9E42-455F-B640-316476D3CAA8}"/>
              </a:ext>
            </a:extLst>
          </p:cNvPr>
          <p:cNvSpPr/>
          <p:nvPr/>
        </p:nvSpPr>
        <p:spPr>
          <a:xfrm>
            <a:off x="5350213" y="4953785"/>
            <a:ext cx="1177141" cy="10506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EED9523-A8CE-42BA-9ED0-6D53EE05FBF0}"/>
              </a:ext>
            </a:extLst>
          </p:cNvPr>
          <p:cNvSpPr txBox="1"/>
          <p:nvPr/>
        </p:nvSpPr>
        <p:spPr>
          <a:xfrm>
            <a:off x="5433519" y="1494273"/>
            <a:ext cx="94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Franquicia Tributaria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F902673-541E-4571-BFAE-E59AB4DAB5D7}"/>
              </a:ext>
            </a:extLst>
          </p:cNvPr>
          <p:cNvSpPr txBox="1"/>
          <p:nvPr/>
        </p:nvSpPr>
        <p:spPr>
          <a:xfrm>
            <a:off x="5433519" y="2723036"/>
            <a:ext cx="94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Programas SENCE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CF88BCD-8CA6-4AC5-BAA7-6EEF914ECCB9}"/>
              </a:ext>
            </a:extLst>
          </p:cNvPr>
          <p:cNvSpPr txBox="1"/>
          <p:nvPr/>
        </p:nvSpPr>
        <p:spPr>
          <a:xfrm>
            <a:off x="5415495" y="3948768"/>
            <a:ext cx="125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Intermediación Laboral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3E457FF-A92A-425F-ADE8-09165777BF14}"/>
              </a:ext>
            </a:extLst>
          </p:cNvPr>
          <p:cNvSpPr txBox="1"/>
          <p:nvPr/>
        </p:nvSpPr>
        <p:spPr>
          <a:xfrm>
            <a:off x="5433519" y="5180168"/>
            <a:ext cx="113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Sistema de Formación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6B2E690-8DE3-4BC7-9F87-08003FC848F8}"/>
              </a:ext>
            </a:extLst>
          </p:cNvPr>
          <p:cNvSpPr txBox="1"/>
          <p:nvPr/>
        </p:nvSpPr>
        <p:spPr>
          <a:xfrm>
            <a:off x="6610659" y="1276911"/>
            <a:ext cx="5136219" cy="907941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Solo cerca de un 64% del gasto es efectivamente utilizado para capacitar a trabajadores de la empresa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Se financia capacitaciones de baja calidad y actividades no vinculadas a la formación ni a la mejora del empleo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82465CAB-F465-43C5-96C0-883568B4657A}"/>
              </a:ext>
            </a:extLst>
          </p:cNvPr>
          <p:cNvSpPr txBox="1"/>
          <p:nvPr/>
        </p:nvSpPr>
        <p:spPr>
          <a:xfrm>
            <a:off x="6605889" y="2498859"/>
            <a:ext cx="5140990" cy="907941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Programas sociales cuestionados en sus resultados y de bajo impacto en mejorar la empleabilidad de las personas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Atención poco especializada en grupos mas vulnerables con menor acceso al mercado laboral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13D39AEF-8641-4813-8EBE-A89968A00341}"/>
              </a:ext>
            </a:extLst>
          </p:cNvPr>
          <p:cNvSpPr txBox="1"/>
          <p:nvPr/>
        </p:nvSpPr>
        <p:spPr>
          <a:xfrm>
            <a:off x="6615350" y="3734695"/>
            <a:ext cx="5131528" cy="907941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70% de los empleos colocados por las OMIL en 2017 duraron menos de 6 meses (empleos precarios o temporales)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sistema está desintegrado entre instituciones, sin herramientas para la coordinación entre sus servicios</a:t>
            </a:r>
            <a:endParaRPr lang="es-ES" sz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CA6576C2-DD1A-4C7B-956F-0F656A2B26F7}"/>
              </a:ext>
            </a:extLst>
          </p:cNvPr>
          <p:cNvCxnSpPr>
            <a:cxnSpLocks/>
          </p:cNvCxnSpPr>
          <p:nvPr/>
        </p:nvCxnSpPr>
        <p:spPr>
          <a:xfrm>
            <a:off x="5358521" y="3587964"/>
            <a:ext cx="63121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74D0DC8B-5717-403A-AE2B-36A1CF03D509}"/>
              </a:ext>
            </a:extLst>
          </p:cNvPr>
          <p:cNvCxnSpPr>
            <a:cxnSpLocks/>
          </p:cNvCxnSpPr>
          <p:nvPr/>
        </p:nvCxnSpPr>
        <p:spPr>
          <a:xfrm>
            <a:off x="5358521" y="2363438"/>
            <a:ext cx="6312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E2A225CA-B2AC-4F07-A5A1-337FFC461E85}"/>
              </a:ext>
            </a:extLst>
          </p:cNvPr>
          <p:cNvCxnSpPr/>
          <p:nvPr/>
        </p:nvCxnSpPr>
        <p:spPr>
          <a:xfrm>
            <a:off x="5358521" y="4814053"/>
            <a:ext cx="63121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171">
            <a:extLst>
              <a:ext uri="{FF2B5EF4-FFF2-40B4-BE49-F238E27FC236}">
                <a16:creationId xmlns:a16="http://schemas.microsoft.com/office/drawing/2014/main" id="{FDA4084A-1235-403F-98A6-FE40E72261D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2435" y="1590170"/>
            <a:ext cx="240247" cy="246816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Oval 171">
            <a:extLst>
              <a:ext uri="{FF2B5EF4-FFF2-40B4-BE49-F238E27FC236}">
                <a16:creationId xmlns:a16="http://schemas.microsoft.com/office/drawing/2014/main" id="{4860DDED-4F93-4709-A570-35C5D1534D2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2435" y="2830094"/>
            <a:ext cx="240247" cy="246816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Oval 171">
            <a:extLst>
              <a:ext uri="{FF2B5EF4-FFF2-40B4-BE49-F238E27FC236}">
                <a16:creationId xmlns:a16="http://schemas.microsoft.com/office/drawing/2014/main" id="{3142DA2C-6D39-4981-8B28-97C6BA87513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52435" y="4040508"/>
            <a:ext cx="240247" cy="246816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71">
            <a:extLst>
              <a:ext uri="{FF2B5EF4-FFF2-40B4-BE49-F238E27FC236}">
                <a16:creationId xmlns:a16="http://schemas.microsoft.com/office/drawing/2014/main" id="{48086230-7E92-4FC3-A477-E7D9653CFC2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52435" y="5337115"/>
            <a:ext cx="240247" cy="246816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F3E4A4F-CA0C-43BF-B8F2-C1F20CDE63DF}"/>
              </a:ext>
            </a:extLst>
          </p:cNvPr>
          <p:cNvSpPr txBox="1"/>
          <p:nvPr/>
        </p:nvSpPr>
        <p:spPr>
          <a:xfrm>
            <a:off x="6615350" y="4942680"/>
            <a:ext cx="5131528" cy="72327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Las capacitaciones SENCE no se relacionan con los programas  MINEDUC en un Marco de Cualificaciones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Muy Baja articulación del sistema formativo con sectores productivos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D647C07-8666-4074-8CC2-83FD19FEEF96}"/>
              </a:ext>
            </a:extLst>
          </p:cNvPr>
          <p:cNvSpPr/>
          <p:nvPr/>
        </p:nvSpPr>
        <p:spPr>
          <a:xfrm>
            <a:off x="5224725" y="829746"/>
            <a:ext cx="6556458" cy="31671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Diagnóstico SENCE</a:t>
            </a:r>
            <a:endParaRPr lang="es-C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1EA6B21D-985A-4B0D-A51C-3FF91289D258}"/>
              </a:ext>
            </a:extLst>
          </p:cNvPr>
          <p:cNvSpPr/>
          <p:nvPr/>
        </p:nvSpPr>
        <p:spPr>
          <a:xfrm>
            <a:off x="387622" y="829746"/>
            <a:ext cx="4669876" cy="316710"/>
          </a:xfrm>
          <a:custGeom>
            <a:avLst/>
            <a:gdLst>
              <a:gd name="connsiteX0" fmla="*/ 0 w 4567482"/>
              <a:gd name="connsiteY0" fmla="*/ 0 h 316710"/>
              <a:gd name="connsiteX1" fmla="*/ 4567482 w 4567482"/>
              <a:gd name="connsiteY1" fmla="*/ 0 h 316710"/>
              <a:gd name="connsiteX2" fmla="*/ 4567482 w 4567482"/>
              <a:gd name="connsiteY2" fmla="*/ 316710 h 316710"/>
              <a:gd name="connsiteX3" fmla="*/ 0 w 4567482"/>
              <a:gd name="connsiteY3" fmla="*/ 316710 h 316710"/>
              <a:gd name="connsiteX4" fmla="*/ 0 w 4567482"/>
              <a:gd name="connsiteY4" fmla="*/ 0 h 316710"/>
              <a:gd name="connsiteX0" fmla="*/ 0 w 4669876"/>
              <a:gd name="connsiteY0" fmla="*/ 0 h 316710"/>
              <a:gd name="connsiteX1" fmla="*/ 4567482 w 4669876"/>
              <a:gd name="connsiteY1" fmla="*/ 0 h 316710"/>
              <a:gd name="connsiteX2" fmla="*/ 4669876 w 4669876"/>
              <a:gd name="connsiteY2" fmla="*/ 316710 h 316710"/>
              <a:gd name="connsiteX3" fmla="*/ 0 w 4669876"/>
              <a:gd name="connsiteY3" fmla="*/ 316710 h 316710"/>
              <a:gd name="connsiteX4" fmla="*/ 0 w 4669876"/>
              <a:gd name="connsiteY4" fmla="*/ 0 h 31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876" h="316710">
                <a:moveTo>
                  <a:pt x="0" y="0"/>
                </a:moveTo>
                <a:lnTo>
                  <a:pt x="4567482" y="0"/>
                </a:lnTo>
                <a:lnTo>
                  <a:pt x="4669876" y="316710"/>
                </a:lnTo>
                <a:lnTo>
                  <a:pt x="0" y="31671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Contexto de cambio en el mundo de formación laboral</a:t>
            </a:r>
            <a:endParaRPr lang="es-C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5EDBBDC0-87DE-46D7-AC96-7A45D1229F05}"/>
              </a:ext>
            </a:extLst>
          </p:cNvPr>
          <p:cNvSpPr/>
          <p:nvPr/>
        </p:nvSpPr>
        <p:spPr>
          <a:xfrm>
            <a:off x="624417" y="1280604"/>
            <a:ext cx="1037213" cy="13556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7D5017C-3B86-4F92-8303-9940B2263A5C}"/>
              </a:ext>
            </a:extLst>
          </p:cNvPr>
          <p:cNvSpPr txBox="1"/>
          <p:nvPr/>
        </p:nvSpPr>
        <p:spPr>
          <a:xfrm>
            <a:off x="609358" y="1723187"/>
            <a:ext cx="108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Cambio Demográfico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DD7F4DE-05E5-4379-9B98-FBB7FBEA6645}"/>
              </a:ext>
            </a:extLst>
          </p:cNvPr>
          <p:cNvSpPr txBox="1"/>
          <p:nvPr/>
        </p:nvSpPr>
        <p:spPr>
          <a:xfrm>
            <a:off x="1693871" y="1276911"/>
            <a:ext cx="3067269" cy="109260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La esperanza de vida en Chile aumentó casi 50 años en el Siglo XX</a:t>
            </a:r>
            <a:r>
              <a:rPr lang="es-C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En 2035 se espera que exista la misma cantidad de adultos mayores que de niños</a:t>
            </a:r>
            <a:r>
              <a:rPr lang="es-C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Oval 171">
            <a:extLst>
              <a:ext uri="{FF2B5EF4-FFF2-40B4-BE49-F238E27FC236}">
                <a16:creationId xmlns:a16="http://schemas.microsoft.com/office/drawing/2014/main" id="{2D315449-002D-4150-A852-7580FF2683C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2131" y="1872003"/>
            <a:ext cx="240247" cy="235461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32F79FCD-2112-4BE9-90F7-4D9F4C79C914}"/>
              </a:ext>
            </a:extLst>
          </p:cNvPr>
          <p:cNvSpPr/>
          <p:nvPr/>
        </p:nvSpPr>
        <p:spPr>
          <a:xfrm>
            <a:off x="624417" y="2817294"/>
            <a:ext cx="1037213" cy="13556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3980D066-A73E-4868-8E0A-A3580EC7291B}"/>
              </a:ext>
            </a:extLst>
          </p:cNvPr>
          <p:cNvSpPr txBox="1"/>
          <p:nvPr/>
        </p:nvSpPr>
        <p:spPr>
          <a:xfrm>
            <a:off x="609358" y="2926258"/>
            <a:ext cx="1084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Cambio en las competen-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cias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la fuerza laboral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AE6A85E-4E0C-43EC-BDBB-F2358B71D3D8}"/>
              </a:ext>
            </a:extLst>
          </p:cNvPr>
          <p:cNvSpPr txBox="1"/>
          <p:nvPr/>
        </p:nvSpPr>
        <p:spPr>
          <a:xfrm>
            <a:off x="1693871" y="2813601"/>
            <a:ext cx="3067269" cy="12772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Al momento de la creación del SENCE solo existía un 50% de cobertura en educación media en Chile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Un 52% de los adultos presentan un nivel básico en competencias informáticas</a:t>
            </a:r>
            <a:r>
              <a:rPr lang="es-C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3580BBDC-F9B2-404B-BC1A-7BA448CC1185}"/>
              </a:ext>
            </a:extLst>
          </p:cNvPr>
          <p:cNvCxnSpPr>
            <a:cxnSpLocks/>
          </p:cNvCxnSpPr>
          <p:nvPr/>
        </p:nvCxnSpPr>
        <p:spPr>
          <a:xfrm>
            <a:off x="624417" y="2723036"/>
            <a:ext cx="43023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FAF49912-9182-48D9-88F7-856CD3CE8B49}"/>
              </a:ext>
            </a:extLst>
          </p:cNvPr>
          <p:cNvCxnSpPr>
            <a:cxnSpLocks/>
          </p:cNvCxnSpPr>
          <p:nvPr/>
        </p:nvCxnSpPr>
        <p:spPr>
          <a:xfrm>
            <a:off x="624417" y="4301290"/>
            <a:ext cx="43023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171">
            <a:extLst>
              <a:ext uri="{FF2B5EF4-FFF2-40B4-BE49-F238E27FC236}">
                <a16:creationId xmlns:a16="http://schemas.microsoft.com/office/drawing/2014/main" id="{A72D3748-1621-43FD-B721-DCA7197DC48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2131" y="3408693"/>
            <a:ext cx="240247" cy="235461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10841F23-7F5C-40ED-BFE0-B4A25CE34A94}"/>
              </a:ext>
            </a:extLst>
          </p:cNvPr>
          <p:cNvSpPr/>
          <p:nvPr/>
        </p:nvSpPr>
        <p:spPr>
          <a:xfrm>
            <a:off x="624417" y="4409818"/>
            <a:ext cx="1037213" cy="13556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908F64CA-8737-41DF-A01F-05AC0302916F}"/>
              </a:ext>
            </a:extLst>
          </p:cNvPr>
          <p:cNvSpPr txBox="1"/>
          <p:nvPr/>
        </p:nvSpPr>
        <p:spPr>
          <a:xfrm>
            <a:off x="609358" y="4867393"/>
            <a:ext cx="108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Cambio tecnológico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010E052B-BE01-46DA-BB33-26FE7A9B7038}"/>
              </a:ext>
            </a:extLst>
          </p:cNvPr>
          <p:cNvSpPr txBox="1"/>
          <p:nvPr/>
        </p:nvSpPr>
        <p:spPr>
          <a:xfrm>
            <a:off x="1693871" y="4406125"/>
            <a:ext cx="3067269" cy="1277273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49% del tiempo de los trabajadores en Chile puede ser automatizado con la tecnología actual</a:t>
            </a:r>
            <a:r>
              <a:rPr lang="es-C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Chile será uno de los países más afectados de la OCDE por la disrupción tecnológica</a:t>
            </a:r>
            <a:r>
              <a:rPr lang="es-C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8" name="Oval 171">
            <a:extLst>
              <a:ext uri="{FF2B5EF4-FFF2-40B4-BE49-F238E27FC236}">
                <a16:creationId xmlns:a16="http://schemas.microsoft.com/office/drawing/2014/main" id="{B8EF355C-33F6-4480-8743-0418D48B390E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2131" y="5001217"/>
            <a:ext cx="240247" cy="235461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9" name="Gráfico 68" descr="Persona con bastón">
            <a:extLst>
              <a:ext uri="{FF2B5EF4-FFF2-40B4-BE49-F238E27FC236}">
                <a16:creationId xmlns:a16="http://schemas.microsoft.com/office/drawing/2014/main" id="{A40EEB4D-F3BB-4BBA-9D69-8DE1E5B8CB1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254747" y="2181203"/>
            <a:ext cx="426575" cy="426575"/>
          </a:xfrm>
          <a:prstGeom prst="rect">
            <a:avLst/>
          </a:prstGeom>
        </p:spPr>
      </p:pic>
      <p:pic>
        <p:nvPicPr>
          <p:cNvPr id="70" name="Picture 4" descr="Resultado de imagen para worker icon">
            <a:extLst>
              <a:ext uri="{FF2B5EF4-FFF2-40B4-BE49-F238E27FC236}">
                <a16:creationId xmlns:a16="http://schemas.microsoft.com/office/drawing/2014/main" id="{6282C8BC-9EF8-4D7A-9E87-565319016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20" y="3777643"/>
            <a:ext cx="254887" cy="3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Gráfico 70" descr="Smartphone">
            <a:extLst>
              <a:ext uri="{FF2B5EF4-FFF2-40B4-BE49-F238E27FC236}">
                <a16:creationId xmlns:a16="http://schemas.microsoft.com/office/drawing/2014/main" id="{1BE9279C-E2C9-4FE5-A089-A76D82947B8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319474" y="5379930"/>
            <a:ext cx="352541" cy="352541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487AD6A8-C4ED-437D-8B4D-9796D8E03A32}"/>
              </a:ext>
            </a:extLst>
          </p:cNvPr>
          <p:cNvSpPr txBox="1"/>
          <p:nvPr/>
        </p:nvSpPr>
        <p:spPr>
          <a:xfrm>
            <a:off x="281609" y="6570080"/>
            <a:ext cx="9733248" cy="246221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1000" dirty="0">
                <a:latin typeface="Arial" panose="020B0604020202020204" pitchFamily="34" charset="0"/>
                <a:cs typeface="Arial" panose="020B0604020202020204" pitchFamily="34" charset="0"/>
              </a:rPr>
              <a:t>4 McKinsey “Impacto Potencial De Lo Digital En La Economía Chilena” (2017) | 5 OECD “</a:t>
            </a:r>
            <a:r>
              <a:rPr lang="es-CL" sz="1000" dirty="0" err="1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  <a:r>
              <a:rPr lang="es-CL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0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s-CL" sz="1000" dirty="0">
                <a:latin typeface="Arial" panose="020B0604020202020204" pitchFamily="34" charset="0"/>
                <a:cs typeface="Arial" panose="020B0604020202020204" pitchFamily="34" charset="0"/>
              </a:rPr>
              <a:t> Use and Training” (</a:t>
            </a:r>
            <a:r>
              <a:rPr lang="es-CL" sz="10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s-CL" sz="1000" dirty="0">
                <a:latin typeface="Arial" panose="020B0604020202020204" pitchFamily="34" charset="0"/>
                <a:cs typeface="Arial" panose="020B0604020202020204" pitchFamily="34" charset="0"/>
              </a:rPr>
              <a:t> Paper,2018)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420B460D-E071-4B7F-93D1-857085ABAC22}"/>
              </a:ext>
            </a:extLst>
          </p:cNvPr>
          <p:cNvSpPr txBox="1"/>
          <p:nvPr/>
        </p:nvSpPr>
        <p:spPr>
          <a:xfrm>
            <a:off x="281609" y="6161853"/>
            <a:ext cx="9733248" cy="246221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1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CL" sz="10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CL" sz="1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CL" sz="1000" dirty="0" err="1">
                <a:latin typeface="Arial" panose="020B0604020202020204" pitchFamily="34" charset="0"/>
                <a:cs typeface="Arial" panose="020B0604020202020204" pitchFamily="34" charset="0"/>
              </a:rPr>
              <a:t>Broken</a:t>
            </a:r>
            <a:r>
              <a:rPr lang="es-C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000" dirty="0" err="1">
                <a:latin typeface="Arial" panose="020B0604020202020204" pitchFamily="34" charset="0"/>
                <a:cs typeface="Arial" panose="020B0604020202020204" pitchFamily="34" charset="0"/>
              </a:rPr>
              <a:t>Limits</a:t>
            </a:r>
            <a:r>
              <a:rPr lang="es-C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0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C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000" dirty="0" err="1">
                <a:latin typeface="Arial" panose="020B0604020202020204" pitchFamily="34" charset="0"/>
                <a:cs typeface="Arial" panose="020B0604020202020204" pitchFamily="34" charset="0"/>
              </a:rPr>
              <a:t>Expectancy</a:t>
            </a:r>
            <a:r>
              <a:rPr lang="es-CL" sz="1000" dirty="0">
                <a:latin typeface="Arial" panose="020B0604020202020204" pitchFamily="34" charset="0"/>
                <a:cs typeface="Arial" panose="020B0604020202020204" pitchFamily="34" charset="0"/>
              </a:rPr>
              <a:t>” (2002) | 2 Centro de Envejecimiento PUC “Trabajo y Personas Mayores en Chile” 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4B4C816-3BE8-4BE8-BE97-8CB768781EC3}"/>
              </a:ext>
            </a:extLst>
          </p:cNvPr>
          <p:cNvSpPr txBox="1"/>
          <p:nvPr/>
        </p:nvSpPr>
        <p:spPr>
          <a:xfrm>
            <a:off x="281609" y="6366114"/>
            <a:ext cx="9733248" cy="246221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1000" dirty="0">
                <a:latin typeface="Arial" panose="020B0604020202020204" pitchFamily="34" charset="0"/>
                <a:cs typeface="Arial" panose="020B0604020202020204" pitchFamily="34" charset="0"/>
              </a:rPr>
              <a:t>3 Serie Evidencias MINEDUC “Competencias de la población adulta en Chile: Resultados PIAAC” (2016)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718448F6-04C3-44D0-B95C-009BA2651E42}"/>
              </a:ext>
            </a:extLst>
          </p:cNvPr>
          <p:cNvSpPr txBox="1"/>
          <p:nvPr/>
        </p:nvSpPr>
        <p:spPr>
          <a:xfrm>
            <a:off x="281609" y="21268"/>
            <a:ext cx="2300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CONTEXTO Y DIAGNÓSTICO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557" y="89532"/>
            <a:ext cx="1596888" cy="159688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01143" y="201250"/>
            <a:ext cx="2157963" cy="686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200"/>
              </a:lnSpc>
            </a:pPr>
            <a:r>
              <a:rPr lang="es-CL" sz="3200" b="1" dirty="0">
                <a:latin typeface="Raleway" panose="020B0503030101060003" pitchFamily="34" charset="0"/>
              </a:rPr>
              <a:t>Cobertura</a:t>
            </a:r>
          </a:p>
        </p:txBody>
      </p:sp>
      <p:grpSp>
        <p:nvGrpSpPr>
          <p:cNvPr id="6" name="Agrupar 135"/>
          <p:cNvGrpSpPr>
            <a:grpSpLocks/>
          </p:cNvGrpSpPr>
          <p:nvPr/>
        </p:nvGrpSpPr>
        <p:grpSpPr bwMode="auto">
          <a:xfrm>
            <a:off x="2015904" y="4752136"/>
            <a:ext cx="4135437" cy="1306897"/>
            <a:chOff x="357130" y="3528348"/>
            <a:chExt cx="4135973" cy="1307210"/>
          </a:xfrm>
        </p:grpSpPr>
        <p:grpSp>
          <p:nvGrpSpPr>
            <p:cNvPr id="7" name="Agrupar 57"/>
            <p:cNvGrpSpPr>
              <a:grpSpLocks/>
            </p:cNvGrpSpPr>
            <p:nvPr/>
          </p:nvGrpSpPr>
          <p:grpSpPr bwMode="auto">
            <a:xfrm>
              <a:off x="2723130" y="3866836"/>
              <a:ext cx="1769973" cy="80622"/>
              <a:chOff x="2691877" y="3321967"/>
              <a:chExt cx="1769973" cy="80622"/>
            </a:xfrm>
          </p:grpSpPr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0B339C66-6A4D-4CC5-8643-CFEC083FD92A}"/>
                  </a:ext>
                </a:extLst>
              </p:cNvPr>
              <p:cNvCxnSpPr/>
              <p:nvPr/>
            </p:nvCxnSpPr>
            <p:spPr>
              <a:xfrm flipH="1">
                <a:off x="2691559" y="3372510"/>
                <a:ext cx="1708371" cy="0"/>
              </a:xfrm>
              <a:prstGeom prst="line">
                <a:avLst/>
              </a:prstGeom>
              <a:ln w="28575" cmpd="sng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D0BCAA51-D09B-49E6-A494-FD41CB2BC89B}"/>
                  </a:ext>
                </a:extLst>
              </p:cNvPr>
              <p:cNvSpPr/>
              <p:nvPr/>
            </p:nvSpPr>
            <p:spPr>
              <a:xfrm>
                <a:off x="4380878" y="3321698"/>
                <a:ext cx="80972" cy="809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sp>
          <p:nvSpPr>
            <p:cNvPr id="10" name="Rectángulo 82"/>
            <p:cNvSpPr>
              <a:spLocks noChangeArrowheads="1"/>
            </p:cNvSpPr>
            <p:nvPr/>
          </p:nvSpPr>
          <p:spPr bwMode="auto">
            <a:xfrm>
              <a:off x="575684" y="4541368"/>
              <a:ext cx="628779" cy="29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CL" altLang="es-CL" sz="1600" dirty="0">
                  <a:latin typeface="Arial Black" panose="020B0A04020102020204" pitchFamily="34" charset="0"/>
                  <a:sym typeface="Arial" panose="020B0604020202020204" pitchFamily="34" charset="0"/>
                </a:rPr>
                <a:t>IES </a:t>
              </a:r>
            </a:p>
          </p:txBody>
        </p:sp>
        <p:sp>
          <p:nvSpPr>
            <p:cNvPr id="13" name="Rectángulo 83"/>
            <p:cNvSpPr>
              <a:spLocks noChangeArrowheads="1"/>
            </p:cNvSpPr>
            <p:nvPr/>
          </p:nvSpPr>
          <p:spPr bwMode="auto">
            <a:xfrm>
              <a:off x="1125341" y="4520726"/>
              <a:ext cx="953719" cy="29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CL" altLang="es-CL" sz="1600" dirty="0">
                  <a:latin typeface="Arial Black" panose="020B0A04020102020204" pitchFamily="34" charset="0"/>
                  <a:sym typeface="Arial" panose="020B0604020202020204" pitchFamily="34" charset="0"/>
                </a:rPr>
                <a:t>OTECS</a:t>
              </a:r>
            </a:p>
          </p:txBody>
        </p:sp>
        <p:sp>
          <p:nvSpPr>
            <p:cNvPr id="14" name="Rectángulo 84"/>
            <p:cNvSpPr>
              <a:spLocks noChangeArrowheads="1"/>
            </p:cNvSpPr>
            <p:nvPr/>
          </p:nvSpPr>
          <p:spPr bwMode="auto">
            <a:xfrm>
              <a:off x="2097603" y="4508124"/>
              <a:ext cx="1629183" cy="29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CL" altLang="es-CL" sz="1600" dirty="0">
                  <a:latin typeface="Arial Black" panose="020B0A04020102020204" pitchFamily="34" charset="0"/>
                  <a:sym typeface="Arial" panose="020B0604020202020204" pitchFamily="34" charset="0"/>
                </a:rPr>
                <a:t>Liceos EMTP</a:t>
              </a: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7355497A-4900-48F6-8B08-C4CBEDDA25F9}"/>
                </a:ext>
              </a:extLst>
            </p:cNvPr>
            <p:cNvSpPr/>
            <p:nvPr/>
          </p:nvSpPr>
          <p:spPr>
            <a:xfrm>
              <a:off x="596873" y="3548991"/>
              <a:ext cx="776389" cy="776473"/>
            </a:xfrm>
            <a:prstGeom prst="ellipse">
              <a:avLst/>
            </a:prstGeom>
            <a:solidFill>
              <a:srgbClr val="1B9485">
                <a:alpha val="84000"/>
              </a:srgbClr>
            </a:solidFill>
            <a:ln w="571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E4C22EC-33E2-4F22-A350-C9B3FF9F6AAB}"/>
                </a:ext>
              </a:extLst>
            </p:cNvPr>
            <p:cNvSpPr/>
            <p:nvPr/>
          </p:nvSpPr>
          <p:spPr>
            <a:xfrm>
              <a:off x="1258947" y="3533112"/>
              <a:ext cx="777976" cy="778062"/>
            </a:xfrm>
            <a:prstGeom prst="ellipse">
              <a:avLst/>
            </a:prstGeom>
            <a:solidFill>
              <a:srgbClr val="00B0AA">
                <a:alpha val="84000"/>
              </a:srgbClr>
            </a:solidFill>
            <a:ln w="571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3000" dirty="0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8F561831-9F0A-43D8-869D-01189394411B}"/>
                </a:ext>
              </a:extLst>
            </p:cNvPr>
            <p:cNvSpPr/>
            <p:nvPr/>
          </p:nvSpPr>
          <p:spPr>
            <a:xfrm>
              <a:off x="1944836" y="3528348"/>
              <a:ext cx="777976" cy="776474"/>
            </a:xfrm>
            <a:prstGeom prst="ellipse">
              <a:avLst/>
            </a:prstGeom>
            <a:solidFill>
              <a:srgbClr val="11756E">
                <a:alpha val="84000"/>
              </a:srgbClr>
            </a:solidFill>
            <a:ln w="571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18" name="Rectángulo 104"/>
            <p:cNvSpPr>
              <a:spLocks noChangeArrowheads="1"/>
            </p:cNvSpPr>
            <p:nvPr/>
          </p:nvSpPr>
          <p:spPr bwMode="auto">
            <a:xfrm>
              <a:off x="357130" y="3639979"/>
              <a:ext cx="124507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CL" sz="3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9" name="Rectángulo 106"/>
            <p:cNvSpPr>
              <a:spLocks noChangeArrowheads="1"/>
            </p:cNvSpPr>
            <p:nvPr/>
          </p:nvSpPr>
          <p:spPr bwMode="auto">
            <a:xfrm>
              <a:off x="1352506" y="3630767"/>
              <a:ext cx="60837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CL" sz="3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0" name="Rectángulo 108"/>
            <p:cNvSpPr>
              <a:spLocks noChangeArrowheads="1"/>
            </p:cNvSpPr>
            <p:nvPr/>
          </p:nvSpPr>
          <p:spPr bwMode="auto">
            <a:xfrm>
              <a:off x="1944785" y="3617348"/>
              <a:ext cx="80685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CL" sz="3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4" name="Agrupar 133"/>
          <p:cNvGrpSpPr>
            <a:grpSpLocks/>
          </p:cNvGrpSpPr>
          <p:nvPr/>
        </p:nvGrpSpPr>
        <p:grpSpPr bwMode="auto">
          <a:xfrm>
            <a:off x="7896412" y="2662281"/>
            <a:ext cx="4328455" cy="1359041"/>
            <a:chOff x="4402321" y="2850248"/>
            <a:chExt cx="4327517" cy="1358895"/>
          </a:xfrm>
        </p:grpSpPr>
        <p:grpSp>
          <p:nvGrpSpPr>
            <p:cNvPr id="25" name="Agrupar 58"/>
            <p:cNvGrpSpPr>
              <a:grpSpLocks/>
            </p:cNvGrpSpPr>
            <p:nvPr/>
          </p:nvGrpSpPr>
          <p:grpSpPr bwMode="auto">
            <a:xfrm>
              <a:off x="4402321" y="3198238"/>
              <a:ext cx="1258016" cy="80622"/>
              <a:chOff x="4402206" y="3711467"/>
              <a:chExt cx="1258016" cy="80622"/>
            </a:xfrm>
          </p:grpSpPr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BDB91D9D-32E7-474E-BEB5-4A3B80F3E4C6}"/>
                  </a:ext>
                </a:extLst>
              </p:cNvPr>
              <p:cNvSpPr/>
              <p:nvPr/>
            </p:nvSpPr>
            <p:spPr>
              <a:xfrm>
                <a:off x="4402206" y="3711102"/>
                <a:ext cx="80945" cy="809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57E12686-06C7-40CB-9F40-D9F6C0A9AF33}"/>
                  </a:ext>
                </a:extLst>
              </p:cNvPr>
              <p:cNvCxnSpPr/>
              <p:nvPr/>
            </p:nvCxnSpPr>
            <p:spPr>
              <a:xfrm flipH="1">
                <a:off x="4440298" y="3760310"/>
                <a:ext cx="1220523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D2C31E1-41E2-4DB5-9EB0-4CCFECCA3D38}"/>
                </a:ext>
              </a:extLst>
            </p:cNvPr>
            <p:cNvSpPr/>
            <p:nvPr/>
          </p:nvSpPr>
          <p:spPr>
            <a:xfrm>
              <a:off x="5667285" y="2870883"/>
              <a:ext cx="777706" cy="776205"/>
            </a:xfrm>
            <a:prstGeom prst="ellipse">
              <a:avLst/>
            </a:prstGeom>
            <a:solidFill>
              <a:srgbClr val="1B9485">
                <a:alpha val="84000"/>
              </a:srgbClr>
            </a:solidFill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5826CFD-A10F-4436-BEA5-06FFBD1BB602}"/>
                </a:ext>
              </a:extLst>
            </p:cNvPr>
            <p:cNvSpPr/>
            <p:nvPr/>
          </p:nvSpPr>
          <p:spPr>
            <a:xfrm>
              <a:off x="6330716" y="2855009"/>
              <a:ext cx="777706" cy="777791"/>
            </a:xfrm>
            <a:prstGeom prst="ellipse">
              <a:avLst/>
            </a:prstGeom>
            <a:solidFill>
              <a:srgbClr val="00B0AA">
                <a:alpha val="84000"/>
              </a:srgbClr>
            </a:solidFill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3000" dirty="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60F595A4-7D3F-40F0-A36C-AFE8FA71D18A}"/>
                </a:ext>
              </a:extLst>
            </p:cNvPr>
            <p:cNvSpPr/>
            <p:nvPr/>
          </p:nvSpPr>
          <p:spPr>
            <a:xfrm>
              <a:off x="7016367" y="2850248"/>
              <a:ext cx="777706" cy="777791"/>
            </a:xfrm>
            <a:prstGeom prst="ellipse">
              <a:avLst/>
            </a:prstGeom>
            <a:solidFill>
              <a:srgbClr val="11756E">
                <a:alpha val="84000"/>
              </a:srgbClr>
            </a:solidFill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29" name="Rectángulo 89"/>
            <p:cNvSpPr>
              <a:spLocks noChangeArrowheads="1"/>
            </p:cNvSpPr>
            <p:nvPr/>
          </p:nvSpPr>
          <p:spPr bwMode="auto">
            <a:xfrm>
              <a:off x="5768400" y="2951727"/>
              <a:ext cx="58528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CL" sz="3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5</a:t>
              </a:r>
              <a:endParaRPr lang="es-CL" altLang="es-CL" sz="3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0" name="Rectángulo 91"/>
            <p:cNvSpPr>
              <a:spLocks noChangeArrowheads="1"/>
            </p:cNvSpPr>
            <p:nvPr/>
          </p:nvSpPr>
          <p:spPr bwMode="auto">
            <a:xfrm>
              <a:off x="6434968" y="2962835"/>
              <a:ext cx="59575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CL" sz="3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31" name="Rectángulo 93"/>
            <p:cNvSpPr>
              <a:spLocks noChangeArrowheads="1"/>
            </p:cNvSpPr>
            <p:nvPr/>
          </p:nvSpPr>
          <p:spPr bwMode="auto">
            <a:xfrm>
              <a:off x="7169263" y="2972995"/>
              <a:ext cx="54298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CL" sz="3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32" name="Rectángulo 123"/>
            <p:cNvSpPr>
              <a:spLocks noChangeArrowheads="1"/>
            </p:cNvSpPr>
            <p:nvPr/>
          </p:nvSpPr>
          <p:spPr bwMode="auto">
            <a:xfrm>
              <a:off x="5664279" y="3755926"/>
              <a:ext cx="628562" cy="453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CL" altLang="es-CL" sz="1600" dirty="0">
                  <a:latin typeface="Arial Black" panose="020B0A04020102020204" pitchFamily="34" charset="0"/>
                  <a:sym typeface="Arial" panose="020B0604020202020204" pitchFamily="34" charset="0"/>
                </a:rPr>
                <a:t>IES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es-CL" altLang="es-CL" sz="1300" dirty="0">
                <a:latin typeface="Arial Black" panose="020B0A04020102020204" pitchFamily="34" charset="0"/>
              </a:endParaRPr>
            </a:p>
          </p:txBody>
        </p:sp>
        <p:sp>
          <p:nvSpPr>
            <p:cNvPr id="33" name="Rectángulo 124"/>
            <p:cNvSpPr>
              <a:spLocks noChangeArrowheads="1"/>
            </p:cNvSpPr>
            <p:nvPr/>
          </p:nvSpPr>
          <p:spPr bwMode="auto">
            <a:xfrm>
              <a:off x="6147831" y="3767156"/>
              <a:ext cx="953388" cy="29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CL" altLang="es-CL" sz="1600" dirty="0">
                  <a:latin typeface="Arial Black" panose="020B0A04020102020204" pitchFamily="34" charset="0"/>
                  <a:sym typeface="Arial" panose="020B0604020202020204" pitchFamily="34" charset="0"/>
                </a:rPr>
                <a:t>OTECS</a:t>
              </a:r>
            </a:p>
          </p:txBody>
        </p:sp>
        <p:sp>
          <p:nvSpPr>
            <p:cNvPr id="34" name="Rectángulo 125"/>
            <p:cNvSpPr>
              <a:spLocks noChangeArrowheads="1"/>
            </p:cNvSpPr>
            <p:nvPr/>
          </p:nvSpPr>
          <p:spPr bwMode="auto">
            <a:xfrm>
              <a:off x="7101219" y="3767908"/>
              <a:ext cx="1628619" cy="29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CL" altLang="es-CL" sz="1600" dirty="0">
                  <a:latin typeface="Arial Black" panose="020B0A04020102020204" pitchFamily="34" charset="0"/>
                  <a:sym typeface="Arial" panose="020B0604020202020204" pitchFamily="34" charset="0"/>
                </a:rPr>
                <a:t>Liceos EMTP</a:t>
              </a:r>
            </a:p>
          </p:txBody>
        </p:sp>
      </p:grp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57E12686-06C7-40CB-9F40-D9F6C0A9AF33}"/>
              </a:ext>
            </a:extLst>
          </p:cNvPr>
          <p:cNvCxnSpPr/>
          <p:nvPr/>
        </p:nvCxnSpPr>
        <p:spPr bwMode="auto">
          <a:xfrm flipH="1">
            <a:off x="4946836" y="5151283"/>
            <a:ext cx="1220788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2F1CB544-F1AA-473C-9B41-85DABC94D0BC}"/>
              </a:ext>
            </a:extLst>
          </p:cNvPr>
          <p:cNvSpPr/>
          <p:nvPr/>
        </p:nvSpPr>
        <p:spPr>
          <a:xfrm>
            <a:off x="1836085" y="1801702"/>
            <a:ext cx="2809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i="1" dirty="0">
                <a:solidFill>
                  <a:schemeClr val="accent6">
                    <a:lumMod val="50000"/>
                  </a:schemeClr>
                </a:solidFill>
              </a:rPr>
              <a:t>Resultados</a:t>
            </a:r>
            <a:r>
              <a:rPr lang="es-CL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L" sz="2400" b="1" i="1" dirty="0">
                <a:solidFill>
                  <a:schemeClr val="accent6">
                    <a:lumMod val="50000"/>
                  </a:schemeClr>
                </a:solidFill>
              </a:rPr>
              <a:t>de ELEVA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3D9BAFF-A3E2-4E35-9978-17ABFF14F99F}"/>
              </a:ext>
            </a:extLst>
          </p:cNvPr>
          <p:cNvSpPr/>
          <p:nvPr/>
        </p:nvSpPr>
        <p:spPr>
          <a:xfrm>
            <a:off x="9317867" y="2131124"/>
            <a:ext cx="2223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/>
              </a:rPr>
              <a:t>Zona central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1A076F4-F1CE-4688-AC8C-DE3CF6B95521}"/>
              </a:ext>
            </a:extLst>
          </p:cNvPr>
          <p:cNvSpPr/>
          <p:nvPr/>
        </p:nvSpPr>
        <p:spPr>
          <a:xfrm>
            <a:off x="2445458" y="4075384"/>
            <a:ext cx="16578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/>
              </a:rPr>
              <a:t>Zona sur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3C4F58F-F3F8-4005-B986-F44C137A8362}"/>
              </a:ext>
            </a:extLst>
          </p:cNvPr>
          <p:cNvSpPr/>
          <p:nvPr/>
        </p:nvSpPr>
        <p:spPr>
          <a:xfrm>
            <a:off x="2477350" y="1392839"/>
            <a:ext cx="1946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/>
              </a:rPr>
              <a:t>Zona norte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FA0AD90F-2ED4-4D0E-8705-6C92C700D4BC}"/>
              </a:ext>
            </a:extLst>
          </p:cNvPr>
          <p:cNvCxnSpPr>
            <a:cxnSpLocks/>
          </p:cNvCxnSpPr>
          <p:nvPr/>
        </p:nvCxnSpPr>
        <p:spPr bwMode="auto">
          <a:xfrm flipH="1">
            <a:off x="4559053" y="1736036"/>
            <a:ext cx="1608571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r 135">
            <a:extLst>
              <a:ext uri="{FF2B5EF4-FFF2-40B4-BE49-F238E27FC236}">
                <a16:creationId xmlns:a16="http://schemas.microsoft.com/office/drawing/2014/main" id="{3D2313D3-D762-4CC9-9F60-A5DC0E3F0669}"/>
              </a:ext>
            </a:extLst>
          </p:cNvPr>
          <p:cNvGrpSpPr>
            <a:grpSpLocks/>
          </p:cNvGrpSpPr>
          <p:nvPr/>
        </p:nvGrpSpPr>
        <p:grpSpPr bwMode="auto">
          <a:xfrm>
            <a:off x="1797378" y="2227847"/>
            <a:ext cx="4135437" cy="1235559"/>
            <a:chOff x="357130" y="3528348"/>
            <a:chExt cx="4135973" cy="1268104"/>
          </a:xfrm>
        </p:grpSpPr>
        <p:grpSp>
          <p:nvGrpSpPr>
            <p:cNvPr id="42" name="Agrupar 57">
              <a:extLst>
                <a:ext uri="{FF2B5EF4-FFF2-40B4-BE49-F238E27FC236}">
                  <a16:creationId xmlns:a16="http://schemas.microsoft.com/office/drawing/2014/main" id="{C02351BB-12E7-4AA0-A20D-249B03EEF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3130" y="3866836"/>
              <a:ext cx="1769973" cy="80622"/>
              <a:chOff x="2691877" y="3321967"/>
              <a:chExt cx="1769973" cy="80622"/>
            </a:xfrm>
          </p:grpSpPr>
          <p:cxnSp>
            <p:nvCxnSpPr>
              <p:cNvPr id="52" name="Conector recto 51">
                <a:extLst>
                  <a:ext uri="{FF2B5EF4-FFF2-40B4-BE49-F238E27FC236}">
                    <a16:creationId xmlns:a16="http://schemas.microsoft.com/office/drawing/2014/main" id="{3B962C58-EEAF-4FB4-8B40-2C785BA10E76}"/>
                  </a:ext>
                </a:extLst>
              </p:cNvPr>
              <p:cNvCxnSpPr/>
              <p:nvPr/>
            </p:nvCxnSpPr>
            <p:spPr>
              <a:xfrm flipH="1">
                <a:off x="2691559" y="3372510"/>
                <a:ext cx="1708371" cy="0"/>
              </a:xfrm>
              <a:prstGeom prst="line">
                <a:avLst/>
              </a:prstGeom>
              <a:ln w="28575" cmpd="sng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31B40691-EA22-4864-9B2D-9FE4AE5425DE}"/>
                  </a:ext>
                </a:extLst>
              </p:cNvPr>
              <p:cNvSpPr/>
              <p:nvPr/>
            </p:nvSpPr>
            <p:spPr>
              <a:xfrm>
                <a:off x="4380878" y="3321698"/>
                <a:ext cx="80972" cy="809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sp>
          <p:nvSpPr>
            <p:cNvPr id="43" name="Rectángulo 82">
              <a:extLst>
                <a:ext uri="{FF2B5EF4-FFF2-40B4-BE49-F238E27FC236}">
                  <a16:creationId xmlns:a16="http://schemas.microsoft.com/office/drawing/2014/main" id="{3750ADB5-1360-4B4D-9639-B45051E95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23" y="4494586"/>
              <a:ext cx="583889" cy="30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CL" altLang="es-CL" sz="1400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  <a:sym typeface="Arial" panose="020B0604020202020204" pitchFamily="34" charset="0"/>
                </a:rPr>
                <a:t>IES</a:t>
              </a:r>
              <a:r>
                <a:rPr lang="es-CL" altLang="es-CL" sz="1600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4" name="Rectángulo 83">
              <a:extLst>
                <a:ext uri="{FF2B5EF4-FFF2-40B4-BE49-F238E27FC236}">
                  <a16:creationId xmlns:a16="http://schemas.microsoft.com/office/drawing/2014/main" id="{1FAFF0FB-441A-488B-8176-6C28DCF89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700" y="4507516"/>
              <a:ext cx="858230" cy="276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CL" altLang="es-CL" sz="1400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  <a:sym typeface="Arial" panose="020B0604020202020204" pitchFamily="34" charset="0"/>
                </a:rPr>
                <a:t>OTECS</a:t>
              </a:r>
              <a:endParaRPr lang="es-CL" altLang="es-CL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Rectángulo 84">
              <a:extLst>
                <a:ext uri="{FF2B5EF4-FFF2-40B4-BE49-F238E27FC236}">
                  <a16:creationId xmlns:a16="http://schemas.microsoft.com/office/drawing/2014/main" id="{51F70099-070D-41D7-9AE9-2F81B6692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906" y="4507515"/>
              <a:ext cx="1452829" cy="276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CL" altLang="es-CL" sz="1400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  <a:sym typeface="Arial" panose="020B0604020202020204" pitchFamily="34" charset="0"/>
                </a:rPr>
                <a:t>Liceos EMTP</a:t>
              </a:r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A83A5228-5C4A-42BD-B359-5FDCBAD3DA07}"/>
                </a:ext>
              </a:extLst>
            </p:cNvPr>
            <p:cNvSpPr/>
            <p:nvPr/>
          </p:nvSpPr>
          <p:spPr>
            <a:xfrm>
              <a:off x="596873" y="3548991"/>
              <a:ext cx="776389" cy="776473"/>
            </a:xfrm>
            <a:prstGeom prst="ellipse">
              <a:avLst/>
            </a:prstGeom>
            <a:solidFill>
              <a:srgbClr val="1B9485">
                <a:alpha val="84000"/>
              </a:srgbClr>
            </a:solidFill>
            <a:ln w="571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77BAB3FC-E0CD-4FD3-BA52-33C88EA9CD14}"/>
                </a:ext>
              </a:extLst>
            </p:cNvPr>
            <p:cNvSpPr/>
            <p:nvPr/>
          </p:nvSpPr>
          <p:spPr>
            <a:xfrm>
              <a:off x="1258947" y="3533112"/>
              <a:ext cx="777976" cy="778062"/>
            </a:xfrm>
            <a:prstGeom prst="ellipse">
              <a:avLst/>
            </a:prstGeom>
            <a:solidFill>
              <a:srgbClr val="00B0AA">
                <a:alpha val="84000"/>
              </a:srgbClr>
            </a:solidFill>
            <a:ln w="571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3000" dirty="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FC0E3651-2B41-4F6B-8F66-BFF9ACE41741}"/>
                </a:ext>
              </a:extLst>
            </p:cNvPr>
            <p:cNvSpPr/>
            <p:nvPr/>
          </p:nvSpPr>
          <p:spPr>
            <a:xfrm>
              <a:off x="1944836" y="3528348"/>
              <a:ext cx="777976" cy="776474"/>
            </a:xfrm>
            <a:prstGeom prst="ellipse">
              <a:avLst/>
            </a:prstGeom>
            <a:solidFill>
              <a:srgbClr val="11756E">
                <a:alpha val="84000"/>
              </a:srgbClr>
            </a:solidFill>
            <a:ln w="571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49" name="Rectángulo 104">
              <a:extLst>
                <a:ext uri="{FF2B5EF4-FFF2-40B4-BE49-F238E27FC236}">
                  <a16:creationId xmlns:a16="http://schemas.microsoft.com/office/drawing/2014/main" id="{ED726488-6AFC-45B2-9B15-C47B96306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30" y="3639979"/>
              <a:ext cx="1245070" cy="56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CL" sz="3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50" name="Rectángulo 106">
              <a:extLst>
                <a:ext uri="{FF2B5EF4-FFF2-40B4-BE49-F238E27FC236}">
                  <a16:creationId xmlns:a16="http://schemas.microsoft.com/office/drawing/2014/main" id="{ECB8D5DC-6461-478C-B788-CC7E7E813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399" y="3613028"/>
              <a:ext cx="776389" cy="56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CL" sz="3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15</a:t>
              </a:r>
            </a:p>
          </p:txBody>
        </p:sp>
        <p:sp>
          <p:nvSpPr>
            <p:cNvPr id="51" name="Rectángulo 108">
              <a:extLst>
                <a:ext uri="{FF2B5EF4-FFF2-40B4-BE49-F238E27FC236}">
                  <a16:creationId xmlns:a16="http://schemas.microsoft.com/office/drawing/2014/main" id="{2EBDD082-0A2C-463D-BBEB-645561444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785" y="3617348"/>
              <a:ext cx="806859" cy="56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CL" altLang="es-CL" sz="3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30</a:t>
              </a:r>
            </a:p>
          </p:txBody>
        </p:sp>
      </p:grpSp>
      <p:pic>
        <p:nvPicPr>
          <p:cNvPr id="54" name="Imagen 53">
            <a:extLst>
              <a:ext uri="{FF2B5EF4-FFF2-40B4-BE49-F238E27FC236}">
                <a16:creationId xmlns:a16="http://schemas.microsoft.com/office/drawing/2014/main" id="{BFF36E7F-042B-40C0-8A4A-9FC5135A8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175" y="826311"/>
            <a:ext cx="1274055" cy="51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7F168BA-96B8-40BC-9FB1-53CE1FD236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8434" name="Título 1">
            <a:extLst>
              <a:ext uri="{FF2B5EF4-FFF2-40B4-BE49-F238E27FC236}">
                <a16:creationId xmlns:a16="http://schemas.microsoft.com/office/drawing/2014/main" id="{C9A6B747-9CA1-4DB2-9D12-E1531DC0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090"/>
            <a:ext cx="10207689" cy="479425"/>
          </a:xfrm>
        </p:spPr>
        <p:txBody>
          <a:bodyPr>
            <a:normAutofit fontScale="90000"/>
          </a:bodyPr>
          <a:lstStyle/>
          <a:p>
            <a:pPr algn="ctr">
              <a:lnSpc>
                <a:spcPts val="5200"/>
              </a:lnSpc>
              <a:defRPr/>
            </a:pPr>
            <a:r>
              <a:rPr lang="es-ES" altLang="es-CL" sz="3600" b="1" dirty="0">
                <a:latin typeface="Raleway" panose="020B0503030101060003" pitchFamily="34" charset="0"/>
                <a:ea typeface="+mn-ea"/>
                <a:cs typeface="+mn-cs"/>
              </a:rPr>
              <a:t>Fases de la Implementación del Piloto del MCTP</a:t>
            </a:r>
            <a:endParaRPr lang="es-CL" altLang="es-CL" sz="3600" b="1" dirty="0">
              <a:latin typeface="Raleway" panose="020B0503030101060003" pitchFamily="34" charset="0"/>
              <a:ea typeface="+mn-ea"/>
              <a:cs typeface="+mn-cs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507C198-9A6F-41BF-A04E-06202F9E525F}"/>
              </a:ext>
            </a:extLst>
          </p:cNvPr>
          <p:cNvGraphicFramePr/>
          <p:nvPr>
            <p:extLst/>
          </p:nvPr>
        </p:nvGraphicFramePr>
        <p:xfrm>
          <a:off x="2489089" y="1413134"/>
          <a:ext cx="7258161" cy="4614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C329EBA-DA62-4DCF-B673-CC465BC190FB}"/>
              </a:ext>
            </a:extLst>
          </p:cNvPr>
          <p:cNvSpPr txBox="1"/>
          <p:nvPr/>
        </p:nvSpPr>
        <p:spPr>
          <a:xfrm rot="16200000">
            <a:off x="477479" y="3287766"/>
            <a:ext cx="393454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867" b="1" dirty="0">
                <a:solidFill>
                  <a:schemeClr val="accent1">
                    <a:lumMod val="50000"/>
                  </a:schemeClr>
                </a:solidFill>
                <a:latin typeface="Raleway" panose="020B0503030101060003"/>
              </a:rPr>
              <a:t>Seguimiento  y  sistematización</a:t>
            </a:r>
            <a:endParaRPr lang="es-CL" sz="1867" b="1" dirty="0">
              <a:solidFill>
                <a:schemeClr val="accent1">
                  <a:lumMod val="50000"/>
                </a:schemeClr>
              </a:solidFill>
              <a:latin typeface="Raleway" panose="020B0503030101060003"/>
            </a:endParaRPr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41C646D8-4280-491B-86B8-11FDCC722190}"/>
              </a:ext>
            </a:extLst>
          </p:cNvPr>
          <p:cNvSpPr/>
          <p:nvPr/>
        </p:nvSpPr>
        <p:spPr>
          <a:xfrm>
            <a:off x="1736829" y="1413135"/>
            <a:ext cx="1439333" cy="46144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240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1A9E50F-D27E-43D5-BDBD-73667AD3437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557" y="89532"/>
            <a:ext cx="1596888" cy="15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7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23" y="139148"/>
            <a:ext cx="1596888" cy="159688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56590" y="556718"/>
            <a:ext cx="5763116" cy="698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200"/>
              </a:lnSpc>
            </a:pPr>
            <a:r>
              <a:rPr lang="es-CL" sz="3600" b="1" dirty="0">
                <a:latin typeface="Raleway" panose="020B0503030101060003" pitchFamily="34" charset="0"/>
              </a:rPr>
              <a:t>Este piloto contribuirá a: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2AA5A27-8796-4FD4-8F48-F6E0CE886C83}"/>
              </a:ext>
            </a:extLst>
          </p:cNvPr>
          <p:cNvGraphicFramePr/>
          <p:nvPr>
            <p:extLst/>
          </p:nvPr>
        </p:nvGraphicFramePr>
        <p:xfrm>
          <a:off x="942976" y="1318465"/>
          <a:ext cx="9886950" cy="540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9155902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276"/>
            <a:ext cx="12187066" cy="71792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8"/>
          <a:stretch/>
        </p:blipFill>
        <p:spPr>
          <a:xfrm>
            <a:off x="4380454" y="3617010"/>
            <a:ext cx="7806612" cy="324099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7" y="166240"/>
            <a:ext cx="1452278" cy="145227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125" y="262667"/>
            <a:ext cx="2012853" cy="9699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04656" y="2355519"/>
            <a:ext cx="8538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chemeClr val="bg1"/>
                </a:solidFill>
              </a:rPr>
              <a:t>GRACIAS</a:t>
            </a:r>
          </a:p>
          <a:p>
            <a:pPr algn="ctr"/>
            <a:endParaRPr lang="es-CL" sz="4400" b="1" dirty="0">
              <a:solidFill>
                <a:schemeClr val="bg1"/>
              </a:solidFill>
            </a:endParaRPr>
          </a:p>
          <a:p>
            <a:pPr algn="ctr"/>
            <a:endParaRPr lang="es-CL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2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C08B3-E733-47EA-8EB1-A81108B5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365125"/>
            <a:ext cx="11499574" cy="1325563"/>
          </a:xfrm>
        </p:spPr>
        <p:txBody>
          <a:bodyPr>
            <a:normAutofit/>
          </a:bodyPr>
          <a:lstStyle/>
          <a:p>
            <a:r>
              <a:rPr lang="es-CL" sz="2500" dirty="0" smtClean="0"/>
              <a:t>La modernización de SENCE continuará en tres </a:t>
            </a:r>
            <a:r>
              <a:rPr lang="es-CL" sz="2500" dirty="0"/>
              <a:t>ejes fundamentales, </a:t>
            </a:r>
            <a:r>
              <a:rPr lang="es-CL" sz="2500" dirty="0" smtClean="0"/>
              <a:t>con la  </a:t>
            </a:r>
            <a:r>
              <a:rPr lang="es-CL" sz="2500" dirty="0"/>
              <a:t>persona como el centro de su funcionamiento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EC7C22E-7F4E-4A28-8D8D-E4AAB5E7B9FE}"/>
              </a:ext>
            </a:extLst>
          </p:cNvPr>
          <p:cNvCxnSpPr>
            <a:cxnSpLocks/>
          </p:cNvCxnSpPr>
          <p:nvPr/>
        </p:nvCxnSpPr>
        <p:spPr>
          <a:xfrm>
            <a:off x="8441851" y="5457809"/>
            <a:ext cx="0" cy="73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7A570AA5-6164-4E47-AF3E-7373868F1A93}"/>
              </a:ext>
            </a:extLst>
          </p:cNvPr>
          <p:cNvCxnSpPr>
            <a:cxnSpLocks/>
          </p:cNvCxnSpPr>
          <p:nvPr/>
        </p:nvCxnSpPr>
        <p:spPr>
          <a:xfrm>
            <a:off x="8441851" y="4334324"/>
            <a:ext cx="0" cy="72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F5ED610-20A6-46F5-BD99-1F9824DB337A}"/>
              </a:ext>
            </a:extLst>
          </p:cNvPr>
          <p:cNvCxnSpPr>
            <a:cxnSpLocks/>
          </p:cNvCxnSpPr>
          <p:nvPr/>
        </p:nvCxnSpPr>
        <p:spPr>
          <a:xfrm>
            <a:off x="8441851" y="3596633"/>
            <a:ext cx="0" cy="514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7CA55F9-5F94-4C75-9D96-E6342801563A}"/>
              </a:ext>
            </a:extLst>
          </p:cNvPr>
          <p:cNvSpPr txBox="1"/>
          <p:nvPr/>
        </p:nvSpPr>
        <p:spPr>
          <a:xfrm>
            <a:off x="8491853" y="5398034"/>
            <a:ext cx="2743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Preparar a las personas ante las</a:t>
            </a: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fuerzas que transformarán</a:t>
            </a: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el futuro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5B420BC-9CE6-47CC-9759-B087C793EF8E}"/>
              </a:ext>
            </a:extLst>
          </p:cNvPr>
          <p:cNvSpPr txBox="1"/>
          <p:nvPr/>
        </p:nvSpPr>
        <p:spPr>
          <a:xfrm>
            <a:off x="8491853" y="4294467"/>
            <a:ext cx="2743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Mejorar la oferta del SENCE orientándola a la empleabilidad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A6039F4-214E-41AB-B962-5420487DDBA3}"/>
              </a:ext>
            </a:extLst>
          </p:cNvPr>
          <p:cNvSpPr txBox="1"/>
          <p:nvPr/>
        </p:nvSpPr>
        <p:spPr>
          <a:xfrm>
            <a:off x="8491852" y="3382465"/>
            <a:ext cx="2743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Alcanzar eficiencia en los instrumentos y gestión de Sence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0158DE2E-0C67-46A2-99A4-A50E2967AA17}"/>
              </a:ext>
            </a:extLst>
          </p:cNvPr>
          <p:cNvCxnSpPr>
            <a:cxnSpLocks/>
          </p:cNvCxnSpPr>
          <p:nvPr/>
        </p:nvCxnSpPr>
        <p:spPr>
          <a:xfrm>
            <a:off x="8441851" y="3228301"/>
            <a:ext cx="2674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3CB860B-C13C-4C85-97CE-1FD69E85DB62}"/>
              </a:ext>
            </a:extLst>
          </p:cNvPr>
          <p:cNvSpPr txBox="1"/>
          <p:nvPr/>
        </p:nvSpPr>
        <p:spPr>
          <a:xfrm>
            <a:off x="8372509" y="2869736"/>
            <a:ext cx="2743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Motivación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83D11AE-963F-47B2-9A73-01EF1653E152}"/>
              </a:ext>
            </a:extLst>
          </p:cNvPr>
          <p:cNvSpPr/>
          <p:nvPr/>
        </p:nvSpPr>
        <p:spPr>
          <a:xfrm>
            <a:off x="1282974" y="3437122"/>
            <a:ext cx="6497045" cy="2984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DC939DF-514B-4DFD-99D5-9DAC4630D55E}"/>
              </a:ext>
            </a:extLst>
          </p:cNvPr>
          <p:cNvSpPr txBox="1"/>
          <p:nvPr/>
        </p:nvSpPr>
        <p:spPr>
          <a:xfrm>
            <a:off x="3199287" y="5809162"/>
            <a:ext cx="4136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SENCE para el futuro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E44F593-CAE0-4A56-ACD1-2E5AE9C2B105}"/>
              </a:ext>
            </a:extLst>
          </p:cNvPr>
          <p:cNvSpPr/>
          <p:nvPr/>
        </p:nvSpPr>
        <p:spPr>
          <a:xfrm>
            <a:off x="1697419" y="3608096"/>
            <a:ext cx="5668156" cy="19557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AEA84C8-F0D2-4E9D-9E97-B0EBD65FE22F}"/>
              </a:ext>
            </a:extLst>
          </p:cNvPr>
          <p:cNvSpPr txBox="1"/>
          <p:nvPr/>
        </p:nvSpPr>
        <p:spPr>
          <a:xfrm>
            <a:off x="3199287" y="4891887"/>
            <a:ext cx="4289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SENCE para el empleo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E41C050-A10C-4677-B41B-601130796B47}"/>
              </a:ext>
            </a:extLst>
          </p:cNvPr>
          <p:cNvSpPr/>
          <p:nvPr/>
        </p:nvSpPr>
        <p:spPr>
          <a:xfrm>
            <a:off x="2357181" y="3819231"/>
            <a:ext cx="4351680" cy="8229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CD0A2E5-D804-48BA-BFA3-3E0F5659E4C2}"/>
              </a:ext>
            </a:extLst>
          </p:cNvPr>
          <p:cNvSpPr txBox="1"/>
          <p:nvPr/>
        </p:nvSpPr>
        <p:spPr>
          <a:xfrm>
            <a:off x="3199287" y="4018477"/>
            <a:ext cx="3778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SENCE con resultados</a:t>
            </a:r>
          </a:p>
        </p:txBody>
      </p:sp>
      <p:sp>
        <p:nvSpPr>
          <p:cNvPr id="10" name="Oval 171">
            <a:extLst>
              <a:ext uri="{FF2B5EF4-FFF2-40B4-BE49-F238E27FC236}">
                <a16:creationId xmlns:a16="http://schemas.microsoft.com/office/drawing/2014/main" id="{BC68306B-80D3-4B02-8369-031BECB23BD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55405" y="4042548"/>
            <a:ext cx="294130" cy="2904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71">
            <a:extLst>
              <a:ext uri="{FF2B5EF4-FFF2-40B4-BE49-F238E27FC236}">
                <a16:creationId xmlns:a16="http://schemas.microsoft.com/office/drawing/2014/main" id="{B67D5359-02AE-428C-9021-3B49599A419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5156" y="4910951"/>
            <a:ext cx="294130" cy="2904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Oval 171">
            <a:extLst>
              <a:ext uri="{FF2B5EF4-FFF2-40B4-BE49-F238E27FC236}">
                <a16:creationId xmlns:a16="http://schemas.microsoft.com/office/drawing/2014/main" id="{383E7857-D779-4ED5-9823-7DA54EDE2A0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5156" y="5813595"/>
            <a:ext cx="294130" cy="2904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A635EDA-1C12-4A49-A019-DD7577615A5C}"/>
              </a:ext>
            </a:extLst>
          </p:cNvPr>
          <p:cNvGrpSpPr/>
          <p:nvPr/>
        </p:nvGrpSpPr>
        <p:grpSpPr>
          <a:xfrm>
            <a:off x="1282974" y="1314445"/>
            <a:ext cx="6497045" cy="1216120"/>
            <a:chOff x="1351725" y="1277692"/>
            <a:chExt cx="5128585" cy="1471505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FA05FF2E-E103-4362-8A85-3E3E164D7FF4}"/>
                </a:ext>
              </a:extLst>
            </p:cNvPr>
            <p:cNvSpPr/>
            <p:nvPr/>
          </p:nvSpPr>
          <p:spPr>
            <a:xfrm>
              <a:off x="1351725" y="1277692"/>
              <a:ext cx="5128585" cy="1471505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L" dirty="0"/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2E439E32-F230-4982-A8C9-2DA994BCC046}"/>
                </a:ext>
              </a:extLst>
            </p:cNvPr>
            <p:cNvSpPr txBox="1"/>
            <p:nvPr/>
          </p:nvSpPr>
          <p:spPr>
            <a:xfrm>
              <a:off x="1424161" y="1355057"/>
              <a:ext cx="5056149" cy="1303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Propósito: </a:t>
              </a:r>
            </a:p>
            <a:p>
              <a:pPr algn="ctr"/>
              <a:r>
                <a:rPr lang="es-CL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Mejorar la </a:t>
              </a:r>
              <a:r>
                <a:rPr lang="es-CL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empleabilidad y calidad de vida de los trabajadores </a:t>
              </a:r>
              <a:r>
                <a:rPr lang="es-CL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en Chile, con especial atención en acompañar a personas vulnerables para su inserción y continuidad laboral</a:t>
              </a:r>
              <a:endParaRPr lang="es-C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0035D975-F452-4B3C-98A0-EF11CE908BD9}"/>
              </a:ext>
            </a:extLst>
          </p:cNvPr>
          <p:cNvGrpSpPr/>
          <p:nvPr/>
        </p:nvGrpSpPr>
        <p:grpSpPr>
          <a:xfrm>
            <a:off x="2326568" y="2811943"/>
            <a:ext cx="4409856" cy="409651"/>
            <a:chOff x="3507338" y="2811943"/>
            <a:chExt cx="4409856" cy="409651"/>
          </a:xfrm>
        </p:grpSpPr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F8989005-4FB6-46CE-BC2F-4FA7247F250A}"/>
                </a:ext>
              </a:extLst>
            </p:cNvPr>
            <p:cNvSpPr/>
            <p:nvPr/>
          </p:nvSpPr>
          <p:spPr>
            <a:xfrm rot="5400000">
              <a:off x="3709543" y="2609738"/>
              <a:ext cx="409650" cy="814059"/>
            </a:xfrm>
            <a:prstGeom prst="chevr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  <p:sp>
          <p:nvSpPr>
            <p:cNvPr id="45" name="Flecha: cheurón 44">
              <a:extLst>
                <a:ext uri="{FF2B5EF4-FFF2-40B4-BE49-F238E27FC236}">
                  <a16:creationId xmlns:a16="http://schemas.microsoft.com/office/drawing/2014/main" id="{E73BB763-68B9-496B-82D2-3A0656854E02}"/>
                </a:ext>
              </a:extLst>
            </p:cNvPr>
            <p:cNvSpPr/>
            <p:nvPr/>
          </p:nvSpPr>
          <p:spPr>
            <a:xfrm rot="5400000">
              <a:off x="5507442" y="2609738"/>
              <a:ext cx="409650" cy="814059"/>
            </a:xfrm>
            <a:prstGeom prst="chevr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  <p:sp>
          <p:nvSpPr>
            <p:cNvPr id="46" name="Flecha: cheurón 45">
              <a:extLst>
                <a:ext uri="{FF2B5EF4-FFF2-40B4-BE49-F238E27FC236}">
                  <a16:creationId xmlns:a16="http://schemas.microsoft.com/office/drawing/2014/main" id="{0E2F4474-8CFA-4BDD-A2DD-60A9D0801E4D}"/>
                </a:ext>
              </a:extLst>
            </p:cNvPr>
            <p:cNvSpPr/>
            <p:nvPr/>
          </p:nvSpPr>
          <p:spPr>
            <a:xfrm rot="5400000">
              <a:off x="7305340" y="2609739"/>
              <a:ext cx="409650" cy="814059"/>
            </a:xfrm>
            <a:prstGeom prst="chevr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Conector recto 17">
            <a:extLst>
              <a:ext uri="{FF2B5EF4-FFF2-40B4-BE49-F238E27FC236}">
                <a16:creationId xmlns:a16="http://schemas.microsoft.com/office/drawing/2014/main" id="{50CEC54A-8396-4EAF-929E-3216AE3AD6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42843" y="4766368"/>
            <a:ext cx="2099008" cy="282211"/>
          </a:xfrm>
          <a:prstGeom prst="bentConnector3">
            <a:avLst>
              <a:gd name="adj1" fmla="val 10225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17">
            <a:extLst>
              <a:ext uri="{FF2B5EF4-FFF2-40B4-BE49-F238E27FC236}">
                <a16:creationId xmlns:a16="http://schemas.microsoft.com/office/drawing/2014/main" id="{468D6754-1A92-4C21-A8DA-23621406CB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08019" y="3878484"/>
            <a:ext cx="2131762" cy="336730"/>
          </a:xfrm>
          <a:prstGeom prst="bentConnector3">
            <a:avLst>
              <a:gd name="adj1" fmla="val 10510"/>
            </a:avLst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D958F5E-0928-4DA8-97B7-DEEDEB1CD7F7}"/>
              </a:ext>
            </a:extLst>
          </p:cNvPr>
          <p:cNvCxnSpPr>
            <a:cxnSpLocks/>
          </p:cNvCxnSpPr>
          <p:nvPr/>
        </p:nvCxnSpPr>
        <p:spPr>
          <a:xfrm flipH="1">
            <a:off x="6308013" y="5976478"/>
            <a:ext cx="2133838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arcador de número de diapositiva 11">
            <a:extLst>
              <a:ext uri="{FF2B5EF4-FFF2-40B4-BE49-F238E27FC236}">
                <a16:creationId xmlns:a16="http://schemas.microsoft.com/office/drawing/2014/main" id="{A3893E10-90DB-410C-A0FA-6157909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9313" y="6492141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18448F6-04C3-44D0-B95C-009BA2651E42}"/>
              </a:ext>
            </a:extLst>
          </p:cNvPr>
          <p:cNvSpPr txBox="1"/>
          <p:nvPr/>
        </p:nvSpPr>
        <p:spPr>
          <a:xfrm>
            <a:off x="281609" y="21268"/>
            <a:ext cx="453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EJES ESTRATÉGICOS DE LA MODERNIZACIÓN AL SENCE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0D2DC8BE-F64A-4164-9C3A-3083FB038E83}"/>
              </a:ext>
            </a:extLst>
          </p:cNvPr>
          <p:cNvSpPr/>
          <p:nvPr/>
        </p:nvSpPr>
        <p:spPr>
          <a:xfrm>
            <a:off x="8771701" y="1291490"/>
            <a:ext cx="3275628" cy="4815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3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D4F85AF-9B1E-4E0B-B2D7-E5E2D8505ABD}"/>
              </a:ext>
            </a:extLst>
          </p:cNvPr>
          <p:cNvSpPr/>
          <p:nvPr/>
        </p:nvSpPr>
        <p:spPr>
          <a:xfrm>
            <a:off x="8771701" y="1124789"/>
            <a:ext cx="3275628" cy="3125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L" sz="1500" b="1" dirty="0">
                <a:latin typeface="Arial" panose="020B0604020202020204" pitchFamily="34" charset="0"/>
                <a:cs typeface="Arial" panose="020B0604020202020204" pitchFamily="34" charset="0"/>
              </a:rPr>
              <a:t>Fechas de implementación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CE68F52-75E3-4AB8-98B8-39E902D700E4}"/>
              </a:ext>
            </a:extLst>
          </p:cNvPr>
          <p:cNvSpPr txBox="1"/>
          <p:nvPr/>
        </p:nvSpPr>
        <p:spPr>
          <a:xfrm>
            <a:off x="8786720" y="3821284"/>
            <a:ext cx="32007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Lanzamiento de web de transparencia </a:t>
            </a: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Cursos y </a:t>
            </a:r>
            <a:r>
              <a:rPr lang="es-C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ejecutores: </a:t>
            </a:r>
            <a:r>
              <a:rPr lang="es-C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 -  2019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BFC101C7-484A-4069-AA54-76BC56DD6EF0}"/>
              </a:ext>
            </a:extLst>
          </p:cNvPr>
          <p:cNvSpPr txBox="1"/>
          <p:nvPr/>
        </p:nvSpPr>
        <p:spPr>
          <a:xfrm>
            <a:off x="8792138" y="5070867"/>
            <a:ext cx="3255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ley elaborado en revisión en Ministerio de Hacienda y SII:  </a:t>
            </a:r>
            <a:r>
              <a:rPr lang="es-C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 - 2019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Tramitación:</a:t>
            </a:r>
            <a:r>
              <a:rPr lang="es-C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Mar/Abr - 2019</a:t>
            </a:r>
            <a:endParaRPr lang="es-C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3857927-4D3D-4CB8-9D5A-1E56DEE3B299}"/>
              </a:ext>
            </a:extLst>
          </p:cNvPr>
          <p:cNvSpPr/>
          <p:nvPr/>
        </p:nvSpPr>
        <p:spPr>
          <a:xfrm>
            <a:off x="330872" y="1124789"/>
            <a:ext cx="2536898" cy="3125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L" sz="1500" b="1" dirty="0">
                <a:latin typeface="Arial" panose="020B0604020202020204" pitchFamily="34" charset="0"/>
                <a:cs typeface="Arial" panose="020B0604020202020204" pitchFamily="34" charset="0"/>
              </a:rPr>
              <a:t>Principales iniciativas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C97E42F-C809-4AA4-BD75-EF766E913C49}"/>
              </a:ext>
            </a:extLst>
          </p:cNvPr>
          <p:cNvSpPr/>
          <p:nvPr/>
        </p:nvSpPr>
        <p:spPr>
          <a:xfrm>
            <a:off x="2990044" y="1291490"/>
            <a:ext cx="5652939" cy="4788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30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423CF9A-2977-4354-AAAE-08B94CD79307}"/>
              </a:ext>
            </a:extLst>
          </p:cNvPr>
          <p:cNvSpPr txBox="1"/>
          <p:nvPr/>
        </p:nvSpPr>
        <p:spPr>
          <a:xfrm>
            <a:off x="2990040" y="3802514"/>
            <a:ext cx="53727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Plataformas web con </a:t>
            </a:r>
            <a:r>
              <a:rPr lang="es-CL" sz="1500" b="1" dirty="0">
                <a:latin typeface="Arial" panose="020B0604020202020204" pitchFamily="34" charset="0"/>
                <a:cs typeface="Arial" panose="020B0604020202020204" pitchFamily="34" charset="0"/>
              </a:rPr>
              <a:t>diferentes funcionalidades de cara al usuario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Transparencia del Servicio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Información de cursos dictados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Evaluación de cursos e instituciones</a:t>
            </a:r>
            <a:endParaRPr lang="es-CL" sz="15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F9388B69-BF04-4C43-A5FE-92E9F43BFC9F}"/>
              </a:ext>
            </a:extLst>
          </p:cNvPr>
          <p:cNvSpPr txBox="1"/>
          <p:nvPr/>
        </p:nvSpPr>
        <p:spPr>
          <a:xfrm>
            <a:off x="2990040" y="5070867"/>
            <a:ext cx="52908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Modificación a la Ley SENCE para potenciar calidad </a:t>
            </a:r>
            <a:r>
              <a:rPr lang="es-CL" sz="1500" b="1" dirty="0">
                <a:latin typeface="Arial" panose="020B0604020202020204" pitchFamily="34" charset="0"/>
                <a:cs typeface="Arial" panose="020B0604020202020204" pitchFamily="34" charset="0"/>
              </a:rPr>
              <a:t>mediante un copago mínimo </a:t>
            </a: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L" sz="1500" b="1" dirty="0">
                <a:latin typeface="Arial" panose="020B0604020202020204" pitchFamily="34" charset="0"/>
                <a:cs typeface="Arial" panose="020B0604020202020204" pitchFamily="34" charset="0"/>
              </a:rPr>
              <a:t>franquiciar solo al gasto en capacitación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A7FD987-06AD-4A51-8D31-5B5D0B42A8A0}"/>
              </a:ext>
            </a:extLst>
          </p:cNvPr>
          <p:cNvSpPr/>
          <p:nvPr/>
        </p:nvSpPr>
        <p:spPr>
          <a:xfrm>
            <a:off x="2990043" y="1124789"/>
            <a:ext cx="5652937" cy="3125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L" sz="1500" b="1" dirty="0"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256A581-38E1-4F7C-B22F-3AA3018B9007}"/>
              </a:ext>
            </a:extLst>
          </p:cNvPr>
          <p:cNvSpPr/>
          <p:nvPr/>
        </p:nvSpPr>
        <p:spPr>
          <a:xfrm>
            <a:off x="330872" y="3818931"/>
            <a:ext cx="2536899" cy="114651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E78E6D0-2FB2-48F6-985A-FD19CC39EFBB}"/>
              </a:ext>
            </a:extLst>
          </p:cNvPr>
          <p:cNvSpPr txBox="1"/>
          <p:nvPr/>
        </p:nvSpPr>
        <p:spPr>
          <a:xfrm>
            <a:off x="369763" y="3911070"/>
            <a:ext cx="2369288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C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Elige Mejor: Nueva plataforma para buscar, evaluar y contratar curso de capacitación</a:t>
            </a:r>
            <a:endParaRPr lang="es-C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36FF1A9-F10B-4BDA-847A-7FA3BCDC0A55}"/>
              </a:ext>
            </a:extLst>
          </p:cNvPr>
          <p:cNvGrpSpPr/>
          <p:nvPr/>
        </p:nvGrpSpPr>
        <p:grpSpPr>
          <a:xfrm>
            <a:off x="330872" y="5065383"/>
            <a:ext cx="2536899" cy="890475"/>
            <a:chOff x="330872" y="1302542"/>
            <a:chExt cx="1975006" cy="848911"/>
          </a:xfrm>
          <a:solidFill>
            <a:schemeClr val="accent2"/>
          </a:solidFill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4B419B75-0F88-4565-8C30-A43CACB7A97D}"/>
                </a:ext>
              </a:extLst>
            </p:cNvPr>
            <p:cNvSpPr/>
            <p:nvPr/>
          </p:nvSpPr>
          <p:spPr>
            <a:xfrm>
              <a:off x="330872" y="1302542"/>
              <a:ext cx="1975006" cy="84891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99F0CCA9-4CA7-4800-95F8-B75A5BF20D17}"/>
                </a:ext>
              </a:extLst>
            </p:cNvPr>
            <p:cNvSpPr txBox="1"/>
            <p:nvPr/>
          </p:nvSpPr>
          <p:spPr>
            <a:xfrm>
              <a:off x="361149" y="1409751"/>
              <a:ext cx="1894112" cy="6622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L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Modificación Legal a la Franquicia Tributaria</a:t>
              </a:r>
            </a:p>
          </p:txBody>
        </p:sp>
      </p:grpSp>
      <p:sp>
        <p:nvSpPr>
          <p:cNvPr id="77" name="CuadroTexto 76">
            <a:extLst>
              <a:ext uri="{FF2B5EF4-FFF2-40B4-BE49-F238E27FC236}">
                <a16:creationId xmlns:a16="http://schemas.microsoft.com/office/drawing/2014/main" id="{1CA3EAF5-0B04-4482-B464-26ABB8092DBB}"/>
              </a:ext>
            </a:extLst>
          </p:cNvPr>
          <p:cNvSpPr txBox="1"/>
          <p:nvPr/>
        </p:nvSpPr>
        <p:spPr>
          <a:xfrm>
            <a:off x="8786720" y="1481799"/>
            <a:ext cx="3200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Inicio de pago </a:t>
            </a: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por empleabilidad: </a:t>
            </a:r>
            <a:r>
              <a:rPr lang="es-C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Ene-2019</a:t>
            </a:r>
            <a:endParaRPr lang="es-C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0D06A9CD-F603-4C76-A0E9-DBF4F28D933C}"/>
              </a:ext>
            </a:extLst>
          </p:cNvPr>
          <p:cNvSpPr txBox="1"/>
          <p:nvPr/>
        </p:nvSpPr>
        <p:spPr>
          <a:xfrm>
            <a:off x="2990036" y="1513067"/>
            <a:ext cx="5652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Normativa que exigirá que el pago a los ejecutores</a:t>
            </a:r>
            <a:r>
              <a:rPr lang="es-CL" sz="1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sea realizado de acuerdo a la empleabilidad que sus cursos generan (en el pasado este dependía solo de la asistencia de los alumnos)</a:t>
            </a:r>
            <a:endParaRPr lang="es-C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2A2CDFA6-D888-4E34-836C-F5969B136B30}"/>
              </a:ext>
            </a:extLst>
          </p:cNvPr>
          <p:cNvSpPr/>
          <p:nvPr/>
        </p:nvSpPr>
        <p:spPr>
          <a:xfrm>
            <a:off x="330872" y="1513068"/>
            <a:ext cx="2536899" cy="9082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55B5A55A-0614-4086-8EAA-F781B7CD762D}"/>
              </a:ext>
            </a:extLst>
          </p:cNvPr>
          <p:cNvSpPr txBox="1"/>
          <p:nvPr/>
        </p:nvSpPr>
        <p:spPr>
          <a:xfrm>
            <a:off x="330873" y="1822252"/>
            <a:ext cx="25368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Pago por empleabilidad</a:t>
            </a:r>
            <a:r>
              <a:rPr lang="es-CL" sz="15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L" sz="15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8552E0DB-1B59-46C1-A198-F8C1726F3D10}"/>
              </a:ext>
            </a:extLst>
          </p:cNvPr>
          <p:cNvCxnSpPr>
            <a:cxnSpLocks/>
          </p:cNvCxnSpPr>
          <p:nvPr/>
        </p:nvCxnSpPr>
        <p:spPr>
          <a:xfrm>
            <a:off x="330872" y="3774929"/>
            <a:ext cx="11716458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C13828A8-622A-4C8C-8162-9FF0008F6115}"/>
              </a:ext>
            </a:extLst>
          </p:cNvPr>
          <p:cNvCxnSpPr>
            <a:cxnSpLocks/>
          </p:cNvCxnSpPr>
          <p:nvPr/>
        </p:nvCxnSpPr>
        <p:spPr>
          <a:xfrm>
            <a:off x="330872" y="5021841"/>
            <a:ext cx="11716458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967F8FB7-4FD3-496E-8482-F43BE57390E6}"/>
              </a:ext>
            </a:extLst>
          </p:cNvPr>
          <p:cNvCxnSpPr>
            <a:cxnSpLocks/>
          </p:cNvCxnSpPr>
          <p:nvPr/>
        </p:nvCxnSpPr>
        <p:spPr>
          <a:xfrm>
            <a:off x="330872" y="2481727"/>
            <a:ext cx="11716458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>
            <a:extLst>
              <a:ext uri="{FF2B5EF4-FFF2-40B4-BE49-F238E27FC236}">
                <a16:creationId xmlns:a16="http://schemas.microsoft.com/office/drawing/2014/main" id="{984FEFB9-97BC-4778-9693-5809C658FD29}"/>
              </a:ext>
            </a:extLst>
          </p:cNvPr>
          <p:cNvSpPr/>
          <p:nvPr/>
        </p:nvSpPr>
        <p:spPr>
          <a:xfrm>
            <a:off x="330872" y="2522057"/>
            <a:ext cx="2536899" cy="1197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DE27AA3-A232-46D8-B8EC-9DA3BA688658}"/>
              </a:ext>
            </a:extLst>
          </p:cNvPr>
          <p:cNvSpPr txBox="1"/>
          <p:nvPr/>
        </p:nvSpPr>
        <p:spPr>
          <a:xfrm>
            <a:off x="330873" y="2843869"/>
            <a:ext cx="2536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Nueva metodología de compra de cursos</a:t>
            </a:r>
            <a:r>
              <a:rPr lang="es-CL" sz="1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FC08B3-E733-47EA-8EB1-A81108B5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77" y="257663"/>
            <a:ext cx="10951189" cy="774358"/>
          </a:xfrm>
        </p:spPr>
        <p:txBody>
          <a:bodyPr>
            <a:noAutofit/>
          </a:bodyPr>
          <a:lstStyle/>
          <a:p>
            <a:r>
              <a:rPr lang="es-CL" sz="2500" dirty="0"/>
              <a:t>Se aumentará la calidad e impacto del </a:t>
            </a:r>
            <a:r>
              <a:rPr lang="es-CL" sz="2500" dirty="0" smtClean="0"/>
              <a:t>Servicio potenciando </a:t>
            </a:r>
            <a:r>
              <a:rPr lang="es-CL" sz="2500" dirty="0"/>
              <a:t>la </a:t>
            </a:r>
            <a:r>
              <a:rPr lang="es-CL" sz="2500" dirty="0" smtClean="0"/>
              <a:t>transparencia y alineando incentivos entre los actores</a:t>
            </a:r>
            <a:endParaRPr lang="es-CL" sz="25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D541DE-77D2-422A-91E9-0E3EADB1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2620" y="6506480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4</a:t>
            </a:fld>
            <a:endParaRPr lang="es-CL" dirty="0"/>
          </a:p>
        </p:txBody>
      </p:sp>
      <p:sp>
        <p:nvSpPr>
          <p:cNvPr id="72" name="Oval 171">
            <a:extLst>
              <a:ext uri="{FF2B5EF4-FFF2-40B4-BE49-F238E27FC236}">
                <a16:creationId xmlns:a16="http://schemas.microsoft.com/office/drawing/2014/main" id="{EC798A29-F02B-43CD-B319-474E48CCB28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4852" y="270324"/>
            <a:ext cx="351746" cy="3574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718448F6-04C3-44D0-B95C-009BA2651E42}"/>
              </a:ext>
            </a:extLst>
          </p:cNvPr>
          <p:cNvSpPr txBox="1"/>
          <p:nvPr/>
        </p:nvSpPr>
        <p:spPr>
          <a:xfrm>
            <a:off x="224852" y="21268"/>
            <a:ext cx="2160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SENCE CON RESULTADOS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01B5668-0629-4A92-A036-3354FA22F9AB}"/>
              </a:ext>
            </a:extLst>
          </p:cNvPr>
          <p:cNvSpPr txBox="1"/>
          <p:nvPr/>
        </p:nvSpPr>
        <p:spPr>
          <a:xfrm>
            <a:off x="330872" y="6575059"/>
            <a:ext cx="89700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(2) Aplica para los programas financiados por Sence: Oficios, Aprendices, Reconversión Laboral</a:t>
            </a:r>
            <a:r>
              <a:rPr lang="es-CL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y programa de </a:t>
            </a:r>
            <a:r>
              <a:rPr lang="es-CL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MyPEs</a:t>
            </a:r>
            <a:r>
              <a:rPr lang="es-C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D06A9CD-F603-4C76-A0E9-DBF4F28D933C}"/>
              </a:ext>
            </a:extLst>
          </p:cNvPr>
          <p:cNvSpPr txBox="1"/>
          <p:nvPr/>
        </p:nvSpPr>
        <p:spPr>
          <a:xfrm>
            <a:off x="2990036" y="2514240"/>
            <a:ext cx="5652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premiar, en las licitaciones, a aquellos ejecutores que demuestren </a:t>
            </a:r>
            <a:r>
              <a:rPr lang="es-C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mayor empleabilidad, incremento de salarios </a:t>
            </a:r>
            <a:r>
              <a:rPr lang="es-C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C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formalización del empleo </a:t>
            </a:r>
            <a:r>
              <a:rPr lang="es-C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en los cursos que imparten </a:t>
            </a:r>
            <a:endParaRPr lang="es-C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CA3EAF5-0B04-4482-B464-26ABB8092DBB}"/>
              </a:ext>
            </a:extLst>
          </p:cNvPr>
          <p:cNvSpPr txBox="1"/>
          <p:nvPr/>
        </p:nvSpPr>
        <p:spPr>
          <a:xfrm>
            <a:off x="8786720" y="2511541"/>
            <a:ext cx="32007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 de metodología </a:t>
            </a:r>
            <a:r>
              <a:rPr lang="es-CL" sz="1500" dirty="0">
                <a:latin typeface="Arial" panose="020B0604020202020204" pitchFamily="34" charset="0"/>
                <a:cs typeface="Arial" panose="020B0604020202020204" pitchFamily="34" charset="0"/>
              </a:rPr>
              <a:t>de elección de cursos: </a:t>
            </a:r>
            <a:r>
              <a:rPr lang="es-CL" sz="1500" b="1" dirty="0">
                <a:latin typeface="Arial" panose="020B0604020202020204" pitchFamily="34" charset="0"/>
                <a:cs typeface="Arial" panose="020B0604020202020204" pitchFamily="34" charset="0"/>
              </a:rPr>
              <a:t>Dic-2018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01B5668-0629-4A92-A036-3354FA22F9AB}"/>
              </a:ext>
            </a:extLst>
          </p:cNvPr>
          <p:cNvSpPr txBox="1"/>
          <p:nvPr/>
        </p:nvSpPr>
        <p:spPr>
          <a:xfrm>
            <a:off x="330872" y="6359733"/>
            <a:ext cx="85795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(1) Organismos prestadores de servicios de capacitación, pudiendo ser OTEC, Fundaciones, IES, Municipios, etc.</a:t>
            </a:r>
            <a:endParaRPr lang="es-C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0D2DC8BE-F64A-4164-9C3A-3083FB038E83}"/>
              </a:ext>
            </a:extLst>
          </p:cNvPr>
          <p:cNvSpPr/>
          <p:nvPr/>
        </p:nvSpPr>
        <p:spPr>
          <a:xfrm>
            <a:off x="8415902" y="1527114"/>
            <a:ext cx="3551240" cy="4693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C97E42F-C809-4AA4-BD75-EF766E913C49}"/>
              </a:ext>
            </a:extLst>
          </p:cNvPr>
          <p:cNvSpPr/>
          <p:nvPr/>
        </p:nvSpPr>
        <p:spPr>
          <a:xfrm>
            <a:off x="2955235" y="1527114"/>
            <a:ext cx="5296997" cy="4693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FC08B3-E733-47EA-8EB1-A81108B5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68" y="271746"/>
            <a:ext cx="10951189" cy="774358"/>
          </a:xfrm>
        </p:spPr>
        <p:txBody>
          <a:bodyPr>
            <a:noAutofit/>
          </a:bodyPr>
          <a:lstStyle/>
          <a:p>
            <a:r>
              <a:rPr lang="es-CL" sz="2500" dirty="0"/>
              <a:t>El SENCE </a:t>
            </a:r>
            <a:r>
              <a:rPr lang="es-CL" sz="2500" dirty="0" smtClean="0"/>
              <a:t>ampliará su oferta programática y reformulará el </a:t>
            </a:r>
            <a:r>
              <a:rPr lang="es-CL" sz="2500" dirty="0"/>
              <a:t>sistema de intermediación laboral</a:t>
            </a:r>
          </a:p>
        </p:txBody>
      </p:sp>
      <p:sp>
        <p:nvSpPr>
          <p:cNvPr id="70" name="Oval 171">
            <a:extLst>
              <a:ext uri="{FF2B5EF4-FFF2-40B4-BE49-F238E27FC236}">
                <a16:creationId xmlns:a16="http://schemas.microsoft.com/office/drawing/2014/main" id="{792D7B38-51DA-4AFC-8FFE-2F39F177A73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4852" y="270324"/>
            <a:ext cx="351746" cy="3574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52AABF3B-A854-4485-837C-E41D5A99CBE3}"/>
              </a:ext>
            </a:extLst>
          </p:cNvPr>
          <p:cNvSpPr txBox="1"/>
          <p:nvPr/>
        </p:nvSpPr>
        <p:spPr>
          <a:xfrm>
            <a:off x="224852" y="21268"/>
            <a:ext cx="2065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SENCE PARA EL EMPLEO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3857927-4D3D-4CB8-9D5A-1E56DEE3B299}"/>
              </a:ext>
            </a:extLst>
          </p:cNvPr>
          <p:cNvSpPr/>
          <p:nvPr/>
        </p:nvSpPr>
        <p:spPr>
          <a:xfrm>
            <a:off x="224852" y="1123781"/>
            <a:ext cx="2571013" cy="36535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Principales iniciativas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A7FD987-06AD-4A51-8D31-5B5D0B42A8A0}"/>
              </a:ext>
            </a:extLst>
          </p:cNvPr>
          <p:cNvSpPr/>
          <p:nvPr/>
        </p:nvSpPr>
        <p:spPr>
          <a:xfrm>
            <a:off x="2955235" y="1123781"/>
            <a:ext cx="5296997" cy="36535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D4F85AF-9B1E-4E0B-B2D7-E5E2D8505ABD}"/>
              </a:ext>
            </a:extLst>
          </p:cNvPr>
          <p:cNvSpPr/>
          <p:nvPr/>
        </p:nvSpPr>
        <p:spPr>
          <a:xfrm>
            <a:off x="8415902" y="1123781"/>
            <a:ext cx="3551240" cy="36535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Fechas de Implementación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9EA8F054-F253-4361-A512-DF8AE1F458DE}"/>
              </a:ext>
            </a:extLst>
          </p:cNvPr>
          <p:cNvGrpSpPr/>
          <p:nvPr/>
        </p:nvGrpSpPr>
        <p:grpSpPr>
          <a:xfrm>
            <a:off x="224852" y="1608494"/>
            <a:ext cx="2571013" cy="733572"/>
            <a:chOff x="829992" y="1921379"/>
            <a:chExt cx="2827607" cy="817071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8A28A341-489B-4AF7-A5E0-A4D73A385377}"/>
                </a:ext>
              </a:extLst>
            </p:cNvPr>
            <p:cNvSpPr/>
            <p:nvPr/>
          </p:nvSpPr>
          <p:spPr>
            <a:xfrm>
              <a:off x="829992" y="1921379"/>
              <a:ext cx="2827607" cy="8170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67920EA-842C-4021-B202-48D275175722}"/>
                </a:ext>
              </a:extLst>
            </p:cNvPr>
            <p:cNvSpPr txBox="1"/>
            <p:nvPr/>
          </p:nvSpPr>
          <p:spPr>
            <a:xfrm>
              <a:off x="829993" y="2194641"/>
              <a:ext cx="2827606" cy="32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SENCE Móvil</a:t>
              </a:r>
              <a:r>
                <a:rPr lang="es-CL" sz="14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C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E5D2B2B-41A4-42AB-BD02-5150EE7F0D9C}"/>
              </a:ext>
            </a:extLst>
          </p:cNvPr>
          <p:cNvSpPr txBox="1"/>
          <p:nvPr/>
        </p:nvSpPr>
        <p:spPr>
          <a:xfrm>
            <a:off x="2955232" y="1621230"/>
            <a:ext cx="5296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Canal de atención móvil en 10 regiones de Chile para conectar personas con oportunidades de empleo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de intermediación laboral: orientación y diagnóstico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5595CB8-9FBC-4E0F-8F65-6ED30021789F}"/>
              </a:ext>
            </a:extLst>
          </p:cNvPr>
          <p:cNvSpPr txBox="1"/>
          <p:nvPr/>
        </p:nvSpPr>
        <p:spPr>
          <a:xfrm>
            <a:off x="8415902" y="1621230"/>
            <a:ext cx="355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Piloto </a:t>
            </a:r>
            <a:r>
              <a:rPr lang="es-C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Sence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Móvil: </a:t>
            </a:r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Ampliación piloto: </a:t>
            </a:r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Abr-2019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1F5B686F-3016-4503-AF24-05140044EF87}"/>
              </a:ext>
            </a:extLst>
          </p:cNvPr>
          <p:cNvCxnSpPr>
            <a:cxnSpLocks/>
          </p:cNvCxnSpPr>
          <p:nvPr/>
        </p:nvCxnSpPr>
        <p:spPr>
          <a:xfrm>
            <a:off x="1074457" y="4708182"/>
            <a:ext cx="10892685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E224C0A8-19BC-4120-8D13-2023C5488210}"/>
              </a:ext>
            </a:extLst>
          </p:cNvPr>
          <p:cNvCxnSpPr>
            <a:cxnSpLocks/>
          </p:cNvCxnSpPr>
          <p:nvPr/>
        </p:nvCxnSpPr>
        <p:spPr>
          <a:xfrm>
            <a:off x="1074457" y="5414721"/>
            <a:ext cx="10892685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FF4CC86-63B3-498F-9197-421F2E954DFB}"/>
              </a:ext>
            </a:extLst>
          </p:cNvPr>
          <p:cNvGrpSpPr/>
          <p:nvPr/>
        </p:nvGrpSpPr>
        <p:grpSpPr>
          <a:xfrm>
            <a:off x="224851" y="3804142"/>
            <a:ext cx="966218" cy="2381202"/>
            <a:chOff x="349170" y="1671624"/>
            <a:chExt cx="584516" cy="3384254"/>
          </a:xfrm>
        </p:grpSpPr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BE1AE76E-69C6-4BCF-A472-2EB065969462}"/>
                </a:ext>
              </a:extLst>
            </p:cNvPr>
            <p:cNvSpPr/>
            <p:nvPr/>
          </p:nvSpPr>
          <p:spPr>
            <a:xfrm>
              <a:off x="349170" y="1671624"/>
              <a:ext cx="584516" cy="338425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8E58E83C-D95B-4C08-8E3D-07CAF2B693A8}"/>
                </a:ext>
              </a:extLst>
            </p:cNvPr>
            <p:cNvSpPr txBox="1"/>
            <p:nvPr/>
          </p:nvSpPr>
          <p:spPr>
            <a:xfrm rot="16200000">
              <a:off x="-1008519" y="3254694"/>
              <a:ext cx="3336064" cy="186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Programas Sociales</a:t>
              </a:r>
              <a:endParaRPr lang="es-C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256A581-38E1-4F7C-B22F-3AA3018B9007}"/>
              </a:ext>
            </a:extLst>
          </p:cNvPr>
          <p:cNvSpPr/>
          <p:nvPr/>
        </p:nvSpPr>
        <p:spPr>
          <a:xfrm>
            <a:off x="1074459" y="3842060"/>
            <a:ext cx="1721407" cy="8298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E78E6D0-2FB2-48F6-985A-FD19CC39EFBB}"/>
              </a:ext>
            </a:extLst>
          </p:cNvPr>
          <p:cNvSpPr txBox="1"/>
          <p:nvPr/>
        </p:nvSpPr>
        <p:spPr>
          <a:xfrm>
            <a:off x="1074459" y="4001993"/>
            <a:ext cx="182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Reinvéntate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423CF9A-2977-4354-AAAE-08B94CD79307}"/>
              </a:ext>
            </a:extLst>
          </p:cNvPr>
          <p:cNvSpPr txBox="1"/>
          <p:nvPr/>
        </p:nvSpPr>
        <p:spPr>
          <a:xfrm>
            <a:off x="2955232" y="3802567"/>
            <a:ext cx="5296997" cy="93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Programa para trabajadores de clase media que perdieron el empleo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Capacitación en sectores estratégicos con potencial de inversión y proyección de empleo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7BCA91E-9D49-4990-BF71-3AC0EB735EEA}"/>
              </a:ext>
            </a:extLst>
          </p:cNvPr>
          <p:cNvSpPr txBox="1"/>
          <p:nvPr/>
        </p:nvSpPr>
        <p:spPr>
          <a:xfrm>
            <a:off x="8415902" y="3806983"/>
            <a:ext cx="3551240" cy="49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Licitación: </a:t>
            </a: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Ene-2019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Inicio de cursos: </a:t>
            </a: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May-2019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3EDF2E3E-A11F-44BC-A62E-B48F3FDF311D}"/>
              </a:ext>
            </a:extLst>
          </p:cNvPr>
          <p:cNvSpPr/>
          <p:nvPr/>
        </p:nvSpPr>
        <p:spPr>
          <a:xfrm>
            <a:off x="1074459" y="4750876"/>
            <a:ext cx="1721407" cy="615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2B42E3F-2848-4AF4-BE3B-79C8AB669C6C}"/>
              </a:ext>
            </a:extLst>
          </p:cNvPr>
          <p:cNvSpPr txBox="1"/>
          <p:nvPr/>
        </p:nvSpPr>
        <p:spPr>
          <a:xfrm>
            <a:off x="1074459" y="4805166"/>
            <a:ext cx="1721407" cy="49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Nuevo Programa </a:t>
            </a:r>
            <a:r>
              <a:rPr lang="es-C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MyPE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63329BC-601F-4D5F-9B2E-35C64E442063}"/>
              </a:ext>
            </a:extLst>
          </p:cNvPr>
          <p:cNvSpPr txBox="1"/>
          <p:nvPr/>
        </p:nvSpPr>
        <p:spPr>
          <a:xfrm>
            <a:off x="2955232" y="4759595"/>
            <a:ext cx="5296997" cy="49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Creación de un bono en capacitación de apoyo a trabajadores </a:t>
            </a:r>
            <a:r>
              <a:rPr lang="es-CL" sz="1400" dirty="0" err="1">
                <a:latin typeface="Arial" panose="020B0604020202020204" pitchFamily="34" charset="0"/>
                <a:cs typeface="Arial" panose="020B0604020202020204" pitchFamily="34" charset="0"/>
              </a:rPr>
              <a:t>MyPE</a:t>
            </a: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9C17F5F-C01F-4973-88D8-125F7E4246B4}"/>
              </a:ext>
            </a:extLst>
          </p:cNvPr>
          <p:cNvSpPr txBox="1"/>
          <p:nvPr/>
        </p:nvSpPr>
        <p:spPr>
          <a:xfrm>
            <a:off x="8415902" y="4759595"/>
            <a:ext cx="3551240" cy="49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Licitación: </a:t>
            </a: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Ene-2019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Inicio de cursos: </a:t>
            </a: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Abr-2019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F59F856D-56CF-448C-A7D6-991B42F443DC}"/>
              </a:ext>
            </a:extLst>
          </p:cNvPr>
          <p:cNvSpPr/>
          <p:nvPr/>
        </p:nvSpPr>
        <p:spPr>
          <a:xfrm>
            <a:off x="1074459" y="5461582"/>
            <a:ext cx="1721407" cy="682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549D5243-5586-43B6-93A2-3DE641D0CC27}"/>
              </a:ext>
            </a:extLst>
          </p:cNvPr>
          <p:cNvSpPr txBox="1"/>
          <p:nvPr/>
        </p:nvSpPr>
        <p:spPr>
          <a:xfrm>
            <a:off x="1074460" y="5618678"/>
            <a:ext cx="1721406" cy="29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Adulto Mayor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33218EBB-FDF6-4460-8E26-EA28E4B49BF7}"/>
              </a:ext>
            </a:extLst>
          </p:cNvPr>
          <p:cNvSpPr txBox="1"/>
          <p:nvPr/>
        </p:nvSpPr>
        <p:spPr>
          <a:xfrm>
            <a:off x="2955232" y="5468328"/>
            <a:ext cx="529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Eliminación de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restricción de edad máxima de 65 años en todos los programas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F67B4025-504B-4E0F-9A99-5E85FB9DD665}"/>
              </a:ext>
            </a:extLst>
          </p:cNvPr>
          <p:cNvSpPr txBox="1"/>
          <p:nvPr/>
        </p:nvSpPr>
        <p:spPr>
          <a:xfrm>
            <a:off x="8415902" y="5468328"/>
            <a:ext cx="355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Decreto Tramitado: </a:t>
            </a:r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Feb-2019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Inicio de cursos: </a:t>
            </a: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Abr-2019</a:t>
            </a:r>
          </a:p>
        </p:txBody>
      </p:sp>
      <p:sp>
        <p:nvSpPr>
          <p:cNvPr id="34" name="Marcador de número de diapositiva 11">
            <a:extLst>
              <a:ext uri="{FF2B5EF4-FFF2-40B4-BE49-F238E27FC236}">
                <a16:creationId xmlns:a16="http://schemas.microsoft.com/office/drawing/2014/main" id="{59F51A48-0C12-463E-9536-5C2BE2477E94}"/>
              </a:ext>
            </a:extLst>
          </p:cNvPr>
          <p:cNvSpPr txBox="1">
            <a:spLocks/>
          </p:cNvSpPr>
          <p:nvPr/>
        </p:nvSpPr>
        <p:spPr>
          <a:xfrm>
            <a:off x="7839313" y="64921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91859-DAAF-4A31-A5AF-F2658B734B6C}" type="slidenum"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01B5668-0629-4A92-A036-3354FA22F9AB}"/>
              </a:ext>
            </a:extLst>
          </p:cNvPr>
          <p:cNvSpPr txBox="1"/>
          <p:nvPr/>
        </p:nvSpPr>
        <p:spPr>
          <a:xfrm>
            <a:off x="224852" y="6526933"/>
            <a:ext cx="67129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(1) Sence Móvil desde región de Atacama a Los Lagos y Chile Atiende en sede Alameda</a:t>
            </a:r>
            <a:endParaRPr lang="es-C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9EA8F054-F253-4361-A512-DF8AE1F458DE}"/>
              </a:ext>
            </a:extLst>
          </p:cNvPr>
          <p:cNvGrpSpPr/>
          <p:nvPr/>
        </p:nvGrpSpPr>
        <p:grpSpPr>
          <a:xfrm>
            <a:off x="224852" y="2459343"/>
            <a:ext cx="2571013" cy="550085"/>
            <a:chOff x="829992" y="1921379"/>
            <a:chExt cx="2827607" cy="817071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8A28A341-489B-4AF7-A5E0-A4D73A385377}"/>
                </a:ext>
              </a:extLst>
            </p:cNvPr>
            <p:cNvSpPr/>
            <p:nvPr/>
          </p:nvSpPr>
          <p:spPr>
            <a:xfrm>
              <a:off x="829992" y="1921379"/>
              <a:ext cx="2827607" cy="8170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367920EA-842C-4021-B202-48D275175722}"/>
                </a:ext>
              </a:extLst>
            </p:cNvPr>
            <p:cNvSpPr txBox="1"/>
            <p:nvPr/>
          </p:nvSpPr>
          <p:spPr>
            <a:xfrm>
              <a:off x="829993" y="2134720"/>
              <a:ext cx="2827606" cy="32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Ferias Laborales</a:t>
              </a:r>
              <a:endParaRPr lang="es-C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E5D2B2B-41A4-42AB-BD02-5150EE7F0D9C}"/>
              </a:ext>
            </a:extLst>
          </p:cNvPr>
          <p:cNvSpPr txBox="1"/>
          <p:nvPr/>
        </p:nvSpPr>
        <p:spPr>
          <a:xfrm>
            <a:off x="2955232" y="2472079"/>
            <a:ext cx="529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Ferias laborales en 16 regiones de Chile que acercan a las personas a las ofertas de empleo disponibles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5595CB8-9FBC-4E0F-8F65-6ED30021789F}"/>
              </a:ext>
            </a:extLst>
          </p:cNvPr>
          <p:cNvSpPr txBox="1"/>
          <p:nvPr/>
        </p:nvSpPr>
        <p:spPr>
          <a:xfrm>
            <a:off x="8415902" y="2472079"/>
            <a:ext cx="355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Ferias 2018: </a:t>
            </a:r>
            <a:r>
              <a:rPr lang="es-C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-Dic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Continuidad del programa en </a:t>
            </a:r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EE82C96-E24C-450B-92F5-195103532B43}"/>
              </a:ext>
            </a:extLst>
          </p:cNvPr>
          <p:cNvCxnSpPr>
            <a:cxnSpLocks/>
          </p:cNvCxnSpPr>
          <p:nvPr/>
        </p:nvCxnSpPr>
        <p:spPr>
          <a:xfrm>
            <a:off x="224852" y="2396018"/>
            <a:ext cx="11742292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o 55">
            <a:extLst>
              <a:ext uri="{FF2B5EF4-FFF2-40B4-BE49-F238E27FC236}">
                <a16:creationId xmlns:a16="http://schemas.microsoft.com/office/drawing/2014/main" id="{9EA8F054-F253-4361-A512-DF8AE1F458DE}"/>
              </a:ext>
            </a:extLst>
          </p:cNvPr>
          <p:cNvGrpSpPr/>
          <p:nvPr/>
        </p:nvGrpSpPr>
        <p:grpSpPr>
          <a:xfrm>
            <a:off x="224852" y="3146916"/>
            <a:ext cx="2571013" cy="550085"/>
            <a:chOff x="829992" y="1921379"/>
            <a:chExt cx="2827607" cy="817071"/>
          </a:xfrm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8A28A341-489B-4AF7-A5E0-A4D73A385377}"/>
                </a:ext>
              </a:extLst>
            </p:cNvPr>
            <p:cNvSpPr/>
            <p:nvPr/>
          </p:nvSpPr>
          <p:spPr>
            <a:xfrm>
              <a:off x="829992" y="1921379"/>
              <a:ext cx="2827607" cy="81707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367920EA-842C-4021-B202-48D275175722}"/>
                </a:ext>
              </a:extLst>
            </p:cNvPr>
            <p:cNvSpPr txBox="1"/>
            <p:nvPr/>
          </p:nvSpPr>
          <p:spPr>
            <a:xfrm>
              <a:off x="829993" y="2114747"/>
              <a:ext cx="2827606" cy="45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Prácticas Laborales</a:t>
              </a:r>
              <a:endParaRPr lang="es-C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E5D2B2B-41A4-42AB-BD02-5150EE7F0D9C}"/>
              </a:ext>
            </a:extLst>
          </p:cNvPr>
          <p:cNvSpPr txBox="1"/>
          <p:nvPr/>
        </p:nvSpPr>
        <p:spPr>
          <a:xfrm>
            <a:off x="2955232" y="3159652"/>
            <a:ext cx="529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Permitirán apoyar a los alumnos de la educación técnica en su rápida inserción en el mundo laboral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85595CB8-9FBC-4E0F-8F65-6ED30021789F}"/>
              </a:ext>
            </a:extLst>
          </p:cNvPr>
          <p:cNvSpPr txBox="1"/>
          <p:nvPr/>
        </p:nvSpPr>
        <p:spPr>
          <a:xfrm>
            <a:off x="8415902" y="3159652"/>
            <a:ext cx="355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Ferias 2018: </a:t>
            </a:r>
            <a:r>
              <a:rPr lang="es-C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-Dic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Continuidad del programa en </a:t>
            </a:r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0EE82C96-E24C-450B-92F5-195103532B43}"/>
              </a:ext>
            </a:extLst>
          </p:cNvPr>
          <p:cNvCxnSpPr>
            <a:cxnSpLocks/>
          </p:cNvCxnSpPr>
          <p:nvPr/>
        </p:nvCxnSpPr>
        <p:spPr>
          <a:xfrm>
            <a:off x="224852" y="3083591"/>
            <a:ext cx="11742292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0EE82C96-E24C-450B-92F5-195103532B43}"/>
              </a:ext>
            </a:extLst>
          </p:cNvPr>
          <p:cNvCxnSpPr>
            <a:cxnSpLocks/>
          </p:cNvCxnSpPr>
          <p:nvPr/>
        </p:nvCxnSpPr>
        <p:spPr>
          <a:xfrm>
            <a:off x="224852" y="3750789"/>
            <a:ext cx="11742292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C08B3-E733-47EA-8EB1-A81108B5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21" y="259110"/>
            <a:ext cx="10951189" cy="774358"/>
          </a:xfrm>
        </p:spPr>
        <p:txBody>
          <a:bodyPr>
            <a:noAutofit/>
          </a:bodyPr>
          <a:lstStyle/>
          <a:p>
            <a:r>
              <a:rPr lang="es-CL" sz="2500" dirty="0"/>
              <a:t>El SENCE ampliará su oferta formativa en tecnología de futuro, además de agregar nuevos canales digitales para la capacitación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D541DE-77D2-422A-91E9-0E3EADB1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4972" y="6478807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6</a:t>
            </a:fld>
            <a:endParaRPr lang="es-CL"/>
          </a:p>
        </p:txBody>
      </p:sp>
      <p:sp>
        <p:nvSpPr>
          <p:cNvPr id="52" name="Oval 171">
            <a:extLst>
              <a:ext uri="{FF2B5EF4-FFF2-40B4-BE49-F238E27FC236}">
                <a16:creationId xmlns:a16="http://schemas.microsoft.com/office/drawing/2014/main" id="{2AF3B7EC-728E-4F17-B4E8-CBB887E4BAA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4852" y="270324"/>
            <a:ext cx="351746" cy="3574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C8EE35D6-64A9-4466-9D68-F370C71EE3DC}"/>
              </a:ext>
            </a:extLst>
          </p:cNvPr>
          <p:cNvSpPr txBox="1"/>
          <p:nvPr/>
        </p:nvSpPr>
        <p:spPr>
          <a:xfrm>
            <a:off x="224852" y="21268"/>
            <a:ext cx="2065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SENCE PARA EL FUTURO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D2DC8BE-F64A-4164-9C3A-3083FB038E83}"/>
              </a:ext>
            </a:extLst>
          </p:cNvPr>
          <p:cNvSpPr/>
          <p:nvPr/>
        </p:nvSpPr>
        <p:spPr>
          <a:xfrm>
            <a:off x="8129504" y="1875976"/>
            <a:ext cx="3785405" cy="4186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C97E42F-C809-4AA4-BD75-EF766E913C49}"/>
              </a:ext>
            </a:extLst>
          </p:cNvPr>
          <p:cNvSpPr/>
          <p:nvPr/>
        </p:nvSpPr>
        <p:spPr>
          <a:xfrm>
            <a:off x="2217389" y="1875976"/>
            <a:ext cx="5720251" cy="4186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A7FD987-06AD-4A51-8D31-5B5D0B42A8A0}"/>
              </a:ext>
            </a:extLst>
          </p:cNvPr>
          <p:cNvSpPr/>
          <p:nvPr/>
        </p:nvSpPr>
        <p:spPr>
          <a:xfrm>
            <a:off x="2217389" y="1254772"/>
            <a:ext cx="5720251" cy="8546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L" sz="1700" b="1" dirty="0"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D4F85AF-9B1E-4E0B-B2D7-E5E2D8505ABD}"/>
              </a:ext>
            </a:extLst>
          </p:cNvPr>
          <p:cNvSpPr/>
          <p:nvPr/>
        </p:nvSpPr>
        <p:spPr>
          <a:xfrm>
            <a:off x="8129504" y="1254772"/>
            <a:ext cx="3785405" cy="8546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L" sz="1700" b="1" dirty="0">
                <a:latin typeface="Arial" panose="020B0604020202020204" pitchFamily="34" charset="0"/>
                <a:cs typeface="Arial" panose="020B0604020202020204" pitchFamily="34" charset="0"/>
              </a:rPr>
              <a:t>Fechas de Implementación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3857927-4D3D-4CB8-9D5A-1E56DEE3B299}"/>
              </a:ext>
            </a:extLst>
          </p:cNvPr>
          <p:cNvSpPr/>
          <p:nvPr/>
        </p:nvSpPr>
        <p:spPr>
          <a:xfrm>
            <a:off x="330872" y="1254772"/>
            <a:ext cx="1687663" cy="8546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CL" sz="1700" b="1" dirty="0">
                <a:latin typeface="Arial" panose="020B0604020202020204" pitchFamily="34" charset="0"/>
                <a:cs typeface="Arial" panose="020B0604020202020204" pitchFamily="34" charset="0"/>
              </a:rPr>
              <a:t>Principales iniciativas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4E954AB-877E-4FC4-BFD8-1E50AC5E371C}"/>
              </a:ext>
            </a:extLst>
          </p:cNvPr>
          <p:cNvSpPr txBox="1"/>
          <p:nvPr/>
        </p:nvSpPr>
        <p:spPr>
          <a:xfrm>
            <a:off x="2217382" y="4247696"/>
            <a:ext cx="5676594" cy="117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1ABE681-82A8-40F1-AFD2-ACBDA4CD70EA}"/>
              </a:ext>
            </a:extLst>
          </p:cNvPr>
          <p:cNvSpPr txBox="1"/>
          <p:nvPr/>
        </p:nvSpPr>
        <p:spPr>
          <a:xfrm>
            <a:off x="8146860" y="2266442"/>
            <a:ext cx="3768049" cy="193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Definición de cursos piloto: </a:t>
            </a:r>
            <a:r>
              <a:rPr lang="es-CL" sz="1700" b="1" dirty="0">
                <a:latin typeface="Arial" panose="020B0604020202020204" pitchFamily="34" charset="0"/>
                <a:cs typeface="Arial" panose="020B0604020202020204" pitchFamily="34" charset="0"/>
              </a:rPr>
              <a:t>Nov-2018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Lanzamiento de cursos piloto: </a:t>
            </a:r>
            <a:r>
              <a:rPr lang="es-CL" sz="1700" b="1" dirty="0">
                <a:latin typeface="Arial" panose="020B0604020202020204" pitchFamily="34" charset="0"/>
                <a:cs typeface="Arial" panose="020B0604020202020204" pitchFamily="34" charset="0"/>
              </a:rPr>
              <a:t>Ene-2019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95BF939-5694-44B2-96C6-230CA0F47C89}"/>
              </a:ext>
            </a:extLst>
          </p:cNvPr>
          <p:cNvSpPr txBox="1"/>
          <p:nvPr/>
        </p:nvSpPr>
        <p:spPr>
          <a:xfrm>
            <a:off x="2217381" y="2276753"/>
            <a:ext cx="5763910" cy="157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Apertura de </a:t>
            </a:r>
            <a:r>
              <a:rPr lang="es-CL" sz="1700" b="1" dirty="0">
                <a:latin typeface="Arial" panose="020B0604020202020204" pitchFamily="34" charset="0"/>
                <a:cs typeface="Arial" panose="020B0604020202020204" pitchFamily="34" charset="0"/>
              </a:rPr>
              <a:t>oferta de capacitación online</a:t>
            </a: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 a través de plataformas de uso gratuito en cursos validados por SENCE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FEAA14EF-E59F-4FD5-B144-0F249C6AAA45}"/>
              </a:ext>
            </a:extLst>
          </p:cNvPr>
          <p:cNvGrpSpPr/>
          <p:nvPr/>
        </p:nvGrpSpPr>
        <p:grpSpPr>
          <a:xfrm>
            <a:off x="330872" y="2270073"/>
            <a:ext cx="1687663" cy="1617562"/>
            <a:chOff x="330872" y="4091015"/>
            <a:chExt cx="1290110" cy="1654068"/>
          </a:xfrm>
        </p:grpSpPr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E463DFA5-9737-4F88-8360-892E9CC00499}"/>
                </a:ext>
              </a:extLst>
            </p:cNvPr>
            <p:cNvSpPr/>
            <p:nvPr/>
          </p:nvSpPr>
          <p:spPr>
            <a:xfrm>
              <a:off x="330872" y="4091015"/>
              <a:ext cx="1290110" cy="165406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A49F1113-977D-4E5C-8182-6000FD3D5100}"/>
                </a:ext>
              </a:extLst>
            </p:cNvPr>
            <p:cNvSpPr txBox="1"/>
            <p:nvPr/>
          </p:nvSpPr>
          <p:spPr>
            <a:xfrm>
              <a:off x="330873" y="4469315"/>
              <a:ext cx="1290109" cy="870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Cursos </a:t>
              </a:r>
              <a:r>
                <a:rPr lang="es-CL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 Línea</a:t>
              </a:r>
              <a:endParaRPr lang="es-CL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065E4D35-3571-4E08-8C6A-EC4BBA5EE222}"/>
              </a:ext>
            </a:extLst>
          </p:cNvPr>
          <p:cNvCxnSpPr>
            <a:cxnSpLocks/>
          </p:cNvCxnSpPr>
          <p:nvPr/>
        </p:nvCxnSpPr>
        <p:spPr>
          <a:xfrm>
            <a:off x="330872" y="3998083"/>
            <a:ext cx="11584037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D57D447-805F-408D-B4FE-2F32554D95FC}"/>
              </a:ext>
            </a:extLst>
          </p:cNvPr>
          <p:cNvSpPr txBox="1"/>
          <p:nvPr/>
        </p:nvSpPr>
        <p:spPr>
          <a:xfrm>
            <a:off x="8146860" y="4125470"/>
            <a:ext cx="3768049" cy="193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Lanzamiento programa: </a:t>
            </a:r>
            <a:r>
              <a:rPr lang="es-CL" sz="1700" b="1" dirty="0">
                <a:latin typeface="Arial" panose="020B0604020202020204" pitchFamily="34" charset="0"/>
                <a:cs typeface="Arial" panose="020B0604020202020204" pitchFamily="34" charset="0"/>
              </a:rPr>
              <a:t>Ene-2019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Licitación: </a:t>
            </a:r>
            <a:r>
              <a:rPr lang="es-C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Abr/May-2019</a:t>
            </a:r>
            <a:endParaRPr lang="es-CL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Inicio de cursos:</a:t>
            </a:r>
            <a:r>
              <a:rPr lang="es-CL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Ago-2019</a:t>
            </a:r>
            <a:endParaRPr lang="es-CL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s-CL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AE8CE5-5B6F-4A1D-830A-08330A855502}"/>
              </a:ext>
            </a:extLst>
          </p:cNvPr>
          <p:cNvSpPr txBox="1"/>
          <p:nvPr/>
        </p:nvSpPr>
        <p:spPr>
          <a:xfrm>
            <a:off x="2217381" y="4135781"/>
            <a:ext cx="5763910" cy="193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16.000 cupos de desarrollo de habilidades de personas y colocación </a:t>
            </a:r>
            <a:r>
              <a:rPr lang="es-CL" sz="1700" b="1" dirty="0">
                <a:latin typeface="Arial" panose="020B0604020202020204" pitchFamily="34" charset="0"/>
                <a:cs typeface="Arial" panose="020B0604020202020204" pitchFamily="34" charset="0"/>
              </a:rPr>
              <a:t>en trabajos digitales/TI </a:t>
            </a: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en 5 años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Metodología basada en </a:t>
            </a:r>
            <a:r>
              <a:rPr lang="es-CL" sz="1700" b="1" dirty="0">
                <a:latin typeface="Arial" panose="020B0604020202020204" pitchFamily="34" charset="0"/>
                <a:cs typeface="Arial" panose="020B0604020202020204" pitchFamily="34" charset="0"/>
              </a:rPr>
              <a:t>identificación de demanda de talento</a:t>
            </a:r>
            <a:r>
              <a:rPr lang="es-CL" sz="1700" dirty="0">
                <a:latin typeface="Arial" panose="020B0604020202020204" pitchFamily="34" charset="0"/>
                <a:cs typeface="Arial" panose="020B0604020202020204" pitchFamily="34" charset="0"/>
              </a:rPr>
              <a:t> a través de coordinación público / privada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BF63A49-25C8-48CD-A966-DF98D7C7DAE3}"/>
              </a:ext>
            </a:extLst>
          </p:cNvPr>
          <p:cNvSpPr/>
          <p:nvPr/>
        </p:nvSpPr>
        <p:spPr>
          <a:xfrm>
            <a:off x="330872" y="4129097"/>
            <a:ext cx="1687663" cy="1617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404F4FC-BAE9-45F5-AF62-B576C9CEA6B4}"/>
              </a:ext>
            </a:extLst>
          </p:cNvPr>
          <p:cNvSpPr txBox="1"/>
          <p:nvPr/>
        </p:nvSpPr>
        <p:spPr>
          <a:xfrm>
            <a:off x="330873" y="4313515"/>
            <a:ext cx="1687662" cy="121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700" b="1" dirty="0">
                <a:latin typeface="Arial" panose="020B0604020202020204" pitchFamily="34" charset="0"/>
                <a:cs typeface="Arial" panose="020B0604020202020204" pitchFamily="34" charset="0"/>
              </a:rPr>
              <a:t>Plan Futuro de Talento </a:t>
            </a:r>
            <a:r>
              <a:rPr lang="es-C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endParaRPr lang="es-CL" sz="1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3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C08B3-E733-47EA-8EB1-A81108B5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2" y="259110"/>
            <a:ext cx="11584036" cy="774358"/>
          </a:xfrm>
        </p:spPr>
        <p:txBody>
          <a:bodyPr>
            <a:noAutofit/>
          </a:bodyPr>
          <a:lstStyle/>
          <a:p>
            <a:r>
              <a:rPr lang="es-CL" sz="2500" dirty="0" smtClean="0"/>
              <a:t>Además, en el mediano plazo implementaremos una serie de medidas para fortalecer la calidad de nuestros cursos y la articulación del sistema</a:t>
            </a:r>
            <a:endParaRPr lang="es-CL" sz="25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D541DE-77D2-422A-91E9-0E3EADB1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4972" y="6478807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/>
              <a:t>7</a:t>
            </a:fld>
            <a:endParaRPr lang="es-CL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C8EE35D6-64A9-4466-9D68-F370C71EE3DC}"/>
              </a:ext>
            </a:extLst>
          </p:cNvPr>
          <p:cNvSpPr txBox="1"/>
          <p:nvPr/>
        </p:nvSpPr>
        <p:spPr>
          <a:xfrm>
            <a:off x="224852" y="21268"/>
            <a:ext cx="2451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MEDIDAS DE MEDIANO PLAZO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342774" y="5186271"/>
            <a:ext cx="11572825" cy="80225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342774" y="3647850"/>
            <a:ext cx="11572825" cy="1390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2140" y="1578280"/>
            <a:ext cx="11562769" cy="192161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E463DFA5-9737-4F88-8360-892E9CC00499}"/>
              </a:ext>
            </a:extLst>
          </p:cNvPr>
          <p:cNvSpPr/>
          <p:nvPr/>
        </p:nvSpPr>
        <p:spPr>
          <a:xfrm>
            <a:off x="1981701" y="1645079"/>
            <a:ext cx="3365138" cy="5398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49F1113-977D-4E5C-8182-6000FD3D5100}"/>
              </a:ext>
            </a:extLst>
          </p:cNvPr>
          <p:cNvSpPr txBox="1"/>
          <p:nvPr/>
        </p:nvSpPr>
        <p:spPr>
          <a:xfrm>
            <a:off x="1981703" y="1791830"/>
            <a:ext cx="3365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Articulación del sistema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FEAA14EF-E59F-4FD5-B144-0F249C6AAA45}"/>
              </a:ext>
            </a:extLst>
          </p:cNvPr>
          <p:cNvGrpSpPr/>
          <p:nvPr/>
        </p:nvGrpSpPr>
        <p:grpSpPr>
          <a:xfrm>
            <a:off x="1981701" y="3736545"/>
            <a:ext cx="3365138" cy="533914"/>
            <a:chOff x="330872" y="4091015"/>
            <a:chExt cx="1290110" cy="1654068"/>
          </a:xfrm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E463DFA5-9737-4F88-8360-892E9CC00499}"/>
                </a:ext>
              </a:extLst>
            </p:cNvPr>
            <p:cNvSpPr/>
            <p:nvPr/>
          </p:nvSpPr>
          <p:spPr>
            <a:xfrm>
              <a:off x="330872" y="4091015"/>
              <a:ext cx="1290110" cy="165406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A49F1113-977D-4E5C-8182-6000FD3D5100}"/>
                </a:ext>
              </a:extLst>
            </p:cNvPr>
            <p:cNvSpPr txBox="1"/>
            <p:nvPr/>
          </p:nvSpPr>
          <p:spPr>
            <a:xfrm>
              <a:off x="330873" y="4469315"/>
              <a:ext cx="1290109" cy="78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Intermediación Laboral Digital</a:t>
              </a:r>
              <a:endParaRPr lang="es-C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FEAA14EF-E59F-4FD5-B144-0F249C6AAA45}"/>
              </a:ext>
            </a:extLst>
          </p:cNvPr>
          <p:cNvGrpSpPr/>
          <p:nvPr/>
        </p:nvGrpSpPr>
        <p:grpSpPr>
          <a:xfrm>
            <a:off x="1981701" y="5299114"/>
            <a:ext cx="3365138" cy="567004"/>
            <a:chOff x="330872" y="4091015"/>
            <a:chExt cx="1290110" cy="1654068"/>
          </a:xfrm>
          <a:solidFill>
            <a:schemeClr val="accent2"/>
          </a:solidFill>
        </p:grpSpPr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E463DFA5-9737-4F88-8360-892E9CC00499}"/>
                </a:ext>
              </a:extLst>
            </p:cNvPr>
            <p:cNvSpPr/>
            <p:nvPr/>
          </p:nvSpPr>
          <p:spPr>
            <a:xfrm>
              <a:off x="330872" y="4091015"/>
              <a:ext cx="1290110" cy="165406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A49F1113-977D-4E5C-8182-6000FD3D5100}"/>
                </a:ext>
              </a:extLst>
            </p:cNvPr>
            <p:cNvSpPr txBox="1"/>
            <p:nvPr/>
          </p:nvSpPr>
          <p:spPr>
            <a:xfrm>
              <a:off x="338370" y="4515293"/>
              <a:ext cx="1282612" cy="9827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Capacitación masiva en plataformas</a:t>
              </a:r>
              <a:endParaRPr lang="es-CL" sz="14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Oval 171">
            <a:extLst>
              <a:ext uri="{FF2B5EF4-FFF2-40B4-BE49-F238E27FC236}">
                <a16:creationId xmlns:a16="http://schemas.microsoft.com/office/drawing/2014/main" id="{EC798A29-F02B-43CD-B319-474E48CCB28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287" y="2382118"/>
            <a:ext cx="303711" cy="30207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3" name="Oval 171">
            <a:extLst>
              <a:ext uri="{FF2B5EF4-FFF2-40B4-BE49-F238E27FC236}">
                <a16:creationId xmlns:a16="http://schemas.microsoft.com/office/drawing/2014/main" id="{EC798A29-F02B-43CD-B319-474E48CCB28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287" y="4173597"/>
            <a:ext cx="303711" cy="30207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5" name="Oval 171">
            <a:extLst>
              <a:ext uri="{FF2B5EF4-FFF2-40B4-BE49-F238E27FC236}">
                <a16:creationId xmlns:a16="http://schemas.microsoft.com/office/drawing/2014/main" id="{EC798A29-F02B-43CD-B319-474E48CCB28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287" y="5415400"/>
            <a:ext cx="303711" cy="30207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42774" y="1165035"/>
            <a:ext cx="1134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352141" y="1479928"/>
            <a:ext cx="1492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1981700" y="1165035"/>
            <a:ext cx="3365139" cy="314893"/>
            <a:chOff x="2928369" y="1033469"/>
            <a:chExt cx="2027014" cy="314893"/>
          </a:xfrm>
        </p:grpSpPr>
        <p:sp>
          <p:nvSpPr>
            <p:cNvPr id="66" name="CuadroTexto 65"/>
            <p:cNvSpPr txBox="1"/>
            <p:nvPr/>
          </p:nvSpPr>
          <p:spPr>
            <a:xfrm>
              <a:off x="2928369" y="1033469"/>
              <a:ext cx="1656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Iniciativa Mediano Plazo</a:t>
              </a:r>
              <a:endParaRPr lang="es-C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Conector recto 66"/>
            <p:cNvCxnSpPr/>
            <p:nvPr/>
          </p:nvCxnSpPr>
          <p:spPr>
            <a:xfrm>
              <a:off x="2937174" y="1348362"/>
              <a:ext cx="20182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>
            <a:off x="5498763" y="1147567"/>
            <a:ext cx="6416146" cy="424155"/>
            <a:chOff x="5221806" y="1107193"/>
            <a:chExt cx="6046829" cy="307777"/>
          </a:xfrm>
        </p:grpSpPr>
        <p:sp>
          <p:nvSpPr>
            <p:cNvPr id="68" name="CuadroTexto 67"/>
            <p:cNvSpPr txBox="1"/>
            <p:nvPr/>
          </p:nvSpPr>
          <p:spPr>
            <a:xfrm>
              <a:off x="5221806" y="1107193"/>
              <a:ext cx="1799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Descripción</a:t>
              </a:r>
              <a:endParaRPr lang="es-C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Conector recto 68"/>
            <p:cNvCxnSpPr/>
            <p:nvPr/>
          </p:nvCxnSpPr>
          <p:spPr>
            <a:xfrm>
              <a:off x="5230611" y="1348362"/>
              <a:ext cx="60380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uadroTexto 16"/>
          <p:cNvSpPr txBox="1"/>
          <p:nvPr/>
        </p:nvSpPr>
        <p:spPr>
          <a:xfrm>
            <a:off x="478842" y="2277475"/>
            <a:ext cx="1462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SENCE con Resultados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478842" y="4081471"/>
            <a:ext cx="1462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SENCE para el Empleo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478842" y="5325787"/>
            <a:ext cx="1462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SENCE para el futuro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E463DFA5-9737-4F88-8360-892E9CC00499}"/>
              </a:ext>
            </a:extLst>
          </p:cNvPr>
          <p:cNvSpPr/>
          <p:nvPr/>
        </p:nvSpPr>
        <p:spPr>
          <a:xfrm>
            <a:off x="1981701" y="2267049"/>
            <a:ext cx="3365138" cy="5398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A49F1113-977D-4E5C-8182-6000FD3D5100}"/>
              </a:ext>
            </a:extLst>
          </p:cNvPr>
          <p:cNvSpPr txBox="1"/>
          <p:nvPr/>
        </p:nvSpPr>
        <p:spPr>
          <a:xfrm>
            <a:off x="1981703" y="2275944"/>
            <a:ext cx="336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Fortalecimiento de la calidad en la capacitación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FEAA14EF-E59F-4FD5-B144-0F249C6AAA45}"/>
              </a:ext>
            </a:extLst>
          </p:cNvPr>
          <p:cNvGrpSpPr/>
          <p:nvPr/>
        </p:nvGrpSpPr>
        <p:grpSpPr>
          <a:xfrm>
            <a:off x="1981701" y="4395315"/>
            <a:ext cx="3365138" cy="537755"/>
            <a:chOff x="330872" y="4091015"/>
            <a:chExt cx="1290110" cy="1665967"/>
          </a:xfrm>
        </p:grpSpPr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E463DFA5-9737-4F88-8360-892E9CC00499}"/>
                </a:ext>
              </a:extLst>
            </p:cNvPr>
            <p:cNvSpPr/>
            <p:nvPr/>
          </p:nvSpPr>
          <p:spPr>
            <a:xfrm>
              <a:off x="330872" y="4091015"/>
              <a:ext cx="1290110" cy="165406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A49F1113-977D-4E5C-8182-6000FD3D5100}"/>
                </a:ext>
              </a:extLst>
            </p:cNvPr>
            <p:cNvSpPr txBox="1"/>
            <p:nvPr/>
          </p:nvSpPr>
          <p:spPr>
            <a:xfrm>
              <a:off x="330873" y="4136044"/>
              <a:ext cx="1290109" cy="1620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Nuevo programa de Fondos Concursables</a:t>
              </a:r>
              <a:endParaRPr lang="es-C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CuadroTexto 86">
            <a:extLst>
              <a:ext uri="{FF2B5EF4-FFF2-40B4-BE49-F238E27FC236}">
                <a16:creationId xmlns:a16="http://schemas.microsoft.com/office/drawing/2014/main" id="{F5915B96-F49A-4FB5-BFF5-7EB1813225A3}"/>
              </a:ext>
            </a:extLst>
          </p:cNvPr>
          <p:cNvSpPr txBox="1"/>
          <p:nvPr/>
        </p:nvSpPr>
        <p:spPr>
          <a:xfrm>
            <a:off x="5498763" y="5308590"/>
            <a:ext cx="641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Cursos masivos y en línea 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plataformas de calidad (ej. LinkedIn </a:t>
            </a:r>
            <a:r>
              <a:rPr lang="es-C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para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la compra por parte de empresas a través de 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franquicia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E463DFA5-9737-4F88-8360-892E9CC00499}"/>
              </a:ext>
            </a:extLst>
          </p:cNvPr>
          <p:cNvSpPr/>
          <p:nvPr/>
        </p:nvSpPr>
        <p:spPr>
          <a:xfrm>
            <a:off x="1981701" y="2889018"/>
            <a:ext cx="3365138" cy="5398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A49F1113-977D-4E5C-8182-6000FD3D5100}"/>
              </a:ext>
            </a:extLst>
          </p:cNvPr>
          <p:cNvSpPr txBox="1"/>
          <p:nvPr/>
        </p:nvSpPr>
        <p:spPr>
          <a:xfrm>
            <a:off x="1981703" y="3013129"/>
            <a:ext cx="3365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Transformación digital</a:t>
            </a: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F5915B96-F49A-4FB5-BFF5-7EB1813225A3}"/>
              </a:ext>
            </a:extLst>
          </p:cNvPr>
          <p:cNvSpPr txBox="1"/>
          <p:nvPr/>
        </p:nvSpPr>
        <p:spPr>
          <a:xfrm>
            <a:off x="5498763" y="1645079"/>
            <a:ext cx="641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Preferencia a cursos articulados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en un Marco de Cualificaciones (en el 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piloto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3 sectores)</a:t>
            </a: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F5915B96-F49A-4FB5-BFF5-7EB1813225A3}"/>
              </a:ext>
            </a:extLst>
          </p:cNvPr>
          <p:cNvSpPr txBox="1"/>
          <p:nvPr/>
        </p:nvSpPr>
        <p:spPr>
          <a:xfrm>
            <a:off x="5498763" y="2269756"/>
            <a:ext cx="641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Nuevas</a:t>
            </a:r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reglas de entrada/salida 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 organismos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 </a:t>
            </a:r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capacidades en facilitadores 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organismos ejecutores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F5915B96-F49A-4FB5-BFF5-7EB1813225A3}"/>
              </a:ext>
            </a:extLst>
          </p:cNvPr>
          <p:cNvSpPr txBox="1"/>
          <p:nvPr/>
        </p:nvSpPr>
        <p:spPr>
          <a:xfrm>
            <a:off x="5498763" y="2884823"/>
            <a:ext cx="641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Transformación digital de sistemas y procesos informáticos 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eficiencia en el servicio de cara a la persona</a:t>
            </a: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F5915B96-F49A-4FB5-BFF5-7EB1813225A3}"/>
              </a:ext>
            </a:extLst>
          </p:cNvPr>
          <p:cNvSpPr txBox="1"/>
          <p:nvPr/>
        </p:nvSpPr>
        <p:spPr>
          <a:xfrm>
            <a:off x="5498763" y="3741892"/>
            <a:ext cx="641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 </a:t>
            </a:r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plataforma web 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prestaciones remotas (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orientación, diagnóstico, etc.) abiertas y gratuitas para la ciudadanía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F5915B96-F49A-4FB5-BFF5-7EB1813225A3}"/>
              </a:ext>
            </a:extLst>
          </p:cNvPr>
          <p:cNvSpPr txBox="1"/>
          <p:nvPr/>
        </p:nvSpPr>
        <p:spPr>
          <a:xfrm>
            <a:off x="5498763" y="4381091"/>
            <a:ext cx="641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s-C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Estandarización de fondos de capacitación social </a:t>
            </a:r>
            <a:r>
              <a:rPr 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 un mayor impacto y eficacia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1996318" y="2225298"/>
            <a:ext cx="981257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1996318" y="2844482"/>
            <a:ext cx="981257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1996318" y="4340750"/>
            <a:ext cx="981257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46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51E32-84D9-49E9-8A9C-3CB62DD760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6118" y="2348542"/>
            <a:ext cx="10958464" cy="1791728"/>
          </a:xfrm>
        </p:spPr>
        <p:txBody>
          <a:bodyPr anchor="t">
            <a:normAutofit fontScale="90000"/>
          </a:bodyPr>
          <a:lstStyle/>
          <a:p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Nuevo SENCE: </a:t>
            </a:r>
            <a:b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modernizamos para poner a la persona en el centro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1CFBCF-F4DD-4744-85A3-6D6E14F422C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16118" y="5264930"/>
            <a:ext cx="11484333" cy="16557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C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 2019</a:t>
            </a:r>
            <a:endParaRPr lang="es-C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6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4E565C22-B9EC-4EDF-B7E4-EC91E195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9313" y="6492141"/>
            <a:ext cx="2743200" cy="365125"/>
          </a:xfrm>
        </p:spPr>
        <p:txBody>
          <a:bodyPr/>
          <a:lstStyle/>
          <a:p>
            <a:fld id="{71391859-DAAF-4A31-A5AF-F2658B734B6C}" type="slidenum"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5F3DF8D5-264F-42DA-8E22-DB6FA993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298267"/>
            <a:ext cx="11499574" cy="1325563"/>
          </a:xfrm>
        </p:spPr>
        <p:txBody>
          <a:bodyPr>
            <a:normAutofit/>
          </a:bodyPr>
          <a:lstStyle/>
          <a:p>
            <a:r>
              <a:rPr lang="es-CL" sz="2500" dirty="0" smtClean="0"/>
              <a:t>Nos modernizamos para poner a la persona y su calidad de vida en el centro</a:t>
            </a:r>
            <a:endParaRPr lang="es-CL" sz="2500" dirty="0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718448F6-04C3-44D0-B95C-009BA2651E42}"/>
              </a:ext>
            </a:extLst>
          </p:cNvPr>
          <p:cNvSpPr txBox="1"/>
          <p:nvPr/>
        </p:nvSpPr>
        <p:spPr>
          <a:xfrm>
            <a:off x="281609" y="21268"/>
            <a:ext cx="2064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MODERNIZACIÓN SENCE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3639" y="928914"/>
            <a:ext cx="3789047" cy="5297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Rectángulo 66"/>
          <p:cNvSpPr/>
          <p:nvPr/>
        </p:nvSpPr>
        <p:spPr>
          <a:xfrm>
            <a:off x="463639" y="928914"/>
            <a:ext cx="3789047" cy="46889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EDBBDC0-87DE-46D7-AC96-7A45D1229F05}"/>
              </a:ext>
            </a:extLst>
          </p:cNvPr>
          <p:cNvSpPr/>
          <p:nvPr/>
        </p:nvSpPr>
        <p:spPr>
          <a:xfrm>
            <a:off x="621434" y="1576364"/>
            <a:ext cx="1096228" cy="21072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Contexto de cambio en el mundo del trabajo</a:t>
            </a:r>
            <a:endParaRPr lang="es-C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32F79FCD-2112-4BE9-90F7-4D9F4C79C914}"/>
              </a:ext>
            </a:extLst>
          </p:cNvPr>
          <p:cNvSpPr/>
          <p:nvPr/>
        </p:nvSpPr>
        <p:spPr>
          <a:xfrm>
            <a:off x="621434" y="3837228"/>
            <a:ext cx="1096228" cy="22447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SENCE</a:t>
            </a:r>
            <a:endParaRPr lang="es-C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3639" y="1031651"/>
            <a:ext cx="1904689" cy="309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y Diagnóstico</a:t>
            </a:r>
            <a:endParaRPr lang="es-CL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747376" y="1576364"/>
            <a:ext cx="25013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Cambio demográfico en Chile 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generará un aumento de la población adulta mayor y su esperanza de vida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Cambio tecnológico 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permitirá automatizar el 49% del tiempo de los trabajadores actuales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Cambio en las competencias 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necesarias de los trabajadores para desempeñarse en el mundo laboral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4434716" y="928914"/>
            <a:ext cx="7346467" cy="5297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8" name="Rectángulo 77"/>
          <p:cNvSpPr/>
          <p:nvPr/>
        </p:nvSpPr>
        <p:spPr>
          <a:xfrm>
            <a:off x="4434716" y="928914"/>
            <a:ext cx="7346467" cy="46889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3" name="CuadroTexto 82"/>
          <p:cNvSpPr txBox="1"/>
          <p:nvPr/>
        </p:nvSpPr>
        <p:spPr>
          <a:xfrm>
            <a:off x="4535201" y="1031651"/>
            <a:ext cx="2046176" cy="309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Modernización SENCE</a:t>
            </a:r>
            <a:endParaRPr lang="es-CL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5EDBBDC0-87DE-46D7-AC96-7A45D1229F05}"/>
              </a:ext>
            </a:extLst>
          </p:cNvPr>
          <p:cNvSpPr/>
          <p:nvPr/>
        </p:nvSpPr>
        <p:spPr>
          <a:xfrm>
            <a:off x="4571102" y="1519989"/>
            <a:ext cx="7142267" cy="31002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L" sz="1200" i="1" dirty="0">
                <a:latin typeface="Arial" panose="020B0604020202020204" pitchFamily="34" charset="0"/>
                <a:cs typeface="Arial" panose="020B0604020202020204" pitchFamily="34" charset="0"/>
              </a:rPr>
              <a:t>Mejorar la </a:t>
            </a:r>
            <a:r>
              <a:rPr lang="es-CL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empleabilidad y calidad de vida de los trabajadores </a:t>
            </a:r>
            <a:r>
              <a:rPr lang="es-CL" sz="1200" i="1" dirty="0">
                <a:latin typeface="Arial" panose="020B0604020202020204" pitchFamily="34" charset="0"/>
                <a:cs typeface="Arial" panose="020B0604020202020204" pitchFamily="34" charset="0"/>
              </a:rPr>
              <a:t>en Chile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32F79FCD-2112-4BE9-90F7-4D9F4C79C914}"/>
              </a:ext>
            </a:extLst>
          </p:cNvPr>
          <p:cNvSpPr/>
          <p:nvPr/>
        </p:nvSpPr>
        <p:spPr>
          <a:xfrm>
            <a:off x="4571102" y="4979127"/>
            <a:ext cx="1156100" cy="11464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SENCE para el Futuro</a:t>
            </a:r>
            <a:endParaRPr lang="es-C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32F79FCD-2112-4BE9-90F7-4D9F4C79C914}"/>
              </a:ext>
            </a:extLst>
          </p:cNvPr>
          <p:cNvSpPr/>
          <p:nvPr/>
        </p:nvSpPr>
        <p:spPr>
          <a:xfrm>
            <a:off x="4571102" y="3685442"/>
            <a:ext cx="1156100" cy="11464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SENCE para el Empleo</a:t>
            </a:r>
            <a:endParaRPr lang="es-C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32F79FCD-2112-4BE9-90F7-4D9F4C79C914}"/>
              </a:ext>
            </a:extLst>
          </p:cNvPr>
          <p:cNvSpPr/>
          <p:nvPr/>
        </p:nvSpPr>
        <p:spPr>
          <a:xfrm>
            <a:off x="4571102" y="2224121"/>
            <a:ext cx="1156100" cy="13243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SENCE con Resultados</a:t>
            </a:r>
            <a:endParaRPr lang="es-C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787891" y="1872669"/>
            <a:ext cx="893729" cy="309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C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5852601" y="2149850"/>
            <a:ext cx="9545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adroTexto 96"/>
          <p:cNvSpPr txBox="1"/>
          <p:nvPr/>
        </p:nvSpPr>
        <p:spPr>
          <a:xfrm>
            <a:off x="5836285" y="2234492"/>
            <a:ext cx="10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Alcanzar eficiencia en instrumentos y gestión</a:t>
            </a:r>
            <a:endParaRPr lang="es-CL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5836285" y="3690521"/>
            <a:ext cx="1072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Orientar oferta hacia mayor </a:t>
            </a:r>
            <a:r>
              <a:rPr lang="es-CL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empleabili</a:t>
            </a:r>
            <a:r>
              <a:rPr lang="es-C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-dad</a:t>
            </a:r>
            <a:endParaRPr lang="es-CL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5836285" y="4979127"/>
            <a:ext cx="1072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Preparar a las personas frente a los cambios del futuro</a:t>
            </a:r>
            <a:endParaRPr lang="es-CL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CuadroTexto 94"/>
          <p:cNvSpPr txBox="1"/>
          <p:nvPr/>
        </p:nvSpPr>
        <p:spPr>
          <a:xfrm>
            <a:off x="6867605" y="1872669"/>
            <a:ext cx="1073584" cy="309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Iniciativas</a:t>
            </a:r>
            <a:endParaRPr lang="es-C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Conector recto 95"/>
          <p:cNvCxnSpPr/>
          <p:nvPr/>
        </p:nvCxnSpPr>
        <p:spPr>
          <a:xfrm>
            <a:off x="6954313" y="2149850"/>
            <a:ext cx="4759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uadroTexto 99"/>
          <p:cNvSpPr txBox="1"/>
          <p:nvPr/>
        </p:nvSpPr>
        <p:spPr>
          <a:xfrm>
            <a:off x="6913419" y="2234492"/>
            <a:ext cx="4831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Pago por la empleabilidad 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generada en cursos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 de compra mejorada 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potenciando los cursos que generan mayor formalización y aumento en salarios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Nueva plataforma web 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 permitirá encontrar y comprar cursos de acuerdo a necesidades de personas y empresas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Ley SENCE</a:t>
            </a:r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 permitirá alinear incentivos para lograr cursos de mayor impacto en empleabilidad</a:t>
            </a:r>
            <a:endParaRPr lang="es-C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6913419" y="3690522"/>
            <a:ext cx="482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SENCE Móvil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con nuevos servicios de intermediación laboral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Ferias y prácticas laborales 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 permitirán acercar a las personas a nuevas oportunidades de empleo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Reinvéntate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que capacitará a personas que perdieron recientemente el empleo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es-CL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MyPE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para trabajadores de micro y pequeña empresa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6951519" y="4979127"/>
            <a:ext cx="4761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Cursos en Línea 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probada calidad en temas digitales a través de plataforma web por primera vez abiertos y gratuitos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Feria del Empleo </a:t>
            </a:r>
            <a:r>
              <a:rPr lang="es-CL" sz="1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ecnológico 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para acercar a las personas a oportunidades de empleo digitales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Talento Digital 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 permitirá capacitar a 16.000 personas en competencias digitales y tecnológicas</a:t>
            </a:r>
            <a:endParaRPr lang="es-C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6" name="Conector recto 105"/>
          <p:cNvCxnSpPr/>
          <p:nvPr/>
        </p:nvCxnSpPr>
        <p:spPr>
          <a:xfrm>
            <a:off x="4571102" y="3619487"/>
            <a:ext cx="71422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/>
          <p:cNvCxnSpPr/>
          <p:nvPr/>
        </p:nvCxnSpPr>
        <p:spPr>
          <a:xfrm>
            <a:off x="4571102" y="4892652"/>
            <a:ext cx="714226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B462508D-4BA4-4374-8156-5DC05C821EB3}"/>
              </a:ext>
            </a:extLst>
          </p:cNvPr>
          <p:cNvGrpSpPr/>
          <p:nvPr/>
        </p:nvGrpSpPr>
        <p:grpSpPr>
          <a:xfrm>
            <a:off x="3955361" y="961048"/>
            <a:ext cx="529597" cy="383221"/>
            <a:chOff x="4774235" y="3574558"/>
            <a:chExt cx="640810" cy="751572"/>
          </a:xfrm>
          <a:solidFill>
            <a:schemeClr val="accent5"/>
          </a:solidFill>
        </p:grpSpPr>
        <p:sp>
          <p:nvSpPr>
            <p:cNvPr id="113" name="Flecha: cheurón 6">
              <a:extLst>
                <a:ext uri="{FF2B5EF4-FFF2-40B4-BE49-F238E27FC236}">
                  <a16:creationId xmlns:a16="http://schemas.microsoft.com/office/drawing/2014/main" id="{69107792-F212-49C3-95E1-9FE38C40D4FD}"/>
                </a:ext>
              </a:extLst>
            </p:cNvPr>
            <p:cNvSpPr/>
            <p:nvPr/>
          </p:nvSpPr>
          <p:spPr>
            <a:xfrm>
              <a:off x="5034921" y="3574558"/>
              <a:ext cx="380124" cy="751572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  <p:sp>
          <p:nvSpPr>
            <p:cNvPr id="114" name="Flecha: cheurón 62">
              <a:extLst>
                <a:ext uri="{FF2B5EF4-FFF2-40B4-BE49-F238E27FC236}">
                  <a16:creationId xmlns:a16="http://schemas.microsoft.com/office/drawing/2014/main" id="{43B45CC2-7AFE-43BE-8F9C-FCFBCA90F45F}"/>
                </a:ext>
              </a:extLst>
            </p:cNvPr>
            <p:cNvSpPr/>
            <p:nvPr/>
          </p:nvSpPr>
          <p:spPr>
            <a:xfrm>
              <a:off x="4774235" y="3574558"/>
              <a:ext cx="380123" cy="751572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</p:grpSp>
      <p:sp>
        <p:nvSpPr>
          <p:cNvPr id="115" name="CuadroTexto 114"/>
          <p:cNvSpPr txBox="1"/>
          <p:nvPr/>
        </p:nvSpPr>
        <p:spPr>
          <a:xfrm>
            <a:off x="4547696" y="187266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</a:t>
            </a:r>
            <a:endParaRPr lang="es-C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Conector recto 115"/>
          <p:cNvCxnSpPr/>
          <p:nvPr/>
        </p:nvCxnSpPr>
        <p:spPr>
          <a:xfrm>
            <a:off x="4612406" y="2149850"/>
            <a:ext cx="11147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uadroTexto 117"/>
          <p:cNvSpPr txBox="1"/>
          <p:nvPr/>
        </p:nvSpPr>
        <p:spPr>
          <a:xfrm>
            <a:off x="1747376" y="3773662"/>
            <a:ext cx="2501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Franquicia Tributaria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financia acciones de baja calidad y no siempre relacionadas con mejorar competencias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Sociales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con bajo impacto y atención poco especializada en grupos vulnerables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Intermediación laboral 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poco coordinada y efectiva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s-C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formación </a:t>
            </a:r>
            <a:r>
              <a:rPr lang="es-C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articulado entre los actores</a:t>
            </a:r>
          </a:p>
        </p:txBody>
      </p:sp>
      <p:cxnSp>
        <p:nvCxnSpPr>
          <p:cNvPr id="119" name="Conector recto 118"/>
          <p:cNvCxnSpPr/>
          <p:nvPr/>
        </p:nvCxnSpPr>
        <p:spPr>
          <a:xfrm>
            <a:off x="621434" y="3759187"/>
            <a:ext cx="354937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Elipse 120"/>
          <p:cNvSpPr/>
          <p:nvPr/>
        </p:nvSpPr>
        <p:spPr>
          <a:xfrm>
            <a:off x="963902" y="3555416"/>
            <a:ext cx="401029" cy="40102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CL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Elipse 121"/>
          <p:cNvSpPr/>
          <p:nvPr/>
        </p:nvSpPr>
        <p:spPr>
          <a:xfrm>
            <a:off x="4470122" y="2183158"/>
            <a:ext cx="226370" cy="2263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3" name="Elipse 122"/>
          <p:cNvSpPr/>
          <p:nvPr/>
        </p:nvSpPr>
        <p:spPr>
          <a:xfrm>
            <a:off x="4470122" y="3652794"/>
            <a:ext cx="226370" cy="2263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s-C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Elipse 123"/>
          <p:cNvSpPr/>
          <p:nvPr/>
        </p:nvSpPr>
        <p:spPr>
          <a:xfrm>
            <a:off x="4470122" y="4939602"/>
            <a:ext cx="226370" cy="2263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s-C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heme/theme1.xml><?xml version="1.0" encoding="utf-8"?>
<a:theme xmlns:a="http://schemas.openxmlformats.org/drawingml/2006/main" name="Tema de Office">
  <a:themeElements>
    <a:clrScheme name="S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48A1FA"/>
      </a:accent2>
      <a:accent3>
        <a:srgbClr val="44546A"/>
      </a:accent3>
      <a:accent4>
        <a:srgbClr val="FF0000"/>
      </a:accent4>
      <a:accent5>
        <a:srgbClr val="FFC000"/>
      </a:accent5>
      <a:accent6>
        <a:srgbClr val="954F72"/>
      </a:accent6>
      <a:hlink>
        <a:srgbClr val="70AD47"/>
      </a:hlink>
      <a:folHlink>
        <a:srgbClr val="ED7D3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21311</TotalTime>
  <Words>2636</Words>
  <Application>Microsoft Office PowerPoint</Application>
  <PresentationFormat>Panorámica</PresentationFormat>
  <Paragraphs>347</Paragraphs>
  <Slides>23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5" baseType="lpstr">
      <vt:lpstr>MS PGothic</vt:lpstr>
      <vt:lpstr>MS PGothic</vt:lpstr>
      <vt:lpstr>Arial</vt:lpstr>
      <vt:lpstr>Arial Black</vt:lpstr>
      <vt:lpstr>Calibri</vt:lpstr>
      <vt:lpstr>Calibri Light</vt:lpstr>
      <vt:lpstr>Helvetica Light</vt:lpstr>
      <vt:lpstr>Raleway</vt:lpstr>
      <vt:lpstr>Verdana</vt:lpstr>
      <vt:lpstr>Wingdings</vt:lpstr>
      <vt:lpstr>Tema de Office</vt:lpstr>
      <vt:lpstr>Office Theme</vt:lpstr>
      <vt:lpstr>El Nuevo SENCE:  Nos modernizamos para poner a la persona en el centro</vt:lpstr>
      <vt:lpstr>El diagnóstico sobre el que hemos iniciado la modernización de Sence</vt:lpstr>
      <vt:lpstr>La modernización de SENCE continuará en tres ejes fundamentales, con la  persona como el centro de su funcionamiento</vt:lpstr>
      <vt:lpstr>Se aumentará la calidad e impacto del Servicio potenciando la transparencia y alineando incentivos entre los actores</vt:lpstr>
      <vt:lpstr>El SENCE ampliará su oferta programática y reformulará el sistema de intermediación laboral</vt:lpstr>
      <vt:lpstr>El SENCE ampliará su oferta formativa en tecnología de futuro, además de agregar nuevos canales digitales para la capacitación</vt:lpstr>
      <vt:lpstr>Además, en el mediano plazo implementaremos una serie de medidas para fortalecer la calidad de nuestros cursos y la articulación del sistema</vt:lpstr>
      <vt:lpstr>El Nuevo SENCE:  Nos modernizamos para poner a la persona en el centro</vt:lpstr>
      <vt:lpstr>Nos modernizamos para poner a la persona y su calidad de vida en el centro</vt:lpstr>
      <vt:lpstr>#LaFuerza  QueMueve AChile</vt:lpstr>
      <vt:lpstr>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Fases de la Implementación del Piloto del MCTP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Cristobal Millard Fernandez</dc:creator>
  <cp:lastModifiedBy>Solange Paloma Albornoz Carrillo</cp:lastModifiedBy>
  <cp:revision>698</cp:revision>
  <cp:lastPrinted>2019-03-18T15:20:38Z</cp:lastPrinted>
  <dcterms:created xsi:type="dcterms:W3CDTF">2018-08-16T18:11:13Z</dcterms:created>
  <dcterms:modified xsi:type="dcterms:W3CDTF">2019-05-16T13:06:04Z</dcterms:modified>
</cp:coreProperties>
</file>