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72" r:id="rId2"/>
    <p:sldId id="363" r:id="rId3"/>
    <p:sldId id="364" r:id="rId4"/>
    <p:sldId id="365" r:id="rId5"/>
    <p:sldId id="366" r:id="rId6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5DD0E262-32C2-452F-9847-777DB5E95D5D}">
          <p14:sldIdLst>
            <p14:sldId id="272"/>
          </p14:sldIdLst>
        </p14:section>
        <p14:section name="ILO's Global Commission" id="{AFD05A69-4F74-4DD3-8E14-521994E411D6}">
          <p14:sldIdLst>
            <p14:sldId id="363"/>
            <p14:sldId id="364"/>
            <p14:sldId id="365"/>
            <p14:sldId id="3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27"/>
  </p:normalViewPr>
  <p:slideViewPr>
    <p:cSldViewPr snapToGrid="0" snapToObjects="1">
      <p:cViewPr varScale="1">
        <p:scale>
          <a:sx n="50" d="100"/>
          <a:sy n="50" d="100"/>
        </p:scale>
        <p:origin x="28" y="30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BD1D65-2FF4-4819-A444-C079DD415385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EA3D8-7029-42A0-A0D1-02BF5C0E54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935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233E3-1F92-47DA-803B-B6D829B3CA78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F1307-E6AA-4EEE-B62F-B49CEA8DE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323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0424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4274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31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895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981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3501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241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9880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6308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864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l’icône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24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9FE78-CB6A-B949-9A8C-265CACC581C8}" type="datetimeFigureOut">
              <a:rPr lang="fr-FR" smtClean="0"/>
              <a:t>13/05/2019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BDF70-48D0-7941-93BE-9B6A31A1C7B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1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6" y="0"/>
            <a:ext cx="12178468" cy="6858000"/>
          </a:xfrm>
        </p:spPr>
      </p:pic>
      <p:sp>
        <p:nvSpPr>
          <p:cNvPr id="6" name="TextBox 5"/>
          <p:cNvSpPr txBox="1"/>
          <p:nvPr/>
        </p:nvSpPr>
        <p:spPr>
          <a:xfrm>
            <a:off x="6766" y="4168588"/>
            <a:ext cx="5950281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_tradnl" sz="3200" dirty="0" smtClean="0">
                <a:solidFill>
                  <a:srgbClr val="FF0000"/>
                </a:solidFill>
              </a:rPr>
              <a:t>Reporte de la Comisión Mundial sobre el Futuro del Trabajo</a:t>
            </a:r>
            <a:endParaRPr lang="es-ES_tradnl" dirty="0"/>
          </a:p>
        </p:txBody>
      </p:sp>
      <p:sp>
        <p:nvSpPr>
          <p:cNvPr id="7" name="TextBox 6"/>
          <p:cNvSpPr txBox="1"/>
          <p:nvPr/>
        </p:nvSpPr>
        <p:spPr>
          <a:xfrm>
            <a:off x="945776" y="1428718"/>
            <a:ext cx="51502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5400" dirty="0" smtClean="0">
                <a:solidFill>
                  <a:schemeClr val="bg1"/>
                </a:solidFill>
              </a:rPr>
              <a:t>Trabajar para un futuro más prometedor</a:t>
            </a:r>
            <a:endParaRPr lang="es-ES_tradnl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1111055" y="5514957"/>
            <a:ext cx="6912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ilo.org/</a:t>
            </a:r>
            <a:r>
              <a:rPr lang="en-US" sz="4000" dirty="0" err="1" smtClean="0">
                <a:solidFill>
                  <a:schemeClr val="bg1"/>
                </a:solidFill>
              </a:rPr>
              <a:t>futuroprometedor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85107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n Arrow 10"/>
          <p:cNvSpPr/>
          <p:nvPr/>
        </p:nvSpPr>
        <p:spPr>
          <a:xfrm rot="2591349">
            <a:off x="4449345" y="3679826"/>
            <a:ext cx="558800" cy="635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0" name="Down Arrow 9"/>
          <p:cNvSpPr/>
          <p:nvPr/>
        </p:nvSpPr>
        <p:spPr>
          <a:xfrm>
            <a:off x="3409950" y="3092450"/>
            <a:ext cx="520700" cy="774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9" name="Down Arrow 8"/>
          <p:cNvSpPr/>
          <p:nvPr/>
        </p:nvSpPr>
        <p:spPr>
          <a:xfrm rot="19479155">
            <a:off x="2292350" y="3606801"/>
            <a:ext cx="558800" cy="635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307182"/>
            <a:ext cx="10515600" cy="1325563"/>
          </a:xfrm>
        </p:spPr>
        <p:txBody>
          <a:bodyPr/>
          <a:lstStyle/>
          <a:p>
            <a:r>
              <a:rPr lang="es-ES_tradnl" dirty="0" smtClean="0"/>
              <a:t>Por un futuro del trabajo centrado en las personas</a:t>
            </a:r>
            <a:endParaRPr lang="es-UY" dirty="0"/>
          </a:p>
        </p:txBody>
      </p:sp>
      <p:sp>
        <p:nvSpPr>
          <p:cNvPr id="5" name="Rounded Rectangle 4"/>
          <p:cNvSpPr/>
          <p:nvPr/>
        </p:nvSpPr>
        <p:spPr>
          <a:xfrm>
            <a:off x="838200" y="2641600"/>
            <a:ext cx="1676400" cy="1206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dirty="0" smtClean="0"/>
              <a:t>Cambio climático</a:t>
            </a:r>
            <a:endParaRPr lang="es-UY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2832100" y="1905000"/>
            <a:ext cx="1676400" cy="1206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300" dirty="0"/>
              <a:t>Cambio tecnológico</a:t>
            </a:r>
            <a:endParaRPr lang="es-UY" sz="2300" dirty="0"/>
          </a:p>
        </p:txBody>
      </p:sp>
      <p:sp>
        <p:nvSpPr>
          <p:cNvPr id="7" name="Rounded Rectangle 6"/>
          <p:cNvSpPr/>
          <p:nvPr/>
        </p:nvSpPr>
        <p:spPr>
          <a:xfrm>
            <a:off x="4826000" y="2717800"/>
            <a:ext cx="1676400" cy="1206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 smtClean="0"/>
              <a:t>Demografía</a:t>
            </a:r>
            <a:endParaRPr lang="es-UY" sz="2200" dirty="0"/>
          </a:p>
        </p:txBody>
      </p:sp>
      <p:sp>
        <p:nvSpPr>
          <p:cNvPr id="8" name="Oval 7"/>
          <p:cNvSpPr/>
          <p:nvPr/>
        </p:nvSpPr>
        <p:spPr>
          <a:xfrm>
            <a:off x="2712083" y="4068325"/>
            <a:ext cx="1930400" cy="1854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Futuro del trabajo</a:t>
            </a:r>
          </a:p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(contenidos y formas de empleo)</a:t>
            </a:r>
            <a:endParaRPr lang="es-UY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9900" y="1632745"/>
            <a:ext cx="4952461" cy="472916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4532" y="365125"/>
            <a:ext cx="1987468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19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2725"/>
            <a:ext cx="10121900" cy="964085"/>
          </a:xfrm>
        </p:spPr>
        <p:txBody>
          <a:bodyPr>
            <a:normAutofit/>
          </a:bodyPr>
          <a:lstStyle/>
          <a:p>
            <a:r>
              <a:rPr lang="es-ES_tradnl" sz="4600" b="1" dirty="0">
                <a:solidFill>
                  <a:schemeClr val="accent1">
                    <a:lumMod val="75000"/>
                  </a:schemeClr>
                </a:solidFill>
              </a:rPr>
              <a:t>Invertir en las capacidades de las personas</a:t>
            </a:r>
            <a:endParaRPr lang="es-UY" sz="4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6600" y="1578454"/>
            <a:ext cx="5753100" cy="485086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8301" y="1905000"/>
            <a:ext cx="44957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400" dirty="0"/>
              <a:t>un programa centrado en las</a:t>
            </a:r>
          </a:p>
          <a:p>
            <a:r>
              <a:rPr lang="es-UY" sz="2400" dirty="0"/>
              <a:t>personas para el futuro del </a:t>
            </a:r>
            <a:r>
              <a:rPr lang="es-UY" sz="2400" dirty="0" smtClean="0"/>
              <a:t>trabajo, significa: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sz="2400" dirty="0" smtClean="0"/>
              <a:t>invertir </a:t>
            </a:r>
            <a:r>
              <a:rPr lang="es-UY" sz="2400" dirty="0"/>
              <a:t>en las capacidades de </a:t>
            </a:r>
            <a:r>
              <a:rPr lang="es-UY" sz="2400" dirty="0" smtClean="0"/>
              <a:t>las personas</a:t>
            </a:r>
            <a:r>
              <a:rPr lang="es-UY" sz="2400" dirty="0"/>
              <a:t>, </a:t>
            </a:r>
            <a:endParaRPr lang="es-UY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sz="2400" dirty="0" smtClean="0"/>
              <a:t>permitiéndoles </a:t>
            </a:r>
            <a:r>
              <a:rPr lang="es-UY" sz="2400" dirty="0"/>
              <a:t>formarse, </a:t>
            </a:r>
            <a:endParaRPr lang="es-UY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sz="2400" dirty="0" smtClean="0"/>
              <a:t>reciclarse </a:t>
            </a:r>
            <a:r>
              <a:rPr lang="es-UY" sz="2400" dirty="0"/>
              <a:t>y perfeccionarse profesionalmente</a:t>
            </a:r>
            <a:r>
              <a:rPr lang="es-UY" sz="2400" dirty="0" smtClean="0"/>
              <a:t>, y</a:t>
            </a:r>
            <a:endParaRPr lang="es-UY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sz="2400" dirty="0" smtClean="0"/>
              <a:t>apoyarlas </a:t>
            </a:r>
            <a:r>
              <a:rPr lang="es-UY" sz="2400" dirty="0"/>
              <a:t>en las diversas transiciones que </a:t>
            </a:r>
            <a:r>
              <a:rPr lang="es-UY" sz="2400" dirty="0" smtClean="0"/>
              <a:t>afrontarán en </a:t>
            </a:r>
            <a:r>
              <a:rPr lang="es-UY" sz="2400" dirty="0"/>
              <a:t>el curso de su vida</a:t>
            </a:r>
            <a:r>
              <a:rPr lang="es-UY" sz="2400" dirty="0" smtClean="0"/>
              <a:t>.</a:t>
            </a:r>
          </a:p>
          <a:p>
            <a:r>
              <a:rPr lang="es-ES_tradnl" sz="2400" dirty="0" smtClean="0"/>
              <a:t>(p. 24)</a:t>
            </a:r>
            <a:endParaRPr lang="es-UY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1900" y="336656"/>
            <a:ext cx="1987468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826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365125"/>
            <a:ext cx="10871200" cy="1325563"/>
          </a:xfrm>
        </p:spPr>
        <p:txBody>
          <a:bodyPr/>
          <a:lstStyle/>
          <a:p>
            <a:r>
              <a:rPr lang="es-ES_tradnl" b="1" dirty="0" smtClean="0">
                <a:solidFill>
                  <a:schemeClr val="accent1">
                    <a:lumMod val="75000"/>
                  </a:schemeClr>
                </a:solidFill>
              </a:rPr>
              <a:t>Aprendizaje permanente para todos</a:t>
            </a:r>
            <a:endParaRPr lang="es-UY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825624"/>
            <a:ext cx="5715000" cy="47148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_tradnl" b="1" dirty="0" smtClean="0"/>
              <a:t>¿Qué es el aprendizaje permanente?</a:t>
            </a:r>
            <a:endParaRPr lang="es-UY" b="1" dirty="0" smtClean="0"/>
          </a:p>
          <a:p>
            <a:pPr marL="0" indent="0">
              <a:buNone/>
            </a:pPr>
            <a:r>
              <a:rPr lang="es-UY" dirty="0" smtClean="0"/>
              <a:t>El </a:t>
            </a:r>
            <a:r>
              <a:rPr lang="es-UY" dirty="0"/>
              <a:t>aprendizaje permanente engloba el </a:t>
            </a:r>
            <a:r>
              <a:rPr lang="es-UY" b="1" dirty="0"/>
              <a:t>aprendizaje formal e </a:t>
            </a:r>
            <a:r>
              <a:rPr lang="es-UY" b="1" dirty="0" smtClean="0"/>
              <a:t>informal </a:t>
            </a:r>
            <a:r>
              <a:rPr lang="es-UY" dirty="0" smtClean="0"/>
              <a:t>desde </a:t>
            </a:r>
            <a:r>
              <a:rPr lang="es-UY" dirty="0"/>
              <a:t>la </a:t>
            </a:r>
            <a:r>
              <a:rPr lang="es-UY" b="1" dirty="0"/>
              <a:t>primera infancia y la educación básica</a:t>
            </a:r>
            <a:r>
              <a:rPr lang="es-UY" dirty="0"/>
              <a:t>, así como todo </a:t>
            </a:r>
            <a:r>
              <a:rPr lang="es-UY" b="1" dirty="0" smtClean="0"/>
              <a:t>el aprendizaje </a:t>
            </a:r>
            <a:r>
              <a:rPr lang="es-UY" b="1" dirty="0"/>
              <a:t>adulto</a:t>
            </a:r>
            <a:r>
              <a:rPr lang="es-UY" dirty="0"/>
              <a:t>, y combina </a:t>
            </a:r>
            <a:r>
              <a:rPr lang="es-UY" b="1" dirty="0"/>
              <a:t>competencias básicas, sociales y </a:t>
            </a:r>
            <a:r>
              <a:rPr lang="es-UY" b="1" dirty="0" smtClean="0"/>
              <a:t>cognitivas </a:t>
            </a:r>
            <a:r>
              <a:rPr lang="es-UY" dirty="0" smtClean="0"/>
              <a:t>(</a:t>
            </a:r>
            <a:r>
              <a:rPr lang="es-UY" dirty="0"/>
              <a:t>como el aprendizaje para aprender), al igual que las </a:t>
            </a:r>
            <a:r>
              <a:rPr lang="es-UY" b="1" dirty="0" smtClean="0"/>
              <a:t>competencias necesarias </a:t>
            </a:r>
            <a:r>
              <a:rPr lang="es-UY" b="1" dirty="0"/>
              <a:t>para trabajos, ocupaciones o sectores específicos</a:t>
            </a:r>
            <a:r>
              <a:rPr lang="es-UY" dirty="0"/>
              <a:t>.</a:t>
            </a:r>
          </a:p>
          <a:p>
            <a:pPr marL="0" indent="0">
              <a:buNone/>
            </a:pPr>
            <a:r>
              <a:rPr lang="es-UY" dirty="0"/>
              <a:t>El aprendizaje permanente</a:t>
            </a:r>
            <a:r>
              <a:rPr lang="es-UY" b="1" dirty="0"/>
              <a:t> no abarca solamente las </a:t>
            </a:r>
            <a:r>
              <a:rPr lang="es-UY" b="1" dirty="0" smtClean="0"/>
              <a:t>competencias necesarias </a:t>
            </a:r>
            <a:r>
              <a:rPr lang="es-UY" b="1" dirty="0"/>
              <a:t>para trabajar</a:t>
            </a:r>
            <a:r>
              <a:rPr lang="es-UY" dirty="0"/>
              <a:t>, sino que también comprende el </a:t>
            </a:r>
            <a:r>
              <a:rPr lang="es-UY" dirty="0" smtClean="0"/>
              <a:t>desarrollo de </a:t>
            </a:r>
            <a:r>
              <a:rPr lang="es-UY" dirty="0"/>
              <a:t>las </a:t>
            </a:r>
            <a:r>
              <a:rPr lang="es-UY" b="1" dirty="0"/>
              <a:t>aptitudes necesarias para participar en una sociedad democrática</a:t>
            </a:r>
            <a:r>
              <a:rPr lang="es-UY" dirty="0"/>
              <a:t>.</a:t>
            </a:r>
            <a:endParaRPr lang="es-UY" dirty="0"/>
          </a:p>
        </p:txBody>
      </p:sp>
      <p:sp>
        <p:nvSpPr>
          <p:cNvPr id="5" name="TextBox 4"/>
          <p:cNvSpPr txBox="1"/>
          <p:nvPr/>
        </p:nvSpPr>
        <p:spPr>
          <a:xfrm>
            <a:off x="7048500" y="1825624"/>
            <a:ext cx="39026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/>
              <a:t>Cambio de paradigma</a:t>
            </a:r>
            <a:endParaRPr lang="es-UY" sz="3200" b="1" dirty="0"/>
          </a:p>
        </p:txBody>
      </p:sp>
      <p:sp>
        <p:nvSpPr>
          <p:cNvPr id="6" name="Curved Down Arrow 5"/>
          <p:cNvSpPr/>
          <p:nvPr/>
        </p:nvSpPr>
        <p:spPr>
          <a:xfrm>
            <a:off x="7543800" y="2667220"/>
            <a:ext cx="3111500" cy="1185862"/>
          </a:xfrm>
          <a:prstGeom prst="curvedDownArrow">
            <a:avLst>
              <a:gd name="adj1" fmla="val 25000"/>
              <a:gd name="adj2" fmla="val 54318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16700" y="3979862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dirty="0" smtClean="0"/>
              <a:t>Calidad y relevancia en el mercado de ETFP</a:t>
            </a:r>
            <a:endParaRPr lang="es-UY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9855200" y="3979861"/>
            <a:ext cx="1587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dirty="0" smtClean="0"/>
              <a:t>Enfoque basado en derechos</a:t>
            </a:r>
            <a:endParaRPr lang="es-UY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7454333" y="5193688"/>
            <a:ext cx="3090940" cy="120711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2500" y="295710"/>
            <a:ext cx="1987468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5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4622"/>
            <a:ext cx="9550400" cy="1168592"/>
          </a:xfrm>
        </p:spPr>
        <p:txBody>
          <a:bodyPr/>
          <a:lstStyle/>
          <a:p>
            <a:r>
              <a:rPr lang="es-ES_tradnl" b="1" dirty="0" smtClean="0">
                <a:solidFill>
                  <a:schemeClr val="accent1">
                    <a:lumMod val="75000"/>
                  </a:schemeClr>
                </a:solidFill>
              </a:rPr>
              <a:t>El apoyo a las personas en las transiciones</a:t>
            </a:r>
            <a:endParaRPr lang="es-UY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6800" y="1536700"/>
            <a:ext cx="6045200" cy="5207000"/>
          </a:xfrm>
        </p:spPr>
        <p:txBody>
          <a:bodyPr>
            <a:normAutofit fontScale="85000" lnSpcReduction="20000"/>
          </a:bodyPr>
          <a:lstStyle/>
          <a:p>
            <a:r>
              <a:rPr lang="es-ES_tradnl" dirty="0" smtClean="0"/>
              <a:t>Incrementar las inversiones en los servicios públicos de empleo (SPE), combinando servicios digitales con asesoramiento personal y servicios de colocación y mejorando la información del mercado de trabajo</a:t>
            </a:r>
          </a:p>
          <a:p>
            <a:r>
              <a:rPr lang="es-ES_tradnl" dirty="0" smtClean="0"/>
              <a:t>Prestando atención al acceso y participación en el AP de los jóvenes por fuera de la educación, la capacitación y el empleo. </a:t>
            </a:r>
            <a:endParaRPr lang="es-ES_tradnl" dirty="0"/>
          </a:p>
          <a:p>
            <a:r>
              <a:rPr lang="es-ES_tradnl" dirty="0" smtClean="0"/>
              <a:t>Rediseñar el seguro de desempleo, la formación y los permisos como un “seguro de empleo” mejorando la empleabilidad y la iniciativa empresarial.</a:t>
            </a:r>
          </a:p>
          <a:p>
            <a:r>
              <a:rPr lang="es-ES_tradnl" dirty="0" smtClean="0"/>
              <a:t>Mejorando el apoyo a los trabajadores de edad avanzada para ampliar sus opciones y favorecer una sociedad activa a lo largo de toda la vida. </a:t>
            </a:r>
          </a:p>
        </p:txBody>
      </p:sp>
      <p:sp>
        <p:nvSpPr>
          <p:cNvPr id="4" name="Notched Right Arrow 3"/>
          <p:cNvSpPr/>
          <p:nvPr/>
        </p:nvSpPr>
        <p:spPr>
          <a:xfrm>
            <a:off x="457200" y="3352800"/>
            <a:ext cx="5283200" cy="1663700"/>
          </a:xfrm>
          <a:prstGeom prst="notchedRightArrow">
            <a:avLst>
              <a:gd name="adj1" fmla="val 48473"/>
              <a:gd name="adj2" fmla="val 44657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5" name="Oval 4"/>
          <p:cNvSpPr/>
          <p:nvPr/>
        </p:nvSpPr>
        <p:spPr>
          <a:xfrm>
            <a:off x="838200" y="3892550"/>
            <a:ext cx="508000" cy="469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2297" y="3943837"/>
            <a:ext cx="518205" cy="4816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770"/>
                    </a14:imgEffect>
                    <a14:imgEffect>
                      <a14:saturation sat="151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62300" y="3976381"/>
            <a:ext cx="518205" cy="4816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  <p:sp>
        <p:nvSpPr>
          <p:cNvPr id="9" name="Curved Down Arrow 8"/>
          <p:cNvSpPr/>
          <p:nvPr/>
        </p:nvSpPr>
        <p:spPr>
          <a:xfrm rot="10800000">
            <a:off x="2400300" y="5016500"/>
            <a:ext cx="1280205" cy="5461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>
              <a:solidFill>
                <a:schemeClr val="tx1"/>
              </a:solidFill>
            </a:endParaRPr>
          </a:p>
        </p:txBody>
      </p:sp>
      <p:sp>
        <p:nvSpPr>
          <p:cNvPr id="10" name="U-Turn Arrow 9"/>
          <p:cNvSpPr/>
          <p:nvPr/>
        </p:nvSpPr>
        <p:spPr>
          <a:xfrm>
            <a:off x="952500" y="1966912"/>
            <a:ext cx="901700" cy="693738"/>
          </a:xfrm>
          <a:prstGeom prst="uturnArrow">
            <a:avLst>
              <a:gd name="adj1" fmla="val 13235"/>
              <a:gd name="adj2" fmla="val 25000"/>
              <a:gd name="adj3" fmla="val 25000"/>
              <a:gd name="adj4" fmla="val 43750"/>
              <a:gd name="adj5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3253343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 smtClean="0"/>
              <a:t>Escuela</a:t>
            </a:r>
            <a:endParaRPr lang="es-UY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122361" y="2587664"/>
            <a:ext cx="9368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 smtClean="0"/>
              <a:t>Jóvenes</a:t>
            </a:r>
          </a:p>
          <a:p>
            <a:r>
              <a:rPr lang="es-ES_tradnl" b="1" dirty="0" smtClean="0"/>
              <a:t>NETF</a:t>
            </a:r>
            <a:endParaRPr lang="es-UY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162300" y="2956996"/>
            <a:ext cx="867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 smtClean="0"/>
              <a:t>Familia</a:t>
            </a:r>
            <a:endParaRPr lang="es-UY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464050" y="5042972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 smtClean="0"/>
              <a:t>Jubilación</a:t>
            </a:r>
            <a:endParaRPr lang="es-UY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613410" y="5809705"/>
            <a:ext cx="970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 smtClean="0"/>
              <a:t>Mujeres</a:t>
            </a:r>
            <a:endParaRPr lang="es-UY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77466" y="287529"/>
            <a:ext cx="1987468" cy="85961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2303" y="3976381"/>
            <a:ext cx="518205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0705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795</TotalTime>
  <Words>327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PowerPoint Presentation</vt:lpstr>
      <vt:lpstr>Por un futuro del trabajo centrado en las personas</vt:lpstr>
      <vt:lpstr>Invertir en las capacidades de las personas</vt:lpstr>
      <vt:lpstr>Aprendizaje permanente para todos</vt:lpstr>
      <vt:lpstr>El apoyo a las personas en las transiciones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for a Brighter Future</dc:title>
  <dc:creator>DDG/P Office</dc:creator>
  <cp:keywords>GC;FoW;Report</cp:keywords>
  <cp:lastModifiedBy>Vargas, Fernando</cp:lastModifiedBy>
  <cp:revision>87</cp:revision>
  <cp:lastPrinted>2019-02-12T10:07:47Z</cp:lastPrinted>
  <dcterms:created xsi:type="dcterms:W3CDTF">2019-01-22T07:40:58Z</dcterms:created>
  <dcterms:modified xsi:type="dcterms:W3CDTF">2019-05-13T15:39:00Z</dcterms:modified>
</cp:coreProperties>
</file>