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1004" r:id="rId5"/>
    <p:sldId id="1033" r:id="rId6"/>
    <p:sldId id="1036" r:id="rId7"/>
    <p:sldId id="1035" r:id="rId8"/>
    <p:sldId id="1068" r:id="rId9"/>
    <p:sldId id="1039" r:id="rId10"/>
    <p:sldId id="1038" r:id="rId11"/>
    <p:sldId id="1040" r:id="rId12"/>
    <p:sldId id="460" r:id="rId13"/>
    <p:sldId id="1071" r:id="rId14"/>
    <p:sldId id="1041" r:id="rId15"/>
    <p:sldId id="1069" r:id="rId16"/>
    <p:sldId id="1050" r:id="rId17"/>
    <p:sldId id="1072" r:id="rId18"/>
    <p:sldId id="1073" r:id="rId19"/>
    <p:sldId id="1047" r:id="rId20"/>
    <p:sldId id="1074" r:id="rId21"/>
    <p:sldId id="1078" r:id="rId22"/>
    <p:sldId id="1082" r:id="rId23"/>
    <p:sldId id="1081" r:id="rId24"/>
    <p:sldId id="10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ges-Serra, Carmen" initials="PC" lastIdx="11" clrIdx="0">
    <p:extLst/>
  </p:cmAuthor>
  <p:cmAuthor id="2" name="Ospino Hernandez, Carlos Gustavo" initials="OHCG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18E"/>
    <a:srgbClr val="4673C4"/>
    <a:srgbClr val="BF9000"/>
    <a:srgbClr val="1C7CBB"/>
    <a:srgbClr val="EF3078"/>
    <a:srgbClr val="F8A91A"/>
    <a:srgbClr val="03A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FD8CE-FDAC-4984-9CDF-719F4DBB27FC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0CB0C-7FE5-4351-B984-67E07D9F9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4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60C131-66A0-4DCA-9ACD-F3AC16958C55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358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60C131-66A0-4DCA-9ACD-F3AC16958C55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276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60C131-66A0-4DCA-9ACD-F3AC16958C55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20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BDD63-C322-4DCD-B608-6F1384B0A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98E4C6-771D-4B73-AD82-E0AA5E485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0497D-9EA3-4F4F-9393-62402339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5354-FBA7-46B7-A21D-2746B00EEE7D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FDF2D-20DF-408A-B0A7-68E582ACA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1031C-284E-4F27-AFB7-2ED96DF1D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1D12-34F4-4CB8-8847-1193346A1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7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7EACF-E774-4628-84B4-B01594130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E23DC5-DCC0-4286-B3A4-A1DCBEA65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B6E36-8910-4839-B1FE-A24C851E6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5354-FBA7-46B7-A21D-2746B00EEE7D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A706F-8775-4F14-B76E-0AF945FF8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7B233-A93E-4E6F-A23D-5479D304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1D12-34F4-4CB8-8847-1193346A1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6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125786-B6C3-4748-A246-2EED3018F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2ABA9-16DE-4240-9DB1-F5DE5694D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A1CF8-5074-4D92-A1F3-5D33C8764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5354-FBA7-46B7-A21D-2746B00EEE7D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577F4-C557-43E8-93BE-9CA9F103E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7B7E5-220D-41FD-9C09-759B8D922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1D12-34F4-4CB8-8847-1193346A1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16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57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BEB01-750D-4582-86AC-1E36776E4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7B369-0A3C-4015-AAB2-C7C2CD35B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32A3C-F735-4BD6-A70C-5EBC2BD8E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5354-FBA7-46B7-A21D-2746B00EEE7D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8913E-1646-47D9-9A32-659FFF52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987AF-6C44-415A-8DF6-DD4C36E67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1D12-34F4-4CB8-8847-1193346A1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9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8FC27-52D5-43D0-89A6-B32109E5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74ADB-01D8-4ED8-88A8-D6B354C5A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2F24A-A5EE-4DB8-808D-FC9EEEA2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5354-FBA7-46B7-A21D-2746B00EEE7D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3C9E0-E6ED-4564-AB77-84E83932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9F90B-01BE-41F2-8C06-32E6E28E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1D12-34F4-4CB8-8847-1193346A1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1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3B8C9-945D-47D1-9AA2-30E108D9B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63F66-804B-4396-9D5E-55CCA0B50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6A44-5A5A-419A-B07E-F7C70400A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CE974-1C45-41F9-9E3A-50E8159EF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5354-FBA7-46B7-A21D-2746B00EEE7D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A3635-519B-4A47-AB8B-6C7F9D78C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75006-3666-4B14-A110-C7967DB91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1D12-34F4-4CB8-8847-1193346A1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6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20240-AD13-4C66-A81F-905E742E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83F7B-F2DC-4B69-8A66-FA9B969C9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32EF8-DF69-450B-A0A9-96078C459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51EBA-8E7F-442C-9EFF-57AA53BD1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98FB78-B806-4C31-9E7A-DEA0540ACF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73AEC8-1B5E-44C1-91D1-748962B75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5354-FBA7-46B7-A21D-2746B00EEE7D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CC68CE-50D7-4172-BDAA-880DFF00E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A5D9E9-BBD8-4F3F-94BD-8FA03CA06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1D12-34F4-4CB8-8847-1193346A1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1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83FD5-A813-48C1-9880-D4CFBB4BC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866CD1-A403-42FA-AA86-2E85C6518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5354-FBA7-46B7-A21D-2746B00EEE7D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118F7C-F92C-4C6C-9D59-1B79A5894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360D9-22C6-4B00-BB15-D1892999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1D12-34F4-4CB8-8847-1193346A1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0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AD41F8-91CF-4207-B090-EE9A264A4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5354-FBA7-46B7-A21D-2746B00EEE7D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06AAF-979B-4916-B0AF-A4946C99B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18363-1915-48FE-A6BC-06C620A96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1D12-34F4-4CB8-8847-1193346A1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3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71271-31F2-4E50-8831-5D3E6C972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0BF7A-1FCD-49C1-9324-BFC2E6EB1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FB891-7974-4BCE-B8C2-FAD4AA8AA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9106C-997F-4744-840C-F4BD86317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5354-FBA7-46B7-A21D-2746B00EEE7D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50717-682E-45D1-8A52-906BA94F9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64A29-85AE-40E7-9C78-10BCA307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1D12-34F4-4CB8-8847-1193346A1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4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1D1C2-7AA8-4CF2-82C4-A1C1F23B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8DEA6-EF28-4439-A496-9DC66B1085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24CAC-5EEE-4ACC-BD67-D46CD8B7B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E9208-DE93-4254-BC56-63C18255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5354-FBA7-46B7-A21D-2746B00EEE7D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99EDD-A1CD-4575-9298-632D1AB9A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494F9-ABA8-47F4-AA89-0CC163A5C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1D12-34F4-4CB8-8847-1193346A1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4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48044-344D-4C93-85C0-75DBE256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5DE68-3FCB-425C-9A4D-2FA72CBB4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9ACE2-278A-48DF-AC93-FAAF04479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85354-FBA7-46B7-A21D-2746B00EEE7D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E11BB-E640-4B35-BA54-47E9ADDED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65B3B-B3A8-41B4-940B-5C8FAC15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01D12-34F4-4CB8-8847-1193346A1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8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CDC351-5E15-4DE7-A2A2-F678B81F90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9" t="13336" r="46005" b="2174"/>
          <a:stretch/>
        </p:blipFill>
        <p:spPr>
          <a:xfrm>
            <a:off x="0" y="0"/>
            <a:ext cx="7578333" cy="69663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FC9D34A-B634-4A52-81A6-4C74B938FE79}"/>
              </a:ext>
            </a:extLst>
          </p:cNvPr>
          <p:cNvGrpSpPr/>
          <p:nvPr/>
        </p:nvGrpSpPr>
        <p:grpSpPr>
          <a:xfrm>
            <a:off x="7999838" y="1217031"/>
            <a:ext cx="3620705" cy="4524315"/>
            <a:chOff x="7307111" y="1226267"/>
            <a:chExt cx="3620705" cy="452431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E5EE8B-9435-4ABF-8E93-4AD3E9D2A9E0}"/>
                </a:ext>
              </a:extLst>
            </p:cNvPr>
            <p:cNvSpPr txBox="1"/>
            <p:nvPr/>
          </p:nvSpPr>
          <p:spPr>
            <a:xfrm>
              <a:off x="7307111" y="1226267"/>
              <a:ext cx="3620705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800" b="1" dirty="0">
                  <a:ln/>
                  <a:solidFill>
                    <a:schemeClr val="accent4"/>
                  </a:solidFill>
                </a:rPr>
                <a:t>¿</a:t>
              </a:r>
              <a:r>
                <a:rPr lang="es-ES_tradnl" sz="4800" dirty="0">
                  <a:cs typeface="Dubai Light" panose="020B0303030403030204" pitchFamily="34" charset="-78"/>
                </a:rPr>
                <a:t>Cuáles son las ocupaciones y habilidades emergentes en ALC</a:t>
              </a:r>
              <a:r>
                <a:rPr lang="es-CO" sz="4800" b="1" dirty="0">
                  <a:ln/>
                  <a:solidFill>
                    <a:schemeClr val="accent4"/>
                  </a:solidFill>
                </a:rPr>
                <a:t>?</a:t>
              </a:r>
              <a:endParaRPr lang="en-US" sz="4800" b="1" dirty="0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58F86D-09A2-4503-BDD3-E74A4340C258}"/>
                </a:ext>
              </a:extLst>
            </p:cNvPr>
            <p:cNvSpPr/>
            <p:nvPr/>
          </p:nvSpPr>
          <p:spPr>
            <a:xfrm>
              <a:off x="9467409" y="2187158"/>
              <a:ext cx="71682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US" sz="6600" b="1" cap="none" spc="0">
                <a:ln/>
                <a:solidFill>
                  <a:schemeClr val="accent4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6335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5972C7-8B67-480E-A65A-F1AB241C9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720" y="1513225"/>
            <a:ext cx="9670097" cy="54158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BCC203-F094-4E40-A446-25939DDBA64C}"/>
              </a:ext>
            </a:extLst>
          </p:cNvPr>
          <p:cNvSpPr/>
          <p:nvPr/>
        </p:nvSpPr>
        <p:spPr>
          <a:xfrm>
            <a:off x="0" y="1"/>
            <a:ext cx="12192000" cy="1219199"/>
          </a:xfrm>
          <a:prstGeom prst="rect">
            <a:avLst/>
          </a:prstGeom>
          <a:solidFill>
            <a:schemeClr val="accent4"/>
          </a:solidFill>
          <a:ln>
            <a:solidFill>
              <a:srgbClr val="1AA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4000" dirty="0">
                <a:latin typeface="+mj-lt"/>
              </a:rPr>
              <a:t>Menor polarización que en otras regiones</a:t>
            </a:r>
            <a:endParaRPr lang="en-US" sz="4000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8FDFB6-A2EC-45D1-8E49-13B6D10A6E4D}"/>
              </a:ext>
            </a:extLst>
          </p:cNvPr>
          <p:cNvSpPr/>
          <p:nvPr/>
        </p:nvSpPr>
        <p:spPr>
          <a:xfrm>
            <a:off x="8219440" y="2072640"/>
            <a:ext cx="1127760" cy="4094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69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Dark Pattern BG-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634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33832" y="1605471"/>
            <a:ext cx="9132424" cy="469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700"/>
              </a:spcBef>
              <a:spcAft>
                <a:spcPts val="700"/>
              </a:spcAft>
            </a:pPr>
            <a:endParaRPr lang="en-US" altLang="en-US" sz="4400" b="1" u="sng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ts val="700"/>
              </a:spcBef>
              <a:spcAft>
                <a:spcPts val="700"/>
              </a:spcAft>
            </a:pPr>
            <a:r>
              <a:rPr lang="en-US" altLang="en-US" sz="4400" b="1" dirty="0">
                <a:solidFill>
                  <a:schemeClr val="bg1"/>
                </a:solidFill>
              </a:rPr>
              <a:t>…</a:t>
            </a:r>
            <a:r>
              <a:rPr lang="en-US" altLang="en-US" sz="4400" b="1" dirty="0">
                <a:solidFill>
                  <a:schemeClr val="bg1"/>
                </a:solidFill>
                <a:latin typeface="+mj-lt"/>
              </a:rPr>
              <a:t>Debido a que, </a:t>
            </a:r>
            <a:r>
              <a:rPr lang="en-US" altLang="en-US" sz="4400" b="1" dirty="0" err="1">
                <a:solidFill>
                  <a:schemeClr val="bg1"/>
                </a:solidFill>
                <a:latin typeface="+mj-lt"/>
              </a:rPr>
              <a:t>contrario</a:t>
            </a:r>
            <a:r>
              <a:rPr lang="en-US" altLang="en-US" sz="4400" b="1" dirty="0">
                <a:solidFill>
                  <a:schemeClr val="bg1"/>
                </a:solidFill>
                <a:latin typeface="+mj-lt"/>
              </a:rPr>
              <a:t> que en </a:t>
            </a:r>
            <a:r>
              <a:rPr lang="en-US" altLang="en-US" sz="4400" b="1" dirty="0" err="1">
                <a:solidFill>
                  <a:schemeClr val="bg1"/>
                </a:solidFill>
                <a:latin typeface="+mj-lt"/>
              </a:rPr>
              <a:t>países</a:t>
            </a:r>
            <a:r>
              <a:rPr lang="en-US" altLang="en-US" sz="4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j-lt"/>
              </a:rPr>
              <a:t>avanzados</a:t>
            </a:r>
            <a:r>
              <a:rPr lang="en-US" altLang="en-US" sz="4400" b="1" dirty="0">
                <a:solidFill>
                  <a:schemeClr val="bg1"/>
                </a:solidFill>
                <a:latin typeface="+mj-lt"/>
              </a:rPr>
              <a:t> las </a:t>
            </a:r>
            <a:r>
              <a:rPr lang="en-US" altLang="en-US" sz="4400" b="1" dirty="0" err="1">
                <a:solidFill>
                  <a:schemeClr val="bg1"/>
                </a:solidFill>
                <a:latin typeface="+mj-lt"/>
              </a:rPr>
              <a:t>ocupaciones</a:t>
            </a:r>
            <a:r>
              <a:rPr lang="en-US" altLang="en-US" sz="4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j-lt"/>
              </a:rPr>
              <a:t>cognitivas</a:t>
            </a:r>
            <a:r>
              <a:rPr lang="en-US" altLang="en-US" sz="4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j-lt"/>
              </a:rPr>
              <a:t>automatizables</a:t>
            </a:r>
            <a:r>
              <a:rPr lang="en-US" altLang="en-US" sz="4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j-lt"/>
              </a:rPr>
              <a:t>han</a:t>
            </a:r>
            <a:r>
              <a:rPr lang="en-US" altLang="en-US" sz="4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j-lt"/>
              </a:rPr>
              <a:t>seguido</a:t>
            </a:r>
            <a:r>
              <a:rPr lang="en-US" altLang="en-US" sz="4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j-lt"/>
              </a:rPr>
              <a:t>creciendo</a:t>
            </a:r>
            <a:r>
              <a:rPr lang="en-US" altLang="en-US" sz="4400" b="1" dirty="0">
                <a:solidFill>
                  <a:schemeClr val="bg1"/>
                </a:solidFill>
                <a:latin typeface="+mj-lt"/>
              </a:rPr>
              <a:t>. </a:t>
            </a:r>
          </a:p>
          <a:p>
            <a:pPr algn="ctr" eaLnBrk="1" hangingPunct="1">
              <a:spcBef>
                <a:spcPts val="700"/>
              </a:spcBef>
              <a:spcAft>
                <a:spcPts val="700"/>
              </a:spcAft>
            </a:pPr>
            <a:endParaRPr lang="es-ES_tradnl" altLang="en-US" sz="4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ts val="700"/>
              </a:spcBef>
              <a:spcAft>
                <a:spcPts val="700"/>
              </a:spcAft>
            </a:pPr>
            <a:endParaRPr lang="en-US" altLang="en-US" sz="44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F1C461-9EBB-419C-AAA4-E955D44E990F}"/>
              </a:ext>
            </a:extLst>
          </p:cNvPr>
          <p:cNvCxnSpPr>
            <a:cxnSpLocks/>
          </p:cNvCxnSpPr>
          <p:nvPr/>
        </p:nvCxnSpPr>
        <p:spPr>
          <a:xfrm flipV="1">
            <a:off x="1533832" y="1143000"/>
            <a:ext cx="9132424" cy="14949"/>
          </a:xfrm>
          <a:prstGeom prst="line">
            <a:avLst/>
          </a:prstGeom>
          <a:ln w="26670" cmpd="sng">
            <a:solidFill>
              <a:srgbClr val="F4B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2B0517-DD92-4AD0-BC47-A3D3D9D9D6FD}"/>
              </a:ext>
            </a:extLst>
          </p:cNvPr>
          <p:cNvCxnSpPr>
            <a:cxnSpLocks/>
          </p:cNvCxnSpPr>
          <p:nvPr/>
        </p:nvCxnSpPr>
        <p:spPr>
          <a:xfrm>
            <a:off x="1533832" y="5680546"/>
            <a:ext cx="9132424" cy="0"/>
          </a:xfrm>
          <a:prstGeom prst="line">
            <a:avLst/>
          </a:prstGeom>
          <a:ln w="26670" cmpd="sng">
            <a:solidFill>
              <a:srgbClr val="F4B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93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Dark Pattern BG-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474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33832" y="1605471"/>
            <a:ext cx="9132424" cy="555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700"/>
              </a:spcBef>
              <a:spcAft>
                <a:spcPts val="700"/>
              </a:spcAft>
            </a:pPr>
            <a:r>
              <a:rPr lang="en-US" altLang="en-US" sz="4400" b="1" dirty="0">
                <a:solidFill>
                  <a:schemeClr val="accent2"/>
                </a:solidFill>
              </a:rPr>
              <a:t>4</a:t>
            </a:r>
          </a:p>
          <a:p>
            <a:pPr algn="ctr" eaLnBrk="1" hangingPunct="1">
              <a:spcBef>
                <a:spcPts val="700"/>
              </a:spcBef>
              <a:spcAft>
                <a:spcPts val="700"/>
              </a:spcAft>
            </a:pPr>
            <a:r>
              <a:rPr lang="en-US" altLang="en-US" sz="4400" b="1" dirty="0">
                <a:solidFill>
                  <a:schemeClr val="bg1"/>
                </a:solidFill>
              </a:rPr>
              <a:t> las </a:t>
            </a:r>
            <a:r>
              <a:rPr lang="en-US" altLang="en-US" sz="4400" b="1" dirty="0" err="1">
                <a:solidFill>
                  <a:schemeClr val="bg1"/>
                </a:solidFill>
              </a:rPr>
              <a:t>ocupaciones</a:t>
            </a:r>
            <a:r>
              <a:rPr lang="en-US" altLang="en-US" sz="4400" b="1" dirty="0">
                <a:solidFill>
                  <a:schemeClr val="bg1"/>
                </a:solidFill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</a:rPr>
              <a:t>cognitivas</a:t>
            </a:r>
            <a:r>
              <a:rPr lang="en-US" altLang="en-US" sz="4400" b="1" dirty="0">
                <a:solidFill>
                  <a:schemeClr val="bg1"/>
                </a:solidFill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</a:rPr>
              <a:t>menos</a:t>
            </a:r>
            <a:r>
              <a:rPr lang="en-US" altLang="en-US" sz="4400" b="1" dirty="0">
                <a:solidFill>
                  <a:schemeClr val="bg1"/>
                </a:solidFill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</a:rPr>
              <a:t>automatizables</a:t>
            </a:r>
            <a:r>
              <a:rPr lang="en-US" altLang="en-US" sz="4400" b="1" dirty="0">
                <a:solidFill>
                  <a:schemeClr val="bg1"/>
                </a:solidFill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</a:rPr>
              <a:t>han</a:t>
            </a:r>
            <a:r>
              <a:rPr lang="en-US" altLang="en-US" sz="4400" b="1" dirty="0">
                <a:solidFill>
                  <a:schemeClr val="bg1"/>
                </a:solidFill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</a:rPr>
              <a:t>crecido</a:t>
            </a:r>
            <a:r>
              <a:rPr lang="en-US" altLang="en-US" sz="4400" b="1" dirty="0">
                <a:solidFill>
                  <a:schemeClr val="bg1"/>
                </a:solidFill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</a:rPr>
              <a:t>menos</a:t>
            </a:r>
            <a:r>
              <a:rPr lang="en-US" altLang="en-US" sz="4400" b="1" dirty="0">
                <a:solidFill>
                  <a:schemeClr val="bg1"/>
                </a:solidFill>
              </a:rPr>
              <a:t> que en </a:t>
            </a:r>
            <a:r>
              <a:rPr lang="en-US" altLang="en-US" sz="4400" b="1" dirty="0" err="1">
                <a:solidFill>
                  <a:schemeClr val="bg1"/>
                </a:solidFill>
              </a:rPr>
              <a:t>países</a:t>
            </a:r>
            <a:r>
              <a:rPr lang="en-US" altLang="en-US" sz="4400" b="1" dirty="0">
                <a:solidFill>
                  <a:schemeClr val="bg1"/>
                </a:solidFill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</a:rPr>
              <a:t>avanzados</a:t>
            </a:r>
            <a:endParaRPr lang="en-US" altLang="en-US" sz="4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ts val="700"/>
              </a:spcBef>
              <a:spcAft>
                <a:spcPts val="700"/>
              </a:spcAft>
            </a:pPr>
            <a:endParaRPr lang="en-US" altLang="en-US" sz="4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ts val="700"/>
              </a:spcBef>
              <a:spcAft>
                <a:spcPts val="700"/>
              </a:spcAft>
            </a:pPr>
            <a:endParaRPr lang="es-ES_tradnl" altLang="en-US" sz="4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ts val="700"/>
              </a:spcBef>
              <a:spcAft>
                <a:spcPts val="700"/>
              </a:spcAft>
            </a:pPr>
            <a:endParaRPr lang="en-US" altLang="en-US" sz="44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F1C461-9EBB-419C-AAA4-E955D44E990F}"/>
              </a:ext>
            </a:extLst>
          </p:cNvPr>
          <p:cNvCxnSpPr>
            <a:cxnSpLocks/>
          </p:cNvCxnSpPr>
          <p:nvPr/>
        </p:nvCxnSpPr>
        <p:spPr>
          <a:xfrm flipV="1">
            <a:off x="1533832" y="1143000"/>
            <a:ext cx="9132424" cy="14949"/>
          </a:xfrm>
          <a:prstGeom prst="line">
            <a:avLst/>
          </a:prstGeom>
          <a:ln w="26670" cmpd="sng">
            <a:solidFill>
              <a:srgbClr val="F4B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2B0517-DD92-4AD0-BC47-A3D3D9D9D6FD}"/>
              </a:ext>
            </a:extLst>
          </p:cNvPr>
          <p:cNvCxnSpPr>
            <a:cxnSpLocks/>
          </p:cNvCxnSpPr>
          <p:nvPr/>
        </p:nvCxnSpPr>
        <p:spPr>
          <a:xfrm>
            <a:off x="1533832" y="5680546"/>
            <a:ext cx="9132424" cy="0"/>
          </a:xfrm>
          <a:prstGeom prst="line">
            <a:avLst/>
          </a:prstGeom>
          <a:ln w="26670" cmpd="sng">
            <a:solidFill>
              <a:srgbClr val="F4B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63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F92568-ACEF-4B3F-86EF-5B1E17809869}"/>
              </a:ext>
            </a:extLst>
          </p:cNvPr>
          <p:cNvSpPr txBox="1"/>
          <p:nvPr/>
        </p:nvSpPr>
        <p:spPr>
          <a:xfrm flipH="1">
            <a:off x="217666" y="178407"/>
            <a:ext cx="505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/>
              <a:t>PONER GRAFICO CON AUMENTO DE EDUCACION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0F9C86-0B5A-40FC-A173-92E5D00E0DC7}"/>
              </a:ext>
            </a:extLst>
          </p:cNvPr>
          <p:cNvSpPr/>
          <p:nvPr/>
        </p:nvSpPr>
        <p:spPr>
          <a:xfrm>
            <a:off x="0" y="1"/>
            <a:ext cx="12192000" cy="1219199"/>
          </a:xfrm>
          <a:prstGeom prst="rect">
            <a:avLst/>
          </a:prstGeom>
          <a:solidFill>
            <a:schemeClr val="accent4"/>
          </a:solidFill>
          <a:ln>
            <a:solidFill>
              <a:srgbClr val="1AA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s-ES" altLang="en-US" sz="3600" dirty="0">
                <a:solidFill>
                  <a:schemeClr val="tx2"/>
                </a:solidFill>
              </a:rPr>
              <a:t>El porcentaje de fuerza laboral con más que secundaria ha crecido en </a:t>
            </a:r>
            <a:r>
              <a:rPr lang="es-ES" altLang="en-US" sz="3600" b="1" dirty="0">
                <a:solidFill>
                  <a:schemeClr val="tx2"/>
                </a:solidFill>
              </a:rPr>
              <a:t>50% </a:t>
            </a:r>
            <a:r>
              <a:rPr lang="es-ES" altLang="en-US" sz="3600" dirty="0">
                <a:solidFill>
                  <a:schemeClr val="tx2"/>
                </a:solidFill>
              </a:rPr>
              <a:t>en </a:t>
            </a:r>
            <a:r>
              <a:rPr lang="es-ES" altLang="en-US" sz="3600" b="1" dirty="0">
                <a:solidFill>
                  <a:schemeClr val="tx2"/>
                </a:solidFill>
              </a:rPr>
              <a:t>15</a:t>
            </a:r>
            <a:r>
              <a:rPr lang="es-ES" altLang="en-US" sz="3600" dirty="0">
                <a:solidFill>
                  <a:schemeClr val="tx2"/>
                </a:solidFill>
              </a:rPr>
              <a:t> años. </a:t>
            </a:r>
            <a:endParaRPr lang="es-ES_tradnl" altLang="en-US" sz="360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64561C-BF5A-4DF5-B32E-8625F213C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826" y="1523999"/>
            <a:ext cx="8601814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90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CF123A-8212-48B5-807A-9787335155FC}"/>
              </a:ext>
            </a:extLst>
          </p:cNvPr>
          <p:cNvSpPr/>
          <p:nvPr/>
        </p:nvSpPr>
        <p:spPr>
          <a:xfrm>
            <a:off x="0" y="1"/>
            <a:ext cx="12192000" cy="1219199"/>
          </a:xfrm>
          <a:prstGeom prst="rect">
            <a:avLst/>
          </a:prstGeom>
          <a:solidFill>
            <a:schemeClr val="accent4"/>
          </a:solidFill>
          <a:ln>
            <a:solidFill>
              <a:srgbClr val="1AA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s-ES" altLang="en-US" sz="3600" dirty="0">
                <a:solidFill>
                  <a:schemeClr val="tx2"/>
                </a:solidFill>
                <a:latin typeface="+mj-lt"/>
              </a:rPr>
              <a:t>Aumento de competencia por trabajos profesionales…</a:t>
            </a:r>
            <a:endParaRPr lang="es-ES_tradnl" altLang="en-US" sz="36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9B0690-0BD2-4F83-994F-5C52133ED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302" y="2080437"/>
            <a:ext cx="6487492" cy="355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94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CF123A-8212-48B5-807A-9787335155FC}"/>
              </a:ext>
            </a:extLst>
          </p:cNvPr>
          <p:cNvSpPr/>
          <p:nvPr/>
        </p:nvSpPr>
        <p:spPr>
          <a:xfrm>
            <a:off x="0" y="1"/>
            <a:ext cx="12192000" cy="1219199"/>
          </a:xfrm>
          <a:prstGeom prst="rect">
            <a:avLst/>
          </a:prstGeom>
          <a:solidFill>
            <a:schemeClr val="accent4"/>
          </a:solidFill>
          <a:ln>
            <a:solidFill>
              <a:srgbClr val="1AA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s-ES" altLang="en-US" sz="3600" dirty="0">
                <a:solidFill>
                  <a:schemeClr val="tx2"/>
                </a:solidFill>
                <a:latin typeface="+mj-lt"/>
              </a:rPr>
              <a:t>Aumento de la oferta podría explicar por que los salarios han crecido menos para ocupaciones del conocimiento…</a:t>
            </a:r>
            <a:endParaRPr lang="es-ES_tradnl" altLang="en-US" sz="36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96C25D-5719-4919-BBCD-77CCB83F4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332" y="1463992"/>
            <a:ext cx="5685336" cy="53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75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Dark Pattern BG-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71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05840" y="1388247"/>
            <a:ext cx="9132424" cy="365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700"/>
              </a:spcBef>
              <a:spcAft>
                <a:spcPts val="700"/>
              </a:spcAft>
            </a:pPr>
            <a:r>
              <a:rPr lang="en-US" altLang="en-US" sz="4400" b="1" dirty="0">
                <a:solidFill>
                  <a:schemeClr val="accent2"/>
                </a:solidFill>
              </a:rPr>
              <a:t>5</a:t>
            </a:r>
            <a:r>
              <a:rPr lang="en-US" altLang="en-US" sz="4400" b="1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ts val="700"/>
              </a:spcBef>
              <a:spcAft>
                <a:spcPts val="700"/>
              </a:spcAft>
            </a:pPr>
            <a:r>
              <a:rPr lang="es-ES_tradnl" altLang="en-US" sz="4400" dirty="0">
                <a:solidFill>
                  <a:schemeClr val="bg1"/>
                </a:solidFill>
              </a:rPr>
              <a:t>Entre los trabajadores del conocimiento el cambio </a:t>
            </a:r>
            <a:r>
              <a:rPr lang="es-ES_tradnl" altLang="en-US" sz="3600" dirty="0">
                <a:solidFill>
                  <a:schemeClr val="bg1"/>
                </a:solidFill>
              </a:rPr>
              <a:t>OCUPACIONAL</a:t>
            </a:r>
            <a:r>
              <a:rPr lang="es-ES_tradnl" altLang="en-US" sz="4400" dirty="0">
                <a:solidFill>
                  <a:schemeClr val="bg1"/>
                </a:solidFill>
              </a:rPr>
              <a:t> hace crecer la demanda por habilidades digitales avanzadas</a:t>
            </a:r>
            <a:endParaRPr lang="en-US" altLang="en-US" sz="4400" dirty="0">
              <a:solidFill>
                <a:srgbClr val="FFFF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F1C461-9EBB-419C-AAA4-E955D44E990F}"/>
              </a:ext>
            </a:extLst>
          </p:cNvPr>
          <p:cNvCxnSpPr>
            <a:cxnSpLocks/>
          </p:cNvCxnSpPr>
          <p:nvPr/>
        </p:nvCxnSpPr>
        <p:spPr>
          <a:xfrm flipV="1">
            <a:off x="1533832" y="1143000"/>
            <a:ext cx="9132424" cy="14949"/>
          </a:xfrm>
          <a:prstGeom prst="line">
            <a:avLst/>
          </a:prstGeom>
          <a:ln w="26670" cmpd="sng">
            <a:solidFill>
              <a:srgbClr val="F4B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2B0517-DD92-4AD0-BC47-A3D3D9D9D6FD}"/>
              </a:ext>
            </a:extLst>
          </p:cNvPr>
          <p:cNvCxnSpPr>
            <a:cxnSpLocks/>
          </p:cNvCxnSpPr>
          <p:nvPr/>
        </p:nvCxnSpPr>
        <p:spPr>
          <a:xfrm>
            <a:off x="1533832" y="5680546"/>
            <a:ext cx="9132424" cy="0"/>
          </a:xfrm>
          <a:prstGeom prst="line">
            <a:avLst/>
          </a:prstGeom>
          <a:ln w="26670" cmpd="sng">
            <a:solidFill>
              <a:srgbClr val="F4B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52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59E790-1F78-4ABE-934E-2648B5DA8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812" y="1638300"/>
            <a:ext cx="8029575" cy="5105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EABE81-4929-4FF7-88E5-575809EE5166}"/>
              </a:ext>
            </a:extLst>
          </p:cNvPr>
          <p:cNvSpPr/>
          <p:nvPr/>
        </p:nvSpPr>
        <p:spPr>
          <a:xfrm>
            <a:off x="0" y="1"/>
            <a:ext cx="12192000" cy="1219199"/>
          </a:xfrm>
          <a:prstGeom prst="rect">
            <a:avLst/>
          </a:prstGeom>
          <a:solidFill>
            <a:schemeClr val="accent4"/>
          </a:solidFill>
          <a:ln>
            <a:solidFill>
              <a:srgbClr val="1AA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s-ES" altLang="en-US" sz="3600" dirty="0">
                <a:solidFill>
                  <a:schemeClr val="tx2"/>
                </a:solidFill>
              </a:rPr>
              <a:t>Las ocupaciones de la economía digital lideran el crecimiento según datos en </a:t>
            </a:r>
            <a:r>
              <a:rPr lang="es-ES" altLang="en-US" sz="3600" dirty="0" err="1">
                <a:solidFill>
                  <a:schemeClr val="tx2"/>
                </a:solidFill>
              </a:rPr>
              <a:t>LinkedIN</a:t>
            </a:r>
            <a:endParaRPr lang="es-ES_tradnl" alt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22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EABE81-4929-4FF7-88E5-575809EE5166}"/>
              </a:ext>
            </a:extLst>
          </p:cNvPr>
          <p:cNvSpPr/>
          <p:nvPr/>
        </p:nvSpPr>
        <p:spPr>
          <a:xfrm>
            <a:off x="0" y="1"/>
            <a:ext cx="12192000" cy="1219199"/>
          </a:xfrm>
          <a:prstGeom prst="rect">
            <a:avLst/>
          </a:prstGeom>
          <a:solidFill>
            <a:schemeClr val="accent4"/>
          </a:solidFill>
          <a:ln>
            <a:solidFill>
              <a:srgbClr val="1AA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s-ES" altLang="en-US" sz="3600" dirty="0">
                <a:solidFill>
                  <a:schemeClr val="tx2"/>
                </a:solidFill>
              </a:rPr>
              <a:t>Habilidades digitales básicas, gestión y administración en declive</a:t>
            </a:r>
            <a:endParaRPr lang="es-ES_tradnl" altLang="en-US" sz="36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C2B5D1-5921-49A7-B2F9-279801942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360" y="1850357"/>
            <a:ext cx="6725919" cy="544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6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813EC-A3CE-45D2-98FD-18C193D37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El mundo educativo frente al cambio:</a:t>
            </a:r>
          </a:p>
          <a:p>
            <a:pPr lvl="1"/>
            <a:endParaRPr lang="es-419" dirty="0"/>
          </a:p>
          <a:p>
            <a:pPr lvl="1"/>
            <a:r>
              <a:rPr lang="es-419" sz="2800" dirty="0" err="1"/>
              <a:t>Educaci</a:t>
            </a:r>
            <a:r>
              <a:rPr lang="es-ES_tradnl" sz="2800" dirty="0" err="1"/>
              <a:t>ó</a:t>
            </a:r>
            <a:r>
              <a:rPr lang="es-419" sz="2800" dirty="0"/>
              <a:t>n inicial: proveer habilidades transversales (H. Siglo XXI) </a:t>
            </a:r>
          </a:p>
          <a:p>
            <a:pPr lvl="1"/>
            <a:r>
              <a:rPr lang="es-419" sz="2800" dirty="0"/>
              <a:t>Complementar con instituciones de ultima milla.. a lo largo de la vida. </a:t>
            </a:r>
          </a:p>
          <a:p>
            <a:endParaRPr lang="es-419" dirty="0"/>
          </a:p>
          <a:p>
            <a:pPr marL="0" indent="0">
              <a:buNone/>
            </a:pPr>
            <a:endParaRPr lang="es-419" dirty="0"/>
          </a:p>
          <a:p>
            <a:endParaRPr lang="es-419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7AC95-4DF1-4B04-8FDF-3B70EBB74925}"/>
              </a:ext>
            </a:extLst>
          </p:cNvPr>
          <p:cNvSpPr/>
          <p:nvPr/>
        </p:nvSpPr>
        <p:spPr>
          <a:xfrm>
            <a:off x="0" y="1"/>
            <a:ext cx="12192000" cy="1219199"/>
          </a:xfrm>
          <a:prstGeom prst="rect">
            <a:avLst/>
          </a:prstGeom>
          <a:solidFill>
            <a:schemeClr val="accent4"/>
          </a:solidFill>
          <a:ln>
            <a:solidFill>
              <a:srgbClr val="1AA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s-ES" altLang="en-US" sz="3600" dirty="0">
                <a:solidFill>
                  <a:schemeClr val="tx2"/>
                </a:solidFill>
              </a:rPr>
              <a:t>Reflexión 1</a:t>
            </a:r>
            <a:endParaRPr lang="es-ES_tradnl" alt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10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Dark Pattern BG-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33832" y="1369497"/>
            <a:ext cx="9132424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accent2"/>
                </a:solidFill>
                <a:latin typeface="+mj-lt"/>
              </a:rPr>
              <a:t>1</a:t>
            </a:r>
            <a:r>
              <a:rPr lang="en-US" altLang="en-US" sz="4000" b="1" u="sng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40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 eaLnBrk="1" hangingPunct="1"/>
            <a:r>
              <a:rPr lang="es-ES_tradnl" altLang="en-US" sz="4000" b="1" dirty="0">
                <a:solidFill>
                  <a:schemeClr val="bg1"/>
                </a:solidFill>
                <a:latin typeface="+mj-lt"/>
              </a:rPr>
              <a:t>Las ocupaciones</a:t>
            </a:r>
            <a:r>
              <a:rPr lang="en-US" altLang="en-US" sz="4000" b="1" dirty="0">
                <a:solidFill>
                  <a:schemeClr val="bg1"/>
                </a:solidFill>
                <a:latin typeface="+mj-lt"/>
              </a:rPr>
              <a:t> que </a:t>
            </a:r>
            <a:r>
              <a:rPr lang="en-US" altLang="en-US" sz="4000" b="1" dirty="0" err="1">
                <a:solidFill>
                  <a:schemeClr val="bg1"/>
                </a:solidFill>
                <a:latin typeface="+mj-lt"/>
              </a:rPr>
              <a:t>ganan</a:t>
            </a:r>
            <a:r>
              <a:rPr lang="en-US" altLang="en-US"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+mj-lt"/>
              </a:rPr>
              <a:t>más</a:t>
            </a:r>
            <a:r>
              <a:rPr lang="en-US" altLang="en-US" sz="4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+mj-lt"/>
              </a:rPr>
              <a:t>empleo</a:t>
            </a:r>
            <a:r>
              <a:rPr lang="en-US" altLang="en-US" sz="4000" b="1" dirty="0">
                <a:solidFill>
                  <a:schemeClr val="bg1"/>
                </a:solidFill>
                <a:latin typeface="+mj-lt"/>
              </a:rPr>
              <a:t> (</a:t>
            </a:r>
            <a:r>
              <a:rPr lang="en-US" altLang="en-US" sz="4000" b="1" dirty="0" err="1">
                <a:solidFill>
                  <a:schemeClr val="bg1"/>
                </a:solidFill>
                <a:latin typeface="+mj-lt"/>
              </a:rPr>
              <a:t>como</a:t>
            </a:r>
            <a:r>
              <a:rPr lang="en-US" altLang="en-US" sz="4000" b="1" dirty="0">
                <a:solidFill>
                  <a:schemeClr val="bg1"/>
                </a:solidFill>
                <a:latin typeface="+mj-lt"/>
              </a:rPr>
              <a:t> % del total) son personal de </a:t>
            </a:r>
            <a:r>
              <a:rPr lang="en-US" altLang="en-US" sz="4000" b="1" dirty="0" err="1">
                <a:solidFill>
                  <a:schemeClr val="bg1"/>
                </a:solidFill>
                <a:latin typeface="+mj-lt"/>
              </a:rPr>
              <a:t>limpieza</a:t>
            </a:r>
            <a:r>
              <a:rPr lang="en-US" altLang="en-US" sz="40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altLang="en-US" sz="4000" b="1" dirty="0" err="1">
                <a:solidFill>
                  <a:schemeClr val="bg1"/>
                </a:solidFill>
                <a:latin typeface="+mj-lt"/>
              </a:rPr>
              <a:t>seguido</a:t>
            </a:r>
            <a:r>
              <a:rPr lang="en-US" altLang="en-US" sz="4000" b="1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US" altLang="en-US" sz="4000" b="1" dirty="0" err="1">
                <a:solidFill>
                  <a:schemeClr val="bg1"/>
                </a:solidFill>
                <a:latin typeface="+mj-lt"/>
              </a:rPr>
              <a:t>especialistas</a:t>
            </a:r>
            <a:r>
              <a:rPr lang="en-US" altLang="en-US" sz="4000" b="1" dirty="0">
                <a:solidFill>
                  <a:schemeClr val="bg1"/>
                </a:solidFill>
                <a:latin typeface="+mj-lt"/>
              </a:rPr>
              <a:t> en </a:t>
            </a:r>
            <a:r>
              <a:rPr lang="en-US" altLang="en-US" sz="4000" b="1" dirty="0" err="1">
                <a:solidFill>
                  <a:schemeClr val="bg1"/>
                </a:solidFill>
                <a:latin typeface="+mj-lt"/>
              </a:rPr>
              <a:t>finanzas</a:t>
            </a:r>
            <a:r>
              <a:rPr lang="en-US" altLang="en-US" sz="40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altLang="en-US" sz="4000" b="1" dirty="0" err="1">
                <a:solidFill>
                  <a:schemeClr val="bg1"/>
                </a:solidFill>
                <a:latin typeface="+mj-lt"/>
              </a:rPr>
              <a:t>computación</a:t>
            </a:r>
            <a:r>
              <a:rPr lang="en-US" altLang="en-US" sz="4000" b="1" dirty="0">
                <a:solidFill>
                  <a:schemeClr val="bg1"/>
                </a:solidFill>
                <a:latin typeface="+mj-lt"/>
              </a:rPr>
              <a:t>,  </a:t>
            </a:r>
            <a:r>
              <a:rPr lang="en-US" altLang="en-US" sz="4000" b="1" dirty="0" err="1">
                <a:solidFill>
                  <a:schemeClr val="bg1"/>
                </a:solidFill>
                <a:latin typeface="+mj-lt"/>
              </a:rPr>
              <a:t>preparación</a:t>
            </a:r>
            <a:r>
              <a:rPr lang="en-US" altLang="en-US" sz="4000" b="1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US" altLang="en-US" sz="4000" b="1" dirty="0" err="1">
                <a:solidFill>
                  <a:schemeClr val="bg1"/>
                </a:solidFill>
                <a:latin typeface="+mj-lt"/>
              </a:rPr>
              <a:t>alimentos</a:t>
            </a:r>
            <a:r>
              <a:rPr lang="en-US" altLang="en-US" sz="4000" b="1" dirty="0">
                <a:solidFill>
                  <a:schemeClr val="bg1"/>
                </a:solidFill>
                <a:latin typeface="+mj-lt"/>
              </a:rPr>
              <a:t> y </a:t>
            </a:r>
            <a:r>
              <a:rPr lang="en-US" altLang="en-US" sz="4000" b="1" dirty="0" err="1">
                <a:solidFill>
                  <a:schemeClr val="bg1"/>
                </a:solidFill>
                <a:latin typeface="+mj-lt"/>
              </a:rPr>
              <a:t>vendedores</a:t>
            </a:r>
            <a:r>
              <a:rPr lang="en-US" altLang="en-US" sz="4000" b="1" dirty="0">
                <a:solidFill>
                  <a:schemeClr val="bg1"/>
                </a:solidFill>
                <a:latin typeface="+mj-lt"/>
              </a:rPr>
              <a:t>…</a:t>
            </a:r>
            <a:endParaRPr lang="es-ES_tradnl" altLang="en-US" sz="40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F1C461-9EBB-419C-AAA4-E955D44E990F}"/>
              </a:ext>
            </a:extLst>
          </p:cNvPr>
          <p:cNvCxnSpPr>
            <a:cxnSpLocks/>
          </p:cNvCxnSpPr>
          <p:nvPr/>
        </p:nvCxnSpPr>
        <p:spPr>
          <a:xfrm flipV="1">
            <a:off x="1033384" y="772297"/>
            <a:ext cx="9132424" cy="14949"/>
          </a:xfrm>
          <a:prstGeom prst="line">
            <a:avLst/>
          </a:prstGeom>
          <a:ln w="26670" cmpd="sng">
            <a:solidFill>
              <a:srgbClr val="F4B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2B0517-DD92-4AD0-BC47-A3D3D9D9D6FD}"/>
              </a:ext>
            </a:extLst>
          </p:cNvPr>
          <p:cNvCxnSpPr>
            <a:cxnSpLocks/>
          </p:cNvCxnSpPr>
          <p:nvPr/>
        </p:nvCxnSpPr>
        <p:spPr>
          <a:xfrm>
            <a:off x="1533832" y="5680546"/>
            <a:ext cx="9132424" cy="0"/>
          </a:xfrm>
          <a:prstGeom prst="line">
            <a:avLst/>
          </a:prstGeom>
          <a:ln w="26670" cmpd="sng">
            <a:solidFill>
              <a:srgbClr val="F4B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85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D8CE41-05BC-4B91-BB71-AA934BC70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720" y="1642147"/>
            <a:ext cx="7081519" cy="51289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C6AFCC-1761-41EA-9250-AD1A50073588}"/>
              </a:ext>
            </a:extLst>
          </p:cNvPr>
          <p:cNvSpPr/>
          <p:nvPr/>
        </p:nvSpPr>
        <p:spPr>
          <a:xfrm>
            <a:off x="0" y="-30479"/>
            <a:ext cx="12192000" cy="1219199"/>
          </a:xfrm>
          <a:prstGeom prst="rect">
            <a:avLst/>
          </a:prstGeom>
          <a:solidFill>
            <a:schemeClr val="accent4"/>
          </a:solidFill>
          <a:ln>
            <a:solidFill>
              <a:srgbClr val="1AA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s-ES" altLang="en-US" sz="3600" dirty="0">
                <a:solidFill>
                  <a:schemeClr val="tx2"/>
                </a:solidFill>
              </a:rPr>
              <a:t>Reflexión 2:  Tecnología para guiar al trabajador y la educación</a:t>
            </a:r>
            <a:endParaRPr lang="es-ES_tradnl" alt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50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EABE81-4929-4FF7-88E5-575809EE5166}"/>
              </a:ext>
            </a:extLst>
          </p:cNvPr>
          <p:cNvSpPr/>
          <p:nvPr/>
        </p:nvSpPr>
        <p:spPr>
          <a:xfrm>
            <a:off x="0" y="1"/>
            <a:ext cx="12192000" cy="1219199"/>
          </a:xfrm>
          <a:prstGeom prst="rect">
            <a:avLst/>
          </a:prstGeom>
          <a:solidFill>
            <a:schemeClr val="accent4"/>
          </a:solidFill>
          <a:ln>
            <a:solidFill>
              <a:srgbClr val="1AA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s-ES" altLang="en-US" sz="3600" dirty="0">
                <a:solidFill>
                  <a:schemeClr val="tx2"/>
                </a:solidFill>
              </a:rPr>
              <a:t> Un GPS del mercado laboral</a:t>
            </a:r>
            <a:endParaRPr lang="es-ES_tradnl" altLang="en-US" sz="360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8E1550-B026-45E5-B0D4-A22BF0880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5" y="1628774"/>
            <a:ext cx="7219950" cy="5229225"/>
          </a:xfrm>
          <a:prstGeom prst="rect">
            <a:avLst/>
          </a:prstGeom>
        </p:spPr>
      </p:pic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4DBA34A-C2EC-4349-A698-225A7605D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53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Dark Pattern BG-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33832" y="1369497"/>
            <a:ext cx="9132424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 eaLnBrk="1" hangingPunct="1"/>
            <a:r>
              <a:rPr lang="es-ES_tradnl" altLang="en-US" sz="4400" b="1" dirty="0">
                <a:solidFill>
                  <a:schemeClr val="bg1"/>
                </a:solidFill>
                <a:latin typeface="+mj-lt"/>
              </a:rPr>
              <a:t>…y las ocupaciones que pierden empleo son</a:t>
            </a:r>
            <a:r>
              <a:rPr lang="en-US" altLang="en-US" sz="4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j-lt"/>
              </a:rPr>
              <a:t>directores</a:t>
            </a:r>
            <a:r>
              <a:rPr lang="en-US" altLang="en-US" sz="4400" b="1" dirty="0">
                <a:solidFill>
                  <a:schemeClr val="bg1"/>
                </a:solidFill>
                <a:latin typeface="+mj-lt"/>
              </a:rPr>
              <a:t> y </a:t>
            </a:r>
            <a:r>
              <a:rPr lang="en-US" altLang="en-US" sz="4400" b="1" dirty="0" err="1">
                <a:solidFill>
                  <a:schemeClr val="bg1"/>
                </a:solidFill>
                <a:latin typeface="+mj-lt"/>
              </a:rPr>
              <a:t>gerentes</a:t>
            </a:r>
            <a:r>
              <a:rPr lang="en-US" altLang="en-US" sz="44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altLang="en-US" sz="4400" b="1" dirty="0" err="1">
                <a:solidFill>
                  <a:schemeClr val="bg1"/>
                </a:solidFill>
                <a:latin typeface="+mj-lt"/>
              </a:rPr>
              <a:t>operadores</a:t>
            </a:r>
            <a:r>
              <a:rPr lang="en-US" altLang="en-US" sz="4400" b="1" dirty="0">
                <a:solidFill>
                  <a:schemeClr val="bg1"/>
                </a:solidFill>
                <a:latin typeface="+mj-lt"/>
              </a:rPr>
              <a:t>,  personal de </a:t>
            </a:r>
            <a:r>
              <a:rPr lang="en-US" altLang="en-US" sz="4400" b="1" dirty="0" err="1">
                <a:solidFill>
                  <a:schemeClr val="bg1"/>
                </a:solidFill>
                <a:latin typeface="+mj-lt"/>
              </a:rPr>
              <a:t>cuidado</a:t>
            </a:r>
            <a:r>
              <a:rPr lang="en-US" altLang="en-US" sz="4400" b="1" dirty="0">
                <a:solidFill>
                  <a:schemeClr val="bg1"/>
                </a:solidFill>
                <a:latin typeface="+mj-lt"/>
              </a:rPr>
              <a:t>, personal de </a:t>
            </a:r>
            <a:r>
              <a:rPr lang="en-US" altLang="en-US" sz="4400" b="1" dirty="0" err="1">
                <a:solidFill>
                  <a:schemeClr val="bg1"/>
                </a:solidFill>
                <a:latin typeface="+mj-lt"/>
              </a:rPr>
              <a:t>reparación</a:t>
            </a:r>
            <a:r>
              <a:rPr lang="en-US" altLang="en-US" sz="4400" b="1" dirty="0">
                <a:solidFill>
                  <a:schemeClr val="bg1"/>
                </a:solidFill>
                <a:latin typeface="+mj-lt"/>
              </a:rPr>
              <a:t> y </a:t>
            </a:r>
            <a:r>
              <a:rPr lang="en-US" altLang="en-US" sz="4400" b="1" dirty="0" err="1">
                <a:solidFill>
                  <a:schemeClr val="bg1"/>
                </a:solidFill>
                <a:latin typeface="+mj-lt"/>
              </a:rPr>
              <a:t>conductores</a:t>
            </a:r>
            <a:r>
              <a:rPr lang="en-US" altLang="en-US" sz="4400" b="1" dirty="0">
                <a:solidFill>
                  <a:schemeClr val="bg1"/>
                </a:solidFill>
                <a:latin typeface="+mj-lt"/>
              </a:rPr>
              <a:t>.</a:t>
            </a:r>
            <a:endParaRPr lang="es-ES_tradnl" altLang="en-US" sz="4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F1C461-9EBB-419C-AAA4-E955D44E990F}"/>
              </a:ext>
            </a:extLst>
          </p:cNvPr>
          <p:cNvCxnSpPr>
            <a:cxnSpLocks/>
          </p:cNvCxnSpPr>
          <p:nvPr/>
        </p:nvCxnSpPr>
        <p:spPr>
          <a:xfrm flipV="1">
            <a:off x="1033384" y="772297"/>
            <a:ext cx="9132424" cy="14949"/>
          </a:xfrm>
          <a:prstGeom prst="line">
            <a:avLst/>
          </a:prstGeom>
          <a:ln w="26670" cmpd="sng">
            <a:solidFill>
              <a:srgbClr val="F4B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2B0517-DD92-4AD0-BC47-A3D3D9D9D6FD}"/>
              </a:ext>
            </a:extLst>
          </p:cNvPr>
          <p:cNvCxnSpPr>
            <a:cxnSpLocks/>
          </p:cNvCxnSpPr>
          <p:nvPr/>
        </p:nvCxnSpPr>
        <p:spPr>
          <a:xfrm>
            <a:off x="1533832" y="5680546"/>
            <a:ext cx="9132424" cy="0"/>
          </a:xfrm>
          <a:prstGeom prst="line">
            <a:avLst/>
          </a:prstGeom>
          <a:ln w="26670" cmpd="sng">
            <a:solidFill>
              <a:srgbClr val="F4B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84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7231"/>
            <a:ext cx="12192000" cy="1219199"/>
          </a:xfrm>
          <a:prstGeom prst="rect">
            <a:avLst/>
          </a:prstGeom>
          <a:solidFill>
            <a:schemeClr val="accent4"/>
          </a:solidFill>
          <a:ln>
            <a:solidFill>
              <a:srgbClr val="1AA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85481" y="334805"/>
            <a:ext cx="11632677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ES" altLang="en-US" sz="60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FreesiaUPC" panose="020B0502040204020203" pitchFamily="34" charset="-34"/>
              </a:rPr>
              <a:t>Cambio en ocupaciones</a:t>
            </a:r>
            <a:endParaRPr lang="es-ES_tradnl" altLang="en-US" sz="600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cs typeface="FreesiaUPC" panose="020B05020402040202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3C0B83-5204-4DE4-9ECE-F176F6C4D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680" y="1356514"/>
            <a:ext cx="8549514" cy="550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0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Dark Pattern BG-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14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33832" y="1605471"/>
            <a:ext cx="9132424" cy="230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700"/>
              </a:spcBef>
              <a:spcAft>
                <a:spcPts val="700"/>
              </a:spcAft>
            </a:pPr>
            <a:r>
              <a:rPr lang="en-US" altLang="en-US" sz="4400" b="1" dirty="0">
                <a:solidFill>
                  <a:schemeClr val="accent2"/>
                </a:solidFill>
                <a:latin typeface="+mj-lt"/>
              </a:rPr>
              <a:t> 2 </a:t>
            </a:r>
          </a:p>
          <a:p>
            <a:pPr algn="ctr" eaLnBrk="1" hangingPunct="1">
              <a:spcBef>
                <a:spcPts val="700"/>
              </a:spcBef>
              <a:spcAft>
                <a:spcPts val="700"/>
              </a:spcAft>
            </a:pPr>
            <a:r>
              <a:rPr lang="en-US" altLang="en-US" sz="4400" b="1" dirty="0" err="1">
                <a:solidFill>
                  <a:schemeClr val="bg1"/>
                </a:solidFill>
                <a:latin typeface="+mj-lt"/>
              </a:rPr>
              <a:t>Aumenta</a:t>
            </a:r>
            <a:r>
              <a:rPr lang="en-US" altLang="en-US" sz="4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j-lt"/>
              </a:rPr>
              <a:t>participación</a:t>
            </a:r>
            <a:r>
              <a:rPr lang="en-US" altLang="en-US" sz="4400" b="1" dirty="0">
                <a:solidFill>
                  <a:schemeClr val="bg1"/>
                </a:solidFill>
                <a:latin typeface="+mj-lt"/>
              </a:rPr>
              <a:t> en el </a:t>
            </a:r>
            <a:r>
              <a:rPr lang="en-US" altLang="en-US" sz="4400" b="1" dirty="0" err="1">
                <a:solidFill>
                  <a:schemeClr val="bg1"/>
                </a:solidFill>
                <a:latin typeface="+mj-lt"/>
              </a:rPr>
              <a:t>empleo</a:t>
            </a:r>
            <a:r>
              <a:rPr lang="en-US" altLang="en-US" sz="4400" b="1" dirty="0">
                <a:solidFill>
                  <a:schemeClr val="bg1"/>
                </a:solidFill>
                <a:latin typeface="+mj-lt"/>
              </a:rPr>
              <a:t> de las </a:t>
            </a:r>
            <a:r>
              <a:rPr lang="en-US" altLang="en-US" sz="4400" b="1" dirty="0" err="1">
                <a:solidFill>
                  <a:schemeClr val="bg1"/>
                </a:solidFill>
                <a:latin typeface="+mj-lt"/>
              </a:rPr>
              <a:t>ocupaciones</a:t>
            </a:r>
            <a:r>
              <a:rPr lang="en-US" altLang="en-US" sz="4400" b="1" dirty="0">
                <a:solidFill>
                  <a:schemeClr val="bg1"/>
                </a:solidFill>
                <a:latin typeface="+mj-lt"/>
              </a:rPr>
              <a:t> del conocimiento</a:t>
            </a:r>
            <a:r>
              <a:rPr lang="en-US" altLang="en-US" sz="4400" b="1" dirty="0">
                <a:solidFill>
                  <a:schemeClr val="bg1"/>
                </a:solidFill>
              </a:rPr>
              <a:t>…</a:t>
            </a:r>
            <a:endParaRPr lang="en-US" altLang="en-US" sz="4400" b="1" dirty="0">
              <a:solidFill>
                <a:srgbClr val="FFFF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F1C461-9EBB-419C-AAA4-E955D44E990F}"/>
              </a:ext>
            </a:extLst>
          </p:cNvPr>
          <p:cNvCxnSpPr>
            <a:cxnSpLocks/>
          </p:cNvCxnSpPr>
          <p:nvPr/>
        </p:nvCxnSpPr>
        <p:spPr>
          <a:xfrm flipV="1">
            <a:off x="1533832" y="1143000"/>
            <a:ext cx="9132424" cy="14949"/>
          </a:xfrm>
          <a:prstGeom prst="line">
            <a:avLst/>
          </a:prstGeom>
          <a:ln w="26670" cmpd="sng">
            <a:solidFill>
              <a:srgbClr val="F4B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2B0517-DD92-4AD0-BC47-A3D3D9D9D6FD}"/>
              </a:ext>
            </a:extLst>
          </p:cNvPr>
          <p:cNvCxnSpPr>
            <a:cxnSpLocks/>
          </p:cNvCxnSpPr>
          <p:nvPr/>
        </p:nvCxnSpPr>
        <p:spPr>
          <a:xfrm>
            <a:off x="1533832" y="5680546"/>
            <a:ext cx="9132424" cy="0"/>
          </a:xfrm>
          <a:prstGeom prst="line">
            <a:avLst/>
          </a:prstGeom>
          <a:ln w="26670" cmpd="sng">
            <a:solidFill>
              <a:srgbClr val="F4B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35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Dark Pattern BG-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14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33832" y="1605471"/>
            <a:ext cx="913242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700"/>
              </a:spcBef>
              <a:spcAft>
                <a:spcPts val="700"/>
              </a:spcAft>
            </a:pPr>
            <a:r>
              <a:rPr lang="en-US" altLang="en-US" sz="4400" b="1" u="sng" dirty="0">
                <a:solidFill>
                  <a:schemeClr val="bg1"/>
                </a:solidFill>
                <a:latin typeface="+mj-lt"/>
              </a:rPr>
              <a:t>…y</a:t>
            </a:r>
            <a:r>
              <a:rPr lang="en-US" altLang="en-US" sz="4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j-lt"/>
              </a:rPr>
              <a:t>cae</a:t>
            </a:r>
            <a:r>
              <a:rPr lang="en-US" altLang="en-US" sz="4400" b="1" dirty="0">
                <a:solidFill>
                  <a:schemeClr val="bg1"/>
                </a:solidFill>
                <a:latin typeface="+mj-lt"/>
              </a:rPr>
              <a:t> la </a:t>
            </a:r>
            <a:r>
              <a:rPr lang="en-US" altLang="en-US" sz="4400" b="1" dirty="0" err="1">
                <a:solidFill>
                  <a:schemeClr val="bg1"/>
                </a:solidFill>
                <a:latin typeface="+mj-lt"/>
              </a:rPr>
              <a:t>participacion</a:t>
            </a:r>
            <a:r>
              <a:rPr lang="en-US" altLang="en-US" sz="4400" b="1" dirty="0">
                <a:solidFill>
                  <a:schemeClr val="bg1"/>
                </a:solidFill>
                <a:latin typeface="+mj-lt"/>
              </a:rPr>
              <a:t> de  </a:t>
            </a:r>
            <a:r>
              <a:rPr lang="en-US" altLang="en-US" sz="4400" b="1" dirty="0" err="1">
                <a:solidFill>
                  <a:schemeClr val="bg1"/>
                </a:solidFill>
                <a:latin typeface="+mj-lt"/>
              </a:rPr>
              <a:t>ocupaciones</a:t>
            </a:r>
            <a:r>
              <a:rPr lang="en-US" altLang="en-US" sz="4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4400" b="1" dirty="0" err="1">
                <a:solidFill>
                  <a:schemeClr val="accent4"/>
                </a:solidFill>
                <a:latin typeface="+mj-lt"/>
              </a:rPr>
              <a:t>manuales</a:t>
            </a:r>
            <a:r>
              <a:rPr lang="en-US" altLang="en-US" sz="4400" b="1" dirty="0">
                <a:solidFill>
                  <a:schemeClr val="accent4"/>
                </a:solidFill>
                <a:latin typeface="+mj-lt"/>
              </a:rPr>
              <a:t>  </a:t>
            </a:r>
            <a:r>
              <a:rPr lang="en-US" altLang="en-US" sz="4400" b="1" dirty="0" err="1">
                <a:solidFill>
                  <a:schemeClr val="accent4"/>
                </a:solidFill>
                <a:latin typeface="+mj-lt"/>
              </a:rPr>
              <a:t>facilmente</a:t>
            </a:r>
            <a:r>
              <a:rPr lang="en-US" altLang="en-US" sz="44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400" b="1" dirty="0" err="1">
                <a:solidFill>
                  <a:schemeClr val="accent4"/>
                </a:solidFill>
                <a:latin typeface="+mj-lt"/>
              </a:rPr>
              <a:t>automatizables</a:t>
            </a:r>
            <a:r>
              <a:rPr lang="en-US" altLang="en-US" sz="4400" b="1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400" b="1" dirty="0">
                <a:solidFill>
                  <a:schemeClr val="bg1"/>
                </a:solidFill>
                <a:latin typeface="+mj-lt"/>
              </a:rPr>
              <a:t>(</a:t>
            </a:r>
            <a:r>
              <a:rPr lang="en-US" altLang="en-US" sz="4400" b="1" dirty="0" err="1">
                <a:solidFill>
                  <a:schemeClr val="bg1"/>
                </a:solidFill>
                <a:latin typeface="+mj-lt"/>
              </a:rPr>
              <a:t>como</a:t>
            </a:r>
            <a:r>
              <a:rPr lang="en-US" altLang="en-US" sz="4400" b="1" dirty="0">
                <a:solidFill>
                  <a:schemeClr val="bg1"/>
                </a:solidFill>
                <a:latin typeface="+mj-lt"/>
              </a:rPr>
              <a:t> % del total)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F1C461-9EBB-419C-AAA4-E955D44E990F}"/>
              </a:ext>
            </a:extLst>
          </p:cNvPr>
          <p:cNvCxnSpPr>
            <a:cxnSpLocks/>
          </p:cNvCxnSpPr>
          <p:nvPr/>
        </p:nvCxnSpPr>
        <p:spPr>
          <a:xfrm flipV="1">
            <a:off x="1533832" y="1143000"/>
            <a:ext cx="9132424" cy="14949"/>
          </a:xfrm>
          <a:prstGeom prst="line">
            <a:avLst/>
          </a:prstGeom>
          <a:ln w="26670" cmpd="sng">
            <a:solidFill>
              <a:srgbClr val="F4B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2B0517-DD92-4AD0-BC47-A3D3D9D9D6FD}"/>
              </a:ext>
            </a:extLst>
          </p:cNvPr>
          <p:cNvCxnSpPr>
            <a:cxnSpLocks/>
          </p:cNvCxnSpPr>
          <p:nvPr/>
        </p:nvCxnSpPr>
        <p:spPr>
          <a:xfrm>
            <a:off x="1533832" y="5680546"/>
            <a:ext cx="9132424" cy="0"/>
          </a:xfrm>
          <a:prstGeom prst="line">
            <a:avLst/>
          </a:prstGeom>
          <a:ln w="26670" cmpd="sng">
            <a:solidFill>
              <a:srgbClr val="F4B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01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12192000" cy="1219199"/>
          </a:xfrm>
          <a:prstGeom prst="rect">
            <a:avLst/>
          </a:prstGeom>
          <a:solidFill>
            <a:schemeClr val="accent4"/>
          </a:solidFill>
          <a:ln>
            <a:solidFill>
              <a:srgbClr val="1AA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Dentro de las manuales, una fuerte caída de las más automatizables.. </a:t>
            </a:r>
            <a:endParaRPr lang="en-US" sz="36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85481" y="343514"/>
            <a:ext cx="1163267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s-ES_tradnl" altLang="en-US" sz="480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6A7E31-7412-4225-BFE3-EE9FDE5B6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39" y="1219200"/>
            <a:ext cx="9826381" cy="577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5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12192000" cy="1219199"/>
          </a:xfrm>
          <a:prstGeom prst="rect">
            <a:avLst/>
          </a:prstGeom>
          <a:solidFill>
            <a:schemeClr val="accent4"/>
          </a:solidFill>
          <a:ln>
            <a:solidFill>
              <a:srgbClr val="1AA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8331" y="334805"/>
            <a:ext cx="11632677" cy="64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ES" alt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…en </a:t>
            </a:r>
            <a:r>
              <a:rPr lang="es-ES" altLang="en-US" sz="44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todos </a:t>
            </a:r>
            <a:r>
              <a:rPr lang="es-ES" alt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los países</a:t>
            </a:r>
            <a:endParaRPr lang="es-ES_tradnl" altLang="en-US" sz="4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519F31-CF03-4696-8EF3-40611F019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680" y="1243095"/>
            <a:ext cx="8778240" cy="55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7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Dark Pattern BG-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33832" y="1369497"/>
            <a:ext cx="913242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chemeClr val="accent2"/>
                </a:solidFill>
              </a:rPr>
              <a:t>3</a:t>
            </a:r>
            <a:r>
              <a:rPr lang="en-US" altLang="en-US" sz="4400" b="1" dirty="0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en-US" altLang="en-US" sz="4400" dirty="0">
                <a:solidFill>
                  <a:schemeClr val="bg1"/>
                </a:solidFill>
              </a:rPr>
              <a:t>ALC ESTA SUFRIENDO CIERTA </a:t>
            </a:r>
            <a:r>
              <a:rPr lang="en-US" altLang="en-US" sz="4400" dirty="0">
                <a:solidFill>
                  <a:srgbClr val="FFFF00"/>
                </a:solidFill>
              </a:rPr>
              <a:t>POLARIZACIÓN</a:t>
            </a:r>
            <a:r>
              <a:rPr lang="en-US" altLang="en-US" sz="4400" dirty="0">
                <a:solidFill>
                  <a:schemeClr val="bg1"/>
                </a:solidFill>
              </a:rPr>
              <a:t> LABORAL, SIMILAR A LA DE PAÍSES MÁS DESARROLLADOS, </a:t>
            </a:r>
            <a:r>
              <a:rPr lang="en-US" altLang="en-US" sz="4400" dirty="0">
                <a:solidFill>
                  <a:srgbClr val="FFFF00"/>
                </a:solidFill>
              </a:rPr>
              <a:t>PERO DE MENOR MAGNITUD…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F1C461-9EBB-419C-AAA4-E955D44E990F}"/>
              </a:ext>
            </a:extLst>
          </p:cNvPr>
          <p:cNvCxnSpPr>
            <a:cxnSpLocks/>
          </p:cNvCxnSpPr>
          <p:nvPr/>
        </p:nvCxnSpPr>
        <p:spPr>
          <a:xfrm flipV="1">
            <a:off x="1533832" y="1143000"/>
            <a:ext cx="9132424" cy="14949"/>
          </a:xfrm>
          <a:prstGeom prst="line">
            <a:avLst/>
          </a:prstGeom>
          <a:ln w="26670" cmpd="sng">
            <a:solidFill>
              <a:srgbClr val="F4B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2B0517-DD92-4AD0-BC47-A3D3D9D9D6FD}"/>
              </a:ext>
            </a:extLst>
          </p:cNvPr>
          <p:cNvCxnSpPr>
            <a:cxnSpLocks/>
          </p:cNvCxnSpPr>
          <p:nvPr/>
        </p:nvCxnSpPr>
        <p:spPr>
          <a:xfrm>
            <a:off x="1533832" y="5680546"/>
            <a:ext cx="9132424" cy="0"/>
          </a:xfrm>
          <a:prstGeom prst="line">
            <a:avLst/>
          </a:prstGeom>
          <a:ln w="26670" cmpd="sng">
            <a:solidFill>
              <a:srgbClr val="F4B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99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4A65500735C1498C54D3921297C120" ma:contentTypeVersion="4" ma:contentTypeDescription="Create a new document." ma:contentTypeScope="" ma:versionID="a09324674ef690f80638d0dc73977b7b">
  <xsd:schema xmlns:xsd="http://www.w3.org/2001/XMLSchema" xmlns:xs="http://www.w3.org/2001/XMLSchema" xmlns:p="http://schemas.microsoft.com/office/2006/metadata/properties" xmlns:ns2="94661f19-0492-4df2-9035-175dc450649c" xmlns:ns3="c27feb40-6a94-40e5-9f97-abc7c4ada91a" targetNamespace="http://schemas.microsoft.com/office/2006/metadata/properties" ma:root="true" ma:fieldsID="eb9908e27b83c4e746c2fd5f237e5325" ns2:_="" ns3:_="">
    <xsd:import namespace="94661f19-0492-4df2-9035-175dc450649c"/>
    <xsd:import namespace="c27feb40-6a94-40e5-9f97-abc7c4ada9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661f19-0492-4df2-9035-175dc45064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feb40-6a94-40e5-9f97-abc7c4ada9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59A13B-14E7-4679-A82F-D9CB157180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7A50B9-5D3F-4210-8E8E-2DA858456CFD}">
  <ds:schemaRefs>
    <ds:schemaRef ds:uri="94661f19-0492-4df2-9035-175dc450649c"/>
    <ds:schemaRef ds:uri="c27feb40-6a94-40e5-9f97-abc7c4ada9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A111266-52F0-470A-8E32-8626EEC3ACD6}">
  <ds:schemaRefs>
    <ds:schemaRef ds:uri="http://purl.org/dc/dcmitype/"/>
    <ds:schemaRef ds:uri="http://schemas.microsoft.com/office/infopath/2007/PartnerControls"/>
    <ds:schemaRef ds:uri="94661f19-0492-4df2-9035-175dc450649c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c27feb40-6a94-40e5-9f97-abc7c4ada91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322</Words>
  <Application>Microsoft Office PowerPoint</Application>
  <PresentationFormat>Widescreen</PresentationFormat>
  <Paragraphs>39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Kang, Mingi</dc:creator>
  <cp:lastModifiedBy>Pages-Serra, Carmen</cp:lastModifiedBy>
  <cp:revision>25</cp:revision>
  <dcterms:created xsi:type="dcterms:W3CDTF">2018-11-13T15:16:41Z</dcterms:created>
  <dcterms:modified xsi:type="dcterms:W3CDTF">2019-05-16T13:43:11Z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0x010100384A65500735C1498C54D3921297C120</vt:lpwstr>
  </property>
</Properties>
</file>