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notesMasterIdLst>
    <p:notesMasterId r:id="rId17"/>
  </p:notesMasterIdLst>
  <p:handoutMasterIdLst>
    <p:handoutMasterId r:id="rId18"/>
  </p:handoutMasterIdLst>
  <p:sldIdLst>
    <p:sldId id="256" r:id="rId2"/>
    <p:sldId id="257" r:id="rId3"/>
    <p:sldId id="310" r:id="rId4"/>
    <p:sldId id="341" r:id="rId5"/>
    <p:sldId id="340" r:id="rId6"/>
    <p:sldId id="329" r:id="rId7"/>
    <p:sldId id="330" r:id="rId8"/>
    <p:sldId id="331" r:id="rId9"/>
    <p:sldId id="333" r:id="rId10"/>
    <p:sldId id="335" r:id="rId11"/>
    <p:sldId id="336" r:id="rId12"/>
    <p:sldId id="337" r:id="rId13"/>
    <p:sldId id="316" r:id="rId14"/>
    <p:sldId id="338" r:id="rId15"/>
    <p:sldId id="339" r:id="rId16"/>
  </p:sldIdLst>
  <p:sldSz cx="9144000" cy="6858000" type="screen4x3"/>
  <p:notesSz cx="7053263"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2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oungl" initials="y"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79420" autoAdjust="0"/>
  </p:normalViewPr>
  <p:slideViewPr>
    <p:cSldViewPr>
      <p:cViewPr varScale="1">
        <p:scale>
          <a:sx n="51" d="100"/>
          <a:sy n="51" d="100"/>
        </p:scale>
        <p:origin x="1652" y="32"/>
      </p:cViewPr>
      <p:guideLst>
        <p:guide orient="horz" pos="2160"/>
        <p:guide pos="2880"/>
      </p:guideLst>
    </p:cSldViewPr>
  </p:slideViewPr>
  <p:outlineViewPr>
    <p:cViewPr>
      <p:scale>
        <a:sx n="33" d="100"/>
        <a:sy n="33" d="100"/>
      </p:scale>
      <p:origin x="0" y="523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4" d="100"/>
          <a:sy n="54" d="100"/>
        </p:scale>
        <p:origin x="-2850" y="-108"/>
      </p:cViewPr>
      <p:guideLst>
        <p:guide orient="horz" pos="2932"/>
        <p:guide pos="222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5138"/>
          </a:xfrm>
          <a:prstGeom prst="rect">
            <a:avLst/>
          </a:prstGeom>
        </p:spPr>
        <p:txBody>
          <a:bodyPr vert="horz" lIns="91440" tIns="45720" rIns="91440" bIns="45720" rtlCol="0"/>
          <a:lstStyle>
            <a:lvl1pPr algn="l">
              <a:defRPr sz="1200"/>
            </a:lvl1pPr>
          </a:lstStyle>
          <a:p>
            <a:endParaRPr lang="en-JM"/>
          </a:p>
        </p:txBody>
      </p:sp>
      <p:sp>
        <p:nvSpPr>
          <p:cNvPr id="3" name="Date Placeholder 2"/>
          <p:cNvSpPr>
            <a:spLocks noGrp="1"/>
          </p:cNvSpPr>
          <p:nvPr>
            <p:ph type="dt" sz="quarter" idx="1"/>
          </p:nvPr>
        </p:nvSpPr>
        <p:spPr>
          <a:xfrm>
            <a:off x="3995738" y="0"/>
            <a:ext cx="3055937" cy="465138"/>
          </a:xfrm>
          <a:prstGeom prst="rect">
            <a:avLst/>
          </a:prstGeom>
        </p:spPr>
        <p:txBody>
          <a:bodyPr vert="horz" lIns="91440" tIns="45720" rIns="91440" bIns="45720" rtlCol="0"/>
          <a:lstStyle>
            <a:lvl1pPr algn="r">
              <a:defRPr sz="1200"/>
            </a:lvl1pPr>
          </a:lstStyle>
          <a:p>
            <a:fld id="{D85AE446-A401-4F22-871B-CEAA51B68549}" type="datetimeFigureOut">
              <a:rPr lang="en-JM" smtClean="0"/>
              <a:pPr/>
              <a:t>11/7/2017</a:t>
            </a:fld>
            <a:endParaRPr lang="en-JM"/>
          </a:p>
        </p:txBody>
      </p:sp>
      <p:sp>
        <p:nvSpPr>
          <p:cNvPr id="4" name="Footer Placeholder 3"/>
          <p:cNvSpPr>
            <a:spLocks noGrp="1"/>
          </p:cNvSpPr>
          <p:nvPr>
            <p:ph type="ftr" sz="quarter" idx="2"/>
          </p:nvPr>
        </p:nvSpPr>
        <p:spPr>
          <a:xfrm>
            <a:off x="0" y="8842375"/>
            <a:ext cx="3055938" cy="465138"/>
          </a:xfrm>
          <a:prstGeom prst="rect">
            <a:avLst/>
          </a:prstGeom>
        </p:spPr>
        <p:txBody>
          <a:bodyPr vert="horz" lIns="91440" tIns="45720" rIns="91440" bIns="45720" rtlCol="0" anchor="b"/>
          <a:lstStyle>
            <a:lvl1pPr algn="l">
              <a:defRPr sz="1200"/>
            </a:lvl1pPr>
          </a:lstStyle>
          <a:p>
            <a:endParaRPr lang="en-JM"/>
          </a:p>
        </p:txBody>
      </p:sp>
      <p:sp>
        <p:nvSpPr>
          <p:cNvPr id="5" name="Slide Number Placeholder 4"/>
          <p:cNvSpPr>
            <a:spLocks noGrp="1"/>
          </p:cNvSpPr>
          <p:nvPr>
            <p:ph type="sldNum" sz="quarter" idx="3"/>
          </p:nvPr>
        </p:nvSpPr>
        <p:spPr>
          <a:xfrm>
            <a:off x="3995738" y="8842375"/>
            <a:ext cx="3055937" cy="465138"/>
          </a:xfrm>
          <a:prstGeom prst="rect">
            <a:avLst/>
          </a:prstGeom>
        </p:spPr>
        <p:txBody>
          <a:bodyPr vert="horz" lIns="91440" tIns="45720" rIns="91440" bIns="45720" rtlCol="0" anchor="b"/>
          <a:lstStyle>
            <a:lvl1pPr algn="r">
              <a:defRPr sz="1200"/>
            </a:lvl1pPr>
          </a:lstStyle>
          <a:p>
            <a:fld id="{DEF8FFAE-0300-4A08-AA7E-FB9AE12BAFB6}" type="slidenum">
              <a:rPr lang="en-JM" smtClean="0"/>
              <a:pPr/>
              <a:t>‹#›</a:t>
            </a:fld>
            <a:endParaRPr lang="en-JM"/>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fontAlgn="auto">
              <a:spcBef>
                <a:spcPts val="0"/>
              </a:spcBef>
              <a:spcAft>
                <a:spcPts val="0"/>
              </a:spcAft>
              <a:defRPr sz="1200">
                <a:latin typeface="+mn-lt"/>
                <a:cs typeface="+mn-cs"/>
              </a:defRPr>
            </a:lvl1pPr>
          </a:lstStyle>
          <a:p>
            <a:pPr>
              <a:defRPr/>
            </a:pPr>
            <a:endParaRPr lang="en-JM"/>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fontAlgn="auto">
              <a:spcBef>
                <a:spcPts val="0"/>
              </a:spcBef>
              <a:spcAft>
                <a:spcPts val="0"/>
              </a:spcAft>
              <a:defRPr sz="1200">
                <a:latin typeface="+mn-lt"/>
                <a:cs typeface="+mn-cs"/>
              </a:defRPr>
            </a:lvl1pPr>
          </a:lstStyle>
          <a:p>
            <a:pPr>
              <a:defRPr/>
            </a:pPr>
            <a:fld id="{96B8F6F3-8491-4802-965A-F997705F7C42}" type="datetimeFigureOut">
              <a:rPr lang="en-JM"/>
              <a:pPr>
                <a:defRPr/>
              </a:pPr>
              <a:t>11/7/2017</a:t>
            </a:fld>
            <a:endParaRPr lang="en-JM"/>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pPr lvl="0"/>
            <a:endParaRPr lang="en-JM" noProof="0"/>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JM" noProof="0"/>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fontAlgn="auto">
              <a:spcBef>
                <a:spcPts val="0"/>
              </a:spcBef>
              <a:spcAft>
                <a:spcPts val="0"/>
              </a:spcAft>
              <a:defRPr sz="1200">
                <a:latin typeface="+mn-lt"/>
                <a:cs typeface="+mn-cs"/>
              </a:defRPr>
            </a:lvl1pPr>
          </a:lstStyle>
          <a:p>
            <a:pPr>
              <a:defRPr/>
            </a:pPr>
            <a:endParaRPr lang="en-JM"/>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fontAlgn="auto">
              <a:spcBef>
                <a:spcPts val="0"/>
              </a:spcBef>
              <a:spcAft>
                <a:spcPts val="0"/>
              </a:spcAft>
              <a:defRPr sz="1200">
                <a:latin typeface="+mn-lt"/>
                <a:cs typeface="+mn-cs"/>
              </a:defRPr>
            </a:lvl1pPr>
          </a:lstStyle>
          <a:p>
            <a:pPr>
              <a:defRPr/>
            </a:pPr>
            <a:fld id="{4C4CD349-A245-4E18-8820-77B5B7388FD8}" type="slidenum">
              <a:rPr lang="en-JM"/>
              <a:pPr>
                <a:defRPr/>
              </a:pPr>
              <a:t>‹#›</a:t>
            </a:fld>
            <a:endParaRPr lang="en-JM"/>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dirty="0"/>
          </a:p>
        </p:txBody>
      </p:sp>
      <p:sp>
        <p:nvSpPr>
          <p:cNvPr id="4" name="Slide Number Placeholder 3"/>
          <p:cNvSpPr>
            <a:spLocks noGrp="1"/>
          </p:cNvSpPr>
          <p:nvPr>
            <p:ph type="sldNum" sz="quarter" idx="10"/>
          </p:nvPr>
        </p:nvSpPr>
        <p:spPr/>
        <p:txBody>
          <a:bodyPr/>
          <a:lstStyle/>
          <a:p>
            <a:pPr>
              <a:defRPr/>
            </a:pPr>
            <a:fld id="{4C4CD349-A245-4E18-8820-77B5B7388FD8}" type="slidenum">
              <a:rPr lang="en-JM" smtClean="0"/>
              <a:pPr>
                <a:defRPr/>
              </a:pPr>
              <a:t>1</a:t>
            </a:fld>
            <a:endParaRPr lang="en-JM"/>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0" u="sng" dirty="0"/>
              <a:t>Challenges</a:t>
            </a:r>
            <a:r>
              <a:rPr lang="en-US" b="1" i="0" u="sng" baseline="0" dirty="0"/>
              <a:t> Faced by Migrant Workers: </a:t>
            </a:r>
          </a:p>
          <a:p>
            <a:pPr>
              <a:buFont typeface="Wingdings" pitchFamily="2" charset="2"/>
              <a:buChar char="Ø"/>
            </a:pPr>
            <a:r>
              <a:rPr lang="en-US" b="1" baseline="0" dirty="0"/>
              <a:t>AWOL</a:t>
            </a:r>
            <a:r>
              <a:rPr lang="en-US" baseline="0" dirty="0"/>
              <a:t> (Absent Without Leave) – Workers who breach their contract by not completing the signed agreement……. </a:t>
            </a:r>
          </a:p>
          <a:p>
            <a:pPr>
              <a:buFont typeface="Wingdings" pitchFamily="2" charset="2"/>
              <a:buChar char="Ø"/>
            </a:pPr>
            <a:r>
              <a:rPr lang="en-US" b="1" baseline="0" dirty="0"/>
              <a:t> Family Separation – MLSS’ </a:t>
            </a:r>
            <a:r>
              <a:rPr lang="en-US" b="0" baseline="0" dirty="0"/>
              <a:t>Response - the implementation of the</a:t>
            </a:r>
            <a:r>
              <a:rPr lang="en-US" b="1" baseline="0" dirty="0"/>
              <a:t> Family Service Unit</a:t>
            </a:r>
            <a:r>
              <a:rPr lang="en-US" b="0" baseline="0" dirty="0"/>
              <a:t> where officers keep in touch with families left behind; check if they are hearing from their relative on the programme and if they are getting financial support</a:t>
            </a:r>
            <a:endParaRPr lang="en-US" b="1" baseline="0" dirty="0"/>
          </a:p>
          <a:p>
            <a:pPr>
              <a:buFont typeface="Wingdings" pitchFamily="2" charset="2"/>
              <a:buChar char="Ø"/>
            </a:pPr>
            <a:r>
              <a:rPr lang="en-US" b="1" baseline="0" dirty="0"/>
              <a:t>Health Issues</a:t>
            </a:r>
            <a:r>
              <a:rPr lang="en-US" baseline="0" dirty="0"/>
              <a:t>, for </a:t>
            </a:r>
            <a:r>
              <a:rPr lang="en-US" baseline="0" dirty="0" err="1"/>
              <a:t>eg</a:t>
            </a:r>
            <a:r>
              <a:rPr lang="en-US" baseline="0" dirty="0"/>
              <a:t>. The USA workers no longer do a medical, as such it has become a challenge to ensure that workers are fit for their specific job; </a:t>
            </a:r>
          </a:p>
          <a:p>
            <a:pPr>
              <a:buFont typeface="Wingdings" pitchFamily="2" charset="2"/>
              <a:buChar char="Ø"/>
            </a:pPr>
            <a:r>
              <a:rPr lang="en-US" b="1" baseline="0" dirty="0"/>
              <a:t>Complete Insurance Coverage </a:t>
            </a:r>
            <a:r>
              <a:rPr lang="en-US" baseline="0" dirty="0"/>
              <a:t>- if a worker should get injured off the job they might not have insurance coverage</a:t>
            </a:r>
          </a:p>
          <a:p>
            <a:pPr>
              <a:buFont typeface="Wingdings" pitchFamily="2" charset="2"/>
              <a:buChar char="Ø"/>
            </a:pPr>
            <a:r>
              <a:rPr lang="en-US" b="1" baseline="0" dirty="0"/>
              <a:t>Cultural Barriers</a:t>
            </a:r>
            <a:r>
              <a:rPr lang="en-US" baseline="0" dirty="0"/>
              <a:t>……..</a:t>
            </a:r>
          </a:p>
          <a:p>
            <a:pPr>
              <a:buFont typeface="Wingdings" pitchFamily="2" charset="2"/>
              <a:buChar char="Ø"/>
            </a:pPr>
            <a:r>
              <a:rPr lang="en-US" b="1" baseline="0" dirty="0"/>
              <a:t>Language Barriers ……..</a:t>
            </a:r>
            <a:endParaRPr lang="en-JM" b="1" dirty="0"/>
          </a:p>
          <a:p>
            <a:endParaRPr lang="en-JM" dirty="0"/>
          </a:p>
        </p:txBody>
      </p:sp>
      <p:sp>
        <p:nvSpPr>
          <p:cNvPr id="4" name="Slide Number Placeholder 3"/>
          <p:cNvSpPr>
            <a:spLocks noGrp="1"/>
          </p:cNvSpPr>
          <p:nvPr>
            <p:ph type="sldNum" sz="quarter" idx="10"/>
          </p:nvPr>
        </p:nvSpPr>
        <p:spPr/>
        <p:txBody>
          <a:bodyPr/>
          <a:lstStyle/>
          <a:p>
            <a:pPr>
              <a:defRPr/>
            </a:pPr>
            <a:fld id="{4C4CD349-A245-4E18-8820-77B5B7388FD8}" type="slidenum">
              <a:rPr lang="en-JM" smtClean="0"/>
              <a:pPr>
                <a:defRPr/>
              </a:pPr>
              <a:t>12</a:t>
            </a:fld>
            <a:endParaRPr lang="en-JM"/>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Kiawah Island incident</a:t>
            </a:r>
            <a:r>
              <a:rPr lang="en-US" baseline="0" dirty="0"/>
              <a:t>, where workers file a Lawsuit against the hotel for violating the terms of their contract, which the workers won and was granted a large sum that was paid over to the workers by Kiawah Island</a:t>
            </a:r>
            <a:endParaRPr lang="en-JM" dirty="0"/>
          </a:p>
        </p:txBody>
      </p:sp>
      <p:sp>
        <p:nvSpPr>
          <p:cNvPr id="4" name="Slide Number Placeholder 3"/>
          <p:cNvSpPr>
            <a:spLocks noGrp="1"/>
          </p:cNvSpPr>
          <p:nvPr>
            <p:ph type="sldNum" sz="quarter" idx="10"/>
          </p:nvPr>
        </p:nvSpPr>
        <p:spPr/>
        <p:txBody>
          <a:bodyPr/>
          <a:lstStyle/>
          <a:p>
            <a:pPr>
              <a:defRPr/>
            </a:pPr>
            <a:fld id="{4C4CD349-A245-4E18-8820-77B5B7388FD8}" type="slidenum">
              <a:rPr lang="en-JM" smtClean="0"/>
              <a:pPr>
                <a:defRPr/>
              </a:pPr>
              <a:t>15</a:t>
            </a:fld>
            <a:endParaRPr lang="en-JM"/>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JM"/>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EE9DCAA-62A0-45AC-AC93-4B36ADFA982B}" type="slidenum">
              <a:rPr lang="en-JM">
                <a:cs typeface="Arial" charset="0"/>
              </a:rPr>
              <a:pPr fontAlgn="base">
                <a:spcBef>
                  <a:spcPct val="0"/>
                </a:spcBef>
                <a:spcAft>
                  <a:spcPct val="0"/>
                </a:spcAft>
                <a:defRPr/>
              </a:pPr>
              <a:t>2</a:t>
            </a:fld>
            <a:endParaRPr lang="en-JM">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JM" dirty="0"/>
          </a:p>
        </p:txBody>
      </p:sp>
      <p:sp>
        <p:nvSpPr>
          <p:cNvPr id="4" name="Slide Number Placeholder 3"/>
          <p:cNvSpPr>
            <a:spLocks noGrp="1"/>
          </p:cNvSpPr>
          <p:nvPr>
            <p:ph type="sldNum" sz="quarter" idx="10"/>
          </p:nvPr>
        </p:nvSpPr>
        <p:spPr/>
        <p:txBody>
          <a:bodyPr/>
          <a:lstStyle/>
          <a:p>
            <a:pPr>
              <a:defRPr/>
            </a:pPr>
            <a:fld id="{4C4CD349-A245-4E18-8820-77B5B7388FD8}" type="slidenum">
              <a:rPr lang="en-JM" smtClean="0"/>
              <a:pPr>
                <a:defRPr/>
              </a:pPr>
              <a:t>3</a:t>
            </a:fld>
            <a:endParaRPr lang="en-JM"/>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029" b="1" dirty="0"/>
              <a:t>The</a:t>
            </a:r>
            <a:r>
              <a:rPr lang="en-029" b="1" baseline="0" dirty="0"/>
              <a:t> Skill Work Programme include</a:t>
            </a:r>
            <a:r>
              <a:rPr lang="en-029" baseline="0" dirty="0"/>
              <a:t>: Drivers/Mechanics, Steel/Metal Workers, Industrial Plumbing Workers</a:t>
            </a:r>
          </a:p>
          <a:p>
            <a:r>
              <a:rPr lang="en-029" b="1" baseline="0" dirty="0"/>
              <a:t>The Low Skill Programme include</a:t>
            </a:r>
            <a:r>
              <a:rPr lang="en-029" baseline="0" dirty="0"/>
              <a:t>: Seafood Workers; Mushroom Harvesters, Greenhouse/Hydroponics, Diary Farming, Customer Service, Farming, Hotel</a:t>
            </a:r>
            <a:endParaRPr lang="en-029" dirty="0"/>
          </a:p>
        </p:txBody>
      </p:sp>
      <p:sp>
        <p:nvSpPr>
          <p:cNvPr id="4" name="Slide Number Placeholder 3"/>
          <p:cNvSpPr>
            <a:spLocks noGrp="1"/>
          </p:cNvSpPr>
          <p:nvPr>
            <p:ph type="sldNum" sz="quarter" idx="10"/>
          </p:nvPr>
        </p:nvSpPr>
        <p:spPr/>
        <p:txBody>
          <a:bodyPr/>
          <a:lstStyle/>
          <a:p>
            <a:pPr>
              <a:defRPr/>
            </a:pPr>
            <a:fld id="{4C4CD349-A245-4E18-8820-77B5B7388FD8}" type="slidenum">
              <a:rPr lang="en-JM" smtClean="0"/>
              <a:pPr>
                <a:defRPr/>
              </a:pPr>
              <a:t>4</a:t>
            </a:fld>
            <a:endParaRPr lang="en-JM"/>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JM" dirty="0"/>
              <a:t>Outside of the Selection Process; an</a:t>
            </a:r>
            <a:r>
              <a:rPr lang="en-JM" baseline="0" dirty="0"/>
              <a:t> employer might ask for a worker in a specialized skilled area, as such that category of worker might not be in the POOL </a:t>
            </a:r>
            <a:endParaRPr lang="en-JM" dirty="0"/>
          </a:p>
        </p:txBody>
      </p:sp>
      <p:sp>
        <p:nvSpPr>
          <p:cNvPr id="4" name="Slide Number Placeholder 3"/>
          <p:cNvSpPr>
            <a:spLocks noGrp="1"/>
          </p:cNvSpPr>
          <p:nvPr>
            <p:ph type="sldNum" sz="quarter" idx="10"/>
          </p:nvPr>
        </p:nvSpPr>
        <p:spPr/>
        <p:txBody>
          <a:bodyPr/>
          <a:lstStyle/>
          <a:p>
            <a:pPr>
              <a:defRPr/>
            </a:pPr>
            <a:fld id="{4C4CD349-A245-4E18-8820-77B5B7388FD8}" type="slidenum">
              <a:rPr lang="en-JM" smtClean="0"/>
              <a:pPr>
                <a:defRPr/>
              </a:pPr>
              <a:t>5</a:t>
            </a:fld>
            <a:endParaRPr lang="en-JM"/>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029" dirty="0"/>
              <a:t>British Columbia (BC) Workers’ accommodation is not on the farm, as such the Employer will ensure that suitable accommodation is arranged for the workers in the Community. The employer will be responsible to pay (in advance) rent to the owner of the accommodation </a:t>
            </a:r>
          </a:p>
          <a:p>
            <a:pPr lvl="2">
              <a:buFont typeface="Wingdings" pitchFamily="2" charset="2"/>
              <a:buChar char="Ø"/>
            </a:pPr>
            <a:r>
              <a:rPr lang="en-029" dirty="0"/>
              <a:t>Which the worker will pay back through salary deductions weekly</a:t>
            </a:r>
          </a:p>
        </p:txBody>
      </p:sp>
      <p:sp>
        <p:nvSpPr>
          <p:cNvPr id="4" name="Slide Number Placeholder 3"/>
          <p:cNvSpPr>
            <a:spLocks noGrp="1"/>
          </p:cNvSpPr>
          <p:nvPr>
            <p:ph type="sldNum" sz="quarter" idx="10"/>
          </p:nvPr>
        </p:nvSpPr>
        <p:spPr/>
        <p:txBody>
          <a:bodyPr/>
          <a:lstStyle/>
          <a:p>
            <a:pPr>
              <a:defRPr/>
            </a:pPr>
            <a:fld id="{4C4CD349-A245-4E18-8820-77B5B7388FD8}" type="slidenum">
              <a:rPr lang="en-JM" smtClean="0"/>
              <a:pPr>
                <a:defRPr/>
              </a:pPr>
              <a:t>6</a:t>
            </a:fld>
            <a:endParaRPr lang="en-JM"/>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029" dirty="0"/>
              <a:t>The Employer shall provide after five (5) consecutive hours of work a meal break of at least thirty (30) minutes and to provide two (2) rest periods of ten (10) minutes duration (mid-morning &amp; mid-afternoon)</a:t>
            </a:r>
          </a:p>
          <a:p>
            <a:endParaRPr lang="en-029" dirty="0"/>
          </a:p>
          <a:p>
            <a:r>
              <a:rPr lang="en-029" dirty="0"/>
              <a:t>For each six (6) consecutive days of work, the worker will be entitled to one (1) day of rest, however if there is an urgency to finish farm work which cannot be delayed, the worker may consent to postpone that day until a mutually agreeable date.</a:t>
            </a:r>
          </a:p>
        </p:txBody>
      </p:sp>
      <p:sp>
        <p:nvSpPr>
          <p:cNvPr id="4" name="Slide Number Placeholder 3"/>
          <p:cNvSpPr>
            <a:spLocks noGrp="1"/>
          </p:cNvSpPr>
          <p:nvPr>
            <p:ph type="sldNum" sz="quarter" idx="10"/>
          </p:nvPr>
        </p:nvSpPr>
        <p:spPr/>
        <p:txBody>
          <a:bodyPr/>
          <a:lstStyle/>
          <a:p>
            <a:pPr>
              <a:defRPr/>
            </a:pPr>
            <a:fld id="{4C4CD349-A245-4E18-8820-77B5B7388FD8}" type="slidenum">
              <a:rPr lang="en-JM" smtClean="0"/>
              <a:pPr>
                <a:defRPr/>
              </a:pPr>
              <a:t>7</a:t>
            </a:fld>
            <a:endParaRPr lang="en-JM"/>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JM" b="1" dirty="0"/>
          </a:p>
        </p:txBody>
      </p:sp>
      <p:sp>
        <p:nvSpPr>
          <p:cNvPr id="4" name="Slide Number Placeholder 3"/>
          <p:cNvSpPr>
            <a:spLocks noGrp="1"/>
          </p:cNvSpPr>
          <p:nvPr>
            <p:ph type="sldNum" sz="quarter" idx="10"/>
          </p:nvPr>
        </p:nvSpPr>
        <p:spPr/>
        <p:txBody>
          <a:bodyPr/>
          <a:lstStyle/>
          <a:p>
            <a:pPr>
              <a:defRPr/>
            </a:pPr>
            <a:fld id="{4C4CD349-A245-4E18-8820-77B5B7388FD8}" type="slidenum">
              <a:rPr lang="en-JM" smtClean="0"/>
              <a:pPr>
                <a:defRPr/>
              </a:pPr>
              <a:t>10</a:t>
            </a:fld>
            <a:endParaRPr lang="en-JM"/>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029" dirty="0"/>
          </a:p>
          <a:p>
            <a:endParaRPr lang="en-JM" dirty="0"/>
          </a:p>
        </p:txBody>
      </p:sp>
      <p:sp>
        <p:nvSpPr>
          <p:cNvPr id="4" name="Slide Number Placeholder 3"/>
          <p:cNvSpPr>
            <a:spLocks noGrp="1"/>
          </p:cNvSpPr>
          <p:nvPr>
            <p:ph type="sldNum" sz="quarter" idx="10"/>
          </p:nvPr>
        </p:nvSpPr>
        <p:spPr/>
        <p:txBody>
          <a:bodyPr/>
          <a:lstStyle/>
          <a:p>
            <a:pPr>
              <a:defRPr/>
            </a:pPr>
            <a:fld id="{4C4CD349-A245-4E18-8820-77B5B7388FD8}" type="slidenum">
              <a:rPr lang="en-JM" smtClean="0"/>
              <a:pPr>
                <a:defRPr/>
              </a:pPr>
              <a:t>11</a:t>
            </a:fld>
            <a:endParaRPr lang="en-JM"/>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pPr>
              <a:defRPr/>
            </a:pPr>
            <a:fld id="{D90D697C-1C79-4DF3-9ACF-601EFB009041}" type="datetime1">
              <a:rPr lang="en-JM" smtClean="0"/>
              <a:pPr>
                <a:defRPr/>
              </a:pPr>
              <a:t>11/7/2017</a:t>
            </a:fld>
            <a:endParaRPr lang="en-JM"/>
          </a:p>
        </p:txBody>
      </p:sp>
      <p:sp>
        <p:nvSpPr>
          <p:cNvPr id="19" name="Footer Placeholder 18"/>
          <p:cNvSpPr>
            <a:spLocks noGrp="1"/>
          </p:cNvSpPr>
          <p:nvPr>
            <p:ph type="ftr" sz="quarter" idx="11"/>
          </p:nvPr>
        </p:nvSpPr>
        <p:spPr/>
        <p:txBody>
          <a:bodyPr/>
          <a:lstStyle/>
          <a:p>
            <a:pPr>
              <a:defRPr/>
            </a:pPr>
            <a:endParaRPr lang="en-JM"/>
          </a:p>
        </p:txBody>
      </p:sp>
      <p:sp>
        <p:nvSpPr>
          <p:cNvPr id="27" name="Slide Number Placeholder 26"/>
          <p:cNvSpPr>
            <a:spLocks noGrp="1"/>
          </p:cNvSpPr>
          <p:nvPr>
            <p:ph type="sldNum" sz="quarter" idx="12"/>
          </p:nvPr>
        </p:nvSpPr>
        <p:spPr/>
        <p:txBody>
          <a:bodyPr/>
          <a:lstStyle/>
          <a:p>
            <a:pPr>
              <a:defRPr/>
            </a:pPr>
            <a:fld id="{10761F84-8031-4D42-871E-96DD41890B08}" type="slidenum">
              <a:rPr lang="en-JM" smtClean="0"/>
              <a:pPr>
                <a:defRPr/>
              </a:pPr>
              <a:t>‹#›</a:t>
            </a:fld>
            <a:endParaRPr lang="en-JM"/>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CFC5E3D1-4595-4E20-BF1D-8D861FC78951}" type="datetime1">
              <a:rPr lang="en-JM" smtClean="0"/>
              <a:pPr>
                <a:defRPr/>
              </a:pPr>
              <a:t>11/7/2017</a:t>
            </a:fld>
            <a:endParaRPr lang="en-JM"/>
          </a:p>
        </p:txBody>
      </p:sp>
      <p:sp>
        <p:nvSpPr>
          <p:cNvPr id="5" name="Footer Placeholder 4"/>
          <p:cNvSpPr>
            <a:spLocks noGrp="1"/>
          </p:cNvSpPr>
          <p:nvPr>
            <p:ph type="ftr" sz="quarter" idx="11"/>
          </p:nvPr>
        </p:nvSpPr>
        <p:spPr/>
        <p:txBody>
          <a:bodyPr/>
          <a:lstStyle/>
          <a:p>
            <a:pPr>
              <a:defRPr/>
            </a:pPr>
            <a:endParaRPr lang="en-JM"/>
          </a:p>
        </p:txBody>
      </p:sp>
      <p:sp>
        <p:nvSpPr>
          <p:cNvPr id="6" name="Slide Number Placeholder 5"/>
          <p:cNvSpPr>
            <a:spLocks noGrp="1"/>
          </p:cNvSpPr>
          <p:nvPr>
            <p:ph type="sldNum" sz="quarter" idx="12"/>
          </p:nvPr>
        </p:nvSpPr>
        <p:spPr/>
        <p:txBody>
          <a:bodyPr/>
          <a:lstStyle/>
          <a:p>
            <a:pPr>
              <a:defRPr/>
            </a:pPr>
            <a:fld id="{18F18E53-F6EA-42F2-9E5D-D4C82237A32B}" type="slidenum">
              <a:rPr lang="en-JM" smtClean="0"/>
              <a:pPr>
                <a:defRPr/>
              </a:pPr>
              <a:t>‹#›</a:t>
            </a:fld>
            <a:endParaRPr lang="en-JM"/>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C52DCEDD-0F81-41F0-8724-FBE3EED4BC24}" type="datetime1">
              <a:rPr lang="en-JM" smtClean="0"/>
              <a:pPr>
                <a:defRPr/>
              </a:pPr>
              <a:t>11/7/2017</a:t>
            </a:fld>
            <a:endParaRPr lang="en-JM"/>
          </a:p>
        </p:txBody>
      </p:sp>
      <p:sp>
        <p:nvSpPr>
          <p:cNvPr id="5" name="Footer Placeholder 4"/>
          <p:cNvSpPr>
            <a:spLocks noGrp="1"/>
          </p:cNvSpPr>
          <p:nvPr>
            <p:ph type="ftr" sz="quarter" idx="11"/>
          </p:nvPr>
        </p:nvSpPr>
        <p:spPr/>
        <p:txBody>
          <a:bodyPr/>
          <a:lstStyle/>
          <a:p>
            <a:pPr>
              <a:defRPr/>
            </a:pPr>
            <a:endParaRPr lang="en-JM"/>
          </a:p>
        </p:txBody>
      </p:sp>
      <p:sp>
        <p:nvSpPr>
          <p:cNvPr id="6" name="Slide Number Placeholder 5"/>
          <p:cNvSpPr>
            <a:spLocks noGrp="1"/>
          </p:cNvSpPr>
          <p:nvPr>
            <p:ph type="sldNum" sz="quarter" idx="12"/>
          </p:nvPr>
        </p:nvSpPr>
        <p:spPr/>
        <p:txBody>
          <a:bodyPr/>
          <a:lstStyle/>
          <a:p>
            <a:pPr>
              <a:defRPr/>
            </a:pPr>
            <a:fld id="{B591A35D-958A-4DD6-BBB7-1EB2D8734F77}" type="slidenum">
              <a:rPr lang="en-JM" smtClean="0"/>
              <a:pPr>
                <a:defRPr/>
              </a:pPr>
              <a:t>‹#›</a:t>
            </a:fld>
            <a:endParaRPr lang="en-JM"/>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9948BD1C-6280-441C-8319-76A90CFFC1AE}" type="datetime1">
              <a:rPr lang="en-JM" smtClean="0"/>
              <a:pPr>
                <a:defRPr/>
              </a:pPr>
              <a:t>11/7/2017</a:t>
            </a:fld>
            <a:endParaRPr lang="en-JM"/>
          </a:p>
        </p:txBody>
      </p:sp>
      <p:sp>
        <p:nvSpPr>
          <p:cNvPr id="5" name="Footer Placeholder 4"/>
          <p:cNvSpPr>
            <a:spLocks noGrp="1"/>
          </p:cNvSpPr>
          <p:nvPr>
            <p:ph type="ftr" sz="quarter" idx="11"/>
          </p:nvPr>
        </p:nvSpPr>
        <p:spPr/>
        <p:txBody>
          <a:bodyPr/>
          <a:lstStyle/>
          <a:p>
            <a:pPr>
              <a:defRPr/>
            </a:pPr>
            <a:endParaRPr lang="en-JM"/>
          </a:p>
        </p:txBody>
      </p:sp>
      <p:sp>
        <p:nvSpPr>
          <p:cNvPr id="6" name="Slide Number Placeholder 5"/>
          <p:cNvSpPr>
            <a:spLocks noGrp="1"/>
          </p:cNvSpPr>
          <p:nvPr>
            <p:ph type="sldNum" sz="quarter" idx="12"/>
          </p:nvPr>
        </p:nvSpPr>
        <p:spPr/>
        <p:txBody>
          <a:bodyPr/>
          <a:lstStyle/>
          <a:p>
            <a:pPr>
              <a:defRPr/>
            </a:pPr>
            <a:fld id="{DDDCA221-A9E3-4A09-917C-0AD847491C87}" type="slidenum">
              <a:rPr lang="en-JM" smtClean="0"/>
              <a:pPr>
                <a:defRPr/>
              </a:pPr>
              <a:t>‹#›</a:t>
            </a:fld>
            <a:endParaRPr lang="en-JM"/>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fld id="{AD988EDE-067A-4F4A-AF0D-104FE21A14B3}" type="datetime1">
              <a:rPr lang="en-JM" smtClean="0"/>
              <a:pPr>
                <a:defRPr/>
              </a:pPr>
              <a:t>11/7/2017</a:t>
            </a:fld>
            <a:endParaRPr lang="en-JM"/>
          </a:p>
        </p:txBody>
      </p:sp>
      <p:sp>
        <p:nvSpPr>
          <p:cNvPr id="5" name="Footer Placeholder 4"/>
          <p:cNvSpPr>
            <a:spLocks noGrp="1"/>
          </p:cNvSpPr>
          <p:nvPr>
            <p:ph type="ftr" sz="quarter" idx="11"/>
          </p:nvPr>
        </p:nvSpPr>
        <p:spPr/>
        <p:txBody>
          <a:bodyPr/>
          <a:lstStyle/>
          <a:p>
            <a:pPr>
              <a:defRPr/>
            </a:pPr>
            <a:endParaRPr lang="en-JM"/>
          </a:p>
        </p:txBody>
      </p:sp>
      <p:sp>
        <p:nvSpPr>
          <p:cNvPr id="6" name="Slide Number Placeholder 5"/>
          <p:cNvSpPr>
            <a:spLocks noGrp="1"/>
          </p:cNvSpPr>
          <p:nvPr>
            <p:ph type="sldNum" sz="quarter" idx="12"/>
          </p:nvPr>
        </p:nvSpPr>
        <p:spPr/>
        <p:txBody>
          <a:bodyPr/>
          <a:lstStyle/>
          <a:p>
            <a:pPr>
              <a:defRPr/>
            </a:pPr>
            <a:fld id="{6CF75C78-DCD4-49FE-BAFC-F514AAFDEF37}" type="slidenum">
              <a:rPr lang="en-JM" smtClean="0"/>
              <a:pPr>
                <a:defRPr/>
              </a:pPr>
              <a:t>‹#›</a:t>
            </a:fld>
            <a:endParaRPr lang="en-JM"/>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fld id="{E6D3D832-0481-460E-8DB3-F787F5AD9282}" type="datetime1">
              <a:rPr lang="en-JM" smtClean="0"/>
              <a:pPr>
                <a:defRPr/>
              </a:pPr>
              <a:t>11/7/2017</a:t>
            </a:fld>
            <a:endParaRPr lang="en-JM"/>
          </a:p>
        </p:txBody>
      </p:sp>
      <p:sp>
        <p:nvSpPr>
          <p:cNvPr id="6" name="Footer Placeholder 5"/>
          <p:cNvSpPr>
            <a:spLocks noGrp="1"/>
          </p:cNvSpPr>
          <p:nvPr>
            <p:ph type="ftr" sz="quarter" idx="11"/>
          </p:nvPr>
        </p:nvSpPr>
        <p:spPr/>
        <p:txBody>
          <a:bodyPr/>
          <a:lstStyle/>
          <a:p>
            <a:pPr>
              <a:defRPr/>
            </a:pPr>
            <a:endParaRPr lang="en-JM"/>
          </a:p>
        </p:txBody>
      </p:sp>
      <p:sp>
        <p:nvSpPr>
          <p:cNvPr id="7" name="Slide Number Placeholder 6"/>
          <p:cNvSpPr>
            <a:spLocks noGrp="1"/>
          </p:cNvSpPr>
          <p:nvPr>
            <p:ph type="sldNum" sz="quarter" idx="12"/>
          </p:nvPr>
        </p:nvSpPr>
        <p:spPr/>
        <p:txBody>
          <a:bodyPr/>
          <a:lstStyle/>
          <a:p>
            <a:pPr>
              <a:defRPr/>
            </a:pPr>
            <a:fld id="{336B7FB3-E1D5-444D-A9AC-2F1246727019}" type="slidenum">
              <a:rPr lang="en-JM" smtClean="0"/>
              <a:pPr>
                <a:defRPr/>
              </a:pPr>
              <a:t>‹#›</a:t>
            </a:fld>
            <a:endParaRPr lang="en-JM"/>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a:defRPr/>
            </a:pPr>
            <a:fld id="{3AED8FE4-8762-4BB0-962A-41898F5E85FE}" type="datetime1">
              <a:rPr lang="en-JM" smtClean="0"/>
              <a:pPr>
                <a:defRPr/>
              </a:pPr>
              <a:t>11/7/2017</a:t>
            </a:fld>
            <a:endParaRPr lang="en-JM"/>
          </a:p>
        </p:txBody>
      </p:sp>
      <p:sp>
        <p:nvSpPr>
          <p:cNvPr id="8" name="Footer Placeholder 7"/>
          <p:cNvSpPr>
            <a:spLocks noGrp="1"/>
          </p:cNvSpPr>
          <p:nvPr>
            <p:ph type="ftr" sz="quarter" idx="11"/>
          </p:nvPr>
        </p:nvSpPr>
        <p:spPr/>
        <p:txBody>
          <a:bodyPr/>
          <a:lstStyle/>
          <a:p>
            <a:pPr>
              <a:defRPr/>
            </a:pPr>
            <a:endParaRPr lang="en-JM"/>
          </a:p>
        </p:txBody>
      </p:sp>
      <p:sp>
        <p:nvSpPr>
          <p:cNvPr id="9" name="Slide Number Placeholder 8"/>
          <p:cNvSpPr>
            <a:spLocks noGrp="1"/>
          </p:cNvSpPr>
          <p:nvPr>
            <p:ph type="sldNum" sz="quarter" idx="12"/>
          </p:nvPr>
        </p:nvSpPr>
        <p:spPr/>
        <p:txBody>
          <a:bodyPr/>
          <a:lstStyle/>
          <a:p>
            <a:pPr>
              <a:defRPr/>
            </a:pPr>
            <a:fld id="{68102CB4-6843-4D78-BD30-27C43AF1C22A}" type="slidenum">
              <a:rPr lang="en-JM" smtClean="0"/>
              <a:pPr>
                <a:defRPr/>
              </a:pPr>
              <a:t>‹#›</a:t>
            </a:fld>
            <a:endParaRPr lang="en-JM"/>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pPr>
              <a:defRPr/>
            </a:pPr>
            <a:fld id="{674E2EC8-6BA2-4537-BD9B-DBB281D9B79A}" type="datetime1">
              <a:rPr lang="en-JM" smtClean="0"/>
              <a:pPr>
                <a:defRPr/>
              </a:pPr>
              <a:t>11/7/2017</a:t>
            </a:fld>
            <a:endParaRPr lang="en-JM"/>
          </a:p>
        </p:txBody>
      </p:sp>
      <p:sp>
        <p:nvSpPr>
          <p:cNvPr id="4" name="Footer Placeholder 3"/>
          <p:cNvSpPr>
            <a:spLocks noGrp="1"/>
          </p:cNvSpPr>
          <p:nvPr>
            <p:ph type="ftr" sz="quarter" idx="11"/>
          </p:nvPr>
        </p:nvSpPr>
        <p:spPr/>
        <p:txBody>
          <a:bodyPr/>
          <a:lstStyle/>
          <a:p>
            <a:pPr>
              <a:defRPr/>
            </a:pPr>
            <a:endParaRPr lang="en-JM"/>
          </a:p>
        </p:txBody>
      </p:sp>
      <p:sp>
        <p:nvSpPr>
          <p:cNvPr id="5" name="Slide Number Placeholder 4"/>
          <p:cNvSpPr>
            <a:spLocks noGrp="1"/>
          </p:cNvSpPr>
          <p:nvPr>
            <p:ph type="sldNum" sz="quarter" idx="12"/>
          </p:nvPr>
        </p:nvSpPr>
        <p:spPr/>
        <p:txBody>
          <a:bodyPr/>
          <a:lstStyle/>
          <a:p>
            <a:pPr>
              <a:defRPr/>
            </a:pPr>
            <a:fld id="{DC687A90-2B10-49DF-935E-CC52A69D1E87}" type="slidenum">
              <a:rPr lang="en-JM" smtClean="0"/>
              <a:pPr>
                <a:defRPr/>
              </a:pPr>
              <a:t>‹#›</a:t>
            </a:fld>
            <a:endParaRPr lang="en-JM"/>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06550D0-04D9-4D1D-8F52-E20714EE0F73}" type="datetime1">
              <a:rPr lang="en-JM" smtClean="0"/>
              <a:pPr>
                <a:defRPr/>
              </a:pPr>
              <a:t>11/7/2017</a:t>
            </a:fld>
            <a:endParaRPr lang="en-JM"/>
          </a:p>
        </p:txBody>
      </p:sp>
      <p:sp>
        <p:nvSpPr>
          <p:cNvPr id="3" name="Footer Placeholder 2"/>
          <p:cNvSpPr>
            <a:spLocks noGrp="1"/>
          </p:cNvSpPr>
          <p:nvPr>
            <p:ph type="ftr" sz="quarter" idx="11"/>
          </p:nvPr>
        </p:nvSpPr>
        <p:spPr/>
        <p:txBody>
          <a:bodyPr/>
          <a:lstStyle/>
          <a:p>
            <a:pPr>
              <a:defRPr/>
            </a:pPr>
            <a:endParaRPr lang="en-JM"/>
          </a:p>
        </p:txBody>
      </p:sp>
      <p:sp>
        <p:nvSpPr>
          <p:cNvPr id="4" name="Slide Number Placeholder 3"/>
          <p:cNvSpPr>
            <a:spLocks noGrp="1"/>
          </p:cNvSpPr>
          <p:nvPr>
            <p:ph type="sldNum" sz="quarter" idx="12"/>
          </p:nvPr>
        </p:nvSpPr>
        <p:spPr/>
        <p:txBody>
          <a:bodyPr/>
          <a:lstStyle/>
          <a:p>
            <a:pPr>
              <a:defRPr/>
            </a:pPr>
            <a:fld id="{C4CA3867-C859-4D35-8677-EB78A82A087B}" type="slidenum">
              <a:rPr lang="en-JM" smtClean="0"/>
              <a:pPr>
                <a:defRPr/>
              </a:pPr>
              <a:t>‹#›</a:t>
            </a:fld>
            <a:endParaRPr lang="en-JM"/>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fld id="{565C0581-AB02-48F1-A344-F2E7CDF17C99}" type="datetime1">
              <a:rPr lang="en-JM" smtClean="0"/>
              <a:pPr>
                <a:defRPr/>
              </a:pPr>
              <a:t>11/7/2017</a:t>
            </a:fld>
            <a:endParaRPr lang="en-JM"/>
          </a:p>
        </p:txBody>
      </p:sp>
      <p:sp>
        <p:nvSpPr>
          <p:cNvPr id="6" name="Footer Placeholder 5"/>
          <p:cNvSpPr>
            <a:spLocks noGrp="1"/>
          </p:cNvSpPr>
          <p:nvPr>
            <p:ph type="ftr" sz="quarter" idx="11"/>
          </p:nvPr>
        </p:nvSpPr>
        <p:spPr/>
        <p:txBody>
          <a:bodyPr/>
          <a:lstStyle/>
          <a:p>
            <a:pPr>
              <a:defRPr/>
            </a:pPr>
            <a:endParaRPr lang="en-JM"/>
          </a:p>
        </p:txBody>
      </p:sp>
      <p:sp>
        <p:nvSpPr>
          <p:cNvPr id="7" name="Slide Number Placeholder 6"/>
          <p:cNvSpPr>
            <a:spLocks noGrp="1"/>
          </p:cNvSpPr>
          <p:nvPr>
            <p:ph type="sldNum" sz="quarter" idx="12"/>
          </p:nvPr>
        </p:nvSpPr>
        <p:spPr/>
        <p:txBody>
          <a:bodyPr/>
          <a:lstStyle/>
          <a:p>
            <a:pPr>
              <a:defRPr/>
            </a:pPr>
            <a:fld id="{9753189A-0ADA-43CF-AED7-A69E0859A538}" type="slidenum">
              <a:rPr lang="en-JM" smtClean="0"/>
              <a:pPr>
                <a:defRPr/>
              </a:pPr>
              <a:t>‹#›</a:t>
            </a:fld>
            <a:endParaRPr lang="en-JM"/>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pPr>
              <a:defRPr/>
            </a:pPr>
            <a:fld id="{C853BD54-68AD-4C26-B726-164567DF1742}" type="datetime1">
              <a:rPr lang="en-JM" smtClean="0"/>
              <a:pPr>
                <a:defRPr/>
              </a:pPr>
              <a:t>11/7/2017</a:t>
            </a:fld>
            <a:endParaRPr lang="en-JM"/>
          </a:p>
        </p:txBody>
      </p:sp>
      <p:sp>
        <p:nvSpPr>
          <p:cNvPr id="6" name="Footer Placeholder 5"/>
          <p:cNvSpPr>
            <a:spLocks noGrp="1"/>
          </p:cNvSpPr>
          <p:nvPr>
            <p:ph type="ftr" sz="quarter" idx="11"/>
          </p:nvPr>
        </p:nvSpPr>
        <p:spPr/>
        <p:txBody>
          <a:bodyPr/>
          <a:lstStyle/>
          <a:p>
            <a:pPr>
              <a:defRPr/>
            </a:pPr>
            <a:endParaRPr lang="en-JM"/>
          </a:p>
        </p:txBody>
      </p:sp>
      <p:sp>
        <p:nvSpPr>
          <p:cNvPr id="7" name="Slide Number Placeholder 6"/>
          <p:cNvSpPr>
            <a:spLocks noGrp="1"/>
          </p:cNvSpPr>
          <p:nvPr>
            <p:ph type="sldNum" sz="quarter" idx="12"/>
          </p:nvPr>
        </p:nvSpPr>
        <p:spPr>
          <a:xfrm>
            <a:off x="8077200" y="6356350"/>
            <a:ext cx="609600" cy="365125"/>
          </a:xfrm>
        </p:spPr>
        <p:txBody>
          <a:bodyPr/>
          <a:lstStyle/>
          <a:p>
            <a:pPr>
              <a:defRPr/>
            </a:pPr>
            <a:fld id="{C7F1A548-989C-4742-AF4E-EFFD99202C26}" type="slidenum">
              <a:rPr lang="en-JM" smtClean="0"/>
              <a:pPr>
                <a:defRPr/>
              </a:pPr>
              <a:t>‹#›</a:t>
            </a:fld>
            <a:endParaRPr lang="en-JM"/>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92AA702C-DD7F-436F-B5D4-11A5484730E7}" type="datetime1">
              <a:rPr lang="en-JM" smtClean="0"/>
              <a:pPr>
                <a:defRPr/>
              </a:pPr>
              <a:t>11/7/2017</a:t>
            </a:fld>
            <a:endParaRPr lang="en-JM"/>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JM"/>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7EABDF67-9B3F-4DBB-946A-62E537B8CCB2}" type="slidenum">
              <a:rPr lang="en-JM" smtClean="0"/>
              <a:pPr>
                <a:defRPr/>
              </a:pPr>
              <a:t>‹#›</a:t>
            </a:fld>
            <a:endParaRPr lang="en-JM"/>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762000"/>
            <a:ext cx="8001000" cy="1470025"/>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eaLnBrk="1" fontAlgn="auto" hangingPunct="1">
              <a:spcAft>
                <a:spcPts val="0"/>
              </a:spcAft>
              <a:defRPr/>
            </a:pPr>
            <a:r>
              <a:rPr lang="en-US" b="1" dirty="0">
                <a:solidFill>
                  <a:schemeClr val="accent2">
                    <a:lumMod val="75000"/>
                  </a:schemeClr>
                </a:solidFill>
              </a:rPr>
              <a:t>WORKSHOP/CONFERENCE ON LABOUR MIGRATION – June 13 &amp; 14, 2017</a:t>
            </a:r>
            <a:endParaRPr lang="en-JM" b="1" dirty="0">
              <a:solidFill>
                <a:schemeClr val="accent2">
                  <a:lumMod val="75000"/>
                </a:schemeClr>
              </a:solidFill>
            </a:endParaRPr>
          </a:p>
        </p:txBody>
      </p:sp>
      <p:pic>
        <p:nvPicPr>
          <p:cNvPr id="4" name="Picture 2" descr="C:\Users\Patrecee Freeman\AppData\Local\Microsoft\Windows\Temporary Internet Files\Content.IE5\SJG332IB\MC900155062[1].wmf"/>
          <p:cNvPicPr>
            <a:picLocks noChangeAspect="1" noChangeArrowheads="1"/>
          </p:cNvPicPr>
          <p:nvPr/>
        </p:nvPicPr>
        <p:blipFill>
          <a:blip r:embed="rId3" cstate="print"/>
          <a:srcRect/>
          <a:stretch>
            <a:fillRect/>
          </a:stretch>
        </p:blipFill>
        <p:spPr bwMode="auto">
          <a:xfrm>
            <a:off x="7848600" y="5181600"/>
            <a:ext cx="1355190" cy="1074739"/>
          </a:xfrm>
          <a:prstGeom prst="rect">
            <a:avLst/>
          </a:prstGeom>
          <a:noFill/>
          <a:ln w="9525">
            <a:noFill/>
            <a:miter lim="800000"/>
            <a:headEnd/>
            <a:tailEnd/>
          </a:ln>
        </p:spPr>
      </p:pic>
      <p:pic>
        <p:nvPicPr>
          <p:cNvPr id="69634" name="Picture 2" descr="/assets/img/stories/display_pic/default_story_img.jpg"/>
          <p:cNvPicPr>
            <a:picLocks noChangeAspect="1" noChangeArrowheads="1"/>
          </p:cNvPicPr>
          <p:nvPr/>
        </p:nvPicPr>
        <p:blipFill>
          <a:blip r:embed="rId4" cstate="print"/>
          <a:srcRect/>
          <a:stretch>
            <a:fillRect/>
          </a:stretch>
        </p:blipFill>
        <p:spPr bwMode="auto">
          <a:xfrm>
            <a:off x="685800" y="2438400"/>
            <a:ext cx="7239000" cy="3872644"/>
          </a:xfrm>
          <a:prstGeom prst="rect">
            <a:avLst/>
          </a:prstGeom>
          <a:noFill/>
        </p:spPr>
      </p:pic>
      <p:sp>
        <p:nvSpPr>
          <p:cNvPr id="5" name="Date Placeholder 4"/>
          <p:cNvSpPr>
            <a:spLocks noGrp="1"/>
          </p:cNvSpPr>
          <p:nvPr>
            <p:ph type="dt" sz="half" idx="10"/>
          </p:nvPr>
        </p:nvSpPr>
        <p:spPr/>
        <p:txBody>
          <a:bodyPr/>
          <a:lstStyle/>
          <a:p>
            <a:pPr>
              <a:defRPr/>
            </a:pPr>
            <a:fld id="{3884AB91-0CF8-4D6A-BE97-5740A7A8AEC6}" type="datetime1">
              <a:rPr lang="en-JM" smtClean="0"/>
              <a:pPr>
                <a:defRPr/>
              </a:pPr>
              <a:t>11/7/2017</a:t>
            </a:fld>
            <a:endParaRPr lang="en-JM"/>
          </a:p>
        </p:txBody>
      </p:sp>
      <p:sp>
        <p:nvSpPr>
          <p:cNvPr id="6" name="Slide Number Placeholder 5"/>
          <p:cNvSpPr>
            <a:spLocks noGrp="1"/>
          </p:cNvSpPr>
          <p:nvPr>
            <p:ph type="sldNum" sz="quarter" idx="12"/>
          </p:nvPr>
        </p:nvSpPr>
        <p:spPr/>
        <p:txBody>
          <a:bodyPr/>
          <a:lstStyle/>
          <a:p>
            <a:pPr>
              <a:defRPr/>
            </a:pPr>
            <a:fld id="{10761F84-8031-4D42-871E-96DD41890B08}" type="slidenum">
              <a:rPr lang="en-JM" smtClean="0"/>
              <a:pPr>
                <a:defRPr/>
              </a:pPr>
              <a:t>1</a:t>
            </a:fld>
            <a:endParaRPr lang="en-JM"/>
          </a:p>
        </p:txBody>
      </p:sp>
      <p:sp>
        <p:nvSpPr>
          <p:cNvPr id="7" name="Footer Placeholder 6"/>
          <p:cNvSpPr>
            <a:spLocks noGrp="1"/>
          </p:cNvSpPr>
          <p:nvPr>
            <p:ph type="ftr" sz="quarter" idx="11"/>
          </p:nvPr>
        </p:nvSpPr>
        <p:spPr>
          <a:xfrm>
            <a:off x="2667000" y="6356350"/>
            <a:ext cx="4343400" cy="365125"/>
          </a:xfrm>
        </p:spPr>
        <p:txBody>
          <a:bodyPr/>
          <a:lstStyle/>
          <a:p>
            <a:pPr>
              <a:defRPr/>
            </a:pPr>
            <a:r>
              <a:rPr lang="en-US" dirty="0"/>
              <a:t>PRESENTER: DELROY PALMER - MLSS,JAMAICA</a:t>
            </a:r>
            <a:endParaRPr lang="en-JM" dirty="0"/>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029" dirty="0"/>
              <a:t>THE RIGHTS OF MIGRANT WORKER</a:t>
            </a:r>
          </a:p>
        </p:txBody>
      </p:sp>
      <p:sp>
        <p:nvSpPr>
          <p:cNvPr id="5" name="Text Placeholder 4"/>
          <p:cNvSpPr>
            <a:spLocks noGrp="1"/>
          </p:cNvSpPr>
          <p:nvPr>
            <p:ph type="body" idx="1"/>
          </p:nvPr>
        </p:nvSpPr>
        <p:spPr/>
        <p:txBody>
          <a:bodyPr/>
          <a:lstStyle/>
          <a:p>
            <a:endParaRPr lang="en-029" dirty="0"/>
          </a:p>
          <a:p>
            <a:r>
              <a:rPr lang="en-029" dirty="0"/>
              <a:t>The Employer Agrees to:</a:t>
            </a:r>
          </a:p>
          <a:p>
            <a:endParaRPr lang="en-029" dirty="0"/>
          </a:p>
        </p:txBody>
      </p:sp>
      <p:sp>
        <p:nvSpPr>
          <p:cNvPr id="6" name="Text Placeholder 5"/>
          <p:cNvSpPr>
            <a:spLocks noGrp="1"/>
          </p:cNvSpPr>
          <p:nvPr>
            <p:ph type="body" sz="half" idx="3"/>
          </p:nvPr>
        </p:nvSpPr>
        <p:spPr/>
        <p:txBody>
          <a:bodyPr/>
          <a:lstStyle/>
          <a:p>
            <a:r>
              <a:rPr lang="en-029" dirty="0"/>
              <a:t>The Worker Agrees to:</a:t>
            </a:r>
          </a:p>
        </p:txBody>
      </p:sp>
      <p:sp>
        <p:nvSpPr>
          <p:cNvPr id="3" name="Content Placeholder 2"/>
          <p:cNvSpPr>
            <a:spLocks noGrp="1"/>
          </p:cNvSpPr>
          <p:nvPr>
            <p:ph sz="quarter" idx="2"/>
          </p:nvPr>
        </p:nvSpPr>
        <p:spPr/>
        <p:txBody>
          <a:bodyPr/>
          <a:lstStyle/>
          <a:p>
            <a:r>
              <a:rPr lang="en-029" dirty="0"/>
              <a:t>Provide reasonable and proper meals for the Worker during periods of transportation and employment</a:t>
            </a:r>
          </a:p>
          <a:p>
            <a:pPr lvl="2">
              <a:buFont typeface="Wingdings" pitchFamily="2" charset="2"/>
              <a:buChar char="Ø"/>
            </a:pPr>
            <a:r>
              <a:rPr lang="en-029" dirty="0"/>
              <a:t>At a cost to the worker as in the agreement</a:t>
            </a:r>
          </a:p>
        </p:txBody>
      </p:sp>
      <p:sp>
        <p:nvSpPr>
          <p:cNvPr id="7" name="Content Placeholder 6"/>
          <p:cNvSpPr>
            <a:spLocks noGrp="1"/>
          </p:cNvSpPr>
          <p:nvPr>
            <p:ph sz="quarter" idx="4"/>
          </p:nvPr>
        </p:nvSpPr>
        <p:spPr/>
        <p:txBody>
          <a:bodyPr/>
          <a:lstStyle/>
          <a:p>
            <a:r>
              <a:rPr lang="en-029" dirty="0"/>
              <a:t>Have a sum which should not to exceed the signed amount per day, for the cost of meals. </a:t>
            </a:r>
          </a:p>
          <a:p>
            <a:pPr lvl="2">
              <a:buFont typeface="Wingdings" pitchFamily="2" charset="2"/>
              <a:buChar char="Ø"/>
            </a:pPr>
            <a:r>
              <a:rPr lang="en-029" dirty="0"/>
              <a:t>This may be deducted from the worker’s wages</a:t>
            </a:r>
          </a:p>
        </p:txBody>
      </p:sp>
      <p:pic>
        <p:nvPicPr>
          <p:cNvPr id="8" name="Picture 2" descr="C:\Users\Patrecee Freeman\AppData\Local\Microsoft\Windows\Temporary Internet Files\Content.IE5\SJG332IB\MC900155062[1].wmf"/>
          <p:cNvPicPr>
            <a:picLocks noChangeAspect="1" noChangeArrowheads="1"/>
          </p:cNvPicPr>
          <p:nvPr/>
        </p:nvPicPr>
        <p:blipFill>
          <a:blip r:embed="rId3" cstate="print"/>
          <a:srcRect/>
          <a:stretch>
            <a:fillRect/>
          </a:stretch>
        </p:blipFill>
        <p:spPr bwMode="auto">
          <a:xfrm>
            <a:off x="7620000" y="5257800"/>
            <a:ext cx="1335733" cy="1149080"/>
          </a:xfrm>
          <a:prstGeom prst="rect">
            <a:avLst/>
          </a:prstGeom>
          <a:noFill/>
          <a:ln w="9525">
            <a:noFill/>
            <a:miter lim="800000"/>
            <a:headEnd/>
            <a:tailEnd/>
          </a:ln>
        </p:spPr>
      </p:pic>
      <p:sp>
        <p:nvSpPr>
          <p:cNvPr id="9" name="Date Placeholder 8"/>
          <p:cNvSpPr>
            <a:spLocks noGrp="1"/>
          </p:cNvSpPr>
          <p:nvPr>
            <p:ph type="dt" sz="half" idx="10"/>
          </p:nvPr>
        </p:nvSpPr>
        <p:spPr/>
        <p:txBody>
          <a:bodyPr/>
          <a:lstStyle/>
          <a:p>
            <a:pPr>
              <a:defRPr/>
            </a:pPr>
            <a:fld id="{C1F25906-F9AA-4640-9481-FD1E60B56F6E}" type="datetime1">
              <a:rPr lang="en-JM" smtClean="0"/>
              <a:pPr>
                <a:defRPr/>
              </a:pPr>
              <a:t>11/7/2017</a:t>
            </a:fld>
            <a:endParaRPr lang="en-JM"/>
          </a:p>
        </p:txBody>
      </p:sp>
      <p:sp>
        <p:nvSpPr>
          <p:cNvPr id="10" name="Slide Number Placeholder 9"/>
          <p:cNvSpPr>
            <a:spLocks noGrp="1"/>
          </p:cNvSpPr>
          <p:nvPr>
            <p:ph type="sldNum" sz="quarter" idx="12"/>
          </p:nvPr>
        </p:nvSpPr>
        <p:spPr/>
        <p:txBody>
          <a:bodyPr/>
          <a:lstStyle/>
          <a:p>
            <a:pPr>
              <a:defRPr/>
            </a:pPr>
            <a:fld id="{68102CB4-6843-4D78-BD30-27C43AF1C22A}" type="slidenum">
              <a:rPr lang="en-JM" smtClean="0"/>
              <a:pPr>
                <a:defRPr/>
              </a:pPr>
              <a:t>10</a:t>
            </a:fld>
            <a:endParaRPr lang="en-JM"/>
          </a:p>
        </p:txBody>
      </p:sp>
      <p:sp>
        <p:nvSpPr>
          <p:cNvPr id="11" name="Footer Placeholder 10"/>
          <p:cNvSpPr>
            <a:spLocks noGrp="1"/>
          </p:cNvSpPr>
          <p:nvPr>
            <p:ph type="ftr" sz="quarter" idx="11"/>
          </p:nvPr>
        </p:nvSpPr>
        <p:spPr/>
        <p:txBody>
          <a:bodyPr/>
          <a:lstStyle/>
          <a:p>
            <a:pPr>
              <a:defRPr/>
            </a:pPr>
            <a:endParaRPr lang="en-JM"/>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029" sz="4400" dirty="0"/>
              <a:t>THE RIGHTS OF MIGRANT WORKERS</a:t>
            </a:r>
          </a:p>
        </p:txBody>
      </p:sp>
      <p:sp>
        <p:nvSpPr>
          <p:cNvPr id="6" name="Content Placeholder 5"/>
          <p:cNvSpPr>
            <a:spLocks noGrp="1"/>
          </p:cNvSpPr>
          <p:nvPr>
            <p:ph idx="1"/>
          </p:nvPr>
        </p:nvSpPr>
        <p:spPr/>
        <p:txBody>
          <a:bodyPr/>
          <a:lstStyle/>
          <a:p>
            <a:r>
              <a:rPr lang="en-029" dirty="0"/>
              <a:t>THE EMPLOYER AGREES – Pay Advances</a:t>
            </a:r>
          </a:p>
          <a:p>
            <a:pPr lvl="1">
              <a:buFont typeface="Wingdings" pitchFamily="2" charset="2"/>
              <a:buChar char="Ø"/>
            </a:pPr>
            <a:r>
              <a:rPr lang="en-029" dirty="0"/>
              <a:t>The employer may pay the worker in advance so the worker can purchase food/personal items</a:t>
            </a:r>
          </a:p>
          <a:p>
            <a:pPr lvl="2">
              <a:buFont typeface="Wingdings" pitchFamily="2" charset="2"/>
              <a:buChar char="Ø"/>
            </a:pPr>
            <a:r>
              <a:rPr lang="en-029" dirty="0"/>
              <a:t>This must be agreed in writing by the employer and the worker</a:t>
            </a:r>
          </a:p>
          <a:p>
            <a:pPr lvl="1">
              <a:buFont typeface="Wingdings" pitchFamily="2" charset="2"/>
              <a:buChar char="Ø"/>
            </a:pPr>
            <a:r>
              <a:rPr lang="en-029" dirty="0"/>
              <a:t>The employer must make payroll deductions in accordance to the law</a:t>
            </a:r>
          </a:p>
          <a:p>
            <a:pPr lvl="1">
              <a:buNone/>
            </a:pPr>
            <a:endParaRPr lang="en-029" dirty="0"/>
          </a:p>
          <a:p>
            <a:pPr lvl="1"/>
            <a:endParaRPr lang="en-029" dirty="0"/>
          </a:p>
        </p:txBody>
      </p:sp>
      <p:sp>
        <p:nvSpPr>
          <p:cNvPr id="5" name="Date Placeholder 4"/>
          <p:cNvSpPr>
            <a:spLocks noGrp="1"/>
          </p:cNvSpPr>
          <p:nvPr>
            <p:ph type="dt" sz="half" idx="10"/>
          </p:nvPr>
        </p:nvSpPr>
        <p:spPr/>
        <p:txBody>
          <a:bodyPr/>
          <a:lstStyle/>
          <a:p>
            <a:pPr>
              <a:defRPr/>
            </a:pPr>
            <a:fld id="{D2A4651C-5002-4250-B800-C3562E57601F}" type="datetime1">
              <a:rPr lang="en-JM" smtClean="0"/>
              <a:pPr>
                <a:defRPr/>
              </a:pPr>
              <a:t>11/7/2017</a:t>
            </a:fld>
            <a:endParaRPr lang="en-JM"/>
          </a:p>
        </p:txBody>
      </p:sp>
      <p:sp>
        <p:nvSpPr>
          <p:cNvPr id="7" name="Slide Number Placeholder 6"/>
          <p:cNvSpPr>
            <a:spLocks noGrp="1"/>
          </p:cNvSpPr>
          <p:nvPr>
            <p:ph type="sldNum" sz="quarter" idx="12"/>
          </p:nvPr>
        </p:nvSpPr>
        <p:spPr/>
        <p:txBody>
          <a:bodyPr/>
          <a:lstStyle/>
          <a:p>
            <a:pPr>
              <a:defRPr/>
            </a:pPr>
            <a:fld id="{DDDCA221-A9E3-4A09-917C-0AD847491C87}" type="slidenum">
              <a:rPr lang="en-JM" smtClean="0"/>
              <a:pPr>
                <a:defRPr/>
              </a:pPr>
              <a:t>11</a:t>
            </a:fld>
            <a:endParaRPr lang="en-JM"/>
          </a:p>
        </p:txBody>
      </p:sp>
      <p:sp>
        <p:nvSpPr>
          <p:cNvPr id="8" name="Footer Placeholder 7"/>
          <p:cNvSpPr>
            <a:spLocks noGrp="1"/>
          </p:cNvSpPr>
          <p:nvPr>
            <p:ph type="ftr" sz="quarter" idx="11"/>
          </p:nvPr>
        </p:nvSpPr>
        <p:spPr/>
        <p:txBody>
          <a:bodyPr/>
          <a:lstStyle/>
          <a:p>
            <a:pPr>
              <a:defRPr/>
            </a:pPr>
            <a:endParaRPr lang="en-JM"/>
          </a:p>
        </p:txBody>
      </p:sp>
      <p:pic>
        <p:nvPicPr>
          <p:cNvPr id="9" name="Picture 2" descr="C:\Users\Patrecee Freeman\AppData\Local\Microsoft\Windows\Temporary Internet Files\Content.IE5\SJG332IB\MC900155062[1].wmf"/>
          <p:cNvPicPr>
            <a:picLocks noChangeAspect="1" noChangeArrowheads="1"/>
          </p:cNvPicPr>
          <p:nvPr/>
        </p:nvPicPr>
        <p:blipFill>
          <a:blip r:embed="rId3" cstate="print"/>
          <a:srcRect/>
          <a:stretch>
            <a:fillRect/>
          </a:stretch>
        </p:blipFill>
        <p:spPr bwMode="auto">
          <a:xfrm>
            <a:off x="7467600" y="5410200"/>
            <a:ext cx="1284288" cy="1104824"/>
          </a:xfrm>
          <a:prstGeom prst="rect">
            <a:avLst/>
          </a:prstGeom>
          <a:noFill/>
          <a:ln w="9525">
            <a:noFill/>
            <a:miter lim="800000"/>
            <a:headEnd/>
            <a:tailEnd/>
          </a:ln>
        </p:spPr>
      </p:pic>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029" sz="4400" dirty="0"/>
              <a:t>THE RIGHTS OF MIGRANT WORKERS</a:t>
            </a:r>
          </a:p>
        </p:txBody>
      </p:sp>
      <p:sp>
        <p:nvSpPr>
          <p:cNvPr id="3" name="Content Placeholder 2"/>
          <p:cNvSpPr>
            <a:spLocks noGrp="1"/>
          </p:cNvSpPr>
          <p:nvPr>
            <p:ph idx="1"/>
          </p:nvPr>
        </p:nvSpPr>
        <p:spPr/>
        <p:txBody>
          <a:bodyPr>
            <a:normAutofit lnSpcReduction="10000"/>
          </a:bodyPr>
          <a:lstStyle/>
          <a:p>
            <a:pPr lvl="1"/>
            <a:r>
              <a:rPr lang="en-029" dirty="0"/>
              <a:t>THE WORKER AGREES – Deduction from wages</a:t>
            </a:r>
          </a:p>
          <a:p>
            <a:pPr lvl="2">
              <a:buFont typeface="Wingdings" pitchFamily="2" charset="2"/>
              <a:buChar char="Ø"/>
            </a:pPr>
            <a:r>
              <a:rPr lang="en-029" dirty="0"/>
              <a:t>The employer shall deduct a portion of his wages and send the amount to the Liaison Service </a:t>
            </a:r>
          </a:p>
          <a:p>
            <a:pPr lvl="3">
              <a:buFont typeface="Wingdings" pitchFamily="2" charset="2"/>
              <a:buChar char="Ø"/>
            </a:pPr>
            <a:r>
              <a:rPr lang="en-029" dirty="0"/>
              <a:t>These deductions is to cover cost associated with the physical and financial protection of the worker while in Canada and to ensure the worker’s safe arrival from their country of origin</a:t>
            </a:r>
          </a:p>
          <a:p>
            <a:pPr lvl="4">
              <a:buFont typeface="Wingdings" pitchFamily="2" charset="2"/>
              <a:buChar char="Ø"/>
            </a:pPr>
            <a:r>
              <a:rPr lang="en-029" dirty="0"/>
              <a:t>These cost includes contribution to The </a:t>
            </a:r>
            <a:r>
              <a:rPr lang="en-029" b="1" dirty="0"/>
              <a:t>N</a:t>
            </a:r>
            <a:r>
              <a:rPr lang="en-029" dirty="0"/>
              <a:t>ational </a:t>
            </a:r>
            <a:r>
              <a:rPr lang="en-029" b="1" dirty="0"/>
              <a:t>I</a:t>
            </a:r>
            <a:r>
              <a:rPr lang="en-029" dirty="0"/>
              <a:t>nsurance </a:t>
            </a:r>
            <a:r>
              <a:rPr lang="en-029" b="1" dirty="0"/>
              <a:t>S</a:t>
            </a:r>
            <a:r>
              <a:rPr lang="en-029" dirty="0"/>
              <a:t>cheme (Canada)</a:t>
            </a:r>
          </a:p>
          <a:p>
            <a:pPr lvl="4">
              <a:buFont typeface="Wingdings" pitchFamily="2" charset="2"/>
              <a:buChar char="Ø"/>
            </a:pPr>
            <a:r>
              <a:rPr lang="en-029" dirty="0"/>
              <a:t>Supplementary medical coverage </a:t>
            </a:r>
          </a:p>
          <a:p>
            <a:pPr lvl="4">
              <a:buFont typeface="Wingdings" pitchFamily="2" charset="2"/>
              <a:buChar char="Ø"/>
            </a:pPr>
            <a:r>
              <a:rPr lang="en-029" dirty="0"/>
              <a:t>Reasonable fees for required medical exams</a:t>
            </a:r>
          </a:p>
          <a:p>
            <a:pPr lvl="4">
              <a:buFont typeface="Wingdings" pitchFamily="2" charset="2"/>
              <a:buChar char="Ø"/>
            </a:pPr>
            <a:r>
              <a:rPr lang="en-029" dirty="0"/>
              <a:t>Government administrative fees:</a:t>
            </a:r>
          </a:p>
          <a:p>
            <a:pPr lvl="6">
              <a:buFont typeface="Wingdings" pitchFamily="2" charset="2"/>
              <a:buChar char="Ø"/>
            </a:pPr>
            <a:r>
              <a:rPr lang="en-029" dirty="0"/>
              <a:t>preparation of documents, ground transportation, lodging during transit to and from Canada, orientation sessions, security</a:t>
            </a:r>
          </a:p>
        </p:txBody>
      </p:sp>
      <p:pic>
        <p:nvPicPr>
          <p:cNvPr id="4" name="Picture 2" descr="C:\Users\Patrecee Freeman\AppData\Local\Microsoft\Windows\Temporary Internet Files\Content.IE5\SJG332IB\MC900155062[1].wmf"/>
          <p:cNvPicPr>
            <a:picLocks noChangeAspect="1" noChangeArrowheads="1"/>
          </p:cNvPicPr>
          <p:nvPr/>
        </p:nvPicPr>
        <p:blipFill>
          <a:blip r:embed="rId3" cstate="print"/>
          <a:srcRect/>
          <a:stretch>
            <a:fillRect/>
          </a:stretch>
        </p:blipFill>
        <p:spPr bwMode="auto">
          <a:xfrm>
            <a:off x="7315200" y="5840024"/>
            <a:ext cx="1183333" cy="1017976"/>
          </a:xfrm>
          <a:prstGeom prst="rect">
            <a:avLst/>
          </a:prstGeom>
          <a:noFill/>
          <a:ln w="9525">
            <a:noFill/>
            <a:miter lim="800000"/>
            <a:headEnd/>
            <a:tailEnd/>
          </a:ln>
        </p:spPr>
      </p:pic>
      <p:sp>
        <p:nvSpPr>
          <p:cNvPr id="5" name="Date Placeholder 4"/>
          <p:cNvSpPr>
            <a:spLocks noGrp="1"/>
          </p:cNvSpPr>
          <p:nvPr>
            <p:ph type="dt" sz="half" idx="10"/>
          </p:nvPr>
        </p:nvSpPr>
        <p:spPr/>
        <p:txBody>
          <a:bodyPr/>
          <a:lstStyle/>
          <a:p>
            <a:pPr>
              <a:defRPr/>
            </a:pPr>
            <a:fld id="{9CD585C0-BDC1-43C7-B366-B5C976E61CD3}" type="datetime1">
              <a:rPr lang="en-JM" smtClean="0"/>
              <a:pPr>
                <a:defRPr/>
              </a:pPr>
              <a:t>11/7/2017</a:t>
            </a:fld>
            <a:endParaRPr lang="en-JM"/>
          </a:p>
        </p:txBody>
      </p:sp>
      <p:sp>
        <p:nvSpPr>
          <p:cNvPr id="6" name="Slide Number Placeholder 5"/>
          <p:cNvSpPr>
            <a:spLocks noGrp="1"/>
          </p:cNvSpPr>
          <p:nvPr>
            <p:ph type="sldNum" sz="quarter" idx="12"/>
          </p:nvPr>
        </p:nvSpPr>
        <p:spPr/>
        <p:txBody>
          <a:bodyPr/>
          <a:lstStyle/>
          <a:p>
            <a:pPr>
              <a:defRPr/>
            </a:pPr>
            <a:fld id="{DDDCA221-A9E3-4A09-917C-0AD847491C87}" type="slidenum">
              <a:rPr lang="en-JM" smtClean="0"/>
              <a:pPr>
                <a:defRPr/>
              </a:pPr>
              <a:t>12</a:t>
            </a:fld>
            <a:endParaRPr lang="en-JM"/>
          </a:p>
        </p:txBody>
      </p:sp>
      <p:sp>
        <p:nvSpPr>
          <p:cNvPr id="7" name="Footer Placeholder 6"/>
          <p:cNvSpPr>
            <a:spLocks noGrp="1"/>
          </p:cNvSpPr>
          <p:nvPr>
            <p:ph type="ftr" sz="quarter" idx="11"/>
          </p:nvPr>
        </p:nvSpPr>
        <p:spPr/>
        <p:txBody>
          <a:bodyPr/>
          <a:lstStyle/>
          <a:p>
            <a:pPr>
              <a:defRPr/>
            </a:pPr>
            <a:endParaRPr lang="en-JM"/>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p:cNvSpPr>
          <p:nvPr>
            <p:ph type="title"/>
          </p:nvPr>
        </p:nvSpPr>
        <p:spPr/>
        <p:txBody>
          <a:bodyPr/>
          <a:lstStyle/>
          <a:p>
            <a:pPr eaLnBrk="1" hangingPunct="1"/>
            <a:r>
              <a:rPr lang="en-US" dirty="0"/>
              <a:t>ROLE OF THE LIAISON SERVICE</a:t>
            </a:r>
          </a:p>
        </p:txBody>
      </p:sp>
      <p:sp>
        <p:nvSpPr>
          <p:cNvPr id="67586" name="Rectangle 3"/>
          <p:cNvSpPr>
            <a:spLocks noGrp="1"/>
          </p:cNvSpPr>
          <p:nvPr>
            <p:ph idx="1"/>
          </p:nvPr>
        </p:nvSpPr>
        <p:spPr/>
        <p:txBody>
          <a:bodyPr>
            <a:normAutofit fontScale="92500" lnSpcReduction="20000"/>
          </a:bodyPr>
          <a:lstStyle/>
          <a:p>
            <a:pPr eaLnBrk="1" hangingPunct="1"/>
            <a:r>
              <a:rPr lang="en-US" sz="2500" dirty="0"/>
              <a:t>There is A Liaison Service for both the USA and Canada Programmes with Liaison Officers who are strategically assigned to different areas to assist Jamaican Workers on the GOJ Overseas Employment Programme (OEP)</a:t>
            </a:r>
          </a:p>
          <a:p>
            <a:pPr lvl="1">
              <a:buFont typeface="Wingdings" pitchFamily="2" charset="2"/>
              <a:buChar char="Ø"/>
            </a:pPr>
            <a:r>
              <a:rPr lang="en-US" dirty="0"/>
              <a:t>The Liaison Officer has the responsibility of seeing to the general welfare of each worker on the OEP. These include but not limited to:</a:t>
            </a:r>
          </a:p>
          <a:p>
            <a:pPr lvl="2">
              <a:buFont typeface="Wingdings" pitchFamily="2" charset="2"/>
              <a:buChar char="Ø"/>
            </a:pPr>
            <a:r>
              <a:rPr lang="en-US" dirty="0"/>
              <a:t>Ensures that accommodation meets acceptable standards prior to arrival of workers</a:t>
            </a:r>
          </a:p>
          <a:p>
            <a:pPr lvl="2">
              <a:buFont typeface="Wingdings" pitchFamily="2" charset="2"/>
              <a:buChar char="Ø"/>
            </a:pPr>
            <a:r>
              <a:rPr lang="en-US" dirty="0"/>
              <a:t>Meets with workers upon arrival for orientation</a:t>
            </a:r>
          </a:p>
          <a:p>
            <a:pPr lvl="2">
              <a:buFont typeface="Wingdings" pitchFamily="2" charset="2"/>
              <a:buChar char="Ø"/>
            </a:pPr>
            <a:r>
              <a:rPr lang="en-US" dirty="0"/>
              <a:t>Assist with medical emergencies or situations such as; natural disasters, disputes with the employer, legal situations etc. </a:t>
            </a:r>
          </a:p>
          <a:p>
            <a:pPr lvl="2">
              <a:buFont typeface="Wingdings" pitchFamily="2" charset="2"/>
              <a:buChar char="Ø"/>
            </a:pPr>
            <a:r>
              <a:rPr lang="en-US" dirty="0"/>
              <a:t>Monitors the employment situation to ensure that both employers and workers adhere to the terms and conditions and procedures of the employment contract.</a:t>
            </a:r>
          </a:p>
          <a:p>
            <a:pPr lvl="2">
              <a:buNone/>
            </a:pPr>
            <a:endParaRPr lang="en-US" dirty="0"/>
          </a:p>
          <a:p>
            <a:pPr lvl="2">
              <a:buNone/>
            </a:pPr>
            <a:endParaRPr lang="en-US" dirty="0"/>
          </a:p>
          <a:p>
            <a:pPr eaLnBrk="1" hangingPunct="1"/>
            <a:endParaRPr lang="en-US" dirty="0"/>
          </a:p>
          <a:p>
            <a:pPr eaLnBrk="1" hangingPunct="1"/>
            <a:endParaRPr lang="en-US" dirty="0"/>
          </a:p>
          <a:p>
            <a:pPr eaLnBrk="1" hangingPunct="1"/>
            <a:endParaRPr lang="en-US" dirty="0"/>
          </a:p>
          <a:p>
            <a:pPr eaLnBrk="1" hangingPunct="1"/>
            <a:endParaRPr lang="en-US" dirty="0"/>
          </a:p>
        </p:txBody>
      </p:sp>
      <p:sp>
        <p:nvSpPr>
          <p:cNvPr id="4" name="Date Placeholder 3"/>
          <p:cNvSpPr>
            <a:spLocks noGrp="1"/>
          </p:cNvSpPr>
          <p:nvPr>
            <p:ph type="dt" sz="half" idx="10"/>
          </p:nvPr>
        </p:nvSpPr>
        <p:spPr/>
        <p:txBody>
          <a:bodyPr/>
          <a:lstStyle/>
          <a:p>
            <a:pPr>
              <a:defRPr/>
            </a:pPr>
            <a:fld id="{F88DD7DD-2197-468E-99FB-EB3BC8810391}" type="datetime1">
              <a:rPr lang="en-JM" smtClean="0"/>
              <a:pPr>
                <a:defRPr/>
              </a:pPr>
              <a:t>11/7/2017</a:t>
            </a:fld>
            <a:endParaRPr lang="en-JM"/>
          </a:p>
        </p:txBody>
      </p:sp>
      <p:sp>
        <p:nvSpPr>
          <p:cNvPr id="5" name="Slide Number Placeholder 4"/>
          <p:cNvSpPr>
            <a:spLocks noGrp="1"/>
          </p:cNvSpPr>
          <p:nvPr>
            <p:ph type="sldNum" sz="quarter" idx="12"/>
          </p:nvPr>
        </p:nvSpPr>
        <p:spPr/>
        <p:txBody>
          <a:bodyPr/>
          <a:lstStyle/>
          <a:p>
            <a:pPr>
              <a:defRPr/>
            </a:pPr>
            <a:fld id="{DDDCA221-A9E3-4A09-917C-0AD847491C87}" type="slidenum">
              <a:rPr lang="en-JM" smtClean="0"/>
              <a:pPr>
                <a:defRPr/>
              </a:pPr>
              <a:t>13</a:t>
            </a:fld>
            <a:endParaRPr lang="en-JM"/>
          </a:p>
        </p:txBody>
      </p:sp>
      <p:sp>
        <p:nvSpPr>
          <p:cNvPr id="6" name="Footer Placeholder 5"/>
          <p:cNvSpPr>
            <a:spLocks noGrp="1"/>
          </p:cNvSpPr>
          <p:nvPr>
            <p:ph type="ftr" sz="quarter" idx="11"/>
          </p:nvPr>
        </p:nvSpPr>
        <p:spPr/>
        <p:txBody>
          <a:bodyPr/>
          <a:lstStyle/>
          <a:p>
            <a:pPr>
              <a:defRPr/>
            </a:pPr>
            <a:endParaRPr lang="en-JM"/>
          </a:p>
        </p:txBody>
      </p:sp>
      <p:pic>
        <p:nvPicPr>
          <p:cNvPr id="7" name="Picture 2" descr="C:\Users\Patrecee Freeman\AppData\Local\Microsoft\Windows\Temporary Internet Files\Content.IE5\SJG332IB\MC900155062[1].wmf"/>
          <p:cNvPicPr>
            <a:picLocks noChangeAspect="1" noChangeArrowheads="1"/>
          </p:cNvPicPr>
          <p:nvPr/>
        </p:nvPicPr>
        <p:blipFill>
          <a:blip r:embed="rId2" cstate="print"/>
          <a:srcRect/>
          <a:stretch>
            <a:fillRect/>
          </a:stretch>
        </p:blipFill>
        <p:spPr bwMode="auto">
          <a:xfrm>
            <a:off x="7924800" y="5622072"/>
            <a:ext cx="1055688" cy="908168"/>
          </a:xfrm>
          <a:prstGeom prst="rect">
            <a:avLst/>
          </a:prstGeom>
          <a:noFill/>
          <a:ln w="9525">
            <a:noFill/>
            <a:miter lim="800000"/>
            <a:headEnd/>
            <a:tailEnd/>
          </a:ln>
        </p:spPr>
      </p:pic>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THE LIAISON SERVICE</a:t>
            </a:r>
            <a:endParaRPr lang="en-029" dirty="0"/>
          </a:p>
        </p:txBody>
      </p:sp>
      <p:sp>
        <p:nvSpPr>
          <p:cNvPr id="3" name="Content Placeholder 2"/>
          <p:cNvSpPr>
            <a:spLocks noGrp="1"/>
          </p:cNvSpPr>
          <p:nvPr>
            <p:ph idx="1"/>
          </p:nvPr>
        </p:nvSpPr>
        <p:spPr/>
        <p:txBody>
          <a:bodyPr/>
          <a:lstStyle/>
          <a:p>
            <a:pPr lvl="2">
              <a:buFont typeface="Wingdings" pitchFamily="2" charset="2"/>
              <a:buChar char="Ø"/>
            </a:pPr>
            <a:r>
              <a:rPr lang="en-029" sz="1900" dirty="0"/>
              <a:t>Dialogues with employer to ensure that all outstanding wages are forwarded to the worker</a:t>
            </a:r>
          </a:p>
          <a:p>
            <a:pPr lvl="2">
              <a:buFont typeface="Wingdings" pitchFamily="2" charset="2"/>
              <a:buChar char="Ø"/>
            </a:pPr>
            <a:r>
              <a:rPr lang="en-029" sz="1900" dirty="0"/>
              <a:t>Communicates with workers families (in some cases to the Family Service Unit through the Social Workers) in home country in special circumstances and for urgent matters or emergencies </a:t>
            </a:r>
          </a:p>
          <a:p>
            <a:pPr lvl="2">
              <a:buFont typeface="Wingdings" pitchFamily="2" charset="2"/>
              <a:buChar char="Ø"/>
            </a:pPr>
            <a:r>
              <a:rPr lang="en-029" sz="1900" dirty="0"/>
              <a:t>Communicates with the Ministry of Labour (Jamaica) in a timely manner regarding any special cases/situation involving worker(s) </a:t>
            </a:r>
          </a:p>
          <a:p>
            <a:pPr lvl="2">
              <a:buFont typeface="Wingdings" pitchFamily="2" charset="2"/>
              <a:buChar char="Ø"/>
            </a:pPr>
            <a:r>
              <a:rPr lang="en-029" sz="1900" dirty="0"/>
              <a:t>If a worker needs to be repatriated for medical reasons, will assist to ensure that the process is handled timely and effectively - including follow-up care at home</a:t>
            </a:r>
          </a:p>
          <a:p>
            <a:pPr lvl="2">
              <a:buFont typeface="Wingdings" pitchFamily="2" charset="2"/>
              <a:buChar char="Ø"/>
            </a:pPr>
            <a:endParaRPr lang="en-029" dirty="0"/>
          </a:p>
          <a:p>
            <a:pPr lvl="2">
              <a:buFont typeface="Wingdings" pitchFamily="2" charset="2"/>
              <a:buChar char="Ø"/>
            </a:pPr>
            <a:endParaRPr lang="en-029" dirty="0"/>
          </a:p>
        </p:txBody>
      </p:sp>
      <p:sp>
        <p:nvSpPr>
          <p:cNvPr id="4" name="Date Placeholder 3"/>
          <p:cNvSpPr>
            <a:spLocks noGrp="1"/>
          </p:cNvSpPr>
          <p:nvPr>
            <p:ph type="dt" sz="half" idx="10"/>
          </p:nvPr>
        </p:nvSpPr>
        <p:spPr/>
        <p:txBody>
          <a:bodyPr/>
          <a:lstStyle/>
          <a:p>
            <a:pPr>
              <a:defRPr/>
            </a:pPr>
            <a:fld id="{A4B5A7A6-AA59-4004-89E6-81D20055EA9C}" type="datetime1">
              <a:rPr lang="en-JM" smtClean="0"/>
              <a:pPr>
                <a:defRPr/>
              </a:pPr>
              <a:t>11/7/2017</a:t>
            </a:fld>
            <a:endParaRPr lang="en-JM"/>
          </a:p>
        </p:txBody>
      </p:sp>
      <p:sp>
        <p:nvSpPr>
          <p:cNvPr id="5" name="Slide Number Placeholder 4"/>
          <p:cNvSpPr>
            <a:spLocks noGrp="1"/>
          </p:cNvSpPr>
          <p:nvPr>
            <p:ph type="sldNum" sz="quarter" idx="12"/>
          </p:nvPr>
        </p:nvSpPr>
        <p:spPr/>
        <p:txBody>
          <a:bodyPr/>
          <a:lstStyle/>
          <a:p>
            <a:pPr>
              <a:defRPr/>
            </a:pPr>
            <a:fld id="{DDDCA221-A9E3-4A09-917C-0AD847491C87}" type="slidenum">
              <a:rPr lang="en-JM" smtClean="0"/>
              <a:pPr>
                <a:defRPr/>
              </a:pPr>
              <a:t>14</a:t>
            </a:fld>
            <a:endParaRPr lang="en-JM"/>
          </a:p>
        </p:txBody>
      </p:sp>
      <p:sp>
        <p:nvSpPr>
          <p:cNvPr id="6" name="Footer Placeholder 5"/>
          <p:cNvSpPr>
            <a:spLocks noGrp="1"/>
          </p:cNvSpPr>
          <p:nvPr>
            <p:ph type="ftr" sz="quarter" idx="11"/>
          </p:nvPr>
        </p:nvSpPr>
        <p:spPr/>
        <p:txBody>
          <a:bodyPr/>
          <a:lstStyle/>
          <a:p>
            <a:pPr>
              <a:defRPr/>
            </a:pPr>
            <a:endParaRPr lang="en-JM"/>
          </a:p>
        </p:txBody>
      </p:sp>
      <p:pic>
        <p:nvPicPr>
          <p:cNvPr id="7" name="Picture 2" descr="C:\Users\Patrecee Freeman\AppData\Local\Microsoft\Windows\Temporary Internet Files\Content.IE5\SJG332IB\MC900155062[1].wmf"/>
          <p:cNvPicPr>
            <a:picLocks noChangeAspect="1" noChangeArrowheads="1"/>
          </p:cNvPicPr>
          <p:nvPr/>
        </p:nvPicPr>
        <p:blipFill>
          <a:blip r:embed="rId2" cstate="print"/>
          <a:srcRect/>
          <a:stretch>
            <a:fillRect/>
          </a:stretch>
        </p:blipFill>
        <p:spPr bwMode="auto">
          <a:xfrm>
            <a:off x="7391400" y="5105400"/>
            <a:ext cx="1436688" cy="1235928"/>
          </a:xfrm>
          <a:prstGeom prst="rect">
            <a:avLst/>
          </a:prstGeom>
          <a:noFill/>
          <a:ln w="9525">
            <a:noFill/>
            <a:miter lim="800000"/>
            <a:headEnd/>
            <a:tailEnd/>
          </a:ln>
        </p:spPr>
      </p:pic>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029" dirty="0"/>
              <a:t>CONCLUSION</a:t>
            </a:r>
          </a:p>
        </p:txBody>
      </p:sp>
      <p:sp>
        <p:nvSpPr>
          <p:cNvPr id="3" name="Content Placeholder 2"/>
          <p:cNvSpPr>
            <a:spLocks noGrp="1"/>
          </p:cNvSpPr>
          <p:nvPr>
            <p:ph idx="1"/>
          </p:nvPr>
        </p:nvSpPr>
        <p:spPr>
          <a:xfrm>
            <a:off x="457200" y="1935480"/>
            <a:ext cx="8229600" cy="4236720"/>
          </a:xfrm>
        </p:spPr>
        <p:txBody>
          <a:bodyPr>
            <a:normAutofit fontScale="85000" lnSpcReduction="10000"/>
          </a:bodyPr>
          <a:lstStyle/>
          <a:p>
            <a:r>
              <a:rPr lang="en-029" dirty="0"/>
              <a:t>The Ministry of Labour (MOL)(Jamaica) is very keen in ensuring that the welfare/rights of all Migrant Workers are taken care of while they serve on the Overseas Employment Programme:</a:t>
            </a:r>
          </a:p>
          <a:p>
            <a:pPr lvl="1">
              <a:buFont typeface="Wingdings" pitchFamily="2" charset="2"/>
              <a:buChar char="Ø"/>
            </a:pPr>
            <a:r>
              <a:rPr lang="en-029" dirty="0"/>
              <a:t>Through the Liaison Service in both USA and Canada, the MOL (Jamaica) is satisfied that all possible measures are in place to protect the welfare/rights of our workers</a:t>
            </a:r>
          </a:p>
          <a:p>
            <a:pPr lvl="1">
              <a:buFont typeface="Wingdings" pitchFamily="2" charset="2"/>
              <a:buChar char="Ø"/>
            </a:pPr>
            <a:r>
              <a:rPr lang="en-029" dirty="0"/>
              <a:t>The MOL (Jamaica) has in place initiatives that will be able to strengthen the capacity and protect the welfare/rights of our workers while they serve on the programme,</a:t>
            </a:r>
            <a:r>
              <a:rPr lang="en-029" baseline="0" dirty="0"/>
              <a:t> as such as new issues arises corrective measures would be put in place,</a:t>
            </a:r>
            <a:r>
              <a:rPr lang="en-029" dirty="0"/>
              <a:t> for example the Family Service Unit</a:t>
            </a:r>
            <a:r>
              <a:rPr lang="en-029" baseline="0" dirty="0"/>
              <a:t>....</a:t>
            </a:r>
            <a:endParaRPr lang="en-029" dirty="0"/>
          </a:p>
          <a:p>
            <a:pPr lvl="1">
              <a:buFont typeface="Wingdings" pitchFamily="2" charset="2"/>
              <a:buChar char="Ø"/>
            </a:pPr>
            <a:r>
              <a:rPr lang="en-029" dirty="0"/>
              <a:t>The MOL is keen to ensure that the selection process is within the guidelines by which the programmes were established (transparent, unbiased &amp; available to all qualified persons)</a:t>
            </a:r>
          </a:p>
        </p:txBody>
      </p:sp>
      <p:sp>
        <p:nvSpPr>
          <p:cNvPr id="4" name="Date Placeholder 3"/>
          <p:cNvSpPr>
            <a:spLocks noGrp="1"/>
          </p:cNvSpPr>
          <p:nvPr>
            <p:ph type="dt" sz="half" idx="10"/>
          </p:nvPr>
        </p:nvSpPr>
        <p:spPr/>
        <p:txBody>
          <a:bodyPr/>
          <a:lstStyle/>
          <a:p>
            <a:pPr>
              <a:defRPr/>
            </a:pPr>
            <a:fld id="{24BB365E-98DC-4F97-B0B7-32F36B333EDA}" type="datetime1">
              <a:rPr lang="en-JM" smtClean="0"/>
              <a:pPr>
                <a:defRPr/>
              </a:pPr>
              <a:t>11/7/2017</a:t>
            </a:fld>
            <a:endParaRPr lang="en-JM"/>
          </a:p>
        </p:txBody>
      </p:sp>
      <p:sp>
        <p:nvSpPr>
          <p:cNvPr id="5" name="Slide Number Placeholder 4"/>
          <p:cNvSpPr>
            <a:spLocks noGrp="1"/>
          </p:cNvSpPr>
          <p:nvPr>
            <p:ph type="sldNum" sz="quarter" idx="12"/>
          </p:nvPr>
        </p:nvSpPr>
        <p:spPr/>
        <p:txBody>
          <a:bodyPr/>
          <a:lstStyle/>
          <a:p>
            <a:pPr>
              <a:defRPr/>
            </a:pPr>
            <a:fld id="{DDDCA221-A9E3-4A09-917C-0AD847491C87}" type="slidenum">
              <a:rPr lang="en-JM" smtClean="0"/>
              <a:pPr>
                <a:defRPr/>
              </a:pPr>
              <a:t>15</a:t>
            </a:fld>
            <a:endParaRPr lang="en-JM"/>
          </a:p>
        </p:txBody>
      </p:sp>
      <p:sp>
        <p:nvSpPr>
          <p:cNvPr id="6" name="Footer Placeholder 5"/>
          <p:cNvSpPr>
            <a:spLocks noGrp="1"/>
          </p:cNvSpPr>
          <p:nvPr>
            <p:ph type="ftr" sz="quarter" idx="11"/>
          </p:nvPr>
        </p:nvSpPr>
        <p:spPr>
          <a:xfrm>
            <a:off x="2667000" y="6356350"/>
            <a:ext cx="3962400" cy="365125"/>
          </a:xfrm>
        </p:spPr>
        <p:txBody>
          <a:bodyPr/>
          <a:lstStyle/>
          <a:p>
            <a:pPr algn="ctr">
              <a:defRPr/>
            </a:pPr>
            <a:r>
              <a:rPr lang="en-US" dirty="0"/>
              <a:t>PRESENTED BY: DELROY PALMER -  </a:t>
            </a:r>
            <a:r>
              <a:rPr lang="en-US"/>
              <a:t>MLSS, JAMAICA</a:t>
            </a:r>
            <a:endParaRPr lang="en-JM" dirty="0"/>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381000" y="914400"/>
            <a:ext cx="8229600" cy="990600"/>
          </a:xfrm>
        </p:spPr>
        <p:txBody>
          <a:bodyPr>
            <a:noAutofit/>
          </a:bodyPr>
          <a:lstStyle/>
          <a:p>
            <a:pPr eaLnBrk="1" hangingPunct="1"/>
            <a:br>
              <a:rPr lang="en-US" sz="2800" b="1" dirty="0">
                <a:ln>
                  <a:solidFill>
                    <a:schemeClr val="tx1"/>
                  </a:solidFill>
                </a:ln>
                <a:solidFill>
                  <a:srgbClr val="C00000"/>
                </a:solidFill>
              </a:rPr>
            </a:br>
            <a:br>
              <a:rPr lang="en-US" sz="2800" b="1" dirty="0">
                <a:ln>
                  <a:solidFill>
                    <a:schemeClr val="tx1"/>
                  </a:solidFill>
                </a:ln>
                <a:solidFill>
                  <a:srgbClr val="C00000"/>
                </a:solidFill>
              </a:rPr>
            </a:br>
            <a:br>
              <a:rPr lang="en-US" sz="2800" b="1" dirty="0">
                <a:ln>
                  <a:solidFill>
                    <a:schemeClr val="tx1"/>
                  </a:solidFill>
                </a:ln>
                <a:solidFill>
                  <a:srgbClr val="C00000"/>
                </a:solidFill>
              </a:rPr>
            </a:br>
            <a:br>
              <a:rPr lang="en-US" sz="2800" b="1" dirty="0">
                <a:ln>
                  <a:solidFill>
                    <a:schemeClr val="tx1"/>
                  </a:solidFill>
                </a:ln>
                <a:solidFill>
                  <a:srgbClr val="C00000"/>
                </a:solidFill>
              </a:rPr>
            </a:br>
            <a:br>
              <a:rPr lang="en-US" sz="2800" b="1" dirty="0">
                <a:ln>
                  <a:solidFill>
                    <a:schemeClr val="tx1"/>
                  </a:solidFill>
                </a:ln>
                <a:solidFill>
                  <a:srgbClr val="C00000"/>
                </a:solidFill>
              </a:rPr>
            </a:br>
            <a:br>
              <a:rPr lang="en-US" sz="2800" b="1" dirty="0">
                <a:ln>
                  <a:solidFill>
                    <a:schemeClr val="tx1"/>
                  </a:solidFill>
                </a:ln>
                <a:solidFill>
                  <a:srgbClr val="C00000"/>
                </a:solidFill>
              </a:rPr>
            </a:br>
            <a:br>
              <a:rPr lang="en-US" sz="2800" b="1" dirty="0">
                <a:ln>
                  <a:solidFill>
                    <a:schemeClr val="tx1"/>
                  </a:solidFill>
                </a:ln>
                <a:solidFill>
                  <a:srgbClr val="C00000"/>
                </a:solidFill>
              </a:rPr>
            </a:br>
            <a:r>
              <a:rPr lang="en-US" sz="2800" b="1" dirty="0">
                <a:ln>
                  <a:solidFill>
                    <a:schemeClr val="tx1"/>
                  </a:solidFill>
                </a:ln>
                <a:solidFill>
                  <a:srgbClr val="C00000"/>
                </a:solidFill>
              </a:rPr>
              <a:t>PANEL 2 TOPIC:</a:t>
            </a:r>
            <a:br>
              <a:rPr lang="en-US" sz="2800" b="1" dirty="0">
                <a:ln>
                  <a:solidFill>
                    <a:schemeClr val="tx1"/>
                  </a:solidFill>
                </a:ln>
                <a:solidFill>
                  <a:srgbClr val="C00000"/>
                </a:solidFill>
              </a:rPr>
            </a:br>
            <a:r>
              <a:rPr lang="en-US" sz="2800" b="1" dirty="0">
                <a:ln>
                  <a:solidFill>
                    <a:schemeClr val="tx1"/>
                  </a:solidFill>
                </a:ln>
              </a:rPr>
              <a:t> </a:t>
            </a:r>
            <a:br>
              <a:rPr lang="en-US" sz="2800" b="1" dirty="0">
                <a:ln>
                  <a:solidFill>
                    <a:schemeClr val="tx1"/>
                  </a:solidFill>
                </a:ln>
              </a:rPr>
            </a:br>
            <a:r>
              <a:rPr lang="en-US" sz="2800" b="1" dirty="0">
                <a:ln>
                  <a:solidFill>
                    <a:schemeClr val="tx1"/>
                  </a:solidFill>
                </a:ln>
              </a:rPr>
              <a:t>PROTECTING THE LABOUR RIGHTS OF MIGRANT WORKERS </a:t>
            </a:r>
            <a:endParaRPr lang="en-JM" sz="2800" b="1" dirty="0">
              <a:ln>
                <a:solidFill>
                  <a:schemeClr val="tx1"/>
                </a:solidFill>
              </a:ln>
            </a:endParaRPr>
          </a:p>
        </p:txBody>
      </p:sp>
      <p:sp>
        <p:nvSpPr>
          <p:cNvPr id="5" name="Content Placeholder 4"/>
          <p:cNvSpPr>
            <a:spLocks noGrp="1"/>
          </p:cNvSpPr>
          <p:nvPr>
            <p:ph idx="1"/>
          </p:nvPr>
        </p:nvSpPr>
        <p:spPr>
          <a:xfrm>
            <a:off x="457200" y="2133600"/>
            <a:ext cx="8229600" cy="4191000"/>
          </a:xfrm>
        </p:spPr>
        <p:txBody>
          <a:bodyPr/>
          <a:lstStyle/>
          <a:p>
            <a:r>
              <a:rPr lang="en-029" dirty="0"/>
              <a:t>QUESTIONS FOR DIALOGUE AND PRESENTATION</a:t>
            </a:r>
          </a:p>
          <a:p>
            <a:pPr lvl="1">
              <a:buFont typeface="Wingdings" pitchFamily="2" charset="2"/>
              <a:buChar char="Ø"/>
            </a:pPr>
            <a:r>
              <a:rPr lang="en-029" dirty="0"/>
              <a:t>Strategies Being Developed Both in Country of Origin and Destination, to Raise Awareness and Disseminate Information on the Labour Rights of Workers</a:t>
            </a:r>
          </a:p>
          <a:p>
            <a:pPr lvl="1">
              <a:buFont typeface="Wingdings" pitchFamily="2" charset="2"/>
              <a:buChar char="Ø"/>
            </a:pPr>
            <a:r>
              <a:rPr lang="en-029" dirty="0"/>
              <a:t>Initiatives The Ministry of Labour has Advanced to Strengthen the Capacity of Labour Inspection to Protect the Rights of Workers</a:t>
            </a:r>
          </a:p>
          <a:p>
            <a:pPr lvl="1">
              <a:buFont typeface="Wingdings" pitchFamily="2" charset="2"/>
              <a:buChar char="Ø"/>
            </a:pPr>
            <a:r>
              <a:rPr lang="en-029" dirty="0"/>
              <a:t>Cooperation Initiatives Being Developed Between Countries of Origin and Destination to Protect </a:t>
            </a:r>
          </a:p>
          <a:p>
            <a:pPr lvl="1">
              <a:buNone/>
            </a:pPr>
            <a:r>
              <a:rPr lang="en-029" dirty="0"/>
              <a:t>   Workers ….. </a:t>
            </a:r>
            <a:r>
              <a:rPr lang="en-029" sz="2300" dirty="0"/>
              <a:t>Actions to promote ethical Recruitment</a:t>
            </a:r>
          </a:p>
        </p:txBody>
      </p:sp>
      <p:pic>
        <p:nvPicPr>
          <p:cNvPr id="15363" name="Picture 2" descr="C:\Users\Patrecee Freeman\AppData\Local\Microsoft\Windows\Temporary Internet Files\Content.IE5\SJG332IB\MC900155062[1].wmf"/>
          <p:cNvPicPr>
            <a:picLocks noChangeAspect="1" noChangeArrowheads="1"/>
          </p:cNvPicPr>
          <p:nvPr/>
        </p:nvPicPr>
        <p:blipFill>
          <a:blip r:embed="rId3" cstate="print"/>
          <a:srcRect/>
          <a:stretch>
            <a:fillRect/>
          </a:stretch>
        </p:blipFill>
        <p:spPr bwMode="auto">
          <a:xfrm>
            <a:off x="7772400" y="5105400"/>
            <a:ext cx="1436688" cy="1235928"/>
          </a:xfrm>
          <a:prstGeom prst="rect">
            <a:avLst/>
          </a:prstGeom>
          <a:noFill/>
          <a:ln w="9525">
            <a:noFill/>
            <a:miter lim="800000"/>
            <a:headEnd/>
            <a:tailEnd/>
          </a:ln>
        </p:spPr>
      </p:pic>
      <p:sp>
        <p:nvSpPr>
          <p:cNvPr id="6" name="Date Placeholder 5"/>
          <p:cNvSpPr>
            <a:spLocks noGrp="1"/>
          </p:cNvSpPr>
          <p:nvPr>
            <p:ph type="dt" sz="half" idx="10"/>
          </p:nvPr>
        </p:nvSpPr>
        <p:spPr/>
        <p:txBody>
          <a:bodyPr/>
          <a:lstStyle/>
          <a:p>
            <a:pPr>
              <a:defRPr/>
            </a:pPr>
            <a:fld id="{B52744B3-624F-4587-B616-C8B79E453B86}" type="datetime1">
              <a:rPr lang="en-JM" smtClean="0"/>
              <a:pPr>
                <a:defRPr/>
              </a:pPr>
              <a:t>11/7/2017</a:t>
            </a:fld>
            <a:endParaRPr lang="en-JM" dirty="0"/>
          </a:p>
        </p:txBody>
      </p:sp>
      <p:sp>
        <p:nvSpPr>
          <p:cNvPr id="7" name="Slide Number Placeholder 6"/>
          <p:cNvSpPr>
            <a:spLocks noGrp="1"/>
          </p:cNvSpPr>
          <p:nvPr>
            <p:ph type="sldNum" sz="quarter" idx="12"/>
          </p:nvPr>
        </p:nvSpPr>
        <p:spPr/>
        <p:txBody>
          <a:bodyPr/>
          <a:lstStyle/>
          <a:p>
            <a:pPr>
              <a:defRPr/>
            </a:pPr>
            <a:fld id="{DDDCA221-A9E3-4A09-917C-0AD847491C87}" type="slidenum">
              <a:rPr lang="en-JM" smtClean="0"/>
              <a:pPr>
                <a:defRPr/>
              </a:pPr>
              <a:t>2</a:t>
            </a:fld>
            <a:endParaRPr lang="en-JM"/>
          </a:p>
        </p:txBody>
      </p:sp>
      <p:sp>
        <p:nvSpPr>
          <p:cNvPr id="8" name="Footer Placeholder 7"/>
          <p:cNvSpPr>
            <a:spLocks noGrp="1"/>
          </p:cNvSpPr>
          <p:nvPr>
            <p:ph type="ftr" sz="quarter" idx="11"/>
          </p:nvPr>
        </p:nvSpPr>
        <p:spPr/>
        <p:txBody>
          <a:bodyPr/>
          <a:lstStyle/>
          <a:p>
            <a:pPr>
              <a:defRPr/>
            </a:pPr>
            <a:r>
              <a:rPr lang="en-JM" dirty="0"/>
              <a:t>PRESENTER: DELROY PALMER - JAMAICA</a:t>
            </a:r>
          </a:p>
        </p:txBody>
      </p:sp>
    </p:spTree>
  </p:cSld>
  <p:clrMapOvr>
    <a:masterClrMapping/>
  </p:clrMapOvr>
  <p:transition>
    <p:pull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dirty="0"/>
              <a:t>WHAT IS LABOUR MIGRATION</a:t>
            </a:r>
          </a:p>
        </p:txBody>
      </p:sp>
      <p:sp>
        <p:nvSpPr>
          <p:cNvPr id="17410" name="Content Placeholder 2"/>
          <p:cNvSpPr>
            <a:spLocks noGrp="1"/>
          </p:cNvSpPr>
          <p:nvPr>
            <p:ph idx="1"/>
          </p:nvPr>
        </p:nvSpPr>
        <p:spPr/>
        <p:txBody>
          <a:bodyPr>
            <a:normAutofit/>
          </a:bodyPr>
          <a:lstStyle/>
          <a:p>
            <a:pPr eaLnBrk="1" hangingPunct="1"/>
            <a:r>
              <a:rPr lang="en-US" sz="3200" dirty="0"/>
              <a:t>According to the United Nation’s Migrant Workers Convention; a Migrant Worker is a person who is to be engaged, engaged or has been engaged in a remunerated activity in a state of which he or she is not a national</a:t>
            </a:r>
          </a:p>
          <a:p>
            <a:pPr lvl="2">
              <a:buFont typeface="Wingdings" pitchFamily="2" charset="2"/>
              <a:buChar char="Ø"/>
            </a:pPr>
            <a:r>
              <a:rPr lang="en-US" sz="2700" dirty="0"/>
              <a:t>Thus The Ministry of Labour and Social Security’s Overseas Employment Programme</a:t>
            </a:r>
          </a:p>
          <a:p>
            <a:pPr eaLnBrk="1" hangingPunct="1">
              <a:buNone/>
            </a:pPr>
            <a:r>
              <a:rPr lang="en-US" dirty="0"/>
              <a:t> </a:t>
            </a:r>
          </a:p>
        </p:txBody>
      </p:sp>
      <p:pic>
        <p:nvPicPr>
          <p:cNvPr id="5" name="Picture 2" descr="C:\Users\Patrecee Freeman\AppData\Local\Microsoft\Windows\Temporary Internet Files\Content.IE5\SJG332IB\MC900155062[1].wmf"/>
          <p:cNvPicPr>
            <a:picLocks noChangeAspect="1" noChangeArrowheads="1"/>
          </p:cNvPicPr>
          <p:nvPr/>
        </p:nvPicPr>
        <p:blipFill>
          <a:blip r:embed="rId3" cstate="print"/>
          <a:srcRect/>
          <a:stretch>
            <a:fillRect/>
          </a:stretch>
        </p:blipFill>
        <p:spPr bwMode="auto">
          <a:xfrm>
            <a:off x="7239000" y="5029200"/>
            <a:ext cx="1640533" cy="1411288"/>
          </a:xfrm>
          <a:prstGeom prst="rect">
            <a:avLst/>
          </a:prstGeom>
          <a:noFill/>
          <a:ln w="9525">
            <a:noFill/>
            <a:miter lim="800000"/>
            <a:headEnd/>
            <a:tailEnd/>
          </a:ln>
        </p:spPr>
      </p:pic>
      <p:sp>
        <p:nvSpPr>
          <p:cNvPr id="6" name="Date Placeholder 5"/>
          <p:cNvSpPr>
            <a:spLocks noGrp="1"/>
          </p:cNvSpPr>
          <p:nvPr>
            <p:ph type="dt" sz="half" idx="10"/>
          </p:nvPr>
        </p:nvSpPr>
        <p:spPr/>
        <p:txBody>
          <a:bodyPr/>
          <a:lstStyle/>
          <a:p>
            <a:pPr>
              <a:defRPr/>
            </a:pPr>
            <a:fld id="{DFD8B674-0252-4970-B784-25287E45C255}" type="datetime1">
              <a:rPr lang="en-JM" smtClean="0"/>
              <a:pPr>
                <a:defRPr/>
              </a:pPr>
              <a:t>11/7/2017</a:t>
            </a:fld>
            <a:endParaRPr lang="en-JM"/>
          </a:p>
        </p:txBody>
      </p:sp>
      <p:sp>
        <p:nvSpPr>
          <p:cNvPr id="7" name="Slide Number Placeholder 6"/>
          <p:cNvSpPr>
            <a:spLocks noGrp="1"/>
          </p:cNvSpPr>
          <p:nvPr>
            <p:ph type="sldNum" sz="quarter" idx="12"/>
          </p:nvPr>
        </p:nvSpPr>
        <p:spPr/>
        <p:txBody>
          <a:bodyPr/>
          <a:lstStyle/>
          <a:p>
            <a:pPr>
              <a:defRPr/>
            </a:pPr>
            <a:fld id="{DDDCA221-A9E3-4A09-917C-0AD847491C87}" type="slidenum">
              <a:rPr lang="en-JM" smtClean="0"/>
              <a:pPr>
                <a:defRPr/>
              </a:pPr>
              <a:t>3</a:t>
            </a:fld>
            <a:endParaRPr lang="en-JM"/>
          </a:p>
        </p:txBody>
      </p:sp>
      <p:sp>
        <p:nvSpPr>
          <p:cNvPr id="8" name="Footer Placeholder 7"/>
          <p:cNvSpPr>
            <a:spLocks noGrp="1"/>
          </p:cNvSpPr>
          <p:nvPr>
            <p:ph type="ftr" sz="quarter" idx="11"/>
          </p:nvPr>
        </p:nvSpPr>
        <p:spPr/>
        <p:txBody>
          <a:bodyPr/>
          <a:lstStyle/>
          <a:p>
            <a:pPr>
              <a:defRPr/>
            </a:pPr>
            <a:endParaRPr lang="en-JM"/>
          </a:p>
        </p:txBody>
      </p:sp>
    </p:spTree>
  </p:cSld>
  <p:clrMapOvr>
    <a:masterClrMapping/>
  </p:clrMapOvr>
  <p:transition>
    <p:wipe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1143000"/>
          </a:xfrm>
        </p:spPr>
        <p:txBody>
          <a:bodyPr>
            <a:normAutofit fontScale="90000"/>
          </a:bodyPr>
          <a:lstStyle/>
          <a:p>
            <a:br>
              <a:rPr lang="en-US" dirty="0"/>
            </a:br>
            <a:br>
              <a:rPr lang="en-US" dirty="0"/>
            </a:br>
            <a:r>
              <a:rPr lang="en-US" dirty="0"/>
              <a:t> INTRODUCTION: </a:t>
            </a:r>
            <a:br>
              <a:rPr lang="en-US" dirty="0"/>
            </a:br>
            <a:r>
              <a:rPr lang="en-US" dirty="0"/>
              <a:t>MINISTRY OF LABOUR &amp; SOCIAL SECURITY (MLSS)- JAMAICA </a:t>
            </a:r>
            <a:endParaRPr lang="en-JM" dirty="0"/>
          </a:p>
        </p:txBody>
      </p:sp>
      <p:sp>
        <p:nvSpPr>
          <p:cNvPr id="4" name="Content Placeholder 3"/>
          <p:cNvSpPr>
            <a:spLocks noGrp="1"/>
          </p:cNvSpPr>
          <p:nvPr>
            <p:ph idx="1"/>
          </p:nvPr>
        </p:nvSpPr>
        <p:spPr>
          <a:xfrm>
            <a:off x="457200" y="2057400"/>
            <a:ext cx="8229600" cy="4389120"/>
          </a:xfrm>
        </p:spPr>
        <p:txBody>
          <a:bodyPr>
            <a:normAutofit fontScale="92500" lnSpcReduction="20000"/>
          </a:bodyPr>
          <a:lstStyle/>
          <a:p>
            <a:r>
              <a:rPr lang="en-US" sz="2400" dirty="0"/>
              <a:t>OVERSEAS EMPLOYMENT PROGRAMME (OEP)</a:t>
            </a:r>
          </a:p>
          <a:p>
            <a:pPr lvl="1">
              <a:buFont typeface="Wingdings" pitchFamily="2" charset="2"/>
              <a:buChar char="Ø"/>
            </a:pPr>
            <a:r>
              <a:rPr lang="en-US" sz="2000" dirty="0"/>
              <a:t>MLSS administered the OEP, which facilitates the selection and recruitment of workers (21-45 yrs old) to participate in the programme in The United States of America (USA) and Canada. The OEP which started as early as 1945 (USA) has grown over the years.</a:t>
            </a:r>
          </a:p>
          <a:p>
            <a:pPr lvl="1">
              <a:buFont typeface="Wingdings" pitchFamily="2" charset="2"/>
              <a:buChar char="Ø"/>
            </a:pPr>
            <a:r>
              <a:rPr lang="en-US" sz="2000" dirty="0"/>
              <a:t>Currently the </a:t>
            </a:r>
            <a:r>
              <a:rPr lang="en-US" sz="2000" dirty="0" err="1"/>
              <a:t>programmes</a:t>
            </a:r>
            <a:r>
              <a:rPr lang="en-US" sz="2000" dirty="0"/>
              <a:t> include:</a:t>
            </a:r>
          </a:p>
          <a:p>
            <a:pPr lvl="2">
              <a:buFont typeface="Wingdings" pitchFamily="2" charset="2"/>
              <a:buChar char="Ø"/>
            </a:pPr>
            <a:r>
              <a:rPr lang="en-US" sz="2000" dirty="0"/>
              <a:t>The USA Farm Work </a:t>
            </a:r>
            <a:r>
              <a:rPr lang="en-US" sz="2000" dirty="0" err="1"/>
              <a:t>Programme</a:t>
            </a:r>
            <a:endParaRPr lang="en-US" sz="2000" dirty="0"/>
          </a:p>
          <a:p>
            <a:pPr lvl="2">
              <a:buFont typeface="Wingdings" pitchFamily="2" charset="2"/>
              <a:buChar char="Ø"/>
            </a:pPr>
            <a:r>
              <a:rPr lang="en-US" sz="2000" dirty="0"/>
              <a:t>The USA Hospitality/Hotel Workers </a:t>
            </a:r>
            <a:r>
              <a:rPr lang="en-US" sz="2000" dirty="0" err="1"/>
              <a:t>Programme</a:t>
            </a:r>
            <a:endParaRPr lang="en-US" sz="2000" dirty="0"/>
          </a:p>
          <a:p>
            <a:pPr lvl="2">
              <a:buFont typeface="Wingdings" pitchFamily="2" charset="2"/>
              <a:buChar char="Ø"/>
            </a:pPr>
            <a:r>
              <a:rPr lang="en-US" sz="2000" dirty="0"/>
              <a:t>The Guantanamo Bay </a:t>
            </a:r>
            <a:r>
              <a:rPr lang="en-US" sz="2000" dirty="0" err="1"/>
              <a:t>Programme</a:t>
            </a:r>
            <a:endParaRPr lang="en-US" sz="2000" dirty="0"/>
          </a:p>
          <a:p>
            <a:pPr lvl="2">
              <a:buFont typeface="Wingdings" pitchFamily="2" charset="2"/>
              <a:buChar char="Ø"/>
            </a:pPr>
            <a:r>
              <a:rPr lang="en-US" sz="2000" dirty="0"/>
              <a:t>The Canadian Farm and Factory Programme and</a:t>
            </a:r>
          </a:p>
          <a:p>
            <a:pPr lvl="2">
              <a:buFont typeface="Wingdings" pitchFamily="2" charset="2"/>
              <a:buChar char="Ø"/>
            </a:pPr>
            <a:r>
              <a:rPr lang="en-US" sz="2000" dirty="0"/>
              <a:t>The Canadian Skill/Low Skill Programme</a:t>
            </a:r>
          </a:p>
          <a:p>
            <a:pPr lvl="3">
              <a:buFont typeface="Wingdings" pitchFamily="2" charset="2"/>
              <a:buChar char="Ø"/>
            </a:pPr>
            <a:r>
              <a:rPr lang="en-US" dirty="0"/>
              <a:t>Which can run from 4 months to 2 years per contract</a:t>
            </a:r>
          </a:p>
          <a:p>
            <a:pPr lvl="5">
              <a:buFont typeface="Wingdings" pitchFamily="2" charset="2"/>
              <a:buChar char="Ø"/>
            </a:pPr>
            <a:r>
              <a:rPr lang="en-US" dirty="0"/>
              <a:t>Under the programme workers are able to get extension of up to 4 years or more if the employer wants to renew their contract/work permit</a:t>
            </a:r>
          </a:p>
          <a:p>
            <a:pPr lvl="3">
              <a:buFont typeface="Wingdings" pitchFamily="2" charset="2"/>
              <a:buChar char="Ø"/>
            </a:pPr>
            <a:endParaRPr lang="en-US" dirty="0"/>
          </a:p>
          <a:p>
            <a:pPr lvl="3">
              <a:buNone/>
            </a:pPr>
            <a:endParaRPr lang="en-US" dirty="0"/>
          </a:p>
          <a:p>
            <a:pPr lvl="2">
              <a:buFont typeface="Wingdings" pitchFamily="2" charset="2"/>
              <a:buChar char="Ø"/>
            </a:pPr>
            <a:endParaRPr lang="en-JM" dirty="0"/>
          </a:p>
        </p:txBody>
      </p:sp>
      <p:sp>
        <p:nvSpPr>
          <p:cNvPr id="5" name="Date Placeholder 4"/>
          <p:cNvSpPr>
            <a:spLocks noGrp="1"/>
          </p:cNvSpPr>
          <p:nvPr>
            <p:ph type="dt" sz="half" idx="10"/>
          </p:nvPr>
        </p:nvSpPr>
        <p:spPr/>
        <p:txBody>
          <a:bodyPr/>
          <a:lstStyle/>
          <a:p>
            <a:pPr>
              <a:defRPr/>
            </a:pPr>
            <a:fld id="{0D0B3E5D-D1EE-454A-8529-6085FDDCB265}" type="datetime1">
              <a:rPr lang="en-JM" smtClean="0"/>
              <a:pPr>
                <a:defRPr/>
              </a:pPr>
              <a:t>11/7/2017</a:t>
            </a:fld>
            <a:endParaRPr lang="en-JM"/>
          </a:p>
        </p:txBody>
      </p:sp>
      <p:sp>
        <p:nvSpPr>
          <p:cNvPr id="6" name="Slide Number Placeholder 5"/>
          <p:cNvSpPr>
            <a:spLocks noGrp="1"/>
          </p:cNvSpPr>
          <p:nvPr>
            <p:ph type="sldNum" sz="quarter" idx="12"/>
          </p:nvPr>
        </p:nvSpPr>
        <p:spPr/>
        <p:txBody>
          <a:bodyPr/>
          <a:lstStyle/>
          <a:p>
            <a:pPr>
              <a:defRPr/>
            </a:pPr>
            <a:fld id="{DDDCA221-A9E3-4A09-917C-0AD847491C87}" type="slidenum">
              <a:rPr lang="en-JM" smtClean="0"/>
              <a:pPr>
                <a:defRPr/>
              </a:pPr>
              <a:t>4</a:t>
            </a:fld>
            <a:endParaRPr lang="en-JM"/>
          </a:p>
        </p:txBody>
      </p:sp>
      <p:sp>
        <p:nvSpPr>
          <p:cNvPr id="7" name="Footer Placeholder 6"/>
          <p:cNvSpPr>
            <a:spLocks noGrp="1"/>
          </p:cNvSpPr>
          <p:nvPr>
            <p:ph type="ftr" sz="quarter" idx="11"/>
          </p:nvPr>
        </p:nvSpPr>
        <p:spPr/>
        <p:txBody>
          <a:bodyPr/>
          <a:lstStyle/>
          <a:p>
            <a:pPr>
              <a:defRPr/>
            </a:pPr>
            <a:endParaRPr lang="en-JM"/>
          </a:p>
        </p:txBody>
      </p:sp>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rmAutofit fontScale="90000"/>
          </a:bodyPr>
          <a:lstStyle/>
          <a:p>
            <a:r>
              <a:rPr lang="en-029" dirty="0"/>
              <a:t>SELECTION PROCESS OF WORKERS</a:t>
            </a:r>
          </a:p>
        </p:txBody>
      </p:sp>
      <p:sp>
        <p:nvSpPr>
          <p:cNvPr id="3" name="Content Placeholder 2"/>
          <p:cNvSpPr>
            <a:spLocks noGrp="1"/>
          </p:cNvSpPr>
          <p:nvPr>
            <p:ph idx="1"/>
          </p:nvPr>
        </p:nvSpPr>
        <p:spPr>
          <a:xfrm>
            <a:off x="457200" y="1447800"/>
            <a:ext cx="8229600" cy="4648200"/>
          </a:xfrm>
        </p:spPr>
        <p:txBody>
          <a:bodyPr>
            <a:normAutofit fontScale="85000" lnSpcReduction="20000"/>
          </a:bodyPr>
          <a:lstStyle/>
          <a:p>
            <a:r>
              <a:rPr lang="en-029" dirty="0"/>
              <a:t>The selection of workers to participate in the MOL’s OEP is a very transparent one, which gives the most suitable candidate a chance to participate. The process include but not limited to:</a:t>
            </a:r>
          </a:p>
          <a:p>
            <a:pPr lvl="1"/>
            <a:r>
              <a:rPr lang="en-029" b="1" dirty="0"/>
              <a:t>PRE-SELECTION PROCESS</a:t>
            </a:r>
            <a:r>
              <a:rPr lang="en-029" dirty="0"/>
              <a:t>	</a:t>
            </a:r>
          </a:p>
          <a:p>
            <a:pPr lvl="2">
              <a:buFont typeface="Wingdings" pitchFamily="2" charset="2"/>
              <a:buChar char="Ø"/>
            </a:pPr>
            <a:r>
              <a:rPr lang="en-029" dirty="0"/>
              <a:t>The issuance of application forms(Farm Work Programmes) to the best suited and qualified candidates within a community by the Member of Parliament/NGOs’ (Including Agricultural Instituti0ns), while for the Hotel Programme resumes are submitted to MLSS by qualified/experienced applicants</a:t>
            </a:r>
          </a:p>
          <a:p>
            <a:pPr lvl="2">
              <a:buFont typeface="Wingdings" pitchFamily="2" charset="2"/>
              <a:buChar char="Ø"/>
            </a:pPr>
            <a:r>
              <a:rPr lang="en-029" dirty="0"/>
              <a:t>Interviews are then held to select the most qualified applicant at a schedule times of the year</a:t>
            </a:r>
          </a:p>
          <a:p>
            <a:pPr lvl="4">
              <a:buFont typeface="Wingdings" pitchFamily="2" charset="2"/>
              <a:buChar char="Ø"/>
            </a:pPr>
            <a:r>
              <a:rPr lang="en-029" dirty="0"/>
              <a:t>Liaison Officers select workers for Canada Farm Work, while the Recruiting Agent; FLECTS (Florida East Coast Travel Service) select workers for the USA Programmes - (Pool)</a:t>
            </a:r>
          </a:p>
          <a:p>
            <a:pPr lvl="5">
              <a:buFont typeface="Wingdings" pitchFamily="2" charset="2"/>
              <a:buChar char="Ø"/>
            </a:pPr>
            <a:r>
              <a:rPr lang="en-029" dirty="0"/>
              <a:t>It is the norm for US Employers to come to Jamaica to select their own candidates from the Pool, while other employers will request that FLECTS  assigned workers to fill vacant positions</a:t>
            </a:r>
          </a:p>
          <a:p>
            <a:pPr lvl="5">
              <a:buFont typeface="Wingdings" pitchFamily="2" charset="2"/>
              <a:buChar char="Ø"/>
            </a:pPr>
            <a:r>
              <a:rPr lang="en-029" dirty="0"/>
              <a:t>MOL also assist workers to get further training/qualification through the HEART programme</a:t>
            </a:r>
          </a:p>
        </p:txBody>
      </p:sp>
      <p:sp>
        <p:nvSpPr>
          <p:cNvPr id="4" name="Date Placeholder 3"/>
          <p:cNvSpPr>
            <a:spLocks noGrp="1"/>
          </p:cNvSpPr>
          <p:nvPr>
            <p:ph type="dt" sz="half" idx="10"/>
          </p:nvPr>
        </p:nvSpPr>
        <p:spPr/>
        <p:txBody>
          <a:bodyPr/>
          <a:lstStyle/>
          <a:p>
            <a:pPr>
              <a:defRPr/>
            </a:pPr>
            <a:fld id="{CCD33598-754D-41B8-89A1-9F302DE51593}" type="datetime1">
              <a:rPr lang="en-JM" smtClean="0"/>
              <a:pPr>
                <a:defRPr/>
              </a:pPr>
              <a:t>11/7/2017</a:t>
            </a:fld>
            <a:endParaRPr lang="en-JM"/>
          </a:p>
        </p:txBody>
      </p:sp>
      <p:sp>
        <p:nvSpPr>
          <p:cNvPr id="5" name="Slide Number Placeholder 4"/>
          <p:cNvSpPr>
            <a:spLocks noGrp="1"/>
          </p:cNvSpPr>
          <p:nvPr>
            <p:ph type="sldNum" sz="quarter" idx="12"/>
          </p:nvPr>
        </p:nvSpPr>
        <p:spPr/>
        <p:txBody>
          <a:bodyPr/>
          <a:lstStyle/>
          <a:p>
            <a:pPr>
              <a:defRPr/>
            </a:pPr>
            <a:fld id="{DDDCA221-A9E3-4A09-917C-0AD847491C87}" type="slidenum">
              <a:rPr lang="en-JM" smtClean="0"/>
              <a:pPr>
                <a:defRPr/>
              </a:pPr>
              <a:t>5</a:t>
            </a:fld>
            <a:endParaRPr lang="en-JM"/>
          </a:p>
        </p:txBody>
      </p:sp>
      <p:sp>
        <p:nvSpPr>
          <p:cNvPr id="6" name="Footer Placeholder 5"/>
          <p:cNvSpPr>
            <a:spLocks noGrp="1"/>
          </p:cNvSpPr>
          <p:nvPr>
            <p:ph type="ftr" sz="quarter" idx="11"/>
          </p:nvPr>
        </p:nvSpPr>
        <p:spPr/>
        <p:txBody>
          <a:bodyPr/>
          <a:lstStyle/>
          <a:p>
            <a:pPr>
              <a:defRPr/>
            </a:pPr>
            <a:endParaRPr lang="en-JM"/>
          </a:p>
        </p:txBody>
      </p:sp>
      <p:pic>
        <p:nvPicPr>
          <p:cNvPr id="7" name="Picture 2" descr="C:\Users\Patrecee Freeman\AppData\Local\Microsoft\Windows\Temporary Internet Files\Content.IE5\SJG332IB\MC900155062[1].wmf"/>
          <p:cNvPicPr>
            <a:picLocks noChangeAspect="1" noChangeArrowheads="1"/>
          </p:cNvPicPr>
          <p:nvPr/>
        </p:nvPicPr>
        <p:blipFill>
          <a:blip r:embed="rId3" cstate="print"/>
          <a:srcRect/>
          <a:stretch>
            <a:fillRect/>
          </a:stretch>
        </p:blipFill>
        <p:spPr bwMode="auto">
          <a:xfrm>
            <a:off x="8077200" y="5715000"/>
            <a:ext cx="905222" cy="778728"/>
          </a:xfrm>
          <a:prstGeom prst="rect">
            <a:avLst/>
          </a:prstGeom>
          <a:noFill/>
          <a:ln w="9525">
            <a:noFill/>
            <a:miter lim="800000"/>
            <a:headEnd/>
            <a:tailEnd/>
          </a:ln>
        </p:spPr>
      </p:pic>
    </p:spTree>
  </p:cSld>
  <p:clrMapOvr>
    <a:masterClrMapping/>
  </p:clrMapOvr>
  <p:transition>
    <p:pull dir="l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029" dirty="0"/>
              <a:t>ORIENTATION OF WORKERS</a:t>
            </a:r>
          </a:p>
        </p:txBody>
      </p:sp>
      <p:sp>
        <p:nvSpPr>
          <p:cNvPr id="3" name="Content Placeholder 2"/>
          <p:cNvSpPr>
            <a:spLocks noGrp="1"/>
          </p:cNvSpPr>
          <p:nvPr>
            <p:ph idx="1"/>
          </p:nvPr>
        </p:nvSpPr>
        <p:spPr>
          <a:xfrm>
            <a:off x="457200" y="1752600"/>
            <a:ext cx="8229600" cy="4389120"/>
          </a:xfrm>
        </p:spPr>
        <p:txBody>
          <a:bodyPr/>
          <a:lstStyle/>
          <a:p>
            <a:r>
              <a:rPr lang="en-029" dirty="0"/>
              <a:t>Before departure and on arrival to destination countries (USA or Canada) workers are informed of what their rights are and what is expected of them.</a:t>
            </a:r>
          </a:p>
          <a:p>
            <a:r>
              <a:rPr lang="en-029" dirty="0"/>
              <a:t>Workers are given a contract which is signed by the employer, the government representative, and then by  the worker, information included in the contract but not limited to are:</a:t>
            </a:r>
          </a:p>
          <a:p>
            <a:pPr lvl="1">
              <a:buFont typeface="Wingdings" pitchFamily="2" charset="2"/>
              <a:buChar char="Ø"/>
            </a:pPr>
            <a:r>
              <a:rPr lang="en-029" dirty="0"/>
              <a:t>The hours of work and rate of pay </a:t>
            </a:r>
          </a:p>
          <a:p>
            <a:pPr lvl="1">
              <a:buFont typeface="Wingdings" pitchFamily="2" charset="2"/>
              <a:buChar char="Ø"/>
            </a:pPr>
            <a:r>
              <a:rPr lang="en-029" dirty="0"/>
              <a:t>Their health and safety </a:t>
            </a:r>
          </a:p>
          <a:p>
            <a:pPr lvl="1">
              <a:buFont typeface="Wingdings" pitchFamily="2" charset="2"/>
              <a:buChar char="Ø"/>
            </a:pPr>
            <a:r>
              <a:rPr lang="en-029" dirty="0"/>
              <a:t>Living accommodation &amp; cost </a:t>
            </a:r>
            <a:r>
              <a:rPr lang="en-029" sz="2000" dirty="0"/>
              <a:t>(cost for some workers)</a:t>
            </a:r>
            <a:endParaRPr lang="en-029" dirty="0"/>
          </a:p>
          <a:p>
            <a:pPr lvl="1">
              <a:buFont typeface="Wingdings" pitchFamily="2" charset="2"/>
              <a:buChar char="Ø"/>
            </a:pPr>
            <a:endParaRPr lang="en-029" dirty="0"/>
          </a:p>
          <a:p>
            <a:endParaRPr lang="en-029" dirty="0"/>
          </a:p>
        </p:txBody>
      </p:sp>
      <p:pic>
        <p:nvPicPr>
          <p:cNvPr id="5" name="Picture 2" descr="C:\Users\Patrecee Freeman\AppData\Local\Microsoft\Windows\Temporary Internet Files\Content.IE5\SJG332IB\MC900155062[1].wmf"/>
          <p:cNvPicPr>
            <a:picLocks noChangeAspect="1" noChangeArrowheads="1"/>
          </p:cNvPicPr>
          <p:nvPr/>
        </p:nvPicPr>
        <p:blipFill>
          <a:blip r:embed="rId3" cstate="print"/>
          <a:srcRect/>
          <a:stretch>
            <a:fillRect/>
          </a:stretch>
        </p:blipFill>
        <p:spPr bwMode="auto">
          <a:xfrm>
            <a:off x="8077200" y="5334000"/>
            <a:ext cx="1176265" cy="1011896"/>
          </a:xfrm>
          <a:prstGeom prst="rect">
            <a:avLst/>
          </a:prstGeom>
          <a:noFill/>
          <a:ln w="9525">
            <a:noFill/>
            <a:miter lim="800000"/>
            <a:headEnd/>
            <a:tailEnd/>
          </a:ln>
        </p:spPr>
      </p:pic>
      <p:sp>
        <p:nvSpPr>
          <p:cNvPr id="6" name="Date Placeholder 5"/>
          <p:cNvSpPr>
            <a:spLocks noGrp="1"/>
          </p:cNvSpPr>
          <p:nvPr>
            <p:ph type="dt" sz="half" idx="10"/>
          </p:nvPr>
        </p:nvSpPr>
        <p:spPr/>
        <p:txBody>
          <a:bodyPr/>
          <a:lstStyle/>
          <a:p>
            <a:pPr>
              <a:defRPr/>
            </a:pPr>
            <a:fld id="{E5E67E68-94B3-404D-B580-6C74A48A2723}" type="datetime1">
              <a:rPr lang="en-JM" smtClean="0"/>
              <a:pPr>
                <a:defRPr/>
              </a:pPr>
              <a:t>11/7/2017</a:t>
            </a:fld>
            <a:endParaRPr lang="en-JM"/>
          </a:p>
        </p:txBody>
      </p:sp>
      <p:sp>
        <p:nvSpPr>
          <p:cNvPr id="7" name="Slide Number Placeholder 6"/>
          <p:cNvSpPr>
            <a:spLocks noGrp="1"/>
          </p:cNvSpPr>
          <p:nvPr>
            <p:ph type="sldNum" sz="quarter" idx="12"/>
          </p:nvPr>
        </p:nvSpPr>
        <p:spPr/>
        <p:txBody>
          <a:bodyPr/>
          <a:lstStyle/>
          <a:p>
            <a:pPr>
              <a:defRPr/>
            </a:pPr>
            <a:fld id="{DDDCA221-A9E3-4A09-917C-0AD847491C87}" type="slidenum">
              <a:rPr lang="en-JM" smtClean="0"/>
              <a:pPr>
                <a:defRPr/>
              </a:pPr>
              <a:t>6</a:t>
            </a:fld>
            <a:endParaRPr lang="en-JM"/>
          </a:p>
        </p:txBody>
      </p:sp>
      <p:sp>
        <p:nvSpPr>
          <p:cNvPr id="8" name="Footer Placeholder 7"/>
          <p:cNvSpPr>
            <a:spLocks noGrp="1"/>
          </p:cNvSpPr>
          <p:nvPr>
            <p:ph type="ftr" sz="quarter" idx="11"/>
          </p:nvPr>
        </p:nvSpPr>
        <p:spPr/>
        <p:txBody>
          <a:bodyPr/>
          <a:lstStyle/>
          <a:p>
            <a:pPr>
              <a:defRPr/>
            </a:pPr>
            <a:endParaRPr lang="en-JM"/>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029" dirty="0"/>
              <a:t>ORIENTATION OF WORKERS</a:t>
            </a:r>
          </a:p>
        </p:txBody>
      </p:sp>
      <p:sp>
        <p:nvSpPr>
          <p:cNvPr id="3" name="Content Placeholder 2"/>
          <p:cNvSpPr>
            <a:spLocks noGrp="1"/>
          </p:cNvSpPr>
          <p:nvPr>
            <p:ph idx="1"/>
          </p:nvPr>
        </p:nvSpPr>
        <p:spPr/>
        <p:txBody>
          <a:bodyPr/>
          <a:lstStyle/>
          <a:p>
            <a:pPr>
              <a:buFont typeface="Wingdings" pitchFamily="2" charset="2"/>
              <a:buChar char="Ø"/>
            </a:pPr>
            <a:r>
              <a:rPr lang="en-029" dirty="0"/>
              <a:t>Workers must not be required to work excessive hours that would be detrimental to their health and safety</a:t>
            </a:r>
          </a:p>
          <a:p>
            <a:pPr lvl="1">
              <a:buFont typeface="Wingdings" pitchFamily="2" charset="2"/>
              <a:buChar char="Ø"/>
            </a:pPr>
            <a:r>
              <a:rPr lang="en-029" dirty="0"/>
              <a:t>Regular work hours would be 40-48 hours work week (Depending on the State/Province)</a:t>
            </a:r>
          </a:p>
          <a:p>
            <a:pPr lvl="1">
              <a:buFont typeface="Wingdings" pitchFamily="2" charset="2"/>
              <a:buChar char="Ø"/>
            </a:pPr>
            <a:r>
              <a:rPr lang="en-029" dirty="0"/>
              <a:t>If a worker would like to request for additional hours of work it shall be in accordance with the applicable Provincial/Territorial Labour Laws</a:t>
            </a:r>
          </a:p>
          <a:p>
            <a:pPr lvl="2">
              <a:buFont typeface="Wingdings" pitchFamily="2" charset="2"/>
              <a:buChar char="Ø"/>
            </a:pPr>
            <a:r>
              <a:rPr lang="en-029" dirty="0"/>
              <a:t>Caribbean workers are given the same rights as destination country workers</a:t>
            </a:r>
          </a:p>
        </p:txBody>
      </p:sp>
      <p:sp>
        <p:nvSpPr>
          <p:cNvPr id="4" name="Date Placeholder 3"/>
          <p:cNvSpPr>
            <a:spLocks noGrp="1"/>
          </p:cNvSpPr>
          <p:nvPr>
            <p:ph type="dt" sz="half" idx="10"/>
          </p:nvPr>
        </p:nvSpPr>
        <p:spPr/>
        <p:txBody>
          <a:bodyPr/>
          <a:lstStyle/>
          <a:p>
            <a:pPr>
              <a:defRPr/>
            </a:pPr>
            <a:fld id="{97AE205A-16E4-4F05-8A1E-104DED9BE2E0}" type="datetime1">
              <a:rPr lang="en-JM" smtClean="0"/>
              <a:pPr>
                <a:defRPr/>
              </a:pPr>
              <a:t>11/7/2017</a:t>
            </a:fld>
            <a:endParaRPr lang="en-JM"/>
          </a:p>
        </p:txBody>
      </p:sp>
      <p:sp>
        <p:nvSpPr>
          <p:cNvPr id="5" name="Slide Number Placeholder 4"/>
          <p:cNvSpPr>
            <a:spLocks noGrp="1"/>
          </p:cNvSpPr>
          <p:nvPr>
            <p:ph type="sldNum" sz="quarter" idx="12"/>
          </p:nvPr>
        </p:nvSpPr>
        <p:spPr/>
        <p:txBody>
          <a:bodyPr/>
          <a:lstStyle/>
          <a:p>
            <a:pPr>
              <a:defRPr/>
            </a:pPr>
            <a:fld id="{DDDCA221-A9E3-4A09-917C-0AD847491C87}" type="slidenum">
              <a:rPr lang="en-JM" smtClean="0"/>
              <a:pPr>
                <a:defRPr/>
              </a:pPr>
              <a:t>7</a:t>
            </a:fld>
            <a:endParaRPr lang="en-JM"/>
          </a:p>
        </p:txBody>
      </p:sp>
      <p:sp>
        <p:nvSpPr>
          <p:cNvPr id="6" name="Footer Placeholder 5"/>
          <p:cNvSpPr>
            <a:spLocks noGrp="1"/>
          </p:cNvSpPr>
          <p:nvPr>
            <p:ph type="ftr" sz="quarter" idx="11"/>
          </p:nvPr>
        </p:nvSpPr>
        <p:spPr/>
        <p:txBody>
          <a:bodyPr/>
          <a:lstStyle/>
          <a:p>
            <a:pPr>
              <a:defRPr/>
            </a:pPr>
            <a:endParaRPr lang="en-JM"/>
          </a:p>
        </p:txBody>
      </p:sp>
      <p:pic>
        <p:nvPicPr>
          <p:cNvPr id="7" name="Picture 2" descr="C:\Users\Patrecee Freeman\AppData\Local\Microsoft\Windows\Temporary Internet Files\Content.IE5\SJG332IB\MC900155062[1].wmf"/>
          <p:cNvPicPr>
            <a:picLocks noChangeAspect="1" noChangeArrowheads="1"/>
          </p:cNvPicPr>
          <p:nvPr/>
        </p:nvPicPr>
        <p:blipFill>
          <a:blip r:embed="rId3" cstate="print"/>
          <a:srcRect/>
          <a:stretch>
            <a:fillRect/>
          </a:stretch>
        </p:blipFill>
        <p:spPr bwMode="auto">
          <a:xfrm>
            <a:off x="7543800" y="5622072"/>
            <a:ext cx="993800" cy="854928"/>
          </a:xfrm>
          <a:prstGeom prst="rect">
            <a:avLst/>
          </a:prstGeom>
          <a:noFill/>
          <a:ln w="9525">
            <a:noFill/>
            <a:miter lim="800000"/>
            <a:headEnd/>
            <a:tailEnd/>
          </a:ln>
        </p:spPr>
      </p:pic>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458200" cy="1143000"/>
          </a:xfrm>
        </p:spPr>
        <p:txBody>
          <a:bodyPr>
            <a:normAutofit fontScale="90000"/>
          </a:bodyPr>
          <a:lstStyle/>
          <a:p>
            <a:r>
              <a:rPr lang="en-029" dirty="0"/>
              <a:t>THE RIGHTS OF MIGRANT WORKERS</a:t>
            </a:r>
          </a:p>
        </p:txBody>
      </p:sp>
      <p:sp>
        <p:nvSpPr>
          <p:cNvPr id="3" name="Content Placeholder 2"/>
          <p:cNvSpPr>
            <a:spLocks noGrp="1"/>
          </p:cNvSpPr>
          <p:nvPr>
            <p:ph idx="1"/>
          </p:nvPr>
        </p:nvSpPr>
        <p:spPr/>
        <p:txBody>
          <a:bodyPr/>
          <a:lstStyle/>
          <a:p>
            <a:r>
              <a:rPr lang="en-029" dirty="0"/>
              <a:t>The Employer shall provide the Worker and the Liaison Service (Govt. Representative) with a copy of rules and regulations of conduct, safety, discipline and care, and maintenance of property as the Worker may be required to observe (Contract)</a:t>
            </a:r>
          </a:p>
          <a:p>
            <a:pPr lvl="2"/>
            <a:r>
              <a:rPr lang="en-029" dirty="0"/>
              <a:t>When the worker arrives to the place of employment a copy of the contract of agreement signed by the Employer, the Govt. Representative and the Worker is given to the employer – the worker is allowed to keep a copy of this agreement</a:t>
            </a:r>
          </a:p>
          <a:p>
            <a:pPr lvl="2">
              <a:buFont typeface="Wingdings" pitchFamily="2" charset="2"/>
              <a:buChar char="Ø"/>
            </a:pPr>
            <a:endParaRPr lang="en-029" dirty="0"/>
          </a:p>
        </p:txBody>
      </p:sp>
      <p:pic>
        <p:nvPicPr>
          <p:cNvPr id="4" name="Picture 2" descr="C:\Users\Patrecee Freeman\AppData\Local\Microsoft\Windows\Temporary Internet Files\Content.IE5\SJG332IB\MC900155062[1].wmf"/>
          <p:cNvPicPr>
            <a:picLocks noChangeAspect="1" noChangeArrowheads="1"/>
          </p:cNvPicPr>
          <p:nvPr/>
        </p:nvPicPr>
        <p:blipFill>
          <a:blip r:embed="rId2" cstate="print"/>
          <a:srcRect/>
          <a:stretch>
            <a:fillRect/>
          </a:stretch>
        </p:blipFill>
        <p:spPr bwMode="auto">
          <a:xfrm>
            <a:off x="7543800" y="5257800"/>
            <a:ext cx="1411933" cy="1214632"/>
          </a:xfrm>
          <a:prstGeom prst="rect">
            <a:avLst/>
          </a:prstGeom>
          <a:noFill/>
          <a:ln w="9525">
            <a:noFill/>
            <a:miter lim="800000"/>
            <a:headEnd/>
            <a:tailEnd/>
          </a:ln>
        </p:spPr>
      </p:pic>
      <p:sp>
        <p:nvSpPr>
          <p:cNvPr id="5" name="Date Placeholder 4"/>
          <p:cNvSpPr>
            <a:spLocks noGrp="1"/>
          </p:cNvSpPr>
          <p:nvPr>
            <p:ph type="dt" sz="half" idx="10"/>
          </p:nvPr>
        </p:nvSpPr>
        <p:spPr/>
        <p:txBody>
          <a:bodyPr/>
          <a:lstStyle/>
          <a:p>
            <a:pPr>
              <a:defRPr/>
            </a:pPr>
            <a:fld id="{1D3B8289-A103-4CB5-9C32-41F2D102C269}" type="datetime1">
              <a:rPr lang="en-JM" smtClean="0"/>
              <a:pPr>
                <a:defRPr/>
              </a:pPr>
              <a:t>11/7/2017</a:t>
            </a:fld>
            <a:endParaRPr lang="en-JM"/>
          </a:p>
        </p:txBody>
      </p:sp>
      <p:sp>
        <p:nvSpPr>
          <p:cNvPr id="6" name="Slide Number Placeholder 5"/>
          <p:cNvSpPr>
            <a:spLocks noGrp="1"/>
          </p:cNvSpPr>
          <p:nvPr>
            <p:ph type="sldNum" sz="quarter" idx="12"/>
          </p:nvPr>
        </p:nvSpPr>
        <p:spPr/>
        <p:txBody>
          <a:bodyPr/>
          <a:lstStyle/>
          <a:p>
            <a:pPr>
              <a:defRPr/>
            </a:pPr>
            <a:fld id="{DDDCA221-A9E3-4A09-917C-0AD847491C87}" type="slidenum">
              <a:rPr lang="en-JM" smtClean="0"/>
              <a:pPr>
                <a:defRPr/>
              </a:pPr>
              <a:t>8</a:t>
            </a:fld>
            <a:endParaRPr lang="en-JM"/>
          </a:p>
        </p:txBody>
      </p:sp>
      <p:sp>
        <p:nvSpPr>
          <p:cNvPr id="7" name="Footer Placeholder 6"/>
          <p:cNvSpPr>
            <a:spLocks noGrp="1"/>
          </p:cNvSpPr>
          <p:nvPr>
            <p:ph type="ftr" sz="quarter" idx="11"/>
          </p:nvPr>
        </p:nvSpPr>
        <p:spPr/>
        <p:txBody>
          <a:bodyPr/>
          <a:lstStyle/>
          <a:p>
            <a:pPr>
              <a:defRPr/>
            </a:pPr>
            <a:endParaRPr lang="en-JM"/>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458200" cy="780288"/>
          </a:xfrm>
        </p:spPr>
        <p:txBody>
          <a:bodyPr>
            <a:normAutofit fontScale="90000"/>
          </a:bodyPr>
          <a:lstStyle/>
          <a:p>
            <a:r>
              <a:rPr lang="en-029" dirty="0"/>
              <a:t>THE RIGHTS OF MIGRANT WORKERS</a:t>
            </a:r>
          </a:p>
        </p:txBody>
      </p:sp>
      <p:sp>
        <p:nvSpPr>
          <p:cNvPr id="3" name="Text Placeholder 2"/>
          <p:cNvSpPr>
            <a:spLocks noGrp="1"/>
          </p:cNvSpPr>
          <p:nvPr>
            <p:ph type="body" idx="1"/>
          </p:nvPr>
        </p:nvSpPr>
        <p:spPr/>
        <p:txBody>
          <a:bodyPr/>
          <a:lstStyle/>
          <a:p>
            <a:r>
              <a:rPr lang="en-029" dirty="0"/>
              <a:t>The Employer Agrees to:</a:t>
            </a:r>
          </a:p>
        </p:txBody>
      </p:sp>
      <p:sp>
        <p:nvSpPr>
          <p:cNvPr id="4" name="Text Placeholder 3"/>
          <p:cNvSpPr>
            <a:spLocks noGrp="1"/>
          </p:cNvSpPr>
          <p:nvPr>
            <p:ph type="body" sz="half" idx="3"/>
          </p:nvPr>
        </p:nvSpPr>
        <p:spPr/>
        <p:txBody>
          <a:bodyPr/>
          <a:lstStyle/>
          <a:p>
            <a:r>
              <a:rPr lang="en-029" dirty="0"/>
              <a:t>The Worker Agrees to:	</a:t>
            </a:r>
          </a:p>
        </p:txBody>
      </p:sp>
      <p:sp>
        <p:nvSpPr>
          <p:cNvPr id="5" name="Content Placeholder 4"/>
          <p:cNvSpPr>
            <a:spLocks noGrp="1"/>
          </p:cNvSpPr>
          <p:nvPr>
            <p:ph sz="quarter" idx="2"/>
          </p:nvPr>
        </p:nvSpPr>
        <p:spPr/>
        <p:txBody>
          <a:bodyPr>
            <a:normAutofit fontScale="92500" lnSpcReduction="20000"/>
          </a:bodyPr>
          <a:lstStyle/>
          <a:p>
            <a:r>
              <a:rPr lang="en-029" dirty="0"/>
              <a:t>Provide clean, adequate living accommodations to the worker </a:t>
            </a:r>
          </a:p>
          <a:p>
            <a:pPr lvl="2"/>
            <a:r>
              <a:rPr lang="en-029" dirty="0"/>
              <a:t>At no cost to SAWP Workers but at a cost to USL Workers</a:t>
            </a:r>
          </a:p>
          <a:p>
            <a:r>
              <a:rPr lang="en-029" dirty="0"/>
              <a:t>Accommodations must be equipped with laundry facilities </a:t>
            </a:r>
          </a:p>
          <a:p>
            <a:r>
              <a:rPr lang="en-029" dirty="0"/>
              <a:t>Accommodations must meet with the annual approval of the appropriate government authority responsible for health and living conditions</a:t>
            </a:r>
          </a:p>
          <a:p>
            <a:endParaRPr lang="en-029" dirty="0"/>
          </a:p>
          <a:p>
            <a:pPr>
              <a:buNone/>
            </a:pPr>
            <a:r>
              <a:rPr lang="en-029" sz="1500" dirty="0"/>
              <a:t>* </a:t>
            </a:r>
            <a:r>
              <a:rPr lang="en-029" sz="1400" dirty="0"/>
              <a:t>SAWP (Seasonal Agricultural Workers Programme) </a:t>
            </a:r>
          </a:p>
          <a:p>
            <a:pPr>
              <a:buNone/>
            </a:pPr>
            <a:r>
              <a:rPr lang="en-029" sz="1400" dirty="0"/>
              <a:t>* USL (United States Labour)</a:t>
            </a:r>
            <a:endParaRPr lang="en-029" sz="2100" dirty="0"/>
          </a:p>
        </p:txBody>
      </p:sp>
      <p:sp>
        <p:nvSpPr>
          <p:cNvPr id="6" name="Content Placeholder 5"/>
          <p:cNvSpPr>
            <a:spLocks noGrp="1"/>
          </p:cNvSpPr>
          <p:nvPr>
            <p:ph sz="quarter" idx="4"/>
          </p:nvPr>
        </p:nvSpPr>
        <p:spPr/>
        <p:txBody>
          <a:bodyPr/>
          <a:lstStyle/>
          <a:p>
            <a:r>
              <a:rPr lang="en-029" dirty="0"/>
              <a:t>Maintain living quarters which is furnished by the employer</a:t>
            </a:r>
          </a:p>
        </p:txBody>
      </p:sp>
      <p:pic>
        <p:nvPicPr>
          <p:cNvPr id="7" name="Picture 2" descr="C:\Users\Patrecee Freeman\AppData\Local\Microsoft\Windows\Temporary Internet Files\Content.IE5\SJG332IB\MC900155062[1].wmf"/>
          <p:cNvPicPr>
            <a:picLocks noChangeAspect="1" noChangeArrowheads="1"/>
          </p:cNvPicPr>
          <p:nvPr/>
        </p:nvPicPr>
        <p:blipFill>
          <a:blip r:embed="rId2" cstate="print"/>
          <a:srcRect/>
          <a:stretch>
            <a:fillRect/>
          </a:stretch>
        </p:blipFill>
        <p:spPr bwMode="auto">
          <a:xfrm>
            <a:off x="7467600" y="5257800"/>
            <a:ext cx="1488133" cy="1280184"/>
          </a:xfrm>
          <a:prstGeom prst="rect">
            <a:avLst/>
          </a:prstGeom>
          <a:noFill/>
          <a:ln w="9525">
            <a:noFill/>
            <a:miter lim="800000"/>
            <a:headEnd/>
            <a:tailEnd/>
          </a:ln>
        </p:spPr>
      </p:pic>
      <p:sp>
        <p:nvSpPr>
          <p:cNvPr id="8" name="Date Placeholder 7"/>
          <p:cNvSpPr>
            <a:spLocks noGrp="1"/>
          </p:cNvSpPr>
          <p:nvPr>
            <p:ph type="dt" sz="half" idx="10"/>
          </p:nvPr>
        </p:nvSpPr>
        <p:spPr/>
        <p:txBody>
          <a:bodyPr/>
          <a:lstStyle/>
          <a:p>
            <a:pPr>
              <a:defRPr/>
            </a:pPr>
            <a:fld id="{5DE52B16-EAE6-42AC-8421-5E495AAC43A0}" type="datetime1">
              <a:rPr lang="en-JM" smtClean="0"/>
              <a:pPr>
                <a:defRPr/>
              </a:pPr>
              <a:t>11/7/2017</a:t>
            </a:fld>
            <a:endParaRPr lang="en-JM"/>
          </a:p>
        </p:txBody>
      </p:sp>
      <p:sp>
        <p:nvSpPr>
          <p:cNvPr id="9" name="Slide Number Placeholder 8"/>
          <p:cNvSpPr>
            <a:spLocks noGrp="1"/>
          </p:cNvSpPr>
          <p:nvPr>
            <p:ph type="sldNum" sz="quarter" idx="12"/>
          </p:nvPr>
        </p:nvSpPr>
        <p:spPr/>
        <p:txBody>
          <a:bodyPr/>
          <a:lstStyle/>
          <a:p>
            <a:pPr>
              <a:defRPr/>
            </a:pPr>
            <a:fld id="{68102CB4-6843-4D78-BD30-27C43AF1C22A}" type="slidenum">
              <a:rPr lang="en-JM" smtClean="0"/>
              <a:pPr>
                <a:defRPr/>
              </a:pPr>
              <a:t>9</a:t>
            </a:fld>
            <a:endParaRPr lang="en-JM"/>
          </a:p>
        </p:txBody>
      </p:sp>
      <p:sp>
        <p:nvSpPr>
          <p:cNvPr id="10" name="Footer Placeholder 9"/>
          <p:cNvSpPr>
            <a:spLocks noGrp="1"/>
          </p:cNvSpPr>
          <p:nvPr>
            <p:ph type="ftr" sz="quarter" idx="11"/>
          </p:nvPr>
        </p:nvSpPr>
        <p:spPr/>
        <p:txBody>
          <a:bodyPr/>
          <a:lstStyle/>
          <a:p>
            <a:pPr>
              <a:defRPr/>
            </a:pPr>
            <a:endParaRPr lang="en-JM"/>
          </a:p>
        </p:txBody>
      </p:sp>
    </p:spTree>
  </p:cSld>
  <p:clrMapOvr>
    <a:masterClrMapping/>
  </p:clrMapOvr>
  <p:transition>
    <p:wipe dir="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2322</TotalTime>
  <Words>1725</Words>
  <Application>Microsoft Office PowerPoint</Application>
  <PresentationFormat>On-screen Show (4:3)</PresentationFormat>
  <Paragraphs>159</Paragraphs>
  <Slides>15</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Constantia</vt:lpstr>
      <vt:lpstr>Wingdings</vt:lpstr>
      <vt:lpstr>Wingdings 2</vt:lpstr>
      <vt:lpstr>Flow</vt:lpstr>
      <vt:lpstr>WORKSHOP/CONFERENCE ON LABOUR MIGRATION – June 13 &amp; 14, 2017</vt:lpstr>
      <vt:lpstr>       PANEL 2 TOPIC:   PROTECTING THE LABOUR RIGHTS OF MIGRANT WORKERS </vt:lpstr>
      <vt:lpstr>WHAT IS LABOUR MIGRATION</vt:lpstr>
      <vt:lpstr>   INTRODUCTION:  MINISTRY OF LABOUR &amp; SOCIAL SECURITY (MLSS)- JAMAICA </vt:lpstr>
      <vt:lpstr>SELECTION PROCESS OF WORKERS</vt:lpstr>
      <vt:lpstr>ORIENTATION OF WORKERS</vt:lpstr>
      <vt:lpstr>ORIENTATION OF WORKERS</vt:lpstr>
      <vt:lpstr>THE RIGHTS OF MIGRANT WORKERS</vt:lpstr>
      <vt:lpstr>THE RIGHTS OF MIGRANT WORKERS</vt:lpstr>
      <vt:lpstr>THE RIGHTS OF MIGRANT WORKER</vt:lpstr>
      <vt:lpstr>THE RIGHTS OF MIGRANT WORKERS</vt:lpstr>
      <vt:lpstr>THE RIGHTS OF MIGRANT WORKERS</vt:lpstr>
      <vt:lpstr>ROLE OF THE LIAISON SERVICE</vt:lpstr>
      <vt:lpstr>ROLE OF THE LIAISON SERVICE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Patrecee Freeman</dc:creator>
  <cp:lastModifiedBy>Maria Camacho</cp:lastModifiedBy>
  <cp:revision>222</cp:revision>
  <dcterms:created xsi:type="dcterms:W3CDTF">2011-04-16T20:39:43Z</dcterms:created>
  <dcterms:modified xsi:type="dcterms:W3CDTF">2017-07-12T03:08:21Z</dcterms:modified>
</cp:coreProperties>
</file>