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5" r:id="rId1"/>
  </p:sldMasterIdLst>
  <p:notesMasterIdLst>
    <p:notesMasterId r:id="rId17"/>
  </p:notesMasterIdLst>
  <p:handoutMasterIdLst>
    <p:handoutMasterId r:id="rId18"/>
  </p:handoutMasterIdLst>
  <p:sldIdLst>
    <p:sldId id="256" r:id="rId2"/>
    <p:sldId id="257" r:id="rId3"/>
    <p:sldId id="310" r:id="rId4"/>
    <p:sldId id="341" r:id="rId5"/>
    <p:sldId id="340" r:id="rId6"/>
    <p:sldId id="329" r:id="rId7"/>
    <p:sldId id="330" r:id="rId8"/>
    <p:sldId id="331" r:id="rId9"/>
    <p:sldId id="333" r:id="rId10"/>
    <p:sldId id="335" r:id="rId11"/>
    <p:sldId id="336" r:id="rId12"/>
    <p:sldId id="337" r:id="rId13"/>
    <p:sldId id="316" r:id="rId14"/>
    <p:sldId id="338" r:id="rId15"/>
    <p:sldId id="339" r:id="rId16"/>
  </p:sldIdLst>
  <p:sldSz cx="9144000" cy="6858000" type="screen4x3"/>
  <p:notesSz cx="7053263" cy="93091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3043" autoAdjust="0"/>
  </p:normalViewPr>
  <p:slideViewPr>
    <p:cSldViewPr>
      <p:cViewPr varScale="1">
        <p:scale>
          <a:sx n="65" d="100"/>
          <a:sy n="65" d="100"/>
        </p:scale>
        <p:origin x="1640" y="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2022" y="-96"/>
      </p:cViewPr>
      <p:guideLst>
        <p:guide orient="horz" pos="2932"/>
        <p:guide pos="22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5138"/>
          </a:xfrm>
          <a:prstGeom prst="rect">
            <a:avLst/>
          </a:prstGeom>
        </p:spPr>
        <p:txBody>
          <a:bodyPr vert="horz" lIns="91440" tIns="45720" rIns="91440" bIns="45720" rtlCol="0"/>
          <a:lstStyle>
            <a:lvl1pPr algn="l">
              <a:defRPr sz="1200"/>
            </a:lvl1pPr>
          </a:lstStyle>
          <a:p>
            <a:endParaRPr lang="en-JM"/>
          </a:p>
        </p:txBody>
      </p:sp>
      <p:sp>
        <p:nvSpPr>
          <p:cNvPr id="3" name="Date Placeholder 2"/>
          <p:cNvSpPr>
            <a:spLocks noGrp="1"/>
          </p:cNvSpPr>
          <p:nvPr>
            <p:ph type="dt" sz="quarter" idx="1"/>
          </p:nvPr>
        </p:nvSpPr>
        <p:spPr>
          <a:xfrm>
            <a:off x="3995738" y="0"/>
            <a:ext cx="3055937" cy="465138"/>
          </a:xfrm>
          <a:prstGeom prst="rect">
            <a:avLst/>
          </a:prstGeom>
        </p:spPr>
        <p:txBody>
          <a:bodyPr vert="horz" lIns="91440" tIns="45720" rIns="91440" bIns="45720" rtlCol="0"/>
          <a:lstStyle>
            <a:lvl1pPr algn="r">
              <a:defRPr sz="1200"/>
            </a:lvl1pPr>
          </a:lstStyle>
          <a:p>
            <a:fld id="{D85AE446-A401-4F22-871B-CEAA51B68549}" type="datetimeFigureOut">
              <a:rPr lang="en-JM" smtClean="0"/>
              <a:pPr/>
              <a:t>12/7/2017</a:t>
            </a:fld>
            <a:endParaRPr lang="en-JM"/>
          </a:p>
        </p:txBody>
      </p:sp>
      <p:sp>
        <p:nvSpPr>
          <p:cNvPr id="4" name="Footer Placeholder 3"/>
          <p:cNvSpPr>
            <a:spLocks noGrp="1"/>
          </p:cNvSpPr>
          <p:nvPr>
            <p:ph type="ftr" sz="quarter" idx="2"/>
          </p:nvPr>
        </p:nvSpPr>
        <p:spPr>
          <a:xfrm>
            <a:off x="0" y="8842375"/>
            <a:ext cx="3055938" cy="465138"/>
          </a:xfrm>
          <a:prstGeom prst="rect">
            <a:avLst/>
          </a:prstGeom>
        </p:spPr>
        <p:txBody>
          <a:bodyPr vert="horz" lIns="91440" tIns="45720" rIns="91440" bIns="45720" rtlCol="0" anchor="b"/>
          <a:lstStyle>
            <a:lvl1pPr algn="l">
              <a:defRPr sz="1200"/>
            </a:lvl1pPr>
          </a:lstStyle>
          <a:p>
            <a:endParaRPr lang="en-JM"/>
          </a:p>
        </p:txBody>
      </p:sp>
      <p:sp>
        <p:nvSpPr>
          <p:cNvPr id="5" name="Slide Number Placeholder 4"/>
          <p:cNvSpPr>
            <a:spLocks noGrp="1"/>
          </p:cNvSpPr>
          <p:nvPr>
            <p:ph type="sldNum" sz="quarter" idx="3"/>
          </p:nvPr>
        </p:nvSpPr>
        <p:spPr>
          <a:xfrm>
            <a:off x="3995738" y="8842375"/>
            <a:ext cx="3055937" cy="465138"/>
          </a:xfrm>
          <a:prstGeom prst="rect">
            <a:avLst/>
          </a:prstGeom>
        </p:spPr>
        <p:txBody>
          <a:bodyPr vert="horz" lIns="91440" tIns="45720" rIns="91440" bIns="45720" rtlCol="0" anchor="b"/>
          <a:lstStyle>
            <a:lvl1pPr algn="r">
              <a:defRPr sz="1200"/>
            </a:lvl1pPr>
          </a:lstStyle>
          <a:p>
            <a:fld id="{DEF8FFAE-0300-4A08-AA7E-FB9AE12BAFB6}" type="slidenum">
              <a:rPr lang="en-JM" smtClean="0"/>
              <a:pPr/>
              <a:t>‹#›</a:t>
            </a:fld>
            <a:endParaRPr lang="en-JM"/>
          </a:p>
        </p:txBody>
      </p:sp>
    </p:spTree>
    <p:extLst>
      <p:ext uri="{BB962C8B-B14F-4D97-AF65-F5344CB8AC3E}">
        <p14:creationId xmlns:p14="http://schemas.microsoft.com/office/powerpoint/2010/main" val="1316743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fontAlgn="auto">
              <a:spcBef>
                <a:spcPts val="0"/>
              </a:spcBef>
              <a:spcAft>
                <a:spcPts val="0"/>
              </a:spcAft>
              <a:defRPr sz="1200">
                <a:latin typeface="+mn-lt"/>
                <a:cs typeface="+mn-cs"/>
              </a:defRPr>
            </a:lvl1pPr>
          </a:lstStyle>
          <a:p>
            <a:pPr>
              <a:defRPr/>
            </a:pPr>
            <a:endParaRPr lang="en-JM"/>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fontAlgn="auto">
              <a:spcBef>
                <a:spcPts val="0"/>
              </a:spcBef>
              <a:spcAft>
                <a:spcPts val="0"/>
              </a:spcAft>
              <a:defRPr sz="1200">
                <a:latin typeface="+mn-lt"/>
                <a:cs typeface="+mn-cs"/>
              </a:defRPr>
            </a:lvl1pPr>
          </a:lstStyle>
          <a:p>
            <a:pPr>
              <a:defRPr/>
            </a:pPr>
            <a:fld id="{96B8F6F3-8491-4802-965A-F997705F7C42}" type="datetimeFigureOut">
              <a:rPr lang="en-JM"/>
              <a:pPr>
                <a:defRPr/>
              </a:pPr>
              <a:t>12/7/2017</a:t>
            </a:fld>
            <a:endParaRPr lang="en-JM"/>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pPr lvl="0"/>
            <a:endParaRPr lang="en-JM" noProof="0"/>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JM" noProof="0"/>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fontAlgn="auto">
              <a:spcBef>
                <a:spcPts val="0"/>
              </a:spcBef>
              <a:spcAft>
                <a:spcPts val="0"/>
              </a:spcAft>
              <a:defRPr sz="1200">
                <a:latin typeface="+mn-lt"/>
                <a:cs typeface="+mn-cs"/>
              </a:defRPr>
            </a:lvl1pPr>
          </a:lstStyle>
          <a:p>
            <a:pPr>
              <a:defRPr/>
            </a:pPr>
            <a:endParaRPr lang="en-JM"/>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fontAlgn="auto">
              <a:spcBef>
                <a:spcPts val="0"/>
              </a:spcBef>
              <a:spcAft>
                <a:spcPts val="0"/>
              </a:spcAft>
              <a:defRPr sz="1200">
                <a:latin typeface="+mn-lt"/>
                <a:cs typeface="+mn-cs"/>
              </a:defRPr>
            </a:lvl1pPr>
          </a:lstStyle>
          <a:p>
            <a:pPr>
              <a:defRPr/>
            </a:pPr>
            <a:fld id="{4C4CD349-A245-4E18-8820-77B5B7388FD8}" type="slidenum">
              <a:rPr lang="en-JM"/>
              <a:pPr>
                <a:defRPr/>
              </a:pPr>
              <a:t>‹#›</a:t>
            </a:fld>
            <a:endParaRPr lang="en-JM"/>
          </a:p>
        </p:txBody>
      </p:sp>
    </p:spTree>
    <p:extLst>
      <p:ext uri="{BB962C8B-B14F-4D97-AF65-F5344CB8AC3E}">
        <p14:creationId xmlns:p14="http://schemas.microsoft.com/office/powerpoint/2010/main" val="157789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JM"/>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EE9DCAA-62A0-45AC-AC93-4B36ADFA982B}" type="slidenum">
              <a:rPr lang="en-JM">
                <a:cs typeface="Arial" charset="0"/>
              </a:rPr>
              <a:pPr fontAlgn="base">
                <a:spcBef>
                  <a:spcPct val="0"/>
                </a:spcBef>
                <a:spcAft>
                  <a:spcPct val="0"/>
                </a:spcAft>
                <a:defRPr/>
              </a:pPr>
              <a:t>2</a:t>
            </a:fld>
            <a:endParaRPr lang="en-JM">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JM"/>
          </a:p>
        </p:txBody>
      </p:sp>
      <p:sp>
        <p:nvSpPr>
          <p:cNvPr id="4" name="Slide Number Placeholder 3"/>
          <p:cNvSpPr>
            <a:spLocks noGrp="1"/>
          </p:cNvSpPr>
          <p:nvPr>
            <p:ph type="sldNum" sz="quarter" idx="10"/>
          </p:nvPr>
        </p:nvSpPr>
        <p:spPr/>
        <p:txBody>
          <a:bodyPr/>
          <a:lstStyle/>
          <a:p>
            <a:pPr>
              <a:defRPr/>
            </a:pPr>
            <a:fld id="{4C4CD349-A245-4E18-8820-77B5B7388FD8}" type="slidenum">
              <a:rPr lang="en-JM" smtClean="0"/>
              <a:pPr>
                <a:defRPr/>
              </a:pPr>
              <a:t>5</a:t>
            </a:fld>
            <a:endParaRPr lang="en-JM"/>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pPr>
              <a:defRPr/>
            </a:pPr>
            <a:fld id="{D90D697C-1C79-4DF3-9ACF-601EFB009041}" type="datetime1">
              <a:rPr lang="en-JM" smtClean="0"/>
              <a:pPr>
                <a:defRPr/>
              </a:pPr>
              <a:t>12/7/2017</a:t>
            </a:fld>
            <a:endParaRPr lang="en-JM"/>
          </a:p>
        </p:txBody>
      </p:sp>
      <p:sp>
        <p:nvSpPr>
          <p:cNvPr id="19" name="Footer Placeholder 18"/>
          <p:cNvSpPr>
            <a:spLocks noGrp="1"/>
          </p:cNvSpPr>
          <p:nvPr>
            <p:ph type="ftr" sz="quarter" idx="11"/>
          </p:nvPr>
        </p:nvSpPr>
        <p:spPr/>
        <p:txBody>
          <a:bodyPr/>
          <a:lstStyle/>
          <a:p>
            <a:pPr>
              <a:defRPr/>
            </a:pPr>
            <a:endParaRPr lang="en-JM"/>
          </a:p>
        </p:txBody>
      </p:sp>
      <p:sp>
        <p:nvSpPr>
          <p:cNvPr id="27" name="Slide Number Placeholder 26"/>
          <p:cNvSpPr>
            <a:spLocks noGrp="1"/>
          </p:cNvSpPr>
          <p:nvPr>
            <p:ph type="sldNum" sz="quarter" idx="12"/>
          </p:nvPr>
        </p:nvSpPr>
        <p:spPr/>
        <p:txBody>
          <a:bodyPr/>
          <a:lstStyle/>
          <a:p>
            <a:pPr>
              <a:defRPr/>
            </a:pPr>
            <a:fld id="{10761F84-8031-4D42-871E-96DD41890B08}" type="slidenum">
              <a:rPr lang="en-JM" smtClean="0"/>
              <a:pPr>
                <a:defRPr/>
              </a:pPr>
              <a:t>‹#›</a:t>
            </a:fld>
            <a:endParaRPr lang="en-JM"/>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CFC5E3D1-4595-4E20-BF1D-8D861FC78951}" type="datetime1">
              <a:rPr lang="en-JM" smtClean="0"/>
              <a:pPr>
                <a:defRPr/>
              </a:pPr>
              <a:t>12/7/2017</a:t>
            </a:fld>
            <a:endParaRPr lang="en-JM"/>
          </a:p>
        </p:txBody>
      </p:sp>
      <p:sp>
        <p:nvSpPr>
          <p:cNvPr id="5" name="Footer Placeholder 4"/>
          <p:cNvSpPr>
            <a:spLocks noGrp="1"/>
          </p:cNvSpPr>
          <p:nvPr>
            <p:ph type="ftr" sz="quarter" idx="11"/>
          </p:nvPr>
        </p:nvSpPr>
        <p:spPr/>
        <p:txBody>
          <a:bodyPr/>
          <a:lstStyle/>
          <a:p>
            <a:pPr>
              <a:defRPr/>
            </a:pPr>
            <a:endParaRPr lang="en-JM"/>
          </a:p>
        </p:txBody>
      </p:sp>
      <p:sp>
        <p:nvSpPr>
          <p:cNvPr id="6" name="Slide Number Placeholder 5"/>
          <p:cNvSpPr>
            <a:spLocks noGrp="1"/>
          </p:cNvSpPr>
          <p:nvPr>
            <p:ph type="sldNum" sz="quarter" idx="12"/>
          </p:nvPr>
        </p:nvSpPr>
        <p:spPr/>
        <p:txBody>
          <a:bodyPr/>
          <a:lstStyle/>
          <a:p>
            <a:pPr>
              <a:defRPr/>
            </a:pPr>
            <a:fld id="{18F18E53-F6EA-42F2-9E5D-D4C82237A32B}" type="slidenum">
              <a:rPr lang="en-JM" smtClean="0"/>
              <a:pPr>
                <a:defRPr/>
              </a:pPr>
              <a:t>‹#›</a:t>
            </a:fld>
            <a:endParaRPr lang="en-JM"/>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C52DCEDD-0F81-41F0-8724-FBE3EED4BC24}" type="datetime1">
              <a:rPr lang="en-JM" smtClean="0"/>
              <a:pPr>
                <a:defRPr/>
              </a:pPr>
              <a:t>12/7/2017</a:t>
            </a:fld>
            <a:endParaRPr lang="en-JM"/>
          </a:p>
        </p:txBody>
      </p:sp>
      <p:sp>
        <p:nvSpPr>
          <p:cNvPr id="5" name="Footer Placeholder 4"/>
          <p:cNvSpPr>
            <a:spLocks noGrp="1"/>
          </p:cNvSpPr>
          <p:nvPr>
            <p:ph type="ftr" sz="quarter" idx="11"/>
          </p:nvPr>
        </p:nvSpPr>
        <p:spPr/>
        <p:txBody>
          <a:bodyPr/>
          <a:lstStyle/>
          <a:p>
            <a:pPr>
              <a:defRPr/>
            </a:pPr>
            <a:endParaRPr lang="en-JM"/>
          </a:p>
        </p:txBody>
      </p:sp>
      <p:sp>
        <p:nvSpPr>
          <p:cNvPr id="6" name="Slide Number Placeholder 5"/>
          <p:cNvSpPr>
            <a:spLocks noGrp="1"/>
          </p:cNvSpPr>
          <p:nvPr>
            <p:ph type="sldNum" sz="quarter" idx="12"/>
          </p:nvPr>
        </p:nvSpPr>
        <p:spPr/>
        <p:txBody>
          <a:bodyPr/>
          <a:lstStyle/>
          <a:p>
            <a:pPr>
              <a:defRPr/>
            </a:pPr>
            <a:fld id="{B591A35D-958A-4DD6-BBB7-1EB2D8734F77}" type="slidenum">
              <a:rPr lang="en-JM" smtClean="0"/>
              <a:pPr>
                <a:defRPr/>
              </a:pPr>
              <a:t>‹#›</a:t>
            </a:fld>
            <a:endParaRPr lang="en-JM"/>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9948BD1C-6280-441C-8319-76A90CFFC1AE}" type="datetime1">
              <a:rPr lang="en-JM" smtClean="0"/>
              <a:pPr>
                <a:defRPr/>
              </a:pPr>
              <a:t>12/7/2017</a:t>
            </a:fld>
            <a:endParaRPr lang="en-JM"/>
          </a:p>
        </p:txBody>
      </p:sp>
      <p:sp>
        <p:nvSpPr>
          <p:cNvPr id="5" name="Footer Placeholder 4"/>
          <p:cNvSpPr>
            <a:spLocks noGrp="1"/>
          </p:cNvSpPr>
          <p:nvPr>
            <p:ph type="ftr" sz="quarter" idx="11"/>
          </p:nvPr>
        </p:nvSpPr>
        <p:spPr/>
        <p:txBody>
          <a:bodyPr/>
          <a:lstStyle/>
          <a:p>
            <a:pPr>
              <a:defRPr/>
            </a:pPr>
            <a:endParaRPr lang="en-JM"/>
          </a:p>
        </p:txBody>
      </p:sp>
      <p:sp>
        <p:nvSpPr>
          <p:cNvPr id="6" name="Slide Number Placeholder 5"/>
          <p:cNvSpPr>
            <a:spLocks noGrp="1"/>
          </p:cNvSpPr>
          <p:nvPr>
            <p:ph type="sldNum" sz="quarter" idx="12"/>
          </p:nvPr>
        </p:nvSpPr>
        <p:spPr/>
        <p:txBody>
          <a:bodyPr/>
          <a:lstStyle/>
          <a:p>
            <a:pPr>
              <a:defRPr/>
            </a:pPr>
            <a:fld id="{DDDCA221-A9E3-4A09-917C-0AD847491C87}" type="slidenum">
              <a:rPr lang="en-JM" smtClean="0"/>
              <a:pPr>
                <a:defRPr/>
              </a:pPr>
              <a:t>‹#›</a:t>
            </a:fld>
            <a:endParaRPr lang="en-JM"/>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fld id="{AD988EDE-067A-4F4A-AF0D-104FE21A14B3}" type="datetime1">
              <a:rPr lang="en-JM" smtClean="0"/>
              <a:pPr>
                <a:defRPr/>
              </a:pPr>
              <a:t>12/7/2017</a:t>
            </a:fld>
            <a:endParaRPr lang="en-JM"/>
          </a:p>
        </p:txBody>
      </p:sp>
      <p:sp>
        <p:nvSpPr>
          <p:cNvPr id="5" name="Footer Placeholder 4"/>
          <p:cNvSpPr>
            <a:spLocks noGrp="1"/>
          </p:cNvSpPr>
          <p:nvPr>
            <p:ph type="ftr" sz="quarter" idx="11"/>
          </p:nvPr>
        </p:nvSpPr>
        <p:spPr/>
        <p:txBody>
          <a:bodyPr/>
          <a:lstStyle/>
          <a:p>
            <a:pPr>
              <a:defRPr/>
            </a:pPr>
            <a:endParaRPr lang="en-JM"/>
          </a:p>
        </p:txBody>
      </p:sp>
      <p:sp>
        <p:nvSpPr>
          <p:cNvPr id="6" name="Slide Number Placeholder 5"/>
          <p:cNvSpPr>
            <a:spLocks noGrp="1"/>
          </p:cNvSpPr>
          <p:nvPr>
            <p:ph type="sldNum" sz="quarter" idx="12"/>
          </p:nvPr>
        </p:nvSpPr>
        <p:spPr/>
        <p:txBody>
          <a:bodyPr/>
          <a:lstStyle/>
          <a:p>
            <a:pPr>
              <a:defRPr/>
            </a:pPr>
            <a:fld id="{6CF75C78-DCD4-49FE-BAFC-F514AAFDEF37}" type="slidenum">
              <a:rPr lang="en-JM" smtClean="0"/>
              <a:pPr>
                <a:defRPr/>
              </a:pPr>
              <a:t>‹#›</a:t>
            </a:fld>
            <a:endParaRPr lang="en-JM"/>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E6D3D832-0481-460E-8DB3-F787F5AD9282}" type="datetime1">
              <a:rPr lang="en-JM" smtClean="0"/>
              <a:pPr>
                <a:defRPr/>
              </a:pPr>
              <a:t>12/7/2017</a:t>
            </a:fld>
            <a:endParaRPr lang="en-JM"/>
          </a:p>
        </p:txBody>
      </p:sp>
      <p:sp>
        <p:nvSpPr>
          <p:cNvPr id="6" name="Footer Placeholder 5"/>
          <p:cNvSpPr>
            <a:spLocks noGrp="1"/>
          </p:cNvSpPr>
          <p:nvPr>
            <p:ph type="ftr" sz="quarter" idx="11"/>
          </p:nvPr>
        </p:nvSpPr>
        <p:spPr/>
        <p:txBody>
          <a:bodyPr/>
          <a:lstStyle/>
          <a:p>
            <a:pPr>
              <a:defRPr/>
            </a:pPr>
            <a:endParaRPr lang="en-JM"/>
          </a:p>
        </p:txBody>
      </p:sp>
      <p:sp>
        <p:nvSpPr>
          <p:cNvPr id="7" name="Slide Number Placeholder 6"/>
          <p:cNvSpPr>
            <a:spLocks noGrp="1"/>
          </p:cNvSpPr>
          <p:nvPr>
            <p:ph type="sldNum" sz="quarter" idx="12"/>
          </p:nvPr>
        </p:nvSpPr>
        <p:spPr/>
        <p:txBody>
          <a:bodyPr/>
          <a:lstStyle/>
          <a:p>
            <a:pPr>
              <a:defRPr/>
            </a:pPr>
            <a:fld id="{336B7FB3-E1D5-444D-A9AC-2F1246727019}" type="slidenum">
              <a:rPr lang="en-JM" smtClean="0"/>
              <a:pPr>
                <a:defRPr/>
              </a:pPr>
              <a:t>‹#›</a:t>
            </a:fld>
            <a:endParaRPr lang="en-JM"/>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fld id="{3AED8FE4-8762-4BB0-962A-41898F5E85FE}" type="datetime1">
              <a:rPr lang="en-JM" smtClean="0"/>
              <a:pPr>
                <a:defRPr/>
              </a:pPr>
              <a:t>12/7/2017</a:t>
            </a:fld>
            <a:endParaRPr lang="en-JM"/>
          </a:p>
        </p:txBody>
      </p:sp>
      <p:sp>
        <p:nvSpPr>
          <p:cNvPr id="8" name="Footer Placeholder 7"/>
          <p:cNvSpPr>
            <a:spLocks noGrp="1"/>
          </p:cNvSpPr>
          <p:nvPr>
            <p:ph type="ftr" sz="quarter" idx="11"/>
          </p:nvPr>
        </p:nvSpPr>
        <p:spPr/>
        <p:txBody>
          <a:bodyPr/>
          <a:lstStyle/>
          <a:p>
            <a:pPr>
              <a:defRPr/>
            </a:pPr>
            <a:endParaRPr lang="en-JM"/>
          </a:p>
        </p:txBody>
      </p:sp>
      <p:sp>
        <p:nvSpPr>
          <p:cNvPr id="9" name="Slide Number Placeholder 8"/>
          <p:cNvSpPr>
            <a:spLocks noGrp="1"/>
          </p:cNvSpPr>
          <p:nvPr>
            <p:ph type="sldNum" sz="quarter" idx="12"/>
          </p:nvPr>
        </p:nvSpPr>
        <p:spPr/>
        <p:txBody>
          <a:bodyPr/>
          <a:lstStyle/>
          <a:p>
            <a:pPr>
              <a:defRPr/>
            </a:pPr>
            <a:fld id="{68102CB4-6843-4D78-BD30-27C43AF1C22A}" type="slidenum">
              <a:rPr lang="en-JM" smtClean="0"/>
              <a:pPr>
                <a:defRPr/>
              </a:pPr>
              <a:t>‹#›</a:t>
            </a:fld>
            <a:endParaRPr lang="en-JM"/>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pPr>
              <a:defRPr/>
            </a:pPr>
            <a:fld id="{674E2EC8-6BA2-4537-BD9B-DBB281D9B79A}" type="datetime1">
              <a:rPr lang="en-JM" smtClean="0"/>
              <a:pPr>
                <a:defRPr/>
              </a:pPr>
              <a:t>12/7/2017</a:t>
            </a:fld>
            <a:endParaRPr lang="en-JM"/>
          </a:p>
        </p:txBody>
      </p:sp>
      <p:sp>
        <p:nvSpPr>
          <p:cNvPr id="4" name="Footer Placeholder 3"/>
          <p:cNvSpPr>
            <a:spLocks noGrp="1"/>
          </p:cNvSpPr>
          <p:nvPr>
            <p:ph type="ftr" sz="quarter" idx="11"/>
          </p:nvPr>
        </p:nvSpPr>
        <p:spPr/>
        <p:txBody>
          <a:bodyPr/>
          <a:lstStyle/>
          <a:p>
            <a:pPr>
              <a:defRPr/>
            </a:pPr>
            <a:endParaRPr lang="en-JM"/>
          </a:p>
        </p:txBody>
      </p:sp>
      <p:sp>
        <p:nvSpPr>
          <p:cNvPr id="5" name="Slide Number Placeholder 4"/>
          <p:cNvSpPr>
            <a:spLocks noGrp="1"/>
          </p:cNvSpPr>
          <p:nvPr>
            <p:ph type="sldNum" sz="quarter" idx="12"/>
          </p:nvPr>
        </p:nvSpPr>
        <p:spPr/>
        <p:txBody>
          <a:bodyPr/>
          <a:lstStyle/>
          <a:p>
            <a:pPr>
              <a:defRPr/>
            </a:pPr>
            <a:fld id="{DC687A90-2B10-49DF-935E-CC52A69D1E87}" type="slidenum">
              <a:rPr lang="en-JM" smtClean="0"/>
              <a:pPr>
                <a:defRPr/>
              </a:pPr>
              <a:t>‹#›</a:t>
            </a:fld>
            <a:endParaRPr lang="en-JM"/>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06550D0-04D9-4D1D-8F52-E20714EE0F73}" type="datetime1">
              <a:rPr lang="en-JM" smtClean="0"/>
              <a:pPr>
                <a:defRPr/>
              </a:pPr>
              <a:t>12/7/2017</a:t>
            </a:fld>
            <a:endParaRPr lang="en-JM"/>
          </a:p>
        </p:txBody>
      </p:sp>
      <p:sp>
        <p:nvSpPr>
          <p:cNvPr id="3" name="Footer Placeholder 2"/>
          <p:cNvSpPr>
            <a:spLocks noGrp="1"/>
          </p:cNvSpPr>
          <p:nvPr>
            <p:ph type="ftr" sz="quarter" idx="11"/>
          </p:nvPr>
        </p:nvSpPr>
        <p:spPr/>
        <p:txBody>
          <a:bodyPr/>
          <a:lstStyle/>
          <a:p>
            <a:pPr>
              <a:defRPr/>
            </a:pPr>
            <a:endParaRPr lang="en-JM"/>
          </a:p>
        </p:txBody>
      </p:sp>
      <p:sp>
        <p:nvSpPr>
          <p:cNvPr id="4" name="Slide Number Placeholder 3"/>
          <p:cNvSpPr>
            <a:spLocks noGrp="1"/>
          </p:cNvSpPr>
          <p:nvPr>
            <p:ph type="sldNum" sz="quarter" idx="12"/>
          </p:nvPr>
        </p:nvSpPr>
        <p:spPr/>
        <p:txBody>
          <a:bodyPr/>
          <a:lstStyle/>
          <a:p>
            <a:pPr>
              <a:defRPr/>
            </a:pPr>
            <a:fld id="{C4CA3867-C859-4D35-8677-EB78A82A087B}" type="slidenum">
              <a:rPr lang="en-JM" smtClean="0"/>
              <a:pPr>
                <a:defRPr/>
              </a:pPr>
              <a:t>‹#›</a:t>
            </a:fld>
            <a:endParaRPr lang="en-JM"/>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565C0581-AB02-48F1-A344-F2E7CDF17C99}" type="datetime1">
              <a:rPr lang="en-JM" smtClean="0"/>
              <a:pPr>
                <a:defRPr/>
              </a:pPr>
              <a:t>12/7/2017</a:t>
            </a:fld>
            <a:endParaRPr lang="en-JM"/>
          </a:p>
        </p:txBody>
      </p:sp>
      <p:sp>
        <p:nvSpPr>
          <p:cNvPr id="6" name="Footer Placeholder 5"/>
          <p:cNvSpPr>
            <a:spLocks noGrp="1"/>
          </p:cNvSpPr>
          <p:nvPr>
            <p:ph type="ftr" sz="quarter" idx="11"/>
          </p:nvPr>
        </p:nvSpPr>
        <p:spPr/>
        <p:txBody>
          <a:bodyPr/>
          <a:lstStyle/>
          <a:p>
            <a:pPr>
              <a:defRPr/>
            </a:pPr>
            <a:endParaRPr lang="en-JM"/>
          </a:p>
        </p:txBody>
      </p:sp>
      <p:sp>
        <p:nvSpPr>
          <p:cNvPr id="7" name="Slide Number Placeholder 6"/>
          <p:cNvSpPr>
            <a:spLocks noGrp="1"/>
          </p:cNvSpPr>
          <p:nvPr>
            <p:ph type="sldNum" sz="quarter" idx="12"/>
          </p:nvPr>
        </p:nvSpPr>
        <p:spPr/>
        <p:txBody>
          <a:bodyPr/>
          <a:lstStyle/>
          <a:p>
            <a:pPr>
              <a:defRPr/>
            </a:pPr>
            <a:fld id="{9753189A-0ADA-43CF-AED7-A69E0859A538}" type="slidenum">
              <a:rPr lang="en-JM" smtClean="0"/>
              <a:pPr>
                <a:defRPr/>
              </a:pPr>
              <a:t>‹#›</a:t>
            </a:fld>
            <a:endParaRPr lang="en-JM"/>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fld id="{C853BD54-68AD-4C26-B726-164567DF1742}" type="datetime1">
              <a:rPr lang="en-JM" smtClean="0"/>
              <a:pPr>
                <a:defRPr/>
              </a:pPr>
              <a:t>12/7/2017</a:t>
            </a:fld>
            <a:endParaRPr lang="en-JM"/>
          </a:p>
        </p:txBody>
      </p:sp>
      <p:sp>
        <p:nvSpPr>
          <p:cNvPr id="6" name="Footer Placeholder 5"/>
          <p:cNvSpPr>
            <a:spLocks noGrp="1"/>
          </p:cNvSpPr>
          <p:nvPr>
            <p:ph type="ftr" sz="quarter" idx="11"/>
          </p:nvPr>
        </p:nvSpPr>
        <p:spPr/>
        <p:txBody>
          <a:bodyPr/>
          <a:lstStyle/>
          <a:p>
            <a:pPr>
              <a:defRPr/>
            </a:pPr>
            <a:endParaRPr lang="en-JM"/>
          </a:p>
        </p:txBody>
      </p:sp>
      <p:sp>
        <p:nvSpPr>
          <p:cNvPr id="7" name="Slide Number Placeholder 6"/>
          <p:cNvSpPr>
            <a:spLocks noGrp="1"/>
          </p:cNvSpPr>
          <p:nvPr>
            <p:ph type="sldNum" sz="quarter" idx="12"/>
          </p:nvPr>
        </p:nvSpPr>
        <p:spPr>
          <a:xfrm>
            <a:off x="8077200" y="6356350"/>
            <a:ext cx="609600" cy="365125"/>
          </a:xfrm>
        </p:spPr>
        <p:txBody>
          <a:bodyPr/>
          <a:lstStyle/>
          <a:p>
            <a:pPr>
              <a:defRPr/>
            </a:pPr>
            <a:fld id="{C7F1A548-989C-4742-AF4E-EFFD99202C26}" type="slidenum">
              <a:rPr lang="en-JM" smtClean="0"/>
              <a:pPr>
                <a:defRPr/>
              </a:pPr>
              <a:t>‹#›</a:t>
            </a:fld>
            <a:endParaRPr lang="en-JM"/>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92AA702C-DD7F-436F-B5D4-11A5484730E7}" type="datetime1">
              <a:rPr lang="en-JM" smtClean="0"/>
              <a:pPr>
                <a:defRPr/>
              </a:pPr>
              <a:t>12/7/2017</a:t>
            </a:fld>
            <a:endParaRPr lang="en-JM"/>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JM"/>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7EABDF67-9B3F-4DBB-946A-62E537B8CCB2}" type="slidenum">
              <a:rPr lang="en-JM" smtClean="0"/>
              <a:pPr>
                <a:defRPr/>
              </a:pPr>
              <a:t>‹#›</a:t>
            </a:fld>
            <a:endParaRPr lang="en-JM"/>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20" r:id="rId5"/>
    <p:sldLayoutId id="2147483721" r:id="rId6"/>
    <p:sldLayoutId id="2147483722" r:id="rId7"/>
    <p:sldLayoutId id="2147483723" r:id="rId8"/>
    <p:sldLayoutId id="2147483724" r:id="rId9"/>
    <p:sldLayoutId id="2147483725" r:id="rId10"/>
    <p:sldLayoutId id="2147483726"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2000"/>
            <a:ext cx="8001000" cy="1470025"/>
          </a:xfrm>
        </p:spPr>
        <p:style>
          <a:lnRef idx="2">
            <a:schemeClr val="accent1"/>
          </a:lnRef>
          <a:fillRef idx="1">
            <a:schemeClr val="lt1"/>
          </a:fillRef>
          <a:effectRef idx="0">
            <a:schemeClr val="accent1"/>
          </a:effectRef>
          <a:fontRef idx="minor">
            <a:schemeClr val="dk1"/>
          </a:fontRef>
        </p:style>
        <p:txBody>
          <a:bodyPr>
            <a:normAutofit fontScale="90000"/>
          </a:bodyPr>
          <a:lstStyle/>
          <a:p>
            <a:pPr algn="ctr" eaLnBrk="1" fontAlgn="auto" hangingPunct="1">
              <a:spcAft>
                <a:spcPts val="0"/>
              </a:spcAft>
              <a:defRPr/>
            </a:pPr>
            <a:r>
              <a:rPr lang="en-US" b="1" dirty="0">
                <a:solidFill>
                  <a:schemeClr val="accent2">
                    <a:lumMod val="75000"/>
                  </a:schemeClr>
                </a:solidFill>
              </a:rPr>
              <a:t>TALLER SOBRE</a:t>
            </a:r>
            <a:br>
              <a:rPr lang="en-US" b="1" dirty="0">
                <a:solidFill>
                  <a:schemeClr val="accent2">
                    <a:lumMod val="75000"/>
                  </a:schemeClr>
                </a:solidFill>
              </a:rPr>
            </a:br>
            <a:r>
              <a:rPr lang="en-US" b="1" dirty="0">
                <a:solidFill>
                  <a:schemeClr val="accent2">
                    <a:lumMod val="75000"/>
                  </a:schemeClr>
                </a:solidFill>
              </a:rPr>
              <a:t>MIGRACION LABORAL – </a:t>
            </a:r>
            <a:br>
              <a:rPr lang="en-US" b="1" dirty="0">
                <a:solidFill>
                  <a:schemeClr val="accent2">
                    <a:lumMod val="75000"/>
                  </a:schemeClr>
                </a:solidFill>
              </a:rPr>
            </a:br>
            <a:r>
              <a:rPr lang="en-US" b="1" dirty="0">
                <a:solidFill>
                  <a:schemeClr val="accent2">
                    <a:lumMod val="75000"/>
                  </a:schemeClr>
                </a:solidFill>
              </a:rPr>
              <a:t>13 &amp; 14 de Julio, 2017</a:t>
            </a:r>
            <a:endParaRPr lang="en-JM" b="1" dirty="0">
              <a:solidFill>
                <a:schemeClr val="accent2">
                  <a:lumMod val="75000"/>
                </a:schemeClr>
              </a:solidFill>
            </a:endParaRPr>
          </a:p>
        </p:txBody>
      </p:sp>
      <p:pic>
        <p:nvPicPr>
          <p:cNvPr id="4"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543800" y="5722830"/>
            <a:ext cx="1431390" cy="1135170"/>
          </a:xfrm>
          <a:prstGeom prst="rect">
            <a:avLst/>
          </a:prstGeom>
          <a:noFill/>
          <a:ln w="9525">
            <a:noFill/>
            <a:miter lim="800000"/>
            <a:headEnd/>
            <a:tailEnd/>
          </a:ln>
        </p:spPr>
      </p:pic>
      <p:pic>
        <p:nvPicPr>
          <p:cNvPr id="69634" name="Picture 2" descr="/assets/img/stories/display_pic/default_story_img.jpg"/>
          <p:cNvPicPr>
            <a:picLocks noChangeAspect="1" noChangeArrowheads="1"/>
          </p:cNvPicPr>
          <p:nvPr/>
        </p:nvPicPr>
        <p:blipFill>
          <a:blip r:embed="rId3" cstate="print"/>
          <a:srcRect/>
          <a:stretch>
            <a:fillRect/>
          </a:stretch>
        </p:blipFill>
        <p:spPr bwMode="auto">
          <a:xfrm>
            <a:off x="685800" y="2438400"/>
            <a:ext cx="7239000" cy="3872644"/>
          </a:xfrm>
          <a:prstGeom prst="rect">
            <a:avLst/>
          </a:prstGeom>
          <a:noFill/>
        </p:spPr>
      </p:pic>
      <p:sp>
        <p:nvSpPr>
          <p:cNvPr id="5" name="Date Placeholder 4"/>
          <p:cNvSpPr>
            <a:spLocks noGrp="1"/>
          </p:cNvSpPr>
          <p:nvPr>
            <p:ph type="dt" sz="half" idx="10"/>
          </p:nvPr>
        </p:nvSpPr>
        <p:spPr/>
        <p:txBody>
          <a:bodyPr/>
          <a:lstStyle/>
          <a:p>
            <a:pPr>
              <a:defRPr/>
            </a:pPr>
            <a:fld id="{3884AB91-0CF8-4D6A-BE97-5740A7A8AEC6}" type="datetime1">
              <a:rPr lang="en-JM" smtClean="0"/>
              <a:pPr>
                <a:defRPr/>
              </a:pPr>
              <a:t>12/7/2017</a:t>
            </a:fld>
            <a:endParaRPr lang="en-JM"/>
          </a:p>
        </p:txBody>
      </p:sp>
      <p:sp>
        <p:nvSpPr>
          <p:cNvPr id="6" name="Slide Number Placeholder 5"/>
          <p:cNvSpPr>
            <a:spLocks noGrp="1"/>
          </p:cNvSpPr>
          <p:nvPr>
            <p:ph type="sldNum" sz="quarter" idx="12"/>
          </p:nvPr>
        </p:nvSpPr>
        <p:spPr/>
        <p:txBody>
          <a:bodyPr/>
          <a:lstStyle/>
          <a:p>
            <a:pPr>
              <a:defRPr/>
            </a:pPr>
            <a:fld id="{10761F84-8031-4D42-871E-96DD41890B08}" type="slidenum">
              <a:rPr lang="en-JM" smtClean="0"/>
              <a:pPr>
                <a:defRPr/>
              </a:pPr>
              <a:t>1</a:t>
            </a:fld>
            <a:endParaRPr lang="en-JM"/>
          </a:p>
        </p:txBody>
      </p:sp>
      <p:sp>
        <p:nvSpPr>
          <p:cNvPr id="7" name="Footer Placeholder 6"/>
          <p:cNvSpPr>
            <a:spLocks noGrp="1"/>
          </p:cNvSpPr>
          <p:nvPr>
            <p:ph type="ftr" sz="quarter" idx="11"/>
          </p:nvPr>
        </p:nvSpPr>
        <p:spPr/>
        <p:txBody>
          <a:bodyPr/>
          <a:lstStyle/>
          <a:p>
            <a:pPr>
              <a:defRPr/>
            </a:pPr>
            <a:r>
              <a:rPr lang="en-US" dirty="0"/>
              <a:t>PRESENTADOR: DELROY PALMER</a:t>
            </a:r>
            <a:endParaRPr lang="en-JM"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dirty="0"/>
              <a:t>DERECHOS DE LOS TRABAJADORES MIGRANTES</a:t>
            </a:r>
          </a:p>
        </p:txBody>
      </p:sp>
      <p:sp>
        <p:nvSpPr>
          <p:cNvPr id="5" name="Text Placeholder 4"/>
          <p:cNvSpPr>
            <a:spLocks noGrp="1"/>
          </p:cNvSpPr>
          <p:nvPr>
            <p:ph type="body" idx="1"/>
          </p:nvPr>
        </p:nvSpPr>
        <p:spPr/>
        <p:txBody>
          <a:bodyPr/>
          <a:lstStyle/>
          <a:p>
            <a:endParaRPr lang="en-029" dirty="0"/>
          </a:p>
          <a:p>
            <a:br>
              <a:rPr lang="en-029" dirty="0"/>
            </a:br>
            <a:r>
              <a:rPr lang="en-029" dirty="0"/>
              <a:t>El </a:t>
            </a:r>
            <a:r>
              <a:rPr lang="en-029" dirty="0" err="1"/>
              <a:t>Empleador</a:t>
            </a:r>
            <a:r>
              <a:rPr lang="en-029" dirty="0"/>
              <a:t> se </a:t>
            </a:r>
            <a:r>
              <a:rPr lang="en-029" dirty="0" err="1"/>
              <a:t>compromete</a:t>
            </a:r>
            <a:r>
              <a:rPr lang="en-029" dirty="0"/>
              <a:t> a: </a:t>
            </a:r>
            <a:br>
              <a:rPr lang="en-029" dirty="0"/>
            </a:br>
            <a:endParaRPr lang="en-029" dirty="0"/>
          </a:p>
          <a:p>
            <a:endParaRPr lang="en-029" dirty="0"/>
          </a:p>
        </p:txBody>
      </p:sp>
      <p:sp>
        <p:nvSpPr>
          <p:cNvPr id="6" name="Text Placeholder 5"/>
          <p:cNvSpPr>
            <a:spLocks noGrp="1"/>
          </p:cNvSpPr>
          <p:nvPr>
            <p:ph type="body" sz="half" idx="3"/>
          </p:nvPr>
        </p:nvSpPr>
        <p:spPr/>
        <p:txBody>
          <a:bodyPr>
            <a:normAutofit fontScale="85000" lnSpcReduction="10000"/>
          </a:bodyPr>
          <a:lstStyle/>
          <a:p>
            <a:br>
              <a:rPr lang="en-029" dirty="0"/>
            </a:br>
            <a:r>
              <a:rPr lang="en-029" dirty="0"/>
              <a:t>El </a:t>
            </a:r>
            <a:r>
              <a:rPr lang="en-029" dirty="0" err="1"/>
              <a:t>Trabajador</a:t>
            </a:r>
            <a:r>
              <a:rPr lang="en-029" dirty="0"/>
              <a:t> se </a:t>
            </a:r>
            <a:r>
              <a:rPr lang="en-029" dirty="0" err="1"/>
              <a:t>compromente</a:t>
            </a:r>
            <a:r>
              <a:rPr lang="en-029" dirty="0"/>
              <a:t> a: </a:t>
            </a:r>
          </a:p>
          <a:p>
            <a:endParaRPr lang="en-029" dirty="0"/>
          </a:p>
        </p:txBody>
      </p:sp>
      <p:sp>
        <p:nvSpPr>
          <p:cNvPr id="3" name="Content Placeholder 2"/>
          <p:cNvSpPr>
            <a:spLocks noGrp="1"/>
          </p:cNvSpPr>
          <p:nvPr>
            <p:ph sz="quarter" idx="2"/>
          </p:nvPr>
        </p:nvSpPr>
        <p:spPr>
          <a:xfrm>
            <a:off x="457200" y="2667000"/>
            <a:ext cx="4040188" cy="3693320"/>
          </a:xfrm>
        </p:spPr>
        <p:txBody>
          <a:bodyPr>
            <a:normAutofit/>
          </a:bodyPr>
          <a:lstStyle/>
          <a:p>
            <a:r>
              <a:rPr lang="es-ES" dirty="0"/>
              <a:t>Proporcionar comidas adecuadas para el trabajador  durante los períodos de transporte y empleo </a:t>
            </a:r>
          </a:p>
          <a:p>
            <a:pPr lvl="2">
              <a:buFont typeface="Wingdings" pitchFamily="2" charset="2"/>
              <a:buChar char="Ø"/>
            </a:pPr>
            <a:r>
              <a:rPr lang="en-029" dirty="0"/>
              <a:t>A un </a:t>
            </a:r>
            <a:r>
              <a:rPr lang="en-029" dirty="0" err="1"/>
              <a:t>costo</a:t>
            </a:r>
            <a:r>
              <a:rPr lang="en-029" dirty="0"/>
              <a:t> para el </a:t>
            </a:r>
            <a:r>
              <a:rPr lang="en-029" dirty="0" err="1"/>
              <a:t>trabajador</a:t>
            </a:r>
            <a:r>
              <a:rPr lang="en-029" dirty="0"/>
              <a:t> de </a:t>
            </a:r>
            <a:r>
              <a:rPr lang="en-029" dirty="0" err="1"/>
              <a:t>acuerdo</a:t>
            </a:r>
            <a:r>
              <a:rPr lang="en-029" dirty="0"/>
              <a:t> al </a:t>
            </a:r>
            <a:r>
              <a:rPr lang="en-029" dirty="0" err="1"/>
              <a:t>contrato</a:t>
            </a:r>
            <a:endParaRPr lang="en-029" dirty="0"/>
          </a:p>
          <a:p>
            <a:pPr marL="0" indent="0">
              <a:buNone/>
            </a:pPr>
            <a:endParaRPr lang="en-029" dirty="0"/>
          </a:p>
        </p:txBody>
      </p:sp>
      <p:sp>
        <p:nvSpPr>
          <p:cNvPr id="7" name="Content Placeholder 6"/>
          <p:cNvSpPr>
            <a:spLocks noGrp="1"/>
          </p:cNvSpPr>
          <p:nvPr>
            <p:ph sz="quarter" idx="4"/>
          </p:nvPr>
        </p:nvSpPr>
        <p:spPr/>
        <p:txBody>
          <a:bodyPr/>
          <a:lstStyle/>
          <a:p>
            <a:r>
              <a:rPr lang="es-ES" dirty="0"/>
              <a:t>Utilizar una cantidad que no debe exceder el monto firmado por día, para el costo de las comidas</a:t>
            </a:r>
            <a:r>
              <a:rPr lang="en-029" dirty="0"/>
              <a:t> </a:t>
            </a:r>
          </a:p>
          <a:p>
            <a:pPr lvl="2">
              <a:buFont typeface="Wingdings" pitchFamily="2" charset="2"/>
              <a:buChar char="Ø"/>
            </a:pPr>
            <a:r>
              <a:rPr lang="en-029" dirty="0" err="1"/>
              <a:t>Esto</a:t>
            </a:r>
            <a:r>
              <a:rPr lang="en-029" dirty="0"/>
              <a:t> </a:t>
            </a:r>
            <a:r>
              <a:rPr lang="en-029" dirty="0" err="1"/>
              <a:t>puede</a:t>
            </a:r>
            <a:r>
              <a:rPr lang="en-029" dirty="0"/>
              <a:t> </a:t>
            </a:r>
            <a:r>
              <a:rPr lang="en-029" dirty="0" err="1"/>
              <a:t>deducirse</a:t>
            </a:r>
            <a:r>
              <a:rPr lang="en-029" dirty="0"/>
              <a:t> del </a:t>
            </a:r>
            <a:r>
              <a:rPr lang="en-029" dirty="0" err="1"/>
              <a:t>salario</a:t>
            </a:r>
            <a:r>
              <a:rPr lang="en-029" dirty="0"/>
              <a:t> del </a:t>
            </a:r>
            <a:r>
              <a:rPr lang="en-029" dirty="0" err="1"/>
              <a:t>trabajador</a:t>
            </a:r>
            <a:endParaRPr lang="en-029" dirty="0"/>
          </a:p>
        </p:txBody>
      </p:sp>
      <p:pic>
        <p:nvPicPr>
          <p:cNvPr id="8"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620000" y="5257800"/>
            <a:ext cx="1335733" cy="1149080"/>
          </a:xfrm>
          <a:prstGeom prst="rect">
            <a:avLst/>
          </a:prstGeom>
          <a:noFill/>
          <a:ln w="9525">
            <a:noFill/>
            <a:miter lim="800000"/>
            <a:headEnd/>
            <a:tailEnd/>
          </a:ln>
        </p:spPr>
      </p:pic>
      <p:sp>
        <p:nvSpPr>
          <p:cNvPr id="9" name="Date Placeholder 8"/>
          <p:cNvSpPr>
            <a:spLocks noGrp="1"/>
          </p:cNvSpPr>
          <p:nvPr>
            <p:ph type="dt" sz="half" idx="10"/>
          </p:nvPr>
        </p:nvSpPr>
        <p:spPr/>
        <p:txBody>
          <a:bodyPr/>
          <a:lstStyle/>
          <a:p>
            <a:pPr>
              <a:defRPr/>
            </a:pPr>
            <a:fld id="{C1F25906-F9AA-4640-9481-FD1E60B56F6E}" type="datetime1">
              <a:rPr lang="en-JM" smtClean="0"/>
              <a:pPr>
                <a:defRPr/>
              </a:pPr>
              <a:t>12/7/2017</a:t>
            </a:fld>
            <a:endParaRPr lang="en-JM"/>
          </a:p>
        </p:txBody>
      </p:sp>
      <p:sp>
        <p:nvSpPr>
          <p:cNvPr id="10" name="Slide Number Placeholder 9"/>
          <p:cNvSpPr>
            <a:spLocks noGrp="1"/>
          </p:cNvSpPr>
          <p:nvPr>
            <p:ph type="sldNum" sz="quarter" idx="12"/>
          </p:nvPr>
        </p:nvSpPr>
        <p:spPr/>
        <p:txBody>
          <a:bodyPr/>
          <a:lstStyle/>
          <a:p>
            <a:pPr>
              <a:defRPr/>
            </a:pPr>
            <a:fld id="{68102CB4-6843-4D78-BD30-27C43AF1C22A}" type="slidenum">
              <a:rPr lang="en-JM" smtClean="0"/>
              <a:pPr>
                <a:defRPr/>
              </a:pPr>
              <a:t>10</a:t>
            </a:fld>
            <a:endParaRPr lang="en-JM"/>
          </a:p>
        </p:txBody>
      </p:sp>
      <p:sp>
        <p:nvSpPr>
          <p:cNvPr id="11" name="Footer Placeholder 10"/>
          <p:cNvSpPr>
            <a:spLocks noGrp="1"/>
          </p:cNvSpPr>
          <p:nvPr>
            <p:ph type="ftr" sz="quarter" idx="11"/>
          </p:nvPr>
        </p:nvSpPr>
        <p:spPr/>
        <p:txBody>
          <a:bodyPr/>
          <a:lstStyle/>
          <a:p>
            <a:pPr>
              <a:defRPr/>
            </a:pPr>
            <a:endParaRPr lang="en-JM"/>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029" sz="4400" dirty="0"/>
              <a:t>DERECHOS DE LOS TRABAJADORES MIGRANTES</a:t>
            </a:r>
          </a:p>
        </p:txBody>
      </p:sp>
      <p:sp>
        <p:nvSpPr>
          <p:cNvPr id="6" name="Content Placeholder 5"/>
          <p:cNvSpPr>
            <a:spLocks noGrp="1"/>
          </p:cNvSpPr>
          <p:nvPr>
            <p:ph idx="1"/>
          </p:nvPr>
        </p:nvSpPr>
        <p:spPr/>
        <p:txBody>
          <a:bodyPr>
            <a:normAutofit/>
          </a:bodyPr>
          <a:lstStyle/>
          <a:p>
            <a:r>
              <a:rPr lang="es-ES" dirty="0"/>
              <a:t>EL EMPLEADOR SE COMPROMETE – Pagos Adelantados</a:t>
            </a:r>
          </a:p>
          <a:p>
            <a:pPr lvl="1">
              <a:buFont typeface="Wingdings" pitchFamily="2" charset="2"/>
              <a:buChar char="Ø"/>
            </a:pPr>
            <a:r>
              <a:rPr lang="en-029" dirty="0"/>
              <a:t>El </a:t>
            </a:r>
            <a:r>
              <a:rPr lang="en-029" dirty="0" err="1"/>
              <a:t>empleador</a:t>
            </a:r>
            <a:r>
              <a:rPr lang="en-029" dirty="0"/>
              <a:t> </a:t>
            </a:r>
            <a:r>
              <a:rPr lang="en-029" dirty="0" err="1"/>
              <a:t>puede</a:t>
            </a:r>
            <a:r>
              <a:rPr lang="en-029" dirty="0"/>
              <a:t> </a:t>
            </a:r>
            <a:r>
              <a:rPr lang="en-029" dirty="0" err="1"/>
              <a:t>pagar</a:t>
            </a:r>
            <a:r>
              <a:rPr lang="en-029" dirty="0"/>
              <a:t> al </a:t>
            </a:r>
            <a:r>
              <a:rPr lang="en-029" dirty="0" err="1"/>
              <a:t>trabajador</a:t>
            </a:r>
            <a:r>
              <a:rPr lang="en-029" dirty="0"/>
              <a:t> </a:t>
            </a:r>
            <a:r>
              <a:rPr lang="en-029" dirty="0" err="1"/>
              <a:t>por</a:t>
            </a:r>
            <a:r>
              <a:rPr lang="en-029" dirty="0"/>
              <a:t> </a:t>
            </a:r>
            <a:r>
              <a:rPr lang="en-029" dirty="0" err="1"/>
              <a:t>adelantado</a:t>
            </a:r>
            <a:r>
              <a:rPr lang="en-029" dirty="0"/>
              <a:t> para que </a:t>
            </a:r>
            <a:r>
              <a:rPr lang="en-029" dirty="0" err="1"/>
              <a:t>pueda</a:t>
            </a:r>
            <a:r>
              <a:rPr lang="en-029" dirty="0"/>
              <a:t> </a:t>
            </a:r>
            <a:r>
              <a:rPr lang="es-ES" dirty="0"/>
              <a:t>comprar alimentos / artículos personales </a:t>
            </a:r>
          </a:p>
          <a:p>
            <a:pPr lvl="2">
              <a:buFont typeface="Wingdings" pitchFamily="2" charset="2"/>
              <a:buChar char="Ø"/>
            </a:pPr>
            <a:r>
              <a:rPr lang="es-ES" dirty="0"/>
              <a:t>Esto debe ser acordado por escrito por el empleador y el trabajador</a:t>
            </a:r>
            <a:endParaRPr lang="en-029" dirty="0"/>
          </a:p>
          <a:p>
            <a:pPr lvl="1">
              <a:buFont typeface="Wingdings" pitchFamily="2" charset="2"/>
              <a:buChar char="Ø"/>
            </a:pPr>
            <a:r>
              <a:rPr lang="es-ES" dirty="0"/>
              <a:t>El empleador debe hacer deducciones de nómina de acuerdo con la ley</a:t>
            </a:r>
            <a:endParaRPr lang="en-029" dirty="0"/>
          </a:p>
          <a:p>
            <a:pPr lvl="1">
              <a:buFont typeface="Wingdings" pitchFamily="2" charset="2"/>
              <a:buChar char="Ø"/>
            </a:pPr>
            <a:endParaRPr lang="en-029" dirty="0"/>
          </a:p>
          <a:p>
            <a:pPr lvl="1">
              <a:buNone/>
            </a:pPr>
            <a:endParaRPr lang="en-029" dirty="0"/>
          </a:p>
          <a:p>
            <a:pPr lvl="1"/>
            <a:endParaRPr lang="en-029" dirty="0"/>
          </a:p>
        </p:txBody>
      </p:sp>
      <p:sp>
        <p:nvSpPr>
          <p:cNvPr id="5" name="Date Placeholder 4"/>
          <p:cNvSpPr>
            <a:spLocks noGrp="1"/>
          </p:cNvSpPr>
          <p:nvPr>
            <p:ph type="dt" sz="half" idx="10"/>
          </p:nvPr>
        </p:nvSpPr>
        <p:spPr/>
        <p:txBody>
          <a:bodyPr/>
          <a:lstStyle/>
          <a:p>
            <a:pPr>
              <a:defRPr/>
            </a:pPr>
            <a:fld id="{D2A4651C-5002-4250-B800-C3562E57601F}" type="datetime1">
              <a:rPr lang="en-JM" smtClean="0"/>
              <a:pPr>
                <a:defRPr/>
              </a:pPr>
              <a:t>12/7/2017</a:t>
            </a:fld>
            <a:endParaRPr lang="en-JM"/>
          </a:p>
        </p:txBody>
      </p:sp>
      <p:sp>
        <p:nvSpPr>
          <p:cNvPr id="7" name="Slide Number Placeholder 6"/>
          <p:cNvSpPr>
            <a:spLocks noGrp="1"/>
          </p:cNvSpPr>
          <p:nvPr>
            <p:ph type="sldNum" sz="quarter" idx="12"/>
          </p:nvPr>
        </p:nvSpPr>
        <p:spPr/>
        <p:txBody>
          <a:bodyPr/>
          <a:lstStyle/>
          <a:p>
            <a:pPr>
              <a:defRPr/>
            </a:pPr>
            <a:fld id="{DDDCA221-A9E3-4A09-917C-0AD847491C87}" type="slidenum">
              <a:rPr lang="en-JM" smtClean="0"/>
              <a:pPr>
                <a:defRPr/>
              </a:pPr>
              <a:t>11</a:t>
            </a:fld>
            <a:endParaRPr lang="en-JM"/>
          </a:p>
        </p:txBody>
      </p:sp>
      <p:sp>
        <p:nvSpPr>
          <p:cNvPr id="8" name="Footer Placeholder 7"/>
          <p:cNvSpPr>
            <a:spLocks noGrp="1"/>
          </p:cNvSpPr>
          <p:nvPr>
            <p:ph type="ftr" sz="quarter" idx="11"/>
          </p:nvPr>
        </p:nvSpPr>
        <p:spPr/>
        <p:txBody>
          <a:bodyPr/>
          <a:lstStyle/>
          <a:p>
            <a:pPr>
              <a:defRPr/>
            </a:pPr>
            <a:endParaRPr lang="en-JM"/>
          </a:p>
        </p:txBody>
      </p:sp>
      <p:pic>
        <p:nvPicPr>
          <p:cNvPr id="9"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467600" y="5410200"/>
            <a:ext cx="1284288" cy="1104824"/>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sz="4400" dirty="0"/>
              <a:t>DERECHOS DE LOS TRABAJADORES MIGRANTES</a:t>
            </a:r>
          </a:p>
        </p:txBody>
      </p:sp>
      <p:sp>
        <p:nvSpPr>
          <p:cNvPr id="3" name="Content Placeholder 2"/>
          <p:cNvSpPr>
            <a:spLocks noGrp="1"/>
          </p:cNvSpPr>
          <p:nvPr>
            <p:ph idx="1"/>
          </p:nvPr>
        </p:nvSpPr>
        <p:spPr/>
        <p:txBody>
          <a:bodyPr>
            <a:normAutofit fontScale="92500" lnSpcReduction="10000"/>
          </a:bodyPr>
          <a:lstStyle/>
          <a:p>
            <a:pPr lvl="1"/>
            <a:r>
              <a:rPr lang="en-029" dirty="0"/>
              <a:t>EL TRABAJADOR SE COMPROMETE – </a:t>
            </a:r>
            <a:r>
              <a:rPr lang="es-ES" dirty="0"/>
              <a:t> Deducción de salario</a:t>
            </a:r>
            <a:endParaRPr lang="en-029" dirty="0"/>
          </a:p>
          <a:p>
            <a:pPr lvl="2">
              <a:buFont typeface="Wingdings" pitchFamily="2" charset="2"/>
              <a:buChar char="Ø"/>
            </a:pPr>
            <a:r>
              <a:rPr lang="es-ES" dirty="0"/>
              <a:t>El empleador deberá deducir una porción de su salario y enviar el monto al Servicio de Enlace </a:t>
            </a:r>
          </a:p>
          <a:p>
            <a:pPr lvl="3">
              <a:buFont typeface="Wingdings" pitchFamily="2" charset="2"/>
              <a:buChar char="Ø"/>
            </a:pPr>
            <a:r>
              <a:rPr lang="es-ES" dirty="0"/>
              <a:t>Estas deducciones son para cubrir los costos asociados con la protección física y financiera del trabajador durante su estancia en Canadá y para asegurar la llegada segura del trabajador desde su país de origen </a:t>
            </a:r>
          </a:p>
          <a:p>
            <a:pPr lvl="4">
              <a:buFont typeface="Wingdings" pitchFamily="2" charset="2"/>
              <a:buChar char="Ø"/>
            </a:pPr>
            <a:r>
              <a:rPr lang="es-ES" dirty="0"/>
              <a:t>Estos costos incluyen la contribución al Plan Nacional de Seguros (Canadá) </a:t>
            </a:r>
            <a:endParaRPr lang="en-029" dirty="0"/>
          </a:p>
          <a:p>
            <a:pPr lvl="4">
              <a:buFont typeface="Wingdings" pitchFamily="2" charset="2"/>
              <a:buChar char="Ø"/>
            </a:pPr>
            <a:r>
              <a:rPr lang="es-ES" dirty="0"/>
              <a:t>Cobertura médica complementaria </a:t>
            </a:r>
          </a:p>
          <a:p>
            <a:pPr lvl="4">
              <a:buFont typeface="Wingdings" pitchFamily="2" charset="2"/>
              <a:buChar char="Ø"/>
            </a:pPr>
            <a:r>
              <a:rPr lang="es-ES" dirty="0"/>
              <a:t>Cuotas razonables para exámenes médicos requeridos </a:t>
            </a:r>
          </a:p>
          <a:p>
            <a:pPr lvl="4">
              <a:buFont typeface="Wingdings" pitchFamily="2" charset="2"/>
              <a:buChar char="Ø"/>
            </a:pPr>
            <a:r>
              <a:rPr lang="es-ES" dirty="0"/>
              <a:t>Gastos administrativos del gobierno:</a:t>
            </a:r>
          </a:p>
          <a:p>
            <a:pPr lvl="5">
              <a:buFont typeface="Wingdings" pitchFamily="2" charset="2"/>
              <a:buChar char="Ø"/>
            </a:pPr>
            <a:r>
              <a:rPr lang="es-ES" dirty="0"/>
              <a:t>Preparación de documentos, transporte terrestre, alojamiento durante el tránsito hacia y desde Canadá, sesiones de orientación, seguridad</a:t>
            </a:r>
            <a:endParaRPr lang="en-029" dirty="0"/>
          </a:p>
        </p:txBody>
      </p:sp>
      <p:pic>
        <p:nvPicPr>
          <p:cNvPr id="4"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315200" y="5840024"/>
            <a:ext cx="1183333" cy="1017976"/>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fld id="{9CD585C0-BDC1-43C7-B366-B5C976E61CD3}" type="datetime1">
              <a:rPr lang="en-JM" smtClean="0"/>
              <a:pPr>
                <a:defRPr/>
              </a:pPr>
              <a:t>12/7/2017</a:t>
            </a:fld>
            <a:endParaRPr lang="en-JM"/>
          </a:p>
        </p:txBody>
      </p:sp>
      <p:sp>
        <p:nvSpPr>
          <p:cNvPr id="6" name="Slide Number Placeholder 5"/>
          <p:cNvSpPr>
            <a:spLocks noGrp="1"/>
          </p:cNvSpPr>
          <p:nvPr>
            <p:ph type="sldNum" sz="quarter" idx="12"/>
          </p:nvPr>
        </p:nvSpPr>
        <p:spPr/>
        <p:txBody>
          <a:bodyPr/>
          <a:lstStyle/>
          <a:p>
            <a:pPr>
              <a:defRPr/>
            </a:pPr>
            <a:fld id="{DDDCA221-A9E3-4A09-917C-0AD847491C87}" type="slidenum">
              <a:rPr lang="en-JM" smtClean="0"/>
              <a:pPr>
                <a:defRPr/>
              </a:pPr>
              <a:t>12</a:t>
            </a:fld>
            <a:endParaRPr lang="en-JM"/>
          </a:p>
        </p:txBody>
      </p:sp>
      <p:sp>
        <p:nvSpPr>
          <p:cNvPr id="7" name="Footer Placeholder 6"/>
          <p:cNvSpPr>
            <a:spLocks noGrp="1"/>
          </p:cNvSpPr>
          <p:nvPr>
            <p:ph type="ftr" sz="quarter" idx="11"/>
          </p:nvPr>
        </p:nvSpPr>
        <p:spPr/>
        <p:txBody>
          <a:bodyPr/>
          <a:lstStyle/>
          <a:p>
            <a:pPr>
              <a:defRPr/>
            </a:pPr>
            <a:endParaRPr lang="en-JM"/>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2"/>
          <p:cNvSpPr>
            <a:spLocks noGrp="1"/>
          </p:cNvSpPr>
          <p:nvPr>
            <p:ph type="title"/>
          </p:nvPr>
        </p:nvSpPr>
        <p:spPr/>
        <p:txBody>
          <a:bodyPr>
            <a:normAutofit fontScale="90000"/>
          </a:bodyPr>
          <a:lstStyle/>
          <a:p>
            <a:pPr eaLnBrk="1" hangingPunct="1"/>
            <a:r>
              <a:rPr lang="en-US" dirty="0"/>
              <a:t>FUNCION DEL SERVICIO DE ENLACE</a:t>
            </a:r>
          </a:p>
        </p:txBody>
      </p:sp>
      <p:sp>
        <p:nvSpPr>
          <p:cNvPr id="67586" name="Rectangle 3"/>
          <p:cNvSpPr>
            <a:spLocks noGrp="1"/>
          </p:cNvSpPr>
          <p:nvPr>
            <p:ph idx="1"/>
          </p:nvPr>
        </p:nvSpPr>
        <p:spPr/>
        <p:txBody>
          <a:bodyPr>
            <a:normAutofit fontScale="77500" lnSpcReduction="20000"/>
          </a:bodyPr>
          <a:lstStyle/>
          <a:p>
            <a:r>
              <a:rPr lang="es-ES" sz="2800" dirty="0"/>
              <a:t>Existe un Servicio de Enlace para los Programas de los Estados Unidos y Canadá con Oficiales de Enlace que están estratégicamente asignados a diferentes áreas para ayudar a los Trabajadores de Jamaica en el Programa de Empleo en el Extranjero (OEP, por sus siglas en inglés)</a:t>
            </a:r>
          </a:p>
          <a:p>
            <a:pPr lvl="1">
              <a:buFont typeface="Wingdings" pitchFamily="2" charset="2"/>
              <a:buChar char="Ø"/>
            </a:pPr>
            <a:r>
              <a:rPr lang="es-ES" dirty="0"/>
              <a:t>El Oficial de Enlace tiene la responsabilidad de velar por el bienestar general de cada trabajador en el OEP. Estos incluyen pero no se limitan a:</a:t>
            </a:r>
            <a:endParaRPr lang="en-US" dirty="0"/>
          </a:p>
          <a:p>
            <a:pPr lvl="2">
              <a:buFont typeface="Wingdings" pitchFamily="2" charset="2"/>
              <a:buChar char="Ø"/>
            </a:pPr>
            <a:r>
              <a:rPr lang="es-ES" dirty="0"/>
              <a:t>Asegurarse que el alojamiento cumpla con los estándares aceptables antes de la llegada de los trabajadores </a:t>
            </a:r>
          </a:p>
          <a:p>
            <a:pPr lvl="2">
              <a:buFont typeface="Wingdings" pitchFamily="2" charset="2"/>
              <a:buChar char="Ø"/>
            </a:pPr>
            <a:r>
              <a:rPr lang="es-ES" dirty="0"/>
              <a:t>Reunirse con los trabajadores a su llegada para tener una sesión de orientación</a:t>
            </a:r>
            <a:endParaRPr lang="en-US" dirty="0"/>
          </a:p>
          <a:p>
            <a:pPr lvl="2">
              <a:buFont typeface="Wingdings" pitchFamily="2" charset="2"/>
              <a:buChar char="Ø"/>
            </a:pPr>
            <a:r>
              <a:rPr lang="es-ES" dirty="0"/>
              <a:t>Asistir con emergencias médicas o situaciones tales como: desastres naturales, conflictos  con el empleador, situaciones legales, etc. </a:t>
            </a:r>
            <a:endParaRPr lang="en-US" dirty="0"/>
          </a:p>
          <a:p>
            <a:pPr lvl="2">
              <a:buFont typeface="Wingdings" pitchFamily="2" charset="2"/>
              <a:buChar char="Ø"/>
            </a:pPr>
            <a:r>
              <a:rPr lang="es-ES" dirty="0"/>
              <a:t>Monitorea la situación laboral para asegurar que tanto los empleadores como los trabajadores se adhieran a los términos y condiciones y procedimientos del contrato de trabajo.</a:t>
            </a:r>
            <a:endParaRPr lang="en-US" dirty="0"/>
          </a:p>
          <a:p>
            <a:pPr lvl="2">
              <a:buNone/>
            </a:pPr>
            <a:endParaRPr lang="en-US" dirty="0"/>
          </a:p>
          <a:p>
            <a:pPr lvl="2">
              <a:buNone/>
            </a:pPr>
            <a:endParaRPr lang="en-US" dirty="0"/>
          </a:p>
          <a:p>
            <a:pPr eaLnBrk="1" hangingPunct="1"/>
            <a:endParaRPr lang="en-US" dirty="0"/>
          </a:p>
          <a:p>
            <a:pPr eaLnBrk="1" hangingPunct="1"/>
            <a:endParaRPr lang="en-US" dirty="0"/>
          </a:p>
          <a:p>
            <a:pPr eaLnBrk="1" hangingPunct="1"/>
            <a:endParaRPr lang="en-US" dirty="0"/>
          </a:p>
          <a:p>
            <a:pPr eaLnBrk="1" hangingPunct="1"/>
            <a:endParaRPr lang="en-US" dirty="0"/>
          </a:p>
        </p:txBody>
      </p:sp>
      <p:sp>
        <p:nvSpPr>
          <p:cNvPr id="4" name="Date Placeholder 3"/>
          <p:cNvSpPr>
            <a:spLocks noGrp="1"/>
          </p:cNvSpPr>
          <p:nvPr>
            <p:ph type="dt" sz="half" idx="10"/>
          </p:nvPr>
        </p:nvSpPr>
        <p:spPr/>
        <p:txBody>
          <a:bodyPr/>
          <a:lstStyle/>
          <a:p>
            <a:pPr>
              <a:defRPr/>
            </a:pPr>
            <a:fld id="{F88DD7DD-2197-468E-99FB-EB3BC8810391}" type="datetime1">
              <a:rPr lang="en-JM" smtClean="0"/>
              <a:pPr>
                <a:defRPr/>
              </a:pPr>
              <a:t>12/7/2017</a:t>
            </a:fld>
            <a:endParaRPr lang="en-JM"/>
          </a:p>
        </p:txBody>
      </p:sp>
      <p:sp>
        <p:nvSpPr>
          <p:cNvPr id="5" name="Slide Number Placeholder 4"/>
          <p:cNvSpPr>
            <a:spLocks noGrp="1"/>
          </p:cNvSpPr>
          <p:nvPr>
            <p:ph type="sldNum" sz="quarter" idx="12"/>
          </p:nvPr>
        </p:nvSpPr>
        <p:spPr/>
        <p:txBody>
          <a:bodyPr/>
          <a:lstStyle/>
          <a:p>
            <a:pPr>
              <a:defRPr/>
            </a:pPr>
            <a:fld id="{DDDCA221-A9E3-4A09-917C-0AD847491C87}" type="slidenum">
              <a:rPr lang="en-JM" smtClean="0"/>
              <a:pPr>
                <a:defRPr/>
              </a:pPr>
              <a:t>13</a:t>
            </a:fld>
            <a:endParaRPr lang="en-JM"/>
          </a:p>
        </p:txBody>
      </p:sp>
      <p:sp>
        <p:nvSpPr>
          <p:cNvPr id="6" name="Footer Placeholder 5"/>
          <p:cNvSpPr>
            <a:spLocks noGrp="1"/>
          </p:cNvSpPr>
          <p:nvPr>
            <p:ph type="ftr" sz="quarter" idx="11"/>
          </p:nvPr>
        </p:nvSpPr>
        <p:spPr/>
        <p:txBody>
          <a:bodyPr/>
          <a:lstStyle/>
          <a:p>
            <a:pPr>
              <a:defRPr/>
            </a:pPr>
            <a:endParaRPr lang="en-JM"/>
          </a:p>
        </p:txBody>
      </p:sp>
      <p:pic>
        <p:nvPicPr>
          <p:cNvPr id="7"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924800" y="5622072"/>
            <a:ext cx="1055688" cy="90816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FUNCION DEL SERVICIO DE ENLACE</a:t>
            </a:r>
            <a:endParaRPr lang="en-029" dirty="0"/>
          </a:p>
        </p:txBody>
      </p:sp>
      <p:sp>
        <p:nvSpPr>
          <p:cNvPr id="3" name="Content Placeholder 2"/>
          <p:cNvSpPr>
            <a:spLocks noGrp="1"/>
          </p:cNvSpPr>
          <p:nvPr>
            <p:ph idx="1"/>
          </p:nvPr>
        </p:nvSpPr>
        <p:spPr/>
        <p:txBody>
          <a:bodyPr>
            <a:normAutofit/>
          </a:bodyPr>
          <a:lstStyle/>
          <a:p>
            <a:pPr lvl="2">
              <a:buFont typeface="Wingdings" pitchFamily="2" charset="2"/>
              <a:buChar char="Ø"/>
            </a:pPr>
            <a:r>
              <a:rPr lang="en-029" sz="1900" dirty="0" err="1"/>
              <a:t>Dialoga</a:t>
            </a:r>
            <a:r>
              <a:rPr lang="en-029" sz="1900" dirty="0"/>
              <a:t> </a:t>
            </a:r>
            <a:r>
              <a:rPr lang="es-ES" sz="1800" dirty="0"/>
              <a:t>con el empleador para asegurar que todos los salarios pendientes se envíen al trabajador </a:t>
            </a:r>
            <a:endParaRPr lang="en-029" sz="1900" dirty="0"/>
          </a:p>
          <a:p>
            <a:pPr lvl="2">
              <a:buFont typeface="Wingdings" pitchFamily="2" charset="2"/>
              <a:buChar char="Ø"/>
            </a:pPr>
            <a:r>
              <a:rPr lang="es-ES" sz="1800" dirty="0"/>
              <a:t>Se comunica con las familias de los trabajadores (en algunos casos a la Unidad de Servicio a la Familia a través de los Trabajadores Sociales) en el país de origen en circunstancias especiales y para asuntos urgentes o emergencias</a:t>
            </a:r>
            <a:r>
              <a:rPr lang="en-029" sz="1900" dirty="0"/>
              <a:t> </a:t>
            </a:r>
          </a:p>
          <a:p>
            <a:pPr lvl="2">
              <a:buFont typeface="Wingdings" pitchFamily="2" charset="2"/>
              <a:buChar char="Ø"/>
            </a:pPr>
            <a:r>
              <a:rPr lang="en-029" sz="1900" dirty="0"/>
              <a:t>Se c</a:t>
            </a:r>
            <a:r>
              <a:rPr lang="es-ES" sz="1800" dirty="0" err="1"/>
              <a:t>omunica</a:t>
            </a:r>
            <a:r>
              <a:rPr lang="es-ES" sz="1800" dirty="0"/>
              <a:t> con el Ministerio de Trabajo (Jamaica) de manera oportuna con respecto a cualquier caso / situación especial que involucre a trabajadores /</a:t>
            </a:r>
            <a:endParaRPr lang="en-029" sz="1900" dirty="0"/>
          </a:p>
          <a:p>
            <a:pPr lvl="2">
              <a:buFont typeface="Wingdings" pitchFamily="2" charset="2"/>
              <a:buChar char="Ø"/>
            </a:pPr>
            <a:r>
              <a:rPr lang="es-ES" sz="2000" dirty="0"/>
              <a:t>Si un trabajador necesita ser repatriado por razones médicas, ayudará a asegurar que la situación se trate en consecuencia, incluida la atención de seguimiento en el hogar</a:t>
            </a:r>
            <a:endParaRPr lang="en-029" sz="1900" dirty="0"/>
          </a:p>
          <a:p>
            <a:pPr lvl="2">
              <a:buFont typeface="Wingdings" pitchFamily="2" charset="2"/>
              <a:buChar char="Ø"/>
            </a:pPr>
            <a:endParaRPr lang="en-029" dirty="0"/>
          </a:p>
          <a:p>
            <a:pPr lvl="2">
              <a:buFont typeface="Wingdings" pitchFamily="2" charset="2"/>
              <a:buChar char="Ø"/>
            </a:pPr>
            <a:endParaRPr lang="en-029" dirty="0"/>
          </a:p>
        </p:txBody>
      </p:sp>
      <p:sp>
        <p:nvSpPr>
          <p:cNvPr id="4" name="Date Placeholder 3"/>
          <p:cNvSpPr>
            <a:spLocks noGrp="1"/>
          </p:cNvSpPr>
          <p:nvPr>
            <p:ph type="dt" sz="half" idx="10"/>
          </p:nvPr>
        </p:nvSpPr>
        <p:spPr/>
        <p:txBody>
          <a:bodyPr/>
          <a:lstStyle/>
          <a:p>
            <a:pPr>
              <a:defRPr/>
            </a:pPr>
            <a:fld id="{A4B5A7A6-AA59-4004-89E6-81D20055EA9C}" type="datetime1">
              <a:rPr lang="en-JM" smtClean="0"/>
              <a:pPr>
                <a:defRPr/>
              </a:pPr>
              <a:t>12/7/2017</a:t>
            </a:fld>
            <a:endParaRPr lang="en-JM"/>
          </a:p>
        </p:txBody>
      </p:sp>
      <p:sp>
        <p:nvSpPr>
          <p:cNvPr id="5" name="Slide Number Placeholder 4"/>
          <p:cNvSpPr>
            <a:spLocks noGrp="1"/>
          </p:cNvSpPr>
          <p:nvPr>
            <p:ph type="sldNum" sz="quarter" idx="12"/>
          </p:nvPr>
        </p:nvSpPr>
        <p:spPr/>
        <p:txBody>
          <a:bodyPr/>
          <a:lstStyle/>
          <a:p>
            <a:pPr>
              <a:defRPr/>
            </a:pPr>
            <a:fld id="{DDDCA221-A9E3-4A09-917C-0AD847491C87}" type="slidenum">
              <a:rPr lang="en-JM" smtClean="0"/>
              <a:pPr>
                <a:defRPr/>
              </a:pPr>
              <a:t>14</a:t>
            </a:fld>
            <a:endParaRPr lang="en-JM"/>
          </a:p>
        </p:txBody>
      </p:sp>
      <p:sp>
        <p:nvSpPr>
          <p:cNvPr id="6" name="Footer Placeholder 5"/>
          <p:cNvSpPr>
            <a:spLocks noGrp="1"/>
          </p:cNvSpPr>
          <p:nvPr>
            <p:ph type="ftr" sz="quarter" idx="11"/>
          </p:nvPr>
        </p:nvSpPr>
        <p:spPr/>
        <p:txBody>
          <a:bodyPr/>
          <a:lstStyle/>
          <a:p>
            <a:pPr>
              <a:defRPr/>
            </a:pPr>
            <a:endParaRPr lang="en-JM"/>
          </a:p>
        </p:txBody>
      </p:sp>
      <p:pic>
        <p:nvPicPr>
          <p:cNvPr id="7"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391400" y="5105400"/>
            <a:ext cx="1436688" cy="123592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029" dirty="0"/>
              <a:t>CONCLUSION</a:t>
            </a:r>
          </a:p>
        </p:txBody>
      </p:sp>
      <p:sp>
        <p:nvSpPr>
          <p:cNvPr id="3" name="Content Placeholder 2"/>
          <p:cNvSpPr>
            <a:spLocks noGrp="1"/>
          </p:cNvSpPr>
          <p:nvPr>
            <p:ph idx="1"/>
          </p:nvPr>
        </p:nvSpPr>
        <p:spPr/>
        <p:txBody>
          <a:bodyPr>
            <a:normAutofit fontScale="77500" lnSpcReduction="20000"/>
          </a:bodyPr>
          <a:lstStyle/>
          <a:p>
            <a:r>
              <a:rPr lang="es-ES" dirty="0"/>
              <a:t>El Ministerio de Trabajo (MOL) (Jamaica) está especialmente interesado en garantizar que el bienestar y los derechos de todos los Trabajadores Migrantes sean atendidos mientras trabajan en el Programa de Empleo en el Extranjero </a:t>
            </a:r>
            <a:endParaRPr lang="en-029" dirty="0"/>
          </a:p>
          <a:p>
            <a:pPr lvl="1">
              <a:buFont typeface="Wingdings" pitchFamily="2" charset="2"/>
              <a:buChar char="Ø"/>
            </a:pPr>
            <a:r>
              <a:rPr lang="es-ES" dirty="0"/>
              <a:t>A través del Servicio de Enlace en los Estados Unidos y Canadá, el MOL (Jamaica) está convencido de que todas las medidas posibles están en vigor para proteger el bienestar y los derechos de nuestros trabajadores </a:t>
            </a:r>
            <a:endParaRPr lang="en-029" dirty="0"/>
          </a:p>
          <a:p>
            <a:pPr lvl="1">
              <a:buFont typeface="Wingdings" pitchFamily="2" charset="2"/>
              <a:buChar char="Ø"/>
            </a:pPr>
            <a:r>
              <a:rPr lang="es-ES" dirty="0"/>
              <a:t>El MOL (Jamaica) tiene iniciativas que podrán fortalecer la capacidad y proteger el bienestar y los derechos de nuestros trabajadores mientras ellos sirven en el programa , de esta manera si se presentan problemas medidas correctivas se implementan, por ejemplo la Unidad del Servicio a la Familia …</a:t>
            </a:r>
            <a:endParaRPr lang="en-029" dirty="0"/>
          </a:p>
          <a:p>
            <a:pPr lvl="1">
              <a:buFont typeface="Wingdings" pitchFamily="2" charset="2"/>
              <a:buChar char="Ø"/>
            </a:pPr>
            <a:r>
              <a:rPr lang="es-ES" dirty="0"/>
              <a:t>El MOL está interesado en asegurar que el proceso de selección esté dentro de las directrices por las que se establecieron los programas (transparente, imparcial y disponible para todas las personas calificadas) </a:t>
            </a:r>
            <a:endParaRPr lang="en-029" dirty="0"/>
          </a:p>
        </p:txBody>
      </p:sp>
      <p:sp>
        <p:nvSpPr>
          <p:cNvPr id="4" name="Date Placeholder 3"/>
          <p:cNvSpPr>
            <a:spLocks noGrp="1"/>
          </p:cNvSpPr>
          <p:nvPr>
            <p:ph type="dt" sz="half" idx="10"/>
          </p:nvPr>
        </p:nvSpPr>
        <p:spPr/>
        <p:txBody>
          <a:bodyPr/>
          <a:lstStyle/>
          <a:p>
            <a:pPr>
              <a:defRPr/>
            </a:pPr>
            <a:fld id="{24BB365E-98DC-4F97-B0B7-32F36B333EDA}" type="datetime1">
              <a:rPr lang="en-JM" smtClean="0"/>
              <a:pPr>
                <a:defRPr/>
              </a:pPr>
              <a:t>12/7/2017</a:t>
            </a:fld>
            <a:endParaRPr lang="en-JM"/>
          </a:p>
        </p:txBody>
      </p:sp>
      <p:sp>
        <p:nvSpPr>
          <p:cNvPr id="5" name="Slide Number Placeholder 4"/>
          <p:cNvSpPr>
            <a:spLocks noGrp="1"/>
          </p:cNvSpPr>
          <p:nvPr>
            <p:ph type="sldNum" sz="quarter" idx="12"/>
          </p:nvPr>
        </p:nvSpPr>
        <p:spPr/>
        <p:txBody>
          <a:bodyPr/>
          <a:lstStyle/>
          <a:p>
            <a:pPr>
              <a:defRPr/>
            </a:pPr>
            <a:fld id="{DDDCA221-A9E3-4A09-917C-0AD847491C87}" type="slidenum">
              <a:rPr lang="en-JM" smtClean="0"/>
              <a:pPr>
                <a:defRPr/>
              </a:pPr>
              <a:t>15</a:t>
            </a:fld>
            <a:endParaRPr lang="en-JM"/>
          </a:p>
        </p:txBody>
      </p:sp>
      <p:sp>
        <p:nvSpPr>
          <p:cNvPr id="6" name="Footer Placeholder 5"/>
          <p:cNvSpPr>
            <a:spLocks noGrp="1"/>
          </p:cNvSpPr>
          <p:nvPr>
            <p:ph type="ftr" sz="quarter" idx="11"/>
          </p:nvPr>
        </p:nvSpPr>
        <p:spPr/>
        <p:txBody>
          <a:bodyPr/>
          <a:lstStyle/>
          <a:p>
            <a:pPr algn="ctr">
              <a:defRPr/>
            </a:pPr>
            <a:r>
              <a:rPr lang="en-US" dirty="0"/>
              <a:t>PRESENTER: DELROY PALMER</a:t>
            </a:r>
            <a:endParaRPr lang="en-JM"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381000" y="914400"/>
            <a:ext cx="8229600" cy="990600"/>
          </a:xfrm>
        </p:spPr>
        <p:txBody>
          <a:bodyPr>
            <a:noAutofit/>
          </a:bodyPr>
          <a:lstStyle/>
          <a:p>
            <a:pPr eaLnBrk="1" hangingPunct="1"/>
            <a:br>
              <a:rPr lang="en-US" sz="2800" b="1" dirty="0">
                <a:ln>
                  <a:solidFill>
                    <a:schemeClr val="tx1"/>
                  </a:solidFill>
                </a:ln>
                <a:solidFill>
                  <a:srgbClr val="C00000"/>
                </a:solidFill>
              </a:rPr>
            </a:br>
            <a:br>
              <a:rPr lang="en-US" sz="2800" b="1" dirty="0">
                <a:ln>
                  <a:solidFill>
                    <a:schemeClr val="tx1"/>
                  </a:solidFill>
                </a:ln>
                <a:solidFill>
                  <a:srgbClr val="C00000"/>
                </a:solidFill>
              </a:rPr>
            </a:br>
            <a:br>
              <a:rPr lang="en-US" sz="2800" b="1" dirty="0">
                <a:ln>
                  <a:solidFill>
                    <a:schemeClr val="tx1"/>
                  </a:solidFill>
                </a:ln>
                <a:solidFill>
                  <a:srgbClr val="C00000"/>
                </a:solidFill>
              </a:rPr>
            </a:br>
            <a:br>
              <a:rPr lang="en-US" sz="2800" b="1" dirty="0">
                <a:ln>
                  <a:solidFill>
                    <a:schemeClr val="tx1"/>
                  </a:solidFill>
                </a:ln>
                <a:solidFill>
                  <a:srgbClr val="C00000"/>
                </a:solidFill>
              </a:rPr>
            </a:br>
            <a:br>
              <a:rPr lang="en-US" sz="2800" b="1" dirty="0">
                <a:ln>
                  <a:solidFill>
                    <a:schemeClr val="tx1"/>
                  </a:solidFill>
                </a:ln>
                <a:solidFill>
                  <a:srgbClr val="C00000"/>
                </a:solidFill>
              </a:rPr>
            </a:br>
            <a:br>
              <a:rPr lang="en-US" sz="2800" b="1" dirty="0">
                <a:ln>
                  <a:solidFill>
                    <a:schemeClr val="tx1"/>
                  </a:solidFill>
                </a:ln>
                <a:solidFill>
                  <a:srgbClr val="C00000"/>
                </a:solidFill>
              </a:rPr>
            </a:br>
            <a:br>
              <a:rPr lang="en-US" sz="2800" b="1" dirty="0">
                <a:ln>
                  <a:solidFill>
                    <a:schemeClr val="tx1"/>
                  </a:solidFill>
                </a:ln>
                <a:solidFill>
                  <a:srgbClr val="C00000"/>
                </a:solidFill>
              </a:rPr>
            </a:br>
            <a:r>
              <a:rPr lang="en-US" sz="2800" b="1" dirty="0">
                <a:ln>
                  <a:solidFill>
                    <a:schemeClr val="tx1"/>
                  </a:solidFill>
                </a:ln>
                <a:solidFill>
                  <a:srgbClr val="C00000"/>
                </a:solidFill>
              </a:rPr>
              <a:t>PANEL 2 TEMA:</a:t>
            </a:r>
            <a:br>
              <a:rPr lang="en-US" sz="2800" b="1" dirty="0">
                <a:ln>
                  <a:solidFill>
                    <a:schemeClr val="tx1"/>
                  </a:solidFill>
                </a:ln>
                <a:solidFill>
                  <a:srgbClr val="C00000"/>
                </a:solidFill>
              </a:rPr>
            </a:br>
            <a:r>
              <a:rPr lang="en-US" sz="2800" b="1" dirty="0">
                <a:ln>
                  <a:solidFill>
                    <a:schemeClr val="tx1"/>
                  </a:solidFill>
                </a:ln>
              </a:rPr>
              <a:t> </a:t>
            </a:r>
            <a:br>
              <a:rPr lang="en-US" sz="2800" b="1" dirty="0">
                <a:ln>
                  <a:solidFill>
                    <a:schemeClr val="tx1"/>
                  </a:solidFill>
                </a:ln>
              </a:rPr>
            </a:br>
            <a:r>
              <a:rPr lang="en-US" sz="2800" b="1" dirty="0">
                <a:ln>
                  <a:solidFill>
                    <a:schemeClr val="tx1"/>
                  </a:solidFill>
                </a:ln>
              </a:rPr>
              <a:t>PROTEGIENDO LOS DERECHOS LABORALES DE LOS TRABAJADORES MIGRANTES</a:t>
            </a:r>
            <a:endParaRPr lang="en-JM" sz="2800" b="1" dirty="0">
              <a:ln>
                <a:solidFill>
                  <a:schemeClr val="tx1"/>
                </a:solidFill>
              </a:ln>
            </a:endParaRPr>
          </a:p>
        </p:txBody>
      </p:sp>
      <p:sp>
        <p:nvSpPr>
          <p:cNvPr id="5" name="Content Placeholder 4"/>
          <p:cNvSpPr>
            <a:spLocks noGrp="1"/>
          </p:cNvSpPr>
          <p:nvPr>
            <p:ph idx="1"/>
          </p:nvPr>
        </p:nvSpPr>
        <p:spPr>
          <a:xfrm>
            <a:off x="457200" y="2133600"/>
            <a:ext cx="8229600" cy="4191000"/>
          </a:xfrm>
        </p:spPr>
        <p:txBody>
          <a:bodyPr>
            <a:normAutofit fontScale="92500"/>
          </a:bodyPr>
          <a:lstStyle/>
          <a:p>
            <a:r>
              <a:rPr lang="en-029" dirty="0"/>
              <a:t>PREGUNTAS PARA EL DIALOGO Y LA PRESENTACION</a:t>
            </a:r>
          </a:p>
          <a:p>
            <a:pPr lvl="1">
              <a:buFont typeface="Wingdings" pitchFamily="2" charset="2"/>
              <a:buChar char="Ø"/>
            </a:pPr>
            <a:r>
              <a:rPr lang="en-029" dirty="0" err="1"/>
              <a:t>Estrategias</a:t>
            </a:r>
            <a:r>
              <a:rPr lang="en-029" dirty="0"/>
              <a:t> que se </a:t>
            </a:r>
            <a:r>
              <a:rPr lang="en-029" dirty="0" err="1"/>
              <a:t>vienen</a:t>
            </a:r>
            <a:r>
              <a:rPr lang="en-029" dirty="0"/>
              <a:t> </a:t>
            </a:r>
            <a:r>
              <a:rPr lang="en-029" dirty="0" err="1"/>
              <a:t>desarrollando</a:t>
            </a:r>
            <a:r>
              <a:rPr lang="en-029" dirty="0"/>
              <a:t> </a:t>
            </a:r>
            <a:r>
              <a:rPr lang="en-029" dirty="0" err="1"/>
              <a:t>tanto</a:t>
            </a:r>
            <a:r>
              <a:rPr lang="en-029" dirty="0"/>
              <a:t> </a:t>
            </a:r>
            <a:r>
              <a:rPr lang="en-029" dirty="0" err="1"/>
              <a:t>en</a:t>
            </a:r>
            <a:r>
              <a:rPr lang="en-029" dirty="0"/>
              <a:t> el </a:t>
            </a:r>
            <a:r>
              <a:rPr lang="en-029" dirty="0" err="1"/>
              <a:t>país</a:t>
            </a:r>
            <a:r>
              <a:rPr lang="en-029" dirty="0"/>
              <a:t> de </a:t>
            </a:r>
            <a:r>
              <a:rPr lang="en-029" dirty="0" err="1"/>
              <a:t>orígen</a:t>
            </a:r>
            <a:r>
              <a:rPr lang="en-029" dirty="0"/>
              <a:t> </a:t>
            </a:r>
            <a:r>
              <a:rPr lang="en-029" dirty="0" err="1"/>
              <a:t>como</a:t>
            </a:r>
            <a:r>
              <a:rPr lang="en-029" dirty="0"/>
              <a:t> </a:t>
            </a:r>
            <a:r>
              <a:rPr lang="en-029" dirty="0" err="1"/>
              <a:t>en</a:t>
            </a:r>
            <a:r>
              <a:rPr lang="en-029" dirty="0"/>
              <a:t> el de </a:t>
            </a:r>
            <a:r>
              <a:rPr lang="en-029" dirty="0" err="1"/>
              <a:t>destino</a:t>
            </a:r>
            <a:r>
              <a:rPr lang="en-029" dirty="0"/>
              <a:t> para </a:t>
            </a:r>
            <a:r>
              <a:rPr lang="en-029" dirty="0" err="1"/>
              <a:t>sensibilizar</a:t>
            </a:r>
            <a:r>
              <a:rPr lang="en-029" dirty="0"/>
              <a:t> y </a:t>
            </a:r>
            <a:r>
              <a:rPr lang="en-029" dirty="0" err="1"/>
              <a:t>diseminar</a:t>
            </a:r>
            <a:r>
              <a:rPr lang="en-029" dirty="0"/>
              <a:t> </a:t>
            </a:r>
            <a:r>
              <a:rPr lang="en-029" dirty="0" err="1"/>
              <a:t>informaciؚón</a:t>
            </a:r>
            <a:r>
              <a:rPr lang="en-029" dirty="0"/>
              <a:t> </a:t>
            </a:r>
            <a:r>
              <a:rPr lang="en-029" dirty="0" err="1"/>
              <a:t>sobre</a:t>
            </a:r>
            <a:r>
              <a:rPr lang="en-029" dirty="0"/>
              <a:t> los </a:t>
            </a:r>
            <a:r>
              <a:rPr lang="en-029" dirty="0" err="1"/>
              <a:t>Derechos</a:t>
            </a:r>
            <a:r>
              <a:rPr lang="en-029" dirty="0"/>
              <a:t> </a:t>
            </a:r>
            <a:r>
              <a:rPr lang="en-029" dirty="0" err="1"/>
              <a:t>Laborales</a:t>
            </a:r>
            <a:r>
              <a:rPr lang="en-029" dirty="0"/>
              <a:t> de los </a:t>
            </a:r>
            <a:r>
              <a:rPr lang="en-029" dirty="0" err="1"/>
              <a:t>Trabajadores</a:t>
            </a:r>
            <a:endParaRPr lang="en-029" dirty="0"/>
          </a:p>
          <a:p>
            <a:pPr lvl="1">
              <a:buFont typeface="Wingdings" pitchFamily="2" charset="2"/>
              <a:buChar char="Ø"/>
            </a:pPr>
            <a:r>
              <a:rPr lang="en-029" dirty="0" err="1"/>
              <a:t>Iniciativas</a:t>
            </a:r>
            <a:r>
              <a:rPr lang="en-029" dirty="0"/>
              <a:t> que el </a:t>
            </a:r>
            <a:r>
              <a:rPr lang="en-029" dirty="0" err="1"/>
              <a:t>Ministerio</a:t>
            </a:r>
            <a:r>
              <a:rPr lang="en-029" dirty="0"/>
              <a:t> de Trabajo ha </a:t>
            </a:r>
            <a:r>
              <a:rPr lang="en-029" dirty="0" err="1"/>
              <a:t>venido</a:t>
            </a:r>
            <a:r>
              <a:rPr lang="en-029" dirty="0"/>
              <a:t> </a:t>
            </a:r>
            <a:r>
              <a:rPr lang="en-029" dirty="0" err="1"/>
              <a:t>avanzando</a:t>
            </a:r>
            <a:r>
              <a:rPr lang="en-029" dirty="0"/>
              <a:t> para f</a:t>
            </a:r>
            <a:r>
              <a:rPr lang="es-ES" dirty="0" err="1"/>
              <a:t>ortalecer</a:t>
            </a:r>
            <a:r>
              <a:rPr lang="es-ES" dirty="0"/>
              <a:t> la capacidad de la inspección del trabajo para proteger los derechos de los trabajadores</a:t>
            </a:r>
            <a:endParaRPr lang="en-029" dirty="0"/>
          </a:p>
          <a:p>
            <a:pPr lvl="1">
              <a:buFont typeface="Wingdings" pitchFamily="2" charset="2"/>
              <a:buChar char="Ø"/>
            </a:pPr>
            <a:r>
              <a:rPr lang="en-029" dirty="0" err="1"/>
              <a:t>Iniciativas</a:t>
            </a:r>
            <a:r>
              <a:rPr lang="en-029" dirty="0"/>
              <a:t> de </a:t>
            </a:r>
            <a:r>
              <a:rPr lang="en-029" dirty="0" err="1"/>
              <a:t>cooperación</a:t>
            </a:r>
            <a:r>
              <a:rPr lang="en-029" dirty="0"/>
              <a:t> que se </a:t>
            </a:r>
            <a:r>
              <a:rPr lang="en-029" dirty="0" err="1"/>
              <a:t>vienen</a:t>
            </a:r>
            <a:r>
              <a:rPr lang="en-029" dirty="0"/>
              <a:t> </a:t>
            </a:r>
            <a:r>
              <a:rPr lang="en-029" dirty="0" err="1"/>
              <a:t>realizando</a:t>
            </a:r>
            <a:r>
              <a:rPr lang="en-029" dirty="0"/>
              <a:t> entre </a:t>
            </a:r>
            <a:r>
              <a:rPr lang="en-029" dirty="0" err="1"/>
              <a:t>países</a:t>
            </a:r>
            <a:r>
              <a:rPr lang="en-029" dirty="0"/>
              <a:t> de </a:t>
            </a:r>
            <a:r>
              <a:rPr lang="en-029" dirty="0" err="1"/>
              <a:t>orígen</a:t>
            </a:r>
            <a:r>
              <a:rPr lang="en-029" dirty="0"/>
              <a:t> y </a:t>
            </a:r>
            <a:r>
              <a:rPr lang="en-029" dirty="0" err="1"/>
              <a:t>destino</a:t>
            </a:r>
            <a:r>
              <a:rPr lang="en-029" dirty="0"/>
              <a:t> para </a:t>
            </a:r>
            <a:r>
              <a:rPr lang="en-029" dirty="0" err="1"/>
              <a:t>proteger</a:t>
            </a:r>
            <a:r>
              <a:rPr lang="en-029" dirty="0"/>
              <a:t> a los </a:t>
            </a:r>
            <a:r>
              <a:rPr lang="en-029" dirty="0" err="1"/>
              <a:t>trabajadores</a:t>
            </a:r>
            <a:r>
              <a:rPr lang="en-029" dirty="0"/>
              <a:t> ….</a:t>
            </a:r>
            <a:r>
              <a:rPr lang="en-029" dirty="0" err="1"/>
              <a:t>acciones</a:t>
            </a:r>
            <a:r>
              <a:rPr lang="en-029" dirty="0"/>
              <a:t> para </a:t>
            </a:r>
            <a:r>
              <a:rPr lang="en-029" dirty="0" err="1"/>
              <a:t>promover</a:t>
            </a:r>
            <a:r>
              <a:rPr lang="en-029" dirty="0"/>
              <a:t> un </a:t>
            </a:r>
            <a:r>
              <a:rPr lang="en-029" dirty="0" err="1"/>
              <a:t>reclutamiento</a:t>
            </a:r>
            <a:r>
              <a:rPr lang="en-029" dirty="0"/>
              <a:t> </a:t>
            </a:r>
            <a:r>
              <a:rPr lang="en-029" dirty="0" err="1"/>
              <a:t>ético</a:t>
            </a:r>
            <a:endParaRPr lang="en-029" dirty="0"/>
          </a:p>
        </p:txBody>
      </p:sp>
      <p:pic>
        <p:nvPicPr>
          <p:cNvPr id="15363" name="Picture 2" descr="C:\Users\Patrecee Freeman\AppData\Local\Microsoft\Windows\Temporary Internet Files\Content.IE5\SJG332IB\MC900155062[1].wmf"/>
          <p:cNvPicPr>
            <a:picLocks noChangeAspect="1" noChangeArrowheads="1"/>
          </p:cNvPicPr>
          <p:nvPr/>
        </p:nvPicPr>
        <p:blipFill>
          <a:blip r:embed="rId3" cstate="print"/>
          <a:srcRect/>
          <a:stretch>
            <a:fillRect/>
          </a:stretch>
        </p:blipFill>
        <p:spPr bwMode="auto">
          <a:xfrm>
            <a:off x="7707312" y="5486400"/>
            <a:ext cx="1436688" cy="1235928"/>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B52744B3-624F-4587-B616-C8B79E453B86}" type="datetime1">
              <a:rPr lang="en-JM" smtClean="0"/>
              <a:pPr>
                <a:defRPr/>
              </a:pPr>
              <a:t>12/7/2017</a:t>
            </a:fld>
            <a:endParaRPr lang="en-JM" dirty="0"/>
          </a:p>
        </p:txBody>
      </p:sp>
      <p:sp>
        <p:nvSpPr>
          <p:cNvPr id="7" name="Slide Number Placeholder 6"/>
          <p:cNvSpPr>
            <a:spLocks noGrp="1"/>
          </p:cNvSpPr>
          <p:nvPr>
            <p:ph type="sldNum" sz="quarter" idx="12"/>
          </p:nvPr>
        </p:nvSpPr>
        <p:spPr/>
        <p:txBody>
          <a:bodyPr/>
          <a:lstStyle/>
          <a:p>
            <a:pPr>
              <a:defRPr/>
            </a:pPr>
            <a:fld id="{DDDCA221-A9E3-4A09-917C-0AD847491C87}" type="slidenum">
              <a:rPr lang="en-JM" smtClean="0"/>
              <a:pPr>
                <a:defRPr/>
              </a:pPr>
              <a:t>2</a:t>
            </a:fld>
            <a:endParaRPr lang="en-JM"/>
          </a:p>
        </p:txBody>
      </p:sp>
      <p:sp>
        <p:nvSpPr>
          <p:cNvPr id="8" name="Footer Placeholder 7"/>
          <p:cNvSpPr>
            <a:spLocks noGrp="1"/>
          </p:cNvSpPr>
          <p:nvPr>
            <p:ph type="ftr" sz="quarter" idx="11"/>
          </p:nvPr>
        </p:nvSpPr>
        <p:spPr/>
        <p:txBody>
          <a:bodyPr/>
          <a:lstStyle/>
          <a:p>
            <a:pPr>
              <a:defRPr/>
            </a:pPr>
            <a:endParaRPr lang="en-JM"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normAutofit/>
          </a:bodyPr>
          <a:lstStyle/>
          <a:p>
            <a:pPr eaLnBrk="1" hangingPunct="1"/>
            <a:r>
              <a:rPr lang="en-US" dirty="0"/>
              <a:t>QUE ES MIGRACION LABORAL</a:t>
            </a:r>
          </a:p>
        </p:txBody>
      </p:sp>
      <p:sp>
        <p:nvSpPr>
          <p:cNvPr id="17410" name="Content Placeholder 2"/>
          <p:cNvSpPr>
            <a:spLocks noGrp="1"/>
          </p:cNvSpPr>
          <p:nvPr>
            <p:ph idx="1"/>
          </p:nvPr>
        </p:nvSpPr>
        <p:spPr/>
        <p:txBody>
          <a:bodyPr>
            <a:normAutofit lnSpcReduction="10000"/>
          </a:bodyPr>
          <a:lstStyle/>
          <a:p>
            <a:r>
              <a:rPr lang="es-ES" sz="3200" dirty="0"/>
              <a:t>De acuerdo con la Convención de los Trabajadores Migrantes de la ONU, un Trabajador Migrante es una persona que va a ser empleada, fue empleada o ha estado ocupada en una actividad remunerada en un estado del cual no es nacional</a:t>
            </a:r>
          </a:p>
          <a:p>
            <a:pPr lvl="1"/>
            <a:r>
              <a:rPr lang="es-ES" sz="3000" dirty="0"/>
              <a:t>Así, el Ministerio de Trabajo y Seguridad Social supervisa el Programa de Empleo  en el Extranjero</a:t>
            </a:r>
            <a:endParaRPr lang="en-US" sz="3000" dirty="0"/>
          </a:p>
          <a:p>
            <a:pPr eaLnBrk="1" hangingPunct="1"/>
            <a:endParaRPr lang="en-US" dirty="0"/>
          </a:p>
        </p:txBody>
      </p:sp>
      <p:pic>
        <p:nvPicPr>
          <p:cNvPr id="5"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315200" y="5257800"/>
            <a:ext cx="1640533" cy="1411288"/>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DFD8B674-0252-4970-B784-25287E45C255}" type="datetime1">
              <a:rPr lang="en-JM" smtClean="0"/>
              <a:pPr>
                <a:defRPr/>
              </a:pPr>
              <a:t>12/7/2017</a:t>
            </a:fld>
            <a:endParaRPr lang="en-JM"/>
          </a:p>
        </p:txBody>
      </p:sp>
      <p:sp>
        <p:nvSpPr>
          <p:cNvPr id="7" name="Slide Number Placeholder 6"/>
          <p:cNvSpPr>
            <a:spLocks noGrp="1"/>
          </p:cNvSpPr>
          <p:nvPr>
            <p:ph type="sldNum" sz="quarter" idx="12"/>
          </p:nvPr>
        </p:nvSpPr>
        <p:spPr/>
        <p:txBody>
          <a:bodyPr/>
          <a:lstStyle/>
          <a:p>
            <a:pPr>
              <a:defRPr/>
            </a:pPr>
            <a:fld id="{DDDCA221-A9E3-4A09-917C-0AD847491C87}" type="slidenum">
              <a:rPr lang="en-JM" smtClean="0"/>
              <a:pPr>
                <a:defRPr/>
              </a:pPr>
              <a:t>3</a:t>
            </a:fld>
            <a:endParaRPr lang="en-JM"/>
          </a:p>
        </p:txBody>
      </p:sp>
      <p:sp>
        <p:nvSpPr>
          <p:cNvPr id="8" name="Footer Placeholder 7"/>
          <p:cNvSpPr>
            <a:spLocks noGrp="1"/>
          </p:cNvSpPr>
          <p:nvPr>
            <p:ph type="ftr" sz="quarter" idx="11"/>
          </p:nvPr>
        </p:nvSpPr>
        <p:spPr/>
        <p:txBody>
          <a:bodyPr/>
          <a:lstStyle/>
          <a:p>
            <a:pPr>
              <a:defRPr/>
            </a:pPr>
            <a:endParaRPr lang="en-JM"/>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8229600" cy="1143000"/>
          </a:xfrm>
        </p:spPr>
        <p:txBody>
          <a:bodyPr>
            <a:normAutofit fontScale="90000"/>
          </a:bodyPr>
          <a:lstStyle/>
          <a:p>
            <a:br>
              <a:rPr lang="en-US" dirty="0"/>
            </a:br>
            <a:br>
              <a:rPr lang="en-US" dirty="0"/>
            </a:br>
            <a:r>
              <a:rPr lang="en-US" dirty="0"/>
              <a:t> </a:t>
            </a:r>
            <a:br>
              <a:rPr lang="en-US" dirty="0"/>
            </a:br>
            <a:br>
              <a:rPr lang="en-US" dirty="0"/>
            </a:br>
            <a:br>
              <a:rPr lang="en-US" dirty="0"/>
            </a:br>
            <a:br>
              <a:rPr lang="en-US" dirty="0"/>
            </a:br>
            <a:r>
              <a:rPr lang="en-US" dirty="0"/>
              <a:t>INTRODUCCION: MINISTERIO DE TRABAJO Y SEGURIDAD SOCIAL(MLSS)- JAMAICA </a:t>
            </a:r>
            <a:endParaRPr lang="en-JM" dirty="0"/>
          </a:p>
        </p:txBody>
      </p:sp>
      <p:sp>
        <p:nvSpPr>
          <p:cNvPr id="4" name="Content Placeholder 3"/>
          <p:cNvSpPr>
            <a:spLocks noGrp="1"/>
          </p:cNvSpPr>
          <p:nvPr>
            <p:ph idx="1"/>
          </p:nvPr>
        </p:nvSpPr>
        <p:spPr>
          <a:xfrm>
            <a:off x="457200" y="2057400"/>
            <a:ext cx="8229600" cy="4389120"/>
          </a:xfrm>
        </p:spPr>
        <p:txBody>
          <a:bodyPr>
            <a:normAutofit fontScale="92500" lnSpcReduction="20000"/>
          </a:bodyPr>
          <a:lstStyle/>
          <a:p>
            <a:r>
              <a:rPr lang="en-US" sz="2400" dirty="0"/>
              <a:t>PROGRAMA DE EMPLEO EN EL EXTRANJERO (OEP)</a:t>
            </a:r>
          </a:p>
          <a:p>
            <a:pPr lvl="1">
              <a:buFont typeface="Wingdings" pitchFamily="2" charset="2"/>
              <a:buChar char="Ø"/>
            </a:pPr>
            <a:r>
              <a:rPr lang="en-US" sz="2000" dirty="0"/>
              <a:t>MLSS </a:t>
            </a:r>
            <a:r>
              <a:rPr lang="en-US" sz="2000" dirty="0" err="1"/>
              <a:t>administra</a:t>
            </a:r>
            <a:r>
              <a:rPr lang="en-US" sz="2000" dirty="0"/>
              <a:t> el OEP, que </a:t>
            </a:r>
            <a:r>
              <a:rPr lang="en-US" sz="2000" dirty="0" err="1"/>
              <a:t>facilita</a:t>
            </a:r>
            <a:r>
              <a:rPr lang="en-US" sz="2000" dirty="0"/>
              <a:t> la </a:t>
            </a:r>
            <a:r>
              <a:rPr lang="en-US" sz="2000" dirty="0" err="1"/>
              <a:t>selección</a:t>
            </a:r>
            <a:r>
              <a:rPr lang="en-US" sz="2000" dirty="0"/>
              <a:t> y </a:t>
            </a:r>
            <a:r>
              <a:rPr lang="en-US" sz="2000" dirty="0" err="1"/>
              <a:t>reclutamiento</a:t>
            </a:r>
            <a:r>
              <a:rPr lang="en-US" sz="2000" dirty="0"/>
              <a:t> de </a:t>
            </a:r>
            <a:r>
              <a:rPr lang="en-US" sz="2000" dirty="0" err="1"/>
              <a:t>trabajadores</a:t>
            </a:r>
            <a:r>
              <a:rPr lang="en-US" sz="2000" dirty="0"/>
              <a:t> (21-45 </a:t>
            </a:r>
            <a:r>
              <a:rPr lang="en-US" sz="2000" dirty="0" err="1"/>
              <a:t>años</a:t>
            </a:r>
            <a:r>
              <a:rPr lang="en-US" sz="2000" dirty="0"/>
              <a:t>) para </a:t>
            </a:r>
            <a:r>
              <a:rPr lang="en-US" sz="2000" dirty="0" err="1"/>
              <a:t>participar</a:t>
            </a:r>
            <a:r>
              <a:rPr lang="en-US" sz="2000" dirty="0"/>
              <a:t> </a:t>
            </a:r>
            <a:r>
              <a:rPr lang="en-US" sz="2000" dirty="0" err="1"/>
              <a:t>en</a:t>
            </a:r>
            <a:r>
              <a:rPr lang="en-US" sz="2000" dirty="0"/>
              <a:t> el </a:t>
            </a:r>
            <a:r>
              <a:rPr lang="en-US" sz="2000" dirty="0" err="1"/>
              <a:t>programa</a:t>
            </a:r>
            <a:r>
              <a:rPr lang="en-US" sz="2000" dirty="0"/>
              <a:t> </a:t>
            </a:r>
            <a:r>
              <a:rPr lang="en-US" sz="2000" dirty="0" err="1"/>
              <a:t>tanto</a:t>
            </a:r>
            <a:r>
              <a:rPr lang="en-US" sz="2000" dirty="0"/>
              <a:t> </a:t>
            </a:r>
            <a:r>
              <a:rPr lang="en-US" sz="2000" dirty="0" err="1"/>
              <a:t>en</a:t>
            </a:r>
            <a:r>
              <a:rPr lang="en-US" sz="2000" dirty="0"/>
              <a:t> los </a:t>
            </a:r>
            <a:r>
              <a:rPr lang="en-US" sz="2000" dirty="0" err="1"/>
              <a:t>Estados</a:t>
            </a:r>
            <a:r>
              <a:rPr lang="en-US" sz="2000" dirty="0"/>
              <a:t> </a:t>
            </a:r>
            <a:r>
              <a:rPr lang="en-US" sz="2000" dirty="0" err="1"/>
              <a:t>Unidos</a:t>
            </a:r>
            <a:r>
              <a:rPr lang="en-US" sz="2000" dirty="0"/>
              <a:t> </a:t>
            </a:r>
            <a:r>
              <a:rPr lang="en-US" sz="2000" dirty="0" err="1"/>
              <a:t>como</a:t>
            </a:r>
            <a:r>
              <a:rPr lang="en-US" sz="2000" dirty="0"/>
              <a:t> </a:t>
            </a:r>
            <a:r>
              <a:rPr lang="en-US" sz="2000" dirty="0" err="1"/>
              <a:t>en</a:t>
            </a:r>
            <a:r>
              <a:rPr lang="en-US" sz="2000" dirty="0"/>
              <a:t> </a:t>
            </a:r>
            <a:r>
              <a:rPr lang="en-US" sz="2000" dirty="0" err="1"/>
              <a:t>Canadá</a:t>
            </a:r>
            <a:r>
              <a:rPr lang="en-US" sz="2000" dirty="0"/>
              <a:t>. El </a:t>
            </a:r>
            <a:r>
              <a:rPr lang="en-US" sz="2000" dirty="0" err="1"/>
              <a:t>programa</a:t>
            </a:r>
            <a:r>
              <a:rPr lang="en-US" sz="2000" dirty="0"/>
              <a:t> </a:t>
            </a:r>
            <a:r>
              <a:rPr lang="en-US" sz="2000" dirty="0" err="1"/>
              <a:t>tuvo</a:t>
            </a:r>
            <a:r>
              <a:rPr lang="en-US" sz="2000" dirty="0"/>
              <a:t> </a:t>
            </a:r>
            <a:r>
              <a:rPr lang="en-US" sz="2000" dirty="0" err="1"/>
              <a:t>su</a:t>
            </a:r>
            <a:r>
              <a:rPr lang="en-US" sz="2000" dirty="0"/>
              <a:t> </a:t>
            </a:r>
            <a:r>
              <a:rPr lang="en-US" sz="2000" dirty="0" err="1"/>
              <a:t>inicio</a:t>
            </a:r>
            <a:r>
              <a:rPr lang="en-US" sz="2000" dirty="0"/>
              <a:t> </a:t>
            </a:r>
            <a:r>
              <a:rPr lang="en-US" sz="2000" dirty="0" err="1"/>
              <a:t>en</a:t>
            </a:r>
            <a:r>
              <a:rPr lang="en-US" sz="2000" dirty="0"/>
              <a:t> el </a:t>
            </a:r>
            <a:r>
              <a:rPr lang="en-US" sz="2000" dirty="0" err="1"/>
              <a:t>año</a:t>
            </a:r>
            <a:r>
              <a:rPr lang="en-US" sz="2000" dirty="0"/>
              <a:t> 1945 ha </a:t>
            </a:r>
            <a:r>
              <a:rPr lang="en-US" sz="2000" dirty="0" err="1"/>
              <a:t>crecido</a:t>
            </a:r>
            <a:r>
              <a:rPr lang="en-US" sz="2000" dirty="0"/>
              <a:t> a </a:t>
            </a:r>
            <a:r>
              <a:rPr lang="en-US" sz="2000" dirty="0" err="1"/>
              <a:t>través</a:t>
            </a:r>
            <a:r>
              <a:rPr lang="en-US" sz="2000" dirty="0"/>
              <a:t> de los </a:t>
            </a:r>
            <a:r>
              <a:rPr lang="en-US" sz="2000" dirty="0" err="1"/>
              <a:t>años</a:t>
            </a:r>
            <a:r>
              <a:rPr lang="en-US" sz="2000" dirty="0"/>
              <a:t>. </a:t>
            </a:r>
          </a:p>
          <a:p>
            <a:pPr lvl="1">
              <a:buFont typeface="Wingdings" pitchFamily="2" charset="2"/>
              <a:buChar char="Ø"/>
            </a:pPr>
            <a:r>
              <a:rPr lang="en-US" sz="2000" dirty="0" err="1"/>
              <a:t>Actualmente</a:t>
            </a:r>
            <a:r>
              <a:rPr lang="en-US" sz="2000" dirty="0"/>
              <a:t> el </a:t>
            </a:r>
            <a:r>
              <a:rPr lang="en-US" sz="2000" dirty="0" err="1"/>
              <a:t>programa</a:t>
            </a:r>
            <a:r>
              <a:rPr lang="en-US" sz="2000" dirty="0"/>
              <a:t> </a:t>
            </a:r>
            <a:r>
              <a:rPr lang="en-US" sz="2000" dirty="0" err="1"/>
              <a:t>incluye</a:t>
            </a:r>
            <a:r>
              <a:rPr lang="en-US" sz="2000" dirty="0"/>
              <a:t>: </a:t>
            </a:r>
          </a:p>
          <a:p>
            <a:pPr lvl="2">
              <a:buFont typeface="Wingdings" pitchFamily="2" charset="2"/>
              <a:buChar char="Ø"/>
            </a:pPr>
            <a:r>
              <a:rPr lang="es-ES" sz="1900" dirty="0"/>
              <a:t>El Programa de Trabajo Agrícola de los Estados Unidos </a:t>
            </a:r>
            <a:endParaRPr lang="en-US" sz="1900" dirty="0"/>
          </a:p>
          <a:p>
            <a:pPr lvl="2">
              <a:buFont typeface="Wingdings" pitchFamily="2" charset="2"/>
              <a:buChar char="Ø"/>
            </a:pPr>
            <a:r>
              <a:rPr lang="en-US" sz="2000" dirty="0"/>
              <a:t>El </a:t>
            </a:r>
            <a:r>
              <a:rPr lang="en-US" sz="2000" dirty="0" err="1"/>
              <a:t>Programa</a:t>
            </a:r>
            <a:r>
              <a:rPr lang="en-US" sz="2000" dirty="0"/>
              <a:t> de </a:t>
            </a:r>
            <a:r>
              <a:rPr lang="en-US" sz="2000" dirty="0" err="1"/>
              <a:t>Trabajadores</a:t>
            </a:r>
            <a:r>
              <a:rPr lang="en-US" sz="2000" dirty="0"/>
              <a:t> de los </a:t>
            </a:r>
            <a:r>
              <a:rPr lang="en-US" sz="2000" dirty="0" err="1"/>
              <a:t>Estados</a:t>
            </a:r>
            <a:r>
              <a:rPr lang="en-US" sz="2000" dirty="0"/>
              <a:t> </a:t>
            </a:r>
            <a:r>
              <a:rPr lang="en-US" sz="2000" dirty="0" err="1"/>
              <a:t>Unidos</a:t>
            </a:r>
            <a:r>
              <a:rPr lang="en-US" sz="2000" dirty="0"/>
              <a:t> </a:t>
            </a:r>
          </a:p>
          <a:p>
            <a:pPr lvl="2">
              <a:buFont typeface="Wingdings" pitchFamily="2" charset="2"/>
              <a:buChar char="Ø"/>
            </a:pPr>
            <a:r>
              <a:rPr lang="es-ES" sz="2000" dirty="0"/>
              <a:t>El Programa de la Bahía de Guantánamo </a:t>
            </a:r>
          </a:p>
          <a:p>
            <a:pPr lvl="2">
              <a:buFont typeface="Wingdings" pitchFamily="2" charset="2"/>
              <a:buChar char="Ø"/>
            </a:pPr>
            <a:r>
              <a:rPr lang="es-ES" sz="2000" dirty="0"/>
              <a:t>El Programa de Granjas y Fábricas de Canadá</a:t>
            </a:r>
            <a:endParaRPr lang="en-US" sz="2000" dirty="0"/>
          </a:p>
          <a:p>
            <a:pPr lvl="2">
              <a:buFont typeface="Wingdings" pitchFamily="2" charset="2"/>
              <a:buChar char="Ø"/>
            </a:pPr>
            <a:r>
              <a:rPr lang="es-ES" sz="1800" dirty="0"/>
              <a:t>El Programa Canadiense de </a:t>
            </a:r>
            <a:r>
              <a:rPr lang="en-US" sz="1800" dirty="0" err="1"/>
              <a:t>ocupaciones</a:t>
            </a:r>
            <a:r>
              <a:rPr lang="en-US" sz="1800" dirty="0"/>
              <a:t> de </a:t>
            </a:r>
            <a:r>
              <a:rPr lang="en-US" sz="1800" dirty="0" err="1"/>
              <a:t>baja</a:t>
            </a:r>
            <a:r>
              <a:rPr lang="en-US" sz="1800" dirty="0"/>
              <a:t> </a:t>
            </a:r>
            <a:r>
              <a:rPr lang="en-US" sz="1800" dirty="0" err="1"/>
              <a:t>cualificación</a:t>
            </a:r>
            <a:endParaRPr lang="en-US" sz="1800" dirty="0"/>
          </a:p>
          <a:p>
            <a:pPr lvl="3">
              <a:buFont typeface="Wingdings" pitchFamily="2" charset="2"/>
              <a:buChar char="Ø"/>
            </a:pPr>
            <a:r>
              <a:rPr lang="en-US" dirty="0" err="1"/>
              <a:t>Tiene</a:t>
            </a:r>
            <a:r>
              <a:rPr lang="en-US" dirty="0"/>
              <a:t> </a:t>
            </a:r>
            <a:r>
              <a:rPr lang="en-US" dirty="0" err="1"/>
              <a:t>una</a:t>
            </a:r>
            <a:r>
              <a:rPr lang="en-US" dirty="0"/>
              <a:t> </a:t>
            </a:r>
            <a:r>
              <a:rPr lang="en-US" dirty="0" err="1"/>
              <a:t>duración</a:t>
            </a:r>
            <a:r>
              <a:rPr lang="en-US" dirty="0"/>
              <a:t> de 4 </a:t>
            </a:r>
            <a:r>
              <a:rPr lang="en-US" dirty="0" err="1"/>
              <a:t>meses</a:t>
            </a:r>
            <a:r>
              <a:rPr lang="en-US" dirty="0"/>
              <a:t> a 2 </a:t>
            </a:r>
            <a:r>
              <a:rPr lang="en-US" dirty="0" err="1"/>
              <a:t>años</a:t>
            </a:r>
            <a:r>
              <a:rPr lang="en-US" dirty="0"/>
              <a:t> </a:t>
            </a:r>
            <a:r>
              <a:rPr lang="en-US" dirty="0" err="1"/>
              <a:t>por</a:t>
            </a:r>
            <a:r>
              <a:rPr lang="en-US" dirty="0"/>
              <a:t> </a:t>
            </a:r>
            <a:r>
              <a:rPr lang="en-US" dirty="0" err="1"/>
              <a:t>contrato</a:t>
            </a:r>
            <a:endParaRPr lang="en-US" dirty="0"/>
          </a:p>
          <a:p>
            <a:pPr lvl="4">
              <a:buFont typeface="Wingdings" pitchFamily="2" charset="2"/>
              <a:buChar char="Ø"/>
            </a:pPr>
            <a:r>
              <a:rPr lang="es-ES" dirty="0"/>
              <a:t>Bajo este programa los trabajadores pueden obtener una prórroga de hasta 4 años o más si el empleador desea renovar su contrato / permiso de trabajo</a:t>
            </a:r>
            <a:endParaRPr lang="en-US" dirty="0"/>
          </a:p>
          <a:p>
            <a:pPr lvl="4">
              <a:buFont typeface="Wingdings" pitchFamily="2" charset="2"/>
              <a:buChar char="Ø"/>
            </a:pPr>
            <a:endParaRPr lang="en-US" dirty="0"/>
          </a:p>
          <a:p>
            <a:pPr lvl="4">
              <a:buFont typeface="Wingdings" pitchFamily="2" charset="2"/>
              <a:buChar char="Ø"/>
            </a:pPr>
            <a:endParaRPr lang="en-US" dirty="0"/>
          </a:p>
          <a:p>
            <a:pPr lvl="4">
              <a:buFont typeface="Wingdings" pitchFamily="2" charset="2"/>
              <a:buChar char="Ø"/>
            </a:pPr>
            <a:endParaRPr lang="en-US" dirty="0"/>
          </a:p>
          <a:p>
            <a:pPr lvl="3">
              <a:buFont typeface="Wingdings" pitchFamily="2" charset="2"/>
              <a:buChar char="Ø"/>
            </a:pPr>
            <a:endParaRPr lang="en-US" dirty="0"/>
          </a:p>
          <a:p>
            <a:pPr lvl="3">
              <a:buNone/>
            </a:pPr>
            <a:endParaRPr lang="en-US" dirty="0"/>
          </a:p>
          <a:p>
            <a:pPr lvl="2">
              <a:buFont typeface="Wingdings" pitchFamily="2" charset="2"/>
              <a:buChar char="Ø"/>
            </a:pPr>
            <a:endParaRPr lang="en-JM" dirty="0"/>
          </a:p>
        </p:txBody>
      </p:sp>
      <p:sp>
        <p:nvSpPr>
          <p:cNvPr id="5" name="Date Placeholder 4"/>
          <p:cNvSpPr>
            <a:spLocks noGrp="1"/>
          </p:cNvSpPr>
          <p:nvPr>
            <p:ph type="dt" sz="half" idx="10"/>
          </p:nvPr>
        </p:nvSpPr>
        <p:spPr/>
        <p:txBody>
          <a:bodyPr/>
          <a:lstStyle/>
          <a:p>
            <a:pPr>
              <a:defRPr/>
            </a:pPr>
            <a:fld id="{0D0B3E5D-D1EE-454A-8529-6085FDDCB265}" type="datetime1">
              <a:rPr lang="en-JM" smtClean="0"/>
              <a:pPr>
                <a:defRPr/>
              </a:pPr>
              <a:t>12/7/2017</a:t>
            </a:fld>
            <a:endParaRPr lang="en-JM"/>
          </a:p>
        </p:txBody>
      </p:sp>
      <p:sp>
        <p:nvSpPr>
          <p:cNvPr id="6" name="Slide Number Placeholder 5"/>
          <p:cNvSpPr>
            <a:spLocks noGrp="1"/>
          </p:cNvSpPr>
          <p:nvPr>
            <p:ph type="sldNum" sz="quarter" idx="12"/>
          </p:nvPr>
        </p:nvSpPr>
        <p:spPr/>
        <p:txBody>
          <a:bodyPr/>
          <a:lstStyle/>
          <a:p>
            <a:pPr>
              <a:defRPr/>
            </a:pPr>
            <a:fld id="{DDDCA221-A9E3-4A09-917C-0AD847491C87}" type="slidenum">
              <a:rPr lang="en-JM" smtClean="0"/>
              <a:pPr>
                <a:defRPr/>
              </a:pPr>
              <a:t>4</a:t>
            </a:fld>
            <a:endParaRPr lang="en-JM"/>
          </a:p>
        </p:txBody>
      </p:sp>
      <p:sp>
        <p:nvSpPr>
          <p:cNvPr id="7" name="Footer Placeholder 6"/>
          <p:cNvSpPr>
            <a:spLocks noGrp="1"/>
          </p:cNvSpPr>
          <p:nvPr>
            <p:ph type="ftr" sz="quarter" idx="11"/>
          </p:nvPr>
        </p:nvSpPr>
        <p:spPr/>
        <p:txBody>
          <a:bodyPr/>
          <a:lstStyle/>
          <a:p>
            <a:pPr>
              <a:defRPr/>
            </a:pPr>
            <a:endParaRPr lang="en-JM"/>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dirty="0"/>
              <a:t>PROCESO DE SELECCION DE TRABAJADORES </a:t>
            </a:r>
          </a:p>
        </p:txBody>
      </p:sp>
      <p:sp>
        <p:nvSpPr>
          <p:cNvPr id="3" name="Content Placeholder 2"/>
          <p:cNvSpPr>
            <a:spLocks noGrp="1"/>
          </p:cNvSpPr>
          <p:nvPr>
            <p:ph idx="1"/>
          </p:nvPr>
        </p:nvSpPr>
        <p:spPr/>
        <p:txBody>
          <a:bodyPr>
            <a:normAutofit fontScale="77500" lnSpcReduction="20000"/>
          </a:bodyPr>
          <a:lstStyle/>
          <a:p>
            <a:r>
              <a:rPr lang="es-ES" dirty="0"/>
              <a:t>La selección de los trabajadores para participar en el OEP del MOL es muy transparente, lo que le da al candidato más idóneo la posibilidad de participar, lo que incluye pero no se limita a: </a:t>
            </a:r>
            <a:endParaRPr lang="en-029" dirty="0"/>
          </a:p>
          <a:p>
            <a:pPr lvl="1"/>
            <a:r>
              <a:rPr lang="en-029" b="1" dirty="0"/>
              <a:t>PROCESO DE PRE-SELECCION</a:t>
            </a:r>
            <a:r>
              <a:rPr lang="en-029" dirty="0"/>
              <a:t>	</a:t>
            </a:r>
          </a:p>
          <a:p>
            <a:pPr lvl="2">
              <a:buFont typeface="Wingdings" pitchFamily="2" charset="2"/>
              <a:buChar char="Ø"/>
            </a:pPr>
            <a:r>
              <a:rPr lang="es-ES" dirty="0"/>
              <a:t>La emisión de formularios de solicitud (Programas de Trabajo Agrícola) a los candidatos más idóneos y calificados dentro de una comunidad por el Miembro del Parlamento / </a:t>
            </a:r>
            <a:r>
              <a:rPr lang="es-ES" dirty="0" err="1"/>
              <a:t>ONGs</a:t>
            </a:r>
            <a:r>
              <a:rPr lang="es-ES" dirty="0"/>
              <a:t> (Incluyendo Instituciones Agrícolas) al candidato más adecuado, mientras que para el Programa de Hotel los currículos son sometidos al MLSS por Solicitante calificado </a:t>
            </a:r>
          </a:p>
          <a:p>
            <a:pPr lvl="2">
              <a:buFont typeface="Wingdings" pitchFamily="2" charset="2"/>
              <a:buChar char="Ø"/>
            </a:pPr>
            <a:r>
              <a:rPr lang="en-029" dirty="0"/>
              <a:t>Las </a:t>
            </a:r>
            <a:r>
              <a:rPr lang="en-029" dirty="0" err="1"/>
              <a:t>entrevistas</a:t>
            </a:r>
            <a:r>
              <a:rPr lang="en-029" dirty="0"/>
              <a:t> se </a:t>
            </a:r>
            <a:r>
              <a:rPr lang="en-029" dirty="0" err="1"/>
              <a:t>llevan</a:t>
            </a:r>
            <a:r>
              <a:rPr lang="en-029" dirty="0"/>
              <a:t> a </a:t>
            </a:r>
            <a:r>
              <a:rPr lang="en-029" dirty="0" err="1"/>
              <a:t>cabo</a:t>
            </a:r>
            <a:r>
              <a:rPr lang="en-029" dirty="0"/>
              <a:t> </a:t>
            </a:r>
            <a:r>
              <a:rPr lang="en-029" dirty="0" err="1"/>
              <a:t>generalmente</a:t>
            </a:r>
            <a:r>
              <a:rPr lang="en-029" dirty="0"/>
              <a:t> para </a:t>
            </a:r>
            <a:r>
              <a:rPr lang="en-029" dirty="0" err="1"/>
              <a:t>seleccionar</a:t>
            </a:r>
            <a:r>
              <a:rPr lang="en-029" dirty="0"/>
              <a:t> el </a:t>
            </a:r>
            <a:r>
              <a:rPr lang="en-029" dirty="0" err="1"/>
              <a:t>solicitante</a:t>
            </a:r>
            <a:r>
              <a:rPr lang="en-029" dirty="0"/>
              <a:t> </a:t>
            </a:r>
            <a:r>
              <a:rPr lang="en-029" dirty="0" err="1"/>
              <a:t>más</a:t>
            </a:r>
            <a:r>
              <a:rPr lang="en-029" dirty="0"/>
              <a:t> </a:t>
            </a:r>
            <a:r>
              <a:rPr lang="en-029" dirty="0" err="1"/>
              <a:t>calificado</a:t>
            </a:r>
            <a:r>
              <a:rPr lang="en-029" dirty="0"/>
              <a:t> </a:t>
            </a:r>
            <a:r>
              <a:rPr lang="en-029" dirty="0" err="1"/>
              <a:t>en</a:t>
            </a:r>
            <a:r>
              <a:rPr lang="en-029" dirty="0"/>
              <a:t> </a:t>
            </a:r>
            <a:r>
              <a:rPr lang="en-029" dirty="0" err="1"/>
              <a:t>fechas</a:t>
            </a:r>
            <a:r>
              <a:rPr lang="en-029" dirty="0"/>
              <a:t> </a:t>
            </a:r>
            <a:r>
              <a:rPr lang="en-029" dirty="0" err="1"/>
              <a:t>establecidas</a:t>
            </a:r>
            <a:endParaRPr lang="en-029" dirty="0"/>
          </a:p>
          <a:p>
            <a:pPr lvl="4">
              <a:buFont typeface="Wingdings" pitchFamily="2" charset="2"/>
              <a:buChar char="Ø"/>
            </a:pPr>
            <a:r>
              <a:rPr lang="en-029" dirty="0"/>
              <a:t>Los </a:t>
            </a:r>
            <a:r>
              <a:rPr lang="en-029" dirty="0" err="1"/>
              <a:t>Oficiales</a:t>
            </a:r>
            <a:r>
              <a:rPr lang="en-029" dirty="0"/>
              <a:t> de Enlace </a:t>
            </a:r>
            <a:r>
              <a:rPr lang="en-029" dirty="0" err="1"/>
              <a:t>seleccionan</a:t>
            </a:r>
            <a:r>
              <a:rPr lang="en-029" dirty="0"/>
              <a:t> a los </a:t>
            </a:r>
            <a:r>
              <a:rPr lang="en-029" dirty="0" err="1"/>
              <a:t>trabajadores</a:t>
            </a:r>
            <a:r>
              <a:rPr lang="en-029" dirty="0"/>
              <a:t> para el Trabajo </a:t>
            </a:r>
            <a:r>
              <a:rPr lang="en-029" dirty="0" err="1"/>
              <a:t>Agrícola</a:t>
            </a:r>
            <a:r>
              <a:rPr lang="en-029" dirty="0"/>
              <a:t> de </a:t>
            </a:r>
            <a:r>
              <a:rPr lang="en-029" dirty="0" err="1"/>
              <a:t>Canadá</a:t>
            </a:r>
            <a:r>
              <a:rPr lang="en-029" dirty="0"/>
              <a:t>, </a:t>
            </a:r>
            <a:r>
              <a:rPr lang="en-029" dirty="0" err="1"/>
              <a:t>mientras</a:t>
            </a:r>
            <a:r>
              <a:rPr lang="en-029" dirty="0"/>
              <a:t> que el </a:t>
            </a:r>
            <a:r>
              <a:rPr lang="en-029" dirty="0" err="1"/>
              <a:t>Agente</a:t>
            </a:r>
            <a:r>
              <a:rPr lang="en-029" dirty="0"/>
              <a:t> de </a:t>
            </a:r>
            <a:r>
              <a:rPr lang="en-029" dirty="0" err="1"/>
              <a:t>Reclutamiento</a:t>
            </a:r>
            <a:r>
              <a:rPr lang="en-029" dirty="0"/>
              <a:t>  FLECTS (Florida East Coast Travel Service) </a:t>
            </a:r>
            <a:r>
              <a:rPr lang="en-029" dirty="0" err="1"/>
              <a:t>seleccionan</a:t>
            </a:r>
            <a:r>
              <a:rPr lang="en-029" dirty="0"/>
              <a:t> </a:t>
            </a:r>
            <a:r>
              <a:rPr lang="en-029" dirty="0" err="1"/>
              <a:t>trabajadores</a:t>
            </a:r>
            <a:r>
              <a:rPr lang="en-029" dirty="0"/>
              <a:t> para los </a:t>
            </a:r>
            <a:r>
              <a:rPr lang="en-029" dirty="0" err="1"/>
              <a:t>Programas</a:t>
            </a:r>
            <a:r>
              <a:rPr lang="en-029" dirty="0"/>
              <a:t> de los </a:t>
            </a:r>
            <a:r>
              <a:rPr lang="en-029" dirty="0" err="1"/>
              <a:t>Estados</a:t>
            </a:r>
            <a:r>
              <a:rPr lang="en-029" dirty="0"/>
              <a:t> </a:t>
            </a:r>
            <a:r>
              <a:rPr lang="en-029" dirty="0" err="1"/>
              <a:t>Unidos</a:t>
            </a:r>
            <a:r>
              <a:rPr lang="en-029" dirty="0"/>
              <a:t>  (</a:t>
            </a:r>
            <a:r>
              <a:rPr lang="en-029" dirty="0" err="1"/>
              <a:t>Grupo</a:t>
            </a:r>
            <a:r>
              <a:rPr lang="en-029" dirty="0"/>
              <a:t> de </a:t>
            </a:r>
            <a:r>
              <a:rPr lang="en-029" dirty="0" err="1"/>
              <a:t>Candidatos</a:t>
            </a:r>
            <a:r>
              <a:rPr lang="en-029" dirty="0"/>
              <a:t>)</a:t>
            </a:r>
          </a:p>
          <a:p>
            <a:pPr lvl="5">
              <a:buFont typeface="Wingdings" pitchFamily="2" charset="2"/>
              <a:buChar char="Ø"/>
            </a:pPr>
            <a:r>
              <a:rPr lang="es-ES" dirty="0"/>
              <a:t>Es la norma que los empleadores estadounidenses vayan a Jamaica a seleccionar sus propios candidatos del Grupo de Candidatos, mientras que otros empleadores solicitará a FLECTS que les asignen trabajadores </a:t>
            </a:r>
            <a:endParaRPr lang="en-029" dirty="0"/>
          </a:p>
          <a:p>
            <a:pPr lvl="5">
              <a:buFont typeface="Wingdings" pitchFamily="2" charset="2"/>
              <a:buChar char="Ø"/>
            </a:pPr>
            <a:r>
              <a:rPr lang="es-ES" dirty="0"/>
              <a:t>MOL también ayuda a los trabajadores a obtener más capacitación / capacitación a través del programa HEART</a:t>
            </a:r>
            <a:endParaRPr lang="en-029" dirty="0"/>
          </a:p>
          <a:p>
            <a:pPr lvl="5">
              <a:buFont typeface="Wingdings" pitchFamily="2" charset="2"/>
              <a:buChar char="Ø"/>
            </a:pPr>
            <a:endParaRPr lang="en-029" dirty="0"/>
          </a:p>
        </p:txBody>
      </p:sp>
      <p:sp>
        <p:nvSpPr>
          <p:cNvPr id="4" name="Date Placeholder 3"/>
          <p:cNvSpPr>
            <a:spLocks noGrp="1"/>
          </p:cNvSpPr>
          <p:nvPr>
            <p:ph type="dt" sz="half" idx="10"/>
          </p:nvPr>
        </p:nvSpPr>
        <p:spPr/>
        <p:txBody>
          <a:bodyPr/>
          <a:lstStyle/>
          <a:p>
            <a:pPr>
              <a:defRPr/>
            </a:pPr>
            <a:fld id="{CCD33598-754D-41B8-89A1-9F302DE51593}" type="datetime1">
              <a:rPr lang="en-JM" smtClean="0"/>
              <a:pPr>
                <a:defRPr/>
              </a:pPr>
              <a:t>12/7/2017</a:t>
            </a:fld>
            <a:endParaRPr lang="en-JM"/>
          </a:p>
        </p:txBody>
      </p:sp>
      <p:sp>
        <p:nvSpPr>
          <p:cNvPr id="5" name="Slide Number Placeholder 4"/>
          <p:cNvSpPr>
            <a:spLocks noGrp="1"/>
          </p:cNvSpPr>
          <p:nvPr>
            <p:ph type="sldNum" sz="quarter" idx="12"/>
          </p:nvPr>
        </p:nvSpPr>
        <p:spPr/>
        <p:txBody>
          <a:bodyPr/>
          <a:lstStyle/>
          <a:p>
            <a:pPr>
              <a:defRPr/>
            </a:pPr>
            <a:fld id="{DDDCA221-A9E3-4A09-917C-0AD847491C87}" type="slidenum">
              <a:rPr lang="en-JM" smtClean="0"/>
              <a:pPr>
                <a:defRPr/>
              </a:pPr>
              <a:t>5</a:t>
            </a:fld>
            <a:endParaRPr lang="en-JM"/>
          </a:p>
        </p:txBody>
      </p:sp>
      <p:sp>
        <p:nvSpPr>
          <p:cNvPr id="6" name="Footer Placeholder 5"/>
          <p:cNvSpPr>
            <a:spLocks noGrp="1"/>
          </p:cNvSpPr>
          <p:nvPr>
            <p:ph type="ftr" sz="quarter" idx="11"/>
          </p:nvPr>
        </p:nvSpPr>
        <p:spPr/>
        <p:txBody>
          <a:bodyPr/>
          <a:lstStyle/>
          <a:p>
            <a:pPr>
              <a:defRPr/>
            </a:pPr>
            <a:endParaRPr lang="en-JM"/>
          </a:p>
        </p:txBody>
      </p:sp>
      <p:pic>
        <p:nvPicPr>
          <p:cNvPr id="7" name="Picture 2" descr="C:\Users\Patrecee Freeman\AppData\Local\Microsoft\Windows\Temporary Internet Files\Content.IE5\SJG332IB\MC900155062[1].wmf"/>
          <p:cNvPicPr>
            <a:picLocks noChangeAspect="1" noChangeArrowheads="1"/>
          </p:cNvPicPr>
          <p:nvPr/>
        </p:nvPicPr>
        <p:blipFill>
          <a:blip r:embed="rId3" cstate="print"/>
          <a:srcRect/>
          <a:stretch>
            <a:fillRect/>
          </a:stretch>
        </p:blipFill>
        <p:spPr bwMode="auto">
          <a:xfrm>
            <a:off x="8077200" y="5715000"/>
            <a:ext cx="905222" cy="77872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dirty="0"/>
              <a:t>ORIENTACION DE TRABAJADORES</a:t>
            </a:r>
          </a:p>
        </p:txBody>
      </p:sp>
      <p:sp>
        <p:nvSpPr>
          <p:cNvPr id="3" name="Content Placeholder 2"/>
          <p:cNvSpPr>
            <a:spLocks noGrp="1"/>
          </p:cNvSpPr>
          <p:nvPr>
            <p:ph idx="1"/>
          </p:nvPr>
        </p:nvSpPr>
        <p:spPr/>
        <p:txBody>
          <a:bodyPr>
            <a:normAutofit fontScale="92500"/>
          </a:bodyPr>
          <a:lstStyle/>
          <a:p>
            <a:r>
              <a:rPr lang="es-ES" dirty="0"/>
              <a:t>Antes de la salida y a su llegada a los países de destino (Estados Unidos o Canadá), los trabajadores son informados de cuáles son sus derechos y qué se espera de ellos</a:t>
            </a:r>
            <a:endParaRPr lang="en-029" dirty="0"/>
          </a:p>
          <a:p>
            <a:r>
              <a:rPr lang="es-ES" dirty="0"/>
              <a:t>Los trabajadores reciben un contrato que es firmado por el empleador, el representante del gobierno y luego por el trabajador, la información incluida en el contrato incluye pero no se limitan a: </a:t>
            </a:r>
          </a:p>
          <a:p>
            <a:pPr lvl="1">
              <a:buFont typeface="Wingdings" pitchFamily="2" charset="2"/>
              <a:buChar char="Ø"/>
            </a:pPr>
            <a:r>
              <a:rPr lang="es-ES" dirty="0"/>
              <a:t>Las horas de trabajo y la tasa de remuneración (Contrato)  </a:t>
            </a:r>
          </a:p>
          <a:p>
            <a:pPr lvl="1">
              <a:buFont typeface="Wingdings" pitchFamily="2" charset="2"/>
              <a:buChar char="Ø"/>
            </a:pPr>
            <a:r>
              <a:rPr lang="es-ES" dirty="0"/>
              <a:t>Salud y seguridad (Contrato)</a:t>
            </a:r>
          </a:p>
          <a:p>
            <a:pPr lvl="1">
              <a:buFont typeface="Wingdings" pitchFamily="2" charset="2"/>
              <a:buChar char="Ø"/>
            </a:pPr>
            <a:r>
              <a:rPr lang="es-ES" dirty="0"/>
              <a:t> Alojamiento y costo (costo para algunos trabajadores)</a:t>
            </a:r>
            <a:endParaRPr lang="en-029" dirty="0"/>
          </a:p>
          <a:p>
            <a:pPr lvl="1">
              <a:buFont typeface="Wingdings" pitchFamily="2" charset="2"/>
              <a:buChar char="Ø"/>
            </a:pPr>
            <a:endParaRPr lang="en-029" dirty="0"/>
          </a:p>
          <a:p>
            <a:endParaRPr lang="en-029" dirty="0"/>
          </a:p>
        </p:txBody>
      </p:sp>
      <p:pic>
        <p:nvPicPr>
          <p:cNvPr id="5"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391400" y="5334000"/>
            <a:ext cx="1328665" cy="1143000"/>
          </a:xfrm>
          <a:prstGeom prst="rect">
            <a:avLst/>
          </a:prstGeom>
          <a:noFill/>
          <a:ln w="9525">
            <a:noFill/>
            <a:miter lim="800000"/>
            <a:headEnd/>
            <a:tailEnd/>
          </a:ln>
        </p:spPr>
      </p:pic>
      <p:sp>
        <p:nvSpPr>
          <p:cNvPr id="6" name="Date Placeholder 5"/>
          <p:cNvSpPr>
            <a:spLocks noGrp="1"/>
          </p:cNvSpPr>
          <p:nvPr>
            <p:ph type="dt" sz="half" idx="10"/>
          </p:nvPr>
        </p:nvSpPr>
        <p:spPr/>
        <p:txBody>
          <a:bodyPr/>
          <a:lstStyle/>
          <a:p>
            <a:pPr>
              <a:defRPr/>
            </a:pPr>
            <a:fld id="{E5E67E68-94B3-404D-B580-6C74A48A2723}" type="datetime1">
              <a:rPr lang="en-JM" smtClean="0"/>
              <a:pPr>
                <a:defRPr/>
              </a:pPr>
              <a:t>12/7/2017</a:t>
            </a:fld>
            <a:endParaRPr lang="en-JM"/>
          </a:p>
        </p:txBody>
      </p:sp>
      <p:sp>
        <p:nvSpPr>
          <p:cNvPr id="7" name="Slide Number Placeholder 6"/>
          <p:cNvSpPr>
            <a:spLocks noGrp="1"/>
          </p:cNvSpPr>
          <p:nvPr>
            <p:ph type="sldNum" sz="quarter" idx="12"/>
          </p:nvPr>
        </p:nvSpPr>
        <p:spPr/>
        <p:txBody>
          <a:bodyPr/>
          <a:lstStyle/>
          <a:p>
            <a:pPr>
              <a:defRPr/>
            </a:pPr>
            <a:fld id="{DDDCA221-A9E3-4A09-917C-0AD847491C87}" type="slidenum">
              <a:rPr lang="en-JM" smtClean="0"/>
              <a:pPr>
                <a:defRPr/>
              </a:pPr>
              <a:t>6</a:t>
            </a:fld>
            <a:endParaRPr lang="en-JM"/>
          </a:p>
        </p:txBody>
      </p:sp>
      <p:sp>
        <p:nvSpPr>
          <p:cNvPr id="8" name="Footer Placeholder 7"/>
          <p:cNvSpPr>
            <a:spLocks noGrp="1"/>
          </p:cNvSpPr>
          <p:nvPr>
            <p:ph type="ftr" sz="quarter" idx="11"/>
          </p:nvPr>
        </p:nvSpPr>
        <p:spPr/>
        <p:txBody>
          <a:bodyPr/>
          <a:lstStyle/>
          <a:p>
            <a:pPr>
              <a:defRPr/>
            </a:pPr>
            <a:endParaRPr lang="en-JM"/>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029" dirty="0"/>
              <a:t>ORIENTACION DE TRABAJADORES</a:t>
            </a:r>
          </a:p>
        </p:txBody>
      </p:sp>
      <p:sp>
        <p:nvSpPr>
          <p:cNvPr id="3" name="Content Placeholder 2"/>
          <p:cNvSpPr>
            <a:spLocks noGrp="1"/>
          </p:cNvSpPr>
          <p:nvPr>
            <p:ph idx="1"/>
          </p:nvPr>
        </p:nvSpPr>
        <p:spPr/>
        <p:txBody>
          <a:bodyPr>
            <a:normAutofit/>
          </a:bodyPr>
          <a:lstStyle/>
          <a:p>
            <a:pPr>
              <a:buFont typeface="Wingdings" pitchFamily="2" charset="2"/>
              <a:buChar char="Ø"/>
            </a:pPr>
            <a:r>
              <a:rPr lang="es-ES" dirty="0"/>
              <a:t>No se debe exigir a los trabajadores que trabajen horas excesivas que perjudicarían su salud y su seguridad </a:t>
            </a:r>
            <a:endParaRPr lang="en-029" dirty="0"/>
          </a:p>
          <a:p>
            <a:pPr lvl="1">
              <a:buFont typeface="Wingdings" pitchFamily="2" charset="2"/>
              <a:buChar char="Ø"/>
            </a:pPr>
            <a:r>
              <a:rPr lang="es-ES" dirty="0"/>
              <a:t>Las horas de trabajo regulares serían 40-48 horas semanales (dependiendo del estado / provincia) </a:t>
            </a:r>
          </a:p>
          <a:p>
            <a:pPr lvl="1">
              <a:buFont typeface="Wingdings" pitchFamily="2" charset="2"/>
              <a:buChar char="Ø"/>
            </a:pPr>
            <a:r>
              <a:rPr lang="es-ES" dirty="0"/>
              <a:t>Si un trabajador quisiera solicitar horas adicionales de trabajo, deberá estar de acuerdo con las leyes laborales provinciales / territoriales aplicables </a:t>
            </a:r>
          </a:p>
          <a:p>
            <a:pPr lvl="2">
              <a:buFont typeface="Wingdings" pitchFamily="2" charset="2"/>
              <a:buChar char="Ø"/>
            </a:pPr>
            <a:r>
              <a:rPr lang="es-ES" dirty="0"/>
              <a:t>Los trabajadores del Caribe tienen los mismos derechos que los trabajadores de los países de destino</a:t>
            </a:r>
            <a:endParaRPr lang="en-029" dirty="0"/>
          </a:p>
        </p:txBody>
      </p:sp>
      <p:sp>
        <p:nvSpPr>
          <p:cNvPr id="4" name="Date Placeholder 3"/>
          <p:cNvSpPr>
            <a:spLocks noGrp="1"/>
          </p:cNvSpPr>
          <p:nvPr>
            <p:ph type="dt" sz="half" idx="10"/>
          </p:nvPr>
        </p:nvSpPr>
        <p:spPr/>
        <p:txBody>
          <a:bodyPr/>
          <a:lstStyle/>
          <a:p>
            <a:pPr>
              <a:defRPr/>
            </a:pPr>
            <a:fld id="{97AE205A-16E4-4F05-8A1E-104DED9BE2E0}" type="datetime1">
              <a:rPr lang="en-JM" smtClean="0"/>
              <a:pPr>
                <a:defRPr/>
              </a:pPr>
              <a:t>12/7/2017</a:t>
            </a:fld>
            <a:endParaRPr lang="en-JM"/>
          </a:p>
        </p:txBody>
      </p:sp>
      <p:sp>
        <p:nvSpPr>
          <p:cNvPr id="5" name="Slide Number Placeholder 4"/>
          <p:cNvSpPr>
            <a:spLocks noGrp="1"/>
          </p:cNvSpPr>
          <p:nvPr>
            <p:ph type="sldNum" sz="quarter" idx="12"/>
          </p:nvPr>
        </p:nvSpPr>
        <p:spPr/>
        <p:txBody>
          <a:bodyPr/>
          <a:lstStyle/>
          <a:p>
            <a:pPr>
              <a:defRPr/>
            </a:pPr>
            <a:fld id="{DDDCA221-A9E3-4A09-917C-0AD847491C87}" type="slidenum">
              <a:rPr lang="en-JM" smtClean="0"/>
              <a:pPr>
                <a:defRPr/>
              </a:pPr>
              <a:t>7</a:t>
            </a:fld>
            <a:endParaRPr lang="en-JM"/>
          </a:p>
        </p:txBody>
      </p:sp>
      <p:sp>
        <p:nvSpPr>
          <p:cNvPr id="6" name="Footer Placeholder 5"/>
          <p:cNvSpPr>
            <a:spLocks noGrp="1"/>
          </p:cNvSpPr>
          <p:nvPr>
            <p:ph type="ftr" sz="quarter" idx="11"/>
          </p:nvPr>
        </p:nvSpPr>
        <p:spPr/>
        <p:txBody>
          <a:bodyPr/>
          <a:lstStyle/>
          <a:p>
            <a:pPr>
              <a:defRPr/>
            </a:pPr>
            <a:endParaRPr lang="en-JM"/>
          </a:p>
        </p:txBody>
      </p:sp>
      <p:pic>
        <p:nvPicPr>
          <p:cNvPr id="7"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543800" y="5622072"/>
            <a:ext cx="993800" cy="85492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458200" cy="1143000"/>
          </a:xfrm>
        </p:spPr>
        <p:txBody>
          <a:bodyPr>
            <a:normAutofit fontScale="90000"/>
          </a:bodyPr>
          <a:lstStyle/>
          <a:p>
            <a:r>
              <a:rPr lang="en-029" dirty="0"/>
              <a:t>DERECHOS DE LOS TRABAJADORES MIGRANTES</a:t>
            </a:r>
          </a:p>
        </p:txBody>
      </p:sp>
      <p:sp>
        <p:nvSpPr>
          <p:cNvPr id="3" name="Content Placeholder 2"/>
          <p:cNvSpPr>
            <a:spLocks noGrp="1"/>
          </p:cNvSpPr>
          <p:nvPr>
            <p:ph idx="1"/>
          </p:nvPr>
        </p:nvSpPr>
        <p:spPr/>
        <p:txBody>
          <a:bodyPr>
            <a:normAutofit lnSpcReduction="10000"/>
          </a:bodyPr>
          <a:lstStyle/>
          <a:p>
            <a:r>
              <a:rPr lang="es-ES" dirty="0"/>
              <a:t>El Empleador proporcionará al Trabajador y al Servicio de Enlace (Representante de Gobierno) una copia de las reglas y regulaciones de conducta, seguridad, disciplina y cuidado, y mantenimiento de la propiedad como el Trabajador debería cumplir (Contrato) </a:t>
            </a:r>
          </a:p>
          <a:p>
            <a:pPr lvl="2"/>
            <a:r>
              <a:rPr lang="es-ES" dirty="0"/>
              <a:t>Cuando el trabajador llega al lugar de empleo se le da al empleador una copia del contrato firmado por el Empleador, el Representante de Gobierno y el trabajador - se le permite al trabajador mantener una copia de este acuerdo</a:t>
            </a:r>
            <a:endParaRPr lang="en-029" dirty="0"/>
          </a:p>
          <a:p>
            <a:pPr lvl="2"/>
            <a:endParaRPr lang="en-029" dirty="0"/>
          </a:p>
          <a:p>
            <a:pPr marL="667512" lvl="2" indent="0">
              <a:buNone/>
            </a:pPr>
            <a:br>
              <a:rPr lang="es-ES" dirty="0"/>
            </a:br>
            <a:endParaRPr lang="en-029" dirty="0"/>
          </a:p>
        </p:txBody>
      </p:sp>
      <p:pic>
        <p:nvPicPr>
          <p:cNvPr id="4"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543800" y="5257800"/>
            <a:ext cx="1411933" cy="1214632"/>
          </a:xfrm>
          <a:prstGeom prst="rect">
            <a:avLst/>
          </a:prstGeom>
          <a:noFill/>
          <a:ln w="9525">
            <a:noFill/>
            <a:miter lim="800000"/>
            <a:headEnd/>
            <a:tailEnd/>
          </a:ln>
        </p:spPr>
      </p:pic>
      <p:sp>
        <p:nvSpPr>
          <p:cNvPr id="5" name="Date Placeholder 4"/>
          <p:cNvSpPr>
            <a:spLocks noGrp="1"/>
          </p:cNvSpPr>
          <p:nvPr>
            <p:ph type="dt" sz="half" idx="10"/>
          </p:nvPr>
        </p:nvSpPr>
        <p:spPr/>
        <p:txBody>
          <a:bodyPr/>
          <a:lstStyle/>
          <a:p>
            <a:pPr>
              <a:defRPr/>
            </a:pPr>
            <a:fld id="{1D3B8289-A103-4CB5-9C32-41F2D102C269}" type="datetime1">
              <a:rPr lang="en-JM" smtClean="0"/>
              <a:pPr>
                <a:defRPr/>
              </a:pPr>
              <a:t>12/7/2017</a:t>
            </a:fld>
            <a:endParaRPr lang="en-JM"/>
          </a:p>
        </p:txBody>
      </p:sp>
      <p:sp>
        <p:nvSpPr>
          <p:cNvPr id="6" name="Slide Number Placeholder 5"/>
          <p:cNvSpPr>
            <a:spLocks noGrp="1"/>
          </p:cNvSpPr>
          <p:nvPr>
            <p:ph type="sldNum" sz="quarter" idx="12"/>
          </p:nvPr>
        </p:nvSpPr>
        <p:spPr/>
        <p:txBody>
          <a:bodyPr/>
          <a:lstStyle/>
          <a:p>
            <a:pPr>
              <a:defRPr/>
            </a:pPr>
            <a:fld id="{DDDCA221-A9E3-4A09-917C-0AD847491C87}" type="slidenum">
              <a:rPr lang="en-JM" smtClean="0"/>
              <a:pPr>
                <a:defRPr/>
              </a:pPr>
              <a:t>8</a:t>
            </a:fld>
            <a:endParaRPr lang="en-JM"/>
          </a:p>
        </p:txBody>
      </p:sp>
      <p:sp>
        <p:nvSpPr>
          <p:cNvPr id="7" name="Footer Placeholder 6"/>
          <p:cNvSpPr>
            <a:spLocks noGrp="1"/>
          </p:cNvSpPr>
          <p:nvPr>
            <p:ph type="ftr" sz="quarter" idx="11"/>
          </p:nvPr>
        </p:nvSpPr>
        <p:spPr/>
        <p:txBody>
          <a:bodyPr/>
          <a:lstStyle/>
          <a:p>
            <a:pPr>
              <a:defRPr/>
            </a:pPr>
            <a:endParaRPr lang="en-JM"/>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458200" cy="780288"/>
          </a:xfrm>
        </p:spPr>
        <p:txBody>
          <a:bodyPr>
            <a:normAutofit fontScale="90000"/>
          </a:bodyPr>
          <a:lstStyle/>
          <a:p>
            <a:r>
              <a:rPr lang="en-029" dirty="0"/>
              <a:t>DERECHOS DE LOS TRABAJADORES MIGRANTES</a:t>
            </a:r>
          </a:p>
        </p:txBody>
      </p:sp>
      <p:sp>
        <p:nvSpPr>
          <p:cNvPr id="3" name="Text Placeholder 2"/>
          <p:cNvSpPr>
            <a:spLocks noGrp="1"/>
          </p:cNvSpPr>
          <p:nvPr>
            <p:ph type="body" idx="1"/>
          </p:nvPr>
        </p:nvSpPr>
        <p:spPr/>
        <p:txBody>
          <a:bodyPr/>
          <a:lstStyle/>
          <a:p>
            <a:r>
              <a:rPr lang="en-029" dirty="0"/>
              <a:t>El </a:t>
            </a:r>
            <a:r>
              <a:rPr lang="en-029" dirty="0" err="1"/>
              <a:t>Empleador</a:t>
            </a:r>
            <a:r>
              <a:rPr lang="en-029" dirty="0"/>
              <a:t> se </a:t>
            </a:r>
            <a:r>
              <a:rPr lang="en-029" dirty="0" err="1"/>
              <a:t>compromete</a:t>
            </a:r>
            <a:r>
              <a:rPr lang="en-029" dirty="0"/>
              <a:t> a: </a:t>
            </a:r>
          </a:p>
        </p:txBody>
      </p:sp>
      <p:sp>
        <p:nvSpPr>
          <p:cNvPr id="4" name="Text Placeholder 3"/>
          <p:cNvSpPr>
            <a:spLocks noGrp="1"/>
          </p:cNvSpPr>
          <p:nvPr>
            <p:ph type="body" sz="half" idx="3"/>
          </p:nvPr>
        </p:nvSpPr>
        <p:spPr/>
        <p:txBody>
          <a:bodyPr>
            <a:normAutofit fontScale="92500" lnSpcReduction="10000"/>
          </a:bodyPr>
          <a:lstStyle/>
          <a:p>
            <a:r>
              <a:rPr lang="en-029" dirty="0"/>
              <a:t>El </a:t>
            </a:r>
            <a:r>
              <a:rPr lang="en-029" dirty="0" err="1"/>
              <a:t>Trabajador</a:t>
            </a:r>
            <a:r>
              <a:rPr lang="en-029" dirty="0"/>
              <a:t> se </a:t>
            </a:r>
            <a:r>
              <a:rPr lang="en-029" dirty="0" err="1"/>
              <a:t>compromente</a:t>
            </a:r>
            <a:r>
              <a:rPr lang="en-029" dirty="0"/>
              <a:t> a: </a:t>
            </a:r>
          </a:p>
        </p:txBody>
      </p:sp>
      <p:sp>
        <p:nvSpPr>
          <p:cNvPr id="5" name="Content Placeholder 4"/>
          <p:cNvSpPr>
            <a:spLocks noGrp="1"/>
          </p:cNvSpPr>
          <p:nvPr>
            <p:ph sz="quarter" idx="2"/>
          </p:nvPr>
        </p:nvSpPr>
        <p:spPr/>
        <p:txBody>
          <a:bodyPr>
            <a:normAutofit fontScale="70000" lnSpcReduction="20000"/>
          </a:bodyPr>
          <a:lstStyle/>
          <a:p>
            <a:r>
              <a:rPr lang="es-ES" sz="2400" dirty="0"/>
              <a:t>Proporcionar alojamiento limpio y adecuado al trabajador </a:t>
            </a:r>
          </a:p>
          <a:p>
            <a:pPr lvl="1"/>
            <a:r>
              <a:rPr lang="es-ES" dirty="0"/>
              <a:t>Sin costo alguno para los trabajadores de SAWP, pero a un costo para los trabajadores de la USL </a:t>
            </a:r>
          </a:p>
          <a:p>
            <a:pPr lvl="1"/>
            <a:endParaRPr lang="en-029" dirty="0"/>
          </a:p>
          <a:p>
            <a:r>
              <a:rPr lang="es-ES" sz="2400" dirty="0"/>
              <a:t>Los alojamientos deben estar equipados con lavandería</a:t>
            </a:r>
            <a:endParaRPr lang="en-029" dirty="0"/>
          </a:p>
          <a:p>
            <a:r>
              <a:rPr lang="es-ES" sz="2400" dirty="0"/>
              <a:t>El alojamiento debe contar con la aprobación anual de la autoridad gubernamental competente responsable de la salud y las condiciones de vida</a:t>
            </a:r>
            <a:endParaRPr lang="en-029" dirty="0"/>
          </a:p>
          <a:p>
            <a:endParaRPr lang="en-029" dirty="0"/>
          </a:p>
          <a:p>
            <a:pPr>
              <a:buFont typeface="Arial" charset="0"/>
              <a:buChar char="•"/>
            </a:pPr>
            <a:endParaRPr lang="en-029" sz="1400" dirty="0"/>
          </a:p>
          <a:p>
            <a:pPr marL="365760" lvl="1" indent="0">
              <a:buNone/>
            </a:pPr>
            <a:r>
              <a:rPr lang="es-ES" sz="1600" dirty="0"/>
              <a:t>* SAWP (Programa de Trabajadores Agrícolas Temporales)</a:t>
            </a:r>
          </a:p>
          <a:p>
            <a:pPr marL="365760" lvl="1" indent="0">
              <a:buNone/>
            </a:pPr>
            <a:r>
              <a:rPr lang="es-ES" sz="1600" dirty="0"/>
              <a:t>* USL (Trabajo de los Estados Unidos)</a:t>
            </a:r>
            <a:endParaRPr lang="en-029" sz="1900" dirty="0"/>
          </a:p>
        </p:txBody>
      </p:sp>
      <p:sp>
        <p:nvSpPr>
          <p:cNvPr id="6" name="Content Placeholder 5"/>
          <p:cNvSpPr>
            <a:spLocks noGrp="1"/>
          </p:cNvSpPr>
          <p:nvPr>
            <p:ph sz="quarter" idx="4"/>
          </p:nvPr>
        </p:nvSpPr>
        <p:spPr/>
        <p:txBody>
          <a:bodyPr/>
          <a:lstStyle/>
          <a:p>
            <a:r>
              <a:rPr lang="es-ES" dirty="0"/>
              <a:t>Mantener los cuartos de vivienda que es proporcionado por el empleador</a:t>
            </a:r>
            <a:endParaRPr lang="en-029" dirty="0"/>
          </a:p>
        </p:txBody>
      </p:sp>
      <p:pic>
        <p:nvPicPr>
          <p:cNvPr id="7" name="Picture 2" descr="C:\Users\Patrecee Freeman\AppData\Local\Microsoft\Windows\Temporary Internet Files\Content.IE5\SJG332IB\MC900155062[1].wmf"/>
          <p:cNvPicPr>
            <a:picLocks noChangeAspect="1" noChangeArrowheads="1"/>
          </p:cNvPicPr>
          <p:nvPr/>
        </p:nvPicPr>
        <p:blipFill>
          <a:blip r:embed="rId2" cstate="print"/>
          <a:srcRect/>
          <a:stretch>
            <a:fillRect/>
          </a:stretch>
        </p:blipFill>
        <p:spPr bwMode="auto">
          <a:xfrm>
            <a:off x="7467600" y="5257800"/>
            <a:ext cx="1488133" cy="1280184"/>
          </a:xfrm>
          <a:prstGeom prst="rect">
            <a:avLst/>
          </a:prstGeom>
          <a:noFill/>
          <a:ln w="9525">
            <a:noFill/>
            <a:miter lim="800000"/>
            <a:headEnd/>
            <a:tailEnd/>
          </a:ln>
        </p:spPr>
      </p:pic>
      <p:sp>
        <p:nvSpPr>
          <p:cNvPr id="8" name="Date Placeholder 7"/>
          <p:cNvSpPr>
            <a:spLocks noGrp="1"/>
          </p:cNvSpPr>
          <p:nvPr>
            <p:ph type="dt" sz="half" idx="10"/>
          </p:nvPr>
        </p:nvSpPr>
        <p:spPr/>
        <p:txBody>
          <a:bodyPr/>
          <a:lstStyle/>
          <a:p>
            <a:pPr>
              <a:defRPr/>
            </a:pPr>
            <a:fld id="{5DE52B16-EAE6-42AC-8421-5E495AAC43A0}" type="datetime1">
              <a:rPr lang="en-JM" smtClean="0"/>
              <a:pPr>
                <a:defRPr/>
              </a:pPr>
              <a:t>12/7/2017</a:t>
            </a:fld>
            <a:endParaRPr lang="en-JM"/>
          </a:p>
        </p:txBody>
      </p:sp>
      <p:sp>
        <p:nvSpPr>
          <p:cNvPr id="9" name="Slide Number Placeholder 8"/>
          <p:cNvSpPr>
            <a:spLocks noGrp="1"/>
          </p:cNvSpPr>
          <p:nvPr>
            <p:ph type="sldNum" sz="quarter" idx="12"/>
          </p:nvPr>
        </p:nvSpPr>
        <p:spPr/>
        <p:txBody>
          <a:bodyPr/>
          <a:lstStyle/>
          <a:p>
            <a:pPr>
              <a:defRPr/>
            </a:pPr>
            <a:fld id="{68102CB4-6843-4D78-BD30-27C43AF1C22A}" type="slidenum">
              <a:rPr lang="en-JM" smtClean="0"/>
              <a:pPr>
                <a:defRPr/>
              </a:pPr>
              <a:t>9</a:t>
            </a:fld>
            <a:endParaRPr lang="en-JM"/>
          </a:p>
        </p:txBody>
      </p:sp>
      <p:sp>
        <p:nvSpPr>
          <p:cNvPr id="10" name="Footer Placeholder 9"/>
          <p:cNvSpPr>
            <a:spLocks noGrp="1"/>
          </p:cNvSpPr>
          <p:nvPr>
            <p:ph type="ftr" sz="quarter" idx="11"/>
          </p:nvPr>
        </p:nvSpPr>
        <p:spPr/>
        <p:txBody>
          <a:bodyPr/>
          <a:lstStyle/>
          <a:p>
            <a:pPr>
              <a:defRPr/>
            </a:pPr>
            <a:endParaRPr lang="en-JM"/>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2912</TotalTime>
  <Words>1402</Words>
  <Application>Microsoft Office PowerPoint</Application>
  <PresentationFormat>On-screen Show (4:3)</PresentationFormat>
  <Paragraphs>139</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Constantia</vt:lpstr>
      <vt:lpstr>Wingdings</vt:lpstr>
      <vt:lpstr>Wingdings 2</vt:lpstr>
      <vt:lpstr>Flow</vt:lpstr>
      <vt:lpstr>TALLER SOBRE MIGRACION LABORAL –  13 &amp; 14 de Julio, 2017</vt:lpstr>
      <vt:lpstr>       PANEL 2 TEMA:   PROTEGIENDO LOS DERECHOS LABORALES DE LOS TRABAJADORES MIGRANTES</vt:lpstr>
      <vt:lpstr>QUE ES MIGRACION LABORAL</vt:lpstr>
      <vt:lpstr>       INTRODUCCION: MINISTERIO DE TRABAJO Y SEGURIDAD SOCIAL(MLSS)- JAMAICA </vt:lpstr>
      <vt:lpstr>PROCESO DE SELECCION DE TRABAJADORES </vt:lpstr>
      <vt:lpstr>ORIENTACION DE TRABAJADORES</vt:lpstr>
      <vt:lpstr>ORIENTACION DE TRABAJADORES</vt:lpstr>
      <vt:lpstr>DERECHOS DE LOS TRABAJADORES MIGRANTES</vt:lpstr>
      <vt:lpstr>DERECHOS DE LOS TRABAJADORES MIGRANTES</vt:lpstr>
      <vt:lpstr>DERECHOS DE LOS TRABAJADORES MIGRANTES</vt:lpstr>
      <vt:lpstr>DERECHOS DE LOS TRABAJADORES MIGRANTES</vt:lpstr>
      <vt:lpstr>DERECHOS DE LOS TRABAJADORES MIGRANTES</vt:lpstr>
      <vt:lpstr>FUNCION DEL SERVICIO DE ENLACE</vt:lpstr>
      <vt:lpstr>FUNCION DEL SERVICIO DE ENLACE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Patrecee Freeman</dc:creator>
  <cp:lastModifiedBy>Maria Camacho</cp:lastModifiedBy>
  <cp:revision>204</cp:revision>
  <dcterms:created xsi:type="dcterms:W3CDTF">2011-04-16T20:39:43Z</dcterms:created>
  <dcterms:modified xsi:type="dcterms:W3CDTF">2017-07-13T00:42:27Z</dcterms:modified>
</cp:coreProperties>
</file>