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65" r:id="rId2"/>
    <p:sldMasterId id="2147484717" r:id="rId3"/>
    <p:sldMasterId id="2147484722" r:id="rId4"/>
    <p:sldMasterId id="2147484734" r:id="rId5"/>
  </p:sldMasterIdLst>
  <p:notesMasterIdLst>
    <p:notesMasterId r:id="rId18"/>
  </p:notesMasterIdLst>
  <p:sldIdLst>
    <p:sldId id="259" r:id="rId6"/>
    <p:sldId id="293" r:id="rId7"/>
    <p:sldId id="294" r:id="rId8"/>
    <p:sldId id="295" r:id="rId9"/>
    <p:sldId id="296" r:id="rId10"/>
    <p:sldId id="297" r:id="rId11"/>
    <p:sldId id="299" r:id="rId12"/>
    <p:sldId id="300" r:id="rId13"/>
    <p:sldId id="301" r:id="rId14"/>
    <p:sldId id="302" r:id="rId15"/>
    <p:sldId id="303" r:id="rId16"/>
    <p:sldId id="304" r:id="rId17"/>
  </p:sldIdLst>
  <p:sldSz cx="9144000" cy="6858000" type="screen4x3"/>
  <p:notesSz cx="7077075" cy="9363075"/>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25" autoAdjust="0"/>
  </p:normalViewPr>
  <p:slideViewPr>
    <p:cSldViewPr snapToGrid="0" snapToObjects="1">
      <p:cViewPr varScale="1">
        <p:scale>
          <a:sx n="60" d="100"/>
          <a:sy n="60" d="100"/>
        </p:scale>
        <p:origin x="1388"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400F707D-ED4F-4FA4-BEB6-FC81ECB88F15}" type="datetimeFigureOut">
              <a:rPr lang="es-CL" smtClean="0"/>
              <a:t>12-07-2017</a:t>
            </a:fld>
            <a:endParaRPr lang="es-CL"/>
          </a:p>
        </p:txBody>
      </p:sp>
      <p:sp>
        <p:nvSpPr>
          <p:cNvPr id="4" name="Marcador de imagen de diapositiva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2EE676C5-5133-4E34-A4DF-E1A43204FCDD}" type="slidenum">
              <a:rPr lang="es-CL" smtClean="0"/>
              <a:t>‹#›</a:t>
            </a:fld>
            <a:endParaRPr lang="es-CL"/>
          </a:p>
        </p:txBody>
      </p:sp>
    </p:spTree>
    <p:extLst>
      <p:ext uri="{BB962C8B-B14F-4D97-AF65-F5344CB8AC3E}">
        <p14:creationId xmlns:p14="http://schemas.microsoft.com/office/powerpoint/2010/main" val="24804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2EE676C5-5133-4E34-A4DF-E1A43204FCDD}" type="slidenum">
              <a:rPr lang="es-CL" smtClean="0"/>
              <a:t>2</a:t>
            </a:fld>
            <a:endParaRPr lang="es-CL"/>
          </a:p>
        </p:txBody>
      </p:sp>
    </p:spTree>
    <p:extLst>
      <p:ext uri="{BB962C8B-B14F-4D97-AF65-F5344CB8AC3E}">
        <p14:creationId xmlns:p14="http://schemas.microsoft.com/office/powerpoint/2010/main" val="347943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F1FF50DD-62CF-484F-B3AC-395C257FD356}" type="datetime1">
              <a:rPr lang="en-US"/>
              <a:pPr>
                <a:defRPr/>
              </a:pPr>
              <a:t>7/12/2017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6A98BE4-CC3F-494F-B833-F9778D2A7B70}" type="slidenum">
              <a:rPr lang="en-US"/>
              <a:pPr>
                <a:defRPr/>
              </a:pPr>
              <a:t>‹#›</a:t>
            </a:fld>
            <a:endParaRPr lang="en-US"/>
          </a:p>
        </p:txBody>
      </p:sp>
    </p:spTree>
    <p:extLst>
      <p:ext uri="{BB962C8B-B14F-4D97-AF65-F5344CB8AC3E}">
        <p14:creationId xmlns:p14="http://schemas.microsoft.com/office/powerpoint/2010/main" val="97603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8321E79D-B583-5743-A567-622B22CBFA72}" type="slidenum">
              <a:rPr lang="en-US"/>
              <a:pPr>
                <a:defRPr/>
              </a:pPr>
              <a:t>‹#›</a:t>
            </a:fld>
            <a:endParaRPr lang="en-US"/>
          </a:p>
        </p:txBody>
      </p:sp>
    </p:spTree>
    <p:extLst>
      <p:ext uri="{BB962C8B-B14F-4D97-AF65-F5344CB8AC3E}">
        <p14:creationId xmlns:p14="http://schemas.microsoft.com/office/powerpoint/2010/main" val="130952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4080E82A-BCDB-B74A-9BE0-53139512E901}" type="slidenum">
              <a:rPr lang="en-US"/>
              <a:pPr>
                <a:defRPr/>
              </a:pPr>
              <a:t>‹#›</a:t>
            </a:fld>
            <a:endParaRPr lang="en-US"/>
          </a:p>
        </p:txBody>
      </p:sp>
    </p:spTree>
    <p:extLst>
      <p:ext uri="{BB962C8B-B14F-4D97-AF65-F5344CB8AC3E}">
        <p14:creationId xmlns:p14="http://schemas.microsoft.com/office/powerpoint/2010/main" val="378505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B7DAFB45-29E5-C047-92EF-C5518ADB801B}" type="datetime1">
              <a:rPr lang="en-US"/>
              <a:pPr>
                <a:defRPr/>
              </a:pPr>
              <a:t>7/12/2017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B5E4F48A-9D0A-AA49-A002-617439325604}" type="slidenum">
              <a:rPr lang="en-US"/>
              <a:pPr>
                <a:defRPr/>
              </a:pPr>
              <a:t>‹#›</a:t>
            </a:fld>
            <a:endParaRPr lang="en-US"/>
          </a:p>
        </p:txBody>
      </p:sp>
    </p:spTree>
    <p:extLst>
      <p:ext uri="{BB962C8B-B14F-4D97-AF65-F5344CB8AC3E}">
        <p14:creationId xmlns:p14="http://schemas.microsoft.com/office/powerpoint/2010/main" val="253867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5BDB04B5-934B-9C49-AEDD-6D01582FF4C1}" type="datetime1">
              <a:rPr lang="en-US"/>
              <a:pPr>
                <a:defRPr/>
              </a:pPr>
              <a:t>7/12/2017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0639800A-12FE-B94F-BAD7-B405658E4147}" type="slidenum">
              <a:rPr lang="en-US"/>
              <a:pPr>
                <a:defRPr/>
              </a:pPr>
              <a:t>‹#›</a:t>
            </a:fld>
            <a:endParaRPr lang="en-US"/>
          </a:p>
        </p:txBody>
      </p:sp>
    </p:spTree>
    <p:extLst>
      <p:ext uri="{BB962C8B-B14F-4D97-AF65-F5344CB8AC3E}">
        <p14:creationId xmlns:p14="http://schemas.microsoft.com/office/powerpoint/2010/main" val="258570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94D34361-E916-EF45-BC85-A1CAFA87D9ED}" type="datetime1">
              <a:rPr lang="en-US"/>
              <a:pPr>
                <a:defRPr/>
              </a:pPr>
              <a:t>7/12/2017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4C3964AB-C780-A245-9355-76B93228E8B3}" type="slidenum">
              <a:rPr lang="en-US"/>
              <a:pPr>
                <a:defRPr/>
              </a:pPr>
              <a:t>‹#›</a:t>
            </a:fld>
            <a:endParaRPr lang="en-US"/>
          </a:p>
        </p:txBody>
      </p:sp>
    </p:spTree>
    <p:extLst>
      <p:ext uri="{BB962C8B-B14F-4D97-AF65-F5344CB8AC3E}">
        <p14:creationId xmlns:p14="http://schemas.microsoft.com/office/powerpoint/2010/main" val="128027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912C77C8-2884-1645-A5EF-DEDE46CC57DE}" type="datetime1">
              <a:rPr lang="en-US"/>
              <a:pPr>
                <a:defRPr/>
              </a:pPr>
              <a:t>7/12/2017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EE4797F6-8AE1-4C4F-A574-52FA2A8D9BF2}" type="slidenum">
              <a:rPr lang="en-US"/>
              <a:pPr>
                <a:defRPr/>
              </a:pPr>
              <a:t>‹#›</a:t>
            </a:fld>
            <a:endParaRPr lang="en-US"/>
          </a:p>
        </p:txBody>
      </p:sp>
    </p:spTree>
    <p:extLst>
      <p:ext uri="{BB962C8B-B14F-4D97-AF65-F5344CB8AC3E}">
        <p14:creationId xmlns:p14="http://schemas.microsoft.com/office/powerpoint/2010/main" val="275085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38929704-E77E-1546-876B-D9AD9314926C}" type="datetime1">
              <a:rPr lang="en-US"/>
              <a:pPr>
                <a:defRPr/>
              </a:pPr>
              <a:t>7/12/2017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DA159A9D-36B3-8442-AB8C-D85AF9DCE77C}" type="slidenum">
              <a:rPr lang="en-US"/>
              <a:pPr>
                <a:defRPr/>
              </a:pPr>
              <a:t>‹#›</a:t>
            </a:fld>
            <a:endParaRPr lang="en-US"/>
          </a:p>
        </p:txBody>
      </p:sp>
    </p:spTree>
    <p:extLst>
      <p:ext uri="{BB962C8B-B14F-4D97-AF65-F5344CB8AC3E}">
        <p14:creationId xmlns:p14="http://schemas.microsoft.com/office/powerpoint/2010/main" val="130574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F2317050-E2C5-CF43-89D4-B081BF6D6D7A}" type="datetime1">
              <a:rPr lang="en-US"/>
              <a:pPr>
                <a:defRPr/>
              </a:pPr>
              <a:t>7/12/2017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DF9F8A64-3A17-E047-8AE5-51BDF063518F}" type="slidenum">
              <a:rPr lang="en-US"/>
              <a:pPr>
                <a:defRPr/>
              </a:pPr>
              <a:t>‹#›</a:t>
            </a:fld>
            <a:endParaRPr lang="en-US"/>
          </a:p>
        </p:txBody>
      </p:sp>
    </p:spTree>
    <p:extLst>
      <p:ext uri="{BB962C8B-B14F-4D97-AF65-F5344CB8AC3E}">
        <p14:creationId xmlns:p14="http://schemas.microsoft.com/office/powerpoint/2010/main" val="364777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BF739667-6035-554F-BE9E-1925AD89B7C8}" type="datetime1">
              <a:rPr lang="en-US"/>
              <a:pPr>
                <a:defRPr/>
              </a:pPr>
              <a:t>7/12/2017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6DCBA846-6967-F347-9E26-BE5BBEA75E6D}" type="slidenum">
              <a:rPr lang="en-US"/>
              <a:pPr>
                <a:defRPr/>
              </a:pPr>
              <a:t>‹#›</a:t>
            </a:fld>
            <a:endParaRPr lang="en-US"/>
          </a:p>
        </p:txBody>
      </p:sp>
    </p:spTree>
    <p:extLst>
      <p:ext uri="{BB962C8B-B14F-4D97-AF65-F5344CB8AC3E}">
        <p14:creationId xmlns:p14="http://schemas.microsoft.com/office/powerpoint/2010/main" val="774875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A3AD5DC8-5FAC-064E-8C4A-32B022872A13}" type="datetime1">
              <a:rPr lang="en-US"/>
              <a:pPr>
                <a:defRPr/>
              </a:pPr>
              <a:t>7/12/2017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58A1AF0B-D110-9244-BBF2-8DECFCF55ACC}" type="slidenum">
              <a:rPr lang="en-US"/>
              <a:pPr>
                <a:defRPr/>
              </a:pPr>
              <a:t>‹#›</a:t>
            </a:fld>
            <a:endParaRPr lang="en-US"/>
          </a:p>
        </p:txBody>
      </p:sp>
    </p:spTree>
    <p:extLst>
      <p:ext uri="{BB962C8B-B14F-4D97-AF65-F5344CB8AC3E}">
        <p14:creationId xmlns:p14="http://schemas.microsoft.com/office/powerpoint/2010/main" val="15801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610C7F5-2166-5645-A3E0-F82AB3595D92}" type="slidenum">
              <a:rPr lang="en-US"/>
              <a:pPr>
                <a:defRPr/>
              </a:pPr>
              <a:t>‹#›</a:t>
            </a:fld>
            <a:endParaRPr lang="en-US"/>
          </a:p>
        </p:txBody>
      </p:sp>
    </p:spTree>
    <p:extLst>
      <p:ext uri="{BB962C8B-B14F-4D97-AF65-F5344CB8AC3E}">
        <p14:creationId xmlns:p14="http://schemas.microsoft.com/office/powerpoint/2010/main" val="1273761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B10E8D7A-3659-D94E-B157-712A53CFD1B7}" type="datetime1">
              <a:rPr lang="en-US"/>
              <a:pPr>
                <a:defRPr/>
              </a:pPr>
              <a:t>7/12/2017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003DD7E2-B703-DD41-A2D5-38C6C3386892}" type="slidenum">
              <a:rPr lang="en-US"/>
              <a:pPr>
                <a:defRPr/>
              </a:pPr>
              <a:t>‹#›</a:t>
            </a:fld>
            <a:endParaRPr lang="en-US"/>
          </a:p>
        </p:txBody>
      </p:sp>
    </p:spTree>
    <p:extLst>
      <p:ext uri="{BB962C8B-B14F-4D97-AF65-F5344CB8AC3E}">
        <p14:creationId xmlns:p14="http://schemas.microsoft.com/office/powerpoint/2010/main" val="1047863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7F4D8B3B-B948-4B4B-BC91-7FDD8FF5D583}" type="datetime1">
              <a:rPr lang="en-US"/>
              <a:pPr>
                <a:defRPr/>
              </a:pPr>
              <a:t>7/12/2017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1EDBD6C5-7169-1C48-87EF-6A080316014B}" type="slidenum">
              <a:rPr lang="en-US"/>
              <a:pPr>
                <a:defRPr/>
              </a:pPr>
              <a:t>‹#›</a:t>
            </a:fld>
            <a:endParaRPr lang="en-US"/>
          </a:p>
        </p:txBody>
      </p:sp>
    </p:spTree>
    <p:extLst>
      <p:ext uri="{BB962C8B-B14F-4D97-AF65-F5344CB8AC3E}">
        <p14:creationId xmlns:p14="http://schemas.microsoft.com/office/powerpoint/2010/main" val="240882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3AAACC2B-A1E6-4B4A-8BCB-6A58D319D743}" type="datetime1">
              <a:rPr lang="en-US"/>
              <a:pPr>
                <a:defRPr/>
              </a:pPr>
              <a:t>7/12/2017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63D29FF2-2427-A247-9E4C-117CB8304158}" type="slidenum">
              <a:rPr lang="en-US"/>
              <a:pPr>
                <a:defRPr/>
              </a:pPr>
              <a:t>‹#›</a:t>
            </a:fld>
            <a:endParaRPr lang="en-US"/>
          </a:p>
        </p:txBody>
      </p:sp>
    </p:spTree>
    <p:extLst>
      <p:ext uri="{BB962C8B-B14F-4D97-AF65-F5344CB8AC3E}">
        <p14:creationId xmlns:p14="http://schemas.microsoft.com/office/powerpoint/2010/main" val="3751969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s-ES_tradnl" noProof="0"/>
              <a:t>Clic para editar título</a:t>
            </a:r>
            <a:endParaRPr lang="en-US" noProof="0" dirty="0"/>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_tradnl" noProof="0"/>
              <a:t>Haga clic para modificar el estilo de subtítulo del patrón</a:t>
            </a:r>
            <a:endParaRPr lang="en-US" noProof="0"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13CA8527-A7F1-6742-92DE-0D5C2B483B9E}" type="datetime1">
              <a:rPr lang="es-CL"/>
              <a:pPr>
                <a:defRPr/>
              </a:pPr>
              <a:t>12-07-2017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r>
              <a:rPr lang="es-ES_tradnl"/>
              <a:t>Gobierno de Chile | Ministerio del Interior</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E2B90F93-6C55-4547-A489-B9381AAAC2A5}" type="slidenum">
              <a:rPr lang="en-US"/>
              <a:pPr>
                <a:defRPr/>
              </a:pPr>
              <a:t>‹#›</a:t>
            </a:fld>
            <a:endParaRPr lang="en-US"/>
          </a:p>
        </p:txBody>
      </p:sp>
    </p:spTree>
    <p:extLst>
      <p:ext uri="{BB962C8B-B14F-4D97-AF65-F5344CB8AC3E}">
        <p14:creationId xmlns:p14="http://schemas.microsoft.com/office/powerpoint/2010/main" val="962165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a:t>Clic para editar título</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01294980-E8EA-544B-8A53-184D585D0D3E}" type="datetime1">
              <a:rPr lang="es-CL"/>
              <a:pPr>
                <a:defRPr/>
              </a:pPr>
              <a:t>12-07-2017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r>
              <a:rPr lang="es-ES_tradnl"/>
              <a:t>Gobierno de Chile | Ministerio del Interior</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C13786F3-FD5A-174C-B523-B2E3641F66F6}" type="slidenum">
              <a:rPr lang="en-US"/>
              <a:pPr>
                <a:defRPr/>
              </a:pPr>
              <a:t>‹#›</a:t>
            </a:fld>
            <a:endParaRPr lang="en-US"/>
          </a:p>
        </p:txBody>
      </p:sp>
    </p:spTree>
    <p:extLst>
      <p:ext uri="{BB962C8B-B14F-4D97-AF65-F5344CB8AC3E}">
        <p14:creationId xmlns:p14="http://schemas.microsoft.com/office/powerpoint/2010/main" val="4289228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EFCA765F-CEB5-4549-8CFF-09BCFB4AECD5}" type="datetime1">
              <a:rPr lang="es-CL"/>
              <a:pPr>
                <a:defRPr/>
              </a:pPr>
              <a:t>12-07-2017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r>
              <a:rPr lang="es-ES_tradnl"/>
              <a:t>Gobierno de Chile | Ministerio del Interior</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5646ABE2-4AFD-464D-B9BB-DAA8CD2E1DF4}" type="slidenum">
              <a:rPr lang="en-US"/>
              <a:pPr>
                <a:defRPr/>
              </a:pPr>
              <a:t>‹#›</a:t>
            </a:fld>
            <a:endParaRPr lang="en-US"/>
          </a:p>
        </p:txBody>
      </p:sp>
    </p:spTree>
    <p:extLst>
      <p:ext uri="{BB962C8B-B14F-4D97-AF65-F5344CB8AC3E}">
        <p14:creationId xmlns:p14="http://schemas.microsoft.com/office/powerpoint/2010/main" val="3278774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a:t>Clic para editar título</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1274B1D9-91D3-2743-9E4E-FF3335E3EB51}" type="datetime1">
              <a:rPr lang="es-CL"/>
              <a:pPr>
                <a:defRPr/>
              </a:pPr>
              <a:t>12-07-2017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r>
              <a:rPr lang="es-ES_tradnl"/>
              <a:t>Gobierno de Chile | Ministerio del Interior</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5CEAF375-E3EB-D244-889C-39A17E757FA5}" type="slidenum">
              <a:rPr lang="en-US"/>
              <a:pPr>
                <a:defRPr/>
              </a:pPr>
              <a:t>‹#›</a:t>
            </a:fld>
            <a:endParaRPr lang="en-US"/>
          </a:p>
        </p:txBody>
      </p:sp>
    </p:spTree>
    <p:extLst>
      <p:ext uri="{BB962C8B-B14F-4D97-AF65-F5344CB8AC3E}">
        <p14:creationId xmlns:p14="http://schemas.microsoft.com/office/powerpoint/2010/main" val="29864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 para editar título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C693CB77-E207-FF42-903C-EE593A6415F9}" type="datetime1">
              <a:rPr lang="es-CL"/>
              <a:pPr>
                <a:defRPr/>
              </a:pPr>
              <a:t>12-07-2017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ACBEF17D-BDC9-494D-B3BA-C4AF5DC44C99}" type="slidenum">
              <a:rPr lang="en-US"/>
              <a:pPr>
                <a:defRPr/>
              </a:pPr>
              <a:t>‹#›</a:t>
            </a:fld>
            <a:endParaRPr lang="en-US"/>
          </a:p>
        </p:txBody>
      </p:sp>
    </p:spTree>
    <p:extLst>
      <p:ext uri="{BB962C8B-B14F-4D97-AF65-F5344CB8AC3E}">
        <p14:creationId xmlns:p14="http://schemas.microsoft.com/office/powerpoint/2010/main" val="100791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35DCC29-F021-3E43-8175-CD614C5554A4}" type="slidenum">
              <a:rPr lang="en-US"/>
              <a:pPr>
                <a:defRPr/>
              </a:pPr>
              <a:t>‹#›</a:t>
            </a:fld>
            <a:endParaRPr lang="en-US"/>
          </a:p>
        </p:txBody>
      </p:sp>
    </p:spTree>
    <p:extLst>
      <p:ext uri="{BB962C8B-B14F-4D97-AF65-F5344CB8AC3E}">
        <p14:creationId xmlns:p14="http://schemas.microsoft.com/office/powerpoint/2010/main" val="1573860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s-ES_tradnl"/>
              <a:t>Clic para editar título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BB88FCBF-6C97-B241-BC16-6950CD4637D6}" type="datetime1">
              <a:rPr lang="es-CL"/>
              <a:pPr>
                <a:defRPr/>
              </a:pPr>
              <a:t>12-07-2017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0DD8C57-DA75-7A47-BBED-FDE361461B00}" type="slidenum">
              <a:rPr lang="en-US"/>
              <a:pPr>
                <a:defRPr/>
              </a:pPr>
              <a:t>‹#›</a:t>
            </a:fld>
            <a:endParaRPr lang="en-US"/>
          </a:p>
        </p:txBody>
      </p:sp>
    </p:spTree>
    <p:extLst>
      <p:ext uri="{BB962C8B-B14F-4D97-AF65-F5344CB8AC3E}">
        <p14:creationId xmlns:p14="http://schemas.microsoft.com/office/powerpoint/2010/main" val="16808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DAB36B57-BB05-C641-9B1E-F5EC7D13CF60}" type="datetime1">
              <a:rPr lang="en-US"/>
              <a:pPr>
                <a:defRPr/>
              </a:pPr>
              <a:t>7/12/2017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E975F00-5EDF-0C41-B96C-6C86DABCA1FB}" type="slidenum">
              <a:rPr lang="en-US"/>
              <a:pPr>
                <a:defRPr/>
              </a:pPr>
              <a:t>‹#›</a:t>
            </a:fld>
            <a:endParaRPr lang="en-US"/>
          </a:p>
        </p:txBody>
      </p:sp>
    </p:spTree>
    <p:extLst>
      <p:ext uri="{BB962C8B-B14F-4D97-AF65-F5344CB8AC3E}">
        <p14:creationId xmlns:p14="http://schemas.microsoft.com/office/powerpoint/2010/main" val="1658339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2E6BD5B1-8853-034C-A58B-977A3D549963}" type="datetime1">
              <a:rPr lang="es-CL"/>
              <a:pPr>
                <a:defRPr/>
              </a:pPr>
              <a:t>12-07-2017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5A6C54C5-7A54-0749-82A7-C5FFC39C5875}" type="slidenum">
              <a:rPr lang="en-US"/>
              <a:pPr>
                <a:defRPr/>
              </a:pPr>
              <a:t>‹#›</a:t>
            </a:fld>
            <a:endParaRPr lang="en-US"/>
          </a:p>
        </p:txBody>
      </p:sp>
    </p:spTree>
    <p:extLst>
      <p:ext uri="{BB962C8B-B14F-4D97-AF65-F5344CB8AC3E}">
        <p14:creationId xmlns:p14="http://schemas.microsoft.com/office/powerpoint/2010/main" val="2407413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08A73B9E-F821-AA40-BCFD-B9CA262C2E03}" type="datetime1">
              <a:rPr lang="es-CL"/>
              <a:pPr>
                <a:defRPr/>
              </a:pPr>
              <a:t>12-07-2017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B897710-6E4E-9747-9EF9-C8C9D157B419}" type="slidenum">
              <a:rPr lang="en-US"/>
              <a:pPr>
                <a:defRPr/>
              </a:pPr>
              <a:t>‹#›</a:t>
            </a:fld>
            <a:endParaRPr lang="en-US"/>
          </a:p>
        </p:txBody>
      </p:sp>
    </p:spTree>
    <p:extLst>
      <p:ext uri="{BB962C8B-B14F-4D97-AF65-F5344CB8AC3E}">
        <p14:creationId xmlns:p14="http://schemas.microsoft.com/office/powerpoint/2010/main" val="3224855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420764A2-C563-F043-8787-B8954B30226D}" type="slidenum">
              <a:rPr lang="en-US"/>
              <a:pPr>
                <a:defRPr/>
              </a:pPr>
              <a:t>‹#›</a:t>
            </a:fld>
            <a:endParaRPr lang="en-US"/>
          </a:p>
        </p:txBody>
      </p:sp>
    </p:spTree>
    <p:extLst>
      <p:ext uri="{BB962C8B-B14F-4D97-AF65-F5344CB8AC3E}">
        <p14:creationId xmlns:p14="http://schemas.microsoft.com/office/powerpoint/2010/main" val="517130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6F893B18-DC47-C748-8F87-053F11250C1D}" type="slidenum">
              <a:rPr lang="en-US"/>
              <a:pPr>
                <a:defRPr/>
              </a:pPr>
              <a:t>‹#›</a:t>
            </a:fld>
            <a:endParaRPr lang="en-US"/>
          </a:p>
        </p:txBody>
      </p:sp>
    </p:spTree>
    <p:extLst>
      <p:ext uri="{BB962C8B-B14F-4D97-AF65-F5344CB8AC3E}">
        <p14:creationId xmlns:p14="http://schemas.microsoft.com/office/powerpoint/2010/main" val="650357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DF9AB304-25FD-704B-94A4-012C61D91F49}" type="slidenum">
              <a:rPr lang="en-US"/>
              <a:pPr>
                <a:defRPr/>
              </a:pPr>
              <a:t>‹#›</a:t>
            </a:fld>
            <a:endParaRPr lang="en-US"/>
          </a:p>
        </p:txBody>
      </p:sp>
    </p:spTree>
    <p:extLst>
      <p:ext uri="{BB962C8B-B14F-4D97-AF65-F5344CB8AC3E}">
        <p14:creationId xmlns:p14="http://schemas.microsoft.com/office/powerpoint/2010/main" val="3294778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a:t>Arrastre la imagen al marcador de posición o haga clic en el icono para agregar</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6A61DDC-A509-5B4E-B17C-007FDE85DDBD}" type="slidenum">
              <a:rPr lang="en-US"/>
              <a:pPr>
                <a:defRPr/>
              </a:pPr>
              <a:t>‹#›</a:t>
            </a:fld>
            <a:endParaRPr lang="en-US"/>
          </a:p>
        </p:txBody>
      </p:sp>
    </p:spTree>
    <p:extLst>
      <p:ext uri="{BB962C8B-B14F-4D97-AF65-F5344CB8AC3E}">
        <p14:creationId xmlns:p14="http://schemas.microsoft.com/office/powerpoint/2010/main" val="2321092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51CA06A-A108-D346-BE3C-96774C02B52F}" type="slidenum">
              <a:rPr lang="en-US"/>
              <a:pPr>
                <a:defRPr/>
              </a:pPr>
              <a:t>‹#›</a:t>
            </a:fld>
            <a:endParaRPr lang="en-US"/>
          </a:p>
        </p:txBody>
      </p:sp>
    </p:spTree>
    <p:extLst>
      <p:ext uri="{BB962C8B-B14F-4D97-AF65-F5344CB8AC3E}">
        <p14:creationId xmlns:p14="http://schemas.microsoft.com/office/powerpoint/2010/main" val="3940572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52DD72C9-78B3-6F45-9FDA-8890C8A0C484}" type="slidenum">
              <a:rPr lang="en-US"/>
              <a:pPr>
                <a:defRPr/>
              </a:pPr>
              <a:t>‹#›</a:t>
            </a:fld>
            <a:endParaRPr lang="en-US"/>
          </a:p>
        </p:txBody>
      </p:sp>
    </p:spTree>
    <p:extLst>
      <p:ext uri="{BB962C8B-B14F-4D97-AF65-F5344CB8AC3E}">
        <p14:creationId xmlns:p14="http://schemas.microsoft.com/office/powerpoint/2010/main" val="4080076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8BFD1DCC-1E3A-E540-AAD8-C742AAF3AA35}" type="datetime1">
              <a:rPr lang="es-CL"/>
              <a:pPr>
                <a:defRPr/>
              </a:pPr>
              <a:t>12-07-2017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D83E3332-11E2-C34E-9158-B737EAD0BD93}" type="slidenum">
              <a:rPr lang="en-US"/>
              <a:pPr>
                <a:defRPr/>
              </a:pPr>
              <a:t>‹#›</a:t>
            </a:fld>
            <a:endParaRPr lang="en-US"/>
          </a:p>
        </p:txBody>
      </p:sp>
    </p:spTree>
    <p:extLst>
      <p:ext uri="{BB962C8B-B14F-4D97-AF65-F5344CB8AC3E}">
        <p14:creationId xmlns:p14="http://schemas.microsoft.com/office/powerpoint/2010/main" val="1637812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713"/>
            <a:ext cx="6477000" cy="1143000"/>
          </a:xfrm>
          <a:prstGeom prst="rect">
            <a:avLst/>
          </a:prstGeom>
        </p:spPr>
        <p:txBody>
          <a:bodyPr/>
          <a:lstStyle/>
          <a:p>
            <a:r>
              <a:rPr lang="es-ES_tradnl"/>
              <a:t>Clic para editar título</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8B55B247-9EA8-194A-9911-8F173A0F473D}" type="datetime1">
              <a:rPr lang="es-CL"/>
              <a:pPr>
                <a:defRPr/>
              </a:pPr>
              <a:t>12-07-2017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00E2F4C4-F841-864F-86C5-7A1F6D053FA3}" type="slidenum">
              <a:rPr lang="en-US"/>
              <a:pPr>
                <a:defRPr/>
              </a:pPr>
              <a:t>‹#›</a:t>
            </a:fld>
            <a:endParaRPr lang="en-US"/>
          </a:p>
        </p:txBody>
      </p:sp>
    </p:spTree>
    <p:extLst>
      <p:ext uri="{BB962C8B-B14F-4D97-AF65-F5344CB8AC3E}">
        <p14:creationId xmlns:p14="http://schemas.microsoft.com/office/powerpoint/2010/main" val="21803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5977031B-CB14-214B-87C6-6DC7530D5EBE}" type="datetime1">
              <a:rPr lang="en-US"/>
              <a:pPr>
                <a:defRPr/>
              </a:pPr>
              <a:t>7/12/2017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590FEB66-B3A9-A44F-B545-1F8B6BC835E5}" type="slidenum">
              <a:rPr lang="en-US"/>
              <a:pPr>
                <a:defRPr/>
              </a:pPr>
              <a:t>‹#›</a:t>
            </a:fld>
            <a:endParaRPr lang="en-US"/>
          </a:p>
        </p:txBody>
      </p:sp>
    </p:spTree>
    <p:extLst>
      <p:ext uri="{BB962C8B-B14F-4D97-AF65-F5344CB8AC3E}">
        <p14:creationId xmlns:p14="http://schemas.microsoft.com/office/powerpoint/2010/main" val="1269668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A1421D1D-E79A-B94D-ACA3-64BD9943219C}" type="datetime1">
              <a:rPr lang="es-CL"/>
              <a:pPr>
                <a:defRPr/>
              </a:pPr>
              <a:t>12-07-2017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8048A6BA-A489-754F-8CF8-19795D1531CD}" type="slidenum">
              <a:rPr lang="en-US"/>
              <a:pPr>
                <a:defRPr/>
              </a:pPr>
              <a:t>‹#›</a:t>
            </a:fld>
            <a:endParaRPr lang="en-US"/>
          </a:p>
        </p:txBody>
      </p:sp>
    </p:spTree>
    <p:extLst>
      <p:ext uri="{BB962C8B-B14F-4D97-AF65-F5344CB8AC3E}">
        <p14:creationId xmlns:p14="http://schemas.microsoft.com/office/powerpoint/2010/main" val="3990384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713"/>
            <a:ext cx="6477000" cy="1143000"/>
          </a:xfrm>
          <a:prstGeom prst="rect">
            <a:avLst/>
          </a:prstGeom>
        </p:spPr>
        <p:txBody>
          <a:bodyPr/>
          <a:lstStyle/>
          <a:p>
            <a:r>
              <a:rPr lang="es-ES_tradnl"/>
              <a:t>Clic para editar título</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364BBEA5-F98E-5449-9D6C-96E07616E42D}" type="datetime1">
              <a:rPr lang="es-CL"/>
              <a:pPr>
                <a:defRPr/>
              </a:pPr>
              <a:t>12-07-2017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A1DCFDD4-C553-994F-9D84-325A8C1A7E96}" type="slidenum">
              <a:rPr lang="en-US"/>
              <a:pPr>
                <a:defRPr/>
              </a:pPr>
              <a:t>‹#›</a:t>
            </a:fld>
            <a:endParaRPr lang="en-US"/>
          </a:p>
        </p:txBody>
      </p:sp>
    </p:spTree>
    <p:extLst>
      <p:ext uri="{BB962C8B-B14F-4D97-AF65-F5344CB8AC3E}">
        <p14:creationId xmlns:p14="http://schemas.microsoft.com/office/powerpoint/2010/main" val="1082298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713"/>
            <a:ext cx="6477000" cy="1143000"/>
          </a:xfrm>
          <a:prstGeom prst="rect">
            <a:avLst/>
          </a:prstGeom>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7913A25E-601C-AD4D-858A-BE686D978F1C}" type="datetime1">
              <a:rPr lang="es-CL"/>
              <a:pPr>
                <a:defRPr/>
              </a:pPr>
              <a:t>12-07-2017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22F879FA-B875-0246-91D8-7CA1FD2DD1ED}" type="slidenum">
              <a:rPr lang="en-US"/>
              <a:pPr>
                <a:defRPr/>
              </a:pPr>
              <a:t>‹#›</a:t>
            </a:fld>
            <a:endParaRPr lang="en-US"/>
          </a:p>
        </p:txBody>
      </p:sp>
    </p:spTree>
    <p:extLst>
      <p:ext uri="{BB962C8B-B14F-4D97-AF65-F5344CB8AC3E}">
        <p14:creationId xmlns:p14="http://schemas.microsoft.com/office/powerpoint/2010/main" val="3569334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713"/>
            <a:ext cx="6477000" cy="1143000"/>
          </a:xfrm>
          <a:prstGeom prst="rect">
            <a:avLst/>
          </a:prstGeom>
        </p:spPr>
        <p:txBody>
          <a:bodyPr/>
          <a:lstStyle/>
          <a:p>
            <a:r>
              <a:rPr lang="es-ES_tradnl"/>
              <a:t>Clic para editar título</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9A2B409B-F773-B54C-A7F3-FF231A9F9791}" type="datetime1">
              <a:rPr lang="es-CL"/>
              <a:pPr>
                <a:defRPr/>
              </a:pPr>
              <a:t>12-07-2017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34D05786-B364-A74F-A9CE-63CA4638EBA8}" type="slidenum">
              <a:rPr lang="en-US"/>
              <a:pPr>
                <a:defRPr/>
              </a:pPr>
              <a:t>‹#›</a:t>
            </a:fld>
            <a:endParaRPr lang="en-US"/>
          </a:p>
        </p:txBody>
      </p:sp>
    </p:spTree>
    <p:extLst>
      <p:ext uri="{BB962C8B-B14F-4D97-AF65-F5344CB8AC3E}">
        <p14:creationId xmlns:p14="http://schemas.microsoft.com/office/powerpoint/2010/main" val="2854474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3761C9F8-FC34-0440-BECD-43A1747600CF}" type="datetime1">
              <a:rPr lang="es-CL"/>
              <a:pPr>
                <a:defRPr/>
              </a:pPr>
              <a:t>12-07-2017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E87259D2-8735-ED43-BAFC-38E8983B6035}" type="slidenum">
              <a:rPr lang="en-US"/>
              <a:pPr>
                <a:defRPr/>
              </a:pPr>
              <a:t>‹#›</a:t>
            </a:fld>
            <a:endParaRPr lang="en-US"/>
          </a:p>
        </p:txBody>
      </p:sp>
    </p:spTree>
    <p:extLst>
      <p:ext uri="{BB962C8B-B14F-4D97-AF65-F5344CB8AC3E}">
        <p14:creationId xmlns:p14="http://schemas.microsoft.com/office/powerpoint/2010/main" val="1389840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A5110393-8DF2-494D-A11E-9214266A8A29}" type="datetime1">
              <a:rPr lang="es-CL"/>
              <a:pPr>
                <a:defRPr/>
              </a:pPr>
              <a:t>12-07-2017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C75FA8A3-B086-704C-AA53-4B9A420AA5CA}" type="slidenum">
              <a:rPr lang="en-US"/>
              <a:pPr>
                <a:defRPr/>
              </a:pPr>
              <a:t>‹#›</a:t>
            </a:fld>
            <a:endParaRPr lang="en-US"/>
          </a:p>
        </p:txBody>
      </p:sp>
    </p:spTree>
    <p:extLst>
      <p:ext uri="{BB962C8B-B14F-4D97-AF65-F5344CB8AC3E}">
        <p14:creationId xmlns:p14="http://schemas.microsoft.com/office/powerpoint/2010/main" val="2262983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a:t>Arrastre la imagen al marcador de posición o haga clic en el icono para agregar</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D17383CC-05E5-4B42-A5FB-6ABB5A747CB8}" type="datetime1">
              <a:rPr lang="es-CL"/>
              <a:pPr>
                <a:defRPr/>
              </a:pPr>
              <a:t>12-07-2017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630AFDC8-594D-D947-9F68-826855E30555}" type="slidenum">
              <a:rPr lang="en-US"/>
              <a:pPr>
                <a:defRPr/>
              </a:pPr>
              <a:t>‹#›</a:t>
            </a:fld>
            <a:endParaRPr lang="en-US"/>
          </a:p>
        </p:txBody>
      </p:sp>
    </p:spTree>
    <p:extLst>
      <p:ext uri="{BB962C8B-B14F-4D97-AF65-F5344CB8AC3E}">
        <p14:creationId xmlns:p14="http://schemas.microsoft.com/office/powerpoint/2010/main" val="1290214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713"/>
            <a:ext cx="6477000" cy="1143000"/>
          </a:xfrm>
          <a:prstGeom prst="rect">
            <a:avLst/>
          </a:prstGeom>
        </p:spPr>
        <p:txBody>
          <a:bodyPr/>
          <a:lstStyle/>
          <a:p>
            <a:r>
              <a:rPr lang="es-ES_tradnl"/>
              <a:t>Clic para editar título</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A862C048-B4F9-9E40-B17F-784636F2151C}" type="datetime1">
              <a:rPr lang="es-CL"/>
              <a:pPr>
                <a:defRPr/>
              </a:pPr>
              <a:t>12-07-2017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6E93A90D-C6AF-D24D-9FA6-1BE77194E2D1}" type="slidenum">
              <a:rPr lang="en-US"/>
              <a:pPr>
                <a:defRPr/>
              </a:pPr>
              <a:t>‹#›</a:t>
            </a:fld>
            <a:endParaRPr lang="en-US"/>
          </a:p>
        </p:txBody>
      </p:sp>
    </p:spTree>
    <p:extLst>
      <p:ext uri="{BB962C8B-B14F-4D97-AF65-F5344CB8AC3E}">
        <p14:creationId xmlns:p14="http://schemas.microsoft.com/office/powerpoint/2010/main" val="2462024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30458002-4F00-4143-86D7-B7EC2ABF0ED1}" type="datetime1">
              <a:rPr lang="es-CL"/>
              <a:pPr>
                <a:defRPr/>
              </a:pPr>
              <a:t>12-07-2017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53F42F81-48AC-374A-AA1E-56EB8D0506AD}" type="slidenum">
              <a:rPr lang="en-US"/>
              <a:pPr>
                <a:defRPr/>
              </a:pPr>
              <a:t>‹#›</a:t>
            </a:fld>
            <a:endParaRPr lang="en-US"/>
          </a:p>
        </p:txBody>
      </p:sp>
    </p:spTree>
    <p:extLst>
      <p:ext uri="{BB962C8B-B14F-4D97-AF65-F5344CB8AC3E}">
        <p14:creationId xmlns:p14="http://schemas.microsoft.com/office/powerpoint/2010/main" val="166306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defRPr>
            </a:lvl1pPr>
          </a:lstStyle>
          <a:p>
            <a:pPr>
              <a:defRPr/>
            </a:pPr>
            <a:fld id="{707E7E98-6C7A-7B41-B69A-976C105B4239}" type="datetime1">
              <a:rPr lang="en-US"/>
              <a:pPr>
                <a:defRPr/>
              </a:pPr>
              <a:t>7/12/2017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CD68D199-FDA5-FE40-8D73-A1C0A6BC9178}" type="slidenum">
              <a:rPr lang="en-US"/>
              <a:pPr>
                <a:defRPr/>
              </a:pPr>
              <a:t>‹#›</a:t>
            </a:fld>
            <a:endParaRPr lang="en-US"/>
          </a:p>
        </p:txBody>
      </p:sp>
    </p:spTree>
    <p:extLst>
      <p:ext uri="{BB962C8B-B14F-4D97-AF65-F5344CB8AC3E}">
        <p14:creationId xmlns:p14="http://schemas.microsoft.com/office/powerpoint/2010/main" val="299610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DA806323-16DE-8A40-B74D-7071655B849E}" type="slidenum">
              <a:rPr lang="en-US"/>
              <a:pPr>
                <a:defRPr/>
              </a:pPr>
              <a:t>‹#›</a:t>
            </a:fld>
            <a:endParaRPr lang="en-US"/>
          </a:p>
        </p:txBody>
      </p:sp>
    </p:spTree>
    <p:extLst>
      <p:ext uri="{BB962C8B-B14F-4D97-AF65-F5344CB8AC3E}">
        <p14:creationId xmlns:p14="http://schemas.microsoft.com/office/powerpoint/2010/main" val="23837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B38A6281-66F5-A44A-92ED-429D2162B627}" type="slidenum">
              <a:rPr lang="en-US"/>
              <a:pPr>
                <a:defRPr/>
              </a:pPr>
              <a:t>‹#›</a:t>
            </a:fld>
            <a:endParaRPr lang="en-US"/>
          </a:p>
        </p:txBody>
      </p:sp>
    </p:spTree>
    <p:extLst>
      <p:ext uri="{BB962C8B-B14F-4D97-AF65-F5344CB8AC3E}">
        <p14:creationId xmlns:p14="http://schemas.microsoft.com/office/powerpoint/2010/main" val="119129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D3C76941-E19B-814A-A60C-F87094EA9938}" type="slidenum">
              <a:rPr lang="en-US"/>
              <a:pPr>
                <a:defRPr/>
              </a:pPr>
              <a:t>‹#›</a:t>
            </a:fld>
            <a:endParaRPr lang="en-US"/>
          </a:p>
        </p:txBody>
      </p:sp>
    </p:spTree>
    <p:extLst>
      <p:ext uri="{BB962C8B-B14F-4D97-AF65-F5344CB8AC3E}">
        <p14:creationId xmlns:p14="http://schemas.microsoft.com/office/powerpoint/2010/main" val="285371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1BE4B093-8B58-764B-B3BF-4361BEE307DA}" type="slidenum">
              <a:rPr lang="en-US"/>
              <a:pPr>
                <a:defRPr/>
              </a:pPr>
              <a:t>‹#›</a:t>
            </a:fld>
            <a:endParaRPr lang="en-US"/>
          </a:p>
        </p:txBody>
      </p:sp>
    </p:spTree>
    <p:extLst>
      <p:ext uri="{BB962C8B-B14F-4D97-AF65-F5344CB8AC3E}">
        <p14:creationId xmlns:p14="http://schemas.microsoft.com/office/powerpoint/2010/main" val="264291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6.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7.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6" Type="http://schemas.openxmlformats.org/officeDocument/2006/relationships/image" Target="../media/image10.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9.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charset="0"/>
              </a:defRPr>
            </a:lvl1pPr>
          </a:lstStyle>
          <a:p>
            <a:pPr>
              <a:defRPr/>
            </a:pPr>
            <a:fld id="{101150A0-5DA1-A24F-B1D3-2D094C1B265A}" type="slidenum">
              <a:rPr lang="en-US"/>
              <a:pPr>
                <a:defRPr/>
              </a:pPr>
              <a:t>‹#›</a:t>
            </a:fld>
            <a:endParaRPr lang="en-US"/>
          </a:p>
        </p:txBody>
      </p:sp>
      <p:sp>
        <p:nvSpPr>
          <p:cNvPr id="2054" name="Rectangle 6"/>
          <p:cNvSpPr>
            <a:spLocks noChangeArrowheads="1"/>
          </p:cNvSpPr>
          <p:nvPr/>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
        <p:nvSpPr>
          <p:cNvPr id="2055" name="Rectangle 7"/>
          <p:cNvSpPr>
            <a:spLocks noChangeArrowheads="1"/>
          </p:cNvSpPr>
          <p:nvPr/>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
        <p:nvSpPr>
          <p:cNvPr id="2056" name="Rectangle 9"/>
          <p:cNvSpPr>
            <a:spLocks noChangeArrowheads="1"/>
          </p:cNvSpPr>
          <p:nvPr/>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
        <p:nvSpPr>
          <p:cNvPr id="2057" name="Rectangle 10"/>
          <p:cNvSpPr>
            <a:spLocks noChangeArrowheads="1"/>
          </p:cNvSpPr>
          <p:nvPr/>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Tree>
  </p:cSld>
  <p:clrMap bg1="lt1" tx1="dk1" bg2="lt2" tx2="dk2" accent1="accent1" accent2="accent2" accent3="accent3" accent4="accent4" accent5="accent5" accent6="accent6" hlink="hlink" folHlink="folHlink"/>
  <p:sldLayoutIdLst>
    <p:sldLayoutId id="2147485426" r:id="rId1"/>
    <p:sldLayoutId id="2147485427" r:id="rId2"/>
    <p:sldLayoutId id="2147485428" r:id="rId3"/>
    <p:sldLayoutId id="2147485429" r:id="rId4"/>
    <p:sldLayoutId id="2147485430" r:id="rId5"/>
    <p:sldLayoutId id="2147485431" r:id="rId6"/>
    <p:sldLayoutId id="2147485432" r:id="rId7"/>
    <p:sldLayoutId id="2147485433" r:id="rId8"/>
    <p:sldLayoutId id="2147485434" r:id="rId9"/>
    <p:sldLayoutId id="2147485435" r:id="rId10"/>
    <p:sldLayoutId id="2147485436"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sp>
        <p:nvSpPr>
          <p:cNvPr id="3075" name="Rectangle 13"/>
          <p:cNvSpPr>
            <a:spLocks noChangeArrowheads="1"/>
          </p:cNvSpPr>
          <p:nvPr/>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grpSp>
        <p:nvGrpSpPr>
          <p:cNvPr id="1843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pic>
          <p:nvPicPr>
            <p:cNvPr id="1844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
        <p:nvSpPr>
          <p:cNvPr id="1843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5437" r:id="rId1"/>
    <p:sldLayoutId id="2147485438" r:id="rId2"/>
    <p:sldLayoutId id="2147485439" r:id="rId3"/>
    <p:sldLayoutId id="2147485440" r:id="rId4"/>
    <p:sldLayoutId id="2147485441" r:id="rId5"/>
    <p:sldLayoutId id="2147485442" r:id="rId6"/>
    <p:sldLayoutId id="2147485443" r:id="rId7"/>
    <p:sldLayoutId id="2147485444" r:id="rId8"/>
    <p:sldLayoutId id="2147485445" r:id="rId9"/>
    <p:sldLayoutId id="2147485446" r:id="rId10"/>
    <p:sldLayoutId id="2147485447"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p:nvSpPr>
        <p:spPr bwMode="auto">
          <a:xfrm>
            <a:off x="533400" y="3333750"/>
            <a:ext cx="1033463" cy="352425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solidFill>
                <a:srgbClr val="FFFFFF"/>
              </a:solidFill>
              <a:latin typeface="Calibri" charset="0"/>
            </a:endParaRPr>
          </a:p>
        </p:txBody>
      </p:sp>
      <p:sp>
        <p:nvSpPr>
          <p:cNvPr id="1027" name="Rectangle 65"/>
          <p:cNvSpPr>
            <a:spLocks noChangeArrowheads="1"/>
          </p:cNvSpPr>
          <p:nvPr/>
        </p:nvSpPr>
        <p:spPr bwMode="auto">
          <a:xfrm>
            <a:off x="1566863" y="3333750"/>
            <a:ext cx="1260475" cy="352425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solidFill>
                <a:srgbClr val="FFFFFF"/>
              </a:solidFill>
              <a:latin typeface="Calibri" charset="0"/>
            </a:endParaRPr>
          </a:p>
        </p:txBody>
      </p:sp>
      <p:pic>
        <p:nvPicPr>
          <p:cNvPr id="30724"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5"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p:nvSpPr>
        <p:spPr bwMode="auto">
          <a:xfrm>
            <a:off x="533400" y="0"/>
            <a:ext cx="1033463" cy="1371600"/>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solidFill>
                <a:srgbClr val="FFFFFF"/>
              </a:solidFill>
              <a:latin typeface="Calibri" charset="0"/>
            </a:endParaRPr>
          </a:p>
        </p:txBody>
      </p:sp>
      <p:sp>
        <p:nvSpPr>
          <p:cNvPr id="1031" name="Rectangle 71"/>
          <p:cNvSpPr>
            <a:spLocks noChangeArrowheads="1"/>
          </p:cNvSpPr>
          <p:nvPr/>
        </p:nvSpPr>
        <p:spPr bwMode="auto">
          <a:xfrm>
            <a:off x="1566863" y="0"/>
            <a:ext cx="1260475" cy="1371600"/>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solidFill>
                <a:srgbClr val="FFFFFF"/>
              </a:solidFill>
              <a:latin typeface="Calibri" charset="0"/>
            </a:endParaRPr>
          </a:p>
        </p:txBody>
      </p:sp>
      <p:sp>
        <p:nvSpPr>
          <p:cNvPr id="4104" name="Rectangle 6"/>
          <p:cNvSpPr>
            <a:spLocks noChangeArrowheads="1"/>
          </p:cNvSpPr>
          <p:nvPr/>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
        <p:nvSpPr>
          <p:cNvPr id="4105" name="Rectangle 7"/>
          <p:cNvSpPr>
            <a:spLocks noChangeArrowheads="1"/>
          </p:cNvSpPr>
          <p:nvPr/>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
        <p:nvSpPr>
          <p:cNvPr id="4106" name="Rectangle 9"/>
          <p:cNvSpPr>
            <a:spLocks noChangeArrowheads="1"/>
          </p:cNvSpPr>
          <p:nvPr/>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
        <p:nvSpPr>
          <p:cNvPr id="4107" name="Rectangle 10"/>
          <p:cNvSpPr>
            <a:spLocks noChangeArrowheads="1"/>
          </p:cNvSpPr>
          <p:nvPr/>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ヒラギノ角ゴ Pro W3" pitchFamily="-84" charset="-128"/>
              </a:defRPr>
            </a:lvl1pPr>
            <a:lvl2pPr marL="742950" indent="-285750">
              <a:defRPr>
                <a:solidFill>
                  <a:schemeClr val="tx1"/>
                </a:solidFill>
                <a:latin typeface="Arial" panose="020B0604020202020204" pitchFamily="34" charset="0"/>
                <a:ea typeface="ヒラギノ角ゴ Pro W3" pitchFamily="-84" charset="-128"/>
              </a:defRPr>
            </a:lvl2pPr>
            <a:lvl3pPr marL="1143000" indent="-228600">
              <a:defRPr>
                <a:solidFill>
                  <a:schemeClr val="tx1"/>
                </a:solidFill>
                <a:latin typeface="Arial" panose="020B0604020202020204" pitchFamily="34" charset="0"/>
                <a:ea typeface="ヒラギノ角ゴ Pro W3" pitchFamily="-84" charset="-128"/>
              </a:defRPr>
            </a:lvl3pPr>
            <a:lvl4pPr marL="1600200" indent="-228600">
              <a:defRPr>
                <a:solidFill>
                  <a:schemeClr val="tx1"/>
                </a:solidFill>
                <a:latin typeface="Arial" panose="020B0604020202020204" pitchFamily="34" charset="0"/>
                <a:ea typeface="ヒラギノ角ゴ Pro W3" pitchFamily="-84" charset="-128"/>
              </a:defRPr>
            </a:lvl4pPr>
            <a:lvl5pPr marL="2057400" indent="-228600">
              <a:defRPr>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defRPr/>
            </a:pPr>
            <a:endParaRPr lang="es-ES">
              <a:solidFill>
                <a:srgbClr val="FFFFFF"/>
              </a:solidFill>
              <a:latin typeface="Calibri" panose="020F0502020204030204" pitchFamily="34" charset="0"/>
              <a:cs typeface="+mn-cs"/>
            </a:endParaRPr>
          </a:p>
        </p:txBody>
      </p:sp>
    </p:spTree>
  </p:cSld>
  <p:clrMap bg1="dk1" tx1="lt1" bg2="dk2" tx2="lt2" accent1="accent1" accent2="accent2" accent3="accent3" accent4="accent4" accent5="accent5" accent6="accent6" hlink="hlink" folHlink="folHlink"/>
  <p:sldLayoutIdLst>
    <p:sldLayoutId id="2147485448" r:id="rId1"/>
    <p:sldLayoutId id="2147485449" r:id="rId2"/>
    <p:sldLayoutId id="2147485450" r:id="rId3"/>
    <p:sldLayoutId id="2147485451"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152400" y="152400"/>
            <a:ext cx="729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_tradnl"/>
              <a:t>Clic para editar título</a:t>
            </a:r>
            <a:endParaRPr lang="en-US"/>
          </a:p>
        </p:txBody>
      </p:sp>
      <p:sp>
        <p:nvSpPr>
          <p:cNvPr id="35843" name="Text Placeholder 2"/>
          <p:cNvSpPr>
            <a:spLocks noGrp="1"/>
          </p:cNvSpPr>
          <p:nvPr>
            <p:ph type="body" idx="1"/>
          </p:nvPr>
        </p:nvSpPr>
        <p:spPr bwMode="auto">
          <a:xfrm>
            <a:off x="153988" y="1444625"/>
            <a:ext cx="72977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endParaRPr lang="es-ES_tradnl"/>
          </a:p>
        </p:txBody>
      </p:sp>
      <p:sp>
        <p:nvSpPr>
          <p:cNvPr id="6" name="Slide Number Placeholder 5"/>
          <p:cNvSpPr>
            <a:spLocks noGrp="1"/>
          </p:cNvSpPr>
          <p:nvPr>
            <p:ph type="sldNum" sz="quarter" idx="4"/>
          </p:nvPr>
        </p:nvSpPr>
        <p:spPr>
          <a:xfrm>
            <a:off x="601186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charset="0"/>
              </a:defRPr>
            </a:lvl1pPr>
          </a:lstStyle>
          <a:p>
            <a:pPr>
              <a:defRPr/>
            </a:pPr>
            <a:fld id="{55F2DD9E-B9E4-D642-B361-0FEFA8038907}" type="slidenum">
              <a:rPr lang="en-US"/>
              <a:pPr>
                <a:defRPr/>
              </a:pPr>
              <a:t>‹#›</a:t>
            </a:fld>
            <a:endParaRPr lang="en-US"/>
          </a:p>
        </p:txBody>
      </p:sp>
      <p:grpSp>
        <p:nvGrpSpPr>
          <p:cNvPr id="35846" name="Agrupar 1"/>
          <p:cNvGrpSpPr>
            <a:grpSpLocks/>
          </p:cNvGrpSpPr>
          <p:nvPr/>
        </p:nvGrpSpPr>
        <p:grpSpPr bwMode="auto">
          <a:xfrm>
            <a:off x="8159750" y="6400800"/>
            <a:ext cx="631825" cy="457200"/>
            <a:chOff x="8331547" y="6400800"/>
            <a:chExt cx="631825" cy="457200"/>
          </a:xfrm>
        </p:grpSpPr>
        <p:sp>
          <p:nvSpPr>
            <p:cNvPr id="2056" name="Rectangle 9"/>
            <p:cNvSpPr>
              <a:spLocks noChangeArrowheads="1"/>
            </p:cNvSpPr>
            <p:nvPr/>
          </p:nvSpPr>
          <p:spPr bwMode="auto">
            <a:xfrm>
              <a:off x="8331547"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solidFill>
                  <a:srgbClr val="FFFFFF"/>
                </a:solidFill>
                <a:latin typeface="Calibri" charset="0"/>
              </a:endParaRPr>
            </a:p>
          </p:txBody>
        </p:sp>
        <p:sp>
          <p:nvSpPr>
            <p:cNvPr id="2057" name="Rectangle 10"/>
            <p:cNvSpPr>
              <a:spLocks noChangeArrowheads="1"/>
            </p:cNvSpPr>
            <p:nvPr/>
          </p:nvSpPr>
          <p:spPr bwMode="auto">
            <a:xfrm>
              <a:off x="8615710" y="6400800"/>
              <a:ext cx="347662" cy="45720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solidFill>
                  <a:srgbClr val="FFFFFF"/>
                </a:solidFill>
                <a:latin typeface="Calibri" charset="0"/>
              </a:endParaRPr>
            </a:p>
          </p:txBody>
        </p:sp>
      </p:grpSp>
      <p:pic>
        <p:nvPicPr>
          <p:cNvPr id="35847" name="Imagen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62825" y="312738"/>
            <a:ext cx="143033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 id="2147485461" r:id="rId10"/>
    <p:sldLayoutId id="2147485462"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7" name="Rectangle 12"/>
          <p:cNvSpPr>
            <a:spLocks noChangeArrowheads="1"/>
          </p:cNvSpPr>
          <p:nvPr/>
        </p:nvSpPr>
        <p:spPr bwMode="auto">
          <a:xfrm>
            <a:off x="4763" y="0"/>
            <a:ext cx="9139237" cy="6858000"/>
          </a:xfrm>
          <a:prstGeom prst="rect">
            <a:avLst/>
          </a:prstGeom>
          <a:solidFill>
            <a:srgbClr val="006CB7"/>
          </a:solidFill>
          <a:ln>
            <a:noFill/>
          </a:ln>
          <a:effectLst>
            <a:outerShdw blurRad="63500" dist="38100" dir="3779989" algn="br"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dirty="0">
              <a:solidFill>
                <a:srgbClr val="FFFFFF"/>
              </a:solidFill>
              <a:latin typeface="Calibri" charset="0"/>
            </a:endParaRPr>
          </a:p>
        </p:txBody>
      </p:sp>
      <p:grpSp>
        <p:nvGrpSpPr>
          <p:cNvPr id="2" name="Group 11"/>
          <p:cNvGrpSpPr>
            <a:grpSpLocks/>
          </p:cNvGrpSpPr>
          <p:nvPr/>
        </p:nvGrpSpPr>
        <p:grpSpPr bwMode="auto">
          <a:xfrm>
            <a:off x="539553" y="5005232"/>
            <a:ext cx="1800200" cy="1843267"/>
            <a:chOff x="3511550" y="2133600"/>
            <a:chExt cx="2976563" cy="3048000"/>
          </a:xfrm>
          <a:effectLst>
            <a:outerShdw blurRad="50800" dist="38100" dir="5400000" algn="t" rotWithShape="0">
              <a:prstClr val="black">
                <a:alpha val="40000"/>
              </a:prstClr>
            </a:outerShdw>
          </a:effectLst>
        </p:grpSpPr>
        <p:sp>
          <p:nvSpPr>
            <p:cNvPr id="7" name="Rectangle 6"/>
            <p:cNvSpPr/>
            <p:nvPr/>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sp>
          <p:nvSpPr>
            <p:cNvPr id="8" name="Rectangle 7"/>
            <p:cNvSpPr/>
            <p:nvPr/>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pic>
          <p:nvPicPr>
            <p:cNvPr id="18441" name="Picture 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60775" y="2287588"/>
              <a:ext cx="1041400" cy="760412"/>
            </a:xfrm>
            <a:prstGeom prst="rect">
              <a:avLst/>
            </a:prstGeom>
            <a:noFill/>
            <a:ln>
              <a:noFill/>
            </a:ln>
            <a:extLst/>
          </p:spPr>
        </p:pic>
        <p:pic>
          <p:nvPicPr>
            <p:cNvPr id="18442" name="Picture 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995863" y="2287588"/>
              <a:ext cx="1339850" cy="544512"/>
            </a:xfrm>
            <a:prstGeom prst="rect">
              <a:avLst/>
            </a:prstGeom>
            <a:noFill/>
            <a:ln>
              <a:noFill/>
            </a:ln>
            <a:extLst/>
          </p:spPr>
        </p:pic>
        <p:pic>
          <p:nvPicPr>
            <p:cNvPr id="18443" name="Picture 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03800" y="4851400"/>
              <a:ext cx="1336675" cy="230188"/>
            </a:xfrm>
            <a:prstGeom prst="rect">
              <a:avLst/>
            </a:prstGeom>
            <a:noFill/>
            <a:ln>
              <a:noFill/>
            </a:ln>
            <a:extLst/>
          </p:spPr>
        </p:pic>
      </p:grpSp>
      <p:grpSp>
        <p:nvGrpSpPr>
          <p:cNvPr id="3" name="Agrupar 1"/>
          <p:cNvGrpSpPr/>
          <p:nvPr/>
        </p:nvGrpSpPr>
        <p:grpSpPr>
          <a:xfrm>
            <a:off x="447383" y="44624"/>
            <a:ext cx="1800200" cy="318249"/>
            <a:chOff x="5994589" y="1921670"/>
            <a:chExt cx="1800200" cy="1843267"/>
          </a:xfrm>
          <a:effectLst>
            <a:outerShdw blurRad="50800" dist="38100" dir="5400000" algn="t" rotWithShape="0">
              <a:prstClr val="black">
                <a:alpha val="40000"/>
              </a:prstClr>
            </a:outerShdw>
          </a:effectLst>
        </p:grpSpPr>
        <p:sp>
          <p:nvSpPr>
            <p:cNvPr id="20" name="Rectangle 6"/>
            <p:cNvSpPr/>
            <p:nvPr/>
          </p:nvSpPr>
          <p:spPr bwMode="auto">
            <a:xfrm>
              <a:off x="5994589" y="1921670"/>
              <a:ext cx="809659" cy="1843267"/>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sp>
          <p:nvSpPr>
            <p:cNvPr id="21" name="Rectangle 7"/>
            <p:cNvSpPr/>
            <p:nvPr/>
          </p:nvSpPr>
          <p:spPr bwMode="auto">
            <a:xfrm>
              <a:off x="6804248" y="1921670"/>
              <a:ext cx="990541" cy="1843267"/>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grpSp>
      <p:pic>
        <p:nvPicPr>
          <p:cNvPr id="48133" name="Imagen 8" descr="00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6875" y="2476500"/>
            <a:ext cx="91440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69" r:id="rId7"/>
    <p:sldLayoutId id="2147485470" r:id="rId8"/>
    <p:sldLayoutId id="2147485471" r:id="rId9"/>
    <p:sldLayoutId id="2147485472" r:id="rId10"/>
    <p:sldLayoutId id="2147485473"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4400" b="1">
          <a:solidFill>
            <a:schemeClr val="tx1"/>
          </a:solidFill>
          <a:latin typeface="Verdana" charset="0"/>
          <a:ea typeface="ヒラギノ角ゴ Pro W3" charset="-128"/>
        </a:defRPr>
      </a:lvl6pPr>
      <a:lvl7pPr marL="914400" algn="l" defTabSz="457200" rtl="0" eaLnBrk="1" fontAlgn="base" hangingPunct="1">
        <a:spcBef>
          <a:spcPct val="0"/>
        </a:spcBef>
        <a:spcAft>
          <a:spcPct val="0"/>
        </a:spcAft>
        <a:defRPr sz="4400" b="1">
          <a:solidFill>
            <a:schemeClr val="tx1"/>
          </a:solidFill>
          <a:latin typeface="Verdana" charset="0"/>
          <a:ea typeface="ヒラギノ角ゴ Pro W3" charset="-128"/>
        </a:defRPr>
      </a:lvl7pPr>
      <a:lvl8pPr marL="1371600" algn="l" defTabSz="457200" rtl="0" eaLnBrk="1" fontAlgn="base" hangingPunct="1">
        <a:spcBef>
          <a:spcPct val="0"/>
        </a:spcBef>
        <a:spcAft>
          <a:spcPct val="0"/>
        </a:spcAft>
        <a:defRPr sz="4400" b="1">
          <a:solidFill>
            <a:schemeClr val="tx1"/>
          </a:solidFill>
          <a:latin typeface="Verdana" charset="0"/>
          <a:ea typeface="ヒラギノ角ゴ Pro W3" charset="-128"/>
        </a:defRPr>
      </a:lvl8pPr>
      <a:lvl9pPr marL="1828800" algn="l" defTabSz="457200" rtl="0" eaLnBrk="1" fontAlgn="base" hangingPunct="1">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29689" y="312559"/>
            <a:ext cx="4844374" cy="936625"/>
          </a:xfrm>
        </p:spPr>
        <p:txBody>
          <a:bodyPr/>
          <a:lstStyle/>
          <a:p>
            <a:r>
              <a:rPr lang="es-ES" sz="3600" b="1" dirty="0"/>
              <a:t>Labor </a:t>
            </a:r>
            <a:r>
              <a:rPr lang="es-ES" sz="3600" b="1" dirty="0" err="1"/>
              <a:t>Directorate</a:t>
            </a:r>
            <a:endParaRPr lang="es-ES" sz="3600" b="1" dirty="0"/>
          </a:p>
        </p:txBody>
      </p:sp>
      <p:sp>
        <p:nvSpPr>
          <p:cNvPr id="3" name="Subtítulo 2"/>
          <p:cNvSpPr>
            <a:spLocks noGrp="1"/>
          </p:cNvSpPr>
          <p:nvPr>
            <p:ph type="subTitle" idx="1"/>
          </p:nvPr>
        </p:nvSpPr>
        <p:spPr>
          <a:xfrm>
            <a:off x="447472" y="1694854"/>
            <a:ext cx="8550322" cy="1203990"/>
          </a:xfrm>
        </p:spPr>
        <p:txBody>
          <a:bodyPr/>
          <a:lstStyle/>
          <a:p>
            <a:pPr algn="ctr"/>
            <a:r>
              <a:rPr lang="es-ES" sz="2400" b="1" dirty="0">
                <a:latin typeface="Calibri Light" panose="020F0302020204030204" pitchFamily="34" charset="0"/>
              </a:rPr>
              <a:t>         </a:t>
            </a:r>
            <a:r>
              <a:rPr lang="es-ES" sz="1800" b="1" dirty="0">
                <a:latin typeface="Calibri Light" panose="020F0302020204030204" pitchFamily="34" charset="0"/>
              </a:rPr>
              <a:t>“Labor </a:t>
            </a:r>
            <a:r>
              <a:rPr lang="es-ES" sz="1800" b="1" dirty="0" err="1">
                <a:latin typeface="Calibri Light" panose="020F0302020204030204" pitchFamily="34" charset="0"/>
              </a:rPr>
              <a:t>Migration</a:t>
            </a:r>
            <a:r>
              <a:rPr lang="es-ES" sz="1800" b="1" dirty="0">
                <a:latin typeface="Calibri Light" panose="020F0302020204030204" pitchFamily="34" charset="0"/>
              </a:rPr>
              <a:t> : </a:t>
            </a:r>
            <a:r>
              <a:rPr lang="es-ES" sz="1800" b="1" dirty="0" err="1">
                <a:latin typeface="Calibri Light" panose="020F0302020204030204" pitchFamily="34" charset="0"/>
              </a:rPr>
              <a:t>Contributions</a:t>
            </a:r>
            <a:r>
              <a:rPr lang="es-ES" sz="1800" b="1" dirty="0">
                <a:latin typeface="Calibri Light" panose="020F0302020204030204" pitchFamily="34" charset="0"/>
              </a:rPr>
              <a:t> </a:t>
            </a:r>
            <a:r>
              <a:rPr lang="es-ES" sz="1800" b="1" dirty="0" err="1">
                <a:latin typeface="Calibri Light" panose="020F0302020204030204" pitchFamily="34" charset="0"/>
              </a:rPr>
              <a:t>from</a:t>
            </a:r>
            <a:r>
              <a:rPr lang="es-ES" sz="1800" b="1" dirty="0">
                <a:latin typeface="Calibri Light" panose="020F0302020204030204" pitchFamily="34" charset="0"/>
              </a:rPr>
              <a:t> </a:t>
            </a:r>
            <a:r>
              <a:rPr lang="es-ES" sz="1800" b="1" dirty="0" err="1">
                <a:latin typeface="Calibri Light" panose="020F0302020204030204" pitchFamily="34" charset="0"/>
              </a:rPr>
              <a:t>the</a:t>
            </a:r>
            <a:r>
              <a:rPr lang="es-ES" sz="1800" b="1" dirty="0">
                <a:latin typeface="Calibri Light" panose="020F0302020204030204" pitchFamily="34" charset="0"/>
              </a:rPr>
              <a:t> </a:t>
            </a:r>
            <a:r>
              <a:rPr lang="es-ES" sz="1800" b="1" dirty="0" err="1">
                <a:latin typeface="Calibri Light" panose="020F0302020204030204" pitchFamily="34" charset="0"/>
              </a:rPr>
              <a:t>Ministries</a:t>
            </a:r>
            <a:r>
              <a:rPr lang="es-ES" sz="1800" b="1" dirty="0">
                <a:latin typeface="Calibri Light" panose="020F0302020204030204" pitchFamily="34" charset="0"/>
              </a:rPr>
              <a:t> of Labor of </a:t>
            </a:r>
            <a:r>
              <a:rPr lang="es-ES" sz="1800" b="1" dirty="0" err="1">
                <a:latin typeface="Calibri Light" panose="020F0302020204030204" pitchFamily="34" charset="0"/>
              </a:rPr>
              <a:t>the</a:t>
            </a:r>
            <a:r>
              <a:rPr lang="es-ES" sz="1800" b="1" dirty="0">
                <a:latin typeface="Calibri Light" panose="020F0302020204030204" pitchFamily="34" charset="0"/>
              </a:rPr>
              <a:t> </a:t>
            </a:r>
            <a:r>
              <a:rPr lang="es-ES" sz="1800" b="1" dirty="0" err="1">
                <a:latin typeface="Calibri Light" panose="020F0302020204030204" pitchFamily="34" charset="0"/>
              </a:rPr>
              <a:t>Americas</a:t>
            </a:r>
            <a:r>
              <a:rPr lang="es-ES" sz="1800" b="1" dirty="0">
                <a:latin typeface="Calibri Light" panose="020F0302020204030204" pitchFamily="34" charset="0"/>
              </a:rPr>
              <a:t>”</a:t>
            </a:r>
            <a:br>
              <a:rPr lang="es-ES" sz="1800" b="1" dirty="0">
                <a:latin typeface="Calibri Light" panose="020F0302020204030204" pitchFamily="34" charset="0"/>
              </a:rPr>
            </a:br>
            <a:r>
              <a:rPr lang="es-ES" sz="1800" b="1" dirty="0">
                <a:latin typeface="Calibri Light" panose="020F0302020204030204" pitchFamily="34" charset="0"/>
              </a:rPr>
              <a:t>San José de Costa Rica</a:t>
            </a:r>
          </a:p>
          <a:p>
            <a:pPr algn="ctr"/>
            <a:r>
              <a:rPr lang="es-ES" sz="1800" b="1" dirty="0" err="1">
                <a:latin typeface="Calibri Light" panose="020F0302020204030204" pitchFamily="34" charset="0"/>
              </a:rPr>
              <a:t>July</a:t>
            </a:r>
            <a:r>
              <a:rPr lang="es-ES" sz="1800" b="1" dirty="0">
                <a:latin typeface="Calibri Light" panose="020F0302020204030204" pitchFamily="34" charset="0"/>
              </a:rPr>
              <a:t> 13-14 2017 </a:t>
            </a:r>
            <a:br>
              <a:rPr lang="es-ES" sz="1800" b="1" dirty="0">
                <a:latin typeface="Calibri Light" panose="020F0302020204030204" pitchFamily="34" charset="0"/>
              </a:rPr>
            </a:br>
            <a:br>
              <a:rPr lang="es-ES" sz="2400" dirty="0">
                <a:latin typeface="Calibri Light" panose="020F0302020204030204" pitchFamily="34" charset="0"/>
              </a:rPr>
            </a:br>
            <a:endParaRPr lang="es-ES" sz="2400" dirty="0"/>
          </a:p>
        </p:txBody>
      </p:sp>
      <p:sp>
        <p:nvSpPr>
          <p:cNvPr id="5" name="CuadroTexto 4"/>
          <p:cNvSpPr txBox="1"/>
          <p:nvPr/>
        </p:nvSpPr>
        <p:spPr>
          <a:xfrm>
            <a:off x="3951529" y="5247103"/>
            <a:ext cx="3789802" cy="646331"/>
          </a:xfrm>
          <a:prstGeom prst="rect">
            <a:avLst/>
          </a:prstGeom>
          <a:noFill/>
        </p:spPr>
        <p:txBody>
          <a:bodyPr wrap="square" rtlCol="0">
            <a:spAutoFit/>
          </a:bodyPr>
          <a:lstStyle/>
          <a:p>
            <a:pPr algn="ctr"/>
            <a:r>
              <a:rPr lang="es-ES" dirty="0">
                <a:latin typeface="Calibri Light" panose="020F0302020204030204" pitchFamily="34" charset="0"/>
              </a:rPr>
              <a:t>Ana Bell Jaras</a:t>
            </a:r>
          </a:p>
          <a:p>
            <a:pPr algn="ctr"/>
            <a:r>
              <a:rPr lang="es-ES" dirty="0">
                <a:latin typeface="Calibri Light" panose="020F0302020204030204" pitchFamily="34" charset="0"/>
              </a:rPr>
              <a:t>Santiago de Chile, </a:t>
            </a:r>
            <a:r>
              <a:rPr lang="es-ES" dirty="0" err="1">
                <a:latin typeface="Calibri Light" panose="020F0302020204030204" pitchFamily="34" charset="0"/>
              </a:rPr>
              <a:t>July</a:t>
            </a:r>
            <a:r>
              <a:rPr lang="es-ES" dirty="0">
                <a:latin typeface="Calibri Light" panose="020F0302020204030204" pitchFamily="34" charset="0"/>
              </a:rPr>
              <a:t>  2017</a:t>
            </a:r>
          </a:p>
        </p:txBody>
      </p:sp>
      <p:sp>
        <p:nvSpPr>
          <p:cNvPr id="4" name="CuadroTexto 3"/>
          <p:cNvSpPr txBox="1"/>
          <p:nvPr/>
        </p:nvSpPr>
        <p:spPr>
          <a:xfrm>
            <a:off x="3756975" y="3271239"/>
            <a:ext cx="4397877" cy="923330"/>
          </a:xfrm>
          <a:prstGeom prst="rect">
            <a:avLst/>
          </a:prstGeom>
          <a:noFill/>
        </p:spPr>
        <p:txBody>
          <a:bodyPr wrap="square" rtlCol="0">
            <a:spAutoFit/>
          </a:bodyPr>
          <a:lstStyle/>
          <a:p>
            <a:pPr algn="ctr"/>
            <a:r>
              <a:rPr lang="es-ES" dirty="0"/>
              <a:t>Panel 2: </a:t>
            </a:r>
          </a:p>
          <a:p>
            <a:pPr algn="ctr"/>
            <a:r>
              <a:rPr lang="es-ES" dirty="0" err="1"/>
              <a:t>Protecting</a:t>
            </a:r>
            <a:r>
              <a:rPr lang="es-ES" dirty="0"/>
              <a:t> </a:t>
            </a:r>
            <a:r>
              <a:rPr lang="es-ES" dirty="0" err="1"/>
              <a:t>the</a:t>
            </a:r>
            <a:r>
              <a:rPr lang="es-ES" dirty="0"/>
              <a:t> Labor </a:t>
            </a:r>
            <a:r>
              <a:rPr lang="es-ES" dirty="0" err="1"/>
              <a:t>Rights</a:t>
            </a:r>
            <a:r>
              <a:rPr lang="es-ES" dirty="0"/>
              <a:t> of </a:t>
            </a:r>
            <a:r>
              <a:rPr lang="es-ES" dirty="0" err="1"/>
              <a:t>Migrant</a:t>
            </a:r>
            <a:r>
              <a:rPr lang="es-ES" dirty="0"/>
              <a:t> </a:t>
            </a:r>
            <a:r>
              <a:rPr lang="es-ES" dirty="0" err="1"/>
              <a:t>Workers</a:t>
            </a:r>
            <a:endParaRPr lang="es-ES" dirty="0"/>
          </a:p>
        </p:txBody>
      </p:sp>
    </p:spTree>
    <p:extLst>
      <p:ext uri="{BB962C8B-B14F-4D97-AF65-F5344CB8AC3E}">
        <p14:creationId xmlns:p14="http://schemas.microsoft.com/office/powerpoint/2010/main" val="3108873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294967295"/>
          </p:nvPr>
        </p:nvSpPr>
        <p:spPr>
          <a:xfrm>
            <a:off x="6553200" y="6356350"/>
            <a:ext cx="2133600" cy="365125"/>
          </a:xfrm>
          <a:prstGeom prst="rect">
            <a:avLst/>
          </a:prstGeom>
        </p:spPr>
        <p:txBody>
          <a:bodyPr/>
          <a:lstStyle/>
          <a:p>
            <a:fld id="{33A3A0CA-B2BE-4A74-A3EF-8C671883212D}" type="slidenum">
              <a:rPr lang="es-CL" smtClean="0"/>
              <a:t>10</a:t>
            </a:fld>
            <a:endParaRPr lang="es-CL" dirty="0"/>
          </a:p>
        </p:txBody>
      </p:sp>
      <p:sp>
        <p:nvSpPr>
          <p:cNvPr id="4" name="3 CuadroTexto"/>
          <p:cNvSpPr txBox="1"/>
          <p:nvPr/>
        </p:nvSpPr>
        <p:spPr>
          <a:xfrm>
            <a:off x="1495337" y="173846"/>
            <a:ext cx="554461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OBJECTIVES OF THE 2017-2018 PLAN OF ACTION</a:t>
            </a:r>
            <a:endParaRPr lang="es-CL" b="1" dirty="0"/>
          </a:p>
        </p:txBody>
      </p:sp>
      <p:sp>
        <p:nvSpPr>
          <p:cNvPr id="5" name="4 CuadroTexto"/>
          <p:cNvSpPr txBox="1"/>
          <p:nvPr/>
        </p:nvSpPr>
        <p:spPr>
          <a:xfrm>
            <a:off x="252411" y="1144290"/>
            <a:ext cx="8136904" cy="738664"/>
          </a:xfrm>
          <a:prstGeom prst="rect">
            <a:avLst/>
          </a:prstGeom>
          <a:noFill/>
        </p:spPr>
        <p:txBody>
          <a:bodyPr wrap="square" rtlCol="0">
            <a:spAutoFit/>
          </a:bodyPr>
          <a:lstStyle/>
          <a:p>
            <a:r>
              <a:rPr lang="es-CL" sz="1400" b="1" dirty="0" err="1">
                <a:latin typeface="+mn-lt"/>
              </a:rPr>
              <a:t>Strategic</a:t>
            </a:r>
            <a:r>
              <a:rPr lang="es-CL" sz="1400" b="1" dirty="0">
                <a:latin typeface="+mn-lt"/>
              </a:rPr>
              <a:t> </a:t>
            </a:r>
            <a:r>
              <a:rPr lang="es-CL" sz="1400" b="1" dirty="0" err="1">
                <a:latin typeface="+mn-lt"/>
              </a:rPr>
              <a:t>Objective</a:t>
            </a:r>
            <a:endParaRPr lang="es-CL" sz="1400" b="1" dirty="0">
              <a:latin typeface="+mn-lt"/>
            </a:endParaRPr>
          </a:p>
          <a:p>
            <a:endParaRPr lang="es-CL" sz="1400" dirty="0">
              <a:latin typeface="+mn-lt"/>
            </a:endParaRPr>
          </a:p>
          <a:p>
            <a:r>
              <a:rPr lang="en-US" sz="1400" dirty="0">
                <a:latin typeface="+mn-lt"/>
              </a:rPr>
              <a:t>To establish the bases for a public institutional, transverse and permanent policy of the Management of Labor.</a:t>
            </a:r>
            <a:endParaRPr lang="es-CL" sz="1400" dirty="0">
              <a:latin typeface="+mn-lt"/>
            </a:endParaRPr>
          </a:p>
        </p:txBody>
      </p:sp>
      <p:sp>
        <p:nvSpPr>
          <p:cNvPr id="6" name="5 CuadroTexto"/>
          <p:cNvSpPr txBox="1"/>
          <p:nvPr/>
        </p:nvSpPr>
        <p:spPr>
          <a:xfrm>
            <a:off x="307205" y="2125790"/>
            <a:ext cx="7920880" cy="738664"/>
          </a:xfrm>
          <a:prstGeom prst="rect">
            <a:avLst/>
          </a:prstGeom>
          <a:noFill/>
        </p:spPr>
        <p:txBody>
          <a:bodyPr wrap="square" rtlCol="0">
            <a:spAutoFit/>
          </a:bodyPr>
          <a:lstStyle/>
          <a:p>
            <a:r>
              <a:rPr lang="es-CL" sz="1400" b="1" dirty="0">
                <a:latin typeface="+mn-lt"/>
              </a:rPr>
              <a:t>General </a:t>
            </a:r>
            <a:r>
              <a:rPr lang="es-CL" sz="1400" b="1" dirty="0" err="1">
                <a:latin typeface="+mn-lt"/>
              </a:rPr>
              <a:t>Objective</a:t>
            </a:r>
            <a:endParaRPr lang="es-CL" sz="1400" b="1" dirty="0">
              <a:latin typeface="+mn-lt"/>
            </a:endParaRPr>
          </a:p>
          <a:p>
            <a:endParaRPr lang="es-CL" sz="1400" dirty="0">
              <a:latin typeface="+mn-lt"/>
            </a:endParaRPr>
          </a:p>
          <a:p>
            <a:r>
              <a:rPr lang="en-US" sz="1400" dirty="0">
                <a:latin typeface="+mn-lt"/>
              </a:rPr>
              <a:t>To increase the institutional competences that allow to respond to the particularities of the migrant work.</a:t>
            </a:r>
            <a:endParaRPr lang="es-CL" sz="1400" dirty="0">
              <a:latin typeface="+mn-lt"/>
            </a:endParaRPr>
          </a:p>
        </p:txBody>
      </p:sp>
      <p:sp>
        <p:nvSpPr>
          <p:cNvPr id="7" name="6 CuadroTexto"/>
          <p:cNvSpPr txBox="1"/>
          <p:nvPr/>
        </p:nvSpPr>
        <p:spPr>
          <a:xfrm>
            <a:off x="412804" y="3591400"/>
            <a:ext cx="8136904" cy="1815882"/>
          </a:xfrm>
          <a:prstGeom prst="rect">
            <a:avLst/>
          </a:prstGeom>
          <a:noFill/>
        </p:spPr>
        <p:txBody>
          <a:bodyPr wrap="square" rtlCol="0">
            <a:spAutoFit/>
          </a:bodyPr>
          <a:lstStyle/>
          <a:p>
            <a:pPr algn="just"/>
            <a:r>
              <a:rPr lang="es-CL" sz="1400" b="1" dirty="0" err="1">
                <a:latin typeface="+mn-lt"/>
              </a:rPr>
              <a:t>Specific</a:t>
            </a:r>
            <a:r>
              <a:rPr lang="es-CL" sz="1400" b="1" dirty="0">
                <a:latin typeface="+mn-lt"/>
              </a:rPr>
              <a:t> </a:t>
            </a:r>
            <a:r>
              <a:rPr lang="es-CL" sz="1400" b="1" dirty="0" err="1">
                <a:latin typeface="+mn-lt"/>
              </a:rPr>
              <a:t>Objectives</a:t>
            </a:r>
            <a:r>
              <a:rPr lang="es-CL" sz="1400" b="1" dirty="0">
                <a:latin typeface="+mn-lt"/>
              </a:rPr>
              <a:t>:</a:t>
            </a:r>
          </a:p>
          <a:p>
            <a:pPr algn="just"/>
            <a:endParaRPr lang="es-CL" sz="1400" b="1" dirty="0">
              <a:latin typeface="+mn-lt"/>
            </a:endParaRPr>
          </a:p>
          <a:p>
            <a:pPr marL="285750" indent="-285750" algn="just">
              <a:buFont typeface="Arial" panose="020B0604020202020204" pitchFamily="34" charset="0"/>
              <a:buChar char="•"/>
            </a:pPr>
            <a:r>
              <a:rPr lang="en-US" sz="1400" dirty="0">
                <a:latin typeface="+mn-lt"/>
              </a:rPr>
              <a:t>Count on information on migrant labor produced by other institutions at the disposal of officials.</a:t>
            </a:r>
          </a:p>
          <a:p>
            <a:pPr marL="285750" indent="-285750" algn="just">
              <a:buFont typeface="Arial" panose="020B0604020202020204" pitchFamily="34" charset="0"/>
              <a:buChar char="•"/>
            </a:pPr>
            <a:r>
              <a:rPr lang="en-US" sz="1400" dirty="0">
                <a:latin typeface="+mn-lt"/>
              </a:rPr>
              <a:t>Generate institutional information on migrant work within the framework of the mission of the Service.</a:t>
            </a:r>
          </a:p>
          <a:p>
            <a:pPr marL="285750" indent="-285750" algn="just">
              <a:buFont typeface="Arial" panose="020B0604020202020204" pitchFamily="34" charset="0"/>
              <a:buChar char="•"/>
            </a:pPr>
            <a:r>
              <a:rPr lang="en-US" sz="1400" dirty="0">
                <a:latin typeface="+mn-lt"/>
              </a:rPr>
              <a:t>Increase the skills of officials to improve responses to migrant workers.</a:t>
            </a:r>
          </a:p>
          <a:p>
            <a:pPr marL="285750" indent="-285750" algn="just">
              <a:buFont typeface="Arial" panose="020B0604020202020204" pitchFamily="34" charset="0"/>
              <a:buChar char="•"/>
            </a:pPr>
            <a:r>
              <a:rPr lang="en-US" sz="1400" dirty="0">
                <a:latin typeface="+mn-lt"/>
              </a:rPr>
              <a:t>Shed light in the institution on this new user and its peculiarities</a:t>
            </a:r>
          </a:p>
          <a:p>
            <a:pPr marL="285750" indent="-285750" algn="just">
              <a:buFont typeface="Arial" panose="020B0604020202020204" pitchFamily="34" charset="0"/>
              <a:buChar char="•"/>
            </a:pPr>
            <a:r>
              <a:rPr lang="en-US" sz="1400" dirty="0">
                <a:latin typeface="+mn-lt"/>
              </a:rPr>
              <a:t>Generate collaborative work with other public and private institutions occupied by the migrant population, especially with regard to migrant work.</a:t>
            </a:r>
            <a:endParaRPr lang="es-CL" sz="1400" dirty="0">
              <a:latin typeface="+mn-lt"/>
            </a:endParaRPr>
          </a:p>
        </p:txBody>
      </p:sp>
    </p:spTree>
    <p:extLst>
      <p:ext uri="{BB962C8B-B14F-4D97-AF65-F5344CB8AC3E}">
        <p14:creationId xmlns:p14="http://schemas.microsoft.com/office/powerpoint/2010/main" val="422835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294967295"/>
          </p:nvPr>
        </p:nvSpPr>
        <p:spPr>
          <a:xfrm>
            <a:off x="6553200" y="6356350"/>
            <a:ext cx="2133600" cy="365125"/>
          </a:xfrm>
          <a:prstGeom prst="rect">
            <a:avLst/>
          </a:prstGeom>
        </p:spPr>
        <p:txBody>
          <a:bodyPr/>
          <a:lstStyle/>
          <a:p>
            <a:fld id="{7429CAEE-B6A1-4658-AAD4-35375878012C}" type="slidenum">
              <a:rPr lang="es-CL" smtClean="0"/>
              <a:t>11</a:t>
            </a:fld>
            <a:endParaRPr lang="es-CL" dirty="0"/>
          </a:p>
        </p:txBody>
      </p:sp>
      <p:graphicFrame>
        <p:nvGraphicFramePr>
          <p:cNvPr id="4" name="3 Tabla"/>
          <p:cNvGraphicFramePr>
            <a:graphicFrameLocks noGrp="1"/>
          </p:cNvGraphicFramePr>
          <p:nvPr>
            <p:extLst>
              <p:ext uri="{D42A27DB-BD31-4B8C-83A1-F6EECF244321}">
                <p14:modId xmlns:p14="http://schemas.microsoft.com/office/powerpoint/2010/main" val="1037494946"/>
              </p:ext>
            </p:extLst>
          </p:nvPr>
        </p:nvGraphicFramePr>
        <p:xfrm>
          <a:off x="539552" y="576655"/>
          <a:ext cx="8352928" cy="6154936"/>
        </p:xfrm>
        <a:graphic>
          <a:graphicData uri="http://schemas.openxmlformats.org/drawingml/2006/table">
            <a:tbl>
              <a:tblPr firstRow="1" bandRow="1">
                <a:tableStyleId>{7DF18680-E054-41AD-8BC1-D1AEF772440D}</a:tableStyleId>
              </a:tblPr>
              <a:tblGrid>
                <a:gridCol w="4439845">
                  <a:extLst>
                    <a:ext uri="{9D8B030D-6E8A-4147-A177-3AD203B41FA5}">
                      <a16:colId xmlns:a16="http://schemas.microsoft.com/office/drawing/2014/main" val="20000"/>
                    </a:ext>
                  </a:extLst>
                </a:gridCol>
                <a:gridCol w="3913083">
                  <a:extLst>
                    <a:ext uri="{9D8B030D-6E8A-4147-A177-3AD203B41FA5}">
                      <a16:colId xmlns:a16="http://schemas.microsoft.com/office/drawing/2014/main" val="20001"/>
                    </a:ext>
                  </a:extLst>
                </a:gridCol>
              </a:tblGrid>
              <a:tr h="288032">
                <a:tc>
                  <a:txBody>
                    <a:bodyPr/>
                    <a:lstStyle/>
                    <a:p>
                      <a:pPr algn="ctr"/>
                      <a:r>
                        <a:rPr lang="es-CL" sz="1600" dirty="0"/>
                        <a:t>COMPONENTS</a:t>
                      </a:r>
                    </a:p>
                  </a:txBody>
                  <a:tcPr/>
                </a:tc>
                <a:tc>
                  <a:txBody>
                    <a:bodyPr/>
                    <a:lstStyle/>
                    <a:p>
                      <a:pPr algn="ctr"/>
                      <a:r>
                        <a:rPr lang="es-CL" sz="1600" dirty="0"/>
                        <a:t>RESPONSABLE</a:t>
                      </a:r>
                      <a:r>
                        <a:rPr lang="es-CL" sz="1600" baseline="0" dirty="0"/>
                        <a:t> FOR EXECUTION</a:t>
                      </a:r>
                      <a:endParaRPr lang="es-CL" sz="1600" dirty="0"/>
                    </a:p>
                  </a:txBody>
                  <a:tcPr/>
                </a:tc>
                <a:extLst>
                  <a:ext uri="{0D108BD9-81ED-4DB2-BD59-A6C34878D82A}">
                    <a16:rowId xmlns:a16="http://schemas.microsoft.com/office/drawing/2014/main" val="10000"/>
                  </a:ext>
                </a:extLst>
              </a:tr>
              <a:tr h="517148">
                <a:tc>
                  <a:txBody>
                    <a:bodyPr/>
                    <a:lstStyle/>
                    <a:p>
                      <a:r>
                        <a:rPr lang="es-CL" sz="1400" dirty="0"/>
                        <a:t>1. </a:t>
                      </a:r>
                      <a:r>
                        <a:rPr lang="en-US" sz="1400" dirty="0"/>
                        <a:t>System for gathering information systematized by other institutions on available migration</a:t>
                      </a:r>
                      <a:endParaRPr lang="es-CL" sz="1400" dirty="0"/>
                    </a:p>
                  </a:txBody>
                  <a:tcPr/>
                </a:tc>
                <a:tc>
                  <a:txBody>
                    <a:bodyPr/>
                    <a:lstStyle/>
                    <a:p>
                      <a:r>
                        <a:rPr lang="en-US" sz="1400" dirty="0"/>
                        <a:t>Dept. Studies</a:t>
                      </a:r>
                    </a:p>
                    <a:p>
                      <a:r>
                        <a:rPr lang="en-US" sz="1400" dirty="0"/>
                        <a:t>Management Cabinet</a:t>
                      </a:r>
                      <a:endParaRPr lang="es-CL" sz="1400" dirty="0"/>
                    </a:p>
                  </a:txBody>
                  <a:tcPr/>
                </a:tc>
                <a:extLst>
                  <a:ext uri="{0D108BD9-81ED-4DB2-BD59-A6C34878D82A}">
                    <a16:rowId xmlns:a16="http://schemas.microsoft.com/office/drawing/2014/main" val="10001"/>
                  </a:ext>
                </a:extLst>
              </a:tr>
              <a:tr h="517148">
                <a:tc>
                  <a:txBody>
                    <a:bodyPr/>
                    <a:lstStyle/>
                    <a:p>
                      <a:r>
                        <a:rPr lang="es-CL" sz="1400" dirty="0"/>
                        <a:t>2. </a:t>
                      </a:r>
                      <a:r>
                        <a:rPr lang="en-US" sz="1400" dirty="0"/>
                        <a:t>Coordination protocols with other public and private institutions involved and signed.</a:t>
                      </a:r>
                      <a:endParaRPr lang="es-CL" sz="1400" dirty="0"/>
                    </a:p>
                  </a:txBody>
                  <a:tcPr/>
                </a:tc>
                <a:tc>
                  <a:txBody>
                    <a:bodyPr/>
                    <a:lstStyle/>
                    <a:p>
                      <a:r>
                        <a:rPr lang="es-CL" sz="1400" dirty="0"/>
                        <a:t>Management </a:t>
                      </a:r>
                      <a:r>
                        <a:rPr lang="es-CL" sz="1400" dirty="0" err="1"/>
                        <a:t>Cabinet</a:t>
                      </a:r>
                      <a:r>
                        <a:rPr lang="es-CL" sz="1400" dirty="0"/>
                        <a:t> </a:t>
                      </a:r>
                      <a:endParaRPr lang="es-CL" sz="1400" b="0" dirty="0"/>
                    </a:p>
                  </a:txBody>
                  <a:tcPr/>
                </a:tc>
                <a:extLst>
                  <a:ext uri="{0D108BD9-81ED-4DB2-BD59-A6C34878D82A}">
                    <a16:rowId xmlns:a16="http://schemas.microsoft.com/office/drawing/2014/main" val="10002"/>
                  </a:ext>
                </a:extLst>
              </a:tr>
              <a:tr h="517148">
                <a:tc>
                  <a:txBody>
                    <a:bodyPr/>
                    <a:lstStyle/>
                    <a:p>
                      <a:r>
                        <a:rPr lang="es-CL" sz="1400" dirty="0"/>
                        <a:t>3. </a:t>
                      </a:r>
                      <a:r>
                        <a:rPr lang="es-CL" sz="1400" dirty="0" err="1"/>
                        <a:t>Migrant</a:t>
                      </a:r>
                      <a:r>
                        <a:rPr lang="es-CL" sz="1400" dirty="0"/>
                        <a:t> </a:t>
                      </a:r>
                      <a:r>
                        <a:rPr lang="es-CL" sz="1400" dirty="0" err="1"/>
                        <a:t>dimension</a:t>
                      </a:r>
                      <a:r>
                        <a:rPr lang="es-CL" sz="1400" dirty="0"/>
                        <a:t> </a:t>
                      </a:r>
                      <a:r>
                        <a:rPr lang="es-CL" sz="1400" dirty="0" err="1"/>
                        <a:t>incorporated</a:t>
                      </a:r>
                      <a:r>
                        <a:rPr lang="es-CL" sz="1400" dirty="0"/>
                        <a:t> in </a:t>
                      </a:r>
                      <a:r>
                        <a:rPr lang="es-CL" sz="1400" dirty="0" err="1"/>
                        <a:t>the</a:t>
                      </a:r>
                      <a:r>
                        <a:rPr lang="es-CL" sz="1400" dirty="0"/>
                        <a:t> ENCLA.</a:t>
                      </a:r>
                    </a:p>
                  </a:txBody>
                  <a:tcPr/>
                </a:tc>
                <a:tc>
                  <a:txBody>
                    <a:bodyPr/>
                    <a:lstStyle/>
                    <a:p>
                      <a:r>
                        <a:rPr lang="en-US" sz="1400" dirty="0"/>
                        <a:t>Dept. Studies</a:t>
                      </a:r>
                    </a:p>
                  </a:txBody>
                  <a:tcPr/>
                </a:tc>
                <a:extLst>
                  <a:ext uri="{0D108BD9-81ED-4DB2-BD59-A6C34878D82A}">
                    <a16:rowId xmlns:a16="http://schemas.microsoft.com/office/drawing/2014/main" val="10003"/>
                  </a:ext>
                </a:extLst>
              </a:tr>
              <a:tr h="517148">
                <a:tc>
                  <a:txBody>
                    <a:bodyPr/>
                    <a:lstStyle/>
                    <a:p>
                      <a:r>
                        <a:rPr lang="es-CL" sz="1400" dirty="0"/>
                        <a:t>4. </a:t>
                      </a:r>
                      <a:r>
                        <a:rPr lang="en-US" sz="1400" dirty="0"/>
                        <a:t>Migrant module in the implemented ETF competency training program.</a:t>
                      </a:r>
                      <a:endParaRPr lang="es-CL" sz="1400" dirty="0"/>
                    </a:p>
                  </a:txBody>
                  <a:tcPr/>
                </a:tc>
                <a:tc>
                  <a:txBody>
                    <a:bodyPr/>
                    <a:lstStyle/>
                    <a:p>
                      <a:r>
                        <a:rPr lang="en-US" sz="1400" dirty="0"/>
                        <a:t>Human Resources Department</a:t>
                      </a:r>
                    </a:p>
                    <a:p>
                      <a:r>
                        <a:rPr lang="en-US" sz="1400" dirty="0"/>
                        <a:t>Technical Training School</a:t>
                      </a:r>
                      <a:endParaRPr lang="es-CL" sz="1400" dirty="0"/>
                    </a:p>
                  </a:txBody>
                  <a:tcPr/>
                </a:tc>
                <a:extLst>
                  <a:ext uri="{0D108BD9-81ED-4DB2-BD59-A6C34878D82A}">
                    <a16:rowId xmlns:a16="http://schemas.microsoft.com/office/drawing/2014/main" val="10004"/>
                  </a:ext>
                </a:extLst>
              </a:tr>
              <a:tr h="517148">
                <a:tc>
                  <a:txBody>
                    <a:bodyPr/>
                    <a:lstStyle/>
                    <a:p>
                      <a:r>
                        <a:rPr lang="es-CL" sz="1400" dirty="0"/>
                        <a:t>5. </a:t>
                      </a:r>
                      <a:r>
                        <a:rPr lang="en-US" sz="1400" dirty="0"/>
                        <a:t>Training program specialized</a:t>
                      </a:r>
                      <a:r>
                        <a:rPr lang="en-US" sz="1400" baseline="0" dirty="0"/>
                        <a:t> by</a:t>
                      </a:r>
                      <a:r>
                        <a:rPr lang="en-US" sz="1400" dirty="0"/>
                        <a:t> year in order to increase competencies on migration issues.</a:t>
                      </a:r>
                      <a:endParaRPr lang="es-CL" sz="1400" dirty="0"/>
                    </a:p>
                  </a:txBody>
                  <a:tcPr/>
                </a:tc>
                <a:tc>
                  <a:txBody>
                    <a:bodyPr/>
                    <a:lstStyle/>
                    <a:p>
                      <a:r>
                        <a:rPr lang="en-US" sz="1400" dirty="0"/>
                        <a:t>Management Cabinet</a:t>
                      </a:r>
                    </a:p>
                    <a:p>
                      <a:r>
                        <a:rPr lang="en-US" sz="1400" dirty="0"/>
                        <a:t>Regional Directions</a:t>
                      </a:r>
                      <a:endParaRPr lang="es-CL" sz="1400" dirty="0"/>
                    </a:p>
                  </a:txBody>
                  <a:tcPr/>
                </a:tc>
                <a:extLst>
                  <a:ext uri="{0D108BD9-81ED-4DB2-BD59-A6C34878D82A}">
                    <a16:rowId xmlns:a16="http://schemas.microsoft.com/office/drawing/2014/main" val="10005"/>
                  </a:ext>
                </a:extLst>
              </a:tr>
              <a:tr h="517148">
                <a:tc>
                  <a:txBody>
                    <a:bodyPr/>
                    <a:lstStyle/>
                    <a:p>
                      <a:r>
                        <a:rPr lang="es-CL" sz="1400" dirty="0"/>
                        <a:t>6. </a:t>
                      </a:r>
                      <a:r>
                        <a:rPr lang="en-US" sz="1400" dirty="0"/>
                        <a:t>Specific training module on the implemented</a:t>
                      </a:r>
                      <a:r>
                        <a:rPr lang="en-US" sz="1400" baseline="0" dirty="0"/>
                        <a:t> </a:t>
                      </a:r>
                      <a:r>
                        <a:rPr lang="en-US" sz="1400" dirty="0"/>
                        <a:t>immigration regularization.</a:t>
                      </a:r>
                      <a:endParaRPr lang="es-CL" sz="1400" dirty="0"/>
                    </a:p>
                  </a:txBody>
                  <a:tcPr/>
                </a:tc>
                <a:tc>
                  <a:txBody>
                    <a:bodyPr/>
                    <a:lstStyle/>
                    <a:p>
                      <a:r>
                        <a:rPr lang="en-US" sz="1400" dirty="0"/>
                        <a:t>Office of Communications</a:t>
                      </a:r>
                    </a:p>
                    <a:p>
                      <a:r>
                        <a:rPr lang="en-US" sz="1400" dirty="0"/>
                        <a:t>Support Technical Training School</a:t>
                      </a:r>
                      <a:endParaRPr lang="es-CL" sz="1400" dirty="0"/>
                    </a:p>
                  </a:txBody>
                  <a:tcPr/>
                </a:tc>
                <a:extLst>
                  <a:ext uri="{0D108BD9-81ED-4DB2-BD59-A6C34878D82A}">
                    <a16:rowId xmlns:a16="http://schemas.microsoft.com/office/drawing/2014/main" val="10006"/>
                  </a:ext>
                </a:extLst>
              </a:tr>
              <a:tr h="517148">
                <a:tc>
                  <a:txBody>
                    <a:bodyPr/>
                    <a:lstStyle/>
                    <a:p>
                      <a:r>
                        <a:rPr lang="es-CL" sz="1400" dirty="0"/>
                        <a:t>7. </a:t>
                      </a:r>
                      <a:r>
                        <a:rPr lang="en-US" sz="1400" dirty="0"/>
                        <a:t>Protocols of coordination with public institutions involved in the regularization signed.</a:t>
                      </a:r>
                      <a:endParaRPr lang="es-CL" sz="1400" dirty="0"/>
                    </a:p>
                  </a:txBody>
                  <a:tcPr/>
                </a:tc>
                <a:tc>
                  <a:txBody>
                    <a:bodyPr/>
                    <a:lstStyle/>
                    <a:p>
                      <a:r>
                        <a:rPr lang="es-CL" sz="1400" dirty="0"/>
                        <a:t>Management </a:t>
                      </a:r>
                      <a:r>
                        <a:rPr lang="es-CL" sz="1400" dirty="0" err="1"/>
                        <a:t>Cabinet</a:t>
                      </a:r>
                      <a:endParaRPr lang="es-CL" sz="1400" dirty="0"/>
                    </a:p>
                    <a:p>
                      <a:r>
                        <a:rPr lang="es-CL" sz="1400" dirty="0" err="1"/>
                        <a:t>Dept</a:t>
                      </a:r>
                      <a:r>
                        <a:rPr lang="es-CL" sz="1400" dirty="0"/>
                        <a:t>. </a:t>
                      </a:r>
                      <a:r>
                        <a:rPr lang="es-CL" sz="1400" dirty="0" err="1"/>
                        <a:t>Inspection</a:t>
                      </a:r>
                      <a:endParaRPr lang="es-CL" sz="1400" dirty="0"/>
                    </a:p>
                    <a:p>
                      <a:r>
                        <a:rPr lang="es-CL" sz="1400" dirty="0"/>
                        <a:t>Regional </a:t>
                      </a:r>
                      <a:r>
                        <a:rPr lang="es-CL" sz="1400" dirty="0" err="1"/>
                        <a:t>Directions</a:t>
                      </a:r>
                      <a:endParaRPr lang="es-CL" sz="1400" dirty="0"/>
                    </a:p>
                  </a:txBody>
                  <a:tcPr/>
                </a:tc>
                <a:extLst>
                  <a:ext uri="{0D108BD9-81ED-4DB2-BD59-A6C34878D82A}">
                    <a16:rowId xmlns:a16="http://schemas.microsoft.com/office/drawing/2014/main" val="10007"/>
                  </a:ext>
                </a:extLst>
              </a:tr>
              <a:tr h="517148">
                <a:tc>
                  <a:txBody>
                    <a:bodyPr/>
                    <a:lstStyle/>
                    <a:p>
                      <a:r>
                        <a:rPr lang="es-CL" sz="1400" dirty="0"/>
                        <a:t>8. </a:t>
                      </a:r>
                      <a:r>
                        <a:rPr lang="en-US" sz="1400" dirty="0"/>
                        <a:t>System of registration and institutional information contain the foreign user</a:t>
                      </a:r>
                      <a:endParaRPr lang="es-CL" sz="1400" dirty="0"/>
                    </a:p>
                  </a:txBody>
                  <a:tcPr/>
                </a:tc>
                <a:tc>
                  <a:txBody>
                    <a:bodyPr/>
                    <a:lstStyle/>
                    <a:p>
                      <a:r>
                        <a:rPr lang="es-CL" sz="1400" dirty="0" err="1"/>
                        <a:t>Information</a:t>
                      </a:r>
                      <a:r>
                        <a:rPr lang="es-CL" sz="1400" dirty="0"/>
                        <a:t> </a:t>
                      </a:r>
                      <a:r>
                        <a:rPr lang="es-CL" sz="1400" dirty="0" err="1"/>
                        <a:t>technology</a:t>
                      </a:r>
                      <a:r>
                        <a:rPr lang="es-CL" sz="1400" dirty="0"/>
                        <a:t>; </a:t>
                      </a:r>
                      <a:r>
                        <a:rPr lang="es-CL" sz="1400" dirty="0" err="1"/>
                        <a:t>Dept</a:t>
                      </a:r>
                      <a:r>
                        <a:rPr lang="es-CL" sz="1400" dirty="0"/>
                        <a:t>. </a:t>
                      </a:r>
                      <a:r>
                        <a:rPr lang="es-CL" sz="1400" dirty="0" err="1"/>
                        <a:t>Attention</a:t>
                      </a:r>
                      <a:r>
                        <a:rPr lang="es-CL" sz="1400" dirty="0"/>
                        <a:t> </a:t>
                      </a:r>
                      <a:r>
                        <a:rPr lang="es-CL" sz="1400" dirty="0" err="1"/>
                        <a:t>Users</a:t>
                      </a:r>
                      <a:r>
                        <a:rPr lang="es-CL" sz="1400" dirty="0"/>
                        <a:t>; </a:t>
                      </a:r>
                      <a:r>
                        <a:rPr lang="es-CL" sz="1400" dirty="0" err="1"/>
                        <a:t>Dept</a:t>
                      </a:r>
                      <a:r>
                        <a:rPr lang="es-CL" sz="1400" dirty="0"/>
                        <a:t>. </a:t>
                      </a:r>
                      <a:r>
                        <a:rPr lang="es-CL" sz="1400" dirty="0" err="1"/>
                        <a:t>Inspection</a:t>
                      </a:r>
                      <a:r>
                        <a:rPr lang="es-CL" sz="1400" dirty="0"/>
                        <a:t>, </a:t>
                      </a:r>
                      <a:r>
                        <a:rPr lang="es-CL" sz="1400" dirty="0" err="1"/>
                        <a:t>Dept</a:t>
                      </a:r>
                      <a:r>
                        <a:rPr lang="es-CL" sz="1400" dirty="0"/>
                        <a:t>. Labor </a:t>
                      </a:r>
                      <a:r>
                        <a:rPr lang="es-CL" sz="1400" dirty="0" err="1"/>
                        <a:t>Relations</a:t>
                      </a:r>
                      <a:r>
                        <a:rPr lang="es-CL" sz="1400" dirty="0"/>
                        <a:t>, </a:t>
                      </a:r>
                      <a:r>
                        <a:rPr lang="es-CL" sz="1400" dirty="0" err="1"/>
                        <a:t>Dept</a:t>
                      </a:r>
                      <a:r>
                        <a:rPr lang="es-CL" sz="1400" dirty="0"/>
                        <a:t>. Legal, </a:t>
                      </a:r>
                      <a:r>
                        <a:rPr lang="es-CL" sz="1400" dirty="0" err="1"/>
                        <a:t>Dept</a:t>
                      </a:r>
                      <a:r>
                        <a:rPr lang="es-CL" sz="1400" dirty="0"/>
                        <a:t>. </a:t>
                      </a:r>
                      <a:r>
                        <a:rPr lang="es-CL" sz="1400" dirty="0" err="1"/>
                        <a:t>Studies</a:t>
                      </a:r>
                      <a:r>
                        <a:rPr lang="es-CL" sz="1400" dirty="0"/>
                        <a:t>; </a:t>
                      </a:r>
                      <a:r>
                        <a:rPr lang="es-CL" sz="1400" dirty="0" err="1"/>
                        <a:t>Dept</a:t>
                      </a:r>
                      <a:r>
                        <a:rPr lang="es-CL" sz="1400" dirty="0"/>
                        <a:t>. Management and </a:t>
                      </a:r>
                      <a:r>
                        <a:rPr lang="es-CL" sz="1400" dirty="0" err="1"/>
                        <a:t>Development</a:t>
                      </a:r>
                      <a:r>
                        <a:rPr lang="es-CL" sz="1400" dirty="0"/>
                        <a:t>, </a:t>
                      </a:r>
                      <a:r>
                        <a:rPr lang="es-CL" sz="1400" dirty="0" err="1"/>
                        <a:t>support</a:t>
                      </a:r>
                      <a:r>
                        <a:rPr lang="es-CL" sz="1400" dirty="0"/>
                        <a:t> Office of Management.</a:t>
                      </a:r>
                    </a:p>
                  </a:txBody>
                  <a:tcPr/>
                </a:tc>
                <a:extLst>
                  <a:ext uri="{0D108BD9-81ED-4DB2-BD59-A6C34878D82A}">
                    <a16:rowId xmlns:a16="http://schemas.microsoft.com/office/drawing/2014/main" val="10008"/>
                  </a:ext>
                </a:extLst>
              </a:tr>
              <a:tr h="517148">
                <a:tc>
                  <a:txBody>
                    <a:bodyPr/>
                    <a:lstStyle/>
                    <a:p>
                      <a:r>
                        <a:rPr lang="es-CL" sz="1400" dirty="0"/>
                        <a:t>9. </a:t>
                      </a:r>
                      <a:r>
                        <a:rPr lang="en-US" sz="1400" dirty="0"/>
                        <a:t>Embedded DT equity mechanisms for migrant work.</a:t>
                      </a:r>
                      <a:endParaRPr lang="es-CL" sz="1400" dirty="0"/>
                    </a:p>
                  </a:txBody>
                  <a:tcPr/>
                </a:tc>
                <a:tc>
                  <a:txBody>
                    <a:bodyPr/>
                    <a:lstStyle/>
                    <a:p>
                      <a:r>
                        <a:rPr lang="fr-FR" sz="1400" dirty="0" err="1"/>
                        <a:t>Dept</a:t>
                      </a:r>
                      <a:r>
                        <a:rPr lang="fr-FR" sz="1400" dirty="0"/>
                        <a:t>. </a:t>
                      </a:r>
                      <a:r>
                        <a:rPr lang="fr-FR" sz="1400" dirty="0" err="1"/>
                        <a:t>Studies</a:t>
                      </a:r>
                      <a:r>
                        <a:rPr lang="fr-FR" sz="1400" dirty="0"/>
                        <a:t>; </a:t>
                      </a:r>
                      <a:r>
                        <a:rPr lang="fr-FR" sz="1400" dirty="0" err="1"/>
                        <a:t>Sub</a:t>
                      </a:r>
                      <a:r>
                        <a:rPr lang="fr-FR" sz="1400" dirty="0"/>
                        <a:t> Direction; </a:t>
                      </a:r>
                      <a:r>
                        <a:rPr lang="fr-FR" sz="1400" dirty="0" err="1"/>
                        <a:t>Dept</a:t>
                      </a:r>
                      <a:r>
                        <a:rPr lang="fr-FR" sz="1400" dirty="0"/>
                        <a:t>. Communications; </a:t>
                      </a:r>
                      <a:r>
                        <a:rPr lang="fr-FR" sz="1400" dirty="0" err="1"/>
                        <a:t>Dept</a:t>
                      </a:r>
                      <a:r>
                        <a:rPr lang="fr-FR" sz="1400" dirty="0"/>
                        <a:t>. RRLL.</a:t>
                      </a:r>
                      <a:endParaRPr lang="es-CL" sz="1400" dirty="0">
                        <a:solidFill>
                          <a:schemeClr val="accent2"/>
                        </a:solidFill>
                      </a:endParaRPr>
                    </a:p>
                  </a:txBody>
                  <a:tcPr/>
                </a:tc>
                <a:extLst>
                  <a:ext uri="{0D108BD9-81ED-4DB2-BD59-A6C34878D82A}">
                    <a16:rowId xmlns:a16="http://schemas.microsoft.com/office/drawing/2014/main" val="10009"/>
                  </a:ext>
                </a:extLst>
              </a:tr>
              <a:tr h="517148">
                <a:tc>
                  <a:txBody>
                    <a:bodyPr/>
                    <a:lstStyle/>
                    <a:p>
                      <a:r>
                        <a:rPr lang="es-CL" sz="1400" dirty="0"/>
                        <a:t>10. </a:t>
                      </a:r>
                      <a:r>
                        <a:rPr lang="es-CL" sz="1400" dirty="0" err="1"/>
                        <a:t>Available</a:t>
                      </a:r>
                      <a:r>
                        <a:rPr lang="es-CL" sz="1400" dirty="0"/>
                        <a:t> legal </a:t>
                      </a:r>
                      <a:r>
                        <a:rPr lang="es-CL" sz="1400" dirty="0" err="1"/>
                        <a:t>information</a:t>
                      </a:r>
                      <a:r>
                        <a:rPr lang="es-CL" sz="1400" dirty="0"/>
                        <a:t> </a:t>
                      </a:r>
                      <a:r>
                        <a:rPr lang="es-CL" sz="1400" dirty="0" err="1"/>
                        <a:t>on</a:t>
                      </a:r>
                      <a:r>
                        <a:rPr lang="es-CL" sz="1400" dirty="0"/>
                        <a:t> </a:t>
                      </a:r>
                      <a:r>
                        <a:rPr lang="es-CL" sz="1400" dirty="0" err="1"/>
                        <a:t>migrant</a:t>
                      </a:r>
                      <a:r>
                        <a:rPr lang="es-CL" sz="1400" dirty="0"/>
                        <a:t> labor.</a:t>
                      </a:r>
                    </a:p>
                  </a:txBody>
                  <a:tcPr/>
                </a:tc>
                <a:tc>
                  <a:txBody>
                    <a:bodyPr/>
                    <a:lstStyle/>
                    <a:p>
                      <a:r>
                        <a:rPr lang="es-CL" sz="1400" dirty="0" err="1"/>
                        <a:t>Dept</a:t>
                      </a:r>
                      <a:r>
                        <a:rPr lang="es-CL" sz="1400" dirty="0"/>
                        <a:t>. </a:t>
                      </a:r>
                      <a:r>
                        <a:rPr lang="es-CL" sz="1400" dirty="0" err="1"/>
                        <a:t>Inspection</a:t>
                      </a:r>
                      <a:r>
                        <a:rPr lang="es-CL" sz="1400" dirty="0"/>
                        <a:t>; </a:t>
                      </a:r>
                      <a:r>
                        <a:rPr lang="es-CL" sz="1400" dirty="0" err="1"/>
                        <a:t>Dept</a:t>
                      </a:r>
                      <a:r>
                        <a:rPr lang="es-CL" sz="1400" dirty="0"/>
                        <a:t>. Legal.</a:t>
                      </a:r>
                    </a:p>
                  </a:txBody>
                  <a:tcPr/>
                </a:tc>
                <a:extLst>
                  <a:ext uri="{0D108BD9-81ED-4DB2-BD59-A6C34878D82A}">
                    <a16:rowId xmlns:a16="http://schemas.microsoft.com/office/drawing/2014/main" val="10010"/>
                  </a:ext>
                </a:extLst>
              </a:tr>
            </a:tbl>
          </a:graphicData>
        </a:graphic>
      </p:graphicFrame>
      <p:sp>
        <p:nvSpPr>
          <p:cNvPr id="5" name="4 CuadroTexto"/>
          <p:cNvSpPr txBox="1"/>
          <p:nvPr/>
        </p:nvSpPr>
        <p:spPr>
          <a:xfrm>
            <a:off x="2799200" y="40214"/>
            <a:ext cx="4078255"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b="1" dirty="0"/>
              <a:t>Operational Matrix of the Action Plan</a:t>
            </a:r>
            <a:endParaRPr lang="es-CL" b="1" dirty="0"/>
          </a:p>
        </p:txBody>
      </p:sp>
    </p:spTree>
    <p:extLst>
      <p:ext uri="{BB962C8B-B14F-4D97-AF65-F5344CB8AC3E}">
        <p14:creationId xmlns:p14="http://schemas.microsoft.com/office/powerpoint/2010/main" val="324362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294967295"/>
          </p:nvPr>
        </p:nvSpPr>
        <p:spPr>
          <a:xfrm>
            <a:off x="6553200" y="6356350"/>
            <a:ext cx="2133600" cy="365125"/>
          </a:xfrm>
          <a:prstGeom prst="rect">
            <a:avLst/>
          </a:prstGeom>
        </p:spPr>
        <p:txBody>
          <a:bodyPr/>
          <a:lstStyle/>
          <a:p>
            <a:fld id="{33A3A0CA-B2BE-4A74-A3EF-8C671883212D}" type="slidenum">
              <a:rPr lang="es-CL" smtClean="0"/>
              <a:t>12</a:t>
            </a:fld>
            <a:endParaRPr lang="es-CL" dirty="0"/>
          </a:p>
        </p:txBody>
      </p:sp>
      <p:sp>
        <p:nvSpPr>
          <p:cNvPr id="4" name="3 Rectángulo"/>
          <p:cNvSpPr/>
          <p:nvPr/>
        </p:nvSpPr>
        <p:spPr>
          <a:xfrm>
            <a:off x="405880" y="645553"/>
            <a:ext cx="8280920" cy="5909310"/>
          </a:xfrm>
          <a:prstGeom prst="rect">
            <a:avLst/>
          </a:prstGeom>
        </p:spPr>
        <p:txBody>
          <a:bodyPr wrap="square">
            <a:spAutoFit/>
          </a:bodyPr>
          <a:lstStyle/>
          <a:p>
            <a:pPr marL="285750" indent="-285750" algn="just">
              <a:buFont typeface="Arial" panose="020B0604020202020204" pitchFamily="34" charset="0"/>
              <a:buChar char="•"/>
            </a:pPr>
            <a:r>
              <a:rPr lang="en-US" sz="1400" dirty="0">
                <a:latin typeface="+mn-lt"/>
              </a:rPr>
              <a:t>The dimensions that the Action Plan 2017-2018 address through its components commit practically all the units of the TD, and the Regional Directorates.</a:t>
            </a:r>
          </a:p>
          <a:p>
            <a:pPr algn="just"/>
            <a:endParaRPr lang="es-CL" sz="1400" dirty="0">
              <a:latin typeface="+mn-lt"/>
            </a:endParaRPr>
          </a:p>
          <a:p>
            <a:pPr marL="285750" indent="-285750" algn="just">
              <a:buFont typeface="Arial" panose="020B0604020202020204" pitchFamily="34" charset="0"/>
              <a:buChar char="•"/>
            </a:pPr>
            <a:r>
              <a:rPr lang="en-US" sz="1400" dirty="0">
                <a:latin typeface="+mn-lt"/>
              </a:rPr>
              <a:t>The production of goods and services proposed in order to increase the competencies of the institution in relation to migrant labor, would allow:</a:t>
            </a:r>
          </a:p>
          <a:p>
            <a:pPr algn="just"/>
            <a:endParaRPr lang="es-CL" sz="1400" dirty="0">
              <a:latin typeface="+mn-lt"/>
            </a:endParaRPr>
          </a:p>
          <a:p>
            <a:pPr marL="742950" lvl="1" indent="-285750" algn="just">
              <a:buFont typeface="Arial" panose="020B0604020202020204" pitchFamily="34" charset="0"/>
              <a:buChar char="•"/>
            </a:pPr>
            <a:r>
              <a:rPr lang="en-US" sz="1400" dirty="0">
                <a:latin typeface="+mn-lt"/>
              </a:rPr>
              <a:t>Use of information resources generated by other institutions;</a:t>
            </a:r>
          </a:p>
          <a:p>
            <a:pPr marL="742950" lvl="1" indent="-285750" algn="just">
              <a:buFont typeface="Arial" panose="020B0604020202020204" pitchFamily="34" charset="0"/>
              <a:buChar char="•"/>
            </a:pPr>
            <a:r>
              <a:rPr lang="en-US" sz="1400" dirty="0">
                <a:latin typeface="+mn-lt"/>
              </a:rPr>
              <a:t>Generation of in-house information according to the mission of the service;</a:t>
            </a:r>
          </a:p>
          <a:p>
            <a:pPr marL="742950" lvl="1" indent="-285750" algn="just">
              <a:buFont typeface="Arial" panose="020B0604020202020204" pitchFamily="34" charset="0"/>
              <a:buChar char="•"/>
            </a:pPr>
            <a:r>
              <a:rPr lang="en-US" sz="1400" dirty="0">
                <a:latin typeface="+mn-lt"/>
              </a:rPr>
              <a:t>Collaborative work with other institutions, contributing to a national policy on migration;</a:t>
            </a:r>
          </a:p>
          <a:p>
            <a:pPr marL="742950" lvl="1" indent="-285750" algn="just">
              <a:buFont typeface="Arial" panose="020B0604020202020204" pitchFamily="34" charset="0"/>
              <a:buChar char="•"/>
            </a:pPr>
            <a:r>
              <a:rPr lang="en-US" sz="1400" dirty="0">
                <a:latin typeface="+mn-lt"/>
              </a:rPr>
              <a:t>Decrease of gaps in the competencies of officials on the issue;</a:t>
            </a:r>
          </a:p>
          <a:p>
            <a:pPr marL="742950" lvl="1" indent="-285750" algn="just">
              <a:buFont typeface="Arial" panose="020B0604020202020204" pitchFamily="34" charset="0"/>
              <a:buChar char="•"/>
            </a:pPr>
            <a:r>
              <a:rPr lang="en-US" sz="1400" dirty="0">
                <a:latin typeface="+mn-lt"/>
              </a:rPr>
              <a:t>Some cultural changes in the organization to make visible the migrant worker as a user with specific needs and to diminish possible prejudices.</a:t>
            </a:r>
          </a:p>
          <a:p>
            <a:pPr lvl="1" algn="just"/>
            <a:endParaRPr lang="es-CL" sz="1400" dirty="0">
              <a:latin typeface="+mn-lt"/>
            </a:endParaRPr>
          </a:p>
          <a:p>
            <a:pPr marL="285750" indent="-285750" algn="just">
              <a:buFont typeface="Arial" panose="020B0604020202020204" pitchFamily="34" charset="0"/>
              <a:buChar char="•"/>
            </a:pPr>
            <a:r>
              <a:rPr lang="en-US" sz="1400" dirty="0">
                <a:latin typeface="+mn-lt"/>
              </a:rPr>
              <a:t>Macro activities were raised because, in order to achieve the production of the components, more than one unit of the Service should converge, thus optimizing the aggregation of value.</a:t>
            </a:r>
            <a:endParaRPr lang="es-CL" sz="1400" dirty="0">
              <a:latin typeface="+mn-lt"/>
            </a:endParaRPr>
          </a:p>
          <a:p>
            <a:pPr marL="285750" indent="-285750" algn="just">
              <a:buFont typeface="Arial" panose="020B0604020202020204" pitchFamily="34" charset="0"/>
              <a:buChar char="•"/>
            </a:pPr>
            <a:endParaRPr lang="es-CL" sz="1400" dirty="0">
              <a:latin typeface="+mn-lt"/>
            </a:endParaRPr>
          </a:p>
          <a:p>
            <a:pPr marL="285750" indent="-285750" algn="just">
              <a:buFont typeface="Arial" panose="020B0604020202020204" pitchFamily="34" charset="0"/>
              <a:buChar char="•"/>
            </a:pPr>
            <a:r>
              <a:rPr lang="en-US" sz="1400" dirty="0">
                <a:latin typeface="+mn-lt"/>
              </a:rPr>
              <a:t>The scope of the implementation of this proposed Action Plan requires complex monitoring and evaluation, and a lot of political will for it, the Management Cabinet is responsible for the management of its execution and subsequent evaluation.</a:t>
            </a:r>
            <a:endParaRPr lang="es-CL" sz="1400" dirty="0">
              <a:latin typeface="+mn-lt"/>
            </a:endParaRPr>
          </a:p>
          <a:p>
            <a:pPr marL="285750" indent="-285750" algn="just">
              <a:buFont typeface="Arial" panose="020B0604020202020204" pitchFamily="34" charset="0"/>
              <a:buChar char="•"/>
            </a:pPr>
            <a:endParaRPr lang="es-CL" sz="1400" dirty="0">
              <a:latin typeface="+mn-lt"/>
            </a:endParaRPr>
          </a:p>
          <a:p>
            <a:pPr marL="285750" indent="-285750" algn="just">
              <a:buFont typeface="Arial" panose="020B0604020202020204" pitchFamily="34" charset="0"/>
              <a:buChar char="•"/>
            </a:pPr>
            <a:r>
              <a:rPr lang="en-US" sz="1400" dirty="0">
                <a:latin typeface="+mn-lt"/>
              </a:rPr>
              <a:t>Finally, the proposed Action Plan 2017- 2018 offers the installation of goods and services whose continuity will allow, in time, for it to be considered as bases for a permanent policy of the institution on labor migration, thus contributing to a national policy on this subject.</a:t>
            </a:r>
          </a:p>
          <a:p>
            <a:pPr marL="285750" indent="-285750" algn="just">
              <a:buFont typeface="Arial" panose="020B0604020202020204" pitchFamily="34" charset="0"/>
              <a:buChar char="•"/>
            </a:pPr>
            <a:endParaRPr lang="es-CL" sz="1400" dirty="0">
              <a:latin typeface="+mn-lt"/>
            </a:endParaRPr>
          </a:p>
          <a:p>
            <a:pPr algn="ctr"/>
            <a:r>
              <a:rPr lang="es-CL" sz="1400" dirty="0" err="1"/>
              <a:t>Work</a:t>
            </a:r>
            <a:r>
              <a:rPr lang="es-CL" sz="1400" dirty="0"/>
              <a:t> Management Office </a:t>
            </a:r>
          </a:p>
          <a:p>
            <a:pPr algn="ctr"/>
            <a:r>
              <a:rPr lang="es-CL" sz="1400" dirty="0" err="1"/>
              <a:t>July</a:t>
            </a:r>
            <a:r>
              <a:rPr lang="es-CL" sz="1400" dirty="0"/>
              <a:t> of 2017</a:t>
            </a:r>
          </a:p>
          <a:p>
            <a:pPr marL="285750" indent="-285750" algn="just">
              <a:buFont typeface="Arial" panose="020B0604020202020204" pitchFamily="34" charset="0"/>
              <a:buChar char="•"/>
            </a:pPr>
            <a:endParaRPr lang="es-CL" sz="1400" dirty="0">
              <a:latin typeface="+mn-lt"/>
            </a:endParaRPr>
          </a:p>
        </p:txBody>
      </p:sp>
      <p:sp>
        <p:nvSpPr>
          <p:cNvPr id="2" name="Rectángulo 1"/>
          <p:cNvSpPr/>
          <p:nvPr/>
        </p:nvSpPr>
        <p:spPr>
          <a:xfrm>
            <a:off x="2563999" y="248215"/>
            <a:ext cx="1710725" cy="369332"/>
          </a:xfrm>
          <a:prstGeom prst="rect">
            <a:avLst/>
          </a:prstGeom>
        </p:spPr>
        <p:txBody>
          <a:bodyPr wrap="none">
            <a:spAutoFit/>
          </a:bodyPr>
          <a:lstStyle/>
          <a:p>
            <a:r>
              <a:rPr lang="es-CL" b="1" dirty="0"/>
              <a:t>In </a:t>
            </a:r>
            <a:r>
              <a:rPr lang="es-CL" b="1" dirty="0" err="1"/>
              <a:t>Conclusion</a:t>
            </a:r>
            <a:endParaRPr lang="es-CL" dirty="0"/>
          </a:p>
        </p:txBody>
      </p:sp>
    </p:spTree>
    <p:extLst>
      <p:ext uri="{BB962C8B-B14F-4D97-AF65-F5344CB8AC3E}">
        <p14:creationId xmlns:p14="http://schemas.microsoft.com/office/powerpoint/2010/main" val="356688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52400"/>
            <a:ext cx="8164513" cy="460443"/>
          </a:xfrm>
        </p:spPr>
        <p:txBody>
          <a:bodyPr/>
          <a:lstStyle/>
          <a:p>
            <a:pPr algn="ctr"/>
            <a:r>
              <a:rPr lang="es-CL" dirty="0"/>
              <a:t>General </a:t>
            </a:r>
            <a:r>
              <a:rPr lang="es-CL" dirty="0" err="1"/>
              <a:t>Background</a:t>
            </a:r>
            <a:endParaRPr lang="es-CL" dirty="0"/>
          </a:p>
        </p:txBody>
      </p:sp>
      <p:sp>
        <p:nvSpPr>
          <p:cNvPr id="4" name="Rectángulo 3"/>
          <p:cNvSpPr/>
          <p:nvPr/>
        </p:nvSpPr>
        <p:spPr>
          <a:xfrm>
            <a:off x="152400" y="612843"/>
            <a:ext cx="8540885" cy="6587060"/>
          </a:xfrm>
          <a:prstGeom prst="rect">
            <a:avLst/>
          </a:prstGeom>
        </p:spPr>
        <p:txBody>
          <a:bodyPr wrap="square">
            <a:spAutoFit/>
          </a:bodyPr>
          <a:lstStyle/>
          <a:p>
            <a:pPr lvl="0" algn="just">
              <a:lnSpc>
                <a:spcPct val="115000"/>
              </a:lnSpc>
              <a:spcBef>
                <a:spcPts val="600"/>
              </a:spcBef>
              <a:spcAft>
                <a:spcPts val="600"/>
              </a:spcAft>
            </a:pPr>
            <a:r>
              <a:rPr lang="en-US" sz="1400" i="1" dirty="0">
                <a:solidFill>
                  <a:srgbClr val="595959"/>
                </a:solidFill>
                <a:latin typeface="+mn-lt"/>
                <a:ea typeface="Calibri" panose="020F0502020204030204" pitchFamily="34" charset="0"/>
                <a:cs typeface="Times New Roman" panose="02020603050405020304" pitchFamily="18" charset="0"/>
              </a:rPr>
              <a:t>Chile has become a new center of attraction for migrant workers in Latin America. In recent years, the foreign population living in the country doubled, from 154,643 foreigners in 2006 (1% of the total population) to 465,319 in 2015 (2.7% of the total population). (DEM)</a:t>
            </a:r>
          </a:p>
          <a:p>
            <a:pPr lvl="0" algn="just">
              <a:lnSpc>
                <a:spcPct val="115000"/>
              </a:lnSpc>
              <a:spcBef>
                <a:spcPts val="600"/>
              </a:spcBef>
              <a:spcAft>
                <a:spcPts val="600"/>
              </a:spcAft>
            </a:pPr>
            <a:r>
              <a:rPr lang="en-US" sz="1400" i="1" dirty="0">
                <a:solidFill>
                  <a:srgbClr val="595959"/>
                </a:solidFill>
                <a:latin typeface="+mn-lt"/>
                <a:ea typeface="Calibri" panose="020F0502020204030204" pitchFamily="34" charset="0"/>
                <a:cs typeface="Times New Roman" panose="02020603050405020304" pitchFamily="18" charset="0"/>
              </a:rPr>
              <a:t>Migrations are part of the Government Program for the period 2014-2018. The program promotes the development of a migration policy and culture based on the promotion and application of the international instruments ratified by Chile on Human Rights and Migrants, with the State’s active role in settlement actions, regular residence, protection of victims of trafficking and migrant development.  </a:t>
            </a:r>
          </a:p>
          <a:p>
            <a:pPr lvl="0" algn="just">
              <a:lnSpc>
                <a:spcPct val="115000"/>
              </a:lnSpc>
              <a:spcBef>
                <a:spcPts val="600"/>
              </a:spcBef>
              <a:spcAft>
                <a:spcPts val="600"/>
              </a:spcAft>
            </a:pPr>
            <a:r>
              <a:rPr lang="en-US" sz="1400" dirty="0">
                <a:latin typeface="+mn-lt"/>
                <a:ea typeface="Calibri" panose="020F0502020204030204" pitchFamily="34" charset="0"/>
                <a:cs typeface="Times New Roman" panose="02020603050405020304" pitchFamily="18" charset="0"/>
              </a:rPr>
              <a:t>In November 2015, the </a:t>
            </a:r>
            <a:r>
              <a:rPr lang="en-US" sz="1400" b="1" dirty="0">
                <a:latin typeface="+mn-lt"/>
                <a:ea typeface="Calibri" panose="020F0502020204030204" pitchFamily="34" charset="0"/>
                <a:cs typeface="Times New Roman" panose="02020603050405020304" pitchFamily="18" charset="0"/>
              </a:rPr>
              <a:t>Migration Policy Council </a:t>
            </a:r>
            <a:r>
              <a:rPr lang="en-US" sz="1400" dirty="0">
                <a:latin typeface="+mn-lt"/>
                <a:ea typeface="Calibri" panose="020F0502020204030204" pitchFamily="34" charset="0"/>
                <a:cs typeface="Times New Roman" panose="02020603050405020304" pitchFamily="18" charset="0"/>
              </a:rPr>
              <a:t>was constituted as a presidential advisory commission and the </a:t>
            </a:r>
            <a:r>
              <a:rPr lang="en-US" sz="1400" b="1" dirty="0">
                <a:latin typeface="+mn-lt"/>
                <a:ea typeface="Calibri" panose="020F0502020204030204" pitchFamily="34" charset="0"/>
                <a:cs typeface="Times New Roman" panose="02020603050405020304" pitchFamily="18" charset="0"/>
              </a:rPr>
              <a:t>Technical Council for Migration Policy</a:t>
            </a:r>
            <a:r>
              <a:rPr lang="en-US" sz="1400" dirty="0">
                <a:latin typeface="+mn-lt"/>
                <a:ea typeface="Calibri" panose="020F0502020204030204" pitchFamily="34" charset="0"/>
                <a:cs typeface="Times New Roman" panose="02020603050405020304" pitchFamily="18" charset="0"/>
              </a:rPr>
              <a:t>, with a double mandate: </a:t>
            </a:r>
            <a:r>
              <a:rPr lang="en-US" sz="1400" b="1" dirty="0">
                <a:latin typeface="+mn-lt"/>
                <a:ea typeface="Calibri" panose="020F0502020204030204" pitchFamily="34" charset="0"/>
                <a:cs typeface="Times New Roman" panose="02020603050405020304" pitchFamily="18" charset="0"/>
              </a:rPr>
              <a:t>to revise the draft migration law </a:t>
            </a:r>
            <a:r>
              <a:rPr lang="en-US" sz="1400" dirty="0">
                <a:latin typeface="+mn-lt"/>
                <a:ea typeface="Calibri" panose="020F0502020204030204" pitchFamily="34" charset="0"/>
                <a:cs typeface="Times New Roman" panose="02020603050405020304" pitchFamily="18" charset="0"/>
              </a:rPr>
              <a:t>prepared by the Ministry of Interior and Public Security and to prepare a Plan of Action on migration.</a:t>
            </a:r>
          </a:p>
          <a:p>
            <a:pPr lvl="0" algn="just">
              <a:lnSpc>
                <a:spcPct val="115000"/>
              </a:lnSpc>
              <a:spcBef>
                <a:spcPts val="600"/>
              </a:spcBef>
              <a:spcAft>
                <a:spcPts val="600"/>
              </a:spcAft>
            </a:pPr>
            <a:r>
              <a:rPr lang="en-US" sz="1400" dirty="0">
                <a:latin typeface="+mn-lt"/>
                <a:ea typeface="Calibri" panose="020F0502020204030204" pitchFamily="34" charset="0"/>
                <a:cs typeface="Times New Roman" panose="02020603050405020304" pitchFamily="18" charset="0"/>
              </a:rPr>
              <a:t>In 2015 a Presidential Instruction was issued that states: </a:t>
            </a:r>
            <a:r>
              <a:rPr lang="en-US" sz="1400" b="1" i="1" dirty="0">
                <a:latin typeface="+mn-lt"/>
                <a:ea typeface="Calibri" panose="020F0502020204030204" pitchFamily="34" charset="0"/>
                <a:cs typeface="Times New Roman" panose="02020603050405020304" pitchFamily="18" charset="0"/>
              </a:rPr>
              <a:t>"Employment as a Mechanism of Social Insertion." </a:t>
            </a:r>
            <a:r>
              <a:rPr lang="en-US" sz="1400" i="1" dirty="0">
                <a:latin typeface="+mn-lt"/>
                <a:ea typeface="Calibri" panose="020F0502020204030204" pitchFamily="34" charset="0"/>
                <a:cs typeface="Times New Roman" panose="02020603050405020304" pitchFamily="18" charset="0"/>
              </a:rPr>
              <a:t>The Government should promote, on an equal basis with Chilean workers, the labor and social protection rights of migrant workers and their families, irrespective of their migratory status. Moreover, labor initiatives will aim to encourage regularization of Migration, the formalization of labor relations and co-responsibility between employers and employees.</a:t>
            </a:r>
          </a:p>
          <a:p>
            <a:pPr lvl="0" algn="just">
              <a:lnSpc>
                <a:spcPct val="115000"/>
              </a:lnSpc>
              <a:spcBef>
                <a:spcPts val="600"/>
              </a:spcBef>
              <a:spcAft>
                <a:spcPts val="600"/>
              </a:spcAft>
            </a:pPr>
            <a:r>
              <a:rPr lang="en-US" sz="1400" i="1" dirty="0">
                <a:latin typeface="+mn-lt"/>
                <a:ea typeface="Calibri" panose="020F0502020204030204" pitchFamily="34" charset="0"/>
                <a:cs typeface="Times New Roman" panose="02020603050405020304" pitchFamily="18" charset="0"/>
              </a:rPr>
              <a:t>It reinforces the need for State services, especially those related to the Ministry of Labor and Social Welfare, "to generate goals and indicators that will make it possible to operate the axes and guidelines of the instructions with the ultimate purpose of making public state management in migratory matters“</a:t>
            </a:r>
          </a:p>
          <a:p>
            <a:pPr lvl="0" algn="just">
              <a:lnSpc>
                <a:spcPct val="115000"/>
              </a:lnSpc>
              <a:spcBef>
                <a:spcPts val="600"/>
              </a:spcBef>
              <a:spcAft>
                <a:spcPts val="600"/>
              </a:spcAft>
            </a:pPr>
            <a:r>
              <a:rPr lang="en-US" sz="1400" dirty="0">
                <a:latin typeface="+mn-lt"/>
              </a:rPr>
              <a:t>As a consequence, </a:t>
            </a:r>
            <a:r>
              <a:rPr lang="en-US" sz="1400" b="1" dirty="0">
                <a:latin typeface="+mn-lt"/>
              </a:rPr>
              <a:t>the Ministerial Advisory Committee on Migrants and International Affairs </a:t>
            </a:r>
            <a:r>
              <a:rPr lang="en-US" sz="1400" dirty="0">
                <a:latin typeface="+mn-lt"/>
              </a:rPr>
              <a:t>was created by Decree of the Ministry of Labor and Social Welfare, in which all dependent institutions participate, with the objective of providing the technical inputs for the preparation of plans, programs and initiatives that The MINTRAB implement on this subject.</a:t>
            </a:r>
            <a:endParaRPr lang="es-CL" sz="1400" b="1" i="1" dirty="0">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s-CL" sz="1200" i="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10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42674"/>
            <a:ext cx="8164513" cy="421530"/>
          </a:xfrm>
        </p:spPr>
        <p:txBody>
          <a:bodyPr/>
          <a:lstStyle/>
          <a:p>
            <a:pPr algn="ctr"/>
            <a:r>
              <a:rPr lang="es-CL" dirty="0" err="1"/>
              <a:t>Ministry</a:t>
            </a:r>
            <a:r>
              <a:rPr lang="es-CL" dirty="0"/>
              <a:t> of Labor</a:t>
            </a:r>
          </a:p>
        </p:txBody>
      </p:sp>
      <p:sp>
        <p:nvSpPr>
          <p:cNvPr id="3" name="Marcador de contenido 2"/>
          <p:cNvSpPr>
            <a:spLocks noGrp="1"/>
          </p:cNvSpPr>
          <p:nvPr>
            <p:ph idx="1"/>
          </p:nvPr>
        </p:nvSpPr>
        <p:spPr>
          <a:xfrm>
            <a:off x="0" y="564204"/>
            <a:ext cx="8177213" cy="6728299"/>
          </a:xfrm>
        </p:spPr>
        <p:txBody>
          <a:bodyPr/>
          <a:lstStyle/>
          <a:p>
            <a:pPr marL="0" indent="0">
              <a:buNone/>
            </a:pPr>
            <a:endParaRPr lang="es-CL" sz="1400" dirty="0">
              <a:solidFill>
                <a:srgbClr val="000000"/>
              </a:solidFill>
              <a:latin typeface="Calibri" panose="020F0502020204030204" pitchFamily="34" charset="0"/>
            </a:endParaRPr>
          </a:p>
          <a:p>
            <a:pPr>
              <a:lnSpc>
                <a:spcPts val="1680"/>
              </a:lnSpc>
              <a:spcBef>
                <a:spcPts val="0"/>
              </a:spcBef>
            </a:pPr>
            <a:r>
              <a:rPr lang="en-US" sz="1400" dirty="0">
                <a:solidFill>
                  <a:srgbClr val="000000"/>
                </a:solidFill>
              </a:rPr>
              <a:t>The Ministerial Advisory Committee on Migration and International Affairs is created by Decree MINTRAB</a:t>
            </a:r>
          </a:p>
          <a:p>
            <a:pPr>
              <a:lnSpc>
                <a:spcPts val="1680"/>
              </a:lnSpc>
              <a:spcBef>
                <a:spcPts val="0"/>
              </a:spcBef>
            </a:pPr>
            <a:r>
              <a:rPr lang="en-US" sz="1400" dirty="0">
                <a:solidFill>
                  <a:srgbClr val="000000"/>
                </a:solidFill>
              </a:rPr>
              <a:t>It is chaired by the Minister of Labor and Social Welfare and its permanent members are the ten heads of service of this sector:</a:t>
            </a:r>
          </a:p>
          <a:p>
            <a:pPr marL="0" indent="0">
              <a:lnSpc>
                <a:spcPts val="1680"/>
              </a:lnSpc>
              <a:spcBef>
                <a:spcPts val="0"/>
              </a:spcBef>
              <a:buNone/>
            </a:pPr>
            <a:endParaRPr lang="es-CL" sz="1400" dirty="0">
              <a:solidFill>
                <a:srgbClr val="000000"/>
              </a:solidFill>
            </a:endParaRPr>
          </a:p>
          <a:p>
            <a:pPr>
              <a:lnSpc>
                <a:spcPts val="1680"/>
              </a:lnSpc>
              <a:spcBef>
                <a:spcPts val="0"/>
              </a:spcBef>
              <a:buFont typeface="+mj-lt"/>
              <a:buAutoNum type="arabicPeriod"/>
            </a:pPr>
            <a:r>
              <a:rPr lang="es-CL" sz="1400" dirty="0" err="1">
                <a:solidFill>
                  <a:schemeClr val="tx1"/>
                </a:solidFill>
              </a:rPr>
              <a:t>Undersecretary</a:t>
            </a:r>
            <a:r>
              <a:rPr lang="es-CL" sz="1400" dirty="0">
                <a:solidFill>
                  <a:schemeClr val="tx1"/>
                </a:solidFill>
              </a:rPr>
              <a:t> of Labor</a:t>
            </a:r>
          </a:p>
          <a:p>
            <a:pPr>
              <a:lnSpc>
                <a:spcPts val="1680"/>
              </a:lnSpc>
              <a:spcBef>
                <a:spcPts val="0"/>
              </a:spcBef>
              <a:buFont typeface="+mj-lt"/>
              <a:buAutoNum type="arabicPeriod"/>
            </a:pPr>
            <a:r>
              <a:rPr lang="es-CL" sz="1400" dirty="0" err="1">
                <a:solidFill>
                  <a:schemeClr val="tx1"/>
                </a:solidFill>
              </a:rPr>
              <a:t>Undersecretary</a:t>
            </a:r>
            <a:r>
              <a:rPr lang="es-CL" sz="1400" dirty="0">
                <a:solidFill>
                  <a:schemeClr val="tx1"/>
                </a:solidFill>
              </a:rPr>
              <a:t> of Social </a:t>
            </a:r>
            <a:r>
              <a:rPr lang="es-CL" sz="1400" dirty="0" err="1">
                <a:solidFill>
                  <a:schemeClr val="tx1"/>
                </a:solidFill>
              </a:rPr>
              <a:t>Welfare</a:t>
            </a:r>
            <a:endParaRPr lang="es-CL" sz="1400" dirty="0">
              <a:solidFill>
                <a:schemeClr val="tx1"/>
              </a:solidFill>
            </a:endParaRPr>
          </a:p>
          <a:p>
            <a:pPr>
              <a:lnSpc>
                <a:spcPts val="1680"/>
              </a:lnSpc>
              <a:spcBef>
                <a:spcPts val="0"/>
              </a:spcBef>
              <a:buFont typeface="+mj-lt"/>
              <a:buAutoNum type="arabicPeriod"/>
            </a:pPr>
            <a:r>
              <a:rPr lang="es-CL" sz="1400" dirty="0">
                <a:solidFill>
                  <a:schemeClr val="tx1"/>
                </a:solidFill>
              </a:rPr>
              <a:t>Management of </a:t>
            </a:r>
            <a:r>
              <a:rPr lang="es-CL" sz="1400" dirty="0" err="1">
                <a:solidFill>
                  <a:schemeClr val="tx1"/>
                </a:solidFill>
              </a:rPr>
              <a:t>Work</a:t>
            </a:r>
            <a:endParaRPr lang="es-CL" sz="1400" dirty="0">
              <a:solidFill>
                <a:schemeClr val="tx1"/>
              </a:solidFill>
            </a:endParaRPr>
          </a:p>
          <a:p>
            <a:pPr>
              <a:lnSpc>
                <a:spcPts val="1680"/>
              </a:lnSpc>
              <a:spcBef>
                <a:spcPts val="0"/>
              </a:spcBef>
              <a:buFont typeface="+mj-lt"/>
              <a:buAutoNum type="arabicPeriod"/>
            </a:pPr>
            <a:r>
              <a:rPr lang="es-CL" sz="1400" dirty="0" err="1">
                <a:solidFill>
                  <a:schemeClr val="tx1"/>
                </a:solidFill>
              </a:rPr>
              <a:t>Superintendent</a:t>
            </a:r>
            <a:r>
              <a:rPr lang="es-CL" sz="1400" dirty="0">
                <a:solidFill>
                  <a:schemeClr val="tx1"/>
                </a:solidFill>
              </a:rPr>
              <a:t> of Social Security</a:t>
            </a:r>
          </a:p>
          <a:p>
            <a:pPr>
              <a:lnSpc>
                <a:spcPts val="1680"/>
              </a:lnSpc>
              <a:spcBef>
                <a:spcPts val="0"/>
              </a:spcBef>
              <a:buFont typeface="+mj-lt"/>
              <a:buAutoNum type="arabicPeriod"/>
            </a:pPr>
            <a:r>
              <a:rPr lang="es-CL" sz="1400" dirty="0" err="1">
                <a:solidFill>
                  <a:schemeClr val="tx1"/>
                </a:solidFill>
              </a:rPr>
              <a:t>Superintendent</a:t>
            </a:r>
            <a:r>
              <a:rPr lang="es-CL" sz="1400" dirty="0">
                <a:solidFill>
                  <a:schemeClr val="tx1"/>
                </a:solidFill>
              </a:rPr>
              <a:t> of </a:t>
            </a:r>
            <a:r>
              <a:rPr lang="es-CL" sz="1400" dirty="0" err="1">
                <a:solidFill>
                  <a:schemeClr val="tx1"/>
                </a:solidFill>
              </a:rPr>
              <a:t>Pensions</a:t>
            </a:r>
            <a:endParaRPr lang="es-CL" sz="1400" dirty="0">
              <a:solidFill>
                <a:schemeClr val="tx1"/>
              </a:solidFill>
            </a:endParaRPr>
          </a:p>
          <a:p>
            <a:pPr>
              <a:lnSpc>
                <a:spcPts val="1680"/>
              </a:lnSpc>
              <a:spcBef>
                <a:spcPts val="0"/>
              </a:spcBef>
              <a:buFont typeface="+mj-lt"/>
              <a:buAutoNum type="arabicPeriod"/>
            </a:pPr>
            <a:r>
              <a:rPr lang="es-CL" sz="1400" dirty="0" err="1">
                <a:solidFill>
                  <a:schemeClr val="tx1"/>
                </a:solidFill>
              </a:rPr>
              <a:t>Institute</a:t>
            </a:r>
            <a:r>
              <a:rPr lang="es-CL" sz="1400" dirty="0">
                <a:solidFill>
                  <a:schemeClr val="tx1"/>
                </a:solidFill>
              </a:rPr>
              <a:t> of Social </a:t>
            </a:r>
            <a:r>
              <a:rPr lang="es-CL" sz="1400" dirty="0" err="1">
                <a:solidFill>
                  <a:schemeClr val="tx1"/>
                </a:solidFill>
              </a:rPr>
              <a:t>Welfare</a:t>
            </a:r>
            <a:endParaRPr lang="es-CL" sz="1400" dirty="0">
              <a:solidFill>
                <a:schemeClr val="tx1"/>
              </a:solidFill>
            </a:endParaRPr>
          </a:p>
          <a:p>
            <a:pPr>
              <a:lnSpc>
                <a:spcPts val="1680"/>
              </a:lnSpc>
              <a:spcBef>
                <a:spcPts val="0"/>
              </a:spcBef>
              <a:buFont typeface="+mj-lt"/>
              <a:buAutoNum type="arabicPeriod"/>
            </a:pPr>
            <a:r>
              <a:rPr lang="es-CL" sz="1400" dirty="0" err="1">
                <a:solidFill>
                  <a:schemeClr val="tx1"/>
                </a:solidFill>
              </a:rPr>
              <a:t>Institute</a:t>
            </a:r>
            <a:r>
              <a:rPr lang="es-CL" sz="1400" dirty="0">
                <a:solidFill>
                  <a:schemeClr val="tx1"/>
                </a:solidFill>
              </a:rPr>
              <a:t> of </a:t>
            </a:r>
            <a:r>
              <a:rPr lang="es-CL" sz="1400" dirty="0" err="1">
                <a:solidFill>
                  <a:schemeClr val="tx1"/>
                </a:solidFill>
              </a:rPr>
              <a:t>Occupational</a:t>
            </a:r>
            <a:r>
              <a:rPr lang="es-CL" sz="1400" dirty="0">
                <a:solidFill>
                  <a:schemeClr val="tx1"/>
                </a:solidFill>
              </a:rPr>
              <a:t> Safety</a:t>
            </a:r>
          </a:p>
          <a:p>
            <a:pPr>
              <a:lnSpc>
                <a:spcPts val="1680"/>
              </a:lnSpc>
              <a:spcBef>
                <a:spcPts val="0"/>
              </a:spcBef>
              <a:buFont typeface="+mj-lt"/>
              <a:buAutoNum type="arabicPeriod"/>
            </a:pPr>
            <a:r>
              <a:rPr lang="en-US" sz="1400" dirty="0">
                <a:solidFill>
                  <a:schemeClr val="tx1"/>
                </a:solidFill>
              </a:rPr>
              <a:t>National Training and Employment Service</a:t>
            </a:r>
          </a:p>
          <a:p>
            <a:pPr>
              <a:lnSpc>
                <a:spcPts val="1680"/>
              </a:lnSpc>
              <a:spcBef>
                <a:spcPts val="0"/>
              </a:spcBef>
              <a:buFont typeface="+mj-lt"/>
              <a:buAutoNum type="arabicPeriod"/>
            </a:pPr>
            <a:r>
              <a:rPr lang="es-CL" sz="1400" dirty="0">
                <a:solidFill>
                  <a:schemeClr val="tx1"/>
                </a:solidFill>
              </a:rPr>
              <a:t>Chile Valora (Chile </a:t>
            </a:r>
            <a:r>
              <a:rPr lang="es-CL" sz="1400" dirty="0" err="1">
                <a:solidFill>
                  <a:schemeClr val="tx1"/>
                </a:solidFill>
              </a:rPr>
              <a:t>Values</a:t>
            </a:r>
            <a:r>
              <a:rPr lang="es-CL" sz="1400" dirty="0">
                <a:solidFill>
                  <a:schemeClr val="tx1"/>
                </a:solidFill>
              </a:rPr>
              <a:t>)</a:t>
            </a:r>
          </a:p>
          <a:p>
            <a:pPr>
              <a:lnSpc>
                <a:spcPts val="1680"/>
              </a:lnSpc>
              <a:spcBef>
                <a:spcPts val="0"/>
              </a:spcBef>
              <a:buFont typeface="+mj-lt"/>
              <a:buAutoNum type="arabicPeriod"/>
            </a:pPr>
            <a:r>
              <a:rPr lang="es-CL" sz="1400" dirty="0" err="1">
                <a:solidFill>
                  <a:schemeClr val="tx1"/>
                </a:solidFill>
              </a:rPr>
              <a:t>Credit</a:t>
            </a:r>
            <a:r>
              <a:rPr lang="es-CL" sz="1400" dirty="0">
                <a:solidFill>
                  <a:schemeClr val="tx1"/>
                </a:solidFill>
              </a:rPr>
              <a:t> Management </a:t>
            </a:r>
            <a:r>
              <a:rPr lang="es-CL" sz="1400" dirty="0" err="1">
                <a:solidFill>
                  <a:schemeClr val="tx1"/>
                </a:solidFill>
              </a:rPr>
              <a:t>Pledge</a:t>
            </a:r>
            <a:endParaRPr lang="es-CL" sz="1400" dirty="0">
              <a:solidFill>
                <a:schemeClr val="tx1"/>
              </a:solidFill>
            </a:endParaRPr>
          </a:p>
          <a:p>
            <a:pPr>
              <a:lnSpc>
                <a:spcPts val="1680"/>
              </a:lnSpc>
              <a:spcBef>
                <a:spcPts val="0"/>
              </a:spcBef>
              <a:buFont typeface="+mj-lt"/>
              <a:buAutoNum type="arabicPeriod"/>
            </a:pPr>
            <a:endParaRPr lang="es-CL" sz="1400" dirty="0">
              <a:solidFill>
                <a:srgbClr val="000000"/>
              </a:solidFill>
            </a:endParaRPr>
          </a:p>
          <a:p>
            <a:pPr>
              <a:lnSpc>
                <a:spcPts val="1680"/>
              </a:lnSpc>
              <a:spcBef>
                <a:spcPts val="0"/>
              </a:spcBef>
            </a:pPr>
            <a:r>
              <a:rPr lang="en-US" sz="1400" dirty="0">
                <a:solidFill>
                  <a:schemeClr val="tx1"/>
                </a:solidFill>
              </a:rPr>
              <a:t>The ministerial mandate instructs that each service dependent on MINTRAB incorporate goals on Labor Migration in its Collective Performance Agreements (2017)</a:t>
            </a:r>
          </a:p>
          <a:p>
            <a:pPr marL="0" indent="0">
              <a:lnSpc>
                <a:spcPts val="1680"/>
              </a:lnSpc>
              <a:spcBef>
                <a:spcPts val="0"/>
              </a:spcBef>
              <a:buNone/>
            </a:pPr>
            <a:endParaRPr lang="es-CL" sz="1400" dirty="0">
              <a:solidFill>
                <a:schemeClr val="tx1"/>
              </a:solidFill>
            </a:endParaRPr>
          </a:p>
          <a:p>
            <a:pPr algn="just">
              <a:lnSpc>
                <a:spcPts val="1680"/>
              </a:lnSpc>
              <a:spcBef>
                <a:spcPts val="0"/>
              </a:spcBef>
            </a:pPr>
            <a:r>
              <a:rPr lang="en-US" sz="1400" dirty="0">
                <a:solidFill>
                  <a:schemeClr val="tx1"/>
                </a:solidFill>
              </a:rPr>
              <a:t>These goals have as a requirement two dimensions</a:t>
            </a:r>
            <a:r>
              <a:rPr lang="en-US" sz="1400" b="1" dirty="0">
                <a:solidFill>
                  <a:schemeClr val="tx1"/>
                </a:solidFill>
              </a:rPr>
              <a:t>: Identification of the Migrant User and Tear Down Administrative Barriers.</a:t>
            </a:r>
          </a:p>
          <a:p>
            <a:pPr marL="0" indent="0" algn="just">
              <a:lnSpc>
                <a:spcPts val="1680"/>
              </a:lnSpc>
              <a:spcBef>
                <a:spcPts val="0"/>
              </a:spcBef>
              <a:buNone/>
            </a:pPr>
            <a:endParaRPr lang="es-CL" sz="1400" b="1" dirty="0">
              <a:solidFill>
                <a:schemeClr val="tx1"/>
              </a:solidFill>
            </a:endParaRPr>
          </a:p>
          <a:p>
            <a:pPr>
              <a:lnSpc>
                <a:spcPts val="1680"/>
              </a:lnSpc>
              <a:spcBef>
                <a:spcPts val="0"/>
              </a:spcBef>
            </a:pPr>
            <a:r>
              <a:rPr lang="es-CL" sz="1400" b="1" dirty="0" err="1">
                <a:solidFill>
                  <a:schemeClr val="tx1"/>
                </a:solidFill>
              </a:rPr>
              <a:t>Two</a:t>
            </a:r>
            <a:r>
              <a:rPr lang="es-CL" sz="1400" b="1" dirty="0">
                <a:solidFill>
                  <a:schemeClr val="tx1"/>
                </a:solidFill>
              </a:rPr>
              <a:t> </a:t>
            </a:r>
            <a:r>
              <a:rPr lang="es-CL" sz="1400" b="1" dirty="0" err="1">
                <a:solidFill>
                  <a:schemeClr val="tx1"/>
                </a:solidFill>
              </a:rPr>
              <a:t>strategic</a:t>
            </a:r>
            <a:r>
              <a:rPr lang="es-CL" sz="1400" b="1" dirty="0">
                <a:solidFill>
                  <a:schemeClr val="tx1"/>
                </a:solidFill>
              </a:rPr>
              <a:t> </a:t>
            </a:r>
            <a:r>
              <a:rPr lang="es-CL" sz="1400" b="1" dirty="0" err="1">
                <a:solidFill>
                  <a:schemeClr val="tx1"/>
                </a:solidFill>
              </a:rPr>
              <a:t>purposes</a:t>
            </a:r>
            <a:r>
              <a:rPr lang="es-CL" sz="1400" b="1" dirty="0">
                <a:solidFill>
                  <a:schemeClr val="tx1"/>
                </a:solidFill>
              </a:rPr>
              <a:t>: </a:t>
            </a:r>
          </a:p>
          <a:p>
            <a:pPr lvl="2">
              <a:lnSpc>
                <a:spcPts val="1680"/>
              </a:lnSpc>
              <a:spcBef>
                <a:spcPts val="0"/>
              </a:spcBef>
            </a:pPr>
            <a:r>
              <a:rPr lang="en-US" sz="1200" dirty="0">
                <a:solidFill>
                  <a:schemeClr val="tx1"/>
                </a:solidFill>
              </a:rPr>
              <a:t>Improve </a:t>
            </a:r>
            <a:r>
              <a:rPr lang="en-US" sz="1200" dirty="0" err="1">
                <a:solidFill>
                  <a:schemeClr val="tx1"/>
                </a:solidFill>
              </a:rPr>
              <a:t>intersectoral</a:t>
            </a:r>
            <a:r>
              <a:rPr lang="en-US" sz="1200" dirty="0">
                <a:solidFill>
                  <a:schemeClr val="tx1"/>
                </a:solidFill>
              </a:rPr>
              <a:t> coordination for the achievement of common objectives.</a:t>
            </a:r>
          </a:p>
          <a:p>
            <a:pPr lvl="2">
              <a:lnSpc>
                <a:spcPts val="1680"/>
              </a:lnSpc>
              <a:spcBef>
                <a:spcPts val="0"/>
              </a:spcBef>
            </a:pPr>
            <a:r>
              <a:rPr lang="en-US" sz="1200" dirty="0">
                <a:solidFill>
                  <a:schemeClr val="tx1"/>
                </a:solidFill>
              </a:rPr>
              <a:t>Have a Sector Migration Policy at the end of 2017.</a:t>
            </a:r>
          </a:p>
          <a:p>
            <a:pPr lvl="2">
              <a:lnSpc>
                <a:spcPts val="1680"/>
              </a:lnSpc>
              <a:spcBef>
                <a:spcPts val="0"/>
              </a:spcBef>
            </a:pPr>
            <a:endParaRPr lang="es-CL" sz="1200" dirty="0">
              <a:solidFill>
                <a:schemeClr val="tx1"/>
              </a:solidFill>
            </a:endParaRPr>
          </a:p>
          <a:p>
            <a:pPr>
              <a:lnSpc>
                <a:spcPts val="1680"/>
              </a:lnSpc>
              <a:spcBef>
                <a:spcPts val="0"/>
              </a:spcBef>
            </a:pPr>
            <a:r>
              <a:rPr lang="en-US" sz="1400" dirty="0">
                <a:solidFill>
                  <a:schemeClr val="tx1"/>
                </a:solidFill>
              </a:rPr>
              <a:t>Each service has a "Technical Manager of Labor Migration" that can be consulted in matters of his or her competence</a:t>
            </a:r>
            <a:endParaRPr lang="es-CL" sz="1400" b="1" dirty="0">
              <a:solidFill>
                <a:schemeClr val="tx1"/>
              </a:solidFill>
            </a:endParaRPr>
          </a:p>
          <a:p>
            <a:pPr algn="just"/>
            <a:endParaRPr lang="es-CL" sz="1400" b="1" dirty="0">
              <a:solidFill>
                <a:schemeClr val="tx1"/>
              </a:solidFill>
            </a:endParaRPr>
          </a:p>
          <a:p>
            <a:endParaRPr lang="es-CL" sz="1400" dirty="0">
              <a:solidFill>
                <a:schemeClr val="tx1"/>
              </a:solidFill>
            </a:endParaRPr>
          </a:p>
          <a:p>
            <a:pPr algn="just"/>
            <a:endParaRPr lang="es-CL" dirty="0"/>
          </a:p>
          <a:p>
            <a:pPr algn="just"/>
            <a:endParaRPr lang="es-CL" dirty="0"/>
          </a:p>
        </p:txBody>
      </p:sp>
    </p:spTree>
    <p:extLst>
      <p:ext uri="{BB962C8B-B14F-4D97-AF65-F5344CB8AC3E}">
        <p14:creationId xmlns:p14="http://schemas.microsoft.com/office/powerpoint/2010/main" val="109012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00" y="258763"/>
            <a:ext cx="8164513" cy="528536"/>
          </a:xfrm>
        </p:spPr>
        <p:txBody>
          <a:bodyPr/>
          <a:lstStyle/>
          <a:p>
            <a:r>
              <a:rPr lang="es-CL" dirty="0"/>
              <a:t>Management of Labor</a:t>
            </a:r>
          </a:p>
        </p:txBody>
      </p:sp>
      <p:sp>
        <p:nvSpPr>
          <p:cNvPr id="3" name="Marcador de contenido 2"/>
          <p:cNvSpPr>
            <a:spLocks noGrp="1"/>
          </p:cNvSpPr>
          <p:nvPr>
            <p:ph idx="1"/>
          </p:nvPr>
        </p:nvSpPr>
        <p:spPr>
          <a:xfrm>
            <a:off x="139700" y="787299"/>
            <a:ext cx="8177213" cy="5535680"/>
          </a:xfrm>
        </p:spPr>
        <p:txBody>
          <a:bodyPr/>
          <a:lstStyle/>
          <a:p>
            <a:pPr algn="just"/>
            <a:r>
              <a:rPr lang="en-US" sz="1200" dirty="0"/>
              <a:t>In the case of the Management of Labor, the collective goal was defined in the elaboration of a Plan of Action for 2017 in the field of migrant workers based on an institutional self-diagnosis. (2016). All this was built with the permanent Technical Assistance of the International Labor Office (ILO) for the Southern Cone .</a:t>
            </a:r>
          </a:p>
          <a:p>
            <a:pPr algn="just"/>
            <a:endParaRPr lang="es-CL" sz="1200" dirty="0"/>
          </a:p>
          <a:p>
            <a:pPr algn="just"/>
            <a:r>
              <a:rPr lang="en-US" sz="1200" dirty="0"/>
              <a:t>Both the self-diagnosis and the Action Plan were developed around the legal mandate and mission of the Institution:</a:t>
            </a:r>
          </a:p>
          <a:p>
            <a:pPr marL="0" indent="0" algn="just">
              <a:buNone/>
            </a:pPr>
            <a:endParaRPr lang="es-CL" sz="1200" b="1" i="1" dirty="0">
              <a:solidFill>
                <a:prstClr val="black"/>
              </a:solidFill>
            </a:endParaRPr>
          </a:p>
          <a:p>
            <a:pPr marL="0" lvl="0" indent="0" algn="ctr">
              <a:buNone/>
            </a:pPr>
            <a:r>
              <a:rPr lang="en-US" sz="1200" b="1" i="1" dirty="0">
                <a:solidFill>
                  <a:prstClr val="black"/>
                </a:solidFill>
              </a:rPr>
              <a:t>"Ensure compliance with labor legislation, social security and health and safety at work, promote the full exercise of freedom of association, promote social dialogue, strengthen systems for prevention and alternative solutions to conflicts, allowing fairer and more equitable relations between workers and employers, contributing to a democratic system of industrial relations.</a:t>
            </a:r>
          </a:p>
          <a:p>
            <a:pPr marL="0" lvl="0" indent="0" algn="ctr">
              <a:buNone/>
            </a:pPr>
            <a:endParaRPr lang="es-CL" sz="1200" b="1" i="1" dirty="0">
              <a:solidFill>
                <a:prstClr val="black"/>
              </a:solidFill>
            </a:endParaRPr>
          </a:p>
          <a:p>
            <a:pPr algn="just"/>
            <a:r>
              <a:rPr lang="en-US" sz="1200" dirty="0">
                <a:solidFill>
                  <a:prstClr val="black"/>
                </a:solidFill>
              </a:rPr>
              <a:t>This mandate forms a very different Management of Labor in Chile compared to the majority of counterpart institutions in the Region since the goods and services it provides go far beyond the Single Audit or Inspection, which constitutes a strategic institution for the Labor relations and at the same time a complex organization of its management, functional as territorially based, and since it covers the whole country with more than 80 offices.</a:t>
            </a:r>
          </a:p>
          <a:p>
            <a:pPr algn="just"/>
            <a:endParaRPr lang="es-CL" sz="1200" dirty="0">
              <a:solidFill>
                <a:prstClr val="black"/>
              </a:solidFill>
            </a:endParaRPr>
          </a:p>
          <a:p>
            <a:pPr algn="just"/>
            <a:r>
              <a:rPr lang="en-US" sz="1200" dirty="0">
                <a:solidFill>
                  <a:prstClr val="black"/>
                </a:solidFill>
              </a:rPr>
              <a:t>Services provided</a:t>
            </a:r>
            <a:r>
              <a:rPr lang="en-US" sz="1200" b="1" dirty="0">
                <a:solidFill>
                  <a:prstClr val="black"/>
                </a:solidFill>
              </a:rPr>
              <a:t>: Audit. Systems of prevention and alternative solution of conflicts and social dialogue. Promotion of freedom of association and technical assistance. User Attention. Opinions.</a:t>
            </a:r>
          </a:p>
          <a:p>
            <a:pPr marL="0" indent="0">
              <a:buNone/>
            </a:pPr>
            <a:endParaRPr lang="en-US" sz="1200" b="1" dirty="0"/>
          </a:p>
          <a:p>
            <a:r>
              <a:rPr lang="en-US" sz="1200" b="1" dirty="0"/>
              <a:t>Therefore, the 2017-2018 Migrant Work Action Plan </a:t>
            </a:r>
            <a:r>
              <a:rPr lang="en-US" sz="1200" dirty="0"/>
              <a:t>intervenes in all areas of the institution in a cross-cutting way to improve its management, information and training capacities to respond to the growing needs of migrant workers. With focused on: </a:t>
            </a:r>
            <a:r>
              <a:rPr lang="en-US" sz="1200" b="1" dirty="0"/>
              <a:t>Inclusion - Non-discrimination</a:t>
            </a:r>
          </a:p>
          <a:p>
            <a:pPr algn="just"/>
            <a:endParaRPr lang="es-CL" sz="1200" b="1" dirty="0"/>
          </a:p>
          <a:p>
            <a:pPr algn="just"/>
            <a:r>
              <a:rPr lang="en-US" sz="1200" dirty="0"/>
              <a:t>The determining factor for the construction of the Plan was the participative self-diagnosis that not only addressed normative and management aspects but also cultural aspects and the willingness to change practices.</a:t>
            </a:r>
            <a:endParaRPr lang="es-CL" sz="1200" dirty="0"/>
          </a:p>
          <a:p>
            <a:pPr algn="just"/>
            <a:endParaRPr lang="es-CL" sz="1200" b="1" dirty="0"/>
          </a:p>
          <a:p>
            <a:pPr algn="just"/>
            <a:endParaRPr lang="es-CL" sz="1200" dirty="0"/>
          </a:p>
          <a:p>
            <a:pPr algn="just"/>
            <a:endParaRPr lang="es-CL" sz="1200" dirty="0"/>
          </a:p>
          <a:p>
            <a:pPr algn="just"/>
            <a:endParaRPr lang="es-CL" sz="1200" dirty="0"/>
          </a:p>
          <a:p>
            <a:pPr algn="just"/>
            <a:endParaRPr lang="es-CL" sz="1200" dirty="0"/>
          </a:p>
        </p:txBody>
      </p:sp>
    </p:spTree>
    <p:extLst>
      <p:ext uri="{BB962C8B-B14F-4D97-AF65-F5344CB8AC3E}">
        <p14:creationId xmlns:p14="http://schemas.microsoft.com/office/powerpoint/2010/main" val="305723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52400"/>
            <a:ext cx="8164513" cy="421532"/>
          </a:xfrm>
        </p:spPr>
        <p:txBody>
          <a:bodyPr/>
          <a:lstStyle/>
          <a:p>
            <a:r>
              <a:rPr lang="en-US" dirty="0"/>
              <a:t>The Migrant User in the Management of Labor</a:t>
            </a:r>
            <a:endParaRPr lang="es-CL" dirty="0">
              <a:solidFill>
                <a:srgbClr val="FF0000"/>
              </a:solidFill>
            </a:endParaRPr>
          </a:p>
        </p:txBody>
      </p:sp>
      <p:sp>
        <p:nvSpPr>
          <p:cNvPr id="3" name="Marcador de contenido 2"/>
          <p:cNvSpPr>
            <a:spLocks noGrp="1"/>
          </p:cNvSpPr>
          <p:nvPr>
            <p:ph idx="1"/>
          </p:nvPr>
        </p:nvSpPr>
        <p:spPr>
          <a:xfrm>
            <a:off x="152400" y="363166"/>
            <a:ext cx="8508189" cy="6070060"/>
          </a:xfrm>
        </p:spPr>
        <p:txBody>
          <a:bodyPr/>
          <a:lstStyle/>
          <a:p>
            <a:pPr marL="0" indent="0">
              <a:buNone/>
            </a:pPr>
            <a:endParaRPr lang="en-US" sz="1400" dirty="0"/>
          </a:p>
          <a:p>
            <a:r>
              <a:rPr lang="en-US" sz="1400" dirty="0"/>
              <a:t>The migrant population in Chile by 2015: 465,319 - 51.9% Women 48.1% Men.</a:t>
            </a:r>
          </a:p>
          <a:p>
            <a:pPr algn="just">
              <a:spcBef>
                <a:spcPts val="0"/>
              </a:spcBef>
            </a:pPr>
            <a:endParaRPr lang="es-CL" sz="1400" dirty="0"/>
          </a:p>
          <a:p>
            <a:pPr algn="just">
              <a:spcBef>
                <a:spcPts val="0"/>
              </a:spcBef>
            </a:pPr>
            <a:r>
              <a:rPr lang="es-CL" sz="1400" dirty="0"/>
              <a:t>74.9% come </a:t>
            </a:r>
            <a:r>
              <a:rPr lang="es-CL" sz="1400" dirty="0" err="1"/>
              <a:t>from</a:t>
            </a:r>
            <a:r>
              <a:rPr lang="es-CL" sz="1400" dirty="0"/>
              <a:t> South </a:t>
            </a:r>
            <a:r>
              <a:rPr lang="es-CL" sz="1400" dirty="0" err="1"/>
              <a:t>America</a:t>
            </a:r>
            <a:r>
              <a:rPr lang="es-CL" sz="1400" dirty="0"/>
              <a:t>: </a:t>
            </a:r>
            <a:r>
              <a:rPr lang="es-CL" sz="1400" dirty="0" err="1"/>
              <a:t>Peru</a:t>
            </a:r>
            <a:r>
              <a:rPr lang="es-CL" sz="1400" dirty="0"/>
              <a:t>, Colombia, Argentina, Ecuador, Venezuela, </a:t>
            </a:r>
            <a:r>
              <a:rPr lang="es-CL" sz="1400" dirty="0" err="1"/>
              <a:t>Haiti</a:t>
            </a:r>
            <a:endParaRPr lang="es-CL" sz="1400" dirty="0"/>
          </a:p>
          <a:p>
            <a:pPr marL="0" indent="0" algn="just">
              <a:spcBef>
                <a:spcPts val="0"/>
              </a:spcBef>
              <a:buNone/>
            </a:pPr>
            <a:endParaRPr lang="es-CL" sz="1400" dirty="0"/>
          </a:p>
          <a:p>
            <a:pPr algn="just">
              <a:spcBef>
                <a:spcPts val="0"/>
              </a:spcBef>
            </a:pPr>
            <a:r>
              <a:rPr lang="en-US" sz="1400" dirty="0"/>
              <a:t>Haiti: 2013 / 5,575 - 1015: 15, 705 (281%) new, cultural and idiomatic challenges.</a:t>
            </a:r>
          </a:p>
          <a:p>
            <a:pPr marL="0" indent="0" algn="just">
              <a:spcBef>
                <a:spcPts val="0"/>
              </a:spcBef>
              <a:buNone/>
            </a:pPr>
            <a:endParaRPr lang="es-CL" sz="1400" dirty="0"/>
          </a:p>
          <a:p>
            <a:pPr algn="just">
              <a:spcBef>
                <a:spcPts val="0"/>
              </a:spcBef>
            </a:pPr>
            <a:r>
              <a:rPr lang="en-US" sz="1400" dirty="0"/>
              <a:t>72% Labor Reasons: Wage earners 81.5% / Own account: 14.8% (rate very similar to national)</a:t>
            </a:r>
          </a:p>
          <a:p>
            <a:pPr marL="0" indent="0" algn="just">
              <a:spcBef>
                <a:spcPts val="0"/>
              </a:spcBef>
              <a:buNone/>
            </a:pPr>
            <a:endParaRPr lang="es-CL" sz="1400" dirty="0"/>
          </a:p>
          <a:p>
            <a:pPr algn="just">
              <a:spcBef>
                <a:spcPts val="0"/>
              </a:spcBef>
            </a:pPr>
            <a:r>
              <a:rPr lang="es-CL" sz="1400" dirty="0"/>
              <a:t> </a:t>
            </a:r>
            <a:r>
              <a:rPr lang="en-US" sz="1400" dirty="0"/>
              <a:t>Employers: 3.6%: Immigrants with investment capacity, sectors with greater presence of migrant employers, the largest group is in commerce, restaurant and hotel industry and secondly, community, social and personal services</a:t>
            </a:r>
          </a:p>
          <a:p>
            <a:pPr marL="0" indent="0" algn="just">
              <a:spcBef>
                <a:spcPts val="0"/>
              </a:spcBef>
              <a:buNone/>
            </a:pPr>
            <a:endParaRPr lang="es-CL" sz="1400" dirty="0"/>
          </a:p>
          <a:p>
            <a:pPr algn="just">
              <a:spcBef>
                <a:spcPts val="0"/>
              </a:spcBef>
            </a:pPr>
            <a:r>
              <a:rPr lang="en-US" sz="1400" dirty="0"/>
              <a:t>Comparatively they have a higher average educational level at the national level, a working age ratio of H and M that allows a higher participation rate than the national level, a higher proportion of women, a lower rate of unemployment vs. a national level.</a:t>
            </a:r>
          </a:p>
          <a:p>
            <a:pPr marL="0" indent="0" algn="just">
              <a:spcBef>
                <a:spcPts val="0"/>
              </a:spcBef>
              <a:buNone/>
            </a:pPr>
            <a:endParaRPr lang="es-CL" sz="1400" dirty="0"/>
          </a:p>
          <a:p>
            <a:pPr algn="just">
              <a:spcBef>
                <a:spcPts val="0"/>
              </a:spcBef>
            </a:pPr>
            <a:r>
              <a:rPr lang="en-US" sz="1400" dirty="0"/>
              <a:t>Employment is mainly in the commerce sector, restaurants and hotels, domestic service (private households with domestic service), construction, real estate and services to companies. Increase in agriculture.</a:t>
            </a:r>
          </a:p>
          <a:p>
            <a:pPr algn="just">
              <a:spcBef>
                <a:spcPts val="0"/>
              </a:spcBef>
            </a:pPr>
            <a:endParaRPr lang="es-CL" sz="1400" dirty="0"/>
          </a:p>
          <a:p>
            <a:pPr algn="just">
              <a:spcBef>
                <a:spcPts val="0"/>
              </a:spcBef>
            </a:pPr>
            <a:r>
              <a:rPr lang="en-US" sz="1400" dirty="0"/>
              <a:t>According to administrative and statistical records related to complaints of violations of labor regulations to foreign workers: The number of complaints is increasing in the last 3 years. (2014 / 2,1% - 2015 / 2,6% - 2016 / 3,7) Disaggregated by sex the T. duplicate the denunciations of T. Of the set of 30 subjects most denounced by national T. and 30 foreign T. And the 5 most denounced in the two are countered, they coincide in 3 of them and if they widen 10 they coincide in 9.</a:t>
            </a:r>
          </a:p>
          <a:p>
            <a:pPr marL="0" indent="0" algn="just">
              <a:spcBef>
                <a:spcPts val="0"/>
              </a:spcBef>
              <a:buNone/>
            </a:pPr>
            <a:endParaRPr lang="es-CL" sz="1400" dirty="0"/>
          </a:p>
          <a:p>
            <a:pPr algn="just">
              <a:spcBef>
                <a:spcPts val="0"/>
              </a:spcBef>
            </a:pPr>
            <a:r>
              <a:rPr lang="en-US" sz="1400" dirty="0"/>
              <a:t>Between 2011 and 2014, there were 45,000 reports of labor informality, the highest number in 2 of the 3 sectors with the highest migrant presence, commerce, hotels, restaurants, and of course the national T. are the major denouncers, sectors where the largest extension Of the protective scope of the DT.</a:t>
            </a:r>
            <a:endParaRPr lang="es-CL" sz="1400" dirty="0"/>
          </a:p>
          <a:p>
            <a:pPr>
              <a:spcBef>
                <a:spcPts val="0"/>
              </a:spcBef>
            </a:pPr>
            <a:endParaRPr lang="es-CL" dirty="0"/>
          </a:p>
        </p:txBody>
      </p:sp>
    </p:spTree>
    <p:extLst>
      <p:ext uri="{BB962C8B-B14F-4D97-AF65-F5344CB8AC3E}">
        <p14:creationId xmlns:p14="http://schemas.microsoft.com/office/powerpoint/2010/main" val="339490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52400"/>
            <a:ext cx="8164513" cy="479898"/>
          </a:xfrm>
        </p:spPr>
        <p:txBody>
          <a:bodyPr/>
          <a:lstStyle/>
          <a:p>
            <a:r>
              <a:rPr lang="en-US" sz="1800" dirty="0"/>
              <a:t>Self-diagnosis: Challenges to face with labor migration</a:t>
            </a:r>
            <a:endParaRPr lang="es-CL" sz="1800" dirty="0"/>
          </a:p>
        </p:txBody>
      </p:sp>
      <p:sp>
        <p:nvSpPr>
          <p:cNvPr id="3" name="Marcador de contenido 2"/>
          <p:cNvSpPr>
            <a:spLocks noGrp="1"/>
          </p:cNvSpPr>
          <p:nvPr>
            <p:ph idx="1"/>
          </p:nvPr>
        </p:nvSpPr>
        <p:spPr>
          <a:xfrm>
            <a:off x="152400" y="771524"/>
            <a:ext cx="8592766" cy="5746007"/>
          </a:xfrm>
        </p:spPr>
        <p:txBody>
          <a:bodyPr/>
          <a:lstStyle/>
          <a:p>
            <a:r>
              <a:rPr lang="en-US" sz="1400" dirty="0"/>
              <a:t>Self-diagnosis sheds light on a number of issues that DT should address in order to serve this group of workers who are most vulnerable, in terms of training, information, awareness and dissemination.</a:t>
            </a:r>
          </a:p>
          <a:p>
            <a:pPr marL="0" indent="0">
              <a:buNone/>
            </a:pPr>
            <a:endParaRPr lang="es-CL" sz="1400" dirty="0"/>
          </a:p>
          <a:p>
            <a:r>
              <a:rPr lang="es-CL" sz="1400" b="1" u="sng" dirty="0" err="1"/>
              <a:t>Background</a:t>
            </a:r>
            <a:r>
              <a:rPr lang="es-CL" sz="1400" b="1" u="sng" dirty="0"/>
              <a:t> </a:t>
            </a:r>
            <a:r>
              <a:rPr lang="es-CL" sz="1400" b="1" u="sng" dirty="0" err="1"/>
              <a:t>Problem</a:t>
            </a:r>
            <a:r>
              <a:rPr lang="es-CL" sz="1400" b="1" u="sng" dirty="0"/>
              <a:t> </a:t>
            </a:r>
            <a:r>
              <a:rPr lang="es-CL" sz="1400" b="1" u="sng" dirty="0" err="1"/>
              <a:t>Areas</a:t>
            </a:r>
            <a:r>
              <a:rPr lang="es-CL" sz="1400" b="1" u="sng" dirty="0"/>
              <a:t>: </a:t>
            </a:r>
          </a:p>
          <a:p>
            <a:pPr marL="0" indent="0">
              <a:buNone/>
            </a:pPr>
            <a:endParaRPr lang="es-CL" sz="1400" b="1" u="sng" dirty="0"/>
          </a:p>
          <a:p>
            <a:pPr lvl="1"/>
            <a:r>
              <a:rPr lang="en-US" sz="1400" dirty="0"/>
              <a:t>National Normative Framework discordant with the DT Mission</a:t>
            </a:r>
          </a:p>
          <a:p>
            <a:pPr lvl="1"/>
            <a:r>
              <a:rPr lang="en-US" sz="1400" dirty="0"/>
              <a:t>Difficulties in identifying, characterizing and quantifying migrant workers.</a:t>
            </a:r>
          </a:p>
          <a:p>
            <a:pPr lvl="1"/>
            <a:r>
              <a:rPr lang="es-CL" sz="1400" dirty="0"/>
              <a:t>Procedimientos de trabajo para atender el trabajo migrante en la Institución desactualizados.</a:t>
            </a:r>
          </a:p>
          <a:p>
            <a:pPr lvl="1"/>
            <a:r>
              <a:rPr lang="en-US" sz="1400" dirty="0"/>
              <a:t>Outdated working procedures to deal with migrant work in the Institution.</a:t>
            </a:r>
            <a:endParaRPr lang="es-CL" sz="1400" dirty="0">
              <a:solidFill>
                <a:schemeClr val="tx1"/>
              </a:solidFill>
            </a:endParaRPr>
          </a:p>
          <a:p>
            <a:pPr algn="just"/>
            <a:r>
              <a:rPr lang="es-CL" sz="1400" b="1" u="sng" dirty="0" err="1">
                <a:solidFill>
                  <a:schemeClr val="tx1"/>
                </a:solidFill>
              </a:rPr>
              <a:t>Weaknesses</a:t>
            </a:r>
            <a:r>
              <a:rPr lang="es-CL" sz="1400" b="1" u="sng" dirty="0">
                <a:solidFill>
                  <a:schemeClr val="tx1"/>
                </a:solidFill>
              </a:rPr>
              <a:t> in </a:t>
            </a:r>
            <a:r>
              <a:rPr lang="es-CL" sz="1400" b="1" u="sng" dirty="0" err="1">
                <a:solidFill>
                  <a:schemeClr val="tx1"/>
                </a:solidFill>
              </a:rPr>
              <a:t>other</a:t>
            </a:r>
            <a:r>
              <a:rPr lang="es-CL" sz="1400" b="1" u="sng" dirty="0">
                <a:solidFill>
                  <a:schemeClr val="tx1"/>
                </a:solidFill>
              </a:rPr>
              <a:t> </a:t>
            </a:r>
            <a:r>
              <a:rPr lang="es-CL" sz="1400" b="1" u="sng" dirty="0" err="1">
                <a:solidFill>
                  <a:schemeClr val="tx1"/>
                </a:solidFill>
              </a:rPr>
              <a:t>dimmensions</a:t>
            </a:r>
            <a:r>
              <a:rPr lang="es-CL" sz="1400" b="1" u="sng" dirty="0">
                <a:solidFill>
                  <a:schemeClr val="tx1"/>
                </a:solidFill>
              </a:rPr>
              <a:t>: </a:t>
            </a:r>
          </a:p>
          <a:p>
            <a:pPr algn="just"/>
            <a:endParaRPr lang="es-CL" sz="1400" b="1" u="sng" dirty="0">
              <a:solidFill>
                <a:schemeClr val="tx1"/>
              </a:solidFill>
            </a:endParaRPr>
          </a:p>
          <a:p>
            <a:pPr algn="just"/>
            <a:r>
              <a:rPr lang="en-US" sz="1400" b="1" dirty="0">
                <a:solidFill>
                  <a:schemeClr val="tx1"/>
                </a:solidFill>
              </a:rPr>
              <a:t>Information Available at the Institution: </a:t>
            </a:r>
            <a:r>
              <a:rPr lang="en-US" sz="1400" dirty="0">
                <a:solidFill>
                  <a:schemeClr val="tx1"/>
                </a:solidFill>
              </a:rPr>
              <a:t>Normative Knowledge; Migratory Management; National / international level statistics; Systematized records; Visibility of specific needs, visibility in analysis of working conditions</a:t>
            </a:r>
          </a:p>
          <a:p>
            <a:pPr algn="just"/>
            <a:endParaRPr lang="es-CL" sz="1400" dirty="0">
              <a:solidFill>
                <a:schemeClr val="tx1"/>
              </a:solidFill>
            </a:endParaRPr>
          </a:p>
          <a:p>
            <a:pPr algn="just"/>
            <a:r>
              <a:rPr lang="en-US" sz="1400" b="1" dirty="0">
                <a:solidFill>
                  <a:schemeClr val="tx1"/>
                </a:solidFill>
              </a:rPr>
              <a:t>Program Offer: </a:t>
            </a:r>
            <a:r>
              <a:rPr lang="en-US" sz="1400" dirty="0">
                <a:solidFill>
                  <a:schemeClr val="tx1"/>
                </a:solidFill>
              </a:rPr>
              <a:t>Migrant workers; Organization of trade unions; Employers; Civil society organizations, citizenship</a:t>
            </a:r>
          </a:p>
          <a:p>
            <a:pPr marL="0" indent="0" algn="just">
              <a:buNone/>
            </a:pPr>
            <a:endParaRPr lang="en-US" sz="1400" b="1" dirty="0">
              <a:solidFill>
                <a:schemeClr val="tx1"/>
              </a:solidFill>
            </a:endParaRPr>
          </a:p>
          <a:p>
            <a:pPr algn="just"/>
            <a:r>
              <a:rPr lang="en-US" sz="1400" b="1" dirty="0">
                <a:solidFill>
                  <a:schemeClr val="tx1"/>
                </a:solidFill>
              </a:rPr>
              <a:t>Coordination with Public and Private Institutions;</a:t>
            </a:r>
          </a:p>
          <a:p>
            <a:pPr marL="0" indent="0" algn="just">
              <a:buNone/>
            </a:pPr>
            <a:endParaRPr lang="es-CL" sz="1400" b="1" dirty="0">
              <a:solidFill>
                <a:schemeClr val="tx1"/>
              </a:solidFill>
            </a:endParaRPr>
          </a:p>
          <a:p>
            <a:pPr algn="just"/>
            <a:r>
              <a:rPr lang="en-US" sz="1400" b="1" dirty="0">
                <a:solidFill>
                  <a:schemeClr val="tx1"/>
                </a:solidFill>
              </a:rPr>
              <a:t>Institutional Culture: </a:t>
            </a:r>
            <a:r>
              <a:rPr lang="en-US" sz="1400" dirty="0">
                <a:solidFill>
                  <a:schemeClr val="tx1"/>
                </a:solidFill>
              </a:rPr>
              <a:t>The communication culture of the DT does not include the specificity of migrant workers in its products (images, pamphlets, language, posters); In certain regions and units the migrant worker is perceived as a problem and they still operate conceptions, prejudices and negative views of the people consulted on these workers.</a:t>
            </a:r>
            <a:endParaRPr lang="es-CL" sz="1400" dirty="0">
              <a:solidFill>
                <a:schemeClr val="tx1"/>
              </a:solidFill>
            </a:endParaRPr>
          </a:p>
          <a:p>
            <a:pPr algn="just"/>
            <a:endParaRPr lang="es-CL" sz="1400" dirty="0">
              <a:solidFill>
                <a:schemeClr val="tx1"/>
              </a:solidFill>
            </a:endParaRPr>
          </a:p>
          <a:p>
            <a:endParaRPr lang="es-CL" dirty="0"/>
          </a:p>
          <a:p>
            <a:endParaRPr lang="es-CL" dirty="0"/>
          </a:p>
          <a:p>
            <a:endParaRPr lang="es-CL" dirty="0"/>
          </a:p>
        </p:txBody>
      </p:sp>
    </p:spTree>
    <p:extLst>
      <p:ext uri="{BB962C8B-B14F-4D97-AF65-F5344CB8AC3E}">
        <p14:creationId xmlns:p14="http://schemas.microsoft.com/office/powerpoint/2010/main" val="330879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4"/>
          <p:cNvSpPr/>
          <p:nvPr/>
        </p:nvSpPr>
        <p:spPr>
          <a:xfrm>
            <a:off x="509110" y="3249859"/>
            <a:ext cx="8239354" cy="43204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200" b="1" dirty="0">
                <a:ea typeface="Calibri"/>
                <a:cs typeface="Times New Roman"/>
              </a:rPr>
              <a:t>INSTITUTIONAL COMPETENCIES INSUFFICIENT TO RESPOND TO THE SPECIFICITIES OF MIGRANT WORK</a:t>
            </a:r>
            <a:endParaRPr lang="es-CL" sz="1200" dirty="0">
              <a:effectLst/>
              <a:latin typeface="Calibri"/>
              <a:ea typeface="Calibri"/>
              <a:cs typeface="Times New Roman"/>
            </a:endParaRPr>
          </a:p>
        </p:txBody>
      </p:sp>
      <p:sp>
        <p:nvSpPr>
          <p:cNvPr id="3" name="Rounded Rectangle 49"/>
          <p:cNvSpPr/>
          <p:nvPr/>
        </p:nvSpPr>
        <p:spPr>
          <a:xfrm>
            <a:off x="2163500" y="3782958"/>
            <a:ext cx="1621676" cy="791933"/>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Insufficient knowledge of the officials of the current national and international regulations on migrant labor.</a:t>
            </a:r>
          </a:p>
          <a:p>
            <a:pPr algn="ctr">
              <a:spcAft>
                <a:spcPts val="0"/>
              </a:spcAft>
            </a:pPr>
            <a:r>
              <a:rPr lang="es-ES_tradnl" sz="800" dirty="0">
                <a:effectLst/>
                <a:latin typeface="Cambria"/>
                <a:ea typeface="MS Mincho"/>
                <a:cs typeface="Times New Roman"/>
              </a:rPr>
              <a:t> </a:t>
            </a:r>
            <a:endParaRPr lang="es-CL" sz="800" dirty="0">
              <a:effectLst/>
              <a:latin typeface="Cambria"/>
              <a:ea typeface="MS Mincho"/>
              <a:cs typeface="Times New Roman"/>
            </a:endParaRPr>
          </a:p>
        </p:txBody>
      </p:sp>
      <p:sp>
        <p:nvSpPr>
          <p:cNvPr id="4" name="Rounded Rectangle 53"/>
          <p:cNvSpPr/>
          <p:nvPr/>
        </p:nvSpPr>
        <p:spPr>
          <a:xfrm>
            <a:off x="4230877" y="3838151"/>
            <a:ext cx="1447242" cy="775825"/>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800" dirty="0">
                <a:latin typeface="Cambria"/>
                <a:ea typeface="MS Mincho"/>
                <a:cs typeface="Times New Roman"/>
              </a:rPr>
              <a:t>Poor characterization of users and foreign beneficiaries of DT in the registration and information systems.</a:t>
            </a:r>
            <a:endParaRPr lang="es-CL" sz="800" dirty="0"/>
          </a:p>
        </p:txBody>
      </p:sp>
      <p:sp>
        <p:nvSpPr>
          <p:cNvPr id="5" name="Rounded Rectangle 53"/>
          <p:cNvSpPr/>
          <p:nvPr/>
        </p:nvSpPr>
        <p:spPr>
          <a:xfrm>
            <a:off x="5948007" y="3885793"/>
            <a:ext cx="1490245" cy="774906"/>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latin typeface="Cambria"/>
                <a:ea typeface="MS Mincho"/>
                <a:cs typeface="Times New Roman"/>
              </a:rPr>
              <a:t>The specificity of the migrant worker and his labor rights is scarcely expressed in the communicational culture</a:t>
            </a:r>
            <a:endParaRPr lang="es-CL" sz="800" dirty="0">
              <a:latin typeface="Cambria"/>
              <a:ea typeface="MS Mincho"/>
              <a:cs typeface="Times New Roman"/>
            </a:endParaRPr>
          </a:p>
        </p:txBody>
      </p:sp>
      <p:sp>
        <p:nvSpPr>
          <p:cNvPr id="6" name="Rounded Rectangle 57"/>
          <p:cNvSpPr/>
          <p:nvPr/>
        </p:nvSpPr>
        <p:spPr>
          <a:xfrm>
            <a:off x="509110" y="3797206"/>
            <a:ext cx="1476196" cy="777685"/>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Lack of information on migrant labor for the planning of organized activities.</a:t>
            </a:r>
          </a:p>
        </p:txBody>
      </p:sp>
      <p:sp>
        <p:nvSpPr>
          <p:cNvPr id="8" name="Rounded Rectangle 57"/>
          <p:cNvSpPr/>
          <p:nvPr/>
        </p:nvSpPr>
        <p:spPr>
          <a:xfrm>
            <a:off x="559979" y="2340792"/>
            <a:ext cx="1260140" cy="864975"/>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Units seek in other institutions the necessary information.</a:t>
            </a:r>
            <a:endParaRPr lang="es-CL" sz="800" dirty="0">
              <a:effectLst/>
              <a:latin typeface="Cambria"/>
              <a:ea typeface="MS Mincho"/>
              <a:cs typeface="Times New Roman"/>
            </a:endParaRPr>
          </a:p>
        </p:txBody>
      </p:sp>
      <p:sp>
        <p:nvSpPr>
          <p:cNvPr id="9" name="Rounded Rectangle 57"/>
          <p:cNvSpPr/>
          <p:nvPr/>
        </p:nvSpPr>
        <p:spPr>
          <a:xfrm>
            <a:off x="5065357" y="2367190"/>
            <a:ext cx="1517563" cy="785986"/>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Follow-up of the consultation or activity developed for migrant users in the internal system is insufficient and heterogeneous</a:t>
            </a:r>
            <a:endParaRPr lang="es-CL" sz="800" dirty="0">
              <a:effectLst/>
              <a:latin typeface="Cambria"/>
              <a:ea typeface="MS Mincho"/>
              <a:cs typeface="Times New Roman"/>
            </a:endParaRPr>
          </a:p>
        </p:txBody>
      </p:sp>
      <p:sp>
        <p:nvSpPr>
          <p:cNvPr id="10" name="Rounded Rectangle 57"/>
          <p:cNvSpPr/>
          <p:nvPr/>
        </p:nvSpPr>
        <p:spPr>
          <a:xfrm>
            <a:off x="3559063" y="2405562"/>
            <a:ext cx="1360192" cy="766176"/>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Organized response and type of special face-to-face or non-face-to-face assistance to migrant users reduced</a:t>
            </a:r>
            <a:endParaRPr lang="es-CL" sz="800" b="1" dirty="0">
              <a:effectLst/>
              <a:latin typeface="Cambria"/>
              <a:ea typeface="MS Mincho"/>
              <a:cs typeface="Times New Roman"/>
            </a:endParaRPr>
          </a:p>
        </p:txBody>
      </p:sp>
      <p:sp>
        <p:nvSpPr>
          <p:cNvPr id="11" name="Rounded Rectangle 32"/>
          <p:cNvSpPr/>
          <p:nvPr/>
        </p:nvSpPr>
        <p:spPr>
          <a:xfrm>
            <a:off x="2069914" y="2431843"/>
            <a:ext cx="1347472" cy="721333"/>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Responses to requests for general and specific  information is insufficient</a:t>
            </a:r>
            <a:endParaRPr lang="es-CL" sz="800" dirty="0">
              <a:effectLst/>
              <a:latin typeface="Cambria"/>
              <a:ea typeface="MS Mincho"/>
              <a:cs typeface="Times New Roman"/>
            </a:endParaRPr>
          </a:p>
        </p:txBody>
      </p:sp>
      <p:sp>
        <p:nvSpPr>
          <p:cNvPr id="12" name="Rounded Rectangle 57"/>
          <p:cNvSpPr/>
          <p:nvPr/>
        </p:nvSpPr>
        <p:spPr>
          <a:xfrm>
            <a:off x="6856826" y="2378401"/>
            <a:ext cx="1337214" cy="808408"/>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Migrant labor with lack of equity mechanisms in products and services</a:t>
            </a:r>
            <a:endParaRPr lang="es-CL" sz="800" dirty="0">
              <a:effectLst/>
              <a:latin typeface="Cambria"/>
              <a:ea typeface="MS Mincho"/>
              <a:cs typeface="Times New Roman"/>
            </a:endParaRPr>
          </a:p>
        </p:txBody>
      </p:sp>
      <p:sp>
        <p:nvSpPr>
          <p:cNvPr id="15" name="Rounded Rectangle 58"/>
          <p:cNvSpPr/>
          <p:nvPr/>
        </p:nvSpPr>
        <p:spPr>
          <a:xfrm>
            <a:off x="509110" y="4713369"/>
            <a:ext cx="1560804" cy="892949"/>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Insufficient knowledge on geographical and sectorial concentration and on socio-cultural characteristics of the migrant population</a:t>
            </a:r>
            <a:endParaRPr lang="es-CL" sz="800" dirty="0">
              <a:effectLst/>
              <a:latin typeface="Cambria"/>
              <a:ea typeface="MS Mincho"/>
              <a:cs typeface="Times New Roman"/>
            </a:endParaRPr>
          </a:p>
        </p:txBody>
      </p:sp>
      <p:sp>
        <p:nvSpPr>
          <p:cNvPr id="16" name="Rounded Rectangle 52"/>
          <p:cNvSpPr/>
          <p:nvPr/>
        </p:nvSpPr>
        <p:spPr>
          <a:xfrm>
            <a:off x="2228828" y="4804221"/>
            <a:ext cx="1443659" cy="816051"/>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s-ES_tradnl" sz="800" dirty="0">
              <a:latin typeface="Cambria"/>
              <a:ea typeface="MS Mincho"/>
              <a:cs typeface="Times New Roman"/>
            </a:endParaRPr>
          </a:p>
          <a:p>
            <a:pPr algn="ctr">
              <a:spcAft>
                <a:spcPts val="0"/>
              </a:spcAft>
            </a:pPr>
            <a:r>
              <a:rPr lang="en-US" sz="800" dirty="0">
                <a:latin typeface="Cambria"/>
                <a:ea typeface="MS Mincho"/>
                <a:cs typeface="Times New Roman"/>
              </a:rPr>
              <a:t>Deficient knowledge of officials on social rights and benefits for migrant labor</a:t>
            </a:r>
            <a:r>
              <a:rPr lang="es-ES_tradnl" sz="800" dirty="0">
                <a:effectLst/>
                <a:latin typeface="Cambria"/>
                <a:ea typeface="MS Mincho"/>
                <a:cs typeface="Times New Roman"/>
              </a:rPr>
              <a:t>.</a:t>
            </a:r>
            <a:endParaRPr lang="es-CL" sz="800" dirty="0">
              <a:effectLst/>
              <a:latin typeface="Cambria"/>
              <a:ea typeface="MS Mincho"/>
              <a:cs typeface="Times New Roman"/>
            </a:endParaRPr>
          </a:p>
          <a:p>
            <a:pPr algn="ctr">
              <a:spcAft>
                <a:spcPts val="0"/>
              </a:spcAft>
            </a:pPr>
            <a:endParaRPr lang="es-CL" sz="800" dirty="0">
              <a:effectLst/>
              <a:latin typeface="Cambria"/>
              <a:ea typeface="MS Mincho"/>
              <a:cs typeface="Times New Roman"/>
            </a:endParaRPr>
          </a:p>
        </p:txBody>
      </p:sp>
      <p:sp>
        <p:nvSpPr>
          <p:cNvPr id="17" name="Rounded Rectangle 53"/>
          <p:cNvSpPr/>
          <p:nvPr/>
        </p:nvSpPr>
        <p:spPr>
          <a:xfrm>
            <a:off x="3844964" y="4889492"/>
            <a:ext cx="1338558" cy="645508"/>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Low knowledge of the requirements and documents necessary for regularization</a:t>
            </a:r>
            <a:r>
              <a:rPr lang="es-ES_tradnl" sz="800" dirty="0">
                <a:effectLst/>
                <a:latin typeface="Cambria"/>
                <a:ea typeface="MS Mincho"/>
                <a:cs typeface="Times New Roman"/>
              </a:rPr>
              <a:t>.</a:t>
            </a:r>
            <a:endParaRPr lang="es-CL" sz="800" dirty="0">
              <a:effectLst/>
              <a:latin typeface="Cambria"/>
              <a:ea typeface="MS Mincho"/>
              <a:cs typeface="Times New Roman"/>
            </a:endParaRPr>
          </a:p>
          <a:p>
            <a:pPr algn="ctr">
              <a:spcAft>
                <a:spcPts val="0"/>
              </a:spcAft>
            </a:pPr>
            <a:endParaRPr lang="es-CL" sz="800" dirty="0">
              <a:effectLst/>
              <a:latin typeface="Cambria"/>
              <a:ea typeface="MS Mincho"/>
              <a:cs typeface="Times New Roman"/>
            </a:endParaRPr>
          </a:p>
        </p:txBody>
      </p:sp>
      <p:sp>
        <p:nvSpPr>
          <p:cNvPr id="18" name="Rounded Rectangle 53"/>
          <p:cNvSpPr/>
          <p:nvPr/>
        </p:nvSpPr>
        <p:spPr>
          <a:xfrm>
            <a:off x="5345702" y="4852950"/>
            <a:ext cx="1347428" cy="718591"/>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latin typeface="Cambria"/>
                <a:ea typeface="MS Mincho"/>
                <a:cs typeface="Times New Roman"/>
              </a:rPr>
              <a:t>Deficits in registration and systematization of information on migrant workers</a:t>
            </a:r>
          </a:p>
          <a:p>
            <a:pPr algn="ctr"/>
            <a:r>
              <a:rPr lang="en-US" sz="800" dirty="0">
                <a:latin typeface="Cambria"/>
                <a:ea typeface="MS Mincho"/>
                <a:cs typeface="Times New Roman"/>
              </a:rPr>
              <a:t>Attended by the DT.</a:t>
            </a:r>
            <a:endParaRPr lang="es-CL" sz="800" dirty="0">
              <a:latin typeface="Cambria"/>
              <a:ea typeface="MS Mincho"/>
              <a:cs typeface="Times New Roman"/>
            </a:endParaRPr>
          </a:p>
        </p:txBody>
      </p:sp>
      <p:sp>
        <p:nvSpPr>
          <p:cNvPr id="19" name="Rounded Rectangle 50"/>
          <p:cNvSpPr/>
          <p:nvPr/>
        </p:nvSpPr>
        <p:spPr>
          <a:xfrm>
            <a:off x="6969905" y="4804221"/>
            <a:ext cx="1224135" cy="737507"/>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Presence of prejudices on the part of some officials</a:t>
            </a:r>
            <a:endParaRPr lang="es-CL" sz="800" dirty="0">
              <a:effectLst/>
              <a:latin typeface="Cambria"/>
              <a:ea typeface="MS Mincho"/>
              <a:cs typeface="Times New Roman"/>
            </a:endParaRPr>
          </a:p>
        </p:txBody>
      </p:sp>
      <p:sp>
        <p:nvSpPr>
          <p:cNvPr id="20" name="Rounded Rectangle 57"/>
          <p:cNvSpPr/>
          <p:nvPr/>
        </p:nvSpPr>
        <p:spPr>
          <a:xfrm>
            <a:off x="670651" y="1444056"/>
            <a:ext cx="1488832" cy="743571"/>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Personal time is used in the in the search of information to solve queries and / or requirements</a:t>
            </a:r>
            <a:endParaRPr lang="es-CL" sz="800" dirty="0">
              <a:effectLst/>
              <a:latin typeface="Cambria"/>
              <a:ea typeface="MS Mincho"/>
              <a:cs typeface="Times New Roman"/>
            </a:endParaRPr>
          </a:p>
        </p:txBody>
      </p:sp>
      <p:sp>
        <p:nvSpPr>
          <p:cNvPr id="21" name="Rounded Rectangle 57"/>
          <p:cNvSpPr/>
          <p:nvPr/>
        </p:nvSpPr>
        <p:spPr>
          <a:xfrm>
            <a:off x="2314442" y="1513222"/>
            <a:ext cx="1272432" cy="743572"/>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Dispersion of demands to other  institutions that are involved</a:t>
            </a:r>
            <a:endParaRPr lang="es-CL" sz="800" dirty="0">
              <a:effectLst/>
              <a:latin typeface="Cambria"/>
              <a:ea typeface="MS Mincho"/>
              <a:cs typeface="Times New Roman"/>
            </a:endParaRPr>
          </a:p>
        </p:txBody>
      </p:sp>
      <p:sp>
        <p:nvSpPr>
          <p:cNvPr id="22" name="Rounded Rectangle 57"/>
          <p:cNvSpPr/>
          <p:nvPr/>
        </p:nvSpPr>
        <p:spPr>
          <a:xfrm>
            <a:off x="6392599" y="1488113"/>
            <a:ext cx="1414456" cy="742792"/>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Poor inclusion of the image of migrant workers in the DT media</a:t>
            </a:r>
            <a:endParaRPr lang="es-CL" sz="800" dirty="0">
              <a:effectLst/>
              <a:latin typeface="Cambria"/>
              <a:ea typeface="MS Mincho"/>
              <a:cs typeface="Times New Roman"/>
            </a:endParaRPr>
          </a:p>
        </p:txBody>
      </p:sp>
      <p:sp>
        <p:nvSpPr>
          <p:cNvPr id="24" name="Rounded Rectangle 59"/>
          <p:cNvSpPr/>
          <p:nvPr/>
        </p:nvSpPr>
        <p:spPr>
          <a:xfrm>
            <a:off x="4141079" y="1558323"/>
            <a:ext cx="1770630" cy="766737"/>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Scarce planned monitoring activities, promotion of freedom of association and application of mechanisms of social dialogue.</a:t>
            </a:r>
            <a:endParaRPr lang="es-CL" sz="800" dirty="0">
              <a:effectLst/>
              <a:latin typeface="Cambria"/>
              <a:ea typeface="MS Mincho"/>
              <a:cs typeface="Times New Roman"/>
            </a:endParaRPr>
          </a:p>
        </p:txBody>
      </p:sp>
      <p:sp>
        <p:nvSpPr>
          <p:cNvPr id="26" name="Rounded Rectangle 57"/>
          <p:cNvSpPr/>
          <p:nvPr/>
        </p:nvSpPr>
        <p:spPr>
          <a:xfrm>
            <a:off x="503236" y="5819599"/>
            <a:ext cx="1454148" cy="734040"/>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800" dirty="0" err="1">
                <a:latin typeface="Cambria"/>
                <a:ea typeface="MS Mincho"/>
                <a:cs typeface="Times New Roman"/>
              </a:rPr>
              <a:t>Shortage</a:t>
            </a:r>
            <a:r>
              <a:rPr lang="es-ES_tradnl" sz="800" dirty="0">
                <a:latin typeface="Cambria"/>
                <a:ea typeface="MS Mincho"/>
                <a:cs typeface="Times New Roman"/>
              </a:rPr>
              <a:t> of </a:t>
            </a:r>
            <a:r>
              <a:rPr lang="es-ES_tradnl" sz="800" dirty="0" err="1">
                <a:latin typeface="Cambria"/>
                <a:ea typeface="MS Mincho"/>
                <a:cs typeface="Times New Roman"/>
              </a:rPr>
              <a:t>institutional</a:t>
            </a:r>
            <a:r>
              <a:rPr lang="es-ES_tradnl" sz="800" dirty="0">
                <a:latin typeface="Cambria"/>
                <a:ea typeface="MS Mincho"/>
                <a:cs typeface="Times New Roman"/>
              </a:rPr>
              <a:t> </a:t>
            </a:r>
            <a:r>
              <a:rPr lang="es-ES_tradnl" sz="800" dirty="0" err="1">
                <a:latin typeface="Cambria"/>
                <a:ea typeface="MS Mincho"/>
                <a:cs typeface="Times New Roman"/>
              </a:rPr>
              <a:t>information</a:t>
            </a:r>
            <a:r>
              <a:rPr lang="es-ES_tradnl" sz="800" dirty="0">
                <a:latin typeface="Cambria"/>
                <a:ea typeface="MS Mincho"/>
                <a:cs typeface="Times New Roman"/>
              </a:rPr>
              <a:t> </a:t>
            </a:r>
            <a:r>
              <a:rPr lang="es-ES_tradnl" sz="800" dirty="0" err="1">
                <a:latin typeface="Cambria"/>
                <a:ea typeface="MS Mincho"/>
                <a:cs typeface="Times New Roman"/>
              </a:rPr>
              <a:t>sources</a:t>
            </a:r>
            <a:r>
              <a:rPr lang="es-ES_tradnl" sz="800" dirty="0">
                <a:latin typeface="Cambria"/>
                <a:ea typeface="MS Mincho"/>
                <a:cs typeface="Times New Roman"/>
              </a:rPr>
              <a:t> </a:t>
            </a:r>
            <a:r>
              <a:rPr lang="es-ES_tradnl" sz="800" dirty="0" err="1">
                <a:latin typeface="Cambria"/>
                <a:ea typeface="MS Mincho"/>
                <a:cs typeface="Times New Roman"/>
              </a:rPr>
              <a:t>on</a:t>
            </a:r>
            <a:r>
              <a:rPr lang="es-ES_tradnl" sz="800" dirty="0">
                <a:latin typeface="Cambria"/>
                <a:ea typeface="MS Mincho"/>
                <a:cs typeface="Times New Roman"/>
              </a:rPr>
              <a:t> </a:t>
            </a:r>
            <a:r>
              <a:rPr lang="es-ES_tradnl" sz="800" dirty="0" err="1">
                <a:latin typeface="Cambria"/>
                <a:ea typeface="MS Mincho"/>
                <a:cs typeface="Times New Roman"/>
              </a:rPr>
              <a:t>migrant</a:t>
            </a:r>
            <a:r>
              <a:rPr lang="es-ES_tradnl" sz="800" dirty="0">
                <a:latin typeface="Cambria"/>
                <a:ea typeface="MS Mincho"/>
                <a:cs typeface="Times New Roman"/>
              </a:rPr>
              <a:t> labor</a:t>
            </a:r>
            <a:endParaRPr lang="es-CL" sz="800" dirty="0">
              <a:effectLst/>
              <a:latin typeface="Cambria"/>
              <a:ea typeface="MS Mincho"/>
              <a:cs typeface="Times New Roman"/>
            </a:endParaRPr>
          </a:p>
        </p:txBody>
      </p:sp>
      <p:sp>
        <p:nvSpPr>
          <p:cNvPr id="27" name="Rounded Rectangle 50"/>
          <p:cNvSpPr/>
          <p:nvPr/>
        </p:nvSpPr>
        <p:spPr>
          <a:xfrm>
            <a:off x="3994492" y="5835063"/>
            <a:ext cx="1583360" cy="617852"/>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Little training requirements for dealing with migrant labor demands</a:t>
            </a:r>
            <a:endParaRPr lang="es-CL" sz="800" dirty="0">
              <a:effectLst/>
              <a:latin typeface="Cambria"/>
              <a:ea typeface="MS Mincho"/>
              <a:cs typeface="Times New Roman"/>
            </a:endParaRPr>
          </a:p>
        </p:txBody>
      </p:sp>
      <p:sp>
        <p:nvSpPr>
          <p:cNvPr id="28" name="Rounded Rectangle 59"/>
          <p:cNvSpPr/>
          <p:nvPr/>
        </p:nvSpPr>
        <p:spPr>
          <a:xfrm>
            <a:off x="2069914" y="5839883"/>
            <a:ext cx="1578528" cy="701320"/>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Poor coordination with other public and private institutions that are involved ..</a:t>
            </a:r>
            <a:endParaRPr lang="es-CL" sz="800" dirty="0">
              <a:effectLst/>
              <a:latin typeface="Cambria"/>
              <a:ea typeface="MS Mincho"/>
              <a:cs typeface="Times New Roman"/>
            </a:endParaRPr>
          </a:p>
        </p:txBody>
      </p:sp>
      <p:sp>
        <p:nvSpPr>
          <p:cNvPr id="29" name="Rounded Rectangle 3"/>
          <p:cNvSpPr/>
          <p:nvPr/>
        </p:nvSpPr>
        <p:spPr>
          <a:xfrm>
            <a:off x="7257844" y="5835063"/>
            <a:ext cx="1398984" cy="667578"/>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800" dirty="0">
                <a:effectLst/>
                <a:latin typeface="Cambria"/>
                <a:ea typeface="MS Mincho"/>
                <a:cs typeface="Times New Roman"/>
              </a:rPr>
              <a:t> </a:t>
            </a:r>
            <a:r>
              <a:rPr lang="en-US" sz="800" dirty="0">
                <a:latin typeface="Cambria"/>
                <a:ea typeface="MS Mincho"/>
                <a:cs typeface="Times New Roman"/>
              </a:rPr>
              <a:t>Difficult communication with foreign non-Spanish speaking workers and employers.</a:t>
            </a:r>
            <a:r>
              <a:rPr lang="es-ES_tradnl" sz="800" dirty="0">
                <a:effectLst/>
                <a:latin typeface="Cambria"/>
                <a:ea typeface="MS Mincho"/>
                <a:cs typeface="Times New Roman"/>
              </a:rPr>
              <a:t> </a:t>
            </a:r>
            <a:endParaRPr lang="es-CL" sz="800" dirty="0">
              <a:effectLst/>
              <a:latin typeface="Cambria"/>
              <a:ea typeface="MS Mincho"/>
              <a:cs typeface="Times New Roman"/>
            </a:endParaRPr>
          </a:p>
        </p:txBody>
      </p:sp>
      <p:sp>
        <p:nvSpPr>
          <p:cNvPr id="30" name="Rounded Rectangle 58"/>
          <p:cNvSpPr/>
          <p:nvPr/>
        </p:nvSpPr>
        <p:spPr>
          <a:xfrm>
            <a:off x="5790375" y="5785335"/>
            <a:ext cx="1309452" cy="703828"/>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Low knowledge on socio-cultural characteristics of the migrant population</a:t>
            </a:r>
          </a:p>
        </p:txBody>
      </p:sp>
      <p:sp>
        <p:nvSpPr>
          <p:cNvPr id="38" name="Rounded Rectangle 57"/>
          <p:cNvSpPr/>
          <p:nvPr/>
        </p:nvSpPr>
        <p:spPr>
          <a:xfrm>
            <a:off x="3672618" y="939264"/>
            <a:ext cx="1304327" cy="551604"/>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Migrant workers repeat their consultations in the offices</a:t>
            </a:r>
            <a:endParaRPr lang="es-CL" sz="800" dirty="0">
              <a:effectLst/>
              <a:latin typeface="Cambria"/>
              <a:ea typeface="MS Mincho"/>
              <a:cs typeface="Times New Roman"/>
            </a:endParaRPr>
          </a:p>
        </p:txBody>
      </p:sp>
      <p:sp>
        <p:nvSpPr>
          <p:cNvPr id="39" name="Rounded Rectangle 57"/>
          <p:cNvSpPr/>
          <p:nvPr/>
        </p:nvSpPr>
        <p:spPr>
          <a:xfrm>
            <a:off x="5541398" y="881117"/>
            <a:ext cx="1147956" cy="562939"/>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dirty="0">
                <a:latin typeface="Cambria"/>
                <a:ea typeface="MS Mincho"/>
                <a:cs typeface="Times New Roman"/>
              </a:rPr>
              <a:t>Difficulties in the traceability of the requirement</a:t>
            </a:r>
          </a:p>
        </p:txBody>
      </p:sp>
      <p:sp>
        <p:nvSpPr>
          <p:cNvPr id="40" name="Rounded Rectangle 57"/>
          <p:cNvSpPr/>
          <p:nvPr/>
        </p:nvSpPr>
        <p:spPr>
          <a:xfrm>
            <a:off x="2069914" y="993356"/>
            <a:ext cx="1296508" cy="332454"/>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L" sz="800" dirty="0" err="1">
                <a:latin typeface="Cambria"/>
                <a:ea typeface="MS Mincho"/>
                <a:cs typeface="Times New Roman"/>
              </a:rPr>
              <a:t>Heterogeneity</a:t>
            </a:r>
            <a:r>
              <a:rPr lang="es-CL" sz="800" dirty="0">
                <a:latin typeface="Cambria"/>
                <a:ea typeface="MS Mincho"/>
                <a:cs typeface="Times New Roman"/>
              </a:rPr>
              <a:t> of responses</a:t>
            </a:r>
            <a:endParaRPr lang="es-CL" sz="800" dirty="0">
              <a:effectLst/>
              <a:latin typeface="Cambria"/>
              <a:ea typeface="MS Mincho"/>
              <a:cs typeface="Times New Roman"/>
            </a:endParaRPr>
          </a:p>
        </p:txBody>
      </p:sp>
      <p:sp>
        <p:nvSpPr>
          <p:cNvPr id="42" name="Rounded Rectangle 57"/>
          <p:cNvSpPr/>
          <p:nvPr/>
        </p:nvSpPr>
        <p:spPr>
          <a:xfrm>
            <a:off x="756998" y="892125"/>
            <a:ext cx="1092209" cy="448901"/>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L" sz="800" dirty="0" err="1">
                <a:latin typeface="Cambria"/>
                <a:ea typeface="MS Mincho"/>
                <a:cs typeface="Times New Roman"/>
              </a:rPr>
              <a:t>Work</a:t>
            </a:r>
            <a:r>
              <a:rPr lang="es-CL" sz="800" dirty="0">
                <a:latin typeface="Cambria"/>
                <a:ea typeface="MS Mincho"/>
                <a:cs typeface="Times New Roman"/>
              </a:rPr>
              <a:t> </a:t>
            </a:r>
            <a:r>
              <a:rPr lang="es-CL" sz="800" dirty="0" err="1">
                <a:latin typeface="Cambria"/>
                <a:ea typeface="MS Mincho"/>
                <a:cs typeface="Times New Roman"/>
              </a:rPr>
              <a:t>overload</a:t>
            </a:r>
            <a:endParaRPr lang="es-CL" sz="800" dirty="0">
              <a:effectLst/>
              <a:latin typeface="Cambria"/>
              <a:ea typeface="MS Mincho"/>
              <a:cs typeface="Times New Roman"/>
            </a:endParaRPr>
          </a:p>
        </p:txBody>
      </p:sp>
      <p:sp>
        <p:nvSpPr>
          <p:cNvPr id="45" name="Rounded Rectangle 57"/>
          <p:cNvSpPr/>
          <p:nvPr/>
        </p:nvSpPr>
        <p:spPr>
          <a:xfrm>
            <a:off x="5860828" y="248779"/>
            <a:ext cx="1664605" cy="626376"/>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dirty="0">
                <a:latin typeface="Cambria"/>
                <a:ea typeface="MS Mincho"/>
                <a:cs typeface="Times New Roman"/>
              </a:rPr>
              <a:t>Migrant workers insufficiently </a:t>
            </a:r>
          </a:p>
          <a:p>
            <a:pPr algn="ctr">
              <a:spcAft>
                <a:spcPts val="0"/>
              </a:spcAft>
            </a:pPr>
            <a:r>
              <a:rPr lang="en-US" sz="900" dirty="0">
                <a:latin typeface="Cambria"/>
                <a:ea typeface="MS Mincho"/>
                <a:cs typeface="Times New Roman"/>
              </a:rPr>
              <a:t>Informed of their labor rights</a:t>
            </a:r>
            <a:endParaRPr lang="es-CL" sz="900" dirty="0">
              <a:effectLst/>
              <a:latin typeface="Cambria"/>
              <a:ea typeface="MS Mincho"/>
              <a:cs typeface="Times New Roman"/>
            </a:endParaRPr>
          </a:p>
        </p:txBody>
      </p:sp>
      <p:sp>
        <p:nvSpPr>
          <p:cNvPr id="46" name="Rounded Rectangle 57"/>
          <p:cNvSpPr/>
          <p:nvPr/>
        </p:nvSpPr>
        <p:spPr>
          <a:xfrm>
            <a:off x="1190049" y="241226"/>
            <a:ext cx="1475374" cy="626376"/>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dirty="0">
                <a:latin typeface="Cambria"/>
                <a:ea typeface="MS Mincho"/>
                <a:cs typeface="Times New Roman"/>
              </a:rPr>
              <a:t>Increased attention times for migrant users</a:t>
            </a:r>
            <a:endParaRPr lang="es-CL" sz="900" dirty="0">
              <a:latin typeface="Cambria"/>
              <a:ea typeface="MS Mincho"/>
              <a:cs typeface="Times New Roman"/>
            </a:endParaRPr>
          </a:p>
        </p:txBody>
      </p:sp>
      <p:sp>
        <p:nvSpPr>
          <p:cNvPr id="47" name="Rounded Rectangle 57"/>
          <p:cNvSpPr/>
          <p:nvPr/>
        </p:nvSpPr>
        <p:spPr>
          <a:xfrm>
            <a:off x="2931722" y="256332"/>
            <a:ext cx="1478263" cy="611270"/>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dirty="0">
                <a:latin typeface="Cambria"/>
                <a:ea typeface="MS Mincho"/>
                <a:cs typeface="Times New Roman"/>
              </a:rPr>
              <a:t>Less effective response / strategic products for migrant work</a:t>
            </a:r>
            <a:endParaRPr lang="es-CL" sz="900" dirty="0">
              <a:effectLst/>
              <a:latin typeface="Cambria"/>
              <a:ea typeface="MS Mincho"/>
              <a:cs typeface="Times New Roman"/>
            </a:endParaRPr>
          </a:p>
        </p:txBody>
      </p:sp>
      <p:sp>
        <p:nvSpPr>
          <p:cNvPr id="55" name="Rounded Rectangle 57"/>
          <p:cNvSpPr/>
          <p:nvPr/>
        </p:nvSpPr>
        <p:spPr>
          <a:xfrm>
            <a:off x="4479640" y="224885"/>
            <a:ext cx="1263642" cy="646363"/>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dirty="0">
                <a:latin typeface="Cambria"/>
                <a:ea typeface="MS Mincho"/>
                <a:cs typeface="Times New Roman"/>
              </a:rPr>
              <a:t>User with lower visibility of specific needs.</a:t>
            </a:r>
          </a:p>
        </p:txBody>
      </p:sp>
      <p:sp>
        <p:nvSpPr>
          <p:cNvPr id="13" name="12 Rectángulo"/>
          <p:cNvSpPr/>
          <p:nvPr/>
        </p:nvSpPr>
        <p:spPr>
          <a:xfrm rot="19406916">
            <a:off x="1667918" y="3476537"/>
            <a:ext cx="4528141" cy="1446550"/>
          </a:xfrm>
          <a:prstGeom prst="rect">
            <a:avLst/>
          </a:prstGeom>
          <a:noFill/>
        </p:spPr>
        <p:txBody>
          <a:bodyPr wrap="square" lIns="91440" tIns="45720" rIns="91440" bIns="45720">
            <a:spAutoFit/>
          </a:bodyPr>
          <a:lstStyle/>
          <a:p>
            <a:pPr algn="ctr"/>
            <a:r>
              <a:rPr lang="es-E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TREE OF PROBLEMS</a:t>
            </a:r>
            <a:endParaRPr lang="es-ES" sz="4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3" name="32 Marcador de número de diapositiva"/>
          <p:cNvSpPr>
            <a:spLocks noGrp="1"/>
          </p:cNvSpPr>
          <p:nvPr>
            <p:ph type="sldNum" sz="quarter" idx="4294967295"/>
          </p:nvPr>
        </p:nvSpPr>
        <p:spPr>
          <a:xfrm>
            <a:off x="6553200" y="6356350"/>
            <a:ext cx="2133600" cy="365125"/>
          </a:xfrm>
          <a:prstGeom prst="rect">
            <a:avLst/>
          </a:prstGeom>
        </p:spPr>
        <p:txBody>
          <a:bodyPr/>
          <a:lstStyle/>
          <a:p>
            <a:fld id="{DB9ECF0D-145D-4C42-91E2-F71659DAC4EB}" type="slidenum">
              <a:rPr lang="es-CL" smtClean="0"/>
              <a:t>7</a:t>
            </a:fld>
            <a:endParaRPr lang="es-CL" dirty="0"/>
          </a:p>
        </p:txBody>
      </p:sp>
    </p:spTree>
    <p:extLst>
      <p:ext uri="{BB962C8B-B14F-4D97-AF65-F5344CB8AC3E}">
        <p14:creationId xmlns:p14="http://schemas.microsoft.com/office/powerpoint/2010/main" val="298497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4"/>
          <p:cNvSpPr/>
          <p:nvPr/>
        </p:nvSpPr>
        <p:spPr>
          <a:xfrm>
            <a:off x="442823" y="5805264"/>
            <a:ext cx="8496944" cy="43204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ea typeface="Calibri"/>
                <a:cs typeface="Times New Roman"/>
              </a:rPr>
              <a:t>INSTITUTIONAL COMPETENCES INCREASED TO RESPOND TO THE SPECIFICITIES OF MIGRANT WORK</a:t>
            </a:r>
            <a:endParaRPr lang="es-CL" sz="1400" b="1" dirty="0">
              <a:effectLst/>
              <a:latin typeface="Calibri"/>
              <a:ea typeface="Calibri"/>
              <a:cs typeface="Times New Roman"/>
            </a:endParaRPr>
          </a:p>
        </p:txBody>
      </p:sp>
      <p:sp>
        <p:nvSpPr>
          <p:cNvPr id="4" name="Rounded Rectangle 57"/>
          <p:cNvSpPr/>
          <p:nvPr/>
        </p:nvSpPr>
        <p:spPr>
          <a:xfrm>
            <a:off x="435274" y="4029917"/>
            <a:ext cx="1260140" cy="1299873"/>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L" sz="1050" dirty="0" err="1">
                <a:latin typeface="Cambria"/>
                <a:ea typeface="MS Mincho"/>
                <a:cs typeface="Times New Roman"/>
              </a:rPr>
              <a:t>Information</a:t>
            </a:r>
            <a:r>
              <a:rPr lang="es-CL" sz="1050" dirty="0">
                <a:latin typeface="Cambria"/>
                <a:ea typeface="MS Mincho"/>
                <a:cs typeface="Times New Roman"/>
              </a:rPr>
              <a:t> </a:t>
            </a:r>
            <a:r>
              <a:rPr lang="es-CL" sz="1050" dirty="0" err="1">
                <a:latin typeface="Cambria"/>
                <a:ea typeface="MS Mincho"/>
                <a:cs typeface="Times New Roman"/>
              </a:rPr>
              <a:t>available</a:t>
            </a:r>
            <a:r>
              <a:rPr lang="es-CL" sz="1050" dirty="0">
                <a:latin typeface="Cambria"/>
                <a:ea typeface="MS Mincho"/>
                <a:cs typeface="Times New Roman"/>
              </a:rPr>
              <a:t> at </a:t>
            </a:r>
            <a:r>
              <a:rPr lang="es-CL" sz="1050" dirty="0" err="1">
                <a:latin typeface="Cambria"/>
                <a:ea typeface="MS Mincho"/>
                <a:cs typeface="Times New Roman"/>
              </a:rPr>
              <a:t>the</a:t>
            </a:r>
            <a:r>
              <a:rPr lang="es-CL" sz="1050" dirty="0">
                <a:latin typeface="Cambria"/>
                <a:ea typeface="MS Mincho"/>
                <a:cs typeface="Times New Roman"/>
              </a:rPr>
              <a:t> </a:t>
            </a:r>
            <a:r>
              <a:rPr lang="es-CL" sz="1050" dirty="0" err="1">
                <a:latin typeface="Cambria"/>
                <a:ea typeface="MS Mincho"/>
                <a:cs typeface="Times New Roman"/>
              </a:rPr>
              <a:t>Institution</a:t>
            </a:r>
            <a:endParaRPr lang="es-CL" sz="1050" dirty="0">
              <a:latin typeface="Cambria"/>
              <a:ea typeface="MS Mincho"/>
              <a:cs typeface="Times New Roman"/>
            </a:endParaRPr>
          </a:p>
          <a:p>
            <a:pPr algn="ctr">
              <a:spcAft>
                <a:spcPts val="0"/>
              </a:spcAft>
            </a:pPr>
            <a:r>
              <a:rPr lang="es-CL" sz="1050" dirty="0">
                <a:latin typeface="Cambria"/>
                <a:ea typeface="MS Mincho"/>
                <a:cs typeface="Times New Roman"/>
              </a:rPr>
              <a:t>  </a:t>
            </a:r>
            <a:r>
              <a:rPr lang="es-CL" sz="1050" dirty="0" err="1">
                <a:latin typeface="Cambria"/>
                <a:ea typeface="MS Mincho"/>
                <a:cs typeface="Times New Roman"/>
              </a:rPr>
              <a:t>On</a:t>
            </a:r>
            <a:r>
              <a:rPr lang="es-CL" sz="1050" dirty="0">
                <a:latin typeface="Cambria"/>
                <a:ea typeface="MS Mincho"/>
                <a:cs typeface="Times New Roman"/>
              </a:rPr>
              <a:t> </a:t>
            </a:r>
            <a:r>
              <a:rPr lang="es-CL" sz="1050" dirty="0" err="1">
                <a:latin typeface="Cambria"/>
                <a:ea typeface="MS Mincho"/>
                <a:cs typeface="Times New Roman"/>
              </a:rPr>
              <a:t>migrant</a:t>
            </a:r>
            <a:r>
              <a:rPr lang="es-CL" sz="1050" dirty="0">
                <a:latin typeface="Cambria"/>
                <a:ea typeface="MS Mincho"/>
                <a:cs typeface="Times New Roman"/>
              </a:rPr>
              <a:t> labor.</a:t>
            </a:r>
            <a:endParaRPr lang="es-CL" sz="1050" dirty="0">
              <a:effectLst/>
              <a:latin typeface="Cambria"/>
              <a:ea typeface="MS Mincho"/>
              <a:cs typeface="Times New Roman"/>
            </a:endParaRPr>
          </a:p>
        </p:txBody>
      </p:sp>
      <p:sp>
        <p:nvSpPr>
          <p:cNvPr id="5" name="Rounded Rectangle 57"/>
          <p:cNvSpPr/>
          <p:nvPr/>
        </p:nvSpPr>
        <p:spPr>
          <a:xfrm>
            <a:off x="5151399" y="4075569"/>
            <a:ext cx="1517563" cy="1299872"/>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Internal system allows monitoring of the query or activity developed for migrant users</a:t>
            </a:r>
            <a:endParaRPr lang="es-CL" sz="1050" dirty="0">
              <a:effectLst/>
              <a:latin typeface="Cambria"/>
              <a:ea typeface="MS Mincho"/>
              <a:cs typeface="Times New Roman"/>
            </a:endParaRPr>
          </a:p>
        </p:txBody>
      </p:sp>
      <p:sp>
        <p:nvSpPr>
          <p:cNvPr id="6" name="Rounded Rectangle 57"/>
          <p:cNvSpPr/>
          <p:nvPr/>
        </p:nvSpPr>
        <p:spPr>
          <a:xfrm>
            <a:off x="3383764" y="4057626"/>
            <a:ext cx="1475953" cy="1296143"/>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Organized response and type of special face-to-face or non-face-to-face assistance to migrant users </a:t>
            </a:r>
            <a:r>
              <a:rPr lang="en-US" sz="1050" b="1" dirty="0">
                <a:latin typeface="Cambria"/>
                <a:ea typeface="MS Mincho"/>
                <a:cs typeface="Times New Roman"/>
              </a:rPr>
              <a:t>increased</a:t>
            </a:r>
            <a:endParaRPr lang="es-CL" sz="1050" b="1" dirty="0">
              <a:effectLst/>
              <a:latin typeface="Cambria"/>
              <a:ea typeface="MS Mincho"/>
              <a:cs typeface="Times New Roman"/>
            </a:endParaRPr>
          </a:p>
        </p:txBody>
      </p:sp>
      <p:sp>
        <p:nvSpPr>
          <p:cNvPr id="7" name="Rounded Rectangle 32"/>
          <p:cNvSpPr/>
          <p:nvPr/>
        </p:nvSpPr>
        <p:spPr>
          <a:xfrm>
            <a:off x="1829632" y="4049814"/>
            <a:ext cx="1347472" cy="1299873"/>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Relevant response to requirements for general and specific information.</a:t>
            </a:r>
            <a:endParaRPr lang="es-CL" sz="1050" dirty="0">
              <a:effectLst/>
              <a:latin typeface="Cambria"/>
              <a:ea typeface="MS Mincho"/>
              <a:cs typeface="Times New Roman"/>
            </a:endParaRPr>
          </a:p>
        </p:txBody>
      </p:sp>
      <p:sp>
        <p:nvSpPr>
          <p:cNvPr id="8" name="Rounded Rectangle 57"/>
          <p:cNvSpPr/>
          <p:nvPr/>
        </p:nvSpPr>
        <p:spPr>
          <a:xfrm>
            <a:off x="7054583" y="4043772"/>
            <a:ext cx="1337214" cy="1299872"/>
          </a:xfrm>
          <a:prstGeom prst="roundRect">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Inclusion of the principle of equity in products and services towards migrant labor</a:t>
            </a:r>
            <a:endParaRPr lang="es-CL" sz="1050" dirty="0">
              <a:effectLst/>
              <a:latin typeface="Cambria"/>
              <a:ea typeface="MS Mincho"/>
              <a:cs typeface="Times New Roman"/>
            </a:endParaRPr>
          </a:p>
        </p:txBody>
      </p:sp>
      <p:sp>
        <p:nvSpPr>
          <p:cNvPr id="10" name="Rounded Rectangle 57"/>
          <p:cNvSpPr/>
          <p:nvPr/>
        </p:nvSpPr>
        <p:spPr>
          <a:xfrm>
            <a:off x="442823" y="2636913"/>
            <a:ext cx="1488832" cy="1041602"/>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Personal time is not used in the search of information to resolve queries and / or requirements</a:t>
            </a:r>
            <a:endParaRPr lang="es-CL" sz="1050" dirty="0">
              <a:effectLst/>
              <a:latin typeface="Cambria"/>
              <a:ea typeface="MS Mincho"/>
              <a:cs typeface="Times New Roman"/>
            </a:endParaRPr>
          </a:p>
        </p:txBody>
      </p:sp>
      <p:sp>
        <p:nvSpPr>
          <p:cNvPr id="11" name="Rounded Rectangle 57"/>
          <p:cNvSpPr/>
          <p:nvPr/>
        </p:nvSpPr>
        <p:spPr>
          <a:xfrm>
            <a:off x="2154488" y="2636913"/>
            <a:ext cx="1272432" cy="1027657"/>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Unification of the demand for information to other institutions involved</a:t>
            </a:r>
            <a:endParaRPr lang="es-CL" sz="1050" dirty="0">
              <a:effectLst/>
              <a:latin typeface="Cambria"/>
              <a:ea typeface="MS Mincho"/>
              <a:cs typeface="Times New Roman"/>
            </a:endParaRPr>
          </a:p>
        </p:txBody>
      </p:sp>
      <p:sp>
        <p:nvSpPr>
          <p:cNvPr id="12" name="Rounded Rectangle 57"/>
          <p:cNvSpPr/>
          <p:nvPr/>
        </p:nvSpPr>
        <p:spPr>
          <a:xfrm>
            <a:off x="5969612" y="2636913"/>
            <a:ext cx="1579341" cy="1041602"/>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DT's internal media include migrant work as a target audience.</a:t>
            </a:r>
            <a:endParaRPr lang="es-CL" sz="1050" dirty="0">
              <a:effectLst/>
              <a:latin typeface="Cambria"/>
              <a:ea typeface="MS Mincho"/>
              <a:cs typeface="Times New Roman"/>
            </a:endParaRPr>
          </a:p>
        </p:txBody>
      </p:sp>
      <p:sp>
        <p:nvSpPr>
          <p:cNvPr id="13" name="Rounded Rectangle 59"/>
          <p:cNvSpPr/>
          <p:nvPr/>
        </p:nvSpPr>
        <p:spPr>
          <a:xfrm>
            <a:off x="3773368" y="2636913"/>
            <a:ext cx="1739250" cy="1041602"/>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Increased programmed monitoring activities, promotion of freedom of association and application of mechanisms of social dialogue.</a:t>
            </a:r>
            <a:endParaRPr lang="es-CL" sz="1050" dirty="0">
              <a:effectLst/>
              <a:latin typeface="Cambria"/>
              <a:ea typeface="MS Mincho"/>
              <a:cs typeface="Times New Roman"/>
            </a:endParaRPr>
          </a:p>
        </p:txBody>
      </p:sp>
      <p:sp>
        <p:nvSpPr>
          <p:cNvPr id="14" name="Rounded Rectangle 57"/>
          <p:cNvSpPr/>
          <p:nvPr/>
        </p:nvSpPr>
        <p:spPr>
          <a:xfrm>
            <a:off x="3180737" y="1776193"/>
            <a:ext cx="1304327" cy="757052"/>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Migrant workers do not repeat their consultations in the offices</a:t>
            </a:r>
            <a:endParaRPr lang="es-CL" sz="1050" dirty="0">
              <a:effectLst/>
              <a:latin typeface="Cambria"/>
              <a:ea typeface="MS Mincho"/>
              <a:cs typeface="Times New Roman"/>
            </a:endParaRPr>
          </a:p>
        </p:txBody>
      </p:sp>
      <p:sp>
        <p:nvSpPr>
          <p:cNvPr id="15" name="Rounded Rectangle 57"/>
          <p:cNvSpPr/>
          <p:nvPr/>
        </p:nvSpPr>
        <p:spPr>
          <a:xfrm>
            <a:off x="5260286" y="1836556"/>
            <a:ext cx="1299787" cy="562939"/>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Improve the traceability of the requirement</a:t>
            </a:r>
            <a:endParaRPr lang="es-CL" sz="1050" dirty="0">
              <a:effectLst/>
              <a:latin typeface="Cambria"/>
              <a:ea typeface="MS Mincho"/>
              <a:cs typeface="Times New Roman"/>
            </a:endParaRPr>
          </a:p>
        </p:txBody>
      </p:sp>
      <p:sp>
        <p:nvSpPr>
          <p:cNvPr id="16" name="Rounded Rectangle 57"/>
          <p:cNvSpPr/>
          <p:nvPr/>
        </p:nvSpPr>
        <p:spPr>
          <a:xfrm>
            <a:off x="1727609" y="1801976"/>
            <a:ext cx="1307780" cy="524287"/>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L" sz="1050" dirty="0" err="1">
                <a:latin typeface="Cambria"/>
                <a:ea typeface="MS Mincho"/>
                <a:cs typeface="Times New Roman"/>
              </a:rPr>
              <a:t>Homogeneity</a:t>
            </a:r>
            <a:r>
              <a:rPr lang="es-CL" sz="1050" dirty="0">
                <a:latin typeface="Cambria"/>
                <a:ea typeface="MS Mincho"/>
                <a:cs typeface="Times New Roman"/>
              </a:rPr>
              <a:t> of responses</a:t>
            </a:r>
            <a:endParaRPr lang="es-CL" sz="1050" dirty="0">
              <a:effectLst/>
              <a:latin typeface="Cambria"/>
              <a:ea typeface="MS Mincho"/>
              <a:cs typeface="Times New Roman"/>
            </a:endParaRPr>
          </a:p>
        </p:txBody>
      </p:sp>
      <p:sp>
        <p:nvSpPr>
          <p:cNvPr id="17" name="Rounded Rectangle 57"/>
          <p:cNvSpPr/>
          <p:nvPr/>
        </p:nvSpPr>
        <p:spPr>
          <a:xfrm>
            <a:off x="455455" y="1811631"/>
            <a:ext cx="1092209" cy="514633"/>
          </a:xfrm>
          <a:prstGeom prst="round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L" sz="1050" dirty="0" err="1">
                <a:latin typeface="Cambria"/>
                <a:ea typeface="MS Mincho"/>
                <a:cs typeface="Times New Roman"/>
              </a:rPr>
              <a:t>Standardized</a:t>
            </a:r>
            <a:r>
              <a:rPr lang="es-CL" sz="1050" dirty="0">
                <a:latin typeface="Cambria"/>
                <a:ea typeface="MS Mincho"/>
                <a:cs typeface="Times New Roman"/>
              </a:rPr>
              <a:t> </a:t>
            </a:r>
            <a:r>
              <a:rPr lang="es-CL" sz="1050" dirty="0" err="1">
                <a:latin typeface="Cambria"/>
                <a:ea typeface="MS Mincho"/>
                <a:cs typeface="Times New Roman"/>
              </a:rPr>
              <a:t>workload</a:t>
            </a:r>
            <a:endParaRPr lang="es-CL" sz="1050" dirty="0">
              <a:effectLst/>
              <a:latin typeface="Cambria"/>
              <a:ea typeface="MS Mincho"/>
              <a:cs typeface="Times New Roman"/>
            </a:endParaRPr>
          </a:p>
        </p:txBody>
      </p:sp>
      <p:sp>
        <p:nvSpPr>
          <p:cNvPr id="19" name="Rounded Rectangle 57"/>
          <p:cNvSpPr/>
          <p:nvPr/>
        </p:nvSpPr>
        <p:spPr>
          <a:xfrm>
            <a:off x="6065083" y="548680"/>
            <a:ext cx="1382500" cy="921591"/>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Migrant workers Informed of their labor rights</a:t>
            </a:r>
            <a:endParaRPr lang="es-CL" sz="1050" dirty="0">
              <a:effectLst/>
              <a:latin typeface="Cambria"/>
              <a:ea typeface="MS Mincho"/>
              <a:cs typeface="Times New Roman"/>
            </a:endParaRPr>
          </a:p>
        </p:txBody>
      </p:sp>
      <p:sp>
        <p:nvSpPr>
          <p:cNvPr id="20" name="Rounded Rectangle 57"/>
          <p:cNvSpPr/>
          <p:nvPr/>
        </p:nvSpPr>
        <p:spPr>
          <a:xfrm>
            <a:off x="1107360" y="620688"/>
            <a:ext cx="1475374" cy="883196"/>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Less attention times for migrant users</a:t>
            </a:r>
            <a:endParaRPr lang="es-CL" sz="1050" dirty="0">
              <a:latin typeface="Cambria"/>
              <a:ea typeface="MS Mincho"/>
              <a:cs typeface="Times New Roman"/>
            </a:endParaRPr>
          </a:p>
        </p:txBody>
      </p:sp>
      <p:sp>
        <p:nvSpPr>
          <p:cNvPr id="21" name="Rounded Rectangle 57"/>
          <p:cNvSpPr/>
          <p:nvPr/>
        </p:nvSpPr>
        <p:spPr>
          <a:xfrm>
            <a:off x="2706476" y="591120"/>
            <a:ext cx="1415266" cy="1001522"/>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Greater effectiveness of response / strategic products towards migrant labor</a:t>
            </a:r>
            <a:endParaRPr lang="es-CL" sz="1050" dirty="0">
              <a:effectLst/>
              <a:latin typeface="Cambria"/>
              <a:ea typeface="MS Mincho"/>
              <a:cs typeface="Times New Roman"/>
            </a:endParaRPr>
          </a:p>
        </p:txBody>
      </p:sp>
      <p:cxnSp>
        <p:nvCxnSpPr>
          <p:cNvPr id="27" name="26 Conector recto de flecha"/>
          <p:cNvCxnSpPr/>
          <p:nvPr/>
        </p:nvCxnSpPr>
        <p:spPr>
          <a:xfrm flipH="1" flipV="1">
            <a:off x="4279545" y="1496331"/>
            <a:ext cx="720080" cy="1089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845586" y="1586775"/>
            <a:ext cx="439517" cy="173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2221400" y="1535096"/>
            <a:ext cx="0" cy="276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flipV="1">
            <a:off x="2582734" y="1522189"/>
            <a:ext cx="656702" cy="254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4" idx="0"/>
          </p:cNvCxnSpPr>
          <p:nvPr/>
        </p:nvCxnSpPr>
        <p:spPr>
          <a:xfrm flipH="1" flipV="1">
            <a:off x="3832900" y="1550202"/>
            <a:ext cx="1" cy="225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flipV="1">
            <a:off x="5401774" y="1535096"/>
            <a:ext cx="1" cy="313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V="1">
            <a:off x="5969612" y="1586775"/>
            <a:ext cx="190943" cy="26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flipV="1">
            <a:off x="2555776" y="2339331"/>
            <a:ext cx="0" cy="297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endCxn id="17" idx="2"/>
          </p:cNvCxnSpPr>
          <p:nvPr/>
        </p:nvCxnSpPr>
        <p:spPr>
          <a:xfrm flipV="1">
            <a:off x="1001559" y="2326264"/>
            <a:ext cx="1" cy="310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flipV="1">
            <a:off x="1065344" y="3678515"/>
            <a:ext cx="0" cy="232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H="1" flipV="1">
            <a:off x="1727609" y="3678515"/>
            <a:ext cx="204046" cy="232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flipV="1">
            <a:off x="2555776" y="3678515"/>
            <a:ext cx="0" cy="254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V="1">
            <a:off x="4100972" y="3703178"/>
            <a:ext cx="0" cy="254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flipV="1">
            <a:off x="5401774" y="3696206"/>
            <a:ext cx="0" cy="268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flipV="1">
            <a:off x="5796136" y="2488122"/>
            <a:ext cx="0" cy="1422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endCxn id="12" idx="2"/>
          </p:cNvCxnSpPr>
          <p:nvPr/>
        </p:nvCxnSpPr>
        <p:spPr>
          <a:xfrm flipV="1">
            <a:off x="6759282" y="3678515"/>
            <a:ext cx="1" cy="209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flipH="1" flipV="1">
            <a:off x="5512619" y="3501009"/>
            <a:ext cx="1507653" cy="864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flipV="1">
            <a:off x="845586" y="5375441"/>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flipV="1">
            <a:off x="1976052" y="5395339"/>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p:nvPr/>
        </p:nvCxnSpPr>
        <p:spPr>
          <a:xfrm flipV="1">
            <a:off x="3635896" y="5395339"/>
            <a:ext cx="0" cy="340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p:nvPr/>
        </p:nvCxnSpPr>
        <p:spPr>
          <a:xfrm flipV="1">
            <a:off x="5836200" y="5375441"/>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flipV="1">
            <a:off x="7673289" y="5395339"/>
            <a:ext cx="0" cy="340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flipV="1">
            <a:off x="4371859" y="1599141"/>
            <a:ext cx="888427" cy="441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V="1">
            <a:off x="4932040" y="1599140"/>
            <a:ext cx="0" cy="1037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V="1">
            <a:off x="1285103" y="1599140"/>
            <a:ext cx="1625982" cy="2333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Marcador de número de diapositiva"/>
          <p:cNvSpPr>
            <a:spLocks noGrp="1"/>
          </p:cNvSpPr>
          <p:nvPr>
            <p:ph type="sldNum" sz="quarter" idx="4294967295"/>
          </p:nvPr>
        </p:nvSpPr>
        <p:spPr>
          <a:xfrm>
            <a:off x="6553200" y="6356350"/>
            <a:ext cx="2133600" cy="365125"/>
          </a:xfrm>
          <a:prstGeom prst="rect">
            <a:avLst/>
          </a:prstGeom>
        </p:spPr>
        <p:txBody>
          <a:bodyPr/>
          <a:lstStyle/>
          <a:p>
            <a:fld id="{DB9ECF0D-145D-4C42-91E2-F71659DAC4EB}" type="slidenum">
              <a:rPr lang="es-CL" smtClean="0"/>
              <a:t>8</a:t>
            </a:fld>
            <a:endParaRPr lang="es-CL" dirty="0"/>
          </a:p>
        </p:txBody>
      </p:sp>
      <p:sp>
        <p:nvSpPr>
          <p:cNvPr id="55" name="Rounded Rectangle 57"/>
          <p:cNvSpPr/>
          <p:nvPr/>
        </p:nvSpPr>
        <p:spPr>
          <a:xfrm>
            <a:off x="4371857" y="548680"/>
            <a:ext cx="1570439" cy="947651"/>
          </a:xfrm>
          <a:prstGeom prst="roundRect">
            <a:avLst/>
          </a:prstGeom>
          <a:solidFill>
            <a:schemeClr val="accent1">
              <a:lumMod val="20000"/>
              <a:lumOff val="80000"/>
            </a:scheme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dirty="0">
                <a:latin typeface="Cambria"/>
                <a:ea typeface="MS Mincho"/>
                <a:cs typeface="Times New Roman"/>
              </a:rPr>
              <a:t>Migrant workers seen as users with specific needs</a:t>
            </a:r>
            <a:endParaRPr lang="es-CL" sz="1050" dirty="0">
              <a:effectLst/>
              <a:latin typeface="Cambria"/>
              <a:ea typeface="MS Mincho"/>
              <a:cs typeface="Times New Roman"/>
            </a:endParaRPr>
          </a:p>
        </p:txBody>
      </p:sp>
    </p:spTree>
    <p:extLst>
      <p:ext uri="{BB962C8B-B14F-4D97-AF65-F5344CB8AC3E}">
        <p14:creationId xmlns:p14="http://schemas.microsoft.com/office/powerpoint/2010/main" val="160785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9"/>
          <p:cNvSpPr/>
          <p:nvPr/>
        </p:nvSpPr>
        <p:spPr>
          <a:xfrm>
            <a:off x="3380841" y="1077351"/>
            <a:ext cx="2160241" cy="931845"/>
          </a:xfrm>
          <a:prstGeom prst="roundRect">
            <a:avLst/>
          </a:prstGeom>
          <a:ln w="3175">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latin typeface="Cambria"/>
                <a:ea typeface="MS Mincho"/>
                <a:cs typeface="Times New Roman"/>
              </a:rPr>
              <a:t>Coordination protocols with public and private institutions involved signed</a:t>
            </a:r>
            <a:endParaRPr lang="es-CL" sz="1200" dirty="0">
              <a:effectLst/>
              <a:latin typeface="Cambria"/>
              <a:ea typeface="MS Mincho"/>
              <a:cs typeface="Times New Roman"/>
            </a:endParaRPr>
          </a:p>
        </p:txBody>
      </p:sp>
      <p:sp>
        <p:nvSpPr>
          <p:cNvPr id="4" name="Rounded Rectangle 57"/>
          <p:cNvSpPr/>
          <p:nvPr/>
        </p:nvSpPr>
        <p:spPr>
          <a:xfrm>
            <a:off x="621958" y="1094690"/>
            <a:ext cx="2329541" cy="1054762"/>
          </a:xfrm>
          <a:prstGeom prst="roundRect">
            <a:avLst/>
          </a:prstGeom>
          <a:solidFill>
            <a:sysClr val="window" lastClr="FFFFFF"/>
          </a:solidFill>
          <a:ln w="127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latin typeface="Cambria"/>
                <a:ea typeface="MS Mincho"/>
                <a:cs typeface="Times New Roman"/>
              </a:rPr>
              <a:t>Information system systematized by other institutions on available migrant labor</a:t>
            </a:r>
            <a:endParaRPr lang="es-CL" sz="1200" dirty="0">
              <a:effectLst/>
              <a:latin typeface="Cambria"/>
              <a:ea typeface="MS Mincho"/>
              <a:cs typeface="Times New Roman"/>
            </a:endParaRPr>
          </a:p>
        </p:txBody>
      </p:sp>
      <p:sp>
        <p:nvSpPr>
          <p:cNvPr id="6" name="Rounded Rectangle 59"/>
          <p:cNvSpPr/>
          <p:nvPr/>
        </p:nvSpPr>
        <p:spPr>
          <a:xfrm>
            <a:off x="6241838" y="1169265"/>
            <a:ext cx="2088232" cy="715821"/>
          </a:xfrm>
          <a:prstGeom prst="roundRect">
            <a:avLst/>
          </a:prstGeom>
          <a:ln w="3175">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latin typeface="Cambria"/>
                <a:ea typeface="MS Mincho"/>
                <a:cs typeface="Times New Roman"/>
              </a:rPr>
              <a:t>Migrant dimension incorporated into the ENCLA</a:t>
            </a:r>
            <a:endParaRPr lang="es-CL" sz="1200" dirty="0">
              <a:effectLst/>
              <a:latin typeface="Cambria"/>
              <a:ea typeface="MS Mincho"/>
              <a:cs typeface="Times New Roman"/>
            </a:endParaRPr>
          </a:p>
        </p:txBody>
      </p:sp>
      <p:sp>
        <p:nvSpPr>
          <p:cNvPr id="7" name="Rounded Rectangle 59"/>
          <p:cNvSpPr/>
          <p:nvPr/>
        </p:nvSpPr>
        <p:spPr>
          <a:xfrm>
            <a:off x="1635971" y="2439575"/>
            <a:ext cx="2440501" cy="837622"/>
          </a:xfrm>
          <a:prstGeom prst="roundRect">
            <a:avLst/>
          </a:prstGeom>
          <a:ln w="3175">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latin typeface="Cambria"/>
                <a:ea typeface="MS Mincho"/>
                <a:cs typeface="Times New Roman"/>
              </a:rPr>
              <a:t>Migrant module in the implemented ETF competency training program.</a:t>
            </a:r>
            <a:endParaRPr lang="es-CL" sz="1200" dirty="0">
              <a:effectLst/>
              <a:latin typeface="Cambria"/>
              <a:ea typeface="MS Mincho"/>
              <a:cs typeface="Times New Roman"/>
            </a:endParaRPr>
          </a:p>
        </p:txBody>
      </p:sp>
      <p:sp>
        <p:nvSpPr>
          <p:cNvPr id="8" name="Rounded Rectangle 59"/>
          <p:cNvSpPr/>
          <p:nvPr/>
        </p:nvSpPr>
        <p:spPr>
          <a:xfrm>
            <a:off x="639644" y="3516677"/>
            <a:ext cx="2088232" cy="818932"/>
          </a:xfrm>
          <a:prstGeom prst="roundRect">
            <a:avLst/>
          </a:prstGeom>
          <a:ln w="3175">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latin typeface="Cambria"/>
                <a:ea typeface="MS Mincho"/>
                <a:cs typeface="Times New Roman"/>
              </a:rPr>
              <a:t>Specific training module on immigration regularization</a:t>
            </a:r>
          </a:p>
          <a:p>
            <a:pPr algn="ctr">
              <a:spcAft>
                <a:spcPts val="0"/>
              </a:spcAft>
            </a:pPr>
            <a:r>
              <a:rPr lang="en-US" sz="1200" dirty="0">
                <a:latin typeface="Cambria"/>
                <a:ea typeface="MS Mincho"/>
                <a:cs typeface="Times New Roman"/>
              </a:rPr>
              <a:t>Implemented</a:t>
            </a:r>
            <a:endParaRPr lang="es-CL" sz="1200" dirty="0">
              <a:latin typeface="Cambria"/>
              <a:ea typeface="MS Mincho"/>
              <a:cs typeface="Times New Roman"/>
            </a:endParaRPr>
          </a:p>
        </p:txBody>
      </p:sp>
      <p:sp>
        <p:nvSpPr>
          <p:cNvPr id="9" name="Rounded Rectangle 59"/>
          <p:cNvSpPr/>
          <p:nvPr/>
        </p:nvSpPr>
        <p:spPr>
          <a:xfrm>
            <a:off x="5652024" y="2439575"/>
            <a:ext cx="2298608" cy="818330"/>
          </a:xfrm>
          <a:prstGeom prst="roundRect">
            <a:avLst/>
          </a:prstGeom>
          <a:ln w="3175">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L" sz="1200" dirty="0">
                <a:latin typeface="Cambria"/>
                <a:ea typeface="MS Mincho"/>
                <a:cs typeface="Times New Roman"/>
              </a:rPr>
              <a:t>S</a:t>
            </a:r>
            <a:r>
              <a:rPr lang="en-US" sz="1200" dirty="0" err="1">
                <a:latin typeface="Cambria"/>
                <a:ea typeface="MS Mincho"/>
                <a:cs typeface="Times New Roman"/>
              </a:rPr>
              <a:t>pecialized</a:t>
            </a:r>
            <a:r>
              <a:rPr lang="en-US" sz="1200" dirty="0">
                <a:latin typeface="Cambria"/>
                <a:ea typeface="MS Mincho"/>
                <a:cs typeface="Times New Roman"/>
              </a:rPr>
              <a:t> training program by year to increase staff competencies.</a:t>
            </a:r>
            <a:endParaRPr lang="es-CL" sz="1200" dirty="0">
              <a:latin typeface="Cambria"/>
              <a:ea typeface="MS Mincho"/>
              <a:cs typeface="Times New Roman"/>
            </a:endParaRPr>
          </a:p>
        </p:txBody>
      </p:sp>
      <p:sp>
        <p:nvSpPr>
          <p:cNvPr id="11" name="Rounded Rectangle 59"/>
          <p:cNvSpPr/>
          <p:nvPr/>
        </p:nvSpPr>
        <p:spPr>
          <a:xfrm>
            <a:off x="4481683" y="3464647"/>
            <a:ext cx="2160240" cy="832108"/>
          </a:xfrm>
          <a:prstGeom prst="roundRect">
            <a:avLst/>
          </a:prstGeom>
          <a:ln w="3175">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latin typeface="Cambria"/>
                <a:ea typeface="MS Mincho"/>
                <a:cs typeface="Times New Roman"/>
              </a:rPr>
              <a:t>Protocols of coordination with other public institutions involved in the regularization signed</a:t>
            </a:r>
            <a:endParaRPr lang="es-CL" sz="1200" dirty="0">
              <a:effectLst/>
              <a:latin typeface="Cambria"/>
              <a:ea typeface="MS Mincho"/>
              <a:cs typeface="Times New Roman"/>
            </a:endParaRPr>
          </a:p>
        </p:txBody>
      </p:sp>
      <p:sp>
        <p:nvSpPr>
          <p:cNvPr id="12" name="Rounded Rectangle 57"/>
          <p:cNvSpPr/>
          <p:nvPr/>
        </p:nvSpPr>
        <p:spPr>
          <a:xfrm>
            <a:off x="988476" y="4684494"/>
            <a:ext cx="2038287" cy="792088"/>
          </a:xfrm>
          <a:prstGeom prst="roundRect">
            <a:avLst/>
          </a:prstGeom>
          <a:noFill/>
          <a:ln w="3175">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solidFill>
                  <a:schemeClr val="tx1"/>
                </a:solidFill>
                <a:latin typeface="Cambria"/>
                <a:ea typeface="MS Mincho"/>
                <a:cs typeface="Times New Roman"/>
              </a:rPr>
              <a:t>System of registration and institutional information contains the foreign user.</a:t>
            </a:r>
            <a:endParaRPr lang="es-CL" sz="1200" dirty="0">
              <a:solidFill>
                <a:schemeClr val="tx1"/>
              </a:solidFill>
              <a:effectLst/>
              <a:latin typeface="Cambria"/>
              <a:ea typeface="MS Mincho"/>
              <a:cs typeface="Times New Roman"/>
            </a:endParaRPr>
          </a:p>
        </p:txBody>
      </p:sp>
      <p:sp>
        <p:nvSpPr>
          <p:cNvPr id="13" name="Rounded Rectangle 59"/>
          <p:cNvSpPr/>
          <p:nvPr/>
        </p:nvSpPr>
        <p:spPr>
          <a:xfrm>
            <a:off x="3635579" y="4796051"/>
            <a:ext cx="2167288" cy="698906"/>
          </a:xfrm>
          <a:prstGeom prst="roundRect">
            <a:avLst/>
          </a:prstGeom>
          <a:ln w="3175">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dirty="0">
                <a:latin typeface="Cambria"/>
                <a:ea typeface="MS Mincho"/>
                <a:cs typeface="Times New Roman"/>
              </a:rPr>
              <a:t>DT Equity Mechanisms for Embedded Migrant Work</a:t>
            </a:r>
            <a:endParaRPr lang="es-CL" sz="1200" dirty="0">
              <a:effectLst/>
              <a:latin typeface="Cambria"/>
              <a:ea typeface="MS Mincho"/>
              <a:cs typeface="Times New Roman"/>
            </a:endParaRPr>
          </a:p>
        </p:txBody>
      </p:sp>
      <p:sp>
        <p:nvSpPr>
          <p:cNvPr id="14" name="Rounded Rectangle 50"/>
          <p:cNvSpPr/>
          <p:nvPr/>
        </p:nvSpPr>
        <p:spPr>
          <a:xfrm>
            <a:off x="6290701" y="4785656"/>
            <a:ext cx="2179181" cy="771513"/>
          </a:xfrm>
          <a:prstGeom prst="roundRect">
            <a:avLst/>
          </a:prstGeom>
          <a:ln w="3175">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L" sz="1200" dirty="0">
                <a:latin typeface="Cambria"/>
                <a:ea typeface="MS Mincho"/>
                <a:cs typeface="Times New Roman"/>
              </a:rPr>
              <a:t>Legal </a:t>
            </a:r>
            <a:r>
              <a:rPr lang="es-CL" sz="1200" dirty="0" err="1">
                <a:latin typeface="Cambria"/>
                <a:ea typeface="MS Mincho"/>
                <a:cs typeface="Times New Roman"/>
              </a:rPr>
              <a:t>information</a:t>
            </a:r>
            <a:r>
              <a:rPr lang="es-CL" sz="1200" dirty="0">
                <a:latin typeface="Cambria"/>
                <a:ea typeface="MS Mincho"/>
                <a:cs typeface="Times New Roman"/>
              </a:rPr>
              <a:t> </a:t>
            </a:r>
            <a:r>
              <a:rPr lang="es-CL" sz="1200" dirty="0" err="1">
                <a:latin typeface="Cambria"/>
                <a:ea typeface="MS Mincho"/>
                <a:cs typeface="Times New Roman"/>
              </a:rPr>
              <a:t>on</a:t>
            </a:r>
            <a:r>
              <a:rPr lang="es-CL" sz="1200" dirty="0">
                <a:latin typeface="Cambria"/>
                <a:ea typeface="MS Mincho"/>
                <a:cs typeface="Times New Roman"/>
              </a:rPr>
              <a:t> </a:t>
            </a:r>
            <a:r>
              <a:rPr lang="es-CL" sz="1200" dirty="0" err="1">
                <a:latin typeface="Cambria"/>
                <a:ea typeface="MS Mincho"/>
                <a:cs typeface="Times New Roman"/>
              </a:rPr>
              <a:t>available</a:t>
            </a:r>
            <a:r>
              <a:rPr lang="es-CL" sz="1200" dirty="0">
                <a:latin typeface="Cambria"/>
                <a:ea typeface="MS Mincho"/>
                <a:cs typeface="Times New Roman"/>
              </a:rPr>
              <a:t> </a:t>
            </a:r>
            <a:r>
              <a:rPr lang="es-CL" sz="1200" dirty="0" err="1">
                <a:latin typeface="Cambria"/>
                <a:ea typeface="MS Mincho"/>
                <a:cs typeface="Times New Roman"/>
              </a:rPr>
              <a:t>migrant</a:t>
            </a:r>
            <a:r>
              <a:rPr lang="es-CL" sz="1200" dirty="0">
                <a:latin typeface="Cambria"/>
                <a:ea typeface="MS Mincho"/>
                <a:cs typeface="Times New Roman"/>
              </a:rPr>
              <a:t> labor.</a:t>
            </a:r>
            <a:endParaRPr lang="es-CL" sz="1200" dirty="0">
              <a:solidFill>
                <a:schemeClr val="tx1"/>
              </a:solidFill>
              <a:latin typeface="Cambria"/>
              <a:ea typeface="MS Mincho"/>
              <a:cs typeface="Times New Roman"/>
            </a:endParaRPr>
          </a:p>
        </p:txBody>
      </p:sp>
      <p:sp>
        <p:nvSpPr>
          <p:cNvPr id="15" name="14 CuadroTexto"/>
          <p:cNvSpPr txBox="1"/>
          <p:nvPr/>
        </p:nvSpPr>
        <p:spPr>
          <a:xfrm>
            <a:off x="1485128" y="762963"/>
            <a:ext cx="301686" cy="369332"/>
          </a:xfrm>
          <a:prstGeom prst="rect">
            <a:avLst/>
          </a:prstGeom>
          <a:noFill/>
        </p:spPr>
        <p:txBody>
          <a:bodyPr wrap="none" rtlCol="0">
            <a:spAutoFit/>
          </a:bodyPr>
          <a:lstStyle/>
          <a:p>
            <a:r>
              <a:rPr lang="es-CL" b="1" dirty="0"/>
              <a:t>1</a:t>
            </a:r>
          </a:p>
        </p:txBody>
      </p:sp>
      <p:sp>
        <p:nvSpPr>
          <p:cNvPr id="16" name="15 CuadroTexto"/>
          <p:cNvSpPr txBox="1"/>
          <p:nvPr/>
        </p:nvSpPr>
        <p:spPr>
          <a:xfrm>
            <a:off x="4202288" y="753671"/>
            <a:ext cx="301686" cy="369332"/>
          </a:xfrm>
          <a:prstGeom prst="rect">
            <a:avLst/>
          </a:prstGeom>
          <a:noFill/>
        </p:spPr>
        <p:txBody>
          <a:bodyPr wrap="none" rtlCol="0">
            <a:spAutoFit/>
          </a:bodyPr>
          <a:lstStyle/>
          <a:p>
            <a:r>
              <a:rPr lang="es-CL" b="1" dirty="0"/>
              <a:t>2</a:t>
            </a:r>
          </a:p>
        </p:txBody>
      </p:sp>
      <p:sp>
        <p:nvSpPr>
          <p:cNvPr id="17" name="16 CuadroTexto"/>
          <p:cNvSpPr txBox="1"/>
          <p:nvPr/>
        </p:nvSpPr>
        <p:spPr>
          <a:xfrm>
            <a:off x="6984268" y="799933"/>
            <a:ext cx="301686" cy="369332"/>
          </a:xfrm>
          <a:prstGeom prst="rect">
            <a:avLst/>
          </a:prstGeom>
          <a:noFill/>
        </p:spPr>
        <p:txBody>
          <a:bodyPr wrap="none" rtlCol="0">
            <a:spAutoFit/>
          </a:bodyPr>
          <a:lstStyle/>
          <a:p>
            <a:r>
              <a:rPr lang="es-CL" b="1" dirty="0"/>
              <a:t>3</a:t>
            </a:r>
          </a:p>
        </p:txBody>
      </p:sp>
      <p:sp>
        <p:nvSpPr>
          <p:cNvPr id="18" name="17 CuadroTexto"/>
          <p:cNvSpPr txBox="1"/>
          <p:nvPr/>
        </p:nvSpPr>
        <p:spPr>
          <a:xfrm>
            <a:off x="2668502" y="2144160"/>
            <a:ext cx="301686" cy="369332"/>
          </a:xfrm>
          <a:prstGeom prst="rect">
            <a:avLst/>
          </a:prstGeom>
          <a:noFill/>
        </p:spPr>
        <p:txBody>
          <a:bodyPr wrap="none" rtlCol="0">
            <a:spAutoFit/>
          </a:bodyPr>
          <a:lstStyle/>
          <a:p>
            <a:r>
              <a:rPr lang="es-CL" b="1" dirty="0"/>
              <a:t>4</a:t>
            </a:r>
          </a:p>
        </p:txBody>
      </p:sp>
      <p:sp>
        <p:nvSpPr>
          <p:cNvPr id="19" name="18 CuadroTexto"/>
          <p:cNvSpPr txBox="1"/>
          <p:nvPr/>
        </p:nvSpPr>
        <p:spPr>
          <a:xfrm>
            <a:off x="6650485" y="2085625"/>
            <a:ext cx="301686" cy="369332"/>
          </a:xfrm>
          <a:prstGeom prst="rect">
            <a:avLst/>
          </a:prstGeom>
          <a:noFill/>
        </p:spPr>
        <p:txBody>
          <a:bodyPr wrap="none" rtlCol="0">
            <a:spAutoFit/>
          </a:bodyPr>
          <a:lstStyle/>
          <a:p>
            <a:r>
              <a:rPr lang="es-CL" b="1" dirty="0"/>
              <a:t>5</a:t>
            </a:r>
          </a:p>
        </p:txBody>
      </p:sp>
      <p:sp>
        <p:nvSpPr>
          <p:cNvPr id="20" name="19 CuadroTexto"/>
          <p:cNvSpPr txBox="1"/>
          <p:nvPr/>
        </p:nvSpPr>
        <p:spPr>
          <a:xfrm>
            <a:off x="1334285" y="3111824"/>
            <a:ext cx="301686" cy="369332"/>
          </a:xfrm>
          <a:prstGeom prst="rect">
            <a:avLst/>
          </a:prstGeom>
          <a:noFill/>
        </p:spPr>
        <p:txBody>
          <a:bodyPr wrap="none" rtlCol="0">
            <a:spAutoFit/>
          </a:bodyPr>
          <a:lstStyle/>
          <a:p>
            <a:r>
              <a:rPr lang="es-CL" b="1" dirty="0"/>
              <a:t>6</a:t>
            </a:r>
          </a:p>
        </p:txBody>
      </p:sp>
      <p:sp>
        <p:nvSpPr>
          <p:cNvPr id="21" name="20 CuadroTexto"/>
          <p:cNvSpPr txBox="1"/>
          <p:nvPr/>
        </p:nvSpPr>
        <p:spPr>
          <a:xfrm>
            <a:off x="5224911" y="3111824"/>
            <a:ext cx="301686" cy="369332"/>
          </a:xfrm>
          <a:prstGeom prst="rect">
            <a:avLst/>
          </a:prstGeom>
          <a:noFill/>
        </p:spPr>
        <p:txBody>
          <a:bodyPr wrap="none" rtlCol="0">
            <a:spAutoFit/>
          </a:bodyPr>
          <a:lstStyle/>
          <a:p>
            <a:r>
              <a:rPr lang="es-CL" b="1" dirty="0"/>
              <a:t>7</a:t>
            </a:r>
          </a:p>
        </p:txBody>
      </p:sp>
      <p:sp>
        <p:nvSpPr>
          <p:cNvPr id="22" name="21 CuadroTexto"/>
          <p:cNvSpPr txBox="1"/>
          <p:nvPr/>
        </p:nvSpPr>
        <p:spPr>
          <a:xfrm>
            <a:off x="1839075" y="4413425"/>
            <a:ext cx="301686" cy="369332"/>
          </a:xfrm>
          <a:prstGeom prst="rect">
            <a:avLst/>
          </a:prstGeom>
          <a:noFill/>
        </p:spPr>
        <p:txBody>
          <a:bodyPr wrap="none" rtlCol="0">
            <a:spAutoFit/>
          </a:bodyPr>
          <a:lstStyle/>
          <a:p>
            <a:r>
              <a:rPr lang="es-CL" b="1" dirty="0"/>
              <a:t>8</a:t>
            </a:r>
          </a:p>
        </p:txBody>
      </p:sp>
      <p:sp>
        <p:nvSpPr>
          <p:cNvPr id="23" name="22 CuadroTexto"/>
          <p:cNvSpPr txBox="1"/>
          <p:nvPr/>
        </p:nvSpPr>
        <p:spPr>
          <a:xfrm>
            <a:off x="4503974" y="4428000"/>
            <a:ext cx="301686" cy="369332"/>
          </a:xfrm>
          <a:prstGeom prst="rect">
            <a:avLst/>
          </a:prstGeom>
          <a:noFill/>
        </p:spPr>
        <p:txBody>
          <a:bodyPr wrap="none" rtlCol="0">
            <a:spAutoFit/>
          </a:bodyPr>
          <a:lstStyle/>
          <a:p>
            <a:r>
              <a:rPr lang="es-CL" b="1" dirty="0"/>
              <a:t>9</a:t>
            </a:r>
          </a:p>
        </p:txBody>
      </p:sp>
      <p:sp>
        <p:nvSpPr>
          <p:cNvPr id="24" name="23 CuadroTexto"/>
          <p:cNvSpPr txBox="1"/>
          <p:nvPr/>
        </p:nvSpPr>
        <p:spPr>
          <a:xfrm>
            <a:off x="7063316" y="4499828"/>
            <a:ext cx="418704" cy="369332"/>
          </a:xfrm>
          <a:prstGeom prst="rect">
            <a:avLst/>
          </a:prstGeom>
          <a:noFill/>
        </p:spPr>
        <p:txBody>
          <a:bodyPr wrap="none" rtlCol="0">
            <a:spAutoFit/>
          </a:bodyPr>
          <a:lstStyle/>
          <a:p>
            <a:r>
              <a:rPr lang="es-CL" b="1" dirty="0"/>
              <a:t>10</a:t>
            </a:r>
          </a:p>
        </p:txBody>
      </p:sp>
      <p:sp>
        <p:nvSpPr>
          <p:cNvPr id="25" name="24 Rectángulo"/>
          <p:cNvSpPr/>
          <p:nvPr/>
        </p:nvSpPr>
        <p:spPr>
          <a:xfrm>
            <a:off x="697221" y="116632"/>
            <a:ext cx="7907227" cy="646331"/>
          </a:xfrm>
          <a:prstGeom prst="rect">
            <a:avLst/>
          </a:prstGeom>
        </p:spPr>
        <p:txBody>
          <a:bodyPr wrap="square">
            <a:spAutoFit/>
          </a:bodyPr>
          <a:lstStyle/>
          <a:p>
            <a:pPr algn="ctr"/>
            <a:r>
              <a:rPr lang="en-US" b="1" dirty="0"/>
              <a:t>What goods or services should the Action Plan produce to achieve the goal of increasing institutional competencies?</a:t>
            </a:r>
          </a:p>
        </p:txBody>
      </p:sp>
      <p:sp>
        <p:nvSpPr>
          <p:cNvPr id="27" name="26 Marcador de número de diapositiva"/>
          <p:cNvSpPr>
            <a:spLocks noGrp="1"/>
          </p:cNvSpPr>
          <p:nvPr>
            <p:ph type="sldNum" sz="quarter" idx="4294967295"/>
          </p:nvPr>
        </p:nvSpPr>
        <p:spPr>
          <a:xfrm>
            <a:off x="6553200" y="6356350"/>
            <a:ext cx="2133600" cy="365125"/>
          </a:xfrm>
          <a:prstGeom prst="rect">
            <a:avLst/>
          </a:prstGeom>
        </p:spPr>
        <p:txBody>
          <a:bodyPr/>
          <a:lstStyle/>
          <a:p>
            <a:fld id="{7429CAEE-B6A1-4658-AAD4-35375878012C}" type="slidenum">
              <a:rPr lang="es-CL" smtClean="0"/>
              <a:t>9</a:t>
            </a:fld>
            <a:endParaRPr lang="es-CL" dirty="0"/>
          </a:p>
        </p:txBody>
      </p:sp>
      <p:sp>
        <p:nvSpPr>
          <p:cNvPr id="2" name="1 CuadroTexto"/>
          <p:cNvSpPr txBox="1"/>
          <p:nvPr/>
        </p:nvSpPr>
        <p:spPr>
          <a:xfrm>
            <a:off x="902798" y="5742906"/>
            <a:ext cx="763284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The 10 components were validated incorporating the modifications and contributions to the indicators and the activities and, they became the matrix of the Plan of Action of Migrant Work 2017-2018</a:t>
            </a:r>
            <a:endParaRPr lang="es-CL" dirty="0"/>
          </a:p>
        </p:txBody>
      </p:sp>
    </p:spTree>
    <p:extLst>
      <p:ext uri="{BB962C8B-B14F-4D97-AF65-F5344CB8AC3E}">
        <p14:creationId xmlns:p14="http://schemas.microsoft.com/office/powerpoint/2010/main" val="34870521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ntilla PPT chile avanza_d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predeterminado.thmx</Template>
  <TotalTime>1793</TotalTime>
  <Words>2726</Words>
  <Application>Microsoft Office PowerPoint</Application>
  <PresentationFormat>On-screen Show (4:3)</PresentationFormat>
  <Paragraphs>245</Paragraphs>
  <Slides>12</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MS Mincho</vt:lpstr>
      <vt:lpstr>Arial</vt:lpstr>
      <vt:lpstr>Calibri</vt:lpstr>
      <vt:lpstr>Calibri Light</vt:lpstr>
      <vt:lpstr>Cambria</vt:lpstr>
      <vt:lpstr>Times New Roman</vt:lpstr>
      <vt:lpstr>Verdana</vt:lpstr>
      <vt:lpstr>ヒラギノ角ゴ Pro W3</vt:lpstr>
      <vt:lpstr>1_Office Theme</vt:lpstr>
      <vt:lpstr>2_Office Theme</vt:lpstr>
      <vt:lpstr>Plantilla PPT chile avanza_dt</vt:lpstr>
      <vt:lpstr>3_Office Theme</vt:lpstr>
      <vt:lpstr>4_Office Theme</vt:lpstr>
      <vt:lpstr>Labor Directorate</vt:lpstr>
      <vt:lpstr>General Background</vt:lpstr>
      <vt:lpstr>Ministry of Labor</vt:lpstr>
      <vt:lpstr>Management of Labor</vt:lpstr>
      <vt:lpstr>The Migrant User in the Management of Labor</vt:lpstr>
      <vt:lpstr>Self-diagnosis: Challenges to face with labor migration</vt:lpstr>
      <vt:lpstr>PowerPoint Presentation</vt:lpstr>
      <vt:lpstr>PowerPoint Presentation</vt:lpstr>
      <vt:lpstr>PowerPoint Presentation</vt:lpstr>
      <vt:lpstr>PowerPoint Presentation</vt:lpstr>
      <vt:lpstr>PowerPoint Presentation</vt:lpstr>
      <vt:lpstr>PowerPoint Presentation</vt:lpstr>
    </vt:vector>
  </TitlesOfParts>
  <Company>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Carvajal</dc:creator>
  <cp:lastModifiedBy>Maria Camacho</cp:lastModifiedBy>
  <cp:revision>117</cp:revision>
  <dcterms:created xsi:type="dcterms:W3CDTF">2014-03-24T15:30:25Z</dcterms:created>
  <dcterms:modified xsi:type="dcterms:W3CDTF">2017-07-13T00:38:01Z</dcterms:modified>
</cp:coreProperties>
</file>