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5" r:id="rId2"/>
    <p:sldMasterId id="2147484717" r:id="rId3"/>
    <p:sldMasterId id="2147484722" r:id="rId4"/>
    <p:sldMasterId id="2147484734" r:id="rId5"/>
  </p:sldMasterIdLst>
  <p:notesMasterIdLst>
    <p:notesMasterId r:id="rId18"/>
  </p:notesMasterIdLst>
  <p:sldIdLst>
    <p:sldId id="259" r:id="rId6"/>
    <p:sldId id="293" r:id="rId7"/>
    <p:sldId id="294" r:id="rId8"/>
    <p:sldId id="295" r:id="rId9"/>
    <p:sldId id="296" r:id="rId10"/>
    <p:sldId id="297" r:id="rId11"/>
    <p:sldId id="299" r:id="rId12"/>
    <p:sldId id="300" r:id="rId13"/>
    <p:sldId id="301" r:id="rId14"/>
    <p:sldId id="302" r:id="rId15"/>
    <p:sldId id="303" r:id="rId16"/>
    <p:sldId id="304" r:id="rId17"/>
  </p:sldIdLst>
  <p:sldSz cx="9144000" cy="6858000" type="screen4x3"/>
  <p:notesSz cx="7077075" cy="9363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F707D-ED4F-4FA4-BEB6-FC81ECB88F15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676C5-5133-4E34-A4DF-E1A43204FCD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04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676C5-5133-4E34-A4DF-E1A43204FCDD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943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F1FF50DD-62CF-484F-B3AC-395C257FD356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8BE4-CC3F-494F-B833-F9778D2A7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3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E79D-B583-5743-A567-622B22CBF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2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E82A-BCDB-B74A-9BE0-53139512E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5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B7DAFB45-29E5-C047-92EF-C5518ADB801B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B5E4F48A-9D0A-AA49-A002-61743932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7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5BDB04B5-934B-9C49-AEDD-6D01582FF4C1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0639800A-12FE-B94F-BAD7-B405658E4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0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94D34361-E916-EF45-BC85-A1CAFA87D9ED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4C3964AB-C780-A245-9355-76B93228E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6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912C77C8-2884-1645-A5EF-DEDE46CC57DE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EE4797F6-8AE1-4C4F-A574-52FA2A8D9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5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38929704-E77E-1546-876B-D9AD9314926C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DA159A9D-36B3-8442-AB8C-D85AF9DCE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4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F2317050-E2C5-CF43-89D4-B081BF6D6D7A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DF9F8A64-3A17-E047-8AE5-51BDF0635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BF739667-6035-554F-BE9E-1925AD89B7C8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6DCBA846-6967-F347-9E26-BE5BBEA75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5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A3AD5DC8-5FAC-064E-8C4A-32B022872A13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58A1AF0B-D110-9244-BBF2-8DECFCF55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0C7F5-2166-5645-A3E0-F82AB3595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61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B10E8D7A-3659-D94E-B157-712A53CFD1B7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003DD7E2-B703-DD41-A2D5-38C6C338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63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7F4D8B3B-B948-4B4B-BC91-7FDD8FF5D583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1EDBD6C5-7169-1C48-87EF-6A0803160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24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3AAACC2B-A1E6-4B4A-8BCB-6A58D319D743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63D29FF2-2427-A247-9E4C-117CB8304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69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_tradnl" noProof="0"/>
              <a:t>Clic para editar título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noProof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13CA8527-A7F1-6742-92DE-0D5C2B483B9E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E2B90F93-6C55-4547-A489-B9381AAA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5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01294980-E8EA-544B-8A53-184D585D0D3E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C13786F3-FD5A-174C-B523-B2E3641F6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28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EFCA765F-CEB5-4549-8CFF-09BCFB4AECD5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5646ABE2-4AFD-464D-B9BB-DAA8CD2E1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74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1274B1D9-91D3-2743-9E4E-FF3335E3EB51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5CEAF375-E3EB-D244-889C-39A17E757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C693CB77-E207-FF42-903C-EE593A6415F9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EF17D-BDC9-494D-B3BA-C4AF5DC44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10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DCC29-F021-3E43-8175-CD614C555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0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BB88FCBF-6C97-B241-BC16-6950CD4637D6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D8C57-DA75-7A47-BBED-FDE361461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DAB36B57-BB05-C641-9B1E-F5EC7D13CF60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5F00-5EDF-0C41-B96C-6C86DABCA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39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2E6BD5B1-8853-034C-A58B-977A3D549963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54C5-7A54-0749-82A7-C5FFC39C5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13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08A73B9E-F821-AA40-BCFD-B9CA262C2E03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7710-6E4E-9747-9EF9-C8C9D157B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55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64A2-C563-F043-8787-B8954B30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30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3B18-DC47-C748-8F87-053F11250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57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B304-25FD-704B-94A4-012C61D91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78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1DDC-A509-5B4E-B17C-007FDE85D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92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A06A-A108-D346-BE3C-96774C02B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72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72C9-78B3-6F45-9FDA-8890C8A0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6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8BFD1DCC-1E3A-E540-AAD8-C742AAF3AA35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D83E3332-11E2-C34E-9158-B737EAD0B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12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713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8B55B247-9EA8-194A-9911-8F173A0F473D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00E2F4C4-F841-864F-86C5-7A1F6D053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5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5977031B-CB14-214B-87C6-6DC7530D5EBE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EB66-B3A9-A44F-B545-1F8B6BC8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68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A1421D1D-E79A-B94D-ACA3-64BD9943219C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8048A6BA-A489-754F-8CF8-19795D153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84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713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364BBEA5-F98E-5449-9D6C-96E07616E42D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A1DCFDD4-C553-994F-9D84-325A8C1A7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8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713"/>
            <a:ext cx="647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7913A25E-601C-AD4D-858A-BE686D978F1C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22F879FA-B875-0246-91D8-7CA1FD2DD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4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713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9A2B409B-F773-B54C-A7F3-FF231A9F9791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34D05786-B364-A74F-A9CE-63CA4638E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74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3761C9F8-FC34-0440-BECD-43A1747600CF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E87259D2-8735-ED43-BAFC-38E8983B6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0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A5110393-8DF2-494D-A11E-9214266A8A29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C75FA8A3-B086-704C-AA53-4B9A420AA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83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D17383CC-05E5-4B42-A5FB-6ABB5A747CB8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630AFDC8-594D-D947-9F68-826855E30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14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713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A862C048-B4F9-9E40-B17F-784636F2151C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6E93A90D-C6AF-D24D-9FA6-1BE77194E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24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30458002-4F00-4143-86D7-B7EC2ABF0ED1}" type="datetime1">
              <a:rPr lang="es-CL"/>
              <a:pPr>
                <a:defRPr/>
              </a:pPr>
              <a:t>11-07-2017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53F42F81-48AC-374A-AA1E-56EB8D050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6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707E7E98-6C7A-7B41-B69A-976C105B4239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D199-FDA5-FE40-8D73-A1C0A6BC9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6323-16DE-8A40-B74D-7071655B8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6281-66F5-A44A-92ED-429D2162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76941-E19B-814A-A60C-F87094EA9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1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B093-8B58-764B-B3BF-4361BEE30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1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>
              <a:defRPr/>
            </a:pPr>
            <a:fld id="{101150A0-5DA1-A24F-B1D3-2D094C1B2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6" r:id="rId1"/>
    <p:sldLayoutId id="2147485427" r:id="rId2"/>
    <p:sldLayoutId id="2147485428" r:id="rId3"/>
    <p:sldLayoutId id="2147485429" r:id="rId4"/>
    <p:sldLayoutId id="2147485430" r:id="rId5"/>
    <p:sldLayoutId id="2147485431" r:id="rId6"/>
    <p:sldLayoutId id="2147485432" r:id="rId7"/>
    <p:sldLayoutId id="2147485433" r:id="rId8"/>
    <p:sldLayoutId id="2147485434" r:id="rId9"/>
    <p:sldLayoutId id="2147485435" r:id="rId10"/>
    <p:sldLayoutId id="214748543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1844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84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38" r:id="rId2"/>
    <p:sldLayoutId id="2147485439" r:id="rId3"/>
    <p:sldLayoutId id="2147485440" r:id="rId4"/>
    <p:sldLayoutId id="2147485441" r:id="rId5"/>
    <p:sldLayoutId id="2147485442" r:id="rId6"/>
    <p:sldLayoutId id="2147485443" r:id="rId7"/>
    <p:sldLayoutId id="2147485444" r:id="rId8"/>
    <p:sldLayoutId id="2147485445" r:id="rId9"/>
    <p:sldLayoutId id="2147485446" r:id="rId10"/>
    <p:sldLayoutId id="214748544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30724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48" r:id="rId1"/>
    <p:sldLayoutId id="2147485449" r:id="rId2"/>
    <p:sldLayoutId id="2147485450" r:id="rId3"/>
    <p:sldLayoutId id="2147485451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729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3988" y="1444625"/>
            <a:ext cx="72977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186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>
              <a:defRPr/>
            </a:pPr>
            <a:fld id="{55F2DD9E-B9E4-D642-B361-0FEFA803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5846" name="Agrupar 1"/>
          <p:cNvGrpSpPr>
            <a:grpSpLocks/>
          </p:cNvGrpSpPr>
          <p:nvPr/>
        </p:nvGrpSpPr>
        <p:grpSpPr bwMode="auto">
          <a:xfrm>
            <a:off x="8159750" y="6400800"/>
            <a:ext cx="631825" cy="457200"/>
            <a:chOff x="8331547" y="6400800"/>
            <a:chExt cx="631825" cy="457200"/>
          </a:xfrm>
        </p:grpSpPr>
        <p:sp>
          <p:nvSpPr>
            <p:cNvPr id="2056" name="Rectangle 9"/>
            <p:cNvSpPr>
              <a:spLocks noChangeArrowheads="1"/>
            </p:cNvSpPr>
            <p:nvPr/>
          </p:nvSpPr>
          <p:spPr bwMode="auto">
            <a:xfrm>
              <a:off x="8331547" y="6400800"/>
              <a:ext cx="284163" cy="4572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>
              <a:outerShdw blurRad="63500" dist="38100" dir="12899965" algn="br" rotWithShape="0">
                <a:srgbClr val="000000">
                  <a:alpha val="25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057" name="Rectangle 10"/>
            <p:cNvSpPr>
              <a:spLocks noChangeArrowheads="1"/>
            </p:cNvSpPr>
            <p:nvPr/>
          </p:nvSpPr>
          <p:spPr bwMode="auto">
            <a:xfrm>
              <a:off x="8615710" y="6400800"/>
              <a:ext cx="347662" cy="4572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>
              <a:outerShdw blurRad="63500" dist="38100" dir="12899965" rotWithShape="0">
                <a:srgbClr val="000000">
                  <a:alpha val="25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Calibri" charset="0"/>
              </a:endParaRPr>
            </a:p>
          </p:txBody>
        </p:sp>
      </p:grpSp>
      <p:pic>
        <p:nvPicPr>
          <p:cNvPr id="35847" name="Imagen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12738"/>
            <a:ext cx="14303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52" r:id="rId1"/>
    <p:sldLayoutId id="2147485453" r:id="rId2"/>
    <p:sldLayoutId id="2147485454" r:id="rId3"/>
    <p:sldLayoutId id="2147485455" r:id="rId4"/>
    <p:sldLayoutId id="2147485456" r:id="rId5"/>
    <p:sldLayoutId id="2147485457" r:id="rId6"/>
    <p:sldLayoutId id="2147485458" r:id="rId7"/>
    <p:sldLayoutId id="2147485459" r:id="rId8"/>
    <p:sldLayoutId id="2147485460" r:id="rId9"/>
    <p:sldLayoutId id="2147485461" r:id="rId10"/>
    <p:sldLayoutId id="2147485462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9139237" cy="68580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 dirty="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9553" y="5005232"/>
            <a:ext cx="1800200" cy="1843267"/>
            <a:chOff x="3511550" y="2133600"/>
            <a:chExt cx="2976563" cy="3048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18441" name="Picture 1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8442" name="Picture 1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8443" name="Picture 1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3" name="Agrupar 1"/>
          <p:cNvGrpSpPr/>
          <p:nvPr/>
        </p:nvGrpSpPr>
        <p:grpSpPr>
          <a:xfrm>
            <a:off x="447383" y="44624"/>
            <a:ext cx="1800200" cy="318249"/>
            <a:chOff x="5994589" y="1921670"/>
            <a:chExt cx="1800200" cy="18432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 6"/>
            <p:cNvSpPr/>
            <p:nvPr/>
          </p:nvSpPr>
          <p:spPr bwMode="auto">
            <a:xfrm>
              <a:off x="5994589" y="1921670"/>
              <a:ext cx="809659" cy="1843267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1" name="Rectangle 7"/>
            <p:cNvSpPr/>
            <p:nvPr/>
          </p:nvSpPr>
          <p:spPr bwMode="auto">
            <a:xfrm>
              <a:off x="6804248" y="1921670"/>
              <a:ext cx="990541" cy="1843267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</p:grpSp>
      <p:pic>
        <p:nvPicPr>
          <p:cNvPr id="48133" name="Imagen 8" descr="00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2476500"/>
            <a:ext cx="91440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63" r:id="rId1"/>
    <p:sldLayoutId id="2147485464" r:id="rId2"/>
    <p:sldLayoutId id="2147485465" r:id="rId3"/>
    <p:sldLayoutId id="2147485466" r:id="rId4"/>
    <p:sldLayoutId id="2147485467" r:id="rId5"/>
    <p:sldLayoutId id="2147485468" r:id="rId6"/>
    <p:sldLayoutId id="2147485469" r:id="rId7"/>
    <p:sldLayoutId id="2147485470" r:id="rId8"/>
    <p:sldLayoutId id="2147485471" r:id="rId9"/>
    <p:sldLayoutId id="2147485472" r:id="rId10"/>
    <p:sldLayoutId id="2147485473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29689" y="312559"/>
            <a:ext cx="4844374" cy="936625"/>
          </a:xfrm>
        </p:spPr>
        <p:txBody>
          <a:bodyPr/>
          <a:lstStyle/>
          <a:p>
            <a:r>
              <a:rPr lang="es-ES" sz="3600" b="1" dirty="0"/>
              <a:t>Dirección del Trabajo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7472" y="1694854"/>
            <a:ext cx="8550322" cy="1203990"/>
          </a:xfrm>
        </p:spPr>
        <p:txBody>
          <a:bodyPr/>
          <a:lstStyle/>
          <a:p>
            <a:pPr algn="ctr"/>
            <a:r>
              <a:rPr lang="es-ES" sz="2400" b="1" dirty="0">
                <a:latin typeface="Calibri Light" panose="020F0302020204030204" pitchFamily="34" charset="0"/>
              </a:rPr>
              <a:t>         </a:t>
            </a:r>
            <a:r>
              <a:rPr lang="es-ES" sz="1800" b="1" dirty="0">
                <a:latin typeface="Calibri Light" panose="020F0302020204030204" pitchFamily="34" charset="0"/>
              </a:rPr>
              <a:t>“Migración Laboral: Aportes desde los Ministerios de Trabajo de las Américas”</a:t>
            </a:r>
          </a:p>
          <a:p>
            <a:pPr algn="ctr"/>
            <a:r>
              <a:rPr lang="es-ES" sz="1800" b="1" dirty="0">
                <a:latin typeface="Calibri Light" panose="020F0302020204030204" pitchFamily="34" charset="0"/>
              </a:rPr>
              <a:t>San José de Costa Rica</a:t>
            </a:r>
          </a:p>
          <a:p>
            <a:pPr algn="ctr"/>
            <a:r>
              <a:rPr lang="es-ES" sz="1800" b="1" dirty="0">
                <a:latin typeface="Calibri Light" panose="020F0302020204030204" pitchFamily="34" charset="0"/>
              </a:rPr>
              <a:t>13-14 julio 2017 </a:t>
            </a:r>
            <a:br>
              <a:rPr lang="es-ES" sz="1800" b="1" dirty="0">
                <a:latin typeface="Calibri Light" panose="020F0302020204030204" pitchFamily="34" charset="0"/>
              </a:rPr>
            </a:br>
            <a:br>
              <a:rPr lang="es-ES" sz="2400" dirty="0">
                <a:latin typeface="Calibri Light" panose="020F0302020204030204" pitchFamily="34" charset="0"/>
              </a:rPr>
            </a:b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951529" y="5247103"/>
            <a:ext cx="378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 Light" panose="020F0302020204030204" pitchFamily="34" charset="0"/>
              </a:rPr>
              <a:t>Ana Bell Jaras</a:t>
            </a:r>
          </a:p>
          <a:p>
            <a:pPr algn="ctr"/>
            <a:r>
              <a:rPr lang="es-ES" dirty="0">
                <a:latin typeface="Calibri Light" panose="020F0302020204030204" pitchFamily="34" charset="0"/>
              </a:rPr>
              <a:t>Santiago de Chile, </a:t>
            </a:r>
            <a:r>
              <a:rPr lang="es-ES">
                <a:latin typeface="Calibri Light" panose="020F0302020204030204" pitchFamily="34" charset="0"/>
              </a:rPr>
              <a:t>julio  2017</a:t>
            </a:r>
            <a:endParaRPr lang="es-ES" dirty="0">
              <a:latin typeface="Calibri Light" panose="020F03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756975" y="3271239"/>
            <a:ext cx="4397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Panel 2: </a:t>
            </a:r>
          </a:p>
          <a:p>
            <a:pPr algn="ctr"/>
            <a:r>
              <a:rPr lang="es-ES" dirty="0"/>
              <a:t>Protección de los Derechos Laborales de los Trabajadores/as Migrantes</a:t>
            </a:r>
          </a:p>
        </p:txBody>
      </p:sp>
    </p:spTree>
    <p:extLst>
      <p:ext uri="{BB962C8B-B14F-4D97-AF65-F5344CB8AC3E}">
        <p14:creationId xmlns:p14="http://schemas.microsoft.com/office/powerpoint/2010/main" val="310887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3A0CA-B2BE-4A74-A3EF-8C671883212D}" type="slidenum">
              <a:rPr lang="es-CL" smtClean="0"/>
              <a:t>10</a:t>
            </a:fld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495337" y="173846"/>
            <a:ext cx="55446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/>
              <a:t>OBJETIVOS DEL PLAN DE ACCIÓN 2017-2018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2411" y="1144290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+mn-lt"/>
              </a:rPr>
              <a:t>Objetivo Estratégico</a:t>
            </a:r>
          </a:p>
          <a:p>
            <a:endParaRPr lang="es-CL" sz="1400" dirty="0">
              <a:latin typeface="+mn-lt"/>
            </a:endParaRPr>
          </a:p>
          <a:p>
            <a:r>
              <a:rPr lang="es-CL" sz="1400" dirty="0">
                <a:latin typeface="+mn-lt"/>
              </a:rPr>
              <a:t>Instalar las bases para una política pública institucional, transversal y permanente de la Dirección del Trabajo.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07205" y="212579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+mn-lt"/>
              </a:rPr>
              <a:t>Objetivo General</a:t>
            </a:r>
          </a:p>
          <a:p>
            <a:endParaRPr lang="es-CL" sz="1400" dirty="0">
              <a:latin typeface="+mn-lt"/>
            </a:endParaRPr>
          </a:p>
          <a:p>
            <a:r>
              <a:rPr lang="es-CL" sz="1400" dirty="0">
                <a:latin typeface="+mn-lt"/>
              </a:rPr>
              <a:t>Incrementar las competencias institucionales que permitan responder a las particularidades del trabajo migrante.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12804" y="3591400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>
                <a:latin typeface="+mn-lt"/>
              </a:rPr>
              <a:t>Objetivos Específicos:</a:t>
            </a:r>
          </a:p>
          <a:p>
            <a:pPr algn="just"/>
            <a:endParaRPr lang="es-CL" sz="1400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Contar con información sobre trabajo migrante producida por otras instituciones a disposición de las y los funcionarios.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Generar información  institucional sobre trabajo migrante en el marco de la misión del Servicio.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Incrementar competencias de las y los funcionarios que mejoren las respuestas hacia las y los trabajadores migrantes.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Visibilizar en la institución este nuevo usuario y sus particularidades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Generar trabajo colaborativo con otras instituciones públicas y privadas ocupadas de la población migrante, especialmente en lo relativo a trabajo migrante.</a:t>
            </a:r>
          </a:p>
        </p:txBody>
      </p:sp>
    </p:spTree>
    <p:extLst>
      <p:ext uri="{BB962C8B-B14F-4D97-AF65-F5344CB8AC3E}">
        <p14:creationId xmlns:p14="http://schemas.microsoft.com/office/powerpoint/2010/main" val="422835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29CAEE-B6A1-4658-AAD4-35375878012C}" type="slidenum">
              <a:rPr lang="es-CL" smtClean="0"/>
              <a:t>11</a:t>
            </a:fld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539552" y="576655"/>
          <a:ext cx="8352928" cy="61559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39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3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COMPONENTES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RESPONSABLES</a:t>
                      </a:r>
                      <a:r>
                        <a:rPr lang="es-CL" sz="1600" baseline="0" dirty="0"/>
                        <a:t>  EJECUCIÓN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r>
                        <a:rPr lang="es-CL" sz="1400" dirty="0"/>
                        <a:t>1. Sistema  de acopio con  información sistematizada por otras  instituciones sobre migración disponible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Depto. Estudios</a:t>
                      </a:r>
                    </a:p>
                    <a:p>
                      <a:r>
                        <a:rPr lang="es-CL" sz="1400" dirty="0"/>
                        <a:t>Gabinete de</a:t>
                      </a:r>
                      <a:r>
                        <a:rPr lang="es-CL" sz="1400" baseline="0" dirty="0"/>
                        <a:t> </a:t>
                      </a:r>
                      <a:r>
                        <a:rPr lang="es-CL" sz="1400" dirty="0"/>
                        <a:t>Dirección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r>
                        <a:rPr lang="es-CL" sz="1400" dirty="0"/>
                        <a:t>2. Protocolos de  coordinación con otras instituciones públicas y privadas involucradas firmados.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Gabinete de Dirección</a:t>
                      </a:r>
                      <a:endParaRPr lang="es-CL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r>
                        <a:rPr lang="es-CL" sz="1400" dirty="0"/>
                        <a:t>3. Dimensión migrante  incorporada en  la ENCLA.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Depto. Estudios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r>
                        <a:rPr lang="es-CL" sz="1400" dirty="0"/>
                        <a:t>4. Módulo  migrante en el Programa de  formación de competencias de ETF implementado.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Dpto.</a:t>
                      </a:r>
                      <a:r>
                        <a:rPr lang="es-CL" sz="1400" baseline="0" dirty="0"/>
                        <a:t> Recursos Humanos</a:t>
                      </a:r>
                      <a:endParaRPr lang="es-CL" sz="1400" dirty="0"/>
                    </a:p>
                    <a:p>
                      <a:r>
                        <a:rPr lang="es-CL" sz="1400" dirty="0"/>
                        <a:t>Escuela</a:t>
                      </a:r>
                      <a:r>
                        <a:rPr lang="es-CL" sz="1400" baseline="0" dirty="0"/>
                        <a:t> Técnica de Formación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r>
                        <a:rPr lang="es-CL" sz="1400" dirty="0"/>
                        <a:t>5. Programa de capacitación especializada por año para  incrementar competencias  sobre el tema migratorio.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Gabinete de</a:t>
                      </a:r>
                      <a:r>
                        <a:rPr lang="es-CL" sz="1400" baseline="0" dirty="0"/>
                        <a:t> </a:t>
                      </a:r>
                      <a:r>
                        <a:rPr lang="es-CL" sz="1400" dirty="0"/>
                        <a:t>Dirección </a:t>
                      </a:r>
                    </a:p>
                    <a:p>
                      <a:r>
                        <a:rPr lang="es-CL" sz="1400" dirty="0"/>
                        <a:t>Direcciones</a:t>
                      </a:r>
                      <a:r>
                        <a:rPr lang="es-CL" sz="1400" baseline="0" dirty="0"/>
                        <a:t> Regionales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r>
                        <a:rPr lang="es-CL" sz="1400" dirty="0"/>
                        <a:t>6. Módulo  de formación especifico sobre regularización migratoria implementado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Oficina</a:t>
                      </a:r>
                      <a:r>
                        <a:rPr lang="es-CL" sz="1400" baseline="0" dirty="0"/>
                        <a:t> de Comunicaciones</a:t>
                      </a:r>
                      <a:endParaRPr lang="es-CL" sz="1400" dirty="0"/>
                    </a:p>
                    <a:p>
                      <a:r>
                        <a:rPr lang="es-CL" sz="1400" dirty="0"/>
                        <a:t>Apoyo Escuela</a:t>
                      </a:r>
                      <a:r>
                        <a:rPr lang="es-CL" sz="1400" baseline="0" dirty="0"/>
                        <a:t> Técnica de Formación 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r>
                        <a:rPr lang="es-CL" sz="1400" dirty="0"/>
                        <a:t>7. Protocolos de  coordinación con instituciones públicas involucradas en la regularización firmados.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Gabinete de</a:t>
                      </a:r>
                      <a:r>
                        <a:rPr lang="es-CL" sz="1400" baseline="0" dirty="0"/>
                        <a:t> </a:t>
                      </a:r>
                      <a:r>
                        <a:rPr lang="es-CL" sz="1400" dirty="0"/>
                        <a:t>Dirección</a:t>
                      </a:r>
                    </a:p>
                    <a:p>
                      <a:r>
                        <a:rPr lang="es-CL" sz="1400" dirty="0"/>
                        <a:t>Depto. Inspección</a:t>
                      </a:r>
                      <a:r>
                        <a:rPr lang="es-CL" sz="1400" baseline="0" dirty="0"/>
                        <a:t> </a:t>
                      </a:r>
                      <a:endParaRPr lang="es-CL" sz="1400" dirty="0"/>
                    </a:p>
                    <a:p>
                      <a:r>
                        <a:rPr lang="es-CL" sz="1400" dirty="0"/>
                        <a:t>Direcciones</a:t>
                      </a:r>
                      <a:r>
                        <a:rPr lang="es-CL" sz="1400" baseline="0" dirty="0"/>
                        <a:t> Regionales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r>
                        <a:rPr lang="es-CL" sz="1400" dirty="0"/>
                        <a:t>8. Sistema de registro e información institucional contiene al usuario extranjero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Tecnologías</a:t>
                      </a:r>
                      <a:r>
                        <a:rPr lang="es-CL" sz="1400" baseline="0" dirty="0"/>
                        <a:t> de la Información;</a:t>
                      </a:r>
                      <a:r>
                        <a:rPr lang="es-CL" sz="1400" dirty="0"/>
                        <a:t>  Depto. Atención Usuarios;</a:t>
                      </a:r>
                      <a:r>
                        <a:rPr lang="es-CL" sz="1400" baseline="0" dirty="0"/>
                        <a:t> Depto. Inspección, Depto. Relaciones Laborales,  Depto. Jurídico, Depto. Estudios; Depto. Gestión y Desarrollo, apoyo Gabinete de Dirección.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r>
                        <a:rPr lang="es-CL" sz="1400" dirty="0"/>
                        <a:t>9. Mecanismos de equidad de la DT hacia el trabajo migrante incorporados.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Depto. Estudios; Sub Dirección;  Depto. Comunicaciones;  Depto. RRLL.</a:t>
                      </a:r>
                      <a:endParaRPr lang="es-CL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r>
                        <a:rPr lang="es-CL" sz="1400" dirty="0"/>
                        <a:t>10. Información jurídica sobre  trabajo migratorio disponible.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Depto. Inspección; Depto. Jurídico.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799200" y="40214"/>
            <a:ext cx="40782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/>
              <a:t>Matriz Operativa del Plan de Acción </a:t>
            </a:r>
          </a:p>
        </p:txBody>
      </p:sp>
    </p:spTree>
    <p:extLst>
      <p:ext uri="{BB962C8B-B14F-4D97-AF65-F5344CB8AC3E}">
        <p14:creationId xmlns:p14="http://schemas.microsoft.com/office/powerpoint/2010/main" val="324362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3A0CA-B2BE-4A74-A3EF-8C671883212D}" type="slidenum">
              <a:rPr lang="es-CL" smtClean="0"/>
              <a:t>12</a:t>
            </a:fld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405880" y="645553"/>
            <a:ext cx="8280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Las dimensiones que aborda el Plan de Acción 2017-2018 a través de sus componentes comprometen prácticamente a todas las unidades de la DT, y las  Direcciones Regionales. </a:t>
            </a:r>
          </a:p>
          <a:p>
            <a:pPr algn="just"/>
            <a:endParaRPr lang="es-CL" sz="14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La producción de los bienes y servicios propuestos para incrementar las competencias de la institución en relación al trabajo migrante, permitirían: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latin typeface="+mn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Uso de recursos de información que generan otras instituciones;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Generación de información propia de acuerdo a la misión del servicio;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Trabajo colaborativo con otras instituciones, aportando a una política nacional sobre migración;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Disminución  de brechas de competencias de las y los funcionarios sobre el tema;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Algunos cambios culturales en la organización  para lograr visibilizar a las y los trabajadores migrantes como usuarios con necesidades específicas y disminuir posibles prejuicios.</a:t>
            </a:r>
          </a:p>
          <a:p>
            <a:pPr lvl="1" algn="just"/>
            <a:endParaRPr lang="es-CL" sz="14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Se levantaron macro actividades porque, porque para lograr la producción de los componentes deben confluir más de una unidad del Servicio, optimizando así  la agregación de valor.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El alcance de la ejecución de esta propuesta de Plan de Acción exige un monitoreo y evaluación compleja, y mucha voluntad política por ello el  Gabinete de  Dirección, tiene la responsabilidad del gerenciamiento de su ejecución y posterior evaluación.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+mn-lt"/>
              </a:rPr>
              <a:t>Por último, la propuesta de Plan de Acción 2017- 2018 ofrece  la instalación de bienes y servicios cuya continuidad en el tiempo permiten ser considerados como bases par una política permanente de la institución sobre trabajo migratorio, contribuyendo así a una política nacional sobre este tema.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latin typeface="+mn-lt"/>
            </a:endParaRPr>
          </a:p>
          <a:p>
            <a:pPr algn="ctr"/>
            <a:r>
              <a:rPr lang="es-CL" sz="1400" dirty="0"/>
              <a:t>Dirección del Trabajo </a:t>
            </a:r>
          </a:p>
          <a:p>
            <a:pPr algn="ctr"/>
            <a:r>
              <a:rPr lang="es-CL" sz="1400" dirty="0"/>
              <a:t>Julio del 2017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latin typeface="+mn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63999" y="248215"/>
            <a:ext cx="294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A modo de Conclusiones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688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460443"/>
          </a:xfrm>
        </p:spPr>
        <p:txBody>
          <a:bodyPr/>
          <a:lstStyle/>
          <a:p>
            <a:pPr algn="ctr"/>
            <a:r>
              <a:rPr lang="es-CL" dirty="0"/>
              <a:t>Antecedentes Generales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2400" y="749030"/>
            <a:ext cx="8540885" cy="669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i="1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Chile se ha convertido en un nuevo polo de atracción para trabajadores/as migrantes en América Latina. En los últimos años, la población extranjera viviendo en el país se duplicó, pasando de 154.643 extranjeros en 2006 (1% del total de la población) a 465.319 en 2015 (2,7% del total de la población). (DEM)</a:t>
            </a:r>
            <a:endParaRPr lang="es-CL" sz="1400" i="1" dirty="0">
              <a:solidFill>
                <a:srgbClr val="5959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i="1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Las migraciones son parte del Programa de Gobierno para el período 2014-2018. Propone el desarrollo de una política y cultura migratoria basada en la promoción y aplicación de los instrumentos internacionales ratificados por Chile sobre Derechos Humanos y de las Personas Migrantes, con un rol activo del Estado en acciones de asentamiento, residencia regular, protección a víctimas de trata de personas y desarrollo de las personas migrantes.</a:t>
            </a:r>
            <a:endParaRPr lang="es-CL" sz="1400" i="1" dirty="0">
              <a:solidFill>
                <a:srgbClr val="5959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4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 noviembre del 2015, </a:t>
            </a:r>
            <a:r>
              <a:rPr lang="es-CL" sz="1400" dirty="0">
                <a:latin typeface="+mn-lt"/>
              </a:rPr>
              <a:t>se constituyo  </a:t>
            </a:r>
            <a:r>
              <a:rPr lang="es-CL" sz="1400" b="1" dirty="0">
                <a:latin typeface="+mn-lt"/>
              </a:rPr>
              <a:t>Consejo de Política Migratoria</a:t>
            </a:r>
            <a:r>
              <a:rPr lang="es-CL" sz="1400" dirty="0">
                <a:latin typeface="+mn-lt"/>
              </a:rPr>
              <a:t>, como comisión asesora presidencial  y el </a:t>
            </a:r>
            <a:r>
              <a:rPr lang="es-CL" sz="1400" b="1" dirty="0">
                <a:latin typeface="+mn-lt"/>
              </a:rPr>
              <a:t>Consejo Técnico de Política Migratoria</a:t>
            </a:r>
            <a:r>
              <a:rPr lang="es-CL" sz="1400" dirty="0">
                <a:latin typeface="+mn-lt"/>
              </a:rPr>
              <a:t>, con doble mandato: </a:t>
            </a:r>
            <a:r>
              <a:rPr lang="es-CL" sz="1400" b="1" dirty="0">
                <a:latin typeface="+mn-lt"/>
              </a:rPr>
              <a:t>revisar el proyecto de ley de migraciones</a:t>
            </a:r>
            <a:r>
              <a:rPr lang="es-CL" sz="1400" dirty="0">
                <a:latin typeface="+mn-lt"/>
              </a:rPr>
              <a:t> preparado por el Ministerio del Interior y Seguridad Pública y,  </a:t>
            </a:r>
            <a:r>
              <a:rPr lang="es-CL" sz="1400" b="1" dirty="0">
                <a:latin typeface="+mn-lt"/>
              </a:rPr>
              <a:t>elaborar un Plan de Acción sobre migraciones</a:t>
            </a:r>
            <a:r>
              <a:rPr lang="es-CL" sz="1400" dirty="0">
                <a:latin typeface="+mn-lt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 mismo 2015 emanó un Instructivo Presidencial  que señala: </a:t>
            </a:r>
            <a:r>
              <a:rPr lang="es-CL" sz="14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“El Empleo como Mecanismo de Inserción Social”. </a:t>
            </a:r>
            <a:r>
              <a:rPr lang="es-CL" sz="14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 Gobierno deberá promover en igualdad de condiciones con las trabajadoras y trabajadores chilenos, los derechos laborales y de protección social de las y los trabajadores migrantes y sus familias, con independencia de su condición migratoria y que las iniciativas en materia laboral apuntarán a incentivar la regularización migratoria, la formalización de las relaciones laborales y la corresponsabilidad entre empleadores y empleados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4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Refuerza la necesidad de los servicios del Estado en especial aquellos relacionados con el Ministerio del Trabajo y Previsión Social, </a:t>
            </a:r>
            <a:r>
              <a:rPr lang="es-CL" sz="14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“generen metas e indicadores que permitan hacer operativos los ejes y lineamientos del instructivo con la finalidad de hacer pública la gestión estatal en materia migratoria”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400" dirty="0">
                <a:latin typeface="+mn-lt"/>
              </a:rPr>
              <a:t>Como consecuencia se creó por Decreto del Ministerio de Trabajo y Previsión Social el </a:t>
            </a:r>
            <a:r>
              <a:rPr lang="es-CL" sz="1400" b="1" dirty="0">
                <a:latin typeface="+mn-lt"/>
              </a:rPr>
              <a:t>Comité Asesor Ministerial de Migrantes y Asuntos Internacionales</a:t>
            </a:r>
            <a:r>
              <a:rPr lang="es-CL" sz="1400" dirty="0">
                <a:latin typeface="+mn-lt"/>
              </a:rPr>
              <a:t>, en el cual participan todas las instituciones dependientes, con el objetivo de proveer los insumos técnicos para la elaboración de planes, programas e iniciativas que el MINTRAB implemente sobre el particular.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400" b="1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2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0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42674"/>
            <a:ext cx="8164513" cy="421530"/>
          </a:xfrm>
        </p:spPr>
        <p:txBody>
          <a:bodyPr/>
          <a:lstStyle/>
          <a:p>
            <a:pPr algn="ctr"/>
            <a:r>
              <a:rPr lang="es-CL" dirty="0"/>
              <a:t>Ministerio del Trabajo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64204"/>
            <a:ext cx="8177213" cy="6728299"/>
          </a:xfrm>
        </p:spPr>
        <p:txBody>
          <a:bodyPr/>
          <a:lstStyle/>
          <a:p>
            <a:pPr marL="0" indent="0">
              <a:buNone/>
            </a:pPr>
            <a:endParaRPr lang="es-CL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s-CL" sz="1400" dirty="0">
                <a:solidFill>
                  <a:srgbClr val="000000"/>
                </a:solidFill>
              </a:rPr>
              <a:t>El Comité Asesor Ministerial para Migraciones y Asuntos Internacionales se crea por Decreto MINTRAB </a:t>
            </a:r>
          </a:p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s-CL" sz="1400" dirty="0">
                <a:solidFill>
                  <a:srgbClr val="000000"/>
                </a:solidFill>
              </a:rPr>
              <a:t>Lo preside la Ministra del Trabajo y Previsión Social y sus integrantes permanentes son los 10 jefes de servicio de este sector:</a:t>
            </a:r>
          </a:p>
          <a:p>
            <a:pPr>
              <a:lnSpc>
                <a:spcPts val="1680"/>
              </a:lnSpc>
              <a:spcBef>
                <a:spcPts val="0"/>
              </a:spcBef>
            </a:pPr>
            <a:endParaRPr lang="es-CL" sz="1400" dirty="0">
              <a:solidFill>
                <a:srgbClr val="000000"/>
              </a:solidFill>
            </a:endParaRPr>
          </a:p>
          <a:p>
            <a:pPr>
              <a:lnSpc>
                <a:spcPts val="168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srgbClr val="000000"/>
                </a:solidFill>
              </a:rPr>
              <a:t>Subsecretaría del Trabajo</a:t>
            </a:r>
          </a:p>
          <a:p>
            <a:pPr>
              <a:lnSpc>
                <a:spcPts val="168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srgbClr val="000000"/>
                </a:solidFill>
              </a:rPr>
              <a:t>Subsecretaría de Previsión Social</a:t>
            </a:r>
          </a:p>
          <a:p>
            <a:pPr>
              <a:lnSpc>
                <a:spcPts val="168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srgbClr val="000000"/>
                </a:solidFill>
              </a:rPr>
              <a:t>Dirección del Trabajo</a:t>
            </a:r>
          </a:p>
          <a:p>
            <a:pPr>
              <a:lnSpc>
                <a:spcPts val="168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srgbClr val="000000"/>
                </a:solidFill>
              </a:rPr>
              <a:t>Superintendencia de Seguridad Social</a:t>
            </a:r>
          </a:p>
          <a:p>
            <a:pPr>
              <a:lnSpc>
                <a:spcPts val="168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srgbClr val="000000"/>
                </a:solidFill>
              </a:rPr>
              <a:t>Superintendencia de Pensiones</a:t>
            </a:r>
          </a:p>
          <a:p>
            <a:pPr>
              <a:lnSpc>
                <a:spcPts val="168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srgbClr val="000000"/>
                </a:solidFill>
              </a:rPr>
              <a:t>Instituto de Previsión Social</a:t>
            </a:r>
          </a:p>
          <a:p>
            <a:pPr>
              <a:lnSpc>
                <a:spcPts val="168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srgbClr val="000000"/>
                </a:solidFill>
              </a:rPr>
              <a:t>Instituto de Seguridad Laboral</a:t>
            </a:r>
          </a:p>
          <a:p>
            <a:pPr>
              <a:lnSpc>
                <a:spcPts val="168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srgbClr val="000000"/>
                </a:solidFill>
              </a:rPr>
              <a:t>Servicio Nacional de Capacitación y Empleo</a:t>
            </a:r>
          </a:p>
          <a:p>
            <a:pPr>
              <a:lnSpc>
                <a:spcPts val="168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srgbClr val="000000"/>
                </a:solidFill>
              </a:rPr>
              <a:t>Chile Valora</a:t>
            </a:r>
          </a:p>
          <a:p>
            <a:pPr>
              <a:lnSpc>
                <a:spcPts val="168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srgbClr val="000000"/>
                </a:solidFill>
              </a:rPr>
              <a:t>Dirección de Crédito Prendario </a:t>
            </a:r>
          </a:p>
          <a:p>
            <a:pPr marL="0" indent="0">
              <a:lnSpc>
                <a:spcPts val="1680"/>
              </a:lnSpc>
              <a:spcBef>
                <a:spcPts val="0"/>
              </a:spcBef>
              <a:buNone/>
            </a:pPr>
            <a:endParaRPr lang="es-CL" sz="1400" dirty="0">
              <a:solidFill>
                <a:srgbClr val="000000"/>
              </a:solidFill>
            </a:endParaRPr>
          </a:p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s-CL" sz="1400" dirty="0">
                <a:solidFill>
                  <a:schemeClr val="tx1"/>
                </a:solidFill>
              </a:rPr>
              <a:t>El  mandato ministerial instruye que cada servicio dependiente al MINTRAB incorpore metas sobre Migración Laboral en sus Convenios de Desempeño Colectivos (2017)  </a:t>
            </a:r>
            <a:endParaRPr lang="es-CL" sz="1400" dirty="0"/>
          </a:p>
          <a:p>
            <a:pPr>
              <a:lnSpc>
                <a:spcPts val="1680"/>
              </a:lnSpc>
              <a:spcBef>
                <a:spcPts val="0"/>
              </a:spcBef>
            </a:pPr>
            <a:endParaRPr lang="es-CL" sz="1400" dirty="0">
              <a:solidFill>
                <a:schemeClr val="tx1"/>
              </a:solidFill>
            </a:endParaRPr>
          </a:p>
          <a:p>
            <a:pPr algn="just">
              <a:lnSpc>
                <a:spcPts val="1680"/>
              </a:lnSpc>
              <a:spcBef>
                <a:spcPts val="0"/>
              </a:spcBef>
            </a:pPr>
            <a:r>
              <a:rPr lang="es-CL" sz="1400" dirty="0">
                <a:solidFill>
                  <a:schemeClr val="tx1"/>
                </a:solidFill>
              </a:rPr>
              <a:t>Estas metas tienen como requerimiento dos dimensiones : </a:t>
            </a:r>
            <a:r>
              <a:rPr lang="es-CL" sz="1400" b="1" dirty="0">
                <a:solidFill>
                  <a:schemeClr val="tx1"/>
                </a:solidFill>
              </a:rPr>
              <a:t>Identificación del Usuario Migrante</a:t>
            </a:r>
            <a:r>
              <a:rPr lang="es-CL" sz="1400" dirty="0">
                <a:solidFill>
                  <a:schemeClr val="tx1"/>
                </a:solidFill>
              </a:rPr>
              <a:t> y  </a:t>
            </a:r>
            <a:r>
              <a:rPr lang="es-CL" sz="1400" b="1" dirty="0">
                <a:solidFill>
                  <a:schemeClr val="tx1"/>
                </a:solidFill>
              </a:rPr>
              <a:t>Derribar las Barreras Administrativas. </a:t>
            </a:r>
          </a:p>
          <a:p>
            <a:pPr algn="just">
              <a:lnSpc>
                <a:spcPts val="1680"/>
              </a:lnSpc>
              <a:spcBef>
                <a:spcPts val="0"/>
              </a:spcBef>
            </a:pPr>
            <a:endParaRPr lang="es-CL" sz="1400" dirty="0">
              <a:solidFill>
                <a:schemeClr val="tx1"/>
              </a:solidFill>
            </a:endParaRPr>
          </a:p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s-CL" sz="1400" b="1" dirty="0">
                <a:solidFill>
                  <a:schemeClr val="tx1"/>
                </a:solidFill>
              </a:rPr>
              <a:t>Dos fines estratégicos : </a:t>
            </a:r>
          </a:p>
          <a:p>
            <a:pPr lvl="2">
              <a:lnSpc>
                <a:spcPts val="1680"/>
              </a:lnSpc>
              <a:spcBef>
                <a:spcPts val="0"/>
              </a:spcBef>
            </a:pPr>
            <a:r>
              <a:rPr lang="es-CL" sz="1200" dirty="0">
                <a:solidFill>
                  <a:schemeClr val="tx1"/>
                </a:solidFill>
              </a:rPr>
              <a:t>Mejorar la coordinación intersectorial para el cumplimiento de objetivos comunes.</a:t>
            </a:r>
          </a:p>
          <a:p>
            <a:pPr lvl="2">
              <a:lnSpc>
                <a:spcPts val="1680"/>
              </a:lnSpc>
              <a:spcBef>
                <a:spcPts val="0"/>
              </a:spcBef>
            </a:pPr>
            <a:r>
              <a:rPr lang="es-CL" sz="1200" dirty="0">
                <a:solidFill>
                  <a:schemeClr val="tx1"/>
                </a:solidFill>
              </a:rPr>
              <a:t>Contar con una Política Migratoria Sectorial al concluir el 2017.</a:t>
            </a:r>
          </a:p>
          <a:p>
            <a:pPr lvl="2">
              <a:lnSpc>
                <a:spcPts val="1680"/>
              </a:lnSpc>
              <a:spcBef>
                <a:spcPts val="0"/>
              </a:spcBef>
            </a:pPr>
            <a:endParaRPr lang="es-CL" sz="1200" dirty="0">
              <a:solidFill>
                <a:schemeClr val="tx1"/>
              </a:solidFill>
            </a:endParaRPr>
          </a:p>
          <a:p>
            <a:pPr>
              <a:lnSpc>
                <a:spcPts val="1680"/>
              </a:lnSpc>
              <a:spcBef>
                <a:spcPts val="0"/>
              </a:spcBef>
            </a:pPr>
            <a:r>
              <a:rPr lang="es-CL" sz="1400" dirty="0">
                <a:solidFill>
                  <a:schemeClr val="tx1"/>
                </a:solidFill>
              </a:rPr>
              <a:t>Cada servicio cuenta con un “Encargado Técnico de Migración Laboral” que puede ser consultado en las materias de su competencia</a:t>
            </a:r>
          </a:p>
          <a:p>
            <a:pPr algn="just"/>
            <a:endParaRPr lang="es-CL" sz="1400" b="1" dirty="0">
              <a:solidFill>
                <a:schemeClr val="tx1"/>
              </a:solidFill>
            </a:endParaRPr>
          </a:p>
          <a:p>
            <a:pPr algn="just"/>
            <a:endParaRPr lang="es-CL" sz="1400" b="1" dirty="0">
              <a:solidFill>
                <a:schemeClr val="tx1"/>
              </a:solidFill>
            </a:endParaRPr>
          </a:p>
          <a:p>
            <a:endParaRPr lang="es-CL" sz="1400" dirty="0">
              <a:solidFill>
                <a:schemeClr val="tx1"/>
              </a:solidFill>
            </a:endParaRPr>
          </a:p>
          <a:p>
            <a:pPr algn="just"/>
            <a:endParaRPr lang="es-CL" dirty="0"/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012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700" y="258763"/>
            <a:ext cx="8164513" cy="528536"/>
          </a:xfrm>
        </p:spPr>
        <p:txBody>
          <a:bodyPr/>
          <a:lstStyle/>
          <a:p>
            <a:r>
              <a:rPr lang="es-CL" dirty="0"/>
              <a:t>La Dirección del Trabajo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700" y="787299"/>
            <a:ext cx="8177213" cy="5535680"/>
          </a:xfrm>
        </p:spPr>
        <p:txBody>
          <a:bodyPr/>
          <a:lstStyle/>
          <a:p>
            <a:pPr algn="just"/>
            <a:r>
              <a:rPr lang="es-CL" sz="1200" dirty="0"/>
              <a:t>En el caso de la Dirección del Trabajo, se definió la meta colectiva  en la elaboración de un Plan de Acción para el 2017 en materia de trabajadores y trabajadoras migrantes basado en un autodiagnóstico institucional. (2016) . Todo esto construido con la permanente Asistencia Técnica de la  oficina de la Organización Internacional del Trabajo (OIT) para el Conosur.</a:t>
            </a:r>
          </a:p>
          <a:p>
            <a:pPr algn="just"/>
            <a:endParaRPr lang="es-CL" sz="1200" dirty="0"/>
          </a:p>
          <a:p>
            <a:pPr algn="just"/>
            <a:r>
              <a:rPr lang="es-CL" sz="1200" dirty="0"/>
              <a:t>Tanto el autodiagnóstico como el Plan de Acción se elaboraron en torno al mandato legal y la misión de la Institución:</a:t>
            </a:r>
          </a:p>
          <a:p>
            <a:pPr lvl="0" algn="ctr"/>
            <a:endParaRPr lang="es-CL" sz="1200" b="1" i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s-CL" sz="1200" b="1" i="1" dirty="0">
                <a:solidFill>
                  <a:prstClr val="black"/>
                </a:solidFill>
              </a:rPr>
              <a:t>«Velar por el cumplimiento de la legislación laboral, previsional,  y de seguridad y salud en </a:t>
            </a:r>
          </a:p>
          <a:p>
            <a:pPr marL="0" lvl="0" indent="0" algn="ctr">
              <a:buNone/>
            </a:pPr>
            <a:r>
              <a:rPr lang="es-CL" sz="1200" b="1" i="1" dirty="0">
                <a:solidFill>
                  <a:prstClr val="black"/>
                </a:solidFill>
              </a:rPr>
              <a:t>el trabajo,  promover el ejercicio pleno de la libertad sindical, fomentando el diálogo social, fortaleciendo sistemas de prevención y solución alternativa de conflictos, que permita relaciones más justas y equitativas entre trabajadores y empleadores, contribuyendo a un sistema democrático de relaciones laborales.»</a:t>
            </a:r>
          </a:p>
          <a:p>
            <a:pPr marL="0" lvl="0" indent="0" algn="ctr">
              <a:buNone/>
            </a:pPr>
            <a:endParaRPr lang="es-CL" sz="1200" b="1" i="1" dirty="0">
              <a:solidFill>
                <a:prstClr val="black"/>
              </a:solidFill>
            </a:endParaRPr>
          </a:p>
          <a:p>
            <a:pPr algn="just"/>
            <a:r>
              <a:rPr lang="es-CL" sz="1200" dirty="0">
                <a:solidFill>
                  <a:prstClr val="black"/>
                </a:solidFill>
              </a:rPr>
              <a:t>Este mandato conforma una Dirección del Trabajo en Chile bien diferente respecto a la mayoría instituciones homólogas en la Región, ya que los bienes y servicios que provee van mucho más allá de la sola Fiscalización o Inspección,  lo que la constituye como una institución estratégica para las relaciones laborales y a la vez con una compleja organización de su gestión,  funcional como territorial, ya que cubre todo el país con más de 80 oficinas.  </a:t>
            </a:r>
          </a:p>
          <a:p>
            <a:pPr algn="just"/>
            <a:endParaRPr lang="es-CL" sz="1200" dirty="0">
              <a:solidFill>
                <a:prstClr val="black"/>
              </a:solidFill>
            </a:endParaRPr>
          </a:p>
          <a:p>
            <a:pPr algn="just"/>
            <a:r>
              <a:rPr lang="es-CL" sz="1200" dirty="0">
                <a:solidFill>
                  <a:prstClr val="black"/>
                </a:solidFill>
              </a:rPr>
              <a:t>L</a:t>
            </a:r>
            <a:r>
              <a:rPr lang="es-ES" sz="1200" dirty="0"/>
              <a:t>os servicios que entrega :  </a:t>
            </a:r>
            <a:r>
              <a:rPr lang="es-ES" sz="1200" b="1" dirty="0"/>
              <a:t>Fiscalización. Sistemas de prevención y solución alternativa de conflictos y diálogo social.</a:t>
            </a:r>
            <a:r>
              <a:rPr lang="es-ES" sz="1200" dirty="0"/>
              <a:t> </a:t>
            </a:r>
            <a:r>
              <a:rPr lang="es-ES" sz="1200" b="1" dirty="0"/>
              <a:t>Promoción de la libertad sindical y asistencia técnica</a:t>
            </a:r>
            <a:r>
              <a:rPr lang="es-ES" sz="1200" dirty="0"/>
              <a:t>.</a:t>
            </a:r>
            <a:r>
              <a:rPr lang="es-ES" sz="1200" b="1" dirty="0"/>
              <a:t> Atención de Usuarios.</a:t>
            </a:r>
            <a:r>
              <a:rPr lang="es-ES" sz="1200" dirty="0"/>
              <a:t> </a:t>
            </a:r>
            <a:r>
              <a:rPr lang="es-ES" sz="1200" b="1" dirty="0"/>
              <a:t>Dictámenes.</a:t>
            </a:r>
            <a:r>
              <a:rPr lang="es-ES" sz="1200" dirty="0"/>
              <a:t> </a:t>
            </a:r>
          </a:p>
          <a:p>
            <a:pPr algn="just"/>
            <a:endParaRPr lang="es-ES" sz="1200" dirty="0"/>
          </a:p>
          <a:p>
            <a:pPr algn="just"/>
            <a:r>
              <a:rPr lang="es-CL" sz="1200" b="1" dirty="0"/>
              <a:t>Por tanto el Plan de Acción de Trabajo Migrante 2017-2018  </a:t>
            </a:r>
            <a:r>
              <a:rPr lang="es-CL" sz="1200" dirty="0"/>
              <a:t>interviene  en todas las áreas de la institución en forma transversal  para mejorar sus capacidades  de gestión, información y capacitación para responder  a las necesidades crecientes de los y las trabajadores/as migrantes.  Orientado a dos focos : </a:t>
            </a:r>
            <a:r>
              <a:rPr lang="es-CL" sz="1200" b="1" dirty="0"/>
              <a:t>Inclusión - No discriminación </a:t>
            </a:r>
          </a:p>
          <a:p>
            <a:pPr algn="just"/>
            <a:endParaRPr lang="es-CL" sz="1200" b="1" dirty="0"/>
          </a:p>
          <a:p>
            <a:pPr algn="just"/>
            <a:r>
              <a:rPr lang="es-CL" sz="1200" dirty="0"/>
              <a:t>Determinante para la construcción del Plan fue el autodiagnóstico participativo que no solo abordó aspectos normativos y de gestión sino también aspectos culturales y de disposición al cambio de prácticas. </a:t>
            </a:r>
          </a:p>
          <a:p>
            <a:pPr algn="just"/>
            <a:endParaRPr lang="es-CL" sz="1200" dirty="0"/>
          </a:p>
          <a:p>
            <a:pPr algn="just"/>
            <a:endParaRPr lang="es-CL" sz="1200" b="1" dirty="0"/>
          </a:p>
          <a:p>
            <a:pPr algn="just"/>
            <a:endParaRPr lang="es-CL" sz="1200" dirty="0"/>
          </a:p>
          <a:p>
            <a:pPr algn="just"/>
            <a:endParaRPr lang="es-CL" sz="1200" dirty="0"/>
          </a:p>
          <a:p>
            <a:pPr algn="just"/>
            <a:endParaRPr lang="es-CL" sz="1200" dirty="0"/>
          </a:p>
          <a:p>
            <a:pPr algn="just"/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05723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421532"/>
          </a:xfrm>
        </p:spPr>
        <p:txBody>
          <a:bodyPr/>
          <a:lstStyle/>
          <a:p>
            <a:r>
              <a:rPr lang="es-CL" dirty="0"/>
              <a:t>El Usuario Migrante en la Dirección del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700" y="680936"/>
            <a:ext cx="8508189" cy="607006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s-CL" sz="1400" dirty="0"/>
              <a:t>La población migrante en Chile al 2015 : 465.319   -   51,9% Mujeres 48,1% Hombres.</a:t>
            </a:r>
          </a:p>
          <a:p>
            <a:pPr algn="just">
              <a:spcBef>
                <a:spcPts val="0"/>
              </a:spcBef>
            </a:pPr>
            <a:endParaRPr lang="es-CL" sz="1400" dirty="0"/>
          </a:p>
          <a:p>
            <a:pPr algn="just">
              <a:spcBef>
                <a:spcPts val="0"/>
              </a:spcBef>
            </a:pPr>
            <a:r>
              <a:rPr lang="es-CL" sz="1400" dirty="0"/>
              <a:t>74,9% proviene de América del Sur : Perú, Colombia, Argentina, Ecuador, Venezuela, Haití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sz="1400" dirty="0"/>
          </a:p>
          <a:p>
            <a:pPr algn="just">
              <a:spcBef>
                <a:spcPts val="0"/>
              </a:spcBef>
            </a:pPr>
            <a:r>
              <a:rPr lang="es-CL" sz="1400" dirty="0"/>
              <a:t>Haití : 2013/ 5,575    -  1015: 15, 705     (281%)  desafíos nuevos, culturales e idiomáticos.</a:t>
            </a:r>
          </a:p>
          <a:p>
            <a:pPr algn="just">
              <a:spcBef>
                <a:spcPts val="0"/>
              </a:spcBef>
            </a:pPr>
            <a:endParaRPr lang="es-CL" sz="1400" dirty="0"/>
          </a:p>
          <a:p>
            <a:pPr algn="just">
              <a:spcBef>
                <a:spcPts val="0"/>
              </a:spcBef>
            </a:pPr>
            <a:r>
              <a:rPr lang="es-CL" sz="1400" dirty="0"/>
              <a:t>72% Motivos Laborales : Asalariados 81,5% / Cuenta Propia: 14,8% ( tasa muy similar a los nacionales)</a:t>
            </a:r>
          </a:p>
          <a:p>
            <a:pPr algn="just">
              <a:spcBef>
                <a:spcPts val="0"/>
              </a:spcBef>
            </a:pPr>
            <a:endParaRPr lang="es-CL" sz="1400" dirty="0"/>
          </a:p>
          <a:p>
            <a:pPr algn="just">
              <a:spcBef>
                <a:spcPts val="0"/>
              </a:spcBef>
            </a:pPr>
            <a:r>
              <a:rPr lang="es-CL" sz="1400" dirty="0"/>
              <a:t> Empleadores: 3,6% :  Inmigrantes con capacidad de inversión, sectores con mayor presencia de empleador migrante,  el mayor grupo se encuentra en rubro comercio, restaurant y hotelería y en segundo rubro los servicios comunitarios, sociales y personales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sz="1400" dirty="0"/>
          </a:p>
          <a:p>
            <a:pPr algn="just">
              <a:spcBef>
                <a:spcPts val="0"/>
              </a:spcBef>
            </a:pPr>
            <a:r>
              <a:rPr lang="es-CL" sz="1400" dirty="0"/>
              <a:t>Comparativamente detentan un nivel promedio superior educativo al  nacional, una proporción en edad de trabajar de H y M que permite tasa de participación mayor que la nacional, mayor proporción femenina,  menor tasa de desempleo vs nacionales. </a:t>
            </a:r>
          </a:p>
          <a:p>
            <a:pPr algn="just">
              <a:spcBef>
                <a:spcPts val="0"/>
              </a:spcBef>
            </a:pPr>
            <a:endParaRPr lang="es-CL" sz="1400" dirty="0"/>
          </a:p>
          <a:p>
            <a:pPr algn="just">
              <a:spcBef>
                <a:spcPts val="0"/>
              </a:spcBef>
            </a:pPr>
            <a:r>
              <a:rPr lang="es-CL" sz="1400" dirty="0"/>
              <a:t>Empleo se radica preferentemente en sector comercio, restaurantes y hoteles, servicio doméstico (hogares privados con servicio domestico), construcción, bienes inmuebles y servicios a empresas. Incremento en agricultura. </a:t>
            </a:r>
          </a:p>
          <a:p>
            <a:pPr algn="just">
              <a:spcBef>
                <a:spcPts val="0"/>
              </a:spcBef>
            </a:pPr>
            <a:endParaRPr lang="es-CL" sz="1400" dirty="0"/>
          </a:p>
          <a:p>
            <a:pPr algn="just">
              <a:spcBef>
                <a:spcPts val="0"/>
              </a:spcBef>
            </a:pPr>
            <a:r>
              <a:rPr lang="es-CL" sz="1400" dirty="0"/>
              <a:t>De acuerdo a registros administrativos y estadísticos  propios relativos a denuncias por vulneración a la normativa laboral a trabajadores/as extranjeros: Cantidad de denuncias es creciente en 3 últimos años. (2014/ 2,1% - 2015/2,6% - 2016 / 3,7) Desagregado por sexo las T. duplican las denuncias de T.  Del conjunto de 30 materias mas denunciadas por T. nacionales y 30 de T. extranjeros y se contraponen las 5 mas denunciadas en ambas, coinciden en 3 de ellas y si se amplia 10 coinciden en 9.</a:t>
            </a:r>
          </a:p>
          <a:p>
            <a:pPr algn="just">
              <a:spcBef>
                <a:spcPts val="0"/>
              </a:spcBef>
            </a:pPr>
            <a:r>
              <a:rPr lang="es-CL" sz="1400" dirty="0"/>
              <a:t>Entre 2011 y 2014 hubo 45.000 denuncias por informalidad laboral, la mayor cantidad en 2 de los 3 sectores con mayor presencia migrante, comercio, hoteles, restaurantes, y naturalmente allí los T. nacionales son los mayores denunciantes, sectores donde se focaliza la mayor extensión del ámbito protectivo de la DT.</a:t>
            </a:r>
          </a:p>
          <a:p>
            <a:pPr algn="just">
              <a:spcBef>
                <a:spcPts val="0"/>
              </a:spcBef>
            </a:pPr>
            <a:endParaRPr lang="es-CL" sz="1400" dirty="0"/>
          </a:p>
          <a:p>
            <a:pPr>
              <a:spcBef>
                <a:spcPts val="0"/>
              </a:spcBef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490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479898"/>
          </a:xfrm>
        </p:spPr>
        <p:txBody>
          <a:bodyPr/>
          <a:lstStyle/>
          <a:p>
            <a:r>
              <a:rPr lang="es-CL" sz="1800" dirty="0"/>
              <a:t>El Autodiagnóstico : Desafíos a enfrentar con la Migración laboral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" y="631656"/>
            <a:ext cx="8592766" cy="5885876"/>
          </a:xfrm>
        </p:spPr>
        <p:txBody>
          <a:bodyPr/>
          <a:lstStyle/>
          <a:p>
            <a:r>
              <a:rPr lang="es-CL" sz="1400" dirty="0"/>
              <a:t>El autodiagnóstico arrojo luces sobre una serie de materias que la DT debía abordar para atender a este grupo de trabajadores/as de mayor vulnerabilidad, en cuanto a formación, información, sensibilización y difusión. </a:t>
            </a:r>
          </a:p>
          <a:p>
            <a:endParaRPr lang="es-CL" sz="1400" dirty="0"/>
          </a:p>
          <a:p>
            <a:r>
              <a:rPr lang="es-CL" sz="1400" b="1" u="sng" dirty="0"/>
              <a:t>Problemáticas de Fondo: </a:t>
            </a:r>
          </a:p>
          <a:p>
            <a:pPr marL="0" indent="0">
              <a:buNone/>
            </a:pPr>
            <a:endParaRPr lang="es-CL" sz="1400" b="1" u="sng" dirty="0"/>
          </a:p>
          <a:p>
            <a:pPr lvl="1"/>
            <a:r>
              <a:rPr lang="es-CL" sz="1400" dirty="0"/>
              <a:t>Marco Normativo Nacional discordante  con la Misión de la DT </a:t>
            </a:r>
          </a:p>
          <a:p>
            <a:pPr lvl="1"/>
            <a:r>
              <a:rPr lang="es-CL" sz="1400" dirty="0"/>
              <a:t>Dificultades para identificar, caracterizar y cuantificar a los/as trabajadores/as migrantes .</a:t>
            </a:r>
          </a:p>
          <a:p>
            <a:pPr lvl="1"/>
            <a:r>
              <a:rPr lang="es-CL" sz="1400" dirty="0"/>
              <a:t>Procedimientos de trabajo para atender el trabajo migrante en la Institución desactualizados.</a:t>
            </a:r>
          </a:p>
          <a:p>
            <a:pPr marL="0" indent="0" algn="just">
              <a:buNone/>
            </a:pPr>
            <a:endParaRPr lang="es-CL" sz="1400" dirty="0">
              <a:solidFill>
                <a:schemeClr val="tx1"/>
              </a:solidFill>
            </a:endParaRPr>
          </a:p>
          <a:p>
            <a:pPr algn="just"/>
            <a:r>
              <a:rPr lang="es-CL" sz="1400" b="1" u="sng" dirty="0">
                <a:solidFill>
                  <a:schemeClr val="tx1"/>
                </a:solidFill>
              </a:rPr>
              <a:t>Falencias en otras  dimensiones : </a:t>
            </a:r>
          </a:p>
          <a:p>
            <a:pPr algn="just"/>
            <a:endParaRPr lang="es-CL" sz="1400" b="1" u="sng" dirty="0">
              <a:solidFill>
                <a:schemeClr val="tx1"/>
              </a:solidFill>
            </a:endParaRPr>
          </a:p>
          <a:p>
            <a:pPr algn="just"/>
            <a:r>
              <a:rPr lang="es-CL" sz="1400" b="1" dirty="0">
                <a:solidFill>
                  <a:schemeClr val="tx1"/>
                </a:solidFill>
              </a:rPr>
              <a:t>Información Disponible en la Institución </a:t>
            </a:r>
            <a:r>
              <a:rPr lang="es-CL" sz="1400" dirty="0">
                <a:solidFill>
                  <a:schemeClr val="tx1"/>
                </a:solidFill>
              </a:rPr>
              <a:t>: Conocimiento Normativo; Gestión Migratoria; Estadísticas nivel nacional/internacional; registros sistematizados; visibilidad de necesidades especificas, visibilización en análisis de condiciones laborales </a:t>
            </a:r>
          </a:p>
          <a:p>
            <a:pPr algn="just"/>
            <a:endParaRPr lang="es-CL" sz="1400" dirty="0">
              <a:solidFill>
                <a:schemeClr val="tx1"/>
              </a:solidFill>
            </a:endParaRPr>
          </a:p>
          <a:p>
            <a:pPr algn="just"/>
            <a:r>
              <a:rPr lang="es-CL" sz="1400" b="1" dirty="0">
                <a:solidFill>
                  <a:schemeClr val="tx1"/>
                </a:solidFill>
              </a:rPr>
              <a:t>Oferta Programática: </a:t>
            </a:r>
            <a:r>
              <a:rPr lang="es-CL" sz="1400" dirty="0">
                <a:solidFill>
                  <a:schemeClr val="tx1"/>
                </a:solidFill>
              </a:rPr>
              <a:t>Trabajadores migrantes; Organización sindical; Empleadores; organizaciones sociedad civil, ciudadanía </a:t>
            </a:r>
          </a:p>
          <a:p>
            <a:pPr algn="just"/>
            <a:endParaRPr lang="es-CL" sz="1400" dirty="0">
              <a:solidFill>
                <a:schemeClr val="tx1"/>
              </a:solidFill>
            </a:endParaRPr>
          </a:p>
          <a:p>
            <a:pPr algn="just"/>
            <a:r>
              <a:rPr lang="es-CL" sz="1400" b="1" dirty="0">
                <a:solidFill>
                  <a:schemeClr val="tx1"/>
                </a:solidFill>
              </a:rPr>
              <a:t>Coordinación con Instituciones Públicas y privadas; </a:t>
            </a:r>
          </a:p>
          <a:p>
            <a:pPr algn="just"/>
            <a:endParaRPr lang="es-CL" sz="1400" b="1" dirty="0">
              <a:solidFill>
                <a:schemeClr val="tx1"/>
              </a:solidFill>
            </a:endParaRPr>
          </a:p>
          <a:p>
            <a:pPr algn="just"/>
            <a:r>
              <a:rPr lang="es-CL" sz="1400" b="1" dirty="0">
                <a:solidFill>
                  <a:schemeClr val="tx1"/>
                </a:solidFill>
              </a:rPr>
              <a:t>Cultura Institucional:  </a:t>
            </a:r>
            <a:r>
              <a:rPr lang="es-CL" sz="1400" dirty="0"/>
              <a:t>La cultura comunicacional de la DT no recoge en sus productos (imágenes, folletería, lenguaje, cartelería) la especificidad del trabajador migrantes; en ciertas regiones y unidades se percibe como problema el trabajador migrante y operan aún concepciones, prejuicios y miradas negativas de los propios consultados sobre estos trabajadores. </a:t>
            </a:r>
          </a:p>
          <a:p>
            <a:pPr algn="just"/>
            <a:endParaRPr lang="es-CL" sz="1400" dirty="0">
              <a:solidFill>
                <a:schemeClr val="tx1"/>
              </a:solidFill>
            </a:endParaRPr>
          </a:p>
          <a:p>
            <a:pPr algn="just"/>
            <a:endParaRPr lang="es-CL" sz="1400" dirty="0">
              <a:solidFill>
                <a:schemeClr val="tx1"/>
              </a:solidFill>
            </a:endParaRP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879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4"/>
          <p:cNvSpPr/>
          <p:nvPr/>
        </p:nvSpPr>
        <p:spPr>
          <a:xfrm>
            <a:off x="509110" y="3249859"/>
            <a:ext cx="8239354" cy="43204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200" b="1" dirty="0">
                <a:effectLst/>
                <a:latin typeface="Calibri"/>
                <a:ea typeface="Calibri"/>
                <a:cs typeface="Times New Roman"/>
              </a:rPr>
              <a:t>COMPETENCIAS INSTITUCIONALES  INSUFICIENTES PARA RESPONDER A LAS PARTICULARIDADES DEL  TRABAJO MIGRANTE  </a:t>
            </a:r>
            <a:endParaRPr lang="es-CL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ounded Rectangle 49"/>
          <p:cNvSpPr/>
          <p:nvPr/>
        </p:nvSpPr>
        <p:spPr>
          <a:xfrm>
            <a:off x="2163500" y="3782958"/>
            <a:ext cx="1621676" cy="791933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800" dirty="0">
                <a:effectLst/>
                <a:latin typeface="Cambria"/>
                <a:ea typeface="MS Mincho"/>
                <a:cs typeface="Times New Roman"/>
              </a:rPr>
              <a:t>Insuficiente conocimiento de las y los funcionarios de la actual normativa nacional e internacional en materia de  Trabajo migrante.</a:t>
            </a:r>
            <a:endParaRPr lang="es-CL" sz="800" dirty="0">
              <a:effectLst/>
              <a:latin typeface="Cambria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ES_tradnl" sz="800" dirty="0">
                <a:effectLst/>
                <a:latin typeface="Cambria"/>
                <a:ea typeface="MS Mincho"/>
                <a:cs typeface="Times New Roman"/>
              </a:rPr>
              <a:t> </a:t>
            </a:r>
            <a:endParaRPr lang="es-CL" sz="8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4" name="Rounded Rectangle 53"/>
          <p:cNvSpPr/>
          <p:nvPr/>
        </p:nvSpPr>
        <p:spPr>
          <a:xfrm>
            <a:off x="4230877" y="3838151"/>
            <a:ext cx="1447242" cy="775825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L" sz="800" dirty="0">
                <a:latin typeface="Cambria"/>
                <a:ea typeface="MS Mincho"/>
                <a:cs typeface="Times New Roman"/>
              </a:rPr>
              <a:t>Deficiente caracterización de usuarios/a y beneficiarios/as extranjeros de la DT en los sistemas de registro e  información</a:t>
            </a:r>
            <a:r>
              <a:rPr lang="es-CL" sz="800" dirty="0"/>
              <a:t>.</a:t>
            </a:r>
          </a:p>
        </p:txBody>
      </p:sp>
      <p:sp>
        <p:nvSpPr>
          <p:cNvPr id="5" name="Rounded Rectangle 53"/>
          <p:cNvSpPr/>
          <p:nvPr/>
        </p:nvSpPr>
        <p:spPr>
          <a:xfrm>
            <a:off x="5948007" y="3885793"/>
            <a:ext cx="1490245" cy="774906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dirty="0">
                <a:latin typeface="Cambria"/>
                <a:ea typeface="MS Mincho"/>
                <a:cs typeface="Times New Roman"/>
              </a:rPr>
              <a:t>La especificidad del trabajador migrante y sus derechos laborales escasamente expresados en la cultura comunicacional </a:t>
            </a:r>
          </a:p>
        </p:txBody>
      </p:sp>
      <p:sp>
        <p:nvSpPr>
          <p:cNvPr id="6" name="Rounded Rectangle 57"/>
          <p:cNvSpPr/>
          <p:nvPr/>
        </p:nvSpPr>
        <p:spPr>
          <a:xfrm>
            <a:off x="509110" y="3797206"/>
            <a:ext cx="1476196" cy="777685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800" dirty="0">
                <a:latin typeface="Cambria"/>
                <a:ea typeface="MS Mincho"/>
                <a:cs typeface="Times New Roman"/>
              </a:rPr>
              <a:t>Carencias de información  sobre trabajo migrante  para la </a:t>
            </a: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planificación de actividades organizadas.</a:t>
            </a:r>
          </a:p>
        </p:txBody>
      </p:sp>
      <p:sp>
        <p:nvSpPr>
          <p:cNvPr id="8" name="Rounded Rectangle 57"/>
          <p:cNvSpPr/>
          <p:nvPr/>
        </p:nvSpPr>
        <p:spPr>
          <a:xfrm>
            <a:off x="559979" y="2340792"/>
            <a:ext cx="1260140" cy="864975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Unidades buscan </a:t>
            </a:r>
            <a:r>
              <a:rPr lang="es-CL" sz="800" dirty="0">
                <a:latin typeface="Cambria"/>
                <a:ea typeface="MS Mincho"/>
                <a:cs typeface="Times New Roman"/>
              </a:rPr>
              <a:t>en otras instituciones  la información  necesaria</a:t>
            </a: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.</a:t>
            </a:r>
          </a:p>
        </p:txBody>
      </p:sp>
      <p:sp>
        <p:nvSpPr>
          <p:cNvPr id="9" name="Rounded Rectangle 57"/>
          <p:cNvSpPr/>
          <p:nvPr/>
        </p:nvSpPr>
        <p:spPr>
          <a:xfrm>
            <a:off x="5065357" y="2367190"/>
            <a:ext cx="1517563" cy="785986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Seguimiento de la consulta o actividad  desarrollada para usuarios  migrantes en el sistema interno  insuficiente y heterogéneo</a:t>
            </a:r>
          </a:p>
        </p:txBody>
      </p:sp>
      <p:sp>
        <p:nvSpPr>
          <p:cNvPr id="10" name="Rounded Rectangle 57"/>
          <p:cNvSpPr/>
          <p:nvPr/>
        </p:nvSpPr>
        <p:spPr>
          <a:xfrm>
            <a:off x="3550781" y="2439591"/>
            <a:ext cx="1360192" cy="766176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Respuesta organizada y  tipo de atención especial presencial o no presencial a usuarios  migrantes reducida</a:t>
            </a:r>
          </a:p>
        </p:txBody>
      </p:sp>
      <p:sp>
        <p:nvSpPr>
          <p:cNvPr id="11" name="Rounded Rectangle 32"/>
          <p:cNvSpPr/>
          <p:nvPr/>
        </p:nvSpPr>
        <p:spPr>
          <a:xfrm>
            <a:off x="2069914" y="2431843"/>
            <a:ext cx="1347472" cy="721333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800" dirty="0">
                <a:latin typeface="Cambria"/>
                <a:ea typeface="MS Mincho"/>
                <a:cs typeface="Times New Roman"/>
              </a:rPr>
              <a:t>R</a:t>
            </a:r>
            <a:r>
              <a:rPr lang="es-ES_tradnl" sz="800" dirty="0">
                <a:effectLst/>
                <a:latin typeface="Cambria"/>
                <a:ea typeface="MS Mincho"/>
                <a:cs typeface="Times New Roman"/>
              </a:rPr>
              <a:t>espuesta a requerimientos </a:t>
            </a:r>
            <a:r>
              <a:rPr lang="es-ES_tradnl" sz="800" dirty="0">
                <a:latin typeface="Cambria"/>
                <a:ea typeface="MS Mincho"/>
                <a:cs typeface="Times New Roman"/>
              </a:rPr>
              <a:t>por</a:t>
            </a:r>
            <a:r>
              <a:rPr lang="es-ES_tradnl" sz="800" dirty="0">
                <a:effectLst/>
                <a:latin typeface="Cambria"/>
                <a:ea typeface="MS Mincho"/>
                <a:cs typeface="Times New Roman"/>
              </a:rPr>
              <a:t> información general y especifica insuficiente</a:t>
            </a:r>
            <a:endParaRPr lang="es-CL" sz="8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2" name="Rounded Rectangle 57"/>
          <p:cNvSpPr/>
          <p:nvPr/>
        </p:nvSpPr>
        <p:spPr>
          <a:xfrm>
            <a:off x="6856826" y="2378401"/>
            <a:ext cx="1337214" cy="808408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800" dirty="0">
                <a:latin typeface="Cambria"/>
                <a:ea typeface="MS Mincho"/>
                <a:cs typeface="Times New Roman"/>
              </a:rPr>
              <a:t>Trabajo migrante con carencia </a:t>
            </a: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de mecanismos de equidad en  los productos y servicios </a:t>
            </a:r>
          </a:p>
        </p:txBody>
      </p:sp>
      <p:sp>
        <p:nvSpPr>
          <p:cNvPr id="15" name="Rounded Rectangle 58"/>
          <p:cNvSpPr/>
          <p:nvPr/>
        </p:nvSpPr>
        <p:spPr>
          <a:xfrm>
            <a:off x="509110" y="4713369"/>
            <a:ext cx="1560804" cy="89294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800" dirty="0">
                <a:effectLst/>
                <a:latin typeface="Cambria"/>
                <a:ea typeface="MS Mincho"/>
                <a:cs typeface="Times New Roman"/>
              </a:rPr>
              <a:t> Conocimiento insuficiente  sobre concentración geográfica y sectorial  y, sobre características socioculturales</a:t>
            </a:r>
            <a:r>
              <a:rPr lang="es-ES_tradnl" sz="800" dirty="0">
                <a:latin typeface="Cambria"/>
                <a:ea typeface="MS Mincho"/>
                <a:cs typeface="Times New Roman"/>
              </a:rPr>
              <a:t> de  la población migrante</a:t>
            </a:r>
            <a:endParaRPr lang="es-CL" sz="8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6" name="Rounded Rectangle 52"/>
          <p:cNvSpPr/>
          <p:nvPr/>
        </p:nvSpPr>
        <p:spPr>
          <a:xfrm>
            <a:off x="2228828" y="4804221"/>
            <a:ext cx="1443659" cy="81605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s-ES_tradnl" sz="800" dirty="0">
              <a:latin typeface="Cambria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ES_tradnl" sz="800" dirty="0">
                <a:latin typeface="Cambria"/>
                <a:ea typeface="MS Mincho"/>
                <a:cs typeface="Times New Roman"/>
              </a:rPr>
              <a:t>Conocimiento deficitario</a:t>
            </a:r>
            <a:r>
              <a:rPr lang="es-ES_tradnl" sz="800" dirty="0">
                <a:effectLst/>
                <a:latin typeface="Cambria"/>
                <a:ea typeface="MS Mincho"/>
                <a:cs typeface="Times New Roman"/>
              </a:rPr>
              <a:t> de los funcionarios/as sobre   derechos y beneficios sociales para el trabajo migrante.</a:t>
            </a:r>
            <a:endParaRPr lang="es-CL" sz="800" dirty="0">
              <a:effectLst/>
              <a:latin typeface="Cambria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s-CL" sz="8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7" name="Rounded Rectangle 53"/>
          <p:cNvSpPr/>
          <p:nvPr/>
        </p:nvSpPr>
        <p:spPr>
          <a:xfrm>
            <a:off x="3844964" y="4889492"/>
            <a:ext cx="1338558" cy="64550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800" dirty="0">
                <a:effectLst/>
                <a:latin typeface="Cambria"/>
                <a:ea typeface="MS Mincho"/>
                <a:cs typeface="Times New Roman"/>
              </a:rPr>
              <a:t> Conocimiento escaso   de los requisitos y documentos necesarios para la regularización.</a:t>
            </a:r>
            <a:endParaRPr lang="es-CL" sz="800" dirty="0">
              <a:effectLst/>
              <a:latin typeface="Cambria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s-CL" sz="8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8" name="Rounded Rectangle 53"/>
          <p:cNvSpPr/>
          <p:nvPr/>
        </p:nvSpPr>
        <p:spPr>
          <a:xfrm>
            <a:off x="5345702" y="4852950"/>
            <a:ext cx="1347428" cy="7185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800" dirty="0">
                <a:latin typeface="Cambria"/>
                <a:ea typeface="MS Mincho"/>
                <a:cs typeface="Times New Roman"/>
              </a:rPr>
              <a:t>Déficits en registro y sistematización de la  información sobre trabajadores migrantes</a:t>
            </a:r>
          </a:p>
          <a:p>
            <a:pPr algn="ctr"/>
            <a:r>
              <a:rPr lang="es-CL" sz="800" dirty="0">
                <a:latin typeface="Cambria"/>
                <a:ea typeface="MS Mincho"/>
                <a:cs typeface="Times New Roman"/>
              </a:rPr>
              <a:t>atendidos por la DT. </a:t>
            </a:r>
          </a:p>
        </p:txBody>
      </p:sp>
      <p:sp>
        <p:nvSpPr>
          <p:cNvPr id="19" name="Rounded Rectangle 50"/>
          <p:cNvSpPr/>
          <p:nvPr/>
        </p:nvSpPr>
        <p:spPr>
          <a:xfrm>
            <a:off x="6969905" y="4804221"/>
            <a:ext cx="1224135" cy="73750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Presencia de prejuicios   por parte de algunos funcionarios/as</a:t>
            </a:r>
          </a:p>
        </p:txBody>
      </p:sp>
      <p:sp>
        <p:nvSpPr>
          <p:cNvPr id="20" name="Rounded Rectangle 57"/>
          <p:cNvSpPr/>
          <p:nvPr/>
        </p:nvSpPr>
        <p:spPr>
          <a:xfrm>
            <a:off x="670651" y="1444056"/>
            <a:ext cx="1488832" cy="74357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Gasto de tiempo personal  en la búsqueda  de información para resolver consultas y/o requerimientos </a:t>
            </a:r>
          </a:p>
        </p:txBody>
      </p:sp>
      <p:sp>
        <p:nvSpPr>
          <p:cNvPr id="21" name="Rounded Rectangle 57"/>
          <p:cNvSpPr/>
          <p:nvPr/>
        </p:nvSpPr>
        <p:spPr>
          <a:xfrm>
            <a:off x="2314442" y="1513222"/>
            <a:ext cx="1272432" cy="7435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Dispersión de la demandas a otras instituciones involucradas</a:t>
            </a:r>
          </a:p>
        </p:txBody>
      </p:sp>
      <p:sp>
        <p:nvSpPr>
          <p:cNvPr id="22" name="Rounded Rectangle 57"/>
          <p:cNvSpPr/>
          <p:nvPr/>
        </p:nvSpPr>
        <p:spPr>
          <a:xfrm>
            <a:off x="6392599" y="1488113"/>
            <a:ext cx="1414456" cy="74279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800" dirty="0">
                <a:latin typeface="Cambria"/>
                <a:ea typeface="MS Mincho"/>
                <a:cs typeface="Times New Roman"/>
              </a:rPr>
              <a:t>Escasa inclusión </a:t>
            </a: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 de la imagen de trabajadores/as migrantes en los medios de comunicación de la DT</a:t>
            </a:r>
          </a:p>
        </p:txBody>
      </p:sp>
      <p:sp>
        <p:nvSpPr>
          <p:cNvPr id="24" name="Rounded Rectangle 59"/>
          <p:cNvSpPr/>
          <p:nvPr/>
        </p:nvSpPr>
        <p:spPr>
          <a:xfrm>
            <a:off x="4141079" y="1558323"/>
            <a:ext cx="1770630" cy="76673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Escasas actividades programadas de fiscalización, promoción de la libertad sindical y  aplicación de   mecanismos de dialogo social. </a:t>
            </a:r>
          </a:p>
        </p:txBody>
      </p:sp>
      <p:sp>
        <p:nvSpPr>
          <p:cNvPr id="26" name="Rounded Rectangle 57"/>
          <p:cNvSpPr/>
          <p:nvPr/>
        </p:nvSpPr>
        <p:spPr>
          <a:xfrm>
            <a:off x="503236" y="5819599"/>
            <a:ext cx="1454148" cy="7340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800" dirty="0">
                <a:effectLst/>
                <a:latin typeface="Cambria"/>
                <a:ea typeface="MS Mincho"/>
                <a:cs typeface="Times New Roman"/>
              </a:rPr>
              <a:t>Escasez de  fuentes de información institucional  sobre trabajo migrante</a:t>
            </a:r>
            <a:endParaRPr lang="es-CL" sz="8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27" name="Rounded Rectangle 50"/>
          <p:cNvSpPr/>
          <p:nvPr/>
        </p:nvSpPr>
        <p:spPr>
          <a:xfrm>
            <a:off x="3994492" y="5835063"/>
            <a:ext cx="1583360" cy="61785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800" dirty="0">
                <a:effectLst/>
                <a:latin typeface="Cambria"/>
                <a:ea typeface="MS Mincho"/>
                <a:cs typeface="Times New Roman"/>
              </a:rPr>
              <a:t>Escasos requerimientos de formación de competencias para  tratar demandas   del  trabajo migrante</a:t>
            </a:r>
            <a:endParaRPr lang="es-CL" sz="8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28" name="Rounded Rectangle 59"/>
          <p:cNvSpPr/>
          <p:nvPr/>
        </p:nvSpPr>
        <p:spPr>
          <a:xfrm>
            <a:off x="2069914" y="5839883"/>
            <a:ext cx="1578528" cy="70132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800" dirty="0">
                <a:latin typeface="Cambria"/>
                <a:ea typeface="MS Mincho"/>
                <a:cs typeface="Times New Roman"/>
              </a:rPr>
              <a:t>C</a:t>
            </a: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oordinación deficiente con otras instituciones públicas y privadas involucradas..</a:t>
            </a:r>
          </a:p>
        </p:txBody>
      </p:sp>
      <p:sp>
        <p:nvSpPr>
          <p:cNvPr id="29" name="Rounded Rectangle 3"/>
          <p:cNvSpPr/>
          <p:nvPr/>
        </p:nvSpPr>
        <p:spPr>
          <a:xfrm>
            <a:off x="7257844" y="5835063"/>
            <a:ext cx="1398984" cy="6675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Cambria"/>
                <a:ea typeface="MS Mincho"/>
                <a:cs typeface="Times New Roman"/>
              </a:rPr>
              <a:t> </a:t>
            </a:r>
            <a:r>
              <a:rPr lang="es-ES" sz="800" dirty="0">
                <a:latin typeface="Cambria"/>
                <a:ea typeface="MS Mincho"/>
                <a:cs typeface="Times New Roman"/>
              </a:rPr>
              <a:t>C</a:t>
            </a:r>
            <a:r>
              <a:rPr lang="es-ES" sz="800" dirty="0">
                <a:effectLst/>
                <a:latin typeface="Cambria"/>
                <a:ea typeface="MS Mincho"/>
                <a:cs typeface="Times New Roman"/>
              </a:rPr>
              <a:t>omunicación  dificultosa con trabajadores y empleadores extranjeros de habla no hispana.</a:t>
            </a:r>
            <a:endParaRPr lang="es-CL" sz="800" dirty="0">
              <a:effectLst/>
              <a:latin typeface="Cambria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ES_tradnl" sz="800" dirty="0">
                <a:effectLst/>
                <a:latin typeface="Cambria"/>
                <a:ea typeface="MS Mincho"/>
                <a:cs typeface="Times New Roman"/>
              </a:rPr>
              <a:t> </a:t>
            </a:r>
            <a:endParaRPr lang="es-CL" sz="8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30" name="Rounded Rectangle 58"/>
          <p:cNvSpPr/>
          <p:nvPr/>
        </p:nvSpPr>
        <p:spPr>
          <a:xfrm>
            <a:off x="5790375" y="5785335"/>
            <a:ext cx="1309452" cy="7038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800" dirty="0">
                <a:effectLst/>
                <a:latin typeface="Cambria"/>
                <a:ea typeface="MS Mincho"/>
                <a:cs typeface="Times New Roman"/>
              </a:rPr>
              <a:t>Escaso conocimiento sobre características socioculturales</a:t>
            </a:r>
            <a:r>
              <a:rPr lang="es-ES_tradnl" sz="800" dirty="0">
                <a:latin typeface="Cambria"/>
                <a:ea typeface="MS Mincho"/>
                <a:cs typeface="Times New Roman"/>
              </a:rPr>
              <a:t> de  la población migrante</a:t>
            </a:r>
            <a:endParaRPr lang="es-CL" sz="8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38" name="Rounded Rectangle 57"/>
          <p:cNvSpPr/>
          <p:nvPr/>
        </p:nvSpPr>
        <p:spPr>
          <a:xfrm>
            <a:off x="3663093" y="939264"/>
            <a:ext cx="1304327" cy="55160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Trabajadores migrantes repiten sus consultas en las oficinas </a:t>
            </a:r>
          </a:p>
        </p:txBody>
      </p:sp>
      <p:sp>
        <p:nvSpPr>
          <p:cNvPr id="39" name="Rounded Rectangle 57"/>
          <p:cNvSpPr/>
          <p:nvPr/>
        </p:nvSpPr>
        <p:spPr>
          <a:xfrm>
            <a:off x="5541398" y="881117"/>
            <a:ext cx="1147956" cy="56293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800" dirty="0">
                <a:latin typeface="Cambria"/>
                <a:ea typeface="MS Mincho"/>
                <a:cs typeface="Times New Roman"/>
              </a:rPr>
              <a:t>Dificultades en la </a:t>
            </a: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 trazabilidad del requerimiento </a:t>
            </a:r>
          </a:p>
        </p:txBody>
      </p:sp>
      <p:sp>
        <p:nvSpPr>
          <p:cNvPr id="40" name="Rounded Rectangle 57"/>
          <p:cNvSpPr/>
          <p:nvPr/>
        </p:nvSpPr>
        <p:spPr>
          <a:xfrm>
            <a:off x="2069914" y="993356"/>
            <a:ext cx="1296508" cy="33245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800" dirty="0">
                <a:effectLst/>
                <a:latin typeface="Cambria"/>
                <a:ea typeface="MS Mincho"/>
                <a:cs typeface="Times New Roman"/>
              </a:rPr>
              <a:t>Heterogeneidad de respuestas</a:t>
            </a:r>
          </a:p>
        </p:txBody>
      </p:sp>
      <p:sp>
        <p:nvSpPr>
          <p:cNvPr id="42" name="Rounded Rectangle 57"/>
          <p:cNvSpPr/>
          <p:nvPr/>
        </p:nvSpPr>
        <p:spPr>
          <a:xfrm>
            <a:off x="756998" y="892125"/>
            <a:ext cx="1092209" cy="44890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800" dirty="0">
                <a:latin typeface="Cambria"/>
                <a:ea typeface="MS Mincho"/>
                <a:cs typeface="Times New Roman"/>
              </a:rPr>
              <a:t>Sobre carga de trabajo</a:t>
            </a:r>
            <a:endParaRPr lang="es-CL" sz="8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45" name="Rounded Rectangle 57"/>
          <p:cNvSpPr/>
          <p:nvPr/>
        </p:nvSpPr>
        <p:spPr>
          <a:xfrm>
            <a:off x="5860828" y="248779"/>
            <a:ext cx="1664605" cy="626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900" dirty="0">
                <a:effectLst/>
                <a:latin typeface="Cambria"/>
                <a:ea typeface="MS Mincho"/>
                <a:cs typeface="Times New Roman"/>
              </a:rPr>
              <a:t>Trabajadores migrantes insuficientemente</a:t>
            </a:r>
          </a:p>
          <a:p>
            <a:pPr algn="ctr">
              <a:spcAft>
                <a:spcPts val="0"/>
              </a:spcAft>
            </a:pPr>
            <a:r>
              <a:rPr lang="es-CL" sz="900" dirty="0">
                <a:effectLst/>
                <a:latin typeface="Cambria"/>
                <a:ea typeface="MS Mincho"/>
                <a:cs typeface="Times New Roman"/>
              </a:rPr>
              <a:t>informados de sus derechos laborales </a:t>
            </a:r>
          </a:p>
        </p:txBody>
      </p:sp>
      <p:sp>
        <p:nvSpPr>
          <p:cNvPr id="46" name="Rounded Rectangle 57"/>
          <p:cNvSpPr/>
          <p:nvPr/>
        </p:nvSpPr>
        <p:spPr>
          <a:xfrm>
            <a:off x="1190049" y="241226"/>
            <a:ext cx="1475374" cy="626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900" dirty="0">
                <a:latin typeface="Cambria"/>
                <a:ea typeface="MS Mincho"/>
                <a:cs typeface="Times New Roman"/>
              </a:rPr>
              <a:t>Aumento  de tiempos de atención al usuario  migrante</a:t>
            </a:r>
          </a:p>
        </p:txBody>
      </p:sp>
      <p:sp>
        <p:nvSpPr>
          <p:cNvPr id="47" name="Rounded Rectangle 57"/>
          <p:cNvSpPr/>
          <p:nvPr/>
        </p:nvSpPr>
        <p:spPr>
          <a:xfrm>
            <a:off x="2931722" y="256332"/>
            <a:ext cx="1478263" cy="6112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900" dirty="0">
                <a:effectLst/>
                <a:latin typeface="Cambria"/>
                <a:ea typeface="MS Mincho"/>
                <a:cs typeface="Times New Roman"/>
              </a:rPr>
              <a:t>Menor efectividad de la respuesta /productos estratégicos al trabajo migrante </a:t>
            </a:r>
          </a:p>
        </p:txBody>
      </p:sp>
      <p:sp>
        <p:nvSpPr>
          <p:cNvPr id="55" name="Rounded Rectangle 57"/>
          <p:cNvSpPr/>
          <p:nvPr/>
        </p:nvSpPr>
        <p:spPr>
          <a:xfrm>
            <a:off x="4479640" y="224885"/>
            <a:ext cx="1263642" cy="6463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900" dirty="0">
                <a:latin typeface="Cambria"/>
                <a:ea typeface="MS Mincho"/>
                <a:cs typeface="Times New Roman"/>
              </a:rPr>
              <a:t>Usuario con menor visibilidad de necesidades específicas.</a:t>
            </a:r>
          </a:p>
        </p:txBody>
      </p:sp>
      <p:sp>
        <p:nvSpPr>
          <p:cNvPr id="13" name="12 Rectángulo"/>
          <p:cNvSpPr/>
          <p:nvPr/>
        </p:nvSpPr>
        <p:spPr>
          <a:xfrm rot="19406916">
            <a:off x="1412942" y="3264213"/>
            <a:ext cx="57867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ÁRBOL  DE PROBLEMAS</a:t>
            </a:r>
            <a:endParaRPr lang="es-ES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3" name="32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9ECF0D-145D-4C42-91E2-F71659DAC4EB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497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4"/>
          <p:cNvSpPr/>
          <p:nvPr/>
        </p:nvSpPr>
        <p:spPr>
          <a:xfrm>
            <a:off x="442823" y="5805264"/>
            <a:ext cx="8496944" cy="43204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400" b="1" dirty="0">
                <a:effectLst/>
                <a:latin typeface="Calibri"/>
                <a:ea typeface="Calibri"/>
                <a:cs typeface="Times New Roman"/>
              </a:rPr>
              <a:t>COMPETENCIAS INSTITUCIONALES  INCREMENTADAS PARA RESPONDER A LAS PARTICULARIDADES DEL  TRABAJO MIGRANTE  </a:t>
            </a:r>
          </a:p>
        </p:txBody>
      </p:sp>
      <p:sp>
        <p:nvSpPr>
          <p:cNvPr id="4" name="Rounded Rectangle 57"/>
          <p:cNvSpPr/>
          <p:nvPr/>
        </p:nvSpPr>
        <p:spPr>
          <a:xfrm>
            <a:off x="435274" y="4029917"/>
            <a:ext cx="1260140" cy="1299873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050" dirty="0">
                <a:latin typeface="Cambria"/>
                <a:ea typeface="MS Mincho"/>
                <a:cs typeface="Times New Roman"/>
              </a:rPr>
              <a:t>Información disponible en la Institución</a:t>
            </a:r>
          </a:p>
          <a:p>
            <a:pPr algn="ctr">
              <a:spcAft>
                <a:spcPts val="0"/>
              </a:spcAft>
            </a:pP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 sobre trabajo migrante.</a:t>
            </a:r>
          </a:p>
        </p:txBody>
      </p:sp>
      <p:sp>
        <p:nvSpPr>
          <p:cNvPr id="5" name="Rounded Rectangle 57"/>
          <p:cNvSpPr/>
          <p:nvPr/>
        </p:nvSpPr>
        <p:spPr>
          <a:xfrm>
            <a:off x="5151399" y="4075569"/>
            <a:ext cx="1517563" cy="1299872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050" dirty="0">
                <a:latin typeface="Cambria"/>
                <a:ea typeface="MS Mincho"/>
                <a:cs typeface="Times New Roman"/>
              </a:rPr>
              <a:t>Sistema interno permite  seguimiento </a:t>
            </a: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de la consulta o actividad  desarrollada para usuarios  migrantes</a:t>
            </a:r>
          </a:p>
        </p:txBody>
      </p:sp>
      <p:sp>
        <p:nvSpPr>
          <p:cNvPr id="6" name="Rounded Rectangle 57"/>
          <p:cNvSpPr/>
          <p:nvPr/>
        </p:nvSpPr>
        <p:spPr>
          <a:xfrm>
            <a:off x="3383764" y="4057626"/>
            <a:ext cx="1475953" cy="1296143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Respuesta organizada y  tipo de atención especial presencial o no presencial a usuarios  migrantes </a:t>
            </a:r>
            <a:r>
              <a:rPr lang="es-CL" sz="1050" b="1" dirty="0">
                <a:effectLst/>
                <a:latin typeface="Cambria"/>
                <a:ea typeface="MS Mincho"/>
                <a:cs typeface="Times New Roman"/>
              </a:rPr>
              <a:t>aumentada</a:t>
            </a:r>
          </a:p>
        </p:txBody>
      </p:sp>
      <p:sp>
        <p:nvSpPr>
          <p:cNvPr id="7" name="Rounded Rectangle 32"/>
          <p:cNvSpPr/>
          <p:nvPr/>
        </p:nvSpPr>
        <p:spPr>
          <a:xfrm>
            <a:off x="1829632" y="4049814"/>
            <a:ext cx="1347472" cy="1299873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1050" dirty="0">
                <a:latin typeface="Cambria"/>
                <a:ea typeface="MS Mincho"/>
                <a:cs typeface="Times New Roman"/>
              </a:rPr>
              <a:t>R</a:t>
            </a:r>
            <a:r>
              <a:rPr lang="es-ES_tradnl" sz="1050" dirty="0">
                <a:effectLst/>
                <a:latin typeface="Cambria"/>
                <a:ea typeface="MS Mincho"/>
                <a:cs typeface="Times New Roman"/>
              </a:rPr>
              <a:t>espuesta pertinente a requerimientos </a:t>
            </a:r>
            <a:r>
              <a:rPr lang="es-ES_tradnl" sz="1050" dirty="0">
                <a:latin typeface="Cambria"/>
                <a:ea typeface="MS Mincho"/>
                <a:cs typeface="Times New Roman"/>
              </a:rPr>
              <a:t>por</a:t>
            </a:r>
            <a:r>
              <a:rPr lang="es-ES_tradnl" sz="1050" dirty="0">
                <a:effectLst/>
                <a:latin typeface="Cambria"/>
                <a:ea typeface="MS Mincho"/>
                <a:cs typeface="Times New Roman"/>
              </a:rPr>
              <a:t> información general y especifica.</a:t>
            </a:r>
            <a:endParaRPr lang="es-CL" sz="105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8" name="Rounded Rectangle 57"/>
          <p:cNvSpPr/>
          <p:nvPr/>
        </p:nvSpPr>
        <p:spPr>
          <a:xfrm>
            <a:off x="7054583" y="4043772"/>
            <a:ext cx="1337214" cy="1299872"/>
          </a:xfrm>
          <a:prstGeom prst="roundRect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050" dirty="0">
                <a:latin typeface="Cambria"/>
                <a:ea typeface="MS Mincho"/>
                <a:cs typeface="Times New Roman"/>
              </a:rPr>
              <a:t>Inclusión </a:t>
            </a: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 del principio de  equidad en  los productos y servicios hacia el trabajo migrante</a:t>
            </a:r>
          </a:p>
        </p:txBody>
      </p:sp>
      <p:sp>
        <p:nvSpPr>
          <p:cNvPr id="10" name="Rounded Rectangle 57"/>
          <p:cNvSpPr/>
          <p:nvPr/>
        </p:nvSpPr>
        <p:spPr>
          <a:xfrm>
            <a:off x="442823" y="2636913"/>
            <a:ext cx="1488832" cy="104160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No se usa tiempo personal  en la búsqueda  de información para resolver consultas y/o requerimientos </a:t>
            </a:r>
          </a:p>
        </p:txBody>
      </p:sp>
      <p:sp>
        <p:nvSpPr>
          <p:cNvPr id="11" name="Rounded Rectangle 57"/>
          <p:cNvSpPr/>
          <p:nvPr/>
        </p:nvSpPr>
        <p:spPr>
          <a:xfrm>
            <a:off x="2154488" y="2636913"/>
            <a:ext cx="1272432" cy="102765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050" dirty="0">
                <a:latin typeface="Cambria"/>
                <a:ea typeface="MS Mincho"/>
                <a:cs typeface="Times New Roman"/>
              </a:rPr>
              <a:t>Unificación </a:t>
            </a: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 de la demanda de información a otras instituciones involucradas</a:t>
            </a:r>
          </a:p>
        </p:txBody>
      </p:sp>
      <p:sp>
        <p:nvSpPr>
          <p:cNvPr id="12" name="Rounded Rectangle 57"/>
          <p:cNvSpPr/>
          <p:nvPr/>
        </p:nvSpPr>
        <p:spPr>
          <a:xfrm>
            <a:off x="5969612" y="2636913"/>
            <a:ext cx="1579341" cy="104160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Medios de comunicación internos de la DT incluyen  trabajo migrante como </a:t>
            </a:r>
            <a:r>
              <a:rPr lang="es-CL" sz="1050" dirty="0">
                <a:latin typeface="Cambria"/>
                <a:ea typeface="MS Mincho"/>
                <a:cs typeface="Times New Roman"/>
              </a:rPr>
              <a:t>público objetivo.</a:t>
            </a:r>
            <a:endParaRPr lang="es-CL" sz="105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3" name="Rounded Rectangle 59"/>
          <p:cNvSpPr/>
          <p:nvPr/>
        </p:nvSpPr>
        <p:spPr>
          <a:xfrm>
            <a:off x="3773368" y="2636913"/>
            <a:ext cx="1739250" cy="104160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Aumento de actividades programadas de fiscalización, promoción de la libertad sindical y  aplicación de   mecanismos de dialogo social. </a:t>
            </a:r>
          </a:p>
        </p:txBody>
      </p:sp>
      <p:sp>
        <p:nvSpPr>
          <p:cNvPr id="14" name="Rounded Rectangle 57"/>
          <p:cNvSpPr/>
          <p:nvPr/>
        </p:nvSpPr>
        <p:spPr>
          <a:xfrm>
            <a:off x="3180737" y="1776193"/>
            <a:ext cx="1304327" cy="75705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Trabajadores migrantes no  repiten sus consultas en las oficinas </a:t>
            </a:r>
          </a:p>
        </p:txBody>
      </p:sp>
      <p:sp>
        <p:nvSpPr>
          <p:cNvPr id="15" name="Rounded Rectangle 57"/>
          <p:cNvSpPr/>
          <p:nvPr/>
        </p:nvSpPr>
        <p:spPr>
          <a:xfrm>
            <a:off x="5260286" y="1836556"/>
            <a:ext cx="1299787" cy="56293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050" dirty="0">
                <a:latin typeface="Cambria"/>
                <a:ea typeface="MS Mincho"/>
                <a:cs typeface="Times New Roman"/>
              </a:rPr>
              <a:t>Mejora  la </a:t>
            </a: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 trazabilidad del requerimiento </a:t>
            </a:r>
          </a:p>
        </p:txBody>
      </p:sp>
      <p:sp>
        <p:nvSpPr>
          <p:cNvPr id="16" name="Rounded Rectangle 57"/>
          <p:cNvSpPr/>
          <p:nvPr/>
        </p:nvSpPr>
        <p:spPr>
          <a:xfrm>
            <a:off x="1727609" y="1801976"/>
            <a:ext cx="1307780" cy="52428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Homogeneidad  de respuestas</a:t>
            </a:r>
          </a:p>
        </p:txBody>
      </p:sp>
      <p:sp>
        <p:nvSpPr>
          <p:cNvPr id="17" name="Rounded Rectangle 57"/>
          <p:cNvSpPr/>
          <p:nvPr/>
        </p:nvSpPr>
        <p:spPr>
          <a:xfrm>
            <a:off x="455455" y="1811631"/>
            <a:ext cx="1092209" cy="51463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050" dirty="0">
                <a:latin typeface="Cambria"/>
                <a:ea typeface="MS Mincho"/>
                <a:cs typeface="Times New Roman"/>
              </a:rPr>
              <a:t>Carga de trabajo normalizada</a:t>
            </a:r>
            <a:endParaRPr lang="es-CL" sz="105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9" name="Rounded Rectangle 57"/>
          <p:cNvSpPr/>
          <p:nvPr/>
        </p:nvSpPr>
        <p:spPr>
          <a:xfrm>
            <a:off x="6065083" y="548680"/>
            <a:ext cx="1382500" cy="9215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Trabajadores migrantes  Informados de sus derechos laborales</a:t>
            </a:r>
          </a:p>
        </p:txBody>
      </p:sp>
      <p:sp>
        <p:nvSpPr>
          <p:cNvPr id="20" name="Rounded Rectangle 57"/>
          <p:cNvSpPr/>
          <p:nvPr/>
        </p:nvSpPr>
        <p:spPr>
          <a:xfrm>
            <a:off x="1107360" y="620688"/>
            <a:ext cx="1475374" cy="8831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050" dirty="0">
                <a:latin typeface="Cambria"/>
                <a:ea typeface="MS Mincho"/>
                <a:cs typeface="Times New Roman"/>
              </a:rPr>
              <a:t>Menor tiempo de atención al usuario migrante</a:t>
            </a:r>
          </a:p>
        </p:txBody>
      </p:sp>
      <p:sp>
        <p:nvSpPr>
          <p:cNvPr id="21" name="Rounded Rectangle 57"/>
          <p:cNvSpPr/>
          <p:nvPr/>
        </p:nvSpPr>
        <p:spPr>
          <a:xfrm>
            <a:off x="2706476" y="591120"/>
            <a:ext cx="1415266" cy="10015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Mayor  </a:t>
            </a:r>
            <a:r>
              <a:rPr lang="es-CL" sz="1050" dirty="0">
                <a:latin typeface="Cambria"/>
                <a:ea typeface="MS Mincho"/>
                <a:cs typeface="Times New Roman"/>
              </a:rPr>
              <a:t>E</a:t>
            </a: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fectividad de la respuesta /productos estratégicos hacia  el trabajo migrante</a:t>
            </a:r>
          </a:p>
        </p:txBody>
      </p:sp>
      <p:cxnSp>
        <p:nvCxnSpPr>
          <p:cNvPr id="27" name="26 Conector recto de flecha"/>
          <p:cNvCxnSpPr/>
          <p:nvPr/>
        </p:nvCxnSpPr>
        <p:spPr>
          <a:xfrm flipH="1" flipV="1">
            <a:off x="4279545" y="1496331"/>
            <a:ext cx="720080" cy="1089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V="1">
            <a:off x="845586" y="1586775"/>
            <a:ext cx="439517" cy="173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2221400" y="1535096"/>
            <a:ext cx="0" cy="276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H="1" flipV="1">
            <a:off x="2582734" y="1522189"/>
            <a:ext cx="656702" cy="254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14" idx="0"/>
          </p:cNvCxnSpPr>
          <p:nvPr/>
        </p:nvCxnSpPr>
        <p:spPr>
          <a:xfrm flipH="1" flipV="1">
            <a:off x="3832900" y="1550202"/>
            <a:ext cx="1" cy="225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H="1" flipV="1">
            <a:off x="5401774" y="1535096"/>
            <a:ext cx="1" cy="313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V="1">
            <a:off x="5969612" y="1586775"/>
            <a:ext cx="190943" cy="261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V="1">
            <a:off x="2555776" y="2339331"/>
            <a:ext cx="0" cy="297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endCxn id="17" idx="2"/>
          </p:cNvCxnSpPr>
          <p:nvPr/>
        </p:nvCxnSpPr>
        <p:spPr>
          <a:xfrm flipV="1">
            <a:off x="1001559" y="2326264"/>
            <a:ext cx="1" cy="310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flipV="1">
            <a:off x="1065344" y="3678515"/>
            <a:ext cx="0" cy="232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 flipH="1" flipV="1">
            <a:off x="1727609" y="3678515"/>
            <a:ext cx="204046" cy="232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flipV="1">
            <a:off x="2555776" y="3678515"/>
            <a:ext cx="0" cy="254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 flipV="1">
            <a:off x="4100972" y="3703178"/>
            <a:ext cx="0" cy="254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 flipV="1">
            <a:off x="5401774" y="3696206"/>
            <a:ext cx="0" cy="26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V="1">
            <a:off x="5796136" y="2488122"/>
            <a:ext cx="0" cy="1422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>
            <a:endCxn id="12" idx="2"/>
          </p:cNvCxnSpPr>
          <p:nvPr/>
        </p:nvCxnSpPr>
        <p:spPr>
          <a:xfrm flipV="1">
            <a:off x="6759282" y="3678515"/>
            <a:ext cx="1" cy="209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H="1" flipV="1">
            <a:off x="5512619" y="3501009"/>
            <a:ext cx="1507653" cy="864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/>
          <p:nvPr/>
        </p:nvCxnSpPr>
        <p:spPr>
          <a:xfrm flipV="1">
            <a:off x="845586" y="537544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 flipV="1">
            <a:off x="1976052" y="5395339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/>
          <p:nvPr/>
        </p:nvCxnSpPr>
        <p:spPr>
          <a:xfrm flipV="1">
            <a:off x="3635896" y="5395339"/>
            <a:ext cx="0" cy="340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 flipV="1">
            <a:off x="5836200" y="537544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 flipV="1">
            <a:off x="7673289" y="5395339"/>
            <a:ext cx="0" cy="340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 flipV="1">
            <a:off x="4371859" y="1599141"/>
            <a:ext cx="888427" cy="441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V="1">
            <a:off x="4932040" y="1599140"/>
            <a:ext cx="0" cy="1037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1285103" y="1599140"/>
            <a:ext cx="1625982" cy="2333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9ECF0D-145D-4C42-91E2-F71659DAC4EB}" type="slidenum">
              <a:rPr lang="es-CL" smtClean="0"/>
              <a:t>8</a:t>
            </a:fld>
            <a:endParaRPr lang="es-CL" dirty="0"/>
          </a:p>
        </p:txBody>
      </p:sp>
      <p:sp>
        <p:nvSpPr>
          <p:cNvPr id="55" name="Rounded Rectangle 57"/>
          <p:cNvSpPr/>
          <p:nvPr/>
        </p:nvSpPr>
        <p:spPr>
          <a:xfrm>
            <a:off x="4371857" y="548680"/>
            <a:ext cx="1570439" cy="9476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CL" sz="1050" dirty="0">
                <a:effectLst/>
                <a:latin typeface="Cambria"/>
                <a:ea typeface="MS Mincho"/>
                <a:cs typeface="Times New Roman"/>
              </a:rPr>
              <a:t>Trabajadores migrantes visibilizados como usuarios con necesidades específicas</a:t>
            </a:r>
          </a:p>
        </p:txBody>
      </p:sp>
    </p:spTree>
    <p:extLst>
      <p:ext uri="{BB962C8B-B14F-4D97-AF65-F5344CB8AC3E}">
        <p14:creationId xmlns:p14="http://schemas.microsoft.com/office/powerpoint/2010/main" val="160785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9"/>
          <p:cNvSpPr/>
          <p:nvPr/>
        </p:nvSpPr>
        <p:spPr>
          <a:xfrm>
            <a:off x="3380841" y="1077351"/>
            <a:ext cx="2160241" cy="931845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200" dirty="0">
                <a:latin typeface="Cambria"/>
                <a:ea typeface="MS Mincho"/>
                <a:cs typeface="Times New Roman"/>
              </a:rPr>
              <a:t>Protocolos de  coordinación </a:t>
            </a:r>
            <a:r>
              <a:rPr lang="es-CL" sz="1200" dirty="0">
                <a:effectLst/>
                <a:latin typeface="Cambria"/>
                <a:ea typeface="MS Mincho"/>
                <a:cs typeface="Times New Roman"/>
              </a:rPr>
              <a:t>con instituciones públicas y privadas involucradas firmado</a:t>
            </a:r>
          </a:p>
        </p:txBody>
      </p:sp>
      <p:sp>
        <p:nvSpPr>
          <p:cNvPr id="4" name="Rounded Rectangle 57"/>
          <p:cNvSpPr/>
          <p:nvPr/>
        </p:nvSpPr>
        <p:spPr>
          <a:xfrm>
            <a:off x="621958" y="1094690"/>
            <a:ext cx="2329541" cy="105476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s-ES_tradnl" sz="1200" dirty="0">
              <a:latin typeface="Cambria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ES_tradnl" sz="1200" dirty="0">
                <a:latin typeface="Cambria"/>
                <a:ea typeface="MS Mincho"/>
                <a:cs typeface="Times New Roman"/>
              </a:rPr>
              <a:t> Sistema  de acopio de información sistematizada por otras  instituciones sobre trabajo migrante disponible</a:t>
            </a:r>
          </a:p>
          <a:p>
            <a:pPr algn="ctr">
              <a:spcAft>
                <a:spcPts val="0"/>
              </a:spcAft>
            </a:pPr>
            <a:endParaRPr lang="es-CL" sz="12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6" name="Rounded Rectangle 59"/>
          <p:cNvSpPr/>
          <p:nvPr/>
        </p:nvSpPr>
        <p:spPr>
          <a:xfrm>
            <a:off x="6241838" y="1169265"/>
            <a:ext cx="2088232" cy="715821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200" dirty="0">
                <a:effectLst/>
                <a:latin typeface="Cambria"/>
                <a:ea typeface="MS Mincho"/>
                <a:cs typeface="Times New Roman"/>
              </a:rPr>
              <a:t>Dimensión migrante incorporada  en la ENCLA </a:t>
            </a:r>
          </a:p>
        </p:txBody>
      </p:sp>
      <p:sp>
        <p:nvSpPr>
          <p:cNvPr id="7" name="Rounded Rectangle 59"/>
          <p:cNvSpPr/>
          <p:nvPr/>
        </p:nvSpPr>
        <p:spPr>
          <a:xfrm>
            <a:off x="1635971" y="2439575"/>
            <a:ext cx="2440501" cy="837622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200" dirty="0">
                <a:latin typeface="Cambria"/>
                <a:ea typeface="MS Mincho"/>
                <a:cs typeface="Times New Roman"/>
              </a:rPr>
              <a:t>Módulo  migrante en el Programa de  formación de competencias de ETF implementado. </a:t>
            </a:r>
          </a:p>
          <a:p>
            <a:pPr algn="ctr">
              <a:spcAft>
                <a:spcPts val="0"/>
              </a:spcAft>
            </a:pPr>
            <a:endParaRPr lang="es-CL" sz="12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8" name="Rounded Rectangle 59"/>
          <p:cNvSpPr/>
          <p:nvPr/>
        </p:nvSpPr>
        <p:spPr>
          <a:xfrm>
            <a:off x="639644" y="3516677"/>
            <a:ext cx="2088232" cy="818932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200" dirty="0">
                <a:latin typeface="Cambria"/>
                <a:ea typeface="MS Mincho"/>
                <a:cs typeface="Times New Roman"/>
              </a:rPr>
              <a:t>Módulo  de formación especifico sobre regularización migratoria  </a:t>
            </a:r>
          </a:p>
          <a:p>
            <a:pPr algn="ctr">
              <a:spcAft>
                <a:spcPts val="0"/>
              </a:spcAft>
            </a:pPr>
            <a:r>
              <a:rPr lang="es-CL" sz="1200" dirty="0">
                <a:latin typeface="Cambria"/>
                <a:ea typeface="MS Mincho"/>
                <a:cs typeface="Times New Roman"/>
              </a:rPr>
              <a:t>implementado</a:t>
            </a:r>
          </a:p>
        </p:txBody>
      </p:sp>
      <p:sp>
        <p:nvSpPr>
          <p:cNvPr id="9" name="Rounded Rectangle 59"/>
          <p:cNvSpPr/>
          <p:nvPr/>
        </p:nvSpPr>
        <p:spPr>
          <a:xfrm>
            <a:off x="5652024" y="2439575"/>
            <a:ext cx="2298608" cy="818330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s-CL" sz="1200" dirty="0">
              <a:latin typeface="Cambria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CL" sz="1200" dirty="0">
                <a:latin typeface="Cambria"/>
                <a:ea typeface="MS Mincho"/>
                <a:cs typeface="Times New Roman"/>
              </a:rPr>
              <a:t>Programa de capacitación especializada por año para  incrementar competencias de las/los funcionarios.</a:t>
            </a:r>
          </a:p>
          <a:p>
            <a:pPr algn="ctr">
              <a:spcAft>
                <a:spcPts val="0"/>
              </a:spcAft>
            </a:pPr>
            <a:endParaRPr lang="es-CL" sz="1200" dirty="0">
              <a:latin typeface="Cambria"/>
              <a:ea typeface="MS Mincho"/>
              <a:cs typeface="Times New Roman"/>
            </a:endParaRPr>
          </a:p>
        </p:txBody>
      </p:sp>
      <p:sp>
        <p:nvSpPr>
          <p:cNvPr id="11" name="Rounded Rectangle 59"/>
          <p:cNvSpPr/>
          <p:nvPr/>
        </p:nvSpPr>
        <p:spPr>
          <a:xfrm>
            <a:off x="4481683" y="3464647"/>
            <a:ext cx="2160240" cy="832108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200" dirty="0">
                <a:latin typeface="Cambria"/>
                <a:ea typeface="MS Mincho"/>
                <a:cs typeface="Times New Roman"/>
              </a:rPr>
              <a:t>Protocolos de  coordinación </a:t>
            </a:r>
            <a:r>
              <a:rPr lang="es-CL" sz="1200" dirty="0">
                <a:effectLst/>
                <a:latin typeface="Cambria"/>
                <a:ea typeface="MS Mincho"/>
                <a:cs typeface="Times New Roman"/>
              </a:rPr>
              <a:t>con otras instituciones públicas  involucradas en la regularización  firmados</a:t>
            </a:r>
          </a:p>
        </p:txBody>
      </p:sp>
      <p:sp>
        <p:nvSpPr>
          <p:cNvPr id="12" name="Rounded Rectangle 57"/>
          <p:cNvSpPr/>
          <p:nvPr/>
        </p:nvSpPr>
        <p:spPr>
          <a:xfrm>
            <a:off x="988476" y="4684494"/>
            <a:ext cx="2038287" cy="792088"/>
          </a:xfrm>
          <a:prstGeom prst="round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200" dirty="0">
                <a:solidFill>
                  <a:schemeClr val="tx1"/>
                </a:solidFill>
                <a:latin typeface="Cambria"/>
                <a:ea typeface="MS Mincho"/>
                <a:cs typeface="Times New Roman"/>
              </a:rPr>
              <a:t>Sistema de registro e información institucional contiene al usuario extranjero. </a:t>
            </a:r>
            <a:endParaRPr lang="es-CL" sz="1200" dirty="0">
              <a:solidFill>
                <a:schemeClr val="tx1"/>
              </a:solidFill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3" name="Rounded Rectangle 59"/>
          <p:cNvSpPr/>
          <p:nvPr/>
        </p:nvSpPr>
        <p:spPr>
          <a:xfrm>
            <a:off x="3635579" y="4796051"/>
            <a:ext cx="2167288" cy="698906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200" dirty="0">
                <a:effectLst/>
                <a:latin typeface="Cambria"/>
                <a:ea typeface="MS Mincho"/>
                <a:cs typeface="Times New Roman"/>
              </a:rPr>
              <a:t>Mecanismos de equidad de la DT hacia el trabajo migrante incorporados</a:t>
            </a:r>
          </a:p>
        </p:txBody>
      </p:sp>
      <p:sp>
        <p:nvSpPr>
          <p:cNvPr id="14" name="Rounded Rectangle 50"/>
          <p:cNvSpPr/>
          <p:nvPr/>
        </p:nvSpPr>
        <p:spPr>
          <a:xfrm>
            <a:off x="6290701" y="4785656"/>
            <a:ext cx="2179181" cy="771513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s-CL" sz="1200" dirty="0">
              <a:solidFill>
                <a:schemeClr val="tx1"/>
              </a:solidFill>
              <a:latin typeface="Cambria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CL" sz="1200" dirty="0">
                <a:latin typeface="Cambria"/>
                <a:ea typeface="MS Mincho"/>
                <a:cs typeface="Times New Roman"/>
              </a:rPr>
              <a:t>Información jurídica sobre  trabajo migratorio disponible</a:t>
            </a:r>
            <a:r>
              <a:rPr lang="es-CL" sz="1200" dirty="0">
                <a:solidFill>
                  <a:schemeClr val="tx1"/>
                </a:solidFill>
                <a:latin typeface="Cambria"/>
                <a:ea typeface="MS Mincho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endParaRPr lang="es-CL" sz="1200" dirty="0">
              <a:solidFill>
                <a:schemeClr val="tx1"/>
              </a:solidFill>
              <a:latin typeface="Cambria"/>
              <a:ea typeface="MS Mincho"/>
              <a:cs typeface="Times New Roman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85128" y="7629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1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202288" y="753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2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984268" y="7999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3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668502" y="2144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4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650485" y="20856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5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334285" y="3111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6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224911" y="3111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7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839075" y="44134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8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503974" y="442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9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7063316" y="44998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10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697221" y="116632"/>
            <a:ext cx="7907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/>
              <a:t>¿Qué bienes o servicios debe producir el Plan de Acción  para lograr el objetivo de incrementar las competencias institucionales?</a:t>
            </a: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29CAEE-B6A1-4658-AAD4-35375878012C}" type="slidenum">
              <a:rPr lang="es-CL" smtClean="0"/>
              <a:t>9</a:t>
            </a:fld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902798" y="5742906"/>
            <a:ext cx="763284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/>
              <a:t>Los 10 componentes fueron validados  incorporando las modificaciones y aportes a los indicadores y a  las actividades y,  pasaron a constituir la matriz  del Plan de Acción de Trabajo Migrante 2017-2018</a:t>
            </a:r>
          </a:p>
        </p:txBody>
      </p:sp>
    </p:spTree>
    <p:extLst>
      <p:ext uri="{BB962C8B-B14F-4D97-AF65-F5344CB8AC3E}">
        <p14:creationId xmlns:p14="http://schemas.microsoft.com/office/powerpoint/2010/main" val="3487052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ntilla PPT chile avanza_d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1356</TotalTime>
  <Words>2909</Words>
  <Application>Microsoft Office PowerPoint</Application>
  <PresentationFormat>On-screen Show (4:3)</PresentationFormat>
  <Paragraphs>254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MS Mincho</vt:lpstr>
      <vt:lpstr>Arial</vt:lpstr>
      <vt:lpstr>Calibri</vt:lpstr>
      <vt:lpstr>Calibri Light</vt:lpstr>
      <vt:lpstr>Cambria</vt:lpstr>
      <vt:lpstr>Times New Roman</vt:lpstr>
      <vt:lpstr>Verdana</vt:lpstr>
      <vt:lpstr>ヒラギノ角ゴ Pro W3</vt:lpstr>
      <vt:lpstr>1_Office Theme</vt:lpstr>
      <vt:lpstr>2_Office Theme</vt:lpstr>
      <vt:lpstr>Plantilla PPT chile avanza_dt</vt:lpstr>
      <vt:lpstr>3_Office Theme</vt:lpstr>
      <vt:lpstr>4_Office Theme</vt:lpstr>
      <vt:lpstr>Dirección del Trabajo</vt:lpstr>
      <vt:lpstr>Antecedentes Generales</vt:lpstr>
      <vt:lpstr>Ministerio del Trabajo </vt:lpstr>
      <vt:lpstr>La Dirección del Trabajo </vt:lpstr>
      <vt:lpstr>El Usuario Migrante en la Dirección del Trabajo</vt:lpstr>
      <vt:lpstr>El Autodiagnóstico : Desafíos a enfrentar con la Migración laboral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Carvajal</dc:creator>
  <cp:lastModifiedBy>Maria Camacho</cp:lastModifiedBy>
  <cp:revision>75</cp:revision>
  <dcterms:created xsi:type="dcterms:W3CDTF">2014-03-24T15:30:25Z</dcterms:created>
  <dcterms:modified xsi:type="dcterms:W3CDTF">2017-07-12T03:13:05Z</dcterms:modified>
</cp:coreProperties>
</file>