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5" d="100"/>
          <a:sy n="35" d="100"/>
        </p:scale>
        <p:origin x="484" y="2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p>
        </p:txBody>
      </p:sp>
      <p:sp>
        <p:nvSpPr>
          <p:cNvPr id="4" name="3 Marcador de fecha"/>
          <p:cNvSpPr>
            <a:spLocks noGrp="1"/>
          </p:cNvSpPr>
          <p:nvPr>
            <p:ph type="dt" sz="half" idx="10"/>
          </p:nvPr>
        </p:nvSpPr>
        <p:spPr/>
        <p:txBody>
          <a:bodyPr/>
          <a:lstStyle/>
          <a:p>
            <a:fld id="{C71D1EEA-8C38-420C-83E3-215346A0DD64}" type="datetimeFigureOut">
              <a:rPr lang="es-ES" smtClean="0"/>
              <a:t>13/07/2017</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3C20F181-1094-4FD6-B36A-E4C7781A6741}" type="slidenum">
              <a:rPr lang="es-ES" smtClean="0"/>
              <a:t>‹#›</a:t>
            </a:fld>
            <a:endParaRPr lang="es-ES" dirty="0"/>
          </a:p>
        </p:txBody>
      </p:sp>
    </p:spTree>
    <p:extLst>
      <p:ext uri="{BB962C8B-B14F-4D97-AF65-F5344CB8AC3E}">
        <p14:creationId xmlns:p14="http://schemas.microsoft.com/office/powerpoint/2010/main" val="1261453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C71D1EEA-8C38-420C-83E3-215346A0DD64}" type="datetimeFigureOut">
              <a:rPr lang="es-ES" smtClean="0"/>
              <a:t>13/07/2017</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3C20F181-1094-4FD6-B36A-E4C7781A6741}" type="slidenum">
              <a:rPr lang="es-ES" smtClean="0"/>
              <a:t>‹#›</a:t>
            </a:fld>
            <a:endParaRPr lang="es-ES" dirty="0"/>
          </a:p>
        </p:txBody>
      </p:sp>
    </p:spTree>
    <p:extLst>
      <p:ext uri="{BB962C8B-B14F-4D97-AF65-F5344CB8AC3E}">
        <p14:creationId xmlns:p14="http://schemas.microsoft.com/office/powerpoint/2010/main" val="11741466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C71D1EEA-8C38-420C-83E3-215346A0DD64}" type="datetimeFigureOut">
              <a:rPr lang="es-ES" smtClean="0"/>
              <a:t>13/07/2017</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3C20F181-1094-4FD6-B36A-E4C7781A6741}" type="slidenum">
              <a:rPr lang="es-ES" smtClean="0"/>
              <a:t>‹#›</a:t>
            </a:fld>
            <a:endParaRPr lang="es-ES" dirty="0"/>
          </a:p>
        </p:txBody>
      </p:sp>
    </p:spTree>
    <p:extLst>
      <p:ext uri="{BB962C8B-B14F-4D97-AF65-F5344CB8AC3E}">
        <p14:creationId xmlns:p14="http://schemas.microsoft.com/office/powerpoint/2010/main" val="35475577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C71D1EEA-8C38-420C-83E3-215346A0DD64}" type="datetimeFigureOut">
              <a:rPr lang="es-ES" smtClean="0"/>
              <a:t>13/07/2017</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3C20F181-1094-4FD6-B36A-E4C7781A6741}" type="slidenum">
              <a:rPr lang="es-ES" smtClean="0"/>
              <a:t>‹#›</a:t>
            </a:fld>
            <a:endParaRPr lang="es-ES" dirty="0"/>
          </a:p>
        </p:txBody>
      </p:sp>
    </p:spTree>
    <p:extLst>
      <p:ext uri="{BB962C8B-B14F-4D97-AF65-F5344CB8AC3E}">
        <p14:creationId xmlns:p14="http://schemas.microsoft.com/office/powerpoint/2010/main" val="6489982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C71D1EEA-8C38-420C-83E3-215346A0DD64}" type="datetimeFigureOut">
              <a:rPr lang="es-ES" smtClean="0"/>
              <a:t>13/07/2017</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3C20F181-1094-4FD6-B36A-E4C7781A6741}" type="slidenum">
              <a:rPr lang="es-ES" smtClean="0"/>
              <a:t>‹#›</a:t>
            </a:fld>
            <a:endParaRPr lang="es-ES" dirty="0"/>
          </a:p>
        </p:txBody>
      </p:sp>
    </p:spTree>
    <p:extLst>
      <p:ext uri="{BB962C8B-B14F-4D97-AF65-F5344CB8AC3E}">
        <p14:creationId xmlns:p14="http://schemas.microsoft.com/office/powerpoint/2010/main" val="2929022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fecha"/>
          <p:cNvSpPr>
            <a:spLocks noGrp="1"/>
          </p:cNvSpPr>
          <p:nvPr>
            <p:ph type="dt" sz="half" idx="10"/>
          </p:nvPr>
        </p:nvSpPr>
        <p:spPr/>
        <p:txBody>
          <a:bodyPr/>
          <a:lstStyle/>
          <a:p>
            <a:fld id="{C71D1EEA-8C38-420C-83E3-215346A0DD64}" type="datetimeFigureOut">
              <a:rPr lang="es-ES" smtClean="0"/>
              <a:t>13/07/2017</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3C20F181-1094-4FD6-B36A-E4C7781A6741}" type="slidenum">
              <a:rPr lang="es-ES" smtClean="0"/>
              <a:t>‹#›</a:t>
            </a:fld>
            <a:endParaRPr lang="es-ES" dirty="0"/>
          </a:p>
        </p:txBody>
      </p:sp>
    </p:spTree>
    <p:extLst>
      <p:ext uri="{BB962C8B-B14F-4D97-AF65-F5344CB8AC3E}">
        <p14:creationId xmlns:p14="http://schemas.microsoft.com/office/powerpoint/2010/main" val="6407244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6 Marcador de fecha"/>
          <p:cNvSpPr>
            <a:spLocks noGrp="1"/>
          </p:cNvSpPr>
          <p:nvPr>
            <p:ph type="dt" sz="half" idx="10"/>
          </p:nvPr>
        </p:nvSpPr>
        <p:spPr/>
        <p:txBody>
          <a:bodyPr/>
          <a:lstStyle/>
          <a:p>
            <a:fld id="{C71D1EEA-8C38-420C-83E3-215346A0DD64}" type="datetimeFigureOut">
              <a:rPr lang="es-ES" smtClean="0"/>
              <a:t>13/07/2017</a:t>
            </a:fld>
            <a:endParaRPr lang="es-ES" dirty="0"/>
          </a:p>
        </p:txBody>
      </p:sp>
      <p:sp>
        <p:nvSpPr>
          <p:cNvPr id="8" name="7 Marcador de pie de página"/>
          <p:cNvSpPr>
            <a:spLocks noGrp="1"/>
          </p:cNvSpPr>
          <p:nvPr>
            <p:ph type="ftr" sz="quarter" idx="11"/>
          </p:nvPr>
        </p:nvSpPr>
        <p:spPr/>
        <p:txBody>
          <a:bodyPr/>
          <a:lstStyle/>
          <a:p>
            <a:endParaRPr lang="es-ES" dirty="0"/>
          </a:p>
        </p:txBody>
      </p:sp>
      <p:sp>
        <p:nvSpPr>
          <p:cNvPr id="9" name="8 Marcador de número de diapositiva"/>
          <p:cNvSpPr>
            <a:spLocks noGrp="1"/>
          </p:cNvSpPr>
          <p:nvPr>
            <p:ph type="sldNum" sz="quarter" idx="12"/>
          </p:nvPr>
        </p:nvSpPr>
        <p:spPr/>
        <p:txBody>
          <a:bodyPr/>
          <a:lstStyle/>
          <a:p>
            <a:fld id="{3C20F181-1094-4FD6-B36A-E4C7781A6741}" type="slidenum">
              <a:rPr lang="es-ES" smtClean="0"/>
              <a:t>‹#›</a:t>
            </a:fld>
            <a:endParaRPr lang="es-ES" dirty="0"/>
          </a:p>
        </p:txBody>
      </p:sp>
    </p:spTree>
    <p:extLst>
      <p:ext uri="{BB962C8B-B14F-4D97-AF65-F5344CB8AC3E}">
        <p14:creationId xmlns:p14="http://schemas.microsoft.com/office/powerpoint/2010/main" val="2539602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fecha"/>
          <p:cNvSpPr>
            <a:spLocks noGrp="1"/>
          </p:cNvSpPr>
          <p:nvPr>
            <p:ph type="dt" sz="half" idx="10"/>
          </p:nvPr>
        </p:nvSpPr>
        <p:spPr/>
        <p:txBody>
          <a:bodyPr/>
          <a:lstStyle/>
          <a:p>
            <a:fld id="{C71D1EEA-8C38-420C-83E3-215346A0DD64}" type="datetimeFigureOut">
              <a:rPr lang="es-ES" smtClean="0"/>
              <a:t>13/07/2017</a:t>
            </a:fld>
            <a:endParaRPr lang="es-ES" dirty="0"/>
          </a:p>
        </p:txBody>
      </p:sp>
      <p:sp>
        <p:nvSpPr>
          <p:cNvPr id="4" name="3 Marcador de pie de página"/>
          <p:cNvSpPr>
            <a:spLocks noGrp="1"/>
          </p:cNvSpPr>
          <p:nvPr>
            <p:ph type="ftr" sz="quarter" idx="11"/>
          </p:nvPr>
        </p:nvSpPr>
        <p:spPr/>
        <p:txBody>
          <a:bodyPr/>
          <a:lstStyle/>
          <a:p>
            <a:endParaRPr lang="es-ES" dirty="0"/>
          </a:p>
        </p:txBody>
      </p:sp>
      <p:sp>
        <p:nvSpPr>
          <p:cNvPr id="5" name="4 Marcador de número de diapositiva"/>
          <p:cNvSpPr>
            <a:spLocks noGrp="1"/>
          </p:cNvSpPr>
          <p:nvPr>
            <p:ph type="sldNum" sz="quarter" idx="12"/>
          </p:nvPr>
        </p:nvSpPr>
        <p:spPr/>
        <p:txBody>
          <a:bodyPr/>
          <a:lstStyle/>
          <a:p>
            <a:fld id="{3C20F181-1094-4FD6-B36A-E4C7781A6741}" type="slidenum">
              <a:rPr lang="es-ES" smtClean="0"/>
              <a:t>‹#›</a:t>
            </a:fld>
            <a:endParaRPr lang="es-ES" dirty="0"/>
          </a:p>
        </p:txBody>
      </p:sp>
    </p:spTree>
    <p:extLst>
      <p:ext uri="{BB962C8B-B14F-4D97-AF65-F5344CB8AC3E}">
        <p14:creationId xmlns:p14="http://schemas.microsoft.com/office/powerpoint/2010/main" val="4273564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C71D1EEA-8C38-420C-83E3-215346A0DD64}" type="datetimeFigureOut">
              <a:rPr lang="es-ES" smtClean="0"/>
              <a:t>13/07/2017</a:t>
            </a:fld>
            <a:endParaRPr lang="es-ES" dirty="0"/>
          </a:p>
        </p:txBody>
      </p:sp>
      <p:sp>
        <p:nvSpPr>
          <p:cNvPr id="3" name="2 Marcador de pie de página"/>
          <p:cNvSpPr>
            <a:spLocks noGrp="1"/>
          </p:cNvSpPr>
          <p:nvPr>
            <p:ph type="ftr" sz="quarter" idx="11"/>
          </p:nvPr>
        </p:nvSpPr>
        <p:spPr/>
        <p:txBody>
          <a:bodyPr/>
          <a:lstStyle/>
          <a:p>
            <a:endParaRPr lang="es-ES" dirty="0"/>
          </a:p>
        </p:txBody>
      </p:sp>
      <p:sp>
        <p:nvSpPr>
          <p:cNvPr id="4" name="3 Marcador de número de diapositiva"/>
          <p:cNvSpPr>
            <a:spLocks noGrp="1"/>
          </p:cNvSpPr>
          <p:nvPr>
            <p:ph type="sldNum" sz="quarter" idx="12"/>
          </p:nvPr>
        </p:nvSpPr>
        <p:spPr/>
        <p:txBody>
          <a:bodyPr/>
          <a:lstStyle/>
          <a:p>
            <a:fld id="{3C20F181-1094-4FD6-B36A-E4C7781A6741}" type="slidenum">
              <a:rPr lang="es-ES" smtClean="0"/>
              <a:t>‹#›</a:t>
            </a:fld>
            <a:endParaRPr lang="es-ES" dirty="0"/>
          </a:p>
        </p:txBody>
      </p:sp>
    </p:spTree>
    <p:extLst>
      <p:ext uri="{BB962C8B-B14F-4D97-AF65-F5344CB8AC3E}">
        <p14:creationId xmlns:p14="http://schemas.microsoft.com/office/powerpoint/2010/main" val="30720970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C71D1EEA-8C38-420C-83E3-215346A0DD64}" type="datetimeFigureOut">
              <a:rPr lang="es-ES" smtClean="0"/>
              <a:t>13/07/2017</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3C20F181-1094-4FD6-B36A-E4C7781A6741}" type="slidenum">
              <a:rPr lang="es-ES" smtClean="0"/>
              <a:t>‹#›</a:t>
            </a:fld>
            <a:endParaRPr lang="es-ES" dirty="0"/>
          </a:p>
        </p:txBody>
      </p:sp>
    </p:spTree>
    <p:extLst>
      <p:ext uri="{BB962C8B-B14F-4D97-AF65-F5344CB8AC3E}">
        <p14:creationId xmlns:p14="http://schemas.microsoft.com/office/powerpoint/2010/main" val="40365893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C71D1EEA-8C38-420C-83E3-215346A0DD64}" type="datetimeFigureOut">
              <a:rPr lang="es-ES" smtClean="0"/>
              <a:t>13/07/2017</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3C20F181-1094-4FD6-B36A-E4C7781A6741}" type="slidenum">
              <a:rPr lang="es-ES" smtClean="0"/>
              <a:t>‹#›</a:t>
            </a:fld>
            <a:endParaRPr lang="es-ES" dirty="0"/>
          </a:p>
        </p:txBody>
      </p:sp>
    </p:spTree>
    <p:extLst>
      <p:ext uri="{BB962C8B-B14F-4D97-AF65-F5344CB8AC3E}">
        <p14:creationId xmlns:p14="http://schemas.microsoft.com/office/powerpoint/2010/main" val="4219263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1D1EEA-8C38-420C-83E3-215346A0DD64}" type="datetimeFigureOut">
              <a:rPr lang="es-ES" smtClean="0"/>
              <a:t>13/07/2017</a:t>
            </a:fld>
            <a:endParaRPr lang="es-ES"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20F181-1094-4FD6-B36A-E4C7781A6741}" type="slidenum">
              <a:rPr lang="es-ES" smtClean="0"/>
              <a:t>‹#›</a:t>
            </a:fld>
            <a:endParaRPr lang="es-ES" dirty="0"/>
          </a:p>
        </p:txBody>
      </p:sp>
    </p:spTree>
    <p:extLst>
      <p:ext uri="{BB962C8B-B14F-4D97-AF65-F5344CB8AC3E}">
        <p14:creationId xmlns:p14="http://schemas.microsoft.com/office/powerpoint/2010/main" val="19731251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7 Rectángulo"/>
          <p:cNvSpPr/>
          <p:nvPr/>
        </p:nvSpPr>
        <p:spPr>
          <a:xfrm>
            <a:off x="0" y="1484784"/>
            <a:ext cx="9144000" cy="5373216"/>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2" name="1 Título"/>
          <p:cNvSpPr>
            <a:spLocks noGrp="1"/>
          </p:cNvSpPr>
          <p:nvPr>
            <p:ph type="ctrTitle"/>
          </p:nvPr>
        </p:nvSpPr>
        <p:spPr>
          <a:xfrm>
            <a:off x="575753" y="1700808"/>
            <a:ext cx="8174966" cy="1470025"/>
          </a:xfrm>
        </p:spPr>
        <p:txBody>
          <a:bodyPr>
            <a:normAutofit fontScale="90000"/>
          </a:bodyPr>
          <a:lstStyle/>
          <a:p>
            <a:r>
              <a:rPr lang="en-US" sz="2800" b="1" dirty="0">
                <a:solidFill>
                  <a:srgbClr val="FFFF00"/>
                </a:solidFill>
                <a:latin typeface="Arial" panose="020B0604020202020204" pitchFamily="34" charset="0"/>
                <a:cs typeface="Arial" panose="020B0604020202020204" pitchFamily="34" charset="0"/>
              </a:rPr>
              <a:t>WORKSHOP ON LABOR MIGRATION: CONTRIBUTIONS FROM THE MINISTRIES OF LABOR OF THE AMERICAS</a:t>
            </a:r>
            <a:br>
              <a:rPr lang="en-US" sz="2800" b="1" dirty="0">
                <a:solidFill>
                  <a:srgbClr val="FFFF00"/>
                </a:solidFill>
                <a:latin typeface="Arial" panose="020B0604020202020204" pitchFamily="34" charset="0"/>
                <a:cs typeface="Arial" panose="020B0604020202020204" pitchFamily="34" charset="0"/>
              </a:rPr>
            </a:br>
            <a:endParaRPr lang="es-ES" sz="2800" b="1" dirty="0">
              <a:solidFill>
                <a:srgbClr val="FFFF00"/>
              </a:solidFill>
              <a:latin typeface="Arial" panose="020B0604020202020204" pitchFamily="34" charset="0"/>
              <a:cs typeface="Arial" panose="020B0604020202020204" pitchFamily="34" charset="0"/>
            </a:endParaRPr>
          </a:p>
        </p:txBody>
      </p:sp>
      <p:sp>
        <p:nvSpPr>
          <p:cNvPr id="3" name="2 Subtítulo"/>
          <p:cNvSpPr>
            <a:spLocks noGrp="1"/>
          </p:cNvSpPr>
          <p:nvPr>
            <p:ph type="subTitle" idx="1"/>
          </p:nvPr>
        </p:nvSpPr>
        <p:spPr>
          <a:xfrm>
            <a:off x="270748" y="3631332"/>
            <a:ext cx="8784976" cy="1080120"/>
          </a:xfrm>
        </p:spPr>
        <p:txBody>
          <a:bodyPr>
            <a:normAutofit/>
          </a:bodyPr>
          <a:lstStyle/>
          <a:p>
            <a:r>
              <a:rPr lang="es-CR" sz="2400" b="1" u="sng" dirty="0">
                <a:solidFill>
                  <a:srgbClr val="FFC000"/>
                </a:solidFill>
                <a:latin typeface="Arial" panose="020B0604020202020204" pitchFamily="34" charset="0"/>
                <a:cs typeface="Arial" panose="020B0604020202020204" pitchFamily="34" charset="0"/>
              </a:rPr>
              <a:t>Labor </a:t>
            </a:r>
            <a:r>
              <a:rPr lang="es-CR" sz="2400" b="1" u="sng" dirty="0" err="1">
                <a:solidFill>
                  <a:srgbClr val="FFC000"/>
                </a:solidFill>
                <a:latin typeface="Arial" panose="020B0604020202020204" pitchFamily="34" charset="0"/>
                <a:cs typeface="Arial" panose="020B0604020202020204" pitchFamily="34" charset="0"/>
              </a:rPr>
              <a:t>Migration</a:t>
            </a:r>
            <a:r>
              <a:rPr lang="es-CR" sz="2400" b="1" u="sng" dirty="0">
                <a:solidFill>
                  <a:srgbClr val="FFC000"/>
                </a:solidFill>
                <a:latin typeface="Arial" panose="020B0604020202020204" pitchFamily="34" charset="0"/>
                <a:cs typeface="Arial" panose="020B0604020202020204" pitchFamily="34" charset="0"/>
              </a:rPr>
              <a:t> and </a:t>
            </a:r>
            <a:r>
              <a:rPr lang="es-CR" sz="2400" b="1" u="sng" dirty="0" err="1">
                <a:solidFill>
                  <a:srgbClr val="FFC000"/>
                </a:solidFill>
                <a:latin typeface="Arial" panose="020B0604020202020204" pitchFamily="34" charset="0"/>
                <a:cs typeface="Arial" panose="020B0604020202020204" pitchFamily="34" charset="0"/>
              </a:rPr>
              <a:t>progress</a:t>
            </a:r>
            <a:r>
              <a:rPr lang="es-CR" sz="2400" b="1" u="sng" dirty="0">
                <a:solidFill>
                  <a:srgbClr val="FFC000"/>
                </a:solidFill>
                <a:latin typeface="Arial" panose="020B0604020202020204" pitchFamily="34" charset="0"/>
                <a:cs typeface="Arial" panose="020B0604020202020204" pitchFamily="34" charset="0"/>
              </a:rPr>
              <a:t> in </a:t>
            </a:r>
            <a:r>
              <a:rPr lang="es-CR" sz="2400" b="1" u="sng" dirty="0" err="1">
                <a:solidFill>
                  <a:srgbClr val="FFC000"/>
                </a:solidFill>
                <a:latin typeface="Arial" panose="020B0604020202020204" pitchFamily="34" charset="0"/>
                <a:cs typeface="Arial" panose="020B0604020202020204" pitchFamily="34" charset="0"/>
              </a:rPr>
              <a:t>the</a:t>
            </a:r>
            <a:r>
              <a:rPr lang="es-CR" sz="2400" b="1" u="sng" dirty="0">
                <a:solidFill>
                  <a:srgbClr val="FFC000"/>
                </a:solidFill>
                <a:latin typeface="Arial" panose="020B0604020202020204" pitchFamily="34" charset="0"/>
                <a:cs typeface="Arial" panose="020B0604020202020204" pitchFamily="34" charset="0"/>
              </a:rPr>
              <a:t> </a:t>
            </a:r>
            <a:r>
              <a:rPr lang="es-CR" sz="2400" b="1" u="sng" dirty="0" err="1">
                <a:solidFill>
                  <a:srgbClr val="FFC000"/>
                </a:solidFill>
                <a:latin typeface="Arial" panose="020B0604020202020204" pitchFamily="34" charset="0"/>
                <a:cs typeface="Arial" panose="020B0604020202020204" pitchFamily="34" charset="0"/>
              </a:rPr>
              <a:t>protection</a:t>
            </a:r>
            <a:r>
              <a:rPr lang="es-CR" sz="2400" b="1" u="sng" dirty="0">
                <a:solidFill>
                  <a:srgbClr val="FFC000"/>
                </a:solidFill>
                <a:latin typeface="Arial" panose="020B0604020202020204" pitchFamily="34" charset="0"/>
                <a:cs typeface="Arial" panose="020B0604020202020204" pitchFamily="34" charset="0"/>
              </a:rPr>
              <a:t> of </a:t>
            </a:r>
            <a:r>
              <a:rPr lang="es-CR" sz="2400" b="1" u="sng" dirty="0" err="1">
                <a:solidFill>
                  <a:srgbClr val="FFC000"/>
                </a:solidFill>
                <a:latin typeface="Arial" panose="020B0604020202020204" pitchFamily="34" charset="0"/>
                <a:cs typeface="Arial" panose="020B0604020202020204" pitchFamily="34" charset="0"/>
              </a:rPr>
              <a:t>migrant</a:t>
            </a:r>
            <a:r>
              <a:rPr lang="es-CR" sz="2400" b="1" u="sng" dirty="0">
                <a:solidFill>
                  <a:srgbClr val="FFC000"/>
                </a:solidFill>
                <a:latin typeface="Arial" panose="020B0604020202020204" pitchFamily="34" charset="0"/>
                <a:cs typeface="Arial" panose="020B0604020202020204" pitchFamily="34" charset="0"/>
              </a:rPr>
              <a:t> </a:t>
            </a:r>
            <a:r>
              <a:rPr lang="es-CR" sz="2400" b="1" u="sng" dirty="0" err="1">
                <a:solidFill>
                  <a:srgbClr val="FFC000"/>
                </a:solidFill>
                <a:latin typeface="Arial" panose="020B0604020202020204" pitchFamily="34" charset="0"/>
                <a:cs typeface="Arial" panose="020B0604020202020204" pitchFamily="34" charset="0"/>
              </a:rPr>
              <a:t>workers</a:t>
            </a:r>
            <a:r>
              <a:rPr lang="es-CR" sz="2400" b="1" u="sng" dirty="0">
                <a:solidFill>
                  <a:srgbClr val="FFC000"/>
                </a:solidFill>
                <a:latin typeface="Arial" panose="020B0604020202020204" pitchFamily="34" charset="0"/>
                <a:cs typeface="Arial" panose="020B0604020202020204" pitchFamily="34" charset="0"/>
              </a:rPr>
              <a:t>’ </a:t>
            </a:r>
            <a:r>
              <a:rPr lang="es-CR" sz="2400" b="1" u="sng" dirty="0" err="1">
                <a:solidFill>
                  <a:srgbClr val="FFC000"/>
                </a:solidFill>
                <a:latin typeface="Arial" panose="020B0604020202020204" pitchFamily="34" charset="0"/>
                <a:cs typeface="Arial" panose="020B0604020202020204" pitchFamily="34" charset="0"/>
              </a:rPr>
              <a:t>rights</a:t>
            </a:r>
            <a:endParaRPr lang="es-ES" sz="2400" b="1" u="sng" dirty="0">
              <a:solidFill>
                <a:srgbClr val="FFC000"/>
              </a:solidFill>
              <a:latin typeface="Arial" panose="020B0604020202020204" pitchFamily="34" charset="0"/>
              <a:cs typeface="Arial" panose="020B0604020202020204" pitchFamily="34" charset="0"/>
            </a:endParaRPr>
          </a:p>
        </p:txBody>
      </p:sp>
      <p:grpSp>
        <p:nvGrpSpPr>
          <p:cNvPr id="4" name="3 Grupo"/>
          <p:cNvGrpSpPr/>
          <p:nvPr/>
        </p:nvGrpSpPr>
        <p:grpSpPr>
          <a:xfrm>
            <a:off x="1167266" y="170695"/>
            <a:ext cx="6789109" cy="1004094"/>
            <a:chOff x="1849438" y="120650"/>
            <a:chExt cx="5632450" cy="744537"/>
          </a:xfrm>
        </p:grpSpPr>
        <p:pic>
          <p:nvPicPr>
            <p:cNvPr id="1026" name="Picture 2" descr="Logo RIAL_color_ESP"/>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288088" y="325437"/>
              <a:ext cx="1193800" cy="5048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027" name="Picture 4" descr="Image result for ministerio de trabajo de costa rica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49438" y="333375"/>
              <a:ext cx="966787" cy="4587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028" name="Picture 6" descr="Image result for OIT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854325" y="120650"/>
              <a:ext cx="965200" cy="7445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029" name="Picture 5" descr="OEA-ESP-Vert-0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930650" y="130175"/>
              <a:ext cx="590550" cy="7318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030" name="Picture 6" descr="IOM-UN_Azul_ES"/>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749800" y="265112"/>
              <a:ext cx="1384300" cy="527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5" name="4 CuadroTexto"/>
          <p:cNvSpPr txBox="1"/>
          <p:nvPr/>
        </p:nvSpPr>
        <p:spPr>
          <a:xfrm>
            <a:off x="2368114" y="4834468"/>
            <a:ext cx="4894368" cy="646331"/>
          </a:xfrm>
          <a:prstGeom prst="rect">
            <a:avLst/>
          </a:prstGeom>
          <a:noFill/>
        </p:spPr>
        <p:txBody>
          <a:bodyPr wrap="square" rtlCol="0">
            <a:spAutoFit/>
          </a:bodyPr>
          <a:lstStyle/>
          <a:p>
            <a:pPr algn="ctr"/>
            <a:r>
              <a:rPr lang="es-CR" sz="3600" b="1" dirty="0">
                <a:solidFill>
                  <a:schemeClr val="bg1"/>
                </a:solidFill>
                <a:latin typeface="Arial" panose="020B0604020202020204" pitchFamily="34" charset="0"/>
                <a:cs typeface="Arial" panose="020B0604020202020204" pitchFamily="34" charset="0"/>
              </a:rPr>
              <a:t>Costa Rica</a:t>
            </a:r>
            <a:endParaRPr lang="es-ES" sz="3600" dirty="0">
              <a:solidFill>
                <a:schemeClr val="bg1"/>
              </a:solidFill>
              <a:latin typeface="Arial" panose="020B0604020202020204" pitchFamily="34" charset="0"/>
              <a:cs typeface="Arial" panose="020B0604020202020204" pitchFamily="34" charset="0"/>
            </a:endParaRPr>
          </a:p>
        </p:txBody>
      </p:sp>
      <p:cxnSp>
        <p:nvCxnSpPr>
          <p:cNvPr id="7" name="6 Conector recto"/>
          <p:cNvCxnSpPr/>
          <p:nvPr/>
        </p:nvCxnSpPr>
        <p:spPr>
          <a:xfrm>
            <a:off x="287524" y="1280220"/>
            <a:ext cx="8568952"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9" name="8 Rectángulo"/>
          <p:cNvSpPr/>
          <p:nvPr/>
        </p:nvSpPr>
        <p:spPr>
          <a:xfrm>
            <a:off x="1492849" y="4846182"/>
            <a:ext cx="936104" cy="865837"/>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6" name="15 Rectángulo"/>
          <p:cNvSpPr/>
          <p:nvPr/>
        </p:nvSpPr>
        <p:spPr>
          <a:xfrm>
            <a:off x="467544" y="5805264"/>
            <a:ext cx="936104" cy="865837"/>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5" name="14 Rectángulo"/>
          <p:cNvSpPr/>
          <p:nvPr/>
        </p:nvSpPr>
        <p:spPr>
          <a:xfrm>
            <a:off x="935596" y="5372345"/>
            <a:ext cx="936104" cy="865837"/>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2" name="11 CuadroTexto"/>
          <p:cNvSpPr txBox="1"/>
          <p:nvPr/>
        </p:nvSpPr>
        <p:spPr>
          <a:xfrm>
            <a:off x="5302696" y="5951879"/>
            <a:ext cx="3744416" cy="707886"/>
          </a:xfrm>
          <a:prstGeom prst="rect">
            <a:avLst/>
          </a:prstGeom>
          <a:noFill/>
        </p:spPr>
        <p:txBody>
          <a:bodyPr wrap="square" rtlCol="0">
            <a:spAutoFit/>
          </a:bodyPr>
          <a:lstStyle/>
          <a:p>
            <a:pPr algn="r"/>
            <a:r>
              <a:rPr lang="es-CR" sz="2000" dirty="0">
                <a:solidFill>
                  <a:schemeClr val="bg1"/>
                </a:solidFill>
                <a:latin typeface="Arial" panose="020B0604020202020204" pitchFamily="34" charset="0"/>
                <a:cs typeface="Arial" panose="020B0604020202020204" pitchFamily="34" charset="0"/>
              </a:rPr>
              <a:t>Johnny A. Ruiz Arce</a:t>
            </a:r>
          </a:p>
          <a:p>
            <a:pPr algn="r"/>
            <a:r>
              <a:rPr lang="es-CR" sz="2000" dirty="0" err="1">
                <a:solidFill>
                  <a:schemeClr val="bg1"/>
                </a:solidFill>
                <a:latin typeface="Arial" panose="020B0604020202020204" pitchFamily="34" charset="0"/>
                <a:cs typeface="Arial" panose="020B0604020202020204" pitchFamily="34" charset="0"/>
              </a:rPr>
              <a:t>Chief</a:t>
            </a:r>
            <a:r>
              <a:rPr lang="es-CR" sz="2000" dirty="0">
                <a:solidFill>
                  <a:schemeClr val="bg1"/>
                </a:solidFill>
                <a:latin typeface="Arial" panose="020B0604020202020204" pitchFamily="34" charset="0"/>
                <a:cs typeface="Arial" panose="020B0604020202020204" pitchFamily="34" charset="0"/>
              </a:rPr>
              <a:t> DML-MTSS</a:t>
            </a:r>
            <a:endParaRPr lang="es-ES" sz="20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309837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0" y="0"/>
            <a:ext cx="9144000" cy="1143000"/>
          </a:xfrm>
        </p:spPr>
        <p:txBody>
          <a:bodyPr>
            <a:normAutofit/>
          </a:bodyPr>
          <a:lstStyle/>
          <a:p>
            <a:r>
              <a:rPr lang="es-CR" sz="2800" b="1" dirty="0">
                <a:solidFill>
                  <a:srgbClr val="FFC000"/>
                </a:solidFill>
                <a:latin typeface="Arial" panose="020B0604020202020204" pitchFamily="34" charset="0"/>
                <a:cs typeface="Arial" panose="020B0604020202020204" pitchFamily="34" charset="0"/>
              </a:rPr>
              <a:t>LABOR MIGRATION</a:t>
            </a:r>
            <a:endParaRPr lang="es-ES" sz="2800" b="1" dirty="0">
              <a:solidFill>
                <a:srgbClr val="FFC000"/>
              </a:solidFill>
              <a:latin typeface="Arial" panose="020B0604020202020204" pitchFamily="34" charset="0"/>
              <a:cs typeface="Arial" panose="020B0604020202020204" pitchFamily="34" charset="0"/>
            </a:endParaRPr>
          </a:p>
        </p:txBody>
      </p:sp>
      <p:sp>
        <p:nvSpPr>
          <p:cNvPr id="3" name="2 Marcador de contenido"/>
          <p:cNvSpPr>
            <a:spLocks noGrp="1"/>
          </p:cNvSpPr>
          <p:nvPr>
            <p:ph idx="1"/>
          </p:nvPr>
        </p:nvSpPr>
        <p:spPr>
          <a:xfrm>
            <a:off x="179512" y="1457400"/>
            <a:ext cx="8856984" cy="5400600"/>
          </a:xfrm>
        </p:spPr>
        <p:txBody>
          <a:bodyPr>
            <a:noAutofit/>
          </a:bodyPr>
          <a:lstStyle/>
          <a:p>
            <a:pPr lvl="0" algn="just">
              <a:buFontTx/>
              <a:buChar char="-"/>
            </a:pPr>
            <a:r>
              <a:rPr lang="en-US" sz="2400" dirty="0">
                <a:solidFill>
                  <a:schemeClr val="bg1">
                    <a:lumMod val="95000"/>
                  </a:schemeClr>
                </a:solidFill>
                <a:latin typeface="Arial" panose="020B0604020202020204" pitchFamily="34" charset="0"/>
                <a:cs typeface="Arial" panose="020B0604020202020204" pitchFamily="34" charset="0"/>
              </a:rPr>
              <a:t>The information must serve the country of origin to orient the decision to migrate and promote regular migration, consequently the States of origin today have to meet the demand for employment in their national context.</a:t>
            </a:r>
          </a:p>
          <a:p>
            <a:pPr marL="0" lvl="0" indent="0" algn="just">
              <a:buNone/>
            </a:pPr>
            <a:endParaRPr lang="es-CR" sz="2400" dirty="0">
              <a:solidFill>
                <a:schemeClr val="bg1">
                  <a:lumMod val="95000"/>
                </a:schemeClr>
              </a:solidFill>
              <a:latin typeface="Arial" panose="020B0604020202020204" pitchFamily="34" charset="0"/>
              <a:cs typeface="Arial" panose="020B0604020202020204" pitchFamily="34" charset="0"/>
            </a:endParaRPr>
          </a:p>
          <a:p>
            <a:pPr marL="0" lvl="0" indent="0" algn="just">
              <a:buNone/>
            </a:pPr>
            <a:r>
              <a:rPr lang="es-CR" sz="2400" dirty="0">
                <a:solidFill>
                  <a:schemeClr val="bg1">
                    <a:lumMod val="95000"/>
                  </a:schemeClr>
                </a:solidFill>
                <a:latin typeface="Arial" panose="020B0604020202020204" pitchFamily="34" charset="0"/>
                <a:cs typeface="Arial" panose="020B0604020202020204" pitchFamily="34" charset="0"/>
              </a:rPr>
              <a:t>- </a:t>
            </a:r>
            <a:r>
              <a:rPr lang="en-US" sz="2400" dirty="0">
                <a:solidFill>
                  <a:schemeClr val="bg1">
                    <a:lumMod val="95000"/>
                  </a:schemeClr>
                </a:solidFill>
                <a:latin typeface="Arial" panose="020B0604020202020204" pitchFamily="34" charset="0"/>
                <a:cs typeface="Arial" panose="020B0604020202020204" pitchFamily="34" charset="0"/>
              </a:rPr>
              <a:t>The implementation and execution of bilateral agreements on labor migration should be encouraged as a good practice.</a:t>
            </a:r>
            <a:endParaRPr lang="es-ES" sz="2400" dirty="0">
              <a:solidFill>
                <a:schemeClr val="bg1">
                  <a:lumMod val="9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88549203"/>
      </p:ext>
    </p:extLst>
  </p:cSld>
  <p:clrMapOvr>
    <a:masterClrMapping/>
  </p:clrMapOvr>
  <p:transition spd="slow">
    <p:wipe/>
  </p:transition>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0" y="0"/>
            <a:ext cx="9144000" cy="1143000"/>
          </a:xfrm>
        </p:spPr>
        <p:txBody>
          <a:bodyPr>
            <a:normAutofit/>
          </a:bodyPr>
          <a:lstStyle/>
          <a:p>
            <a:r>
              <a:rPr lang="es-CR" sz="2800" b="1" dirty="0">
                <a:solidFill>
                  <a:srgbClr val="FFC000"/>
                </a:solidFill>
                <a:latin typeface="Arial" panose="020B0604020202020204" pitchFamily="34" charset="0"/>
                <a:cs typeface="Arial" panose="020B0604020202020204" pitchFamily="34" charset="0"/>
              </a:rPr>
              <a:t>CONCLUSIONS</a:t>
            </a:r>
            <a:endParaRPr lang="es-ES" sz="2400" b="1" u="sng" dirty="0">
              <a:solidFill>
                <a:srgbClr val="FFFF00"/>
              </a:solidFill>
              <a:latin typeface="Arial" panose="020B0604020202020204" pitchFamily="34" charset="0"/>
              <a:cs typeface="Arial" panose="020B0604020202020204" pitchFamily="34" charset="0"/>
            </a:endParaRPr>
          </a:p>
        </p:txBody>
      </p:sp>
      <p:sp>
        <p:nvSpPr>
          <p:cNvPr id="3" name="2 Marcador de contenido"/>
          <p:cNvSpPr>
            <a:spLocks noGrp="1"/>
          </p:cNvSpPr>
          <p:nvPr>
            <p:ph idx="1"/>
          </p:nvPr>
        </p:nvSpPr>
        <p:spPr>
          <a:xfrm>
            <a:off x="179512" y="1457400"/>
            <a:ext cx="8856984" cy="531440"/>
          </a:xfrm>
        </p:spPr>
        <p:txBody>
          <a:bodyPr>
            <a:noAutofit/>
          </a:bodyPr>
          <a:lstStyle/>
          <a:p>
            <a:pPr marL="0" lvl="0" indent="0" algn="ctr">
              <a:buNone/>
            </a:pPr>
            <a:r>
              <a:rPr lang="es-CR" sz="2400" b="1" u="sng" dirty="0">
                <a:solidFill>
                  <a:srgbClr val="FFFF00"/>
                </a:solidFill>
                <a:latin typeface="Arial" panose="020B0604020202020204" pitchFamily="34" charset="0"/>
                <a:cs typeface="Arial" panose="020B0604020202020204" pitchFamily="34" charset="0"/>
              </a:rPr>
              <a:t>WHAT CAN WE SAY ABOUT THIS EXPERIENCE?</a:t>
            </a:r>
            <a:endParaRPr lang="es-ES" sz="2400" dirty="0"/>
          </a:p>
        </p:txBody>
      </p:sp>
      <p:sp>
        <p:nvSpPr>
          <p:cNvPr id="4" name="3 CuadroTexto"/>
          <p:cNvSpPr txBox="1"/>
          <p:nvPr/>
        </p:nvSpPr>
        <p:spPr>
          <a:xfrm>
            <a:off x="179512" y="2420888"/>
            <a:ext cx="8784976" cy="3711785"/>
          </a:xfrm>
          <a:prstGeom prst="rect">
            <a:avLst/>
          </a:prstGeom>
          <a:noFill/>
        </p:spPr>
        <p:txBody>
          <a:bodyPr wrap="square" rtlCol="0">
            <a:spAutoFit/>
          </a:bodyPr>
          <a:lstStyle/>
          <a:p>
            <a:pPr marL="342900" indent="-342900" algn="just">
              <a:spcBef>
                <a:spcPct val="20000"/>
              </a:spcBef>
              <a:buFont typeface="Arial" panose="020B0604020202020204" pitchFamily="34" charset="0"/>
              <a:buChar char="•"/>
            </a:pPr>
            <a:r>
              <a:rPr lang="en-US" sz="2400" dirty="0">
                <a:solidFill>
                  <a:schemeClr val="bg1">
                    <a:lumMod val="95000"/>
                  </a:schemeClr>
                </a:solidFill>
                <a:latin typeface="Arial" panose="020B0604020202020204" pitchFamily="34" charset="0"/>
                <a:cs typeface="Arial" panose="020B0604020202020204" pitchFamily="34" charset="0"/>
              </a:rPr>
              <a:t>Ministries of Labor must make greater efforts and have a larger presence in the management of labor migration.</a:t>
            </a:r>
          </a:p>
          <a:p>
            <a:pPr algn="just">
              <a:spcBef>
                <a:spcPct val="20000"/>
              </a:spcBef>
            </a:pPr>
            <a:r>
              <a:rPr lang="es-CR" sz="2400" dirty="0">
                <a:solidFill>
                  <a:schemeClr val="bg1">
                    <a:lumMod val="95000"/>
                  </a:schemeClr>
                </a:solidFill>
                <a:latin typeface="Arial" panose="020B0604020202020204" pitchFamily="34" charset="0"/>
                <a:cs typeface="Arial" panose="020B0604020202020204" pitchFamily="34" charset="0"/>
              </a:rPr>
              <a:t> </a:t>
            </a:r>
            <a:endParaRPr lang="es-ES" sz="2400" dirty="0">
              <a:solidFill>
                <a:schemeClr val="bg1">
                  <a:lumMod val="95000"/>
                </a:schemeClr>
              </a:solidFill>
              <a:latin typeface="Arial" panose="020B0604020202020204" pitchFamily="34" charset="0"/>
              <a:cs typeface="Arial" panose="020B0604020202020204" pitchFamily="34" charset="0"/>
            </a:endParaRPr>
          </a:p>
          <a:p>
            <a:pPr marL="342900" indent="-342900" algn="just">
              <a:spcBef>
                <a:spcPct val="20000"/>
              </a:spcBef>
              <a:buFont typeface="Arial" panose="020B0604020202020204" pitchFamily="34" charset="0"/>
              <a:buChar char="•"/>
            </a:pPr>
            <a:r>
              <a:rPr lang="en-US" sz="2400" dirty="0">
                <a:solidFill>
                  <a:schemeClr val="bg1">
                    <a:lumMod val="95000"/>
                  </a:schemeClr>
                </a:solidFill>
                <a:latin typeface="Arial" panose="020B0604020202020204" pitchFamily="34" charset="0"/>
                <a:cs typeface="Arial" panose="020B0604020202020204" pitchFamily="34" charset="0"/>
              </a:rPr>
              <a:t>Better institutional capacity is required if a strategy to facilitate labor flows is to be carried out.</a:t>
            </a:r>
          </a:p>
          <a:p>
            <a:pPr algn="just">
              <a:spcBef>
                <a:spcPct val="20000"/>
              </a:spcBef>
            </a:pPr>
            <a:endParaRPr lang="es-ES" sz="2400" dirty="0">
              <a:solidFill>
                <a:schemeClr val="bg1">
                  <a:lumMod val="95000"/>
                </a:schemeClr>
              </a:solidFill>
              <a:latin typeface="Arial" panose="020B0604020202020204" pitchFamily="34" charset="0"/>
              <a:cs typeface="Arial" panose="020B0604020202020204" pitchFamily="34" charset="0"/>
            </a:endParaRPr>
          </a:p>
          <a:p>
            <a:pPr marL="342900" indent="-342900" algn="just">
              <a:spcBef>
                <a:spcPct val="20000"/>
              </a:spcBef>
              <a:buFont typeface="Arial" panose="020B0604020202020204" pitchFamily="34" charset="0"/>
              <a:buChar char="•"/>
            </a:pPr>
            <a:r>
              <a:rPr lang="en-US" sz="2400" dirty="0">
                <a:solidFill>
                  <a:schemeClr val="bg1">
                    <a:lumMod val="95000"/>
                  </a:schemeClr>
                </a:solidFill>
                <a:latin typeface="Arial" panose="020B0604020202020204" pitchFamily="34" charset="0"/>
                <a:cs typeface="Arial" panose="020B0604020202020204" pitchFamily="34" charset="0"/>
              </a:rPr>
              <a:t>More information needs to be recorded and various means must be integrated in order to disseminate the information on a proposal basis.</a:t>
            </a:r>
            <a:endParaRPr lang="es-CR" sz="2400" dirty="0">
              <a:solidFill>
                <a:schemeClr val="bg1">
                  <a:lumMod val="9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88549203"/>
      </p:ext>
    </p:extLst>
  </p:cSld>
  <p:clrMapOvr>
    <a:masterClrMapping/>
  </p:clrMapOvr>
  <p:transition spd="slow">
    <p:wipe/>
  </p:transition>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0" y="0"/>
            <a:ext cx="9144000" cy="1143000"/>
          </a:xfrm>
        </p:spPr>
        <p:txBody>
          <a:bodyPr>
            <a:normAutofit/>
          </a:bodyPr>
          <a:lstStyle/>
          <a:p>
            <a:r>
              <a:rPr lang="es-CR" sz="2800" b="1" dirty="0">
                <a:solidFill>
                  <a:srgbClr val="FFC000"/>
                </a:solidFill>
                <a:latin typeface="Arial" panose="020B0604020202020204" pitchFamily="34" charset="0"/>
                <a:cs typeface="Arial" panose="020B0604020202020204" pitchFamily="34" charset="0"/>
              </a:rPr>
              <a:t>CONCLUSIONS</a:t>
            </a:r>
            <a:endParaRPr lang="es-ES" sz="2400" b="1" u="sng" dirty="0">
              <a:solidFill>
                <a:srgbClr val="FFFF00"/>
              </a:solidFill>
              <a:latin typeface="Arial" panose="020B0604020202020204" pitchFamily="34" charset="0"/>
              <a:cs typeface="Arial" panose="020B0604020202020204" pitchFamily="34" charset="0"/>
            </a:endParaRPr>
          </a:p>
        </p:txBody>
      </p:sp>
      <p:sp>
        <p:nvSpPr>
          <p:cNvPr id="5" name="4 Marcador de contenido"/>
          <p:cNvSpPr>
            <a:spLocks noGrp="1"/>
          </p:cNvSpPr>
          <p:nvPr>
            <p:ph idx="1"/>
          </p:nvPr>
        </p:nvSpPr>
        <p:spPr>
          <a:xfrm>
            <a:off x="107504" y="980728"/>
            <a:ext cx="8712968" cy="5616624"/>
          </a:xfrm>
        </p:spPr>
        <p:txBody>
          <a:bodyPr>
            <a:normAutofit fontScale="70000" lnSpcReduction="20000"/>
          </a:bodyPr>
          <a:lstStyle/>
          <a:p>
            <a:pPr lvl="0" algn="just"/>
            <a:r>
              <a:rPr lang="en-US" sz="3400" dirty="0">
                <a:solidFill>
                  <a:schemeClr val="bg1">
                    <a:lumMod val="95000"/>
                  </a:schemeClr>
                </a:solidFill>
                <a:latin typeface="Arial" panose="020B0604020202020204" pitchFamily="34" charset="0"/>
                <a:cs typeface="Arial" panose="020B0604020202020204" pitchFamily="34" charset="0"/>
              </a:rPr>
              <a:t>If we think of exchange instead of migration, we must give more follow up to labor contracting but with the conditions.</a:t>
            </a:r>
          </a:p>
          <a:p>
            <a:pPr lvl="0" algn="just"/>
            <a:endParaRPr lang="es-ES" sz="3400" dirty="0">
              <a:solidFill>
                <a:schemeClr val="bg1">
                  <a:lumMod val="95000"/>
                </a:schemeClr>
              </a:solidFill>
              <a:latin typeface="Arial" panose="020B0604020202020204" pitchFamily="34" charset="0"/>
              <a:cs typeface="Arial" panose="020B0604020202020204" pitchFamily="34" charset="0"/>
            </a:endParaRPr>
          </a:p>
          <a:p>
            <a:pPr lvl="0" algn="just"/>
            <a:r>
              <a:rPr lang="en-US" sz="3400" dirty="0">
                <a:solidFill>
                  <a:schemeClr val="bg1">
                    <a:lumMod val="95000"/>
                  </a:schemeClr>
                </a:solidFill>
                <a:latin typeface="Arial" panose="020B0604020202020204" pitchFamily="34" charset="0"/>
                <a:cs typeface="Arial" panose="020B0604020202020204" pitchFamily="34" charset="0"/>
              </a:rPr>
              <a:t>Management in both country of origin and destination must involve different sectors and organizations of employers and workers.</a:t>
            </a:r>
          </a:p>
          <a:p>
            <a:pPr marL="0" lvl="0" indent="0" algn="just">
              <a:buNone/>
            </a:pPr>
            <a:endParaRPr lang="es-ES" sz="3400" dirty="0">
              <a:solidFill>
                <a:schemeClr val="bg1">
                  <a:lumMod val="95000"/>
                </a:schemeClr>
              </a:solidFill>
              <a:latin typeface="Arial" panose="020B0604020202020204" pitchFamily="34" charset="0"/>
              <a:cs typeface="Arial" panose="020B0604020202020204" pitchFamily="34" charset="0"/>
            </a:endParaRPr>
          </a:p>
          <a:p>
            <a:pPr lvl="0" algn="just"/>
            <a:r>
              <a:rPr lang="en-US" sz="3400" dirty="0">
                <a:solidFill>
                  <a:schemeClr val="bg1">
                    <a:lumMod val="95000"/>
                  </a:schemeClr>
                </a:solidFill>
                <a:latin typeface="Arial" panose="020B0604020202020204" pitchFamily="34" charset="0"/>
                <a:cs typeface="Arial" panose="020B0604020202020204" pitchFamily="34" charset="0"/>
              </a:rPr>
              <a:t>The region and its institutions should attend to improper practices. More attention on issues such as discrimination, xenophobia, racism, awareness and corporate responsibility.</a:t>
            </a:r>
          </a:p>
          <a:p>
            <a:pPr marL="0" lvl="0" indent="0" algn="just">
              <a:buNone/>
            </a:pPr>
            <a:endParaRPr lang="es-ES" sz="3400" dirty="0">
              <a:solidFill>
                <a:schemeClr val="bg1">
                  <a:lumMod val="95000"/>
                </a:schemeClr>
              </a:solidFill>
              <a:latin typeface="Arial" panose="020B0604020202020204" pitchFamily="34" charset="0"/>
              <a:cs typeface="Arial" panose="020B0604020202020204" pitchFamily="34" charset="0"/>
            </a:endParaRPr>
          </a:p>
          <a:p>
            <a:pPr lvl="0" algn="just"/>
            <a:r>
              <a:rPr lang="en-US" sz="3400" dirty="0">
                <a:solidFill>
                  <a:schemeClr val="bg1">
                    <a:lumMod val="95000"/>
                  </a:schemeClr>
                </a:solidFill>
                <a:latin typeface="Arial" panose="020B0604020202020204" pitchFamily="34" charset="0"/>
                <a:cs typeface="Arial" panose="020B0604020202020204" pitchFamily="34" charset="0"/>
              </a:rPr>
              <a:t>In destination countries, there is more demand for social protection required by these groups of workers. Social protection is a task and a great effort in controlling clandestine migration.</a:t>
            </a:r>
            <a:endParaRPr lang="es-ES" sz="3400" dirty="0">
              <a:solidFill>
                <a:schemeClr val="bg1">
                  <a:lumMod val="9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76172917"/>
      </p:ext>
    </p:extLst>
  </p:cSld>
  <p:clrMapOvr>
    <a:masterClrMapping/>
  </p:clrMapOvr>
  <p:transition spd="slow">
    <p:wipe/>
  </p:transition>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0" y="0"/>
            <a:ext cx="9144000" cy="1143000"/>
          </a:xfrm>
        </p:spPr>
        <p:txBody>
          <a:bodyPr>
            <a:normAutofit/>
          </a:bodyPr>
          <a:lstStyle/>
          <a:p>
            <a:r>
              <a:rPr lang="es-CR" sz="2800" b="1" dirty="0">
                <a:solidFill>
                  <a:srgbClr val="FFC000"/>
                </a:solidFill>
                <a:latin typeface="Arial" panose="020B0604020202020204" pitchFamily="34" charset="0"/>
                <a:cs typeface="Arial" panose="020B0604020202020204" pitchFamily="34" charset="0"/>
              </a:rPr>
              <a:t>CONCLUSIONS</a:t>
            </a:r>
            <a:endParaRPr lang="es-ES" sz="2400" b="1" u="sng" dirty="0">
              <a:solidFill>
                <a:srgbClr val="FFFF00"/>
              </a:solidFill>
              <a:latin typeface="Arial" panose="020B0604020202020204" pitchFamily="34" charset="0"/>
              <a:cs typeface="Arial" panose="020B0604020202020204" pitchFamily="34" charset="0"/>
            </a:endParaRPr>
          </a:p>
        </p:txBody>
      </p:sp>
      <p:sp>
        <p:nvSpPr>
          <p:cNvPr id="5" name="4 Marcador de contenido"/>
          <p:cNvSpPr>
            <a:spLocks noGrp="1"/>
          </p:cNvSpPr>
          <p:nvPr>
            <p:ph idx="1"/>
          </p:nvPr>
        </p:nvSpPr>
        <p:spPr>
          <a:xfrm>
            <a:off x="107504" y="980728"/>
            <a:ext cx="8712968" cy="5616624"/>
          </a:xfrm>
        </p:spPr>
        <p:txBody>
          <a:bodyPr>
            <a:normAutofit lnSpcReduction="10000"/>
          </a:bodyPr>
          <a:lstStyle/>
          <a:p>
            <a:pPr algn="just"/>
            <a:r>
              <a:rPr lang="en-US" sz="2600" dirty="0">
                <a:solidFill>
                  <a:schemeClr val="bg1">
                    <a:lumMod val="95000"/>
                  </a:schemeClr>
                </a:solidFill>
                <a:latin typeface="Arial" panose="020B0604020202020204" pitchFamily="34" charset="0"/>
                <a:cs typeface="Arial" panose="020B0604020202020204" pitchFamily="34" charset="0"/>
              </a:rPr>
              <a:t>Migrant workers and their training for employment. The topic of competencies and requirements for the selection of human resources is very important.</a:t>
            </a:r>
          </a:p>
          <a:p>
            <a:pPr algn="just"/>
            <a:endParaRPr lang="es-CR" sz="2600" dirty="0">
              <a:solidFill>
                <a:schemeClr val="bg1">
                  <a:lumMod val="95000"/>
                </a:schemeClr>
              </a:solidFill>
              <a:latin typeface="Arial" panose="020B0604020202020204" pitchFamily="34" charset="0"/>
              <a:cs typeface="Arial" panose="020B0604020202020204" pitchFamily="34" charset="0"/>
            </a:endParaRPr>
          </a:p>
          <a:p>
            <a:pPr algn="just"/>
            <a:r>
              <a:rPr lang="en-US" sz="2600" dirty="0">
                <a:solidFill>
                  <a:schemeClr val="bg1">
                    <a:lumMod val="95000"/>
                  </a:schemeClr>
                </a:solidFill>
                <a:latin typeface="Arial" panose="020B0604020202020204" pitchFamily="34" charset="0"/>
                <a:cs typeface="Arial" panose="020B0604020202020204" pitchFamily="34" charset="0"/>
              </a:rPr>
              <a:t>The co-development project deserves a reflection as it generates and promotes development in the country of origin. Experiences in Spain and Colombia. It is better if migrants can apply to improve the use of remittances in country of origin.</a:t>
            </a:r>
          </a:p>
          <a:p>
            <a:pPr algn="just"/>
            <a:endParaRPr lang="es-ES" sz="2600" dirty="0">
              <a:solidFill>
                <a:schemeClr val="bg1">
                  <a:lumMod val="95000"/>
                </a:schemeClr>
              </a:solidFill>
              <a:latin typeface="Arial" panose="020B0604020202020204" pitchFamily="34" charset="0"/>
              <a:cs typeface="Arial" panose="020B0604020202020204" pitchFamily="34" charset="0"/>
            </a:endParaRPr>
          </a:p>
          <a:p>
            <a:pPr algn="just"/>
            <a:r>
              <a:rPr lang="en-US" sz="2600" dirty="0">
                <a:solidFill>
                  <a:schemeClr val="bg1">
                    <a:lumMod val="95000"/>
                  </a:schemeClr>
                </a:solidFill>
                <a:latin typeface="Arial" panose="020B0604020202020204" pitchFamily="34" charset="0"/>
                <a:cs typeface="Arial" panose="020B0604020202020204" pitchFamily="34" charset="0"/>
              </a:rPr>
              <a:t>Monitoring and evaluation in employment. Observe the participation from the public and the private perspectives. Employers and workers organizations should be involved in these issues.</a:t>
            </a:r>
            <a:endParaRPr lang="es-ES" sz="2600" dirty="0">
              <a:solidFill>
                <a:schemeClr val="bg1">
                  <a:lumMod val="9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298979"/>
      </p:ext>
    </p:extLst>
  </p:cSld>
  <p:clrMapOvr>
    <a:masterClrMapping/>
  </p:clrMapOvr>
  <p:transition spd="slow">
    <p:wipe/>
  </p:transition>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0" y="0"/>
            <a:ext cx="9144000" cy="908720"/>
          </a:xfrm>
        </p:spPr>
        <p:txBody>
          <a:bodyPr>
            <a:normAutofit/>
          </a:bodyPr>
          <a:lstStyle/>
          <a:p>
            <a:r>
              <a:rPr lang="es-CR" sz="2800" b="1" dirty="0">
                <a:solidFill>
                  <a:srgbClr val="FFC000"/>
                </a:solidFill>
                <a:latin typeface="Arial" panose="020B0604020202020204" pitchFamily="34" charset="0"/>
                <a:cs typeface="Arial" panose="020B0604020202020204" pitchFamily="34" charset="0"/>
              </a:rPr>
              <a:t>FINALLY</a:t>
            </a:r>
            <a:endParaRPr lang="es-ES" sz="2800" b="1" dirty="0">
              <a:solidFill>
                <a:srgbClr val="FFC000"/>
              </a:solidFill>
              <a:latin typeface="Arial" panose="020B0604020202020204" pitchFamily="34" charset="0"/>
              <a:cs typeface="Arial" panose="020B0604020202020204" pitchFamily="34" charset="0"/>
            </a:endParaRPr>
          </a:p>
        </p:txBody>
      </p:sp>
      <p:sp>
        <p:nvSpPr>
          <p:cNvPr id="5" name="4 Marcador de contenido"/>
          <p:cNvSpPr>
            <a:spLocks noGrp="1"/>
          </p:cNvSpPr>
          <p:nvPr>
            <p:ph idx="1"/>
          </p:nvPr>
        </p:nvSpPr>
        <p:spPr>
          <a:xfrm>
            <a:off x="107504" y="792088"/>
            <a:ext cx="8712968" cy="5877272"/>
          </a:xfrm>
        </p:spPr>
        <p:txBody>
          <a:bodyPr>
            <a:noAutofit/>
          </a:bodyPr>
          <a:lstStyle/>
          <a:p>
            <a:pPr lvl="0" algn="just"/>
            <a:r>
              <a:rPr lang="en-US" sz="2400" dirty="0">
                <a:solidFill>
                  <a:schemeClr val="bg1">
                    <a:lumMod val="95000"/>
                  </a:schemeClr>
                </a:solidFill>
                <a:latin typeface="Arial" panose="020B0604020202020204" pitchFamily="34" charset="0"/>
                <a:cs typeface="Arial" panose="020B0604020202020204" pitchFamily="34" charset="0"/>
              </a:rPr>
              <a:t>It is not feasible for us to think of temporary migration agreements as a means to solve irregular migration or the lack of decent work in countries of origin. It is necessary to promote cooperation and dialogue on the migratory phenomenon surrounding the migration phenomenon in general and with regard to labor, in particular. Remember that work is a means of personal fulfillment.</a:t>
            </a:r>
          </a:p>
          <a:p>
            <a:pPr lvl="0" algn="just"/>
            <a:endParaRPr lang="es-ES" sz="1400" dirty="0">
              <a:solidFill>
                <a:schemeClr val="bg1">
                  <a:lumMod val="95000"/>
                </a:schemeClr>
              </a:solidFill>
              <a:latin typeface="Arial" panose="020B0604020202020204" pitchFamily="34" charset="0"/>
              <a:cs typeface="Arial" panose="020B0604020202020204" pitchFamily="34" charset="0"/>
            </a:endParaRPr>
          </a:p>
          <a:p>
            <a:pPr lvl="0" algn="just"/>
            <a:r>
              <a:rPr lang="en-US" sz="2400" dirty="0">
                <a:solidFill>
                  <a:schemeClr val="bg1">
                    <a:lumMod val="95000"/>
                  </a:schemeClr>
                </a:solidFill>
                <a:latin typeface="Arial" panose="020B0604020202020204" pitchFamily="34" charset="0"/>
                <a:cs typeface="Arial" panose="020B0604020202020204" pitchFamily="34" charset="0"/>
              </a:rPr>
              <a:t>It is of great interest to collaborate between countries to collect and exchange good practice profiles of labor migration.</a:t>
            </a:r>
          </a:p>
          <a:p>
            <a:pPr lvl="0" algn="just"/>
            <a:endParaRPr lang="es-ES" sz="1400" dirty="0">
              <a:solidFill>
                <a:schemeClr val="bg1">
                  <a:lumMod val="95000"/>
                </a:schemeClr>
              </a:solidFill>
              <a:latin typeface="Arial" panose="020B0604020202020204" pitchFamily="34" charset="0"/>
              <a:cs typeface="Arial" panose="020B0604020202020204" pitchFamily="34" charset="0"/>
            </a:endParaRPr>
          </a:p>
          <a:p>
            <a:pPr lvl="0" algn="just"/>
            <a:r>
              <a:rPr lang="en-US" sz="2400" dirty="0">
                <a:solidFill>
                  <a:schemeClr val="bg1">
                    <a:lumMod val="95000"/>
                  </a:schemeClr>
                </a:solidFill>
                <a:latin typeface="Arial" panose="020B0604020202020204" pitchFamily="34" charset="0"/>
                <a:cs typeface="Arial" panose="020B0604020202020204" pitchFamily="34" charset="0"/>
              </a:rPr>
              <a:t>The ministries must assume greater competence in the subject as well as participate in the elaboration, management and administration of policy associating the policy of employment and work.</a:t>
            </a:r>
            <a:endParaRPr lang="es-ES" sz="2400" dirty="0">
              <a:solidFill>
                <a:schemeClr val="bg1">
                  <a:lumMod val="9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12041873"/>
      </p:ext>
    </p:extLst>
  </p:cSld>
  <p:clrMapOvr>
    <a:masterClrMapping/>
  </p:clrMapOvr>
  <p:transition spd="slow">
    <p:wipe/>
  </p:transition>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0" y="0"/>
            <a:ext cx="9144000" cy="1143000"/>
          </a:xfrm>
        </p:spPr>
        <p:txBody>
          <a:bodyPr>
            <a:normAutofit/>
          </a:bodyPr>
          <a:lstStyle/>
          <a:p>
            <a:r>
              <a:rPr lang="es-CR" sz="2800" b="1" dirty="0">
                <a:solidFill>
                  <a:srgbClr val="FFC000"/>
                </a:solidFill>
                <a:latin typeface="Arial" panose="020B0604020202020204" pitchFamily="34" charset="0"/>
                <a:cs typeface="Arial" panose="020B0604020202020204" pitchFamily="34" charset="0"/>
              </a:rPr>
              <a:t>FINALLY</a:t>
            </a:r>
            <a:endParaRPr lang="es-ES" sz="2800" b="1" dirty="0">
              <a:solidFill>
                <a:srgbClr val="FFC000"/>
              </a:solidFill>
              <a:latin typeface="Arial" panose="020B0604020202020204" pitchFamily="34" charset="0"/>
              <a:cs typeface="Arial" panose="020B0604020202020204" pitchFamily="34" charset="0"/>
            </a:endParaRPr>
          </a:p>
        </p:txBody>
      </p:sp>
      <p:sp>
        <p:nvSpPr>
          <p:cNvPr id="5" name="4 Marcador de contenido"/>
          <p:cNvSpPr>
            <a:spLocks noGrp="1"/>
          </p:cNvSpPr>
          <p:nvPr>
            <p:ph idx="1"/>
          </p:nvPr>
        </p:nvSpPr>
        <p:spPr>
          <a:xfrm>
            <a:off x="107504" y="980728"/>
            <a:ext cx="8712968" cy="5616624"/>
          </a:xfrm>
        </p:spPr>
        <p:txBody>
          <a:bodyPr>
            <a:normAutofit/>
          </a:bodyPr>
          <a:lstStyle/>
          <a:p>
            <a:pPr algn="just"/>
            <a:r>
              <a:rPr lang="en-US" sz="2400" dirty="0">
                <a:solidFill>
                  <a:schemeClr val="bg1">
                    <a:lumMod val="95000"/>
                  </a:schemeClr>
                </a:solidFill>
                <a:latin typeface="Arial" panose="020B0604020202020204" pitchFamily="34" charset="0"/>
                <a:cs typeface="Arial" panose="020B0604020202020204" pitchFamily="34" charset="0"/>
              </a:rPr>
              <a:t>It is still important to continue efforts on the prevention of abusive migrations and illegal mobility practices such as the trafficking and smuggling of individuals.</a:t>
            </a:r>
          </a:p>
          <a:p>
            <a:pPr algn="just"/>
            <a:endParaRPr lang="es-ES" sz="2400" dirty="0">
              <a:solidFill>
                <a:schemeClr val="bg1">
                  <a:lumMod val="95000"/>
                </a:schemeClr>
              </a:solidFill>
              <a:latin typeface="Arial" panose="020B0604020202020204" pitchFamily="34" charset="0"/>
              <a:cs typeface="Arial" panose="020B0604020202020204" pitchFamily="34" charset="0"/>
            </a:endParaRPr>
          </a:p>
          <a:p>
            <a:pPr algn="just"/>
            <a:r>
              <a:rPr lang="en-US" sz="2400" dirty="0">
                <a:solidFill>
                  <a:schemeClr val="bg1">
                    <a:lumMod val="95000"/>
                  </a:schemeClr>
                </a:solidFill>
                <a:latin typeface="Arial" panose="020B0604020202020204" pitchFamily="34" charset="0"/>
                <a:cs typeface="Arial" panose="020B0604020202020204" pitchFamily="34" charset="0"/>
              </a:rPr>
              <a:t>It is important to receive international cooperation to continue working on agile management and documentation procedures and to attend the reduction of processing costs.</a:t>
            </a:r>
          </a:p>
          <a:p>
            <a:pPr marL="0" indent="0" algn="just">
              <a:buNone/>
            </a:pPr>
            <a:endParaRPr lang="es-ES" sz="2400" dirty="0">
              <a:solidFill>
                <a:schemeClr val="bg1">
                  <a:lumMod val="95000"/>
                </a:schemeClr>
              </a:solidFill>
              <a:latin typeface="Arial" panose="020B0604020202020204" pitchFamily="34" charset="0"/>
              <a:cs typeface="Arial" panose="020B0604020202020204" pitchFamily="34" charset="0"/>
            </a:endParaRPr>
          </a:p>
          <a:p>
            <a:pPr algn="just"/>
            <a:r>
              <a:rPr lang="en-US" sz="2400" dirty="0">
                <a:solidFill>
                  <a:schemeClr val="bg1">
                    <a:lumMod val="95000"/>
                  </a:schemeClr>
                </a:solidFill>
                <a:latin typeface="Arial" panose="020B0604020202020204" pitchFamily="34" charset="0"/>
                <a:cs typeface="Arial" panose="020B0604020202020204" pitchFamily="34" charset="0"/>
              </a:rPr>
              <a:t>One principle is to recognize the work, the people what they do is make a living, so countries of employment should boost inspection mechanisms, penalize labor offences, and above all do not facilitate that migration is seen as an option of cheap labor.</a:t>
            </a:r>
            <a:endParaRPr lang="es-ES" sz="2400" dirty="0">
              <a:solidFill>
                <a:schemeClr val="bg1">
                  <a:lumMod val="9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73389964"/>
      </p:ext>
    </p:extLst>
  </p:cSld>
  <p:clrMapOvr>
    <a:masterClrMapping/>
  </p:clrMapOvr>
  <p:transition spd="slow">
    <p:wipe/>
  </p:transition>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0" y="0"/>
            <a:ext cx="9144000" cy="1143000"/>
          </a:xfrm>
        </p:spPr>
        <p:txBody>
          <a:bodyPr>
            <a:normAutofit/>
          </a:bodyPr>
          <a:lstStyle/>
          <a:p>
            <a:r>
              <a:rPr lang="es-CR" sz="2400" b="1" dirty="0">
                <a:solidFill>
                  <a:srgbClr val="FFC000"/>
                </a:solidFill>
                <a:latin typeface="Arial" panose="020B0604020202020204" pitchFamily="34" charset="0"/>
                <a:cs typeface="Arial" panose="020B0604020202020204" pitchFamily="34" charset="0"/>
              </a:rPr>
              <a:t>ANNEXES TO INFORMATION</a:t>
            </a:r>
            <a:endParaRPr lang="es-ES" sz="2400" b="1" dirty="0">
              <a:solidFill>
                <a:srgbClr val="FFC000"/>
              </a:solidFill>
              <a:latin typeface="Arial" panose="020B0604020202020204" pitchFamily="34" charset="0"/>
              <a:cs typeface="Arial" panose="020B0604020202020204" pitchFamily="34" charset="0"/>
            </a:endParaRPr>
          </a:p>
        </p:txBody>
      </p:sp>
      <p:sp>
        <p:nvSpPr>
          <p:cNvPr id="5" name="4 Marcador de contenido"/>
          <p:cNvSpPr>
            <a:spLocks noGrp="1"/>
          </p:cNvSpPr>
          <p:nvPr>
            <p:ph idx="1"/>
          </p:nvPr>
        </p:nvSpPr>
        <p:spPr>
          <a:xfrm>
            <a:off x="107504" y="980728"/>
            <a:ext cx="8712968" cy="5616624"/>
          </a:xfrm>
        </p:spPr>
        <p:txBody>
          <a:bodyPr>
            <a:noAutofit/>
          </a:bodyPr>
          <a:lstStyle/>
          <a:p>
            <a:pPr lvl="0" algn="just"/>
            <a:r>
              <a:rPr lang="en-US" sz="1600" dirty="0">
                <a:solidFill>
                  <a:schemeClr val="bg1">
                    <a:lumMod val="95000"/>
                  </a:schemeClr>
                </a:solidFill>
                <a:latin typeface="Arial" panose="020B0604020202020204" pitchFamily="34" charset="0"/>
                <a:cs typeface="Arial" panose="020B0604020202020204" pitchFamily="34" charset="0"/>
              </a:rPr>
              <a:t>The Co-development  project Costa Rica / Nicaragua. - A model of supervised recruitment and contracting</a:t>
            </a:r>
          </a:p>
          <a:p>
            <a:pPr marL="0" lvl="0" indent="0" algn="just">
              <a:buNone/>
            </a:pPr>
            <a:endParaRPr lang="es-ES" sz="1600" dirty="0">
              <a:solidFill>
                <a:schemeClr val="bg1">
                  <a:lumMod val="95000"/>
                </a:schemeClr>
              </a:solidFill>
              <a:latin typeface="Arial" panose="020B0604020202020204" pitchFamily="34" charset="0"/>
              <a:cs typeface="Arial" panose="020B0604020202020204" pitchFamily="34" charset="0"/>
            </a:endParaRPr>
          </a:p>
          <a:p>
            <a:pPr lvl="0" algn="just"/>
            <a:r>
              <a:rPr lang="es-CR" sz="1600" dirty="0" err="1">
                <a:solidFill>
                  <a:schemeClr val="bg1">
                    <a:lumMod val="95000"/>
                  </a:schemeClr>
                </a:solidFill>
                <a:latin typeface="Arial" panose="020B0604020202020204" pitchFamily="34" charset="0"/>
                <a:cs typeface="Arial" panose="020B0604020202020204" pitchFamily="34" charset="0"/>
              </a:rPr>
              <a:t>Recruitment</a:t>
            </a:r>
            <a:r>
              <a:rPr lang="es-CR" sz="1600" dirty="0">
                <a:solidFill>
                  <a:schemeClr val="bg1">
                    <a:lumMod val="95000"/>
                  </a:schemeClr>
                </a:solidFill>
                <a:latin typeface="Arial" panose="020B0604020202020204" pitchFamily="34" charset="0"/>
                <a:cs typeface="Arial" panose="020B0604020202020204" pitchFamily="34" charset="0"/>
              </a:rPr>
              <a:t> of </a:t>
            </a:r>
            <a:r>
              <a:rPr lang="es-CR" sz="1600" dirty="0" err="1">
                <a:solidFill>
                  <a:schemeClr val="bg1">
                    <a:lumMod val="95000"/>
                  </a:schemeClr>
                </a:solidFill>
                <a:latin typeface="Arial" panose="020B0604020202020204" pitchFamily="34" charset="0"/>
                <a:cs typeface="Arial" panose="020B0604020202020204" pitchFamily="34" charset="0"/>
              </a:rPr>
              <a:t>temporary</a:t>
            </a:r>
            <a:r>
              <a:rPr lang="es-CR" sz="1600" dirty="0">
                <a:solidFill>
                  <a:schemeClr val="bg1">
                    <a:lumMod val="95000"/>
                  </a:schemeClr>
                </a:solidFill>
                <a:latin typeface="Arial" panose="020B0604020202020204" pitchFamily="34" charset="0"/>
                <a:cs typeface="Arial" panose="020B0604020202020204" pitchFamily="34" charset="0"/>
              </a:rPr>
              <a:t> </a:t>
            </a:r>
            <a:r>
              <a:rPr lang="es-CR" sz="1600" dirty="0" err="1">
                <a:solidFill>
                  <a:schemeClr val="bg1">
                    <a:lumMod val="95000"/>
                  </a:schemeClr>
                </a:solidFill>
                <a:latin typeface="Arial" panose="020B0604020202020204" pitchFamily="34" charset="0"/>
                <a:cs typeface="Arial" panose="020B0604020202020204" pitchFamily="34" charset="0"/>
              </a:rPr>
              <a:t>workers</a:t>
            </a:r>
            <a:r>
              <a:rPr lang="es-CR" sz="1600" dirty="0">
                <a:solidFill>
                  <a:schemeClr val="bg1">
                    <a:lumMod val="95000"/>
                  </a:schemeClr>
                </a:solidFill>
                <a:latin typeface="Arial" panose="020B0604020202020204" pitchFamily="34" charset="0"/>
                <a:cs typeface="Arial" panose="020B0604020202020204" pitchFamily="34" charset="0"/>
              </a:rPr>
              <a:t> and </a:t>
            </a:r>
            <a:r>
              <a:rPr lang="es-CR" sz="1600" dirty="0" err="1">
                <a:solidFill>
                  <a:schemeClr val="bg1">
                    <a:lumMod val="95000"/>
                  </a:schemeClr>
                </a:solidFill>
                <a:latin typeface="Arial" panose="020B0604020202020204" pitchFamily="34" charset="0"/>
                <a:cs typeface="Arial" panose="020B0604020202020204" pitchFamily="34" charset="0"/>
              </a:rPr>
              <a:t>an</a:t>
            </a:r>
            <a:r>
              <a:rPr lang="es-CR" sz="1600" dirty="0">
                <a:solidFill>
                  <a:schemeClr val="bg1">
                    <a:lumMod val="95000"/>
                  </a:schemeClr>
                </a:solidFill>
                <a:latin typeface="Arial" panose="020B0604020202020204" pitchFamily="34" charset="0"/>
                <a:cs typeface="Arial" panose="020B0604020202020204" pitchFamily="34" charset="0"/>
              </a:rPr>
              <a:t> </a:t>
            </a:r>
            <a:r>
              <a:rPr lang="es-CR" sz="1600" dirty="0" err="1">
                <a:solidFill>
                  <a:schemeClr val="bg1">
                    <a:lumMod val="95000"/>
                  </a:schemeClr>
                </a:solidFill>
                <a:latin typeface="Arial" panose="020B0604020202020204" pitchFamily="34" charset="0"/>
                <a:cs typeface="Arial" panose="020B0604020202020204" pitchFamily="34" charset="0"/>
              </a:rPr>
              <a:t>authorized</a:t>
            </a:r>
            <a:r>
              <a:rPr lang="es-CR" sz="1600" dirty="0">
                <a:solidFill>
                  <a:schemeClr val="bg1">
                    <a:lumMod val="95000"/>
                  </a:schemeClr>
                </a:solidFill>
                <a:latin typeface="Arial" panose="020B0604020202020204" pitchFamily="34" charset="0"/>
                <a:cs typeface="Arial" panose="020B0604020202020204" pitchFamily="34" charset="0"/>
              </a:rPr>
              <a:t> </a:t>
            </a:r>
            <a:r>
              <a:rPr lang="es-CR" sz="1600" dirty="0" err="1">
                <a:solidFill>
                  <a:schemeClr val="bg1">
                    <a:lumMod val="95000"/>
                  </a:schemeClr>
                </a:solidFill>
                <a:latin typeface="Arial" panose="020B0604020202020204" pitchFamily="34" charset="0"/>
                <a:cs typeface="Arial" panose="020B0604020202020204" pitchFamily="34" charset="0"/>
              </a:rPr>
              <a:t>register</a:t>
            </a:r>
            <a:r>
              <a:rPr lang="es-CR" sz="1600" dirty="0">
                <a:solidFill>
                  <a:schemeClr val="bg1">
                    <a:lumMod val="95000"/>
                  </a:schemeClr>
                </a:solidFill>
                <a:latin typeface="Arial" panose="020B0604020202020204" pitchFamily="34" charset="0"/>
                <a:cs typeface="Arial" panose="020B0604020202020204" pitchFamily="34" charset="0"/>
              </a:rPr>
              <a:t> of </a:t>
            </a:r>
            <a:r>
              <a:rPr lang="es-CR" sz="1600" dirty="0" err="1">
                <a:solidFill>
                  <a:schemeClr val="bg1">
                    <a:lumMod val="95000"/>
                  </a:schemeClr>
                </a:solidFill>
                <a:latin typeface="Arial" panose="020B0604020202020204" pitchFamily="34" charset="0"/>
                <a:cs typeface="Arial" panose="020B0604020202020204" pitchFamily="34" charset="0"/>
              </a:rPr>
              <a:t>companies</a:t>
            </a:r>
            <a:endParaRPr lang="es-CR" sz="1600" dirty="0">
              <a:solidFill>
                <a:schemeClr val="bg1">
                  <a:lumMod val="95000"/>
                </a:schemeClr>
              </a:solidFill>
              <a:latin typeface="Arial" panose="020B0604020202020204" pitchFamily="34" charset="0"/>
              <a:cs typeface="Arial" panose="020B0604020202020204" pitchFamily="34" charset="0"/>
            </a:endParaRPr>
          </a:p>
          <a:p>
            <a:pPr marL="0" lvl="0" indent="0" algn="just">
              <a:buNone/>
            </a:pPr>
            <a:endParaRPr lang="es-ES" sz="1600" dirty="0">
              <a:solidFill>
                <a:schemeClr val="bg1">
                  <a:lumMod val="95000"/>
                </a:schemeClr>
              </a:solidFill>
              <a:latin typeface="Arial" panose="020B0604020202020204" pitchFamily="34" charset="0"/>
              <a:cs typeface="Arial" panose="020B0604020202020204" pitchFamily="34" charset="0"/>
            </a:endParaRPr>
          </a:p>
          <a:p>
            <a:pPr lvl="0" algn="just"/>
            <a:r>
              <a:rPr lang="en-US" sz="1600" dirty="0">
                <a:solidFill>
                  <a:schemeClr val="bg1">
                    <a:lumMod val="95000"/>
                  </a:schemeClr>
                </a:solidFill>
                <a:latin typeface="Arial" panose="020B0604020202020204" pitchFamily="34" charset="0"/>
                <a:cs typeface="Arial" panose="020B0604020202020204" pitchFamily="34" charset="0"/>
              </a:rPr>
              <a:t>The competent institutions of both countries are articulated</a:t>
            </a:r>
          </a:p>
          <a:p>
            <a:pPr lvl="0" algn="just"/>
            <a:endParaRPr lang="es-ES" sz="1600" dirty="0">
              <a:solidFill>
                <a:schemeClr val="bg1">
                  <a:lumMod val="95000"/>
                </a:schemeClr>
              </a:solidFill>
              <a:latin typeface="Arial" panose="020B0604020202020204" pitchFamily="34" charset="0"/>
              <a:cs typeface="Arial" panose="020B0604020202020204" pitchFamily="34" charset="0"/>
            </a:endParaRPr>
          </a:p>
          <a:p>
            <a:pPr lvl="0" algn="just"/>
            <a:r>
              <a:rPr lang="en-US" sz="1600" dirty="0">
                <a:solidFill>
                  <a:schemeClr val="bg1">
                    <a:lumMod val="95000"/>
                  </a:schemeClr>
                </a:solidFill>
                <a:latin typeface="Arial" panose="020B0604020202020204" pitchFamily="34" charset="0"/>
                <a:cs typeface="Arial" panose="020B0604020202020204" pitchFamily="34" charset="0"/>
              </a:rPr>
              <a:t>The amounts of human resources needed for productive sectors are recorded, studied and recommended</a:t>
            </a:r>
          </a:p>
          <a:p>
            <a:pPr marL="0" lvl="0" indent="0" algn="just">
              <a:buNone/>
            </a:pPr>
            <a:endParaRPr lang="en-US" sz="1600" dirty="0">
              <a:solidFill>
                <a:schemeClr val="bg1">
                  <a:lumMod val="95000"/>
                </a:schemeClr>
              </a:solidFill>
              <a:latin typeface="Arial" panose="020B0604020202020204" pitchFamily="34" charset="0"/>
              <a:cs typeface="Arial" panose="020B0604020202020204" pitchFamily="34" charset="0"/>
            </a:endParaRPr>
          </a:p>
          <a:p>
            <a:pPr lvl="0" algn="just"/>
            <a:r>
              <a:rPr lang="en-US" sz="1600" dirty="0">
                <a:solidFill>
                  <a:schemeClr val="bg1">
                    <a:lumMod val="95000"/>
                  </a:schemeClr>
                </a:solidFill>
                <a:latin typeface="Arial" panose="020B0604020202020204" pitchFamily="34" charset="0"/>
                <a:cs typeface="Arial" panose="020B0604020202020204" pitchFamily="34" charset="0"/>
              </a:rPr>
              <a:t>Appropriate conditions for the work stay of the workers are supervised</a:t>
            </a:r>
          </a:p>
          <a:p>
            <a:pPr lvl="0" algn="just"/>
            <a:endParaRPr lang="es-ES" sz="1600" dirty="0">
              <a:solidFill>
                <a:schemeClr val="bg1">
                  <a:lumMod val="95000"/>
                </a:schemeClr>
              </a:solidFill>
              <a:latin typeface="Arial" panose="020B0604020202020204" pitchFamily="34" charset="0"/>
              <a:cs typeface="Arial" panose="020B0604020202020204" pitchFamily="34" charset="0"/>
            </a:endParaRPr>
          </a:p>
          <a:p>
            <a:pPr lvl="0" algn="just"/>
            <a:r>
              <a:rPr lang="en-US" sz="1600" dirty="0">
                <a:solidFill>
                  <a:schemeClr val="bg1">
                    <a:lumMod val="95000"/>
                  </a:schemeClr>
                </a:solidFill>
                <a:latin typeface="Arial" panose="020B0604020202020204" pitchFamily="34" charset="0"/>
                <a:cs typeface="Arial" panose="020B0604020202020204" pitchFamily="34" charset="0"/>
              </a:rPr>
              <a:t>The labor contracts are signed and supervised by the ministries of labor. In the country of origin the ministry participates in orderly mobility</a:t>
            </a:r>
          </a:p>
          <a:p>
            <a:pPr marL="0" lvl="0" indent="0" algn="just">
              <a:buNone/>
            </a:pPr>
            <a:endParaRPr lang="en-US" sz="1600" dirty="0">
              <a:solidFill>
                <a:schemeClr val="bg1">
                  <a:lumMod val="95000"/>
                </a:schemeClr>
              </a:solidFill>
              <a:latin typeface="Arial" panose="020B0604020202020204" pitchFamily="34" charset="0"/>
              <a:cs typeface="Arial" panose="020B0604020202020204" pitchFamily="34" charset="0"/>
            </a:endParaRPr>
          </a:p>
          <a:p>
            <a:pPr lvl="0"/>
            <a:r>
              <a:rPr lang="en-US" sz="1600" dirty="0">
                <a:solidFill>
                  <a:schemeClr val="bg1">
                    <a:lumMod val="95000"/>
                  </a:schemeClr>
                </a:solidFill>
                <a:latin typeface="Arial" panose="020B0604020202020204" pitchFamily="34" charset="0"/>
                <a:cs typeface="Arial" panose="020B0604020202020204" pitchFamily="34" charset="0"/>
              </a:rPr>
              <a:t>In country of origin documenting workers for an orderly migration</a:t>
            </a:r>
            <a:br>
              <a:rPr lang="en-US" sz="1600" dirty="0">
                <a:solidFill>
                  <a:schemeClr val="bg1">
                    <a:lumMod val="95000"/>
                  </a:schemeClr>
                </a:solidFill>
                <a:latin typeface="Arial" panose="020B0604020202020204" pitchFamily="34" charset="0"/>
                <a:cs typeface="Arial" panose="020B0604020202020204" pitchFamily="34" charset="0"/>
              </a:rPr>
            </a:br>
            <a:endParaRPr lang="es-ES" sz="1600" dirty="0">
              <a:solidFill>
                <a:schemeClr val="bg1">
                  <a:lumMod val="95000"/>
                </a:schemeClr>
              </a:solidFill>
              <a:latin typeface="Arial" panose="020B0604020202020204" pitchFamily="34" charset="0"/>
              <a:cs typeface="Arial" panose="020B0604020202020204" pitchFamily="34" charset="0"/>
            </a:endParaRPr>
          </a:p>
          <a:p>
            <a:pPr lvl="0"/>
            <a:r>
              <a:rPr lang="en-US" sz="1600" dirty="0">
                <a:solidFill>
                  <a:schemeClr val="bg1">
                    <a:lumMod val="95000"/>
                  </a:schemeClr>
                </a:solidFill>
                <a:latin typeface="Arial" panose="020B0604020202020204" pitchFamily="34" charset="0"/>
                <a:cs typeface="Arial" panose="020B0604020202020204" pitchFamily="34" charset="0"/>
              </a:rPr>
              <a:t>Migratory institutions monitor migratory movements among participating States.</a:t>
            </a:r>
            <a:endParaRPr lang="es-ES" sz="1600" dirty="0">
              <a:solidFill>
                <a:schemeClr val="bg1">
                  <a:lumMod val="9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62878547"/>
      </p:ext>
    </p:extLst>
  </p:cSld>
  <p:clrMapOvr>
    <a:masterClrMapping/>
  </p:clrMapOvr>
  <p:transition spd="slow">
    <p:wipe/>
  </p:transition>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0" y="0"/>
            <a:ext cx="9144000" cy="1143000"/>
          </a:xfrm>
        </p:spPr>
        <p:txBody>
          <a:bodyPr>
            <a:normAutofit/>
          </a:bodyPr>
          <a:lstStyle/>
          <a:p>
            <a:r>
              <a:rPr lang="es-CR" sz="2400" b="1" dirty="0">
                <a:solidFill>
                  <a:srgbClr val="FFC000"/>
                </a:solidFill>
                <a:latin typeface="Arial" panose="020B0604020202020204" pitchFamily="34" charset="0"/>
                <a:cs typeface="Arial" panose="020B0604020202020204" pitchFamily="34" charset="0"/>
              </a:rPr>
              <a:t>GOOD LABOR MOBILITY MANAGEMENT</a:t>
            </a:r>
            <a:endParaRPr lang="es-ES" sz="2400" b="1" dirty="0">
              <a:solidFill>
                <a:srgbClr val="FFC000"/>
              </a:solidFill>
              <a:latin typeface="Arial" panose="020B0604020202020204" pitchFamily="34" charset="0"/>
              <a:cs typeface="Arial" panose="020B0604020202020204" pitchFamily="34" charset="0"/>
            </a:endParaRPr>
          </a:p>
        </p:txBody>
      </p:sp>
      <p:sp>
        <p:nvSpPr>
          <p:cNvPr id="5" name="4 Marcador de contenido"/>
          <p:cNvSpPr>
            <a:spLocks noGrp="1"/>
          </p:cNvSpPr>
          <p:nvPr>
            <p:ph idx="1"/>
          </p:nvPr>
        </p:nvSpPr>
        <p:spPr>
          <a:xfrm>
            <a:off x="107504" y="1124744"/>
            <a:ext cx="8712968" cy="5616624"/>
          </a:xfrm>
        </p:spPr>
        <p:txBody>
          <a:bodyPr>
            <a:noAutofit/>
          </a:bodyPr>
          <a:lstStyle/>
          <a:p>
            <a:pPr algn="just"/>
            <a:r>
              <a:rPr lang="es-CR" sz="1600" dirty="0" err="1">
                <a:solidFill>
                  <a:schemeClr val="bg1">
                    <a:lumMod val="95000"/>
                  </a:schemeClr>
                </a:solidFill>
                <a:latin typeface="Arial" panose="020B0604020202020204" pitchFamily="34" charset="0"/>
                <a:cs typeface="Arial" panose="020B0604020202020204" pitchFamily="34" charset="0"/>
              </a:rPr>
              <a:t>Guide</a:t>
            </a:r>
            <a:r>
              <a:rPr lang="es-CR" sz="1600" dirty="0">
                <a:solidFill>
                  <a:schemeClr val="bg1">
                    <a:lumMod val="95000"/>
                  </a:schemeClr>
                </a:solidFill>
                <a:latin typeface="Arial" panose="020B0604020202020204" pitchFamily="34" charset="0"/>
                <a:cs typeface="Arial" panose="020B0604020202020204" pitchFamily="34" charset="0"/>
              </a:rPr>
              <a:t> </a:t>
            </a:r>
            <a:r>
              <a:rPr lang="es-CR" sz="1600" dirty="0" err="1">
                <a:solidFill>
                  <a:schemeClr val="bg1">
                    <a:lumMod val="95000"/>
                  </a:schemeClr>
                </a:solidFill>
                <a:latin typeface="Arial" panose="020B0604020202020204" pitchFamily="34" charset="0"/>
                <a:cs typeface="Arial" panose="020B0604020202020204" pitchFamily="34" charset="0"/>
              </a:rPr>
              <a:t>recruitment</a:t>
            </a:r>
            <a:r>
              <a:rPr lang="es-CR" sz="1600" dirty="0">
                <a:solidFill>
                  <a:schemeClr val="bg1">
                    <a:lumMod val="95000"/>
                  </a:schemeClr>
                </a:solidFill>
                <a:latin typeface="Arial" panose="020B0604020202020204" pitchFamily="34" charset="0"/>
                <a:cs typeface="Arial" panose="020B0604020202020204" pitchFamily="34" charset="0"/>
              </a:rPr>
              <a:t> at country of </a:t>
            </a:r>
            <a:r>
              <a:rPr lang="es-CR" sz="1600" dirty="0" err="1">
                <a:solidFill>
                  <a:schemeClr val="bg1">
                    <a:lumMod val="95000"/>
                  </a:schemeClr>
                </a:solidFill>
                <a:latin typeface="Arial" panose="020B0604020202020204" pitchFamily="34" charset="0"/>
                <a:cs typeface="Arial" panose="020B0604020202020204" pitchFamily="34" charset="0"/>
              </a:rPr>
              <a:t>origin</a:t>
            </a:r>
            <a:r>
              <a:rPr lang="es-CR" sz="1600" dirty="0">
                <a:solidFill>
                  <a:schemeClr val="bg1">
                    <a:lumMod val="95000"/>
                  </a:schemeClr>
                </a:solidFill>
                <a:latin typeface="Arial" panose="020B0604020202020204" pitchFamily="34" charset="0"/>
                <a:cs typeface="Arial" panose="020B0604020202020204" pitchFamily="34" charset="0"/>
              </a:rPr>
              <a:t> and </a:t>
            </a:r>
            <a:r>
              <a:rPr lang="es-CR" sz="1600" dirty="0" err="1">
                <a:solidFill>
                  <a:schemeClr val="bg1">
                    <a:lumMod val="95000"/>
                  </a:schemeClr>
                </a:solidFill>
                <a:latin typeface="Arial" panose="020B0604020202020204" pitchFamily="34" charset="0"/>
                <a:cs typeface="Arial" panose="020B0604020202020204" pitchFamily="34" charset="0"/>
              </a:rPr>
              <a:t>destination</a:t>
            </a:r>
            <a:endParaRPr lang="es-CR" sz="1600" dirty="0">
              <a:solidFill>
                <a:schemeClr val="bg1">
                  <a:lumMod val="95000"/>
                </a:schemeClr>
              </a:solidFill>
              <a:latin typeface="Arial" panose="020B0604020202020204" pitchFamily="34" charset="0"/>
              <a:cs typeface="Arial" panose="020B0604020202020204" pitchFamily="34" charset="0"/>
            </a:endParaRPr>
          </a:p>
          <a:p>
            <a:pPr algn="just"/>
            <a:endParaRPr lang="es-ES" sz="1600" dirty="0">
              <a:solidFill>
                <a:schemeClr val="bg1">
                  <a:lumMod val="95000"/>
                </a:schemeClr>
              </a:solidFill>
              <a:latin typeface="Arial" panose="020B0604020202020204" pitchFamily="34" charset="0"/>
              <a:cs typeface="Arial" panose="020B0604020202020204" pitchFamily="34" charset="0"/>
            </a:endParaRPr>
          </a:p>
          <a:p>
            <a:pPr algn="just"/>
            <a:r>
              <a:rPr lang="en-US" sz="1600" dirty="0">
                <a:solidFill>
                  <a:schemeClr val="bg1">
                    <a:lumMod val="95000"/>
                  </a:schemeClr>
                </a:solidFill>
                <a:latin typeface="Arial" panose="020B0604020202020204" pitchFamily="34" charset="0"/>
                <a:cs typeface="Arial" panose="020B0604020202020204" pitchFamily="34" charset="0"/>
              </a:rPr>
              <a:t>Protect rights and give advice</a:t>
            </a:r>
          </a:p>
          <a:p>
            <a:pPr algn="just"/>
            <a:endParaRPr lang="es-ES" sz="1600" dirty="0">
              <a:solidFill>
                <a:schemeClr val="bg1">
                  <a:lumMod val="95000"/>
                </a:schemeClr>
              </a:solidFill>
              <a:latin typeface="Arial" panose="020B0604020202020204" pitchFamily="34" charset="0"/>
              <a:cs typeface="Arial" panose="020B0604020202020204" pitchFamily="34" charset="0"/>
            </a:endParaRPr>
          </a:p>
          <a:p>
            <a:pPr algn="just"/>
            <a:r>
              <a:rPr lang="en-US" sz="1600" dirty="0">
                <a:solidFill>
                  <a:schemeClr val="bg1">
                    <a:lumMod val="95000"/>
                  </a:schemeClr>
                </a:solidFill>
                <a:latin typeface="Arial" panose="020B0604020202020204" pitchFamily="34" charset="0"/>
                <a:cs typeface="Arial" panose="020B0604020202020204" pitchFamily="34" charset="0"/>
              </a:rPr>
              <a:t>Facilitate the sending of remittances</a:t>
            </a:r>
          </a:p>
          <a:p>
            <a:pPr marL="0" indent="0" algn="just">
              <a:buNone/>
            </a:pPr>
            <a:endParaRPr lang="es-ES" sz="1600" dirty="0">
              <a:solidFill>
                <a:schemeClr val="bg1">
                  <a:lumMod val="95000"/>
                </a:schemeClr>
              </a:solidFill>
              <a:latin typeface="Arial" panose="020B0604020202020204" pitchFamily="34" charset="0"/>
              <a:cs typeface="Arial" panose="020B0604020202020204" pitchFamily="34" charset="0"/>
            </a:endParaRPr>
          </a:p>
          <a:p>
            <a:pPr algn="just"/>
            <a:r>
              <a:rPr lang="en-US" sz="1600" dirty="0">
                <a:solidFill>
                  <a:schemeClr val="bg1">
                    <a:lumMod val="95000"/>
                  </a:schemeClr>
                </a:solidFill>
                <a:latin typeface="Arial" panose="020B0604020202020204" pitchFamily="34" charset="0"/>
                <a:cs typeface="Arial" panose="020B0604020202020204" pitchFamily="34" charset="0"/>
              </a:rPr>
              <a:t>Provide training support for work</a:t>
            </a:r>
          </a:p>
          <a:p>
            <a:pPr marL="0" indent="0" algn="just">
              <a:buNone/>
            </a:pPr>
            <a:endParaRPr lang="es-ES" sz="1600" dirty="0">
              <a:solidFill>
                <a:schemeClr val="bg1">
                  <a:lumMod val="95000"/>
                </a:schemeClr>
              </a:solidFill>
              <a:latin typeface="Arial" panose="020B0604020202020204" pitchFamily="34" charset="0"/>
              <a:cs typeface="Arial" panose="020B0604020202020204" pitchFamily="34" charset="0"/>
            </a:endParaRPr>
          </a:p>
          <a:p>
            <a:pPr algn="just"/>
            <a:r>
              <a:rPr lang="en-US" sz="1600" dirty="0">
                <a:solidFill>
                  <a:schemeClr val="bg1">
                    <a:lumMod val="95000"/>
                  </a:schemeClr>
                </a:solidFill>
                <a:latin typeface="Arial" panose="020B0604020202020204" pitchFamily="34" charset="0"/>
                <a:cs typeface="Arial" panose="020B0604020202020204" pitchFamily="34" charset="0"/>
              </a:rPr>
              <a:t>Maintain communication with families in origin</a:t>
            </a:r>
          </a:p>
          <a:p>
            <a:pPr marL="0" indent="0" algn="just">
              <a:buNone/>
            </a:pPr>
            <a:endParaRPr lang="es-ES" sz="1600" dirty="0">
              <a:solidFill>
                <a:schemeClr val="bg1">
                  <a:lumMod val="95000"/>
                </a:schemeClr>
              </a:solidFill>
              <a:latin typeface="Arial" panose="020B0604020202020204" pitchFamily="34" charset="0"/>
              <a:cs typeface="Arial" panose="020B0604020202020204" pitchFamily="34" charset="0"/>
            </a:endParaRPr>
          </a:p>
          <a:p>
            <a:pPr algn="just"/>
            <a:r>
              <a:rPr lang="es-CR" sz="1600" dirty="0" err="1">
                <a:solidFill>
                  <a:schemeClr val="bg1">
                    <a:lumMod val="95000"/>
                  </a:schemeClr>
                </a:solidFill>
                <a:latin typeface="Arial" panose="020B0604020202020204" pitchFamily="34" charset="0"/>
                <a:cs typeface="Arial" panose="020B0604020202020204" pitchFamily="34" charset="0"/>
              </a:rPr>
              <a:t>Having</a:t>
            </a:r>
            <a:r>
              <a:rPr lang="es-CR" sz="1600" dirty="0">
                <a:solidFill>
                  <a:schemeClr val="bg1">
                    <a:lumMod val="95000"/>
                  </a:schemeClr>
                </a:solidFill>
                <a:latin typeface="Arial" panose="020B0604020202020204" pitchFamily="34" charset="0"/>
                <a:cs typeface="Arial" panose="020B0604020202020204" pitchFamily="34" charset="0"/>
              </a:rPr>
              <a:t> </a:t>
            </a:r>
            <a:r>
              <a:rPr lang="es-CR" sz="1600" dirty="0" err="1">
                <a:solidFill>
                  <a:schemeClr val="bg1">
                    <a:lumMod val="95000"/>
                  </a:schemeClr>
                </a:solidFill>
                <a:latin typeface="Arial" panose="020B0604020202020204" pitchFamily="34" charset="0"/>
                <a:cs typeface="Arial" panose="020B0604020202020204" pitchFamily="34" charset="0"/>
              </a:rPr>
              <a:t>available</a:t>
            </a:r>
            <a:r>
              <a:rPr lang="es-CR" sz="1600" dirty="0">
                <a:solidFill>
                  <a:schemeClr val="bg1">
                    <a:lumMod val="95000"/>
                  </a:schemeClr>
                </a:solidFill>
                <a:latin typeface="Arial" panose="020B0604020202020204" pitchFamily="34" charset="0"/>
                <a:cs typeface="Arial" panose="020B0604020202020204" pitchFamily="34" charset="0"/>
              </a:rPr>
              <a:t> </a:t>
            </a:r>
            <a:r>
              <a:rPr lang="es-CR" sz="1600" dirty="0" err="1">
                <a:solidFill>
                  <a:schemeClr val="bg1">
                    <a:lumMod val="95000"/>
                  </a:schemeClr>
                </a:solidFill>
                <a:latin typeface="Arial" panose="020B0604020202020204" pitchFamily="34" charset="0"/>
                <a:cs typeface="Arial" panose="020B0604020202020204" pitchFamily="34" charset="0"/>
              </a:rPr>
              <a:t>health</a:t>
            </a:r>
            <a:r>
              <a:rPr lang="es-CR" sz="1600" dirty="0">
                <a:solidFill>
                  <a:schemeClr val="bg1">
                    <a:lumMod val="95000"/>
                  </a:schemeClr>
                </a:solidFill>
                <a:latin typeface="Arial" panose="020B0604020202020204" pitchFamily="34" charset="0"/>
                <a:cs typeface="Arial" panose="020B0604020202020204" pitchFamily="34" charset="0"/>
              </a:rPr>
              <a:t> </a:t>
            </a:r>
            <a:r>
              <a:rPr lang="es-CR" sz="1600" dirty="0" err="1">
                <a:solidFill>
                  <a:schemeClr val="bg1">
                    <a:lumMod val="95000"/>
                  </a:schemeClr>
                </a:solidFill>
                <a:latin typeface="Arial" panose="020B0604020202020204" pitchFamily="34" charset="0"/>
                <a:cs typeface="Arial" panose="020B0604020202020204" pitchFamily="34" charset="0"/>
              </a:rPr>
              <a:t>services</a:t>
            </a:r>
            <a:endParaRPr lang="es-CR" sz="1600" dirty="0">
              <a:solidFill>
                <a:schemeClr val="bg1">
                  <a:lumMod val="95000"/>
                </a:schemeClr>
              </a:solidFill>
              <a:latin typeface="Arial" panose="020B0604020202020204" pitchFamily="34" charset="0"/>
              <a:cs typeface="Arial" panose="020B0604020202020204" pitchFamily="34" charset="0"/>
            </a:endParaRPr>
          </a:p>
          <a:p>
            <a:pPr marL="0" indent="0" algn="just">
              <a:buNone/>
            </a:pPr>
            <a:endParaRPr lang="es-ES" sz="1600" dirty="0">
              <a:solidFill>
                <a:schemeClr val="bg1">
                  <a:lumMod val="95000"/>
                </a:schemeClr>
              </a:solidFill>
              <a:latin typeface="Arial" panose="020B0604020202020204" pitchFamily="34" charset="0"/>
              <a:cs typeface="Arial" panose="020B0604020202020204" pitchFamily="34" charset="0"/>
            </a:endParaRPr>
          </a:p>
          <a:p>
            <a:pPr algn="just"/>
            <a:r>
              <a:rPr lang="en-US" sz="1600" dirty="0">
                <a:solidFill>
                  <a:schemeClr val="bg1">
                    <a:lumMod val="95000"/>
                  </a:schemeClr>
                </a:solidFill>
                <a:latin typeface="Arial" panose="020B0604020202020204" pitchFamily="34" charset="0"/>
                <a:cs typeface="Arial" panose="020B0604020202020204" pitchFamily="34" charset="0"/>
              </a:rPr>
              <a:t>Protection against unforeseen circumstances (health, death, accident, other)</a:t>
            </a:r>
          </a:p>
          <a:p>
            <a:pPr marL="0" indent="0" algn="just">
              <a:buNone/>
            </a:pPr>
            <a:endParaRPr lang="es-ES" sz="1600" dirty="0">
              <a:solidFill>
                <a:schemeClr val="bg1">
                  <a:lumMod val="95000"/>
                </a:schemeClr>
              </a:solidFill>
              <a:latin typeface="Arial" panose="020B0604020202020204" pitchFamily="34" charset="0"/>
              <a:cs typeface="Arial" panose="020B0604020202020204" pitchFamily="34" charset="0"/>
            </a:endParaRPr>
          </a:p>
          <a:p>
            <a:pPr algn="just"/>
            <a:r>
              <a:rPr lang="en-US" sz="1600" dirty="0">
                <a:solidFill>
                  <a:schemeClr val="bg1">
                    <a:lumMod val="95000"/>
                  </a:schemeClr>
                </a:solidFill>
                <a:latin typeface="Arial" panose="020B0604020202020204" pitchFamily="34" charset="0"/>
                <a:cs typeface="Arial" panose="020B0604020202020204" pitchFamily="34" charset="0"/>
              </a:rPr>
              <a:t>Economic support through special procedures</a:t>
            </a:r>
          </a:p>
          <a:p>
            <a:pPr algn="just"/>
            <a:endParaRPr lang="es-ES" sz="1600" dirty="0">
              <a:solidFill>
                <a:schemeClr val="bg1">
                  <a:lumMod val="95000"/>
                </a:schemeClr>
              </a:solidFill>
              <a:latin typeface="Arial" panose="020B0604020202020204" pitchFamily="34" charset="0"/>
              <a:cs typeface="Arial" panose="020B0604020202020204" pitchFamily="34" charset="0"/>
            </a:endParaRPr>
          </a:p>
          <a:p>
            <a:pPr algn="just"/>
            <a:r>
              <a:rPr lang="es-CR" sz="1600" dirty="0" err="1">
                <a:solidFill>
                  <a:schemeClr val="bg1">
                    <a:lumMod val="95000"/>
                  </a:schemeClr>
                </a:solidFill>
                <a:latin typeface="Arial" panose="020B0604020202020204" pitchFamily="34" charset="0"/>
                <a:cs typeface="Arial" panose="020B0604020202020204" pitchFamily="34" charset="0"/>
              </a:rPr>
              <a:t>Migrant</a:t>
            </a:r>
            <a:r>
              <a:rPr lang="es-CR" sz="1600" dirty="0">
                <a:solidFill>
                  <a:schemeClr val="bg1">
                    <a:lumMod val="95000"/>
                  </a:schemeClr>
                </a:solidFill>
                <a:latin typeface="Arial" panose="020B0604020202020204" pitchFamily="34" charset="0"/>
                <a:cs typeface="Arial" panose="020B0604020202020204" pitchFamily="34" charset="0"/>
              </a:rPr>
              <a:t> </a:t>
            </a:r>
            <a:r>
              <a:rPr lang="es-CR" sz="1600" dirty="0" err="1">
                <a:solidFill>
                  <a:schemeClr val="bg1">
                    <a:lumMod val="95000"/>
                  </a:schemeClr>
                </a:solidFill>
                <a:latin typeface="Arial" panose="020B0604020202020204" pitchFamily="34" charset="0"/>
                <a:cs typeface="Arial" panose="020B0604020202020204" pitchFamily="34" charset="0"/>
              </a:rPr>
              <a:t>funds</a:t>
            </a:r>
            <a:endParaRPr lang="es-ES" sz="1600" dirty="0">
              <a:solidFill>
                <a:schemeClr val="bg1">
                  <a:lumMod val="9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97323897"/>
      </p:ext>
    </p:extLst>
  </p:cSld>
  <p:clrMapOvr>
    <a:masterClrMapping/>
  </p:clrMapOvr>
  <p:transition spd="slow">
    <p:wipe/>
  </p:transition>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5" name="4 Marcador de contenido"/>
          <p:cNvSpPr>
            <a:spLocks noGrp="1"/>
          </p:cNvSpPr>
          <p:nvPr>
            <p:ph idx="1"/>
          </p:nvPr>
        </p:nvSpPr>
        <p:spPr>
          <a:xfrm>
            <a:off x="251520" y="3212976"/>
            <a:ext cx="8712968" cy="3645024"/>
          </a:xfrm>
        </p:spPr>
        <p:txBody>
          <a:bodyPr>
            <a:noAutofit/>
          </a:bodyPr>
          <a:lstStyle/>
          <a:p>
            <a:pPr marL="0" indent="0" algn="ctr">
              <a:buNone/>
            </a:pPr>
            <a:endParaRPr lang="es-CR" sz="2800" b="1" dirty="0">
              <a:solidFill>
                <a:srgbClr val="FFC000"/>
              </a:solidFill>
              <a:latin typeface="Arial" panose="020B0604020202020204" pitchFamily="34" charset="0"/>
              <a:cs typeface="Arial" panose="020B0604020202020204" pitchFamily="34" charset="0"/>
            </a:endParaRPr>
          </a:p>
          <a:p>
            <a:pPr marL="0" indent="0" algn="ctr">
              <a:buNone/>
            </a:pPr>
            <a:r>
              <a:rPr lang="es-CR" sz="2800" b="1" dirty="0">
                <a:solidFill>
                  <a:srgbClr val="FFC000"/>
                </a:solidFill>
                <a:latin typeface="Arial" panose="020B0604020202020204" pitchFamily="34" charset="0"/>
                <a:cs typeface="Arial" panose="020B0604020202020204" pitchFamily="34" charset="0"/>
              </a:rPr>
              <a:t>THANK YOU</a:t>
            </a:r>
            <a:endParaRPr lang="es-CR" sz="1800" dirty="0">
              <a:solidFill>
                <a:schemeClr val="bg1"/>
              </a:solidFill>
              <a:latin typeface="Arial" panose="020B0604020202020204" pitchFamily="34" charset="0"/>
              <a:cs typeface="Arial" panose="020B0604020202020204" pitchFamily="34" charset="0"/>
            </a:endParaRPr>
          </a:p>
          <a:p>
            <a:pPr marL="0" indent="0" algn="ctr">
              <a:buNone/>
            </a:pPr>
            <a:endParaRPr lang="es-CR" sz="1800" dirty="0">
              <a:solidFill>
                <a:schemeClr val="bg1"/>
              </a:solidFill>
              <a:latin typeface="Arial" panose="020B0604020202020204" pitchFamily="34" charset="0"/>
              <a:cs typeface="Arial" panose="020B0604020202020204" pitchFamily="34" charset="0"/>
            </a:endParaRPr>
          </a:p>
          <a:p>
            <a:pPr marL="0" indent="0" algn="ctr">
              <a:buNone/>
            </a:pPr>
            <a:r>
              <a:rPr lang="es-CR" sz="1800" dirty="0">
                <a:solidFill>
                  <a:schemeClr val="bg1"/>
                </a:solidFill>
                <a:latin typeface="Arial" panose="020B0604020202020204" pitchFamily="34" charset="0"/>
                <a:cs typeface="Arial" panose="020B0604020202020204" pitchFamily="34" charset="0"/>
              </a:rPr>
              <a:t>Johnny A. Ruiz Arce</a:t>
            </a:r>
            <a:endParaRPr lang="es-ES" sz="1800" dirty="0">
              <a:solidFill>
                <a:schemeClr val="bg1"/>
              </a:solidFill>
              <a:latin typeface="Arial" panose="020B0604020202020204" pitchFamily="34" charset="0"/>
              <a:cs typeface="Arial" panose="020B0604020202020204" pitchFamily="34" charset="0"/>
            </a:endParaRPr>
          </a:p>
          <a:p>
            <a:pPr marL="0" indent="0" algn="ctr">
              <a:buNone/>
            </a:pPr>
            <a:r>
              <a:rPr lang="es-CR" sz="1800" dirty="0" err="1">
                <a:solidFill>
                  <a:schemeClr val="bg1"/>
                </a:solidFill>
                <a:latin typeface="Arial" panose="020B0604020202020204" pitchFamily="34" charset="0"/>
                <a:cs typeface="Arial" panose="020B0604020202020204" pitchFamily="34" charset="0"/>
              </a:rPr>
              <a:t>Chief</a:t>
            </a:r>
            <a:r>
              <a:rPr lang="es-CR" sz="1800" dirty="0">
                <a:solidFill>
                  <a:schemeClr val="bg1"/>
                </a:solidFill>
                <a:latin typeface="Arial" panose="020B0604020202020204" pitchFamily="34" charset="0"/>
                <a:cs typeface="Arial" panose="020B0604020202020204" pitchFamily="34" charset="0"/>
              </a:rPr>
              <a:t>, </a:t>
            </a:r>
            <a:r>
              <a:rPr lang="en-US" sz="1800" dirty="0">
                <a:solidFill>
                  <a:schemeClr val="bg1"/>
                </a:solidFill>
                <a:latin typeface="Arial" panose="020B0604020202020204" pitchFamily="34" charset="0"/>
                <a:cs typeface="Arial" panose="020B0604020202020204" pitchFamily="34" charset="0"/>
              </a:rPr>
              <a:t>Department of Labor Migration</a:t>
            </a:r>
            <a:endParaRPr lang="es-ES" sz="1800" dirty="0">
              <a:solidFill>
                <a:schemeClr val="bg1"/>
              </a:solidFill>
              <a:latin typeface="Arial" panose="020B0604020202020204" pitchFamily="34" charset="0"/>
              <a:cs typeface="Arial" panose="020B0604020202020204" pitchFamily="34" charset="0"/>
            </a:endParaRPr>
          </a:p>
          <a:p>
            <a:pPr marL="0" indent="0" algn="ctr">
              <a:buNone/>
            </a:pPr>
            <a:r>
              <a:rPr lang="es-CR" sz="1800" dirty="0">
                <a:solidFill>
                  <a:schemeClr val="bg1"/>
                </a:solidFill>
                <a:latin typeface="Arial" panose="020B0604020202020204" pitchFamily="34" charset="0"/>
                <a:cs typeface="Arial" panose="020B0604020202020204" pitchFamily="34" charset="0"/>
              </a:rPr>
              <a:t>MTSS – COSTA RICA</a:t>
            </a:r>
            <a:endParaRPr lang="es-ES" sz="1800" dirty="0">
              <a:solidFill>
                <a:schemeClr val="bg1"/>
              </a:solidFill>
              <a:latin typeface="Arial" panose="020B0604020202020204" pitchFamily="34" charset="0"/>
              <a:cs typeface="Arial" panose="020B0604020202020204" pitchFamily="34" charset="0"/>
            </a:endParaRPr>
          </a:p>
          <a:p>
            <a:pPr marL="0" indent="0" algn="ctr">
              <a:buNone/>
            </a:pPr>
            <a:r>
              <a:rPr lang="es-CR" sz="1800" dirty="0">
                <a:solidFill>
                  <a:schemeClr val="bg1"/>
                </a:solidFill>
                <a:latin typeface="Arial" panose="020B0604020202020204" pitchFamily="34" charset="0"/>
                <a:cs typeface="Arial" panose="020B0604020202020204" pitchFamily="34" charset="0"/>
              </a:rPr>
              <a:t>Email johnny.ruiz@mtss.go.cr</a:t>
            </a:r>
            <a:endParaRPr lang="es-ES" sz="1800" dirty="0">
              <a:solidFill>
                <a:schemeClr val="bg1"/>
              </a:solidFill>
              <a:latin typeface="Arial" panose="020B0604020202020204" pitchFamily="34" charset="0"/>
              <a:cs typeface="Arial" panose="020B0604020202020204" pitchFamily="34" charset="0"/>
            </a:endParaRPr>
          </a:p>
          <a:p>
            <a:pPr marL="0" indent="0" algn="ctr">
              <a:buNone/>
            </a:pPr>
            <a:r>
              <a:rPr lang="es-CR" sz="1800" dirty="0">
                <a:solidFill>
                  <a:schemeClr val="bg1"/>
                </a:solidFill>
                <a:latin typeface="Arial" panose="020B0604020202020204" pitchFamily="34" charset="0"/>
                <a:cs typeface="Arial" panose="020B0604020202020204" pitchFamily="34" charset="0"/>
              </a:rPr>
              <a:t>Postal </a:t>
            </a:r>
            <a:r>
              <a:rPr lang="es-CR" sz="1800" dirty="0" err="1">
                <a:solidFill>
                  <a:schemeClr val="bg1"/>
                </a:solidFill>
                <a:latin typeface="Arial" panose="020B0604020202020204" pitchFamily="34" charset="0"/>
                <a:cs typeface="Arial" panose="020B0604020202020204" pitchFamily="34" charset="0"/>
              </a:rPr>
              <a:t>Code</a:t>
            </a:r>
            <a:r>
              <a:rPr lang="es-CR" sz="1800" dirty="0">
                <a:solidFill>
                  <a:schemeClr val="bg1"/>
                </a:solidFill>
                <a:latin typeface="Arial" panose="020B0604020202020204" pitchFamily="34" charset="0"/>
                <a:cs typeface="Arial" panose="020B0604020202020204" pitchFamily="34" charset="0"/>
              </a:rPr>
              <a:t> 10133 – 1000, Tournón, San José</a:t>
            </a:r>
            <a:endParaRPr lang="es-ES" sz="1800" dirty="0">
              <a:solidFill>
                <a:schemeClr val="bg1"/>
              </a:solidFill>
              <a:latin typeface="Arial" panose="020B0604020202020204" pitchFamily="34" charset="0"/>
              <a:cs typeface="Arial" panose="020B0604020202020204" pitchFamily="34" charset="0"/>
            </a:endParaRPr>
          </a:p>
          <a:p>
            <a:pPr marL="0" indent="0" algn="ctr">
              <a:buNone/>
            </a:pPr>
            <a:r>
              <a:rPr lang="es-CR" sz="1800" dirty="0" err="1">
                <a:solidFill>
                  <a:schemeClr val="bg1"/>
                </a:solidFill>
                <a:latin typeface="Arial" panose="020B0604020202020204" pitchFamily="34" charset="0"/>
                <a:cs typeface="Arial" panose="020B0604020202020204" pitchFamily="34" charset="0"/>
              </a:rPr>
              <a:t>Phone</a:t>
            </a:r>
            <a:r>
              <a:rPr lang="es-CR" sz="1800" dirty="0">
                <a:solidFill>
                  <a:schemeClr val="bg1"/>
                </a:solidFill>
                <a:latin typeface="Arial" panose="020B0604020202020204" pitchFamily="34" charset="0"/>
                <a:cs typeface="Arial" panose="020B0604020202020204" pitchFamily="34" charset="0"/>
              </a:rPr>
              <a:t>  2221-1068</a:t>
            </a:r>
            <a:endParaRPr lang="es-ES" sz="1800" dirty="0">
              <a:solidFill>
                <a:schemeClr val="bg1"/>
              </a:solidFill>
              <a:latin typeface="Arial" panose="020B0604020202020204" pitchFamily="34" charset="0"/>
              <a:cs typeface="Arial" panose="020B0604020202020204" pitchFamily="34" charset="0"/>
            </a:endParaRPr>
          </a:p>
        </p:txBody>
      </p:sp>
      <p:sp>
        <p:nvSpPr>
          <p:cNvPr id="4" name="3 CuadroTexto"/>
          <p:cNvSpPr txBox="1"/>
          <p:nvPr/>
        </p:nvSpPr>
        <p:spPr>
          <a:xfrm>
            <a:off x="251396" y="518074"/>
            <a:ext cx="6768752" cy="2585323"/>
          </a:xfrm>
          <a:prstGeom prst="rect">
            <a:avLst/>
          </a:prstGeom>
          <a:noFill/>
        </p:spPr>
        <p:txBody>
          <a:bodyPr wrap="square" rtlCol="0">
            <a:spAutoFit/>
          </a:bodyPr>
          <a:lstStyle/>
          <a:p>
            <a:pPr algn="ctr"/>
            <a:r>
              <a:rPr lang="es-CR" sz="3200" dirty="0">
                <a:latin typeface="Arial" panose="020B0604020202020204" pitchFamily="34" charset="0"/>
                <a:cs typeface="Arial" panose="020B0604020202020204" pitchFamily="34" charset="0"/>
              </a:rPr>
              <a:t>“</a:t>
            </a:r>
            <a:r>
              <a:rPr lang="en-US" sz="2800" dirty="0">
                <a:solidFill>
                  <a:srgbClr val="FFFF00"/>
                </a:solidFill>
                <a:latin typeface="Arial" panose="020B0604020202020204" pitchFamily="34" charset="0"/>
                <a:cs typeface="Arial" panose="020B0604020202020204" pitchFamily="34" charset="0"/>
              </a:rPr>
              <a:t>Therefore if a person does not find in the place where he/she lives the conditions to live with dignity, he/she has the right to go where he hopes to live humanly.</a:t>
            </a:r>
            <a:r>
              <a:rPr lang="en-US" sz="2800" dirty="0">
                <a:latin typeface="Arial" panose="020B0604020202020204" pitchFamily="34" charset="0"/>
                <a:cs typeface="Arial" panose="020B0604020202020204" pitchFamily="34" charset="0"/>
              </a:rPr>
              <a:t>”</a:t>
            </a:r>
            <a:r>
              <a:rPr lang="en-US" sz="2800" dirty="0">
                <a:solidFill>
                  <a:srgbClr val="FFFF00"/>
                </a:solidFill>
                <a:latin typeface="Arial" panose="020B0604020202020204" pitchFamily="34" charset="0"/>
                <a:cs typeface="Arial" panose="020B0604020202020204" pitchFamily="34" charset="0"/>
              </a:rPr>
              <a:t> </a:t>
            </a:r>
            <a:r>
              <a:rPr lang="es-CR" sz="2800" dirty="0">
                <a:solidFill>
                  <a:srgbClr val="FFFF00"/>
                </a:solidFill>
                <a:latin typeface="Arial" panose="020B0604020202020204" pitchFamily="34" charset="0"/>
                <a:cs typeface="Arial" panose="020B0604020202020204" pitchFamily="34" charset="0"/>
              </a:rPr>
              <a:t>-  </a:t>
            </a:r>
            <a:r>
              <a:rPr lang="es-CR" sz="2800" i="1" dirty="0">
                <a:solidFill>
                  <a:srgbClr val="FFFF00"/>
                </a:solidFill>
                <a:latin typeface="Arial" panose="020B0604020202020204" pitchFamily="34" charset="0"/>
                <a:cs typeface="Arial" panose="020B0604020202020204" pitchFamily="34" charset="0"/>
              </a:rPr>
              <a:t>(cfr., Mater et Magistra, Juan Pablo II)”</a:t>
            </a:r>
            <a:endParaRPr lang="es-ES" sz="2800" dirty="0">
              <a:solidFill>
                <a:srgbClr val="FFFF00"/>
              </a:solidFill>
              <a:latin typeface="Arial" panose="020B0604020202020204" pitchFamily="34" charset="0"/>
              <a:cs typeface="Arial" panose="020B0604020202020204" pitchFamily="34" charset="0"/>
            </a:endParaRPr>
          </a:p>
          <a:p>
            <a:endParaRPr lang="es-ES" dirty="0"/>
          </a:p>
        </p:txBody>
      </p:sp>
      <p:pic>
        <p:nvPicPr>
          <p:cNvPr id="2050" name="Picture 2" descr="https://tse4.mm.bing.net/th?id=OIP.eWjpPr0a6tVebzubu94oPAEGEs&amp;pid=15.1&amp;P=0&amp;w=300&amp;h=30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04768" y="692696"/>
            <a:ext cx="1715704" cy="1966063"/>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1171844510"/>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0" y="0"/>
            <a:ext cx="9144000" cy="1143000"/>
          </a:xfrm>
        </p:spPr>
        <p:txBody>
          <a:bodyPr>
            <a:normAutofit/>
          </a:bodyPr>
          <a:lstStyle/>
          <a:p>
            <a:r>
              <a:rPr lang="es-CR" sz="2800" b="1" dirty="0">
                <a:solidFill>
                  <a:srgbClr val="FFC000"/>
                </a:solidFill>
                <a:latin typeface="Arial" panose="020B0604020202020204" pitchFamily="34" charset="0"/>
                <a:cs typeface="Arial" panose="020B0604020202020204" pitchFamily="34" charset="0"/>
              </a:rPr>
              <a:t>WHAT IS BEING DISCUSSED IN THIS MEETING?</a:t>
            </a:r>
            <a:endParaRPr lang="es-ES" sz="2800" dirty="0">
              <a:solidFill>
                <a:srgbClr val="FFC000"/>
              </a:solidFill>
              <a:latin typeface="Arial" panose="020B0604020202020204" pitchFamily="34" charset="0"/>
              <a:cs typeface="Arial" panose="020B0604020202020204" pitchFamily="34" charset="0"/>
            </a:endParaRPr>
          </a:p>
        </p:txBody>
      </p:sp>
      <p:sp>
        <p:nvSpPr>
          <p:cNvPr id="3" name="2 Marcador de contenido"/>
          <p:cNvSpPr>
            <a:spLocks noGrp="1"/>
          </p:cNvSpPr>
          <p:nvPr>
            <p:ph idx="1"/>
          </p:nvPr>
        </p:nvSpPr>
        <p:spPr>
          <a:xfrm>
            <a:off x="179512" y="1457400"/>
            <a:ext cx="8856984" cy="5400600"/>
          </a:xfrm>
        </p:spPr>
        <p:txBody>
          <a:bodyPr>
            <a:noAutofit/>
          </a:bodyPr>
          <a:lstStyle/>
          <a:p>
            <a:pPr lvl="0" algn="just"/>
            <a:r>
              <a:rPr lang="es-CR" sz="2400" dirty="0" err="1">
                <a:solidFill>
                  <a:schemeClr val="bg1">
                    <a:lumMod val="95000"/>
                  </a:schemeClr>
                </a:solidFill>
                <a:latin typeface="Arial" panose="020B0604020202020204" pitchFamily="34" charset="0"/>
                <a:cs typeface="Arial" panose="020B0604020202020204" pitchFamily="34" charset="0"/>
              </a:rPr>
              <a:t>Information</a:t>
            </a:r>
            <a:r>
              <a:rPr lang="es-CR" sz="2400" dirty="0">
                <a:solidFill>
                  <a:schemeClr val="bg1">
                    <a:lumMod val="95000"/>
                  </a:schemeClr>
                </a:solidFill>
                <a:latin typeface="Arial" panose="020B0604020202020204" pitchFamily="34" charset="0"/>
                <a:cs typeface="Arial" panose="020B0604020202020204" pitchFamily="34" charset="0"/>
              </a:rPr>
              <a:t> </a:t>
            </a:r>
            <a:r>
              <a:rPr lang="es-CR" sz="2400" dirty="0" err="1">
                <a:solidFill>
                  <a:schemeClr val="bg1">
                    <a:lumMod val="95000"/>
                  </a:schemeClr>
                </a:solidFill>
                <a:latin typeface="Arial" panose="020B0604020202020204" pitchFamily="34" charset="0"/>
                <a:cs typeface="Arial" panose="020B0604020202020204" pitchFamily="34" charset="0"/>
              </a:rPr>
              <a:t>on</a:t>
            </a:r>
            <a:r>
              <a:rPr lang="es-CR" sz="2400" dirty="0">
                <a:solidFill>
                  <a:schemeClr val="bg1">
                    <a:lumMod val="95000"/>
                  </a:schemeClr>
                </a:solidFill>
                <a:latin typeface="Arial" panose="020B0604020202020204" pitchFamily="34" charset="0"/>
                <a:cs typeface="Arial" panose="020B0604020202020204" pitchFamily="34" charset="0"/>
              </a:rPr>
              <a:t> </a:t>
            </a:r>
            <a:r>
              <a:rPr lang="es-CR" sz="2400" dirty="0" err="1">
                <a:solidFill>
                  <a:schemeClr val="bg1">
                    <a:lumMod val="95000"/>
                  </a:schemeClr>
                </a:solidFill>
                <a:latin typeface="Arial" panose="020B0604020202020204" pitchFamily="34" charset="0"/>
                <a:cs typeface="Arial" panose="020B0604020202020204" pitchFamily="34" charset="0"/>
              </a:rPr>
              <a:t>the</a:t>
            </a:r>
            <a:r>
              <a:rPr lang="es-CR" sz="2400" dirty="0">
                <a:solidFill>
                  <a:schemeClr val="bg1">
                    <a:lumMod val="95000"/>
                  </a:schemeClr>
                </a:solidFill>
                <a:latin typeface="Arial" panose="020B0604020202020204" pitchFamily="34" charset="0"/>
                <a:cs typeface="Arial" panose="020B0604020202020204" pitchFamily="34" charset="0"/>
              </a:rPr>
              <a:t> labor </a:t>
            </a:r>
            <a:r>
              <a:rPr lang="es-CR" sz="2400" dirty="0" err="1">
                <a:solidFill>
                  <a:schemeClr val="bg1">
                    <a:lumMod val="95000"/>
                  </a:schemeClr>
                </a:solidFill>
                <a:latin typeface="Arial" panose="020B0604020202020204" pitchFamily="34" charset="0"/>
                <a:cs typeface="Arial" panose="020B0604020202020204" pitchFamily="34" charset="0"/>
              </a:rPr>
              <a:t>market</a:t>
            </a:r>
            <a:endParaRPr lang="es-CR" sz="2400" dirty="0">
              <a:solidFill>
                <a:schemeClr val="bg1">
                  <a:lumMod val="95000"/>
                </a:schemeClr>
              </a:solidFill>
              <a:latin typeface="Arial" panose="020B0604020202020204" pitchFamily="34" charset="0"/>
              <a:cs typeface="Arial" panose="020B0604020202020204" pitchFamily="34" charset="0"/>
            </a:endParaRPr>
          </a:p>
          <a:p>
            <a:pPr marL="0" lvl="0" indent="0" algn="just">
              <a:buNone/>
            </a:pPr>
            <a:endParaRPr lang="es-CR" sz="2400" dirty="0">
              <a:solidFill>
                <a:schemeClr val="bg1">
                  <a:lumMod val="95000"/>
                </a:schemeClr>
              </a:solidFill>
              <a:latin typeface="Arial" panose="020B0604020202020204" pitchFamily="34" charset="0"/>
              <a:cs typeface="Arial" panose="020B0604020202020204" pitchFamily="34" charset="0"/>
            </a:endParaRPr>
          </a:p>
          <a:p>
            <a:pPr lvl="0" algn="just"/>
            <a:r>
              <a:rPr lang="es-CR" sz="2400" dirty="0" err="1">
                <a:solidFill>
                  <a:schemeClr val="bg1">
                    <a:lumMod val="95000"/>
                  </a:schemeClr>
                </a:solidFill>
                <a:latin typeface="Arial" panose="020B0604020202020204" pitchFamily="34" charset="0"/>
                <a:cs typeface="Arial" panose="020B0604020202020204" pitchFamily="34" charset="0"/>
              </a:rPr>
              <a:t>Experiences</a:t>
            </a:r>
            <a:r>
              <a:rPr lang="es-CR" sz="2400" dirty="0">
                <a:solidFill>
                  <a:schemeClr val="bg1">
                    <a:lumMod val="95000"/>
                  </a:schemeClr>
                </a:solidFill>
                <a:latin typeface="Arial" panose="020B0604020202020204" pitchFamily="34" charset="0"/>
                <a:cs typeface="Arial" panose="020B0604020202020204" pitchFamily="34" charset="0"/>
              </a:rPr>
              <a:t> </a:t>
            </a:r>
            <a:r>
              <a:rPr lang="es-CR" sz="2400" dirty="0" err="1">
                <a:solidFill>
                  <a:schemeClr val="bg1">
                    <a:lumMod val="95000"/>
                  </a:schemeClr>
                </a:solidFill>
                <a:latin typeface="Arial" panose="020B0604020202020204" pitchFamily="34" charset="0"/>
                <a:cs typeface="Arial" panose="020B0604020202020204" pitchFamily="34" charset="0"/>
              </a:rPr>
              <a:t>with</a:t>
            </a:r>
            <a:r>
              <a:rPr lang="es-CR" sz="2400" dirty="0">
                <a:solidFill>
                  <a:schemeClr val="bg1">
                    <a:lumMod val="95000"/>
                  </a:schemeClr>
                </a:solidFill>
                <a:latin typeface="Arial" panose="020B0604020202020204" pitchFamily="34" charset="0"/>
                <a:cs typeface="Arial" panose="020B0604020202020204" pitchFamily="34" charset="0"/>
              </a:rPr>
              <a:t> regional </a:t>
            </a:r>
            <a:r>
              <a:rPr lang="es-CR" sz="2400" dirty="0" err="1">
                <a:solidFill>
                  <a:schemeClr val="bg1">
                    <a:lumMod val="95000"/>
                  </a:schemeClr>
                </a:solidFill>
                <a:latin typeface="Arial" panose="020B0604020202020204" pitchFamily="34" charset="0"/>
                <a:cs typeface="Arial" panose="020B0604020202020204" pitchFamily="34" charset="0"/>
              </a:rPr>
              <a:t>information</a:t>
            </a:r>
            <a:r>
              <a:rPr lang="es-CR" sz="2400" dirty="0">
                <a:solidFill>
                  <a:schemeClr val="bg1">
                    <a:lumMod val="95000"/>
                  </a:schemeClr>
                </a:solidFill>
                <a:latin typeface="Arial" panose="020B0604020202020204" pitchFamily="34" charset="0"/>
                <a:cs typeface="Arial" panose="020B0604020202020204" pitchFamily="34" charset="0"/>
              </a:rPr>
              <a:t> </a:t>
            </a:r>
            <a:r>
              <a:rPr lang="es-CR" sz="2400" dirty="0" err="1">
                <a:solidFill>
                  <a:schemeClr val="bg1">
                    <a:lumMod val="95000"/>
                  </a:schemeClr>
                </a:solidFill>
                <a:latin typeface="Arial" panose="020B0604020202020204" pitchFamily="34" charset="0"/>
                <a:cs typeface="Arial" panose="020B0604020202020204" pitchFamily="34" charset="0"/>
              </a:rPr>
              <a:t>systems</a:t>
            </a:r>
            <a:endParaRPr lang="es-CR" sz="2400" dirty="0">
              <a:solidFill>
                <a:schemeClr val="bg1">
                  <a:lumMod val="95000"/>
                </a:schemeClr>
              </a:solidFill>
              <a:latin typeface="Arial" panose="020B0604020202020204" pitchFamily="34" charset="0"/>
              <a:cs typeface="Arial" panose="020B0604020202020204" pitchFamily="34" charset="0"/>
            </a:endParaRPr>
          </a:p>
          <a:p>
            <a:pPr lvl="0" algn="just"/>
            <a:endParaRPr lang="es-ES" sz="1400" dirty="0">
              <a:solidFill>
                <a:schemeClr val="bg1">
                  <a:lumMod val="95000"/>
                </a:schemeClr>
              </a:solidFill>
              <a:latin typeface="Arial" panose="020B0604020202020204" pitchFamily="34" charset="0"/>
              <a:cs typeface="Arial" panose="020B0604020202020204" pitchFamily="34" charset="0"/>
            </a:endParaRPr>
          </a:p>
          <a:p>
            <a:pPr lvl="0" algn="just"/>
            <a:r>
              <a:rPr lang="es-CR" sz="2400" dirty="0" err="1">
                <a:solidFill>
                  <a:schemeClr val="bg1">
                    <a:lumMod val="95000"/>
                  </a:schemeClr>
                </a:solidFill>
                <a:latin typeface="Arial" panose="020B0604020202020204" pitchFamily="34" charset="0"/>
                <a:cs typeface="Arial" panose="020B0604020202020204" pitchFamily="34" charset="0"/>
              </a:rPr>
              <a:t>Usage</a:t>
            </a:r>
            <a:r>
              <a:rPr lang="es-CR" sz="2400" dirty="0">
                <a:solidFill>
                  <a:schemeClr val="bg1">
                    <a:lumMod val="95000"/>
                  </a:schemeClr>
                </a:solidFill>
                <a:latin typeface="Arial" panose="020B0604020202020204" pitchFamily="34" charset="0"/>
                <a:cs typeface="Arial" panose="020B0604020202020204" pitchFamily="34" charset="0"/>
              </a:rPr>
              <a:t> of </a:t>
            </a:r>
            <a:r>
              <a:rPr lang="es-CR" sz="2400" dirty="0" err="1">
                <a:solidFill>
                  <a:schemeClr val="bg1">
                    <a:lumMod val="95000"/>
                  </a:schemeClr>
                </a:solidFill>
                <a:latin typeface="Arial" panose="020B0604020202020204" pitchFamily="34" charset="0"/>
                <a:cs typeface="Arial" panose="020B0604020202020204" pitchFamily="34" charset="0"/>
              </a:rPr>
              <a:t>the</a:t>
            </a:r>
            <a:r>
              <a:rPr lang="es-CR" sz="2400" dirty="0">
                <a:solidFill>
                  <a:schemeClr val="bg1">
                    <a:lumMod val="95000"/>
                  </a:schemeClr>
                </a:solidFill>
                <a:latin typeface="Arial" panose="020B0604020202020204" pitchFamily="34" charset="0"/>
                <a:cs typeface="Arial" panose="020B0604020202020204" pitchFamily="34" charset="0"/>
              </a:rPr>
              <a:t> </a:t>
            </a:r>
            <a:r>
              <a:rPr lang="es-CR" sz="2400" dirty="0" err="1">
                <a:solidFill>
                  <a:schemeClr val="bg1">
                    <a:lumMod val="95000"/>
                  </a:schemeClr>
                </a:solidFill>
                <a:latin typeface="Arial" panose="020B0604020202020204" pitchFamily="34" charset="0"/>
                <a:cs typeface="Arial" panose="020B0604020202020204" pitchFamily="34" charset="0"/>
              </a:rPr>
              <a:t>information</a:t>
            </a:r>
            <a:endParaRPr lang="es-CR" sz="2400" dirty="0">
              <a:solidFill>
                <a:schemeClr val="bg1">
                  <a:lumMod val="95000"/>
                </a:schemeClr>
              </a:solidFill>
              <a:latin typeface="Arial" panose="020B0604020202020204" pitchFamily="34" charset="0"/>
              <a:cs typeface="Arial" panose="020B0604020202020204" pitchFamily="34" charset="0"/>
            </a:endParaRPr>
          </a:p>
          <a:p>
            <a:pPr lvl="0" algn="just"/>
            <a:endParaRPr lang="es-ES" sz="1400" dirty="0">
              <a:solidFill>
                <a:schemeClr val="bg1">
                  <a:lumMod val="95000"/>
                </a:schemeClr>
              </a:solidFill>
              <a:latin typeface="Arial" panose="020B0604020202020204" pitchFamily="34" charset="0"/>
              <a:cs typeface="Arial" panose="020B0604020202020204" pitchFamily="34" charset="0"/>
            </a:endParaRPr>
          </a:p>
          <a:p>
            <a:pPr lvl="0" algn="just"/>
            <a:r>
              <a:rPr lang="es-CR" sz="2400" dirty="0" err="1">
                <a:solidFill>
                  <a:schemeClr val="bg1">
                    <a:lumMod val="95000"/>
                  </a:schemeClr>
                </a:solidFill>
                <a:latin typeface="Arial" panose="020B0604020202020204" pitchFamily="34" charset="0"/>
                <a:cs typeface="Arial" panose="020B0604020202020204" pitchFamily="34" charset="0"/>
              </a:rPr>
              <a:t>Application</a:t>
            </a:r>
            <a:r>
              <a:rPr lang="es-CR" sz="2400" dirty="0">
                <a:solidFill>
                  <a:schemeClr val="bg1">
                    <a:lumMod val="95000"/>
                  </a:schemeClr>
                </a:solidFill>
                <a:latin typeface="Arial" panose="020B0604020202020204" pitchFamily="34" charset="0"/>
                <a:cs typeface="Arial" panose="020B0604020202020204" pitchFamily="34" charset="0"/>
              </a:rPr>
              <a:t> of labor </a:t>
            </a:r>
            <a:r>
              <a:rPr lang="es-CR" sz="2400" dirty="0" err="1">
                <a:solidFill>
                  <a:schemeClr val="bg1">
                    <a:lumMod val="95000"/>
                  </a:schemeClr>
                </a:solidFill>
                <a:latin typeface="Arial" panose="020B0604020202020204" pitchFamily="34" charset="0"/>
                <a:cs typeface="Arial" panose="020B0604020202020204" pitchFamily="34" charset="0"/>
              </a:rPr>
              <a:t>protection</a:t>
            </a:r>
            <a:r>
              <a:rPr lang="es-CR" sz="2400" dirty="0">
                <a:solidFill>
                  <a:schemeClr val="bg1">
                    <a:lumMod val="95000"/>
                  </a:schemeClr>
                </a:solidFill>
                <a:latin typeface="Arial" panose="020B0604020202020204" pitchFamily="34" charset="0"/>
                <a:cs typeface="Arial" panose="020B0604020202020204" pitchFamily="34" charset="0"/>
              </a:rPr>
              <a:t> </a:t>
            </a:r>
            <a:r>
              <a:rPr lang="es-CR" sz="2400" dirty="0" err="1">
                <a:solidFill>
                  <a:schemeClr val="bg1">
                    <a:lumMod val="95000"/>
                  </a:schemeClr>
                </a:solidFill>
                <a:latin typeface="Arial" panose="020B0604020202020204" pitchFamily="34" charset="0"/>
                <a:cs typeface="Arial" panose="020B0604020202020204" pitchFamily="34" charset="0"/>
              </a:rPr>
              <a:t>rights</a:t>
            </a:r>
            <a:endParaRPr lang="es-CR" sz="2400" dirty="0">
              <a:solidFill>
                <a:schemeClr val="bg1">
                  <a:lumMod val="95000"/>
                </a:schemeClr>
              </a:solidFill>
              <a:latin typeface="Arial" panose="020B0604020202020204" pitchFamily="34" charset="0"/>
              <a:cs typeface="Arial" panose="020B0604020202020204" pitchFamily="34" charset="0"/>
            </a:endParaRPr>
          </a:p>
          <a:p>
            <a:pPr lvl="0" algn="just"/>
            <a:endParaRPr lang="es-ES" sz="1400" dirty="0">
              <a:solidFill>
                <a:schemeClr val="bg1">
                  <a:lumMod val="95000"/>
                </a:schemeClr>
              </a:solidFill>
              <a:latin typeface="Arial" panose="020B0604020202020204" pitchFamily="34" charset="0"/>
              <a:cs typeface="Arial" panose="020B0604020202020204" pitchFamily="34" charset="0"/>
            </a:endParaRPr>
          </a:p>
          <a:p>
            <a:pPr lvl="0" algn="just"/>
            <a:r>
              <a:rPr lang="es-CR" sz="2400" dirty="0" err="1">
                <a:solidFill>
                  <a:schemeClr val="bg1">
                    <a:lumMod val="95000"/>
                  </a:schemeClr>
                </a:solidFill>
                <a:latin typeface="Arial" panose="020B0604020202020204" pitchFamily="34" charset="0"/>
                <a:cs typeface="Arial" panose="020B0604020202020204" pitchFamily="34" charset="0"/>
              </a:rPr>
              <a:t>The</a:t>
            </a:r>
            <a:r>
              <a:rPr lang="es-CR" sz="2400" dirty="0">
                <a:solidFill>
                  <a:schemeClr val="bg1">
                    <a:lumMod val="95000"/>
                  </a:schemeClr>
                </a:solidFill>
                <a:latin typeface="Arial" panose="020B0604020202020204" pitchFamily="34" charset="0"/>
                <a:cs typeface="Arial" panose="020B0604020202020204" pitchFamily="34" charset="0"/>
              </a:rPr>
              <a:t> </a:t>
            </a:r>
            <a:r>
              <a:rPr lang="es-CR" sz="2400" dirty="0" err="1">
                <a:solidFill>
                  <a:schemeClr val="bg1">
                    <a:lumMod val="95000"/>
                  </a:schemeClr>
                </a:solidFill>
                <a:latin typeface="Arial" panose="020B0604020202020204" pitchFamily="34" charset="0"/>
                <a:cs typeface="Arial" panose="020B0604020202020204" pitchFamily="34" charset="0"/>
              </a:rPr>
              <a:t>capabilities</a:t>
            </a:r>
            <a:r>
              <a:rPr lang="es-CR" sz="2400" dirty="0">
                <a:solidFill>
                  <a:schemeClr val="bg1">
                    <a:lumMod val="95000"/>
                  </a:schemeClr>
                </a:solidFill>
                <a:latin typeface="Arial" panose="020B0604020202020204" pitchFamily="34" charset="0"/>
                <a:cs typeface="Arial" panose="020B0604020202020204" pitchFamily="34" charset="0"/>
              </a:rPr>
              <a:t> of </a:t>
            </a:r>
            <a:r>
              <a:rPr lang="es-CR" sz="2400" dirty="0" err="1">
                <a:solidFill>
                  <a:schemeClr val="bg1">
                    <a:lumMod val="95000"/>
                  </a:schemeClr>
                </a:solidFill>
                <a:latin typeface="Arial" panose="020B0604020202020204" pitchFamily="34" charset="0"/>
                <a:cs typeface="Arial" panose="020B0604020202020204" pitchFamily="34" charset="0"/>
              </a:rPr>
              <a:t>inspection</a:t>
            </a:r>
            <a:r>
              <a:rPr lang="es-CR" sz="2400" dirty="0">
                <a:solidFill>
                  <a:schemeClr val="bg1">
                    <a:lumMod val="95000"/>
                  </a:schemeClr>
                </a:solidFill>
                <a:latin typeface="Arial" panose="020B0604020202020204" pitchFamily="34" charset="0"/>
                <a:cs typeface="Arial" panose="020B0604020202020204" pitchFamily="34" charset="0"/>
              </a:rPr>
              <a:t> in </a:t>
            </a:r>
            <a:r>
              <a:rPr lang="es-CR" sz="2400" dirty="0" err="1">
                <a:solidFill>
                  <a:schemeClr val="bg1">
                    <a:lumMod val="95000"/>
                  </a:schemeClr>
                </a:solidFill>
                <a:latin typeface="Arial" panose="020B0604020202020204" pitchFamily="34" charset="0"/>
                <a:cs typeface="Arial" panose="020B0604020202020204" pitchFamily="34" charset="0"/>
              </a:rPr>
              <a:t>the</a:t>
            </a:r>
            <a:r>
              <a:rPr lang="es-CR" sz="2400" dirty="0">
                <a:solidFill>
                  <a:schemeClr val="bg1">
                    <a:lumMod val="95000"/>
                  </a:schemeClr>
                </a:solidFill>
                <a:latin typeface="Arial" panose="020B0604020202020204" pitchFamily="34" charset="0"/>
                <a:cs typeface="Arial" panose="020B0604020202020204" pitchFamily="34" charset="0"/>
              </a:rPr>
              <a:t> </a:t>
            </a:r>
            <a:r>
              <a:rPr lang="es-CR" sz="2400" dirty="0" err="1">
                <a:solidFill>
                  <a:schemeClr val="bg1">
                    <a:lumMod val="95000"/>
                  </a:schemeClr>
                </a:solidFill>
                <a:latin typeface="Arial" panose="020B0604020202020204" pitchFamily="34" charset="0"/>
                <a:cs typeface="Arial" panose="020B0604020202020204" pitchFamily="34" charset="0"/>
              </a:rPr>
              <a:t>protection</a:t>
            </a:r>
            <a:r>
              <a:rPr lang="es-CR" sz="2400" dirty="0">
                <a:solidFill>
                  <a:schemeClr val="bg1">
                    <a:lumMod val="95000"/>
                  </a:schemeClr>
                </a:solidFill>
                <a:latin typeface="Arial" panose="020B0604020202020204" pitchFamily="34" charset="0"/>
                <a:cs typeface="Arial" panose="020B0604020202020204" pitchFamily="34" charset="0"/>
              </a:rPr>
              <a:t> of </a:t>
            </a:r>
            <a:r>
              <a:rPr lang="es-CR" sz="2400" dirty="0" err="1">
                <a:solidFill>
                  <a:schemeClr val="bg1">
                    <a:lumMod val="95000"/>
                  </a:schemeClr>
                </a:solidFill>
                <a:latin typeface="Arial" panose="020B0604020202020204" pitchFamily="34" charset="0"/>
                <a:cs typeface="Arial" panose="020B0604020202020204" pitchFamily="34" charset="0"/>
              </a:rPr>
              <a:t>rights</a:t>
            </a:r>
            <a:endParaRPr lang="es-CR" sz="2400" dirty="0">
              <a:solidFill>
                <a:schemeClr val="bg1">
                  <a:lumMod val="95000"/>
                </a:schemeClr>
              </a:solidFill>
              <a:latin typeface="Arial" panose="020B0604020202020204" pitchFamily="34" charset="0"/>
              <a:cs typeface="Arial" panose="020B0604020202020204" pitchFamily="34" charset="0"/>
            </a:endParaRPr>
          </a:p>
          <a:p>
            <a:pPr marL="0" lvl="0" indent="0" algn="just">
              <a:buNone/>
            </a:pPr>
            <a:endParaRPr lang="es-ES" sz="1400" dirty="0">
              <a:solidFill>
                <a:schemeClr val="bg1">
                  <a:lumMod val="95000"/>
                </a:schemeClr>
              </a:solidFill>
              <a:latin typeface="Arial" panose="020B0604020202020204" pitchFamily="34" charset="0"/>
              <a:cs typeface="Arial" panose="020B0604020202020204" pitchFamily="34" charset="0"/>
            </a:endParaRPr>
          </a:p>
          <a:p>
            <a:pPr lvl="0" algn="just"/>
            <a:r>
              <a:rPr lang="es-CR" sz="2400" dirty="0">
                <a:solidFill>
                  <a:schemeClr val="bg1">
                    <a:lumMod val="95000"/>
                  </a:schemeClr>
                </a:solidFill>
                <a:latin typeface="Arial" panose="020B0604020202020204" pitchFamily="34" charset="0"/>
                <a:cs typeface="Arial" panose="020B0604020202020204" pitchFamily="34" charset="0"/>
              </a:rPr>
              <a:t>Existing cooperation in origin and destination countries in order to protect these migrant workers</a:t>
            </a:r>
            <a:endParaRPr lang="es-ES" sz="2400" dirty="0">
              <a:solidFill>
                <a:schemeClr val="bg1">
                  <a:lumMod val="9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1062103"/>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0" y="0"/>
            <a:ext cx="9144000" cy="1143000"/>
          </a:xfrm>
        </p:spPr>
        <p:txBody>
          <a:bodyPr>
            <a:normAutofit/>
          </a:bodyPr>
          <a:lstStyle/>
          <a:p>
            <a:r>
              <a:rPr lang="es-ES" sz="2800" b="1" dirty="0">
                <a:solidFill>
                  <a:srgbClr val="FFC000"/>
                </a:solidFill>
                <a:latin typeface="Arial" panose="020B0604020202020204" pitchFamily="34" charset="0"/>
                <a:cs typeface="Arial" panose="020B0604020202020204" pitchFamily="34" charset="0"/>
              </a:rPr>
              <a:t>COSTA RICA’S EXPERIENCE</a:t>
            </a:r>
          </a:p>
        </p:txBody>
      </p:sp>
      <p:sp>
        <p:nvSpPr>
          <p:cNvPr id="3" name="2 Marcador de contenido"/>
          <p:cNvSpPr>
            <a:spLocks noGrp="1"/>
          </p:cNvSpPr>
          <p:nvPr>
            <p:ph idx="1"/>
          </p:nvPr>
        </p:nvSpPr>
        <p:spPr>
          <a:xfrm>
            <a:off x="179512" y="1457400"/>
            <a:ext cx="8856984" cy="5400600"/>
          </a:xfrm>
        </p:spPr>
        <p:txBody>
          <a:bodyPr>
            <a:noAutofit/>
          </a:bodyPr>
          <a:lstStyle/>
          <a:p>
            <a:pPr algn="just"/>
            <a:r>
              <a:rPr lang="es-CR" sz="2400" dirty="0" err="1">
                <a:solidFill>
                  <a:schemeClr val="bg1">
                    <a:lumMod val="95000"/>
                  </a:schemeClr>
                </a:solidFill>
                <a:latin typeface="Arial" panose="020B0604020202020204" pitchFamily="34" charset="0"/>
                <a:cs typeface="Arial" panose="020B0604020202020204" pitchFamily="34" charset="0"/>
              </a:rPr>
              <a:t>We</a:t>
            </a:r>
            <a:r>
              <a:rPr lang="es-CR" sz="2400" dirty="0">
                <a:solidFill>
                  <a:schemeClr val="bg1">
                    <a:lumMod val="95000"/>
                  </a:schemeClr>
                </a:solidFill>
                <a:latin typeface="Arial" panose="020B0604020202020204" pitchFamily="34" charset="0"/>
                <a:cs typeface="Arial" panose="020B0604020202020204" pitchFamily="34" charset="0"/>
              </a:rPr>
              <a:t> </a:t>
            </a:r>
            <a:r>
              <a:rPr lang="es-CR" sz="2400" dirty="0" err="1">
                <a:solidFill>
                  <a:schemeClr val="bg1">
                    <a:lumMod val="95000"/>
                  </a:schemeClr>
                </a:solidFill>
                <a:latin typeface="Arial" panose="020B0604020202020204" pitchFamily="34" charset="0"/>
                <a:cs typeface="Arial" panose="020B0604020202020204" pitchFamily="34" charset="0"/>
              </a:rPr>
              <a:t>have</a:t>
            </a:r>
            <a:r>
              <a:rPr lang="es-CR" sz="2400" dirty="0">
                <a:solidFill>
                  <a:schemeClr val="bg1">
                    <a:lumMod val="95000"/>
                  </a:schemeClr>
                </a:solidFill>
                <a:latin typeface="Arial" panose="020B0604020202020204" pitchFamily="34" charset="0"/>
                <a:cs typeface="Arial" panose="020B0604020202020204" pitchFamily="34" charset="0"/>
              </a:rPr>
              <a:t> </a:t>
            </a:r>
            <a:r>
              <a:rPr lang="es-CR" sz="2400" dirty="0" err="1">
                <a:solidFill>
                  <a:schemeClr val="bg1">
                    <a:lumMod val="95000"/>
                  </a:schemeClr>
                </a:solidFill>
                <a:latin typeface="Arial" panose="020B0604020202020204" pitchFamily="34" charset="0"/>
                <a:cs typeface="Arial" panose="020B0604020202020204" pitchFamily="34" charset="0"/>
              </a:rPr>
              <a:t>had</a:t>
            </a:r>
            <a:r>
              <a:rPr lang="es-CR" sz="2400" dirty="0">
                <a:solidFill>
                  <a:schemeClr val="bg1">
                    <a:lumMod val="95000"/>
                  </a:schemeClr>
                </a:solidFill>
                <a:latin typeface="Arial" panose="020B0604020202020204" pitchFamily="34" charset="0"/>
                <a:cs typeface="Arial" panose="020B0604020202020204" pitchFamily="34" charset="0"/>
              </a:rPr>
              <a:t> </a:t>
            </a:r>
            <a:r>
              <a:rPr lang="es-CR" sz="2400" dirty="0" err="1">
                <a:solidFill>
                  <a:schemeClr val="bg1">
                    <a:lumMod val="95000"/>
                  </a:schemeClr>
                </a:solidFill>
                <a:latin typeface="Arial" panose="020B0604020202020204" pitchFamily="34" charset="0"/>
                <a:cs typeface="Arial" panose="020B0604020202020204" pitchFamily="34" charset="0"/>
              </a:rPr>
              <a:t>an</a:t>
            </a:r>
            <a:r>
              <a:rPr lang="es-CR" sz="2400" dirty="0">
                <a:solidFill>
                  <a:schemeClr val="bg1">
                    <a:lumMod val="95000"/>
                  </a:schemeClr>
                </a:solidFill>
                <a:latin typeface="Arial" panose="020B0604020202020204" pitchFamily="34" charset="0"/>
                <a:cs typeface="Arial" panose="020B0604020202020204" pitchFamily="34" charset="0"/>
              </a:rPr>
              <a:t> </a:t>
            </a:r>
            <a:r>
              <a:rPr lang="es-CR" sz="2400" dirty="0" err="1">
                <a:solidFill>
                  <a:schemeClr val="bg1">
                    <a:lumMod val="95000"/>
                  </a:schemeClr>
                </a:solidFill>
                <a:latin typeface="Arial" panose="020B0604020202020204" pitchFamily="34" charset="0"/>
                <a:cs typeface="Arial" panose="020B0604020202020204" pitchFamily="34" charset="0"/>
              </a:rPr>
              <a:t>interesting</a:t>
            </a:r>
            <a:r>
              <a:rPr lang="es-CR" sz="2400" dirty="0">
                <a:solidFill>
                  <a:schemeClr val="bg1">
                    <a:lumMod val="95000"/>
                  </a:schemeClr>
                </a:solidFill>
                <a:latin typeface="Arial" panose="020B0604020202020204" pitchFamily="34" charset="0"/>
                <a:cs typeface="Arial" panose="020B0604020202020204" pitchFamily="34" charset="0"/>
              </a:rPr>
              <a:t> </a:t>
            </a:r>
            <a:r>
              <a:rPr lang="es-CR" sz="2400" dirty="0" err="1">
                <a:solidFill>
                  <a:schemeClr val="bg1">
                    <a:lumMod val="95000"/>
                  </a:schemeClr>
                </a:solidFill>
                <a:latin typeface="Arial" panose="020B0604020202020204" pitchFamily="34" charset="0"/>
                <a:cs typeface="Arial" panose="020B0604020202020204" pitchFamily="34" charset="0"/>
              </a:rPr>
              <a:t>experience</a:t>
            </a:r>
            <a:r>
              <a:rPr lang="es-CR" sz="2400" dirty="0">
                <a:solidFill>
                  <a:schemeClr val="bg1">
                    <a:lumMod val="95000"/>
                  </a:schemeClr>
                </a:solidFill>
                <a:latin typeface="Arial" panose="020B0604020202020204" pitchFamily="34" charset="0"/>
                <a:cs typeface="Arial" panose="020B0604020202020204" pitchFamily="34" charset="0"/>
              </a:rPr>
              <a:t> </a:t>
            </a:r>
            <a:r>
              <a:rPr lang="es-CR" sz="2400" dirty="0" err="1">
                <a:solidFill>
                  <a:schemeClr val="bg1">
                    <a:lumMod val="95000"/>
                  </a:schemeClr>
                </a:solidFill>
                <a:latin typeface="Arial" panose="020B0604020202020204" pitchFamily="34" charset="0"/>
                <a:cs typeface="Arial" panose="020B0604020202020204" pitchFamily="34" charset="0"/>
              </a:rPr>
              <a:t>with</a:t>
            </a:r>
            <a:r>
              <a:rPr lang="es-CR" sz="2400" dirty="0">
                <a:solidFill>
                  <a:schemeClr val="bg1">
                    <a:lumMod val="95000"/>
                  </a:schemeClr>
                </a:solidFill>
                <a:latin typeface="Arial" panose="020B0604020202020204" pitchFamily="34" charset="0"/>
                <a:cs typeface="Arial" panose="020B0604020202020204" pitchFamily="34" charset="0"/>
              </a:rPr>
              <a:t> </a:t>
            </a:r>
            <a:r>
              <a:rPr lang="es-CR" sz="2400" dirty="0" err="1">
                <a:solidFill>
                  <a:schemeClr val="bg1">
                    <a:lumMod val="95000"/>
                  </a:schemeClr>
                </a:solidFill>
                <a:latin typeface="Arial" panose="020B0604020202020204" pitchFamily="34" charset="0"/>
                <a:cs typeface="Arial" panose="020B0604020202020204" pitchFamily="34" charset="0"/>
              </a:rPr>
              <a:t>regard</a:t>
            </a:r>
            <a:r>
              <a:rPr lang="es-CR" sz="2400" dirty="0">
                <a:solidFill>
                  <a:schemeClr val="bg1">
                    <a:lumMod val="95000"/>
                  </a:schemeClr>
                </a:solidFill>
                <a:latin typeface="Arial" panose="020B0604020202020204" pitchFamily="34" charset="0"/>
                <a:cs typeface="Arial" panose="020B0604020202020204" pitchFamily="34" charset="0"/>
              </a:rPr>
              <a:t> to inter-</a:t>
            </a:r>
            <a:r>
              <a:rPr lang="es-CR" sz="2400" dirty="0" err="1">
                <a:solidFill>
                  <a:schemeClr val="bg1">
                    <a:lumMod val="95000"/>
                  </a:schemeClr>
                </a:solidFill>
                <a:latin typeface="Arial" panose="020B0604020202020204" pitchFamily="34" charset="0"/>
                <a:cs typeface="Arial" panose="020B0604020202020204" pitchFamily="34" charset="0"/>
              </a:rPr>
              <a:t>institutional</a:t>
            </a:r>
            <a:r>
              <a:rPr lang="es-CR" sz="2400" dirty="0">
                <a:solidFill>
                  <a:schemeClr val="bg1">
                    <a:lumMod val="95000"/>
                  </a:schemeClr>
                </a:solidFill>
                <a:latin typeface="Arial" panose="020B0604020202020204" pitchFamily="34" charset="0"/>
                <a:cs typeface="Arial" panose="020B0604020202020204" pitchFamily="34" charset="0"/>
              </a:rPr>
              <a:t> and </a:t>
            </a:r>
            <a:r>
              <a:rPr lang="es-CR" sz="2400" dirty="0" err="1">
                <a:solidFill>
                  <a:schemeClr val="bg1">
                    <a:lumMod val="95000"/>
                  </a:schemeClr>
                </a:solidFill>
                <a:latin typeface="Arial" panose="020B0604020202020204" pitchFamily="34" charset="0"/>
                <a:cs typeface="Arial" panose="020B0604020202020204" pitchFamily="34" charset="0"/>
              </a:rPr>
              <a:t>intersectoral</a:t>
            </a:r>
            <a:r>
              <a:rPr lang="es-CR" sz="2400" dirty="0">
                <a:solidFill>
                  <a:schemeClr val="bg1">
                    <a:lumMod val="95000"/>
                  </a:schemeClr>
                </a:solidFill>
                <a:latin typeface="Arial" panose="020B0604020202020204" pitchFamily="34" charset="0"/>
                <a:cs typeface="Arial" panose="020B0604020202020204" pitchFamily="34" charset="0"/>
              </a:rPr>
              <a:t> </a:t>
            </a:r>
            <a:r>
              <a:rPr lang="es-CR" sz="2400" dirty="0" err="1">
                <a:solidFill>
                  <a:schemeClr val="bg1">
                    <a:lumMod val="95000"/>
                  </a:schemeClr>
                </a:solidFill>
                <a:latin typeface="Arial" panose="020B0604020202020204" pitchFamily="34" charset="0"/>
                <a:cs typeface="Arial" panose="020B0604020202020204" pitchFamily="34" charset="0"/>
              </a:rPr>
              <a:t>work</a:t>
            </a:r>
            <a:endParaRPr lang="es-CR" sz="2400" dirty="0">
              <a:solidFill>
                <a:schemeClr val="bg1">
                  <a:lumMod val="95000"/>
                </a:schemeClr>
              </a:solidFill>
              <a:latin typeface="Arial" panose="020B0604020202020204" pitchFamily="34" charset="0"/>
              <a:cs typeface="Arial" panose="020B0604020202020204" pitchFamily="34" charset="0"/>
            </a:endParaRPr>
          </a:p>
          <a:p>
            <a:pPr marL="0" indent="0" algn="just">
              <a:buNone/>
            </a:pPr>
            <a:endParaRPr lang="es-ES" sz="1400" dirty="0">
              <a:solidFill>
                <a:schemeClr val="bg1">
                  <a:lumMod val="95000"/>
                </a:schemeClr>
              </a:solidFill>
              <a:latin typeface="Arial" panose="020B0604020202020204" pitchFamily="34" charset="0"/>
              <a:cs typeface="Arial" panose="020B0604020202020204" pitchFamily="34" charset="0"/>
            </a:endParaRPr>
          </a:p>
          <a:p>
            <a:pPr algn="just"/>
            <a:r>
              <a:rPr lang="es-CR" sz="2400" dirty="0">
                <a:solidFill>
                  <a:schemeClr val="bg1">
                    <a:lumMod val="95000"/>
                  </a:schemeClr>
                </a:solidFill>
                <a:latin typeface="Arial" panose="020B0604020202020204" pitchFamily="34" charset="0"/>
                <a:cs typeface="Arial" panose="020B0604020202020204" pitchFamily="34" charset="0"/>
              </a:rPr>
              <a:t>Integrated Migration Policy for Costa Rica and its Plan of Action/ 2013-2023</a:t>
            </a:r>
          </a:p>
          <a:p>
            <a:pPr marL="0" indent="0" algn="just">
              <a:buNone/>
            </a:pPr>
            <a:endParaRPr lang="es-ES" sz="1400" dirty="0">
              <a:solidFill>
                <a:schemeClr val="bg1">
                  <a:lumMod val="95000"/>
                </a:schemeClr>
              </a:solidFill>
              <a:latin typeface="Arial" panose="020B0604020202020204" pitchFamily="34" charset="0"/>
              <a:cs typeface="Arial" panose="020B0604020202020204" pitchFamily="34" charset="0"/>
            </a:endParaRPr>
          </a:p>
          <a:p>
            <a:pPr algn="just"/>
            <a:r>
              <a:rPr lang="es-CR" sz="2400" dirty="0">
                <a:solidFill>
                  <a:schemeClr val="bg1">
                    <a:lumMod val="95000"/>
                  </a:schemeClr>
                </a:solidFill>
                <a:latin typeface="Arial" panose="020B0604020202020204" pitchFamily="34" charset="0"/>
                <a:cs typeface="Arial" panose="020B0604020202020204" pitchFamily="34" charset="0"/>
              </a:rPr>
              <a:t>The General Law on Migration and Foreigners and its Regulations</a:t>
            </a:r>
          </a:p>
          <a:p>
            <a:pPr algn="just"/>
            <a:endParaRPr lang="es-ES" sz="1400" dirty="0">
              <a:solidFill>
                <a:schemeClr val="bg1">
                  <a:lumMod val="95000"/>
                </a:schemeClr>
              </a:solidFill>
              <a:latin typeface="Arial" panose="020B0604020202020204" pitchFamily="34" charset="0"/>
              <a:cs typeface="Arial" panose="020B0604020202020204" pitchFamily="34" charset="0"/>
            </a:endParaRPr>
          </a:p>
          <a:p>
            <a:pPr algn="just"/>
            <a:r>
              <a:rPr lang="en-US" sz="2400" dirty="0">
                <a:solidFill>
                  <a:schemeClr val="bg1">
                    <a:lumMod val="95000"/>
                  </a:schemeClr>
                </a:solidFill>
                <a:latin typeface="Arial" panose="020B0604020202020204" pitchFamily="34" charset="0"/>
                <a:cs typeface="Arial" panose="020B0604020202020204" pitchFamily="34" charset="0"/>
              </a:rPr>
              <a:t>A good practice is the Costa Rica / Nicaragua </a:t>
            </a:r>
            <a:r>
              <a:rPr lang="en-US" sz="2400" dirty="0" err="1">
                <a:solidFill>
                  <a:schemeClr val="bg1">
                    <a:lumMod val="95000"/>
                  </a:schemeClr>
                </a:solidFill>
                <a:latin typeface="Arial" panose="020B0604020202020204" pitchFamily="34" charset="0"/>
                <a:cs typeface="Arial" panose="020B0604020202020204" pitchFamily="34" charset="0"/>
              </a:rPr>
              <a:t>CoDevelopment</a:t>
            </a:r>
            <a:r>
              <a:rPr lang="en-US" sz="2400" dirty="0">
                <a:solidFill>
                  <a:schemeClr val="bg1">
                    <a:lumMod val="95000"/>
                  </a:schemeClr>
                </a:solidFill>
                <a:latin typeface="Arial" panose="020B0604020202020204" pitchFamily="34" charset="0"/>
                <a:cs typeface="Arial" panose="020B0604020202020204" pitchFamily="34" charset="0"/>
              </a:rPr>
              <a:t> Project, which we continue to coordinate with the employer sector of agriculture, agroindustry, construction and paid transportation drivers.</a:t>
            </a:r>
            <a:endParaRPr lang="es-ES" sz="2400" dirty="0">
              <a:solidFill>
                <a:schemeClr val="bg1">
                  <a:lumMod val="9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30877005"/>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0" y="0"/>
            <a:ext cx="9144000" cy="1143000"/>
          </a:xfrm>
        </p:spPr>
        <p:txBody>
          <a:bodyPr>
            <a:normAutofit/>
          </a:bodyPr>
          <a:lstStyle/>
          <a:p>
            <a:r>
              <a:rPr lang="es-ES" sz="2800" b="1" dirty="0">
                <a:solidFill>
                  <a:srgbClr val="FFC000"/>
                </a:solidFill>
                <a:latin typeface="Arial" panose="020B0604020202020204" pitchFamily="34" charset="0"/>
                <a:cs typeface="Arial" panose="020B0604020202020204" pitchFamily="34" charset="0"/>
              </a:rPr>
              <a:t>COSTA RICA’S EXPERIENCE</a:t>
            </a:r>
          </a:p>
        </p:txBody>
      </p:sp>
      <p:sp>
        <p:nvSpPr>
          <p:cNvPr id="3" name="2 Marcador de contenido"/>
          <p:cNvSpPr>
            <a:spLocks noGrp="1"/>
          </p:cNvSpPr>
          <p:nvPr>
            <p:ph idx="1"/>
          </p:nvPr>
        </p:nvSpPr>
        <p:spPr>
          <a:xfrm>
            <a:off x="179512" y="1457400"/>
            <a:ext cx="8856984" cy="5400600"/>
          </a:xfrm>
        </p:spPr>
        <p:txBody>
          <a:bodyPr>
            <a:noAutofit/>
          </a:bodyPr>
          <a:lstStyle/>
          <a:p>
            <a:pPr lvl="0" algn="just"/>
            <a:r>
              <a:rPr lang="en-US" sz="2400" dirty="0">
                <a:solidFill>
                  <a:schemeClr val="bg1">
                    <a:lumMod val="95000"/>
                  </a:schemeClr>
                </a:solidFill>
                <a:latin typeface="Arial" panose="020B0604020202020204" pitchFamily="34" charset="0"/>
                <a:cs typeface="Arial" panose="020B0604020202020204" pitchFamily="34" charset="0"/>
              </a:rPr>
              <a:t>We are redefining the management procedure for migrant workers in the agricultural and/or agro-industrial sector</a:t>
            </a:r>
          </a:p>
          <a:p>
            <a:pPr marL="0" lvl="0" indent="0" algn="just">
              <a:buNone/>
            </a:pPr>
            <a:endParaRPr lang="es-ES" sz="2400" dirty="0">
              <a:solidFill>
                <a:schemeClr val="bg1">
                  <a:lumMod val="95000"/>
                </a:schemeClr>
              </a:solidFill>
              <a:latin typeface="Arial" panose="020B0604020202020204" pitchFamily="34" charset="0"/>
              <a:cs typeface="Arial" panose="020B0604020202020204" pitchFamily="34" charset="0"/>
            </a:endParaRPr>
          </a:p>
          <a:p>
            <a:pPr lvl="0" algn="just"/>
            <a:r>
              <a:rPr lang="en-US" sz="2400" dirty="0">
                <a:solidFill>
                  <a:schemeClr val="bg1">
                    <a:lumMod val="95000"/>
                  </a:schemeClr>
                </a:solidFill>
                <a:latin typeface="Arial" panose="020B0604020202020204" pitchFamily="34" charset="0"/>
                <a:cs typeface="Arial" panose="020B0604020202020204" pitchFamily="34" charset="0"/>
              </a:rPr>
              <a:t>We develop migration management through special categories for work defined by the Law (temporary workers, specific occupation workers, workers linked to specific projects, cross-border workers and temporary residents for employment purposes, among others). Additionally, there are those that are applied based on specific regulations by the General Management of Migration and Foreigners</a:t>
            </a:r>
            <a:endParaRPr lang="es-ES" sz="2400" dirty="0">
              <a:solidFill>
                <a:schemeClr val="bg1">
                  <a:lumMod val="9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49569443"/>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0" y="0"/>
            <a:ext cx="9144000" cy="1143000"/>
          </a:xfrm>
        </p:spPr>
        <p:txBody>
          <a:bodyPr>
            <a:normAutofit/>
          </a:bodyPr>
          <a:lstStyle/>
          <a:p>
            <a:r>
              <a:rPr lang="es-ES" sz="2800" b="1" dirty="0">
                <a:solidFill>
                  <a:srgbClr val="FFC000"/>
                </a:solidFill>
                <a:latin typeface="Arial" panose="020B0604020202020204" pitchFamily="34" charset="0"/>
                <a:cs typeface="Arial" panose="020B0604020202020204" pitchFamily="34" charset="0"/>
              </a:rPr>
              <a:t>LABOR MIGRATION MANAGEMENT</a:t>
            </a:r>
          </a:p>
        </p:txBody>
      </p:sp>
      <p:sp>
        <p:nvSpPr>
          <p:cNvPr id="3" name="2 Marcador de contenido"/>
          <p:cNvSpPr>
            <a:spLocks noGrp="1"/>
          </p:cNvSpPr>
          <p:nvPr>
            <p:ph idx="1"/>
          </p:nvPr>
        </p:nvSpPr>
        <p:spPr>
          <a:xfrm>
            <a:off x="179512" y="1457400"/>
            <a:ext cx="8856984" cy="5400600"/>
          </a:xfrm>
        </p:spPr>
        <p:txBody>
          <a:bodyPr>
            <a:noAutofit/>
          </a:bodyPr>
          <a:lstStyle/>
          <a:p>
            <a:pPr algn="just"/>
            <a:r>
              <a:rPr lang="en-US" sz="2400" dirty="0">
                <a:solidFill>
                  <a:schemeClr val="bg1">
                    <a:lumMod val="95000"/>
                  </a:schemeClr>
                </a:solidFill>
                <a:latin typeface="Arial" panose="020B0604020202020204" pitchFamily="34" charset="0"/>
                <a:cs typeface="Arial" panose="020B0604020202020204" pitchFamily="34" charset="0"/>
              </a:rPr>
              <a:t>In a joint work of institutions we have been able to implement the Labor Migration Information System (SIMLA).</a:t>
            </a:r>
          </a:p>
          <a:p>
            <a:pPr marL="0" indent="0" algn="just">
              <a:buNone/>
            </a:pPr>
            <a:endParaRPr lang="es-ES" sz="2400" dirty="0">
              <a:solidFill>
                <a:schemeClr val="bg1">
                  <a:lumMod val="95000"/>
                </a:schemeClr>
              </a:solidFill>
              <a:latin typeface="Arial" panose="020B0604020202020204" pitchFamily="34" charset="0"/>
              <a:cs typeface="Arial" panose="020B0604020202020204" pitchFamily="34" charset="0"/>
            </a:endParaRPr>
          </a:p>
          <a:p>
            <a:pPr algn="just"/>
            <a:r>
              <a:rPr lang="en-US" sz="2400" dirty="0">
                <a:solidFill>
                  <a:schemeClr val="bg1">
                    <a:lumMod val="95000"/>
                  </a:schemeClr>
                </a:solidFill>
                <a:latin typeface="Arial" panose="020B0604020202020204" pitchFamily="34" charset="0"/>
                <a:cs typeface="Arial" panose="020B0604020202020204" pitchFamily="34" charset="0"/>
              </a:rPr>
              <a:t>Management has been sharing information with labor recruitment sectors. Coordination efforts with social security have been maintained.</a:t>
            </a:r>
          </a:p>
          <a:p>
            <a:pPr marL="0" indent="0" algn="just">
              <a:buNone/>
            </a:pPr>
            <a:endParaRPr lang="es-ES" sz="2400" dirty="0">
              <a:solidFill>
                <a:schemeClr val="bg1">
                  <a:lumMod val="95000"/>
                </a:schemeClr>
              </a:solidFill>
              <a:latin typeface="Arial" panose="020B0604020202020204" pitchFamily="34" charset="0"/>
              <a:cs typeface="Arial" panose="020B0604020202020204" pitchFamily="34" charset="0"/>
            </a:endParaRPr>
          </a:p>
          <a:p>
            <a:pPr algn="just"/>
            <a:r>
              <a:rPr lang="en-US" sz="2400" dirty="0">
                <a:solidFill>
                  <a:schemeClr val="bg1">
                    <a:lumMod val="95000"/>
                  </a:schemeClr>
                </a:solidFill>
                <a:latin typeface="Arial" panose="020B0604020202020204" pitchFamily="34" charset="0"/>
                <a:cs typeface="Arial" panose="020B0604020202020204" pitchFamily="34" charset="0"/>
              </a:rPr>
              <a:t>Costa Rica aims at agreements signed with our neighboring countries on labor migration; to the pronouncements issued by the Constitutional Chamber, which have gone a bit further.</a:t>
            </a:r>
            <a:endParaRPr lang="es-ES" sz="2400" dirty="0">
              <a:solidFill>
                <a:schemeClr val="bg1">
                  <a:lumMod val="9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49569443"/>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0" y="0"/>
            <a:ext cx="9144000" cy="1143000"/>
          </a:xfrm>
        </p:spPr>
        <p:txBody>
          <a:bodyPr>
            <a:normAutofit/>
          </a:bodyPr>
          <a:lstStyle/>
          <a:p>
            <a:r>
              <a:rPr lang="es-CR" sz="2800" b="1" dirty="0">
                <a:solidFill>
                  <a:srgbClr val="FFC000"/>
                </a:solidFill>
                <a:latin typeface="Arial" panose="020B0604020202020204" pitchFamily="34" charset="0"/>
                <a:cs typeface="Arial" panose="020B0604020202020204" pitchFamily="34" charset="0"/>
              </a:rPr>
              <a:t>LABOR MIGRATION MANAGEMENT</a:t>
            </a:r>
            <a:endParaRPr lang="es-ES" sz="2800" b="1" dirty="0">
              <a:solidFill>
                <a:srgbClr val="FFC000"/>
              </a:solidFill>
              <a:latin typeface="Arial" panose="020B0604020202020204" pitchFamily="34" charset="0"/>
              <a:cs typeface="Arial" panose="020B0604020202020204" pitchFamily="34" charset="0"/>
            </a:endParaRPr>
          </a:p>
        </p:txBody>
      </p:sp>
      <p:sp>
        <p:nvSpPr>
          <p:cNvPr id="3" name="2 Marcador de contenido"/>
          <p:cNvSpPr>
            <a:spLocks noGrp="1"/>
          </p:cNvSpPr>
          <p:nvPr>
            <p:ph idx="1"/>
          </p:nvPr>
        </p:nvSpPr>
        <p:spPr>
          <a:xfrm>
            <a:off x="179512" y="1457400"/>
            <a:ext cx="8856984" cy="5400600"/>
          </a:xfrm>
        </p:spPr>
        <p:txBody>
          <a:bodyPr>
            <a:noAutofit/>
          </a:bodyPr>
          <a:lstStyle/>
          <a:p>
            <a:pPr lvl="0" algn="just"/>
            <a:r>
              <a:rPr lang="en-US" sz="2400" dirty="0">
                <a:solidFill>
                  <a:schemeClr val="bg1">
                    <a:lumMod val="95000"/>
                  </a:schemeClr>
                </a:solidFill>
                <a:latin typeface="Arial" panose="020B0604020202020204" pitchFamily="34" charset="0"/>
                <a:cs typeface="Arial" panose="020B0604020202020204" pitchFamily="34" charset="0"/>
              </a:rPr>
              <a:t>The Principle of equality that protects migrants in the Political Constitution "Everyone is equal before the law and no discrimination contrary to human dignity can be made.“</a:t>
            </a:r>
          </a:p>
          <a:p>
            <a:pPr marL="0" lvl="0" indent="0" algn="just">
              <a:buNone/>
            </a:pPr>
            <a:endParaRPr lang="es-ES" sz="2400" dirty="0">
              <a:solidFill>
                <a:schemeClr val="bg1">
                  <a:lumMod val="95000"/>
                </a:schemeClr>
              </a:solidFill>
              <a:latin typeface="Arial" panose="020B0604020202020204" pitchFamily="34" charset="0"/>
              <a:cs typeface="Arial" panose="020B0604020202020204" pitchFamily="34" charset="0"/>
            </a:endParaRPr>
          </a:p>
          <a:p>
            <a:pPr lvl="0" algn="just"/>
            <a:r>
              <a:rPr lang="en-US" sz="2400" dirty="0">
                <a:solidFill>
                  <a:schemeClr val="bg1">
                    <a:lumMod val="95000"/>
                  </a:schemeClr>
                </a:solidFill>
                <a:latin typeface="Arial" panose="020B0604020202020204" pitchFamily="34" charset="0"/>
                <a:cs typeface="Arial" panose="020B0604020202020204" pitchFamily="34" charset="0"/>
              </a:rPr>
              <a:t>Despite some of the international human rights instruments not being formally incorporated into our legal system, the Constitutional Chamber has made use of its extremely progressive criteria in order to integrate the block of constitutionality with important international human rights instruments."</a:t>
            </a:r>
            <a:endParaRPr lang="es-ES" sz="2400" dirty="0">
              <a:solidFill>
                <a:schemeClr val="bg1">
                  <a:lumMod val="9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28675299"/>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0" y="0"/>
            <a:ext cx="9144000" cy="1143000"/>
          </a:xfrm>
        </p:spPr>
        <p:txBody>
          <a:bodyPr>
            <a:normAutofit/>
          </a:bodyPr>
          <a:lstStyle/>
          <a:p>
            <a:r>
              <a:rPr lang="es-CR" sz="2800" b="1" dirty="0">
                <a:solidFill>
                  <a:srgbClr val="FFC000"/>
                </a:solidFill>
                <a:latin typeface="Arial" panose="020B0604020202020204" pitchFamily="34" charset="0"/>
                <a:cs typeface="Arial" panose="020B0604020202020204" pitchFamily="34" charset="0"/>
              </a:rPr>
              <a:t>LABOR MIGRATION MANAGEMENT</a:t>
            </a:r>
            <a:endParaRPr lang="es-ES" sz="2800" b="1" dirty="0">
              <a:solidFill>
                <a:srgbClr val="FFC000"/>
              </a:solidFill>
              <a:latin typeface="Arial" panose="020B0604020202020204" pitchFamily="34" charset="0"/>
              <a:cs typeface="Arial" panose="020B0604020202020204" pitchFamily="34" charset="0"/>
            </a:endParaRPr>
          </a:p>
        </p:txBody>
      </p:sp>
      <p:sp>
        <p:nvSpPr>
          <p:cNvPr id="3" name="2 Marcador de contenido"/>
          <p:cNvSpPr>
            <a:spLocks noGrp="1"/>
          </p:cNvSpPr>
          <p:nvPr>
            <p:ph idx="1"/>
          </p:nvPr>
        </p:nvSpPr>
        <p:spPr>
          <a:xfrm>
            <a:off x="179512" y="1340768"/>
            <a:ext cx="8856984" cy="5400600"/>
          </a:xfrm>
        </p:spPr>
        <p:txBody>
          <a:bodyPr>
            <a:noAutofit/>
          </a:bodyPr>
          <a:lstStyle/>
          <a:p>
            <a:pPr algn="just"/>
            <a:r>
              <a:rPr lang="en-US" sz="2400" dirty="0">
                <a:solidFill>
                  <a:schemeClr val="bg1">
                    <a:lumMod val="95000"/>
                  </a:schemeClr>
                </a:solidFill>
                <a:latin typeface="Arial" panose="020B0604020202020204" pitchFamily="34" charset="0"/>
                <a:cs typeface="Arial" panose="020B0604020202020204" pitchFamily="34" charset="0"/>
              </a:rPr>
              <a:t>There is an equalization of labor rights that has as a fundamental premise the limitation of any treatment between nationals and foreigners, which attends to the sole fact of nationality. Thus, what we have is an interpretation that recognizes the condition of being a worker, independent from and regardless of whether or not the worker has migratory status.</a:t>
            </a:r>
          </a:p>
          <a:p>
            <a:pPr marL="0" indent="0" algn="just">
              <a:buNone/>
            </a:pPr>
            <a:endParaRPr lang="en-US" sz="2400" dirty="0">
              <a:solidFill>
                <a:schemeClr val="bg1">
                  <a:lumMod val="95000"/>
                </a:schemeClr>
              </a:solidFill>
              <a:latin typeface="Arial" panose="020B0604020202020204" pitchFamily="34" charset="0"/>
              <a:cs typeface="Arial" panose="020B0604020202020204" pitchFamily="34" charset="0"/>
            </a:endParaRPr>
          </a:p>
          <a:p>
            <a:pPr algn="just"/>
            <a:r>
              <a:rPr lang="en-US" sz="2400" dirty="0">
                <a:solidFill>
                  <a:schemeClr val="bg1">
                    <a:lumMod val="95000"/>
                  </a:schemeClr>
                </a:solidFill>
                <a:latin typeface="Arial" panose="020B0604020202020204" pitchFamily="34" charset="0"/>
                <a:cs typeface="Arial" panose="020B0604020202020204" pitchFamily="34" charset="0"/>
              </a:rPr>
              <a:t>The Council of Ministers of Labor of Central America and the Dominican Republic, instance that has addressed labor migrations including issues on labor rights, job security and irregular migration, among others. It is clear that in many countries, the productive sectors have undoubtedly benefited from migrant labor.</a:t>
            </a:r>
          </a:p>
          <a:p>
            <a:pPr marL="0" indent="0" algn="just">
              <a:buNone/>
            </a:pPr>
            <a:endParaRPr lang="es-ES" sz="1200" dirty="0">
              <a:solidFill>
                <a:schemeClr val="bg1">
                  <a:lumMod val="9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28675299"/>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0" y="0"/>
            <a:ext cx="9144000" cy="1143000"/>
          </a:xfrm>
        </p:spPr>
        <p:txBody>
          <a:bodyPr>
            <a:normAutofit/>
          </a:bodyPr>
          <a:lstStyle/>
          <a:p>
            <a:r>
              <a:rPr lang="es-CR" sz="2800" b="1" dirty="0">
                <a:solidFill>
                  <a:srgbClr val="FFC000"/>
                </a:solidFill>
                <a:latin typeface="Arial" panose="020B0604020202020204" pitchFamily="34" charset="0"/>
                <a:cs typeface="Arial" panose="020B0604020202020204" pitchFamily="34" charset="0"/>
              </a:rPr>
              <a:t>LABOR MIGRATION</a:t>
            </a:r>
            <a:endParaRPr lang="es-ES" sz="2800" b="1" dirty="0">
              <a:solidFill>
                <a:srgbClr val="FFC000"/>
              </a:solidFill>
              <a:latin typeface="Arial" panose="020B0604020202020204" pitchFamily="34" charset="0"/>
              <a:cs typeface="Arial" panose="020B0604020202020204" pitchFamily="34" charset="0"/>
            </a:endParaRPr>
          </a:p>
        </p:txBody>
      </p:sp>
      <p:sp>
        <p:nvSpPr>
          <p:cNvPr id="3" name="2 Marcador de contenido"/>
          <p:cNvSpPr>
            <a:spLocks noGrp="1"/>
          </p:cNvSpPr>
          <p:nvPr>
            <p:ph idx="1"/>
          </p:nvPr>
        </p:nvSpPr>
        <p:spPr>
          <a:xfrm>
            <a:off x="179512" y="1457400"/>
            <a:ext cx="8856984" cy="1035496"/>
          </a:xfrm>
        </p:spPr>
        <p:txBody>
          <a:bodyPr>
            <a:noAutofit/>
          </a:bodyPr>
          <a:lstStyle/>
          <a:p>
            <a:pPr lvl="0" algn="just"/>
            <a:r>
              <a:rPr lang="en-US" sz="2400" u="sng" dirty="0">
                <a:solidFill>
                  <a:schemeClr val="bg1">
                    <a:lumMod val="95000"/>
                  </a:schemeClr>
                </a:solidFill>
                <a:latin typeface="Arial" panose="020B0604020202020204" pitchFamily="34" charset="0"/>
                <a:cs typeface="Arial" panose="020B0604020202020204" pitchFamily="34" charset="0"/>
              </a:rPr>
              <a:t>The mobility of people from origin to another State with the intention to work, this entails:</a:t>
            </a:r>
            <a:endParaRPr lang="es-ES" sz="2400" dirty="0">
              <a:solidFill>
                <a:schemeClr val="bg1">
                  <a:lumMod val="95000"/>
                </a:schemeClr>
              </a:solidFill>
              <a:latin typeface="Arial" panose="020B0604020202020204" pitchFamily="34" charset="0"/>
              <a:cs typeface="Arial" panose="020B0604020202020204" pitchFamily="34" charset="0"/>
            </a:endParaRPr>
          </a:p>
        </p:txBody>
      </p:sp>
      <p:sp>
        <p:nvSpPr>
          <p:cNvPr id="4" name="3 CuadroTexto"/>
          <p:cNvSpPr txBox="1"/>
          <p:nvPr/>
        </p:nvSpPr>
        <p:spPr>
          <a:xfrm>
            <a:off x="323528" y="2636912"/>
            <a:ext cx="8424936" cy="3046988"/>
          </a:xfrm>
          <a:prstGeom prst="rect">
            <a:avLst/>
          </a:prstGeom>
          <a:noFill/>
        </p:spPr>
        <p:txBody>
          <a:bodyPr wrap="square" rtlCol="0">
            <a:spAutoFit/>
          </a:bodyPr>
          <a:lstStyle/>
          <a:p>
            <a:pPr lvl="0" algn="just"/>
            <a:r>
              <a:rPr lang="es-CR" sz="2400" dirty="0">
                <a:solidFill>
                  <a:schemeClr val="bg1">
                    <a:lumMod val="95000"/>
                  </a:schemeClr>
                </a:solidFill>
                <a:latin typeface="Arial" panose="020B0604020202020204" pitchFamily="34" charset="0"/>
                <a:cs typeface="Arial" panose="020B0604020202020204" pitchFamily="34" charset="0"/>
              </a:rPr>
              <a:t>- </a:t>
            </a:r>
            <a:r>
              <a:rPr lang="en-US" sz="2400" dirty="0">
                <a:solidFill>
                  <a:schemeClr val="bg1">
                    <a:lumMod val="95000"/>
                  </a:schemeClr>
                </a:solidFill>
                <a:latin typeface="Arial" panose="020B0604020202020204" pitchFamily="34" charset="0"/>
                <a:cs typeface="Arial" panose="020B0604020202020204" pitchFamily="34" charset="0"/>
              </a:rPr>
              <a:t>Migrations are part of the national development as well as the human development of migrants, all within the framework of equitable development and respect for human rights.</a:t>
            </a:r>
            <a:endParaRPr lang="es-CR" sz="2400" dirty="0">
              <a:solidFill>
                <a:schemeClr val="bg1">
                  <a:lumMod val="95000"/>
                </a:schemeClr>
              </a:solidFill>
              <a:latin typeface="Arial" panose="020B0604020202020204" pitchFamily="34" charset="0"/>
              <a:cs typeface="Arial" panose="020B0604020202020204" pitchFamily="34" charset="0"/>
            </a:endParaRPr>
          </a:p>
          <a:p>
            <a:pPr lvl="0" algn="just"/>
            <a:endParaRPr lang="es-ES" sz="2400" dirty="0">
              <a:solidFill>
                <a:schemeClr val="bg1">
                  <a:lumMod val="95000"/>
                </a:schemeClr>
              </a:solidFill>
              <a:latin typeface="Arial" panose="020B0604020202020204" pitchFamily="34" charset="0"/>
              <a:cs typeface="Arial" panose="020B0604020202020204" pitchFamily="34" charset="0"/>
            </a:endParaRPr>
          </a:p>
          <a:p>
            <a:pPr lvl="0" algn="just"/>
            <a:r>
              <a:rPr lang="es-CR" sz="2400" dirty="0">
                <a:solidFill>
                  <a:schemeClr val="bg1">
                    <a:lumMod val="95000"/>
                  </a:schemeClr>
                </a:solidFill>
                <a:latin typeface="Arial" panose="020B0604020202020204" pitchFamily="34" charset="0"/>
                <a:cs typeface="Arial" panose="020B0604020202020204" pitchFamily="34" charset="0"/>
              </a:rPr>
              <a:t>- </a:t>
            </a:r>
            <a:r>
              <a:rPr lang="en-US" sz="2400" dirty="0">
                <a:solidFill>
                  <a:schemeClr val="bg1">
                    <a:lumMod val="95000"/>
                  </a:schemeClr>
                </a:solidFill>
                <a:latin typeface="Arial" panose="020B0604020202020204" pitchFamily="34" charset="0"/>
                <a:cs typeface="Arial" panose="020B0604020202020204" pitchFamily="34" charset="0"/>
              </a:rPr>
              <a:t>Measures of scarcity in strategic sectors of the labor market must be taken into account. We integrate the household surveys, specify the capacities and abilities to work from the occupational perspective.</a:t>
            </a:r>
            <a:endParaRPr lang="es-ES" dirty="0"/>
          </a:p>
        </p:txBody>
      </p:sp>
    </p:spTree>
    <p:extLst>
      <p:ext uri="{BB962C8B-B14F-4D97-AF65-F5344CB8AC3E}">
        <p14:creationId xmlns:p14="http://schemas.microsoft.com/office/powerpoint/2010/main" val="2808486126"/>
      </p:ext>
    </p:extLst>
  </p:cSld>
  <p:clrMapOvr>
    <a:masterClrMapping/>
  </p:clrMapOvr>
  <p:transition spd="slow">
    <p:wipe/>
  </p:transition>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0" y="0"/>
            <a:ext cx="9144000" cy="1143000"/>
          </a:xfrm>
        </p:spPr>
        <p:txBody>
          <a:bodyPr>
            <a:normAutofit/>
          </a:bodyPr>
          <a:lstStyle/>
          <a:p>
            <a:r>
              <a:rPr lang="es-CR" sz="2800" b="1" dirty="0">
                <a:solidFill>
                  <a:srgbClr val="FFC000"/>
                </a:solidFill>
                <a:latin typeface="Arial" panose="020B0604020202020204" pitchFamily="34" charset="0"/>
                <a:cs typeface="Arial" panose="020B0604020202020204" pitchFamily="34" charset="0"/>
              </a:rPr>
              <a:t>LABOR MIGRATION</a:t>
            </a:r>
            <a:endParaRPr lang="es-ES" sz="2800" b="1" dirty="0">
              <a:solidFill>
                <a:srgbClr val="FFC000"/>
              </a:solidFill>
              <a:latin typeface="Arial" panose="020B0604020202020204" pitchFamily="34" charset="0"/>
              <a:cs typeface="Arial" panose="020B0604020202020204" pitchFamily="34" charset="0"/>
            </a:endParaRPr>
          </a:p>
        </p:txBody>
      </p:sp>
      <p:sp>
        <p:nvSpPr>
          <p:cNvPr id="3" name="2 Marcador de contenido"/>
          <p:cNvSpPr>
            <a:spLocks noGrp="1"/>
          </p:cNvSpPr>
          <p:nvPr>
            <p:ph idx="1"/>
          </p:nvPr>
        </p:nvSpPr>
        <p:spPr>
          <a:xfrm>
            <a:off x="179512" y="1457400"/>
            <a:ext cx="8856984" cy="5400600"/>
          </a:xfrm>
        </p:spPr>
        <p:txBody>
          <a:bodyPr>
            <a:noAutofit/>
          </a:bodyPr>
          <a:lstStyle/>
          <a:p>
            <a:pPr algn="just">
              <a:buFontTx/>
              <a:buChar char="-"/>
            </a:pPr>
            <a:r>
              <a:rPr lang="en-US" sz="2400" dirty="0">
                <a:solidFill>
                  <a:schemeClr val="bg1">
                    <a:lumMod val="95000"/>
                  </a:schemeClr>
                </a:solidFill>
                <a:latin typeface="Arial" panose="020B0604020202020204" pitchFamily="34" charset="0"/>
                <a:cs typeface="Arial" panose="020B0604020202020204" pitchFamily="34" charset="0"/>
              </a:rPr>
              <a:t>The reality of indicators for employment and unemployment, wage differences at source and destination, family situations and social conditions, since these stimulate the decision to migrate.</a:t>
            </a:r>
          </a:p>
          <a:p>
            <a:pPr marL="0" indent="0" algn="just">
              <a:buNone/>
            </a:pPr>
            <a:endParaRPr lang="es-ES" sz="2400" dirty="0">
              <a:solidFill>
                <a:schemeClr val="bg1">
                  <a:lumMod val="95000"/>
                </a:schemeClr>
              </a:solidFill>
              <a:latin typeface="Arial" panose="020B0604020202020204" pitchFamily="34" charset="0"/>
              <a:cs typeface="Arial" panose="020B0604020202020204" pitchFamily="34" charset="0"/>
            </a:endParaRPr>
          </a:p>
          <a:p>
            <a:pPr algn="just">
              <a:buFontTx/>
              <a:buChar char="-"/>
            </a:pPr>
            <a:r>
              <a:rPr lang="en-US" sz="2400" dirty="0">
                <a:solidFill>
                  <a:schemeClr val="bg1">
                    <a:lumMod val="95000"/>
                  </a:schemeClr>
                </a:solidFill>
                <a:latin typeface="Arial" panose="020B0604020202020204" pitchFamily="34" charset="0"/>
                <a:cs typeface="Arial" panose="020B0604020202020204" pitchFamily="34" charset="0"/>
              </a:rPr>
              <a:t>Follow up on the interest in contracting migrant workers and substantiate its motivation.</a:t>
            </a:r>
          </a:p>
          <a:p>
            <a:pPr marL="0" indent="0" algn="just">
              <a:buNone/>
            </a:pPr>
            <a:endParaRPr lang="es-ES" sz="2400" dirty="0">
              <a:solidFill>
                <a:schemeClr val="bg1">
                  <a:lumMod val="95000"/>
                </a:schemeClr>
              </a:solidFill>
              <a:latin typeface="Arial" panose="020B0604020202020204" pitchFamily="34" charset="0"/>
              <a:cs typeface="Arial" panose="020B0604020202020204" pitchFamily="34" charset="0"/>
            </a:endParaRPr>
          </a:p>
          <a:p>
            <a:pPr marL="0" indent="0" algn="just">
              <a:buNone/>
            </a:pPr>
            <a:r>
              <a:rPr lang="en-US" sz="2400" dirty="0">
                <a:solidFill>
                  <a:schemeClr val="bg1">
                    <a:lumMod val="95000"/>
                  </a:schemeClr>
                </a:solidFill>
                <a:latin typeface="Arial" panose="020B0604020202020204" pitchFamily="34" charset="0"/>
                <a:cs typeface="Arial" panose="020B0604020202020204" pitchFamily="34" charset="0"/>
              </a:rPr>
              <a:t>- The whole management process then moves to promote the collection and dissemination of information. This is important to provide feedback to policy makers in this field. In Costa Rica, many public and private organizations have produced a lot of information.</a:t>
            </a:r>
            <a:endParaRPr lang="es-CR" sz="2400" dirty="0">
              <a:solidFill>
                <a:schemeClr val="bg1">
                  <a:lumMod val="9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88549203"/>
      </p:ext>
    </p:extLst>
  </p:cSld>
  <p:clrMapOvr>
    <a:masterClrMapping/>
  </p:clrMapOvr>
  <p:transition spd="slow">
    <p:wipe/>
  </p:transition>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691</TotalTime>
  <Words>1464</Words>
  <Application>Microsoft Office PowerPoint</Application>
  <PresentationFormat>On-screen Show (4:3)</PresentationFormat>
  <Paragraphs>134</Paragraphs>
  <Slides>18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Arial</vt:lpstr>
      <vt:lpstr>Calibri</vt:lpstr>
      <vt:lpstr>Tema de Office</vt:lpstr>
      <vt:lpstr>WORKSHOP ON LABOR MIGRATION: CONTRIBUTIONS FROM THE MINISTRIES OF LABOR OF THE AMERICAS </vt:lpstr>
      <vt:lpstr>WHAT IS BEING DISCUSSED IN THIS MEETING?</vt:lpstr>
      <vt:lpstr>COSTA RICA’S EXPERIENCE</vt:lpstr>
      <vt:lpstr>COSTA RICA’S EXPERIENCE</vt:lpstr>
      <vt:lpstr>LABOR MIGRATION MANAGEMENT</vt:lpstr>
      <vt:lpstr>LABOR MIGRATION MANAGEMENT</vt:lpstr>
      <vt:lpstr>LABOR MIGRATION MANAGEMENT</vt:lpstr>
      <vt:lpstr>LABOR MIGRATION</vt:lpstr>
      <vt:lpstr>LABOR MIGRATION</vt:lpstr>
      <vt:lpstr>LABOR MIGRATION</vt:lpstr>
      <vt:lpstr>CONCLUSIONS</vt:lpstr>
      <vt:lpstr>CONCLUSIONS</vt:lpstr>
      <vt:lpstr>CONCLUSIONS</vt:lpstr>
      <vt:lpstr>FINALLY</vt:lpstr>
      <vt:lpstr>FINALLY</vt:lpstr>
      <vt:lpstr>ANNEXES TO INFORMATION</vt:lpstr>
      <vt:lpstr>GOOD LABOR MOBILITY MANAGEMENT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TALLER SOBRE MIGRACIÓN LABORAL APORTES DESDE LOS MINISTERIOS DE TRABAJO DE LAS AMÉRICAS</dc:title>
  <dc:creator>usuario</dc:creator>
  <cp:lastModifiedBy>Maria Camacho</cp:lastModifiedBy>
  <cp:revision>66</cp:revision>
  <dcterms:created xsi:type="dcterms:W3CDTF">2017-07-11T01:07:03Z</dcterms:created>
  <dcterms:modified xsi:type="dcterms:W3CDTF">2017-07-13T13:02:38Z</dcterms:modified>
</cp:coreProperties>
</file>