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80" r:id="rId2"/>
    <p:sldId id="281" r:id="rId3"/>
    <p:sldId id="282" r:id="rId4"/>
    <p:sldId id="276" r:id="rId5"/>
    <p:sldId id="275" r:id="rId6"/>
    <p:sldId id="271" r:id="rId7"/>
    <p:sldId id="274" r:id="rId8"/>
    <p:sldId id="277" r:id="rId9"/>
    <p:sldId id="279" r:id="rId10"/>
    <p:sldId id="262" r:id="rId11"/>
    <p:sldId id="259" r:id="rId12"/>
    <p:sldId id="266" r:id="rId13"/>
    <p:sldId id="269" r:id="rId14"/>
  </p:sldIdLst>
  <p:sldSz cx="9144000" cy="6858000" type="screen4x3"/>
  <p:notesSz cx="7077075" cy="9028113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30FA-1A73-4EAE-B15A-0679E9678483}" type="datetimeFigureOut">
              <a:rPr lang="es-CR" smtClean="0"/>
              <a:t>13/07/2017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3F4F8-F63B-4224-A72E-4E45D608C748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902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6D2FC-DC64-4BC1-AB6D-ED558E790B10}" type="datetimeFigureOut">
              <a:rPr lang="es-CR" smtClean="0"/>
              <a:t>13/07/2017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82700" y="677863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9D0C-D7AA-4034-961A-FBF5BC8143C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8817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E6E0-5E33-4A2C-9C1C-262F6B42CA91}" type="datetime1">
              <a:rPr lang="es-CR" smtClean="0"/>
              <a:t>13/07/2017</a:t>
            </a:fld>
            <a:endParaRPr lang="es-C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DA1E-1250-419D-8D5B-DBB610F3C852}" type="datetime1">
              <a:rPr lang="es-CR" smtClean="0"/>
              <a:t>13/07/2017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A7BC-BF6A-4785-8D14-D43BFB2FEB23}" type="datetime1">
              <a:rPr lang="es-CR" smtClean="0"/>
              <a:t>13/07/2017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6345-B0BD-44B5-A45D-6E703B1ED53A}" type="datetime1">
              <a:rPr lang="es-CR" smtClean="0"/>
              <a:t>13/07/2017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836F-739D-4D38-A9C7-7186C1DF7ACD}" type="datetime1">
              <a:rPr lang="es-CR" smtClean="0"/>
              <a:t>13/07/2017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DB07-1588-4EAC-BF53-F7D83C6E5FF9}" type="datetime1">
              <a:rPr lang="es-CR" smtClean="0"/>
              <a:t>13/07/2017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39F5-F042-4980-951B-85EF398E2103}" type="datetime1">
              <a:rPr lang="es-CR" smtClean="0"/>
              <a:t>13/07/2017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D099-F38B-45A8-B020-CFC8DCCC8B66}" type="datetime1">
              <a:rPr lang="es-CR" smtClean="0"/>
              <a:t>13/07/2017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D2A0-DBD7-46A1-8B54-9ECE389513F4}" type="datetime1">
              <a:rPr lang="es-CR" smtClean="0"/>
              <a:t>13/07/2017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7630-1A18-4117-B2E3-B40A965AD112}" type="datetime1">
              <a:rPr lang="es-CR" smtClean="0"/>
              <a:t>13/07/2017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C6BA-ACF2-4C6C-80DA-952BA5F477E9}" type="datetime1">
              <a:rPr lang="es-CR" smtClean="0"/>
              <a:t>13/07/2017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33D861-9EA0-4AAF-BA28-5A98066FBC95}" type="datetime1">
              <a:rPr lang="es-CR" smtClean="0"/>
              <a:t>13/07/2017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762827-D6BE-47C2-8C83-31EED43085A1}" type="slidenum">
              <a:rPr lang="es-CR" smtClean="0"/>
              <a:t>‹#›</a:t>
            </a:fld>
            <a:endParaRPr lang="es-C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2676"/>
            <a:ext cx="150234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152328" y="1531277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Taller sobre Migración Laboral</a:t>
            </a:r>
          </a:p>
          <a:p>
            <a:pPr algn="ctr"/>
            <a:r>
              <a:rPr lang="es-CR" sz="36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Aportes desde Los Ministerios de Trabajo de las Américas</a:t>
            </a:r>
            <a:endParaRPr lang="es-CR" sz="36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51920" y="5193225"/>
            <a:ext cx="44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 José, Costa Rica, 13 y 14 de julio 2017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6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501802"/>
            <a:ext cx="784887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4000" b="1" i="1" dirty="0"/>
              <a:t>P</a:t>
            </a:r>
            <a:r>
              <a:rPr lang="es-CR" sz="2800" b="1" i="1" dirty="0"/>
              <a:t>orque el CI-Regional</a:t>
            </a:r>
          </a:p>
          <a:p>
            <a:pPr algn="just"/>
            <a:r>
              <a:rPr lang="es-CR" sz="4400" b="1" i="1" dirty="0"/>
              <a:t>C</a:t>
            </a:r>
            <a:r>
              <a:rPr lang="es-CR" sz="2000" dirty="0"/>
              <a:t>entroamérica es una región caracterizada por importantes flujos migratorios intrarregionales. Ello obliga a concebir la defensa de los derechos laborales de estas personas, como una tarea que no se limita a un país determinado sino a una región. </a:t>
            </a:r>
          </a:p>
          <a:p>
            <a:pPr algn="just"/>
            <a:endParaRPr lang="es-CR" sz="2000" dirty="0"/>
          </a:p>
          <a:p>
            <a:pPr algn="just"/>
            <a:r>
              <a:rPr lang="es-CR" sz="3200" b="1" i="1" dirty="0"/>
              <a:t>A</a:t>
            </a:r>
            <a:r>
              <a:rPr lang="es-CR" sz="2000" dirty="0"/>
              <a:t>nte esta preocupación, a partir de 2012, las centrales sindicales organizadas de Nicaragua, Costa Rica y Panamá, propiciaron un espacio de coordinación y diálogo del cual se generó tiempo después,  un Plan de Acción Regional. Permitiendo articular desde las organizaciones sindicales, acciones estratégicas que permitan poner en evidencia y actuar frente a las violaciones laborales de las Personas trabajadoras migrantes y  sus familias. Este proceso se logra consolidar con la incorporación de Organizaciones de El Salvador, Honduras y Guatemala a partir del 2015. </a:t>
            </a:r>
          </a:p>
          <a:p>
            <a:pPr algn="just"/>
            <a:endParaRPr lang="es-CR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497"/>
            <a:ext cx="890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1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08793" y="836712"/>
            <a:ext cx="76328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4000" b="1" i="1" dirty="0"/>
              <a:t>O</a:t>
            </a:r>
            <a:r>
              <a:rPr lang="es-CR" b="1" dirty="0"/>
              <a:t>BJETIVOS CI-REGIONAL</a:t>
            </a:r>
          </a:p>
          <a:p>
            <a:pPr algn="just"/>
            <a:endParaRPr lang="es-CR" dirty="0"/>
          </a:p>
          <a:p>
            <a:pPr algn="just"/>
            <a:r>
              <a:rPr lang="es-CR" dirty="0"/>
              <a:t>• Priorizar en las agendas de las organizaciones sindicales del CI-REGIONAL, el abordaje de la migración laboral en términos de defensa y promoción de los derechos humanos y </a:t>
            </a:r>
            <a:r>
              <a:rPr lang="es-CR" dirty="0" smtClean="0"/>
              <a:t>laborales de todo/a Trabajador/a.</a:t>
            </a:r>
          </a:p>
          <a:p>
            <a:pPr algn="just"/>
            <a:endParaRPr lang="es-CR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prstClr val="white"/>
                </a:solidFill>
              </a:rPr>
              <a:t>Instrumento para la articulación con Instituciones  Gubernamentales y Empresariales para la implementación de </a:t>
            </a:r>
            <a:r>
              <a:rPr lang="es-CR" dirty="0" smtClean="0">
                <a:solidFill>
                  <a:prstClr val="white"/>
                </a:solidFill>
              </a:rPr>
              <a:t>estrategias </a:t>
            </a:r>
            <a:r>
              <a:rPr lang="es-CR" dirty="0">
                <a:solidFill>
                  <a:prstClr val="white"/>
                </a:solidFill>
              </a:rPr>
              <a:t>de mejoramiento de las condiciones de las personas trabajadoras migrantes.</a:t>
            </a:r>
          </a:p>
          <a:p>
            <a:pPr algn="just"/>
            <a:endParaRPr lang="es-CR" dirty="0"/>
          </a:p>
          <a:p>
            <a:pPr algn="just"/>
            <a:endParaRPr lang="es-CR" dirty="0"/>
          </a:p>
          <a:p>
            <a:pPr algn="just"/>
            <a:r>
              <a:rPr lang="es-CR" dirty="0"/>
              <a:t>• Consolidar el CI-REGIONAL como un espacio de análisis, diálogo, </a:t>
            </a:r>
            <a:r>
              <a:rPr lang="es-CR" dirty="0" smtClean="0"/>
              <a:t> debate</a:t>
            </a:r>
            <a:r>
              <a:rPr lang="es-CR" dirty="0"/>
              <a:t>, trabajo e incidencia política, sensibilización en el marco de la migración ordenada con fines laborales y sociales desde la perspectiva sindical</a:t>
            </a:r>
            <a:r>
              <a:rPr lang="es-CR" dirty="0" smtClean="0"/>
              <a:t>.</a:t>
            </a:r>
          </a:p>
          <a:p>
            <a:pPr algn="just"/>
            <a:endParaRPr lang="es-CR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90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1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3" y="314562"/>
            <a:ext cx="890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187624" y="1124744"/>
            <a:ext cx="66247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/>
              <a:t>Ejes de Trabajo.</a:t>
            </a:r>
          </a:p>
          <a:p>
            <a:endParaRPr lang="es-CR" sz="2000" dirty="0" smtClean="0"/>
          </a:p>
          <a:p>
            <a:endParaRPr lang="es-CR" sz="2000" dirty="0"/>
          </a:p>
          <a:p>
            <a:r>
              <a:rPr lang="es-CR" sz="2000" dirty="0" smtClean="0"/>
              <a:t>Marco Jurídico e Incidencia Política</a:t>
            </a:r>
          </a:p>
          <a:p>
            <a:r>
              <a:rPr lang="es-CR" sz="2000" dirty="0" smtClean="0"/>
              <a:t>(Reforma Ley Migratoria, Ratificación Convenios 97 y 143).</a:t>
            </a:r>
          </a:p>
          <a:p>
            <a:endParaRPr lang="es-CR" sz="2000" dirty="0"/>
          </a:p>
          <a:p>
            <a:r>
              <a:rPr lang="es-CR" sz="2000" dirty="0" smtClean="0"/>
              <a:t>Articulación Intersectorial (Ferias Informativas Migratorias, Mesas de diálogo tripartito para la formalización del Empleo)</a:t>
            </a:r>
          </a:p>
          <a:p>
            <a:endParaRPr lang="es-CR" sz="2000" dirty="0"/>
          </a:p>
          <a:p>
            <a:r>
              <a:rPr lang="es-CR" sz="2000" dirty="0" smtClean="0"/>
              <a:t>Sensibilización y Organización. (incorporación de los trabajadores/as migrantes a las Organizaciones sindicales)</a:t>
            </a:r>
          </a:p>
          <a:p>
            <a:endParaRPr lang="es-CR" sz="2000" dirty="0"/>
          </a:p>
          <a:p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3552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TOS CIR\COSTA RICA\20150224_114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538">
            <a:off x="496086" y="898925"/>
            <a:ext cx="3831348" cy="215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FOTOS CIR\NICARAGUA\20141108_124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119">
            <a:off x="4697439" y="1002931"/>
            <a:ext cx="3851920" cy="21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FOTOS CIR\PANAMA\20140801_123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6" y="4301818"/>
            <a:ext cx="4067944" cy="22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FOTOS CIR\COSTA RICA\CONSULADO MOV\20140906_1028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85" y="4301818"/>
            <a:ext cx="4211960" cy="23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346325"/>
            <a:ext cx="38528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048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2676"/>
            <a:ext cx="150234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835696" y="1556792"/>
            <a:ext cx="61926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3200" dirty="0" smtClean="0">
                <a:cs typeface="Aharoni" panose="02010803020104030203" pitchFamily="2" charset="-79"/>
              </a:rPr>
              <a:t>Perspectivas del Sector Trabajadores</a:t>
            </a:r>
          </a:p>
          <a:p>
            <a:pPr algn="just"/>
            <a:endParaRPr lang="es-CR" sz="2000" dirty="0">
              <a:cs typeface="Aharoni" panose="02010803020104030203" pitchFamily="2" charset="-79"/>
            </a:endParaRPr>
          </a:p>
          <a:p>
            <a:pPr algn="just"/>
            <a:r>
              <a:rPr lang="es-CR" sz="2000" dirty="0" smtClean="0">
                <a:cs typeface="Aharoni" panose="02010803020104030203" pitchFamily="2" charset="-79"/>
              </a:rPr>
              <a:t>Preguntas Orientadoras:</a:t>
            </a:r>
          </a:p>
          <a:p>
            <a:pPr algn="just"/>
            <a:endParaRPr lang="es-CR" sz="2000" dirty="0">
              <a:cs typeface="Aharoni" panose="02010803020104030203" pitchFamily="2" charset="-79"/>
            </a:endParaRPr>
          </a:p>
          <a:p>
            <a:pPr algn="just"/>
            <a:r>
              <a:rPr lang="es-CR" sz="2000" dirty="0" smtClean="0">
                <a:cs typeface="Aharoni" panose="02010803020104030203" pitchFamily="2" charset="-79"/>
              </a:rPr>
              <a:t>Que iniciativas están desarrollando los M.T.</a:t>
            </a:r>
          </a:p>
          <a:p>
            <a:pPr algn="just"/>
            <a:endParaRPr lang="es-CR" sz="2000" dirty="0">
              <a:cs typeface="Aharoni" panose="02010803020104030203" pitchFamily="2" charset="-79"/>
            </a:endParaRPr>
          </a:p>
          <a:p>
            <a:pPr algn="just"/>
            <a:r>
              <a:rPr lang="es-CR" sz="2000" dirty="0" smtClean="0">
                <a:cs typeface="Aharoni" panose="02010803020104030203" pitchFamily="2" charset="-79"/>
              </a:rPr>
              <a:t>Experiencias para mantener sistemas de información.</a:t>
            </a:r>
          </a:p>
          <a:p>
            <a:pPr algn="just"/>
            <a:endParaRPr lang="es-CR" sz="2000" dirty="0">
              <a:cs typeface="Aharoni" panose="02010803020104030203" pitchFamily="2" charset="-79"/>
            </a:endParaRPr>
          </a:p>
          <a:p>
            <a:pPr algn="just"/>
            <a:r>
              <a:rPr lang="es-CR" sz="2000" dirty="0" smtClean="0">
                <a:cs typeface="Aharoni" panose="02010803020104030203" pitchFamily="2" charset="-79"/>
              </a:rPr>
              <a:t>Información del mercado de trabajo en la definición y ejecución de políticas migratorias.</a:t>
            </a:r>
            <a:endParaRPr lang="es-CR" sz="20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21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2132856"/>
            <a:ext cx="71287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R" sz="28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R" sz="11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0" y="260648"/>
            <a:ext cx="890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272877" y="1196752"/>
            <a:ext cx="7200800" cy="351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R" b="1" i="1" u="sng" dirty="0">
                <a:ea typeface="Times New Roman" panose="02020603050405020304" pitchFamily="18" charset="0"/>
                <a:cs typeface="Calibri" panose="020F0502020204030204" pitchFamily="34" charset="0"/>
              </a:rPr>
              <a:t>Debilidades y desafíos de las políticas públicas y la gobernanza.</a:t>
            </a:r>
            <a:endParaRPr lang="es-CR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R" dirty="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CR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R" dirty="0">
                <a:ea typeface="Calibri" panose="020F0502020204030204" pitchFamily="34" charset="0"/>
                <a:cs typeface="Calibri" panose="020F0502020204030204" pitchFamily="34" charset="0"/>
              </a:rPr>
              <a:t>Vacíos y fragmentación en los acuerdos regionales de integración.</a:t>
            </a:r>
            <a:endParaRPr lang="es-C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R" dirty="0">
                <a:ea typeface="Calibri" panose="020F0502020204030204" pitchFamily="34" charset="0"/>
                <a:cs typeface="Calibri" panose="020F0502020204030204" pitchFamily="34" charset="0"/>
              </a:rPr>
              <a:t>Débil enfoque laboral y de derecho en la institucionalidad y la gobernabilidad migratoria.</a:t>
            </a:r>
            <a:endParaRPr lang="es-C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R" dirty="0" smtClean="0">
                <a:ea typeface="Calibri" panose="020F0502020204030204" pitchFamily="34" charset="0"/>
                <a:cs typeface="Calibri" panose="020F0502020204030204" pitchFamily="34" charset="0"/>
              </a:rPr>
              <a:t>Falta </a:t>
            </a:r>
            <a:r>
              <a:rPr lang="es-CR" dirty="0">
                <a:ea typeface="Calibri" panose="020F0502020204030204" pitchFamily="34" charset="0"/>
                <a:cs typeface="Calibri" panose="020F0502020204030204" pitchFamily="34" charset="0"/>
              </a:rPr>
              <a:t>de instancias de diálogo social sobre migración laboral en los procesos de integración regional.</a:t>
            </a:r>
            <a:endParaRPr lang="es-C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R" dirty="0" smtClean="0">
                <a:ea typeface="Calibri" panose="020F0502020204030204" pitchFamily="34" charset="0"/>
                <a:cs typeface="Calibri" panose="020F0502020204030204" pitchFamily="34" charset="0"/>
              </a:rPr>
              <a:t>Falta </a:t>
            </a:r>
            <a:r>
              <a:rPr lang="es-CR" dirty="0">
                <a:ea typeface="Calibri" panose="020F0502020204030204" pitchFamily="34" charset="0"/>
                <a:cs typeface="Calibri" panose="020F0502020204030204" pitchFamily="34" charset="0"/>
              </a:rPr>
              <a:t>de coherencia entre políticas migratorias y políticas de empleo.</a:t>
            </a:r>
            <a:endParaRPr lang="es-C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R" dirty="0" smtClean="0">
                <a:ea typeface="Calibri" panose="020F0502020204030204" pitchFamily="34" charset="0"/>
                <a:cs typeface="Calibri" panose="020F0502020204030204" pitchFamily="34" charset="0"/>
              </a:rPr>
              <a:t>Insuficiente </a:t>
            </a:r>
            <a:r>
              <a:rPr lang="es-CR" dirty="0">
                <a:ea typeface="Calibri" panose="020F0502020204030204" pitchFamily="34" charset="0"/>
                <a:cs typeface="Calibri" panose="020F0502020204030204" pitchFamily="34" charset="0"/>
              </a:rPr>
              <a:t>participación de los trabajadores migrantes en los procesos de sindicalización y negociación colectiva.</a:t>
            </a:r>
            <a:endParaRPr lang="es-C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2676"/>
            <a:ext cx="150234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87624" y="2931041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Plataforma de Desarrollo de las Américas</a:t>
            </a:r>
          </a:p>
          <a:p>
            <a:pPr algn="ctr"/>
            <a:r>
              <a:rPr lang="es-CR" sz="3600" b="1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PLADA</a:t>
            </a:r>
          </a:p>
        </p:txBody>
      </p:sp>
    </p:spTree>
    <p:extLst>
      <p:ext uri="{BB962C8B-B14F-4D97-AF65-F5344CB8AC3E}">
        <p14:creationId xmlns:p14="http://schemas.microsoft.com/office/powerpoint/2010/main" val="42065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03365" y="86039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/>
              <a:t>PLATAFORMA DE DESARROLLO DE LAS AMÉRICAS  -PLADA-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8" y="238418"/>
            <a:ext cx="890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27584" y="1997839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400" b="1" i="1" dirty="0"/>
              <a:t>D</a:t>
            </a:r>
            <a:r>
              <a:rPr lang="es-CR" sz="2400" b="1" i="1" dirty="0" smtClean="0"/>
              <a:t>efine </a:t>
            </a:r>
            <a:r>
              <a:rPr lang="es-CR" sz="2400" b="1" i="1" dirty="0"/>
              <a:t>orientaciones y principios que involucran a todos los pueblos de  </a:t>
            </a:r>
            <a:r>
              <a:rPr lang="es-CR" sz="2400" b="1" i="1" dirty="0" smtClean="0"/>
              <a:t>las américas </a:t>
            </a:r>
            <a:r>
              <a:rPr lang="es-CR" sz="2400" b="1" i="1" dirty="0"/>
              <a:t>y del mundo, y a sus trabajadoras y trabajadores. </a:t>
            </a:r>
            <a:endParaRPr lang="es-CR" sz="2400" b="1" i="1" dirty="0" smtClean="0"/>
          </a:p>
          <a:p>
            <a:pPr algn="just"/>
            <a:endParaRPr lang="es-CR" sz="2400" b="1" i="1" dirty="0"/>
          </a:p>
          <a:p>
            <a:pPr algn="just"/>
            <a:r>
              <a:rPr lang="es-CR" sz="2400" b="1" i="1" dirty="0" smtClean="0"/>
              <a:t>Tiene </a:t>
            </a:r>
            <a:r>
              <a:rPr lang="es-CR" sz="2400" b="1" i="1" dirty="0"/>
              <a:t>relevancia como herramienta política y de lucha para la defensa y profundización de los derechos laborales a </a:t>
            </a:r>
            <a:r>
              <a:rPr lang="es-CR" sz="2400" b="1" i="1" dirty="0" smtClean="0"/>
              <a:t>escala mundial</a:t>
            </a:r>
            <a:r>
              <a:rPr lang="es-CR" sz="2400" b="1" i="1" dirty="0"/>
              <a:t>.</a:t>
            </a:r>
            <a:endParaRPr lang="es-CR" sz="2400" b="1" i="1" dirty="0" smtClean="0"/>
          </a:p>
          <a:p>
            <a:pPr algn="just"/>
            <a:endParaRPr lang="es-CR" sz="2400" b="1" i="1" dirty="0" smtClean="0"/>
          </a:p>
          <a:p>
            <a:pPr algn="just"/>
            <a:r>
              <a:rPr lang="es-CR" sz="2400" b="1" i="1" dirty="0" smtClean="0"/>
              <a:t>Estrategia </a:t>
            </a:r>
            <a:r>
              <a:rPr lang="es-CR" sz="2400" b="1" i="1" dirty="0"/>
              <a:t>de desarrollo construida desde el movimiento de las y los trabajadores.</a:t>
            </a:r>
          </a:p>
        </p:txBody>
      </p:sp>
    </p:spTree>
    <p:extLst>
      <p:ext uri="{BB962C8B-B14F-4D97-AF65-F5344CB8AC3E}">
        <p14:creationId xmlns:p14="http://schemas.microsoft.com/office/powerpoint/2010/main" val="33763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03365" y="86039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/>
              <a:t>PLATAFORMA DE DESARROLLO DE LAS AMÉRICAS  -PLADA-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0" y="260648"/>
            <a:ext cx="890587" cy="78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27584" y="1817420"/>
            <a:ext cx="747658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100" dirty="0"/>
              <a:t>Dimensión Social</a:t>
            </a:r>
          </a:p>
          <a:p>
            <a:pPr algn="just"/>
            <a:endParaRPr lang="es-CR" sz="2100" dirty="0"/>
          </a:p>
          <a:p>
            <a:pPr algn="just"/>
            <a:r>
              <a:rPr lang="es-CR" sz="2100" dirty="0"/>
              <a:t>Ciudadanía  regional y Derechos para los migrantes</a:t>
            </a:r>
            <a:r>
              <a:rPr lang="es-CR" sz="2000" dirty="0"/>
              <a:t>:</a:t>
            </a:r>
          </a:p>
          <a:p>
            <a:pPr algn="just"/>
            <a:endParaRPr lang="es-CR" sz="2000" dirty="0"/>
          </a:p>
          <a:p>
            <a:pPr algn="just"/>
            <a:r>
              <a:rPr lang="es-CR" sz="2000" dirty="0"/>
              <a:t>R</a:t>
            </a:r>
            <a:r>
              <a:rPr lang="es-CR" sz="2000" dirty="0" smtClean="0"/>
              <a:t>econocimiento </a:t>
            </a:r>
            <a:r>
              <a:rPr lang="es-CR" sz="2000" dirty="0"/>
              <a:t>de la doble contribución al desarrollo económico, social y cultural de los migrantes tanto en  el estado origen como el  estado receptor. </a:t>
            </a:r>
            <a:endParaRPr lang="es-CR" sz="2000" dirty="0" smtClean="0"/>
          </a:p>
          <a:p>
            <a:pPr algn="just"/>
            <a:endParaRPr lang="es-CR" sz="2000" dirty="0"/>
          </a:p>
          <a:p>
            <a:pPr lvl="0" algn="just"/>
            <a:r>
              <a:rPr lang="es-CR" sz="2000" dirty="0">
                <a:solidFill>
                  <a:prstClr val="white"/>
                </a:solidFill>
              </a:rPr>
              <a:t>Establecimiento de un sistema regional de validación de certificaciones profesionales y títulos de educación formal; y fortalecimientos de los sistemas ya existentes, a fin de garantizar el respeto de la calificación profesional y laboral alcanzada en los países de origen de los migrantes. </a:t>
            </a:r>
          </a:p>
          <a:p>
            <a:pPr algn="just"/>
            <a:endParaRPr lang="es-CR" sz="2000" dirty="0" smtClean="0"/>
          </a:p>
          <a:p>
            <a:pPr algn="just"/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17563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38925" y="26064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/>
              <a:t>PLATAFORMA DE DESARROLLO DE LAS AMÉRICAS  -PLADA-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8" y="287659"/>
            <a:ext cx="890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55576" y="1340768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000" dirty="0"/>
              <a:t>Plataforma de Desarrollo de las Américas.</a:t>
            </a:r>
          </a:p>
          <a:p>
            <a:pPr algn="just"/>
            <a:endParaRPr lang="es-CR" sz="2000" dirty="0"/>
          </a:p>
          <a:p>
            <a:pPr algn="just"/>
            <a:r>
              <a:rPr lang="es-CR" sz="2000" dirty="0" smtClean="0"/>
              <a:t>Constitución </a:t>
            </a:r>
            <a:r>
              <a:rPr lang="es-CR" sz="2000" dirty="0"/>
              <a:t>de sistema de pensiones y seguridad social regional. aplicación del Convenio Multilateral Iberoamericano de seguridad social para invalidez, vejez y supervivencia, que debe ser aprobado y aplicado con rango de ley. </a:t>
            </a:r>
          </a:p>
          <a:p>
            <a:pPr algn="just"/>
            <a:endParaRPr lang="es-CR" sz="2000" dirty="0"/>
          </a:p>
          <a:p>
            <a:pPr algn="just"/>
            <a:r>
              <a:rPr lang="es-CR" sz="2000" dirty="0"/>
              <a:t>A</a:t>
            </a:r>
            <a:r>
              <a:rPr lang="es-CR" sz="2000" dirty="0" smtClean="0"/>
              <a:t>mpliación</a:t>
            </a:r>
            <a:r>
              <a:rPr lang="es-CR" sz="2000" dirty="0"/>
              <a:t>, consolidación y articulación de servicios públicos para las y los trabajadores migrantes: trabajo y ofertas de empleo, información y tramitación de documentación, normativa nacional y regional, alternativas de formación profesional, con el fin de contribuir simultáneamente al combate de la informalidad laboral y a desalentar la proliferación de agencias privadas de empleo para migrantes que operan de manera ilegal.</a:t>
            </a:r>
          </a:p>
        </p:txBody>
      </p:sp>
    </p:spTree>
    <p:extLst>
      <p:ext uri="{BB962C8B-B14F-4D97-AF65-F5344CB8AC3E}">
        <p14:creationId xmlns:p14="http://schemas.microsoft.com/office/powerpoint/2010/main" val="23582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967699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sz="2000" b="1" i="1" dirty="0" smtClean="0">
                <a:solidFill>
                  <a:prstClr val="white"/>
                </a:solidFill>
                <a:cs typeface="Arial" panose="020B0604020202020204" pitchFamily="34" charset="0"/>
              </a:rPr>
              <a:t>Propuesta de articulación Intersindical Regional para abordar el tema migratorio.</a:t>
            </a:r>
          </a:p>
          <a:p>
            <a:pPr algn="r"/>
            <a:endParaRPr lang="es-CR" sz="2000" b="1" i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El último congreso de la CSA llama a las afiliadas a conformar instancia nacionales para trabajar sobre la temática </a:t>
            </a:r>
            <a:r>
              <a:rPr lang="es-E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migratoria.</a:t>
            </a:r>
            <a:endParaRPr lang="es-C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La CSA coordina un GT continental sobre migraciones que es un apoyo importante a las acciones de la </a:t>
            </a:r>
            <a:r>
              <a:rPr lang="es-E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Confederación.</a:t>
            </a:r>
            <a:endParaRPr lang="es-C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Hay también </a:t>
            </a:r>
            <a:r>
              <a:rPr lang="es-E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tres 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grupos de trabajo subregionales (Cono Sur, Andino y América Central</a:t>
            </a:r>
            <a:r>
              <a:rPr lang="es-E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C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El GT ha proporcionado el intercambio político y de acciones concretas de las afiliadas de la </a:t>
            </a:r>
            <a:r>
              <a:rPr lang="es-E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CSA.</a:t>
            </a:r>
            <a:endParaRPr lang="es-C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s-CR" sz="2000" b="1" i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es-CR" sz="2000" b="1" i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2" y="224537"/>
            <a:ext cx="890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2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967699"/>
            <a:ext cx="712879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R" sz="28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R" sz="28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</a:t>
            </a:r>
            <a:r>
              <a:rPr lang="es-CR" sz="28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INTERSINDICAL REGIONAL </a:t>
            </a:r>
          </a:p>
          <a:p>
            <a:pPr algn="r"/>
            <a:r>
              <a:rPr lang="es-CR" sz="28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DEFENSA DE LOS DERECHOS DE LAS PERSONAS TRABAJADORAS MIGRANTES</a:t>
            </a:r>
          </a:p>
          <a:p>
            <a:pPr algn="r"/>
            <a:r>
              <a:rPr lang="es-CR" sz="28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CI-Regional</a:t>
            </a:r>
          </a:p>
          <a:p>
            <a:pPr algn="r"/>
            <a:endParaRPr lang="es-CR" sz="28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R" sz="11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2" y="224537"/>
            <a:ext cx="890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6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535</TotalTime>
  <Words>687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Aharoni</vt:lpstr>
      <vt:lpstr>Arial</vt:lpstr>
      <vt:lpstr>Book Antiqua</vt:lpstr>
      <vt:lpstr>Calibri</vt:lpstr>
      <vt:lpstr>Lucida Sans</vt:lpstr>
      <vt:lpstr>Symbol</vt:lpstr>
      <vt:lpstr>Times New Roman</vt:lpstr>
      <vt:lpstr>Wingdings</vt:lpstr>
      <vt:lpstr>Wingdings 2</vt:lpstr>
      <vt:lpstr>Wingdings 3</vt:lpstr>
      <vt:lpstr>Vértice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Dave Villalta</dc:creator>
  <cp:lastModifiedBy>user1</cp:lastModifiedBy>
  <cp:revision>58</cp:revision>
  <cp:lastPrinted>2017-07-13T13:31:06Z</cp:lastPrinted>
  <dcterms:created xsi:type="dcterms:W3CDTF">2015-05-21T23:23:42Z</dcterms:created>
  <dcterms:modified xsi:type="dcterms:W3CDTF">2017-07-13T19:14:54Z</dcterms:modified>
</cp:coreProperties>
</file>