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719" r:id="rId2"/>
  </p:sldMasterIdLst>
  <p:notesMasterIdLst>
    <p:notesMasterId r:id="rId18"/>
  </p:notesMasterIdLst>
  <p:sldIdLst>
    <p:sldId id="256" r:id="rId3"/>
    <p:sldId id="257" r:id="rId4"/>
    <p:sldId id="258" r:id="rId5"/>
    <p:sldId id="259" r:id="rId6"/>
    <p:sldId id="260" r:id="rId7"/>
    <p:sldId id="261" r:id="rId8"/>
    <p:sldId id="262" r:id="rId9"/>
    <p:sldId id="263" r:id="rId10"/>
    <p:sldId id="269" r:id="rId11"/>
    <p:sldId id="264" r:id="rId12"/>
    <p:sldId id="265" r:id="rId13"/>
    <p:sldId id="266" r:id="rId14"/>
    <p:sldId id="267"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65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8B81D2-0733-4D6F-9FAC-0819CDED866B}" type="doc">
      <dgm:prSet loTypeId="urn:microsoft.com/office/officeart/2005/8/layout/list1" loCatId="list" qsTypeId="urn:microsoft.com/office/officeart/2005/8/quickstyle/simple1" qsCatId="simple" csTypeId="urn:microsoft.com/office/officeart/2005/8/colors/accent0_2" csCatId="mainScheme" phldr="1"/>
      <dgm:spPr/>
      <dgm:t>
        <a:bodyPr/>
        <a:lstStyle/>
        <a:p>
          <a:endParaRPr lang="en-US"/>
        </a:p>
      </dgm:t>
    </dgm:pt>
    <dgm:pt modelId="{82DB5412-46A4-400E-B9C3-24B4254EA1D0}">
      <dgm:prSet phldrT="[Text]"/>
      <dgm:spPr/>
      <dgm:t>
        <a:bodyPr/>
        <a:lstStyle/>
        <a:p>
          <a:r>
            <a:rPr lang="en-US" dirty="0"/>
            <a:t>Movement of Skills</a:t>
          </a:r>
        </a:p>
      </dgm:t>
    </dgm:pt>
    <dgm:pt modelId="{4300C39A-D10B-45C9-9AAB-B92F8EC59547}" type="parTrans" cxnId="{206F02CD-1DF8-4724-81E4-DDE80F694F2D}">
      <dgm:prSet/>
      <dgm:spPr/>
      <dgm:t>
        <a:bodyPr/>
        <a:lstStyle/>
        <a:p>
          <a:endParaRPr lang="en-US"/>
        </a:p>
      </dgm:t>
    </dgm:pt>
    <dgm:pt modelId="{B05A3151-10A3-4F83-9538-9E07AC0809EB}" type="sibTrans" cxnId="{206F02CD-1DF8-4724-81E4-DDE80F694F2D}">
      <dgm:prSet/>
      <dgm:spPr/>
      <dgm:t>
        <a:bodyPr/>
        <a:lstStyle/>
        <a:p>
          <a:endParaRPr lang="en-US"/>
        </a:p>
      </dgm:t>
    </dgm:pt>
    <dgm:pt modelId="{F025DF3D-F1C6-4887-92B3-E0641EB1BD2E}">
      <dgm:prSet phldrT="[Text]"/>
      <dgm:spPr/>
      <dgm:t>
        <a:bodyPr/>
        <a:lstStyle/>
        <a:p>
          <a:r>
            <a:rPr lang="en-US" dirty="0"/>
            <a:t>Provision of Services</a:t>
          </a:r>
        </a:p>
      </dgm:t>
    </dgm:pt>
    <dgm:pt modelId="{3F9D24B5-2AF2-482D-9944-F4F24589697F}" type="parTrans" cxnId="{2130C125-C7E4-41A0-B402-837433B806EC}">
      <dgm:prSet/>
      <dgm:spPr/>
      <dgm:t>
        <a:bodyPr/>
        <a:lstStyle/>
        <a:p>
          <a:endParaRPr lang="en-US"/>
        </a:p>
      </dgm:t>
    </dgm:pt>
    <dgm:pt modelId="{D02BF56F-BFCB-49B9-B90D-76F28363DD4F}" type="sibTrans" cxnId="{2130C125-C7E4-41A0-B402-837433B806EC}">
      <dgm:prSet/>
      <dgm:spPr/>
      <dgm:t>
        <a:bodyPr/>
        <a:lstStyle/>
        <a:p>
          <a:endParaRPr lang="en-US"/>
        </a:p>
      </dgm:t>
    </dgm:pt>
    <dgm:pt modelId="{B2FFD9B7-CC83-41ED-B2EA-607FFDB702EB}">
      <dgm:prSet phldrT="[Text]"/>
      <dgm:spPr/>
      <dgm:t>
        <a:bodyPr/>
        <a:lstStyle/>
        <a:p>
          <a:r>
            <a:rPr lang="en-US" dirty="0"/>
            <a:t>Right of Establishment</a:t>
          </a:r>
        </a:p>
      </dgm:t>
    </dgm:pt>
    <dgm:pt modelId="{35BCD106-C227-4214-9FAF-98955A45A12B}" type="parTrans" cxnId="{DCEB3CAE-EC3A-4AE1-82BE-0A79D09FC468}">
      <dgm:prSet/>
      <dgm:spPr/>
      <dgm:t>
        <a:bodyPr/>
        <a:lstStyle/>
        <a:p>
          <a:endParaRPr lang="en-US"/>
        </a:p>
      </dgm:t>
    </dgm:pt>
    <dgm:pt modelId="{FBD6BBFF-5940-41DD-BA51-89C04B2F8A53}" type="sibTrans" cxnId="{DCEB3CAE-EC3A-4AE1-82BE-0A79D09FC468}">
      <dgm:prSet/>
      <dgm:spPr/>
      <dgm:t>
        <a:bodyPr/>
        <a:lstStyle/>
        <a:p>
          <a:endParaRPr lang="en-US"/>
        </a:p>
      </dgm:t>
    </dgm:pt>
    <dgm:pt modelId="{BA29AC29-45BD-4C8B-9B53-FE60AF46F644}">
      <dgm:prSet/>
      <dgm:spPr/>
      <dgm:t>
        <a:bodyPr/>
        <a:lstStyle/>
        <a:p>
          <a:r>
            <a:rPr lang="en-US" dirty="0"/>
            <a:t>Movement of Goods</a:t>
          </a:r>
        </a:p>
      </dgm:t>
    </dgm:pt>
    <dgm:pt modelId="{F062F6FB-7748-4E81-8C73-387DBE379A39}" type="parTrans" cxnId="{FB9A214F-92BE-4BE6-B714-A91C722050C3}">
      <dgm:prSet/>
      <dgm:spPr/>
      <dgm:t>
        <a:bodyPr/>
        <a:lstStyle/>
        <a:p>
          <a:endParaRPr lang="en-US"/>
        </a:p>
      </dgm:t>
    </dgm:pt>
    <dgm:pt modelId="{C0EB3CB1-E963-401D-882C-4BF2E3CB60AB}" type="sibTrans" cxnId="{FB9A214F-92BE-4BE6-B714-A91C722050C3}">
      <dgm:prSet/>
      <dgm:spPr/>
      <dgm:t>
        <a:bodyPr/>
        <a:lstStyle/>
        <a:p>
          <a:endParaRPr lang="en-US"/>
        </a:p>
      </dgm:t>
    </dgm:pt>
    <dgm:pt modelId="{5D7768A2-85B2-45CE-9649-D1F9421B4571}">
      <dgm:prSet/>
      <dgm:spPr/>
      <dgm:t>
        <a:bodyPr/>
        <a:lstStyle/>
        <a:p>
          <a:r>
            <a:rPr lang="en-US" dirty="0"/>
            <a:t>Movement of Capital</a:t>
          </a:r>
        </a:p>
      </dgm:t>
    </dgm:pt>
    <dgm:pt modelId="{E0C8749D-4B93-4794-BE16-651207DE107C}" type="parTrans" cxnId="{FBEBDE83-AA33-4BB9-975C-F1A4FE9EA55B}">
      <dgm:prSet/>
      <dgm:spPr/>
      <dgm:t>
        <a:bodyPr/>
        <a:lstStyle/>
        <a:p>
          <a:endParaRPr lang="en-US"/>
        </a:p>
      </dgm:t>
    </dgm:pt>
    <dgm:pt modelId="{C07725B1-97C2-43A8-80CD-CE416BB4DB8B}" type="sibTrans" cxnId="{FBEBDE83-AA33-4BB9-975C-F1A4FE9EA55B}">
      <dgm:prSet/>
      <dgm:spPr/>
      <dgm:t>
        <a:bodyPr/>
        <a:lstStyle/>
        <a:p>
          <a:endParaRPr lang="en-US"/>
        </a:p>
      </dgm:t>
    </dgm:pt>
    <dgm:pt modelId="{B2728BA0-1414-40AB-AADC-3D4EF2F08C59}" type="pres">
      <dgm:prSet presAssocID="{EE8B81D2-0733-4D6F-9FAC-0819CDED866B}" presName="linear" presStyleCnt="0">
        <dgm:presLayoutVars>
          <dgm:dir/>
          <dgm:animLvl val="lvl"/>
          <dgm:resizeHandles val="exact"/>
        </dgm:presLayoutVars>
      </dgm:prSet>
      <dgm:spPr/>
    </dgm:pt>
    <dgm:pt modelId="{A6BEB1EB-E92B-49F0-9251-7E09E8D91B6A}" type="pres">
      <dgm:prSet presAssocID="{82DB5412-46A4-400E-B9C3-24B4254EA1D0}" presName="parentLin" presStyleCnt="0"/>
      <dgm:spPr/>
    </dgm:pt>
    <dgm:pt modelId="{D2FDFB69-E1C9-4F77-8DD5-334E00C06096}" type="pres">
      <dgm:prSet presAssocID="{82DB5412-46A4-400E-B9C3-24B4254EA1D0}" presName="parentLeftMargin" presStyleLbl="node1" presStyleIdx="0" presStyleCnt="5"/>
      <dgm:spPr/>
    </dgm:pt>
    <dgm:pt modelId="{8EB1200D-A29F-468E-923A-08C87A4DE086}" type="pres">
      <dgm:prSet presAssocID="{82DB5412-46A4-400E-B9C3-24B4254EA1D0}" presName="parentText" presStyleLbl="node1" presStyleIdx="0" presStyleCnt="5">
        <dgm:presLayoutVars>
          <dgm:chMax val="0"/>
          <dgm:bulletEnabled val="1"/>
        </dgm:presLayoutVars>
      </dgm:prSet>
      <dgm:spPr/>
    </dgm:pt>
    <dgm:pt modelId="{09B4792F-250C-4CBD-9D87-C1D9A66F7465}" type="pres">
      <dgm:prSet presAssocID="{82DB5412-46A4-400E-B9C3-24B4254EA1D0}" presName="negativeSpace" presStyleCnt="0"/>
      <dgm:spPr/>
    </dgm:pt>
    <dgm:pt modelId="{CF42AC91-2120-46EF-A5C0-8963005CFBE3}" type="pres">
      <dgm:prSet presAssocID="{82DB5412-46A4-400E-B9C3-24B4254EA1D0}" presName="childText" presStyleLbl="conFgAcc1" presStyleIdx="0" presStyleCnt="5">
        <dgm:presLayoutVars>
          <dgm:bulletEnabled val="1"/>
        </dgm:presLayoutVars>
      </dgm:prSet>
      <dgm:spPr/>
    </dgm:pt>
    <dgm:pt modelId="{2F668B2F-E4C2-4B78-87B4-064D523CCCB5}" type="pres">
      <dgm:prSet presAssocID="{B05A3151-10A3-4F83-9538-9E07AC0809EB}" presName="spaceBetweenRectangles" presStyleCnt="0"/>
      <dgm:spPr/>
    </dgm:pt>
    <dgm:pt modelId="{3D37AA59-DA00-4BE0-9498-2A3AB36E459C}" type="pres">
      <dgm:prSet presAssocID="{F025DF3D-F1C6-4887-92B3-E0641EB1BD2E}" presName="parentLin" presStyleCnt="0"/>
      <dgm:spPr/>
    </dgm:pt>
    <dgm:pt modelId="{46223A28-3B44-4B3B-869A-576B7D43991E}" type="pres">
      <dgm:prSet presAssocID="{F025DF3D-F1C6-4887-92B3-E0641EB1BD2E}" presName="parentLeftMargin" presStyleLbl="node1" presStyleIdx="0" presStyleCnt="5"/>
      <dgm:spPr/>
    </dgm:pt>
    <dgm:pt modelId="{BA0D3155-9C66-4966-80AB-08D2DB1101D1}" type="pres">
      <dgm:prSet presAssocID="{F025DF3D-F1C6-4887-92B3-E0641EB1BD2E}" presName="parentText" presStyleLbl="node1" presStyleIdx="1" presStyleCnt="5">
        <dgm:presLayoutVars>
          <dgm:chMax val="0"/>
          <dgm:bulletEnabled val="1"/>
        </dgm:presLayoutVars>
      </dgm:prSet>
      <dgm:spPr/>
    </dgm:pt>
    <dgm:pt modelId="{D0D96E78-A39D-47D0-94EF-E2D7691A2146}" type="pres">
      <dgm:prSet presAssocID="{F025DF3D-F1C6-4887-92B3-E0641EB1BD2E}" presName="negativeSpace" presStyleCnt="0"/>
      <dgm:spPr/>
    </dgm:pt>
    <dgm:pt modelId="{0DCCAEC1-20CE-423A-9F57-C70D736CF4B6}" type="pres">
      <dgm:prSet presAssocID="{F025DF3D-F1C6-4887-92B3-E0641EB1BD2E}" presName="childText" presStyleLbl="conFgAcc1" presStyleIdx="1" presStyleCnt="5">
        <dgm:presLayoutVars>
          <dgm:bulletEnabled val="1"/>
        </dgm:presLayoutVars>
      </dgm:prSet>
      <dgm:spPr/>
    </dgm:pt>
    <dgm:pt modelId="{500E25DB-23AC-4776-8562-5C5D570A11D2}" type="pres">
      <dgm:prSet presAssocID="{D02BF56F-BFCB-49B9-B90D-76F28363DD4F}" presName="spaceBetweenRectangles" presStyleCnt="0"/>
      <dgm:spPr/>
    </dgm:pt>
    <dgm:pt modelId="{DB2013A0-8EC6-4D70-A59E-413C8284DA92}" type="pres">
      <dgm:prSet presAssocID="{B2FFD9B7-CC83-41ED-B2EA-607FFDB702EB}" presName="parentLin" presStyleCnt="0"/>
      <dgm:spPr/>
    </dgm:pt>
    <dgm:pt modelId="{9B6E1955-5E69-460F-9912-754034BF7F3D}" type="pres">
      <dgm:prSet presAssocID="{B2FFD9B7-CC83-41ED-B2EA-607FFDB702EB}" presName="parentLeftMargin" presStyleLbl="node1" presStyleIdx="1" presStyleCnt="5"/>
      <dgm:spPr/>
    </dgm:pt>
    <dgm:pt modelId="{BCA247F6-7D65-4DB3-9194-5AD007278F90}" type="pres">
      <dgm:prSet presAssocID="{B2FFD9B7-CC83-41ED-B2EA-607FFDB702EB}" presName="parentText" presStyleLbl="node1" presStyleIdx="2" presStyleCnt="5">
        <dgm:presLayoutVars>
          <dgm:chMax val="0"/>
          <dgm:bulletEnabled val="1"/>
        </dgm:presLayoutVars>
      </dgm:prSet>
      <dgm:spPr/>
    </dgm:pt>
    <dgm:pt modelId="{E87A3BE5-5247-47BE-86A7-0D00BAE23C8C}" type="pres">
      <dgm:prSet presAssocID="{B2FFD9B7-CC83-41ED-B2EA-607FFDB702EB}" presName="negativeSpace" presStyleCnt="0"/>
      <dgm:spPr/>
    </dgm:pt>
    <dgm:pt modelId="{0D3E7DF7-4C23-4EDC-AA4C-7E2CA9FAE6C9}" type="pres">
      <dgm:prSet presAssocID="{B2FFD9B7-CC83-41ED-B2EA-607FFDB702EB}" presName="childText" presStyleLbl="conFgAcc1" presStyleIdx="2" presStyleCnt="5">
        <dgm:presLayoutVars>
          <dgm:bulletEnabled val="1"/>
        </dgm:presLayoutVars>
      </dgm:prSet>
      <dgm:spPr/>
    </dgm:pt>
    <dgm:pt modelId="{1B519DCE-4B6C-4A6C-AFE0-869F0CCCFF57}" type="pres">
      <dgm:prSet presAssocID="{FBD6BBFF-5940-41DD-BA51-89C04B2F8A53}" presName="spaceBetweenRectangles" presStyleCnt="0"/>
      <dgm:spPr/>
    </dgm:pt>
    <dgm:pt modelId="{E185D57E-0E45-4F3F-B4CA-A9137B3DBDF4}" type="pres">
      <dgm:prSet presAssocID="{BA29AC29-45BD-4C8B-9B53-FE60AF46F644}" presName="parentLin" presStyleCnt="0"/>
      <dgm:spPr/>
    </dgm:pt>
    <dgm:pt modelId="{347E54EE-5B0F-4425-9237-DF38DA9ECD12}" type="pres">
      <dgm:prSet presAssocID="{BA29AC29-45BD-4C8B-9B53-FE60AF46F644}" presName="parentLeftMargin" presStyleLbl="node1" presStyleIdx="2" presStyleCnt="5"/>
      <dgm:spPr/>
    </dgm:pt>
    <dgm:pt modelId="{6ED4021B-6267-4599-B6B6-B89CFFAD605A}" type="pres">
      <dgm:prSet presAssocID="{BA29AC29-45BD-4C8B-9B53-FE60AF46F644}" presName="parentText" presStyleLbl="node1" presStyleIdx="3" presStyleCnt="5">
        <dgm:presLayoutVars>
          <dgm:chMax val="0"/>
          <dgm:bulletEnabled val="1"/>
        </dgm:presLayoutVars>
      </dgm:prSet>
      <dgm:spPr/>
    </dgm:pt>
    <dgm:pt modelId="{ED6BB075-2385-4FD5-AAC8-3D3FEF065793}" type="pres">
      <dgm:prSet presAssocID="{BA29AC29-45BD-4C8B-9B53-FE60AF46F644}" presName="negativeSpace" presStyleCnt="0"/>
      <dgm:spPr/>
    </dgm:pt>
    <dgm:pt modelId="{330B0F1F-188C-4BA0-9A36-D4CF12A9CD98}" type="pres">
      <dgm:prSet presAssocID="{BA29AC29-45BD-4C8B-9B53-FE60AF46F644}" presName="childText" presStyleLbl="conFgAcc1" presStyleIdx="3" presStyleCnt="5">
        <dgm:presLayoutVars>
          <dgm:bulletEnabled val="1"/>
        </dgm:presLayoutVars>
      </dgm:prSet>
      <dgm:spPr/>
    </dgm:pt>
    <dgm:pt modelId="{A9E9C9F2-C53C-4FA6-83E4-D1086AEDD071}" type="pres">
      <dgm:prSet presAssocID="{C0EB3CB1-E963-401D-882C-4BF2E3CB60AB}" presName="spaceBetweenRectangles" presStyleCnt="0"/>
      <dgm:spPr/>
    </dgm:pt>
    <dgm:pt modelId="{EC1C71AD-A984-4E8A-8498-E5FA80471517}" type="pres">
      <dgm:prSet presAssocID="{5D7768A2-85B2-45CE-9649-D1F9421B4571}" presName="parentLin" presStyleCnt="0"/>
      <dgm:spPr/>
    </dgm:pt>
    <dgm:pt modelId="{E7D7DE73-9FDF-4D17-9B13-A942E69D61FE}" type="pres">
      <dgm:prSet presAssocID="{5D7768A2-85B2-45CE-9649-D1F9421B4571}" presName="parentLeftMargin" presStyleLbl="node1" presStyleIdx="3" presStyleCnt="5"/>
      <dgm:spPr/>
    </dgm:pt>
    <dgm:pt modelId="{CDFC3E2E-B81B-4923-8F16-C4093C21D63C}" type="pres">
      <dgm:prSet presAssocID="{5D7768A2-85B2-45CE-9649-D1F9421B4571}" presName="parentText" presStyleLbl="node1" presStyleIdx="4" presStyleCnt="5">
        <dgm:presLayoutVars>
          <dgm:chMax val="0"/>
          <dgm:bulletEnabled val="1"/>
        </dgm:presLayoutVars>
      </dgm:prSet>
      <dgm:spPr/>
    </dgm:pt>
    <dgm:pt modelId="{DB3595C4-8F71-4B2D-8537-EB1320CADE9B}" type="pres">
      <dgm:prSet presAssocID="{5D7768A2-85B2-45CE-9649-D1F9421B4571}" presName="negativeSpace" presStyleCnt="0"/>
      <dgm:spPr/>
    </dgm:pt>
    <dgm:pt modelId="{E59F21A1-E091-429F-A7E0-BF1215295DF5}" type="pres">
      <dgm:prSet presAssocID="{5D7768A2-85B2-45CE-9649-D1F9421B4571}" presName="childText" presStyleLbl="conFgAcc1" presStyleIdx="4" presStyleCnt="5">
        <dgm:presLayoutVars>
          <dgm:bulletEnabled val="1"/>
        </dgm:presLayoutVars>
      </dgm:prSet>
      <dgm:spPr/>
    </dgm:pt>
  </dgm:ptLst>
  <dgm:cxnLst>
    <dgm:cxn modelId="{1B896F1A-A9DD-4C32-9D87-48F30AD960FE}" type="presOf" srcId="{5D7768A2-85B2-45CE-9649-D1F9421B4571}" destId="{CDFC3E2E-B81B-4923-8F16-C4093C21D63C}" srcOrd="1" destOrd="0" presId="urn:microsoft.com/office/officeart/2005/8/layout/list1"/>
    <dgm:cxn modelId="{A845831F-C8BE-4191-A247-54D754FA60A1}" type="presOf" srcId="{BA29AC29-45BD-4C8B-9B53-FE60AF46F644}" destId="{6ED4021B-6267-4599-B6B6-B89CFFAD605A}" srcOrd="1" destOrd="0" presId="urn:microsoft.com/office/officeart/2005/8/layout/list1"/>
    <dgm:cxn modelId="{1BAAFF24-5C25-4AE7-A52F-9AB9ECB267A4}" type="presOf" srcId="{EE8B81D2-0733-4D6F-9FAC-0819CDED866B}" destId="{B2728BA0-1414-40AB-AADC-3D4EF2F08C59}" srcOrd="0" destOrd="0" presId="urn:microsoft.com/office/officeart/2005/8/layout/list1"/>
    <dgm:cxn modelId="{2130C125-C7E4-41A0-B402-837433B806EC}" srcId="{EE8B81D2-0733-4D6F-9FAC-0819CDED866B}" destId="{F025DF3D-F1C6-4887-92B3-E0641EB1BD2E}" srcOrd="1" destOrd="0" parTransId="{3F9D24B5-2AF2-482D-9944-F4F24589697F}" sibTransId="{D02BF56F-BFCB-49B9-B90D-76F28363DD4F}"/>
    <dgm:cxn modelId="{7FD7842B-514E-47A8-8815-89AA25A4ABC2}" type="presOf" srcId="{F025DF3D-F1C6-4887-92B3-E0641EB1BD2E}" destId="{BA0D3155-9C66-4966-80AB-08D2DB1101D1}" srcOrd="1" destOrd="0" presId="urn:microsoft.com/office/officeart/2005/8/layout/list1"/>
    <dgm:cxn modelId="{FD5B8B31-8AC8-4F24-9E16-D11286E65078}" type="presOf" srcId="{82DB5412-46A4-400E-B9C3-24B4254EA1D0}" destId="{D2FDFB69-E1C9-4F77-8DD5-334E00C06096}" srcOrd="0" destOrd="0" presId="urn:microsoft.com/office/officeart/2005/8/layout/list1"/>
    <dgm:cxn modelId="{3A20C739-D286-4405-A8B8-91315755C843}" type="presOf" srcId="{B2FFD9B7-CC83-41ED-B2EA-607FFDB702EB}" destId="{BCA247F6-7D65-4DB3-9194-5AD007278F90}" srcOrd="1" destOrd="0" presId="urn:microsoft.com/office/officeart/2005/8/layout/list1"/>
    <dgm:cxn modelId="{4C09DF3B-8CCC-48DE-AB80-44CE6593EDF8}" type="presOf" srcId="{5D7768A2-85B2-45CE-9649-D1F9421B4571}" destId="{E7D7DE73-9FDF-4D17-9B13-A942E69D61FE}" srcOrd="0" destOrd="0" presId="urn:microsoft.com/office/officeart/2005/8/layout/list1"/>
    <dgm:cxn modelId="{FB9A214F-92BE-4BE6-B714-A91C722050C3}" srcId="{EE8B81D2-0733-4D6F-9FAC-0819CDED866B}" destId="{BA29AC29-45BD-4C8B-9B53-FE60AF46F644}" srcOrd="3" destOrd="0" parTransId="{F062F6FB-7748-4E81-8C73-387DBE379A39}" sibTransId="{C0EB3CB1-E963-401D-882C-4BF2E3CB60AB}"/>
    <dgm:cxn modelId="{FBEBDE83-AA33-4BB9-975C-F1A4FE9EA55B}" srcId="{EE8B81D2-0733-4D6F-9FAC-0819CDED866B}" destId="{5D7768A2-85B2-45CE-9649-D1F9421B4571}" srcOrd="4" destOrd="0" parTransId="{E0C8749D-4B93-4794-BE16-651207DE107C}" sibTransId="{C07725B1-97C2-43A8-80CD-CE416BB4DB8B}"/>
    <dgm:cxn modelId="{52965492-25E7-4151-976E-2C0F29518E2B}" type="presOf" srcId="{F025DF3D-F1C6-4887-92B3-E0641EB1BD2E}" destId="{46223A28-3B44-4B3B-869A-576B7D43991E}" srcOrd="0" destOrd="0" presId="urn:microsoft.com/office/officeart/2005/8/layout/list1"/>
    <dgm:cxn modelId="{38B4B0A1-D5E8-4BD5-9BDE-86DC85F672E8}" type="presOf" srcId="{B2FFD9B7-CC83-41ED-B2EA-607FFDB702EB}" destId="{9B6E1955-5E69-460F-9912-754034BF7F3D}" srcOrd="0" destOrd="0" presId="urn:microsoft.com/office/officeart/2005/8/layout/list1"/>
    <dgm:cxn modelId="{DCEB3CAE-EC3A-4AE1-82BE-0A79D09FC468}" srcId="{EE8B81D2-0733-4D6F-9FAC-0819CDED866B}" destId="{B2FFD9B7-CC83-41ED-B2EA-607FFDB702EB}" srcOrd="2" destOrd="0" parTransId="{35BCD106-C227-4214-9FAF-98955A45A12B}" sibTransId="{FBD6BBFF-5940-41DD-BA51-89C04B2F8A53}"/>
    <dgm:cxn modelId="{206F02CD-1DF8-4724-81E4-DDE80F694F2D}" srcId="{EE8B81D2-0733-4D6F-9FAC-0819CDED866B}" destId="{82DB5412-46A4-400E-B9C3-24B4254EA1D0}" srcOrd="0" destOrd="0" parTransId="{4300C39A-D10B-45C9-9AAB-B92F8EC59547}" sibTransId="{B05A3151-10A3-4F83-9538-9E07AC0809EB}"/>
    <dgm:cxn modelId="{3F12D2D6-D6F2-4774-8035-F29F6CA236A2}" type="presOf" srcId="{BA29AC29-45BD-4C8B-9B53-FE60AF46F644}" destId="{347E54EE-5B0F-4425-9237-DF38DA9ECD12}" srcOrd="0" destOrd="0" presId="urn:microsoft.com/office/officeart/2005/8/layout/list1"/>
    <dgm:cxn modelId="{614B21EA-48DC-42FA-A563-29211D286F71}" type="presOf" srcId="{82DB5412-46A4-400E-B9C3-24B4254EA1D0}" destId="{8EB1200D-A29F-468E-923A-08C87A4DE086}" srcOrd="1" destOrd="0" presId="urn:microsoft.com/office/officeart/2005/8/layout/list1"/>
    <dgm:cxn modelId="{30F82B80-FE49-4662-8081-ACB3920F3389}" type="presParOf" srcId="{B2728BA0-1414-40AB-AADC-3D4EF2F08C59}" destId="{A6BEB1EB-E92B-49F0-9251-7E09E8D91B6A}" srcOrd="0" destOrd="0" presId="urn:microsoft.com/office/officeart/2005/8/layout/list1"/>
    <dgm:cxn modelId="{DDAE513C-82EB-475A-80CF-7E04CE60C4F0}" type="presParOf" srcId="{A6BEB1EB-E92B-49F0-9251-7E09E8D91B6A}" destId="{D2FDFB69-E1C9-4F77-8DD5-334E00C06096}" srcOrd="0" destOrd="0" presId="urn:microsoft.com/office/officeart/2005/8/layout/list1"/>
    <dgm:cxn modelId="{9CF5EEBA-2C07-434D-A210-B1294E84B671}" type="presParOf" srcId="{A6BEB1EB-E92B-49F0-9251-7E09E8D91B6A}" destId="{8EB1200D-A29F-468E-923A-08C87A4DE086}" srcOrd="1" destOrd="0" presId="urn:microsoft.com/office/officeart/2005/8/layout/list1"/>
    <dgm:cxn modelId="{0DFC9CE9-659F-4227-BEDD-AAF3A54FF7A2}" type="presParOf" srcId="{B2728BA0-1414-40AB-AADC-3D4EF2F08C59}" destId="{09B4792F-250C-4CBD-9D87-C1D9A66F7465}" srcOrd="1" destOrd="0" presId="urn:microsoft.com/office/officeart/2005/8/layout/list1"/>
    <dgm:cxn modelId="{D9E150A1-60C7-4091-834F-EF6E90391AED}" type="presParOf" srcId="{B2728BA0-1414-40AB-AADC-3D4EF2F08C59}" destId="{CF42AC91-2120-46EF-A5C0-8963005CFBE3}" srcOrd="2" destOrd="0" presId="urn:microsoft.com/office/officeart/2005/8/layout/list1"/>
    <dgm:cxn modelId="{6B05C0C2-0B62-4C46-B12D-67EBD1D9F5FB}" type="presParOf" srcId="{B2728BA0-1414-40AB-AADC-3D4EF2F08C59}" destId="{2F668B2F-E4C2-4B78-87B4-064D523CCCB5}" srcOrd="3" destOrd="0" presId="urn:microsoft.com/office/officeart/2005/8/layout/list1"/>
    <dgm:cxn modelId="{63722EBA-E4B7-41C4-BC51-65F54942F753}" type="presParOf" srcId="{B2728BA0-1414-40AB-AADC-3D4EF2F08C59}" destId="{3D37AA59-DA00-4BE0-9498-2A3AB36E459C}" srcOrd="4" destOrd="0" presId="urn:microsoft.com/office/officeart/2005/8/layout/list1"/>
    <dgm:cxn modelId="{245EB28E-8D60-4E40-8E8E-6BFC29C9EBF3}" type="presParOf" srcId="{3D37AA59-DA00-4BE0-9498-2A3AB36E459C}" destId="{46223A28-3B44-4B3B-869A-576B7D43991E}" srcOrd="0" destOrd="0" presId="urn:microsoft.com/office/officeart/2005/8/layout/list1"/>
    <dgm:cxn modelId="{65CCE5E5-48FE-4992-803C-BEAD9AB9F08E}" type="presParOf" srcId="{3D37AA59-DA00-4BE0-9498-2A3AB36E459C}" destId="{BA0D3155-9C66-4966-80AB-08D2DB1101D1}" srcOrd="1" destOrd="0" presId="urn:microsoft.com/office/officeart/2005/8/layout/list1"/>
    <dgm:cxn modelId="{ACFD2632-9124-404B-8C16-13F5A319F4B9}" type="presParOf" srcId="{B2728BA0-1414-40AB-AADC-3D4EF2F08C59}" destId="{D0D96E78-A39D-47D0-94EF-E2D7691A2146}" srcOrd="5" destOrd="0" presId="urn:microsoft.com/office/officeart/2005/8/layout/list1"/>
    <dgm:cxn modelId="{CCD54D0E-AC9E-40BC-ABD4-91166406C126}" type="presParOf" srcId="{B2728BA0-1414-40AB-AADC-3D4EF2F08C59}" destId="{0DCCAEC1-20CE-423A-9F57-C70D736CF4B6}" srcOrd="6" destOrd="0" presId="urn:microsoft.com/office/officeart/2005/8/layout/list1"/>
    <dgm:cxn modelId="{652A4CA4-8368-49A6-9121-6B17606077C4}" type="presParOf" srcId="{B2728BA0-1414-40AB-AADC-3D4EF2F08C59}" destId="{500E25DB-23AC-4776-8562-5C5D570A11D2}" srcOrd="7" destOrd="0" presId="urn:microsoft.com/office/officeart/2005/8/layout/list1"/>
    <dgm:cxn modelId="{D7052272-BDFB-4AE9-81C4-A23BE13DBCBB}" type="presParOf" srcId="{B2728BA0-1414-40AB-AADC-3D4EF2F08C59}" destId="{DB2013A0-8EC6-4D70-A59E-413C8284DA92}" srcOrd="8" destOrd="0" presId="urn:microsoft.com/office/officeart/2005/8/layout/list1"/>
    <dgm:cxn modelId="{D1137CFD-E263-4E3A-946E-DC0BB5FC2912}" type="presParOf" srcId="{DB2013A0-8EC6-4D70-A59E-413C8284DA92}" destId="{9B6E1955-5E69-460F-9912-754034BF7F3D}" srcOrd="0" destOrd="0" presId="urn:microsoft.com/office/officeart/2005/8/layout/list1"/>
    <dgm:cxn modelId="{5D58B125-FFBC-426D-8332-59BEBB6D4BDE}" type="presParOf" srcId="{DB2013A0-8EC6-4D70-A59E-413C8284DA92}" destId="{BCA247F6-7D65-4DB3-9194-5AD007278F90}" srcOrd="1" destOrd="0" presId="urn:microsoft.com/office/officeart/2005/8/layout/list1"/>
    <dgm:cxn modelId="{04B9D690-763C-4B76-8B4F-9A90B6C52B3A}" type="presParOf" srcId="{B2728BA0-1414-40AB-AADC-3D4EF2F08C59}" destId="{E87A3BE5-5247-47BE-86A7-0D00BAE23C8C}" srcOrd="9" destOrd="0" presId="urn:microsoft.com/office/officeart/2005/8/layout/list1"/>
    <dgm:cxn modelId="{3A1B0CC9-7ED2-41E8-9810-8C3D4253F3FC}" type="presParOf" srcId="{B2728BA0-1414-40AB-AADC-3D4EF2F08C59}" destId="{0D3E7DF7-4C23-4EDC-AA4C-7E2CA9FAE6C9}" srcOrd="10" destOrd="0" presId="urn:microsoft.com/office/officeart/2005/8/layout/list1"/>
    <dgm:cxn modelId="{73B7CFAF-7591-43F2-B4BF-C8DF2CE1A56C}" type="presParOf" srcId="{B2728BA0-1414-40AB-AADC-3D4EF2F08C59}" destId="{1B519DCE-4B6C-4A6C-AFE0-869F0CCCFF57}" srcOrd="11" destOrd="0" presId="urn:microsoft.com/office/officeart/2005/8/layout/list1"/>
    <dgm:cxn modelId="{36905634-BAB9-4B4F-9316-BFB1CD28F871}" type="presParOf" srcId="{B2728BA0-1414-40AB-AADC-3D4EF2F08C59}" destId="{E185D57E-0E45-4F3F-B4CA-A9137B3DBDF4}" srcOrd="12" destOrd="0" presId="urn:microsoft.com/office/officeart/2005/8/layout/list1"/>
    <dgm:cxn modelId="{6F8BF834-8555-44B6-B7C8-9A98624658C9}" type="presParOf" srcId="{E185D57E-0E45-4F3F-B4CA-A9137B3DBDF4}" destId="{347E54EE-5B0F-4425-9237-DF38DA9ECD12}" srcOrd="0" destOrd="0" presId="urn:microsoft.com/office/officeart/2005/8/layout/list1"/>
    <dgm:cxn modelId="{8B099E9F-9C0E-4A92-91AB-8E4379C1D976}" type="presParOf" srcId="{E185D57E-0E45-4F3F-B4CA-A9137B3DBDF4}" destId="{6ED4021B-6267-4599-B6B6-B89CFFAD605A}" srcOrd="1" destOrd="0" presId="urn:microsoft.com/office/officeart/2005/8/layout/list1"/>
    <dgm:cxn modelId="{65E3F272-CB7B-4010-9EEE-262C797CF83D}" type="presParOf" srcId="{B2728BA0-1414-40AB-AADC-3D4EF2F08C59}" destId="{ED6BB075-2385-4FD5-AAC8-3D3FEF065793}" srcOrd="13" destOrd="0" presId="urn:microsoft.com/office/officeart/2005/8/layout/list1"/>
    <dgm:cxn modelId="{09685A2E-5540-4A65-AAD7-47DBE6DC6526}" type="presParOf" srcId="{B2728BA0-1414-40AB-AADC-3D4EF2F08C59}" destId="{330B0F1F-188C-4BA0-9A36-D4CF12A9CD98}" srcOrd="14" destOrd="0" presId="urn:microsoft.com/office/officeart/2005/8/layout/list1"/>
    <dgm:cxn modelId="{D94F3ABD-779E-4FD9-87E3-99A0952A92D4}" type="presParOf" srcId="{B2728BA0-1414-40AB-AADC-3D4EF2F08C59}" destId="{A9E9C9F2-C53C-4FA6-83E4-D1086AEDD071}" srcOrd="15" destOrd="0" presId="urn:microsoft.com/office/officeart/2005/8/layout/list1"/>
    <dgm:cxn modelId="{E9B4016C-5C65-41E5-8936-C690CA9C8E85}" type="presParOf" srcId="{B2728BA0-1414-40AB-AADC-3D4EF2F08C59}" destId="{EC1C71AD-A984-4E8A-8498-E5FA80471517}" srcOrd="16" destOrd="0" presId="urn:microsoft.com/office/officeart/2005/8/layout/list1"/>
    <dgm:cxn modelId="{65C1EC03-A80E-4C72-81A7-DC138E87741F}" type="presParOf" srcId="{EC1C71AD-A984-4E8A-8498-E5FA80471517}" destId="{E7D7DE73-9FDF-4D17-9B13-A942E69D61FE}" srcOrd="0" destOrd="0" presId="urn:microsoft.com/office/officeart/2005/8/layout/list1"/>
    <dgm:cxn modelId="{47321B5E-92C6-417A-A339-E39AB8691820}" type="presParOf" srcId="{EC1C71AD-A984-4E8A-8498-E5FA80471517}" destId="{CDFC3E2E-B81B-4923-8F16-C4093C21D63C}" srcOrd="1" destOrd="0" presId="urn:microsoft.com/office/officeart/2005/8/layout/list1"/>
    <dgm:cxn modelId="{07B3D11E-B20E-437B-A0C7-E25680206168}" type="presParOf" srcId="{B2728BA0-1414-40AB-AADC-3D4EF2F08C59}" destId="{DB3595C4-8F71-4B2D-8537-EB1320CADE9B}" srcOrd="17" destOrd="0" presId="urn:microsoft.com/office/officeart/2005/8/layout/list1"/>
    <dgm:cxn modelId="{BFED5882-49A0-4BEF-890E-95C2D4FCE2B1}" type="presParOf" srcId="{B2728BA0-1414-40AB-AADC-3D4EF2F08C59}" destId="{E59F21A1-E091-429F-A7E0-BF1215295DF5}"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ED6381-AF89-41E8-A2EB-28EF533000C4}" type="doc">
      <dgm:prSet loTypeId="urn:microsoft.com/office/officeart/2008/layout/AlternatingHexagons" loCatId="list" qsTypeId="urn:microsoft.com/office/officeart/2005/8/quickstyle/simple1" qsCatId="simple" csTypeId="urn:microsoft.com/office/officeart/2005/8/colors/accent1_4" csCatId="accent1" phldr="1"/>
      <dgm:spPr/>
      <dgm:t>
        <a:bodyPr/>
        <a:lstStyle/>
        <a:p>
          <a:endParaRPr lang="en-US"/>
        </a:p>
      </dgm:t>
    </dgm:pt>
    <dgm:pt modelId="{765FE113-31F3-4DA4-B238-1E6FD7325589}">
      <dgm:prSet phldrT="[Text]"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en-US" sz="1400" dirty="0">
              <a:solidFill>
                <a:schemeClr val="tx1"/>
              </a:solidFill>
            </a:rPr>
            <a:t>Artistes</a:t>
          </a:r>
        </a:p>
        <a:p>
          <a:pPr algn="ctr" defTabSz="488950">
            <a:lnSpc>
              <a:spcPct val="90000"/>
            </a:lnSpc>
            <a:spcBef>
              <a:spcPct val="0"/>
            </a:spcBef>
            <a:spcAft>
              <a:spcPct val="35000"/>
            </a:spcAft>
          </a:pPr>
          <a:endParaRPr lang="en-US" sz="1400" dirty="0">
            <a:solidFill>
              <a:schemeClr val="tx1"/>
            </a:solidFill>
          </a:endParaRPr>
        </a:p>
      </dgm:t>
    </dgm:pt>
    <dgm:pt modelId="{4E09909C-3665-4667-BA1D-C5B22765BDE5}" type="parTrans" cxnId="{EC48A017-8C00-4FE2-9665-492184BED5A7}">
      <dgm:prSet/>
      <dgm:spPr/>
      <dgm:t>
        <a:bodyPr/>
        <a:lstStyle/>
        <a:p>
          <a:pPr algn="l"/>
          <a:endParaRPr lang="en-US">
            <a:solidFill>
              <a:schemeClr val="tx1"/>
            </a:solidFill>
          </a:endParaRPr>
        </a:p>
      </dgm:t>
    </dgm:pt>
    <dgm:pt modelId="{7F868547-3876-4D70-8A9F-CECC99DD4CA4}" type="sibTrans" cxnId="{EC48A017-8C00-4FE2-9665-492184BED5A7}">
      <dgm:prSet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en-US" sz="1400" dirty="0">
              <a:solidFill>
                <a:schemeClr val="tx1"/>
              </a:solidFill>
            </a:rPr>
            <a:t>Artisans (CVQ)</a:t>
          </a:r>
        </a:p>
        <a:p>
          <a:pPr algn="l" defTabSz="1600200">
            <a:lnSpc>
              <a:spcPct val="90000"/>
            </a:lnSpc>
            <a:spcBef>
              <a:spcPct val="0"/>
            </a:spcBef>
            <a:spcAft>
              <a:spcPct val="35000"/>
            </a:spcAft>
          </a:pPr>
          <a:endParaRPr lang="en-US" sz="1600" dirty="0">
            <a:solidFill>
              <a:schemeClr val="tx1"/>
            </a:solidFill>
          </a:endParaRPr>
        </a:p>
      </dgm:t>
    </dgm:pt>
    <dgm:pt modelId="{688CAD80-EA9D-4422-B4F3-05E0A17D1DB2}">
      <dgm:prSet phldrT="[Text]"/>
      <dgm:spPr/>
      <dgm:t>
        <a:bodyPr/>
        <a:lstStyle/>
        <a:p>
          <a:pPr marL="0" marR="0" indent="0" algn="l" defTabSz="914400" eaLnBrk="1" fontAlgn="auto" latinLnBrk="0" hangingPunct="1">
            <a:lnSpc>
              <a:spcPct val="100000"/>
            </a:lnSpc>
            <a:spcBef>
              <a:spcPts val="0"/>
            </a:spcBef>
            <a:spcAft>
              <a:spcPts val="0"/>
            </a:spcAft>
            <a:buClrTx/>
            <a:buSzTx/>
            <a:buFontTx/>
            <a:buNone/>
            <a:tabLst/>
            <a:defRPr/>
          </a:pPr>
          <a:r>
            <a:rPr lang="en-US" dirty="0">
              <a:solidFill>
                <a:schemeClr val="tx1"/>
              </a:solidFill>
            </a:rPr>
            <a:t>Associate Degree Holders</a:t>
          </a:r>
        </a:p>
        <a:p>
          <a:pPr algn="l" defTabSz="488950">
            <a:lnSpc>
              <a:spcPct val="90000"/>
            </a:lnSpc>
            <a:spcBef>
              <a:spcPct val="0"/>
            </a:spcBef>
            <a:spcAft>
              <a:spcPct val="35000"/>
            </a:spcAft>
          </a:pPr>
          <a:endParaRPr lang="en-US" dirty="0">
            <a:solidFill>
              <a:schemeClr val="tx1"/>
            </a:solidFill>
          </a:endParaRPr>
        </a:p>
      </dgm:t>
    </dgm:pt>
    <dgm:pt modelId="{F8AE3084-15D3-4CB4-8C63-42BFCAA19BED}" type="parTrans" cxnId="{0956FC04-D672-4825-A106-92B8C115A58C}">
      <dgm:prSet/>
      <dgm:spPr/>
      <dgm:t>
        <a:bodyPr/>
        <a:lstStyle/>
        <a:p>
          <a:pPr algn="l"/>
          <a:endParaRPr lang="en-US">
            <a:solidFill>
              <a:schemeClr val="tx1"/>
            </a:solidFill>
          </a:endParaRPr>
        </a:p>
      </dgm:t>
    </dgm:pt>
    <dgm:pt modelId="{AC66236B-F880-4A9E-A768-64E0D4C01020}" type="sibTrans" cxnId="{0956FC04-D672-4825-A106-92B8C115A58C}">
      <dgm:prSet/>
      <dgm:spPr/>
      <dgm:t>
        <a:bodyPr/>
        <a:lstStyle/>
        <a:p>
          <a:pPr algn="l"/>
          <a:r>
            <a:rPr lang="en-US" dirty="0">
              <a:solidFill>
                <a:schemeClr val="tx1"/>
              </a:solidFill>
            </a:rPr>
            <a:t>Household Domestics (CVQ)</a:t>
          </a:r>
        </a:p>
      </dgm:t>
    </dgm:pt>
    <dgm:pt modelId="{D4EC8CB0-158A-4AAC-8F2D-A27C558A643E}">
      <dgm:prSet phldrT="[Text]" custT="1"/>
      <dgm:spPr/>
      <dgm:t>
        <a:bodyPr/>
        <a:lstStyle/>
        <a:p>
          <a:pPr algn="ctr"/>
          <a:r>
            <a:rPr lang="en-US" sz="1100" dirty="0">
              <a:solidFill>
                <a:schemeClr val="tx1"/>
              </a:solidFill>
            </a:rPr>
            <a:t>University Graduates</a:t>
          </a:r>
        </a:p>
      </dgm:t>
    </dgm:pt>
    <dgm:pt modelId="{A672C34E-BA76-4548-8F64-8FD103B848C7}" type="parTrans" cxnId="{FE78B0B5-D64B-4DC4-8AC7-81D5D114C631}">
      <dgm:prSet/>
      <dgm:spPr/>
      <dgm:t>
        <a:bodyPr/>
        <a:lstStyle/>
        <a:p>
          <a:pPr algn="l"/>
          <a:endParaRPr lang="en-US">
            <a:solidFill>
              <a:schemeClr val="tx1"/>
            </a:solidFill>
          </a:endParaRPr>
        </a:p>
      </dgm:t>
    </dgm:pt>
    <dgm:pt modelId="{F5ECB551-3D45-4F10-93E7-7F4CFFF6D53B}" type="sibTrans" cxnId="{FE78B0B5-D64B-4DC4-8AC7-81D5D114C631}">
      <dgm:prSet/>
      <dgm:spPr/>
      <dgm:t>
        <a:bodyPr/>
        <a:lstStyle/>
        <a:p>
          <a:pPr algn="ctr"/>
          <a:endParaRPr lang="en-US" sz="1800" dirty="0">
            <a:solidFill>
              <a:schemeClr val="tx1"/>
            </a:solidFill>
          </a:endParaRPr>
        </a:p>
        <a:p>
          <a:pPr algn="ctr"/>
          <a:r>
            <a:rPr lang="en-US" sz="1800" dirty="0">
              <a:solidFill>
                <a:schemeClr val="tx1"/>
              </a:solidFill>
            </a:rPr>
            <a:t>Sports</a:t>
          </a:r>
        </a:p>
        <a:p>
          <a:pPr algn="ctr"/>
          <a:r>
            <a:rPr lang="en-US" sz="1800" dirty="0">
              <a:solidFill>
                <a:schemeClr val="tx1"/>
              </a:solidFill>
            </a:rPr>
            <a:t>-persons</a:t>
          </a:r>
        </a:p>
        <a:p>
          <a:pPr algn="l"/>
          <a:endParaRPr lang="en-US" dirty="0">
            <a:solidFill>
              <a:schemeClr val="tx1"/>
            </a:solidFill>
          </a:endParaRPr>
        </a:p>
      </dgm:t>
    </dgm:pt>
    <dgm:pt modelId="{16A94539-BF3A-42AF-A03D-04582F150BE6}">
      <dgm:prSet phldrT="[Text]"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en-US" sz="1400" dirty="0">
              <a:solidFill>
                <a:schemeClr val="tx1"/>
              </a:solidFill>
            </a:rPr>
            <a:t>Musicians</a:t>
          </a:r>
        </a:p>
        <a:p>
          <a:pPr algn="l" defTabSz="488950">
            <a:lnSpc>
              <a:spcPct val="90000"/>
            </a:lnSpc>
            <a:spcBef>
              <a:spcPct val="0"/>
            </a:spcBef>
            <a:spcAft>
              <a:spcPct val="35000"/>
            </a:spcAft>
          </a:pPr>
          <a:endParaRPr lang="en-US" sz="1600" dirty="0">
            <a:solidFill>
              <a:schemeClr val="tx1"/>
            </a:solidFill>
          </a:endParaRPr>
        </a:p>
      </dgm:t>
    </dgm:pt>
    <dgm:pt modelId="{929230B9-FC4B-44B6-AB38-00AB3F70BC50}" type="parTrans" cxnId="{B9A78664-0034-49B6-AB23-1020B5C1E467}">
      <dgm:prSet/>
      <dgm:spPr/>
      <dgm:t>
        <a:bodyPr/>
        <a:lstStyle/>
        <a:p>
          <a:pPr algn="l"/>
          <a:endParaRPr lang="en-US">
            <a:solidFill>
              <a:schemeClr val="tx1"/>
            </a:solidFill>
          </a:endParaRPr>
        </a:p>
      </dgm:t>
    </dgm:pt>
    <dgm:pt modelId="{18058DBC-6681-44C8-9C54-D463E7F92DF4}" type="sibTrans" cxnId="{B9A78664-0034-49B6-AB23-1020B5C1E467}">
      <dgm:prSet/>
      <dgm:spPr/>
      <dgm:t>
        <a:bodyPr/>
        <a:lstStyle/>
        <a:p>
          <a:pPr algn="l"/>
          <a:endParaRPr lang="en-US">
            <a:solidFill>
              <a:schemeClr val="tx1"/>
            </a:solidFill>
          </a:endParaRPr>
        </a:p>
      </dgm:t>
    </dgm:pt>
    <dgm:pt modelId="{6F2FBA2D-F26E-45FD-9D4A-486D306BC8AF}">
      <dgm:prSet phldrT="[Text]" phldr="1"/>
      <dgm:spPr/>
      <dgm:t>
        <a:bodyPr/>
        <a:lstStyle/>
        <a:p>
          <a:pPr algn="l"/>
          <a:endParaRPr lang="en-US" dirty="0">
            <a:solidFill>
              <a:schemeClr val="tx1"/>
            </a:solidFill>
          </a:endParaRPr>
        </a:p>
      </dgm:t>
    </dgm:pt>
    <dgm:pt modelId="{51A18618-FFC8-405B-968B-C94D08958459}" type="sibTrans" cxnId="{F82F5A6D-7EA6-483E-A76B-31FDA8EAEAC0}">
      <dgm:prSet/>
      <dgm:spPr/>
      <dgm:t>
        <a:bodyPr/>
        <a:lstStyle/>
        <a:p>
          <a:pPr algn="l"/>
          <a:endParaRPr lang="en-US">
            <a:solidFill>
              <a:schemeClr val="tx1"/>
            </a:solidFill>
          </a:endParaRPr>
        </a:p>
      </dgm:t>
    </dgm:pt>
    <dgm:pt modelId="{3696ACD2-9572-44F9-A37E-415D908B2399}" type="parTrans" cxnId="{F82F5A6D-7EA6-483E-A76B-31FDA8EAEAC0}">
      <dgm:prSet/>
      <dgm:spPr/>
      <dgm:t>
        <a:bodyPr/>
        <a:lstStyle/>
        <a:p>
          <a:pPr algn="l"/>
          <a:endParaRPr lang="en-US">
            <a:solidFill>
              <a:schemeClr val="tx1"/>
            </a:solidFill>
          </a:endParaRPr>
        </a:p>
      </dgm:t>
    </dgm:pt>
    <dgm:pt modelId="{9CEDDD36-5F0B-4ECB-8AB9-C56FDEBBDD60}">
      <dgm:prSet/>
      <dgm:spPr/>
      <dgm:t>
        <a:bodyPr/>
        <a:lstStyle/>
        <a:p>
          <a:pPr algn="ctr"/>
          <a:endParaRPr lang="en-US" dirty="0">
            <a:solidFill>
              <a:schemeClr val="tx1"/>
            </a:solidFill>
          </a:endParaRPr>
        </a:p>
      </dgm:t>
    </dgm:pt>
    <dgm:pt modelId="{358E45E5-1603-4E3F-A4C3-07011EC325D1}" type="parTrans" cxnId="{0A2734E1-EF1E-4C6B-A61F-7F539BDB1402}">
      <dgm:prSet/>
      <dgm:spPr/>
      <dgm:t>
        <a:bodyPr/>
        <a:lstStyle/>
        <a:p>
          <a:pPr algn="l"/>
          <a:endParaRPr lang="en-US">
            <a:solidFill>
              <a:schemeClr val="tx1"/>
            </a:solidFill>
          </a:endParaRPr>
        </a:p>
      </dgm:t>
    </dgm:pt>
    <dgm:pt modelId="{BCCA50E4-D6C3-4174-9EA9-DD03DF67CEE7}" type="sibTrans" cxnId="{0A2734E1-EF1E-4C6B-A61F-7F539BDB1402}">
      <dgm:prSet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en-US" sz="1400" dirty="0">
              <a:solidFill>
                <a:schemeClr val="tx1"/>
              </a:solidFill>
            </a:rPr>
            <a:t>Media</a:t>
          </a:r>
          <a:r>
            <a:rPr lang="en-US" sz="1700" dirty="0">
              <a:solidFill>
                <a:schemeClr val="tx1"/>
              </a:solidFill>
            </a:rPr>
            <a:t> </a:t>
          </a:r>
          <a:r>
            <a:rPr lang="en-US" sz="1400" dirty="0">
              <a:solidFill>
                <a:schemeClr val="tx1"/>
              </a:solidFill>
            </a:rPr>
            <a:t>Persons</a:t>
          </a:r>
        </a:p>
        <a:p>
          <a:pPr algn="l" defTabSz="1600200">
            <a:lnSpc>
              <a:spcPct val="90000"/>
            </a:lnSpc>
            <a:spcBef>
              <a:spcPct val="0"/>
            </a:spcBef>
            <a:spcAft>
              <a:spcPct val="35000"/>
            </a:spcAft>
          </a:pPr>
          <a:endParaRPr lang="en-US" sz="1700" dirty="0">
            <a:solidFill>
              <a:schemeClr val="tx1"/>
            </a:solidFill>
          </a:endParaRPr>
        </a:p>
      </dgm:t>
    </dgm:pt>
    <dgm:pt modelId="{B22C889E-49CA-4B96-A151-4C959760BAF1}">
      <dgm:prSet custT="1"/>
      <dgm:spPr/>
      <dgm:t>
        <a:bodyPr/>
        <a:lstStyle/>
        <a:p>
          <a:r>
            <a:rPr lang="en-US" sz="1600" dirty="0">
              <a:solidFill>
                <a:schemeClr val="tx1"/>
              </a:solidFill>
            </a:rPr>
            <a:t>Nurses</a:t>
          </a:r>
        </a:p>
      </dgm:t>
    </dgm:pt>
    <dgm:pt modelId="{95448795-5EE5-4F85-8845-3A62B5663348}" type="parTrans" cxnId="{291CC19D-E275-4048-90B0-2F5A91501FEA}">
      <dgm:prSet/>
      <dgm:spPr/>
      <dgm:t>
        <a:bodyPr/>
        <a:lstStyle/>
        <a:p>
          <a:endParaRPr lang="en-US">
            <a:solidFill>
              <a:schemeClr val="tx1"/>
            </a:solidFill>
          </a:endParaRPr>
        </a:p>
      </dgm:t>
    </dgm:pt>
    <dgm:pt modelId="{CE37BA4B-1F5E-40CC-B052-0F33CF225C77}" type="sibTrans" cxnId="{291CC19D-E275-4048-90B0-2F5A91501FEA}">
      <dgm:prSet/>
      <dgm:spPr/>
      <dgm:t>
        <a:bodyPr/>
        <a:lstStyle/>
        <a:p>
          <a:pPr marL="0" marR="0" indent="0" algn="l" defTabSz="914400" eaLnBrk="1" fontAlgn="auto" latinLnBrk="0" hangingPunct="1">
            <a:lnSpc>
              <a:spcPct val="100000"/>
            </a:lnSpc>
            <a:spcBef>
              <a:spcPts val="0"/>
            </a:spcBef>
            <a:spcAft>
              <a:spcPts val="0"/>
            </a:spcAft>
            <a:buClrTx/>
            <a:buSzTx/>
            <a:buFontTx/>
            <a:buNone/>
            <a:tabLst/>
            <a:defRPr/>
          </a:pPr>
          <a:r>
            <a:rPr lang="en-US" dirty="0">
              <a:solidFill>
                <a:schemeClr val="tx1"/>
              </a:solidFill>
            </a:rPr>
            <a:t>Teachers</a:t>
          </a:r>
        </a:p>
        <a:p>
          <a:pPr defTabSz="1600200">
            <a:lnSpc>
              <a:spcPct val="90000"/>
            </a:lnSpc>
            <a:spcBef>
              <a:spcPct val="0"/>
            </a:spcBef>
            <a:spcAft>
              <a:spcPct val="35000"/>
            </a:spcAft>
          </a:pPr>
          <a:endParaRPr lang="en-US" dirty="0">
            <a:solidFill>
              <a:schemeClr val="tx1"/>
            </a:solidFill>
          </a:endParaRPr>
        </a:p>
      </dgm:t>
    </dgm:pt>
    <dgm:pt modelId="{75CAB49D-C76F-4026-9434-03CA87D6921F}" type="pres">
      <dgm:prSet presAssocID="{90ED6381-AF89-41E8-A2EB-28EF533000C4}" presName="Name0" presStyleCnt="0">
        <dgm:presLayoutVars>
          <dgm:chMax/>
          <dgm:chPref/>
          <dgm:dir/>
          <dgm:animLvl val="lvl"/>
        </dgm:presLayoutVars>
      </dgm:prSet>
      <dgm:spPr/>
    </dgm:pt>
    <dgm:pt modelId="{366ABF5A-65FE-42CA-A226-DBF8AB7B9275}" type="pres">
      <dgm:prSet presAssocID="{765FE113-31F3-4DA4-B238-1E6FD7325589}" presName="composite" presStyleCnt="0"/>
      <dgm:spPr/>
    </dgm:pt>
    <dgm:pt modelId="{BE77B0DA-F364-4D8E-BC16-821E4C54E5A8}" type="pres">
      <dgm:prSet presAssocID="{765FE113-31F3-4DA4-B238-1E6FD7325589}" presName="Parent1" presStyleLbl="node1" presStyleIdx="0" presStyleCnt="10" custLinFactNeighborX="-5814">
        <dgm:presLayoutVars>
          <dgm:chMax val="1"/>
          <dgm:chPref val="1"/>
          <dgm:bulletEnabled val="1"/>
        </dgm:presLayoutVars>
      </dgm:prSet>
      <dgm:spPr/>
    </dgm:pt>
    <dgm:pt modelId="{1DEE0F24-3919-4796-BF9F-D49C5BA91085}" type="pres">
      <dgm:prSet presAssocID="{765FE113-31F3-4DA4-B238-1E6FD7325589}" presName="Childtext1" presStyleLbl="revTx" presStyleIdx="0" presStyleCnt="5">
        <dgm:presLayoutVars>
          <dgm:chMax val="0"/>
          <dgm:chPref val="0"/>
          <dgm:bulletEnabled val="1"/>
        </dgm:presLayoutVars>
      </dgm:prSet>
      <dgm:spPr/>
    </dgm:pt>
    <dgm:pt modelId="{8606F695-83B3-422A-8BD8-F27D408DBFC4}" type="pres">
      <dgm:prSet presAssocID="{765FE113-31F3-4DA4-B238-1E6FD7325589}" presName="BalanceSpacing" presStyleCnt="0"/>
      <dgm:spPr/>
    </dgm:pt>
    <dgm:pt modelId="{8C523746-4CD0-49AA-AC15-8E84F5C4D41A}" type="pres">
      <dgm:prSet presAssocID="{765FE113-31F3-4DA4-B238-1E6FD7325589}" presName="BalanceSpacing1" presStyleCnt="0"/>
      <dgm:spPr/>
    </dgm:pt>
    <dgm:pt modelId="{DEE0E8CA-1259-42EA-984A-68695E86C1C8}" type="pres">
      <dgm:prSet presAssocID="{7F868547-3876-4D70-8A9F-CECC99DD4CA4}" presName="Accent1Text" presStyleLbl="node1" presStyleIdx="1" presStyleCnt="10" custLinFactNeighborX="2186" custLinFactNeighborY="2406"/>
      <dgm:spPr/>
    </dgm:pt>
    <dgm:pt modelId="{8D9E8BD2-92B2-4755-9C3E-F5576F333BAA}" type="pres">
      <dgm:prSet presAssocID="{7F868547-3876-4D70-8A9F-CECC99DD4CA4}" presName="spaceBetweenRectangles" presStyleCnt="0"/>
      <dgm:spPr/>
    </dgm:pt>
    <dgm:pt modelId="{A3B6BA4B-1C85-41C6-957B-CA353C0370BA}" type="pres">
      <dgm:prSet presAssocID="{688CAD80-EA9D-4422-B4F3-05E0A17D1DB2}" presName="composite" presStyleCnt="0"/>
      <dgm:spPr/>
    </dgm:pt>
    <dgm:pt modelId="{82D0115D-CD4E-4678-BE6B-B8236BAA02C4}" type="pres">
      <dgm:prSet presAssocID="{688CAD80-EA9D-4422-B4F3-05E0A17D1DB2}" presName="Parent1" presStyleLbl="node1" presStyleIdx="2" presStyleCnt="10">
        <dgm:presLayoutVars>
          <dgm:chMax val="1"/>
          <dgm:chPref val="1"/>
          <dgm:bulletEnabled val="1"/>
        </dgm:presLayoutVars>
      </dgm:prSet>
      <dgm:spPr/>
    </dgm:pt>
    <dgm:pt modelId="{18D65D0A-C696-4FD1-973B-FFB723B47869}" type="pres">
      <dgm:prSet presAssocID="{688CAD80-EA9D-4422-B4F3-05E0A17D1DB2}" presName="Childtext1" presStyleLbl="revTx" presStyleIdx="1" presStyleCnt="5" custScaleX="57200" custScaleY="54928" custLinFactX="38136" custLinFactY="42369" custLinFactNeighborX="100000" custLinFactNeighborY="100000">
        <dgm:presLayoutVars>
          <dgm:chMax val="0"/>
          <dgm:chPref val="0"/>
          <dgm:bulletEnabled val="1"/>
        </dgm:presLayoutVars>
      </dgm:prSet>
      <dgm:spPr/>
    </dgm:pt>
    <dgm:pt modelId="{4AF596F6-57BE-4647-B39D-12396DD6CBF1}" type="pres">
      <dgm:prSet presAssocID="{688CAD80-EA9D-4422-B4F3-05E0A17D1DB2}" presName="BalanceSpacing" presStyleCnt="0"/>
      <dgm:spPr/>
    </dgm:pt>
    <dgm:pt modelId="{0EB3F03C-5010-44A4-96C9-AB8DD6C5ED54}" type="pres">
      <dgm:prSet presAssocID="{688CAD80-EA9D-4422-B4F3-05E0A17D1DB2}" presName="BalanceSpacing1" presStyleCnt="0"/>
      <dgm:spPr/>
    </dgm:pt>
    <dgm:pt modelId="{646B4A65-2789-4DD9-9D65-EDB974478951}" type="pres">
      <dgm:prSet presAssocID="{AC66236B-F880-4A9E-A768-64E0D4C01020}" presName="Accent1Text" presStyleLbl="node1" presStyleIdx="3" presStyleCnt="10"/>
      <dgm:spPr/>
    </dgm:pt>
    <dgm:pt modelId="{F3D11449-2E3B-4C9B-9DEF-CD85B3169165}" type="pres">
      <dgm:prSet presAssocID="{AC66236B-F880-4A9E-A768-64E0D4C01020}" presName="spaceBetweenRectangles" presStyleCnt="0"/>
      <dgm:spPr/>
    </dgm:pt>
    <dgm:pt modelId="{AD2F8B15-4B2E-40BC-8E5D-7EEF2FF2D95F}" type="pres">
      <dgm:prSet presAssocID="{9CEDDD36-5F0B-4ECB-8AB9-C56FDEBBDD60}" presName="composite" presStyleCnt="0"/>
      <dgm:spPr/>
    </dgm:pt>
    <dgm:pt modelId="{15CA21BB-8FF5-45C2-A0FA-97185E22A9E9}" type="pres">
      <dgm:prSet presAssocID="{9CEDDD36-5F0B-4ECB-8AB9-C56FDEBBDD60}" presName="Parent1" presStyleLbl="node1" presStyleIdx="4" presStyleCnt="10">
        <dgm:presLayoutVars>
          <dgm:chMax val="1"/>
          <dgm:chPref val="1"/>
          <dgm:bulletEnabled val="1"/>
        </dgm:presLayoutVars>
      </dgm:prSet>
      <dgm:spPr/>
    </dgm:pt>
    <dgm:pt modelId="{D5EB23E8-609F-4662-B989-A731FB144682}" type="pres">
      <dgm:prSet presAssocID="{9CEDDD36-5F0B-4ECB-8AB9-C56FDEBBDD60}" presName="Childtext1" presStyleLbl="revTx" presStyleIdx="2" presStyleCnt="5">
        <dgm:presLayoutVars>
          <dgm:chMax val="0"/>
          <dgm:chPref val="0"/>
          <dgm:bulletEnabled val="1"/>
        </dgm:presLayoutVars>
      </dgm:prSet>
      <dgm:spPr/>
    </dgm:pt>
    <dgm:pt modelId="{FEAC716D-CFBE-412B-A931-01FEFC55C71B}" type="pres">
      <dgm:prSet presAssocID="{9CEDDD36-5F0B-4ECB-8AB9-C56FDEBBDD60}" presName="BalanceSpacing" presStyleCnt="0"/>
      <dgm:spPr/>
    </dgm:pt>
    <dgm:pt modelId="{3A983728-C342-47C4-91FD-F320864276AA}" type="pres">
      <dgm:prSet presAssocID="{9CEDDD36-5F0B-4ECB-8AB9-C56FDEBBDD60}" presName="BalanceSpacing1" presStyleCnt="0"/>
      <dgm:spPr/>
    </dgm:pt>
    <dgm:pt modelId="{16F6C1E1-D866-43D5-9C55-BBC5FE3AEA49}" type="pres">
      <dgm:prSet presAssocID="{BCCA50E4-D6C3-4174-9EA9-DD03DF67CEE7}" presName="Accent1Text" presStyleLbl="node1" presStyleIdx="5" presStyleCnt="10"/>
      <dgm:spPr/>
    </dgm:pt>
    <dgm:pt modelId="{3B010A14-A51D-46A8-9CED-2D9F59E73B52}" type="pres">
      <dgm:prSet presAssocID="{BCCA50E4-D6C3-4174-9EA9-DD03DF67CEE7}" presName="spaceBetweenRectangles" presStyleCnt="0"/>
      <dgm:spPr/>
    </dgm:pt>
    <dgm:pt modelId="{E804DF81-780A-4DC0-9EF2-C9BD477A46C8}" type="pres">
      <dgm:prSet presAssocID="{B22C889E-49CA-4B96-A151-4C959760BAF1}" presName="composite" presStyleCnt="0"/>
      <dgm:spPr/>
    </dgm:pt>
    <dgm:pt modelId="{1F0F1D3A-07D1-4AEF-B521-439ABD261B9A}" type="pres">
      <dgm:prSet presAssocID="{B22C889E-49CA-4B96-A151-4C959760BAF1}" presName="Parent1" presStyleLbl="node1" presStyleIdx="6" presStyleCnt="10">
        <dgm:presLayoutVars>
          <dgm:chMax val="1"/>
          <dgm:chPref val="1"/>
          <dgm:bulletEnabled val="1"/>
        </dgm:presLayoutVars>
      </dgm:prSet>
      <dgm:spPr/>
    </dgm:pt>
    <dgm:pt modelId="{64269EAB-51D9-428A-B35F-E76CA8BE1693}" type="pres">
      <dgm:prSet presAssocID="{B22C889E-49CA-4B96-A151-4C959760BAF1}" presName="Childtext1" presStyleLbl="revTx" presStyleIdx="3" presStyleCnt="5">
        <dgm:presLayoutVars>
          <dgm:chMax val="0"/>
          <dgm:chPref val="0"/>
          <dgm:bulletEnabled val="1"/>
        </dgm:presLayoutVars>
      </dgm:prSet>
      <dgm:spPr/>
    </dgm:pt>
    <dgm:pt modelId="{0716D9ED-AA23-4AA7-BB2A-D7B87F7FC049}" type="pres">
      <dgm:prSet presAssocID="{B22C889E-49CA-4B96-A151-4C959760BAF1}" presName="BalanceSpacing" presStyleCnt="0"/>
      <dgm:spPr/>
    </dgm:pt>
    <dgm:pt modelId="{B7231B38-0EB1-4895-81E9-CE79F522BEC9}" type="pres">
      <dgm:prSet presAssocID="{B22C889E-49CA-4B96-A151-4C959760BAF1}" presName="BalanceSpacing1" presStyleCnt="0"/>
      <dgm:spPr/>
    </dgm:pt>
    <dgm:pt modelId="{FAC18698-44F8-4CC4-82AC-57028FF1D1C2}" type="pres">
      <dgm:prSet presAssocID="{CE37BA4B-1F5E-40CC-B052-0F33CF225C77}" presName="Accent1Text" presStyleLbl="node1" presStyleIdx="7" presStyleCnt="10"/>
      <dgm:spPr/>
    </dgm:pt>
    <dgm:pt modelId="{4B73EA61-BF81-45E4-B4C4-8F17594F7B0F}" type="pres">
      <dgm:prSet presAssocID="{CE37BA4B-1F5E-40CC-B052-0F33CF225C77}" presName="spaceBetweenRectangles" presStyleCnt="0"/>
      <dgm:spPr/>
    </dgm:pt>
    <dgm:pt modelId="{CA52FC60-F0C5-4F22-BA01-0E091CB13D79}" type="pres">
      <dgm:prSet presAssocID="{D4EC8CB0-158A-4AAC-8F2D-A27C558A643E}" presName="composite" presStyleCnt="0"/>
      <dgm:spPr/>
    </dgm:pt>
    <dgm:pt modelId="{56961DF5-866B-4980-8C8D-7D925B53EDD3}" type="pres">
      <dgm:prSet presAssocID="{D4EC8CB0-158A-4AAC-8F2D-A27C558A643E}" presName="Parent1" presStyleLbl="node1" presStyleIdx="8" presStyleCnt="10" custScaleX="97794">
        <dgm:presLayoutVars>
          <dgm:chMax val="1"/>
          <dgm:chPref val="1"/>
          <dgm:bulletEnabled val="1"/>
        </dgm:presLayoutVars>
      </dgm:prSet>
      <dgm:spPr/>
    </dgm:pt>
    <dgm:pt modelId="{035DE0E7-5349-4932-8D38-1957561907EC}" type="pres">
      <dgm:prSet presAssocID="{D4EC8CB0-158A-4AAC-8F2D-A27C558A643E}" presName="Childtext1" presStyleLbl="revTx" presStyleIdx="4" presStyleCnt="5" custScaleX="63884" custScaleY="58537" custLinFactY="-100000" custLinFactNeighborX="-91021" custLinFactNeighborY="-185377">
        <dgm:presLayoutVars>
          <dgm:chMax val="0"/>
          <dgm:chPref val="0"/>
          <dgm:bulletEnabled val="1"/>
        </dgm:presLayoutVars>
      </dgm:prSet>
      <dgm:spPr/>
    </dgm:pt>
    <dgm:pt modelId="{887AF664-8641-4357-87B3-37CC9942B3CC}" type="pres">
      <dgm:prSet presAssocID="{D4EC8CB0-158A-4AAC-8F2D-A27C558A643E}" presName="BalanceSpacing" presStyleCnt="0"/>
      <dgm:spPr/>
    </dgm:pt>
    <dgm:pt modelId="{35EE354E-ACF9-424F-A14A-CC8C08497B2D}" type="pres">
      <dgm:prSet presAssocID="{D4EC8CB0-158A-4AAC-8F2D-A27C558A643E}" presName="BalanceSpacing1" presStyleCnt="0"/>
      <dgm:spPr/>
    </dgm:pt>
    <dgm:pt modelId="{8566F619-E1A8-4A9B-B015-4C41FEACADCA}" type="pres">
      <dgm:prSet presAssocID="{F5ECB551-3D45-4F10-93E7-7F4CFFF6D53B}" presName="Accent1Text" presStyleLbl="node1" presStyleIdx="9" presStyleCnt="10"/>
      <dgm:spPr/>
    </dgm:pt>
  </dgm:ptLst>
  <dgm:cxnLst>
    <dgm:cxn modelId="{0956FC04-D672-4825-A106-92B8C115A58C}" srcId="{90ED6381-AF89-41E8-A2EB-28EF533000C4}" destId="{688CAD80-EA9D-4422-B4F3-05E0A17D1DB2}" srcOrd="1" destOrd="0" parTransId="{F8AE3084-15D3-4CB4-8C63-42BFCAA19BED}" sibTransId="{AC66236B-F880-4A9E-A768-64E0D4C01020}"/>
    <dgm:cxn modelId="{92CB340A-805F-4BF0-8B1E-F42FAA0EAD1B}" type="presOf" srcId="{7F868547-3876-4D70-8A9F-CECC99DD4CA4}" destId="{DEE0E8CA-1259-42EA-984A-68695E86C1C8}" srcOrd="0" destOrd="0" presId="urn:microsoft.com/office/officeart/2008/layout/AlternatingHexagons"/>
    <dgm:cxn modelId="{EC48A017-8C00-4FE2-9665-492184BED5A7}" srcId="{90ED6381-AF89-41E8-A2EB-28EF533000C4}" destId="{765FE113-31F3-4DA4-B238-1E6FD7325589}" srcOrd="0" destOrd="0" parTransId="{4E09909C-3665-4667-BA1D-C5B22765BDE5}" sibTransId="{7F868547-3876-4D70-8A9F-CECC99DD4CA4}"/>
    <dgm:cxn modelId="{609E891D-2F15-4C1D-8FE9-817DD37BBD0A}" type="presOf" srcId="{6F2FBA2D-F26E-45FD-9D4A-486D306BC8AF}" destId="{18D65D0A-C696-4FD1-973B-FFB723B47869}" srcOrd="0" destOrd="0" presId="urn:microsoft.com/office/officeart/2008/layout/AlternatingHexagons"/>
    <dgm:cxn modelId="{6DF51920-774B-46A8-A2AE-A1FB6AB3EE0F}" type="presOf" srcId="{90ED6381-AF89-41E8-A2EB-28EF533000C4}" destId="{75CAB49D-C76F-4026-9434-03CA87D6921F}" srcOrd="0" destOrd="0" presId="urn:microsoft.com/office/officeart/2008/layout/AlternatingHexagons"/>
    <dgm:cxn modelId="{B9A78664-0034-49B6-AB23-1020B5C1E467}" srcId="{D4EC8CB0-158A-4AAC-8F2D-A27C558A643E}" destId="{16A94539-BF3A-42AF-A03D-04582F150BE6}" srcOrd="0" destOrd="0" parTransId="{929230B9-FC4B-44B6-AB38-00AB3F70BC50}" sibTransId="{18058DBC-6681-44C8-9C54-D463E7F92DF4}"/>
    <dgm:cxn modelId="{2B663765-A17A-4C63-B0B9-E65FD3491CD3}" type="presOf" srcId="{B22C889E-49CA-4B96-A151-4C959760BAF1}" destId="{1F0F1D3A-07D1-4AEF-B521-439ABD261B9A}" srcOrd="0" destOrd="0" presId="urn:microsoft.com/office/officeart/2008/layout/AlternatingHexagons"/>
    <dgm:cxn modelId="{6215346D-BC52-49E8-AA17-04B3D472E906}" type="presOf" srcId="{BCCA50E4-D6C3-4174-9EA9-DD03DF67CEE7}" destId="{16F6C1E1-D866-43D5-9C55-BBC5FE3AEA49}" srcOrd="0" destOrd="0" presId="urn:microsoft.com/office/officeart/2008/layout/AlternatingHexagons"/>
    <dgm:cxn modelId="{F82F5A6D-7EA6-483E-A76B-31FDA8EAEAC0}" srcId="{688CAD80-EA9D-4422-B4F3-05E0A17D1DB2}" destId="{6F2FBA2D-F26E-45FD-9D4A-486D306BC8AF}" srcOrd="0" destOrd="0" parTransId="{3696ACD2-9572-44F9-A37E-415D908B2399}" sibTransId="{51A18618-FFC8-405B-968B-C94D08958459}"/>
    <dgm:cxn modelId="{E69A0E7C-4266-4C7C-8BFD-6FC2182A2A90}" type="presOf" srcId="{16A94539-BF3A-42AF-A03D-04582F150BE6}" destId="{035DE0E7-5349-4932-8D38-1957561907EC}" srcOrd="0" destOrd="0" presId="urn:microsoft.com/office/officeart/2008/layout/AlternatingHexagons"/>
    <dgm:cxn modelId="{366C9595-A4E3-4640-9792-61B41668CCD8}" type="presOf" srcId="{CE37BA4B-1F5E-40CC-B052-0F33CF225C77}" destId="{FAC18698-44F8-4CC4-82AC-57028FF1D1C2}" srcOrd="0" destOrd="0" presId="urn:microsoft.com/office/officeart/2008/layout/AlternatingHexagons"/>
    <dgm:cxn modelId="{291CC19D-E275-4048-90B0-2F5A91501FEA}" srcId="{90ED6381-AF89-41E8-A2EB-28EF533000C4}" destId="{B22C889E-49CA-4B96-A151-4C959760BAF1}" srcOrd="3" destOrd="0" parTransId="{95448795-5EE5-4F85-8845-3A62B5663348}" sibTransId="{CE37BA4B-1F5E-40CC-B052-0F33CF225C77}"/>
    <dgm:cxn modelId="{46323CAC-C59C-4C3C-9241-A03CAFE12411}" type="presOf" srcId="{765FE113-31F3-4DA4-B238-1E6FD7325589}" destId="{BE77B0DA-F364-4D8E-BC16-821E4C54E5A8}" srcOrd="0" destOrd="0" presId="urn:microsoft.com/office/officeart/2008/layout/AlternatingHexagons"/>
    <dgm:cxn modelId="{D0844DB2-0BC7-46C4-A198-B625E6B28707}" type="presOf" srcId="{D4EC8CB0-158A-4AAC-8F2D-A27C558A643E}" destId="{56961DF5-866B-4980-8C8D-7D925B53EDD3}" srcOrd="0" destOrd="0" presId="urn:microsoft.com/office/officeart/2008/layout/AlternatingHexagons"/>
    <dgm:cxn modelId="{FE78B0B5-D64B-4DC4-8AC7-81D5D114C631}" srcId="{90ED6381-AF89-41E8-A2EB-28EF533000C4}" destId="{D4EC8CB0-158A-4AAC-8F2D-A27C558A643E}" srcOrd="4" destOrd="0" parTransId="{A672C34E-BA76-4548-8F64-8FD103B848C7}" sibTransId="{F5ECB551-3D45-4F10-93E7-7F4CFFF6D53B}"/>
    <dgm:cxn modelId="{8CE31CB9-EB4D-4FD2-ADA7-B659A7690995}" type="presOf" srcId="{9CEDDD36-5F0B-4ECB-8AB9-C56FDEBBDD60}" destId="{15CA21BB-8FF5-45C2-A0FA-97185E22A9E9}" srcOrd="0" destOrd="0" presId="urn:microsoft.com/office/officeart/2008/layout/AlternatingHexagons"/>
    <dgm:cxn modelId="{7D0D51E0-9450-4F64-AEE3-D9AEA2B7668B}" type="presOf" srcId="{AC66236B-F880-4A9E-A768-64E0D4C01020}" destId="{646B4A65-2789-4DD9-9D65-EDB974478951}" srcOrd="0" destOrd="0" presId="urn:microsoft.com/office/officeart/2008/layout/AlternatingHexagons"/>
    <dgm:cxn modelId="{0A2734E1-EF1E-4C6B-A61F-7F539BDB1402}" srcId="{90ED6381-AF89-41E8-A2EB-28EF533000C4}" destId="{9CEDDD36-5F0B-4ECB-8AB9-C56FDEBBDD60}" srcOrd="2" destOrd="0" parTransId="{358E45E5-1603-4E3F-A4C3-07011EC325D1}" sibTransId="{BCCA50E4-D6C3-4174-9EA9-DD03DF67CEE7}"/>
    <dgm:cxn modelId="{F730E9E1-F59E-4CFC-B60C-542CE063DA5C}" type="presOf" srcId="{688CAD80-EA9D-4422-B4F3-05E0A17D1DB2}" destId="{82D0115D-CD4E-4678-BE6B-B8236BAA02C4}" srcOrd="0" destOrd="0" presId="urn:microsoft.com/office/officeart/2008/layout/AlternatingHexagons"/>
    <dgm:cxn modelId="{B3AA13F3-3F0C-40B8-91CB-ADB80C619CFF}" type="presOf" srcId="{F5ECB551-3D45-4F10-93E7-7F4CFFF6D53B}" destId="{8566F619-E1A8-4A9B-B015-4C41FEACADCA}" srcOrd="0" destOrd="0" presId="urn:microsoft.com/office/officeart/2008/layout/AlternatingHexagons"/>
    <dgm:cxn modelId="{CC0B08C6-2C5F-4860-B18C-734FDDBC53A2}" type="presParOf" srcId="{75CAB49D-C76F-4026-9434-03CA87D6921F}" destId="{366ABF5A-65FE-42CA-A226-DBF8AB7B9275}" srcOrd="0" destOrd="0" presId="urn:microsoft.com/office/officeart/2008/layout/AlternatingHexagons"/>
    <dgm:cxn modelId="{EC7BE8B2-6A86-4002-8C0A-DA51A49572C5}" type="presParOf" srcId="{366ABF5A-65FE-42CA-A226-DBF8AB7B9275}" destId="{BE77B0DA-F364-4D8E-BC16-821E4C54E5A8}" srcOrd="0" destOrd="0" presId="urn:microsoft.com/office/officeart/2008/layout/AlternatingHexagons"/>
    <dgm:cxn modelId="{2EBEA125-74D4-40FF-88DA-ADF909BE074A}" type="presParOf" srcId="{366ABF5A-65FE-42CA-A226-DBF8AB7B9275}" destId="{1DEE0F24-3919-4796-BF9F-D49C5BA91085}" srcOrd="1" destOrd="0" presId="urn:microsoft.com/office/officeart/2008/layout/AlternatingHexagons"/>
    <dgm:cxn modelId="{87DEFBB1-BC03-4AB0-89F0-82847D7475A7}" type="presParOf" srcId="{366ABF5A-65FE-42CA-A226-DBF8AB7B9275}" destId="{8606F695-83B3-422A-8BD8-F27D408DBFC4}" srcOrd="2" destOrd="0" presId="urn:microsoft.com/office/officeart/2008/layout/AlternatingHexagons"/>
    <dgm:cxn modelId="{8A995BCD-E234-4991-9EF0-AD7D8839C06F}" type="presParOf" srcId="{366ABF5A-65FE-42CA-A226-DBF8AB7B9275}" destId="{8C523746-4CD0-49AA-AC15-8E84F5C4D41A}" srcOrd="3" destOrd="0" presId="urn:microsoft.com/office/officeart/2008/layout/AlternatingHexagons"/>
    <dgm:cxn modelId="{B397AC5D-9DBE-44FF-BDC6-55A58CFCC197}" type="presParOf" srcId="{366ABF5A-65FE-42CA-A226-DBF8AB7B9275}" destId="{DEE0E8CA-1259-42EA-984A-68695E86C1C8}" srcOrd="4" destOrd="0" presId="urn:microsoft.com/office/officeart/2008/layout/AlternatingHexagons"/>
    <dgm:cxn modelId="{3CBEB372-2B67-46DF-A5AE-EFB37E1819F1}" type="presParOf" srcId="{75CAB49D-C76F-4026-9434-03CA87D6921F}" destId="{8D9E8BD2-92B2-4755-9C3E-F5576F333BAA}" srcOrd="1" destOrd="0" presId="urn:microsoft.com/office/officeart/2008/layout/AlternatingHexagons"/>
    <dgm:cxn modelId="{B868B0AD-54F9-4578-98FD-12EC33997847}" type="presParOf" srcId="{75CAB49D-C76F-4026-9434-03CA87D6921F}" destId="{A3B6BA4B-1C85-41C6-957B-CA353C0370BA}" srcOrd="2" destOrd="0" presId="urn:microsoft.com/office/officeart/2008/layout/AlternatingHexagons"/>
    <dgm:cxn modelId="{377FFF63-8694-4D85-8EF5-A826C2DB0FC9}" type="presParOf" srcId="{A3B6BA4B-1C85-41C6-957B-CA353C0370BA}" destId="{82D0115D-CD4E-4678-BE6B-B8236BAA02C4}" srcOrd="0" destOrd="0" presId="urn:microsoft.com/office/officeart/2008/layout/AlternatingHexagons"/>
    <dgm:cxn modelId="{AB18C66F-499C-4FD5-B255-0975F44C54E9}" type="presParOf" srcId="{A3B6BA4B-1C85-41C6-957B-CA353C0370BA}" destId="{18D65D0A-C696-4FD1-973B-FFB723B47869}" srcOrd="1" destOrd="0" presId="urn:microsoft.com/office/officeart/2008/layout/AlternatingHexagons"/>
    <dgm:cxn modelId="{E290FB5E-10D0-4D68-9E89-6D7B23E6F0DA}" type="presParOf" srcId="{A3B6BA4B-1C85-41C6-957B-CA353C0370BA}" destId="{4AF596F6-57BE-4647-B39D-12396DD6CBF1}" srcOrd="2" destOrd="0" presId="urn:microsoft.com/office/officeart/2008/layout/AlternatingHexagons"/>
    <dgm:cxn modelId="{5F029D3A-3B6B-4272-B306-2675983F39A9}" type="presParOf" srcId="{A3B6BA4B-1C85-41C6-957B-CA353C0370BA}" destId="{0EB3F03C-5010-44A4-96C9-AB8DD6C5ED54}" srcOrd="3" destOrd="0" presId="urn:microsoft.com/office/officeart/2008/layout/AlternatingHexagons"/>
    <dgm:cxn modelId="{C8E76913-6830-4612-96FB-4F8977B46F6A}" type="presParOf" srcId="{A3B6BA4B-1C85-41C6-957B-CA353C0370BA}" destId="{646B4A65-2789-4DD9-9D65-EDB974478951}" srcOrd="4" destOrd="0" presId="urn:microsoft.com/office/officeart/2008/layout/AlternatingHexagons"/>
    <dgm:cxn modelId="{371F13FF-ECEA-4DEA-B659-1BEC422E8AEE}" type="presParOf" srcId="{75CAB49D-C76F-4026-9434-03CA87D6921F}" destId="{F3D11449-2E3B-4C9B-9DEF-CD85B3169165}" srcOrd="3" destOrd="0" presId="urn:microsoft.com/office/officeart/2008/layout/AlternatingHexagons"/>
    <dgm:cxn modelId="{82685B8B-AEB5-4C63-9B3C-309023B4820E}" type="presParOf" srcId="{75CAB49D-C76F-4026-9434-03CA87D6921F}" destId="{AD2F8B15-4B2E-40BC-8E5D-7EEF2FF2D95F}" srcOrd="4" destOrd="0" presId="urn:microsoft.com/office/officeart/2008/layout/AlternatingHexagons"/>
    <dgm:cxn modelId="{34A98FD4-2CFF-4F61-9FF2-C4AE128514C5}" type="presParOf" srcId="{AD2F8B15-4B2E-40BC-8E5D-7EEF2FF2D95F}" destId="{15CA21BB-8FF5-45C2-A0FA-97185E22A9E9}" srcOrd="0" destOrd="0" presId="urn:microsoft.com/office/officeart/2008/layout/AlternatingHexagons"/>
    <dgm:cxn modelId="{61A74910-CDA6-4581-8DF0-D79FADA1AA7D}" type="presParOf" srcId="{AD2F8B15-4B2E-40BC-8E5D-7EEF2FF2D95F}" destId="{D5EB23E8-609F-4662-B989-A731FB144682}" srcOrd="1" destOrd="0" presId="urn:microsoft.com/office/officeart/2008/layout/AlternatingHexagons"/>
    <dgm:cxn modelId="{CC3C2A38-8D01-4C37-AC8A-7F417EAD30B6}" type="presParOf" srcId="{AD2F8B15-4B2E-40BC-8E5D-7EEF2FF2D95F}" destId="{FEAC716D-CFBE-412B-A931-01FEFC55C71B}" srcOrd="2" destOrd="0" presId="urn:microsoft.com/office/officeart/2008/layout/AlternatingHexagons"/>
    <dgm:cxn modelId="{B4F25C2A-CE4E-423B-A9F9-C74F6D0042B5}" type="presParOf" srcId="{AD2F8B15-4B2E-40BC-8E5D-7EEF2FF2D95F}" destId="{3A983728-C342-47C4-91FD-F320864276AA}" srcOrd="3" destOrd="0" presId="urn:microsoft.com/office/officeart/2008/layout/AlternatingHexagons"/>
    <dgm:cxn modelId="{FA5CFC00-BA75-4AD5-9BC9-EA60A732E821}" type="presParOf" srcId="{AD2F8B15-4B2E-40BC-8E5D-7EEF2FF2D95F}" destId="{16F6C1E1-D866-43D5-9C55-BBC5FE3AEA49}" srcOrd="4" destOrd="0" presId="urn:microsoft.com/office/officeart/2008/layout/AlternatingHexagons"/>
    <dgm:cxn modelId="{D1A889E9-E19A-4EA8-B341-A598103B4D48}" type="presParOf" srcId="{75CAB49D-C76F-4026-9434-03CA87D6921F}" destId="{3B010A14-A51D-46A8-9CED-2D9F59E73B52}" srcOrd="5" destOrd="0" presId="urn:microsoft.com/office/officeart/2008/layout/AlternatingHexagons"/>
    <dgm:cxn modelId="{00984DDF-7209-426B-BC6E-C2C01A5CD578}" type="presParOf" srcId="{75CAB49D-C76F-4026-9434-03CA87D6921F}" destId="{E804DF81-780A-4DC0-9EF2-C9BD477A46C8}" srcOrd="6" destOrd="0" presId="urn:microsoft.com/office/officeart/2008/layout/AlternatingHexagons"/>
    <dgm:cxn modelId="{8F9054FE-5B89-4587-98BE-54153646B965}" type="presParOf" srcId="{E804DF81-780A-4DC0-9EF2-C9BD477A46C8}" destId="{1F0F1D3A-07D1-4AEF-B521-439ABD261B9A}" srcOrd="0" destOrd="0" presId="urn:microsoft.com/office/officeart/2008/layout/AlternatingHexagons"/>
    <dgm:cxn modelId="{F55B258B-B59B-4CD0-947E-2860DB65E349}" type="presParOf" srcId="{E804DF81-780A-4DC0-9EF2-C9BD477A46C8}" destId="{64269EAB-51D9-428A-B35F-E76CA8BE1693}" srcOrd="1" destOrd="0" presId="urn:microsoft.com/office/officeart/2008/layout/AlternatingHexagons"/>
    <dgm:cxn modelId="{37D8F958-2C85-4B28-88A3-C0B7C140E887}" type="presParOf" srcId="{E804DF81-780A-4DC0-9EF2-C9BD477A46C8}" destId="{0716D9ED-AA23-4AA7-BB2A-D7B87F7FC049}" srcOrd="2" destOrd="0" presId="urn:microsoft.com/office/officeart/2008/layout/AlternatingHexagons"/>
    <dgm:cxn modelId="{8D95045E-E2EE-468C-94D4-689D0F8391FC}" type="presParOf" srcId="{E804DF81-780A-4DC0-9EF2-C9BD477A46C8}" destId="{B7231B38-0EB1-4895-81E9-CE79F522BEC9}" srcOrd="3" destOrd="0" presId="urn:microsoft.com/office/officeart/2008/layout/AlternatingHexagons"/>
    <dgm:cxn modelId="{8A563BBD-9AC2-4EC2-8942-45C798EBAAC9}" type="presParOf" srcId="{E804DF81-780A-4DC0-9EF2-C9BD477A46C8}" destId="{FAC18698-44F8-4CC4-82AC-57028FF1D1C2}" srcOrd="4" destOrd="0" presId="urn:microsoft.com/office/officeart/2008/layout/AlternatingHexagons"/>
    <dgm:cxn modelId="{855A8503-280F-4A2F-B601-CBD1792E72F9}" type="presParOf" srcId="{75CAB49D-C76F-4026-9434-03CA87D6921F}" destId="{4B73EA61-BF81-45E4-B4C4-8F17594F7B0F}" srcOrd="7" destOrd="0" presId="urn:microsoft.com/office/officeart/2008/layout/AlternatingHexagons"/>
    <dgm:cxn modelId="{6E0C752D-8BB8-445C-9303-28B4F10B12E7}" type="presParOf" srcId="{75CAB49D-C76F-4026-9434-03CA87D6921F}" destId="{CA52FC60-F0C5-4F22-BA01-0E091CB13D79}" srcOrd="8" destOrd="0" presId="urn:microsoft.com/office/officeart/2008/layout/AlternatingHexagons"/>
    <dgm:cxn modelId="{EB42F8A5-C82F-4423-8ECC-3CB4CEE71493}" type="presParOf" srcId="{CA52FC60-F0C5-4F22-BA01-0E091CB13D79}" destId="{56961DF5-866B-4980-8C8D-7D925B53EDD3}" srcOrd="0" destOrd="0" presId="urn:microsoft.com/office/officeart/2008/layout/AlternatingHexagons"/>
    <dgm:cxn modelId="{B5420833-67FA-4397-B530-04641972F2B8}" type="presParOf" srcId="{CA52FC60-F0C5-4F22-BA01-0E091CB13D79}" destId="{035DE0E7-5349-4932-8D38-1957561907EC}" srcOrd="1" destOrd="0" presId="urn:microsoft.com/office/officeart/2008/layout/AlternatingHexagons"/>
    <dgm:cxn modelId="{122DD396-5647-4186-BB97-6443BE26AE43}" type="presParOf" srcId="{CA52FC60-F0C5-4F22-BA01-0E091CB13D79}" destId="{887AF664-8641-4357-87B3-37CC9942B3CC}" srcOrd="2" destOrd="0" presId="urn:microsoft.com/office/officeart/2008/layout/AlternatingHexagons"/>
    <dgm:cxn modelId="{C77F91B4-660A-418E-B748-81B0DB7D9D8A}" type="presParOf" srcId="{CA52FC60-F0C5-4F22-BA01-0E091CB13D79}" destId="{35EE354E-ACF9-424F-A14A-CC8C08497B2D}" srcOrd="3" destOrd="0" presId="urn:microsoft.com/office/officeart/2008/layout/AlternatingHexagons"/>
    <dgm:cxn modelId="{38B13BE3-F163-449D-8D1B-24DFC1E19566}" type="presParOf" srcId="{CA52FC60-F0C5-4F22-BA01-0E091CB13D79}" destId="{8566F619-E1A8-4A9B-B015-4C41FEACADCA}"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42AC91-2120-46EF-A5C0-8963005CFBE3}">
      <dsp:nvSpPr>
        <dsp:cNvPr id="0" name=""/>
        <dsp:cNvSpPr/>
      </dsp:nvSpPr>
      <dsp:spPr>
        <a:xfrm>
          <a:off x="0" y="360542"/>
          <a:ext cx="5287109" cy="428400"/>
        </a:xfrm>
        <a:prstGeom prst="rect">
          <a:avLst/>
        </a:prstGeom>
        <a:solidFill>
          <a:schemeClr val="dk2">
            <a:alpha val="90000"/>
            <a:tint val="40000"/>
            <a:hueOff val="0"/>
            <a:satOff val="0"/>
            <a:lumOff val="0"/>
            <a:alphaOff val="0"/>
          </a:schemeClr>
        </a:solidFill>
        <a:ln w="12700" cap="flat" cmpd="sng" algn="in">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B1200D-A29F-468E-923A-08C87A4DE086}">
      <dsp:nvSpPr>
        <dsp:cNvPr id="0" name=""/>
        <dsp:cNvSpPr/>
      </dsp:nvSpPr>
      <dsp:spPr>
        <a:xfrm>
          <a:off x="264355" y="109622"/>
          <a:ext cx="3700976" cy="501840"/>
        </a:xfrm>
        <a:prstGeom prst="roundRect">
          <a:avLst/>
        </a:prstGeom>
        <a:solidFill>
          <a:schemeClr val="lt1">
            <a:hueOff val="0"/>
            <a:satOff val="0"/>
            <a:lumOff val="0"/>
            <a:alphaOff val="0"/>
          </a:schemeClr>
        </a:solidFill>
        <a:ln w="12700" cap="flat" cmpd="sng" algn="in">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888" tIns="0" rIns="139888" bIns="0" numCol="1" spcCol="1270" anchor="ctr" anchorCtr="0">
          <a:noAutofit/>
        </a:bodyPr>
        <a:lstStyle/>
        <a:p>
          <a:pPr marL="0" lvl="0" indent="0" algn="l" defTabSz="755650">
            <a:lnSpc>
              <a:spcPct val="90000"/>
            </a:lnSpc>
            <a:spcBef>
              <a:spcPct val="0"/>
            </a:spcBef>
            <a:spcAft>
              <a:spcPct val="35000"/>
            </a:spcAft>
            <a:buNone/>
          </a:pPr>
          <a:r>
            <a:rPr lang="en-US" sz="1700" kern="1200" dirty="0"/>
            <a:t>Movement of Skills</a:t>
          </a:r>
        </a:p>
      </dsp:txBody>
      <dsp:txXfrm>
        <a:off x="288853" y="134120"/>
        <a:ext cx="3651980" cy="452844"/>
      </dsp:txXfrm>
    </dsp:sp>
    <dsp:sp modelId="{0DCCAEC1-20CE-423A-9F57-C70D736CF4B6}">
      <dsp:nvSpPr>
        <dsp:cNvPr id="0" name=""/>
        <dsp:cNvSpPr/>
      </dsp:nvSpPr>
      <dsp:spPr>
        <a:xfrm>
          <a:off x="0" y="1131663"/>
          <a:ext cx="5287109" cy="428400"/>
        </a:xfrm>
        <a:prstGeom prst="rect">
          <a:avLst/>
        </a:prstGeom>
        <a:solidFill>
          <a:schemeClr val="dk2">
            <a:alpha val="90000"/>
            <a:tint val="40000"/>
            <a:hueOff val="0"/>
            <a:satOff val="0"/>
            <a:lumOff val="0"/>
            <a:alphaOff val="0"/>
          </a:schemeClr>
        </a:solidFill>
        <a:ln w="12700" cap="flat" cmpd="sng" algn="in">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A0D3155-9C66-4966-80AB-08D2DB1101D1}">
      <dsp:nvSpPr>
        <dsp:cNvPr id="0" name=""/>
        <dsp:cNvSpPr/>
      </dsp:nvSpPr>
      <dsp:spPr>
        <a:xfrm>
          <a:off x="264355" y="880743"/>
          <a:ext cx="3700976" cy="501840"/>
        </a:xfrm>
        <a:prstGeom prst="roundRect">
          <a:avLst/>
        </a:prstGeom>
        <a:solidFill>
          <a:schemeClr val="lt1">
            <a:hueOff val="0"/>
            <a:satOff val="0"/>
            <a:lumOff val="0"/>
            <a:alphaOff val="0"/>
          </a:schemeClr>
        </a:solidFill>
        <a:ln w="12700" cap="flat" cmpd="sng" algn="in">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888" tIns="0" rIns="139888" bIns="0" numCol="1" spcCol="1270" anchor="ctr" anchorCtr="0">
          <a:noAutofit/>
        </a:bodyPr>
        <a:lstStyle/>
        <a:p>
          <a:pPr marL="0" lvl="0" indent="0" algn="l" defTabSz="755650">
            <a:lnSpc>
              <a:spcPct val="90000"/>
            </a:lnSpc>
            <a:spcBef>
              <a:spcPct val="0"/>
            </a:spcBef>
            <a:spcAft>
              <a:spcPct val="35000"/>
            </a:spcAft>
            <a:buNone/>
          </a:pPr>
          <a:r>
            <a:rPr lang="en-US" sz="1700" kern="1200" dirty="0"/>
            <a:t>Provision of Services</a:t>
          </a:r>
        </a:p>
      </dsp:txBody>
      <dsp:txXfrm>
        <a:off x="288853" y="905241"/>
        <a:ext cx="3651980" cy="452844"/>
      </dsp:txXfrm>
    </dsp:sp>
    <dsp:sp modelId="{0D3E7DF7-4C23-4EDC-AA4C-7E2CA9FAE6C9}">
      <dsp:nvSpPr>
        <dsp:cNvPr id="0" name=""/>
        <dsp:cNvSpPr/>
      </dsp:nvSpPr>
      <dsp:spPr>
        <a:xfrm>
          <a:off x="0" y="1902783"/>
          <a:ext cx="5287109" cy="428400"/>
        </a:xfrm>
        <a:prstGeom prst="rect">
          <a:avLst/>
        </a:prstGeom>
        <a:solidFill>
          <a:schemeClr val="dk2">
            <a:alpha val="90000"/>
            <a:tint val="40000"/>
            <a:hueOff val="0"/>
            <a:satOff val="0"/>
            <a:lumOff val="0"/>
            <a:alphaOff val="0"/>
          </a:schemeClr>
        </a:solidFill>
        <a:ln w="12700" cap="flat" cmpd="sng" algn="in">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A247F6-7D65-4DB3-9194-5AD007278F90}">
      <dsp:nvSpPr>
        <dsp:cNvPr id="0" name=""/>
        <dsp:cNvSpPr/>
      </dsp:nvSpPr>
      <dsp:spPr>
        <a:xfrm>
          <a:off x="264355" y="1651862"/>
          <a:ext cx="3700976" cy="501840"/>
        </a:xfrm>
        <a:prstGeom prst="roundRect">
          <a:avLst/>
        </a:prstGeom>
        <a:solidFill>
          <a:schemeClr val="lt1">
            <a:hueOff val="0"/>
            <a:satOff val="0"/>
            <a:lumOff val="0"/>
            <a:alphaOff val="0"/>
          </a:schemeClr>
        </a:solidFill>
        <a:ln w="12700" cap="flat" cmpd="sng" algn="in">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888" tIns="0" rIns="139888" bIns="0" numCol="1" spcCol="1270" anchor="ctr" anchorCtr="0">
          <a:noAutofit/>
        </a:bodyPr>
        <a:lstStyle/>
        <a:p>
          <a:pPr marL="0" lvl="0" indent="0" algn="l" defTabSz="755650">
            <a:lnSpc>
              <a:spcPct val="90000"/>
            </a:lnSpc>
            <a:spcBef>
              <a:spcPct val="0"/>
            </a:spcBef>
            <a:spcAft>
              <a:spcPct val="35000"/>
            </a:spcAft>
            <a:buNone/>
          </a:pPr>
          <a:r>
            <a:rPr lang="en-US" sz="1700" kern="1200" dirty="0"/>
            <a:t>Right of Establishment</a:t>
          </a:r>
        </a:p>
      </dsp:txBody>
      <dsp:txXfrm>
        <a:off x="288853" y="1676360"/>
        <a:ext cx="3651980" cy="452844"/>
      </dsp:txXfrm>
    </dsp:sp>
    <dsp:sp modelId="{330B0F1F-188C-4BA0-9A36-D4CF12A9CD98}">
      <dsp:nvSpPr>
        <dsp:cNvPr id="0" name=""/>
        <dsp:cNvSpPr/>
      </dsp:nvSpPr>
      <dsp:spPr>
        <a:xfrm>
          <a:off x="0" y="2673902"/>
          <a:ext cx="5287109" cy="428400"/>
        </a:xfrm>
        <a:prstGeom prst="rect">
          <a:avLst/>
        </a:prstGeom>
        <a:solidFill>
          <a:schemeClr val="dk2">
            <a:alpha val="90000"/>
            <a:tint val="40000"/>
            <a:hueOff val="0"/>
            <a:satOff val="0"/>
            <a:lumOff val="0"/>
            <a:alphaOff val="0"/>
          </a:schemeClr>
        </a:solidFill>
        <a:ln w="12700" cap="flat" cmpd="sng" algn="in">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D4021B-6267-4599-B6B6-B89CFFAD605A}">
      <dsp:nvSpPr>
        <dsp:cNvPr id="0" name=""/>
        <dsp:cNvSpPr/>
      </dsp:nvSpPr>
      <dsp:spPr>
        <a:xfrm>
          <a:off x="264355" y="2422983"/>
          <a:ext cx="3700976" cy="501840"/>
        </a:xfrm>
        <a:prstGeom prst="roundRect">
          <a:avLst/>
        </a:prstGeom>
        <a:solidFill>
          <a:schemeClr val="lt1">
            <a:hueOff val="0"/>
            <a:satOff val="0"/>
            <a:lumOff val="0"/>
            <a:alphaOff val="0"/>
          </a:schemeClr>
        </a:solidFill>
        <a:ln w="12700" cap="flat" cmpd="sng" algn="in">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888" tIns="0" rIns="139888" bIns="0" numCol="1" spcCol="1270" anchor="ctr" anchorCtr="0">
          <a:noAutofit/>
        </a:bodyPr>
        <a:lstStyle/>
        <a:p>
          <a:pPr marL="0" lvl="0" indent="0" algn="l" defTabSz="755650">
            <a:lnSpc>
              <a:spcPct val="90000"/>
            </a:lnSpc>
            <a:spcBef>
              <a:spcPct val="0"/>
            </a:spcBef>
            <a:spcAft>
              <a:spcPct val="35000"/>
            </a:spcAft>
            <a:buNone/>
          </a:pPr>
          <a:r>
            <a:rPr lang="en-US" sz="1700" kern="1200" dirty="0"/>
            <a:t>Movement of Goods</a:t>
          </a:r>
        </a:p>
      </dsp:txBody>
      <dsp:txXfrm>
        <a:off x="288853" y="2447481"/>
        <a:ext cx="3651980" cy="452844"/>
      </dsp:txXfrm>
    </dsp:sp>
    <dsp:sp modelId="{E59F21A1-E091-429F-A7E0-BF1215295DF5}">
      <dsp:nvSpPr>
        <dsp:cNvPr id="0" name=""/>
        <dsp:cNvSpPr/>
      </dsp:nvSpPr>
      <dsp:spPr>
        <a:xfrm>
          <a:off x="0" y="3445023"/>
          <a:ext cx="5287109" cy="428400"/>
        </a:xfrm>
        <a:prstGeom prst="rect">
          <a:avLst/>
        </a:prstGeom>
        <a:solidFill>
          <a:schemeClr val="dk2">
            <a:alpha val="90000"/>
            <a:tint val="40000"/>
            <a:hueOff val="0"/>
            <a:satOff val="0"/>
            <a:lumOff val="0"/>
            <a:alphaOff val="0"/>
          </a:schemeClr>
        </a:solidFill>
        <a:ln w="12700" cap="flat" cmpd="sng" algn="in">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FC3E2E-B81B-4923-8F16-C4093C21D63C}">
      <dsp:nvSpPr>
        <dsp:cNvPr id="0" name=""/>
        <dsp:cNvSpPr/>
      </dsp:nvSpPr>
      <dsp:spPr>
        <a:xfrm>
          <a:off x="264355" y="3194103"/>
          <a:ext cx="3700976" cy="501840"/>
        </a:xfrm>
        <a:prstGeom prst="roundRect">
          <a:avLst/>
        </a:prstGeom>
        <a:solidFill>
          <a:schemeClr val="lt1">
            <a:hueOff val="0"/>
            <a:satOff val="0"/>
            <a:lumOff val="0"/>
            <a:alphaOff val="0"/>
          </a:schemeClr>
        </a:solidFill>
        <a:ln w="12700" cap="flat" cmpd="sng" algn="in">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888" tIns="0" rIns="139888" bIns="0" numCol="1" spcCol="1270" anchor="ctr" anchorCtr="0">
          <a:noAutofit/>
        </a:bodyPr>
        <a:lstStyle/>
        <a:p>
          <a:pPr marL="0" lvl="0" indent="0" algn="l" defTabSz="755650">
            <a:lnSpc>
              <a:spcPct val="90000"/>
            </a:lnSpc>
            <a:spcBef>
              <a:spcPct val="0"/>
            </a:spcBef>
            <a:spcAft>
              <a:spcPct val="35000"/>
            </a:spcAft>
            <a:buNone/>
          </a:pPr>
          <a:r>
            <a:rPr lang="en-US" sz="1700" kern="1200" dirty="0"/>
            <a:t>Movement of Capital</a:t>
          </a:r>
        </a:p>
      </dsp:txBody>
      <dsp:txXfrm>
        <a:off x="288853" y="3218601"/>
        <a:ext cx="3651980" cy="4528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77B0DA-F364-4D8E-BC16-821E4C54E5A8}">
      <dsp:nvSpPr>
        <dsp:cNvPr id="0" name=""/>
        <dsp:cNvSpPr/>
      </dsp:nvSpPr>
      <dsp:spPr>
        <a:xfrm rot="5400000">
          <a:off x="1760554" y="78952"/>
          <a:ext cx="1194585" cy="1039289"/>
        </a:xfrm>
        <a:prstGeom prst="hexagon">
          <a:avLst>
            <a:gd name="adj" fmla="val 25000"/>
            <a:gd name="vf" fmla="val 115470"/>
          </a:avLst>
        </a:prstGeom>
        <a:solidFill>
          <a:schemeClr val="accent1">
            <a:shade val="50000"/>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400" kern="1200" dirty="0">
              <a:solidFill>
                <a:schemeClr val="tx1"/>
              </a:solidFill>
            </a:rPr>
            <a:t>Artistes</a:t>
          </a:r>
        </a:p>
        <a:p>
          <a:pPr lvl="0" algn="ctr" defTabSz="488950">
            <a:lnSpc>
              <a:spcPct val="90000"/>
            </a:lnSpc>
            <a:spcBef>
              <a:spcPct val="0"/>
            </a:spcBef>
            <a:spcAft>
              <a:spcPct val="35000"/>
            </a:spcAft>
            <a:buNone/>
          </a:pPr>
          <a:endParaRPr lang="en-US" sz="1400" kern="1200" dirty="0">
            <a:solidFill>
              <a:schemeClr val="tx1"/>
            </a:solidFill>
          </a:endParaRPr>
        </a:p>
      </dsp:txBody>
      <dsp:txXfrm rot="-5400000">
        <a:off x="2000158" y="187460"/>
        <a:ext cx="715377" cy="822273"/>
      </dsp:txXfrm>
    </dsp:sp>
    <dsp:sp modelId="{1DEE0F24-3919-4796-BF9F-D49C5BA91085}">
      <dsp:nvSpPr>
        <dsp:cNvPr id="0" name=""/>
        <dsp:cNvSpPr/>
      </dsp:nvSpPr>
      <dsp:spPr>
        <a:xfrm>
          <a:off x="2969453" y="240221"/>
          <a:ext cx="1333157" cy="716751"/>
        </a:xfrm>
        <a:prstGeom prst="rect">
          <a:avLst/>
        </a:prstGeom>
        <a:noFill/>
        <a:ln>
          <a:noFill/>
        </a:ln>
        <a:effectLst/>
      </dsp:spPr>
      <dsp:style>
        <a:lnRef idx="0">
          <a:scrgbClr r="0" g="0" b="0"/>
        </a:lnRef>
        <a:fillRef idx="0">
          <a:scrgbClr r="0" g="0" b="0"/>
        </a:fillRef>
        <a:effectRef idx="0">
          <a:scrgbClr r="0" g="0" b="0"/>
        </a:effectRef>
        <a:fontRef idx="minor"/>
      </dsp:style>
    </dsp:sp>
    <dsp:sp modelId="{DEE0E8CA-1259-42EA-984A-68695E86C1C8}">
      <dsp:nvSpPr>
        <dsp:cNvPr id="0" name=""/>
        <dsp:cNvSpPr/>
      </dsp:nvSpPr>
      <dsp:spPr>
        <a:xfrm rot="5400000">
          <a:off x="721264" y="107693"/>
          <a:ext cx="1194585" cy="1039289"/>
        </a:xfrm>
        <a:prstGeom prst="hexagon">
          <a:avLst>
            <a:gd name="adj" fmla="val 25000"/>
            <a:gd name="vf" fmla="val 115470"/>
          </a:avLst>
        </a:prstGeom>
        <a:solidFill>
          <a:schemeClr val="accent1">
            <a:shade val="50000"/>
            <a:hueOff val="54926"/>
            <a:satOff val="-3064"/>
            <a:lumOff val="8757"/>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400" kern="1200" dirty="0">
              <a:solidFill>
                <a:schemeClr val="tx1"/>
              </a:solidFill>
            </a:rPr>
            <a:t>Artisans (CVQ)</a:t>
          </a:r>
        </a:p>
        <a:p>
          <a:pPr lvl="0" algn="l" defTabSz="1600200">
            <a:lnSpc>
              <a:spcPct val="90000"/>
            </a:lnSpc>
            <a:spcBef>
              <a:spcPct val="0"/>
            </a:spcBef>
            <a:spcAft>
              <a:spcPct val="35000"/>
            </a:spcAft>
            <a:buNone/>
          </a:pPr>
          <a:endParaRPr lang="en-US" sz="1600" kern="1200" dirty="0">
            <a:solidFill>
              <a:schemeClr val="tx1"/>
            </a:solidFill>
          </a:endParaRPr>
        </a:p>
      </dsp:txBody>
      <dsp:txXfrm rot="-5400000">
        <a:off x="960868" y="216201"/>
        <a:ext cx="715377" cy="822273"/>
      </dsp:txXfrm>
    </dsp:sp>
    <dsp:sp modelId="{82D0115D-CD4E-4678-BE6B-B8236BAA02C4}">
      <dsp:nvSpPr>
        <dsp:cNvPr id="0" name=""/>
        <dsp:cNvSpPr/>
      </dsp:nvSpPr>
      <dsp:spPr>
        <a:xfrm rot="5400000">
          <a:off x="1257611" y="1092916"/>
          <a:ext cx="1194585" cy="1039289"/>
        </a:xfrm>
        <a:prstGeom prst="hexagon">
          <a:avLst>
            <a:gd name="adj" fmla="val 25000"/>
            <a:gd name="vf" fmla="val 115470"/>
          </a:avLst>
        </a:prstGeom>
        <a:solidFill>
          <a:schemeClr val="accent1">
            <a:shade val="50000"/>
            <a:hueOff val="109851"/>
            <a:satOff val="-6128"/>
            <a:lumOff val="17514"/>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200" kern="1200" dirty="0">
              <a:solidFill>
                <a:schemeClr val="tx1"/>
              </a:solidFill>
            </a:rPr>
            <a:t>Associate Degree Holders</a:t>
          </a:r>
        </a:p>
        <a:p>
          <a:pPr lvl="0" algn="l" defTabSz="488950">
            <a:lnSpc>
              <a:spcPct val="90000"/>
            </a:lnSpc>
            <a:spcBef>
              <a:spcPct val="0"/>
            </a:spcBef>
            <a:spcAft>
              <a:spcPct val="35000"/>
            </a:spcAft>
            <a:buNone/>
          </a:pPr>
          <a:endParaRPr lang="en-US" sz="1200" kern="1200" dirty="0">
            <a:solidFill>
              <a:schemeClr val="tx1"/>
            </a:solidFill>
          </a:endParaRPr>
        </a:p>
      </dsp:txBody>
      <dsp:txXfrm rot="-5400000">
        <a:off x="1497215" y="1201424"/>
        <a:ext cx="715377" cy="822273"/>
      </dsp:txXfrm>
    </dsp:sp>
    <dsp:sp modelId="{18D65D0A-C696-4FD1-973B-FFB723B47869}">
      <dsp:nvSpPr>
        <dsp:cNvPr id="0" name=""/>
        <dsp:cNvSpPr/>
      </dsp:nvSpPr>
      <dsp:spPr>
        <a:xfrm>
          <a:off x="2060360" y="2436144"/>
          <a:ext cx="737967" cy="3936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endParaRPr lang="en-US" sz="1200" kern="1200" dirty="0">
            <a:solidFill>
              <a:schemeClr val="tx1"/>
            </a:solidFill>
          </a:endParaRPr>
        </a:p>
      </dsp:txBody>
      <dsp:txXfrm>
        <a:off x="2060360" y="2436144"/>
        <a:ext cx="737967" cy="393697"/>
      </dsp:txXfrm>
    </dsp:sp>
    <dsp:sp modelId="{646B4A65-2789-4DD9-9D65-EDB974478951}">
      <dsp:nvSpPr>
        <dsp:cNvPr id="0" name=""/>
        <dsp:cNvSpPr/>
      </dsp:nvSpPr>
      <dsp:spPr>
        <a:xfrm rot="5400000">
          <a:off x="2380044" y="1092916"/>
          <a:ext cx="1194585" cy="1039289"/>
        </a:xfrm>
        <a:prstGeom prst="hexagon">
          <a:avLst>
            <a:gd name="adj" fmla="val 25000"/>
            <a:gd name="vf" fmla="val 115470"/>
          </a:avLst>
        </a:prstGeom>
        <a:solidFill>
          <a:schemeClr val="accent1">
            <a:shade val="50000"/>
            <a:hueOff val="164777"/>
            <a:satOff val="-9192"/>
            <a:lumOff val="2627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l" defTabSz="533400">
            <a:lnSpc>
              <a:spcPct val="90000"/>
            </a:lnSpc>
            <a:spcBef>
              <a:spcPct val="0"/>
            </a:spcBef>
            <a:spcAft>
              <a:spcPct val="35000"/>
            </a:spcAft>
            <a:buNone/>
          </a:pPr>
          <a:r>
            <a:rPr lang="en-US" sz="1200" kern="1200" dirty="0">
              <a:solidFill>
                <a:schemeClr val="tx1"/>
              </a:solidFill>
            </a:rPr>
            <a:t>Household Domestics (CVQ)</a:t>
          </a:r>
        </a:p>
      </dsp:txBody>
      <dsp:txXfrm rot="-5400000">
        <a:off x="2619648" y="1201424"/>
        <a:ext cx="715377" cy="822273"/>
      </dsp:txXfrm>
    </dsp:sp>
    <dsp:sp modelId="{15CA21BB-8FF5-45C2-A0FA-97185E22A9E9}">
      <dsp:nvSpPr>
        <dsp:cNvPr id="0" name=""/>
        <dsp:cNvSpPr/>
      </dsp:nvSpPr>
      <dsp:spPr>
        <a:xfrm rot="5400000">
          <a:off x="1820978" y="2106881"/>
          <a:ext cx="1194585" cy="1039289"/>
        </a:xfrm>
        <a:prstGeom prst="hexagon">
          <a:avLst>
            <a:gd name="adj" fmla="val 25000"/>
            <a:gd name="vf" fmla="val 115470"/>
          </a:avLst>
        </a:prstGeom>
        <a:solidFill>
          <a:schemeClr val="accent1">
            <a:shade val="50000"/>
            <a:hueOff val="219702"/>
            <a:satOff val="-12256"/>
            <a:lumOff val="35027"/>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endParaRPr lang="en-US" sz="1200" kern="1200" dirty="0">
            <a:solidFill>
              <a:schemeClr val="tx1"/>
            </a:solidFill>
          </a:endParaRPr>
        </a:p>
      </dsp:txBody>
      <dsp:txXfrm rot="-5400000">
        <a:off x="2060582" y="2215389"/>
        <a:ext cx="715377" cy="822273"/>
      </dsp:txXfrm>
    </dsp:sp>
    <dsp:sp modelId="{D5EB23E8-609F-4662-B989-A731FB144682}">
      <dsp:nvSpPr>
        <dsp:cNvPr id="0" name=""/>
        <dsp:cNvSpPr/>
      </dsp:nvSpPr>
      <dsp:spPr>
        <a:xfrm>
          <a:off x="2969453" y="2268150"/>
          <a:ext cx="1333157" cy="716751"/>
        </a:xfrm>
        <a:prstGeom prst="rect">
          <a:avLst/>
        </a:prstGeom>
        <a:noFill/>
        <a:ln>
          <a:noFill/>
        </a:ln>
        <a:effectLst/>
      </dsp:spPr>
      <dsp:style>
        <a:lnRef idx="0">
          <a:scrgbClr r="0" g="0" b="0"/>
        </a:lnRef>
        <a:fillRef idx="0">
          <a:scrgbClr r="0" g="0" b="0"/>
        </a:fillRef>
        <a:effectRef idx="0">
          <a:scrgbClr r="0" g="0" b="0"/>
        </a:effectRef>
        <a:fontRef idx="minor"/>
      </dsp:style>
    </dsp:sp>
    <dsp:sp modelId="{16F6C1E1-D866-43D5-9C55-BBC5FE3AEA49}">
      <dsp:nvSpPr>
        <dsp:cNvPr id="0" name=""/>
        <dsp:cNvSpPr/>
      </dsp:nvSpPr>
      <dsp:spPr>
        <a:xfrm rot="5400000">
          <a:off x="698545" y="2106881"/>
          <a:ext cx="1194585" cy="1039289"/>
        </a:xfrm>
        <a:prstGeom prst="hexagon">
          <a:avLst>
            <a:gd name="adj" fmla="val 25000"/>
            <a:gd name="vf" fmla="val 115470"/>
          </a:avLst>
        </a:prstGeom>
        <a:solidFill>
          <a:schemeClr val="accent1">
            <a:shade val="50000"/>
            <a:hueOff val="274628"/>
            <a:satOff val="-15320"/>
            <a:lumOff val="43784"/>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400" kern="1200" dirty="0">
              <a:solidFill>
                <a:schemeClr val="tx1"/>
              </a:solidFill>
            </a:rPr>
            <a:t>Media</a:t>
          </a:r>
          <a:r>
            <a:rPr lang="en-US" sz="1700" kern="1200" dirty="0">
              <a:solidFill>
                <a:schemeClr val="tx1"/>
              </a:solidFill>
            </a:rPr>
            <a:t> </a:t>
          </a:r>
          <a:r>
            <a:rPr lang="en-US" sz="1400" kern="1200" dirty="0">
              <a:solidFill>
                <a:schemeClr val="tx1"/>
              </a:solidFill>
            </a:rPr>
            <a:t>Persons</a:t>
          </a:r>
        </a:p>
        <a:p>
          <a:pPr lvl="0" algn="l" defTabSz="1600200">
            <a:lnSpc>
              <a:spcPct val="90000"/>
            </a:lnSpc>
            <a:spcBef>
              <a:spcPct val="0"/>
            </a:spcBef>
            <a:spcAft>
              <a:spcPct val="35000"/>
            </a:spcAft>
            <a:buNone/>
          </a:pPr>
          <a:endParaRPr lang="en-US" sz="1700" kern="1200" dirty="0">
            <a:solidFill>
              <a:schemeClr val="tx1"/>
            </a:solidFill>
          </a:endParaRPr>
        </a:p>
      </dsp:txBody>
      <dsp:txXfrm rot="-5400000">
        <a:off x="938149" y="2215389"/>
        <a:ext cx="715377" cy="822273"/>
      </dsp:txXfrm>
    </dsp:sp>
    <dsp:sp modelId="{1F0F1D3A-07D1-4AEF-B521-439ABD261B9A}">
      <dsp:nvSpPr>
        <dsp:cNvPr id="0" name=""/>
        <dsp:cNvSpPr/>
      </dsp:nvSpPr>
      <dsp:spPr>
        <a:xfrm rot="5400000">
          <a:off x="1257611" y="3120845"/>
          <a:ext cx="1194585" cy="1039289"/>
        </a:xfrm>
        <a:prstGeom prst="hexagon">
          <a:avLst>
            <a:gd name="adj" fmla="val 25000"/>
            <a:gd name="vf" fmla="val 115470"/>
          </a:avLst>
        </a:prstGeom>
        <a:solidFill>
          <a:schemeClr val="accent1">
            <a:shade val="50000"/>
            <a:hueOff val="219702"/>
            <a:satOff val="-12256"/>
            <a:lumOff val="35027"/>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Nurses</a:t>
          </a:r>
        </a:p>
      </dsp:txBody>
      <dsp:txXfrm rot="-5400000">
        <a:off x="1497215" y="3229353"/>
        <a:ext cx="715377" cy="822273"/>
      </dsp:txXfrm>
    </dsp:sp>
    <dsp:sp modelId="{64269EAB-51D9-428A-B35F-E76CA8BE1693}">
      <dsp:nvSpPr>
        <dsp:cNvPr id="0" name=""/>
        <dsp:cNvSpPr/>
      </dsp:nvSpPr>
      <dsp:spPr>
        <a:xfrm>
          <a:off x="2101" y="3282114"/>
          <a:ext cx="1290152" cy="716751"/>
        </a:xfrm>
        <a:prstGeom prst="rect">
          <a:avLst/>
        </a:prstGeom>
        <a:noFill/>
        <a:ln>
          <a:noFill/>
        </a:ln>
        <a:effectLst/>
      </dsp:spPr>
      <dsp:style>
        <a:lnRef idx="0">
          <a:scrgbClr r="0" g="0" b="0"/>
        </a:lnRef>
        <a:fillRef idx="0">
          <a:scrgbClr r="0" g="0" b="0"/>
        </a:fillRef>
        <a:effectRef idx="0">
          <a:scrgbClr r="0" g="0" b="0"/>
        </a:effectRef>
        <a:fontRef idx="minor"/>
      </dsp:style>
    </dsp:sp>
    <dsp:sp modelId="{FAC18698-44F8-4CC4-82AC-57028FF1D1C2}">
      <dsp:nvSpPr>
        <dsp:cNvPr id="0" name=""/>
        <dsp:cNvSpPr/>
      </dsp:nvSpPr>
      <dsp:spPr>
        <a:xfrm rot="5400000">
          <a:off x="2380044" y="3120845"/>
          <a:ext cx="1194585" cy="1039289"/>
        </a:xfrm>
        <a:prstGeom prst="hexagon">
          <a:avLst>
            <a:gd name="adj" fmla="val 25000"/>
            <a:gd name="vf" fmla="val 115470"/>
          </a:avLst>
        </a:prstGeom>
        <a:solidFill>
          <a:schemeClr val="accent1">
            <a:shade val="50000"/>
            <a:hueOff val="164777"/>
            <a:satOff val="-9192"/>
            <a:lumOff val="2627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500" kern="1200" dirty="0">
              <a:solidFill>
                <a:schemeClr val="tx1"/>
              </a:solidFill>
            </a:rPr>
            <a:t>Teachers</a:t>
          </a:r>
        </a:p>
        <a:p>
          <a:pPr lvl="0" defTabSz="1600200">
            <a:lnSpc>
              <a:spcPct val="90000"/>
            </a:lnSpc>
            <a:spcBef>
              <a:spcPct val="0"/>
            </a:spcBef>
            <a:spcAft>
              <a:spcPct val="35000"/>
            </a:spcAft>
            <a:buNone/>
          </a:pPr>
          <a:endParaRPr lang="en-US" sz="1500" kern="1200" dirty="0">
            <a:solidFill>
              <a:schemeClr val="tx1"/>
            </a:solidFill>
          </a:endParaRPr>
        </a:p>
      </dsp:txBody>
      <dsp:txXfrm rot="-5400000">
        <a:off x="2619648" y="3229353"/>
        <a:ext cx="715377" cy="822273"/>
      </dsp:txXfrm>
    </dsp:sp>
    <dsp:sp modelId="{56961DF5-866B-4980-8C8D-7D925B53EDD3}">
      <dsp:nvSpPr>
        <dsp:cNvPr id="0" name=""/>
        <dsp:cNvSpPr/>
      </dsp:nvSpPr>
      <dsp:spPr>
        <a:xfrm rot="5400000">
          <a:off x="1820978" y="4146273"/>
          <a:ext cx="1194585" cy="1016362"/>
        </a:xfrm>
        <a:prstGeom prst="hexagon">
          <a:avLst>
            <a:gd name="adj" fmla="val 25000"/>
            <a:gd name="vf" fmla="val 115470"/>
          </a:avLst>
        </a:prstGeom>
        <a:solidFill>
          <a:schemeClr val="accent1">
            <a:shade val="50000"/>
            <a:hueOff val="109851"/>
            <a:satOff val="-6128"/>
            <a:lumOff val="17514"/>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University Graduates</a:t>
          </a:r>
        </a:p>
      </dsp:txBody>
      <dsp:txXfrm rot="-5400000">
        <a:off x="2066847" y="4241408"/>
        <a:ext cx="702846" cy="826093"/>
      </dsp:txXfrm>
    </dsp:sp>
    <dsp:sp modelId="{035DE0E7-5349-4932-8D38-1957561907EC}">
      <dsp:nvSpPr>
        <dsp:cNvPr id="0" name=""/>
        <dsp:cNvSpPr/>
      </dsp:nvSpPr>
      <dsp:spPr>
        <a:xfrm>
          <a:off x="1996741" y="2399228"/>
          <a:ext cx="851674" cy="419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400" kern="1200" dirty="0">
              <a:solidFill>
                <a:schemeClr val="tx1"/>
              </a:solidFill>
            </a:rPr>
            <a:t>Musicians</a:t>
          </a:r>
        </a:p>
        <a:p>
          <a:pPr lvl="0" algn="l" defTabSz="488950">
            <a:lnSpc>
              <a:spcPct val="90000"/>
            </a:lnSpc>
            <a:spcBef>
              <a:spcPct val="0"/>
            </a:spcBef>
            <a:spcAft>
              <a:spcPct val="35000"/>
            </a:spcAft>
            <a:buNone/>
          </a:pPr>
          <a:endParaRPr lang="en-US" sz="1600" kern="1200" dirty="0">
            <a:solidFill>
              <a:schemeClr val="tx1"/>
            </a:solidFill>
          </a:endParaRPr>
        </a:p>
      </dsp:txBody>
      <dsp:txXfrm>
        <a:off x="1996741" y="2399228"/>
        <a:ext cx="851674" cy="419564"/>
      </dsp:txXfrm>
    </dsp:sp>
    <dsp:sp modelId="{8566F619-E1A8-4A9B-B015-4C41FEACADCA}">
      <dsp:nvSpPr>
        <dsp:cNvPr id="0" name=""/>
        <dsp:cNvSpPr/>
      </dsp:nvSpPr>
      <dsp:spPr>
        <a:xfrm rot="5400000">
          <a:off x="698545" y="4134810"/>
          <a:ext cx="1194585" cy="1039289"/>
        </a:xfrm>
        <a:prstGeom prst="hexagon">
          <a:avLst>
            <a:gd name="adj" fmla="val 25000"/>
            <a:gd name="vf" fmla="val 115470"/>
          </a:avLst>
        </a:prstGeom>
        <a:solidFill>
          <a:schemeClr val="accent1">
            <a:shade val="50000"/>
            <a:hueOff val="54926"/>
            <a:satOff val="-3064"/>
            <a:lumOff val="8757"/>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dirty="0">
            <a:solidFill>
              <a:schemeClr val="tx1"/>
            </a:solidFill>
          </a:endParaRPr>
        </a:p>
        <a:p>
          <a:pPr marL="0" lvl="0" indent="0" algn="ctr" defTabSz="488950">
            <a:lnSpc>
              <a:spcPct val="90000"/>
            </a:lnSpc>
            <a:spcBef>
              <a:spcPct val="0"/>
            </a:spcBef>
            <a:spcAft>
              <a:spcPct val="35000"/>
            </a:spcAft>
            <a:buNone/>
          </a:pPr>
          <a:r>
            <a:rPr lang="en-US" sz="1100" kern="1200" dirty="0">
              <a:solidFill>
                <a:schemeClr val="tx1"/>
              </a:solidFill>
            </a:rPr>
            <a:t>Sports</a:t>
          </a:r>
        </a:p>
        <a:p>
          <a:pPr marL="0" lvl="0" indent="0" algn="ctr" defTabSz="488950">
            <a:lnSpc>
              <a:spcPct val="90000"/>
            </a:lnSpc>
            <a:spcBef>
              <a:spcPct val="0"/>
            </a:spcBef>
            <a:spcAft>
              <a:spcPct val="35000"/>
            </a:spcAft>
            <a:buNone/>
          </a:pPr>
          <a:r>
            <a:rPr lang="en-US" sz="1100" kern="1200" dirty="0">
              <a:solidFill>
                <a:schemeClr val="tx1"/>
              </a:solidFill>
            </a:rPr>
            <a:t>-persons</a:t>
          </a:r>
        </a:p>
        <a:p>
          <a:pPr marL="0" lvl="0" indent="0" algn="l" defTabSz="488950">
            <a:lnSpc>
              <a:spcPct val="90000"/>
            </a:lnSpc>
            <a:spcBef>
              <a:spcPct val="0"/>
            </a:spcBef>
            <a:spcAft>
              <a:spcPct val="35000"/>
            </a:spcAft>
            <a:buNone/>
          </a:pPr>
          <a:endParaRPr lang="en-US" sz="1100" kern="1200" dirty="0">
            <a:solidFill>
              <a:schemeClr val="tx1"/>
            </a:solidFill>
          </a:endParaRPr>
        </a:p>
      </dsp:txBody>
      <dsp:txXfrm rot="-5400000">
        <a:off x="938149" y="4243318"/>
        <a:ext cx="715377" cy="822273"/>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070DC7-680E-4892-BFC5-3B3364255B72}" type="datetimeFigureOut">
              <a:rPr lang="en-US" smtClean="0"/>
              <a:t>7/12/2017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6BCB26-A586-4B87-A0A2-9448D06D5B9B}" type="slidenum">
              <a:rPr lang="en-US" smtClean="0"/>
              <a:t>‹#›</a:t>
            </a:fld>
            <a:endParaRPr lang="en-US"/>
          </a:p>
        </p:txBody>
      </p:sp>
    </p:spTree>
    <p:extLst>
      <p:ext uri="{BB962C8B-B14F-4D97-AF65-F5344CB8AC3E}">
        <p14:creationId xmlns:p14="http://schemas.microsoft.com/office/powerpoint/2010/main" val="2370908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2A60849-A65E-45D9-A2E6-E32FBE41BF60}" type="datetime1">
              <a:rPr lang="en-US" smtClean="0"/>
              <a:t>7/12/2017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BF232-0271-4C84-BAFF-147E3D73462C}" type="slidenum">
              <a:rPr lang="en-US" smtClean="0"/>
              <a:t>‹#›</a:t>
            </a:fld>
            <a:endParaRPr lang="en-US"/>
          </a:p>
        </p:txBody>
      </p:sp>
    </p:spTree>
    <p:extLst>
      <p:ext uri="{BB962C8B-B14F-4D97-AF65-F5344CB8AC3E}">
        <p14:creationId xmlns:p14="http://schemas.microsoft.com/office/powerpoint/2010/main" val="2323811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29732B-9701-4118-9BC9-06BF975574ED}" type="datetime1">
              <a:rPr lang="en-US" smtClean="0"/>
              <a:t>7/12/2017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BF232-0271-4C84-BAFF-147E3D73462C}" type="slidenum">
              <a:rPr lang="en-US" smtClean="0"/>
              <a:t>‹#›</a:t>
            </a:fld>
            <a:endParaRPr lang="en-US"/>
          </a:p>
        </p:txBody>
      </p:sp>
    </p:spTree>
    <p:extLst>
      <p:ext uri="{BB962C8B-B14F-4D97-AF65-F5344CB8AC3E}">
        <p14:creationId xmlns:p14="http://schemas.microsoft.com/office/powerpoint/2010/main" val="3726753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78F43C-906D-4418-84EA-B13CAB3938DD}" type="datetime1">
              <a:rPr lang="en-US" smtClean="0"/>
              <a:t>7/12/2017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BF232-0271-4C84-BAFF-147E3D73462C}" type="slidenum">
              <a:rPr lang="en-US" smtClean="0"/>
              <a:t>‹#›</a:t>
            </a:fld>
            <a:endParaRPr lang="en-US"/>
          </a:p>
        </p:txBody>
      </p:sp>
    </p:spTree>
    <p:extLst>
      <p:ext uri="{BB962C8B-B14F-4D97-AF65-F5344CB8AC3E}">
        <p14:creationId xmlns:p14="http://schemas.microsoft.com/office/powerpoint/2010/main" val="11195219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EF438E95-1640-43D9-8019-326DA196E0A4}" type="datetime1">
              <a:rPr lang="en-US" smtClean="0"/>
              <a:t>7/12/2017</a:t>
            </a:fld>
            <a:endParaRPr lang="en-US"/>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US"/>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bg2"/>
                </a:solidFill>
              </a:defRPr>
            </a:lvl1pPr>
          </a:lstStyle>
          <a:p>
            <a:fld id="{C2E1985A-A71A-46CF-91BB-717108D0F874}" type="slidenum">
              <a:rPr lang="en-US" smtClean="0"/>
              <a:t>‹#›</a:t>
            </a:fld>
            <a:endParaRPr lang="en-US"/>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9022287"/>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79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B4A464-D206-44D3-815A-6C9B28F59637}" type="datetime1">
              <a:rPr lang="en-US" smtClean="0"/>
              <a:t>7/12/2017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E1985A-A71A-46CF-91BB-717108D0F874}" type="slidenum">
              <a:rPr lang="en-US" smtClean="0"/>
              <a:t>‹#›</a:t>
            </a:fld>
            <a:endParaRPr lang="en-US"/>
          </a:p>
        </p:txBody>
      </p:sp>
    </p:spTree>
    <p:extLst>
      <p:ext uri="{BB962C8B-B14F-4D97-AF65-F5344CB8AC3E}">
        <p14:creationId xmlns:p14="http://schemas.microsoft.com/office/powerpoint/2010/main" val="29198737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F5E185FB-4460-494D-AF0F-028C17E5F3D9}" type="datetime1">
              <a:rPr lang="en-US" smtClean="0"/>
              <a:t>7/12/2017</a:t>
            </a:fld>
            <a:endParaRPr lang="en-US"/>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C2E1985A-A71A-46CF-91BB-717108D0F874}" type="slidenum">
              <a:rPr lang="en-US" smtClean="0"/>
              <a:t>‹#›</a:t>
            </a:fld>
            <a:endParaRPr lang="en-US"/>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8841135"/>
      </p:ext>
    </p:extLst>
  </p:cSld>
  <p:clrMapOvr>
    <a:masterClrMapping/>
  </p:clrMapOvr>
  <p:extLst mod="1">
    <p:ext uri="{DCECCB84-F9BA-43D5-87BE-67443E8EF086}">
      <p15:sldGuideLst xmlns:p15="http://schemas.microsoft.com/office/powerpoint/2012/main">
        <p15:guide id="1" pos="6456">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685FD5-5B61-418C-ADCE-592F44E8FFD2}" type="datetime1">
              <a:rPr lang="en-US" smtClean="0"/>
              <a:t>7/12/2017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E1985A-A71A-46CF-91BB-717108D0F874}" type="slidenum">
              <a:rPr lang="en-US" smtClean="0"/>
              <a:t>‹#›</a:t>
            </a:fld>
            <a:endParaRPr lang="en-US"/>
          </a:p>
        </p:txBody>
      </p:sp>
    </p:spTree>
    <p:extLst>
      <p:ext uri="{BB962C8B-B14F-4D97-AF65-F5344CB8AC3E}">
        <p14:creationId xmlns:p14="http://schemas.microsoft.com/office/powerpoint/2010/main" val="24784590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C56BAC-1BE1-4C88-A49F-EAA2F8C052C8}" type="datetime1">
              <a:rPr lang="en-US" smtClean="0"/>
              <a:t>7/12/2017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E1985A-A71A-46CF-91BB-717108D0F874}" type="slidenum">
              <a:rPr lang="en-US" smtClean="0"/>
              <a:t>‹#›</a:t>
            </a:fld>
            <a:endParaRPr lang="en-US"/>
          </a:p>
        </p:txBody>
      </p:sp>
    </p:spTree>
    <p:extLst>
      <p:ext uri="{BB962C8B-B14F-4D97-AF65-F5344CB8AC3E}">
        <p14:creationId xmlns:p14="http://schemas.microsoft.com/office/powerpoint/2010/main" val="24905771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A42250-F691-40F7-8738-352BD33373C1}" type="datetime1">
              <a:rPr lang="en-US" smtClean="0"/>
              <a:t>7/12/2017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E1985A-A71A-46CF-91BB-717108D0F874}" type="slidenum">
              <a:rPr lang="en-US" smtClean="0"/>
              <a:t>‹#›</a:t>
            </a:fld>
            <a:endParaRPr lang="en-US"/>
          </a:p>
        </p:txBody>
      </p:sp>
    </p:spTree>
    <p:extLst>
      <p:ext uri="{BB962C8B-B14F-4D97-AF65-F5344CB8AC3E}">
        <p14:creationId xmlns:p14="http://schemas.microsoft.com/office/powerpoint/2010/main" val="9240002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C7964A-154E-478F-A988-4E38015557CD}" type="datetime1">
              <a:rPr lang="en-US" smtClean="0"/>
              <a:t>7/12/2017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E1985A-A71A-46CF-91BB-717108D0F874}" type="slidenum">
              <a:rPr lang="en-US" smtClean="0"/>
              <a:t>‹#›</a:t>
            </a:fld>
            <a:endParaRPr lang="en-US"/>
          </a:p>
        </p:txBody>
      </p:sp>
      <p:pic>
        <p:nvPicPr>
          <p:cNvPr id="5" name="Picture 4"/>
          <p:cNvPicPr>
            <a:picLocks noChangeAspect="1"/>
          </p:cNvPicPr>
          <p:nvPr userDrawn="1"/>
        </p:nvPicPr>
        <p:blipFill>
          <a:blip r:embed="rId2"/>
          <a:stretch>
            <a:fillRect/>
          </a:stretch>
        </p:blipFill>
        <p:spPr>
          <a:xfrm>
            <a:off x="450537" y="348456"/>
            <a:ext cx="1359526" cy="725487"/>
          </a:xfrm>
          <a:prstGeom prst="rect">
            <a:avLst/>
          </a:prstGeom>
        </p:spPr>
      </p:pic>
    </p:spTree>
    <p:extLst>
      <p:ext uri="{BB962C8B-B14F-4D97-AF65-F5344CB8AC3E}">
        <p14:creationId xmlns:p14="http://schemas.microsoft.com/office/powerpoint/2010/main" val="23152099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7B5F5F3-9818-4AB9-922A-5FF4DE6E99CC}" type="datetime1">
              <a:rPr lang="en-US" smtClean="0"/>
              <a:t>7/12/2017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E1985A-A71A-46CF-91BB-717108D0F874}" type="slidenum">
              <a:rPr lang="en-US" smtClean="0"/>
              <a:t>‹#›</a:t>
            </a:fld>
            <a:endParaRPr lang="en-US"/>
          </a:p>
        </p:txBody>
      </p:sp>
    </p:spTree>
    <p:extLst>
      <p:ext uri="{BB962C8B-B14F-4D97-AF65-F5344CB8AC3E}">
        <p14:creationId xmlns:p14="http://schemas.microsoft.com/office/powerpoint/2010/main" val="3079875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4D331F-4BC2-4A6A-9111-EE2D6B2B0B06}" type="datetime1">
              <a:rPr lang="en-US" smtClean="0"/>
              <a:t>7/12/2017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BF232-0271-4C84-BAFF-147E3D73462C}" type="slidenum">
              <a:rPr lang="en-US" smtClean="0"/>
              <a:t>‹#›</a:t>
            </a:fld>
            <a:endParaRPr lang="en-US"/>
          </a:p>
        </p:txBody>
      </p:sp>
    </p:spTree>
    <p:extLst>
      <p:ext uri="{BB962C8B-B14F-4D97-AF65-F5344CB8AC3E}">
        <p14:creationId xmlns:p14="http://schemas.microsoft.com/office/powerpoint/2010/main" val="38561927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9631C7-C6EC-4ACD-8172-A867C4270F1E}" type="datetime1">
              <a:rPr lang="en-US" smtClean="0"/>
              <a:t>7/12/2017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E1985A-A71A-46CF-91BB-717108D0F874}" type="slidenum">
              <a:rPr lang="en-US" smtClean="0"/>
              <a:t>‹#›</a:t>
            </a:fld>
            <a:endParaRPr lang="en-US"/>
          </a:p>
        </p:txBody>
      </p:sp>
    </p:spTree>
    <p:extLst>
      <p:ext uri="{BB962C8B-B14F-4D97-AF65-F5344CB8AC3E}">
        <p14:creationId xmlns:p14="http://schemas.microsoft.com/office/powerpoint/2010/main" val="2904948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7F3098-61D4-4B31-B76C-DF93F2D47001}" type="datetime1">
              <a:rPr lang="en-US" smtClean="0"/>
              <a:t>7/12/2017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E1985A-A71A-46CF-91BB-717108D0F874}" type="slidenum">
              <a:rPr lang="en-US" smtClean="0"/>
              <a:t>‹#›</a:t>
            </a:fld>
            <a:endParaRPr lang="en-US"/>
          </a:p>
        </p:txBody>
      </p:sp>
    </p:spTree>
    <p:extLst>
      <p:ext uri="{BB962C8B-B14F-4D97-AF65-F5344CB8AC3E}">
        <p14:creationId xmlns:p14="http://schemas.microsoft.com/office/powerpoint/2010/main" val="25759069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7C281FA1-535E-4C06-8E54-0CEEAB8428D9}" type="datetime1">
              <a:rPr lang="en-US" smtClean="0"/>
              <a:t>7/12/2017</a:t>
            </a:fld>
            <a:endParaRPr lang="en-US"/>
          </a:p>
        </p:txBody>
      </p:sp>
      <p:sp>
        <p:nvSpPr>
          <p:cNvPr id="5" name="Footer Placeholder 4"/>
          <p:cNvSpPr>
            <a:spLocks noGrp="1"/>
          </p:cNvSpPr>
          <p:nvPr>
            <p:ph type="ftr" sz="quarter" idx="11"/>
          </p:nvPr>
        </p:nvSpPr>
        <p:spPr>
          <a:xfrm>
            <a:off x="6536187" y="6315949"/>
            <a:ext cx="3814856" cy="365125"/>
          </a:xfrm>
        </p:spPr>
        <p:txBody>
          <a:bodyPr/>
          <a:lstStyle/>
          <a:p>
            <a:endParaRPr lang="en-US"/>
          </a:p>
        </p:txBody>
      </p:sp>
      <p:sp>
        <p:nvSpPr>
          <p:cNvPr id="6" name="Slide Number Placeholder 5"/>
          <p:cNvSpPr>
            <a:spLocks noGrp="1"/>
          </p:cNvSpPr>
          <p:nvPr>
            <p:ph type="sldNum" sz="quarter" idx="12"/>
          </p:nvPr>
        </p:nvSpPr>
        <p:spPr>
          <a:xfrm>
            <a:off x="11784011" y="5607592"/>
            <a:ext cx="407988" cy="365125"/>
          </a:xfrm>
        </p:spPr>
        <p:txBody>
          <a:bodyPr/>
          <a:lstStyle/>
          <a:p>
            <a:fld id="{C2E1985A-A71A-46CF-91BB-717108D0F874}" type="slidenum">
              <a:rPr lang="en-US" smtClean="0"/>
              <a:t>‹#›</a:t>
            </a:fld>
            <a:endParaRPr lang="en-US"/>
          </a:p>
        </p:txBody>
      </p:sp>
      <p:cxnSp>
        <p:nvCxnSpPr>
          <p:cNvPr id="13" name="Straight Connector 12" title="Horizontal Rule Line"/>
          <p:cNvCxnSpPr/>
          <p:nvPr/>
        </p:nvCxnSpPr>
        <p:spPr>
          <a:xfrm>
            <a:off x="0" y="6199730"/>
            <a:ext cx="10260011"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2027816"/>
      </p:ext>
    </p:extLst>
  </p:cSld>
  <p:clrMapOvr>
    <a:masterClrMapping/>
  </p:clrMapOvr>
  <p:extLst mod="1">
    <p:ext uri="{DCECCB84-F9BA-43D5-87BE-67443E8EF086}">
      <p15:sldGuideLst xmlns:p15="http://schemas.microsoft.com/office/powerpoint/2012/main">
        <p15:guide id="1" pos="645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9D6F8AD-A10A-49D9-857E-745F120FEDD9}" type="datetime1">
              <a:rPr lang="en-US" smtClean="0"/>
              <a:t>7/12/2017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BF232-0271-4C84-BAFF-147E3D73462C}" type="slidenum">
              <a:rPr lang="en-US" smtClean="0"/>
              <a:t>‹#›</a:t>
            </a:fld>
            <a:endParaRPr lang="en-US"/>
          </a:p>
        </p:txBody>
      </p:sp>
    </p:spTree>
    <p:extLst>
      <p:ext uri="{BB962C8B-B14F-4D97-AF65-F5344CB8AC3E}">
        <p14:creationId xmlns:p14="http://schemas.microsoft.com/office/powerpoint/2010/main" val="2212513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25A4F9-2733-4A0B-B6D1-B5E902C1EF18}" type="datetime1">
              <a:rPr lang="en-US" smtClean="0"/>
              <a:t>7/12/2017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9BF232-0271-4C84-BAFF-147E3D73462C}" type="slidenum">
              <a:rPr lang="en-US" smtClean="0"/>
              <a:t>‹#›</a:t>
            </a:fld>
            <a:endParaRPr lang="en-US"/>
          </a:p>
        </p:txBody>
      </p:sp>
    </p:spTree>
    <p:extLst>
      <p:ext uri="{BB962C8B-B14F-4D97-AF65-F5344CB8AC3E}">
        <p14:creationId xmlns:p14="http://schemas.microsoft.com/office/powerpoint/2010/main" val="424837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EC9F49-797E-4139-BC25-9134F3FBD25B}" type="datetime1">
              <a:rPr lang="en-US" smtClean="0"/>
              <a:t>7/12/2017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9BF232-0271-4C84-BAFF-147E3D73462C}" type="slidenum">
              <a:rPr lang="en-US" smtClean="0"/>
              <a:t>‹#›</a:t>
            </a:fld>
            <a:endParaRPr lang="en-US"/>
          </a:p>
        </p:txBody>
      </p:sp>
    </p:spTree>
    <p:extLst>
      <p:ext uri="{BB962C8B-B14F-4D97-AF65-F5344CB8AC3E}">
        <p14:creationId xmlns:p14="http://schemas.microsoft.com/office/powerpoint/2010/main" val="3635346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851C86F-8933-440C-8146-1920946CE608}" type="datetime1">
              <a:rPr lang="en-US" smtClean="0"/>
              <a:t>7/12/2017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9BF232-0271-4C84-BAFF-147E3D73462C}" type="slidenum">
              <a:rPr lang="en-US" smtClean="0"/>
              <a:t>‹#›</a:t>
            </a:fld>
            <a:endParaRPr lang="en-US"/>
          </a:p>
        </p:txBody>
      </p:sp>
    </p:spTree>
    <p:extLst>
      <p:ext uri="{BB962C8B-B14F-4D97-AF65-F5344CB8AC3E}">
        <p14:creationId xmlns:p14="http://schemas.microsoft.com/office/powerpoint/2010/main" val="3564008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2BA0CB-AF90-40E0-8634-BB3AEBA49F3F}" type="datetime1">
              <a:rPr lang="en-US" smtClean="0"/>
              <a:t>7/12/2017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9BF232-0271-4C84-BAFF-147E3D73462C}" type="slidenum">
              <a:rPr lang="en-US" smtClean="0"/>
              <a:t>‹#›</a:t>
            </a:fld>
            <a:endParaRPr lang="en-US"/>
          </a:p>
        </p:txBody>
      </p:sp>
    </p:spTree>
    <p:extLst>
      <p:ext uri="{BB962C8B-B14F-4D97-AF65-F5344CB8AC3E}">
        <p14:creationId xmlns:p14="http://schemas.microsoft.com/office/powerpoint/2010/main" val="239009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FAE83BC-B6FD-4E42-802E-6894A6CA90A7}" type="datetime1">
              <a:rPr lang="en-US" smtClean="0"/>
              <a:t>7/12/2017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9BF232-0271-4C84-BAFF-147E3D73462C}" type="slidenum">
              <a:rPr lang="en-US" smtClean="0"/>
              <a:t>‹#›</a:t>
            </a:fld>
            <a:endParaRPr lang="en-US"/>
          </a:p>
        </p:txBody>
      </p:sp>
    </p:spTree>
    <p:extLst>
      <p:ext uri="{BB962C8B-B14F-4D97-AF65-F5344CB8AC3E}">
        <p14:creationId xmlns:p14="http://schemas.microsoft.com/office/powerpoint/2010/main" val="1937108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6F6702E-A30F-4461-9989-7F54B3873EED}" type="datetime1">
              <a:rPr lang="en-US" smtClean="0"/>
              <a:t>7/12/2017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9BF232-0271-4C84-BAFF-147E3D73462C}" type="slidenum">
              <a:rPr lang="en-US" smtClean="0"/>
              <a:t>‹#›</a:t>
            </a:fld>
            <a:endParaRPr lang="en-US"/>
          </a:p>
        </p:txBody>
      </p:sp>
    </p:spTree>
    <p:extLst>
      <p:ext uri="{BB962C8B-B14F-4D97-AF65-F5344CB8AC3E}">
        <p14:creationId xmlns:p14="http://schemas.microsoft.com/office/powerpoint/2010/main" val="1338458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551ADA-8265-4319-A536-109D2E764BF3}" type="datetime1">
              <a:rPr lang="en-US" smtClean="0"/>
              <a:t>7/12/2017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BF232-0271-4C84-BAFF-147E3D73462C}" type="slidenum">
              <a:rPr lang="en-US" smtClean="0"/>
              <a:t>‹#›</a:t>
            </a:fld>
            <a:endParaRPr lang="en-US"/>
          </a:p>
        </p:txBody>
      </p:sp>
    </p:spTree>
    <p:extLst>
      <p:ext uri="{BB962C8B-B14F-4D97-AF65-F5344CB8AC3E}">
        <p14:creationId xmlns:p14="http://schemas.microsoft.com/office/powerpoint/2010/main" val="27477727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E6A8C645-D752-4389-8C3C-8A8A6F9DC74B}" type="datetime1">
              <a:rPr lang="en-US" smtClean="0"/>
              <a:t>7/12/2017</a:t>
            </a:fld>
            <a:endParaRPr lang="en-US"/>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0C9BF232-0271-4C84-BAFF-147E3D73462C}" type="slidenum">
              <a:rPr lang="en-US" smtClean="0"/>
              <a:t>‹#›</a:t>
            </a:fld>
            <a:endParaRPr lang="en-US"/>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3928522"/>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ftr="0" dt="0"/>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7.png"/><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98463"/>
            <a:ext cx="9144000" cy="2078037"/>
          </a:xfrm>
        </p:spPr>
        <p:txBody>
          <a:bodyPr>
            <a:normAutofit/>
          </a:bodyPr>
          <a:lstStyle/>
          <a:p>
            <a:pPr algn="ctr"/>
            <a:r>
              <a:rPr lang="en-US" sz="4800" b="1" i="0" dirty="0">
                <a:latin typeface="+mn-lt"/>
              </a:rPr>
              <a:t>LMIS and Migration Policy in The CARICOM Single Market and Economy</a:t>
            </a:r>
          </a:p>
        </p:txBody>
      </p:sp>
      <p:sp>
        <p:nvSpPr>
          <p:cNvPr id="3" name="Subtitle 2"/>
          <p:cNvSpPr>
            <a:spLocks noGrp="1"/>
          </p:cNvSpPr>
          <p:nvPr>
            <p:ph type="subTitle" idx="1"/>
          </p:nvPr>
        </p:nvSpPr>
        <p:spPr>
          <a:xfrm>
            <a:off x="1524000" y="5350967"/>
            <a:ext cx="9144000" cy="1389062"/>
          </a:xfrm>
        </p:spPr>
        <p:txBody>
          <a:bodyPr/>
          <a:lstStyle/>
          <a:p>
            <a:r>
              <a:rPr lang="en-GB" dirty="0"/>
              <a:t>Labour</a:t>
            </a:r>
            <a:r>
              <a:rPr lang="en-US" dirty="0"/>
              <a:t> Migration Workshop</a:t>
            </a:r>
          </a:p>
          <a:p>
            <a:r>
              <a:rPr lang="en-US" dirty="0"/>
              <a:t>San Jose, Costa Rica</a:t>
            </a:r>
          </a:p>
          <a:p>
            <a:r>
              <a:rPr lang="en-US" dirty="0"/>
              <a:t>13-14 July, 2017</a:t>
            </a:r>
          </a:p>
        </p:txBody>
      </p:sp>
      <p:pic>
        <p:nvPicPr>
          <p:cNvPr id="4" name="Picture 3"/>
          <p:cNvPicPr>
            <a:picLocks noChangeAspect="1"/>
          </p:cNvPicPr>
          <p:nvPr/>
        </p:nvPicPr>
        <p:blipFill>
          <a:blip r:embed="rId2"/>
          <a:stretch>
            <a:fillRect/>
          </a:stretch>
        </p:blipFill>
        <p:spPr>
          <a:xfrm>
            <a:off x="2922587" y="3646488"/>
            <a:ext cx="6524625" cy="1581150"/>
          </a:xfrm>
          <a:prstGeom prst="rect">
            <a:avLst/>
          </a:prstGeom>
        </p:spPr>
      </p:pic>
      <p:sp>
        <p:nvSpPr>
          <p:cNvPr id="5" name="TextBox 4"/>
          <p:cNvSpPr txBox="1"/>
          <p:nvPr/>
        </p:nvSpPr>
        <p:spPr>
          <a:xfrm>
            <a:off x="2922587" y="2599829"/>
            <a:ext cx="6386513" cy="923330"/>
          </a:xfrm>
          <a:prstGeom prst="rect">
            <a:avLst/>
          </a:prstGeom>
          <a:noFill/>
        </p:spPr>
        <p:txBody>
          <a:bodyPr wrap="square" rtlCol="0">
            <a:spAutoFit/>
          </a:bodyPr>
          <a:lstStyle/>
          <a:p>
            <a:pPr algn="ctr"/>
            <a:r>
              <a:rPr lang="en-US" b="1" dirty="0"/>
              <a:t>Rosa-Mae Whittier</a:t>
            </a:r>
          </a:p>
          <a:p>
            <a:pPr algn="ctr"/>
            <a:r>
              <a:rPr lang="en-US" b="1" dirty="0"/>
              <a:t>Free Movement and </a:t>
            </a:r>
            <a:r>
              <a:rPr lang="en-GB" b="1" dirty="0"/>
              <a:t>Labour</a:t>
            </a:r>
            <a:r>
              <a:rPr lang="en-US" b="1" dirty="0"/>
              <a:t> Officer</a:t>
            </a:r>
          </a:p>
          <a:p>
            <a:pPr algn="ctr"/>
            <a:r>
              <a:rPr lang="en-US" b="1" dirty="0"/>
              <a:t>CARICOM Secretariat</a:t>
            </a:r>
          </a:p>
        </p:txBody>
      </p:sp>
    </p:spTree>
    <p:extLst>
      <p:ext uri="{BB962C8B-B14F-4D97-AF65-F5344CB8AC3E}">
        <p14:creationId xmlns:p14="http://schemas.microsoft.com/office/powerpoint/2010/main" val="3530349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368" y="123580"/>
            <a:ext cx="11699631" cy="481331"/>
          </a:xfrm>
        </p:spPr>
        <p:txBody>
          <a:bodyPr>
            <a:normAutofit fontScale="90000"/>
          </a:bodyPr>
          <a:lstStyle/>
          <a:p>
            <a:pPr algn="ctr"/>
            <a:r>
              <a:rPr lang="en-GB" sz="3600" b="1" i="0" dirty="0"/>
              <a:t>The CARICOM Regional LMIS - Indicators</a:t>
            </a:r>
            <a:endParaRPr lang="en-US" sz="3600" b="1" dirty="0"/>
          </a:p>
        </p:txBody>
      </p:sp>
      <p:sp>
        <p:nvSpPr>
          <p:cNvPr id="4" name="Slide Number Placeholder 3"/>
          <p:cNvSpPr>
            <a:spLocks noGrp="1"/>
          </p:cNvSpPr>
          <p:nvPr>
            <p:ph type="sldNum" sz="quarter" idx="12"/>
          </p:nvPr>
        </p:nvSpPr>
        <p:spPr/>
        <p:txBody>
          <a:bodyPr/>
          <a:lstStyle/>
          <a:p>
            <a:fld id="{C2E1985A-A71A-46CF-91BB-717108D0F874}" type="slidenum">
              <a:rPr lang="en-US" smtClean="0"/>
              <a:t>10</a:t>
            </a:fld>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5000609"/>
              </p:ext>
            </p:extLst>
          </p:nvPr>
        </p:nvGraphicFramePr>
        <p:xfrm>
          <a:off x="1903242" y="604911"/>
          <a:ext cx="8877882" cy="6147582"/>
        </p:xfrm>
        <a:graphic>
          <a:graphicData uri="http://schemas.openxmlformats.org/drawingml/2006/table">
            <a:tbl>
              <a:tblPr firstRow="1" bandRow="1">
                <a:tableStyleId>{5C22544A-7EE6-4342-B048-85BDC9FD1C3A}</a:tableStyleId>
              </a:tblPr>
              <a:tblGrid>
                <a:gridCol w="2959294">
                  <a:extLst>
                    <a:ext uri="{9D8B030D-6E8A-4147-A177-3AD203B41FA5}">
                      <a16:colId xmlns:a16="http://schemas.microsoft.com/office/drawing/2014/main" val="20000"/>
                    </a:ext>
                  </a:extLst>
                </a:gridCol>
                <a:gridCol w="2959294">
                  <a:extLst>
                    <a:ext uri="{9D8B030D-6E8A-4147-A177-3AD203B41FA5}">
                      <a16:colId xmlns:a16="http://schemas.microsoft.com/office/drawing/2014/main" val="20001"/>
                    </a:ext>
                  </a:extLst>
                </a:gridCol>
                <a:gridCol w="2959294">
                  <a:extLst>
                    <a:ext uri="{9D8B030D-6E8A-4147-A177-3AD203B41FA5}">
                      <a16:colId xmlns:a16="http://schemas.microsoft.com/office/drawing/2014/main" val="20002"/>
                    </a:ext>
                  </a:extLst>
                </a:gridCol>
              </a:tblGrid>
              <a:tr h="676502">
                <a:tc>
                  <a:txBody>
                    <a:bodyPr/>
                    <a:lstStyle/>
                    <a:p>
                      <a:r>
                        <a:rPr lang="en-US" dirty="0"/>
                        <a:t>Labour Force Statistics</a:t>
                      </a:r>
                    </a:p>
                  </a:txBody>
                  <a:tcPr/>
                </a:tc>
                <a:tc>
                  <a:txBody>
                    <a:bodyPr/>
                    <a:lstStyle/>
                    <a:p>
                      <a:r>
                        <a:rPr lang="en-US" dirty="0"/>
                        <a:t>General </a:t>
                      </a:r>
                      <a:r>
                        <a:rPr lang="en-US" dirty="0" err="1"/>
                        <a:t>Labour</a:t>
                      </a:r>
                      <a:r>
                        <a:rPr lang="en-US" dirty="0"/>
                        <a:t> Market Statistics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Social Security Statistics</a:t>
                      </a:r>
                    </a:p>
                    <a:p>
                      <a:endParaRPr lang="en-US" dirty="0"/>
                    </a:p>
                  </a:txBody>
                  <a:tcPr/>
                </a:tc>
                <a:extLst>
                  <a:ext uri="{0D108BD9-81ED-4DB2-BD59-A6C34878D82A}">
                    <a16:rowId xmlns:a16="http://schemas.microsoft.com/office/drawing/2014/main" val="10000"/>
                  </a:ext>
                </a:extLst>
              </a:tr>
              <a:tr h="391942">
                <a:tc>
                  <a:txBody>
                    <a:bodyPr/>
                    <a:lstStyle/>
                    <a:p>
                      <a:pPr algn="l" fontAlgn="b"/>
                      <a:r>
                        <a:rPr lang="en-US" sz="1200" b="1" i="0" u="none" strike="noStrike" dirty="0">
                          <a:solidFill>
                            <a:srgbClr val="000000"/>
                          </a:solidFill>
                          <a:effectLst/>
                          <a:latin typeface="Calibri" panose="020F0502020204030204" pitchFamily="34" charset="0"/>
                        </a:rPr>
                        <a:t>Labour force participation rate</a:t>
                      </a:r>
                    </a:p>
                  </a:txBody>
                  <a:tcPr marL="0" marR="0" marT="0" marB="0" anchor="b"/>
                </a:tc>
                <a:tc>
                  <a:txBody>
                    <a:bodyPr/>
                    <a:lstStyle/>
                    <a:p>
                      <a:pPr algn="l" fontAlgn="b"/>
                      <a:r>
                        <a:rPr lang="en-US" sz="1200" b="1" i="0" u="none" strike="noStrike" dirty="0">
                          <a:solidFill>
                            <a:srgbClr val="000000"/>
                          </a:solidFill>
                          <a:effectLst/>
                          <a:latin typeface="Calibri" panose="020F0502020204030204" pitchFamily="34" charset="0"/>
                        </a:rPr>
                        <a:t>Labour productivity </a:t>
                      </a:r>
                    </a:p>
                  </a:txBody>
                  <a:tcPr marL="0" marR="0" marT="0" marB="0" anchor="b"/>
                </a:tc>
                <a:tc>
                  <a:txBody>
                    <a:bodyPr/>
                    <a:lstStyle/>
                    <a:p>
                      <a:pPr algn="l" fontAlgn="b"/>
                      <a:r>
                        <a:rPr lang="en-US" sz="1200" b="1" i="0" u="none" strike="noStrike" dirty="0">
                          <a:solidFill>
                            <a:srgbClr val="000000"/>
                          </a:solidFill>
                          <a:effectLst/>
                          <a:latin typeface="Calibri" panose="020F0502020204030204" pitchFamily="34" charset="0"/>
                        </a:rPr>
                        <a:t>Share of population aged 60 years and above benefiting from a pension</a:t>
                      </a:r>
                    </a:p>
                  </a:txBody>
                  <a:tcPr marL="0" marR="0" marT="0" marB="0" anchor="b"/>
                </a:tc>
                <a:extLst>
                  <a:ext uri="{0D108BD9-81ED-4DB2-BD59-A6C34878D82A}">
                    <a16:rowId xmlns:a16="http://schemas.microsoft.com/office/drawing/2014/main" val="10001"/>
                  </a:ext>
                </a:extLst>
              </a:tr>
              <a:tr h="579859">
                <a:tc>
                  <a:txBody>
                    <a:bodyPr/>
                    <a:lstStyle/>
                    <a:p>
                      <a:pPr algn="l" fontAlgn="b"/>
                      <a:r>
                        <a:rPr lang="en-US" sz="1200" b="1" i="0" u="none" strike="noStrike">
                          <a:solidFill>
                            <a:srgbClr val="000000"/>
                          </a:solidFill>
                          <a:effectLst/>
                          <a:latin typeface="Calibri" panose="020F0502020204030204" pitchFamily="34" charset="0"/>
                        </a:rPr>
                        <a:t>Employment-to-population ratio</a:t>
                      </a:r>
                    </a:p>
                  </a:txBody>
                  <a:tcPr marL="0" marR="0" marT="0" marB="0" anchor="b"/>
                </a:tc>
                <a:tc>
                  <a:txBody>
                    <a:bodyPr/>
                    <a:lstStyle/>
                    <a:p>
                      <a:pPr algn="l" fontAlgn="b"/>
                      <a:r>
                        <a:rPr lang="en-US" sz="1200" b="1" i="0" u="none" strike="noStrike">
                          <a:solidFill>
                            <a:srgbClr val="000000"/>
                          </a:solidFill>
                          <a:effectLst/>
                          <a:latin typeface="Calibri" panose="020F0502020204030204" pitchFamily="34" charset="0"/>
                        </a:rPr>
                        <a:t>Average hourly earnings of female</a:t>
                      </a:r>
                      <a:br>
                        <a:rPr lang="en-US" sz="1200" b="1" i="0" u="none" strike="noStrike">
                          <a:solidFill>
                            <a:srgbClr val="000000"/>
                          </a:solidFill>
                          <a:effectLst/>
                          <a:latin typeface="Calibri" panose="020F0502020204030204" pitchFamily="34" charset="0"/>
                        </a:rPr>
                      </a:br>
                      <a:r>
                        <a:rPr lang="en-US" sz="1200" b="1" i="0" u="none" strike="noStrike">
                          <a:solidFill>
                            <a:srgbClr val="000000"/>
                          </a:solidFill>
                          <a:effectLst/>
                          <a:latin typeface="Calibri" panose="020F0502020204030204" pitchFamily="34" charset="0"/>
                        </a:rPr>
                        <a:t>and male employees, by occupation, age</a:t>
                      </a:r>
                      <a:br>
                        <a:rPr lang="en-US" sz="1200" b="1" i="0" u="none" strike="noStrike">
                          <a:solidFill>
                            <a:srgbClr val="000000"/>
                          </a:solidFill>
                          <a:effectLst/>
                          <a:latin typeface="Calibri" panose="020F0502020204030204" pitchFamily="34" charset="0"/>
                        </a:rPr>
                      </a:br>
                      <a:r>
                        <a:rPr lang="en-US" sz="1200" b="1" i="0" u="none" strike="noStrike">
                          <a:solidFill>
                            <a:srgbClr val="000000"/>
                          </a:solidFill>
                          <a:effectLst/>
                          <a:latin typeface="Calibri" panose="020F0502020204030204" pitchFamily="34" charset="0"/>
                        </a:rPr>
                        <a:t>and persons with disabilities</a:t>
                      </a:r>
                    </a:p>
                  </a:txBody>
                  <a:tcPr marL="0" marR="0" marT="0" marB="0" anchor="b"/>
                </a:tc>
                <a:tc>
                  <a:txBody>
                    <a:bodyPr/>
                    <a:lstStyle/>
                    <a:p>
                      <a:pPr algn="l" fontAlgn="b"/>
                      <a:r>
                        <a:rPr lang="en-US" sz="1200" b="1" i="0" u="none" strike="noStrike" dirty="0">
                          <a:solidFill>
                            <a:srgbClr val="000000"/>
                          </a:solidFill>
                          <a:effectLst/>
                          <a:latin typeface="Calibri" panose="020F0502020204030204" pitchFamily="34" charset="0"/>
                        </a:rPr>
                        <a:t>Share of economically active population contributing to a pension scheme</a:t>
                      </a:r>
                    </a:p>
                  </a:txBody>
                  <a:tcPr marL="0" marR="0" marT="0" marB="0" anchor="b"/>
                </a:tc>
                <a:extLst>
                  <a:ext uri="{0D108BD9-81ED-4DB2-BD59-A6C34878D82A}">
                    <a16:rowId xmlns:a16="http://schemas.microsoft.com/office/drawing/2014/main" val="10002"/>
                  </a:ext>
                </a:extLst>
              </a:tr>
              <a:tr h="391942">
                <a:tc>
                  <a:txBody>
                    <a:bodyPr/>
                    <a:lstStyle/>
                    <a:p>
                      <a:pPr algn="l" fontAlgn="b"/>
                      <a:r>
                        <a:rPr lang="en-US" sz="1200" b="1" i="0" u="none" strike="noStrike">
                          <a:solidFill>
                            <a:srgbClr val="000000"/>
                          </a:solidFill>
                          <a:effectLst/>
                          <a:latin typeface="Calibri" panose="020F0502020204030204" pitchFamily="34" charset="0"/>
                        </a:rPr>
                        <a:t>Status in employment (ICSE)</a:t>
                      </a:r>
                    </a:p>
                  </a:txBody>
                  <a:tcPr marL="0" marR="0" marT="0" marB="0" anchor="b"/>
                </a:tc>
                <a:tc>
                  <a:txBody>
                    <a:bodyPr/>
                    <a:lstStyle/>
                    <a:p>
                      <a:pPr algn="l" fontAlgn="b"/>
                      <a:r>
                        <a:rPr lang="en-US" sz="1200" b="1" i="0" u="none" strike="noStrike">
                          <a:solidFill>
                            <a:srgbClr val="000000"/>
                          </a:solidFill>
                          <a:effectLst/>
                          <a:latin typeface="Calibri" panose="020F0502020204030204" pitchFamily="34" charset="0"/>
                        </a:rPr>
                        <a:t>Working poverty rate (Definition TBD)</a:t>
                      </a:r>
                    </a:p>
                  </a:txBody>
                  <a:tcPr marL="0" marR="0" marT="0" marB="0" anchor="b"/>
                </a:tc>
                <a:tc>
                  <a:txBody>
                    <a:bodyPr/>
                    <a:lstStyle/>
                    <a:p>
                      <a:pPr algn="l" fontAlgn="b"/>
                      <a:r>
                        <a:rPr lang="en-US" sz="1200" b="1" i="0" u="none" strike="noStrike" dirty="0">
                          <a:solidFill>
                            <a:srgbClr val="000000"/>
                          </a:solidFill>
                          <a:effectLst/>
                          <a:latin typeface="Calibri" panose="020F0502020204030204" pitchFamily="34" charset="0"/>
                        </a:rPr>
                        <a:t>Share of unemployed receiving unemployment benefits by economic activity</a:t>
                      </a:r>
                    </a:p>
                  </a:txBody>
                  <a:tcPr marL="0" marR="0" marT="0" marB="0" anchor="b"/>
                </a:tc>
                <a:extLst>
                  <a:ext uri="{0D108BD9-81ED-4DB2-BD59-A6C34878D82A}">
                    <a16:rowId xmlns:a16="http://schemas.microsoft.com/office/drawing/2014/main" val="10003"/>
                  </a:ext>
                </a:extLst>
              </a:tr>
              <a:tr h="579859">
                <a:tc>
                  <a:txBody>
                    <a:bodyPr/>
                    <a:lstStyle/>
                    <a:p>
                      <a:pPr algn="l" fontAlgn="b"/>
                      <a:r>
                        <a:rPr lang="en-US" sz="1200" b="1" i="0" u="none" strike="noStrike">
                          <a:solidFill>
                            <a:srgbClr val="000000"/>
                          </a:solidFill>
                          <a:effectLst/>
                          <a:latin typeface="Calibri" panose="020F0502020204030204" pitchFamily="34" charset="0"/>
                        </a:rPr>
                        <a:t>Employment by sector (ISIC) - 1 Digit - 21 categories</a:t>
                      </a:r>
                    </a:p>
                  </a:txBody>
                  <a:tcPr marL="0" marR="0" marT="0" marB="0" anchor="b"/>
                </a:tc>
                <a:tc>
                  <a:txBody>
                    <a:bodyPr/>
                    <a:lstStyle/>
                    <a:p>
                      <a:pPr algn="l" fontAlgn="b"/>
                      <a:r>
                        <a:rPr lang="en-US" sz="1200" b="1" i="0" u="none" strike="noStrike" dirty="0">
                          <a:solidFill>
                            <a:srgbClr val="000000"/>
                          </a:solidFill>
                          <a:effectLst/>
                          <a:latin typeface="Calibri" panose="020F0502020204030204" pitchFamily="34" charset="0"/>
                        </a:rPr>
                        <a:t>Participation rate of youth and adults in formal and non-formal education and training</a:t>
                      </a:r>
                    </a:p>
                  </a:txBody>
                  <a:tcPr marL="0" marR="0" marT="0" marB="0" anchor="b"/>
                </a:tc>
                <a:tc>
                  <a:txBody>
                    <a:bodyPr/>
                    <a:lstStyle/>
                    <a:p>
                      <a:endParaRPr lang="en-US"/>
                    </a:p>
                  </a:txBody>
                  <a:tcPr marL="0" marR="0" marT="0" marB="0" anchor="b"/>
                </a:tc>
                <a:extLst>
                  <a:ext uri="{0D108BD9-81ED-4DB2-BD59-A6C34878D82A}">
                    <a16:rowId xmlns:a16="http://schemas.microsoft.com/office/drawing/2014/main" val="10004"/>
                  </a:ext>
                </a:extLst>
              </a:tr>
              <a:tr h="391942">
                <a:tc>
                  <a:txBody>
                    <a:bodyPr/>
                    <a:lstStyle/>
                    <a:p>
                      <a:pPr algn="l" fontAlgn="b"/>
                      <a:r>
                        <a:rPr lang="en-US" sz="1200" b="1" i="0" u="none" strike="noStrike">
                          <a:solidFill>
                            <a:srgbClr val="000000"/>
                          </a:solidFill>
                          <a:effectLst/>
                          <a:latin typeface="Calibri" panose="020F0502020204030204" pitchFamily="34" charset="0"/>
                        </a:rPr>
                        <a:t>Employment by occupation (ISCO) - 2 Digits - 43 Categories</a:t>
                      </a:r>
                    </a:p>
                  </a:txBody>
                  <a:tcPr marL="0" marR="0" marT="0" marB="0" anchor="b"/>
                </a:tc>
                <a:tc>
                  <a:txBody>
                    <a:bodyPr/>
                    <a:lstStyle/>
                    <a:p>
                      <a:pPr algn="l" fontAlgn="b"/>
                      <a:endParaRPr lang="en-US" sz="1200" b="1" i="0" u="none" strike="noStrike" dirty="0">
                        <a:solidFill>
                          <a:srgbClr val="000000"/>
                        </a:solidFill>
                        <a:effectLst/>
                        <a:latin typeface="Calibri" panose="020F0502020204030204" pitchFamily="34" charset="0"/>
                      </a:endParaRPr>
                    </a:p>
                  </a:txBody>
                  <a:tcPr marL="0" marR="0" marT="0" marB="0" anchor="b"/>
                </a:tc>
                <a:tc>
                  <a:txBody>
                    <a:bodyPr/>
                    <a:lstStyle/>
                    <a:p>
                      <a:endParaRPr lang="en-US" dirty="0"/>
                    </a:p>
                  </a:txBody>
                  <a:tcPr marL="0" marR="0" marT="0" marB="0" anchor="b"/>
                </a:tc>
                <a:extLst>
                  <a:ext uri="{0D108BD9-81ED-4DB2-BD59-A6C34878D82A}">
                    <a16:rowId xmlns:a16="http://schemas.microsoft.com/office/drawing/2014/main" val="10005"/>
                  </a:ext>
                </a:extLst>
              </a:tr>
              <a:tr h="391942">
                <a:tc>
                  <a:txBody>
                    <a:bodyPr/>
                    <a:lstStyle/>
                    <a:p>
                      <a:pPr algn="l" fontAlgn="b"/>
                      <a:r>
                        <a:rPr lang="en-US" sz="1200" b="1" i="0" u="none" strike="noStrike">
                          <a:solidFill>
                            <a:srgbClr val="000000"/>
                          </a:solidFill>
                          <a:effectLst/>
                          <a:latin typeface="Calibri" panose="020F0502020204030204" pitchFamily="34" charset="0"/>
                        </a:rPr>
                        <a:t>Informal employment rate </a:t>
                      </a:r>
                    </a:p>
                  </a:txBody>
                  <a:tcPr marL="0" marR="0" marT="0" marB="0" anchor="b"/>
                </a:tc>
                <a:tc>
                  <a:txBody>
                    <a:bodyPr/>
                    <a:lstStyle/>
                    <a:p>
                      <a:endParaRPr lang="en-US"/>
                    </a:p>
                  </a:txBody>
                  <a:tcPr/>
                </a:tc>
                <a:tc>
                  <a:txBody>
                    <a:bodyPr/>
                    <a:lstStyle/>
                    <a:p>
                      <a:endParaRPr lang="en-US"/>
                    </a:p>
                  </a:txBody>
                  <a:tcPr marL="0" marR="0" marT="0" marB="0" anchor="b"/>
                </a:tc>
                <a:extLst>
                  <a:ext uri="{0D108BD9-81ED-4DB2-BD59-A6C34878D82A}">
                    <a16:rowId xmlns:a16="http://schemas.microsoft.com/office/drawing/2014/main" val="10006"/>
                  </a:ext>
                </a:extLst>
              </a:tr>
              <a:tr h="391942">
                <a:tc>
                  <a:txBody>
                    <a:bodyPr/>
                    <a:lstStyle/>
                    <a:p>
                      <a:pPr algn="l" fontAlgn="b"/>
                      <a:r>
                        <a:rPr lang="en-US" sz="1200" b="1" i="0" u="none" strike="noStrike">
                          <a:solidFill>
                            <a:srgbClr val="000000"/>
                          </a:solidFill>
                          <a:effectLst/>
                          <a:latin typeface="Calibri" panose="020F0502020204030204" pitchFamily="34" charset="0"/>
                        </a:rPr>
                        <a:t>Time-related underemployment rate (National threshold)</a:t>
                      </a:r>
                    </a:p>
                  </a:txBody>
                  <a:tcPr marL="0" marR="0" marT="0" marB="0" anchor="b"/>
                </a:tc>
                <a:tc>
                  <a:txBody>
                    <a:bodyPr/>
                    <a:lstStyle/>
                    <a:p>
                      <a:endParaRPr lang="en-US"/>
                    </a:p>
                  </a:txBody>
                  <a:tcPr/>
                </a:tc>
                <a:tc>
                  <a:txBody>
                    <a:bodyPr/>
                    <a:lstStyle/>
                    <a:p>
                      <a:endParaRPr lang="en-US"/>
                    </a:p>
                  </a:txBody>
                  <a:tcPr marL="0" marR="0" marT="0" marB="0" anchor="b"/>
                </a:tc>
                <a:extLst>
                  <a:ext uri="{0D108BD9-81ED-4DB2-BD59-A6C34878D82A}">
                    <a16:rowId xmlns:a16="http://schemas.microsoft.com/office/drawing/2014/main" val="10007"/>
                  </a:ext>
                </a:extLst>
              </a:tr>
              <a:tr h="391942">
                <a:tc>
                  <a:txBody>
                    <a:bodyPr/>
                    <a:lstStyle/>
                    <a:p>
                      <a:pPr algn="l" fontAlgn="b"/>
                      <a:r>
                        <a:rPr lang="en-US" sz="1200" b="1" i="0" u="none" strike="noStrike">
                          <a:solidFill>
                            <a:srgbClr val="000000"/>
                          </a:solidFill>
                          <a:effectLst/>
                          <a:latin typeface="Calibri" panose="020F0502020204030204" pitchFamily="34" charset="0"/>
                        </a:rPr>
                        <a:t>Unemployment rate</a:t>
                      </a:r>
                    </a:p>
                  </a:txBody>
                  <a:tcPr marL="0" marR="0" marT="0" marB="0" anchor="b"/>
                </a:tc>
                <a:tc>
                  <a:txBody>
                    <a:bodyPr/>
                    <a:lstStyle/>
                    <a:p>
                      <a:endParaRPr lang="en-US"/>
                    </a:p>
                  </a:txBody>
                  <a:tcPr/>
                </a:tc>
                <a:tc>
                  <a:txBody>
                    <a:bodyPr/>
                    <a:lstStyle/>
                    <a:p>
                      <a:endParaRPr lang="en-US" dirty="0"/>
                    </a:p>
                  </a:txBody>
                  <a:tcPr marL="0" marR="0" marT="0" marB="0" anchor="b"/>
                </a:tc>
                <a:extLst>
                  <a:ext uri="{0D108BD9-81ED-4DB2-BD59-A6C34878D82A}">
                    <a16:rowId xmlns:a16="http://schemas.microsoft.com/office/drawing/2014/main" val="10008"/>
                  </a:ext>
                </a:extLst>
              </a:tr>
              <a:tr h="391942">
                <a:tc>
                  <a:txBody>
                    <a:bodyPr/>
                    <a:lstStyle/>
                    <a:p>
                      <a:pPr algn="l" fontAlgn="b"/>
                      <a:r>
                        <a:rPr lang="en-US" sz="1200" b="1" i="0" u="none" strike="noStrike">
                          <a:solidFill>
                            <a:srgbClr val="000000"/>
                          </a:solidFill>
                          <a:effectLst/>
                          <a:latin typeface="Calibri" panose="020F0502020204030204" pitchFamily="34" charset="0"/>
                        </a:rPr>
                        <a:t>Long-term unemployment rate (over 1 year)</a:t>
                      </a:r>
                    </a:p>
                  </a:txBody>
                  <a:tcPr marL="0" marR="0" marT="0" marB="0" anchor="b"/>
                </a:tc>
                <a:tc>
                  <a:txBody>
                    <a:bodyPr/>
                    <a:lstStyle/>
                    <a:p>
                      <a:endParaRPr lang="en-US"/>
                    </a:p>
                  </a:txBody>
                  <a:tcPr/>
                </a:tc>
                <a:tc>
                  <a:txBody>
                    <a:bodyPr/>
                    <a:lstStyle/>
                    <a:p>
                      <a:endParaRPr lang="en-US"/>
                    </a:p>
                  </a:txBody>
                  <a:tcPr/>
                </a:tc>
                <a:extLst>
                  <a:ext uri="{0D108BD9-81ED-4DB2-BD59-A6C34878D82A}">
                    <a16:rowId xmlns:a16="http://schemas.microsoft.com/office/drawing/2014/main" val="10009"/>
                  </a:ext>
                </a:extLst>
              </a:tr>
              <a:tr h="391942">
                <a:tc>
                  <a:txBody>
                    <a:bodyPr/>
                    <a:lstStyle/>
                    <a:p>
                      <a:pPr algn="l" fontAlgn="b"/>
                      <a:r>
                        <a:rPr lang="en-US" sz="1200" b="1" i="0" u="none" strike="noStrike">
                          <a:solidFill>
                            <a:srgbClr val="000000"/>
                          </a:solidFill>
                          <a:effectLst/>
                          <a:latin typeface="Calibri" panose="020F0502020204030204" pitchFamily="34" charset="0"/>
                        </a:rPr>
                        <a:t>Youth not in education and not in employment (NEET) rate</a:t>
                      </a:r>
                    </a:p>
                  </a:txBody>
                  <a:tcPr marL="0" marR="0" marT="0" marB="0" anchor="b"/>
                </a:tc>
                <a:tc>
                  <a:txBody>
                    <a:bodyPr/>
                    <a:lstStyle/>
                    <a:p>
                      <a:endParaRPr lang="en-US"/>
                    </a:p>
                  </a:txBody>
                  <a:tcPr/>
                </a:tc>
                <a:tc>
                  <a:txBody>
                    <a:bodyPr/>
                    <a:lstStyle/>
                    <a:p>
                      <a:endParaRPr lang="en-US"/>
                    </a:p>
                  </a:txBody>
                  <a:tcPr/>
                </a:tc>
                <a:extLst>
                  <a:ext uri="{0D108BD9-81ED-4DB2-BD59-A6C34878D82A}">
                    <a16:rowId xmlns:a16="http://schemas.microsoft.com/office/drawing/2014/main" val="10010"/>
                  </a:ext>
                </a:extLst>
              </a:tr>
              <a:tr h="391942">
                <a:tc>
                  <a:txBody>
                    <a:bodyPr/>
                    <a:lstStyle/>
                    <a:p>
                      <a:pPr algn="l" fontAlgn="b"/>
                      <a:r>
                        <a:rPr lang="en-US" sz="1200" b="1" i="0" u="none" strike="noStrike">
                          <a:solidFill>
                            <a:srgbClr val="000000"/>
                          </a:solidFill>
                          <a:effectLst/>
                          <a:latin typeface="Calibri" panose="020F0502020204030204" pitchFamily="34" charset="0"/>
                        </a:rPr>
                        <a:t>Hours actually worked</a:t>
                      </a:r>
                    </a:p>
                  </a:txBody>
                  <a:tcPr marL="0" marR="0" marT="0" marB="0" anchor="b"/>
                </a:tc>
                <a:tc>
                  <a:txBody>
                    <a:bodyPr/>
                    <a:lstStyle/>
                    <a:p>
                      <a:endParaRPr lang="en-US"/>
                    </a:p>
                  </a:txBody>
                  <a:tcPr/>
                </a:tc>
                <a:tc>
                  <a:txBody>
                    <a:bodyPr/>
                    <a:lstStyle/>
                    <a:p>
                      <a:endParaRPr lang="en-US"/>
                    </a:p>
                  </a:txBody>
                  <a:tcPr/>
                </a:tc>
                <a:extLst>
                  <a:ext uri="{0D108BD9-81ED-4DB2-BD59-A6C34878D82A}">
                    <a16:rowId xmlns:a16="http://schemas.microsoft.com/office/drawing/2014/main" val="10011"/>
                  </a:ext>
                </a:extLst>
              </a:tr>
              <a:tr h="391942">
                <a:tc>
                  <a:txBody>
                    <a:bodyPr/>
                    <a:lstStyle/>
                    <a:p>
                      <a:pPr algn="l" fontAlgn="b"/>
                      <a:r>
                        <a:rPr lang="en-US" sz="1200" b="1" i="0" u="none" strike="noStrike">
                          <a:solidFill>
                            <a:srgbClr val="000000"/>
                          </a:solidFill>
                          <a:effectLst/>
                          <a:latin typeface="Calibri" panose="020F0502020204030204" pitchFamily="34" charset="0"/>
                        </a:rPr>
                        <a:t>Part-time workers (including involuntary part-time workers)</a:t>
                      </a:r>
                    </a:p>
                  </a:txBody>
                  <a:tcPr marL="0" marR="0" marT="0" marB="0" anchor="b"/>
                </a:tc>
                <a:tc>
                  <a:txBody>
                    <a:bodyPr/>
                    <a:lstStyle/>
                    <a:p>
                      <a:endParaRPr lang="en-US"/>
                    </a:p>
                  </a:txBody>
                  <a:tcPr/>
                </a:tc>
                <a:tc>
                  <a:txBody>
                    <a:bodyPr/>
                    <a:lstStyle/>
                    <a:p>
                      <a:endParaRPr lang="en-US"/>
                    </a:p>
                  </a:txBody>
                  <a:tcPr/>
                </a:tc>
                <a:extLst>
                  <a:ext uri="{0D108BD9-81ED-4DB2-BD59-A6C34878D82A}">
                    <a16:rowId xmlns:a16="http://schemas.microsoft.com/office/drawing/2014/main" val="10012"/>
                  </a:ext>
                </a:extLst>
              </a:tr>
              <a:tr h="391942">
                <a:tc>
                  <a:txBody>
                    <a:bodyPr/>
                    <a:lstStyle/>
                    <a:p>
                      <a:pPr algn="l" fontAlgn="b"/>
                      <a:r>
                        <a:rPr lang="en-US" sz="1200" b="1" i="0" u="none" strike="noStrike" dirty="0">
                          <a:solidFill>
                            <a:srgbClr val="000000"/>
                          </a:solidFill>
                          <a:effectLst/>
                          <a:latin typeface="Calibri" panose="020F0502020204030204" pitchFamily="34" charset="0"/>
                        </a:rPr>
                        <a:t>Persons outside the </a:t>
                      </a:r>
                      <a:r>
                        <a:rPr lang="en-US" sz="1200" b="1" i="0" u="none" strike="noStrike" dirty="0" err="1">
                          <a:solidFill>
                            <a:srgbClr val="000000"/>
                          </a:solidFill>
                          <a:effectLst/>
                          <a:latin typeface="Calibri" panose="020F0502020204030204" pitchFamily="34" charset="0"/>
                        </a:rPr>
                        <a:t>labour</a:t>
                      </a:r>
                      <a:r>
                        <a:rPr lang="en-US" sz="1200" b="1" i="0" u="none" strike="noStrike" dirty="0">
                          <a:solidFill>
                            <a:srgbClr val="000000"/>
                          </a:solidFill>
                          <a:effectLst/>
                          <a:latin typeface="Calibri" panose="020F0502020204030204" pitchFamily="34" charset="0"/>
                        </a:rPr>
                        <a:t> force (Inactivity) rate</a:t>
                      </a:r>
                    </a:p>
                  </a:txBody>
                  <a:tcPr marL="0" marR="0" marT="0" marB="0" anchor="b"/>
                </a:tc>
                <a:tc>
                  <a:txBody>
                    <a:bodyPr/>
                    <a:lstStyle/>
                    <a:p>
                      <a:endParaRPr lang="en-US"/>
                    </a:p>
                  </a:txBody>
                  <a:tcPr/>
                </a:tc>
                <a:tc>
                  <a:txBody>
                    <a:bodyPr/>
                    <a:lstStyle/>
                    <a:p>
                      <a:endParaRPr lang="en-US" dirty="0"/>
                    </a:p>
                  </a:txBody>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4062694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2E1985A-A71A-46CF-91BB-717108D0F874}" type="slidenum">
              <a:rPr lang="en-US" smtClean="0"/>
              <a:t>11</a:t>
            </a:fld>
            <a:endParaRPr lang="en-US"/>
          </a:p>
        </p:txBody>
      </p:sp>
      <p:graphicFrame>
        <p:nvGraphicFramePr>
          <p:cNvPr id="5" name="Content Placeholder 5"/>
          <p:cNvGraphicFramePr>
            <a:graphicFrameLocks noGrp="1"/>
          </p:cNvGraphicFramePr>
          <p:nvPr>
            <p:ph idx="1"/>
            <p:extLst>
              <p:ext uri="{D42A27DB-BD31-4B8C-83A1-F6EECF244321}">
                <p14:modId xmlns:p14="http://schemas.microsoft.com/office/powerpoint/2010/main" val="2098422037"/>
              </p:ext>
            </p:extLst>
          </p:nvPr>
        </p:nvGraphicFramePr>
        <p:xfrm>
          <a:off x="1603716" y="468922"/>
          <a:ext cx="8698560" cy="4722056"/>
        </p:xfrm>
        <a:graphic>
          <a:graphicData uri="http://schemas.openxmlformats.org/drawingml/2006/table">
            <a:tbl>
              <a:tblPr firstRow="1" bandRow="1">
                <a:tableStyleId>{5C22544A-7EE6-4342-B048-85BDC9FD1C3A}</a:tableStyleId>
              </a:tblPr>
              <a:tblGrid>
                <a:gridCol w="2899520">
                  <a:extLst>
                    <a:ext uri="{9D8B030D-6E8A-4147-A177-3AD203B41FA5}">
                      <a16:colId xmlns:a16="http://schemas.microsoft.com/office/drawing/2014/main" val="20000"/>
                    </a:ext>
                  </a:extLst>
                </a:gridCol>
                <a:gridCol w="2899520">
                  <a:extLst>
                    <a:ext uri="{9D8B030D-6E8A-4147-A177-3AD203B41FA5}">
                      <a16:colId xmlns:a16="http://schemas.microsoft.com/office/drawing/2014/main" val="20001"/>
                    </a:ext>
                  </a:extLst>
                </a:gridCol>
                <a:gridCol w="2899520">
                  <a:extLst>
                    <a:ext uri="{9D8B030D-6E8A-4147-A177-3AD203B41FA5}">
                      <a16:colId xmlns:a16="http://schemas.microsoft.com/office/drawing/2014/main" val="20002"/>
                    </a:ext>
                  </a:extLst>
                </a:gridCol>
              </a:tblGrid>
              <a:tr h="1239023">
                <a:tc>
                  <a:txBody>
                    <a:bodyPr/>
                    <a:lstStyle/>
                    <a:p>
                      <a:r>
                        <a:rPr lang="en-US" dirty="0"/>
                        <a:t>Occupational Health Statistics</a:t>
                      </a:r>
                    </a:p>
                  </a:txBody>
                  <a:tcPr/>
                </a:tc>
                <a:tc>
                  <a:txBody>
                    <a:bodyPr/>
                    <a:lstStyle/>
                    <a:p>
                      <a:r>
                        <a:rPr lang="en-US" dirty="0"/>
                        <a:t>Public Employment Agency Statistics</a:t>
                      </a:r>
                    </a:p>
                  </a:txBody>
                  <a:tcPr/>
                </a:tc>
                <a:tc>
                  <a:txBody>
                    <a:bodyPr/>
                    <a:lstStyle/>
                    <a:p>
                      <a:r>
                        <a:rPr lang="en-US" dirty="0"/>
                        <a:t>Non-National and Overseas Placement Statistics</a:t>
                      </a:r>
                    </a:p>
                  </a:txBody>
                  <a:tcPr/>
                </a:tc>
                <a:extLst>
                  <a:ext uri="{0D108BD9-81ED-4DB2-BD59-A6C34878D82A}">
                    <a16:rowId xmlns:a16="http://schemas.microsoft.com/office/drawing/2014/main" val="10000"/>
                  </a:ext>
                </a:extLst>
              </a:tr>
              <a:tr h="991219">
                <a:tc>
                  <a:txBody>
                    <a:bodyPr/>
                    <a:lstStyle/>
                    <a:p>
                      <a:pPr algn="l" fontAlgn="b"/>
                      <a:r>
                        <a:rPr lang="en-US" sz="1200" b="1" i="0" u="none" strike="noStrike" dirty="0">
                          <a:solidFill>
                            <a:srgbClr val="000000"/>
                          </a:solidFill>
                          <a:effectLst/>
                          <a:latin typeface="Calibri" panose="020F0502020204030204" pitchFamily="34" charset="0"/>
                        </a:rPr>
                        <a:t>Occupational injury rate, fatal</a:t>
                      </a:r>
                    </a:p>
                  </a:txBody>
                  <a:tcPr marL="0" marR="0" marT="0" marB="0" anchor="b"/>
                </a:tc>
                <a:tc>
                  <a:txBody>
                    <a:bodyPr/>
                    <a:lstStyle/>
                    <a:p>
                      <a:pPr algn="l" fontAlgn="b"/>
                      <a:r>
                        <a:rPr lang="en-US" sz="1200" b="1" i="0" u="none" strike="noStrike" dirty="0">
                          <a:solidFill>
                            <a:srgbClr val="000000"/>
                          </a:solidFill>
                          <a:effectLst/>
                          <a:latin typeface="Calibri" panose="020F0502020204030204" pitchFamily="34" charset="0"/>
                        </a:rPr>
                        <a:t>Number of vacancies advertised through public employment services (average of per month, over the past three months)</a:t>
                      </a:r>
                    </a:p>
                  </a:txBody>
                  <a:tcPr marL="0" marR="0" marT="0" marB="0" anchor="b"/>
                </a:tc>
                <a:tc>
                  <a:txBody>
                    <a:bodyPr/>
                    <a:lstStyle/>
                    <a:p>
                      <a:pPr algn="l" fontAlgn="b"/>
                      <a:r>
                        <a:rPr lang="en-US" sz="1200" b="1" i="0" u="none" strike="noStrike" dirty="0">
                          <a:solidFill>
                            <a:srgbClr val="000000"/>
                          </a:solidFill>
                          <a:effectLst/>
                          <a:latin typeface="Calibri" panose="020F0502020204030204" pitchFamily="34" charset="0"/>
                        </a:rPr>
                        <a:t>Number of documented foreign </a:t>
                      </a:r>
                      <a:r>
                        <a:rPr lang="en-US" sz="1200" b="1" i="0" u="none" strike="noStrike" dirty="0" err="1">
                          <a:solidFill>
                            <a:srgbClr val="000000"/>
                          </a:solidFill>
                          <a:effectLst/>
                          <a:latin typeface="Calibri" panose="020F0502020204030204" pitchFamily="34" charset="0"/>
                        </a:rPr>
                        <a:t>labourers</a:t>
                      </a:r>
                      <a:r>
                        <a:rPr lang="en-US" sz="1200" b="1" i="0" u="none" strike="noStrike" dirty="0">
                          <a:solidFill>
                            <a:srgbClr val="000000"/>
                          </a:solidFill>
                          <a:effectLst/>
                          <a:latin typeface="Calibri" panose="020F0502020204030204" pitchFamily="34" charset="0"/>
                        </a:rPr>
                        <a:t> in the country (by economic activity and duration of stay, more or less than a year)</a:t>
                      </a:r>
                    </a:p>
                  </a:txBody>
                  <a:tcPr marL="0" marR="0" marT="0" marB="0" anchor="b"/>
                </a:tc>
                <a:extLst>
                  <a:ext uri="{0D108BD9-81ED-4DB2-BD59-A6C34878D82A}">
                    <a16:rowId xmlns:a16="http://schemas.microsoft.com/office/drawing/2014/main" val="10001"/>
                  </a:ext>
                </a:extLst>
              </a:tr>
              <a:tr h="743414">
                <a:tc>
                  <a:txBody>
                    <a:bodyPr/>
                    <a:lstStyle/>
                    <a:p>
                      <a:pPr algn="l" fontAlgn="b"/>
                      <a:r>
                        <a:rPr lang="en-US" sz="1200" b="1" i="0" u="none" strike="noStrike" dirty="0">
                          <a:solidFill>
                            <a:srgbClr val="000000"/>
                          </a:solidFill>
                          <a:effectLst/>
                          <a:latin typeface="Calibri" panose="020F0502020204030204" pitchFamily="34" charset="0"/>
                        </a:rPr>
                        <a:t>Occupational injury rate, non-fatal</a:t>
                      </a:r>
                    </a:p>
                  </a:txBody>
                  <a:tcPr marL="0" marR="0" marT="0" marB="0" anchor="b"/>
                </a:tc>
                <a:tc>
                  <a:txBody>
                    <a:bodyPr/>
                    <a:lstStyle/>
                    <a:p>
                      <a:pPr algn="l" fontAlgn="b"/>
                      <a:r>
                        <a:rPr lang="en-US" sz="1200" b="1" i="0" u="none" strike="noStrike" dirty="0">
                          <a:solidFill>
                            <a:srgbClr val="000000"/>
                          </a:solidFill>
                          <a:effectLst/>
                          <a:latin typeface="Calibri" panose="020F0502020204030204" pitchFamily="34" charset="0"/>
                        </a:rPr>
                        <a:t>Number of new registered Job Seekers in public employment services on a quarterly basis</a:t>
                      </a:r>
                    </a:p>
                  </a:txBody>
                  <a:tcPr marL="0" marR="0" marT="0" marB="0" anchor="b"/>
                </a:tc>
                <a:tc>
                  <a:txBody>
                    <a:bodyPr/>
                    <a:lstStyle/>
                    <a:p>
                      <a:pPr algn="l" fontAlgn="b"/>
                      <a:r>
                        <a:rPr lang="en-US" sz="1200" b="1" i="0" u="none" strike="noStrike">
                          <a:solidFill>
                            <a:srgbClr val="000000"/>
                          </a:solidFill>
                          <a:effectLst/>
                          <a:latin typeface="Calibri" panose="020F0502020204030204" pitchFamily="34" charset="0"/>
                        </a:rPr>
                        <a:t>Ratio of documented foreign laboureres in the country over employed population</a:t>
                      </a:r>
                    </a:p>
                  </a:txBody>
                  <a:tcPr marL="0" marR="0" marT="0" marB="0" anchor="b"/>
                </a:tc>
                <a:extLst>
                  <a:ext uri="{0D108BD9-81ED-4DB2-BD59-A6C34878D82A}">
                    <a16:rowId xmlns:a16="http://schemas.microsoft.com/office/drawing/2014/main" val="10002"/>
                  </a:ext>
                </a:extLst>
              </a:tr>
              <a:tr h="502493">
                <a:tc>
                  <a:txBody>
                    <a:bodyPr/>
                    <a:lstStyle/>
                    <a:p>
                      <a:pPr algn="l" fontAlgn="b"/>
                      <a:r>
                        <a:rPr lang="en-US" sz="1200" b="1" i="0" u="none" strike="noStrike" dirty="0">
                          <a:solidFill>
                            <a:srgbClr val="000000"/>
                          </a:solidFill>
                          <a:effectLst/>
                          <a:latin typeface="Calibri" panose="020F0502020204030204" pitchFamily="34" charset="0"/>
                        </a:rPr>
                        <a:t>Labour inspection rate (inspectors per 1,000 employed persons)</a:t>
                      </a:r>
                    </a:p>
                  </a:txBody>
                  <a:tcPr marL="0" marR="0" marT="0" marB="0" anchor="b"/>
                </a:tc>
                <a:tc>
                  <a:txBody>
                    <a:bodyPr/>
                    <a:lstStyle/>
                    <a:p>
                      <a:pPr algn="l" fontAlgn="b"/>
                      <a:r>
                        <a:rPr lang="en-US" sz="1200" b="1" i="0" u="none" strike="noStrike" dirty="0">
                          <a:solidFill>
                            <a:srgbClr val="000000"/>
                          </a:solidFill>
                          <a:effectLst/>
                          <a:latin typeface="Calibri" panose="020F0502020204030204" pitchFamily="34" charset="0"/>
                        </a:rPr>
                        <a:t>Number of Job Placements through public employment agencies</a:t>
                      </a:r>
                    </a:p>
                  </a:txBody>
                  <a:tcPr marL="0" marR="0" marT="0" marB="0" anchor="b"/>
                </a:tc>
                <a:tc>
                  <a:txBody>
                    <a:bodyPr/>
                    <a:lstStyle/>
                    <a:p>
                      <a:pPr algn="l" fontAlgn="b"/>
                      <a:r>
                        <a:rPr lang="en-US" sz="1200" b="1" i="0" u="none" strike="noStrike">
                          <a:solidFill>
                            <a:srgbClr val="000000"/>
                          </a:solidFill>
                          <a:effectLst/>
                          <a:latin typeface="Calibri" panose="020F0502020204030204" pitchFamily="34" charset="0"/>
                        </a:rPr>
                        <a:t>Number of CARICOM Skills Certificates issued </a:t>
                      </a:r>
                    </a:p>
                  </a:txBody>
                  <a:tcPr marL="0" marR="0" marT="0" marB="0" anchor="b"/>
                </a:tc>
                <a:extLst>
                  <a:ext uri="{0D108BD9-81ED-4DB2-BD59-A6C34878D82A}">
                    <a16:rowId xmlns:a16="http://schemas.microsoft.com/office/drawing/2014/main" val="10003"/>
                  </a:ext>
                </a:extLst>
              </a:tr>
              <a:tr h="743414">
                <a:tc>
                  <a:txBody>
                    <a:bodyPr/>
                    <a:lstStyle/>
                    <a:p>
                      <a:endParaRPr lang="en-US"/>
                    </a:p>
                  </a:txBody>
                  <a:tcPr marL="0" marR="0" marT="0" marB="0" anchor="b"/>
                </a:tc>
                <a:tc>
                  <a:txBody>
                    <a:bodyPr/>
                    <a:lstStyle/>
                    <a:p>
                      <a:endParaRPr lang="en-US"/>
                    </a:p>
                  </a:txBody>
                  <a:tcPr marL="0" marR="0" marT="0" marB="0" anchor="b"/>
                </a:tc>
                <a:tc>
                  <a:txBody>
                    <a:bodyPr/>
                    <a:lstStyle/>
                    <a:p>
                      <a:pPr algn="l" fontAlgn="b"/>
                      <a:r>
                        <a:rPr lang="en-US" sz="1200" b="1" i="0" u="none" strike="noStrike">
                          <a:solidFill>
                            <a:srgbClr val="000000"/>
                          </a:solidFill>
                          <a:effectLst/>
                          <a:latin typeface="Calibri" panose="020F0502020204030204" pitchFamily="34" charset="0"/>
                        </a:rPr>
                        <a:t>Number of CARICOM Skills Certificates verified (duration of stay , more or less than a year)</a:t>
                      </a:r>
                    </a:p>
                  </a:txBody>
                  <a:tcPr marL="0" marR="0" marT="0" marB="0" anchor="b"/>
                </a:tc>
                <a:extLst>
                  <a:ext uri="{0D108BD9-81ED-4DB2-BD59-A6C34878D82A}">
                    <a16:rowId xmlns:a16="http://schemas.microsoft.com/office/drawing/2014/main" val="10004"/>
                  </a:ext>
                </a:extLst>
              </a:tr>
              <a:tr h="502493">
                <a:tc>
                  <a:txBody>
                    <a:bodyPr/>
                    <a:lstStyle/>
                    <a:p>
                      <a:endParaRPr lang="en-US" dirty="0"/>
                    </a:p>
                  </a:txBody>
                  <a:tcPr marL="0" marR="0" marT="0" marB="0" anchor="b"/>
                </a:tc>
                <a:tc>
                  <a:txBody>
                    <a:bodyPr/>
                    <a:lstStyle/>
                    <a:p>
                      <a:endParaRPr lang="en-US" dirty="0"/>
                    </a:p>
                  </a:txBody>
                  <a:tcPr marL="0" marR="0" marT="0" marB="0" anchor="b"/>
                </a:tc>
                <a:tc>
                  <a:txBody>
                    <a:bodyPr/>
                    <a:lstStyle/>
                    <a:p>
                      <a:pPr algn="l" fontAlgn="b"/>
                      <a:r>
                        <a:rPr lang="en-US" sz="1200" b="1" i="0" u="none" strike="noStrike" dirty="0">
                          <a:solidFill>
                            <a:srgbClr val="000000"/>
                          </a:solidFill>
                          <a:effectLst/>
                          <a:latin typeface="Calibri" panose="020F0502020204030204" pitchFamily="34" charset="0"/>
                        </a:rPr>
                        <a:t>Number of workers in Foreign Labour Placement </a:t>
                      </a:r>
                      <a:r>
                        <a:rPr lang="en-US" sz="1200" b="1" i="0" u="none" strike="noStrike" dirty="0" err="1">
                          <a:solidFill>
                            <a:srgbClr val="000000"/>
                          </a:solidFill>
                          <a:effectLst/>
                          <a:latin typeface="Calibri" panose="020F0502020204030204" pitchFamily="34" charset="0"/>
                        </a:rPr>
                        <a:t>Programmes</a:t>
                      </a:r>
                      <a:r>
                        <a:rPr lang="en-US" sz="1200" b="1" i="0" u="none" strike="noStrike" dirty="0">
                          <a:solidFill>
                            <a:srgbClr val="000000"/>
                          </a:solidFill>
                          <a:effectLst/>
                          <a:latin typeface="Calibri" panose="020F0502020204030204" pitchFamily="34" charset="0"/>
                        </a:rPr>
                        <a:t> per year</a:t>
                      </a:r>
                    </a:p>
                  </a:txBody>
                  <a:tcPr marL="0" marR="0" marT="0" marB="0" anchor="b"/>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636372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2E1985A-A71A-46CF-91BB-717108D0F874}" type="slidenum">
              <a:rPr lang="en-US" smtClean="0"/>
              <a:t>12</a:t>
            </a:fld>
            <a:endParaRPr lang="en-US"/>
          </a:p>
        </p:txBody>
      </p:sp>
      <p:graphicFrame>
        <p:nvGraphicFramePr>
          <p:cNvPr id="5" name="Content Placeholder 5"/>
          <p:cNvGraphicFramePr>
            <a:graphicFrameLocks/>
          </p:cNvGraphicFramePr>
          <p:nvPr>
            <p:extLst>
              <p:ext uri="{D42A27DB-BD31-4B8C-83A1-F6EECF244321}">
                <p14:modId xmlns:p14="http://schemas.microsoft.com/office/powerpoint/2010/main" val="571976007"/>
              </p:ext>
            </p:extLst>
          </p:nvPr>
        </p:nvGraphicFramePr>
        <p:xfrm>
          <a:off x="2771333" y="1239129"/>
          <a:ext cx="7540284" cy="2275967"/>
        </p:xfrm>
        <a:graphic>
          <a:graphicData uri="http://schemas.openxmlformats.org/drawingml/2006/table">
            <a:tbl>
              <a:tblPr firstRow="1" bandRow="1"/>
              <a:tblGrid>
                <a:gridCol w="3770142">
                  <a:extLst>
                    <a:ext uri="{9D8B030D-6E8A-4147-A177-3AD203B41FA5}">
                      <a16:colId xmlns:a16="http://schemas.microsoft.com/office/drawing/2014/main" val="20000"/>
                    </a:ext>
                  </a:extLst>
                </a:gridCol>
                <a:gridCol w="3770142">
                  <a:extLst>
                    <a:ext uri="{9D8B030D-6E8A-4147-A177-3AD203B41FA5}">
                      <a16:colId xmlns:a16="http://schemas.microsoft.com/office/drawing/2014/main" val="20001"/>
                    </a:ext>
                  </a:extLst>
                </a:gridCol>
              </a:tblGrid>
              <a:tr h="675039">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dirty="0"/>
                        <a:t>Industrial</a:t>
                      </a:r>
                      <a:r>
                        <a:rPr lang="en-US" baseline="0" dirty="0"/>
                        <a:t> Relations </a:t>
                      </a:r>
                      <a:r>
                        <a:rPr lang="en-US" dirty="0"/>
                        <a:t>Statistics</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fontAlgn="b"/>
                      <a:r>
                        <a:rPr lang="en-US" sz="1800" b="1" i="0" u="none" strike="noStrike" dirty="0">
                          <a:solidFill>
                            <a:schemeClr val="bg1"/>
                          </a:solidFill>
                          <a:effectLst/>
                          <a:latin typeface="Calibri" panose="020F0502020204030204" pitchFamily="34" charset="0"/>
                        </a:rPr>
                        <a:t>Legal Framework</a:t>
                      </a: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998687">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400" b="1" i="0" u="none" strike="noStrike" dirty="0">
                          <a:solidFill>
                            <a:srgbClr val="000000"/>
                          </a:solidFill>
                          <a:effectLst/>
                          <a:latin typeface="Calibri" panose="020F0502020204030204" pitchFamily="34" charset="0"/>
                        </a:rPr>
                        <a:t>Trade Union Membership (% of total </a:t>
                      </a:r>
                      <a:r>
                        <a:rPr lang="en-US" sz="1400" b="1" i="0" u="none" strike="noStrike" dirty="0" err="1">
                          <a:solidFill>
                            <a:srgbClr val="000000"/>
                          </a:solidFill>
                          <a:effectLst/>
                          <a:latin typeface="Calibri" panose="020F0502020204030204" pitchFamily="34" charset="0"/>
                        </a:rPr>
                        <a:t>labour</a:t>
                      </a:r>
                      <a:r>
                        <a:rPr lang="en-US" sz="1400" b="1" i="0" u="none" strike="noStrike" dirty="0">
                          <a:solidFill>
                            <a:srgbClr val="000000"/>
                          </a:solidFill>
                          <a:effectLst/>
                          <a:latin typeface="Calibri" panose="020F0502020204030204" pitchFamily="34" charset="0"/>
                        </a:rPr>
                        <a:t> force, by economic activity and membership type)</a:t>
                      </a:r>
                    </a:p>
                  </a:txBody>
                  <a:tcPr marL="0" marR="0" marT="0" marB="0" anchor="b">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400" b="1" i="0" u="none" strike="noStrike" dirty="0">
                          <a:solidFill>
                            <a:srgbClr val="000000"/>
                          </a:solidFill>
                          <a:effectLst/>
                          <a:latin typeface="Calibri" panose="020F0502020204030204" pitchFamily="34" charset="0"/>
                        </a:rPr>
                        <a:t>Number of Changes in </a:t>
                      </a:r>
                      <a:r>
                        <a:rPr lang="en-US" sz="1400" b="1" i="0" u="none" strike="noStrike" dirty="0" err="1">
                          <a:solidFill>
                            <a:srgbClr val="000000"/>
                          </a:solidFill>
                          <a:effectLst/>
                          <a:latin typeface="Calibri" panose="020F0502020204030204" pitchFamily="34" charset="0"/>
                        </a:rPr>
                        <a:t>labour</a:t>
                      </a:r>
                      <a:r>
                        <a:rPr lang="en-US" sz="1400" b="1" i="0" u="none" strike="noStrike" dirty="0">
                          <a:solidFill>
                            <a:srgbClr val="000000"/>
                          </a:solidFill>
                          <a:effectLst/>
                          <a:latin typeface="Calibri" panose="020F0502020204030204" pitchFamily="34" charset="0"/>
                        </a:rPr>
                        <a:t> laws (in the past five</a:t>
                      </a:r>
                      <a:r>
                        <a:rPr lang="en-US" sz="1400" b="1" i="0" u="none" strike="noStrike" baseline="0" dirty="0">
                          <a:solidFill>
                            <a:srgbClr val="000000"/>
                          </a:solidFill>
                          <a:effectLst/>
                          <a:latin typeface="Calibri" panose="020F0502020204030204" pitchFamily="34" charset="0"/>
                        </a:rPr>
                        <a:t> years)</a:t>
                      </a:r>
                      <a:endParaRPr lang="en-US" sz="1400" b="1" i="0" u="none" strike="noStrike" dirty="0">
                        <a:solidFill>
                          <a:srgbClr val="000000"/>
                        </a:solidFill>
                        <a:effectLst/>
                        <a:latin typeface="Calibri" panose="020F0502020204030204" pitchFamily="34" charset="0"/>
                      </a:endParaRPr>
                    </a:p>
                  </a:txBody>
                  <a:tcPr marL="0" marR="0" marT="0" marB="0" anchor="b">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602241">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r>
                        <a:rPr lang="en-US" sz="1400" b="1" i="0" u="none" strike="noStrike" dirty="0">
                          <a:solidFill>
                            <a:srgbClr val="000000"/>
                          </a:solidFill>
                          <a:effectLst/>
                          <a:latin typeface="Calibri" panose="020F0502020204030204" pitchFamily="34" charset="0"/>
                        </a:rPr>
                        <a:t>Rate of days not worked due to strikes and lockouts </a:t>
                      </a: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fontAlgn="b"/>
                      <a:endParaRPr lang="en-US" sz="1400" b="1" i="0" u="none" strike="noStrike" dirty="0">
                        <a:solidFill>
                          <a:srgbClr val="000000"/>
                        </a:solidFill>
                        <a:effectLst/>
                        <a:latin typeface="Calibri" panose="020F0502020204030204" pitchFamily="34" charset="0"/>
                      </a:endParaRPr>
                    </a:p>
                  </a:txBody>
                  <a:tcPr marL="0" marR="0" marT="0" marB="0" anchor="b">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658767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676" y="559678"/>
            <a:ext cx="4853355" cy="4952492"/>
          </a:xfrm>
        </p:spPr>
        <p:txBody>
          <a:bodyPr/>
          <a:lstStyle/>
          <a:p>
            <a:pPr algn="l"/>
            <a:r>
              <a:rPr lang="en-US" i="0" dirty="0"/>
              <a:t>Complementing the Regional LMIS</a:t>
            </a:r>
          </a:p>
        </p:txBody>
      </p:sp>
      <p:sp>
        <p:nvSpPr>
          <p:cNvPr id="3" name="Content Placeholder 2"/>
          <p:cNvSpPr>
            <a:spLocks noGrp="1"/>
          </p:cNvSpPr>
          <p:nvPr>
            <p:ph idx="1"/>
          </p:nvPr>
        </p:nvSpPr>
        <p:spPr/>
        <p:txBody>
          <a:bodyPr>
            <a:normAutofit/>
          </a:bodyPr>
          <a:lstStyle/>
          <a:p>
            <a:r>
              <a:rPr lang="en-US" sz="2400" dirty="0"/>
              <a:t>The list of indicators for the regional LMIS covers several areas.</a:t>
            </a:r>
          </a:p>
          <a:p>
            <a:pPr marL="0" indent="0">
              <a:buNone/>
            </a:pPr>
            <a:endParaRPr lang="en-US" sz="2400" dirty="0"/>
          </a:p>
          <a:p>
            <a:r>
              <a:rPr lang="en-US" sz="2400" dirty="0"/>
              <a:t>To be complemented by other data sources and tools.</a:t>
            </a:r>
          </a:p>
          <a:p>
            <a:pPr marL="0" indent="0">
              <a:buNone/>
            </a:pPr>
            <a:endParaRPr lang="en-US" sz="2400" dirty="0"/>
          </a:p>
          <a:p>
            <a:r>
              <a:rPr lang="en-US" sz="2400" dirty="0"/>
              <a:t>Additional data from Immigration. </a:t>
            </a:r>
          </a:p>
          <a:p>
            <a:endParaRPr lang="en-US" sz="2400" dirty="0"/>
          </a:p>
          <a:p>
            <a:r>
              <a:rPr lang="en-US" sz="2400" dirty="0"/>
              <a:t>The CARICOM Applications Processing System – an electronic system for the administration the CSME Skills Regime.</a:t>
            </a:r>
          </a:p>
          <a:p>
            <a:endParaRPr lang="en-US" sz="2400" dirty="0"/>
          </a:p>
          <a:p>
            <a:pPr marL="0" indent="0">
              <a:buNone/>
            </a:pPr>
            <a:endParaRPr lang="en-US" sz="2400" dirty="0"/>
          </a:p>
        </p:txBody>
      </p:sp>
      <p:sp>
        <p:nvSpPr>
          <p:cNvPr id="4" name="Slide Number Placeholder 3"/>
          <p:cNvSpPr>
            <a:spLocks noGrp="1"/>
          </p:cNvSpPr>
          <p:nvPr>
            <p:ph type="sldNum" sz="quarter" idx="12"/>
          </p:nvPr>
        </p:nvSpPr>
        <p:spPr/>
        <p:txBody>
          <a:bodyPr/>
          <a:lstStyle/>
          <a:p>
            <a:fld id="{C2E1985A-A71A-46CF-91BB-717108D0F874}" type="slidenum">
              <a:rPr lang="en-US" smtClean="0"/>
              <a:t>13</a:t>
            </a:fld>
            <a:endParaRPr lang="en-US"/>
          </a:p>
        </p:txBody>
      </p:sp>
    </p:spTree>
    <p:extLst>
      <p:ext uri="{BB962C8B-B14F-4D97-AF65-F5344CB8AC3E}">
        <p14:creationId xmlns:p14="http://schemas.microsoft.com/office/powerpoint/2010/main" val="1716788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i="0" dirty="0"/>
              <a:t>Regional LMIS - Benefits</a:t>
            </a:r>
          </a:p>
        </p:txBody>
      </p:sp>
      <p:sp>
        <p:nvSpPr>
          <p:cNvPr id="3" name="Content Placeholder 2"/>
          <p:cNvSpPr>
            <a:spLocks noGrp="1"/>
          </p:cNvSpPr>
          <p:nvPr>
            <p:ph idx="1"/>
          </p:nvPr>
        </p:nvSpPr>
        <p:spPr>
          <a:xfrm>
            <a:off x="5195668" y="208345"/>
            <a:ext cx="6248398" cy="6473809"/>
          </a:xfrm>
        </p:spPr>
        <p:txBody>
          <a:bodyPr>
            <a:normAutofit lnSpcReduction="10000"/>
          </a:bodyPr>
          <a:lstStyle/>
          <a:p>
            <a:pPr marL="0" indent="0">
              <a:buNone/>
            </a:pPr>
            <a:r>
              <a:rPr lang="en-US" dirty="0"/>
              <a:t>In addition to allowing for the improved management of the CSME Movement of Labour Regimes, the following benefits would also be derived from the regional LMIS:</a:t>
            </a:r>
          </a:p>
          <a:p>
            <a:endParaRPr lang="en-US" dirty="0"/>
          </a:p>
          <a:p>
            <a:r>
              <a:rPr lang="en-US" dirty="0"/>
              <a:t>Data on </a:t>
            </a:r>
            <a:r>
              <a:rPr lang="en-US" dirty="0" err="1"/>
              <a:t>labour</a:t>
            </a:r>
            <a:r>
              <a:rPr lang="en-US" dirty="0"/>
              <a:t> market demands and available skills to allow for </a:t>
            </a:r>
            <a:r>
              <a:rPr lang="en-US" dirty="0" err="1"/>
              <a:t>labour</a:t>
            </a:r>
            <a:r>
              <a:rPr lang="en-US" dirty="0"/>
              <a:t> market gaps within the region to be filled more efficiently; which would have positive impacts on regional employment levels and economic growth.</a:t>
            </a:r>
          </a:p>
          <a:p>
            <a:pPr marL="0" indent="0">
              <a:buNone/>
            </a:pPr>
            <a:endParaRPr lang="en-US" dirty="0"/>
          </a:p>
          <a:p>
            <a:r>
              <a:rPr lang="en-US" dirty="0"/>
              <a:t>Availability of empirical data to inform decision making with respect to </a:t>
            </a:r>
            <a:r>
              <a:rPr lang="en-US" dirty="0" err="1"/>
              <a:t>labour</a:t>
            </a:r>
            <a:r>
              <a:rPr lang="en-US" dirty="0"/>
              <a:t> market policy and other policy areas such as education and training.</a:t>
            </a:r>
          </a:p>
          <a:p>
            <a:endParaRPr lang="en-US" dirty="0"/>
          </a:p>
          <a:p>
            <a:r>
              <a:rPr lang="en-US" dirty="0"/>
              <a:t>Data made available through regional LMIS to facilitate the monitoring of Member States’ progress in achieving the SDGs, in particular SDG Goal 8 – Decent Work and Economic Growth.</a:t>
            </a:r>
          </a:p>
        </p:txBody>
      </p:sp>
      <p:sp>
        <p:nvSpPr>
          <p:cNvPr id="4" name="Slide Number Placeholder 3"/>
          <p:cNvSpPr>
            <a:spLocks noGrp="1"/>
          </p:cNvSpPr>
          <p:nvPr>
            <p:ph type="sldNum" sz="quarter" idx="12"/>
          </p:nvPr>
        </p:nvSpPr>
        <p:spPr/>
        <p:txBody>
          <a:bodyPr/>
          <a:lstStyle/>
          <a:p>
            <a:fld id="{C2E1985A-A71A-46CF-91BB-717108D0F874}" type="slidenum">
              <a:rPr lang="en-US" smtClean="0"/>
              <a:t>14</a:t>
            </a:fld>
            <a:endParaRPr lang="en-US"/>
          </a:p>
        </p:txBody>
      </p:sp>
    </p:spTree>
    <p:extLst>
      <p:ext uri="{BB962C8B-B14F-4D97-AF65-F5344CB8AC3E}">
        <p14:creationId xmlns:p14="http://schemas.microsoft.com/office/powerpoint/2010/main" val="2808502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2E1985A-A71A-46CF-91BB-717108D0F874}" type="slidenum">
              <a:rPr lang="en-US" smtClean="0"/>
              <a:t>15</a:t>
            </a:fld>
            <a:endParaRPr lang="en-US"/>
          </a:p>
        </p:txBody>
      </p:sp>
      <p:pic>
        <p:nvPicPr>
          <p:cNvPr id="5" name="Picture 4"/>
          <p:cNvPicPr>
            <a:picLocks noChangeAspect="1"/>
          </p:cNvPicPr>
          <p:nvPr/>
        </p:nvPicPr>
        <p:blipFill>
          <a:blip r:embed="rId2"/>
          <a:stretch>
            <a:fillRect/>
          </a:stretch>
        </p:blipFill>
        <p:spPr>
          <a:xfrm>
            <a:off x="3229014" y="0"/>
            <a:ext cx="5499069" cy="3432345"/>
          </a:xfrm>
          <a:prstGeom prst="rect">
            <a:avLst/>
          </a:prstGeom>
        </p:spPr>
      </p:pic>
      <p:pic>
        <p:nvPicPr>
          <p:cNvPr id="6" name="Picture 5"/>
          <p:cNvPicPr>
            <a:picLocks noChangeAspect="1"/>
          </p:cNvPicPr>
          <p:nvPr/>
        </p:nvPicPr>
        <p:blipFill>
          <a:blip r:embed="rId3"/>
          <a:stretch>
            <a:fillRect/>
          </a:stretch>
        </p:blipFill>
        <p:spPr>
          <a:xfrm>
            <a:off x="3460212" y="4797140"/>
            <a:ext cx="4737003" cy="908383"/>
          </a:xfrm>
          <a:prstGeom prst="rect">
            <a:avLst/>
          </a:prstGeom>
        </p:spPr>
      </p:pic>
      <p:sp>
        <p:nvSpPr>
          <p:cNvPr id="7" name="TextBox 6"/>
          <p:cNvSpPr txBox="1"/>
          <p:nvPr/>
        </p:nvSpPr>
        <p:spPr>
          <a:xfrm>
            <a:off x="3460212" y="3432345"/>
            <a:ext cx="5036674" cy="1200329"/>
          </a:xfrm>
          <a:prstGeom prst="rect">
            <a:avLst/>
          </a:prstGeom>
          <a:noFill/>
        </p:spPr>
        <p:txBody>
          <a:bodyPr wrap="square" rtlCol="0">
            <a:spAutoFit/>
          </a:bodyPr>
          <a:lstStyle/>
          <a:p>
            <a:r>
              <a:rPr lang="en-US" b="1" dirty="0"/>
              <a:t>Rosa-Mae Whittier</a:t>
            </a:r>
          </a:p>
          <a:p>
            <a:r>
              <a:rPr lang="en-US" b="1" dirty="0"/>
              <a:t>Free Movement and </a:t>
            </a:r>
            <a:r>
              <a:rPr lang="en-US" b="1" dirty="0" err="1"/>
              <a:t>Labour</a:t>
            </a:r>
            <a:r>
              <a:rPr lang="en-US" b="1" dirty="0"/>
              <a:t> Officer</a:t>
            </a:r>
          </a:p>
          <a:p>
            <a:r>
              <a:rPr lang="en-US" b="1" dirty="0"/>
              <a:t>CARICOM Secretariat</a:t>
            </a:r>
          </a:p>
          <a:p>
            <a:r>
              <a:rPr lang="en-US" b="1" dirty="0"/>
              <a:t>Rosamae.whittier@caricom.org</a:t>
            </a:r>
          </a:p>
        </p:txBody>
      </p:sp>
    </p:spTree>
    <p:extLst>
      <p:ext uri="{BB962C8B-B14F-4D97-AF65-F5344CB8AC3E}">
        <p14:creationId xmlns:p14="http://schemas.microsoft.com/office/powerpoint/2010/main" val="2344542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3122"/>
            <a:ext cx="9575800" cy="790575"/>
          </a:xfrm>
        </p:spPr>
        <p:txBody>
          <a:bodyPr/>
          <a:lstStyle/>
          <a:p>
            <a:r>
              <a:rPr lang="en-US" b="1" i="0" dirty="0"/>
              <a:t>Presentation</a:t>
            </a:r>
            <a:r>
              <a:rPr lang="en-US" dirty="0"/>
              <a:t> </a:t>
            </a:r>
            <a:r>
              <a:rPr lang="en-US" b="1" i="0" dirty="0"/>
              <a:t>Overview</a:t>
            </a:r>
          </a:p>
        </p:txBody>
      </p:sp>
      <p:sp>
        <p:nvSpPr>
          <p:cNvPr id="3" name="Content Placeholder 2"/>
          <p:cNvSpPr>
            <a:spLocks noGrp="1"/>
          </p:cNvSpPr>
          <p:nvPr>
            <p:ph idx="1"/>
          </p:nvPr>
        </p:nvSpPr>
        <p:spPr>
          <a:xfrm>
            <a:off x="838200" y="933697"/>
            <a:ext cx="10515600" cy="5308600"/>
          </a:xfrm>
        </p:spPr>
        <p:txBody>
          <a:bodyPr>
            <a:noAutofit/>
          </a:bodyPr>
          <a:lstStyle/>
          <a:p>
            <a:r>
              <a:rPr lang="en-GB" sz="2800" dirty="0"/>
              <a:t>The Caribbean Community (CARICOM) and the CARICOM Single Market and Economy (CSME)</a:t>
            </a:r>
          </a:p>
          <a:p>
            <a:pPr marL="0" indent="0">
              <a:buNone/>
            </a:pPr>
            <a:endParaRPr lang="en-GB" sz="1000" dirty="0"/>
          </a:p>
          <a:p>
            <a:r>
              <a:rPr lang="en-GB" sz="2800" dirty="0"/>
              <a:t>Labour Migration within CARICOM and the CSME</a:t>
            </a:r>
          </a:p>
          <a:p>
            <a:pPr marL="0" indent="0">
              <a:buNone/>
            </a:pPr>
            <a:endParaRPr lang="en-GB" sz="1000" dirty="0"/>
          </a:p>
          <a:p>
            <a:r>
              <a:rPr lang="en-GB" sz="2800" dirty="0"/>
              <a:t>Labour Market Information Systems (LMIS) and the management of labour migration</a:t>
            </a:r>
          </a:p>
          <a:p>
            <a:pPr marL="0" indent="0">
              <a:buNone/>
            </a:pPr>
            <a:endParaRPr lang="en-GB" sz="1000" dirty="0"/>
          </a:p>
          <a:p>
            <a:r>
              <a:rPr lang="en-GB" sz="2800" dirty="0"/>
              <a:t>The CARICOM Regional LMIS</a:t>
            </a:r>
          </a:p>
          <a:p>
            <a:pPr marL="0" indent="0">
              <a:buNone/>
            </a:pPr>
            <a:endParaRPr lang="en-GB" sz="1000" dirty="0"/>
          </a:p>
          <a:p>
            <a:r>
              <a:rPr lang="en-GB" sz="2800" dirty="0"/>
              <a:t>The CARICOM LMIS and intra-regional labour migration</a:t>
            </a:r>
          </a:p>
        </p:txBody>
      </p:sp>
      <p:sp>
        <p:nvSpPr>
          <p:cNvPr id="4" name="Slide Number Placeholder 3"/>
          <p:cNvSpPr>
            <a:spLocks noGrp="1"/>
          </p:cNvSpPr>
          <p:nvPr>
            <p:ph type="sldNum" sz="quarter" idx="12"/>
          </p:nvPr>
        </p:nvSpPr>
        <p:spPr/>
        <p:txBody>
          <a:bodyPr/>
          <a:lstStyle/>
          <a:p>
            <a:fld id="{C2E1985A-A71A-46CF-91BB-717108D0F874}" type="slidenum">
              <a:rPr lang="en-US" smtClean="0"/>
              <a:t>2</a:t>
            </a:fld>
            <a:endParaRPr lang="en-US"/>
          </a:p>
        </p:txBody>
      </p:sp>
    </p:spTree>
    <p:extLst>
      <p:ext uri="{BB962C8B-B14F-4D97-AF65-F5344CB8AC3E}">
        <p14:creationId xmlns:p14="http://schemas.microsoft.com/office/powerpoint/2010/main" val="292521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3429000" cy="4952492"/>
          </a:xfrm>
        </p:spPr>
        <p:txBody>
          <a:bodyPr/>
          <a:lstStyle/>
          <a:p>
            <a:pPr algn="l"/>
            <a:r>
              <a:rPr lang="en-US" i="0" dirty="0"/>
              <a:t>CARICOM and the CSME  </a:t>
            </a:r>
          </a:p>
        </p:txBody>
      </p:sp>
      <p:sp>
        <p:nvSpPr>
          <p:cNvPr id="3" name="Content Placeholder 2"/>
          <p:cNvSpPr>
            <a:spLocks noGrp="1"/>
          </p:cNvSpPr>
          <p:nvPr>
            <p:ph idx="1"/>
          </p:nvPr>
        </p:nvSpPr>
        <p:spPr>
          <a:xfrm>
            <a:off x="5029200" y="547856"/>
            <a:ext cx="6248398" cy="5655156"/>
          </a:xfrm>
        </p:spPr>
        <p:txBody>
          <a:bodyPr/>
          <a:lstStyle/>
          <a:p>
            <a:r>
              <a:rPr lang="en-US" dirty="0"/>
              <a:t>The Caribbean Community (CARICOM) is a regional bloc of Caribbean States</a:t>
            </a:r>
          </a:p>
          <a:p>
            <a:endParaRPr lang="en-US" dirty="0"/>
          </a:p>
          <a:p>
            <a:r>
              <a:rPr lang="en-US" dirty="0"/>
              <a:t>CARICOM was established in 1973 through the Treaty of </a:t>
            </a:r>
            <a:r>
              <a:rPr lang="en-US" dirty="0" err="1"/>
              <a:t>Chaguaramas</a:t>
            </a:r>
            <a:endParaRPr lang="en-US" dirty="0"/>
          </a:p>
          <a:p>
            <a:endParaRPr lang="en-US" dirty="0"/>
          </a:p>
          <a:p>
            <a:r>
              <a:rPr lang="en-US" dirty="0"/>
              <a:t>There are fifteen (15) CARICOM Member States </a:t>
            </a:r>
          </a:p>
          <a:p>
            <a:pPr marL="0" indent="0">
              <a:buNone/>
            </a:pPr>
            <a:endParaRPr lang="en-US" dirty="0"/>
          </a:p>
          <a:p>
            <a:r>
              <a:rPr lang="en-US" dirty="0"/>
              <a:t>The CARCIOM Single Market and Economy (CSME) is a key initiative within CARICOM to foster deeper integration within the Community and promote further growth and development in Member States </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C2E1985A-A71A-46CF-91BB-717108D0F874}" type="slidenum">
              <a:rPr lang="en-US" smtClean="0"/>
              <a:t>3</a:t>
            </a:fld>
            <a:endParaRPr lang="en-US"/>
          </a:p>
        </p:txBody>
      </p:sp>
      <p:pic>
        <p:nvPicPr>
          <p:cNvPr id="6" name="Picture 5"/>
          <p:cNvPicPr>
            <a:picLocks noChangeAspect="1"/>
          </p:cNvPicPr>
          <p:nvPr/>
        </p:nvPicPr>
        <p:blipFill>
          <a:blip r:embed="rId2"/>
          <a:stretch>
            <a:fillRect/>
          </a:stretch>
        </p:blipFill>
        <p:spPr>
          <a:xfrm>
            <a:off x="292930" y="3582190"/>
            <a:ext cx="4736270" cy="908432"/>
          </a:xfrm>
          <a:prstGeom prst="rect">
            <a:avLst/>
          </a:prstGeom>
        </p:spPr>
      </p:pic>
    </p:spTree>
    <p:extLst>
      <p:ext uri="{BB962C8B-B14F-4D97-AF65-F5344CB8AC3E}">
        <p14:creationId xmlns:p14="http://schemas.microsoft.com/office/powerpoint/2010/main" val="4195204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795" y="559678"/>
            <a:ext cx="3833906" cy="4952492"/>
          </a:xfrm>
        </p:spPr>
        <p:txBody>
          <a:bodyPr/>
          <a:lstStyle/>
          <a:p>
            <a:pPr algn="l"/>
            <a:r>
              <a:rPr lang="en-US" i="0" dirty="0"/>
              <a:t>CARICOM Member States</a:t>
            </a:r>
          </a:p>
        </p:txBody>
      </p:sp>
      <p:sp>
        <p:nvSpPr>
          <p:cNvPr id="4" name="Slide Number Placeholder 3"/>
          <p:cNvSpPr>
            <a:spLocks noGrp="1"/>
          </p:cNvSpPr>
          <p:nvPr>
            <p:ph type="sldNum" sz="quarter" idx="12"/>
          </p:nvPr>
        </p:nvSpPr>
        <p:spPr/>
        <p:txBody>
          <a:bodyPr/>
          <a:lstStyle/>
          <a:p>
            <a:fld id="{C2E1985A-A71A-46CF-91BB-717108D0F874}" type="slidenum">
              <a:rPr lang="en-US" smtClean="0"/>
              <a:t>4</a:t>
            </a:fld>
            <a:endParaRPr lang="en-US"/>
          </a:p>
        </p:txBody>
      </p:sp>
      <p:pic>
        <p:nvPicPr>
          <p:cNvPr id="5" name="Picture 4"/>
          <p:cNvPicPr>
            <a:picLocks noChangeAspect="1"/>
          </p:cNvPicPr>
          <p:nvPr/>
        </p:nvPicPr>
        <p:blipFill>
          <a:blip r:embed="rId2"/>
          <a:stretch>
            <a:fillRect/>
          </a:stretch>
        </p:blipFill>
        <p:spPr>
          <a:xfrm>
            <a:off x="633412" y="2934324"/>
            <a:ext cx="2009775" cy="1343025"/>
          </a:xfrm>
          <a:prstGeom prst="rect">
            <a:avLst/>
          </a:prstGeom>
        </p:spPr>
      </p:pic>
      <p:pic>
        <p:nvPicPr>
          <p:cNvPr id="8" name="Content Placeholder 7"/>
          <p:cNvPicPr>
            <a:picLocks noGrp="1" noChangeAspect="1"/>
          </p:cNvPicPr>
          <p:nvPr>
            <p:ph idx="1"/>
          </p:nvPr>
        </p:nvPicPr>
        <p:blipFill>
          <a:blip r:embed="rId3"/>
          <a:stretch>
            <a:fillRect/>
          </a:stretch>
        </p:blipFill>
        <p:spPr>
          <a:xfrm>
            <a:off x="3973701" y="699170"/>
            <a:ext cx="3316194" cy="4469653"/>
          </a:xfrm>
          <a:prstGeom prst="rect">
            <a:avLst/>
          </a:prstGeom>
        </p:spPr>
      </p:pic>
      <p:pic>
        <p:nvPicPr>
          <p:cNvPr id="9" name="Picture 8"/>
          <p:cNvPicPr>
            <a:picLocks noChangeAspect="1"/>
          </p:cNvPicPr>
          <p:nvPr/>
        </p:nvPicPr>
        <p:blipFill>
          <a:blip r:embed="rId4"/>
          <a:stretch>
            <a:fillRect/>
          </a:stretch>
        </p:blipFill>
        <p:spPr>
          <a:xfrm>
            <a:off x="7515412" y="699170"/>
            <a:ext cx="4457700" cy="4469980"/>
          </a:xfrm>
          <a:prstGeom prst="rect">
            <a:avLst/>
          </a:prstGeom>
        </p:spPr>
      </p:pic>
    </p:spTree>
    <p:extLst>
      <p:ext uri="{BB962C8B-B14F-4D97-AF65-F5344CB8AC3E}">
        <p14:creationId xmlns:p14="http://schemas.microsoft.com/office/powerpoint/2010/main" val="4226167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3833906" cy="4321811"/>
          </a:xfrm>
        </p:spPr>
        <p:txBody>
          <a:bodyPr>
            <a:normAutofit/>
          </a:bodyPr>
          <a:lstStyle/>
          <a:p>
            <a:pPr algn="l"/>
            <a:r>
              <a:rPr lang="en-GB" sz="4000" i="0" dirty="0"/>
              <a:t>Labour</a:t>
            </a:r>
            <a:r>
              <a:rPr lang="en-US" sz="4000" i="0" dirty="0"/>
              <a:t> Migration within CARICOM and the CSME -</a:t>
            </a:r>
            <a:br>
              <a:rPr lang="en-US" sz="4000" i="0" dirty="0"/>
            </a:br>
            <a:r>
              <a:rPr lang="en-US" sz="4000" i="0" dirty="0"/>
              <a:t>The CSME Regimes</a:t>
            </a:r>
          </a:p>
        </p:txBody>
      </p:sp>
      <p:sp>
        <p:nvSpPr>
          <p:cNvPr id="4" name="Slide Number Placeholder 3"/>
          <p:cNvSpPr>
            <a:spLocks noGrp="1"/>
          </p:cNvSpPr>
          <p:nvPr>
            <p:ph type="sldNum" sz="quarter" idx="12"/>
          </p:nvPr>
        </p:nvSpPr>
        <p:spPr/>
        <p:txBody>
          <a:bodyPr/>
          <a:lstStyle/>
          <a:p>
            <a:fld id="{C2E1985A-A71A-46CF-91BB-717108D0F874}" type="slidenum">
              <a:rPr lang="en-US" smtClean="0"/>
              <a:t>5</a:t>
            </a:fld>
            <a:endParaRPr lang="en-US"/>
          </a:p>
        </p:txBody>
      </p:sp>
      <p:sp>
        <p:nvSpPr>
          <p:cNvPr id="6" name="Content Placeholder 5"/>
          <p:cNvSpPr>
            <a:spLocks noGrp="1"/>
          </p:cNvSpPr>
          <p:nvPr>
            <p:ph idx="1"/>
          </p:nvPr>
        </p:nvSpPr>
        <p:spPr>
          <a:xfrm>
            <a:off x="5103905" y="0"/>
            <a:ext cx="6680105" cy="6858000"/>
          </a:xfrm>
        </p:spPr>
        <p:txBody>
          <a:bodyPr>
            <a:normAutofit/>
          </a:bodyPr>
          <a:lstStyle/>
          <a:p>
            <a:r>
              <a:rPr lang="en-US" dirty="0"/>
              <a:t>The CSME consists of </a:t>
            </a:r>
            <a:r>
              <a:rPr lang="en-US" b="1" dirty="0"/>
              <a:t>five core regimes</a:t>
            </a:r>
          </a:p>
          <a:p>
            <a:endParaRPr lang="en-US" b="1"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Under the Skills, Services and Establishment Regimes CARICOM nationals can move within the region for the purpose of work without a Work Permit</a:t>
            </a:r>
          </a:p>
          <a:p>
            <a:r>
              <a:rPr lang="en-US" dirty="0"/>
              <a:t>Movement of </a:t>
            </a:r>
            <a:r>
              <a:rPr lang="en-US" dirty="0" err="1"/>
              <a:t>Labour</a:t>
            </a:r>
            <a:r>
              <a:rPr lang="en-US" dirty="0"/>
              <a:t> under the CSME regimes is limited to specific categories of workers  </a:t>
            </a:r>
          </a:p>
        </p:txBody>
      </p:sp>
      <p:graphicFrame>
        <p:nvGraphicFramePr>
          <p:cNvPr id="7" name="Diagram 6"/>
          <p:cNvGraphicFramePr/>
          <p:nvPr>
            <p:extLst>
              <p:ext uri="{D42A27DB-BD31-4B8C-83A1-F6EECF244321}">
                <p14:modId xmlns:p14="http://schemas.microsoft.com/office/powerpoint/2010/main" val="154995566"/>
              </p:ext>
            </p:extLst>
          </p:nvPr>
        </p:nvGraphicFramePr>
        <p:xfrm>
          <a:off x="5310186" y="420142"/>
          <a:ext cx="5287109" cy="39830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Picture 7"/>
          <p:cNvPicPr>
            <a:picLocks noChangeAspect="1"/>
          </p:cNvPicPr>
          <p:nvPr/>
        </p:nvPicPr>
        <p:blipFill>
          <a:blip r:embed="rId7"/>
          <a:stretch>
            <a:fillRect/>
          </a:stretch>
        </p:blipFill>
        <p:spPr>
          <a:xfrm>
            <a:off x="301718" y="5203669"/>
            <a:ext cx="4548187" cy="617002"/>
          </a:xfrm>
          <a:prstGeom prst="rect">
            <a:avLst/>
          </a:prstGeom>
        </p:spPr>
      </p:pic>
    </p:spTree>
    <p:extLst>
      <p:ext uri="{BB962C8B-B14F-4D97-AF65-F5344CB8AC3E}">
        <p14:creationId xmlns:p14="http://schemas.microsoft.com/office/powerpoint/2010/main" val="2994282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365" y="345640"/>
            <a:ext cx="4440703" cy="5627077"/>
          </a:xfrm>
        </p:spPr>
        <p:txBody>
          <a:bodyPr/>
          <a:lstStyle/>
          <a:p>
            <a:pPr marL="0" indent="0">
              <a:buNone/>
            </a:pPr>
            <a:r>
              <a:rPr lang="en-US" b="1" dirty="0"/>
              <a:t>	     </a:t>
            </a:r>
            <a:r>
              <a:rPr lang="en-US" sz="1800" b="1" dirty="0"/>
              <a:t>Skills Regime</a:t>
            </a:r>
          </a:p>
          <a:p>
            <a:pPr marL="0" indent="0">
              <a:buNone/>
            </a:pPr>
            <a:endParaRPr lang="en-US" b="1" dirty="0"/>
          </a:p>
        </p:txBody>
      </p:sp>
      <p:sp>
        <p:nvSpPr>
          <p:cNvPr id="4" name="Slide Number Placeholder 3"/>
          <p:cNvSpPr>
            <a:spLocks noGrp="1"/>
          </p:cNvSpPr>
          <p:nvPr>
            <p:ph type="sldNum" sz="quarter" idx="12"/>
          </p:nvPr>
        </p:nvSpPr>
        <p:spPr/>
        <p:txBody>
          <a:bodyPr/>
          <a:lstStyle/>
          <a:p>
            <a:fld id="{C2E1985A-A71A-46CF-91BB-717108D0F874}" type="slidenum">
              <a:rPr lang="en-US" smtClean="0"/>
              <a:t>6</a:t>
            </a:fld>
            <a:endParaRPr lang="en-US"/>
          </a:p>
        </p:txBody>
      </p:sp>
      <p:graphicFrame>
        <p:nvGraphicFramePr>
          <p:cNvPr id="5" name="Diagram 4"/>
          <p:cNvGraphicFramePr/>
          <p:nvPr>
            <p:extLst>
              <p:ext uri="{D42A27DB-BD31-4B8C-83A1-F6EECF244321}">
                <p14:modId xmlns:p14="http://schemas.microsoft.com/office/powerpoint/2010/main" val="2858421721"/>
              </p:ext>
            </p:extLst>
          </p:nvPr>
        </p:nvGraphicFramePr>
        <p:xfrm>
          <a:off x="145365" y="880462"/>
          <a:ext cx="4304713" cy="52530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5038593" y="506436"/>
            <a:ext cx="6949412" cy="4801314"/>
          </a:xfrm>
          <a:prstGeom prst="rect">
            <a:avLst/>
          </a:prstGeom>
          <a:noFill/>
        </p:spPr>
        <p:txBody>
          <a:bodyPr wrap="square" rtlCol="0">
            <a:spAutoFit/>
          </a:bodyPr>
          <a:lstStyle/>
          <a:p>
            <a:r>
              <a:rPr lang="en-US" b="1" dirty="0"/>
              <a:t>Right of Establishment Regime</a:t>
            </a:r>
          </a:p>
          <a:p>
            <a:endParaRPr lang="en-US" dirty="0"/>
          </a:p>
          <a:p>
            <a:pPr marL="285750" indent="-285750">
              <a:buFont typeface="Wingdings" panose="05000000000000000000" pitchFamily="2" charset="2"/>
              <a:buChar char="Ø"/>
            </a:pPr>
            <a:r>
              <a:rPr lang="en-US" dirty="0"/>
              <a:t>CARICOM nationals seeking to establish a business in another CARICOM Country</a:t>
            </a:r>
          </a:p>
          <a:p>
            <a:pPr marL="285750" indent="-285750">
              <a:buFont typeface="Wingdings" panose="05000000000000000000" pitchFamily="2" charset="2"/>
              <a:buChar char="Ø"/>
            </a:pPr>
            <a:r>
              <a:rPr lang="en-US" dirty="0"/>
              <a:t>Managerial, Supervisory and Technical staff</a:t>
            </a:r>
          </a:p>
          <a:p>
            <a:endParaRPr lang="en-US" dirty="0"/>
          </a:p>
          <a:p>
            <a:r>
              <a:rPr lang="en-US" b="1" dirty="0"/>
              <a:t>Services Regime</a:t>
            </a:r>
          </a:p>
          <a:p>
            <a:endParaRPr lang="en-US" dirty="0"/>
          </a:p>
          <a:p>
            <a:pPr marL="285750" indent="-285750">
              <a:buFont typeface="Wingdings" panose="05000000000000000000" pitchFamily="2" charset="2"/>
              <a:buChar char="Ø"/>
            </a:pPr>
            <a:r>
              <a:rPr lang="en-US" dirty="0"/>
              <a:t>Service Provider</a:t>
            </a:r>
          </a:p>
          <a:p>
            <a:pPr marL="285750" indent="-285750">
              <a:buFont typeface="Wingdings" panose="05000000000000000000" pitchFamily="2" charset="2"/>
              <a:buChar char="Ø"/>
            </a:pPr>
            <a:r>
              <a:rPr lang="en-US" dirty="0"/>
              <a:t>Relevant staff</a:t>
            </a:r>
          </a:p>
          <a:p>
            <a:endParaRPr lang="en-US" dirty="0"/>
          </a:p>
          <a:p>
            <a:endParaRPr lang="en-US" dirty="0"/>
          </a:p>
          <a:p>
            <a:r>
              <a:rPr lang="en-US" sz="2400" b="1" i="1" dirty="0"/>
              <a:t>Intra-regional </a:t>
            </a:r>
            <a:r>
              <a:rPr lang="en-US" sz="2400" b="1" i="1" dirty="0" err="1"/>
              <a:t>labour</a:t>
            </a:r>
            <a:r>
              <a:rPr lang="en-US" sz="2400" b="1" i="1" dirty="0"/>
              <a:t> migration also occurs outside of the CSME regimes, through the Work Permit system. </a:t>
            </a:r>
          </a:p>
          <a:p>
            <a:endParaRPr lang="en-US" dirty="0"/>
          </a:p>
        </p:txBody>
      </p:sp>
    </p:spTree>
    <p:extLst>
      <p:ext uri="{BB962C8B-B14F-4D97-AF65-F5344CB8AC3E}">
        <p14:creationId xmlns:p14="http://schemas.microsoft.com/office/powerpoint/2010/main" val="298245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089" y="569066"/>
            <a:ext cx="3833906" cy="4952492"/>
          </a:xfrm>
        </p:spPr>
        <p:txBody>
          <a:bodyPr/>
          <a:lstStyle/>
          <a:p>
            <a:pPr algn="l"/>
            <a:r>
              <a:rPr lang="en-US" i="0" dirty="0"/>
              <a:t>LMIS and </a:t>
            </a:r>
            <a:r>
              <a:rPr lang="en-US" i="0" dirty="0" err="1"/>
              <a:t>Labour</a:t>
            </a:r>
            <a:r>
              <a:rPr lang="en-US" i="0" dirty="0"/>
              <a:t> Migration </a:t>
            </a:r>
          </a:p>
        </p:txBody>
      </p:sp>
      <p:sp>
        <p:nvSpPr>
          <p:cNvPr id="3" name="Content Placeholder 2"/>
          <p:cNvSpPr>
            <a:spLocks noGrp="1"/>
          </p:cNvSpPr>
          <p:nvPr>
            <p:ph idx="1"/>
          </p:nvPr>
        </p:nvSpPr>
        <p:spPr>
          <a:xfrm>
            <a:off x="3990995" y="147035"/>
            <a:ext cx="7642987" cy="5691057"/>
          </a:xfrm>
        </p:spPr>
        <p:txBody>
          <a:bodyPr>
            <a:normAutofit lnSpcReduction="10000"/>
          </a:bodyPr>
          <a:lstStyle/>
          <a:p>
            <a:pPr algn="just">
              <a:buFont typeface="Wingdings" panose="05000000000000000000" pitchFamily="2" charset="2"/>
              <a:buChar char="Ø"/>
            </a:pPr>
            <a:r>
              <a:rPr lang="en-US" dirty="0"/>
              <a:t>At its Twenty-First Inter-Sessional Meeting (March 2010)  the Conference of Heads of Government mandated “the development and adoption of a regional project to build a regional electronic network for </a:t>
            </a:r>
            <a:r>
              <a:rPr lang="en-US" dirty="0" err="1"/>
              <a:t>labour</a:t>
            </a:r>
            <a:r>
              <a:rPr lang="en-US" dirty="0"/>
              <a:t> market information and statistics.” The Conference further noted that this is necessary “to improve data and information retrieval in order to </a:t>
            </a:r>
            <a:r>
              <a:rPr lang="en-US" b="1" dirty="0"/>
              <a:t>effectively monitor the functioning, performance and economic impact of free movement on the </a:t>
            </a:r>
            <a:r>
              <a:rPr lang="en-US" b="1" dirty="0" err="1"/>
              <a:t>labour</a:t>
            </a:r>
            <a:r>
              <a:rPr lang="en-US" b="1" dirty="0"/>
              <a:t> market</a:t>
            </a:r>
            <a:r>
              <a:rPr lang="en-US" dirty="0"/>
              <a:t> and to calibrate </a:t>
            </a:r>
            <a:r>
              <a:rPr lang="en-US" dirty="0" err="1"/>
              <a:t>labour</a:t>
            </a:r>
            <a:r>
              <a:rPr lang="en-US" dirty="0"/>
              <a:t> market policy”.</a:t>
            </a:r>
          </a:p>
          <a:p>
            <a:pPr marL="0" indent="0" algn="just">
              <a:buNone/>
            </a:pPr>
            <a:endParaRPr lang="en-US" dirty="0"/>
          </a:p>
          <a:p>
            <a:pPr algn="just">
              <a:buFont typeface="Wingdings" panose="05000000000000000000" pitchFamily="2" charset="2"/>
              <a:buChar char="Ø"/>
            </a:pPr>
            <a:r>
              <a:rPr lang="en-US" dirty="0"/>
              <a:t>“Effective implementation of </a:t>
            </a:r>
            <a:r>
              <a:rPr lang="en-US" dirty="0" err="1"/>
              <a:t>labour</a:t>
            </a:r>
            <a:r>
              <a:rPr lang="en-US" dirty="0"/>
              <a:t> migration agreements requires sophisticated </a:t>
            </a:r>
            <a:r>
              <a:rPr lang="en-US" b="1" dirty="0" err="1"/>
              <a:t>labour</a:t>
            </a:r>
            <a:r>
              <a:rPr lang="en-US" b="1" dirty="0"/>
              <a:t> market information systems </a:t>
            </a:r>
            <a:r>
              <a:rPr lang="en-US" dirty="0"/>
              <a:t>to deal with </a:t>
            </a:r>
            <a:r>
              <a:rPr lang="en-US" b="1" dirty="0"/>
              <a:t>job opportunity identification, dissemination of job offers and job </a:t>
            </a:r>
            <a:r>
              <a:rPr lang="en-US" b="1" dirty="0" err="1"/>
              <a:t>opportunites</a:t>
            </a:r>
            <a:r>
              <a:rPr lang="en-US" b="1" dirty="0"/>
              <a:t>,</a:t>
            </a:r>
            <a:r>
              <a:rPr lang="en-US" dirty="0"/>
              <a:t> preselection and selection of candidates and legal administrative procedures…full-fledged information systems are the basis for the protection of migrant workers’ rights which are at risk when migration takes place unregistered.” (IOM 2011)</a:t>
            </a:r>
          </a:p>
        </p:txBody>
      </p:sp>
      <p:sp>
        <p:nvSpPr>
          <p:cNvPr id="4" name="Slide Number Placeholder 3"/>
          <p:cNvSpPr>
            <a:spLocks noGrp="1"/>
          </p:cNvSpPr>
          <p:nvPr>
            <p:ph type="sldNum" sz="quarter" idx="12"/>
          </p:nvPr>
        </p:nvSpPr>
        <p:spPr/>
        <p:txBody>
          <a:bodyPr/>
          <a:lstStyle/>
          <a:p>
            <a:fld id="{C2E1985A-A71A-46CF-91BB-717108D0F874}" type="slidenum">
              <a:rPr lang="en-US" smtClean="0"/>
              <a:t>7</a:t>
            </a:fld>
            <a:endParaRPr lang="en-US"/>
          </a:p>
        </p:txBody>
      </p:sp>
    </p:spTree>
    <p:extLst>
      <p:ext uri="{BB962C8B-B14F-4D97-AF65-F5344CB8AC3E}">
        <p14:creationId xmlns:p14="http://schemas.microsoft.com/office/powerpoint/2010/main" val="3488013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5400" i="0" dirty="0"/>
              <a:t>The CARICOM Regional LMIS</a:t>
            </a:r>
            <a:br>
              <a:rPr lang="en-GB" sz="5400" i="0" dirty="0"/>
            </a:br>
            <a:endParaRPr lang="en-US" i="0" dirty="0"/>
          </a:p>
        </p:txBody>
      </p:sp>
      <p:sp>
        <p:nvSpPr>
          <p:cNvPr id="3" name="Content Placeholder 2"/>
          <p:cNvSpPr>
            <a:spLocks noGrp="1"/>
          </p:cNvSpPr>
          <p:nvPr>
            <p:ph idx="1"/>
          </p:nvPr>
        </p:nvSpPr>
        <p:spPr>
          <a:xfrm>
            <a:off x="5125330" y="258576"/>
            <a:ext cx="6248398" cy="5714141"/>
          </a:xfrm>
        </p:spPr>
        <p:txBody>
          <a:bodyPr>
            <a:normAutofit/>
          </a:bodyPr>
          <a:lstStyle/>
          <a:p>
            <a:pPr algn="just"/>
            <a:r>
              <a:rPr lang="en-US" dirty="0"/>
              <a:t>Project for the establishment of a regional LMIS commenced in December 2014 with funding assistance under the Tenth European Development Fund - CSME and Economic Integration </a:t>
            </a:r>
            <a:r>
              <a:rPr lang="en-US" dirty="0" err="1"/>
              <a:t>Programme</a:t>
            </a:r>
            <a:r>
              <a:rPr lang="en-US" dirty="0"/>
              <a:t>.</a:t>
            </a:r>
          </a:p>
          <a:p>
            <a:pPr marL="0" indent="0" algn="just">
              <a:buNone/>
            </a:pPr>
            <a:endParaRPr lang="en-US" dirty="0"/>
          </a:p>
          <a:p>
            <a:pPr algn="just"/>
            <a:r>
              <a:rPr lang="en-US" dirty="0"/>
              <a:t>This project is being implemented in collaboration with the International </a:t>
            </a:r>
            <a:r>
              <a:rPr lang="en-US" dirty="0" err="1"/>
              <a:t>Labour</a:t>
            </a:r>
            <a:r>
              <a:rPr lang="en-US" dirty="0"/>
              <a:t> </a:t>
            </a:r>
            <a:r>
              <a:rPr lang="en-US" dirty="0" err="1"/>
              <a:t>Organisation</a:t>
            </a:r>
            <a:r>
              <a:rPr lang="en-US" dirty="0"/>
              <a:t> (ILO) and the University of the West Indies (University Office of Planning and Development/SALISES Cave Hill Campus).</a:t>
            </a:r>
          </a:p>
          <a:p>
            <a:pPr marL="0" indent="0" algn="just">
              <a:buNone/>
            </a:pPr>
            <a:endParaRPr lang="en-US" dirty="0"/>
          </a:p>
          <a:p>
            <a:pPr algn="just"/>
            <a:r>
              <a:rPr lang="en-US" dirty="0"/>
              <a:t>Also partnering with other stakeholders such as the IOM through the Project Steering Committee. </a:t>
            </a:r>
          </a:p>
          <a:p>
            <a:pPr marL="0" indent="0" algn="just">
              <a:buNone/>
            </a:pPr>
            <a:endParaRPr lang="en-US" sz="800" dirty="0"/>
          </a:p>
          <a:p>
            <a:pPr algn="just"/>
            <a:endParaRPr lang="en-US" dirty="0"/>
          </a:p>
          <a:p>
            <a:pPr algn="just"/>
            <a:endParaRPr lang="en-US" dirty="0"/>
          </a:p>
          <a:p>
            <a:pPr algn="just"/>
            <a:endParaRPr lang="en-US" dirty="0"/>
          </a:p>
        </p:txBody>
      </p:sp>
      <p:sp>
        <p:nvSpPr>
          <p:cNvPr id="4" name="Slide Number Placeholder 3"/>
          <p:cNvSpPr>
            <a:spLocks noGrp="1"/>
          </p:cNvSpPr>
          <p:nvPr>
            <p:ph type="sldNum" sz="quarter" idx="12"/>
          </p:nvPr>
        </p:nvSpPr>
        <p:spPr/>
        <p:txBody>
          <a:bodyPr/>
          <a:lstStyle/>
          <a:p>
            <a:fld id="{C2E1985A-A71A-46CF-91BB-717108D0F874}" type="slidenum">
              <a:rPr lang="en-US" smtClean="0"/>
              <a:t>8</a:t>
            </a:fld>
            <a:endParaRPr lang="en-US"/>
          </a:p>
        </p:txBody>
      </p:sp>
    </p:spTree>
    <p:extLst>
      <p:ext uri="{BB962C8B-B14F-4D97-AF65-F5344CB8AC3E}">
        <p14:creationId xmlns:p14="http://schemas.microsoft.com/office/powerpoint/2010/main" val="3579292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4800" i="0" dirty="0"/>
              <a:t>The CARICOM Regional LMIS (cont’d)</a:t>
            </a:r>
            <a:endParaRPr lang="en-US" dirty="0"/>
          </a:p>
        </p:txBody>
      </p:sp>
      <p:sp>
        <p:nvSpPr>
          <p:cNvPr id="3" name="Content Placeholder 2"/>
          <p:cNvSpPr>
            <a:spLocks noGrp="1"/>
          </p:cNvSpPr>
          <p:nvPr>
            <p:ph idx="1"/>
          </p:nvPr>
        </p:nvSpPr>
        <p:spPr>
          <a:xfrm>
            <a:off x="5167533" y="208346"/>
            <a:ext cx="6248398" cy="5655156"/>
          </a:xfrm>
        </p:spPr>
        <p:txBody>
          <a:bodyPr>
            <a:normAutofit/>
          </a:bodyPr>
          <a:lstStyle/>
          <a:p>
            <a:endParaRPr lang="en-US" dirty="0"/>
          </a:p>
          <a:p>
            <a:r>
              <a:rPr lang="en-US" dirty="0"/>
              <a:t>Implementation is currently underway.</a:t>
            </a:r>
          </a:p>
          <a:p>
            <a:endParaRPr lang="en-US" dirty="0"/>
          </a:p>
          <a:p>
            <a:r>
              <a:rPr lang="en-US" dirty="0"/>
              <a:t>Scheduled to be operationalized by the end of August 2017.</a:t>
            </a:r>
          </a:p>
          <a:p>
            <a:endParaRPr lang="en-US" dirty="0"/>
          </a:p>
          <a:p>
            <a:r>
              <a:rPr lang="en-US" dirty="0"/>
              <a:t>National networks in each participating Member State to support the regional LMIS, comprising the Ministry of Labour, National Statistics Office, the Social Security Agency and other relevant bodies such as the Immigration Department. </a:t>
            </a:r>
          </a:p>
          <a:p>
            <a:endParaRPr lang="en-US" dirty="0"/>
          </a:p>
        </p:txBody>
      </p:sp>
      <p:sp>
        <p:nvSpPr>
          <p:cNvPr id="4" name="Slide Number Placeholder 3"/>
          <p:cNvSpPr>
            <a:spLocks noGrp="1"/>
          </p:cNvSpPr>
          <p:nvPr>
            <p:ph type="sldNum" sz="quarter" idx="12"/>
          </p:nvPr>
        </p:nvSpPr>
        <p:spPr/>
        <p:txBody>
          <a:bodyPr/>
          <a:lstStyle/>
          <a:p>
            <a:fld id="{C2E1985A-A71A-46CF-91BB-717108D0F874}" type="slidenum">
              <a:rPr lang="en-US" smtClean="0"/>
              <a:t>9</a:t>
            </a:fld>
            <a:endParaRPr lang="en-US"/>
          </a:p>
        </p:txBody>
      </p:sp>
    </p:spTree>
    <p:extLst>
      <p:ext uri="{BB962C8B-B14F-4D97-AF65-F5344CB8AC3E}">
        <p14:creationId xmlns:p14="http://schemas.microsoft.com/office/powerpoint/2010/main" val="4096013697"/>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TotalTime>
  <Words>1128</Words>
  <Application>Microsoft Office PowerPoint</Application>
  <PresentationFormat>Widescreen</PresentationFormat>
  <Paragraphs>165</Paragraphs>
  <Slides>15</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Arial</vt:lpstr>
      <vt:lpstr>Calibri</vt:lpstr>
      <vt:lpstr>Calibri Light</vt:lpstr>
      <vt:lpstr>Century Schoolbook</vt:lpstr>
      <vt:lpstr>Corbel</vt:lpstr>
      <vt:lpstr>Wingdings</vt:lpstr>
      <vt:lpstr>Custom Design</vt:lpstr>
      <vt:lpstr>Headlines</vt:lpstr>
      <vt:lpstr>LMIS and Migration Policy in The CARICOM Single Market and Economy</vt:lpstr>
      <vt:lpstr>Presentation Overview</vt:lpstr>
      <vt:lpstr>CARICOM and the CSME  </vt:lpstr>
      <vt:lpstr>CARICOM Member States</vt:lpstr>
      <vt:lpstr>Labour Migration within CARICOM and the CSME - The CSME Regimes</vt:lpstr>
      <vt:lpstr>PowerPoint Presentation</vt:lpstr>
      <vt:lpstr>LMIS and Labour Migration </vt:lpstr>
      <vt:lpstr>The CARICOM Regional LMIS </vt:lpstr>
      <vt:lpstr>The CARICOM Regional LMIS (cont’d)</vt:lpstr>
      <vt:lpstr>The CARICOM Regional LMIS - Indicators</vt:lpstr>
      <vt:lpstr>PowerPoint Presentation</vt:lpstr>
      <vt:lpstr>PowerPoint Presentation</vt:lpstr>
      <vt:lpstr>Complementing the Regional LMIS</vt:lpstr>
      <vt:lpstr>Regional LMIS - Benefits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Maria Camacho</cp:lastModifiedBy>
  <cp:revision>27</cp:revision>
  <dcterms:created xsi:type="dcterms:W3CDTF">2017-07-11T09:36:18Z</dcterms:created>
  <dcterms:modified xsi:type="dcterms:W3CDTF">2017-07-12T23:55:48Z</dcterms:modified>
</cp:coreProperties>
</file>