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19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9" r:id="rId11"/>
    <p:sldId id="264" r:id="rId12"/>
    <p:sldId id="265" r:id="rId13"/>
    <p:sldId id="266" r:id="rId14"/>
    <p:sldId id="267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338" autoAdjust="0"/>
    <p:restoredTop sz="89894" autoAdjust="0"/>
  </p:normalViewPr>
  <p:slideViewPr>
    <p:cSldViewPr snapToGrid="0">
      <p:cViewPr varScale="1">
        <p:scale>
          <a:sx n="58" d="100"/>
          <a:sy n="58" d="100"/>
        </p:scale>
        <p:origin x="12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8B81D2-0733-4D6F-9FAC-0819CDED866B}" type="doc">
      <dgm:prSet loTypeId="urn:microsoft.com/office/officeart/2005/8/layout/list1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82DB5412-46A4-400E-B9C3-24B4254EA1D0}">
      <dgm:prSet phldrT="[Text]"/>
      <dgm:spPr/>
      <dgm:t>
        <a:bodyPr/>
        <a:lstStyle/>
        <a:p>
          <a:r>
            <a:rPr lang="en-US" dirty="0" err="1"/>
            <a:t>Desplazamiento</a:t>
          </a:r>
          <a:r>
            <a:rPr lang="en-US" dirty="0"/>
            <a:t> de </a:t>
          </a:r>
          <a:r>
            <a:rPr lang="en-US" dirty="0" err="1"/>
            <a:t>Competencias</a:t>
          </a:r>
          <a:endParaRPr lang="en-US" dirty="0"/>
        </a:p>
      </dgm:t>
    </dgm:pt>
    <dgm:pt modelId="{4300C39A-D10B-45C9-9AAB-B92F8EC59547}" type="parTrans" cxnId="{206F02CD-1DF8-4724-81E4-DDE80F694F2D}">
      <dgm:prSet/>
      <dgm:spPr/>
      <dgm:t>
        <a:bodyPr/>
        <a:lstStyle/>
        <a:p>
          <a:endParaRPr lang="en-US"/>
        </a:p>
      </dgm:t>
    </dgm:pt>
    <dgm:pt modelId="{B05A3151-10A3-4F83-9538-9E07AC0809EB}" type="sibTrans" cxnId="{206F02CD-1DF8-4724-81E4-DDE80F694F2D}">
      <dgm:prSet/>
      <dgm:spPr/>
      <dgm:t>
        <a:bodyPr/>
        <a:lstStyle/>
        <a:p>
          <a:endParaRPr lang="en-US"/>
        </a:p>
      </dgm:t>
    </dgm:pt>
    <dgm:pt modelId="{F025DF3D-F1C6-4887-92B3-E0641EB1BD2E}">
      <dgm:prSet phldrT="[Text]"/>
      <dgm:spPr/>
      <dgm:t>
        <a:bodyPr/>
        <a:lstStyle/>
        <a:p>
          <a:r>
            <a:rPr lang="en-US" dirty="0" err="1"/>
            <a:t>Provisión</a:t>
          </a:r>
          <a:r>
            <a:rPr lang="en-US" dirty="0"/>
            <a:t> de </a:t>
          </a:r>
          <a:r>
            <a:rPr lang="en-US" dirty="0" err="1"/>
            <a:t>Servicios</a:t>
          </a:r>
          <a:endParaRPr lang="en-US" dirty="0"/>
        </a:p>
      </dgm:t>
    </dgm:pt>
    <dgm:pt modelId="{3F9D24B5-2AF2-482D-9944-F4F24589697F}" type="parTrans" cxnId="{2130C125-C7E4-41A0-B402-837433B806EC}">
      <dgm:prSet/>
      <dgm:spPr/>
      <dgm:t>
        <a:bodyPr/>
        <a:lstStyle/>
        <a:p>
          <a:endParaRPr lang="en-US"/>
        </a:p>
      </dgm:t>
    </dgm:pt>
    <dgm:pt modelId="{D02BF56F-BFCB-49B9-B90D-76F28363DD4F}" type="sibTrans" cxnId="{2130C125-C7E4-41A0-B402-837433B806EC}">
      <dgm:prSet/>
      <dgm:spPr/>
      <dgm:t>
        <a:bodyPr/>
        <a:lstStyle/>
        <a:p>
          <a:endParaRPr lang="en-US"/>
        </a:p>
      </dgm:t>
    </dgm:pt>
    <dgm:pt modelId="{B2FFD9B7-CC83-41ED-B2EA-607FFDB702EB}">
      <dgm:prSet phldrT="[Text]"/>
      <dgm:spPr/>
      <dgm:t>
        <a:bodyPr/>
        <a:lstStyle/>
        <a:p>
          <a:r>
            <a:rPr lang="en-US" dirty="0"/>
            <a:t>Derecho de </a:t>
          </a:r>
          <a:r>
            <a:rPr lang="en-US" dirty="0" err="1"/>
            <a:t>Establecimiento</a:t>
          </a:r>
          <a:endParaRPr lang="en-US" dirty="0"/>
        </a:p>
      </dgm:t>
    </dgm:pt>
    <dgm:pt modelId="{35BCD106-C227-4214-9FAF-98955A45A12B}" type="parTrans" cxnId="{DCEB3CAE-EC3A-4AE1-82BE-0A79D09FC468}">
      <dgm:prSet/>
      <dgm:spPr/>
      <dgm:t>
        <a:bodyPr/>
        <a:lstStyle/>
        <a:p>
          <a:endParaRPr lang="en-US"/>
        </a:p>
      </dgm:t>
    </dgm:pt>
    <dgm:pt modelId="{FBD6BBFF-5940-41DD-BA51-89C04B2F8A53}" type="sibTrans" cxnId="{DCEB3CAE-EC3A-4AE1-82BE-0A79D09FC468}">
      <dgm:prSet/>
      <dgm:spPr/>
      <dgm:t>
        <a:bodyPr/>
        <a:lstStyle/>
        <a:p>
          <a:endParaRPr lang="en-US"/>
        </a:p>
      </dgm:t>
    </dgm:pt>
    <dgm:pt modelId="{BA29AC29-45BD-4C8B-9B53-FE60AF46F644}">
      <dgm:prSet/>
      <dgm:spPr/>
      <dgm:t>
        <a:bodyPr/>
        <a:lstStyle/>
        <a:p>
          <a:r>
            <a:rPr lang="en-US" dirty="0" err="1"/>
            <a:t>Movimiento</a:t>
          </a:r>
          <a:r>
            <a:rPr lang="en-US" dirty="0"/>
            <a:t> de </a:t>
          </a:r>
          <a:r>
            <a:rPr lang="en-US" dirty="0" err="1"/>
            <a:t>Bienes</a:t>
          </a:r>
          <a:endParaRPr lang="en-US" dirty="0"/>
        </a:p>
      </dgm:t>
    </dgm:pt>
    <dgm:pt modelId="{F062F6FB-7748-4E81-8C73-387DBE379A39}" type="parTrans" cxnId="{FB9A214F-92BE-4BE6-B714-A91C722050C3}">
      <dgm:prSet/>
      <dgm:spPr/>
      <dgm:t>
        <a:bodyPr/>
        <a:lstStyle/>
        <a:p>
          <a:endParaRPr lang="en-US"/>
        </a:p>
      </dgm:t>
    </dgm:pt>
    <dgm:pt modelId="{C0EB3CB1-E963-401D-882C-4BF2E3CB60AB}" type="sibTrans" cxnId="{FB9A214F-92BE-4BE6-B714-A91C722050C3}">
      <dgm:prSet/>
      <dgm:spPr/>
      <dgm:t>
        <a:bodyPr/>
        <a:lstStyle/>
        <a:p>
          <a:endParaRPr lang="en-US"/>
        </a:p>
      </dgm:t>
    </dgm:pt>
    <dgm:pt modelId="{5D7768A2-85B2-45CE-9649-D1F9421B4571}">
      <dgm:prSet/>
      <dgm:spPr/>
      <dgm:t>
        <a:bodyPr/>
        <a:lstStyle/>
        <a:p>
          <a:r>
            <a:rPr lang="en-US" dirty="0" err="1"/>
            <a:t>Movimiento</a:t>
          </a:r>
          <a:r>
            <a:rPr lang="en-US" dirty="0"/>
            <a:t> de Capital</a:t>
          </a:r>
        </a:p>
      </dgm:t>
    </dgm:pt>
    <dgm:pt modelId="{E0C8749D-4B93-4794-BE16-651207DE107C}" type="parTrans" cxnId="{FBEBDE83-AA33-4BB9-975C-F1A4FE9EA55B}">
      <dgm:prSet/>
      <dgm:spPr/>
      <dgm:t>
        <a:bodyPr/>
        <a:lstStyle/>
        <a:p>
          <a:endParaRPr lang="en-US"/>
        </a:p>
      </dgm:t>
    </dgm:pt>
    <dgm:pt modelId="{C07725B1-97C2-43A8-80CD-CE416BB4DB8B}" type="sibTrans" cxnId="{FBEBDE83-AA33-4BB9-975C-F1A4FE9EA55B}">
      <dgm:prSet/>
      <dgm:spPr/>
      <dgm:t>
        <a:bodyPr/>
        <a:lstStyle/>
        <a:p>
          <a:endParaRPr lang="en-US"/>
        </a:p>
      </dgm:t>
    </dgm:pt>
    <dgm:pt modelId="{B2728BA0-1414-40AB-AADC-3D4EF2F08C59}" type="pres">
      <dgm:prSet presAssocID="{EE8B81D2-0733-4D6F-9FAC-0819CDED866B}" presName="linear" presStyleCnt="0">
        <dgm:presLayoutVars>
          <dgm:dir/>
          <dgm:animLvl val="lvl"/>
          <dgm:resizeHandles val="exact"/>
        </dgm:presLayoutVars>
      </dgm:prSet>
      <dgm:spPr/>
    </dgm:pt>
    <dgm:pt modelId="{A6BEB1EB-E92B-49F0-9251-7E09E8D91B6A}" type="pres">
      <dgm:prSet presAssocID="{82DB5412-46A4-400E-B9C3-24B4254EA1D0}" presName="parentLin" presStyleCnt="0"/>
      <dgm:spPr/>
    </dgm:pt>
    <dgm:pt modelId="{D2FDFB69-E1C9-4F77-8DD5-334E00C06096}" type="pres">
      <dgm:prSet presAssocID="{82DB5412-46A4-400E-B9C3-24B4254EA1D0}" presName="parentLeftMargin" presStyleLbl="node1" presStyleIdx="0" presStyleCnt="5"/>
      <dgm:spPr/>
    </dgm:pt>
    <dgm:pt modelId="{8EB1200D-A29F-468E-923A-08C87A4DE086}" type="pres">
      <dgm:prSet presAssocID="{82DB5412-46A4-400E-B9C3-24B4254EA1D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9B4792F-250C-4CBD-9D87-C1D9A66F7465}" type="pres">
      <dgm:prSet presAssocID="{82DB5412-46A4-400E-B9C3-24B4254EA1D0}" presName="negativeSpace" presStyleCnt="0"/>
      <dgm:spPr/>
    </dgm:pt>
    <dgm:pt modelId="{CF42AC91-2120-46EF-A5C0-8963005CFBE3}" type="pres">
      <dgm:prSet presAssocID="{82DB5412-46A4-400E-B9C3-24B4254EA1D0}" presName="childText" presStyleLbl="conFgAcc1" presStyleIdx="0" presStyleCnt="5">
        <dgm:presLayoutVars>
          <dgm:bulletEnabled val="1"/>
        </dgm:presLayoutVars>
      </dgm:prSet>
      <dgm:spPr/>
    </dgm:pt>
    <dgm:pt modelId="{2F668B2F-E4C2-4B78-87B4-064D523CCCB5}" type="pres">
      <dgm:prSet presAssocID="{B05A3151-10A3-4F83-9538-9E07AC0809EB}" presName="spaceBetweenRectangles" presStyleCnt="0"/>
      <dgm:spPr/>
    </dgm:pt>
    <dgm:pt modelId="{3D37AA59-DA00-4BE0-9498-2A3AB36E459C}" type="pres">
      <dgm:prSet presAssocID="{F025DF3D-F1C6-4887-92B3-E0641EB1BD2E}" presName="parentLin" presStyleCnt="0"/>
      <dgm:spPr/>
    </dgm:pt>
    <dgm:pt modelId="{46223A28-3B44-4B3B-869A-576B7D43991E}" type="pres">
      <dgm:prSet presAssocID="{F025DF3D-F1C6-4887-92B3-E0641EB1BD2E}" presName="parentLeftMargin" presStyleLbl="node1" presStyleIdx="0" presStyleCnt="5"/>
      <dgm:spPr/>
    </dgm:pt>
    <dgm:pt modelId="{BA0D3155-9C66-4966-80AB-08D2DB1101D1}" type="pres">
      <dgm:prSet presAssocID="{F025DF3D-F1C6-4887-92B3-E0641EB1BD2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D0D96E78-A39D-47D0-94EF-E2D7691A2146}" type="pres">
      <dgm:prSet presAssocID="{F025DF3D-F1C6-4887-92B3-E0641EB1BD2E}" presName="negativeSpace" presStyleCnt="0"/>
      <dgm:spPr/>
    </dgm:pt>
    <dgm:pt modelId="{0DCCAEC1-20CE-423A-9F57-C70D736CF4B6}" type="pres">
      <dgm:prSet presAssocID="{F025DF3D-F1C6-4887-92B3-E0641EB1BD2E}" presName="childText" presStyleLbl="conFgAcc1" presStyleIdx="1" presStyleCnt="5">
        <dgm:presLayoutVars>
          <dgm:bulletEnabled val="1"/>
        </dgm:presLayoutVars>
      </dgm:prSet>
      <dgm:spPr/>
    </dgm:pt>
    <dgm:pt modelId="{500E25DB-23AC-4776-8562-5C5D570A11D2}" type="pres">
      <dgm:prSet presAssocID="{D02BF56F-BFCB-49B9-B90D-76F28363DD4F}" presName="spaceBetweenRectangles" presStyleCnt="0"/>
      <dgm:spPr/>
    </dgm:pt>
    <dgm:pt modelId="{DB2013A0-8EC6-4D70-A59E-413C8284DA92}" type="pres">
      <dgm:prSet presAssocID="{B2FFD9B7-CC83-41ED-B2EA-607FFDB702EB}" presName="parentLin" presStyleCnt="0"/>
      <dgm:spPr/>
    </dgm:pt>
    <dgm:pt modelId="{9B6E1955-5E69-460F-9912-754034BF7F3D}" type="pres">
      <dgm:prSet presAssocID="{B2FFD9B7-CC83-41ED-B2EA-607FFDB702EB}" presName="parentLeftMargin" presStyleLbl="node1" presStyleIdx="1" presStyleCnt="5"/>
      <dgm:spPr/>
    </dgm:pt>
    <dgm:pt modelId="{BCA247F6-7D65-4DB3-9194-5AD007278F90}" type="pres">
      <dgm:prSet presAssocID="{B2FFD9B7-CC83-41ED-B2EA-607FFDB702E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87A3BE5-5247-47BE-86A7-0D00BAE23C8C}" type="pres">
      <dgm:prSet presAssocID="{B2FFD9B7-CC83-41ED-B2EA-607FFDB702EB}" presName="negativeSpace" presStyleCnt="0"/>
      <dgm:spPr/>
    </dgm:pt>
    <dgm:pt modelId="{0D3E7DF7-4C23-4EDC-AA4C-7E2CA9FAE6C9}" type="pres">
      <dgm:prSet presAssocID="{B2FFD9B7-CC83-41ED-B2EA-607FFDB702EB}" presName="childText" presStyleLbl="conFgAcc1" presStyleIdx="2" presStyleCnt="5">
        <dgm:presLayoutVars>
          <dgm:bulletEnabled val="1"/>
        </dgm:presLayoutVars>
      </dgm:prSet>
      <dgm:spPr/>
    </dgm:pt>
    <dgm:pt modelId="{1B519DCE-4B6C-4A6C-AFE0-869F0CCCFF57}" type="pres">
      <dgm:prSet presAssocID="{FBD6BBFF-5940-41DD-BA51-89C04B2F8A53}" presName="spaceBetweenRectangles" presStyleCnt="0"/>
      <dgm:spPr/>
    </dgm:pt>
    <dgm:pt modelId="{E185D57E-0E45-4F3F-B4CA-A9137B3DBDF4}" type="pres">
      <dgm:prSet presAssocID="{BA29AC29-45BD-4C8B-9B53-FE60AF46F644}" presName="parentLin" presStyleCnt="0"/>
      <dgm:spPr/>
    </dgm:pt>
    <dgm:pt modelId="{347E54EE-5B0F-4425-9237-DF38DA9ECD12}" type="pres">
      <dgm:prSet presAssocID="{BA29AC29-45BD-4C8B-9B53-FE60AF46F644}" presName="parentLeftMargin" presStyleLbl="node1" presStyleIdx="2" presStyleCnt="5"/>
      <dgm:spPr/>
    </dgm:pt>
    <dgm:pt modelId="{6ED4021B-6267-4599-B6B6-B89CFFAD605A}" type="pres">
      <dgm:prSet presAssocID="{BA29AC29-45BD-4C8B-9B53-FE60AF46F64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D6BB075-2385-4FD5-AAC8-3D3FEF065793}" type="pres">
      <dgm:prSet presAssocID="{BA29AC29-45BD-4C8B-9B53-FE60AF46F644}" presName="negativeSpace" presStyleCnt="0"/>
      <dgm:spPr/>
    </dgm:pt>
    <dgm:pt modelId="{330B0F1F-188C-4BA0-9A36-D4CF12A9CD98}" type="pres">
      <dgm:prSet presAssocID="{BA29AC29-45BD-4C8B-9B53-FE60AF46F644}" presName="childText" presStyleLbl="conFgAcc1" presStyleIdx="3" presStyleCnt="5">
        <dgm:presLayoutVars>
          <dgm:bulletEnabled val="1"/>
        </dgm:presLayoutVars>
      </dgm:prSet>
      <dgm:spPr/>
    </dgm:pt>
    <dgm:pt modelId="{A9E9C9F2-C53C-4FA6-83E4-D1086AEDD071}" type="pres">
      <dgm:prSet presAssocID="{C0EB3CB1-E963-401D-882C-4BF2E3CB60AB}" presName="spaceBetweenRectangles" presStyleCnt="0"/>
      <dgm:spPr/>
    </dgm:pt>
    <dgm:pt modelId="{EC1C71AD-A984-4E8A-8498-E5FA80471517}" type="pres">
      <dgm:prSet presAssocID="{5D7768A2-85B2-45CE-9649-D1F9421B4571}" presName="parentLin" presStyleCnt="0"/>
      <dgm:spPr/>
    </dgm:pt>
    <dgm:pt modelId="{E7D7DE73-9FDF-4D17-9B13-A942E69D61FE}" type="pres">
      <dgm:prSet presAssocID="{5D7768A2-85B2-45CE-9649-D1F9421B4571}" presName="parentLeftMargin" presStyleLbl="node1" presStyleIdx="3" presStyleCnt="5"/>
      <dgm:spPr/>
    </dgm:pt>
    <dgm:pt modelId="{CDFC3E2E-B81B-4923-8F16-C4093C21D63C}" type="pres">
      <dgm:prSet presAssocID="{5D7768A2-85B2-45CE-9649-D1F9421B457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DB3595C4-8F71-4B2D-8537-EB1320CADE9B}" type="pres">
      <dgm:prSet presAssocID="{5D7768A2-85B2-45CE-9649-D1F9421B4571}" presName="negativeSpace" presStyleCnt="0"/>
      <dgm:spPr/>
    </dgm:pt>
    <dgm:pt modelId="{E59F21A1-E091-429F-A7E0-BF1215295DF5}" type="pres">
      <dgm:prSet presAssocID="{5D7768A2-85B2-45CE-9649-D1F9421B457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B896F1A-A9DD-4C32-9D87-48F30AD960FE}" type="presOf" srcId="{5D7768A2-85B2-45CE-9649-D1F9421B4571}" destId="{CDFC3E2E-B81B-4923-8F16-C4093C21D63C}" srcOrd="1" destOrd="0" presId="urn:microsoft.com/office/officeart/2005/8/layout/list1"/>
    <dgm:cxn modelId="{A845831F-C8BE-4191-A247-54D754FA60A1}" type="presOf" srcId="{BA29AC29-45BD-4C8B-9B53-FE60AF46F644}" destId="{6ED4021B-6267-4599-B6B6-B89CFFAD605A}" srcOrd="1" destOrd="0" presId="urn:microsoft.com/office/officeart/2005/8/layout/list1"/>
    <dgm:cxn modelId="{1BAAFF24-5C25-4AE7-A52F-9AB9ECB267A4}" type="presOf" srcId="{EE8B81D2-0733-4D6F-9FAC-0819CDED866B}" destId="{B2728BA0-1414-40AB-AADC-3D4EF2F08C59}" srcOrd="0" destOrd="0" presId="urn:microsoft.com/office/officeart/2005/8/layout/list1"/>
    <dgm:cxn modelId="{2130C125-C7E4-41A0-B402-837433B806EC}" srcId="{EE8B81D2-0733-4D6F-9FAC-0819CDED866B}" destId="{F025DF3D-F1C6-4887-92B3-E0641EB1BD2E}" srcOrd="1" destOrd="0" parTransId="{3F9D24B5-2AF2-482D-9944-F4F24589697F}" sibTransId="{D02BF56F-BFCB-49B9-B90D-76F28363DD4F}"/>
    <dgm:cxn modelId="{7FD7842B-514E-47A8-8815-89AA25A4ABC2}" type="presOf" srcId="{F025DF3D-F1C6-4887-92B3-E0641EB1BD2E}" destId="{BA0D3155-9C66-4966-80AB-08D2DB1101D1}" srcOrd="1" destOrd="0" presId="urn:microsoft.com/office/officeart/2005/8/layout/list1"/>
    <dgm:cxn modelId="{FD5B8B31-8AC8-4F24-9E16-D11286E65078}" type="presOf" srcId="{82DB5412-46A4-400E-B9C3-24B4254EA1D0}" destId="{D2FDFB69-E1C9-4F77-8DD5-334E00C06096}" srcOrd="0" destOrd="0" presId="urn:microsoft.com/office/officeart/2005/8/layout/list1"/>
    <dgm:cxn modelId="{3A20C739-D286-4405-A8B8-91315755C843}" type="presOf" srcId="{B2FFD9B7-CC83-41ED-B2EA-607FFDB702EB}" destId="{BCA247F6-7D65-4DB3-9194-5AD007278F90}" srcOrd="1" destOrd="0" presId="urn:microsoft.com/office/officeart/2005/8/layout/list1"/>
    <dgm:cxn modelId="{4C09DF3B-8CCC-48DE-AB80-44CE6593EDF8}" type="presOf" srcId="{5D7768A2-85B2-45CE-9649-D1F9421B4571}" destId="{E7D7DE73-9FDF-4D17-9B13-A942E69D61FE}" srcOrd="0" destOrd="0" presId="urn:microsoft.com/office/officeart/2005/8/layout/list1"/>
    <dgm:cxn modelId="{FB9A214F-92BE-4BE6-B714-A91C722050C3}" srcId="{EE8B81D2-0733-4D6F-9FAC-0819CDED866B}" destId="{BA29AC29-45BD-4C8B-9B53-FE60AF46F644}" srcOrd="3" destOrd="0" parTransId="{F062F6FB-7748-4E81-8C73-387DBE379A39}" sibTransId="{C0EB3CB1-E963-401D-882C-4BF2E3CB60AB}"/>
    <dgm:cxn modelId="{FBEBDE83-AA33-4BB9-975C-F1A4FE9EA55B}" srcId="{EE8B81D2-0733-4D6F-9FAC-0819CDED866B}" destId="{5D7768A2-85B2-45CE-9649-D1F9421B4571}" srcOrd="4" destOrd="0" parTransId="{E0C8749D-4B93-4794-BE16-651207DE107C}" sibTransId="{C07725B1-97C2-43A8-80CD-CE416BB4DB8B}"/>
    <dgm:cxn modelId="{52965492-25E7-4151-976E-2C0F29518E2B}" type="presOf" srcId="{F025DF3D-F1C6-4887-92B3-E0641EB1BD2E}" destId="{46223A28-3B44-4B3B-869A-576B7D43991E}" srcOrd="0" destOrd="0" presId="urn:microsoft.com/office/officeart/2005/8/layout/list1"/>
    <dgm:cxn modelId="{38B4B0A1-D5E8-4BD5-9BDE-86DC85F672E8}" type="presOf" srcId="{B2FFD9B7-CC83-41ED-B2EA-607FFDB702EB}" destId="{9B6E1955-5E69-460F-9912-754034BF7F3D}" srcOrd="0" destOrd="0" presId="urn:microsoft.com/office/officeart/2005/8/layout/list1"/>
    <dgm:cxn modelId="{DCEB3CAE-EC3A-4AE1-82BE-0A79D09FC468}" srcId="{EE8B81D2-0733-4D6F-9FAC-0819CDED866B}" destId="{B2FFD9B7-CC83-41ED-B2EA-607FFDB702EB}" srcOrd="2" destOrd="0" parTransId="{35BCD106-C227-4214-9FAF-98955A45A12B}" sibTransId="{FBD6BBFF-5940-41DD-BA51-89C04B2F8A53}"/>
    <dgm:cxn modelId="{206F02CD-1DF8-4724-81E4-DDE80F694F2D}" srcId="{EE8B81D2-0733-4D6F-9FAC-0819CDED866B}" destId="{82DB5412-46A4-400E-B9C3-24B4254EA1D0}" srcOrd="0" destOrd="0" parTransId="{4300C39A-D10B-45C9-9AAB-B92F8EC59547}" sibTransId="{B05A3151-10A3-4F83-9538-9E07AC0809EB}"/>
    <dgm:cxn modelId="{3F12D2D6-D6F2-4774-8035-F29F6CA236A2}" type="presOf" srcId="{BA29AC29-45BD-4C8B-9B53-FE60AF46F644}" destId="{347E54EE-5B0F-4425-9237-DF38DA9ECD12}" srcOrd="0" destOrd="0" presId="urn:microsoft.com/office/officeart/2005/8/layout/list1"/>
    <dgm:cxn modelId="{614B21EA-48DC-42FA-A563-29211D286F71}" type="presOf" srcId="{82DB5412-46A4-400E-B9C3-24B4254EA1D0}" destId="{8EB1200D-A29F-468E-923A-08C87A4DE086}" srcOrd="1" destOrd="0" presId="urn:microsoft.com/office/officeart/2005/8/layout/list1"/>
    <dgm:cxn modelId="{30F82B80-FE49-4662-8081-ACB3920F3389}" type="presParOf" srcId="{B2728BA0-1414-40AB-AADC-3D4EF2F08C59}" destId="{A6BEB1EB-E92B-49F0-9251-7E09E8D91B6A}" srcOrd="0" destOrd="0" presId="urn:microsoft.com/office/officeart/2005/8/layout/list1"/>
    <dgm:cxn modelId="{DDAE513C-82EB-475A-80CF-7E04CE60C4F0}" type="presParOf" srcId="{A6BEB1EB-E92B-49F0-9251-7E09E8D91B6A}" destId="{D2FDFB69-E1C9-4F77-8DD5-334E00C06096}" srcOrd="0" destOrd="0" presId="urn:microsoft.com/office/officeart/2005/8/layout/list1"/>
    <dgm:cxn modelId="{9CF5EEBA-2C07-434D-A210-B1294E84B671}" type="presParOf" srcId="{A6BEB1EB-E92B-49F0-9251-7E09E8D91B6A}" destId="{8EB1200D-A29F-468E-923A-08C87A4DE086}" srcOrd="1" destOrd="0" presId="urn:microsoft.com/office/officeart/2005/8/layout/list1"/>
    <dgm:cxn modelId="{0DFC9CE9-659F-4227-BEDD-AAF3A54FF7A2}" type="presParOf" srcId="{B2728BA0-1414-40AB-AADC-3D4EF2F08C59}" destId="{09B4792F-250C-4CBD-9D87-C1D9A66F7465}" srcOrd="1" destOrd="0" presId="urn:microsoft.com/office/officeart/2005/8/layout/list1"/>
    <dgm:cxn modelId="{D9E150A1-60C7-4091-834F-EF6E90391AED}" type="presParOf" srcId="{B2728BA0-1414-40AB-AADC-3D4EF2F08C59}" destId="{CF42AC91-2120-46EF-A5C0-8963005CFBE3}" srcOrd="2" destOrd="0" presId="urn:microsoft.com/office/officeart/2005/8/layout/list1"/>
    <dgm:cxn modelId="{6B05C0C2-0B62-4C46-B12D-67EBD1D9F5FB}" type="presParOf" srcId="{B2728BA0-1414-40AB-AADC-3D4EF2F08C59}" destId="{2F668B2F-E4C2-4B78-87B4-064D523CCCB5}" srcOrd="3" destOrd="0" presId="urn:microsoft.com/office/officeart/2005/8/layout/list1"/>
    <dgm:cxn modelId="{63722EBA-E4B7-41C4-BC51-65F54942F753}" type="presParOf" srcId="{B2728BA0-1414-40AB-AADC-3D4EF2F08C59}" destId="{3D37AA59-DA00-4BE0-9498-2A3AB36E459C}" srcOrd="4" destOrd="0" presId="urn:microsoft.com/office/officeart/2005/8/layout/list1"/>
    <dgm:cxn modelId="{245EB28E-8D60-4E40-8E8E-6BFC29C9EBF3}" type="presParOf" srcId="{3D37AA59-DA00-4BE0-9498-2A3AB36E459C}" destId="{46223A28-3B44-4B3B-869A-576B7D43991E}" srcOrd="0" destOrd="0" presId="urn:microsoft.com/office/officeart/2005/8/layout/list1"/>
    <dgm:cxn modelId="{65CCE5E5-48FE-4992-803C-BEAD9AB9F08E}" type="presParOf" srcId="{3D37AA59-DA00-4BE0-9498-2A3AB36E459C}" destId="{BA0D3155-9C66-4966-80AB-08D2DB1101D1}" srcOrd="1" destOrd="0" presId="urn:microsoft.com/office/officeart/2005/8/layout/list1"/>
    <dgm:cxn modelId="{ACFD2632-9124-404B-8C16-13F5A319F4B9}" type="presParOf" srcId="{B2728BA0-1414-40AB-AADC-3D4EF2F08C59}" destId="{D0D96E78-A39D-47D0-94EF-E2D7691A2146}" srcOrd="5" destOrd="0" presId="urn:microsoft.com/office/officeart/2005/8/layout/list1"/>
    <dgm:cxn modelId="{CCD54D0E-AC9E-40BC-ABD4-91166406C126}" type="presParOf" srcId="{B2728BA0-1414-40AB-AADC-3D4EF2F08C59}" destId="{0DCCAEC1-20CE-423A-9F57-C70D736CF4B6}" srcOrd="6" destOrd="0" presId="urn:microsoft.com/office/officeart/2005/8/layout/list1"/>
    <dgm:cxn modelId="{652A4CA4-8368-49A6-9121-6B17606077C4}" type="presParOf" srcId="{B2728BA0-1414-40AB-AADC-3D4EF2F08C59}" destId="{500E25DB-23AC-4776-8562-5C5D570A11D2}" srcOrd="7" destOrd="0" presId="urn:microsoft.com/office/officeart/2005/8/layout/list1"/>
    <dgm:cxn modelId="{D7052272-BDFB-4AE9-81C4-A23BE13DBCBB}" type="presParOf" srcId="{B2728BA0-1414-40AB-AADC-3D4EF2F08C59}" destId="{DB2013A0-8EC6-4D70-A59E-413C8284DA92}" srcOrd="8" destOrd="0" presId="urn:microsoft.com/office/officeart/2005/8/layout/list1"/>
    <dgm:cxn modelId="{D1137CFD-E263-4E3A-946E-DC0BB5FC2912}" type="presParOf" srcId="{DB2013A0-8EC6-4D70-A59E-413C8284DA92}" destId="{9B6E1955-5E69-460F-9912-754034BF7F3D}" srcOrd="0" destOrd="0" presId="urn:microsoft.com/office/officeart/2005/8/layout/list1"/>
    <dgm:cxn modelId="{5D58B125-FFBC-426D-8332-59BEBB6D4BDE}" type="presParOf" srcId="{DB2013A0-8EC6-4D70-A59E-413C8284DA92}" destId="{BCA247F6-7D65-4DB3-9194-5AD007278F90}" srcOrd="1" destOrd="0" presId="urn:microsoft.com/office/officeart/2005/8/layout/list1"/>
    <dgm:cxn modelId="{04B9D690-763C-4B76-8B4F-9A90B6C52B3A}" type="presParOf" srcId="{B2728BA0-1414-40AB-AADC-3D4EF2F08C59}" destId="{E87A3BE5-5247-47BE-86A7-0D00BAE23C8C}" srcOrd="9" destOrd="0" presId="urn:microsoft.com/office/officeart/2005/8/layout/list1"/>
    <dgm:cxn modelId="{3A1B0CC9-7ED2-41E8-9810-8C3D4253F3FC}" type="presParOf" srcId="{B2728BA0-1414-40AB-AADC-3D4EF2F08C59}" destId="{0D3E7DF7-4C23-4EDC-AA4C-7E2CA9FAE6C9}" srcOrd="10" destOrd="0" presId="urn:microsoft.com/office/officeart/2005/8/layout/list1"/>
    <dgm:cxn modelId="{73B7CFAF-7591-43F2-B4BF-C8DF2CE1A56C}" type="presParOf" srcId="{B2728BA0-1414-40AB-AADC-3D4EF2F08C59}" destId="{1B519DCE-4B6C-4A6C-AFE0-869F0CCCFF57}" srcOrd="11" destOrd="0" presId="urn:microsoft.com/office/officeart/2005/8/layout/list1"/>
    <dgm:cxn modelId="{36905634-BAB9-4B4F-9316-BFB1CD28F871}" type="presParOf" srcId="{B2728BA0-1414-40AB-AADC-3D4EF2F08C59}" destId="{E185D57E-0E45-4F3F-B4CA-A9137B3DBDF4}" srcOrd="12" destOrd="0" presId="urn:microsoft.com/office/officeart/2005/8/layout/list1"/>
    <dgm:cxn modelId="{6F8BF834-8555-44B6-B7C8-9A98624658C9}" type="presParOf" srcId="{E185D57E-0E45-4F3F-B4CA-A9137B3DBDF4}" destId="{347E54EE-5B0F-4425-9237-DF38DA9ECD12}" srcOrd="0" destOrd="0" presId="urn:microsoft.com/office/officeart/2005/8/layout/list1"/>
    <dgm:cxn modelId="{8B099E9F-9C0E-4A92-91AB-8E4379C1D976}" type="presParOf" srcId="{E185D57E-0E45-4F3F-B4CA-A9137B3DBDF4}" destId="{6ED4021B-6267-4599-B6B6-B89CFFAD605A}" srcOrd="1" destOrd="0" presId="urn:microsoft.com/office/officeart/2005/8/layout/list1"/>
    <dgm:cxn modelId="{65E3F272-CB7B-4010-9EEE-262C797CF83D}" type="presParOf" srcId="{B2728BA0-1414-40AB-AADC-3D4EF2F08C59}" destId="{ED6BB075-2385-4FD5-AAC8-3D3FEF065793}" srcOrd="13" destOrd="0" presId="urn:microsoft.com/office/officeart/2005/8/layout/list1"/>
    <dgm:cxn modelId="{09685A2E-5540-4A65-AAD7-47DBE6DC6526}" type="presParOf" srcId="{B2728BA0-1414-40AB-AADC-3D4EF2F08C59}" destId="{330B0F1F-188C-4BA0-9A36-D4CF12A9CD98}" srcOrd="14" destOrd="0" presId="urn:microsoft.com/office/officeart/2005/8/layout/list1"/>
    <dgm:cxn modelId="{D94F3ABD-779E-4FD9-87E3-99A0952A92D4}" type="presParOf" srcId="{B2728BA0-1414-40AB-AADC-3D4EF2F08C59}" destId="{A9E9C9F2-C53C-4FA6-83E4-D1086AEDD071}" srcOrd="15" destOrd="0" presId="urn:microsoft.com/office/officeart/2005/8/layout/list1"/>
    <dgm:cxn modelId="{E9B4016C-5C65-41E5-8936-C690CA9C8E85}" type="presParOf" srcId="{B2728BA0-1414-40AB-AADC-3D4EF2F08C59}" destId="{EC1C71AD-A984-4E8A-8498-E5FA80471517}" srcOrd="16" destOrd="0" presId="urn:microsoft.com/office/officeart/2005/8/layout/list1"/>
    <dgm:cxn modelId="{65C1EC03-A80E-4C72-81A7-DC138E87741F}" type="presParOf" srcId="{EC1C71AD-A984-4E8A-8498-E5FA80471517}" destId="{E7D7DE73-9FDF-4D17-9B13-A942E69D61FE}" srcOrd="0" destOrd="0" presId="urn:microsoft.com/office/officeart/2005/8/layout/list1"/>
    <dgm:cxn modelId="{47321B5E-92C6-417A-A339-E39AB8691820}" type="presParOf" srcId="{EC1C71AD-A984-4E8A-8498-E5FA80471517}" destId="{CDFC3E2E-B81B-4923-8F16-C4093C21D63C}" srcOrd="1" destOrd="0" presId="urn:microsoft.com/office/officeart/2005/8/layout/list1"/>
    <dgm:cxn modelId="{07B3D11E-B20E-437B-A0C7-E25680206168}" type="presParOf" srcId="{B2728BA0-1414-40AB-AADC-3D4EF2F08C59}" destId="{DB3595C4-8F71-4B2D-8537-EB1320CADE9B}" srcOrd="17" destOrd="0" presId="urn:microsoft.com/office/officeart/2005/8/layout/list1"/>
    <dgm:cxn modelId="{BFED5882-49A0-4BEF-890E-95C2D4FCE2B1}" type="presParOf" srcId="{B2728BA0-1414-40AB-AADC-3D4EF2F08C59}" destId="{E59F21A1-E091-429F-A7E0-BF1215295DF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ED6381-AF89-41E8-A2EB-28EF533000C4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765FE113-31F3-4DA4-B238-1E6FD7325589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 err="1">
              <a:solidFill>
                <a:schemeClr val="tx1"/>
              </a:solidFill>
            </a:rPr>
            <a:t>Artistas</a:t>
          </a:r>
          <a:endParaRPr lang="en-US" sz="1400" dirty="0">
            <a:solidFill>
              <a:schemeClr val="tx1"/>
            </a:solidFill>
          </a:endParaRPr>
        </a:p>
        <a:p>
          <a:pPr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dirty="0">
            <a:solidFill>
              <a:schemeClr val="tx1"/>
            </a:solidFill>
          </a:endParaRPr>
        </a:p>
      </dgm:t>
    </dgm:pt>
    <dgm:pt modelId="{4E09909C-3665-4667-BA1D-C5B22765BDE5}" type="parTrans" cxnId="{EC48A017-8C00-4FE2-9665-492184BED5A7}">
      <dgm:prSet/>
      <dgm:spPr/>
      <dgm:t>
        <a:bodyPr/>
        <a:lstStyle/>
        <a:p>
          <a:pPr algn="l"/>
          <a:endParaRPr lang="en-US">
            <a:solidFill>
              <a:schemeClr val="tx1"/>
            </a:solidFill>
          </a:endParaRPr>
        </a:p>
      </dgm:t>
    </dgm:pt>
    <dgm:pt modelId="{7F868547-3876-4D70-8A9F-CECC99DD4CA4}" type="sibTrans" cxnId="{EC48A017-8C00-4FE2-9665-492184BED5A7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dirty="0" err="1">
              <a:solidFill>
                <a:schemeClr val="tx1"/>
              </a:solidFill>
            </a:rPr>
            <a:t>Artesanos</a:t>
          </a:r>
          <a:r>
            <a:rPr lang="en-US" sz="1200" dirty="0">
              <a:solidFill>
                <a:schemeClr val="tx1"/>
              </a:solidFill>
            </a:rPr>
            <a:t> (CVQ)</a:t>
          </a:r>
        </a:p>
        <a:p>
          <a:pPr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</a:endParaRPr>
        </a:p>
      </dgm:t>
    </dgm:pt>
    <dgm:pt modelId="{688CAD80-EA9D-4422-B4F3-05E0A17D1DB2}">
      <dgm:prSet phldrT="[Text]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err="1">
              <a:solidFill>
                <a:schemeClr val="tx1"/>
              </a:solidFill>
            </a:rPr>
            <a:t>Grados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Técnicos</a:t>
          </a:r>
          <a:r>
            <a:rPr lang="en-US" dirty="0">
              <a:solidFill>
                <a:schemeClr val="tx1"/>
              </a:solidFill>
            </a:rPr>
            <a:t>*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>
            <a:solidFill>
              <a:schemeClr val="tx1"/>
            </a:solidFill>
          </a:endParaRPr>
        </a:p>
      </dgm:t>
    </dgm:pt>
    <dgm:pt modelId="{F8AE3084-15D3-4CB4-8C63-42BFCAA19BED}" type="parTrans" cxnId="{0956FC04-D672-4825-A106-92B8C115A58C}">
      <dgm:prSet/>
      <dgm:spPr/>
      <dgm:t>
        <a:bodyPr/>
        <a:lstStyle/>
        <a:p>
          <a:pPr algn="l"/>
          <a:endParaRPr lang="en-US">
            <a:solidFill>
              <a:schemeClr val="tx1"/>
            </a:solidFill>
          </a:endParaRPr>
        </a:p>
      </dgm:t>
    </dgm:pt>
    <dgm:pt modelId="{AC66236B-F880-4A9E-A768-64E0D4C01020}" type="sibTrans" cxnId="{0956FC04-D672-4825-A106-92B8C115A58C}">
      <dgm:prSet/>
      <dgm:spPr/>
      <dgm:t>
        <a:bodyPr/>
        <a:lstStyle/>
        <a:p>
          <a:pPr algn="l"/>
          <a:r>
            <a:rPr lang="en-US" dirty="0" err="1">
              <a:solidFill>
                <a:schemeClr val="tx1"/>
              </a:solidFill>
            </a:rPr>
            <a:t>Trabajadores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Domésticos</a:t>
          </a:r>
          <a:r>
            <a:rPr lang="en-US" dirty="0">
              <a:solidFill>
                <a:schemeClr val="tx1"/>
              </a:solidFill>
            </a:rPr>
            <a:t> (CVQ)</a:t>
          </a:r>
        </a:p>
      </dgm:t>
    </dgm:pt>
    <dgm:pt modelId="{D4EC8CB0-158A-4AAC-8F2D-A27C558A643E}">
      <dgm:prSet phldrT="[Text]" custT="1"/>
      <dgm:spPr/>
      <dgm:t>
        <a:bodyPr/>
        <a:lstStyle/>
        <a:p>
          <a:pPr algn="ctr"/>
          <a:r>
            <a:rPr lang="en-US" sz="1050" dirty="0" err="1">
              <a:solidFill>
                <a:schemeClr val="tx1"/>
              </a:solidFill>
            </a:rPr>
            <a:t>Graduados</a:t>
          </a:r>
          <a:r>
            <a:rPr lang="en-US" sz="1050" dirty="0">
              <a:solidFill>
                <a:schemeClr val="tx1"/>
              </a:solidFill>
            </a:rPr>
            <a:t> </a:t>
          </a:r>
          <a:r>
            <a:rPr lang="en-US" sz="1050" dirty="0" err="1">
              <a:solidFill>
                <a:schemeClr val="tx1"/>
              </a:solidFill>
            </a:rPr>
            <a:t>Universita-rios</a:t>
          </a:r>
          <a:endParaRPr lang="en-US" sz="1050" dirty="0">
            <a:solidFill>
              <a:schemeClr val="tx1"/>
            </a:solidFill>
          </a:endParaRPr>
        </a:p>
      </dgm:t>
    </dgm:pt>
    <dgm:pt modelId="{A672C34E-BA76-4548-8F64-8FD103B848C7}" type="parTrans" cxnId="{FE78B0B5-D64B-4DC4-8AC7-81D5D114C631}">
      <dgm:prSet/>
      <dgm:spPr/>
      <dgm:t>
        <a:bodyPr/>
        <a:lstStyle/>
        <a:p>
          <a:pPr algn="l"/>
          <a:endParaRPr lang="en-US">
            <a:solidFill>
              <a:schemeClr val="tx1"/>
            </a:solidFill>
          </a:endParaRPr>
        </a:p>
      </dgm:t>
    </dgm:pt>
    <dgm:pt modelId="{F5ECB551-3D45-4F10-93E7-7F4CFFF6D53B}" type="sibTrans" cxnId="{FE78B0B5-D64B-4DC4-8AC7-81D5D114C631}">
      <dgm:prSet/>
      <dgm:spPr/>
      <dgm:t>
        <a:bodyPr/>
        <a:lstStyle/>
        <a:p>
          <a:pPr algn="ctr"/>
          <a:endParaRPr lang="en-US" sz="1800" dirty="0">
            <a:solidFill>
              <a:schemeClr val="tx1"/>
            </a:solidFill>
          </a:endParaRPr>
        </a:p>
        <a:p>
          <a:pPr algn="ctr"/>
          <a:r>
            <a:rPr lang="en-US" sz="1800" dirty="0" err="1">
              <a:solidFill>
                <a:schemeClr val="tx1"/>
              </a:solidFill>
            </a:rPr>
            <a:t>Deportistas</a:t>
          </a:r>
          <a:endParaRPr lang="en-US" sz="1800" dirty="0">
            <a:solidFill>
              <a:schemeClr val="tx1"/>
            </a:solidFill>
          </a:endParaRPr>
        </a:p>
        <a:p>
          <a:pPr algn="ctr"/>
          <a:endParaRPr lang="en-US" dirty="0">
            <a:solidFill>
              <a:schemeClr val="tx1"/>
            </a:solidFill>
          </a:endParaRPr>
        </a:p>
      </dgm:t>
    </dgm:pt>
    <dgm:pt modelId="{16A94539-BF3A-42AF-A03D-04582F150BE6}">
      <dgm:prSet phldrT="[Text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 err="1">
              <a:solidFill>
                <a:schemeClr val="tx1"/>
              </a:solidFill>
            </a:rPr>
            <a:t>Músicos</a:t>
          </a:r>
          <a:endParaRPr lang="en-US" sz="1400" dirty="0">
            <a:solidFill>
              <a:schemeClr val="tx1"/>
            </a:solidFill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dirty="0">
            <a:solidFill>
              <a:schemeClr val="tx1"/>
            </a:solidFill>
          </a:endParaRPr>
        </a:p>
      </dgm:t>
    </dgm:pt>
    <dgm:pt modelId="{929230B9-FC4B-44B6-AB38-00AB3F70BC50}" type="parTrans" cxnId="{B9A78664-0034-49B6-AB23-1020B5C1E467}">
      <dgm:prSet/>
      <dgm:spPr/>
      <dgm:t>
        <a:bodyPr/>
        <a:lstStyle/>
        <a:p>
          <a:pPr algn="l"/>
          <a:endParaRPr lang="en-US">
            <a:solidFill>
              <a:schemeClr val="tx1"/>
            </a:solidFill>
          </a:endParaRPr>
        </a:p>
      </dgm:t>
    </dgm:pt>
    <dgm:pt modelId="{18058DBC-6681-44C8-9C54-D463E7F92DF4}" type="sibTrans" cxnId="{B9A78664-0034-49B6-AB23-1020B5C1E467}">
      <dgm:prSet/>
      <dgm:spPr/>
      <dgm:t>
        <a:bodyPr/>
        <a:lstStyle/>
        <a:p>
          <a:pPr algn="l"/>
          <a:endParaRPr lang="en-US">
            <a:solidFill>
              <a:schemeClr val="tx1"/>
            </a:solidFill>
          </a:endParaRPr>
        </a:p>
      </dgm:t>
    </dgm:pt>
    <dgm:pt modelId="{6F2FBA2D-F26E-45FD-9D4A-486D306BC8AF}">
      <dgm:prSet phldrT="[Text]" phldr="1"/>
      <dgm:spPr/>
      <dgm:t>
        <a:bodyPr/>
        <a:lstStyle/>
        <a:p>
          <a:pPr algn="l"/>
          <a:endParaRPr lang="en-US" dirty="0">
            <a:solidFill>
              <a:schemeClr val="tx1"/>
            </a:solidFill>
          </a:endParaRPr>
        </a:p>
      </dgm:t>
    </dgm:pt>
    <dgm:pt modelId="{51A18618-FFC8-405B-968B-C94D08958459}" type="sibTrans" cxnId="{F82F5A6D-7EA6-483E-A76B-31FDA8EAEAC0}">
      <dgm:prSet/>
      <dgm:spPr/>
      <dgm:t>
        <a:bodyPr/>
        <a:lstStyle/>
        <a:p>
          <a:pPr algn="l"/>
          <a:endParaRPr lang="en-US">
            <a:solidFill>
              <a:schemeClr val="tx1"/>
            </a:solidFill>
          </a:endParaRPr>
        </a:p>
      </dgm:t>
    </dgm:pt>
    <dgm:pt modelId="{3696ACD2-9572-44F9-A37E-415D908B2399}" type="parTrans" cxnId="{F82F5A6D-7EA6-483E-A76B-31FDA8EAEAC0}">
      <dgm:prSet/>
      <dgm:spPr/>
      <dgm:t>
        <a:bodyPr/>
        <a:lstStyle/>
        <a:p>
          <a:pPr algn="l"/>
          <a:endParaRPr lang="en-US">
            <a:solidFill>
              <a:schemeClr val="tx1"/>
            </a:solidFill>
          </a:endParaRPr>
        </a:p>
      </dgm:t>
    </dgm:pt>
    <dgm:pt modelId="{9CEDDD36-5F0B-4ECB-8AB9-C56FDEBBDD60}">
      <dgm:prSet/>
      <dgm:spPr/>
      <dgm:t>
        <a:bodyPr/>
        <a:lstStyle/>
        <a:p>
          <a:pPr algn="ctr"/>
          <a:endParaRPr lang="en-US" dirty="0">
            <a:solidFill>
              <a:schemeClr val="tx1"/>
            </a:solidFill>
          </a:endParaRPr>
        </a:p>
      </dgm:t>
    </dgm:pt>
    <dgm:pt modelId="{358E45E5-1603-4E3F-A4C3-07011EC325D1}" type="parTrans" cxnId="{0A2734E1-EF1E-4C6B-A61F-7F539BDB1402}">
      <dgm:prSet/>
      <dgm:spPr/>
      <dgm:t>
        <a:bodyPr/>
        <a:lstStyle/>
        <a:p>
          <a:pPr algn="l"/>
          <a:endParaRPr lang="en-US">
            <a:solidFill>
              <a:schemeClr val="tx1"/>
            </a:solidFill>
          </a:endParaRPr>
        </a:p>
      </dgm:t>
    </dgm:pt>
    <dgm:pt modelId="{BCCA50E4-D6C3-4174-9EA9-DD03DF67CEE7}" type="sibTrans" cxnId="{0A2734E1-EF1E-4C6B-A61F-7F539BDB1402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dirty="0" err="1">
              <a:solidFill>
                <a:schemeClr val="tx1"/>
              </a:solidFill>
            </a:rPr>
            <a:t>Medios</a:t>
          </a:r>
          <a:endParaRPr lang="en-US" sz="1400" dirty="0">
            <a:solidFill>
              <a:schemeClr val="tx1"/>
            </a:solidFill>
          </a:endParaRPr>
        </a:p>
        <a:p>
          <a:pPr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dirty="0">
            <a:solidFill>
              <a:schemeClr val="tx1"/>
            </a:solidFill>
          </a:endParaRPr>
        </a:p>
      </dgm:t>
    </dgm:pt>
    <dgm:pt modelId="{B22C889E-49CA-4B96-A151-4C959760BAF1}">
      <dgm:prSet custT="1"/>
      <dgm:spPr/>
      <dgm:t>
        <a:bodyPr/>
        <a:lstStyle/>
        <a:p>
          <a:r>
            <a:rPr lang="en-US" sz="1000" dirty="0" err="1">
              <a:solidFill>
                <a:schemeClr val="tx1"/>
              </a:solidFill>
            </a:rPr>
            <a:t>Enfermeras</a:t>
          </a:r>
          <a:endParaRPr lang="en-US" sz="1000" dirty="0">
            <a:solidFill>
              <a:schemeClr val="tx1"/>
            </a:solidFill>
          </a:endParaRPr>
        </a:p>
      </dgm:t>
    </dgm:pt>
    <dgm:pt modelId="{95448795-5EE5-4F85-8845-3A62B5663348}" type="parTrans" cxnId="{291CC19D-E275-4048-90B0-2F5A91501FE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E37BA4B-1F5E-40CC-B052-0F33CF225C77}" type="sibTrans" cxnId="{291CC19D-E275-4048-90B0-2F5A91501FEA}">
      <dgm:prSet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err="1">
              <a:solidFill>
                <a:schemeClr val="tx1"/>
              </a:solidFill>
            </a:rPr>
            <a:t>Profesores</a:t>
          </a:r>
          <a:endParaRPr lang="en-US" dirty="0">
            <a:solidFill>
              <a:schemeClr val="tx1"/>
            </a:solidFill>
          </a:endParaRPr>
        </a:p>
      </dgm:t>
    </dgm:pt>
    <dgm:pt modelId="{75CAB49D-C76F-4026-9434-03CA87D6921F}" type="pres">
      <dgm:prSet presAssocID="{90ED6381-AF89-41E8-A2EB-28EF533000C4}" presName="Name0" presStyleCnt="0">
        <dgm:presLayoutVars>
          <dgm:chMax/>
          <dgm:chPref/>
          <dgm:dir/>
          <dgm:animLvl val="lvl"/>
        </dgm:presLayoutVars>
      </dgm:prSet>
      <dgm:spPr/>
    </dgm:pt>
    <dgm:pt modelId="{366ABF5A-65FE-42CA-A226-DBF8AB7B9275}" type="pres">
      <dgm:prSet presAssocID="{765FE113-31F3-4DA4-B238-1E6FD7325589}" presName="composite" presStyleCnt="0"/>
      <dgm:spPr/>
    </dgm:pt>
    <dgm:pt modelId="{BE77B0DA-F364-4D8E-BC16-821E4C54E5A8}" type="pres">
      <dgm:prSet presAssocID="{765FE113-31F3-4DA4-B238-1E6FD7325589}" presName="Parent1" presStyleLbl="node1" presStyleIdx="0" presStyleCnt="10" custLinFactNeighborX="-5814">
        <dgm:presLayoutVars>
          <dgm:chMax val="1"/>
          <dgm:chPref val="1"/>
          <dgm:bulletEnabled val="1"/>
        </dgm:presLayoutVars>
      </dgm:prSet>
      <dgm:spPr/>
    </dgm:pt>
    <dgm:pt modelId="{1DEE0F24-3919-4796-BF9F-D49C5BA91085}" type="pres">
      <dgm:prSet presAssocID="{765FE113-31F3-4DA4-B238-1E6FD7325589}" presName="Childtext1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8606F695-83B3-422A-8BD8-F27D408DBFC4}" type="pres">
      <dgm:prSet presAssocID="{765FE113-31F3-4DA4-B238-1E6FD7325589}" presName="BalanceSpacing" presStyleCnt="0"/>
      <dgm:spPr/>
    </dgm:pt>
    <dgm:pt modelId="{8C523746-4CD0-49AA-AC15-8E84F5C4D41A}" type="pres">
      <dgm:prSet presAssocID="{765FE113-31F3-4DA4-B238-1E6FD7325589}" presName="BalanceSpacing1" presStyleCnt="0"/>
      <dgm:spPr/>
    </dgm:pt>
    <dgm:pt modelId="{DEE0E8CA-1259-42EA-984A-68695E86C1C8}" type="pres">
      <dgm:prSet presAssocID="{7F868547-3876-4D70-8A9F-CECC99DD4CA4}" presName="Accent1Text" presStyleLbl="node1" presStyleIdx="1" presStyleCnt="10" custLinFactNeighborX="2186" custLinFactNeighborY="2406"/>
      <dgm:spPr/>
    </dgm:pt>
    <dgm:pt modelId="{8D9E8BD2-92B2-4755-9C3E-F5576F333BAA}" type="pres">
      <dgm:prSet presAssocID="{7F868547-3876-4D70-8A9F-CECC99DD4CA4}" presName="spaceBetweenRectangles" presStyleCnt="0"/>
      <dgm:spPr/>
    </dgm:pt>
    <dgm:pt modelId="{A3B6BA4B-1C85-41C6-957B-CA353C0370BA}" type="pres">
      <dgm:prSet presAssocID="{688CAD80-EA9D-4422-B4F3-05E0A17D1DB2}" presName="composite" presStyleCnt="0"/>
      <dgm:spPr/>
    </dgm:pt>
    <dgm:pt modelId="{82D0115D-CD4E-4678-BE6B-B8236BAA02C4}" type="pres">
      <dgm:prSet presAssocID="{688CAD80-EA9D-4422-B4F3-05E0A17D1DB2}" presName="Parent1" presStyleLbl="node1" presStyleIdx="2" presStyleCnt="10">
        <dgm:presLayoutVars>
          <dgm:chMax val="1"/>
          <dgm:chPref val="1"/>
          <dgm:bulletEnabled val="1"/>
        </dgm:presLayoutVars>
      </dgm:prSet>
      <dgm:spPr/>
    </dgm:pt>
    <dgm:pt modelId="{18D65D0A-C696-4FD1-973B-FFB723B47869}" type="pres">
      <dgm:prSet presAssocID="{688CAD80-EA9D-4422-B4F3-05E0A17D1DB2}" presName="Childtext1" presStyleLbl="revTx" presStyleIdx="1" presStyleCnt="5" custScaleX="57200" custScaleY="54928" custLinFactX="38136" custLinFactY="42369" custLinFactNeighborX="100000" custLinFactNeighborY="100000">
        <dgm:presLayoutVars>
          <dgm:chMax val="0"/>
          <dgm:chPref val="0"/>
          <dgm:bulletEnabled val="1"/>
        </dgm:presLayoutVars>
      </dgm:prSet>
      <dgm:spPr/>
    </dgm:pt>
    <dgm:pt modelId="{4AF596F6-57BE-4647-B39D-12396DD6CBF1}" type="pres">
      <dgm:prSet presAssocID="{688CAD80-EA9D-4422-B4F3-05E0A17D1DB2}" presName="BalanceSpacing" presStyleCnt="0"/>
      <dgm:spPr/>
    </dgm:pt>
    <dgm:pt modelId="{0EB3F03C-5010-44A4-96C9-AB8DD6C5ED54}" type="pres">
      <dgm:prSet presAssocID="{688CAD80-EA9D-4422-B4F3-05E0A17D1DB2}" presName="BalanceSpacing1" presStyleCnt="0"/>
      <dgm:spPr/>
    </dgm:pt>
    <dgm:pt modelId="{646B4A65-2789-4DD9-9D65-EDB974478951}" type="pres">
      <dgm:prSet presAssocID="{AC66236B-F880-4A9E-A768-64E0D4C01020}" presName="Accent1Text" presStyleLbl="node1" presStyleIdx="3" presStyleCnt="10"/>
      <dgm:spPr/>
    </dgm:pt>
    <dgm:pt modelId="{F3D11449-2E3B-4C9B-9DEF-CD85B3169165}" type="pres">
      <dgm:prSet presAssocID="{AC66236B-F880-4A9E-A768-64E0D4C01020}" presName="spaceBetweenRectangles" presStyleCnt="0"/>
      <dgm:spPr/>
    </dgm:pt>
    <dgm:pt modelId="{AD2F8B15-4B2E-40BC-8E5D-7EEF2FF2D95F}" type="pres">
      <dgm:prSet presAssocID="{9CEDDD36-5F0B-4ECB-8AB9-C56FDEBBDD60}" presName="composite" presStyleCnt="0"/>
      <dgm:spPr/>
    </dgm:pt>
    <dgm:pt modelId="{15CA21BB-8FF5-45C2-A0FA-97185E22A9E9}" type="pres">
      <dgm:prSet presAssocID="{9CEDDD36-5F0B-4ECB-8AB9-C56FDEBBDD60}" presName="Parent1" presStyleLbl="node1" presStyleIdx="4" presStyleCnt="10">
        <dgm:presLayoutVars>
          <dgm:chMax val="1"/>
          <dgm:chPref val="1"/>
          <dgm:bulletEnabled val="1"/>
        </dgm:presLayoutVars>
      </dgm:prSet>
      <dgm:spPr/>
    </dgm:pt>
    <dgm:pt modelId="{D5EB23E8-609F-4662-B989-A731FB144682}" type="pres">
      <dgm:prSet presAssocID="{9CEDDD36-5F0B-4ECB-8AB9-C56FDEBBDD60}" presName="Childtext1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FEAC716D-CFBE-412B-A931-01FEFC55C71B}" type="pres">
      <dgm:prSet presAssocID="{9CEDDD36-5F0B-4ECB-8AB9-C56FDEBBDD60}" presName="BalanceSpacing" presStyleCnt="0"/>
      <dgm:spPr/>
    </dgm:pt>
    <dgm:pt modelId="{3A983728-C342-47C4-91FD-F320864276AA}" type="pres">
      <dgm:prSet presAssocID="{9CEDDD36-5F0B-4ECB-8AB9-C56FDEBBDD60}" presName="BalanceSpacing1" presStyleCnt="0"/>
      <dgm:spPr/>
    </dgm:pt>
    <dgm:pt modelId="{16F6C1E1-D866-43D5-9C55-BBC5FE3AEA49}" type="pres">
      <dgm:prSet presAssocID="{BCCA50E4-D6C3-4174-9EA9-DD03DF67CEE7}" presName="Accent1Text" presStyleLbl="node1" presStyleIdx="5" presStyleCnt="10"/>
      <dgm:spPr/>
    </dgm:pt>
    <dgm:pt modelId="{3B010A14-A51D-46A8-9CED-2D9F59E73B52}" type="pres">
      <dgm:prSet presAssocID="{BCCA50E4-D6C3-4174-9EA9-DD03DF67CEE7}" presName="spaceBetweenRectangles" presStyleCnt="0"/>
      <dgm:spPr/>
    </dgm:pt>
    <dgm:pt modelId="{E804DF81-780A-4DC0-9EF2-C9BD477A46C8}" type="pres">
      <dgm:prSet presAssocID="{B22C889E-49CA-4B96-A151-4C959760BAF1}" presName="composite" presStyleCnt="0"/>
      <dgm:spPr/>
    </dgm:pt>
    <dgm:pt modelId="{1F0F1D3A-07D1-4AEF-B521-439ABD261B9A}" type="pres">
      <dgm:prSet presAssocID="{B22C889E-49CA-4B96-A151-4C959760BAF1}" presName="Parent1" presStyleLbl="node1" presStyleIdx="6" presStyleCnt="10">
        <dgm:presLayoutVars>
          <dgm:chMax val="1"/>
          <dgm:chPref val="1"/>
          <dgm:bulletEnabled val="1"/>
        </dgm:presLayoutVars>
      </dgm:prSet>
      <dgm:spPr/>
    </dgm:pt>
    <dgm:pt modelId="{64269EAB-51D9-428A-B35F-E76CA8BE1693}" type="pres">
      <dgm:prSet presAssocID="{B22C889E-49CA-4B96-A151-4C959760BAF1}" presName="Childtext1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0716D9ED-AA23-4AA7-BB2A-D7B87F7FC049}" type="pres">
      <dgm:prSet presAssocID="{B22C889E-49CA-4B96-A151-4C959760BAF1}" presName="BalanceSpacing" presStyleCnt="0"/>
      <dgm:spPr/>
    </dgm:pt>
    <dgm:pt modelId="{B7231B38-0EB1-4895-81E9-CE79F522BEC9}" type="pres">
      <dgm:prSet presAssocID="{B22C889E-49CA-4B96-A151-4C959760BAF1}" presName="BalanceSpacing1" presStyleCnt="0"/>
      <dgm:spPr/>
    </dgm:pt>
    <dgm:pt modelId="{FAC18698-44F8-4CC4-82AC-57028FF1D1C2}" type="pres">
      <dgm:prSet presAssocID="{CE37BA4B-1F5E-40CC-B052-0F33CF225C77}" presName="Accent1Text" presStyleLbl="node1" presStyleIdx="7" presStyleCnt="10"/>
      <dgm:spPr/>
    </dgm:pt>
    <dgm:pt modelId="{4B73EA61-BF81-45E4-B4C4-8F17594F7B0F}" type="pres">
      <dgm:prSet presAssocID="{CE37BA4B-1F5E-40CC-B052-0F33CF225C77}" presName="spaceBetweenRectangles" presStyleCnt="0"/>
      <dgm:spPr/>
    </dgm:pt>
    <dgm:pt modelId="{CA52FC60-F0C5-4F22-BA01-0E091CB13D79}" type="pres">
      <dgm:prSet presAssocID="{D4EC8CB0-158A-4AAC-8F2D-A27C558A643E}" presName="composite" presStyleCnt="0"/>
      <dgm:spPr/>
    </dgm:pt>
    <dgm:pt modelId="{56961DF5-866B-4980-8C8D-7D925B53EDD3}" type="pres">
      <dgm:prSet presAssocID="{D4EC8CB0-158A-4AAC-8F2D-A27C558A643E}" presName="Parent1" presStyleLbl="node1" presStyleIdx="8" presStyleCnt="10" custScaleX="97794">
        <dgm:presLayoutVars>
          <dgm:chMax val="1"/>
          <dgm:chPref val="1"/>
          <dgm:bulletEnabled val="1"/>
        </dgm:presLayoutVars>
      </dgm:prSet>
      <dgm:spPr/>
    </dgm:pt>
    <dgm:pt modelId="{035DE0E7-5349-4932-8D38-1957561907EC}" type="pres">
      <dgm:prSet presAssocID="{D4EC8CB0-158A-4AAC-8F2D-A27C558A643E}" presName="Childtext1" presStyleLbl="revTx" presStyleIdx="4" presStyleCnt="5" custScaleX="63884" custScaleY="58537" custLinFactY="-100000" custLinFactNeighborX="-91021" custLinFactNeighborY="-185377">
        <dgm:presLayoutVars>
          <dgm:chMax val="0"/>
          <dgm:chPref val="0"/>
          <dgm:bulletEnabled val="1"/>
        </dgm:presLayoutVars>
      </dgm:prSet>
      <dgm:spPr/>
    </dgm:pt>
    <dgm:pt modelId="{887AF664-8641-4357-87B3-37CC9942B3CC}" type="pres">
      <dgm:prSet presAssocID="{D4EC8CB0-158A-4AAC-8F2D-A27C558A643E}" presName="BalanceSpacing" presStyleCnt="0"/>
      <dgm:spPr/>
    </dgm:pt>
    <dgm:pt modelId="{35EE354E-ACF9-424F-A14A-CC8C08497B2D}" type="pres">
      <dgm:prSet presAssocID="{D4EC8CB0-158A-4AAC-8F2D-A27C558A643E}" presName="BalanceSpacing1" presStyleCnt="0"/>
      <dgm:spPr/>
    </dgm:pt>
    <dgm:pt modelId="{8566F619-E1A8-4A9B-B015-4C41FEACADCA}" type="pres">
      <dgm:prSet presAssocID="{F5ECB551-3D45-4F10-93E7-7F4CFFF6D53B}" presName="Accent1Text" presStyleLbl="node1" presStyleIdx="9" presStyleCnt="10"/>
      <dgm:spPr/>
    </dgm:pt>
  </dgm:ptLst>
  <dgm:cxnLst>
    <dgm:cxn modelId="{0956FC04-D672-4825-A106-92B8C115A58C}" srcId="{90ED6381-AF89-41E8-A2EB-28EF533000C4}" destId="{688CAD80-EA9D-4422-B4F3-05E0A17D1DB2}" srcOrd="1" destOrd="0" parTransId="{F8AE3084-15D3-4CB4-8C63-42BFCAA19BED}" sibTransId="{AC66236B-F880-4A9E-A768-64E0D4C01020}"/>
    <dgm:cxn modelId="{92CB340A-805F-4BF0-8B1E-F42FAA0EAD1B}" type="presOf" srcId="{7F868547-3876-4D70-8A9F-CECC99DD4CA4}" destId="{DEE0E8CA-1259-42EA-984A-68695E86C1C8}" srcOrd="0" destOrd="0" presId="urn:microsoft.com/office/officeart/2008/layout/AlternatingHexagons"/>
    <dgm:cxn modelId="{EC48A017-8C00-4FE2-9665-492184BED5A7}" srcId="{90ED6381-AF89-41E8-A2EB-28EF533000C4}" destId="{765FE113-31F3-4DA4-B238-1E6FD7325589}" srcOrd="0" destOrd="0" parTransId="{4E09909C-3665-4667-BA1D-C5B22765BDE5}" sibTransId="{7F868547-3876-4D70-8A9F-CECC99DD4CA4}"/>
    <dgm:cxn modelId="{609E891D-2F15-4C1D-8FE9-817DD37BBD0A}" type="presOf" srcId="{6F2FBA2D-F26E-45FD-9D4A-486D306BC8AF}" destId="{18D65D0A-C696-4FD1-973B-FFB723B47869}" srcOrd="0" destOrd="0" presId="urn:microsoft.com/office/officeart/2008/layout/AlternatingHexagons"/>
    <dgm:cxn modelId="{6DF51920-774B-46A8-A2AE-A1FB6AB3EE0F}" type="presOf" srcId="{90ED6381-AF89-41E8-A2EB-28EF533000C4}" destId="{75CAB49D-C76F-4026-9434-03CA87D6921F}" srcOrd="0" destOrd="0" presId="urn:microsoft.com/office/officeart/2008/layout/AlternatingHexagons"/>
    <dgm:cxn modelId="{B9A78664-0034-49B6-AB23-1020B5C1E467}" srcId="{D4EC8CB0-158A-4AAC-8F2D-A27C558A643E}" destId="{16A94539-BF3A-42AF-A03D-04582F150BE6}" srcOrd="0" destOrd="0" parTransId="{929230B9-FC4B-44B6-AB38-00AB3F70BC50}" sibTransId="{18058DBC-6681-44C8-9C54-D463E7F92DF4}"/>
    <dgm:cxn modelId="{2B663765-A17A-4C63-B0B9-E65FD3491CD3}" type="presOf" srcId="{B22C889E-49CA-4B96-A151-4C959760BAF1}" destId="{1F0F1D3A-07D1-4AEF-B521-439ABD261B9A}" srcOrd="0" destOrd="0" presId="urn:microsoft.com/office/officeart/2008/layout/AlternatingHexagons"/>
    <dgm:cxn modelId="{6215346D-BC52-49E8-AA17-04B3D472E906}" type="presOf" srcId="{BCCA50E4-D6C3-4174-9EA9-DD03DF67CEE7}" destId="{16F6C1E1-D866-43D5-9C55-BBC5FE3AEA49}" srcOrd="0" destOrd="0" presId="urn:microsoft.com/office/officeart/2008/layout/AlternatingHexagons"/>
    <dgm:cxn modelId="{F82F5A6D-7EA6-483E-A76B-31FDA8EAEAC0}" srcId="{688CAD80-EA9D-4422-B4F3-05E0A17D1DB2}" destId="{6F2FBA2D-F26E-45FD-9D4A-486D306BC8AF}" srcOrd="0" destOrd="0" parTransId="{3696ACD2-9572-44F9-A37E-415D908B2399}" sibTransId="{51A18618-FFC8-405B-968B-C94D08958459}"/>
    <dgm:cxn modelId="{E69A0E7C-4266-4C7C-8BFD-6FC2182A2A90}" type="presOf" srcId="{16A94539-BF3A-42AF-A03D-04582F150BE6}" destId="{035DE0E7-5349-4932-8D38-1957561907EC}" srcOrd="0" destOrd="0" presId="urn:microsoft.com/office/officeart/2008/layout/AlternatingHexagons"/>
    <dgm:cxn modelId="{366C9595-A4E3-4640-9792-61B41668CCD8}" type="presOf" srcId="{CE37BA4B-1F5E-40CC-B052-0F33CF225C77}" destId="{FAC18698-44F8-4CC4-82AC-57028FF1D1C2}" srcOrd="0" destOrd="0" presId="urn:microsoft.com/office/officeart/2008/layout/AlternatingHexagons"/>
    <dgm:cxn modelId="{291CC19D-E275-4048-90B0-2F5A91501FEA}" srcId="{90ED6381-AF89-41E8-A2EB-28EF533000C4}" destId="{B22C889E-49CA-4B96-A151-4C959760BAF1}" srcOrd="3" destOrd="0" parTransId="{95448795-5EE5-4F85-8845-3A62B5663348}" sibTransId="{CE37BA4B-1F5E-40CC-B052-0F33CF225C77}"/>
    <dgm:cxn modelId="{46323CAC-C59C-4C3C-9241-A03CAFE12411}" type="presOf" srcId="{765FE113-31F3-4DA4-B238-1E6FD7325589}" destId="{BE77B0DA-F364-4D8E-BC16-821E4C54E5A8}" srcOrd="0" destOrd="0" presId="urn:microsoft.com/office/officeart/2008/layout/AlternatingHexagons"/>
    <dgm:cxn modelId="{D0844DB2-0BC7-46C4-A198-B625E6B28707}" type="presOf" srcId="{D4EC8CB0-158A-4AAC-8F2D-A27C558A643E}" destId="{56961DF5-866B-4980-8C8D-7D925B53EDD3}" srcOrd="0" destOrd="0" presId="urn:microsoft.com/office/officeart/2008/layout/AlternatingHexagons"/>
    <dgm:cxn modelId="{FE78B0B5-D64B-4DC4-8AC7-81D5D114C631}" srcId="{90ED6381-AF89-41E8-A2EB-28EF533000C4}" destId="{D4EC8CB0-158A-4AAC-8F2D-A27C558A643E}" srcOrd="4" destOrd="0" parTransId="{A672C34E-BA76-4548-8F64-8FD103B848C7}" sibTransId="{F5ECB551-3D45-4F10-93E7-7F4CFFF6D53B}"/>
    <dgm:cxn modelId="{8CE31CB9-EB4D-4FD2-ADA7-B659A7690995}" type="presOf" srcId="{9CEDDD36-5F0B-4ECB-8AB9-C56FDEBBDD60}" destId="{15CA21BB-8FF5-45C2-A0FA-97185E22A9E9}" srcOrd="0" destOrd="0" presId="urn:microsoft.com/office/officeart/2008/layout/AlternatingHexagons"/>
    <dgm:cxn modelId="{7D0D51E0-9450-4F64-AEE3-D9AEA2B7668B}" type="presOf" srcId="{AC66236B-F880-4A9E-A768-64E0D4C01020}" destId="{646B4A65-2789-4DD9-9D65-EDB974478951}" srcOrd="0" destOrd="0" presId="urn:microsoft.com/office/officeart/2008/layout/AlternatingHexagons"/>
    <dgm:cxn modelId="{0A2734E1-EF1E-4C6B-A61F-7F539BDB1402}" srcId="{90ED6381-AF89-41E8-A2EB-28EF533000C4}" destId="{9CEDDD36-5F0B-4ECB-8AB9-C56FDEBBDD60}" srcOrd="2" destOrd="0" parTransId="{358E45E5-1603-4E3F-A4C3-07011EC325D1}" sibTransId="{BCCA50E4-D6C3-4174-9EA9-DD03DF67CEE7}"/>
    <dgm:cxn modelId="{F730E9E1-F59E-4CFC-B60C-542CE063DA5C}" type="presOf" srcId="{688CAD80-EA9D-4422-B4F3-05E0A17D1DB2}" destId="{82D0115D-CD4E-4678-BE6B-B8236BAA02C4}" srcOrd="0" destOrd="0" presId="urn:microsoft.com/office/officeart/2008/layout/AlternatingHexagons"/>
    <dgm:cxn modelId="{B3AA13F3-3F0C-40B8-91CB-ADB80C619CFF}" type="presOf" srcId="{F5ECB551-3D45-4F10-93E7-7F4CFFF6D53B}" destId="{8566F619-E1A8-4A9B-B015-4C41FEACADCA}" srcOrd="0" destOrd="0" presId="urn:microsoft.com/office/officeart/2008/layout/AlternatingHexagons"/>
    <dgm:cxn modelId="{CC0B08C6-2C5F-4860-B18C-734FDDBC53A2}" type="presParOf" srcId="{75CAB49D-C76F-4026-9434-03CA87D6921F}" destId="{366ABF5A-65FE-42CA-A226-DBF8AB7B9275}" srcOrd="0" destOrd="0" presId="urn:microsoft.com/office/officeart/2008/layout/AlternatingHexagons"/>
    <dgm:cxn modelId="{EC7BE8B2-6A86-4002-8C0A-DA51A49572C5}" type="presParOf" srcId="{366ABF5A-65FE-42CA-A226-DBF8AB7B9275}" destId="{BE77B0DA-F364-4D8E-BC16-821E4C54E5A8}" srcOrd="0" destOrd="0" presId="urn:microsoft.com/office/officeart/2008/layout/AlternatingHexagons"/>
    <dgm:cxn modelId="{2EBEA125-74D4-40FF-88DA-ADF909BE074A}" type="presParOf" srcId="{366ABF5A-65FE-42CA-A226-DBF8AB7B9275}" destId="{1DEE0F24-3919-4796-BF9F-D49C5BA91085}" srcOrd="1" destOrd="0" presId="urn:microsoft.com/office/officeart/2008/layout/AlternatingHexagons"/>
    <dgm:cxn modelId="{87DEFBB1-BC03-4AB0-89F0-82847D7475A7}" type="presParOf" srcId="{366ABF5A-65FE-42CA-A226-DBF8AB7B9275}" destId="{8606F695-83B3-422A-8BD8-F27D408DBFC4}" srcOrd="2" destOrd="0" presId="urn:microsoft.com/office/officeart/2008/layout/AlternatingHexagons"/>
    <dgm:cxn modelId="{8A995BCD-E234-4991-9EF0-AD7D8839C06F}" type="presParOf" srcId="{366ABF5A-65FE-42CA-A226-DBF8AB7B9275}" destId="{8C523746-4CD0-49AA-AC15-8E84F5C4D41A}" srcOrd="3" destOrd="0" presId="urn:microsoft.com/office/officeart/2008/layout/AlternatingHexagons"/>
    <dgm:cxn modelId="{B397AC5D-9DBE-44FF-BDC6-55A58CFCC197}" type="presParOf" srcId="{366ABF5A-65FE-42CA-A226-DBF8AB7B9275}" destId="{DEE0E8CA-1259-42EA-984A-68695E86C1C8}" srcOrd="4" destOrd="0" presId="urn:microsoft.com/office/officeart/2008/layout/AlternatingHexagons"/>
    <dgm:cxn modelId="{3CBEB372-2B67-46DF-A5AE-EFB37E1819F1}" type="presParOf" srcId="{75CAB49D-C76F-4026-9434-03CA87D6921F}" destId="{8D9E8BD2-92B2-4755-9C3E-F5576F333BAA}" srcOrd="1" destOrd="0" presId="urn:microsoft.com/office/officeart/2008/layout/AlternatingHexagons"/>
    <dgm:cxn modelId="{B868B0AD-54F9-4578-98FD-12EC33997847}" type="presParOf" srcId="{75CAB49D-C76F-4026-9434-03CA87D6921F}" destId="{A3B6BA4B-1C85-41C6-957B-CA353C0370BA}" srcOrd="2" destOrd="0" presId="urn:microsoft.com/office/officeart/2008/layout/AlternatingHexagons"/>
    <dgm:cxn modelId="{377FFF63-8694-4D85-8EF5-A826C2DB0FC9}" type="presParOf" srcId="{A3B6BA4B-1C85-41C6-957B-CA353C0370BA}" destId="{82D0115D-CD4E-4678-BE6B-B8236BAA02C4}" srcOrd="0" destOrd="0" presId="urn:microsoft.com/office/officeart/2008/layout/AlternatingHexagons"/>
    <dgm:cxn modelId="{AB18C66F-499C-4FD5-B255-0975F44C54E9}" type="presParOf" srcId="{A3B6BA4B-1C85-41C6-957B-CA353C0370BA}" destId="{18D65D0A-C696-4FD1-973B-FFB723B47869}" srcOrd="1" destOrd="0" presId="urn:microsoft.com/office/officeart/2008/layout/AlternatingHexagons"/>
    <dgm:cxn modelId="{E290FB5E-10D0-4D68-9E89-6D7B23E6F0DA}" type="presParOf" srcId="{A3B6BA4B-1C85-41C6-957B-CA353C0370BA}" destId="{4AF596F6-57BE-4647-B39D-12396DD6CBF1}" srcOrd="2" destOrd="0" presId="urn:microsoft.com/office/officeart/2008/layout/AlternatingHexagons"/>
    <dgm:cxn modelId="{5F029D3A-3B6B-4272-B306-2675983F39A9}" type="presParOf" srcId="{A3B6BA4B-1C85-41C6-957B-CA353C0370BA}" destId="{0EB3F03C-5010-44A4-96C9-AB8DD6C5ED54}" srcOrd="3" destOrd="0" presId="urn:microsoft.com/office/officeart/2008/layout/AlternatingHexagons"/>
    <dgm:cxn modelId="{C8E76913-6830-4612-96FB-4F8977B46F6A}" type="presParOf" srcId="{A3B6BA4B-1C85-41C6-957B-CA353C0370BA}" destId="{646B4A65-2789-4DD9-9D65-EDB974478951}" srcOrd="4" destOrd="0" presId="urn:microsoft.com/office/officeart/2008/layout/AlternatingHexagons"/>
    <dgm:cxn modelId="{371F13FF-ECEA-4DEA-B659-1BEC422E8AEE}" type="presParOf" srcId="{75CAB49D-C76F-4026-9434-03CA87D6921F}" destId="{F3D11449-2E3B-4C9B-9DEF-CD85B3169165}" srcOrd="3" destOrd="0" presId="urn:microsoft.com/office/officeart/2008/layout/AlternatingHexagons"/>
    <dgm:cxn modelId="{82685B8B-AEB5-4C63-9B3C-309023B4820E}" type="presParOf" srcId="{75CAB49D-C76F-4026-9434-03CA87D6921F}" destId="{AD2F8B15-4B2E-40BC-8E5D-7EEF2FF2D95F}" srcOrd="4" destOrd="0" presId="urn:microsoft.com/office/officeart/2008/layout/AlternatingHexagons"/>
    <dgm:cxn modelId="{34A98FD4-2CFF-4F61-9FF2-C4AE128514C5}" type="presParOf" srcId="{AD2F8B15-4B2E-40BC-8E5D-7EEF2FF2D95F}" destId="{15CA21BB-8FF5-45C2-A0FA-97185E22A9E9}" srcOrd="0" destOrd="0" presId="urn:microsoft.com/office/officeart/2008/layout/AlternatingHexagons"/>
    <dgm:cxn modelId="{61A74910-CDA6-4581-8DF0-D79FADA1AA7D}" type="presParOf" srcId="{AD2F8B15-4B2E-40BC-8E5D-7EEF2FF2D95F}" destId="{D5EB23E8-609F-4662-B989-A731FB144682}" srcOrd="1" destOrd="0" presId="urn:microsoft.com/office/officeart/2008/layout/AlternatingHexagons"/>
    <dgm:cxn modelId="{CC3C2A38-8D01-4C37-AC8A-7F417EAD30B6}" type="presParOf" srcId="{AD2F8B15-4B2E-40BC-8E5D-7EEF2FF2D95F}" destId="{FEAC716D-CFBE-412B-A931-01FEFC55C71B}" srcOrd="2" destOrd="0" presId="urn:microsoft.com/office/officeart/2008/layout/AlternatingHexagons"/>
    <dgm:cxn modelId="{B4F25C2A-CE4E-423B-A9F9-C74F6D0042B5}" type="presParOf" srcId="{AD2F8B15-4B2E-40BC-8E5D-7EEF2FF2D95F}" destId="{3A983728-C342-47C4-91FD-F320864276AA}" srcOrd="3" destOrd="0" presId="urn:microsoft.com/office/officeart/2008/layout/AlternatingHexagons"/>
    <dgm:cxn modelId="{FA5CFC00-BA75-4AD5-9BC9-EA60A732E821}" type="presParOf" srcId="{AD2F8B15-4B2E-40BC-8E5D-7EEF2FF2D95F}" destId="{16F6C1E1-D866-43D5-9C55-BBC5FE3AEA49}" srcOrd="4" destOrd="0" presId="urn:microsoft.com/office/officeart/2008/layout/AlternatingHexagons"/>
    <dgm:cxn modelId="{D1A889E9-E19A-4EA8-B341-A598103B4D48}" type="presParOf" srcId="{75CAB49D-C76F-4026-9434-03CA87D6921F}" destId="{3B010A14-A51D-46A8-9CED-2D9F59E73B52}" srcOrd="5" destOrd="0" presId="urn:microsoft.com/office/officeart/2008/layout/AlternatingHexagons"/>
    <dgm:cxn modelId="{00984DDF-7209-426B-BC6E-C2C01A5CD578}" type="presParOf" srcId="{75CAB49D-C76F-4026-9434-03CA87D6921F}" destId="{E804DF81-780A-4DC0-9EF2-C9BD477A46C8}" srcOrd="6" destOrd="0" presId="urn:microsoft.com/office/officeart/2008/layout/AlternatingHexagons"/>
    <dgm:cxn modelId="{8F9054FE-5B89-4587-98BE-54153646B965}" type="presParOf" srcId="{E804DF81-780A-4DC0-9EF2-C9BD477A46C8}" destId="{1F0F1D3A-07D1-4AEF-B521-439ABD261B9A}" srcOrd="0" destOrd="0" presId="urn:microsoft.com/office/officeart/2008/layout/AlternatingHexagons"/>
    <dgm:cxn modelId="{F55B258B-B59B-4CD0-947E-2860DB65E349}" type="presParOf" srcId="{E804DF81-780A-4DC0-9EF2-C9BD477A46C8}" destId="{64269EAB-51D9-428A-B35F-E76CA8BE1693}" srcOrd="1" destOrd="0" presId="urn:microsoft.com/office/officeart/2008/layout/AlternatingHexagons"/>
    <dgm:cxn modelId="{37D8F958-2C85-4B28-88A3-C0B7C140E887}" type="presParOf" srcId="{E804DF81-780A-4DC0-9EF2-C9BD477A46C8}" destId="{0716D9ED-AA23-4AA7-BB2A-D7B87F7FC049}" srcOrd="2" destOrd="0" presId="urn:microsoft.com/office/officeart/2008/layout/AlternatingHexagons"/>
    <dgm:cxn modelId="{8D95045E-E2EE-468C-94D4-689D0F8391FC}" type="presParOf" srcId="{E804DF81-780A-4DC0-9EF2-C9BD477A46C8}" destId="{B7231B38-0EB1-4895-81E9-CE79F522BEC9}" srcOrd="3" destOrd="0" presId="urn:microsoft.com/office/officeart/2008/layout/AlternatingHexagons"/>
    <dgm:cxn modelId="{8A563BBD-9AC2-4EC2-8942-45C798EBAAC9}" type="presParOf" srcId="{E804DF81-780A-4DC0-9EF2-C9BD477A46C8}" destId="{FAC18698-44F8-4CC4-82AC-57028FF1D1C2}" srcOrd="4" destOrd="0" presId="urn:microsoft.com/office/officeart/2008/layout/AlternatingHexagons"/>
    <dgm:cxn modelId="{855A8503-280F-4A2F-B601-CBD1792E72F9}" type="presParOf" srcId="{75CAB49D-C76F-4026-9434-03CA87D6921F}" destId="{4B73EA61-BF81-45E4-B4C4-8F17594F7B0F}" srcOrd="7" destOrd="0" presId="urn:microsoft.com/office/officeart/2008/layout/AlternatingHexagons"/>
    <dgm:cxn modelId="{6E0C752D-8BB8-445C-9303-28B4F10B12E7}" type="presParOf" srcId="{75CAB49D-C76F-4026-9434-03CA87D6921F}" destId="{CA52FC60-F0C5-4F22-BA01-0E091CB13D79}" srcOrd="8" destOrd="0" presId="urn:microsoft.com/office/officeart/2008/layout/AlternatingHexagons"/>
    <dgm:cxn modelId="{EB42F8A5-C82F-4423-8ECC-3CB4CEE71493}" type="presParOf" srcId="{CA52FC60-F0C5-4F22-BA01-0E091CB13D79}" destId="{56961DF5-866B-4980-8C8D-7D925B53EDD3}" srcOrd="0" destOrd="0" presId="urn:microsoft.com/office/officeart/2008/layout/AlternatingHexagons"/>
    <dgm:cxn modelId="{B5420833-67FA-4397-B530-04641972F2B8}" type="presParOf" srcId="{CA52FC60-F0C5-4F22-BA01-0E091CB13D79}" destId="{035DE0E7-5349-4932-8D38-1957561907EC}" srcOrd="1" destOrd="0" presId="urn:microsoft.com/office/officeart/2008/layout/AlternatingHexagons"/>
    <dgm:cxn modelId="{122DD396-5647-4186-BB97-6443BE26AE43}" type="presParOf" srcId="{CA52FC60-F0C5-4F22-BA01-0E091CB13D79}" destId="{887AF664-8641-4357-87B3-37CC9942B3CC}" srcOrd="2" destOrd="0" presId="urn:microsoft.com/office/officeart/2008/layout/AlternatingHexagons"/>
    <dgm:cxn modelId="{C77F91B4-660A-418E-B748-81B0DB7D9D8A}" type="presParOf" srcId="{CA52FC60-F0C5-4F22-BA01-0E091CB13D79}" destId="{35EE354E-ACF9-424F-A14A-CC8C08497B2D}" srcOrd="3" destOrd="0" presId="urn:microsoft.com/office/officeart/2008/layout/AlternatingHexagons"/>
    <dgm:cxn modelId="{38B13BE3-F163-449D-8D1B-24DFC1E19566}" type="presParOf" srcId="{CA52FC60-F0C5-4F22-BA01-0E091CB13D79}" destId="{8566F619-E1A8-4A9B-B015-4C41FEACADCA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2AC91-2120-46EF-A5C0-8963005CFBE3}">
      <dsp:nvSpPr>
        <dsp:cNvPr id="0" name=""/>
        <dsp:cNvSpPr/>
      </dsp:nvSpPr>
      <dsp:spPr>
        <a:xfrm>
          <a:off x="0" y="360542"/>
          <a:ext cx="5287109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B1200D-A29F-468E-923A-08C87A4DE086}">
      <dsp:nvSpPr>
        <dsp:cNvPr id="0" name=""/>
        <dsp:cNvSpPr/>
      </dsp:nvSpPr>
      <dsp:spPr>
        <a:xfrm>
          <a:off x="264355" y="109622"/>
          <a:ext cx="3700976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888" tIns="0" rIns="13988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Desplazamiento</a:t>
          </a:r>
          <a:r>
            <a:rPr lang="en-US" sz="1700" kern="1200" dirty="0"/>
            <a:t> de </a:t>
          </a:r>
          <a:r>
            <a:rPr lang="en-US" sz="1700" kern="1200" dirty="0" err="1"/>
            <a:t>Competencias</a:t>
          </a:r>
          <a:endParaRPr lang="en-US" sz="1700" kern="1200" dirty="0"/>
        </a:p>
      </dsp:txBody>
      <dsp:txXfrm>
        <a:off x="288853" y="134120"/>
        <a:ext cx="3651980" cy="452844"/>
      </dsp:txXfrm>
    </dsp:sp>
    <dsp:sp modelId="{0DCCAEC1-20CE-423A-9F57-C70D736CF4B6}">
      <dsp:nvSpPr>
        <dsp:cNvPr id="0" name=""/>
        <dsp:cNvSpPr/>
      </dsp:nvSpPr>
      <dsp:spPr>
        <a:xfrm>
          <a:off x="0" y="1131663"/>
          <a:ext cx="5287109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0D3155-9C66-4966-80AB-08D2DB1101D1}">
      <dsp:nvSpPr>
        <dsp:cNvPr id="0" name=""/>
        <dsp:cNvSpPr/>
      </dsp:nvSpPr>
      <dsp:spPr>
        <a:xfrm>
          <a:off x="264355" y="880743"/>
          <a:ext cx="3700976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888" tIns="0" rIns="13988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Provisión</a:t>
          </a:r>
          <a:r>
            <a:rPr lang="en-US" sz="1700" kern="1200" dirty="0"/>
            <a:t> de </a:t>
          </a:r>
          <a:r>
            <a:rPr lang="en-US" sz="1700" kern="1200" dirty="0" err="1"/>
            <a:t>Servicios</a:t>
          </a:r>
          <a:endParaRPr lang="en-US" sz="1700" kern="1200" dirty="0"/>
        </a:p>
      </dsp:txBody>
      <dsp:txXfrm>
        <a:off x="288853" y="905241"/>
        <a:ext cx="3651980" cy="452844"/>
      </dsp:txXfrm>
    </dsp:sp>
    <dsp:sp modelId="{0D3E7DF7-4C23-4EDC-AA4C-7E2CA9FAE6C9}">
      <dsp:nvSpPr>
        <dsp:cNvPr id="0" name=""/>
        <dsp:cNvSpPr/>
      </dsp:nvSpPr>
      <dsp:spPr>
        <a:xfrm>
          <a:off x="0" y="1902783"/>
          <a:ext cx="5287109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A247F6-7D65-4DB3-9194-5AD007278F90}">
      <dsp:nvSpPr>
        <dsp:cNvPr id="0" name=""/>
        <dsp:cNvSpPr/>
      </dsp:nvSpPr>
      <dsp:spPr>
        <a:xfrm>
          <a:off x="264355" y="1651862"/>
          <a:ext cx="3700976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888" tIns="0" rIns="13988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Derecho de </a:t>
          </a:r>
          <a:r>
            <a:rPr lang="en-US" sz="1700" kern="1200" dirty="0" err="1"/>
            <a:t>Establecimiento</a:t>
          </a:r>
          <a:endParaRPr lang="en-US" sz="1700" kern="1200" dirty="0"/>
        </a:p>
      </dsp:txBody>
      <dsp:txXfrm>
        <a:off x="288853" y="1676360"/>
        <a:ext cx="3651980" cy="452844"/>
      </dsp:txXfrm>
    </dsp:sp>
    <dsp:sp modelId="{330B0F1F-188C-4BA0-9A36-D4CF12A9CD98}">
      <dsp:nvSpPr>
        <dsp:cNvPr id="0" name=""/>
        <dsp:cNvSpPr/>
      </dsp:nvSpPr>
      <dsp:spPr>
        <a:xfrm>
          <a:off x="0" y="2673902"/>
          <a:ext cx="5287109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D4021B-6267-4599-B6B6-B89CFFAD605A}">
      <dsp:nvSpPr>
        <dsp:cNvPr id="0" name=""/>
        <dsp:cNvSpPr/>
      </dsp:nvSpPr>
      <dsp:spPr>
        <a:xfrm>
          <a:off x="264355" y="2422983"/>
          <a:ext cx="3700976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888" tIns="0" rIns="13988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Movimiento</a:t>
          </a:r>
          <a:r>
            <a:rPr lang="en-US" sz="1700" kern="1200" dirty="0"/>
            <a:t> de </a:t>
          </a:r>
          <a:r>
            <a:rPr lang="en-US" sz="1700" kern="1200" dirty="0" err="1"/>
            <a:t>Bienes</a:t>
          </a:r>
          <a:endParaRPr lang="en-US" sz="1700" kern="1200" dirty="0"/>
        </a:p>
      </dsp:txBody>
      <dsp:txXfrm>
        <a:off x="288853" y="2447481"/>
        <a:ext cx="3651980" cy="452844"/>
      </dsp:txXfrm>
    </dsp:sp>
    <dsp:sp modelId="{E59F21A1-E091-429F-A7E0-BF1215295DF5}">
      <dsp:nvSpPr>
        <dsp:cNvPr id="0" name=""/>
        <dsp:cNvSpPr/>
      </dsp:nvSpPr>
      <dsp:spPr>
        <a:xfrm>
          <a:off x="0" y="3445023"/>
          <a:ext cx="5287109" cy="4284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FC3E2E-B81B-4923-8F16-C4093C21D63C}">
      <dsp:nvSpPr>
        <dsp:cNvPr id="0" name=""/>
        <dsp:cNvSpPr/>
      </dsp:nvSpPr>
      <dsp:spPr>
        <a:xfrm>
          <a:off x="264355" y="3194103"/>
          <a:ext cx="3700976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888" tIns="0" rIns="139888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Movimiento</a:t>
          </a:r>
          <a:r>
            <a:rPr lang="en-US" sz="1700" kern="1200" dirty="0"/>
            <a:t> de Capital</a:t>
          </a:r>
        </a:p>
      </dsp:txBody>
      <dsp:txXfrm>
        <a:off x="288853" y="3218601"/>
        <a:ext cx="3651980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77B0DA-F364-4D8E-BC16-821E4C54E5A8}">
      <dsp:nvSpPr>
        <dsp:cNvPr id="0" name=""/>
        <dsp:cNvSpPr/>
      </dsp:nvSpPr>
      <dsp:spPr>
        <a:xfrm rot="5400000">
          <a:off x="1760554" y="78952"/>
          <a:ext cx="1194585" cy="10392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 err="1">
              <a:solidFill>
                <a:schemeClr val="tx1"/>
              </a:solidFill>
            </a:rPr>
            <a:t>Artistas</a:t>
          </a:r>
          <a:endParaRPr lang="en-US" sz="1400" kern="1200" dirty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>
            <a:solidFill>
              <a:schemeClr val="tx1"/>
            </a:solidFill>
          </a:endParaRPr>
        </a:p>
      </dsp:txBody>
      <dsp:txXfrm rot="-5400000">
        <a:off x="2000158" y="187460"/>
        <a:ext cx="715377" cy="822273"/>
      </dsp:txXfrm>
    </dsp:sp>
    <dsp:sp modelId="{1DEE0F24-3919-4796-BF9F-D49C5BA91085}">
      <dsp:nvSpPr>
        <dsp:cNvPr id="0" name=""/>
        <dsp:cNvSpPr/>
      </dsp:nvSpPr>
      <dsp:spPr>
        <a:xfrm>
          <a:off x="2969453" y="240221"/>
          <a:ext cx="1333157" cy="716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0E8CA-1259-42EA-984A-68695E86C1C8}">
      <dsp:nvSpPr>
        <dsp:cNvPr id="0" name=""/>
        <dsp:cNvSpPr/>
      </dsp:nvSpPr>
      <dsp:spPr>
        <a:xfrm rot="5400000">
          <a:off x="721264" y="107693"/>
          <a:ext cx="1194585" cy="10392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54926"/>
            <a:satOff val="-3064"/>
            <a:lumOff val="875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err="1">
              <a:solidFill>
                <a:schemeClr val="tx1"/>
              </a:solidFill>
            </a:rPr>
            <a:t>Artesanos</a:t>
          </a:r>
          <a:r>
            <a:rPr lang="en-US" sz="1200" kern="1200" dirty="0">
              <a:solidFill>
                <a:schemeClr val="tx1"/>
              </a:solidFill>
            </a:rPr>
            <a:t> (CVQ)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chemeClr val="tx1"/>
            </a:solidFill>
          </a:endParaRPr>
        </a:p>
      </dsp:txBody>
      <dsp:txXfrm rot="-5400000">
        <a:off x="960868" y="216201"/>
        <a:ext cx="715377" cy="822273"/>
      </dsp:txXfrm>
    </dsp:sp>
    <dsp:sp modelId="{82D0115D-CD4E-4678-BE6B-B8236BAA02C4}">
      <dsp:nvSpPr>
        <dsp:cNvPr id="0" name=""/>
        <dsp:cNvSpPr/>
      </dsp:nvSpPr>
      <dsp:spPr>
        <a:xfrm rot="5400000">
          <a:off x="1257611" y="1092916"/>
          <a:ext cx="1194585" cy="10392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109851"/>
            <a:satOff val="-6128"/>
            <a:lumOff val="1751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kern="1200" dirty="0" err="1">
              <a:solidFill>
                <a:schemeClr val="tx1"/>
              </a:solidFill>
            </a:rPr>
            <a:t>Grados</a:t>
          </a:r>
          <a:r>
            <a:rPr lang="en-US" sz="1100" kern="1200" dirty="0">
              <a:solidFill>
                <a:schemeClr val="tx1"/>
              </a:solidFill>
            </a:rPr>
            <a:t> </a:t>
          </a:r>
          <a:r>
            <a:rPr lang="en-US" sz="1100" kern="1200" dirty="0" err="1">
              <a:solidFill>
                <a:schemeClr val="tx1"/>
              </a:solidFill>
            </a:rPr>
            <a:t>Técnicos</a:t>
          </a:r>
          <a:r>
            <a:rPr lang="en-US" sz="1100" kern="1200" dirty="0">
              <a:solidFill>
                <a:schemeClr val="tx1"/>
              </a:solidFill>
            </a:rPr>
            <a:t>*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>
            <a:solidFill>
              <a:schemeClr val="tx1"/>
            </a:solidFill>
          </a:endParaRPr>
        </a:p>
      </dsp:txBody>
      <dsp:txXfrm rot="-5400000">
        <a:off x="1497215" y="1201424"/>
        <a:ext cx="715377" cy="822273"/>
      </dsp:txXfrm>
    </dsp:sp>
    <dsp:sp modelId="{18D65D0A-C696-4FD1-973B-FFB723B47869}">
      <dsp:nvSpPr>
        <dsp:cNvPr id="0" name=""/>
        <dsp:cNvSpPr/>
      </dsp:nvSpPr>
      <dsp:spPr>
        <a:xfrm>
          <a:off x="2060360" y="2436144"/>
          <a:ext cx="737967" cy="3936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>
            <a:solidFill>
              <a:schemeClr val="tx1"/>
            </a:solidFill>
          </a:endParaRPr>
        </a:p>
      </dsp:txBody>
      <dsp:txXfrm>
        <a:off x="2060360" y="2436144"/>
        <a:ext cx="737967" cy="393697"/>
      </dsp:txXfrm>
    </dsp:sp>
    <dsp:sp modelId="{646B4A65-2789-4DD9-9D65-EDB974478951}">
      <dsp:nvSpPr>
        <dsp:cNvPr id="0" name=""/>
        <dsp:cNvSpPr/>
      </dsp:nvSpPr>
      <dsp:spPr>
        <a:xfrm rot="5400000">
          <a:off x="2380044" y="1092916"/>
          <a:ext cx="1194585" cy="10392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164777"/>
            <a:satOff val="-9192"/>
            <a:lumOff val="2627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>
              <a:solidFill>
                <a:schemeClr val="tx1"/>
              </a:solidFill>
            </a:rPr>
            <a:t>Trabajadores</a:t>
          </a:r>
          <a:r>
            <a:rPr lang="en-US" sz="1000" kern="1200" dirty="0">
              <a:solidFill>
                <a:schemeClr val="tx1"/>
              </a:solidFill>
            </a:rPr>
            <a:t> </a:t>
          </a:r>
          <a:r>
            <a:rPr lang="en-US" sz="1000" kern="1200" dirty="0" err="1">
              <a:solidFill>
                <a:schemeClr val="tx1"/>
              </a:solidFill>
            </a:rPr>
            <a:t>Domésticos</a:t>
          </a:r>
          <a:r>
            <a:rPr lang="en-US" sz="1000" kern="1200" dirty="0">
              <a:solidFill>
                <a:schemeClr val="tx1"/>
              </a:solidFill>
            </a:rPr>
            <a:t> (CVQ)</a:t>
          </a:r>
        </a:p>
      </dsp:txBody>
      <dsp:txXfrm rot="-5400000">
        <a:off x="2619648" y="1201424"/>
        <a:ext cx="715377" cy="822273"/>
      </dsp:txXfrm>
    </dsp:sp>
    <dsp:sp modelId="{15CA21BB-8FF5-45C2-A0FA-97185E22A9E9}">
      <dsp:nvSpPr>
        <dsp:cNvPr id="0" name=""/>
        <dsp:cNvSpPr/>
      </dsp:nvSpPr>
      <dsp:spPr>
        <a:xfrm rot="5400000">
          <a:off x="1820978" y="2106881"/>
          <a:ext cx="1194585" cy="10392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219702"/>
            <a:satOff val="-12256"/>
            <a:lumOff val="3502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>
            <a:solidFill>
              <a:schemeClr val="tx1"/>
            </a:solidFill>
          </a:endParaRPr>
        </a:p>
      </dsp:txBody>
      <dsp:txXfrm rot="-5400000">
        <a:off x="2060582" y="2215389"/>
        <a:ext cx="715377" cy="822273"/>
      </dsp:txXfrm>
    </dsp:sp>
    <dsp:sp modelId="{D5EB23E8-609F-4662-B989-A731FB144682}">
      <dsp:nvSpPr>
        <dsp:cNvPr id="0" name=""/>
        <dsp:cNvSpPr/>
      </dsp:nvSpPr>
      <dsp:spPr>
        <a:xfrm>
          <a:off x="2969453" y="2268150"/>
          <a:ext cx="1333157" cy="716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6C1E1-D866-43D5-9C55-BBC5FE3AEA49}">
      <dsp:nvSpPr>
        <dsp:cNvPr id="0" name=""/>
        <dsp:cNvSpPr/>
      </dsp:nvSpPr>
      <dsp:spPr>
        <a:xfrm rot="5400000">
          <a:off x="698545" y="2106881"/>
          <a:ext cx="1194585" cy="10392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274628"/>
            <a:satOff val="-15320"/>
            <a:lumOff val="4378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 err="1">
              <a:solidFill>
                <a:schemeClr val="tx1"/>
              </a:solidFill>
            </a:rPr>
            <a:t>Medios</a:t>
          </a:r>
          <a:endParaRPr lang="en-US" sz="1400" kern="1200" dirty="0">
            <a:solidFill>
              <a:schemeClr val="tx1"/>
            </a:solidFill>
          </a:endParaRP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>
            <a:solidFill>
              <a:schemeClr val="tx1"/>
            </a:solidFill>
          </a:endParaRPr>
        </a:p>
      </dsp:txBody>
      <dsp:txXfrm rot="-5400000">
        <a:off x="938149" y="2215389"/>
        <a:ext cx="715377" cy="822273"/>
      </dsp:txXfrm>
    </dsp:sp>
    <dsp:sp modelId="{1F0F1D3A-07D1-4AEF-B521-439ABD261B9A}">
      <dsp:nvSpPr>
        <dsp:cNvPr id="0" name=""/>
        <dsp:cNvSpPr/>
      </dsp:nvSpPr>
      <dsp:spPr>
        <a:xfrm rot="5400000">
          <a:off x="1257611" y="3120845"/>
          <a:ext cx="1194585" cy="10392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219702"/>
            <a:satOff val="-12256"/>
            <a:lumOff val="3502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 err="1">
              <a:solidFill>
                <a:schemeClr val="tx1"/>
              </a:solidFill>
            </a:rPr>
            <a:t>Enfermeras</a:t>
          </a:r>
          <a:endParaRPr lang="en-US" sz="1000" kern="1200" dirty="0">
            <a:solidFill>
              <a:schemeClr val="tx1"/>
            </a:solidFill>
          </a:endParaRPr>
        </a:p>
      </dsp:txBody>
      <dsp:txXfrm rot="-5400000">
        <a:off x="1497215" y="3229353"/>
        <a:ext cx="715377" cy="822273"/>
      </dsp:txXfrm>
    </dsp:sp>
    <dsp:sp modelId="{64269EAB-51D9-428A-B35F-E76CA8BE1693}">
      <dsp:nvSpPr>
        <dsp:cNvPr id="0" name=""/>
        <dsp:cNvSpPr/>
      </dsp:nvSpPr>
      <dsp:spPr>
        <a:xfrm>
          <a:off x="2101" y="3282114"/>
          <a:ext cx="1290152" cy="716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C18698-44F8-4CC4-82AC-57028FF1D1C2}">
      <dsp:nvSpPr>
        <dsp:cNvPr id="0" name=""/>
        <dsp:cNvSpPr/>
      </dsp:nvSpPr>
      <dsp:spPr>
        <a:xfrm rot="5400000">
          <a:off x="2380044" y="3120845"/>
          <a:ext cx="1194585" cy="10392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164777"/>
            <a:satOff val="-9192"/>
            <a:lumOff val="2627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200" kern="1200" dirty="0" err="1">
              <a:solidFill>
                <a:schemeClr val="tx1"/>
              </a:solidFill>
            </a:rPr>
            <a:t>Profesores</a:t>
          </a:r>
          <a:endParaRPr lang="en-US" sz="1200" kern="1200" dirty="0">
            <a:solidFill>
              <a:schemeClr val="tx1"/>
            </a:solidFill>
          </a:endParaRPr>
        </a:p>
      </dsp:txBody>
      <dsp:txXfrm rot="-5400000">
        <a:off x="2619648" y="3229353"/>
        <a:ext cx="715377" cy="822273"/>
      </dsp:txXfrm>
    </dsp:sp>
    <dsp:sp modelId="{56961DF5-866B-4980-8C8D-7D925B53EDD3}">
      <dsp:nvSpPr>
        <dsp:cNvPr id="0" name=""/>
        <dsp:cNvSpPr/>
      </dsp:nvSpPr>
      <dsp:spPr>
        <a:xfrm rot="5400000">
          <a:off x="1820978" y="4146273"/>
          <a:ext cx="1194585" cy="101636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109851"/>
            <a:satOff val="-6128"/>
            <a:lumOff val="17514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>
              <a:solidFill>
                <a:schemeClr val="tx1"/>
              </a:solidFill>
            </a:rPr>
            <a:t>Graduados</a:t>
          </a:r>
          <a:r>
            <a:rPr lang="en-US" sz="1050" kern="1200" dirty="0">
              <a:solidFill>
                <a:schemeClr val="tx1"/>
              </a:solidFill>
            </a:rPr>
            <a:t> </a:t>
          </a:r>
          <a:r>
            <a:rPr lang="en-US" sz="1050" kern="1200" dirty="0" err="1">
              <a:solidFill>
                <a:schemeClr val="tx1"/>
              </a:solidFill>
            </a:rPr>
            <a:t>Universita-rios</a:t>
          </a:r>
          <a:endParaRPr lang="en-US" sz="1050" kern="1200" dirty="0">
            <a:solidFill>
              <a:schemeClr val="tx1"/>
            </a:solidFill>
          </a:endParaRPr>
        </a:p>
      </dsp:txBody>
      <dsp:txXfrm rot="-5400000">
        <a:off x="2066847" y="4241408"/>
        <a:ext cx="702846" cy="826093"/>
      </dsp:txXfrm>
    </dsp:sp>
    <dsp:sp modelId="{035DE0E7-5349-4932-8D38-1957561907EC}">
      <dsp:nvSpPr>
        <dsp:cNvPr id="0" name=""/>
        <dsp:cNvSpPr/>
      </dsp:nvSpPr>
      <dsp:spPr>
        <a:xfrm>
          <a:off x="1996741" y="2399228"/>
          <a:ext cx="851674" cy="4195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400" kern="1200" dirty="0" err="1">
              <a:solidFill>
                <a:schemeClr val="tx1"/>
              </a:solidFill>
            </a:rPr>
            <a:t>Músicos</a:t>
          </a:r>
          <a:endParaRPr lang="en-US" sz="1400" kern="1200" dirty="0">
            <a:solidFill>
              <a:schemeClr val="tx1"/>
            </a:solidFill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solidFill>
              <a:schemeClr val="tx1"/>
            </a:solidFill>
          </a:endParaRPr>
        </a:p>
      </dsp:txBody>
      <dsp:txXfrm>
        <a:off x="1996741" y="2399228"/>
        <a:ext cx="851674" cy="419564"/>
      </dsp:txXfrm>
    </dsp:sp>
    <dsp:sp modelId="{8566F619-E1A8-4A9B-B015-4C41FEACADCA}">
      <dsp:nvSpPr>
        <dsp:cNvPr id="0" name=""/>
        <dsp:cNvSpPr/>
      </dsp:nvSpPr>
      <dsp:spPr>
        <a:xfrm rot="5400000">
          <a:off x="698545" y="4134810"/>
          <a:ext cx="1194585" cy="1039289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shade val="50000"/>
            <a:hueOff val="54926"/>
            <a:satOff val="-3064"/>
            <a:lumOff val="8757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>
            <a:solidFill>
              <a:schemeClr val="tx1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>
              <a:solidFill>
                <a:schemeClr val="tx1"/>
              </a:solidFill>
            </a:rPr>
            <a:t>Deportistas</a:t>
          </a:r>
          <a:endParaRPr lang="en-US" sz="1100" kern="1200" dirty="0">
            <a:solidFill>
              <a:schemeClr val="tx1"/>
            </a:solidFill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 dirty="0">
            <a:solidFill>
              <a:schemeClr val="tx1"/>
            </a:solidFill>
          </a:endParaRPr>
        </a:p>
      </dsp:txBody>
      <dsp:txXfrm rot="-5400000">
        <a:off x="938149" y="4243318"/>
        <a:ext cx="715377" cy="82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70DC7-680E-4892-BFC5-3B3364255B72}" type="datetimeFigureOut">
              <a:rPr lang="en-US" smtClean="0"/>
              <a:t>7/13/2017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BCB26-A586-4B87-A0A2-9448D06D5B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0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SIML: Sistema de Información del Mercado Laboral</a:t>
            </a:r>
          </a:p>
          <a:p>
            <a:r>
              <a:rPr lang="es-ES" dirty="0"/>
              <a:t>LMIS: Labour </a:t>
            </a:r>
            <a:r>
              <a:rPr lang="es-ES" dirty="0" err="1"/>
              <a:t>Market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System</a:t>
            </a:r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BCB26-A586-4B87-A0A2-9448D06D5B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4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SIML: Sistema de Información del Mercado Laboral</a:t>
            </a:r>
          </a:p>
          <a:p>
            <a:r>
              <a:rPr lang="es-ES" dirty="0"/>
              <a:t>LMIS: Labour </a:t>
            </a:r>
            <a:r>
              <a:rPr lang="es-ES" dirty="0" err="1"/>
              <a:t>Market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System</a:t>
            </a:r>
            <a:endParaRPr lang="es-CR" dirty="0"/>
          </a:p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BCB26-A586-4B87-A0A2-9448D06D5B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522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SIML: Sistema de Información del Mercado Laboral</a:t>
            </a:r>
          </a:p>
          <a:p>
            <a:r>
              <a:rPr lang="es-ES" dirty="0"/>
              <a:t>LMIS: Labour </a:t>
            </a:r>
            <a:r>
              <a:rPr lang="es-ES" dirty="0" err="1"/>
              <a:t>Market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System</a:t>
            </a:r>
            <a:endParaRPr lang="es-CR" dirty="0"/>
          </a:p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BCB26-A586-4B87-A0A2-9448D06D5B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03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SIML: Sistema de Información del Mercado Laboral</a:t>
            </a:r>
          </a:p>
          <a:p>
            <a:r>
              <a:rPr lang="es-ES" dirty="0"/>
              <a:t>LMIS: Labour </a:t>
            </a:r>
            <a:r>
              <a:rPr lang="es-ES" dirty="0" err="1"/>
              <a:t>Market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System</a:t>
            </a:r>
            <a:endParaRPr lang="es-CR" dirty="0"/>
          </a:p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BCB26-A586-4B87-A0A2-9448D06D5B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1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SIML: Sistema de Información del Mercado Laboral</a:t>
            </a:r>
          </a:p>
          <a:p>
            <a:r>
              <a:rPr lang="es-ES" dirty="0"/>
              <a:t>LMIS: Labour </a:t>
            </a:r>
            <a:r>
              <a:rPr lang="es-ES" dirty="0" err="1"/>
              <a:t>Market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System</a:t>
            </a:r>
            <a:endParaRPr lang="es-CR" dirty="0"/>
          </a:p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BCB26-A586-4B87-A0A2-9448D06D5B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48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SIML: Sistema de Información del Mercado Laboral</a:t>
            </a:r>
          </a:p>
          <a:p>
            <a:r>
              <a:rPr lang="es-ES" dirty="0"/>
              <a:t>LMIS: Labour </a:t>
            </a:r>
            <a:r>
              <a:rPr lang="es-ES" dirty="0" err="1"/>
              <a:t>Market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System</a:t>
            </a:r>
            <a:endParaRPr lang="es-CR" dirty="0"/>
          </a:p>
          <a:p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6BCB26-A586-4B87-A0A2-9448D06D5B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60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0849-A65E-45D9-A2E6-E32FBE41BF60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1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732B-9701-4118-9BC9-06BF975574ED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53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8F43C-906D-4418-84EA-B13CAB3938DD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21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F438E95-1640-43D9-8019-326DA196E0A4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0222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A464-D206-44D3-815A-6C9B28F59637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73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F5E185FB-4460-494D-AF0F-028C17E5F3D9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8411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5FD5-5B61-418C-ADCE-592F44E8FFD2}" type="datetime1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59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56BAC-1BE1-4C88-A49F-EAA2F8C052C8}" type="datetime1">
              <a:rPr lang="en-US" smtClean="0"/>
              <a:t>7/13/2017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77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42250-F691-40F7-8738-352BD33373C1}" type="datetime1">
              <a:rPr lang="en-US" smtClean="0"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0002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7964A-154E-478F-A988-4E38015557CD}" type="datetime1">
              <a:rPr lang="en-US" smtClean="0"/>
              <a:t>7/13/2017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537" y="348456"/>
            <a:ext cx="1359526" cy="725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209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5F5F3-9818-4AB9-922A-5FF4DE6E99CC}" type="datetime1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75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D331F-4BC2-4A6A-9111-EE2D6B2B0B06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927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631C7-C6EC-4ACD-8172-A867C4270F1E}" type="datetime1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48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3098-61D4-4B31-B76C-DF93F2D47001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069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7C281FA1-535E-4C06-8E54-0CEEAB8428D9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C2E1985A-A71A-46CF-91BB-717108D0F874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0278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6F8AD-A10A-49D9-857E-745F120FEDD9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51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5A4F9-2733-4A0B-B6D1-B5E902C1EF18}" type="datetime1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3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C9F49-797E-4139-BC25-9134F3FBD25B}" type="datetime1">
              <a:rPr lang="en-US" smtClean="0"/>
              <a:t>7/13/2017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4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1C86F-8933-440C-8146-1920946CE608}" type="datetime1">
              <a:rPr lang="en-US" smtClean="0"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0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BA0CB-AF90-40E0-8634-BB3AEBA49F3F}" type="datetime1">
              <a:rPr lang="en-US" smtClean="0"/>
              <a:t>7/13/2017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E83BC-B6FD-4E42-802E-6894A6CA90A7}" type="datetime1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08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6702E-A30F-4461-9989-7F54B3873EED}" type="datetime1">
              <a:rPr lang="en-US" smtClean="0"/>
              <a:t>7/13/2017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5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51ADA-8265-4319-A536-109D2E764BF3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7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6A8C645-D752-4389-8C3C-8A8A6F9DC74B}" type="datetime1">
              <a:rPr lang="en-US" smtClean="0"/>
              <a:t>7/13/2017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0C9BF232-0271-4C84-BAFF-147E3D73462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92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0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524000" y="398463"/>
            <a:ext cx="9144000" cy="2078037"/>
          </a:xfrm>
        </p:spPr>
        <p:txBody>
          <a:bodyPr>
            <a:normAutofit/>
          </a:bodyPr>
          <a:lstStyle/>
          <a:p>
            <a:pPr algn="ctr"/>
            <a:r>
              <a:rPr lang="en-US" sz="4800" b="1" i="0" dirty="0">
                <a:solidFill>
                  <a:schemeClr val="bg1"/>
                </a:solidFill>
                <a:latin typeface="+mn-lt"/>
              </a:rPr>
              <a:t>SIML y </a:t>
            </a:r>
            <a:r>
              <a:rPr lang="en-US" sz="4800" b="1" i="0" dirty="0" err="1">
                <a:solidFill>
                  <a:schemeClr val="bg1"/>
                </a:solidFill>
                <a:latin typeface="+mn-lt"/>
              </a:rPr>
              <a:t>Política</a:t>
            </a:r>
            <a:r>
              <a:rPr lang="en-US" sz="4800" b="1" i="0" dirty="0">
                <a:solidFill>
                  <a:schemeClr val="bg1"/>
                </a:solidFill>
                <a:latin typeface="+mn-lt"/>
              </a:rPr>
              <a:t> MIGRATORIA </a:t>
            </a:r>
            <a:r>
              <a:rPr lang="en-US" sz="4800" b="1" i="0" dirty="0" err="1">
                <a:solidFill>
                  <a:schemeClr val="bg1"/>
                </a:solidFill>
                <a:latin typeface="+mn-lt"/>
              </a:rPr>
              <a:t>en</a:t>
            </a:r>
            <a:r>
              <a:rPr lang="en-US" sz="4800" b="1" i="0" dirty="0">
                <a:solidFill>
                  <a:schemeClr val="bg1"/>
                </a:solidFill>
                <a:latin typeface="+mn-lt"/>
              </a:rPr>
              <a:t> el </a:t>
            </a:r>
            <a:r>
              <a:rPr lang="en-US" sz="4800" b="1" i="0" dirty="0" err="1">
                <a:solidFill>
                  <a:schemeClr val="bg1"/>
                </a:solidFill>
                <a:latin typeface="+mn-lt"/>
              </a:rPr>
              <a:t>mercado</a:t>
            </a:r>
            <a:r>
              <a:rPr lang="en-US" sz="4800" b="1" i="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4800" b="1" i="0" dirty="0" err="1">
                <a:solidFill>
                  <a:schemeClr val="bg1"/>
                </a:solidFill>
                <a:latin typeface="+mn-lt"/>
              </a:rPr>
              <a:t>único</a:t>
            </a:r>
            <a:r>
              <a:rPr lang="en-US" sz="4800" b="1" i="0" dirty="0">
                <a:solidFill>
                  <a:schemeClr val="bg1"/>
                </a:solidFill>
                <a:latin typeface="+mn-lt"/>
              </a:rPr>
              <a:t> DEL CARICOM 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5350967"/>
            <a:ext cx="9144000" cy="1389062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Taller de </a:t>
            </a:r>
            <a:r>
              <a:rPr lang="en-US" dirty="0" err="1">
                <a:solidFill>
                  <a:schemeClr val="bg1"/>
                </a:solidFill>
              </a:rPr>
              <a:t>Migración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Laboral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San José, Costa Rica</a:t>
            </a:r>
          </a:p>
          <a:p>
            <a:r>
              <a:rPr lang="en-US" dirty="0">
                <a:solidFill>
                  <a:schemeClr val="bg1"/>
                </a:solidFill>
              </a:rPr>
              <a:t>13 y 14 de </a:t>
            </a:r>
            <a:r>
              <a:rPr lang="en-US" dirty="0" err="1">
                <a:solidFill>
                  <a:schemeClr val="bg1"/>
                </a:solidFill>
              </a:rPr>
              <a:t>julio</a:t>
            </a:r>
            <a:r>
              <a:rPr lang="en-US" dirty="0">
                <a:solidFill>
                  <a:schemeClr val="bg1"/>
                </a:solidFill>
              </a:rPr>
              <a:t>, 2017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2587" y="3646488"/>
            <a:ext cx="6524625" cy="15811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22587" y="2599829"/>
            <a:ext cx="6386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Rosa-Mae Whittier</a:t>
            </a:r>
          </a:p>
          <a:p>
            <a:pPr algn="ctr"/>
            <a:r>
              <a:rPr lang="en-US" b="1" dirty="0" err="1">
                <a:solidFill>
                  <a:schemeClr val="bg1"/>
                </a:solidFill>
              </a:rPr>
              <a:t>Oficial</a:t>
            </a:r>
            <a:r>
              <a:rPr lang="en-US" b="1" dirty="0">
                <a:solidFill>
                  <a:schemeClr val="bg1"/>
                </a:solidFill>
              </a:rPr>
              <a:t> de </a:t>
            </a:r>
            <a:r>
              <a:rPr lang="en-US" b="1" dirty="0" err="1">
                <a:solidFill>
                  <a:schemeClr val="bg1"/>
                </a:solidFill>
              </a:rPr>
              <a:t>Movilidad</a:t>
            </a:r>
            <a:r>
              <a:rPr lang="en-US" b="1" dirty="0">
                <a:solidFill>
                  <a:schemeClr val="bg1"/>
                </a:solidFill>
              </a:rPr>
              <a:t> y </a:t>
            </a:r>
            <a:r>
              <a:rPr lang="en-US" b="1" dirty="0" err="1">
                <a:solidFill>
                  <a:schemeClr val="bg1"/>
                </a:solidFill>
              </a:rPr>
              <a:t>Trabajo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 err="1">
                <a:solidFill>
                  <a:schemeClr val="bg1"/>
                </a:solidFill>
              </a:rPr>
              <a:t>Secretaría</a:t>
            </a:r>
            <a:r>
              <a:rPr lang="en-US" b="1" dirty="0">
                <a:solidFill>
                  <a:schemeClr val="bg1"/>
                </a:solidFill>
              </a:rPr>
              <a:t> del CARICOM</a:t>
            </a:r>
          </a:p>
        </p:txBody>
      </p:sp>
      <p:sp>
        <p:nvSpPr>
          <p:cNvPr id="13" name="Pie 12"/>
          <p:cNvSpPr/>
          <p:nvPr/>
        </p:nvSpPr>
        <p:spPr>
          <a:xfrm>
            <a:off x="11734800" y="1168400"/>
            <a:ext cx="914400" cy="825500"/>
          </a:xfrm>
          <a:prstGeom prst="pie">
            <a:avLst>
              <a:gd name="adj1" fmla="val 5358078"/>
              <a:gd name="adj2" fmla="val 162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737755" y="1168400"/>
            <a:ext cx="0" cy="568960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349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368" y="123580"/>
            <a:ext cx="11699631" cy="48133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b="1" i="0" dirty="0"/>
              <a:t>SIML Regional de CARICOM - Indicadores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081085"/>
              </p:ext>
            </p:extLst>
          </p:nvPr>
        </p:nvGraphicFramePr>
        <p:xfrm>
          <a:off x="1028700" y="895353"/>
          <a:ext cx="10401299" cy="5079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24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40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600" u="none" strike="noStrike" dirty="0">
                          <a:effectLst/>
                        </a:rPr>
                        <a:t>Estadísticas de  la </a:t>
                      </a:r>
                    </a:p>
                    <a:p>
                      <a:pPr algn="ctr" rtl="0" fontAlgn="ctr"/>
                      <a:r>
                        <a:rPr lang="es-CR" sz="1600" u="none" strike="noStrike" dirty="0">
                          <a:effectLst/>
                        </a:rPr>
                        <a:t>Fuerza Laboral</a:t>
                      </a:r>
                      <a:endParaRPr lang="es-CR" sz="1600" b="1" i="0" u="none" strike="noStrike" dirty="0">
                        <a:solidFill>
                          <a:srgbClr val="FFFFFF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600" u="none" strike="noStrike" dirty="0">
                          <a:effectLst/>
                        </a:rPr>
                        <a:t>Estadísticas generales del </a:t>
                      </a:r>
                    </a:p>
                    <a:p>
                      <a:pPr algn="ctr" rtl="0" fontAlgn="ctr"/>
                      <a:r>
                        <a:rPr lang="es-CR" sz="1600" u="none" strike="noStrike" dirty="0">
                          <a:effectLst/>
                        </a:rPr>
                        <a:t>Mercado Laboral</a:t>
                      </a:r>
                      <a:endParaRPr lang="es-CR" sz="1600" b="1" i="0" u="none" strike="noStrike" dirty="0">
                        <a:solidFill>
                          <a:srgbClr val="FFFFFF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R" sz="1600" u="none" strike="noStrike" dirty="0">
                          <a:effectLst/>
                        </a:rPr>
                        <a:t>Estadísticas de la </a:t>
                      </a:r>
                    </a:p>
                    <a:p>
                      <a:pPr algn="ctr" rtl="0" fontAlgn="ctr"/>
                      <a:r>
                        <a:rPr lang="es-CR" sz="1600" u="none" strike="noStrike" dirty="0">
                          <a:effectLst/>
                        </a:rPr>
                        <a:t>Seguridad Social</a:t>
                      </a:r>
                      <a:endParaRPr lang="es-CR" sz="1600" b="1" i="0" u="none" strike="noStrike" dirty="0">
                        <a:solidFill>
                          <a:srgbClr val="FFFFFF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81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Tasa de actividad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Productividad Laboral 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Porcentaje de la población de 60 años o mas que se benefician de una pensión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434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Relación Empleo-población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Ingreso promedio por hora de empleados según género, ocupación, edad, y discapacidad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181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Situación en el empleo (ICSE)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Porcentaje de la población económicamente activa que contribuye a un plan de pensiones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119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Empleo por sector (ISIC) - 1 dígito - 21 categorías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Tasa de pobreza laboral (Definición TPL)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119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Empleo por ocupación (ISCO) - 2 dígitos - 43 Categorías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Tasa de participación de los jóvenes y adultos en la educación y formación formal y no formal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Proporción de desempleados que reciben prestaciones por desempleo por actividad económica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3434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Tasa de empleo informal 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 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 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436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Tasa de subempleo relacionado con las horas trabajadas (Umbral Nacional)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 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 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434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Tasa de desempleo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 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 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7119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Tasa de desempleo de larga duración (más de 1 año)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 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 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3147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Jóvenes que no estudian ni trabajan (NEET)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 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 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434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Las horas efectivamente trabajadas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 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 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20374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Trabajadores a tiempo parcial (Incluyendo a los trabajadores a tiempo parcial involuntarios)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 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 dirty="0">
                          <a:effectLst/>
                        </a:rPr>
                        <a:t> </a:t>
                      </a:r>
                      <a:endParaRPr lang="es-CR" sz="1200" b="0" i="0" u="none" strike="noStrike" dirty="0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1918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200" u="none" strike="noStrike">
                          <a:effectLst/>
                        </a:rPr>
                        <a:t>Tasa de inactividad</a:t>
                      </a:r>
                      <a:endParaRPr lang="es-CR" sz="1200" b="0" i="0" u="none" strike="noStrike">
                        <a:solidFill>
                          <a:srgbClr val="000000"/>
                        </a:solidFill>
                        <a:effectLst/>
                        <a:latin typeface="Corbel"/>
                      </a:endParaRPr>
                    </a:p>
                  </a:txBody>
                  <a:tcPr marL="5224" marR="5224" marT="5224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R" sz="1600" u="none" strike="noStrike">
                          <a:effectLst/>
                        </a:rPr>
                        <a:t> </a:t>
                      </a:r>
                      <a:endParaRPr lang="es-C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24" marR="5224" marT="5224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R" sz="1600" u="none" strike="noStrike" dirty="0">
                          <a:effectLst/>
                        </a:rPr>
                        <a:t> </a:t>
                      </a:r>
                      <a:endParaRPr lang="es-C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224" marR="5224" marT="5224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694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11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9373348"/>
              </p:ext>
            </p:extLst>
          </p:nvPr>
        </p:nvGraphicFramePr>
        <p:xfrm>
          <a:off x="666749" y="850899"/>
          <a:ext cx="10763250" cy="5175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5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57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1079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600" u="none" strike="noStrike" dirty="0">
                          <a:effectLst/>
                        </a:rPr>
                        <a:t>Estadísticas de </a:t>
                      </a:r>
                      <a:br>
                        <a:rPr lang="es-CR" sz="1600" u="none" strike="noStrike" dirty="0">
                          <a:effectLst/>
                        </a:rPr>
                      </a:br>
                      <a:r>
                        <a:rPr lang="es-CR" sz="1600" u="none" strike="noStrike" dirty="0">
                          <a:effectLst/>
                        </a:rPr>
                        <a:t>Salud Ocupacional</a:t>
                      </a:r>
                      <a:endParaRPr lang="es-CR" sz="1600" b="1" i="0" u="none" strike="noStrike" dirty="0">
                        <a:solidFill>
                          <a:srgbClr val="FFFFFF"/>
                        </a:solidFill>
                        <a:effectLst/>
                        <a:latin typeface="Corbel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600" u="none" strike="noStrike" dirty="0">
                          <a:effectLst/>
                        </a:rPr>
                        <a:t>Estadísticas de la Agencia Pública de Empleo</a:t>
                      </a:r>
                      <a:endParaRPr lang="es-CR" sz="1600" b="1" i="0" u="none" strike="noStrike" dirty="0">
                        <a:solidFill>
                          <a:srgbClr val="FFFFFF"/>
                        </a:solidFill>
                        <a:effectLst/>
                        <a:latin typeface="Corbel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600" u="none" strike="noStrike" dirty="0">
                          <a:effectLst/>
                        </a:rPr>
                        <a:t>La colocación en el extranjero de Estadística no nacionales y</a:t>
                      </a:r>
                      <a:endParaRPr lang="es-CR" sz="1600" b="1" i="0" u="none" strike="noStrike" dirty="0">
                        <a:solidFill>
                          <a:srgbClr val="FFFFFF"/>
                        </a:solidFill>
                        <a:effectLst/>
                        <a:latin typeface="Corbel"/>
                      </a:endParaRPr>
                    </a:p>
                  </a:txBody>
                  <a:tcPr marL="7079" marR="7079" marT="707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62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>
                          <a:effectLst/>
                        </a:rPr>
                        <a:t>Tasa de accidentes laborales fatales</a:t>
                      </a:r>
                      <a:endParaRPr lang="es-C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 dirty="0">
                          <a:effectLst/>
                        </a:rPr>
                        <a:t>Número de ofertas de empleo anunciadas en Servicios Públicos de Empleo (promedio de por mes, durante los últimos tres meses)</a:t>
                      </a:r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 dirty="0">
                          <a:effectLst/>
                        </a:rPr>
                        <a:t>Número de trabajadores extranjeros documentados en el país (por actividad económica y la duración de la estancia, mayor o menor a un año)</a:t>
                      </a:r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6286"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>
                          <a:effectLst/>
                        </a:rPr>
                        <a:t>Tasa de accidentes laborales no-fatales</a:t>
                      </a:r>
                      <a:endParaRPr lang="es-C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 dirty="0">
                          <a:effectLst/>
                        </a:rPr>
                        <a:t>Número de nuevos registros de Solicitantes de Empleo en Servicios de Empleo Públicos, trimestralmente.</a:t>
                      </a:r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 dirty="0">
                          <a:effectLst/>
                        </a:rPr>
                        <a:t>Proporción de trabajadores extranjeros documentados en el país con respecto a la población ocupada</a:t>
                      </a:r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810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>
                          <a:effectLst/>
                        </a:rPr>
                        <a:t>Tasa de inspección laboral (inspectores por cada 1.000 trabajadores)</a:t>
                      </a:r>
                      <a:endParaRPr lang="es-C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>
                          <a:effectLst/>
                        </a:rPr>
                        <a:t>Número de Contrataciones Laborales por medio de Agencias de Empleo Públicas</a:t>
                      </a:r>
                      <a:endParaRPr lang="es-C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 dirty="0">
                          <a:effectLst/>
                        </a:rPr>
                        <a:t>Número de Certificados de Competencias CARICOM emitidos </a:t>
                      </a:r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6286"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>
                          <a:effectLst/>
                        </a:rPr>
                        <a:t> </a:t>
                      </a:r>
                      <a:endParaRPr lang="es-C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>
                          <a:effectLst/>
                        </a:rPr>
                        <a:t> </a:t>
                      </a:r>
                      <a:endParaRPr lang="es-C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 dirty="0">
                          <a:effectLst/>
                        </a:rPr>
                        <a:t>Número de Certificados de Competencias CARICOM verificados (duración de la estancia, mayor o menor a un año)</a:t>
                      </a:r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8103"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>
                          <a:effectLst/>
                        </a:rPr>
                        <a:t> </a:t>
                      </a:r>
                      <a:endParaRPr lang="es-C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>
                          <a:effectLst/>
                        </a:rPr>
                        <a:t> </a:t>
                      </a:r>
                      <a:endParaRPr lang="es-C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R" sz="1400" u="none" strike="noStrike" dirty="0">
                          <a:effectLst/>
                        </a:rPr>
                        <a:t>Número de trabajadores en Programas de Colocación de Trabajadores Extranjeros por año</a:t>
                      </a:r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079" marR="7079" marT="7079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2368" y="123580"/>
            <a:ext cx="11699631" cy="48133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b="1" i="0" dirty="0"/>
              <a:t>SIML Regional de CARICOM - Indicadores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36372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12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005318"/>
              </p:ext>
            </p:extLst>
          </p:nvPr>
        </p:nvGraphicFramePr>
        <p:xfrm>
          <a:off x="1641765" y="1714501"/>
          <a:ext cx="8468590" cy="2965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6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2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2178">
                <a:tc>
                  <a:txBody>
                    <a:bodyPr/>
                    <a:lstStyle/>
                    <a:p>
                      <a:pPr algn="ctr" rtl="0" fontAlgn="b"/>
                      <a:r>
                        <a:rPr lang="es-CR" sz="2400" u="none" strike="noStrike" dirty="0">
                          <a:effectLst/>
                        </a:rPr>
                        <a:t>Relaciones </a:t>
                      </a:r>
                    </a:p>
                    <a:p>
                      <a:pPr algn="ctr" rtl="0" fontAlgn="b"/>
                      <a:r>
                        <a:rPr lang="es-CR" sz="2400" u="none" strike="noStrike" dirty="0">
                          <a:effectLst/>
                        </a:rPr>
                        <a:t>Estadísticas Industriales</a:t>
                      </a:r>
                      <a:endParaRPr lang="es-C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R" sz="2400" u="none" strike="noStrike" dirty="0">
                          <a:effectLst/>
                        </a:rPr>
                        <a:t>Marco legal</a:t>
                      </a:r>
                      <a:endParaRPr lang="es-CR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5426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400" u="none" strike="noStrike" dirty="0">
                          <a:effectLst/>
                        </a:rPr>
                        <a:t>Afiliación sindical (% del total de la fuerza laboral, por la actividad económica y tipo de afiliación)</a:t>
                      </a:r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400" u="none" strike="noStrike" dirty="0">
                          <a:effectLst/>
                        </a:rPr>
                        <a:t>Número de cambios en las leyes laborales (en los últimos cinco años)</a:t>
                      </a:r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8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400" u="none" strike="noStrike">
                          <a:effectLst/>
                        </a:rPr>
                        <a:t>Tasa de días no trabajados debido a huelgas y cierres </a:t>
                      </a:r>
                      <a:endParaRPr lang="es-CR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R" sz="1400" u="none" strike="noStrike" dirty="0">
                          <a:effectLst/>
                        </a:rPr>
                        <a:t> </a:t>
                      </a:r>
                      <a:endParaRPr lang="es-C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92368" y="123580"/>
            <a:ext cx="11699631" cy="48133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b="1" i="0" dirty="0"/>
              <a:t>SIML Regional de CARICOM - Indicadores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58767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6" y="1200150"/>
            <a:ext cx="5364774" cy="4312020"/>
          </a:xfrm>
        </p:spPr>
        <p:txBody>
          <a:bodyPr>
            <a:normAutofit/>
          </a:bodyPr>
          <a:lstStyle/>
          <a:p>
            <a:pPr algn="l"/>
            <a:r>
              <a:rPr lang="en-US" sz="4400" i="0" dirty="0" err="1"/>
              <a:t>Complementando</a:t>
            </a:r>
            <a:r>
              <a:rPr lang="en-US" sz="4400" i="0" dirty="0"/>
              <a:t> </a:t>
            </a:r>
            <a:br>
              <a:rPr lang="en-US" sz="4400" i="0" dirty="0"/>
            </a:br>
            <a:r>
              <a:rPr lang="en-US" sz="4400" i="0" dirty="0"/>
              <a:t>el SIML regional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La lista de indicadores para el SIML regional cubre varias áreas.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Debe</a:t>
            </a:r>
            <a:r>
              <a:rPr lang="en-US" sz="2400" dirty="0"/>
              <a:t> </a:t>
            </a:r>
            <a:r>
              <a:rPr lang="en-US" sz="2400" dirty="0" err="1"/>
              <a:t>complementarse</a:t>
            </a:r>
            <a:r>
              <a:rPr lang="en-US" sz="2400" dirty="0"/>
              <a:t> con otras fuentes de datos y herramientas.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Datos adicionales de Inmigración. </a:t>
            </a:r>
          </a:p>
          <a:p>
            <a:endParaRPr lang="en-US" sz="2400" dirty="0"/>
          </a:p>
          <a:p>
            <a:r>
              <a:rPr lang="en-US" sz="2400" dirty="0"/>
              <a:t>Sistema de </a:t>
            </a:r>
            <a:r>
              <a:rPr lang="en-US" sz="2400" dirty="0" err="1"/>
              <a:t>Procesamiento</a:t>
            </a:r>
            <a:r>
              <a:rPr lang="en-US" sz="2400" dirty="0"/>
              <a:t> de </a:t>
            </a:r>
            <a:r>
              <a:rPr lang="en-US" sz="2400" dirty="0" err="1"/>
              <a:t>Aplicaciones</a:t>
            </a:r>
            <a:r>
              <a:rPr lang="en-US" sz="2400" dirty="0"/>
              <a:t> de CARICOM - un sistema electrónico para la administración del </a:t>
            </a:r>
            <a:r>
              <a:rPr lang="en-US" sz="2400" dirty="0" err="1"/>
              <a:t>Régimen</a:t>
            </a:r>
            <a:r>
              <a:rPr lang="en-US" sz="2400" dirty="0"/>
              <a:t> de </a:t>
            </a:r>
            <a:r>
              <a:rPr lang="en-US" sz="2400" dirty="0" err="1"/>
              <a:t>Competencias</a:t>
            </a:r>
            <a:r>
              <a:rPr lang="en-US" sz="2400" dirty="0"/>
              <a:t> CSME.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716788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i="0" dirty="0" err="1"/>
              <a:t>Beneficios</a:t>
            </a:r>
            <a:r>
              <a:rPr lang="en-US" sz="4400" i="0" dirty="0"/>
              <a:t> SIML Regional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5668" y="208345"/>
            <a:ext cx="6248398" cy="64738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En adición a lo que permite la mejora de la </a:t>
            </a:r>
            <a:r>
              <a:rPr lang="en-US" dirty="0" err="1"/>
              <a:t>gestión</a:t>
            </a:r>
            <a:r>
              <a:rPr lang="en-US" dirty="0"/>
              <a:t> de los </a:t>
            </a:r>
            <a:r>
              <a:rPr lang="en-US" dirty="0" err="1"/>
              <a:t>Regímenes</a:t>
            </a:r>
            <a:r>
              <a:rPr lang="en-US" dirty="0"/>
              <a:t> de </a:t>
            </a:r>
            <a:r>
              <a:rPr lang="en-US" dirty="0" err="1"/>
              <a:t>Movimiento</a:t>
            </a:r>
            <a:r>
              <a:rPr lang="en-US" dirty="0"/>
              <a:t> </a:t>
            </a:r>
            <a:r>
              <a:rPr lang="en-US" dirty="0" err="1"/>
              <a:t>Laboral</a:t>
            </a:r>
            <a:r>
              <a:rPr lang="en-US" dirty="0"/>
              <a:t> CSME, los siguientes beneficios </a:t>
            </a:r>
            <a:r>
              <a:rPr lang="en-US" dirty="0" err="1"/>
              <a:t>también</a:t>
            </a:r>
            <a:r>
              <a:rPr lang="en-US" dirty="0"/>
              <a:t> se </a:t>
            </a:r>
            <a:r>
              <a:rPr lang="en-US" dirty="0" err="1"/>
              <a:t>derivan</a:t>
            </a:r>
            <a:r>
              <a:rPr lang="en-US" dirty="0"/>
              <a:t> del SIML regional:</a:t>
            </a:r>
          </a:p>
          <a:p>
            <a:endParaRPr lang="en-US" dirty="0"/>
          </a:p>
          <a:p>
            <a:r>
              <a:rPr lang="en-US" dirty="0"/>
              <a:t>Los datos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demandas</a:t>
            </a:r>
            <a:r>
              <a:rPr lang="en-US" dirty="0"/>
              <a:t> del </a:t>
            </a:r>
            <a:r>
              <a:rPr lang="en-US" dirty="0" err="1"/>
              <a:t>mercado</a:t>
            </a:r>
            <a:r>
              <a:rPr lang="en-US" dirty="0"/>
              <a:t> </a:t>
            </a:r>
            <a:r>
              <a:rPr lang="en-US" dirty="0" err="1"/>
              <a:t>laboral</a:t>
            </a:r>
            <a:r>
              <a:rPr lang="en-US" dirty="0"/>
              <a:t> y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competencias</a:t>
            </a:r>
            <a:r>
              <a:rPr lang="en-US" dirty="0"/>
              <a:t> </a:t>
            </a:r>
            <a:r>
              <a:rPr lang="en-US" dirty="0" err="1"/>
              <a:t>disponibles</a:t>
            </a:r>
            <a:r>
              <a:rPr lang="en-US" dirty="0"/>
              <a:t> </a:t>
            </a:r>
            <a:r>
              <a:rPr lang="en-US" dirty="0" err="1"/>
              <a:t>permiten</a:t>
            </a:r>
            <a:r>
              <a:rPr lang="en-US" dirty="0"/>
              <a:t> </a:t>
            </a:r>
            <a:r>
              <a:rPr lang="en-US" dirty="0" err="1"/>
              <a:t>solventar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deficiencias</a:t>
            </a:r>
            <a:r>
              <a:rPr lang="en-US" dirty="0"/>
              <a:t> </a:t>
            </a:r>
            <a:r>
              <a:rPr lang="en-US" dirty="0" err="1"/>
              <a:t>laborales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 de la </a:t>
            </a:r>
            <a:r>
              <a:rPr lang="en-US" dirty="0" err="1"/>
              <a:t>región</a:t>
            </a:r>
            <a:r>
              <a:rPr lang="en-US" dirty="0"/>
              <a:t> de </a:t>
            </a:r>
            <a:r>
              <a:rPr lang="en-US" dirty="0" err="1"/>
              <a:t>manera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eficiente</a:t>
            </a:r>
            <a:r>
              <a:rPr lang="en-US" dirty="0"/>
              <a:t>; lo cual tendría un impacto positivo en los niveles de empleo regionales y </a:t>
            </a:r>
            <a:r>
              <a:rPr lang="en-US" dirty="0" err="1"/>
              <a:t>crecimiento</a:t>
            </a:r>
            <a:r>
              <a:rPr lang="en-US" dirty="0"/>
              <a:t> </a:t>
            </a:r>
            <a:r>
              <a:rPr lang="en-US" dirty="0" err="1"/>
              <a:t>económico</a:t>
            </a:r>
            <a:r>
              <a:rPr lang="en-US" dirty="0"/>
              <a:t>.</a:t>
            </a:r>
          </a:p>
          <a:p>
            <a:r>
              <a:rPr lang="en-US" dirty="0" err="1"/>
              <a:t>Disponibilidad</a:t>
            </a:r>
            <a:r>
              <a:rPr lang="en-US" dirty="0"/>
              <a:t> de datos empíricos para la toma de </a:t>
            </a:r>
            <a:r>
              <a:rPr lang="en-US" dirty="0" err="1"/>
              <a:t>decisiones</a:t>
            </a:r>
            <a:r>
              <a:rPr lang="en-US" dirty="0"/>
              <a:t> </a:t>
            </a:r>
            <a:r>
              <a:rPr lang="en-US" dirty="0" err="1"/>
              <a:t>informadas</a:t>
            </a:r>
            <a:r>
              <a:rPr lang="en-US" dirty="0"/>
              <a:t> con respecto a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políticas</a:t>
            </a:r>
            <a:r>
              <a:rPr lang="en-US" dirty="0"/>
              <a:t> </a:t>
            </a:r>
            <a:r>
              <a:rPr lang="en-US" dirty="0" err="1"/>
              <a:t>laborales</a:t>
            </a:r>
            <a:r>
              <a:rPr lang="en-US" dirty="0"/>
              <a:t> y de </a:t>
            </a:r>
            <a:r>
              <a:rPr lang="en-US" dirty="0" err="1"/>
              <a:t>otros</a:t>
            </a:r>
            <a:r>
              <a:rPr lang="en-US" dirty="0"/>
              <a:t> ámbitos,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de </a:t>
            </a:r>
            <a:r>
              <a:rPr lang="en-US" dirty="0" err="1"/>
              <a:t>educación</a:t>
            </a:r>
            <a:r>
              <a:rPr lang="en-US" dirty="0"/>
              <a:t> y de formación.</a:t>
            </a:r>
          </a:p>
          <a:p>
            <a:r>
              <a:rPr lang="en-US" dirty="0"/>
              <a:t>Los datos disponibles </a:t>
            </a:r>
            <a:r>
              <a:rPr lang="en-US" dirty="0" err="1"/>
              <a:t>mediante</a:t>
            </a:r>
            <a:r>
              <a:rPr lang="en-US" dirty="0"/>
              <a:t> el SIML regional para facilitar el </a:t>
            </a:r>
            <a:r>
              <a:rPr lang="en-US" dirty="0" err="1"/>
              <a:t>monitoreo</a:t>
            </a:r>
            <a:r>
              <a:rPr lang="en-US" dirty="0"/>
              <a:t> del progreso de los </a:t>
            </a:r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Miembros</a:t>
            </a:r>
            <a:r>
              <a:rPr lang="en-US" dirty="0"/>
              <a:t> en la consecución de los ODS´s, </a:t>
            </a:r>
            <a:r>
              <a:rPr lang="en-US" dirty="0" err="1"/>
              <a:t>en</a:t>
            </a:r>
            <a:r>
              <a:rPr lang="en-US" dirty="0"/>
              <a:t> particular el </a:t>
            </a:r>
            <a:r>
              <a:rPr lang="en-US" dirty="0" err="1"/>
              <a:t>Objetivo</a:t>
            </a:r>
            <a:r>
              <a:rPr lang="en-US" dirty="0"/>
              <a:t> 8: </a:t>
            </a:r>
          </a:p>
          <a:p>
            <a:pPr lvl="1"/>
            <a:r>
              <a:rPr lang="en-US" dirty="0" err="1"/>
              <a:t>Trabajo</a:t>
            </a:r>
            <a:r>
              <a:rPr lang="en-US" dirty="0"/>
              <a:t> decente y </a:t>
            </a:r>
            <a:r>
              <a:rPr lang="en-US" dirty="0" err="1"/>
              <a:t>Crecimiento</a:t>
            </a:r>
            <a:r>
              <a:rPr lang="en-US" dirty="0"/>
              <a:t> </a:t>
            </a:r>
            <a:r>
              <a:rPr lang="en-US" dirty="0" err="1"/>
              <a:t>Económico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808502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212" y="4797140"/>
            <a:ext cx="4737003" cy="90838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60212" y="3432345"/>
            <a:ext cx="5036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Rosa-Mae Whittier</a:t>
            </a:r>
          </a:p>
          <a:p>
            <a:r>
              <a:rPr lang="en-US" b="1" dirty="0" err="1"/>
              <a:t>Oficial</a:t>
            </a:r>
            <a:r>
              <a:rPr lang="en-US" b="1" dirty="0"/>
              <a:t> de </a:t>
            </a:r>
            <a:r>
              <a:rPr lang="en-US" b="1" dirty="0" err="1"/>
              <a:t>Movilidad</a:t>
            </a:r>
            <a:r>
              <a:rPr lang="en-US" b="1" dirty="0"/>
              <a:t> y </a:t>
            </a:r>
            <a:r>
              <a:rPr lang="en-US" b="1" dirty="0" err="1"/>
              <a:t>Trabajo</a:t>
            </a:r>
            <a:endParaRPr lang="en-US" b="1" dirty="0"/>
          </a:p>
          <a:p>
            <a:r>
              <a:rPr lang="en-US" b="1" dirty="0" err="1"/>
              <a:t>Secretaría</a:t>
            </a:r>
            <a:r>
              <a:rPr lang="en-US" b="1" dirty="0"/>
              <a:t> del CARICOM</a:t>
            </a:r>
          </a:p>
          <a:p>
            <a:r>
              <a:rPr lang="en-US" b="1" dirty="0"/>
              <a:t>Rosamae.whittier@caricom.org</a:t>
            </a:r>
          </a:p>
        </p:txBody>
      </p:sp>
      <p:pic>
        <p:nvPicPr>
          <p:cNvPr id="5122" name="Picture 2" descr="https://stjohnscathedral.files.wordpress.com/2013/10/thanksgiving-in-everything-give-thanks-in-many-languages.jpg?w=1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2009"/>
            <a:ext cx="6800672" cy="3400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54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22"/>
            <a:ext cx="9575800" cy="790575"/>
          </a:xfrm>
        </p:spPr>
        <p:txBody>
          <a:bodyPr>
            <a:normAutofit/>
          </a:bodyPr>
          <a:lstStyle/>
          <a:p>
            <a:pPr algn="ctr"/>
            <a:r>
              <a:rPr lang="en-US" sz="4800" b="1" i="0" dirty="0" err="1"/>
              <a:t>Presentación</a:t>
            </a:r>
            <a:endParaRPr lang="en-US" sz="4800" b="1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3697"/>
            <a:ext cx="10515600" cy="5308600"/>
          </a:xfrm>
        </p:spPr>
        <p:txBody>
          <a:bodyPr>
            <a:noAutofit/>
          </a:bodyPr>
          <a:lstStyle/>
          <a:p>
            <a:r>
              <a:rPr lang="en-GB" sz="2800" dirty="0"/>
              <a:t>La Comunidad del Caribe (CARICOM) y el Mercado </a:t>
            </a:r>
            <a:r>
              <a:rPr lang="en-GB" sz="2800" dirty="0" err="1"/>
              <a:t>Único</a:t>
            </a:r>
            <a:r>
              <a:rPr lang="en-GB" sz="2800" dirty="0"/>
              <a:t> del CARICOM (CSME)</a:t>
            </a:r>
          </a:p>
          <a:p>
            <a:pPr marL="0" indent="0">
              <a:buNone/>
            </a:pPr>
            <a:endParaRPr lang="en-GB" sz="1000" dirty="0"/>
          </a:p>
          <a:p>
            <a:r>
              <a:rPr lang="en-GB" sz="2800" dirty="0"/>
              <a:t>La migración laboral </a:t>
            </a:r>
            <a:r>
              <a:rPr lang="en-GB" sz="2800" dirty="0" err="1"/>
              <a:t>dentro</a:t>
            </a:r>
            <a:r>
              <a:rPr lang="en-GB" sz="2800" dirty="0"/>
              <a:t> del CARICOM y el CSME</a:t>
            </a:r>
          </a:p>
          <a:p>
            <a:pPr marL="0" indent="0">
              <a:buNone/>
            </a:pPr>
            <a:endParaRPr lang="en-GB" sz="1000" dirty="0"/>
          </a:p>
          <a:p>
            <a:r>
              <a:rPr lang="en-GB" sz="2800" dirty="0"/>
              <a:t>Sistemas de Información del Mercado </a:t>
            </a:r>
            <a:r>
              <a:rPr lang="en-GB" sz="2800" dirty="0" err="1"/>
              <a:t>Laboral</a:t>
            </a:r>
            <a:r>
              <a:rPr lang="en-GB" sz="2800" dirty="0"/>
              <a:t> (SIML) y la gestión de la </a:t>
            </a:r>
            <a:r>
              <a:rPr lang="en-GB" sz="2800" dirty="0" err="1"/>
              <a:t>migración</a:t>
            </a:r>
            <a:r>
              <a:rPr lang="en-GB" sz="2800" dirty="0"/>
              <a:t> </a:t>
            </a:r>
            <a:r>
              <a:rPr lang="en-GB" sz="2800" dirty="0" err="1"/>
              <a:t>laboral</a:t>
            </a:r>
            <a:r>
              <a:rPr lang="en-GB" sz="2800" dirty="0"/>
              <a:t>.</a:t>
            </a:r>
            <a:endParaRPr lang="en-GB" sz="1000" dirty="0"/>
          </a:p>
          <a:p>
            <a:endParaRPr lang="en-GB" sz="1600" dirty="0"/>
          </a:p>
          <a:p>
            <a:r>
              <a:rPr lang="en-GB" sz="2800" dirty="0"/>
              <a:t>El SIML Regional del CARICOM</a:t>
            </a:r>
          </a:p>
          <a:p>
            <a:pPr marL="0" indent="0">
              <a:buNone/>
            </a:pPr>
            <a:endParaRPr lang="en-GB" sz="1000" dirty="0"/>
          </a:p>
          <a:p>
            <a:r>
              <a:rPr lang="en-GB" sz="2800" dirty="0"/>
              <a:t>El SIML del CARICOM y la migración laboral intrarregional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25213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429000" cy="4952492"/>
          </a:xfrm>
        </p:spPr>
        <p:txBody>
          <a:bodyPr/>
          <a:lstStyle/>
          <a:p>
            <a:pPr algn="l"/>
            <a:r>
              <a:rPr lang="en-US" i="0" dirty="0"/>
              <a:t>CARICOM y el CSME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547856"/>
            <a:ext cx="6248398" cy="5655156"/>
          </a:xfrm>
        </p:spPr>
        <p:txBody>
          <a:bodyPr/>
          <a:lstStyle/>
          <a:p>
            <a:r>
              <a:rPr lang="en-US" dirty="0"/>
              <a:t>La Comunidad del Caribe (CARICOM) es un bloque regional de Estados del Caribe</a:t>
            </a:r>
          </a:p>
          <a:p>
            <a:endParaRPr lang="en-US" dirty="0"/>
          </a:p>
          <a:p>
            <a:r>
              <a:rPr lang="en-US" dirty="0"/>
              <a:t>CARICOM </a:t>
            </a:r>
            <a:r>
              <a:rPr lang="en-US" dirty="0" err="1"/>
              <a:t>fue</a:t>
            </a:r>
            <a:r>
              <a:rPr lang="en-US" dirty="0"/>
              <a:t> </a:t>
            </a:r>
            <a:r>
              <a:rPr lang="en-US" dirty="0" err="1"/>
              <a:t>establecido</a:t>
            </a:r>
            <a:r>
              <a:rPr lang="en-US" dirty="0"/>
              <a:t> en 1973 por el Tratado de </a:t>
            </a:r>
            <a:r>
              <a:rPr lang="en-US" dirty="0" err="1"/>
              <a:t>Chaguaramas</a:t>
            </a:r>
            <a:endParaRPr lang="en-US" dirty="0"/>
          </a:p>
          <a:p>
            <a:endParaRPr lang="en-US" dirty="0"/>
          </a:p>
          <a:p>
            <a:r>
              <a:rPr lang="en-US" dirty="0"/>
              <a:t>Hay quince (15) Estados Miembros de CARICOM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El Mercado </a:t>
            </a:r>
            <a:r>
              <a:rPr lang="en-US" dirty="0" err="1"/>
              <a:t>Único</a:t>
            </a:r>
            <a:r>
              <a:rPr lang="en-US" dirty="0"/>
              <a:t>  del CARCIOM (Caribbean Single Market and Economy- CSME) es una iniciativa clave </a:t>
            </a:r>
            <a:r>
              <a:rPr lang="en-US" dirty="0" err="1"/>
              <a:t>dentro</a:t>
            </a:r>
            <a:r>
              <a:rPr lang="en-US" dirty="0"/>
              <a:t> del CARICOM para fomentar una mayor integración en la Comunidad y promover un mayor crecimiento y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los </a:t>
            </a:r>
            <a:r>
              <a:rPr lang="en-US" dirty="0" err="1"/>
              <a:t>Estados</a:t>
            </a:r>
            <a:r>
              <a:rPr lang="en-US" dirty="0"/>
              <a:t> </a:t>
            </a:r>
            <a:r>
              <a:rPr lang="en-US" dirty="0" err="1"/>
              <a:t>Miembros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930" y="3582190"/>
            <a:ext cx="4736270" cy="90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20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5" y="559678"/>
            <a:ext cx="3833906" cy="4952492"/>
          </a:xfrm>
        </p:spPr>
        <p:txBody>
          <a:bodyPr>
            <a:normAutofit/>
          </a:bodyPr>
          <a:lstStyle/>
          <a:p>
            <a:pPr algn="l"/>
            <a:r>
              <a:rPr lang="en-US" sz="4400" i="0" dirty="0" err="1"/>
              <a:t>Estados</a:t>
            </a:r>
            <a:r>
              <a:rPr lang="en-US" sz="4400" i="0" dirty="0"/>
              <a:t> </a:t>
            </a:r>
            <a:r>
              <a:rPr lang="en-US" sz="4400" i="0" dirty="0" err="1"/>
              <a:t>Miembros</a:t>
            </a:r>
            <a:r>
              <a:rPr lang="en-US" sz="4400" i="0" dirty="0"/>
              <a:t> del CARICOM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4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12" y="2934324"/>
            <a:ext cx="2009775" cy="1343025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4589779" y="571500"/>
            <a:ext cx="6380435" cy="52551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29" name="Picture 2" descr="File:Flag of Antigua and Barbuda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52" y="780939"/>
            <a:ext cx="638465" cy="42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File:Flag of the Bahamas.sv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55" y="1436953"/>
            <a:ext cx="650277" cy="456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File:Flag of Barbados.sv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53" y="2038881"/>
            <a:ext cx="638465" cy="425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8" descr="Archivo:Flag of Belize.sv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55" y="2640791"/>
            <a:ext cx="650276" cy="433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0" descr="Archivo:Flag of Dominica.sv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53" y="3287256"/>
            <a:ext cx="638462" cy="31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2" descr="File:Flag of Grenada.sv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55" y="3884743"/>
            <a:ext cx="638460" cy="38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4" descr="File:Flag of Guyana.sv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54" y="4498435"/>
            <a:ext cx="638462" cy="38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6" descr="File:Flag of Haiti.sv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953" y="5073743"/>
            <a:ext cx="638467" cy="38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5598160" y="778619"/>
            <a:ext cx="214122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Antigua y Barbuda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Bahamas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Barbados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Belice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Dominica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Granada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Guyana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Haití</a:t>
            </a:r>
            <a:endParaRPr lang="es-CR" sz="2000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828994" y="778619"/>
            <a:ext cx="21412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</a:rPr>
              <a:t>Jamaica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Monserrat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Santa Lucía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San Cristóbal  y Nieves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San Vicente y las Granadinas</a:t>
            </a: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 err="1">
                <a:solidFill>
                  <a:schemeClr val="bg1"/>
                </a:solidFill>
              </a:rPr>
              <a:t>Suriname</a:t>
            </a:r>
            <a:endParaRPr lang="es-ES" sz="2000" dirty="0">
              <a:solidFill>
                <a:schemeClr val="bg1"/>
              </a:solidFill>
            </a:endParaRPr>
          </a:p>
          <a:p>
            <a:endParaRPr lang="es-ES" sz="2000" dirty="0">
              <a:solidFill>
                <a:schemeClr val="bg1"/>
              </a:solidFill>
            </a:endParaRPr>
          </a:p>
          <a:p>
            <a:r>
              <a:rPr lang="es-ES" sz="2000" dirty="0">
                <a:solidFill>
                  <a:schemeClr val="bg1"/>
                </a:solidFill>
              </a:rPr>
              <a:t>Trinidad y Tobago</a:t>
            </a:r>
          </a:p>
        </p:txBody>
      </p:sp>
      <p:pic>
        <p:nvPicPr>
          <p:cNvPr id="3090" name="Picture 18" descr="Archivo:Flag of Jamaica.sv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262" y="855369"/>
            <a:ext cx="616006" cy="30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File:Flag of Montserrat.sv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262" y="1491260"/>
            <a:ext cx="616006" cy="30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Archivo:Flag of Saint Lucia.sv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648" y="2049515"/>
            <a:ext cx="615620" cy="30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File:Flag of Saint Kitts and Nevis.sv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648" y="2781739"/>
            <a:ext cx="615619" cy="41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Archivo:Flag of Saint Vincent and the Grenadines.sv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648" y="3719424"/>
            <a:ext cx="615620" cy="41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0" name="Picture 28" descr="File:Flag of Suriname.sv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6648" y="4469904"/>
            <a:ext cx="615620" cy="41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2" name="Picture 30" descr="Archivo:Flag of Trinidad and Tobago.sv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173" y="5080381"/>
            <a:ext cx="617094" cy="370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696791" y="467833"/>
            <a:ext cx="120383" cy="53588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26167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999" y="559678"/>
            <a:ext cx="4087905" cy="4321811"/>
          </a:xfrm>
        </p:spPr>
        <p:txBody>
          <a:bodyPr>
            <a:normAutofit/>
          </a:bodyPr>
          <a:lstStyle/>
          <a:p>
            <a:pPr algn="l"/>
            <a:r>
              <a:rPr lang="en-US" sz="4000" i="0" dirty="0" err="1"/>
              <a:t>Migración</a:t>
            </a:r>
            <a:r>
              <a:rPr lang="en-US" sz="4000" i="0" dirty="0"/>
              <a:t> </a:t>
            </a:r>
            <a:r>
              <a:rPr lang="en-US" sz="4000" i="0" dirty="0" err="1"/>
              <a:t>Laboral</a:t>
            </a:r>
            <a:r>
              <a:rPr lang="en-US" sz="4000" i="0" dirty="0"/>
              <a:t> </a:t>
            </a:r>
            <a:r>
              <a:rPr lang="en-US" sz="4000" i="0" dirty="0" err="1"/>
              <a:t>dentro</a:t>
            </a:r>
            <a:r>
              <a:rPr lang="en-US" sz="4000" i="0" dirty="0"/>
              <a:t> del CARICOM y el CSME - </a:t>
            </a:r>
            <a:br>
              <a:rPr lang="en-US" sz="4000" i="0" dirty="0"/>
            </a:br>
            <a:r>
              <a:rPr lang="en-US" sz="4000" i="0" dirty="0" err="1"/>
              <a:t>Régimen</a:t>
            </a:r>
            <a:r>
              <a:rPr lang="en-US" sz="4000" i="0" dirty="0"/>
              <a:t> CSME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103905" y="0"/>
            <a:ext cx="6680105" cy="6858000"/>
          </a:xfrm>
        </p:spPr>
        <p:txBody>
          <a:bodyPr>
            <a:normAutofit/>
          </a:bodyPr>
          <a:lstStyle/>
          <a:p>
            <a:r>
              <a:rPr lang="en-US" dirty="0"/>
              <a:t>El CSME consiste en </a:t>
            </a:r>
            <a:r>
              <a:rPr lang="en-US" b="1" dirty="0"/>
              <a:t>cinco </a:t>
            </a:r>
            <a:r>
              <a:rPr lang="en-US" b="1" dirty="0" err="1"/>
              <a:t>regímenes</a:t>
            </a:r>
            <a:r>
              <a:rPr lang="en-US" b="1" dirty="0"/>
              <a:t> </a:t>
            </a:r>
            <a:r>
              <a:rPr lang="en-US" b="1" dirty="0" err="1"/>
              <a:t>centrales</a:t>
            </a:r>
            <a:endParaRPr lang="en-US" b="1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Bajo</a:t>
            </a:r>
            <a:r>
              <a:rPr lang="en-US" dirty="0"/>
              <a:t> el </a:t>
            </a:r>
            <a:r>
              <a:rPr lang="en-US" dirty="0" err="1"/>
              <a:t>régimen</a:t>
            </a:r>
            <a:r>
              <a:rPr lang="en-US" dirty="0"/>
              <a:t> de </a:t>
            </a:r>
            <a:r>
              <a:rPr lang="en-US" dirty="0" err="1"/>
              <a:t>Competencias</a:t>
            </a:r>
            <a:r>
              <a:rPr lang="en-US" dirty="0"/>
              <a:t>, </a:t>
            </a:r>
            <a:r>
              <a:rPr lang="en-US" dirty="0" err="1"/>
              <a:t>Servicios</a:t>
            </a:r>
            <a:r>
              <a:rPr lang="en-US" dirty="0"/>
              <a:t> y </a:t>
            </a:r>
            <a:r>
              <a:rPr lang="en-US" dirty="0" err="1"/>
              <a:t>Establecimiento</a:t>
            </a:r>
            <a:r>
              <a:rPr lang="en-US" dirty="0"/>
              <a:t>, los </a:t>
            </a:r>
            <a:r>
              <a:rPr lang="en-US" dirty="0" err="1"/>
              <a:t>nacionales</a:t>
            </a:r>
            <a:r>
              <a:rPr lang="en-US" dirty="0"/>
              <a:t> del CARICOM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desplazarse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 de la región con el propósito de trabajar sin un </a:t>
            </a:r>
            <a:r>
              <a:rPr lang="en-US" dirty="0" err="1"/>
              <a:t>Permiso</a:t>
            </a:r>
            <a:r>
              <a:rPr lang="en-US" dirty="0"/>
              <a:t> de </a:t>
            </a:r>
            <a:r>
              <a:rPr lang="en-US" dirty="0" err="1"/>
              <a:t>Trabajo</a:t>
            </a:r>
            <a:endParaRPr lang="en-US" dirty="0"/>
          </a:p>
          <a:p>
            <a:r>
              <a:rPr lang="en-US" dirty="0"/>
              <a:t>El </a:t>
            </a:r>
            <a:r>
              <a:rPr lang="en-US" dirty="0" err="1"/>
              <a:t>Desplazamiento</a:t>
            </a:r>
            <a:r>
              <a:rPr lang="en-US" dirty="0"/>
              <a:t> de </a:t>
            </a:r>
            <a:r>
              <a:rPr lang="en-US" dirty="0" err="1"/>
              <a:t>Trabajadores</a:t>
            </a:r>
            <a:r>
              <a:rPr lang="en-US" dirty="0"/>
              <a:t> </a:t>
            </a:r>
            <a:r>
              <a:rPr lang="en-US" dirty="0" err="1"/>
              <a:t>bajo</a:t>
            </a:r>
            <a:r>
              <a:rPr lang="en-US" dirty="0"/>
              <a:t> el </a:t>
            </a:r>
            <a:r>
              <a:rPr lang="en-US" dirty="0" err="1"/>
              <a:t>regímen</a:t>
            </a:r>
            <a:r>
              <a:rPr lang="en-US" dirty="0"/>
              <a:t> CSME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limitado</a:t>
            </a:r>
            <a:r>
              <a:rPr lang="en-US" dirty="0"/>
              <a:t> a </a:t>
            </a:r>
            <a:r>
              <a:rPr lang="en-US" dirty="0" err="1"/>
              <a:t>ciertas</a:t>
            </a:r>
            <a:r>
              <a:rPr lang="en-US" dirty="0"/>
              <a:t> </a:t>
            </a:r>
            <a:r>
              <a:rPr lang="en-US" dirty="0" err="1"/>
              <a:t>categorías</a:t>
            </a:r>
            <a:r>
              <a:rPr lang="en-US" dirty="0"/>
              <a:t> de trabajadores  </a:t>
            </a: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61131773"/>
              </p:ext>
            </p:extLst>
          </p:nvPr>
        </p:nvGraphicFramePr>
        <p:xfrm>
          <a:off x="5310186" y="420142"/>
          <a:ext cx="5287109" cy="3983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1718" y="5203669"/>
            <a:ext cx="4548187" cy="61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282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365" y="345640"/>
            <a:ext cx="4440703" cy="562707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	     </a:t>
            </a:r>
            <a:r>
              <a:rPr lang="en-US" sz="1800" b="1" dirty="0" err="1"/>
              <a:t>Régimen</a:t>
            </a:r>
            <a:r>
              <a:rPr lang="en-US" sz="1800" b="1" dirty="0"/>
              <a:t> de </a:t>
            </a:r>
            <a:r>
              <a:rPr lang="en-US" sz="1800" b="1" dirty="0" err="1"/>
              <a:t>Competencias</a:t>
            </a:r>
            <a:endParaRPr lang="en-US" sz="1800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6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12551659"/>
              </p:ext>
            </p:extLst>
          </p:nvPr>
        </p:nvGraphicFramePr>
        <p:xfrm>
          <a:off x="145365" y="719665"/>
          <a:ext cx="4304713" cy="52530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38593" y="506436"/>
            <a:ext cx="69494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Régimen</a:t>
            </a:r>
            <a:r>
              <a:rPr lang="en-US" b="1" dirty="0"/>
              <a:t> de Derecho de </a:t>
            </a:r>
            <a:r>
              <a:rPr lang="en-US" b="1" dirty="0" err="1"/>
              <a:t>Establecimiento</a:t>
            </a:r>
            <a:endParaRPr lang="en-US" b="1" dirty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err="1"/>
              <a:t>Nacionales</a:t>
            </a:r>
            <a:r>
              <a:rPr lang="en-US" dirty="0"/>
              <a:t> del CARICOM que buscan establecer un negocio en otro </a:t>
            </a:r>
            <a:r>
              <a:rPr lang="en-US" dirty="0" err="1"/>
              <a:t>país</a:t>
            </a:r>
            <a:r>
              <a:rPr lang="en-US" dirty="0"/>
              <a:t> de CARICOM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Personal </a:t>
            </a:r>
            <a:r>
              <a:rPr lang="en-US" dirty="0" err="1"/>
              <a:t>Directivo</a:t>
            </a:r>
            <a:r>
              <a:rPr lang="en-US" dirty="0"/>
              <a:t>, de </a:t>
            </a:r>
            <a:r>
              <a:rPr lang="en-US" dirty="0" err="1"/>
              <a:t>Supervisión</a:t>
            </a:r>
            <a:r>
              <a:rPr lang="en-US" dirty="0"/>
              <a:t> y </a:t>
            </a:r>
            <a:r>
              <a:rPr lang="en-US" dirty="0" err="1"/>
              <a:t>Técnico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Régimen de </a:t>
            </a:r>
            <a:r>
              <a:rPr lang="en-US" b="1" dirty="0" err="1"/>
              <a:t>servicios</a:t>
            </a:r>
            <a:endParaRPr lang="en-US" b="1" dirty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Proveedor de </a:t>
            </a:r>
            <a:r>
              <a:rPr lang="en-US" dirty="0" err="1"/>
              <a:t>servicios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Personal </a:t>
            </a:r>
            <a:r>
              <a:rPr lang="en-US" dirty="0" err="1"/>
              <a:t>pertinente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b="1" i="1" dirty="0"/>
              <a:t>La </a:t>
            </a:r>
            <a:r>
              <a:rPr lang="en-US" sz="2400" b="1" i="1" dirty="0" err="1"/>
              <a:t>Migración</a:t>
            </a:r>
            <a:r>
              <a:rPr lang="en-US" sz="2400" b="1" i="1" dirty="0"/>
              <a:t> </a:t>
            </a:r>
            <a:r>
              <a:rPr lang="en-US" sz="2400" b="1" i="1" dirty="0" err="1"/>
              <a:t>Laboral</a:t>
            </a:r>
            <a:r>
              <a:rPr lang="en-US" sz="2400" b="1" i="1" dirty="0"/>
              <a:t> </a:t>
            </a:r>
            <a:r>
              <a:rPr lang="en-US" sz="2400" b="1" i="1" dirty="0" err="1"/>
              <a:t>Intrarregional</a:t>
            </a:r>
            <a:r>
              <a:rPr lang="en-US" sz="2400" b="1" i="1" dirty="0"/>
              <a:t> </a:t>
            </a:r>
            <a:r>
              <a:rPr lang="en-US" sz="2400" b="1" i="1" dirty="0" err="1"/>
              <a:t>también</a:t>
            </a:r>
            <a:r>
              <a:rPr lang="en-US" sz="2400" b="1" i="1" dirty="0"/>
              <a:t> se produce fuera de los regímenes CSME, a </a:t>
            </a:r>
            <a:r>
              <a:rPr lang="en-US" sz="2400" b="1" i="1" dirty="0" err="1"/>
              <a:t>través</a:t>
            </a:r>
            <a:r>
              <a:rPr lang="en-US" sz="2400" b="1" i="1" dirty="0"/>
              <a:t> del sistema de </a:t>
            </a:r>
            <a:r>
              <a:rPr lang="en-US" sz="2400" b="1" i="1" dirty="0" err="1"/>
              <a:t>Permisos</a:t>
            </a:r>
            <a:r>
              <a:rPr lang="en-US" sz="2400" b="1" i="1" dirty="0"/>
              <a:t> de </a:t>
            </a:r>
            <a:r>
              <a:rPr lang="en-US" sz="2400" b="1" i="1" dirty="0" err="1"/>
              <a:t>Trabajo</a:t>
            </a:r>
            <a:r>
              <a:rPr lang="en-US" sz="2400" b="1" i="1" dirty="0"/>
              <a:t>. 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45365" y="6346742"/>
            <a:ext cx="6255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*La </a:t>
            </a:r>
            <a:r>
              <a:rPr lang="es-ES_tradnl" sz="1200" dirty="0"/>
              <a:t>categoría</a:t>
            </a:r>
            <a:r>
              <a:rPr lang="en-US" sz="1200" dirty="0"/>
              <a:t> </a:t>
            </a:r>
            <a:r>
              <a:rPr lang="en-US" sz="1200" dirty="0" err="1"/>
              <a:t>en</a:t>
            </a:r>
            <a:r>
              <a:rPr lang="en-US" sz="1200" dirty="0"/>
              <a:t> </a:t>
            </a:r>
            <a:r>
              <a:rPr lang="es-ES_tradnl" sz="1200" dirty="0" err="1"/>
              <a:t>ingl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es-ES_tradnl" sz="1200" dirty="0"/>
              <a:t>s</a:t>
            </a:r>
            <a:r>
              <a:rPr lang="en-US" sz="1200" dirty="0"/>
              <a:t>: Associate Degree Holder</a:t>
            </a:r>
          </a:p>
        </p:txBody>
      </p:sp>
    </p:spTree>
    <p:extLst>
      <p:ext uri="{BB962C8B-B14F-4D97-AF65-F5344CB8AC3E}">
        <p14:creationId xmlns:p14="http://schemas.microsoft.com/office/powerpoint/2010/main" val="298245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089" y="569066"/>
            <a:ext cx="3833906" cy="4952492"/>
          </a:xfrm>
        </p:spPr>
        <p:txBody>
          <a:bodyPr/>
          <a:lstStyle/>
          <a:p>
            <a:pPr algn="l"/>
            <a:r>
              <a:rPr lang="en-US" i="0" dirty="0"/>
              <a:t>SIML y </a:t>
            </a:r>
            <a:r>
              <a:rPr lang="en-US" i="0" dirty="0" err="1"/>
              <a:t>Migración</a:t>
            </a:r>
            <a:r>
              <a:rPr lang="en-US" i="0" dirty="0"/>
              <a:t> </a:t>
            </a:r>
            <a:r>
              <a:rPr lang="en-US" i="0" dirty="0" err="1"/>
              <a:t>Laboral</a:t>
            </a:r>
            <a:endParaRPr lang="en-US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0995" y="147035"/>
            <a:ext cx="7642987" cy="5691057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En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Vigésima</a:t>
            </a:r>
            <a:r>
              <a:rPr lang="en-US" dirty="0"/>
              <a:t>-Primer </a:t>
            </a:r>
            <a:r>
              <a:rPr lang="en-US" dirty="0" err="1"/>
              <a:t>Reunión</a:t>
            </a:r>
            <a:r>
              <a:rPr lang="en-US" dirty="0"/>
              <a:t> Inter-</a:t>
            </a:r>
            <a:r>
              <a:rPr lang="en-US" dirty="0" err="1"/>
              <a:t>Estacional</a:t>
            </a:r>
            <a:r>
              <a:rPr lang="en-US" dirty="0"/>
              <a:t> (</a:t>
            </a:r>
            <a:r>
              <a:rPr lang="en-US" dirty="0" err="1"/>
              <a:t>Marzo</a:t>
            </a:r>
            <a:r>
              <a:rPr lang="en-US" dirty="0"/>
              <a:t> 2010)  la </a:t>
            </a:r>
            <a:r>
              <a:rPr lang="en-US" dirty="0" err="1"/>
              <a:t>Conferencia</a:t>
            </a:r>
            <a:r>
              <a:rPr lang="en-US" dirty="0"/>
              <a:t> de </a:t>
            </a:r>
            <a:r>
              <a:rPr lang="en-US" dirty="0" err="1"/>
              <a:t>Líderes</a:t>
            </a:r>
            <a:r>
              <a:rPr lang="en-US" dirty="0"/>
              <a:t> de </a:t>
            </a:r>
            <a:r>
              <a:rPr lang="en-US" dirty="0" err="1"/>
              <a:t>Gobierno</a:t>
            </a:r>
            <a:r>
              <a:rPr lang="en-US" dirty="0"/>
              <a:t> </a:t>
            </a:r>
            <a:r>
              <a:rPr lang="en-US" dirty="0" err="1"/>
              <a:t>ordenó</a:t>
            </a:r>
            <a:r>
              <a:rPr lang="en-US" dirty="0"/>
              <a:t> el “</a:t>
            </a:r>
            <a:r>
              <a:rPr lang="en-US" dirty="0" err="1"/>
              <a:t>Desarrollo</a:t>
            </a:r>
            <a:r>
              <a:rPr lang="en-US" dirty="0"/>
              <a:t> y </a:t>
            </a:r>
            <a:r>
              <a:rPr lang="en-US" dirty="0" err="1"/>
              <a:t>adopción</a:t>
            </a:r>
            <a:r>
              <a:rPr lang="en-US" dirty="0"/>
              <a:t> de un </a:t>
            </a:r>
            <a:r>
              <a:rPr lang="en-US" dirty="0" err="1"/>
              <a:t>proyecto</a:t>
            </a:r>
            <a:r>
              <a:rPr lang="en-US" dirty="0"/>
              <a:t> regional para la </a:t>
            </a:r>
            <a:r>
              <a:rPr lang="en-US" dirty="0" err="1"/>
              <a:t>construcción</a:t>
            </a:r>
            <a:r>
              <a:rPr lang="en-US" dirty="0"/>
              <a:t> de una red electrónica regional para </a:t>
            </a:r>
            <a:r>
              <a:rPr lang="en-US" dirty="0" err="1"/>
              <a:t>información</a:t>
            </a:r>
            <a:r>
              <a:rPr lang="en-US" dirty="0"/>
              <a:t> y </a:t>
            </a:r>
            <a:r>
              <a:rPr lang="en-US" dirty="0" err="1"/>
              <a:t>estadísticas</a:t>
            </a:r>
            <a:r>
              <a:rPr lang="en-US" dirty="0"/>
              <a:t> del </a:t>
            </a:r>
            <a:r>
              <a:rPr lang="en-US" dirty="0" err="1"/>
              <a:t>mercado</a:t>
            </a:r>
            <a:r>
              <a:rPr lang="en-US" dirty="0"/>
              <a:t> </a:t>
            </a:r>
            <a:r>
              <a:rPr lang="en-US" dirty="0" err="1"/>
              <a:t>laboral</a:t>
            </a:r>
            <a:r>
              <a:rPr lang="en-US" dirty="0"/>
              <a:t> regional”. La Conferencia observó además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esto</a:t>
            </a:r>
            <a:r>
              <a:rPr lang="en-US" dirty="0"/>
              <a:t> era necesario “para </a:t>
            </a:r>
            <a:r>
              <a:rPr lang="en-US" dirty="0" err="1"/>
              <a:t>mejorar</a:t>
            </a:r>
            <a:r>
              <a:rPr lang="en-US" dirty="0"/>
              <a:t> la </a:t>
            </a:r>
            <a:r>
              <a:rPr lang="en-US" dirty="0" err="1"/>
              <a:t>recolección</a:t>
            </a:r>
            <a:r>
              <a:rPr lang="en-US" dirty="0"/>
              <a:t> de </a:t>
            </a:r>
            <a:r>
              <a:rPr lang="en-US" dirty="0" err="1"/>
              <a:t>datos</a:t>
            </a:r>
            <a:r>
              <a:rPr lang="en-US" dirty="0"/>
              <a:t> e </a:t>
            </a:r>
            <a:r>
              <a:rPr lang="en-US" dirty="0" err="1"/>
              <a:t>información</a:t>
            </a:r>
            <a:r>
              <a:rPr lang="en-US" dirty="0"/>
              <a:t> con el fin de </a:t>
            </a:r>
            <a:r>
              <a:rPr lang="en-US" b="1" dirty="0" err="1"/>
              <a:t>monitorear</a:t>
            </a:r>
            <a:r>
              <a:rPr lang="en-US" b="1" dirty="0"/>
              <a:t> </a:t>
            </a:r>
            <a:r>
              <a:rPr lang="en-US" b="1" dirty="0" err="1"/>
              <a:t>efectivamente</a:t>
            </a:r>
            <a:r>
              <a:rPr lang="en-US" b="1" dirty="0"/>
              <a:t> el </a:t>
            </a:r>
            <a:r>
              <a:rPr lang="en-US" b="1" dirty="0" err="1"/>
              <a:t>funcionamiento</a:t>
            </a:r>
            <a:r>
              <a:rPr lang="en-US" b="1" dirty="0"/>
              <a:t>, </a:t>
            </a:r>
            <a:r>
              <a:rPr lang="en-US" b="1" dirty="0" err="1"/>
              <a:t>rendimiento</a:t>
            </a:r>
            <a:r>
              <a:rPr lang="en-US" b="1" dirty="0"/>
              <a:t> e impacto económico de la libre </a:t>
            </a:r>
            <a:r>
              <a:rPr lang="en-US" b="1" dirty="0" err="1"/>
              <a:t>circulación</a:t>
            </a:r>
            <a:r>
              <a:rPr lang="en-US" b="1" dirty="0"/>
              <a:t> </a:t>
            </a:r>
            <a:r>
              <a:rPr lang="en-US" b="1" dirty="0" err="1"/>
              <a:t>en</a:t>
            </a:r>
            <a:r>
              <a:rPr lang="en-US" b="1" dirty="0"/>
              <a:t> el </a:t>
            </a:r>
            <a:r>
              <a:rPr lang="en-US" b="1" dirty="0" err="1"/>
              <a:t>mercado</a:t>
            </a:r>
            <a:r>
              <a:rPr lang="en-US" b="1" dirty="0"/>
              <a:t> </a:t>
            </a:r>
            <a:r>
              <a:rPr lang="en-US" b="1" dirty="0" err="1"/>
              <a:t>laboral</a:t>
            </a:r>
            <a:r>
              <a:rPr lang="en-US" b="1" dirty="0"/>
              <a:t> </a:t>
            </a:r>
            <a:r>
              <a:rPr lang="en-US" dirty="0"/>
              <a:t>y para </a:t>
            </a:r>
            <a:r>
              <a:rPr lang="en-US" dirty="0" err="1"/>
              <a:t>calibrar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políticas</a:t>
            </a:r>
            <a:r>
              <a:rPr lang="en-US" dirty="0"/>
              <a:t> del </a:t>
            </a:r>
            <a:r>
              <a:rPr lang="en-US" dirty="0" err="1"/>
              <a:t>mercado</a:t>
            </a:r>
            <a:r>
              <a:rPr lang="en-US" dirty="0"/>
              <a:t> </a:t>
            </a:r>
            <a:r>
              <a:rPr lang="en-US" dirty="0" err="1"/>
              <a:t>laboral</a:t>
            </a:r>
            <a:r>
              <a:rPr lang="en-US" dirty="0"/>
              <a:t>”.</a:t>
            </a:r>
          </a:p>
          <a:p>
            <a:pPr marL="0" indent="0" algn="just">
              <a:buNone/>
            </a:pP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/>
              <a:t>“La aplicación efectiva de </a:t>
            </a:r>
            <a:r>
              <a:rPr lang="en-US" dirty="0" err="1"/>
              <a:t>acuerdos</a:t>
            </a:r>
            <a:r>
              <a:rPr lang="en-US" dirty="0"/>
              <a:t> de </a:t>
            </a:r>
            <a:r>
              <a:rPr lang="en-US" dirty="0" err="1"/>
              <a:t>migración</a:t>
            </a:r>
            <a:r>
              <a:rPr lang="en-US" dirty="0"/>
              <a:t> </a:t>
            </a:r>
            <a:r>
              <a:rPr lang="en-US" dirty="0" err="1"/>
              <a:t>laboral</a:t>
            </a:r>
            <a:r>
              <a:rPr lang="en-US" dirty="0"/>
              <a:t> </a:t>
            </a:r>
            <a:r>
              <a:rPr lang="en-US" dirty="0" err="1"/>
              <a:t>requiere</a:t>
            </a:r>
            <a:r>
              <a:rPr lang="en-US" dirty="0"/>
              <a:t> </a:t>
            </a:r>
            <a:r>
              <a:rPr lang="en-US" b="1" dirty="0" err="1"/>
              <a:t>sistemas</a:t>
            </a:r>
            <a:r>
              <a:rPr lang="en-US" b="1" dirty="0"/>
              <a:t> de información del </a:t>
            </a:r>
            <a:r>
              <a:rPr lang="en-US" b="1" dirty="0" err="1"/>
              <a:t>mercado</a:t>
            </a:r>
            <a:r>
              <a:rPr lang="en-US" b="1" dirty="0"/>
              <a:t> </a:t>
            </a:r>
            <a:r>
              <a:rPr lang="en-US" b="1" dirty="0" err="1"/>
              <a:t>laboral</a:t>
            </a:r>
            <a:r>
              <a:rPr lang="en-US" b="1" dirty="0"/>
              <a:t> </a:t>
            </a:r>
            <a:r>
              <a:rPr lang="en-US" dirty="0" err="1"/>
              <a:t>sofisticados</a:t>
            </a:r>
            <a:r>
              <a:rPr lang="en-US" dirty="0"/>
              <a:t> para </a:t>
            </a:r>
            <a:r>
              <a:rPr lang="en-US" dirty="0" err="1"/>
              <a:t>lidiar</a:t>
            </a:r>
            <a:r>
              <a:rPr lang="en-US" dirty="0"/>
              <a:t> con la </a:t>
            </a:r>
            <a:r>
              <a:rPr lang="en-US" b="1" dirty="0" err="1"/>
              <a:t>identificación</a:t>
            </a:r>
            <a:r>
              <a:rPr lang="en-US" b="1" dirty="0"/>
              <a:t> de oportunidades de empleo, difusión de ofertas de trabajo y </a:t>
            </a:r>
            <a:r>
              <a:rPr lang="en-US" b="1" dirty="0" err="1"/>
              <a:t>oportunidades</a:t>
            </a:r>
            <a:r>
              <a:rPr lang="en-US" b="1" dirty="0"/>
              <a:t> </a:t>
            </a:r>
            <a:r>
              <a:rPr lang="en-US" b="1" dirty="0" err="1"/>
              <a:t>laborales</a:t>
            </a:r>
            <a:r>
              <a:rPr lang="en-US" b="1" dirty="0"/>
              <a:t>,</a:t>
            </a:r>
            <a:r>
              <a:rPr lang="en-US" dirty="0"/>
              <a:t> preselección y selección de los candidatos y los procedimientos administrativos legales ... sistemas de </a:t>
            </a:r>
            <a:r>
              <a:rPr lang="en-US" dirty="0" err="1"/>
              <a:t>información</a:t>
            </a:r>
            <a:r>
              <a:rPr lang="en-US" dirty="0"/>
              <a:t> </a:t>
            </a:r>
            <a:r>
              <a:rPr lang="en-US" dirty="0" err="1"/>
              <a:t>totalmente</a:t>
            </a:r>
            <a:r>
              <a:rPr lang="en-US" dirty="0"/>
              <a:t> </a:t>
            </a:r>
            <a:r>
              <a:rPr lang="en-US" dirty="0" err="1"/>
              <a:t>funcionales</a:t>
            </a:r>
            <a:r>
              <a:rPr lang="en-US" dirty="0"/>
              <a:t> son la base para la protección de los derechos de los trabajadores migrantes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estarían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riesgo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la migración se lleva a cabo sin </a:t>
            </a:r>
            <a:r>
              <a:rPr lang="en-US" dirty="0" err="1"/>
              <a:t>registro</a:t>
            </a:r>
            <a:r>
              <a:rPr lang="en-US" dirty="0"/>
              <a:t>.”(IOM 2011)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488013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4800" i="0" dirty="0"/>
              <a:t>El SIML Regional del CARICOM</a:t>
            </a:r>
            <a:br>
              <a:rPr lang="en-GB" sz="4800" i="0" dirty="0"/>
            </a:br>
            <a:endParaRPr lang="en-US" sz="4800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5330" y="258576"/>
            <a:ext cx="6248398" cy="5714141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El </a:t>
            </a:r>
            <a:r>
              <a:rPr lang="en-US" dirty="0" err="1"/>
              <a:t>proyecto</a:t>
            </a:r>
            <a:r>
              <a:rPr lang="en-US" dirty="0"/>
              <a:t> para el establecimiento de un SIML regional </a:t>
            </a:r>
            <a:r>
              <a:rPr lang="en-US" dirty="0" err="1"/>
              <a:t>comenzó</a:t>
            </a:r>
            <a:r>
              <a:rPr lang="en-US" dirty="0"/>
              <a:t> en diciembre de 2014, con </a:t>
            </a:r>
            <a:r>
              <a:rPr lang="en-US" dirty="0" err="1"/>
              <a:t>apoyo</a:t>
            </a:r>
            <a:r>
              <a:rPr lang="en-US" dirty="0"/>
              <a:t> </a:t>
            </a:r>
            <a:r>
              <a:rPr lang="en-US" dirty="0" err="1"/>
              <a:t>financiero</a:t>
            </a:r>
            <a:r>
              <a:rPr lang="en-US" dirty="0"/>
              <a:t> </a:t>
            </a:r>
            <a:r>
              <a:rPr lang="en-US" dirty="0" err="1"/>
              <a:t>bajo</a:t>
            </a:r>
            <a:r>
              <a:rPr lang="en-US" dirty="0"/>
              <a:t> el </a:t>
            </a:r>
            <a:r>
              <a:rPr lang="en-US" dirty="0" err="1"/>
              <a:t>Décimo</a:t>
            </a:r>
            <a:r>
              <a:rPr lang="en-US" dirty="0"/>
              <a:t> Fondo Europeo de </a:t>
            </a:r>
            <a:r>
              <a:rPr lang="en-US" dirty="0" err="1"/>
              <a:t>Desarrollo</a:t>
            </a:r>
            <a:r>
              <a:rPr lang="en-US" dirty="0"/>
              <a:t> - CSME y </a:t>
            </a:r>
            <a:r>
              <a:rPr lang="en-US" dirty="0" err="1"/>
              <a:t>Programa</a:t>
            </a:r>
            <a:r>
              <a:rPr lang="en-US" dirty="0"/>
              <a:t>  de </a:t>
            </a:r>
            <a:r>
              <a:rPr lang="en-US" dirty="0" err="1"/>
              <a:t>Integración</a:t>
            </a:r>
            <a:r>
              <a:rPr lang="en-US" dirty="0"/>
              <a:t> </a:t>
            </a:r>
            <a:r>
              <a:rPr lang="en-US" dirty="0" err="1"/>
              <a:t>Económica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/>
              <a:t>Este proyecto se está ejecutando en colaboración con la </a:t>
            </a:r>
            <a:r>
              <a:rPr lang="en-US" dirty="0" err="1"/>
              <a:t>Organización</a:t>
            </a:r>
            <a:r>
              <a:rPr lang="en-US" dirty="0"/>
              <a:t> </a:t>
            </a:r>
            <a:r>
              <a:rPr lang="en-US" dirty="0" err="1"/>
              <a:t>Internacional</a:t>
            </a:r>
            <a:r>
              <a:rPr lang="en-US" dirty="0"/>
              <a:t> del </a:t>
            </a:r>
            <a:r>
              <a:rPr lang="en-US" dirty="0" err="1"/>
              <a:t>Trabajo</a:t>
            </a:r>
            <a:r>
              <a:rPr lang="en-US" dirty="0"/>
              <a:t> (OIT) y la Universidad de las Indias Occidentales (</a:t>
            </a:r>
            <a:r>
              <a:rPr lang="en-US" dirty="0" err="1"/>
              <a:t>Oficina</a:t>
            </a:r>
            <a:r>
              <a:rPr lang="en-US" dirty="0"/>
              <a:t> </a:t>
            </a:r>
            <a:r>
              <a:rPr lang="en-US" dirty="0" err="1"/>
              <a:t>Universitaria</a:t>
            </a:r>
            <a:r>
              <a:rPr lang="en-US" dirty="0"/>
              <a:t> de Planificación y </a:t>
            </a:r>
            <a:r>
              <a:rPr lang="en-US" dirty="0" err="1"/>
              <a:t>Desarrollo</a:t>
            </a:r>
            <a:r>
              <a:rPr lang="en-US" dirty="0"/>
              <a:t> / Campus SALISES </a:t>
            </a:r>
            <a:r>
              <a:rPr lang="en-US" dirty="0" err="1"/>
              <a:t>en</a:t>
            </a:r>
            <a:r>
              <a:rPr lang="en-US" dirty="0"/>
              <a:t> Cave Hill, Barbados).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asociación</a:t>
            </a:r>
            <a:r>
              <a:rPr lang="en-US" dirty="0"/>
              <a:t> con otras partes interesadas, como la OIM a través del Comité de Dirección del Proyecto. </a:t>
            </a:r>
          </a:p>
          <a:p>
            <a:pPr marL="0" indent="0" algn="just">
              <a:buNone/>
            </a:pPr>
            <a:endParaRPr lang="en-US" sz="800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79292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4800" i="0" dirty="0"/>
              <a:t>El SIML Regional del CARICOM</a:t>
            </a:r>
            <a:br>
              <a:rPr lang="en-GB" sz="4800" i="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7533" y="208346"/>
            <a:ext cx="6248398" cy="565515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La </a:t>
            </a:r>
            <a:r>
              <a:rPr lang="en-US" dirty="0" err="1"/>
              <a:t>implementación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curso.</a:t>
            </a:r>
          </a:p>
          <a:p>
            <a:endParaRPr lang="en-US" dirty="0"/>
          </a:p>
          <a:p>
            <a:r>
              <a:rPr lang="en-US" dirty="0"/>
              <a:t>Programado para </a:t>
            </a:r>
            <a:r>
              <a:rPr lang="en-US" dirty="0" err="1"/>
              <a:t>operacionalizarse</a:t>
            </a:r>
            <a:r>
              <a:rPr lang="en-US" dirty="0"/>
              <a:t> a finales del mes de </a:t>
            </a:r>
            <a:r>
              <a:rPr lang="en-US" dirty="0" err="1"/>
              <a:t>agosto</a:t>
            </a:r>
            <a:r>
              <a:rPr lang="en-US" dirty="0"/>
              <a:t> de 2017.</a:t>
            </a:r>
          </a:p>
          <a:p>
            <a:endParaRPr lang="en-US" dirty="0"/>
          </a:p>
          <a:p>
            <a:r>
              <a:rPr lang="en-US" dirty="0" err="1"/>
              <a:t>Redes</a:t>
            </a:r>
            <a:r>
              <a:rPr lang="en-US" dirty="0"/>
              <a:t> </a:t>
            </a:r>
            <a:r>
              <a:rPr lang="en-US" dirty="0" err="1"/>
              <a:t>Nacionales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cada Estado </a:t>
            </a:r>
            <a:r>
              <a:rPr lang="en-US" dirty="0" err="1"/>
              <a:t>Miembro</a:t>
            </a:r>
            <a:r>
              <a:rPr lang="en-US" dirty="0"/>
              <a:t> </a:t>
            </a:r>
            <a:r>
              <a:rPr lang="en-US" dirty="0" err="1"/>
              <a:t>participante</a:t>
            </a:r>
            <a:r>
              <a:rPr lang="en-US" dirty="0"/>
              <a:t> </a:t>
            </a:r>
            <a:r>
              <a:rPr lang="es-ES_tradnl"/>
              <a:t>apoyaría</a:t>
            </a:r>
            <a:r>
              <a:rPr lang="en-US"/>
              <a:t> </a:t>
            </a:r>
            <a:r>
              <a:rPr lang="en-US" dirty="0"/>
              <a:t>el SIML regional, </a:t>
            </a:r>
            <a:r>
              <a:rPr lang="en-US" dirty="0" err="1"/>
              <a:t>incluyendo</a:t>
            </a:r>
            <a:r>
              <a:rPr lang="en-US" dirty="0"/>
              <a:t> al Ministerio de </a:t>
            </a:r>
            <a:r>
              <a:rPr lang="en-US" dirty="0" err="1"/>
              <a:t>Trabajo</a:t>
            </a:r>
            <a:r>
              <a:rPr lang="en-US" dirty="0"/>
              <a:t>, la  Oficina Nacional de Estadísticas, la Agencia de Seguridad Social y otros órganos pertinentes tales </a:t>
            </a:r>
            <a:r>
              <a:rPr lang="en-US" dirty="0" err="1"/>
              <a:t>como</a:t>
            </a:r>
            <a:r>
              <a:rPr lang="en-US" dirty="0"/>
              <a:t> el </a:t>
            </a:r>
            <a:r>
              <a:rPr lang="en-US" dirty="0" err="1"/>
              <a:t>Departamento</a:t>
            </a:r>
            <a:r>
              <a:rPr lang="en-US" dirty="0"/>
              <a:t> de </a:t>
            </a:r>
            <a:r>
              <a:rPr lang="en-US" dirty="0" err="1"/>
              <a:t>Inmigración</a:t>
            </a:r>
            <a:r>
              <a:rPr lang="en-US" dirty="0"/>
              <a:t> 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409601369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1437</Words>
  <Application>Microsoft Office PowerPoint</Application>
  <PresentationFormat>Widescreen</PresentationFormat>
  <Paragraphs>237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Century Schoolbook</vt:lpstr>
      <vt:lpstr>Corbel</vt:lpstr>
      <vt:lpstr>Wingdings</vt:lpstr>
      <vt:lpstr>Custom Design</vt:lpstr>
      <vt:lpstr>Headlines</vt:lpstr>
      <vt:lpstr>SIML y Política MIGRATORIA en el mercado único DEL CARICOM </vt:lpstr>
      <vt:lpstr>Presentación</vt:lpstr>
      <vt:lpstr>CARICOM y el CSME  </vt:lpstr>
      <vt:lpstr>Estados Miembros del CARICOM</vt:lpstr>
      <vt:lpstr>Migración Laboral dentro del CARICOM y el CSME -  Régimen CSME</vt:lpstr>
      <vt:lpstr>PowerPoint Presentation</vt:lpstr>
      <vt:lpstr>SIML y Migración Laboral</vt:lpstr>
      <vt:lpstr>El SIML Regional del CARICOM </vt:lpstr>
      <vt:lpstr>El SIML Regional del CARICOM </vt:lpstr>
      <vt:lpstr>SIML Regional de CARICOM - Indicadores</vt:lpstr>
      <vt:lpstr>SIML Regional de CARICOM - Indicadores</vt:lpstr>
      <vt:lpstr>SIML Regional de CARICOM - Indicadores</vt:lpstr>
      <vt:lpstr>Complementando  el SIML regional</vt:lpstr>
      <vt:lpstr>Beneficios SIML Regional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Maria Camacho</cp:lastModifiedBy>
  <cp:revision>48</cp:revision>
  <dcterms:created xsi:type="dcterms:W3CDTF">2017-07-11T09:36:18Z</dcterms:created>
  <dcterms:modified xsi:type="dcterms:W3CDTF">2017-07-13T13:03:28Z</dcterms:modified>
</cp:coreProperties>
</file>