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3" r:id="rId2"/>
    <p:sldId id="294" r:id="rId3"/>
    <p:sldId id="295" r:id="rId4"/>
    <p:sldId id="305" r:id="rId5"/>
    <p:sldId id="306" r:id="rId6"/>
    <p:sldId id="296" r:id="rId7"/>
    <p:sldId id="300" r:id="rId8"/>
    <p:sldId id="301" r:id="rId9"/>
    <p:sldId id="302" r:id="rId10"/>
    <p:sldId id="308" r:id="rId11"/>
    <p:sldId id="304" r:id="rId12"/>
    <p:sldId id="307" r:id="rId13"/>
    <p:sldId id="262" r:id="rId1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D76DD"/>
    <a:srgbClr val="55A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6" autoAdjust="0"/>
    <p:restoredTop sz="84748" autoAdjust="0"/>
  </p:normalViewPr>
  <p:slideViewPr>
    <p:cSldViewPr snapToGrid="0" snapToObjects="1">
      <p:cViewPr varScale="1">
        <p:scale>
          <a:sx n="100" d="100"/>
          <a:sy n="100" d="100"/>
        </p:scale>
        <p:origin x="-17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6" d="100"/>
          <a:sy n="116" d="100"/>
        </p:scale>
        <p:origin x="48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881BE-735D-8B46-A234-049D6859C3D5}" type="datetimeFigureOut">
              <a:rPr lang="es-ES_tradnl" smtClean="0"/>
              <a:t>7/14/17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E904-8177-3A45-88DC-CAB9AE97DA6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8941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0D3E3-20DB-6A4F-AFFD-265CC7CF0102}" type="datetimeFigureOut">
              <a:rPr lang="es-ES_tradnl" smtClean="0"/>
              <a:t>7/14/17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914A-E40B-9F48-B8C8-20486CBBC48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5075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063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188" y="3572052"/>
            <a:ext cx="6190162" cy="702092"/>
          </a:xfrm>
        </p:spPr>
        <p:txBody>
          <a:bodyPr anchor="b">
            <a:noAutofit/>
          </a:bodyPr>
          <a:lstStyle>
            <a:lvl1pPr algn="l">
              <a:defRPr sz="4500" b="1" i="0" baseline="0">
                <a:solidFill>
                  <a:srgbClr val="2D76DD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5188" y="4337964"/>
            <a:ext cx="6190162" cy="104534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C3CB-25AB-264F-80EB-4DE3BD1F9798}" type="datetime1">
              <a:rPr lang="es-MX" smtClean="0"/>
              <a:t>7/14/17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063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709F-2D99-C944-BCE0-8600D05FDC2C}" type="datetime1">
              <a:rPr lang="es-MX" smtClean="0"/>
              <a:t>7/14/17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16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1553-70F4-1844-B413-67674F2928CA}" type="datetime1">
              <a:rPr lang="es-MX" smtClean="0"/>
              <a:t>7/14/17</a:t>
            </a:fld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s-ES_tradnl"/>
              <a:t>1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5" y="0"/>
            <a:ext cx="9144000" cy="706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3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206665"/>
            <a:ext cx="5829300" cy="8560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8FC8-8399-5C48-9085-7C50D9499598}" type="datetime1">
              <a:rPr lang="es-MX" smtClean="0"/>
              <a:t>7/14/17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022" y="6322437"/>
            <a:ext cx="546860" cy="681037"/>
          </a:xfrm>
        </p:spPr>
        <p:txBody>
          <a:bodyPr/>
          <a:lstStyle>
            <a:lvl1pPr>
              <a:defRPr sz="2000"/>
            </a:lvl1pPr>
          </a:lstStyle>
          <a:p>
            <a:fld id="{1C5A43DC-EA14-4648-97DC-D19CD887E6B3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4377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544E-1C60-6B42-AF0A-6BE84EE9EB43}" type="datetime1">
              <a:rPr lang="es-MX" smtClean="0"/>
              <a:t>7/14/17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839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49" y="365127"/>
            <a:ext cx="5830491" cy="521978"/>
          </a:xfrm>
        </p:spPr>
        <p:txBody>
          <a:bodyPr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5C70-3620-724A-95C0-6678D6D1C490}" type="datetime1">
              <a:rPr lang="es-MX" smtClean="0"/>
              <a:t>7/14/17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541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DFE3-3B81-4C4C-84A5-D703D4BA88DA}" type="datetime1">
              <a:rPr lang="es-MX" smtClean="0"/>
              <a:t>7/14/17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753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6B5E-FE18-5D46-9DE1-675C5A0FF723}" type="datetime1">
              <a:rPr lang="es-MX" smtClean="0"/>
              <a:t>7/14/17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955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D66B-AE79-BE4B-A598-8B57C1DA5F0A}" type="datetime1">
              <a:rPr lang="es-MX" smtClean="0"/>
              <a:t>7/14/17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217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D7E3-1527-3F4C-A638-01C7BC62C74D}" type="datetime1">
              <a:rPr lang="es-MX" smtClean="0"/>
              <a:t>7/14/17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559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C9AF-E1F6-F146-85FC-4702C2C5AEA2}" type="datetime1">
              <a:rPr lang="es-MX" smtClean="0"/>
              <a:t>7/14/17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3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934"/>
            <a:ext cx="9144000" cy="70685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4446" y="261258"/>
            <a:ext cx="6630904" cy="69233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es-ES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7946"/>
            <a:ext cx="7886700" cy="4989017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es-ES"/>
              <a:t>Click to change the text style of the pattern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 b="1" i="0">
                <a:solidFill>
                  <a:srgbClr val="2D76DD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fld id="{5FA97C94-C184-9940-8A71-EB1B5900CF85}" type="datetime1">
              <a:rPr lang="es-MX" smtClean="0"/>
              <a:t>7/14/17</a:t>
            </a:fld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255" y="6262595"/>
            <a:ext cx="546860" cy="68103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2000" b="1" i="0">
                <a:solidFill>
                  <a:srgbClr val="2D76DD">
                    <a:alpha val="50000"/>
                  </a:srgbClr>
                </a:solidFill>
                <a:latin typeface="Lantinghei SC Heavy" charset="0"/>
                <a:ea typeface="Lantinghei SC Heavy" charset="0"/>
                <a:cs typeface="Lantinghei SC Heavy" charset="0"/>
              </a:defRPr>
            </a:lvl1pPr>
          </a:lstStyle>
          <a:p>
            <a:r>
              <a:rPr lang="es-ES_tradnl"/>
              <a:t>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357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>
          <a:solidFill>
            <a:srgbClr val="2D76DD"/>
          </a:solidFill>
          <a:latin typeface="Avenir Black" charset="0"/>
          <a:ea typeface="Avenir Black" charset="0"/>
          <a:cs typeface="Avenir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2D76DD"/>
          </a:solidFill>
          <a:latin typeface="Avenir Light" charset="0"/>
          <a:ea typeface="Avenir Light" charset="0"/>
          <a:cs typeface="Avenir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2D76DD"/>
          </a:solidFill>
          <a:latin typeface="Avenir Light" charset="0"/>
          <a:ea typeface="Avenir Light" charset="0"/>
          <a:cs typeface="Avenir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2D76DD"/>
          </a:solidFill>
          <a:latin typeface="Avenir Light" charset="0"/>
          <a:ea typeface="Avenir Light" charset="0"/>
          <a:cs typeface="Avenir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D76DD"/>
          </a:solidFill>
          <a:latin typeface="Avenir Light" charset="0"/>
          <a:ea typeface="Avenir Light" charset="0"/>
          <a:cs typeface="Avenir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D76DD"/>
          </a:solidFill>
          <a:latin typeface="Avenir Light" charset="0"/>
          <a:ea typeface="Avenir Light" charset="0"/>
          <a:cs typeface="Avenir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lobal-migration.info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9132" y="3324714"/>
            <a:ext cx="8141808" cy="949430"/>
          </a:xfrm>
        </p:spPr>
        <p:txBody>
          <a:bodyPr/>
          <a:lstStyle/>
          <a:p>
            <a:pPr algn="ctr"/>
            <a:r>
              <a:rPr lang="es-ES" sz="2800" dirty="0"/>
              <a:t>Workshop </a:t>
            </a:r>
            <a:r>
              <a:rPr lang="es-ES" sz="2800" dirty="0" err="1"/>
              <a:t>on</a:t>
            </a:r>
            <a:r>
              <a:rPr lang="es-ES" sz="2800" dirty="0"/>
              <a:t> </a:t>
            </a:r>
            <a:r>
              <a:rPr lang="es-ES" sz="2800" dirty="0" err="1"/>
              <a:t>Labour</a:t>
            </a:r>
            <a:r>
              <a:rPr lang="es-ES" sz="2800" dirty="0"/>
              <a:t> </a:t>
            </a:r>
            <a:r>
              <a:rPr lang="es-ES" sz="2800" dirty="0" err="1"/>
              <a:t>Migration</a:t>
            </a:r>
            <a:r>
              <a:rPr lang="es-ES" sz="2800" dirty="0"/>
              <a:t>: </a:t>
            </a:r>
            <a:r>
              <a:rPr lang="es-ES" sz="2800" dirty="0" err="1"/>
              <a:t>Contributions</a:t>
            </a:r>
            <a:r>
              <a:rPr lang="es-ES" sz="2800" dirty="0"/>
              <a:t> </a:t>
            </a:r>
            <a:r>
              <a:rPr lang="es-ES" sz="2800" dirty="0" err="1"/>
              <a:t>from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Ministries</a:t>
            </a:r>
            <a:r>
              <a:rPr lang="es-ES" sz="2800" dirty="0"/>
              <a:t> of </a:t>
            </a:r>
            <a:r>
              <a:rPr lang="es-ES" sz="2800" dirty="0" err="1"/>
              <a:t>Labour</a:t>
            </a:r>
            <a:r>
              <a:rPr lang="es-ES" sz="2800" dirty="0"/>
              <a:t> in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Americas</a:t>
            </a:r>
            <a:endParaRPr lang="es-ES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1800" dirty="0" err="1"/>
              <a:t>Today's</a:t>
            </a:r>
            <a:r>
              <a:rPr lang="es-ES" sz="1800" dirty="0"/>
              <a:t> </a:t>
            </a:r>
            <a:r>
              <a:rPr lang="es-ES" sz="1800" dirty="0" err="1"/>
              <a:t>labour</a:t>
            </a:r>
            <a:r>
              <a:rPr lang="es-ES" sz="1800" dirty="0"/>
              <a:t> </a:t>
            </a:r>
            <a:r>
              <a:rPr lang="es-ES" sz="1800" dirty="0" err="1"/>
              <a:t>migration</a:t>
            </a:r>
            <a:r>
              <a:rPr lang="es-ES" sz="1800" dirty="0"/>
              <a:t> in </a:t>
            </a:r>
            <a:r>
              <a:rPr lang="es-ES" sz="1800" dirty="0" err="1"/>
              <a:t>the</a:t>
            </a:r>
            <a:r>
              <a:rPr lang="es-ES" sz="1800" dirty="0"/>
              <a:t> </a:t>
            </a:r>
            <a:r>
              <a:rPr lang="es-ES" sz="1800" dirty="0" err="1"/>
              <a:t>Americas</a:t>
            </a:r>
            <a:r>
              <a:rPr lang="es-ES" sz="1800" dirty="0"/>
              <a:t> and </a:t>
            </a:r>
            <a:r>
              <a:rPr lang="es-ES" sz="1800" dirty="0" err="1"/>
              <a:t>the</a:t>
            </a:r>
            <a:r>
              <a:rPr lang="es-ES" sz="1800" dirty="0"/>
              <a:t> role of </a:t>
            </a:r>
            <a:r>
              <a:rPr lang="es-ES" sz="1800" dirty="0" err="1"/>
              <a:t>the</a:t>
            </a:r>
            <a:r>
              <a:rPr lang="es-ES" sz="1800" dirty="0"/>
              <a:t> </a:t>
            </a:r>
            <a:r>
              <a:rPr lang="es-ES" sz="1800" dirty="0" err="1"/>
              <a:t>ministries</a:t>
            </a:r>
            <a:r>
              <a:rPr lang="es-ES" sz="1800" dirty="0"/>
              <a:t> of </a:t>
            </a:r>
            <a:r>
              <a:rPr lang="es-ES" sz="1800" dirty="0" err="1"/>
              <a:t>labour</a:t>
            </a:r>
            <a:endParaRPr lang="es-ES" sz="1800" dirty="0"/>
          </a:p>
          <a:p>
            <a:pPr algn="r"/>
            <a:r>
              <a:rPr lang="es-ES" sz="1400" dirty="0" err="1" smtClean="0"/>
              <a:t>July</a:t>
            </a:r>
            <a:r>
              <a:rPr lang="es-ES" sz="1400" dirty="0" smtClean="0"/>
              <a:t> </a:t>
            </a:r>
            <a:r>
              <a:rPr lang="es-ES" sz="1400" dirty="0"/>
              <a:t>13, 2017</a:t>
            </a:r>
          </a:p>
        </p:txBody>
      </p:sp>
    </p:spTree>
    <p:extLst>
      <p:ext uri="{BB962C8B-B14F-4D97-AF65-F5344CB8AC3E}">
        <p14:creationId xmlns:p14="http://schemas.microsoft.com/office/powerpoint/2010/main" val="424093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10</a:t>
            </a:fld>
            <a:endParaRPr lang="es-ES_tradnl" dirty="0"/>
          </a:p>
        </p:txBody>
      </p:sp>
      <p:pic>
        <p:nvPicPr>
          <p:cNvPr id="5" name="Imagen 22"/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46" y="490330"/>
            <a:ext cx="8205027" cy="6255027"/>
          </a:xfrm>
          <a:prstGeom prst="rect">
            <a:avLst/>
          </a:prstGeom>
        </p:spPr>
      </p:pic>
      <p:pic>
        <p:nvPicPr>
          <p:cNvPr id="6" name="Imagen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88" y="2530337"/>
            <a:ext cx="7946968" cy="1658728"/>
          </a:xfrm>
          <a:prstGeom prst="rect">
            <a:avLst/>
          </a:prstGeom>
        </p:spPr>
      </p:pic>
      <p:pic>
        <p:nvPicPr>
          <p:cNvPr id="7" name="Imagen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88" y="2023963"/>
            <a:ext cx="7946968" cy="1658728"/>
          </a:xfrm>
          <a:prstGeom prst="rect">
            <a:avLst/>
          </a:prstGeom>
        </p:spPr>
      </p:pic>
      <p:pic>
        <p:nvPicPr>
          <p:cNvPr id="9" name="Imagen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82" y="2969511"/>
            <a:ext cx="7946968" cy="1658728"/>
          </a:xfrm>
          <a:prstGeom prst="rect">
            <a:avLst/>
          </a:prstGeom>
        </p:spPr>
      </p:pic>
      <p:pic>
        <p:nvPicPr>
          <p:cNvPr id="10" name="Imagen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94" y="3417719"/>
            <a:ext cx="7946968" cy="1658728"/>
          </a:xfrm>
          <a:prstGeom prst="rect">
            <a:avLst/>
          </a:prstGeom>
        </p:spPr>
      </p:pic>
      <p:pic>
        <p:nvPicPr>
          <p:cNvPr id="11" name="Imagen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" y="3894420"/>
            <a:ext cx="7946968" cy="1658728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911684" y="206665"/>
            <a:ext cx="6603666" cy="856035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D76DD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r>
              <a:rPr lang="es-ES" sz="3400" dirty="0"/>
              <a:t>4. </a:t>
            </a:r>
            <a:r>
              <a:rPr lang="es-ES" sz="3400" dirty="0" err="1"/>
              <a:t>An</a:t>
            </a:r>
            <a:r>
              <a:rPr lang="es-ES" sz="3400" dirty="0"/>
              <a:t> agenda </a:t>
            </a:r>
            <a:r>
              <a:rPr lang="es-ES" sz="3400" dirty="0" err="1"/>
              <a:t>for</a:t>
            </a:r>
            <a:r>
              <a:rPr lang="es-ES" sz="3400" dirty="0"/>
              <a:t> social </a:t>
            </a:r>
            <a:r>
              <a:rPr lang="es-ES" sz="3400" dirty="0" err="1"/>
              <a:t>security</a:t>
            </a:r>
            <a:r>
              <a:rPr lang="es-ES" sz="3400" dirty="0"/>
              <a:t> and </a:t>
            </a:r>
            <a:r>
              <a:rPr lang="es-ES" sz="3400" dirty="0" err="1"/>
              <a:t>protection</a:t>
            </a:r>
            <a:endParaRPr lang="es-ES" sz="3400" dirty="0"/>
          </a:p>
        </p:txBody>
      </p:sp>
      <p:pic>
        <p:nvPicPr>
          <p:cNvPr id="13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88" y="1572485"/>
            <a:ext cx="7946968" cy="1658728"/>
          </a:xfrm>
          <a:prstGeom prst="rect">
            <a:avLst/>
          </a:prstGeom>
        </p:spPr>
      </p:pic>
      <p:sp>
        <p:nvSpPr>
          <p:cNvPr id="14" name="Marcador de número de diapositiva 3"/>
          <p:cNvSpPr txBox="1">
            <a:spLocks/>
          </p:cNvSpPr>
          <p:nvPr/>
        </p:nvSpPr>
        <p:spPr>
          <a:xfrm>
            <a:off x="8603022" y="6322437"/>
            <a:ext cx="546860" cy="68103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s-ES_tradnl"/>
            </a:defPPr>
            <a:lvl1pPr marL="0" algn="ctr" defTabSz="914400" rtl="0" eaLnBrk="1" latinLnBrk="0" hangingPunct="1">
              <a:defRPr sz="2000" b="1" i="0" kern="1200">
                <a:solidFill>
                  <a:srgbClr val="2D76DD">
                    <a:alpha val="50000"/>
                  </a:srgbClr>
                </a:solidFill>
                <a:latin typeface="Lantinghei SC Heavy" charset="0"/>
                <a:ea typeface="Lantinghei SC Heavy" charset="0"/>
                <a:cs typeface="Lantinghei SC Heavy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dirty="0"/>
          </a:p>
        </p:txBody>
      </p:sp>
      <p:sp>
        <p:nvSpPr>
          <p:cNvPr id="15" name="Rectángulo 11"/>
          <p:cNvSpPr/>
          <p:nvPr/>
        </p:nvSpPr>
        <p:spPr>
          <a:xfrm>
            <a:off x="1575255" y="3382846"/>
            <a:ext cx="740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endParaRPr lang="es-ES" sz="1200" dirty="0">
              <a:solidFill>
                <a:srgbClr val="2D76D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err="1">
                <a:solidFill>
                  <a:srgbClr val="2D76DD"/>
                </a:solidFill>
              </a:rPr>
              <a:t>Informality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affects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the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inclusion</a:t>
            </a:r>
            <a:r>
              <a:rPr lang="es-ES" sz="1200" dirty="0">
                <a:solidFill>
                  <a:srgbClr val="2D76DD"/>
                </a:solidFill>
              </a:rPr>
              <a:t> of </a:t>
            </a:r>
            <a:r>
              <a:rPr lang="es-ES" sz="1200" dirty="0" err="1">
                <a:solidFill>
                  <a:srgbClr val="2D76DD"/>
                </a:solidFill>
              </a:rPr>
              <a:t>migrants</a:t>
            </a:r>
            <a:r>
              <a:rPr lang="es-ES" sz="1200" dirty="0">
                <a:solidFill>
                  <a:srgbClr val="2D76DD"/>
                </a:solidFill>
              </a:rPr>
              <a:t> in social </a:t>
            </a:r>
            <a:r>
              <a:rPr lang="es-ES" sz="1200" dirty="0" err="1">
                <a:solidFill>
                  <a:srgbClr val="2D76DD"/>
                </a:solidFill>
              </a:rPr>
              <a:t>security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systems</a:t>
            </a:r>
            <a:r>
              <a:rPr lang="es-ES" sz="1200" dirty="0" smtClean="0">
                <a:solidFill>
                  <a:srgbClr val="2D76DD"/>
                </a:solidFill>
              </a:rPr>
              <a:t>.</a:t>
            </a:r>
            <a:endParaRPr lang="es-ES" sz="1200" dirty="0">
              <a:solidFill>
                <a:srgbClr val="2D76DD"/>
              </a:solidFill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1565370" y="2098358"/>
            <a:ext cx="6182679" cy="418141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err="1"/>
              <a:t>Analyze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dimensions</a:t>
            </a:r>
            <a:r>
              <a:rPr lang="es-ES" sz="1200" dirty="0"/>
              <a:t> of </a:t>
            </a:r>
            <a:r>
              <a:rPr lang="es-ES" sz="1200" dirty="0" err="1"/>
              <a:t>labour</a:t>
            </a:r>
            <a:r>
              <a:rPr lang="es-ES" sz="1200" dirty="0"/>
              <a:t> </a:t>
            </a:r>
            <a:r>
              <a:rPr lang="es-ES" sz="1200" dirty="0" err="1"/>
              <a:t>migration</a:t>
            </a:r>
            <a:r>
              <a:rPr lang="es-ES" sz="1200" dirty="0"/>
              <a:t>: regular, irregular, formal, informal, </a:t>
            </a:r>
            <a:r>
              <a:rPr lang="es-ES" sz="1200" dirty="0" err="1"/>
              <a:t>permanent</a:t>
            </a:r>
            <a:r>
              <a:rPr lang="es-ES" sz="1200" dirty="0"/>
              <a:t>, </a:t>
            </a:r>
            <a:r>
              <a:rPr lang="es-ES" sz="1200" dirty="0" err="1"/>
              <a:t>temporary</a:t>
            </a:r>
            <a:r>
              <a:rPr lang="es-ES" sz="1200" dirty="0"/>
              <a:t>, </a:t>
            </a:r>
            <a:r>
              <a:rPr lang="es-ES" sz="1200" dirty="0" err="1"/>
              <a:t>among</a:t>
            </a:r>
            <a:r>
              <a:rPr lang="es-ES" sz="1200" dirty="0"/>
              <a:t> </a:t>
            </a:r>
            <a:r>
              <a:rPr lang="es-ES" sz="1200" dirty="0" err="1"/>
              <a:t>others</a:t>
            </a:r>
            <a:r>
              <a:rPr lang="es-ES" sz="1200" dirty="0"/>
              <a:t>.</a:t>
            </a:r>
          </a:p>
          <a:p>
            <a:r>
              <a:rPr lang="es-ES" sz="1200" dirty="0" err="1"/>
              <a:t>We</a:t>
            </a:r>
            <a:r>
              <a:rPr lang="es-ES" sz="1200" dirty="0"/>
              <a:t> </a:t>
            </a:r>
            <a:r>
              <a:rPr lang="es-ES" sz="1200" dirty="0" err="1"/>
              <a:t>still</a:t>
            </a:r>
            <a:r>
              <a:rPr lang="es-ES" sz="1200" dirty="0"/>
              <a:t> </a:t>
            </a:r>
            <a:r>
              <a:rPr lang="es-ES" sz="1200" dirty="0" err="1"/>
              <a:t>have</a:t>
            </a:r>
            <a:r>
              <a:rPr lang="es-ES" sz="1200" dirty="0"/>
              <a:t> </a:t>
            </a:r>
            <a:r>
              <a:rPr lang="es-ES" sz="1200" dirty="0" err="1"/>
              <a:t>insufficient</a:t>
            </a:r>
            <a:r>
              <a:rPr lang="es-ES" sz="1200" dirty="0"/>
              <a:t> </a:t>
            </a:r>
            <a:r>
              <a:rPr lang="es-ES" sz="1200" dirty="0" err="1"/>
              <a:t>information</a:t>
            </a:r>
            <a:r>
              <a:rPr lang="es-ES" sz="1200" dirty="0"/>
              <a:t> </a:t>
            </a:r>
            <a:r>
              <a:rPr lang="es-ES" sz="1200" dirty="0" err="1"/>
              <a:t>on</a:t>
            </a:r>
            <a:r>
              <a:rPr lang="es-ES" sz="1200" dirty="0"/>
              <a:t> </a:t>
            </a:r>
            <a:r>
              <a:rPr lang="es-ES" sz="1200" dirty="0" err="1"/>
              <a:t>migrants</a:t>
            </a:r>
            <a:r>
              <a:rPr lang="es-ES" sz="1200" dirty="0"/>
              <a:t> in </a:t>
            </a:r>
            <a:r>
              <a:rPr lang="es-ES" sz="1200" dirty="0" err="1"/>
              <a:t>labour</a:t>
            </a:r>
            <a:r>
              <a:rPr lang="es-ES" sz="1200" dirty="0"/>
              <a:t> </a:t>
            </a:r>
            <a:r>
              <a:rPr lang="es-ES" sz="1200" dirty="0" err="1"/>
              <a:t>markets</a:t>
            </a:r>
            <a:r>
              <a:rPr lang="es-ES" sz="1200" dirty="0"/>
              <a:t> </a:t>
            </a:r>
            <a:r>
              <a:rPr lang="es-ES" sz="1200" dirty="0" err="1"/>
              <a:t>because</a:t>
            </a:r>
            <a:r>
              <a:rPr lang="es-ES" sz="1200" dirty="0"/>
              <a:t> </a:t>
            </a:r>
            <a:r>
              <a:rPr lang="es-ES" sz="1200" dirty="0" err="1"/>
              <a:t>statistics</a:t>
            </a:r>
            <a:r>
              <a:rPr lang="es-ES" sz="1200" dirty="0"/>
              <a:t> </a:t>
            </a:r>
            <a:r>
              <a:rPr lang="es-ES" sz="1200" dirty="0" err="1"/>
              <a:t>remain</a:t>
            </a:r>
            <a:r>
              <a:rPr lang="es-ES" sz="1200" dirty="0"/>
              <a:t> </a:t>
            </a:r>
            <a:r>
              <a:rPr lang="es-ES" sz="1200" dirty="0" err="1"/>
              <a:t>focused</a:t>
            </a:r>
            <a:r>
              <a:rPr lang="es-ES" sz="1200" dirty="0"/>
              <a:t> </a:t>
            </a:r>
            <a:r>
              <a:rPr lang="es-ES" sz="1200" dirty="0" err="1"/>
              <a:t>on</a:t>
            </a:r>
            <a:r>
              <a:rPr lang="es-ES" sz="1200" dirty="0"/>
              <a:t> </a:t>
            </a:r>
            <a:r>
              <a:rPr lang="es-ES" sz="1200" dirty="0" err="1"/>
              <a:t>migration</a:t>
            </a:r>
            <a:r>
              <a:rPr lang="es-ES" sz="1200" dirty="0"/>
              <a:t> control.</a:t>
            </a:r>
          </a:p>
          <a:p>
            <a:endParaRPr lang="es-ES" sz="1200" dirty="0" smtClean="0"/>
          </a:p>
          <a:p>
            <a:endParaRPr lang="es-ES" sz="1200" dirty="0" smtClean="0"/>
          </a:p>
          <a:p>
            <a:endParaRPr lang="es-ES" sz="12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buNone/>
            </a:pPr>
            <a:r>
              <a:rPr lang="es-ES" sz="2100" dirty="0" smtClean="0">
                <a:latin typeface="Avenir Book" charset="0"/>
                <a:ea typeface="Avenir Book" charset="0"/>
                <a:cs typeface="Avenir Book" charset="0"/>
              </a:rPr>
              <a:t>Universal </a:t>
            </a:r>
            <a:r>
              <a:rPr lang="es-ES" sz="2100" dirty="0" err="1">
                <a:latin typeface="Avenir Book" charset="0"/>
                <a:ea typeface="Avenir Book" charset="0"/>
                <a:cs typeface="Avenir Book" charset="0"/>
              </a:rPr>
              <a:t>Convention</a:t>
            </a:r>
            <a:r>
              <a:rPr lang="es-ES" sz="21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2100" dirty="0" err="1">
                <a:latin typeface="Avenir Book" charset="0"/>
                <a:ea typeface="Avenir Book" charset="0"/>
                <a:cs typeface="Avenir Book" charset="0"/>
              </a:rPr>
              <a:t>for</a:t>
            </a:r>
            <a:r>
              <a:rPr lang="es-ES" sz="21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2100" dirty="0" err="1">
                <a:latin typeface="Avenir Book" charset="0"/>
                <a:ea typeface="Avenir Book" charset="0"/>
                <a:cs typeface="Avenir Book" charset="0"/>
              </a:rPr>
              <a:t>all</a:t>
            </a:r>
            <a:r>
              <a:rPr lang="es-ES" sz="21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2100" dirty="0" err="1">
                <a:latin typeface="Avenir Book" charset="0"/>
                <a:ea typeface="Avenir Book" charset="0"/>
                <a:cs typeface="Avenir Book" charset="0"/>
              </a:rPr>
              <a:t>countries</a:t>
            </a:r>
            <a:r>
              <a:rPr lang="es-ES" sz="21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2100" dirty="0" err="1">
                <a:latin typeface="Avenir Book" charset="0"/>
                <a:ea typeface="Avenir Book" charset="0"/>
                <a:cs typeface="Avenir Book" charset="0"/>
              </a:rPr>
              <a:t>that</a:t>
            </a:r>
            <a:r>
              <a:rPr lang="es-ES" sz="21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2100" dirty="0" err="1"/>
              <a:t>receive</a:t>
            </a:r>
            <a:r>
              <a:rPr lang="es-ES" sz="2100" dirty="0"/>
              <a:t> </a:t>
            </a:r>
            <a:r>
              <a:rPr lang="es-ES" sz="2100" dirty="0" err="1"/>
              <a:t>labour</a:t>
            </a:r>
            <a:r>
              <a:rPr lang="es-ES" sz="2100" dirty="0"/>
              <a:t> </a:t>
            </a:r>
            <a:r>
              <a:rPr lang="es-ES" sz="2100" dirty="0" err="1"/>
              <a:t>migrants</a:t>
            </a:r>
            <a:r>
              <a:rPr lang="es-ES" sz="2100" dirty="0"/>
              <a:t> </a:t>
            </a:r>
            <a:r>
              <a:rPr lang="es-ES" sz="2100" dirty="0" err="1"/>
              <a:t>worldwide</a:t>
            </a:r>
            <a:endParaRPr lang="es-ES" sz="21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E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s-ES" sz="1400" dirty="0"/>
          </a:p>
        </p:txBody>
      </p:sp>
      <p:sp>
        <p:nvSpPr>
          <p:cNvPr id="17" name="Rectángulo 5"/>
          <p:cNvSpPr/>
          <p:nvPr/>
        </p:nvSpPr>
        <p:spPr>
          <a:xfrm>
            <a:off x="1594979" y="3127635"/>
            <a:ext cx="604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s-ES" sz="1200" dirty="0" err="1" smtClean="0">
                <a:solidFill>
                  <a:srgbClr val="2D76DD"/>
                </a:solidFill>
              </a:rPr>
              <a:t>Eliminate</a:t>
            </a:r>
            <a:r>
              <a:rPr lang="es-ES" sz="1200" dirty="0" smtClean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labour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exploitation</a:t>
            </a:r>
            <a:r>
              <a:rPr lang="es-ES" sz="1200" dirty="0">
                <a:solidFill>
                  <a:srgbClr val="2D76DD"/>
                </a:solidFill>
              </a:rPr>
              <a:t> and </a:t>
            </a:r>
            <a:r>
              <a:rPr lang="es-ES" sz="1200" dirty="0" err="1">
                <a:solidFill>
                  <a:srgbClr val="2D76DD"/>
                </a:solidFill>
              </a:rPr>
              <a:t>abusive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recruitment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practices</a:t>
            </a:r>
            <a:r>
              <a:rPr lang="es-ES" sz="1200" dirty="0">
                <a:solidFill>
                  <a:srgbClr val="2D76DD"/>
                </a:solidFill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solidFill>
                <a:srgbClr val="2D76D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8" name="Imagen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70" y="4351201"/>
            <a:ext cx="7946968" cy="1658728"/>
          </a:xfrm>
          <a:prstGeom prst="rect">
            <a:avLst/>
          </a:prstGeom>
        </p:spPr>
      </p:pic>
      <p:sp>
        <p:nvSpPr>
          <p:cNvPr id="18" name="Rectángulo 21"/>
          <p:cNvSpPr/>
          <p:nvPr/>
        </p:nvSpPr>
        <p:spPr>
          <a:xfrm>
            <a:off x="1575259" y="3898111"/>
            <a:ext cx="6049575" cy="164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200" dirty="0" err="1" smtClean="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Include</a:t>
            </a:r>
            <a:r>
              <a:rPr lang="es-ES" sz="1200" dirty="0" smtClean="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institutions</a:t>
            </a:r>
            <a:r>
              <a:rPr lang="es-ES" sz="1200" dirty="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providing</a:t>
            </a:r>
            <a:r>
              <a:rPr lang="es-ES" sz="1200" dirty="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 social </a:t>
            </a:r>
            <a:r>
              <a:rPr lang="es-ES" sz="1200" dirty="0" err="1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security</a:t>
            </a:r>
            <a:r>
              <a:rPr lang="es-ES" sz="1200" dirty="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services</a:t>
            </a:r>
            <a:r>
              <a:rPr lang="es-ES" sz="1200" dirty="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 in </a:t>
            </a:r>
            <a:r>
              <a:rPr lang="es-ES" sz="1200" dirty="0" err="1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the</a:t>
            </a:r>
            <a:r>
              <a:rPr lang="es-ES" sz="1200" dirty="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discussion</a:t>
            </a:r>
            <a:r>
              <a:rPr lang="es-ES" sz="1200" dirty="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 of </a:t>
            </a:r>
            <a:r>
              <a:rPr lang="es-ES" sz="1200" dirty="0" err="1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benefits</a:t>
            </a:r>
            <a:r>
              <a:rPr lang="es-ES" sz="1200" dirty="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 and </a:t>
            </a:r>
            <a:r>
              <a:rPr lang="es-ES" sz="1200" dirty="0" err="1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Conventions</a:t>
            </a:r>
            <a:r>
              <a:rPr lang="es-ES" sz="1200" dirty="0" smtClean="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solidFill>
                <a:srgbClr val="2D76DD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err="1" smtClean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Implement</a:t>
            </a:r>
            <a:r>
              <a:rPr lang="es-ES" sz="1200" dirty="0" smtClean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automated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systems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for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information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sharing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processes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among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countries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and social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security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institutions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endParaRPr lang="es-ES" sz="1200" dirty="0" smtClean="0">
              <a:solidFill>
                <a:srgbClr val="2D76D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 err="1" smtClean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Propose</a:t>
            </a:r>
            <a:r>
              <a:rPr lang="es-ES" sz="1200" dirty="0" smtClean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social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protection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instruments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that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go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beyond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the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1200" dirty="0" err="1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migration</a:t>
            </a: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status.</a:t>
            </a:r>
          </a:p>
          <a:p>
            <a:pPr marL="171450" indent="-171450">
              <a:buFont typeface="Arial" charset="0"/>
              <a:buChar char="•"/>
            </a:pPr>
            <a:endParaRPr lang="es-ES" sz="1900" dirty="0">
              <a:solidFill>
                <a:srgbClr val="2D76D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06665"/>
            <a:ext cx="6603666" cy="856035"/>
          </a:xfrm>
        </p:spPr>
        <p:txBody>
          <a:bodyPr>
            <a:normAutofit/>
          </a:bodyPr>
          <a:lstStyle/>
          <a:p>
            <a:r>
              <a:rPr lang="es-ES" sz="3400"/>
              <a:t>5. Final thoughts: </a:t>
            </a:r>
            <a:r>
              <a:rPr lang="es-ES" sz="3400">
                <a:latin typeface="Avenir Book"/>
                <a:cs typeface="Avenir Book"/>
              </a:rPr>
              <a:t>conclusions</a:t>
            </a:r>
            <a:endParaRPr lang="es-ES" sz="3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>
                <a:solidFill>
                  <a:srgbClr val="4472C4"/>
                </a:solidFill>
                <a:latin typeface="Avenir Light"/>
                <a:cs typeface="Avenir Light"/>
              </a:rPr>
              <a:t>Mass migration of workers raises the need for changes in social security and protection because of:</a:t>
            </a:r>
          </a:p>
          <a:p>
            <a:pPr>
              <a:lnSpc>
                <a:spcPct val="120000"/>
              </a:lnSpc>
            </a:pPr>
            <a:r>
              <a:rPr lang="es-ES">
                <a:solidFill>
                  <a:srgbClr val="4472C4"/>
                </a:solidFill>
                <a:latin typeface="Avenir Light"/>
                <a:cs typeface="Avenir Light"/>
              </a:rPr>
              <a:t>Inadequate implementation of international norms and conventions.</a:t>
            </a:r>
            <a:endParaRPr lang="es-ES" dirty="0">
              <a:solidFill>
                <a:srgbClr val="4472C4"/>
              </a:solidFill>
              <a:latin typeface="Avenir Light"/>
              <a:cs typeface="Avenir Light"/>
            </a:endParaRPr>
          </a:p>
          <a:p>
            <a:pPr>
              <a:lnSpc>
                <a:spcPct val="120000"/>
              </a:lnSpc>
            </a:pPr>
            <a:r>
              <a:rPr lang="es-ES">
                <a:solidFill>
                  <a:srgbClr val="4472C4"/>
                </a:solidFill>
                <a:latin typeface="Avenir Light"/>
                <a:cs typeface="Avenir Light"/>
              </a:rPr>
              <a:t>Low expectation of access to pension.</a:t>
            </a:r>
          </a:p>
          <a:p>
            <a:pPr>
              <a:lnSpc>
                <a:spcPct val="120000"/>
              </a:lnSpc>
            </a:pPr>
            <a:r>
              <a:rPr lang="es-ES">
                <a:solidFill>
                  <a:srgbClr val="4472C4"/>
                </a:solidFill>
                <a:latin typeface="Avenir Light"/>
                <a:cs typeface="Avenir Light"/>
              </a:rPr>
              <a:t>Poor exploitation of return and promotion of savings.</a:t>
            </a:r>
            <a:endParaRPr lang="es-ES" dirty="0">
              <a:solidFill>
                <a:srgbClr val="4472C4"/>
              </a:solidFill>
              <a:latin typeface="Avenir Light"/>
              <a:cs typeface="Avenir Light"/>
            </a:endParaRPr>
          </a:p>
          <a:p>
            <a:pPr>
              <a:lnSpc>
                <a:spcPct val="120000"/>
              </a:lnSpc>
            </a:pPr>
            <a:r>
              <a:rPr lang="es-ES">
                <a:solidFill>
                  <a:srgbClr val="4472C4"/>
                </a:solidFill>
                <a:latin typeface="Avenir Light"/>
                <a:cs typeface="Avenir Light"/>
              </a:rPr>
              <a:t>There are not enough instruments for the protection of family members of migrants in sending countries.</a:t>
            </a:r>
          </a:p>
          <a:p>
            <a:pPr>
              <a:lnSpc>
                <a:spcPct val="120000"/>
              </a:lnSpc>
            </a:pPr>
            <a:r>
              <a:rPr lang="es-ES">
                <a:solidFill>
                  <a:srgbClr val="4472C4"/>
                </a:solidFill>
                <a:latin typeface="Avenir Light"/>
                <a:cs typeface="Avenir Light"/>
              </a:rPr>
              <a:t>Irregular migration is exposed to greater risks and lack of protection with high costs in the long term.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5908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5. Final thoughts: </a:t>
            </a:r>
            <a:r>
              <a:rPr lang="es-ES">
                <a:latin typeface="Avenir Book"/>
                <a:cs typeface="Avenir Book"/>
              </a:rPr>
              <a:t>recommendations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022764"/>
            <a:ext cx="4913168" cy="4327983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endParaRPr lang="es-ES" sz="1400" dirty="0">
              <a:solidFill>
                <a:srgbClr val="4BACC6"/>
              </a:solidFill>
            </a:endParaRPr>
          </a:p>
          <a:p>
            <a:pPr>
              <a:lnSpc>
                <a:spcPct val="80000"/>
              </a:lnSpc>
            </a:pPr>
            <a:r>
              <a:rPr lang="es-ES" sz="1400" dirty="0" err="1"/>
              <a:t>It</a:t>
            </a:r>
            <a:r>
              <a:rPr lang="es-ES" sz="1400" dirty="0"/>
              <a:t> </a:t>
            </a:r>
            <a:r>
              <a:rPr lang="es-ES" sz="1400" dirty="0" err="1"/>
              <a:t>must</a:t>
            </a:r>
            <a:r>
              <a:rPr lang="es-ES" sz="1400" dirty="0"/>
              <a:t>:</a:t>
            </a:r>
          </a:p>
          <a:p>
            <a:pPr lvl="1">
              <a:lnSpc>
                <a:spcPct val="80000"/>
              </a:lnSpc>
            </a:pPr>
            <a:r>
              <a:rPr lang="es-ES" sz="1400" dirty="0" err="1"/>
              <a:t>Educate</a:t>
            </a:r>
            <a:r>
              <a:rPr lang="es-ES" sz="1400" dirty="0"/>
              <a:t> and </a:t>
            </a:r>
            <a:r>
              <a:rPr lang="es-ES" sz="1400" dirty="0" err="1"/>
              <a:t>train</a:t>
            </a:r>
            <a:r>
              <a:rPr lang="es-ES" sz="1400" dirty="0"/>
              <a:t> </a:t>
            </a:r>
            <a:r>
              <a:rPr lang="es-ES" sz="1400" dirty="0" err="1"/>
              <a:t>throughout</a:t>
            </a:r>
            <a:r>
              <a:rPr lang="es-ES" sz="1400" dirty="0"/>
              <a:t> </a:t>
            </a:r>
            <a:r>
              <a:rPr lang="es-ES" sz="1400" dirty="0" err="1"/>
              <a:t>life</a:t>
            </a:r>
            <a:r>
              <a:rPr lang="es-ES" sz="1400" dirty="0"/>
              <a:t> </a:t>
            </a:r>
            <a:r>
              <a:rPr lang="es-ES" sz="1400" dirty="0" err="1"/>
              <a:t>for</a:t>
            </a:r>
            <a:r>
              <a:rPr lang="es-ES" sz="1400" dirty="0"/>
              <a:t> </a:t>
            </a:r>
            <a:r>
              <a:rPr lang="es-ES" sz="1400" dirty="0" err="1"/>
              <a:t>prevention</a:t>
            </a:r>
            <a:endParaRPr lang="es-ES" sz="1400" dirty="0"/>
          </a:p>
          <a:p>
            <a:pPr lvl="1">
              <a:lnSpc>
                <a:spcPct val="80000"/>
              </a:lnSpc>
            </a:pPr>
            <a:r>
              <a:rPr lang="es-ES" sz="1400" dirty="0"/>
              <a:t>Introduce </a:t>
            </a:r>
            <a:r>
              <a:rPr lang="es-ES" sz="1400" dirty="0" err="1"/>
              <a:t>independent</a:t>
            </a:r>
            <a:r>
              <a:rPr lang="es-ES" sz="1400" dirty="0"/>
              <a:t> </a:t>
            </a:r>
            <a:r>
              <a:rPr lang="es-ES" sz="1400" dirty="0" err="1"/>
              <a:t>savings</a:t>
            </a:r>
            <a:r>
              <a:rPr lang="es-ES" sz="1400" dirty="0"/>
              <a:t> </a:t>
            </a:r>
            <a:r>
              <a:rPr lang="es-ES" sz="1400" dirty="0" err="1"/>
              <a:t>mechanisms</a:t>
            </a:r>
            <a:endParaRPr lang="es-ES" sz="1400" dirty="0"/>
          </a:p>
          <a:p>
            <a:pPr lvl="1">
              <a:lnSpc>
                <a:spcPct val="80000"/>
              </a:lnSpc>
            </a:pPr>
            <a:r>
              <a:rPr lang="es-ES" sz="1400" dirty="0" err="1"/>
              <a:t>Promote</a:t>
            </a:r>
            <a:r>
              <a:rPr lang="es-ES" sz="1400" dirty="0"/>
              <a:t> </a:t>
            </a:r>
            <a:r>
              <a:rPr lang="es-ES" sz="1400" dirty="0" err="1"/>
              <a:t>better</a:t>
            </a:r>
            <a:r>
              <a:rPr lang="es-ES" sz="1400" dirty="0"/>
              <a:t> </a:t>
            </a:r>
            <a:r>
              <a:rPr lang="es-ES" sz="1400" dirty="0" err="1"/>
              <a:t>labour</a:t>
            </a:r>
            <a:r>
              <a:rPr lang="es-ES" sz="1400" dirty="0"/>
              <a:t> </a:t>
            </a:r>
            <a:r>
              <a:rPr lang="es-ES" sz="1400" dirty="0" err="1"/>
              <a:t>conditions</a:t>
            </a:r>
            <a:endParaRPr lang="es-ES" sz="1400" dirty="0"/>
          </a:p>
          <a:p>
            <a:pPr lvl="1">
              <a:lnSpc>
                <a:spcPct val="80000"/>
              </a:lnSpc>
            </a:pPr>
            <a:r>
              <a:rPr lang="es-ES" sz="1400" dirty="0"/>
              <a:t>Introduce </a:t>
            </a:r>
            <a:r>
              <a:rPr lang="es-ES" sz="1400" dirty="0" err="1"/>
              <a:t>mechanisms</a:t>
            </a:r>
            <a:r>
              <a:rPr lang="es-ES" sz="1400" dirty="0"/>
              <a:t> </a:t>
            </a:r>
            <a:r>
              <a:rPr lang="es-ES" sz="1400" dirty="0" err="1"/>
              <a:t>for</a:t>
            </a:r>
            <a:r>
              <a:rPr lang="es-ES" sz="1400" dirty="0"/>
              <a:t> </a:t>
            </a:r>
            <a:r>
              <a:rPr lang="es-ES" sz="1400" dirty="0" err="1"/>
              <a:t>access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</a:t>
            </a:r>
            <a:r>
              <a:rPr lang="es-ES" sz="1400" dirty="0" err="1"/>
              <a:t>health</a:t>
            </a:r>
            <a:endParaRPr lang="es-ES" sz="1400" dirty="0"/>
          </a:p>
          <a:p>
            <a:pPr lvl="1">
              <a:lnSpc>
                <a:spcPct val="80000"/>
              </a:lnSpc>
            </a:pPr>
            <a:endParaRPr lang="es-ES" sz="1400" dirty="0"/>
          </a:p>
          <a:p>
            <a:pPr>
              <a:lnSpc>
                <a:spcPct val="80000"/>
              </a:lnSpc>
            </a:pPr>
            <a:r>
              <a:rPr lang="es-ES" sz="1400" dirty="0"/>
              <a:t>A new </a:t>
            </a:r>
            <a:r>
              <a:rPr lang="es-ES" sz="1400" dirty="0" err="1"/>
              <a:t>system</a:t>
            </a:r>
            <a:r>
              <a:rPr lang="es-ES" sz="1400" dirty="0"/>
              <a:t> </a:t>
            </a:r>
            <a:r>
              <a:rPr lang="es-ES" sz="1400" dirty="0" err="1"/>
              <a:t>of</a:t>
            </a:r>
            <a:r>
              <a:rPr lang="es-ES" sz="1400" dirty="0"/>
              <a:t> social </a:t>
            </a:r>
            <a:r>
              <a:rPr lang="es-ES" sz="1400" dirty="0" err="1"/>
              <a:t>security</a:t>
            </a:r>
            <a:r>
              <a:rPr lang="es-ES" sz="1400" dirty="0"/>
              <a:t> and </a:t>
            </a:r>
            <a:r>
              <a:rPr lang="es-ES" sz="1400" dirty="0" err="1"/>
              <a:t>protection</a:t>
            </a:r>
            <a:r>
              <a:rPr lang="es-ES" sz="1400" dirty="0"/>
              <a:t> </a:t>
            </a:r>
            <a:r>
              <a:rPr lang="es-ES" sz="1400" dirty="0" err="1"/>
              <a:t>would</a:t>
            </a:r>
            <a:r>
              <a:rPr lang="es-ES" sz="1400" dirty="0"/>
              <a:t> </a:t>
            </a:r>
            <a:r>
              <a:rPr lang="es-ES" sz="1400" dirty="0" err="1"/>
              <a:t>focus</a:t>
            </a:r>
            <a:r>
              <a:rPr lang="es-ES" sz="1400" dirty="0"/>
              <a:t> </a:t>
            </a:r>
            <a:r>
              <a:rPr lang="es-ES" sz="1400" dirty="0" err="1"/>
              <a:t>on</a:t>
            </a:r>
            <a:r>
              <a:rPr lang="es-ES" sz="1400" dirty="0"/>
              <a:t>:</a:t>
            </a:r>
          </a:p>
          <a:p>
            <a:pPr lvl="1">
              <a:lnSpc>
                <a:spcPct val="80000"/>
              </a:lnSpc>
            </a:pPr>
            <a:r>
              <a:rPr lang="es-ES" sz="1400" dirty="0" err="1"/>
              <a:t>Promoting</a:t>
            </a:r>
            <a:r>
              <a:rPr lang="es-ES" sz="1400" dirty="0"/>
              <a:t>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return</a:t>
            </a:r>
            <a:r>
              <a:rPr lang="es-ES" sz="1400" dirty="0"/>
              <a:t> and </a:t>
            </a:r>
            <a:r>
              <a:rPr lang="es-ES" sz="1400" dirty="0" err="1"/>
              <a:t>availing</a:t>
            </a:r>
            <a:r>
              <a:rPr lang="es-ES" sz="1400" dirty="0"/>
              <a:t> </a:t>
            </a:r>
            <a:r>
              <a:rPr lang="es-ES" sz="1400" dirty="0" err="1"/>
              <a:t>of</a:t>
            </a:r>
            <a:r>
              <a:rPr lang="es-ES" sz="1400" dirty="0"/>
              <a:t> </a:t>
            </a:r>
            <a:r>
              <a:rPr lang="es-ES" sz="1400" dirty="0" err="1"/>
              <a:t>migration</a:t>
            </a:r>
            <a:endParaRPr lang="es-ES" sz="1400" dirty="0"/>
          </a:p>
          <a:p>
            <a:pPr lvl="1">
              <a:lnSpc>
                <a:spcPct val="80000"/>
              </a:lnSpc>
            </a:pPr>
            <a:r>
              <a:rPr lang="es-ES" sz="1400" dirty="0" err="1"/>
              <a:t>Promoting</a:t>
            </a:r>
            <a:r>
              <a:rPr lang="es-ES" sz="1400" dirty="0"/>
              <a:t> universal </a:t>
            </a:r>
            <a:r>
              <a:rPr lang="es-ES" sz="1400" dirty="0" err="1"/>
              <a:t>access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</a:t>
            </a:r>
            <a:r>
              <a:rPr lang="es-ES" sz="1400" dirty="0" err="1"/>
              <a:t>health</a:t>
            </a:r>
            <a:r>
              <a:rPr lang="es-ES" sz="1400" dirty="0"/>
              <a:t> </a:t>
            </a:r>
            <a:r>
              <a:rPr lang="es-ES" sz="1400" dirty="0" err="1"/>
              <a:t>care</a:t>
            </a:r>
            <a:endParaRPr lang="es-ES" sz="1400" dirty="0"/>
          </a:p>
          <a:p>
            <a:pPr lvl="1">
              <a:lnSpc>
                <a:spcPct val="80000"/>
              </a:lnSpc>
            </a:pPr>
            <a:r>
              <a:rPr lang="es-ES" sz="1400" dirty="0" err="1"/>
              <a:t>Reforming</a:t>
            </a:r>
            <a:r>
              <a:rPr lang="es-ES" sz="1400" dirty="0"/>
              <a:t> </a:t>
            </a:r>
            <a:r>
              <a:rPr lang="es-ES" sz="1400" dirty="0" err="1"/>
              <a:t>pension</a:t>
            </a:r>
            <a:r>
              <a:rPr lang="es-ES" sz="1400" dirty="0"/>
              <a:t> </a:t>
            </a:r>
            <a:r>
              <a:rPr lang="es-ES" sz="1400" dirty="0" err="1"/>
              <a:t>models</a:t>
            </a:r>
            <a:r>
              <a:rPr lang="es-ES" sz="1400" dirty="0"/>
              <a:t>: more </a:t>
            </a:r>
            <a:r>
              <a:rPr lang="es-ES" sz="1400" dirty="0" err="1"/>
              <a:t>solid</a:t>
            </a:r>
            <a:r>
              <a:rPr lang="es-ES" sz="1400" dirty="0"/>
              <a:t> and </a:t>
            </a:r>
            <a:r>
              <a:rPr lang="es-ES" sz="1400" dirty="0" err="1"/>
              <a:t>realistic</a:t>
            </a:r>
            <a:endParaRPr lang="es-ES" sz="1400" dirty="0"/>
          </a:p>
          <a:p>
            <a:pPr lvl="1">
              <a:lnSpc>
                <a:spcPct val="80000"/>
              </a:lnSpc>
            </a:pPr>
            <a:r>
              <a:rPr lang="es-ES" sz="1400" dirty="0" err="1"/>
              <a:t>Introducing</a:t>
            </a:r>
            <a:r>
              <a:rPr lang="es-ES" sz="1400" dirty="0"/>
              <a:t> </a:t>
            </a:r>
            <a:r>
              <a:rPr lang="es-ES" sz="1400" i="1" dirty="0"/>
              <a:t>ad hoc</a:t>
            </a:r>
            <a:r>
              <a:rPr lang="es-ES" sz="1400" dirty="0"/>
              <a:t> </a:t>
            </a:r>
            <a:r>
              <a:rPr lang="es-ES" sz="1400" dirty="0" err="1"/>
              <a:t>schemes</a:t>
            </a:r>
            <a:r>
              <a:rPr lang="es-ES" sz="1400" dirty="0"/>
              <a:t> </a:t>
            </a:r>
            <a:r>
              <a:rPr lang="es-ES" sz="1400" dirty="0" err="1"/>
              <a:t>for</a:t>
            </a:r>
            <a:r>
              <a:rPr lang="es-ES" sz="1400" dirty="0"/>
              <a:t> new </a:t>
            </a:r>
            <a:r>
              <a:rPr lang="es-ES" sz="1400" dirty="0" err="1"/>
              <a:t>work</a:t>
            </a:r>
            <a:r>
              <a:rPr lang="es-ES" sz="1400" dirty="0"/>
              <a:t> </a:t>
            </a:r>
            <a:r>
              <a:rPr lang="es-ES" sz="1400" dirty="0" err="1"/>
              <a:t>models</a:t>
            </a:r>
            <a:r>
              <a:rPr lang="es-ES" sz="1400" dirty="0"/>
              <a:t> </a:t>
            </a:r>
            <a:r>
              <a:rPr lang="es-ES" sz="1400" dirty="0" err="1"/>
              <a:t>of</a:t>
            </a:r>
            <a:r>
              <a:rPr lang="es-ES" sz="1400" dirty="0"/>
              <a:t> </a:t>
            </a:r>
            <a:r>
              <a:rPr lang="es-ES" sz="1400" dirty="0" err="1"/>
              <a:t>migrants</a:t>
            </a:r>
            <a:endParaRPr lang="es-ES" sz="1400" dirty="0"/>
          </a:p>
          <a:p>
            <a:pPr lvl="1">
              <a:lnSpc>
                <a:spcPct val="80000"/>
              </a:lnSpc>
            </a:pPr>
            <a:r>
              <a:rPr lang="es-ES" sz="1400" dirty="0" err="1"/>
              <a:t>Eliminating</a:t>
            </a:r>
            <a:r>
              <a:rPr lang="es-ES" sz="1400" dirty="0"/>
              <a:t> </a:t>
            </a:r>
            <a:r>
              <a:rPr lang="es-ES" sz="1400" dirty="0" err="1"/>
              <a:t>entry</a:t>
            </a:r>
            <a:r>
              <a:rPr lang="es-ES" sz="1400" dirty="0"/>
              <a:t> </a:t>
            </a:r>
            <a:r>
              <a:rPr lang="es-ES" sz="1400" dirty="0" err="1"/>
              <a:t>barriers</a:t>
            </a:r>
            <a:r>
              <a:rPr lang="es-ES" sz="1400" dirty="0"/>
              <a:t> (</a:t>
            </a:r>
            <a:r>
              <a:rPr lang="es-ES" sz="1400" dirty="0" err="1"/>
              <a:t>make</a:t>
            </a:r>
            <a:r>
              <a:rPr lang="es-ES" sz="1400" dirty="0"/>
              <a:t> </a:t>
            </a:r>
            <a:r>
              <a:rPr lang="es-ES" sz="1400" dirty="0" err="1"/>
              <a:t>registration</a:t>
            </a:r>
            <a:r>
              <a:rPr lang="es-ES" sz="1400" dirty="0"/>
              <a:t> more flexible)</a:t>
            </a:r>
          </a:p>
          <a:p>
            <a:endParaRPr lang="es-ES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12</a:t>
            </a:fld>
            <a:endParaRPr lang="es-ES_tradnl" dirty="0"/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627" y="2368934"/>
            <a:ext cx="4247606" cy="3283528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28650" y="1350439"/>
            <a:ext cx="7886700" cy="808815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800" dirty="0" smtClean="0">
                <a:solidFill>
                  <a:srgbClr val="4BACC6"/>
                </a:solidFill>
              </a:rPr>
              <a:t>Social </a:t>
            </a:r>
            <a:r>
              <a:rPr lang="es-ES" sz="1800" dirty="0" err="1" smtClean="0">
                <a:solidFill>
                  <a:srgbClr val="4BACC6"/>
                </a:solidFill>
              </a:rPr>
              <a:t>security</a:t>
            </a:r>
            <a:r>
              <a:rPr lang="es-ES" sz="1800" dirty="0" smtClean="0">
                <a:solidFill>
                  <a:srgbClr val="4BACC6"/>
                </a:solidFill>
              </a:rPr>
              <a:t> and </a:t>
            </a:r>
            <a:r>
              <a:rPr lang="es-ES" sz="1800" dirty="0" err="1" smtClean="0">
                <a:solidFill>
                  <a:srgbClr val="4BACC6"/>
                </a:solidFill>
              </a:rPr>
              <a:t>protection</a:t>
            </a:r>
            <a:r>
              <a:rPr lang="es-ES" sz="1800" dirty="0" smtClean="0">
                <a:solidFill>
                  <a:srgbClr val="4BACC6"/>
                </a:solidFill>
              </a:rPr>
              <a:t> </a:t>
            </a:r>
            <a:r>
              <a:rPr lang="es-ES" sz="1800" dirty="0" err="1" smtClean="0">
                <a:solidFill>
                  <a:srgbClr val="4BACC6"/>
                </a:solidFill>
              </a:rPr>
              <a:t>is</a:t>
            </a:r>
            <a:r>
              <a:rPr lang="es-ES" sz="1800" dirty="0" smtClean="0">
                <a:solidFill>
                  <a:srgbClr val="4BACC6"/>
                </a:solidFill>
              </a:rPr>
              <a:t> </a:t>
            </a:r>
            <a:r>
              <a:rPr lang="es-ES" sz="1800" dirty="0" err="1" smtClean="0">
                <a:solidFill>
                  <a:srgbClr val="4BACC6"/>
                </a:solidFill>
              </a:rPr>
              <a:t>faced</a:t>
            </a:r>
            <a:r>
              <a:rPr lang="es-ES" sz="1800" dirty="0" smtClean="0">
                <a:solidFill>
                  <a:srgbClr val="4BACC6"/>
                </a:solidFill>
              </a:rPr>
              <a:t> </a:t>
            </a:r>
            <a:r>
              <a:rPr lang="es-ES" sz="1800" dirty="0" err="1" smtClean="0">
                <a:solidFill>
                  <a:srgbClr val="4BACC6"/>
                </a:solidFill>
              </a:rPr>
              <a:t>with</a:t>
            </a:r>
            <a:r>
              <a:rPr lang="es-ES" sz="1800" dirty="0" smtClean="0">
                <a:solidFill>
                  <a:srgbClr val="4BACC6"/>
                </a:solidFill>
              </a:rPr>
              <a:t> </a:t>
            </a:r>
            <a:r>
              <a:rPr lang="es-ES" sz="1800" dirty="0" err="1" smtClean="0">
                <a:solidFill>
                  <a:srgbClr val="4BACC6"/>
                </a:solidFill>
              </a:rPr>
              <a:t>the</a:t>
            </a:r>
            <a:r>
              <a:rPr lang="es-ES" sz="1800" dirty="0" smtClean="0">
                <a:solidFill>
                  <a:srgbClr val="4BACC6"/>
                </a:solidFill>
              </a:rPr>
              <a:t> </a:t>
            </a:r>
            <a:r>
              <a:rPr lang="es-ES" sz="1800" dirty="0" err="1" smtClean="0">
                <a:solidFill>
                  <a:srgbClr val="4BACC6"/>
                </a:solidFill>
              </a:rPr>
              <a:t>challenge</a:t>
            </a:r>
            <a:r>
              <a:rPr lang="es-ES" sz="1800" dirty="0" smtClean="0">
                <a:solidFill>
                  <a:srgbClr val="4BACC6"/>
                </a:solidFill>
              </a:rPr>
              <a:t> of </a:t>
            </a:r>
            <a:r>
              <a:rPr lang="es-ES" sz="1800" dirty="0" err="1" smtClean="0">
                <a:solidFill>
                  <a:srgbClr val="4BACC6"/>
                </a:solidFill>
              </a:rPr>
              <a:t>providing</a:t>
            </a:r>
            <a:r>
              <a:rPr lang="es-ES" sz="1800" dirty="0" smtClean="0">
                <a:solidFill>
                  <a:srgbClr val="4BACC6"/>
                </a:solidFill>
              </a:rPr>
              <a:t> </a:t>
            </a:r>
            <a:r>
              <a:rPr lang="es-ES" sz="1800" dirty="0" err="1" smtClean="0">
                <a:solidFill>
                  <a:srgbClr val="4BACC6"/>
                </a:solidFill>
              </a:rPr>
              <a:t>flexibility</a:t>
            </a:r>
            <a:r>
              <a:rPr lang="es-ES" sz="1800" dirty="0" smtClean="0">
                <a:solidFill>
                  <a:srgbClr val="4BACC6"/>
                </a:solidFill>
              </a:rPr>
              <a:t> to </a:t>
            </a:r>
            <a:r>
              <a:rPr lang="es-ES" sz="1800" dirty="0" err="1" smtClean="0">
                <a:solidFill>
                  <a:srgbClr val="4BACC6"/>
                </a:solidFill>
              </a:rPr>
              <a:t>register</a:t>
            </a:r>
            <a:r>
              <a:rPr lang="es-ES" sz="1800" dirty="0" smtClean="0">
                <a:solidFill>
                  <a:srgbClr val="4BACC6"/>
                </a:solidFill>
              </a:rPr>
              <a:t> and </a:t>
            </a:r>
            <a:r>
              <a:rPr lang="es-ES" sz="1800" dirty="0" err="1" smtClean="0">
                <a:solidFill>
                  <a:srgbClr val="4BACC6"/>
                </a:solidFill>
              </a:rPr>
              <a:t>protect</a:t>
            </a:r>
            <a:r>
              <a:rPr lang="es-ES" sz="1800" dirty="0" smtClean="0">
                <a:solidFill>
                  <a:srgbClr val="4BACC6"/>
                </a:solidFill>
              </a:rPr>
              <a:t> </a:t>
            </a:r>
            <a:r>
              <a:rPr lang="es-ES" sz="1800" dirty="0" err="1" smtClean="0">
                <a:solidFill>
                  <a:srgbClr val="4BACC6"/>
                </a:solidFill>
              </a:rPr>
              <a:t>migrants</a:t>
            </a:r>
            <a:r>
              <a:rPr lang="es-ES" sz="1800" dirty="0" smtClean="0">
                <a:solidFill>
                  <a:srgbClr val="4BACC6"/>
                </a:solidFill>
              </a:rPr>
              <a:t> and </a:t>
            </a:r>
            <a:r>
              <a:rPr lang="es-ES" sz="1800" dirty="0" err="1" smtClean="0">
                <a:solidFill>
                  <a:srgbClr val="4BACC6"/>
                </a:solidFill>
              </a:rPr>
              <a:t>their</a:t>
            </a:r>
            <a:r>
              <a:rPr lang="es-ES" sz="1800" dirty="0" smtClean="0">
                <a:solidFill>
                  <a:srgbClr val="4BACC6"/>
                </a:solidFill>
              </a:rPr>
              <a:t> </a:t>
            </a:r>
            <a:r>
              <a:rPr lang="es-ES" sz="1800" dirty="0" err="1" smtClean="0">
                <a:solidFill>
                  <a:srgbClr val="4BACC6"/>
                </a:solidFill>
              </a:rPr>
              <a:t>families</a:t>
            </a:r>
            <a:r>
              <a:rPr lang="es-ES" sz="1800" dirty="0" smtClean="0">
                <a:solidFill>
                  <a:srgbClr val="4BACC6"/>
                </a:solidFill>
              </a:rPr>
              <a:t> </a:t>
            </a:r>
            <a:r>
              <a:rPr lang="es-ES" sz="1800" dirty="0" err="1" smtClean="0">
                <a:solidFill>
                  <a:srgbClr val="4BACC6"/>
                </a:solidFill>
              </a:rPr>
              <a:t>regardless</a:t>
            </a:r>
            <a:r>
              <a:rPr lang="es-ES" sz="1800" dirty="0" smtClean="0">
                <a:solidFill>
                  <a:srgbClr val="4BACC6"/>
                </a:solidFill>
              </a:rPr>
              <a:t> of </a:t>
            </a:r>
            <a:r>
              <a:rPr lang="es-ES" sz="1800" dirty="0" err="1" smtClean="0">
                <a:solidFill>
                  <a:srgbClr val="4BACC6"/>
                </a:solidFill>
              </a:rPr>
              <a:t>their</a:t>
            </a:r>
            <a:r>
              <a:rPr lang="es-ES" sz="1800" dirty="0" smtClean="0">
                <a:solidFill>
                  <a:srgbClr val="4BACC6"/>
                </a:solidFill>
              </a:rPr>
              <a:t> </a:t>
            </a:r>
            <a:r>
              <a:rPr lang="es-ES" sz="1800" dirty="0" err="1" smtClean="0">
                <a:solidFill>
                  <a:srgbClr val="4BACC6"/>
                </a:solidFill>
              </a:rPr>
              <a:t>immigration</a:t>
            </a:r>
            <a:r>
              <a:rPr lang="es-ES" sz="1800" dirty="0" smtClean="0">
                <a:solidFill>
                  <a:srgbClr val="4BACC6"/>
                </a:solidFill>
              </a:rPr>
              <a:t> status and place of </a:t>
            </a:r>
            <a:r>
              <a:rPr lang="es-ES" sz="1800" dirty="0" err="1" smtClean="0">
                <a:solidFill>
                  <a:srgbClr val="4BACC6"/>
                </a:solidFill>
              </a:rPr>
              <a:t>origin</a:t>
            </a:r>
            <a:r>
              <a:rPr lang="es-ES" sz="1800" dirty="0" smtClean="0">
                <a:solidFill>
                  <a:srgbClr val="4BACC6"/>
                </a:solidFill>
              </a:rPr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06869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44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06665"/>
            <a:ext cx="6603666" cy="856035"/>
          </a:xfrm>
        </p:spPr>
        <p:txBody>
          <a:bodyPr>
            <a:normAutofit/>
          </a:bodyPr>
          <a:lstStyle/>
          <a:p>
            <a:r>
              <a:rPr lang="es-ES" sz="3600"/>
              <a:t>Table of Contents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s-ES" sz="2600" dirty="0" err="1"/>
              <a:t>Premises</a:t>
            </a:r>
            <a:endParaRPr lang="es-ES" sz="2600" dirty="0"/>
          </a:p>
          <a:p>
            <a:pPr lvl="1"/>
            <a:r>
              <a:rPr lang="es-ES" sz="2200" dirty="0" err="1"/>
              <a:t>Migration</a:t>
            </a:r>
            <a:r>
              <a:rPr lang="es-ES" sz="2200" dirty="0"/>
              <a:t> and </a:t>
            </a:r>
            <a:r>
              <a:rPr lang="es-ES" sz="2200" dirty="0" err="1"/>
              <a:t>development</a:t>
            </a:r>
            <a:r>
              <a:rPr lang="es-ES" sz="2200" dirty="0"/>
              <a:t>: </a:t>
            </a:r>
            <a:r>
              <a:rPr lang="es-ES" sz="2200" dirty="0" err="1"/>
              <a:t>is</a:t>
            </a:r>
            <a:r>
              <a:rPr lang="es-ES" sz="2200" dirty="0"/>
              <a:t> </a:t>
            </a:r>
            <a:r>
              <a:rPr lang="es-ES" sz="2200" dirty="0" err="1"/>
              <a:t>it</a:t>
            </a:r>
            <a:r>
              <a:rPr lang="es-ES" sz="2200" dirty="0"/>
              <a:t> </a:t>
            </a:r>
            <a:r>
              <a:rPr lang="es-ES" sz="2200" dirty="0" err="1"/>
              <a:t>possible</a:t>
            </a:r>
            <a:r>
              <a:rPr lang="es-ES" sz="2200" dirty="0"/>
              <a:t>?</a:t>
            </a:r>
          </a:p>
          <a:p>
            <a:pPr lvl="1"/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integrated</a:t>
            </a:r>
            <a:r>
              <a:rPr lang="es-ES" sz="2200" dirty="0"/>
              <a:t> </a:t>
            </a:r>
            <a:r>
              <a:rPr lang="es-ES" sz="2200" dirty="0" err="1"/>
              <a:t>nature</a:t>
            </a:r>
            <a:r>
              <a:rPr lang="es-ES" sz="2200" dirty="0"/>
              <a:t> </a:t>
            </a:r>
            <a:r>
              <a:rPr lang="es-ES" sz="2200" dirty="0" err="1"/>
              <a:t>of</a:t>
            </a:r>
            <a:r>
              <a:rPr lang="es-ES" sz="2200" dirty="0"/>
              <a:t>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phenomenon</a:t>
            </a:r>
            <a:r>
              <a:rPr lang="es-ES" sz="2200" dirty="0"/>
              <a:t> </a:t>
            </a:r>
            <a:r>
              <a:rPr lang="es-ES" sz="2200" dirty="0" err="1"/>
              <a:t>of</a:t>
            </a:r>
            <a:r>
              <a:rPr lang="es-ES" sz="2200" dirty="0"/>
              <a:t> </a:t>
            </a:r>
            <a:r>
              <a:rPr lang="es-ES" sz="2200" dirty="0" err="1"/>
              <a:t>migration</a:t>
            </a:r>
            <a:endParaRPr lang="es-ES" sz="2200" dirty="0"/>
          </a:p>
          <a:p>
            <a:pPr marL="571500" indent="-571500">
              <a:buFont typeface="+mj-lt"/>
              <a:buAutoNum type="arabicPeriod"/>
            </a:pPr>
            <a:r>
              <a:rPr lang="es-ES" sz="2600" i="1" dirty="0" err="1"/>
              <a:t>Highlights</a:t>
            </a:r>
            <a:r>
              <a:rPr sz="2600" dirty="0"/>
              <a:t> </a:t>
            </a:r>
            <a:r>
              <a:rPr lang="es-ES" sz="2600" dirty="0" err="1"/>
              <a:t>of</a:t>
            </a:r>
            <a:r>
              <a:rPr lang="es-ES" sz="2600" dirty="0"/>
              <a:t> </a:t>
            </a:r>
            <a:r>
              <a:rPr lang="es-ES" sz="2600" dirty="0" err="1"/>
              <a:t>migration</a:t>
            </a:r>
            <a:r>
              <a:rPr lang="es-ES" sz="2600" dirty="0"/>
              <a:t> in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Americas</a:t>
            </a:r>
            <a:endParaRPr lang="es-ES" sz="2600" dirty="0"/>
          </a:p>
          <a:p>
            <a:pPr lvl="1">
              <a:buFont typeface="Arial"/>
              <a:buChar char="•"/>
            </a:pPr>
            <a:r>
              <a:rPr lang="es-ES" sz="2200" dirty="0" err="1"/>
              <a:t>Migrant</a:t>
            </a:r>
            <a:r>
              <a:rPr lang="es-ES" sz="2200" dirty="0"/>
              <a:t> </a:t>
            </a:r>
            <a:r>
              <a:rPr lang="es-ES" sz="2200" dirty="0" err="1"/>
              <a:t>Workers</a:t>
            </a:r>
            <a:endParaRPr lang="es-ES" sz="2200" dirty="0"/>
          </a:p>
          <a:p>
            <a:pPr lvl="1">
              <a:buFont typeface="Arial"/>
              <a:buChar char="•"/>
            </a:pPr>
            <a:r>
              <a:rPr lang="es-ES" sz="2200" dirty="0" err="1"/>
              <a:t>Family</a:t>
            </a:r>
            <a:r>
              <a:rPr lang="es-ES" sz="2200" dirty="0"/>
              <a:t> </a:t>
            </a:r>
            <a:r>
              <a:rPr lang="es-ES" sz="2200" dirty="0" err="1"/>
              <a:t>Members</a:t>
            </a:r>
            <a:endParaRPr lang="es-ES" sz="2200" dirty="0"/>
          </a:p>
          <a:p>
            <a:pPr marL="571500" indent="-571500">
              <a:buFont typeface="+mj-lt"/>
              <a:buAutoNum type="arabicPeriod"/>
            </a:pPr>
            <a:r>
              <a:rPr lang="es-ES" sz="2600" dirty="0"/>
              <a:t>Instruments </a:t>
            </a:r>
            <a:r>
              <a:rPr lang="es-ES" sz="2600" dirty="0" err="1"/>
              <a:t>for</a:t>
            </a:r>
            <a:r>
              <a:rPr lang="es-ES" sz="2600" dirty="0"/>
              <a:t>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protection</a:t>
            </a:r>
            <a:r>
              <a:rPr lang="es-ES" sz="2600" dirty="0"/>
              <a:t> </a:t>
            </a:r>
            <a:r>
              <a:rPr lang="es-ES" sz="2600" dirty="0" err="1"/>
              <a:t>of</a:t>
            </a:r>
            <a:r>
              <a:rPr lang="es-ES" sz="2600" dirty="0"/>
              <a:t> </a:t>
            </a:r>
            <a:r>
              <a:rPr lang="es-ES" sz="2600" dirty="0" err="1"/>
              <a:t>migrants</a:t>
            </a:r>
            <a:endParaRPr lang="es-ES" sz="2600" dirty="0"/>
          </a:p>
          <a:p>
            <a:pPr lvl="1"/>
            <a:r>
              <a:rPr lang="es-ES" sz="2200" dirty="0" err="1"/>
              <a:t>Insufficient</a:t>
            </a:r>
            <a:r>
              <a:rPr lang="es-ES" sz="2200" dirty="0"/>
              <a:t>?</a:t>
            </a:r>
          </a:p>
          <a:p>
            <a:pPr lvl="1"/>
            <a:r>
              <a:rPr lang="es-ES" sz="2200" dirty="0" err="1"/>
              <a:t>Conventions</a:t>
            </a:r>
            <a:r>
              <a:rPr lang="es-ES" sz="2200" dirty="0"/>
              <a:t> </a:t>
            </a:r>
            <a:r>
              <a:rPr lang="es-ES" sz="2200" dirty="0" err="1"/>
              <a:t>of</a:t>
            </a:r>
            <a:r>
              <a:rPr lang="es-ES" sz="2200" dirty="0"/>
              <a:t> </a:t>
            </a:r>
            <a:r>
              <a:rPr lang="es-ES" sz="2200" dirty="0" err="1"/>
              <a:t>portability</a:t>
            </a:r>
            <a:endParaRPr lang="es-ES" sz="2200" dirty="0"/>
          </a:p>
          <a:p>
            <a:pPr marL="571500" indent="-571500">
              <a:buFont typeface="+mj-lt"/>
              <a:buAutoNum type="arabicPeriod"/>
            </a:pPr>
            <a:r>
              <a:rPr lang="es-ES" sz="2600" dirty="0" err="1"/>
              <a:t>An</a:t>
            </a:r>
            <a:r>
              <a:rPr lang="es-ES" sz="2600" dirty="0"/>
              <a:t> agenda </a:t>
            </a:r>
            <a:r>
              <a:rPr lang="es-ES" sz="2600" dirty="0" err="1"/>
              <a:t>for</a:t>
            </a:r>
            <a:r>
              <a:rPr lang="es-ES" sz="2600" dirty="0"/>
              <a:t> social </a:t>
            </a:r>
            <a:r>
              <a:rPr lang="es-ES" sz="2600" dirty="0" err="1"/>
              <a:t>security</a:t>
            </a:r>
            <a:r>
              <a:rPr lang="es-ES" sz="2600" dirty="0"/>
              <a:t> and </a:t>
            </a:r>
            <a:r>
              <a:rPr lang="es-ES" sz="2600" dirty="0" err="1"/>
              <a:t>protection</a:t>
            </a:r>
            <a:endParaRPr lang="es-ES" sz="2600" dirty="0"/>
          </a:p>
          <a:p>
            <a:pPr marL="571500" indent="-571500">
              <a:buFont typeface="+mj-lt"/>
              <a:buAutoNum type="arabicPeriod"/>
            </a:pPr>
            <a:r>
              <a:rPr lang="es-ES" sz="2600" dirty="0"/>
              <a:t>Final </a:t>
            </a:r>
            <a:r>
              <a:rPr lang="es-ES" sz="2600" dirty="0" err="1"/>
              <a:t>thoughts</a:t>
            </a:r>
            <a:endParaRPr lang="es-ES" sz="2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0570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06665"/>
            <a:ext cx="6603666" cy="856035"/>
          </a:xfrm>
        </p:spPr>
        <p:txBody>
          <a:bodyPr>
            <a:normAutofit fontScale="90000"/>
          </a:bodyPr>
          <a:lstStyle/>
          <a:p>
            <a:r>
              <a:rPr lang="es-ES" sz="3400" dirty="0"/>
              <a:t>1. </a:t>
            </a:r>
            <a:r>
              <a:rPr lang="es-ES" sz="3400" dirty="0" err="1"/>
              <a:t>Premises</a:t>
            </a:r>
            <a:r>
              <a:rPr lang="es-ES" sz="3400" dirty="0"/>
              <a:t>: </a:t>
            </a:r>
            <a:r>
              <a:rPr lang="es-ES" sz="3400" dirty="0" err="1">
                <a:latin typeface="Avenir Book"/>
                <a:cs typeface="Avenir Book"/>
              </a:rPr>
              <a:t>Migration</a:t>
            </a:r>
            <a:r>
              <a:rPr lang="es-ES" sz="3400" dirty="0">
                <a:latin typeface="Avenir Book"/>
                <a:cs typeface="Avenir Book"/>
              </a:rPr>
              <a:t> and </a:t>
            </a:r>
            <a:r>
              <a:rPr lang="es-ES" sz="3400" dirty="0" err="1">
                <a:latin typeface="Avenir Book"/>
                <a:cs typeface="Avenir Book"/>
              </a:rPr>
              <a:t>development</a:t>
            </a:r>
            <a:r>
              <a:rPr lang="es-ES" sz="3400" dirty="0">
                <a:latin typeface="Avenir Book"/>
                <a:cs typeface="Avenir Book"/>
              </a:rPr>
              <a:t>, </a:t>
            </a:r>
            <a:r>
              <a:rPr lang="es-ES" sz="3400" dirty="0" err="1">
                <a:latin typeface="Avenir Book"/>
                <a:cs typeface="Avenir Book"/>
              </a:rPr>
              <a:t>is</a:t>
            </a:r>
            <a:r>
              <a:rPr lang="es-ES" sz="3400" dirty="0">
                <a:latin typeface="Avenir Book"/>
                <a:cs typeface="Avenir Book"/>
              </a:rPr>
              <a:t> </a:t>
            </a:r>
            <a:r>
              <a:rPr lang="es-ES" sz="3400" dirty="0" err="1">
                <a:latin typeface="Avenir Book"/>
                <a:cs typeface="Avenir Book"/>
              </a:rPr>
              <a:t>it</a:t>
            </a:r>
            <a:r>
              <a:rPr lang="es-ES" sz="3400" dirty="0">
                <a:latin typeface="Avenir Book"/>
                <a:cs typeface="Avenir Book"/>
              </a:rPr>
              <a:t> </a:t>
            </a:r>
            <a:r>
              <a:rPr lang="es-ES" sz="3400" dirty="0" err="1">
                <a:latin typeface="Avenir Book"/>
                <a:cs typeface="Avenir Book"/>
              </a:rPr>
              <a:t>possible</a:t>
            </a:r>
            <a:r>
              <a:rPr lang="es-ES" sz="3400" dirty="0">
                <a:latin typeface="Avenir Book"/>
                <a:cs typeface="Avenir Book"/>
              </a:rPr>
              <a:t>?</a:t>
            </a:r>
            <a:endParaRPr lang="es-ES" sz="3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3</a:t>
            </a:fld>
            <a:endParaRPr lang="es-ES_tradnl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28650" y="1308258"/>
            <a:ext cx="3943350" cy="4989017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200" dirty="0" smtClean="0"/>
          </a:p>
          <a:p>
            <a:r>
              <a:rPr lang="es-MX" sz="2400" dirty="0"/>
              <a:t>Migration </a:t>
            </a:r>
            <a:r>
              <a:rPr lang="es-MX" sz="2400" dirty="0">
                <a:solidFill>
                  <a:srgbClr val="55ADE2"/>
                </a:solidFill>
              </a:rPr>
              <a:t>for work reasons accounts for 60%</a:t>
            </a:r>
            <a:r>
              <a:rPr lang="es-MX" sz="2400" dirty="0"/>
              <a:t> of the causes.</a:t>
            </a:r>
          </a:p>
          <a:p>
            <a:r>
              <a:rPr lang="es-MX" sz="2400" dirty="0"/>
              <a:t>The ability to take advantage of the migration experience depends on integration and return.</a:t>
            </a:r>
          </a:p>
          <a:p>
            <a:r>
              <a:rPr lang="es-MX" sz="2400" dirty="0"/>
              <a:t>There are </a:t>
            </a:r>
            <a:r>
              <a:rPr lang="es-MX" sz="2400" dirty="0">
                <a:solidFill>
                  <a:srgbClr val="55ADE2"/>
                </a:solidFill>
              </a:rPr>
              <a:t>18 migration laws in</a:t>
            </a:r>
            <a:r>
              <a:rPr lang="es-MX" sz="2400" dirty="0"/>
              <a:t> the hemisphere, and only </a:t>
            </a:r>
            <a:r>
              <a:rPr lang="es-MX" sz="2400" dirty="0">
                <a:solidFill>
                  <a:srgbClr val="55ADE2"/>
                </a:solidFill>
              </a:rPr>
              <a:t>4</a:t>
            </a:r>
            <a:r>
              <a:rPr lang="es-MX" sz="2400" dirty="0"/>
              <a:t> of them allow for effective instruments to </a:t>
            </a:r>
            <a:r>
              <a:rPr lang="es-MX" sz="2400" dirty="0">
                <a:solidFill>
                  <a:srgbClr val="55ADE2"/>
                </a:solidFill>
              </a:rPr>
              <a:t>return</a:t>
            </a:r>
            <a:r>
              <a:rPr lang="es-MX" sz="2400" dirty="0"/>
              <a:t>.</a:t>
            </a:r>
          </a:p>
          <a:p>
            <a:endParaRPr lang="es-MX" sz="2400" dirty="0"/>
          </a:p>
        </p:txBody>
      </p:sp>
      <p:sp>
        <p:nvSpPr>
          <p:cNvPr id="7" name="Rectángulo 6"/>
          <p:cNvSpPr/>
          <p:nvPr/>
        </p:nvSpPr>
        <p:spPr>
          <a:xfrm>
            <a:off x="628650" y="1128335"/>
            <a:ext cx="79743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We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live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in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an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unprecedented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time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for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migration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endParaRPr lang="es-E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1200" dirty="0" err="1" smtClean="0">
                <a:solidFill>
                  <a:srgbClr val="55ADE2"/>
                </a:solidFill>
                <a:latin typeface="Avenir Light"/>
                <a:cs typeface="Avenir Light"/>
              </a:rPr>
              <a:t>there</a:t>
            </a:r>
            <a:r>
              <a:rPr lang="es-ES" sz="1200" dirty="0" smtClean="0">
                <a:solidFill>
                  <a:srgbClr val="55ADE2"/>
                </a:solidFill>
                <a:latin typeface="Avenir Light"/>
                <a:cs typeface="Avenir Light"/>
              </a:rPr>
              <a:t> </a:t>
            </a:r>
            <a:r>
              <a:rPr lang="es-ES" sz="1200" dirty="0">
                <a:solidFill>
                  <a:srgbClr val="55ADE2"/>
                </a:solidFill>
                <a:latin typeface="Avenir Light"/>
                <a:cs typeface="Avenir Light"/>
              </a:rPr>
              <a:t>are 64 </a:t>
            </a:r>
            <a:r>
              <a:rPr lang="es-ES" sz="1200" dirty="0" err="1">
                <a:solidFill>
                  <a:srgbClr val="55ADE2"/>
                </a:solidFill>
                <a:latin typeface="Avenir Light"/>
                <a:cs typeface="Avenir Light"/>
              </a:rPr>
              <a:t>million</a:t>
            </a:r>
            <a:r>
              <a:rPr lang="es-ES" sz="1200" dirty="0">
                <a:solidFill>
                  <a:srgbClr val="55ADE2"/>
                </a:solidFill>
                <a:latin typeface="Avenir Light"/>
                <a:cs typeface="Avenir Light"/>
              </a:rPr>
              <a:t> </a:t>
            </a:r>
            <a:r>
              <a:rPr lang="es-ES" sz="1200" dirty="0" err="1">
                <a:solidFill>
                  <a:srgbClr val="55ADE2"/>
                </a:solidFill>
                <a:latin typeface="Avenir Light"/>
                <a:cs typeface="Avenir Light"/>
              </a:rPr>
              <a:t>migrants</a:t>
            </a:r>
            <a:r>
              <a:rPr lang="es-ES" sz="1200" dirty="0">
                <a:solidFill>
                  <a:srgbClr val="55ADE2"/>
                </a:solidFill>
                <a:latin typeface="Avenir Light"/>
                <a:cs typeface="Avenir Light"/>
              </a:rPr>
              <a:t> in </a:t>
            </a:r>
            <a:r>
              <a:rPr lang="es-ES" sz="1200" dirty="0" err="1">
                <a:solidFill>
                  <a:srgbClr val="55ADE2"/>
                </a:solidFill>
                <a:latin typeface="Avenir Light"/>
                <a:cs typeface="Avenir Light"/>
              </a:rPr>
              <a:t>the</a:t>
            </a:r>
            <a:r>
              <a:rPr lang="es-ES" sz="1200" dirty="0">
                <a:solidFill>
                  <a:srgbClr val="55ADE2"/>
                </a:solidFill>
                <a:latin typeface="Avenir Light"/>
                <a:cs typeface="Avenir Light"/>
              </a:rPr>
              <a:t> </a:t>
            </a:r>
            <a:r>
              <a:rPr lang="es-ES" sz="1200" dirty="0" err="1">
                <a:solidFill>
                  <a:srgbClr val="55ADE2"/>
                </a:solidFill>
                <a:latin typeface="Avenir Light"/>
                <a:cs typeface="Avenir Light"/>
              </a:rPr>
              <a:t>hemisphere</a:t>
            </a:r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MX" sz="1200" dirty="0">
              <a:solidFill>
                <a:srgbClr val="55ADE2"/>
              </a:solidFill>
              <a:latin typeface="Avenir Black"/>
              <a:cs typeface="Avenir Black"/>
            </a:endParaRPr>
          </a:p>
          <a:p>
            <a:pPr algn="ctr"/>
            <a:endParaRPr lang="es-MX" sz="1600" dirty="0" smtClean="0">
              <a:solidFill>
                <a:srgbClr val="55ADE2"/>
              </a:solidFill>
              <a:latin typeface="Avenir Black"/>
              <a:cs typeface="Avenir Black"/>
            </a:endParaRPr>
          </a:p>
          <a:p>
            <a:pPr algn="ctr"/>
            <a:r>
              <a:rPr lang="es-MX" sz="1600" dirty="0" smtClean="0">
                <a:solidFill>
                  <a:srgbClr val="55ADE2"/>
                </a:solidFill>
                <a:latin typeface="Avenir Black"/>
                <a:cs typeface="Avenir Black"/>
              </a:rPr>
              <a:t>Migration </a:t>
            </a:r>
            <a:r>
              <a:rPr lang="es-MX" sz="1600" dirty="0">
                <a:solidFill>
                  <a:srgbClr val="55ADE2"/>
                </a:solidFill>
                <a:latin typeface="Avenir Black"/>
                <a:cs typeface="Avenir Black"/>
              </a:rPr>
              <a:t>as a human right:</a:t>
            </a:r>
            <a:r>
              <a:rPr lang="es-MX" sz="1600" dirty="0"/>
              <a:t> </a:t>
            </a:r>
            <a:r>
              <a:rPr lang="es-MX" sz="1600" dirty="0" smtClean="0">
                <a:solidFill>
                  <a:srgbClr val="55ADE2"/>
                </a:solidFill>
                <a:latin typeface="Avenir Black"/>
                <a:cs typeface="Avenir Black"/>
              </a:rPr>
              <a:t>: </a:t>
            </a:r>
            <a:r>
              <a:rPr lang="es-MX" sz="1600" dirty="0">
                <a:solidFill>
                  <a:srgbClr val="55ADE2"/>
                </a:solidFill>
                <a:latin typeface="Avenir Book"/>
                <a:cs typeface="Avenir Book"/>
              </a:rPr>
              <a:t>all people have the right to migrate, return and remain in their country of origin in decent conditions</a:t>
            </a:r>
          </a:p>
        </p:txBody>
      </p:sp>
      <p:pic>
        <p:nvPicPr>
          <p:cNvPr id="9" name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883" y="958490"/>
            <a:ext cx="6308130" cy="4874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079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06665"/>
            <a:ext cx="6603666" cy="856035"/>
          </a:xfrm>
        </p:spPr>
        <p:txBody>
          <a:bodyPr>
            <a:normAutofit fontScale="90000"/>
          </a:bodyPr>
          <a:lstStyle/>
          <a:p>
            <a:r>
              <a:rPr lang="es-ES" sz="3400" dirty="0"/>
              <a:t>1. </a:t>
            </a:r>
            <a:r>
              <a:rPr lang="es-ES" sz="3400" dirty="0" err="1"/>
              <a:t>Premises</a:t>
            </a:r>
            <a:r>
              <a:rPr lang="es-ES" sz="3400" dirty="0"/>
              <a:t>: </a:t>
            </a:r>
            <a:r>
              <a:rPr lang="es-ES" sz="3400" dirty="0" err="1"/>
              <a:t>The</a:t>
            </a:r>
            <a:r>
              <a:rPr lang="es-ES" sz="3400" dirty="0"/>
              <a:t> </a:t>
            </a:r>
            <a:r>
              <a:rPr lang="es-ES" sz="3400" dirty="0" err="1">
                <a:latin typeface="Avenir Book"/>
                <a:cs typeface="Avenir Book"/>
              </a:rPr>
              <a:t>integrated</a:t>
            </a:r>
            <a:r>
              <a:rPr lang="es-ES" sz="3400" dirty="0">
                <a:latin typeface="Avenir Book"/>
                <a:cs typeface="Avenir Book"/>
              </a:rPr>
              <a:t> </a:t>
            </a:r>
            <a:r>
              <a:rPr lang="es-ES" sz="3400" dirty="0" err="1">
                <a:latin typeface="Avenir Book"/>
                <a:cs typeface="Avenir Book"/>
              </a:rPr>
              <a:t>nature</a:t>
            </a:r>
            <a:r>
              <a:rPr lang="es-ES" sz="3400" dirty="0">
                <a:latin typeface="Avenir Book"/>
                <a:cs typeface="Avenir Book"/>
              </a:rPr>
              <a:t> of </a:t>
            </a:r>
            <a:r>
              <a:rPr lang="es-ES" sz="3400" dirty="0" err="1">
                <a:latin typeface="Avenir Book"/>
                <a:cs typeface="Avenir Book"/>
              </a:rPr>
              <a:t>the</a:t>
            </a:r>
            <a:r>
              <a:rPr lang="es-ES" sz="3400" dirty="0">
                <a:latin typeface="Avenir Book"/>
                <a:cs typeface="Avenir Book"/>
              </a:rPr>
              <a:t> </a:t>
            </a:r>
            <a:r>
              <a:rPr lang="es-ES" sz="3400" dirty="0" err="1">
                <a:latin typeface="Avenir Book"/>
                <a:cs typeface="Avenir Book"/>
              </a:rPr>
              <a:t>phenomenon</a:t>
            </a:r>
            <a:r>
              <a:rPr lang="es-ES" sz="3400" dirty="0">
                <a:latin typeface="Avenir Book"/>
                <a:cs typeface="Avenir Book"/>
              </a:rPr>
              <a:t> of </a:t>
            </a:r>
            <a:r>
              <a:rPr lang="es-ES" sz="3400" dirty="0" err="1">
                <a:latin typeface="Avenir Book"/>
                <a:cs typeface="Avenir Book"/>
              </a:rPr>
              <a:t>migration</a:t>
            </a:r>
            <a:endParaRPr lang="es-ES" sz="3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07739"/>
            <a:ext cx="7886700" cy="6301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_tradnl" sz="2000" b="1" dirty="0" err="1"/>
              <a:t>The</a:t>
            </a:r>
            <a:r>
              <a:rPr lang="es-ES_tradnl" sz="2000" b="1" dirty="0"/>
              <a:t> </a:t>
            </a:r>
            <a:r>
              <a:rPr lang="es-ES_tradnl" sz="2000" b="1" dirty="0" err="1"/>
              <a:t>refugee</a:t>
            </a:r>
            <a:r>
              <a:rPr lang="es-ES_tradnl" sz="2000" b="1" dirty="0"/>
              <a:t> crisis has </a:t>
            </a:r>
            <a:r>
              <a:rPr lang="es-ES_tradnl" sz="2000" b="1" dirty="0" err="1"/>
              <a:t>shifted</a:t>
            </a:r>
            <a:r>
              <a:rPr lang="es-ES_tradnl" sz="2000" b="1" dirty="0"/>
              <a:t> </a:t>
            </a:r>
            <a:r>
              <a:rPr lang="es-ES_tradnl" sz="2000" b="1" dirty="0" err="1"/>
              <a:t>the</a:t>
            </a:r>
            <a:r>
              <a:rPr lang="es-ES_tradnl" sz="2000" b="1" dirty="0"/>
              <a:t> </a:t>
            </a:r>
            <a:r>
              <a:rPr lang="es-ES_tradnl" sz="2000" b="1" dirty="0" err="1"/>
              <a:t>traditional</a:t>
            </a:r>
            <a:r>
              <a:rPr lang="es-ES_tradnl" sz="2000" b="1" dirty="0"/>
              <a:t> </a:t>
            </a:r>
            <a:r>
              <a:rPr lang="es-ES_tradnl" sz="2000" b="1" dirty="0" err="1"/>
              <a:t>paradigm</a:t>
            </a:r>
            <a:r>
              <a:rPr lang="es-ES_tradnl" sz="2000" b="1" dirty="0"/>
              <a:t> </a:t>
            </a:r>
            <a:r>
              <a:rPr lang="es-ES_tradnl" sz="2000" b="1" dirty="0" err="1"/>
              <a:t>from</a:t>
            </a:r>
            <a:r>
              <a:rPr lang="es-ES_tradnl" sz="2000" b="1" dirty="0"/>
              <a:t> </a:t>
            </a:r>
            <a:r>
              <a:rPr lang="es-ES_tradnl" sz="2000" b="1" dirty="0" err="1"/>
              <a:t>migration</a:t>
            </a:r>
            <a:r>
              <a:rPr lang="es-ES_tradnl" sz="2000" b="1" dirty="0"/>
              <a:t> control to a horizontal </a:t>
            </a:r>
            <a:r>
              <a:rPr lang="es-ES_tradnl" sz="2000" b="1" dirty="0" err="1"/>
              <a:t>rights</a:t>
            </a:r>
            <a:r>
              <a:rPr lang="es-ES_tradnl" sz="2000" b="1" dirty="0"/>
              <a:t> </a:t>
            </a:r>
            <a:r>
              <a:rPr lang="es-ES_tradnl" sz="2000" b="1" dirty="0" err="1"/>
              <a:t>approach</a:t>
            </a:r>
            <a:endParaRPr lang="es-E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4</a:t>
            </a:fld>
            <a:endParaRPr lang="es-ES_tradnl" dirty="0"/>
          </a:p>
        </p:txBody>
      </p:sp>
      <p:pic>
        <p:nvPicPr>
          <p:cNvPr id="7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98" y="763117"/>
            <a:ext cx="7634404" cy="5899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066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5</a:t>
            </a:fld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276615" y="6331805"/>
            <a:ext cx="87007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>
                <a:solidFill>
                  <a:srgbClr val="1F497D"/>
                </a:solidFill>
                <a:latin typeface="Avenir Light"/>
                <a:cs typeface="Avenir Light"/>
              </a:rPr>
              <a:t>Source: </a:t>
            </a:r>
            <a:r>
              <a:rPr lang="es-ES" sz="800">
                <a:solidFill>
                  <a:srgbClr val="1F497D"/>
                </a:solidFill>
                <a:latin typeface="Avenir Light"/>
                <a:cs typeface="Avenir Light"/>
                <a:hlinkClick r:id="rId2"/>
              </a:rPr>
              <a:t>http://www.global-migration.info/</a:t>
            </a:r>
            <a:r>
              <a:rPr lang="es-ES" sz="800">
                <a:solidFill>
                  <a:srgbClr val="1F497D"/>
                </a:solidFill>
                <a:latin typeface="Avenir Light"/>
                <a:cs typeface="Avenir Light"/>
              </a:rPr>
              <a:t>.</a:t>
            </a:r>
          </a:p>
          <a:p>
            <a:r>
              <a:rPr lang="es-ES" sz="800">
                <a:solidFill>
                  <a:srgbClr val="1F497D"/>
                </a:solidFill>
                <a:latin typeface="Avenir Light"/>
                <a:cs typeface="Avenir Light"/>
              </a:rPr>
              <a:t>ECLAC, ILO, 2017</a:t>
            </a:r>
            <a:endParaRPr lang="es-ES" sz="800" dirty="0">
              <a:solidFill>
                <a:srgbClr val="1F497D"/>
              </a:solidFill>
              <a:latin typeface="Avenir Light"/>
              <a:cs typeface="Avenir Light"/>
            </a:endParaRPr>
          </a:p>
        </p:txBody>
      </p:sp>
      <p:pic>
        <p:nvPicPr>
          <p:cNvPr id="10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51" y="-426971"/>
            <a:ext cx="11936271" cy="7674776"/>
          </a:xfrm>
          <a:prstGeom prst="rect">
            <a:avLst/>
          </a:prstGeom>
        </p:spPr>
      </p:pic>
      <p:pic>
        <p:nvPicPr>
          <p:cNvPr id="11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7386" y="-1754692"/>
            <a:ext cx="9850407" cy="6333609"/>
          </a:xfrm>
          <a:prstGeom prst="rect">
            <a:avLst/>
          </a:prstGeom>
        </p:spPr>
      </p:pic>
      <p:sp>
        <p:nvSpPr>
          <p:cNvPr id="12" name="CuadroTexto 7"/>
          <p:cNvSpPr txBox="1"/>
          <p:nvPr/>
        </p:nvSpPr>
        <p:spPr>
          <a:xfrm>
            <a:off x="6761408" y="3259970"/>
            <a:ext cx="2382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Global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migration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patterns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 are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constantly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changing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 in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relation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 to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economies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 and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their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impact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on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labour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markets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.</a:t>
            </a:r>
          </a:p>
          <a:p>
            <a:endParaRPr lang="es-ES" sz="1600" dirty="0">
              <a:solidFill>
                <a:srgbClr val="2D76DD"/>
              </a:solidFill>
              <a:latin typeface="Avenir Book"/>
              <a:cs typeface="Avenir Book"/>
            </a:endParaRPr>
          </a:p>
          <a:p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Interregional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migration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 in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the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hemisphere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 (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within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 LAC)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is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gaining</a:t>
            </a:r>
            <a:r>
              <a:rPr lang="es-ES" sz="1600" dirty="0">
                <a:solidFill>
                  <a:srgbClr val="2D76DD"/>
                </a:solidFill>
                <a:latin typeface="Avenir Book"/>
                <a:cs typeface="Avenir Book"/>
              </a:rPr>
              <a:t> considerable </a:t>
            </a:r>
            <a:r>
              <a:rPr lang="es-ES" sz="1600" dirty="0" err="1">
                <a:solidFill>
                  <a:srgbClr val="2D76DD"/>
                </a:solidFill>
                <a:latin typeface="Avenir Book"/>
                <a:cs typeface="Avenir Book"/>
              </a:rPr>
              <a:t>momentum</a:t>
            </a:r>
            <a:endParaRPr lang="es-ES" sz="1600" dirty="0">
              <a:solidFill>
                <a:srgbClr val="2D76DD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0774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06665"/>
            <a:ext cx="6603666" cy="856035"/>
          </a:xfrm>
        </p:spPr>
        <p:txBody>
          <a:bodyPr>
            <a:noAutofit/>
          </a:bodyPr>
          <a:lstStyle/>
          <a:p>
            <a:r>
              <a:rPr lang="es-ES" sz="3000"/>
              <a:t>2. </a:t>
            </a:r>
            <a:r>
              <a:rPr lang="es-ES" sz="3000" i="1"/>
              <a:t>Highlights</a:t>
            </a:r>
            <a:r>
              <a:rPr lang="es-ES" sz="3000"/>
              <a:t> of migration in the Americas: </a:t>
            </a:r>
            <a:r>
              <a:rPr lang="es-ES" sz="3000">
                <a:latin typeface="Avenir Book"/>
                <a:cs typeface="Avenir Book"/>
              </a:rPr>
              <a:t>migrant workers</a:t>
            </a:r>
            <a:endParaRPr lang="es-ES" sz="3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6</a:t>
            </a:fld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276615" y="6331805"/>
            <a:ext cx="8700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>
                <a:solidFill>
                  <a:srgbClr val="1F497D"/>
                </a:solidFill>
                <a:latin typeface="Avenir Light"/>
                <a:cs typeface="Avenir Light"/>
              </a:rPr>
              <a:t>Data: SICREMI, OAS, 2015</a:t>
            </a:r>
          </a:p>
          <a:p>
            <a:r>
              <a:rPr lang="es-ES" sz="800">
                <a:solidFill>
                  <a:srgbClr val="1F497D"/>
                </a:solidFill>
                <a:latin typeface="Avenir Light"/>
                <a:cs typeface="Avenir Light"/>
              </a:rPr>
              <a:t>International Migration Outlook, 2017</a:t>
            </a:r>
          </a:p>
          <a:p>
            <a:r>
              <a:rPr lang="es-ES" sz="800">
                <a:solidFill>
                  <a:srgbClr val="1F497D"/>
                </a:solidFill>
                <a:latin typeface="Avenir Light"/>
                <a:cs typeface="Avenir Light"/>
              </a:rPr>
              <a:t>ECLAC, ILO, 2017</a:t>
            </a:r>
            <a:endParaRPr lang="es-ES" sz="800" dirty="0">
              <a:solidFill>
                <a:srgbClr val="1F497D"/>
              </a:solidFill>
              <a:latin typeface="Avenir Light"/>
              <a:cs typeface="Avenir Light"/>
            </a:endParaRPr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499" y="865904"/>
            <a:ext cx="7499125" cy="5797051"/>
          </a:xfrm>
          <a:prstGeom prst="rect">
            <a:avLst/>
          </a:prstGeom>
          <a:noFill/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324115" y="2641877"/>
            <a:ext cx="5556732" cy="374832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MX" sz="1600" dirty="0"/>
              <a:t>75% participate in the labour market.</a:t>
            </a:r>
          </a:p>
          <a:p>
            <a:pPr>
              <a:lnSpc>
                <a:spcPct val="100000"/>
              </a:lnSpc>
            </a:pPr>
            <a:r>
              <a:rPr lang="es-ES" sz="1600" dirty="0" err="1"/>
              <a:t>Most</a:t>
            </a:r>
            <a:r>
              <a:rPr lang="es-ES" sz="1600" dirty="0"/>
              <a:t> of </a:t>
            </a:r>
            <a:r>
              <a:rPr lang="es-ES" sz="1600" dirty="0" err="1"/>
              <a:t>them</a:t>
            </a:r>
            <a:r>
              <a:rPr lang="es-ES" sz="1600" dirty="0"/>
              <a:t> </a:t>
            </a:r>
            <a:r>
              <a:rPr lang="es-ES" sz="1600" dirty="0" err="1"/>
              <a:t>go</a:t>
            </a:r>
            <a:r>
              <a:rPr lang="es-ES" sz="1600" dirty="0"/>
              <a:t> to </a:t>
            </a:r>
            <a:r>
              <a:rPr lang="es-ES" sz="1600" dirty="0" err="1"/>
              <a:t>jobs</a:t>
            </a:r>
            <a:r>
              <a:rPr lang="es-ES" sz="1600" dirty="0"/>
              <a:t> </a:t>
            </a:r>
            <a:r>
              <a:rPr lang="es-ES" sz="1600" dirty="0" err="1"/>
              <a:t>involving</a:t>
            </a:r>
            <a:r>
              <a:rPr lang="es-ES" sz="1600" dirty="0"/>
              <a:t> </a:t>
            </a:r>
            <a:r>
              <a:rPr lang="es-ES" sz="1600" dirty="0" err="1"/>
              <a:t>repetitive</a:t>
            </a:r>
            <a:r>
              <a:rPr lang="es-ES" sz="1600" dirty="0"/>
              <a:t> </a:t>
            </a:r>
            <a:r>
              <a:rPr lang="es-ES" sz="1600" dirty="0" err="1"/>
              <a:t>tasks</a:t>
            </a:r>
            <a:r>
              <a:rPr lang="es-ES" sz="1600" dirty="0"/>
              <a:t> (</a:t>
            </a:r>
            <a:r>
              <a:rPr lang="es-ES" sz="1600" dirty="0" err="1"/>
              <a:t>low-qualified</a:t>
            </a:r>
            <a:r>
              <a:rPr lang="es-ES" sz="1600" dirty="0"/>
              <a:t> </a:t>
            </a:r>
            <a:r>
              <a:rPr lang="es-ES" sz="1600" dirty="0" err="1"/>
              <a:t>jobs</a:t>
            </a:r>
            <a:r>
              <a:rPr lang="es-ES" sz="1600" dirty="0"/>
              <a:t>), </a:t>
            </a:r>
            <a:r>
              <a:rPr lang="es-ES" sz="1600" dirty="0" err="1"/>
              <a:t>which</a:t>
            </a:r>
            <a:r>
              <a:rPr lang="es-ES" sz="1600" dirty="0"/>
              <a:t> are at </a:t>
            </a:r>
            <a:r>
              <a:rPr lang="es-ES" sz="1600" dirty="0" err="1"/>
              <a:t>risk</a:t>
            </a:r>
            <a:r>
              <a:rPr lang="es-ES" sz="1600" dirty="0"/>
              <a:t> </a:t>
            </a:r>
            <a:r>
              <a:rPr lang="es-ES" sz="1600" dirty="0" err="1"/>
              <a:t>due</a:t>
            </a:r>
            <a:r>
              <a:rPr lang="es-ES" sz="1600" dirty="0"/>
              <a:t> to </a:t>
            </a:r>
            <a:r>
              <a:rPr lang="es-ES" sz="1600" dirty="0" err="1"/>
              <a:t>automation</a:t>
            </a:r>
            <a:r>
              <a:rPr lang="es-ES" sz="1600" dirty="0"/>
              <a:t>.</a:t>
            </a:r>
          </a:p>
          <a:p>
            <a:pPr>
              <a:lnSpc>
                <a:spcPct val="100000"/>
              </a:lnSpc>
            </a:pPr>
            <a:r>
              <a:rPr lang="es-ES" sz="1600" dirty="0" err="1"/>
              <a:t>Two</a:t>
            </a:r>
            <a:r>
              <a:rPr lang="es-ES" sz="1600" dirty="0"/>
              <a:t> </a:t>
            </a:r>
            <a:r>
              <a:rPr lang="es-ES" sz="1600" dirty="0" err="1"/>
              <a:t>out</a:t>
            </a:r>
            <a:r>
              <a:rPr lang="es-ES" sz="1600" dirty="0"/>
              <a:t> of </a:t>
            </a:r>
            <a:r>
              <a:rPr lang="es-ES" sz="1600" dirty="0" err="1"/>
              <a:t>every</a:t>
            </a:r>
            <a:r>
              <a:rPr lang="es-ES" sz="1600" dirty="0"/>
              <a:t> </a:t>
            </a:r>
            <a:r>
              <a:rPr lang="es-ES" sz="1600" dirty="0" err="1"/>
              <a:t>three</a:t>
            </a:r>
            <a:r>
              <a:rPr lang="es-ES" sz="1600" dirty="0"/>
              <a:t> </a:t>
            </a:r>
            <a:r>
              <a:rPr lang="es-ES" sz="1600" dirty="0" err="1"/>
              <a:t>migrants</a:t>
            </a:r>
            <a:r>
              <a:rPr lang="es-ES" sz="1600" dirty="0"/>
              <a:t> in </a:t>
            </a:r>
            <a:r>
              <a:rPr lang="es-ES" sz="1600" dirty="0" err="1"/>
              <a:t>the</a:t>
            </a:r>
            <a:r>
              <a:rPr lang="es-ES" sz="1600" dirty="0"/>
              <a:t> OECD </a:t>
            </a:r>
            <a:r>
              <a:rPr lang="es-ES" sz="1600" dirty="0" err="1"/>
              <a:t>area</a:t>
            </a:r>
            <a:r>
              <a:rPr lang="es-ES" sz="1600" dirty="0"/>
              <a:t> are </a:t>
            </a:r>
            <a:r>
              <a:rPr lang="es-ES" sz="1600" dirty="0" err="1"/>
              <a:t>employed</a:t>
            </a:r>
            <a:r>
              <a:rPr lang="es-ES" sz="1600" dirty="0"/>
              <a:t>.</a:t>
            </a:r>
          </a:p>
          <a:p>
            <a:pPr>
              <a:lnSpc>
                <a:spcPct val="100000"/>
              </a:lnSpc>
            </a:pPr>
            <a:r>
              <a:rPr lang="es-ES" sz="1600" dirty="0" err="1"/>
              <a:t>Migrants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</a:t>
            </a:r>
            <a:r>
              <a:rPr lang="es-ES" sz="1600" dirty="0" err="1"/>
              <a:t>Latin</a:t>
            </a:r>
            <a:r>
              <a:rPr lang="es-ES" sz="1600" dirty="0"/>
              <a:t> </a:t>
            </a:r>
            <a:r>
              <a:rPr lang="es-ES" sz="1600" dirty="0" err="1"/>
              <a:t>America</a:t>
            </a:r>
            <a:r>
              <a:rPr lang="es-ES" sz="1600" dirty="0"/>
              <a:t> and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Caribbean</a:t>
            </a:r>
            <a:r>
              <a:rPr lang="es-ES" sz="1600" dirty="0"/>
              <a:t> </a:t>
            </a:r>
            <a:r>
              <a:rPr lang="es-ES" sz="1600" dirty="0" err="1"/>
              <a:t>have</a:t>
            </a:r>
            <a:r>
              <a:rPr lang="es-ES" sz="1600" dirty="0"/>
              <a:t> </a:t>
            </a:r>
            <a:r>
              <a:rPr lang="es-ES" sz="1600" dirty="0" err="1"/>
              <a:t>lower</a:t>
            </a:r>
            <a:r>
              <a:rPr lang="es-ES" sz="1600" dirty="0"/>
              <a:t> </a:t>
            </a:r>
            <a:r>
              <a:rPr lang="es-ES" sz="1600" dirty="0" err="1"/>
              <a:t>rates</a:t>
            </a:r>
            <a:r>
              <a:rPr lang="es-ES" sz="1600" dirty="0"/>
              <a:t> of </a:t>
            </a:r>
            <a:r>
              <a:rPr lang="es-ES" sz="1600" dirty="0" err="1"/>
              <a:t>unemployment</a:t>
            </a:r>
            <a:r>
              <a:rPr lang="es-ES" sz="1600" dirty="0"/>
              <a:t>.</a:t>
            </a:r>
          </a:p>
          <a:p>
            <a:pPr>
              <a:lnSpc>
                <a:spcPct val="100000"/>
              </a:lnSpc>
            </a:pPr>
            <a:r>
              <a:rPr lang="es-ES" sz="1600" dirty="0" err="1"/>
              <a:t>The</a:t>
            </a:r>
            <a:r>
              <a:rPr lang="es-ES" sz="1600" dirty="0"/>
              <a:t> OECD </a:t>
            </a:r>
            <a:r>
              <a:rPr lang="es-ES" sz="1600" dirty="0" err="1"/>
              <a:t>estimates</a:t>
            </a:r>
            <a:r>
              <a:rPr lang="es-ES" sz="1600" dirty="0"/>
              <a:t> </a:t>
            </a:r>
            <a:r>
              <a:rPr lang="es-ES" sz="1600" dirty="0" err="1"/>
              <a:t>that</a:t>
            </a:r>
            <a:r>
              <a:rPr lang="es-ES" sz="1600" dirty="0"/>
              <a:t> 15-20% of </a:t>
            </a:r>
            <a:r>
              <a:rPr lang="es-ES" sz="1600" dirty="0" err="1"/>
              <a:t>migrants</a:t>
            </a:r>
            <a:r>
              <a:rPr lang="es-ES" sz="1600" dirty="0"/>
              <a:t> are irregular.</a:t>
            </a:r>
          </a:p>
          <a:p>
            <a:pPr>
              <a:lnSpc>
                <a:spcPct val="100000"/>
              </a:lnSpc>
            </a:pP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average</a:t>
            </a:r>
            <a:r>
              <a:rPr lang="es-ES" sz="1600" dirty="0"/>
              <a:t> </a:t>
            </a:r>
            <a:r>
              <a:rPr lang="es-ES" sz="1600" dirty="0" err="1"/>
              <a:t>level</a:t>
            </a:r>
            <a:r>
              <a:rPr lang="es-ES" sz="1600" dirty="0"/>
              <a:t> of </a:t>
            </a:r>
            <a:r>
              <a:rPr lang="es-ES" sz="1600" dirty="0" err="1"/>
              <a:t>contribution</a:t>
            </a:r>
            <a:r>
              <a:rPr lang="es-ES" sz="1600" dirty="0"/>
              <a:t> to social </a:t>
            </a:r>
            <a:r>
              <a:rPr lang="es-ES" sz="1600" dirty="0" err="1"/>
              <a:t>security</a:t>
            </a:r>
            <a:r>
              <a:rPr lang="es-ES" sz="1600" dirty="0"/>
              <a:t> </a:t>
            </a:r>
            <a:r>
              <a:rPr lang="es-ES" sz="1600" dirty="0" err="1"/>
              <a:t>systems</a:t>
            </a:r>
            <a:r>
              <a:rPr lang="es-ES" sz="1600" dirty="0"/>
              <a:t> </a:t>
            </a:r>
            <a:r>
              <a:rPr lang="es-ES" sz="1600" dirty="0" err="1"/>
              <a:t>by</a:t>
            </a:r>
            <a:r>
              <a:rPr lang="es-ES" sz="1600" dirty="0"/>
              <a:t> </a:t>
            </a:r>
            <a:r>
              <a:rPr lang="es-ES" sz="1600" dirty="0" err="1"/>
              <a:t>immigrants</a:t>
            </a:r>
            <a:r>
              <a:rPr lang="es-ES" sz="1600" dirty="0"/>
              <a:t> in </a:t>
            </a:r>
            <a:r>
              <a:rPr lang="es-ES" sz="1600" dirty="0" err="1"/>
              <a:t>most</a:t>
            </a:r>
            <a:r>
              <a:rPr lang="es-ES" sz="1600" dirty="0"/>
              <a:t> LAC </a:t>
            </a:r>
            <a:r>
              <a:rPr lang="es-ES" sz="1600" dirty="0" err="1"/>
              <a:t>countries</a:t>
            </a:r>
            <a:r>
              <a:rPr lang="es-ES" sz="1600" dirty="0"/>
              <a:t> </a:t>
            </a:r>
            <a:r>
              <a:rPr lang="es-ES" sz="1600" dirty="0" err="1"/>
              <a:t>is</a:t>
            </a:r>
            <a:r>
              <a:rPr lang="es-ES" sz="1600" dirty="0"/>
              <a:t> </a:t>
            </a:r>
            <a:r>
              <a:rPr lang="es-ES" sz="1600" dirty="0" err="1"/>
              <a:t>lower</a:t>
            </a:r>
            <a:r>
              <a:rPr lang="es-ES" sz="1600" dirty="0"/>
              <a:t> </a:t>
            </a:r>
            <a:r>
              <a:rPr lang="es-ES" sz="1600" dirty="0" err="1"/>
              <a:t>than</a:t>
            </a:r>
            <a:r>
              <a:rPr lang="es-ES" sz="1600" dirty="0"/>
              <a:t> </a:t>
            </a:r>
            <a:r>
              <a:rPr lang="es-ES" sz="1600" dirty="0" err="1"/>
              <a:t>that</a:t>
            </a:r>
            <a:r>
              <a:rPr lang="es-ES" sz="1600" dirty="0"/>
              <a:t> of </a:t>
            </a:r>
            <a:r>
              <a:rPr lang="es-ES" sz="1600" dirty="0" err="1"/>
              <a:t>natives</a:t>
            </a:r>
            <a:r>
              <a:rPr lang="es-ES" sz="1600" dirty="0"/>
              <a:t>.</a:t>
            </a:r>
          </a:p>
          <a:p>
            <a:pPr>
              <a:lnSpc>
                <a:spcPct val="100000"/>
              </a:lnSpc>
            </a:pPr>
            <a:endParaRPr lang="es-ES" sz="1800" dirty="0" smtClean="0"/>
          </a:p>
          <a:p>
            <a:pPr>
              <a:lnSpc>
                <a:spcPct val="100000"/>
              </a:lnSpc>
            </a:pPr>
            <a:endParaRPr lang="es-ES" sz="1800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ES" sz="1800" dirty="0"/>
          </a:p>
        </p:txBody>
      </p:sp>
      <p:sp>
        <p:nvSpPr>
          <p:cNvPr id="8" name="Rectángulo 5"/>
          <p:cNvSpPr/>
          <p:nvPr/>
        </p:nvSpPr>
        <p:spPr>
          <a:xfrm>
            <a:off x="610985" y="1529123"/>
            <a:ext cx="5269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55ADE2"/>
                </a:solidFill>
              </a:rPr>
              <a:t>15% of the world's migrants (35 million) are from the region of Latin America and the Caribbean.</a:t>
            </a:r>
          </a:p>
        </p:txBody>
      </p:sp>
    </p:spTree>
    <p:extLst>
      <p:ext uri="{BB962C8B-B14F-4D97-AF65-F5344CB8AC3E}">
        <p14:creationId xmlns:p14="http://schemas.microsoft.com/office/powerpoint/2010/main" val="75316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06665"/>
            <a:ext cx="6603666" cy="856035"/>
          </a:xfrm>
        </p:spPr>
        <p:txBody>
          <a:bodyPr>
            <a:noAutofit/>
          </a:bodyPr>
          <a:lstStyle/>
          <a:p>
            <a:r>
              <a:rPr lang="es-ES" sz="3000"/>
              <a:t>2. </a:t>
            </a:r>
            <a:r>
              <a:rPr lang="es-ES" sz="3000" i="1"/>
              <a:t>Highlights</a:t>
            </a:r>
            <a:r>
              <a:rPr lang="es-ES" sz="3000"/>
              <a:t> of migration in the Americas: </a:t>
            </a:r>
            <a:r>
              <a:rPr lang="es-ES" sz="3000">
                <a:latin typeface="Avenir Book"/>
                <a:cs typeface="Avenir Book"/>
              </a:rPr>
              <a:t>Family Members</a:t>
            </a:r>
            <a:endParaRPr lang="es-ES" sz="3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7</a:t>
            </a:fld>
            <a:endParaRPr lang="es-ES_tradnl" dirty="0"/>
          </a:p>
        </p:txBody>
      </p:sp>
      <p:pic>
        <p:nvPicPr>
          <p:cNvPr id="5" name="Imagen 7"/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403" y="1971304"/>
            <a:ext cx="6631481" cy="5912616"/>
          </a:xfrm>
          <a:prstGeom prst="rect">
            <a:avLst/>
          </a:prstGeom>
        </p:spPr>
      </p:pic>
      <p:pic>
        <p:nvPicPr>
          <p:cNvPr id="6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361" y="991448"/>
            <a:ext cx="610210" cy="529742"/>
          </a:xfrm>
          <a:prstGeom prst="rect">
            <a:avLst/>
          </a:prstGeom>
        </p:spPr>
      </p:pic>
      <p:pic>
        <p:nvPicPr>
          <p:cNvPr id="7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483" y="2258621"/>
            <a:ext cx="554736" cy="478536"/>
          </a:xfrm>
          <a:prstGeom prst="rect">
            <a:avLst/>
          </a:prstGeom>
        </p:spPr>
      </p:pic>
      <p:sp>
        <p:nvSpPr>
          <p:cNvPr id="8" name="Rectángulo 4"/>
          <p:cNvSpPr/>
          <p:nvPr/>
        </p:nvSpPr>
        <p:spPr>
          <a:xfrm>
            <a:off x="4286992" y="1121978"/>
            <a:ext cx="485700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ES" sz="1200" dirty="0" err="1">
                <a:solidFill>
                  <a:srgbClr val="2D76DD"/>
                </a:solidFill>
              </a:rPr>
              <a:t>Those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who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stay</a:t>
            </a:r>
            <a:r>
              <a:rPr lang="es-ES" sz="1200" dirty="0">
                <a:solidFill>
                  <a:srgbClr val="2D76DD"/>
                </a:solidFill>
              </a:rPr>
              <a:t>:</a:t>
            </a:r>
          </a:p>
          <a:p>
            <a:pPr marL="171450" indent="-171450">
              <a:lnSpc>
                <a:spcPct val="110000"/>
              </a:lnSpc>
              <a:buFont typeface="Arial" charset="0"/>
              <a:buChar char="•"/>
            </a:pPr>
            <a:endParaRPr lang="es-ES" sz="1200" dirty="0" smtClean="0">
              <a:solidFill>
                <a:srgbClr val="2D76D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71450" indent="-171450">
              <a:lnSpc>
                <a:spcPct val="110000"/>
              </a:lnSpc>
              <a:buFont typeface="Arial" charset="0"/>
              <a:buChar char="•"/>
            </a:pPr>
            <a:r>
              <a:rPr lang="es-ES" sz="1200" dirty="0">
                <a:solidFill>
                  <a:srgbClr val="2D76DD"/>
                </a:solidFill>
              </a:rPr>
              <a:t>Do </a:t>
            </a:r>
            <a:r>
              <a:rPr lang="es-ES" sz="1200" dirty="0" err="1">
                <a:solidFill>
                  <a:srgbClr val="2D76DD"/>
                </a:solidFill>
              </a:rPr>
              <a:t>not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have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access</a:t>
            </a:r>
            <a:r>
              <a:rPr lang="es-ES" sz="1200" dirty="0">
                <a:solidFill>
                  <a:srgbClr val="2D76DD"/>
                </a:solidFill>
              </a:rPr>
              <a:t> to </a:t>
            </a:r>
            <a:r>
              <a:rPr lang="es-ES" sz="1200" dirty="0" err="1">
                <a:solidFill>
                  <a:srgbClr val="2D76DD"/>
                </a:solidFill>
              </a:rPr>
              <a:t>benefits</a:t>
            </a:r>
            <a:r>
              <a:rPr lang="es-ES" sz="1200" dirty="0">
                <a:solidFill>
                  <a:srgbClr val="2D76DD"/>
                </a:solidFill>
              </a:rPr>
              <a:t> and/</a:t>
            </a:r>
            <a:r>
              <a:rPr lang="es-ES" sz="1200" dirty="0" err="1">
                <a:solidFill>
                  <a:srgbClr val="2D76DD"/>
                </a:solidFill>
              </a:rPr>
              <a:t>or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family</a:t>
            </a:r>
            <a:r>
              <a:rPr lang="es-ES" sz="1200" dirty="0">
                <a:solidFill>
                  <a:srgbClr val="2D76DD"/>
                </a:solidFill>
              </a:rPr>
              <a:t> social </a:t>
            </a:r>
            <a:r>
              <a:rPr lang="es-ES" sz="1200" dirty="0" err="1">
                <a:solidFill>
                  <a:srgbClr val="2D76DD"/>
                </a:solidFill>
              </a:rPr>
              <a:t>security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coverage</a:t>
            </a:r>
            <a:r>
              <a:rPr lang="es-ES" sz="1200" dirty="0">
                <a:solidFill>
                  <a:srgbClr val="2D76DD"/>
                </a:solidFill>
              </a:rPr>
              <a:t>.</a:t>
            </a:r>
          </a:p>
          <a:p>
            <a:pPr marL="171450" indent="-171450">
              <a:lnSpc>
                <a:spcPct val="110000"/>
              </a:lnSpc>
              <a:buFont typeface="Arial" charset="0"/>
              <a:buChar char="•"/>
            </a:pPr>
            <a:r>
              <a:rPr lang="es-ES" sz="1200" dirty="0" err="1">
                <a:solidFill>
                  <a:srgbClr val="2D76DD"/>
                </a:solidFill>
              </a:rPr>
              <a:t>Remittances</a:t>
            </a:r>
            <a:r>
              <a:rPr lang="es-ES" sz="1200" dirty="0">
                <a:solidFill>
                  <a:srgbClr val="2D76DD"/>
                </a:solidFill>
              </a:rPr>
              <a:t> are </a:t>
            </a:r>
            <a:r>
              <a:rPr lang="es-ES" sz="1200" dirty="0" err="1">
                <a:solidFill>
                  <a:srgbClr val="2D76DD"/>
                </a:solidFill>
              </a:rPr>
              <a:t>used</a:t>
            </a:r>
            <a:r>
              <a:rPr lang="es-ES" sz="1200" dirty="0">
                <a:solidFill>
                  <a:srgbClr val="2D76DD"/>
                </a:solidFill>
              </a:rPr>
              <a:t> in case of </a:t>
            </a:r>
            <a:r>
              <a:rPr lang="es-ES" sz="1200" dirty="0" err="1">
                <a:solidFill>
                  <a:srgbClr val="2D76DD"/>
                </a:solidFill>
              </a:rPr>
              <a:t>contingencies</a:t>
            </a:r>
            <a:r>
              <a:rPr lang="es-ES" sz="1200" dirty="0">
                <a:solidFill>
                  <a:srgbClr val="2D76DD"/>
                </a:solidFill>
              </a:rPr>
              <a:t> as </a:t>
            </a:r>
            <a:r>
              <a:rPr lang="es-ES" sz="1200" dirty="0" err="1">
                <a:solidFill>
                  <a:srgbClr val="2D76DD"/>
                </a:solidFill>
              </a:rPr>
              <a:t>out</a:t>
            </a:r>
            <a:r>
              <a:rPr lang="es-ES" sz="1200" dirty="0">
                <a:solidFill>
                  <a:srgbClr val="2D76DD"/>
                </a:solidFill>
              </a:rPr>
              <a:t>-of-</a:t>
            </a:r>
            <a:r>
              <a:rPr lang="es-ES" sz="1200" dirty="0" err="1">
                <a:solidFill>
                  <a:srgbClr val="2D76DD"/>
                </a:solidFill>
              </a:rPr>
              <a:t>pocket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spending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on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health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care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or</a:t>
            </a:r>
            <a:r>
              <a:rPr lang="es-ES" sz="1200" dirty="0">
                <a:solidFill>
                  <a:srgbClr val="2D76DD"/>
                </a:solidFill>
              </a:rPr>
              <a:t> are </a:t>
            </a:r>
            <a:r>
              <a:rPr lang="es-ES" sz="1200" dirty="0" err="1">
                <a:solidFill>
                  <a:srgbClr val="2D76DD"/>
                </a:solidFill>
              </a:rPr>
              <a:t>used</a:t>
            </a:r>
            <a:r>
              <a:rPr lang="es-ES" sz="1200" dirty="0">
                <a:solidFill>
                  <a:srgbClr val="2D76DD"/>
                </a:solidFill>
              </a:rPr>
              <a:t> to </a:t>
            </a:r>
            <a:r>
              <a:rPr lang="es-ES" sz="1200" dirty="0" err="1">
                <a:solidFill>
                  <a:srgbClr val="2D76DD"/>
                </a:solidFill>
              </a:rPr>
              <a:t>replace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economic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benefits</a:t>
            </a:r>
            <a:r>
              <a:rPr lang="es-ES" sz="1200" dirty="0">
                <a:solidFill>
                  <a:srgbClr val="2D76DD"/>
                </a:solidFill>
              </a:rPr>
              <a:t> (</a:t>
            </a:r>
            <a:r>
              <a:rPr lang="es-ES" sz="1200" dirty="0" err="1">
                <a:solidFill>
                  <a:srgbClr val="2D76DD"/>
                </a:solidFill>
              </a:rPr>
              <a:t>death</a:t>
            </a:r>
            <a:r>
              <a:rPr lang="es-ES" sz="1200" dirty="0">
                <a:solidFill>
                  <a:srgbClr val="2D76DD"/>
                </a:solidFill>
              </a:rPr>
              <a:t>, </a:t>
            </a:r>
            <a:r>
              <a:rPr lang="es-ES" sz="1200" dirty="0" err="1">
                <a:solidFill>
                  <a:srgbClr val="2D76DD"/>
                </a:solidFill>
              </a:rPr>
              <a:t>accidents</a:t>
            </a:r>
            <a:r>
              <a:rPr lang="es-ES" sz="1200" dirty="0">
                <a:solidFill>
                  <a:srgbClr val="2D76DD"/>
                </a:solidFill>
              </a:rPr>
              <a:t>, </a:t>
            </a:r>
            <a:r>
              <a:rPr lang="es-ES" sz="1200" dirty="0" err="1">
                <a:solidFill>
                  <a:srgbClr val="2D76DD"/>
                </a:solidFill>
              </a:rPr>
              <a:t>maintenance</a:t>
            </a:r>
            <a:r>
              <a:rPr lang="es-ES" sz="1200" dirty="0">
                <a:solidFill>
                  <a:srgbClr val="2D76DD"/>
                </a:solidFill>
              </a:rPr>
              <a:t>).</a:t>
            </a:r>
          </a:p>
          <a:p>
            <a:pPr marL="171450" indent="-171450">
              <a:lnSpc>
                <a:spcPct val="110000"/>
              </a:lnSpc>
              <a:buFont typeface="Arial" charset="0"/>
              <a:buChar char="•"/>
            </a:pPr>
            <a:r>
              <a:rPr lang="es-ES" sz="1200" dirty="0" err="1">
                <a:solidFill>
                  <a:srgbClr val="2D76DD"/>
                </a:solidFill>
              </a:rPr>
              <a:t>It</a:t>
            </a:r>
            <a:r>
              <a:rPr lang="es-ES" sz="1200" dirty="0">
                <a:solidFill>
                  <a:srgbClr val="2D76DD"/>
                </a:solidFill>
              </a:rPr>
              <a:t> has </a:t>
            </a:r>
            <a:r>
              <a:rPr lang="es-ES" sz="1200" dirty="0" err="1">
                <a:solidFill>
                  <a:srgbClr val="2D76DD"/>
                </a:solidFill>
              </a:rPr>
              <a:t>been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estimated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that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international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remittances</a:t>
            </a:r>
            <a:r>
              <a:rPr lang="es-ES" sz="1200" dirty="0">
                <a:solidFill>
                  <a:srgbClr val="2D76DD"/>
                </a:solidFill>
              </a:rPr>
              <a:t> to LAC </a:t>
            </a:r>
            <a:r>
              <a:rPr lang="es-ES" sz="1200" dirty="0" err="1">
                <a:solidFill>
                  <a:srgbClr val="2D76DD"/>
                </a:solidFill>
              </a:rPr>
              <a:t>countries</a:t>
            </a:r>
            <a:r>
              <a:rPr lang="es-ES" sz="1200" dirty="0">
                <a:solidFill>
                  <a:srgbClr val="2D76DD"/>
                </a:solidFill>
              </a:rPr>
              <a:t> rose to $61,300 </a:t>
            </a:r>
            <a:r>
              <a:rPr lang="es-ES" sz="1200" dirty="0" err="1">
                <a:solidFill>
                  <a:srgbClr val="2D76DD"/>
                </a:solidFill>
              </a:rPr>
              <a:t>million</a:t>
            </a:r>
            <a:r>
              <a:rPr lang="es-ES" sz="1200" dirty="0">
                <a:solidFill>
                  <a:srgbClr val="2D76DD"/>
                </a:solidFill>
              </a:rPr>
              <a:t> in 2013 (a </a:t>
            </a:r>
            <a:r>
              <a:rPr lang="es-ES" sz="1200" dirty="0" err="1">
                <a:solidFill>
                  <a:srgbClr val="2D76DD"/>
                </a:solidFill>
              </a:rPr>
              <a:t>little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over</a:t>
            </a:r>
            <a:r>
              <a:rPr lang="es-ES" sz="1200" dirty="0">
                <a:solidFill>
                  <a:srgbClr val="2D76DD"/>
                </a:solidFill>
              </a:rPr>
              <a:t> US $3,000 per </a:t>
            </a:r>
            <a:r>
              <a:rPr lang="es-ES" sz="1200" dirty="0" err="1">
                <a:solidFill>
                  <a:srgbClr val="2D76DD"/>
                </a:solidFill>
              </a:rPr>
              <a:t>worker</a:t>
            </a:r>
            <a:r>
              <a:rPr lang="es-ES" sz="1200" dirty="0">
                <a:solidFill>
                  <a:srgbClr val="2D76DD"/>
                </a:solidFill>
              </a:rPr>
              <a:t>)</a:t>
            </a:r>
          </a:p>
          <a:p>
            <a:pPr marL="171450" indent="-171450">
              <a:lnSpc>
                <a:spcPct val="110000"/>
              </a:lnSpc>
              <a:buFont typeface="Arial" charset="0"/>
              <a:buChar char="•"/>
            </a:pPr>
            <a:r>
              <a:rPr lang="es-ES" sz="1200" dirty="0">
                <a:solidFill>
                  <a:srgbClr val="2D76DD"/>
                </a:solidFill>
              </a:rPr>
              <a:t>72% of </a:t>
            </a:r>
            <a:r>
              <a:rPr lang="es-ES" sz="1200" dirty="0" err="1">
                <a:solidFill>
                  <a:srgbClr val="2D76DD"/>
                </a:solidFill>
              </a:rPr>
              <a:t>countries</a:t>
            </a:r>
            <a:r>
              <a:rPr lang="es-ES" sz="1200" dirty="0">
                <a:solidFill>
                  <a:srgbClr val="2D76DD"/>
                </a:solidFill>
              </a:rPr>
              <a:t> in </a:t>
            </a:r>
            <a:r>
              <a:rPr lang="es-ES" sz="1200" dirty="0" err="1">
                <a:solidFill>
                  <a:srgbClr val="2D76DD"/>
                </a:solidFill>
              </a:rPr>
              <a:t>Latin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America</a:t>
            </a:r>
            <a:r>
              <a:rPr lang="es-ES" sz="1200" dirty="0">
                <a:solidFill>
                  <a:srgbClr val="2D76DD"/>
                </a:solidFill>
              </a:rPr>
              <a:t> and </a:t>
            </a:r>
            <a:r>
              <a:rPr lang="es-ES" sz="1200" dirty="0" err="1">
                <a:solidFill>
                  <a:srgbClr val="2D76DD"/>
                </a:solidFill>
              </a:rPr>
              <a:t>the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Caribbean</a:t>
            </a:r>
            <a:r>
              <a:rPr lang="es-ES" sz="1200" dirty="0">
                <a:solidFill>
                  <a:srgbClr val="2D76DD"/>
                </a:solidFill>
              </a:rPr>
              <a:t> are net </a:t>
            </a:r>
            <a:r>
              <a:rPr lang="es-ES" sz="1200" dirty="0" err="1">
                <a:solidFill>
                  <a:srgbClr val="2D76DD"/>
                </a:solidFill>
              </a:rPr>
              <a:t>recipients</a:t>
            </a:r>
            <a:r>
              <a:rPr lang="es-ES" sz="1200" dirty="0">
                <a:solidFill>
                  <a:srgbClr val="2D76DD"/>
                </a:solidFill>
              </a:rPr>
              <a:t> of </a:t>
            </a:r>
            <a:r>
              <a:rPr lang="es-ES" sz="1200" dirty="0" err="1">
                <a:solidFill>
                  <a:srgbClr val="2D76DD"/>
                </a:solidFill>
              </a:rPr>
              <a:t>remittances</a:t>
            </a:r>
            <a:r>
              <a:rPr lang="es-ES" sz="1200" dirty="0">
                <a:solidFill>
                  <a:srgbClr val="2D76DD"/>
                </a:solidFill>
              </a:rPr>
              <a:t>, </a:t>
            </a:r>
            <a:r>
              <a:rPr lang="es-ES" sz="1200" dirty="0" err="1">
                <a:solidFill>
                  <a:srgbClr val="2D76DD"/>
                </a:solidFill>
              </a:rPr>
              <a:t>being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one</a:t>
            </a:r>
            <a:r>
              <a:rPr lang="es-ES" sz="1200" dirty="0">
                <a:solidFill>
                  <a:srgbClr val="2D76DD"/>
                </a:solidFill>
              </a:rPr>
              <a:t> of </a:t>
            </a:r>
            <a:r>
              <a:rPr lang="es-ES" sz="1200" dirty="0" err="1">
                <a:solidFill>
                  <a:srgbClr val="2D76DD"/>
                </a:solidFill>
              </a:rPr>
              <a:t>the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regions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with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the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highest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levels</a:t>
            </a:r>
            <a:r>
              <a:rPr lang="es-ES" sz="1200" dirty="0">
                <a:solidFill>
                  <a:srgbClr val="2D76DD"/>
                </a:solidFill>
              </a:rPr>
              <a:t> of </a:t>
            </a:r>
            <a:r>
              <a:rPr lang="es-ES" sz="1200" dirty="0" err="1">
                <a:solidFill>
                  <a:srgbClr val="2D76DD"/>
                </a:solidFill>
              </a:rPr>
              <a:t>this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indicator</a:t>
            </a:r>
            <a:r>
              <a:rPr lang="es-ES" sz="1200" dirty="0">
                <a:solidFill>
                  <a:srgbClr val="2D76DD"/>
                </a:solidFill>
              </a:rPr>
              <a:t>, </a:t>
            </a:r>
            <a:r>
              <a:rPr lang="es-ES" sz="1200" dirty="0" err="1">
                <a:solidFill>
                  <a:srgbClr val="2D76DD"/>
                </a:solidFill>
              </a:rPr>
              <a:t>along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with</a:t>
            </a:r>
            <a:r>
              <a:rPr lang="es-ES" sz="1200" dirty="0">
                <a:solidFill>
                  <a:srgbClr val="2D76DD"/>
                </a:solidFill>
              </a:rPr>
              <a:t> Eastern </a:t>
            </a:r>
            <a:r>
              <a:rPr lang="es-ES" sz="1200" dirty="0" err="1">
                <a:solidFill>
                  <a:srgbClr val="2D76DD"/>
                </a:solidFill>
              </a:rPr>
              <a:t>Europe</a:t>
            </a:r>
            <a:r>
              <a:rPr lang="es-ES" sz="1200" dirty="0">
                <a:solidFill>
                  <a:srgbClr val="2D76DD"/>
                </a:solidFill>
              </a:rPr>
              <a:t>, Central Asia and sub-</a:t>
            </a:r>
            <a:r>
              <a:rPr lang="es-ES" sz="1200" dirty="0" err="1">
                <a:solidFill>
                  <a:srgbClr val="2D76DD"/>
                </a:solidFill>
              </a:rPr>
              <a:t>Saharan</a:t>
            </a:r>
            <a:r>
              <a:rPr lang="es-ES" sz="1200" dirty="0">
                <a:solidFill>
                  <a:srgbClr val="2D76DD"/>
                </a:solidFill>
              </a:rPr>
              <a:t> </a:t>
            </a:r>
            <a:r>
              <a:rPr lang="es-ES" sz="1200" dirty="0" err="1">
                <a:solidFill>
                  <a:srgbClr val="2D76DD"/>
                </a:solidFill>
              </a:rPr>
              <a:t>Africa</a:t>
            </a:r>
            <a:r>
              <a:rPr lang="es-ES" sz="1200" dirty="0">
                <a:solidFill>
                  <a:srgbClr val="2D76DD"/>
                </a:solidFill>
              </a:rPr>
              <a:t> (</a:t>
            </a:r>
            <a:r>
              <a:rPr lang="es-ES" sz="1200" dirty="0" err="1">
                <a:solidFill>
                  <a:srgbClr val="2D76DD"/>
                </a:solidFill>
              </a:rPr>
              <a:t>World</a:t>
            </a:r>
            <a:r>
              <a:rPr lang="es-ES" sz="1200" dirty="0">
                <a:solidFill>
                  <a:srgbClr val="2D76DD"/>
                </a:solidFill>
              </a:rPr>
              <a:t> Bank, 2012)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399293" y="2386940"/>
            <a:ext cx="3578942" cy="614968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ES" sz="1200" dirty="0" err="1"/>
              <a:t>Those</a:t>
            </a:r>
            <a:r>
              <a:rPr lang="es-ES" sz="1200" dirty="0"/>
              <a:t> </a:t>
            </a:r>
            <a:r>
              <a:rPr lang="es-ES" sz="1200" dirty="0" err="1"/>
              <a:t>who</a:t>
            </a:r>
            <a:r>
              <a:rPr lang="es-ES" sz="1200" dirty="0"/>
              <a:t> </a:t>
            </a:r>
            <a:r>
              <a:rPr lang="es-ES" sz="1200" dirty="0" err="1"/>
              <a:t>leave</a:t>
            </a:r>
            <a:r>
              <a:rPr lang="es-ES" sz="1200" dirty="0"/>
              <a:t>:</a:t>
            </a:r>
          </a:p>
          <a:p>
            <a:pPr>
              <a:lnSpc>
                <a:spcPct val="110000"/>
              </a:lnSpc>
            </a:pPr>
            <a:r>
              <a:rPr lang="es-ES" sz="1200" dirty="0" err="1"/>
              <a:t>Family</a:t>
            </a:r>
            <a:r>
              <a:rPr lang="es-ES" sz="1200" dirty="0"/>
              <a:t> </a:t>
            </a:r>
            <a:r>
              <a:rPr lang="es-ES" sz="1200" dirty="0" err="1"/>
              <a:t>migration</a:t>
            </a:r>
            <a:r>
              <a:rPr lang="es-ES" sz="1200" dirty="0"/>
              <a:t> (</a:t>
            </a:r>
            <a:r>
              <a:rPr lang="es-ES" sz="1200" dirty="0" err="1"/>
              <a:t>formation</a:t>
            </a:r>
            <a:r>
              <a:rPr lang="es-ES" sz="1200" dirty="0"/>
              <a:t> of </a:t>
            </a:r>
            <a:r>
              <a:rPr lang="es-ES" sz="1200" dirty="0" err="1"/>
              <a:t>families</a:t>
            </a:r>
            <a:r>
              <a:rPr lang="es-ES" sz="1200" dirty="0"/>
              <a:t>, </a:t>
            </a:r>
            <a:r>
              <a:rPr lang="es-ES" sz="1200" dirty="0" err="1"/>
              <a:t>companions</a:t>
            </a:r>
            <a:r>
              <a:rPr lang="es-ES" sz="1200" dirty="0"/>
              <a:t>, </a:t>
            </a:r>
            <a:r>
              <a:rPr lang="es-ES" sz="1200" dirty="0" err="1"/>
              <a:t>reunification</a:t>
            </a:r>
            <a:r>
              <a:rPr lang="es-ES" sz="1200" dirty="0"/>
              <a:t> and </a:t>
            </a:r>
            <a:r>
              <a:rPr lang="es-ES" sz="1200" dirty="0" err="1"/>
              <a:t>adoption</a:t>
            </a:r>
            <a:r>
              <a:rPr lang="es-ES" sz="1200" dirty="0"/>
              <a:t>) </a:t>
            </a:r>
            <a:r>
              <a:rPr lang="es-ES" sz="1200" dirty="0" err="1"/>
              <a:t>accounts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40% of </a:t>
            </a:r>
            <a:r>
              <a:rPr lang="es-ES" sz="1200" dirty="0" err="1"/>
              <a:t>migration</a:t>
            </a:r>
            <a:r>
              <a:rPr lang="es-ES" sz="1200" dirty="0"/>
              <a:t> in OECD </a:t>
            </a:r>
            <a:r>
              <a:rPr lang="es-ES" sz="1200" dirty="0" err="1"/>
              <a:t>countries</a:t>
            </a:r>
            <a:r>
              <a:rPr lang="es-ES" sz="1200" dirty="0"/>
              <a:t>.</a:t>
            </a:r>
          </a:p>
          <a:p>
            <a:pPr>
              <a:lnSpc>
                <a:spcPct val="110000"/>
              </a:lnSpc>
            </a:pPr>
            <a:r>
              <a:rPr lang="es-ES" sz="1200" dirty="0" err="1"/>
              <a:t>Migrating</a:t>
            </a:r>
            <a:r>
              <a:rPr lang="es-ES" sz="1200" dirty="0"/>
              <a:t> </a:t>
            </a:r>
            <a:r>
              <a:rPr lang="es-ES" sz="1200" dirty="0" err="1"/>
              <a:t>adult</a:t>
            </a:r>
            <a:r>
              <a:rPr lang="es-ES" sz="1200" dirty="0"/>
              <a:t> "</a:t>
            </a:r>
            <a:r>
              <a:rPr lang="es-ES" sz="1200" dirty="0" err="1"/>
              <a:t>family</a:t>
            </a:r>
            <a:r>
              <a:rPr lang="es-ES" sz="1200" dirty="0"/>
              <a:t> </a:t>
            </a:r>
            <a:r>
              <a:rPr lang="es-ES" sz="1200" dirty="0" err="1"/>
              <a:t>members</a:t>
            </a:r>
            <a:r>
              <a:rPr lang="es-ES" sz="1200" dirty="0"/>
              <a:t>" </a:t>
            </a:r>
            <a:r>
              <a:rPr lang="es-ES" sz="1200" dirty="0" err="1"/>
              <a:t>take</a:t>
            </a:r>
            <a:r>
              <a:rPr lang="es-ES" sz="1200" dirty="0"/>
              <a:t> </a:t>
            </a:r>
            <a:r>
              <a:rPr lang="es-ES" sz="1200" dirty="0" err="1"/>
              <a:t>longer</a:t>
            </a:r>
            <a:r>
              <a:rPr lang="es-ES" sz="1200" dirty="0"/>
              <a:t> to </a:t>
            </a:r>
            <a:r>
              <a:rPr lang="es-ES" sz="1200" dirty="0" err="1"/>
              <a:t>integrate</a:t>
            </a:r>
            <a:r>
              <a:rPr lang="es-ES" sz="1200" dirty="0"/>
              <a:t> </a:t>
            </a:r>
            <a:r>
              <a:rPr lang="es-ES" sz="1200" dirty="0" err="1"/>
              <a:t>into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labour</a:t>
            </a:r>
            <a:r>
              <a:rPr lang="es-ES" sz="1200" dirty="0"/>
              <a:t> </a:t>
            </a:r>
            <a:r>
              <a:rPr lang="es-ES" sz="1200" dirty="0" err="1"/>
              <a:t>market</a:t>
            </a:r>
            <a:endParaRPr lang="es-ES" sz="1200" dirty="0"/>
          </a:p>
          <a:p>
            <a:pPr>
              <a:lnSpc>
                <a:spcPct val="110000"/>
              </a:lnSpc>
            </a:pPr>
            <a:r>
              <a:rPr lang="es-ES" sz="1200" dirty="0"/>
              <a:t>49% of total </a:t>
            </a:r>
            <a:r>
              <a:rPr lang="es-ES" sz="1200" dirty="0" err="1"/>
              <a:t>migrants</a:t>
            </a:r>
            <a:r>
              <a:rPr lang="es-ES" sz="1200" dirty="0"/>
              <a:t> </a:t>
            </a:r>
            <a:r>
              <a:rPr lang="es-ES" sz="1200" dirty="0" err="1"/>
              <a:t>were</a:t>
            </a:r>
            <a:r>
              <a:rPr lang="es-ES" sz="1200" dirty="0"/>
              <a:t> </a:t>
            </a:r>
            <a:r>
              <a:rPr lang="es-ES" sz="1200" dirty="0" err="1"/>
              <a:t>women</a:t>
            </a:r>
            <a:r>
              <a:rPr lang="es-ES" sz="1200" dirty="0"/>
              <a:t>, and </a:t>
            </a:r>
            <a:r>
              <a:rPr lang="es-ES" sz="1200" dirty="0" err="1"/>
              <a:t>they</a:t>
            </a:r>
            <a:r>
              <a:rPr lang="es-ES" sz="1200" dirty="0"/>
              <a:t> </a:t>
            </a:r>
            <a:r>
              <a:rPr lang="es-ES" sz="1200" dirty="0" err="1"/>
              <a:t>were</a:t>
            </a:r>
            <a:r>
              <a:rPr lang="es-ES" sz="1200" dirty="0"/>
              <a:t> </a:t>
            </a:r>
            <a:r>
              <a:rPr lang="es-ES" sz="1200" dirty="0" err="1"/>
              <a:t>primarily</a:t>
            </a:r>
            <a:r>
              <a:rPr lang="es-ES" sz="1200" dirty="0"/>
              <a:t> </a:t>
            </a:r>
            <a:r>
              <a:rPr lang="es-ES" sz="1200" dirty="0" err="1"/>
              <a:t>migrating</a:t>
            </a:r>
            <a:r>
              <a:rPr lang="es-ES" sz="1200" dirty="0"/>
              <a:t> as </a:t>
            </a:r>
            <a:r>
              <a:rPr lang="es-ES" sz="1200" dirty="0" err="1"/>
              <a:t>companions</a:t>
            </a:r>
            <a:r>
              <a:rPr lang="es-ES" sz="1200" dirty="0"/>
              <a:t>, </a:t>
            </a:r>
            <a:r>
              <a:rPr lang="es-ES" sz="1200" dirty="0" err="1"/>
              <a:t>family</a:t>
            </a:r>
            <a:r>
              <a:rPr lang="es-ES" sz="1200" dirty="0"/>
              <a:t> </a:t>
            </a:r>
            <a:r>
              <a:rPr lang="es-ES" sz="1200" dirty="0" err="1"/>
              <a:t>caregivers</a:t>
            </a:r>
            <a:r>
              <a:rPr lang="es-ES" sz="1200" dirty="0"/>
              <a:t> </a:t>
            </a:r>
            <a:r>
              <a:rPr lang="es-ES" sz="1200" dirty="0" err="1"/>
              <a:t>or</a:t>
            </a:r>
            <a:r>
              <a:rPr lang="es-ES" sz="1200" dirty="0"/>
              <a:t> "</a:t>
            </a:r>
            <a:r>
              <a:rPr lang="es-ES" sz="1200" dirty="0" err="1"/>
              <a:t>migrating</a:t>
            </a:r>
            <a:r>
              <a:rPr lang="es-ES" sz="1200" dirty="0"/>
              <a:t> </a:t>
            </a:r>
            <a:r>
              <a:rPr lang="es-ES" sz="1200" dirty="0" err="1"/>
              <a:t>family</a:t>
            </a:r>
            <a:r>
              <a:rPr lang="es-ES" sz="1200" dirty="0"/>
              <a:t> </a:t>
            </a:r>
            <a:r>
              <a:rPr lang="es-ES" sz="1200" dirty="0" err="1"/>
              <a:t>members</a:t>
            </a:r>
            <a:r>
              <a:rPr lang="es-ES" sz="1200" dirty="0"/>
              <a:t>"</a:t>
            </a:r>
          </a:p>
          <a:p>
            <a:pPr marL="0" indent="0">
              <a:lnSpc>
                <a:spcPct val="110000"/>
              </a:lnSpc>
              <a:buNone/>
            </a:pPr>
            <a:endParaRPr lang="es-ES" sz="1200" dirty="0" smtClean="0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s-ES" sz="400" dirty="0"/>
          </a:p>
        </p:txBody>
      </p:sp>
    </p:spTree>
    <p:extLst>
      <p:ext uri="{BB962C8B-B14F-4D97-AF65-F5344CB8AC3E}">
        <p14:creationId xmlns:p14="http://schemas.microsoft.com/office/powerpoint/2010/main" val="370365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06665"/>
            <a:ext cx="6603666" cy="856035"/>
          </a:xfrm>
        </p:spPr>
        <p:txBody>
          <a:bodyPr>
            <a:normAutofit fontScale="90000"/>
          </a:bodyPr>
          <a:lstStyle/>
          <a:p>
            <a:r>
              <a:rPr lang="es-ES" sz="3400"/>
              <a:t>3. Instruments for the protection of migrants</a:t>
            </a:r>
            <a:r>
              <a:rPr lang="es-ES" sz="3400">
                <a:latin typeface="Avenir Book"/>
                <a:cs typeface="Avenir Book"/>
              </a:rPr>
              <a:t>: insufficient?</a:t>
            </a:r>
            <a:endParaRPr lang="es-ES" sz="3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8</a:t>
            </a:fld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276615" y="6331805"/>
            <a:ext cx="87007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>
                <a:solidFill>
                  <a:srgbClr val="1F497D"/>
                </a:solidFill>
                <a:latin typeface="Avenir Light"/>
                <a:cs typeface="Avenir Light"/>
              </a:rPr>
              <a:t>Data: UN, October 2015</a:t>
            </a:r>
            <a:endParaRPr lang="es-ES" sz="800" dirty="0">
              <a:solidFill>
                <a:srgbClr val="1F497D"/>
              </a:solidFill>
              <a:latin typeface="Avenir Light"/>
              <a:cs typeface="Avenir Light"/>
            </a:endParaRPr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0770" y="2013981"/>
            <a:ext cx="6094438" cy="4709757"/>
          </a:xfrm>
          <a:prstGeom prst="rect">
            <a:avLst/>
          </a:prstGeom>
          <a:noFill/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4940134" y="2259233"/>
            <a:ext cx="4203865" cy="380189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1400" dirty="0">
              <a:latin typeface="Avenir Light"/>
              <a:cs typeface="Avenir Light"/>
            </a:endParaRPr>
          </a:p>
          <a:p>
            <a:pPr marL="0" indent="0">
              <a:buNone/>
            </a:pPr>
            <a:r>
              <a:rPr lang="es-ES_tradnl" sz="1400" dirty="0">
                <a:latin typeface="Avenir Light"/>
                <a:cs typeface="Avenir Light"/>
              </a:rPr>
              <a:t>Of </a:t>
            </a:r>
            <a:r>
              <a:rPr lang="es-ES_tradnl" sz="1400" dirty="0" err="1">
                <a:latin typeface="Avenir Light"/>
                <a:cs typeface="Avenir Light"/>
              </a:rPr>
              <a:t>the</a:t>
            </a:r>
            <a:r>
              <a:rPr lang="es-ES_tradnl" sz="1400" dirty="0">
                <a:latin typeface="Avenir Light"/>
                <a:cs typeface="Avenir Light"/>
              </a:rPr>
              <a:t> 193 </a:t>
            </a:r>
            <a:r>
              <a:rPr lang="es-ES_tradnl" sz="1400" dirty="0" err="1">
                <a:latin typeface="Avenir Light"/>
                <a:cs typeface="Avenir Light"/>
              </a:rPr>
              <a:t>Member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States</a:t>
            </a:r>
            <a:r>
              <a:rPr lang="es-ES_tradnl" sz="1400" dirty="0">
                <a:latin typeface="Avenir Light"/>
                <a:cs typeface="Avenir Light"/>
              </a:rPr>
              <a:t> of </a:t>
            </a:r>
            <a:r>
              <a:rPr lang="es-ES_tradnl" sz="1400" dirty="0" err="1">
                <a:latin typeface="Avenir Light"/>
                <a:cs typeface="Avenir Light"/>
              </a:rPr>
              <a:t>the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United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Nations</a:t>
            </a:r>
            <a:r>
              <a:rPr lang="es-ES_tradnl" sz="1400" dirty="0">
                <a:latin typeface="Avenir Light"/>
                <a:cs typeface="Avenir Light"/>
              </a:rPr>
              <a:t>:</a:t>
            </a:r>
          </a:p>
          <a:p>
            <a:r>
              <a:rPr lang="x-none" sz="1400" dirty="0"/>
              <a:t>51 countries (</a:t>
            </a:r>
            <a:r>
              <a:rPr lang="es-ES_tradnl" sz="1400" dirty="0" err="1"/>
              <a:t>out</a:t>
            </a:r>
            <a:r>
              <a:rPr lang="es-ES_tradnl" sz="1400" dirty="0"/>
              <a:t> of 151</a:t>
            </a:r>
            <a:r>
              <a:rPr lang="x-none" sz="1400" dirty="0"/>
              <a:t>) have ratified the International Convention on the protection of the rights of all migrant workers and members of their families</a:t>
            </a:r>
            <a:r>
              <a:rPr lang="es-ES_tradnl" sz="1400" dirty="0"/>
              <a:t>.</a:t>
            </a:r>
          </a:p>
          <a:p>
            <a:r>
              <a:rPr lang="es-ES_tradnl" sz="1400" dirty="0" err="1">
                <a:latin typeface="Avenir Light"/>
                <a:cs typeface="Avenir Light"/>
              </a:rPr>
              <a:t>The</a:t>
            </a:r>
            <a:r>
              <a:rPr lang="es-ES_tradnl" sz="1400" dirty="0">
                <a:latin typeface="Avenir Light"/>
                <a:cs typeface="Avenir Light"/>
              </a:rPr>
              <a:t> 1951 </a:t>
            </a:r>
            <a:r>
              <a:rPr lang="es-ES_tradnl" sz="1400" dirty="0" err="1">
                <a:latin typeface="Avenir Light"/>
                <a:cs typeface="Avenir Light"/>
              </a:rPr>
              <a:t>Convention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on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Refugees</a:t>
            </a:r>
            <a:r>
              <a:rPr lang="es-ES_tradnl" sz="1400" dirty="0">
                <a:latin typeface="Avenir Light"/>
                <a:cs typeface="Avenir Light"/>
              </a:rPr>
              <a:t> and </a:t>
            </a:r>
            <a:r>
              <a:rPr lang="es-ES_tradnl" sz="1400" dirty="0" err="1">
                <a:latin typeface="Avenir Light"/>
                <a:cs typeface="Avenir Light"/>
              </a:rPr>
              <a:t>its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Protocol</a:t>
            </a:r>
            <a:r>
              <a:rPr lang="es-ES_tradnl" sz="1400" dirty="0">
                <a:latin typeface="Avenir Light"/>
                <a:cs typeface="Avenir Light"/>
              </a:rPr>
              <a:t>: </a:t>
            </a:r>
            <a:r>
              <a:rPr lang="es-ES_tradnl" sz="1400" dirty="0" err="1">
                <a:latin typeface="Avenir Light"/>
                <a:cs typeface="Avenir Light"/>
              </a:rPr>
              <a:t>ratified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by</a:t>
            </a:r>
            <a:r>
              <a:rPr lang="es-ES_tradnl" sz="1400" dirty="0">
                <a:latin typeface="Avenir Light"/>
                <a:cs typeface="Avenir Light"/>
              </a:rPr>
              <a:t> 145 and 146 </a:t>
            </a:r>
            <a:r>
              <a:rPr lang="es-ES_tradnl" sz="1400" dirty="0" err="1">
                <a:latin typeface="Avenir Light"/>
                <a:cs typeface="Avenir Light"/>
              </a:rPr>
              <a:t>Member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States</a:t>
            </a:r>
            <a:r>
              <a:rPr lang="es-ES_tradnl" sz="1400" dirty="0">
                <a:latin typeface="Avenir Light"/>
                <a:cs typeface="Avenir Light"/>
              </a:rPr>
              <a:t> of </a:t>
            </a:r>
            <a:r>
              <a:rPr lang="es-ES_tradnl" sz="1400" dirty="0" err="1">
                <a:latin typeface="Avenir Light"/>
                <a:cs typeface="Avenir Light"/>
              </a:rPr>
              <a:t>the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United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Nations</a:t>
            </a:r>
            <a:r>
              <a:rPr lang="es-ES_tradnl" sz="1400" dirty="0">
                <a:latin typeface="Avenir Light"/>
                <a:cs typeface="Avenir Light"/>
              </a:rPr>
              <a:t>, </a:t>
            </a:r>
            <a:r>
              <a:rPr lang="es-ES_tradnl" sz="1400" dirty="0" err="1">
                <a:latin typeface="Avenir Light"/>
                <a:cs typeface="Avenir Light"/>
              </a:rPr>
              <a:t>respectively</a:t>
            </a:r>
            <a:r>
              <a:rPr lang="es-ES_tradnl" sz="1400" dirty="0">
                <a:latin typeface="Avenir Light"/>
                <a:cs typeface="Avenir Light"/>
              </a:rPr>
              <a:t>.</a:t>
            </a:r>
          </a:p>
          <a:p>
            <a:r>
              <a:rPr lang="es-ES_tradnl" sz="1400" dirty="0" err="1">
                <a:latin typeface="Avenir Light"/>
                <a:cs typeface="Avenir Light"/>
              </a:rPr>
              <a:t>The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Protocols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on</a:t>
            </a:r>
            <a:r>
              <a:rPr lang="es-ES_tradnl" sz="1400" dirty="0">
                <a:latin typeface="Avenir Light"/>
                <a:cs typeface="Avenir Light"/>
              </a:rPr>
              <a:t> irregular </a:t>
            </a:r>
            <a:r>
              <a:rPr lang="es-ES_tradnl" sz="1400" dirty="0" err="1">
                <a:latin typeface="Avenir Light"/>
                <a:cs typeface="Avenir Light"/>
              </a:rPr>
              <a:t>migration</a:t>
            </a:r>
            <a:r>
              <a:rPr lang="es-ES_tradnl" sz="1400" dirty="0">
                <a:latin typeface="Avenir Light"/>
                <a:cs typeface="Avenir Light"/>
              </a:rPr>
              <a:t>, human </a:t>
            </a:r>
            <a:r>
              <a:rPr lang="es-ES_tradnl" sz="1400" dirty="0" err="1">
                <a:latin typeface="Avenir Light"/>
                <a:cs typeface="Avenir Light"/>
              </a:rPr>
              <a:t>trafficking</a:t>
            </a:r>
            <a:r>
              <a:rPr lang="es-ES_tradnl" sz="1400" dirty="0">
                <a:latin typeface="Avenir Light"/>
                <a:cs typeface="Avenir Light"/>
              </a:rPr>
              <a:t> and </a:t>
            </a:r>
            <a:r>
              <a:rPr lang="es-ES_tradnl" sz="1400" dirty="0" err="1">
                <a:latin typeface="Avenir Light"/>
                <a:cs typeface="Avenir Light"/>
              </a:rPr>
              <a:t>smuggling</a:t>
            </a:r>
            <a:r>
              <a:rPr lang="es-ES_tradnl" sz="1400" dirty="0">
                <a:latin typeface="Avenir Light"/>
                <a:cs typeface="Avenir Light"/>
              </a:rPr>
              <a:t>: </a:t>
            </a:r>
            <a:r>
              <a:rPr lang="es-ES_tradnl" sz="1400" dirty="0" err="1">
                <a:latin typeface="Avenir Light"/>
                <a:cs typeface="Avenir Light"/>
              </a:rPr>
              <a:t>ratified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by</a:t>
            </a:r>
            <a:r>
              <a:rPr lang="es-ES_tradnl" sz="1400" dirty="0">
                <a:latin typeface="Avenir Light"/>
                <a:cs typeface="Avenir Light"/>
              </a:rPr>
              <a:t> 128 </a:t>
            </a:r>
            <a:r>
              <a:rPr lang="es-ES_tradnl" sz="1400" dirty="0" err="1">
                <a:latin typeface="Avenir Light"/>
                <a:cs typeface="Avenir Light"/>
              </a:rPr>
              <a:t>countries</a:t>
            </a:r>
            <a:r>
              <a:rPr lang="es-ES_tradnl" sz="1400" dirty="0">
                <a:latin typeface="Avenir Light"/>
                <a:cs typeface="Avenir Light"/>
              </a:rPr>
              <a:t> (</a:t>
            </a:r>
            <a:r>
              <a:rPr lang="es-ES_tradnl" sz="1400" dirty="0" err="1">
                <a:latin typeface="Avenir Light"/>
                <a:cs typeface="Avenir Light"/>
              </a:rPr>
              <a:t>two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thirds</a:t>
            </a:r>
            <a:r>
              <a:rPr lang="es-ES_tradnl" sz="1400" dirty="0">
                <a:latin typeface="Avenir Light"/>
                <a:cs typeface="Avenir Light"/>
              </a:rPr>
              <a:t> of total </a:t>
            </a:r>
            <a:r>
              <a:rPr lang="es-ES_tradnl" sz="1400" dirty="0" err="1">
                <a:latin typeface="Avenir Light"/>
                <a:cs typeface="Avenir Light"/>
              </a:rPr>
              <a:t>countries</a:t>
            </a:r>
            <a:r>
              <a:rPr lang="es-ES_tradnl" sz="1400" dirty="0">
                <a:latin typeface="Avenir Light"/>
                <a:cs typeface="Avenir Light"/>
              </a:rPr>
              <a:t>)</a:t>
            </a:r>
          </a:p>
          <a:p>
            <a:r>
              <a:rPr lang="es-ES_tradnl" sz="1400" dirty="0">
                <a:latin typeface="Avenir Light"/>
                <a:cs typeface="Avenir Light"/>
              </a:rPr>
              <a:t>36 </a:t>
            </a:r>
            <a:r>
              <a:rPr lang="es-ES_tradnl" sz="1400" dirty="0" err="1">
                <a:latin typeface="Avenir Light"/>
                <a:cs typeface="Avenir Light"/>
              </a:rPr>
              <a:t>member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countries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had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ratified</a:t>
            </a:r>
            <a:r>
              <a:rPr lang="es-ES_tradnl" sz="1400" dirty="0">
                <a:latin typeface="Avenir Light"/>
                <a:cs typeface="Avenir Light"/>
              </a:rPr>
              <a:t> 5 of </a:t>
            </a:r>
            <a:r>
              <a:rPr lang="es-ES_tradnl" sz="1400" dirty="0" err="1">
                <a:latin typeface="Avenir Light"/>
                <a:cs typeface="Avenir Light"/>
              </a:rPr>
              <a:t>the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most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relevant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instruments</a:t>
            </a:r>
            <a:r>
              <a:rPr lang="es-ES_tradnl" sz="1400" dirty="0">
                <a:latin typeface="Avenir Light"/>
                <a:cs typeface="Avenir Light"/>
              </a:rPr>
              <a:t>, </a:t>
            </a:r>
            <a:r>
              <a:rPr lang="es-ES_tradnl" sz="1400" dirty="0" err="1">
                <a:latin typeface="Avenir Light"/>
                <a:cs typeface="Avenir Light"/>
              </a:rPr>
              <a:t>while</a:t>
            </a:r>
            <a:r>
              <a:rPr lang="es-ES_tradnl" sz="1400" dirty="0">
                <a:latin typeface="Avenir Light"/>
                <a:cs typeface="Avenir Light"/>
              </a:rPr>
              <a:t> 14 </a:t>
            </a:r>
            <a:r>
              <a:rPr lang="es-ES_tradnl" sz="1400" dirty="0" err="1">
                <a:latin typeface="Avenir Light"/>
                <a:cs typeface="Avenir Light"/>
              </a:rPr>
              <a:t>ratified</a:t>
            </a:r>
            <a:r>
              <a:rPr lang="es-ES_tradnl" sz="1400" dirty="0">
                <a:latin typeface="Avenir Light"/>
                <a:cs typeface="Avenir Light"/>
              </a:rPr>
              <a:t> </a:t>
            </a:r>
            <a:r>
              <a:rPr lang="es-ES_tradnl" sz="1400" dirty="0" err="1">
                <a:latin typeface="Avenir Light"/>
                <a:cs typeface="Avenir Light"/>
              </a:rPr>
              <a:t>none</a:t>
            </a:r>
            <a:r>
              <a:rPr lang="es-ES_tradnl" sz="1400" dirty="0">
                <a:latin typeface="Avenir Light"/>
                <a:cs typeface="Avenir Light"/>
              </a:rPr>
              <a:t>.</a:t>
            </a:r>
          </a:p>
          <a:p>
            <a:pPr marL="0" indent="0">
              <a:buNone/>
            </a:pPr>
            <a:endParaRPr lang="es-ES_tradnl" sz="1400" dirty="0" smtClean="0">
              <a:latin typeface="Avenir Light"/>
              <a:cs typeface="Avenir Ligh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1400" dirty="0" smtClean="0">
              <a:latin typeface="Avenir Light"/>
              <a:cs typeface="Avenir Ligh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1400" dirty="0"/>
          </a:p>
        </p:txBody>
      </p:sp>
      <p:sp>
        <p:nvSpPr>
          <p:cNvPr id="8" name="Rectángulo 5"/>
          <p:cNvSpPr/>
          <p:nvPr/>
        </p:nvSpPr>
        <p:spPr>
          <a:xfrm>
            <a:off x="628650" y="1398829"/>
            <a:ext cx="7886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 smtClean="0">
                <a:solidFill>
                  <a:srgbClr val="2D76DD"/>
                </a:solidFill>
                <a:latin typeface="Avenir Light"/>
                <a:cs typeface="Avenir Light"/>
              </a:rPr>
              <a:t>Despite</a:t>
            </a:r>
            <a:r>
              <a:rPr lang="es-ES_tradnl" dirty="0" smtClean="0">
                <a:solidFill>
                  <a:srgbClr val="2D76DD"/>
                </a:solidFill>
                <a:latin typeface="Avenir Light"/>
                <a:cs typeface="Avenir Light"/>
              </a:rPr>
              <a:t> </a:t>
            </a:r>
            <a:r>
              <a:rPr lang="es-ES_tradnl" dirty="0" err="1">
                <a:solidFill>
                  <a:srgbClr val="2D76DD"/>
                </a:solidFill>
                <a:latin typeface="Avenir Light"/>
                <a:cs typeface="Avenir Light"/>
              </a:rPr>
              <a:t>their</a:t>
            </a:r>
            <a:r>
              <a:rPr lang="es-ES_tradnl" dirty="0">
                <a:solidFill>
                  <a:srgbClr val="2D76DD"/>
                </a:solidFill>
                <a:latin typeface="Avenir Light"/>
                <a:cs typeface="Avenir Light"/>
              </a:rPr>
              <a:t> </a:t>
            </a:r>
            <a:r>
              <a:rPr lang="es-ES_tradnl" dirty="0" err="1">
                <a:solidFill>
                  <a:srgbClr val="2D76DD"/>
                </a:solidFill>
                <a:latin typeface="Avenir Light"/>
                <a:cs typeface="Avenir Light"/>
              </a:rPr>
              <a:t>intention</a:t>
            </a:r>
            <a:r>
              <a:rPr lang="es-ES_tradnl" dirty="0">
                <a:solidFill>
                  <a:srgbClr val="2D76DD"/>
                </a:solidFill>
                <a:latin typeface="Avenir Light"/>
                <a:cs typeface="Avenir Light"/>
              </a:rPr>
              <a:t> and </a:t>
            </a:r>
            <a:r>
              <a:rPr lang="es-ES_tradnl" dirty="0" err="1">
                <a:solidFill>
                  <a:srgbClr val="2D76DD"/>
                </a:solidFill>
                <a:latin typeface="Avenir Light"/>
                <a:cs typeface="Avenir Light"/>
              </a:rPr>
              <a:t>usefulness</a:t>
            </a:r>
            <a:r>
              <a:rPr lang="es-ES_tradnl" dirty="0">
                <a:solidFill>
                  <a:srgbClr val="2D76DD"/>
                </a:solidFill>
                <a:latin typeface="Avenir Light"/>
                <a:cs typeface="Avenir Light"/>
              </a:rPr>
              <a:t>, </a:t>
            </a:r>
            <a:r>
              <a:rPr lang="es-ES_tradnl" dirty="0" err="1">
                <a:solidFill>
                  <a:srgbClr val="2D76DD"/>
                </a:solidFill>
                <a:latin typeface="Avenir Light"/>
                <a:cs typeface="Avenir Light"/>
              </a:rPr>
              <a:t>these</a:t>
            </a:r>
            <a:r>
              <a:rPr lang="es-ES_tradnl" dirty="0">
                <a:solidFill>
                  <a:srgbClr val="2D76DD"/>
                </a:solidFill>
                <a:latin typeface="Avenir Light"/>
                <a:cs typeface="Avenir Light"/>
              </a:rPr>
              <a:t> </a:t>
            </a:r>
            <a:r>
              <a:rPr lang="es-ES_tradnl" dirty="0" err="1">
                <a:solidFill>
                  <a:srgbClr val="2D76DD"/>
                </a:solidFill>
                <a:latin typeface="Avenir Light"/>
                <a:cs typeface="Avenir Light"/>
              </a:rPr>
              <a:t>instruments</a:t>
            </a:r>
            <a:r>
              <a:rPr lang="es-ES_tradnl" dirty="0">
                <a:solidFill>
                  <a:srgbClr val="2D76DD"/>
                </a:solidFill>
                <a:latin typeface="Avenir Light"/>
                <a:cs typeface="Avenir Light"/>
              </a:rPr>
              <a:t>, </a:t>
            </a:r>
            <a:r>
              <a:rPr lang="es-ES_tradnl" dirty="0" err="1">
                <a:solidFill>
                  <a:srgbClr val="2D76DD"/>
                </a:solidFill>
                <a:latin typeface="Avenir Light"/>
                <a:cs typeface="Avenir Light"/>
              </a:rPr>
              <a:t>conventions</a:t>
            </a:r>
            <a:r>
              <a:rPr lang="es-ES_tradnl" dirty="0">
                <a:solidFill>
                  <a:srgbClr val="2D76DD"/>
                </a:solidFill>
                <a:latin typeface="Avenir Light"/>
                <a:cs typeface="Avenir Light"/>
              </a:rPr>
              <a:t> and </a:t>
            </a:r>
            <a:r>
              <a:rPr lang="es-ES_tradnl" dirty="0" err="1">
                <a:solidFill>
                  <a:srgbClr val="2D76DD"/>
                </a:solidFill>
                <a:latin typeface="Avenir Light"/>
                <a:cs typeface="Avenir Light"/>
              </a:rPr>
              <a:t>declarations</a:t>
            </a:r>
            <a:r>
              <a:rPr lang="es-ES_tradnl" dirty="0">
                <a:solidFill>
                  <a:srgbClr val="2D76DD"/>
                </a:solidFill>
                <a:latin typeface="Avenir Light"/>
                <a:cs typeface="Avenir Light"/>
              </a:rPr>
              <a:t> </a:t>
            </a:r>
            <a:r>
              <a:rPr lang="es-ES_tradnl" dirty="0" err="1">
                <a:solidFill>
                  <a:srgbClr val="2D76DD"/>
                </a:solidFill>
                <a:latin typeface="Avenir Light"/>
                <a:cs typeface="Avenir Light"/>
              </a:rPr>
              <a:t>for</a:t>
            </a:r>
            <a:r>
              <a:rPr lang="es-ES_tradnl" dirty="0">
                <a:solidFill>
                  <a:srgbClr val="2D76DD"/>
                </a:solidFill>
                <a:latin typeface="Avenir Light"/>
                <a:cs typeface="Avenir Light"/>
              </a:rPr>
              <a:t> </a:t>
            </a:r>
            <a:r>
              <a:rPr lang="es-ES_tradnl" dirty="0" err="1">
                <a:solidFill>
                  <a:srgbClr val="2D76DD"/>
                </a:solidFill>
                <a:latin typeface="Avenir Light"/>
                <a:cs typeface="Avenir Light"/>
              </a:rPr>
              <a:t>the</a:t>
            </a:r>
            <a:r>
              <a:rPr lang="es-ES_tradnl" dirty="0">
                <a:solidFill>
                  <a:srgbClr val="2D76DD"/>
                </a:solidFill>
                <a:latin typeface="Avenir Light"/>
                <a:cs typeface="Avenir Light"/>
              </a:rPr>
              <a:t> </a:t>
            </a:r>
            <a:r>
              <a:rPr lang="es-ES_tradnl" dirty="0" err="1">
                <a:solidFill>
                  <a:srgbClr val="2D76DD"/>
                </a:solidFill>
                <a:latin typeface="Avenir Light"/>
                <a:cs typeface="Avenir Light"/>
              </a:rPr>
              <a:t>international</a:t>
            </a:r>
            <a:r>
              <a:rPr lang="es-ES_tradnl" dirty="0">
                <a:solidFill>
                  <a:srgbClr val="2D76DD"/>
                </a:solidFill>
                <a:latin typeface="Avenir Light"/>
                <a:cs typeface="Avenir Light"/>
              </a:rPr>
              <a:t> </a:t>
            </a:r>
            <a:r>
              <a:rPr lang="es-ES_tradnl" dirty="0" err="1">
                <a:solidFill>
                  <a:srgbClr val="2D76DD"/>
                </a:solidFill>
                <a:latin typeface="Avenir Light"/>
                <a:cs typeface="Avenir Light"/>
              </a:rPr>
              <a:t>protection</a:t>
            </a:r>
            <a:r>
              <a:rPr lang="es-ES_tradnl" dirty="0">
                <a:solidFill>
                  <a:srgbClr val="2D76DD"/>
                </a:solidFill>
                <a:latin typeface="Avenir Light"/>
                <a:cs typeface="Avenir Light"/>
              </a:rPr>
              <a:t> of </a:t>
            </a:r>
            <a:r>
              <a:rPr lang="es-ES_tradnl" dirty="0" err="1">
                <a:solidFill>
                  <a:srgbClr val="2D76DD"/>
                </a:solidFill>
                <a:latin typeface="Avenir Light"/>
                <a:cs typeface="Avenir Light"/>
              </a:rPr>
              <a:t>international</a:t>
            </a:r>
            <a:r>
              <a:rPr lang="es-ES_tradnl" dirty="0">
                <a:solidFill>
                  <a:srgbClr val="2D76DD"/>
                </a:solidFill>
                <a:latin typeface="Avenir Light"/>
                <a:cs typeface="Avenir Light"/>
              </a:rPr>
              <a:t> </a:t>
            </a:r>
            <a:r>
              <a:rPr lang="es-ES_tradnl" dirty="0" err="1">
                <a:solidFill>
                  <a:srgbClr val="2D76DD"/>
                </a:solidFill>
                <a:latin typeface="Avenir Light"/>
                <a:cs typeface="Avenir Light"/>
              </a:rPr>
              <a:t>migrants</a:t>
            </a:r>
            <a:r>
              <a:rPr lang="es-ES_tradnl" dirty="0">
                <a:solidFill>
                  <a:srgbClr val="2D76DD"/>
                </a:solidFill>
                <a:latin typeface="Avenir Light"/>
                <a:cs typeface="Avenir Light"/>
              </a:rPr>
              <a:t> </a:t>
            </a:r>
            <a:r>
              <a:rPr lang="es-ES_tradnl" dirty="0" err="1">
                <a:solidFill>
                  <a:srgbClr val="2D76DD"/>
                </a:solidFill>
                <a:latin typeface="Avenir Light"/>
                <a:cs typeface="Avenir Light"/>
              </a:rPr>
              <a:t>face</a:t>
            </a:r>
            <a:r>
              <a:rPr lang="es-ES_tradnl" dirty="0">
                <a:solidFill>
                  <a:srgbClr val="2D76DD"/>
                </a:solidFill>
                <a:latin typeface="Avenir Light"/>
                <a:cs typeface="Avenir Light"/>
              </a:rPr>
              <a:t> </a:t>
            </a:r>
            <a:r>
              <a:rPr lang="es-ES_tradnl" dirty="0" err="1">
                <a:solidFill>
                  <a:srgbClr val="2D76DD"/>
                </a:solidFill>
                <a:latin typeface="Avenir Light"/>
                <a:cs typeface="Avenir Light"/>
              </a:rPr>
              <a:t>important</a:t>
            </a:r>
            <a:r>
              <a:rPr lang="es-ES_tradnl" dirty="0">
                <a:solidFill>
                  <a:srgbClr val="2D76DD"/>
                </a:solidFill>
                <a:latin typeface="Avenir Light"/>
                <a:cs typeface="Avenir Light"/>
              </a:rPr>
              <a:t> </a:t>
            </a:r>
            <a:r>
              <a:rPr lang="es-ES_tradnl" dirty="0" err="1">
                <a:solidFill>
                  <a:srgbClr val="2D76DD"/>
                </a:solidFill>
                <a:latin typeface="Avenir Light"/>
                <a:cs typeface="Avenir Light"/>
              </a:rPr>
              <a:t>challenges</a:t>
            </a:r>
            <a:r>
              <a:rPr lang="es-ES_tradnl" dirty="0">
                <a:solidFill>
                  <a:srgbClr val="2D76DD"/>
                </a:solidFill>
                <a:latin typeface="Avenir Light"/>
                <a:cs typeface="Avenir Light"/>
              </a:rPr>
              <a:t>.</a:t>
            </a:r>
          </a:p>
          <a:p>
            <a:endParaRPr lang="es-ES_tradnl" dirty="0">
              <a:solidFill>
                <a:srgbClr val="2D76DD"/>
              </a:solidFill>
              <a:latin typeface="Avenir Light"/>
              <a:cs typeface="Avenir Light"/>
            </a:endParaRPr>
          </a:p>
          <a:p>
            <a:endParaRPr lang="es-ES_tradnl" dirty="0">
              <a:solidFill>
                <a:srgbClr val="2D76DD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439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33401"/>
            <a:ext cx="6603666" cy="856035"/>
          </a:xfrm>
        </p:spPr>
        <p:txBody>
          <a:bodyPr>
            <a:noAutofit/>
          </a:bodyPr>
          <a:lstStyle/>
          <a:p>
            <a:r>
              <a:rPr lang="es-ES" sz="2800"/>
              <a:t>3. Instruments for the protection of migrants: </a:t>
            </a:r>
            <a:r>
              <a:rPr lang="es-ES" sz="2800">
                <a:latin typeface="Avenir Book"/>
                <a:cs typeface="Avenir Book"/>
              </a:rPr>
              <a:t>Conventions of portability</a:t>
            </a:r>
            <a:endParaRPr lang="es-ES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9</a:t>
            </a:fld>
            <a:endParaRPr lang="es-ES_tradnl" dirty="0"/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354" y="1599099"/>
            <a:ext cx="5932290" cy="4585839"/>
          </a:xfrm>
          <a:prstGeom prst="rect">
            <a:avLst/>
          </a:prstGeom>
          <a:noFill/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28650" y="1246906"/>
            <a:ext cx="7886700" cy="1573567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dirty="0" err="1">
                <a:solidFill>
                  <a:srgbClr val="4472C4"/>
                </a:solidFill>
                <a:latin typeface="Avenir Light"/>
                <a:cs typeface="Avenir Light"/>
              </a:rPr>
              <a:t>Agreements</a:t>
            </a:r>
            <a:r>
              <a:rPr lang="es-ES" sz="2400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sz="2400" dirty="0" err="1">
                <a:solidFill>
                  <a:srgbClr val="4472C4"/>
                </a:solidFill>
                <a:latin typeface="Avenir Light"/>
                <a:cs typeface="Avenir Light"/>
              </a:rPr>
              <a:t>on</a:t>
            </a:r>
            <a:r>
              <a:rPr lang="es-ES" sz="2400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sz="2400" dirty="0" err="1">
                <a:solidFill>
                  <a:srgbClr val="4472C4"/>
                </a:solidFill>
                <a:latin typeface="Avenir Light"/>
                <a:cs typeface="Avenir Light"/>
              </a:rPr>
              <a:t>portability</a:t>
            </a:r>
            <a:r>
              <a:rPr lang="es-ES" sz="2400" dirty="0">
                <a:solidFill>
                  <a:srgbClr val="4472C4"/>
                </a:solidFill>
                <a:latin typeface="Avenir Light"/>
                <a:cs typeface="Avenir Light"/>
              </a:rPr>
              <a:t> (83) </a:t>
            </a:r>
            <a:r>
              <a:rPr lang="es-ES" sz="2400" dirty="0" err="1">
                <a:solidFill>
                  <a:srgbClr val="4472C4"/>
                </a:solidFill>
                <a:latin typeface="Avenir Light"/>
                <a:cs typeface="Avenir Light"/>
              </a:rPr>
              <a:t>have</a:t>
            </a:r>
            <a:r>
              <a:rPr lang="es-ES" sz="2400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sz="2400" dirty="0" err="1">
                <a:solidFill>
                  <a:srgbClr val="4472C4"/>
                </a:solidFill>
                <a:latin typeface="Avenir Light"/>
                <a:cs typeface="Avenir Light"/>
              </a:rPr>
              <a:t>weaknesses</a:t>
            </a:r>
            <a:r>
              <a:rPr lang="es-ES" sz="2400" dirty="0">
                <a:solidFill>
                  <a:srgbClr val="4472C4"/>
                </a:solidFill>
                <a:latin typeface="Avenir Light"/>
                <a:cs typeface="Avenir Light"/>
              </a:rPr>
              <a:t> in </a:t>
            </a:r>
            <a:r>
              <a:rPr lang="es-ES" sz="2400" dirty="0" err="1">
                <a:solidFill>
                  <a:srgbClr val="4472C4"/>
                </a:solidFill>
                <a:latin typeface="Avenir Light"/>
                <a:cs typeface="Avenir Light"/>
              </a:rPr>
              <a:t>their</a:t>
            </a:r>
            <a:r>
              <a:rPr lang="es-ES" sz="2400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sz="2400" dirty="0" err="1">
                <a:solidFill>
                  <a:srgbClr val="4472C4"/>
                </a:solidFill>
                <a:latin typeface="Avenir Light"/>
                <a:cs typeface="Avenir Light"/>
              </a:rPr>
              <a:t>implementation</a:t>
            </a:r>
            <a:r>
              <a:rPr lang="es-ES" sz="2400" dirty="0">
                <a:solidFill>
                  <a:srgbClr val="4472C4"/>
                </a:solidFill>
                <a:latin typeface="Avenir Light"/>
                <a:cs typeface="Avenir Light"/>
              </a:rPr>
              <a:t>, and </a:t>
            </a:r>
            <a:r>
              <a:rPr lang="es-ES" sz="2400" dirty="0" err="1">
                <a:solidFill>
                  <a:srgbClr val="4472C4"/>
                </a:solidFill>
                <a:latin typeface="Avenir Light"/>
                <a:cs typeface="Avenir Light"/>
              </a:rPr>
              <a:t>their</a:t>
            </a:r>
            <a:r>
              <a:rPr lang="es-ES" sz="2400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sz="2400" dirty="0" err="1">
                <a:solidFill>
                  <a:srgbClr val="4472C4"/>
                </a:solidFill>
                <a:latin typeface="Avenir Light"/>
                <a:cs typeface="Avenir Light"/>
              </a:rPr>
              <a:t>benefits</a:t>
            </a:r>
            <a:r>
              <a:rPr lang="es-ES" sz="2400" dirty="0">
                <a:solidFill>
                  <a:srgbClr val="4472C4"/>
                </a:solidFill>
                <a:latin typeface="Avenir Light"/>
                <a:cs typeface="Avenir Light"/>
              </a:rPr>
              <a:t> are </a:t>
            </a:r>
            <a:r>
              <a:rPr lang="es-ES" sz="2400" dirty="0" err="1">
                <a:solidFill>
                  <a:srgbClr val="4472C4"/>
                </a:solidFill>
                <a:latin typeface="Avenir Light"/>
                <a:cs typeface="Avenir Light"/>
              </a:rPr>
              <a:t>too</a:t>
            </a:r>
            <a:r>
              <a:rPr lang="es-ES" sz="2400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sz="2400" dirty="0" err="1">
                <a:solidFill>
                  <a:srgbClr val="4472C4"/>
                </a:solidFill>
                <a:latin typeface="Avenir Light"/>
                <a:cs typeface="Avenir Light"/>
              </a:rPr>
              <a:t>concentrated</a:t>
            </a:r>
            <a:r>
              <a:rPr lang="es-ES" sz="2400" dirty="0">
                <a:solidFill>
                  <a:srgbClr val="4472C4"/>
                </a:solidFill>
                <a:latin typeface="Avenir Light"/>
                <a:cs typeface="Avenir Light"/>
              </a:rPr>
              <a:t> in </a:t>
            </a:r>
            <a:r>
              <a:rPr lang="es-ES" sz="2400" dirty="0" err="1">
                <a:solidFill>
                  <a:srgbClr val="4472C4"/>
                </a:solidFill>
                <a:latin typeface="Avenir Light"/>
                <a:cs typeface="Avenir Light"/>
              </a:rPr>
              <a:t>some</a:t>
            </a:r>
            <a:r>
              <a:rPr lang="es-ES" sz="2400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sz="2400" dirty="0" err="1">
                <a:solidFill>
                  <a:srgbClr val="4472C4"/>
                </a:solidFill>
                <a:latin typeface="Avenir Light"/>
                <a:cs typeface="Avenir Light"/>
              </a:rPr>
              <a:t>countries</a:t>
            </a:r>
            <a:r>
              <a:rPr lang="es-ES" sz="2400" dirty="0">
                <a:solidFill>
                  <a:srgbClr val="4472C4"/>
                </a:solidFill>
                <a:latin typeface="Avenir Light"/>
                <a:cs typeface="Avenir Light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000" dirty="0" smtClean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200" dirty="0" smtClean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200" dirty="0" smtClean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200" dirty="0" smtClean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0" indent="0">
              <a:buNone/>
            </a:pPr>
            <a:endParaRPr lang="es-ES" dirty="0" smtClean="0">
              <a:solidFill>
                <a:srgbClr val="4472C4"/>
              </a:solidFill>
              <a:latin typeface="Avenir Light"/>
              <a:cs typeface="Avenir Light"/>
            </a:endParaRPr>
          </a:p>
          <a:p>
            <a:endParaRPr lang="es-ES" dirty="0"/>
          </a:p>
        </p:txBody>
      </p:sp>
      <p:sp>
        <p:nvSpPr>
          <p:cNvPr id="7" name="Rectángulo 4"/>
          <p:cNvSpPr/>
          <p:nvPr/>
        </p:nvSpPr>
        <p:spPr>
          <a:xfrm>
            <a:off x="257694" y="2402346"/>
            <a:ext cx="38506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dirty="0" smtClean="0">
                <a:solidFill>
                  <a:srgbClr val="4472C4"/>
                </a:solidFill>
                <a:latin typeface="Avenir Light"/>
                <a:cs typeface="Avenir Light"/>
              </a:rPr>
              <a:t>47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% of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agreements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(39) are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concentrated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in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Canada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and Uruguay.</a:t>
            </a:r>
          </a:p>
          <a:p>
            <a:pPr marL="285750" indent="-285750">
              <a:buFont typeface="Arial" charset="0"/>
              <a:buChar char="•"/>
            </a:pP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74% of bilateral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Conventions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cover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portability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of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pensions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, and 26%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cover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health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and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other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benefits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The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benefitted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population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is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around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300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thousand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,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compared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to 7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million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potential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 </a:t>
            </a:r>
            <a:r>
              <a:rPr lang="es-ES" dirty="0" err="1">
                <a:solidFill>
                  <a:srgbClr val="4472C4"/>
                </a:solidFill>
                <a:latin typeface="Avenir Light"/>
                <a:cs typeface="Avenir Light"/>
              </a:rPr>
              <a:t>beneficiaries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s-ES" dirty="0">
              <a:solidFill>
                <a:srgbClr val="4472C4"/>
              </a:solidFill>
              <a:latin typeface="Avenir Light"/>
              <a:cs typeface="Avenir Light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0" y="6002839"/>
            <a:ext cx="9223688" cy="1573567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D76DD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dirty="0" err="1">
                <a:solidFill>
                  <a:srgbClr val="55ADE2"/>
                </a:solidFill>
                <a:latin typeface="Avenir Light"/>
                <a:cs typeface="Avenir Light"/>
              </a:rPr>
              <a:t>There</a:t>
            </a:r>
            <a:r>
              <a:rPr lang="es-ES" sz="2000" dirty="0">
                <a:solidFill>
                  <a:srgbClr val="55ADE2"/>
                </a:solidFill>
                <a:latin typeface="Avenir Light"/>
                <a:cs typeface="Avenir Light"/>
              </a:rPr>
              <a:t> </a:t>
            </a:r>
            <a:r>
              <a:rPr lang="es-ES" sz="2000" dirty="0" err="1">
                <a:solidFill>
                  <a:srgbClr val="55ADE2"/>
                </a:solidFill>
                <a:latin typeface="Avenir Light"/>
                <a:cs typeface="Avenir Light"/>
              </a:rPr>
              <a:t>is</a:t>
            </a:r>
            <a:r>
              <a:rPr lang="es-ES" sz="2000" dirty="0">
                <a:solidFill>
                  <a:srgbClr val="55ADE2"/>
                </a:solidFill>
                <a:latin typeface="Avenir Light"/>
                <a:cs typeface="Avenir Light"/>
              </a:rPr>
              <a:t> no </a:t>
            </a:r>
            <a:r>
              <a:rPr lang="es-ES" sz="2000" dirty="0" err="1">
                <a:solidFill>
                  <a:srgbClr val="55ADE2"/>
                </a:solidFill>
                <a:latin typeface="Avenir Light"/>
                <a:cs typeface="Avenir Light"/>
              </a:rPr>
              <a:t>Convention</a:t>
            </a:r>
            <a:r>
              <a:rPr lang="es-ES" sz="2000" dirty="0">
                <a:solidFill>
                  <a:srgbClr val="55ADE2"/>
                </a:solidFill>
                <a:latin typeface="Avenir Light"/>
                <a:cs typeface="Avenir Light"/>
              </a:rPr>
              <a:t> of </a:t>
            </a:r>
            <a:r>
              <a:rPr lang="es-ES" sz="2000" dirty="0" err="1">
                <a:solidFill>
                  <a:srgbClr val="55ADE2"/>
                </a:solidFill>
                <a:latin typeface="Avenir Light"/>
                <a:cs typeface="Avenir Light"/>
              </a:rPr>
              <a:t>Portability</a:t>
            </a:r>
            <a:r>
              <a:rPr lang="es-ES" sz="2000" dirty="0">
                <a:solidFill>
                  <a:srgbClr val="55ADE2"/>
                </a:solidFill>
                <a:latin typeface="Avenir Light"/>
                <a:cs typeface="Avenir Light"/>
              </a:rPr>
              <a:t> </a:t>
            </a:r>
            <a:r>
              <a:rPr lang="es-ES" sz="2000" dirty="0" err="1">
                <a:solidFill>
                  <a:srgbClr val="55ADE2"/>
                </a:solidFill>
                <a:latin typeface="Avenir Light"/>
                <a:cs typeface="Avenir Light"/>
              </a:rPr>
              <a:t>that</a:t>
            </a:r>
            <a:r>
              <a:rPr lang="es-ES" sz="2000" dirty="0">
                <a:solidFill>
                  <a:srgbClr val="55ADE2"/>
                </a:solidFill>
                <a:latin typeface="Avenir Light"/>
                <a:cs typeface="Avenir Light"/>
              </a:rPr>
              <a:t> </a:t>
            </a:r>
            <a:r>
              <a:rPr lang="es-ES" sz="2000" dirty="0" err="1">
                <a:solidFill>
                  <a:srgbClr val="55ADE2"/>
                </a:solidFill>
                <a:latin typeface="Avenir Light"/>
                <a:cs typeface="Avenir Light"/>
              </a:rPr>
              <a:t>covers</a:t>
            </a:r>
            <a:r>
              <a:rPr lang="es-ES" sz="2000" dirty="0">
                <a:solidFill>
                  <a:srgbClr val="55ADE2"/>
                </a:solidFill>
                <a:latin typeface="Avenir Light"/>
                <a:cs typeface="Avenir Light"/>
              </a:rPr>
              <a:t> </a:t>
            </a:r>
            <a:r>
              <a:rPr lang="es-ES" sz="2000" dirty="0" err="1">
                <a:solidFill>
                  <a:srgbClr val="55ADE2"/>
                </a:solidFill>
                <a:latin typeface="Avenir Light"/>
                <a:cs typeface="Avenir Light"/>
              </a:rPr>
              <a:t>the</a:t>
            </a:r>
            <a:r>
              <a:rPr lang="es-ES" sz="2000" dirty="0">
                <a:solidFill>
                  <a:srgbClr val="55ADE2"/>
                </a:solidFill>
                <a:latin typeface="Avenir Light"/>
                <a:cs typeface="Avenir Light"/>
              </a:rPr>
              <a:t> </a:t>
            </a:r>
            <a:r>
              <a:rPr lang="es-ES" sz="2000" dirty="0" err="1">
                <a:solidFill>
                  <a:srgbClr val="55ADE2"/>
                </a:solidFill>
                <a:latin typeface="Avenir Light"/>
                <a:cs typeface="Avenir Light"/>
              </a:rPr>
              <a:t>entire</a:t>
            </a:r>
            <a:r>
              <a:rPr lang="es-ES" sz="2000" dirty="0">
                <a:solidFill>
                  <a:srgbClr val="55ADE2"/>
                </a:solidFill>
                <a:latin typeface="Avenir Light"/>
                <a:cs typeface="Avenir Light"/>
              </a:rPr>
              <a:t> </a:t>
            </a:r>
            <a:r>
              <a:rPr lang="es-ES" sz="2000" dirty="0" err="1">
                <a:solidFill>
                  <a:srgbClr val="55ADE2"/>
                </a:solidFill>
                <a:latin typeface="Avenir Light"/>
                <a:cs typeface="Avenir Light"/>
              </a:rPr>
              <a:t>hemisphere</a:t>
            </a:r>
            <a:endParaRPr lang="es-ES" sz="20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000" dirty="0" smtClean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200" dirty="0" smtClean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200" dirty="0" smtClean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200" dirty="0" smtClean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0" indent="0">
              <a:buNone/>
            </a:pPr>
            <a:endParaRPr lang="es-ES" dirty="0" smtClean="0">
              <a:solidFill>
                <a:srgbClr val="4472C4"/>
              </a:solidFill>
              <a:latin typeface="Avenir Light"/>
              <a:cs typeface="Avenir Ligh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6906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ss" id="{A7EDC39B-3BB9-0D48-A1B8-586662BAE337}" vid="{4E079535-031C-284A-A84D-813097B7F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ciss_plantilla</Template>
  <TotalTime>1644</TotalTime>
  <Words>1157</Words>
  <Application>Microsoft Macintosh PowerPoint</Application>
  <PresentationFormat>On-screen Show (4:3)</PresentationFormat>
  <Paragraphs>152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de Office</vt:lpstr>
      <vt:lpstr>Workshop on Labour Migration: Contributions from the Ministries of Labour in the Americas</vt:lpstr>
      <vt:lpstr>Table of Contents</vt:lpstr>
      <vt:lpstr>1. Premises: Migration and development, is it possible?</vt:lpstr>
      <vt:lpstr>1. Premises: The integrated nature of the phenomenon of migration</vt:lpstr>
      <vt:lpstr>PowerPoint Presentation</vt:lpstr>
      <vt:lpstr>2. Highlights of migration in the Americas: migrant workers</vt:lpstr>
      <vt:lpstr>2. Highlights of migration in the Americas: Family Members</vt:lpstr>
      <vt:lpstr>3. Instruments for the protection of migrants: insufficient?</vt:lpstr>
      <vt:lpstr>3. Instruments for the protection of migrants: Conventions of portability</vt:lpstr>
      <vt:lpstr>PowerPoint Presentation</vt:lpstr>
      <vt:lpstr>5. Final thoughts: conclusions</vt:lpstr>
      <vt:lpstr>5. Final thoughts: recommendations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Aura Alejandra Ospina Sierra</cp:lastModifiedBy>
  <cp:revision>106</cp:revision>
  <cp:lastPrinted>2017-07-12T18:36:36Z</cp:lastPrinted>
  <dcterms:created xsi:type="dcterms:W3CDTF">2017-05-16T17:42:32Z</dcterms:created>
  <dcterms:modified xsi:type="dcterms:W3CDTF">2017-07-14T17:56:25Z</dcterms:modified>
</cp:coreProperties>
</file>