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3" r:id="rId2"/>
    <p:sldId id="294" r:id="rId3"/>
    <p:sldId id="295" r:id="rId4"/>
    <p:sldId id="305" r:id="rId5"/>
    <p:sldId id="306" r:id="rId6"/>
    <p:sldId id="296" r:id="rId7"/>
    <p:sldId id="300" r:id="rId8"/>
    <p:sldId id="301" r:id="rId9"/>
    <p:sldId id="302" r:id="rId10"/>
    <p:sldId id="303" r:id="rId11"/>
    <p:sldId id="304" r:id="rId12"/>
    <p:sldId id="307" r:id="rId13"/>
    <p:sldId id="262" r:id="rId1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D76DD"/>
    <a:srgbClr val="55A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6" autoAdjust="0"/>
    <p:restoredTop sz="68807" autoAdjust="0"/>
  </p:normalViewPr>
  <p:slideViewPr>
    <p:cSldViewPr snapToGrid="0" snapToObjects="1">
      <p:cViewPr varScale="1">
        <p:scale>
          <a:sx n="81" d="100"/>
          <a:sy n="81" d="100"/>
        </p:scale>
        <p:origin x="-2288" y="-112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48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881BE-735D-8B46-A234-049D6859C3D5}" type="datetimeFigureOut">
              <a:rPr lang="es-ES_tradnl" smtClean="0"/>
              <a:t>7/14/17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E904-8177-3A45-88DC-CAB9AE97DA6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8941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0D3E3-20DB-6A4F-AFFD-265CC7CF0102}" type="datetimeFigureOut">
              <a:rPr lang="es-ES_tradnl" smtClean="0"/>
              <a:t>7/14/17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914A-E40B-9F48-B8C8-20486CBBC48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5075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34" y="-390"/>
            <a:ext cx="9247510" cy="6935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188" y="3572052"/>
            <a:ext cx="6190162" cy="702092"/>
          </a:xfrm>
        </p:spPr>
        <p:txBody>
          <a:bodyPr anchor="b">
            <a:noAutofit/>
          </a:bodyPr>
          <a:lstStyle>
            <a:lvl1pPr algn="l">
              <a:defRPr sz="4500" b="1" i="0" baseline="0">
                <a:solidFill>
                  <a:srgbClr val="2D76DD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5188" y="4337964"/>
            <a:ext cx="6190162" cy="104534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C3CB-25AB-264F-80EB-4DE3BD1F9798}" type="datetime1">
              <a:rPr lang="es-MX" smtClean="0"/>
              <a:t>7/14/17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06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709F-2D99-C944-BCE0-8600D05FDC2C}" type="datetime1">
              <a:rPr lang="es-MX" smtClean="0"/>
              <a:t>7/14/17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1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1553-70F4-1844-B413-67674F2928CA}" type="datetime1">
              <a:rPr lang="es-MX" smtClean="0"/>
              <a:t>7/14/17</a:t>
            </a:fld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s-ES_tradnl" smtClean="0"/>
              <a:t>1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206665"/>
            <a:ext cx="5829300" cy="8560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8FC8-8399-5C48-9085-7C50D9499598}" type="datetime1">
              <a:rPr lang="es-MX" smtClean="0"/>
              <a:t>7/14/17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022" y="6322437"/>
            <a:ext cx="546860" cy="681037"/>
          </a:xfrm>
        </p:spPr>
        <p:txBody>
          <a:bodyPr/>
          <a:lstStyle>
            <a:lvl1pPr>
              <a:defRPr sz="2000"/>
            </a:lvl1pPr>
          </a:lstStyle>
          <a:p>
            <a:fld id="{1C5A43DC-EA14-4648-97DC-D19CD887E6B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37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544E-1C60-6B42-AF0A-6BE84EE9EB43}" type="datetime1">
              <a:rPr lang="es-MX" smtClean="0"/>
              <a:t>7/14/17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83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49" y="365127"/>
            <a:ext cx="5830491" cy="521978"/>
          </a:xfrm>
        </p:spPr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5C70-3620-724A-95C0-6678D6D1C490}" type="datetime1">
              <a:rPr lang="es-MX" smtClean="0"/>
              <a:t>7/14/17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54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DFE3-3B81-4C4C-84A5-D703D4BA88DA}" type="datetime1">
              <a:rPr lang="es-MX" smtClean="0"/>
              <a:t>7/14/17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75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6B5E-FE18-5D46-9DE1-675C5A0FF723}" type="datetime1">
              <a:rPr lang="es-MX" smtClean="0"/>
              <a:t>7/14/17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95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D66B-AE79-BE4B-A598-8B57C1DA5F0A}" type="datetime1">
              <a:rPr lang="es-MX" smtClean="0"/>
              <a:t>7/14/17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21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D7E3-1527-3F4C-A638-01C7BC62C74D}" type="datetime1">
              <a:rPr lang="es-MX" smtClean="0"/>
              <a:t>7/14/17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55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C9AF-E1F6-F146-85FC-4702C2C5AEA2}" type="datetime1">
              <a:rPr lang="es-MX" smtClean="0"/>
              <a:t>7/14/17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9275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4446" y="261258"/>
            <a:ext cx="6630904" cy="692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7946"/>
            <a:ext cx="7886700" cy="4989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2D76DD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fld id="{5FA97C94-C184-9940-8A71-EB1B5900CF85}" type="datetime1">
              <a:rPr lang="es-MX" smtClean="0"/>
              <a:t>7/14/17</a:t>
            </a:fld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255" y="6262595"/>
            <a:ext cx="54686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 i="0">
                <a:solidFill>
                  <a:srgbClr val="2D76DD">
                    <a:alpha val="50000"/>
                  </a:srgbClr>
                </a:solidFill>
                <a:latin typeface="Lantinghei SC Heavy" charset="0"/>
                <a:ea typeface="Lantinghei SC Heavy" charset="0"/>
                <a:cs typeface="Lantinghei SC Heavy" charset="0"/>
              </a:defRPr>
            </a:lvl1pPr>
          </a:lstStyle>
          <a:p>
            <a:r>
              <a:rPr lang="es-ES_tradnl" dirty="0" smtClean="0"/>
              <a:t>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357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rgbClr val="2D76DD"/>
          </a:solidFill>
          <a:latin typeface="Avenir Black" charset="0"/>
          <a:ea typeface="Avenir Black" charset="0"/>
          <a:cs typeface="Avenir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D76DD"/>
          </a:solidFill>
          <a:latin typeface="Avenir Light" charset="0"/>
          <a:ea typeface="Avenir Light" charset="0"/>
          <a:cs typeface="Avenir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D76DD"/>
          </a:solidFill>
          <a:latin typeface="Avenir Light" charset="0"/>
          <a:ea typeface="Avenir Light" charset="0"/>
          <a:cs typeface="Avenir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D76DD"/>
          </a:solidFill>
          <a:latin typeface="Avenir Light" charset="0"/>
          <a:ea typeface="Avenir Light" charset="0"/>
          <a:cs typeface="Avenir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D76DD"/>
          </a:solidFill>
          <a:latin typeface="Avenir Light" charset="0"/>
          <a:ea typeface="Avenir Light" charset="0"/>
          <a:cs typeface="Avenir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D76DD"/>
          </a:solidFill>
          <a:latin typeface="Avenir Light" charset="0"/>
          <a:ea typeface="Avenir Light" charset="0"/>
          <a:cs typeface="Avenir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bal-migration.inf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9132" y="3324714"/>
            <a:ext cx="8141808" cy="949430"/>
          </a:xfrm>
        </p:spPr>
        <p:txBody>
          <a:bodyPr/>
          <a:lstStyle/>
          <a:p>
            <a:pPr algn="ctr"/>
            <a:r>
              <a:rPr lang="es-ES" sz="2800" dirty="0" smtClean="0"/>
              <a:t>Taller sobre Migración Laboral: Aportes desde los Ministerios de Trabajo de las Américas</a:t>
            </a:r>
            <a:endParaRPr lang="es-E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La migración laboral hoy en las Américas y el rol de los ministerios del trabajo</a:t>
            </a:r>
          </a:p>
          <a:p>
            <a:pPr algn="r"/>
            <a:r>
              <a:rPr lang="es-ES" sz="1400" dirty="0" smtClean="0"/>
              <a:t>13 de julio de 2017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409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46" y="490330"/>
            <a:ext cx="8205027" cy="625502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88" y="2530337"/>
            <a:ext cx="7946968" cy="165872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88" y="2023963"/>
            <a:ext cx="7946968" cy="165872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70" y="4498980"/>
            <a:ext cx="7946968" cy="165872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82" y="2969511"/>
            <a:ext cx="7946968" cy="165872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" y="3416702"/>
            <a:ext cx="7946968" cy="165872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" y="3950110"/>
            <a:ext cx="7946968" cy="16587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 fontScale="90000"/>
          </a:bodyPr>
          <a:lstStyle/>
          <a:p>
            <a:r>
              <a:rPr lang="es-ES" sz="3400" dirty="0" smtClean="0"/>
              <a:t>4. Agenda para la protección y seguridad social</a:t>
            </a:r>
            <a:endParaRPr lang="es-ES" sz="3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88" y="1572485"/>
            <a:ext cx="7946968" cy="165872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10</a:t>
            </a:fld>
            <a:endParaRPr lang="es-ES_tradnl" dirty="0"/>
          </a:p>
        </p:txBody>
      </p:sp>
      <p:sp>
        <p:nvSpPr>
          <p:cNvPr id="12" name="Rectángulo 11"/>
          <p:cNvSpPr/>
          <p:nvPr/>
        </p:nvSpPr>
        <p:spPr>
          <a:xfrm>
            <a:off x="1575255" y="3382846"/>
            <a:ext cx="7402049" cy="23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endParaRPr lang="es-ES" sz="1200" dirty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La informalidad afecta la inclusión de migrantes en los sistemas de seguridad social.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5255" y="2090223"/>
            <a:ext cx="6182679" cy="4181414"/>
          </a:xfrm>
        </p:spPr>
        <p:txBody>
          <a:bodyPr>
            <a:normAutofit/>
          </a:bodyPr>
          <a:lstStyle/>
          <a:p>
            <a:r>
              <a:rPr lang="es-ES" sz="1200" dirty="0" smtClean="0"/>
              <a:t>Analizar las dimensiones de migración laboral: regular, irregular, formal, informal, permanente, temporal, entre otras.</a:t>
            </a:r>
          </a:p>
          <a:p>
            <a:r>
              <a:rPr lang="es-ES" sz="1200" dirty="0" smtClean="0"/>
              <a:t>Aún tenemos información insuficiente sobre los migrantes en los mercados laborales porque la estadística sigue concentrada en el control migratorio</a:t>
            </a:r>
          </a:p>
          <a:p>
            <a:endParaRPr lang="es-ES" sz="1200" dirty="0"/>
          </a:p>
          <a:p>
            <a:endParaRPr lang="es-ES" sz="1200" dirty="0" smtClean="0"/>
          </a:p>
          <a:p>
            <a:endParaRPr lang="es-ES" sz="1200" dirty="0" smtClean="0"/>
          </a:p>
          <a:p>
            <a:pPr marL="0" indent="0" algn="ctr">
              <a:buNone/>
            </a:pPr>
            <a:endParaRPr lang="es-E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endParaRPr lang="es-E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endParaRPr lang="es-E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endParaRPr lang="es-E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r>
              <a:rPr lang="es-ES" sz="2000" dirty="0" smtClean="0">
                <a:latin typeface="Avenir Book" charset="0"/>
                <a:ea typeface="Avenir Book" charset="0"/>
                <a:cs typeface="Avenir Book" charset="0"/>
              </a:rPr>
              <a:t>Convenio Universal inclusivo para todos los países del mundo que reciben migrantes laborales</a:t>
            </a:r>
          </a:p>
          <a:p>
            <a:endParaRPr lang="es-ES" sz="1400" dirty="0"/>
          </a:p>
        </p:txBody>
      </p:sp>
      <p:sp>
        <p:nvSpPr>
          <p:cNvPr id="6" name="Rectángulo 5"/>
          <p:cNvSpPr/>
          <p:nvPr/>
        </p:nvSpPr>
        <p:spPr>
          <a:xfrm>
            <a:off x="1575259" y="3150825"/>
            <a:ext cx="6049575" cy="5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Abatir la explotación laboral y las prácticas de contratación abusivas.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575259" y="3898111"/>
            <a:ext cx="6049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Incluir a las instituciones prestadoras de servicios de seguridad social en la discusión de beneficios y Convenios</a:t>
            </a:r>
            <a:r>
              <a:rPr lang="es-ES" sz="1200" dirty="0" smtClean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Instrumentar sistemas automatizados para los procesos de intercambio de información entre países e instituciones en seguridad social</a:t>
            </a:r>
            <a:r>
              <a:rPr lang="es-ES" sz="1200" dirty="0" smtClean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s-ES" sz="1200" dirty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Plantear instrumentos de protección social que vayan más allá de la situación migratoria.</a:t>
            </a:r>
          </a:p>
        </p:txBody>
      </p:sp>
    </p:spTree>
    <p:extLst>
      <p:ext uri="{BB962C8B-B14F-4D97-AF65-F5344CB8AC3E}">
        <p14:creationId xmlns:p14="http://schemas.microsoft.com/office/powerpoint/2010/main" val="42141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/>
          </a:bodyPr>
          <a:lstStyle/>
          <a:p>
            <a:r>
              <a:rPr lang="es-ES" sz="3400" dirty="0" smtClean="0"/>
              <a:t>5. Reflexión final: </a:t>
            </a:r>
            <a:r>
              <a:rPr lang="es-ES" sz="3400" dirty="0" smtClean="0">
                <a:latin typeface="Avenir Book"/>
                <a:cs typeface="Avenir Book"/>
              </a:rPr>
              <a:t>conclusiones</a:t>
            </a:r>
            <a:endParaRPr lang="es-ES" sz="3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La migración masiva de trabajadores plantea la necesidad de realizar cambios para la protección y seguridad </a:t>
            </a:r>
            <a:r>
              <a:rPr lang="es-ES" dirty="0" smtClean="0">
                <a:solidFill>
                  <a:srgbClr val="4472C4"/>
                </a:solidFill>
                <a:latin typeface="Avenir Light"/>
                <a:cs typeface="Avenir Light"/>
              </a:rPr>
              <a:t>social debido a: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4472C4"/>
                </a:solidFill>
                <a:latin typeface="Avenir Light"/>
                <a:cs typeface="Avenir Light"/>
              </a:rPr>
              <a:t>Magra instrumentación de las normas y convenios internacionales.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4472C4"/>
                </a:solidFill>
                <a:latin typeface="Avenir Light"/>
                <a:cs typeface="Avenir Light"/>
              </a:rPr>
              <a:t>Baja 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expectativa de acceder a una pensión</a:t>
            </a:r>
            <a:r>
              <a:rPr lang="es-ES" dirty="0" smtClean="0">
                <a:solidFill>
                  <a:srgbClr val="4472C4"/>
                </a:solidFill>
                <a:latin typeface="Avenir Light"/>
                <a:cs typeface="Avenir Ligh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4472C4"/>
                </a:solidFill>
                <a:latin typeface="Avenir Light"/>
                <a:cs typeface="Avenir Light"/>
              </a:rPr>
              <a:t>Escaso aprovechamiento del retorno y promoción del ahorro.</a:t>
            </a:r>
            <a:endParaRPr lang="es-ES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4472C4"/>
                </a:solidFill>
                <a:latin typeface="Avenir Light"/>
                <a:cs typeface="Avenir Light"/>
              </a:rPr>
              <a:t>Faltan 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instrumentos para la protección de familiares de migrantes en países de origen.</a:t>
            </a:r>
          </a:p>
          <a:p>
            <a:pPr>
              <a:lnSpc>
                <a:spcPct val="120000"/>
              </a:lnSpc>
            </a:pP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La migración irregular está expuesta a mayor desprotección y riesgos laborales con altos costos en el largo plazo.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90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5. Reflexión final: </a:t>
            </a:r>
            <a:r>
              <a:rPr lang="es-ES" dirty="0" smtClean="0">
                <a:latin typeface="Avenir Book"/>
                <a:cs typeface="Avenir Book"/>
              </a:rPr>
              <a:t>recomendaciones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355" y="2129314"/>
            <a:ext cx="5784182" cy="453547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400" dirty="0" smtClean="0"/>
              <a:t>Deberá</a:t>
            </a:r>
            <a:r>
              <a:rPr lang="es-ES" sz="1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s-ES" sz="1600" dirty="0"/>
              <a:t>Educar y capacitar toda la vida para la prevención</a:t>
            </a:r>
          </a:p>
          <a:p>
            <a:pPr lvl="1">
              <a:lnSpc>
                <a:spcPct val="80000"/>
              </a:lnSpc>
            </a:pPr>
            <a:r>
              <a:rPr lang="es-ES" sz="1600" dirty="0"/>
              <a:t>Instrumentar mecanismos de ahorro independiente</a:t>
            </a:r>
          </a:p>
          <a:p>
            <a:pPr lvl="1">
              <a:lnSpc>
                <a:spcPct val="80000"/>
              </a:lnSpc>
            </a:pPr>
            <a:r>
              <a:rPr lang="es-ES" sz="1600" dirty="0"/>
              <a:t>Promover mejores condiciones laborales</a:t>
            </a:r>
          </a:p>
          <a:p>
            <a:pPr lvl="1">
              <a:lnSpc>
                <a:spcPct val="80000"/>
              </a:lnSpc>
            </a:pPr>
            <a:r>
              <a:rPr lang="es-ES" sz="1600" dirty="0"/>
              <a:t>Proporcionar mecanismos de acceso a la salud</a:t>
            </a:r>
          </a:p>
          <a:p>
            <a:pPr lvl="1">
              <a:lnSpc>
                <a:spcPct val="80000"/>
              </a:lnSpc>
            </a:pPr>
            <a:endParaRPr lang="es-ES" sz="1600" dirty="0"/>
          </a:p>
          <a:p>
            <a:pPr>
              <a:lnSpc>
                <a:spcPct val="80000"/>
              </a:lnSpc>
            </a:pPr>
            <a:r>
              <a:rPr lang="es-ES" sz="1400" dirty="0"/>
              <a:t>Un nuevo sistema de seguridad y protección social se basaría:</a:t>
            </a:r>
          </a:p>
          <a:p>
            <a:pPr lvl="1">
              <a:lnSpc>
                <a:spcPct val="80000"/>
              </a:lnSpc>
            </a:pPr>
            <a:r>
              <a:rPr lang="es-ES" sz="1600" dirty="0"/>
              <a:t>Promover el retorno y el aprovechamiento de la migración</a:t>
            </a:r>
          </a:p>
          <a:p>
            <a:pPr lvl="1">
              <a:lnSpc>
                <a:spcPct val="80000"/>
              </a:lnSpc>
            </a:pPr>
            <a:r>
              <a:rPr lang="es-ES" sz="1600" dirty="0"/>
              <a:t>Promover el acceso universal a la salud</a:t>
            </a:r>
          </a:p>
          <a:p>
            <a:pPr lvl="1">
              <a:lnSpc>
                <a:spcPct val="80000"/>
              </a:lnSpc>
            </a:pPr>
            <a:r>
              <a:rPr lang="es-ES" sz="1600" dirty="0"/>
              <a:t>Reformar los modelos de pensiones: más sólidos y reales</a:t>
            </a:r>
          </a:p>
          <a:p>
            <a:pPr lvl="1">
              <a:lnSpc>
                <a:spcPct val="80000"/>
              </a:lnSpc>
            </a:pPr>
            <a:r>
              <a:rPr lang="es-ES" sz="1600" dirty="0"/>
              <a:t>Instrumentar esquemas </a:t>
            </a:r>
            <a:r>
              <a:rPr lang="es-ES" sz="1600" i="1" dirty="0"/>
              <a:t>ad hoc</a:t>
            </a:r>
            <a:r>
              <a:rPr lang="es-ES" sz="1600" dirty="0"/>
              <a:t> a los nuevos modelos de trabajo de migrantes</a:t>
            </a:r>
          </a:p>
          <a:p>
            <a:pPr lvl="1">
              <a:lnSpc>
                <a:spcPct val="80000"/>
              </a:lnSpc>
            </a:pPr>
            <a:r>
              <a:rPr lang="es-ES" sz="1600" dirty="0"/>
              <a:t>Eliminar las barreras de entrada (flexibilizar la inscripción)</a:t>
            </a:r>
          </a:p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12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1928058" y="1528598"/>
            <a:ext cx="7080585" cy="894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dirty="0">
                <a:solidFill>
                  <a:srgbClr val="4BACC6"/>
                </a:solidFill>
              </a:rPr>
              <a:t>La protección y seguridad social tiene el desafío de proporcionar flexibilidad para enrolar y proteger a los migrantes y sus familiares sin importar su condición migratoria y lugar de origen.</a:t>
            </a:r>
          </a:p>
          <a:p>
            <a:pPr algn="r">
              <a:lnSpc>
                <a:spcPct val="80000"/>
              </a:lnSpc>
            </a:pPr>
            <a:endParaRPr lang="es-ES" dirty="0">
              <a:solidFill>
                <a:srgbClr val="4BACC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552" y="2597426"/>
            <a:ext cx="4045784" cy="31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4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Contenido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arabicPeriod"/>
            </a:pPr>
            <a:r>
              <a:rPr lang="es-ES" dirty="0" smtClean="0"/>
              <a:t>Premisas</a:t>
            </a:r>
          </a:p>
          <a:p>
            <a:pPr lvl="1"/>
            <a:r>
              <a:rPr lang="es-ES" dirty="0" smtClean="0"/>
              <a:t>Migración y desarrollo: ¿es posible?</a:t>
            </a:r>
          </a:p>
          <a:p>
            <a:pPr lvl="1"/>
            <a:r>
              <a:rPr lang="es-ES" dirty="0" smtClean="0"/>
              <a:t>Integralidad del fenómeno migratorio</a:t>
            </a:r>
          </a:p>
          <a:p>
            <a:pPr marL="571500" indent="-571500">
              <a:buFont typeface="+mj-lt"/>
              <a:buAutoNum type="arabicPeriod"/>
            </a:pPr>
            <a:r>
              <a:rPr lang="es-ES" i="1" dirty="0" err="1" smtClean="0"/>
              <a:t>Highlights</a:t>
            </a:r>
            <a:r>
              <a:rPr lang="es-ES" dirty="0" smtClean="0"/>
              <a:t> de la migración en las Américas</a:t>
            </a:r>
          </a:p>
          <a:p>
            <a:pPr lvl="1">
              <a:buFont typeface="Arial"/>
              <a:buChar char="•"/>
            </a:pPr>
            <a:r>
              <a:rPr lang="es-ES" dirty="0" smtClean="0"/>
              <a:t>Trabajadores migrantes</a:t>
            </a:r>
          </a:p>
          <a:p>
            <a:pPr lvl="1">
              <a:buFont typeface="Arial"/>
              <a:buChar char="•"/>
            </a:pPr>
            <a:r>
              <a:rPr lang="es-ES" dirty="0" smtClean="0"/>
              <a:t>Familiares</a:t>
            </a:r>
          </a:p>
          <a:p>
            <a:pPr marL="571500" indent="-571500">
              <a:buFont typeface="+mj-lt"/>
              <a:buAutoNum type="arabicPeriod"/>
            </a:pPr>
            <a:r>
              <a:rPr lang="es-ES" dirty="0" smtClean="0"/>
              <a:t>Instrumentos para la protección de los migrantes</a:t>
            </a:r>
          </a:p>
          <a:p>
            <a:pPr lvl="1"/>
            <a:r>
              <a:rPr lang="es-ES" dirty="0" smtClean="0"/>
              <a:t>¿Insuficientes?</a:t>
            </a:r>
          </a:p>
          <a:p>
            <a:pPr lvl="1"/>
            <a:r>
              <a:rPr lang="es-ES" dirty="0" smtClean="0"/>
              <a:t>Convenios de portabilidad</a:t>
            </a:r>
          </a:p>
          <a:p>
            <a:pPr marL="571500" indent="-571500">
              <a:buFont typeface="+mj-lt"/>
              <a:buAutoNum type="arabicPeriod"/>
            </a:pPr>
            <a:r>
              <a:rPr lang="es-ES" dirty="0" smtClean="0"/>
              <a:t>Una agenda para la protección y seguridad social</a:t>
            </a:r>
          </a:p>
          <a:p>
            <a:pPr marL="571500" indent="-571500">
              <a:buFont typeface="+mj-lt"/>
              <a:buAutoNum type="arabicPeriod"/>
            </a:pPr>
            <a:r>
              <a:rPr lang="es-ES" dirty="0" smtClean="0"/>
              <a:t>Reflexión final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057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 fontScale="90000"/>
          </a:bodyPr>
          <a:lstStyle/>
          <a:p>
            <a:r>
              <a:rPr lang="es-ES" sz="3400" dirty="0" smtClean="0"/>
              <a:t>1. Premisas: </a:t>
            </a:r>
            <a:r>
              <a:rPr lang="es-ES" sz="3400" dirty="0" smtClean="0">
                <a:latin typeface="Avenir Book"/>
                <a:cs typeface="Avenir Book"/>
              </a:rPr>
              <a:t>Migración y desarrollo ¿es posible?</a:t>
            </a:r>
            <a:endParaRPr lang="es-ES" sz="3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08258"/>
            <a:ext cx="3943350" cy="4989017"/>
          </a:xfrm>
        </p:spPr>
        <p:txBody>
          <a:bodyPr>
            <a:normAutofit/>
          </a:bodyPr>
          <a:lstStyle/>
          <a:p>
            <a:endParaRPr lang="es-MX" sz="2200" dirty="0" smtClean="0"/>
          </a:p>
          <a:p>
            <a:r>
              <a:rPr lang="es-MX" sz="2200" dirty="0" smtClean="0"/>
              <a:t>La migración </a:t>
            </a:r>
            <a:r>
              <a:rPr lang="es-MX" sz="2200" dirty="0" smtClean="0">
                <a:solidFill>
                  <a:srgbClr val="55ADE2"/>
                </a:solidFill>
              </a:rPr>
              <a:t>por razones laborales ocupa el 60% </a:t>
            </a:r>
            <a:r>
              <a:rPr lang="es-MX" sz="2200" dirty="0" smtClean="0"/>
              <a:t>de las causas.</a:t>
            </a:r>
          </a:p>
          <a:p>
            <a:r>
              <a:rPr lang="es-MX" sz="2200" dirty="0" smtClean="0"/>
              <a:t>El aprovechamiento de la experiencia migratoria depende de la integración y el retorno.</a:t>
            </a:r>
          </a:p>
          <a:p>
            <a:r>
              <a:rPr lang="es-MX" sz="2200" dirty="0" smtClean="0"/>
              <a:t>Hay </a:t>
            </a:r>
            <a:r>
              <a:rPr lang="es-MX" sz="2200" dirty="0" smtClean="0">
                <a:solidFill>
                  <a:srgbClr val="55ADE2"/>
                </a:solidFill>
              </a:rPr>
              <a:t>18 leyes de migración</a:t>
            </a:r>
            <a:r>
              <a:rPr lang="es-MX" sz="2200" dirty="0" smtClean="0"/>
              <a:t> en el hemisferio, solo </a:t>
            </a:r>
            <a:r>
              <a:rPr lang="es-MX" sz="2200" dirty="0" smtClean="0">
                <a:solidFill>
                  <a:srgbClr val="55ADE2"/>
                </a:solidFill>
              </a:rPr>
              <a:t>4</a:t>
            </a:r>
            <a:r>
              <a:rPr lang="es-MX" sz="2200" dirty="0" smtClean="0"/>
              <a:t> de ellas contemplan instrumentos de efectivos para el </a:t>
            </a:r>
            <a:r>
              <a:rPr lang="es-MX" sz="2200" dirty="0" smtClean="0">
                <a:solidFill>
                  <a:srgbClr val="55ADE2"/>
                </a:solidFill>
              </a:rPr>
              <a:t>retorno</a:t>
            </a:r>
            <a:r>
              <a:rPr lang="es-MX" sz="2200" dirty="0" smtClean="0"/>
              <a:t>.</a:t>
            </a:r>
          </a:p>
          <a:p>
            <a:endParaRPr lang="es-MX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628650" y="1166972"/>
            <a:ext cx="79743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Vivimos en un momento migratorio sin precedentes: 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1200" dirty="0">
                <a:solidFill>
                  <a:srgbClr val="55ADE2"/>
                </a:solidFill>
              </a:rPr>
              <a:t>h</a:t>
            </a:r>
            <a:r>
              <a:rPr lang="es-ES" sz="1200" dirty="0">
                <a:solidFill>
                  <a:srgbClr val="55ADE2"/>
                </a:solidFill>
                <a:latin typeface="Avenir Light"/>
                <a:cs typeface="Avenir Light"/>
              </a:rPr>
              <a:t>ay 64 millones de migrantes en el </a:t>
            </a:r>
            <a:r>
              <a:rPr lang="es-ES" sz="1200" dirty="0" smtClean="0">
                <a:solidFill>
                  <a:srgbClr val="55ADE2"/>
                </a:solidFill>
                <a:latin typeface="Avenir Light"/>
                <a:cs typeface="Avenir Light"/>
              </a:rPr>
              <a:t>hemisferio</a:t>
            </a: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ES" sz="1200" dirty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algn="ctr"/>
            <a:endParaRPr lang="es-MX" sz="1200" dirty="0">
              <a:solidFill>
                <a:srgbClr val="55ADE2"/>
              </a:solidFill>
              <a:latin typeface="Avenir Black"/>
              <a:cs typeface="Avenir Black"/>
            </a:endParaRPr>
          </a:p>
          <a:p>
            <a:pPr algn="ctr"/>
            <a:r>
              <a:rPr lang="es-MX" sz="1600" dirty="0">
                <a:solidFill>
                  <a:srgbClr val="55ADE2"/>
                </a:solidFill>
                <a:latin typeface="Avenir Black"/>
                <a:cs typeface="Avenir Black"/>
              </a:rPr>
              <a:t>Migración como derecho humano: </a:t>
            </a:r>
            <a:r>
              <a:rPr lang="es-MX" sz="1600" dirty="0">
                <a:solidFill>
                  <a:srgbClr val="55ADE2"/>
                </a:solidFill>
                <a:latin typeface="Avenir Book"/>
                <a:cs typeface="Avenir Book"/>
              </a:rPr>
              <a:t>todas las personas tienen derecho a migrar, retornar y permanecer en su país de origen en condiciones </a:t>
            </a:r>
            <a:r>
              <a:rPr lang="es-MX" sz="1600" dirty="0" smtClean="0">
                <a:solidFill>
                  <a:srgbClr val="55ADE2"/>
                </a:solidFill>
                <a:latin typeface="Avenir Book"/>
                <a:cs typeface="Avenir Book"/>
              </a:rPr>
              <a:t>dignas</a:t>
            </a:r>
            <a:endParaRPr lang="es-MX" sz="1600" dirty="0">
              <a:solidFill>
                <a:srgbClr val="55ADE2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608" y="634682"/>
            <a:ext cx="6830392" cy="52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 fontScale="90000"/>
          </a:bodyPr>
          <a:lstStyle/>
          <a:p>
            <a:r>
              <a:rPr lang="es-ES" sz="3400" dirty="0" smtClean="0"/>
              <a:t>1. Premisas: </a:t>
            </a:r>
            <a:r>
              <a:rPr lang="es-ES" sz="3400" dirty="0" smtClean="0">
                <a:latin typeface="Avenir Book"/>
                <a:cs typeface="Avenir Book"/>
              </a:rPr>
              <a:t>Integralidad del fenómeno migratorio</a:t>
            </a:r>
            <a:endParaRPr lang="es-ES" sz="3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07739"/>
            <a:ext cx="7886700" cy="6301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_tradnl" sz="2000" b="1" dirty="0"/>
              <a:t>La crisis de refugio ha cambiado el paradigma tradicional de control migratorio a un enfoque horizontal de </a:t>
            </a:r>
            <a:r>
              <a:rPr lang="es-ES_tradnl" sz="2000" b="1" dirty="0" smtClean="0"/>
              <a:t>derechos</a:t>
            </a:r>
            <a:endParaRPr lang="es-E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65" y="1477887"/>
            <a:ext cx="9180148" cy="58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276615" y="6331805"/>
            <a:ext cx="870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1F497D"/>
                </a:solidFill>
                <a:latin typeface="Avenir Light"/>
                <a:cs typeface="Avenir Light"/>
              </a:rPr>
              <a:t>Fuente: </a:t>
            </a:r>
            <a:r>
              <a:rPr lang="es-ES" sz="800" dirty="0">
                <a:solidFill>
                  <a:srgbClr val="1F497D"/>
                </a:solidFill>
                <a:latin typeface="Avenir Light"/>
                <a:cs typeface="Avenir Light"/>
                <a:hlinkClick r:id="rId2"/>
              </a:rPr>
              <a:t>http://www.global-migration.info</a:t>
            </a:r>
            <a:r>
              <a:rPr lang="es-ES" sz="800" dirty="0" smtClean="0">
                <a:solidFill>
                  <a:srgbClr val="1F497D"/>
                </a:solidFill>
                <a:latin typeface="Avenir Light"/>
                <a:cs typeface="Avenir Light"/>
                <a:hlinkClick r:id="rId2"/>
              </a:rPr>
              <a:t>/</a:t>
            </a:r>
            <a:r>
              <a:rPr lang="es-ES" sz="800" dirty="0" smtClean="0">
                <a:solidFill>
                  <a:srgbClr val="1F497D"/>
                </a:solidFill>
                <a:latin typeface="Avenir Light"/>
                <a:cs typeface="Avenir Light"/>
              </a:rPr>
              <a:t>.</a:t>
            </a:r>
          </a:p>
          <a:p>
            <a:r>
              <a:rPr lang="es-ES" sz="800" dirty="0">
                <a:solidFill>
                  <a:srgbClr val="1F497D"/>
                </a:solidFill>
                <a:latin typeface="Avenir Light"/>
                <a:cs typeface="Avenir Light"/>
              </a:rPr>
              <a:t> </a:t>
            </a:r>
            <a:r>
              <a:rPr lang="es-ES" sz="800" dirty="0" smtClean="0">
                <a:solidFill>
                  <a:srgbClr val="1F497D"/>
                </a:solidFill>
                <a:latin typeface="Avenir Light"/>
                <a:cs typeface="Avenir Light"/>
              </a:rPr>
              <a:t>             CEPAL, OIT, 2017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51" y="-426971"/>
            <a:ext cx="11936271" cy="767477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43660" y="3259970"/>
            <a:ext cx="280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2D76DD"/>
                </a:solidFill>
                <a:latin typeface="Avenir Book"/>
                <a:cs typeface="Avenir Book"/>
              </a:rPr>
              <a:t>Los corredores migratorios en el mundo están en constante cambio en función de las economías y sus efectos en los mercados de trabajo.</a:t>
            </a:r>
          </a:p>
          <a:p>
            <a:pPr algn="just"/>
            <a:endParaRPr lang="es-ES" sz="1600" dirty="0">
              <a:solidFill>
                <a:srgbClr val="2D76DD"/>
              </a:solidFill>
              <a:latin typeface="Avenir Book"/>
              <a:cs typeface="Avenir Book"/>
            </a:endParaRPr>
          </a:p>
          <a:p>
            <a:pPr algn="r"/>
            <a:r>
              <a:rPr lang="es-ES" sz="1600" dirty="0" smtClean="0">
                <a:solidFill>
                  <a:srgbClr val="2D76DD"/>
                </a:solidFill>
                <a:latin typeface="Avenir Book"/>
                <a:cs typeface="Avenir Book"/>
              </a:rPr>
              <a:t>En el hemisferio la migración interregional (dentro de ALC) está acelerándose de manera importante</a:t>
            </a:r>
            <a:endParaRPr lang="es-ES" sz="1600" dirty="0">
              <a:solidFill>
                <a:srgbClr val="2D76DD"/>
              </a:solidFill>
              <a:latin typeface="Avenir Book"/>
              <a:cs typeface="Avenir Book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7386" y="-1754692"/>
            <a:ext cx="9850407" cy="63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Autofit/>
          </a:bodyPr>
          <a:lstStyle/>
          <a:p>
            <a:r>
              <a:rPr lang="es-ES" sz="3000" dirty="0" smtClean="0"/>
              <a:t>2. </a:t>
            </a:r>
            <a:r>
              <a:rPr lang="es-ES" sz="3000" i="1" dirty="0" err="1"/>
              <a:t>Highlights</a:t>
            </a:r>
            <a:r>
              <a:rPr lang="es-ES" sz="3000" dirty="0"/>
              <a:t> de la migración en las </a:t>
            </a:r>
            <a:r>
              <a:rPr lang="es-ES" sz="3000" dirty="0" smtClean="0"/>
              <a:t>Américas: </a:t>
            </a:r>
            <a:r>
              <a:rPr lang="es-ES" sz="3000" dirty="0" smtClean="0">
                <a:latin typeface="Avenir Book"/>
                <a:cs typeface="Avenir Book"/>
              </a:rPr>
              <a:t>trabajadores migrantes</a:t>
            </a:r>
            <a:endParaRPr lang="es-ES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4115" y="2641877"/>
            <a:ext cx="5556732" cy="374832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MX" sz="1600" dirty="0" smtClean="0"/>
              <a:t>De </a:t>
            </a:r>
            <a:r>
              <a:rPr lang="es-MX" sz="1600" dirty="0"/>
              <a:t>ellos, 75</a:t>
            </a:r>
            <a:r>
              <a:rPr lang="es-MX" sz="1600" dirty="0" smtClean="0"/>
              <a:t>% participan </a:t>
            </a:r>
            <a:r>
              <a:rPr lang="es-MX" sz="1600" dirty="0"/>
              <a:t>en el mercado laboral. </a:t>
            </a:r>
          </a:p>
          <a:p>
            <a:pPr>
              <a:lnSpc>
                <a:spcPct val="100000"/>
              </a:lnSpc>
            </a:pPr>
            <a:r>
              <a:rPr lang="es-ES" sz="1600" dirty="0" smtClean="0"/>
              <a:t>Predominan en </a:t>
            </a:r>
            <a:r>
              <a:rPr lang="es-ES" sz="1600" dirty="0"/>
              <a:t>empleos de tareas repetitivas (baja calificación), empleos en riesgo por automatización.</a:t>
            </a:r>
          </a:p>
          <a:p>
            <a:pPr>
              <a:lnSpc>
                <a:spcPct val="100000"/>
              </a:lnSpc>
            </a:pPr>
            <a:r>
              <a:rPr lang="es-ES" sz="1600" dirty="0"/>
              <a:t>Dos de cada tres migrantes en la zona de la OCDE están empleados</a:t>
            </a:r>
            <a:r>
              <a:rPr lang="es-ES" sz="16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s-ES" sz="1600" dirty="0" smtClean="0"/>
              <a:t>Los migrantes de América Latina y el Caribe mantienen las menores tasas de desempleo.</a:t>
            </a:r>
            <a:endParaRPr lang="es-ES" sz="1600" dirty="0"/>
          </a:p>
          <a:p>
            <a:pPr>
              <a:lnSpc>
                <a:spcPct val="100000"/>
              </a:lnSpc>
            </a:pPr>
            <a:r>
              <a:rPr lang="es-ES" sz="1600" dirty="0"/>
              <a:t>La OECD estima que entre el 15% y el 20% de </a:t>
            </a:r>
            <a:r>
              <a:rPr lang="es-ES" sz="1600" dirty="0" smtClean="0"/>
              <a:t>los migrantes son irregulares.</a:t>
            </a:r>
          </a:p>
          <a:p>
            <a:pPr>
              <a:lnSpc>
                <a:spcPct val="100000"/>
              </a:lnSpc>
            </a:pPr>
            <a:r>
              <a:rPr lang="es-ES" sz="1600" dirty="0" smtClean="0"/>
              <a:t>El promedio de nivel de cotización a sistemas de seguridad social de los inmigrantes en comparación a los nativos es menor en la mayoría de los países de </a:t>
            </a:r>
            <a:r>
              <a:rPr lang="es-ES" sz="1600" dirty="0" err="1" smtClean="0"/>
              <a:t>ALyC</a:t>
            </a:r>
            <a:r>
              <a:rPr lang="es-ES" sz="1600" dirty="0"/>
              <a:t>.</a:t>
            </a:r>
          </a:p>
          <a:p>
            <a:pPr>
              <a:lnSpc>
                <a:spcPct val="100000"/>
              </a:lnSpc>
            </a:pPr>
            <a:endParaRPr lang="es-ES" sz="1800" dirty="0"/>
          </a:p>
          <a:p>
            <a:pPr>
              <a:lnSpc>
                <a:spcPct val="100000"/>
              </a:lnSpc>
            </a:pPr>
            <a:endParaRPr lang="es-ES" sz="1800" dirty="0"/>
          </a:p>
          <a:p>
            <a:pPr marL="0" indent="0">
              <a:lnSpc>
                <a:spcPct val="100000"/>
              </a:lnSpc>
              <a:buNone/>
            </a:pPr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76615" y="6331805"/>
            <a:ext cx="870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1F497D"/>
                </a:solidFill>
                <a:latin typeface="Avenir Light"/>
                <a:cs typeface="Avenir Light"/>
              </a:rPr>
              <a:t>Datos:  SICREMI, OEA, 2015</a:t>
            </a:r>
          </a:p>
          <a:p>
            <a:r>
              <a:rPr lang="es-ES" sz="800" dirty="0">
                <a:solidFill>
                  <a:srgbClr val="1F497D"/>
                </a:solidFill>
                <a:latin typeface="Avenir Light"/>
                <a:cs typeface="Avenir Light"/>
              </a:rPr>
              <a:t> </a:t>
            </a:r>
            <a:r>
              <a:rPr lang="es-ES" sz="800" dirty="0" smtClean="0">
                <a:solidFill>
                  <a:srgbClr val="1F497D"/>
                </a:solidFill>
                <a:latin typeface="Avenir Light"/>
                <a:cs typeface="Avenir Light"/>
              </a:rPr>
              <a:t>            International </a:t>
            </a:r>
            <a:r>
              <a:rPr lang="es-ES" sz="800" dirty="0" err="1" smtClean="0">
                <a:solidFill>
                  <a:srgbClr val="1F497D"/>
                </a:solidFill>
                <a:latin typeface="Avenir Light"/>
                <a:cs typeface="Avenir Light"/>
              </a:rPr>
              <a:t>Migration</a:t>
            </a:r>
            <a:r>
              <a:rPr lang="es-ES" sz="800" dirty="0" smtClean="0">
                <a:solidFill>
                  <a:srgbClr val="1F497D"/>
                </a:solidFill>
                <a:latin typeface="Avenir Light"/>
                <a:cs typeface="Avenir Light"/>
              </a:rPr>
              <a:t> Outlook, 2017</a:t>
            </a:r>
          </a:p>
          <a:p>
            <a:r>
              <a:rPr lang="es-ES" sz="800" dirty="0">
                <a:solidFill>
                  <a:srgbClr val="1F497D"/>
                </a:solidFill>
                <a:latin typeface="Avenir Light"/>
                <a:cs typeface="Avenir Light"/>
              </a:rPr>
              <a:t> </a:t>
            </a:r>
            <a:r>
              <a:rPr lang="es-ES" sz="800" dirty="0" smtClean="0">
                <a:solidFill>
                  <a:srgbClr val="1F497D"/>
                </a:solidFill>
                <a:latin typeface="Avenir Light"/>
                <a:cs typeface="Avenir Light"/>
              </a:rPr>
              <a:t>            CEPAL, OIT, 2017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0985" y="1529123"/>
            <a:ext cx="5269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55ADE2"/>
                </a:solidFill>
              </a:rPr>
              <a:t>15% de los migrantes del mundo (35 millones) son originarios de la región de América Latina y el Caribe.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928" y="1108764"/>
            <a:ext cx="6032607" cy="5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Autofit/>
          </a:bodyPr>
          <a:lstStyle/>
          <a:p>
            <a:r>
              <a:rPr lang="es-ES" sz="3000" dirty="0" smtClean="0"/>
              <a:t>2. </a:t>
            </a:r>
            <a:r>
              <a:rPr lang="es-ES" sz="3000" i="1" dirty="0" err="1"/>
              <a:t>Highlights</a:t>
            </a:r>
            <a:r>
              <a:rPr lang="es-ES" sz="3000" dirty="0"/>
              <a:t> de la migración en las </a:t>
            </a:r>
            <a:r>
              <a:rPr lang="es-ES" sz="3000" dirty="0" smtClean="0"/>
              <a:t>Américas: </a:t>
            </a:r>
            <a:r>
              <a:rPr lang="es-ES" sz="3000" dirty="0" smtClean="0">
                <a:latin typeface="Avenir Book"/>
                <a:cs typeface="Avenir Book"/>
              </a:rPr>
              <a:t>Familiares</a:t>
            </a:r>
            <a:endParaRPr lang="es-ES" sz="3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4286992" y="1121978"/>
            <a:ext cx="485700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Los que se van</a:t>
            </a:r>
            <a:r>
              <a:rPr lang="es-ES" sz="1200" dirty="0" smtClean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pPr>
              <a:lnSpc>
                <a:spcPct val="110000"/>
              </a:lnSpc>
            </a:pPr>
            <a:endParaRPr lang="es-ES" sz="1200" dirty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La migración familiar (formación de familias, acompañantes, reunificación y adopción) representa el 40% de la migración en los países OCDE</a:t>
            </a:r>
            <a:r>
              <a:rPr lang="es-ES" sz="1200" dirty="0" smtClean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endParaRPr lang="es-ES" sz="1200" dirty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r>
              <a:rPr lang="es-ES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Los adultos “migrante familiar” se integran a menor velocidad al mercado </a:t>
            </a:r>
            <a:r>
              <a:rPr lang="es-ES" sz="1200" dirty="0" smtClean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laboral</a:t>
            </a: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endParaRPr lang="es-ES" sz="1200" dirty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r>
              <a:rPr lang="es-MX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49% del total de migrantes eran mujeres y lo hacían </a:t>
            </a:r>
            <a:r>
              <a:rPr lang="x-none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predominantemente </a:t>
            </a:r>
            <a:r>
              <a:rPr lang="es-MX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en calidad de</a:t>
            </a:r>
            <a:r>
              <a:rPr lang="x-none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acompañante, al cuidado de la familia o “migrante familiar”</a:t>
            </a:r>
            <a:r>
              <a:rPr lang="es-MX" sz="1200" dirty="0">
                <a:solidFill>
                  <a:srgbClr val="2D76D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s-ES" sz="1200" dirty="0">
              <a:solidFill>
                <a:srgbClr val="2D76D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403" y="1971304"/>
            <a:ext cx="6631481" cy="591261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9293" y="2386940"/>
            <a:ext cx="3578942" cy="61496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200" dirty="0"/>
              <a:t>Los que </a:t>
            </a:r>
            <a:r>
              <a:rPr lang="es-ES" sz="1200" dirty="0" smtClean="0"/>
              <a:t>se </a:t>
            </a:r>
            <a:r>
              <a:rPr lang="es-ES" sz="1200" dirty="0"/>
              <a:t>quedan:</a:t>
            </a:r>
          </a:p>
          <a:p>
            <a:pPr>
              <a:lnSpc>
                <a:spcPct val="110000"/>
              </a:lnSpc>
            </a:pPr>
            <a:r>
              <a:rPr lang="es-ES" sz="1200" dirty="0"/>
              <a:t>No tienen acceso a prestaciones y/o coberturas familiares de seguridad social.</a:t>
            </a:r>
          </a:p>
          <a:p>
            <a:pPr>
              <a:lnSpc>
                <a:spcPct val="110000"/>
              </a:lnSpc>
            </a:pPr>
            <a:r>
              <a:rPr lang="es-ES" sz="1200" dirty="0"/>
              <a:t>Las remesas se </a:t>
            </a:r>
            <a:r>
              <a:rPr lang="es-ES" sz="1200" dirty="0" smtClean="0"/>
              <a:t>usan en caso de contingencia como gasto de bolsillo en salud o suplen prestaciones económicas (muerte, accidentes, manutención).</a:t>
            </a:r>
          </a:p>
          <a:p>
            <a:pPr>
              <a:lnSpc>
                <a:spcPct val="110000"/>
              </a:lnSpc>
            </a:pPr>
            <a:r>
              <a:rPr lang="es-ES" sz="1200" dirty="0"/>
              <a:t>En 2013 se estima que las remesas internacionales a los países de ALC ascendieron a 61,300 millones de dólares (algo más de 3,000 USD por trabajador)</a:t>
            </a:r>
          </a:p>
          <a:p>
            <a:pPr>
              <a:lnSpc>
                <a:spcPct val="110000"/>
              </a:lnSpc>
            </a:pPr>
            <a:r>
              <a:rPr lang="es-ES" sz="1200" dirty="0" smtClean="0"/>
              <a:t>El </a:t>
            </a:r>
            <a:r>
              <a:rPr lang="es-ES" sz="1200" dirty="0"/>
              <a:t>72% de los países de América Latina y el Caribe son receptores netos de remesas, siendo junto con Europa del Este y Asia Central y África Subsahariana, las regiones de mayor nivel de ese indicador (Banco Mundial, 2012</a:t>
            </a:r>
            <a:r>
              <a:rPr lang="es-ES" sz="1200" dirty="0" smtClean="0"/>
              <a:t>)</a:t>
            </a:r>
          </a:p>
          <a:p>
            <a:pPr>
              <a:lnSpc>
                <a:spcPct val="110000"/>
              </a:lnSpc>
            </a:pPr>
            <a:endParaRPr lang="es-ES" sz="1200" dirty="0"/>
          </a:p>
          <a:p>
            <a:pPr marL="0" indent="0">
              <a:lnSpc>
                <a:spcPct val="110000"/>
              </a:lnSpc>
              <a:buNone/>
            </a:pPr>
            <a:endParaRPr lang="es-ES" sz="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361" y="991448"/>
            <a:ext cx="610210" cy="5297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483" y="2258621"/>
            <a:ext cx="554736" cy="4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06665"/>
            <a:ext cx="6603666" cy="856035"/>
          </a:xfrm>
        </p:spPr>
        <p:txBody>
          <a:bodyPr>
            <a:normAutofit fontScale="90000"/>
          </a:bodyPr>
          <a:lstStyle/>
          <a:p>
            <a:r>
              <a:rPr lang="es-ES" sz="3400" dirty="0"/>
              <a:t>3</a:t>
            </a:r>
            <a:r>
              <a:rPr lang="es-ES" sz="3400" dirty="0" smtClean="0"/>
              <a:t>. Instrumentos para la protección de los migrantes: </a:t>
            </a:r>
            <a:r>
              <a:rPr lang="es-ES" sz="3400" dirty="0" smtClean="0">
                <a:latin typeface="Avenir Book"/>
                <a:cs typeface="Avenir Book"/>
              </a:rPr>
              <a:t>¿insuficientes?</a:t>
            </a:r>
            <a:endParaRPr lang="es-ES" sz="3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40134" y="2259233"/>
            <a:ext cx="4203865" cy="38018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_tradnl" sz="1400" dirty="0" smtClean="0">
              <a:latin typeface="Avenir Light"/>
              <a:cs typeface="Avenir Light"/>
            </a:endParaRPr>
          </a:p>
          <a:p>
            <a:pPr marL="0" indent="0">
              <a:buNone/>
            </a:pPr>
            <a:endParaRPr lang="es-ES_tradnl" sz="1400" dirty="0" smtClean="0">
              <a:latin typeface="Avenir Light"/>
              <a:cs typeface="Avenir Light"/>
            </a:endParaRPr>
          </a:p>
          <a:p>
            <a:pPr marL="0" indent="0">
              <a:buNone/>
            </a:pPr>
            <a:r>
              <a:rPr lang="es-ES_tradnl" sz="1400" dirty="0">
                <a:latin typeface="Avenir Light"/>
                <a:cs typeface="Avenir Light"/>
              </a:rPr>
              <a:t>De los 193 Estados M</a:t>
            </a:r>
            <a:r>
              <a:rPr lang="es-ES_tradnl" sz="1400" dirty="0" smtClean="0">
                <a:latin typeface="Avenir Light"/>
                <a:cs typeface="Avenir Light"/>
              </a:rPr>
              <a:t>iembros </a:t>
            </a:r>
            <a:r>
              <a:rPr lang="es-ES_tradnl" sz="1400" dirty="0">
                <a:latin typeface="Avenir Light"/>
                <a:cs typeface="Avenir Light"/>
              </a:rPr>
              <a:t>de las Naciones Unidas:</a:t>
            </a:r>
          </a:p>
          <a:p>
            <a:r>
              <a:rPr lang="x-none" sz="1400" dirty="0" smtClean="0"/>
              <a:t>51 </a:t>
            </a:r>
            <a:r>
              <a:rPr lang="x-none" sz="1400" dirty="0"/>
              <a:t>países (</a:t>
            </a:r>
            <a:r>
              <a:rPr lang="es-ES_tradnl" sz="1400" dirty="0"/>
              <a:t>de 151</a:t>
            </a:r>
            <a:r>
              <a:rPr lang="x-none" sz="1400" dirty="0"/>
              <a:t>) han ratificado la Convención Internacional sobre la protección de los derechos de todos los trabajadores migrantes y miembros de sus familias</a:t>
            </a:r>
            <a:r>
              <a:rPr lang="es-ES_tradnl" sz="1400" dirty="0"/>
              <a:t>. </a:t>
            </a:r>
            <a:endParaRPr lang="es-ES_tradnl" sz="1400" dirty="0" smtClean="0"/>
          </a:p>
          <a:p>
            <a:r>
              <a:rPr lang="es-ES_tradnl" sz="1400" dirty="0" smtClean="0">
                <a:latin typeface="Avenir Light"/>
                <a:cs typeface="Avenir Light"/>
              </a:rPr>
              <a:t>La </a:t>
            </a:r>
            <a:r>
              <a:rPr lang="es-ES_tradnl" sz="1400" dirty="0">
                <a:latin typeface="Avenir Light"/>
                <a:cs typeface="Avenir Light"/>
              </a:rPr>
              <a:t>Convención de 1951 sobre los Refugiados y su Protocolo: ratificados por 145 y 146 Estados Miembros de las Naciones Unidas, respectivamente.</a:t>
            </a:r>
          </a:p>
          <a:p>
            <a:r>
              <a:rPr lang="es-ES_tradnl" sz="1400" dirty="0" smtClean="0">
                <a:latin typeface="Avenir Light"/>
                <a:cs typeface="Avenir Light"/>
              </a:rPr>
              <a:t>Los </a:t>
            </a:r>
            <a:r>
              <a:rPr lang="es-ES_tradnl" sz="1400" dirty="0">
                <a:latin typeface="Avenir Light"/>
                <a:cs typeface="Avenir Light"/>
              </a:rPr>
              <a:t>Protocolos en materia de migración irregular, trata y tráfico: ratificados por 128 países (dos tercios de los países)</a:t>
            </a:r>
          </a:p>
          <a:p>
            <a:r>
              <a:rPr lang="es-ES_tradnl" sz="1400" dirty="0" smtClean="0">
                <a:latin typeface="Avenir Light"/>
                <a:cs typeface="Avenir Light"/>
              </a:rPr>
              <a:t>36 </a:t>
            </a:r>
            <a:r>
              <a:rPr lang="es-ES_tradnl" sz="1400" dirty="0">
                <a:latin typeface="Avenir Light"/>
                <a:cs typeface="Avenir Light"/>
              </a:rPr>
              <a:t>países miembros habían ratificado 5 de los instrumentos más relevantes, mientras que 14 ninguno.</a:t>
            </a:r>
          </a:p>
          <a:p>
            <a:pPr marL="0" indent="0">
              <a:buNone/>
            </a:pPr>
            <a:endParaRPr lang="es-ES" sz="1400" dirty="0">
              <a:latin typeface="Avenir Light"/>
              <a:cs typeface="Avenir Light"/>
            </a:endParaRPr>
          </a:p>
          <a:p>
            <a:pPr marL="0" indent="0">
              <a:buNone/>
            </a:pPr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76615" y="6331805"/>
            <a:ext cx="8700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1F497D"/>
                </a:solidFill>
                <a:latin typeface="Avenir Light"/>
                <a:cs typeface="Avenir Light"/>
              </a:rPr>
              <a:t>Datos:  ONU, octubre 2015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28650" y="1398829"/>
            <a:ext cx="788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>
                <a:solidFill>
                  <a:srgbClr val="2D76DD"/>
                </a:solidFill>
                <a:latin typeface="Avenir Light"/>
                <a:cs typeface="Avenir Light"/>
              </a:rPr>
              <a:t>No obstante su intención y utilidad, estos instrumentos, convenios y declaraciones para la protección internacional de los migrantes internacionales se enfrentan a importantes desafíos.</a:t>
            </a:r>
            <a:endParaRPr lang="es-ES_tradnl" dirty="0">
              <a:solidFill>
                <a:srgbClr val="2D76DD"/>
              </a:solidFill>
              <a:latin typeface="Avenir Light"/>
              <a:cs typeface="Avenir Ligh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2282" y="1906556"/>
            <a:ext cx="5655679" cy="49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684" y="233401"/>
            <a:ext cx="6603666" cy="856035"/>
          </a:xfrm>
        </p:spPr>
        <p:txBody>
          <a:bodyPr>
            <a:noAutofit/>
          </a:bodyPr>
          <a:lstStyle/>
          <a:p>
            <a:r>
              <a:rPr lang="es-ES" sz="2800" dirty="0"/>
              <a:t>3</a:t>
            </a:r>
            <a:r>
              <a:rPr lang="es-ES" sz="2800" dirty="0" smtClean="0"/>
              <a:t>. Instrumentos para la protección de los migrantes: </a:t>
            </a:r>
            <a:r>
              <a:rPr lang="es-ES" sz="2800" dirty="0" smtClean="0">
                <a:latin typeface="Avenir Book"/>
                <a:cs typeface="Avenir Book"/>
              </a:rPr>
              <a:t>Convenios de portabilidad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46906"/>
            <a:ext cx="7886700" cy="5805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rgbClr val="4472C4"/>
                </a:solidFill>
                <a:latin typeface="Avenir Light"/>
                <a:cs typeface="Avenir Light"/>
              </a:rPr>
              <a:t>Los acuerdos de portabilidad (83) tienen debilidades en su aplicación y sus beneficios están muy focalizados en algunos países</a:t>
            </a:r>
            <a:r>
              <a:rPr lang="es-ES" sz="2400" dirty="0" smtClean="0">
                <a:solidFill>
                  <a:srgbClr val="4472C4"/>
                </a:solidFill>
                <a:latin typeface="Avenir Light"/>
                <a:cs typeface="Avenir Light"/>
              </a:rPr>
              <a:t>.</a:t>
            </a:r>
          </a:p>
          <a:p>
            <a:pPr marL="0" indent="0">
              <a:buNone/>
            </a:pPr>
            <a:endParaRPr lang="es-ES" sz="20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s-ES" sz="2200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s-ES" sz="22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s-ES" sz="2200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s-ES" sz="22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s-ES" sz="2200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s-ES" sz="2200" dirty="0" smtClean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 algn="ctr">
              <a:buNone/>
            </a:pPr>
            <a:endParaRPr lang="es-ES" sz="2200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0" indent="0" algn="ctr">
              <a:buNone/>
            </a:pPr>
            <a:endParaRPr lang="es-ES" sz="2200" dirty="0" smtClean="0">
              <a:solidFill>
                <a:srgbClr val="55ADE2"/>
              </a:solidFill>
              <a:latin typeface="Avenir Light"/>
              <a:cs typeface="Avenir Light"/>
            </a:endParaRPr>
          </a:p>
          <a:p>
            <a:pPr marL="0" indent="0" algn="ctr">
              <a:buNone/>
            </a:pPr>
            <a:r>
              <a:rPr lang="es-ES" sz="2000" dirty="0" smtClean="0">
                <a:solidFill>
                  <a:srgbClr val="55ADE2"/>
                </a:solidFill>
                <a:latin typeface="Avenir Light"/>
                <a:cs typeface="Avenir Light"/>
              </a:rPr>
              <a:t>Ningún Convenio de Portabilidad cubre a todo el </a:t>
            </a:r>
            <a:r>
              <a:rPr lang="es-ES" sz="2400" dirty="0" smtClean="0">
                <a:solidFill>
                  <a:srgbClr val="55ADE2"/>
                </a:solidFill>
                <a:latin typeface="Avenir Light"/>
                <a:cs typeface="Avenir Light"/>
              </a:rPr>
              <a:t>hemisferio</a:t>
            </a:r>
          </a:p>
          <a:p>
            <a:endParaRPr lang="es-ES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43DC-EA14-4648-97DC-D19CD887E6B3}" type="slidenum">
              <a:rPr lang="es-ES_tradnl" smtClean="0"/>
              <a:pPr/>
              <a:t>9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257694" y="2402346"/>
            <a:ext cx="40247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47% de los convenios (39) se concentran en Canadá y Uruguay</a:t>
            </a:r>
            <a:r>
              <a:rPr lang="es-ES" dirty="0" smtClean="0">
                <a:solidFill>
                  <a:srgbClr val="4472C4"/>
                </a:solidFill>
                <a:latin typeface="Avenir Light"/>
                <a:cs typeface="Avenir Light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ES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dirty="0" smtClean="0">
                <a:solidFill>
                  <a:srgbClr val="4472C4"/>
                </a:solidFill>
                <a:latin typeface="Avenir Light"/>
                <a:cs typeface="Avenir Light"/>
              </a:rPr>
              <a:t>74</a:t>
            </a: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% de los Convenios bilaterales cubren portabilidad de pensiones y 26% salud y otras prestaciones</a:t>
            </a:r>
            <a:r>
              <a:rPr lang="es-ES" dirty="0" smtClean="0">
                <a:solidFill>
                  <a:srgbClr val="4472C4"/>
                </a:solidFill>
                <a:latin typeface="Avenir Light"/>
                <a:cs typeface="Avenir Light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ES" dirty="0">
              <a:solidFill>
                <a:srgbClr val="4472C4"/>
              </a:solidFill>
              <a:latin typeface="Avenir Light"/>
              <a:cs typeface="Avenir Light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dirty="0">
                <a:solidFill>
                  <a:srgbClr val="4472C4"/>
                </a:solidFill>
                <a:latin typeface="Avenir Light"/>
                <a:cs typeface="Avenir Light"/>
              </a:rPr>
              <a:t>La población beneficiada ronda los 300 mil frente a posibles 7 millones de beneficiarios.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59" y="1742027"/>
            <a:ext cx="5425245" cy="47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ss" id="{A7EDC39B-3BB9-0D48-A1B8-586662BAE337}" vid="{4E079535-031C-284A-A84D-813097B7F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ciss_plantilla</Template>
  <TotalTime>3112</TotalTime>
  <Words>1222</Words>
  <Application>Microsoft Macintosh PowerPoint</Application>
  <PresentationFormat>On-screen Show (4:3)</PresentationFormat>
  <Paragraphs>156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Taller sobre Migración Laboral: Aportes desde los Ministerios de Trabajo de las Américas</vt:lpstr>
      <vt:lpstr>Contenido</vt:lpstr>
      <vt:lpstr>1. Premisas: Migración y desarrollo ¿es posible?</vt:lpstr>
      <vt:lpstr>1. Premisas: Integralidad del fenómeno migratorio</vt:lpstr>
      <vt:lpstr>PowerPoint Presentation</vt:lpstr>
      <vt:lpstr>2. Highlights de la migración en las Américas: trabajadores migrantes</vt:lpstr>
      <vt:lpstr>2. Highlights de la migración en las Américas: Familiares</vt:lpstr>
      <vt:lpstr>3. Instrumentos para la protección de los migrantes: ¿insuficientes?</vt:lpstr>
      <vt:lpstr>3. Instrumentos para la protección de los migrantes: Convenios de portabilidad</vt:lpstr>
      <vt:lpstr>4. Agenda para la protección y seguridad social</vt:lpstr>
      <vt:lpstr>5. Reflexión final: conclusiones</vt:lpstr>
      <vt:lpstr>5. Reflexión final: recomendaciones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Aura Alejandra Ospina Sierra</cp:lastModifiedBy>
  <cp:revision>113</cp:revision>
  <cp:lastPrinted>2017-07-11T20:54:56Z</cp:lastPrinted>
  <dcterms:created xsi:type="dcterms:W3CDTF">2017-05-16T17:42:32Z</dcterms:created>
  <dcterms:modified xsi:type="dcterms:W3CDTF">2017-07-14T17:58:51Z</dcterms:modified>
</cp:coreProperties>
</file>