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  <p:sldMasterId id="2147483699" r:id="rId3"/>
  </p:sldMasterIdLst>
  <p:notesMasterIdLst>
    <p:notesMasterId r:id="rId18"/>
  </p:notesMasterIdLst>
  <p:handoutMasterIdLst>
    <p:handoutMasterId r:id="rId19"/>
  </p:handoutMasterIdLst>
  <p:sldIdLst>
    <p:sldId id="267" r:id="rId4"/>
    <p:sldId id="285" r:id="rId5"/>
    <p:sldId id="287" r:id="rId6"/>
    <p:sldId id="288" r:id="rId7"/>
    <p:sldId id="303" r:id="rId8"/>
    <p:sldId id="296" r:id="rId9"/>
    <p:sldId id="305" r:id="rId10"/>
    <p:sldId id="306" r:id="rId11"/>
    <p:sldId id="290" r:id="rId12"/>
    <p:sldId id="291" r:id="rId13"/>
    <p:sldId id="300" r:id="rId14"/>
    <p:sldId id="297" r:id="rId15"/>
    <p:sldId id="301" r:id="rId16"/>
    <p:sldId id="277" r:id="rId17"/>
  </p:sldIdLst>
  <p:sldSz cx="9144000" cy="6858000" type="screen4x3"/>
  <p:notesSz cx="7010400" cy="9159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59585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59585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34171A9B-64AE-4AD7-B6D8-034BD8629099}" type="datetimeFigureOut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0294"/>
            <a:ext cx="3037840" cy="459584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00294"/>
            <a:ext cx="3037840" cy="459584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F44286E4-E67B-4D79-A43E-4933A6795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7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583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583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0D492-CB18-451C-BE0C-05F8A535970B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687388"/>
            <a:ext cx="4578350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51567"/>
            <a:ext cx="5607050" cy="41216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0004"/>
            <a:ext cx="3038475" cy="4583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00004"/>
            <a:ext cx="3038475" cy="4583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79A5-8808-4D7A-833D-0DE29FFEA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778D93E-5A1D-45A1-A265-6C6D9A56F1F1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3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568D-7E08-4EA2-9A27-14C493F76F1E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1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9C5-0A2A-4472-959C-38E29438C58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99DB-8C15-44A2-A09D-C39DEFC3CFC1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96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AE29-15C9-44D7-ACBD-2090766C8B9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4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E7E0-AA45-43ED-9937-D31962AAB7A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81EF-6B68-407A-857D-41951089455C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724C-DC1D-4231-B9A6-ED8B82D92EA2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6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87F981A-F287-4148-9F5A-2279E83E0321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B42D-F9B1-4FC1-9992-07EE6524412E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2CB3B-DE8C-464A-B6F6-A7704426D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705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80C2-6BDA-44C4-85C9-50B9EB2CD2B6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D4A9A-A412-44A9-BD70-DE64024FD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16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CD5D-BEBA-4AA8-90BB-7FA1BB5C456E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0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CC78-0952-4E44-AE5C-135FF2C47561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22EE-D95D-4B3D-A6CF-07F3EB48E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97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1E8E-91FB-472C-B5F1-16AA81EE72B5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0D06-EEC3-4E39-9AE8-61C41206C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8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63F1-2DFB-4226-8523-EBE3D5834FDA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27F98-CB64-4717-8708-ADEB4B5F6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5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D7E-C36E-4C52-9B1C-644DA96FD5F2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88E28-6DFF-4D18-825A-78CC4D6BA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8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186E-19F9-405A-9B60-B7A3B8E85096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288D7-ADF0-476A-A98C-0C0DA9F7D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67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B7B5-71DD-41C9-ACC8-C1E68F9BADF5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020C2-7B04-4E73-9074-3BF6C1E1B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953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6BAB-1383-4C51-B060-A5CF34CE2E60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F2842-AB87-471C-AAC6-CFD339A27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20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0422-7299-43C6-93CB-7FBA4F18A4F6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C80C-9D76-4CB0-93CC-42FA2A007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6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0651-8966-43F7-87D4-1A87BEF64C73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840E5-DA3C-498E-8845-FCFDDFFE1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94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02BE-A64B-47A4-A83A-5FE662503A6C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1CC3D-7AF3-4E81-848E-623453B2B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1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94B9E1D-65F6-4FCB-B195-BCE8B09EF3D9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64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03DA-C146-40D7-A200-B67FABEB5D4A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6AC5F-FF7B-438D-9E29-FC7C934CF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36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9607-937C-4CFE-8B32-34B618C8ED53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F59D-5E19-4FFC-AE89-84B099B38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31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B784-9132-4D21-A8E2-F6A448CB213C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35A1-0FF9-417A-A6AB-279AA2555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3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4481-DFA4-4330-A726-2DCD790D186C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58BE4-A203-4F40-83C6-4ACA82E8F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91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FA1F-FFE1-4C6D-9892-359110D71C41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2AA3-9EC8-4391-B0CC-C063B9378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988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3F48-CBE1-479A-9C2E-7C4A955BD540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EC35-3B00-4FC3-90DF-C0B780D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27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513A-F1A3-49F4-9F0A-57DDB669FFE4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B6CC-3764-4129-9ADF-1C38B6EBE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470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389B-D48F-4F90-A707-FFD6B52CFD04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2FE21-EC49-476B-9CD2-2A9E1D430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82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97F9-5B98-4F6B-A41D-6D7B92E151E4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65551-9A3F-4772-B051-2755CB5F4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81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0297-E2BA-4526-ABF4-5556DB609866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628E0-8B47-4441-94F5-4DC48C803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45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7EBA-E748-42A5-8AD7-64AF7E9F8E3B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2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EEC9-69AB-489D-8035-A4A7A62EE93D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9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5009-4DB2-4A58-9F05-47FEBD2A6861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6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2D02-6011-4877-AEB8-80CCB5272187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6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A289-5419-4AAC-99FF-2FBFD79B28FE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9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B80B-0456-4EEB-8A5C-2D367BF9CFD8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4DF6-FD8D-49F2-A222-03B7CB6B44E7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34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488F65C-F6FF-48B8-9ADF-9EE6FFF7139B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292B93-9BDE-4AA5-AF91-5DF2CE197C3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2" descr="insidebar_spa_or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972D9EE-C92D-4940-9CD3-76D9D63E752F}" type="datetime1">
              <a:rPr lang="en-US" altLang="en-US" smtClean="0"/>
              <a:t>7/13/2017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149402-6936-4D6D-9AD0-72982972750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1" descr="insidebar_eng_or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7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oas.org/es/sadye/publicaciones/Brief-SICREMIESP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migracionoea.org/index.php/es/sicremi-es/reportes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5" descr="OAS_Seal_CMYK_ES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48300"/>
            <a:ext cx="3810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0913" y="5444090"/>
            <a:ext cx="4343400" cy="1104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526088"/>
            <a:ext cx="4572000" cy="914400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94713" y="508774"/>
            <a:ext cx="8229600" cy="4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lvl="0" algn="r" eaLnBrk="1" hangingPunct="1"/>
            <a:endParaRPr lang="fr-FR" sz="2400" dirty="0"/>
          </a:p>
          <a:p>
            <a:pPr lvl="0" algn="r" eaLnBrk="1" hangingPunct="1"/>
            <a:endParaRPr lang="fr-FR" sz="2400" dirty="0"/>
          </a:p>
          <a:p>
            <a:pPr lvl="0" algn="ctr" eaLnBrk="1" hangingPunct="1"/>
            <a:endParaRPr lang="fr-FR" sz="4000" dirty="0">
              <a:latin typeface="Calibri" panose="020F0502020204030204" pitchFamily="34" charset="0"/>
            </a:endParaRPr>
          </a:p>
          <a:p>
            <a:pPr lvl="0" algn="ctr" eaLnBrk="1" hangingPunct="1"/>
            <a:r>
              <a:rPr lang="es-ES" altLang="en-US" sz="4000" b="0" dirty="0">
                <a:ea typeface="ＭＳ Ｐゴシック" pitchFamily="34" charset="-128"/>
              </a:rPr>
              <a:t>Migración Internacional en las Américas – una visión general</a:t>
            </a:r>
            <a:endParaRPr lang="es-UY" sz="4000" dirty="0">
              <a:latin typeface="Calibri" panose="020F0502020204030204" pitchFamily="34" charset="0"/>
            </a:endParaRPr>
          </a:p>
          <a:p>
            <a:pPr lvl="0" algn="r" eaLnBrk="1" hangingPunct="1"/>
            <a:endParaRPr lang="en-US" altLang="en-US" sz="24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/>
            <a:br>
              <a:rPr lang="es-ES" altLang="en-US" sz="2400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s-ES" altLang="en-US" sz="2400" b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rPr>
              <a:t>Departamento de Inclusión Social</a:t>
            </a:r>
            <a:br>
              <a:rPr lang="en-US" altLang="en-US" sz="2400" b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en-US" sz="2400" b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rPr>
              <a:t>Secretaría de Acceso a los Derechos y la Equidad/OEA</a:t>
            </a:r>
            <a:endParaRPr lang="es-ES" sz="2400" b="0" dirty="0">
              <a:latin typeface="Calibri" panose="020F0502020204030204" pitchFamily="34" charset="0"/>
            </a:endParaRPr>
          </a:p>
          <a:p>
            <a:pPr algn="ctr" eaLnBrk="1" hangingPunct="1"/>
            <a:endParaRPr lang="es-E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704" y="4609707"/>
            <a:ext cx="265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600" i="1" dirty="0"/>
              <a:t>       </a:t>
            </a:r>
          </a:p>
          <a:p>
            <a:pPr algn="r"/>
            <a:r>
              <a:rPr lang="es-UY" sz="2000" i="1" dirty="0">
                <a:latin typeface="Calibri" panose="020F0502020204030204" pitchFamily="34" charset="0"/>
              </a:rPr>
              <a:t>Juan Manuel Jiménez</a:t>
            </a:r>
            <a:endParaRPr 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3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76200" y="92075"/>
            <a:ext cx="4495800" cy="822326"/>
          </a:xfrm>
          <a:noFill/>
        </p:spPr>
        <p:txBody>
          <a:bodyPr/>
          <a:lstStyle/>
          <a:p>
            <a:r>
              <a:rPr lang="fr-FR" sz="2400" dirty="0" err="1">
                <a:solidFill>
                  <a:schemeClr val="bg1"/>
                </a:solidFill>
              </a:rPr>
              <a:t>Emigración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desde</a:t>
            </a:r>
            <a:r>
              <a:rPr lang="fr-FR" sz="2400" dirty="0">
                <a:solidFill>
                  <a:schemeClr val="bg1"/>
                </a:solidFill>
              </a:rPr>
              <a:t> las </a:t>
            </a:r>
            <a:r>
              <a:rPr lang="fr-FR" sz="2400" dirty="0" err="1">
                <a:solidFill>
                  <a:schemeClr val="bg1"/>
                </a:solidFill>
              </a:rPr>
              <a:t>Américas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2011-2014</a:t>
            </a: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8620" y="1395167"/>
            <a:ext cx="8915400" cy="57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800" kern="0" dirty="0" err="1">
                <a:latin typeface="Calibri" panose="020F0502020204030204" pitchFamily="34" charset="0"/>
              </a:rPr>
              <a:t>Emigración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aumentó</a:t>
            </a:r>
            <a:r>
              <a:rPr lang="fr-FR" sz="2800" kern="0" dirty="0">
                <a:latin typeface="Calibri" panose="020F0502020204030204" pitchFamily="34" charset="0"/>
              </a:rPr>
              <a:t> 8% </a:t>
            </a:r>
            <a:r>
              <a:rPr lang="fr-FR" sz="2800" kern="0" dirty="0" err="1">
                <a:latin typeface="Calibri" panose="020F0502020204030204" pitchFamily="34" charset="0"/>
              </a:rPr>
              <a:t>hacia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Estados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Unidos</a:t>
            </a:r>
            <a:r>
              <a:rPr lang="fr-FR" sz="2800" kern="0" dirty="0">
                <a:latin typeface="Calibri" panose="020F0502020204030204" pitchFamily="34" charset="0"/>
              </a:rPr>
              <a:t> y </a:t>
            </a:r>
            <a:r>
              <a:rPr lang="fr-FR" sz="2800" kern="0" dirty="0" err="1">
                <a:latin typeface="Calibri" panose="020F0502020204030204" pitchFamily="34" charset="0"/>
              </a:rPr>
              <a:t>Canadá</a:t>
            </a:r>
            <a:r>
              <a:rPr lang="fr-FR" sz="2800" kern="0" dirty="0">
                <a:latin typeface="Calibri" panose="020F0502020204030204" pitchFamily="34" charset="0"/>
              </a:rPr>
              <a:t>, 18% </a:t>
            </a:r>
            <a:r>
              <a:rPr lang="fr-FR" sz="2800" kern="0" dirty="0" err="1">
                <a:latin typeface="Calibri" panose="020F0502020204030204" pitchFamily="34" charset="0"/>
              </a:rPr>
              <a:t>hacia</a:t>
            </a:r>
            <a:r>
              <a:rPr lang="fr-FR" sz="2800" kern="0" dirty="0">
                <a:latin typeface="Calibri" panose="020F0502020204030204" pitchFamily="34" charset="0"/>
              </a:rPr>
              <a:t> ALC y </a:t>
            </a:r>
            <a:r>
              <a:rPr lang="fr-FR" sz="2800" kern="0" dirty="0" err="1">
                <a:latin typeface="Calibri" panose="020F0502020204030204" pitchFamily="34" charset="0"/>
              </a:rPr>
              <a:t>disminuyó</a:t>
            </a:r>
            <a:r>
              <a:rPr lang="fr-FR" sz="2800" kern="0" dirty="0">
                <a:latin typeface="Calibri" panose="020F0502020204030204" pitchFamily="34" charset="0"/>
              </a:rPr>
              <a:t> 14% a </a:t>
            </a:r>
            <a:r>
              <a:rPr lang="fr-FR" sz="2800" kern="0" dirty="0" err="1">
                <a:latin typeface="Calibri" panose="020F0502020204030204" pitchFamily="34" charset="0"/>
              </a:rPr>
              <a:t>países</a:t>
            </a:r>
            <a:r>
              <a:rPr lang="fr-FR" sz="2800" kern="0" dirty="0">
                <a:latin typeface="Calibri" panose="020F0502020204030204" pitchFamily="34" charset="0"/>
              </a:rPr>
              <a:t> de la OCDE </a:t>
            </a:r>
            <a:r>
              <a:rPr lang="fr-FR" sz="2800" kern="0" dirty="0" err="1">
                <a:latin typeface="Calibri" panose="020F0502020204030204" pitchFamily="34" charset="0"/>
              </a:rPr>
              <a:t>fuera</a:t>
            </a:r>
            <a:r>
              <a:rPr lang="fr-FR" sz="2800" kern="0" dirty="0">
                <a:latin typeface="Calibri" panose="020F0502020204030204" pitchFamily="34" charset="0"/>
              </a:rPr>
              <a:t> de las </a:t>
            </a:r>
            <a:r>
              <a:rPr lang="fr-FR" sz="2800" kern="0" dirty="0" err="1">
                <a:latin typeface="Calibri" panose="020F0502020204030204" pitchFamily="34" charset="0"/>
              </a:rPr>
              <a:t>Américas</a:t>
            </a:r>
            <a:r>
              <a:rPr lang="fr-FR" sz="2800" kern="0" dirty="0">
                <a:latin typeface="Calibri" panose="020F0502020204030204" pitchFamily="34" charset="0"/>
              </a:rPr>
              <a:t> (</a:t>
            </a:r>
            <a:r>
              <a:rPr lang="fr-FR" sz="2800" kern="0" dirty="0" err="1">
                <a:latin typeface="Calibri" panose="020F0502020204030204" pitchFamily="34" charset="0"/>
              </a:rPr>
              <a:t>principalmente</a:t>
            </a:r>
            <a:r>
              <a:rPr lang="fr-FR" sz="2800" kern="0" dirty="0">
                <a:latin typeface="Calibri" panose="020F0502020204030204" pitchFamily="34" charset="0"/>
              </a:rPr>
              <a:t> Europa y </a:t>
            </a:r>
            <a:r>
              <a:rPr lang="fr-FR" sz="2800" kern="0" dirty="0" err="1">
                <a:latin typeface="Calibri" panose="020F0502020204030204" pitchFamily="34" charset="0"/>
              </a:rPr>
              <a:t>Japón</a:t>
            </a:r>
            <a:r>
              <a:rPr lang="fr-FR" sz="2800" kern="0" dirty="0">
                <a:latin typeface="Calibri" panose="020F0502020204030204" pitchFamily="34" charset="0"/>
              </a:rPr>
              <a:t>).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800" kern="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800" kern="0" dirty="0">
                <a:latin typeface="Calibri" panose="020F0502020204030204" pitchFamily="34" charset="0"/>
              </a:rPr>
              <a:t>El 47% de los </a:t>
            </a:r>
            <a:r>
              <a:rPr lang="fr-FR" sz="2800" kern="0" dirty="0" err="1">
                <a:latin typeface="Calibri" panose="020F0502020204030204" pitchFamily="34" charset="0"/>
              </a:rPr>
              <a:t>emigrantes</a:t>
            </a:r>
            <a:r>
              <a:rPr lang="fr-FR" sz="2800" kern="0" dirty="0">
                <a:latin typeface="Calibri" panose="020F0502020204030204" pitchFamily="34" charset="0"/>
              </a:rPr>
              <a:t> de las </a:t>
            </a:r>
            <a:r>
              <a:rPr lang="fr-FR" sz="2800" kern="0" dirty="0" err="1">
                <a:latin typeface="Calibri" panose="020F0502020204030204" pitchFamily="34" charset="0"/>
              </a:rPr>
              <a:t>Américas</a:t>
            </a:r>
            <a:r>
              <a:rPr lang="fr-FR" sz="2800" kern="0" dirty="0">
                <a:latin typeface="Calibri" panose="020F0502020204030204" pitchFamily="34" charset="0"/>
              </a:rPr>
              <a:t> se </a:t>
            </a:r>
            <a:r>
              <a:rPr lang="fr-FR" sz="2800" kern="0" dirty="0" err="1">
                <a:latin typeface="Calibri" panose="020F0502020204030204" pitchFamily="34" charset="0"/>
              </a:rPr>
              <a:t>dirigieron</a:t>
            </a:r>
            <a:r>
              <a:rPr lang="fr-FR" sz="2800" kern="0" dirty="0">
                <a:latin typeface="Calibri" panose="020F0502020204030204" pitchFamily="34" charset="0"/>
              </a:rPr>
              <a:t> a </a:t>
            </a:r>
            <a:r>
              <a:rPr lang="fr-FR" sz="2800" kern="0" dirty="0" err="1">
                <a:latin typeface="Calibri" panose="020F0502020204030204" pitchFamily="34" charset="0"/>
              </a:rPr>
              <a:t>Estados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Unidos</a:t>
            </a:r>
            <a:r>
              <a:rPr lang="fr-FR" sz="2800" kern="0" dirty="0">
                <a:latin typeface="Calibri" panose="020F0502020204030204" pitchFamily="34" charset="0"/>
              </a:rPr>
              <a:t> y </a:t>
            </a:r>
            <a:r>
              <a:rPr lang="fr-FR" sz="2800" kern="0" dirty="0" err="1">
                <a:latin typeface="Calibri" panose="020F0502020204030204" pitchFamily="34" charset="0"/>
              </a:rPr>
              <a:t>Canadá</a:t>
            </a:r>
            <a:r>
              <a:rPr lang="fr-FR" sz="2800" kern="0" dirty="0">
                <a:latin typeface="Calibri" panose="020F0502020204030204" pitchFamily="34" charset="0"/>
              </a:rPr>
              <a:t>, el 34% a </a:t>
            </a:r>
            <a:r>
              <a:rPr lang="fr-FR" sz="2800" kern="0" dirty="0" err="1">
                <a:latin typeface="Calibri" panose="020F0502020204030204" pitchFamily="34" charset="0"/>
              </a:rPr>
              <a:t>países</a:t>
            </a:r>
            <a:r>
              <a:rPr lang="fr-FR" sz="2800" kern="0" dirty="0">
                <a:latin typeface="Calibri" panose="020F0502020204030204" pitchFamily="34" charset="0"/>
              </a:rPr>
              <a:t> de ALC y 19% a </a:t>
            </a:r>
            <a:r>
              <a:rPr lang="fr-FR" sz="2800" kern="0" dirty="0" err="1">
                <a:latin typeface="Calibri" panose="020F0502020204030204" pitchFamily="34" charset="0"/>
              </a:rPr>
              <a:t>países</a:t>
            </a:r>
            <a:r>
              <a:rPr lang="fr-FR" sz="2800" kern="0" dirty="0">
                <a:latin typeface="Calibri" panose="020F0502020204030204" pitchFamily="34" charset="0"/>
              </a:rPr>
              <a:t> de la OCDE </a:t>
            </a:r>
            <a:r>
              <a:rPr lang="fr-FR" sz="2800" kern="0" dirty="0" err="1">
                <a:latin typeface="Calibri" panose="020F0502020204030204" pitchFamily="34" charset="0"/>
              </a:rPr>
              <a:t>fuera</a:t>
            </a:r>
            <a:r>
              <a:rPr lang="fr-FR" sz="2800" kern="0" dirty="0">
                <a:latin typeface="Calibri" panose="020F0502020204030204" pitchFamily="34" charset="0"/>
              </a:rPr>
              <a:t> de las </a:t>
            </a:r>
            <a:r>
              <a:rPr lang="fr-FR" sz="2800" kern="0" dirty="0" err="1">
                <a:latin typeface="Calibri" panose="020F0502020204030204" pitchFamily="34" charset="0"/>
              </a:rPr>
              <a:t>Américas</a:t>
            </a:r>
            <a:r>
              <a:rPr lang="fr-FR" sz="2800" kern="0" dirty="0">
                <a:latin typeface="Calibri" panose="020F0502020204030204" pitchFamily="34" charset="0"/>
              </a:rPr>
              <a:t> (Europa y </a:t>
            </a:r>
            <a:r>
              <a:rPr lang="fr-FR" sz="2800" kern="0" dirty="0" err="1">
                <a:latin typeface="Calibri" panose="020F0502020204030204" pitchFamily="34" charset="0"/>
              </a:rPr>
              <a:t>Japón</a:t>
            </a:r>
            <a:r>
              <a:rPr lang="fr-FR" sz="2800" kern="0" dirty="0">
                <a:latin typeface="Calibri" panose="020F0502020204030204" pitchFamily="34" charset="0"/>
              </a:rPr>
              <a:t>). 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800" kern="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800" kern="0" dirty="0">
                <a:latin typeface="Calibri" panose="020F0502020204030204" pitchFamily="34" charset="0"/>
              </a:rPr>
              <a:t>La </a:t>
            </a:r>
            <a:r>
              <a:rPr lang="fr-FR" sz="2800" kern="0" dirty="0" err="1">
                <a:latin typeface="Calibri" panose="020F0502020204030204" pitchFamily="34" charset="0"/>
              </a:rPr>
              <a:t>emigración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desde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América</a:t>
            </a:r>
            <a:r>
              <a:rPr lang="fr-FR" sz="2800" kern="0" dirty="0">
                <a:latin typeface="Calibri" panose="020F0502020204030204" pitchFamily="34" charset="0"/>
              </a:rPr>
              <a:t> Central </a:t>
            </a:r>
            <a:r>
              <a:rPr lang="fr-FR" sz="2800" kern="0" dirty="0" err="1">
                <a:latin typeface="Calibri" panose="020F0502020204030204" pitchFamily="34" charset="0"/>
              </a:rPr>
              <a:t>aumentó</a:t>
            </a:r>
            <a:r>
              <a:rPr lang="fr-FR" sz="2800" kern="0" dirty="0">
                <a:latin typeface="Calibri" panose="020F0502020204030204" pitchFamily="34" charset="0"/>
              </a:rPr>
              <a:t> 18%, Caribe 9%, </a:t>
            </a:r>
            <a:r>
              <a:rPr lang="fr-FR" sz="2800" kern="0" dirty="0" err="1">
                <a:latin typeface="Calibri" panose="020F0502020204030204" pitchFamily="34" charset="0"/>
              </a:rPr>
              <a:t>Región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Andina</a:t>
            </a:r>
            <a:r>
              <a:rPr lang="fr-FR" sz="2800" kern="0" dirty="0">
                <a:latin typeface="Calibri" panose="020F0502020204030204" pitchFamily="34" charset="0"/>
              </a:rPr>
              <a:t> 5% y </a:t>
            </a:r>
            <a:r>
              <a:rPr lang="fr-FR" sz="2800" kern="0" dirty="0" err="1">
                <a:latin typeface="Calibri" panose="020F0502020204030204" pitchFamily="34" charset="0"/>
              </a:rPr>
              <a:t>disminuyó</a:t>
            </a:r>
            <a:r>
              <a:rPr lang="fr-FR" sz="2800" kern="0" dirty="0">
                <a:latin typeface="Calibri" panose="020F0502020204030204" pitchFamily="34" charset="0"/>
              </a:rPr>
              <a:t> 4% </a:t>
            </a:r>
            <a:r>
              <a:rPr lang="fr-FR" sz="2800" kern="0" dirty="0" err="1">
                <a:latin typeface="Calibri" panose="020F0502020204030204" pitchFamily="34" charset="0"/>
              </a:rPr>
              <a:t>desde</a:t>
            </a:r>
            <a:r>
              <a:rPr lang="fr-FR" sz="2800" kern="0" dirty="0">
                <a:latin typeface="Calibri" panose="020F0502020204030204" pitchFamily="34" charset="0"/>
              </a:rPr>
              <a:t> el </a:t>
            </a:r>
            <a:r>
              <a:rPr lang="fr-FR" sz="2800" kern="0" dirty="0" err="1">
                <a:latin typeface="Calibri" panose="020F0502020204030204" pitchFamily="34" charset="0"/>
              </a:rPr>
              <a:t>Cono</a:t>
            </a:r>
            <a:r>
              <a:rPr lang="fr-FR" sz="2800" kern="0" dirty="0">
                <a:latin typeface="Calibri" panose="020F0502020204030204" pitchFamily="34" charset="0"/>
              </a:rPr>
              <a:t> Sur.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000" kern="0" dirty="0">
              <a:latin typeface="Calibri" panose="020F0502020204030204" pitchFamily="34" charset="0"/>
            </a:endParaRPr>
          </a:p>
          <a:p>
            <a:pPr defTabSz="914400" eaLnBrk="1" hangingPunct="1">
              <a:lnSpc>
                <a:spcPct val="110000"/>
              </a:lnSpc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endParaRPr lang="fr-FR" sz="2400" kern="0" dirty="0">
              <a:latin typeface="Calibri" panose="020F0502020204030204" pitchFamily="34" charset="0"/>
            </a:endParaRPr>
          </a:p>
          <a:p>
            <a:pPr marR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lang="fr-FR" sz="2400" kern="0" dirty="0">
              <a:latin typeface="Calibri" panose="020F0502020204030204" pitchFamily="34" charset="0"/>
            </a:endParaRP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76200" y="-7864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2800" b="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Emigración desde las Américas </a:t>
            </a:r>
            <a:br>
              <a:rPr lang="es-ES" sz="2800" b="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</a:br>
            <a:r>
              <a:rPr lang="es-ES" sz="2800" b="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2011-2014</a:t>
            </a:r>
            <a:endParaRPr lang="en-US" altLang="en-US" sz="28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8600" y="1331843"/>
            <a:ext cx="8686800" cy="48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400" kern="0" dirty="0">
              <a:latin typeface="Calibri" panose="020F0502020204030204" pitchFamily="34" charset="0"/>
            </a:endParaRPr>
          </a:p>
          <a:p>
            <a:pPr marL="342900" indent="-342900" defTabSz="914400" eaLnBrk="1" hangingPunct="1">
              <a:lnSpc>
                <a:spcPct val="110000"/>
              </a:lnSpc>
              <a:buClr>
                <a:srgbClr val="FF6600"/>
              </a:buClr>
              <a:buSzPts val="2400"/>
              <a:buFont typeface="Arial" panose="020B0604020202020204" pitchFamily="34" charset="0"/>
              <a:buChar char="•"/>
            </a:pPr>
            <a:endParaRPr lang="fr-FR" sz="2400" kern="0" dirty="0">
              <a:latin typeface="Calibri" panose="020F0502020204030204" pitchFamily="34" charset="0"/>
            </a:endParaRPr>
          </a:p>
          <a:p>
            <a:pPr marL="342900" marR="0" indent="-34290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fr-FR" sz="2400" kern="0" dirty="0">
              <a:latin typeface="Calibri" panose="020F0502020204030204" pitchFamily="34" charset="0"/>
            </a:endParaRP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596" y="1720840"/>
            <a:ext cx="79939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800" kern="0" dirty="0">
                <a:latin typeface="Calibri" panose="020F0502020204030204" pitchFamily="34" charset="0"/>
              </a:rPr>
              <a:t>Un </a:t>
            </a:r>
            <a:r>
              <a:rPr lang="fr-FR" sz="2800" kern="0" dirty="0" err="1">
                <a:latin typeface="Calibri" panose="020F0502020204030204" pitchFamily="34" charset="0"/>
              </a:rPr>
              <a:t>incremento</a:t>
            </a:r>
            <a:r>
              <a:rPr lang="fr-FR" sz="2800" kern="0" dirty="0">
                <a:latin typeface="Calibri" panose="020F0502020204030204" pitchFamily="34" charset="0"/>
              </a:rPr>
              <a:t> importante en la </a:t>
            </a:r>
            <a:r>
              <a:rPr lang="fr-FR" sz="2800" kern="0" dirty="0" err="1">
                <a:latin typeface="Calibri" panose="020F0502020204030204" pitchFamily="34" charset="0"/>
              </a:rPr>
              <a:t>emigración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desde</a:t>
            </a:r>
            <a:r>
              <a:rPr lang="fr-FR" sz="2800" kern="0" dirty="0">
                <a:latin typeface="Calibri" panose="020F0502020204030204" pitchFamily="34" charset="0"/>
              </a:rPr>
              <a:t> el Caribe(+137%) y </a:t>
            </a:r>
            <a:r>
              <a:rPr lang="fr-FR" sz="2800" kern="0" dirty="0" err="1">
                <a:latin typeface="Calibri" panose="020F0502020204030204" pitchFamily="34" charset="0"/>
              </a:rPr>
              <a:t>América</a:t>
            </a:r>
            <a:r>
              <a:rPr lang="fr-FR" sz="2800" kern="0" dirty="0">
                <a:latin typeface="Calibri" panose="020F0502020204030204" pitchFamily="34" charset="0"/>
              </a:rPr>
              <a:t> Central (+72%) </a:t>
            </a:r>
            <a:r>
              <a:rPr lang="fr-FR" sz="2800" kern="0" dirty="0" err="1">
                <a:latin typeface="Calibri" panose="020F0502020204030204" pitchFamily="34" charset="0"/>
              </a:rPr>
              <a:t>hacia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otros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países</a:t>
            </a:r>
            <a:r>
              <a:rPr lang="fr-FR" sz="2800" kern="0" dirty="0">
                <a:latin typeface="Calibri" panose="020F0502020204030204" pitchFamily="34" charset="0"/>
              </a:rPr>
              <a:t> de ALC.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800" kern="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800" kern="0" dirty="0">
                <a:latin typeface="Calibri" panose="020F0502020204030204" pitchFamily="34" charset="0"/>
              </a:rPr>
              <a:t>A </a:t>
            </a:r>
            <a:r>
              <a:rPr lang="fr-FR" sz="2800" kern="0" dirty="0" err="1">
                <a:latin typeface="Calibri" panose="020F0502020204030204" pitchFamily="34" charset="0"/>
              </a:rPr>
              <a:t>nivel</a:t>
            </a:r>
            <a:r>
              <a:rPr lang="fr-FR" sz="2800" kern="0" dirty="0">
                <a:latin typeface="Calibri" panose="020F0502020204030204" pitchFamily="34" charset="0"/>
              </a:rPr>
              <a:t> de pais, la </a:t>
            </a:r>
            <a:r>
              <a:rPr lang="fr-FR" sz="2800" kern="0" dirty="0" err="1">
                <a:latin typeface="Calibri" panose="020F0502020204030204" pitchFamily="34" charset="0"/>
              </a:rPr>
              <a:t>emigración</a:t>
            </a:r>
            <a:r>
              <a:rPr lang="fr-FR" sz="2800" kern="0" dirty="0">
                <a:latin typeface="Calibri" panose="020F0502020204030204" pitchFamily="34" charset="0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</a:rPr>
              <a:t>present</a:t>
            </a:r>
            <a:r>
              <a:rPr lang="es-UY" sz="2800" kern="0" dirty="0">
                <a:latin typeface="Calibri" panose="020F0502020204030204" pitchFamily="34" charset="0"/>
              </a:rPr>
              <a:t>ó aumentos destacables </a:t>
            </a:r>
            <a:r>
              <a:rPr lang="fr-FR" sz="2800" kern="0">
                <a:latin typeface="Calibri" panose="020F0502020204030204" pitchFamily="34" charset="0"/>
              </a:rPr>
              <a:t>en </a:t>
            </a:r>
            <a:r>
              <a:rPr lang="fr-FR" sz="2800" kern="0" dirty="0">
                <a:latin typeface="Calibri" panose="020F0502020204030204" pitchFamily="34" charset="0"/>
              </a:rPr>
              <a:t>Cuba (+57%), Nicaragua(+63</a:t>
            </a:r>
            <a:r>
              <a:rPr lang="fr-FR" sz="2800" kern="0">
                <a:latin typeface="Calibri" panose="020F0502020204030204" pitchFamily="34" charset="0"/>
              </a:rPr>
              <a:t>%) , </a:t>
            </a:r>
            <a:r>
              <a:rPr lang="fr-FR" sz="2800" kern="0" dirty="0">
                <a:latin typeface="Calibri" panose="020F0502020204030204" pitchFamily="34" charset="0"/>
              </a:rPr>
              <a:t>Venezuela(+33%) y Colombia (+29%).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800" kern="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Generalmente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, los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países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 de ALC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tienden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 a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alta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emigración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excepto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por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 el </a:t>
            </a:r>
            <a:r>
              <a:rPr lang="fr-FR" sz="2800" kern="0" dirty="0" err="1">
                <a:latin typeface="Calibri" panose="020F0502020204030204" pitchFamily="34" charset="0"/>
                <a:sym typeface="Wingdings" panose="05000000000000000000" pitchFamily="2" charset="2"/>
              </a:rPr>
              <a:t>Cono</a:t>
            </a:r>
            <a:r>
              <a:rPr lang="fr-FR" sz="2800" kern="0" dirty="0">
                <a:latin typeface="Calibri" panose="020F0502020204030204" pitchFamily="34" charset="0"/>
                <a:sym typeface="Wingdings" panose="05000000000000000000" pitchFamily="2" charset="2"/>
              </a:rPr>
              <a:t> Sur.</a:t>
            </a:r>
            <a:endParaRPr lang="en-US" sz="2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9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76200" y="990600"/>
            <a:ext cx="8839200" cy="1143000"/>
          </a:xfrm>
          <a:noFill/>
        </p:spPr>
        <p:txBody>
          <a:bodyPr/>
          <a:lstStyle/>
          <a:p>
            <a:r>
              <a:rPr lang="es-ES" altLang="en-US" sz="2400" dirty="0">
                <a:ea typeface="ＭＳ Ｐゴシック" pitchFamily="34" charset="-128"/>
              </a:rPr>
              <a:t>Los roles tradicionales están cambiando; no obstante las mujeres siguen estando sub-representadas entre los migrantes laborales y sobre-representadas entre los migrantes familiares.</a:t>
            </a: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"/>
          <p:cNvSpPr>
            <a:spLocks/>
          </p:cNvSpPr>
          <p:nvPr/>
        </p:nvSpPr>
        <p:spPr bwMode="auto">
          <a:xfrm>
            <a:off x="6477000" y="63246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/>
              <a:t>SICREMI 2015, p. 14.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3750"/>
            <a:ext cx="749776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680" y="241627"/>
            <a:ext cx="457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Feminización</a:t>
            </a:r>
            <a:r>
              <a:rPr lang="en-US" sz="2800" dirty="0">
                <a:solidFill>
                  <a:schemeClr val="bg1"/>
                </a:solidFill>
              </a:rPr>
              <a:t> de la </a:t>
            </a:r>
            <a:r>
              <a:rPr lang="en-US" sz="2800" dirty="0" err="1">
                <a:solidFill>
                  <a:schemeClr val="bg1"/>
                </a:solidFill>
              </a:rPr>
              <a:t>migración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24" y="228584"/>
            <a:ext cx="227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Recapitulando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89" y="1121788"/>
            <a:ext cx="81447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kern="0" dirty="0">
                <a:latin typeface="+mj-lt"/>
              </a:rPr>
              <a:t>Para 2009-2014 , la inmigración en las Américas aumentó 21% en total y 51% para América Latina y el Caribe.</a:t>
            </a:r>
          </a:p>
          <a:p>
            <a:pPr lvl="0"/>
            <a:endParaRPr lang="es-ES" sz="2000" kern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>
                <a:latin typeface="+mj-lt"/>
              </a:rPr>
              <a:t>En el mismo período cada diez personas que emigraron desde los países de las Américas, cinco se dirigieron a Estados Unidos y Canadá, tres hacia países de ALC y dos a Europa.</a:t>
            </a:r>
          </a:p>
          <a:p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Los </a:t>
            </a:r>
            <a:r>
              <a:rPr lang="en-US" sz="2000" dirty="0" err="1">
                <a:latin typeface="+mj-lt"/>
              </a:rPr>
              <a:t>flujos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migratorios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países</a:t>
            </a:r>
            <a:r>
              <a:rPr lang="en-US" sz="2000" dirty="0">
                <a:latin typeface="+mj-lt"/>
              </a:rPr>
              <a:t> MERCOSUR se </a:t>
            </a:r>
            <a:r>
              <a:rPr lang="en-US" sz="2000" dirty="0" err="1">
                <a:latin typeface="+mj-lt"/>
              </a:rPr>
              <a:t>han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consolidado</a:t>
            </a:r>
            <a:r>
              <a:rPr lang="en-US" sz="2000" dirty="0">
                <a:latin typeface="+mj-lt"/>
              </a:rPr>
              <a:t> e </a:t>
            </a:r>
            <a:r>
              <a:rPr lang="en-US" sz="2000" dirty="0" err="1">
                <a:latin typeface="+mj-lt"/>
              </a:rPr>
              <a:t>incrementado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constantemente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resultado</a:t>
            </a:r>
            <a:r>
              <a:rPr lang="en-US" sz="2000" dirty="0">
                <a:latin typeface="+mj-lt"/>
              </a:rPr>
              <a:t> de la </a:t>
            </a:r>
            <a:r>
              <a:rPr lang="en-US" sz="2000" dirty="0" err="1">
                <a:latin typeface="+mj-lt"/>
              </a:rPr>
              <a:t>facilitación</a:t>
            </a:r>
            <a:r>
              <a:rPr lang="en-US" sz="2000" dirty="0">
                <a:latin typeface="+mj-lt"/>
              </a:rPr>
              <a:t> de la </a:t>
            </a:r>
            <a:r>
              <a:rPr lang="en-US" sz="2000" dirty="0" err="1">
                <a:latin typeface="+mj-lt"/>
              </a:rPr>
              <a:t>movilidad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laboral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otorga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Acuerdo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Residencia</a:t>
            </a:r>
            <a:r>
              <a:rPr lang="en-US" sz="20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>
                <a:latin typeface="+mj-lt"/>
              </a:rPr>
              <a:t>La inmigración de las mujeres en países de las Américas sigue siendo un fenómeno minoritario (45%) y la presencia mayoritaria en migrantes familiares (59%) y menor en migrantes laborales (32%) , por lo que con alguna excepción, se esta lejos aún de una situación en que los géneros cumplen el mismo 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3942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Gracias </a:t>
            </a:r>
            <a:r>
              <a:rPr lang="en-US" altLang="en-US" sz="4000" b="1" dirty="0" err="1">
                <a:ea typeface="ＭＳ Ｐゴシック" panose="020B0600070205080204" pitchFamily="34" charset="-128"/>
              </a:rPr>
              <a:t>por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ea typeface="ＭＳ Ｐゴシック" panose="020B0600070205080204" pitchFamily="34" charset="-128"/>
              </a:rPr>
              <a:t>su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ea typeface="ＭＳ Ｐゴシック" panose="020B0600070205080204" pitchFamily="34" charset="-128"/>
              </a:rPr>
              <a:t>atención</a:t>
            </a:r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76200"/>
            <a:ext cx="26670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4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00700"/>
            <a:ext cx="1123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" descr="AECID 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055688"/>
            <a:ext cx="73183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Group 12"/>
          <p:cNvGrpSpPr>
            <a:grpSpLocks/>
          </p:cNvGrpSpPr>
          <p:nvPr/>
        </p:nvGrpSpPr>
        <p:grpSpPr bwMode="auto">
          <a:xfrm>
            <a:off x="5565775" y="5853113"/>
            <a:ext cx="3121025" cy="646112"/>
            <a:chOff x="5566515" y="5943599"/>
            <a:chExt cx="3120285" cy="646331"/>
          </a:xfrm>
        </p:grpSpPr>
        <p:pic>
          <p:nvPicPr>
            <p:cNvPr id="10250" name="Picture 10" descr="Twitter_logo_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515" y="5943599"/>
              <a:ext cx="795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11"/>
            <p:cNvSpPr txBox="1">
              <a:spLocks noChangeArrowheads="1"/>
            </p:cNvSpPr>
            <p:nvPr/>
          </p:nvSpPr>
          <p:spPr bwMode="auto">
            <a:xfrm>
              <a:off x="6299200" y="5943599"/>
              <a:ext cx="2387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@</a:t>
              </a:r>
              <a:r>
                <a:rPr kumimoji="0" lang="en-US" altLang="en-US" sz="1800" b="1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OEA_Inclusion</a:t>
              </a:r>
              <a:endParaRPr kumimoji="0" lang="en-US" alt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#SICREMI</a:t>
              </a:r>
            </a:p>
          </p:txBody>
        </p: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98" y="106005"/>
            <a:ext cx="3294302" cy="65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730" y="4048515"/>
            <a:ext cx="7642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6"/>
              </a:rPr>
              <a:t>http://www.migracionoea.org/index.php/es/sicremi-es/reportes.html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7"/>
              </a:rPr>
              <a:t>http://www.oas.org/es/sadye/publicaciones/Brief-SICREMIESP.pdf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445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52" y="2938780"/>
            <a:ext cx="8422848" cy="3459636"/>
          </a:xfrm>
        </p:spPr>
        <p:txBody>
          <a:bodyPr/>
          <a:lstStyle/>
          <a:p>
            <a:r>
              <a:rPr lang="en-US" sz="2400" b="1" i="1" dirty="0" err="1"/>
              <a:t>Medición</a:t>
            </a:r>
            <a:r>
              <a:rPr lang="en-US" sz="2400" b="1" i="1" dirty="0"/>
              <a:t> de la </a:t>
            </a:r>
            <a:r>
              <a:rPr lang="en-US" sz="2400" b="1" i="1" dirty="0" err="1"/>
              <a:t>migración</a:t>
            </a:r>
            <a:r>
              <a:rPr lang="en-US" sz="2400" b="1" i="1" dirty="0"/>
              <a:t> </a:t>
            </a:r>
            <a:r>
              <a:rPr lang="en-US" sz="2400" b="1" i="1" dirty="0" err="1"/>
              <a:t>internacional</a:t>
            </a:r>
            <a:r>
              <a:rPr lang="en-US" sz="2400" b="1" i="1" dirty="0"/>
              <a:t> </a:t>
            </a:r>
            <a:r>
              <a:rPr lang="en-US" sz="2400" b="1" dirty="0"/>
              <a:t>: </a:t>
            </a:r>
            <a:r>
              <a:rPr lang="en-US" sz="2400" b="1" dirty="0" err="1"/>
              <a:t>Censos</a:t>
            </a:r>
            <a:r>
              <a:rPr lang="en-US" sz="2400" b="1" dirty="0"/>
              <a:t>, </a:t>
            </a:r>
            <a:r>
              <a:rPr lang="en-US" sz="2400" b="1" dirty="0" err="1"/>
              <a:t>Encuestas</a:t>
            </a:r>
            <a:r>
              <a:rPr lang="en-US" sz="2400" b="1" dirty="0"/>
              <a:t>, </a:t>
            </a:r>
            <a:r>
              <a:rPr lang="es-ES" sz="2400" b="1" i="1" dirty="0"/>
              <a:t>registros administrativos </a:t>
            </a:r>
            <a:r>
              <a:rPr lang="es-ES" sz="2000" b="1" i="1" dirty="0"/>
              <a:t> - registros de entradas y salidas en puntos de ingreso/egreso </a:t>
            </a:r>
            <a:r>
              <a:rPr lang="es-ES" sz="2000" b="1" dirty="0">
                <a:solidFill>
                  <a:schemeClr val="accent2"/>
                </a:solidFill>
              </a:rPr>
              <a:t>y </a:t>
            </a:r>
            <a:r>
              <a:rPr lang="es-ES" sz="2000" b="1" i="1" dirty="0">
                <a:solidFill>
                  <a:schemeClr val="accent2"/>
                </a:solidFill>
              </a:rPr>
              <a:t>registros basados en permisos de ingreso y estadía de acuerdo a las 	leyes migratorias del país (visados , permisos de residencia, etc.).La información se incorpora día a día</a:t>
            </a:r>
            <a:r>
              <a:rPr lang="es-ES" sz="2000" b="1" dirty="0">
                <a:solidFill>
                  <a:schemeClr val="accent2"/>
                </a:solidFill>
              </a:rPr>
              <a:t>. </a:t>
            </a:r>
            <a:r>
              <a:rPr lang="es-ES" sz="2000" b="1" i="1" dirty="0">
                <a:solidFill>
                  <a:schemeClr val="accent2"/>
                </a:solidFill>
              </a:rPr>
              <a:t>Miden flujos migratorios.</a:t>
            </a:r>
          </a:p>
          <a:p>
            <a:endParaRPr lang="es-ES" sz="2000" b="1" i="1" dirty="0">
              <a:solidFill>
                <a:schemeClr val="accent2"/>
              </a:solidFill>
            </a:endParaRPr>
          </a:p>
          <a:p>
            <a:r>
              <a:rPr lang="es-UY" sz="2400" b="1" i="1" dirty="0"/>
              <a:t>Países de las Américas</a:t>
            </a:r>
            <a:r>
              <a:rPr lang="es-UY" sz="2000" b="1" i="1" dirty="0"/>
              <a:t>: </a:t>
            </a:r>
            <a:r>
              <a:rPr lang="es-UY" sz="2000" i="1" dirty="0"/>
              <a:t>comprende América Latina y el Caribe (América del Sur, América Central y Caribe) y América del Norte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83" y="200912"/>
            <a:ext cx="464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Alcance</a:t>
            </a:r>
            <a:r>
              <a:rPr lang="en-US" sz="2000" b="1" dirty="0">
                <a:solidFill>
                  <a:schemeClr val="bg1"/>
                </a:solidFill>
              </a:rPr>
              <a:t> y </a:t>
            </a:r>
            <a:r>
              <a:rPr lang="en-US" sz="2000" b="1" dirty="0" err="1">
                <a:solidFill>
                  <a:schemeClr val="bg1"/>
                </a:solidFill>
              </a:rPr>
              <a:t>fuentes</a:t>
            </a:r>
            <a:r>
              <a:rPr lang="en-US" sz="2000" b="1" dirty="0">
                <a:solidFill>
                  <a:schemeClr val="bg1"/>
                </a:solidFill>
              </a:rPr>
              <a:t> de la </a:t>
            </a:r>
            <a:r>
              <a:rPr lang="en-US" sz="2000" b="1" dirty="0" err="1">
                <a:solidFill>
                  <a:schemeClr val="bg1"/>
                </a:solidFill>
              </a:rPr>
              <a:t>presentaci</a:t>
            </a:r>
            <a:r>
              <a:rPr lang="es-UY" sz="2000" b="1" dirty="0" err="1">
                <a:solidFill>
                  <a:schemeClr val="bg1"/>
                </a:solidFill>
              </a:rPr>
              <a:t>ón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34" y="1369120"/>
            <a:ext cx="8521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 err="1"/>
              <a:t>Inmigración</a:t>
            </a:r>
            <a:r>
              <a:rPr lang="en-US" sz="2400" b="1" i="1" dirty="0"/>
              <a:t> </a:t>
            </a:r>
            <a:r>
              <a:rPr lang="en-US" sz="2400" b="1" i="1" dirty="0" err="1"/>
              <a:t>en</a:t>
            </a:r>
            <a:r>
              <a:rPr lang="en-US" sz="2400" b="1" i="1" dirty="0"/>
              <a:t> las </a:t>
            </a:r>
            <a:r>
              <a:rPr lang="en-US" sz="2400" b="1" i="1" dirty="0" err="1"/>
              <a:t>Américas</a:t>
            </a:r>
            <a:endParaRPr lang="en-US" sz="2400" b="1" i="1" dirty="0"/>
          </a:p>
          <a:p>
            <a:endParaRPr lang="en-US" sz="24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i="1" dirty="0"/>
              <a:t>Emigración desde países de las Américas hacia países de la OCDE. </a:t>
            </a:r>
          </a:p>
        </p:txBody>
      </p:sp>
    </p:spTree>
    <p:extLst>
      <p:ext uri="{BB962C8B-B14F-4D97-AF65-F5344CB8AC3E}">
        <p14:creationId xmlns:p14="http://schemas.microsoft.com/office/powerpoint/2010/main" val="189977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34568"/>
              </p:ext>
            </p:extLst>
          </p:nvPr>
        </p:nvGraphicFramePr>
        <p:xfrm>
          <a:off x="179106" y="1102935"/>
          <a:ext cx="8736295" cy="518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18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512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Inmigraci</a:t>
                      </a:r>
                      <a:r>
                        <a:rPr lang="es-UY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ón</a:t>
                      </a:r>
                      <a:r>
                        <a:rPr lang="es-UY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en-GB" sz="2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países</a:t>
                      </a:r>
                      <a:r>
                        <a:rPr lang="en-GB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las </a:t>
                      </a:r>
                      <a:r>
                        <a:rPr lang="en-GB" sz="2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Américas</a:t>
                      </a:r>
                      <a:r>
                        <a:rPr lang="en-GB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permanente</a:t>
                      </a:r>
                      <a:r>
                        <a:rPr lang="en-GB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temporal, </a:t>
                      </a:r>
                    </a:p>
                    <a:p>
                      <a:pPr algn="l" fontAlgn="b"/>
                      <a:r>
                        <a:rPr lang="en-GB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2009-2014.  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698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2014/2013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Inmigración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cada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1000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en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destino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</a:t>
                      </a:r>
                      <a:endParaRPr lang="fr-F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657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</a:t>
                      </a:r>
                      <a:r>
                        <a:rPr lang="en-GB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3 484 100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3 508 300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3 738 600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3 875 700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4 084 200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4 231 700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Países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AL y 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  <a:p>
                      <a:r>
                        <a:rPr lang="en-US" sz="1200" b="1" dirty="0" err="1"/>
                        <a:t>Número</a:t>
                      </a:r>
                      <a:r>
                        <a:rPr lang="en-US" sz="1200" b="1" dirty="0"/>
                        <a:t> de personas</a:t>
                      </a:r>
                    </a:p>
                    <a:p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  <a:r>
                        <a:rPr lang="es-UY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  <a:r>
                        <a:rPr lang="es-UY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914 500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(2009=100)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5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Países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AL y 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511" y="358219"/>
            <a:ext cx="440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Inmigración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hacia</a:t>
            </a:r>
            <a:r>
              <a:rPr lang="en-US" b="1" i="1" dirty="0">
                <a:solidFill>
                  <a:schemeClr val="bg1"/>
                </a:solidFill>
              </a:rPr>
              <a:t> las </a:t>
            </a:r>
            <a:r>
              <a:rPr lang="en-US" b="1" i="1" dirty="0" err="1">
                <a:solidFill>
                  <a:schemeClr val="bg1"/>
                </a:solidFill>
              </a:rPr>
              <a:t>Américas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45" y="6392887"/>
            <a:ext cx="1953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i="1" dirty="0"/>
              <a:t>Fuente: OEA/OECD,SICREMI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4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0511" y="1039613"/>
            <a:ext cx="8686800" cy="56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endParaRPr lang="es-ES" sz="2400" kern="0" dirty="0">
              <a:latin typeface="Calibri" panose="020F0502020204030204" pitchFamily="34" charset="0"/>
            </a:endParaRPr>
          </a:p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r>
              <a:rPr lang="es-ES" sz="2400" kern="0" dirty="0">
                <a:latin typeface="Calibri" panose="020F0502020204030204" pitchFamily="34" charset="0"/>
              </a:rPr>
              <a:t>Para 2009-2014 , la inmigración en las Américas aumentó 21% en total y 51% para América Latina y el Caribe.</a:t>
            </a:r>
          </a:p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endParaRPr lang="es-ES" sz="2400" kern="0" dirty="0">
              <a:latin typeface="Calibri" panose="020F0502020204030204" pitchFamily="34" charset="0"/>
            </a:endParaRPr>
          </a:p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r>
              <a:rPr lang="es-ES" sz="2400" kern="0" dirty="0">
                <a:latin typeface="Calibri" panose="020F0502020204030204" pitchFamily="34" charset="0"/>
              </a:rPr>
              <a:t>Inmigración hacia América Latina y el Caribe (LAC) cercana a 914 mil en 2014, la quinta parte de toda la inmigración en las Américas (4.2 millones </a:t>
            </a:r>
            <a:r>
              <a:rPr lang="es-ES" sz="2400" kern="0" dirty="0" err="1">
                <a:latin typeface="Calibri" panose="020F0502020204030204" pitchFamily="34" charset="0"/>
              </a:rPr>
              <a:t>aprox</a:t>
            </a:r>
            <a:r>
              <a:rPr lang="es-ES" sz="2400" kern="0" dirty="0">
                <a:latin typeface="Calibri" panose="020F0502020204030204" pitchFamily="34" charset="0"/>
              </a:rPr>
              <a:t>).</a:t>
            </a:r>
          </a:p>
          <a:p>
            <a:pPr lvl="0" indent="0" defTabSz="914400" eaLnBrk="1" hangingPunct="1">
              <a:buClr>
                <a:srgbClr val="FF6600"/>
              </a:buClr>
              <a:buSzPts val="2400"/>
            </a:pPr>
            <a:endParaRPr lang="es-ES" sz="2400" kern="0" dirty="0">
              <a:latin typeface="Calibri" panose="020F0502020204030204" pitchFamily="34" charset="0"/>
            </a:endParaRPr>
          </a:p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r>
              <a:rPr lang="es-ES" sz="2400" kern="0" dirty="0">
                <a:latin typeface="Calibri" panose="020F0502020204030204" pitchFamily="34" charset="0"/>
              </a:rPr>
              <a:t>Los niveles de inmigración para por cada mil habitantes en </a:t>
            </a:r>
            <a:r>
              <a:rPr lang="es-ES" sz="2400" kern="0" dirty="0" err="1">
                <a:latin typeface="Calibri" panose="020F0502020204030204" pitchFamily="34" charset="0"/>
              </a:rPr>
              <a:t>pa</a:t>
            </a:r>
            <a:r>
              <a:rPr lang="es-UY" sz="2400" kern="0" dirty="0" err="1">
                <a:latin typeface="Calibri" panose="020F0502020204030204" pitchFamily="34" charset="0"/>
              </a:rPr>
              <a:t>íses</a:t>
            </a:r>
            <a:r>
              <a:rPr lang="es-UY" sz="2400" kern="0" dirty="0">
                <a:latin typeface="Calibri" panose="020F0502020204030204" pitchFamily="34" charset="0"/>
              </a:rPr>
              <a:t> de </a:t>
            </a:r>
            <a:r>
              <a:rPr lang="es-ES" sz="2400" kern="0" dirty="0">
                <a:latin typeface="Calibri" panose="020F0502020204030204" pitchFamily="34" charset="0"/>
              </a:rPr>
              <a:t>América Latina y el Caribe (LAC) son bajos comparados con los de Canadá (16.6) y Estados Unidos (8.8 ), pero algunos países se están acercando al nivel de Estados Unidos como Chile (7.8) y Costa Rica (6.7)</a:t>
            </a: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11" y="358219"/>
            <a:ext cx="440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Inmigración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en</a:t>
            </a:r>
            <a:r>
              <a:rPr lang="en-US" sz="2400" b="1" i="1" dirty="0">
                <a:solidFill>
                  <a:schemeClr val="bg1"/>
                </a:solidFill>
              </a:rPr>
              <a:t> las </a:t>
            </a:r>
            <a:r>
              <a:rPr lang="en-US" sz="2400" b="1" i="1" dirty="0" err="1">
                <a:solidFill>
                  <a:schemeClr val="bg1"/>
                </a:solidFill>
              </a:rPr>
              <a:t>Américas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5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0511" y="1039613"/>
            <a:ext cx="8686800" cy="56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endParaRPr lang="es-ES" sz="24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11" y="358219"/>
            <a:ext cx="440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Inmigración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en</a:t>
            </a:r>
            <a:r>
              <a:rPr lang="en-US" sz="2400" b="1" i="1" dirty="0">
                <a:solidFill>
                  <a:schemeClr val="bg1"/>
                </a:solidFill>
              </a:rPr>
              <a:t> las </a:t>
            </a:r>
            <a:r>
              <a:rPr lang="en-US" sz="2400" b="1" i="1" dirty="0" err="1">
                <a:solidFill>
                  <a:schemeClr val="bg1"/>
                </a:solidFill>
              </a:rPr>
              <a:t>Américas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76017"/>
              </p:ext>
            </p:extLst>
          </p:nvPr>
        </p:nvGraphicFramePr>
        <p:xfrm>
          <a:off x="1868861" y="1039614"/>
          <a:ext cx="4890157" cy="3747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8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PRINCIPALES PAISES DE DESTINO EN LAS AMERICAS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2013-2014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ESTADOS UNIDOS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CANADA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ARGENTINA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MEXICO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BRASIL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ECUADOR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COLOMBIA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COSTA 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>
                          <a:effectLst/>
                        </a:rPr>
                        <a:t>Fuente: OEA/OECD,SICREMI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0512" y="4826676"/>
            <a:ext cx="80693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Para 2013-2014 la </a:t>
            </a:r>
            <a:r>
              <a:rPr lang="es-ES" sz="2400" dirty="0" err="1"/>
              <a:t>migraci</a:t>
            </a:r>
            <a:r>
              <a:rPr lang="es-UY" sz="2400" dirty="0" err="1"/>
              <a:t>ón</a:t>
            </a:r>
            <a:r>
              <a:rPr lang="es-ES" sz="2400" dirty="0"/>
              <a:t> hacia a América del Sur represento 77% (nivel promedio 698K) del total ALC y hacia América Central incluido México y el Caribe 23% (206K) aprox.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638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76200" y="1066800"/>
            <a:ext cx="8839200" cy="1143000"/>
          </a:xfrm>
          <a:noFill/>
        </p:spPr>
        <p:txBody>
          <a:bodyPr/>
          <a:lstStyle/>
          <a:p>
            <a:r>
              <a:rPr lang="es-ES" altLang="en-US" sz="2800" dirty="0">
                <a:ea typeface="ＭＳ Ｐゴシック" pitchFamily="34" charset="-128"/>
              </a:rPr>
              <a:t>En la mayoría de los países, los inmigrantes vienen en gran parte de otros países de las Américas y, de hecho, desde países vecinos.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438400"/>
            <a:ext cx="7345363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itle 1"/>
          <p:cNvSpPr>
            <a:spLocks/>
          </p:cNvSpPr>
          <p:nvPr/>
        </p:nvSpPr>
        <p:spPr bwMode="auto">
          <a:xfrm>
            <a:off x="6477000" y="58674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/>
              <a:t>SICREMI 2015, p.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11" y="358219"/>
            <a:ext cx="440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Inmigración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en</a:t>
            </a:r>
            <a:r>
              <a:rPr lang="en-US" sz="2400" b="1" i="1" dirty="0">
                <a:solidFill>
                  <a:schemeClr val="bg1"/>
                </a:solidFill>
              </a:rPr>
              <a:t> las </a:t>
            </a:r>
            <a:r>
              <a:rPr lang="en-US" sz="2400" b="1" i="1" dirty="0" err="1">
                <a:solidFill>
                  <a:schemeClr val="bg1"/>
                </a:solidFill>
              </a:rPr>
              <a:t>Américas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0511" y="1039613"/>
            <a:ext cx="8686800" cy="56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endParaRPr lang="es-ES" sz="24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11" y="358219"/>
            <a:ext cx="440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Inmigración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en</a:t>
            </a:r>
            <a:r>
              <a:rPr lang="en-US" sz="2400" b="1" i="1" dirty="0">
                <a:solidFill>
                  <a:schemeClr val="bg1"/>
                </a:solidFill>
              </a:rPr>
              <a:t> MERCOSUR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AutoShape 3" descr="Displaying image001.png">
            <a:extLst>
              <a:ext uri="{FF2B5EF4-FFF2-40B4-BE49-F238E27FC236}">
                <a16:creationId xmlns:a16="http://schemas.microsoft.com/office/drawing/2014/main" id="{8B47CA2F-03F7-4B4C-80D5-E2AF029F3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2838" y="6981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41477"/>
              </p:ext>
            </p:extLst>
          </p:nvPr>
        </p:nvGraphicFramePr>
        <p:xfrm>
          <a:off x="348792" y="1234910"/>
          <a:ext cx="8003356" cy="5502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10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Origen MERCOSUR respecto total </a:t>
                      </a:r>
                      <a:r>
                        <a:rPr lang="es-ES" sz="1600" u="none" strike="noStrike" dirty="0" err="1">
                          <a:effectLst/>
                        </a:rPr>
                        <a:t>inmigracion</a:t>
                      </a:r>
                      <a:r>
                        <a:rPr lang="es-ES" sz="1600" u="none" strike="noStrike" dirty="0">
                          <a:effectLst/>
                        </a:rPr>
                        <a:t>                                                     (%)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Numero</a:t>
                      </a:r>
                      <a:r>
                        <a:rPr lang="en-US" sz="1600" u="none" strike="noStrike" dirty="0">
                          <a:effectLst/>
                        </a:rPr>
                        <a:t> de personas </a:t>
                      </a:r>
                      <a:r>
                        <a:rPr lang="en-US" sz="1600" u="none" strike="noStrike" dirty="0" err="1">
                          <a:effectLst/>
                        </a:rPr>
                        <a:t>origen</a:t>
                      </a:r>
                      <a:r>
                        <a:rPr lang="en-US" sz="1600" u="none" strike="noStrike" dirty="0">
                          <a:effectLst/>
                        </a:rPr>
                        <a:t> MERCOSUR </a:t>
                      </a:r>
                      <a:r>
                        <a:rPr lang="en-US" sz="1600" u="none" strike="noStrike" dirty="0" err="1">
                          <a:effectLst/>
                        </a:rPr>
                        <a:t>Promedio</a:t>
                      </a:r>
                      <a:r>
                        <a:rPr lang="en-US" sz="1600" u="none" strike="noStrike" dirty="0">
                          <a:effectLst/>
                        </a:rPr>
                        <a:t> 2013/14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Distribucion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paises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destino</a:t>
                      </a:r>
                      <a:r>
                        <a:rPr lang="en-US" sz="1600" u="none" strike="noStrike" dirty="0">
                          <a:effectLst/>
                        </a:rPr>
                        <a:t> intra-MERCOSUR para  personas </a:t>
                      </a:r>
                      <a:r>
                        <a:rPr lang="en-US" sz="1600" u="none" strike="noStrike" dirty="0" err="1">
                          <a:effectLst/>
                        </a:rPr>
                        <a:t>origen</a:t>
                      </a:r>
                      <a:r>
                        <a:rPr lang="en-US" sz="1600" u="none" strike="noStrike" dirty="0">
                          <a:effectLst/>
                        </a:rPr>
                        <a:t> MERCOSUR 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CHILE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107000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PARAGUAY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    6000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ARGENTINA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171000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BOLIVIA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URUGUAY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  4000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PERU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23000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ECUADOR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26000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COLOMBIA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17000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BRASIL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31000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r>
                        <a:rPr lang="en-US" sz="1600" u="none" strike="noStrike" baseline="0" dirty="0">
                          <a:effectLst/>
                        </a:rPr>
                        <a:t> ORIGEN </a:t>
                      </a:r>
                      <a:r>
                        <a:rPr lang="en-US" sz="1600" u="none" strike="noStrike" dirty="0">
                          <a:effectLst/>
                        </a:rPr>
                        <a:t>MERCOSUR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405000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TOT. TODOS LOS ORIGENES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MERCOSUR/TODOS ORIGENES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58%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err="1">
                          <a:effectLst/>
                        </a:rPr>
                        <a:t>Fuente:OEA</a:t>
                      </a:r>
                      <a:r>
                        <a:rPr lang="en-US" sz="1400" b="0" i="1" u="none" strike="noStrike" dirty="0">
                          <a:effectLst/>
                        </a:rPr>
                        <a:t>/OECD, SICREMI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AutoShape 3" descr="Displaying image001.png">
            <a:extLst>
              <a:ext uri="{FF2B5EF4-FFF2-40B4-BE49-F238E27FC236}">
                <a16:creationId xmlns:a16="http://schemas.microsoft.com/office/drawing/2014/main" id="{8B47CA2F-03F7-4B4C-80D5-E2AF029F3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3450" y="7096125"/>
            <a:ext cx="3048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0511" y="1039613"/>
            <a:ext cx="8686800" cy="56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31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914400" eaLnBrk="1" hangingPunct="1"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</a:pPr>
            <a:endParaRPr lang="es-ES" sz="24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lang="fr-FR" sz="3600" kern="0" dirty="0">
              <a:latin typeface="Calibri" panose="020F0502020204030204" pitchFamily="34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tabLst/>
              <a:defRPr/>
            </a:pP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marR="0" lvl="0" indent="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 panose="020F0502020204030204" pitchFamily="34" charset="0"/>
              <a:buChar char="•"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11" y="358219"/>
            <a:ext cx="440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Inmigración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en</a:t>
            </a:r>
            <a:r>
              <a:rPr lang="en-US" sz="2400" b="1" i="1" dirty="0">
                <a:solidFill>
                  <a:schemeClr val="bg1"/>
                </a:solidFill>
              </a:rPr>
              <a:t> MERCOSUR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AutoShape 3" descr="Displaying image001.png">
            <a:extLst>
              <a:ext uri="{FF2B5EF4-FFF2-40B4-BE49-F238E27FC236}">
                <a16:creationId xmlns:a16="http://schemas.microsoft.com/office/drawing/2014/main" id="{8B47CA2F-03F7-4B4C-80D5-E2AF029F3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2838" y="6981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3" descr="Displaying image001.png">
            <a:extLst>
              <a:ext uri="{FF2B5EF4-FFF2-40B4-BE49-F238E27FC236}">
                <a16:creationId xmlns:a16="http://schemas.microsoft.com/office/drawing/2014/main" id="{8B47CA2F-03F7-4B4C-80D5-E2AF029F3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3450" y="7096125"/>
            <a:ext cx="3048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00224"/>
              </p:ext>
            </p:extLst>
          </p:nvPr>
        </p:nvGraphicFramePr>
        <p:xfrm>
          <a:off x="150829" y="1236483"/>
          <a:ext cx="8764571" cy="5360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81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Origen MERCOSUR respecto total </a:t>
                      </a:r>
                      <a:r>
                        <a:rPr lang="es-ES" sz="1600" u="none" strike="noStrike" dirty="0" err="1">
                          <a:effectLst/>
                          <a:latin typeface="+mj-lt"/>
                        </a:rPr>
                        <a:t>inmigracion</a:t>
                      </a:r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                                                     (%)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+mj-lt"/>
                        </a:rPr>
                        <a:t>PRINCIPALES NACIONALIDADES - TODOS LOS ORIGENES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CHILE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  <a:latin typeface="+mj-lt"/>
                        </a:rPr>
                        <a:t>Peru</a:t>
                      </a:r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 29%, Colombia 20%, Bolivia 20%, Argentina 5%,España 3%,Ecuador 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PARAGUAY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Brasil 46%,Argentina 21%,España 6%, USA 6%,Alemania 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ARGENTINA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Paraguay 32%,Bolivia 18%, Peru 11%,Colombia 5%,Chile 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BOLIVIA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+mj-lt"/>
                        </a:rPr>
                        <a:t>Brasil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33%,Peru 14%,Argentina 6%,Colombia 6%,Mexico 5%,Paraguay 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URUGUAY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Argentina 26%,Brasil 12%,España 6%,Peru6%,USA 5%,Chile 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PERU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Colombia 17%,USA 13%,España 12%,Argentina 6%,Chile 6%,Ecuador 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ECUADOR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Colombia 29%,Cuba 14%,China 13%,USA 9%,Peru 5%,Venezla. 4%,España 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COLOMBIA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Venezuela 21%,USA 10%,España 9%, China 6%,Mexico6%,Ecuador 5%,Peru 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BRASIL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USA 8%, Bolivia 6%, Cuba 5%, Colombia 5%,Argentina 5%,Portugal 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 err="1">
                          <a:effectLst/>
                        </a:rPr>
                        <a:t>Fuente:OEA</a:t>
                      </a:r>
                      <a:r>
                        <a:rPr lang="en-US" sz="900" b="1" i="1" u="none" strike="noStrike" dirty="0">
                          <a:effectLst/>
                        </a:rPr>
                        <a:t>/OECD, SICREMI 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AutoShape 3" descr="Displaying image001.png">
            <a:extLst>
              <a:ext uri="{FF2B5EF4-FFF2-40B4-BE49-F238E27FC236}">
                <a16:creationId xmlns:a16="http://schemas.microsoft.com/office/drawing/2014/main" id="{8B47CA2F-03F7-4B4C-80D5-E2AF029F3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5863" y="12182475"/>
            <a:ext cx="304800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76200"/>
            <a:ext cx="3581400" cy="838200"/>
          </a:xfrm>
          <a:prstGeom prst="rect">
            <a:avLst/>
          </a:prstGeom>
          <a:solidFill>
            <a:srgbClr val="F47B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844" y="92075"/>
            <a:ext cx="4244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Emigración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desde</a:t>
            </a:r>
            <a:r>
              <a:rPr lang="fr-FR" sz="2400" b="1" dirty="0">
                <a:solidFill>
                  <a:schemeClr val="bg1"/>
                </a:solidFill>
              </a:rPr>
              <a:t> las </a:t>
            </a:r>
            <a:r>
              <a:rPr lang="fr-FR" sz="2400" b="1" dirty="0" err="1">
                <a:solidFill>
                  <a:schemeClr val="bg1"/>
                </a:solidFill>
              </a:rPr>
              <a:t>Américas</a:t>
            </a:r>
            <a:r>
              <a:rPr lang="fr-FR" sz="2400" b="1" dirty="0">
                <a:solidFill>
                  <a:schemeClr val="bg1"/>
                </a:solidFill>
              </a:rPr>
              <a:t>,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2011-2014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32833"/>
              </p:ext>
            </p:extLst>
          </p:nvPr>
        </p:nvGraphicFramePr>
        <p:xfrm>
          <a:off x="242842" y="1112366"/>
          <a:ext cx="8590071" cy="5410981"/>
        </p:xfrm>
        <a:graphic>
          <a:graphicData uri="http://schemas.openxmlformats.org/drawingml/2006/table">
            <a:tbl>
              <a:tblPr/>
              <a:tblGrid>
                <a:gridCol w="2310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4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028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Migración desde países de las Américas a otros países de las Américas y a países de la OCDE, 2011-2014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833" marT="78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 y regiones de destino</a:t>
                      </a:r>
                    </a:p>
                  </a:txBody>
                  <a:tcPr marL="7833" marR="7833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Canadá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833" marT="783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Américas excepto Canadá/Estados Unidos (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Latina y el Caribe)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OECD fuera de las Américas (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Mayoria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paises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Europa mas Australia,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Japon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Korea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Nueva Zelandia,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Israel,Turquia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833" marR="7833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 los países de destino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Migración anual promedio 2011-2014 como % de la población del país de origen en 2014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67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y región de origen</a:t>
                      </a:r>
                    </a:p>
                  </a:txBody>
                  <a:tcPr marL="7833" marR="7833" marT="7833" marB="0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2011-2014</a:t>
                      </a:r>
                    </a:p>
                  </a:txBody>
                  <a:tcPr marL="7833" marR="7833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2014/2011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2011-2014</a:t>
                      </a:r>
                    </a:p>
                  </a:txBody>
                  <a:tcPr marL="7833" marR="7833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2014/2011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2011-2014</a:t>
                      </a:r>
                    </a:p>
                  </a:txBody>
                  <a:tcPr marL="7833" marR="7833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2014/2011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2011-2014</a:t>
                      </a:r>
                    </a:p>
                  </a:txBody>
                  <a:tcPr marL="7833" marR="7833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2014/2011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migración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migración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migración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Migración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Canadá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1 045 600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Caribe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+137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1 024 500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América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Central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+15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+72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1 911 900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+18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Andina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+22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1 824 500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+19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1 364 600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1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 los países de las Americas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+8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+18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-14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7 171 200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 fuera de las Américas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+12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+52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+20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25 932 600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+18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+11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+25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+17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33 103 800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+15</a:t>
                      </a: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6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Fuente:</a:t>
                      </a:r>
                      <a:r>
                        <a:rPr lang="en-US" sz="9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Migration Policy Debates © OEA/OECD no.11,Septiembre 2016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833" marT="7833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3" marR="70495" marT="7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6175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owerpoint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19013</TotalTime>
  <Words>1411</Words>
  <Application>Microsoft Office PowerPoint</Application>
  <PresentationFormat>On-screen Show (4:3)</PresentationFormat>
  <Paragraphs>356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Trebuchet MS</vt:lpstr>
      <vt:lpstr>Wingdings</vt:lpstr>
      <vt:lpstr>Berlin</vt:lpstr>
      <vt:lpstr>powerpoint</vt:lpstr>
      <vt:lpstr>1_powerpoint_eng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la mayoría de los países, los inmigrantes vienen en gran parte de otros países de las Américas y, de hecho, desde países vecinos.</vt:lpstr>
      <vt:lpstr>PowerPoint Presentation</vt:lpstr>
      <vt:lpstr>PowerPoint Presentation</vt:lpstr>
      <vt:lpstr>PowerPoint Presentation</vt:lpstr>
      <vt:lpstr>Emigración desde las Américas  2011-2014</vt:lpstr>
      <vt:lpstr>Emigración desde las Américas  2011-2014</vt:lpstr>
      <vt:lpstr>Los roles tradicionales están cambiando; no obstante las mujeres siguen estando sub-representadas entre los migrantes laborales y sobre-representadas entre los migrantes familiares.</vt:lpstr>
      <vt:lpstr>PowerPoint Presentation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and retaining labour migrants – some new directions</dc:title>
  <dc:creator>Lemaitre Georges</dc:creator>
  <cp:lastModifiedBy>juan jimenez</cp:lastModifiedBy>
  <cp:revision>334</cp:revision>
  <cp:lastPrinted>2017-07-11T19:56:09Z</cp:lastPrinted>
  <dcterms:created xsi:type="dcterms:W3CDTF">2014-02-03T10:04:24Z</dcterms:created>
  <dcterms:modified xsi:type="dcterms:W3CDTF">2017-07-13T07:53:30Z</dcterms:modified>
</cp:coreProperties>
</file>