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86" r:id="rId3"/>
    <p:sldId id="287" r:id="rId4"/>
    <p:sldId id="288" r:id="rId5"/>
    <p:sldId id="289" r:id="rId6"/>
    <p:sldId id="262" r:id="rId7"/>
    <p:sldId id="290" r:id="rId8"/>
    <p:sldId id="295" r:id="rId9"/>
    <p:sldId id="294" r:id="rId10"/>
    <p:sldId id="292" r:id="rId11"/>
    <p:sldId id="293" r:id="rId12"/>
    <p:sldId id="291" r:id="rId13"/>
    <p:sldId id="296" r:id="rId14"/>
    <p:sldId id="273" r:id="rId1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B29"/>
    <a:srgbClr val="FF9933"/>
    <a:srgbClr val="FFCC66"/>
    <a:srgbClr val="3333FF"/>
    <a:srgbClr val="33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lvl1pPr defTabSz="482600" eaLnBrk="0" hangingPunct="0">
              <a:defRPr sz="1300"/>
            </a:lvl1pPr>
          </a:lstStyle>
          <a:p>
            <a:endParaRPr lang="en-US"/>
          </a:p>
        </p:txBody>
      </p:sp>
      <p:sp>
        <p:nvSpPr>
          <p:cNvPr id="327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lvl1pPr algn="r" defTabSz="482600" eaLnBrk="0" hangingPunct="0">
              <a:defRPr sz="1300"/>
            </a:lvl1pPr>
          </a:lstStyle>
          <a:p>
            <a:fld id="{7D859230-FA0C-4CCC-B085-94497FE985F4}" type="datetimeFigureOut">
              <a:rPr lang="en-US"/>
              <a:pPr/>
              <a:t>7/12/2017</a:t>
            </a:fld>
            <a:endParaRPr lang="en-US"/>
          </a:p>
        </p:txBody>
      </p:sp>
      <p:sp>
        <p:nvSpPr>
          <p:cNvPr id="327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442" tIns="48221" rIns="96442" bIns="48221" numCol="1" anchor="b" anchorCtr="0" compatLnSpc="1">
            <a:prstTxWarp prst="textNoShape">
              <a:avLst/>
            </a:prstTxWarp>
          </a:bodyPr>
          <a:lstStyle>
            <a:lvl1pPr defTabSz="482600" eaLnBrk="0" hangingPunct="0">
              <a:defRPr sz="1300"/>
            </a:lvl1pPr>
          </a:lstStyle>
          <a:p>
            <a:endParaRPr lang="en-US"/>
          </a:p>
        </p:txBody>
      </p:sp>
      <p:sp>
        <p:nvSpPr>
          <p:cNvPr id="327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442" tIns="48221" rIns="96442" bIns="48221" numCol="1" anchor="b" anchorCtr="0" compatLnSpc="1">
            <a:prstTxWarp prst="textNoShape">
              <a:avLst/>
            </a:prstTxWarp>
          </a:bodyPr>
          <a:lstStyle>
            <a:lvl1pPr algn="r" defTabSz="482600" eaLnBrk="0" hangingPunct="0">
              <a:defRPr sz="1300"/>
            </a:lvl1pPr>
          </a:lstStyle>
          <a:p>
            <a:fld id="{6D230787-F63D-4FC1-B6C3-02FB04613FD1}" type="slidenum">
              <a:rPr lang="en-US"/>
              <a:pPr/>
              <a:t>‹#›</a:t>
            </a:fld>
            <a:endParaRPr lang="en-US"/>
          </a:p>
        </p:txBody>
      </p:sp>
    </p:spTree>
    <p:extLst>
      <p:ext uri="{BB962C8B-B14F-4D97-AF65-F5344CB8AC3E}">
        <p14:creationId xmlns:p14="http://schemas.microsoft.com/office/powerpoint/2010/main" val="2970224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06003A3-5B12-457A-9672-CE3E82D8C73C}" type="datetimeFigureOut">
              <a:rPr lang="en-US" smtClean="0"/>
              <a:t>7/12/2017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427408E-E29C-4D20-9D3A-6638FEB90354}" type="slidenum">
              <a:rPr lang="en-US" smtClean="0"/>
              <a:t>‹#›</a:t>
            </a:fld>
            <a:endParaRPr lang="en-US"/>
          </a:p>
        </p:txBody>
      </p:sp>
    </p:spTree>
    <p:extLst>
      <p:ext uri="{BB962C8B-B14F-4D97-AF65-F5344CB8AC3E}">
        <p14:creationId xmlns:p14="http://schemas.microsoft.com/office/powerpoint/2010/main" val="227819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358D347-17B6-4F67-86FA-2006A18F2A81}" type="datetime1">
              <a:rPr lang="en-US" altLang="en-US"/>
              <a:pPr>
                <a:defRPr/>
              </a:pPr>
              <a:t>7/12/2017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8881C09-F3C0-49C4-9D7B-704C7798C138}"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2656F8-F07F-48AD-BA6C-2BEF759B7A1C}" type="datetime1">
              <a:rPr lang="en-US" altLang="en-US"/>
              <a:pPr>
                <a:defRPr/>
              </a:pPr>
              <a:t>7/12/2017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698565C-4D37-4393-A6AF-D11D9A79F093}"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969D11-A898-404F-AF41-9F213C140B60}" type="datetime1">
              <a:rPr lang="en-US" altLang="en-US"/>
              <a:pPr>
                <a:defRPr/>
              </a:pPr>
              <a:t>7/12/2017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9575AD7-8860-45DB-A07C-D61BBA301FD0}"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DFDA1C-79F2-4037-9F06-6812CE83603F}" type="datetime1">
              <a:rPr lang="en-US" altLang="en-US"/>
              <a:pPr>
                <a:defRPr/>
              </a:pPr>
              <a:t>7/12/2017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CF0EF2D-4225-43FF-9C8B-F66794379850}"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CC4BE5-55E7-47DA-9E1B-51751F07AA12}" type="datetime1">
              <a:rPr lang="en-US" altLang="en-US"/>
              <a:pPr>
                <a:defRPr/>
              </a:pPr>
              <a:t>7/12/2017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810043B-D74B-4118-AA5A-CFAD9F71026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941364F-EE83-4C56-852E-F4F47251708E}" type="datetime1">
              <a:rPr lang="en-US" altLang="en-US"/>
              <a:pPr>
                <a:defRPr/>
              </a:pPr>
              <a:t>7/12/2017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093F1E4-7195-4352-9ADD-0AEECA4D22C7}"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F09C21C-3385-40FF-982B-A6791C430DC5}" type="datetime1">
              <a:rPr lang="en-US" altLang="en-US"/>
              <a:pPr>
                <a:defRPr/>
              </a:pPr>
              <a:t>7/12/2017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2142A0AA-D80F-4736-93E0-97AC73D7481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75B48DD-B411-4911-8823-348301CED083}" type="datetime1">
              <a:rPr lang="en-US" altLang="en-US"/>
              <a:pPr>
                <a:defRPr/>
              </a:pPr>
              <a:t>7/12/2017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A78E1C19-D5B9-4027-A004-2FC6E463E489}"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69CCAA-E89C-4A81-808F-B0B2C5A157F6}" type="datetime1">
              <a:rPr lang="en-US" altLang="en-US"/>
              <a:pPr>
                <a:defRPr/>
              </a:pPr>
              <a:t>7/12/2017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B4DF573E-DFB5-492E-B75E-5DF4E6076CC9}"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E5A18D-9B36-4085-91D8-808714D7C020}" type="datetime1">
              <a:rPr lang="en-US" altLang="en-US"/>
              <a:pPr>
                <a:defRPr/>
              </a:pPr>
              <a:t>7/12/2017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F20EAB7-1B19-4788-A694-3BCD1A3F113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D373E6-385A-4FA7-9CB4-997D3A754A39}" type="datetime1">
              <a:rPr lang="en-US" altLang="en-US"/>
              <a:pPr>
                <a:defRPr/>
              </a:pPr>
              <a:t>7/12/2017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5D1E5C4-B891-48F9-AEED-BA9594A1188B}"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981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8FF17E86-BFC5-4A05-AB70-563BDA7E1B9F}" type="datetime1">
              <a:rPr lang="en-US" altLang="en-US"/>
              <a:pPr>
                <a:defRPr/>
              </a:pPr>
              <a:t>7/12/2017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68DCD67C-92BF-4C6E-AEF9-C79E5842AC07}" type="slidenum">
              <a:rPr lang="en-US" altLang="en-US"/>
              <a:pPr>
                <a:defRPr/>
              </a:pPr>
              <a:t>‹#›</a:t>
            </a:fld>
            <a:endParaRPr lang="en-US" altLang="en-US"/>
          </a:p>
        </p:txBody>
      </p:sp>
      <p:pic>
        <p:nvPicPr>
          <p:cNvPr id="1031" name="Picture 11" descr="insidebar_eng_orange"/>
          <p:cNvPicPr>
            <a:picLocks noChangeAspect="1" noChangeArrowheads="1"/>
          </p:cNvPicPr>
          <p:nvPr/>
        </p:nvPicPr>
        <p:blipFill>
          <a:blip r:embed="rId13"/>
          <a:srcRect/>
          <a:stretch>
            <a:fillRect/>
          </a:stretch>
        </p:blipFill>
        <p:spPr bwMode="auto">
          <a:xfrm>
            <a:off x="0" y="0"/>
            <a:ext cx="9144000" cy="992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fontAlgn="base">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l"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l"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l"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l"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oecd.org/els/mig/migration-policy-debates-11.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migracionoea.org/index.php/es/sicremi-es/reportes.html"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Untitled-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Title 1"/>
          <p:cNvSpPr>
            <a:spLocks noGrp="1"/>
          </p:cNvSpPr>
          <p:nvPr>
            <p:ph type="title" idx="4294967295"/>
          </p:nvPr>
        </p:nvSpPr>
        <p:spPr>
          <a:xfrm>
            <a:off x="838200" y="762000"/>
            <a:ext cx="8229600" cy="838200"/>
          </a:xfrm>
          <a:noFill/>
        </p:spPr>
        <p:txBody>
          <a:bodyPr/>
          <a:lstStyle/>
          <a:p>
            <a:pPr algn="r"/>
            <a:r>
              <a:rPr lang="en-US" altLang="en-US" sz="4000" b="1">
                <a:solidFill>
                  <a:schemeClr val="bg1"/>
                </a:solidFill>
                <a:ea typeface="ＭＳ Ｐゴシック" pitchFamily="-111" charset="-128"/>
              </a:rPr>
              <a:t>International Migration in  the Americas – an overview</a:t>
            </a:r>
          </a:p>
        </p:txBody>
      </p:sp>
      <p:sp>
        <p:nvSpPr>
          <p:cNvPr id="2" name="Rectangle 1"/>
          <p:cNvSpPr/>
          <p:nvPr/>
        </p:nvSpPr>
        <p:spPr>
          <a:xfrm>
            <a:off x="5105400" y="5410200"/>
            <a:ext cx="3962400" cy="11430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54" name="Content Placeholder 2"/>
          <p:cNvPicPr>
            <a:picLocks noGrp="1" noChangeAspect="1"/>
          </p:cNvPicPr>
          <p:nvPr>
            <p:ph idx="4294967295"/>
          </p:nvPr>
        </p:nvPicPr>
        <p:blipFill>
          <a:blip r:embed="rId3"/>
          <a:srcRect/>
          <a:stretch>
            <a:fillRect/>
          </a:stretch>
        </p:blipFill>
        <p:spPr>
          <a:xfrm>
            <a:off x="4876800" y="5553075"/>
            <a:ext cx="4114800" cy="893763"/>
          </a:xfrm>
        </p:spPr>
      </p:pic>
      <p:sp>
        <p:nvSpPr>
          <p:cNvPr id="2057" name="Title 1"/>
          <p:cNvSpPr>
            <a:spLocks/>
          </p:cNvSpPr>
          <p:nvPr/>
        </p:nvSpPr>
        <p:spPr bwMode="auto">
          <a:xfrm>
            <a:off x="762000" y="2133600"/>
            <a:ext cx="8229600" cy="838200"/>
          </a:xfrm>
          <a:prstGeom prst="rect">
            <a:avLst/>
          </a:prstGeom>
          <a:noFill/>
          <a:ln w="9525">
            <a:noFill/>
            <a:miter lim="800000"/>
            <a:headEnd/>
            <a:tailEnd/>
          </a:ln>
        </p:spPr>
        <p:txBody>
          <a:bodyPr anchor="ctr"/>
          <a:lstStyle/>
          <a:p>
            <a:pPr algn="r"/>
            <a:r>
              <a:rPr lang="es-ES" altLang="en-US" sz="2400" dirty="0" err="1">
                <a:solidFill>
                  <a:srgbClr val="FFFFFF"/>
                </a:solidFill>
                <a:latin typeface="Calibri" panose="020F0502020204030204" pitchFamily="34" charset="0"/>
                <a:ea typeface="ＭＳ Ｐゴシック" pitchFamily="34" charset="-128"/>
              </a:rPr>
              <a:t>Departament</a:t>
            </a:r>
            <a:r>
              <a:rPr lang="es-ES" altLang="en-US" sz="2400" dirty="0">
                <a:solidFill>
                  <a:srgbClr val="FFFFFF"/>
                </a:solidFill>
                <a:latin typeface="Calibri" panose="020F0502020204030204" pitchFamily="34" charset="0"/>
                <a:ea typeface="ＭＳ Ｐゴシック" pitchFamily="34" charset="-128"/>
              </a:rPr>
              <a:t> of Social </a:t>
            </a:r>
            <a:r>
              <a:rPr lang="es-ES" altLang="en-US" sz="2400" dirty="0" err="1">
                <a:solidFill>
                  <a:srgbClr val="FFFFFF"/>
                </a:solidFill>
                <a:latin typeface="Calibri" panose="020F0502020204030204" pitchFamily="34" charset="0"/>
                <a:ea typeface="ＭＳ Ｐゴシック" pitchFamily="34" charset="-128"/>
              </a:rPr>
              <a:t>Inclusion</a:t>
            </a:r>
            <a:r>
              <a:rPr lang="es-ES" altLang="en-US" sz="2400" dirty="0">
                <a:solidFill>
                  <a:srgbClr val="FFFFFF"/>
                </a:solidFill>
                <a:latin typeface="Calibri" panose="020F0502020204030204" pitchFamily="34" charset="0"/>
                <a:ea typeface="ＭＳ Ｐゴシック" pitchFamily="34" charset="-128"/>
              </a:rPr>
              <a:t> (DIS)</a:t>
            </a:r>
            <a:br>
              <a:rPr lang="en-US" altLang="en-US" sz="2400" dirty="0">
                <a:solidFill>
                  <a:srgbClr val="FFFFFF"/>
                </a:solidFill>
                <a:latin typeface="Calibri" panose="020F0502020204030204" pitchFamily="34" charset="0"/>
                <a:ea typeface="ＭＳ Ｐゴシック" pitchFamily="34" charset="-128"/>
              </a:rPr>
            </a:br>
            <a:r>
              <a:rPr lang="en-US" altLang="en-US" sz="2400" dirty="0">
                <a:solidFill>
                  <a:srgbClr val="FFFFFF"/>
                </a:solidFill>
                <a:latin typeface="Calibri" panose="020F0502020204030204" pitchFamily="34" charset="0"/>
                <a:ea typeface="ＭＳ Ｐゴシック" pitchFamily="34" charset="-128"/>
              </a:rPr>
              <a:t>Secretariat for Access to Rights and Equity (SARE-OAS)</a:t>
            </a:r>
            <a:endParaRPr lang="en-US" altLang="en-US" sz="2400" dirty="0">
              <a:solidFill>
                <a:schemeClr val="bg1"/>
              </a:solidFill>
              <a:latin typeface="Calibri" pitchFamily="34" charset="0"/>
            </a:endParaRPr>
          </a:p>
        </p:txBody>
      </p:sp>
      <p:sp>
        <p:nvSpPr>
          <p:cNvPr id="2058" name="Title 1"/>
          <p:cNvSpPr>
            <a:spLocks/>
          </p:cNvSpPr>
          <p:nvPr/>
        </p:nvSpPr>
        <p:spPr bwMode="auto">
          <a:xfrm>
            <a:off x="762000" y="4267200"/>
            <a:ext cx="8229600" cy="838200"/>
          </a:xfrm>
          <a:prstGeom prst="rect">
            <a:avLst/>
          </a:prstGeom>
          <a:noFill/>
          <a:ln w="9525">
            <a:noFill/>
            <a:miter lim="800000"/>
            <a:headEnd/>
            <a:tailEnd/>
          </a:ln>
        </p:spPr>
        <p:txBody>
          <a:bodyPr anchor="ctr"/>
          <a:lstStyle/>
          <a:p>
            <a:pPr algn="r"/>
            <a:endParaRPr lang="en-US" altLang="en-US" dirty="0">
              <a:solidFill>
                <a:schemeClr val="bg1"/>
              </a:solidFill>
              <a:latin typeface="Calibri" pitchFamily="34" charset="0"/>
            </a:endParaRPr>
          </a:p>
        </p:txBody>
      </p:sp>
      <p:sp>
        <p:nvSpPr>
          <p:cNvPr id="9" name="Title 1">
            <a:extLst>
              <a:ext uri="{FF2B5EF4-FFF2-40B4-BE49-F238E27FC236}">
                <a16:creationId xmlns:a16="http://schemas.microsoft.com/office/drawing/2014/main" id="{90902639-9280-42DD-AFC1-E492492984DB}"/>
              </a:ext>
            </a:extLst>
          </p:cNvPr>
          <p:cNvSpPr>
            <a:spLocks/>
          </p:cNvSpPr>
          <p:nvPr/>
        </p:nvSpPr>
        <p:spPr bwMode="auto">
          <a:xfrm>
            <a:off x="685800" y="4268881"/>
            <a:ext cx="8229600" cy="838200"/>
          </a:xfrm>
          <a:prstGeom prst="rect">
            <a:avLst/>
          </a:prstGeom>
          <a:noFill/>
          <a:ln w="9525">
            <a:noFill/>
            <a:miter lim="800000"/>
            <a:headEnd/>
            <a:tailEnd/>
          </a:ln>
        </p:spPr>
        <p:txBody>
          <a:bodyPr anchor="ctr"/>
          <a:lstStyle/>
          <a:p>
            <a:pPr algn="r"/>
            <a:r>
              <a:rPr lang="es-ES" altLang="en-US" sz="2400" i="1" dirty="0">
                <a:solidFill>
                  <a:srgbClr val="FFFFFF"/>
                </a:solidFill>
                <a:latin typeface="Calibri" panose="020F0502020204030204" pitchFamily="34" charset="0"/>
                <a:ea typeface="ＭＳ Ｐゴシック" pitchFamily="34" charset="-128"/>
              </a:rPr>
              <a:t>Juan Manuel Jiménez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sp>
        <p:nvSpPr>
          <p:cNvPr id="8" name="Rectangle 7">
            <a:extLst>
              <a:ext uri="{FF2B5EF4-FFF2-40B4-BE49-F238E27FC236}">
                <a16:creationId xmlns:a16="http://schemas.microsoft.com/office/drawing/2014/main" id="{D0A8DAF5-9AB7-4147-A6E2-26CF27F21A6D}"/>
              </a:ext>
            </a:extLst>
          </p:cNvPr>
          <p:cNvSpPr/>
          <p:nvPr/>
        </p:nvSpPr>
        <p:spPr>
          <a:xfrm>
            <a:off x="242844" y="92075"/>
            <a:ext cx="4807535" cy="830997"/>
          </a:xfrm>
          <a:prstGeom prst="rect">
            <a:avLst/>
          </a:prstGeom>
        </p:spPr>
        <p:txBody>
          <a:bodyPr wrap="none">
            <a:spAutoFit/>
          </a:bodyPr>
          <a:lstStyle/>
          <a:p>
            <a:r>
              <a:rPr lang="en-US" sz="2400" b="1" dirty="0">
                <a:solidFill>
                  <a:schemeClr val="bg1"/>
                </a:solidFill>
              </a:rPr>
              <a:t>Out-migration 2011-2014 </a:t>
            </a:r>
          </a:p>
          <a:p>
            <a:r>
              <a:rPr lang="en-US" sz="2400" b="1" dirty="0">
                <a:solidFill>
                  <a:schemeClr val="bg1"/>
                </a:solidFill>
              </a:rPr>
              <a:t>from countries of the Americas </a:t>
            </a:r>
          </a:p>
        </p:txBody>
      </p:sp>
      <p:sp>
        <p:nvSpPr>
          <p:cNvPr id="7" name="Rectangle 12">
            <a:extLst>
              <a:ext uri="{FF2B5EF4-FFF2-40B4-BE49-F238E27FC236}">
                <a16:creationId xmlns:a16="http://schemas.microsoft.com/office/drawing/2014/main" id="{42481B27-37B9-4527-AE60-A2908FC987AA}"/>
              </a:ext>
            </a:extLst>
          </p:cNvPr>
          <p:cNvSpPr>
            <a:spLocks noChangeArrowheads="1"/>
          </p:cNvSpPr>
          <p:nvPr/>
        </p:nvSpPr>
        <p:spPr bwMode="auto">
          <a:xfrm>
            <a:off x="118620" y="1143000"/>
            <a:ext cx="8915400" cy="57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31775"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a:buClr>
                <a:srgbClr val="FF6600"/>
              </a:buClr>
              <a:buFont typeface="Arial" panose="020B0604020202020204" pitchFamily="34" charset="0"/>
              <a:buChar char="•"/>
            </a:pPr>
            <a:r>
              <a:rPr lang="en-US" sz="2800" kern="0" dirty="0">
                <a:latin typeface="Calibri" panose="020F0502020204030204" pitchFamily="34" charset="0"/>
              </a:rPr>
              <a:t>Out-migration increased by 8% to the United States and Canada, 18% to LAC and decreased by 14% to OECD countries outside the Americas (mainly Europe and Japan)</a:t>
            </a:r>
            <a:endParaRPr lang="fr-FR" sz="2800" kern="0" dirty="0">
              <a:latin typeface="Calibri" panose="020F0502020204030204" pitchFamily="34" charset="0"/>
            </a:endParaRPr>
          </a:p>
          <a:p>
            <a:pPr marL="342900" indent="-342900">
              <a:buClr>
                <a:srgbClr val="FF6600"/>
              </a:buClr>
              <a:buFont typeface="Arial" panose="020B0604020202020204" pitchFamily="34" charset="0"/>
              <a:buChar char="•"/>
            </a:pPr>
            <a:endParaRPr lang="fr-FR" sz="2800" kern="0" dirty="0">
              <a:latin typeface="Calibri" panose="020F0502020204030204" pitchFamily="34" charset="0"/>
            </a:endParaRPr>
          </a:p>
          <a:p>
            <a:pPr marL="342900" indent="-342900">
              <a:buClr>
                <a:srgbClr val="FF6600"/>
              </a:buClr>
              <a:buFont typeface="Arial" panose="020B0604020202020204" pitchFamily="34" charset="0"/>
              <a:buChar char="•"/>
            </a:pPr>
            <a:r>
              <a:rPr lang="en-US" sz="2800" kern="0" dirty="0">
                <a:latin typeface="Calibri" panose="020F0502020204030204" pitchFamily="34" charset="0"/>
              </a:rPr>
              <a:t>47% of the emigrants from the Americas went to the United States and Canada, 34% to LAC countries and 19% to OECD countries outside the Americas (Europe and Japan)</a:t>
            </a:r>
            <a:r>
              <a:rPr lang="fr-FR" sz="2800" kern="0" dirty="0">
                <a:latin typeface="Calibri" panose="020F0502020204030204" pitchFamily="34" charset="0"/>
              </a:rPr>
              <a:t> </a:t>
            </a:r>
          </a:p>
          <a:p>
            <a:pPr marL="342900" indent="-342900">
              <a:buClr>
                <a:srgbClr val="FF6600"/>
              </a:buClr>
              <a:buFont typeface="Arial" panose="020B0604020202020204" pitchFamily="34" charset="0"/>
              <a:buChar char="•"/>
            </a:pPr>
            <a:endParaRPr lang="fr-FR" sz="2800" kern="0" dirty="0">
              <a:latin typeface="Calibri" panose="020F0502020204030204" pitchFamily="34" charset="0"/>
            </a:endParaRPr>
          </a:p>
          <a:p>
            <a:pPr marL="342900" indent="-342900">
              <a:buClr>
                <a:srgbClr val="FF6600"/>
              </a:buClr>
              <a:buFont typeface="Arial" panose="020B0604020202020204" pitchFamily="34" charset="0"/>
              <a:buChar char="•"/>
            </a:pPr>
            <a:r>
              <a:rPr lang="en-US" sz="2800" kern="0" dirty="0">
                <a:latin typeface="Calibri" panose="020F0502020204030204" pitchFamily="34" charset="0"/>
              </a:rPr>
              <a:t>Emigration from Central America increased 18%, from the Caribbean 9%, from the Andean Region 5% and decreased 4% from the Southern Cone.</a:t>
            </a:r>
            <a:endParaRPr lang="fr-FR" sz="2800" kern="0" dirty="0">
              <a:latin typeface="Calibri" panose="020F0502020204030204" pitchFamily="34" charset="0"/>
            </a:endParaRPr>
          </a:p>
          <a:p>
            <a:pPr marL="342900" indent="-342900">
              <a:buClr>
                <a:srgbClr val="FF6600"/>
              </a:buClr>
              <a:buFont typeface="Arial" panose="020B0604020202020204" pitchFamily="34" charset="0"/>
              <a:buChar char="•"/>
            </a:pPr>
            <a:endParaRPr lang="fr-FR" sz="2000" kern="0" dirty="0">
              <a:latin typeface="Calibri" panose="020F0502020204030204" pitchFamily="34" charset="0"/>
            </a:endParaRPr>
          </a:p>
          <a:p>
            <a:pPr defTabSz="914400" eaLnBrk="1" hangingPunct="1">
              <a:lnSpc>
                <a:spcPct val="110000"/>
              </a:lnSpc>
              <a:buClr>
                <a:srgbClr val="FF6600"/>
              </a:buClr>
              <a:buSzPts val="2400"/>
              <a:buFont typeface="Calibri" panose="020F0502020204030204" pitchFamily="34" charset="0"/>
              <a:buChar char="•"/>
            </a:pPr>
            <a:endParaRPr lang="fr-FR" sz="2400" kern="0" dirty="0">
              <a:latin typeface="Calibri" panose="020F0502020204030204" pitchFamily="34" charset="0"/>
            </a:endParaRPr>
          </a:p>
          <a:p>
            <a:pPr marR="0" defTabSz="914400" eaLnBrk="1" fontAlgn="auto" hangingPunct="1">
              <a:lnSpc>
                <a:spcPct val="100000"/>
              </a:lnSpc>
              <a:spcBef>
                <a:spcPts val="0"/>
              </a:spcBef>
              <a:spcAft>
                <a:spcPts val="0"/>
              </a:spcAft>
              <a:buClr>
                <a:srgbClr val="FF6600"/>
              </a:buClr>
              <a:buSzPts val="2400"/>
              <a:buFont typeface="Calibri" panose="020F0502020204030204" pitchFamily="34" charset="0"/>
              <a:buChar char="•"/>
              <a:tabLst/>
              <a:defRPr/>
            </a:pPr>
            <a:endParaRPr lang="fr-FR" sz="2400" kern="0" dirty="0">
              <a:latin typeface="Calibri" panose="020F0502020204030204" pitchFamily="34" charset="0"/>
            </a:endParaRPr>
          </a:p>
          <a:p>
            <a:pPr marL="0" marR="0" lvl="0" indent="231775" defTabSz="914400" eaLnBrk="1" fontAlgn="auto" latinLnBrk="0" hangingPunct="1">
              <a:lnSpc>
                <a:spcPct val="100000"/>
              </a:lnSpc>
              <a:spcBef>
                <a:spcPts val="0"/>
              </a:spcBef>
              <a:spcAft>
                <a:spcPts val="0"/>
              </a:spcAft>
              <a:buClr>
                <a:srgbClr val="FF6600"/>
              </a:buClr>
              <a:buSzPts val="2400"/>
              <a:buFont typeface="Calibri" panose="020F0502020204030204" pitchFamily="34" charset="0"/>
              <a:buChar char="•"/>
              <a:tabLst/>
              <a:defRPr/>
            </a:pPr>
            <a:endParaRPr kumimoji="0" lang="en-US" altLang="en-US" sz="2400" b="0" i="0" u="none" strike="noStrike" kern="0" cap="none" spc="0" normalizeH="0" baseline="0" noProof="0" dirty="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79229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sp>
        <p:nvSpPr>
          <p:cNvPr id="8" name="Rectangle 7">
            <a:extLst>
              <a:ext uri="{FF2B5EF4-FFF2-40B4-BE49-F238E27FC236}">
                <a16:creationId xmlns:a16="http://schemas.microsoft.com/office/drawing/2014/main" id="{D0A8DAF5-9AB7-4147-A6E2-26CF27F21A6D}"/>
              </a:ext>
            </a:extLst>
          </p:cNvPr>
          <p:cNvSpPr/>
          <p:nvPr/>
        </p:nvSpPr>
        <p:spPr>
          <a:xfrm>
            <a:off x="242844" y="92075"/>
            <a:ext cx="4807535" cy="830997"/>
          </a:xfrm>
          <a:prstGeom prst="rect">
            <a:avLst/>
          </a:prstGeom>
        </p:spPr>
        <p:txBody>
          <a:bodyPr wrap="none">
            <a:spAutoFit/>
          </a:bodyPr>
          <a:lstStyle/>
          <a:p>
            <a:r>
              <a:rPr lang="en-US" sz="2400" b="1" dirty="0">
                <a:solidFill>
                  <a:schemeClr val="bg1"/>
                </a:solidFill>
              </a:rPr>
              <a:t>Out-migration 2011-2014 </a:t>
            </a:r>
          </a:p>
          <a:p>
            <a:r>
              <a:rPr lang="en-US" sz="2400" b="1" dirty="0">
                <a:solidFill>
                  <a:schemeClr val="bg1"/>
                </a:solidFill>
              </a:rPr>
              <a:t>from countries of the Americas </a:t>
            </a:r>
          </a:p>
        </p:txBody>
      </p:sp>
      <p:sp>
        <p:nvSpPr>
          <p:cNvPr id="9" name="Rectangle 8">
            <a:extLst>
              <a:ext uri="{FF2B5EF4-FFF2-40B4-BE49-F238E27FC236}">
                <a16:creationId xmlns:a16="http://schemas.microsoft.com/office/drawing/2014/main" id="{1B6A135D-0DBB-4E62-A67D-2D4982922732}"/>
              </a:ext>
            </a:extLst>
          </p:cNvPr>
          <p:cNvSpPr/>
          <p:nvPr/>
        </p:nvSpPr>
        <p:spPr>
          <a:xfrm>
            <a:off x="631596" y="1720840"/>
            <a:ext cx="7993930" cy="4401205"/>
          </a:xfrm>
          <a:prstGeom prst="rect">
            <a:avLst/>
          </a:prstGeom>
        </p:spPr>
        <p:txBody>
          <a:bodyPr wrap="square">
            <a:spAutoFit/>
          </a:bodyPr>
          <a:lstStyle/>
          <a:p>
            <a:pPr marL="342900" indent="-342900">
              <a:buClr>
                <a:srgbClr val="FF6600"/>
              </a:buClr>
              <a:buFont typeface="Arial" panose="020B0604020202020204" pitchFamily="34" charset="0"/>
              <a:buChar char="•"/>
            </a:pPr>
            <a:r>
              <a:rPr lang="en-US" sz="2800" kern="0" dirty="0">
                <a:latin typeface="Calibri" panose="020F0502020204030204" pitchFamily="34" charset="0"/>
              </a:rPr>
              <a:t>A significant increase in out-migration from the Caribbean (+ 137%) and Central America (+ 72%) to other LAC countries.</a:t>
            </a:r>
          </a:p>
          <a:p>
            <a:pPr>
              <a:buClr>
                <a:srgbClr val="FF6600"/>
              </a:buClr>
            </a:pPr>
            <a:endParaRPr lang="fr-FR" sz="2800" kern="0" dirty="0">
              <a:latin typeface="Calibri" panose="020F0502020204030204" pitchFamily="34" charset="0"/>
            </a:endParaRPr>
          </a:p>
          <a:p>
            <a:pPr marL="342900" indent="-342900">
              <a:buClr>
                <a:srgbClr val="FF6600"/>
              </a:buClr>
              <a:buFont typeface="Arial" panose="020B0604020202020204" pitchFamily="34" charset="0"/>
              <a:buChar char="•"/>
            </a:pPr>
            <a:r>
              <a:rPr lang="en-US" sz="2800" kern="0" dirty="0">
                <a:latin typeface="Calibri" panose="020F0502020204030204" pitchFamily="34" charset="0"/>
              </a:rPr>
              <a:t>At  country level, out-migration increased in Cuba (+ 57%), Nicaragua (+ 63%), Venezuela (+ 33%) and Colombia (+ 29%)</a:t>
            </a:r>
            <a:endParaRPr lang="fr-FR" sz="2800" kern="0" dirty="0">
              <a:latin typeface="Calibri" panose="020F0502020204030204" pitchFamily="34" charset="0"/>
            </a:endParaRPr>
          </a:p>
          <a:p>
            <a:pPr marL="342900" indent="-342900">
              <a:buClr>
                <a:srgbClr val="FF6600"/>
              </a:buClr>
              <a:buFont typeface="Arial" panose="020B0604020202020204" pitchFamily="34" charset="0"/>
              <a:buChar char="•"/>
            </a:pPr>
            <a:endParaRPr lang="en-US" sz="2800" kern="0" dirty="0">
              <a:latin typeface="Calibri" panose="020F0502020204030204" pitchFamily="34" charset="0"/>
            </a:endParaRPr>
          </a:p>
          <a:p>
            <a:pPr marL="342900" indent="-342900">
              <a:buClr>
                <a:srgbClr val="FF6600"/>
              </a:buClr>
              <a:buFont typeface="Arial" panose="020B0604020202020204" pitchFamily="34" charset="0"/>
              <a:buChar char="•"/>
            </a:pPr>
            <a:r>
              <a:rPr lang="en-US" sz="2800" kern="0" dirty="0">
                <a:latin typeface="Calibri" panose="020F0502020204030204" pitchFamily="34" charset="0"/>
              </a:rPr>
              <a:t>Generally, LAC countries show high emigration rates, except for those of the Southern Cone</a:t>
            </a:r>
          </a:p>
        </p:txBody>
      </p:sp>
    </p:spTree>
    <p:extLst>
      <p:ext uri="{BB962C8B-B14F-4D97-AF65-F5344CB8AC3E}">
        <p14:creationId xmlns:p14="http://schemas.microsoft.com/office/powerpoint/2010/main" val="13231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sp>
        <p:nvSpPr>
          <p:cNvPr id="8" name="Rectangle 7">
            <a:extLst>
              <a:ext uri="{FF2B5EF4-FFF2-40B4-BE49-F238E27FC236}">
                <a16:creationId xmlns:a16="http://schemas.microsoft.com/office/drawing/2014/main" id="{D0A8DAF5-9AB7-4147-A6E2-26CF27F21A6D}"/>
              </a:ext>
            </a:extLst>
          </p:cNvPr>
          <p:cNvSpPr/>
          <p:nvPr/>
        </p:nvSpPr>
        <p:spPr>
          <a:xfrm>
            <a:off x="242844" y="92075"/>
            <a:ext cx="4112023" cy="461665"/>
          </a:xfrm>
          <a:prstGeom prst="rect">
            <a:avLst/>
          </a:prstGeom>
        </p:spPr>
        <p:txBody>
          <a:bodyPr wrap="none">
            <a:spAutoFit/>
          </a:bodyPr>
          <a:lstStyle/>
          <a:p>
            <a:r>
              <a:rPr lang="en-US" sz="2400" b="1" dirty="0">
                <a:solidFill>
                  <a:schemeClr val="bg1"/>
                </a:solidFill>
              </a:rPr>
              <a:t>Feminization of migration?</a:t>
            </a:r>
          </a:p>
        </p:txBody>
      </p:sp>
      <p:sp>
        <p:nvSpPr>
          <p:cNvPr id="7" name="Title 1">
            <a:extLst>
              <a:ext uri="{FF2B5EF4-FFF2-40B4-BE49-F238E27FC236}">
                <a16:creationId xmlns:a16="http://schemas.microsoft.com/office/drawing/2014/main" id="{6D8AE615-54A0-452D-9925-1A4F4D6B0F58}"/>
              </a:ext>
            </a:extLst>
          </p:cNvPr>
          <p:cNvSpPr txBox="1">
            <a:spLocks/>
          </p:cNvSpPr>
          <p:nvPr/>
        </p:nvSpPr>
        <p:spPr bwMode="auto">
          <a:xfrm>
            <a:off x="152400" y="1043536"/>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fontAlgn="base">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l"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l"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l"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l"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a:lstStyle>
          <a:p>
            <a:r>
              <a:rPr lang="en-US" altLang="en-US" sz="2400" dirty="0">
                <a:ea typeface="ＭＳ Ｐゴシック" panose="020B0600070205080204" pitchFamily="34" charset="-128"/>
              </a:rPr>
              <a:t>Traditional roles are changing, but women continue to be underrepresented among labor migrants and overrepresented among family migrants</a:t>
            </a:r>
          </a:p>
        </p:txBody>
      </p:sp>
      <p:sp>
        <p:nvSpPr>
          <p:cNvPr id="10" name="Title 1">
            <a:extLst>
              <a:ext uri="{FF2B5EF4-FFF2-40B4-BE49-F238E27FC236}">
                <a16:creationId xmlns:a16="http://schemas.microsoft.com/office/drawing/2014/main" id="{B84E7D33-EF95-4E17-BBD4-F89558BF8696}"/>
              </a:ext>
            </a:extLst>
          </p:cNvPr>
          <p:cNvSpPr>
            <a:spLocks/>
          </p:cNvSpPr>
          <p:nvPr/>
        </p:nvSpPr>
        <p:spPr bwMode="auto">
          <a:xfrm>
            <a:off x="7391400" y="6277828"/>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tx1"/>
                </a:solidFill>
                <a:latin typeface="Calibri" panose="020F0502020204030204" pitchFamily="34" charset="0"/>
                <a:ea typeface="ＭＳ Ｐゴシック" panose="020B0600070205080204" pitchFamily="34" charset="-128"/>
              </a:defRPr>
            </a:lvl1pPr>
            <a:lvl2pPr>
              <a:defRPr sz="4400">
                <a:solidFill>
                  <a:schemeClr val="tx1"/>
                </a:solidFill>
                <a:latin typeface="Calibri" panose="020F0502020204030204" pitchFamily="34" charset="0"/>
                <a:ea typeface="ＭＳ Ｐゴシック" panose="020B0600070205080204" pitchFamily="34" charset="-128"/>
              </a:defRPr>
            </a:lvl2pPr>
            <a:lvl3pPr>
              <a:defRPr sz="4400">
                <a:solidFill>
                  <a:schemeClr val="tx1"/>
                </a:solidFill>
                <a:latin typeface="Calibri" panose="020F0502020204030204" pitchFamily="34" charset="0"/>
                <a:ea typeface="ＭＳ Ｐゴシック" panose="020B0600070205080204" pitchFamily="34" charset="-128"/>
              </a:defRPr>
            </a:lvl3pPr>
            <a:lvl4pPr>
              <a:defRPr sz="4400">
                <a:solidFill>
                  <a:schemeClr val="tx1"/>
                </a:solidFill>
                <a:latin typeface="Calibri" panose="020F0502020204030204" pitchFamily="34" charset="0"/>
                <a:ea typeface="ＭＳ Ｐゴシック" panose="020B0600070205080204" pitchFamily="34" charset="-128"/>
              </a:defRPr>
            </a:lvl4pPr>
            <a:lvl5pPr>
              <a:defRPr sz="4400">
                <a:solidFill>
                  <a:schemeClr val="tx1"/>
                </a:solidFill>
                <a:latin typeface="Calibri" panose="020F0502020204030204" pitchFamily="34" charset="0"/>
                <a:ea typeface="ＭＳ Ｐゴシック" panose="020B0600070205080204" pitchFamily="34" charset="-128"/>
              </a:defRPr>
            </a:lvl5pPr>
            <a:lvl6pPr marL="457200" defTabSz="45720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defTabSz="45720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defTabSz="45720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defTabSz="45720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a:lstStyle>
          <a:p>
            <a:r>
              <a:rPr lang="en-US" altLang="en-US" sz="1200" b="1" dirty="0"/>
              <a:t>SICREMI 2015, p. 14.</a:t>
            </a:r>
          </a:p>
        </p:txBody>
      </p:sp>
      <p:pic>
        <p:nvPicPr>
          <p:cNvPr id="11" name="Picture 8">
            <a:extLst>
              <a:ext uri="{FF2B5EF4-FFF2-40B4-BE49-F238E27FC236}">
                <a16:creationId xmlns:a16="http://schemas.microsoft.com/office/drawing/2014/main" id="{23A2B438-B7B9-48BF-9C2E-9C75C2F86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05038"/>
            <a:ext cx="7239000" cy="419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59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723549" cy="523220"/>
          </a:xfrm>
          <a:prstGeom prst="rect">
            <a:avLst/>
          </a:prstGeom>
          <a:noFill/>
        </p:spPr>
        <p:txBody>
          <a:bodyPr wrap="none" rtlCol="0">
            <a:spAutoFit/>
          </a:bodyPr>
          <a:lstStyle/>
          <a:p>
            <a:r>
              <a:rPr lang="en-US" sz="2800" b="1" dirty="0">
                <a:solidFill>
                  <a:schemeClr val="bg1"/>
                </a:solidFill>
              </a:rPr>
              <a:t>Recap….</a:t>
            </a:r>
          </a:p>
        </p:txBody>
      </p:sp>
      <p:sp>
        <p:nvSpPr>
          <p:cNvPr id="3" name="TextBox 2"/>
          <p:cNvSpPr txBox="1"/>
          <p:nvPr/>
        </p:nvSpPr>
        <p:spPr>
          <a:xfrm flipH="1">
            <a:off x="408372" y="1295400"/>
            <a:ext cx="8000999"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For 2009-2014, migration inflows in the Americas increased by 21% in total and by 51% in Latin America and the Caribbean</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a:latin typeface="+mn-lt"/>
              </a:rPr>
              <a:t>In the same period for every ten people who emigrated from the countries of the Americas, five went to the United States and Canada, three to LAC countries and two to Europe.</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a:latin typeface="+mn-lt"/>
              </a:rPr>
              <a:t>Migration flows in MERCOSUR countries have been consolidating and increasing steadily as a result of the facilitation of labor mobility granted by the Residency Agreement.</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a:latin typeface="+mn-lt"/>
              </a:rPr>
              <a:t>Immigration of women in countries of the Americas continues to be a minority phenomenon (45%) with a significantly greater presence of women among family migrants (59%) and a lesser presence among labor migrants (32%), so with some exceptions, it is still far from a situation in which the genders are playing on average the same role</a:t>
            </a:r>
          </a:p>
        </p:txBody>
      </p:sp>
    </p:spTree>
    <p:extLst>
      <p:ext uri="{BB962C8B-B14F-4D97-AF65-F5344CB8AC3E}">
        <p14:creationId xmlns:p14="http://schemas.microsoft.com/office/powerpoint/2010/main" val="298589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457200" y="2895600"/>
            <a:ext cx="8229600" cy="1143000"/>
          </a:xfrm>
          <a:noFill/>
        </p:spPr>
        <p:txBody>
          <a:bodyPr/>
          <a:lstStyle/>
          <a:p>
            <a:pPr algn="ctr"/>
            <a:r>
              <a:rPr lang="en-US" altLang="en-US" sz="4000" b="1" dirty="0">
                <a:ea typeface="ＭＳ Ｐゴシック" pitchFamily="-111" charset="-128"/>
              </a:rPr>
              <a:t>Thank you for your attention!</a:t>
            </a:r>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31749"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pic>
        <p:nvPicPr>
          <p:cNvPr id="31750" name="Picture 6" descr="#SICREMI2015"/>
          <p:cNvPicPr>
            <a:picLocks noChangeAspect="1" noChangeArrowheads="1"/>
          </p:cNvPicPr>
          <p:nvPr/>
        </p:nvPicPr>
        <p:blipFill>
          <a:blip r:embed="rId3"/>
          <a:srcRect/>
          <a:stretch>
            <a:fillRect/>
          </a:stretch>
        </p:blipFill>
        <p:spPr bwMode="auto">
          <a:xfrm>
            <a:off x="6400800" y="5943600"/>
            <a:ext cx="2286000" cy="555625"/>
          </a:xfrm>
          <a:prstGeom prst="rect">
            <a:avLst/>
          </a:prstGeom>
          <a:noFill/>
        </p:spPr>
      </p:pic>
      <p:pic>
        <p:nvPicPr>
          <p:cNvPr id="31751" name="Picture 7" descr="LOGO"/>
          <p:cNvPicPr>
            <a:picLocks noChangeAspect="1" noChangeArrowheads="1"/>
          </p:cNvPicPr>
          <p:nvPr/>
        </p:nvPicPr>
        <p:blipFill>
          <a:blip r:embed="rId4"/>
          <a:srcRect/>
          <a:stretch>
            <a:fillRect/>
          </a:stretch>
        </p:blipFill>
        <p:spPr bwMode="auto">
          <a:xfrm>
            <a:off x="457200" y="5600700"/>
            <a:ext cx="1123950" cy="898525"/>
          </a:xfrm>
          <a:prstGeom prst="rect">
            <a:avLst/>
          </a:prstGeom>
          <a:noFill/>
        </p:spPr>
      </p:pic>
      <p:pic>
        <p:nvPicPr>
          <p:cNvPr id="7" name="Picture 1" descr="AECID New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221844"/>
            <a:ext cx="838199" cy="104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81150" y="1828800"/>
            <a:ext cx="184731" cy="369332"/>
          </a:xfrm>
          <a:prstGeom prst="rect">
            <a:avLst/>
          </a:prstGeom>
          <a:noFill/>
        </p:spPr>
        <p:txBody>
          <a:bodyPr wrap="none" rtlCol="0">
            <a:spAutoFit/>
          </a:bodyPr>
          <a:lstStyle/>
          <a:p>
            <a:endParaRPr lang="en-US" dirty="0"/>
          </a:p>
        </p:txBody>
      </p:sp>
      <p:sp>
        <p:nvSpPr>
          <p:cNvPr id="10" name="TextBox 9"/>
          <p:cNvSpPr txBox="1"/>
          <p:nvPr/>
        </p:nvSpPr>
        <p:spPr>
          <a:xfrm>
            <a:off x="1733550" y="1981200"/>
            <a:ext cx="184731" cy="369332"/>
          </a:xfrm>
          <a:prstGeom prst="rect">
            <a:avLst/>
          </a:prstGeom>
          <a:noFill/>
        </p:spPr>
        <p:txBody>
          <a:bodyPr wrap="none" rtlCol="0">
            <a:spAutoFit/>
          </a:bodyPr>
          <a:lstStyle/>
          <a:p>
            <a:endParaRPr lang="en-US" dirty="0"/>
          </a:p>
        </p:txBody>
      </p:sp>
      <p:sp>
        <p:nvSpPr>
          <p:cNvPr id="11" name="TextBox 10"/>
          <p:cNvSpPr txBox="1"/>
          <p:nvPr/>
        </p:nvSpPr>
        <p:spPr>
          <a:xfrm>
            <a:off x="1875667" y="2096039"/>
            <a:ext cx="184731" cy="369332"/>
          </a:xfrm>
          <a:prstGeom prst="rect">
            <a:avLst/>
          </a:prstGeom>
          <a:noFill/>
        </p:spPr>
        <p:txBody>
          <a:bodyPr wrap="none" rtlCol="0">
            <a:spAutoFit/>
          </a:bodyPr>
          <a:lstStyle/>
          <a:p>
            <a:endParaRPr lang="en-US" dirty="0"/>
          </a:p>
        </p:txBody>
      </p:sp>
      <p:sp>
        <p:nvSpPr>
          <p:cNvPr id="5" name="Rectangle 4"/>
          <p:cNvSpPr/>
          <p:nvPr/>
        </p:nvSpPr>
        <p:spPr>
          <a:xfrm>
            <a:off x="1019175" y="4191000"/>
            <a:ext cx="6981825" cy="1200329"/>
          </a:xfrm>
          <a:prstGeom prst="rect">
            <a:avLst/>
          </a:prstGeom>
        </p:spPr>
        <p:txBody>
          <a:bodyPr wrap="square">
            <a:spAutoFit/>
          </a:bodyPr>
          <a:lstStyle/>
          <a:p>
            <a:r>
              <a:rPr lang="en-US" dirty="0">
                <a:hlinkClick r:id="rId6"/>
              </a:rPr>
              <a:t>http://www.migracionoea.org/index.php/es/sicremi-es/reportes.html</a:t>
            </a:r>
            <a:endParaRPr lang="en-US" dirty="0"/>
          </a:p>
          <a:p>
            <a:endParaRPr lang="en-US" dirty="0"/>
          </a:p>
          <a:p>
            <a:r>
              <a:rPr lang="en-US" dirty="0">
                <a:hlinkClick r:id="rId7"/>
              </a:rPr>
              <a:t>https://www.oecd.org/els/mig/migration-policy-debates-11.pdf</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sp>
        <p:nvSpPr>
          <p:cNvPr id="8" name="TextBox 7">
            <a:extLst>
              <a:ext uri="{FF2B5EF4-FFF2-40B4-BE49-F238E27FC236}">
                <a16:creationId xmlns:a16="http://schemas.microsoft.com/office/drawing/2014/main" id="{547D58DD-5108-43EA-8C42-7E509684D981}"/>
              </a:ext>
            </a:extLst>
          </p:cNvPr>
          <p:cNvSpPr txBox="1"/>
          <p:nvPr/>
        </p:nvSpPr>
        <p:spPr>
          <a:xfrm>
            <a:off x="153187" y="92075"/>
            <a:ext cx="4647413" cy="830997"/>
          </a:xfrm>
          <a:prstGeom prst="rect">
            <a:avLst/>
          </a:prstGeom>
          <a:noFill/>
        </p:spPr>
        <p:txBody>
          <a:bodyPr wrap="square" rtlCol="0">
            <a:spAutoFit/>
          </a:bodyPr>
          <a:lstStyle/>
          <a:p>
            <a:r>
              <a:rPr lang="en-US" sz="2400" b="1" dirty="0">
                <a:solidFill>
                  <a:schemeClr val="bg1"/>
                </a:solidFill>
              </a:rPr>
              <a:t>Scope and sources of the presentation</a:t>
            </a:r>
          </a:p>
        </p:txBody>
      </p:sp>
      <p:sp>
        <p:nvSpPr>
          <p:cNvPr id="10" name="Rectangle 9">
            <a:extLst>
              <a:ext uri="{FF2B5EF4-FFF2-40B4-BE49-F238E27FC236}">
                <a16:creationId xmlns:a16="http://schemas.microsoft.com/office/drawing/2014/main" id="{4B161F72-A626-4B50-9275-5DC271D7ACD7}"/>
              </a:ext>
            </a:extLst>
          </p:cNvPr>
          <p:cNvSpPr/>
          <p:nvPr/>
        </p:nvSpPr>
        <p:spPr>
          <a:xfrm>
            <a:off x="280968" y="1219201"/>
            <a:ext cx="8514239" cy="1200329"/>
          </a:xfrm>
          <a:prstGeom prst="rect">
            <a:avLst/>
          </a:prstGeom>
        </p:spPr>
        <p:txBody>
          <a:bodyPr wrap="square">
            <a:spAutoFit/>
          </a:bodyPr>
          <a:lstStyle/>
          <a:p>
            <a:pPr marL="457200" indent="-457200">
              <a:buFont typeface="Arial" panose="020B0604020202020204" pitchFamily="34" charset="0"/>
              <a:buChar char="•"/>
            </a:pPr>
            <a:r>
              <a:rPr lang="en-US" sz="2400" b="1" i="1" dirty="0">
                <a:latin typeface="+mn-lt"/>
              </a:rPr>
              <a:t>International migration inflows in the Americas</a:t>
            </a:r>
          </a:p>
          <a:p>
            <a:pPr marL="457200" indent="-457200">
              <a:buFont typeface="Arial" panose="020B0604020202020204" pitchFamily="34" charset="0"/>
              <a:buChar char="•"/>
            </a:pPr>
            <a:endParaRPr lang="en-US" sz="2400" b="1" i="1" dirty="0">
              <a:latin typeface="+mn-lt"/>
            </a:endParaRPr>
          </a:p>
          <a:p>
            <a:pPr marL="457200" indent="-457200">
              <a:buFont typeface="Arial" panose="020B0604020202020204" pitchFamily="34" charset="0"/>
              <a:buChar char="•"/>
            </a:pPr>
            <a:r>
              <a:rPr lang="en-US" sz="2400" b="1" i="1" dirty="0">
                <a:latin typeface="+mn-lt"/>
              </a:rPr>
              <a:t>Migration movements from the Americas</a:t>
            </a:r>
          </a:p>
        </p:txBody>
      </p:sp>
      <p:sp>
        <p:nvSpPr>
          <p:cNvPr id="11" name="Content Placeholder 2">
            <a:extLst>
              <a:ext uri="{FF2B5EF4-FFF2-40B4-BE49-F238E27FC236}">
                <a16:creationId xmlns:a16="http://schemas.microsoft.com/office/drawing/2014/main" id="{1B5052CC-15BD-4FA6-8FA7-E8AC0F72E55E}"/>
              </a:ext>
            </a:extLst>
          </p:cNvPr>
          <p:cNvSpPr txBox="1">
            <a:spLocks/>
          </p:cNvSpPr>
          <p:nvPr/>
        </p:nvSpPr>
        <p:spPr>
          <a:xfrm>
            <a:off x="280968" y="2819400"/>
            <a:ext cx="8422848" cy="3459636"/>
          </a:xfrm>
          <a:prstGeom prst="rect">
            <a:avLst/>
          </a:prstGeom>
        </p:spPr>
        <p:txBody>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i="1" dirty="0"/>
              <a:t>Measuring international migration: </a:t>
            </a:r>
            <a:r>
              <a:rPr lang="en-US" sz="2400" i="1" dirty="0"/>
              <a:t>censuses, surveys, administrative records </a:t>
            </a:r>
            <a:r>
              <a:rPr lang="es-ES" sz="2000" i="1" dirty="0"/>
              <a:t>- </a:t>
            </a:r>
            <a:r>
              <a:rPr lang="en-US" sz="2000" i="1" dirty="0"/>
              <a:t>entry and exit records at entry / exit points </a:t>
            </a:r>
            <a:r>
              <a:rPr lang="en-US" sz="2000" b="1" i="1" dirty="0">
                <a:solidFill>
                  <a:schemeClr val="accent2"/>
                </a:solidFill>
              </a:rPr>
              <a:t>and records based on entry and stay permits according to the country's immigration laws (visas, residence permits, etc.) . The information is incorporated daily</a:t>
            </a:r>
            <a:r>
              <a:rPr lang="es-ES" sz="2000" b="1" i="1" dirty="0">
                <a:solidFill>
                  <a:schemeClr val="accent2"/>
                </a:solidFill>
              </a:rPr>
              <a:t>. Mesures </a:t>
            </a:r>
            <a:r>
              <a:rPr lang="es-ES" sz="2000" b="1" i="1" dirty="0" err="1">
                <a:solidFill>
                  <a:schemeClr val="accent2"/>
                </a:solidFill>
              </a:rPr>
              <a:t>migration</a:t>
            </a:r>
            <a:r>
              <a:rPr lang="es-ES" sz="2000" b="1" i="1" dirty="0">
                <a:solidFill>
                  <a:schemeClr val="accent2"/>
                </a:solidFill>
              </a:rPr>
              <a:t> </a:t>
            </a:r>
            <a:r>
              <a:rPr lang="es-ES" sz="2000" b="1" i="1" dirty="0" err="1">
                <a:solidFill>
                  <a:schemeClr val="accent2"/>
                </a:solidFill>
              </a:rPr>
              <a:t>flows</a:t>
            </a:r>
            <a:r>
              <a:rPr lang="es-ES" sz="2000" b="1" i="1" dirty="0">
                <a:solidFill>
                  <a:schemeClr val="accent2"/>
                </a:solidFill>
              </a:rPr>
              <a:t>. </a:t>
            </a:r>
          </a:p>
          <a:p>
            <a:endParaRPr lang="es-ES" sz="2000" b="1" i="1" dirty="0">
              <a:solidFill>
                <a:schemeClr val="accent2"/>
              </a:solidFill>
            </a:endParaRPr>
          </a:p>
          <a:p>
            <a:r>
              <a:rPr lang="es-UY" sz="2400" b="1" i="1" dirty="0" err="1"/>
              <a:t>Countries</a:t>
            </a:r>
            <a:r>
              <a:rPr lang="es-UY" sz="2400" b="1" i="1" dirty="0"/>
              <a:t> of </a:t>
            </a:r>
            <a:r>
              <a:rPr lang="es-UY" sz="2400" b="1" i="1" dirty="0" err="1"/>
              <a:t>the</a:t>
            </a:r>
            <a:r>
              <a:rPr lang="es-UY" sz="2400" b="1" i="1" dirty="0"/>
              <a:t> </a:t>
            </a:r>
            <a:r>
              <a:rPr lang="es-UY" sz="2400" b="1" i="1" dirty="0" err="1"/>
              <a:t>Americas</a:t>
            </a:r>
            <a:r>
              <a:rPr lang="es-UY" sz="2400" b="1" i="1" dirty="0"/>
              <a:t>: </a:t>
            </a:r>
            <a:r>
              <a:rPr lang="en-US" sz="2000" i="1" dirty="0"/>
              <a:t>includes Latin America and the Caribbean (South America, Central America and the Caribbean) and North America</a:t>
            </a:r>
            <a:endParaRPr lang="es-UY" sz="2000" i="1" dirty="0"/>
          </a:p>
          <a:p>
            <a:endParaRPr lang="en-US" sz="2000" b="1" i="1" dirty="0">
              <a:solidFill>
                <a:srgbClr val="C00000"/>
              </a:solidFill>
            </a:endParaRPr>
          </a:p>
        </p:txBody>
      </p:sp>
    </p:spTree>
    <p:extLst>
      <p:ext uri="{BB962C8B-B14F-4D97-AF65-F5344CB8AC3E}">
        <p14:creationId xmlns:p14="http://schemas.microsoft.com/office/powerpoint/2010/main" val="7126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graphicFrame>
        <p:nvGraphicFramePr>
          <p:cNvPr id="12" name="Content Placeholder 3">
            <a:extLst>
              <a:ext uri="{FF2B5EF4-FFF2-40B4-BE49-F238E27FC236}">
                <a16:creationId xmlns:a16="http://schemas.microsoft.com/office/drawing/2014/main" id="{99F1FE84-9BD8-4731-B866-FD6D3E1D03F0}"/>
              </a:ext>
            </a:extLst>
          </p:cNvPr>
          <p:cNvGraphicFramePr>
            <a:graphicFrameLocks/>
          </p:cNvGraphicFramePr>
          <p:nvPr>
            <p:extLst>
              <p:ext uri="{D42A27DB-BD31-4B8C-83A1-F6EECF244321}">
                <p14:modId xmlns:p14="http://schemas.microsoft.com/office/powerpoint/2010/main" val="3528121223"/>
              </p:ext>
            </p:extLst>
          </p:nvPr>
        </p:nvGraphicFramePr>
        <p:xfrm>
          <a:off x="179106" y="1102935"/>
          <a:ext cx="8736295" cy="5184568"/>
        </p:xfrm>
        <a:graphic>
          <a:graphicData uri="http://schemas.openxmlformats.org/drawingml/2006/table">
            <a:tbl>
              <a:tblPr firstRow="1" bandRow="1">
                <a:tableStyleId>{5C22544A-7EE6-4342-B048-85BDC9FD1C3A}</a:tableStyleId>
              </a:tblPr>
              <a:tblGrid>
                <a:gridCol w="1469165">
                  <a:extLst>
                    <a:ext uri="{9D8B030D-6E8A-4147-A177-3AD203B41FA5}">
                      <a16:colId xmlns:a16="http://schemas.microsoft.com/office/drawing/2014/main" val="20000"/>
                    </a:ext>
                  </a:extLst>
                </a:gridCol>
                <a:gridCol w="839523">
                  <a:extLst>
                    <a:ext uri="{9D8B030D-6E8A-4147-A177-3AD203B41FA5}">
                      <a16:colId xmlns:a16="http://schemas.microsoft.com/office/drawing/2014/main" val="20001"/>
                    </a:ext>
                  </a:extLst>
                </a:gridCol>
                <a:gridCol w="760819">
                  <a:extLst>
                    <a:ext uri="{9D8B030D-6E8A-4147-A177-3AD203B41FA5}">
                      <a16:colId xmlns:a16="http://schemas.microsoft.com/office/drawing/2014/main" val="20002"/>
                    </a:ext>
                  </a:extLst>
                </a:gridCol>
                <a:gridCol w="760819">
                  <a:extLst>
                    <a:ext uri="{9D8B030D-6E8A-4147-A177-3AD203B41FA5}">
                      <a16:colId xmlns:a16="http://schemas.microsoft.com/office/drawing/2014/main" val="20003"/>
                    </a:ext>
                  </a:extLst>
                </a:gridCol>
                <a:gridCol w="760819">
                  <a:extLst>
                    <a:ext uri="{9D8B030D-6E8A-4147-A177-3AD203B41FA5}">
                      <a16:colId xmlns:a16="http://schemas.microsoft.com/office/drawing/2014/main" val="20004"/>
                    </a:ext>
                  </a:extLst>
                </a:gridCol>
                <a:gridCol w="760819">
                  <a:extLst>
                    <a:ext uri="{9D8B030D-6E8A-4147-A177-3AD203B41FA5}">
                      <a16:colId xmlns:a16="http://schemas.microsoft.com/office/drawing/2014/main" val="20005"/>
                    </a:ext>
                  </a:extLst>
                </a:gridCol>
                <a:gridCol w="760819">
                  <a:extLst>
                    <a:ext uri="{9D8B030D-6E8A-4147-A177-3AD203B41FA5}">
                      <a16:colId xmlns:a16="http://schemas.microsoft.com/office/drawing/2014/main" val="20006"/>
                    </a:ext>
                  </a:extLst>
                </a:gridCol>
                <a:gridCol w="760819">
                  <a:extLst>
                    <a:ext uri="{9D8B030D-6E8A-4147-A177-3AD203B41FA5}">
                      <a16:colId xmlns:a16="http://schemas.microsoft.com/office/drawing/2014/main" val="20007"/>
                    </a:ext>
                  </a:extLst>
                </a:gridCol>
                <a:gridCol w="760819">
                  <a:extLst>
                    <a:ext uri="{9D8B030D-6E8A-4147-A177-3AD203B41FA5}">
                      <a16:colId xmlns:a16="http://schemas.microsoft.com/office/drawing/2014/main" val="20008"/>
                    </a:ext>
                  </a:extLst>
                </a:gridCol>
                <a:gridCol w="1101874">
                  <a:extLst>
                    <a:ext uri="{9D8B030D-6E8A-4147-A177-3AD203B41FA5}">
                      <a16:colId xmlns:a16="http://schemas.microsoft.com/office/drawing/2014/main" val="20009"/>
                    </a:ext>
                  </a:extLst>
                </a:gridCol>
              </a:tblGrid>
              <a:tr h="1051200">
                <a:tc gridSpan="10">
                  <a:txBody>
                    <a:bodyPr/>
                    <a:lstStyle/>
                    <a:p>
                      <a:pPr algn="l" fontAlgn="b"/>
                      <a:r>
                        <a:rPr lang="en-US" sz="2400" dirty="0"/>
                        <a:t>International migration inflows in the Americas, permanent and temporary, 2009-2014.</a:t>
                      </a:r>
                      <a:endParaRPr lang="en-GB" sz="2400" b="1" i="0" u="none" strike="noStrike" dirty="0">
                        <a:solidFill>
                          <a:srgbClr val="000000"/>
                        </a:solidFill>
                        <a:effectLst/>
                        <a:latin typeface="Calibri" panose="020F0502020204030204" pitchFamily="34" charset="0"/>
                      </a:endParaRPr>
                    </a:p>
                  </a:txBody>
                  <a:tcPr marL="7144" marR="7144" marT="7144" marB="0" anchor="b"/>
                </a:tc>
                <a:tc hMerge="1">
                  <a:txBody>
                    <a:bodyPr/>
                    <a:lstStyle/>
                    <a:p>
                      <a:pPr algn="ctr" fontAlgn="ctr"/>
                      <a:endParaRPr lang="en-GB"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fr-FR" sz="1600" b="0" i="0" u="none" strike="noStrike" baseline="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022698">
                <a:tc>
                  <a:txBody>
                    <a:bodyPr/>
                    <a:lstStyle/>
                    <a:p>
                      <a:pPr algn="l" fontAlgn="b"/>
                      <a:endParaRPr lang="en-GB"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ctr"/>
                      <a:endParaRPr lang="en-GB" sz="12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fr-FR" sz="1200" b="1" i="0" u="none" strike="noStrike" dirty="0">
                          <a:solidFill>
                            <a:srgbClr val="000000"/>
                          </a:solidFill>
                          <a:effectLst/>
                          <a:latin typeface="Calibri" panose="020F0502020204030204" pitchFamily="34" charset="0"/>
                        </a:rPr>
                        <a:t>2009</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r-FR" sz="1200" b="1" i="0" u="none" strike="noStrike" dirty="0">
                          <a:solidFill>
                            <a:srgbClr val="000000"/>
                          </a:solidFill>
                          <a:effectLst/>
                          <a:latin typeface="Calibri" panose="020F0502020204030204" pitchFamily="34" charset="0"/>
                        </a:rPr>
                        <a:t>2010</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r-FR" sz="1200" b="1" i="0" u="none" strike="noStrike" dirty="0">
                          <a:solidFill>
                            <a:srgbClr val="000000"/>
                          </a:solidFill>
                          <a:effectLst/>
                          <a:latin typeface="Calibri" panose="020F0502020204030204" pitchFamily="34" charset="0"/>
                        </a:rPr>
                        <a:t>2011</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r-FR" sz="1200" b="1" i="0" u="none" strike="noStrike" dirty="0">
                          <a:solidFill>
                            <a:srgbClr val="000000"/>
                          </a:solidFill>
                          <a:effectLst/>
                          <a:latin typeface="Calibri" panose="020F0502020204030204" pitchFamily="34" charset="0"/>
                        </a:rPr>
                        <a:t>2012</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r-FR" sz="1200" b="1" i="0" u="none" strike="noStrike" dirty="0">
                          <a:solidFill>
                            <a:srgbClr val="000000"/>
                          </a:solidFill>
                          <a:effectLst/>
                          <a:latin typeface="Calibri" panose="020F0502020204030204" pitchFamily="34" charset="0"/>
                        </a:rPr>
                        <a:t>2013</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r-FR" sz="1200" b="1" i="0" u="none" strike="noStrike" dirty="0">
                          <a:solidFill>
                            <a:srgbClr val="000000"/>
                          </a:solidFill>
                          <a:effectLst/>
                          <a:latin typeface="Calibri" panose="020F0502020204030204" pitchFamily="34" charset="0"/>
                        </a:rPr>
                        <a:t>2014</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r-FR" sz="1200" b="1" i="0" u="none" strike="noStrike" dirty="0">
                          <a:solidFill>
                            <a:srgbClr val="000000"/>
                          </a:solidFill>
                          <a:effectLst/>
                          <a:latin typeface="Calibri" panose="020F0502020204030204" pitchFamily="34" charset="0"/>
                        </a:rPr>
                        <a:t>% change 2014/2013</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dirty="0"/>
                        <a:t>Immigration in 2014 per 1000 persons in the destination country</a:t>
                      </a:r>
                    </a:p>
                  </a:txBody>
                  <a:tcPr marL="7144" marR="7144" marT="7144" marB="0" anchor="b"/>
                </a:tc>
                <a:extLst>
                  <a:ext uri="{0D108BD9-81ED-4DB2-BD59-A6C34878D82A}">
                    <a16:rowId xmlns:a16="http://schemas.microsoft.com/office/drawing/2014/main" val="10001"/>
                  </a:ext>
                </a:extLst>
              </a:tr>
              <a:tr h="732657">
                <a:tc>
                  <a:txBody>
                    <a:bodyPr/>
                    <a:lstStyle/>
                    <a:p>
                      <a:pPr algn="l" fontAlgn="b"/>
                      <a:endParaRPr lang="en-GB" sz="1200" b="1" i="0" u="none" strike="noStrike" dirty="0">
                        <a:solidFill>
                          <a:srgbClr val="000000"/>
                        </a:solidFill>
                        <a:effectLst/>
                        <a:latin typeface="Calibri" panose="020F0502020204030204" pitchFamily="34" charset="0"/>
                      </a:endParaRPr>
                    </a:p>
                    <a:p>
                      <a:pPr algn="l" fontAlgn="b"/>
                      <a:r>
                        <a:rPr lang="en-GB" sz="1400" b="1" i="0" u="none" strike="noStrike" dirty="0">
                          <a:solidFill>
                            <a:srgbClr val="000000"/>
                          </a:solidFill>
                          <a:effectLst/>
                          <a:latin typeface="Calibri" panose="020F0502020204030204" pitchFamily="34" charset="0"/>
                        </a:rPr>
                        <a:t>All countries</a:t>
                      </a:r>
                      <a:endParaRPr lang="en-GB" sz="1200" b="1" i="0" u="none" strike="noStrike" dirty="0">
                        <a:solidFill>
                          <a:srgbClr val="000000"/>
                        </a:solidFill>
                        <a:effectLst/>
                        <a:latin typeface="Calibri" panose="020F0502020204030204" pitchFamily="34" charset="0"/>
                      </a:endParaRPr>
                    </a:p>
                  </a:txBody>
                  <a:tcPr marL="0" marR="0" marT="0" marB="0" anchor="b"/>
                </a:tc>
                <a:tc>
                  <a:txBody>
                    <a:bodyPr/>
                    <a:lstStyle/>
                    <a:p>
                      <a:pPr algn="l" fontAlgn="ctr"/>
                      <a:endParaRPr lang="en-GB" sz="12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en-US" sz="1200" b="0" i="0" u="none" strike="noStrike" dirty="0">
                          <a:solidFill>
                            <a:srgbClr val="000000"/>
                          </a:solidFill>
                          <a:effectLst/>
                          <a:latin typeface="Calibri" panose="020F0502020204030204" pitchFamily="34" charset="0"/>
                        </a:rPr>
                        <a:t>3 484 100</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3 508 300</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3 738 600</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3 875 700</a:t>
                      </a:r>
                    </a:p>
                  </a:txBody>
                  <a:tcPr marL="7144" marR="7144" marT="7144" marB="0" anchor="b"/>
                </a:tc>
                <a:tc>
                  <a:txBody>
                    <a:bodyPr/>
                    <a:lstStyle/>
                    <a:p>
                      <a:pPr algn="r" fontAlgn="b"/>
                      <a:r>
                        <a:rPr lang="en-US" sz="1200" b="1" i="0" u="none" strike="noStrike" dirty="0">
                          <a:solidFill>
                            <a:srgbClr val="000000"/>
                          </a:solidFill>
                          <a:effectLst/>
                          <a:latin typeface="Calibri" panose="020F0502020204030204" pitchFamily="34" charset="0"/>
                        </a:rPr>
                        <a:t>4 084 200</a:t>
                      </a:r>
                    </a:p>
                  </a:txBody>
                  <a:tcPr marL="7144" marR="7144" marT="7144" marB="0" anchor="b"/>
                </a:tc>
                <a:tc>
                  <a:txBody>
                    <a:bodyPr/>
                    <a:lstStyle/>
                    <a:p>
                      <a:pPr algn="r" fontAlgn="b"/>
                      <a:r>
                        <a:rPr lang="en-US" sz="1200" b="1" i="0" u="none" strike="noStrike" dirty="0">
                          <a:solidFill>
                            <a:srgbClr val="000000"/>
                          </a:solidFill>
                          <a:effectLst/>
                          <a:latin typeface="Calibri" panose="020F0502020204030204" pitchFamily="34" charset="0"/>
                        </a:rPr>
                        <a:t>4 231 700</a:t>
                      </a:r>
                    </a:p>
                  </a:txBody>
                  <a:tcPr marL="7144" marR="7144" marT="7144" marB="0" anchor="b"/>
                </a:tc>
                <a:tc>
                  <a:txBody>
                    <a:bodyPr/>
                    <a:lstStyle/>
                    <a:p>
                      <a:pPr algn="r" fontAlgn="b"/>
                      <a:r>
                        <a:rPr lang="en-US" sz="1200" b="0" i="0" u="none" strike="noStrike" dirty="0">
                          <a:solidFill>
                            <a:srgbClr val="000000"/>
                          </a:solidFill>
                          <a:effectLst/>
                          <a:latin typeface="Calibri" panose="020F0502020204030204" pitchFamily="34" charset="0"/>
                        </a:rPr>
                        <a:t>+4</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4,7</a:t>
                      </a:r>
                    </a:p>
                  </a:txBody>
                  <a:tcPr marL="0" marR="0" marT="0" marB="0" anchor="b"/>
                </a:tc>
                <a:extLst>
                  <a:ext uri="{0D108BD9-81ED-4DB2-BD59-A6C34878D82A}">
                    <a16:rowId xmlns:a16="http://schemas.microsoft.com/office/drawing/2014/main" val="10002"/>
                  </a:ext>
                </a:extLst>
              </a:tr>
              <a:tr h="836092">
                <a:tc>
                  <a:txBody>
                    <a:bodyPr/>
                    <a:lstStyle/>
                    <a:p>
                      <a:pPr algn="l" fontAlgn="b"/>
                      <a:r>
                        <a:rPr lang="en-GB" sz="1200" b="1" i="0" u="none" strike="noStrike" dirty="0">
                          <a:solidFill>
                            <a:srgbClr val="000000"/>
                          </a:solidFill>
                          <a:effectLst/>
                          <a:latin typeface="Calibri" panose="020F0502020204030204" pitchFamily="34" charset="0"/>
                        </a:rPr>
                        <a:t> </a:t>
                      </a:r>
                      <a:r>
                        <a:rPr lang="en-GB" sz="1400" b="1" i="0" u="none" strike="noStrike" dirty="0">
                          <a:solidFill>
                            <a:srgbClr val="000000"/>
                          </a:solidFill>
                          <a:effectLst/>
                          <a:latin typeface="Calibri" panose="020F0502020204030204" pitchFamily="34" charset="0"/>
                        </a:rPr>
                        <a:t>LAC Countries</a:t>
                      </a:r>
                    </a:p>
                  </a:txBody>
                  <a:tcPr marL="0" marR="0" marT="0" marB="0" anchor="b"/>
                </a:tc>
                <a:tc>
                  <a:txBody>
                    <a:bodyPr/>
                    <a:lstStyle/>
                    <a:p>
                      <a:endParaRPr lang="en-US" sz="1200" b="1" dirty="0"/>
                    </a:p>
                  </a:txBody>
                  <a:tcPr marL="0" marR="0" marT="0" marB="0" anchor="ctr"/>
                </a:tc>
                <a:tc>
                  <a:txBody>
                    <a:bodyPr/>
                    <a:lstStyle/>
                    <a:p>
                      <a:pPr algn="r" fontAlgn="b"/>
                      <a:r>
                        <a:rPr lang="es-UY" sz="1200" b="0" i="0" u="none" strike="noStrike" dirty="0">
                          <a:solidFill>
                            <a:srgbClr val="000000"/>
                          </a:solidFill>
                          <a:effectLst/>
                          <a:latin typeface="Calibri" panose="020F0502020204030204" pitchFamily="34" charset="0"/>
                        </a:rPr>
                        <a:t>541</a:t>
                      </a:r>
                      <a:r>
                        <a:rPr lang="es-UY" sz="1200" b="0" i="0" u="none" strike="noStrike" baseline="0" dirty="0">
                          <a:solidFill>
                            <a:srgbClr val="000000"/>
                          </a:solidFill>
                          <a:effectLst/>
                          <a:latin typeface="Calibri" panose="020F0502020204030204" pitchFamily="34" charset="0"/>
                        </a:rPr>
                        <a:t> 400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UY" sz="1200" b="0" i="0" u="none" strike="noStrike" dirty="0">
                          <a:solidFill>
                            <a:srgbClr val="000000"/>
                          </a:solidFill>
                          <a:effectLst/>
                          <a:latin typeface="Calibri" panose="020F0502020204030204" pitchFamily="34" charset="0"/>
                        </a:rPr>
                        <a:t>528</a:t>
                      </a:r>
                      <a:r>
                        <a:rPr lang="es-UY" sz="1200" b="0" i="0" u="none" strike="noStrike" baseline="0" dirty="0">
                          <a:solidFill>
                            <a:srgbClr val="000000"/>
                          </a:solidFill>
                          <a:effectLst/>
                          <a:latin typeface="Calibri" panose="020F0502020204030204" pitchFamily="34" charset="0"/>
                        </a:rPr>
                        <a:t> 300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677 100</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765</a:t>
                      </a:r>
                      <a:r>
                        <a:rPr lang="en-US" sz="1200" b="0" i="0" u="none" strike="noStrike" baseline="0" dirty="0">
                          <a:solidFill>
                            <a:srgbClr val="000000"/>
                          </a:solidFill>
                          <a:effectLst/>
                          <a:latin typeface="Calibri" panose="020F0502020204030204" pitchFamily="34" charset="0"/>
                        </a:rPr>
                        <a:t> 000</a:t>
                      </a:r>
                      <a:endParaRPr lang="en-US"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i="0" u="none" strike="noStrike" dirty="0">
                          <a:solidFill>
                            <a:srgbClr val="000000"/>
                          </a:solidFill>
                          <a:effectLst/>
                          <a:latin typeface="Calibri" panose="020F0502020204030204" pitchFamily="34" charset="0"/>
                        </a:rPr>
                        <a:t>895 000</a:t>
                      </a:r>
                    </a:p>
                  </a:txBody>
                  <a:tcPr marL="7144" marR="7144" marT="7144" marB="0" anchor="b"/>
                </a:tc>
                <a:tc>
                  <a:txBody>
                    <a:bodyPr/>
                    <a:lstStyle/>
                    <a:p>
                      <a:pPr algn="r" fontAlgn="b"/>
                      <a:r>
                        <a:rPr lang="en-US" sz="1200" b="1" i="0" u="none" strike="noStrike" dirty="0">
                          <a:solidFill>
                            <a:srgbClr val="000000"/>
                          </a:solidFill>
                          <a:effectLst/>
                          <a:latin typeface="Calibri" panose="020F0502020204030204" pitchFamily="34" charset="0"/>
                        </a:rPr>
                        <a:t>914 500</a:t>
                      </a:r>
                    </a:p>
                  </a:txBody>
                  <a:tcPr marL="7144" marR="7144" marT="7144" marB="0" anchor="b"/>
                </a:tc>
                <a:tc>
                  <a:txBody>
                    <a:bodyPr/>
                    <a:lstStyle/>
                    <a:p>
                      <a:pPr algn="r" fontAlgn="b"/>
                      <a:r>
                        <a:rPr lang="en-US" sz="1200" b="0" i="0" u="none" strike="noStrike" dirty="0">
                          <a:solidFill>
                            <a:srgbClr val="000000"/>
                          </a:solidFill>
                          <a:effectLst/>
                          <a:latin typeface="Calibri" panose="020F0502020204030204" pitchFamily="34" charset="0"/>
                        </a:rPr>
                        <a:t>+2</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1,6</a:t>
                      </a:r>
                    </a:p>
                  </a:txBody>
                  <a:tcPr marL="0" marR="0" marT="0" marB="0" anchor="b"/>
                </a:tc>
                <a:extLst>
                  <a:ext uri="{0D108BD9-81ED-4DB2-BD59-A6C34878D82A}">
                    <a16:rowId xmlns:a16="http://schemas.microsoft.com/office/drawing/2014/main" val="10003"/>
                  </a:ext>
                </a:extLst>
              </a:tr>
              <a:tr h="435285">
                <a:tc>
                  <a:txBody>
                    <a:bodyPr/>
                    <a:lstStyle/>
                    <a:p>
                      <a:pPr algn="l" fontAlgn="b"/>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endParaRPr lang="en-US" sz="1100" b="0" i="0" u="none" strike="noStrike" dirty="0">
                        <a:solidFill>
                          <a:srgbClr val="000000"/>
                        </a:solidFill>
                        <a:effectLst/>
                        <a:latin typeface="Calibri"/>
                      </a:endParaRPr>
                    </a:p>
                  </a:txBody>
                  <a:tcPr marL="9525" marR="9525" marT="9525" marB="0" anchor="b"/>
                </a:tc>
                <a:tc>
                  <a:txBody>
                    <a:bodyPr/>
                    <a:lstStyle/>
                    <a:p>
                      <a:pPr algn="r" fontAlgn="b"/>
                      <a:endParaRPr lang="en-US" sz="1100" b="0" i="0" u="none" strike="noStrike" dirty="0">
                        <a:solidFill>
                          <a:srgbClr val="000000"/>
                        </a:solidFill>
                        <a:effectLst/>
                        <a:latin typeface="Calibri"/>
                      </a:endParaRPr>
                    </a:p>
                  </a:txBody>
                  <a:tcPr marL="9525" marR="9525" marT="9525" marB="0" anchor="b"/>
                </a:tc>
                <a:tc>
                  <a:txBody>
                    <a:bodyPr/>
                    <a:lstStyle/>
                    <a:p>
                      <a:pPr algn="r" fontAlgn="b"/>
                      <a:endParaRPr lang="en-US" sz="1100" b="0" i="0" u="none" strike="noStrike" dirty="0">
                        <a:solidFill>
                          <a:srgbClr val="000000"/>
                        </a:solidFill>
                        <a:effectLst/>
                        <a:latin typeface="Calibri"/>
                      </a:endParaRPr>
                    </a:p>
                  </a:txBody>
                  <a:tcPr marL="9525" marR="9525" marT="9525" marB="0" anchor="b"/>
                </a:tc>
                <a:tc>
                  <a:txBody>
                    <a:bodyPr/>
                    <a:lstStyle/>
                    <a:p>
                      <a:pPr algn="r"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a:t>
                      </a:r>
                    </a:p>
                  </a:txBody>
                  <a:tcPr marL="0" marR="0" marT="0" marB="0" anchor="b"/>
                </a:tc>
                <a:tc>
                  <a:txBody>
                    <a:bodyPr/>
                    <a:lstStyle/>
                    <a:p>
                      <a:endParaRPr lang="en-US" sz="1200" dirty="0"/>
                    </a:p>
                  </a:txBody>
                  <a:tcPr marL="0" marR="0" marT="0" marB="0" anchor="b"/>
                </a:tc>
                <a:extLst>
                  <a:ext uri="{0D108BD9-81ED-4DB2-BD59-A6C34878D82A}">
                    <a16:rowId xmlns:a16="http://schemas.microsoft.com/office/drawing/2014/main" val="10004"/>
                  </a:ext>
                </a:extLst>
              </a:tr>
              <a:tr h="627069">
                <a:tc>
                  <a:txBody>
                    <a:bodyPr/>
                    <a:lstStyle/>
                    <a:p>
                      <a:pPr algn="l" fontAlgn="b"/>
                      <a:r>
                        <a:rPr lang="en-GB" sz="1400" b="1" i="0" u="none" strike="noStrike" dirty="0">
                          <a:solidFill>
                            <a:srgbClr val="000000"/>
                          </a:solidFill>
                          <a:effectLst/>
                          <a:latin typeface="Calibri" panose="020F0502020204030204" pitchFamily="34" charset="0"/>
                        </a:rPr>
                        <a:t>All countries</a:t>
                      </a:r>
                    </a:p>
                  </a:txBody>
                  <a:tcPr marL="0" marR="0" marT="0" marB="0" anchor="b"/>
                </a:tc>
                <a:tc>
                  <a:txBody>
                    <a:bodyPr/>
                    <a:lstStyle/>
                    <a:p>
                      <a:pPr algn="ctr" fontAlgn="ctr"/>
                      <a:endParaRPr lang="en-US" sz="1200" b="1" i="0" u="none" strike="noStrike" dirty="0">
                        <a:solidFill>
                          <a:srgbClr val="000000"/>
                        </a:solidFill>
                        <a:effectLst/>
                        <a:latin typeface="Calibri" panose="020F0502020204030204" pitchFamily="34" charset="0"/>
                      </a:endParaRPr>
                    </a:p>
                    <a:p>
                      <a:pPr algn="ctr" fontAlgn="ctr"/>
                      <a:r>
                        <a:rPr lang="en-US" sz="1200" b="1" i="0" u="none" strike="noStrike" dirty="0">
                          <a:solidFill>
                            <a:srgbClr val="000000"/>
                          </a:solidFill>
                          <a:effectLst/>
                          <a:latin typeface="Calibri" panose="020F0502020204030204" pitchFamily="34" charset="0"/>
                        </a:rPr>
                        <a:t>Index (2009=100)</a:t>
                      </a:r>
                    </a:p>
                  </a:txBody>
                  <a:tcPr marL="0" marR="0" marT="0" marB="0" anchor="ctr"/>
                </a:tc>
                <a:tc>
                  <a:txBody>
                    <a:bodyPr/>
                    <a:lstStyle/>
                    <a:p>
                      <a:pPr algn="r" fontAlgn="b"/>
                      <a:r>
                        <a:rPr lang="en-US" sz="1200" b="0" i="0" u="none" strike="noStrike" dirty="0">
                          <a:solidFill>
                            <a:srgbClr val="000000"/>
                          </a:solidFill>
                          <a:effectLst/>
                          <a:latin typeface="Calibri" panose="020F0502020204030204" pitchFamily="34" charset="0"/>
                        </a:rPr>
                        <a:t>100</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101</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108</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111</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117</a:t>
                      </a:r>
                    </a:p>
                  </a:txBody>
                  <a:tcPr marL="0" marR="0" marT="0" marB="0" anchor="b"/>
                </a:tc>
                <a:tc>
                  <a:txBody>
                    <a:bodyPr/>
                    <a:lstStyle/>
                    <a:p>
                      <a:pPr algn="r" fontAlgn="b"/>
                      <a:r>
                        <a:rPr lang="en-US" sz="1600" b="1" i="0" u="none" strike="noStrike" dirty="0">
                          <a:solidFill>
                            <a:srgbClr val="000000"/>
                          </a:solidFill>
                          <a:effectLst/>
                          <a:latin typeface="Calibri" panose="020F0502020204030204" pitchFamily="34" charset="0"/>
                        </a:rPr>
                        <a:t>121</a:t>
                      </a:r>
                    </a:p>
                  </a:txBody>
                  <a:tcPr marL="0" marR="0" marT="0" marB="0" anchor="b"/>
                </a:tc>
                <a:tc>
                  <a:txBody>
                    <a:bodyPr/>
                    <a:lstStyle/>
                    <a:p>
                      <a:pPr algn="l" fontAlgn="b"/>
                      <a:r>
                        <a:rPr lang="en-US" sz="1200" b="0" i="0" u="none" strike="noStrike" dirty="0">
                          <a:solidFill>
                            <a:srgbClr val="000000"/>
                          </a:solidFill>
                          <a:effectLst/>
                          <a:latin typeface="Calibri" panose="020F0502020204030204" pitchFamily="34" charset="0"/>
                        </a:rPr>
                        <a:t> </a:t>
                      </a:r>
                    </a:p>
                  </a:txBody>
                  <a:tcPr marL="0" marR="0" marT="0" marB="0" anchor="b"/>
                </a:tc>
                <a:tc>
                  <a:txBody>
                    <a:bodyPr/>
                    <a:lstStyle/>
                    <a:p>
                      <a:pPr algn="l" fontAlgn="b"/>
                      <a:r>
                        <a:rPr lang="en-US" sz="1200" b="0" i="0" u="none" strike="noStrike" dirty="0">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0005"/>
                  </a:ext>
                </a:extLst>
              </a:tr>
              <a:tr h="479567">
                <a:tc>
                  <a:txBody>
                    <a:bodyPr/>
                    <a:lstStyle/>
                    <a:p>
                      <a:pPr algn="l" fontAlgn="b"/>
                      <a:r>
                        <a:rPr lang="en-GB" sz="1200" b="1" i="0" u="none" strike="noStrike" dirty="0">
                          <a:solidFill>
                            <a:srgbClr val="000000"/>
                          </a:solidFill>
                          <a:effectLst/>
                          <a:latin typeface="Calibri" panose="020F0502020204030204" pitchFamily="34" charset="0"/>
                        </a:rPr>
                        <a:t>  </a:t>
                      </a:r>
                      <a:r>
                        <a:rPr lang="en-GB" sz="1400" b="1" i="0" u="none" strike="noStrike" dirty="0">
                          <a:solidFill>
                            <a:srgbClr val="000000"/>
                          </a:solidFill>
                          <a:effectLst/>
                          <a:latin typeface="Calibri" panose="020F0502020204030204" pitchFamily="34" charset="0"/>
                        </a:rPr>
                        <a:t>LAC Countries</a:t>
                      </a:r>
                    </a:p>
                  </a:txBody>
                  <a:tcPr marL="0" marR="0" marT="0" marB="0" anchor="b"/>
                </a:tc>
                <a:tc>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en-US" sz="1200" b="0" i="0" u="none" strike="noStrike" dirty="0">
                          <a:solidFill>
                            <a:srgbClr val="000000"/>
                          </a:solidFill>
                          <a:effectLst/>
                          <a:latin typeface="Calibri" panose="020F0502020204030204" pitchFamily="34" charset="0"/>
                        </a:rPr>
                        <a:t>100</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98</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122</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136</a:t>
                      </a:r>
                    </a:p>
                  </a:txBody>
                  <a:tcPr marL="0" marR="0" marT="0" marB="0" anchor="b"/>
                </a:tc>
                <a:tc>
                  <a:txBody>
                    <a:bodyPr/>
                    <a:lstStyle/>
                    <a:p>
                      <a:pPr algn="r" fontAlgn="b"/>
                      <a:r>
                        <a:rPr lang="en-US" sz="1200" b="0" i="0" u="none" strike="noStrike" dirty="0">
                          <a:solidFill>
                            <a:srgbClr val="000000"/>
                          </a:solidFill>
                          <a:effectLst/>
                          <a:latin typeface="Calibri" panose="020F0502020204030204" pitchFamily="34" charset="0"/>
                        </a:rPr>
                        <a:t>159</a:t>
                      </a:r>
                    </a:p>
                  </a:txBody>
                  <a:tcPr marL="0" marR="0" marT="0" marB="0" anchor="b"/>
                </a:tc>
                <a:tc>
                  <a:txBody>
                    <a:bodyPr/>
                    <a:lstStyle/>
                    <a:p>
                      <a:pPr algn="r" fontAlgn="b"/>
                      <a:r>
                        <a:rPr lang="en-US" sz="1600" b="1" i="0" u="none" strike="noStrike" dirty="0">
                          <a:solidFill>
                            <a:srgbClr val="000000"/>
                          </a:solidFill>
                          <a:effectLst/>
                          <a:latin typeface="Calibri" panose="020F0502020204030204" pitchFamily="34" charset="0"/>
                        </a:rPr>
                        <a:t>151</a:t>
                      </a:r>
                    </a:p>
                  </a:txBody>
                  <a:tcPr marL="0" marR="0" marT="0" marB="0" anchor="b"/>
                </a:tc>
                <a:tc>
                  <a:txBody>
                    <a:bodyPr/>
                    <a:lstStyle/>
                    <a:p>
                      <a:pPr algn="l" fontAlgn="b"/>
                      <a:r>
                        <a:rPr lang="en-US" sz="1200" b="0" i="0" u="none" strike="noStrike" dirty="0">
                          <a:solidFill>
                            <a:srgbClr val="000000"/>
                          </a:solidFill>
                          <a:effectLst/>
                          <a:latin typeface="Calibri" panose="020F0502020204030204" pitchFamily="34" charset="0"/>
                        </a:rPr>
                        <a:t> </a:t>
                      </a:r>
                    </a:p>
                  </a:txBody>
                  <a:tcPr marL="0" marR="0" marT="0" marB="0" anchor="b"/>
                </a:tc>
                <a:tc>
                  <a:txBody>
                    <a:bodyPr/>
                    <a:lstStyle/>
                    <a:p>
                      <a:pPr algn="l" fontAlgn="b"/>
                      <a:r>
                        <a:rPr lang="en-US" sz="1200" b="0" i="0" u="none" strike="noStrike" dirty="0">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0006"/>
                  </a:ext>
                </a:extLst>
              </a:tr>
            </a:tbl>
          </a:graphicData>
        </a:graphic>
      </p:graphicFrame>
      <p:sp>
        <p:nvSpPr>
          <p:cNvPr id="13" name="TextBox 12">
            <a:extLst>
              <a:ext uri="{FF2B5EF4-FFF2-40B4-BE49-F238E27FC236}">
                <a16:creationId xmlns:a16="http://schemas.microsoft.com/office/drawing/2014/main" id="{BFFB2014-F8C0-43A0-9BA8-5E39CBC994AF}"/>
              </a:ext>
            </a:extLst>
          </p:cNvPr>
          <p:cNvSpPr txBox="1"/>
          <p:nvPr/>
        </p:nvSpPr>
        <p:spPr>
          <a:xfrm>
            <a:off x="320510" y="358219"/>
            <a:ext cx="4708689" cy="369332"/>
          </a:xfrm>
          <a:prstGeom prst="rect">
            <a:avLst/>
          </a:prstGeom>
          <a:noFill/>
        </p:spPr>
        <p:txBody>
          <a:bodyPr wrap="square" rtlCol="0">
            <a:spAutoFit/>
          </a:bodyPr>
          <a:lstStyle/>
          <a:p>
            <a:r>
              <a:rPr lang="en-US" b="1" i="1" dirty="0">
                <a:solidFill>
                  <a:schemeClr val="bg1"/>
                </a:solidFill>
                <a:latin typeface="+mn-lt"/>
              </a:rPr>
              <a:t>International migration inflows in the Americas</a:t>
            </a:r>
          </a:p>
        </p:txBody>
      </p:sp>
      <p:sp>
        <p:nvSpPr>
          <p:cNvPr id="7" name="Rectangle 6"/>
          <p:cNvSpPr/>
          <p:nvPr/>
        </p:nvSpPr>
        <p:spPr>
          <a:xfrm>
            <a:off x="211245" y="6392887"/>
            <a:ext cx="1899687" cy="276999"/>
          </a:xfrm>
          <a:prstGeom prst="rect">
            <a:avLst/>
          </a:prstGeom>
        </p:spPr>
        <p:txBody>
          <a:bodyPr wrap="none">
            <a:spAutoFit/>
          </a:bodyPr>
          <a:lstStyle/>
          <a:p>
            <a:pPr fontAlgn="b"/>
            <a:r>
              <a:rPr lang="en-US" sz="1200" i="1" dirty="0">
                <a:latin typeface="+mn-lt"/>
              </a:rPr>
              <a:t>Source: OEA/OECD,SICREMI</a:t>
            </a:r>
            <a:endParaRPr lang="en-US" sz="1200" i="1" dirty="0">
              <a:solidFill>
                <a:srgbClr val="000000"/>
              </a:solidFill>
              <a:latin typeface="+mn-lt"/>
            </a:endParaRPr>
          </a:p>
        </p:txBody>
      </p:sp>
    </p:spTree>
    <p:extLst>
      <p:ext uri="{BB962C8B-B14F-4D97-AF65-F5344CB8AC3E}">
        <p14:creationId xmlns:p14="http://schemas.microsoft.com/office/powerpoint/2010/main" val="388667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sp>
        <p:nvSpPr>
          <p:cNvPr id="13" name="TextBox 12">
            <a:extLst>
              <a:ext uri="{FF2B5EF4-FFF2-40B4-BE49-F238E27FC236}">
                <a16:creationId xmlns:a16="http://schemas.microsoft.com/office/drawing/2014/main" id="{BFFB2014-F8C0-43A0-9BA8-5E39CBC994AF}"/>
              </a:ext>
            </a:extLst>
          </p:cNvPr>
          <p:cNvSpPr txBox="1"/>
          <p:nvPr/>
        </p:nvSpPr>
        <p:spPr>
          <a:xfrm>
            <a:off x="217503" y="443210"/>
            <a:ext cx="4859518" cy="369332"/>
          </a:xfrm>
          <a:prstGeom prst="rect">
            <a:avLst/>
          </a:prstGeom>
          <a:noFill/>
        </p:spPr>
        <p:txBody>
          <a:bodyPr wrap="square" rtlCol="0">
            <a:spAutoFit/>
          </a:bodyPr>
          <a:lstStyle/>
          <a:p>
            <a:r>
              <a:rPr lang="en-US" b="1" i="1" dirty="0">
                <a:solidFill>
                  <a:schemeClr val="bg1"/>
                </a:solidFill>
                <a:latin typeface="+mn-lt"/>
              </a:rPr>
              <a:t>International migration inflows in the Americas</a:t>
            </a:r>
          </a:p>
        </p:txBody>
      </p:sp>
      <p:sp>
        <p:nvSpPr>
          <p:cNvPr id="7" name="Rectangle 12">
            <a:extLst>
              <a:ext uri="{FF2B5EF4-FFF2-40B4-BE49-F238E27FC236}">
                <a16:creationId xmlns:a16="http://schemas.microsoft.com/office/drawing/2014/main" id="{19DDFFEA-46A9-43C6-8216-635A8BEE7C77}"/>
              </a:ext>
            </a:extLst>
          </p:cNvPr>
          <p:cNvSpPr>
            <a:spLocks noChangeArrowheads="1"/>
          </p:cNvSpPr>
          <p:nvPr/>
        </p:nvSpPr>
        <p:spPr bwMode="auto">
          <a:xfrm>
            <a:off x="320511" y="1039613"/>
            <a:ext cx="8686800" cy="565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31775"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0" defTabSz="914400" eaLnBrk="1" hangingPunct="1">
              <a:buClr>
                <a:srgbClr val="FF6600"/>
              </a:buClr>
              <a:buSzPts val="2400"/>
              <a:buFont typeface="Calibri" panose="020F0502020204030204" pitchFamily="34" charset="0"/>
              <a:buChar char="•"/>
            </a:pPr>
            <a:endParaRPr lang="es-ES" sz="2400" kern="0" dirty="0">
              <a:latin typeface="Calibri" panose="020F0502020204030204" pitchFamily="34" charset="0"/>
            </a:endParaRPr>
          </a:p>
          <a:p>
            <a:pPr lvl="0" defTabSz="914400" eaLnBrk="1" hangingPunct="1">
              <a:buClr>
                <a:srgbClr val="FF6600"/>
              </a:buClr>
              <a:buSzPts val="2400"/>
              <a:buFont typeface="Calibri" panose="020F0502020204030204" pitchFamily="34" charset="0"/>
              <a:buChar char="•"/>
            </a:pPr>
            <a:r>
              <a:rPr lang="en-US" sz="2400" kern="0" dirty="0">
                <a:latin typeface="Calibri" panose="020F0502020204030204" pitchFamily="34" charset="0"/>
              </a:rPr>
              <a:t>For 2009-2014, immigration in the Americas increased by 21% </a:t>
            </a:r>
            <a:r>
              <a:rPr lang="en-US" altLang="en-US" sz="2400" kern="0" dirty="0">
                <a:latin typeface="Calibri" panose="020F0502020204030204" pitchFamily="34" charset="0"/>
              </a:rPr>
              <a:t>overall </a:t>
            </a:r>
            <a:r>
              <a:rPr lang="en-US" sz="2400" kern="0" dirty="0">
                <a:latin typeface="Calibri" panose="020F0502020204030204" pitchFamily="34" charset="0"/>
              </a:rPr>
              <a:t>but 51% in Latin America and the Caribbean.</a:t>
            </a:r>
            <a:endParaRPr lang="es-ES" sz="2400" kern="0" dirty="0">
              <a:latin typeface="Calibri" panose="020F0502020204030204" pitchFamily="34" charset="0"/>
            </a:endParaRPr>
          </a:p>
          <a:p>
            <a:pPr lvl="0" defTabSz="914400" eaLnBrk="1" hangingPunct="1">
              <a:buClr>
                <a:srgbClr val="FF6600"/>
              </a:buClr>
              <a:buSzPts val="2400"/>
              <a:buFont typeface="Calibri" panose="020F0502020204030204" pitchFamily="34" charset="0"/>
              <a:buChar char="•"/>
            </a:pPr>
            <a:endParaRPr lang="es-ES" sz="2400" kern="0" dirty="0">
              <a:latin typeface="Calibri" panose="020F0502020204030204" pitchFamily="34" charset="0"/>
            </a:endParaRPr>
          </a:p>
          <a:p>
            <a:pPr lvl="0" defTabSz="914400" eaLnBrk="1" hangingPunct="1">
              <a:buClr>
                <a:srgbClr val="FF6600"/>
              </a:buClr>
              <a:buSzPts val="2400"/>
              <a:buFont typeface="Calibri" panose="020F0502020204030204" pitchFamily="34" charset="0"/>
              <a:buChar char="•"/>
            </a:pPr>
            <a:r>
              <a:rPr lang="en-US" sz="2400" kern="0" dirty="0">
                <a:latin typeface="Calibri" panose="020F0502020204030204" pitchFamily="34" charset="0"/>
              </a:rPr>
              <a:t>Immigration to Latin America and the Caribbean (LAC) about 914,000 in 2014, one fifth of all immigration in the Americas (4.2 million </a:t>
            </a:r>
            <a:r>
              <a:rPr lang="en-US" sz="2400" kern="0" dirty="0" err="1">
                <a:latin typeface="Calibri" panose="020F0502020204030204" pitchFamily="34" charset="0"/>
              </a:rPr>
              <a:t>approx</a:t>
            </a:r>
            <a:r>
              <a:rPr lang="en-US" sz="2400" kern="0" dirty="0">
                <a:latin typeface="Calibri" panose="020F0502020204030204" pitchFamily="34" charset="0"/>
              </a:rPr>
              <a:t>).</a:t>
            </a:r>
            <a:endParaRPr lang="es-ES" sz="2400" kern="0" dirty="0">
              <a:latin typeface="Calibri" panose="020F0502020204030204" pitchFamily="34" charset="0"/>
            </a:endParaRPr>
          </a:p>
          <a:p>
            <a:pPr lvl="0" indent="0" defTabSz="914400" eaLnBrk="1" hangingPunct="1">
              <a:buClr>
                <a:srgbClr val="FF6600"/>
              </a:buClr>
              <a:buSzPts val="2400"/>
            </a:pPr>
            <a:endParaRPr lang="es-ES" sz="2400" kern="0" dirty="0">
              <a:latin typeface="Calibri" panose="020F0502020204030204" pitchFamily="34" charset="0"/>
            </a:endParaRPr>
          </a:p>
          <a:p>
            <a:pPr lvl="0" defTabSz="914400" eaLnBrk="1" hangingPunct="1">
              <a:buClr>
                <a:srgbClr val="FF6600"/>
              </a:buClr>
              <a:buSzPts val="2400"/>
              <a:buFont typeface="Calibri" panose="020F0502020204030204" pitchFamily="34" charset="0"/>
              <a:buChar char="•"/>
            </a:pPr>
            <a:r>
              <a:rPr lang="en-US" sz="2400" kern="0" dirty="0">
                <a:latin typeface="Calibri" panose="020F0502020204030204" pitchFamily="34" charset="0"/>
              </a:rPr>
              <a:t>Immigration levels for every 1,000 inhabitants in Latin American and Caribbean countries (LAC) are low compared to Canada (16.6) and the United States (8.8), but some countries are approaching the level of the United States, such as Chile (7.8) and Costa Rica (6.7)</a:t>
            </a:r>
            <a:endParaRPr lang="es-ES" sz="2400" kern="0" dirty="0">
              <a:latin typeface="Calibri" panose="020F0502020204030204" pitchFamily="34" charset="0"/>
            </a:endParaRPr>
          </a:p>
          <a:p>
            <a:pPr marL="0" marR="0" lvl="0" indent="231775" defTabSz="914400" eaLnBrk="1" fontAlgn="auto" latinLnBrk="0" hangingPunct="1">
              <a:lnSpc>
                <a:spcPct val="100000"/>
              </a:lnSpc>
              <a:spcBef>
                <a:spcPts val="0"/>
              </a:spcBef>
              <a:spcAft>
                <a:spcPts val="0"/>
              </a:spcAft>
              <a:buClr>
                <a:srgbClr val="FF6600"/>
              </a:buClr>
              <a:buSzPts val="2400"/>
              <a:buFont typeface="Calibri" panose="020F0502020204030204" pitchFamily="34" charset="0"/>
              <a:buChar char="•"/>
              <a:tabLst/>
              <a:defRPr/>
            </a:pPr>
            <a:endParaRPr kumimoji="0" lang="fr-FR" sz="3600" b="0" i="0" u="none" strike="noStrike" kern="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endParaRPr>
          </a:p>
          <a:p>
            <a:pPr marL="0" marR="0" lvl="0" indent="231775" defTabSz="914400" eaLnBrk="1" fontAlgn="auto" latinLnBrk="0" hangingPunct="1">
              <a:lnSpc>
                <a:spcPct val="100000"/>
              </a:lnSpc>
              <a:spcBef>
                <a:spcPts val="0"/>
              </a:spcBef>
              <a:spcAft>
                <a:spcPts val="0"/>
              </a:spcAft>
              <a:buClr>
                <a:srgbClr val="FF6600"/>
              </a:buClr>
              <a:buSzPts val="2400"/>
              <a:buFont typeface="Calibri" panose="020F0502020204030204" pitchFamily="34" charset="0"/>
              <a:buChar char="•"/>
              <a:tabLst/>
              <a:defRPr/>
            </a:pPr>
            <a:endParaRPr kumimoji="0" lang="en-US" altLang="en-US" sz="3600" b="0" i="0" u="none" strike="noStrike" kern="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65196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sp>
        <p:nvSpPr>
          <p:cNvPr id="13" name="TextBox 12">
            <a:extLst>
              <a:ext uri="{FF2B5EF4-FFF2-40B4-BE49-F238E27FC236}">
                <a16:creationId xmlns:a16="http://schemas.microsoft.com/office/drawing/2014/main" id="{BFFB2014-F8C0-43A0-9BA8-5E39CBC994AF}"/>
              </a:ext>
            </a:extLst>
          </p:cNvPr>
          <p:cNvSpPr txBox="1"/>
          <p:nvPr/>
        </p:nvSpPr>
        <p:spPr>
          <a:xfrm>
            <a:off x="228600" y="358219"/>
            <a:ext cx="4800600" cy="369332"/>
          </a:xfrm>
          <a:prstGeom prst="rect">
            <a:avLst/>
          </a:prstGeom>
          <a:noFill/>
        </p:spPr>
        <p:txBody>
          <a:bodyPr wrap="square" rtlCol="0">
            <a:spAutoFit/>
          </a:bodyPr>
          <a:lstStyle/>
          <a:p>
            <a:r>
              <a:rPr lang="en-US" b="1" i="1" dirty="0">
                <a:solidFill>
                  <a:schemeClr val="bg1"/>
                </a:solidFill>
                <a:latin typeface="+mn-lt"/>
              </a:rPr>
              <a:t>International migration inflows in the Americas</a:t>
            </a:r>
          </a:p>
        </p:txBody>
      </p:sp>
      <p:graphicFrame>
        <p:nvGraphicFramePr>
          <p:cNvPr id="8" name="Table 7">
            <a:extLst>
              <a:ext uri="{FF2B5EF4-FFF2-40B4-BE49-F238E27FC236}">
                <a16:creationId xmlns:a16="http://schemas.microsoft.com/office/drawing/2014/main" id="{883DAC74-1DA8-4763-BAF2-2C26050688F2}"/>
              </a:ext>
            </a:extLst>
          </p:cNvPr>
          <p:cNvGraphicFramePr>
            <a:graphicFrameLocks noGrp="1"/>
          </p:cNvGraphicFramePr>
          <p:nvPr>
            <p:extLst>
              <p:ext uri="{D42A27DB-BD31-4B8C-83A1-F6EECF244321}">
                <p14:modId xmlns:p14="http://schemas.microsoft.com/office/powerpoint/2010/main" val="3878135536"/>
              </p:ext>
            </p:extLst>
          </p:nvPr>
        </p:nvGraphicFramePr>
        <p:xfrm>
          <a:off x="1868861" y="1039614"/>
          <a:ext cx="4890157" cy="3747338"/>
        </p:xfrm>
        <a:graphic>
          <a:graphicData uri="http://schemas.openxmlformats.org/drawingml/2006/table">
            <a:tbl>
              <a:tblPr>
                <a:tableStyleId>{5C22544A-7EE6-4342-B048-85BDC9FD1C3A}</a:tableStyleId>
              </a:tblPr>
              <a:tblGrid>
                <a:gridCol w="2814495">
                  <a:extLst>
                    <a:ext uri="{9D8B030D-6E8A-4147-A177-3AD203B41FA5}">
                      <a16:colId xmlns:a16="http://schemas.microsoft.com/office/drawing/2014/main" val="20000"/>
                    </a:ext>
                  </a:extLst>
                </a:gridCol>
                <a:gridCol w="2075662">
                  <a:extLst>
                    <a:ext uri="{9D8B030D-6E8A-4147-A177-3AD203B41FA5}">
                      <a16:colId xmlns:a16="http://schemas.microsoft.com/office/drawing/2014/main" val="20001"/>
                    </a:ext>
                  </a:extLst>
                </a:gridCol>
              </a:tblGrid>
              <a:tr h="225869">
                <a:tc gridSpan="2">
                  <a:txBody>
                    <a:bodyPr/>
                    <a:lstStyle/>
                    <a:p>
                      <a:pPr algn="ctr" fontAlgn="b"/>
                      <a:r>
                        <a:rPr lang="es-ES" sz="1800" u="none" strike="noStrike" dirty="0">
                          <a:effectLst/>
                        </a:rPr>
                        <a:t>MAIN DESTINATION COUNTRIES IN THE AMERICAS</a:t>
                      </a:r>
                      <a:endParaRPr lang="es-ES" sz="1800" b="1"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341198">
                <a:tc gridSpan="2">
                  <a:txBody>
                    <a:bodyPr/>
                    <a:lstStyle/>
                    <a:p>
                      <a:pPr algn="ctr" fontAlgn="b"/>
                      <a:r>
                        <a:rPr lang="en-US" sz="1800" u="none" strike="noStrike" dirty="0">
                          <a:effectLst/>
                        </a:rPr>
                        <a:t> 2013-2014</a:t>
                      </a:r>
                      <a:endParaRPr lang="en-US" sz="1800" b="1"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1"/>
                  </a:ext>
                </a:extLst>
              </a:tr>
              <a:tr h="225869">
                <a:tc>
                  <a:txBody>
                    <a:bodyPr/>
                    <a:lstStyle/>
                    <a:p>
                      <a:pPr algn="l" fontAlgn="b"/>
                      <a:r>
                        <a:rPr lang="en-US" sz="1800" u="none" strike="noStrike" dirty="0">
                          <a:effectLst/>
                        </a:rPr>
                        <a:t>UNITED STATES</a:t>
                      </a:r>
                      <a:endParaRPr lang="en-US" sz="18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r" fontAlgn="b"/>
                      <a:r>
                        <a:rPr lang="en-US" sz="1800" u="none" strike="noStrike" dirty="0">
                          <a:effectLst/>
                        </a:rPr>
                        <a:t>64.0</a:t>
                      </a:r>
                      <a:endParaRPr lang="en-US" sz="18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0002"/>
                  </a:ext>
                </a:extLst>
              </a:tr>
              <a:tr h="225869">
                <a:tc>
                  <a:txBody>
                    <a:bodyPr/>
                    <a:lstStyle/>
                    <a:p>
                      <a:pPr algn="l" fontAlgn="b"/>
                      <a:r>
                        <a:rPr lang="en-US" sz="1800" u="none" strike="noStrike" dirty="0">
                          <a:effectLst/>
                        </a:rPr>
                        <a:t>CANADA</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14.3</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25869">
                <a:tc>
                  <a:txBody>
                    <a:bodyPr/>
                    <a:lstStyle/>
                    <a:p>
                      <a:pPr algn="l" fontAlgn="b"/>
                      <a:r>
                        <a:rPr lang="en-US" sz="1800" u="none" strike="noStrike" dirty="0">
                          <a:effectLst/>
                        </a:rPr>
                        <a:t>ARGENTINA</a:t>
                      </a:r>
                      <a:endParaRPr lang="en-US" sz="18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r" fontAlgn="b"/>
                      <a:r>
                        <a:rPr lang="en-US" sz="1800" u="none" strike="noStrike" dirty="0">
                          <a:effectLst/>
                        </a:rPr>
                        <a:t>5.7</a:t>
                      </a:r>
                      <a:endParaRPr lang="en-US" sz="18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0004"/>
                  </a:ext>
                </a:extLst>
              </a:tr>
              <a:tr h="225869">
                <a:tc>
                  <a:txBody>
                    <a:bodyPr/>
                    <a:lstStyle/>
                    <a:p>
                      <a:pPr algn="l" fontAlgn="b"/>
                      <a:r>
                        <a:rPr lang="en-US" sz="1800" u="none" strike="noStrike" dirty="0">
                          <a:effectLst/>
                        </a:rPr>
                        <a:t>CHILE</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3.2</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25869">
                <a:tc>
                  <a:txBody>
                    <a:bodyPr/>
                    <a:lstStyle/>
                    <a:p>
                      <a:pPr algn="l" fontAlgn="b"/>
                      <a:r>
                        <a:rPr lang="en-US" sz="1800" u="none" strike="noStrike" dirty="0">
                          <a:effectLst/>
                        </a:rPr>
                        <a:t>MEXICO</a:t>
                      </a:r>
                      <a:endParaRPr lang="en-US" sz="18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r" fontAlgn="b"/>
                      <a:r>
                        <a:rPr lang="en-US" sz="1800" u="none" strike="noStrike" dirty="0">
                          <a:effectLst/>
                        </a:rPr>
                        <a:t>3.4</a:t>
                      </a:r>
                      <a:endParaRPr lang="en-US" sz="18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0006"/>
                  </a:ext>
                </a:extLst>
              </a:tr>
              <a:tr h="225869">
                <a:tc>
                  <a:txBody>
                    <a:bodyPr/>
                    <a:lstStyle/>
                    <a:p>
                      <a:pPr algn="l" fontAlgn="b"/>
                      <a:r>
                        <a:rPr lang="en-US" sz="1800" u="none" strike="noStrike" dirty="0">
                          <a:effectLst/>
                        </a:rPr>
                        <a:t>BRAZIL</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2.8</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25869">
                <a:tc>
                  <a:txBody>
                    <a:bodyPr/>
                    <a:lstStyle/>
                    <a:p>
                      <a:pPr algn="l" fontAlgn="b"/>
                      <a:r>
                        <a:rPr lang="en-US" sz="1800" u="none" strike="noStrike" dirty="0">
                          <a:effectLst/>
                        </a:rPr>
                        <a:t>ECUADOR</a:t>
                      </a:r>
                      <a:endParaRPr lang="en-US" sz="18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r" fontAlgn="b"/>
                      <a:r>
                        <a:rPr lang="en-US" sz="1800" u="none" strike="noStrike" dirty="0">
                          <a:effectLst/>
                        </a:rPr>
                        <a:t>1.4</a:t>
                      </a:r>
                      <a:endParaRPr lang="en-US" sz="18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0008"/>
                  </a:ext>
                </a:extLst>
              </a:tr>
              <a:tr h="225869">
                <a:tc>
                  <a:txBody>
                    <a:bodyPr/>
                    <a:lstStyle/>
                    <a:p>
                      <a:pPr algn="l" fontAlgn="b"/>
                      <a:r>
                        <a:rPr lang="en-US" sz="1800" u="none" strike="noStrike" dirty="0">
                          <a:effectLst/>
                        </a:rPr>
                        <a:t>COLOMBIA</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1.2</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25869">
                <a:tc>
                  <a:txBody>
                    <a:bodyPr/>
                    <a:lstStyle/>
                    <a:p>
                      <a:pPr algn="l" fontAlgn="b"/>
                      <a:r>
                        <a:rPr lang="en-US" sz="1800" u="none" strike="noStrike" dirty="0">
                          <a:effectLst/>
                        </a:rPr>
                        <a:t>COSTA RICA</a:t>
                      </a:r>
                      <a:endParaRPr lang="en-US" sz="18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r" fontAlgn="b"/>
                      <a:r>
                        <a:rPr lang="en-US" sz="1800" u="none" strike="noStrike" dirty="0">
                          <a:effectLst/>
                        </a:rPr>
                        <a:t>1.0</a:t>
                      </a:r>
                      <a:endParaRPr lang="en-US" sz="18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0010"/>
                  </a:ext>
                </a:extLst>
              </a:tr>
              <a:tr h="225869">
                <a:tc>
                  <a:txBody>
                    <a:bodyPr/>
                    <a:lstStyle/>
                    <a:p>
                      <a:pPr algn="l" fontAlgn="b"/>
                      <a:r>
                        <a:rPr lang="en-US" sz="1800" u="none" strike="noStrike" dirty="0">
                          <a:effectLst/>
                        </a:rPr>
                        <a:t>PERU</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1.2</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25869">
                <a:tc>
                  <a:txBody>
                    <a:bodyPr/>
                    <a:lstStyle/>
                    <a:p>
                      <a:pPr algn="l" fontAlgn="b"/>
                      <a:r>
                        <a:rPr lang="en-US" sz="1100" i="1" u="none" strike="noStrike" dirty="0">
                          <a:effectLst/>
                        </a:rPr>
                        <a:t>Source: OAS/OECD, SICREMI</a:t>
                      </a:r>
                      <a:endParaRPr lang="en-US" sz="1100" b="0" i="1" u="none" strike="noStrike" dirty="0">
                        <a:solidFill>
                          <a:srgbClr val="000000"/>
                        </a:solidFill>
                        <a:effectLst/>
                        <a:latin typeface="Calibri"/>
                      </a:endParaRPr>
                    </a:p>
                  </a:txBody>
                  <a:tcPr marL="9525" marR="9525" marT="9525" marB="0" anchor="b"/>
                </a:tc>
                <a:tc>
                  <a:txBody>
                    <a:bodyPr/>
                    <a:lstStyle/>
                    <a:p>
                      <a:pPr algn="l"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bl>
          </a:graphicData>
        </a:graphic>
      </p:graphicFrame>
      <p:sp>
        <p:nvSpPr>
          <p:cNvPr id="9" name="Rectangle 8">
            <a:extLst>
              <a:ext uri="{FF2B5EF4-FFF2-40B4-BE49-F238E27FC236}">
                <a16:creationId xmlns:a16="http://schemas.microsoft.com/office/drawing/2014/main" id="{E089F8EB-70D5-4880-B012-A5B5B6D23FE0}"/>
              </a:ext>
            </a:extLst>
          </p:cNvPr>
          <p:cNvSpPr/>
          <p:nvPr/>
        </p:nvSpPr>
        <p:spPr>
          <a:xfrm>
            <a:off x="320512" y="4826676"/>
            <a:ext cx="8069344" cy="1846659"/>
          </a:xfrm>
          <a:prstGeom prst="rect">
            <a:avLst/>
          </a:prstGeom>
        </p:spPr>
        <p:txBody>
          <a:bodyPr wrap="square">
            <a:spAutoFit/>
          </a:bodyPr>
          <a:lstStyle/>
          <a:p>
            <a:pPr marL="285750" indent="-285750">
              <a:buFont typeface="Wingdings" panose="05000000000000000000" pitchFamily="2" charset="2"/>
              <a:buChar char="Ø"/>
            </a:pPr>
            <a:r>
              <a:rPr lang="en-US" sz="2400" dirty="0"/>
              <a:t>For 2013-2014, migration to South America represented 77% (average of 698K) of overall LAC. Migration to Central America (including Mexico) and the Caribbean represented 23% (206K) approx.</a:t>
            </a:r>
            <a:endParaRPr lang="es-ES" sz="2400" dirty="0"/>
          </a:p>
          <a:p>
            <a:endParaRPr lang="es-ES" dirty="0"/>
          </a:p>
        </p:txBody>
      </p:sp>
    </p:spTree>
    <p:extLst>
      <p:ext uri="{BB962C8B-B14F-4D97-AF65-F5344CB8AC3E}">
        <p14:creationId xmlns:p14="http://schemas.microsoft.com/office/powerpoint/2010/main" val="202553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76200" y="1295400"/>
            <a:ext cx="8839200" cy="1143000"/>
          </a:xfrm>
          <a:noFill/>
        </p:spPr>
        <p:txBody>
          <a:bodyPr/>
          <a:lstStyle/>
          <a:p>
            <a:r>
              <a:rPr lang="en-US" altLang="en-US" sz="3600" dirty="0">
                <a:ea typeface="ＭＳ Ｐゴシック" pitchFamily="-111" charset="-128"/>
              </a:rPr>
              <a:t>In most countries, immigrants come largely from other countries of the Americas and indeed, from neighboring countries</a:t>
            </a:r>
          </a:p>
        </p:txBody>
      </p:sp>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sp>
        <p:nvSpPr>
          <p:cNvPr id="20487" name="Title 1"/>
          <p:cNvSpPr>
            <a:spLocks/>
          </p:cNvSpPr>
          <p:nvPr/>
        </p:nvSpPr>
        <p:spPr bwMode="auto">
          <a:xfrm>
            <a:off x="6167438" y="5981700"/>
            <a:ext cx="1752600" cy="685800"/>
          </a:xfrm>
          <a:prstGeom prst="rect">
            <a:avLst/>
          </a:prstGeom>
          <a:noFill/>
          <a:ln w="9525">
            <a:noFill/>
            <a:miter lim="800000"/>
            <a:headEnd/>
            <a:tailEnd/>
          </a:ln>
        </p:spPr>
        <p:txBody>
          <a:bodyPr anchor="ctr"/>
          <a:lstStyle/>
          <a:p>
            <a:r>
              <a:rPr lang="en-US" altLang="en-US" sz="1200" b="1">
                <a:latin typeface="Calibri" pitchFamily="34" charset="0"/>
              </a:rPr>
              <a:t>SICREMI 2015, p. 9.</a:t>
            </a:r>
          </a:p>
        </p:txBody>
      </p:sp>
      <p:pic>
        <p:nvPicPr>
          <p:cNvPr id="20488" name="Picture 8"/>
          <p:cNvPicPr>
            <a:picLocks noChangeAspect="1" noChangeArrowheads="1"/>
          </p:cNvPicPr>
          <p:nvPr/>
        </p:nvPicPr>
        <p:blipFill>
          <a:blip r:embed="rId3"/>
          <a:srcRect/>
          <a:stretch>
            <a:fillRect/>
          </a:stretch>
        </p:blipFill>
        <p:spPr bwMode="auto">
          <a:xfrm>
            <a:off x="990600" y="2667000"/>
            <a:ext cx="6815138" cy="3606800"/>
          </a:xfrm>
          <a:prstGeom prst="rect">
            <a:avLst/>
          </a:prstGeom>
          <a:noFill/>
          <a:ln w="9525">
            <a:noFill/>
            <a:miter lim="800000"/>
            <a:headEnd/>
            <a:tailEnd/>
          </a:ln>
          <a:effectLst/>
        </p:spPr>
      </p:pic>
      <p:sp>
        <p:nvSpPr>
          <p:cNvPr id="3" name="Rectangle 2"/>
          <p:cNvSpPr/>
          <p:nvPr/>
        </p:nvSpPr>
        <p:spPr>
          <a:xfrm>
            <a:off x="2286000" y="3105835"/>
            <a:ext cx="4572000" cy="646331"/>
          </a:xfrm>
          <a:prstGeom prst="rect">
            <a:avLst/>
          </a:prstGeom>
        </p:spPr>
        <p:txBody>
          <a:bodyPr>
            <a:spAutoFit/>
          </a:bodyPr>
          <a:lstStyle/>
          <a:p>
            <a:r>
              <a:rPr lang="en-US" b="1" i="1" dirty="0">
                <a:solidFill>
                  <a:schemeClr val="bg1"/>
                </a:solidFill>
              </a:rPr>
              <a:t>International migration inflows in the Americas</a:t>
            </a:r>
          </a:p>
        </p:txBody>
      </p:sp>
      <p:sp>
        <p:nvSpPr>
          <p:cNvPr id="9" name="TextBox 8">
            <a:extLst>
              <a:ext uri="{FF2B5EF4-FFF2-40B4-BE49-F238E27FC236}">
                <a16:creationId xmlns:a16="http://schemas.microsoft.com/office/drawing/2014/main" id="{BFFB2014-F8C0-43A0-9BA8-5E39CBC994AF}"/>
              </a:ext>
            </a:extLst>
          </p:cNvPr>
          <p:cNvSpPr txBox="1"/>
          <p:nvPr/>
        </p:nvSpPr>
        <p:spPr>
          <a:xfrm>
            <a:off x="152400" y="360769"/>
            <a:ext cx="4784889" cy="369332"/>
          </a:xfrm>
          <a:prstGeom prst="rect">
            <a:avLst/>
          </a:prstGeom>
          <a:noFill/>
        </p:spPr>
        <p:txBody>
          <a:bodyPr wrap="square" rtlCol="0">
            <a:spAutoFit/>
          </a:bodyPr>
          <a:lstStyle/>
          <a:p>
            <a:r>
              <a:rPr lang="en-US" b="1" i="1" dirty="0">
                <a:solidFill>
                  <a:schemeClr val="bg1"/>
                </a:solidFill>
                <a:latin typeface="+mn-lt"/>
              </a:rPr>
              <a:t>International migration inflows in the Americas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sp>
        <p:nvSpPr>
          <p:cNvPr id="10" name="TextBox 9">
            <a:extLst>
              <a:ext uri="{FF2B5EF4-FFF2-40B4-BE49-F238E27FC236}">
                <a16:creationId xmlns:a16="http://schemas.microsoft.com/office/drawing/2014/main" id="{8B79527D-E468-47F7-8794-9A3F6DD2712D}"/>
              </a:ext>
            </a:extLst>
          </p:cNvPr>
          <p:cNvSpPr txBox="1"/>
          <p:nvPr/>
        </p:nvSpPr>
        <p:spPr>
          <a:xfrm>
            <a:off x="320511" y="152400"/>
            <a:ext cx="4402318" cy="830997"/>
          </a:xfrm>
          <a:prstGeom prst="rect">
            <a:avLst/>
          </a:prstGeom>
          <a:noFill/>
        </p:spPr>
        <p:txBody>
          <a:bodyPr wrap="square" rtlCol="0">
            <a:spAutoFit/>
          </a:bodyPr>
          <a:lstStyle/>
          <a:p>
            <a:r>
              <a:rPr lang="en-US" sz="2400" b="1" i="1" dirty="0" err="1">
                <a:solidFill>
                  <a:schemeClr val="bg1"/>
                </a:solidFill>
              </a:rPr>
              <a:t>Inmigration</a:t>
            </a:r>
            <a:r>
              <a:rPr lang="en-US" sz="2400" b="1" i="1" dirty="0">
                <a:solidFill>
                  <a:schemeClr val="bg1"/>
                </a:solidFill>
              </a:rPr>
              <a:t> in the MERCOSUR region</a:t>
            </a:r>
            <a:endParaRPr lang="en-US" sz="2400" dirty="0">
              <a:solidFill>
                <a:schemeClr val="bg1"/>
              </a:solidFill>
            </a:endParaRPr>
          </a:p>
        </p:txBody>
      </p:sp>
      <p:graphicFrame>
        <p:nvGraphicFramePr>
          <p:cNvPr id="12" name="Table 11">
            <a:extLst>
              <a:ext uri="{FF2B5EF4-FFF2-40B4-BE49-F238E27FC236}">
                <a16:creationId xmlns:a16="http://schemas.microsoft.com/office/drawing/2014/main" id="{5A5ED2A7-220F-4E79-95BE-7CDADFD5F6B3}"/>
              </a:ext>
            </a:extLst>
          </p:cNvPr>
          <p:cNvGraphicFramePr>
            <a:graphicFrameLocks noGrp="1"/>
          </p:cNvGraphicFramePr>
          <p:nvPr>
            <p:extLst>
              <p:ext uri="{D42A27DB-BD31-4B8C-83A1-F6EECF244321}">
                <p14:modId xmlns:p14="http://schemas.microsoft.com/office/powerpoint/2010/main" val="1604251637"/>
              </p:ext>
            </p:extLst>
          </p:nvPr>
        </p:nvGraphicFramePr>
        <p:xfrm>
          <a:off x="348792" y="1234910"/>
          <a:ext cx="8003356" cy="5319236"/>
        </p:xfrm>
        <a:graphic>
          <a:graphicData uri="http://schemas.openxmlformats.org/drawingml/2006/table">
            <a:tbl>
              <a:tblPr>
                <a:tableStyleId>{5C22544A-7EE6-4342-B048-85BDC9FD1C3A}</a:tableStyleId>
              </a:tblPr>
              <a:tblGrid>
                <a:gridCol w="2281286">
                  <a:extLst>
                    <a:ext uri="{9D8B030D-6E8A-4147-A177-3AD203B41FA5}">
                      <a16:colId xmlns:a16="http://schemas.microsoft.com/office/drawing/2014/main" val="20000"/>
                    </a:ext>
                  </a:extLst>
                </a:gridCol>
                <a:gridCol w="1291473">
                  <a:extLst>
                    <a:ext uri="{9D8B030D-6E8A-4147-A177-3AD203B41FA5}">
                      <a16:colId xmlns:a16="http://schemas.microsoft.com/office/drawing/2014/main" val="20001"/>
                    </a:ext>
                  </a:extLst>
                </a:gridCol>
                <a:gridCol w="1857080">
                  <a:extLst>
                    <a:ext uri="{9D8B030D-6E8A-4147-A177-3AD203B41FA5}">
                      <a16:colId xmlns:a16="http://schemas.microsoft.com/office/drawing/2014/main" val="20002"/>
                    </a:ext>
                  </a:extLst>
                </a:gridCol>
                <a:gridCol w="2573517">
                  <a:extLst>
                    <a:ext uri="{9D8B030D-6E8A-4147-A177-3AD203B41FA5}">
                      <a16:colId xmlns:a16="http://schemas.microsoft.com/office/drawing/2014/main" val="20003"/>
                    </a:ext>
                  </a:extLst>
                </a:gridCol>
              </a:tblGrid>
              <a:tr h="1241044">
                <a:tc>
                  <a:txBody>
                    <a:bodyPr/>
                    <a:lstStyle/>
                    <a:p>
                      <a:pPr algn="l" fontAlgn="b"/>
                      <a:endParaRPr lang="en-US" sz="800" b="0" i="0" u="none" strike="noStrike" dirty="0">
                        <a:solidFill>
                          <a:srgbClr val="000000"/>
                        </a:solidFill>
                        <a:effectLst/>
                        <a:latin typeface="Calibri"/>
                      </a:endParaRPr>
                    </a:p>
                  </a:txBody>
                  <a:tcPr marL="0" marR="0" marT="0" marB="0" anchor="b"/>
                </a:tc>
                <a:tc>
                  <a:txBody>
                    <a:bodyPr/>
                    <a:lstStyle/>
                    <a:p>
                      <a:pPr algn="ctr" fontAlgn="ctr"/>
                      <a:r>
                        <a:rPr lang="es-ES" sz="1600" u="none" strike="noStrike" dirty="0">
                          <a:effectLst/>
                        </a:rPr>
                        <a:t>MERCOSUR</a:t>
                      </a:r>
                    </a:p>
                    <a:p>
                      <a:pPr algn="ctr" fontAlgn="ctr"/>
                      <a:r>
                        <a:rPr lang="es-ES" sz="1600" u="none" strike="noStrike" dirty="0" err="1">
                          <a:effectLst/>
                        </a:rPr>
                        <a:t>origin</a:t>
                      </a:r>
                      <a:r>
                        <a:rPr lang="es-ES" sz="1600" u="none" strike="noStrike" dirty="0">
                          <a:effectLst/>
                        </a:rPr>
                        <a:t> </a:t>
                      </a:r>
                      <a:r>
                        <a:rPr lang="es-ES" sz="1600" u="none" strike="noStrike" dirty="0" err="1">
                          <a:effectLst/>
                        </a:rPr>
                        <a:t>with</a:t>
                      </a:r>
                      <a:r>
                        <a:rPr lang="es-ES" sz="1600" u="none" strike="noStrike" dirty="0">
                          <a:effectLst/>
                        </a:rPr>
                        <a:t> </a:t>
                      </a:r>
                      <a:r>
                        <a:rPr lang="es-ES" sz="1600" u="none" strike="noStrike" dirty="0" err="1">
                          <a:effectLst/>
                        </a:rPr>
                        <a:t>respect</a:t>
                      </a:r>
                      <a:r>
                        <a:rPr lang="es-ES" sz="1600" u="none" strike="noStrike" dirty="0">
                          <a:effectLst/>
                        </a:rPr>
                        <a:t> to total </a:t>
                      </a:r>
                      <a:r>
                        <a:rPr lang="es-ES" sz="1600" u="none" strike="noStrike" dirty="0" err="1">
                          <a:effectLst/>
                        </a:rPr>
                        <a:t>inmigration</a:t>
                      </a:r>
                      <a:r>
                        <a:rPr lang="es-ES" sz="1600" u="none" strike="noStrike" dirty="0">
                          <a:effectLst/>
                        </a:rPr>
                        <a:t>                                                     (%)</a:t>
                      </a:r>
                      <a:endParaRPr lang="es-ES" sz="1600" b="1" i="0" u="none" strike="noStrike" dirty="0">
                        <a:solidFill>
                          <a:srgbClr val="000000"/>
                        </a:solidFill>
                        <a:effectLst/>
                        <a:latin typeface="Calibri"/>
                      </a:endParaRPr>
                    </a:p>
                  </a:txBody>
                  <a:tcPr marL="0" marR="0" marT="0" marB="0" anchor="ctr">
                    <a:solidFill>
                      <a:schemeClr val="tx2">
                        <a:lumMod val="20000"/>
                        <a:lumOff val="80000"/>
                      </a:schemeClr>
                    </a:solidFill>
                  </a:tcPr>
                </a:tc>
                <a:tc>
                  <a:txBody>
                    <a:bodyPr/>
                    <a:lstStyle/>
                    <a:p>
                      <a:pPr algn="ctr" fontAlgn="ctr"/>
                      <a:r>
                        <a:rPr lang="en-US" sz="1600" u="none" strike="noStrike" dirty="0">
                          <a:effectLst/>
                        </a:rPr>
                        <a:t>Number of persons</a:t>
                      </a:r>
                    </a:p>
                    <a:p>
                      <a:pPr algn="ctr" fontAlgn="ctr"/>
                      <a:r>
                        <a:rPr lang="en-US" sz="1600" u="none" strike="noStrike" dirty="0">
                          <a:effectLst/>
                        </a:rPr>
                        <a:t>from MERCOSUR countries - average 2013/14</a:t>
                      </a:r>
                      <a:endParaRPr lang="en-US" sz="1600" b="1" i="0" u="none" strike="noStrike" dirty="0">
                        <a:solidFill>
                          <a:srgbClr val="000000"/>
                        </a:solidFill>
                        <a:effectLst/>
                        <a:latin typeface="Calibri"/>
                      </a:endParaRPr>
                    </a:p>
                  </a:txBody>
                  <a:tcPr marL="0" marR="0" marT="0" marB="0" anchor="ctr">
                    <a:solidFill>
                      <a:schemeClr val="tx2">
                        <a:lumMod val="20000"/>
                        <a:lumOff val="80000"/>
                      </a:schemeClr>
                    </a:solidFill>
                  </a:tcPr>
                </a:tc>
                <a:tc>
                  <a:txBody>
                    <a:bodyPr/>
                    <a:lstStyle/>
                    <a:p>
                      <a:pPr algn="ctr" fontAlgn="ctr"/>
                      <a:r>
                        <a:rPr lang="en-US" sz="1600" u="none" strike="noStrike" dirty="0">
                          <a:effectLst/>
                        </a:rPr>
                        <a:t>Distribution intra-MERCOSUR destination countries per people of MERCOSUR origin</a:t>
                      </a:r>
                    </a:p>
                    <a:p>
                      <a:pPr algn="ctr" fontAlgn="ctr"/>
                      <a:r>
                        <a:rPr lang="en-US" sz="1600" u="none" strike="noStrike" dirty="0">
                          <a:effectLst/>
                        </a:rPr>
                        <a:t>(%)</a:t>
                      </a:r>
                      <a:endParaRPr lang="en-US" sz="1600" b="1" i="0" u="none" strike="noStrike" dirty="0">
                        <a:solidFill>
                          <a:srgbClr val="000000"/>
                        </a:solidFill>
                        <a:effectLst/>
                        <a:latin typeface="Calibri"/>
                      </a:endParaRPr>
                    </a:p>
                  </a:txBody>
                  <a:tcPr marL="0" marR="0" marT="0" marB="0" anchor="ctr">
                    <a:solidFill>
                      <a:schemeClr val="tx2">
                        <a:lumMod val="20000"/>
                        <a:lumOff val="80000"/>
                      </a:schemeClr>
                    </a:solidFill>
                  </a:tcPr>
                </a:tc>
                <a:extLst>
                  <a:ext uri="{0D108BD9-81ED-4DB2-BD59-A6C34878D82A}">
                    <a16:rowId xmlns:a16="http://schemas.microsoft.com/office/drawing/2014/main" val="10000"/>
                  </a:ext>
                </a:extLst>
              </a:tr>
              <a:tr h="408648">
                <a:tc>
                  <a:txBody>
                    <a:bodyPr/>
                    <a:lstStyle/>
                    <a:p>
                      <a:pPr algn="l" fontAlgn="b"/>
                      <a:r>
                        <a:rPr lang="en-US" sz="1600" u="none" strike="noStrike" dirty="0">
                          <a:effectLst/>
                        </a:rPr>
                        <a:t>CHILE</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b="1" u="none" strike="noStrike" dirty="0">
                          <a:effectLst/>
                        </a:rPr>
                        <a:t>79</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b="0" u="none" strike="noStrike" dirty="0">
                          <a:effectLst/>
                        </a:rPr>
                        <a:t>107000</a:t>
                      </a:r>
                      <a:endParaRPr lang="en-US" sz="16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u="none" strike="noStrike" dirty="0">
                          <a:effectLst/>
                        </a:rPr>
                        <a:t>26</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extLst>
                  <a:ext uri="{0D108BD9-81ED-4DB2-BD59-A6C34878D82A}">
                    <a16:rowId xmlns:a16="http://schemas.microsoft.com/office/drawing/2014/main" val="10001"/>
                  </a:ext>
                </a:extLst>
              </a:tr>
              <a:tr h="361971">
                <a:tc>
                  <a:txBody>
                    <a:bodyPr/>
                    <a:lstStyle/>
                    <a:p>
                      <a:pPr algn="l" fontAlgn="b"/>
                      <a:r>
                        <a:rPr lang="en-US" sz="1600" u="none" strike="noStrike" dirty="0">
                          <a:effectLst/>
                        </a:rPr>
                        <a:t>PARAGUAY</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73</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0" u="none" strike="noStrike" dirty="0">
                          <a:effectLst/>
                        </a:rPr>
                        <a:t>    6000</a:t>
                      </a:r>
                      <a:endParaRPr lang="en-US" sz="1600" b="0" i="0" u="none" strike="noStrike" dirty="0">
                        <a:solidFill>
                          <a:srgbClr val="000000"/>
                        </a:solidFill>
                        <a:effectLst/>
                        <a:latin typeface="Calibri"/>
                      </a:endParaRPr>
                    </a:p>
                  </a:txBody>
                  <a:tcPr marL="0" marR="0" marT="0" marB="0" anchor="b"/>
                </a:tc>
                <a:tc>
                  <a:txBody>
                    <a:bodyPr/>
                    <a:lstStyle/>
                    <a:p>
                      <a:pPr algn="ctr" fontAlgn="b"/>
                      <a:r>
                        <a:rPr lang="en-US" sz="1600" u="none" strike="noStrike" dirty="0">
                          <a:effectLst/>
                        </a:rPr>
                        <a:t>1</a:t>
                      </a:r>
                      <a:endParaRPr lang="en-US" sz="16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361971">
                <a:tc>
                  <a:txBody>
                    <a:bodyPr/>
                    <a:lstStyle/>
                    <a:p>
                      <a:pPr algn="l" fontAlgn="b"/>
                      <a:r>
                        <a:rPr lang="en-US" sz="1600" u="none" strike="noStrike" dirty="0">
                          <a:effectLst/>
                        </a:rPr>
                        <a:t>ARGENTINA</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b="1" u="none" strike="noStrike" dirty="0">
                          <a:effectLst/>
                        </a:rPr>
                        <a:t>71</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b="0" u="none" strike="noStrike" dirty="0">
                          <a:effectLst/>
                        </a:rPr>
                        <a:t>171000</a:t>
                      </a:r>
                      <a:endParaRPr lang="en-US" sz="16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u="none" strike="noStrike" dirty="0">
                          <a:effectLst/>
                        </a:rPr>
                        <a:t>42</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extLst>
                  <a:ext uri="{0D108BD9-81ED-4DB2-BD59-A6C34878D82A}">
                    <a16:rowId xmlns:a16="http://schemas.microsoft.com/office/drawing/2014/main" val="10003"/>
                  </a:ext>
                </a:extLst>
              </a:tr>
              <a:tr h="344734">
                <a:tc>
                  <a:txBody>
                    <a:bodyPr/>
                    <a:lstStyle/>
                    <a:p>
                      <a:pPr algn="l" fontAlgn="b"/>
                      <a:r>
                        <a:rPr lang="en-US" sz="1600" u="none" strike="noStrike" dirty="0">
                          <a:effectLst/>
                        </a:rPr>
                        <a:t>BOLIVIA</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71</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0" u="none" strike="noStrike" dirty="0">
                          <a:effectLst/>
                        </a:rPr>
                        <a:t>20000</a:t>
                      </a:r>
                      <a:endParaRPr lang="en-US" sz="1600" b="0" i="0" u="none" strike="noStrike" dirty="0">
                        <a:solidFill>
                          <a:srgbClr val="000000"/>
                        </a:solidFill>
                        <a:effectLst/>
                        <a:latin typeface="Calibri"/>
                      </a:endParaRPr>
                    </a:p>
                  </a:txBody>
                  <a:tcPr marL="0" marR="0" marT="0"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301643">
                <a:tc>
                  <a:txBody>
                    <a:bodyPr/>
                    <a:lstStyle/>
                    <a:p>
                      <a:pPr algn="l" fontAlgn="b"/>
                      <a:r>
                        <a:rPr lang="en-US" sz="1600" u="none" strike="noStrike" dirty="0">
                          <a:effectLst/>
                        </a:rPr>
                        <a:t>URUGUAY</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b="1" u="none" strike="noStrike" dirty="0">
                          <a:effectLst/>
                        </a:rPr>
                        <a:t>58</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b="0" u="none" strike="noStrike" dirty="0">
                          <a:effectLst/>
                        </a:rPr>
                        <a:t>  4000</a:t>
                      </a:r>
                      <a:endParaRPr lang="en-US" sz="16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u="none" strike="noStrike" dirty="0">
                          <a:effectLst/>
                        </a:rPr>
                        <a:t>1</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extLst>
                  <a:ext uri="{0D108BD9-81ED-4DB2-BD59-A6C34878D82A}">
                    <a16:rowId xmlns:a16="http://schemas.microsoft.com/office/drawing/2014/main" val="10005"/>
                  </a:ext>
                </a:extLst>
              </a:tr>
              <a:tr h="301643">
                <a:tc>
                  <a:txBody>
                    <a:bodyPr/>
                    <a:lstStyle/>
                    <a:p>
                      <a:pPr algn="l" fontAlgn="b"/>
                      <a:r>
                        <a:rPr lang="en-US" sz="1600" u="none" strike="noStrike" dirty="0">
                          <a:effectLst/>
                        </a:rPr>
                        <a:t>PERU</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46</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0" u="none" strike="noStrike" dirty="0">
                          <a:effectLst/>
                        </a:rPr>
                        <a:t>23000</a:t>
                      </a:r>
                      <a:endParaRPr lang="en-US" sz="1600" b="0" i="0" u="none" strike="noStrike" dirty="0">
                        <a:solidFill>
                          <a:srgbClr val="000000"/>
                        </a:solidFill>
                        <a:effectLst/>
                        <a:latin typeface="Calibri"/>
                      </a:endParaRPr>
                    </a:p>
                  </a:txBody>
                  <a:tcPr marL="0" marR="0" marT="0" marB="0" anchor="b"/>
                </a:tc>
                <a:tc>
                  <a:txBody>
                    <a:bodyPr/>
                    <a:lstStyle/>
                    <a:p>
                      <a:pPr algn="ctr" fontAlgn="b"/>
                      <a:r>
                        <a:rPr lang="en-US" sz="1600" u="none" strike="noStrike" dirty="0">
                          <a:effectLst/>
                        </a:rPr>
                        <a:t>6</a:t>
                      </a:r>
                      <a:endParaRPr lang="en-US" sz="16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310261">
                <a:tc>
                  <a:txBody>
                    <a:bodyPr/>
                    <a:lstStyle/>
                    <a:p>
                      <a:pPr algn="l" fontAlgn="b"/>
                      <a:r>
                        <a:rPr lang="en-US" sz="1600" u="none" strike="noStrike" dirty="0">
                          <a:effectLst/>
                        </a:rPr>
                        <a:t>ECUADOR</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b="1" u="none" strike="noStrike" dirty="0">
                          <a:effectLst/>
                        </a:rPr>
                        <a:t>44</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b="0" u="none" strike="noStrike" dirty="0">
                          <a:effectLst/>
                        </a:rPr>
                        <a:t>26000</a:t>
                      </a:r>
                      <a:endParaRPr lang="en-US" sz="16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u="none" strike="noStrike" dirty="0">
                          <a:effectLst/>
                        </a:rPr>
                        <a:t>6</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extLst>
                  <a:ext uri="{0D108BD9-81ED-4DB2-BD59-A6C34878D82A}">
                    <a16:rowId xmlns:a16="http://schemas.microsoft.com/office/drawing/2014/main" val="10007"/>
                  </a:ext>
                </a:extLst>
              </a:tr>
              <a:tr h="336116">
                <a:tc>
                  <a:txBody>
                    <a:bodyPr/>
                    <a:lstStyle/>
                    <a:p>
                      <a:pPr algn="l" fontAlgn="b"/>
                      <a:r>
                        <a:rPr lang="en-US" sz="1600" u="none" strike="noStrike" dirty="0">
                          <a:effectLst/>
                        </a:rPr>
                        <a:t>COLOMBIA</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35</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0" u="none" strike="noStrike" dirty="0">
                          <a:effectLst/>
                        </a:rPr>
                        <a:t>17000</a:t>
                      </a:r>
                      <a:endParaRPr lang="en-US" sz="1600" b="0" i="0" u="none" strike="noStrike" dirty="0">
                        <a:solidFill>
                          <a:srgbClr val="000000"/>
                        </a:solidFill>
                        <a:effectLst/>
                        <a:latin typeface="Calibri"/>
                      </a:endParaRPr>
                    </a:p>
                  </a:txBody>
                  <a:tcPr marL="0" marR="0" marT="0" marB="0" anchor="b"/>
                </a:tc>
                <a:tc>
                  <a:txBody>
                    <a:bodyPr/>
                    <a:lstStyle/>
                    <a:p>
                      <a:pPr algn="ctr" fontAlgn="b"/>
                      <a:r>
                        <a:rPr lang="en-US" sz="1600" u="none" strike="noStrike" dirty="0">
                          <a:effectLst/>
                        </a:rPr>
                        <a:t>4</a:t>
                      </a:r>
                      <a:endParaRPr lang="en-US" sz="16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84405">
                <a:tc>
                  <a:txBody>
                    <a:bodyPr/>
                    <a:lstStyle/>
                    <a:p>
                      <a:pPr algn="l" fontAlgn="b"/>
                      <a:r>
                        <a:rPr lang="en-US" sz="1600" u="none" strike="noStrike" dirty="0">
                          <a:effectLst/>
                        </a:rPr>
                        <a:t>BRAZIL</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b="1" u="none" strike="noStrike" dirty="0">
                          <a:effectLst/>
                        </a:rPr>
                        <a:t>26</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b="0" u="none" strike="noStrike" dirty="0">
                          <a:effectLst/>
                        </a:rPr>
                        <a:t>31000</a:t>
                      </a:r>
                      <a:endParaRPr lang="en-US" sz="16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600" u="none" strike="noStrike" dirty="0">
                          <a:effectLst/>
                        </a:rPr>
                        <a:t>8</a:t>
                      </a:r>
                      <a:endParaRPr lang="en-US" sz="1600" b="1" i="0" u="none" strike="noStrike" dirty="0">
                        <a:solidFill>
                          <a:srgbClr val="000000"/>
                        </a:solidFill>
                        <a:effectLst/>
                        <a:latin typeface="Calibri"/>
                      </a:endParaRPr>
                    </a:p>
                  </a:txBody>
                  <a:tcPr marL="0" marR="0" marT="0" marB="0" anchor="b">
                    <a:solidFill>
                      <a:schemeClr val="accent1">
                        <a:lumMod val="40000"/>
                        <a:lumOff val="60000"/>
                      </a:schemeClr>
                    </a:solidFill>
                  </a:tcPr>
                </a:tc>
                <a:extLst>
                  <a:ext uri="{0D108BD9-81ED-4DB2-BD59-A6C34878D82A}">
                    <a16:rowId xmlns:a16="http://schemas.microsoft.com/office/drawing/2014/main" val="10009"/>
                  </a:ext>
                </a:extLst>
              </a:tr>
              <a:tr h="232696">
                <a:tc>
                  <a:txBody>
                    <a:bodyPr/>
                    <a:lstStyle/>
                    <a:p>
                      <a:pPr algn="l" fontAlgn="b"/>
                      <a:r>
                        <a:rPr lang="en-US" sz="1600" u="none" strike="noStrike" dirty="0">
                          <a:effectLst/>
                        </a:rPr>
                        <a:t>TOTAL</a:t>
                      </a:r>
                      <a:r>
                        <a:rPr lang="en-US" sz="1600" u="none" strike="noStrike" baseline="0" dirty="0">
                          <a:effectLst/>
                        </a:rPr>
                        <a:t> </a:t>
                      </a:r>
                      <a:r>
                        <a:rPr lang="en-US" sz="1600" u="none" strike="noStrike" dirty="0">
                          <a:effectLst/>
                        </a:rPr>
                        <a:t>MERCOSUR</a:t>
                      </a:r>
                      <a:r>
                        <a:rPr lang="en-US" sz="1600" u="none" strike="noStrike" baseline="0" dirty="0">
                          <a:effectLst/>
                        </a:rPr>
                        <a:t> ORIGIN </a:t>
                      </a:r>
                      <a:endParaRPr lang="en-US" sz="1600" b="1" i="0" u="none" strike="noStrike" dirty="0">
                        <a:solidFill>
                          <a:srgbClr val="000000"/>
                        </a:solidFill>
                        <a:effectLst/>
                        <a:latin typeface="Calibri"/>
                      </a:endParaRPr>
                    </a:p>
                  </a:txBody>
                  <a:tcPr marL="0" marR="0" marT="0"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405000</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172367">
                <a:tc>
                  <a:txBody>
                    <a:bodyPr/>
                    <a:lstStyle/>
                    <a:p>
                      <a:pPr algn="l" fontAlgn="b"/>
                      <a:r>
                        <a:rPr lang="en-US" sz="1600" u="none" strike="noStrike" dirty="0">
                          <a:effectLst/>
                        </a:rPr>
                        <a:t>TOT. ALL ORIGINS </a:t>
                      </a:r>
                      <a:endParaRPr lang="en-US" sz="1600" b="0" i="0" u="none" strike="noStrike" dirty="0">
                        <a:solidFill>
                          <a:srgbClr val="000000"/>
                        </a:solidFill>
                        <a:effectLst/>
                        <a:latin typeface="Calibri"/>
                      </a:endParaRPr>
                    </a:p>
                  </a:txBody>
                  <a:tcPr marL="0" marR="0" marT="0" marB="0"/>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0" marR="0" marT="0" marB="0" anchor="b"/>
                </a:tc>
                <a:tc>
                  <a:txBody>
                    <a:bodyPr/>
                    <a:lstStyle/>
                    <a:p>
                      <a:pPr algn="ctr" fontAlgn="b"/>
                      <a:r>
                        <a:rPr lang="en-US" sz="1600" u="none" strike="noStrike" dirty="0">
                          <a:effectLst/>
                        </a:rPr>
                        <a:t>700000</a:t>
                      </a:r>
                      <a:endParaRPr lang="en-US" sz="1600" b="0" i="0" u="none" strike="noStrike" dirty="0">
                        <a:solidFill>
                          <a:srgbClr val="000000"/>
                        </a:solidFill>
                        <a:effectLst/>
                        <a:latin typeface="Calibri"/>
                      </a:endParaRPr>
                    </a:p>
                  </a:txBody>
                  <a:tcPr marL="0" marR="0" marT="0"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353353">
                <a:tc>
                  <a:txBody>
                    <a:bodyPr/>
                    <a:lstStyle/>
                    <a:p>
                      <a:pPr algn="l" fontAlgn="b"/>
                      <a:r>
                        <a:rPr lang="en-US" sz="1800" u="none" strike="noStrike" dirty="0">
                          <a:effectLst/>
                        </a:rPr>
                        <a:t>MERCOSUR/ All origins</a:t>
                      </a:r>
                      <a:endParaRPr lang="en-US" sz="18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2400" b="1" u="none" strike="noStrike" dirty="0">
                          <a:effectLst/>
                        </a:rPr>
                        <a:t>58%</a:t>
                      </a:r>
                      <a:endParaRPr lang="en-US" sz="24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n-US" sz="1800" u="none" strike="noStrike" dirty="0">
                          <a:effectLst/>
                        </a:rPr>
                        <a:t> </a:t>
                      </a:r>
                      <a:endParaRPr lang="en-US" sz="1800" b="0" i="0" u="none" strike="noStrike" dirty="0">
                        <a:solidFill>
                          <a:srgbClr val="000000"/>
                        </a:solidFill>
                        <a:effectLst/>
                        <a:latin typeface="Calibri"/>
                      </a:endParaRPr>
                    </a:p>
                  </a:txBody>
                  <a:tcPr marL="0" marR="0" marT="0" marB="0" anchor="b">
                    <a:solidFill>
                      <a:schemeClr val="accent1">
                        <a:lumMod val="40000"/>
                        <a:lumOff val="60000"/>
                      </a:schemeClr>
                    </a:solidFill>
                  </a:tcPr>
                </a:tc>
                <a:extLst>
                  <a:ext uri="{0D108BD9-81ED-4DB2-BD59-A6C34878D82A}">
                    <a16:rowId xmlns:a16="http://schemas.microsoft.com/office/drawing/2014/main" val="10012"/>
                  </a:ext>
                </a:extLst>
              </a:tr>
              <a:tr h="172367">
                <a:tc>
                  <a:txBody>
                    <a:bodyPr/>
                    <a:lstStyle/>
                    <a:p>
                      <a:pPr algn="l" fontAlgn="b"/>
                      <a:r>
                        <a:rPr lang="en-US" sz="1400" b="0" i="1" u="none" strike="noStrike" dirty="0">
                          <a:effectLst/>
                        </a:rPr>
                        <a:t>Source: OAS/OECD, SICREMI </a:t>
                      </a:r>
                      <a:endParaRPr lang="en-US" sz="1400" b="0" i="1" u="none" strike="noStrike" dirty="0">
                        <a:solidFill>
                          <a:srgbClr val="000000"/>
                        </a:solidFill>
                        <a:effectLst/>
                        <a:latin typeface="Calibri"/>
                      </a:endParaRPr>
                    </a:p>
                  </a:txBody>
                  <a:tcPr marL="0" marR="0" marT="0" marB="0" anchor="b"/>
                </a:tc>
                <a:tc>
                  <a:txBody>
                    <a:bodyPr/>
                    <a:lstStyle/>
                    <a:p>
                      <a:pPr algn="l" fontAlgn="b"/>
                      <a:endParaRPr lang="en-US" sz="800" b="0" i="0" u="none" strike="noStrike" dirty="0">
                        <a:solidFill>
                          <a:srgbClr val="000000"/>
                        </a:solidFill>
                        <a:effectLst/>
                        <a:latin typeface="Calibri"/>
                      </a:endParaRPr>
                    </a:p>
                  </a:txBody>
                  <a:tcPr marL="0" marR="0" marT="0" marB="0" anchor="b"/>
                </a:tc>
                <a:tc>
                  <a:txBody>
                    <a:bodyPr/>
                    <a:lstStyle/>
                    <a:p>
                      <a:pPr algn="l" fontAlgn="b"/>
                      <a:endParaRPr lang="en-US" sz="800" b="0" i="0" u="none" strike="noStrike">
                        <a:solidFill>
                          <a:srgbClr val="000000"/>
                        </a:solidFill>
                        <a:effectLst/>
                        <a:latin typeface="Calibri"/>
                      </a:endParaRPr>
                    </a:p>
                  </a:txBody>
                  <a:tcPr marL="0" marR="0" marT="0" marB="0" anchor="b"/>
                </a:tc>
                <a:tc>
                  <a:txBody>
                    <a:bodyPr/>
                    <a:lstStyle/>
                    <a:p>
                      <a:pPr algn="l" fontAlgn="b"/>
                      <a:endParaRPr lang="en-US" sz="8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60365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sp>
        <p:nvSpPr>
          <p:cNvPr id="10" name="TextBox 9">
            <a:extLst>
              <a:ext uri="{FF2B5EF4-FFF2-40B4-BE49-F238E27FC236}">
                <a16:creationId xmlns:a16="http://schemas.microsoft.com/office/drawing/2014/main" id="{8B79527D-E468-47F7-8794-9A3F6DD2712D}"/>
              </a:ext>
            </a:extLst>
          </p:cNvPr>
          <p:cNvSpPr txBox="1"/>
          <p:nvPr/>
        </p:nvSpPr>
        <p:spPr>
          <a:xfrm>
            <a:off x="320511" y="152400"/>
            <a:ext cx="4402318" cy="830997"/>
          </a:xfrm>
          <a:prstGeom prst="rect">
            <a:avLst/>
          </a:prstGeom>
          <a:noFill/>
        </p:spPr>
        <p:txBody>
          <a:bodyPr wrap="square" rtlCol="0">
            <a:spAutoFit/>
          </a:bodyPr>
          <a:lstStyle/>
          <a:p>
            <a:r>
              <a:rPr lang="en-US" sz="2400" b="1" i="1" dirty="0" err="1">
                <a:solidFill>
                  <a:schemeClr val="bg1"/>
                </a:solidFill>
              </a:rPr>
              <a:t>Inmigration</a:t>
            </a:r>
            <a:r>
              <a:rPr lang="en-US" sz="2400" b="1" i="1" dirty="0">
                <a:solidFill>
                  <a:schemeClr val="bg1"/>
                </a:solidFill>
              </a:rPr>
              <a:t> in the MERCOSUR region</a:t>
            </a:r>
            <a:endParaRPr lang="en-US" sz="2400" dirty="0">
              <a:solidFill>
                <a:schemeClr val="bg1"/>
              </a:solidFill>
            </a:endParaRPr>
          </a:p>
        </p:txBody>
      </p:sp>
      <p:graphicFrame>
        <p:nvGraphicFramePr>
          <p:cNvPr id="11" name="Table 10">
            <a:extLst>
              <a:ext uri="{FF2B5EF4-FFF2-40B4-BE49-F238E27FC236}">
                <a16:creationId xmlns:a16="http://schemas.microsoft.com/office/drawing/2014/main" id="{6DCDA051-9B3D-40AE-B697-D09B17E56FF5}"/>
              </a:ext>
            </a:extLst>
          </p:cNvPr>
          <p:cNvGraphicFramePr>
            <a:graphicFrameLocks noGrp="1"/>
          </p:cNvGraphicFramePr>
          <p:nvPr>
            <p:extLst>
              <p:ext uri="{D42A27DB-BD31-4B8C-83A1-F6EECF244321}">
                <p14:modId xmlns:p14="http://schemas.microsoft.com/office/powerpoint/2010/main" val="3886740423"/>
              </p:ext>
            </p:extLst>
          </p:nvPr>
        </p:nvGraphicFramePr>
        <p:xfrm>
          <a:off x="150829" y="1236483"/>
          <a:ext cx="8764571" cy="5505479"/>
        </p:xfrm>
        <a:graphic>
          <a:graphicData uri="http://schemas.openxmlformats.org/drawingml/2006/table">
            <a:tbl>
              <a:tblPr>
                <a:tableStyleId>{5C22544A-7EE6-4342-B048-85BDC9FD1C3A}</a:tableStyleId>
              </a:tblPr>
              <a:tblGrid>
                <a:gridCol w="1150070">
                  <a:extLst>
                    <a:ext uri="{9D8B030D-6E8A-4147-A177-3AD203B41FA5}">
                      <a16:colId xmlns:a16="http://schemas.microsoft.com/office/drawing/2014/main" val="20000"/>
                    </a:ext>
                  </a:extLst>
                </a:gridCol>
                <a:gridCol w="1150070">
                  <a:extLst>
                    <a:ext uri="{9D8B030D-6E8A-4147-A177-3AD203B41FA5}">
                      <a16:colId xmlns:a16="http://schemas.microsoft.com/office/drawing/2014/main" val="20001"/>
                    </a:ext>
                  </a:extLst>
                </a:gridCol>
                <a:gridCol w="6464431">
                  <a:extLst>
                    <a:ext uri="{9D8B030D-6E8A-4147-A177-3AD203B41FA5}">
                      <a16:colId xmlns:a16="http://schemas.microsoft.com/office/drawing/2014/main" val="20002"/>
                    </a:ext>
                  </a:extLst>
                </a:gridCol>
              </a:tblGrid>
              <a:tr h="1318181">
                <a:tc>
                  <a:txBody>
                    <a:bodyPr/>
                    <a:lstStyle/>
                    <a:p>
                      <a:pPr algn="l" fontAlgn="b"/>
                      <a:endParaRPr lang="en-US" sz="1000" b="0" i="0" u="none" strike="noStrike" dirty="0">
                        <a:solidFill>
                          <a:srgbClr val="000000"/>
                        </a:solidFill>
                        <a:effectLst/>
                        <a:latin typeface="+mj-lt"/>
                      </a:endParaRPr>
                    </a:p>
                  </a:txBody>
                  <a:tcPr marL="0" marR="0" marT="0" marB="0" anchor="b"/>
                </a:tc>
                <a:tc>
                  <a:txBody>
                    <a:bodyPr/>
                    <a:lstStyle/>
                    <a:p>
                      <a:pPr algn="ctr" fontAlgn="ctr"/>
                      <a:r>
                        <a:rPr lang="es-ES" sz="1600" u="none" strike="noStrike" dirty="0">
                          <a:effectLst/>
                          <a:latin typeface="+mj-lt"/>
                        </a:rPr>
                        <a:t>MERCOSUR </a:t>
                      </a:r>
                      <a:r>
                        <a:rPr lang="es-ES" sz="1600" u="none" strike="noStrike" dirty="0" err="1">
                          <a:effectLst/>
                          <a:latin typeface="+mj-lt"/>
                        </a:rPr>
                        <a:t>origin</a:t>
                      </a:r>
                      <a:r>
                        <a:rPr lang="es-ES" sz="1600" u="none" strike="noStrike" dirty="0">
                          <a:effectLst/>
                          <a:latin typeface="+mj-lt"/>
                        </a:rPr>
                        <a:t> </a:t>
                      </a:r>
                      <a:r>
                        <a:rPr lang="es-ES" sz="1600" u="none" strike="noStrike" dirty="0" err="1">
                          <a:effectLst/>
                          <a:latin typeface="+mj-lt"/>
                        </a:rPr>
                        <a:t>with</a:t>
                      </a:r>
                      <a:r>
                        <a:rPr lang="es-ES" sz="1600" u="none" strike="noStrike" dirty="0">
                          <a:effectLst/>
                          <a:latin typeface="+mj-lt"/>
                        </a:rPr>
                        <a:t> </a:t>
                      </a:r>
                      <a:r>
                        <a:rPr lang="es-ES" sz="1600" u="none" strike="noStrike" dirty="0" err="1">
                          <a:effectLst/>
                          <a:latin typeface="+mj-lt"/>
                        </a:rPr>
                        <a:t>respect</a:t>
                      </a:r>
                      <a:r>
                        <a:rPr lang="es-ES" sz="1600" u="none" strike="noStrike" dirty="0">
                          <a:effectLst/>
                          <a:latin typeface="+mj-lt"/>
                        </a:rPr>
                        <a:t> to total </a:t>
                      </a:r>
                      <a:r>
                        <a:rPr lang="es-ES" sz="1600" u="none" strike="noStrike" dirty="0" err="1">
                          <a:effectLst/>
                          <a:latin typeface="+mj-lt"/>
                        </a:rPr>
                        <a:t>inmigration</a:t>
                      </a:r>
                      <a:r>
                        <a:rPr lang="es-ES" sz="1600" u="none" strike="noStrike" dirty="0">
                          <a:effectLst/>
                          <a:latin typeface="+mj-lt"/>
                        </a:rPr>
                        <a:t>                                                     (%)</a:t>
                      </a:r>
                      <a:endParaRPr lang="es-ES" sz="1600" b="1" i="0" u="none" strike="noStrike" dirty="0">
                        <a:solidFill>
                          <a:srgbClr val="000000"/>
                        </a:solidFill>
                        <a:effectLst/>
                        <a:latin typeface="+mj-lt"/>
                      </a:endParaRPr>
                    </a:p>
                  </a:txBody>
                  <a:tcPr marL="0" marR="0" marT="0" marB="0" anchor="ctr">
                    <a:solidFill>
                      <a:schemeClr val="accent1">
                        <a:lumMod val="40000"/>
                        <a:lumOff val="60000"/>
                      </a:schemeClr>
                    </a:solidFill>
                  </a:tcPr>
                </a:tc>
                <a:tc>
                  <a:txBody>
                    <a:bodyPr/>
                    <a:lstStyle/>
                    <a:p>
                      <a:pPr algn="ctr" fontAlgn="ctr"/>
                      <a:r>
                        <a:rPr lang="es-ES" sz="1600" u="none" strike="noStrike" dirty="0">
                          <a:effectLst/>
                          <a:latin typeface="+mj-lt"/>
                        </a:rPr>
                        <a:t>MAIN NACIONALITIES – ALL ORIGINS</a:t>
                      </a:r>
                      <a:endParaRPr lang="es-ES" sz="1600" b="1" i="0" u="none" strike="noStrike" dirty="0">
                        <a:solidFill>
                          <a:srgbClr val="000000"/>
                        </a:solidFill>
                        <a:effectLst/>
                        <a:latin typeface="+mj-lt"/>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0"/>
                  </a:ext>
                </a:extLst>
              </a:tr>
              <a:tr h="377072">
                <a:tc>
                  <a:txBody>
                    <a:bodyPr/>
                    <a:lstStyle/>
                    <a:p>
                      <a:pPr algn="l" fontAlgn="b"/>
                      <a:r>
                        <a:rPr lang="en-US" sz="1800" u="none" strike="noStrike" dirty="0">
                          <a:effectLst/>
                          <a:latin typeface="+mj-lt"/>
                        </a:rPr>
                        <a:t>CHILE</a:t>
                      </a:r>
                      <a:endParaRPr lang="en-US" sz="1800" b="1" i="0" u="none" strike="noStrike" dirty="0">
                        <a:solidFill>
                          <a:srgbClr val="000000"/>
                        </a:solidFill>
                        <a:effectLst/>
                        <a:latin typeface="+mj-lt"/>
                      </a:endParaRPr>
                    </a:p>
                  </a:txBody>
                  <a:tcPr marL="0" marR="0" marT="0" marB="0" anchor="b">
                    <a:solidFill>
                      <a:schemeClr val="accent1">
                        <a:lumMod val="40000"/>
                        <a:lumOff val="60000"/>
                      </a:schemeClr>
                    </a:solidFill>
                  </a:tcPr>
                </a:tc>
                <a:tc>
                  <a:txBody>
                    <a:bodyPr/>
                    <a:lstStyle/>
                    <a:p>
                      <a:pPr algn="ctr" fontAlgn="b"/>
                      <a:r>
                        <a:rPr lang="en-US" sz="1400" b="1" u="none" strike="noStrike" dirty="0">
                          <a:effectLst/>
                          <a:latin typeface="+mj-lt"/>
                        </a:rPr>
                        <a:t>79</a:t>
                      </a:r>
                      <a:endParaRPr lang="en-US" sz="1400" b="1" i="0" u="none" strike="noStrike" dirty="0">
                        <a:solidFill>
                          <a:srgbClr val="000000"/>
                        </a:solidFill>
                        <a:effectLst/>
                        <a:latin typeface="+mj-lt"/>
                      </a:endParaRPr>
                    </a:p>
                  </a:txBody>
                  <a:tcPr marL="0" marR="0" marT="0" marB="0" anchor="b">
                    <a:solidFill>
                      <a:schemeClr val="accent1">
                        <a:lumMod val="40000"/>
                        <a:lumOff val="60000"/>
                      </a:schemeClr>
                    </a:solidFill>
                  </a:tcPr>
                </a:tc>
                <a:tc>
                  <a:txBody>
                    <a:bodyPr/>
                    <a:lstStyle/>
                    <a:p>
                      <a:pPr algn="l" fontAlgn="b"/>
                      <a:r>
                        <a:rPr lang="es-ES" sz="1600" u="none" strike="noStrike" dirty="0" err="1">
                          <a:effectLst/>
                          <a:latin typeface="+mj-lt"/>
                        </a:rPr>
                        <a:t>Peru</a:t>
                      </a:r>
                      <a:r>
                        <a:rPr lang="es-ES" sz="1600" u="none" strike="noStrike" dirty="0">
                          <a:effectLst/>
                          <a:latin typeface="+mj-lt"/>
                        </a:rPr>
                        <a:t> 29%, Colombia 20%, Bolivia 20%, Argentina 5%, </a:t>
                      </a:r>
                      <a:r>
                        <a:rPr lang="es-ES" sz="1600" u="none" strike="noStrike" dirty="0" err="1">
                          <a:effectLst/>
                          <a:latin typeface="+mj-lt"/>
                        </a:rPr>
                        <a:t>Spain</a:t>
                      </a:r>
                      <a:r>
                        <a:rPr lang="es-ES" sz="1600" u="none" strike="noStrike" dirty="0">
                          <a:effectLst/>
                          <a:latin typeface="+mj-lt"/>
                        </a:rPr>
                        <a:t> 3%, Ecuador 3%</a:t>
                      </a:r>
                      <a:endParaRPr lang="es-ES" sz="1600" b="0" i="0" u="none" strike="noStrike" dirty="0">
                        <a:solidFill>
                          <a:srgbClr val="000000"/>
                        </a:solidFill>
                        <a:effectLst/>
                        <a:latin typeface="+mj-lt"/>
                      </a:endParaRPr>
                    </a:p>
                  </a:txBody>
                  <a:tcPr marL="0" marR="0" marT="0" marB="0" anchor="b">
                    <a:solidFill>
                      <a:schemeClr val="accent1">
                        <a:lumMod val="40000"/>
                        <a:lumOff val="60000"/>
                      </a:schemeClr>
                    </a:solidFill>
                  </a:tcPr>
                </a:tc>
                <a:extLst>
                  <a:ext uri="{0D108BD9-81ED-4DB2-BD59-A6C34878D82A}">
                    <a16:rowId xmlns:a16="http://schemas.microsoft.com/office/drawing/2014/main" val="10001"/>
                  </a:ext>
                </a:extLst>
              </a:tr>
              <a:tr h="471340">
                <a:tc>
                  <a:txBody>
                    <a:bodyPr/>
                    <a:lstStyle/>
                    <a:p>
                      <a:pPr algn="l" fontAlgn="b"/>
                      <a:r>
                        <a:rPr lang="en-US" sz="1800" u="none" strike="noStrike" dirty="0">
                          <a:effectLst/>
                          <a:latin typeface="+mj-lt"/>
                        </a:rPr>
                        <a:t>PARAGUAY</a:t>
                      </a:r>
                      <a:endParaRPr lang="en-US" sz="1800" b="1" i="0" u="none" strike="noStrike" dirty="0">
                        <a:solidFill>
                          <a:srgbClr val="000000"/>
                        </a:solidFill>
                        <a:effectLst/>
                        <a:latin typeface="+mj-lt"/>
                      </a:endParaRPr>
                    </a:p>
                  </a:txBody>
                  <a:tcPr marL="0" marR="0" marT="0" marB="0" anchor="b"/>
                </a:tc>
                <a:tc>
                  <a:txBody>
                    <a:bodyPr/>
                    <a:lstStyle/>
                    <a:p>
                      <a:pPr algn="ctr" fontAlgn="b"/>
                      <a:r>
                        <a:rPr lang="en-US" sz="1400" b="1" u="none" strike="noStrike" dirty="0">
                          <a:effectLst/>
                          <a:latin typeface="+mj-lt"/>
                        </a:rPr>
                        <a:t>73</a:t>
                      </a:r>
                      <a:endParaRPr lang="en-US" sz="1400" b="1" i="0" u="none" strike="noStrike" dirty="0">
                        <a:solidFill>
                          <a:srgbClr val="000000"/>
                        </a:solidFill>
                        <a:effectLst/>
                        <a:latin typeface="+mj-lt"/>
                      </a:endParaRPr>
                    </a:p>
                  </a:txBody>
                  <a:tcPr marL="0" marR="0" marT="0" marB="0" anchor="b"/>
                </a:tc>
                <a:tc>
                  <a:txBody>
                    <a:bodyPr/>
                    <a:lstStyle/>
                    <a:p>
                      <a:pPr algn="l" fontAlgn="b"/>
                      <a:r>
                        <a:rPr lang="es-ES" sz="1600" u="none" strike="noStrike" dirty="0" err="1">
                          <a:effectLst/>
                          <a:latin typeface="+mj-lt"/>
                        </a:rPr>
                        <a:t>Brazil</a:t>
                      </a:r>
                      <a:r>
                        <a:rPr lang="es-ES" sz="1600" u="none" strike="noStrike" dirty="0">
                          <a:effectLst/>
                          <a:latin typeface="+mj-lt"/>
                        </a:rPr>
                        <a:t> 46%, Argentina 21%, </a:t>
                      </a:r>
                      <a:r>
                        <a:rPr lang="es-ES" sz="1600" u="none" strike="noStrike" dirty="0" err="1">
                          <a:effectLst/>
                          <a:latin typeface="+mj-lt"/>
                        </a:rPr>
                        <a:t>Spain</a:t>
                      </a:r>
                      <a:r>
                        <a:rPr lang="es-ES" sz="1600" u="none" strike="noStrike" dirty="0">
                          <a:effectLst/>
                          <a:latin typeface="+mj-lt"/>
                        </a:rPr>
                        <a:t> 6%, USA 6%, </a:t>
                      </a:r>
                      <a:r>
                        <a:rPr lang="es-ES" sz="1600" u="none" strike="noStrike" dirty="0" err="1">
                          <a:effectLst/>
                          <a:latin typeface="+mj-lt"/>
                        </a:rPr>
                        <a:t>Germany</a:t>
                      </a:r>
                      <a:r>
                        <a:rPr lang="es-ES" sz="1600" u="none" strike="noStrike" dirty="0">
                          <a:effectLst/>
                          <a:latin typeface="+mj-lt"/>
                        </a:rPr>
                        <a:t> 3%</a:t>
                      </a:r>
                      <a:endParaRPr lang="es-ES" sz="16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10002"/>
                  </a:ext>
                </a:extLst>
              </a:tr>
              <a:tr h="341566">
                <a:tc>
                  <a:txBody>
                    <a:bodyPr/>
                    <a:lstStyle/>
                    <a:p>
                      <a:pPr algn="l" fontAlgn="b"/>
                      <a:r>
                        <a:rPr lang="en-US" sz="1800" u="none" strike="noStrike" dirty="0">
                          <a:effectLst/>
                          <a:latin typeface="+mj-lt"/>
                        </a:rPr>
                        <a:t>ARGENTINA</a:t>
                      </a:r>
                      <a:endParaRPr lang="en-US" sz="1800" b="1" i="0" u="none" strike="noStrike" dirty="0">
                        <a:solidFill>
                          <a:srgbClr val="000000"/>
                        </a:solidFill>
                        <a:effectLst/>
                        <a:latin typeface="+mj-lt"/>
                      </a:endParaRPr>
                    </a:p>
                  </a:txBody>
                  <a:tcPr marL="0" marR="0" marT="0" marB="0" anchor="b">
                    <a:solidFill>
                      <a:schemeClr val="accent1">
                        <a:lumMod val="40000"/>
                        <a:lumOff val="60000"/>
                      </a:schemeClr>
                    </a:solidFill>
                  </a:tcPr>
                </a:tc>
                <a:tc>
                  <a:txBody>
                    <a:bodyPr/>
                    <a:lstStyle/>
                    <a:p>
                      <a:pPr algn="ctr" fontAlgn="b"/>
                      <a:r>
                        <a:rPr lang="en-US" sz="1400" b="1" u="none" strike="noStrike" dirty="0">
                          <a:effectLst/>
                          <a:latin typeface="+mj-lt"/>
                        </a:rPr>
                        <a:t>71</a:t>
                      </a:r>
                      <a:endParaRPr lang="en-US" sz="1400" b="1" i="0" u="none" strike="noStrike" dirty="0">
                        <a:solidFill>
                          <a:srgbClr val="000000"/>
                        </a:solidFill>
                        <a:effectLst/>
                        <a:latin typeface="+mj-lt"/>
                      </a:endParaRPr>
                    </a:p>
                  </a:txBody>
                  <a:tcPr marL="0" marR="0" marT="0" marB="0" anchor="b">
                    <a:solidFill>
                      <a:schemeClr val="accent1">
                        <a:lumMod val="40000"/>
                        <a:lumOff val="60000"/>
                      </a:schemeClr>
                    </a:solidFill>
                  </a:tcPr>
                </a:tc>
                <a:tc>
                  <a:txBody>
                    <a:bodyPr/>
                    <a:lstStyle/>
                    <a:p>
                      <a:pPr algn="l" fontAlgn="b"/>
                      <a:r>
                        <a:rPr lang="en-US" sz="1600" u="none" strike="noStrike" dirty="0">
                          <a:effectLst/>
                          <a:latin typeface="+mj-lt"/>
                        </a:rPr>
                        <a:t>Paraguay 32%, Bolivia 18%, Peru 11%, Colombia 5%, Chile 2%</a:t>
                      </a:r>
                      <a:endParaRPr lang="en-US" sz="1600" b="0" i="0" u="none" strike="noStrike" dirty="0">
                        <a:solidFill>
                          <a:srgbClr val="000000"/>
                        </a:solidFill>
                        <a:effectLst/>
                        <a:latin typeface="+mj-lt"/>
                      </a:endParaRPr>
                    </a:p>
                  </a:txBody>
                  <a:tcPr marL="0" marR="0" marT="0" marB="0" anchor="b">
                    <a:solidFill>
                      <a:schemeClr val="accent1">
                        <a:lumMod val="40000"/>
                        <a:lumOff val="60000"/>
                      </a:schemeClr>
                    </a:solidFill>
                  </a:tcPr>
                </a:tc>
                <a:extLst>
                  <a:ext uri="{0D108BD9-81ED-4DB2-BD59-A6C34878D82A}">
                    <a16:rowId xmlns:a16="http://schemas.microsoft.com/office/drawing/2014/main" val="10003"/>
                  </a:ext>
                </a:extLst>
              </a:tr>
              <a:tr h="469139">
                <a:tc>
                  <a:txBody>
                    <a:bodyPr/>
                    <a:lstStyle/>
                    <a:p>
                      <a:pPr algn="l" fontAlgn="b"/>
                      <a:r>
                        <a:rPr lang="en-US" sz="1800" u="none" strike="noStrike" dirty="0">
                          <a:effectLst/>
                          <a:latin typeface="+mj-lt"/>
                        </a:rPr>
                        <a:t>BOLIVIA</a:t>
                      </a:r>
                      <a:endParaRPr lang="en-US" sz="1800" b="1" i="0" u="none" strike="noStrike" dirty="0">
                        <a:solidFill>
                          <a:srgbClr val="000000"/>
                        </a:solidFill>
                        <a:effectLst/>
                        <a:latin typeface="+mj-lt"/>
                      </a:endParaRPr>
                    </a:p>
                  </a:txBody>
                  <a:tcPr marL="0" marR="0" marT="0" marB="0" anchor="b"/>
                </a:tc>
                <a:tc>
                  <a:txBody>
                    <a:bodyPr/>
                    <a:lstStyle/>
                    <a:p>
                      <a:pPr algn="ctr" fontAlgn="b"/>
                      <a:r>
                        <a:rPr lang="en-US" sz="1400" b="1" u="none" strike="noStrike" dirty="0">
                          <a:effectLst/>
                          <a:latin typeface="+mj-lt"/>
                        </a:rPr>
                        <a:t>71</a:t>
                      </a:r>
                      <a:endParaRPr lang="en-US" sz="1400" b="1" i="0" u="none" strike="noStrike" dirty="0">
                        <a:solidFill>
                          <a:srgbClr val="000000"/>
                        </a:solidFill>
                        <a:effectLst/>
                        <a:latin typeface="+mj-lt"/>
                      </a:endParaRPr>
                    </a:p>
                  </a:txBody>
                  <a:tcPr marL="0" marR="0" marT="0" marB="0" anchor="b"/>
                </a:tc>
                <a:tc>
                  <a:txBody>
                    <a:bodyPr/>
                    <a:lstStyle/>
                    <a:p>
                      <a:pPr algn="l" fontAlgn="b"/>
                      <a:r>
                        <a:rPr lang="en-US" sz="1600" u="none" strike="noStrike" dirty="0">
                          <a:effectLst/>
                          <a:latin typeface="+mj-lt"/>
                        </a:rPr>
                        <a:t>Brazil 33%, Peru 14%, Argentina 6%, Colombia 6%, Mexico 5%, Paraguay 5%</a:t>
                      </a:r>
                      <a:endParaRPr lang="en-US" sz="16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10004"/>
                  </a:ext>
                </a:extLst>
              </a:tr>
              <a:tr h="355359">
                <a:tc>
                  <a:txBody>
                    <a:bodyPr/>
                    <a:lstStyle/>
                    <a:p>
                      <a:pPr algn="l" fontAlgn="b"/>
                      <a:r>
                        <a:rPr lang="en-US" sz="1800" u="none" strike="noStrike" dirty="0">
                          <a:effectLst/>
                          <a:latin typeface="+mj-lt"/>
                        </a:rPr>
                        <a:t>URUGUAY</a:t>
                      </a:r>
                      <a:endParaRPr lang="en-US" sz="1800" b="1" i="0" u="none" strike="noStrike" dirty="0">
                        <a:solidFill>
                          <a:srgbClr val="000000"/>
                        </a:solidFill>
                        <a:effectLst/>
                        <a:latin typeface="+mj-lt"/>
                      </a:endParaRPr>
                    </a:p>
                  </a:txBody>
                  <a:tcPr marL="0" marR="0" marT="0" marB="0" anchor="b">
                    <a:solidFill>
                      <a:schemeClr val="accent1">
                        <a:lumMod val="40000"/>
                        <a:lumOff val="60000"/>
                      </a:schemeClr>
                    </a:solidFill>
                  </a:tcPr>
                </a:tc>
                <a:tc>
                  <a:txBody>
                    <a:bodyPr/>
                    <a:lstStyle/>
                    <a:p>
                      <a:pPr algn="ctr" fontAlgn="b"/>
                      <a:r>
                        <a:rPr lang="en-US" sz="1400" b="1" u="none" strike="noStrike" dirty="0">
                          <a:effectLst/>
                          <a:latin typeface="+mj-lt"/>
                        </a:rPr>
                        <a:t>58</a:t>
                      </a:r>
                      <a:endParaRPr lang="en-US" sz="1400" b="1" i="0" u="none" strike="noStrike" dirty="0">
                        <a:solidFill>
                          <a:srgbClr val="000000"/>
                        </a:solidFill>
                        <a:effectLst/>
                        <a:latin typeface="+mj-lt"/>
                      </a:endParaRPr>
                    </a:p>
                  </a:txBody>
                  <a:tcPr marL="0" marR="0" marT="0" marB="0" anchor="b">
                    <a:solidFill>
                      <a:schemeClr val="accent1">
                        <a:lumMod val="40000"/>
                        <a:lumOff val="60000"/>
                      </a:schemeClr>
                    </a:solidFill>
                  </a:tcPr>
                </a:tc>
                <a:tc>
                  <a:txBody>
                    <a:bodyPr/>
                    <a:lstStyle/>
                    <a:p>
                      <a:pPr algn="l" fontAlgn="b"/>
                      <a:r>
                        <a:rPr lang="en-US" sz="1600" u="none" strike="noStrike" dirty="0">
                          <a:effectLst/>
                          <a:latin typeface="+mj-lt"/>
                        </a:rPr>
                        <a:t>Argentina 26%, Brazil 12%, Spain 6%, Peru 6%, USA 5%, Chile 4%</a:t>
                      </a:r>
                      <a:endParaRPr lang="en-US" sz="1600" b="0" i="0" u="none" strike="noStrike" dirty="0">
                        <a:solidFill>
                          <a:srgbClr val="000000"/>
                        </a:solidFill>
                        <a:effectLst/>
                        <a:latin typeface="+mj-lt"/>
                      </a:endParaRPr>
                    </a:p>
                  </a:txBody>
                  <a:tcPr marL="0" marR="0" marT="0" marB="0" anchor="b">
                    <a:solidFill>
                      <a:schemeClr val="accent1">
                        <a:lumMod val="40000"/>
                        <a:lumOff val="60000"/>
                      </a:schemeClr>
                    </a:solidFill>
                  </a:tcPr>
                </a:tc>
                <a:extLst>
                  <a:ext uri="{0D108BD9-81ED-4DB2-BD59-A6C34878D82A}">
                    <a16:rowId xmlns:a16="http://schemas.microsoft.com/office/drawing/2014/main" val="10005"/>
                  </a:ext>
                </a:extLst>
              </a:tr>
              <a:tr h="404374">
                <a:tc>
                  <a:txBody>
                    <a:bodyPr/>
                    <a:lstStyle/>
                    <a:p>
                      <a:pPr algn="l" fontAlgn="b"/>
                      <a:r>
                        <a:rPr lang="en-US" sz="1800" u="none" strike="noStrike" dirty="0">
                          <a:effectLst/>
                          <a:latin typeface="+mj-lt"/>
                        </a:rPr>
                        <a:t>PERU</a:t>
                      </a:r>
                      <a:endParaRPr lang="en-US" sz="1800" b="1" i="0" u="none" strike="noStrike" dirty="0">
                        <a:solidFill>
                          <a:srgbClr val="000000"/>
                        </a:solidFill>
                        <a:effectLst/>
                        <a:latin typeface="+mj-lt"/>
                      </a:endParaRPr>
                    </a:p>
                  </a:txBody>
                  <a:tcPr marL="0" marR="0" marT="0" marB="0" anchor="b"/>
                </a:tc>
                <a:tc>
                  <a:txBody>
                    <a:bodyPr/>
                    <a:lstStyle/>
                    <a:p>
                      <a:pPr algn="ctr" fontAlgn="b"/>
                      <a:r>
                        <a:rPr lang="en-US" sz="1400" b="1" u="none" strike="noStrike" dirty="0">
                          <a:effectLst/>
                          <a:latin typeface="+mj-lt"/>
                        </a:rPr>
                        <a:t>46</a:t>
                      </a:r>
                      <a:endParaRPr lang="en-US" sz="1400" b="1" i="0" u="none" strike="noStrike" dirty="0">
                        <a:solidFill>
                          <a:srgbClr val="000000"/>
                        </a:solidFill>
                        <a:effectLst/>
                        <a:latin typeface="+mj-lt"/>
                      </a:endParaRPr>
                    </a:p>
                  </a:txBody>
                  <a:tcPr marL="0" marR="0" marT="0" marB="0" anchor="b"/>
                </a:tc>
                <a:tc>
                  <a:txBody>
                    <a:bodyPr/>
                    <a:lstStyle/>
                    <a:p>
                      <a:pPr algn="l" fontAlgn="b"/>
                      <a:r>
                        <a:rPr lang="es-ES" sz="1600" u="none" strike="noStrike" dirty="0">
                          <a:effectLst/>
                          <a:latin typeface="+mj-lt"/>
                        </a:rPr>
                        <a:t>Colombia 17%, USA 13%, </a:t>
                      </a:r>
                      <a:r>
                        <a:rPr lang="es-ES" sz="1600" u="none" strike="noStrike" dirty="0" err="1">
                          <a:effectLst/>
                          <a:latin typeface="+mj-lt"/>
                        </a:rPr>
                        <a:t>Spain</a:t>
                      </a:r>
                      <a:r>
                        <a:rPr lang="es-ES" sz="1600" u="none" strike="noStrike" dirty="0">
                          <a:effectLst/>
                          <a:latin typeface="+mj-lt"/>
                        </a:rPr>
                        <a:t> 12%, Argentina 6%, Chile 6%, Ecuador 4%</a:t>
                      </a:r>
                      <a:endParaRPr lang="es-ES" sz="16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10006"/>
                  </a:ext>
                </a:extLst>
              </a:tr>
              <a:tr h="496955">
                <a:tc>
                  <a:txBody>
                    <a:bodyPr/>
                    <a:lstStyle/>
                    <a:p>
                      <a:pPr algn="l" fontAlgn="b"/>
                      <a:r>
                        <a:rPr lang="en-US" sz="1800" u="none" strike="noStrike" dirty="0">
                          <a:effectLst/>
                          <a:latin typeface="+mj-lt"/>
                        </a:rPr>
                        <a:t>ECUADOR</a:t>
                      </a:r>
                      <a:endParaRPr lang="en-US" sz="1800" b="1" i="0" u="none" strike="noStrike" dirty="0">
                        <a:solidFill>
                          <a:srgbClr val="000000"/>
                        </a:solidFill>
                        <a:effectLst/>
                        <a:latin typeface="+mj-lt"/>
                      </a:endParaRPr>
                    </a:p>
                  </a:txBody>
                  <a:tcPr marL="0" marR="0" marT="0" marB="0" anchor="b">
                    <a:solidFill>
                      <a:schemeClr val="accent1">
                        <a:lumMod val="40000"/>
                        <a:lumOff val="60000"/>
                      </a:schemeClr>
                    </a:solidFill>
                  </a:tcPr>
                </a:tc>
                <a:tc>
                  <a:txBody>
                    <a:bodyPr/>
                    <a:lstStyle/>
                    <a:p>
                      <a:pPr algn="ctr" fontAlgn="b"/>
                      <a:r>
                        <a:rPr lang="en-US" sz="1400" b="1" u="none" strike="noStrike" dirty="0">
                          <a:effectLst/>
                          <a:latin typeface="+mj-lt"/>
                        </a:rPr>
                        <a:t>44</a:t>
                      </a:r>
                      <a:endParaRPr lang="en-US" sz="1400" b="1" i="0" u="none" strike="noStrike" dirty="0">
                        <a:solidFill>
                          <a:srgbClr val="000000"/>
                        </a:solidFill>
                        <a:effectLst/>
                        <a:latin typeface="+mj-lt"/>
                      </a:endParaRPr>
                    </a:p>
                  </a:txBody>
                  <a:tcPr marL="0" marR="0" marT="0" marB="0" anchor="b">
                    <a:solidFill>
                      <a:schemeClr val="accent1">
                        <a:lumMod val="40000"/>
                        <a:lumOff val="60000"/>
                      </a:schemeClr>
                    </a:solidFill>
                  </a:tcPr>
                </a:tc>
                <a:tc>
                  <a:txBody>
                    <a:bodyPr/>
                    <a:lstStyle/>
                    <a:p>
                      <a:pPr algn="l" fontAlgn="b"/>
                      <a:r>
                        <a:rPr lang="es-ES" sz="1600" u="none" strike="noStrike" dirty="0">
                          <a:effectLst/>
                          <a:latin typeface="+mj-lt"/>
                        </a:rPr>
                        <a:t>Colombia 29%, Cuba 14%, China 13%, USA 9%, </a:t>
                      </a:r>
                      <a:r>
                        <a:rPr lang="es-ES" sz="1600" u="none" strike="noStrike" dirty="0" err="1">
                          <a:effectLst/>
                          <a:latin typeface="+mj-lt"/>
                        </a:rPr>
                        <a:t>Peru</a:t>
                      </a:r>
                      <a:r>
                        <a:rPr lang="es-ES" sz="1600" u="none" strike="noStrike" dirty="0">
                          <a:effectLst/>
                          <a:latin typeface="+mj-lt"/>
                        </a:rPr>
                        <a:t> 5%, Venezuela 4%, </a:t>
                      </a:r>
                      <a:r>
                        <a:rPr lang="es-ES" sz="1600" u="none" strike="noStrike" dirty="0" err="1">
                          <a:effectLst/>
                          <a:latin typeface="+mj-lt"/>
                        </a:rPr>
                        <a:t>Spain</a:t>
                      </a:r>
                      <a:r>
                        <a:rPr lang="es-ES" sz="1600" u="none" strike="noStrike" dirty="0">
                          <a:effectLst/>
                          <a:latin typeface="+mj-lt"/>
                        </a:rPr>
                        <a:t> 3%</a:t>
                      </a:r>
                      <a:endParaRPr lang="es-ES" sz="1600" b="0" i="0" u="none" strike="noStrike" dirty="0">
                        <a:solidFill>
                          <a:srgbClr val="000000"/>
                        </a:solidFill>
                        <a:effectLst/>
                        <a:latin typeface="+mj-lt"/>
                      </a:endParaRPr>
                    </a:p>
                  </a:txBody>
                  <a:tcPr marL="0" marR="0" marT="0" marB="0" anchor="b">
                    <a:solidFill>
                      <a:schemeClr val="accent1">
                        <a:lumMod val="40000"/>
                        <a:lumOff val="60000"/>
                      </a:schemeClr>
                    </a:solidFill>
                  </a:tcPr>
                </a:tc>
                <a:extLst>
                  <a:ext uri="{0D108BD9-81ED-4DB2-BD59-A6C34878D82A}">
                    <a16:rowId xmlns:a16="http://schemas.microsoft.com/office/drawing/2014/main" val="10007"/>
                  </a:ext>
                </a:extLst>
              </a:tr>
              <a:tr h="496955">
                <a:tc>
                  <a:txBody>
                    <a:bodyPr/>
                    <a:lstStyle/>
                    <a:p>
                      <a:pPr algn="l" fontAlgn="b"/>
                      <a:r>
                        <a:rPr lang="en-US" sz="1800" u="none" strike="noStrike" dirty="0">
                          <a:effectLst/>
                          <a:latin typeface="+mj-lt"/>
                        </a:rPr>
                        <a:t>COLOMBIA</a:t>
                      </a:r>
                      <a:endParaRPr lang="en-US" sz="1800" b="1" i="0" u="none" strike="noStrike" dirty="0">
                        <a:solidFill>
                          <a:srgbClr val="000000"/>
                        </a:solidFill>
                        <a:effectLst/>
                        <a:latin typeface="+mj-lt"/>
                      </a:endParaRPr>
                    </a:p>
                  </a:txBody>
                  <a:tcPr marL="0" marR="0" marT="0" marB="0" anchor="b"/>
                </a:tc>
                <a:tc>
                  <a:txBody>
                    <a:bodyPr/>
                    <a:lstStyle/>
                    <a:p>
                      <a:pPr algn="ctr" fontAlgn="b"/>
                      <a:r>
                        <a:rPr lang="en-US" sz="1400" b="1" u="none" strike="noStrike" dirty="0">
                          <a:effectLst/>
                          <a:latin typeface="+mj-lt"/>
                        </a:rPr>
                        <a:t>35</a:t>
                      </a:r>
                      <a:endParaRPr lang="en-US" sz="1400" b="1" i="0" u="none" strike="noStrike" dirty="0">
                        <a:solidFill>
                          <a:srgbClr val="000000"/>
                        </a:solidFill>
                        <a:effectLst/>
                        <a:latin typeface="+mj-lt"/>
                      </a:endParaRPr>
                    </a:p>
                  </a:txBody>
                  <a:tcPr marL="0" marR="0" marT="0" marB="0" anchor="b"/>
                </a:tc>
                <a:tc>
                  <a:txBody>
                    <a:bodyPr/>
                    <a:lstStyle/>
                    <a:p>
                      <a:pPr algn="l" fontAlgn="b"/>
                      <a:r>
                        <a:rPr lang="es-ES" sz="1600" u="none" strike="noStrike" dirty="0">
                          <a:effectLst/>
                          <a:latin typeface="+mj-lt"/>
                        </a:rPr>
                        <a:t>Venezuela 21%, USA 10%, </a:t>
                      </a:r>
                      <a:r>
                        <a:rPr lang="es-ES" sz="1600" u="none" strike="noStrike" dirty="0" err="1">
                          <a:effectLst/>
                          <a:latin typeface="+mj-lt"/>
                        </a:rPr>
                        <a:t>Spain</a:t>
                      </a:r>
                      <a:r>
                        <a:rPr lang="es-ES" sz="1600" u="none" strike="noStrike" dirty="0">
                          <a:effectLst/>
                          <a:latin typeface="+mj-lt"/>
                        </a:rPr>
                        <a:t> 9%, China 6%, Mexico6%, Ecuador 5%, </a:t>
                      </a:r>
                      <a:r>
                        <a:rPr lang="es-ES" sz="1600" u="none" strike="noStrike" dirty="0" err="1">
                          <a:effectLst/>
                          <a:latin typeface="+mj-lt"/>
                        </a:rPr>
                        <a:t>Peru</a:t>
                      </a:r>
                      <a:r>
                        <a:rPr lang="es-ES" sz="1600" u="none" strike="noStrike" dirty="0">
                          <a:effectLst/>
                          <a:latin typeface="+mj-lt"/>
                        </a:rPr>
                        <a:t> 4%</a:t>
                      </a:r>
                      <a:endParaRPr lang="es-ES" sz="16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10008"/>
                  </a:ext>
                </a:extLst>
              </a:tr>
              <a:tr h="355359">
                <a:tc>
                  <a:txBody>
                    <a:bodyPr/>
                    <a:lstStyle/>
                    <a:p>
                      <a:pPr algn="l" fontAlgn="b"/>
                      <a:r>
                        <a:rPr lang="en-US" sz="1800" u="none" strike="noStrike" dirty="0">
                          <a:effectLst/>
                          <a:latin typeface="+mj-lt"/>
                        </a:rPr>
                        <a:t>BRAZIL</a:t>
                      </a:r>
                      <a:endParaRPr lang="en-US" sz="1800" b="1" i="0" u="none" strike="noStrike" dirty="0">
                        <a:solidFill>
                          <a:srgbClr val="000000"/>
                        </a:solidFill>
                        <a:effectLst/>
                        <a:latin typeface="+mj-lt"/>
                      </a:endParaRPr>
                    </a:p>
                  </a:txBody>
                  <a:tcPr marL="0" marR="0" marT="0" marB="0" anchor="b">
                    <a:solidFill>
                      <a:schemeClr val="accent1">
                        <a:lumMod val="40000"/>
                        <a:lumOff val="60000"/>
                      </a:schemeClr>
                    </a:solidFill>
                  </a:tcPr>
                </a:tc>
                <a:tc>
                  <a:txBody>
                    <a:bodyPr/>
                    <a:lstStyle/>
                    <a:p>
                      <a:pPr algn="ctr" fontAlgn="b"/>
                      <a:r>
                        <a:rPr lang="en-US" sz="1400" b="1" u="none" strike="noStrike" dirty="0">
                          <a:effectLst/>
                          <a:latin typeface="+mj-lt"/>
                        </a:rPr>
                        <a:t>26</a:t>
                      </a:r>
                      <a:endParaRPr lang="en-US" sz="1400" b="1" i="0" u="none" strike="noStrike" dirty="0">
                        <a:solidFill>
                          <a:srgbClr val="000000"/>
                        </a:solidFill>
                        <a:effectLst/>
                        <a:latin typeface="+mj-lt"/>
                      </a:endParaRPr>
                    </a:p>
                  </a:txBody>
                  <a:tcPr marL="0" marR="0" marT="0" marB="0" anchor="b">
                    <a:solidFill>
                      <a:schemeClr val="accent1">
                        <a:lumMod val="40000"/>
                        <a:lumOff val="60000"/>
                      </a:schemeClr>
                    </a:solidFill>
                  </a:tcPr>
                </a:tc>
                <a:tc>
                  <a:txBody>
                    <a:bodyPr/>
                    <a:lstStyle/>
                    <a:p>
                      <a:pPr algn="l" fontAlgn="b"/>
                      <a:r>
                        <a:rPr lang="es-ES" sz="1600" u="none" strike="noStrike" dirty="0">
                          <a:effectLst/>
                          <a:latin typeface="+mj-lt"/>
                        </a:rPr>
                        <a:t>USA 8%, Bolivia 6%, Cuba 5%, Colombia 5%, Argentina 5%, Portugal 4%</a:t>
                      </a:r>
                      <a:endParaRPr lang="es-ES" sz="1600" b="0" i="0" u="none" strike="noStrike" dirty="0">
                        <a:solidFill>
                          <a:srgbClr val="000000"/>
                        </a:solidFill>
                        <a:effectLst/>
                        <a:latin typeface="+mj-lt"/>
                      </a:endParaRPr>
                    </a:p>
                  </a:txBody>
                  <a:tcPr marL="0" marR="0" marT="0" marB="0" anchor="b">
                    <a:solidFill>
                      <a:schemeClr val="accent1">
                        <a:lumMod val="40000"/>
                        <a:lumOff val="60000"/>
                      </a:schemeClr>
                    </a:solidFill>
                  </a:tcPr>
                </a:tc>
                <a:extLst>
                  <a:ext uri="{0D108BD9-81ED-4DB2-BD59-A6C34878D82A}">
                    <a16:rowId xmlns:a16="http://schemas.microsoft.com/office/drawing/2014/main" val="10009"/>
                  </a:ext>
                </a:extLst>
              </a:tr>
              <a:tr h="245076">
                <a:tc>
                  <a:txBody>
                    <a:bodyPr/>
                    <a:lstStyle/>
                    <a:p>
                      <a:pPr algn="l" fontAlgn="b"/>
                      <a:r>
                        <a:rPr lang="en-US" sz="900" b="1" i="1" u="none" strike="noStrike" dirty="0">
                          <a:effectLst/>
                        </a:rPr>
                        <a:t>Source: OAS/OECD, SICREMI </a:t>
                      </a:r>
                      <a:endParaRPr lang="en-US" sz="1000" b="1" i="1" u="none" strike="noStrike" dirty="0">
                        <a:solidFill>
                          <a:srgbClr val="000000"/>
                        </a:solidFill>
                        <a:effectLst/>
                        <a:latin typeface="Calibri"/>
                      </a:endParaRPr>
                    </a:p>
                  </a:txBody>
                  <a:tcPr marL="0" marR="0" marT="0" marB="0"/>
                </a:tc>
                <a:tc>
                  <a:txBody>
                    <a:bodyPr/>
                    <a:lstStyle/>
                    <a:p>
                      <a:pPr algn="l" fontAlgn="b"/>
                      <a:endParaRPr lang="en-US" sz="1000" b="0" i="0" u="none" strike="noStrike" dirty="0">
                        <a:solidFill>
                          <a:srgbClr val="000000"/>
                        </a:solidFill>
                        <a:effectLst/>
                        <a:latin typeface="Calibri"/>
                      </a:endParaRPr>
                    </a:p>
                  </a:txBody>
                  <a:tcPr marL="0" marR="0" marT="0" marB="0" anchor="b"/>
                </a:tc>
                <a:tc>
                  <a:txBody>
                    <a:bodyPr/>
                    <a:lstStyle/>
                    <a:p>
                      <a:pPr algn="l" fontAlgn="b"/>
                      <a:endParaRPr lang="en-US" sz="1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6400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228600" y="2057400"/>
            <a:ext cx="8686800" cy="3429000"/>
          </a:xfrm>
          <a:prstGeom prst="rect">
            <a:avLst/>
          </a:prstGeom>
          <a:noFill/>
          <a:ln w="9525">
            <a:noFill/>
            <a:miter lim="800000"/>
            <a:headEnd/>
            <a:tailEnd/>
          </a:ln>
        </p:spPr>
        <p:txBody>
          <a:bodyPr/>
          <a:lstStyle/>
          <a:p>
            <a:pPr>
              <a:lnSpc>
                <a:spcPct val="115000"/>
              </a:lnSpc>
              <a:spcBef>
                <a:spcPct val="10000"/>
              </a:spcBef>
              <a:spcAft>
                <a:spcPct val="35000"/>
              </a:spcAft>
              <a:buClr>
                <a:srgbClr val="FF6600"/>
              </a:buClr>
              <a:buSzPts val="2400"/>
              <a:buFont typeface="Calibri" pitchFamily="34" charset="0"/>
              <a:buChar char="•"/>
            </a:pPr>
            <a:endParaRPr lang="en-US" altLang="en-US" sz="2000"/>
          </a:p>
        </p:txBody>
      </p:sp>
      <p:sp>
        <p:nvSpPr>
          <p:cNvPr id="2" name="Rectangle 1"/>
          <p:cNvSpPr/>
          <p:nvPr/>
        </p:nvSpPr>
        <p:spPr>
          <a:xfrm>
            <a:off x="6019800" y="76200"/>
            <a:ext cx="2667000" cy="838200"/>
          </a:xfrm>
          <a:prstGeom prst="rect">
            <a:avLst/>
          </a:prstGeom>
          <a:solidFill>
            <a:srgbClr val="F47B29"/>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485" name="Picture 2"/>
          <p:cNvPicPr>
            <a:picLocks noChangeAspect="1"/>
          </p:cNvPicPr>
          <p:nvPr/>
        </p:nvPicPr>
        <p:blipFill>
          <a:blip r:embed="rId2"/>
          <a:srcRect/>
          <a:stretch>
            <a:fillRect/>
          </a:stretch>
        </p:blipFill>
        <p:spPr bwMode="auto">
          <a:xfrm>
            <a:off x="5181600" y="93663"/>
            <a:ext cx="3733800" cy="811212"/>
          </a:xfrm>
          <a:prstGeom prst="rect">
            <a:avLst/>
          </a:prstGeom>
          <a:noFill/>
          <a:ln w="9525">
            <a:noFill/>
            <a:miter lim="800000"/>
            <a:headEnd/>
            <a:tailEnd/>
          </a:ln>
        </p:spPr>
      </p:pic>
      <p:sp>
        <p:nvSpPr>
          <p:cNvPr id="8" name="Rectangle 7">
            <a:extLst>
              <a:ext uri="{FF2B5EF4-FFF2-40B4-BE49-F238E27FC236}">
                <a16:creationId xmlns:a16="http://schemas.microsoft.com/office/drawing/2014/main" id="{D0A8DAF5-9AB7-4147-A6E2-26CF27F21A6D}"/>
              </a:ext>
            </a:extLst>
          </p:cNvPr>
          <p:cNvSpPr/>
          <p:nvPr/>
        </p:nvSpPr>
        <p:spPr>
          <a:xfrm>
            <a:off x="242844" y="92075"/>
            <a:ext cx="4807535" cy="830997"/>
          </a:xfrm>
          <a:prstGeom prst="rect">
            <a:avLst/>
          </a:prstGeom>
        </p:spPr>
        <p:txBody>
          <a:bodyPr wrap="none">
            <a:spAutoFit/>
          </a:bodyPr>
          <a:lstStyle/>
          <a:p>
            <a:r>
              <a:rPr lang="en-US" sz="2400" b="1" dirty="0">
                <a:solidFill>
                  <a:schemeClr val="bg1"/>
                </a:solidFill>
              </a:rPr>
              <a:t>Out-migration 2011-2014 </a:t>
            </a:r>
          </a:p>
          <a:p>
            <a:r>
              <a:rPr lang="en-US" sz="2400" b="1" dirty="0">
                <a:solidFill>
                  <a:schemeClr val="bg1"/>
                </a:solidFill>
              </a:rPr>
              <a:t>from countries of the Americas </a:t>
            </a:r>
          </a:p>
        </p:txBody>
      </p:sp>
      <p:graphicFrame>
        <p:nvGraphicFramePr>
          <p:cNvPr id="9" name="Table 8">
            <a:extLst>
              <a:ext uri="{FF2B5EF4-FFF2-40B4-BE49-F238E27FC236}">
                <a16:creationId xmlns:a16="http://schemas.microsoft.com/office/drawing/2014/main" id="{BB54549A-9A9F-45E9-A9E0-887A867228D6}"/>
              </a:ext>
            </a:extLst>
          </p:cNvPr>
          <p:cNvGraphicFramePr>
            <a:graphicFrameLocks noGrp="1"/>
          </p:cNvGraphicFramePr>
          <p:nvPr>
            <p:extLst>
              <p:ext uri="{D42A27DB-BD31-4B8C-83A1-F6EECF244321}">
                <p14:modId xmlns:p14="http://schemas.microsoft.com/office/powerpoint/2010/main" val="630669913"/>
              </p:ext>
            </p:extLst>
          </p:nvPr>
        </p:nvGraphicFramePr>
        <p:xfrm>
          <a:off x="228601" y="1132641"/>
          <a:ext cx="8604312" cy="5411358"/>
        </p:xfrm>
        <a:graphic>
          <a:graphicData uri="http://schemas.openxmlformats.org/drawingml/2006/table">
            <a:tbl>
              <a:tblPr/>
              <a:tblGrid>
                <a:gridCol w="2314133">
                  <a:extLst>
                    <a:ext uri="{9D8B030D-6E8A-4147-A177-3AD203B41FA5}">
                      <a16:colId xmlns:a16="http://schemas.microsoft.com/office/drawing/2014/main" val="20000"/>
                    </a:ext>
                  </a:extLst>
                </a:gridCol>
                <a:gridCol w="676774">
                  <a:extLst>
                    <a:ext uri="{9D8B030D-6E8A-4147-A177-3AD203B41FA5}">
                      <a16:colId xmlns:a16="http://schemas.microsoft.com/office/drawing/2014/main" val="20001"/>
                    </a:ext>
                  </a:extLst>
                </a:gridCol>
                <a:gridCol w="676774">
                  <a:extLst>
                    <a:ext uri="{9D8B030D-6E8A-4147-A177-3AD203B41FA5}">
                      <a16:colId xmlns:a16="http://schemas.microsoft.com/office/drawing/2014/main" val="20002"/>
                    </a:ext>
                  </a:extLst>
                </a:gridCol>
                <a:gridCol w="676774">
                  <a:extLst>
                    <a:ext uri="{9D8B030D-6E8A-4147-A177-3AD203B41FA5}">
                      <a16:colId xmlns:a16="http://schemas.microsoft.com/office/drawing/2014/main" val="20003"/>
                    </a:ext>
                  </a:extLst>
                </a:gridCol>
                <a:gridCol w="676774">
                  <a:extLst>
                    <a:ext uri="{9D8B030D-6E8A-4147-A177-3AD203B41FA5}">
                      <a16:colId xmlns:a16="http://schemas.microsoft.com/office/drawing/2014/main" val="20004"/>
                    </a:ext>
                  </a:extLst>
                </a:gridCol>
                <a:gridCol w="676774">
                  <a:extLst>
                    <a:ext uri="{9D8B030D-6E8A-4147-A177-3AD203B41FA5}">
                      <a16:colId xmlns:a16="http://schemas.microsoft.com/office/drawing/2014/main" val="20005"/>
                    </a:ext>
                  </a:extLst>
                </a:gridCol>
                <a:gridCol w="676774">
                  <a:extLst>
                    <a:ext uri="{9D8B030D-6E8A-4147-A177-3AD203B41FA5}">
                      <a16:colId xmlns:a16="http://schemas.microsoft.com/office/drawing/2014/main" val="20006"/>
                    </a:ext>
                  </a:extLst>
                </a:gridCol>
                <a:gridCol w="676774">
                  <a:extLst>
                    <a:ext uri="{9D8B030D-6E8A-4147-A177-3AD203B41FA5}">
                      <a16:colId xmlns:a16="http://schemas.microsoft.com/office/drawing/2014/main" val="20007"/>
                    </a:ext>
                  </a:extLst>
                </a:gridCol>
                <a:gridCol w="676774">
                  <a:extLst>
                    <a:ext uri="{9D8B030D-6E8A-4147-A177-3AD203B41FA5}">
                      <a16:colId xmlns:a16="http://schemas.microsoft.com/office/drawing/2014/main" val="20008"/>
                    </a:ext>
                  </a:extLst>
                </a:gridCol>
                <a:gridCol w="875987">
                  <a:extLst>
                    <a:ext uri="{9D8B030D-6E8A-4147-A177-3AD203B41FA5}">
                      <a16:colId xmlns:a16="http://schemas.microsoft.com/office/drawing/2014/main" val="20009"/>
                    </a:ext>
                  </a:extLst>
                </a:gridCol>
              </a:tblGrid>
              <a:tr h="572509">
                <a:tc gridSpan="10">
                  <a:txBody>
                    <a:bodyPr/>
                    <a:lstStyle/>
                    <a:p>
                      <a:pPr algn="l" fontAlgn="b"/>
                      <a:r>
                        <a:rPr lang="en-US" sz="1300" b="1" i="0" u="none" strike="noStrike" dirty="0">
                          <a:solidFill>
                            <a:srgbClr val="000000"/>
                          </a:solidFill>
                          <a:effectLst/>
                          <a:latin typeface="+mn-lt"/>
                        </a:rPr>
                        <a:t>Migration from countries of the Americas to other countries of the Americas and to OECD countries, 2011-2014.</a:t>
                      </a:r>
                      <a:endParaRPr lang="es-ES" sz="1300" b="1" i="0" u="none" strike="noStrike" dirty="0">
                        <a:solidFill>
                          <a:srgbClr val="000000"/>
                        </a:solidFill>
                        <a:effectLst/>
                        <a:latin typeface="Calibri"/>
                      </a:endParaRPr>
                    </a:p>
                  </a:txBody>
                  <a:tcPr marL="7833" marR="7833" marT="7833" marB="0" anchor="b">
                    <a:lnL>
                      <a:noFill/>
                    </a:lnL>
                    <a:lnR>
                      <a:noFill/>
                    </a:lnR>
                    <a:lnT>
                      <a:noFill/>
                    </a:lnT>
                    <a:lnB w="12700" cap="flat" cmpd="sng" algn="ctr">
                      <a:solidFill>
                        <a:srgbClr val="5B9BD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7555">
                <a:tc>
                  <a:txBody>
                    <a:bodyPr/>
                    <a:lstStyle/>
                    <a:p>
                      <a:pPr algn="l" fontAlgn="b"/>
                      <a:r>
                        <a:rPr lang="en-US" sz="900" b="0" i="0" u="none" strike="noStrike">
                          <a:solidFill>
                            <a:srgbClr val="000000"/>
                          </a:solidFill>
                          <a:effectLst/>
                          <a:latin typeface="Calibri"/>
                        </a:rPr>
                        <a:t> </a:t>
                      </a:r>
                    </a:p>
                  </a:txBody>
                  <a:tcPr marL="7833" marR="7833" marT="7833" marB="0" anchor="b">
                    <a:lnL>
                      <a:noFill/>
                    </a:lnL>
                    <a:lnR w="25400" cap="flat" cmpd="dbl"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tcPr>
                </a:tc>
                <a:tc gridSpan="8">
                  <a:txBody>
                    <a:bodyPr/>
                    <a:lstStyle/>
                    <a:p>
                      <a:pPr algn="ctr" fontAlgn="b"/>
                      <a:r>
                        <a:rPr lang="es-ES" sz="1200" b="1" i="0" u="none" strike="noStrike" dirty="0" err="1">
                          <a:solidFill>
                            <a:srgbClr val="000000"/>
                          </a:solidFill>
                          <a:effectLst/>
                          <a:latin typeface="+mn-lt"/>
                        </a:rPr>
                        <a:t>Destination</a:t>
                      </a:r>
                      <a:r>
                        <a:rPr lang="es-ES" sz="1200" b="1" i="0" u="none" strike="noStrike" dirty="0">
                          <a:solidFill>
                            <a:srgbClr val="000000"/>
                          </a:solidFill>
                          <a:effectLst/>
                          <a:latin typeface="+mn-lt"/>
                        </a:rPr>
                        <a:t> </a:t>
                      </a:r>
                      <a:r>
                        <a:rPr lang="es-ES" sz="1200" b="1" i="0" u="none" strike="noStrike" dirty="0" err="1">
                          <a:solidFill>
                            <a:srgbClr val="000000"/>
                          </a:solidFill>
                          <a:effectLst/>
                          <a:latin typeface="+mn-lt"/>
                        </a:rPr>
                        <a:t>countries</a:t>
                      </a:r>
                      <a:r>
                        <a:rPr lang="es-ES" sz="1200" b="1" i="0" u="none" strike="noStrike" dirty="0">
                          <a:solidFill>
                            <a:srgbClr val="000000"/>
                          </a:solidFill>
                          <a:effectLst/>
                          <a:latin typeface="+mn-lt"/>
                        </a:rPr>
                        <a:t> and </a:t>
                      </a:r>
                      <a:r>
                        <a:rPr lang="es-ES" sz="1200" b="1" i="0" u="none" strike="noStrike" dirty="0" err="1">
                          <a:solidFill>
                            <a:srgbClr val="000000"/>
                          </a:solidFill>
                          <a:effectLst/>
                          <a:latin typeface="+mn-lt"/>
                        </a:rPr>
                        <a:t>regions</a:t>
                      </a:r>
                      <a:endParaRPr lang="es-ES" sz="1200" b="1" i="0" u="none" strike="noStrike" dirty="0">
                        <a:solidFill>
                          <a:srgbClr val="000000"/>
                        </a:solidFill>
                        <a:effectLst/>
                        <a:latin typeface="Calibri"/>
                      </a:endParaRPr>
                    </a:p>
                  </a:txBody>
                  <a:tcPr marL="7833" marR="7833" marT="7833" marB="0" anchor="b">
                    <a:lnL w="25400" cap="flat" cmpd="dbl" algn="ctr">
                      <a:solidFill>
                        <a:srgbClr val="000000"/>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dirty="0">
                          <a:solidFill>
                            <a:srgbClr val="000000"/>
                          </a:solidFill>
                          <a:effectLst/>
                          <a:latin typeface="Calibri"/>
                        </a:rPr>
                        <a:t> </a:t>
                      </a:r>
                    </a:p>
                  </a:txBody>
                  <a:tcPr marL="7833" marR="7833" marT="7833" marB="0" anchor="b">
                    <a:lnL>
                      <a:noFill/>
                    </a:lnL>
                    <a:lnR>
                      <a:noFill/>
                    </a:lnR>
                    <a:lnT w="12700" cap="flat" cmpd="sng" algn="ctr">
                      <a:solidFill>
                        <a:srgbClr val="5B9BD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08290">
                <a:tc>
                  <a:txBody>
                    <a:bodyPr/>
                    <a:lstStyle/>
                    <a:p>
                      <a:pPr algn="l" fontAlgn="b"/>
                      <a:r>
                        <a:rPr lang="en-US" sz="1200" b="0" i="0" u="none" strike="noStrike" dirty="0">
                          <a:solidFill>
                            <a:srgbClr val="000000"/>
                          </a:solidFill>
                          <a:effectLst/>
                          <a:latin typeface="+mn-lt"/>
                        </a:rPr>
                        <a:t> </a:t>
                      </a:r>
                    </a:p>
                  </a:txBody>
                  <a:tcPr marL="7833" marR="7833" marT="7833" marB="0" anchor="b">
                    <a:lnL>
                      <a:noFill/>
                    </a:lnL>
                    <a:lnR w="25400" cap="flat" cmpd="dbl"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US" sz="1100" b="1" i="0" u="none" strike="noStrike" dirty="0">
                          <a:solidFill>
                            <a:srgbClr val="000000"/>
                          </a:solidFill>
                          <a:effectLst/>
                          <a:latin typeface="+mn-lt"/>
                        </a:rPr>
                        <a:t>Canada and the United States</a:t>
                      </a:r>
                      <a:endParaRPr lang="en-US" sz="1100" b="1" i="0" u="none" strike="noStrike" dirty="0">
                        <a:solidFill>
                          <a:srgbClr val="000000"/>
                        </a:solidFill>
                        <a:effectLst/>
                        <a:latin typeface="Calibri"/>
                      </a:endParaRPr>
                    </a:p>
                  </a:txBody>
                  <a:tcPr marL="7833" marR="7833" marT="783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100" b="1" i="0" u="none" strike="noStrike" dirty="0">
                          <a:solidFill>
                            <a:srgbClr val="000000"/>
                          </a:solidFill>
                          <a:effectLst/>
                          <a:latin typeface="+mn-lt"/>
                        </a:rPr>
                        <a:t>Americas except for Canada/United States</a:t>
                      </a:r>
                      <a:endParaRPr lang="es-ES" sz="1100" b="1" i="0" u="none" strike="noStrike" dirty="0">
                        <a:solidFill>
                          <a:srgbClr val="000000"/>
                        </a:solidFill>
                        <a:effectLst/>
                        <a:latin typeface="Calibri"/>
                      </a:endParaRP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s-ES" sz="1100" b="1" i="0" u="none" strike="noStrike" dirty="0">
                          <a:solidFill>
                            <a:srgbClr val="000000"/>
                          </a:solidFill>
                          <a:effectLst/>
                          <a:latin typeface="+mn-lt"/>
                        </a:rPr>
                        <a:t>OECD </a:t>
                      </a:r>
                      <a:r>
                        <a:rPr lang="es-ES" sz="1100" b="1" i="0" u="none" strike="noStrike" dirty="0" err="1">
                          <a:solidFill>
                            <a:srgbClr val="000000"/>
                          </a:solidFill>
                          <a:effectLst/>
                          <a:latin typeface="+mn-lt"/>
                        </a:rPr>
                        <a:t>outside</a:t>
                      </a:r>
                      <a:r>
                        <a:rPr lang="es-ES" sz="1100" b="1" i="0" u="none" strike="noStrike" dirty="0">
                          <a:solidFill>
                            <a:srgbClr val="000000"/>
                          </a:solidFill>
                          <a:effectLst/>
                          <a:latin typeface="+mn-lt"/>
                        </a:rPr>
                        <a:t> of </a:t>
                      </a:r>
                      <a:r>
                        <a:rPr lang="es-ES" sz="1100" b="1" i="0" u="none" strike="noStrike" dirty="0" err="1">
                          <a:solidFill>
                            <a:srgbClr val="000000"/>
                          </a:solidFill>
                          <a:effectLst/>
                          <a:latin typeface="+mn-lt"/>
                        </a:rPr>
                        <a:t>Americas</a:t>
                      </a:r>
                      <a:r>
                        <a:rPr lang="es-ES" sz="1100" b="1" i="0" u="none" strike="noStrike" dirty="0">
                          <a:solidFill>
                            <a:srgbClr val="000000"/>
                          </a:solidFill>
                          <a:effectLst/>
                          <a:latin typeface="+mn-lt"/>
                        </a:rPr>
                        <a:t> (</a:t>
                      </a:r>
                      <a:r>
                        <a:rPr lang="es-ES" sz="1100" b="1" i="0" u="none" strike="noStrike" dirty="0" err="1">
                          <a:solidFill>
                            <a:srgbClr val="000000"/>
                          </a:solidFill>
                          <a:effectLst/>
                          <a:latin typeface="+mn-lt"/>
                        </a:rPr>
                        <a:t>mainly</a:t>
                      </a:r>
                      <a:r>
                        <a:rPr lang="es-ES" sz="1100" b="1" i="0" u="none" strike="noStrike" dirty="0">
                          <a:solidFill>
                            <a:srgbClr val="000000"/>
                          </a:solidFill>
                          <a:effectLst/>
                          <a:latin typeface="+mn-lt"/>
                        </a:rPr>
                        <a:t> </a:t>
                      </a:r>
                      <a:r>
                        <a:rPr lang="es-ES" sz="1100" b="1" i="0" u="none" strike="noStrike" dirty="0" err="1">
                          <a:solidFill>
                            <a:srgbClr val="000000"/>
                          </a:solidFill>
                          <a:effectLst/>
                          <a:latin typeface="+mn-lt"/>
                        </a:rPr>
                        <a:t>countries</a:t>
                      </a:r>
                      <a:r>
                        <a:rPr lang="es-ES" sz="1100" b="1" i="0" u="none" strike="noStrike" dirty="0">
                          <a:solidFill>
                            <a:srgbClr val="000000"/>
                          </a:solidFill>
                          <a:effectLst/>
                          <a:latin typeface="+mn-lt"/>
                        </a:rPr>
                        <a:t> </a:t>
                      </a:r>
                      <a:r>
                        <a:rPr lang="es-ES" sz="1100" b="1" i="0" u="none" strike="noStrike" dirty="0" err="1">
                          <a:solidFill>
                            <a:srgbClr val="000000"/>
                          </a:solidFill>
                          <a:effectLst/>
                          <a:latin typeface="+mn-lt"/>
                        </a:rPr>
                        <a:t>from</a:t>
                      </a:r>
                      <a:r>
                        <a:rPr lang="es-ES" sz="1100" b="1" i="0" u="none" strike="noStrike" dirty="0">
                          <a:solidFill>
                            <a:srgbClr val="000000"/>
                          </a:solidFill>
                          <a:effectLst/>
                          <a:latin typeface="+mn-lt"/>
                        </a:rPr>
                        <a:t> Europa plus Australia, </a:t>
                      </a:r>
                      <a:r>
                        <a:rPr lang="es-ES" sz="1100" b="1" i="0" u="none" strike="noStrike" dirty="0" err="1">
                          <a:solidFill>
                            <a:srgbClr val="000000"/>
                          </a:solidFill>
                          <a:effectLst/>
                          <a:latin typeface="+mn-lt"/>
                        </a:rPr>
                        <a:t>Japon</a:t>
                      </a:r>
                      <a:r>
                        <a:rPr lang="es-ES" sz="1100" b="1" i="0" u="none" strike="noStrike" dirty="0">
                          <a:solidFill>
                            <a:srgbClr val="000000"/>
                          </a:solidFill>
                          <a:effectLst/>
                          <a:latin typeface="+mn-lt"/>
                        </a:rPr>
                        <a:t>, </a:t>
                      </a:r>
                      <a:r>
                        <a:rPr lang="es-ES" sz="1100" b="1" i="0" u="none" strike="noStrike" dirty="0" err="1">
                          <a:solidFill>
                            <a:srgbClr val="000000"/>
                          </a:solidFill>
                          <a:effectLst/>
                          <a:latin typeface="+mn-lt"/>
                        </a:rPr>
                        <a:t>Korea</a:t>
                      </a:r>
                      <a:r>
                        <a:rPr lang="es-ES" sz="1100" b="1" i="0" u="none" strike="noStrike" dirty="0">
                          <a:solidFill>
                            <a:srgbClr val="000000"/>
                          </a:solidFill>
                          <a:effectLst/>
                          <a:latin typeface="+mn-lt"/>
                        </a:rPr>
                        <a:t>, New </a:t>
                      </a:r>
                      <a:r>
                        <a:rPr lang="es-ES" sz="1100" b="1" i="0" u="none" strike="noStrike" dirty="0" err="1">
                          <a:solidFill>
                            <a:srgbClr val="000000"/>
                          </a:solidFill>
                          <a:effectLst/>
                          <a:latin typeface="+mn-lt"/>
                        </a:rPr>
                        <a:t>Zeland</a:t>
                      </a:r>
                      <a:r>
                        <a:rPr lang="es-ES" sz="1100" b="1" i="0" u="none" strike="noStrike" dirty="0">
                          <a:solidFill>
                            <a:srgbClr val="000000"/>
                          </a:solidFill>
                          <a:effectLst/>
                          <a:latin typeface="+mn-lt"/>
                        </a:rPr>
                        <a:t>, </a:t>
                      </a:r>
                      <a:r>
                        <a:rPr lang="es-ES" sz="1100" b="1" i="0" u="none" strike="noStrike" dirty="0" err="1">
                          <a:solidFill>
                            <a:srgbClr val="000000"/>
                          </a:solidFill>
                          <a:effectLst/>
                          <a:latin typeface="+mn-lt"/>
                        </a:rPr>
                        <a:t>Israel,Turkey</a:t>
                      </a:r>
                      <a:r>
                        <a:rPr lang="es-ES" sz="1100" b="1" i="0" u="none" strike="noStrike" dirty="0">
                          <a:solidFill>
                            <a:srgbClr val="000000"/>
                          </a:solidFill>
                          <a:effectLst/>
                          <a:latin typeface="+mn-lt"/>
                        </a:rPr>
                        <a:t>)</a:t>
                      </a:r>
                    </a:p>
                  </a:txBody>
                  <a:tcPr marL="7833" marR="7833" marT="78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s-ES" sz="1100" b="1" i="0" u="none" strike="noStrike" dirty="0" err="1">
                          <a:solidFill>
                            <a:srgbClr val="000000"/>
                          </a:solidFill>
                          <a:effectLst/>
                          <a:latin typeface="+mn-lt"/>
                        </a:rPr>
                        <a:t>All</a:t>
                      </a:r>
                      <a:r>
                        <a:rPr lang="es-ES" sz="1100" b="1" i="0" u="none" strike="noStrike" dirty="0">
                          <a:solidFill>
                            <a:srgbClr val="000000"/>
                          </a:solidFill>
                          <a:effectLst/>
                          <a:latin typeface="+mn-lt"/>
                        </a:rPr>
                        <a:t> </a:t>
                      </a:r>
                      <a:r>
                        <a:rPr lang="es-ES" sz="1100" b="1" i="0" u="none" strike="noStrike" dirty="0" err="1">
                          <a:solidFill>
                            <a:srgbClr val="000000"/>
                          </a:solidFill>
                          <a:effectLst/>
                          <a:latin typeface="+mn-lt"/>
                        </a:rPr>
                        <a:t>destination</a:t>
                      </a:r>
                      <a:r>
                        <a:rPr lang="es-ES" sz="1100" b="1" i="0" u="none" strike="noStrike" dirty="0">
                          <a:solidFill>
                            <a:srgbClr val="000000"/>
                          </a:solidFill>
                          <a:effectLst/>
                          <a:latin typeface="+mn-lt"/>
                        </a:rPr>
                        <a:t> </a:t>
                      </a:r>
                      <a:r>
                        <a:rPr lang="es-ES" sz="1100" b="1" i="0" u="none" strike="noStrike" dirty="0" err="1">
                          <a:solidFill>
                            <a:srgbClr val="000000"/>
                          </a:solidFill>
                          <a:effectLst/>
                          <a:latin typeface="+mn-lt"/>
                        </a:rPr>
                        <a:t>countries</a:t>
                      </a:r>
                      <a:endParaRPr lang="es-ES" sz="1100" b="1" i="0" u="none" strike="noStrike" dirty="0">
                        <a:solidFill>
                          <a:srgbClr val="000000"/>
                        </a:solidFill>
                        <a:effectLst/>
                        <a:latin typeface="Calibri"/>
                      </a:endParaRPr>
                    </a:p>
                  </a:txBody>
                  <a:tcPr marL="7833" marR="7833" marT="78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3">
                  <a:txBody>
                    <a:bodyPr/>
                    <a:lstStyle/>
                    <a:p>
                      <a:pPr algn="ctr" fontAlgn="ctr"/>
                      <a:r>
                        <a:rPr lang="en-US" sz="1100" b="1" i="0" u="none" strike="noStrike" dirty="0">
                          <a:solidFill>
                            <a:srgbClr val="000000"/>
                          </a:solidFill>
                          <a:effectLst/>
                          <a:latin typeface="+mn-lt"/>
                        </a:rPr>
                        <a:t>Average annual outflow 2011-2014 as a % of 2014 origin country population</a:t>
                      </a:r>
                      <a:endParaRPr lang="es-ES" sz="1100" b="1" i="0" u="none" strike="noStrike" dirty="0">
                        <a:solidFill>
                          <a:srgbClr val="000000"/>
                        </a:solidFill>
                        <a:effectLst/>
                        <a:latin typeface="Calibri"/>
                      </a:endParaRPr>
                    </a:p>
                  </a:txBody>
                  <a:tcPr marL="7833" marR="7833" marT="78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2631">
                <a:tc rowSpan="2">
                  <a:txBody>
                    <a:bodyPr/>
                    <a:lstStyle/>
                    <a:p>
                      <a:pPr algn="l" fontAlgn="t"/>
                      <a:r>
                        <a:rPr lang="es-ES" sz="1200" b="1" i="0" u="none" strike="noStrike" dirty="0" err="1">
                          <a:solidFill>
                            <a:srgbClr val="000000"/>
                          </a:solidFill>
                          <a:effectLst/>
                          <a:latin typeface="+mn-lt"/>
                        </a:rPr>
                        <a:t>Origin</a:t>
                      </a:r>
                      <a:r>
                        <a:rPr lang="es-ES" sz="1200" b="1" i="0" u="none" strike="noStrike" dirty="0">
                          <a:solidFill>
                            <a:srgbClr val="000000"/>
                          </a:solidFill>
                          <a:effectLst/>
                          <a:latin typeface="+mn-lt"/>
                        </a:rPr>
                        <a:t> country </a:t>
                      </a:r>
                      <a:r>
                        <a:rPr lang="es-ES" sz="1200" b="1" i="0" u="none" strike="noStrike" dirty="0" err="1">
                          <a:solidFill>
                            <a:srgbClr val="000000"/>
                          </a:solidFill>
                          <a:effectLst/>
                          <a:latin typeface="+mn-lt"/>
                        </a:rPr>
                        <a:t>or</a:t>
                      </a:r>
                      <a:r>
                        <a:rPr lang="es-ES" sz="1200" b="1" i="0" u="none" strike="noStrike" dirty="0">
                          <a:solidFill>
                            <a:srgbClr val="000000"/>
                          </a:solidFill>
                          <a:effectLst/>
                          <a:latin typeface="+mn-lt"/>
                        </a:rPr>
                        <a:t> </a:t>
                      </a:r>
                      <a:r>
                        <a:rPr lang="es-ES" sz="1200" b="1" i="0" u="none" strike="noStrike" dirty="0" err="1">
                          <a:solidFill>
                            <a:srgbClr val="000000"/>
                          </a:solidFill>
                          <a:effectLst/>
                          <a:latin typeface="+mn-lt"/>
                        </a:rPr>
                        <a:t>region</a:t>
                      </a:r>
                      <a:endParaRPr lang="es-ES" sz="1200" b="1" i="0" u="none" strike="noStrike" dirty="0">
                        <a:solidFill>
                          <a:srgbClr val="000000"/>
                        </a:solidFill>
                        <a:effectLst/>
                        <a:latin typeface="+mn-lt"/>
                      </a:endParaRPr>
                    </a:p>
                  </a:txBody>
                  <a:tcPr marL="7833" marR="7833" marT="7833" marB="0">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2011-2014</a:t>
                      </a:r>
                    </a:p>
                  </a:txBody>
                  <a:tcPr marL="7833" marR="7833" marT="78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2014/2011</a:t>
                      </a:r>
                    </a:p>
                  </a:txBody>
                  <a:tcPr marL="7833" marR="7833"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2011-2014</a:t>
                      </a:r>
                    </a:p>
                  </a:txBody>
                  <a:tcPr marL="7833" marR="7833"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2014/2011</a:t>
                      </a:r>
                    </a:p>
                  </a:txBody>
                  <a:tcPr marL="7833" marR="7833"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2011-2014</a:t>
                      </a:r>
                    </a:p>
                  </a:txBody>
                  <a:tcPr marL="7833" marR="7833"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2014/2011</a:t>
                      </a:r>
                    </a:p>
                  </a:txBody>
                  <a:tcPr marL="7833" marR="7833"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2011-2014</a:t>
                      </a:r>
                    </a:p>
                  </a:txBody>
                  <a:tcPr marL="7833" marR="7833"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2014/2011</a:t>
                      </a:r>
                    </a:p>
                  </a:txBody>
                  <a:tcPr marL="7833" marR="7833"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0003"/>
                  </a:ext>
                </a:extLst>
              </a:tr>
              <a:tr h="486194">
                <a:tc vMerge="1">
                  <a:txBody>
                    <a:bodyPr/>
                    <a:lstStyle/>
                    <a:p>
                      <a:endParaRPr lang="en-US"/>
                    </a:p>
                  </a:txBody>
                  <a:tcPr/>
                </a:tc>
                <a:tc>
                  <a:txBody>
                    <a:bodyPr/>
                    <a:lstStyle/>
                    <a:p>
                      <a:pPr algn="r" fontAlgn="b"/>
                      <a:r>
                        <a:rPr lang="en-US" sz="900" b="1" i="0" u="none" strike="noStrike" kern="1200" dirty="0">
                          <a:solidFill>
                            <a:srgbClr val="000000"/>
                          </a:solidFill>
                          <a:effectLst/>
                          <a:latin typeface="Calibri"/>
                          <a:ea typeface="+mn-ea"/>
                          <a:cs typeface="+mn-cs"/>
                        </a:rPr>
                        <a:t>% of total</a:t>
                      </a:r>
                      <a:r>
                        <a:rPr lang="en-US" sz="1100" b="1" i="0" u="none" strike="noStrike" dirty="0">
                          <a:solidFill>
                            <a:srgbClr val="000000"/>
                          </a:solidFill>
                          <a:effectLst/>
                          <a:latin typeface="Calibri" panose="020F0502020204030204" pitchFamily="34" charset="0"/>
                        </a:rPr>
                        <a:t> </a:t>
                      </a:r>
                      <a:r>
                        <a:rPr lang="en-US" sz="900" b="1" i="0" u="none" strike="noStrike" kern="1200" dirty="0">
                          <a:solidFill>
                            <a:srgbClr val="000000"/>
                          </a:solidFill>
                          <a:effectLst/>
                          <a:latin typeface="Calibri"/>
                          <a:ea typeface="+mn-ea"/>
                          <a:cs typeface="+mn-cs"/>
                        </a:rPr>
                        <a:t>outflow</a:t>
                      </a:r>
                    </a:p>
                  </a:txBody>
                  <a:tcPr marL="3810" marR="3810" marT="381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panose="020F0502020204030204" pitchFamily="34" charset="0"/>
                        </a:rPr>
                        <a:t>% </a:t>
                      </a:r>
                      <a:r>
                        <a:rPr lang="en-US" sz="900" b="1" i="0" u="none" strike="noStrike" kern="1200" dirty="0">
                          <a:solidFill>
                            <a:srgbClr val="000000"/>
                          </a:solidFill>
                          <a:effectLst/>
                          <a:latin typeface="Calibri"/>
                          <a:ea typeface="+mn-ea"/>
                          <a:cs typeface="+mn-cs"/>
                        </a:rPr>
                        <a:t>change</a:t>
                      </a:r>
                    </a:p>
                  </a:txBody>
                  <a:tcPr marL="3810" marR="3810" marT="381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kern="1200" dirty="0">
                          <a:solidFill>
                            <a:srgbClr val="000000"/>
                          </a:solidFill>
                          <a:effectLst/>
                          <a:latin typeface="Calibri"/>
                          <a:ea typeface="+mn-ea"/>
                          <a:cs typeface="+mn-cs"/>
                        </a:rPr>
                        <a:t>% of total</a:t>
                      </a:r>
                      <a:r>
                        <a:rPr lang="en-US" sz="1100" b="1" i="0" u="none" strike="noStrike" dirty="0">
                          <a:solidFill>
                            <a:srgbClr val="000000"/>
                          </a:solidFill>
                          <a:effectLst/>
                          <a:latin typeface="Calibri" panose="020F0502020204030204" pitchFamily="34" charset="0"/>
                        </a:rPr>
                        <a:t> </a:t>
                      </a:r>
                      <a:r>
                        <a:rPr lang="en-US" sz="900" b="1" i="0" u="none" strike="noStrike" kern="1200" dirty="0">
                          <a:solidFill>
                            <a:srgbClr val="000000"/>
                          </a:solidFill>
                          <a:effectLst/>
                          <a:latin typeface="Calibri"/>
                          <a:ea typeface="+mn-ea"/>
                          <a:cs typeface="+mn-cs"/>
                        </a:rPr>
                        <a:t>outflow</a:t>
                      </a:r>
                    </a:p>
                  </a:txBody>
                  <a:tcPr marL="3810" marR="3810" marT="381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panose="020F0502020204030204" pitchFamily="34" charset="0"/>
                        </a:rPr>
                        <a:t>% </a:t>
                      </a:r>
                      <a:r>
                        <a:rPr lang="en-US" sz="900" b="1" i="0" u="none" strike="noStrike" kern="1200" dirty="0">
                          <a:solidFill>
                            <a:srgbClr val="000000"/>
                          </a:solidFill>
                          <a:effectLst/>
                          <a:latin typeface="Calibri"/>
                          <a:ea typeface="+mn-ea"/>
                          <a:cs typeface="+mn-cs"/>
                        </a:rPr>
                        <a:t>change</a:t>
                      </a:r>
                    </a:p>
                  </a:txBody>
                  <a:tcPr marL="3810" marR="3810" marT="381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kern="1200" dirty="0">
                          <a:solidFill>
                            <a:srgbClr val="000000"/>
                          </a:solidFill>
                          <a:effectLst/>
                          <a:latin typeface="Calibri"/>
                          <a:ea typeface="+mn-ea"/>
                          <a:cs typeface="+mn-cs"/>
                        </a:rPr>
                        <a:t>% of total</a:t>
                      </a:r>
                      <a:r>
                        <a:rPr lang="en-US" sz="1100" b="1" i="0" u="none" strike="noStrike" dirty="0">
                          <a:solidFill>
                            <a:srgbClr val="000000"/>
                          </a:solidFill>
                          <a:effectLst/>
                          <a:latin typeface="Calibri" panose="020F0502020204030204" pitchFamily="34" charset="0"/>
                        </a:rPr>
                        <a:t> </a:t>
                      </a:r>
                      <a:r>
                        <a:rPr lang="en-US" sz="900" b="1" i="0" u="none" strike="noStrike" kern="1200" dirty="0">
                          <a:solidFill>
                            <a:srgbClr val="000000"/>
                          </a:solidFill>
                          <a:effectLst/>
                          <a:latin typeface="Calibri"/>
                          <a:ea typeface="+mn-ea"/>
                          <a:cs typeface="+mn-cs"/>
                        </a:rPr>
                        <a:t>outflow</a:t>
                      </a:r>
                    </a:p>
                  </a:txBody>
                  <a:tcPr marL="3810" marR="3810" marT="381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panose="020F0502020204030204" pitchFamily="34" charset="0"/>
                        </a:rPr>
                        <a:t>% </a:t>
                      </a:r>
                      <a:r>
                        <a:rPr lang="en-US" sz="900" b="1" i="0" u="none" strike="noStrike" kern="1200" dirty="0">
                          <a:solidFill>
                            <a:srgbClr val="000000"/>
                          </a:solidFill>
                          <a:effectLst/>
                          <a:latin typeface="Calibri"/>
                          <a:ea typeface="+mn-ea"/>
                          <a:cs typeface="+mn-cs"/>
                        </a:rPr>
                        <a:t>change</a:t>
                      </a:r>
                    </a:p>
                  </a:txBody>
                  <a:tcPr marL="3810" marR="3810" marT="381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kern="1200" dirty="0">
                          <a:solidFill>
                            <a:srgbClr val="000000"/>
                          </a:solidFill>
                          <a:effectLst/>
                          <a:latin typeface="Calibri"/>
                          <a:ea typeface="+mn-ea"/>
                          <a:cs typeface="+mn-cs"/>
                        </a:rPr>
                        <a:t>% of total</a:t>
                      </a:r>
                      <a:r>
                        <a:rPr lang="en-US" sz="1100" b="1" i="0" u="none" strike="noStrike" dirty="0">
                          <a:solidFill>
                            <a:srgbClr val="000000"/>
                          </a:solidFill>
                          <a:effectLst/>
                          <a:latin typeface="Calibri" panose="020F0502020204030204" pitchFamily="34" charset="0"/>
                        </a:rPr>
                        <a:t> </a:t>
                      </a:r>
                      <a:r>
                        <a:rPr lang="en-US" sz="900" b="1" i="0" u="none" strike="noStrike" kern="1200" dirty="0">
                          <a:solidFill>
                            <a:srgbClr val="000000"/>
                          </a:solidFill>
                          <a:effectLst/>
                          <a:latin typeface="Calibri"/>
                          <a:ea typeface="+mn-ea"/>
                          <a:cs typeface="+mn-cs"/>
                        </a:rPr>
                        <a:t>outflow</a:t>
                      </a:r>
                    </a:p>
                  </a:txBody>
                  <a:tcPr marL="3810" marR="3810" marT="381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panose="020F0502020204030204" pitchFamily="34" charset="0"/>
                        </a:rPr>
                        <a:t>% </a:t>
                      </a:r>
                      <a:r>
                        <a:rPr lang="en-US" sz="900" b="1" i="0" u="none" strike="noStrike" kern="1200" dirty="0">
                          <a:solidFill>
                            <a:srgbClr val="000000"/>
                          </a:solidFill>
                          <a:effectLst/>
                          <a:latin typeface="Calibri"/>
                          <a:ea typeface="+mn-ea"/>
                          <a:cs typeface="+mn-cs"/>
                        </a:rPr>
                        <a:t>change</a:t>
                      </a:r>
                    </a:p>
                  </a:txBody>
                  <a:tcPr marL="3810" marR="3810" marT="381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0004"/>
                  </a:ext>
                </a:extLst>
              </a:tr>
              <a:tr h="252631">
                <a:tc>
                  <a:txBody>
                    <a:bodyPr/>
                    <a:lstStyle/>
                    <a:p>
                      <a:pPr algn="l" fontAlgn="b"/>
                      <a:r>
                        <a:rPr lang="en-US" sz="1100" b="1" i="0" u="none" strike="noStrike" dirty="0">
                          <a:solidFill>
                            <a:srgbClr val="000000"/>
                          </a:solidFill>
                          <a:effectLst/>
                          <a:latin typeface="Calibri"/>
                        </a:rPr>
                        <a:t>Canada and United States</a:t>
                      </a:r>
                    </a:p>
                  </a:txBody>
                  <a:tcPr marL="7833" marR="7833" marT="78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dirty="0">
                          <a:solidFill>
                            <a:srgbClr val="000000"/>
                          </a:solidFill>
                          <a:effectLst/>
                          <a:latin typeface="Calibri"/>
                        </a:rPr>
                        <a:t>27</a:t>
                      </a:r>
                    </a:p>
                  </a:txBody>
                  <a:tcPr marL="7833" marR="70495" marT="78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a:solidFill>
                            <a:srgbClr val="000000"/>
                          </a:solidFill>
                          <a:effectLst/>
                          <a:latin typeface="Calibri"/>
                        </a:rPr>
                        <a:t>+2</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a:solidFill>
                            <a:srgbClr val="000000"/>
                          </a:solidFill>
                          <a:effectLst/>
                          <a:latin typeface="Calibri"/>
                        </a:rPr>
                        <a:t>19</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a:solidFill>
                            <a:srgbClr val="000000"/>
                          </a:solidFill>
                          <a:effectLst/>
                          <a:latin typeface="Calibri"/>
                        </a:rPr>
                        <a:t>-3</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a:solidFill>
                            <a:srgbClr val="000000"/>
                          </a:solidFill>
                          <a:effectLst/>
                          <a:latin typeface="Calibri"/>
                        </a:rPr>
                        <a:t>54</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a:solidFill>
                            <a:srgbClr val="000000"/>
                          </a:solidFill>
                          <a:effectLst/>
                          <a:latin typeface="Calibri"/>
                        </a:rPr>
                        <a:t>-1</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a:solidFill>
                            <a:srgbClr val="000000"/>
                          </a:solidFill>
                          <a:effectLst/>
                          <a:latin typeface="Calibri"/>
                        </a:rPr>
                        <a:t>1 045 600</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a:solidFill>
                            <a:srgbClr val="000000"/>
                          </a:solidFill>
                          <a:effectLst/>
                          <a:latin typeface="Calibri"/>
                        </a:rPr>
                        <a:t>-1</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a:solidFill>
                            <a:srgbClr val="000000"/>
                          </a:solidFill>
                          <a:effectLst/>
                          <a:latin typeface="Calibri"/>
                        </a:rPr>
                        <a:t>0.07</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05"/>
                  </a:ext>
                </a:extLst>
              </a:tr>
              <a:tr h="252631">
                <a:tc>
                  <a:txBody>
                    <a:bodyPr/>
                    <a:lstStyle/>
                    <a:p>
                      <a:pPr algn="l" fontAlgn="b"/>
                      <a:r>
                        <a:rPr lang="en-US" sz="1100" b="1" i="0" u="none" strike="noStrike" dirty="0">
                          <a:solidFill>
                            <a:srgbClr val="000000"/>
                          </a:solidFill>
                          <a:effectLst/>
                          <a:latin typeface="Calibri"/>
                        </a:rPr>
                        <a:t>Caribbean</a:t>
                      </a:r>
                    </a:p>
                  </a:txBody>
                  <a:tcPr marL="7833" marR="7833" marT="7833" marB="0" anchor="b">
                    <a:lnL>
                      <a:noFill/>
                    </a:lnL>
                    <a:lnR w="25400" cap="flat" cmpd="dbl"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dirty="0">
                          <a:solidFill>
                            <a:srgbClr val="000000"/>
                          </a:solidFill>
                          <a:effectLst/>
                          <a:latin typeface="Calibri"/>
                        </a:rPr>
                        <a:t>72</a:t>
                      </a:r>
                    </a:p>
                  </a:txBody>
                  <a:tcPr marL="7833" marR="70495" marT="7833" marB="0" anchor="b">
                    <a:lnL w="25400" cap="flat" cmpd="dbl"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dirty="0">
                          <a:solidFill>
                            <a:srgbClr val="000000"/>
                          </a:solidFill>
                          <a:effectLst/>
                          <a:latin typeface="Calibri"/>
                        </a:rPr>
                        <a:t>-1</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16</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baseline="0" dirty="0">
                          <a:solidFill>
                            <a:srgbClr val="000000"/>
                          </a:solidFill>
                          <a:effectLst/>
                          <a:latin typeface="Calibri"/>
                        </a:rPr>
                        <a:t>+137</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13</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-26</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1 024 500</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+9</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0.60</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extLst>
                  <a:ext uri="{0D108BD9-81ED-4DB2-BD59-A6C34878D82A}">
                    <a16:rowId xmlns:a16="http://schemas.microsoft.com/office/drawing/2014/main" val="10006"/>
                  </a:ext>
                </a:extLst>
              </a:tr>
              <a:tr h="252631">
                <a:tc>
                  <a:txBody>
                    <a:bodyPr/>
                    <a:lstStyle/>
                    <a:p>
                      <a:pPr algn="l" fontAlgn="b"/>
                      <a:r>
                        <a:rPr lang="en-US" sz="1100" b="1" i="0" u="none" strike="noStrike" dirty="0">
                          <a:solidFill>
                            <a:srgbClr val="000000"/>
                          </a:solidFill>
                          <a:effectLst/>
                          <a:latin typeface="Calibri"/>
                        </a:rPr>
                        <a:t>Central America</a:t>
                      </a:r>
                    </a:p>
                  </a:txBody>
                  <a:tcPr marL="7833" marR="7833" marT="7833" marB="0" anchor="b">
                    <a:lnL>
                      <a:noFill/>
                    </a:lnL>
                    <a:lnR w="25400" cap="flat" cmpd="dbl"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84</a:t>
                      </a:r>
                    </a:p>
                  </a:txBody>
                  <a:tcPr marL="7833" marR="70495" marT="7833" marB="0" anchor="b">
                    <a:lnL w="25400" cap="flat" cmpd="dbl"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dirty="0">
                          <a:solidFill>
                            <a:srgbClr val="000000"/>
                          </a:solidFill>
                          <a:effectLst/>
                          <a:latin typeface="Calibri"/>
                        </a:rPr>
                        <a:t>+15</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dirty="0">
                          <a:solidFill>
                            <a:srgbClr val="000000"/>
                          </a:solidFill>
                          <a:effectLst/>
                          <a:latin typeface="Calibri"/>
                        </a:rPr>
                        <a:t>10</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0" i="0" u="none" strike="noStrike" dirty="0">
                          <a:solidFill>
                            <a:srgbClr val="000000"/>
                          </a:solidFill>
                          <a:effectLst/>
                          <a:latin typeface="Calibri"/>
                        </a:rPr>
                        <a:t>+72</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dirty="0">
                          <a:solidFill>
                            <a:srgbClr val="000000"/>
                          </a:solidFill>
                          <a:effectLst/>
                          <a:latin typeface="Calibri"/>
                        </a:rPr>
                        <a:t>6</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-7</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1 911 900</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+18</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0.28</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extLst>
                  <a:ext uri="{0D108BD9-81ED-4DB2-BD59-A6C34878D82A}">
                    <a16:rowId xmlns:a16="http://schemas.microsoft.com/office/drawing/2014/main" val="10007"/>
                  </a:ext>
                </a:extLst>
              </a:tr>
              <a:tr h="252631">
                <a:tc>
                  <a:txBody>
                    <a:bodyPr/>
                    <a:lstStyle/>
                    <a:p>
                      <a:pPr algn="l" fontAlgn="b"/>
                      <a:r>
                        <a:rPr lang="en-US" sz="1100" b="1" i="0" u="none" strike="noStrike" dirty="0">
                          <a:solidFill>
                            <a:srgbClr val="000000"/>
                          </a:solidFill>
                          <a:effectLst/>
                          <a:latin typeface="Calibri"/>
                        </a:rPr>
                        <a:t>Andean Region</a:t>
                      </a:r>
                    </a:p>
                  </a:txBody>
                  <a:tcPr marL="7833" marR="7833" marT="7833" marB="0" anchor="b">
                    <a:lnL>
                      <a:noFill/>
                    </a:lnL>
                    <a:lnR w="25400" cap="flat" cmpd="dbl"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23</a:t>
                      </a:r>
                    </a:p>
                  </a:txBody>
                  <a:tcPr marL="7833" marR="70495" marT="7833" marB="0" anchor="b">
                    <a:lnL w="25400" cap="flat" cmpd="dbl"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-4</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62</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+22</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dirty="0">
                          <a:solidFill>
                            <a:srgbClr val="000000"/>
                          </a:solidFill>
                          <a:effectLst/>
                          <a:latin typeface="Calibri"/>
                        </a:rPr>
                        <a:t>15</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dirty="0">
                          <a:solidFill>
                            <a:srgbClr val="000000"/>
                          </a:solidFill>
                          <a:effectLst/>
                          <a:latin typeface="Calibri"/>
                        </a:rPr>
                        <a:t>-31</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1 824 500</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+5</a:t>
                      </a:r>
                    </a:p>
                  </a:txBody>
                  <a:tcPr marL="7833" marR="70495" marT="7833"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en-US" sz="1100" b="1" i="0" u="none" strike="noStrike">
                          <a:solidFill>
                            <a:srgbClr val="000000"/>
                          </a:solidFill>
                          <a:effectLst/>
                          <a:latin typeface="Calibri"/>
                        </a:rPr>
                        <a:t>0.34</a:t>
                      </a:r>
                    </a:p>
                  </a:txBody>
                  <a:tcPr marL="7833" marR="70495" marT="783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extLst>
                  <a:ext uri="{0D108BD9-81ED-4DB2-BD59-A6C34878D82A}">
                    <a16:rowId xmlns:a16="http://schemas.microsoft.com/office/drawing/2014/main" val="10008"/>
                  </a:ext>
                </a:extLst>
              </a:tr>
              <a:tr h="252631">
                <a:tc>
                  <a:txBody>
                    <a:bodyPr/>
                    <a:lstStyle/>
                    <a:p>
                      <a:pPr algn="l" fontAlgn="b"/>
                      <a:r>
                        <a:rPr lang="en-US" sz="1100" b="1" i="0" u="none" strike="noStrike" dirty="0">
                          <a:solidFill>
                            <a:srgbClr val="000000"/>
                          </a:solidFill>
                          <a:effectLst/>
                          <a:latin typeface="Calibri"/>
                        </a:rPr>
                        <a:t>Southern Cone</a:t>
                      </a:r>
                    </a:p>
                  </a:txBody>
                  <a:tcPr marL="7833" marR="7833" marT="7833"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a:solidFill>
                            <a:srgbClr val="000000"/>
                          </a:solidFill>
                          <a:effectLst/>
                          <a:latin typeface="Calibri"/>
                        </a:rPr>
                        <a:t>27</a:t>
                      </a:r>
                    </a:p>
                  </a:txBody>
                  <a:tcPr marL="7833" marR="70495" marT="7833"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+19</a:t>
                      </a:r>
                    </a:p>
                  </a:txBody>
                  <a:tcPr marL="7833" marR="70495" marT="78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a:solidFill>
                            <a:srgbClr val="000000"/>
                          </a:solidFill>
                          <a:effectLst/>
                          <a:latin typeface="Calibri"/>
                        </a:rPr>
                        <a:t>52</a:t>
                      </a:r>
                    </a:p>
                  </a:txBody>
                  <a:tcPr marL="7833" marR="70495" marT="78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a:solidFill>
                            <a:srgbClr val="000000"/>
                          </a:solidFill>
                          <a:effectLst/>
                          <a:latin typeface="Calibri"/>
                        </a:rPr>
                        <a:t>-9</a:t>
                      </a:r>
                    </a:p>
                  </a:txBody>
                  <a:tcPr marL="7833" marR="70495" marT="78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a:solidFill>
                            <a:srgbClr val="000000"/>
                          </a:solidFill>
                          <a:effectLst/>
                          <a:latin typeface="Calibri"/>
                        </a:rPr>
                        <a:t>21</a:t>
                      </a:r>
                    </a:p>
                  </a:txBody>
                  <a:tcPr marL="7833" marR="70495" marT="78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-15</a:t>
                      </a:r>
                    </a:p>
                  </a:txBody>
                  <a:tcPr marL="7833" marR="70495" marT="78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1 364 600</a:t>
                      </a:r>
                    </a:p>
                  </a:txBody>
                  <a:tcPr marL="7833" marR="70495" marT="78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-4</a:t>
                      </a:r>
                    </a:p>
                  </a:txBody>
                  <a:tcPr marL="7833" marR="70495" marT="78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0.12</a:t>
                      </a:r>
                    </a:p>
                  </a:txBody>
                  <a:tcPr marL="7833" marR="70495" marT="78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9"/>
                  </a:ext>
                </a:extLst>
              </a:tr>
              <a:tr h="334412">
                <a:tc>
                  <a:txBody>
                    <a:bodyPr/>
                    <a:lstStyle/>
                    <a:p>
                      <a:pPr algn="l" fontAlgn="b"/>
                      <a:r>
                        <a:rPr lang="es-ES" sz="1100" b="1" i="0" u="none" strike="noStrike" dirty="0">
                          <a:solidFill>
                            <a:srgbClr val="000000"/>
                          </a:solidFill>
                          <a:effectLst/>
                          <a:latin typeface="+mn-lt"/>
                        </a:rPr>
                        <a:t>LAC </a:t>
                      </a:r>
                      <a:r>
                        <a:rPr lang="es-ES" sz="1100" b="1" i="0" u="none" strike="noStrike" dirty="0" err="1">
                          <a:solidFill>
                            <a:srgbClr val="000000"/>
                          </a:solidFill>
                          <a:effectLst/>
                          <a:latin typeface="+mn-lt"/>
                        </a:rPr>
                        <a:t>Countries</a:t>
                      </a:r>
                      <a:endParaRPr lang="es-ES" sz="1100" b="1" i="0" u="none" strike="noStrike" dirty="0">
                        <a:solidFill>
                          <a:srgbClr val="000000"/>
                        </a:solidFill>
                        <a:effectLst/>
                        <a:latin typeface="+mn-lt"/>
                      </a:endParaRPr>
                    </a:p>
                  </a:txBody>
                  <a:tcPr marL="7833" marR="7833" marT="78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dirty="0">
                          <a:solidFill>
                            <a:srgbClr val="000000"/>
                          </a:solidFill>
                          <a:effectLst/>
                          <a:latin typeface="Calibri"/>
                        </a:rPr>
                        <a:t>47</a:t>
                      </a:r>
                    </a:p>
                  </a:txBody>
                  <a:tcPr marL="7833" marR="70495" marT="78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dirty="0">
                          <a:solidFill>
                            <a:schemeClr val="accent2"/>
                          </a:solidFill>
                        </a:rPr>
                        <a:t>+8</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dirty="0">
                          <a:solidFill>
                            <a:srgbClr val="000000"/>
                          </a:solidFill>
                          <a:effectLst/>
                          <a:latin typeface="+mn-lt"/>
                        </a:rPr>
                        <a:t>34</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dirty="0">
                          <a:solidFill>
                            <a:schemeClr val="accent2"/>
                          </a:solidFill>
                          <a:latin typeface="+mn-lt"/>
                        </a:rPr>
                        <a:t>+18</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dirty="0">
                          <a:solidFill>
                            <a:srgbClr val="000000"/>
                          </a:solidFill>
                          <a:effectLst/>
                          <a:latin typeface="Calibri"/>
                        </a:rPr>
                        <a:t>19</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dirty="0">
                          <a:solidFill>
                            <a:schemeClr val="accent2"/>
                          </a:solidFill>
                        </a:rPr>
                        <a:t>-14</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050" b="1" i="0" u="none" strike="noStrike" dirty="0">
                          <a:solidFill>
                            <a:srgbClr val="000000"/>
                          </a:solidFill>
                          <a:effectLst/>
                          <a:latin typeface="Calibri"/>
                        </a:rPr>
                        <a:t>7 171 200</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900" b="1" i="0" u="none" strike="noStrike">
                          <a:solidFill>
                            <a:srgbClr val="000000"/>
                          </a:solidFill>
                          <a:effectLst/>
                          <a:latin typeface="Calibri"/>
                        </a:rPr>
                        <a:t>+6</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en-US" sz="1100" b="1" i="0" u="none" strike="noStrike" dirty="0">
                          <a:solidFill>
                            <a:srgbClr val="000000"/>
                          </a:solidFill>
                          <a:effectLst/>
                          <a:latin typeface="Calibri"/>
                        </a:rPr>
                        <a:t>0.18</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10"/>
                  </a:ext>
                </a:extLst>
              </a:tr>
              <a:tr h="317513">
                <a:tc>
                  <a:txBody>
                    <a:bodyPr/>
                    <a:lstStyle/>
                    <a:p>
                      <a:pPr algn="l" fontAlgn="b"/>
                      <a:r>
                        <a:rPr lang="es-ES" sz="1100" b="1" i="0" u="none" strike="noStrike" dirty="0" err="1">
                          <a:solidFill>
                            <a:srgbClr val="000000"/>
                          </a:solidFill>
                          <a:effectLst/>
                          <a:latin typeface="+mn-lt"/>
                        </a:rPr>
                        <a:t>Countries</a:t>
                      </a:r>
                      <a:r>
                        <a:rPr lang="es-ES" sz="1100" b="1" i="0" u="none" strike="noStrike" dirty="0">
                          <a:solidFill>
                            <a:srgbClr val="000000"/>
                          </a:solidFill>
                          <a:effectLst/>
                          <a:latin typeface="+mn-lt"/>
                        </a:rPr>
                        <a:t> </a:t>
                      </a:r>
                      <a:r>
                        <a:rPr lang="es-ES" sz="1100" b="1" i="0" u="none" strike="noStrike" dirty="0" err="1">
                          <a:solidFill>
                            <a:srgbClr val="000000"/>
                          </a:solidFill>
                          <a:effectLst/>
                          <a:latin typeface="+mn-lt"/>
                        </a:rPr>
                        <a:t>outside</a:t>
                      </a:r>
                      <a:r>
                        <a:rPr lang="es-ES" sz="1100" b="1" i="0" u="none" strike="noStrike" dirty="0">
                          <a:solidFill>
                            <a:srgbClr val="000000"/>
                          </a:solidFill>
                          <a:effectLst/>
                          <a:latin typeface="+mn-lt"/>
                        </a:rPr>
                        <a:t> </a:t>
                      </a:r>
                      <a:r>
                        <a:rPr lang="es-ES" sz="1100" b="1" i="0" u="none" strike="noStrike" dirty="0" err="1">
                          <a:solidFill>
                            <a:srgbClr val="000000"/>
                          </a:solidFill>
                          <a:effectLst/>
                          <a:latin typeface="+mn-lt"/>
                        </a:rPr>
                        <a:t>the</a:t>
                      </a:r>
                      <a:r>
                        <a:rPr lang="es-ES" sz="1100" b="1" i="0" u="none" strike="noStrike" dirty="0">
                          <a:solidFill>
                            <a:srgbClr val="000000"/>
                          </a:solidFill>
                          <a:effectLst/>
                          <a:latin typeface="+mn-lt"/>
                        </a:rPr>
                        <a:t> </a:t>
                      </a:r>
                      <a:r>
                        <a:rPr lang="es-ES" sz="1100" b="1" i="0" u="none" strike="noStrike" dirty="0" err="1">
                          <a:solidFill>
                            <a:srgbClr val="000000"/>
                          </a:solidFill>
                          <a:effectLst/>
                          <a:latin typeface="+mn-lt"/>
                        </a:rPr>
                        <a:t>Americas</a:t>
                      </a:r>
                      <a:endParaRPr lang="es-ES" sz="1100" b="1" i="0" u="none" strike="noStrike" dirty="0">
                        <a:solidFill>
                          <a:srgbClr val="000000"/>
                        </a:solidFill>
                        <a:effectLst/>
                        <a:latin typeface="+mn-lt"/>
                      </a:endParaRPr>
                    </a:p>
                  </a:txBody>
                  <a:tcPr marL="7833" marR="7833" marT="7833"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36</a:t>
                      </a:r>
                    </a:p>
                  </a:txBody>
                  <a:tcPr marL="7833" marR="70495" marT="7833"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+12</a:t>
                      </a:r>
                    </a:p>
                  </a:txBody>
                  <a:tcPr marL="7833" marR="70495" marT="78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3</a:t>
                      </a:r>
                    </a:p>
                  </a:txBody>
                  <a:tcPr marL="7833" marR="70495" marT="78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+52</a:t>
                      </a:r>
                    </a:p>
                  </a:txBody>
                  <a:tcPr marL="7833" marR="70495" marT="78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61</a:t>
                      </a:r>
                    </a:p>
                  </a:txBody>
                  <a:tcPr marL="7833" marR="70495" marT="78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+20</a:t>
                      </a:r>
                    </a:p>
                  </a:txBody>
                  <a:tcPr marL="7833" marR="70495" marT="78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50" b="1" i="0" u="none" strike="noStrike" dirty="0">
                          <a:solidFill>
                            <a:srgbClr val="000000"/>
                          </a:solidFill>
                          <a:effectLst/>
                          <a:latin typeface="Calibri"/>
                        </a:rPr>
                        <a:t>25 932 600</a:t>
                      </a:r>
                    </a:p>
                  </a:txBody>
                  <a:tcPr marL="7833" marR="70495" marT="78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+18</a:t>
                      </a:r>
                    </a:p>
                  </a:txBody>
                  <a:tcPr marL="7833" marR="70495" marT="78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0.10</a:t>
                      </a:r>
                    </a:p>
                  </a:txBody>
                  <a:tcPr marL="7833" marR="70495" marT="78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6549">
                <a:tc>
                  <a:txBody>
                    <a:bodyPr/>
                    <a:lstStyle/>
                    <a:p>
                      <a:pPr algn="l" fontAlgn="b"/>
                      <a:r>
                        <a:rPr lang="en-US" sz="1100" b="1" i="0" u="none" strike="noStrike" dirty="0">
                          <a:solidFill>
                            <a:srgbClr val="000000"/>
                          </a:solidFill>
                          <a:effectLst/>
                          <a:latin typeface="+mn-lt"/>
                        </a:rPr>
                        <a:t>All countries</a:t>
                      </a:r>
                    </a:p>
                  </a:txBody>
                  <a:tcPr marL="7833" marR="7833" marT="78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39</a:t>
                      </a:r>
                    </a:p>
                  </a:txBody>
                  <a:tcPr marL="7833" marR="70495" marT="78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+11</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9</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+25</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52</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+17</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000" b="1" i="0" u="none" strike="noStrike" dirty="0">
                          <a:solidFill>
                            <a:srgbClr val="000000"/>
                          </a:solidFill>
                          <a:effectLst/>
                          <a:latin typeface="Calibri"/>
                        </a:rPr>
                        <a:t>33 103 800</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900" b="1" i="0" u="none" strike="noStrike" dirty="0">
                          <a:solidFill>
                            <a:srgbClr val="000000"/>
                          </a:solidFill>
                          <a:effectLst/>
                          <a:latin typeface="Calibri"/>
                        </a:rPr>
                        <a:t>+15</a:t>
                      </a: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100" b="1" i="0" u="none" strike="noStrike" dirty="0">
                          <a:solidFill>
                            <a:srgbClr val="000000"/>
                          </a:solidFill>
                          <a:effectLst/>
                          <a:latin typeface="Calibri"/>
                        </a:rPr>
                        <a:t>0.11</a:t>
                      </a: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2"/>
                  </a:ext>
                </a:extLst>
              </a:tr>
              <a:tr h="392190">
                <a:tc>
                  <a:txBody>
                    <a:bodyPr/>
                    <a:lstStyle/>
                    <a:p>
                      <a:pPr algn="l" fontAlgn="b"/>
                      <a:r>
                        <a:rPr lang="en-US" sz="900" b="1" i="1" u="none" strike="noStrike" dirty="0">
                          <a:solidFill>
                            <a:srgbClr val="000000"/>
                          </a:solidFill>
                          <a:effectLst/>
                          <a:latin typeface="Calibri"/>
                        </a:rPr>
                        <a:t>Source:</a:t>
                      </a:r>
                      <a:r>
                        <a:rPr lang="en-US" sz="900" b="1" i="1" u="none" strike="noStrike" baseline="0" dirty="0">
                          <a:solidFill>
                            <a:srgbClr val="000000"/>
                          </a:solidFill>
                          <a:effectLst/>
                          <a:latin typeface="Calibri"/>
                        </a:rPr>
                        <a:t> Migration Policy Debates © OAS/OECD no.11, September 2016</a:t>
                      </a:r>
                      <a:endParaRPr lang="en-US" sz="900" b="1" i="1" u="none" strike="noStrike" dirty="0">
                        <a:solidFill>
                          <a:srgbClr val="000000"/>
                        </a:solidFill>
                        <a:effectLst/>
                        <a:latin typeface="Calibri"/>
                      </a:endParaRPr>
                    </a:p>
                  </a:txBody>
                  <a:tcPr marL="7833" marR="7833" marT="78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en-US" sz="900" b="1" i="0" u="none" strike="noStrike" dirty="0">
                        <a:solidFill>
                          <a:srgbClr val="000000"/>
                        </a:solidFill>
                        <a:effectLst/>
                        <a:latin typeface="Calibri"/>
                      </a:endParaRPr>
                    </a:p>
                  </a:txBody>
                  <a:tcPr marL="7833" marR="70495" marT="78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en-US" sz="900" b="1" i="0" u="none" strike="noStrike" dirty="0">
                        <a:solidFill>
                          <a:srgbClr val="000000"/>
                        </a:solidFill>
                        <a:effectLst/>
                        <a:latin typeface="Calibri"/>
                      </a:endParaRP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en-US" sz="900" b="1" i="0" u="none" strike="noStrike" dirty="0">
                        <a:solidFill>
                          <a:srgbClr val="000000"/>
                        </a:solidFill>
                        <a:effectLst/>
                        <a:latin typeface="Calibri"/>
                      </a:endParaRP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en-US" sz="900" b="1" i="0" u="none" strike="noStrike" dirty="0">
                        <a:solidFill>
                          <a:srgbClr val="000000"/>
                        </a:solidFill>
                        <a:effectLst/>
                        <a:latin typeface="Calibri"/>
                      </a:endParaRP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en-US" sz="900" b="1" i="0" u="none" strike="noStrike" dirty="0">
                        <a:solidFill>
                          <a:srgbClr val="000000"/>
                        </a:solidFill>
                        <a:effectLst/>
                        <a:latin typeface="Calibri"/>
                      </a:endParaRP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en-US" sz="900" b="1" i="0" u="none" strike="noStrike" dirty="0">
                        <a:solidFill>
                          <a:srgbClr val="000000"/>
                        </a:solidFill>
                        <a:effectLst/>
                        <a:latin typeface="Calibri"/>
                      </a:endParaRP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en-US" sz="900" b="1" i="0" u="none" strike="noStrike" dirty="0">
                        <a:solidFill>
                          <a:srgbClr val="000000"/>
                        </a:solidFill>
                        <a:effectLst/>
                        <a:latin typeface="Calibri"/>
                      </a:endParaRP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en-US" sz="900" b="1" i="0" u="none" strike="noStrike" dirty="0">
                        <a:solidFill>
                          <a:srgbClr val="000000"/>
                        </a:solidFill>
                        <a:effectLst/>
                        <a:latin typeface="Calibri"/>
                      </a:endParaRPr>
                    </a:p>
                  </a:txBody>
                  <a:tcPr marL="7833" marR="70495" marT="78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en-US" sz="900" b="1" i="0" u="none" strike="noStrike" dirty="0">
                        <a:solidFill>
                          <a:srgbClr val="000000"/>
                        </a:solidFill>
                        <a:effectLst/>
                        <a:latin typeface="Calibri"/>
                      </a:endParaRPr>
                    </a:p>
                  </a:txBody>
                  <a:tcPr marL="7833" marR="70495" marT="78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03610891"/>
      </p:ext>
    </p:extLst>
  </p:cSld>
  <p:clrMapOvr>
    <a:masterClrMapping/>
  </p:clrMapOvr>
</p:sld>
</file>

<file path=ppt/theme/theme1.xml><?xml version="1.0" encoding="utf-8"?>
<a:theme xmlns:a="http://schemas.openxmlformats.org/drawingml/2006/main" name="powerpoint_e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powerpoint_eng</Template>
  <TotalTime>874</TotalTime>
  <Words>1406</Words>
  <Application>Microsoft Office PowerPoint</Application>
  <PresentationFormat>On-screen Show (4:3)</PresentationFormat>
  <Paragraphs>325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Wingdings</vt:lpstr>
      <vt:lpstr>powerpoint_eng</vt:lpstr>
      <vt:lpstr>International Migration in  the Americas – an overview</vt:lpstr>
      <vt:lpstr>PowerPoint Presentation</vt:lpstr>
      <vt:lpstr>PowerPoint Presentation</vt:lpstr>
      <vt:lpstr>PowerPoint Presentation</vt:lpstr>
      <vt:lpstr>PowerPoint Presentation</vt:lpstr>
      <vt:lpstr>In most countries, immigrants come largely from other countries of the Americas and indeed, from neighboring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%username%</dc:creator>
  <cp:lastModifiedBy>juan jimenez</cp:lastModifiedBy>
  <cp:revision>45</cp:revision>
  <dcterms:created xsi:type="dcterms:W3CDTF">2015-08-27T18:35:26Z</dcterms:created>
  <dcterms:modified xsi:type="dcterms:W3CDTF">2017-07-12T18:37:05Z</dcterms:modified>
</cp:coreProperties>
</file>