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notesSlides/notesSlide2.xml" ContentType="application/vnd.openxmlformats-officedocument.presentationml.notesSlide+xml"/>
  <Override PartName="/ppt/comments/comment2.xml" ContentType="application/vnd.openxmlformats-officedocument.presentationml.comment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9" r:id="rId1"/>
  </p:sldMasterIdLst>
  <p:notesMasterIdLst>
    <p:notesMasterId r:id="rId15"/>
  </p:notesMasterIdLst>
  <p:sldIdLst>
    <p:sldId id="257" r:id="rId2"/>
    <p:sldId id="256" r:id="rId3"/>
    <p:sldId id="258" r:id="rId4"/>
    <p:sldId id="259" r:id="rId5"/>
    <p:sldId id="260" r:id="rId6"/>
    <p:sldId id="261" r:id="rId7"/>
    <p:sldId id="262" r:id="rId8"/>
    <p:sldId id="264" r:id="rId9"/>
    <p:sldId id="263" r:id="rId10"/>
    <p:sldId id="267" r:id="rId11"/>
    <p:sldId id="265" r:id="rId12"/>
    <p:sldId id="268" r:id="rId13"/>
    <p:sldId id="269" r:id="rId14"/>
  </p:sldIdLst>
  <p:sldSz cx="12192000" cy="6858000"/>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vest-Roy, Frédéric" initials="RF" lastIdx="3" clrIdx="0">
    <p:extLst>
      <p:ext uri="{19B8F6BF-5375-455C-9EA6-DF929625EA0E}">
        <p15:presenceInfo xmlns="" xmlns:p15="http://schemas.microsoft.com/office/powerpoint/2012/main" userId="S-1-5-21-525788414-1921020387-24915789-491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C00000"/>
    <a:srgbClr val="975137"/>
    <a:srgbClr val="FFC000"/>
    <a:srgbClr val="23C570"/>
    <a:srgbClr val="117EA7"/>
    <a:srgbClr val="318B71"/>
    <a:srgbClr val="00B0F0"/>
    <a:srgbClr val="939022"/>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108" d="100"/>
          <a:sy n="108" d="100"/>
        </p:scale>
        <p:origin x="-656" y="-1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commentAuthors" Target="commentAuthors.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7-10T11:31:14.435" idx="1">
    <p:pos x="4379" y="3493"/>
    <p:text>Personalmente quedo confuso acerca del argumneto de social dumping ya que el documento ponía en evidencia estudios de la OCDE afirmando que el efecto de la migración sobre los salarios era mínimo...</p:text>
    <p:extLst mod="1">
      <p:ext uri="{C676402C-5697-4E1C-873F-D02D1690AC5C}">
        <p15:threadingInfo xmlns="" xmlns:p15="http://schemas.microsoft.com/office/powerpoint/2012/main" timeZoneBias="360"/>
      </p:ext>
    </p:extLst>
  </p:cm>
  <p:cm authorId="1" dt="2017-07-10T11:40:26.303" idx="2">
    <p:pos x="4379" y="3629"/>
    <p:text>Igualmente, es dificil cifrar el impacto de las remesas en la creación dado los diferentes patrones de uso de las remesas en los países receptores.</p:text>
    <p:extLst mod="1">
      <p:ext uri="{C676402C-5697-4E1C-873F-D02D1690AC5C}">
        <p15:threadingInfo xmlns="" xmlns:p15="http://schemas.microsoft.com/office/powerpoint/2012/main" timeZoneBias="360">
          <p15:parentCm authorId="1" idx="1"/>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7-07-12T14:51:26.006" idx="3">
    <p:pos x="3168" y="2862"/>
    <p:text>This process is far from being automatic since individual do not only take in account ecomonic dynamics at the moment of taking a decision having repercussions in the economy. Unrationnal element and affective bounds have also a considerable weight</p:text>
    <p:extLst>
      <p:ext uri="{C676402C-5697-4E1C-873F-D02D1690AC5C}">
        <p15:threadingInfo xmlns="" xmlns:p15="http://schemas.microsoft.com/office/powerpoint/2012/main" timeZoneBias="36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_tradnl"/>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46B97EC-3AD3-4CF9-B630-E3ACD087683D}" type="datetimeFigureOut">
              <a:rPr lang="es-ES_tradnl" smtClean="0"/>
              <a:t>7/14/17</a:t>
            </a:fld>
            <a:endParaRPr lang="es-ES_tradnl"/>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_tradnl"/>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_tradnl"/>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121D4B-0532-472C-8803-4E233A2059A1}" type="slidenum">
              <a:rPr lang="es-ES_tradnl" smtClean="0"/>
              <a:t>‹#›</a:t>
            </a:fld>
            <a:endParaRPr lang="es-ES_tradnl"/>
          </a:p>
        </p:txBody>
      </p:sp>
    </p:spTree>
    <p:extLst>
      <p:ext uri="{BB962C8B-B14F-4D97-AF65-F5344CB8AC3E}">
        <p14:creationId xmlns:p14="http://schemas.microsoft.com/office/powerpoint/2010/main" val="3650773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r-BE" altLang="en-US" smtClean="0"/>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A8EC5D7-F4D4-4614-A26F-D70075761152}" type="slidenum">
              <a:rPr lang="fr-BE" altLang="en-US" smtClean="0"/>
              <a:pPr/>
              <a:t>1</a:t>
            </a:fld>
            <a:endParaRPr lang="fr-BE" altLang="en-US" smtClean="0"/>
          </a:p>
        </p:txBody>
      </p:sp>
    </p:spTree>
    <p:extLst>
      <p:ext uri="{BB962C8B-B14F-4D97-AF65-F5344CB8AC3E}">
        <p14:creationId xmlns:p14="http://schemas.microsoft.com/office/powerpoint/2010/main" val="35063797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_tradnl" dirty="0"/>
          </a:p>
        </p:txBody>
      </p:sp>
      <p:sp>
        <p:nvSpPr>
          <p:cNvPr id="4" name="Slide Number Placeholder 3"/>
          <p:cNvSpPr>
            <a:spLocks noGrp="1"/>
          </p:cNvSpPr>
          <p:nvPr>
            <p:ph type="sldNum" sz="quarter" idx="10"/>
          </p:nvPr>
        </p:nvSpPr>
        <p:spPr/>
        <p:txBody>
          <a:bodyPr/>
          <a:lstStyle/>
          <a:p>
            <a:fld id="{B5121D4B-0532-472C-8803-4E233A2059A1}" type="slidenum">
              <a:rPr lang="es-ES_tradnl" smtClean="0"/>
              <a:t>3</a:t>
            </a:fld>
            <a:endParaRPr lang="es-ES_tradnl"/>
          </a:p>
        </p:txBody>
      </p:sp>
    </p:spTree>
    <p:extLst>
      <p:ext uri="{BB962C8B-B14F-4D97-AF65-F5344CB8AC3E}">
        <p14:creationId xmlns:p14="http://schemas.microsoft.com/office/powerpoint/2010/main" val="1295405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_tradnl" dirty="0"/>
          </a:p>
        </p:txBody>
      </p:sp>
      <p:sp>
        <p:nvSpPr>
          <p:cNvPr id="4" name="Slide Number Placeholder 3"/>
          <p:cNvSpPr>
            <a:spLocks noGrp="1"/>
          </p:cNvSpPr>
          <p:nvPr>
            <p:ph type="sldNum" sz="quarter" idx="10"/>
          </p:nvPr>
        </p:nvSpPr>
        <p:spPr/>
        <p:txBody>
          <a:bodyPr/>
          <a:lstStyle/>
          <a:p>
            <a:fld id="{B5121D4B-0532-472C-8803-4E233A2059A1}" type="slidenum">
              <a:rPr lang="es-ES_tradnl" smtClean="0"/>
              <a:t>5</a:t>
            </a:fld>
            <a:endParaRPr lang="es-ES_tradnl"/>
          </a:p>
        </p:txBody>
      </p:sp>
    </p:spTree>
    <p:extLst>
      <p:ext uri="{BB962C8B-B14F-4D97-AF65-F5344CB8AC3E}">
        <p14:creationId xmlns:p14="http://schemas.microsoft.com/office/powerpoint/2010/main" val="408243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_tradnl"/>
          </a:p>
        </p:txBody>
      </p:sp>
      <p:sp>
        <p:nvSpPr>
          <p:cNvPr id="4" name="Slide Number Placeholder 3"/>
          <p:cNvSpPr>
            <a:spLocks noGrp="1"/>
          </p:cNvSpPr>
          <p:nvPr>
            <p:ph type="sldNum" sz="quarter" idx="10"/>
          </p:nvPr>
        </p:nvSpPr>
        <p:spPr/>
        <p:txBody>
          <a:bodyPr/>
          <a:lstStyle/>
          <a:p>
            <a:fld id="{B5121D4B-0532-472C-8803-4E233A2059A1}" type="slidenum">
              <a:rPr lang="es-ES_tradnl" smtClean="0"/>
              <a:t>7</a:t>
            </a:fld>
            <a:endParaRPr lang="es-ES_tradnl"/>
          </a:p>
        </p:txBody>
      </p:sp>
    </p:spTree>
    <p:extLst>
      <p:ext uri="{BB962C8B-B14F-4D97-AF65-F5344CB8AC3E}">
        <p14:creationId xmlns:p14="http://schemas.microsoft.com/office/powerpoint/2010/main" val="19123959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s-ES_tradnl" dirty="0"/>
          </a:p>
        </p:txBody>
      </p:sp>
      <p:sp>
        <p:nvSpPr>
          <p:cNvPr id="4" name="Slide Number Placeholder 3"/>
          <p:cNvSpPr>
            <a:spLocks noGrp="1"/>
          </p:cNvSpPr>
          <p:nvPr>
            <p:ph type="sldNum" sz="quarter" idx="10"/>
          </p:nvPr>
        </p:nvSpPr>
        <p:spPr/>
        <p:txBody>
          <a:bodyPr/>
          <a:lstStyle/>
          <a:p>
            <a:fld id="{B5121D4B-0532-472C-8803-4E233A2059A1}" type="slidenum">
              <a:rPr lang="es-ES_tradnl" smtClean="0"/>
              <a:t>9</a:t>
            </a:fld>
            <a:endParaRPr lang="es-ES_tradnl"/>
          </a:p>
        </p:txBody>
      </p:sp>
    </p:spTree>
    <p:extLst>
      <p:ext uri="{BB962C8B-B14F-4D97-AF65-F5344CB8AC3E}">
        <p14:creationId xmlns:p14="http://schemas.microsoft.com/office/powerpoint/2010/main" val="42940039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s-ES_tradnl" altLang="es-ES_tradnl"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6D31792-99FA-4744-8E22-6F36063F81CE}" type="slidenum">
              <a:rPr lang="es-ES" altLang="en-US" smtClean="0"/>
              <a:pPr/>
              <a:t>11</a:t>
            </a:fld>
            <a:endParaRPr lang="es-ES" altLang="en-US" smtClean="0"/>
          </a:p>
        </p:txBody>
      </p:sp>
    </p:spTree>
    <p:extLst>
      <p:ext uri="{BB962C8B-B14F-4D97-AF65-F5344CB8AC3E}">
        <p14:creationId xmlns:p14="http://schemas.microsoft.com/office/powerpoint/2010/main" val="12816794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39D14A5-5B95-4553-9781-EBEAFEB7C73B}" type="datetimeFigureOut">
              <a:rPr lang="es-ES_tradnl" smtClean="0"/>
              <a:t>7/14/17</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A2872126-E22F-4508-99D5-E32EEC043E3D}" type="slidenum">
              <a:rPr lang="es-ES_tradnl" smtClean="0"/>
              <a:t>‹#›</a:t>
            </a:fld>
            <a:endParaRPr lang="es-ES_tradn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90115098"/>
      </p:ext>
    </p:extLst>
  </p:cSld>
  <p:clrMapOvr>
    <a:masterClrMapping/>
  </p:clrMapOvr>
  <p:extLst>
    <p:ext uri="{DCECCB84-F9BA-43D5-87BE-67443E8EF086}">
      <p15:sldGuideLst xmlns=""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9D14A5-5B95-4553-9781-EBEAFEB7C73B}" type="datetimeFigureOut">
              <a:rPr lang="es-ES_tradnl" smtClean="0"/>
              <a:t>7/14/17</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A2872126-E22F-4508-99D5-E32EEC043E3D}" type="slidenum">
              <a:rPr lang="es-ES_tradnl" smtClean="0"/>
              <a:t>‹#›</a:t>
            </a:fld>
            <a:endParaRPr lang="es-ES_tradnl"/>
          </a:p>
        </p:txBody>
      </p:sp>
    </p:spTree>
    <p:extLst>
      <p:ext uri="{BB962C8B-B14F-4D97-AF65-F5344CB8AC3E}">
        <p14:creationId xmlns:p14="http://schemas.microsoft.com/office/powerpoint/2010/main" val="3098798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9D14A5-5B95-4553-9781-EBEAFEB7C73B}" type="datetimeFigureOut">
              <a:rPr lang="es-ES_tradnl" smtClean="0"/>
              <a:t>7/14/17</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A2872126-E22F-4508-99D5-E32EEC043E3D}" type="slidenum">
              <a:rPr lang="es-ES_tradnl" smtClean="0"/>
              <a:t>‹#›</a:t>
            </a:fld>
            <a:endParaRPr lang="es-ES_tradnl"/>
          </a:p>
        </p:txBody>
      </p:sp>
    </p:spTree>
    <p:extLst>
      <p:ext uri="{BB962C8B-B14F-4D97-AF65-F5344CB8AC3E}">
        <p14:creationId xmlns:p14="http://schemas.microsoft.com/office/powerpoint/2010/main" val="192500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7009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39D14A5-5B95-4553-9781-EBEAFEB7C73B}" type="datetimeFigureOut">
              <a:rPr lang="es-ES_tradnl" smtClean="0"/>
              <a:t>7/14/17</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A2872126-E22F-4508-99D5-E32EEC043E3D}" type="slidenum">
              <a:rPr lang="es-ES_tradnl" smtClean="0"/>
              <a:t>‹#›</a:t>
            </a:fld>
            <a:endParaRPr lang="es-ES_tradnl"/>
          </a:p>
        </p:txBody>
      </p:sp>
    </p:spTree>
    <p:extLst>
      <p:ext uri="{BB962C8B-B14F-4D97-AF65-F5344CB8AC3E}">
        <p14:creationId xmlns:p14="http://schemas.microsoft.com/office/powerpoint/2010/main" val="1098822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9D14A5-5B95-4553-9781-EBEAFEB7C73B}" type="datetimeFigureOut">
              <a:rPr lang="es-ES_tradnl" smtClean="0"/>
              <a:t>7/14/17</a:t>
            </a:fld>
            <a:endParaRPr lang="es-ES_tradnl"/>
          </a:p>
        </p:txBody>
      </p:sp>
      <p:sp>
        <p:nvSpPr>
          <p:cNvPr id="5" name="Footer Placeholder 4"/>
          <p:cNvSpPr>
            <a:spLocks noGrp="1"/>
          </p:cNvSpPr>
          <p:nvPr>
            <p:ph type="ftr" sz="quarter" idx="11"/>
          </p:nvPr>
        </p:nvSpPr>
        <p:spPr/>
        <p:txBody>
          <a:bodyPr/>
          <a:lstStyle/>
          <a:p>
            <a:endParaRPr lang="es-ES_tradnl"/>
          </a:p>
        </p:txBody>
      </p:sp>
      <p:sp>
        <p:nvSpPr>
          <p:cNvPr id="6" name="Slide Number Placeholder 5"/>
          <p:cNvSpPr>
            <a:spLocks noGrp="1"/>
          </p:cNvSpPr>
          <p:nvPr>
            <p:ph type="sldNum" sz="quarter" idx="12"/>
          </p:nvPr>
        </p:nvSpPr>
        <p:spPr/>
        <p:txBody>
          <a:bodyPr/>
          <a:lstStyle/>
          <a:p>
            <a:fld id="{A2872126-E22F-4508-99D5-E32EEC043E3D}" type="slidenum">
              <a:rPr lang="es-ES_tradnl" smtClean="0"/>
              <a:t>‹#›</a:t>
            </a:fld>
            <a:endParaRPr lang="es-ES_tradn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4543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39D14A5-5B95-4553-9781-EBEAFEB7C73B}" type="datetimeFigureOut">
              <a:rPr lang="es-ES_tradnl" smtClean="0"/>
              <a:t>7/14/17</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A2872126-E22F-4508-99D5-E32EEC043E3D}" type="slidenum">
              <a:rPr lang="es-ES_tradnl" smtClean="0"/>
              <a:t>‹#›</a:t>
            </a:fld>
            <a:endParaRPr lang="es-ES_tradnl"/>
          </a:p>
        </p:txBody>
      </p:sp>
    </p:spTree>
    <p:extLst>
      <p:ext uri="{BB962C8B-B14F-4D97-AF65-F5344CB8AC3E}">
        <p14:creationId xmlns:p14="http://schemas.microsoft.com/office/powerpoint/2010/main" val="4589039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39D14A5-5B95-4553-9781-EBEAFEB7C73B}" type="datetimeFigureOut">
              <a:rPr lang="es-ES_tradnl" smtClean="0"/>
              <a:t>7/14/17</a:t>
            </a:fld>
            <a:endParaRPr lang="es-ES_tradnl"/>
          </a:p>
        </p:txBody>
      </p:sp>
      <p:sp>
        <p:nvSpPr>
          <p:cNvPr id="8" name="Footer Placeholder 7"/>
          <p:cNvSpPr>
            <a:spLocks noGrp="1"/>
          </p:cNvSpPr>
          <p:nvPr>
            <p:ph type="ftr" sz="quarter" idx="11"/>
          </p:nvPr>
        </p:nvSpPr>
        <p:spPr/>
        <p:txBody>
          <a:bodyPr/>
          <a:lstStyle/>
          <a:p>
            <a:endParaRPr lang="es-ES_tradnl"/>
          </a:p>
        </p:txBody>
      </p:sp>
      <p:sp>
        <p:nvSpPr>
          <p:cNvPr id="9" name="Slide Number Placeholder 8"/>
          <p:cNvSpPr>
            <a:spLocks noGrp="1"/>
          </p:cNvSpPr>
          <p:nvPr>
            <p:ph type="sldNum" sz="quarter" idx="12"/>
          </p:nvPr>
        </p:nvSpPr>
        <p:spPr/>
        <p:txBody>
          <a:bodyPr/>
          <a:lstStyle/>
          <a:p>
            <a:fld id="{A2872126-E22F-4508-99D5-E32EEC043E3D}" type="slidenum">
              <a:rPr lang="es-ES_tradnl" smtClean="0"/>
              <a:t>‹#›</a:t>
            </a:fld>
            <a:endParaRPr lang="es-ES_tradnl"/>
          </a:p>
        </p:txBody>
      </p:sp>
    </p:spTree>
    <p:extLst>
      <p:ext uri="{BB962C8B-B14F-4D97-AF65-F5344CB8AC3E}">
        <p14:creationId xmlns:p14="http://schemas.microsoft.com/office/powerpoint/2010/main" val="1831932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39D14A5-5B95-4553-9781-EBEAFEB7C73B}" type="datetimeFigureOut">
              <a:rPr lang="es-ES_tradnl" smtClean="0"/>
              <a:t>7/14/17</a:t>
            </a:fld>
            <a:endParaRPr lang="es-ES_tradnl"/>
          </a:p>
        </p:txBody>
      </p:sp>
      <p:sp>
        <p:nvSpPr>
          <p:cNvPr id="4" name="Footer Placeholder 3"/>
          <p:cNvSpPr>
            <a:spLocks noGrp="1"/>
          </p:cNvSpPr>
          <p:nvPr>
            <p:ph type="ftr" sz="quarter" idx="11"/>
          </p:nvPr>
        </p:nvSpPr>
        <p:spPr/>
        <p:txBody>
          <a:bodyPr/>
          <a:lstStyle/>
          <a:p>
            <a:endParaRPr lang="es-ES_tradnl"/>
          </a:p>
        </p:txBody>
      </p:sp>
      <p:sp>
        <p:nvSpPr>
          <p:cNvPr id="5" name="Slide Number Placeholder 4"/>
          <p:cNvSpPr>
            <a:spLocks noGrp="1"/>
          </p:cNvSpPr>
          <p:nvPr>
            <p:ph type="sldNum" sz="quarter" idx="12"/>
          </p:nvPr>
        </p:nvSpPr>
        <p:spPr/>
        <p:txBody>
          <a:bodyPr/>
          <a:lstStyle/>
          <a:p>
            <a:fld id="{A2872126-E22F-4508-99D5-E32EEC043E3D}" type="slidenum">
              <a:rPr lang="es-ES_tradnl" smtClean="0"/>
              <a:t>‹#›</a:t>
            </a:fld>
            <a:endParaRPr lang="es-ES_tradnl"/>
          </a:p>
        </p:txBody>
      </p:sp>
    </p:spTree>
    <p:extLst>
      <p:ext uri="{BB962C8B-B14F-4D97-AF65-F5344CB8AC3E}">
        <p14:creationId xmlns:p14="http://schemas.microsoft.com/office/powerpoint/2010/main" val="1977372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39D14A5-5B95-4553-9781-EBEAFEB7C73B}" type="datetimeFigureOut">
              <a:rPr lang="es-ES_tradnl" smtClean="0"/>
              <a:t>7/14/17</a:t>
            </a:fld>
            <a:endParaRPr lang="es-ES_tradn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ES_tradnl"/>
          </a:p>
        </p:txBody>
      </p:sp>
      <p:sp>
        <p:nvSpPr>
          <p:cNvPr id="9" name="Slide Number Placeholder 8"/>
          <p:cNvSpPr>
            <a:spLocks noGrp="1"/>
          </p:cNvSpPr>
          <p:nvPr>
            <p:ph type="sldNum" sz="quarter" idx="12"/>
          </p:nvPr>
        </p:nvSpPr>
        <p:spPr/>
        <p:txBody>
          <a:bodyPr/>
          <a:lstStyle/>
          <a:p>
            <a:fld id="{A2872126-E22F-4508-99D5-E32EEC043E3D}" type="slidenum">
              <a:rPr lang="es-ES_tradnl" smtClean="0"/>
              <a:t>‹#›</a:t>
            </a:fld>
            <a:endParaRPr lang="es-ES_tradnl"/>
          </a:p>
        </p:txBody>
      </p:sp>
    </p:spTree>
    <p:extLst>
      <p:ext uri="{BB962C8B-B14F-4D97-AF65-F5344CB8AC3E}">
        <p14:creationId xmlns:p14="http://schemas.microsoft.com/office/powerpoint/2010/main" val="3457678386"/>
      </p:ext>
    </p:extLst>
  </p:cSld>
  <p:clrMapOvr>
    <a:masterClrMapping/>
  </p:clrMapOvr>
  <p:extLst>
    <p:ext uri="{DCECCB84-F9BA-43D5-87BE-67443E8EF086}">
      <p15:sldGuideLst xmlns=""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39D14A5-5B95-4553-9781-EBEAFEB7C73B}" type="datetimeFigureOut">
              <a:rPr lang="es-ES_tradnl" smtClean="0"/>
              <a:t>7/14/17</a:t>
            </a:fld>
            <a:endParaRPr lang="es-ES_tradn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ES_tradn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2872126-E22F-4508-99D5-E32EEC043E3D}" type="slidenum">
              <a:rPr lang="es-ES_tradnl" smtClean="0"/>
              <a:t>‹#›</a:t>
            </a:fld>
            <a:endParaRPr lang="es-ES_tradnl"/>
          </a:p>
        </p:txBody>
      </p:sp>
    </p:spTree>
    <p:extLst>
      <p:ext uri="{BB962C8B-B14F-4D97-AF65-F5344CB8AC3E}">
        <p14:creationId xmlns:p14="http://schemas.microsoft.com/office/powerpoint/2010/main" val="1379747221"/>
      </p:ext>
    </p:extLst>
  </p:cSld>
  <p:clrMapOvr>
    <a:masterClrMapping/>
  </p:clrMapOvr>
  <p:extLst>
    <p:ext uri="{DCECCB84-F9BA-43D5-87BE-67443E8EF086}">
      <p15:sldGuideLst xmlns=""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9D14A5-5B95-4553-9781-EBEAFEB7C73B}" type="datetimeFigureOut">
              <a:rPr lang="es-ES_tradnl" smtClean="0"/>
              <a:t>7/14/17</a:t>
            </a:fld>
            <a:endParaRPr lang="es-ES_tradnl"/>
          </a:p>
        </p:txBody>
      </p:sp>
      <p:sp>
        <p:nvSpPr>
          <p:cNvPr id="6" name="Footer Placeholder 5"/>
          <p:cNvSpPr>
            <a:spLocks noGrp="1"/>
          </p:cNvSpPr>
          <p:nvPr>
            <p:ph type="ftr" sz="quarter" idx="11"/>
          </p:nvPr>
        </p:nvSpPr>
        <p:spPr/>
        <p:txBody>
          <a:bodyPr/>
          <a:lstStyle/>
          <a:p>
            <a:endParaRPr lang="es-ES_tradnl"/>
          </a:p>
        </p:txBody>
      </p:sp>
      <p:sp>
        <p:nvSpPr>
          <p:cNvPr id="7" name="Slide Number Placeholder 6"/>
          <p:cNvSpPr>
            <a:spLocks noGrp="1"/>
          </p:cNvSpPr>
          <p:nvPr>
            <p:ph type="sldNum" sz="quarter" idx="12"/>
          </p:nvPr>
        </p:nvSpPr>
        <p:spPr/>
        <p:txBody>
          <a:bodyPr/>
          <a:lstStyle/>
          <a:p>
            <a:fld id="{A2872126-E22F-4508-99D5-E32EEC043E3D}" type="slidenum">
              <a:rPr lang="es-ES_tradnl" smtClean="0"/>
              <a:t>‹#›</a:t>
            </a:fld>
            <a:endParaRPr lang="es-ES_tradnl"/>
          </a:p>
        </p:txBody>
      </p:sp>
    </p:spTree>
    <p:extLst>
      <p:ext uri="{BB962C8B-B14F-4D97-AF65-F5344CB8AC3E}">
        <p14:creationId xmlns:p14="http://schemas.microsoft.com/office/powerpoint/2010/main" val="124237261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39D14A5-5B95-4553-9781-EBEAFEB7C73B}" type="datetimeFigureOut">
              <a:rPr lang="es-ES_tradnl" smtClean="0"/>
              <a:t>7/14/17</a:t>
            </a:fld>
            <a:endParaRPr lang="es-ES_tradn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ES_tradn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2872126-E22F-4508-99D5-E32EEC043E3D}" type="slidenum">
              <a:rPr lang="es-ES_tradnl" smtClean="0"/>
              <a:t>‹#›</a:t>
            </a:fld>
            <a:endParaRPr lang="es-ES_tradn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7783953"/>
      </p:ext>
    </p:extLst>
  </p:cSld>
  <p:clrMap bg1="lt1" tx1="dk1" bg2="lt2" tx2="dk2" accent1="accent1" accent2="accent2" accent3="accent3" accent4="accent4" accent5="accent5" accent6="accent6" hlink="hlink" folHlink="folHlink"/>
  <p:sldLayoutIdLst>
    <p:sldLayoutId id="2147484100" r:id="rId1"/>
    <p:sldLayoutId id="2147484101" r:id="rId2"/>
    <p:sldLayoutId id="2147484102" r:id="rId3"/>
    <p:sldLayoutId id="2147484103" r:id="rId4"/>
    <p:sldLayoutId id="2147484104" r:id="rId5"/>
    <p:sldLayoutId id="2147484105" r:id="rId6"/>
    <p:sldLayoutId id="2147484106" r:id="rId7"/>
    <p:sldLayoutId id="2147484107" r:id="rId8"/>
    <p:sldLayoutId id="2147484108" r:id="rId9"/>
    <p:sldLayoutId id="2147484109" r:id="rId10"/>
    <p:sldLayoutId id="2147484110" r:id="rId11"/>
    <p:sldLayoutId id="2147484111" r:id="rId12"/>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20.png"/><Relationship Id="rId4" Type="http://schemas.openxmlformats.org/officeDocument/2006/relationships/image" Target="../media/image21.png"/><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4" Type="http://schemas.openxmlformats.org/officeDocument/2006/relationships/image" Target="../media/image23.png"/><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4.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comments" Target="../comments/comment1.xml"/><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7" Type="http://schemas.openxmlformats.org/officeDocument/2006/relationships/image" Target="../media/image9.png"/><Relationship Id="rId8" Type="http://schemas.openxmlformats.org/officeDocument/2006/relationships/image" Target="../media/image10.jpeg"/><Relationship Id="rId9" Type="http://schemas.openxmlformats.org/officeDocument/2006/relationships/image" Target="../media/image4.png"/><Relationship Id="rId10" Type="http://schemas.openxmlformats.org/officeDocument/2006/relationships/comments" Target="../comments/comment2.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4" Type="http://schemas.openxmlformats.org/officeDocument/2006/relationships/image" Target="../media/image14.png"/><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4"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image" Target="../media/image16.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4" Type="http://schemas.openxmlformats.org/officeDocument/2006/relationships/image" Target="../media/image19.png"/><Relationship Id="rId5"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type="body" sz="half" idx="4294967295"/>
          </p:nvPr>
        </p:nvSpPr>
        <p:spPr>
          <a:xfrm>
            <a:off x="4852987" y="1222376"/>
            <a:ext cx="6553200" cy="2292350"/>
          </a:xfrm>
          <a:solidFill>
            <a:srgbClr val="BED1E4">
              <a:alpha val="16000"/>
            </a:srgbClr>
          </a:solidFill>
          <a:ln>
            <a:miter lim="800000"/>
            <a:headEnd/>
            <a:tailEnd/>
          </a:ln>
        </p:spPr>
        <p:txBody>
          <a:bodyPr rtlCol="0">
            <a:normAutofit/>
          </a:bodyPr>
          <a:lstStyle/>
          <a:p>
            <a:pPr algn="ctr" eaLnBrk="1" fontAlgn="auto" hangingPunct="1">
              <a:buFont typeface="Wingdings" panose="05000000000000000000" pitchFamily="2" charset="2"/>
              <a:buNone/>
              <a:defRPr/>
            </a:pPr>
            <a:r>
              <a:rPr lang="es-ES" altLang="en-US" sz="4000" dirty="0" smtClean="0">
                <a:solidFill>
                  <a:schemeClr val="bg2">
                    <a:lumMod val="50000"/>
                  </a:schemeClr>
                </a:solidFill>
                <a:effectLst>
                  <a:outerShdw blurRad="38100" dist="38100" dir="2700000" algn="tl">
                    <a:srgbClr val="000000">
                      <a:alpha val="43137"/>
                    </a:srgbClr>
                  </a:outerShdw>
                </a:effectLst>
              </a:rPr>
              <a:t>The link between </a:t>
            </a:r>
            <a:r>
              <a:rPr lang="es-ES" altLang="en-US" sz="4000" b="1" dirty="0" smtClean="0">
                <a:solidFill>
                  <a:schemeClr val="bg2">
                    <a:lumMod val="90000"/>
                  </a:schemeClr>
                </a:solidFill>
                <a:effectLst>
                  <a:outerShdw blurRad="38100" dist="38100" dir="2700000" algn="tl">
                    <a:srgbClr val="000000">
                      <a:alpha val="43137"/>
                    </a:srgbClr>
                  </a:outerShdw>
                </a:effectLst>
              </a:rPr>
              <a:t>Labour Market and Migration </a:t>
            </a:r>
            <a:r>
              <a:rPr lang="es-ES" altLang="en-US" sz="4000" dirty="0">
                <a:solidFill>
                  <a:schemeClr val="bg2">
                    <a:lumMod val="50000"/>
                  </a:schemeClr>
                </a:solidFill>
                <a:effectLst>
                  <a:outerShdw blurRad="38100" dist="38100" dir="2700000" algn="tl">
                    <a:srgbClr val="000000">
                      <a:alpha val="43137"/>
                    </a:srgbClr>
                  </a:outerShdw>
                </a:effectLst>
              </a:rPr>
              <a:t>and the Rights-Based Approach</a:t>
            </a:r>
          </a:p>
          <a:p>
            <a:pPr algn="ctr" eaLnBrk="1" fontAlgn="auto" hangingPunct="1">
              <a:buFont typeface="Wingdings" panose="05000000000000000000" pitchFamily="2" charset="2"/>
              <a:buNone/>
              <a:defRPr/>
            </a:pPr>
            <a:endParaRPr lang="es-ES" altLang="en-US" b="1" dirty="0" smtClean="0">
              <a:solidFill>
                <a:schemeClr val="tx2"/>
              </a:solidFill>
            </a:endParaRPr>
          </a:p>
        </p:txBody>
      </p:sp>
      <p:sp>
        <p:nvSpPr>
          <p:cNvPr id="17411" name="Text Box 9"/>
          <p:cNvSpPr txBox="1">
            <a:spLocks noChangeArrowheads="1"/>
          </p:cNvSpPr>
          <p:nvPr/>
        </p:nvSpPr>
        <p:spPr bwMode="auto">
          <a:xfrm>
            <a:off x="2422525" y="5599113"/>
            <a:ext cx="1841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pic>
        <p:nvPicPr>
          <p:cNvPr id="4" name="Picture 3"/>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8775148" y="4548070"/>
            <a:ext cx="2170492" cy="1615862"/>
          </a:xfrm>
          <a:prstGeom prst="rect">
            <a:avLst/>
          </a:prstGeom>
          <a:ln>
            <a:noFill/>
          </a:ln>
          <a:effectLst>
            <a:softEdge rad="112500"/>
          </a:effectLst>
          <a:extLst/>
        </p:spPr>
      </p:pic>
      <p:sp>
        <p:nvSpPr>
          <p:cNvPr id="2" name="Rectángulo 1"/>
          <p:cNvSpPr/>
          <p:nvPr/>
        </p:nvSpPr>
        <p:spPr>
          <a:xfrm>
            <a:off x="1312863" y="5249069"/>
            <a:ext cx="4572000" cy="923330"/>
          </a:xfrm>
          <a:prstGeom prst="rect">
            <a:avLst/>
          </a:prstGeom>
        </p:spPr>
        <p:txBody>
          <a:bodyPr>
            <a:spAutoFit/>
          </a:bodyPr>
          <a:lstStyle/>
          <a:p>
            <a:pPr eaLnBrk="1" hangingPunct="1">
              <a:buFont typeface="Wingdings" panose="05000000000000000000" pitchFamily="2" charset="2"/>
              <a:buNone/>
              <a:defRPr/>
            </a:pPr>
            <a:r>
              <a:rPr lang="es-ES" altLang="en-US" dirty="0">
                <a:solidFill>
                  <a:schemeClr val="accent3">
                    <a:lumMod val="75000"/>
                  </a:schemeClr>
                </a:solidFill>
                <a:effectLst>
                  <a:outerShdw blurRad="38100" dist="38100" dir="2700000" algn="tl">
                    <a:srgbClr val="000000">
                      <a:alpha val="43137"/>
                    </a:srgbClr>
                  </a:outerShdw>
                </a:effectLst>
              </a:rPr>
              <a:t>Francesco Carella </a:t>
            </a:r>
          </a:p>
          <a:p>
            <a:pPr eaLnBrk="1" hangingPunct="1">
              <a:buFont typeface="Wingdings" panose="05000000000000000000" pitchFamily="2" charset="2"/>
              <a:buNone/>
              <a:defRPr/>
            </a:pPr>
            <a:r>
              <a:rPr lang="es-ES" altLang="en-US" dirty="0" err="1" smtClean="0">
                <a:solidFill>
                  <a:schemeClr val="accent3">
                    <a:lumMod val="75000"/>
                  </a:schemeClr>
                </a:solidFill>
              </a:rPr>
              <a:t>Labour</a:t>
            </a:r>
            <a:r>
              <a:rPr lang="es-ES" altLang="en-US" dirty="0" smtClean="0">
                <a:solidFill>
                  <a:schemeClr val="accent3">
                    <a:lumMod val="75000"/>
                  </a:schemeClr>
                </a:solidFill>
              </a:rPr>
              <a:t> </a:t>
            </a:r>
            <a:r>
              <a:rPr lang="es-ES" altLang="en-US" dirty="0" err="1" smtClean="0">
                <a:solidFill>
                  <a:schemeClr val="accent3">
                    <a:lumMod val="75000"/>
                  </a:schemeClr>
                </a:solidFill>
              </a:rPr>
              <a:t>Migration</a:t>
            </a:r>
            <a:r>
              <a:rPr lang="es-ES" altLang="en-US" dirty="0" smtClean="0">
                <a:solidFill>
                  <a:schemeClr val="accent3">
                    <a:lumMod val="75000"/>
                  </a:schemeClr>
                </a:solidFill>
              </a:rPr>
              <a:t> </a:t>
            </a:r>
            <a:r>
              <a:rPr lang="es-ES" altLang="en-US" dirty="0" err="1" smtClean="0">
                <a:solidFill>
                  <a:schemeClr val="accent3">
                    <a:lumMod val="75000"/>
                  </a:schemeClr>
                </a:solidFill>
              </a:rPr>
              <a:t>Specialist</a:t>
            </a:r>
            <a:endParaRPr lang="es-ES" altLang="en-US" dirty="0" smtClean="0">
              <a:solidFill>
                <a:schemeClr val="accent3">
                  <a:lumMod val="75000"/>
                </a:schemeClr>
              </a:solidFill>
            </a:endParaRPr>
          </a:p>
          <a:p>
            <a:pPr eaLnBrk="1" hangingPunct="1">
              <a:buFont typeface="Wingdings" panose="05000000000000000000" pitchFamily="2" charset="2"/>
              <a:buNone/>
              <a:defRPr/>
            </a:pPr>
            <a:r>
              <a:rPr lang="es-ES" altLang="en-US" b="1" dirty="0" smtClean="0">
                <a:solidFill>
                  <a:schemeClr val="accent3">
                    <a:lumMod val="75000"/>
                  </a:schemeClr>
                </a:solidFill>
              </a:rPr>
              <a:t>OIT </a:t>
            </a:r>
            <a:r>
              <a:rPr lang="es-ES" altLang="en-US" b="1" dirty="0">
                <a:solidFill>
                  <a:schemeClr val="accent3">
                    <a:lumMod val="75000"/>
                  </a:schemeClr>
                </a:solidFill>
              </a:rPr>
              <a:t>San José, Costa Rica</a:t>
            </a:r>
            <a:endParaRPr lang="en-US" altLang="en-US" b="1" dirty="0">
              <a:solidFill>
                <a:schemeClr val="accent3">
                  <a:lumMod val="75000"/>
                </a:schemeClr>
              </a:solidFill>
            </a:endParaRPr>
          </a:p>
        </p:txBody>
      </p:sp>
    </p:spTree>
    <p:extLst>
      <p:ext uri="{BB962C8B-B14F-4D97-AF65-F5344CB8AC3E}">
        <p14:creationId xmlns:p14="http://schemas.microsoft.com/office/powerpoint/2010/main" val="291487990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1976" y="243469"/>
            <a:ext cx="3956300" cy="519113"/>
          </a:xfrm>
          <a:gradFill flip="none" rotWithShape="1">
            <a:gsLst>
              <a:gs pos="0">
                <a:srgbClr val="FFC000"/>
              </a:gs>
              <a:gs pos="50000">
                <a:srgbClr val="8DD6C1"/>
              </a:gs>
              <a:gs pos="100000">
                <a:srgbClr val="C1B16F"/>
              </a:gs>
            </a:gsLst>
            <a:path path="circle">
              <a:fillToRect l="50000" t="50000" r="50000" b="50000"/>
            </a:path>
            <a:tileRect/>
          </a:gradFill>
          <a:ln>
            <a:solidFill>
              <a:schemeClr val="tx1"/>
            </a:solidFill>
            <a:prstDash val="sysDot"/>
          </a:ln>
        </p:spPr>
        <p:txBody>
          <a:bodyPr rtlCol="0">
            <a:normAutofit/>
          </a:bodyPr>
          <a:lstStyle/>
          <a:p>
            <a:pPr>
              <a:defRPr/>
            </a:pPr>
            <a:r>
              <a:rPr lang="es-ES_tradnl" sz="2500" dirty="0" smtClean="0">
                <a:solidFill>
                  <a:schemeClr val="tx1"/>
                </a:solidFill>
                <a:latin typeface="Times New Roman" panose="02020603050405020304" pitchFamily="18" charset="0"/>
                <a:cs typeface="Times New Roman" panose="02020603050405020304" pitchFamily="18" charset="0"/>
              </a:rPr>
              <a:t>Adopt a rights-based approach</a:t>
            </a:r>
            <a:endParaRPr lang="es-ES_tradnl" sz="2500" dirty="0">
              <a:solidFill>
                <a:schemeClr val="tx1"/>
              </a:solidFill>
              <a:latin typeface="Times New Roman" panose="02020603050405020304" pitchFamily="18" charset="0"/>
              <a:cs typeface="Times New Roman" panose="02020603050405020304" pitchFamily="18" charset="0"/>
            </a:endParaRPr>
          </a:p>
        </p:txBody>
      </p:sp>
      <p:grpSp>
        <p:nvGrpSpPr>
          <p:cNvPr id="50179" name="Group 27"/>
          <p:cNvGrpSpPr>
            <a:grpSpLocks/>
          </p:cNvGrpSpPr>
          <p:nvPr/>
        </p:nvGrpSpPr>
        <p:grpSpPr bwMode="auto">
          <a:xfrm>
            <a:off x="0" y="1092951"/>
            <a:ext cx="12320638" cy="4022584"/>
            <a:chOff x="-85025" y="585898"/>
            <a:chExt cx="9181312" cy="4183669"/>
          </a:xfrm>
        </p:grpSpPr>
        <p:sp>
          <p:nvSpPr>
            <p:cNvPr id="36870" name="TextBox 14"/>
            <p:cNvSpPr txBox="1">
              <a:spLocks noChangeArrowheads="1"/>
            </p:cNvSpPr>
            <p:nvPr/>
          </p:nvSpPr>
          <p:spPr bwMode="auto">
            <a:xfrm>
              <a:off x="5205800" y="4353434"/>
              <a:ext cx="3739025" cy="416133"/>
            </a:xfrm>
            <a:prstGeom prst="rect">
              <a:avLst/>
            </a:prstGeom>
            <a:solidFill>
              <a:schemeClr val="accent4">
                <a:lumMod val="40000"/>
                <a:lumOff val="6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s-ES_tradnl" sz="2000" dirty="0" err="1" smtClean="0">
                  <a:solidFill>
                    <a:schemeClr val="accent1">
                      <a:lumMod val="75000"/>
                    </a:schemeClr>
                  </a:solidFill>
                  <a:latin typeface="Times New Roman" panose="02020603050405020304" pitchFamily="18" charset="0"/>
                  <a:cs typeface="Times New Roman" panose="02020603050405020304" pitchFamily="18" charset="0"/>
                </a:rPr>
                <a:t>Recommendation</a:t>
              </a:r>
              <a:r>
                <a:rPr lang="es-ES_tradnl" sz="2000" dirty="0" smtClean="0">
                  <a:solidFill>
                    <a:schemeClr val="accent1">
                      <a:lumMod val="75000"/>
                    </a:schemeClr>
                  </a:solidFill>
                  <a:latin typeface="Times New Roman" panose="02020603050405020304" pitchFamily="18" charset="0"/>
                  <a:cs typeface="Times New Roman" panose="02020603050405020304" pitchFamily="18" charset="0"/>
                </a:rPr>
                <a:t> </a:t>
              </a:r>
              <a:r>
                <a:rPr lang="es-ES_tradnl" sz="2000" dirty="0">
                  <a:solidFill>
                    <a:schemeClr val="accent1">
                      <a:lumMod val="75000"/>
                    </a:schemeClr>
                  </a:solidFill>
                  <a:latin typeface="Times New Roman" panose="02020603050405020304" pitchFamily="18" charset="0"/>
                  <a:cs typeface="Times New Roman" panose="02020603050405020304" pitchFamily="18" charset="0"/>
                </a:rPr>
                <a:t>151 (1975)- </a:t>
              </a:r>
              <a:r>
                <a:rPr lang="es-ES_tradnl" sz="2000" dirty="0" err="1" smtClean="0">
                  <a:latin typeface="Times New Roman" panose="02020603050405020304" pitchFamily="18" charset="0"/>
                  <a:cs typeface="Times New Roman" panose="02020603050405020304" pitchFamily="18" charset="0"/>
                </a:rPr>
                <a:t>Migrant</a:t>
              </a:r>
              <a:r>
                <a:rPr lang="es-ES_tradnl" sz="2000" dirty="0" smtClean="0">
                  <a:latin typeface="Times New Roman" panose="02020603050405020304" pitchFamily="18" charset="0"/>
                  <a:cs typeface="Times New Roman" panose="02020603050405020304" pitchFamily="18" charset="0"/>
                </a:rPr>
                <a:t> </a:t>
              </a:r>
              <a:r>
                <a:rPr lang="es-ES_tradnl" sz="2000" dirty="0" err="1" smtClean="0">
                  <a:latin typeface="Times New Roman" panose="02020603050405020304" pitchFamily="18" charset="0"/>
                  <a:cs typeface="Times New Roman" panose="02020603050405020304" pitchFamily="18" charset="0"/>
                </a:rPr>
                <a:t>workers</a:t>
              </a:r>
              <a:endParaRPr lang="es-ES_tradnl" sz="2000" dirty="0">
                <a:latin typeface="Times New Roman" panose="02020603050405020304" pitchFamily="18" charset="0"/>
                <a:cs typeface="Times New Roman" panose="02020603050405020304" pitchFamily="18" charset="0"/>
              </a:endParaRPr>
            </a:p>
          </p:txBody>
        </p:sp>
        <p:grpSp>
          <p:nvGrpSpPr>
            <p:cNvPr id="50186" name="Group 25"/>
            <p:cNvGrpSpPr>
              <a:grpSpLocks/>
            </p:cNvGrpSpPr>
            <p:nvPr/>
          </p:nvGrpSpPr>
          <p:grpSpPr bwMode="auto">
            <a:xfrm>
              <a:off x="-85025" y="585898"/>
              <a:ext cx="9181312" cy="4132602"/>
              <a:chOff x="-85025" y="585898"/>
              <a:chExt cx="9181312" cy="4132602"/>
            </a:xfrm>
          </p:grpSpPr>
          <p:sp>
            <p:nvSpPr>
              <p:cNvPr id="36872" name="TextBox 10"/>
              <p:cNvSpPr txBox="1">
                <a:spLocks noChangeArrowheads="1"/>
              </p:cNvSpPr>
              <p:nvPr/>
            </p:nvSpPr>
            <p:spPr bwMode="auto">
              <a:xfrm>
                <a:off x="-85025" y="4302367"/>
                <a:ext cx="4401231" cy="416133"/>
              </a:xfrm>
              <a:prstGeom prst="rect">
                <a:avLst/>
              </a:prstGeom>
              <a:solidFill>
                <a:schemeClr val="accent4">
                  <a:lumMod val="40000"/>
                  <a:lumOff val="6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s-ES_tradnl" sz="2000" dirty="0" err="1" smtClean="0">
                    <a:solidFill>
                      <a:schemeClr val="accent1">
                        <a:lumMod val="75000"/>
                      </a:schemeClr>
                    </a:solidFill>
                    <a:latin typeface="Times New Roman" panose="02020603050405020304" pitchFamily="18" charset="0"/>
                    <a:cs typeface="Times New Roman" panose="02020603050405020304" pitchFamily="18" charset="0"/>
                  </a:rPr>
                  <a:t>Recommendation</a:t>
                </a:r>
                <a:r>
                  <a:rPr lang="es-ES_tradnl" sz="2000" dirty="0" smtClean="0">
                    <a:solidFill>
                      <a:schemeClr val="accent1">
                        <a:lumMod val="75000"/>
                      </a:schemeClr>
                    </a:solidFill>
                    <a:latin typeface="Times New Roman" panose="02020603050405020304" pitchFamily="18" charset="0"/>
                    <a:cs typeface="Times New Roman" panose="02020603050405020304" pitchFamily="18" charset="0"/>
                  </a:rPr>
                  <a:t> </a:t>
                </a:r>
                <a:r>
                  <a:rPr lang="es-ES_tradnl" sz="2000" dirty="0">
                    <a:solidFill>
                      <a:schemeClr val="accent1">
                        <a:lumMod val="75000"/>
                      </a:schemeClr>
                    </a:solidFill>
                    <a:latin typeface="Times New Roman" panose="02020603050405020304" pitchFamily="18" charset="0"/>
                    <a:cs typeface="Times New Roman" panose="02020603050405020304" pitchFamily="18" charset="0"/>
                  </a:rPr>
                  <a:t>086 (1949)- </a:t>
                </a:r>
                <a:r>
                  <a:rPr lang="es-ES_tradnl" sz="2000" dirty="0" err="1">
                    <a:latin typeface="Times New Roman" panose="02020603050405020304" pitchFamily="18" charset="0"/>
                    <a:cs typeface="Times New Roman" panose="02020603050405020304" pitchFamily="18" charset="0"/>
                  </a:rPr>
                  <a:t>M</a:t>
                </a:r>
                <a:r>
                  <a:rPr lang="es-ES_tradnl" sz="2000" dirty="0" err="1" smtClean="0">
                    <a:latin typeface="Times New Roman" panose="02020603050405020304" pitchFamily="18" charset="0"/>
                    <a:cs typeface="Times New Roman" panose="02020603050405020304" pitchFamily="18" charset="0"/>
                  </a:rPr>
                  <a:t>igration</a:t>
                </a:r>
                <a:r>
                  <a:rPr lang="es-ES_tradnl" sz="2000" dirty="0" smtClean="0">
                    <a:latin typeface="Times New Roman" panose="02020603050405020304" pitchFamily="18" charset="0"/>
                    <a:cs typeface="Times New Roman" panose="02020603050405020304" pitchFamily="18" charset="0"/>
                  </a:rPr>
                  <a:t> </a:t>
                </a:r>
                <a:r>
                  <a:rPr lang="es-ES_tradnl" sz="2000" dirty="0" err="1" smtClean="0">
                    <a:latin typeface="Times New Roman" panose="02020603050405020304" pitchFamily="18" charset="0"/>
                    <a:cs typeface="Times New Roman" panose="02020603050405020304" pitchFamily="18" charset="0"/>
                  </a:rPr>
                  <a:t>for</a:t>
                </a:r>
                <a:r>
                  <a:rPr lang="es-ES_tradnl" sz="2000" dirty="0" smtClean="0">
                    <a:latin typeface="Times New Roman" panose="02020603050405020304" pitchFamily="18" charset="0"/>
                    <a:cs typeface="Times New Roman" panose="02020603050405020304" pitchFamily="18" charset="0"/>
                  </a:rPr>
                  <a:t> </a:t>
                </a:r>
                <a:r>
                  <a:rPr lang="es-ES_tradnl" sz="2000" dirty="0" err="1" smtClean="0">
                    <a:latin typeface="Times New Roman" panose="02020603050405020304" pitchFamily="18" charset="0"/>
                    <a:cs typeface="Times New Roman" panose="02020603050405020304" pitchFamily="18" charset="0"/>
                  </a:rPr>
                  <a:t>work</a:t>
                </a:r>
                <a:endParaRPr lang="es-ES_tradnl" sz="2000" dirty="0">
                  <a:latin typeface="Times New Roman" panose="02020603050405020304" pitchFamily="18" charset="0"/>
                  <a:cs typeface="Times New Roman" panose="02020603050405020304" pitchFamily="18" charset="0"/>
                </a:endParaRPr>
              </a:p>
            </p:txBody>
          </p:sp>
          <p:grpSp>
            <p:nvGrpSpPr>
              <p:cNvPr id="50188" name="Group 22"/>
              <p:cNvGrpSpPr>
                <a:grpSpLocks/>
              </p:cNvGrpSpPr>
              <p:nvPr/>
            </p:nvGrpSpPr>
            <p:grpSpPr bwMode="auto">
              <a:xfrm>
                <a:off x="39076" y="585898"/>
                <a:ext cx="9057211" cy="2425056"/>
                <a:chOff x="-56100" y="974583"/>
                <a:chExt cx="9057211" cy="2425056"/>
              </a:xfrm>
            </p:grpSpPr>
            <p:sp>
              <p:nvSpPr>
                <p:cNvPr id="3" name="Oval 2"/>
                <p:cNvSpPr/>
                <p:nvPr/>
              </p:nvSpPr>
              <p:spPr>
                <a:xfrm>
                  <a:off x="6406789" y="974583"/>
                  <a:ext cx="2594322" cy="2170334"/>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altLang="es-ES_tradnl" dirty="0">
                      <a:solidFill>
                        <a:srgbClr val="FF5050"/>
                      </a:solidFill>
                    </a:rPr>
                    <a:t>C143 (1975) </a:t>
                  </a:r>
                  <a:r>
                    <a:rPr lang="es-ES_tradnl" altLang="es-ES_tradnl" b="1" dirty="0" err="1" smtClean="0">
                      <a:solidFill>
                        <a:schemeClr val="tx1"/>
                      </a:solidFill>
                    </a:rPr>
                    <a:t>Migrant</a:t>
                  </a:r>
                  <a:r>
                    <a:rPr lang="es-ES_tradnl" altLang="es-ES_tradnl" b="1" dirty="0" smtClean="0">
                      <a:solidFill>
                        <a:schemeClr val="tx1"/>
                      </a:solidFill>
                    </a:rPr>
                    <a:t> </a:t>
                  </a:r>
                  <a:r>
                    <a:rPr lang="es-ES_tradnl" altLang="es-ES_tradnl" b="1" dirty="0" err="1" smtClean="0">
                      <a:solidFill>
                        <a:schemeClr val="tx1"/>
                      </a:solidFill>
                    </a:rPr>
                    <a:t>workers</a:t>
                  </a:r>
                  <a:r>
                    <a:rPr lang="es-ES_tradnl" altLang="es-ES_tradnl" b="1" dirty="0" smtClean="0">
                      <a:solidFill>
                        <a:schemeClr val="tx1"/>
                      </a:solidFill>
                    </a:rPr>
                    <a:t> </a:t>
                  </a:r>
                  <a:r>
                    <a:rPr lang="es-ES_tradnl" altLang="es-ES_tradnl" sz="1400" dirty="0" smtClean="0">
                      <a:solidFill>
                        <a:schemeClr val="tx1"/>
                      </a:solidFill>
                    </a:rPr>
                    <a:t>(</a:t>
                  </a:r>
                  <a:r>
                    <a:rPr lang="es-ES_tradnl" altLang="es-ES_tradnl" sz="1400" dirty="0" err="1" smtClean="0">
                      <a:solidFill>
                        <a:schemeClr val="tx1"/>
                      </a:solidFill>
                    </a:rPr>
                    <a:t>complementary</a:t>
                  </a:r>
                  <a:r>
                    <a:rPr lang="es-ES_tradnl" altLang="es-ES_tradnl" sz="1400" dirty="0" smtClean="0">
                      <a:solidFill>
                        <a:schemeClr val="tx1"/>
                      </a:solidFill>
                    </a:rPr>
                    <a:t> </a:t>
                  </a:r>
                  <a:r>
                    <a:rPr lang="es-ES_tradnl" altLang="es-ES_tradnl" sz="1400" dirty="0" err="1" smtClean="0">
                      <a:solidFill>
                        <a:schemeClr val="tx1"/>
                      </a:solidFill>
                    </a:rPr>
                    <a:t>dispositions</a:t>
                  </a:r>
                  <a:r>
                    <a:rPr lang="es-ES_tradnl" altLang="es-ES_tradnl" sz="1400" dirty="0" smtClean="0">
                      <a:solidFill>
                        <a:schemeClr val="tx1"/>
                      </a:solidFill>
                    </a:rPr>
                    <a:t>)</a:t>
                  </a:r>
                  <a:endParaRPr lang="es-ES_tradnl" altLang="es-ES_tradnl" sz="1400" dirty="0">
                    <a:solidFill>
                      <a:schemeClr val="tx1"/>
                    </a:solidFill>
                  </a:endParaRPr>
                </a:p>
                <a:p>
                  <a:pPr algn="ctr">
                    <a:defRPr/>
                  </a:pPr>
                  <a:endParaRPr lang="es-ES_tradnl" dirty="0"/>
                </a:p>
              </p:txBody>
            </p:sp>
            <p:grpSp>
              <p:nvGrpSpPr>
                <p:cNvPr id="50190" name="Group 21"/>
                <p:cNvGrpSpPr>
                  <a:grpSpLocks/>
                </p:cNvGrpSpPr>
                <p:nvPr/>
              </p:nvGrpSpPr>
              <p:grpSpPr bwMode="auto">
                <a:xfrm>
                  <a:off x="-56100" y="1056619"/>
                  <a:ext cx="5440045" cy="2343020"/>
                  <a:chOff x="-56100" y="1056619"/>
                  <a:chExt cx="5440045" cy="2343020"/>
                </a:xfrm>
              </p:grpSpPr>
              <p:sp>
                <p:nvSpPr>
                  <p:cNvPr id="5" name="Rectangle 4"/>
                  <p:cNvSpPr/>
                  <p:nvPr/>
                </p:nvSpPr>
                <p:spPr>
                  <a:xfrm>
                    <a:off x="3058116" y="1056619"/>
                    <a:ext cx="2325829" cy="716565"/>
                  </a:xfrm>
                  <a:prstGeom prst="rect">
                    <a:avLst/>
                  </a:prstGeom>
                  <a:solidFill>
                    <a:schemeClr val="bg1">
                      <a:alpha val="54000"/>
                    </a:schemeClr>
                  </a:solidFill>
                  <a:ln>
                    <a:solidFill>
                      <a:schemeClr val="accent1">
                        <a:shade val="50000"/>
                        <a:alpha val="48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r>
                      <a:rPr lang="es-ES_tradnl" altLang="es-ES_tradnl" sz="2200" b="1" dirty="0" smtClean="0">
                        <a:solidFill>
                          <a:schemeClr val="bg2">
                            <a:lumMod val="50000"/>
                          </a:schemeClr>
                        </a:solidFill>
                        <a:latin typeface="Times New Roman" panose="02020603050405020304" pitchFamily="18" charset="0"/>
                        <a:cs typeface="Times New Roman" panose="02020603050405020304" pitchFamily="18" charset="0"/>
                      </a:rPr>
                      <a:t>2 </a:t>
                    </a:r>
                    <a:r>
                      <a:rPr lang="es-ES_tradnl" altLang="es-ES_tradnl" sz="2200" b="1" dirty="0" err="1" smtClean="0">
                        <a:solidFill>
                          <a:schemeClr val="bg2">
                            <a:lumMod val="50000"/>
                          </a:schemeClr>
                        </a:solidFill>
                        <a:latin typeface="Times New Roman" panose="02020603050405020304" pitchFamily="18" charset="0"/>
                        <a:cs typeface="Times New Roman" panose="02020603050405020304" pitchFamily="18" charset="0"/>
                      </a:rPr>
                      <a:t>specific</a:t>
                    </a:r>
                    <a:r>
                      <a:rPr lang="es-ES_tradnl" altLang="es-ES_tradnl" sz="2200" b="1" dirty="0" smtClean="0">
                        <a:solidFill>
                          <a:schemeClr val="bg2">
                            <a:lumMod val="50000"/>
                          </a:schemeClr>
                        </a:solidFill>
                        <a:latin typeface="Times New Roman" panose="02020603050405020304" pitchFamily="18" charset="0"/>
                        <a:cs typeface="Times New Roman" panose="02020603050405020304" pitchFamily="18" charset="0"/>
                      </a:rPr>
                      <a:t> </a:t>
                    </a:r>
                    <a:r>
                      <a:rPr lang="es-ES_tradnl" altLang="es-ES_tradnl" sz="2200" b="1" dirty="0" err="1" smtClean="0">
                        <a:solidFill>
                          <a:schemeClr val="bg2">
                            <a:lumMod val="50000"/>
                          </a:schemeClr>
                        </a:solidFill>
                        <a:latin typeface="Times New Roman" panose="02020603050405020304" pitchFamily="18" charset="0"/>
                        <a:cs typeface="Times New Roman" panose="02020603050405020304" pitchFamily="18" charset="0"/>
                      </a:rPr>
                      <a:t>conventions</a:t>
                    </a:r>
                    <a:endParaRPr lang="es-ES_tradnl" altLang="es-ES_tradnl" sz="2200" b="1" dirty="0">
                      <a:solidFill>
                        <a:schemeClr val="bg2">
                          <a:lumMod val="50000"/>
                        </a:schemeClr>
                      </a:solidFill>
                      <a:latin typeface="Times New Roman" panose="02020603050405020304" pitchFamily="18" charset="0"/>
                      <a:cs typeface="Times New Roman" panose="02020603050405020304" pitchFamily="18" charset="0"/>
                    </a:endParaRPr>
                  </a:p>
                </p:txBody>
              </p:sp>
              <p:sp>
                <p:nvSpPr>
                  <p:cNvPr id="4" name="Oval 3"/>
                  <p:cNvSpPr/>
                  <p:nvPr/>
                </p:nvSpPr>
                <p:spPr>
                  <a:xfrm>
                    <a:off x="-56100" y="1145268"/>
                    <a:ext cx="2219185" cy="2254371"/>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altLang="es-ES_tradnl" dirty="0">
                        <a:solidFill>
                          <a:schemeClr val="bg1"/>
                        </a:solidFill>
                      </a:rPr>
                      <a:t>C97 (1949)  </a:t>
                    </a:r>
                    <a:r>
                      <a:rPr lang="es-ES_tradnl" altLang="es-ES_tradnl" b="1" dirty="0" err="1" smtClean="0">
                        <a:solidFill>
                          <a:schemeClr val="tx1"/>
                        </a:solidFill>
                      </a:rPr>
                      <a:t>Convention</a:t>
                    </a:r>
                    <a:r>
                      <a:rPr lang="es-ES_tradnl" altLang="es-ES_tradnl" b="1" dirty="0" smtClean="0">
                        <a:solidFill>
                          <a:schemeClr val="tx1"/>
                        </a:solidFill>
                      </a:rPr>
                      <a:t> </a:t>
                    </a:r>
                    <a:r>
                      <a:rPr lang="es-ES_tradnl" altLang="es-ES_tradnl" b="1" dirty="0" err="1" smtClean="0">
                        <a:solidFill>
                          <a:schemeClr val="tx1"/>
                        </a:solidFill>
                      </a:rPr>
                      <a:t>on</a:t>
                    </a:r>
                    <a:r>
                      <a:rPr lang="es-ES_tradnl" altLang="es-ES_tradnl" b="1" dirty="0" smtClean="0">
                        <a:solidFill>
                          <a:schemeClr val="tx1"/>
                        </a:solidFill>
                      </a:rPr>
                      <a:t> </a:t>
                    </a:r>
                    <a:r>
                      <a:rPr lang="es-ES_tradnl" altLang="es-ES_tradnl" b="1" dirty="0" err="1" smtClean="0">
                        <a:solidFill>
                          <a:schemeClr val="tx1"/>
                        </a:solidFill>
                      </a:rPr>
                      <a:t>the</a:t>
                    </a:r>
                    <a:r>
                      <a:rPr lang="es-ES_tradnl" altLang="es-ES_tradnl" b="1" dirty="0" smtClean="0">
                        <a:solidFill>
                          <a:schemeClr val="tx1"/>
                        </a:solidFill>
                      </a:rPr>
                      <a:t> </a:t>
                    </a:r>
                    <a:r>
                      <a:rPr lang="es-ES_tradnl" altLang="es-ES_tradnl" b="1" dirty="0" err="1" smtClean="0">
                        <a:solidFill>
                          <a:schemeClr val="tx1"/>
                        </a:solidFill>
                      </a:rPr>
                      <a:t>migrant</a:t>
                    </a:r>
                    <a:r>
                      <a:rPr lang="es-ES_tradnl" altLang="es-ES_tradnl" b="1" dirty="0" smtClean="0">
                        <a:solidFill>
                          <a:schemeClr val="tx1"/>
                        </a:solidFill>
                      </a:rPr>
                      <a:t> </a:t>
                    </a:r>
                    <a:r>
                      <a:rPr lang="es-ES_tradnl" altLang="es-ES_tradnl" b="1" dirty="0" err="1" smtClean="0">
                        <a:solidFill>
                          <a:schemeClr val="tx1"/>
                        </a:solidFill>
                      </a:rPr>
                      <a:t>worker</a:t>
                    </a:r>
                    <a:endParaRPr lang="es-ES_tradnl" altLang="es-ES_tradnl" b="1" dirty="0">
                      <a:solidFill>
                        <a:schemeClr val="tx1"/>
                      </a:solidFill>
                    </a:endParaRPr>
                  </a:p>
                  <a:p>
                    <a:pPr algn="ctr">
                      <a:defRPr/>
                    </a:pPr>
                    <a:endParaRPr lang="es-ES_tradnl" dirty="0">
                      <a:solidFill>
                        <a:schemeClr val="tx1"/>
                      </a:solidFill>
                    </a:endParaRPr>
                  </a:p>
                </p:txBody>
              </p:sp>
            </p:grpSp>
          </p:grpSp>
        </p:grpSp>
      </p:grpSp>
      <p:sp>
        <p:nvSpPr>
          <p:cNvPr id="21" name="Rectangle 20"/>
          <p:cNvSpPr/>
          <p:nvPr/>
        </p:nvSpPr>
        <p:spPr>
          <a:xfrm>
            <a:off x="1422402" y="5122863"/>
            <a:ext cx="9315449" cy="1346359"/>
          </a:xfrm>
          <a:prstGeom prst="rect">
            <a:avLst/>
          </a:prstGeom>
          <a:solidFill>
            <a:srgbClr val="C1B16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2200" b="1" dirty="0" err="1" smtClean="0">
                <a:solidFill>
                  <a:schemeClr val="tx1"/>
                </a:solidFill>
              </a:rPr>
              <a:t>Complementary</a:t>
            </a:r>
            <a:r>
              <a:rPr lang="es-ES_tradnl" sz="2200" b="1" dirty="0" smtClean="0">
                <a:solidFill>
                  <a:schemeClr val="tx1"/>
                </a:solidFill>
              </a:rPr>
              <a:t> </a:t>
            </a:r>
            <a:r>
              <a:rPr lang="es-ES_tradnl" sz="2200" b="1" dirty="0" err="1" smtClean="0">
                <a:solidFill>
                  <a:schemeClr val="tx1"/>
                </a:solidFill>
              </a:rPr>
              <a:t>conventions</a:t>
            </a:r>
            <a:endParaRPr lang="es-ES_tradnl" sz="2200" b="1" dirty="0" smtClean="0">
              <a:solidFill>
                <a:schemeClr val="tx1"/>
              </a:solidFill>
            </a:endParaRPr>
          </a:p>
          <a:p>
            <a:pPr algn="ctr">
              <a:defRPr/>
            </a:pPr>
            <a:endParaRPr lang="es-ES_tradnl" dirty="0">
              <a:solidFill>
                <a:schemeClr val="tx1"/>
              </a:solidFill>
            </a:endParaRPr>
          </a:p>
          <a:p>
            <a:pPr>
              <a:defRPr/>
            </a:pPr>
            <a:r>
              <a:rPr lang="es-ES_tradnl" dirty="0">
                <a:solidFill>
                  <a:schemeClr val="tx1"/>
                </a:solidFill>
                <a:effectLst>
                  <a:outerShdw blurRad="38100" dist="38100" dir="2700000" algn="tl">
                    <a:srgbClr val="000000">
                      <a:alpha val="43137"/>
                    </a:srgbClr>
                  </a:outerShdw>
                </a:effectLst>
              </a:rPr>
              <a:t>C181</a:t>
            </a:r>
            <a:r>
              <a:rPr lang="es-ES_tradnl" dirty="0">
                <a:solidFill>
                  <a:schemeClr val="tx1"/>
                </a:solidFill>
              </a:rPr>
              <a:t> (1997</a:t>
            </a:r>
            <a:r>
              <a:rPr lang="es-ES_tradnl" dirty="0" smtClean="0">
                <a:solidFill>
                  <a:schemeClr val="tx1"/>
                </a:solidFill>
              </a:rPr>
              <a:t>)</a:t>
            </a:r>
            <a:r>
              <a:rPr lang="es-ES_tradnl" dirty="0">
                <a:solidFill>
                  <a:schemeClr val="tx1"/>
                </a:solidFill>
              </a:rPr>
              <a:t> </a:t>
            </a:r>
            <a:r>
              <a:rPr lang="es-ES_tradnl" dirty="0"/>
              <a:t>– </a:t>
            </a:r>
            <a:r>
              <a:rPr lang="es-ES_tradnl" dirty="0" err="1" smtClean="0"/>
              <a:t>Private</a:t>
            </a:r>
            <a:r>
              <a:rPr lang="es-ES_tradnl" dirty="0" smtClean="0"/>
              <a:t> </a:t>
            </a:r>
            <a:r>
              <a:rPr lang="es-ES_tradnl" dirty="0" err="1" smtClean="0"/>
              <a:t>employment</a:t>
            </a:r>
            <a:r>
              <a:rPr lang="es-ES_tradnl" dirty="0" smtClean="0"/>
              <a:t> agencies </a:t>
            </a:r>
            <a:r>
              <a:rPr lang="es-ES_tradnl" dirty="0" err="1" smtClean="0"/>
              <a:t>convention</a:t>
            </a:r>
            <a:endParaRPr lang="es-ES_tradnl" dirty="0"/>
          </a:p>
          <a:p>
            <a:pPr>
              <a:defRPr/>
            </a:pPr>
            <a:r>
              <a:rPr lang="es-ES_tradnl" dirty="0">
                <a:solidFill>
                  <a:schemeClr val="tx1"/>
                </a:solidFill>
                <a:effectLst>
                  <a:outerShdw blurRad="38100" dist="38100" dir="2700000" algn="tl">
                    <a:srgbClr val="000000">
                      <a:alpha val="43137"/>
                    </a:srgbClr>
                  </a:outerShdw>
                </a:effectLst>
              </a:rPr>
              <a:t>C189</a:t>
            </a:r>
            <a:r>
              <a:rPr lang="es-ES_tradnl" dirty="0">
                <a:solidFill>
                  <a:schemeClr val="tx1"/>
                </a:solidFill>
              </a:rPr>
              <a:t> (2011) </a:t>
            </a:r>
            <a:r>
              <a:rPr lang="es-ES_tradnl" dirty="0"/>
              <a:t>– </a:t>
            </a:r>
            <a:r>
              <a:rPr lang="es-ES_tradnl" dirty="0" err="1" smtClean="0"/>
              <a:t>Domestic</a:t>
            </a:r>
            <a:r>
              <a:rPr lang="es-ES_tradnl" dirty="0" smtClean="0"/>
              <a:t> </a:t>
            </a:r>
            <a:r>
              <a:rPr lang="es-ES_tradnl" dirty="0" err="1" smtClean="0"/>
              <a:t>workers</a:t>
            </a:r>
            <a:r>
              <a:rPr lang="es-ES_tradnl" dirty="0" smtClean="0"/>
              <a:t> </a:t>
            </a:r>
            <a:r>
              <a:rPr lang="es-ES_tradnl" dirty="0" err="1" smtClean="0"/>
              <a:t>convention</a:t>
            </a:r>
            <a:endParaRPr lang="es-ES_tradnl" dirty="0"/>
          </a:p>
        </p:txBody>
      </p:sp>
      <p:sp>
        <p:nvSpPr>
          <p:cNvPr id="43" name="Rectangle 4"/>
          <p:cNvSpPr/>
          <p:nvPr/>
        </p:nvSpPr>
        <p:spPr bwMode="auto">
          <a:xfrm>
            <a:off x="4857006" y="2866653"/>
            <a:ext cx="2241550" cy="1217612"/>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b="1" dirty="0" smtClean="0">
                <a:solidFill>
                  <a:schemeClr val="tx1">
                    <a:lumMod val="75000"/>
                    <a:lumOff val="25000"/>
                  </a:schemeClr>
                </a:solidFill>
                <a:latin typeface="Times New Roman" panose="02020603050405020304" pitchFamily="18" charset="0"/>
                <a:cs typeface="Times New Roman" panose="02020603050405020304" pitchFamily="18" charset="0"/>
              </a:rPr>
              <a:t>Multilateral </a:t>
            </a:r>
            <a:r>
              <a:rPr lang="es-ES_tradnl" b="1" dirty="0" err="1" smtClean="0">
                <a:solidFill>
                  <a:schemeClr val="tx1">
                    <a:lumMod val="75000"/>
                    <a:lumOff val="25000"/>
                  </a:schemeClr>
                </a:solidFill>
                <a:latin typeface="Times New Roman" panose="02020603050405020304" pitchFamily="18" charset="0"/>
                <a:cs typeface="Times New Roman" panose="02020603050405020304" pitchFamily="18" charset="0"/>
              </a:rPr>
              <a:t>framework</a:t>
            </a:r>
            <a:r>
              <a:rPr lang="es-ES_tradnl" b="1" dirty="0" smtClean="0">
                <a:solidFill>
                  <a:schemeClr val="tx1">
                    <a:lumMod val="75000"/>
                    <a:lumOff val="25000"/>
                  </a:schemeClr>
                </a:solidFill>
                <a:latin typeface="Times New Roman" panose="02020603050405020304" pitchFamily="18" charset="0"/>
                <a:cs typeface="Times New Roman" panose="02020603050405020304" pitchFamily="18" charset="0"/>
              </a:rPr>
              <a:t> </a:t>
            </a:r>
            <a:r>
              <a:rPr lang="es-ES_tradnl" b="1" dirty="0" err="1" smtClean="0">
                <a:solidFill>
                  <a:schemeClr val="tx1">
                    <a:lumMod val="75000"/>
                    <a:lumOff val="25000"/>
                  </a:schemeClr>
                </a:solidFill>
                <a:latin typeface="Times New Roman" panose="02020603050405020304" pitchFamily="18" charset="0"/>
                <a:cs typeface="Times New Roman" panose="02020603050405020304" pitchFamily="18" charset="0"/>
              </a:rPr>
              <a:t>on</a:t>
            </a:r>
            <a:r>
              <a:rPr lang="es-ES_tradnl" b="1" dirty="0" smtClean="0">
                <a:solidFill>
                  <a:schemeClr val="tx1">
                    <a:lumMod val="75000"/>
                    <a:lumOff val="25000"/>
                  </a:schemeClr>
                </a:solidFill>
                <a:latin typeface="Times New Roman" panose="02020603050405020304" pitchFamily="18" charset="0"/>
                <a:cs typeface="Times New Roman" panose="02020603050405020304" pitchFamily="18" charset="0"/>
              </a:rPr>
              <a:t> </a:t>
            </a:r>
            <a:r>
              <a:rPr lang="es-ES_tradnl" b="1" dirty="0" err="1" smtClean="0">
                <a:solidFill>
                  <a:schemeClr val="tx1">
                    <a:lumMod val="75000"/>
                    <a:lumOff val="25000"/>
                  </a:schemeClr>
                </a:solidFill>
                <a:latin typeface="Times New Roman" panose="02020603050405020304" pitchFamily="18" charset="0"/>
                <a:cs typeface="Times New Roman" panose="02020603050405020304" pitchFamily="18" charset="0"/>
              </a:rPr>
              <a:t>labour</a:t>
            </a:r>
            <a:r>
              <a:rPr lang="es-ES_tradnl" b="1" dirty="0" smtClean="0">
                <a:solidFill>
                  <a:schemeClr val="tx1">
                    <a:lumMod val="75000"/>
                    <a:lumOff val="25000"/>
                  </a:schemeClr>
                </a:solidFill>
                <a:latin typeface="Times New Roman" panose="02020603050405020304" pitchFamily="18" charset="0"/>
                <a:cs typeface="Times New Roman" panose="02020603050405020304" pitchFamily="18" charset="0"/>
              </a:rPr>
              <a:t> </a:t>
            </a:r>
            <a:r>
              <a:rPr lang="es-ES_tradnl" b="1" dirty="0" err="1" smtClean="0">
                <a:solidFill>
                  <a:schemeClr val="tx1">
                    <a:lumMod val="75000"/>
                    <a:lumOff val="25000"/>
                  </a:schemeClr>
                </a:solidFill>
                <a:latin typeface="Times New Roman" panose="02020603050405020304" pitchFamily="18" charset="0"/>
                <a:cs typeface="Times New Roman" panose="02020603050405020304" pitchFamily="18" charset="0"/>
              </a:rPr>
              <a:t>migration</a:t>
            </a:r>
            <a:r>
              <a:rPr lang="es-ES_tradnl" dirty="0" smtClean="0">
                <a:solidFill>
                  <a:schemeClr val="tx1">
                    <a:lumMod val="75000"/>
                    <a:lumOff val="25000"/>
                  </a:schemeClr>
                </a:solidFill>
                <a:latin typeface="Times New Roman" panose="02020603050405020304" pitchFamily="18" charset="0"/>
                <a:cs typeface="Times New Roman" panose="02020603050405020304" pitchFamily="18" charset="0"/>
              </a:rPr>
              <a:t>(2006</a:t>
            </a:r>
            <a:r>
              <a:rPr lang="es-ES_tradnl" dirty="0">
                <a:solidFill>
                  <a:schemeClr val="tx1">
                    <a:lumMod val="75000"/>
                    <a:lumOff val="25000"/>
                  </a:schemeClr>
                </a:solidFill>
                <a:latin typeface="Times New Roman" panose="02020603050405020304" pitchFamily="18" charset="0"/>
                <a:cs typeface="Times New Roman" panose="02020603050405020304" pitchFamily="18" charset="0"/>
              </a:rPr>
              <a:t>)</a:t>
            </a:r>
          </a:p>
        </p:txBody>
      </p:sp>
      <p:cxnSp>
        <p:nvCxnSpPr>
          <p:cNvPr id="41" name="Conector recto de flecha 40"/>
          <p:cNvCxnSpPr>
            <a:stCxn id="3" idx="4"/>
          </p:cNvCxnSpPr>
          <p:nvPr/>
        </p:nvCxnSpPr>
        <p:spPr>
          <a:xfrm flipH="1">
            <a:off x="10579944" y="3179720"/>
            <a:ext cx="1" cy="14555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3" name="Conector recto de flecha 52"/>
          <p:cNvCxnSpPr>
            <a:stCxn id="4" idx="4"/>
          </p:cNvCxnSpPr>
          <p:nvPr/>
        </p:nvCxnSpPr>
        <p:spPr>
          <a:xfrm flipH="1">
            <a:off x="1655525" y="3424634"/>
            <a:ext cx="1" cy="12543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56"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1200170" y="6073776"/>
            <a:ext cx="917218" cy="682840"/>
          </a:xfrm>
          <a:prstGeom prst="rect">
            <a:avLst/>
          </a:prstGeom>
          <a:ln>
            <a:noFill/>
          </a:ln>
          <a:effectLst>
            <a:softEdge rad="112500"/>
          </a:effectLst>
          <a:extLst/>
        </p:spPr>
      </p:pic>
      <p:pic>
        <p:nvPicPr>
          <p:cNvPr id="6" name="Picture 5"/>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952431" y="2785214"/>
            <a:ext cx="1804796" cy="1380490"/>
          </a:xfrm>
          <a:prstGeom prst="rect">
            <a:avLst/>
          </a:prstGeom>
          <a:ln>
            <a:noFill/>
          </a:ln>
          <a:effectLst>
            <a:softEdge rad="112500"/>
          </a:effectLst>
        </p:spPr>
      </p:pic>
      <p:pic>
        <p:nvPicPr>
          <p:cNvPr id="7" name="Picture 6"/>
          <p:cNvPicPr>
            <a:picLocks noChangeAspect="1"/>
          </p:cNvPicPr>
          <p:nvPr/>
        </p:nvPicPr>
        <p:blipFill rotWithShape="1">
          <a:blip r:embed="rId4" cstate="email">
            <a:extLst>
              <a:ext uri="{28A0092B-C50C-407E-A947-70E740481C1C}">
                <a14:useLocalDpi xmlns:a14="http://schemas.microsoft.com/office/drawing/2010/main"/>
              </a:ext>
            </a:extLst>
          </a:blip>
          <a:srcRect t="-11111"/>
          <a:stretch/>
        </p:blipFill>
        <p:spPr>
          <a:xfrm>
            <a:off x="7158987" y="2628655"/>
            <a:ext cx="1680264" cy="1561583"/>
          </a:xfrm>
          <a:prstGeom prst="rect">
            <a:avLst/>
          </a:prstGeom>
          <a:ln>
            <a:noFill/>
          </a:ln>
          <a:effectLst>
            <a:softEdge rad="112500"/>
          </a:effectLst>
        </p:spPr>
      </p:pic>
    </p:spTree>
    <p:extLst>
      <p:ext uri="{BB962C8B-B14F-4D97-AF65-F5344CB8AC3E}">
        <p14:creationId xmlns:p14="http://schemas.microsoft.com/office/powerpoint/2010/main" val="403586343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226" name="Picture 6"/>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385762" y="4672088"/>
            <a:ext cx="2255399" cy="15593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27" name="Picture 2"/>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bwMode="auto">
          <a:xfrm>
            <a:off x="9225756" y="4918550"/>
            <a:ext cx="2012835" cy="1467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4" name="TextBox 7"/>
          <p:cNvSpPr txBox="1">
            <a:spLocks noChangeArrowheads="1"/>
          </p:cNvSpPr>
          <p:nvPr/>
        </p:nvSpPr>
        <p:spPr bwMode="auto">
          <a:xfrm>
            <a:off x="3852863" y="946290"/>
            <a:ext cx="480680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s-ES_tradnl" sz="2800" b="1" dirty="0" err="1" smtClean="0">
                <a:solidFill>
                  <a:schemeClr val="accent1">
                    <a:lumMod val="75000"/>
                  </a:schemeClr>
                </a:solidFill>
                <a:latin typeface="Times New Roman" panose="02020603050405020304" pitchFamily="18" charset="0"/>
                <a:cs typeface="Times New Roman" panose="02020603050405020304" pitchFamily="18" charset="0"/>
              </a:rPr>
              <a:t>Equitable</a:t>
            </a:r>
            <a:r>
              <a:rPr lang="es-ES_tradnl" sz="2800" b="1" dirty="0" smtClean="0">
                <a:solidFill>
                  <a:schemeClr val="accent1">
                    <a:lumMod val="75000"/>
                  </a:schemeClr>
                </a:solidFill>
                <a:latin typeface="Times New Roman" panose="02020603050405020304" pitchFamily="18" charset="0"/>
                <a:cs typeface="Times New Roman" panose="02020603050405020304" pitchFamily="18" charset="0"/>
              </a:rPr>
              <a:t> </a:t>
            </a:r>
            <a:r>
              <a:rPr lang="es-ES_tradnl" sz="2800" b="1" dirty="0" err="1" smtClean="0">
                <a:solidFill>
                  <a:schemeClr val="accent1">
                    <a:lumMod val="75000"/>
                  </a:schemeClr>
                </a:solidFill>
                <a:latin typeface="Times New Roman" panose="02020603050405020304" pitchFamily="18" charset="0"/>
                <a:cs typeface="Times New Roman" panose="02020603050405020304" pitchFamily="18" charset="0"/>
              </a:rPr>
              <a:t>migration</a:t>
            </a:r>
            <a:r>
              <a:rPr lang="es-ES_tradnl" sz="2800" b="1" dirty="0" smtClean="0">
                <a:solidFill>
                  <a:schemeClr val="accent1">
                    <a:lumMod val="75000"/>
                  </a:schemeClr>
                </a:solidFill>
                <a:latin typeface="Times New Roman" panose="02020603050405020304" pitchFamily="18" charset="0"/>
                <a:cs typeface="Times New Roman" panose="02020603050405020304" pitchFamily="18" charset="0"/>
              </a:rPr>
              <a:t> </a:t>
            </a:r>
            <a:r>
              <a:rPr lang="es-ES_tradnl" sz="2800" b="1" dirty="0" err="1" smtClean="0">
                <a:solidFill>
                  <a:schemeClr val="accent1">
                    <a:lumMod val="75000"/>
                  </a:schemeClr>
                </a:solidFill>
                <a:latin typeface="Times New Roman" panose="02020603050405020304" pitchFamily="18" charset="0"/>
                <a:cs typeface="Times New Roman" panose="02020603050405020304" pitchFamily="18" charset="0"/>
              </a:rPr>
              <a:t>program</a:t>
            </a:r>
            <a:endParaRPr lang="es-ES_tradnl" sz="28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52229" name="TextBox 8"/>
          <p:cNvSpPr txBox="1">
            <a:spLocks noChangeArrowheads="1"/>
          </p:cNvSpPr>
          <p:nvPr/>
        </p:nvSpPr>
        <p:spPr bwMode="auto">
          <a:xfrm>
            <a:off x="580534" y="2492335"/>
            <a:ext cx="3789362"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s-ES_tradnl" altLang="es-ES_tradnl" dirty="0" smtClean="0"/>
              <a:t>To </a:t>
            </a:r>
            <a:r>
              <a:rPr lang="es-ES_tradnl" altLang="es-ES_tradnl" dirty="0" err="1" smtClean="0"/>
              <a:t>make</a:t>
            </a:r>
            <a:r>
              <a:rPr lang="es-ES_tradnl" altLang="es-ES_tradnl" dirty="0" smtClean="0"/>
              <a:t> </a:t>
            </a:r>
            <a:r>
              <a:rPr lang="es-ES_tradnl" altLang="es-ES_tradnl" dirty="0" err="1" smtClean="0"/>
              <a:t>migration</a:t>
            </a:r>
            <a:r>
              <a:rPr lang="es-ES_tradnl" altLang="es-ES_tradnl" dirty="0" smtClean="0"/>
              <a:t> </a:t>
            </a:r>
            <a:r>
              <a:rPr lang="es-ES_tradnl" altLang="es-ES_tradnl" dirty="0" err="1" smtClean="0"/>
              <a:t>an</a:t>
            </a:r>
            <a:r>
              <a:rPr lang="es-ES_tradnl" altLang="es-ES_tradnl" dirty="0" smtClean="0"/>
              <a:t> </a:t>
            </a:r>
            <a:r>
              <a:rPr lang="es-ES_tradnl" altLang="es-ES_tradnl" dirty="0" err="1" smtClean="0"/>
              <a:t>option</a:t>
            </a:r>
            <a:r>
              <a:rPr lang="es-ES_tradnl" altLang="es-ES_tradnl" dirty="0" smtClean="0"/>
              <a:t> </a:t>
            </a:r>
            <a:r>
              <a:rPr lang="es-ES_tradnl" altLang="es-ES_tradnl" dirty="0" err="1" smtClean="0"/>
              <a:t>rather</a:t>
            </a:r>
            <a:r>
              <a:rPr lang="es-ES_tradnl" altLang="es-ES_tradnl" dirty="0" smtClean="0"/>
              <a:t> </a:t>
            </a:r>
            <a:r>
              <a:rPr lang="es-ES_tradnl" altLang="es-ES_tradnl" dirty="0" err="1" smtClean="0"/>
              <a:t>than</a:t>
            </a:r>
            <a:r>
              <a:rPr lang="es-ES_tradnl" altLang="es-ES_tradnl" dirty="0" smtClean="0"/>
              <a:t> a </a:t>
            </a:r>
            <a:r>
              <a:rPr lang="es-ES_tradnl" altLang="es-ES_tradnl" dirty="0" err="1" smtClean="0"/>
              <a:t>necessity</a:t>
            </a:r>
            <a:r>
              <a:rPr lang="es-ES_tradnl" altLang="es-ES_tradnl" dirty="0" smtClean="0"/>
              <a:t> </a:t>
            </a:r>
            <a:r>
              <a:rPr lang="es-ES_tradnl" altLang="es-ES_tradnl" dirty="0" err="1" smtClean="0"/>
              <a:t>for</a:t>
            </a:r>
            <a:r>
              <a:rPr lang="es-ES_tradnl" altLang="es-ES_tradnl" dirty="0" smtClean="0"/>
              <a:t> </a:t>
            </a:r>
            <a:r>
              <a:rPr lang="es-ES_tradnl" altLang="es-ES_tradnl" dirty="0" err="1" smtClean="0"/>
              <a:t>everyone</a:t>
            </a:r>
            <a:endParaRPr lang="es-ES_tradnl" altLang="es-ES_tradnl" dirty="0"/>
          </a:p>
        </p:txBody>
      </p:sp>
      <p:sp>
        <p:nvSpPr>
          <p:cNvPr id="52231" name="TextBox 11"/>
          <p:cNvSpPr txBox="1">
            <a:spLocks noChangeArrowheads="1"/>
          </p:cNvSpPr>
          <p:nvPr/>
        </p:nvSpPr>
        <p:spPr bwMode="auto">
          <a:xfrm>
            <a:off x="8239773" y="2451590"/>
            <a:ext cx="30734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s-ES_tradnl" altLang="es-ES_tradnl" dirty="0" err="1" smtClean="0"/>
              <a:t>Increase</a:t>
            </a:r>
            <a:r>
              <a:rPr lang="es-ES_tradnl" altLang="es-ES_tradnl" dirty="0" smtClean="0"/>
              <a:t> </a:t>
            </a:r>
            <a:r>
              <a:rPr lang="es-ES_tradnl" altLang="es-ES_tradnl" dirty="0" err="1" smtClean="0"/>
              <a:t>the</a:t>
            </a:r>
            <a:r>
              <a:rPr lang="es-ES_tradnl" altLang="es-ES_tradnl" dirty="0" smtClean="0"/>
              <a:t> </a:t>
            </a:r>
            <a:r>
              <a:rPr lang="es-ES_tradnl" altLang="es-ES_tradnl" dirty="0" err="1" smtClean="0"/>
              <a:t>decent</a:t>
            </a:r>
            <a:r>
              <a:rPr lang="es-ES_tradnl" altLang="es-ES_tradnl" dirty="0" smtClean="0"/>
              <a:t> </a:t>
            </a:r>
            <a:r>
              <a:rPr lang="es-ES_tradnl" altLang="es-ES_tradnl" dirty="0" err="1" smtClean="0"/>
              <a:t>work</a:t>
            </a:r>
            <a:r>
              <a:rPr lang="es-ES_tradnl" altLang="es-ES_tradnl" dirty="0" smtClean="0"/>
              <a:t> </a:t>
            </a:r>
            <a:r>
              <a:rPr lang="es-ES_tradnl" altLang="es-ES_tradnl" dirty="0" err="1" smtClean="0"/>
              <a:t>opportunities</a:t>
            </a:r>
            <a:r>
              <a:rPr lang="es-ES_tradnl" altLang="es-ES_tradnl" dirty="0" smtClean="0"/>
              <a:t> in </a:t>
            </a:r>
            <a:r>
              <a:rPr lang="es-ES_tradnl" altLang="es-ES_tradnl" dirty="0" err="1" smtClean="0"/>
              <a:t>the</a:t>
            </a:r>
            <a:r>
              <a:rPr lang="es-ES_tradnl" altLang="es-ES_tradnl" dirty="0" smtClean="0"/>
              <a:t> </a:t>
            </a:r>
            <a:r>
              <a:rPr lang="es-ES_tradnl" altLang="es-ES_tradnl" dirty="0" err="1" smtClean="0"/>
              <a:t>countries</a:t>
            </a:r>
            <a:r>
              <a:rPr lang="es-ES_tradnl" altLang="es-ES_tradnl" dirty="0" smtClean="0"/>
              <a:t> of </a:t>
            </a:r>
            <a:r>
              <a:rPr lang="es-ES_tradnl" altLang="es-ES_tradnl" dirty="0" err="1" smtClean="0"/>
              <a:t>origin</a:t>
            </a:r>
            <a:endParaRPr lang="es-ES_tradnl" altLang="es-ES_tradnl" dirty="0"/>
          </a:p>
        </p:txBody>
      </p:sp>
      <p:sp>
        <p:nvSpPr>
          <p:cNvPr id="13" name="Rounded Rectangle 12"/>
          <p:cNvSpPr/>
          <p:nvPr/>
        </p:nvSpPr>
        <p:spPr>
          <a:xfrm>
            <a:off x="1162688" y="1786381"/>
            <a:ext cx="2087562" cy="431800"/>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2600" dirty="0" err="1" smtClean="0"/>
              <a:t>Principle</a:t>
            </a:r>
            <a:endParaRPr lang="es-ES_tradnl" sz="2600" dirty="0"/>
          </a:p>
        </p:txBody>
      </p:sp>
      <p:sp>
        <p:nvSpPr>
          <p:cNvPr id="15" name="Rounded Rectangle 14"/>
          <p:cNvSpPr/>
          <p:nvPr/>
        </p:nvSpPr>
        <p:spPr>
          <a:xfrm>
            <a:off x="8659666" y="1767028"/>
            <a:ext cx="2233613" cy="431800"/>
          </a:xfrm>
          <a:prstGeom prst="roundRect">
            <a:avLst/>
          </a:prstGeom>
          <a:solidFill>
            <a:srgbClr val="D88C4E"/>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s-ES_tradnl" sz="2800" dirty="0" err="1" smtClean="0"/>
              <a:t>Tool</a:t>
            </a:r>
            <a:endParaRPr lang="es-ES_tradnl" sz="2800" dirty="0"/>
          </a:p>
        </p:txBody>
      </p:sp>
      <p:pic>
        <p:nvPicPr>
          <p:cNvPr id="12" name="Picture 3"/>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11313173" y="6177149"/>
            <a:ext cx="914547" cy="680851"/>
          </a:xfrm>
          <a:prstGeom prst="rect">
            <a:avLst/>
          </a:prstGeom>
          <a:ln>
            <a:noFill/>
          </a:ln>
          <a:effectLst>
            <a:softEdge rad="112500"/>
          </a:effectLst>
          <a:extLst/>
        </p:spPr>
      </p:pic>
      <p:sp>
        <p:nvSpPr>
          <p:cNvPr id="52235" name="Title 1"/>
          <p:cNvSpPr>
            <a:spLocks noGrp="1"/>
          </p:cNvSpPr>
          <p:nvPr>
            <p:ph type="title"/>
          </p:nvPr>
        </p:nvSpPr>
        <p:spPr>
          <a:xfrm>
            <a:off x="261781" y="87027"/>
            <a:ext cx="3761579" cy="476250"/>
          </a:xfrm>
          <a:gradFill flip="none" rotWithShape="1">
            <a:gsLst>
              <a:gs pos="0">
                <a:srgbClr val="FFC000">
                  <a:tint val="66000"/>
                  <a:satMod val="160000"/>
                </a:srgbClr>
              </a:gs>
              <a:gs pos="50000">
                <a:srgbClr val="FFC000">
                  <a:tint val="44500"/>
                  <a:satMod val="160000"/>
                </a:srgbClr>
              </a:gs>
              <a:gs pos="100000">
                <a:srgbClr val="FFC000">
                  <a:tint val="23500"/>
                  <a:satMod val="160000"/>
                </a:srgbClr>
              </a:gs>
            </a:gsLst>
            <a:lin ang="0" scaled="1"/>
            <a:tileRect/>
          </a:gradFill>
        </p:spPr>
        <p:txBody>
          <a:bodyPr>
            <a:noAutofit/>
          </a:bodyPr>
          <a:lstStyle/>
          <a:p>
            <a:pPr eaLnBrk="1" hangingPunct="1"/>
            <a:r>
              <a:rPr lang="es-ES_tradnl" altLang="es-ES_tradnl" sz="2500" dirty="0" smtClean="0">
                <a:latin typeface="Times New Roman" panose="02020603050405020304" pitchFamily="18" charset="0"/>
                <a:cs typeface="Times New Roman" panose="02020603050405020304" pitchFamily="18" charset="0"/>
              </a:rPr>
              <a:t>Migration and </a:t>
            </a:r>
            <a:r>
              <a:rPr lang="es-ES_tradnl" altLang="es-ES_tradnl" sz="2500" dirty="0">
                <a:latin typeface="Times New Roman" panose="02020603050405020304" pitchFamily="18" charset="0"/>
                <a:cs typeface="Times New Roman" panose="02020603050405020304" pitchFamily="18" charset="0"/>
              </a:rPr>
              <a:t>E</a:t>
            </a:r>
            <a:r>
              <a:rPr lang="es-ES_tradnl" altLang="es-ES_tradnl" sz="2500" dirty="0" smtClean="0">
                <a:latin typeface="Times New Roman" panose="02020603050405020304" pitchFamily="18" charset="0"/>
                <a:cs typeface="Times New Roman" panose="02020603050405020304" pitchFamily="18" charset="0"/>
              </a:rPr>
              <a:t>mployment </a:t>
            </a:r>
            <a:endParaRPr lang="es-ES_tradnl" altLang="es-ES_tradnl" sz="2500" dirty="0">
              <a:latin typeface="Times New Roman" panose="02020603050405020304" pitchFamily="18" charset="0"/>
              <a:cs typeface="Times New Roman" panose="02020603050405020304" pitchFamily="18" charset="0"/>
            </a:endParaRPr>
          </a:p>
        </p:txBody>
      </p:sp>
      <p:sp>
        <p:nvSpPr>
          <p:cNvPr id="52236" name="TextBox 3"/>
          <p:cNvSpPr txBox="1">
            <a:spLocks noChangeArrowheads="1"/>
          </p:cNvSpPr>
          <p:nvPr/>
        </p:nvSpPr>
        <p:spPr bwMode="auto">
          <a:xfrm>
            <a:off x="10386617" y="135379"/>
            <a:ext cx="1638676" cy="461665"/>
          </a:xfrm>
          <a:prstGeom prst="rect">
            <a:avLst/>
          </a:prstGeom>
          <a:gradFill flip="none" rotWithShape="1">
            <a:gsLst>
              <a:gs pos="0">
                <a:srgbClr val="00B0F0">
                  <a:tint val="66000"/>
                  <a:satMod val="160000"/>
                </a:srgbClr>
              </a:gs>
              <a:gs pos="50000">
                <a:srgbClr val="00B0F0">
                  <a:tint val="44500"/>
                  <a:satMod val="160000"/>
                </a:srgbClr>
              </a:gs>
              <a:gs pos="100000">
                <a:srgbClr val="00B0F0">
                  <a:tint val="23500"/>
                  <a:satMod val="160000"/>
                </a:srgbClr>
              </a:gs>
            </a:gsLst>
            <a:lin ang="0" scaled="1"/>
            <a:tileRect/>
          </a:gradFill>
          <a:ln>
            <a:noFill/>
          </a:ln>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s-ES_tradnl" altLang="es-ES" sz="2400" dirty="0" err="1" smtClean="0">
                <a:latin typeface="Times New Roman" panose="02020603050405020304" pitchFamily="18" charset="0"/>
                <a:cs typeface="Times New Roman" panose="02020603050405020304" pitchFamily="18" charset="0"/>
              </a:rPr>
              <a:t>ILO’s</a:t>
            </a:r>
            <a:r>
              <a:rPr lang="es-ES_tradnl" altLang="es-ES" sz="2400" dirty="0" smtClean="0">
                <a:latin typeface="Times New Roman" panose="02020603050405020304" pitchFamily="18" charset="0"/>
                <a:cs typeface="Times New Roman" panose="02020603050405020304" pitchFamily="18" charset="0"/>
              </a:rPr>
              <a:t> </a:t>
            </a:r>
            <a:r>
              <a:rPr lang="es-ES_tradnl" altLang="es-ES" sz="2400" dirty="0" err="1" smtClean="0">
                <a:latin typeface="Times New Roman" panose="02020603050405020304" pitchFamily="18" charset="0"/>
                <a:cs typeface="Times New Roman" panose="02020603050405020304" pitchFamily="18" charset="0"/>
              </a:rPr>
              <a:t>work</a:t>
            </a:r>
            <a:endParaRPr lang="es-ES_tradnl" altLang="es-ES" sz="2400" dirty="0">
              <a:latin typeface="Times New Roman" panose="02020603050405020304" pitchFamily="18" charset="0"/>
              <a:cs typeface="Times New Roman" panose="02020603050405020304" pitchFamily="18" charset="0"/>
            </a:endParaRPr>
          </a:p>
        </p:txBody>
      </p:sp>
      <p:sp>
        <p:nvSpPr>
          <p:cNvPr id="2" name="Rectangle 1"/>
          <p:cNvSpPr/>
          <p:nvPr/>
        </p:nvSpPr>
        <p:spPr>
          <a:xfrm>
            <a:off x="1855295" y="3545497"/>
            <a:ext cx="2514601" cy="104775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err="1" smtClean="0"/>
              <a:t>Elaborate</a:t>
            </a:r>
            <a:r>
              <a:rPr lang="es-ES" dirty="0" smtClean="0"/>
              <a:t> </a:t>
            </a:r>
            <a:r>
              <a:rPr lang="es-ES" b="1" dirty="0" err="1" smtClean="0"/>
              <a:t>labour</a:t>
            </a:r>
            <a:r>
              <a:rPr lang="es-ES" b="1" dirty="0" smtClean="0"/>
              <a:t> </a:t>
            </a:r>
            <a:r>
              <a:rPr lang="es-ES" b="1" dirty="0" err="1" smtClean="0"/>
              <a:t>migration</a:t>
            </a:r>
            <a:r>
              <a:rPr lang="es-ES" b="1" dirty="0" smtClean="0"/>
              <a:t> </a:t>
            </a:r>
            <a:r>
              <a:rPr lang="es-ES" b="1" dirty="0" err="1" smtClean="0"/>
              <a:t>policies</a:t>
            </a:r>
            <a:r>
              <a:rPr lang="es-ES" b="1" dirty="0" smtClean="0"/>
              <a:t> </a:t>
            </a:r>
            <a:r>
              <a:rPr lang="es-ES" dirty="0" err="1" smtClean="0"/>
              <a:t>or</a:t>
            </a:r>
            <a:r>
              <a:rPr lang="es-ES" dirty="0" smtClean="0"/>
              <a:t> </a:t>
            </a:r>
            <a:r>
              <a:rPr lang="es-ES" dirty="0" err="1" smtClean="0"/>
              <a:t>employment</a:t>
            </a:r>
            <a:r>
              <a:rPr lang="es-ES" dirty="0" smtClean="0"/>
              <a:t> </a:t>
            </a:r>
            <a:r>
              <a:rPr lang="es-ES" dirty="0" err="1" smtClean="0"/>
              <a:t>policies</a:t>
            </a:r>
            <a:endParaRPr lang="es-ES" dirty="0"/>
          </a:p>
        </p:txBody>
      </p:sp>
      <p:sp>
        <p:nvSpPr>
          <p:cNvPr id="14" name="Rectangle 13"/>
          <p:cNvSpPr/>
          <p:nvPr/>
        </p:nvSpPr>
        <p:spPr>
          <a:xfrm>
            <a:off x="3250250" y="4927885"/>
            <a:ext cx="2514601" cy="1047750"/>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err="1" smtClean="0">
                <a:solidFill>
                  <a:schemeClr val="bg2">
                    <a:lumMod val="25000"/>
                  </a:schemeClr>
                </a:solidFill>
              </a:rPr>
              <a:t>Tecnical</a:t>
            </a:r>
            <a:r>
              <a:rPr lang="es-ES" dirty="0" smtClean="0">
                <a:solidFill>
                  <a:schemeClr val="bg2">
                    <a:lumMod val="25000"/>
                  </a:schemeClr>
                </a:solidFill>
              </a:rPr>
              <a:t> </a:t>
            </a:r>
            <a:r>
              <a:rPr lang="es-ES" dirty="0" err="1" smtClean="0">
                <a:solidFill>
                  <a:schemeClr val="bg2">
                    <a:lumMod val="25000"/>
                  </a:schemeClr>
                </a:solidFill>
              </a:rPr>
              <a:t>support</a:t>
            </a:r>
            <a:r>
              <a:rPr lang="es-ES" dirty="0" smtClean="0">
                <a:solidFill>
                  <a:schemeClr val="bg2">
                    <a:lumMod val="25000"/>
                  </a:schemeClr>
                </a:solidFill>
              </a:rPr>
              <a:t> to prepare </a:t>
            </a:r>
            <a:r>
              <a:rPr lang="es-ES" b="1" dirty="0" smtClean="0">
                <a:solidFill>
                  <a:schemeClr val="bg2">
                    <a:lumMod val="25000"/>
                  </a:schemeClr>
                </a:solidFill>
              </a:rPr>
              <a:t>bilateral </a:t>
            </a:r>
            <a:r>
              <a:rPr lang="es-ES" b="1" dirty="0" err="1" smtClean="0">
                <a:solidFill>
                  <a:schemeClr val="bg2">
                    <a:lumMod val="25000"/>
                  </a:schemeClr>
                </a:solidFill>
              </a:rPr>
              <a:t>agreements</a:t>
            </a:r>
            <a:endParaRPr lang="es-ES" b="1" dirty="0">
              <a:solidFill>
                <a:schemeClr val="bg2">
                  <a:lumMod val="25000"/>
                </a:schemeClr>
              </a:solidFill>
            </a:endParaRPr>
          </a:p>
        </p:txBody>
      </p:sp>
      <p:sp>
        <p:nvSpPr>
          <p:cNvPr id="16" name="Rectangle 15"/>
          <p:cNvSpPr/>
          <p:nvPr/>
        </p:nvSpPr>
        <p:spPr>
          <a:xfrm>
            <a:off x="6137202" y="4814726"/>
            <a:ext cx="2522464" cy="1457793"/>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To </a:t>
            </a:r>
            <a:r>
              <a:rPr lang="es-ES" dirty="0" err="1" smtClean="0"/>
              <a:t>develop</a:t>
            </a:r>
            <a:r>
              <a:rPr lang="es-ES" dirty="0" smtClean="0"/>
              <a:t> </a:t>
            </a:r>
            <a:r>
              <a:rPr lang="es-ES" b="1" dirty="0" err="1" smtClean="0"/>
              <a:t>recognition</a:t>
            </a:r>
            <a:r>
              <a:rPr lang="es-ES" b="1" dirty="0" smtClean="0"/>
              <a:t> of </a:t>
            </a:r>
            <a:r>
              <a:rPr lang="es-ES" b="1" dirty="0" err="1" smtClean="0"/>
              <a:t>skills</a:t>
            </a:r>
            <a:r>
              <a:rPr lang="es-ES" b="1" dirty="0" smtClean="0"/>
              <a:t> and </a:t>
            </a:r>
            <a:r>
              <a:rPr lang="es-ES" b="1" dirty="0" err="1" smtClean="0"/>
              <a:t>skill</a:t>
            </a:r>
            <a:r>
              <a:rPr lang="es-ES" b="1" dirty="0" smtClean="0"/>
              <a:t> </a:t>
            </a:r>
            <a:r>
              <a:rPr lang="es-ES" b="1" dirty="0" err="1" smtClean="0"/>
              <a:t>certification</a:t>
            </a:r>
            <a:r>
              <a:rPr lang="es-ES" b="1" dirty="0" smtClean="0"/>
              <a:t> </a:t>
            </a:r>
            <a:r>
              <a:rPr lang="es-ES" b="1" dirty="0" err="1" smtClean="0"/>
              <a:t>system</a:t>
            </a:r>
            <a:r>
              <a:rPr lang="es-ES" b="1" dirty="0" err="1"/>
              <a:t>s</a:t>
            </a:r>
            <a:endParaRPr lang="es-ES" b="1" dirty="0"/>
          </a:p>
        </p:txBody>
      </p:sp>
      <p:sp>
        <p:nvSpPr>
          <p:cNvPr id="17" name="Rectangle 16"/>
          <p:cNvSpPr/>
          <p:nvPr/>
        </p:nvSpPr>
        <p:spPr>
          <a:xfrm>
            <a:off x="7872016" y="3637618"/>
            <a:ext cx="2514601" cy="1047750"/>
          </a:xfrm>
          <a:prstGeom prst="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To </a:t>
            </a:r>
            <a:r>
              <a:rPr lang="es-ES" dirty="0" err="1" smtClean="0">
                <a:solidFill>
                  <a:schemeClr val="tx1"/>
                </a:solidFill>
              </a:rPr>
              <a:t>enhance</a:t>
            </a:r>
            <a:r>
              <a:rPr lang="es-ES" dirty="0" smtClean="0">
                <a:solidFill>
                  <a:schemeClr val="tx1"/>
                </a:solidFill>
              </a:rPr>
              <a:t> </a:t>
            </a:r>
            <a:r>
              <a:rPr lang="es-ES" dirty="0" err="1" smtClean="0">
                <a:solidFill>
                  <a:schemeClr val="tx1"/>
                </a:solidFill>
              </a:rPr>
              <a:t>the</a:t>
            </a:r>
            <a:r>
              <a:rPr lang="es-ES" dirty="0" smtClean="0">
                <a:solidFill>
                  <a:schemeClr val="tx1"/>
                </a:solidFill>
              </a:rPr>
              <a:t> </a:t>
            </a:r>
            <a:r>
              <a:rPr lang="es-ES" b="1" dirty="0" smtClean="0">
                <a:solidFill>
                  <a:schemeClr val="tx1"/>
                </a:solidFill>
              </a:rPr>
              <a:t>regional social dialogue </a:t>
            </a:r>
            <a:r>
              <a:rPr lang="es-ES" b="1" dirty="0" err="1" smtClean="0">
                <a:solidFill>
                  <a:schemeClr val="tx1"/>
                </a:solidFill>
              </a:rPr>
              <a:t>mecanisms</a:t>
            </a:r>
            <a:endParaRPr lang="es-ES" b="1" dirty="0">
              <a:solidFill>
                <a:schemeClr val="tx1"/>
              </a:solidFill>
            </a:endParaRPr>
          </a:p>
        </p:txBody>
      </p:sp>
      <p:sp>
        <p:nvSpPr>
          <p:cNvPr id="4" name="Right Arrow 3"/>
          <p:cNvSpPr/>
          <p:nvPr/>
        </p:nvSpPr>
        <p:spPr>
          <a:xfrm>
            <a:off x="4275137" y="2743200"/>
            <a:ext cx="3924875" cy="14460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5" name="Oval 4"/>
          <p:cNvSpPr/>
          <p:nvPr/>
        </p:nvSpPr>
        <p:spPr>
          <a:xfrm>
            <a:off x="4864726" y="3449775"/>
            <a:ext cx="2544951" cy="1085866"/>
          </a:xfrm>
          <a:prstGeom prst="ellipse">
            <a:avLst/>
          </a:prstGeom>
          <a:solidFill>
            <a:srgbClr val="EBD84B"/>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800" b="1" dirty="0" err="1" smtClean="0">
                <a:solidFill>
                  <a:schemeClr val="tx1"/>
                </a:solidFill>
              </a:rPr>
              <a:t>ILO’s</a:t>
            </a:r>
            <a:r>
              <a:rPr lang="es-ES_tradnl" sz="2800" b="1" dirty="0" smtClean="0">
                <a:solidFill>
                  <a:schemeClr val="tx1"/>
                </a:solidFill>
              </a:rPr>
              <a:t> </a:t>
            </a:r>
            <a:r>
              <a:rPr lang="es-ES_tradnl" sz="2800" b="1" dirty="0" err="1" smtClean="0">
                <a:solidFill>
                  <a:schemeClr val="tx1"/>
                </a:solidFill>
              </a:rPr>
              <a:t>support</a:t>
            </a:r>
            <a:endParaRPr lang="es-ES_tradnl" sz="2800" b="1" dirty="0">
              <a:solidFill>
                <a:schemeClr val="tx1"/>
              </a:solidFill>
            </a:endParaRPr>
          </a:p>
        </p:txBody>
      </p:sp>
      <p:cxnSp>
        <p:nvCxnSpPr>
          <p:cNvPr id="7" name="Straight Arrow Connector 6"/>
          <p:cNvCxnSpPr>
            <a:stCxn id="5" idx="3"/>
            <a:endCxn id="14" idx="0"/>
          </p:cNvCxnSpPr>
          <p:nvPr/>
        </p:nvCxnSpPr>
        <p:spPr>
          <a:xfrm flipH="1">
            <a:off x="4507551" y="4376620"/>
            <a:ext cx="729874" cy="5512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5" idx="2"/>
            <a:endCxn id="2" idx="3"/>
          </p:cNvCxnSpPr>
          <p:nvPr/>
        </p:nvCxnSpPr>
        <p:spPr>
          <a:xfrm flipH="1">
            <a:off x="4369896" y="3992708"/>
            <a:ext cx="494830" cy="7666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5" idx="6"/>
            <a:endCxn id="17" idx="1"/>
          </p:cNvCxnSpPr>
          <p:nvPr/>
        </p:nvCxnSpPr>
        <p:spPr>
          <a:xfrm>
            <a:off x="7409677" y="3992708"/>
            <a:ext cx="462339" cy="1687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5" idx="5"/>
            <a:endCxn id="16" idx="0"/>
          </p:cNvCxnSpPr>
          <p:nvPr/>
        </p:nvCxnSpPr>
        <p:spPr>
          <a:xfrm>
            <a:off x="7036978" y="4376620"/>
            <a:ext cx="361456" cy="4381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3879500"/>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0030" y="232164"/>
            <a:ext cx="2803208" cy="419346"/>
          </a:xfrm>
          <a:gradFill flip="none" rotWithShape="1">
            <a:gsLst>
              <a:gs pos="0">
                <a:srgbClr val="1CADE4">
                  <a:tint val="66000"/>
                  <a:satMod val="160000"/>
                </a:srgbClr>
              </a:gs>
              <a:gs pos="50000">
                <a:srgbClr val="1CADE4">
                  <a:tint val="44500"/>
                  <a:satMod val="160000"/>
                </a:srgbClr>
              </a:gs>
              <a:gs pos="100000">
                <a:srgbClr val="92D050"/>
              </a:gs>
            </a:gsLst>
            <a:lin ang="0" scaled="1"/>
            <a:tileRect/>
          </a:gradFill>
          <a:ln>
            <a:noFill/>
          </a:ln>
        </p:spPr>
        <p:txBody>
          <a:bodyPr wrap="square">
            <a:spAutoFit/>
          </a:bodyPr>
          <a:lstStyle/>
          <a:p>
            <a:r>
              <a:rPr lang="es-ES_tradnl" sz="2500" dirty="0" err="1" smtClean="0">
                <a:solidFill>
                  <a:schemeClr val="tx1"/>
                </a:solidFill>
                <a:latin typeface="Times New Roman" panose="02020603050405020304" pitchFamily="18" charset="0"/>
                <a:ea typeface="+mn-ea"/>
                <a:cs typeface="Times New Roman" panose="02020603050405020304" pitchFamily="18" charset="0"/>
              </a:rPr>
              <a:t>Recommendations</a:t>
            </a:r>
            <a:endParaRPr lang="es-ES_tradnl" sz="2500" dirty="0">
              <a:solidFill>
                <a:schemeClr val="tx1"/>
              </a:solidFill>
              <a:latin typeface="Times New Roman" panose="02020603050405020304" pitchFamily="18" charset="0"/>
              <a:ea typeface="+mn-ea"/>
              <a:cs typeface="Times New Roman" panose="02020603050405020304" pitchFamily="18" charset="0"/>
            </a:endParaRPr>
          </a:p>
        </p:txBody>
      </p:sp>
      <p:pic>
        <p:nvPicPr>
          <p:cNvPr id="4"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1313173" y="6177149"/>
            <a:ext cx="914547" cy="680851"/>
          </a:xfrm>
          <a:prstGeom prst="rect">
            <a:avLst/>
          </a:prstGeom>
          <a:ln>
            <a:noFill/>
          </a:ln>
          <a:effectLst>
            <a:softEdge rad="112500"/>
          </a:effectLst>
          <a:extLst/>
        </p:spPr>
      </p:pic>
      <p:sp>
        <p:nvSpPr>
          <p:cNvPr id="12" name="Content Placeholder 2"/>
          <p:cNvSpPr>
            <a:spLocks noGrp="1"/>
          </p:cNvSpPr>
          <p:nvPr>
            <p:ph idx="1"/>
          </p:nvPr>
        </p:nvSpPr>
        <p:spPr>
          <a:xfrm>
            <a:off x="4432850" y="3883601"/>
            <a:ext cx="1662112" cy="431800"/>
          </a:xfrm>
        </p:spPr>
        <p:txBody>
          <a:bodyPr rtlCol="0">
            <a:noAutofit/>
          </a:bodyPr>
          <a:lstStyle/>
          <a:p>
            <a:pPr marL="114300" indent="0" eaLnBrk="1" fontAlgn="auto" hangingPunct="1">
              <a:buFont typeface="Arial" panose="020B0604020202020204" pitchFamily="34" charset="0"/>
              <a:buNone/>
              <a:defRPr/>
            </a:pPr>
            <a:r>
              <a:rPr lang="es-ES_tradnl" sz="2800" dirty="0" smtClean="0">
                <a:solidFill>
                  <a:schemeClr val="tx1">
                    <a:lumMod val="85000"/>
                    <a:lumOff val="15000"/>
                  </a:schemeClr>
                </a:solidFill>
              </a:rPr>
              <a:t>Objetivos</a:t>
            </a:r>
          </a:p>
          <a:p>
            <a:pPr eaLnBrk="1" fontAlgn="auto" hangingPunct="1">
              <a:buFont typeface="Arial"/>
              <a:buChar char="•"/>
              <a:defRPr/>
            </a:pPr>
            <a:endParaRPr lang="es-ES_tradnl" sz="2800" dirty="0">
              <a:solidFill>
                <a:schemeClr val="tx1">
                  <a:lumMod val="85000"/>
                  <a:lumOff val="15000"/>
                </a:schemeClr>
              </a:solidFill>
            </a:endParaRPr>
          </a:p>
          <a:p>
            <a:pPr eaLnBrk="1" fontAlgn="auto" hangingPunct="1">
              <a:buFont typeface="Arial"/>
              <a:buChar char="•"/>
              <a:defRPr/>
            </a:pPr>
            <a:endParaRPr lang="es-ES_tradnl" sz="2800" dirty="0">
              <a:solidFill>
                <a:schemeClr val="tx1">
                  <a:lumMod val="85000"/>
                  <a:lumOff val="15000"/>
                </a:schemeClr>
              </a:solidFill>
            </a:endParaRPr>
          </a:p>
        </p:txBody>
      </p:sp>
      <p:grpSp>
        <p:nvGrpSpPr>
          <p:cNvPr id="27" name="Group 26"/>
          <p:cNvGrpSpPr/>
          <p:nvPr/>
        </p:nvGrpSpPr>
        <p:grpSpPr>
          <a:xfrm>
            <a:off x="3882422" y="2127592"/>
            <a:ext cx="4609796" cy="3272406"/>
            <a:chOff x="2502644" y="2304492"/>
            <a:chExt cx="5619345" cy="3834429"/>
          </a:xfrm>
        </p:grpSpPr>
        <p:grpSp>
          <p:nvGrpSpPr>
            <p:cNvPr id="18" name="Group 17"/>
            <p:cNvGrpSpPr/>
            <p:nvPr/>
          </p:nvGrpSpPr>
          <p:grpSpPr>
            <a:xfrm rot="21386471">
              <a:off x="2502644" y="2304492"/>
              <a:ext cx="5619345" cy="3704497"/>
              <a:chOff x="5188114" y="2210935"/>
              <a:chExt cx="4433633" cy="3036638"/>
            </a:xfrm>
          </p:grpSpPr>
          <p:sp>
            <p:nvSpPr>
              <p:cNvPr id="14" name="Right Triangle 13"/>
              <p:cNvSpPr/>
              <p:nvPr/>
            </p:nvSpPr>
            <p:spPr>
              <a:xfrm rot="181602">
                <a:off x="5237822" y="2210935"/>
                <a:ext cx="4304926" cy="3034084"/>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grpSp>
            <p:nvGrpSpPr>
              <p:cNvPr id="17" name="Group 16"/>
              <p:cNvGrpSpPr/>
              <p:nvPr/>
            </p:nvGrpSpPr>
            <p:grpSpPr>
              <a:xfrm rot="189871">
                <a:off x="5188114" y="2219558"/>
                <a:ext cx="4433633" cy="3028015"/>
                <a:chOff x="4483298" y="2323561"/>
                <a:chExt cx="4433633" cy="3028015"/>
              </a:xfrm>
            </p:grpSpPr>
            <p:sp>
              <p:nvSpPr>
                <p:cNvPr id="15" name="Right Triangle 14"/>
                <p:cNvSpPr/>
                <p:nvPr/>
              </p:nvSpPr>
              <p:spPr>
                <a:xfrm rot="10831964">
                  <a:off x="4483298" y="2323561"/>
                  <a:ext cx="4357317" cy="3028015"/>
                </a:xfrm>
                <a:prstGeom prst="rtTriangl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16" name="TextBox 15"/>
                <p:cNvSpPr txBox="1"/>
                <p:nvPr/>
              </p:nvSpPr>
              <p:spPr>
                <a:xfrm>
                  <a:off x="6701860" y="2335734"/>
                  <a:ext cx="2215071" cy="2217145"/>
                </a:xfrm>
                <a:prstGeom prst="rect">
                  <a:avLst/>
                </a:prstGeom>
                <a:noFill/>
              </p:spPr>
              <p:txBody>
                <a:bodyPr wrap="square" rtlCol="0">
                  <a:spAutoFit/>
                </a:bodyPr>
                <a:lstStyle/>
                <a:p>
                  <a:pPr algn="ctr"/>
                  <a:r>
                    <a:rPr lang="es-ES_tradnl" sz="2400" dirty="0" err="1" smtClean="0">
                      <a:latin typeface="Times New Roman" panose="02020603050405020304" pitchFamily="18" charset="0"/>
                      <a:cs typeface="Times New Roman" panose="02020603050405020304" pitchFamily="18" charset="0"/>
                    </a:rPr>
                    <a:t>Migration</a:t>
                  </a:r>
                  <a:r>
                    <a:rPr lang="es-ES_tradnl" sz="2400" dirty="0" smtClean="0">
                      <a:latin typeface="Times New Roman" panose="02020603050405020304" pitchFamily="18" charset="0"/>
                      <a:cs typeface="Times New Roman" panose="02020603050405020304" pitchFamily="18" charset="0"/>
                    </a:rPr>
                    <a:t> </a:t>
                  </a:r>
                  <a:r>
                    <a:rPr lang="es-ES_tradnl" sz="2400" dirty="0" err="1" smtClean="0">
                      <a:latin typeface="Times New Roman" panose="02020603050405020304" pitchFamily="18" charset="0"/>
                      <a:cs typeface="Times New Roman" panose="02020603050405020304" pitchFamily="18" charset="0"/>
                    </a:rPr>
                    <a:t>systems</a:t>
                  </a:r>
                  <a:r>
                    <a:rPr lang="es-ES_tradnl" sz="2400" dirty="0" smtClean="0">
                      <a:latin typeface="Times New Roman" panose="02020603050405020304" pitchFamily="18" charset="0"/>
                      <a:cs typeface="Times New Roman" panose="02020603050405020304" pitchFamily="18" charset="0"/>
                    </a:rPr>
                    <a:t> </a:t>
                  </a:r>
                  <a:r>
                    <a:rPr lang="es-ES_tradnl" sz="2400" b="1" dirty="0" err="1" smtClean="0">
                      <a:latin typeface="Times New Roman" panose="02020603050405020304" pitchFamily="18" charset="0"/>
                      <a:cs typeface="Times New Roman" panose="02020603050405020304" pitchFamily="18" charset="0"/>
                    </a:rPr>
                    <a:t>serving</a:t>
                  </a:r>
                  <a:r>
                    <a:rPr lang="es-ES_tradnl" sz="2400" b="1" dirty="0" smtClean="0">
                      <a:latin typeface="Times New Roman" panose="02020603050405020304" pitchFamily="18" charset="0"/>
                      <a:cs typeface="Times New Roman" panose="02020603050405020304" pitchFamily="18" charset="0"/>
                    </a:rPr>
                    <a:t> </a:t>
                  </a:r>
                  <a:r>
                    <a:rPr lang="es-ES_tradnl" sz="2400" b="1" dirty="0" err="1" smtClean="0">
                      <a:latin typeface="Times New Roman" panose="02020603050405020304" pitchFamily="18" charset="0"/>
                      <a:cs typeface="Times New Roman" panose="02020603050405020304" pitchFamily="18" charset="0"/>
                    </a:rPr>
                    <a:t>the</a:t>
                  </a:r>
                  <a:r>
                    <a:rPr lang="es-ES_tradnl" sz="2400" b="1" dirty="0" smtClean="0">
                      <a:latin typeface="Times New Roman" panose="02020603050405020304" pitchFamily="18" charset="0"/>
                      <a:cs typeface="Times New Roman" panose="02020603050405020304" pitchFamily="18" charset="0"/>
                    </a:rPr>
                    <a:t> </a:t>
                  </a:r>
                  <a:r>
                    <a:rPr lang="es-ES_tradnl" sz="2400" b="1" dirty="0" err="1" smtClean="0">
                      <a:latin typeface="Times New Roman" panose="02020603050405020304" pitchFamily="18" charset="0"/>
                      <a:cs typeface="Times New Roman" panose="02020603050405020304" pitchFamily="18" charset="0"/>
                    </a:rPr>
                    <a:t>interests</a:t>
                  </a:r>
                  <a:r>
                    <a:rPr lang="es-ES_tradnl" sz="2400" b="1" dirty="0" smtClean="0">
                      <a:latin typeface="Times New Roman" panose="02020603050405020304" pitchFamily="18" charset="0"/>
                      <a:cs typeface="Times New Roman" panose="02020603050405020304" pitchFamily="18" charset="0"/>
                    </a:rPr>
                    <a:t> of </a:t>
                  </a:r>
                  <a:r>
                    <a:rPr lang="es-ES_tradnl" sz="2400" b="1" dirty="0" err="1" smtClean="0">
                      <a:latin typeface="Times New Roman" panose="02020603050405020304" pitchFamily="18" charset="0"/>
                      <a:cs typeface="Times New Roman" panose="02020603050405020304" pitchFamily="18" charset="0"/>
                    </a:rPr>
                    <a:t>all</a:t>
                  </a:r>
                  <a:r>
                    <a:rPr lang="es-ES_tradnl" sz="2400" b="1" dirty="0" smtClean="0">
                      <a:latin typeface="Times New Roman" panose="02020603050405020304" pitchFamily="18" charset="0"/>
                      <a:cs typeface="Times New Roman" panose="02020603050405020304" pitchFamily="18" charset="0"/>
                    </a:rPr>
                    <a:t> </a:t>
                  </a:r>
                  <a:r>
                    <a:rPr lang="es-ES_tradnl" sz="2400" b="1" dirty="0" err="1" smtClean="0">
                      <a:latin typeface="Times New Roman" panose="02020603050405020304" pitchFamily="18" charset="0"/>
                      <a:cs typeface="Times New Roman" panose="02020603050405020304" pitchFamily="18" charset="0"/>
                    </a:rPr>
                    <a:t>the</a:t>
                  </a:r>
                  <a:r>
                    <a:rPr lang="es-ES_tradnl" sz="2400" b="1" dirty="0" smtClean="0">
                      <a:latin typeface="Times New Roman" panose="02020603050405020304" pitchFamily="18" charset="0"/>
                      <a:cs typeface="Times New Roman" panose="02020603050405020304" pitchFamily="18" charset="0"/>
                    </a:rPr>
                    <a:t> </a:t>
                  </a:r>
                  <a:r>
                    <a:rPr lang="es-ES_tradnl" sz="2400" b="1" dirty="0" err="1" smtClean="0">
                      <a:latin typeface="Times New Roman" panose="02020603050405020304" pitchFamily="18" charset="0"/>
                      <a:cs typeface="Times New Roman" panose="02020603050405020304" pitchFamily="18" charset="0"/>
                    </a:rPr>
                    <a:t>stakeholders</a:t>
                  </a:r>
                  <a:endParaRPr lang="es-ES_tradnl" sz="2400" dirty="0">
                    <a:latin typeface="Times New Roman" panose="02020603050405020304" pitchFamily="18" charset="0"/>
                    <a:cs typeface="Times New Roman" panose="02020603050405020304" pitchFamily="18" charset="0"/>
                  </a:endParaRPr>
                </a:p>
                <a:p>
                  <a:endParaRPr lang="es-ES_tradnl" sz="2400" dirty="0">
                    <a:latin typeface="Times New Roman" panose="02020603050405020304" pitchFamily="18" charset="0"/>
                    <a:cs typeface="Times New Roman" panose="02020603050405020304" pitchFamily="18" charset="0"/>
                  </a:endParaRPr>
                </a:p>
              </p:txBody>
            </p:sp>
          </p:grpSp>
        </p:grpSp>
        <p:sp>
          <p:nvSpPr>
            <p:cNvPr id="19" name="TextBox 18"/>
            <p:cNvSpPr txBox="1"/>
            <p:nvPr/>
          </p:nvSpPr>
          <p:spPr>
            <a:xfrm>
              <a:off x="2548214" y="3434152"/>
              <a:ext cx="2829416" cy="2704769"/>
            </a:xfrm>
            <a:prstGeom prst="rect">
              <a:avLst/>
            </a:prstGeom>
            <a:noFill/>
          </p:spPr>
          <p:txBody>
            <a:bodyPr wrap="square" rtlCol="0">
              <a:spAutoFit/>
            </a:bodyPr>
            <a:lstStyle/>
            <a:p>
              <a:r>
                <a:rPr lang="es-ES_tradnl" sz="2400" b="1" dirty="0" err="1" smtClean="0">
                  <a:solidFill>
                    <a:schemeClr val="tx2">
                      <a:lumMod val="75000"/>
                    </a:schemeClr>
                  </a:solidFill>
                  <a:latin typeface="Times New Roman" panose="02020603050405020304" pitchFamily="18" charset="0"/>
                  <a:cs typeface="Times New Roman" panose="02020603050405020304" pitchFamily="18" charset="0"/>
                </a:rPr>
                <a:t>Equitable</a:t>
              </a:r>
              <a:r>
                <a:rPr lang="es-ES_tradnl" sz="2400" b="1" dirty="0" smtClean="0">
                  <a:solidFill>
                    <a:schemeClr val="tx2">
                      <a:lumMod val="75000"/>
                    </a:schemeClr>
                  </a:solidFill>
                  <a:latin typeface="Times New Roman" panose="02020603050405020304" pitchFamily="18" charset="0"/>
                  <a:cs typeface="Times New Roman" panose="02020603050405020304" pitchFamily="18" charset="0"/>
                </a:rPr>
                <a:t> </a:t>
              </a:r>
              <a:r>
                <a:rPr lang="es-ES_tradnl" sz="2400" b="1" dirty="0" err="1" smtClean="0">
                  <a:solidFill>
                    <a:schemeClr val="tx2">
                      <a:lumMod val="75000"/>
                    </a:schemeClr>
                  </a:solidFill>
                  <a:latin typeface="Times New Roman" panose="02020603050405020304" pitchFamily="18" charset="0"/>
                  <a:cs typeface="Times New Roman" panose="02020603050405020304" pitchFamily="18" charset="0"/>
                </a:rPr>
                <a:t>distribution</a:t>
              </a:r>
              <a:r>
                <a:rPr lang="es-ES_tradnl" sz="2400" b="1" dirty="0" smtClean="0">
                  <a:solidFill>
                    <a:schemeClr val="tx2">
                      <a:lumMod val="75000"/>
                    </a:schemeClr>
                  </a:solidFill>
                  <a:latin typeface="Times New Roman" panose="02020603050405020304" pitchFamily="18" charset="0"/>
                  <a:cs typeface="Times New Roman" panose="02020603050405020304" pitchFamily="18" charset="0"/>
                </a:rPr>
                <a:t> of </a:t>
              </a:r>
              <a:r>
                <a:rPr lang="es-ES_tradnl" sz="2400" b="1" dirty="0" err="1" smtClean="0">
                  <a:solidFill>
                    <a:schemeClr val="tx2">
                      <a:lumMod val="75000"/>
                    </a:schemeClr>
                  </a:solidFill>
                  <a:latin typeface="Times New Roman" panose="02020603050405020304" pitchFamily="18" charset="0"/>
                  <a:cs typeface="Times New Roman" panose="02020603050405020304" pitchFamily="18" charset="0"/>
                </a:rPr>
                <a:t>prosperity</a:t>
              </a:r>
              <a:r>
                <a:rPr lang="es-ES_tradnl" sz="2400" b="1" dirty="0" smtClean="0">
                  <a:solidFill>
                    <a:schemeClr val="tx2">
                      <a:lumMod val="75000"/>
                    </a:schemeClr>
                  </a:solidFill>
                  <a:latin typeface="Times New Roman" panose="02020603050405020304" pitchFamily="18" charset="0"/>
                  <a:cs typeface="Times New Roman" panose="02020603050405020304" pitchFamily="18" charset="0"/>
                </a:rPr>
                <a:t> </a:t>
              </a:r>
              <a:r>
                <a:rPr lang="es-ES_tradnl" sz="2400" dirty="0" err="1" smtClean="0">
                  <a:solidFill>
                    <a:schemeClr val="tx2">
                      <a:lumMod val="75000"/>
                    </a:schemeClr>
                  </a:solidFill>
                  <a:latin typeface="Times New Roman" panose="02020603050405020304" pitchFamily="18" charset="0"/>
                  <a:cs typeface="Times New Roman" panose="02020603050405020304" pitchFamily="18" charset="0"/>
                </a:rPr>
                <a:t>that</a:t>
              </a:r>
              <a:r>
                <a:rPr lang="es-ES_tradnl" sz="2400" dirty="0" smtClean="0">
                  <a:solidFill>
                    <a:schemeClr val="tx2">
                      <a:lumMod val="75000"/>
                    </a:schemeClr>
                  </a:solidFill>
                  <a:latin typeface="Times New Roman" panose="02020603050405020304" pitchFamily="18" charset="0"/>
                  <a:cs typeface="Times New Roman" panose="02020603050405020304" pitchFamily="18" charset="0"/>
                </a:rPr>
                <a:t> </a:t>
              </a:r>
              <a:r>
                <a:rPr lang="es-ES_tradnl" sz="2400" dirty="0" err="1" smtClean="0">
                  <a:solidFill>
                    <a:schemeClr val="tx2">
                      <a:lumMod val="75000"/>
                    </a:schemeClr>
                  </a:solidFill>
                  <a:latin typeface="Times New Roman" panose="02020603050405020304" pitchFamily="18" charset="0"/>
                  <a:cs typeface="Times New Roman" panose="02020603050405020304" pitchFamily="18" charset="0"/>
                </a:rPr>
                <a:t>migrants</a:t>
              </a:r>
              <a:r>
                <a:rPr lang="es-ES_tradnl" sz="2400" dirty="0" smtClean="0">
                  <a:solidFill>
                    <a:schemeClr val="tx2">
                      <a:lumMod val="75000"/>
                    </a:schemeClr>
                  </a:solidFill>
                  <a:latin typeface="Times New Roman" panose="02020603050405020304" pitchFamily="18" charset="0"/>
                  <a:cs typeface="Times New Roman" panose="02020603050405020304" pitchFamily="18" charset="0"/>
                </a:rPr>
                <a:t> </a:t>
              </a:r>
              <a:r>
                <a:rPr lang="es-ES_tradnl" sz="2400" dirty="0" err="1" smtClean="0">
                  <a:solidFill>
                    <a:schemeClr val="tx2">
                      <a:lumMod val="75000"/>
                    </a:schemeClr>
                  </a:solidFill>
                  <a:latin typeface="Times New Roman" panose="02020603050405020304" pitchFamily="18" charset="0"/>
                  <a:cs typeface="Times New Roman" panose="02020603050405020304" pitchFamily="18" charset="0"/>
                </a:rPr>
                <a:t>contribute</a:t>
              </a:r>
              <a:r>
                <a:rPr lang="es-ES_tradnl" sz="2400" dirty="0" smtClean="0">
                  <a:solidFill>
                    <a:schemeClr val="tx2">
                      <a:lumMod val="75000"/>
                    </a:schemeClr>
                  </a:solidFill>
                  <a:latin typeface="Times New Roman" panose="02020603050405020304" pitchFamily="18" charset="0"/>
                  <a:cs typeface="Times New Roman" panose="02020603050405020304" pitchFamily="18" charset="0"/>
                </a:rPr>
                <a:t> to </a:t>
              </a:r>
              <a:r>
                <a:rPr lang="es-ES_tradnl" sz="2400" dirty="0" err="1" smtClean="0">
                  <a:solidFill>
                    <a:schemeClr val="tx2">
                      <a:lumMod val="75000"/>
                    </a:schemeClr>
                  </a:solidFill>
                  <a:latin typeface="Times New Roman" panose="02020603050405020304" pitchFamily="18" charset="0"/>
                  <a:cs typeface="Times New Roman" panose="02020603050405020304" pitchFamily="18" charset="0"/>
                </a:rPr>
                <a:t>create</a:t>
              </a:r>
              <a:endParaRPr lang="es-ES_tradnl" sz="2400" dirty="0">
                <a:solidFill>
                  <a:schemeClr val="tx2">
                    <a:lumMod val="75000"/>
                  </a:schemeClr>
                </a:solidFill>
                <a:latin typeface="Times New Roman" panose="02020603050405020304" pitchFamily="18" charset="0"/>
                <a:cs typeface="Times New Roman" panose="02020603050405020304" pitchFamily="18" charset="0"/>
              </a:endParaRPr>
            </a:p>
          </p:txBody>
        </p:sp>
      </p:grpSp>
      <p:grpSp>
        <p:nvGrpSpPr>
          <p:cNvPr id="28" name="Group 27"/>
          <p:cNvGrpSpPr/>
          <p:nvPr/>
        </p:nvGrpSpPr>
        <p:grpSpPr>
          <a:xfrm>
            <a:off x="-15632865" y="-9935308"/>
            <a:ext cx="5522620" cy="3701929"/>
            <a:chOff x="2502735" y="2307492"/>
            <a:chExt cx="5522620" cy="3701929"/>
          </a:xfrm>
        </p:grpSpPr>
        <p:grpSp>
          <p:nvGrpSpPr>
            <p:cNvPr id="29" name="Group 28"/>
            <p:cNvGrpSpPr/>
            <p:nvPr/>
          </p:nvGrpSpPr>
          <p:grpSpPr>
            <a:xfrm rot="21386471">
              <a:off x="2502735" y="2307492"/>
              <a:ext cx="5522620" cy="3701929"/>
              <a:chOff x="5188173" y="2210935"/>
              <a:chExt cx="4357317" cy="3034533"/>
            </a:xfrm>
          </p:grpSpPr>
          <p:sp>
            <p:nvSpPr>
              <p:cNvPr id="31" name="Right Triangle 30"/>
              <p:cNvSpPr/>
              <p:nvPr/>
            </p:nvSpPr>
            <p:spPr>
              <a:xfrm rot="181602">
                <a:off x="5237822" y="2210935"/>
                <a:ext cx="4304926" cy="3034084"/>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grpSp>
            <p:nvGrpSpPr>
              <p:cNvPr id="32" name="Group 31"/>
              <p:cNvGrpSpPr/>
              <p:nvPr/>
            </p:nvGrpSpPr>
            <p:grpSpPr>
              <a:xfrm rot="189871">
                <a:off x="5188173" y="2217453"/>
                <a:ext cx="4357317" cy="3028015"/>
                <a:chOff x="4483299" y="2323562"/>
                <a:chExt cx="4357317" cy="3028015"/>
              </a:xfrm>
            </p:grpSpPr>
            <p:sp>
              <p:nvSpPr>
                <p:cNvPr id="33" name="Right Triangle 32"/>
                <p:cNvSpPr/>
                <p:nvPr/>
              </p:nvSpPr>
              <p:spPr>
                <a:xfrm rot="10831964">
                  <a:off x="4483299" y="2323562"/>
                  <a:ext cx="4357317" cy="3028015"/>
                </a:xfrm>
                <a:prstGeom prst="rtTriangle">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dirty="0"/>
                </a:p>
              </p:txBody>
            </p:sp>
            <p:sp>
              <p:nvSpPr>
                <p:cNvPr id="34" name="TextBox 33"/>
                <p:cNvSpPr txBox="1"/>
                <p:nvPr/>
              </p:nvSpPr>
              <p:spPr>
                <a:xfrm>
                  <a:off x="5068677" y="2332759"/>
                  <a:ext cx="3745368" cy="1210991"/>
                </a:xfrm>
                <a:prstGeom prst="rect">
                  <a:avLst/>
                </a:prstGeom>
                <a:noFill/>
              </p:spPr>
              <p:txBody>
                <a:bodyPr wrap="square" rtlCol="0">
                  <a:spAutoFit/>
                </a:bodyPr>
                <a:lstStyle/>
                <a:p>
                  <a:pPr algn="ctr"/>
                  <a:r>
                    <a:rPr lang="es-ES_tradnl" dirty="0"/>
                    <a:t>Establecer sistemas de migración </a:t>
                  </a:r>
                  <a:r>
                    <a:rPr lang="es-ES_tradnl" b="1" dirty="0"/>
                    <a:t>atendiendo los intereses de todos  los actores </a:t>
                  </a:r>
                  <a:r>
                    <a:rPr lang="es-ES_tradnl" dirty="0"/>
                    <a:t>e interlocutores sociales</a:t>
                  </a:r>
                </a:p>
                <a:p>
                  <a:pPr algn="ctr"/>
                  <a:endParaRPr lang="es-ES_tradnl" dirty="0"/>
                </a:p>
                <a:p>
                  <a:endParaRPr lang="es-ES_tradnl" dirty="0"/>
                </a:p>
              </p:txBody>
            </p:sp>
          </p:grpSp>
        </p:grpSp>
        <p:sp>
          <p:nvSpPr>
            <p:cNvPr id="30" name="TextBox 29"/>
            <p:cNvSpPr txBox="1"/>
            <p:nvPr/>
          </p:nvSpPr>
          <p:spPr>
            <a:xfrm>
              <a:off x="2643924" y="5033115"/>
              <a:ext cx="4048423" cy="923330"/>
            </a:xfrm>
            <a:prstGeom prst="rect">
              <a:avLst/>
            </a:prstGeom>
            <a:noFill/>
          </p:spPr>
          <p:txBody>
            <a:bodyPr wrap="square" rtlCol="0">
              <a:spAutoFit/>
            </a:bodyPr>
            <a:lstStyle/>
            <a:p>
              <a:r>
                <a:rPr lang="es-ES_tradnl" b="1" dirty="0">
                  <a:solidFill>
                    <a:schemeClr val="tx2">
                      <a:lumMod val="75000"/>
                    </a:schemeClr>
                  </a:solidFill>
                </a:rPr>
                <a:t>Reparto equitativo de la prosperidad </a:t>
              </a:r>
              <a:r>
                <a:rPr lang="es-ES_tradnl" dirty="0">
                  <a:solidFill>
                    <a:schemeClr val="tx2">
                      <a:lumMod val="75000"/>
                    </a:schemeClr>
                  </a:solidFill>
                </a:rPr>
                <a:t>que los migrantes contribuyen a crear</a:t>
              </a:r>
            </a:p>
            <a:p>
              <a:endParaRPr lang="es-ES_tradnl" dirty="0"/>
            </a:p>
          </p:txBody>
        </p:sp>
      </p:grpSp>
      <p:grpSp>
        <p:nvGrpSpPr>
          <p:cNvPr id="9" name="Group 8"/>
          <p:cNvGrpSpPr/>
          <p:nvPr/>
        </p:nvGrpSpPr>
        <p:grpSpPr>
          <a:xfrm>
            <a:off x="371413" y="1972405"/>
            <a:ext cx="3340757" cy="1365519"/>
            <a:chOff x="371413" y="1972405"/>
            <a:chExt cx="3340757" cy="1365519"/>
          </a:xfrm>
        </p:grpSpPr>
        <p:sp>
          <p:nvSpPr>
            <p:cNvPr id="42" name="Rounded Rectangle 41"/>
            <p:cNvSpPr/>
            <p:nvPr/>
          </p:nvSpPr>
          <p:spPr>
            <a:xfrm>
              <a:off x="371413" y="1972405"/>
              <a:ext cx="2077684" cy="1365519"/>
            </a:xfrm>
            <a:prstGeom prst="roundRect">
              <a:avLst>
                <a:gd name="adj" fmla="val 5499"/>
              </a:avLst>
            </a:prstGeom>
            <a:solidFill>
              <a:srgbClr val="E200E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000" dirty="0" smtClean="0">
                  <a:solidFill>
                    <a:schemeClr val="bg1"/>
                  </a:solidFill>
                  <a:latin typeface="Times New Roman" panose="02020603050405020304" pitchFamily="18" charset="0"/>
                  <a:cs typeface="Times New Roman" panose="02020603050405020304" pitchFamily="18" charset="0"/>
                </a:rPr>
                <a:t>To </a:t>
              </a:r>
              <a:r>
                <a:rPr lang="es-ES_tradnl" sz="2000" b="1" dirty="0" err="1" smtClean="0">
                  <a:solidFill>
                    <a:schemeClr val="bg1"/>
                  </a:solidFill>
                  <a:latin typeface="Times New Roman" panose="02020603050405020304" pitchFamily="18" charset="0"/>
                  <a:cs typeface="Times New Roman" panose="02020603050405020304" pitchFamily="18" charset="0"/>
                </a:rPr>
                <a:t>foster</a:t>
              </a:r>
              <a:r>
                <a:rPr lang="es-ES_tradnl" sz="2000" b="1" dirty="0" smtClean="0">
                  <a:solidFill>
                    <a:schemeClr val="bg1"/>
                  </a:solidFill>
                  <a:latin typeface="Times New Roman" panose="02020603050405020304" pitchFamily="18" charset="0"/>
                  <a:cs typeface="Times New Roman" panose="02020603050405020304" pitchFamily="18" charset="0"/>
                </a:rPr>
                <a:t> </a:t>
              </a:r>
              <a:r>
                <a:rPr lang="es-ES_tradnl" sz="2000" b="1" dirty="0" err="1" smtClean="0">
                  <a:solidFill>
                    <a:schemeClr val="bg1"/>
                  </a:solidFill>
                  <a:latin typeface="Times New Roman" panose="02020603050405020304" pitchFamily="18" charset="0"/>
                  <a:cs typeface="Times New Roman" panose="02020603050405020304" pitchFamily="18" charset="0"/>
                </a:rPr>
                <a:t>the</a:t>
              </a:r>
              <a:r>
                <a:rPr lang="es-ES_tradnl" sz="2000" b="1" dirty="0" smtClean="0">
                  <a:solidFill>
                    <a:schemeClr val="bg1"/>
                  </a:solidFill>
                  <a:latin typeface="Times New Roman" panose="02020603050405020304" pitchFamily="18" charset="0"/>
                  <a:cs typeface="Times New Roman" panose="02020603050405020304" pitchFamily="18" charset="0"/>
                </a:rPr>
                <a:t> </a:t>
              </a:r>
              <a:r>
                <a:rPr lang="es-ES_tradnl" sz="2000" b="1" dirty="0" err="1" smtClean="0">
                  <a:solidFill>
                    <a:schemeClr val="bg1"/>
                  </a:solidFill>
                  <a:latin typeface="Times New Roman" panose="02020603050405020304" pitchFamily="18" charset="0"/>
                  <a:cs typeface="Times New Roman" panose="02020603050405020304" pitchFamily="18" charset="0"/>
                </a:rPr>
                <a:t>decent</a:t>
              </a:r>
              <a:r>
                <a:rPr lang="es-ES_tradnl" sz="2000" b="1" dirty="0" smtClean="0">
                  <a:solidFill>
                    <a:schemeClr val="bg1"/>
                  </a:solidFill>
                  <a:latin typeface="Times New Roman" panose="02020603050405020304" pitchFamily="18" charset="0"/>
                  <a:cs typeface="Times New Roman" panose="02020603050405020304" pitchFamily="18" charset="0"/>
                </a:rPr>
                <a:t> </a:t>
              </a:r>
              <a:r>
                <a:rPr lang="es-ES_tradnl" sz="2000" b="1" dirty="0" err="1" smtClean="0">
                  <a:solidFill>
                    <a:schemeClr val="bg1"/>
                  </a:solidFill>
                  <a:latin typeface="Times New Roman" panose="02020603050405020304" pitchFamily="18" charset="0"/>
                  <a:cs typeface="Times New Roman" panose="02020603050405020304" pitchFamily="18" charset="0"/>
                </a:rPr>
                <a:t>work</a:t>
              </a:r>
              <a:r>
                <a:rPr lang="es-ES_tradnl" sz="2000" b="1" dirty="0" smtClean="0">
                  <a:solidFill>
                    <a:schemeClr val="bg1"/>
                  </a:solidFill>
                  <a:latin typeface="Times New Roman" panose="02020603050405020304" pitchFamily="18" charset="0"/>
                  <a:cs typeface="Times New Roman" panose="02020603050405020304" pitchFamily="18" charset="0"/>
                </a:rPr>
                <a:t> </a:t>
              </a:r>
              <a:r>
                <a:rPr lang="es-ES_tradnl" sz="2000" dirty="0" smtClean="0">
                  <a:solidFill>
                    <a:schemeClr val="bg1"/>
                  </a:solidFill>
                  <a:latin typeface="Times New Roman" panose="02020603050405020304" pitchFamily="18" charset="0"/>
                  <a:cs typeface="Times New Roman" panose="02020603050405020304" pitchFamily="18" charset="0"/>
                </a:rPr>
                <a:t>in </a:t>
              </a:r>
              <a:r>
                <a:rPr lang="es-ES_tradnl" sz="2000" dirty="0" err="1" smtClean="0">
                  <a:solidFill>
                    <a:schemeClr val="bg1"/>
                  </a:solidFill>
                  <a:latin typeface="Times New Roman" panose="02020603050405020304" pitchFamily="18" charset="0"/>
                  <a:cs typeface="Times New Roman" panose="02020603050405020304" pitchFamily="18" charset="0"/>
                </a:rPr>
                <a:t>the</a:t>
              </a:r>
              <a:r>
                <a:rPr lang="es-ES_tradnl" sz="2000" dirty="0" smtClean="0">
                  <a:solidFill>
                    <a:schemeClr val="bg1"/>
                  </a:solidFill>
                  <a:latin typeface="Times New Roman" panose="02020603050405020304" pitchFamily="18" charset="0"/>
                  <a:cs typeface="Times New Roman" panose="02020603050405020304" pitchFamily="18" charset="0"/>
                </a:rPr>
                <a:t> </a:t>
              </a:r>
              <a:r>
                <a:rPr lang="es-ES_tradnl" sz="2000" dirty="0" err="1" smtClean="0">
                  <a:solidFill>
                    <a:schemeClr val="bg1"/>
                  </a:solidFill>
                  <a:latin typeface="Times New Roman" panose="02020603050405020304" pitchFamily="18" charset="0"/>
                  <a:cs typeface="Times New Roman" panose="02020603050405020304" pitchFamily="18" charset="0"/>
                </a:rPr>
                <a:t>emitting</a:t>
              </a:r>
              <a:r>
                <a:rPr lang="es-ES_tradnl" sz="2000" dirty="0" smtClean="0">
                  <a:solidFill>
                    <a:schemeClr val="bg1"/>
                  </a:solidFill>
                  <a:latin typeface="Times New Roman" panose="02020603050405020304" pitchFamily="18" charset="0"/>
                  <a:cs typeface="Times New Roman" panose="02020603050405020304" pitchFamily="18" charset="0"/>
                </a:rPr>
                <a:t> </a:t>
              </a:r>
              <a:r>
                <a:rPr lang="es-ES_tradnl" sz="2000" dirty="0" err="1" smtClean="0">
                  <a:solidFill>
                    <a:schemeClr val="bg1"/>
                  </a:solidFill>
                  <a:latin typeface="Times New Roman" panose="02020603050405020304" pitchFamily="18" charset="0"/>
                  <a:cs typeface="Times New Roman" panose="02020603050405020304" pitchFamily="18" charset="0"/>
                </a:rPr>
                <a:t>countries</a:t>
              </a:r>
              <a:endParaRPr lang="es-ES_tradnl" sz="2000" b="1" dirty="0">
                <a:solidFill>
                  <a:schemeClr val="bg1"/>
                </a:solidFill>
                <a:latin typeface="Times New Roman" panose="02020603050405020304" pitchFamily="18" charset="0"/>
                <a:cs typeface="Times New Roman" panose="02020603050405020304" pitchFamily="18" charset="0"/>
              </a:endParaRPr>
            </a:p>
          </p:txBody>
        </p:sp>
        <p:sp>
          <p:nvSpPr>
            <p:cNvPr id="87" name="Right Arrow 86"/>
            <p:cNvSpPr/>
            <p:nvPr/>
          </p:nvSpPr>
          <p:spPr>
            <a:xfrm>
              <a:off x="2594980" y="2638268"/>
              <a:ext cx="1117190" cy="25483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grpSp>
      <p:grpSp>
        <p:nvGrpSpPr>
          <p:cNvPr id="5" name="Group 4"/>
          <p:cNvGrpSpPr/>
          <p:nvPr/>
        </p:nvGrpSpPr>
        <p:grpSpPr>
          <a:xfrm>
            <a:off x="8426919" y="1562799"/>
            <a:ext cx="3278391" cy="1775126"/>
            <a:chOff x="8426919" y="1562799"/>
            <a:chExt cx="3278391" cy="1775126"/>
          </a:xfrm>
        </p:grpSpPr>
        <p:sp>
          <p:nvSpPr>
            <p:cNvPr id="13" name="Rounded Rectangle 12"/>
            <p:cNvSpPr/>
            <p:nvPr/>
          </p:nvSpPr>
          <p:spPr>
            <a:xfrm>
              <a:off x="9591812" y="1562799"/>
              <a:ext cx="2113498" cy="1775126"/>
            </a:xfrm>
            <a:prstGeom prst="roundRect">
              <a:avLst>
                <a:gd name="adj" fmla="val 549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000" b="1" dirty="0" smtClean="0">
                  <a:latin typeface="Times New Roman" panose="02020603050405020304" pitchFamily="18" charset="0"/>
                  <a:cs typeface="Times New Roman" panose="02020603050405020304" pitchFamily="18" charset="0"/>
                </a:rPr>
                <a:t>To base </a:t>
              </a:r>
              <a:r>
                <a:rPr lang="es-ES_tradnl" sz="2000" b="1" dirty="0" err="1" smtClean="0">
                  <a:latin typeface="Times New Roman" panose="02020603050405020304" pitchFamily="18" charset="0"/>
                  <a:cs typeface="Times New Roman" panose="02020603050405020304" pitchFamily="18" charset="0"/>
                </a:rPr>
                <a:t>the</a:t>
              </a:r>
              <a:r>
                <a:rPr lang="es-ES_tradnl" sz="2000" b="1" dirty="0" smtClean="0">
                  <a:latin typeface="Times New Roman" panose="02020603050405020304" pitchFamily="18" charset="0"/>
                  <a:cs typeface="Times New Roman" panose="02020603050405020304" pitchFamily="18" charset="0"/>
                </a:rPr>
                <a:t> </a:t>
              </a:r>
              <a:r>
                <a:rPr lang="es-ES_tradnl" sz="2000" b="1" dirty="0" err="1" smtClean="0">
                  <a:latin typeface="Times New Roman" panose="02020603050405020304" pitchFamily="18" charset="0"/>
                  <a:cs typeface="Times New Roman" panose="02020603050405020304" pitchFamily="18" charset="0"/>
                </a:rPr>
                <a:t>legitimacy</a:t>
              </a:r>
              <a:r>
                <a:rPr lang="es-ES_tradnl" sz="2000" b="1" dirty="0" smtClean="0">
                  <a:latin typeface="Times New Roman" panose="02020603050405020304" pitchFamily="18" charset="0"/>
                  <a:cs typeface="Times New Roman" panose="02020603050405020304" pitchFamily="18" charset="0"/>
                </a:rPr>
                <a:t> of </a:t>
              </a:r>
              <a:r>
                <a:rPr lang="es-ES_tradnl" sz="2000" b="1" dirty="0" err="1" smtClean="0">
                  <a:latin typeface="Times New Roman" panose="02020603050405020304" pitchFamily="18" charset="0"/>
                  <a:cs typeface="Times New Roman" panose="02020603050405020304" pitchFamily="18" charset="0"/>
                </a:rPr>
                <a:t>labour</a:t>
              </a:r>
              <a:r>
                <a:rPr lang="es-ES_tradnl" sz="2000" b="1" dirty="0" smtClean="0">
                  <a:latin typeface="Times New Roman" panose="02020603050405020304" pitchFamily="18" charset="0"/>
                  <a:cs typeface="Times New Roman" panose="02020603050405020304" pitchFamily="18" charset="0"/>
                </a:rPr>
                <a:t> </a:t>
              </a:r>
              <a:r>
                <a:rPr lang="es-ES_tradnl" sz="2000" b="1" dirty="0" err="1" smtClean="0">
                  <a:latin typeface="Times New Roman" panose="02020603050405020304" pitchFamily="18" charset="0"/>
                  <a:cs typeface="Times New Roman" panose="02020603050405020304" pitchFamily="18" charset="0"/>
                </a:rPr>
                <a:t>migration</a:t>
              </a:r>
              <a:r>
                <a:rPr lang="es-ES_tradnl" sz="2000" b="1" dirty="0" smtClean="0">
                  <a:latin typeface="Times New Roman" panose="02020603050405020304" pitchFamily="18" charset="0"/>
                  <a:cs typeface="Times New Roman" panose="02020603050405020304" pitchFamily="18" charset="0"/>
                </a:rPr>
                <a:t> </a:t>
              </a:r>
              <a:r>
                <a:rPr lang="es-ES_tradnl" sz="2000" b="1" dirty="0" err="1" smtClean="0">
                  <a:latin typeface="Times New Roman" panose="02020603050405020304" pitchFamily="18" charset="0"/>
                  <a:cs typeface="Times New Roman" panose="02020603050405020304" pitchFamily="18" charset="0"/>
                </a:rPr>
                <a:t>policies</a:t>
              </a:r>
              <a:r>
                <a:rPr lang="es-ES_tradnl" sz="2000" dirty="0" smtClean="0">
                  <a:latin typeface="Times New Roman" panose="02020603050405020304" pitchFamily="18" charset="0"/>
                  <a:cs typeface="Times New Roman" panose="02020603050405020304" pitchFamily="18" charset="0"/>
                </a:rPr>
                <a:t> </a:t>
              </a:r>
              <a:r>
                <a:rPr lang="es-ES_tradnl" sz="2000" dirty="0" err="1" smtClean="0">
                  <a:latin typeface="Times New Roman" panose="02020603050405020304" pitchFamily="18" charset="0"/>
                  <a:cs typeface="Times New Roman" panose="02020603050405020304" pitchFamily="18" charset="0"/>
                </a:rPr>
                <a:t>on</a:t>
              </a:r>
              <a:r>
                <a:rPr lang="es-ES_tradnl" sz="2000" dirty="0" smtClean="0">
                  <a:latin typeface="Times New Roman" panose="02020603050405020304" pitchFamily="18" charset="0"/>
                  <a:cs typeface="Times New Roman" panose="02020603050405020304" pitchFamily="18" charset="0"/>
                </a:rPr>
                <a:t> a </a:t>
              </a:r>
              <a:r>
                <a:rPr lang="es-ES_tradnl" sz="2000" dirty="0" err="1" smtClean="0">
                  <a:latin typeface="Times New Roman" panose="02020603050405020304" pitchFamily="18" charset="0"/>
                  <a:cs typeface="Times New Roman" panose="02020603050405020304" pitchFamily="18" charset="0"/>
                </a:rPr>
                <a:t>broad</a:t>
              </a:r>
              <a:r>
                <a:rPr lang="es-ES_tradnl" sz="2000" dirty="0" smtClean="0">
                  <a:latin typeface="Times New Roman" panose="02020603050405020304" pitchFamily="18" charset="0"/>
                  <a:cs typeface="Times New Roman" panose="02020603050405020304" pitchFamily="18" charset="0"/>
                </a:rPr>
                <a:t> </a:t>
              </a:r>
              <a:r>
                <a:rPr lang="es-ES_tradnl" sz="2000" b="1" dirty="0" smtClean="0">
                  <a:latin typeface="Times New Roman" panose="02020603050405020304" pitchFamily="18" charset="0"/>
                  <a:cs typeface="Times New Roman" panose="02020603050405020304" pitchFamily="18" charset="0"/>
                </a:rPr>
                <a:t>social dialogue</a:t>
              </a:r>
              <a:endParaRPr lang="es-ES_tradnl" sz="2000" b="1" dirty="0">
                <a:latin typeface="Times New Roman" panose="02020603050405020304" pitchFamily="18" charset="0"/>
                <a:cs typeface="Times New Roman" panose="02020603050405020304" pitchFamily="18" charset="0"/>
              </a:endParaRPr>
            </a:p>
          </p:txBody>
        </p:sp>
        <p:sp>
          <p:nvSpPr>
            <p:cNvPr id="88" name="Right Arrow 87"/>
            <p:cNvSpPr/>
            <p:nvPr/>
          </p:nvSpPr>
          <p:spPr>
            <a:xfrm rot="10800000">
              <a:off x="8426919" y="2458387"/>
              <a:ext cx="1117190" cy="2950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grpSp>
      <p:grpSp>
        <p:nvGrpSpPr>
          <p:cNvPr id="8" name="Group 7"/>
          <p:cNvGrpSpPr/>
          <p:nvPr/>
        </p:nvGrpSpPr>
        <p:grpSpPr>
          <a:xfrm>
            <a:off x="225530" y="4225834"/>
            <a:ext cx="3581358" cy="1954212"/>
            <a:chOff x="225530" y="4225834"/>
            <a:chExt cx="3581358" cy="1954212"/>
          </a:xfrm>
        </p:grpSpPr>
        <p:sp>
          <p:nvSpPr>
            <p:cNvPr id="41" name="Rounded Rectangle 40"/>
            <p:cNvSpPr/>
            <p:nvPr/>
          </p:nvSpPr>
          <p:spPr>
            <a:xfrm>
              <a:off x="225530" y="4225834"/>
              <a:ext cx="2369450" cy="1954212"/>
            </a:xfrm>
            <a:prstGeom prst="roundRect">
              <a:avLst>
                <a:gd name="adj" fmla="val 5499"/>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000" dirty="0" err="1" smtClean="0">
                  <a:latin typeface="Times New Roman" panose="02020603050405020304" pitchFamily="18" charset="0"/>
                  <a:cs typeface="Times New Roman" panose="02020603050405020304" pitchFamily="18" charset="0"/>
                </a:rPr>
                <a:t>Improve</a:t>
              </a:r>
              <a:r>
                <a:rPr lang="es-ES_tradnl" sz="2000" dirty="0" smtClean="0">
                  <a:latin typeface="Times New Roman" panose="02020603050405020304" pitchFamily="18" charset="0"/>
                  <a:cs typeface="Times New Roman" panose="02020603050405020304" pitchFamily="18" charset="0"/>
                </a:rPr>
                <a:t> </a:t>
              </a:r>
              <a:r>
                <a:rPr lang="es-ES_tradnl" sz="2000" dirty="0" err="1" smtClean="0">
                  <a:latin typeface="Times New Roman" panose="02020603050405020304" pitchFamily="18" charset="0"/>
                  <a:cs typeface="Times New Roman" panose="02020603050405020304" pitchFamily="18" charset="0"/>
                </a:rPr>
                <a:t>the</a:t>
              </a:r>
              <a:r>
                <a:rPr lang="es-ES_tradnl" sz="2000" dirty="0" smtClean="0">
                  <a:latin typeface="Times New Roman" panose="02020603050405020304" pitchFamily="18" charset="0"/>
                  <a:cs typeface="Times New Roman" panose="02020603050405020304" pitchFamily="18" charset="0"/>
                </a:rPr>
                <a:t> </a:t>
              </a:r>
              <a:r>
                <a:rPr lang="es-ES_tradnl" sz="2000" b="1" dirty="0" err="1" smtClean="0">
                  <a:latin typeface="Times New Roman" panose="02020603050405020304" pitchFamily="18" charset="0"/>
                  <a:cs typeface="Times New Roman" panose="02020603050405020304" pitchFamily="18" charset="0"/>
                </a:rPr>
                <a:t>educative</a:t>
              </a:r>
              <a:r>
                <a:rPr lang="es-ES_tradnl" sz="2000" b="1" dirty="0" smtClean="0">
                  <a:latin typeface="Times New Roman" panose="02020603050405020304" pitchFamily="18" charset="0"/>
                  <a:cs typeface="Times New Roman" panose="02020603050405020304" pitchFamily="18" charset="0"/>
                </a:rPr>
                <a:t> </a:t>
              </a:r>
              <a:r>
                <a:rPr lang="es-ES_tradnl" sz="2000" b="1" dirty="0" err="1" smtClean="0">
                  <a:latin typeface="Times New Roman" panose="02020603050405020304" pitchFamily="18" charset="0"/>
                  <a:cs typeface="Times New Roman" panose="02020603050405020304" pitchFamily="18" charset="0"/>
                </a:rPr>
                <a:t>opportunities</a:t>
              </a:r>
              <a:r>
                <a:rPr lang="es-ES_tradnl" sz="2000" b="1" dirty="0" smtClean="0">
                  <a:latin typeface="Times New Roman" panose="02020603050405020304" pitchFamily="18" charset="0"/>
                  <a:cs typeface="Times New Roman" panose="02020603050405020304" pitchFamily="18" charset="0"/>
                </a:rPr>
                <a:t> </a:t>
              </a:r>
              <a:r>
                <a:rPr lang="es-ES_tradnl" sz="2000" dirty="0" smtClean="0">
                  <a:latin typeface="Times New Roman" panose="02020603050405020304" pitchFamily="18" charset="0"/>
                  <a:cs typeface="Times New Roman" panose="02020603050405020304" pitchFamily="18" charset="0"/>
                </a:rPr>
                <a:t>and </a:t>
              </a:r>
              <a:r>
                <a:rPr lang="es-ES_tradnl" sz="2000" dirty="0" err="1" smtClean="0">
                  <a:latin typeface="Times New Roman" panose="02020603050405020304" pitchFamily="18" charset="0"/>
                  <a:cs typeface="Times New Roman" panose="02020603050405020304" pitchFamily="18" charset="0"/>
                </a:rPr>
                <a:t>enhance</a:t>
              </a:r>
              <a:r>
                <a:rPr lang="es-ES_tradnl" sz="2000" dirty="0" smtClean="0">
                  <a:latin typeface="Times New Roman" panose="02020603050405020304" pitchFamily="18" charset="0"/>
                  <a:cs typeface="Times New Roman" panose="02020603050405020304" pitchFamily="18" charset="0"/>
                </a:rPr>
                <a:t> </a:t>
              </a:r>
              <a:r>
                <a:rPr lang="es-ES_tradnl" sz="2000" dirty="0" err="1" smtClean="0">
                  <a:latin typeface="Times New Roman" panose="02020603050405020304" pitchFamily="18" charset="0"/>
                  <a:cs typeface="Times New Roman" panose="02020603050405020304" pitchFamily="18" charset="0"/>
                </a:rPr>
                <a:t>the</a:t>
              </a:r>
              <a:r>
                <a:rPr lang="es-ES_tradnl" sz="2000" dirty="0" smtClean="0">
                  <a:latin typeface="Times New Roman" panose="02020603050405020304" pitchFamily="18" charset="0"/>
                  <a:cs typeface="Times New Roman" panose="02020603050405020304" pitchFamily="18" charset="0"/>
                </a:rPr>
                <a:t> </a:t>
              </a:r>
              <a:r>
                <a:rPr lang="es-ES_tradnl" sz="2000" dirty="0" err="1" smtClean="0">
                  <a:latin typeface="Times New Roman" panose="02020603050405020304" pitchFamily="18" charset="0"/>
                  <a:cs typeface="Times New Roman" panose="02020603050405020304" pitchFamily="18" charset="0"/>
                </a:rPr>
                <a:t>skill</a:t>
              </a:r>
              <a:r>
                <a:rPr lang="es-ES_tradnl" sz="2000" dirty="0" smtClean="0">
                  <a:latin typeface="Times New Roman" panose="02020603050405020304" pitchFamily="18" charset="0"/>
                  <a:cs typeface="Times New Roman" panose="02020603050405020304" pitchFamily="18" charset="0"/>
                </a:rPr>
                <a:t> </a:t>
              </a:r>
              <a:r>
                <a:rPr lang="es-ES_tradnl" sz="2000" dirty="0" err="1" smtClean="0">
                  <a:latin typeface="Times New Roman" panose="02020603050405020304" pitchFamily="18" charset="0"/>
                  <a:cs typeface="Times New Roman" panose="02020603050405020304" pitchFamily="18" charset="0"/>
                </a:rPr>
                <a:t>certicification</a:t>
              </a:r>
              <a:r>
                <a:rPr lang="es-ES_tradnl" sz="2000" dirty="0" smtClean="0">
                  <a:latin typeface="Times New Roman" panose="02020603050405020304" pitchFamily="18" charset="0"/>
                  <a:cs typeface="Times New Roman" panose="02020603050405020304" pitchFamily="18" charset="0"/>
                </a:rPr>
                <a:t> and </a:t>
              </a:r>
              <a:r>
                <a:rPr lang="es-ES_tradnl" sz="2000" dirty="0" err="1" smtClean="0">
                  <a:latin typeface="Times New Roman" panose="02020603050405020304" pitchFamily="18" charset="0"/>
                  <a:cs typeface="Times New Roman" panose="02020603050405020304" pitchFamily="18" charset="0"/>
                </a:rPr>
                <a:t>recognition</a:t>
              </a:r>
              <a:endParaRPr lang="es-ES_tradnl" sz="2000" dirty="0">
                <a:latin typeface="Times New Roman" panose="02020603050405020304" pitchFamily="18" charset="0"/>
                <a:cs typeface="Times New Roman" panose="02020603050405020304" pitchFamily="18" charset="0"/>
              </a:endParaRPr>
            </a:p>
          </p:txBody>
        </p:sp>
        <p:sp>
          <p:nvSpPr>
            <p:cNvPr id="89" name="Right Arrow 88"/>
            <p:cNvSpPr/>
            <p:nvPr/>
          </p:nvSpPr>
          <p:spPr>
            <a:xfrm>
              <a:off x="2689698" y="4609566"/>
              <a:ext cx="1117190" cy="3037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grpSp>
      <p:grpSp>
        <p:nvGrpSpPr>
          <p:cNvPr id="7" name="Group 6"/>
          <p:cNvGrpSpPr/>
          <p:nvPr/>
        </p:nvGrpSpPr>
        <p:grpSpPr>
          <a:xfrm>
            <a:off x="5001181" y="5294883"/>
            <a:ext cx="2293494" cy="1502507"/>
            <a:chOff x="5001181" y="5294883"/>
            <a:chExt cx="2293494" cy="1502507"/>
          </a:xfrm>
          <a:solidFill>
            <a:srgbClr val="FF0066"/>
          </a:solidFill>
        </p:grpSpPr>
        <p:sp>
          <p:nvSpPr>
            <p:cNvPr id="44" name="Rounded Rectangle 43"/>
            <p:cNvSpPr/>
            <p:nvPr/>
          </p:nvSpPr>
          <p:spPr>
            <a:xfrm>
              <a:off x="5001181" y="5556907"/>
              <a:ext cx="2293494" cy="1240483"/>
            </a:xfrm>
            <a:prstGeom prst="roundRect">
              <a:avLst>
                <a:gd name="adj" fmla="val 5499"/>
              </a:avLst>
            </a:prstGeom>
            <a:gradFill flip="none" rotWithShape="1">
              <a:gsLst>
                <a:gs pos="0">
                  <a:srgbClr val="FF0066">
                    <a:shade val="30000"/>
                    <a:satMod val="115000"/>
                  </a:srgbClr>
                </a:gs>
                <a:gs pos="50000">
                  <a:srgbClr val="FF0066">
                    <a:shade val="67500"/>
                    <a:satMod val="115000"/>
                  </a:srgbClr>
                </a:gs>
                <a:gs pos="100000">
                  <a:srgbClr val="FF0066">
                    <a:shade val="100000"/>
                    <a:satMod val="115000"/>
                  </a:srgbClr>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000" dirty="0" err="1" smtClean="0">
                  <a:solidFill>
                    <a:schemeClr val="bg1"/>
                  </a:solidFill>
                  <a:latin typeface="Times New Roman" panose="02020603050405020304" pitchFamily="18" charset="0"/>
                  <a:cs typeface="Times New Roman" panose="02020603050405020304" pitchFamily="18" charset="0"/>
                </a:rPr>
                <a:t>Ratify</a:t>
              </a:r>
              <a:r>
                <a:rPr lang="es-ES_tradnl" sz="2000" dirty="0" smtClean="0">
                  <a:solidFill>
                    <a:schemeClr val="bg1"/>
                  </a:solidFill>
                  <a:latin typeface="Times New Roman" panose="02020603050405020304" pitchFamily="18" charset="0"/>
                  <a:cs typeface="Times New Roman" panose="02020603050405020304" pitchFamily="18" charset="0"/>
                </a:rPr>
                <a:t> and </a:t>
              </a:r>
              <a:r>
                <a:rPr lang="es-ES_tradnl" sz="2000" dirty="0" err="1" smtClean="0">
                  <a:solidFill>
                    <a:schemeClr val="bg1"/>
                  </a:solidFill>
                  <a:latin typeface="Times New Roman" panose="02020603050405020304" pitchFamily="18" charset="0"/>
                  <a:cs typeface="Times New Roman" panose="02020603050405020304" pitchFamily="18" charset="0"/>
                </a:rPr>
                <a:t>comply</a:t>
              </a:r>
              <a:r>
                <a:rPr lang="es-ES_tradnl" sz="2000" dirty="0" smtClean="0">
                  <a:solidFill>
                    <a:schemeClr val="bg1"/>
                  </a:solidFill>
                  <a:latin typeface="Times New Roman" panose="02020603050405020304" pitchFamily="18" charset="0"/>
                  <a:cs typeface="Times New Roman" panose="02020603050405020304" pitchFamily="18" charset="0"/>
                </a:rPr>
                <a:t> </a:t>
              </a:r>
              <a:r>
                <a:rPr lang="es-ES_tradnl" sz="2000" dirty="0" err="1" smtClean="0">
                  <a:solidFill>
                    <a:schemeClr val="bg1"/>
                  </a:solidFill>
                  <a:latin typeface="Times New Roman" panose="02020603050405020304" pitchFamily="18" charset="0"/>
                  <a:cs typeface="Times New Roman" panose="02020603050405020304" pitchFamily="18" charset="0"/>
                </a:rPr>
                <a:t>with</a:t>
              </a:r>
              <a:r>
                <a:rPr lang="es-ES_tradnl" sz="2000" dirty="0" smtClean="0">
                  <a:solidFill>
                    <a:schemeClr val="bg1"/>
                  </a:solidFill>
                  <a:latin typeface="Times New Roman" panose="02020603050405020304" pitchFamily="18" charset="0"/>
                  <a:cs typeface="Times New Roman" panose="02020603050405020304" pitchFamily="18" charset="0"/>
                </a:rPr>
                <a:t> </a:t>
              </a:r>
              <a:r>
                <a:rPr lang="es-ES_tradnl" sz="2000" dirty="0" err="1" smtClean="0">
                  <a:solidFill>
                    <a:schemeClr val="bg1"/>
                  </a:solidFill>
                  <a:latin typeface="Times New Roman" panose="02020603050405020304" pitchFamily="18" charset="0"/>
                  <a:cs typeface="Times New Roman" panose="02020603050405020304" pitchFamily="18" charset="0"/>
                </a:rPr>
                <a:t>the</a:t>
              </a:r>
              <a:r>
                <a:rPr lang="es-ES_tradnl" sz="2000" b="1" dirty="0" smtClean="0">
                  <a:solidFill>
                    <a:schemeClr val="bg1"/>
                  </a:solidFill>
                  <a:latin typeface="Times New Roman" panose="02020603050405020304" pitchFamily="18" charset="0"/>
                  <a:cs typeface="Times New Roman" panose="02020603050405020304" pitchFamily="18" charset="0"/>
                </a:rPr>
                <a:t> </a:t>
              </a:r>
              <a:r>
                <a:rPr lang="es-ES_tradnl" sz="2000" b="1" dirty="0" err="1" smtClean="0">
                  <a:solidFill>
                    <a:schemeClr val="bg1"/>
                  </a:solidFill>
                  <a:latin typeface="Times New Roman" panose="02020603050405020304" pitchFamily="18" charset="0"/>
                  <a:cs typeface="Times New Roman" panose="02020603050405020304" pitchFamily="18" charset="0"/>
                </a:rPr>
                <a:t>pertinent</a:t>
              </a:r>
              <a:r>
                <a:rPr lang="es-ES_tradnl" sz="2000" b="1" dirty="0" smtClean="0">
                  <a:solidFill>
                    <a:schemeClr val="bg1"/>
                  </a:solidFill>
                  <a:latin typeface="Times New Roman" panose="02020603050405020304" pitchFamily="18" charset="0"/>
                  <a:cs typeface="Times New Roman" panose="02020603050405020304" pitchFamily="18" charset="0"/>
                </a:rPr>
                <a:t> </a:t>
              </a:r>
              <a:r>
                <a:rPr lang="es-ES_tradnl" sz="2000" b="1" dirty="0" err="1" smtClean="0">
                  <a:solidFill>
                    <a:schemeClr val="bg1"/>
                  </a:solidFill>
                  <a:latin typeface="Times New Roman" panose="02020603050405020304" pitchFamily="18" charset="0"/>
                  <a:cs typeface="Times New Roman" panose="02020603050405020304" pitchFamily="18" charset="0"/>
                </a:rPr>
                <a:t>international</a:t>
              </a:r>
              <a:r>
                <a:rPr lang="es-ES_tradnl" sz="2000" b="1" dirty="0" smtClean="0">
                  <a:solidFill>
                    <a:schemeClr val="bg1"/>
                  </a:solidFill>
                  <a:latin typeface="Times New Roman" panose="02020603050405020304" pitchFamily="18" charset="0"/>
                  <a:cs typeface="Times New Roman" panose="02020603050405020304" pitchFamily="18" charset="0"/>
                </a:rPr>
                <a:t> </a:t>
              </a:r>
              <a:r>
                <a:rPr lang="es-ES_tradnl" sz="2000" b="1" dirty="0" err="1" smtClean="0">
                  <a:solidFill>
                    <a:schemeClr val="bg1"/>
                  </a:solidFill>
                  <a:latin typeface="Times New Roman" panose="02020603050405020304" pitchFamily="18" charset="0"/>
                  <a:cs typeface="Times New Roman" panose="02020603050405020304" pitchFamily="18" charset="0"/>
                </a:rPr>
                <a:t>legislation</a:t>
              </a:r>
              <a:endParaRPr lang="es-ES_tradnl" sz="2000" b="1" dirty="0">
                <a:solidFill>
                  <a:schemeClr val="bg1"/>
                </a:solidFill>
                <a:latin typeface="Times New Roman" panose="02020603050405020304" pitchFamily="18" charset="0"/>
                <a:cs typeface="Times New Roman" panose="02020603050405020304" pitchFamily="18" charset="0"/>
              </a:endParaRPr>
            </a:p>
          </p:txBody>
        </p:sp>
        <p:sp>
          <p:nvSpPr>
            <p:cNvPr id="90" name="Right Arrow 89"/>
            <p:cNvSpPr/>
            <p:nvPr/>
          </p:nvSpPr>
          <p:spPr>
            <a:xfrm rot="16200000">
              <a:off x="5959693" y="5285862"/>
              <a:ext cx="272187" cy="290229"/>
            </a:xfrm>
            <a:prstGeom prst="rightArrow">
              <a:avLst/>
            </a:prstGeom>
            <a:solidFill>
              <a:srgbClr val="117EA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grpSp>
      <p:grpSp>
        <p:nvGrpSpPr>
          <p:cNvPr id="6" name="Group 5"/>
          <p:cNvGrpSpPr/>
          <p:nvPr/>
        </p:nvGrpSpPr>
        <p:grpSpPr>
          <a:xfrm>
            <a:off x="8474622" y="4315401"/>
            <a:ext cx="3392110" cy="1772063"/>
            <a:chOff x="8474622" y="4315401"/>
            <a:chExt cx="3392110" cy="1772063"/>
          </a:xfrm>
        </p:grpSpPr>
        <p:sp>
          <p:nvSpPr>
            <p:cNvPr id="40" name="Rounded Rectangle 39"/>
            <p:cNvSpPr/>
            <p:nvPr/>
          </p:nvSpPr>
          <p:spPr>
            <a:xfrm>
              <a:off x="9591812" y="4315401"/>
              <a:ext cx="2274920" cy="1772063"/>
            </a:xfrm>
            <a:prstGeom prst="roundRect">
              <a:avLst>
                <a:gd name="adj" fmla="val 5499"/>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000" dirty="0" smtClean="0">
                  <a:latin typeface="Times New Roman" panose="02020603050405020304" pitchFamily="18" charset="0"/>
                  <a:cs typeface="Times New Roman" panose="02020603050405020304" pitchFamily="18" charset="0"/>
                </a:rPr>
                <a:t>To </a:t>
              </a:r>
              <a:r>
                <a:rPr lang="es-ES_tradnl" sz="2000" dirty="0" err="1" smtClean="0">
                  <a:latin typeface="Times New Roman" panose="02020603050405020304" pitchFamily="18" charset="0"/>
                  <a:cs typeface="Times New Roman" panose="02020603050405020304" pitchFamily="18" charset="0"/>
                </a:rPr>
                <a:t>promote</a:t>
              </a:r>
              <a:r>
                <a:rPr lang="es-ES_tradnl" sz="2000" dirty="0" smtClean="0">
                  <a:latin typeface="Times New Roman" panose="02020603050405020304" pitchFamily="18" charset="0"/>
                  <a:cs typeface="Times New Roman" panose="02020603050405020304" pitchFamily="18" charset="0"/>
                </a:rPr>
                <a:t> </a:t>
              </a:r>
              <a:r>
                <a:rPr lang="es-ES_tradnl" sz="2000" b="1" dirty="0" err="1" smtClean="0">
                  <a:latin typeface="Times New Roman" panose="02020603050405020304" pitchFamily="18" charset="0"/>
                  <a:cs typeface="Times New Roman" panose="02020603050405020304" pitchFamily="18" charset="0"/>
                </a:rPr>
                <a:t>coherence</a:t>
              </a:r>
              <a:r>
                <a:rPr lang="es-ES_tradnl" sz="2000" b="1" dirty="0" smtClean="0">
                  <a:latin typeface="Times New Roman" panose="02020603050405020304" pitchFamily="18" charset="0"/>
                  <a:cs typeface="Times New Roman" panose="02020603050405020304" pitchFamily="18" charset="0"/>
                </a:rPr>
                <a:t> </a:t>
              </a:r>
              <a:r>
                <a:rPr lang="es-ES_tradnl" sz="2000" b="1" dirty="0" err="1" smtClean="0">
                  <a:latin typeface="Times New Roman" panose="02020603050405020304" pitchFamily="18" charset="0"/>
                  <a:cs typeface="Times New Roman" panose="02020603050405020304" pitchFamily="18" charset="0"/>
                </a:rPr>
                <a:t>between</a:t>
              </a:r>
              <a:r>
                <a:rPr lang="es-ES_tradnl" sz="2000" b="1" dirty="0" smtClean="0">
                  <a:latin typeface="Times New Roman" panose="02020603050405020304" pitchFamily="18" charset="0"/>
                  <a:cs typeface="Times New Roman" panose="02020603050405020304" pitchFamily="18" charset="0"/>
                </a:rPr>
                <a:t> </a:t>
              </a:r>
              <a:r>
                <a:rPr lang="es-ES_tradnl" sz="2000" b="1" dirty="0" err="1" smtClean="0">
                  <a:latin typeface="Times New Roman" panose="02020603050405020304" pitchFamily="18" charset="0"/>
                  <a:cs typeface="Times New Roman" panose="02020603050405020304" pitchFamily="18" charset="0"/>
                </a:rPr>
                <a:t>employment</a:t>
              </a:r>
              <a:r>
                <a:rPr lang="es-ES_tradnl" sz="2000" b="1" dirty="0" smtClean="0">
                  <a:latin typeface="Times New Roman" panose="02020603050405020304" pitchFamily="18" charset="0"/>
                  <a:cs typeface="Times New Roman" panose="02020603050405020304" pitchFamily="18" charset="0"/>
                </a:rPr>
                <a:t> and </a:t>
              </a:r>
              <a:r>
                <a:rPr lang="es-ES_tradnl" sz="2000" b="1" dirty="0" err="1" smtClean="0">
                  <a:latin typeface="Times New Roman" panose="02020603050405020304" pitchFamily="18" charset="0"/>
                  <a:cs typeface="Times New Roman" panose="02020603050405020304" pitchFamily="18" charset="0"/>
                </a:rPr>
                <a:t>migration</a:t>
              </a:r>
              <a:r>
                <a:rPr lang="es-ES_tradnl" sz="2000" b="1" dirty="0" smtClean="0">
                  <a:latin typeface="Times New Roman" panose="02020603050405020304" pitchFamily="18" charset="0"/>
                  <a:cs typeface="Times New Roman" panose="02020603050405020304" pitchFamily="18" charset="0"/>
                </a:rPr>
                <a:t> </a:t>
              </a:r>
              <a:r>
                <a:rPr lang="es-ES_tradnl" sz="2000" b="1" dirty="0" err="1" smtClean="0">
                  <a:latin typeface="Times New Roman" panose="02020603050405020304" pitchFamily="18" charset="0"/>
                  <a:cs typeface="Times New Roman" panose="02020603050405020304" pitchFamily="18" charset="0"/>
                </a:rPr>
                <a:t>policies</a:t>
              </a:r>
              <a:endParaRPr lang="es-ES_tradnl" sz="2000" b="1" dirty="0">
                <a:latin typeface="Times New Roman" panose="02020603050405020304" pitchFamily="18" charset="0"/>
                <a:cs typeface="Times New Roman" panose="02020603050405020304" pitchFamily="18" charset="0"/>
              </a:endParaRPr>
            </a:p>
          </p:txBody>
        </p:sp>
        <p:sp>
          <p:nvSpPr>
            <p:cNvPr id="91" name="Right Arrow 90"/>
            <p:cNvSpPr/>
            <p:nvPr/>
          </p:nvSpPr>
          <p:spPr>
            <a:xfrm rot="10800000">
              <a:off x="8474622" y="4796851"/>
              <a:ext cx="1117190" cy="2554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grpSp>
      <p:grpSp>
        <p:nvGrpSpPr>
          <p:cNvPr id="3" name="Group 2"/>
          <p:cNvGrpSpPr/>
          <p:nvPr/>
        </p:nvGrpSpPr>
        <p:grpSpPr>
          <a:xfrm>
            <a:off x="4948214" y="406144"/>
            <a:ext cx="2293495" cy="1725063"/>
            <a:chOff x="4948214" y="406144"/>
            <a:chExt cx="2293495" cy="1760453"/>
          </a:xfrm>
        </p:grpSpPr>
        <p:sp>
          <p:nvSpPr>
            <p:cNvPr id="43" name="Rounded Rectangle 42"/>
            <p:cNvSpPr/>
            <p:nvPr/>
          </p:nvSpPr>
          <p:spPr>
            <a:xfrm>
              <a:off x="4948214" y="406144"/>
              <a:ext cx="2293495" cy="1300881"/>
            </a:xfrm>
            <a:prstGeom prst="roundRect">
              <a:avLst>
                <a:gd name="adj" fmla="val 5499"/>
              </a:avLst>
            </a:prstGeom>
            <a:solidFill>
              <a:srgbClr val="23C5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000" dirty="0" smtClean="0">
                  <a:solidFill>
                    <a:schemeClr val="bg1"/>
                  </a:solidFill>
                  <a:latin typeface="Times New Roman" panose="02020603050405020304" pitchFamily="18" charset="0"/>
                  <a:cs typeface="Times New Roman" panose="02020603050405020304" pitchFamily="18" charset="0"/>
                </a:rPr>
                <a:t>To </a:t>
              </a:r>
              <a:r>
                <a:rPr lang="es-ES_tradnl" sz="2000" dirty="0" err="1" smtClean="0">
                  <a:solidFill>
                    <a:schemeClr val="bg1"/>
                  </a:solidFill>
                  <a:latin typeface="Times New Roman" panose="02020603050405020304" pitchFamily="18" charset="0"/>
                  <a:cs typeface="Times New Roman" panose="02020603050405020304" pitchFamily="18" charset="0"/>
                </a:rPr>
                <a:t>deepen</a:t>
              </a:r>
              <a:r>
                <a:rPr lang="es-ES_tradnl" sz="2000" dirty="0" smtClean="0">
                  <a:solidFill>
                    <a:schemeClr val="bg1"/>
                  </a:solidFill>
                  <a:latin typeface="Times New Roman" panose="02020603050405020304" pitchFamily="18" charset="0"/>
                  <a:cs typeface="Times New Roman" panose="02020603050405020304" pitchFamily="18" charset="0"/>
                </a:rPr>
                <a:t> </a:t>
              </a:r>
              <a:r>
                <a:rPr lang="es-ES_tradnl" sz="2000" dirty="0" err="1" smtClean="0">
                  <a:solidFill>
                    <a:schemeClr val="bg1"/>
                  </a:solidFill>
                  <a:latin typeface="Times New Roman" panose="02020603050405020304" pitchFamily="18" charset="0"/>
                  <a:cs typeface="Times New Roman" panose="02020603050405020304" pitchFamily="18" charset="0"/>
                </a:rPr>
                <a:t>cooperation</a:t>
              </a:r>
              <a:r>
                <a:rPr lang="es-ES_tradnl" sz="2000" dirty="0" smtClean="0">
                  <a:solidFill>
                    <a:schemeClr val="bg1"/>
                  </a:solidFill>
                  <a:latin typeface="Times New Roman" panose="02020603050405020304" pitchFamily="18" charset="0"/>
                  <a:cs typeface="Times New Roman" panose="02020603050405020304" pitchFamily="18" charset="0"/>
                </a:rPr>
                <a:t> </a:t>
              </a:r>
              <a:r>
                <a:rPr lang="es-ES_tradnl" sz="2000" dirty="0" err="1" smtClean="0">
                  <a:solidFill>
                    <a:schemeClr val="bg1"/>
                  </a:solidFill>
                  <a:latin typeface="Times New Roman" panose="02020603050405020304" pitchFamily="18" charset="0"/>
                  <a:cs typeface="Times New Roman" panose="02020603050405020304" pitchFamily="18" charset="0"/>
                </a:rPr>
                <a:t>through</a:t>
              </a:r>
              <a:r>
                <a:rPr lang="es-ES_tradnl" sz="2000" dirty="0" smtClean="0">
                  <a:solidFill>
                    <a:schemeClr val="bg1"/>
                  </a:solidFill>
                  <a:latin typeface="Times New Roman" panose="02020603050405020304" pitchFamily="18" charset="0"/>
                  <a:cs typeface="Times New Roman" panose="02020603050405020304" pitchFamily="18" charset="0"/>
                </a:rPr>
                <a:t> </a:t>
              </a:r>
              <a:r>
                <a:rPr lang="es-ES_tradnl" sz="2000" b="1" dirty="0" smtClean="0">
                  <a:solidFill>
                    <a:schemeClr val="bg1"/>
                  </a:solidFill>
                  <a:latin typeface="Times New Roman" panose="02020603050405020304" pitchFamily="18" charset="0"/>
                  <a:cs typeface="Times New Roman" panose="02020603050405020304" pitchFamily="18" charset="0"/>
                </a:rPr>
                <a:t>bilateral </a:t>
              </a:r>
              <a:r>
                <a:rPr lang="es-ES_tradnl" sz="2000" b="1" dirty="0" err="1" smtClean="0">
                  <a:solidFill>
                    <a:schemeClr val="bg1"/>
                  </a:solidFill>
                  <a:latin typeface="Times New Roman" panose="02020603050405020304" pitchFamily="18" charset="0"/>
                  <a:cs typeface="Times New Roman" panose="02020603050405020304" pitchFamily="18" charset="0"/>
                </a:rPr>
                <a:t>agreements</a:t>
              </a:r>
              <a:endParaRPr lang="es-ES_tradnl" sz="2000" b="1" dirty="0">
                <a:solidFill>
                  <a:schemeClr val="bg1"/>
                </a:solidFill>
                <a:latin typeface="Times New Roman" panose="02020603050405020304" pitchFamily="18" charset="0"/>
                <a:cs typeface="Times New Roman" panose="02020603050405020304" pitchFamily="18" charset="0"/>
              </a:endParaRPr>
            </a:p>
          </p:txBody>
        </p:sp>
        <p:sp>
          <p:nvSpPr>
            <p:cNvPr id="92" name="Right Arrow 91"/>
            <p:cNvSpPr/>
            <p:nvPr/>
          </p:nvSpPr>
          <p:spPr>
            <a:xfrm rot="5400000">
              <a:off x="5885428" y="1810200"/>
              <a:ext cx="421640" cy="2911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grpSp>
    </p:spTree>
    <p:extLst>
      <p:ext uri="{BB962C8B-B14F-4D97-AF65-F5344CB8AC3E}">
        <p14:creationId xmlns:p14="http://schemas.microsoft.com/office/powerpoint/2010/main" val="167737135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8"/>
                                        </p:tgtEl>
                                        <p:attrNameLst>
                                          <p:attrName>style.visibility</p:attrName>
                                        </p:attrNameLst>
                                      </p:cBhvr>
                                      <p:to>
                                        <p:strVal val="visible"/>
                                      </p:to>
                                    </p:set>
                                    <p:animEffect transition="in" filter="fade">
                                      <p:cBhvr>
                                        <p:cTn id="28" dur="1000"/>
                                        <p:tgtEl>
                                          <p:spTgt spid="8"/>
                                        </p:tgtEl>
                                      </p:cBhvr>
                                    </p:animEffect>
                                    <p:anim calcmode="lin" valueType="num">
                                      <p:cBhvr>
                                        <p:cTn id="29" dur="1000" fill="hold"/>
                                        <p:tgtEl>
                                          <p:spTgt spid="8"/>
                                        </p:tgtEl>
                                        <p:attrNameLst>
                                          <p:attrName>ppt_x</p:attrName>
                                        </p:attrNameLst>
                                      </p:cBhvr>
                                      <p:tavLst>
                                        <p:tav tm="0">
                                          <p:val>
                                            <p:strVal val="#ppt_x"/>
                                          </p:val>
                                        </p:tav>
                                        <p:tav tm="100000">
                                          <p:val>
                                            <p:strVal val="#ppt_x"/>
                                          </p:val>
                                        </p:tav>
                                      </p:tavLst>
                                    </p:anim>
                                    <p:anim calcmode="lin" valueType="num">
                                      <p:cBhvr>
                                        <p:cTn id="30"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fade">
                                      <p:cBhvr>
                                        <p:cTn id="35" dur="1000"/>
                                        <p:tgtEl>
                                          <p:spTgt spid="9"/>
                                        </p:tgtEl>
                                      </p:cBhvr>
                                    </p:animEffect>
                                    <p:anim calcmode="lin" valueType="num">
                                      <p:cBhvr>
                                        <p:cTn id="36" dur="1000" fill="hold"/>
                                        <p:tgtEl>
                                          <p:spTgt spid="9"/>
                                        </p:tgtEl>
                                        <p:attrNameLst>
                                          <p:attrName>ppt_x</p:attrName>
                                        </p:attrNameLst>
                                      </p:cBhvr>
                                      <p:tavLst>
                                        <p:tav tm="0">
                                          <p:val>
                                            <p:strVal val="#ppt_x"/>
                                          </p:val>
                                        </p:tav>
                                        <p:tav tm="100000">
                                          <p:val>
                                            <p:strVal val="#ppt_x"/>
                                          </p:val>
                                        </p:tav>
                                      </p:tavLst>
                                    </p:anim>
                                    <p:anim calcmode="lin" valueType="num">
                                      <p:cBhvr>
                                        <p:cTn id="3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gtEl>
                                        <p:attrNameLst>
                                          <p:attrName>style.visibility</p:attrName>
                                        </p:attrNameLst>
                                      </p:cBhvr>
                                      <p:to>
                                        <p:strVal val="visible"/>
                                      </p:to>
                                    </p:set>
                                    <p:animEffect transition="in" filter="fade">
                                      <p:cBhvr>
                                        <p:cTn id="42" dur="1000"/>
                                        <p:tgtEl>
                                          <p:spTgt spid="3"/>
                                        </p:tgtEl>
                                      </p:cBhvr>
                                    </p:animEffect>
                                    <p:anim calcmode="lin" valueType="num">
                                      <p:cBhvr>
                                        <p:cTn id="43" dur="1000" fill="hold"/>
                                        <p:tgtEl>
                                          <p:spTgt spid="3"/>
                                        </p:tgtEl>
                                        <p:attrNameLst>
                                          <p:attrName>ppt_x</p:attrName>
                                        </p:attrNameLst>
                                      </p:cBhvr>
                                      <p:tavLst>
                                        <p:tav tm="0">
                                          <p:val>
                                            <p:strVal val="#ppt_x"/>
                                          </p:val>
                                        </p:tav>
                                        <p:tav tm="100000">
                                          <p:val>
                                            <p:strVal val="#ppt_x"/>
                                          </p:val>
                                        </p:tav>
                                      </p:tavLst>
                                    </p:anim>
                                    <p:anim calcmode="lin" valueType="num">
                                      <p:cBhvr>
                                        <p:cTn id="4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0029" y="232164"/>
            <a:ext cx="5560695" cy="419346"/>
          </a:xfrm>
          <a:prstGeom prst="rect">
            <a:avLst/>
          </a:prstGeom>
          <a:gradFill flip="none" rotWithShape="1">
            <a:gsLst>
              <a:gs pos="0">
                <a:srgbClr val="1CADE4">
                  <a:tint val="66000"/>
                  <a:satMod val="160000"/>
                </a:srgbClr>
              </a:gs>
              <a:gs pos="50000">
                <a:srgbClr val="1CADE4">
                  <a:tint val="44500"/>
                  <a:satMod val="160000"/>
                </a:srgbClr>
              </a:gs>
              <a:gs pos="100000">
                <a:srgbClr val="92D050"/>
              </a:gs>
            </a:gsLst>
            <a:lin ang="0" scaled="1"/>
            <a:tileRect/>
          </a:gradFill>
          <a:ln>
            <a:noFill/>
          </a:ln>
        </p:spPr>
        <p:txBody>
          <a:bodyPr vert="horz" wrap="square" lIns="91440" tIns="45720" rIns="91440" bIns="45720" rtlCol="0" anchor="b">
            <a:sp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ES_tradnl" sz="2500" dirty="0" smtClean="0">
                <a:solidFill>
                  <a:schemeClr val="tx1"/>
                </a:solidFill>
                <a:latin typeface="Times New Roman" panose="02020603050405020304" pitchFamily="18" charset="0"/>
                <a:ea typeface="+mn-ea"/>
                <a:cs typeface="Times New Roman" panose="02020603050405020304" pitchFamily="18" charset="0"/>
              </a:rPr>
              <a:t>Conclusion and Debate</a:t>
            </a:r>
            <a:endParaRPr lang="es-ES_tradnl" sz="2500" dirty="0">
              <a:solidFill>
                <a:schemeClr val="tx1"/>
              </a:solidFill>
              <a:latin typeface="Times New Roman" panose="02020603050405020304" pitchFamily="18" charset="0"/>
              <a:ea typeface="+mn-ea"/>
              <a:cs typeface="Times New Roman" panose="02020603050405020304" pitchFamily="18" charset="0"/>
            </a:endParaRPr>
          </a:p>
        </p:txBody>
      </p:sp>
      <p:sp>
        <p:nvSpPr>
          <p:cNvPr id="5" name="TextBox 4"/>
          <p:cNvSpPr txBox="1"/>
          <p:nvPr/>
        </p:nvSpPr>
        <p:spPr>
          <a:xfrm>
            <a:off x="3178967" y="1010334"/>
            <a:ext cx="6700838" cy="2246769"/>
          </a:xfrm>
          <a:prstGeom prst="rect">
            <a:avLst/>
          </a:prstGeom>
          <a:noFill/>
        </p:spPr>
        <p:txBody>
          <a:bodyPr wrap="square" rtlCol="0">
            <a:spAutoFit/>
          </a:bodyPr>
          <a:lstStyle/>
          <a:p>
            <a:endParaRPr lang="es-ES_tradnl" sz="3500" dirty="0" smtClean="0">
              <a:latin typeface="Times New Roman" panose="02020603050405020304" pitchFamily="18" charset="0"/>
              <a:cs typeface="Times New Roman" panose="02020603050405020304" pitchFamily="18" charset="0"/>
            </a:endParaRPr>
          </a:p>
          <a:p>
            <a:r>
              <a:rPr lang="es-ES_tradnl" sz="3500" dirty="0" smtClean="0">
                <a:latin typeface="Times New Roman" panose="02020603050405020304" pitchFamily="18" charset="0"/>
                <a:cs typeface="Times New Roman" panose="02020603050405020304" pitchFamily="18" charset="0"/>
              </a:rPr>
              <a:t>Thank you for your attention! </a:t>
            </a:r>
          </a:p>
          <a:p>
            <a:endParaRPr lang="es-ES_tradnl" sz="3500" dirty="0" smtClean="0">
              <a:latin typeface="Times New Roman" panose="02020603050405020304" pitchFamily="18" charset="0"/>
              <a:cs typeface="Times New Roman" panose="02020603050405020304" pitchFamily="18" charset="0"/>
            </a:endParaRPr>
          </a:p>
          <a:p>
            <a:pPr algn="ctr"/>
            <a:r>
              <a:rPr lang="es-ES_tradnl" sz="3500" dirty="0" err="1" smtClean="0">
                <a:solidFill>
                  <a:schemeClr val="accent2">
                    <a:lumMod val="75000"/>
                  </a:schemeClr>
                </a:solidFill>
                <a:latin typeface="Times New Roman" panose="02020603050405020304" pitchFamily="18" charset="0"/>
                <a:cs typeface="Times New Roman" panose="02020603050405020304" pitchFamily="18" charset="0"/>
              </a:rPr>
              <a:t>Any</a:t>
            </a:r>
            <a:r>
              <a:rPr lang="es-ES_tradnl" sz="3500" dirty="0" smtClean="0">
                <a:solidFill>
                  <a:schemeClr val="accent2">
                    <a:lumMod val="75000"/>
                  </a:schemeClr>
                </a:solidFill>
                <a:latin typeface="Times New Roman" panose="02020603050405020304" pitchFamily="18" charset="0"/>
                <a:cs typeface="Times New Roman" panose="02020603050405020304" pitchFamily="18" charset="0"/>
              </a:rPr>
              <a:t> </a:t>
            </a:r>
            <a:r>
              <a:rPr lang="es-ES_tradnl" sz="3500" dirty="0" err="1" smtClean="0">
                <a:solidFill>
                  <a:schemeClr val="accent2">
                    <a:lumMod val="75000"/>
                  </a:schemeClr>
                </a:solidFill>
                <a:latin typeface="Times New Roman" panose="02020603050405020304" pitchFamily="18" charset="0"/>
                <a:cs typeface="Times New Roman" panose="02020603050405020304" pitchFamily="18" charset="0"/>
              </a:rPr>
              <a:t>questions</a:t>
            </a:r>
            <a:r>
              <a:rPr lang="es-ES_tradnl" sz="3500" dirty="0" smtClean="0">
                <a:solidFill>
                  <a:schemeClr val="accent2">
                    <a:lumMod val="75000"/>
                  </a:schemeClr>
                </a:solidFill>
                <a:latin typeface="Times New Roman" panose="02020603050405020304" pitchFamily="18" charset="0"/>
                <a:cs typeface="Times New Roman" panose="02020603050405020304" pitchFamily="18" charset="0"/>
              </a:rPr>
              <a:t> ?</a:t>
            </a:r>
            <a:endParaRPr lang="es-ES_tradnl" sz="3500" dirty="0">
              <a:solidFill>
                <a:schemeClr val="accent2">
                  <a:lumMod val="75000"/>
                </a:schemeClr>
              </a:solidFill>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04875" y="3666677"/>
            <a:ext cx="10525125" cy="2647949"/>
          </a:xfrm>
          <a:prstGeom prst="rect">
            <a:avLst/>
          </a:prstGeom>
        </p:spPr>
      </p:pic>
    </p:spTree>
    <p:extLst>
      <p:ext uri="{BB962C8B-B14F-4D97-AF65-F5344CB8AC3E}">
        <p14:creationId xmlns:p14="http://schemas.microsoft.com/office/powerpoint/2010/main" val="3330337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9"/>
          <p:cNvSpPr txBox="1">
            <a:spLocks noChangeArrowheads="1"/>
          </p:cNvSpPr>
          <p:nvPr/>
        </p:nvSpPr>
        <p:spPr bwMode="auto">
          <a:xfrm>
            <a:off x="312614" y="163781"/>
            <a:ext cx="5523759" cy="477054"/>
          </a:xfrm>
          <a:prstGeom prst="rect">
            <a:avLst/>
          </a:prstGeom>
          <a:gradFill flip="none" rotWithShape="1">
            <a:gsLst>
              <a:gs pos="0">
                <a:srgbClr val="1CADE4">
                  <a:tint val="66000"/>
                  <a:satMod val="160000"/>
                </a:srgbClr>
              </a:gs>
              <a:gs pos="50000">
                <a:srgbClr val="1CADE4">
                  <a:tint val="44500"/>
                  <a:satMod val="160000"/>
                </a:srgbClr>
              </a:gs>
              <a:gs pos="100000">
                <a:srgbClr val="92D050"/>
              </a:gs>
            </a:gsLst>
            <a:lin ang="0" scaled="1"/>
            <a:tileRect/>
          </a:gradFill>
          <a:ln>
            <a:noFill/>
          </a:ln>
          <a:extLst/>
        </p:spPr>
        <p:txBody>
          <a:bodyPr wrap="squar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s-ES" altLang="en-US" sz="2500" dirty="0" smtClean="0">
                <a:latin typeface="Times New Roman" panose="02020603050405020304" pitchFamily="18" charset="0"/>
                <a:cs typeface="Times New Roman" panose="02020603050405020304" pitchFamily="18" charset="0"/>
              </a:rPr>
              <a:t>A complex, but ever more relevant link</a:t>
            </a:r>
            <a:endParaRPr lang="en-GB" altLang="en-US" sz="2500" dirty="0" smtClean="0">
              <a:latin typeface="Times New Roman" panose="02020603050405020304" pitchFamily="18" charset="0"/>
              <a:cs typeface="Times New Roman" panose="02020603050405020304" pitchFamily="18" charset="0"/>
            </a:endParaRPr>
          </a:p>
        </p:txBody>
      </p:sp>
      <p:sp>
        <p:nvSpPr>
          <p:cNvPr id="5" name="TextBox 4"/>
          <p:cNvSpPr txBox="1"/>
          <p:nvPr/>
        </p:nvSpPr>
        <p:spPr>
          <a:xfrm>
            <a:off x="1048596" y="1311244"/>
            <a:ext cx="3356126" cy="1631216"/>
          </a:xfrm>
          <a:prstGeom prst="rect">
            <a:avLst/>
          </a:prstGeom>
          <a:noFill/>
        </p:spPr>
        <p:txBody>
          <a:bodyPr wrap="square" rtlCol="0">
            <a:spAutoFit/>
          </a:bodyPr>
          <a:lstStyle/>
          <a:p>
            <a:r>
              <a:rPr lang="es-ES_tradnl" sz="2000" dirty="0" smtClean="0"/>
              <a:t>Indispensable to understand </a:t>
            </a:r>
            <a:r>
              <a:rPr lang="es-ES_tradnl" sz="2000" b="1" dirty="0" smtClean="0"/>
              <a:t>contemporary poverty reduction strategies </a:t>
            </a:r>
            <a:r>
              <a:rPr lang="es-ES_tradnl" sz="2000" dirty="0" smtClean="0"/>
              <a:t>in countries of origin and destination</a:t>
            </a:r>
            <a:endParaRPr lang="es-ES_tradnl" sz="2000" dirty="0"/>
          </a:p>
        </p:txBody>
      </p:sp>
      <p:sp>
        <p:nvSpPr>
          <p:cNvPr id="8" name="Right Arrow 7"/>
          <p:cNvSpPr/>
          <p:nvPr/>
        </p:nvSpPr>
        <p:spPr>
          <a:xfrm>
            <a:off x="4932969" y="1483608"/>
            <a:ext cx="3030211" cy="8252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Applicable to </a:t>
            </a:r>
            <a:endParaRPr lang="es-ES_tradnl" dirty="0"/>
          </a:p>
        </p:txBody>
      </p:sp>
      <p:sp>
        <p:nvSpPr>
          <p:cNvPr id="9" name="TextBox 8"/>
          <p:cNvSpPr txBox="1"/>
          <p:nvPr/>
        </p:nvSpPr>
        <p:spPr>
          <a:xfrm>
            <a:off x="8626338" y="1090553"/>
            <a:ext cx="4706471" cy="2031325"/>
          </a:xfrm>
          <a:prstGeom prst="rect">
            <a:avLst/>
          </a:prstGeom>
          <a:noFill/>
        </p:spPr>
        <p:txBody>
          <a:bodyPr wrap="square" rtlCol="0">
            <a:spAutoFit/>
          </a:bodyPr>
          <a:lstStyle/>
          <a:p>
            <a:pPr marL="285750" indent="-285750">
              <a:buFont typeface="Arial" panose="020B0604020202020204" pitchFamily="34" charset="0"/>
              <a:buChar char="•"/>
            </a:pPr>
            <a:r>
              <a:rPr lang="es-ES_tradnl" dirty="0" err="1" smtClean="0"/>
              <a:t>Individuals</a:t>
            </a:r>
            <a:endParaRPr lang="es-ES_tradnl" dirty="0" smtClean="0"/>
          </a:p>
          <a:p>
            <a:pPr marL="285750" indent="-285750">
              <a:buFont typeface="Arial" panose="020B0604020202020204" pitchFamily="34" charset="0"/>
              <a:buChar char="•"/>
            </a:pPr>
            <a:endParaRPr lang="es-ES_tradnl" dirty="0"/>
          </a:p>
          <a:p>
            <a:pPr marL="285750" indent="-285750">
              <a:buFont typeface="Arial" panose="020B0604020202020204" pitchFamily="34" charset="0"/>
              <a:buChar char="•"/>
            </a:pPr>
            <a:r>
              <a:rPr lang="es-ES_tradnl" dirty="0" err="1" smtClean="0"/>
              <a:t>Groups</a:t>
            </a:r>
            <a:r>
              <a:rPr lang="es-ES_tradnl" dirty="0" smtClean="0"/>
              <a:t>/</a:t>
            </a:r>
            <a:r>
              <a:rPr lang="es-ES_tradnl" dirty="0" err="1" smtClean="0"/>
              <a:t>lobbys</a:t>
            </a:r>
            <a:endParaRPr lang="es-ES_tradnl" dirty="0" smtClean="0"/>
          </a:p>
          <a:p>
            <a:pPr marL="285750" indent="-285750">
              <a:buFont typeface="Arial" panose="020B0604020202020204" pitchFamily="34" charset="0"/>
              <a:buChar char="•"/>
            </a:pPr>
            <a:endParaRPr lang="es-ES_tradnl" dirty="0"/>
          </a:p>
          <a:p>
            <a:pPr marL="285750" indent="-285750">
              <a:buFont typeface="Arial" panose="020B0604020202020204" pitchFamily="34" charset="0"/>
              <a:buChar char="•"/>
            </a:pPr>
            <a:r>
              <a:rPr lang="es-ES_tradnl" dirty="0" err="1" smtClean="0"/>
              <a:t>Companies</a:t>
            </a:r>
            <a:r>
              <a:rPr lang="es-ES_tradnl" dirty="0" smtClean="0"/>
              <a:t> (</a:t>
            </a:r>
            <a:r>
              <a:rPr lang="es-ES_tradnl" dirty="0" err="1" smtClean="0"/>
              <a:t>optimize</a:t>
            </a:r>
            <a:r>
              <a:rPr lang="es-ES_tradnl" dirty="0" smtClean="0"/>
              <a:t> </a:t>
            </a:r>
            <a:r>
              <a:rPr lang="es-ES_tradnl" dirty="0" err="1" smtClean="0"/>
              <a:t>profits</a:t>
            </a:r>
            <a:r>
              <a:rPr lang="es-ES_tradnl" dirty="0" smtClean="0"/>
              <a:t>)</a:t>
            </a:r>
          </a:p>
          <a:p>
            <a:pPr marL="285750" indent="-285750">
              <a:buFont typeface="Arial" panose="020B0604020202020204" pitchFamily="34" charset="0"/>
              <a:buChar char="•"/>
            </a:pPr>
            <a:endParaRPr lang="es-ES_tradnl" dirty="0"/>
          </a:p>
          <a:p>
            <a:pPr marL="285750" indent="-285750">
              <a:buFont typeface="Arial" panose="020B0604020202020204" pitchFamily="34" charset="0"/>
              <a:buChar char="•"/>
            </a:pPr>
            <a:r>
              <a:rPr lang="es-ES_tradnl" dirty="0" err="1" smtClean="0"/>
              <a:t>Countries</a:t>
            </a:r>
            <a:endParaRPr lang="es-ES_tradnl" dirty="0"/>
          </a:p>
        </p:txBody>
      </p:sp>
      <p:grpSp>
        <p:nvGrpSpPr>
          <p:cNvPr id="2" name="Group 1"/>
          <p:cNvGrpSpPr/>
          <p:nvPr/>
        </p:nvGrpSpPr>
        <p:grpSpPr>
          <a:xfrm>
            <a:off x="2422811" y="2981137"/>
            <a:ext cx="7470157" cy="3018800"/>
            <a:chOff x="2385480" y="3355106"/>
            <a:chExt cx="7470157" cy="3018800"/>
          </a:xfrm>
        </p:grpSpPr>
        <p:sp>
          <p:nvSpPr>
            <p:cNvPr id="11" name="Oval 10"/>
            <p:cNvSpPr/>
            <p:nvPr/>
          </p:nvSpPr>
          <p:spPr>
            <a:xfrm>
              <a:off x="5188253" y="3980329"/>
              <a:ext cx="2163891" cy="1210235"/>
            </a:xfrm>
            <a:prstGeom prst="ellipse">
              <a:avLst/>
            </a:prstGeom>
            <a:solidFill>
              <a:srgbClr val="93902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It has repercussionson…</a:t>
              </a:r>
            </a:p>
          </p:txBody>
        </p:sp>
        <p:sp>
          <p:nvSpPr>
            <p:cNvPr id="12" name="Oval Callout 11"/>
            <p:cNvSpPr/>
            <p:nvPr/>
          </p:nvSpPr>
          <p:spPr>
            <a:xfrm>
              <a:off x="2385480" y="4119200"/>
              <a:ext cx="2806827" cy="672353"/>
            </a:xfrm>
            <a:prstGeom prst="wedgeEllipseCallout">
              <a:avLst>
                <a:gd name="adj1" fmla="val 53365"/>
                <a:gd name="adj2" fmla="val 47750"/>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err="1" smtClean="0"/>
                <a:t>Underemployment</a:t>
              </a:r>
              <a:endParaRPr lang="es-ES_tradnl" dirty="0"/>
            </a:p>
          </p:txBody>
        </p:sp>
        <p:sp>
          <p:nvSpPr>
            <p:cNvPr id="13" name="Oval Callout 12"/>
            <p:cNvSpPr/>
            <p:nvPr/>
          </p:nvSpPr>
          <p:spPr>
            <a:xfrm>
              <a:off x="2869588" y="3355106"/>
              <a:ext cx="2341970" cy="672353"/>
            </a:xfrm>
            <a:prstGeom prst="wedgeEllipseCallout">
              <a:avLst>
                <a:gd name="adj1" fmla="val 71648"/>
                <a:gd name="adj2" fmla="val 66500"/>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err="1" smtClean="0"/>
                <a:t>Unemployment</a:t>
              </a:r>
              <a:endParaRPr lang="es-ES_tradnl" dirty="0"/>
            </a:p>
          </p:txBody>
        </p:sp>
        <p:sp>
          <p:nvSpPr>
            <p:cNvPr id="14" name="Oval Callout 13"/>
            <p:cNvSpPr/>
            <p:nvPr/>
          </p:nvSpPr>
          <p:spPr>
            <a:xfrm>
              <a:off x="7866528" y="3446929"/>
              <a:ext cx="1788458" cy="672353"/>
            </a:xfrm>
            <a:prstGeom prst="wedgeEllipseCallout">
              <a:avLst>
                <a:gd name="adj1" fmla="val -85495"/>
                <a:gd name="adj2" fmla="val 725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err="1" smtClean="0"/>
                <a:t>Brain</a:t>
              </a:r>
              <a:r>
                <a:rPr lang="es-ES_tradnl" dirty="0" smtClean="0"/>
                <a:t> </a:t>
              </a:r>
              <a:r>
                <a:rPr lang="es-ES_tradnl" dirty="0" err="1" smtClean="0"/>
                <a:t>drain</a:t>
              </a:r>
              <a:endParaRPr lang="es-ES_tradnl" dirty="0"/>
            </a:p>
          </p:txBody>
        </p:sp>
        <p:sp>
          <p:nvSpPr>
            <p:cNvPr id="15" name="Oval Callout 14"/>
            <p:cNvSpPr/>
            <p:nvPr/>
          </p:nvSpPr>
          <p:spPr>
            <a:xfrm>
              <a:off x="7866528" y="4249268"/>
              <a:ext cx="1788458" cy="672353"/>
            </a:xfrm>
            <a:prstGeom prst="wedgeEllipseCallout">
              <a:avLst>
                <a:gd name="adj1" fmla="val -75721"/>
                <a:gd name="adj2" fmla="val 6500"/>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Informal </a:t>
              </a:r>
              <a:r>
                <a:rPr lang="es-ES_tradnl" dirty="0" err="1" smtClean="0"/>
                <a:t>economy</a:t>
              </a:r>
              <a:endParaRPr lang="es-ES_tradnl" dirty="0"/>
            </a:p>
          </p:txBody>
        </p:sp>
        <p:sp>
          <p:nvSpPr>
            <p:cNvPr id="16" name="Oval Callout 15"/>
            <p:cNvSpPr/>
            <p:nvPr/>
          </p:nvSpPr>
          <p:spPr>
            <a:xfrm>
              <a:off x="7085543" y="4960697"/>
              <a:ext cx="2770094" cy="869612"/>
            </a:xfrm>
            <a:prstGeom prst="wedgeEllipseCallout">
              <a:avLst>
                <a:gd name="adj1" fmla="val -44468"/>
                <a:gd name="adj2" fmla="val -66618"/>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Job creation through remittances</a:t>
              </a:r>
              <a:endParaRPr lang="es-ES_tradnl" dirty="0"/>
            </a:p>
          </p:txBody>
        </p:sp>
        <p:sp>
          <p:nvSpPr>
            <p:cNvPr id="17" name="Oval Callout 16"/>
            <p:cNvSpPr/>
            <p:nvPr/>
          </p:nvSpPr>
          <p:spPr>
            <a:xfrm>
              <a:off x="3465976" y="5078502"/>
              <a:ext cx="2259107" cy="1030925"/>
            </a:xfrm>
            <a:prstGeom prst="wedgeEllipseCallout">
              <a:avLst>
                <a:gd name="adj1" fmla="val 56339"/>
                <a:gd name="adj2" fmla="val -44283"/>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Professional reintegration of migrants</a:t>
              </a:r>
              <a:endParaRPr lang="es-ES_tradnl" dirty="0"/>
            </a:p>
          </p:txBody>
        </p:sp>
        <p:sp>
          <p:nvSpPr>
            <p:cNvPr id="18" name="Oval Callout 17"/>
            <p:cNvSpPr/>
            <p:nvPr/>
          </p:nvSpPr>
          <p:spPr>
            <a:xfrm>
              <a:off x="5799042" y="5580529"/>
              <a:ext cx="1398494" cy="793377"/>
            </a:xfrm>
            <a:prstGeom prst="wedgeEllipseCallout">
              <a:avLst>
                <a:gd name="adj1" fmla="val -9895"/>
                <a:gd name="adj2" fmla="val -100318"/>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Salaries</a:t>
              </a:r>
              <a:endParaRPr lang="es-ES_tradnl" dirty="0"/>
            </a:p>
          </p:txBody>
        </p:sp>
      </p:grpSp>
      <p:pic>
        <p:nvPicPr>
          <p:cNvPr id="19" name="Picture 18"/>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55422" y="3673205"/>
            <a:ext cx="2535251" cy="1900515"/>
          </a:xfrm>
          <a:prstGeom prst="rect">
            <a:avLst/>
          </a:prstGeom>
        </p:spPr>
      </p:pic>
      <p:pic>
        <p:nvPicPr>
          <p:cNvPr id="20" name="Picture 19"/>
          <p:cNvPicPr>
            <a:picLocks noChangeAspect="1"/>
          </p:cNvPicPr>
          <p:nvPr/>
        </p:nvPicPr>
        <p:blipFill rotWithShape="1">
          <a:blip r:embed="rId3" cstate="email">
            <a:extLst>
              <a:ext uri="{28A0092B-C50C-407E-A947-70E740481C1C}">
                <a14:useLocalDpi xmlns:a14="http://schemas.microsoft.com/office/drawing/2010/main"/>
              </a:ext>
            </a:extLst>
          </a:blip>
          <a:srcRect b="-1820"/>
          <a:stretch/>
        </p:blipFill>
        <p:spPr>
          <a:xfrm>
            <a:off x="9952289" y="3481541"/>
            <a:ext cx="2054571" cy="1976283"/>
          </a:xfrm>
          <a:prstGeom prst="rect">
            <a:avLst/>
          </a:prstGeom>
        </p:spPr>
      </p:pic>
      <p:pic>
        <p:nvPicPr>
          <p:cNvPr id="21" name="Picture 3"/>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1313173" y="6177149"/>
            <a:ext cx="914547" cy="680851"/>
          </a:xfrm>
          <a:prstGeom prst="rect">
            <a:avLst/>
          </a:prstGeom>
          <a:ln>
            <a:noFill/>
          </a:ln>
          <a:effectLst>
            <a:softEdge rad="112500"/>
          </a:effectLst>
          <a:extLst/>
        </p:spPr>
      </p:pic>
    </p:spTree>
    <p:extLst>
      <p:ext uri="{BB962C8B-B14F-4D97-AF65-F5344CB8AC3E}">
        <p14:creationId xmlns:p14="http://schemas.microsoft.com/office/powerpoint/2010/main" val="79858271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10694" y="190629"/>
            <a:ext cx="5963415" cy="436642"/>
          </a:xfrm>
          <a:gradFill>
            <a:gsLst>
              <a:gs pos="76000">
                <a:srgbClr val="CCA134"/>
              </a:gs>
              <a:gs pos="52000">
                <a:srgbClr val="00B050">
                  <a:tint val="44500"/>
                  <a:satMod val="160000"/>
                </a:srgbClr>
              </a:gs>
              <a:gs pos="0">
                <a:srgbClr val="00B050"/>
              </a:gs>
            </a:gsLst>
            <a:path path="circle">
              <a:fillToRect l="100000" t="100000"/>
            </a:path>
          </a:gradFill>
        </p:spPr>
        <p:txBody>
          <a:bodyPr>
            <a:noAutofit/>
          </a:bodyPr>
          <a:lstStyle/>
          <a:p>
            <a:r>
              <a:rPr lang="es-ES_tradnl" sz="2500" dirty="0" smtClean="0">
                <a:latin typeface="Times New Roman" panose="02020603050405020304" pitchFamily="18" charset="0"/>
                <a:cs typeface="Times New Roman" panose="02020603050405020304" pitchFamily="18" charset="0"/>
              </a:rPr>
              <a:t>Dynamics in countries of origin and destination</a:t>
            </a:r>
            <a:endParaRPr lang="es-ES_tradnl" sz="2500" dirty="0">
              <a:latin typeface="Times New Roman" panose="02020603050405020304" pitchFamily="18" charset="0"/>
              <a:cs typeface="Times New Roman" panose="02020603050405020304" pitchFamily="18" charset="0"/>
            </a:endParaRPr>
          </a:p>
        </p:txBody>
      </p:sp>
      <p:sp>
        <p:nvSpPr>
          <p:cNvPr id="4" name="Rounded Rectangle 3"/>
          <p:cNvSpPr/>
          <p:nvPr/>
        </p:nvSpPr>
        <p:spPr>
          <a:xfrm>
            <a:off x="138484" y="760090"/>
            <a:ext cx="5876365" cy="5422152"/>
          </a:xfrm>
          <a:prstGeom prst="roundRect">
            <a:avLst/>
          </a:prstGeom>
          <a:solidFill>
            <a:srgbClr val="CCA13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2200" dirty="0" smtClean="0"/>
          </a:p>
          <a:p>
            <a:pPr algn="ctr"/>
            <a:endParaRPr lang="es-ES_tradnl" sz="2200" dirty="0"/>
          </a:p>
          <a:p>
            <a:pPr algn="ctr"/>
            <a:endParaRPr lang="es-ES_tradnl" sz="2200" dirty="0" smtClean="0"/>
          </a:p>
          <a:p>
            <a:pPr algn="ctr"/>
            <a:r>
              <a:rPr lang="es-ES_tradnl" sz="2200" u="sng" dirty="0" err="1" smtClean="0"/>
              <a:t>Emitting</a:t>
            </a:r>
            <a:r>
              <a:rPr lang="es-ES_tradnl" sz="2200" u="sng" dirty="0" smtClean="0"/>
              <a:t>:</a:t>
            </a:r>
          </a:p>
          <a:p>
            <a:pPr algn="ctr"/>
            <a:endParaRPr lang="es-ES_tradnl" dirty="0"/>
          </a:p>
          <a:p>
            <a:pPr algn="ctr"/>
            <a:r>
              <a:rPr lang="es-ES_tradnl" b="1" dirty="0" err="1"/>
              <a:t>S</a:t>
            </a:r>
            <a:r>
              <a:rPr lang="es-ES_tradnl" b="1" dirty="0" err="1" smtClean="0"/>
              <a:t>earch</a:t>
            </a:r>
            <a:r>
              <a:rPr lang="es-ES_tradnl" b="1" dirty="0" smtClean="0"/>
              <a:t> </a:t>
            </a:r>
            <a:r>
              <a:rPr lang="es-ES_tradnl" b="1" dirty="0" err="1" smtClean="0"/>
              <a:t>for</a:t>
            </a:r>
            <a:r>
              <a:rPr lang="es-ES_tradnl" b="1" dirty="0" smtClean="0"/>
              <a:t> </a:t>
            </a:r>
            <a:r>
              <a:rPr lang="es-ES_tradnl" b="1" dirty="0" err="1" smtClean="0"/>
              <a:t>economic</a:t>
            </a:r>
            <a:r>
              <a:rPr lang="es-ES_tradnl" b="1" dirty="0" smtClean="0"/>
              <a:t> </a:t>
            </a:r>
            <a:r>
              <a:rPr lang="es-ES_tradnl" b="1" dirty="0" err="1" smtClean="0"/>
              <a:t>opportunities</a:t>
            </a:r>
            <a:endParaRPr lang="es-ES_tradnl" b="1" dirty="0" smtClean="0"/>
          </a:p>
          <a:p>
            <a:pPr algn="ctr"/>
            <a:endParaRPr lang="es-ES_tradnl" dirty="0" smtClean="0"/>
          </a:p>
          <a:p>
            <a:pPr algn="ctr"/>
            <a:r>
              <a:rPr lang="es-ES_tradnl" dirty="0" err="1" smtClean="0"/>
              <a:t>Education</a:t>
            </a:r>
            <a:r>
              <a:rPr lang="es-ES_tradnl" dirty="0" smtClean="0"/>
              <a:t> and </a:t>
            </a:r>
            <a:r>
              <a:rPr lang="es-ES_tradnl" dirty="0" err="1" smtClean="0"/>
              <a:t>skill</a:t>
            </a:r>
            <a:r>
              <a:rPr lang="es-ES_tradnl" dirty="0" smtClean="0"/>
              <a:t> </a:t>
            </a:r>
            <a:r>
              <a:rPr lang="es-ES_tradnl" dirty="0" err="1" smtClean="0"/>
              <a:t>adquisition</a:t>
            </a:r>
            <a:endParaRPr lang="es-ES_tradnl" dirty="0" smtClean="0"/>
          </a:p>
          <a:p>
            <a:pPr algn="ctr"/>
            <a:endParaRPr lang="es-ES_tradnl" dirty="0" smtClean="0"/>
          </a:p>
          <a:p>
            <a:pPr algn="ctr"/>
            <a:r>
              <a:rPr lang="es-ES_tradnl" dirty="0" err="1" smtClean="0"/>
              <a:t>Brain</a:t>
            </a:r>
            <a:r>
              <a:rPr lang="es-ES_tradnl" dirty="0" smtClean="0"/>
              <a:t> </a:t>
            </a:r>
            <a:r>
              <a:rPr lang="es-ES_tradnl" dirty="0" err="1" smtClean="0"/>
              <a:t>drain</a:t>
            </a:r>
            <a:endParaRPr lang="es-ES_tradnl" dirty="0" smtClean="0"/>
          </a:p>
          <a:p>
            <a:pPr algn="ctr"/>
            <a:endParaRPr lang="es-ES_tradnl" dirty="0" smtClean="0"/>
          </a:p>
          <a:p>
            <a:pPr algn="ctr"/>
            <a:r>
              <a:rPr lang="es-ES_tradnl" b="1" dirty="0" err="1" smtClean="0"/>
              <a:t>Exit</a:t>
            </a:r>
            <a:r>
              <a:rPr lang="es-ES_tradnl" b="1" dirty="0" smtClean="0"/>
              <a:t> of </a:t>
            </a:r>
            <a:r>
              <a:rPr lang="es-ES_tradnl" b="1" dirty="0" err="1" smtClean="0"/>
              <a:t>the</a:t>
            </a:r>
            <a:r>
              <a:rPr lang="es-ES_tradnl" b="1" dirty="0" smtClean="0"/>
              <a:t> </a:t>
            </a:r>
            <a:r>
              <a:rPr lang="es-ES_tradnl" b="1" dirty="0" err="1" smtClean="0"/>
              <a:t>excess</a:t>
            </a:r>
            <a:r>
              <a:rPr lang="es-ES_tradnl" b="1" dirty="0" smtClean="0"/>
              <a:t> of </a:t>
            </a:r>
            <a:r>
              <a:rPr lang="es-ES_tradnl" b="1" dirty="0" err="1" smtClean="0"/>
              <a:t>unqualified</a:t>
            </a:r>
            <a:r>
              <a:rPr lang="es-ES_tradnl" b="1" dirty="0" smtClean="0"/>
              <a:t> </a:t>
            </a:r>
            <a:r>
              <a:rPr lang="es-ES_tradnl" b="1" dirty="0" err="1" smtClean="0"/>
              <a:t>workers</a:t>
            </a:r>
            <a:endParaRPr lang="es-ES_tradnl" b="1" dirty="0" smtClean="0"/>
          </a:p>
          <a:p>
            <a:pPr algn="ctr"/>
            <a:endParaRPr lang="es-ES_tradnl" dirty="0" smtClean="0"/>
          </a:p>
          <a:p>
            <a:pPr algn="ctr"/>
            <a:r>
              <a:rPr lang="es-ES_tradnl" dirty="0" err="1" smtClean="0"/>
              <a:t>Return</a:t>
            </a:r>
            <a:endParaRPr lang="es-ES_tradnl" dirty="0" smtClean="0"/>
          </a:p>
          <a:p>
            <a:pPr algn="ctr"/>
            <a:endParaRPr lang="es-ES_tradnl" dirty="0"/>
          </a:p>
        </p:txBody>
      </p:sp>
      <p:pic>
        <p:nvPicPr>
          <p:cNvPr id="6" name="Picture 5"/>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355597" y="1399758"/>
            <a:ext cx="2068079" cy="146488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8" name="Picture 7"/>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3672806" y="1462370"/>
            <a:ext cx="2117195" cy="133966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grpSp>
        <p:nvGrpSpPr>
          <p:cNvPr id="15" name="Group 14"/>
          <p:cNvGrpSpPr/>
          <p:nvPr/>
        </p:nvGrpSpPr>
        <p:grpSpPr>
          <a:xfrm>
            <a:off x="6667243" y="760090"/>
            <a:ext cx="4908176" cy="5422152"/>
            <a:chOff x="4801135" y="1435848"/>
            <a:chExt cx="4908176" cy="5422152"/>
          </a:xfrm>
          <a:solidFill>
            <a:srgbClr val="00B050"/>
          </a:solidFill>
        </p:grpSpPr>
        <p:grpSp>
          <p:nvGrpSpPr>
            <p:cNvPr id="14" name="Group 13"/>
            <p:cNvGrpSpPr/>
            <p:nvPr/>
          </p:nvGrpSpPr>
          <p:grpSpPr>
            <a:xfrm>
              <a:off x="4801135" y="1435848"/>
              <a:ext cx="4908176" cy="5422152"/>
              <a:chOff x="6956612" y="1193054"/>
              <a:chExt cx="4908176" cy="5422152"/>
            </a:xfrm>
            <a:grpFill/>
          </p:grpSpPr>
          <p:sp>
            <p:nvSpPr>
              <p:cNvPr id="5" name="Rounded Rectangle 4"/>
              <p:cNvSpPr/>
              <p:nvPr/>
            </p:nvSpPr>
            <p:spPr>
              <a:xfrm>
                <a:off x="6956612" y="1193054"/>
                <a:ext cx="4908176" cy="5422152"/>
              </a:xfrm>
              <a:prstGeom prst="round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200" u="sng" dirty="0" smtClean="0"/>
                  <a:t>Destino:</a:t>
                </a:r>
              </a:p>
              <a:p>
                <a:pPr algn="ctr"/>
                <a:endParaRPr lang="es-ES_tradnl" dirty="0" smtClean="0"/>
              </a:p>
              <a:p>
                <a:pPr algn="ctr"/>
                <a:r>
                  <a:rPr lang="es-ES_tradnl" b="1" dirty="0" err="1" smtClean="0"/>
                  <a:t>Employment</a:t>
                </a:r>
                <a:r>
                  <a:rPr lang="es-ES_tradnl" b="1" dirty="0" smtClean="0"/>
                  <a:t> and </a:t>
                </a:r>
                <a:r>
                  <a:rPr lang="es-ES_tradnl" b="1" dirty="0" err="1" smtClean="0"/>
                  <a:t>Underemployment</a:t>
                </a:r>
                <a:endParaRPr lang="es-ES_tradnl" dirty="0" smtClean="0"/>
              </a:p>
              <a:p>
                <a:pPr algn="ctr"/>
                <a:endParaRPr lang="es-ES_tradnl" dirty="0" smtClean="0"/>
              </a:p>
              <a:p>
                <a:pPr algn="ctr"/>
                <a:r>
                  <a:rPr lang="es-ES_tradnl" b="1" dirty="0" err="1" smtClean="0"/>
                  <a:t>Wages</a:t>
                </a:r>
                <a:endParaRPr lang="es-ES_tradnl" b="1" dirty="0" smtClean="0"/>
              </a:p>
              <a:p>
                <a:pPr algn="ctr"/>
                <a:endParaRPr lang="es-ES_tradnl" dirty="0" smtClean="0"/>
              </a:p>
              <a:p>
                <a:pPr algn="ctr"/>
                <a:r>
                  <a:rPr lang="es-ES_tradnl" dirty="0" smtClean="0"/>
                  <a:t>Concentración en la economía informal</a:t>
                </a:r>
              </a:p>
              <a:p>
                <a:pPr algn="ctr"/>
                <a:endParaRPr lang="es-ES_tradnl" dirty="0" smtClean="0"/>
              </a:p>
              <a:p>
                <a:pPr algn="ctr"/>
                <a:r>
                  <a:rPr lang="es-ES_tradnl" dirty="0" smtClean="0"/>
                  <a:t>Reconocimiento y certificación de competencias</a:t>
                </a:r>
                <a:endParaRPr lang="es-ES_tradnl" dirty="0"/>
              </a:p>
              <a:p>
                <a:pPr algn="ctr"/>
                <a:endParaRPr lang="es-ES_tradnl" dirty="0" smtClean="0"/>
              </a:p>
            </p:txBody>
          </p:sp>
          <p:grpSp>
            <p:nvGrpSpPr>
              <p:cNvPr id="13" name="Group 12"/>
              <p:cNvGrpSpPr/>
              <p:nvPr/>
            </p:nvGrpSpPr>
            <p:grpSpPr>
              <a:xfrm>
                <a:off x="7366000" y="5498352"/>
                <a:ext cx="4095930" cy="1116854"/>
                <a:chOff x="7124340" y="5283200"/>
                <a:chExt cx="4102460" cy="1131048"/>
              </a:xfrm>
              <a:grpFill/>
            </p:grpSpPr>
            <p:pic>
              <p:nvPicPr>
                <p:cNvPr id="10" name="Picture 9"/>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8301318" y="5283200"/>
                  <a:ext cx="1490382" cy="1131048"/>
                </a:xfrm>
                <a:prstGeom prst="rect">
                  <a:avLst/>
                </a:prstGeom>
                <a:grpFill/>
              </p:spPr>
            </p:pic>
            <p:pic>
              <p:nvPicPr>
                <p:cNvPr id="11" name="Picture 10"/>
                <p:cNvPicPr>
                  <a:picLocks noChangeAspect="1"/>
                </p:cNvPicPr>
                <p:nvPr/>
              </p:nvPicPr>
              <p:blipFill rotWithShape="1">
                <a:blip r:embed="rId6" cstate="email">
                  <a:extLst>
                    <a:ext uri="{28A0092B-C50C-407E-A947-70E740481C1C}">
                      <a14:useLocalDpi xmlns:a14="http://schemas.microsoft.com/office/drawing/2010/main"/>
                    </a:ext>
                  </a:extLst>
                </a:blip>
                <a:srcRect/>
                <a:stretch/>
              </p:blipFill>
              <p:spPr>
                <a:xfrm>
                  <a:off x="9791700" y="5296062"/>
                  <a:ext cx="1435100" cy="1117599"/>
                </a:xfrm>
                <a:prstGeom prst="rect">
                  <a:avLst/>
                </a:prstGeom>
                <a:grpFill/>
              </p:spPr>
            </p:pic>
            <p:pic>
              <p:nvPicPr>
                <p:cNvPr id="12" name="Picture 11"/>
                <p:cNvPicPr>
                  <a:picLocks noChangeAspect="1"/>
                </p:cNvPicPr>
                <p:nvPr/>
              </p:nvPicPr>
              <p:blipFill rotWithShape="1">
                <a:blip r:embed="rId7" cstate="email">
                  <a:extLst>
                    <a:ext uri="{28A0092B-C50C-407E-A947-70E740481C1C}">
                      <a14:useLocalDpi xmlns:a14="http://schemas.microsoft.com/office/drawing/2010/main"/>
                    </a:ext>
                  </a:extLst>
                </a:blip>
                <a:srcRect/>
                <a:stretch/>
              </p:blipFill>
              <p:spPr>
                <a:xfrm>
                  <a:off x="7124340" y="5296060"/>
                  <a:ext cx="1176978" cy="1117601"/>
                </a:xfrm>
                <a:prstGeom prst="rect">
                  <a:avLst/>
                </a:prstGeom>
                <a:grpFill/>
              </p:spPr>
            </p:pic>
          </p:grpSp>
        </p:grpSp>
        <p:pic>
          <p:nvPicPr>
            <p:cNvPr id="1026" name="Picture 2" descr="Image result for mexican immigrant"/>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a:stretch/>
          </p:blipFill>
          <p:spPr bwMode="auto">
            <a:xfrm>
              <a:off x="7873637" y="1740551"/>
              <a:ext cx="1830327" cy="1124188"/>
            </a:xfrm>
            <a:prstGeom prst="rect">
              <a:avLst/>
            </a:prstGeom>
            <a:grpFill/>
            <a:ln>
              <a:noFill/>
            </a:ln>
            <a:effectLst>
              <a:softEdge rad="112500"/>
            </a:effectLst>
            <a:extLst/>
          </p:spPr>
        </p:pic>
      </p:grpSp>
      <p:pic>
        <p:nvPicPr>
          <p:cNvPr id="16" name="Picture 3"/>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11313173" y="6177149"/>
            <a:ext cx="914547" cy="680851"/>
          </a:xfrm>
          <a:prstGeom prst="rect">
            <a:avLst/>
          </a:prstGeom>
          <a:ln>
            <a:noFill/>
          </a:ln>
          <a:effectLst>
            <a:softEdge rad="112500"/>
          </a:effectLst>
          <a:extLst/>
        </p:spPr>
      </p:pic>
    </p:spTree>
    <p:extLst>
      <p:ext uri="{BB962C8B-B14F-4D97-AF65-F5344CB8AC3E}">
        <p14:creationId xmlns:p14="http://schemas.microsoft.com/office/powerpoint/2010/main" val="375277500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9581" y="109380"/>
            <a:ext cx="2311400" cy="494674"/>
          </a:xfrm>
          <a:gradFill flip="none" rotWithShape="1">
            <a:gsLst>
              <a:gs pos="0">
                <a:srgbClr val="CCA134">
                  <a:tint val="66000"/>
                  <a:satMod val="160000"/>
                </a:srgbClr>
              </a:gs>
              <a:gs pos="50000">
                <a:srgbClr val="CCA134">
                  <a:tint val="44500"/>
                  <a:satMod val="160000"/>
                </a:srgbClr>
              </a:gs>
              <a:gs pos="100000">
                <a:srgbClr val="CCA134">
                  <a:tint val="23500"/>
                  <a:satMod val="160000"/>
                </a:srgbClr>
              </a:gs>
            </a:gsLst>
            <a:lin ang="10800000" scaled="1"/>
            <a:tileRect/>
          </a:gradFill>
        </p:spPr>
        <p:txBody>
          <a:bodyPr>
            <a:normAutofit/>
          </a:bodyPr>
          <a:lstStyle/>
          <a:p>
            <a:r>
              <a:rPr lang="es-ES_tradnl" sz="2500" dirty="0" err="1" smtClean="0">
                <a:latin typeface="Times New Roman" panose="02020603050405020304" pitchFamily="18" charset="0"/>
                <a:cs typeface="Times New Roman" panose="02020603050405020304" pitchFamily="18" charset="0"/>
              </a:rPr>
              <a:t>Origin</a:t>
            </a:r>
            <a:r>
              <a:rPr lang="es-ES_tradnl" sz="2500" dirty="0" smtClean="0">
                <a:latin typeface="Times New Roman" panose="02020603050405020304" pitchFamily="18" charset="0"/>
                <a:cs typeface="Times New Roman" panose="02020603050405020304" pitchFamily="18" charset="0"/>
              </a:rPr>
              <a:t> </a:t>
            </a:r>
            <a:r>
              <a:rPr lang="es-ES_tradnl" sz="2500" dirty="0" err="1" smtClean="0">
                <a:latin typeface="Times New Roman" panose="02020603050405020304" pitchFamily="18" charset="0"/>
                <a:cs typeface="Times New Roman" panose="02020603050405020304" pitchFamily="18" charset="0"/>
              </a:rPr>
              <a:t>countries</a:t>
            </a:r>
            <a:endParaRPr lang="es-ES_tradnl" sz="2500" dirty="0">
              <a:latin typeface="Times New Roman" panose="02020603050405020304" pitchFamily="18" charset="0"/>
              <a:cs typeface="Times New Roman" panose="02020603050405020304" pitchFamily="18" charset="0"/>
            </a:endParaRPr>
          </a:p>
        </p:txBody>
      </p:sp>
      <p:sp>
        <p:nvSpPr>
          <p:cNvPr id="4" name="TextBox 3"/>
          <p:cNvSpPr txBox="1"/>
          <p:nvPr/>
        </p:nvSpPr>
        <p:spPr>
          <a:xfrm>
            <a:off x="7386638" y="127000"/>
            <a:ext cx="4693704" cy="477054"/>
          </a:xfrm>
          <a:prstGeom prst="rect">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path path="circle">
              <a:fillToRect l="50000" t="50000" r="50000" b="50000"/>
            </a:path>
            <a:tileRect/>
          </a:gradFill>
        </p:spPr>
        <p:txBody>
          <a:bodyPr wrap="square" rtlCol="0">
            <a:spAutoFit/>
          </a:bodyPr>
          <a:lstStyle/>
          <a:p>
            <a:pPr algn="ctr"/>
            <a:r>
              <a:rPr lang="es-ES_tradnl" sz="2500" dirty="0" err="1">
                <a:latin typeface="Times New Roman" panose="02020603050405020304" pitchFamily="18" charset="0"/>
                <a:cs typeface="Times New Roman" panose="02020603050405020304" pitchFamily="18" charset="0"/>
              </a:rPr>
              <a:t>Search</a:t>
            </a:r>
            <a:r>
              <a:rPr lang="es-ES_tradnl" sz="2500" dirty="0">
                <a:latin typeface="Times New Roman" panose="02020603050405020304" pitchFamily="18" charset="0"/>
                <a:cs typeface="Times New Roman" panose="02020603050405020304" pitchFamily="18" charset="0"/>
              </a:rPr>
              <a:t> </a:t>
            </a:r>
            <a:r>
              <a:rPr lang="es-ES_tradnl" sz="2500" dirty="0" err="1">
                <a:latin typeface="Times New Roman" panose="02020603050405020304" pitchFamily="18" charset="0"/>
                <a:cs typeface="Times New Roman" panose="02020603050405020304" pitchFamily="18" charset="0"/>
              </a:rPr>
              <a:t>for</a:t>
            </a:r>
            <a:r>
              <a:rPr lang="es-ES_tradnl" sz="2500" dirty="0">
                <a:latin typeface="Times New Roman" panose="02020603050405020304" pitchFamily="18" charset="0"/>
                <a:cs typeface="Times New Roman" panose="02020603050405020304" pitchFamily="18" charset="0"/>
              </a:rPr>
              <a:t> </a:t>
            </a:r>
            <a:r>
              <a:rPr lang="es-ES_tradnl" sz="2500" dirty="0" err="1">
                <a:latin typeface="Times New Roman" panose="02020603050405020304" pitchFamily="18" charset="0"/>
                <a:cs typeface="Times New Roman" panose="02020603050405020304" pitchFamily="18" charset="0"/>
              </a:rPr>
              <a:t>economic</a:t>
            </a:r>
            <a:r>
              <a:rPr lang="es-ES_tradnl" sz="2500" dirty="0">
                <a:latin typeface="Times New Roman" panose="02020603050405020304" pitchFamily="18" charset="0"/>
                <a:cs typeface="Times New Roman" panose="02020603050405020304" pitchFamily="18" charset="0"/>
              </a:rPr>
              <a:t> </a:t>
            </a:r>
            <a:r>
              <a:rPr lang="es-ES_tradnl" sz="2500" dirty="0" err="1">
                <a:latin typeface="Times New Roman" panose="02020603050405020304" pitchFamily="18" charset="0"/>
                <a:cs typeface="Times New Roman" panose="02020603050405020304" pitchFamily="18" charset="0"/>
              </a:rPr>
              <a:t>opportunities</a:t>
            </a:r>
            <a:endParaRPr lang="es-ES_tradnl" sz="2500" dirty="0">
              <a:latin typeface="Times New Roman" panose="02020603050405020304" pitchFamily="18" charset="0"/>
              <a:cs typeface="Times New Roman" panose="02020603050405020304" pitchFamily="18" charset="0"/>
            </a:endParaRPr>
          </a:p>
        </p:txBody>
      </p:sp>
      <p:sp>
        <p:nvSpPr>
          <p:cNvPr id="3" name="TextBox 2"/>
          <p:cNvSpPr txBox="1"/>
          <p:nvPr/>
        </p:nvSpPr>
        <p:spPr>
          <a:xfrm>
            <a:off x="144206" y="914399"/>
            <a:ext cx="4790727" cy="3785652"/>
          </a:xfrm>
          <a:prstGeom prst="rect">
            <a:avLst/>
          </a:prstGeom>
          <a:noFill/>
        </p:spPr>
        <p:txBody>
          <a:bodyPr wrap="square" rtlCol="0">
            <a:spAutoFit/>
          </a:bodyPr>
          <a:lstStyle/>
          <a:p>
            <a:r>
              <a:rPr lang="es-ES_tradnl" sz="2400" dirty="0" err="1" smtClean="0"/>
              <a:t>Most</a:t>
            </a:r>
            <a:r>
              <a:rPr lang="es-ES_tradnl" sz="2400" dirty="0" smtClean="0"/>
              <a:t> </a:t>
            </a:r>
            <a:r>
              <a:rPr lang="es-ES_tradnl" sz="2400" dirty="0" err="1" smtClean="0"/>
              <a:t>common</a:t>
            </a:r>
            <a:r>
              <a:rPr lang="es-ES_tradnl" sz="2400" dirty="0" smtClean="0"/>
              <a:t> factor </a:t>
            </a:r>
            <a:r>
              <a:rPr lang="es-ES_tradnl" sz="2400" dirty="0" err="1" smtClean="0"/>
              <a:t>leading</a:t>
            </a:r>
            <a:r>
              <a:rPr lang="es-ES_tradnl" sz="2400" dirty="0" smtClean="0"/>
              <a:t> to </a:t>
            </a:r>
            <a:r>
              <a:rPr lang="es-ES_tradnl" sz="2400" dirty="0" err="1" smtClean="0"/>
              <a:t>migration</a:t>
            </a:r>
            <a:endParaRPr lang="es-ES_tradnl" sz="2400" dirty="0" smtClean="0"/>
          </a:p>
          <a:p>
            <a:endParaRPr lang="es-ES_tradnl" sz="2400" dirty="0"/>
          </a:p>
          <a:p>
            <a:r>
              <a:rPr lang="es-ES_tradnl" sz="2400" dirty="0" err="1" smtClean="0"/>
              <a:t>Migration</a:t>
            </a:r>
            <a:r>
              <a:rPr lang="es-ES_tradnl" sz="2400" dirty="0" smtClean="0"/>
              <a:t> </a:t>
            </a:r>
            <a:r>
              <a:rPr lang="es-ES_tradnl" sz="2400" dirty="0" err="1" smtClean="0"/>
              <a:t>reflects</a:t>
            </a:r>
            <a:r>
              <a:rPr lang="es-ES_tradnl" sz="2400" dirty="0" smtClean="0"/>
              <a:t> </a:t>
            </a:r>
            <a:r>
              <a:rPr lang="es-ES_tradnl" sz="2400" b="1" dirty="0" err="1" smtClean="0"/>
              <a:t>national</a:t>
            </a:r>
            <a:r>
              <a:rPr lang="es-ES_tradnl" sz="2400" b="1" dirty="0" smtClean="0"/>
              <a:t> </a:t>
            </a:r>
            <a:r>
              <a:rPr lang="es-ES_tradnl" sz="2400" b="1" dirty="0" err="1" smtClean="0"/>
              <a:t>disparities</a:t>
            </a:r>
            <a:r>
              <a:rPr lang="es-ES_tradnl" sz="2400" dirty="0" smtClean="0"/>
              <a:t>(</a:t>
            </a:r>
            <a:r>
              <a:rPr lang="es-ES_tradnl" sz="2400" dirty="0" err="1" smtClean="0"/>
              <a:t>supply</a:t>
            </a:r>
            <a:r>
              <a:rPr lang="es-ES_tradnl" sz="2400" dirty="0" smtClean="0"/>
              <a:t> and </a:t>
            </a:r>
            <a:r>
              <a:rPr lang="es-ES_tradnl" sz="2400" dirty="0" err="1" smtClean="0"/>
              <a:t>demand</a:t>
            </a:r>
            <a:r>
              <a:rPr lang="es-ES_tradnl" sz="2400" dirty="0" smtClean="0"/>
              <a:t> of </a:t>
            </a:r>
            <a:r>
              <a:rPr lang="es-ES_tradnl" sz="2400" dirty="0" err="1" smtClean="0"/>
              <a:t>certain</a:t>
            </a:r>
            <a:r>
              <a:rPr lang="es-ES_tradnl" sz="2400" dirty="0" smtClean="0"/>
              <a:t> </a:t>
            </a:r>
            <a:r>
              <a:rPr lang="es-ES_tradnl" sz="2400" dirty="0" err="1" smtClean="0"/>
              <a:t>types</a:t>
            </a:r>
            <a:r>
              <a:rPr lang="es-ES_tradnl" sz="2400" dirty="0" smtClean="0"/>
              <a:t> of </a:t>
            </a:r>
            <a:r>
              <a:rPr lang="es-ES_tradnl" sz="2400" dirty="0" err="1" smtClean="0"/>
              <a:t>workers</a:t>
            </a:r>
            <a:r>
              <a:rPr lang="es-ES_tradnl" sz="2400" dirty="0" smtClean="0"/>
              <a:t>)</a:t>
            </a:r>
          </a:p>
          <a:p>
            <a:endParaRPr lang="es-ES_tradnl" sz="2400" dirty="0"/>
          </a:p>
          <a:p>
            <a:r>
              <a:rPr lang="es-ES_tradnl" sz="2400" dirty="0" err="1" smtClean="0"/>
              <a:t>Concentration</a:t>
            </a:r>
            <a:r>
              <a:rPr lang="es-ES_tradnl" sz="2400" dirty="0" smtClean="0"/>
              <a:t> in </a:t>
            </a:r>
            <a:r>
              <a:rPr lang="es-ES_tradnl" sz="2400" dirty="0" err="1" smtClean="0"/>
              <a:t>precarious</a:t>
            </a:r>
            <a:r>
              <a:rPr lang="es-ES_tradnl" sz="2400" dirty="0" smtClean="0"/>
              <a:t> </a:t>
            </a:r>
            <a:r>
              <a:rPr lang="es-ES_tradnl" sz="2400" dirty="0" err="1" smtClean="0"/>
              <a:t>works</a:t>
            </a:r>
            <a:r>
              <a:rPr lang="es-ES_tradnl" sz="2400" dirty="0" smtClean="0"/>
              <a:t> and </a:t>
            </a:r>
            <a:r>
              <a:rPr lang="es-ES_tradnl" sz="2400" dirty="0" err="1" smtClean="0"/>
              <a:t>with</a:t>
            </a:r>
            <a:r>
              <a:rPr lang="es-ES_tradnl" sz="2400" dirty="0" smtClean="0"/>
              <a:t> </a:t>
            </a:r>
            <a:r>
              <a:rPr lang="es-ES_tradnl" sz="2400" dirty="0" err="1" smtClean="0"/>
              <a:t>low</a:t>
            </a:r>
            <a:r>
              <a:rPr lang="es-ES_tradnl" sz="2400" dirty="0" smtClean="0"/>
              <a:t> </a:t>
            </a:r>
            <a:r>
              <a:rPr lang="es-ES_tradnl" sz="2400" dirty="0" err="1" smtClean="0"/>
              <a:t>wages</a:t>
            </a:r>
            <a:endParaRPr lang="es-ES_tradnl" sz="2400" dirty="0"/>
          </a:p>
          <a:p>
            <a:endParaRPr lang="es-ES_tradnl" sz="2400" dirty="0"/>
          </a:p>
        </p:txBody>
      </p:sp>
      <p:pic>
        <p:nvPicPr>
          <p:cNvPr id="5" name="Picture 4"/>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218418" y="4414838"/>
            <a:ext cx="2382563" cy="2214562"/>
          </a:xfrm>
          <a:prstGeom prst="rect">
            <a:avLst/>
          </a:prstGeom>
          <a:ln>
            <a:noFill/>
          </a:ln>
          <a:effectLst>
            <a:softEdge rad="112500"/>
          </a:effectLst>
        </p:spPr>
      </p:pic>
      <p:pic>
        <p:nvPicPr>
          <p:cNvPr id="6" name="Picture 5"/>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565400" y="4414838"/>
            <a:ext cx="2941216" cy="2214562"/>
          </a:xfrm>
          <a:prstGeom prst="rect">
            <a:avLst/>
          </a:prstGeom>
          <a:ln>
            <a:noFill/>
          </a:ln>
          <a:effectLst>
            <a:softEdge rad="112500"/>
          </a:effectLst>
        </p:spPr>
      </p:pic>
      <p:sp>
        <p:nvSpPr>
          <p:cNvPr id="7" name="Flowchart: Alternate Process 6"/>
          <p:cNvSpPr/>
          <p:nvPr/>
        </p:nvSpPr>
        <p:spPr>
          <a:xfrm>
            <a:off x="6120518" y="1921669"/>
            <a:ext cx="5959823" cy="3733800"/>
          </a:xfrm>
          <a:custGeom>
            <a:avLst/>
            <a:gdLst>
              <a:gd name="connsiteX0" fmla="*/ 0 w 6709123"/>
              <a:gd name="connsiteY0" fmla="*/ 622300 h 3733800"/>
              <a:gd name="connsiteX1" fmla="*/ 622300 w 6709123"/>
              <a:gd name="connsiteY1" fmla="*/ 0 h 3733800"/>
              <a:gd name="connsiteX2" fmla="*/ 6086823 w 6709123"/>
              <a:gd name="connsiteY2" fmla="*/ 0 h 3733800"/>
              <a:gd name="connsiteX3" fmla="*/ 6709123 w 6709123"/>
              <a:gd name="connsiteY3" fmla="*/ 622300 h 3733800"/>
              <a:gd name="connsiteX4" fmla="*/ 6709123 w 6709123"/>
              <a:gd name="connsiteY4" fmla="*/ 3111500 h 3733800"/>
              <a:gd name="connsiteX5" fmla="*/ 6086823 w 6709123"/>
              <a:gd name="connsiteY5" fmla="*/ 3733800 h 3733800"/>
              <a:gd name="connsiteX6" fmla="*/ 622300 w 6709123"/>
              <a:gd name="connsiteY6" fmla="*/ 3733800 h 3733800"/>
              <a:gd name="connsiteX7" fmla="*/ 0 w 6709123"/>
              <a:gd name="connsiteY7" fmla="*/ 3111500 h 3733800"/>
              <a:gd name="connsiteX8" fmla="*/ 0 w 6709123"/>
              <a:gd name="connsiteY8" fmla="*/ 622300 h 3733800"/>
              <a:gd name="connsiteX0" fmla="*/ 0 w 6709123"/>
              <a:gd name="connsiteY0" fmla="*/ 622300 h 3733800"/>
              <a:gd name="connsiteX1" fmla="*/ 622300 w 6709123"/>
              <a:gd name="connsiteY1" fmla="*/ 0 h 3733800"/>
              <a:gd name="connsiteX2" fmla="*/ 6086823 w 6709123"/>
              <a:gd name="connsiteY2" fmla="*/ 0 h 3733800"/>
              <a:gd name="connsiteX3" fmla="*/ 6709123 w 6709123"/>
              <a:gd name="connsiteY3" fmla="*/ 622300 h 3733800"/>
              <a:gd name="connsiteX4" fmla="*/ 6709123 w 6709123"/>
              <a:gd name="connsiteY4" fmla="*/ 3111500 h 3733800"/>
              <a:gd name="connsiteX5" fmla="*/ 6086823 w 6709123"/>
              <a:gd name="connsiteY5" fmla="*/ 3733800 h 3733800"/>
              <a:gd name="connsiteX6" fmla="*/ 908050 w 6709123"/>
              <a:gd name="connsiteY6" fmla="*/ 3733800 h 3733800"/>
              <a:gd name="connsiteX7" fmla="*/ 0 w 6709123"/>
              <a:gd name="connsiteY7" fmla="*/ 3111500 h 3733800"/>
              <a:gd name="connsiteX8" fmla="*/ 0 w 6709123"/>
              <a:gd name="connsiteY8" fmla="*/ 622300 h 3733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709123" h="3733800">
                <a:moveTo>
                  <a:pt x="0" y="622300"/>
                </a:moveTo>
                <a:cubicBezTo>
                  <a:pt x="0" y="278613"/>
                  <a:pt x="278613" y="0"/>
                  <a:pt x="622300" y="0"/>
                </a:cubicBezTo>
                <a:lnTo>
                  <a:pt x="6086823" y="0"/>
                </a:lnTo>
                <a:cubicBezTo>
                  <a:pt x="6430510" y="0"/>
                  <a:pt x="6709123" y="278613"/>
                  <a:pt x="6709123" y="622300"/>
                </a:cubicBezTo>
                <a:lnTo>
                  <a:pt x="6709123" y="3111500"/>
                </a:lnTo>
                <a:cubicBezTo>
                  <a:pt x="6709123" y="3455187"/>
                  <a:pt x="6430510" y="3733800"/>
                  <a:pt x="6086823" y="3733800"/>
                </a:cubicBezTo>
                <a:lnTo>
                  <a:pt x="908050" y="3733800"/>
                </a:lnTo>
                <a:cubicBezTo>
                  <a:pt x="564363" y="3733800"/>
                  <a:pt x="0" y="3455187"/>
                  <a:pt x="0" y="3111500"/>
                </a:cubicBezTo>
                <a:lnTo>
                  <a:pt x="0" y="62230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b="1" dirty="0" err="1" smtClean="0"/>
              <a:t>Migration</a:t>
            </a:r>
            <a:r>
              <a:rPr lang="es-ES_tradnl" b="1" dirty="0" smtClean="0"/>
              <a:t> and </a:t>
            </a:r>
            <a:r>
              <a:rPr lang="es-ES_tradnl" b="1" dirty="0" err="1" smtClean="0"/>
              <a:t>change</a:t>
            </a:r>
            <a:r>
              <a:rPr lang="es-ES_tradnl" b="1" dirty="0" smtClean="0"/>
              <a:t> in </a:t>
            </a:r>
            <a:r>
              <a:rPr lang="es-ES_tradnl" b="1" dirty="0" err="1" smtClean="0"/>
              <a:t>income</a:t>
            </a:r>
            <a:endParaRPr lang="es-ES_tradnl" b="1" dirty="0" smtClean="0"/>
          </a:p>
          <a:p>
            <a:endParaRPr lang="es-ES_tradnl" dirty="0" smtClean="0"/>
          </a:p>
          <a:p>
            <a:r>
              <a:rPr lang="es-ES_tradnl" dirty="0" err="1" smtClean="0"/>
              <a:t>According</a:t>
            </a:r>
            <a:r>
              <a:rPr lang="es-ES_tradnl" dirty="0" smtClean="0"/>
              <a:t> to a </a:t>
            </a:r>
            <a:r>
              <a:rPr lang="es-ES_tradnl" dirty="0" err="1" smtClean="0"/>
              <a:t>study</a:t>
            </a:r>
            <a:r>
              <a:rPr lang="es-ES_tradnl" dirty="0" smtClean="0"/>
              <a:t>(2010), </a:t>
            </a:r>
          </a:p>
          <a:p>
            <a:pPr algn="ctr"/>
            <a:endParaRPr lang="es-ES_tradnl" dirty="0"/>
          </a:p>
          <a:p>
            <a:pPr algn="ctr"/>
            <a:r>
              <a:rPr lang="es-ES_tradnl" dirty="0"/>
              <a:t>70-90%  </a:t>
            </a:r>
            <a:r>
              <a:rPr lang="es-ES_tradnl" dirty="0" err="1" smtClean="0"/>
              <a:t>reported</a:t>
            </a:r>
            <a:r>
              <a:rPr lang="es-ES_tradnl" dirty="0" smtClean="0"/>
              <a:t> </a:t>
            </a:r>
            <a:r>
              <a:rPr lang="es-ES_tradnl" dirty="0" err="1" smtClean="0"/>
              <a:t>significative</a:t>
            </a:r>
            <a:r>
              <a:rPr lang="es-ES_tradnl" dirty="0" smtClean="0"/>
              <a:t> </a:t>
            </a:r>
            <a:r>
              <a:rPr lang="es-ES_tradnl" dirty="0" err="1" smtClean="0"/>
              <a:t>income</a:t>
            </a:r>
            <a:r>
              <a:rPr lang="es-ES_tradnl" dirty="0" smtClean="0"/>
              <a:t> </a:t>
            </a:r>
            <a:r>
              <a:rPr lang="es-ES_tradnl" dirty="0" err="1" smtClean="0"/>
              <a:t>increase</a:t>
            </a:r>
            <a:endParaRPr lang="es-ES_tradnl" dirty="0" smtClean="0"/>
          </a:p>
          <a:p>
            <a:pPr algn="ctr"/>
            <a:endParaRPr lang="es-ES_tradnl" dirty="0" smtClean="0"/>
          </a:p>
          <a:p>
            <a:pPr algn="ctr"/>
            <a:r>
              <a:rPr lang="es-ES" altLang="en-US" dirty="0" smtClean="0"/>
              <a:t>30 </a:t>
            </a:r>
            <a:r>
              <a:rPr lang="es-ES" altLang="en-US" dirty="0"/>
              <a:t>– 10% </a:t>
            </a:r>
            <a:r>
              <a:rPr lang="es-ES" altLang="en-US" dirty="0" smtClean="0"/>
              <a:t>(</a:t>
            </a:r>
            <a:r>
              <a:rPr lang="es-ES_tradnl" altLang="en-US" dirty="0" err="1" smtClean="0"/>
              <a:t>majority</a:t>
            </a:r>
            <a:r>
              <a:rPr lang="es-ES_tradnl" altLang="en-US" dirty="0" smtClean="0"/>
              <a:t> </a:t>
            </a:r>
            <a:r>
              <a:rPr lang="es-ES_tradnl" altLang="en-US" dirty="0" err="1" smtClean="0"/>
              <a:t>didn’t</a:t>
            </a:r>
            <a:r>
              <a:rPr lang="es-ES_tradnl" altLang="en-US" dirty="0" smtClean="0"/>
              <a:t> </a:t>
            </a:r>
            <a:r>
              <a:rPr lang="es-ES_tradnl" altLang="en-US" dirty="0" err="1" smtClean="0"/>
              <a:t>experimented</a:t>
            </a:r>
            <a:r>
              <a:rPr lang="es-ES" altLang="en-US" dirty="0" smtClean="0"/>
              <a:t>) </a:t>
            </a:r>
            <a:r>
              <a:rPr lang="es-ES" altLang="en-US" dirty="0"/>
              <a:t>= </a:t>
            </a:r>
            <a:r>
              <a:rPr lang="es-ES_tradnl" altLang="en-US" dirty="0" smtClean="0"/>
              <a:t>no </a:t>
            </a:r>
            <a:r>
              <a:rPr lang="es-ES_tradnl" altLang="en-US" dirty="0" err="1" smtClean="0"/>
              <a:t>variation</a:t>
            </a:r>
            <a:endParaRPr lang="es-ES" altLang="en-US" dirty="0" smtClean="0"/>
          </a:p>
          <a:p>
            <a:pPr marL="0" lvl="1" algn="ctr"/>
            <a:endParaRPr lang="es-ES" altLang="en-US" dirty="0"/>
          </a:p>
          <a:p>
            <a:pPr marL="0" lvl="1" algn="ctr"/>
            <a:r>
              <a:rPr lang="es-ES" altLang="en-US" dirty="0" err="1" smtClean="0"/>
              <a:t>Few</a:t>
            </a:r>
            <a:r>
              <a:rPr lang="es-ES" altLang="en-US" dirty="0" smtClean="0"/>
              <a:t> </a:t>
            </a:r>
            <a:r>
              <a:rPr lang="es-ES" altLang="en-US" dirty="0" err="1" smtClean="0"/>
              <a:t>migrants</a:t>
            </a:r>
            <a:r>
              <a:rPr lang="es-ES" altLang="en-US" dirty="0" smtClean="0"/>
              <a:t> </a:t>
            </a:r>
            <a:r>
              <a:rPr lang="es-ES" altLang="en-US" dirty="0" err="1" smtClean="0"/>
              <a:t>lived</a:t>
            </a:r>
            <a:r>
              <a:rPr lang="es-ES" altLang="en-US" dirty="0" smtClean="0"/>
              <a:t> </a:t>
            </a:r>
            <a:r>
              <a:rPr lang="es-ES" altLang="en-US" dirty="0" err="1" smtClean="0"/>
              <a:t>an</a:t>
            </a:r>
            <a:r>
              <a:rPr lang="es-ES" altLang="en-US" dirty="0" smtClean="0"/>
              <a:t> </a:t>
            </a:r>
            <a:r>
              <a:rPr lang="es-ES" altLang="en-US" dirty="0" err="1" smtClean="0"/>
              <a:t>income</a:t>
            </a:r>
            <a:r>
              <a:rPr lang="es-ES" altLang="en-US" dirty="0" smtClean="0"/>
              <a:t> </a:t>
            </a:r>
            <a:r>
              <a:rPr lang="es-ES" altLang="en-US" dirty="0" err="1" smtClean="0"/>
              <a:t>decrease</a:t>
            </a:r>
            <a:endParaRPr lang="es-ES" altLang="en-US" dirty="0"/>
          </a:p>
          <a:p>
            <a:pPr algn="ctr"/>
            <a:r>
              <a:rPr lang="es-ES_tradnl" dirty="0" smtClean="0"/>
              <a:t> </a:t>
            </a:r>
            <a:endParaRPr lang="es-ES_tradnl" dirty="0"/>
          </a:p>
        </p:txBody>
      </p:sp>
      <p:pic>
        <p:nvPicPr>
          <p:cNvPr id="9" name="Picture 3"/>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1313173" y="6177149"/>
            <a:ext cx="914547" cy="680851"/>
          </a:xfrm>
          <a:prstGeom prst="rect">
            <a:avLst/>
          </a:prstGeom>
          <a:ln>
            <a:noFill/>
          </a:ln>
          <a:effectLst>
            <a:softEdge rad="112500"/>
          </a:effectLst>
          <a:extLst/>
        </p:spPr>
      </p:pic>
    </p:spTree>
    <p:extLst>
      <p:ext uri="{BB962C8B-B14F-4D97-AF65-F5344CB8AC3E}">
        <p14:creationId xmlns:p14="http://schemas.microsoft.com/office/powerpoint/2010/main" val="366797717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p:cNvGrpSpPr/>
          <p:nvPr/>
        </p:nvGrpSpPr>
        <p:grpSpPr>
          <a:xfrm>
            <a:off x="5253183" y="1570053"/>
            <a:ext cx="6938817" cy="4641957"/>
            <a:chOff x="5253183" y="1570053"/>
            <a:chExt cx="6938817" cy="4641957"/>
          </a:xfrm>
        </p:grpSpPr>
        <p:sp>
          <p:nvSpPr>
            <p:cNvPr id="9" name="Flowchart: Alternate Process 8"/>
            <p:cNvSpPr/>
            <p:nvPr/>
          </p:nvSpPr>
          <p:spPr>
            <a:xfrm>
              <a:off x="8940800" y="4349686"/>
              <a:ext cx="3009900" cy="1752600"/>
            </a:xfrm>
            <a:prstGeom prst="flowChartAlternateProces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err="1" smtClean="0"/>
                <a:t>Hih</a:t>
              </a:r>
              <a:r>
                <a:rPr lang="es-ES_tradnl" dirty="0" smtClean="0"/>
                <a:t> </a:t>
              </a:r>
              <a:r>
                <a:rPr lang="es-ES_tradnl" dirty="0" err="1" smtClean="0"/>
                <a:t>underemployment</a:t>
              </a:r>
              <a:r>
                <a:rPr lang="es-ES_tradnl" dirty="0" smtClean="0"/>
                <a:t> </a:t>
              </a:r>
              <a:r>
                <a:rPr lang="es-ES_tradnl" dirty="0" err="1" smtClean="0"/>
                <a:t>levels</a:t>
              </a:r>
              <a:r>
                <a:rPr lang="es-ES_tradnl" dirty="0" smtClean="0"/>
                <a:t> and </a:t>
              </a:r>
              <a:r>
                <a:rPr lang="es-ES_tradnl" dirty="0" err="1" smtClean="0"/>
                <a:t>high</a:t>
              </a:r>
              <a:r>
                <a:rPr lang="es-ES_tradnl" dirty="0" smtClean="0"/>
                <a:t> </a:t>
              </a:r>
              <a:r>
                <a:rPr lang="es-ES_tradnl" dirty="0" err="1" smtClean="0"/>
                <a:t>supplies</a:t>
              </a:r>
              <a:r>
                <a:rPr lang="es-ES_tradnl" dirty="0" smtClean="0"/>
                <a:t> of </a:t>
              </a:r>
              <a:r>
                <a:rPr lang="es-ES_tradnl" dirty="0" err="1" smtClean="0"/>
                <a:t>low-skilled</a:t>
              </a:r>
              <a:r>
                <a:rPr lang="es-ES_tradnl" dirty="0" smtClean="0"/>
                <a:t> </a:t>
              </a:r>
              <a:r>
                <a:rPr lang="es-ES_tradnl" dirty="0" err="1" smtClean="0"/>
                <a:t>worforce</a:t>
              </a:r>
              <a:endParaRPr lang="es-ES_tradnl" dirty="0" smtClean="0"/>
            </a:p>
            <a:p>
              <a:pPr algn="ctr"/>
              <a:r>
                <a:rPr lang="es-ES_tradnl" dirty="0"/>
                <a:t> </a:t>
              </a:r>
              <a:r>
                <a:rPr lang="es-ES_tradnl" dirty="0" smtClean="0"/>
                <a:t>=</a:t>
              </a:r>
            </a:p>
            <a:p>
              <a:pPr algn="ctr"/>
              <a:r>
                <a:rPr lang="es-ES_tradnl" dirty="0" smtClean="0"/>
                <a:t>Vulnerable </a:t>
              </a:r>
              <a:r>
                <a:rPr lang="es-ES_tradnl" dirty="0" err="1" smtClean="0"/>
                <a:t>countries</a:t>
              </a:r>
              <a:r>
                <a:rPr lang="es-ES_tradnl" dirty="0" smtClean="0"/>
                <a:t> to </a:t>
              </a:r>
              <a:r>
                <a:rPr lang="es-ES_tradnl" dirty="0" err="1" smtClean="0"/>
                <a:t>emigration</a:t>
              </a:r>
              <a:endParaRPr lang="es-ES_tradnl" dirty="0"/>
            </a:p>
          </p:txBody>
        </p:sp>
        <p:sp>
          <p:nvSpPr>
            <p:cNvPr id="10" name="Flowchart: Alternate Process 9"/>
            <p:cNvSpPr/>
            <p:nvPr/>
          </p:nvSpPr>
          <p:spPr>
            <a:xfrm>
              <a:off x="5253183" y="3932296"/>
              <a:ext cx="3553785" cy="2279714"/>
            </a:xfrm>
            <a:prstGeom prst="flowChartAlternateProcess">
              <a:avLst/>
            </a:prstGeom>
            <a:solidFill>
              <a:srgbClr val="B5B67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2200" dirty="0"/>
            </a:p>
            <a:p>
              <a:pPr algn="ctr"/>
              <a:r>
                <a:rPr lang="es-ES_tradnl" sz="2200" dirty="0" err="1" smtClean="0"/>
                <a:t>Markets</a:t>
              </a:r>
              <a:r>
                <a:rPr lang="es-ES_tradnl" sz="2200" dirty="0" smtClean="0"/>
                <a:t> </a:t>
              </a:r>
              <a:r>
                <a:rPr lang="es-ES_tradnl" sz="2200" dirty="0" err="1" smtClean="0"/>
                <a:t>requiring</a:t>
              </a:r>
              <a:r>
                <a:rPr lang="es-ES_tradnl" sz="2200" dirty="0" smtClean="0"/>
                <a:t> </a:t>
              </a:r>
              <a:r>
                <a:rPr lang="es-ES_tradnl" sz="2200" dirty="0" err="1" smtClean="0"/>
                <a:t>low-skilled</a:t>
              </a:r>
              <a:r>
                <a:rPr lang="es-ES_tradnl" sz="2200" dirty="0" smtClean="0"/>
                <a:t> </a:t>
              </a:r>
              <a:r>
                <a:rPr lang="es-ES_tradnl" sz="2200" dirty="0" err="1" smtClean="0"/>
                <a:t>workers</a:t>
              </a:r>
              <a:r>
                <a:rPr lang="es-ES_tradnl" sz="2200" dirty="0" smtClean="0"/>
                <a:t> are susceptibles to </a:t>
              </a:r>
              <a:r>
                <a:rPr lang="es-ES_tradnl" sz="2200" dirty="0" err="1" smtClean="0"/>
                <a:t>offer</a:t>
              </a:r>
              <a:r>
                <a:rPr lang="es-ES_tradnl" sz="2200" dirty="0" smtClean="0"/>
                <a:t> </a:t>
              </a:r>
              <a:r>
                <a:rPr lang="es-ES_tradnl" sz="2200" dirty="0" err="1" smtClean="0"/>
                <a:t>high</a:t>
              </a:r>
              <a:r>
                <a:rPr lang="es-ES_tradnl" sz="2200" dirty="0" smtClean="0"/>
                <a:t> </a:t>
              </a:r>
              <a:r>
                <a:rPr lang="es-ES_tradnl" sz="2200" dirty="0" err="1" smtClean="0"/>
                <a:t>proportions</a:t>
              </a:r>
              <a:r>
                <a:rPr lang="es-ES_tradnl" sz="2200" dirty="0" smtClean="0"/>
                <a:t> of </a:t>
              </a:r>
              <a:r>
                <a:rPr lang="es-ES_tradnl" sz="2200" b="1" dirty="0" err="1" smtClean="0"/>
                <a:t>low</a:t>
              </a:r>
              <a:r>
                <a:rPr lang="es-ES_tradnl" sz="2200" b="1" dirty="0" smtClean="0"/>
                <a:t> </a:t>
              </a:r>
              <a:r>
                <a:rPr lang="es-ES_tradnl" sz="2200" b="1" dirty="0" err="1" smtClean="0"/>
                <a:t>wages</a:t>
              </a:r>
              <a:r>
                <a:rPr lang="es-ES_tradnl" sz="2200" b="1" dirty="0" smtClean="0"/>
                <a:t>, </a:t>
              </a:r>
              <a:r>
                <a:rPr lang="es-ES_tradnl" sz="2200" b="1" dirty="0" err="1" smtClean="0"/>
                <a:t>underemployment</a:t>
              </a:r>
              <a:r>
                <a:rPr lang="es-ES_tradnl" sz="2200" b="1" dirty="0" smtClean="0"/>
                <a:t> y </a:t>
              </a:r>
              <a:r>
                <a:rPr lang="es-ES_tradnl" sz="2200" b="1" dirty="0" err="1" smtClean="0"/>
                <a:t>unemployment</a:t>
              </a:r>
              <a:endParaRPr lang="es-ES_tradnl" sz="2200" b="1" dirty="0"/>
            </a:p>
          </p:txBody>
        </p:sp>
        <p:sp>
          <p:nvSpPr>
            <p:cNvPr id="11" name="Folded Corner 10"/>
            <p:cNvSpPr/>
            <p:nvPr/>
          </p:nvSpPr>
          <p:spPr>
            <a:xfrm>
              <a:off x="9566541" y="1570053"/>
              <a:ext cx="2625459" cy="1559267"/>
            </a:xfrm>
            <a:prstGeom prst="foldedCorner">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err="1" smtClean="0"/>
                <a:t>Emigration</a:t>
              </a:r>
              <a:r>
                <a:rPr lang="es-ES_tradnl" dirty="0" smtClean="0"/>
                <a:t> can </a:t>
              </a:r>
              <a:r>
                <a:rPr lang="es-ES_tradnl" dirty="0" err="1" smtClean="0"/>
                <a:t>contribute</a:t>
              </a:r>
              <a:r>
                <a:rPr lang="es-ES_tradnl" dirty="0" smtClean="0"/>
                <a:t> to relax </a:t>
              </a:r>
              <a:r>
                <a:rPr lang="es-ES_tradnl" b="1" dirty="0" err="1" smtClean="0"/>
                <a:t>saturated</a:t>
              </a:r>
              <a:r>
                <a:rPr lang="es-ES_tradnl" b="1" dirty="0" smtClean="0"/>
                <a:t> </a:t>
              </a:r>
              <a:r>
                <a:rPr lang="es-ES_tradnl" b="1" dirty="0" err="1" smtClean="0"/>
                <a:t>labour</a:t>
              </a:r>
              <a:r>
                <a:rPr lang="es-ES_tradnl" b="1" dirty="0" smtClean="0"/>
                <a:t> </a:t>
              </a:r>
              <a:r>
                <a:rPr lang="es-ES_tradnl" b="1" dirty="0" err="1" smtClean="0"/>
                <a:t>markets</a:t>
              </a:r>
              <a:endParaRPr lang="es-ES_tradnl" b="1" dirty="0"/>
            </a:p>
          </p:txBody>
        </p:sp>
      </p:grpSp>
      <p:sp>
        <p:nvSpPr>
          <p:cNvPr id="19" name="Folded Corner 18"/>
          <p:cNvSpPr/>
          <p:nvPr/>
        </p:nvSpPr>
        <p:spPr>
          <a:xfrm>
            <a:off x="895598" y="1412904"/>
            <a:ext cx="2730498" cy="1922812"/>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sz="2400" dirty="0" smtClean="0"/>
          </a:p>
          <a:p>
            <a:pPr algn="ctr"/>
            <a:r>
              <a:rPr lang="es-ES_tradnl" sz="2400" smtClean="0"/>
              <a:t>Labour </a:t>
            </a:r>
            <a:r>
              <a:rPr lang="es-ES_tradnl" sz="2400" dirty="0" err="1" smtClean="0"/>
              <a:t>market</a:t>
            </a:r>
            <a:r>
              <a:rPr lang="es-ES_tradnl" sz="2400" dirty="0" smtClean="0"/>
              <a:t> </a:t>
            </a:r>
            <a:r>
              <a:rPr lang="es-ES_tradnl" sz="2400" b="1" dirty="0" smtClean="0"/>
              <a:t>predetermines </a:t>
            </a:r>
            <a:r>
              <a:rPr lang="es-ES_tradnl" sz="2400" dirty="0" err="1" smtClean="0"/>
              <a:t>internal</a:t>
            </a:r>
            <a:r>
              <a:rPr lang="es-ES_tradnl" sz="2400" dirty="0" smtClean="0"/>
              <a:t> </a:t>
            </a:r>
            <a:r>
              <a:rPr lang="es-ES_tradnl" sz="2400" dirty="0" err="1" smtClean="0"/>
              <a:t>demand</a:t>
            </a:r>
            <a:r>
              <a:rPr lang="es-ES_tradnl" sz="2400" dirty="0" smtClean="0"/>
              <a:t> of </a:t>
            </a:r>
            <a:r>
              <a:rPr lang="es-ES_tradnl" sz="2400" dirty="0" err="1" smtClean="0"/>
              <a:t>workforce</a:t>
            </a:r>
            <a:endParaRPr lang="es-ES_tradnl" sz="2400" dirty="0"/>
          </a:p>
          <a:p>
            <a:pPr algn="ctr"/>
            <a:endParaRPr lang="es-ES_tradnl" dirty="0"/>
          </a:p>
        </p:txBody>
      </p:sp>
      <p:grpSp>
        <p:nvGrpSpPr>
          <p:cNvPr id="21" name="Group 20"/>
          <p:cNvGrpSpPr/>
          <p:nvPr/>
        </p:nvGrpSpPr>
        <p:grpSpPr>
          <a:xfrm>
            <a:off x="627178" y="1202987"/>
            <a:ext cx="8971093" cy="5549978"/>
            <a:chOff x="3068507" y="1229774"/>
            <a:chExt cx="8971093" cy="5549978"/>
          </a:xfrm>
          <a:solidFill>
            <a:schemeClr val="accent4">
              <a:lumMod val="75000"/>
            </a:schemeClr>
          </a:solidFill>
        </p:grpSpPr>
        <p:pic>
          <p:nvPicPr>
            <p:cNvPr id="6" name="Picture 5"/>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3068507" y="4165010"/>
              <a:ext cx="3695698" cy="2614742"/>
            </a:xfrm>
            <a:prstGeom prst="rect">
              <a:avLst/>
            </a:prstGeom>
            <a:grpFill/>
            <a:ln w="38100" cap="sq">
              <a:solidFill>
                <a:srgbClr val="000000"/>
              </a:solidFill>
              <a:prstDash val="solid"/>
              <a:miter lim="800000"/>
            </a:ln>
            <a:effectLst>
              <a:outerShdw blurRad="50800" dist="38100" dir="2700000" algn="tl" rotWithShape="0">
                <a:srgbClr val="000000">
                  <a:alpha val="43000"/>
                </a:srgbClr>
              </a:outerShdw>
            </a:effectLst>
          </p:spPr>
        </p:pic>
        <p:pic>
          <p:nvPicPr>
            <p:cNvPr id="13" name="Picture 12"/>
            <p:cNvPicPr>
              <a:picLocks noChangeAspect="1"/>
            </p:cNvPicPr>
            <p:nvPr/>
          </p:nvPicPr>
          <p:blipFill rotWithShape="1">
            <a:blip r:embed="rId4" cstate="email">
              <a:extLst>
                <a:ext uri="{28A0092B-C50C-407E-A947-70E740481C1C}">
                  <a14:useLocalDpi xmlns:a14="http://schemas.microsoft.com/office/drawing/2010/main"/>
                </a:ext>
              </a:extLst>
            </a:blip>
            <a:srcRect t="-2" r="-1073"/>
            <a:stretch/>
          </p:blipFill>
          <p:spPr>
            <a:xfrm>
              <a:off x="6953250" y="1229774"/>
              <a:ext cx="5086350" cy="2293400"/>
            </a:xfrm>
            <a:prstGeom prst="rect">
              <a:avLst/>
            </a:prstGeom>
            <a:grpFill/>
            <a:ln>
              <a:noFill/>
            </a:ln>
            <a:effectLst>
              <a:softEdge rad="112500"/>
            </a:effectLst>
          </p:spPr>
        </p:pic>
        <p:sp>
          <p:nvSpPr>
            <p:cNvPr id="20" name="L-Shape 19"/>
            <p:cNvSpPr/>
            <p:nvPr/>
          </p:nvSpPr>
          <p:spPr>
            <a:xfrm>
              <a:off x="6362700" y="2705100"/>
              <a:ext cx="1591404" cy="1459910"/>
            </a:xfrm>
            <a:prstGeom prst="corner">
              <a:avLst>
                <a:gd name="adj1" fmla="val 48758"/>
                <a:gd name="adj2" fmla="val 50000"/>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400" b="1" dirty="0" err="1" smtClean="0"/>
                <a:t>Decent</a:t>
              </a:r>
              <a:r>
                <a:rPr lang="es-ES_tradnl" sz="2400" b="1" dirty="0" smtClean="0"/>
                <a:t> </a:t>
              </a:r>
              <a:r>
                <a:rPr lang="es-ES_tradnl" sz="2400" b="1" dirty="0" err="1" smtClean="0"/>
                <a:t>work</a:t>
              </a:r>
              <a:endParaRPr lang="es-ES_tradnl" sz="2400" b="1" dirty="0"/>
            </a:p>
          </p:txBody>
        </p:sp>
      </p:grpSp>
      <p:pic>
        <p:nvPicPr>
          <p:cNvPr id="24" name="Picture 3"/>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11313173" y="6177149"/>
            <a:ext cx="914547" cy="680851"/>
          </a:xfrm>
          <a:prstGeom prst="rect">
            <a:avLst/>
          </a:prstGeom>
          <a:ln>
            <a:noFill/>
          </a:ln>
          <a:effectLst>
            <a:softEdge rad="112500"/>
          </a:effectLst>
          <a:extLst/>
        </p:spPr>
      </p:pic>
      <p:sp>
        <p:nvSpPr>
          <p:cNvPr id="15" name="TextBox 14"/>
          <p:cNvSpPr txBox="1"/>
          <p:nvPr/>
        </p:nvSpPr>
        <p:spPr>
          <a:xfrm>
            <a:off x="9144796" y="133343"/>
            <a:ext cx="3008311" cy="477054"/>
          </a:xfrm>
          <a:prstGeom prst="rect">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path path="circle">
              <a:fillToRect l="50000" t="50000" r="50000" b="50000"/>
            </a:path>
            <a:tileRect/>
          </a:gradFill>
        </p:spPr>
        <p:txBody>
          <a:bodyPr wrap="square" rtlCol="0">
            <a:spAutoFit/>
          </a:bodyPr>
          <a:lstStyle/>
          <a:p>
            <a:r>
              <a:rPr lang="es-ES_tradnl" sz="2500" dirty="0" err="1" smtClean="0">
                <a:latin typeface="Times New Roman" panose="02020603050405020304" pitchFamily="18" charset="0"/>
                <a:cs typeface="Times New Roman" panose="02020603050405020304" pitchFamily="18" charset="0"/>
              </a:rPr>
              <a:t>Low-skilled</a:t>
            </a:r>
            <a:r>
              <a:rPr lang="es-ES_tradnl" sz="2500" dirty="0" smtClean="0">
                <a:latin typeface="Times New Roman" panose="02020603050405020304" pitchFamily="18" charset="0"/>
                <a:cs typeface="Times New Roman" panose="02020603050405020304" pitchFamily="18" charset="0"/>
              </a:rPr>
              <a:t> </a:t>
            </a:r>
            <a:r>
              <a:rPr lang="es-ES_tradnl" sz="2500" dirty="0" err="1" smtClean="0">
                <a:latin typeface="Times New Roman" panose="02020603050405020304" pitchFamily="18" charset="0"/>
                <a:cs typeface="Times New Roman" panose="02020603050405020304" pitchFamily="18" charset="0"/>
              </a:rPr>
              <a:t>workers</a:t>
            </a:r>
            <a:endParaRPr lang="es-ES_tradnl" sz="2500" dirty="0">
              <a:latin typeface="Times New Roman" panose="02020603050405020304" pitchFamily="18" charset="0"/>
              <a:cs typeface="Times New Roman" panose="02020603050405020304" pitchFamily="18" charset="0"/>
            </a:endParaRPr>
          </a:p>
        </p:txBody>
      </p:sp>
      <p:sp>
        <p:nvSpPr>
          <p:cNvPr id="16" name="Title 1"/>
          <p:cNvSpPr txBox="1">
            <a:spLocks/>
          </p:cNvSpPr>
          <p:nvPr/>
        </p:nvSpPr>
        <p:spPr>
          <a:xfrm>
            <a:off x="304914" y="124533"/>
            <a:ext cx="2311400" cy="494674"/>
          </a:xfrm>
          <a:prstGeom prst="rect">
            <a:avLst/>
          </a:prstGeom>
          <a:gradFill flip="none" rotWithShape="1">
            <a:gsLst>
              <a:gs pos="0">
                <a:srgbClr val="CCA134">
                  <a:tint val="66000"/>
                  <a:satMod val="160000"/>
                </a:srgbClr>
              </a:gs>
              <a:gs pos="50000">
                <a:srgbClr val="CCA134">
                  <a:tint val="44500"/>
                  <a:satMod val="160000"/>
                </a:srgbClr>
              </a:gs>
              <a:gs pos="100000">
                <a:srgbClr val="CCA134">
                  <a:tint val="23500"/>
                  <a:satMod val="160000"/>
                </a:srgbClr>
              </a:gs>
            </a:gsLst>
            <a:lin ang="10800000" scaled="1"/>
            <a:tileRect/>
          </a:gradFill>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ES_tradnl" sz="2500" dirty="0" err="1" smtClean="0">
                <a:latin typeface="Times New Roman" panose="02020603050405020304" pitchFamily="18" charset="0"/>
                <a:cs typeface="Times New Roman" panose="02020603050405020304" pitchFamily="18" charset="0"/>
              </a:rPr>
              <a:t>Origin</a:t>
            </a:r>
            <a:r>
              <a:rPr lang="es-ES_tradnl" sz="2500" dirty="0" smtClean="0">
                <a:latin typeface="Times New Roman" panose="02020603050405020304" pitchFamily="18" charset="0"/>
                <a:cs typeface="Times New Roman" panose="02020603050405020304" pitchFamily="18" charset="0"/>
              </a:rPr>
              <a:t> </a:t>
            </a:r>
            <a:r>
              <a:rPr lang="es-ES_tradnl" sz="2500" dirty="0" err="1" smtClean="0">
                <a:latin typeface="Times New Roman" panose="02020603050405020304" pitchFamily="18" charset="0"/>
                <a:cs typeface="Times New Roman" panose="02020603050405020304" pitchFamily="18" charset="0"/>
              </a:rPr>
              <a:t>countries</a:t>
            </a:r>
            <a:endParaRPr lang="es-ES_tradnl"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013964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06375" y="215654"/>
            <a:ext cx="2951163" cy="52322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0800000" scaled="1"/>
            <a:tileRect/>
          </a:gra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_tradnl" sz="2500" dirty="0" err="1" smtClean="0">
                <a:latin typeface="Times New Roman" panose="02020603050405020304" pitchFamily="18" charset="0"/>
                <a:cs typeface="Times New Roman" panose="02020603050405020304" pitchFamily="18" charset="0"/>
              </a:rPr>
              <a:t>Destination</a:t>
            </a:r>
            <a:r>
              <a:rPr lang="es-ES_tradnl" sz="2500" dirty="0" smtClean="0">
                <a:latin typeface="Times New Roman" panose="02020603050405020304" pitchFamily="18" charset="0"/>
                <a:cs typeface="Times New Roman" panose="02020603050405020304" pitchFamily="18" charset="0"/>
              </a:rPr>
              <a:t> </a:t>
            </a:r>
            <a:r>
              <a:rPr lang="es-ES_tradnl" sz="2500" dirty="0" err="1" smtClean="0">
                <a:latin typeface="Times New Roman" panose="02020603050405020304" pitchFamily="18" charset="0"/>
                <a:cs typeface="Times New Roman" panose="02020603050405020304" pitchFamily="18" charset="0"/>
              </a:rPr>
              <a:t>countries</a:t>
            </a:r>
            <a:endParaRPr lang="es-ES_tradnl" sz="25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7643813" y="226722"/>
            <a:ext cx="4372000" cy="477054"/>
          </a:xfrm>
          <a:prstGeom prst="rect">
            <a:avLst/>
          </a:prstGeom>
          <a:gradFill flip="none" rotWithShape="1">
            <a:gsLst>
              <a:gs pos="0">
                <a:srgbClr val="FF66FF">
                  <a:tint val="66000"/>
                  <a:satMod val="160000"/>
                </a:srgbClr>
              </a:gs>
              <a:gs pos="78000">
                <a:srgbClr val="FF66FF">
                  <a:tint val="44500"/>
                  <a:satMod val="160000"/>
                </a:srgbClr>
              </a:gs>
              <a:gs pos="100000">
                <a:srgbClr val="FF66FF">
                  <a:tint val="23500"/>
                  <a:satMod val="160000"/>
                </a:srgbClr>
              </a:gs>
            </a:gsLst>
            <a:path path="circle">
              <a:fillToRect l="50000" t="50000" r="50000" b="50000"/>
            </a:path>
            <a:tileRect/>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lstStyle/>
          <a:p>
            <a:r>
              <a:rPr lang="es-ES_tradnl" sz="2500" dirty="0" err="1" smtClean="0">
                <a:latin typeface="Times New Roman" panose="02020603050405020304" pitchFamily="18" charset="0"/>
                <a:cs typeface="Times New Roman" panose="02020603050405020304" pitchFamily="18" charset="0"/>
              </a:rPr>
              <a:t>Employment</a:t>
            </a:r>
            <a:r>
              <a:rPr lang="es-ES_tradnl" sz="2500" dirty="0" smtClean="0">
                <a:latin typeface="Times New Roman" panose="02020603050405020304" pitchFamily="18" charset="0"/>
                <a:cs typeface="Times New Roman" panose="02020603050405020304" pitchFamily="18" charset="0"/>
              </a:rPr>
              <a:t> and </a:t>
            </a:r>
            <a:r>
              <a:rPr lang="es-ES_tradnl" sz="2500" dirty="0" err="1" smtClean="0">
                <a:latin typeface="Times New Roman" panose="02020603050405020304" pitchFamily="18" charset="0"/>
                <a:cs typeface="Times New Roman" panose="02020603050405020304" pitchFamily="18" charset="0"/>
              </a:rPr>
              <a:t>unemployment</a:t>
            </a:r>
            <a:endParaRPr lang="es-ES_tradnl" sz="2500" dirty="0">
              <a:latin typeface="Times New Roman" panose="02020603050405020304" pitchFamily="18" charset="0"/>
              <a:cs typeface="Times New Roman" panose="02020603050405020304" pitchFamily="18" charset="0"/>
            </a:endParaRPr>
          </a:p>
        </p:txBody>
      </p:sp>
      <p:sp>
        <p:nvSpPr>
          <p:cNvPr id="2" name="Flowchart: Alternate Process 1"/>
          <p:cNvSpPr/>
          <p:nvPr/>
        </p:nvSpPr>
        <p:spPr>
          <a:xfrm>
            <a:off x="3752850" y="1047750"/>
            <a:ext cx="4648200" cy="97155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400" b="1" dirty="0" err="1" smtClean="0">
                <a:solidFill>
                  <a:schemeClr val="tx1"/>
                </a:solidFill>
              </a:rPr>
              <a:t>Initial</a:t>
            </a:r>
            <a:r>
              <a:rPr lang="es-ES_tradnl" sz="2400" b="1" dirty="0" smtClean="0">
                <a:solidFill>
                  <a:schemeClr val="tx1"/>
                </a:solidFill>
              </a:rPr>
              <a:t> </a:t>
            </a:r>
            <a:r>
              <a:rPr lang="es-ES_tradnl" sz="2400" b="1" dirty="0" err="1" smtClean="0">
                <a:solidFill>
                  <a:schemeClr val="tx1"/>
                </a:solidFill>
              </a:rPr>
              <a:t>conditions</a:t>
            </a:r>
            <a:r>
              <a:rPr lang="es-ES_tradnl" sz="2400" b="1" dirty="0" smtClean="0">
                <a:solidFill>
                  <a:schemeClr val="tx1"/>
                </a:solidFill>
              </a:rPr>
              <a:t> of </a:t>
            </a:r>
            <a:r>
              <a:rPr lang="es-ES_tradnl" sz="2400" b="1" dirty="0" err="1" smtClean="0">
                <a:solidFill>
                  <a:schemeClr val="tx1"/>
                </a:solidFill>
              </a:rPr>
              <a:t>the</a:t>
            </a:r>
            <a:r>
              <a:rPr lang="es-ES_tradnl" sz="2400" b="1" dirty="0" smtClean="0">
                <a:solidFill>
                  <a:schemeClr val="tx1"/>
                </a:solidFill>
              </a:rPr>
              <a:t> </a:t>
            </a:r>
            <a:r>
              <a:rPr lang="es-ES_tradnl" sz="2400" b="1" dirty="0" err="1" smtClean="0">
                <a:solidFill>
                  <a:schemeClr val="tx1"/>
                </a:solidFill>
              </a:rPr>
              <a:t>market</a:t>
            </a:r>
            <a:endParaRPr lang="es-ES_tradnl" sz="2400" b="1" dirty="0">
              <a:solidFill>
                <a:schemeClr val="tx1"/>
              </a:solidFill>
            </a:endParaRPr>
          </a:p>
        </p:txBody>
      </p:sp>
      <p:sp>
        <p:nvSpPr>
          <p:cNvPr id="3" name="Rectangle 2"/>
          <p:cNvSpPr/>
          <p:nvPr/>
        </p:nvSpPr>
        <p:spPr>
          <a:xfrm>
            <a:off x="381000" y="1695450"/>
            <a:ext cx="3371850" cy="800100"/>
          </a:xfrm>
          <a:prstGeom prst="rect">
            <a:avLst/>
          </a:prstGeom>
          <a:solidFill>
            <a:srgbClr val="50C8E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400" b="1" dirty="0" err="1" smtClean="0"/>
              <a:t>Employment</a:t>
            </a:r>
            <a:endParaRPr lang="es-ES_tradnl" sz="2400" b="1" dirty="0"/>
          </a:p>
        </p:txBody>
      </p:sp>
      <p:sp>
        <p:nvSpPr>
          <p:cNvPr id="6" name="Rectangle 5"/>
          <p:cNvSpPr/>
          <p:nvPr/>
        </p:nvSpPr>
        <p:spPr>
          <a:xfrm>
            <a:off x="8401050" y="1661965"/>
            <a:ext cx="3371850" cy="800100"/>
          </a:xfrm>
          <a:prstGeom prst="rect">
            <a:avLst/>
          </a:prstGeom>
          <a:solidFill>
            <a:srgbClr val="CD636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400" b="1" dirty="0" err="1" smtClean="0"/>
              <a:t>Unemployment</a:t>
            </a:r>
            <a:endParaRPr lang="es-ES_tradnl" sz="2400" b="1" dirty="0"/>
          </a:p>
        </p:txBody>
      </p:sp>
      <p:sp>
        <p:nvSpPr>
          <p:cNvPr id="8" name="Flowchart: Alternate Process 7"/>
          <p:cNvSpPr/>
          <p:nvPr/>
        </p:nvSpPr>
        <p:spPr>
          <a:xfrm rot="5400000">
            <a:off x="4200525" y="3324225"/>
            <a:ext cx="3752850" cy="1143000"/>
          </a:xfrm>
          <a:prstGeom prst="flowChartAlternateProcess">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800" b="1" dirty="0" err="1" smtClean="0">
                <a:solidFill>
                  <a:schemeClr val="tx1"/>
                </a:solidFill>
              </a:rPr>
              <a:t>State</a:t>
            </a:r>
            <a:r>
              <a:rPr lang="es-ES_tradnl" sz="2800" b="1" dirty="0" smtClean="0">
                <a:solidFill>
                  <a:schemeClr val="tx1"/>
                </a:solidFill>
              </a:rPr>
              <a:t> </a:t>
            </a:r>
            <a:r>
              <a:rPr lang="es-ES_tradnl" sz="2800" b="1" dirty="0" err="1" smtClean="0">
                <a:solidFill>
                  <a:schemeClr val="tx1"/>
                </a:solidFill>
              </a:rPr>
              <a:t>administration</a:t>
            </a:r>
            <a:endParaRPr lang="es-ES_tradnl" sz="2800" dirty="0">
              <a:solidFill>
                <a:schemeClr val="tx1"/>
              </a:solidFill>
            </a:endParaRPr>
          </a:p>
        </p:txBody>
      </p:sp>
      <p:sp>
        <p:nvSpPr>
          <p:cNvPr id="9" name="Flowchart: Alternate Process 8"/>
          <p:cNvSpPr/>
          <p:nvPr/>
        </p:nvSpPr>
        <p:spPr>
          <a:xfrm>
            <a:off x="4095750" y="5772150"/>
            <a:ext cx="3962400" cy="971550"/>
          </a:xfrm>
          <a:prstGeom prst="flowChartAlternateProcess">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400" b="1" dirty="0" err="1" smtClean="0">
                <a:solidFill>
                  <a:schemeClr val="tx1"/>
                </a:solidFill>
              </a:rPr>
              <a:t>Migrant</a:t>
            </a:r>
            <a:r>
              <a:rPr lang="es-ES_tradnl" sz="2400" b="1" dirty="0" smtClean="0">
                <a:solidFill>
                  <a:schemeClr val="tx1"/>
                </a:solidFill>
              </a:rPr>
              <a:t> </a:t>
            </a:r>
            <a:r>
              <a:rPr lang="es-ES_tradnl" sz="2400" b="1" dirty="0" err="1" smtClean="0">
                <a:solidFill>
                  <a:schemeClr val="tx1"/>
                </a:solidFill>
              </a:rPr>
              <a:t>contribution</a:t>
            </a:r>
            <a:endParaRPr lang="es-ES_tradnl" sz="2400" b="1" dirty="0">
              <a:solidFill>
                <a:schemeClr val="tx1"/>
              </a:solidFill>
            </a:endParaRPr>
          </a:p>
        </p:txBody>
      </p:sp>
      <p:sp>
        <p:nvSpPr>
          <p:cNvPr id="11" name="TextBox 10"/>
          <p:cNvSpPr txBox="1"/>
          <p:nvPr/>
        </p:nvSpPr>
        <p:spPr>
          <a:xfrm>
            <a:off x="331788" y="3924121"/>
            <a:ext cx="4343400" cy="1785104"/>
          </a:xfrm>
          <a:prstGeom prst="rect">
            <a:avLst/>
          </a:prstGeom>
          <a:noFill/>
        </p:spPr>
        <p:txBody>
          <a:bodyPr wrap="square" rtlCol="0">
            <a:spAutoFit/>
          </a:bodyPr>
          <a:lstStyle/>
          <a:p>
            <a:pPr marL="285750" indent="-285750">
              <a:buFont typeface="Arial" panose="020B0604020202020204" pitchFamily="34" charset="0"/>
              <a:buChar char="•"/>
            </a:pPr>
            <a:r>
              <a:rPr lang="es-ES_tradnl" sz="2200" dirty="0" smtClean="0"/>
              <a:t>Bridge </a:t>
            </a:r>
            <a:r>
              <a:rPr lang="es-ES_tradnl" sz="2200" dirty="0" err="1" smtClean="0"/>
              <a:t>workforce</a:t>
            </a:r>
            <a:r>
              <a:rPr lang="es-ES_tradnl" sz="2200" dirty="0" smtClean="0"/>
              <a:t> </a:t>
            </a:r>
            <a:r>
              <a:rPr lang="es-ES_tradnl" sz="2200" dirty="0" err="1" smtClean="0"/>
              <a:t>shortages</a:t>
            </a:r>
            <a:endParaRPr lang="es-ES_tradnl" sz="2200" dirty="0" smtClean="0"/>
          </a:p>
          <a:p>
            <a:pPr marL="285750" indent="-285750">
              <a:buFont typeface="Arial" panose="020B0604020202020204" pitchFamily="34" charset="0"/>
              <a:buChar char="•"/>
            </a:pPr>
            <a:endParaRPr lang="es-ES_tradnl" sz="2200" dirty="0"/>
          </a:p>
          <a:p>
            <a:pPr marL="285750" indent="-285750">
              <a:buFont typeface="Arial" panose="020B0604020202020204" pitchFamily="34" charset="0"/>
              <a:buChar char="•"/>
            </a:pPr>
            <a:r>
              <a:rPr lang="es-ES_tradnl" sz="2200" dirty="0" err="1" smtClean="0"/>
              <a:t>Prform</a:t>
            </a:r>
            <a:r>
              <a:rPr lang="es-ES_tradnl" sz="2200" dirty="0" smtClean="0"/>
              <a:t> </a:t>
            </a:r>
            <a:r>
              <a:rPr lang="es-ES_tradnl" sz="2200" dirty="0" err="1" smtClean="0"/>
              <a:t>tasks</a:t>
            </a:r>
            <a:r>
              <a:rPr lang="es-ES_tradnl" sz="2200" dirty="0" smtClean="0"/>
              <a:t> </a:t>
            </a:r>
            <a:r>
              <a:rPr lang="es-ES_tradnl" sz="2200" dirty="0" err="1" smtClean="0"/>
              <a:t>rejected</a:t>
            </a:r>
            <a:r>
              <a:rPr lang="es-ES_tradnl" sz="2200" dirty="0" smtClean="0"/>
              <a:t> </a:t>
            </a:r>
            <a:r>
              <a:rPr lang="es-ES_tradnl" sz="2200" dirty="0" err="1" smtClean="0"/>
              <a:t>by</a:t>
            </a:r>
            <a:r>
              <a:rPr lang="es-ES_tradnl" sz="2200" dirty="0" smtClean="0"/>
              <a:t> </a:t>
            </a:r>
            <a:r>
              <a:rPr lang="es-ES_tradnl" sz="2200" dirty="0" err="1" smtClean="0"/>
              <a:t>natives</a:t>
            </a:r>
            <a:endParaRPr lang="es-ES_tradnl" sz="2200" dirty="0" smtClean="0"/>
          </a:p>
          <a:p>
            <a:pPr marL="285750" indent="-285750">
              <a:buFont typeface="Arial" panose="020B0604020202020204" pitchFamily="34" charset="0"/>
              <a:buChar char="•"/>
            </a:pPr>
            <a:endParaRPr lang="es-ES_tradnl" sz="2200" dirty="0"/>
          </a:p>
          <a:p>
            <a:pPr marL="285750" indent="-285750">
              <a:buFont typeface="Arial" panose="020B0604020202020204" pitchFamily="34" charset="0"/>
              <a:buChar char="•"/>
            </a:pPr>
            <a:r>
              <a:rPr lang="es-ES_tradnl" sz="2200" dirty="0" err="1" smtClean="0"/>
              <a:t>Contribute</a:t>
            </a:r>
            <a:r>
              <a:rPr lang="es-ES_tradnl" sz="2200" dirty="0" smtClean="0"/>
              <a:t> to </a:t>
            </a:r>
            <a:r>
              <a:rPr lang="es-ES_tradnl" sz="2200" dirty="0" err="1" smtClean="0"/>
              <a:t>avoid</a:t>
            </a:r>
            <a:r>
              <a:rPr lang="es-ES_tradnl" sz="2200" dirty="0" smtClean="0"/>
              <a:t> </a:t>
            </a:r>
            <a:r>
              <a:rPr lang="es-ES_tradnl" sz="2200" dirty="0" err="1" smtClean="0"/>
              <a:t>high</a:t>
            </a:r>
            <a:r>
              <a:rPr lang="es-ES_tradnl" sz="2200" dirty="0" smtClean="0"/>
              <a:t> </a:t>
            </a:r>
            <a:r>
              <a:rPr lang="es-ES_tradnl" sz="2200" dirty="0" err="1" smtClean="0"/>
              <a:t>inflation</a:t>
            </a:r>
            <a:endParaRPr lang="es-ES_tradnl" sz="2200" dirty="0"/>
          </a:p>
        </p:txBody>
      </p:sp>
      <p:sp>
        <p:nvSpPr>
          <p:cNvPr id="14" name="TextBox 13"/>
          <p:cNvSpPr txBox="1"/>
          <p:nvPr/>
        </p:nvSpPr>
        <p:spPr>
          <a:xfrm>
            <a:off x="206375" y="2667000"/>
            <a:ext cx="5124450" cy="1200329"/>
          </a:xfrm>
          <a:prstGeom prst="rect">
            <a:avLst/>
          </a:prstGeom>
          <a:noFill/>
        </p:spPr>
        <p:txBody>
          <a:bodyPr wrap="square" rtlCol="0">
            <a:spAutoFit/>
          </a:bodyPr>
          <a:lstStyle/>
          <a:p>
            <a:pPr algn="ctr"/>
            <a:r>
              <a:rPr lang="es-ES_tradnl" sz="2400" dirty="0" err="1" smtClean="0"/>
              <a:t>Migrants</a:t>
            </a:r>
            <a:r>
              <a:rPr lang="es-ES_tradnl" sz="2400" dirty="0" smtClean="0"/>
              <a:t> </a:t>
            </a:r>
            <a:r>
              <a:rPr lang="es-ES_tradnl" sz="2400" dirty="0" err="1" smtClean="0"/>
              <a:t>mobilize</a:t>
            </a:r>
            <a:r>
              <a:rPr lang="es-ES_tradnl" sz="2400" dirty="0" smtClean="0"/>
              <a:t> </a:t>
            </a:r>
            <a:r>
              <a:rPr lang="es-ES_tradnl" sz="2400" b="1" dirty="0" err="1" smtClean="0"/>
              <a:t>toward</a:t>
            </a:r>
            <a:r>
              <a:rPr lang="es-ES_tradnl" sz="2400" b="1" dirty="0" smtClean="0"/>
              <a:t> </a:t>
            </a:r>
            <a:r>
              <a:rPr lang="es-ES_tradnl" sz="2400" b="1" dirty="0" err="1" smtClean="0"/>
              <a:t>zones</a:t>
            </a:r>
            <a:r>
              <a:rPr lang="es-ES_tradnl" sz="2400" b="1" dirty="0" smtClean="0"/>
              <a:t> of </a:t>
            </a:r>
            <a:r>
              <a:rPr lang="es-ES_tradnl" sz="2400" b="1" dirty="0" err="1" smtClean="0"/>
              <a:t>fast</a:t>
            </a:r>
            <a:r>
              <a:rPr lang="es-ES_tradnl" sz="2400" b="1" dirty="0" smtClean="0"/>
              <a:t> </a:t>
            </a:r>
            <a:r>
              <a:rPr lang="es-ES_tradnl" sz="2400" b="1" dirty="0" err="1" smtClean="0"/>
              <a:t>growth</a:t>
            </a:r>
            <a:r>
              <a:rPr lang="es-ES_tradnl" sz="2400" b="1" dirty="0" smtClean="0"/>
              <a:t> </a:t>
            </a:r>
            <a:r>
              <a:rPr lang="es-ES_tradnl" sz="2400" b="1" dirty="0" err="1" smtClean="0"/>
              <a:t>rate</a:t>
            </a:r>
            <a:r>
              <a:rPr lang="es-ES_tradnl" sz="2400" b="1" dirty="0" smtClean="0"/>
              <a:t>,</a:t>
            </a:r>
            <a:r>
              <a:rPr lang="es-ES_tradnl" sz="2400" dirty="0" smtClean="0"/>
              <a:t> </a:t>
            </a:r>
            <a:r>
              <a:rPr lang="es-ES_tradnl" sz="2400" dirty="0" err="1"/>
              <a:t>h</a:t>
            </a:r>
            <a:r>
              <a:rPr lang="es-ES_tradnl" sz="2400" dirty="0" err="1" smtClean="0"/>
              <a:t>igher</a:t>
            </a:r>
            <a:r>
              <a:rPr lang="es-ES_tradnl" sz="2400" dirty="0" smtClean="0"/>
              <a:t> </a:t>
            </a:r>
            <a:r>
              <a:rPr lang="es-ES_tradnl" sz="2400" dirty="0" err="1" smtClean="0"/>
              <a:t>wages</a:t>
            </a:r>
            <a:r>
              <a:rPr lang="es-ES_tradnl" sz="2400" dirty="0" smtClean="0"/>
              <a:t> and </a:t>
            </a:r>
            <a:r>
              <a:rPr lang="es-ES_tradnl" sz="2400" dirty="0" err="1" smtClean="0"/>
              <a:t>employment</a:t>
            </a:r>
            <a:r>
              <a:rPr lang="es-ES_tradnl" sz="2400" dirty="0" smtClean="0"/>
              <a:t> </a:t>
            </a:r>
            <a:r>
              <a:rPr lang="es-ES_tradnl" sz="2400" dirty="0" err="1" smtClean="0"/>
              <a:t>levels</a:t>
            </a:r>
            <a:endParaRPr lang="es-ES_tradnl" sz="2400" dirty="0" smtClean="0"/>
          </a:p>
        </p:txBody>
      </p:sp>
      <p:sp>
        <p:nvSpPr>
          <p:cNvPr id="15" name="TextBox 14"/>
          <p:cNvSpPr txBox="1"/>
          <p:nvPr/>
        </p:nvSpPr>
        <p:spPr>
          <a:xfrm>
            <a:off x="7045325" y="2664048"/>
            <a:ext cx="5273675" cy="3139321"/>
          </a:xfrm>
          <a:prstGeom prst="rect">
            <a:avLst/>
          </a:prstGeom>
          <a:noFill/>
        </p:spPr>
        <p:txBody>
          <a:bodyPr wrap="square" rtlCol="0">
            <a:spAutoFit/>
          </a:bodyPr>
          <a:lstStyle/>
          <a:p>
            <a:r>
              <a:rPr lang="es-ES_tradnl" sz="2200" dirty="0" smtClean="0"/>
              <a:t>Debate </a:t>
            </a:r>
            <a:r>
              <a:rPr lang="es-ES_tradnl" sz="2200" dirty="0" err="1" smtClean="0"/>
              <a:t>about</a:t>
            </a:r>
            <a:r>
              <a:rPr lang="es-ES_tradnl" sz="2200" dirty="0" smtClean="0"/>
              <a:t> </a:t>
            </a:r>
            <a:r>
              <a:rPr lang="es-ES_tradnl" sz="2200" dirty="0" err="1" smtClean="0"/>
              <a:t>the</a:t>
            </a:r>
            <a:r>
              <a:rPr lang="es-ES_tradnl" sz="2200" dirty="0" smtClean="0"/>
              <a:t> </a:t>
            </a:r>
            <a:r>
              <a:rPr lang="es-ES_tradnl" sz="2200" dirty="0" err="1" smtClean="0"/>
              <a:t>contribution</a:t>
            </a:r>
            <a:r>
              <a:rPr lang="es-ES_tradnl" sz="2200" dirty="0" smtClean="0"/>
              <a:t> of </a:t>
            </a:r>
            <a:r>
              <a:rPr lang="es-ES_tradnl" sz="2200" dirty="0" err="1" smtClean="0"/>
              <a:t>migrants</a:t>
            </a:r>
            <a:r>
              <a:rPr lang="es-ES_tradnl" sz="2200" dirty="0" smtClean="0"/>
              <a:t> to </a:t>
            </a:r>
            <a:r>
              <a:rPr lang="es-ES_tradnl" sz="2200" dirty="0" err="1" smtClean="0"/>
              <a:t>unemplyment</a:t>
            </a:r>
            <a:r>
              <a:rPr lang="es-ES_tradnl" sz="2200" dirty="0" smtClean="0"/>
              <a:t> of </a:t>
            </a:r>
            <a:r>
              <a:rPr lang="es-ES_tradnl" sz="2200" dirty="0" err="1" smtClean="0"/>
              <a:t>natives</a:t>
            </a:r>
            <a:endParaRPr lang="es-ES_tradnl" sz="2200" dirty="0" smtClean="0"/>
          </a:p>
          <a:p>
            <a:endParaRPr lang="es-ES_tradnl" sz="2200" dirty="0"/>
          </a:p>
          <a:p>
            <a:r>
              <a:rPr lang="es-ES_tradnl" sz="2200" dirty="0" err="1" smtClean="0"/>
              <a:t>Studies</a:t>
            </a:r>
            <a:r>
              <a:rPr lang="es-ES_tradnl" sz="2200" dirty="0" smtClean="0"/>
              <a:t> </a:t>
            </a:r>
            <a:r>
              <a:rPr lang="es-ES_tradnl" sz="2200" dirty="0" err="1" smtClean="0"/>
              <a:t>highlights</a:t>
            </a:r>
            <a:r>
              <a:rPr lang="es-ES_tradnl" sz="2200" dirty="0" smtClean="0"/>
              <a:t> </a:t>
            </a:r>
            <a:r>
              <a:rPr lang="es-ES_tradnl" sz="2200" dirty="0" err="1" smtClean="0"/>
              <a:t>the</a:t>
            </a:r>
            <a:r>
              <a:rPr lang="es-ES_tradnl" sz="2200" dirty="0" smtClean="0"/>
              <a:t> </a:t>
            </a:r>
            <a:r>
              <a:rPr lang="es-ES_tradnl" sz="2200" b="1" dirty="0" err="1" smtClean="0"/>
              <a:t>absence</a:t>
            </a:r>
            <a:r>
              <a:rPr lang="es-ES_tradnl" sz="2200" b="1" dirty="0" smtClean="0"/>
              <a:t> of </a:t>
            </a:r>
            <a:r>
              <a:rPr lang="es-ES_tradnl" sz="2200" b="1" dirty="0" err="1" smtClean="0"/>
              <a:t>negative</a:t>
            </a:r>
            <a:r>
              <a:rPr lang="es-ES_tradnl" sz="2200" b="1" dirty="0" smtClean="0"/>
              <a:t> </a:t>
            </a:r>
            <a:r>
              <a:rPr lang="es-ES_tradnl" sz="2200" b="1" dirty="0" err="1" smtClean="0"/>
              <a:t>impacts</a:t>
            </a:r>
            <a:endParaRPr lang="es-ES_tradnl" sz="2200" b="1" dirty="0" smtClean="0"/>
          </a:p>
          <a:p>
            <a:endParaRPr lang="es-ES_tradnl" sz="2200" dirty="0"/>
          </a:p>
          <a:p>
            <a:r>
              <a:rPr lang="es-ES_tradnl" sz="2200" dirty="0" err="1" smtClean="0"/>
              <a:t>Others</a:t>
            </a:r>
            <a:r>
              <a:rPr lang="es-ES_tradnl" sz="2200" dirty="0" smtClean="0"/>
              <a:t> </a:t>
            </a:r>
            <a:r>
              <a:rPr lang="es-ES_tradnl" sz="2200" dirty="0" err="1" smtClean="0"/>
              <a:t>even</a:t>
            </a:r>
            <a:r>
              <a:rPr lang="es-ES_tradnl" sz="2200" dirty="0" smtClean="0"/>
              <a:t> </a:t>
            </a:r>
            <a:r>
              <a:rPr lang="es-ES_tradnl" sz="2200" dirty="0" err="1" smtClean="0"/>
              <a:t>highlight</a:t>
            </a:r>
            <a:r>
              <a:rPr lang="es-ES_tradnl" sz="2200" dirty="0" smtClean="0"/>
              <a:t> a </a:t>
            </a:r>
            <a:r>
              <a:rPr lang="es-ES_tradnl" sz="2200" b="1" dirty="0" smtClean="0"/>
              <a:t>positive </a:t>
            </a:r>
            <a:r>
              <a:rPr lang="es-ES_tradnl" sz="2200" b="1" dirty="0" err="1" smtClean="0"/>
              <a:t>impact</a:t>
            </a:r>
            <a:r>
              <a:rPr lang="es-ES_tradnl" sz="2200" b="1" dirty="0" smtClean="0"/>
              <a:t> of </a:t>
            </a:r>
            <a:r>
              <a:rPr lang="es-ES_tradnl" sz="2200" b="1" dirty="0" err="1" smtClean="0"/>
              <a:t>migrants</a:t>
            </a:r>
            <a:r>
              <a:rPr lang="es-ES_tradnl" sz="2200" dirty="0" smtClean="0"/>
              <a:t>,</a:t>
            </a:r>
            <a:r>
              <a:rPr lang="es-ES_tradnl" sz="2200" b="1" dirty="0" smtClean="0"/>
              <a:t> </a:t>
            </a:r>
            <a:r>
              <a:rPr lang="es-ES_tradnl" sz="2200" dirty="0" err="1" smtClean="0"/>
              <a:t>vitalizing</a:t>
            </a:r>
            <a:r>
              <a:rPr lang="es-ES_tradnl" sz="2200" dirty="0" smtClean="0"/>
              <a:t> </a:t>
            </a:r>
            <a:r>
              <a:rPr lang="es-ES_tradnl" sz="2200" dirty="0" err="1" smtClean="0"/>
              <a:t>porduction</a:t>
            </a:r>
            <a:r>
              <a:rPr lang="es-ES_tradnl" sz="2200" dirty="0" smtClean="0"/>
              <a:t> and </a:t>
            </a:r>
            <a:r>
              <a:rPr lang="es-ES_tradnl" sz="2200" dirty="0" err="1" smtClean="0"/>
              <a:t>consumption</a:t>
            </a:r>
            <a:endParaRPr lang="es-ES_tradnl" sz="2200" dirty="0"/>
          </a:p>
        </p:txBody>
      </p:sp>
      <p:pic>
        <p:nvPicPr>
          <p:cNvPr id="17" name="Picture 3"/>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11313173" y="6177149"/>
            <a:ext cx="914547" cy="680851"/>
          </a:xfrm>
          <a:prstGeom prst="rect">
            <a:avLst/>
          </a:prstGeom>
          <a:ln>
            <a:noFill/>
          </a:ln>
          <a:effectLst>
            <a:softEdge rad="112500"/>
          </a:effectLst>
          <a:extLst/>
        </p:spPr>
      </p:pic>
    </p:spTree>
    <p:extLst>
      <p:ext uri="{BB962C8B-B14F-4D97-AF65-F5344CB8AC3E}">
        <p14:creationId xmlns:p14="http://schemas.microsoft.com/office/powerpoint/2010/main" val="406754928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fade">
                                      <p:cBhvr>
                                        <p:cTn id="2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0946268" y="238737"/>
            <a:ext cx="1024292" cy="477054"/>
          </a:xfrm>
          <a:prstGeom prst="rect">
            <a:avLst/>
          </a:prstGeom>
          <a:gradFill flip="none" rotWithShape="1">
            <a:gsLst>
              <a:gs pos="0">
                <a:srgbClr val="FF66FF">
                  <a:tint val="66000"/>
                  <a:satMod val="160000"/>
                </a:srgbClr>
              </a:gs>
              <a:gs pos="78000">
                <a:srgbClr val="FF66FF">
                  <a:tint val="44500"/>
                  <a:satMod val="160000"/>
                </a:srgbClr>
              </a:gs>
              <a:gs pos="100000">
                <a:srgbClr val="FF66FF">
                  <a:tint val="23500"/>
                  <a:satMod val="160000"/>
                </a:srgbClr>
              </a:gs>
            </a:gsLst>
            <a:path path="circle">
              <a:fillToRect l="50000" t="50000" r="50000" b="50000"/>
            </a:path>
            <a:tileRect/>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lstStyle>
            <a:defPPr>
              <a:defRPr lang="es-ES_tradnl"/>
            </a:defPPr>
            <a:lvl1pPr>
              <a:defRPr sz="2500">
                <a:latin typeface="Times New Roman" panose="02020603050405020304" pitchFamily="18" charset="0"/>
                <a:cs typeface="Times New Roman" panose="02020603050405020304" pitchFamily="18" charset="0"/>
              </a:defRPr>
            </a:lvl1pPr>
          </a:lstStyle>
          <a:p>
            <a:r>
              <a:rPr lang="es-ES_tradnl" dirty="0" err="1" smtClean="0"/>
              <a:t>Wages</a:t>
            </a:r>
            <a:endParaRPr lang="es-ES_tradnl" dirty="0"/>
          </a:p>
        </p:txBody>
      </p:sp>
      <p:sp>
        <p:nvSpPr>
          <p:cNvPr id="2" name="TextBox 1"/>
          <p:cNvSpPr txBox="1"/>
          <p:nvPr/>
        </p:nvSpPr>
        <p:spPr>
          <a:xfrm>
            <a:off x="449263" y="1175149"/>
            <a:ext cx="2952750" cy="477054"/>
          </a:xfrm>
          <a:prstGeom prst="rect">
            <a:avLst/>
          </a:prstGeom>
          <a:solidFill>
            <a:schemeClr val="accent1">
              <a:lumMod val="60000"/>
              <a:lumOff val="40000"/>
            </a:schemeClr>
          </a:solidFill>
        </p:spPr>
        <p:txBody>
          <a:bodyPr wrap="square" rtlCol="0">
            <a:spAutoFit/>
          </a:bodyPr>
          <a:lstStyle/>
          <a:p>
            <a:r>
              <a:rPr lang="es-ES_tradnl" sz="2500" dirty="0" smtClean="0"/>
              <a:t> </a:t>
            </a:r>
            <a:r>
              <a:rPr lang="es-ES_tradnl" sz="2500" dirty="0" err="1" smtClean="0"/>
              <a:t>Downward</a:t>
            </a:r>
            <a:r>
              <a:rPr lang="es-ES_tradnl" sz="2500" dirty="0" smtClean="0"/>
              <a:t> </a:t>
            </a:r>
            <a:r>
              <a:rPr lang="es-ES_tradnl" sz="2500" dirty="0" err="1" smtClean="0"/>
              <a:t>pressure</a:t>
            </a:r>
            <a:endParaRPr lang="es-ES_tradnl" sz="2500" dirty="0"/>
          </a:p>
        </p:txBody>
      </p:sp>
      <p:sp>
        <p:nvSpPr>
          <p:cNvPr id="3" name="TextBox 2"/>
          <p:cNvSpPr txBox="1"/>
          <p:nvPr/>
        </p:nvSpPr>
        <p:spPr>
          <a:xfrm>
            <a:off x="1" y="1734122"/>
            <a:ext cx="8382000" cy="5262979"/>
          </a:xfrm>
          <a:prstGeom prst="rect">
            <a:avLst/>
          </a:prstGeom>
          <a:noFill/>
        </p:spPr>
        <p:txBody>
          <a:bodyPr wrap="square" rtlCol="0">
            <a:spAutoFit/>
          </a:bodyPr>
          <a:lstStyle/>
          <a:p>
            <a:r>
              <a:rPr lang="es-ES_tradnl" sz="2400" dirty="0" err="1" smtClean="0"/>
              <a:t>Studies</a:t>
            </a:r>
            <a:r>
              <a:rPr lang="es-ES_tradnl" sz="2400" dirty="0" smtClean="0"/>
              <a:t> in western </a:t>
            </a:r>
            <a:r>
              <a:rPr lang="es-ES_tradnl" sz="2400" dirty="0" err="1" smtClean="0"/>
              <a:t>europe</a:t>
            </a:r>
            <a:r>
              <a:rPr lang="es-ES_tradnl" sz="2400" dirty="0" smtClean="0"/>
              <a:t> do </a:t>
            </a:r>
            <a:r>
              <a:rPr lang="es-ES_tradnl" sz="2400" dirty="0" err="1" smtClean="0"/>
              <a:t>not</a:t>
            </a:r>
            <a:r>
              <a:rPr lang="es-ES_tradnl" sz="2400" dirty="0" smtClean="0"/>
              <a:t> </a:t>
            </a:r>
            <a:r>
              <a:rPr lang="es-ES_tradnl" sz="2400" dirty="0" err="1" smtClean="0"/>
              <a:t>confirm</a:t>
            </a:r>
            <a:r>
              <a:rPr lang="es-ES_tradnl" sz="2400" dirty="0" smtClean="0"/>
              <a:t> </a:t>
            </a:r>
            <a:r>
              <a:rPr lang="es-ES_tradnl" sz="2400" dirty="0" err="1" smtClean="0"/>
              <a:t>the</a:t>
            </a:r>
            <a:r>
              <a:rPr lang="es-ES_tradnl" sz="2400" dirty="0" smtClean="0"/>
              <a:t> </a:t>
            </a:r>
            <a:r>
              <a:rPr lang="es-ES_tradnl" sz="2400" dirty="0" err="1" smtClean="0"/>
              <a:t>existence</a:t>
            </a:r>
            <a:r>
              <a:rPr lang="es-ES_tradnl" sz="2400" dirty="0" smtClean="0"/>
              <a:t> of </a:t>
            </a:r>
            <a:r>
              <a:rPr lang="es-ES_tradnl" sz="2400" dirty="0" err="1" smtClean="0"/>
              <a:t>such</a:t>
            </a:r>
            <a:r>
              <a:rPr lang="es-ES_tradnl" sz="2400" dirty="0" smtClean="0"/>
              <a:t> link</a:t>
            </a:r>
          </a:p>
          <a:p>
            <a:endParaRPr lang="es-ES_tradnl" sz="2400" dirty="0"/>
          </a:p>
          <a:p>
            <a:r>
              <a:rPr lang="es-ES_tradnl" sz="2400" dirty="0" err="1" smtClean="0"/>
              <a:t>Wages</a:t>
            </a:r>
            <a:r>
              <a:rPr lang="es-ES_tradnl" sz="2400" dirty="0" smtClean="0"/>
              <a:t> </a:t>
            </a:r>
            <a:r>
              <a:rPr lang="es-ES_tradnl" sz="2400" dirty="0" err="1" smtClean="0"/>
              <a:t>tend</a:t>
            </a:r>
            <a:r>
              <a:rPr lang="es-ES_tradnl" sz="2400" dirty="0" smtClean="0"/>
              <a:t> to </a:t>
            </a:r>
            <a:r>
              <a:rPr lang="es-ES_tradnl" sz="2400" dirty="0" err="1" smtClean="0"/>
              <a:t>resist</a:t>
            </a:r>
            <a:r>
              <a:rPr lang="es-ES_tradnl" sz="2400" dirty="0" smtClean="0"/>
              <a:t> </a:t>
            </a:r>
            <a:r>
              <a:rPr lang="es-ES_tradnl" sz="2400" dirty="0" err="1" smtClean="0"/>
              <a:t>the</a:t>
            </a:r>
            <a:r>
              <a:rPr lang="es-ES_tradnl" sz="2400" dirty="0" smtClean="0"/>
              <a:t> </a:t>
            </a:r>
            <a:r>
              <a:rPr lang="es-ES_tradnl" sz="2400" dirty="0" err="1" smtClean="0"/>
              <a:t>downward</a:t>
            </a:r>
            <a:r>
              <a:rPr lang="es-ES_tradnl" sz="2400" dirty="0" smtClean="0"/>
              <a:t> </a:t>
            </a:r>
            <a:r>
              <a:rPr lang="es-ES_tradnl" sz="2400" dirty="0" err="1" smtClean="0"/>
              <a:t>pressure</a:t>
            </a:r>
            <a:r>
              <a:rPr lang="es-ES_tradnl" sz="2400" dirty="0" smtClean="0"/>
              <a:t> and </a:t>
            </a:r>
            <a:r>
              <a:rPr lang="es-ES_tradnl" sz="2400" dirty="0" err="1" smtClean="0"/>
              <a:t>amiguity</a:t>
            </a:r>
            <a:r>
              <a:rPr lang="es-ES_tradnl" sz="2400" dirty="0" smtClean="0"/>
              <a:t> </a:t>
            </a:r>
            <a:r>
              <a:rPr lang="es-ES_tradnl" sz="2400" dirty="0" err="1" smtClean="0"/>
              <a:t>over</a:t>
            </a:r>
            <a:r>
              <a:rPr lang="es-ES_tradnl" sz="2400" dirty="0" smtClean="0"/>
              <a:t> </a:t>
            </a:r>
            <a:r>
              <a:rPr lang="es-ES_tradnl" sz="2400" dirty="0" err="1" smtClean="0"/>
              <a:t>the</a:t>
            </a:r>
            <a:r>
              <a:rPr lang="es-ES_tradnl" sz="2400" dirty="0" smtClean="0"/>
              <a:t> </a:t>
            </a:r>
            <a:r>
              <a:rPr lang="es-ES_tradnl" sz="2400" dirty="0" err="1" smtClean="0"/>
              <a:t>impact</a:t>
            </a:r>
            <a:r>
              <a:rPr lang="es-ES_tradnl" sz="2400" dirty="0" smtClean="0"/>
              <a:t> </a:t>
            </a:r>
            <a:r>
              <a:rPr lang="es-ES_tradnl" sz="2400" dirty="0" err="1" smtClean="0"/>
              <a:t>on</a:t>
            </a:r>
            <a:r>
              <a:rPr lang="es-ES_tradnl" sz="2400" dirty="0" smtClean="0"/>
              <a:t> </a:t>
            </a:r>
            <a:r>
              <a:rPr lang="es-ES_tradnl" sz="2400" dirty="0" err="1" smtClean="0"/>
              <a:t>employment</a:t>
            </a:r>
            <a:endParaRPr lang="es-ES_tradnl" sz="2400" dirty="0" smtClean="0"/>
          </a:p>
          <a:p>
            <a:endParaRPr lang="es-ES_tradnl" sz="2400" dirty="0"/>
          </a:p>
          <a:p>
            <a:r>
              <a:rPr lang="es-ES_tradnl" sz="2400" dirty="0" smtClean="0"/>
              <a:t>Migration has negative impact on wages of low</a:t>
            </a:r>
            <a:r>
              <a:rPr lang="es-ES_tradnl" sz="2400" dirty="0"/>
              <a:t>-</a:t>
            </a:r>
            <a:r>
              <a:rPr lang="es-ES_tradnl" sz="2400" dirty="0" smtClean="0"/>
              <a:t>skilled workers, but «not  statistically significant»</a:t>
            </a:r>
          </a:p>
          <a:p>
            <a:endParaRPr lang="es-ES_tradnl" sz="2400" dirty="0"/>
          </a:p>
          <a:p>
            <a:r>
              <a:rPr lang="es-ES_tradnl" sz="2400" dirty="0" err="1" smtClean="0"/>
              <a:t>The</a:t>
            </a:r>
            <a:r>
              <a:rPr lang="es-ES_tradnl" sz="2400" dirty="0" smtClean="0"/>
              <a:t> </a:t>
            </a:r>
            <a:r>
              <a:rPr lang="es-ES_tradnl" sz="2400" dirty="0" err="1" smtClean="0"/>
              <a:t>level</a:t>
            </a:r>
            <a:r>
              <a:rPr lang="es-ES_tradnl" sz="2400" dirty="0" smtClean="0"/>
              <a:t> of </a:t>
            </a:r>
            <a:r>
              <a:rPr lang="es-ES_tradnl" sz="2400" dirty="0" err="1" smtClean="0"/>
              <a:t>organization</a:t>
            </a:r>
            <a:r>
              <a:rPr lang="es-ES_tradnl" sz="2400" dirty="0" smtClean="0"/>
              <a:t> of </a:t>
            </a:r>
            <a:r>
              <a:rPr lang="es-ES_tradnl" sz="2400" dirty="0" err="1" smtClean="0"/>
              <a:t>the</a:t>
            </a:r>
            <a:r>
              <a:rPr lang="es-ES_tradnl" sz="2400" dirty="0" smtClean="0"/>
              <a:t> </a:t>
            </a:r>
            <a:r>
              <a:rPr lang="es-ES_tradnl" sz="2400" dirty="0" err="1" smtClean="0"/>
              <a:t>migrants</a:t>
            </a:r>
            <a:r>
              <a:rPr lang="es-ES_tradnl" sz="2400" dirty="0" smtClean="0"/>
              <a:t> </a:t>
            </a:r>
            <a:r>
              <a:rPr lang="es-ES_tradnl" sz="2400" dirty="0" err="1" smtClean="0"/>
              <a:t>contribute</a:t>
            </a:r>
            <a:r>
              <a:rPr lang="es-ES_tradnl" sz="2400" dirty="0" smtClean="0"/>
              <a:t> to </a:t>
            </a:r>
            <a:r>
              <a:rPr lang="es-ES_tradnl" sz="2400" dirty="0" err="1" smtClean="0"/>
              <a:t>create</a:t>
            </a:r>
            <a:r>
              <a:rPr lang="es-ES_tradnl" sz="2400" dirty="0" smtClean="0"/>
              <a:t> </a:t>
            </a:r>
            <a:r>
              <a:rPr lang="es-ES_tradnl" sz="2400" dirty="0" err="1" smtClean="0"/>
              <a:t>differentiated</a:t>
            </a:r>
            <a:r>
              <a:rPr lang="es-ES_tradnl" sz="2400" dirty="0" smtClean="0"/>
              <a:t> </a:t>
            </a:r>
            <a:r>
              <a:rPr lang="es-ES_tradnl" sz="2400" dirty="0" err="1" smtClean="0"/>
              <a:t>impacts</a:t>
            </a:r>
            <a:r>
              <a:rPr lang="es-ES_tradnl" sz="2400" dirty="0" smtClean="0"/>
              <a:t> </a:t>
            </a:r>
            <a:r>
              <a:rPr lang="es-ES_tradnl" sz="2400" dirty="0" err="1" smtClean="0"/>
              <a:t>according</a:t>
            </a:r>
            <a:r>
              <a:rPr lang="es-ES_tradnl" sz="2400" dirty="0" smtClean="0"/>
              <a:t> to </a:t>
            </a:r>
            <a:r>
              <a:rPr lang="es-ES_tradnl" sz="2400" dirty="0" err="1" smtClean="0"/>
              <a:t>diasporas</a:t>
            </a:r>
            <a:r>
              <a:rPr lang="es-ES_tradnl" sz="2400" dirty="0" smtClean="0"/>
              <a:t> and </a:t>
            </a:r>
            <a:r>
              <a:rPr lang="es-ES_tradnl" sz="2400" dirty="0" err="1" smtClean="0"/>
              <a:t>receiving</a:t>
            </a:r>
            <a:r>
              <a:rPr lang="es-ES_tradnl" sz="2400" dirty="0" smtClean="0"/>
              <a:t> </a:t>
            </a:r>
            <a:r>
              <a:rPr lang="es-ES_tradnl" sz="2400" dirty="0" err="1" smtClean="0"/>
              <a:t>communities</a:t>
            </a:r>
            <a:endParaRPr lang="es-ES_tradnl" sz="2400" dirty="0" smtClean="0"/>
          </a:p>
          <a:p>
            <a:endParaRPr lang="es-ES_tradnl" sz="2400" dirty="0"/>
          </a:p>
          <a:p>
            <a:endParaRPr lang="es-ES_tradnl" sz="2400" dirty="0"/>
          </a:p>
        </p:txBody>
      </p:sp>
      <p:pic>
        <p:nvPicPr>
          <p:cNvPr id="6" name="Picture 5"/>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8382000" y="2128196"/>
            <a:ext cx="3588560" cy="3476039"/>
          </a:xfrm>
          <a:prstGeom prst="rect">
            <a:avLst/>
          </a:prstGeom>
        </p:spPr>
      </p:pic>
      <p:pic>
        <p:nvPicPr>
          <p:cNvPr id="7" name="Picture 3"/>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1313173" y="6177149"/>
            <a:ext cx="914547" cy="680851"/>
          </a:xfrm>
          <a:prstGeom prst="rect">
            <a:avLst/>
          </a:prstGeom>
          <a:ln>
            <a:noFill/>
          </a:ln>
          <a:effectLst>
            <a:softEdge rad="112500"/>
          </a:effectLst>
          <a:extLst/>
        </p:spPr>
      </p:pic>
      <p:sp>
        <p:nvSpPr>
          <p:cNvPr id="9" name="Title 1"/>
          <p:cNvSpPr txBox="1">
            <a:spLocks/>
          </p:cNvSpPr>
          <p:nvPr/>
        </p:nvSpPr>
        <p:spPr>
          <a:xfrm>
            <a:off x="206375" y="215654"/>
            <a:ext cx="2951163" cy="52322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0800000" scaled="1"/>
            <a:tileRect/>
          </a:gra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_tradnl" sz="2500" dirty="0" err="1" smtClean="0">
                <a:latin typeface="Times New Roman" panose="02020603050405020304" pitchFamily="18" charset="0"/>
                <a:cs typeface="Times New Roman" panose="02020603050405020304" pitchFamily="18" charset="0"/>
              </a:rPr>
              <a:t>Destination</a:t>
            </a:r>
            <a:r>
              <a:rPr lang="es-ES_tradnl" sz="2500" dirty="0" smtClean="0">
                <a:latin typeface="Times New Roman" panose="02020603050405020304" pitchFamily="18" charset="0"/>
                <a:cs typeface="Times New Roman" panose="02020603050405020304" pitchFamily="18" charset="0"/>
              </a:rPr>
              <a:t> </a:t>
            </a:r>
            <a:r>
              <a:rPr lang="es-ES_tradnl" sz="2500" dirty="0" err="1" smtClean="0">
                <a:latin typeface="Times New Roman" panose="02020603050405020304" pitchFamily="18" charset="0"/>
                <a:cs typeface="Times New Roman" panose="02020603050405020304" pitchFamily="18" charset="0"/>
              </a:rPr>
              <a:t>countries</a:t>
            </a:r>
            <a:endParaRPr lang="es-ES_tradnl"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808428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9068603" y="238737"/>
            <a:ext cx="2944794" cy="477054"/>
          </a:xfrm>
          <a:prstGeom prst="rect">
            <a:avLst/>
          </a:prstGeom>
          <a:gradFill flip="none" rotWithShape="1">
            <a:gsLst>
              <a:gs pos="0">
                <a:srgbClr val="FF66FF">
                  <a:tint val="66000"/>
                  <a:satMod val="160000"/>
                </a:srgbClr>
              </a:gs>
              <a:gs pos="78000">
                <a:srgbClr val="FF66FF">
                  <a:tint val="44500"/>
                  <a:satMod val="160000"/>
                </a:srgbClr>
              </a:gs>
              <a:gs pos="100000">
                <a:srgbClr val="FF66FF">
                  <a:tint val="23500"/>
                  <a:satMod val="160000"/>
                </a:srgbClr>
              </a:gs>
            </a:gsLst>
            <a:path path="circle">
              <a:fillToRect l="50000" t="50000" r="50000" b="50000"/>
            </a:path>
            <a:tileRect/>
          </a:gradFill>
          <a:ln>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square" rtlCol="0">
            <a:spAutoFit/>
          </a:bodyPr>
          <a:lstStyle>
            <a:defPPr>
              <a:defRPr lang="es-ES_tradnl"/>
            </a:defPPr>
            <a:lvl1pPr>
              <a:defRPr sz="2500">
                <a:latin typeface="Times New Roman" panose="02020603050405020304" pitchFamily="18" charset="0"/>
                <a:cs typeface="Times New Roman" panose="02020603050405020304" pitchFamily="18" charset="0"/>
              </a:defRPr>
            </a:lvl1pPr>
          </a:lstStyle>
          <a:p>
            <a:r>
              <a:rPr lang="es-ES_tradnl" dirty="0" err="1" smtClean="0"/>
              <a:t>Recognition</a:t>
            </a:r>
            <a:r>
              <a:rPr lang="es-ES_tradnl" dirty="0" smtClean="0"/>
              <a:t> of </a:t>
            </a:r>
            <a:r>
              <a:rPr lang="es-ES_tradnl" dirty="0" err="1" smtClean="0"/>
              <a:t>skills</a:t>
            </a:r>
            <a:endParaRPr lang="es-ES_tradnl" dirty="0"/>
          </a:p>
        </p:txBody>
      </p:sp>
      <p:pic>
        <p:nvPicPr>
          <p:cNvPr id="6" name="Picture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131376" y="4448361"/>
            <a:ext cx="2765304" cy="1728788"/>
          </a:xfrm>
          <a:prstGeom prst="rect">
            <a:avLst/>
          </a:prstGeom>
        </p:spPr>
      </p:pic>
      <p:sp>
        <p:nvSpPr>
          <p:cNvPr id="7" name="TextBox 6"/>
          <p:cNvSpPr txBox="1"/>
          <p:nvPr/>
        </p:nvSpPr>
        <p:spPr>
          <a:xfrm>
            <a:off x="2798540" y="1360573"/>
            <a:ext cx="6140673" cy="830997"/>
          </a:xfrm>
          <a:prstGeom prst="rect">
            <a:avLst/>
          </a:prstGeom>
          <a:noFill/>
        </p:spPr>
        <p:txBody>
          <a:bodyPr wrap="square" rtlCol="0">
            <a:spAutoFit/>
          </a:bodyPr>
          <a:lstStyle/>
          <a:p>
            <a:pPr algn="ctr"/>
            <a:r>
              <a:rPr lang="es-ES_tradnl" sz="2400" b="1" dirty="0" err="1" smtClean="0"/>
              <a:t>Optimize</a:t>
            </a:r>
            <a:r>
              <a:rPr lang="es-ES_tradnl" sz="2400" b="1" dirty="0" smtClean="0"/>
              <a:t> </a:t>
            </a:r>
            <a:r>
              <a:rPr lang="es-ES_tradnl" sz="2400" b="1" dirty="0" err="1" smtClean="0"/>
              <a:t>the</a:t>
            </a:r>
            <a:r>
              <a:rPr lang="es-ES_tradnl" sz="2400" b="1" dirty="0" smtClean="0"/>
              <a:t> </a:t>
            </a:r>
            <a:r>
              <a:rPr lang="es-ES_tradnl" sz="2400" b="1" dirty="0" err="1" smtClean="0"/>
              <a:t>matching</a:t>
            </a:r>
            <a:r>
              <a:rPr lang="es-ES_tradnl" sz="2400" b="1" dirty="0" smtClean="0"/>
              <a:t> </a:t>
            </a:r>
            <a:r>
              <a:rPr lang="es-ES_tradnl" sz="2400" dirty="0" err="1" smtClean="0"/>
              <a:t>between</a:t>
            </a:r>
            <a:r>
              <a:rPr lang="es-ES_tradnl" sz="2400" dirty="0" smtClean="0"/>
              <a:t> </a:t>
            </a:r>
            <a:r>
              <a:rPr lang="es-ES_tradnl" sz="2400" dirty="0" err="1" smtClean="0"/>
              <a:t>migrants</a:t>
            </a:r>
            <a:r>
              <a:rPr lang="es-ES_tradnl" sz="2400" dirty="0" smtClean="0"/>
              <a:t> and </a:t>
            </a:r>
            <a:r>
              <a:rPr lang="es-ES_tradnl" sz="2400" dirty="0" err="1" smtClean="0"/>
              <a:t>the</a:t>
            </a:r>
            <a:r>
              <a:rPr lang="es-ES_tradnl" sz="2400" dirty="0" smtClean="0"/>
              <a:t> </a:t>
            </a:r>
            <a:r>
              <a:rPr lang="es-ES_tradnl" sz="2400" dirty="0" err="1" smtClean="0"/>
              <a:t>labour</a:t>
            </a:r>
            <a:r>
              <a:rPr lang="es-ES_tradnl" sz="2400" dirty="0" smtClean="0"/>
              <a:t> </a:t>
            </a:r>
            <a:r>
              <a:rPr lang="es-ES_tradnl" sz="2400" dirty="0" err="1" smtClean="0"/>
              <a:t>market</a:t>
            </a:r>
            <a:r>
              <a:rPr lang="es-ES_tradnl" sz="2400" dirty="0" smtClean="0"/>
              <a:t> </a:t>
            </a:r>
            <a:r>
              <a:rPr lang="es-ES_tradnl" sz="2400" dirty="0" err="1" smtClean="0"/>
              <a:t>necessities</a:t>
            </a:r>
            <a:endParaRPr lang="es-ES_tradnl" sz="2400" dirty="0" smtClean="0"/>
          </a:p>
        </p:txBody>
      </p:sp>
      <p:pic>
        <p:nvPicPr>
          <p:cNvPr id="9" name="Picture 8"/>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2590800" y="2410505"/>
            <a:ext cx="6348413" cy="2724151"/>
          </a:xfrm>
          <a:prstGeom prst="rect">
            <a:avLst/>
          </a:prstGeom>
        </p:spPr>
      </p:pic>
      <p:sp>
        <p:nvSpPr>
          <p:cNvPr id="10" name="TextBox 9"/>
          <p:cNvSpPr txBox="1"/>
          <p:nvPr/>
        </p:nvSpPr>
        <p:spPr>
          <a:xfrm>
            <a:off x="9131376" y="1975060"/>
            <a:ext cx="3033575" cy="2677656"/>
          </a:xfrm>
          <a:prstGeom prst="rect">
            <a:avLst/>
          </a:prstGeom>
          <a:noFill/>
        </p:spPr>
        <p:txBody>
          <a:bodyPr wrap="square" rtlCol="0">
            <a:spAutoFit/>
          </a:bodyPr>
          <a:lstStyle/>
          <a:p>
            <a:endParaRPr lang="es-ES_tradnl" sz="2400" dirty="0"/>
          </a:p>
          <a:p>
            <a:r>
              <a:rPr lang="es-ES_tradnl" sz="2400" b="1" dirty="0" smtClean="0"/>
              <a:t>Socio-</a:t>
            </a:r>
            <a:r>
              <a:rPr lang="es-ES_tradnl" sz="2400" b="1" dirty="0" err="1" smtClean="0"/>
              <a:t>economic</a:t>
            </a:r>
            <a:r>
              <a:rPr lang="es-ES_tradnl" sz="2400" b="1" dirty="0" smtClean="0"/>
              <a:t> </a:t>
            </a:r>
            <a:r>
              <a:rPr lang="es-ES_tradnl" sz="2400" b="1" dirty="0" err="1" smtClean="0"/>
              <a:t>integration</a:t>
            </a:r>
            <a:r>
              <a:rPr lang="es-ES_tradnl" sz="2400" b="1" dirty="0" smtClean="0"/>
              <a:t> </a:t>
            </a:r>
            <a:r>
              <a:rPr lang="es-ES_tradnl" sz="2400" dirty="0" smtClean="0"/>
              <a:t>of </a:t>
            </a:r>
            <a:r>
              <a:rPr lang="es-ES_tradnl" sz="2400" dirty="0" err="1" smtClean="0"/>
              <a:t>the</a:t>
            </a:r>
            <a:r>
              <a:rPr lang="es-ES_tradnl" sz="2400" dirty="0" smtClean="0"/>
              <a:t> </a:t>
            </a:r>
            <a:r>
              <a:rPr lang="es-ES_tradnl" sz="2400" dirty="0" err="1" smtClean="0"/>
              <a:t>migrant</a:t>
            </a:r>
            <a:r>
              <a:rPr lang="es-ES_tradnl" sz="2400" dirty="0" smtClean="0"/>
              <a:t> </a:t>
            </a:r>
            <a:r>
              <a:rPr lang="es-ES_tradnl" sz="2400" dirty="0" err="1" smtClean="0"/>
              <a:t>according</a:t>
            </a:r>
            <a:r>
              <a:rPr lang="es-ES_tradnl" sz="2400" dirty="0" smtClean="0"/>
              <a:t> to </a:t>
            </a:r>
            <a:r>
              <a:rPr lang="es-ES_tradnl" sz="2400" dirty="0" err="1" smtClean="0"/>
              <a:t>it’s</a:t>
            </a:r>
            <a:r>
              <a:rPr lang="es-ES_tradnl" sz="2400" dirty="0" smtClean="0"/>
              <a:t> </a:t>
            </a:r>
            <a:r>
              <a:rPr lang="es-ES_tradnl" sz="2400" dirty="0" err="1" smtClean="0"/>
              <a:t>education</a:t>
            </a:r>
            <a:r>
              <a:rPr lang="es-ES_tradnl" sz="2400" dirty="0" smtClean="0"/>
              <a:t> </a:t>
            </a:r>
            <a:r>
              <a:rPr lang="es-ES_tradnl" sz="2400" dirty="0" err="1" smtClean="0"/>
              <a:t>level</a:t>
            </a:r>
            <a:endParaRPr lang="es-ES_tradnl" sz="2400" dirty="0"/>
          </a:p>
          <a:p>
            <a:endParaRPr lang="es-ES_tradnl" sz="2400" dirty="0"/>
          </a:p>
          <a:p>
            <a:endParaRPr lang="es-ES_tradnl" sz="2400" dirty="0"/>
          </a:p>
        </p:txBody>
      </p:sp>
      <p:sp>
        <p:nvSpPr>
          <p:cNvPr id="11" name="TextBox 10"/>
          <p:cNvSpPr txBox="1"/>
          <p:nvPr/>
        </p:nvSpPr>
        <p:spPr>
          <a:xfrm>
            <a:off x="47133" y="2475777"/>
            <a:ext cx="2590800" cy="2677656"/>
          </a:xfrm>
          <a:prstGeom prst="rect">
            <a:avLst/>
          </a:prstGeom>
          <a:noFill/>
        </p:spPr>
        <p:txBody>
          <a:bodyPr wrap="square" rtlCol="0">
            <a:spAutoFit/>
          </a:bodyPr>
          <a:lstStyle/>
          <a:p>
            <a:r>
              <a:rPr lang="es-ES_tradnl" sz="2400" dirty="0" err="1" smtClean="0"/>
              <a:t>Permit</a:t>
            </a:r>
            <a:r>
              <a:rPr lang="es-ES_tradnl" sz="2400" dirty="0" smtClean="0"/>
              <a:t> to </a:t>
            </a:r>
            <a:r>
              <a:rPr lang="es-ES_tradnl" sz="2400" dirty="0" err="1" smtClean="0"/>
              <a:t>foreign</a:t>
            </a:r>
            <a:r>
              <a:rPr lang="es-ES_tradnl" sz="2400" dirty="0" smtClean="0"/>
              <a:t> </a:t>
            </a:r>
            <a:r>
              <a:rPr lang="es-ES_tradnl" sz="2400" dirty="0" err="1" smtClean="0"/>
              <a:t>students</a:t>
            </a:r>
            <a:r>
              <a:rPr lang="es-ES_tradnl" sz="2400" dirty="0" smtClean="0"/>
              <a:t> </a:t>
            </a:r>
            <a:r>
              <a:rPr lang="es-ES_tradnl" sz="2400" dirty="0" err="1" smtClean="0"/>
              <a:t>recetly</a:t>
            </a:r>
            <a:r>
              <a:rPr lang="es-ES_tradnl" sz="2400" dirty="0" smtClean="0"/>
              <a:t> </a:t>
            </a:r>
            <a:r>
              <a:rPr lang="es-ES_tradnl" sz="2400" dirty="0" err="1" smtClean="0"/>
              <a:t>graduated</a:t>
            </a:r>
            <a:r>
              <a:rPr lang="es-ES_tradnl" sz="2400" dirty="0" smtClean="0"/>
              <a:t> </a:t>
            </a:r>
            <a:r>
              <a:rPr lang="es-ES_tradnl" sz="2400" b="1" dirty="0" smtClean="0"/>
              <a:t>to look </a:t>
            </a:r>
            <a:r>
              <a:rPr lang="es-ES_tradnl" sz="2400" b="1" dirty="0" err="1" smtClean="0"/>
              <a:t>for</a:t>
            </a:r>
            <a:r>
              <a:rPr lang="es-ES_tradnl" sz="2400" b="1" dirty="0" smtClean="0"/>
              <a:t> </a:t>
            </a:r>
            <a:r>
              <a:rPr lang="es-ES_tradnl" sz="2400" b="1" dirty="0" err="1" smtClean="0"/>
              <a:t>work</a:t>
            </a:r>
            <a:r>
              <a:rPr lang="es-ES_tradnl" sz="2400" dirty="0" smtClean="0"/>
              <a:t>– </a:t>
            </a:r>
            <a:r>
              <a:rPr lang="es-ES_tradnl" sz="2400" dirty="0" err="1" smtClean="0"/>
              <a:t>Demand</a:t>
            </a:r>
            <a:r>
              <a:rPr lang="es-ES_tradnl" sz="2400" dirty="0" smtClean="0"/>
              <a:t> of </a:t>
            </a:r>
            <a:r>
              <a:rPr lang="es-ES_tradnl" sz="2400" dirty="0" err="1" smtClean="0"/>
              <a:t>high-skilled</a:t>
            </a:r>
            <a:r>
              <a:rPr lang="es-ES_tradnl" sz="2400" dirty="0" smtClean="0"/>
              <a:t> </a:t>
            </a:r>
            <a:r>
              <a:rPr lang="es-ES_tradnl" sz="2400" dirty="0" err="1" smtClean="0"/>
              <a:t>workers</a:t>
            </a:r>
            <a:endParaRPr lang="es-ES_tradnl" sz="2400" dirty="0"/>
          </a:p>
          <a:p>
            <a:endParaRPr lang="es-ES_tradnl" sz="2400" dirty="0"/>
          </a:p>
        </p:txBody>
      </p:sp>
      <p:sp>
        <p:nvSpPr>
          <p:cNvPr id="12" name="Rectangle 11"/>
          <p:cNvSpPr/>
          <p:nvPr/>
        </p:nvSpPr>
        <p:spPr>
          <a:xfrm>
            <a:off x="174133" y="1539615"/>
            <a:ext cx="2336800" cy="5024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400" dirty="0" err="1" smtClean="0"/>
              <a:t>Origin</a:t>
            </a:r>
            <a:endParaRPr lang="es-ES_tradnl" sz="2400" dirty="0"/>
          </a:p>
        </p:txBody>
      </p:sp>
      <p:sp>
        <p:nvSpPr>
          <p:cNvPr id="13" name="TextBox 12"/>
          <p:cNvSpPr txBox="1"/>
          <p:nvPr/>
        </p:nvSpPr>
        <p:spPr>
          <a:xfrm>
            <a:off x="3157538" y="5279825"/>
            <a:ext cx="5336889" cy="830997"/>
          </a:xfrm>
          <a:prstGeom prst="rect">
            <a:avLst/>
          </a:prstGeom>
          <a:noFill/>
        </p:spPr>
        <p:txBody>
          <a:bodyPr wrap="square" rtlCol="0">
            <a:spAutoFit/>
          </a:bodyPr>
          <a:lstStyle/>
          <a:p>
            <a:r>
              <a:rPr lang="es-ES_tradnl" sz="2400" dirty="0" smtClean="0"/>
              <a:t>Bridge to </a:t>
            </a:r>
            <a:r>
              <a:rPr lang="es-ES_tradnl" sz="2400" b="1" dirty="0" err="1" smtClean="0"/>
              <a:t>deepen</a:t>
            </a:r>
            <a:r>
              <a:rPr lang="es-ES_tradnl" sz="2400" b="1" dirty="0" smtClean="0"/>
              <a:t> </a:t>
            </a:r>
            <a:r>
              <a:rPr lang="es-ES_tradnl" sz="2400" b="1" dirty="0" err="1" smtClean="0"/>
              <a:t>the</a:t>
            </a:r>
            <a:r>
              <a:rPr lang="es-ES_tradnl" sz="2400" b="1" dirty="0" smtClean="0"/>
              <a:t> </a:t>
            </a:r>
            <a:r>
              <a:rPr lang="es-ES_tradnl" sz="2400" b="1" dirty="0" err="1" smtClean="0"/>
              <a:t>skills</a:t>
            </a:r>
            <a:r>
              <a:rPr lang="es-ES_tradnl" sz="2400" b="1" dirty="0" smtClean="0"/>
              <a:t> </a:t>
            </a:r>
            <a:r>
              <a:rPr lang="es-ES_tradnl" sz="2400" dirty="0" smtClean="0"/>
              <a:t>of </a:t>
            </a:r>
            <a:r>
              <a:rPr lang="es-ES_tradnl" sz="2400" dirty="0" err="1" smtClean="0"/>
              <a:t>the</a:t>
            </a:r>
            <a:r>
              <a:rPr lang="es-ES_tradnl" sz="2400" dirty="0" smtClean="0"/>
              <a:t> </a:t>
            </a:r>
            <a:r>
              <a:rPr lang="es-ES_tradnl" sz="2400" dirty="0" err="1" smtClean="0"/>
              <a:t>migrants</a:t>
            </a:r>
            <a:r>
              <a:rPr lang="es-ES_tradnl" sz="2400" dirty="0" smtClean="0"/>
              <a:t> and to prepare a </a:t>
            </a:r>
            <a:r>
              <a:rPr lang="es-ES_tradnl" sz="2400" dirty="0" err="1" smtClean="0"/>
              <a:t>brighter</a:t>
            </a:r>
            <a:r>
              <a:rPr lang="es-ES_tradnl" sz="2400" dirty="0" smtClean="0"/>
              <a:t> </a:t>
            </a:r>
            <a:r>
              <a:rPr lang="es-ES_tradnl" sz="2400" dirty="0" err="1" smtClean="0"/>
              <a:t>return</a:t>
            </a:r>
            <a:endParaRPr lang="es-ES_tradnl" dirty="0"/>
          </a:p>
        </p:txBody>
      </p:sp>
      <p:sp>
        <p:nvSpPr>
          <p:cNvPr id="15" name="Rectangle 14"/>
          <p:cNvSpPr/>
          <p:nvPr/>
        </p:nvSpPr>
        <p:spPr>
          <a:xfrm>
            <a:off x="9372600" y="1539615"/>
            <a:ext cx="2336800" cy="5024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400" dirty="0" err="1" smtClean="0"/>
              <a:t>Destination</a:t>
            </a:r>
            <a:endParaRPr lang="es-ES_tradnl" sz="2400" dirty="0"/>
          </a:p>
        </p:txBody>
      </p:sp>
      <p:pic>
        <p:nvPicPr>
          <p:cNvPr id="16" name="Picture 3"/>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11313173" y="6177149"/>
            <a:ext cx="914547" cy="680851"/>
          </a:xfrm>
          <a:prstGeom prst="rect">
            <a:avLst/>
          </a:prstGeom>
          <a:ln>
            <a:noFill/>
          </a:ln>
          <a:effectLst>
            <a:softEdge rad="112500"/>
          </a:effectLst>
          <a:extLst/>
        </p:spPr>
      </p:pic>
      <p:sp>
        <p:nvSpPr>
          <p:cNvPr id="14" name="Title 1"/>
          <p:cNvSpPr txBox="1">
            <a:spLocks/>
          </p:cNvSpPr>
          <p:nvPr/>
        </p:nvSpPr>
        <p:spPr>
          <a:xfrm>
            <a:off x="206375" y="215654"/>
            <a:ext cx="2951163" cy="523220"/>
          </a:xfrm>
          <a:prstGeom prst="rect">
            <a:avLst/>
          </a:prstGeom>
          <a:gradFill flip="none" rotWithShape="1">
            <a:gsLst>
              <a:gs pos="0">
                <a:srgbClr val="00B050">
                  <a:tint val="66000"/>
                  <a:satMod val="160000"/>
                </a:srgbClr>
              </a:gs>
              <a:gs pos="50000">
                <a:srgbClr val="00B050">
                  <a:tint val="44500"/>
                  <a:satMod val="160000"/>
                </a:srgbClr>
              </a:gs>
              <a:gs pos="100000">
                <a:srgbClr val="00B050">
                  <a:tint val="23500"/>
                  <a:satMod val="160000"/>
                </a:srgbClr>
              </a:gs>
            </a:gsLst>
            <a:lin ang="10800000" scaled="1"/>
            <a:tileRect/>
          </a:gradFill>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s-ES_tradnl" sz="2500" dirty="0" err="1" smtClean="0">
                <a:latin typeface="Times New Roman" panose="02020603050405020304" pitchFamily="18" charset="0"/>
                <a:cs typeface="Times New Roman" panose="02020603050405020304" pitchFamily="18" charset="0"/>
              </a:rPr>
              <a:t>Destination</a:t>
            </a:r>
            <a:r>
              <a:rPr lang="es-ES_tradnl" sz="2500" dirty="0" smtClean="0">
                <a:latin typeface="Times New Roman" panose="02020603050405020304" pitchFamily="18" charset="0"/>
                <a:cs typeface="Times New Roman" panose="02020603050405020304" pitchFamily="18" charset="0"/>
              </a:rPr>
              <a:t> </a:t>
            </a:r>
            <a:r>
              <a:rPr lang="es-ES_tradnl" sz="2500" dirty="0" err="1" smtClean="0">
                <a:latin typeface="Times New Roman" panose="02020603050405020304" pitchFamily="18" charset="0"/>
                <a:cs typeface="Times New Roman" panose="02020603050405020304" pitchFamily="18" charset="0"/>
              </a:rPr>
              <a:t>countries</a:t>
            </a:r>
            <a:endParaRPr lang="es-ES_tradnl"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460854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9"/>
          <p:cNvSpPr txBox="1">
            <a:spLocks noChangeArrowheads="1"/>
          </p:cNvSpPr>
          <p:nvPr/>
        </p:nvSpPr>
        <p:spPr bwMode="auto">
          <a:xfrm>
            <a:off x="266132" y="138443"/>
            <a:ext cx="6377555" cy="477054"/>
          </a:xfrm>
          <a:prstGeom prst="rect">
            <a:avLst/>
          </a:prstGeom>
          <a:gradFill flip="none" rotWithShape="1">
            <a:gsLst>
              <a:gs pos="0">
                <a:srgbClr val="1CADE4">
                  <a:tint val="66000"/>
                  <a:satMod val="160000"/>
                </a:srgbClr>
              </a:gs>
              <a:gs pos="50000">
                <a:srgbClr val="1CADE4">
                  <a:tint val="44500"/>
                  <a:satMod val="160000"/>
                </a:srgbClr>
              </a:gs>
              <a:gs pos="100000">
                <a:srgbClr val="92D050"/>
              </a:gs>
            </a:gsLst>
            <a:lin ang="0" scaled="1"/>
            <a:tileRect/>
          </a:gradFill>
          <a:ln>
            <a:noFill/>
          </a:ln>
          <a:extLst/>
        </p:spPr>
        <p:txBody>
          <a:bodyPr wrap="square">
            <a:spAutoFit/>
          </a:bodyPr>
          <a:lstStyle>
            <a:defPPr>
              <a:defRPr lang="es-ES_tradnl"/>
            </a:defPPr>
            <a:lvl1pPr>
              <a:defRPr sz="2500">
                <a:latin typeface="Times New Roman" panose="02020603050405020304" pitchFamily="18" charset="0"/>
                <a:cs typeface="Times New Roman" panose="02020603050405020304" pitchFamily="18" charset="0"/>
              </a:defRPr>
            </a:lvl1pPr>
            <a:lvl2pPr marL="742950" indent="-285750">
              <a:defRPr>
                <a:latin typeface="Arial" panose="020B0604020202020204" pitchFamily="34" charset="0"/>
              </a:defRPr>
            </a:lvl2pPr>
            <a:lvl3pPr marL="1143000" indent="-228600">
              <a:defRPr>
                <a:latin typeface="Arial" panose="020B0604020202020204" pitchFamily="34" charset="0"/>
              </a:defRPr>
            </a:lvl3pPr>
            <a:lvl4pPr marL="1600200" indent="-228600">
              <a:defRPr>
                <a:latin typeface="Arial" panose="020B0604020202020204" pitchFamily="34" charset="0"/>
              </a:defRPr>
            </a:lvl4pPr>
            <a:lvl5pPr marL="2057400" indent="-228600">
              <a:defRPr>
                <a:latin typeface="Arial" panose="020B0604020202020204" pitchFamily="34" charset="0"/>
              </a:defRPr>
            </a:lvl5pPr>
            <a:lvl6pPr marL="2514600" indent="-228600" eaLnBrk="0" fontAlgn="base" hangingPunct="0">
              <a:spcBef>
                <a:spcPct val="0"/>
              </a:spcBef>
              <a:spcAft>
                <a:spcPct val="0"/>
              </a:spcAft>
              <a:defRPr>
                <a:latin typeface="Arial" panose="020B0604020202020204" pitchFamily="34" charset="0"/>
              </a:defRPr>
            </a:lvl6pPr>
            <a:lvl7pPr marL="2971800" indent="-228600" eaLnBrk="0" fontAlgn="base" hangingPunct="0">
              <a:spcBef>
                <a:spcPct val="0"/>
              </a:spcBef>
              <a:spcAft>
                <a:spcPct val="0"/>
              </a:spcAft>
              <a:defRPr>
                <a:latin typeface="Arial" panose="020B0604020202020204" pitchFamily="34" charset="0"/>
              </a:defRPr>
            </a:lvl7pPr>
            <a:lvl8pPr marL="3429000" indent="-228600" eaLnBrk="0" fontAlgn="base" hangingPunct="0">
              <a:spcBef>
                <a:spcPct val="0"/>
              </a:spcBef>
              <a:spcAft>
                <a:spcPct val="0"/>
              </a:spcAft>
              <a:defRPr>
                <a:latin typeface="Arial" panose="020B0604020202020204" pitchFamily="34" charset="0"/>
              </a:defRPr>
            </a:lvl8pPr>
            <a:lvl9pPr marL="3886200" indent="-228600" eaLnBrk="0" fontAlgn="base" hangingPunct="0">
              <a:spcBef>
                <a:spcPct val="0"/>
              </a:spcBef>
              <a:spcAft>
                <a:spcPct val="0"/>
              </a:spcAft>
              <a:defRPr>
                <a:latin typeface="Arial" panose="020B0604020202020204" pitchFamily="34" charset="0"/>
              </a:defRPr>
            </a:lvl9pPr>
          </a:lstStyle>
          <a:p>
            <a:r>
              <a:rPr lang="es-ES" altLang="en-US" dirty="0" smtClean="0"/>
              <a:t>Why is it necessary to promote this nexus?</a:t>
            </a:r>
            <a:endParaRPr lang="en-GB" altLang="en-US" dirty="0"/>
          </a:p>
        </p:txBody>
      </p:sp>
      <p:sp>
        <p:nvSpPr>
          <p:cNvPr id="8" name="Oval 7"/>
          <p:cNvSpPr/>
          <p:nvPr/>
        </p:nvSpPr>
        <p:spPr>
          <a:xfrm>
            <a:off x="3999706" y="2714000"/>
            <a:ext cx="4419600" cy="22251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400" dirty="0" err="1" smtClean="0"/>
              <a:t>Favorish</a:t>
            </a:r>
            <a:r>
              <a:rPr lang="es-ES_tradnl" sz="2400" dirty="0" smtClean="0"/>
              <a:t> a </a:t>
            </a:r>
            <a:r>
              <a:rPr lang="es-ES_tradnl" sz="2400" dirty="0" err="1" smtClean="0"/>
              <a:t>migratory</a:t>
            </a:r>
            <a:r>
              <a:rPr lang="es-ES_tradnl" sz="2400" dirty="0" smtClean="0"/>
              <a:t> </a:t>
            </a:r>
            <a:r>
              <a:rPr lang="es-ES_tradnl" sz="2400" dirty="0" err="1" smtClean="0"/>
              <a:t>governance</a:t>
            </a:r>
            <a:r>
              <a:rPr lang="es-ES_tradnl" sz="2400" dirty="0" smtClean="0"/>
              <a:t> </a:t>
            </a:r>
            <a:r>
              <a:rPr lang="es-ES_tradnl" sz="2400" dirty="0" err="1" smtClean="0"/>
              <a:t>responding</a:t>
            </a:r>
            <a:r>
              <a:rPr lang="es-ES_tradnl" sz="2400" dirty="0" smtClean="0"/>
              <a:t> to </a:t>
            </a:r>
            <a:r>
              <a:rPr lang="es-ES_tradnl" sz="2400" dirty="0" err="1" smtClean="0"/>
              <a:t>necessities</a:t>
            </a:r>
            <a:endParaRPr lang="es-ES_tradnl" sz="2400" dirty="0"/>
          </a:p>
          <a:p>
            <a:pPr algn="ctr"/>
            <a:endParaRPr lang="es-ES_tradnl" sz="2400" dirty="0"/>
          </a:p>
        </p:txBody>
      </p:sp>
      <p:sp>
        <p:nvSpPr>
          <p:cNvPr id="9" name="TextBox 8"/>
          <p:cNvSpPr txBox="1"/>
          <p:nvPr/>
        </p:nvSpPr>
        <p:spPr>
          <a:xfrm>
            <a:off x="8839994" y="2083675"/>
            <a:ext cx="3371850" cy="3416320"/>
          </a:xfrm>
          <a:prstGeom prst="rect">
            <a:avLst/>
          </a:prstGeom>
          <a:noFill/>
        </p:spPr>
        <p:txBody>
          <a:bodyPr wrap="square" rtlCol="0">
            <a:spAutoFit/>
          </a:bodyPr>
          <a:lstStyle/>
          <a:p>
            <a:pPr lvl="0">
              <a:lnSpc>
                <a:spcPct val="100000"/>
              </a:lnSpc>
            </a:pPr>
            <a:r>
              <a:rPr lang="es-ES" sz="2400" dirty="0" err="1" smtClean="0"/>
              <a:t>Demographic</a:t>
            </a:r>
            <a:r>
              <a:rPr lang="es-ES" sz="2400" dirty="0" smtClean="0"/>
              <a:t> </a:t>
            </a:r>
            <a:r>
              <a:rPr lang="es-ES" sz="2400" dirty="0" err="1" smtClean="0"/>
              <a:t>realityof</a:t>
            </a:r>
            <a:r>
              <a:rPr lang="es-ES" sz="2400" dirty="0" smtClean="0"/>
              <a:t> a </a:t>
            </a:r>
            <a:r>
              <a:rPr lang="es-ES" sz="2400" dirty="0" err="1" smtClean="0"/>
              <a:t>population</a:t>
            </a:r>
            <a:r>
              <a:rPr lang="es-ES" sz="2400" dirty="0" smtClean="0"/>
              <a:t> </a:t>
            </a:r>
            <a:r>
              <a:rPr lang="es-ES" sz="2400" dirty="0" err="1" smtClean="0"/>
              <a:t>with</a:t>
            </a:r>
            <a:r>
              <a:rPr lang="es-ES" sz="2400" dirty="0" smtClean="0"/>
              <a:t> </a:t>
            </a:r>
            <a:r>
              <a:rPr lang="es-ES" sz="2400" dirty="0" err="1" smtClean="0"/>
              <a:t>problems</a:t>
            </a:r>
            <a:r>
              <a:rPr lang="es-ES" sz="2400" dirty="0" smtClean="0"/>
              <a:t> of </a:t>
            </a:r>
            <a:r>
              <a:rPr lang="es-ES" sz="2400" b="1" dirty="0" err="1" smtClean="0"/>
              <a:t>high</a:t>
            </a:r>
            <a:r>
              <a:rPr lang="es-ES" sz="2400" b="1" dirty="0" smtClean="0"/>
              <a:t> </a:t>
            </a:r>
            <a:r>
              <a:rPr lang="es-ES_tradnl" sz="2400" b="1" dirty="0" err="1" smtClean="0"/>
              <a:t>aging</a:t>
            </a:r>
            <a:r>
              <a:rPr lang="es-ES_tradnl" sz="2400" b="1" dirty="0" smtClean="0"/>
              <a:t> </a:t>
            </a:r>
            <a:r>
              <a:rPr lang="es-ES_tradnl" sz="2400" b="1" dirty="0" err="1" smtClean="0"/>
              <a:t>process</a:t>
            </a:r>
            <a:endParaRPr lang="en-GB" sz="2400" b="1" dirty="0" smtClean="0"/>
          </a:p>
          <a:p>
            <a:pPr lvl="0">
              <a:lnSpc>
                <a:spcPct val="100000"/>
              </a:lnSpc>
            </a:pPr>
            <a:endParaRPr lang="en-GB" sz="2400" dirty="0"/>
          </a:p>
          <a:p>
            <a:pPr lvl="0">
              <a:lnSpc>
                <a:spcPct val="100000"/>
              </a:lnSpc>
            </a:pPr>
            <a:r>
              <a:rPr lang="es-ES" sz="2400" dirty="0" err="1" smtClean="0"/>
              <a:t>Importance</a:t>
            </a:r>
            <a:r>
              <a:rPr lang="es-ES" sz="2400" dirty="0" smtClean="0"/>
              <a:t> of </a:t>
            </a:r>
            <a:r>
              <a:rPr lang="es-ES" sz="2400" dirty="0" err="1" smtClean="0"/>
              <a:t>the</a:t>
            </a:r>
            <a:r>
              <a:rPr lang="es-ES" sz="2400" b="1" dirty="0" smtClean="0"/>
              <a:t> </a:t>
            </a:r>
            <a:r>
              <a:rPr lang="es-ES" sz="2400" b="1" dirty="0" err="1" smtClean="0"/>
              <a:t>integration</a:t>
            </a:r>
            <a:r>
              <a:rPr lang="es-ES" sz="2400" b="1" dirty="0" smtClean="0"/>
              <a:t> </a:t>
            </a:r>
            <a:r>
              <a:rPr lang="es-ES" sz="2400" b="1" dirty="0" err="1" smtClean="0"/>
              <a:t>policies</a:t>
            </a:r>
            <a:endParaRPr lang="es-ES" sz="2400" b="1" dirty="0" smtClean="0"/>
          </a:p>
          <a:p>
            <a:pPr lvl="0">
              <a:lnSpc>
                <a:spcPct val="100000"/>
              </a:lnSpc>
            </a:pPr>
            <a:endParaRPr lang="en-GB" sz="2400" b="1" dirty="0"/>
          </a:p>
          <a:p>
            <a:endParaRPr lang="es-ES_tradnl" sz="2400" dirty="0"/>
          </a:p>
        </p:txBody>
      </p:sp>
      <p:sp>
        <p:nvSpPr>
          <p:cNvPr id="10" name="TextBox 9"/>
          <p:cNvSpPr txBox="1"/>
          <p:nvPr/>
        </p:nvSpPr>
        <p:spPr>
          <a:xfrm>
            <a:off x="217488" y="1984504"/>
            <a:ext cx="3686968" cy="2954655"/>
          </a:xfrm>
          <a:prstGeom prst="rect">
            <a:avLst/>
          </a:prstGeom>
          <a:noFill/>
        </p:spPr>
        <p:txBody>
          <a:bodyPr wrap="square" rtlCol="0">
            <a:spAutoFit/>
          </a:bodyPr>
          <a:lstStyle/>
          <a:p>
            <a:r>
              <a:rPr lang="es-ES" sz="2400" dirty="0" err="1" smtClean="0"/>
              <a:t>Better</a:t>
            </a:r>
            <a:r>
              <a:rPr lang="es-ES" sz="2400" dirty="0" smtClean="0"/>
              <a:t> </a:t>
            </a:r>
            <a:r>
              <a:rPr lang="es-ES" sz="2400" dirty="0" err="1" smtClean="0"/>
              <a:t>understand</a:t>
            </a:r>
            <a:r>
              <a:rPr lang="es-ES" sz="2400" dirty="0" smtClean="0"/>
              <a:t> </a:t>
            </a:r>
            <a:r>
              <a:rPr lang="es-ES" sz="2400" dirty="0" err="1" smtClean="0"/>
              <a:t>the</a:t>
            </a:r>
            <a:r>
              <a:rPr lang="es-ES" sz="2400" dirty="0" smtClean="0"/>
              <a:t> links </a:t>
            </a:r>
            <a:r>
              <a:rPr lang="es-ES" sz="2400" dirty="0" err="1" smtClean="0"/>
              <a:t>between</a:t>
            </a:r>
            <a:r>
              <a:rPr lang="es-ES" sz="2400" dirty="0" smtClean="0"/>
              <a:t> labor </a:t>
            </a:r>
            <a:r>
              <a:rPr lang="es-ES" sz="2400" dirty="0" err="1" smtClean="0"/>
              <a:t>migration</a:t>
            </a:r>
            <a:r>
              <a:rPr lang="es-ES" sz="2400" dirty="0" smtClean="0"/>
              <a:t> and </a:t>
            </a:r>
            <a:r>
              <a:rPr lang="es-ES" sz="2400" dirty="0" err="1" smtClean="0"/>
              <a:t>domestic</a:t>
            </a:r>
            <a:r>
              <a:rPr lang="es-ES" sz="2400" dirty="0" smtClean="0"/>
              <a:t> </a:t>
            </a:r>
            <a:r>
              <a:rPr lang="es-ES" sz="2400" dirty="0" err="1" smtClean="0"/>
              <a:t>policies</a:t>
            </a:r>
            <a:endParaRPr lang="es-ES" sz="2400" dirty="0"/>
          </a:p>
          <a:p>
            <a:endParaRPr lang="en-GB" sz="2400" dirty="0"/>
          </a:p>
          <a:p>
            <a:r>
              <a:rPr lang="es-ES" sz="2400" dirty="0" smtClean="0"/>
              <a:t>To </a:t>
            </a:r>
            <a:r>
              <a:rPr lang="es-ES" sz="2400" dirty="0" err="1" smtClean="0"/>
              <a:t>confront</a:t>
            </a:r>
            <a:r>
              <a:rPr lang="es-ES" sz="2400" dirty="0" smtClean="0"/>
              <a:t> </a:t>
            </a:r>
            <a:r>
              <a:rPr lang="es-ES" sz="2400" dirty="0" err="1" smtClean="0"/>
              <a:t>challenges</a:t>
            </a:r>
            <a:r>
              <a:rPr lang="es-ES" sz="2400" dirty="0" smtClean="0"/>
              <a:t> </a:t>
            </a:r>
            <a:r>
              <a:rPr lang="es-ES_tradnl" sz="2400" dirty="0" err="1" smtClean="0"/>
              <a:t>based</a:t>
            </a:r>
            <a:r>
              <a:rPr lang="es-ES_tradnl" sz="2400" dirty="0" smtClean="0"/>
              <a:t> </a:t>
            </a:r>
            <a:r>
              <a:rPr lang="es-ES_tradnl" sz="2400" dirty="0" err="1" smtClean="0"/>
              <a:t>on</a:t>
            </a:r>
            <a:r>
              <a:rPr lang="es-ES_tradnl" sz="2400" dirty="0" smtClean="0"/>
              <a:t> </a:t>
            </a:r>
            <a:r>
              <a:rPr lang="es-ES_tradnl" sz="2400" dirty="0" err="1" smtClean="0"/>
              <a:t>available</a:t>
            </a:r>
            <a:r>
              <a:rPr lang="es-ES_tradnl" sz="2400" dirty="0" smtClean="0"/>
              <a:t> </a:t>
            </a:r>
            <a:r>
              <a:rPr lang="es-ES_tradnl" sz="2400" dirty="0" err="1" smtClean="0"/>
              <a:t>knowledge</a:t>
            </a:r>
            <a:endParaRPr lang="en-GB" sz="2400" dirty="0"/>
          </a:p>
          <a:p>
            <a:endParaRPr lang="es-ES_tradnl" dirty="0"/>
          </a:p>
        </p:txBody>
      </p:sp>
      <p:sp>
        <p:nvSpPr>
          <p:cNvPr id="11" name="TextBox 10"/>
          <p:cNvSpPr txBox="1"/>
          <p:nvPr/>
        </p:nvSpPr>
        <p:spPr>
          <a:xfrm>
            <a:off x="3904456" y="5129465"/>
            <a:ext cx="4514850" cy="1200329"/>
          </a:xfrm>
          <a:prstGeom prst="rect">
            <a:avLst/>
          </a:prstGeom>
          <a:noFill/>
        </p:spPr>
        <p:txBody>
          <a:bodyPr wrap="square" rtlCol="0">
            <a:spAutoFit/>
          </a:bodyPr>
          <a:lstStyle/>
          <a:p>
            <a:pPr algn="ctr"/>
            <a:r>
              <a:rPr lang="es-ES" sz="2400" dirty="0" err="1" smtClean="0"/>
              <a:t>Political</a:t>
            </a:r>
            <a:r>
              <a:rPr lang="es-ES" sz="2400" dirty="0" smtClean="0"/>
              <a:t> </a:t>
            </a:r>
            <a:r>
              <a:rPr lang="es-ES" sz="2400" dirty="0" err="1" smtClean="0"/>
              <a:t>decisions</a:t>
            </a:r>
            <a:r>
              <a:rPr lang="es-ES" sz="2400" dirty="0" smtClean="0"/>
              <a:t> </a:t>
            </a:r>
            <a:r>
              <a:rPr lang="es-ES" sz="2400" dirty="0" err="1" smtClean="0"/>
              <a:t>about</a:t>
            </a:r>
            <a:r>
              <a:rPr lang="es-ES" sz="2400" dirty="0" smtClean="0"/>
              <a:t> labor </a:t>
            </a:r>
            <a:r>
              <a:rPr lang="es-ES" sz="2400" dirty="0" err="1" smtClean="0"/>
              <a:t>migrations</a:t>
            </a:r>
            <a:r>
              <a:rPr lang="es-ES" sz="2400" dirty="0" smtClean="0"/>
              <a:t> </a:t>
            </a:r>
            <a:r>
              <a:rPr lang="es-ES" sz="2400" dirty="0" err="1" smtClean="0"/>
              <a:t>benefiting</a:t>
            </a:r>
            <a:r>
              <a:rPr lang="es-ES" sz="2400" dirty="0" smtClean="0"/>
              <a:t>  </a:t>
            </a:r>
          </a:p>
          <a:p>
            <a:pPr algn="ctr"/>
            <a:r>
              <a:rPr lang="es-ES" sz="2400" dirty="0" smtClean="0"/>
              <a:t> </a:t>
            </a:r>
            <a:r>
              <a:rPr lang="es-ES" sz="2400" b="1" dirty="0" err="1" smtClean="0"/>
              <a:t>national</a:t>
            </a:r>
            <a:r>
              <a:rPr lang="es-ES" sz="2400" b="1" dirty="0" smtClean="0"/>
              <a:t> </a:t>
            </a:r>
            <a:r>
              <a:rPr lang="es-ES" sz="2400" b="1" dirty="0" err="1" smtClean="0"/>
              <a:t>employment</a:t>
            </a:r>
            <a:r>
              <a:rPr lang="es-ES" sz="2400" b="1" dirty="0" smtClean="0"/>
              <a:t> </a:t>
            </a:r>
            <a:r>
              <a:rPr lang="es-ES" sz="2400" b="1" dirty="0" err="1" smtClean="0"/>
              <a:t>growth</a:t>
            </a:r>
            <a:endParaRPr lang="es-ES_tradnl" sz="2400" b="1" dirty="0"/>
          </a:p>
        </p:txBody>
      </p:sp>
      <p:sp>
        <p:nvSpPr>
          <p:cNvPr id="13" name="TextBox 12"/>
          <p:cNvSpPr txBox="1"/>
          <p:nvPr/>
        </p:nvSpPr>
        <p:spPr>
          <a:xfrm>
            <a:off x="3848100" y="1298845"/>
            <a:ext cx="4781550" cy="1569660"/>
          </a:xfrm>
          <a:prstGeom prst="rect">
            <a:avLst/>
          </a:prstGeom>
          <a:noFill/>
        </p:spPr>
        <p:txBody>
          <a:bodyPr wrap="square" rtlCol="0">
            <a:spAutoFit/>
          </a:bodyPr>
          <a:lstStyle/>
          <a:p>
            <a:pPr lvl="0" algn="ctr"/>
            <a:r>
              <a:rPr lang="es-ES" sz="2400" dirty="0" err="1" smtClean="0"/>
              <a:t>Importance</a:t>
            </a:r>
            <a:r>
              <a:rPr lang="es-ES" sz="2400" dirty="0" smtClean="0"/>
              <a:t> to </a:t>
            </a:r>
            <a:r>
              <a:rPr lang="es-ES" sz="2400" dirty="0" err="1" smtClean="0"/>
              <a:t>develop</a:t>
            </a:r>
            <a:endParaRPr lang="es-ES" sz="2400" dirty="0" smtClean="0"/>
          </a:p>
          <a:p>
            <a:pPr lvl="0" algn="ctr"/>
            <a:r>
              <a:rPr lang="es-ES" sz="2400" dirty="0" smtClean="0"/>
              <a:t> </a:t>
            </a:r>
            <a:r>
              <a:rPr lang="es-ES" sz="2400" b="1" dirty="0" err="1" smtClean="0"/>
              <a:t>integrated</a:t>
            </a:r>
            <a:r>
              <a:rPr lang="es-ES" sz="2400" b="1" dirty="0" smtClean="0"/>
              <a:t> </a:t>
            </a:r>
            <a:r>
              <a:rPr lang="es-ES" sz="2400" b="1" dirty="0" err="1" smtClean="0"/>
              <a:t>systems</a:t>
            </a:r>
            <a:r>
              <a:rPr lang="es-ES" sz="2400" b="1" dirty="0" smtClean="0"/>
              <a:t> of </a:t>
            </a:r>
            <a:r>
              <a:rPr lang="es-ES" sz="2400" b="1" dirty="0" err="1" smtClean="0"/>
              <a:t>information</a:t>
            </a:r>
            <a:endParaRPr lang="es-ES" sz="2400" b="1" dirty="0" smtClean="0"/>
          </a:p>
          <a:p>
            <a:pPr lvl="0" algn="ctr"/>
            <a:r>
              <a:rPr lang="es-ES" sz="2400" dirty="0" smtClean="0"/>
              <a:t> </a:t>
            </a:r>
            <a:r>
              <a:rPr lang="es-ES_tradnl" sz="2400" dirty="0" err="1" smtClean="0"/>
              <a:t>about</a:t>
            </a:r>
            <a:r>
              <a:rPr lang="es-ES_tradnl" sz="2400" dirty="0" smtClean="0"/>
              <a:t> </a:t>
            </a:r>
            <a:r>
              <a:rPr lang="es-ES_tradnl" sz="2400" dirty="0" err="1" smtClean="0"/>
              <a:t>migration</a:t>
            </a:r>
            <a:r>
              <a:rPr lang="es-ES_tradnl" sz="2400" dirty="0" smtClean="0"/>
              <a:t> </a:t>
            </a:r>
            <a:r>
              <a:rPr lang="es-ES_tradnl" sz="2400" dirty="0" err="1" smtClean="0"/>
              <a:t>flows</a:t>
            </a:r>
            <a:endParaRPr lang="en-GB" sz="2400" dirty="0"/>
          </a:p>
          <a:p>
            <a:pPr algn="ctr"/>
            <a:endParaRPr lang="es-ES_tradnl" sz="2400" dirty="0"/>
          </a:p>
        </p:txBody>
      </p:sp>
      <p:sp>
        <p:nvSpPr>
          <p:cNvPr id="14" name="Rectangle 13"/>
          <p:cNvSpPr/>
          <p:nvPr/>
        </p:nvSpPr>
        <p:spPr>
          <a:xfrm>
            <a:off x="388938" y="1109045"/>
            <a:ext cx="2754312" cy="641434"/>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800" dirty="0" err="1" smtClean="0">
                <a:solidFill>
                  <a:schemeClr val="tx1"/>
                </a:solidFill>
              </a:rPr>
              <a:t>Origin</a:t>
            </a:r>
            <a:r>
              <a:rPr lang="es-ES_tradnl" sz="2800" dirty="0" smtClean="0">
                <a:solidFill>
                  <a:schemeClr val="tx1"/>
                </a:solidFill>
              </a:rPr>
              <a:t> </a:t>
            </a:r>
            <a:r>
              <a:rPr lang="es-ES_tradnl" sz="2800" dirty="0" err="1" smtClean="0">
                <a:solidFill>
                  <a:schemeClr val="tx1"/>
                </a:solidFill>
              </a:rPr>
              <a:t>countries</a:t>
            </a:r>
            <a:endParaRPr lang="es-ES_tradnl" sz="2800" dirty="0">
              <a:solidFill>
                <a:schemeClr val="tx1"/>
              </a:solidFill>
            </a:endParaRPr>
          </a:p>
        </p:txBody>
      </p:sp>
      <p:sp>
        <p:nvSpPr>
          <p:cNvPr id="15" name="Rectangle 14"/>
          <p:cNvSpPr/>
          <p:nvPr/>
        </p:nvSpPr>
        <p:spPr>
          <a:xfrm>
            <a:off x="8629650" y="1343070"/>
            <a:ext cx="3352006" cy="641434"/>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800" dirty="0" err="1" smtClean="0"/>
              <a:t>Destination</a:t>
            </a:r>
            <a:r>
              <a:rPr lang="es-ES_tradnl" sz="2800" dirty="0" smtClean="0"/>
              <a:t> </a:t>
            </a:r>
            <a:r>
              <a:rPr lang="es-ES_tradnl" sz="2800" dirty="0" err="1" smtClean="0"/>
              <a:t>countries</a:t>
            </a:r>
            <a:endParaRPr lang="es-ES_tradnl" sz="2800" dirty="0"/>
          </a:p>
        </p:txBody>
      </p:sp>
      <p:pic>
        <p:nvPicPr>
          <p:cNvPr id="16" name="Picture 15"/>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a:off x="170656" y="4686299"/>
            <a:ext cx="3409950" cy="1943101"/>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17" name="Picture 16"/>
          <p:cNvPicPr>
            <a:picLocks noChangeAspect="1"/>
          </p:cNvPicPr>
          <p:nvPr/>
        </p:nvPicPr>
        <p:blipFill rotWithShape="1">
          <a:blip r:embed="rId4" cstate="email">
            <a:extLst>
              <a:ext uri="{28A0092B-C50C-407E-A947-70E740481C1C}">
                <a14:useLocalDpi xmlns:a14="http://schemas.microsoft.com/office/drawing/2010/main"/>
              </a:ext>
            </a:extLst>
          </a:blip>
          <a:srcRect/>
          <a:stretch/>
        </p:blipFill>
        <p:spPr>
          <a:xfrm>
            <a:off x="8496300" y="4939159"/>
            <a:ext cx="2457450" cy="175996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18" name="Picture 3"/>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11313173" y="6177149"/>
            <a:ext cx="914547" cy="680851"/>
          </a:xfrm>
          <a:prstGeom prst="rect">
            <a:avLst/>
          </a:prstGeom>
          <a:ln>
            <a:noFill/>
          </a:ln>
          <a:effectLst>
            <a:softEdge rad="112500"/>
          </a:effectLst>
          <a:extLst/>
        </p:spPr>
      </p:pic>
    </p:spTree>
    <p:extLst>
      <p:ext uri="{BB962C8B-B14F-4D97-AF65-F5344CB8AC3E}">
        <p14:creationId xmlns:p14="http://schemas.microsoft.com/office/powerpoint/2010/main" val="81294498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1000"/>
                                        <p:tgtEl>
                                          <p:spTgt spid="13"/>
                                        </p:tgtEl>
                                      </p:cBhvr>
                                    </p:animEffect>
                                    <p:anim calcmode="lin" valueType="num">
                                      <p:cBhvr>
                                        <p:cTn id="13" dur="1000" fill="hold"/>
                                        <p:tgtEl>
                                          <p:spTgt spid="13"/>
                                        </p:tgtEl>
                                        <p:attrNameLst>
                                          <p:attrName>ppt_x</p:attrName>
                                        </p:attrNameLst>
                                      </p:cBhvr>
                                      <p:tavLst>
                                        <p:tav tm="0">
                                          <p:val>
                                            <p:strVal val="#ppt_x"/>
                                          </p:val>
                                        </p:tav>
                                        <p:tav tm="100000">
                                          <p:val>
                                            <p:strVal val="#ppt_x"/>
                                          </p:val>
                                        </p:tav>
                                      </p:tavLst>
                                    </p:anim>
                                    <p:anim calcmode="lin" valueType="num">
                                      <p:cBhvr>
                                        <p:cTn id="14"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anim calcmode="lin" valueType="num">
                                      <p:cBhvr additive="base">
                                        <p:cTn id="19" dur="500" fill="hold"/>
                                        <p:tgtEl>
                                          <p:spTgt spid="10"/>
                                        </p:tgtEl>
                                        <p:attrNameLst>
                                          <p:attrName>ppt_x</p:attrName>
                                        </p:attrNameLst>
                                      </p:cBhvr>
                                      <p:tavLst>
                                        <p:tav tm="0">
                                          <p:val>
                                            <p:strVal val="#ppt_x"/>
                                          </p:val>
                                        </p:tav>
                                        <p:tav tm="100000">
                                          <p:val>
                                            <p:strVal val="#ppt_x"/>
                                          </p:val>
                                        </p:tav>
                                      </p:tavLst>
                                    </p:anim>
                                    <p:anim calcmode="lin" valueType="num">
                                      <p:cBhvr additive="base">
                                        <p:cTn id="20"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3" grpId="0"/>
    </p:bldLst>
  </p:timing>
</p:sld>
</file>

<file path=ppt/theme/theme1.xml><?xml version="1.0" encoding="utf-8"?>
<a:theme xmlns:a="http://schemas.openxmlformats.org/drawingml/2006/main" name="Retrospec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892</TotalTime>
  <Words>779</Words>
  <Application>Microsoft Macintosh PowerPoint</Application>
  <PresentationFormat>Custom</PresentationFormat>
  <Paragraphs>172</Paragraphs>
  <Slides>13</Slides>
  <Notes>6</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Retrospect</vt:lpstr>
      <vt:lpstr>PowerPoint Presentation</vt:lpstr>
      <vt:lpstr>PowerPoint Presentation</vt:lpstr>
      <vt:lpstr>Dynamics in countries of origin and destination</vt:lpstr>
      <vt:lpstr>Origin countries</vt:lpstr>
      <vt:lpstr>PowerPoint Presentation</vt:lpstr>
      <vt:lpstr>PowerPoint Presentation</vt:lpstr>
      <vt:lpstr>PowerPoint Presentation</vt:lpstr>
      <vt:lpstr>PowerPoint Presentation</vt:lpstr>
      <vt:lpstr>PowerPoint Presentation</vt:lpstr>
      <vt:lpstr>Adopt a rights-based approach</vt:lpstr>
      <vt:lpstr>Migration and Employment </vt:lpstr>
      <vt:lpstr>Recommendations</vt:lpstr>
      <vt:lpstr>PowerPoint Presentation</vt:lpstr>
    </vt:vector>
  </TitlesOfParts>
  <Company>ILO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Rivest-Roy, Frédéric</dc:creator>
  <cp:lastModifiedBy>Aura Alejandra Ospina Sierra</cp:lastModifiedBy>
  <cp:revision>80</cp:revision>
  <dcterms:created xsi:type="dcterms:W3CDTF">2017-07-10T16:52:29Z</dcterms:created>
  <dcterms:modified xsi:type="dcterms:W3CDTF">2017-07-14T17:50:14Z</dcterms:modified>
</cp:coreProperties>
</file>