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9" r:id="rId1"/>
  </p:sldMasterIdLst>
  <p:notesMasterIdLst>
    <p:notesMasterId r:id="rId15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7" r:id="rId11"/>
    <p:sldId id="265" r:id="rId12"/>
    <p:sldId id="268" r:id="rId13"/>
    <p:sldId id="269" r:id="rId1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vest-Roy, Frédéric" initials="RF" lastIdx="2" clrIdx="0">
    <p:extLst>
      <p:ext uri="{19B8F6BF-5375-455C-9EA6-DF929625EA0E}">
        <p15:presenceInfo xmlns="" xmlns:p15="http://schemas.microsoft.com/office/powerpoint/2012/main" userId="S-1-5-21-525788414-1921020387-24915789-491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00000"/>
    <a:srgbClr val="975137"/>
    <a:srgbClr val="FFC000"/>
    <a:srgbClr val="23C570"/>
    <a:srgbClr val="117EA7"/>
    <a:srgbClr val="318B71"/>
    <a:srgbClr val="00B0F0"/>
    <a:srgbClr val="939022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53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B97EC-3AD3-4CF9-B630-E3ACD087683D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21D4B-0532-472C-8803-4E233A2059A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5077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BE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8EC5D7-F4D4-4614-A26F-D70075761152}" type="slidenum">
              <a:rPr lang="fr-BE" altLang="en-US" smtClean="0"/>
              <a:pPr/>
              <a:t>1</a:t>
            </a:fld>
            <a:endParaRPr lang="fr-BE" altLang="en-US" smtClean="0"/>
          </a:p>
        </p:txBody>
      </p:sp>
    </p:spTree>
    <p:extLst>
      <p:ext uri="{BB962C8B-B14F-4D97-AF65-F5344CB8AC3E}">
        <p14:creationId xmlns:p14="http://schemas.microsoft.com/office/powerpoint/2010/main" val="3506379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121D4B-0532-472C-8803-4E233A2059A1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5405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121D4B-0532-472C-8803-4E233A2059A1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243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121D4B-0532-472C-8803-4E233A2059A1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2395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121D4B-0532-472C-8803-4E233A2059A1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94003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_tradnl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D31792-99FA-4744-8E22-6F36063F81CE}" type="slidenum">
              <a:rPr lang="es-ES" altLang="en-US" smtClean="0"/>
              <a:pPr/>
              <a:t>11</a:t>
            </a:fld>
            <a:endParaRPr lang="es-ES" altLang="en-US" smtClean="0"/>
          </a:p>
        </p:txBody>
      </p:sp>
    </p:spTree>
    <p:extLst>
      <p:ext uri="{BB962C8B-B14F-4D97-AF65-F5344CB8AC3E}">
        <p14:creationId xmlns:p14="http://schemas.microsoft.com/office/powerpoint/2010/main" val="1281679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14A5-5B95-4553-9781-EBEAFEB7C73B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2126-E22F-4508-99D5-E32EEC043E3D}" type="slidenum">
              <a:rPr lang="es-ES_tradnl" smtClean="0"/>
              <a:t>‹#›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115098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14A5-5B95-4553-9781-EBEAFEB7C73B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2126-E22F-4508-99D5-E32EEC043E3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879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14A5-5B95-4553-9781-EBEAFEB7C73B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2126-E22F-4508-99D5-E32EEC043E3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500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700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14A5-5B95-4553-9781-EBEAFEB7C73B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2126-E22F-4508-99D5-E32EEC043E3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8822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14A5-5B95-4553-9781-EBEAFEB7C73B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2126-E22F-4508-99D5-E32EEC043E3D}" type="slidenum">
              <a:rPr lang="es-ES_tradnl" smtClean="0"/>
              <a:t>‹#›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54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14A5-5B95-4553-9781-EBEAFEB7C73B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2126-E22F-4508-99D5-E32EEC043E3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5890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14A5-5B95-4553-9781-EBEAFEB7C73B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2126-E22F-4508-99D5-E32EEC043E3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193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14A5-5B95-4553-9781-EBEAFEB7C73B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2126-E22F-4508-99D5-E32EEC043E3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737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14A5-5B95-4553-9781-EBEAFEB7C73B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2126-E22F-4508-99D5-E32EEC043E3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57678386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39D14A5-5B95-4553-9781-EBEAFEB7C73B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872126-E22F-4508-99D5-E32EEC043E3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9747221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14A5-5B95-4553-9781-EBEAFEB7C73B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72126-E22F-4508-99D5-E32EEC043E3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4237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39D14A5-5B95-4553-9781-EBEAFEB7C73B}" type="datetimeFigureOut">
              <a:rPr lang="es-ES_tradnl" smtClean="0"/>
              <a:t>7/14/17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872126-E22F-4508-99D5-E32EEC043E3D}" type="slidenum">
              <a:rPr lang="es-ES_tradnl" smtClean="0"/>
              <a:t>‹#›</a:t>
            </a:fld>
            <a:endParaRPr lang="es-ES_trad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78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102" r:id="rId3"/>
    <p:sldLayoutId id="2147484103" r:id="rId4"/>
    <p:sldLayoutId id="2147484104" r:id="rId5"/>
    <p:sldLayoutId id="2147484105" r:id="rId6"/>
    <p:sldLayoutId id="2147484106" r:id="rId7"/>
    <p:sldLayoutId id="2147484107" r:id="rId8"/>
    <p:sldLayoutId id="2147484108" r:id="rId9"/>
    <p:sldLayoutId id="2147484109" r:id="rId10"/>
    <p:sldLayoutId id="2147484110" r:id="rId11"/>
    <p:sldLayoutId id="2147484111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jpeg"/><Relationship Id="rId9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52987" y="1222376"/>
            <a:ext cx="6553200" cy="2292350"/>
          </a:xfrm>
          <a:solidFill>
            <a:srgbClr val="BED1E4">
              <a:alpha val="16000"/>
            </a:srgbClr>
          </a:solidFill>
          <a:ln>
            <a:miter lim="800000"/>
            <a:headEnd/>
            <a:tailEnd/>
          </a:ln>
        </p:spPr>
        <p:txBody>
          <a:bodyPr rtlCol="0">
            <a:normAutofit lnSpcReduction="10000"/>
          </a:bodyPr>
          <a:lstStyle/>
          <a:p>
            <a:pPr algn="ctr" eaLnBrk="1" fontAlgn="auto" hangingPunct="1">
              <a:buFont typeface="Wingdings" panose="05000000000000000000" pitchFamily="2" charset="2"/>
              <a:buNone/>
              <a:defRPr/>
            </a:pPr>
            <a:r>
              <a:rPr lang="es-ES" altLang="en-US" sz="4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vínculo </a:t>
            </a:r>
            <a:r>
              <a:rPr lang="es-ES" altLang="en-US" sz="40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 </a:t>
            </a:r>
            <a:r>
              <a:rPr lang="es-ES" altLang="en-US" sz="4000" b="1" dirty="0" smtClean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Mercado Laboral y Migración</a:t>
            </a:r>
            <a:r>
              <a:rPr lang="es-ES" altLang="en-US" sz="40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el Enfoque basado en los Derechos</a:t>
            </a:r>
          </a:p>
          <a:p>
            <a:pPr algn="ctr" eaLnBrk="1" fontAlgn="auto" hangingPunct="1">
              <a:buFont typeface="Wingdings" panose="05000000000000000000" pitchFamily="2" charset="2"/>
              <a:buNone/>
              <a:defRPr/>
            </a:pPr>
            <a:endParaRPr lang="es-ES" altLang="en-US" b="1" dirty="0" smtClean="0">
              <a:solidFill>
                <a:schemeClr val="tx2"/>
              </a:solidFill>
            </a:endParaRPr>
          </a:p>
        </p:txBody>
      </p:sp>
      <p:sp>
        <p:nvSpPr>
          <p:cNvPr id="17411" name="Text Box 9"/>
          <p:cNvSpPr txBox="1">
            <a:spLocks noChangeArrowheads="1"/>
          </p:cNvSpPr>
          <p:nvPr/>
        </p:nvSpPr>
        <p:spPr bwMode="auto">
          <a:xfrm>
            <a:off x="2422525" y="55991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9169400" y="4442264"/>
            <a:ext cx="2167467" cy="161361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Rectángulo 1"/>
          <p:cNvSpPr/>
          <p:nvPr/>
        </p:nvSpPr>
        <p:spPr>
          <a:xfrm>
            <a:off x="1312863" y="524906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ES" altLang="en-US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Francesco Carella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ES" altLang="en-US" dirty="0" smtClean="0">
                <a:solidFill>
                  <a:schemeClr val="accent3">
                    <a:lumMod val="75000"/>
                  </a:schemeClr>
                </a:solidFill>
              </a:rPr>
              <a:t>Especialista en Migración Laboral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ES" altLang="en-US" b="1" dirty="0" smtClean="0">
                <a:solidFill>
                  <a:schemeClr val="accent3">
                    <a:lumMod val="75000"/>
                  </a:schemeClr>
                </a:solidFill>
              </a:rPr>
              <a:t>OIT </a:t>
            </a:r>
            <a:r>
              <a:rPr lang="es-ES" altLang="en-US" b="1" dirty="0">
                <a:solidFill>
                  <a:schemeClr val="accent3">
                    <a:lumMod val="75000"/>
                  </a:schemeClr>
                </a:solidFill>
              </a:rPr>
              <a:t>San José, Costa Rica</a:t>
            </a:r>
            <a:endParaRPr lang="en-US" alt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79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185" y="249922"/>
            <a:ext cx="5139882" cy="519113"/>
          </a:xfrm>
          <a:gradFill flip="none" rotWithShape="1">
            <a:gsLst>
              <a:gs pos="0">
                <a:srgbClr val="FFC000"/>
              </a:gs>
              <a:gs pos="50000">
                <a:srgbClr val="8DD6C1"/>
              </a:gs>
              <a:gs pos="100000">
                <a:srgbClr val="C1B16F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  <a:prstDash val="sysDot"/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s-ES_tradnl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Adoptar un enfoque basado en derechos</a:t>
            </a:r>
          </a:p>
        </p:txBody>
      </p:sp>
      <p:grpSp>
        <p:nvGrpSpPr>
          <p:cNvPr id="50179" name="Group 27"/>
          <p:cNvGrpSpPr>
            <a:grpSpLocks/>
          </p:cNvGrpSpPr>
          <p:nvPr/>
        </p:nvGrpSpPr>
        <p:grpSpPr bwMode="auto">
          <a:xfrm>
            <a:off x="0" y="1092951"/>
            <a:ext cx="12320638" cy="3986184"/>
            <a:chOff x="-85025" y="585898"/>
            <a:chExt cx="9181312" cy="4145812"/>
          </a:xfrm>
        </p:grpSpPr>
        <p:sp>
          <p:nvSpPr>
            <p:cNvPr id="36870" name="TextBox 14"/>
            <p:cNvSpPr txBox="1">
              <a:spLocks noChangeArrowheads="1"/>
            </p:cNvSpPr>
            <p:nvPr/>
          </p:nvSpPr>
          <p:spPr bwMode="auto">
            <a:xfrm>
              <a:off x="4882471" y="4315577"/>
              <a:ext cx="4117955" cy="41613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s-ES_tradnl" sz="20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Recomendación 151 (1975)- </a:t>
              </a:r>
              <a:r>
                <a:rPr lang="es-ES_tradnl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Trabajadores migrantes</a:t>
              </a:r>
            </a:p>
          </p:txBody>
        </p:sp>
        <p:grpSp>
          <p:nvGrpSpPr>
            <p:cNvPr id="50186" name="Group 25"/>
            <p:cNvGrpSpPr>
              <a:grpSpLocks/>
            </p:cNvGrpSpPr>
            <p:nvPr/>
          </p:nvGrpSpPr>
          <p:grpSpPr bwMode="auto">
            <a:xfrm>
              <a:off x="-85025" y="585898"/>
              <a:ext cx="9181312" cy="4132602"/>
              <a:chOff x="-85025" y="585898"/>
              <a:chExt cx="9181312" cy="4132602"/>
            </a:xfrm>
          </p:grpSpPr>
          <p:sp>
            <p:nvSpPr>
              <p:cNvPr id="36872" name="TextBox 10"/>
              <p:cNvSpPr txBox="1">
                <a:spLocks noChangeArrowheads="1"/>
              </p:cNvSpPr>
              <p:nvPr/>
            </p:nvSpPr>
            <p:spPr bwMode="auto">
              <a:xfrm>
                <a:off x="-85025" y="4302367"/>
                <a:ext cx="4401231" cy="416133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s-ES_tradnl" sz="2000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Recomendación 086 (1949)- </a:t>
                </a:r>
                <a:r>
                  <a:rPr lang="es-ES_tradnl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Migración para el empleo</a:t>
                </a:r>
              </a:p>
            </p:txBody>
          </p:sp>
          <p:grpSp>
            <p:nvGrpSpPr>
              <p:cNvPr id="50188" name="Group 22"/>
              <p:cNvGrpSpPr>
                <a:grpSpLocks/>
              </p:cNvGrpSpPr>
              <p:nvPr/>
            </p:nvGrpSpPr>
            <p:grpSpPr bwMode="auto">
              <a:xfrm>
                <a:off x="62319" y="585898"/>
                <a:ext cx="9033968" cy="2425056"/>
                <a:chOff x="-32857" y="974583"/>
                <a:chExt cx="9033968" cy="2425056"/>
              </a:xfrm>
            </p:grpSpPr>
            <p:sp>
              <p:nvSpPr>
                <p:cNvPr id="3" name="Oval 2"/>
                <p:cNvSpPr/>
                <p:nvPr/>
              </p:nvSpPr>
              <p:spPr>
                <a:xfrm>
                  <a:off x="6406789" y="974583"/>
                  <a:ext cx="2594322" cy="2170334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s-ES_tradnl" altLang="es-ES_tradnl" dirty="0">
                      <a:solidFill>
                        <a:srgbClr val="FF5050"/>
                      </a:solidFill>
                    </a:rPr>
                    <a:t>C143 (1975) </a:t>
                  </a:r>
                  <a:r>
                    <a:rPr lang="es-ES_tradnl" altLang="es-ES_tradnl" b="1" dirty="0">
                      <a:solidFill>
                        <a:schemeClr val="tx1"/>
                      </a:solidFill>
                    </a:rPr>
                    <a:t>Trabajadores migrantes </a:t>
                  </a:r>
                  <a:r>
                    <a:rPr lang="es-ES_tradnl" altLang="es-ES_tradnl" sz="1400" dirty="0">
                      <a:solidFill>
                        <a:schemeClr val="tx1"/>
                      </a:solidFill>
                    </a:rPr>
                    <a:t>(disposiciones complementarias)</a:t>
                  </a:r>
                </a:p>
                <a:p>
                  <a:pPr algn="ctr">
                    <a:defRPr/>
                  </a:pPr>
                  <a:endParaRPr lang="es-ES_tradnl" dirty="0"/>
                </a:p>
              </p:txBody>
            </p:sp>
            <p:grpSp>
              <p:nvGrpSpPr>
                <p:cNvPr id="50190" name="Group 21"/>
                <p:cNvGrpSpPr>
                  <a:grpSpLocks/>
                </p:cNvGrpSpPr>
                <p:nvPr/>
              </p:nvGrpSpPr>
              <p:grpSpPr bwMode="auto">
                <a:xfrm>
                  <a:off x="-32857" y="1145268"/>
                  <a:ext cx="5416664" cy="2254371"/>
                  <a:chOff x="-32857" y="1145268"/>
                  <a:chExt cx="5416664" cy="2254371"/>
                </a:xfrm>
              </p:grpSpPr>
              <p:sp>
                <p:nvSpPr>
                  <p:cNvPr id="5" name="Rectangle 4"/>
                  <p:cNvSpPr/>
                  <p:nvPr/>
                </p:nvSpPr>
                <p:spPr>
                  <a:xfrm>
                    <a:off x="3057978" y="1273306"/>
                    <a:ext cx="2325829" cy="716565"/>
                  </a:xfrm>
                  <a:prstGeom prst="rect">
                    <a:avLst/>
                  </a:prstGeom>
                  <a:solidFill>
                    <a:schemeClr val="bg1">
                      <a:alpha val="54000"/>
                    </a:schemeClr>
                  </a:solidFill>
                  <a:ln>
                    <a:solidFill>
                      <a:schemeClr val="accent1">
                        <a:shade val="50000"/>
                        <a:alpha val="48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r>
                      <a:rPr lang="es-ES_tradnl" altLang="es-ES_tradnl" sz="22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 convenciones específicas</a:t>
                    </a:r>
                  </a:p>
                </p:txBody>
              </p:sp>
              <p:sp>
                <p:nvSpPr>
                  <p:cNvPr id="4" name="Oval 3"/>
                  <p:cNvSpPr/>
                  <p:nvPr/>
                </p:nvSpPr>
                <p:spPr>
                  <a:xfrm>
                    <a:off x="-32857" y="1145268"/>
                    <a:ext cx="2219185" cy="2254371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s-ES_tradnl" altLang="es-ES_tradnl" dirty="0">
                        <a:solidFill>
                          <a:schemeClr val="bg1"/>
                        </a:solidFill>
                      </a:rPr>
                      <a:t>C97 (1949)  </a:t>
                    </a:r>
                    <a:r>
                      <a:rPr lang="es-ES_tradnl" altLang="es-ES_tradnl" b="1" dirty="0">
                        <a:solidFill>
                          <a:schemeClr val="tx1"/>
                        </a:solidFill>
                      </a:rPr>
                      <a:t>Convención sobre el trabajador migrante</a:t>
                    </a:r>
                  </a:p>
                  <a:p>
                    <a:pPr algn="ctr">
                      <a:defRPr/>
                    </a:pPr>
                    <a:endParaRPr lang="es-ES_tradnl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</p:grpSp>
      </p:grpSp>
      <p:sp>
        <p:nvSpPr>
          <p:cNvPr id="21" name="Rectangle 20"/>
          <p:cNvSpPr/>
          <p:nvPr/>
        </p:nvSpPr>
        <p:spPr>
          <a:xfrm>
            <a:off x="1422402" y="5122863"/>
            <a:ext cx="9315449" cy="1346359"/>
          </a:xfrm>
          <a:prstGeom prst="rect">
            <a:avLst/>
          </a:prstGeom>
          <a:solidFill>
            <a:srgbClr val="C1B1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2200" b="1" dirty="0">
                <a:solidFill>
                  <a:schemeClr val="tx1"/>
                </a:solidFill>
              </a:rPr>
              <a:t>Convenciones </a:t>
            </a:r>
            <a:r>
              <a:rPr lang="es-ES_tradnl" sz="2200" b="1" dirty="0" smtClean="0">
                <a:solidFill>
                  <a:schemeClr val="tx1"/>
                </a:solidFill>
              </a:rPr>
              <a:t>complementarias</a:t>
            </a:r>
          </a:p>
          <a:p>
            <a:pPr algn="ctr">
              <a:defRPr/>
            </a:pPr>
            <a:endParaRPr lang="es-ES_tradnl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s-ES_tradn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C181</a:t>
            </a:r>
            <a:r>
              <a:rPr lang="es-ES_tradnl" dirty="0">
                <a:solidFill>
                  <a:schemeClr val="tx1"/>
                </a:solidFill>
              </a:rPr>
              <a:t> (1997</a:t>
            </a:r>
            <a:r>
              <a:rPr lang="es-ES_tradnl" dirty="0" smtClean="0">
                <a:solidFill>
                  <a:schemeClr val="tx1"/>
                </a:solidFill>
              </a:rPr>
              <a:t>)</a:t>
            </a:r>
            <a:r>
              <a:rPr lang="es-ES_tradnl" dirty="0">
                <a:solidFill>
                  <a:schemeClr val="tx1"/>
                </a:solidFill>
              </a:rPr>
              <a:t> </a:t>
            </a:r>
            <a:r>
              <a:rPr lang="es-ES_tradnl" dirty="0"/>
              <a:t>– </a:t>
            </a:r>
            <a:r>
              <a:rPr lang="es-ES_tradnl" dirty="0" smtClean="0"/>
              <a:t>Convención </a:t>
            </a:r>
            <a:r>
              <a:rPr lang="es-ES_tradnl" dirty="0"/>
              <a:t>sobre las agencias de empleo privadas </a:t>
            </a:r>
          </a:p>
          <a:p>
            <a:pPr>
              <a:defRPr/>
            </a:pPr>
            <a:r>
              <a:rPr lang="es-ES_tradn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C189</a:t>
            </a:r>
            <a:r>
              <a:rPr lang="es-ES_tradnl" dirty="0">
                <a:solidFill>
                  <a:schemeClr val="tx1"/>
                </a:solidFill>
              </a:rPr>
              <a:t> (2011) </a:t>
            </a:r>
            <a:r>
              <a:rPr lang="es-ES_tradnl" dirty="0"/>
              <a:t>– Convención sobre las trabajadoras y los trabajadores domésticos</a:t>
            </a:r>
          </a:p>
        </p:txBody>
      </p:sp>
      <p:sp>
        <p:nvSpPr>
          <p:cNvPr id="43" name="Rectangle 4"/>
          <p:cNvSpPr/>
          <p:nvPr/>
        </p:nvSpPr>
        <p:spPr bwMode="auto">
          <a:xfrm>
            <a:off x="4857006" y="2866653"/>
            <a:ext cx="2241550" cy="12176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Marco multilateral sobre la migraciones laborales </a:t>
            </a:r>
            <a:r>
              <a:rPr lang="es-ES_tradnl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(2006)</a:t>
            </a:r>
          </a:p>
        </p:txBody>
      </p:sp>
      <p:cxnSp>
        <p:nvCxnSpPr>
          <p:cNvPr id="41" name="Conector recto de flecha 40"/>
          <p:cNvCxnSpPr>
            <a:stCxn id="3" idx="4"/>
          </p:cNvCxnSpPr>
          <p:nvPr/>
        </p:nvCxnSpPr>
        <p:spPr>
          <a:xfrm flipH="1">
            <a:off x="10579944" y="3179720"/>
            <a:ext cx="1" cy="1455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>
            <a:stCxn id="4" idx="4"/>
          </p:cNvCxnSpPr>
          <p:nvPr/>
        </p:nvCxnSpPr>
        <p:spPr>
          <a:xfrm flipH="1">
            <a:off x="1686715" y="3424634"/>
            <a:ext cx="1" cy="1254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00170" y="6073776"/>
            <a:ext cx="917218" cy="68284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52431" y="2785214"/>
            <a:ext cx="1804796" cy="13804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1111"/>
          <a:stretch/>
        </p:blipFill>
        <p:spPr>
          <a:xfrm>
            <a:off x="7158987" y="2628655"/>
            <a:ext cx="1680264" cy="15615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35863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762" y="4672088"/>
            <a:ext cx="2255399" cy="1559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7" name="Picture 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25756" y="4918550"/>
            <a:ext cx="2012835" cy="1467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TextBox 7"/>
          <p:cNvSpPr txBox="1">
            <a:spLocks noChangeArrowheads="1"/>
          </p:cNvSpPr>
          <p:nvPr/>
        </p:nvSpPr>
        <p:spPr bwMode="auto">
          <a:xfrm>
            <a:off x="3852863" y="946290"/>
            <a:ext cx="53641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s-ES_tradnl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 Migración Equitativa</a:t>
            </a:r>
          </a:p>
        </p:txBody>
      </p:sp>
      <p:sp>
        <p:nvSpPr>
          <p:cNvPr id="52229" name="TextBox 8"/>
          <p:cNvSpPr txBox="1">
            <a:spLocks noChangeArrowheads="1"/>
          </p:cNvSpPr>
          <p:nvPr/>
        </p:nvSpPr>
        <p:spPr bwMode="auto">
          <a:xfrm>
            <a:off x="1085849" y="2564747"/>
            <a:ext cx="31892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_tradnl" altLang="es-ES_tradnl" dirty="0"/>
              <a:t>Que la </a:t>
            </a:r>
            <a:r>
              <a:rPr lang="es-ES_tradnl" altLang="es-ES_tradnl" b="1" dirty="0"/>
              <a:t>migración</a:t>
            </a:r>
            <a:r>
              <a:rPr lang="es-ES_tradnl" altLang="es-ES_tradnl" dirty="0"/>
              <a:t> sea una </a:t>
            </a:r>
            <a:r>
              <a:rPr lang="es-ES_tradnl" altLang="es-ES_tradnl" b="1" dirty="0"/>
              <a:t>opción </a:t>
            </a:r>
            <a:r>
              <a:rPr lang="es-ES_tradnl" altLang="es-ES_tradnl" dirty="0"/>
              <a:t>y no una necesidad</a:t>
            </a:r>
          </a:p>
        </p:txBody>
      </p:sp>
      <p:sp>
        <p:nvSpPr>
          <p:cNvPr id="52231" name="TextBox 11"/>
          <p:cNvSpPr txBox="1">
            <a:spLocks noChangeArrowheads="1"/>
          </p:cNvSpPr>
          <p:nvPr/>
        </p:nvSpPr>
        <p:spPr bwMode="auto">
          <a:xfrm>
            <a:off x="8239773" y="2451590"/>
            <a:ext cx="3073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_tradnl" altLang="es-ES_tradnl" dirty="0"/>
              <a:t>Aumentar las oportunidades de trabajo decente en los países de origen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162688" y="1786381"/>
            <a:ext cx="2087562" cy="4318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2600" dirty="0"/>
              <a:t>Principio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8659666" y="1767028"/>
            <a:ext cx="2233613" cy="431800"/>
          </a:xfrm>
          <a:prstGeom prst="roundRect">
            <a:avLst/>
          </a:prstGeom>
          <a:solidFill>
            <a:srgbClr val="D88C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2800" dirty="0"/>
              <a:t>Herramienta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13173" y="6177149"/>
            <a:ext cx="914547" cy="68085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52235" name="Title 1"/>
          <p:cNvSpPr>
            <a:spLocks noGrp="1"/>
          </p:cNvSpPr>
          <p:nvPr>
            <p:ph type="title"/>
          </p:nvPr>
        </p:nvSpPr>
        <p:spPr>
          <a:xfrm>
            <a:off x="261781" y="87027"/>
            <a:ext cx="2988469" cy="476250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>
            <a:noAutofit/>
          </a:bodyPr>
          <a:lstStyle/>
          <a:p>
            <a:pPr eaLnBrk="1" hangingPunct="1"/>
            <a:r>
              <a:rPr lang="es-ES_tradnl" altLang="es-ES_tradnl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Migración y E</a:t>
            </a:r>
            <a:r>
              <a:rPr lang="es-ES_tradnl" altLang="es-ES_tradnl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mpleo</a:t>
            </a:r>
            <a:endParaRPr lang="es-ES_tradnl" altLang="es-ES_tradn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36" name="TextBox 3"/>
          <p:cNvSpPr txBox="1">
            <a:spLocks noChangeArrowheads="1"/>
          </p:cNvSpPr>
          <p:nvPr/>
        </p:nvSpPr>
        <p:spPr bwMode="auto">
          <a:xfrm>
            <a:off x="9674497" y="135379"/>
            <a:ext cx="2437564" cy="461665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_tradnl" alt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Trabajo de la OIT</a:t>
            </a:r>
          </a:p>
        </p:txBody>
      </p:sp>
      <p:sp>
        <p:nvSpPr>
          <p:cNvPr id="2" name="Rectangle 1"/>
          <p:cNvSpPr/>
          <p:nvPr/>
        </p:nvSpPr>
        <p:spPr>
          <a:xfrm>
            <a:off x="1855295" y="3545497"/>
            <a:ext cx="2514601" cy="104775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Formular </a:t>
            </a:r>
            <a:r>
              <a:rPr lang="es-ES" b="1" dirty="0"/>
              <a:t>políticas de migración </a:t>
            </a:r>
            <a:r>
              <a:rPr lang="es-ES" dirty="0"/>
              <a:t>laboral o de </a:t>
            </a:r>
            <a:r>
              <a:rPr lang="es-ES" dirty="0" smtClean="0"/>
              <a:t>empleo</a:t>
            </a:r>
            <a:endParaRPr lang="es-ES" dirty="0"/>
          </a:p>
        </p:txBody>
      </p:sp>
      <p:sp>
        <p:nvSpPr>
          <p:cNvPr id="14" name="Rectangle 13"/>
          <p:cNvSpPr/>
          <p:nvPr/>
        </p:nvSpPr>
        <p:spPr>
          <a:xfrm>
            <a:off x="3250250" y="4927885"/>
            <a:ext cx="2514601" cy="10477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2">
                    <a:lumMod val="25000"/>
                  </a:schemeClr>
                </a:solidFill>
              </a:rPr>
              <a:t>Asistencia técnica para elaborar </a:t>
            </a: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acuerdos </a:t>
            </a:r>
            <a:r>
              <a:rPr lang="es-ES" b="1" dirty="0" smtClean="0">
                <a:solidFill>
                  <a:schemeClr val="bg2">
                    <a:lumMod val="25000"/>
                  </a:schemeClr>
                </a:solidFill>
              </a:rPr>
              <a:t>bilaterales</a:t>
            </a:r>
            <a:endParaRPr lang="es-E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37202" y="4814726"/>
            <a:ext cx="2522464" cy="145779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Desarrollar sistemas de reconocimiento y </a:t>
            </a:r>
            <a:r>
              <a:rPr lang="es-ES" b="1" dirty="0"/>
              <a:t>certificación de </a:t>
            </a:r>
            <a:r>
              <a:rPr lang="es-ES" b="1" dirty="0" smtClean="0"/>
              <a:t>competencias</a:t>
            </a:r>
            <a:endParaRPr lang="es-ES" b="1" dirty="0"/>
          </a:p>
        </p:txBody>
      </p:sp>
      <p:sp>
        <p:nvSpPr>
          <p:cNvPr id="17" name="Rectangle 16"/>
          <p:cNvSpPr/>
          <p:nvPr/>
        </p:nvSpPr>
        <p:spPr>
          <a:xfrm>
            <a:off x="7872016" y="3637618"/>
            <a:ext cx="2514601" cy="10477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Mejorar los mecanismos de </a:t>
            </a:r>
            <a:r>
              <a:rPr lang="es-ES" b="1" dirty="0">
                <a:solidFill>
                  <a:schemeClr val="tx1"/>
                </a:solidFill>
              </a:rPr>
              <a:t>dialogo social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regional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275137" y="2743200"/>
            <a:ext cx="3924875" cy="1446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Oval 4"/>
          <p:cNvSpPr/>
          <p:nvPr/>
        </p:nvSpPr>
        <p:spPr>
          <a:xfrm>
            <a:off x="4864726" y="3449775"/>
            <a:ext cx="2544951" cy="1085866"/>
          </a:xfrm>
          <a:prstGeom prst="ellipse">
            <a:avLst/>
          </a:prstGeom>
          <a:solidFill>
            <a:srgbClr val="EBD8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 dirty="0">
                <a:solidFill>
                  <a:schemeClr val="tx1"/>
                </a:solidFill>
              </a:rPr>
              <a:t>Apoyo </a:t>
            </a:r>
            <a:r>
              <a:rPr lang="es-ES_tradnl" sz="2800" b="1" dirty="0" smtClean="0">
                <a:solidFill>
                  <a:schemeClr val="tx1"/>
                </a:solidFill>
              </a:rPr>
              <a:t>OIT</a:t>
            </a:r>
            <a:endParaRPr lang="es-ES_tradnl" sz="2800" b="1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5" idx="3"/>
            <a:endCxn id="14" idx="0"/>
          </p:cNvCxnSpPr>
          <p:nvPr/>
        </p:nvCxnSpPr>
        <p:spPr>
          <a:xfrm flipH="1">
            <a:off x="4507551" y="4376620"/>
            <a:ext cx="729874" cy="551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2"/>
            <a:endCxn id="2" idx="3"/>
          </p:cNvCxnSpPr>
          <p:nvPr/>
        </p:nvCxnSpPr>
        <p:spPr>
          <a:xfrm flipH="1">
            <a:off x="4369896" y="3992708"/>
            <a:ext cx="494830" cy="76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6"/>
            <a:endCxn id="17" idx="1"/>
          </p:cNvCxnSpPr>
          <p:nvPr/>
        </p:nvCxnSpPr>
        <p:spPr>
          <a:xfrm>
            <a:off x="7409677" y="3992708"/>
            <a:ext cx="462339" cy="168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5"/>
            <a:endCxn id="16" idx="0"/>
          </p:cNvCxnSpPr>
          <p:nvPr/>
        </p:nvCxnSpPr>
        <p:spPr>
          <a:xfrm>
            <a:off x="7036978" y="4376620"/>
            <a:ext cx="361456" cy="438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879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0" y="232164"/>
            <a:ext cx="2803208" cy="419346"/>
          </a:xfrm>
          <a:gradFill flip="none" rotWithShape="1">
            <a:gsLst>
              <a:gs pos="0">
                <a:srgbClr val="1CADE4">
                  <a:tint val="66000"/>
                  <a:satMod val="160000"/>
                </a:srgbClr>
              </a:gs>
              <a:gs pos="50000">
                <a:srgbClr val="1CADE4">
                  <a:tint val="44500"/>
                  <a:satMod val="160000"/>
                </a:srgbClr>
              </a:gs>
              <a:gs pos="100000">
                <a:srgbClr val="92D050"/>
              </a:gs>
            </a:gsLst>
            <a:lin ang="0" scaled="1"/>
            <a:tileRect/>
          </a:gradFill>
          <a:ln>
            <a:noFill/>
          </a:ln>
        </p:spPr>
        <p:txBody>
          <a:bodyPr wrap="square">
            <a:spAutoFit/>
          </a:bodyPr>
          <a:lstStyle/>
          <a:p>
            <a:r>
              <a:rPr lang="es-ES_tradnl" sz="25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Recomendaciones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13173" y="6177149"/>
            <a:ext cx="914547" cy="68085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432850" y="3883601"/>
            <a:ext cx="1662112" cy="431800"/>
          </a:xfrm>
        </p:spPr>
        <p:txBody>
          <a:bodyPr rtlCol="0">
            <a:noAutofit/>
          </a:bodyPr>
          <a:lstStyle/>
          <a:p>
            <a:pPr marL="114300" indent="0" eaLnBrk="1" fontAlgn="auto" hangingPunct="1">
              <a:buFont typeface="Arial" panose="020B0604020202020204" pitchFamily="34" charset="0"/>
              <a:buNone/>
              <a:defRPr/>
            </a:pPr>
            <a:r>
              <a:rPr lang="es-ES_tradnl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Objetivos</a:t>
            </a:r>
          </a:p>
          <a:p>
            <a:pPr eaLnBrk="1" fontAlgn="auto" hangingPunct="1">
              <a:buFont typeface="Arial"/>
              <a:buChar char="•"/>
              <a:defRPr/>
            </a:pPr>
            <a:endParaRPr lang="es-ES_tradnl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buFont typeface="Arial"/>
              <a:buChar char="•"/>
              <a:defRPr/>
            </a:pPr>
            <a:endParaRPr lang="es-ES_tradnl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882451" y="2128603"/>
            <a:ext cx="4578475" cy="3189717"/>
            <a:chOff x="2502679" y="2305676"/>
            <a:chExt cx="5581165" cy="3737538"/>
          </a:xfrm>
        </p:grpSpPr>
        <p:grpSp>
          <p:nvGrpSpPr>
            <p:cNvPr id="18" name="Group 17"/>
            <p:cNvGrpSpPr/>
            <p:nvPr/>
          </p:nvGrpSpPr>
          <p:grpSpPr>
            <a:xfrm rot="21386471">
              <a:off x="2502679" y="2305676"/>
              <a:ext cx="5581165" cy="3703483"/>
              <a:chOff x="5188137" y="2210935"/>
              <a:chExt cx="4403509" cy="3035807"/>
            </a:xfrm>
          </p:grpSpPr>
          <p:sp>
            <p:nvSpPr>
              <p:cNvPr id="14" name="Right Triangle 13"/>
              <p:cNvSpPr/>
              <p:nvPr/>
            </p:nvSpPr>
            <p:spPr>
              <a:xfrm rot="181602">
                <a:off x="5237822" y="2210935"/>
                <a:ext cx="4304926" cy="3034084"/>
              </a:xfrm>
              <a:prstGeom prst="rt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 dirty="0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 rot="189871">
                <a:off x="5188137" y="2218727"/>
                <a:ext cx="4403509" cy="3028015"/>
                <a:chOff x="4483298" y="2323561"/>
                <a:chExt cx="4403509" cy="3028015"/>
              </a:xfrm>
            </p:grpSpPr>
            <p:sp>
              <p:nvSpPr>
                <p:cNvPr id="15" name="Right Triangle 14"/>
                <p:cNvSpPr/>
                <p:nvPr/>
              </p:nvSpPr>
              <p:spPr>
                <a:xfrm rot="10831964">
                  <a:off x="4483298" y="2323561"/>
                  <a:ext cx="4357317" cy="3028015"/>
                </a:xfrm>
                <a:prstGeom prst="rtTriangle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_tradnl" dirty="0"/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6922108" y="2333374"/>
                  <a:ext cx="1964699" cy="274134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ES_tradnl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r>
                    <a:rPr lang="es-ES_tradnl" sz="2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istemas </a:t>
                  </a:r>
                  <a:r>
                    <a:rPr lang="es-ES_tradnl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de migración </a:t>
                  </a:r>
                  <a:r>
                    <a:rPr lang="es-ES_tradnl" sz="24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atendiendo los intereses de todos  los </a:t>
                  </a:r>
                  <a:r>
                    <a:rPr lang="es-ES_tradnl" sz="24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actores</a:t>
                  </a:r>
                  <a:endParaRPr lang="es-ES_tradnl" sz="2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endParaRPr lang="es-ES_tradnl" sz="2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19" name="TextBox 18"/>
            <p:cNvSpPr txBox="1"/>
            <p:nvPr/>
          </p:nvSpPr>
          <p:spPr>
            <a:xfrm>
              <a:off x="2548213" y="3434151"/>
              <a:ext cx="2829416" cy="2609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sz="2400" b="1" dirty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Reparto equitativo de la prosperidad </a:t>
              </a:r>
              <a:r>
                <a:rPr lang="es-ES_tradnl" sz="2400" dirty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que los migrantes contribuyen a </a:t>
              </a:r>
              <a:r>
                <a:rPr lang="es-ES_tradnl" sz="2400" dirty="0" smtClean="0">
                  <a:solidFill>
                    <a:schemeClr val="tx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crear</a:t>
              </a:r>
              <a:endParaRPr lang="es-ES_tradnl" sz="2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-15632865" y="-9935308"/>
            <a:ext cx="5522620" cy="3701929"/>
            <a:chOff x="2502735" y="2307492"/>
            <a:chExt cx="5522620" cy="3701929"/>
          </a:xfrm>
        </p:grpSpPr>
        <p:grpSp>
          <p:nvGrpSpPr>
            <p:cNvPr id="29" name="Group 28"/>
            <p:cNvGrpSpPr/>
            <p:nvPr/>
          </p:nvGrpSpPr>
          <p:grpSpPr>
            <a:xfrm rot="21386471">
              <a:off x="2502735" y="2307492"/>
              <a:ext cx="5522620" cy="3701929"/>
              <a:chOff x="5188173" y="2210935"/>
              <a:chExt cx="4357317" cy="3034533"/>
            </a:xfrm>
          </p:grpSpPr>
          <p:sp>
            <p:nvSpPr>
              <p:cNvPr id="31" name="Right Triangle 30"/>
              <p:cNvSpPr/>
              <p:nvPr/>
            </p:nvSpPr>
            <p:spPr>
              <a:xfrm rot="181602">
                <a:off x="5237822" y="2210935"/>
                <a:ext cx="4304926" cy="3034084"/>
              </a:xfrm>
              <a:prstGeom prst="rt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_tradnl" dirty="0"/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 rot="189871">
                <a:off x="5188173" y="2217453"/>
                <a:ext cx="4357317" cy="3028015"/>
                <a:chOff x="4483299" y="2323562"/>
                <a:chExt cx="4357317" cy="3028015"/>
              </a:xfrm>
            </p:grpSpPr>
            <p:sp>
              <p:nvSpPr>
                <p:cNvPr id="33" name="Right Triangle 32"/>
                <p:cNvSpPr/>
                <p:nvPr/>
              </p:nvSpPr>
              <p:spPr>
                <a:xfrm rot="10831964">
                  <a:off x="4483299" y="2323562"/>
                  <a:ext cx="4357317" cy="3028015"/>
                </a:xfrm>
                <a:prstGeom prst="rtTriangle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_tradnl" dirty="0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5068677" y="2332759"/>
                  <a:ext cx="3745368" cy="121099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ES_tradnl" dirty="0"/>
                    <a:t>Establecer sistemas de migración </a:t>
                  </a:r>
                  <a:r>
                    <a:rPr lang="es-ES_tradnl" b="1" dirty="0"/>
                    <a:t>atendiendo los intereses de todos  los actores </a:t>
                  </a:r>
                  <a:r>
                    <a:rPr lang="es-ES_tradnl" dirty="0"/>
                    <a:t>e interlocutores sociales</a:t>
                  </a:r>
                </a:p>
                <a:p>
                  <a:pPr algn="ctr"/>
                  <a:endParaRPr lang="es-ES_tradnl" dirty="0"/>
                </a:p>
                <a:p>
                  <a:endParaRPr lang="es-ES_tradnl" dirty="0"/>
                </a:p>
              </p:txBody>
            </p:sp>
          </p:grpSp>
        </p:grpSp>
        <p:sp>
          <p:nvSpPr>
            <p:cNvPr id="30" name="TextBox 29"/>
            <p:cNvSpPr txBox="1"/>
            <p:nvPr/>
          </p:nvSpPr>
          <p:spPr>
            <a:xfrm>
              <a:off x="2643924" y="5033115"/>
              <a:ext cx="404842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_tradnl" b="1" dirty="0">
                  <a:solidFill>
                    <a:schemeClr val="tx2">
                      <a:lumMod val="75000"/>
                    </a:schemeClr>
                  </a:solidFill>
                </a:rPr>
                <a:t>Reparto equitativo de la prosperidad </a:t>
              </a:r>
              <a:r>
                <a:rPr lang="es-ES_tradnl" dirty="0">
                  <a:solidFill>
                    <a:schemeClr val="tx2">
                      <a:lumMod val="75000"/>
                    </a:schemeClr>
                  </a:solidFill>
                </a:rPr>
                <a:t>que los migrantes contribuyen a crear</a:t>
              </a:r>
            </a:p>
            <a:p>
              <a:endParaRPr lang="es-ES_tradnl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71413" y="1972406"/>
            <a:ext cx="3340757" cy="1119268"/>
            <a:chOff x="371413" y="1972406"/>
            <a:chExt cx="3340757" cy="1119268"/>
          </a:xfrm>
        </p:grpSpPr>
        <p:sp>
          <p:nvSpPr>
            <p:cNvPr id="42" name="Rounded Rectangle 41"/>
            <p:cNvSpPr/>
            <p:nvPr/>
          </p:nvSpPr>
          <p:spPr>
            <a:xfrm>
              <a:off x="371413" y="1972406"/>
              <a:ext cx="2077684" cy="1119268"/>
            </a:xfrm>
            <a:prstGeom prst="roundRect">
              <a:avLst>
                <a:gd name="adj" fmla="val 5499"/>
              </a:avLst>
            </a:prstGeom>
            <a:solidFill>
              <a:srgbClr val="E200E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Fomentar </a:t>
              </a:r>
              <a:r>
                <a:rPr lang="es-ES_tradnl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el empleo decente</a:t>
              </a:r>
              <a:r>
                <a:rPr lang="es-ES_tradnl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en los países de origen</a:t>
              </a:r>
              <a:endParaRPr lang="es-ES_tradnl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Right Arrow 86"/>
            <p:cNvSpPr/>
            <p:nvPr/>
          </p:nvSpPr>
          <p:spPr>
            <a:xfrm>
              <a:off x="2594980" y="2638268"/>
              <a:ext cx="1117190" cy="25483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426919" y="1562799"/>
            <a:ext cx="3278391" cy="1775126"/>
            <a:chOff x="8426919" y="1562799"/>
            <a:chExt cx="3278391" cy="1775126"/>
          </a:xfrm>
        </p:grpSpPr>
        <p:sp>
          <p:nvSpPr>
            <p:cNvPr id="13" name="Rounded Rectangle 12"/>
            <p:cNvSpPr/>
            <p:nvPr/>
          </p:nvSpPr>
          <p:spPr>
            <a:xfrm>
              <a:off x="9591812" y="1562799"/>
              <a:ext cx="2113498" cy="1775126"/>
            </a:xfrm>
            <a:prstGeom prst="roundRect">
              <a:avLst>
                <a:gd name="adj" fmla="val 549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Fundamentar la legitimidad </a:t>
              </a:r>
              <a:r>
                <a:rPr lang="es-ES_tradnl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 la políticas migratorias sobre un amplio </a:t>
              </a:r>
              <a:r>
                <a:rPr lang="es-ES_tradnl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diálogo social</a:t>
              </a:r>
              <a:endParaRPr lang="es-ES_tradnl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Right Arrow 87"/>
            <p:cNvSpPr/>
            <p:nvPr/>
          </p:nvSpPr>
          <p:spPr>
            <a:xfrm rot="10800000">
              <a:off x="8426919" y="2458387"/>
              <a:ext cx="1117190" cy="29502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25530" y="4225834"/>
            <a:ext cx="3581358" cy="1954212"/>
            <a:chOff x="225530" y="4225834"/>
            <a:chExt cx="3581358" cy="1954212"/>
          </a:xfrm>
        </p:grpSpPr>
        <p:sp>
          <p:nvSpPr>
            <p:cNvPr id="41" name="Rounded Rectangle 40"/>
            <p:cNvSpPr/>
            <p:nvPr/>
          </p:nvSpPr>
          <p:spPr>
            <a:xfrm>
              <a:off x="225530" y="4225834"/>
              <a:ext cx="2369450" cy="1954212"/>
            </a:xfrm>
            <a:prstGeom prst="roundRect">
              <a:avLst>
                <a:gd name="adj" fmla="val 5499"/>
              </a:avLst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Mejorar las oportunidades </a:t>
              </a:r>
              <a:r>
                <a:rPr lang="es-ES_tradnl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educativas </a:t>
              </a:r>
              <a:r>
                <a:rPr lang="es-ES_tradnl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 reconocer las </a:t>
              </a:r>
              <a:r>
                <a:rPr lang="es-ES_tradnl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competencias</a:t>
              </a:r>
              <a:r>
                <a:rPr lang="es-ES_tradnl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de los migrantes</a:t>
              </a:r>
              <a:endParaRPr lang="es-ES_tradnl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Right Arrow 88"/>
            <p:cNvSpPr/>
            <p:nvPr/>
          </p:nvSpPr>
          <p:spPr>
            <a:xfrm>
              <a:off x="2689698" y="4609566"/>
              <a:ext cx="1117190" cy="30375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001181" y="5294883"/>
            <a:ext cx="2293494" cy="1502507"/>
            <a:chOff x="5001181" y="5294883"/>
            <a:chExt cx="2293494" cy="1502507"/>
          </a:xfrm>
          <a:solidFill>
            <a:srgbClr val="FF0066"/>
          </a:solidFill>
        </p:grpSpPr>
        <p:sp>
          <p:nvSpPr>
            <p:cNvPr id="44" name="Rounded Rectangle 43"/>
            <p:cNvSpPr/>
            <p:nvPr/>
          </p:nvSpPr>
          <p:spPr>
            <a:xfrm>
              <a:off x="5001181" y="5556907"/>
              <a:ext cx="2293494" cy="1240483"/>
            </a:xfrm>
            <a:prstGeom prst="roundRect">
              <a:avLst>
                <a:gd name="adj" fmla="val 5499"/>
              </a:avLst>
            </a:prstGeom>
            <a:gradFill flip="none" rotWithShape="1">
              <a:gsLst>
                <a:gs pos="0">
                  <a:srgbClr val="FF0066">
                    <a:shade val="30000"/>
                    <a:satMod val="115000"/>
                  </a:srgbClr>
                </a:gs>
                <a:gs pos="50000">
                  <a:srgbClr val="FF0066">
                    <a:shade val="67500"/>
                    <a:satMod val="115000"/>
                  </a:srgbClr>
                </a:gs>
                <a:gs pos="100000">
                  <a:srgbClr val="FF0066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Ratificar y cumplir la </a:t>
              </a:r>
              <a:r>
                <a:rPr lang="es-ES_tradnl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legislación internacional </a:t>
              </a:r>
              <a:r>
                <a:rPr lang="es-ES_tradnl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pertinente</a:t>
              </a:r>
              <a:endParaRPr lang="es-ES_tradn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ight Arrow 89"/>
            <p:cNvSpPr/>
            <p:nvPr/>
          </p:nvSpPr>
          <p:spPr>
            <a:xfrm rot="16200000">
              <a:off x="5959693" y="5285862"/>
              <a:ext cx="272187" cy="290229"/>
            </a:xfrm>
            <a:prstGeom prst="rightArrow">
              <a:avLst/>
            </a:prstGeom>
            <a:solidFill>
              <a:srgbClr val="117E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474622" y="4315401"/>
            <a:ext cx="3392110" cy="1772063"/>
            <a:chOff x="8474622" y="4315401"/>
            <a:chExt cx="3392110" cy="1772063"/>
          </a:xfrm>
        </p:grpSpPr>
        <p:sp>
          <p:nvSpPr>
            <p:cNvPr id="40" name="Rounded Rectangle 39"/>
            <p:cNvSpPr/>
            <p:nvPr/>
          </p:nvSpPr>
          <p:spPr>
            <a:xfrm>
              <a:off x="9591812" y="4315401"/>
              <a:ext cx="2274920" cy="1772063"/>
            </a:xfrm>
            <a:prstGeom prst="roundRect">
              <a:avLst>
                <a:gd name="adj" fmla="val 5499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Promover la coherencia entre las </a:t>
              </a:r>
              <a:r>
                <a:rPr lang="es-ES_tradnl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políticas de empleo y migración</a:t>
              </a:r>
              <a:endParaRPr lang="es-ES_tradnl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ight Arrow 90"/>
            <p:cNvSpPr/>
            <p:nvPr/>
          </p:nvSpPr>
          <p:spPr>
            <a:xfrm rot="10800000">
              <a:off x="8474622" y="4796851"/>
              <a:ext cx="1117190" cy="25545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948214" y="406144"/>
            <a:ext cx="2293495" cy="1725063"/>
            <a:chOff x="4948214" y="406144"/>
            <a:chExt cx="2293495" cy="1760453"/>
          </a:xfrm>
        </p:grpSpPr>
        <p:sp>
          <p:nvSpPr>
            <p:cNvPr id="43" name="Rounded Rectangle 42"/>
            <p:cNvSpPr/>
            <p:nvPr/>
          </p:nvSpPr>
          <p:spPr>
            <a:xfrm>
              <a:off x="4948214" y="406144"/>
              <a:ext cx="2293495" cy="1300881"/>
            </a:xfrm>
            <a:prstGeom prst="roundRect">
              <a:avLst>
                <a:gd name="adj" fmla="val 5499"/>
              </a:avLst>
            </a:prstGeom>
            <a:solidFill>
              <a:srgbClr val="23C5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Profundizar la cooperación mediante </a:t>
              </a:r>
              <a:r>
                <a:rPr lang="es-ES_tradnl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acuerdos bilaterales</a:t>
              </a:r>
              <a:endParaRPr lang="es-ES_tradnl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Right Arrow 91"/>
            <p:cNvSpPr/>
            <p:nvPr/>
          </p:nvSpPr>
          <p:spPr>
            <a:xfrm rot="5400000">
              <a:off x="5885428" y="1810200"/>
              <a:ext cx="421640" cy="29115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1677371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40029" y="232164"/>
            <a:ext cx="5560695" cy="419346"/>
          </a:xfrm>
          <a:prstGeom prst="rect">
            <a:avLst/>
          </a:prstGeom>
          <a:gradFill flip="none" rotWithShape="1">
            <a:gsLst>
              <a:gs pos="0">
                <a:srgbClr val="1CADE4">
                  <a:tint val="66000"/>
                  <a:satMod val="160000"/>
                </a:srgbClr>
              </a:gs>
              <a:gs pos="50000">
                <a:srgbClr val="1CADE4">
                  <a:tint val="44500"/>
                  <a:satMod val="160000"/>
                </a:srgbClr>
              </a:gs>
              <a:gs pos="100000">
                <a:srgbClr val="92D050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rtlCol="0" anchor="b">
            <a:sp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25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Conclusión y preguntas</a:t>
            </a:r>
            <a:endParaRPr lang="es-ES_tradnl" sz="25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8967" y="1010334"/>
            <a:ext cx="67008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_tradn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¡Gracias por su atención! </a:t>
            </a:r>
          </a:p>
          <a:p>
            <a:endParaRPr lang="es-ES_tradnl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_tradnl" sz="350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¿Preguntas?</a:t>
            </a:r>
            <a:endParaRPr lang="es-ES_tradnl" sz="35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3666677"/>
            <a:ext cx="10525125" cy="264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566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12614" y="163781"/>
            <a:ext cx="6616087" cy="477054"/>
          </a:xfrm>
          <a:prstGeom prst="rect">
            <a:avLst/>
          </a:prstGeom>
          <a:gradFill flip="none" rotWithShape="1">
            <a:gsLst>
              <a:gs pos="0">
                <a:srgbClr val="1CADE4">
                  <a:tint val="66000"/>
                  <a:satMod val="160000"/>
                </a:srgbClr>
              </a:gs>
              <a:gs pos="50000">
                <a:srgbClr val="1CADE4">
                  <a:tint val="44500"/>
                  <a:satMod val="160000"/>
                </a:srgbClr>
              </a:gs>
              <a:gs pos="100000">
                <a:srgbClr val="92D050"/>
              </a:gs>
            </a:gsLst>
            <a:lin ang="0" scaled="1"/>
            <a:tileRect/>
          </a:gra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s-E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vínculo complejo pero cada vez más relevante</a:t>
            </a:r>
            <a:endParaRPr lang="en-GB" alt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8596" y="1311244"/>
            <a:ext cx="33561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/>
              <a:t>Indispensable para entender </a:t>
            </a:r>
            <a:r>
              <a:rPr lang="es-ES_tradnl" sz="2000" b="1" dirty="0" smtClean="0"/>
              <a:t>estrategias de reducción de la </a:t>
            </a:r>
            <a:r>
              <a:rPr lang="es-ES_tradnl" sz="2000" b="1" dirty="0"/>
              <a:t>pobreza contemporáneas </a:t>
            </a:r>
            <a:r>
              <a:rPr lang="es-ES_tradnl" sz="2000" dirty="0" smtClean="0"/>
              <a:t>en países de origen y destino</a:t>
            </a:r>
            <a:endParaRPr lang="es-ES_tradnl" sz="2000" dirty="0"/>
          </a:p>
        </p:txBody>
      </p:sp>
      <p:sp>
        <p:nvSpPr>
          <p:cNvPr id="8" name="Right Arrow 7"/>
          <p:cNvSpPr/>
          <p:nvPr/>
        </p:nvSpPr>
        <p:spPr>
          <a:xfrm>
            <a:off x="4932969" y="1483608"/>
            <a:ext cx="3030211" cy="825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Aplicable para </a:t>
            </a:r>
            <a:endParaRPr lang="es-ES_tradnl" dirty="0"/>
          </a:p>
        </p:txBody>
      </p:sp>
      <p:sp>
        <p:nvSpPr>
          <p:cNvPr id="9" name="TextBox 8"/>
          <p:cNvSpPr txBox="1"/>
          <p:nvPr/>
        </p:nvSpPr>
        <p:spPr>
          <a:xfrm>
            <a:off x="8626338" y="1090553"/>
            <a:ext cx="47064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/>
              <a:t>Individuos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/>
              <a:t>Grupos/gremios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/>
              <a:t>Empresas (optimizar ganancias)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/>
              <a:t>Países</a:t>
            </a:r>
            <a:endParaRPr lang="es-ES_tradnl" dirty="0"/>
          </a:p>
        </p:txBody>
      </p:sp>
      <p:grpSp>
        <p:nvGrpSpPr>
          <p:cNvPr id="2" name="Group 1"/>
          <p:cNvGrpSpPr/>
          <p:nvPr/>
        </p:nvGrpSpPr>
        <p:grpSpPr>
          <a:xfrm>
            <a:off x="2966239" y="3121878"/>
            <a:ext cx="6867675" cy="2953870"/>
            <a:chOff x="2987962" y="3420036"/>
            <a:chExt cx="6867675" cy="2953870"/>
          </a:xfrm>
        </p:grpSpPr>
        <p:sp>
          <p:nvSpPr>
            <p:cNvPr id="11" name="Oval 10"/>
            <p:cNvSpPr/>
            <p:nvPr/>
          </p:nvSpPr>
          <p:spPr>
            <a:xfrm>
              <a:off x="5188253" y="3980329"/>
              <a:ext cx="2163891" cy="1210235"/>
            </a:xfrm>
            <a:prstGeom prst="ellipse">
              <a:avLst/>
            </a:prstGeom>
            <a:solidFill>
              <a:srgbClr val="93902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 smtClean="0"/>
                <a:t>Tiene repercusiones en…</a:t>
              </a:r>
            </a:p>
          </p:txBody>
        </p:sp>
        <p:sp>
          <p:nvSpPr>
            <p:cNvPr id="12" name="Oval Callout 11"/>
            <p:cNvSpPr/>
            <p:nvPr/>
          </p:nvSpPr>
          <p:spPr>
            <a:xfrm>
              <a:off x="2987962" y="4249269"/>
              <a:ext cx="1788458" cy="672353"/>
            </a:xfrm>
            <a:prstGeom prst="wedgeEllipseCallout">
              <a:avLst>
                <a:gd name="adj1" fmla="val 74655"/>
                <a:gd name="adj2" fmla="val 26500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 smtClean="0"/>
                <a:t>Subempleo</a:t>
              </a:r>
              <a:endParaRPr lang="es-ES_tradnl" dirty="0"/>
            </a:p>
          </p:txBody>
        </p:sp>
        <p:sp>
          <p:nvSpPr>
            <p:cNvPr id="13" name="Oval Callout 12"/>
            <p:cNvSpPr/>
            <p:nvPr/>
          </p:nvSpPr>
          <p:spPr>
            <a:xfrm>
              <a:off x="3251878" y="3420036"/>
              <a:ext cx="1788458" cy="672353"/>
            </a:xfrm>
            <a:prstGeom prst="wedgeEllipseCallout">
              <a:avLst>
                <a:gd name="adj1" fmla="val 71648"/>
                <a:gd name="adj2" fmla="val 6650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 smtClean="0"/>
                <a:t>Desempleo</a:t>
              </a:r>
              <a:endParaRPr lang="es-ES_tradnl" dirty="0"/>
            </a:p>
          </p:txBody>
        </p:sp>
        <p:sp>
          <p:nvSpPr>
            <p:cNvPr id="14" name="Oval Callout 13"/>
            <p:cNvSpPr/>
            <p:nvPr/>
          </p:nvSpPr>
          <p:spPr>
            <a:xfrm>
              <a:off x="7866528" y="3446929"/>
              <a:ext cx="1788458" cy="672353"/>
            </a:xfrm>
            <a:prstGeom prst="wedgeEllipseCallout">
              <a:avLst>
                <a:gd name="adj1" fmla="val -85495"/>
                <a:gd name="adj2" fmla="val 725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 smtClean="0"/>
                <a:t>Fuga de cerebros</a:t>
              </a:r>
              <a:endParaRPr lang="es-ES_tradnl" dirty="0"/>
            </a:p>
          </p:txBody>
        </p:sp>
        <p:sp>
          <p:nvSpPr>
            <p:cNvPr id="15" name="Oval Callout 14"/>
            <p:cNvSpPr/>
            <p:nvPr/>
          </p:nvSpPr>
          <p:spPr>
            <a:xfrm>
              <a:off x="7866528" y="4249268"/>
              <a:ext cx="1788458" cy="672353"/>
            </a:xfrm>
            <a:prstGeom prst="wedgeEllipseCallout">
              <a:avLst>
                <a:gd name="adj1" fmla="val -75721"/>
                <a:gd name="adj2" fmla="val 6500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 smtClean="0"/>
                <a:t>Economía informal</a:t>
              </a:r>
              <a:endParaRPr lang="es-ES_tradnl" dirty="0"/>
            </a:p>
          </p:txBody>
        </p:sp>
        <p:sp>
          <p:nvSpPr>
            <p:cNvPr id="16" name="Oval Callout 15"/>
            <p:cNvSpPr/>
            <p:nvPr/>
          </p:nvSpPr>
          <p:spPr>
            <a:xfrm>
              <a:off x="7085543" y="4960697"/>
              <a:ext cx="2770094" cy="869612"/>
            </a:xfrm>
            <a:prstGeom prst="wedgeEllipseCallout">
              <a:avLst>
                <a:gd name="adj1" fmla="val -44468"/>
                <a:gd name="adj2" fmla="val -66618"/>
              </a:avLst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 smtClean="0"/>
                <a:t>Creación de empleo con las remesas</a:t>
              </a:r>
              <a:endParaRPr lang="es-ES_tradnl" dirty="0"/>
            </a:p>
          </p:txBody>
        </p:sp>
        <p:sp>
          <p:nvSpPr>
            <p:cNvPr id="17" name="Oval Callout 16"/>
            <p:cNvSpPr/>
            <p:nvPr/>
          </p:nvSpPr>
          <p:spPr>
            <a:xfrm>
              <a:off x="3465976" y="5078502"/>
              <a:ext cx="2259107" cy="1030925"/>
            </a:xfrm>
            <a:prstGeom prst="wedgeEllipseCallout">
              <a:avLst>
                <a:gd name="adj1" fmla="val 56339"/>
                <a:gd name="adj2" fmla="val -44283"/>
              </a:avLst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 smtClean="0"/>
                <a:t>Re-inserción profesional de los migrantes</a:t>
              </a:r>
              <a:endParaRPr lang="es-ES_tradnl" dirty="0"/>
            </a:p>
          </p:txBody>
        </p:sp>
        <p:sp>
          <p:nvSpPr>
            <p:cNvPr id="18" name="Oval Callout 17"/>
            <p:cNvSpPr/>
            <p:nvPr/>
          </p:nvSpPr>
          <p:spPr>
            <a:xfrm>
              <a:off x="5799042" y="5580529"/>
              <a:ext cx="1398494" cy="793377"/>
            </a:xfrm>
            <a:prstGeom prst="wedgeEllipseCallout">
              <a:avLst>
                <a:gd name="adj1" fmla="val -9895"/>
                <a:gd name="adj2" fmla="val -100318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 smtClean="0"/>
                <a:t>Salarios</a:t>
              </a:r>
              <a:endParaRPr lang="es-ES_tradnl" dirty="0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2614" y="3181214"/>
            <a:ext cx="2535251" cy="190051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820"/>
          <a:stretch/>
        </p:blipFill>
        <p:spPr>
          <a:xfrm>
            <a:off x="9952289" y="3481541"/>
            <a:ext cx="2054571" cy="1976283"/>
          </a:xfrm>
          <a:prstGeom prst="rect">
            <a:avLst/>
          </a:prstGeom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13173" y="6177149"/>
            <a:ext cx="914547" cy="68085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798582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4919" y="84332"/>
            <a:ext cx="5090822" cy="595198"/>
          </a:xfrm>
          <a:gradFill>
            <a:gsLst>
              <a:gs pos="76000">
                <a:srgbClr val="CCA134"/>
              </a:gs>
              <a:gs pos="52000">
                <a:srgbClr val="00B050">
                  <a:tint val="44500"/>
                  <a:satMod val="160000"/>
                </a:srgbClr>
              </a:gs>
              <a:gs pos="0">
                <a:srgbClr val="00B050"/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r>
              <a:rPr lang="es-ES_tradnl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Dinámicas en países de origen y destino</a:t>
            </a:r>
            <a:endParaRPr lang="es-ES_tradn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76573" y="760090"/>
            <a:ext cx="5876365" cy="5422152"/>
          </a:xfrm>
          <a:prstGeom prst="roundRect">
            <a:avLst/>
          </a:prstGeom>
          <a:solidFill>
            <a:srgbClr val="CCA13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 smtClean="0"/>
          </a:p>
          <a:p>
            <a:pPr algn="ctr"/>
            <a:endParaRPr lang="es-ES_tradnl" sz="2200" dirty="0"/>
          </a:p>
          <a:p>
            <a:pPr algn="ctr"/>
            <a:endParaRPr lang="es-ES_tradnl" sz="2200" dirty="0" smtClean="0"/>
          </a:p>
          <a:p>
            <a:pPr algn="ctr"/>
            <a:r>
              <a:rPr lang="es-ES_tradnl" sz="2200" u="sng" dirty="0" smtClean="0"/>
              <a:t>Origen:</a:t>
            </a:r>
          </a:p>
          <a:p>
            <a:pPr algn="ctr"/>
            <a:endParaRPr lang="es-ES_tradnl" dirty="0"/>
          </a:p>
          <a:p>
            <a:pPr algn="ctr"/>
            <a:r>
              <a:rPr lang="es-ES_tradnl" b="1" dirty="0" smtClean="0"/>
              <a:t>Búsqueda de oportunidades económicas</a:t>
            </a:r>
          </a:p>
          <a:p>
            <a:pPr algn="ctr"/>
            <a:endParaRPr lang="es-ES_tradnl" dirty="0" smtClean="0"/>
          </a:p>
          <a:p>
            <a:pPr algn="ctr"/>
            <a:r>
              <a:rPr lang="es-ES_tradnl" dirty="0" smtClean="0"/>
              <a:t>Educación y adquisición de competencias</a:t>
            </a:r>
          </a:p>
          <a:p>
            <a:pPr algn="ctr"/>
            <a:endParaRPr lang="es-ES_tradnl" dirty="0" smtClean="0"/>
          </a:p>
          <a:p>
            <a:pPr algn="ctr"/>
            <a:r>
              <a:rPr lang="es-ES_tradnl" dirty="0" smtClean="0"/>
              <a:t>Fuga de cerebros</a:t>
            </a:r>
          </a:p>
          <a:p>
            <a:pPr algn="ctr"/>
            <a:endParaRPr lang="es-ES_tradnl" dirty="0" smtClean="0"/>
          </a:p>
          <a:p>
            <a:pPr algn="ctr"/>
            <a:r>
              <a:rPr lang="es-ES_tradnl" b="1" dirty="0" smtClean="0"/>
              <a:t>Salida del exceso de trabajadores poco calificados</a:t>
            </a:r>
          </a:p>
          <a:p>
            <a:pPr algn="ctr"/>
            <a:endParaRPr lang="es-ES_tradnl" dirty="0" smtClean="0"/>
          </a:p>
          <a:p>
            <a:pPr algn="ctr"/>
            <a:r>
              <a:rPr lang="es-ES_tradnl" dirty="0" smtClean="0"/>
              <a:t>Retorno</a:t>
            </a:r>
          </a:p>
          <a:p>
            <a:pPr algn="ctr"/>
            <a:endParaRPr lang="es-ES_tradn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5597" y="1399758"/>
            <a:ext cx="2068079" cy="1464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72806" y="1462370"/>
            <a:ext cx="2117195" cy="13396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5" name="Group 14"/>
          <p:cNvGrpSpPr/>
          <p:nvPr/>
        </p:nvGrpSpPr>
        <p:grpSpPr>
          <a:xfrm>
            <a:off x="6667243" y="760090"/>
            <a:ext cx="4908176" cy="5422152"/>
            <a:chOff x="4801135" y="1435848"/>
            <a:chExt cx="4908176" cy="5422152"/>
          </a:xfrm>
          <a:solidFill>
            <a:srgbClr val="00B050"/>
          </a:solidFill>
        </p:grpSpPr>
        <p:grpSp>
          <p:nvGrpSpPr>
            <p:cNvPr id="14" name="Group 13"/>
            <p:cNvGrpSpPr/>
            <p:nvPr/>
          </p:nvGrpSpPr>
          <p:grpSpPr>
            <a:xfrm>
              <a:off x="4801135" y="1435848"/>
              <a:ext cx="4908176" cy="5422152"/>
              <a:chOff x="6956612" y="1193054"/>
              <a:chExt cx="4908176" cy="5422152"/>
            </a:xfrm>
            <a:grpFill/>
          </p:grpSpPr>
          <p:sp>
            <p:nvSpPr>
              <p:cNvPr id="5" name="Rounded Rectangle 4"/>
              <p:cNvSpPr/>
              <p:nvPr/>
            </p:nvSpPr>
            <p:spPr>
              <a:xfrm>
                <a:off x="6956612" y="1193054"/>
                <a:ext cx="4908176" cy="5422152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_tradnl" sz="2200" u="sng" dirty="0" smtClean="0"/>
                  <a:t>Destino:</a:t>
                </a:r>
              </a:p>
              <a:p>
                <a:pPr algn="ctr"/>
                <a:endParaRPr lang="es-ES_tradnl" dirty="0" smtClean="0"/>
              </a:p>
              <a:p>
                <a:pPr algn="ctr"/>
                <a:r>
                  <a:rPr lang="es-ES_tradnl" b="1" dirty="0" smtClean="0"/>
                  <a:t>Empleo y desempleo</a:t>
                </a:r>
                <a:endParaRPr lang="es-ES_tradnl" dirty="0" smtClean="0"/>
              </a:p>
              <a:p>
                <a:pPr algn="ctr"/>
                <a:endParaRPr lang="es-ES_tradnl" dirty="0" smtClean="0"/>
              </a:p>
              <a:p>
                <a:pPr algn="ctr"/>
                <a:r>
                  <a:rPr lang="es-ES_tradnl" b="1" dirty="0" smtClean="0"/>
                  <a:t>Salarios</a:t>
                </a:r>
              </a:p>
              <a:p>
                <a:pPr algn="ctr"/>
                <a:endParaRPr lang="es-ES_tradnl" dirty="0" smtClean="0"/>
              </a:p>
              <a:p>
                <a:pPr algn="ctr"/>
                <a:r>
                  <a:rPr lang="es-ES_tradnl" dirty="0" smtClean="0"/>
                  <a:t>Concentración en la economía informal</a:t>
                </a:r>
              </a:p>
              <a:p>
                <a:pPr algn="ctr"/>
                <a:endParaRPr lang="es-ES_tradnl" dirty="0" smtClean="0"/>
              </a:p>
              <a:p>
                <a:pPr algn="ctr"/>
                <a:r>
                  <a:rPr lang="es-ES_tradnl" dirty="0" smtClean="0"/>
                  <a:t>Reconocimiento y certificación de competencias</a:t>
                </a:r>
                <a:endParaRPr lang="es-ES_tradnl" dirty="0"/>
              </a:p>
              <a:p>
                <a:pPr algn="ctr"/>
                <a:endParaRPr lang="es-ES_tradnl" dirty="0" smtClean="0"/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7366000" y="5498352"/>
                <a:ext cx="4095930" cy="1116854"/>
                <a:chOff x="7124340" y="5283200"/>
                <a:chExt cx="4102460" cy="1131048"/>
              </a:xfrm>
              <a:grpFill/>
            </p:grpSpPr>
            <p:pic>
              <p:nvPicPr>
                <p:cNvPr id="10" name="Picture 9"/>
                <p:cNvPicPr>
                  <a:picLocks noChangeAspect="1"/>
                </p:cNvPicPr>
                <p:nvPr/>
              </p:nvPicPr>
              <p:blipFill rotWithShape="1">
                <a:blip r:embed="rId5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8301318" y="5283200"/>
                  <a:ext cx="1490382" cy="1131048"/>
                </a:xfrm>
                <a:prstGeom prst="rect">
                  <a:avLst/>
                </a:prstGeom>
                <a:grpFill/>
              </p:spPr>
            </p:pic>
            <p:pic>
              <p:nvPicPr>
                <p:cNvPr id="11" name="Picture 10"/>
                <p:cNvPicPr>
                  <a:picLocks noChangeAspect="1"/>
                </p:cNvPicPr>
                <p:nvPr/>
              </p:nvPicPr>
              <p:blipFill rotWithShape="1">
                <a:blip r:embed="rId6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9791700" y="5296062"/>
                  <a:ext cx="1435100" cy="1117599"/>
                </a:xfrm>
                <a:prstGeom prst="rect">
                  <a:avLst/>
                </a:prstGeom>
                <a:grpFill/>
              </p:spPr>
            </p:pic>
            <p:pic>
              <p:nvPicPr>
                <p:cNvPr id="12" name="Picture 11"/>
                <p:cNvPicPr>
                  <a:picLocks noChangeAspect="1"/>
                </p:cNvPicPr>
                <p:nvPr/>
              </p:nvPicPr>
              <p:blipFill rotWithShape="1">
                <a:blip r:embed="rId7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7124340" y="5296060"/>
                  <a:ext cx="1176978" cy="1117601"/>
                </a:xfrm>
                <a:prstGeom prst="rect">
                  <a:avLst/>
                </a:prstGeom>
                <a:grpFill/>
              </p:spPr>
            </p:pic>
          </p:grpSp>
        </p:grpSp>
        <p:pic>
          <p:nvPicPr>
            <p:cNvPr id="1026" name="Picture 2" descr="Image result for mexican immigrant"/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873637" y="1740551"/>
              <a:ext cx="1830327" cy="1124188"/>
            </a:xfrm>
            <a:prstGeom prst="rect">
              <a:avLst/>
            </a:prstGeom>
            <a:grpFill/>
            <a:ln>
              <a:noFill/>
            </a:ln>
            <a:effectLst>
              <a:softEdge rad="112500"/>
            </a:effectLst>
            <a:extLst/>
          </p:spPr>
        </p:pic>
      </p:grp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13173" y="6177149"/>
            <a:ext cx="914547" cy="68085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375277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81" y="109380"/>
            <a:ext cx="2311400" cy="494674"/>
          </a:xfrm>
          <a:gradFill flip="none" rotWithShape="1">
            <a:gsLst>
              <a:gs pos="0">
                <a:srgbClr val="CCA134">
                  <a:tint val="66000"/>
                  <a:satMod val="160000"/>
                </a:srgbClr>
              </a:gs>
              <a:gs pos="50000">
                <a:srgbClr val="CCA134">
                  <a:tint val="44500"/>
                  <a:satMod val="160000"/>
                </a:srgbClr>
              </a:gs>
              <a:gs pos="100000">
                <a:srgbClr val="CCA134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s-ES_tradnl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Países de origen</a:t>
            </a:r>
            <a:endParaRPr lang="es-ES_tradn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57976" y="127000"/>
            <a:ext cx="5422366" cy="477054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s-ES_tradnl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Búsqueda de oportunidades económicas </a:t>
            </a:r>
            <a:endParaRPr lang="es-ES_tradn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206" y="914399"/>
            <a:ext cx="479072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Factor </a:t>
            </a:r>
            <a:r>
              <a:rPr lang="es-ES_tradnl" sz="2400" b="1" dirty="0" smtClean="0"/>
              <a:t>más común </a:t>
            </a:r>
            <a:r>
              <a:rPr lang="es-ES_tradnl" sz="2400" dirty="0" smtClean="0"/>
              <a:t>llevando a la migración</a:t>
            </a:r>
          </a:p>
          <a:p>
            <a:endParaRPr lang="es-ES_tradnl" sz="2400" dirty="0"/>
          </a:p>
          <a:p>
            <a:r>
              <a:rPr lang="es-ES_tradnl" sz="2400" dirty="0" smtClean="0"/>
              <a:t>Migración </a:t>
            </a:r>
            <a:r>
              <a:rPr lang="es-ES_tradnl" sz="2400" b="1" dirty="0" smtClean="0"/>
              <a:t>refleja desequilibrios nacionales </a:t>
            </a:r>
            <a:r>
              <a:rPr lang="es-ES_tradnl" sz="2400" dirty="0" smtClean="0"/>
              <a:t>(demanda y oferta de ciertos tipos de mano de obra)</a:t>
            </a:r>
          </a:p>
          <a:p>
            <a:endParaRPr lang="es-ES_tradnl" sz="2400" dirty="0"/>
          </a:p>
          <a:p>
            <a:r>
              <a:rPr lang="es-ES_tradnl" sz="2400" dirty="0" smtClean="0"/>
              <a:t>Concentración en </a:t>
            </a:r>
            <a:r>
              <a:rPr lang="es-ES_tradnl" sz="2400" b="1" dirty="0" smtClean="0"/>
              <a:t>trabajos precarios </a:t>
            </a:r>
            <a:r>
              <a:rPr lang="es-ES_tradnl" sz="2400" dirty="0" smtClean="0"/>
              <a:t>y de bajos salarios</a:t>
            </a:r>
            <a:endParaRPr lang="es-ES_tradnl" sz="2400" dirty="0"/>
          </a:p>
          <a:p>
            <a:endParaRPr lang="es-ES_tradnl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8418" y="4414838"/>
            <a:ext cx="2382563" cy="2214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65400" y="4414838"/>
            <a:ext cx="2941216" cy="2214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Flowchart: Alternate Process 6"/>
          <p:cNvSpPr/>
          <p:nvPr/>
        </p:nvSpPr>
        <p:spPr>
          <a:xfrm>
            <a:off x="6120518" y="1921669"/>
            <a:ext cx="5959823" cy="3733800"/>
          </a:xfrm>
          <a:custGeom>
            <a:avLst/>
            <a:gdLst>
              <a:gd name="connsiteX0" fmla="*/ 0 w 6709123"/>
              <a:gd name="connsiteY0" fmla="*/ 622300 h 3733800"/>
              <a:gd name="connsiteX1" fmla="*/ 622300 w 6709123"/>
              <a:gd name="connsiteY1" fmla="*/ 0 h 3733800"/>
              <a:gd name="connsiteX2" fmla="*/ 6086823 w 6709123"/>
              <a:gd name="connsiteY2" fmla="*/ 0 h 3733800"/>
              <a:gd name="connsiteX3" fmla="*/ 6709123 w 6709123"/>
              <a:gd name="connsiteY3" fmla="*/ 622300 h 3733800"/>
              <a:gd name="connsiteX4" fmla="*/ 6709123 w 6709123"/>
              <a:gd name="connsiteY4" fmla="*/ 3111500 h 3733800"/>
              <a:gd name="connsiteX5" fmla="*/ 6086823 w 6709123"/>
              <a:gd name="connsiteY5" fmla="*/ 3733800 h 3733800"/>
              <a:gd name="connsiteX6" fmla="*/ 622300 w 6709123"/>
              <a:gd name="connsiteY6" fmla="*/ 3733800 h 3733800"/>
              <a:gd name="connsiteX7" fmla="*/ 0 w 6709123"/>
              <a:gd name="connsiteY7" fmla="*/ 3111500 h 3733800"/>
              <a:gd name="connsiteX8" fmla="*/ 0 w 6709123"/>
              <a:gd name="connsiteY8" fmla="*/ 622300 h 3733800"/>
              <a:gd name="connsiteX0" fmla="*/ 0 w 6709123"/>
              <a:gd name="connsiteY0" fmla="*/ 622300 h 3733800"/>
              <a:gd name="connsiteX1" fmla="*/ 622300 w 6709123"/>
              <a:gd name="connsiteY1" fmla="*/ 0 h 3733800"/>
              <a:gd name="connsiteX2" fmla="*/ 6086823 w 6709123"/>
              <a:gd name="connsiteY2" fmla="*/ 0 h 3733800"/>
              <a:gd name="connsiteX3" fmla="*/ 6709123 w 6709123"/>
              <a:gd name="connsiteY3" fmla="*/ 622300 h 3733800"/>
              <a:gd name="connsiteX4" fmla="*/ 6709123 w 6709123"/>
              <a:gd name="connsiteY4" fmla="*/ 3111500 h 3733800"/>
              <a:gd name="connsiteX5" fmla="*/ 6086823 w 6709123"/>
              <a:gd name="connsiteY5" fmla="*/ 3733800 h 3733800"/>
              <a:gd name="connsiteX6" fmla="*/ 908050 w 6709123"/>
              <a:gd name="connsiteY6" fmla="*/ 3733800 h 3733800"/>
              <a:gd name="connsiteX7" fmla="*/ 0 w 6709123"/>
              <a:gd name="connsiteY7" fmla="*/ 3111500 h 3733800"/>
              <a:gd name="connsiteX8" fmla="*/ 0 w 6709123"/>
              <a:gd name="connsiteY8" fmla="*/ 622300 h 373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09123" h="3733800">
                <a:moveTo>
                  <a:pt x="0" y="622300"/>
                </a:moveTo>
                <a:cubicBezTo>
                  <a:pt x="0" y="278613"/>
                  <a:pt x="278613" y="0"/>
                  <a:pt x="622300" y="0"/>
                </a:cubicBezTo>
                <a:lnTo>
                  <a:pt x="6086823" y="0"/>
                </a:lnTo>
                <a:cubicBezTo>
                  <a:pt x="6430510" y="0"/>
                  <a:pt x="6709123" y="278613"/>
                  <a:pt x="6709123" y="622300"/>
                </a:cubicBezTo>
                <a:lnTo>
                  <a:pt x="6709123" y="3111500"/>
                </a:lnTo>
                <a:cubicBezTo>
                  <a:pt x="6709123" y="3455187"/>
                  <a:pt x="6430510" y="3733800"/>
                  <a:pt x="6086823" y="3733800"/>
                </a:cubicBezTo>
                <a:lnTo>
                  <a:pt x="908050" y="3733800"/>
                </a:lnTo>
                <a:cubicBezTo>
                  <a:pt x="564363" y="3733800"/>
                  <a:pt x="0" y="3455187"/>
                  <a:pt x="0" y="3111500"/>
                </a:cubicBezTo>
                <a:lnTo>
                  <a:pt x="0" y="6223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/>
              <a:t>Migración y cambio en ingresos</a:t>
            </a:r>
          </a:p>
          <a:p>
            <a:endParaRPr lang="es-ES_tradnl" dirty="0" smtClean="0"/>
          </a:p>
          <a:p>
            <a:r>
              <a:rPr lang="es-ES_tradnl" dirty="0" smtClean="0"/>
              <a:t>Según estudio (2010), </a:t>
            </a:r>
          </a:p>
          <a:p>
            <a:pPr algn="ctr"/>
            <a:endParaRPr lang="es-ES_tradnl" dirty="0"/>
          </a:p>
          <a:p>
            <a:pPr algn="ctr"/>
            <a:r>
              <a:rPr lang="es-ES_tradnl" dirty="0"/>
              <a:t>70-90%  reportaron incremento significativo en sus </a:t>
            </a:r>
            <a:r>
              <a:rPr lang="es-ES_tradnl" dirty="0" smtClean="0"/>
              <a:t>ingresos</a:t>
            </a:r>
          </a:p>
          <a:p>
            <a:pPr algn="ctr"/>
            <a:endParaRPr lang="es-ES_tradnl" dirty="0" smtClean="0"/>
          </a:p>
          <a:p>
            <a:pPr algn="ctr"/>
            <a:r>
              <a:rPr lang="es-ES" altLang="en-US" dirty="0" smtClean="0"/>
              <a:t>30 </a:t>
            </a:r>
            <a:r>
              <a:rPr lang="es-ES" altLang="en-US" dirty="0"/>
              <a:t>– 10% (la mayor</a:t>
            </a:r>
            <a:r>
              <a:rPr lang="en-US" altLang="en-US" dirty="0"/>
              <a:t>í</a:t>
            </a:r>
            <a:r>
              <a:rPr lang="es-ES" altLang="en-US" dirty="0"/>
              <a:t>a no experimentó) = </a:t>
            </a:r>
            <a:r>
              <a:rPr lang="es-ES" altLang="en-US" dirty="0" err="1"/>
              <a:t>ning</a:t>
            </a:r>
            <a:r>
              <a:rPr lang="en-US" altLang="en-US" dirty="0"/>
              <a:t>ú</a:t>
            </a:r>
            <a:r>
              <a:rPr lang="es-ES" altLang="en-US" dirty="0"/>
              <a:t>n </a:t>
            </a:r>
            <a:r>
              <a:rPr lang="es-ES" altLang="en-US" dirty="0" smtClean="0"/>
              <a:t>cambio</a:t>
            </a:r>
          </a:p>
          <a:p>
            <a:pPr marL="0" lvl="1" algn="ctr"/>
            <a:endParaRPr lang="es-ES" altLang="en-US" dirty="0"/>
          </a:p>
          <a:p>
            <a:pPr marL="0" lvl="1" algn="ctr"/>
            <a:r>
              <a:rPr lang="es-ES" altLang="en-US" dirty="0"/>
              <a:t>Pocos migrantes vieron sus ingresos disminuir</a:t>
            </a:r>
          </a:p>
          <a:p>
            <a:pPr algn="ctr"/>
            <a:r>
              <a:rPr lang="es-ES_tradnl" dirty="0" smtClean="0"/>
              <a:t> </a:t>
            </a:r>
            <a:endParaRPr lang="es-ES_tradnl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13173" y="6177149"/>
            <a:ext cx="914547" cy="68085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3667977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5387015" y="1570053"/>
            <a:ext cx="6804985" cy="5226482"/>
            <a:chOff x="5387015" y="1570053"/>
            <a:chExt cx="6804985" cy="5226482"/>
          </a:xfrm>
        </p:grpSpPr>
        <p:sp>
          <p:nvSpPr>
            <p:cNvPr id="9" name="Flowchart: Alternate Process 8"/>
            <p:cNvSpPr/>
            <p:nvPr/>
          </p:nvSpPr>
          <p:spPr>
            <a:xfrm>
              <a:off x="8940800" y="4349686"/>
              <a:ext cx="3009900" cy="175260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/>
                <a:t>A</a:t>
              </a:r>
              <a:r>
                <a:rPr lang="es-ES_tradnl" dirty="0" smtClean="0"/>
                <a:t>ltos niveles de desempleo y gran oferta de mano de obra poca calificada</a:t>
              </a:r>
            </a:p>
            <a:p>
              <a:pPr algn="ctr"/>
              <a:r>
                <a:rPr lang="es-ES_tradnl" dirty="0"/>
                <a:t> </a:t>
              </a:r>
              <a:r>
                <a:rPr lang="es-ES_tradnl" dirty="0" smtClean="0"/>
                <a:t>=</a:t>
              </a:r>
            </a:p>
            <a:p>
              <a:pPr algn="ctr"/>
              <a:r>
                <a:rPr lang="es-ES_tradnl" dirty="0" smtClean="0"/>
                <a:t>País vulnerable a emigración</a:t>
              </a:r>
              <a:endParaRPr lang="es-ES_tradnl" dirty="0"/>
            </a:p>
          </p:txBody>
        </p:sp>
        <p:sp>
          <p:nvSpPr>
            <p:cNvPr id="10" name="Flowchart: Alternate Process 9"/>
            <p:cNvSpPr/>
            <p:nvPr/>
          </p:nvSpPr>
          <p:spPr>
            <a:xfrm>
              <a:off x="5387015" y="3987599"/>
              <a:ext cx="3027229" cy="2808936"/>
            </a:xfrm>
            <a:prstGeom prst="flowChartAlternateProcess">
              <a:avLst/>
            </a:prstGeom>
            <a:solidFill>
              <a:srgbClr val="B5B67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200" dirty="0"/>
            </a:p>
            <a:p>
              <a:pPr algn="ctr"/>
              <a:r>
                <a:rPr lang="es-ES_tradnl" sz="2200" dirty="0" smtClean="0"/>
                <a:t>Mercados requiriendo trabajadores poco calificados son susceptibles de ofrecer </a:t>
              </a:r>
              <a:r>
                <a:rPr lang="es-ES_tradnl" sz="2200" b="1" dirty="0" smtClean="0"/>
                <a:t>bajos salarios, desempleo y subempleo altos</a:t>
              </a:r>
              <a:endParaRPr lang="es-ES_tradnl" sz="2200" b="1" dirty="0"/>
            </a:p>
          </p:txBody>
        </p:sp>
        <p:sp>
          <p:nvSpPr>
            <p:cNvPr id="11" name="Folded Corner 10"/>
            <p:cNvSpPr/>
            <p:nvPr/>
          </p:nvSpPr>
          <p:spPr>
            <a:xfrm>
              <a:off x="9566541" y="1570053"/>
              <a:ext cx="2625459" cy="1559267"/>
            </a:xfrm>
            <a:prstGeom prst="foldedCorner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 smtClean="0"/>
                <a:t>Emigración puede contribuir en relajar </a:t>
              </a:r>
              <a:r>
                <a:rPr lang="es-ES_tradnl" b="1" dirty="0" smtClean="0"/>
                <a:t>mercados laborales saturados</a:t>
              </a:r>
              <a:endParaRPr lang="es-ES_tradnl" b="1" dirty="0"/>
            </a:p>
          </p:txBody>
        </p:sp>
      </p:grpSp>
      <p:sp>
        <p:nvSpPr>
          <p:cNvPr id="19" name="Folded Corner 18"/>
          <p:cNvSpPr/>
          <p:nvPr/>
        </p:nvSpPr>
        <p:spPr>
          <a:xfrm>
            <a:off x="895598" y="1412904"/>
            <a:ext cx="2730498" cy="192281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 dirty="0" smtClean="0"/>
          </a:p>
          <a:p>
            <a:pPr algn="ctr"/>
            <a:r>
              <a:rPr lang="es-ES_tradnl" sz="2400" dirty="0" smtClean="0"/>
              <a:t>Mercado </a:t>
            </a:r>
            <a:r>
              <a:rPr lang="es-ES_tradnl" sz="2400" dirty="0"/>
              <a:t>laboral </a:t>
            </a:r>
            <a:r>
              <a:rPr lang="es-ES_tradnl" sz="2400" b="1" dirty="0"/>
              <a:t>condiciona </a:t>
            </a:r>
            <a:r>
              <a:rPr lang="es-ES_tradnl" sz="2400" dirty="0"/>
              <a:t>demanda interna de mano de obra</a:t>
            </a:r>
          </a:p>
          <a:p>
            <a:pPr algn="ctr"/>
            <a:endParaRPr lang="es-ES_tradnl" dirty="0"/>
          </a:p>
        </p:txBody>
      </p:sp>
      <p:grpSp>
        <p:nvGrpSpPr>
          <p:cNvPr id="21" name="Group 20"/>
          <p:cNvGrpSpPr/>
          <p:nvPr/>
        </p:nvGrpSpPr>
        <p:grpSpPr>
          <a:xfrm>
            <a:off x="627178" y="1202987"/>
            <a:ext cx="8971093" cy="5549978"/>
            <a:chOff x="3068507" y="1229774"/>
            <a:chExt cx="8971093" cy="5549978"/>
          </a:xfrm>
          <a:solidFill>
            <a:schemeClr val="accent4">
              <a:lumMod val="75000"/>
            </a:schemeClr>
          </a:solidFill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068507" y="4165010"/>
              <a:ext cx="3695698" cy="2614742"/>
            </a:xfrm>
            <a:prstGeom prst="rect">
              <a:avLst/>
            </a:prstGeom>
            <a:grpFill/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2" r="-1073"/>
            <a:stretch/>
          </p:blipFill>
          <p:spPr>
            <a:xfrm>
              <a:off x="6953250" y="1229774"/>
              <a:ext cx="5086350" cy="2293400"/>
            </a:xfrm>
            <a:prstGeom prst="rect">
              <a:avLst/>
            </a:prstGeom>
            <a:grpFill/>
            <a:ln>
              <a:noFill/>
            </a:ln>
            <a:effectLst>
              <a:softEdge rad="112500"/>
            </a:effectLst>
          </p:spPr>
        </p:pic>
        <p:sp>
          <p:nvSpPr>
            <p:cNvPr id="20" name="L-Shape 19"/>
            <p:cNvSpPr/>
            <p:nvPr/>
          </p:nvSpPr>
          <p:spPr>
            <a:xfrm>
              <a:off x="6362700" y="2705100"/>
              <a:ext cx="1591404" cy="1459910"/>
            </a:xfrm>
            <a:prstGeom prst="corner">
              <a:avLst>
                <a:gd name="adj1" fmla="val 48758"/>
                <a:gd name="adj2" fmla="val 50000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2400" b="1" dirty="0" smtClean="0"/>
                <a:t>Trabajo </a:t>
              </a:r>
            </a:p>
            <a:p>
              <a:pPr algn="ctr"/>
              <a:r>
                <a:rPr lang="es-ES_tradnl" sz="2400" b="1" dirty="0" smtClean="0"/>
                <a:t>decente</a:t>
              </a:r>
              <a:endParaRPr lang="es-ES_tradnl" sz="2400" b="1" dirty="0"/>
            </a:p>
          </p:txBody>
        </p:sp>
      </p:grp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13173" y="6177149"/>
            <a:ext cx="914547" cy="68085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63627" y="115723"/>
            <a:ext cx="2311400" cy="494674"/>
          </a:xfrm>
          <a:gradFill flip="none" rotWithShape="1">
            <a:gsLst>
              <a:gs pos="0">
                <a:srgbClr val="CCA134">
                  <a:tint val="66000"/>
                  <a:satMod val="160000"/>
                </a:srgbClr>
              </a:gs>
              <a:gs pos="50000">
                <a:srgbClr val="CCA134">
                  <a:tint val="44500"/>
                  <a:satMod val="160000"/>
                </a:srgbClr>
              </a:gs>
              <a:gs pos="100000">
                <a:srgbClr val="CCA134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Países de origen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64464" y="212928"/>
            <a:ext cx="4186236" cy="477054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s-ES_tradnl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Trabajadores poco calificados</a:t>
            </a:r>
            <a:endParaRPr lang="es-ES_tradn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13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6375" y="215654"/>
            <a:ext cx="2379663" cy="52322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Países de destino</a:t>
            </a:r>
            <a:endParaRPr lang="es-ES_tradn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91639" y="226722"/>
            <a:ext cx="2924174" cy="477054"/>
          </a:xfrm>
          <a:prstGeom prst="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78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r>
              <a:rPr lang="es-ES_tradnl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Empleo y desempleo</a:t>
            </a:r>
            <a:endParaRPr lang="es-ES_tradn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lowchart: Alternate Process 1"/>
          <p:cNvSpPr/>
          <p:nvPr/>
        </p:nvSpPr>
        <p:spPr>
          <a:xfrm>
            <a:off x="3752850" y="1047750"/>
            <a:ext cx="4648200" cy="9715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chemeClr val="tx1"/>
                </a:solidFill>
              </a:rPr>
              <a:t>Condiciones iniciales de mercado</a:t>
            </a:r>
            <a:endParaRPr lang="es-ES_tradnl" sz="24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695450"/>
            <a:ext cx="3371850" cy="800100"/>
          </a:xfrm>
          <a:prstGeom prst="rect">
            <a:avLst/>
          </a:prstGeom>
          <a:solidFill>
            <a:srgbClr val="50C8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/>
              <a:t>Empleo</a:t>
            </a:r>
            <a:endParaRPr lang="es-ES_tradnl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8401050" y="1661965"/>
            <a:ext cx="3371850" cy="800100"/>
          </a:xfrm>
          <a:prstGeom prst="rect">
            <a:avLst/>
          </a:prstGeom>
          <a:solidFill>
            <a:srgbClr val="CD6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/>
              <a:t>Desempleo</a:t>
            </a:r>
            <a:endParaRPr lang="es-ES_tradnl" sz="2400" b="1" dirty="0"/>
          </a:p>
        </p:txBody>
      </p:sp>
      <p:sp>
        <p:nvSpPr>
          <p:cNvPr id="8" name="Flowchart: Alternate Process 7"/>
          <p:cNvSpPr/>
          <p:nvPr/>
        </p:nvSpPr>
        <p:spPr>
          <a:xfrm rot="5400000">
            <a:off x="4200525" y="3324225"/>
            <a:ext cx="3752850" cy="1143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 dirty="0" smtClean="0">
                <a:solidFill>
                  <a:schemeClr val="tx1"/>
                </a:solidFill>
              </a:rPr>
              <a:t>Administración estatal</a:t>
            </a:r>
            <a:endParaRPr lang="es-ES_tradnl" sz="2800" dirty="0">
              <a:solidFill>
                <a:schemeClr val="tx1"/>
              </a:solidFill>
            </a:endParaRPr>
          </a:p>
        </p:txBody>
      </p:sp>
      <p:sp>
        <p:nvSpPr>
          <p:cNvPr id="9" name="Flowchart: Alternate Process 8"/>
          <p:cNvSpPr/>
          <p:nvPr/>
        </p:nvSpPr>
        <p:spPr>
          <a:xfrm>
            <a:off x="4095750" y="5772150"/>
            <a:ext cx="3962400" cy="9715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chemeClr val="tx1"/>
                </a:solidFill>
              </a:rPr>
              <a:t>Contribución del migrante</a:t>
            </a:r>
            <a:endParaRPr lang="es-ES_tradnl" sz="24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1788" y="3924121"/>
            <a:ext cx="4343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200" dirty="0" smtClean="0"/>
              <a:t>Colman escasez de mano de obra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200" dirty="0" smtClean="0"/>
              <a:t>Cumplen labores rechazados por nacionales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2200" dirty="0" smtClean="0"/>
              <a:t>Contribuyen a evitar una alta inflación</a:t>
            </a:r>
            <a:endParaRPr lang="es-ES_tradnl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206375" y="2667000"/>
            <a:ext cx="5124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 smtClean="0"/>
              <a:t>Migrantes </a:t>
            </a:r>
            <a:r>
              <a:rPr lang="es-ES_tradnl" sz="2400" b="1" dirty="0" smtClean="0"/>
              <a:t>se movilizan hacia zonas con rápido crecimiento,</a:t>
            </a:r>
            <a:r>
              <a:rPr lang="es-ES_tradnl" sz="2400" dirty="0" smtClean="0"/>
              <a:t> mayores salarios y niveles de empleo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45325" y="2664048"/>
            <a:ext cx="527367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200" dirty="0" smtClean="0"/>
              <a:t>Debate acerca de la contribución de los migrantes al desempleo de los autóctonos</a:t>
            </a:r>
          </a:p>
          <a:p>
            <a:endParaRPr lang="es-ES_tradnl" sz="2200" dirty="0"/>
          </a:p>
          <a:p>
            <a:r>
              <a:rPr lang="es-ES_tradnl" sz="2200" dirty="0" smtClean="0"/>
              <a:t>Estudios resaltan la </a:t>
            </a:r>
            <a:r>
              <a:rPr lang="es-ES_tradnl" sz="2200" b="1" dirty="0" smtClean="0"/>
              <a:t>ausencia de impacto negativo significativo</a:t>
            </a:r>
          </a:p>
          <a:p>
            <a:endParaRPr lang="es-ES_tradnl" sz="2200" dirty="0"/>
          </a:p>
          <a:p>
            <a:r>
              <a:rPr lang="es-ES_tradnl" sz="2200" dirty="0" smtClean="0"/>
              <a:t>Otros resaltan incluso una </a:t>
            </a:r>
            <a:r>
              <a:rPr lang="es-ES_tradnl" sz="2200" b="1" dirty="0" smtClean="0"/>
              <a:t>incidencia positiva de los migrantes</a:t>
            </a:r>
            <a:r>
              <a:rPr lang="es-ES_tradnl" sz="2200" dirty="0" smtClean="0"/>
              <a:t>, vitalizando la producción y el consumo</a:t>
            </a:r>
            <a:endParaRPr lang="es-ES_tradnl" sz="2200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13173" y="6177149"/>
            <a:ext cx="914547" cy="68085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4067549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40247" y="215654"/>
            <a:ext cx="1230313" cy="477054"/>
          </a:xfrm>
          <a:prstGeom prst="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78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>
            <a:defPPr>
              <a:defRPr lang="es-ES_tradnl"/>
            </a:defPPr>
            <a:lvl1pPr>
              <a:defRPr sz="2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_tradnl" dirty="0"/>
              <a:t>Salarios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263" y="1175149"/>
            <a:ext cx="2952750" cy="4770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_tradnl" sz="2500" dirty="0" smtClean="0"/>
              <a:t> </a:t>
            </a:r>
            <a:r>
              <a:rPr lang="es-ES_tradnl" sz="2500" dirty="0"/>
              <a:t>P</a:t>
            </a:r>
            <a:r>
              <a:rPr lang="es-ES_tradnl" sz="2500" dirty="0" smtClean="0"/>
              <a:t>resión hacia la baja</a:t>
            </a:r>
            <a:endParaRPr lang="es-ES_tradnl" sz="25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734122"/>
            <a:ext cx="84740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Estudios en Europa occidental no confirman la existencia de tal vinculo</a:t>
            </a:r>
          </a:p>
          <a:p>
            <a:endParaRPr lang="es-ES_tradnl" sz="2400" dirty="0"/>
          </a:p>
          <a:p>
            <a:r>
              <a:rPr lang="es-ES_tradnl" sz="2400" dirty="0" smtClean="0"/>
              <a:t>Salarios tienden a resistir a la baja y ambigüedad acerca del impacto sobre el empleo</a:t>
            </a:r>
          </a:p>
          <a:p>
            <a:endParaRPr lang="es-ES_tradnl" sz="2400" dirty="0"/>
          </a:p>
          <a:p>
            <a:r>
              <a:rPr lang="es-ES_tradnl" sz="2400" dirty="0" smtClean="0"/>
              <a:t>Migración tiene impacto negativo sobre salarios de trabajadores poco calificados, pero «no estadísticamente significativo»</a:t>
            </a:r>
          </a:p>
          <a:p>
            <a:endParaRPr lang="es-ES_tradnl" sz="2400" dirty="0"/>
          </a:p>
          <a:p>
            <a:r>
              <a:rPr lang="es-ES_tradnl" sz="2400" dirty="0" smtClean="0"/>
              <a:t>El grado de organización de los migrantes contribuye en crear el impacto diferenciado según diásporas y comunidad receptora</a:t>
            </a:r>
          </a:p>
          <a:p>
            <a:endParaRPr lang="es-ES_tradnl" sz="2400" dirty="0"/>
          </a:p>
          <a:p>
            <a:endParaRPr lang="es-ES_tradnl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2000" y="1803946"/>
            <a:ext cx="3588560" cy="4063454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13173" y="6177149"/>
            <a:ext cx="914547" cy="68085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06375" y="215654"/>
            <a:ext cx="2379663" cy="52322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Países de destino</a:t>
            </a:r>
            <a:endParaRPr lang="es-ES_tradnl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084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4133" y="208011"/>
            <a:ext cx="2416667" cy="443736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_tradnl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50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s-ES_tradnl" dirty="0"/>
              <a:t>Países de destino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13644" y="208011"/>
            <a:ext cx="4602146" cy="477054"/>
          </a:xfrm>
          <a:prstGeom prst="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78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>
            <a:defPPr>
              <a:defRPr lang="es-ES_tradnl"/>
            </a:defPPr>
            <a:lvl1pPr>
              <a:defRPr sz="2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_tradnl" dirty="0"/>
              <a:t>Reconocimiento de competencias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31376" y="4448361"/>
            <a:ext cx="2765304" cy="17287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98540" y="1360573"/>
            <a:ext cx="6140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/>
              <a:t>O</a:t>
            </a:r>
            <a:r>
              <a:rPr lang="es-ES_tradnl" sz="2400" b="1" dirty="0" smtClean="0"/>
              <a:t>ptimizar el aparejamiento </a:t>
            </a:r>
            <a:r>
              <a:rPr lang="es-ES_tradnl" sz="2400" dirty="0" smtClean="0"/>
              <a:t>entre los migrantes y las necesidades del mercado laboral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90800" y="2410505"/>
            <a:ext cx="6348413" cy="272415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131376" y="1975060"/>
            <a:ext cx="30335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sz="2400" dirty="0"/>
          </a:p>
          <a:p>
            <a:r>
              <a:rPr lang="es-ES_tradnl" sz="2400" b="1" dirty="0"/>
              <a:t>Integración socio-económica</a:t>
            </a:r>
            <a:r>
              <a:rPr lang="es-ES_tradnl" sz="2400" dirty="0"/>
              <a:t> del migrante de acuerdo a su nivel educativo</a:t>
            </a:r>
          </a:p>
          <a:p>
            <a:endParaRPr lang="es-ES_tradnl" sz="2400" dirty="0"/>
          </a:p>
          <a:p>
            <a:endParaRPr lang="es-ES_tradn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133" y="2475777"/>
            <a:ext cx="259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P</a:t>
            </a:r>
            <a:r>
              <a:rPr lang="es-ES_tradnl" sz="2400" dirty="0" smtClean="0"/>
              <a:t>ermitir a estudiantes </a:t>
            </a:r>
            <a:r>
              <a:rPr lang="es-ES_tradnl" sz="2400" dirty="0"/>
              <a:t>extranjeros recién graduados </a:t>
            </a:r>
            <a:r>
              <a:rPr lang="es-ES_tradnl" sz="2400" b="1" dirty="0"/>
              <a:t>buscar trabajo</a:t>
            </a:r>
            <a:r>
              <a:rPr lang="es-ES_tradnl" sz="2400" dirty="0"/>
              <a:t> – demanda por trabajadores altamente calificados</a:t>
            </a:r>
          </a:p>
          <a:p>
            <a:endParaRPr lang="es-ES_tradnl" sz="2400" dirty="0"/>
          </a:p>
        </p:txBody>
      </p:sp>
      <p:sp>
        <p:nvSpPr>
          <p:cNvPr id="12" name="Rectangle 11"/>
          <p:cNvSpPr/>
          <p:nvPr/>
        </p:nvSpPr>
        <p:spPr>
          <a:xfrm>
            <a:off x="174133" y="1539615"/>
            <a:ext cx="2336800" cy="502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dirty="0" smtClean="0"/>
              <a:t>Origen</a:t>
            </a:r>
            <a:endParaRPr lang="es-ES_tradnl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794487" y="5153433"/>
            <a:ext cx="44922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/>
              <a:t>Puente para la </a:t>
            </a:r>
            <a:r>
              <a:rPr lang="es-ES_tradnl" sz="2400" b="1" dirty="0"/>
              <a:t>profundización de las competencias </a:t>
            </a:r>
            <a:r>
              <a:rPr lang="es-ES_tradnl" sz="2400" dirty="0"/>
              <a:t>del migrante y un retorno más esperanzador</a:t>
            </a:r>
          </a:p>
          <a:p>
            <a:endParaRPr lang="es-ES_tradnl" dirty="0"/>
          </a:p>
        </p:txBody>
      </p:sp>
      <p:sp>
        <p:nvSpPr>
          <p:cNvPr id="15" name="Rectangle 14"/>
          <p:cNvSpPr/>
          <p:nvPr/>
        </p:nvSpPr>
        <p:spPr>
          <a:xfrm>
            <a:off x="9372600" y="1539615"/>
            <a:ext cx="2336800" cy="502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dirty="0" smtClean="0"/>
              <a:t>Destino</a:t>
            </a:r>
            <a:endParaRPr lang="es-ES_tradnl" sz="2400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13173" y="6177149"/>
            <a:ext cx="914547" cy="68085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2194608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66133" y="138443"/>
            <a:ext cx="5895748" cy="477054"/>
          </a:xfrm>
          <a:prstGeom prst="rect">
            <a:avLst/>
          </a:prstGeom>
          <a:gradFill flip="none" rotWithShape="1">
            <a:gsLst>
              <a:gs pos="0">
                <a:srgbClr val="1CADE4">
                  <a:tint val="66000"/>
                  <a:satMod val="160000"/>
                </a:srgbClr>
              </a:gs>
              <a:gs pos="50000">
                <a:srgbClr val="1CADE4">
                  <a:tint val="44500"/>
                  <a:satMod val="160000"/>
                </a:srgbClr>
              </a:gs>
              <a:gs pos="100000">
                <a:srgbClr val="92D050"/>
              </a:gs>
            </a:gsLst>
            <a:lin ang="0" scaled="1"/>
            <a:tileRect/>
          </a:gra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s-ES_tradnl"/>
            </a:defPPr>
            <a:lvl1pPr>
              <a:defRPr sz="2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s-ES" altLang="en-US" dirty="0"/>
              <a:t>¿Para qué es necesario promover este nexo?</a:t>
            </a:r>
            <a:endParaRPr lang="en-GB" altLang="en-US" dirty="0"/>
          </a:p>
        </p:txBody>
      </p:sp>
      <p:sp>
        <p:nvSpPr>
          <p:cNvPr id="8" name="Oval 7"/>
          <p:cNvSpPr/>
          <p:nvPr/>
        </p:nvSpPr>
        <p:spPr>
          <a:xfrm>
            <a:off x="3999706" y="2714000"/>
            <a:ext cx="4419600" cy="22251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dirty="0"/>
              <a:t>Favorecer una gobernanza migratoria respondiendo a las necesidades</a:t>
            </a:r>
          </a:p>
          <a:p>
            <a:pPr algn="ctr"/>
            <a:endParaRPr lang="es-ES_tradnl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839994" y="2083675"/>
            <a:ext cx="33718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s-ES" sz="2400" dirty="0" smtClean="0"/>
              <a:t>Realidad </a:t>
            </a:r>
            <a:r>
              <a:rPr lang="es-ES" sz="2400" dirty="0"/>
              <a:t>demográfica de una población con problemas de </a:t>
            </a:r>
            <a:r>
              <a:rPr lang="es-ES" sz="2400" b="1" dirty="0"/>
              <a:t>alto </a:t>
            </a:r>
            <a:r>
              <a:rPr lang="es-ES" sz="2400" b="1" dirty="0" smtClean="0"/>
              <a:t>envejecimiento</a:t>
            </a:r>
            <a:endParaRPr lang="en-GB" sz="2400" b="1" dirty="0" smtClean="0"/>
          </a:p>
          <a:p>
            <a:pPr lvl="0">
              <a:lnSpc>
                <a:spcPct val="100000"/>
              </a:lnSpc>
            </a:pPr>
            <a:endParaRPr lang="en-GB" sz="2400" dirty="0"/>
          </a:p>
          <a:p>
            <a:pPr lvl="0">
              <a:lnSpc>
                <a:spcPct val="100000"/>
              </a:lnSpc>
            </a:pPr>
            <a:r>
              <a:rPr lang="es-ES" sz="2400" dirty="0"/>
              <a:t>Importancia de las </a:t>
            </a:r>
            <a:r>
              <a:rPr lang="es-ES" sz="2400" b="1" dirty="0"/>
              <a:t>políticas de integración </a:t>
            </a:r>
            <a:endParaRPr lang="es-ES" sz="2400" b="1" dirty="0" smtClean="0"/>
          </a:p>
          <a:p>
            <a:pPr lvl="0">
              <a:lnSpc>
                <a:spcPct val="100000"/>
              </a:lnSpc>
            </a:pPr>
            <a:endParaRPr lang="en-GB" sz="2400" b="1" dirty="0"/>
          </a:p>
          <a:p>
            <a:endParaRPr lang="es-ES_tradnl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17488" y="1984504"/>
            <a:ext cx="342026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E</a:t>
            </a:r>
            <a:r>
              <a:rPr lang="es-ES" sz="2400" dirty="0" smtClean="0"/>
              <a:t>ntender </a:t>
            </a:r>
            <a:r>
              <a:rPr lang="es-ES" sz="2400" dirty="0"/>
              <a:t>mejor </a:t>
            </a:r>
            <a:r>
              <a:rPr lang="es-ES" sz="2400" b="1" dirty="0"/>
              <a:t>los lazos entre la </a:t>
            </a:r>
            <a:r>
              <a:rPr lang="es-ES" sz="2400" b="1" dirty="0" smtClean="0"/>
              <a:t>emigración </a:t>
            </a:r>
            <a:r>
              <a:rPr lang="es-ES" sz="2400" dirty="0"/>
              <a:t>laboral     y </a:t>
            </a:r>
            <a:r>
              <a:rPr lang="es-ES" sz="2400" dirty="0" smtClean="0"/>
              <a:t>las </a:t>
            </a:r>
            <a:r>
              <a:rPr lang="es-ES" sz="2400" dirty="0"/>
              <a:t>propias políticas internas </a:t>
            </a:r>
          </a:p>
          <a:p>
            <a:endParaRPr lang="en-GB" sz="2400" dirty="0"/>
          </a:p>
          <a:p>
            <a:r>
              <a:rPr lang="es-ES" sz="2400" dirty="0" smtClean="0"/>
              <a:t>Encarar </a:t>
            </a:r>
            <a:r>
              <a:rPr lang="es-ES" sz="2400" dirty="0"/>
              <a:t>los desafíos </a:t>
            </a:r>
            <a:r>
              <a:rPr lang="es-ES" sz="2400" dirty="0" smtClean="0"/>
              <a:t>en </a:t>
            </a:r>
            <a:r>
              <a:rPr lang="es-ES" sz="2400" b="1" dirty="0" smtClean="0"/>
              <a:t>base a conocimientos</a:t>
            </a:r>
            <a:endParaRPr lang="en-GB" sz="2400" dirty="0"/>
          </a:p>
          <a:p>
            <a:endParaRPr lang="es-ES_tradnl" dirty="0"/>
          </a:p>
        </p:txBody>
      </p:sp>
      <p:sp>
        <p:nvSpPr>
          <p:cNvPr id="11" name="TextBox 10"/>
          <p:cNvSpPr txBox="1"/>
          <p:nvPr/>
        </p:nvSpPr>
        <p:spPr>
          <a:xfrm>
            <a:off x="3904456" y="5129465"/>
            <a:ext cx="4514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D</a:t>
            </a:r>
            <a:r>
              <a:rPr lang="es-ES" sz="2400" dirty="0" smtClean="0"/>
              <a:t>ecisiones </a:t>
            </a:r>
            <a:r>
              <a:rPr lang="es-ES" sz="2400" dirty="0"/>
              <a:t>políticas sobre migración laboral beneficiando el </a:t>
            </a:r>
            <a:r>
              <a:rPr lang="es-ES" sz="2400" b="1" dirty="0"/>
              <a:t>crecimiento del empleo en el país</a:t>
            </a:r>
            <a:endParaRPr lang="en-GB" sz="2400" b="1" dirty="0"/>
          </a:p>
          <a:p>
            <a:pPr algn="ctr"/>
            <a:endParaRPr lang="es-ES_tradnl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848100" y="1298845"/>
            <a:ext cx="47815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2400" dirty="0"/>
              <a:t>Importancia de </a:t>
            </a:r>
            <a:r>
              <a:rPr lang="es-ES" sz="2400" dirty="0" smtClean="0"/>
              <a:t>desarrollar</a:t>
            </a:r>
          </a:p>
          <a:p>
            <a:pPr lvl="0" algn="ctr"/>
            <a:r>
              <a:rPr lang="es-ES" sz="2400" dirty="0" smtClean="0"/>
              <a:t> </a:t>
            </a:r>
            <a:r>
              <a:rPr lang="es-ES" sz="2400" b="1" dirty="0"/>
              <a:t>sistemas integrados de </a:t>
            </a:r>
            <a:r>
              <a:rPr lang="es-ES" sz="2400" b="1" dirty="0" smtClean="0"/>
              <a:t>información</a:t>
            </a:r>
          </a:p>
          <a:p>
            <a:pPr lvl="0" algn="ctr"/>
            <a:r>
              <a:rPr lang="es-ES" sz="2400" dirty="0" smtClean="0"/>
              <a:t> </a:t>
            </a:r>
            <a:r>
              <a:rPr lang="es-ES" sz="2400" dirty="0"/>
              <a:t>sobre los flujos migratorios</a:t>
            </a:r>
            <a:endParaRPr lang="en-GB" sz="2400" dirty="0"/>
          </a:p>
          <a:p>
            <a:pPr algn="ctr"/>
            <a:endParaRPr lang="es-ES_tradnl" sz="2400" dirty="0"/>
          </a:p>
        </p:txBody>
      </p:sp>
      <p:sp>
        <p:nvSpPr>
          <p:cNvPr id="14" name="Rectangle 13"/>
          <p:cNvSpPr/>
          <p:nvPr/>
        </p:nvSpPr>
        <p:spPr>
          <a:xfrm>
            <a:off x="388938" y="1109045"/>
            <a:ext cx="2754312" cy="64143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dirty="0" smtClean="0">
                <a:solidFill>
                  <a:schemeClr val="tx1"/>
                </a:solidFill>
              </a:rPr>
              <a:t>Países de origen</a:t>
            </a:r>
            <a:endParaRPr lang="es-ES_tradnl" sz="2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839994" y="1298845"/>
            <a:ext cx="2871787" cy="64143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dirty="0" smtClean="0"/>
              <a:t>Países de destino</a:t>
            </a:r>
            <a:endParaRPr lang="es-ES_tradnl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0656" y="4686299"/>
            <a:ext cx="3409950" cy="194310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96300" y="4939159"/>
            <a:ext cx="2457450" cy="175996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313173" y="6177149"/>
            <a:ext cx="914547" cy="68085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812944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764</TotalTime>
  <Words>840</Words>
  <Application>Microsoft Macintosh PowerPoint</Application>
  <PresentationFormat>Custom</PresentationFormat>
  <Paragraphs>172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Retrospect</vt:lpstr>
      <vt:lpstr>PowerPoint Presentation</vt:lpstr>
      <vt:lpstr>PowerPoint Presentation</vt:lpstr>
      <vt:lpstr>Dinámicas en países de origen y destino</vt:lpstr>
      <vt:lpstr>Países de origen</vt:lpstr>
      <vt:lpstr>Países de origen</vt:lpstr>
      <vt:lpstr>PowerPoint Presentation</vt:lpstr>
      <vt:lpstr>PowerPoint Presentation</vt:lpstr>
      <vt:lpstr>PowerPoint Presentation</vt:lpstr>
      <vt:lpstr>PowerPoint Presentation</vt:lpstr>
      <vt:lpstr>Adoptar un enfoque basado en derechos</vt:lpstr>
      <vt:lpstr>Migración y Empleo</vt:lpstr>
      <vt:lpstr>Recomendaciones</vt:lpstr>
      <vt:lpstr>PowerPoint Presentation</vt:lpstr>
    </vt:vector>
  </TitlesOfParts>
  <Company>ILO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Rivest-Roy, Frédéric</dc:creator>
  <cp:lastModifiedBy>Aura Alejandra Ospina Sierra</cp:lastModifiedBy>
  <cp:revision>67</cp:revision>
  <dcterms:created xsi:type="dcterms:W3CDTF">2017-07-10T16:52:29Z</dcterms:created>
  <dcterms:modified xsi:type="dcterms:W3CDTF">2017-07-14T17:58:13Z</dcterms:modified>
</cp:coreProperties>
</file>