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0" r:id="rId4"/>
    <p:sldId id="262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76" d="100"/>
          <a:sy n="76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4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2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5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3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9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0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2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211C7-934F-45F7-8148-F352232A375D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DF977-91F7-47BB-8B5B-65ED0E40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8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184" y="574766"/>
            <a:ext cx="10502536" cy="5538651"/>
          </a:xfrm>
        </p:spPr>
        <p:txBody>
          <a:bodyPr>
            <a:normAutofit/>
          </a:bodyPr>
          <a:lstStyle/>
          <a:p>
            <a:endParaRPr lang="en-US" sz="3900" b="1" dirty="0"/>
          </a:p>
          <a:p>
            <a:r>
              <a:rPr lang="en-US" sz="3900" b="1" dirty="0"/>
              <a:t>The Barbados Experience</a:t>
            </a:r>
          </a:p>
          <a:p>
            <a:endParaRPr lang="en-US" sz="3000" i="1" dirty="0"/>
          </a:p>
          <a:p>
            <a:r>
              <a:rPr lang="en-US" sz="3000" i="1" dirty="0"/>
              <a:t>presented by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/>
              <a:t>Mrs. Alison Elcock - Senior Safety and Health Officer, Ministry of Labour, Social Security and the Third Sector</a:t>
            </a:r>
          </a:p>
          <a:p>
            <a:endParaRPr lang="en-US" sz="3500" dirty="0"/>
          </a:p>
          <a:p>
            <a:r>
              <a:rPr lang="en-US" sz="2600" dirty="0"/>
              <a:t>Hemispheric Workshop “Social Dialogue for a sustainable, just and equitable recovery” - July 12-13, 2022 – Bogota, Colombia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2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70216" y="365125"/>
            <a:ext cx="7983583" cy="1325563"/>
          </a:xfrm>
        </p:spPr>
        <p:txBody>
          <a:bodyPr/>
          <a:lstStyle/>
          <a:p>
            <a:pPr algn="ctr"/>
            <a:r>
              <a:rPr lang="en-US" dirty="0"/>
              <a:t>Social Dialogue Response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72343" y="2487476"/>
            <a:ext cx="8717280" cy="2998924"/>
          </a:xfrm>
        </p:spPr>
        <p:txBody>
          <a:bodyPr>
            <a:noAutofit/>
          </a:bodyPr>
          <a:lstStyle/>
          <a:p>
            <a:r>
              <a:rPr lang="en-US" sz="3600" dirty="0"/>
              <a:t>Frequency of Social Partnership Meetings </a:t>
            </a:r>
          </a:p>
          <a:p>
            <a:r>
              <a:rPr lang="en-US" sz="3600" dirty="0"/>
              <a:t>Co-opting of Expertise</a:t>
            </a:r>
          </a:p>
          <a:p>
            <a:r>
              <a:rPr lang="en-US" sz="3600" dirty="0"/>
              <a:t>Engagement of the Public</a:t>
            </a:r>
          </a:p>
          <a:p>
            <a:r>
              <a:rPr lang="en-US" sz="3600" dirty="0"/>
              <a:t>Sunset Legislation on Severance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7BF7B-5809-E090-0456-CFBB7766CF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6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320" y="347707"/>
            <a:ext cx="7271068" cy="915035"/>
          </a:xfrm>
        </p:spPr>
        <p:txBody>
          <a:bodyPr/>
          <a:lstStyle/>
          <a:p>
            <a:pPr algn="ctr"/>
            <a:r>
              <a:rPr lang="en-US" dirty="0"/>
              <a:t>Successes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926873" y="1857342"/>
            <a:ext cx="10812281" cy="460441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cross section of views contributed to national legislation and public health protocols </a:t>
            </a:r>
          </a:p>
          <a:p>
            <a:r>
              <a:rPr lang="en-US" dirty="0"/>
              <a:t>The responsiveness of the Office of the Attorney General to produce legal instruments in a short time</a:t>
            </a:r>
          </a:p>
          <a:p>
            <a:r>
              <a:rPr lang="en-US" dirty="0"/>
              <a:t>Issues at the national and sectoral levels were identified </a:t>
            </a:r>
          </a:p>
          <a:p>
            <a:r>
              <a:rPr lang="en-US" dirty="0"/>
              <a:t>Barbados Employment and Sustainable Transformation (BEST) </a:t>
            </a:r>
            <a:r>
              <a:rPr lang="en-US" dirty="0" err="1"/>
              <a:t>Programme</a:t>
            </a:r>
            <a:r>
              <a:rPr lang="en-US" dirty="0"/>
              <a:t> introduced for the Tourism industry (accounted for 40% of the workforce)</a:t>
            </a:r>
          </a:p>
          <a:p>
            <a:pPr lvl="1"/>
            <a:r>
              <a:rPr lang="en-US" dirty="0"/>
              <a:t>offered grants and equity investment to tourism firms to re-engage workers at 80% of their normal pay</a:t>
            </a:r>
          </a:p>
          <a:p>
            <a:pPr lvl="1"/>
            <a:r>
              <a:rPr lang="en-US" dirty="0"/>
              <a:t>allowed for investments in the transformation of the tourism plant</a:t>
            </a:r>
          </a:p>
          <a:p>
            <a:pPr lvl="1"/>
            <a:r>
              <a:rPr lang="en-US" dirty="0"/>
              <a:t>comprehensive training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Positive impact on vaccine uptake </a:t>
            </a:r>
          </a:p>
          <a:p>
            <a:r>
              <a:rPr lang="en-US" dirty="0"/>
              <a:t>Creation of a sense of national goodwill: food donations and income grants to vulnerable persons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C22367-8F0C-4EE9-6859-D756CCD219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5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194560"/>
            <a:ext cx="10124303" cy="3995103"/>
          </a:xfrm>
        </p:spPr>
        <p:txBody>
          <a:bodyPr>
            <a:normAutofit/>
          </a:bodyPr>
          <a:lstStyle/>
          <a:p>
            <a:r>
              <a:rPr lang="en-US" dirty="0"/>
              <a:t>The need to balance the varying interests of stakeholders</a:t>
            </a:r>
          </a:p>
          <a:p>
            <a:r>
              <a:rPr lang="en-US" dirty="0"/>
              <a:t>Education, Health and Tourism sectors experienced significant negative impacts</a:t>
            </a:r>
          </a:p>
          <a:p>
            <a:r>
              <a:rPr lang="en-US" dirty="0"/>
              <a:t>Strain and stress placed on persons employed in the health care sector</a:t>
            </a:r>
          </a:p>
          <a:p>
            <a:r>
              <a:rPr lang="en-US" dirty="0"/>
              <a:t>Threat to business continuity</a:t>
            </a:r>
          </a:p>
          <a:p>
            <a:r>
              <a:rPr lang="en-US" dirty="0"/>
              <a:t>Operating in a virtual environment - technical limitations negatively impacted the quality of interactions at times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8DAAD5-303E-965D-168D-06F792AC21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3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850" y="365125"/>
            <a:ext cx="7645537" cy="1325563"/>
          </a:xfrm>
        </p:spPr>
        <p:txBody>
          <a:bodyPr/>
          <a:lstStyle/>
          <a:p>
            <a:pPr algn="ctr"/>
            <a:r>
              <a:rPr lang="en-US" dirty="0"/>
              <a:t>Institutionalized social dialogue was strengthened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4034" y="2281646"/>
            <a:ext cx="10101354" cy="410831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Overall strengthening of engagement between stakeholders</a:t>
            </a:r>
          </a:p>
          <a:p>
            <a:r>
              <a:rPr lang="en-US" dirty="0"/>
              <a:t>Third Sector partners added e.g. faith-based organizations; Barbados Association of Non-Governmental </a:t>
            </a:r>
            <a:r>
              <a:rPr lang="en-US" dirty="0" err="1"/>
              <a:t>Organisations</a:t>
            </a:r>
            <a:r>
              <a:rPr lang="en-US" dirty="0"/>
              <a:t> (BANGO)</a:t>
            </a:r>
          </a:p>
          <a:p>
            <a:r>
              <a:rPr lang="en-US" dirty="0"/>
              <a:t>Heightened public reporting – the average person has a better understanding the role of the national Social Partnership</a:t>
            </a:r>
          </a:p>
          <a:p>
            <a:r>
              <a:rPr lang="en-US" dirty="0"/>
              <a:t>Bipartite dialogue became necessary; proven useful in assisting organizations to address its internal issues</a:t>
            </a:r>
          </a:p>
          <a:p>
            <a:r>
              <a:rPr lang="en-US" dirty="0"/>
              <a:t>Recognition that social dialogue need not be limited to economic matters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1A7398-19BA-691E-CEB1-7884858248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0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452" y="531222"/>
            <a:ext cx="7149148" cy="1349829"/>
          </a:xfrm>
        </p:spPr>
        <p:txBody>
          <a:bodyPr>
            <a:noAutofit/>
          </a:bodyPr>
          <a:lstStyle/>
          <a:p>
            <a:pPr marL="0" lvl="0" indent="0" algn="ctr"/>
            <a:r>
              <a:rPr lang="en-US" sz="3200" dirty="0"/>
              <a:t>Impacts of Tripartite Consultation on Responses and Labour Relations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35286" y="2011680"/>
            <a:ext cx="9732418" cy="4256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Engagement and involvement in the decision-making process improved industrial relations</a:t>
            </a:r>
          </a:p>
          <a:p>
            <a:r>
              <a:rPr lang="en-US" dirty="0"/>
              <a:t>Opinions when considered to arrive at decisions even though there may not have been consensus</a:t>
            </a:r>
          </a:p>
          <a:p>
            <a:r>
              <a:rPr lang="en-US" dirty="0"/>
              <a:t>Heightened willingness to carry out the actions necessary for the implementation of the agreements</a:t>
            </a:r>
          </a:p>
          <a:p>
            <a:r>
              <a:rPr lang="en-US" dirty="0"/>
              <a:t>Solutions fit for the specific sector or organization were agreed; workplace dialogue to collaboratively devise mitigation measures </a:t>
            </a:r>
          </a:p>
          <a:p>
            <a:r>
              <a:rPr lang="en-US" dirty="0"/>
              <a:t>Common understanding that public health protocols as well as occupational safety and health safeguards had to be applied across both the public and private sectors </a:t>
            </a:r>
          </a:p>
          <a:p>
            <a:r>
              <a:rPr lang="en-US" dirty="0"/>
              <a:t>Benefits of social dialogue highlighted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0F1C4A-C82A-E04C-8722-1731BA74ECC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9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406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Social Dialogue Response</vt:lpstr>
      <vt:lpstr>Successes</vt:lpstr>
      <vt:lpstr>Challenges</vt:lpstr>
      <vt:lpstr>Institutionalized social dialogue was strengthened</vt:lpstr>
      <vt:lpstr>Impacts of Tripartite Consultation on Responses and Labour Relations Environment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Dialogue Response</dc:title>
  <dc:creator>Alison Elcock</dc:creator>
  <cp:lastModifiedBy>Calzada, Guillermo</cp:lastModifiedBy>
  <cp:revision>9</cp:revision>
  <dcterms:created xsi:type="dcterms:W3CDTF">2022-07-11T16:10:19Z</dcterms:created>
  <dcterms:modified xsi:type="dcterms:W3CDTF">2022-07-20T11:26:12Z</dcterms:modified>
</cp:coreProperties>
</file>