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comments/comment1.xml" ContentType="application/vnd.openxmlformats-officedocument.presentationml.comments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68" r:id="rId5"/>
    <p:sldId id="258" r:id="rId6"/>
    <p:sldId id="260" r:id="rId7"/>
    <p:sldId id="261" r:id="rId8"/>
    <p:sldId id="269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arita Spoerer Ochagavia" initials="MSO" lastIdx="7" clrIdx="0">
    <p:extLst>
      <p:ext uri="{19B8F6BF-5375-455C-9EA6-DF929625EA0E}">
        <p15:presenceInfo xmlns:p15="http://schemas.microsoft.com/office/powerpoint/2012/main" userId="Margarita Spoerer Ochagav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3T19:49:57.881" idx="6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64ECC-AE37-4A9E-9FC4-0DFEBCBD842A}" type="datetimeFigureOut">
              <a:rPr lang="es-CL" smtClean="0"/>
              <a:t>14-07-2021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11148-CB4B-4E4B-AC8A-0BB9DD319A34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447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11148-CB4B-4E4B-AC8A-0BB9DD319A34}" type="slidenum">
              <a:rPr lang="es-CL" smtClean="0"/>
              <a:t>10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1049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FA499-BD23-4884-BD16-30125A761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BCF594-0AA6-4A88-85BD-7669D3DEF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FA5E6E-D8E4-43C8-A584-9E6C6880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DAE6D-D10F-475A-93E5-337644C62F10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FC9CA9-A2C5-4223-8A40-0E8518514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8ECAC2-F1BF-4094-95CF-BC6E4108A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1498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0E3DF-F4A6-4FAA-BD6B-D3D82C1E2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52EDDC3-5EBD-4FE4-B049-57931590B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915842-E9E4-4FE5-A6CA-0A14BA918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F4D92-5791-49AA-B272-6DD4DEE7D139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1A1BC-B939-47B6-AEB5-3F079CF8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4BB34B-5464-47E6-8C9F-940FA3930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5533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B5C46B-07C7-4006-9036-3ADF0A1F6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C94840-50BB-42AB-B4F2-15E22DA81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300CEE-5706-40F5-85B3-4AB2C65CE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5E6A4-5436-4561-B859-6DBFA796716F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FFEC01-3A36-4CE9-B37A-EFBD0506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00874-D54B-4400-9E86-A11AF14C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1319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C4AF6-47AC-4CA7-A2A0-604E3A285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266397-BFA7-4130-8F39-4583BDC09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77B015-58AB-4AD1-8709-88C198073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69A5-2DD8-4721-8BDC-AEB735926E83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FA10E9-CF6E-4C6B-A36E-94E52CA4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5C251B-9510-4FCB-8A5F-35ADA615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8407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C5907-8009-4704-A99D-643B6C4A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5518C-DAD4-4698-BF59-0016F12F8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D865E7-CCC2-4B73-84B2-D40F9C2C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8990-2598-4225-87AE-03D3375FD7DA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8C4D72-AEB9-4838-A544-3D286DD79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B34397-D525-41A5-A52E-EFF86561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9800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3B77A-532E-44DF-9BC8-8B4E81CD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3BA4D5-13DC-4150-B382-345264E29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AEA0C8-8808-441B-8DFC-8A60C5D84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3BE3F3-9EBD-43E5-AD66-FFD541EF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C2A60-781D-486F-B6B9-3DFD56AE270D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D81FCE-3DBC-4850-88E1-9B532F5F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9346ED-F794-4F1C-A9A4-DBB5D94F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00623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6835B-599A-4235-A14D-F2B9E009F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DF8390-A3A7-477F-AA64-47914DC5A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C6F8BF-B0A1-4E08-B912-1ED35194E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2AA1DE-3E3C-4D34-9AB6-B17E039C7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30802D-0B41-45C3-8865-F166D4EEA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94C17D9-A504-4A50-B64B-A88099FDF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6D03-E42A-4D89-906C-AE5C3123B01A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177C3F3-6314-4730-9012-D37B5831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17841E-86AC-4A33-89EE-73F0F400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7066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C4C0E7-2C42-47CE-89C8-1E317FF89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FFF3D5-45FB-4853-8440-80F6B791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2E0A-B49A-43C4-B60A-0FBE22755985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4026B7-B502-4114-96A3-328754F4C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E6472B-D93C-494A-AE88-75F0AD2B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071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C1F8FB0-747D-406D-94B9-F836A3ED4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B8062-3F05-43F1-BE85-B29368C1C8C3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F624C45-C4CB-4AC4-BFA5-48D17567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71C375-DCBE-4EF6-8338-3B598627D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4338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4BEE2-CC96-435E-83B4-0A50714B2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444428-66CB-437D-85AE-49BBF1221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98C703-D6E8-410A-A8CD-B0B82648B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61D044-5A62-43F2-8E64-6D4F0A3B4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4FF7-5ADE-4B2A-AA97-511ED00ADCFB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9731DE-99D5-40AD-806C-82BB0A4B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8AD009-BF46-4B72-A37F-D2DCED175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1653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B1B08D-9167-4E17-8374-63CF6A0A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C77DAE0-A3DC-4E82-A932-E9AF04F7EF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712E84-15AD-4B1C-A00B-EDE251E04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BBC2D5-4E7D-4E20-AEDF-C18B7B49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52E0-F21F-4007-A31B-C2A301F24368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3550D0-C397-48CF-9A30-702CB5AA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8AF3BA-470A-46EA-9834-9599B6EBE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5467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9612497-231F-49E6-8D07-82F7483AD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8CBAA1-1025-414A-9215-4E3290D9C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6D43FB-5FEB-40DC-8ABF-B52E649F2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D7E2D-79CD-4DE0-9FDA-29642A66576F}" type="datetime1">
              <a:rPr lang="es-CL" smtClean="0"/>
              <a:t>14-07-2021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63FEEA-C8A3-4F7C-BCC7-193D42F3B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B8EE62-E4F9-4AB4-B586-BD3476CE6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CDDC3-D968-462D-B32E-82CD2C6045E6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5590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C7FF2-44A0-41D4-808E-30DC8E5BF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708" y="1228364"/>
            <a:ext cx="10952583" cy="2046356"/>
          </a:xfrm>
        </p:spPr>
        <p:txBody>
          <a:bodyPr>
            <a:normAutofit/>
          </a:bodyPr>
          <a:lstStyle/>
          <a:p>
            <a:r>
              <a:rPr lang="es-ES" sz="4800" b="1" dirty="0"/>
              <a:t>Asistencia técnica MinTrab Chile a MTPE Perú: Convocatoria Rial-OEA 2021</a:t>
            </a:r>
            <a:endParaRPr lang="es-CL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2857ED-1AEE-40E9-BA8C-1473C7579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3120" y="4809931"/>
            <a:ext cx="8022454" cy="1546419"/>
          </a:xfrm>
        </p:spPr>
        <p:txBody>
          <a:bodyPr/>
          <a:lstStyle/>
          <a:p>
            <a:pPr algn="r"/>
            <a:r>
              <a:rPr lang="es-ES" b="1" dirty="0"/>
              <a:t>Departamento de Diálogo Social  </a:t>
            </a:r>
          </a:p>
          <a:p>
            <a:pPr algn="r"/>
            <a:r>
              <a:rPr lang="es-ES" dirty="0"/>
              <a:t>Subsecretaría del Trabajo</a:t>
            </a:r>
          </a:p>
          <a:p>
            <a:pPr algn="r"/>
            <a:r>
              <a:rPr lang="es-ES" dirty="0"/>
              <a:t>14 de julio 2021</a:t>
            </a:r>
          </a:p>
          <a:p>
            <a:endParaRPr lang="es-ES" dirty="0"/>
          </a:p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653309-4964-476E-AC90-D1D6FF071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1</a:t>
            </a:fld>
            <a:endParaRPr lang="es-CL" dirty="0"/>
          </a:p>
        </p:txBody>
      </p:sp>
      <p:pic>
        <p:nvPicPr>
          <p:cNvPr id="6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10AF153B-AF04-422E-8EA9-F391615D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  <a:prstGeom prst="rect">
            <a:avLst/>
          </a:prstGeom>
        </p:spPr>
      </p:pic>
      <p:pic>
        <p:nvPicPr>
          <p:cNvPr id="10" name="Imagen 9" descr="Patrón de fondo&#10;&#10;Descripción generada automáticamente con confianza media">
            <a:extLst>
              <a:ext uri="{FF2B5EF4-FFF2-40B4-BE49-F238E27FC236}">
                <a16:creationId xmlns:a16="http://schemas.microsoft.com/office/drawing/2014/main" id="{BAE8BCF8-0486-4071-A0D0-FDE4157DF1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4206700"/>
            <a:ext cx="1771242" cy="266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62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9515764" cy="802921"/>
          </a:xfrm>
        </p:spPr>
        <p:txBody>
          <a:bodyPr>
            <a:normAutofit/>
          </a:bodyPr>
          <a:lstStyle/>
          <a:p>
            <a:r>
              <a:rPr lang="es-ES" sz="3600" b="1" dirty="0"/>
              <a:t>Conclusiones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10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B5C26B7-AC98-41DF-AD35-8999E5F342CD}"/>
              </a:ext>
            </a:extLst>
          </p:cNvPr>
          <p:cNvSpPr txBox="1"/>
          <p:nvPr/>
        </p:nvSpPr>
        <p:spPr>
          <a:xfrm>
            <a:off x="1200727" y="1810327"/>
            <a:ext cx="962429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Potenciando la descentralización.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Digitalización para mejorar la planificación, control y ejecución de los programas.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Flexibilidad del programa, adaptación a un mundo del trabajo que esta en </a:t>
            </a:r>
            <a:r>
              <a:rPr lang="es-ES" sz="2000"/>
              <a:t>constante cambio.</a:t>
            </a:r>
            <a:endParaRPr lang="es-E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/>
          </a:p>
          <a:p>
            <a:r>
              <a:rPr lang="es-ES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60781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C7FF2-44A0-41D4-808E-30DC8E5BF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708" y="1228364"/>
            <a:ext cx="10952583" cy="2046356"/>
          </a:xfrm>
        </p:spPr>
        <p:txBody>
          <a:bodyPr>
            <a:normAutofit/>
          </a:bodyPr>
          <a:lstStyle/>
          <a:p>
            <a:r>
              <a:rPr lang="es-ES" sz="4800" b="1" dirty="0"/>
              <a:t>¡Muchas gracias!</a:t>
            </a:r>
            <a:endParaRPr lang="es-CL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2857ED-1AEE-40E9-BA8C-1473C7579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3120" y="4809931"/>
            <a:ext cx="8022454" cy="1546419"/>
          </a:xfrm>
        </p:spPr>
        <p:txBody>
          <a:bodyPr/>
          <a:lstStyle/>
          <a:p>
            <a:pPr algn="r"/>
            <a:r>
              <a:rPr lang="es-ES" b="1" dirty="0"/>
              <a:t>Departamento de Diálogo Social  </a:t>
            </a:r>
          </a:p>
          <a:p>
            <a:pPr algn="r"/>
            <a:r>
              <a:rPr lang="es-ES" dirty="0"/>
              <a:t>Subsecretaría del Trabajo</a:t>
            </a:r>
          </a:p>
          <a:p>
            <a:pPr algn="r"/>
            <a:r>
              <a:rPr lang="es-ES" dirty="0"/>
              <a:t>14 de julio 2021</a:t>
            </a:r>
          </a:p>
          <a:p>
            <a:endParaRPr lang="es-ES" dirty="0"/>
          </a:p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653309-4964-476E-AC90-D1D6FF071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11</a:t>
            </a:fld>
            <a:endParaRPr lang="es-CL" dirty="0"/>
          </a:p>
        </p:txBody>
      </p:sp>
      <p:pic>
        <p:nvPicPr>
          <p:cNvPr id="6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10AF153B-AF04-422E-8EA9-F391615D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  <a:prstGeom prst="rect">
            <a:avLst/>
          </a:prstGeom>
        </p:spPr>
      </p:pic>
      <p:pic>
        <p:nvPicPr>
          <p:cNvPr id="10" name="Imagen 9" descr="Patrón de fondo&#10;&#10;Descripción generada automáticamente con confianza media">
            <a:extLst>
              <a:ext uri="{FF2B5EF4-FFF2-40B4-BE49-F238E27FC236}">
                <a16:creationId xmlns:a16="http://schemas.microsoft.com/office/drawing/2014/main" id="{BAE8BCF8-0486-4071-A0D0-FDE4157DF1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4206700"/>
            <a:ext cx="1771242" cy="266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23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9708472" cy="802921"/>
          </a:xfrm>
        </p:spPr>
        <p:txBody>
          <a:bodyPr>
            <a:normAutofit fontScale="90000"/>
          </a:bodyPr>
          <a:lstStyle/>
          <a:p>
            <a:r>
              <a:rPr lang="es-ES" sz="3600" b="1" dirty="0"/>
              <a:t>Diagnóstico general: Tasa Sindicalización y otros antecedentes (ENCLA 2019).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2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9F44C6D-D08C-438F-A8E6-4194FFC46CEA}"/>
              </a:ext>
            </a:extLst>
          </p:cNvPr>
          <p:cNvSpPr txBox="1"/>
          <p:nvPr/>
        </p:nvSpPr>
        <p:spPr>
          <a:xfrm>
            <a:off x="754601" y="2273481"/>
            <a:ext cx="953461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Tasa de sindicalización es de 22.2% en Chile.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Baja participación de mujeres en cargos de presidente. La composición de los directorios de las organizaciones sindicales esta lejos de tener paridad.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La participación de personas extranjeras en organizaciones sindicales es del 4.8%.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Negociación colectiva: sólo el 6% de las empresas consideras existe algún tipo de instrumento colectivo vigente, que cubre al 22% del total de los trabajadores.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Medidas de inclusión laboral son bajas a nivel de negociación colectiva.</a:t>
            </a:r>
          </a:p>
        </p:txBody>
      </p:sp>
    </p:spTree>
    <p:extLst>
      <p:ext uri="{BB962C8B-B14F-4D97-AF65-F5344CB8AC3E}">
        <p14:creationId xmlns:p14="http://schemas.microsoft.com/office/powerpoint/2010/main" val="223743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9708472" cy="802921"/>
          </a:xfrm>
        </p:spPr>
        <p:txBody>
          <a:bodyPr>
            <a:normAutofit fontScale="90000"/>
          </a:bodyPr>
          <a:lstStyle/>
          <a:p>
            <a:r>
              <a:rPr lang="es-ES" sz="3600" b="1" dirty="0"/>
              <a:t>Normativa: Ley 20.940, Moderniza el Sistema de Relaciones Laborales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3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9F44C6D-D08C-438F-A8E6-4194FFC46CEA}"/>
              </a:ext>
            </a:extLst>
          </p:cNvPr>
          <p:cNvSpPr txBox="1"/>
          <p:nvPr/>
        </p:nvSpPr>
        <p:spPr>
          <a:xfrm>
            <a:off x="589989" y="1898014"/>
            <a:ext cx="95346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Ley N° 20.940, del Ministerio del Trabajo y Previsión Social, publicada el 08/09/2016.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Créase el Fondo de Formación Sindical y Relaciones Laborales Colaborativas (FFS):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Administrador: Ministerio del Trabajo y Previsión Social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Objeto:</a:t>
            </a:r>
            <a:r>
              <a:rPr lang="es-ES" sz="2000" b="1" dirty="0"/>
              <a:t> financiar proyectos, programas y acciones de formación sindical, promoción del diálogo social y desarrollo de relaciones laborales colaborativas entre empleadores y trabajadores.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b="1" dirty="0"/>
              <a:t>Crease el Consejo Superior Laboral,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Instancia de carácter tripartito y consultivo,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Misión colaborar en la formulación de propuestas y recomendaciones de políticas públicas destinadas a fortalecer y promover el diálogo social y una cultura de relaciones laborales justas, modernas y colaborativas en el país.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3470220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9708472" cy="802921"/>
          </a:xfrm>
        </p:spPr>
        <p:txBody>
          <a:bodyPr>
            <a:normAutofit/>
          </a:bodyPr>
          <a:lstStyle/>
          <a:p>
            <a:r>
              <a:rPr lang="es-ES" sz="3600" b="1" dirty="0"/>
              <a:t>Financiamiento FFS: Ley 20.940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4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34300B9-4EC9-4204-9630-810F6DB8DC40}"/>
              </a:ext>
            </a:extLst>
          </p:cNvPr>
          <p:cNvSpPr txBox="1"/>
          <p:nvPr/>
        </p:nvSpPr>
        <p:spPr>
          <a:xfrm>
            <a:off x="838200" y="1855823"/>
            <a:ext cx="97084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romanLcParenR"/>
            </a:pPr>
            <a:r>
              <a:rPr lang="es-ES" sz="2000" dirty="0"/>
              <a:t>El aporte que se contemple anualmente en la Ley de Presupuestos; </a:t>
            </a:r>
          </a:p>
          <a:p>
            <a:pPr marL="514350" indent="-514350">
              <a:buAutoNum type="romanLcParenR"/>
            </a:pPr>
            <a:r>
              <a:rPr lang="es-ES" sz="2000" dirty="0"/>
              <a:t>Las multas pagadas por prácticas desleales y antisindicales; </a:t>
            </a:r>
          </a:p>
          <a:p>
            <a:pPr marL="514350" indent="-514350">
              <a:buAutoNum type="romanLcParenR"/>
            </a:pPr>
            <a:r>
              <a:rPr lang="es-ES" sz="2000" dirty="0"/>
              <a:t>Las donaciones que se le hagan, y las herencias y legados que acepte, a través de la Subsecretaría del Trabajo, con beneficio de inventario; </a:t>
            </a:r>
          </a:p>
          <a:p>
            <a:pPr marL="514350" indent="-514350">
              <a:buAutoNum type="romanLcParenR"/>
            </a:pPr>
            <a:r>
              <a:rPr lang="es-ES" sz="2000" dirty="0"/>
              <a:t>Los aportes que se reciban por vía de cooperación internacional a cualquier título; y </a:t>
            </a:r>
          </a:p>
          <a:p>
            <a:pPr marL="514350" indent="-514350">
              <a:buAutoNum type="romanLcParenR"/>
            </a:pPr>
            <a:r>
              <a:rPr lang="es-ES" sz="2000" dirty="0"/>
              <a:t>Los demás recursos que perciba por otros conceptos.</a:t>
            </a:r>
          </a:p>
          <a:p>
            <a:endParaRPr lang="es-ES" sz="2000" dirty="0"/>
          </a:p>
          <a:p>
            <a:r>
              <a:rPr lang="es-ES" sz="2000" dirty="0"/>
              <a:t>Los recursos del Fondo serán asignados por la Subsecretaría del Trabajo, mediante concurso o licitación pública. </a:t>
            </a:r>
          </a:p>
          <a:p>
            <a:endParaRPr lang="es-ES" sz="2000" dirty="0"/>
          </a:p>
          <a:p>
            <a:r>
              <a:rPr lang="es-ES" sz="2000" dirty="0"/>
              <a:t>El Consejo Superior Laboral propondrá anualmente los criterios generales para la asignación de los recursos del Fondo</a:t>
            </a:r>
          </a:p>
        </p:txBody>
      </p:sp>
    </p:spTree>
    <p:extLst>
      <p:ext uri="{BB962C8B-B14F-4D97-AF65-F5344CB8AC3E}">
        <p14:creationId xmlns:p14="http://schemas.microsoft.com/office/powerpoint/2010/main" val="229556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077" y="646171"/>
            <a:ext cx="10951347" cy="802921"/>
          </a:xfrm>
        </p:spPr>
        <p:txBody>
          <a:bodyPr>
            <a:noAutofit/>
          </a:bodyPr>
          <a:lstStyle/>
          <a:p>
            <a:r>
              <a:rPr lang="es-ES" sz="3600" b="1" dirty="0"/>
              <a:t>Formulación del programa: 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5</a:t>
            </a:fld>
            <a:endParaRPr lang="es-C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281246-BBF0-4C5A-9C5D-25161B42EDC7}"/>
              </a:ext>
            </a:extLst>
          </p:cNvPr>
          <p:cNvSpPr txBox="1"/>
          <p:nvPr/>
        </p:nvSpPr>
        <p:spPr>
          <a:xfrm>
            <a:off x="729446" y="1820793"/>
            <a:ext cx="10733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Ficha técnica Escuela de Liderazgo Sindical</a:t>
            </a:r>
            <a:endParaRPr lang="es-CL" sz="1200" dirty="0"/>
          </a:p>
        </p:txBody>
      </p:sp>
      <p:graphicFrame>
        <p:nvGraphicFramePr>
          <p:cNvPr id="6" name="Tabla 8">
            <a:extLst>
              <a:ext uri="{FF2B5EF4-FFF2-40B4-BE49-F238E27FC236}">
                <a16:creationId xmlns:a16="http://schemas.microsoft.com/office/drawing/2014/main" id="{DB2676F6-97AF-4F32-A402-5FD3AAEA1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177394"/>
              </p:ext>
            </p:extLst>
          </p:nvPr>
        </p:nvGraphicFramePr>
        <p:xfrm>
          <a:off x="1157423" y="1885165"/>
          <a:ext cx="9877148" cy="442356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59832">
                  <a:extLst>
                    <a:ext uri="{9D8B030D-6E8A-4147-A177-3AD203B41FA5}">
                      <a16:colId xmlns:a16="http://schemas.microsoft.com/office/drawing/2014/main" val="1801421558"/>
                    </a:ext>
                  </a:extLst>
                </a:gridCol>
                <a:gridCol w="6617316">
                  <a:extLst>
                    <a:ext uri="{9D8B030D-6E8A-4147-A177-3AD203B41FA5}">
                      <a16:colId xmlns:a16="http://schemas.microsoft.com/office/drawing/2014/main" val="642198973"/>
                    </a:ext>
                  </a:extLst>
                </a:gridCol>
              </a:tblGrid>
              <a:tr h="764405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Diagnóstico Inicial</a:t>
                      </a:r>
                      <a:endParaRPr lang="es-C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200" b="0" dirty="0"/>
                        <a:t>Falta de confianza en relaciones laborales.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200" b="0" dirty="0"/>
                        <a:t>Tasa de renovación de líderes sindicales muy baja.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200" b="0" dirty="0"/>
                        <a:t>Cumplir compromiso número 8 con agenda de Objetivo Desarrollo Sostenible.</a:t>
                      </a:r>
                      <a:endParaRPr lang="es-CL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54624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Objetivo general</a:t>
                      </a:r>
                      <a:endParaRPr lang="es-C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Fomentar la participación de trabajadores/as que se involucren en el mundo sindical y sean líderes en sus organizaciones.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555889"/>
                  </a:ext>
                </a:extLst>
              </a:tr>
              <a:tr h="2632950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Perfil Líder Sindical</a:t>
                      </a:r>
                      <a:endParaRPr lang="es-C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es-ES" sz="1200" dirty="0"/>
                        <a:t>Capaz de representar  a los trabajadores, llevando las temáticas o problemáticas que los aquejan  frente al empleador, de una manera clara y coherente.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200" dirty="0"/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s-ES" sz="1200" dirty="0"/>
                        <a:t>Conocimientos en aspectos legales que le permitan respaldar su opinión y fundamentar los requerimientos que los trabajadores demandan. 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200" dirty="0"/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s-ES" sz="1200" dirty="0"/>
                        <a:t>Manejo de herramientas informáticas básicas que le permitan llevar un orden y registro de las actividades, así como también, manejo en plataformas virtuales que le permitan tener un mejor acceso a la información. 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200" dirty="0"/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s-ES" sz="1200" dirty="0"/>
                        <a:t>Reconoce la importancia del sindicalismo en la economía nacional, un buen ambiente laboral impacta positivamente en la estabilidad de largo plazo de la empresa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449770"/>
                  </a:ext>
                </a:extLst>
              </a:tr>
              <a:tr h="28450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Duración </a:t>
                      </a:r>
                      <a:endParaRPr lang="es-C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5 meses</a:t>
                      </a:r>
                      <a:endParaRPr lang="es-C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68018"/>
                  </a:ext>
                </a:extLst>
              </a:tr>
              <a:tr h="28450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Potenciales beneficiarios</a:t>
                      </a:r>
                      <a:endParaRPr lang="es-C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Trabajadores y dirigentes sindicales, mayores de 18 años</a:t>
                      </a:r>
                      <a:r>
                        <a:rPr lang="es-CL" sz="1200" dirty="0"/>
                        <a:t>.</a:t>
                      </a:r>
                      <a:endParaRPr lang="es-E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255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25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41" y="-26093"/>
            <a:ext cx="6778841" cy="802921"/>
          </a:xfrm>
        </p:spPr>
        <p:txBody>
          <a:bodyPr>
            <a:normAutofit/>
          </a:bodyPr>
          <a:lstStyle/>
          <a:p>
            <a:r>
              <a:rPr lang="es-ES" sz="3600" b="1" dirty="0"/>
              <a:t>Ejecución</a:t>
            </a:r>
            <a:r>
              <a:rPr lang="es-ES" b="1" dirty="0"/>
              <a:t> </a:t>
            </a:r>
            <a:r>
              <a:rPr lang="es-ES" sz="3600" b="1" dirty="0"/>
              <a:t>del programa: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6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5DC3C62-DBA1-41F1-95AD-5009C1142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69099"/>
              </p:ext>
            </p:extLst>
          </p:nvPr>
        </p:nvGraphicFramePr>
        <p:xfrm>
          <a:off x="1584357" y="1043788"/>
          <a:ext cx="9215717" cy="4759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9194">
                  <a:extLst>
                    <a:ext uri="{9D8B030D-6E8A-4147-A177-3AD203B41FA5}">
                      <a16:colId xmlns:a16="http://schemas.microsoft.com/office/drawing/2014/main" val="924916680"/>
                    </a:ext>
                  </a:extLst>
                </a:gridCol>
                <a:gridCol w="2316587">
                  <a:extLst>
                    <a:ext uri="{9D8B030D-6E8A-4147-A177-3AD203B41FA5}">
                      <a16:colId xmlns:a16="http://schemas.microsoft.com/office/drawing/2014/main" val="1706043358"/>
                    </a:ext>
                  </a:extLst>
                </a:gridCol>
                <a:gridCol w="366178">
                  <a:extLst>
                    <a:ext uri="{9D8B030D-6E8A-4147-A177-3AD203B41FA5}">
                      <a16:colId xmlns:a16="http://schemas.microsoft.com/office/drawing/2014/main" val="1097613791"/>
                    </a:ext>
                  </a:extLst>
                </a:gridCol>
                <a:gridCol w="2170981">
                  <a:extLst>
                    <a:ext uri="{9D8B030D-6E8A-4147-A177-3AD203B41FA5}">
                      <a16:colId xmlns:a16="http://schemas.microsoft.com/office/drawing/2014/main" val="280487136"/>
                    </a:ext>
                  </a:extLst>
                </a:gridCol>
                <a:gridCol w="412535">
                  <a:extLst>
                    <a:ext uri="{9D8B030D-6E8A-4147-A177-3AD203B41FA5}">
                      <a16:colId xmlns:a16="http://schemas.microsoft.com/office/drawing/2014/main" val="2329576118"/>
                    </a:ext>
                  </a:extLst>
                </a:gridCol>
                <a:gridCol w="1363881">
                  <a:extLst>
                    <a:ext uri="{9D8B030D-6E8A-4147-A177-3AD203B41FA5}">
                      <a16:colId xmlns:a16="http://schemas.microsoft.com/office/drawing/2014/main" val="281644105"/>
                    </a:ext>
                  </a:extLst>
                </a:gridCol>
                <a:gridCol w="396361">
                  <a:extLst>
                    <a:ext uri="{9D8B030D-6E8A-4147-A177-3AD203B41FA5}">
                      <a16:colId xmlns:a16="http://schemas.microsoft.com/office/drawing/2014/main" val="3090783421"/>
                    </a:ext>
                  </a:extLst>
                </a:gridCol>
              </a:tblGrid>
              <a:tr h="542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ENFOQUE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CURSO N° 1   INTRODUCCIÓN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HRS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CURSO N° 2 LIDERAZGO Y NEGOCIACIÓN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HRS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CURSO N° 3 VINCULACIÓN CON EL MEDIO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HRS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1522392484"/>
                  </a:ext>
                </a:extLst>
              </a:tr>
              <a:tr h="3667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Social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Contexto socio-económico (4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8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Liderazgo (4 h)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16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Equidad de Género 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4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1116230268"/>
                  </a:ext>
                </a:extLst>
              </a:tr>
              <a:tr h="3667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Dialogo Social (4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Comunicación efectiva (8 h)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51032"/>
                  </a:ext>
                </a:extLst>
              </a:tr>
              <a:tr h="5421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s-CL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c) Resolución de Conflictos (4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</a:t>
                      </a:r>
                      <a:r>
                        <a:rPr lang="es-CL" sz="1100" u="sng" dirty="0">
                          <a:effectLst/>
                        </a:rPr>
                        <a:t>Módulo electivo</a:t>
                      </a:r>
                      <a:r>
                        <a:rPr lang="es-CL" sz="1100" dirty="0">
                          <a:effectLst/>
                        </a:rPr>
                        <a:t>: Revolución 4.0 e impacto laboral (3 h)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3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1209506664"/>
                  </a:ext>
                </a:extLst>
              </a:tr>
              <a:tr h="36676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Jurídico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Normas laborales en materia de contratación. (6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20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Solicitud Derecho a la información (2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14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Inclusión laboral (Ley 21.015) (3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9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2035974609"/>
                  </a:ext>
                </a:extLst>
              </a:tr>
              <a:tr h="3667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Derechos Fundamentales (6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Erradicación de Trabajo Infantil (3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520857"/>
                  </a:ext>
                </a:extLst>
              </a:tr>
              <a:tr h="3667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c) Salud y seguridad en el trabajo (4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Negociación Colectiva (12 h).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 c)Trabajo Migrantes (3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170586"/>
                  </a:ext>
                </a:extLst>
              </a:tr>
              <a:tr h="3667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d) Estructura Sindical (4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d) </a:t>
                      </a:r>
                      <a:r>
                        <a:rPr lang="es-CL" sz="1100" u="sng" dirty="0">
                          <a:effectLst/>
                        </a:rPr>
                        <a:t>Módulo electivo:</a:t>
                      </a:r>
                      <a:r>
                        <a:rPr lang="es-CL" sz="1100" dirty="0">
                          <a:effectLst/>
                        </a:rPr>
                        <a:t> Educación cívica (3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3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3146606356"/>
                  </a:ext>
                </a:extLst>
              </a:tr>
              <a:tr h="36676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Herramientas de Gestión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marL="228600" indent="-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AutoNum type="alphaLcParenR"/>
                      </a:pPr>
                      <a:r>
                        <a:rPr lang="es-CL" sz="1100" dirty="0">
                          <a:effectLst/>
                        </a:rPr>
                        <a:t>Nivelación alfabetización digital     (2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12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Taller teórico práctico: Conceptos contables básicos I (7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14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a) Taller teórico práctico: Sindicalismo y vinculación con el medio.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10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1840639737"/>
                  </a:ext>
                </a:extLst>
              </a:tr>
              <a:tr h="3667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Taller teórico práctico: Herramientas digitales (5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Taller de Negociación colectiva (7 h).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241926"/>
                  </a:ext>
                </a:extLst>
              </a:tr>
              <a:tr h="5421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c) Taller teórico práctico: Conceptos contables básicos I (5 h)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b) </a:t>
                      </a:r>
                      <a:r>
                        <a:rPr lang="es-CL" sz="1100" u="sng" dirty="0">
                          <a:effectLst/>
                        </a:rPr>
                        <a:t>Módulo electivo: </a:t>
                      </a:r>
                      <a:r>
                        <a:rPr lang="es-CL" sz="1100" dirty="0">
                          <a:effectLst/>
                        </a:rPr>
                        <a:t>Cambio climático e impacto laboral (3 h)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dirty="0">
                          <a:effectLst/>
                        </a:rPr>
                        <a:t>3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602359275"/>
                  </a:ext>
                </a:extLst>
              </a:tr>
              <a:tr h="198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Total 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 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40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 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44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 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100" b="1" dirty="0">
                          <a:effectLst/>
                        </a:rPr>
                        <a:t>26</a:t>
                      </a:r>
                      <a:endParaRPr lang="es-C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0" marR="31450" marT="0" marB="0" anchor="ctr"/>
                </a:tc>
                <a:extLst>
                  <a:ext uri="{0D108BD9-81ED-4DB2-BD59-A6C34878D82A}">
                    <a16:rowId xmlns:a16="http://schemas.microsoft.com/office/drawing/2014/main" val="247578781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8F3671B-7894-49E3-89A0-63C3D612A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291" y="1894436"/>
            <a:ext cx="13990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2D28D36-8802-48B5-BE9E-57F535FF4E15}"/>
              </a:ext>
            </a:extLst>
          </p:cNvPr>
          <p:cNvSpPr txBox="1"/>
          <p:nvPr/>
        </p:nvSpPr>
        <p:spPr>
          <a:xfrm>
            <a:off x="4256576" y="756420"/>
            <a:ext cx="5006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Malla Curricular Escuela de Liderazgo Sindical 2021</a:t>
            </a:r>
            <a:endParaRPr lang="es-CL" sz="1400" b="1" dirty="0"/>
          </a:p>
        </p:txBody>
      </p:sp>
    </p:spTree>
    <p:extLst>
      <p:ext uri="{BB962C8B-B14F-4D97-AF65-F5344CB8AC3E}">
        <p14:creationId xmlns:p14="http://schemas.microsoft.com/office/powerpoint/2010/main" val="4137618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7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F0ECCE0-06B3-4583-8D49-352EC1134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80754"/>
              </p:ext>
            </p:extLst>
          </p:nvPr>
        </p:nvGraphicFramePr>
        <p:xfrm>
          <a:off x="1058567" y="981464"/>
          <a:ext cx="10074866" cy="4608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7361">
                  <a:extLst>
                    <a:ext uri="{9D8B030D-6E8A-4147-A177-3AD203B41FA5}">
                      <a16:colId xmlns:a16="http://schemas.microsoft.com/office/drawing/2014/main" val="2955483458"/>
                    </a:ext>
                  </a:extLst>
                </a:gridCol>
                <a:gridCol w="2467361">
                  <a:extLst>
                    <a:ext uri="{9D8B030D-6E8A-4147-A177-3AD203B41FA5}">
                      <a16:colId xmlns:a16="http://schemas.microsoft.com/office/drawing/2014/main" val="1924067181"/>
                    </a:ext>
                  </a:extLst>
                </a:gridCol>
                <a:gridCol w="699580">
                  <a:extLst>
                    <a:ext uri="{9D8B030D-6E8A-4147-A177-3AD203B41FA5}">
                      <a16:colId xmlns:a16="http://schemas.microsoft.com/office/drawing/2014/main" val="566315198"/>
                    </a:ext>
                  </a:extLst>
                </a:gridCol>
                <a:gridCol w="2467361">
                  <a:extLst>
                    <a:ext uri="{9D8B030D-6E8A-4147-A177-3AD203B41FA5}">
                      <a16:colId xmlns:a16="http://schemas.microsoft.com/office/drawing/2014/main" val="3564160919"/>
                    </a:ext>
                  </a:extLst>
                </a:gridCol>
                <a:gridCol w="354186">
                  <a:extLst>
                    <a:ext uri="{9D8B030D-6E8A-4147-A177-3AD203B41FA5}">
                      <a16:colId xmlns:a16="http://schemas.microsoft.com/office/drawing/2014/main" val="2849266007"/>
                    </a:ext>
                  </a:extLst>
                </a:gridCol>
                <a:gridCol w="1295777">
                  <a:extLst>
                    <a:ext uri="{9D8B030D-6E8A-4147-A177-3AD203B41FA5}">
                      <a16:colId xmlns:a16="http://schemas.microsoft.com/office/drawing/2014/main" val="1110402058"/>
                    </a:ext>
                  </a:extLst>
                </a:gridCol>
                <a:gridCol w="323240">
                  <a:extLst>
                    <a:ext uri="{9D8B030D-6E8A-4147-A177-3AD203B41FA5}">
                      <a16:colId xmlns:a16="http://schemas.microsoft.com/office/drawing/2014/main" val="4175624365"/>
                    </a:ext>
                  </a:extLst>
                </a:gridCol>
              </a:tblGrid>
              <a:tr h="5147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ENFOQUE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CURSO N° 1: INTRODUCCIÓN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HRS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CURSO N° 2: LIDERAZGO Y PREVENCIÓN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HRS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CURSO N° 3: EMPODERAMIENTO FEMENINO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HRS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556213635"/>
                  </a:ext>
                </a:extLst>
              </a:tr>
              <a:tr h="86303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Social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Inequidades, brechas y barreras de género      (1 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1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Liderazgo y comunicación efectiva (10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10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La importancia de la participación laboral y sindical de las mujeres en el mundo del trabajo. (4h)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4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983489806"/>
                  </a:ext>
                </a:extLst>
              </a:tr>
              <a:tr h="57290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</a:t>
                      </a:r>
                      <a:r>
                        <a:rPr lang="es-CL" sz="900" u="sng" dirty="0">
                          <a:effectLst/>
                        </a:rPr>
                        <a:t>Módulo electivo</a:t>
                      </a:r>
                      <a:r>
                        <a:rPr lang="es-CL" sz="900" dirty="0">
                          <a:effectLst/>
                        </a:rPr>
                        <a:t>: Revolución 4.0 e impacto laboral (3 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3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1918463314"/>
                  </a:ext>
                </a:extLst>
              </a:tr>
              <a:tr h="34170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Jurídico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Normas Laborales en materia de contratación (4 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12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Prevención de maltrato, acoso laboral y sexual (5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7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Agenda Mujer de Gobierno (2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5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209027972"/>
                  </a:ext>
                </a:extLst>
              </a:tr>
              <a:tr h="34170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Derechos Fundamentales en la empresa con perspectiva de género. (4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Sistema de protección social gubernamental para las mujeres (2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Erradicación del trabajo infantil (3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912343"/>
                  </a:ext>
                </a:extLst>
              </a:tr>
              <a:tr h="45730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c) Salud y seguridad en el trabajo (4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c) </a:t>
                      </a:r>
                      <a:r>
                        <a:rPr lang="es-CL" sz="900" u="sng" dirty="0">
                          <a:effectLst/>
                        </a:rPr>
                        <a:t>Módulo electivo:</a:t>
                      </a:r>
                      <a:r>
                        <a:rPr lang="es-CL" sz="900" dirty="0">
                          <a:effectLst/>
                        </a:rPr>
                        <a:t> Educación cívica (3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3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2904207311"/>
                  </a:ext>
                </a:extLst>
              </a:tr>
              <a:tr h="68851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Herramientas de Gestión 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Nivelación alfabetización digital (2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9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Taller práctico: Liderazgo y Comunicación efectiva (3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8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a) Taller mesa de trabajo innovación laboral con enfoque de género. (7h)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7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2980493981"/>
                  </a:ext>
                </a:extLst>
              </a:tr>
              <a:tr h="57290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Taller teórico práctico: Herramientas digitales. (7h)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Taller: mesa de trabajo sobre prevención de maltrato y acoso (5 h).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b) </a:t>
                      </a:r>
                      <a:r>
                        <a:rPr lang="es-CL" sz="900" u="sng" dirty="0">
                          <a:effectLst/>
                        </a:rPr>
                        <a:t>Módulo electivo: </a:t>
                      </a:r>
                      <a:r>
                        <a:rPr lang="es-CL" sz="900" dirty="0">
                          <a:effectLst/>
                        </a:rPr>
                        <a:t>Cambio climático e impacto laboral (3 h)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dirty="0">
                          <a:effectLst/>
                        </a:rPr>
                        <a:t>3</a:t>
                      </a:r>
                      <a:endParaRPr lang="es-C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 anchor="ctr"/>
                </a:tc>
                <a:extLst>
                  <a:ext uri="{0D108BD9-81ED-4DB2-BD59-A6C34878D82A}">
                    <a16:rowId xmlns:a16="http://schemas.microsoft.com/office/drawing/2014/main" val="747435011"/>
                  </a:ext>
                </a:extLst>
              </a:tr>
              <a:tr h="255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 Total 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 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22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 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25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 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900" b="1" dirty="0">
                          <a:effectLst/>
                        </a:rPr>
                        <a:t>19</a:t>
                      </a:r>
                      <a:endParaRPr lang="es-C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57" marR="48257" marT="0" marB="0"/>
                </a:tc>
                <a:extLst>
                  <a:ext uri="{0D108BD9-81ED-4DB2-BD59-A6C34878D82A}">
                    <a16:rowId xmlns:a16="http://schemas.microsoft.com/office/drawing/2014/main" val="31285562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76919BA0-38CC-415D-A884-38FE40D1D09E}"/>
              </a:ext>
            </a:extLst>
          </p:cNvPr>
          <p:cNvSpPr txBox="1"/>
          <p:nvPr/>
        </p:nvSpPr>
        <p:spPr>
          <a:xfrm>
            <a:off x="4057095" y="555680"/>
            <a:ext cx="615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Malla Curricular Escuela de Formación Mujeres Líderes 2021</a:t>
            </a:r>
            <a:endParaRPr lang="es-CL" sz="1400" b="1" dirty="0"/>
          </a:p>
        </p:txBody>
      </p:sp>
    </p:spTree>
    <p:extLst>
      <p:ext uri="{BB962C8B-B14F-4D97-AF65-F5344CB8AC3E}">
        <p14:creationId xmlns:p14="http://schemas.microsoft.com/office/powerpoint/2010/main" val="322463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899" y="711559"/>
            <a:ext cx="9140301" cy="802921"/>
          </a:xfrm>
        </p:spPr>
        <p:txBody>
          <a:bodyPr>
            <a:normAutofit/>
          </a:bodyPr>
          <a:lstStyle/>
          <a:p>
            <a:r>
              <a:rPr lang="es-ES" sz="3600" b="1" dirty="0"/>
              <a:t>Cómo implementar: Proceso licitatorio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0258"/>
            <a:ext cx="2743200" cy="365125"/>
          </a:xfrm>
        </p:spPr>
        <p:txBody>
          <a:bodyPr/>
          <a:lstStyle/>
          <a:p>
            <a:fld id="{C32CDDC3-D968-462D-B32E-82CD2C6045E6}" type="slidenum">
              <a:rPr lang="es-CL" smtClean="0"/>
              <a:t>8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AAB85868-0695-426B-BA41-123A18A3F9D9}"/>
              </a:ext>
            </a:extLst>
          </p:cNvPr>
          <p:cNvSpPr/>
          <p:nvPr/>
        </p:nvSpPr>
        <p:spPr>
          <a:xfrm>
            <a:off x="2767044" y="1782694"/>
            <a:ext cx="1638665" cy="14865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Apertura</a:t>
            </a:r>
          </a:p>
          <a:p>
            <a:pPr algn="ctr"/>
            <a:endParaRPr lang="es-ES" dirty="0"/>
          </a:p>
          <a:p>
            <a:pPr algn="ctr"/>
            <a:r>
              <a:rPr lang="es-ES" sz="1200" dirty="0"/>
              <a:t>Publicación en Mercado Público de bases de licitación</a:t>
            </a:r>
            <a:endParaRPr lang="es-CL" sz="1200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6E141351-3501-4E3C-9F25-BD3D8E362D30}"/>
              </a:ext>
            </a:extLst>
          </p:cNvPr>
          <p:cNvCxnSpPr>
            <a:cxnSpLocks/>
          </p:cNvCxnSpPr>
          <p:nvPr/>
        </p:nvCxnSpPr>
        <p:spPr>
          <a:xfrm>
            <a:off x="4488395" y="2521835"/>
            <a:ext cx="523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316528FC-880A-42AF-8218-21913C985D2E}"/>
              </a:ext>
            </a:extLst>
          </p:cNvPr>
          <p:cNvSpPr/>
          <p:nvPr/>
        </p:nvSpPr>
        <p:spPr>
          <a:xfrm>
            <a:off x="2871724" y="3448980"/>
            <a:ext cx="1429304" cy="95548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Período de preguntas y publicación de respuestas</a:t>
            </a:r>
          </a:p>
          <a:p>
            <a:pPr algn="ctr"/>
            <a:endParaRPr lang="es-CL" sz="1000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C6F61A7-382D-443C-89DD-1A7AEAE1BC11}"/>
              </a:ext>
            </a:extLst>
          </p:cNvPr>
          <p:cNvSpPr/>
          <p:nvPr/>
        </p:nvSpPr>
        <p:spPr>
          <a:xfrm>
            <a:off x="2871724" y="4675749"/>
            <a:ext cx="1429304" cy="9554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Cierre de recepción de propuestas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14EB2FA4-6C23-4F09-B60B-525B66595AB0}"/>
              </a:ext>
            </a:extLst>
          </p:cNvPr>
          <p:cNvCxnSpPr>
            <a:cxnSpLocks/>
          </p:cNvCxnSpPr>
          <p:nvPr/>
        </p:nvCxnSpPr>
        <p:spPr>
          <a:xfrm>
            <a:off x="9458418" y="2525986"/>
            <a:ext cx="523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3970C03-2112-444B-9F77-FC7D55A59B98}"/>
              </a:ext>
            </a:extLst>
          </p:cNvPr>
          <p:cNvCxnSpPr/>
          <p:nvPr/>
        </p:nvCxnSpPr>
        <p:spPr>
          <a:xfrm>
            <a:off x="6947886" y="2521835"/>
            <a:ext cx="5592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14D20FB-2C63-4FC7-A24B-C7DC76A99B97}"/>
              </a:ext>
            </a:extLst>
          </p:cNvPr>
          <p:cNvSpPr/>
          <p:nvPr/>
        </p:nvSpPr>
        <p:spPr>
          <a:xfrm>
            <a:off x="5177548" y="1782693"/>
            <a:ext cx="1638665" cy="148658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Evaluación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Conformación de comisión a cargo y recepción de garantías de seriedad ($)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2FEDB74-E7D1-4806-A66E-3F18F3EF6AB9}"/>
              </a:ext>
            </a:extLst>
          </p:cNvPr>
          <p:cNvSpPr/>
          <p:nvPr/>
        </p:nvSpPr>
        <p:spPr>
          <a:xfrm>
            <a:off x="5282228" y="3448981"/>
            <a:ext cx="1429304" cy="95548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Definición de admisibilidad de propuestas y aclaraciones</a:t>
            </a:r>
            <a:endParaRPr lang="es-CL" sz="1000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019873A-6383-4D58-9B83-2C45FF518047}"/>
              </a:ext>
            </a:extLst>
          </p:cNvPr>
          <p:cNvSpPr/>
          <p:nvPr/>
        </p:nvSpPr>
        <p:spPr>
          <a:xfrm>
            <a:off x="5282228" y="4675749"/>
            <a:ext cx="1429304" cy="112302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Análisis de pertinencia de propuestas en materia técnica y económica.</a:t>
            </a:r>
          </a:p>
          <a:p>
            <a:pPr algn="ctr"/>
            <a:endParaRPr lang="es-ES" sz="1000" dirty="0"/>
          </a:p>
          <a:p>
            <a:pPr algn="ctr"/>
            <a:r>
              <a:rPr lang="es-ES" sz="1000" dirty="0"/>
              <a:t>Confección de acta final de evaluación</a:t>
            </a:r>
            <a:endParaRPr lang="es-CL" sz="1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57F26A3E-7EE9-4603-A136-03F890D19A53}"/>
              </a:ext>
            </a:extLst>
          </p:cNvPr>
          <p:cNvSpPr/>
          <p:nvPr/>
        </p:nvSpPr>
        <p:spPr>
          <a:xfrm>
            <a:off x="7696948" y="1782693"/>
            <a:ext cx="1638665" cy="148658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Adjudicación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Redacción de resolución pública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6090FE8-DF6A-4357-8E1A-7A0561567C4A}"/>
              </a:ext>
            </a:extLst>
          </p:cNvPr>
          <p:cNvSpPr/>
          <p:nvPr/>
        </p:nvSpPr>
        <p:spPr>
          <a:xfrm>
            <a:off x="7801628" y="3448982"/>
            <a:ext cx="1429304" cy="95548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Notificación a oferentes y solicitud de documentos requeridos</a:t>
            </a:r>
            <a:endParaRPr lang="es-CL" sz="1000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D2E7418-000A-4D22-BED7-C1492CABB63A}"/>
              </a:ext>
            </a:extLst>
          </p:cNvPr>
          <p:cNvSpPr/>
          <p:nvPr/>
        </p:nvSpPr>
        <p:spPr>
          <a:xfrm>
            <a:off x="10118330" y="1782694"/>
            <a:ext cx="1638665" cy="148658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Tramitación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Firma de convenio entre Ministerio y ejecutores licitados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07AE047E-87AD-48CE-B604-22C6D64853BC}"/>
              </a:ext>
            </a:extLst>
          </p:cNvPr>
          <p:cNvSpPr/>
          <p:nvPr/>
        </p:nvSpPr>
        <p:spPr>
          <a:xfrm>
            <a:off x="331985" y="1782694"/>
            <a:ext cx="1638665" cy="14865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Bases Técnicas</a:t>
            </a:r>
          </a:p>
          <a:p>
            <a:pPr algn="ctr"/>
            <a:endParaRPr lang="es-ES" dirty="0"/>
          </a:p>
          <a:p>
            <a:pPr algn="ctr"/>
            <a:r>
              <a:rPr lang="es-ES" sz="1200" dirty="0"/>
              <a:t>Redactar y definir elementos de las bases de licitación</a:t>
            </a:r>
            <a:endParaRPr lang="es-CL" sz="1200" dirty="0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F88686E-3EF2-4F83-BD88-9AD73D7707A4}"/>
              </a:ext>
            </a:extLst>
          </p:cNvPr>
          <p:cNvCxnSpPr>
            <a:cxnSpLocks/>
          </p:cNvCxnSpPr>
          <p:nvPr/>
        </p:nvCxnSpPr>
        <p:spPr>
          <a:xfrm>
            <a:off x="2106956" y="2521835"/>
            <a:ext cx="523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ángulo 26">
            <a:extLst>
              <a:ext uri="{FF2B5EF4-FFF2-40B4-BE49-F238E27FC236}">
                <a16:creationId xmlns:a16="http://schemas.microsoft.com/office/drawing/2014/main" id="{B8DF4B47-51DA-4BD3-A0E2-820449F067A4}"/>
              </a:ext>
            </a:extLst>
          </p:cNvPr>
          <p:cNvSpPr/>
          <p:nvPr/>
        </p:nvSpPr>
        <p:spPr>
          <a:xfrm>
            <a:off x="461220" y="3469627"/>
            <a:ext cx="1429304" cy="95548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Respecto a bases de años anteriores, mejorando deficiencias y adecuando según objetivos estratégicos</a:t>
            </a:r>
            <a:endParaRPr lang="es-CL" sz="1000" dirty="0"/>
          </a:p>
        </p:txBody>
      </p:sp>
    </p:spTree>
    <p:extLst>
      <p:ext uri="{BB962C8B-B14F-4D97-AF65-F5344CB8AC3E}">
        <p14:creationId xmlns:p14="http://schemas.microsoft.com/office/powerpoint/2010/main" val="70291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81BA7-1D85-4CA9-8867-E1A86DAB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9580418" cy="802921"/>
          </a:xfrm>
        </p:spPr>
        <p:txBody>
          <a:bodyPr>
            <a:normAutofit fontScale="90000"/>
          </a:bodyPr>
          <a:lstStyle/>
          <a:p>
            <a:r>
              <a:rPr lang="es-ES" sz="3600" b="1" dirty="0"/>
              <a:t>Desafíos por delante: Digitalización 100% del programa</a:t>
            </a:r>
            <a:endParaRPr lang="es-CL" sz="3600" b="1" dirty="0"/>
          </a:p>
        </p:txBody>
      </p:sp>
      <p:pic>
        <p:nvPicPr>
          <p:cNvPr id="7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D3230497-25A3-4674-9046-78257A15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0"/>
            <a:ext cx="1757352" cy="636039"/>
          </a:xfr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3CBA1E-787A-459C-AF10-75A61B93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CDDC3-D968-462D-B32E-82CD2C6045E6}" type="slidenum">
              <a:rPr lang="es-CL" smtClean="0"/>
              <a:t>9</a:t>
            </a:fld>
            <a:endParaRPr lang="es-CL" dirty="0"/>
          </a:p>
        </p:txBody>
      </p:sp>
      <p:pic>
        <p:nvPicPr>
          <p:cNvPr id="8" name="Marcador de contenido 6" descr="Gráfico, Forma&#10;&#10;Descripción generada automáticamente con confianza media">
            <a:extLst>
              <a:ext uri="{FF2B5EF4-FFF2-40B4-BE49-F238E27FC236}">
                <a16:creationId xmlns:a16="http://schemas.microsoft.com/office/drawing/2014/main" id="{3E213C44-A811-47EC-923D-3CD0EB947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28" y="5902517"/>
            <a:ext cx="1757352" cy="955483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18DDAC8-2115-4D45-9A79-F020BC1246EC}"/>
              </a:ext>
            </a:extLst>
          </p:cNvPr>
          <p:cNvSpPr txBox="1"/>
          <p:nvPr/>
        </p:nvSpPr>
        <p:spPr>
          <a:xfrm>
            <a:off x="1209964" y="2392218"/>
            <a:ext cx="100122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73737"/>
                </a:solidFill>
              </a:rPr>
              <a:t>C</a:t>
            </a:r>
            <a:r>
              <a:rPr lang="es-ES" sz="2000" b="0" i="0" dirty="0">
                <a:solidFill>
                  <a:srgbClr val="373737"/>
                </a:solidFill>
                <a:effectLst/>
              </a:rPr>
              <a:t>ontar con un sistema de control de ejecución del programa de manera digital e inteligente.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b="0" i="0" dirty="0">
              <a:solidFill>
                <a:srgbClr val="373737"/>
              </a:solidFill>
              <a:effectLst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73737"/>
                </a:solidFill>
              </a:rPr>
              <a:t>G</a:t>
            </a:r>
            <a:r>
              <a:rPr lang="es-ES" sz="2000" b="0" i="0" dirty="0">
                <a:solidFill>
                  <a:srgbClr val="373737"/>
                </a:solidFill>
                <a:effectLst/>
              </a:rPr>
              <a:t>eneración de una plataforma e-learning a través de la cual los trabajadores puedan acceder a contenidos en los horarios y días que les acomode, sin descartar las clases sincrónicas o presenciales  cuando se considere óptimo y pertinente.</a:t>
            </a:r>
          </a:p>
          <a:p>
            <a:endParaRPr lang="es-ES" sz="2000" b="0" i="0" dirty="0">
              <a:solidFill>
                <a:srgbClr val="373737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73737"/>
                </a:solidFill>
              </a:rPr>
              <a:t>Incorporar asistente técnico que pueda solucionar dudas de forma automática e inmediata</a:t>
            </a:r>
            <a:r>
              <a:rPr lang="es-ES" sz="2000" b="0" i="0" dirty="0">
                <a:solidFill>
                  <a:srgbClr val="373737"/>
                </a:solidFill>
                <a:effectLst/>
              </a:rPr>
              <a:t> (BOTS).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16663892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8E684DBF2FB84BB951F42A6B0FC861" ma:contentTypeVersion="2" ma:contentTypeDescription="Create a new document." ma:contentTypeScope="" ma:versionID="b0fdd02ef96913f27891a12c99dfe7b7">
  <xsd:schema xmlns:xsd="http://www.w3.org/2001/XMLSchema" xmlns:xs="http://www.w3.org/2001/XMLSchema" xmlns:p="http://schemas.microsoft.com/office/2006/metadata/properties" xmlns:ns1="http://schemas.microsoft.com/sharepoint/v3" xmlns:ns2="89f4cd83-a2d3-4405-9b45-6aff5241ff81" targetNamespace="http://schemas.microsoft.com/office/2006/metadata/properties" ma:root="true" ma:fieldsID="035ebb9a2f44faf05c70baa707822c4d" ns1:_="" ns2:_="">
    <xsd:import namespace="http://schemas.microsoft.com/sharepoint/v3"/>
    <xsd:import namespace="89f4cd83-a2d3-4405-9b45-6aff5241ff8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4cd83-a2d3-4405-9b45-6aff5241ff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32EC807-87AF-4F10-8982-766A1D2574FB}"/>
</file>

<file path=customXml/itemProps2.xml><?xml version="1.0" encoding="utf-8"?>
<ds:datastoreItem xmlns:ds="http://schemas.openxmlformats.org/officeDocument/2006/customXml" ds:itemID="{A2A91BF9-7B6D-4924-BD14-8ACB8E60B104}"/>
</file>

<file path=customXml/itemProps3.xml><?xml version="1.0" encoding="utf-8"?>
<ds:datastoreItem xmlns:ds="http://schemas.openxmlformats.org/officeDocument/2006/customXml" ds:itemID="{3A256E86-F4B1-479A-9ACC-A72187F0A770}"/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1398</Words>
  <Application>Microsoft Office PowerPoint</Application>
  <PresentationFormat>Panorámica</PresentationFormat>
  <Paragraphs>211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Asistencia técnica MinTrab Chile a MTPE Perú: Convocatoria Rial-OEA 2021</vt:lpstr>
      <vt:lpstr>Diagnóstico general: Tasa Sindicalización y otros antecedentes (ENCLA 2019).</vt:lpstr>
      <vt:lpstr>Normativa: Ley 20.940, Moderniza el Sistema de Relaciones Laborales</vt:lpstr>
      <vt:lpstr>Financiamiento FFS: Ley 20.940</vt:lpstr>
      <vt:lpstr>Formulación del programa: </vt:lpstr>
      <vt:lpstr>Ejecución del programa:</vt:lpstr>
      <vt:lpstr>Presentación de PowerPoint</vt:lpstr>
      <vt:lpstr>Cómo implementar: Proceso licitatorio</vt:lpstr>
      <vt:lpstr>Desafíos por delante: Digitalización 100% del programa</vt:lpstr>
      <vt:lpstr>Conclusiones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Benjamin Ignacio Cruz Infante</dc:creator>
  <cp:lastModifiedBy>Benjamin Ignacio Cruz Infante</cp:lastModifiedBy>
  <cp:revision>32</cp:revision>
  <dcterms:created xsi:type="dcterms:W3CDTF">2021-07-09T14:37:08Z</dcterms:created>
  <dcterms:modified xsi:type="dcterms:W3CDTF">2021-07-14T16:41:46Z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0x0101009E8E684DBF2FB84BB951F42A6B0FC861</vt:lpwstr>
  </property>
</Properties>
</file>