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40"/>
  </p:notesMasterIdLst>
  <p:handoutMasterIdLst>
    <p:handoutMasterId r:id="rId41"/>
  </p:handoutMasterIdLst>
  <p:sldIdLst>
    <p:sldId id="325" r:id="rId2"/>
    <p:sldId id="1441" r:id="rId3"/>
    <p:sldId id="291" r:id="rId4"/>
    <p:sldId id="316" r:id="rId5"/>
    <p:sldId id="1421" r:id="rId6"/>
    <p:sldId id="1424" r:id="rId7"/>
    <p:sldId id="1422" r:id="rId8"/>
    <p:sldId id="1442" r:id="rId9"/>
    <p:sldId id="1439" r:id="rId10"/>
    <p:sldId id="1435" r:id="rId11"/>
    <p:sldId id="338" r:id="rId12"/>
    <p:sldId id="1426" r:id="rId13"/>
    <p:sldId id="1433" r:id="rId14"/>
    <p:sldId id="347" r:id="rId15"/>
    <p:sldId id="339" r:id="rId16"/>
    <p:sldId id="1404" r:id="rId17"/>
    <p:sldId id="1403" r:id="rId18"/>
    <p:sldId id="348" r:id="rId19"/>
    <p:sldId id="1432" r:id="rId20"/>
    <p:sldId id="1436" r:id="rId21"/>
    <p:sldId id="1444" r:id="rId22"/>
    <p:sldId id="346" r:id="rId23"/>
    <p:sldId id="1430" r:id="rId24"/>
    <p:sldId id="1437" r:id="rId25"/>
    <p:sldId id="1405" r:id="rId26"/>
    <p:sldId id="1427" r:id="rId27"/>
    <p:sldId id="342" r:id="rId28"/>
    <p:sldId id="344" r:id="rId29"/>
    <p:sldId id="343" r:id="rId30"/>
    <p:sldId id="335" r:id="rId31"/>
    <p:sldId id="1408" r:id="rId32"/>
    <p:sldId id="1409" r:id="rId33"/>
    <p:sldId id="1412" r:id="rId34"/>
    <p:sldId id="345" r:id="rId35"/>
    <p:sldId id="1440" r:id="rId36"/>
    <p:sldId id="1411" r:id="rId37"/>
    <p:sldId id="1417" r:id="rId38"/>
    <p:sldId id="327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D2B"/>
    <a:srgbClr val="0C8DCC"/>
    <a:srgbClr val="4FADBD"/>
    <a:srgbClr val="D0E0EC"/>
    <a:srgbClr val="14A4DE"/>
    <a:srgbClr val="00B1C4"/>
    <a:srgbClr val="505EC4"/>
    <a:srgbClr val="EDF9FE"/>
    <a:srgbClr val="004376"/>
    <a:srgbClr val="0A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7B94B-766E-4848-AA80-989D07FE3838}">
  <a:tblStyle styleId="{6917B94B-766E-4848-AA80-989D07FE383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B2F7A6F-3FE7-435A-BA3F-162E62F50A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F720BC-75E2-44AE-88A4-92C3A88A646B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291" autoAdjust="0"/>
  </p:normalViewPr>
  <p:slideViewPr>
    <p:cSldViewPr snapToGrid="0">
      <p:cViewPr varScale="1">
        <p:scale>
          <a:sx n="96" d="100"/>
          <a:sy n="96" d="100"/>
        </p:scale>
        <p:origin x="330" y="-12"/>
      </p:cViewPr>
      <p:guideLst>
        <p:guide orient="horz" pos="13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94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95598336311506"/>
          <c:y val="7.506042463054334E-2"/>
          <c:w val="0.56832610738472511"/>
          <c:h val="0.81875337040970741"/>
        </c:manualLayout>
      </c:layout>
      <c:pieChart>
        <c:varyColors val="1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pattFill prst="openDmnd">
                <a:fgClr>
                  <a:srgbClr val="00B1C4"/>
                </a:fgClr>
                <a:bgClr>
                  <a:srgbClr val="FFFFFF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E-4FEF-9408-78931D7D29BB}"/>
              </c:ext>
            </c:extLst>
          </c:dPt>
          <c:dPt>
            <c:idx val="1"/>
            <c:bubble3D val="0"/>
            <c:spPr>
              <a:pattFill prst="dashHorz">
                <a:fgClr>
                  <a:srgbClr val="00B0F0"/>
                </a:fgClr>
                <a:bgClr>
                  <a:srgbClr val="FFFFFF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DE-4FEF-9408-78931D7D29BB}"/>
              </c:ext>
            </c:extLst>
          </c:dPt>
          <c:dPt>
            <c:idx val="2"/>
            <c:bubble3D val="0"/>
            <c:spPr>
              <a:pattFill prst="pct80">
                <a:fgClr>
                  <a:srgbClr val="505EC4"/>
                </a:fgClr>
                <a:bgClr>
                  <a:srgbClr val="FFFFFF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DE-4FEF-9408-78931D7D29BB}"/>
              </c:ext>
            </c:extLst>
          </c:dPt>
          <c:dPt>
            <c:idx val="3"/>
            <c:bubble3D val="0"/>
            <c:spPr>
              <a:pattFill prst="plaid">
                <a:fgClr>
                  <a:srgbClr val="0070C0"/>
                </a:fgClr>
                <a:bgClr>
                  <a:schemeClr val="bg1"/>
                </a:bgClr>
              </a:patt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DE-4FEF-9408-78931D7D29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DE-4FEF-9408-78931D7D29BB}"/>
              </c:ext>
            </c:extLst>
          </c:dPt>
          <c:dPt>
            <c:idx val="5"/>
            <c:bubble3D val="0"/>
            <c:spPr>
              <a:pattFill prst="pct5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DE-4FEF-9408-78931D7D29BB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DE-4FEF-9408-78931D7D29BB}"/>
              </c:ext>
            </c:extLst>
          </c:dPt>
          <c:dPt>
            <c:idx val="7"/>
            <c:bubble3D val="0"/>
            <c:spPr>
              <a:pattFill prst="diagBrick">
                <a:fgClr>
                  <a:srgbClr val="0070C0"/>
                </a:fgClr>
                <a:bgClr>
                  <a:schemeClr val="bg1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DE-4FEF-9408-78931D7D29BB}"/>
              </c:ext>
            </c:extLst>
          </c:dPt>
          <c:dPt>
            <c:idx val="8"/>
            <c:bubble3D val="0"/>
            <c:spPr>
              <a:pattFill prst="narHorz">
                <a:fgClr>
                  <a:srgbClr val="0097A7">
                    <a:lumMod val="75000"/>
                  </a:srgbClr>
                </a:fgClr>
                <a:bgClr>
                  <a:srgbClr val="EDF9FE"/>
                </a:bgClr>
              </a:patt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DE-4FEF-9408-78931D7D29BB}"/>
              </c:ext>
            </c:extLst>
          </c:dPt>
          <c:dPt>
            <c:idx val="9"/>
            <c:bubble3D val="0"/>
            <c:spPr>
              <a:solidFill>
                <a:srgbClr val="0097A7">
                  <a:lumMod val="60000"/>
                  <a:lumOff val="40000"/>
                </a:srgbClr>
              </a:solidFill>
              <a:ln w="190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5DE-4FEF-9408-78931D7D29BB}"/>
              </c:ext>
            </c:extLst>
          </c:dPt>
          <c:dPt>
            <c:idx val="10"/>
            <c:bubble3D val="0"/>
            <c:spPr>
              <a:pattFill prst="sphere">
                <a:fgClr>
                  <a:srgbClr val="00B0F0"/>
                </a:fgClr>
                <a:bgClr>
                  <a:schemeClr val="bg1"/>
                </a:bgClr>
              </a:patt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5DE-4FEF-9408-78931D7D29BB}"/>
              </c:ext>
            </c:extLst>
          </c:dPt>
          <c:dLbls>
            <c:dLbl>
              <c:idx val="0"/>
              <c:layout>
                <c:manualLayout>
                  <c:x val="-0.14781866163187368"/>
                  <c:y val="0.174238752342082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E-4FEF-9408-78931D7D29BB}"/>
                </c:ext>
              </c:extLst>
            </c:dLbl>
            <c:dLbl>
              <c:idx val="1"/>
              <c:layout>
                <c:manualLayout>
                  <c:x val="5.7084345938239198E-3"/>
                  <c:y val="-6.11995446865915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E-4FEF-9408-78931D7D29BB}"/>
                </c:ext>
              </c:extLst>
            </c:dLbl>
            <c:dLbl>
              <c:idx val="2"/>
              <c:layout>
                <c:manualLayout>
                  <c:x val="-0.11735705259064839"/>
                  <c:y val="-1.54136958512404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E-4FEF-9408-78931D7D29BB}"/>
                </c:ext>
              </c:extLst>
            </c:dLbl>
            <c:dLbl>
              <c:idx val="3"/>
              <c:layout>
                <c:manualLayout>
                  <c:x val="3.2201412907498714E-2"/>
                  <c:y val="-3.44103000026564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E-4FEF-9408-78931D7D29BB}"/>
                </c:ext>
              </c:extLst>
            </c:dLbl>
            <c:dLbl>
              <c:idx val="4"/>
              <c:layout>
                <c:manualLayout>
                  <c:x val="5.0241676193745539E-2"/>
                  <c:y val="-1.19807085967882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E-4FEF-9408-78931D7D29BB}"/>
                </c:ext>
              </c:extLst>
            </c:dLbl>
            <c:dLbl>
              <c:idx val="5"/>
              <c:layout>
                <c:manualLayout>
                  <c:x val="2.7168879094472749E-2"/>
                  <c:y val="2.22956019789536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E-4FEF-9408-78931D7D29BB}"/>
                </c:ext>
              </c:extLst>
            </c:dLbl>
            <c:dLbl>
              <c:idx val="6"/>
              <c:layout>
                <c:manualLayout>
                  <c:x val="-5.6356988074038432E-3"/>
                  <c:y val="4.80019062147978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E-4FEF-9408-78931D7D29BB}"/>
                </c:ext>
              </c:extLst>
            </c:dLbl>
            <c:dLbl>
              <c:idx val="7"/>
              <c:layout>
                <c:manualLayout>
                  <c:x val="-9.8114588537468239E-2"/>
                  <c:y val="6.34946775992165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DE-4FEF-9408-78931D7D29BB}"/>
                </c:ext>
              </c:extLst>
            </c:dLbl>
            <c:dLbl>
              <c:idx val="8"/>
              <c:layout>
                <c:manualLayout>
                  <c:x val="1.8892611175646584E-2"/>
                  <c:y val="-0.163000292937240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DE-4FEF-9408-78931D7D29BB}"/>
                </c:ext>
              </c:extLst>
            </c:dLbl>
            <c:dLbl>
              <c:idx val="9"/>
              <c:layout>
                <c:manualLayout>
                  <c:x val="0.19726809353190525"/>
                  <c:y val="7.5307690239387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DE-4FEF-9408-78931D7D29BB}"/>
                </c:ext>
              </c:extLst>
            </c:dLbl>
            <c:dLbl>
              <c:idx val="10"/>
              <c:layout>
                <c:manualLayout>
                  <c:x val="6.5975192670260974E-2"/>
                  <c:y val="1.7423933119471177E-3"/>
                </c:manualLayout>
              </c:layout>
              <c:tx>
                <c:rich>
                  <a:bodyPr/>
                  <a:lstStyle/>
                  <a:p>
                    <a:fld id="{7C982BED-3609-41D1-9933-66DB658076D0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6B30EC5F-54F8-40E3-95B1-D28363BB11AC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5DE-4FEF-9408-78931D7D29BB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ap="flat" cmpd="sng" algn="ctr">
                  <a:solidFill>
                    <a:srgbClr val="004376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Hoja2!$E$3:$E$13</c:f>
              <c:strCache>
                <c:ptCount val="11"/>
                <c:pt idx="0">
                  <c:v>Agroindustria</c:v>
                </c:pt>
                <c:pt idx="1">
                  <c:v>Asociaciones</c:v>
                </c:pt>
                <c:pt idx="2">
                  <c:v>Cámaras</c:v>
                </c:pt>
                <c:pt idx="3">
                  <c:v>Comercialización</c:v>
                </c:pt>
                <c:pt idx="4">
                  <c:v>Consejo</c:v>
                </c:pt>
                <c:pt idx="5">
                  <c:v>Extractiva</c:v>
                </c:pt>
                <c:pt idx="6">
                  <c:v>Federación</c:v>
                </c:pt>
                <c:pt idx="7">
                  <c:v>Fundación</c:v>
                </c:pt>
                <c:pt idx="8">
                  <c:v>Industria</c:v>
                </c:pt>
                <c:pt idx="9">
                  <c:v>Servicios</c:v>
                </c:pt>
                <c:pt idx="10">
                  <c:v>Unión</c:v>
                </c:pt>
              </c:strCache>
            </c:strRef>
          </c:cat>
          <c:val>
            <c:numRef>
              <c:f>Hoja2!$F$3:$F$13</c:f>
              <c:numCache>
                <c:formatCode>General</c:formatCode>
                <c:ptCount val="11"/>
                <c:pt idx="0">
                  <c:v>21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24</c:v>
                </c:pt>
                <c:pt idx="9">
                  <c:v>41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DE-4FEF-9408-78931D7D29B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>
          <a:softEdge rad="317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cuadros!$F$7</c:f>
              <c:strCache>
                <c:ptCount val="1"/>
                <c:pt idx="0">
                  <c:v>CANTIDAD DE EMPRESAS INACTIVAS</c:v>
                </c:pt>
              </c:strCache>
            </c:strRef>
          </c:tx>
          <c:spPr>
            <a:solidFill>
              <a:srgbClr val="F94D2B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cuadros!$G$6:$S$6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cuadros!$G$7:$S$7</c:f>
              <c:numCache>
                <c:formatCode>General</c:formatCode>
                <c:ptCount val="13"/>
                <c:pt idx="0">
                  <c:v>21</c:v>
                </c:pt>
                <c:pt idx="1">
                  <c:v>7</c:v>
                </c:pt>
                <c:pt idx="2">
                  <c:v>42</c:v>
                </c:pt>
                <c:pt idx="3">
                  <c:v>65</c:v>
                </c:pt>
                <c:pt idx="4">
                  <c:v>63</c:v>
                </c:pt>
                <c:pt idx="5">
                  <c:v>64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83</c:v>
                </c:pt>
                <c:pt idx="10">
                  <c:v>83</c:v>
                </c:pt>
                <c:pt idx="11">
                  <c:v>72</c:v>
                </c:pt>
                <c:pt idx="1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3-4F17-86F1-0C1CECFA17C2}"/>
            </c:ext>
          </c:extLst>
        </c:ser>
        <c:ser>
          <c:idx val="1"/>
          <c:order val="1"/>
          <c:tx>
            <c:strRef>
              <c:f>cuadros!$F$8</c:f>
              <c:strCache>
                <c:ptCount val="1"/>
                <c:pt idx="0">
                  <c:v>CANTIDAD DE EMPRESAS ACTIVAS</c:v>
                </c:pt>
              </c:strCache>
            </c:strRef>
          </c:tx>
          <c:spPr>
            <a:solidFill>
              <a:srgbClr val="0C8DCC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cuadros!$G$6:$S$6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cuadros!$G$8:$S$8</c:f>
              <c:numCache>
                <c:formatCode>General</c:formatCode>
                <c:ptCount val="13"/>
                <c:pt idx="0">
                  <c:v>42</c:v>
                </c:pt>
                <c:pt idx="1">
                  <c:v>64</c:v>
                </c:pt>
                <c:pt idx="2">
                  <c:v>46</c:v>
                </c:pt>
                <c:pt idx="3">
                  <c:v>28</c:v>
                </c:pt>
                <c:pt idx="4">
                  <c:v>32</c:v>
                </c:pt>
                <c:pt idx="5">
                  <c:v>33</c:v>
                </c:pt>
                <c:pt idx="6">
                  <c:v>22</c:v>
                </c:pt>
                <c:pt idx="7">
                  <c:v>25</c:v>
                </c:pt>
                <c:pt idx="8">
                  <c:v>25</c:v>
                </c:pt>
                <c:pt idx="9">
                  <c:v>23</c:v>
                </c:pt>
                <c:pt idx="10">
                  <c:v>25</c:v>
                </c:pt>
                <c:pt idx="11">
                  <c:v>36</c:v>
                </c:pt>
                <c:pt idx="1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3-4F17-86F1-0C1CECFA17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5113248"/>
        <c:axId val="105129472"/>
      </c:barChart>
      <c:catAx>
        <c:axId val="1051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es-AR"/>
          </a:p>
        </c:txPr>
        <c:crossAx val="105129472"/>
        <c:crossesAt val="0"/>
        <c:auto val="1"/>
        <c:lblAlgn val="ctr"/>
        <c:lblOffset val="100"/>
        <c:noMultiLvlLbl val="0"/>
      </c:catAx>
      <c:valAx>
        <c:axId val="1051294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51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54456894983164E-2"/>
          <c:y val="2.5508530183726563E-3"/>
          <c:w val="0.89999991691640213"/>
          <c:h val="7.297003196869024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925FE-23EE-4127-9ADB-EC8F3CB0B1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0426BE8F-0704-42DC-88EB-187251B03FE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AR" sz="1200" b="1" kern="1200">
              <a:solidFill>
                <a:schemeClr val="bg1"/>
              </a:solidFill>
            </a:rPr>
            <a:t>MINISTERIO DE </a:t>
          </a: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TRABAJO,EMPLEO Y SEGURIDAD SOCIAL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B68DF318-2355-4DE4-AA70-E21F0C056B3D}" type="parTrans" cxnId="{AE6BB775-452E-4D2E-95A7-B40D58D9014B}">
      <dgm:prSet/>
      <dgm:spPr/>
      <dgm:t>
        <a:bodyPr/>
        <a:lstStyle/>
        <a:p>
          <a:endParaRPr lang="es-AR"/>
        </a:p>
      </dgm:t>
    </dgm:pt>
    <dgm:pt modelId="{BB340A10-A939-4270-BFF7-D7D2C3AF062E}" type="sibTrans" cxnId="{AE6BB775-452E-4D2E-95A7-B40D58D9014B}">
      <dgm:prSet/>
      <dgm:spPr/>
      <dgm:t>
        <a:bodyPr/>
        <a:lstStyle/>
        <a:p>
          <a:endParaRPr lang="es-AR"/>
        </a:p>
      </dgm:t>
    </dgm:pt>
    <dgm:pt modelId="{B5744A89-6FCD-45DC-ABC1-7765B23B563A}">
      <dgm:prSet phldrT="[Texto]" custT="1"/>
      <dgm:spPr/>
      <dgm:t>
        <a:bodyPr/>
        <a:lstStyle/>
        <a:p>
          <a:r>
            <a:rPr lang="es-AR" sz="1200" b="1">
              <a:solidFill>
                <a:schemeClr val="bg1"/>
              </a:solidFill>
            </a:rPr>
            <a:t>Secretaría de Trabajo</a:t>
          </a:r>
          <a:endParaRPr lang="es-AR" sz="1200" b="1" dirty="0">
            <a:solidFill>
              <a:schemeClr val="bg1"/>
            </a:solidFill>
          </a:endParaRPr>
        </a:p>
      </dgm:t>
    </dgm:pt>
    <dgm:pt modelId="{D9593C2B-DF4B-4D6E-93AF-2112664CCAB7}" type="parTrans" cxnId="{D0E09609-F1B4-4FD3-A3D3-F600045581DE}">
      <dgm:prSet/>
      <dgm:spPr/>
      <dgm:t>
        <a:bodyPr/>
        <a:lstStyle/>
        <a:p>
          <a:endParaRPr lang="es-AR"/>
        </a:p>
      </dgm:t>
    </dgm:pt>
    <dgm:pt modelId="{A29063BC-21D8-4246-AE4F-F6C7D3DBBFF0}" type="sibTrans" cxnId="{D0E09609-F1B4-4FD3-A3D3-F600045581DE}">
      <dgm:prSet/>
      <dgm:spPr/>
      <dgm:t>
        <a:bodyPr/>
        <a:lstStyle/>
        <a:p>
          <a:endParaRPr lang="es-AR"/>
        </a:p>
      </dgm:t>
    </dgm:pt>
    <dgm:pt modelId="{B92E08C0-4F01-44EA-BCA7-B4F2B6B3465D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Secretaría de Empleo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6966AEF7-7FAB-4DDE-AB4F-9029836AD25F}" type="parTrans" cxnId="{391FE5C9-922B-4588-A239-CE68EA136488}">
      <dgm:prSet/>
      <dgm:spPr/>
      <dgm:t>
        <a:bodyPr/>
        <a:lstStyle/>
        <a:p>
          <a:endParaRPr lang="es-AR"/>
        </a:p>
      </dgm:t>
    </dgm:pt>
    <dgm:pt modelId="{95BFBA19-BF09-41F9-BAAE-6845AD38623E}" type="sibTrans" cxnId="{391FE5C9-922B-4588-A239-CE68EA136488}">
      <dgm:prSet/>
      <dgm:spPr/>
      <dgm:t>
        <a:bodyPr/>
        <a:lstStyle/>
        <a:p>
          <a:endParaRPr lang="es-AR"/>
        </a:p>
      </dgm:t>
    </dgm:pt>
    <dgm:pt modelId="{DCAD11B4-0D9E-4AEE-A8C7-E6FD51DD00AF}">
      <dgm:prSet phldrT="[Texto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Secretaría de Seguridad Social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EBDF9924-9E2C-4DBC-B059-C6A17D100DF9}" type="parTrans" cxnId="{59DC548F-22F1-4AC7-92B9-DE13A84CA865}">
      <dgm:prSet/>
      <dgm:spPr/>
      <dgm:t>
        <a:bodyPr/>
        <a:lstStyle/>
        <a:p>
          <a:endParaRPr lang="es-AR"/>
        </a:p>
      </dgm:t>
    </dgm:pt>
    <dgm:pt modelId="{8EB6B92E-06A1-4A86-A1FE-560B17EA3891}" type="sibTrans" cxnId="{59DC548F-22F1-4AC7-92B9-DE13A84CA865}">
      <dgm:prSet/>
      <dgm:spPr/>
      <dgm:t>
        <a:bodyPr/>
        <a:lstStyle/>
        <a:p>
          <a:endParaRPr lang="es-AR"/>
        </a:p>
      </dgm:t>
    </dgm:pt>
    <dgm:pt modelId="{76BDAC6C-6EA2-461C-A310-4076DCAA49C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AR" sz="1100" b="1" i="0" u="none" strike="noStrike" kern="1200" cap="none">
              <a:solidFill>
                <a:srgbClr val="000000"/>
              </a:solidFill>
              <a:latin typeface="Arial"/>
              <a:ea typeface="+mn-ea"/>
              <a:cs typeface="+mn-cs"/>
            </a:rPr>
            <a:t>Ss. de Políticas de Inclusión en el Mundo Laboral</a:t>
          </a:r>
          <a:endParaRPr lang="es-AR" sz="1100" b="1" i="0" u="none" strike="noStrike" kern="1200" cap="none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CFFC94C7-634B-4400-8BF0-EE76592996D1}" type="parTrans" cxnId="{272909C6-195C-4A02-ABE6-8DAB020CCCBC}">
      <dgm:prSet/>
      <dgm:spPr>
        <a:ln w="19050">
          <a:solidFill>
            <a:srgbClr val="099BAA"/>
          </a:solidFill>
        </a:ln>
      </dgm:spPr>
      <dgm:t>
        <a:bodyPr/>
        <a:lstStyle/>
        <a:p>
          <a:endParaRPr lang="es-AR"/>
        </a:p>
      </dgm:t>
    </dgm:pt>
    <dgm:pt modelId="{D96AC46D-7961-4FE2-8A3A-360B2699C943}" type="sibTrans" cxnId="{272909C6-195C-4A02-ABE6-8DAB020CCCBC}">
      <dgm:prSet/>
      <dgm:spPr/>
      <dgm:t>
        <a:bodyPr/>
        <a:lstStyle/>
        <a:p>
          <a:endParaRPr lang="es-AR"/>
        </a:p>
      </dgm:t>
    </dgm:pt>
    <dgm:pt modelId="{442B6A6D-7188-40A4-90CD-EEED5A245B7D}" type="asst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R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</a:pPr>
          <a:r>
            <a:rPr lang="es-AR" sz="1100" b="1" i="0" u="none" strike="noStrike" kern="1200" cap="none">
              <a:solidFill>
                <a:srgbClr val="000000"/>
              </a:solidFill>
              <a:latin typeface="Arial"/>
              <a:ea typeface="+mn-ea"/>
              <a:cs typeface="+mn-cs"/>
              <a:sym typeface="Arial"/>
            </a:rPr>
            <a:t>Ss. de Fiscalización del Trabajo</a:t>
          </a:r>
          <a:endParaRPr lang="es-AR" sz="1100" b="1" i="0" u="none" strike="noStrike" kern="1200" cap="none" dirty="0">
            <a:solidFill>
              <a:srgbClr val="000000"/>
            </a:solidFill>
            <a:latin typeface="Arial"/>
            <a:ea typeface="+mn-ea"/>
            <a:cs typeface="+mn-cs"/>
            <a:sym typeface="Arial"/>
          </a:endParaRPr>
        </a:p>
      </dgm:t>
    </dgm:pt>
    <dgm:pt modelId="{4DF18C20-5696-48B4-BD4A-20BBDAC4710C}" type="parTrans" cxnId="{ACB6A5D7-3E2C-40A4-A9E1-18160D6852D6}">
      <dgm:prSet/>
      <dgm:spPr>
        <a:ln w="28575">
          <a:solidFill>
            <a:srgbClr val="0097A7"/>
          </a:solidFill>
        </a:ln>
      </dgm:spPr>
      <dgm:t>
        <a:bodyPr/>
        <a:lstStyle/>
        <a:p>
          <a:endParaRPr lang="es-AR"/>
        </a:p>
      </dgm:t>
    </dgm:pt>
    <dgm:pt modelId="{986E7EE4-37D8-4F99-8E54-13B8D11C5D8C}" type="sibTrans" cxnId="{ACB6A5D7-3E2C-40A4-A9E1-18160D6852D6}">
      <dgm:prSet/>
      <dgm:spPr/>
      <dgm:t>
        <a:bodyPr/>
        <a:lstStyle/>
        <a:p>
          <a:endParaRPr lang="es-AR"/>
        </a:p>
      </dgm:t>
    </dgm:pt>
    <dgm:pt modelId="{F71BF809-FD63-4164-ABE2-6FD6A53433E0}" type="pres">
      <dgm:prSet presAssocID="{40F925FE-23EE-4127-9ADB-EC8F3CB0B1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7CB93D-F13A-4340-A5E8-9345D1AFB3DC}" type="pres">
      <dgm:prSet presAssocID="{0426BE8F-0704-42DC-88EB-187251B03FEF}" presName="hierRoot1" presStyleCnt="0">
        <dgm:presLayoutVars>
          <dgm:hierBranch val="init"/>
        </dgm:presLayoutVars>
      </dgm:prSet>
      <dgm:spPr/>
    </dgm:pt>
    <dgm:pt modelId="{C3188ACC-B2D4-47B9-9533-5DEEBEEE0E10}" type="pres">
      <dgm:prSet presAssocID="{0426BE8F-0704-42DC-88EB-187251B03FEF}" presName="rootComposite1" presStyleCnt="0"/>
      <dgm:spPr/>
    </dgm:pt>
    <dgm:pt modelId="{1983FF30-0608-4D4F-8E8E-2817ACE114E3}" type="pres">
      <dgm:prSet presAssocID="{0426BE8F-0704-42DC-88EB-187251B03FEF}" presName="rootText1" presStyleLbl="node0" presStyleIdx="0" presStyleCnt="1" custScaleX="402555" custScaleY="58960">
        <dgm:presLayoutVars>
          <dgm:chPref val="3"/>
        </dgm:presLayoutVars>
      </dgm:prSet>
      <dgm:spPr/>
    </dgm:pt>
    <dgm:pt modelId="{BF84A288-7BAE-4E22-92A7-5C4161D07B2B}" type="pres">
      <dgm:prSet presAssocID="{0426BE8F-0704-42DC-88EB-187251B03FEF}" presName="rootConnector1" presStyleLbl="node1" presStyleIdx="0" presStyleCnt="0"/>
      <dgm:spPr/>
    </dgm:pt>
    <dgm:pt modelId="{E8E169B1-C13D-4AEF-8EF2-601FB7D9FC90}" type="pres">
      <dgm:prSet presAssocID="{0426BE8F-0704-42DC-88EB-187251B03FEF}" presName="hierChild2" presStyleCnt="0"/>
      <dgm:spPr/>
    </dgm:pt>
    <dgm:pt modelId="{CA6A2758-90DF-42C3-A3B0-2C8369A97A10}" type="pres">
      <dgm:prSet presAssocID="{D9593C2B-DF4B-4D6E-93AF-2112664CCAB7}" presName="Name37" presStyleLbl="parChTrans1D2" presStyleIdx="0" presStyleCnt="3"/>
      <dgm:spPr/>
    </dgm:pt>
    <dgm:pt modelId="{637A1295-88D1-4A66-9674-A3340135ADA0}" type="pres">
      <dgm:prSet presAssocID="{B5744A89-6FCD-45DC-ABC1-7765B23B563A}" presName="hierRoot2" presStyleCnt="0">
        <dgm:presLayoutVars>
          <dgm:hierBranch val="init"/>
        </dgm:presLayoutVars>
      </dgm:prSet>
      <dgm:spPr/>
    </dgm:pt>
    <dgm:pt modelId="{1F98DE2C-5EF3-4EE3-8C0F-79C3E5DB3AF6}" type="pres">
      <dgm:prSet presAssocID="{B5744A89-6FCD-45DC-ABC1-7765B23B563A}" presName="rootComposite" presStyleCnt="0"/>
      <dgm:spPr/>
    </dgm:pt>
    <dgm:pt modelId="{F0A7E209-B6AC-48F2-A4EF-A381D08B67AD}" type="pres">
      <dgm:prSet presAssocID="{B5744A89-6FCD-45DC-ABC1-7765B23B563A}" presName="rootText" presStyleLbl="node2" presStyleIdx="0" presStyleCnt="3">
        <dgm:presLayoutVars>
          <dgm:chPref val="3"/>
        </dgm:presLayoutVars>
      </dgm:prSet>
      <dgm:spPr/>
    </dgm:pt>
    <dgm:pt modelId="{0A081E70-4D8F-4BAC-A6D1-B686D8C4DAAF}" type="pres">
      <dgm:prSet presAssocID="{B5744A89-6FCD-45DC-ABC1-7765B23B563A}" presName="rootConnector" presStyleLbl="node2" presStyleIdx="0" presStyleCnt="3"/>
      <dgm:spPr/>
    </dgm:pt>
    <dgm:pt modelId="{39F85BC3-28C3-415E-9968-5451B3F0400A}" type="pres">
      <dgm:prSet presAssocID="{B5744A89-6FCD-45DC-ABC1-7765B23B563A}" presName="hierChild4" presStyleCnt="0"/>
      <dgm:spPr/>
    </dgm:pt>
    <dgm:pt modelId="{A805205D-CF46-491A-B51B-23332FB7B830}" type="pres">
      <dgm:prSet presAssocID="{CFFC94C7-634B-4400-8BF0-EE76592996D1}" presName="Name37" presStyleLbl="parChTrans1D3" presStyleIdx="0" presStyleCnt="2"/>
      <dgm:spPr/>
    </dgm:pt>
    <dgm:pt modelId="{5E959297-31E6-4EDC-B565-072FB071091B}" type="pres">
      <dgm:prSet presAssocID="{76BDAC6C-6EA2-461C-A310-4076DCAA49C2}" presName="hierRoot2" presStyleCnt="0">
        <dgm:presLayoutVars>
          <dgm:hierBranch val="init"/>
        </dgm:presLayoutVars>
      </dgm:prSet>
      <dgm:spPr/>
    </dgm:pt>
    <dgm:pt modelId="{FFF14CEC-15B0-41F5-AC78-76EAA0D49D08}" type="pres">
      <dgm:prSet presAssocID="{76BDAC6C-6EA2-461C-A310-4076DCAA49C2}" presName="rootComposite" presStyleCnt="0"/>
      <dgm:spPr/>
    </dgm:pt>
    <dgm:pt modelId="{65263272-8D95-4413-9D1A-BE900B35EED7}" type="pres">
      <dgm:prSet presAssocID="{76BDAC6C-6EA2-461C-A310-4076DCAA49C2}" presName="rootText" presStyleLbl="node3" presStyleIdx="0" presStyleCnt="1" custScaleX="176181" custLinFactY="-46816" custLinFactNeighborX="12770" custLinFactNeighborY="-100000">
        <dgm:presLayoutVars>
          <dgm:chPref val="3"/>
        </dgm:presLayoutVars>
      </dgm:prSet>
      <dgm:spPr/>
    </dgm:pt>
    <dgm:pt modelId="{F59310B1-C216-4277-A4AF-230838628DB7}" type="pres">
      <dgm:prSet presAssocID="{76BDAC6C-6EA2-461C-A310-4076DCAA49C2}" presName="rootConnector" presStyleLbl="node3" presStyleIdx="0" presStyleCnt="1"/>
      <dgm:spPr/>
    </dgm:pt>
    <dgm:pt modelId="{4A08AB83-2DB1-4AD6-89B2-5E58AFE54B64}" type="pres">
      <dgm:prSet presAssocID="{76BDAC6C-6EA2-461C-A310-4076DCAA49C2}" presName="hierChild4" presStyleCnt="0"/>
      <dgm:spPr/>
    </dgm:pt>
    <dgm:pt modelId="{D8776383-8D39-4CCD-8DCF-96E1D6298E97}" type="pres">
      <dgm:prSet presAssocID="{76BDAC6C-6EA2-461C-A310-4076DCAA49C2}" presName="hierChild5" presStyleCnt="0"/>
      <dgm:spPr/>
    </dgm:pt>
    <dgm:pt modelId="{149EA7FE-5D94-467B-B8B8-5C22915EE486}" type="pres">
      <dgm:prSet presAssocID="{B5744A89-6FCD-45DC-ABC1-7765B23B563A}" presName="hierChild5" presStyleCnt="0"/>
      <dgm:spPr/>
    </dgm:pt>
    <dgm:pt modelId="{D5C92849-3D4E-4B16-B7B3-F02228D11DC4}" type="pres">
      <dgm:prSet presAssocID="{4DF18C20-5696-48B4-BD4A-20BBDAC4710C}" presName="Name111" presStyleLbl="parChTrans1D3" presStyleIdx="1" presStyleCnt="2"/>
      <dgm:spPr/>
    </dgm:pt>
    <dgm:pt modelId="{8F15B784-F715-48A9-B4DD-05DF2595C147}" type="pres">
      <dgm:prSet presAssocID="{442B6A6D-7188-40A4-90CD-EEED5A245B7D}" presName="hierRoot3" presStyleCnt="0">
        <dgm:presLayoutVars>
          <dgm:hierBranch val="init"/>
        </dgm:presLayoutVars>
      </dgm:prSet>
      <dgm:spPr/>
    </dgm:pt>
    <dgm:pt modelId="{70851C2F-4AC0-4D61-944C-0584B9F833BB}" type="pres">
      <dgm:prSet presAssocID="{442B6A6D-7188-40A4-90CD-EEED5A245B7D}" presName="rootComposite3" presStyleCnt="0"/>
      <dgm:spPr/>
    </dgm:pt>
    <dgm:pt modelId="{C71598FD-066D-4CA7-927E-D9061F7AE91C}" type="pres">
      <dgm:prSet presAssocID="{442B6A6D-7188-40A4-90CD-EEED5A245B7D}" presName="rootText3" presStyleLbl="asst2" presStyleIdx="0" presStyleCnt="1" custLinFactNeighborX="-56508" custLinFactNeighborY="-1347">
        <dgm:presLayoutVars>
          <dgm:chPref val="3"/>
        </dgm:presLayoutVars>
      </dgm:prSet>
      <dgm:spPr/>
    </dgm:pt>
    <dgm:pt modelId="{6103F9EE-DB95-4933-90E0-D336D4751A50}" type="pres">
      <dgm:prSet presAssocID="{442B6A6D-7188-40A4-90CD-EEED5A245B7D}" presName="rootConnector3" presStyleLbl="asst2" presStyleIdx="0" presStyleCnt="1"/>
      <dgm:spPr/>
    </dgm:pt>
    <dgm:pt modelId="{BC7014E4-18A8-4447-81DF-F5FCE983428D}" type="pres">
      <dgm:prSet presAssocID="{442B6A6D-7188-40A4-90CD-EEED5A245B7D}" presName="hierChild6" presStyleCnt="0"/>
      <dgm:spPr/>
    </dgm:pt>
    <dgm:pt modelId="{45239D2D-515A-47AA-8FD0-110EB3DE97BF}" type="pres">
      <dgm:prSet presAssocID="{442B6A6D-7188-40A4-90CD-EEED5A245B7D}" presName="hierChild7" presStyleCnt="0"/>
      <dgm:spPr/>
    </dgm:pt>
    <dgm:pt modelId="{FEACB5C9-1F06-408C-84D4-47BD431EBBE5}" type="pres">
      <dgm:prSet presAssocID="{6966AEF7-7FAB-4DDE-AB4F-9029836AD25F}" presName="Name37" presStyleLbl="parChTrans1D2" presStyleIdx="1" presStyleCnt="3"/>
      <dgm:spPr/>
    </dgm:pt>
    <dgm:pt modelId="{C310E5E8-6B89-4978-ADD1-8FF0D37F21C8}" type="pres">
      <dgm:prSet presAssocID="{B92E08C0-4F01-44EA-BCA7-B4F2B6B3465D}" presName="hierRoot2" presStyleCnt="0">
        <dgm:presLayoutVars>
          <dgm:hierBranch val="init"/>
        </dgm:presLayoutVars>
      </dgm:prSet>
      <dgm:spPr/>
    </dgm:pt>
    <dgm:pt modelId="{06843084-1EA9-4CCF-B9C6-70DD2F8699E4}" type="pres">
      <dgm:prSet presAssocID="{B92E08C0-4F01-44EA-BCA7-B4F2B6B3465D}" presName="rootComposite" presStyleCnt="0"/>
      <dgm:spPr/>
    </dgm:pt>
    <dgm:pt modelId="{5624D087-8045-4773-9763-BA68592CA468}" type="pres">
      <dgm:prSet presAssocID="{B92E08C0-4F01-44EA-BCA7-B4F2B6B3465D}" presName="rootText" presStyleLbl="node2" presStyleIdx="1" presStyleCnt="3">
        <dgm:presLayoutVars>
          <dgm:chPref val="3"/>
        </dgm:presLayoutVars>
      </dgm:prSet>
      <dgm:spPr/>
    </dgm:pt>
    <dgm:pt modelId="{B2469EFE-B0AD-42D5-8D27-EB82AED5269F}" type="pres">
      <dgm:prSet presAssocID="{B92E08C0-4F01-44EA-BCA7-B4F2B6B3465D}" presName="rootConnector" presStyleLbl="node2" presStyleIdx="1" presStyleCnt="3"/>
      <dgm:spPr/>
    </dgm:pt>
    <dgm:pt modelId="{BADA5DBB-317B-43FA-AB5F-949FC7A5F988}" type="pres">
      <dgm:prSet presAssocID="{B92E08C0-4F01-44EA-BCA7-B4F2B6B3465D}" presName="hierChild4" presStyleCnt="0"/>
      <dgm:spPr/>
    </dgm:pt>
    <dgm:pt modelId="{7D0475CC-B482-4EED-855F-2863A86B3C50}" type="pres">
      <dgm:prSet presAssocID="{B92E08C0-4F01-44EA-BCA7-B4F2B6B3465D}" presName="hierChild5" presStyleCnt="0"/>
      <dgm:spPr/>
    </dgm:pt>
    <dgm:pt modelId="{5FD1506C-D511-43F0-9A23-F8A017399E5B}" type="pres">
      <dgm:prSet presAssocID="{EBDF9924-9E2C-4DBC-B059-C6A17D100DF9}" presName="Name37" presStyleLbl="parChTrans1D2" presStyleIdx="2" presStyleCnt="3"/>
      <dgm:spPr/>
    </dgm:pt>
    <dgm:pt modelId="{FE3687D7-323A-4CD3-8D0E-D7E57380493B}" type="pres">
      <dgm:prSet presAssocID="{DCAD11B4-0D9E-4AEE-A8C7-E6FD51DD00AF}" presName="hierRoot2" presStyleCnt="0">
        <dgm:presLayoutVars>
          <dgm:hierBranch val="init"/>
        </dgm:presLayoutVars>
      </dgm:prSet>
      <dgm:spPr/>
    </dgm:pt>
    <dgm:pt modelId="{9F27620B-18C3-48BF-882B-87782041D0AB}" type="pres">
      <dgm:prSet presAssocID="{DCAD11B4-0D9E-4AEE-A8C7-E6FD51DD00AF}" presName="rootComposite" presStyleCnt="0"/>
      <dgm:spPr/>
    </dgm:pt>
    <dgm:pt modelId="{0FE32922-03A5-481F-942A-6A91CF6523ED}" type="pres">
      <dgm:prSet presAssocID="{DCAD11B4-0D9E-4AEE-A8C7-E6FD51DD00AF}" presName="rootText" presStyleLbl="node2" presStyleIdx="2" presStyleCnt="3">
        <dgm:presLayoutVars>
          <dgm:chPref val="3"/>
        </dgm:presLayoutVars>
      </dgm:prSet>
      <dgm:spPr/>
    </dgm:pt>
    <dgm:pt modelId="{D3807B06-FA11-4547-ADAE-8C549D83D5BA}" type="pres">
      <dgm:prSet presAssocID="{DCAD11B4-0D9E-4AEE-A8C7-E6FD51DD00AF}" presName="rootConnector" presStyleLbl="node2" presStyleIdx="2" presStyleCnt="3"/>
      <dgm:spPr/>
    </dgm:pt>
    <dgm:pt modelId="{B14C09D0-5E7B-42D8-B5F2-0F5362E2529A}" type="pres">
      <dgm:prSet presAssocID="{DCAD11B4-0D9E-4AEE-A8C7-E6FD51DD00AF}" presName="hierChild4" presStyleCnt="0"/>
      <dgm:spPr/>
    </dgm:pt>
    <dgm:pt modelId="{F03C1B52-0E5D-47B9-81DF-A37E71B1ED40}" type="pres">
      <dgm:prSet presAssocID="{DCAD11B4-0D9E-4AEE-A8C7-E6FD51DD00AF}" presName="hierChild5" presStyleCnt="0"/>
      <dgm:spPr/>
    </dgm:pt>
    <dgm:pt modelId="{DEE9723B-F23C-4EFB-970E-ADBB88763B8D}" type="pres">
      <dgm:prSet presAssocID="{0426BE8F-0704-42DC-88EB-187251B03FEF}" presName="hierChild3" presStyleCnt="0"/>
      <dgm:spPr/>
    </dgm:pt>
  </dgm:ptLst>
  <dgm:cxnLst>
    <dgm:cxn modelId="{D0E09609-F1B4-4FD3-A3D3-F600045581DE}" srcId="{0426BE8F-0704-42DC-88EB-187251B03FEF}" destId="{B5744A89-6FCD-45DC-ABC1-7765B23B563A}" srcOrd="0" destOrd="0" parTransId="{D9593C2B-DF4B-4D6E-93AF-2112664CCAB7}" sibTransId="{A29063BC-21D8-4246-AE4F-F6C7D3DBBFF0}"/>
    <dgm:cxn modelId="{7303AA09-B546-4D69-9D57-315C36603591}" type="presOf" srcId="{B92E08C0-4F01-44EA-BCA7-B4F2B6B3465D}" destId="{5624D087-8045-4773-9763-BA68592CA468}" srcOrd="0" destOrd="0" presId="urn:microsoft.com/office/officeart/2005/8/layout/orgChart1"/>
    <dgm:cxn modelId="{65FA0711-9C68-4ADC-B230-B984DAC19082}" type="presOf" srcId="{B5744A89-6FCD-45DC-ABC1-7765B23B563A}" destId="{F0A7E209-B6AC-48F2-A4EF-A381D08B67AD}" srcOrd="0" destOrd="0" presId="urn:microsoft.com/office/officeart/2005/8/layout/orgChart1"/>
    <dgm:cxn modelId="{D60A7627-3F9F-4372-B00C-77B65B0CCD8C}" type="presOf" srcId="{442B6A6D-7188-40A4-90CD-EEED5A245B7D}" destId="{C71598FD-066D-4CA7-927E-D9061F7AE91C}" srcOrd="0" destOrd="0" presId="urn:microsoft.com/office/officeart/2005/8/layout/orgChart1"/>
    <dgm:cxn modelId="{D9BE2C3F-C5B6-4BEF-8A54-03F0EAC43C7D}" type="presOf" srcId="{76BDAC6C-6EA2-461C-A310-4076DCAA49C2}" destId="{65263272-8D95-4413-9D1A-BE900B35EED7}" srcOrd="0" destOrd="0" presId="urn:microsoft.com/office/officeart/2005/8/layout/orgChart1"/>
    <dgm:cxn modelId="{03EE6645-0623-4E36-8B23-6353C0B28AF8}" type="presOf" srcId="{442B6A6D-7188-40A4-90CD-EEED5A245B7D}" destId="{6103F9EE-DB95-4933-90E0-D336D4751A50}" srcOrd="1" destOrd="0" presId="urn:microsoft.com/office/officeart/2005/8/layout/orgChart1"/>
    <dgm:cxn modelId="{3484254F-2886-491E-9594-F1FCF29DFB8A}" type="presOf" srcId="{40F925FE-23EE-4127-9ADB-EC8F3CB0B1EF}" destId="{F71BF809-FD63-4164-ABE2-6FD6A53433E0}" srcOrd="0" destOrd="0" presId="urn:microsoft.com/office/officeart/2005/8/layout/orgChart1"/>
    <dgm:cxn modelId="{535B9870-B79F-4355-86B0-8264DB53B1F2}" type="presOf" srcId="{DCAD11B4-0D9E-4AEE-A8C7-E6FD51DD00AF}" destId="{D3807B06-FA11-4547-ADAE-8C549D83D5BA}" srcOrd="1" destOrd="0" presId="urn:microsoft.com/office/officeart/2005/8/layout/orgChart1"/>
    <dgm:cxn modelId="{AE6BB775-452E-4D2E-95A7-B40D58D9014B}" srcId="{40F925FE-23EE-4127-9ADB-EC8F3CB0B1EF}" destId="{0426BE8F-0704-42DC-88EB-187251B03FEF}" srcOrd="0" destOrd="0" parTransId="{B68DF318-2355-4DE4-AA70-E21F0C056B3D}" sibTransId="{BB340A10-A939-4270-BFF7-D7D2C3AF062E}"/>
    <dgm:cxn modelId="{DA65EB77-CA11-450F-BA62-A6ACB3BB140B}" type="presOf" srcId="{0426BE8F-0704-42DC-88EB-187251B03FEF}" destId="{1983FF30-0608-4D4F-8E8E-2817ACE114E3}" srcOrd="0" destOrd="0" presId="urn:microsoft.com/office/officeart/2005/8/layout/orgChart1"/>
    <dgm:cxn modelId="{F689407B-BC50-4FC1-B38E-AB77D2A482B2}" type="presOf" srcId="{6966AEF7-7FAB-4DDE-AB4F-9029836AD25F}" destId="{FEACB5C9-1F06-408C-84D4-47BD431EBBE5}" srcOrd="0" destOrd="0" presId="urn:microsoft.com/office/officeart/2005/8/layout/orgChart1"/>
    <dgm:cxn modelId="{4227D588-A606-42FA-9D95-07141F84E013}" type="presOf" srcId="{B5744A89-6FCD-45DC-ABC1-7765B23B563A}" destId="{0A081E70-4D8F-4BAC-A6D1-B686D8C4DAAF}" srcOrd="1" destOrd="0" presId="urn:microsoft.com/office/officeart/2005/8/layout/orgChart1"/>
    <dgm:cxn modelId="{789D4E8A-1837-40E7-A339-843F93D8EC24}" type="presOf" srcId="{D9593C2B-DF4B-4D6E-93AF-2112664CCAB7}" destId="{CA6A2758-90DF-42C3-A3B0-2C8369A97A10}" srcOrd="0" destOrd="0" presId="urn:microsoft.com/office/officeart/2005/8/layout/orgChart1"/>
    <dgm:cxn modelId="{59DC548F-22F1-4AC7-92B9-DE13A84CA865}" srcId="{0426BE8F-0704-42DC-88EB-187251B03FEF}" destId="{DCAD11B4-0D9E-4AEE-A8C7-E6FD51DD00AF}" srcOrd="2" destOrd="0" parTransId="{EBDF9924-9E2C-4DBC-B059-C6A17D100DF9}" sibTransId="{8EB6B92E-06A1-4A86-A1FE-560B17EA3891}"/>
    <dgm:cxn modelId="{51082890-7409-4AD6-91DC-5BF2D10091ED}" type="presOf" srcId="{0426BE8F-0704-42DC-88EB-187251B03FEF}" destId="{BF84A288-7BAE-4E22-92A7-5C4161D07B2B}" srcOrd="1" destOrd="0" presId="urn:microsoft.com/office/officeart/2005/8/layout/orgChart1"/>
    <dgm:cxn modelId="{A73FF392-63E6-426F-A675-D64B772FB04F}" type="presOf" srcId="{76BDAC6C-6EA2-461C-A310-4076DCAA49C2}" destId="{F59310B1-C216-4277-A4AF-230838628DB7}" srcOrd="1" destOrd="0" presId="urn:microsoft.com/office/officeart/2005/8/layout/orgChart1"/>
    <dgm:cxn modelId="{3F45E897-91C8-4C41-97E9-ADEE35AB90E8}" type="presOf" srcId="{CFFC94C7-634B-4400-8BF0-EE76592996D1}" destId="{A805205D-CF46-491A-B51B-23332FB7B830}" srcOrd="0" destOrd="0" presId="urn:microsoft.com/office/officeart/2005/8/layout/orgChart1"/>
    <dgm:cxn modelId="{88B46D9B-F428-4CF0-A4F1-53B9BD359192}" type="presOf" srcId="{B92E08C0-4F01-44EA-BCA7-B4F2B6B3465D}" destId="{B2469EFE-B0AD-42D5-8D27-EB82AED5269F}" srcOrd="1" destOrd="0" presId="urn:microsoft.com/office/officeart/2005/8/layout/orgChart1"/>
    <dgm:cxn modelId="{D4A40BB2-9A26-415F-B8F3-46EB6F0DAE06}" type="presOf" srcId="{EBDF9924-9E2C-4DBC-B059-C6A17D100DF9}" destId="{5FD1506C-D511-43F0-9A23-F8A017399E5B}" srcOrd="0" destOrd="0" presId="urn:microsoft.com/office/officeart/2005/8/layout/orgChart1"/>
    <dgm:cxn modelId="{A7397CC0-1298-426C-836E-F1ACFE5FEABC}" type="presOf" srcId="{DCAD11B4-0D9E-4AEE-A8C7-E6FD51DD00AF}" destId="{0FE32922-03A5-481F-942A-6A91CF6523ED}" srcOrd="0" destOrd="0" presId="urn:microsoft.com/office/officeart/2005/8/layout/orgChart1"/>
    <dgm:cxn modelId="{272909C6-195C-4A02-ABE6-8DAB020CCCBC}" srcId="{B5744A89-6FCD-45DC-ABC1-7765B23B563A}" destId="{76BDAC6C-6EA2-461C-A310-4076DCAA49C2}" srcOrd="1" destOrd="0" parTransId="{CFFC94C7-634B-4400-8BF0-EE76592996D1}" sibTransId="{D96AC46D-7961-4FE2-8A3A-360B2699C943}"/>
    <dgm:cxn modelId="{391FE5C9-922B-4588-A239-CE68EA136488}" srcId="{0426BE8F-0704-42DC-88EB-187251B03FEF}" destId="{B92E08C0-4F01-44EA-BCA7-B4F2B6B3465D}" srcOrd="1" destOrd="0" parTransId="{6966AEF7-7FAB-4DDE-AB4F-9029836AD25F}" sibTransId="{95BFBA19-BF09-41F9-BAAE-6845AD38623E}"/>
    <dgm:cxn modelId="{592882D0-DC85-40FC-A7B4-EFBBF1F0E3F8}" type="presOf" srcId="{4DF18C20-5696-48B4-BD4A-20BBDAC4710C}" destId="{D5C92849-3D4E-4B16-B7B3-F02228D11DC4}" srcOrd="0" destOrd="0" presId="urn:microsoft.com/office/officeart/2005/8/layout/orgChart1"/>
    <dgm:cxn modelId="{ACB6A5D7-3E2C-40A4-A9E1-18160D6852D6}" srcId="{B5744A89-6FCD-45DC-ABC1-7765B23B563A}" destId="{442B6A6D-7188-40A4-90CD-EEED5A245B7D}" srcOrd="0" destOrd="0" parTransId="{4DF18C20-5696-48B4-BD4A-20BBDAC4710C}" sibTransId="{986E7EE4-37D8-4F99-8E54-13B8D11C5D8C}"/>
    <dgm:cxn modelId="{F7A04AF7-3D3A-4B20-9ED9-4379F7B4982D}" type="presParOf" srcId="{F71BF809-FD63-4164-ABE2-6FD6A53433E0}" destId="{4D7CB93D-F13A-4340-A5E8-9345D1AFB3DC}" srcOrd="0" destOrd="0" presId="urn:microsoft.com/office/officeart/2005/8/layout/orgChart1"/>
    <dgm:cxn modelId="{F3D1513F-D7F1-46DC-A190-8593489D293B}" type="presParOf" srcId="{4D7CB93D-F13A-4340-A5E8-9345D1AFB3DC}" destId="{C3188ACC-B2D4-47B9-9533-5DEEBEEE0E10}" srcOrd="0" destOrd="0" presId="urn:microsoft.com/office/officeart/2005/8/layout/orgChart1"/>
    <dgm:cxn modelId="{4ED2586B-2EEC-4AF3-862E-3D3A899FE75E}" type="presParOf" srcId="{C3188ACC-B2D4-47B9-9533-5DEEBEEE0E10}" destId="{1983FF30-0608-4D4F-8E8E-2817ACE114E3}" srcOrd="0" destOrd="0" presId="urn:microsoft.com/office/officeart/2005/8/layout/orgChart1"/>
    <dgm:cxn modelId="{98A85CC3-6352-495B-ACC7-B2D32DD19E1E}" type="presParOf" srcId="{C3188ACC-B2D4-47B9-9533-5DEEBEEE0E10}" destId="{BF84A288-7BAE-4E22-92A7-5C4161D07B2B}" srcOrd="1" destOrd="0" presId="urn:microsoft.com/office/officeart/2005/8/layout/orgChart1"/>
    <dgm:cxn modelId="{67E98222-3F20-4F3A-8E4A-81C5F4A46F07}" type="presParOf" srcId="{4D7CB93D-F13A-4340-A5E8-9345D1AFB3DC}" destId="{E8E169B1-C13D-4AEF-8EF2-601FB7D9FC90}" srcOrd="1" destOrd="0" presId="urn:microsoft.com/office/officeart/2005/8/layout/orgChart1"/>
    <dgm:cxn modelId="{622DABF3-B224-43FE-A24D-920E9C6A5AA5}" type="presParOf" srcId="{E8E169B1-C13D-4AEF-8EF2-601FB7D9FC90}" destId="{CA6A2758-90DF-42C3-A3B0-2C8369A97A10}" srcOrd="0" destOrd="0" presId="urn:microsoft.com/office/officeart/2005/8/layout/orgChart1"/>
    <dgm:cxn modelId="{0456F10D-B095-4BD0-A364-F5BD9F900C9D}" type="presParOf" srcId="{E8E169B1-C13D-4AEF-8EF2-601FB7D9FC90}" destId="{637A1295-88D1-4A66-9674-A3340135ADA0}" srcOrd="1" destOrd="0" presId="urn:microsoft.com/office/officeart/2005/8/layout/orgChart1"/>
    <dgm:cxn modelId="{5D8633F7-F181-4ABC-B276-206B5ECBE81A}" type="presParOf" srcId="{637A1295-88D1-4A66-9674-A3340135ADA0}" destId="{1F98DE2C-5EF3-4EE3-8C0F-79C3E5DB3AF6}" srcOrd="0" destOrd="0" presId="urn:microsoft.com/office/officeart/2005/8/layout/orgChart1"/>
    <dgm:cxn modelId="{EE1C3595-BED0-45FC-8D6A-458170DB5DE5}" type="presParOf" srcId="{1F98DE2C-5EF3-4EE3-8C0F-79C3E5DB3AF6}" destId="{F0A7E209-B6AC-48F2-A4EF-A381D08B67AD}" srcOrd="0" destOrd="0" presId="urn:microsoft.com/office/officeart/2005/8/layout/orgChart1"/>
    <dgm:cxn modelId="{23F922A7-40B5-46EA-8F21-7D7C4E30C2DE}" type="presParOf" srcId="{1F98DE2C-5EF3-4EE3-8C0F-79C3E5DB3AF6}" destId="{0A081E70-4D8F-4BAC-A6D1-B686D8C4DAAF}" srcOrd="1" destOrd="0" presId="urn:microsoft.com/office/officeart/2005/8/layout/orgChart1"/>
    <dgm:cxn modelId="{C3EC6BA6-A8AA-4895-82E5-039F49D746ED}" type="presParOf" srcId="{637A1295-88D1-4A66-9674-A3340135ADA0}" destId="{39F85BC3-28C3-415E-9968-5451B3F0400A}" srcOrd="1" destOrd="0" presId="urn:microsoft.com/office/officeart/2005/8/layout/orgChart1"/>
    <dgm:cxn modelId="{112182F4-6DF0-4229-91B4-8E67D72B8786}" type="presParOf" srcId="{39F85BC3-28C3-415E-9968-5451B3F0400A}" destId="{A805205D-CF46-491A-B51B-23332FB7B830}" srcOrd="0" destOrd="0" presId="urn:microsoft.com/office/officeart/2005/8/layout/orgChart1"/>
    <dgm:cxn modelId="{EF9F5995-3283-42FA-8DAE-506A095595CC}" type="presParOf" srcId="{39F85BC3-28C3-415E-9968-5451B3F0400A}" destId="{5E959297-31E6-4EDC-B565-072FB071091B}" srcOrd="1" destOrd="0" presId="urn:microsoft.com/office/officeart/2005/8/layout/orgChart1"/>
    <dgm:cxn modelId="{F03BD021-4694-4781-A6F6-BDC6E3FC09E9}" type="presParOf" srcId="{5E959297-31E6-4EDC-B565-072FB071091B}" destId="{FFF14CEC-15B0-41F5-AC78-76EAA0D49D08}" srcOrd="0" destOrd="0" presId="urn:microsoft.com/office/officeart/2005/8/layout/orgChart1"/>
    <dgm:cxn modelId="{E682EA81-8CA8-4F1C-B7F4-8A71CC09F9D2}" type="presParOf" srcId="{FFF14CEC-15B0-41F5-AC78-76EAA0D49D08}" destId="{65263272-8D95-4413-9D1A-BE900B35EED7}" srcOrd="0" destOrd="0" presId="urn:microsoft.com/office/officeart/2005/8/layout/orgChart1"/>
    <dgm:cxn modelId="{CD4F084E-D23F-4409-8210-58D7CBFFFB36}" type="presParOf" srcId="{FFF14CEC-15B0-41F5-AC78-76EAA0D49D08}" destId="{F59310B1-C216-4277-A4AF-230838628DB7}" srcOrd="1" destOrd="0" presId="urn:microsoft.com/office/officeart/2005/8/layout/orgChart1"/>
    <dgm:cxn modelId="{5BF541AB-54A7-4EEC-9C23-CF68266DE902}" type="presParOf" srcId="{5E959297-31E6-4EDC-B565-072FB071091B}" destId="{4A08AB83-2DB1-4AD6-89B2-5E58AFE54B64}" srcOrd="1" destOrd="0" presId="urn:microsoft.com/office/officeart/2005/8/layout/orgChart1"/>
    <dgm:cxn modelId="{04CEFCF5-FEDC-4441-A284-99D5E5CC23B9}" type="presParOf" srcId="{5E959297-31E6-4EDC-B565-072FB071091B}" destId="{D8776383-8D39-4CCD-8DCF-96E1D6298E97}" srcOrd="2" destOrd="0" presId="urn:microsoft.com/office/officeart/2005/8/layout/orgChart1"/>
    <dgm:cxn modelId="{725AFA75-70E0-4287-BB2F-F17461B61F61}" type="presParOf" srcId="{637A1295-88D1-4A66-9674-A3340135ADA0}" destId="{149EA7FE-5D94-467B-B8B8-5C22915EE486}" srcOrd="2" destOrd="0" presId="urn:microsoft.com/office/officeart/2005/8/layout/orgChart1"/>
    <dgm:cxn modelId="{234D2AE3-B1A5-43B9-8BDE-B566B155C7E4}" type="presParOf" srcId="{149EA7FE-5D94-467B-B8B8-5C22915EE486}" destId="{D5C92849-3D4E-4B16-B7B3-F02228D11DC4}" srcOrd="0" destOrd="0" presId="urn:microsoft.com/office/officeart/2005/8/layout/orgChart1"/>
    <dgm:cxn modelId="{E32CC71E-DBBD-454D-8962-E681F781951C}" type="presParOf" srcId="{149EA7FE-5D94-467B-B8B8-5C22915EE486}" destId="{8F15B784-F715-48A9-B4DD-05DF2595C147}" srcOrd="1" destOrd="0" presId="urn:microsoft.com/office/officeart/2005/8/layout/orgChart1"/>
    <dgm:cxn modelId="{2055ABAC-5BCA-4C48-B833-3CA4BE4CEAB7}" type="presParOf" srcId="{8F15B784-F715-48A9-B4DD-05DF2595C147}" destId="{70851C2F-4AC0-4D61-944C-0584B9F833BB}" srcOrd="0" destOrd="0" presId="urn:microsoft.com/office/officeart/2005/8/layout/orgChart1"/>
    <dgm:cxn modelId="{057BDCB8-701E-46ED-AFA8-65594A15D123}" type="presParOf" srcId="{70851C2F-4AC0-4D61-944C-0584B9F833BB}" destId="{C71598FD-066D-4CA7-927E-D9061F7AE91C}" srcOrd="0" destOrd="0" presId="urn:microsoft.com/office/officeart/2005/8/layout/orgChart1"/>
    <dgm:cxn modelId="{A2154C0D-F321-46D5-90E6-8D1D0FC4C840}" type="presParOf" srcId="{70851C2F-4AC0-4D61-944C-0584B9F833BB}" destId="{6103F9EE-DB95-4933-90E0-D336D4751A50}" srcOrd="1" destOrd="0" presId="urn:microsoft.com/office/officeart/2005/8/layout/orgChart1"/>
    <dgm:cxn modelId="{EFF439B8-E91B-463C-B560-A674C41219A2}" type="presParOf" srcId="{8F15B784-F715-48A9-B4DD-05DF2595C147}" destId="{BC7014E4-18A8-4447-81DF-F5FCE983428D}" srcOrd="1" destOrd="0" presId="urn:microsoft.com/office/officeart/2005/8/layout/orgChart1"/>
    <dgm:cxn modelId="{D7BAAD9D-C170-4645-A81A-2F5C2D5054A7}" type="presParOf" srcId="{8F15B784-F715-48A9-B4DD-05DF2595C147}" destId="{45239D2D-515A-47AA-8FD0-110EB3DE97BF}" srcOrd="2" destOrd="0" presId="urn:microsoft.com/office/officeart/2005/8/layout/orgChart1"/>
    <dgm:cxn modelId="{54BBE0F9-021F-4F31-AB25-1E60255A65EB}" type="presParOf" srcId="{E8E169B1-C13D-4AEF-8EF2-601FB7D9FC90}" destId="{FEACB5C9-1F06-408C-84D4-47BD431EBBE5}" srcOrd="2" destOrd="0" presId="urn:microsoft.com/office/officeart/2005/8/layout/orgChart1"/>
    <dgm:cxn modelId="{9FFA6ABE-CE1B-4AE5-A43C-A5F24A115FB0}" type="presParOf" srcId="{E8E169B1-C13D-4AEF-8EF2-601FB7D9FC90}" destId="{C310E5E8-6B89-4978-ADD1-8FF0D37F21C8}" srcOrd="3" destOrd="0" presId="urn:microsoft.com/office/officeart/2005/8/layout/orgChart1"/>
    <dgm:cxn modelId="{8F38B89D-1E7B-4A6B-97E5-66B2885DCA25}" type="presParOf" srcId="{C310E5E8-6B89-4978-ADD1-8FF0D37F21C8}" destId="{06843084-1EA9-4CCF-B9C6-70DD2F8699E4}" srcOrd="0" destOrd="0" presId="urn:microsoft.com/office/officeart/2005/8/layout/orgChart1"/>
    <dgm:cxn modelId="{E91A6E85-EA27-4C68-AFD2-C1535EDCCCDF}" type="presParOf" srcId="{06843084-1EA9-4CCF-B9C6-70DD2F8699E4}" destId="{5624D087-8045-4773-9763-BA68592CA468}" srcOrd="0" destOrd="0" presId="urn:microsoft.com/office/officeart/2005/8/layout/orgChart1"/>
    <dgm:cxn modelId="{30A1B8AB-90FD-46DD-B573-19B10DF86D09}" type="presParOf" srcId="{06843084-1EA9-4CCF-B9C6-70DD2F8699E4}" destId="{B2469EFE-B0AD-42D5-8D27-EB82AED5269F}" srcOrd="1" destOrd="0" presId="urn:microsoft.com/office/officeart/2005/8/layout/orgChart1"/>
    <dgm:cxn modelId="{04999233-BFDF-4448-9026-F4DAFB9DABB0}" type="presParOf" srcId="{C310E5E8-6B89-4978-ADD1-8FF0D37F21C8}" destId="{BADA5DBB-317B-43FA-AB5F-949FC7A5F988}" srcOrd="1" destOrd="0" presId="urn:microsoft.com/office/officeart/2005/8/layout/orgChart1"/>
    <dgm:cxn modelId="{DD8308AD-BB85-4F61-A883-D60F1AA54CF6}" type="presParOf" srcId="{C310E5E8-6B89-4978-ADD1-8FF0D37F21C8}" destId="{7D0475CC-B482-4EED-855F-2863A86B3C50}" srcOrd="2" destOrd="0" presId="urn:microsoft.com/office/officeart/2005/8/layout/orgChart1"/>
    <dgm:cxn modelId="{4092698B-678D-4D59-B012-04253A42C262}" type="presParOf" srcId="{E8E169B1-C13D-4AEF-8EF2-601FB7D9FC90}" destId="{5FD1506C-D511-43F0-9A23-F8A017399E5B}" srcOrd="4" destOrd="0" presId="urn:microsoft.com/office/officeart/2005/8/layout/orgChart1"/>
    <dgm:cxn modelId="{81DEA869-DA06-43BA-9FCD-BAD06EF8DE02}" type="presParOf" srcId="{E8E169B1-C13D-4AEF-8EF2-601FB7D9FC90}" destId="{FE3687D7-323A-4CD3-8D0E-D7E57380493B}" srcOrd="5" destOrd="0" presId="urn:microsoft.com/office/officeart/2005/8/layout/orgChart1"/>
    <dgm:cxn modelId="{FC2777FA-A06A-4407-A9BB-3F6B5FB3D9E5}" type="presParOf" srcId="{FE3687D7-323A-4CD3-8D0E-D7E57380493B}" destId="{9F27620B-18C3-48BF-882B-87782041D0AB}" srcOrd="0" destOrd="0" presId="urn:microsoft.com/office/officeart/2005/8/layout/orgChart1"/>
    <dgm:cxn modelId="{089D48F2-C159-4532-BF20-4E88407A86D2}" type="presParOf" srcId="{9F27620B-18C3-48BF-882B-87782041D0AB}" destId="{0FE32922-03A5-481F-942A-6A91CF6523ED}" srcOrd="0" destOrd="0" presId="urn:microsoft.com/office/officeart/2005/8/layout/orgChart1"/>
    <dgm:cxn modelId="{79EADB79-DC71-4261-B776-CF95CDF67621}" type="presParOf" srcId="{9F27620B-18C3-48BF-882B-87782041D0AB}" destId="{D3807B06-FA11-4547-ADAE-8C549D83D5BA}" srcOrd="1" destOrd="0" presId="urn:microsoft.com/office/officeart/2005/8/layout/orgChart1"/>
    <dgm:cxn modelId="{8AC9F96A-1A36-4041-9704-B384E96767B6}" type="presParOf" srcId="{FE3687D7-323A-4CD3-8D0E-D7E57380493B}" destId="{B14C09D0-5E7B-42D8-B5F2-0F5362E2529A}" srcOrd="1" destOrd="0" presId="urn:microsoft.com/office/officeart/2005/8/layout/orgChart1"/>
    <dgm:cxn modelId="{1A930B46-0965-4EF3-8289-9DE068493455}" type="presParOf" srcId="{FE3687D7-323A-4CD3-8D0E-D7E57380493B}" destId="{F03C1B52-0E5D-47B9-81DF-A37E71B1ED40}" srcOrd="2" destOrd="0" presId="urn:microsoft.com/office/officeart/2005/8/layout/orgChart1"/>
    <dgm:cxn modelId="{C5493631-CFA2-4A66-A01D-DAD2E3F87806}" type="presParOf" srcId="{4D7CB93D-F13A-4340-A5E8-9345D1AFB3DC}" destId="{DEE9723B-F23C-4EFB-970E-ADBB88763B8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286DD-EAA4-4CE4-BD75-66225CE3F901}" type="doc">
      <dgm:prSet loTypeId="urn:microsoft.com/office/officeart/2005/8/layout/venn1" loCatId="relationship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es-AR"/>
        </a:p>
      </dgm:t>
    </dgm:pt>
    <dgm:pt modelId="{88FF055B-1D59-416D-B34C-CE7B96FDB217}">
      <dgm:prSet phldrT="[Texto]"/>
      <dgm:spPr/>
      <dgm:t>
        <a:bodyPr/>
        <a:lstStyle/>
        <a:p>
          <a:r>
            <a:rPr lang="es-AR" b="1" dirty="0">
              <a:solidFill>
                <a:schemeClr val="bg1"/>
              </a:solidFill>
            </a:rPr>
            <a:t>SECTOR PUBLICO</a:t>
          </a:r>
          <a:r>
            <a:rPr lang="es-AR" dirty="0">
              <a:solidFill>
                <a:schemeClr val="bg1"/>
              </a:solidFill>
            </a:rPr>
            <a:t>          </a:t>
          </a:r>
          <a:r>
            <a:rPr lang="es-AR" dirty="0">
              <a:solidFill>
                <a:schemeClr val="bg1"/>
              </a:solidFill>
              <a:ea typeface="Open Sans"/>
              <a:cs typeface="Open Sans"/>
            </a:rPr>
            <a:t>compromiso </a:t>
          </a:r>
        </a:p>
        <a:p>
          <a:endParaRPr lang="es-AR" dirty="0">
            <a:solidFill>
              <a:schemeClr val="bg1"/>
            </a:solidFill>
            <a:ea typeface="Open Sans"/>
            <a:cs typeface="Open Sans"/>
          </a:endParaRPr>
        </a:p>
        <a:p>
          <a:r>
            <a:rPr lang="es-AR" dirty="0">
              <a:solidFill>
                <a:schemeClr val="bg1"/>
              </a:solidFill>
              <a:ea typeface="Open Sans"/>
              <a:cs typeface="Open Sans"/>
            </a:rPr>
            <a:t>para definir e implementar políticas públicas hacia el trabajo decente y la erradicación del trabajo infantil y la protección del trabajo adolescente. </a:t>
          </a:r>
          <a:endParaRPr lang="es-AR" dirty="0">
            <a:solidFill>
              <a:schemeClr val="bg1"/>
            </a:solidFill>
          </a:endParaRPr>
        </a:p>
      </dgm:t>
    </dgm:pt>
    <dgm:pt modelId="{150EBF49-211E-45C5-A40E-DC7D13B02947}" type="parTrans" cxnId="{9867D51D-862E-48A2-8AFC-226BECF3D537}">
      <dgm:prSet/>
      <dgm:spPr/>
      <dgm:t>
        <a:bodyPr/>
        <a:lstStyle/>
        <a:p>
          <a:endParaRPr lang="es-AR"/>
        </a:p>
      </dgm:t>
    </dgm:pt>
    <dgm:pt modelId="{044C72F4-EC35-4847-BE9D-12B206181C26}" type="sibTrans" cxnId="{9867D51D-862E-48A2-8AFC-226BECF3D537}">
      <dgm:prSet/>
      <dgm:spPr/>
      <dgm:t>
        <a:bodyPr/>
        <a:lstStyle/>
        <a:p>
          <a:endParaRPr lang="es-AR"/>
        </a:p>
      </dgm:t>
    </dgm:pt>
    <dgm:pt modelId="{A1A072F2-5D09-417B-82AC-E24E099163D2}">
      <dgm:prSet phldrT="[Texto]"/>
      <dgm:spPr/>
      <dgm:t>
        <a:bodyPr/>
        <a:lstStyle/>
        <a:p>
          <a:pPr algn="l"/>
          <a:r>
            <a:rPr lang="es-AR" b="1" dirty="0"/>
            <a:t>SECTOR PRIVADO             </a:t>
          </a:r>
        </a:p>
        <a:p>
          <a:pPr algn="l"/>
          <a:r>
            <a:rPr lang="es-AR" dirty="0">
              <a:ea typeface="Open Sans"/>
              <a:cs typeface="Open Sans"/>
            </a:rPr>
            <a:t>      compromiso </a:t>
          </a:r>
        </a:p>
        <a:p>
          <a:pPr algn="l"/>
          <a:endParaRPr lang="es-AR" dirty="0">
            <a:ea typeface="Open Sans"/>
            <a:cs typeface="Open Sans"/>
          </a:endParaRPr>
        </a:p>
        <a:p>
          <a:pPr algn="ctr"/>
          <a:r>
            <a:rPr lang="es-AR" dirty="0">
              <a:ea typeface="Open Sans"/>
              <a:cs typeface="Open Sans"/>
            </a:rPr>
            <a:t>hacia la  comunidad y para definir políticas activas de responsabilidad social empresaria, asociándose cooperativa y complementariamente con el Estado.</a:t>
          </a:r>
          <a:endParaRPr lang="es-AR" dirty="0"/>
        </a:p>
      </dgm:t>
    </dgm:pt>
    <dgm:pt modelId="{DA9C0FDD-6690-4E9D-A455-B0C9199F655C}" type="parTrans" cxnId="{BF0B7F6B-1672-489E-BC69-F0CB8B91867A}">
      <dgm:prSet/>
      <dgm:spPr/>
      <dgm:t>
        <a:bodyPr/>
        <a:lstStyle/>
        <a:p>
          <a:endParaRPr lang="es-AR"/>
        </a:p>
      </dgm:t>
    </dgm:pt>
    <dgm:pt modelId="{BCD5CA66-8119-44CC-9E10-4CDB9959FEF6}" type="sibTrans" cxnId="{BF0B7F6B-1672-489E-BC69-F0CB8B91867A}">
      <dgm:prSet/>
      <dgm:spPr/>
      <dgm:t>
        <a:bodyPr/>
        <a:lstStyle/>
        <a:p>
          <a:endParaRPr lang="es-AR"/>
        </a:p>
      </dgm:t>
    </dgm:pt>
    <dgm:pt modelId="{8553A963-4E8A-4A3C-A47C-8C6AE1A7D32D}" type="pres">
      <dgm:prSet presAssocID="{213286DD-EAA4-4CE4-BD75-66225CE3F901}" presName="compositeShape" presStyleCnt="0">
        <dgm:presLayoutVars>
          <dgm:chMax val="7"/>
          <dgm:dir/>
          <dgm:resizeHandles val="exact"/>
        </dgm:presLayoutVars>
      </dgm:prSet>
      <dgm:spPr/>
    </dgm:pt>
    <dgm:pt modelId="{D8BB7D3D-94FD-4838-AE17-9DFFCF92DBF5}" type="pres">
      <dgm:prSet presAssocID="{88FF055B-1D59-416D-B34C-CE7B96FDB217}" presName="circ1" presStyleLbl="vennNode1" presStyleIdx="0" presStyleCnt="2"/>
      <dgm:spPr/>
    </dgm:pt>
    <dgm:pt modelId="{14EE52E8-C99B-47B2-95DB-A752C4DD12A7}" type="pres">
      <dgm:prSet presAssocID="{88FF055B-1D59-416D-B34C-CE7B96FDB2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209971-E0B9-4548-A4E4-05BF5CEE1957}" type="pres">
      <dgm:prSet presAssocID="{A1A072F2-5D09-417B-82AC-E24E099163D2}" presName="circ2" presStyleLbl="vennNode1" presStyleIdx="1" presStyleCnt="2"/>
      <dgm:spPr/>
    </dgm:pt>
    <dgm:pt modelId="{FC467DA1-64F6-4A2B-86FB-E612DFB90E05}" type="pres">
      <dgm:prSet presAssocID="{A1A072F2-5D09-417B-82AC-E24E099163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67D51D-862E-48A2-8AFC-226BECF3D537}" srcId="{213286DD-EAA4-4CE4-BD75-66225CE3F901}" destId="{88FF055B-1D59-416D-B34C-CE7B96FDB217}" srcOrd="0" destOrd="0" parTransId="{150EBF49-211E-45C5-A40E-DC7D13B02947}" sibTransId="{044C72F4-EC35-4847-BE9D-12B206181C26}"/>
    <dgm:cxn modelId="{BF0B7F6B-1672-489E-BC69-F0CB8B91867A}" srcId="{213286DD-EAA4-4CE4-BD75-66225CE3F901}" destId="{A1A072F2-5D09-417B-82AC-E24E099163D2}" srcOrd="1" destOrd="0" parTransId="{DA9C0FDD-6690-4E9D-A455-B0C9199F655C}" sibTransId="{BCD5CA66-8119-44CC-9E10-4CDB9959FEF6}"/>
    <dgm:cxn modelId="{CFEC4050-2151-4A7F-97A5-8894DD3764B5}" type="presOf" srcId="{213286DD-EAA4-4CE4-BD75-66225CE3F901}" destId="{8553A963-4E8A-4A3C-A47C-8C6AE1A7D32D}" srcOrd="0" destOrd="0" presId="urn:microsoft.com/office/officeart/2005/8/layout/venn1"/>
    <dgm:cxn modelId="{40EBD582-B0F4-4FCF-A8AE-14F3E35E028A}" type="presOf" srcId="{88FF055B-1D59-416D-B34C-CE7B96FDB217}" destId="{14EE52E8-C99B-47B2-95DB-A752C4DD12A7}" srcOrd="1" destOrd="0" presId="urn:microsoft.com/office/officeart/2005/8/layout/venn1"/>
    <dgm:cxn modelId="{3B583198-6347-4CF8-AE2D-E42129AE7393}" type="presOf" srcId="{88FF055B-1D59-416D-B34C-CE7B96FDB217}" destId="{D8BB7D3D-94FD-4838-AE17-9DFFCF92DBF5}" srcOrd="0" destOrd="0" presId="urn:microsoft.com/office/officeart/2005/8/layout/venn1"/>
    <dgm:cxn modelId="{D6245DBE-E9FB-4176-B56B-F8A677361165}" type="presOf" srcId="{A1A072F2-5D09-417B-82AC-E24E099163D2}" destId="{A9209971-E0B9-4548-A4E4-05BF5CEE1957}" srcOrd="0" destOrd="0" presId="urn:microsoft.com/office/officeart/2005/8/layout/venn1"/>
    <dgm:cxn modelId="{7FC839D7-366F-42C3-979B-B087D1B948FF}" type="presOf" srcId="{A1A072F2-5D09-417B-82AC-E24E099163D2}" destId="{FC467DA1-64F6-4A2B-86FB-E612DFB90E05}" srcOrd="1" destOrd="0" presId="urn:microsoft.com/office/officeart/2005/8/layout/venn1"/>
    <dgm:cxn modelId="{8DCD9473-42DB-4B5B-8134-A85C50216B2C}" type="presParOf" srcId="{8553A963-4E8A-4A3C-A47C-8C6AE1A7D32D}" destId="{D8BB7D3D-94FD-4838-AE17-9DFFCF92DBF5}" srcOrd="0" destOrd="0" presId="urn:microsoft.com/office/officeart/2005/8/layout/venn1"/>
    <dgm:cxn modelId="{D1FC98EA-528B-4FAF-9197-B0DC752E81B1}" type="presParOf" srcId="{8553A963-4E8A-4A3C-A47C-8C6AE1A7D32D}" destId="{14EE52E8-C99B-47B2-95DB-A752C4DD12A7}" srcOrd="1" destOrd="0" presId="urn:microsoft.com/office/officeart/2005/8/layout/venn1"/>
    <dgm:cxn modelId="{FB4A77DE-17EA-478C-982D-E07447D5E4FD}" type="presParOf" srcId="{8553A963-4E8A-4A3C-A47C-8C6AE1A7D32D}" destId="{A9209971-E0B9-4548-A4E4-05BF5CEE1957}" srcOrd="2" destOrd="0" presId="urn:microsoft.com/office/officeart/2005/8/layout/venn1"/>
    <dgm:cxn modelId="{6AC66D31-F4BA-40D6-97F9-AC3FC4CE3C99}" type="presParOf" srcId="{8553A963-4E8A-4A3C-A47C-8C6AE1A7D32D}" destId="{FC467DA1-64F6-4A2B-86FB-E612DFB90E0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DB47E-3277-4985-9CC7-438325C3D619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</dgm:pt>
    <dgm:pt modelId="{05926AD4-EC9E-4949-A183-64F1B5AB00EE}">
      <dgm:prSet phldrT="[Texto]" custT="1"/>
      <dgm:spPr/>
      <dgm:t>
        <a:bodyPr/>
        <a:lstStyle/>
        <a:p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Reglamento</a:t>
          </a:r>
        </a:p>
      </dgm:t>
    </dgm:pt>
    <dgm:pt modelId="{4C619BFF-A771-410E-A0D8-B0A97DE548B2}" type="parTrans" cxnId="{070447AF-2114-4610-A7FB-BE58621CDCDA}">
      <dgm:prSet/>
      <dgm:spPr/>
      <dgm:t>
        <a:bodyPr/>
        <a:lstStyle/>
        <a:p>
          <a:endParaRPr lang="es-AR"/>
        </a:p>
      </dgm:t>
    </dgm:pt>
    <dgm:pt modelId="{709232D3-2020-4951-8E7C-1D3DAA4AF0E7}" type="sibTrans" cxnId="{070447AF-2114-4610-A7FB-BE58621CDCDA}">
      <dgm:prSet/>
      <dgm:spPr/>
      <dgm:t>
        <a:bodyPr/>
        <a:lstStyle/>
        <a:p>
          <a:endParaRPr lang="es-AR"/>
        </a:p>
      </dgm:t>
    </dgm:pt>
    <dgm:pt modelId="{5700ED15-5C44-4864-A8DF-9670265FA3C3}">
      <dgm:prSet phldrT="[Texto]" custT="1"/>
      <dgm:spPr/>
      <dgm:t>
        <a:bodyPr/>
        <a:lstStyle/>
        <a:p>
          <a:pPr marL="0" indent="0" algn="l"/>
          <a:r>
            <a:rPr lang="es-AR" sz="2000" dirty="0"/>
            <a:t>Plan de trabajo</a:t>
          </a:r>
        </a:p>
      </dgm:t>
    </dgm:pt>
    <dgm:pt modelId="{F5D5F87C-9C4B-4BA4-9CBD-141EA8D0D866}" type="parTrans" cxnId="{DD8CEDE9-0CB7-4820-8609-43A7A9F4700C}">
      <dgm:prSet/>
      <dgm:spPr/>
      <dgm:t>
        <a:bodyPr/>
        <a:lstStyle/>
        <a:p>
          <a:endParaRPr lang="es-AR"/>
        </a:p>
      </dgm:t>
    </dgm:pt>
    <dgm:pt modelId="{6AA2EAE9-E850-46A1-BD9C-E316013E584F}" type="sibTrans" cxnId="{DD8CEDE9-0CB7-4820-8609-43A7A9F4700C}">
      <dgm:prSet/>
      <dgm:spPr/>
      <dgm:t>
        <a:bodyPr/>
        <a:lstStyle/>
        <a:p>
          <a:endParaRPr lang="es-AR"/>
        </a:p>
      </dgm:t>
    </dgm:pt>
    <dgm:pt modelId="{E72ABE43-1792-41FD-9901-999FF93F81DA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Reuniones</a:t>
          </a:r>
        </a:p>
      </dgm:t>
    </dgm:pt>
    <dgm:pt modelId="{A745B79A-AF87-4066-A2E0-A96219283255}" type="parTrans" cxnId="{D0B84ABF-273C-4A40-85F4-8C5C523E55C3}">
      <dgm:prSet/>
      <dgm:spPr/>
      <dgm:t>
        <a:bodyPr/>
        <a:lstStyle/>
        <a:p>
          <a:endParaRPr lang="es-AR"/>
        </a:p>
      </dgm:t>
    </dgm:pt>
    <dgm:pt modelId="{6662C445-0BF5-4F43-9969-F2A6B97815D7}" type="sibTrans" cxnId="{D0B84ABF-273C-4A40-85F4-8C5C523E55C3}">
      <dgm:prSet/>
      <dgm:spPr/>
      <dgm:t>
        <a:bodyPr/>
        <a:lstStyle/>
        <a:p>
          <a:endParaRPr lang="es-AR"/>
        </a:p>
      </dgm:t>
    </dgm:pt>
    <dgm:pt modelId="{C441E4D0-CF6B-46DF-8746-270AE6763C99}" type="pres">
      <dgm:prSet presAssocID="{504DB47E-3277-4985-9CC7-438325C3D619}" presName="linearFlow" presStyleCnt="0">
        <dgm:presLayoutVars>
          <dgm:dir/>
          <dgm:resizeHandles val="exact"/>
        </dgm:presLayoutVars>
      </dgm:prSet>
      <dgm:spPr/>
    </dgm:pt>
    <dgm:pt modelId="{7BBB6A16-6B23-4B29-A120-E05ECA750C46}" type="pres">
      <dgm:prSet presAssocID="{05926AD4-EC9E-4949-A183-64F1B5AB00EE}" presName="composite" presStyleCnt="0"/>
      <dgm:spPr/>
    </dgm:pt>
    <dgm:pt modelId="{5300AABA-23C7-41F3-ABD5-7FACB0BDBF66}" type="pres">
      <dgm:prSet presAssocID="{05926AD4-EC9E-4949-A183-64F1B5AB00E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FF95AFB-63E0-43F9-9188-BE0F2BF0CB83}" type="pres">
      <dgm:prSet presAssocID="{05926AD4-EC9E-4949-A183-64F1B5AB00EE}" presName="txShp" presStyleLbl="node1" presStyleIdx="0" presStyleCnt="3" custScaleX="75661" custScaleY="60056">
        <dgm:presLayoutVars>
          <dgm:bulletEnabled val="1"/>
        </dgm:presLayoutVars>
      </dgm:prSet>
      <dgm:spPr/>
    </dgm:pt>
    <dgm:pt modelId="{FDB73B9E-3A63-4755-9871-4DF106C544DF}" type="pres">
      <dgm:prSet presAssocID="{709232D3-2020-4951-8E7C-1D3DAA4AF0E7}" presName="spacing" presStyleCnt="0"/>
      <dgm:spPr/>
    </dgm:pt>
    <dgm:pt modelId="{E9CB9D57-C5B3-4710-9B1A-77BB3784E14E}" type="pres">
      <dgm:prSet presAssocID="{5700ED15-5C44-4864-A8DF-9670265FA3C3}" presName="composite" presStyleCnt="0"/>
      <dgm:spPr/>
    </dgm:pt>
    <dgm:pt modelId="{66DC1BB3-48C1-4789-A27A-BEEA9FCF3AB9}" type="pres">
      <dgm:prSet presAssocID="{5700ED15-5C44-4864-A8DF-9670265FA3C3}" presName="imgShp" presStyleLbl="fgImgPlace1" presStyleIdx="1" presStyleCnt="3" custLinFactNeighborX="4671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14BC8B0-57A0-43F9-B49A-A2CF69D007F8}" type="pres">
      <dgm:prSet presAssocID="{5700ED15-5C44-4864-A8DF-9670265FA3C3}" presName="txShp" presStyleLbl="node1" presStyleIdx="1" presStyleCnt="3" custScaleX="72591" custScaleY="59631">
        <dgm:presLayoutVars>
          <dgm:bulletEnabled val="1"/>
        </dgm:presLayoutVars>
      </dgm:prSet>
      <dgm:spPr/>
    </dgm:pt>
    <dgm:pt modelId="{0C3827A6-FFE4-4F36-AB60-24A56DB13493}" type="pres">
      <dgm:prSet presAssocID="{6AA2EAE9-E850-46A1-BD9C-E316013E584F}" presName="spacing" presStyleCnt="0"/>
      <dgm:spPr/>
    </dgm:pt>
    <dgm:pt modelId="{F1D360CE-4B59-412E-846A-9C820A9F7311}" type="pres">
      <dgm:prSet presAssocID="{E72ABE43-1792-41FD-9901-999FF93F81DA}" presName="composite" presStyleCnt="0"/>
      <dgm:spPr/>
    </dgm:pt>
    <dgm:pt modelId="{1363ACC4-1068-4FB9-BF8D-4068BED06979}" type="pres">
      <dgm:prSet presAssocID="{E72ABE43-1792-41FD-9901-999FF93F81DA}" presName="imgShp" presStyleLbl="fgImgPlace1" presStyleIdx="2" presStyleCnt="3" custScaleX="998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5D032913-A32F-40F5-8EB4-E4A227DA55E2}" type="pres">
      <dgm:prSet presAssocID="{E72ABE43-1792-41FD-9901-999FF93F81DA}" presName="txShp" presStyleLbl="node1" presStyleIdx="2" presStyleCnt="3" custScaleX="68662" custScaleY="51305" custLinFactNeighborX="-282" custLinFactNeighborY="-1000">
        <dgm:presLayoutVars>
          <dgm:bulletEnabled val="1"/>
        </dgm:presLayoutVars>
      </dgm:prSet>
      <dgm:spPr/>
    </dgm:pt>
  </dgm:ptLst>
  <dgm:cxnLst>
    <dgm:cxn modelId="{7C870F23-6475-4FDD-9FC2-FB155CF3B6F6}" type="presOf" srcId="{E72ABE43-1792-41FD-9901-999FF93F81DA}" destId="{5D032913-A32F-40F5-8EB4-E4A227DA55E2}" srcOrd="0" destOrd="0" presId="urn:microsoft.com/office/officeart/2005/8/layout/vList3"/>
    <dgm:cxn modelId="{6603F9A1-FBDC-414C-83B5-A11108E89F83}" type="presOf" srcId="{504DB47E-3277-4985-9CC7-438325C3D619}" destId="{C441E4D0-CF6B-46DF-8746-270AE6763C99}" srcOrd="0" destOrd="0" presId="urn:microsoft.com/office/officeart/2005/8/layout/vList3"/>
    <dgm:cxn modelId="{070447AF-2114-4610-A7FB-BE58621CDCDA}" srcId="{504DB47E-3277-4985-9CC7-438325C3D619}" destId="{05926AD4-EC9E-4949-A183-64F1B5AB00EE}" srcOrd="0" destOrd="0" parTransId="{4C619BFF-A771-410E-A0D8-B0A97DE548B2}" sibTransId="{709232D3-2020-4951-8E7C-1D3DAA4AF0E7}"/>
    <dgm:cxn modelId="{D0B84ABF-273C-4A40-85F4-8C5C523E55C3}" srcId="{504DB47E-3277-4985-9CC7-438325C3D619}" destId="{E72ABE43-1792-41FD-9901-999FF93F81DA}" srcOrd="2" destOrd="0" parTransId="{A745B79A-AF87-4066-A2E0-A96219283255}" sibTransId="{6662C445-0BF5-4F43-9969-F2A6B97815D7}"/>
    <dgm:cxn modelId="{EFB372BF-1E87-4310-B26A-5706063C9CC2}" type="presOf" srcId="{5700ED15-5C44-4864-A8DF-9670265FA3C3}" destId="{F14BC8B0-57A0-43F9-B49A-A2CF69D007F8}" srcOrd="0" destOrd="0" presId="urn:microsoft.com/office/officeart/2005/8/layout/vList3"/>
    <dgm:cxn modelId="{DD8CEDE9-0CB7-4820-8609-43A7A9F4700C}" srcId="{504DB47E-3277-4985-9CC7-438325C3D619}" destId="{5700ED15-5C44-4864-A8DF-9670265FA3C3}" srcOrd="1" destOrd="0" parTransId="{F5D5F87C-9C4B-4BA4-9CBD-141EA8D0D866}" sibTransId="{6AA2EAE9-E850-46A1-BD9C-E316013E584F}"/>
    <dgm:cxn modelId="{673EA7F0-4228-4AF3-B2CB-A1B965A745AB}" type="presOf" srcId="{05926AD4-EC9E-4949-A183-64F1B5AB00EE}" destId="{0FF95AFB-63E0-43F9-9188-BE0F2BF0CB83}" srcOrd="0" destOrd="0" presId="urn:microsoft.com/office/officeart/2005/8/layout/vList3"/>
    <dgm:cxn modelId="{DB57A259-D021-4D50-9876-9C77AB654A2A}" type="presParOf" srcId="{C441E4D0-CF6B-46DF-8746-270AE6763C99}" destId="{7BBB6A16-6B23-4B29-A120-E05ECA750C46}" srcOrd="0" destOrd="0" presId="urn:microsoft.com/office/officeart/2005/8/layout/vList3"/>
    <dgm:cxn modelId="{C31369C8-1A0D-49C1-8457-6224369504F5}" type="presParOf" srcId="{7BBB6A16-6B23-4B29-A120-E05ECA750C46}" destId="{5300AABA-23C7-41F3-ABD5-7FACB0BDBF66}" srcOrd="0" destOrd="0" presId="urn:microsoft.com/office/officeart/2005/8/layout/vList3"/>
    <dgm:cxn modelId="{B0791E8B-D4EB-4897-9E1B-F8FFA4C47707}" type="presParOf" srcId="{7BBB6A16-6B23-4B29-A120-E05ECA750C46}" destId="{0FF95AFB-63E0-43F9-9188-BE0F2BF0CB83}" srcOrd="1" destOrd="0" presId="urn:microsoft.com/office/officeart/2005/8/layout/vList3"/>
    <dgm:cxn modelId="{C1CD5199-9D1C-4207-90B9-71403BBBF614}" type="presParOf" srcId="{C441E4D0-CF6B-46DF-8746-270AE6763C99}" destId="{FDB73B9E-3A63-4755-9871-4DF106C544DF}" srcOrd="1" destOrd="0" presId="urn:microsoft.com/office/officeart/2005/8/layout/vList3"/>
    <dgm:cxn modelId="{4A718C4A-1A32-4886-8C97-CF600930ADCB}" type="presParOf" srcId="{C441E4D0-CF6B-46DF-8746-270AE6763C99}" destId="{E9CB9D57-C5B3-4710-9B1A-77BB3784E14E}" srcOrd="2" destOrd="0" presId="urn:microsoft.com/office/officeart/2005/8/layout/vList3"/>
    <dgm:cxn modelId="{8DA5390D-3E01-4A6D-A534-AAA544D7D431}" type="presParOf" srcId="{E9CB9D57-C5B3-4710-9B1A-77BB3784E14E}" destId="{66DC1BB3-48C1-4789-A27A-BEEA9FCF3AB9}" srcOrd="0" destOrd="0" presId="urn:microsoft.com/office/officeart/2005/8/layout/vList3"/>
    <dgm:cxn modelId="{A6E7F56C-6E6F-4494-86E7-715CE415342E}" type="presParOf" srcId="{E9CB9D57-C5B3-4710-9B1A-77BB3784E14E}" destId="{F14BC8B0-57A0-43F9-B49A-A2CF69D007F8}" srcOrd="1" destOrd="0" presId="urn:microsoft.com/office/officeart/2005/8/layout/vList3"/>
    <dgm:cxn modelId="{A75AB441-CCD1-47BB-BD9C-1A9EC504C62B}" type="presParOf" srcId="{C441E4D0-CF6B-46DF-8746-270AE6763C99}" destId="{0C3827A6-FFE4-4F36-AB60-24A56DB13493}" srcOrd="3" destOrd="0" presId="urn:microsoft.com/office/officeart/2005/8/layout/vList3"/>
    <dgm:cxn modelId="{F4ADE47C-2D24-4BCE-BD7E-3FD53CE73267}" type="presParOf" srcId="{C441E4D0-CF6B-46DF-8746-270AE6763C99}" destId="{F1D360CE-4B59-412E-846A-9C820A9F7311}" srcOrd="4" destOrd="0" presId="urn:microsoft.com/office/officeart/2005/8/layout/vList3"/>
    <dgm:cxn modelId="{A04A9CEF-AC09-442C-BD2C-C713115CA033}" type="presParOf" srcId="{F1D360CE-4B59-412E-846A-9C820A9F7311}" destId="{1363ACC4-1068-4FB9-BF8D-4068BED06979}" srcOrd="0" destOrd="0" presId="urn:microsoft.com/office/officeart/2005/8/layout/vList3"/>
    <dgm:cxn modelId="{6E55FCDF-3E48-4530-8998-3E2A0B19EC69}" type="presParOf" srcId="{F1D360CE-4B59-412E-846A-9C820A9F7311}" destId="{5D032913-A32F-40F5-8EB4-E4A227DA55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1506C-D511-43F0-9A23-F8A017399E5B}">
      <dsp:nvSpPr>
        <dsp:cNvPr id="0" name=""/>
        <dsp:cNvSpPr/>
      </dsp:nvSpPr>
      <dsp:spPr>
        <a:xfrm>
          <a:off x="2951712" y="586651"/>
          <a:ext cx="1542499" cy="26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53"/>
              </a:lnTo>
              <a:lnTo>
                <a:pt x="1542499" y="133853"/>
              </a:lnTo>
              <a:lnTo>
                <a:pt x="1542499" y="2677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CB5C9-1F06-408C-84D4-47BD431EBBE5}">
      <dsp:nvSpPr>
        <dsp:cNvPr id="0" name=""/>
        <dsp:cNvSpPr/>
      </dsp:nvSpPr>
      <dsp:spPr>
        <a:xfrm>
          <a:off x="2905992" y="586651"/>
          <a:ext cx="91440" cy="267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2849-3D4E-4B16-B7B3-F02228D11DC4}">
      <dsp:nvSpPr>
        <dsp:cNvPr id="0" name=""/>
        <dsp:cNvSpPr/>
      </dsp:nvSpPr>
      <dsp:spPr>
        <a:xfrm>
          <a:off x="1274792" y="1491754"/>
          <a:ext cx="134421" cy="577818"/>
        </a:xfrm>
        <a:custGeom>
          <a:avLst/>
          <a:gdLst/>
          <a:ahLst/>
          <a:cxnLst/>
          <a:rect l="0" t="0" r="0" b="0"/>
          <a:pathLst>
            <a:path>
              <a:moveTo>
                <a:pt x="134421" y="0"/>
              </a:moveTo>
              <a:lnTo>
                <a:pt x="134421" y="577818"/>
              </a:lnTo>
              <a:lnTo>
                <a:pt x="0" y="577818"/>
              </a:lnTo>
            </a:path>
          </a:pathLst>
        </a:custGeom>
        <a:noFill/>
        <a:ln w="28575" cap="flat" cmpd="sng" algn="ctr">
          <a:solidFill>
            <a:srgbClr val="0097A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5205D-CF46-491A-B51B-23332FB7B830}">
      <dsp:nvSpPr>
        <dsp:cNvPr id="0" name=""/>
        <dsp:cNvSpPr/>
      </dsp:nvSpPr>
      <dsp:spPr>
        <a:xfrm>
          <a:off x="1409213" y="1491754"/>
          <a:ext cx="354009" cy="55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07"/>
              </a:lnTo>
              <a:lnTo>
                <a:pt x="354009" y="555707"/>
              </a:lnTo>
            </a:path>
          </a:pathLst>
        </a:custGeom>
        <a:noFill/>
        <a:ln w="19050" cap="flat" cmpd="sng" algn="ctr">
          <a:solidFill>
            <a:srgbClr val="099BA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2758-90DF-42C3-A3B0-2C8369A97A10}">
      <dsp:nvSpPr>
        <dsp:cNvPr id="0" name=""/>
        <dsp:cNvSpPr/>
      </dsp:nvSpPr>
      <dsp:spPr>
        <a:xfrm>
          <a:off x="1409213" y="586651"/>
          <a:ext cx="1542499" cy="267706"/>
        </a:xfrm>
        <a:custGeom>
          <a:avLst/>
          <a:gdLst/>
          <a:ahLst/>
          <a:cxnLst/>
          <a:rect l="0" t="0" r="0" b="0"/>
          <a:pathLst>
            <a:path>
              <a:moveTo>
                <a:pt x="1542499" y="0"/>
              </a:moveTo>
              <a:lnTo>
                <a:pt x="1542499" y="133853"/>
              </a:lnTo>
              <a:lnTo>
                <a:pt x="0" y="133853"/>
              </a:lnTo>
              <a:lnTo>
                <a:pt x="0" y="2677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3FF30-0608-4D4F-8E8E-2817ACE114E3}">
      <dsp:nvSpPr>
        <dsp:cNvPr id="0" name=""/>
        <dsp:cNvSpPr/>
      </dsp:nvSpPr>
      <dsp:spPr>
        <a:xfrm>
          <a:off x="385841" y="210842"/>
          <a:ext cx="5131741" cy="3758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</a:rPr>
            <a:t>MINISTERIO DE </a:t>
          </a: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TRABAJO,EMPLEO Y SEGURIDAD SOCIAL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385841" y="210842"/>
        <a:ext cx="5131741" cy="375808"/>
      </dsp:txXfrm>
    </dsp:sp>
    <dsp:sp modelId="{F0A7E209-B6AC-48F2-A4EF-A381D08B67AD}">
      <dsp:nvSpPr>
        <dsp:cNvPr id="0" name=""/>
        <dsp:cNvSpPr/>
      </dsp:nvSpPr>
      <dsp:spPr>
        <a:xfrm>
          <a:off x="771817" y="854358"/>
          <a:ext cx="1274792" cy="6373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</a:rPr>
            <a:t>Secretaría de Trabajo</a:t>
          </a:r>
          <a:endParaRPr lang="es-AR" sz="1200" b="1" kern="1200" dirty="0">
            <a:solidFill>
              <a:schemeClr val="bg1"/>
            </a:solidFill>
          </a:endParaRPr>
        </a:p>
      </dsp:txBody>
      <dsp:txXfrm>
        <a:off x="771817" y="854358"/>
        <a:ext cx="1274792" cy="637396"/>
      </dsp:txXfrm>
    </dsp:sp>
    <dsp:sp modelId="{65263272-8D95-4413-9D1A-BE900B35EED7}">
      <dsp:nvSpPr>
        <dsp:cNvPr id="0" name=""/>
        <dsp:cNvSpPr/>
      </dsp:nvSpPr>
      <dsp:spPr>
        <a:xfrm>
          <a:off x="1763223" y="1728763"/>
          <a:ext cx="2245942" cy="6373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57785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AR" sz="1100" b="1" i="0" u="none" strike="noStrike" kern="1200" cap="none">
              <a:solidFill>
                <a:srgbClr val="000000"/>
              </a:solidFill>
              <a:latin typeface="Arial"/>
              <a:ea typeface="+mn-ea"/>
              <a:cs typeface="+mn-cs"/>
            </a:rPr>
            <a:t>Ss. de Políticas de Inclusión en el Mundo Laboral</a:t>
          </a:r>
          <a:endParaRPr lang="es-AR" sz="1100" b="1" i="0" u="none" strike="noStrike" kern="1200" cap="none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763223" y="1728763"/>
        <a:ext cx="2245942" cy="637396"/>
      </dsp:txXfrm>
    </dsp:sp>
    <dsp:sp modelId="{C71598FD-066D-4CA7-927E-D9061F7AE91C}">
      <dsp:nvSpPr>
        <dsp:cNvPr id="0" name=""/>
        <dsp:cNvSpPr/>
      </dsp:nvSpPr>
      <dsp:spPr>
        <a:xfrm>
          <a:off x="0" y="1750875"/>
          <a:ext cx="1274792" cy="6373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AR" sz="1100" b="1" i="0" u="none" strike="noStrike" kern="1200" cap="none">
              <a:solidFill>
                <a:srgbClr val="000000"/>
              </a:solidFill>
              <a:latin typeface="Arial"/>
              <a:ea typeface="+mn-ea"/>
              <a:cs typeface="+mn-cs"/>
              <a:sym typeface="Arial"/>
            </a:rPr>
            <a:t>Ss. de Fiscalización del Trabajo</a:t>
          </a:r>
          <a:endParaRPr lang="es-AR" sz="1100" b="1" i="0" u="none" strike="noStrike" kern="1200" cap="none" dirty="0">
            <a:solidFill>
              <a:srgbClr val="000000"/>
            </a:solidFill>
            <a:latin typeface="Arial"/>
            <a:ea typeface="+mn-ea"/>
            <a:cs typeface="+mn-cs"/>
            <a:sym typeface="Arial"/>
          </a:endParaRPr>
        </a:p>
      </dsp:txBody>
      <dsp:txXfrm>
        <a:off x="0" y="1750875"/>
        <a:ext cx="1274792" cy="637396"/>
      </dsp:txXfrm>
    </dsp:sp>
    <dsp:sp modelId="{5624D087-8045-4773-9763-BA68592CA468}">
      <dsp:nvSpPr>
        <dsp:cNvPr id="0" name=""/>
        <dsp:cNvSpPr/>
      </dsp:nvSpPr>
      <dsp:spPr>
        <a:xfrm>
          <a:off x="2314316" y="854358"/>
          <a:ext cx="1274792" cy="6373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Secretaría de Empleo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2314316" y="854358"/>
        <a:ext cx="1274792" cy="637396"/>
      </dsp:txXfrm>
    </dsp:sp>
    <dsp:sp modelId="{0FE32922-03A5-481F-942A-6A91CF6523ED}">
      <dsp:nvSpPr>
        <dsp:cNvPr id="0" name=""/>
        <dsp:cNvSpPr/>
      </dsp:nvSpPr>
      <dsp:spPr>
        <a:xfrm>
          <a:off x="3856815" y="854358"/>
          <a:ext cx="1274792" cy="6373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>
              <a:solidFill>
                <a:schemeClr val="bg1"/>
              </a:solidFill>
              <a:latin typeface="Arial"/>
              <a:ea typeface="+mn-ea"/>
              <a:cs typeface="+mn-cs"/>
            </a:rPr>
            <a:t>Secretaría de Seguridad Social</a:t>
          </a:r>
          <a:endParaRPr lang="es-AR" sz="1200" b="1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3856815" y="854358"/>
        <a:ext cx="1274792" cy="63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B7D3D-94FD-4838-AE17-9DFFCF92DBF5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bg1"/>
              </a:solidFill>
            </a:rPr>
            <a:t>SECTOR PUBLICO</a:t>
          </a:r>
          <a:r>
            <a:rPr lang="es-AR" sz="1400" kern="1200" dirty="0">
              <a:solidFill>
                <a:schemeClr val="bg1"/>
              </a:solidFill>
            </a:rPr>
            <a:t>          </a:t>
          </a:r>
          <a:r>
            <a:rPr lang="es-AR" sz="1400" kern="1200" dirty="0">
              <a:solidFill>
                <a:schemeClr val="bg1"/>
              </a:solidFill>
              <a:ea typeface="Open Sans"/>
              <a:cs typeface="Open Sans"/>
            </a:rPr>
            <a:t>compromiso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>
            <a:solidFill>
              <a:schemeClr val="bg1"/>
            </a:solidFill>
            <a:ea typeface="Open Sans"/>
            <a:cs typeface="Ope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solidFill>
                <a:schemeClr val="bg1"/>
              </a:solidFill>
              <a:ea typeface="Open Sans"/>
              <a:cs typeface="Open Sans"/>
            </a:rPr>
            <a:t>para definir e implementar políticas públicas hacia el trabajo decente y la erradicación del trabajo infantil y la protección del trabajo adolescente. </a:t>
          </a:r>
          <a:endParaRPr lang="es-AR" sz="1400" kern="1200" dirty="0">
            <a:solidFill>
              <a:schemeClr val="bg1"/>
            </a:solidFill>
          </a:endParaRPr>
        </a:p>
      </dsp:txBody>
      <dsp:txXfrm>
        <a:off x="609599" y="739321"/>
        <a:ext cx="1950720" cy="2585357"/>
      </dsp:txXfrm>
    </dsp:sp>
    <dsp:sp modelId="{A9209971-E0B9-4548-A4E4-05BF5CEE1957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5">
            <a:shade val="80000"/>
            <a:alpha val="50000"/>
            <a:hueOff val="317552"/>
            <a:satOff val="-72158"/>
            <a:lumOff val="497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/>
            <a:t>SECTOR PRIVADO           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ea typeface="Open Sans"/>
              <a:cs typeface="Open Sans"/>
            </a:rPr>
            <a:t>      compromiso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>
            <a:ea typeface="Open Sans"/>
            <a:cs typeface="Ope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ea typeface="Open Sans"/>
              <a:cs typeface="Open Sans"/>
            </a:rPr>
            <a:t>hacia la  comunidad y para definir políticas activas de responsabilidad social empresaria, asociándose cooperativa y complementariamente con el Estado.</a:t>
          </a:r>
          <a:endParaRPr lang="es-AR" sz="1400" kern="1200" dirty="0"/>
        </a:p>
      </dsp:txBody>
      <dsp:txXfrm>
        <a:off x="3535680" y="739321"/>
        <a:ext cx="1950720" cy="2585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5AFB-63E0-43F9-9188-BE0F2BF0CB83}">
      <dsp:nvSpPr>
        <dsp:cNvPr id="0" name=""/>
        <dsp:cNvSpPr/>
      </dsp:nvSpPr>
      <dsp:spPr>
        <a:xfrm rot="10800000">
          <a:off x="2053523" y="228628"/>
          <a:ext cx="3081062" cy="683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77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Reglamento</a:t>
          </a:r>
        </a:p>
      </dsp:txBody>
      <dsp:txXfrm rot="10800000">
        <a:off x="2224365" y="228628"/>
        <a:ext cx="2910220" cy="683370"/>
      </dsp:txXfrm>
    </dsp:sp>
    <dsp:sp modelId="{5300AABA-23C7-41F3-ABD5-7FACB0BDBF66}">
      <dsp:nvSpPr>
        <dsp:cNvPr id="0" name=""/>
        <dsp:cNvSpPr/>
      </dsp:nvSpPr>
      <dsp:spPr>
        <a:xfrm>
          <a:off x="989013" y="1369"/>
          <a:ext cx="1137889" cy="11378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BC8B0-57A0-43F9-B49A-A2CF69D007F8}">
      <dsp:nvSpPr>
        <dsp:cNvPr id="0" name=""/>
        <dsp:cNvSpPr/>
      </dsp:nvSpPr>
      <dsp:spPr>
        <a:xfrm rot="10800000">
          <a:off x="2147286" y="1708604"/>
          <a:ext cx="2956046" cy="678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77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Plan de trabajo</a:t>
          </a:r>
        </a:p>
      </dsp:txBody>
      <dsp:txXfrm rot="10800000">
        <a:off x="2316919" y="1708604"/>
        <a:ext cx="2786413" cy="678534"/>
      </dsp:txXfrm>
    </dsp:sp>
    <dsp:sp modelId="{66DC1BB3-48C1-4789-A27A-BEEA9FCF3AB9}">
      <dsp:nvSpPr>
        <dsp:cNvPr id="0" name=""/>
        <dsp:cNvSpPr/>
      </dsp:nvSpPr>
      <dsp:spPr>
        <a:xfrm>
          <a:off x="1073418" y="1478926"/>
          <a:ext cx="1137889" cy="11378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32913-A32F-40F5-8EB4-E4A227DA55E2}">
      <dsp:nvSpPr>
        <dsp:cNvPr id="0" name=""/>
        <dsp:cNvSpPr/>
      </dsp:nvSpPr>
      <dsp:spPr>
        <a:xfrm rot="10800000">
          <a:off x="2255489" y="3222153"/>
          <a:ext cx="2796049" cy="5837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778" tIns="76200" rIns="14224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Reuniones</a:t>
          </a:r>
        </a:p>
      </dsp:txBody>
      <dsp:txXfrm rot="10800000">
        <a:off x="2401437" y="3222153"/>
        <a:ext cx="2650101" cy="583794"/>
      </dsp:txXfrm>
    </dsp:sp>
    <dsp:sp modelId="{1363ACC4-1068-4FB9-BF8D-4068BED06979}">
      <dsp:nvSpPr>
        <dsp:cNvPr id="0" name=""/>
        <dsp:cNvSpPr/>
      </dsp:nvSpPr>
      <dsp:spPr>
        <a:xfrm>
          <a:off x="1060576" y="2956484"/>
          <a:ext cx="1136648" cy="11378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6271A95-7D2E-45ED-8E99-708EB79B8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C6D524-B6DA-4934-AC37-F1A4AB35C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9B651-F3B4-4357-A498-39A35005934A}" type="datetimeFigureOut">
              <a:rPr lang="es-AR" smtClean="0"/>
              <a:t>19/8/2021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C349C2-F922-41D5-B4F8-2E30B9AC2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20AB1-8A4E-40C3-B087-5C3F74225D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D9DD-CC3A-4596-A381-BDF725B6F4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47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360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968715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9531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82283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9545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4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745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05486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230773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3961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7689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94258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806867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99396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519014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153260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70392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37411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945152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86896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716445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62918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481853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85434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54070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560582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626079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058657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1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12964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108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5142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5185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91960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7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445A6-E1FF-4077-9F4D-2D86144C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604F4-5861-4952-B26C-D10D1F39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0DC90-0AE3-4FD4-89D8-670ADFF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BAD8-09CB-4E58-BD4A-87638CDE9E30}" type="datetimeFigureOut">
              <a:rPr lang="es-AR" smtClean="0"/>
              <a:t>19/8/2021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24716-CE95-4D6D-A951-2EC614E9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EE9F5-07BB-4FF6-854B-46B30BD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3C8B-607E-41E7-8007-6FA010C31B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72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692N6tdhA4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B692N6tdhA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wU1A4nYLw4?feature=oembed" TargetMode="Externa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5962k-ykmU?feature=oembed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youtu.be/k5962k-ykm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Google Shape;50;p12"/>
          <p:cNvSpPr txBox="1"/>
          <p:nvPr/>
        </p:nvSpPr>
        <p:spPr>
          <a:xfrm>
            <a:off x="656652" y="250937"/>
            <a:ext cx="7556945" cy="2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lvl="0">
              <a:buSzPts val="4000"/>
            </a:pPr>
            <a:endParaRPr lang="es-AR" sz="4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ts val="4000"/>
            </a:pPr>
            <a:r>
              <a:rPr lang="es-AR" sz="2800" dirty="0">
                <a:solidFill>
                  <a:srgbClr val="FFFFFF"/>
                </a:solidFill>
              </a:rPr>
              <a:t>Red de Empresas contra el Trabajo Infantil Argentina</a:t>
            </a:r>
          </a:p>
          <a:p>
            <a:pPr lvl="0">
              <a:buSzPts val="4000"/>
            </a:pPr>
            <a:endParaRPr lang="es-MX" sz="4000" b="0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>
              <a:buSzPts val="4000"/>
            </a:pPr>
            <a:endParaRPr lang="es-AR" sz="40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r">
              <a:buSzPts val="4000"/>
            </a:pPr>
            <a:r>
              <a:rPr lang="es-AR" sz="2400" b="1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Cooperación Panamá,  Agosto de 2021</a:t>
            </a:r>
            <a:endParaRPr sz="2400" b="1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7" name="Google Shape;51;p12"/>
          <p:cNvCxnSpPr/>
          <p:nvPr/>
        </p:nvCxnSpPr>
        <p:spPr>
          <a:xfrm rot="10800000">
            <a:off x="777731" y="2134950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1737" b="3514"/>
          <a:stretch/>
        </p:blipFill>
        <p:spPr>
          <a:xfrm>
            <a:off x="3723267" y="1814031"/>
            <a:ext cx="5541593" cy="35116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78" y="4316801"/>
            <a:ext cx="2408871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827CB7DC-E1D8-42E3-B53F-EF77A86E298A}"/>
              </a:ext>
            </a:extLst>
          </p:cNvPr>
          <p:cNvSpPr/>
          <p:nvPr/>
        </p:nvSpPr>
        <p:spPr>
          <a:xfrm>
            <a:off x="2937167" y="694313"/>
            <a:ext cx="57030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rgbClr val="595959"/>
              </a:solidFill>
              <a:latin typeface="+mn-lt"/>
              <a:cs typeface="Times New Roman" pitchFamily="18" charset="0"/>
            </a:endParaRP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rgbClr val="595959"/>
              </a:solidFill>
              <a:latin typeface="+mn-lt"/>
              <a:cs typeface="Times New Roman" pitchFamily="18" charset="0"/>
            </a:endParaRP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595959"/>
                </a:solidFill>
                <a:latin typeface="+mn-lt"/>
                <a:cs typeface="Times New Roman" pitchFamily="18" charset="0"/>
              </a:rPr>
              <a:t>2006: encuentro en oportunidad del Día Mundial y Nacional contra el Trabajo Infantil la CONAETI y el sector empresario para debatir acerca de los roles y responsabilidades que le compete al sector con relación a la prevención y erradicación del trabajo Infantil en el marco de la Responsabilidad Social Empresaria (RSE). </a:t>
            </a: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rgbClr val="595959"/>
              </a:solidFill>
              <a:latin typeface="+mn-lt"/>
              <a:cs typeface="Times New Roman" pitchFamily="18" charset="0"/>
            </a:endParaRP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rgbClr val="595959"/>
              </a:solidFill>
              <a:latin typeface="+mn-lt"/>
              <a:cs typeface="Times New Roman" pitchFamily="18" charset="0"/>
            </a:endParaRP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rgbClr val="595959"/>
              </a:solidFill>
              <a:latin typeface="+mn-lt"/>
              <a:cs typeface="Times New Roman" pitchFamily="18" charset="0"/>
            </a:endParaRPr>
          </a:p>
          <a:p>
            <a:pPr marL="628650" lvl="1" indent="-285750" algn="just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595959"/>
                </a:solidFill>
                <a:latin typeface="+mn-lt"/>
                <a:cs typeface="Times New Roman" pitchFamily="18" charset="0"/>
              </a:rPr>
              <a:t>2007: Creación. El sector empresario solicitó la generación de un espacio de articulación interinstitucional para dar tratamiento a la problemática y llevar adelante programas y acciones concretas con tal fin. A través de la firma de un convenio se creó la Red de Empresas Contra el Trabajo Infantil.</a:t>
            </a: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8FA660F2-3DAE-4CBE-B8E2-7DA760048B08}"/>
              </a:ext>
            </a:extLst>
          </p:cNvPr>
          <p:cNvCxnSpPr/>
          <p:nvPr/>
        </p:nvCxnSpPr>
        <p:spPr>
          <a:xfrm rot="10800000">
            <a:off x="310577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7686B4C-D0DB-4D25-86CD-842A620FAE38}"/>
              </a:ext>
            </a:extLst>
          </p:cNvPr>
          <p:cNvSpPr txBox="1"/>
          <p:nvPr/>
        </p:nvSpPr>
        <p:spPr>
          <a:xfrm>
            <a:off x="182537" y="2417861"/>
            <a:ext cx="2754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Creación de la </a:t>
            </a:r>
          </a:p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 de Empresas </a:t>
            </a:r>
            <a:r>
              <a:rPr lang="es-AR" alt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contra el trabajo Infantil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CEAB6D-841B-48D5-8380-20B95BCCA65B}"/>
              </a:ext>
            </a:extLst>
          </p:cNvPr>
          <p:cNvSpPr txBox="1"/>
          <p:nvPr/>
        </p:nvSpPr>
        <p:spPr>
          <a:xfrm>
            <a:off x="187106" y="2571750"/>
            <a:ext cx="2754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 de Empresas </a:t>
            </a:r>
            <a:r>
              <a:rPr lang="es-AR" alt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contra el trabajo infantil  </a:t>
            </a:r>
          </a:p>
        </p:txBody>
      </p:sp>
      <p:cxnSp>
        <p:nvCxnSpPr>
          <p:cNvPr id="9" name="Google Shape;102;p16">
            <a:extLst>
              <a:ext uri="{FF2B5EF4-FFF2-40B4-BE49-F238E27FC236}">
                <a16:creationId xmlns:a16="http://schemas.microsoft.com/office/drawing/2014/main" id="{13863B95-3BB9-4506-94E5-351668FA2B19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EFD80B0-D9A6-45B5-95C1-D7402AE7D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699750"/>
              </p:ext>
            </p:extLst>
          </p:nvPr>
        </p:nvGraphicFramePr>
        <p:xfrm>
          <a:off x="2880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D71E9079-2DEF-4C59-ACD4-1686255C0876}"/>
              </a:ext>
            </a:extLst>
          </p:cNvPr>
          <p:cNvSpPr/>
          <p:nvPr/>
        </p:nvSpPr>
        <p:spPr>
          <a:xfrm>
            <a:off x="5452533" y="1402197"/>
            <a:ext cx="936978" cy="2339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7E6B80-27A9-40B9-ACEC-210FCD7BF47C}"/>
              </a:ext>
            </a:extLst>
          </p:cNvPr>
          <p:cNvSpPr/>
          <p:nvPr/>
        </p:nvSpPr>
        <p:spPr>
          <a:xfrm>
            <a:off x="5343017" y="1910030"/>
            <a:ext cx="116996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rgbClr val="0070C0"/>
                </a:solidFill>
              </a:rPr>
              <a:t>Red </a:t>
            </a:r>
          </a:p>
          <a:p>
            <a:pPr algn="ctr"/>
            <a:r>
              <a:rPr lang="es-ES" sz="1200" b="1" cap="none" spc="0" dirty="0">
                <a:ln w="0"/>
                <a:solidFill>
                  <a:srgbClr val="0070C0"/>
                </a:solidFill>
              </a:rPr>
              <a:t>de </a:t>
            </a:r>
          </a:p>
          <a:p>
            <a:pPr algn="ctr"/>
            <a:r>
              <a:rPr lang="es-ES" sz="1200" b="1" cap="none" spc="0" dirty="0">
                <a:ln w="0"/>
                <a:solidFill>
                  <a:srgbClr val="0070C0"/>
                </a:solidFill>
              </a:rPr>
              <a:t>Empresas contra </a:t>
            </a:r>
          </a:p>
          <a:p>
            <a:pPr algn="ctr"/>
            <a:r>
              <a:rPr lang="es-ES" sz="1200" b="1" cap="none" spc="0" dirty="0">
                <a:ln w="0"/>
                <a:solidFill>
                  <a:srgbClr val="0070C0"/>
                </a:solidFill>
              </a:rPr>
              <a:t>el</a:t>
            </a:r>
          </a:p>
          <a:p>
            <a:pPr algn="ctr"/>
            <a:r>
              <a:rPr lang="es-ES" sz="1200" b="1" cap="none" spc="0" dirty="0">
                <a:ln w="0"/>
                <a:solidFill>
                  <a:srgbClr val="0070C0"/>
                </a:solidFill>
              </a:rPr>
              <a:t> trabajo infantil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CD3B302-EA6E-411F-A72D-E57B1FCAC5F0}"/>
              </a:ext>
            </a:extLst>
          </p:cNvPr>
          <p:cNvSpPr/>
          <p:nvPr/>
        </p:nvSpPr>
        <p:spPr>
          <a:xfrm>
            <a:off x="4329764" y="1941562"/>
            <a:ext cx="318052" cy="187127"/>
          </a:xfrm>
          <a:prstGeom prst="downArrow">
            <a:avLst/>
          </a:prstGeom>
          <a:solidFill>
            <a:srgbClr val="4FADB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0D114ACB-22D9-4DE3-99D4-D46D62C0884E}"/>
              </a:ext>
            </a:extLst>
          </p:cNvPr>
          <p:cNvSpPr/>
          <p:nvPr/>
        </p:nvSpPr>
        <p:spPr>
          <a:xfrm>
            <a:off x="7061323" y="1877817"/>
            <a:ext cx="318052" cy="187127"/>
          </a:xfrm>
          <a:prstGeom prst="downArrow">
            <a:avLst/>
          </a:prstGeom>
          <a:solidFill>
            <a:srgbClr val="D0E0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92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69FD686-DC85-47FD-91D3-8525C100C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405688"/>
              </p:ext>
            </p:extLst>
          </p:nvPr>
        </p:nvGraphicFramePr>
        <p:xfrm>
          <a:off x="1727200" y="0"/>
          <a:ext cx="75582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Google Shape;86;p15"/>
          <p:cNvSpPr/>
          <p:nvPr/>
        </p:nvSpPr>
        <p:spPr>
          <a:xfrm>
            <a:off x="-13020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76711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130200" y="2925689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Composición </a:t>
            </a: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Red de Empresas</a:t>
            </a:r>
          </a:p>
        </p:txBody>
      </p:sp>
    </p:spTree>
    <p:extLst>
      <p:ext uri="{BB962C8B-B14F-4D97-AF65-F5344CB8AC3E}">
        <p14:creationId xmlns:p14="http://schemas.microsoft.com/office/powerpoint/2010/main" val="292629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79053D-2DAE-4346-A055-E0C01AF56C81}"/>
              </a:ext>
            </a:extLst>
          </p:cNvPr>
          <p:cNvSpPr txBox="1"/>
          <p:nvPr/>
        </p:nvSpPr>
        <p:spPr>
          <a:xfrm>
            <a:off x="3978002" y="4469161"/>
            <a:ext cx="28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i="1" dirty="0">
                <a:effectLst/>
                <a:latin typeface="Leelawadee UI" panose="020B0502040204020203" pitchFamily="34" charset="-34"/>
                <a:ea typeface="Leelawadee UI" panose="020B0502040204020203" pitchFamily="34" charset="-34"/>
              </a:rPr>
              <a:t> </a:t>
            </a:r>
            <a:r>
              <a:rPr lang="es-AR" sz="1400" dirty="0">
                <a:solidFill>
                  <a:schemeClr val="tx1"/>
                </a:solidFill>
                <a:effectLst/>
                <a:latin typeface="Leelawadee UI" panose="020B0502040204020203" pitchFamily="34" charset="-34"/>
                <a:ea typeface="Leelawadee UI" panose="020B05020402040202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https://youtu.be/B692N6tdhA4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2" name="Elementos multimedia en línea 1" title="video CONAETI 3m subt CAS">
            <a:hlinkClick r:id="" action="ppaction://media"/>
            <a:extLst>
              <a:ext uri="{FF2B5EF4-FFF2-40B4-BE49-F238E27FC236}">
                <a16:creationId xmlns:a16="http://schemas.microsoft.com/office/drawing/2014/main" id="{1A794DB0-95DC-4082-BF6F-ED67569D9D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25587" y="1099288"/>
            <a:ext cx="4622078" cy="26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CEAB6D-841B-48D5-8380-20B95BCCA65B}"/>
              </a:ext>
            </a:extLst>
          </p:cNvPr>
          <p:cNvSpPr txBox="1"/>
          <p:nvPr/>
        </p:nvSpPr>
        <p:spPr>
          <a:xfrm>
            <a:off x="156530" y="2788471"/>
            <a:ext cx="2754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Articulación </a:t>
            </a:r>
          </a:p>
          <a:p>
            <a:pPr defTabSz="457200" eaLnBrk="1" hangingPunct="1"/>
            <a:r>
              <a:rPr lang="es-AR" alt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Público-Privada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ABCE93A6-2DFA-4D45-AD17-830AF8171F20}"/>
              </a:ext>
            </a:extLst>
          </p:cNvPr>
          <p:cNvSpPr/>
          <p:nvPr/>
        </p:nvSpPr>
        <p:spPr>
          <a:xfrm>
            <a:off x="3130740" y="293216"/>
            <a:ext cx="562943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Compromiso en aunar esfuerzos, combinar recursos, compartir la toma de decisión, las responsabilidades y beneficios. Confianza mutua.</a:t>
            </a: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El sector privado fortalece y respalda la gestión de la política pública que lidera el Estado. </a:t>
            </a: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Articula acciones con CONAETI. </a:t>
            </a: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El Plan de Acción de la Red de Empresas está alineado al Plan Nacional para la Prevención y Erradicación del Trabajo Infantil y Protección del Trabajo Adolescente 2018-2022.</a:t>
            </a: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Metodología, funcionamiento y reglamento propios.</a:t>
            </a: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indent="-285750" algn="just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14 años de existencia y más de 100 empresas miembro.</a:t>
            </a:r>
          </a:p>
          <a:p>
            <a:pPr algn="just">
              <a:buClr>
                <a:srgbClr val="37BBED"/>
              </a:buClr>
              <a:buSzPts val="2800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 </a:t>
            </a:r>
            <a:endParaRPr lang="es-ES" sz="1200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A84A0D-7AB3-46D5-951B-3DE893178305}"/>
              </a:ext>
            </a:extLst>
          </p:cNvPr>
          <p:cNvSpPr txBox="1"/>
          <p:nvPr/>
        </p:nvSpPr>
        <p:spPr>
          <a:xfrm>
            <a:off x="4931337" y="4529196"/>
            <a:ext cx="266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ES  SOSTENIBLE</a:t>
            </a:r>
          </a:p>
        </p:txBody>
      </p:sp>
      <p:cxnSp>
        <p:nvCxnSpPr>
          <p:cNvPr id="9" name="Google Shape;102;p16">
            <a:extLst>
              <a:ext uri="{FF2B5EF4-FFF2-40B4-BE49-F238E27FC236}">
                <a16:creationId xmlns:a16="http://schemas.microsoft.com/office/drawing/2014/main" id="{13863B95-3BB9-4506-94E5-351668FA2B19}"/>
              </a:ext>
            </a:extLst>
          </p:cNvPr>
          <p:cNvCxnSpPr/>
          <p:nvPr/>
        </p:nvCxnSpPr>
        <p:spPr>
          <a:xfrm rot="10800000">
            <a:off x="276712" y="3996534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DB6437C0-C59B-4029-BB19-D3BA7C7501FC}"/>
              </a:ext>
            </a:extLst>
          </p:cNvPr>
          <p:cNvSpPr/>
          <p:nvPr/>
        </p:nvSpPr>
        <p:spPr>
          <a:xfrm>
            <a:off x="5620534" y="3862600"/>
            <a:ext cx="643467" cy="666596"/>
          </a:xfrm>
          <a:prstGeom prst="downArrow">
            <a:avLst/>
          </a:prstGeom>
          <a:solidFill>
            <a:schemeClr val="bg1"/>
          </a:solidFill>
          <a:ln>
            <a:solidFill>
              <a:srgbClr val="14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393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3" name="Google Shape;96;p16"/>
          <p:cNvGraphicFramePr/>
          <p:nvPr>
            <p:extLst>
              <p:ext uri="{D42A27DB-BD31-4B8C-83A1-F6EECF244321}">
                <p14:modId xmlns:p14="http://schemas.microsoft.com/office/powerpoint/2010/main" val="2153659182"/>
              </p:ext>
            </p:extLst>
          </p:nvPr>
        </p:nvGraphicFramePr>
        <p:xfrm>
          <a:off x="3188876" y="307252"/>
          <a:ext cx="5667124" cy="483624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566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69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defRPr/>
                      </a:pPr>
                      <a:r>
                        <a:rPr lang="es-AR" altLang="es-AR" sz="1600" b="0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MISIÓN</a:t>
                      </a:r>
                      <a:endParaRPr lang="es-AR" altLang="es-AR" sz="1600" b="0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/>
                        <a:cs typeface="Arial" charset="0"/>
                        <a:sym typeface="Arial"/>
                      </a:endParaRPr>
                    </a:p>
                  </a:txBody>
                  <a:tcPr marL="134204" marR="134204" marT="134204" marB="13420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563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Clr>
                          <a:srgbClr val="0C8DC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altLang="es-AR" sz="1400" b="0" u="none" strike="noStrike" kern="0" cap="none" baseline="0" dirty="0">
                          <a:solidFill>
                            <a:srgbClr val="50535C"/>
                          </a:solidFill>
                          <a:sym typeface="Arial"/>
                        </a:rPr>
                        <a:t>Generar y sostener un espacio de articulación público privado para la prevención y erradicación del trabajo infantil y protección del trabajo adolescente.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lang="es-AR" sz="1200" b="0" kern="0" baseline="0" dirty="0">
                        <a:solidFill>
                          <a:srgbClr val="50535C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134204" marR="134204" marT="134204" marB="1342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600" b="0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OBJETIVOS</a:t>
                      </a:r>
                    </a:p>
                  </a:txBody>
                  <a:tcPr marL="134204" marR="134204" marT="134204" marB="13420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AR" altLang="es-AR" sz="1400" b="0" u="none" strike="noStrike" kern="0" cap="none" baseline="0" dirty="0">
                          <a:solidFill>
                            <a:srgbClr val="50535C"/>
                          </a:solidFill>
                          <a:sym typeface="Arial"/>
                        </a:rPr>
                        <a:t>Trabajar comprometidamente para lograr la eliminación de mano de obra infantil en toda la cadena de valor. </a:t>
                      </a:r>
                    </a:p>
                    <a:p>
                      <a:pPr marL="171450" indent="-17145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Font typeface="Arial" panose="020B0604020202020204" pitchFamily="34" charset="0"/>
                        <a:buChar char="•"/>
                      </a:pPr>
                      <a:endParaRPr lang="es-AR" sz="500" b="0" kern="0" baseline="0" dirty="0">
                        <a:solidFill>
                          <a:srgbClr val="50535C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134204" marR="134204" marT="134204" marB="1342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AR" altLang="es-AR" sz="1400" b="0" u="none" strike="noStrike" kern="0" cap="none" baseline="0" dirty="0">
                          <a:solidFill>
                            <a:srgbClr val="50535C"/>
                          </a:solidFill>
                          <a:sym typeface="Arial"/>
                        </a:rPr>
                        <a:t>Sensibilizar y concientizar sobre la problemática del trabajo infantil y la protección del trabajo adolescente al personal de su empresa, clientes y proveedores.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AR" altLang="es-AR" sz="200" b="1" dirty="0">
                        <a:solidFill>
                          <a:srgbClr val="37BBE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204" marR="134204" marT="134204" marB="1342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AR" altLang="es-AR" sz="1400" b="0" u="none" strike="noStrike" kern="0" cap="none" baseline="0" dirty="0">
                          <a:solidFill>
                            <a:srgbClr val="50535C"/>
                          </a:solidFill>
                          <a:sym typeface="Arial"/>
                        </a:rPr>
                        <a:t>Generar, apoyar y brindar asistencia técnica a programas, planes y proyectos de intervención para la prevención y erradicación del trabajo infantil.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A4D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AR" altLang="es-AR" sz="1200" b="1" dirty="0">
                        <a:solidFill>
                          <a:srgbClr val="37BBE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204" marR="134204" marT="134204" marB="1342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4757652"/>
                  </a:ext>
                </a:extLst>
              </a:tr>
            </a:tbl>
          </a:graphicData>
        </a:graphic>
      </p:graphicFrame>
      <p:cxnSp>
        <p:nvCxnSpPr>
          <p:cNvPr id="13" name="Google Shape;102;p16"/>
          <p:cNvCxnSpPr/>
          <p:nvPr/>
        </p:nvCxnSpPr>
        <p:spPr>
          <a:xfrm rot="10800000">
            <a:off x="265422" y="4031933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-552400" y="2880534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Misión y </a:t>
            </a: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6433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ipse 53" descr="Conectores de color de jerarquía de tercer nivel">
            <a:extLst>
              <a:ext uri="{FF2B5EF4-FFF2-40B4-BE49-F238E27FC236}">
                <a16:creationId xmlns:a16="http://schemas.microsoft.com/office/drawing/2014/main" id="{AF72A679-1CF1-4A6F-8437-75B77FA5DC75}"/>
              </a:ext>
            </a:extLst>
          </p:cNvPr>
          <p:cNvSpPr/>
          <p:nvPr/>
        </p:nvSpPr>
        <p:spPr>
          <a:xfrm>
            <a:off x="3517395" y="2716718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55" name="Elipse 54" descr="Conectores de color de jerarquía de tercer nivel">
            <a:extLst>
              <a:ext uri="{FF2B5EF4-FFF2-40B4-BE49-F238E27FC236}">
                <a16:creationId xmlns:a16="http://schemas.microsoft.com/office/drawing/2014/main" id="{956D5D5B-C4D4-4505-BD12-2D621642AAC9}"/>
              </a:ext>
            </a:extLst>
          </p:cNvPr>
          <p:cNvSpPr/>
          <p:nvPr/>
        </p:nvSpPr>
        <p:spPr>
          <a:xfrm>
            <a:off x="3517395" y="2969971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F2FAFF17-BADD-40EF-BFC6-5901E7894707}"/>
              </a:ext>
            </a:extLst>
          </p:cNvPr>
          <p:cNvSpPr/>
          <p:nvPr/>
        </p:nvSpPr>
        <p:spPr>
          <a:xfrm>
            <a:off x="-5365" y="-2361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95;p16">
            <a:extLst>
              <a:ext uri="{FF2B5EF4-FFF2-40B4-BE49-F238E27FC236}">
                <a16:creationId xmlns:a16="http://schemas.microsoft.com/office/drawing/2014/main" id="{57A6091F-585C-46DA-B4A0-884733201166}"/>
              </a:ext>
            </a:extLst>
          </p:cNvPr>
          <p:cNvSpPr txBox="1"/>
          <p:nvPr/>
        </p:nvSpPr>
        <p:spPr>
          <a:xfrm>
            <a:off x="212257" y="2478938"/>
            <a:ext cx="2444756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200" dirty="0">
                <a:solidFill>
                  <a:srgbClr val="0C8DCC"/>
                </a:solidFill>
                <a:latin typeface="Arial" charset="0"/>
                <a:cs typeface="Arial" charset="0"/>
              </a:rPr>
              <a:t>Subcomisiones </a:t>
            </a: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" charset="0"/>
                <a:cs typeface="Arial" charset="0"/>
              </a:rPr>
              <a:t>de Trabajo</a:t>
            </a:r>
          </a:p>
        </p:txBody>
      </p:sp>
      <p:cxnSp>
        <p:nvCxnSpPr>
          <p:cNvPr id="38" name="Google Shape;102;p16">
            <a:extLst>
              <a:ext uri="{FF2B5EF4-FFF2-40B4-BE49-F238E27FC236}">
                <a16:creationId xmlns:a16="http://schemas.microsoft.com/office/drawing/2014/main" id="{D6DDEFCB-4856-460E-929C-BBEC2608A936}"/>
              </a:ext>
            </a:extLst>
          </p:cNvPr>
          <p:cNvCxnSpPr/>
          <p:nvPr/>
        </p:nvCxnSpPr>
        <p:spPr>
          <a:xfrm rot="10800000">
            <a:off x="212257" y="4009355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B0369E-27F1-4CCE-868B-85418C656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14584"/>
              </p:ext>
            </p:extLst>
          </p:nvPr>
        </p:nvGraphicFramePr>
        <p:xfrm>
          <a:off x="3200965" y="172395"/>
          <a:ext cx="5480191" cy="4442333"/>
        </p:xfrm>
        <a:graphic>
          <a:graphicData uri="http://schemas.openxmlformats.org/drawingml/2006/table">
            <a:tbl>
              <a:tblPr firstRow="1" firstCol="1" bandRow="1">
                <a:tableStyleId>{6917B94B-766E-4848-AA80-989D07FE3838}</a:tableStyleId>
              </a:tblPr>
              <a:tblGrid>
                <a:gridCol w="2188459">
                  <a:extLst>
                    <a:ext uri="{9D8B030D-6E8A-4147-A177-3AD203B41FA5}">
                      <a16:colId xmlns:a16="http://schemas.microsoft.com/office/drawing/2014/main" val="4271879583"/>
                    </a:ext>
                  </a:extLst>
                </a:gridCol>
                <a:gridCol w="3291732">
                  <a:extLst>
                    <a:ext uri="{9D8B030D-6E8A-4147-A177-3AD203B41FA5}">
                      <a16:colId xmlns:a16="http://schemas.microsoft.com/office/drawing/2014/main" val="4272813998"/>
                    </a:ext>
                  </a:extLst>
                </a:gridCol>
              </a:tblGrid>
              <a:tr h="58368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effectLst/>
                        </a:rPr>
                        <a:t> </a:t>
                      </a:r>
                      <a:endParaRPr lang="es-AR" sz="10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effectLst/>
                        </a:rPr>
                        <a:t> </a:t>
                      </a:r>
                      <a:endParaRPr lang="es-AR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Formación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9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AR" sz="1000" dirty="0">
                          <a:effectLst/>
                        </a:rPr>
                        <a:t>Forma</a:t>
                      </a:r>
                      <a:r>
                        <a:rPr lang="es-ES" sz="1000" dirty="0">
                          <a:effectLst/>
                        </a:rPr>
                        <a:t> e informa sobre la problemática del trabajo infantil y la protección del trabajo adolescente a diferentes actores vinculados al sector empresario.</a:t>
                      </a: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44421"/>
                  </a:ext>
                </a:extLst>
              </a:tr>
              <a:tr h="50418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Fortalece la política con proveedores de las empresas para prevenir y/o eliminar la utilización de mano de obra infantil en los diferentes eslabones de sus cadenas de valor.</a:t>
                      </a:r>
                    </a:p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3144"/>
                  </a:ext>
                </a:extLst>
              </a:tr>
              <a:tr h="58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AR" sz="105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Comunicación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Difunde y visibiliza la problemática del trabajo infantil y las acciones de la Red en los canales de difusión propios e instituciones de responsabilidad social.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235087"/>
                  </a:ext>
                </a:extLst>
              </a:tr>
              <a:tr h="58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Consolidación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Fortalece el proceso de institucionalización de la Red de Empresas como alianza público-privada tanto hacia el interior del espacio como externamente.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184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4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Intervención Comunitaria</a:t>
                      </a:r>
                      <a:endParaRPr lang="es-AR" sz="14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Promueve en el espacio de la Red, la generación y/o el acompañamiento de acciones que se llevan a cabo en el territorio.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4658549"/>
                  </a:ext>
                </a:extLst>
              </a:tr>
              <a:tr h="45606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Impulsa las alianzas estratégicas para la concreción de las mismas.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24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ipse 53" descr="Conectores de color de jerarquía de tercer nivel">
            <a:extLst>
              <a:ext uri="{FF2B5EF4-FFF2-40B4-BE49-F238E27FC236}">
                <a16:creationId xmlns:a16="http://schemas.microsoft.com/office/drawing/2014/main" id="{AF72A679-1CF1-4A6F-8437-75B77FA5DC75}"/>
              </a:ext>
            </a:extLst>
          </p:cNvPr>
          <p:cNvSpPr/>
          <p:nvPr/>
        </p:nvSpPr>
        <p:spPr>
          <a:xfrm>
            <a:off x="3517395" y="2716718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55" name="Elipse 54" descr="Conectores de color de jerarquía de tercer nivel">
            <a:extLst>
              <a:ext uri="{FF2B5EF4-FFF2-40B4-BE49-F238E27FC236}">
                <a16:creationId xmlns:a16="http://schemas.microsoft.com/office/drawing/2014/main" id="{956D5D5B-C4D4-4505-BD12-2D621642AAC9}"/>
              </a:ext>
            </a:extLst>
          </p:cNvPr>
          <p:cNvSpPr/>
          <p:nvPr/>
        </p:nvSpPr>
        <p:spPr>
          <a:xfrm>
            <a:off x="3517395" y="2969971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F2FAFF17-BADD-40EF-BFC6-5901E7894707}"/>
              </a:ext>
            </a:extLst>
          </p:cNvPr>
          <p:cNvSpPr/>
          <p:nvPr/>
        </p:nvSpPr>
        <p:spPr>
          <a:xfrm>
            <a:off x="-5365" y="-2361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95;p16">
            <a:extLst>
              <a:ext uri="{FF2B5EF4-FFF2-40B4-BE49-F238E27FC236}">
                <a16:creationId xmlns:a16="http://schemas.microsoft.com/office/drawing/2014/main" id="{57A6091F-585C-46DA-B4A0-884733201166}"/>
              </a:ext>
            </a:extLst>
          </p:cNvPr>
          <p:cNvSpPr txBox="1"/>
          <p:nvPr/>
        </p:nvSpPr>
        <p:spPr>
          <a:xfrm>
            <a:off x="-158318" y="2420979"/>
            <a:ext cx="2322860" cy="130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Estructura </a:t>
            </a:r>
            <a:r>
              <a:rPr lang="es-AR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institucional</a:t>
            </a: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8" name="Google Shape;102;p16">
            <a:extLst>
              <a:ext uri="{FF2B5EF4-FFF2-40B4-BE49-F238E27FC236}">
                <a16:creationId xmlns:a16="http://schemas.microsoft.com/office/drawing/2014/main" id="{D6DDEFCB-4856-460E-929C-BBEC2608A936}"/>
              </a:ext>
            </a:extLst>
          </p:cNvPr>
          <p:cNvCxnSpPr/>
          <p:nvPr/>
        </p:nvCxnSpPr>
        <p:spPr>
          <a:xfrm rot="10800000">
            <a:off x="231555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85438277-947A-40EB-9624-24ED5B0535C4}"/>
              </a:ext>
            </a:extLst>
          </p:cNvPr>
          <p:cNvSpPr/>
          <p:nvPr/>
        </p:nvSpPr>
        <p:spPr>
          <a:xfrm>
            <a:off x="3983990" y="844684"/>
            <a:ext cx="4479358" cy="3545001"/>
          </a:xfrm>
          <a:prstGeom prst="ellipse">
            <a:avLst/>
          </a:prstGeom>
          <a:noFill/>
          <a:ln w="22225">
            <a:solidFill>
              <a:srgbClr val="69A4D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62AA4527-260E-450F-A2CD-19F560BB2076}"/>
              </a:ext>
            </a:extLst>
          </p:cNvPr>
          <p:cNvSpPr>
            <a:spLocks/>
          </p:cNvSpPr>
          <p:nvPr/>
        </p:nvSpPr>
        <p:spPr bwMode="auto">
          <a:xfrm rot="1240843">
            <a:off x="6875335" y="581452"/>
            <a:ext cx="1736041" cy="1771247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BB4B8571-FB2D-4760-A1ED-E802B1E5A6D1}"/>
              </a:ext>
            </a:extLst>
          </p:cNvPr>
          <p:cNvSpPr>
            <a:spLocks/>
          </p:cNvSpPr>
          <p:nvPr/>
        </p:nvSpPr>
        <p:spPr bwMode="auto">
          <a:xfrm rot="5558958">
            <a:off x="6808086" y="2723506"/>
            <a:ext cx="1858414" cy="1772967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1C4E514B-8907-4B2C-802B-1D6258907575}"/>
              </a:ext>
            </a:extLst>
          </p:cNvPr>
          <p:cNvSpPr>
            <a:spLocks/>
          </p:cNvSpPr>
          <p:nvPr/>
        </p:nvSpPr>
        <p:spPr bwMode="auto">
          <a:xfrm rot="15075491">
            <a:off x="3625546" y="790643"/>
            <a:ext cx="1761490" cy="1784706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E693C9B7-5521-4650-9FBD-59AE9CB46A6E}"/>
              </a:ext>
            </a:extLst>
          </p:cNvPr>
          <p:cNvSpPr>
            <a:spLocks/>
          </p:cNvSpPr>
          <p:nvPr/>
        </p:nvSpPr>
        <p:spPr bwMode="auto">
          <a:xfrm rot="11000165">
            <a:off x="4578035" y="3123533"/>
            <a:ext cx="1690187" cy="1439336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3A72241C-6D25-44A4-BCF2-870BB1519629}"/>
              </a:ext>
            </a:extLst>
          </p:cNvPr>
          <p:cNvSpPr>
            <a:spLocks/>
          </p:cNvSpPr>
          <p:nvPr/>
        </p:nvSpPr>
        <p:spPr bwMode="auto">
          <a:xfrm>
            <a:off x="4933507" y="1496959"/>
            <a:ext cx="2583592" cy="2011785"/>
          </a:xfrm>
          <a:custGeom>
            <a:avLst/>
            <a:gdLst>
              <a:gd name="T0" fmla="*/ 170 w 340"/>
              <a:gd name="T1" fmla="*/ 0 h 312"/>
              <a:gd name="T2" fmla="*/ 17 w 340"/>
              <a:gd name="T3" fmla="*/ 125 h 312"/>
              <a:gd name="T4" fmla="*/ 139 w 340"/>
              <a:gd name="T5" fmla="*/ 309 h 312"/>
              <a:gd name="T6" fmla="*/ 170 w 340"/>
              <a:gd name="T7" fmla="*/ 312 h 312"/>
              <a:gd name="T8" fmla="*/ 323 w 340"/>
              <a:gd name="T9" fmla="*/ 187 h 312"/>
              <a:gd name="T10" fmla="*/ 201 w 340"/>
              <a:gd name="T11" fmla="*/ 3 h 312"/>
              <a:gd name="T12" fmla="*/ 170 w 340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312">
                <a:moveTo>
                  <a:pt x="170" y="0"/>
                </a:moveTo>
                <a:cubicBezTo>
                  <a:pt x="97" y="0"/>
                  <a:pt x="32" y="51"/>
                  <a:pt x="17" y="125"/>
                </a:cubicBezTo>
                <a:cubicBezTo>
                  <a:pt x="0" y="209"/>
                  <a:pt x="55" y="292"/>
                  <a:pt x="139" y="309"/>
                </a:cubicBezTo>
                <a:cubicBezTo>
                  <a:pt x="150" y="311"/>
                  <a:pt x="160" y="312"/>
                  <a:pt x="170" y="312"/>
                </a:cubicBezTo>
                <a:cubicBezTo>
                  <a:pt x="243" y="312"/>
                  <a:pt x="308" y="261"/>
                  <a:pt x="323" y="187"/>
                </a:cubicBezTo>
                <a:cubicBezTo>
                  <a:pt x="340" y="102"/>
                  <a:pt x="286" y="20"/>
                  <a:pt x="201" y="3"/>
                </a:cubicBezTo>
                <a:cubicBezTo>
                  <a:pt x="191" y="1"/>
                  <a:pt x="180" y="0"/>
                  <a:pt x="170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FBEC74E-8E05-4CC7-852B-C841D38C5E5B}"/>
              </a:ext>
            </a:extLst>
          </p:cNvPr>
          <p:cNvSpPr txBox="1"/>
          <p:nvPr/>
        </p:nvSpPr>
        <p:spPr>
          <a:xfrm>
            <a:off x="5132949" y="1615201"/>
            <a:ext cx="226692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Presidido por:</a:t>
            </a:r>
          </a:p>
          <a:p>
            <a:pPr marL="0" lvl="0" algn="ctr"/>
            <a:endParaRPr lang="es-A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 indent="-85725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de la CONAETI.</a:t>
            </a:r>
          </a:p>
          <a:p>
            <a:pPr marL="171450" lvl="0" indent="-171450" algn="l"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es-A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es-A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 indent="-85725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Comité Directivo (cuerpo consultivo y organizativo: 10 empresas miembro).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EED1E8F-E028-403C-8371-12F03D5D0F64}"/>
              </a:ext>
            </a:extLst>
          </p:cNvPr>
          <p:cNvSpPr txBox="1"/>
          <p:nvPr/>
        </p:nvSpPr>
        <p:spPr>
          <a:xfrm>
            <a:off x="3601144" y="1235647"/>
            <a:ext cx="1332363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 Comunicación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84B08E6-855A-4993-A282-DA757F454149}"/>
              </a:ext>
            </a:extLst>
          </p:cNvPr>
          <p:cNvSpPr txBox="1"/>
          <p:nvPr/>
        </p:nvSpPr>
        <p:spPr>
          <a:xfrm>
            <a:off x="7070326" y="3363075"/>
            <a:ext cx="1685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Intervención Comunitaria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B43E540-6280-4A7B-8D15-AB337D80AB04}"/>
              </a:ext>
            </a:extLst>
          </p:cNvPr>
          <p:cNvSpPr txBox="1"/>
          <p:nvPr/>
        </p:nvSpPr>
        <p:spPr>
          <a:xfrm>
            <a:off x="4534046" y="3688097"/>
            <a:ext cx="1480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</a:t>
            </a:r>
          </a:p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912C3DB-43B2-4051-A5F7-CB4B372D2D6B}"/>
              </a:ext>
            </a:extLst>
          </p:cNvPr>
          <p:cNvSpPr txBox="1"/>
          <p:nvPr/>
        </p:nvSpPr>
        <p:spPr>
          <a:xfrm>
            <a:off x="7145565" y="1030284"/>
            <a:ext cx="1605867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Consolidación</a:t>
            </a:r>
          </a:p>
        </p:txBody>
      </p:sp>
      <p:sp>
        <p:nvSpPr>
          <p:cNvPr id="68" name="Globo: línea sin borde 67">
            <a:extLst>
              <a:ext uri="{FF2B5EF4-FFF2-40B4-BE49-F238E27FC236}">
                <a16:creationId xmlns:a16="http://schemas.microsoft.com/office/drawing/2014/main" id="{50A7C5B8-2273-4F18-AA60-4B16EA3B1B59}"/>
              </a:ext>
            </a:extLst>
          </p:cNvPr>
          <p:cNvSpPr/>
          <p:nvPr/>
        </p:nvSpPr>
        <p:spPr>
          <a:xfrm>
            <a:off x="4220920" y="3596722"/>
            <a:ext cx="1099835" cy="891595"/>
          </a:xfrm>
          <a:prstGeom prst="callout1">
            <a:avLst>
              <a:gd name="adj1" fmla="val -63535"/>
              <a:gd name="adj2" fmla="val -17034"/>
              <a:gd name="adj3" fmla="val 65704"/>
              <a:gd name="adj4" fmla="val -86199"/>
            </a:avLst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A8EA2ED-D34F-4735-80F2-382EB4D79127}"/>
              </a:ext>
            </a:extLst>
          </p:cNvPr>
          <p:cNvSpPr txBox="1"/>
          <p:nvPr/>
        </p:nvSpPr>
        <p:spPr>
          <a:xfrm>
            <a:off x="2792843" y="4334428"/>
            <a:ext cx="1480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 </a:t>
            </a:r>
          </a:p>
          <a:p>
            <a:pPr algn="ctr"/>
            <a:r>
              <a:rPr lang="es-A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OIT y UNICEF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C99C55F-9F42-41C3-B79C-2C08BF191CC7}"/>
              </a:ext>
            </a:extLst>
          </p:cNvPr>
          <p:cNvSpPr/>
          <p:nvPr/>
        </p:nvSpPr>
        <p:spPr>
          <a:xfrm>
            <a:off x="3170828" y="4183738"/>
            <a:ext cx="139086" cy="1196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487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0" y="2581701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Funcionamiento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35B403B-D6E1-48C9-B0AF-BD9CAF5CB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5157"/>
              </p:ext>
            </p:extLst>
          </p:nvPr>
        </p:nvGraphicFramePr>
        <p:xfrm>
          <a:off x="2880000" y="508006"/>
          <a:ext cx="6123600" cy="409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56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86400" y="1765953"/>
            <a:ext cx="2242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Reglamento: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Requisitos para adhesión al espacio de la Red</a:t>
            </a: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8A71C93-C5CE-4ADF-A817-BBDBC6390EA7}"/>
              </a:ext>
            </a:extLst>
          </p:cNvPr>
          <p:cNvSpPr txBox="1"/>
          <p:nvPr/>
        </p:nvSpPr>
        <p:spPr>
          <a:xfrm>
            <a:off x="3133867" y="1020171"/>
            <a:ext cx="5823733" cy="3115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Convenio Marco entre Ministerio de Trabajo de la Nación, CONAETI y empresas/Cámaras o entidades comprometidas con la temática.</a:t>
            </a: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Protocolos Adicionales al Convenio Marco a medida que las empresas soliciten adherirse al espacio.</a:t>
            </a: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La empresa </a:t>
            </a:r>
            <a:r>
              <a:rPr lang="es-ES" altLang="es-AR">
                <a:solidFill>
                  <a:srgbClr val="50535C"/>
                </a:solidFill>
                <a:ea typeface="Open Sans"/>
                <a:cs typeface="Open Sans"/>
              </a:rPr>
              <a:t>interesada debe </a:t>
            </a: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presentar la documentación establecida en el Reglamento y, la aprobación de incorporación, queda sujeta a la aprobación del Comité Directivo. </a:t>
            </a:r>
          </a:p>
          <a:p>
            <a:pPr marL="228600" algn="just" hangingPunct="0">
              <a:lnSpc>
                <a:spcPct val="150000"/>
              </a:lnSpc>
              <a:spcAft>
                <a:spcPts val="800"/>
              </a:spcAft>
            </a:pPr>
            <a:endParaRPr lang="es-AR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8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176968" y="893012"/>
            <a:ext cx="462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Política pública de erradicación del  trabajo infantil y protección del trabajo adolescente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292396" y="2571750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6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86400" y="1393420"/>
            <a:ext cx="2242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Reglamento: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Requisitos participación de las empresas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“Activas”</a:t>
            </a: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53B02D9E-C61F-4BE9-B804-1BEF09E6F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10658"/>
              </p:ext>
            </p:extLst>
          </p:nvPr>
        </p:nvGraphicFramePr>
        <p:xfrm>
          <a:off x="3133725" y="778631"/>
          <a:ext cx="5722275" cy="3909314"/>
        </p:xfrm>
        <a:graphic>
          <a:graphicData uri="http://schemas.openxmlformats.org/drawingml/2006/table">
            <a:tbl>
              <a:tblPr firstRow="1" bandRow="1">
                <a:tableStyleId>{6917B94B-766E-4848-AA80-989D07FE3838}</a:tableStyleId>
              </a:tblPr>
              <a:tblGrid>
                <a:gridCol w="1331479">
                  <a:extLst>
                    <a:ext uri="{9D8B030D-6E8A-4147-A177-3AD203B41FA5}">
                      <a16:colId xmlns:a16="http://schemas.microsoft.com/office/drawing/2014/main" val="2663308678"/>
                    </a:ext>
                  </a:extLst>
                </a:gridCol>
                <a:gridCol w="4390796">
                  <a:extLst>
                    <a:ext uri="{9D8B030D-6E8A-4147-A177-3AD203B41FA5}">
                      <a16:colId xmlns:a16="http://schemas.microsoft.com/office/drawing/2014/main" val="22292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MX" sz="14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Asistencia</a:t>
                      </a: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1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como mínimo, asistir al 50% de las </a:t>
                      </a:r>
                      <a:r>
                        <a:rPr lang="es-ES_tradn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reuniones Plenarias y al 50% de las reuniones de subcomisiones</a:t>
                      </a:r>
                      <a:endParaRPr lang="es-AR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6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Realizar actividades en el marco de la Red</a:t>
                      </a:r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  <a:p>
                      <a:pPr algn="l"/>
                      <a:endParaRPr lang="es-AR" sz="11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al menos una actividad de promoción o intervención enmarcada y con impacto verificable en cualquiera de los objetivos del Plan Nacional.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Exponer representando a la Red en encuentros realizados. 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Asistir al menos al 50% de los eventos organizados por la Red o CONAETI.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Cámaras: realizar al menos una actividad dirigida a sus empresas. 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Aportar recursos </a:t>
                      </a: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en dinero o especie 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solventar las actividades organizadas por la Red y/o</a:t>
                      </a: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CONAETI</a:t>
                      </a:r>
                      <a:r>
                        <a:rPr lang="es-ES_trad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70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Conformar/ liderar una Red Prov. de empresas contra el trabajo infantil </a:t>
                      </a:r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717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A6DB83-4C05-4D98-939B-29E1E0FB8A19}"/>
              </a:ext>
            </a:extLst>
          </p:cNvPr>
          <p:cNvSpPr txBox="1"/>
          <p:nvPr/>
        </p:nvSpPr>
        <p:spPr>
          <a:xfrm>
            <a:off x="3133725" y="194782"/>
            <a:ext cx="5603875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Cumplir con al menos </a:t>
            </a:r>
            <a:r>
              <a:rPr lang="es-MX" sz="1400" b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UNO</a:t>
            </a:r>
            <a:r>
              <a:rPr lang="es-MX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los siguientes tres criterios:</a:t>
            </a:r>
            <a:endParaRPr lang="es-AR" sz="10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86400" y="1393420"/>
            <a:ext cx="2242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Formulario:</a:t>
            </a:r>
          </a:p>
          <a:p>
            <a:pPr algn="l"/>
            <a:r>
              <a:rPr lang="es-ES" sz="24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las empresas de la Red </a:t>
            </a:r>
            <a:r>
              <a:rPr lang="es-E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contra el trabajo infantil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90775FF-71A6-44C8-AAB5-ED00723BE149}"/>
              </a:ext>
            </a:extLst>
          </p:cNvPr>
          <p:cNvSpPr txBox="1"/>
          <p:nvPr/>
        </p:nvSpPr>
        <p:spPr>
          <a:xfrm>
            <a:off x="3143805" y="485479"/>
            <a:ext cx="54535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Formulario online, muy breve.</a:t>
            </a: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ES" alt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ES" alt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Se consulta sobre si la empresa realiza </a:t>
            </a:r>
            <a:r>
              <a:rPr 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programas/acciones dirigidos a  infancia y adolescencia durante el año calendario.</a:t>
            </a: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algn="just">
              <a:buClr>
                <a:srgbClr val="14A4DE"/>
              </a:buClr>
              <a:defRPr/>
            </a:pPr>
            <a:r>
              <a:rPr 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Estas acciones o programas las clasificamos en dos tipos 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612ECD-1766-4DEF-931B-649B80E503A2}"/>
              </a:ext>
            </a:extLst>
          </p:cNvPr>
          <p:cNvSpPr txBox="1"/>
          <p:nvPr/>
        </p:nvSpPr>
        <p:spPr>
          <a:xfrm>
            <a:off x="3213379" y="2583135"/>
            <a:ext cx="1510301" cy="307777"/>
          </a:xfrm>
          <a:prstGeom prst="rect">
            <a:avLst/>
          </a:prstGeom>
          <a:solidFill>
            <a:srgbClr val="0C8DCC"/>
          </a:solidFill>
          <a:ln>
            <a:solidFill>
              <a:srgbClr val="14A4DE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Open Sans"/>
                <a:cs typeface="Open Sans"/>
              </a:rPr>
              <a:t>PROMOCION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A4CD3E-5032-44C3-B43C-B491DF51B35F}"/>
              </a:ext>
            </a:extLst>
          </p:cNvPr>
          <p:cNvSpPr txBox="1"/>
          <p:nvPr/>
        </p:nvSpPr>
        <p:spPr>
          <a:xfrm>
            <a:off x="3213379" y="3679001"/>
            <a:ext cx="3001767" cy="307777"/>
          </a:xfrm>
          <a:prstGeom prst="rect">
            <a:avLst/>
          </a:prstGeom>
          <a:solidFill>
            <a:srgbClr val="0C8DCC"/>
          </a:solidFill>
          <a:ln>
            <a:solidFill>
              <a:srgbClr val="14A4DE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Open Sans"/>
                <a:cs typeface="Open Sans"/>
              </a:rPr>
              <a:t>INTERVENCION COMUNITARIA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452F14-9863-453F-8F07-B29360D74A52}"/>
              </a:ext>
            </a:extLst>
          </p:cNvPr>
          <p:cNvSpPr txBox="1"/>
          <p:nvPr/>
        </p:nvSpPr>
        <p:spPr>
          <a:xfrm>
            <a:off x="3213379" y="2873519"/>
            <a:ext cx="5663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difusión, sensibilización, capacitación (hacia la comunidad y hacia el público interno/proveedores, clientes)</a:t>
            </a:r>
            <a:endParaRPr lang="es-AR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80E43F-87B4-45A6-977D-19E2D35E3F8D}"/>
              </a:ext>
            </a:extLst>
          </p:cNvPr>
          <p:cNvSpPr txBox="1"/>
          <p:nvPr/>
        </p:nvSpPr>
        <p:spPr>
          <a:xfrm>
            <a:off x="3213380" y="4004309"/>
            <a:ext cx="5744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espacios de cuidado, becas, fortalecimiento familiar y de instituciones educativas; acompañamiento a la cadena de valor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68881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288000" y="2759975"/>
            <a:ext cx="237993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Plan de Trabajo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Anual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AB9B76-C0D5-405F-88FA-FEA378D2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047" y="340242"/>
            <a:ext cx="5981700" cy="39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288000" y="2226496"/>
            <a:ext cx="2242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Cantidad de empresas activas </a:t>
            </a: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e inactivas por año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23E18F0-5230-466F-9B2A-735BADB10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074996"/>
              </p:ext>
            </p:extLst>
          </p:nvPr>
        </p:nvGraphicFramePr>
        <p:xfrm>
          <a:off x="3059289" y="164122"/>
          <a:ext cx="6018035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40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60400" y="39642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729CE1FE-19B1-41A9-AED1-4838E085C2F4}"/>
              </a:ext>
            </a:extLst>
          </p:cNvPr>
          <p:cNvSpPr txBox="1"/>
          <p:nvPr/>
        </p:nvSpPr>
        <p:spPr>
          <a:xfrm>
            <a:off x="260400" y="2376153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Aporte de la Red 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a las empresas miembro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B516616-8FBA-438C-BAEE-ED612C3CA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5669"/>
              </p:ext>
            </p:extLst>
          </p:nvPr>
        </p:nvGraphicFramePr>
        <p:xfrm>
          <a:off x="3032155" y="221673"/>
          <a:ext cx="5851445" cy="4773036"/>
        </p:xfrm>
        <a:graphic>
          <a:graphicData uri="http://schemas.openxmlformats.org/drawingml/2006/table">
            <a:tbl>
              <a:tblPr firstRow="1" bandRow="1">
                <a:tableStyleId>{6917B94B-766E-4848-AA80-989D07FE3838}</a:tableStyleId>
              </a:tblPr>
              <a:tblGrid>
                <a:gridCol w="1708615">
                  <a:extLst>
                    <a:ext uri="{9D8B030D-6E8A-4147-A177-3AD203B41FA5}">
                      <a16:colId xmlns:a16="http://schemas.microsoft.com/office/drawing/2014/main" val="2812457313"/>
                    </a:ext>
                  </a:extLst>
                </a:gridCol>
                <a:gridCol w="4142830">
                  <a:extLst>
                    <a:ext uri="{9D8B030D-6E8A-4147-A177-3AD203B41FA5}">
                      <a16:colId xmlns:a16="http://schemas.microsoft.com/office/drawing/2014/main" val="452621952"/>
                    </a:ext>
                  </a:extLst>
                </a:gridCol>
              </a:tblGrid>
              <a:tr h="553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Arial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ea typeface="Arial"/>
                          <a:cs typeface="Arial" charset="0"/>
                          <a:sym typeface="Arial"/>
                        </a:rPr>
                        <a:t>FORTALECE LOS VALORES DE LA EMPRESA HACIA SU INTERIOR</a:t>
                      </a:r>
                    </a:p>
                    <a:p>
                      <a:pPr algn="ctr"/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dirty="0">
                          <a:solidFill>
                            <a:srgbClr val="50535C"/>
                          </a:solidFill>
                          <a:ea typeface="Open Sans"/>
                          <a:cs typeface="Open Sans"/>
                        </a:rPr>
                        <a:t>Visibilización de la temática hacia el interior de la empresa.</a:t>
                      </a:r>
                      <a:endParaRPr lang="es-AR" sz="1200" dirty="0"/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3160207"/>
                  </a:ext>
                </a:extLst>
              </a:tr>
              <a:tr h="457919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Involucramiento del personal en acciones específicas.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0262588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Mayor consistencia con la cultura organizacional.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325320"/>
                  </a:ext>
                </a:extLst>
              </a:tr>
              <a:tr h="80091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MEJORA LA REPUTACIÓN CORPORATIVA</a:t>
                      </a:r>
                    </a:p>
                    <a:p>
                      <a:pPr algn="ctr"/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Reconocimiento ante sociedad, gobierno y sector sindical por su participación en la Red y cumplimiento del Plan Nacional.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717269"/>
                  </a:ext>
                </a:extLst>
              </a:tr>
              <a:tr h="567318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Amplía el reconocimiento de las estrategias de responsabilidad social.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5131349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Difusión de buenas prácticas en la temática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2415735"/>
                  </a:ext>
                </a:extLst>
              </a:tr>
              <a:tr h="333716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Articulación con su cadena de valor.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74125"/>
                  </a:ext>
                </a:extLst>
              </a:tr>
              <a:tr h="5673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Arial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alt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Arial"/>
                        <a:cs typeface="Arial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ea typeface="Arial"/>
                          <a:cs typeface="Arial" charset="0"/>
                          <a:sym typeface="Arial"/>
                        </a:rPr>
                        <a:t>OPTIMIZACIÓN DE RECURSOS</a:t>
                      </a:r>
                    </a:p>
                    <a:p>
                      <a:pPr algn="ctr"/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Proyectos comunes con otras empresas, sumando esfuerzos y optimizando recursos.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62829263"/>
                  </a:ext>
                </a:extLst>
              </a:tr>
              <a:tr h="238955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Sustentabilidad en las soluciones sobre la temática.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6203312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altLang="es-AR" sz="1200" b="0" i="0" u="none" strike="noStrike" cap="none" dirty="0">
                          <a:solidFill>
                            <a:srgbClr val="50535C"/>
                          </a:solidFill>
                          <a:latin typeface="Arial"/>
                          <a:ea typeface="Open Sans"/>
                          <a:cs typeface="Open Sans"/>
                          <a:sym typeface="Arial"/>
                        </a:rPr>
                        <a:t>Intercambios con otras empresas.</a:t>
                      </a:r>
                      <a:endParaRPr lang="es-AR" sz="1200" b="0" i="0" u="none" strike="noStrike" cap="none" dirty="0">
                        <a:solidFill>
                          <a:srgbClr val="50535C"/>
                        </a:solidFill>
                        <a:latin typeface="Arial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10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7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60400" y="401145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729CE1FE-19B1-41A9-AED1-4838E085C2F4}"/>
              </a:ext>
            </a:extLst>
          </p:cNvPr>
          <p:cNvSpPr txBox="1"/>
          <p:nvPr/>
        </p:nvSpPr>
        <p:spPr>
          <a:xfrm>
            <a:off x="260400" y="2376153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Fortalezas de la 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 de Empresas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contra el trabajo infantil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3F1ABE-4950-491E-A5BA-DA98116C3149}"/>
              </a:ext>
            </a:extLst>
          </p:cNvPr>
          <p:cNvSpPr txBox="1"/>
          <p:nvPr/>
        </p:nvSpPr>
        <p:spPr>
          <a:xfrm>
            <a:off x="3140400" y="324917"/>
            <a:ext cx="5804578" cy="449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Red formalizada y consolidada desde hace mas de 14 años.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Institucionalización de una metodología, forma de funcionamiento y reglamento propios.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Articulación de acciones con la CONAETI y alineamiento con el Plan Nacional para aportar de manera directa y sustentable a las iniciativas de la Comisión Nacional.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Construcción de confianza mutua. Compromiso hacia un mismo objetivo.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 Red ha crecido con el tiempo: nace con 71 empresas y en la actualidad hay 113 organizaciones. 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36  empresas activas en 2019 (sobre 108 empresas).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40 empresas distinguidas en 2020 por su participación.</a:t>
            </a:r>
          </a:p>
          <a:p>
            <a:pPr lvl="3" algn="just" fontAlgn="base">
              <a:lnSpc>
                <a:spcPct val="107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endParaRPr lang="es-AR" sz="1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Las actividades de la Red que requieren de financiamiento se realizan a través de los aportes voluntarios que anualmente realizan los miembros.</a:t>
            </a: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3" indent="-285750" algn="just" fontAlgn="base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Hay 14 (catorce) empresas de la Red que forman parte del Pacto Global.</a:t>
            </a:r>
          </a:p>
        </p:txBody>
      </p:sp>
    </p:spTree>
    <p:extLst>
      <p:ext uri="{BB962C8B-B14F-4D97-AF65-F5344CB8AC3E}">
        <p14:creationId xmlns:p14="http://schemas.microsoft.com/office/powerpoint/2010/main" val="3583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60400" y="396892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729CE1FE-19B1-41A9-AED1-4838E085C2F4}"/>
              </a:ext>
            </a:extLst>
          </p:cNvPr>
          <p:cNvSpPr txBox="1"/>
          <p:nvPr/>
        </p:nvSpPr>
        <p:spPr>
          <a:xfrm>
            <a:off x="260400" y="2307002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Desafíos de la 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 de Empresas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contra el trabajo infantil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A93F47-EB8F-4690-AC54-21A9BE339D36}"/>
              </a:ext>
            </a:extLst>
          </p:cNvPr>
          <p:cNvSpPr txBox="1"/>
          <p:nvPr/>
        </p:nvSpPr>
        <p:spPr>
          <a:xfrm>
            <a:off x="3010200" y="542220"/>
            <a:ext cx="5812691" cy="405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Aumentar y mejorar la </a:t>
            </a:r>
            <a:r>
              <a:rPr lang="es-ES" dirty="0">
                <a:solidFill>
                  <a:srgbClr val="50535C"/>
                </a:solidFill>
                <a:ea typeface="Open Sans"/>
                <a:cs typeface="Open Sans"/>
              </a:rPr>
              <a:t> visibilidad/difusión hacia otras empresas y  la comunidad en general. 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dirty="0">
                <a:solidFill>
                  <a:srgbClr val="50535C"/>
                </a:solidFill>
                <a:ea typeface="Open Sans"/>
                <a:cs typeface="Open Sans"/>
              </a:rPr>
              <a:t>Optimizar la  comunicación hacia el interior de la Red.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Trabajar con las empresas por sectores económicos sensibles.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Sumar proveedores de sectores críticos a la Red.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Activar empresas inactivas.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Fortalecer y aumentar la articulación con los programas de empleo existentes para brindar una solución más integral.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Alianzas con OSC que estén trabajando en la temática.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>
                <a:srgbClr val="0C8DCC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Sumar un abordaje mas especifico en lo relativo al trabajo artístico y deportivo.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709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4000824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272008" y="3024241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Áreas de</a:t>
            </a: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Trabajo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8852795-22AD-41DF-A6DD-C8E028247682}"/>
              </a:ext>
            </a:extLst>
          </p:cNvPr>
          <p:cNvGrpSpPr/>
          <p:nvPr/>
        </p:nvGrpSpPr>
        <p:grpSpPr>
          <a:xfrm>
            <a:off x="3428999" y="291309"/>
            <a:ext cx="5057776" cy="3553530"/>
            <a:chOff x="3301052" y="133350"/>
            <a:chExt cx="5116691" cy="4060283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B6F2C767-A338-4789-A790-DFFFE571742C}"/>
                </a:ext>
              </a:extLst>
            </p:cNvPr>
            <p:cNvSpPr/>
            <p:nvPr/>
          </p:nvSpPr>
          <p:spPr>
            <a:xfrm>
              <a:off x="3301052" y="1297004"/>
              <a:ext cx="334548" cy="3345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F645995-368B-457C-ACE5-901729EB288B}"/>
                </a:ext>
              </a:extLst>
            </p:cNvPr>
            <p:cNvSpPr/>
            <p:nvPr/>
          </p:nvSpPr>
          <p:spPr>
            <a:xfrm>
              <a:off x="3301052" y="133350"/>
              <a:ext cx="4553938" cy="962445"/>
            </a:xfrm>
            <a:custGeom>
              <a:avLst/>
              <a:gdLst>
                <a:gd name="connsiteX0" fmla="*/ 0 w 4553938"/>
                <a:gd name="connsiteY0" fmla="*/ 0 h 962445"/>
                <a:gd name="connsiteX1" fmla="*/ 4553938 w 4553938"/>
                <a:gd name="connsiteY1" fmla="*/ 0 h 962445"/>
                <a:gd name="connsiteX2" fmla="*/ 4553938 w 4553938"/>
                <a:gd name="connsiteY2" fmla="*/ 962445 h 962445"/>
                <a:gd name="connsiteX3" fmla="*/ 0 w 4553938"/>
                <a:gd name="connsiteY3" fmla="*/ 962445 h 962445"/>
                <a:gd name="connsiteX4" fmla="*/ 0 w 4553938"/>
                <a:gd name="connsiteY4" fmla="*/ 0 h 96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3938" h="962445">
                  <a:moveTo>
                    <a:pt x="0" y="0"/>
                  </a:moveTo>
                  <a:lnTo>
                    <a:pt x="4553938" y="0"/>
                  </a:lnTo>
                  <a:lnTo>
                    <a:pt x="4553938" y="962445"/>
                  </a:lnTo>
                  <a:lnTo>
                    <a:pt x="0" y="9624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205" tIns="77470" rIns="116205" bIns="77470" numCol="1" spcCol="1270" anchor="ctr" anchorCtr="0">
              <a:noAutofit/>
            </a:bodyPr>
            <a:lstStyle/>
            <a:p>
              <a:pPr marL="0" lvl="0" indent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AR" sz="6100" kern="1200" dirty="0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F3A4C283-6D06-42FB-82A3-E089BDB24D16}"/>
                </a:ext>
              </a:extLst>
            </p:cNvPr>
            <p:cNvSpPr/>
            <p:nvPr/>
          </p:nvSpPr>
          <p:spPr>
            <a:xfrm>
              <a:off x="3301052" y="2076827"/>
              <a:ext cx="334540" cy="3345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A03517BD-C8CB-4905-A7F5-086D8DCAC564}"/>
                </a:ext>
              </a:extLst>
            </p:cNvPr>
            <p:cNvSpPr/>
            <p:nvPr/>
          </p:nvSpPr>
          <p:spPr>
            <a:xfrm>
              <a:off x="3635592" y="1045203"/>
              <a:ext cx="4235162" cy="779814"/>
            </a:xfrm>
            <a:custGeom>
              <a:avLst/>
              <a:gdLst>
                <a:gd name="connsiteX0" fmla="*/ 0 w 4235162"/>
                <a:gd name="connsiteY0" fmla="*/ 0 h 779814"/>
                <a:gd name="connsiteX1" fmla="*/ 4235162 w 4235162"/>
                <a:gd name="connsiteY1" fmla="*/ 0 h 779814"/>
                <a:gd name="connsiteX2" fmla="*/ 4235162 w 4235162"/>
                <a:gd name="connsiteY2" fmla="*/ 779814 h 779814"/>
                <a:gd name="connsiteX3" fmla="*/ 0 w 4235162"/>
                <a:gd name="connsiteY3" fmla="*/ 779814 h 779814"/>
                <a:gd name="connsiteX4" fmla="*/ 0 w 4235162"/>
                <a:gd name="connsiteY4" fmla="*/ 0 h 77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162" h="779814">
                  <a:moveTo>
                    <a:pt x="0" y="0"/>
                  </a:moveTo>
                  <a:lnTo>
                    <a:pt x="4235162" y="0"/>
                  </a:lnTo>
                  <a:lnTo>
                    <a:pt x="4235162" y="779814"/>
                  </a:lnTo>
                  <a:lnTo>
                    <a:pt x="0" y="779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AR" sz="1800" kern="1200" dirty="0"/>
                <a:t>Espacios de Atención y Cuidado.</a:t>
              </a: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5A639297-77F2-4D6A-B040-EC05E894C07C}"/>
                </a:ext>
              </a:extLst>
            </p:cNvPr>
            <p:cNvSpPr/>
            <p:nvPr/>
          </p:nvSpPr>
          <p:spPr>
            <a:xfrm>
              <a:off x="3301052" y="2856642"/>
              <a:ext cx="334540" cy="3345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31A0D07C-DE85-4306-AA95-E4F78D7F4C7B}"/>
                </a:ext>
              </a:extLst>
            </p:cNvPr>
            <p:cNvSpPr/>
            <p:nvPr/>
          </p:nvSpPr>
          <p:spPr>
            <a:xfrm>
              <a:off x="3619828" y="1889346"/>
              <a:ext cx="4489564" cy="779814"/>
            </a:xfrm>
            <a:custGeom>
              <a:avLst/>
              <a:gdLst>
                <a:gd name="connsiteX0" fmla="*/ 0 w 4235162"/>
                <a:gd name="connsiteY0" fmla="*/ 0 h 779814"/>
                <a:gd name="connsiteX1" fmla="*/ 4235162 w 4235162"/>
                <a:gd name="connsiteY1" fmla="*/ 0 h 779814"/>
                <a:gd name="connsiteX2" fmla="*/ 4235162 w 4235162"/>
                <a:gd name="connsiteY2" fmla="*/ 779814 h 779814"/>
                <a:gd name="connsiteX3" fmla="*/ 0 w 4235162"/>
                <a:gd name="connsiteY3" fmla="*/ 779814 h 779814"/>
                <a:gd name="connsiteX4" fmla="*/ 0 w 4235162"/>
                <a:gd name="connsiteY4" fmla="*/ 0 h 77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162" h="779814">
                  <a:moveTo>
                    <a:pt x="0" y="0"/>
                  </a:moveTo>
                  <a:lnTo>
                    <a:pt x="4235162" y="0"/>
                  </a:lnTo>
                  <a:lnTo>
                    <a:pt x="4235162" y="779814"/>
                  </a:lnTo>
                  <a:lnTo>
                    <a:pt x="0" y="779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AR" sz="1800" kern="1200" dirty="0"/>
                <a:t>Acciones de sensibilización, difusión y capacitación.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F182D55-F35E-49FA-AF95-420C78570876}"/>
                </a:ext>
              </a:extLst>
            </p:cNvPr>
            <p:cNvSpPr/>
            <p:nvPr/>
          </p:nvSpPr>
          <p:spPr>
            <a:xfrm>
              <a:off x="3301052" y="3636456"/>
              <a:ext cx="334540" cy="3345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5A9950D8-15E8-4273-86C3-FCE6170E14D4}"/>
                </a:ext>
              </a:extLst>
            </p:cNvPr>
            <p:cNvSpPr/>
            <p:nvPr/>
          </p:nvSpPr>
          <p:spPr>
            <a:xfrm>
              <a:off x="3619827" y="3413818"/>
              <a:ext cx="4797916" cy="779815"/>
            </a:xfrm>
            <a:custGeom>
              <a:avLst/>
              <a:gdLst>
                <a:gd name="connsiteX0" fmla="*/ 0 w 4235162"/>
                <a:gd name="connsiteY0" fmla="*/ 0 h 779814"/>
                <a:gd name="connsiteX1" fmla="*/ 4235162 w 4235162"/>
                <a:gd name="connsiteY1" fmla="*/ 0 h 779814"/>
                <a:gd name="connsiteX2" fmla="*/ 4235162 w 4235162"/>
                <a:gd name="connsiteY2" fmla="*/ 779814 h 779814"/>
                <a:gd name="connsiteX3" fmla="*/ 0 w 4235162"/>
                <a:gd name="connsiteY3" fmla="*/ 779814 h 779814"/>
                <a:gd name="connsiteX4" fmla="*/ 0 w 4235162"/>
                <a:gd name="connsiteY4" fmla="*/ 0 h 77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5162" h="779814">
                  <a:moveTo>
                    <a:pt x="0" y="0"/>
                  </a:moveTo>
                  <a:lnTo>
                    <a:pt x="4235162" y="0"/>
                  </a:lnTo>
                  <a:lnTo>
                    <a:pt x="4235162" y="779814"/>
                  </a:lnTo>
                  <a:lnTo>
                    <a:pt x="0" y="779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AR" sz="1800" kern="1200" dirty="0"/>
                <a:t>Intercambio de las buenas prácticas en la cadena de valor de las empresas.</a:t>
              </a:r>
            </a:p>
          </p:txBody>
        </p:sp>
      </p:grp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71D9C8D1-A3A5-47FC-87F8-7A0099ABDDF3}"/>
              </a:ext>
            </a:extLst>
          </p:cNvPr>
          <p:cNvSpPr/>
          <p:nvPr/>
        </p:nvSpPr>
        <p:spPr>
          <a:xfrm>
            <a:off x="3755712" y="2577594"/>
            <a:ext cx="4980980" cy="779814"/>
          </a:xfrm>
          <a:custGeom>
            <a:avLst/>
            <a:gdLst>
              <a:gd name="connsiteX0" fmla="*/ 0 w 4235162"/>
              <a:gd name="connsiteY0" fmla="*/ 0 h 779814"/>
              <a:gd name="connsiteX1" fmla="*/ 4235162 w 4235162"/>
              <a:gd name="connsiteY1" fmla="*/ 0 h 779814"/>
              <a:gd name="connsiteX2" fmla="*/ 4235162 w 4235162"/>
              <a:gd name="connsiteY2" fmla="*/ 779814 h 779814"/>
              <a:gd name="connsiteX3" fmla="*/ 0 w 4235162"/>
              <a:gd name="connsiteY3" fmla="*/ 779814 h 779814"/>
              <a:gd name="connsiteX4" fmla="*/ 0 w 4235162"/>
              <a:gd name="connsiteY4" fmla="*/ 0 h 77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162" h="779814">
                <a:moveTo>
                  <a:pt x="0" y="0"/>
                </a:moveTo>
                <a:lnTo>
                  <a:pt x="4235162" y="0"/>
                </a:lnTo>
                <a:lnTo>
                  <a:pt x="4235162" y="779814"/>
                </a:lnTo>
                <a:lnTo>
                  <a:pt x="0" y="7798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800" kern="1200" dirty="0"/>
              <a:t>Acciones de Fortalecimiento de instituciones educativas.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AR" sz="1800" kern="1200" dirty="0"/>
          </a:p>
        </p:txBody>
      </p:sp>
    </p:spTree>
    <p:extLst>
      <p:ext uri="{BB962C8B-B14F-4D97-AF65-F5344CB8AC3E}">
        <p14:creationId xmlns:p14="http://schemas.microsoft.com/office/powerpoint/2010/main" val="402331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396892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729CE1FE-19B1-41A9-AED1-4838E085C2F4}"/>
              </a:ext>
            </a:extLst>
          </p:cNvPr>
          <p:cNvSpPr txBox="1"/>
          <p:nvPr/>
        </p:nvSpPr>
        <p:spPr>
          <a:xfrm>
            <a:off x="288000" y="2457872"/>
            <a:ext cx="2408372" cy="14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Espacios de Atención </a:t>
            </a:r>
            <a:r>
              <a:rPr lang="es-AR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y Cuidado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67CD88-68F7-4B4C-9A3F-5BF01C6FC0E2}"/>
              </a:ext>
            </a:extLst>
          </p:cNvPr>
          <p:cNvSpPr txBox="1"/>
          <p:nvPr/>
        </p:nvSpPr>
        <p:spPr>
          <a:xfrm>
            <a:off x="3840191" y="3815037"/>
            <a:ext cx="443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https://www.youtube.com/watch?v=IwU1A4nYLw4</a:t>
            </a:r>
          </a:p>
        </p:txBody>
      </p:sp>
      <p:pic>
        <p:nvPicPr>
          <p:cNvPr id="3" name="Elementos multimedia en línea 2" title="Acciones para la erradicación del Trabajo Infantil">
            <a:hlinkClick r:id="" action="ppaction://media"/>
            <a:extLst>
              <a:ext uri="{FF2B5EF4-FFF2-40B4-BE49-F238E27FC236}">
                <a16:creationId xmlns:a16="http://schemas.microsoft.com/office/drawing/2014/main" id="{63ED9E5C-92CE-4518-8627-F909E99187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48567" y="910249"/>
            <a:ext cx="4436533" cy="25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56999" y="396892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CBC4210-5383-40EA-83FA-0E7E484A7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2" y="114653"/>
            <a:ext cx="2599239" cy="2607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91DD14-59AB-47CF-96DB-117DE361B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93" y="1974711"/>
            <a:ext cx="1836312" cy="29178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7CA31-B3B2-4CBB-ADD3-97F6A43DE506}"/>
              </a:ext>
            </a:extLst>
          </p:cNvPr>
          <p:cNvSpPr txBox="1"/>
          <p:nvPr/>
        </p:nvSpPr>
        <p:spPr>
          <a:xfrm>
            <a:off x="231516" y="1031510"/>
            <a:ext cx="23933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sensibilización, concientización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y difusión: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Notas periodísticas, cartelería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y </a:t>
            </a:r>
            <a:r>
              <a:rPr lang="es-MX" altLang="es-AR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flyers</a:t>
            </a:r>
            <a:endParaRPr lang="es-MX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6790E6-A17B-4280-A7B1-5DF47CE7C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43" y="375862"/>
            <a:ext cx="2290160" cy="17019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C658A5-4993-4208-8657-6502A096D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68" y="2889907"/>
            <a:ext cx="2888834" cy="16038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66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FABCF7C-29A1-46B8-B341-E811102165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71322" y="1045798"/>
            <a:ext cx="4758278" cy="2153171"/>
            <a:chOff x="731" y="614"/>
            <a:chExt cx="6338" cy="279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B15DD5-451A-4A34-937D-99625D3C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614"/>
              <a:ext cx="3127" cy="2478"/>
            </a:xfrm>
            <a:custGeom>
              <a:avLst/>
              <a:gdLst>
                <a:gd name="T0" fmla="*/ 2572 w 2572"/>
                <a:gd name="T1" fmla="*/ 346 h 2039"/>
                <a:gd name="T2" fmla="*/ 2572 w 2572"/>
                <a:gd name="T3" fmla="*/ 0 h 2039"/>
                <a:gd name="T4" fmla="*/ 1875 w 2572"/>
                <a:gd name="T5" fmla="*/ 262 h 2039"/>
                <a:gd name="T6" fmla="*/ 0 w 2572"/>
                <a:gd name="T7" fmla="*/ 262 h 2039"/>
                <a:gd name="T8" fmla="*/ 0 w 2572"/>
                <a:gd name="T9" fmla="*/ 501 h 2039"/>
                <a:gd name="T10" fmla="*/ 1656 w 2572"/>
                <a:gd name="T11" fmla="*/ 501 h 2039"/>
                <a:gd name="T12" fmla="*/ 1455 w 2572"/>
                <a:gd name="T13" fmla="*/ 1151 h 2039"/>
                <a:gd name="T14" fmla="*/ 1874 w 2572"/>
                <a:gd name="T15" fmla="*/ 2039 h 2039"/>
                <a:gd name="T16" fmla="*/ 2086 w 2572"/>
                <a:gd name="T17" fmla="*/ 1766 h 2039"/>
                <a:gd name="T18" fmla="*/ 1801 w 2572"/>
                <a:gd name="T19" fmla="*/ 1151 h 2039"/>
                <a:gd name="T20" fmla="*/ 2572 w 2572"/>
                <a:gd name="T21" fmla="*/ 346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2" h="2039">
                  <a:moveTo>
                    <a:pt x="2572" y="346"/>
                  </a:moveTo>
                  <a:cubicBezTo>
                    <a:pt x="2572" y="0"/>
                    <a:pt x="2572" y="0"/>
                    <a:pt x="2572" y="0"/>
                  </a:cubicBezTo>
                  <a:cubicBezTo>
                    <a:pt x="2308" y="8"/>
                    <a:pt x="2065" y="105"/>
                    <a:pt x="1875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1656" y="501"/>
                    <a:pt x="1656" y="501"/>
                    <a:pt x="1656" y="501"/>
                  </a:cubicBezTo>
                  <a:cubicBezTo>
                    <a:pt x="1530" y="686"/>
                    <a:pt x="1455" y="910"/>
                    <a:pt x="1455" y="1151"/>
                  </a:cubicBezTo>
                  <a:cubicBezTo>
                    <a:pt x="1455" y="1508"/>
                    <a:pt x="1618" y="1828"/>
                    <a:pt x="1874" y="2039"/>
                  </a:cubicBezTo>
                  <a:cubicBezTo>
                    <a:pt x="2086" y="1766"/>
                    <a:pt x="2086" y="1766"/>
                    <a:pt x="2086" y="1766"/>
                  </a:cubicBezTo>
                  <a:cubicBezTo>
                    <a:pt x="1912" y="1618"/>
                    <a:pt x="1801" y="1397"/>
                    <a:pt x="1801" y="1151"/>
                  </a:cubicBezTo>
                  <a:cubicBezTo>
                    <a:pt x="1801" y="717"/>
                    <a:pt x="2143" y="364"/>
                    <a:pt x="2572" y="346"/>
                  </a:cubicBezTo>
                  <a:close/>
                </a:path>
              </a:pathLst>
            </a:custGeom>
            <a:solidFill>
              <a:srgbClr val="A6D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9C79AF-BD71-44C3-BEC0-87C72482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614"/>
              <a:ext cx="3994" cy="2798"/>
            </a:xfrm>
            <a:custGeom>
              <a:avLst/>
              <a:gdLst>
                <a:gd name="T0" fmla="*/ 3285 w 3285"/>
                <a:gd name="T1" fmla="*/ 1801 h 2302"/>
                <a:gd name="T2" fmla="*/ 1628 w 3285"/>
                <a:gd name="T3" fmla="*/ 1801 h 2302"/>
                <a:gd name="T4" fmla="*/ 1830 w 3285"/>
                <a:gd name="T5" fmla="*/ 1151 h 2302"/>
                <a:gd name="T6" fmla="*/ 713 w 3285"/>
                <a:gd name="T7" fmla="*/ 0 h 2302"/>
                <a:gd name="T8" fmla="*/ 713 w 3285"/>
                <a:gd name="T9" fmla="*/ 346 h 2302"/>
                <a:gd name="T10" fmla="*/ 1484 w 3285"/>
                <a:gd name="T11" fmla="*/ 1151 h 2302"/>
                <a:gd name="T12" fmla="*/ 679 w 3285"/>
                <a:gd name="T13" fmla="*/ 1957 h 2302"/>
                <a:gd name="T14" fmla="*/ 212 w 3285"/>
                <a:gd name="T15" fmla="*/ 1808 h 2302"/>
                <a:gd name="T16" fmla="*/ 0 w 3285"/>
                <a:gd name="T17" fmla="*/ 2081 h 2302"/>
                <a:gd name="T18" fmla="*/ 679 w 3285"/>
                <a:gd name="T19" fmla="*/ 2302 h 2302"/>
                <a:gd name="T20" fmla="*/ 1410 w 3285"/>
                <a:gd name="T21" fmla="*/ 2040 h 2302"/>
                <a:gd name="T22" fmla="*/ 3285 w 3285"/>
                <a:gd name="T23" fmla="*/ 2040 h 2302"/>
                <a:gd name="T24" fmla="*/ 3285 w 3285"/>
                <a:gd name="T25" fmla="*/ 1801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5" h="2302">
                  <a:moveTo>
                    <a:pt x="3285" y="1801"/>
                  </a:moveTo>
                  <a:cubicBezTo>
                    <a:pt x="1628" y="1801"/>
                    <a:pt x="1628" y="1801"/>
                    <a:pt x="1628" y="1801"/>
                  </a:cubicBezTo>
                  <a:cubicBezTo>
                    <a:pt x="1755" y="1616"/>
                    <a:pt x="1830" y="1392"/>
                    <a:pt x="1830" y="1151"/>
                  </a:cubicBezTo>
                  <a:cubicBezTo>
                    <a:pt x="1830" y="526"/>
                    <a:pt x="1333" y="18"/>
                    <a:pt x="713" y="0"/>
                  </a:cubicBezTo>
                  <a:cubicBezTo>
                    <a:pt x="713" y="346"/>
                    <a:pt x="713" y="346"/>
                    <a:pt x="713" y="346"/>
                  </a:cubicBezTo>
                  <a:cubicBezTo>
                    <a:pt x="1142" y="364"/>
                    <a:pt x="1484" y="717"/>
                    <a:pt x="1484" y="1151"/>
                  </a:cubicBezTo>
                  <a:cubicBezTo>
                    <a:pt x="1484" y="1596"/>
                    <a:pt x="1124" y="1957"/>
                    <a:pt x="679" y="1957"/>
                  </a:cubicBezTo>
                  <a:cubicBezTo>
                    <a:pt x="505" y="1957"/>
                    <a:pt x="344" y="1902"/>
                    <a:pt x="212" y="1808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191" y="2220"/>
                    <a:pt x="425" y="2302"/>
                    <a:pt x="679" y="2302"/>
                  </a:cubicBezTo>
                  <a:cubicBezTo>
                    <a:pt x="956" y="2302"/>
                    <a:pt x="1211" y="2204"/>
                    <a:pt x="1410" y="2040"/>
                  </a:cubicBezTo>
                  <a:cubicBezTo>
                    <a:pt x="3285" y="2040"/>
                    <a:pt x="3285" y="2040"/>
                    <a:pt x="3285" y="2040"/>
                  </a:cubicBezTo>
                  <a:lnTo>
                    <a:pt x="3285" y="180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609B30-A5EB-4E0D-9AD6-88BBD27FC6E4}"/>
              </a:ext>
            </a:extLst>
          </p:cNvPr>
          <p:cNvSpPr txBox="1"/>
          <p:nvPr/>
        </p:nvSpPr>
        <p:spPr>
          <a:xfrm>
            <a:off x="4850924" y="1544329"/>
            <a:ext cx="195344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es-AR" altLang="es-ES" sz="12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TRABAJO </a:t>
            </a:r>
          </a:p>
          <a:p>
            <a:pPr algn="ctr" defTabSz="457200" eaLnBrk="1" hangingPunct="1"/>
            <a:r>
              <a:rPr lang="es-AR" altLang="es-ES" sz="12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INFANTIL Y </a:t>
            </a:r>
          </a:p>
          <a:p>
            <a:pPr algn="ctr" defTabSz="457200" eaLnBrk="1" hangingPunct="1"/>
            <a:r>
              <a:rPr lang="es-AR" altLang="es-ES" sz="12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TRABAJO ADOLESCENTE</a:t>
            </a:r>
          </a:p>
          <a:p>
            <a:pPr algn="ctr" defTabSz="457200" eaLnBrk="1" hangingPunct="1"/>
            <a:r>
              <a:rPr lang="es-AR" altLang="es-ES" sz="1200" b="1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PROTEGIDO</a:t>
            </a:r>
            <a:endParaRPr lang="es-AR" altLang="es-ES" b="1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4FBF02-039F-4096-B18E-627EAFB8E3E7}"/>
              </a:ext>
            </a:extLst>
          </p:cNvPr>
          <p:cNvSpPr txBox="1"/>
          <p:nvPr/>
        </p:nvSpPr>
        <p:spPr>
          <a:xfrm>
            <a:off x="3312673" y="1706119"/>
            <a:ext cx="1229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1200" dirty="0">
                <a:solidFill>
                  <a:srgbClr val="50535C"/>
                </a:solidFill>
                <a:ea typeface="Open Sans"/>
                <a:cs typeface="Open Sans"/>
              </a:rPr>
              <a:t>Son problemas sociales, multicausales y complejos.</a:t>
            </a: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986EA0-188E-42FD-8BD6-E256437286BE}"/>
              </a:ext>
            </a:extLst>
          </p:cNvPr>
          <p:cNvSpPr txBox="1"/>
          <p:nvPr/>
        </p:nvSpPr>
        <p:spPr>
          <a:xfrm>
            <a:off x="7450666" y="3245001"/>
            <a:ext cx="1557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altLang="es-AR" sz="1200" dirty="0">
                <a:solidFill>
                  <a:srgbClr val="50535C"/>
                </a:solidFill>
                <a:ea typeface="Open Sans"/>
                <a:cs typeface="Open Sans"/>
              </a:rPr>
              <a:t>Demandan políticas, articulando acciones con distintos sectores y actores.</a:t>
            </a: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45E6AB48-150F-484A-A9E7-ABF0CEE7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2" y="2895753"/>
            <a:ext cx="217487" cy="217488"/>
          </a:xfrm>
          <a:prstGeom prst="ellipse">
            <a:avLst/>
          </a:prstGeom>
          <a:solidFill>
            <a:srgbClr val="AEBC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23">
            <a:extLst>
              <a:ext uri="{FF2B5EF4-FFF2-40B4-BE49-F238E27FC236}">
                <a16:creationId xmlns:a16="http://schemas.microsoft.com/office/drawing/2014/main" id="{484BA069-16D9-4AE7-A33C-4F7D0F13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892" y="1435585"/>
            <a:ext cx="217487" cy="217488"/>
          </a:xfrm>
          <a:prstGeom prst="ellipse">
            <a:avLst/>
          </a:prstGeom>
          <a:solidFill>
            <a:srgbClr val="A6D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DA57666-2FF8-4A2A-9099-55F482826494}"/>
              </a:ext>
            </a:extLst>
          </p:cNvPr>
          <p:cNvSpPr txBox="1"/>
          <p:nvPr/>
        </p:nvSpPr>
        <p:spPr>
          <a:xfrm>
            <a:off x="135467" y="3181481"/>
            <a:ext cx="223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Introducción </a:t>
            </a:r>
          </a:p>
        </p:txBody>
      </p:sp>
      <p:cxnSp>
        <p:nvCxnSpPr>
          <p:cNvPr id="17" name="Google Shape;102;p16">
            <a:extLst>
              <a:ext uri="{FF2B5EF4-FFF2-40B4-BE49-F238E27FC236}">
                <a16:creationId xmlns:a16="http://schemas.microsoft.com/office/drawing/2014/main" id="{3943FA37-93AC-41AC-AC64-2DA561700151}"/>
              </a:ext>
            </a:extLst>
          </p:cNvPr>
          <p:cNvCxnSpPr/>
          <p:nvPr/>
        </p:nvCxnSpPr>
        <p:spPr>
          <a:xfrm rot="10800000">
            <a:off x="276711" y="3975489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8476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DCF9-BA8F-4450-A994-7410EC0E76E4}"/>
              </a:ext>
            </a:extLst>
          </p:cNvPr>
          <p:cNvSpPr txBox="1"/>
          <p:nvPr/>
        </p:nvSpPr>
        <p:spPr>
          <a:xfrm>
            <a:off x="260820" y="346251"/>
            <a:ext cx="23583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sensibilización, concientización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 y difusión: </a:t>
            </a: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Capacitaciones a empresas y su cadena de valor, talleres,  participación en eventos de RSE </a:t>
            </a:r>
          </a:p>
        </p:txBody>
      </p:sp>
      <p:cxnSp>
        <p:nvCxnSpPr>
          <p:cNvPr id="10" name="Google Shape;102;p16">
            <a:extLst>
              <a:ext uri="{FF2B5EF4-FFF2-40B4-BE49-F238E27FC236}">
                <a16:creationId xmlns:a16="http://schemas.microsoft.com/office/drawing/2014/main" id="{BBD52618-6D01-44BF-8239-3576AD7427C2}"/>
              </a:ext>
            </a:extLst>
          </p:cNvPr>
          <p:cNvCxnSpPr/>
          <p:nvPr/>
        </p:nvCxnSpPr>
        <p:spPr>
          <a:xfrm rot="10800000">
            <a:off x="260820" y="401145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CE6B9567-B05A-4ADC-8352-62455F58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39" y="2138417"/>
            <a:ext cx="2822434" cy="15206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5AEF9B-015B-44E5-8164-C1DA5720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732" y="2081972"/>
            <a:ext cx="2102466" cy="1580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564A63-57E3-4779-B097-0D094A574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26" y="48076"/>
            <a:ext cx="5530053" cy="1980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C5807B-02DC-4F9C-B57B-104A5D4EE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851" y="3769140"/>
            <a:ext cx="2219043" cy="12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443CBB6-FEE5-4CEB-87EE-C78A0E6D6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65" y="2631888"/>
            <a:ext cx="1307082" cy="2323700"/>
          </a:xfrm>
          <a:prstGeom prst="rect">
            <a:avLst/>
          </a:prstGeom>
        </p:spPr>
      </p:pic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DCF9-BA8F-4450-A994-7410EC0E76E4}"/>
              </a:ext>
            </a:extLst>
          </p:cNvPr>
          <p:cNvSpPr txBox="1"/>
          <p:nvPr/>
        </p:nvSpPr>
        <p:spPr>
          <a:xfrm>
            <a:off x="167177" y="1996937"/>
            <a:ext cx="25456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Difusión: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folletería utilizada en capacitaciones y eventos  </a:t>
            </a:r>
          </a:p>
        </p:txBody>
      </p:sp>
      <p:cxnSp>
        <p:nvCxnSpPr>
          <p:cNvPr id="10" name="Google Shape;102;p16">
            <a:extLst>
              <a:ext uri="{FF2B5EF4-FFF2-40B4-BE49-F238E27FC236}">
                <a16:creationId xmlns:a16="http://schemas.microsoft.com/office/drawing/2014/main" id="{BBD52618-6D01-44BF-8239-3576AD7427C2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1B2BF89D-2E4B-42C6-BBCB-98D82A263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29" y="258843"/>
            <a:ext cx="1334838" cy="23730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17C1E66-5D14-4828-B5C4-755D1293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410" y="308427"/>
            <a:ext cx="1334838" cy="23730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82A59C6-7A48-41DE-A174-DFB33969F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044" y="2681473"/>
            <a:ext cx="1307082" cy="23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21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DCF9-BA8F-4450-A994-7410EC0E76E4}"/>
              </a:ext>
            </a:extLst>
          </p:cNvPr>
          <p:cNvSpPr txBox="1"/>
          <p:nvPr/>
        </p:nvSpPr>
        <p:spPr>
          <a:xfrm>
            <a:off x="246800" y="253918"/>
            <a:ext cx="20550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Difusión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Newsletter</a:t>
            </a: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gacetilla trimestral  mediante la que se difunden las acciones de empresas y de CONAETI</a:t>
            </a:r>
          </a:p>
        </p:txBody>
      </p:sp>
      <p:cxnSp>
        <p:nvCxnSpPr>
          <p:cNvPr id="10" name="Google Shape;102;p16">
            <a:extLst>
              <a:ext uri="{FF2B5EF4-FFF2-40B4-BE49-F238E27FC236}">
                <a16:creationId xmlns:a16="http://schemas.microsoft.com/office/drawing/2014/main" id="{BBD52618-6D01-44BF-8239-3576AD7427C2}"/>
              </a:ext>
            </a:extLst>
          </p:cNvPr>
          <p:cNvCxnSpPr/>
          <p:nvPr/>
        </p:nvCxnSpPr>
        <p:spPr>
          <a:xfrm rot="10800000">
            <a:off x="246800" y="4000823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838FEF8-200A-49C0-85CB-09620156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72" y="0"/>
            <a:ext cx="2454056" cy="44278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0B6379-7B4A-4729-BFEA-8657E3CB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0" y="9803"/>
            <a:ext cx="2251349" cy="49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6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76152" y="1973426"/>
            <a:ext cx="22850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Difusión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Campañas Día Mundial 12 de Junio </a:t>
            </a: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56102" y="397955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95BF23D-144D-4171-92F0-A7F254665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24" y="533426"/>
            <a:ext cx="2880000" cy="288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E719A7-60B0-4EDB-AB81-2B1842119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48" y="184733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5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615103-BDA2-4EBE-AFA5-AAEF82D5203C}"/>
              </a:ext>
            </a:extLst>
          </p:cNvPr>
          <p:cNvSpPr txBox="1"/>
          <p:nvPr/>
        </p:nvSpPr>
        <p:spPr>
          <a:xfrm>
            <a:off x="3403864" y="4561971"/>
            <a:ext cx="5006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spcAft>
                <a:spcPts val="450"/>
              </a:spcAft>
            </a:pPr>
            <a:r>
              <a:rPr lang="es-AR" sz="1600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https://youtu.be/k5962k-ykmU</a:t>
            </a:r>
            <a:endParaRPr lang="es-AR" sz="1200" i="1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cxnSp>
        <p:nvCxnSpPr>
          <p:cNvPr id="5" name="Google Shape;102;p16">
            <a:extLst>
              <a:ext uri="{FF2B5EF4-FFF2-40B4-BE49-F238E27FC236}">
                <a16:creationId xmlns:a16="http://schemas.microsoft.com/office/drawing/2014/main" id="{69E5D10D-C66C-45AB-A44D-E12AE359B912}"/>
              </a:ext>
            </a:extLst>
          </p:cNvPr>
          <p:cNvCxnSpPr/>
          <p:nvPr/>
        </p:nvCxnSpPr>
        <p:spPr>
          <a:xfrm rot="10800000">
            <a:off x="256102" y="397955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99DB488-BDC2-456B-9D76-F9AF399E80F2}"/>
              </a:ext>
            </a:extLst>
          </p:cNvPr>
          <p:cNvSpPr txBox="1"/>
          <p:nvPr/>
        </p:nvSpPr>
        <p:spPr>
          <a:xfrm>
            <a:off x="203010" y="1602254"/>
            <a:ext cx="2126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Difusión</a:t>
            </a: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Campaña “2021 Día Internacional contra el trabajo infantil”</a:t>
            </a:r>
          </a:p>
        </p:txBody>
      </p:sp>
      <p:pic>
        <p:nvPicPr>
          <p:cNvPr id="3" name="Elementos multimedia en línea 2" title="Promise Brain 2021">
            <a:hlinkClick r:id="" action="ppaction://media"/>
            <a:extLst>
              <a:ext uri="{FF2B5EF4-FFF2-40B4-BE49-F238E27FC236}">
                <a16:creationId xmlns:a16="http://schemas.microsoft.com/office/drawing/2014/main" id="{0653A7CB-AA9D-48FE-8CC4-AACD5A994F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56096" y="659219"/>
            <a:ext cx="4301956" cy="32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193464" y="853430"/>
            <a:ext cx="462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Redes provinciales </a:t>
            </a:r>
          </a:p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de empresas contra el trabajo infantil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318977" y="2571749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08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45470" y="3990191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87F4AE5-90BC-409D-8222-FCC313D1BBDE}"/>
              </a:ext>
            </a:extLst>
          </p:cNvPr>
          <p:cNvSpPr txBox="1"/>
          <p:nvPr/>
        </p:nvSpPr>
        <p:spPr>
          <a:xfrm>
            <a:off x="2952750" y="213229"/>
            <a:ext cx="60769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algn="ctr">
              <a:lnSpc>
                <a:spcPts val="1600"/>
              </a:lnSpc>
              <a:defRPr/>
            </a:pPr>
            <a:r>
              <a:rPr lang="es-ES" altLang="es-AR" dirty="0">
                <a:solidFill>
                  <a:srgbClr val="0C8DCC"/>
                </a:solidFill>
                <a:latin typeface="Arial" charset="0"/>
                <a:ea typeface="+mn-ea"/>
                <a:cs typeface="Arial" charset="0"/>
              </a:rPr>
              <a:t>Promover la creación de Redes Provinciales de Empresas contra el Trabajo Infantil, tomando como modelo la estructura y dinámica de la Red Nacional de Empresas contra el Trabajo Infantil.</a:t>
            </a:r>
          </a:p>
          <a:p>
            <a:pPr marL="800100" lvl="2" algn="ctr">
              <a:buClr>
                <a:srgbClr val="00C7F1"/>
              </a:buClr>
            </a:pPr>
            <a:endParaRPr lang="es-ES" altLang="es-AR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2" algn="ctr">
              <a:buClr>
                <a:srgbClr val="00C7F1"/>
              </a:buClr>
            </a:pPr>
            <a:endParaRPr lang="es-ES" altLang="es-AR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1: generar o fortalecer la articulación público-privada a nivel local, involucrando a PYMES del interior del país, que de otra manera no podrían participar de la RED Nacional.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2: fortalecer a las COPRETIs como espacios de diseño e implementación de política pública en la temática.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3: profundizar el trabajo sobre la cadena de valor en el abordaje de la problemática. 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4: consolidar al sector empresario (nacional y provincial) como actor clave en el abordaje de la problemática. </a:t>
            </a:r>
            <a:endParaRPr lang="es-ES" altLang="es-AR" sz="1600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algn="just">
              <a:spcBef>
                <a:spcPct val="0"/>
              </a:spcBef>
              <a:spcAft>
                <a:spcPct val="0"/>
              </a:spcAft>
              <a:buClr>
                <a:srgbClr val="00C7F1"/>
              </a:buClr>
            </a:pPr>
            <a:r>
              <a:rPr lang="es-ES" altLang="es-AR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2786097-8579-4C5C-901C-BCC9A913E8CF}"/>
              </a:ext>
            </a:extLst>
          </p:cNvPr>
          <p:cNvSpPr/>
          <p:nvPr/>
        </p:nvSpPr>
        <p:spPr>
          <a:xfrm>
            <a:off x="3762375" y="213229"/>
            <a:ext cx="5267325" cy="1009650"/>
          </a:xfrm>
          <a:prstGeom prst="roundRect">
            <a:avLst/>
          </a:prstGeom>
          <a:noFill/>
          <a:ln>
            <a:solidFill>
              <a:srgbClr val="A6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05BB05-AAA2-47B3-BA16-9334019B45A7}"/>
              </a:ext>
            </a:extLst>
          </p:cNvPr>
          <p:cNvSpPr txBox="1"/>
          <p:nvPr/>
        </p:nvSpPr>
        <p:spPr>
          <a:xfrm>
            <a:off x="114300" y="1648420"/>
            <a:ext cx="224225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1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Descentralización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Redes 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Provinciales de Empresas Contra el Trabajo Infantil</a:t>
            </a:r>
          </a:p>
        </p:txBody>
      </p:sp>
    </p:spTree>
    <p:extLst>
      <p:ext uri="{BB962C8B-B14F-4D97-AF65-F5344CB8AC3E}">
        <p14:creationId xmlns:p14="http://schemas.microsoft.com/office/powerpoint/2010/main" val="186625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87620" y="1899284"/>
            <a:ext cx="2242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1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Descentralización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Redes  Provinciales de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Empresas Contra el Trabajo Infantil</a:t>
            </a: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5E38218-5652-4F15-BE11-3BB2D366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0" y="923925"/>
            <a:ext cx="5695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1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0067" y="-156635"/>
            <a:ext cx="9347200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360" name="Google Shape;360;p36"/>
          <p:cNvSpPr txBox="1"/>
          <p:nvPr/>
        </p:nvSpPr>
        <p:spPr>
          <a:xfrm>
            <a:off x="1889128" y="1912859"/>
            <a:ext cx="2145792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AR" sz="3600" b="1" i="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 ExtraBold"/>
              </a:rPr>
              <a:t>muchas</a:t>
            </a:r>
            <a:r>
              <a:rPr lang="es-AR" sz="3600" b="1" i="0" u="none" strike="noStrike" cap="none" dirty="0">
                <a:solidFill>
                  <a:srgbClr val="37BBED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br>
              <a:rPr lang="es-AR" sz="3600" b="1" i="0" u="none" strike="noStrike" cap="none" dirty="0">
                <a:solidFill>
                  <a:srgbClr val="37BBED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s-AR" sz="3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Open Sans ExtraBold"/>
              </a:rPr>
              <a:t>gracias</a:t>
            </a:r>
            <a:endParaRPr sz="3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  <a:sym typeface="Open Sans ExtraBold"/>
            </a:endParaRPr>
          </a:p>
          <a:p>
            <a:pPr marL="0" marR="0" lvl="0" indent="0" algn="ctr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37BBE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1737" b="3514"/>
          <a:stretch/>
        </p:blipFill>
        <p:spPr>
          <a:xfrm>
            <a:off x="4364736" y="2204092"/>
            <a:ext cx="4872397" cy="3087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737" y="2062909"/>
            <a:ext cx="2124755" cy="6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BF2887-EDB0-4E2F-BBBD-70742DB91424}"/>
              </a:ext>
            </a:extLst>
          </p:cNvPr>
          <p:cNvSpPr txBox="1"/>
          <p:nvPr/>
        </p:nvSpPr>
        <p:spPr>
          <a:xfrm>
            <a:off x="134541" y="1280899"/>
            <a:ext cx="22322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Política Pública en prevención y erradicación del trabajo infantil y </a:t>
            </a:r>
            <a:r>
              <a:rPr 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protección del trabajo adolescente</a:t>
            </a: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6AC8199A-FC47-4C08-A26D-9DF249160744}"/>
              </a:ext>
            </a:extLst>
          </p:cNvPr>
          <p:cNvCxnSpPr/>
          <p:nvPr/>
        </p:nvCxnSpPr>
        <p:spPr>
          <a:xfrm rot="10800000">
            <a:off x="220267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4D973E8-D4DE-4952-B28A-910846573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80818"/>
              </p:ext>
            </p:extLst>
          </p:nvPr>
        </p:nvGraphicFramePr>
        <p:xfrm>
          <a:off x="3003252" y="169057"/>
          <a:ext cx="5920481" cy="495982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9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POLÍTICA PÚBLICA NACIONAL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Plan Nacional para la Erradicación del Trabajo Infantil  y Protección del Trabajo Adolescente  2018-2022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Coordinación de Políticas de Prevención y Erradicación del Trabajo Infantil y Protección del Trabajo Adolescente, encargada de la generación e implementación de políticas públicas en la materia. </a:t>
                      </a: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DIÁLOGO SOCIAL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Trayectoria de 20 años de la Comisión Nacional para la Erradicación del Trabajo Infantil (CONAETI). Espacio de confluencia de los sectores público, sindical y empresario, con apoyo de los organismos internacionales.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RED DE EMPRESAS CONTRA 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TRABAJO INFANTIL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Espacio de diálogo público-privado de 14 años de trayectoria que implementa buenas prácticas en la cadena de valor de las empresas.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DESCENTRALIZACIÓN TERRITORIAL 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24 Comisiones Provinciales para la Erradicación del Trabajo Infantil (COPRETI).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6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6AC8199A-FC47-4C08-A26D-9DF249160744}"/>
              </a:ext>
            </a:extLst>
          </p:cNvPr>
          <p:cNvCxnSpPr/>
          <p:nvPr/>
        </p:nvCxnSpPr>
        <p:spPr>
          <a:xfrm rot="10800000">
            <a:off x="288000" y="3998066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9D39C66-3C4F-4C6F-A504-D2700A0F55AE}"/>
              </a:ext>
            </a:extLst>
          </p:cNvPr>
          <p:cNvSpPr txBox="1"/>
          <p:nvPr/>
        </p:nvSpPr>
        <p:spPr>
          <a:xfrm>
            <a:off x="159632" y="3216745"/>
            <a:ext cx="2232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CONAETI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7A0EA12-BBF9-4C53-AA02-59A34A115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1545"/>
              </p:ext>
            </p:extLst>
          </p:nvPr>
        </p:nvGraphicFramePr>
        <p:xfrm>
          <a:off x="3059512" y="0"/>
          <a:ext cx="5796488" cy="477056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9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3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1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AR" sz="1100" b="0" i="0" u="none" strike="noStrike" kern="1200" cap="none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AR" sz="1100" b="0" i="0" u="none" strike="noStrike" kern="1200" cap="none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100" b="0" i="0" u="none" strike="noStrike" kern="1200" cap="none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Times New Roman" pitchFamily="18" charset="0"/>
                          <a:sym typeface="Arial"/>
                        </a:rPr>
                        <a:t>MESA DE DIÁLOGO INTERMINISTERIAL E INTERSECTORIAL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595959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742950" lvl="1" indent="-285750" algn="just" eaLnBrk="1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Sector público: 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Ministerios del Poder Ejecutivo Nacional.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Representantes de los gobiernos provinciales.</a:t>
                      </a:r>
                    </a:p>
                    <a:p>
                      <a:pPr marL="742950" lvl="1" indent="-285750" algn="just" eaLnBrk="1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Sector sindical: 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Confederación General del Trabajo.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Central de Trabajadores de Argentina. </a:t>
                      </a:r>
                    </a:p>
                    <a:p>
                      <a:pPr marL="742950" lvl="1" indent="-285750" algn="just" eaLnBrk="1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Sector empresario: </a:t>
                      </a:r>
                    </a:p>
                    <a:p>
                      <a:pPr marL="1257300" marR="0" lvl="2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Red de Empresas Contra el Trabajo Infantil.</a:t>
                      </a:r>
                    </a:p>
                    <a:p>
                      <a:pPr marL="1257300" marR="0" lvl="2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Unión Industrial Argentina.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1200" b="0" kern="1200" dirty="0">
                        <a:solidFill>
                          <a:srgbClr val="595959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742950" lvl="1" indent="-285750" algn="just" eaLnBrk="1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Organismos internacionales: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Organización Internacional del Trabajo.</a:t>
                      </a:r>
                    </a:p>
                    <a:p>
                      <a:pPr marL="1257300" lvl="2" indent="-342900" algn="just" eaLnBrk="1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UNICEF.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200" b="0" i="0" u="none" strike="noStrike" cap="none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Times New Roman" pitchFamily="18" charset="0"/>
                          <a:sym typeface="Arial"/>
                        </a:rPr>
                        <a:t>SEDE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just" eaLnBrk="1" hangingPunct="1">
                        <a:buClr>
                          <a:srgbClr val="00B0F0"/>
                        </a:buClr>
                      </a:pPr>
                      <a:endParaRPr lang="es-ES" sz="1200" b="0" kern="1200" dirty="0">
                        <a:solidFill>
                          <a:srgbClr val="595959"/>
                        </a:solidFill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lvl="1" algn="just" eaLnBrk="1" hangingPunct="1">
                        <a:buClr>
                          <a:srgbClr val="00B0F0"/>
                        </a:buClr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Ministerio de Trabajo, Empleo y Seguridad Social de la Nación.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eaLnBrk="1" hangingPunct="1"/>
                      <a:r>
                        <a:rPr lang="es-AR" sz="1200" b="0" dirty="0">
                          <a:solidFill>
                            <a:srgbClr val="1191D0"/>
                          </a:solidFill>
                          <a:latin typeface="+mn-lt"/>
                          <a:cs typeface="Times New Roman" pitchFamily="18" charset="0"/>
                        </a:rPr>
                        <a:t>SECRETARÍA TÉCNICA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just" eaLnBrk="1" hangingPunct="1">
                        <a:buClr>
                          <a:srgbClr val="00B0F0"/>
                        </a:buClr>
                      </a:pPr>
                      <a:endParaRPr lang="es-ES" sz="1400" b="0" kern="1200" dirty="0">
                        <a:solidFill>
                          <a:srgbClr val="595959"/>
                        </a:solidFill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lvl="1" algn="just" eaLnBrk="1" hangingPunct="1">
                        <a:buClr>
                          <a:srgbClr val="00B0F0"/>
                        </a:buClr>
                      </a:pPr>
                      <a:r>
                        <a:rPr lang="es-ES" sz="1200" b="0" i="0" u="none" strike="noStrike" kern="1200" cap="none" dirty="0">
                          <a:solidFill>
                            <a:srgbClr val="595959"/>
                          </a:solidFill>
                          <a:latin typeface="+mj-lt"/>
                          <a:ea typeface="Calibri" pitchFamily="34" charset="0"/>
                          <a:cs typeface="Times New Roman" pitchFamily="18" charset="0"/>
                          <a:sym typeface="Arial"/>
                        </a:rPr>
                        <a:t>Coordinación de Políticas de Erradicación del Trabajo Infantil y Protección del Trabajo Adolescente.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b="0" kern="1200" dirty="0">
                        <a:solidFill>
                          <a:srgbClr val="595959"/>
                        </a:solidFill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6AC8199A-FC47-4C08-A26D-9DF249160744}"/>
              </a:ext>
            </a:extLst>
          </p:cNvPr>
          <p:cNvCxnSpPr/>
          <p:nvPr/>
        </p:nvCxnSpPr>
        <p:spPr>
          <a:xfrm rot="10800000">
            <a:off x="288000" y="4043222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3FBB73A-B2C4-4CA8-B6A7-0D6A43EC80DB}"/>
              </a:ext>
            </a:extLst>
          </p:cNvPr>
          <p:cNvSpPr txBox="1"/>
          <p:nvPr/>
        </p:nvSpPr>
        <p:spPr>
          <a:xfrm>
            <a:off x="190500" y="1954627"/>
            <a:ext cx="2324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Plan Nacional para la Prevención </a:t>
            </a:r>
            <a:r>
              <a:rPr 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y Erradicación del Trabajo Infantil 2018-2022</a:t>
            </a:r>
            <a:r>
              <a:rPr lang="es-ES" sz="1400" b="1" spc="-4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9EFF6CD-F909-4820-A049-4CDD6B6D3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88394"/>
              </p:ext>
            </p:extLst>
          </p:nvPr>
        </p:nvGraphicFramePr>
        <p:xfrm>
          <a:off x="3070500" y="128300"/>
          <a:ext cx="5656316" cy="4708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1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1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rgbClr val="0A72A6"/>
                          </a:solidFill>
                          <a:latin typeface="+mn-lt"/>
                          <a:ea typeface="+mn-ea"/>
                          <a:cs typeface="+mn-cs"/>
                        </a:rPr>
                        <a:t>OBJETIVO GENERAL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Garantizar la prevención y erradicación del trabajo infantil en todas sus formas y/o la protección del trabajo adolescente en cumplimiento con la meta 8.7 de los ODS.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0A72A6"/>
                          </a:solidFill>
                          <a:latin typeface="+mn-lt"/>
                          <a:ea typeface="+mn-ea"/>
                          <a:cs typeface="+mn-cs"/>
                        </a:rPr>
                        <a:t>EJES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35718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b="1" kern="1200" dirty="0">
                          <a:solidFill>
                            <a:srgbClr val="0A72A6"/>
                          </a:solidFill>
                          <a:latin typeface="+mn-lt"/>
                          <a:ea typeface="+mn-ea"/>
                          <a:cs typeface="+mn-cs"/>
                        </a:rPr>
                        <a:t>OBJETIVOS ESPECIFICOS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05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TRANSVERSAL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1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1, 2 y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5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05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Difusión, capacitación y formación.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Información, evaluación y monitoreo.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Fortalecimiento institucional.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0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PREVENCIÓN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05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1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b="1" kern="1200" dirty="0">
                        <a:solidFill>
                          <a:srgbClr val="1191D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4 y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2857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Fortalecimiento familiar.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Mejora en la inserción laboral de los adultos.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Protección social y cuidados para los niños, niñas y adolescentes.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Educación y salud para los adultos y para los niños, niñas y adolescentes.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Atacar la utilización de mano de obra infantil y de trabajo adolescente no protegido.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RESTITUCION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0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DE DERECHOS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5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AR" sz="105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b="1" kern="1200" dirty="0">
                          <a:solidFill>
                            <a:srgbClr val="1191D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Estrategias de detección.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Protocolos de intervención.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829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C8DCC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Restitución de derechos vulnerados.</a:t>
                      </a:r>
                      <a:endParaRPr 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8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4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6AC8199A-FC47-4C08-A26D-9DF249160744}"/>
              </a:ext>
            </a:extLst>
          </p:cNvPr>
          <p:cNvCxnSpPr/>
          <p:nvPr/>
        </p:nvCxnSpPr>
        <p:spPr>
          <a:xfrm rot="10800000">
            <a:off x="276711" y="4031933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3192446-8AEF-4145-B700-0D337ACBF595}"/>
              </a:ext>
            </a:extLst>
          </p:cNvPr>
          <p:cNvSpPr txBox="1"/>
          <p:nvPr/>
        </p:nvSpPr>
        <p:spPr>
          <a:xfrm>
            <a:off x="190500" y="1710065"/>
            <a:ext cx="2019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Comisiones Provinciales para la Erradicación del </a:t>
            </a:r>
            <a:r>
              <a:rPr 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Trabajo Infantil (COPRETI)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3EDB07A-1364-4BF6-A795-94069A86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78835"/>
              </p:ext>
            </p:extLst>
          </p:nvPr>
        </p:nvGraphicFramePr>
        <p:xfrm>
          <a:off x="2880000" y="230909"/>
          <a:ext cx="6073500" cy="493545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1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FUNDAMENTACIÓN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Argentina tiene un sistema de gobierno FEDERAL.</a:t>
                      </a: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Constituido por 23 provincias y la Ciudad Autónoma de Buenos Aires.</a:t>
                      </a: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Promueve la articulación o el fortalecimiento de los niveles que tienen competencia primaria para el abordaje de la problemática.</a:t>
                      </a: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CONSEJO FEDERAL DEL TRABAJO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20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AR" alt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Integrado por las autoridades laborales de cada una de las 23 provincias y de la Ciudad Autónoma de Buenos Aires.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2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kern="1200" dirty="0">
                          <a:solidFill>
                            <a:srgbClr val="1191D0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CREACIÓN</a:t>
                      </a:r>
                      <a:endParaRPr lang="es-AR" sz="1100" b="0" dirty="0">
                        <a:solidFill>
                          <a:srgbClr val="1191D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100" b="0" kern="1200" dirty="0">
                        <a:solidFill>
                          <a:srgbClr val="1191D0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eaLnBrk="1" hangingPunct="1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es-AR" altLang="es-AR" sz="1200" dirty="0">
                        <a:solidFill>
                          <a:srgbClr val="595959"/>
                        </a:solidFill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AR" alt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AR" alt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Año 2002</a:t>
                      </a: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AR" alt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AR" alt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Firma del convenio 187, entre el CFT, el Ministerio de Trabajo, Empleo y Seguridad Social y la CONAETI.</a:t>
                      </a: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endParaRPr lang="es-AR" altLang="es-AR" sz="12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lvl="1" indent="0" algn="just" defTabSz="457200" rtl="0" eaLnBrk="1" latinLnBrk="0" hangingPunct="1">
                        <a:buClr>
                          <a:srgbClr val="00B0F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AR" altLang="es-AR" sz="12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Firma de protocolos adicionales entre la CONAETI y las provincias.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4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3D3BB43-FA0B-4D01-8DF3-171FB41DBEAA}"/>
              </a:ext>
            </a:extLst>
          </p:cNvPr>
          <p:cNvCxnSpPr>
            <a:cxnSpLocks/>
          </p:cNvCxnSpPr>
          <p:nvPr/>
        </p:nvCxnSpPr>
        <p:spPr>
          <a:xfrm>
            <a:off x="8245131" y="2397192"/>
            <a:ext cx="0" cy="1137706"/>
          </a:xfrm>
          <a:prstGeom prst="line">
            <a:avLst/>
          </a:prstGeom>
          <a:ln w="19050">
            <a:solidFill>
              <a:srgbClr val="31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19353CC-FD90-4D1F-B9C7-15DC9E43964B}"/>
              </a:ext>
            </a:extLst>
          </p:cNvPr>
          <p:cNvCxnSpPr>
            <a:cxnSpLocks/>
          </p:cNvCxnSpPr>
          <p:nvPr/>
        </p:nvCxnSpPr>
        <p:spPr>
          <a:xfrm flipH="1">
            <a:off x="5798388" y="1986176"/>
            <a:ext cx="1" cy="24347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A8C1F0D-2971-43A1-A16C-D0268B5A5804}"/>
              </a:ext>
            </a:extLst>
          </p:cNvPr>
          <p:cNvSpPr/>
          <p:nvPr/>
        </p:nvSpPr>
        <p:spPr>
          <a:xfrm>
            <a:off x="5310233" y="4000921"/>
            <a:ext cx="976312" cy="2769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86" name="Google Shape;86;p15"/>
          <p:cNvSpPr/>
          <p:nvPr/>
        </p:nvSpPr>
        <p:spPr>
          <a:xfrm>
            <a:off x="-77107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2200"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6AC8199A-FC47-4C08-A26D-9DF249160744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EE7CB5-D286-4B87-A47D-BDB43468831C}"/>
              </a:ext>
            </a:extLst>
          </p:cNvPr>
          <p:cNvSpPr txBox="1"/>
          <p:nvPr/>
        </p:nvSpPr>
        <p:spPr>
          <a:xfrm>
            <a:off x="158888" y="2955230"/>
            <a:ext cx="2562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Organigrama</a:t>
            </a:r>
          </a:p>
          <a:p>
            <a:r>
              <a:rPr lang="es-AR" sz="2000" dirty="0">
                <a:latin typeface="Arial" charset="0"/>
                <a:cs typeface="Arial" charset="0"/>
              </a:rPr>
              <a:t>Institucional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3344D44-66A5-455F-BFBA-C4985C605190}"/>
              </a:ext>
            </a:extLst>
          </p:cNvPr>
          <p:cNvGraphicFramePr/>
          <p:nvPr/>
        </p:nvGraphicFramePr>
        <p:xfrm>
          <a:off x="2953504" y="-50104"/>
          <a:ext cx="5518151" cy="351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18CE0BD-C6C3-40D6-A51A-161B7E694C7F}"/>
              </a:ext>
            </a:extLst>
          </p:cNvPr>
          <p:cNvCxnSpPr>
            <a:cxnSpLocks/>
          </p:cNvCxnSpPr>
          <p:nvPr/>
        </p:nvCxnSpPr>
        <p:spPr>
          <a:xfrm>
            <a:off x="7409891" y="665595"/>
            <a:ext cx="835240" cy="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B87BDC-F5CD-4CBE-8A26-3A3DFDAFF442}"/>
              </a:ext>
            </a:extLst>
          </p:cNvPr>
          <p:cNvCxnSpPr>
            <a:cxnSpLocks/>
          </p:cNvCxnSpPr>
          <p:nvPr/>
        </p:nvCxnSpPr>
        <p:spPr>
          <a:xfrm>
            <a:off x="8245131" y="658802"/>
            <a:ext cx="0" cy="1400303"/>
          </a:xfrm>
          <a:prstGeom prst="line">
            <a:avLst/>
          </a:prstGeom>
          <a:ln>
            <a:solidFill>
              <a:srgbClr val="0097A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8D03B02-2045-4E71-B691-E7F33B6FE197}"/>
              </a:ext>
            </a:extLst>
          </p:cNvPr>
          <p:cNvSpPr/>
          <p:nvPr/>
        </p:nvSpPr>
        <p:spPr>
          <a:xfrm>
            <a:off x="7506613" y="1693836"/>
            <a:ext cx="1426512" cy="631156"/>
          </a:xfrm>
          <a:prstGeom prst="rect">
            <a:avLst/>
          </a:prstGeom>
          <a:solidFill>
            <a:srgbClr val="76F2FF"/>
          </a:solidFill>
          <a:ln>
            <a:solidFill>
              <a:srgbClr val="76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>
                <a:solidFill>
                  <a:srgbClr val="000000"/>
                </a:solidFill>
                <a:latin typeface="Arial"/>
              </a:rPr>
              <a:t>Ss. de Planificación, estudios y estadísticas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50C38C-2385-40D4-8D17-944440E5F3B9}"/>
              </a:ext>
            </a:extLst>
          </p:cNvPr>
          <p:cNvSpPr txBox="1"/>
          <p:nvPr/>
        </p:nvSpPr>
        <p:spPr>
          <a:xfrm>
            <a:off x="7497650" y="3272329"/>
            <a:ext cx="1494963" cy="707886"/>
          </a:xfrm>
          <a:prstGeom prst="rect">
            <a:avLst/>
          </a:prstGeom>
          <a:solidFill>
            <a:srgbClr val="CAE9ED"/>
          </a:solidFill>
          <a:ln>
            <a:solidFill>
              <a:srgbClr val="CAE9E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000" b="1" dirty="0"/>
              <a:t>Observatorio  de trabajo infantil y adolescente</a:t>
            </a:r>
          </a:p>
          <a:p>
            <a:pPr algn="ctr"/>
            <a:r>
              <a:rPr lang="es-AR" sz="1000" b="1" dirty="0"/>
              <a:t> (OTIA)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73E2E15-8D43-4FD4-96A7-9DA62411D062}"/>
              </a:ext>
            </a:extLst>
          </p:cNvPr>
          <p:cNvSpPr txBox="1"/>
          <p:nvPr/>
        </p:nvSpPr>
        <p:spPr>
          <a:xfrm>
            <a:off x="4799665" y="3309173"/>
            <a:ext cx="2099370" cy="553998"/>
          </a:xfrm>
          <a:prstGeom prst="rect">
            <a:avLst/>
          </a:prstGeom>
          <a:solidFill>
            <a:srgbClr val="CAE9ED"/>
          </a:solidFill>
          <a:ln>
            <a:solidFill>
              <a:srgbClr val="CAE9E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000" b="1" dirty="0"/>
              <a:t>Coordinación de Pol. de errad. del trabajo infantil y protección del trabajo adolescente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D895C55-3F43-49A1-BF09-429AF282F8C3}"/>
              </a:ext>
            </a:extLst>
          </p:cNvPr>
          <p:cNvCxnSpPr>
            <a:cxnSpLocks/>
          </p:cNvCxnSpPr>
          <p:nvPr/>
        </p:nvCxnSpPr>
        <p:spPr>
          <a:xfrm flipH="1" flipV="1">
            <a:off x="3564226" y="2306224"/>
            <a:ext cx="1" cy="7950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A56BFC0-D189-44CA-A154-70283A3E41E3}"/>
              </a:ext>
            </a:extLst>
          </p:cNvPr>
          <p:cNvSpPr txBox="1"/>
          <p:nvPr/>
        </p:nvSpPr>
        <p:spPr>
          <a:xfrm>
            <a:off x="2812018" y="2737052"/>
            <a:ext cx="1630115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900" b="1" dirty="0"/>
              <a:t>Dir. de inspección del trabajo. infantil, adolescente e indicios de explotación laboral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F7F1C34-07A1-4665-8442-41F4A8862AC1}"/>
              </a:ext>
            </a:extLst>
          </p:cNvPr>
          <p:cNvSpPr txBox="1"/>
          <p:nvPr/>
        </p:nvSpPr>
        <p:spPr>
          <a:xfrm>
            <a:off x="5361194" y="4000921"/>
            <a:ext cx="976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CONAETI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FA0D5-9ED2-432F-902F-C36646EE605F}"/>
              </a:ext>
            </a:extLst>
          </p:cNvPr>
          <p:cNvSpPr txBox="1"/>
          <p:nvPr/>
        </p:nvSpPr>
        <p:spPr>
          <a:xfrm>
            <a:off x="5031086" y="4414944"/>
            <a:ext cx="1534603" cy="553998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000" b="1" dirty="0">
                <a:solidFill>
                  <a:schemeClr val="tx2">
                    <a:lumMod val="10000"/>
                  </a:schemeClr>
                </a:solidFill>
              </a:rPr>
              <a:t>Red de empresas contra</a:t>
            </a:r>
          </a:p>
          <a:p>
            <a:pPr algn="ctr"/>
            <a:r>
              <a:rPr lang="es-AR" sz="1000" b="1" dirty="0">
                <a:solidFill>
                  <a:schemeClr val="tx2">
                    <a:lumMod val="10000"/>
                  </a:schemeClr>
                </a:solidFill>
              </a:rPr>
              <a:t> el trabajo infantil</a:t>
            </a:r>
          </a:p>
        </p:txBody>
      </p:sp>
    </p:spTree>
    <p:extLst>
      <p:ext uri="{BB962C8B-B14F-4D97-AF65-F5344CB8AC3E}">
        <p14:creationId xmlns:p14="http://schemas.microsoft.com/office/powerpoint/2010/main" val="213652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235994" y="1198365"/>
            <a:ext cx="4625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Red de empresas contra el trabajo infantil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318977" y="2571749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679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E684DBF2FB84BB951F42A6B0FC861" ma:contentTypeVersion="2" ma:contentTypeDescription="Create a new document." ma:contentTypeScope="" ma:versionID="b0fdd02ef96913f27891a12c99dfe7b7">
  <xsd:schema xmlns:xsd="http://www.w3.org/2001/XMLSchema" xmlns:xs="http://www.w3.org/2001/XMLSchema" xmlns:p="http://schemas.microsoft.com/office/2006/metadata/properties" xmlns:ns1="http://schemas.microsoft.com/sharepoint/v3" xmlns:ns2="89f4cd83-a2d3-4405-9b45-6aff5241ff81" targetNamespace="http://schemas.microsoft.com/office/2006/metadata/properties" ma:root="true" ma:fieldsID="035ebb9a2f44faf05c70baa707822c4d" ns1:_="" ns2:_="">
    <xsd:import namespace="http://schemas.microsoft.com/sharepoint/v3"/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F64A79-13E8-496A-9CC2-44365F061D75}"/>
</file>

<file path=customXml/itemProps2.xml><?xml version="1.0" encoding="utf-8"?>
<ds:datastoreItem xmlns:ds="http://schemas.openxmlformats.org/officeDocument/2006/customXml" ds:itemID="{732FCE00-5B7F-45F4-B3AD-62B4A5377C8B}"/>
</file>

<file path=customXml/itemProps3.xml><?xml version="1.0" encoding="utf-8"?>
<ds:datastoreItem xmlns:ds="http://schemas.openxmlformats.org/officeDocument/2006/customXml" ds:itemID="{7BC0ABC9-97C6-4142-A4CF-D796954D7F74}"/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2336</Words>
  <Application>Microsoft Office PowerPoint</Application>
  <PresentationFormat>Presentación en pantalla (16:9)</PresentationFormat>
  <Paragraphs>395</Paragraphs>
  <Slides>38</Slides>
  <Notes>35</Notes>
  <HiddenSlides>0</HiddenSlides>
  <MMClips>3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Arial</vt:lpstr>
      <vt:lpstr>Arial Rounded MT Bold</vt:lpstr>
      <vt:lpstr>Calibri</vt:lpstr>
      <vt:lpstr>Leelawadee UI</vt:lpstr>
      <vt:lpstr>Open Sans</vt:lpstr>
      <vt:lpstr>Open Sans Light</vt:lpstr>
      <vt:lpstr>Open Sans SemiBold</vt:lpstr>
      <vt:lpstr>Roboto</vt:lpstr>
      <vt:lpstr>Symbol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Castillo Videla</dc:creator>
  <cp:lastModifiedBy>Usuario</cp:lastModifiedBy>
  <cp:revision>346</cp:revision>
  <cp:lastPrinted>2020-04-28T19:20:47Z</cp:lastPrinted>
  <dcterms:created xsi:type="dcterms:W3CDTF">2020-02-28T16:17:33Z</dcterms:created>
  <dcterms:modified xsi:type="dcterms:W3CDTF">2021-08-19T14:02:52Z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0x0101009E8E684DBF2FB84BB951F42A6B0FC861</vt:lpwstr>
  </property>
</Properties>
</file>