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76" r:id="rId5"/>
    <p:sldId id="425" r:id="rId6"/>
    <p:sldId id="424" r:id="rId7"/>
    <p:sldId id="401" r:id="rId8"/>
    <p:sldId id="359" r:id="rId9"/>
    <p:sldId id="426" r:id="rId10"/>
    <p:sldId id="371" r:id="rId11"/>
    <p:sldId id="345" r:id="rId12"/>
    <p:sldId id="427" r:id="rId13"/>
    <p:sldId id="428" r:id="rId14"/>
    <p:sldId id="429" r:id="rId15"/>
    <p:sldId id="432" r:id="rId16"/>
    <p:sldId id="433" r:id="rId17"/>
    <p:sldId id="434" r:id="rId18"/>
    <p:sldId id="435" r:id="rId19"/>
    <p:sldId id="286" r:id="rId20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CCFF"/>
    <a:srgbClr val="FF9900"/>
    <a:srgbClr val="F08714"/>
    <a:srgbClr val="FFCC00"/>
    <a:srgbClr val="FFFF00"/>
    <a:srgbClr val="DEEBF7"/>
    <a:srgbClr val="CCD9F8"/>
    <a:srgbClr val="CDDAEF"/>
    <a:srgbClr val="F3F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5214" autoAdjust="0"/>
  </p:normalViewPr>
  <p:slideViewPr>
    <p:cSldViewPr snapToGrid="0">
      <p:cViewPr>
        <p:scale>
          <a:sx n="81" d="100"/>
          <a:sy n="81" d="100"/>
        </p:scale>
        <p:origin x="-18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6" y="2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7AEAB32-53BB-4DE4-9A56-802DE9CD0327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502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D1AD38A-3EE6-4E2C-939A-2AFF621254B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1.	Realizamos una convocatoria para seleccionar a los beneficiarios de la capacitación en operador de industria de celulosa a ser dictada por el SENAI. Un total de 421 personas pasaron la prueba básica de las cuales las primeras 350 con mejores puntajes pasan a la siguiente etapa del proceso de selección y 71 personas quedan en lista de espera.</a:t>
            </a:r>
          </a:p>
          <a:p>
            <a:r>
              <a:rPr lang="es-ES" dirty="0"/>
              <a:t>El cronograma para las clases de nivelación se está organizando de acuerdo a las metodologías previstas, los postulantes serán informados mediante el canal de información habilitado desde el Ministerio. </a:t>
            </a:r>
          </a:p>
          <a:p>
            <a:r>
              <a:rPr lang="es-ES" dirty="0"/>
              <a:t>2.	Iniciamos nuevos cursos para todo el departamento de Concepción, los cuales tienen como objetivo principal la rápida salida laboral. Entre estos cursos se encuentran la capacitación en: </a:t>
            </a:r>
          </a:p>
          <a:p>
            <a:r>
              <a:rPr lang="es-ES" dirty="0"/>
              <a:t>	Cimientos especiales.</a:t>
            </a:r>
          </a:p>
          <a:p>
            <a:r>
              <a:rPr lang="es-ES" dirty="0"/>
              <a:t>	Encargado de obra.</a:t>
            </a:r>
          </a:p>
          <a:p>
            <a:r>
              <a:rPr lang="es-ES" dirty="0"/>
              <a:t>	Mecánica de suelos.</a:t>
            </a:r>
          </a:p>
          <a:p>
            <a:r>
              <a:rPr lang="es-ES" dirty="0"/>
              <a:t>	Laboratorista de construcción</a:t>
            </a:r>
          </a:p>
          <a:p>
            <a:r>
              <a:rPr lang="es-ES" dirty="0"/>
              <a:t>	Auxiliar de topografía.</a:t>
            </a:r>
          </a:p>
          <a:p>
            <a:endParaRPr lang="es-ES" dirty="0"/>
          </a:p>
          <a:p>
            <a:r>
              <a:rPr lang="es-ES" dirty="0"/>
              <a:t>Los cursos van dirigidos a trabajadores del área de construcción y al público en general.</a:t>
            </a:r>
          </a:p>
          <a:p>
            <a:endParaRPr lang="es-ES" dirty="0"/>
          </a:p>
          <a:p>
            <a:r>
              <a:rPr lang="es-ES" dirty="0"/>
              <a:t>3.	Actualmente, 1.958 perfiles fueron cargados en la bolsa de trabajo específica para el área de construcción.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AD38A-3EE6-4E2C-939A-2AFF621254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31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1.	Realizamos una convocatoria para seleccionar a los beneficiarios de la capacitación en operador de industria de celulosa a ser dictada por el SENAI. Un total de 421 personas pasaron la prueba básica de las cuales las primeras 350 con mejores puntajes pasan a la siguiente etapa del proceso de selección y 71 personas quedan en lista de espera.</a:t>
            </a:r>
          </a:p>
          <a:p>
            <a:r>
              <a:rPr lang="es-ES" dirty="0"/>
              <a:t>El cronograma para las clases de nivelación se está organizando de acuerdo a las metodologías previstas, los postulantes serán informados mediante el canal de información habilitado desde el Ministerio. </a:t>
            </a:r>
          </a:p>
          <a:p>
            <a:r>
              <a:rPr lang="es-ES" dirty="0"/>
              <a:t>2.	Iniciamos nuevos cursos para todo el departamento de Concepción, los cuales tienen como objetivo principal la rápida salida laboral. Entre estos cursos se encuentran la capacitación en: </a:t>
            </a:r>
          </a:p>
          <a:p>
            <a:r>
              <a:rPr lang="es-ES" dirty="0"/>
              <a:t>	Cimientos especiales.</a:t>
            </a:r>
          </a:p>
          <a:p>
            <a:r>
              <a:rPr lang="es-ES" dirty="0"/>
              <a:t>	Encargado de obra.</a:t>
            </a:r>
          </a:p>
          <a:p>
            <a:r>
              <a:rPr lang="es-ES" dirty="0"/>
              <a:t>	Mecánica de suelos.</a:t>
            </a:r>
          </a:p>
          <a:p>
            <a:r>
              <a:rPr lang="es-ES" dirty="0"/>
              <a:t>	Laboratorista de construcción</a:t>
            </a:r>
          </a:p>
          <a:p>
            <a:r>
              <a:rPr lang="es-ES" dirty="0"/>
              <a:t>	Auxiliar de topografía.</a:t>
            </a:r>
          </a:p>
          <a:p>
            <a:endParaRPr lang="es-ES" dirty="0"/>
          </a:p>
          <a:p>
            <a:r>
              <a:rPr lang="es-ES" dirty="0"/>
              <a:t>Los cursos van dirigidos a trabajadores del área de construcción y al público en general.</a:t>
            </a:r>
          </a:p>
          <a:p>
            <a:endParaRPr lang="es-ES" dirty="0"/>
          </a:p>
          <a:p>
            <a:r>
              <a:rPr lang="es-ES" dirty="0"/>
              <a:t>3.	Actualmente, 1.958 perfiles fueron cargados en la bolsa de trabajo específica para el área de construcción.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AD38A-3EE6-4E2C-939A-2AFF621254B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8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2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31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54"/>
            <a:ext cx="9429906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9262457" y="5963634"/>
            <a:ext cx="2937106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011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1085700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5861497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9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1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6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5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2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8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1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8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BE3C-A2F5-45E0-AF8E-E406DB38D0E4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D3F87-C99B-417D-84AD-077CB084237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220" y="6157734"/>
            <a:ext cx="1631899" cy="494501"/>
          </a:xfrm>
          <a:prstGeom prst="rect">
            <a:avLst/>
          </a:prstGeom>
        </p:spPr>
      </p:pic>
      <p:pic>
        <p:nvPicPr>
          <p:cNvPr id="76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4" y="6093113"/>
            <a:ext cx="2161082" cy="654855"/>
          </a:xfrm>
          <a:prstGeom prst="rect">
            <a:avLst/>
          </a:prstGeom>
        </p:spPr>
      </p:pic>
      <p:pic>
        <p:nvPicPr>
          <p:cNvPr id="77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839" y="6112757"/>
            <a:ext cx="1131980" cy="565991"/>
          </a:xfrm>
          <a:prstGeom prst="rect">
            <a:avLst/>
          </a:prstGeom>
        </p:spPr>
      </p:pic>
      <p:grpSp>
        <p:nvGrpSpPr>
          <p:cNvPr id="19" name="9 Grupo"/>
          <p:cNvGrpSpPr/>
          <p:nvPr/>
        </p:nvGrpSpPr>
        <p:grpSpPr>
          <a:xfrm>
            <a:off x="12051742" y="2812497"/>
            <a:ext cx="140258" cy="471906"/>
            <a:chOff x="8702040" y="2321858"/>
            <a:chExt cx="159347" cy="497427"/>
          </a:xfrm>
        </p:grpSpPr>
        <p:sp>
          <p:nvSpPr>
            <p:cNvPr id="20" name="6 Rectángulo"/>
            <p:cNvSpPr/>
            <p:nvPr/>
          </p:nvSpPr>
          <p:spPr>
            <a:xfrm>
              <a:off x="8702040" y="2321858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/>
            </a:p>
          </p:txBody>
        </p:sp>
        <p:sp>
          <p:nvSpPr>
            <p:cNvPr id="21" name="7 Rectángulo"/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/>
            </a:p>
          </p:txBody>
        </p:sp>
        <p:sp>
          <p:nvSpPr>
            <p:cNvPr id="22" name="8 Rectángulo"/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 dirty="0"/>
            </a:p>
          </p:txBody>
        </p: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BAFCBB29-9943-4790-A0EE-E1F11D74B162}"/>
              </a:ext>
            </a:extLst>
          </p:cNvPr>
          <p:cNvCxnSpPr/>
          <p:nvPr/>
        </p:nvCxnSpPr>
        <p:spPr>
          <a:xfrm flipV="1">
            <a:off x="2570136" y="2094888"/>
            <a:ext cx="7509319" cy="1"/>
          </a:xfrm>
          <a:prstGeom prst="straightConnector1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10 Rectángulo"/>
          <p:cNvSpPr/>
          <p:nvPr/>
        </p:nvSpPr>
        <p:spPr>
          <a:xfrm>
            <a:off x="1808232" y="2239388"/>
            <a:ext cx="88139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4800" b="1" dirty="0">
                <a:solidFill>
                  <a:srgbClr val="002060"/>
                </a:solidFill>
                <a:cs typeface="Calibri"/>
              </a:rPr>
              <a:t>MINISTERIO DE TRABAJO, EMPLEO Y SEGURIDAD SOCIAL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xmlns="" id="{74BF128F-65CE-453D-8FD9-26A991C81B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390" y="104435"/>
            <a:ext cx="1846074" cy="1829792"/>
          </a:xfrm>
          <a:prstGeom prst="rect">
            <a:avLst/>
          </a:prstGeom>
        </p:spPr>
      </p:pic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BAFCBB29-9943-4790-A0EE-E1F11D74B162}"/>
              </a:ext>
            </a:extLst>
          </p:cNvPr>
          <p:cNvCxnSpPr/>
          <p:nvPr/>
        </p:nvCxnSpPr>
        <p:spPr>
          <a:xfrm flipV="1">
            <a:off x="2570135" y="3959187"/>
            <a:ext cx="7509319" cy="1"/>
          </a:xfrm>
          <a:prstGeom prst="straightConnector1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10 Rectángulo"/>
          <p:cNvSpPr/>
          <p:nvPr/>
        </p:nvSpPr>
        <p:spPr>
          <a:xfrm>
            <a:off x="1808232" y="4665410"/>
            <a:ext cx="88139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rgbClr val="002060"/>
                </a:solidFill>
                <a:cs typeface="Calibri"/>
              </a:rPr>
              <a:t>Estrategia Nacional de Formación Profesional</a:t>
            </a:r>
          </a:p>
          <a:p>
            <a:pPr algn="ctr"/>
            <a:r>
              <a:rPr lang="es-ES" sz="2400" dirty="0">
                <a:solidFill>
                  <a:srgbClr val="002060"/>
                </a:solidFill>
                <a:cs typeface="Calibri"/>
              </a:rPr>
              <a:t>Plan de acción: “Generación Digital”</a:t>
            </a:r>
            <a:endParaRPr lang="es-PY" sz="2400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0441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10</a:t>
            </a:fld>
            <a:endParaRPr lang="es-PY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489203"/>
              </p:ext>
            </p:extLst>
          </p:nvPr>
        </p:nvGraphicFramePr>
        <p:xfrm>
          <a:off x="447808" y="314179"/>
          <a:ext cx="11347938" cy="546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146"/>
                <a:gridCol w="741218"/>
                <a:gridCol w="1950626"/>
                <a:gridCol w="3356778"/>
                <a:gridCol w="4094170"/>
              </a:tblGrid>
              <a:tr h="717452">
                <a:tc>
                  <a:txBody>
                    <a:bodyPr/>
                    <a:lstStyle/>
                    <a:p>
                      <a:r>
                        <a:rPr lang="es-PY" sz="1400" dirty="0" smtClean="0"/>
                        <a:t>AREAS</a:t>
                      </a:r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400" dirty="0" smtClean="0"/>
                        <a:t>Sub Áreas</a:t>
                      </a:r>
                    </a:p>
                    <a:p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 smtClean="0"/>
                        <a:t>ESPECIALIDAD </a:t>
                      </a:r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 smtClean="0"/>
                        <a:t>PERFIL DE ENTRADA </a:t>
                      </a:r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 smtClean="0"/>
                        <a:t>PERFIL DE SALIDA </a:t>
                      </a:r>
                      <a:endParaRPr lang="es-PY" sz="1400" dirty="0"/>
                    </a:p>
                  </a:txBody>
                  <a:tcPr/>
                </a:tc>
              </a:tr>
              <a:tr h="1199657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 Informáticas</a:t>
                      </a:r>
                      <a:endParaRPr lang="es-PY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</a:t>
                      </a:r>
                      <a:endParaRPr lang="es-PY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 Computing</a:t>
                      </a:r>
                    </a:p>
                    <a:p>
                      <a:pPr marL="0" lvl="0" algn="l" defTabSz="914400" rtl="0" eaLnBrk="1" latinLnBrk="0" hangingPunct="1"/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sobre Infraestructura de redes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tipos de nubes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sobre elementos fundamentales de un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sobre virtualizaciones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ofertas de proveedores de plataformas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cloud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computing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Perfil profesional en el campo de las nuevas profesiones vinculadas a los productos, ideas o tendencias del mercado, como objetivo proporcionar el acceso a un catálogo de servicios de forma flexible y bajo demanda en el área de Cloud Computing. </a:t>
                      </a: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1072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</a:t>
                      </a: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 de Computadoras (Introducción)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 básico sobre Redes Informáticas (Topología de Red, Tipos de Redes, etc.)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Cableado Estructurado (Terminales RJ45, Categorías, etc.)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Conceptos Básicos de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Routing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Switching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capaz de manejar con solvencia los equipos de redes de una empresa u organización, capaz de manejar y solucionar contratiempos que se den en el área de redes y realizar configuraciones a los equipos de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Networking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66832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 de Cableado Estructurado y Administración de Equipos Activos de Red</a:t>
                      </a:r>
                    </a:p>
                    <a:p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 (Direccionamiento IP y Puertos – </a:t>
                      </a:r>
                      <a:r>
                        <a:rPr lang="es-PY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Subnetting</a:t>
                      </a: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Técnica VLSM)</a:t>
                      </a: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589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11</a:t>
            </a:fld>
            <a:endParaRPr lang="es-PY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479400"/>
              </p:ext>
            </p:extLst>
          </p:nvPr>
        </p:nvGraphicFramePr>
        <p:xfrm>
          <a:off x="447808" y="211017"/>
          <a:ext cx="11347937" cy="6255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351"/>
                <a:gridCol w="1555733"/>
                <a:gridCol w="1582616"/>
                <a:gridCol w="3622430"/>
                <a:gridCol w="3495807"/>
              </a:tblGrid>
              <a:tr h="370840"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AREAS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Sub Área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ESPECIALIDAD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ENTRADA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SALIDA </a:t>
                      </a:r>
                      <a:endParaRPr lang="es-PY" sz="1600" dirty="0"/>
                    </a:p>
                  </a:txBody>
                  <a:tcPr/>
                </a:tc>
              </a:tr>
              <a:tr h="627966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Infraestructura Windows Server</a:t>
                      </a: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de Servidores con Windows Server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75755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Instalación y Configuración de Servidores de Infraestructura de Windows Server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4150">
                <a:tc>
                  <a:txBody>
                    <a:bodyPr/>
                    <a:lstStyle/>
                    <a:p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Administración de Servidores Web-Apache (Entorno Windows y Linux)</a:t>
                      </a: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200" dirty="0"/>
                    </a:p>
                  </a:txBody>
                  <a:tcPr/>
                </a:tc>
              </a:tr>
              <a:tr h="996462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Ciberseguridad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Ciberseguridad de Sistemas</a:t>
                      </a: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Conceptos Básicos y Manejo de los Diferentes Tipos de Sistemas Operativos.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Conceptos Básicos de Instalación de Software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Redes Informáticas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Concepto Básico en Programación</a:t>
                      </a:r>
                    </a:p>
                    <a:p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Especialista en ciberseguridad en sistemas podrá poseer la capacidad de velar por la privacidad y protección de los datos de la empresa y las organizaciones para hacer frente a los ciberataques</a:t>
                      </a:r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4203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Ciberseguridad de Ingeniería Social</a:t>
                      </a:r>
                    </a:p>
                    <a:p>
                      <a:pPr marL="0" lvl="0" algn="l" defTabSz="914400" rtl="0" eaLnBrk="1" latinLnBrk="0" hangingPunct="1"/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Sistemas Operativos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los diferentes navegadores de internet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en ofimática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sistemas de antivirus</a:t>
                      </a: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técnico en el campo de la Ciberseguridad en Ingeniería Social, capaz de adquirir un conjunto de técnicas y estrategias a utilizar contra objetivos de engaños por los distintos medios en internet</a:t>
                      </a: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4203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Ciberseguridad de Redes</a:t>
                      </a:r>
                    </a:p>
                    <a:p>
                      <a:pPr marL="0" lvl="0" algn="l" defTabSz="914400" rtl="0" eaLnBrk="1" latinLnBrk="0" hangingPunct="1"/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885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12</a:t>
            </a:fld>
            <a:endParaRPr lang="es-PY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842902"/>
              </p:ext>
            </p:extLst>
          </p:nvPr>
        </p:nvGraphicFramePr>
        <p:xfrm>
          <a:off x="447808" y="314179"/>
          <a:ext cx="11347936" cy="632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44"/>
                <a:gridCol w="1021944"/>
                <a:gridCol w="1312084"/>
                <a:gridCol w="3917037"/>
                <a:gridCol w="4074927"/>
              </a:tblGrid>
              <a:tr h="370840"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AREAS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Sub Áreas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ESPECIALIDAD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ENTRADA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SALIDA </a:t>
                      </a:r>
                      <a:endParaRPr lang="es-PY" sz="1600" dirty="0"/>
                    </a:p>
                  </a:txBody>
                  <a:tcPr/>
                </a:tc>
              </a:tr>
              <a:tr h="1199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Programación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Introducción al Desarrollo </a:t>
                      </a: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Pseudocodigo</a:t>
                      </a: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(Introducción a la Programación)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Informática.</a:t>
                      </a: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participante egresará con conocimientos de las reglas básicas de resolución de problemas, mejora del razonamiento con agilidad y eficiencia</a:t>
                      </a:r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1072"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Lenguaje de Programación C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de las funciones básicas de la computadora.</a:t>
                      </a:r>
                    </a:p>
                    <a:p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Conocimientos de Pseudocódigo</a:t>
                      </a:r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participante egresará con conocimientos de Programación Estructurada y se introducirá al lenguaje de Alto Nivel.</a:t>
                      </a: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66832">
                <a:tc>
                  <a:txBody>
                    <a:bodyPr/>
                    <a:lstStyle/>
                    <a:p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Programación con PYTHON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200" dirty="0" smtClean="0"/>
                        <a:t>Manejo de las funciones básicas de la computadora.</a:t>
                      </a:r>
                    </a:p>
                    <a:p>
                      <a:r>
                        <a:rPr lang="es-PY" sz="1200" dirty="0" smtClean="0"/>
                        <a:t>Conocimientos de Pseudocódigo.</a:t>
                      </a:r>
                    </a:p>
                    <a:p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participante egresará con conocimientos de Programación Estructurada y se introducirá al lenguaje de Alto Nivel.</a:t>
                      </a:r>
                    </a:p>
                    <a:p>
                      <a:endParaRPr lang="es-PY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Desarrollador de </a:t>
                      </a:r>
                      <a:r>
                        <a:rPr lang="es-PY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Backend</a:t>
                      </a: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PHP </a:t>
                      </a: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Programación Web con </a:t>
                      </a:r>
                      <a:r>
                        <a:rPr lang="es-PY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Backend</a:t>
                      </a: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PHP</a:t>
                      </a: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de Pseudocódigo.</a:t>
                      </a:r>
                    </a:p>
                    <a:p>
                      <a:pPr mar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Programación Estructurada</a:t>
                      </a:r>
                    </a:p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participante egresará con perfil de programador, adquirirá conocimientos de programación orientada a objetos, creación de formularios y conexión a base de datos.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Programación Java Junior</a:t>
                      </a:r>
                    </a:p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35515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Programación Java Junior</a:t>
                      </a:r>
                    </a:p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de Pseudocódigo.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Programación Estructurada.</a:t>
                      </a:r>
                    </a:p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participante egresará con perfil de programador, adquirirá conocimientos de programación orientada a objetos, creación de formularios y conexión a base de datos.</a:t>
                      </a:r>
                    </a:p>
                    <a:p>
                      <a:endParaRPr lang="es-P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Programación Java Senior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Programación en JAVA.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Base de Datos.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participante egresará con conocimientos avanzados de Programación en JAVA, Spring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Boot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MVC y Servicios WEB RESTFUL.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675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13</a:t>
            </a:fld>
            <a:endParaRPr lang="es-PY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258362"/>
              </p:ext>
            </p:extLst>
          </p:nvPr>
        </p:nvGraphicFramePr>
        <p:xfrm>
          <a:off x="447808" y="314179"/>
          <a:ext cx="11347936" cy="6276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44"/>
                <a:gridCol w="1167940"/>
                <a:gridCol w="1166088"/>
                <a:gridCol w="3917037"/>
                <a:gridCol w="4074927"/>
              </a:tblGrid>
              <a:tr h="370840"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AREAS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Sub Áreas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ESPECIALIDAD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ENTRADA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SALIDA </a:t>
                      </a:r>
                      <a:endParaRPr lang="es-PY" sz="1600" dirty="0"/>
                    </a:p>
                  </a:txBody>
                  <a:tcPr/>
                </a:tc>
              </a:tr>
              <a:tr h="1199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Desarrollador Front-</a:t>
                      </a:r>
                      <a:r>
                        <a:rPr lang="es-PY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</a:t>
                      </a:r>
                      <a:endParaRPr lang="es-PY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Diseñador Web con DREAMWEAVER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3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Diseñador de Pagina Web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1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Diseño Web con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Bootstrap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3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Desarrollador de APPS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Programación de Aplicaciones Móviles con Android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 de Datos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Programador de Base de Datos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 de Datos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MySql</a:t>
                      </a: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base de datos.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MySql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participante egresará con conocimientos del lenguaje de programación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sql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calificado para realizar procedimientos almacenados y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triggers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Programación SQL Server</a:t>
                      </a:r>
                    </a:p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base de datos.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Conocimientos básicos de SQL Server.</a:t>
                      </a:r>
                    </a:p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participante egresará con conocimientos del lenguaje de programación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sql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calificado para realizar procedimientos almacenados y </a:t>
                      </a:r>
                      <a:r>
                        <a:rPr lang="es-PY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triggers</a:t>
                      </a: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081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14</a:t>
            </a:fld>
            <a:endParaRPr lang="es-PY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296592"/>
              </p:ext>
            </p:extLst>
          </p:nvPr>
        </p:nvGraphicFramePr>
        <p:xfrm>
          <a:off x="447808" y="314179"/>
          <a:ext cx="11347936" cy="5806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44"/>
                <a:gridCol w="1167940"/>
                <a:gridCol w="1166088"/>
                <a:gridCol w="3917037"/>
                <a:gridCol w="4074927"/>
              </a:tblGrid>
              <a:tr h="370840"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AREAS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Sub Áreas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ESPECIALIDAD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ENTRADA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SALIDA </a:t>
                      </a:r>
                      <a:endParaRPr lang="es-PY" sz="1600" dirty="0"/>
                    </a:p>
                  </a:txBody>
                  <a:tcPr/>
                </a:tc>
              </a:tr>
              <a:tr h="1199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 de Datos </a:t>
                      </a:r>
                      <a:r>
                        <a:rPr lang="es-PY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MySql</a:t>
                      </a:r>
                      <a:endParaRPr lang="es-PY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3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Oracle (BD)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1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 Grafico</a:t>
                      </a:r>
                      <a:endParaRPr lang="es-PY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Adobe Photoshop</a:t>
                      </a:r>
                      <a:endParaRPr lang="es-PY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3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Adobe 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Indesign</a:t>
                      </a:r>
                      <a:endParaRPr lang="es-PY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Adobe 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Ilustrator</a:t>
                      </a:r>
                      <a:endParaRPr lang="es-PY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Adobe </a:t>
                      </a:r>
                      <a:r>
                        <a:rPr lang="en-US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Lightroom</a:t>
                      </a:r>
                      <a:endParaRPr lang="es-PY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Adobe Muse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49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15</a:t>
            </a:fld>
            <a:endParaRPr lang="es-PY"/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415571"/>
              </p:ext>
            </p:extLst>
          </p:nvPr>
        </p:nvGraphicFramePr>
        <p:xfrm>
          <a:off x="447808" y="314179"/>
          <a:ext cx="11347936" cy="518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44"/>
                <a:gridCol w="1167940"/>
                <a:gridCol w="1166088"/>
                <a:gridCol w="3917037"/>
                <a:gridCol w="4074927"/>
              </a:tblGrid>
              <a:tr h="370840"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AREAS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ESPECIALIDAD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ENTRADA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SALIDA </a:t>
                      </a:r>
                      <a:endParaRPr lang="es-PY" sz="1600" dirty="0"/>
                    </a:p>
                  </a:txBody>
                  <a:tcPr/>
                </a:tc>
              </a:tr>
              <a:tr h="1199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 Grafico con Corel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3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AutoCAD 2D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1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 Grafico</a:t>
                      </a:r>
                      <a:endParaRPr lang="es-PY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AutoCAD 3D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3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PY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624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735" y="3565633"/>
            <a:ext cx="1514247" cy="458850"/>
          </a:xfrm>
          <a:prstGeom prst="rect">
            <a:avLst/>
          </a:prstGeom>
        </p:spPr>
      </p:pic>
      <p:pic>
        <p:nvPicPr>
          <p:cNvPr id="76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055" y="3532465"/>
            <a:ext cx="2005278" cy="607643"/>
          </a:xfrm>
          <a:prstGeom prst="rect">
            <a:avLst/>
          </a:prstGeom>
        </p:spPr>
      </p:pic>
      <p:pic>
        <p:nvPicPr>
          <p:cNvPr id="77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384" y="3565633"/>
            <a:ext cx="1050370" cy="525186"/>
          </a:xfrm>
          <a:prstGeom prst="rect">
            <a:avLst/>
          </a:prstGeom>
        </p:spPr>
      </p:pic>
      <p:grpSp>
        <p:nvGrpSpPr>
          <p:cNvPr id="13" name="9 Grupo">
            <a:extLst>
              <a:ext uri="{FF2B5EF4-FFF2-40B4-BE49-F238E27FC236}">
                <a16:creationId xmlns:a16="http://schemas.microsoft.com/office/drawing/2014/main" xmlns="" id="{B97A28B0-BC67-46C3-9121-A360B575D861}"/>
              </a:ext>
            </a:extLst>
          </p:cNvPr>
          <p:cNvGrpSpPr/>
          <p:nvPr/>
        </p:nvGrpSpPr>
        <p:grpSpPr>
          <a:xfrm>
            <a:off x="11982451" y="2603190"/>
            <a:ext cx="209550" cy="705038"/>
            <a:chOff x="8702040" y="2321858"/>
            <a:chExt cx="159347" cy="497427"/>
          </a:xfrm>
        </p:grpSpPr>
        <p:sp>
          <p:nvSpPr>
            <p:cNvPr id="14" name="6 Rectángulo">
              <a:extLst>
                <a:ext uri="{FF2B5EF4-FFF2-40B4-BE49-F238E27FC236}">
                  <a16:creationId xmlns:a16="http://schemas.microsoft.com/office/drawing/2014/main" xmlns="" id="{EE1877E4-5700-4C92-B930-73F662DBA304}"/>
                </a:ext>
              </a:extLst>
            </p:cNvPr>
            <p:cNvSpPr/>
            <p:nvPr/>
          </p:nvSpPr>
          <p:spPr>
            <a:xfrm>
              <a:off x="8702040" y="2321858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/>
            </a:p>
          </p:txBody>
        </p:sp>
        <p:sp>
          <p:nvSpPr>
            <p:cNvPr id="15" name="7 Rectángulo">
              <a:extLst>
                <a:ext uri="{FF2B5EF4-FFF2-40B4-BE49-F238E27FC236}">
                  <a16:creationId xmlns:a16="http://schemas.microsoft.com/office/drawing/2014/main" xmlns="" id="{9007817D-3CDE-4C46-AC14-7AEA3B04C098}"/>
                </a:ext>
              </a:extLst>
            </p:cNvPr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/>
            </a:p>
          </p:txBody>
        </p:sp>
        <p:sp>
          <p:nvSpPr>
            <p:cNvPr id="16" name="8 Rectángulo">
              <a:extLst>
                <a:ext uri="{FF2B5EF4-FFF2-40B4-BE49-F238E27FC236}">
                  <a16:creationId xmlns:a16="http://schemas.microsoft.com/office/drawing/2014/main" xmlns="" id="{A475E49E-5F37-41F3-BD35-8C8E02EDBF8D}"/>
                </a:ext>
              </a:extLst>
            </p:cNvPr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/>
            </a:p>
          </p:txBody>
        </p:sp>
      </p:grpSp>
      <p:sp>
        <p:nvSpPr>
          <p:cNvPr id="17" name="10 Rectángulo">
            <a:extLst>
              <a:ext uri="{FF2B5EF4-FFF2-40B4-BE49-F238E27FC236}">
                <a16:creationId xmlns:a16="http://schemas.microsoft.com/office/drawing/2014/main" xmlns="" id="{422FE6DC-89C0-48A1-93EA-8F990CF13508}"/>
              </a:ext>
            </a:extLst>
          </p:cNvPr>
          <p:cNvSpPr/>
          <p:nvPr/>
        </p:nvSpPr>
        <p:spPr>
          <a:xfrm>
            <a:off x="2749349" y="2496282"/>
            <a:ext cx="68266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spc="488" dirty="0">
                <a:solidFill>
                  <a:srgbClr val="002060"/>
                </a:solidFill>
                <a:cs typeface="Calibri"/>
              </a:rPr>
              <a:t>MUCHAS GRACIAS</a:t>
            </a:r>
            <a:endParaRPr lang="pt-BR" sz="3600" spc="488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0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7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5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599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6" y="6286221"/>
            <a:ext cx="782797" cy="430105"/>
          </a:xfrm>
          <a:prstGeom prst="rect">
            <a:avLst/>
          </a:prstGeom>
        </p:spPr>
      </p:pic>
      <p:cxnSp>
        <p:nvCxnSpPr>
          <p:cNvPr id="35" name="14 Conector recto">
            <a:extLst>
              <a:ext uri="{FF2B5EF4-FFF2-40B4-BE49-F238E27FC236}">
                <a16:creationId xmlns:a16="http://schemas.microsoft.com/office/drawing/2014/main" xmlns="" id="{E9DC9FB7-7D41-4CED-9B39-FF8AC846827C}"/>
              </a:ext>
            </a:extLst>
          </p:cNvPr>
          <p:cNvCxnSpPr>
            <a:cxnSpLocks/>
          </p:cNvCxnSpPr>
          <p:nvPr/>
        </p:nvCxnSpPr>
        <p:spPr>
          <a:xfrm>
            <a:off x="1018883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14 Conector recto">
            <a:extLst>
              <a:ext uri="{FF2B5EF4-FFF2-40B4-BE49-F238E27FC236}">
                <a16:creationId xmlns:a16="http://schemas.microsoft.com/office/drawing/2014/main" xmlns="" id="{19513257-E59D-4561-8627-737A08423AB1}"/>
              </a:ext>
            </a:extLst>
          </p:cNvPr>
          <p:cNvCxnSpPr>
            <a:cxnSpLocks/>
          </p:cNvCxnSpPr>
          <p:nvPr/>
        </p:nvCxnSpPr>
        <p:spPr>
          <a:xfrm>
            <a:off x="6368592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13 Imagen">
            <a:extLst>
              <a:ext uri="{FF2B5EF4-FFF2-40B4-BE49-F238E27FC236}">
                <a16:creationId xmlns:a16="http://schemas.microsoft.com/office/drawing/2014/main" xmlns="" id="{D4596E45-62C6-4C9A-A05B-E54F9E1B2D4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4019" y="383576"/>
            <a:ext cx="323788" cy="326443"/>
          </a:xfrm>
          <a:prstGeom prst="rect">
            <a:avLst/>
          </a:prstGeom>
        </p:spPr>
      </p:pic>
      <p:sp>
        <p:nvSpPr>
          <p:cNvPr id="38" name="Rectángulo redondeado 37"/>
          <p:cNvSpPr/>
          <p:nvPr/>
        </p:nvSpPr>
        <p:spPr>
          <a:xfrm>
            <a:off x="1027761" y="1067117"/>
            <a:ext cx="9994063" cy="400865"/>
          </a:xfrm>
          <a:prstGeom prst="roundRect">
            <a:avLst>
              <a:gd name="adj" fmla="val 0"/>
            </a:avLst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Y" sz="2800" b="1" dirty="0">
                <a:solidFill>
                  <a:srgbClr val="002060"/>
                </a:solidFill>
              </a:rPr>
              <a:t>DESAFÍOS EN LA PANDEMIA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xmlns="" id="{D7C1CECA-2774-46EA-9493-23E31C9E02E5}"/>
              </a:ext>
            </a:extLst>
          </p:cNvPr>
          <p:cNvSpPr/>
          <p:nvPr/>
        </p:nvSpPr>
        <p:spPr>
          <a:xfrm>
            <a:off x="917456" y="1661109"/>
            <a:ext cx="2423604" cy="14773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es-ES" b="1" dirty="0">
                <a:solidFill>
                  <a:schemeClr val="bg1"/>
                </a:solidFill>
              </a:rPr>
              <a:t>Elaborar políticas públicas dirigidas y diseñadas para invertir en el capital humano.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xmlns="" id="{B4026727-1454-45EE-998C-A38A7E956ACA}"/>
              </a:ext>
            </a:extLst>
          </p:cNvPr>
          <p:cNvSpPr/>
          <p:nvPr/>
        </p:nvSpPr>
        <p:spPr>
          <a:xfrm>
            <a:off x="8059522" y="1660206"/>
            <a:ext cx="2962302" cy="14773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3</a:t>
            </a:r>
          </a:p>
          <a:p>
            <a:pPr algn="ctr"/>
            <a:r>
              <a:rPr lang="es-ES" b="1" dirty="0">
                <a:solidFill>
                  <a:schemeClr val="bg1"/>
                </a:solidFill>
              </a:rPr>
              <a:t>Fortalecimiento de la infraestructura digital: Expandir la estructura digital y el acceso a la banda ancha.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xmlns="" id="{E6611C2A-4298-48A0-977E-552F11DE76B1}"/>
              </a:ext>
            </a:extLst>
          </p:cNvPr>
          <p:cNvSpPr/>
          <p:nvPr/>
        </p:nvSpPr>
        <p:spPr>
          <a:xfrm>
            <a:off x="3439226" y="1660206"/>
            <a:ext cx="4502165" cy="14773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PY" b="1" dirty="0">
                <a:solidFill>
                  <a:schemeClr val="bg1"/>
                </a:solidFill>
              </a:rPr>
              <a:t>2</a:t>
            </a:r>
          </a:p>
          <a:p>
            <a:pPr algn="ctr"/>
            <a:r>
              <a:rPr lang="es-PY" b="1" dirty="0">
                <a:solidFill>
                  <a:schemeClr val="bg1"/>
                </a:solidFill>
              </a:rPr>
              <a:t>Reorientar el modelo productivo de la región hacia un crecimiento y desarrollo sustentable con mayor productividad e innovación y menos dependencia del sector primario.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2F78D2C1-70F0-41CE-8EE0-05800BECD8CD}"/>
              </a:ext>
            </a:extLst>
          </p:cNvPr>
          <p:cNvSpPr txBox="1"/>
          <p:nvPr/>
        </p:nvSpPr>
        <p:spPr>
          <a:xfrm>
            <a:off x="4236999" y="3331338"/>
            <a:ext cx="3233519" cy="92333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5</a:t>
            </a:r>
          </a:p>
          <a:p>
            <a:pPr algn="ctr"/>
            <a:r>
              <a:rPr lang="es-MX" b="1" dirty="0">
                <a:solidFill>
                  <a:schemeClr val="bg1"/>
                </a:solidFill>
              </a:rPr>
              <a:t>Competencias digitales (sociedad del conocimiento).</a:t>
            </a:r>
            <a:endParaRPr lang="es-PY" b="1" dirty="0">
              <a:solidFill>
                <a:schemeClr val="bg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DD2FC8ED-5F50-4789-B641-3A3B0908346D}"/>
              </a:ext>
            </a:extLst>
          </p:cNvPr>
          <p:cNvSpPr txBox="1"/>
          <p:nvPr/>
        </p:nvSpPr>
        <p:spPr>
          <a:xfrm>
            <a:off x="4236999" y="4448472"/>
            <a:ext cx="3233519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6</a:t>
            </a:r>
          </a:p>
          <a:p>
            <a:pPr algn="ctr"/>
            <a:r>
              <a:rPr lang="es-MX" b="1" dirty="0">
                <a:solidFill>
                  <a:schemeClr val="bg1"/>
                </a:solidFill>
              </a:rPr>
              <a:t>Esquemas eficientes de transición de la escuela al trabajo.</a:t>
            </a:r>
            <a:endParaRPr lang="es-PY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FCE2109-CCFC-48F2-9CF7-2856988170E1}"/>
              </a:ext>
            </a:extLst>
          </p:cNvPr>
          <p:cNvSpPr txBox="1"/>
          <p:nvPr/>
        </p:nvSpPr>
        <p:spPr>
          <a:xfrm>
            <a:off x="7600400" y="3349385"/>
            <a:ext cx="3419187" cy="92333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7</a:t>
            </a:r>
          </a:p>
          <a:p>
            <a:pPr algn="ctr"/>
            <a:r>
              <a:rPr lang="es-MX" b="1" dirty="0">
                <a:solidFill>
                  <a:schemeClr val="bg1"/>
                </a:solidFill>
              </a:rPr>
              <a:t>Fortalecimiento de la formación dual.</a:t>
            </a:r>
            <a:endParaRPr lang="es-PY" b="1" dirty="0">
              <a:solidFill>
                <a:schemeClr val="bg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B5F9AE74-4D39-4675-8258-FEE094C33C82}"/>
              </a:ext>
            </a:extLst>
          </p:cNvPr>
          <p:cNvSpPr txBox="1"/>
          <p:nvPr/>
        </p:nvSpPr>
        <p:spPr>
          <a:xfrm>
            <a:off x="873597" y="3329758"/>
            <a:ext cx="3130232" cy="25853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4</a:t>
            </a:r>
          </a:p>
          <a:p>
            <a:pPr algn="ctr"/>
            <a:r>
              <a:rPr lang="es-ES" b="1" dirty="0">
                <a:solidFill>
                  <a:schemeClr val="bg1"/>
                </a:solidFill>
              </a:rPr>
              <a:t>Profundizar la integración </a:t>
            </a:r>
            <a:r>
              <a:rPr lang="es-ES" b="1" dirty="0" err="1" smtClean="0">
                <a:solidFill>
                  <a:schemeClr val="bg1"/>
                </a:solidFill>
              </a:rPr>
              <a:t>latinoameric</a:t>
            </a:r>
            <a:endParaRPr lang="es-ES" b="1" dirty="0" smtClean="0">
              <a:solidFill>
                <a:schemeClr val="bg1"/>
              </a:solidFill>
            </a:endParaRPr>
          </a:p>
          <a:p>
            <a:pPr algn="ctr"/>
            <a:endParaRPr lang="es-ES" b="1" dirty="0">
              <a:solidFill>
                <a:schemeClr val="bg1"/>
              </a:solidFill>
            </a:endParaRPr>
          </a:p>
          <a:p>
            <a:pPr algn="ctr"/>
            <a:r>
              <a:rPr lang="es-ES" b="1" dirty="0" err="1" smtClean="0">
                <a:solidFill>
                  <a:schemeClr val="bg1"/>
                </a:solidFill>
              </a:rPr>
              <a:t>ana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>
                <a:solidFill>
                  <a:schemeClr val="bg1"/>
                </a:solidFill>
              </a:rPr>
              <a:t>en la construcción de una agenda regional de reactivación productiva y socioeconómica, mediante el impulso al comercio regional.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E16C3266-18D0-4EAB-85AE-A8450F409316}"/>
              </a:ext>
            </a:extLst>
          </p:cNvPr>
          <p:cNvSpPr txBox="1"/>
          <p:nvPr/>
        </p:nvSpPr>
        <p:spPr>
          <a:xfrm>
            <a:off x="7588345" y="4448471"/>
            <a:ext cx="3419187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8</a:t>
            </a:r>
          </a:p>
          <a:p>
            <a:pPr algn="ctr"/>
            <a:r>
              <a:rPr lang="es-MX" b="1" dirty="0">
                <a:solidFill>
                  <a:schemeClr val="bg1"/>
                </a:solidFill>
              </a:rPr>
              <a:t>Fortalecimiento de habilidades blandas y competencias duras en el área de servicios.</a:t>
            </a:r>
            <a:endParaRPr lang="es-PY" b="1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BEC84071-EEB7-4C67-88C6-04F95B5FFF7F}"/>
              </a:ext>
            </a:extLst>
          </p:cNvPr>
          <p:cNvSpPr/>
          <p:nvPr/>
        </p:nvSpPr>
        <p:spPr>
          <a:xfrm>
            <a:off x="4133712" y="3188516"/>
            <a:ext cx="3401748" cy="1200330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5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7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2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50"/>
            <a:ext cx="963957" cy="292100"/>
          </a:xfrm>
          <a:prstGeom prst="rect">
            <a:avLst/>
          </a:prstGeom>
        </p:spPr>
      </p:pic>
      <p:pic>
        <p:nvPicPr>
          <p:cNvPr id="24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7"/>
            <a:ext cx="1276543" cy="386820"/>
          </a:xfrm>
          <a:prstGeom prst="rect">
            <a:avLst/>
          </a:prstGeom>
        </p:spPr>
      </p:pic>
      <p:cxnSp>
        <p:nvCxnSpPr>
          <p:cNvPr id="25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5" y="6508600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n 25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2"/>
            <a:ext cx="782797" cy="430105"/>
          </a:xfrm>
          <a:prstGeom prst="rect">
            <a:avLst/>
          </a:prstGeom>
        </p:spPr>
      </p:pic>
      <p:cxnSp>
        <p:nvCxnSpPr>
          <p:cNvPr id="28" name="14 Conector recto">
            <a:extLst>
              <a:ext uri="{FF2B5EF4-FFF2-40B4-BE49-F238E27FC236}">
                <a16:creationId xmlns:a16="http://schemas.microsoft.com/office/drawing/2014/main" xmlns="" id="{E9DC9FB7-7D41-4CED-9B39-FF8AC846827C}"/>
              </a:ext>
            </a:extLst>
          </p:cNvPr>
          <p:cNvCxnSpPr>
            <a:cxnSpLocks/>
          </p:cNvCxnSpPr>
          <p:nvPr/>
        </p:nvCxnSpPr>
        <p:spPr>
          <a:xfrm>
            <a:off x="1018883" y="546797"/>
            <a:ext cx="464435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4 Conector recto">
            <a:extLst>
              <a:ext uri="{FF2B5EF4-FFF2-40B4-BE49-F238E27FC236}">
                <a16:creationId xmlns:a16="http://schemas.microsoft.com/office/drawing/2014/main" xmlns="" id="{19513257-E59D-4561-8627-737A08423AB1}"/>
              </a:ext>
            </a:extLst>
          </p:cNvPr>
          <p:cNvCxnSpPr>
            <a:cxnSpLocks/>
          </p:cNvCxnSpPr>
          <p:nvPr/>
        </p:nvCxnSpPr>
        <p:spPr>
          <a:xfrm>
            <a:off x="6368592" y="546797"/>
            <a:ext cx="464435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13 Imagen">
            <a:extLst>
              <a:ext uri="{FF2B5EF4-FFF2-40B4-BE49-F238E27FC236}">
                <a16:creationId xmlns:a16="http://schemas.microsoft.com/office/drawing/2014/main" xmlns="" id="{D4596E45-62C6-4C9A-A05B-E54F9E1B2D4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4019" y="383577"/>
            <a:ext cx="323788" cy="326443"/>
          </a:xfrm>
          <a:prstGeom prst="rect">
            <a:avLst/>
          </a:prstGeom>
        </p:spPr>
      </p:pic>
      <p:sp>
        <p:nvSpPr>
          <p:cNvPr id="31" name="Rectángulo redondeado 30"/>
          <p:cNvSpPr/>
          <p:nvPr/>
        </p:nvSpPr>
        <p:spPr>
          <a:xfrm>
            <a:off x="1018883" y="830512"/>
            <a:ext cx="9994064" cy="400865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Estrategia Nacional de Formación Profesional</a:t>
            </a:r>
            <a:endParaRPr lang="es-PY" sz="2800" b="1" dirty="0">
              <a:solidFill>
                <a:schemeClr val="bg1"/>
              </a:solidFill>
            </a:endParaRPr>
          </a:p>
        </p:txBody>
      </p:sp>
      <p:sp>
        <p:nvSpPr>
          <p:cNvPr id="32" name="Marcador de número de diapositiva 4">
            <a:extLst>
              <a:ext uri="{FF2B5EF4-FFF2-40B4-BE49-F238E27FC236}">
                <a16:creationId xmlns:a16="http://schemas.microsoft.com/office/drawing/2014/main" xmlns="" id="{47DC84F3-1011-4E3D-A113-E9D1BFB04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3</a:t>
            </a:fld>
            <a:endParaRPr lang="es-PY"/>
          </a:p>
        </p:txBody>
      </p:sp>
      <p:sp>
        <p:nvSpPr>
          <p:cNvPr id="2" name="Rectángulo 1"/>
          <p:cNvSpPr/>
          <p:nvPr/>
        </p:nvSpPr>
        <p:spPr>
          <a:xfrm>
            <a:off x="4133105" y="5565823"/>
            <a:ext cx="4755020" cy="461665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pPr>
              <a:buClr>
                <a:srgbClr val="002060"/>
              </a:buClr>
              <a:buSzPct val="106000"/>
            </a:pPr>
            <a:r>
              <a:rPr lang="es-ES" sz="2400" b="1" dirty="0">
                <a:solidFill>
                  <a:schemeClr val="bg1"/>
                </a:solidFill>
              </a:rPr>
              <a:t>Plan de acción: “Generación Digital”</a:t>
            </a:r>
            <a:endParaRPr lang="es-MX" sz="2400" b="1" dirty="0">
              <a:solidFill>
                <a:schemeClr val="bg1"/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xmlns="" id="{6E6F4DC1-13F2-47F6-9839-D7B2F4190033}"/>
              </a:ext>
            </a:extLst>
          </p:cNvPr>
          <p:cNvSpPr txBox="1"/>
          <p:nvPr/>
        </p:nvSpPr>
        <p:spPr>
          <a:xfrm>
            <a:off x="1998999" y="1772939"/>
            <a:ext cx="29281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Y" sz="2000" b="1" dirty="0">
                <a:solidFill>
                  <a:srgbClr val="002060"/>
                </a:solidFill>
              </a:rPr>
              <a:t>Misión de la estrategia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6F890DD1-B1EA-465B-A89D-AD492F3E04EA}"/>
              </a:ext>
            </a:extLst>
          </p:cNvPr>
          <p:cNvSpPr txBox="1"/>
          <p:nvPr/>
        </p:nvSpPr>
        <p:spPr>
          <a:xfrm>
            <a:off x="935116" y="2328458"/>
            <a:ext cx="5705383" cy="255389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002060"/>
                </a:solidFill>
              </a:rPr>
              <a:t>Contribuir al crecimiento de la productividad nacional, la transformación digital, el progreso social y bienestar de los paraguayos, mediante formación técnica y profesional de calidad y pertinencia, que asegure su crecimiento individual y empleabilidad, con base en </a:t>
            </a:r>
            <a:r>
              <a:rPr lang="es-ES" sz="1600" b="1" dirty="0">
                <a:solidFill>
                  <a:srgbClr val="002060"/>
                </a:solidFill>
              </a:rPr>
              <a:t>competencias tecnológicas</a:t>
            </a:r>
            <a:r>
              <a:rPr lang="es-ES" sz="1600" dirty="0">
                <a:solidFill>
                  <a:srgbClr val="002060"/>
                </a:solidFill>
              </a:rPr>
              <a:t>, destrezas personales y habilidades blandas relevantes para todos los estratos sociales, regiones y aquellos sectores productivos que son y serán motor de</a:t>
            </a:r>
          </a:p>
          <a:p>
            <a:pPr algn="just"/>
            <a:r>
              <a:rPr lang="es-ES" sz="1600" dirty="0">
                <a:solidFill>
                  <a:srgbClr val="002060"/>
                </a:solidFill>
              </a:rPr>
              <a:t>crecimiento del país.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xmlns="" id="{0C433CBA-A4F3-4EAF-A93E-901E37D08967}"/>
              </a:ext>
            </a:extLst>
          </p:cNvPr>
          <p:cNvSpPr txBox="1"/>
          <p:nvPr/>
        </p:nvSpPr>
        <p:spPr>
          <a:xfrm>
            <a:off x="7848620" y="1772939"/>
            <a:ext cx="29281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Y" sz="2000" b="1" dirty="0">
                <a:solidFill>
                  <a:srgbClr val="002060"/>
                </a:solidFill>
              </a:rPr>
              <a:t>Objetivo estratégico</a:t>
            </a:r>
          </a:p>
        </p:txBody>
      </p:sp>
      <p:sp>
        <p:nvSpPr>
          <p:cNvPr id="37" name="Google Shape;180;p19">
            <a:extLst>
              <a:ext uri="{FF2B5EF4-FFF2-40B4-BE49-F238E27FC236}">
                <a16:creationId xmlns:a16="http://schemas.microsoft.com/office/drawing/2014/main" xmlns="" id="{8F474D99-4CA8-4B1D-8909-9C4229512CBF}"/>
              </a:ext>
            </a:extLst>
          </p:cNvPr>
          <p:cNvSpPr/>
          <p:nvPr/>
        </p:nvSpPr>
        <p:spPr>
          <a:xfrm>
            <a:off x="7368465" y="2705479"/>
            <a:ext cx="3888419" cy="108457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912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Innovación constante en oferta de cursos y contenidos</a:t>
            </a:r>
            <a:endParaRPr sz="1912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" name="Conector: angular 9">
            <a:extLst>
              <a:ext uri="{FF2B5EF4-FFF2-40B4-BE49-F238E27FC236}">
                <a16:creationId xmlns:a16="http://schemas.microsoft.com/office/drawing/2014/main" xmlns="" id="{8C641548-8C5A-46F8-9683-BB515CF7E98E}"/>
              </a:ext>
            </a:extLst>
          </p:cNvPr>
          <p:cNvCxnSpPr>
            <a:stCxn id="35" idx="2"/>
            <a:endCxn id="2" idx="1"/>
          </p:cNvCxnSpPr>
          <p:nvPr/>
        </p:nvCxnSpPr>
        <p:spPr>
          <a:xfrm rot="16200000" flipH="1">
            <a:off x="3503303" y="5166853"/>
            <a:ext cx="914307" cy="345297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angular 11">
            <a:extLst>
              <a:ext uri="{FF2B5EF4-FFF2-40B4-BE49-F238E27FC236}">
                <a16:creationId xmlns:a16="http://schemas.microsoft.com/office/drawing/2014/main" xmlns="" id="{4171913A-78BD-48C8-BA53-2CB2EC89D08C}"/>
              </a:ext>
            </a:extLst>
          </p:cNvPr>
          <p:cNvCxnSpPr>
            <a:stCxn id="37" idx="2"/>
            <a:endCxn id="2" idx="3"/>
          </p:cNvCxnSpPr>
          <p:nvPr/>
        </p:nvCxnSpPr>
        <p:spPr>
          <a:xfrm rot="5400000">
            <a:off x="8097097" y="4581077"/>
            <a:ext cx="2006607" cy="42455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80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la, Binario, Los Datos De La Computadora">
            <a:extLst>
              <a:ext uri="{FF2B5EF4-FFF2-40B4-BE49-F238E27FC236}">
                <a16:creationId xmlns:a16="http://schemas.microsoft.com/office/drawing/2014/main" xmlns="" id="{BB251EFC-7161-49BF-8489-923EE986E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76300"/>
            <a:ext cx="12259434" cy="865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DA76AE2C-1AC5-473F-9D49-41357C391211}"/>
              </a:ext>
            </a:extLst>
          </p:cNvPr>
          <p:cNvSpPr/>
          <p:nvPr/>
        </p:nvSpPr>
        <p:spPr>
          <a:xfrm>
            <a:off x="-1" y="2491422"/>
            <a:ext cx="10992679" cy="1906438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 sz="1463"/>
          </a:p>
        </p:txBody>
      </p:sp>
      <p:sp>
        <p:nvSpPr>
          <p:cNvPr id="6" name="Rectángulo 5"/>
          <p:cNvSpPr/>
          <p:nvPr/>
        </p:nvSpPr>
        <p:spPr>
          <a:xfrm>
            <a:off x="94693" y="2934816"/>
            <a:ext cx="111051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b="1" dirty="0">
                <a:solidFill>
                  <a:schemeClr val="bg1"/>
                </a:solidFill>
              </a:rPr>
              <a:t>Plan de acción: “Generación Digital”</a:t>
            </a:r>
          </a:p>
        </p:txBody>
      </p:sp>
      <p:grpSp>
        <p:nvGrpSpPr>
          <p:cNvPr id="7" name="9 Grupo"/>
          <p:cNvGrpSpPr/>
          <p:nvPr/>
        </p:nvGrpSpPr>
        <p:grpSpPr>
          <a:xfrm>
            <a:off x="11953876" y="2949092"/>
            <a:ext cx="238126" cy="801179"/>
            <a:chOff x="8702040" y="2321858"/>
            <a:chExt cx="159347" cy="497427"/>
          </a:xfrm>
        </p:grpSpPr>
        <p:sp>
          <p:nvSpPr>
            <p:cNvPr id="8" name="6 Rectángulo"/>
            <p:cNvSpPr/>
            <p:nvPr/>
          </p:nvSpPr>
          <p:spPr>
            <a:xfrm>
              <a:off x="8702040" y="2321858"/>
              <a:ext cx="159347" cy="16607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/>
            </a:p>
          </p:txBody>
        </p:sp>
        <p:sp>
          <p:nvSpPr>
            <p:cNvPr id="9" name="7 Rectángulo"/>
            <p:cNvSpPr/>
            <p:nvPr/>
          </p:nvSpPr>
          <p:spPr>
            <a:xfrm>
              <a:off x="8702040" y="2487929"/>
              <a:ext cx="159347" cy="1660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/>
            </a:p>
          </p:txBody>
        </p:sp>
        <p:sp>
          <p:nvSpPr>
            <p:cNvPr id="10" name="8 Rectángulo"/>
            <p:cNvSpPr/>
            <p:nvPr/>
          </p:nvSpPr>
          <p:spPr>
            <a:xfrm>
              <a:off x="8702040" y="2653214"/>
              <a:ext cx="159347" cy="16607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Y" sz="1463" dirty="0"/>
            </a:p>
          </p:txBody>
        </p:sp>
      </p:grpSp>
    </p:spTree>
    <p:extLst>
      <p:ext uri="{BB962C8B-B14F-4D97-AF65-F5344CB8AC3E}">
        <p14:creationId xmlns:p14="http://schemas.microsoft.com/office/powerpoint/2010/main" val="886773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/>
          <p:cNvSpPr/>
          <p:nvPr/>
        </p:nvSpPr>
        <p:spPr>
          <a:xfrm>
            <a:off x="962898" y="1506795"/>
            <a:ext cx="148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106000"/>
            </a:pPr>
            <a:r>
              <a:rPr lang="es-MX" b="1" dirty="0">
                <a:solidFill>
                  <a:srgbClr val="002060"/>
                </a:solidFill>
              </a:rPr>
              <a:t>Territorio</a:t>
            </a:r>
          </a:p>
        </p:txBody>
      </p:sp>
      <p:grpSp>
        <p:nvGrpSpPr>
          <p:cNvPr id="16" name="object 4"/>
          <p:cNvGrpSpPr/>
          <p:nvPr/>
        </p:nvGrpSpPr>
        <p:grpSpPr>
          <a:xfrm>
            <a:off x="12026405" y="546797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0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2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50"/>
            <a:ext cx="963957" cy="292100"/>
          </a:xfrm>
          <a:prstGeom prst="rect">
            <a:avLst/>
          </a:prstGeom>
        </p:spPr>
      </p:pic>
      <p:pic>
        <p:nvPicPr>
          <p:cNvPr id="24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7"/>
            <a:ext cx="1276543" cy="386820"/>
          </a:xfrm>
          <a:prstGeom prst="rect">
            <a:avLst/>
          </a:prstGeom>
        </p:spPr>
      </p:pic>
      <p:cxnSp>
        <p:nvCxnSpPr>
          <p:cNvPr id="25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5" y="6508600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n 25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2"/>
            <a:ext cx="782797" cy="430105"/>
          </a:xfrm>
          <a:prstGeom prst="rect">
            <a:avLst/>
          </a:prstGeom>
        </p:spPr>
      </p:pic>
      <p:cxnSp>
        <p:nvCxnSpPr>
          <p:cNvPr id="28" name="14 Conector recto">
            <a:extLst>
              <a:ext uri="{FF2B5EF4-FFF2-40B4-BE49-F238E27FC236}">
                <a16:creationId xmlns:a16="http://schemas.microsoft.com/office/drawing/2014/main" xmlns="" id="{E9DC9FB7-7D41-4CED-9B39-FF8AC846827C}"/>
              </a:ext>
            </a:extLst>
          </p:cNvPr>
          <p:cNvCxnSpPr>
            <a:cxnSpLocks/>
          </p:cNvCxnSpPr>
          <p:nvPr/>
        </p:nvCxnSpPr>
        <p:spPr>
          <a:xfrm>
            <a:off x="1018883" y="546797"/>
            <a:ext cx="464435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4 Conector recto">
            <a:extLst>
              <a:ext uri="{FF2B5EF4-FFF2-40B4-BE49-F238E27FC236}">
                <a16:creationId xmlns:a16="http://schemas.microsoft.com/office/drawing/2014/main" xmlns="" id="{19513257-E59D-4561-8627-737A08423AB1}"/>
              </a:ext>
            </a:extLst>
          </p:cNvPr>
          <p:cNvCxnSpPr>
            <a:cxnSpLocks/>
          </p:cNvCxnSpPr>
          <p:nvPr/>
        </p:nvCxnSpPr>
        <p:spPr>
          <a:xfrm>
            <a:off x="6368592" y="546797"/>
            <a:ext cx="464435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13 Imagen">
            <a:extLst>
              <a:ext uri="{FF2B5EF4-FFF2-40B4-BE49-F238E27FC236}">
                <a16:creationId xmlns:a16="http://schemas.microsoft.com/office/drawing/2014/main" xmlns="" id="{D4596E45-62C6-4C9A-A05B-E54F9E1B2D4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4019" y="383577"/>
            <a:ext cx="323788" cy="326443"/>
          </a:xfrm>
          <a:prstGeom prst="rect">
            <a:avLst/>
          </a:prstGeom>
        </p:spPr>
      </p:pic>
      <p:sp>
        <p:nvSpPr>
          <p:cNvPr id="31" name="Rectángulo redondeado 30"/>
          <p:cNvSpPr/>
          <p:nvPr/>
        </p:nvSpPr>
        <p:spPr>
          <a:xfrm>
            <a:off x="1018883" y="830512"/>
            <a:ext cx="9994064" cy="400865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Resumen del Plan de acción: “Generación Digital”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xmlns="" id="{650A7AB0-E222-4B71-9F80-498226200A6B}"/>
              </a:ext>
            </a:extLst>
          </p:cNvPr>
          <p:cNvSpPr/>
          <p:nvPr/>
        </p:nvSpPr>
        <p:spPr>
          <a:xfrm>
            <a:off x="3243632" y="3572009"/>
            <a:ext cx="1656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b="1" dirty="0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xmlns="" id="{B6993A3F-EA80-4614-ADC2-7D600B40BE63}"/>
              </a:ext>
            </a:extLst>
          </p:cNvPr>
          <p:cNvSpPr/>
          <p:nvPr/>
        </p:nvSpPr>
        <p:spPr>
          <a:xfrm>
            <a:off x="553575" y="3169352"/>
            <a:ext cx="19130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975"/>
              </a:spcAft>
            </a:pPr>
            <a:r>
              <a:rPr lang="es-PY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nivel nacional</a:t>
            </a:r>
            <a:endParaRPr lang="es-PY" sz="1463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6" name="Conector: angular 35">
            <a:extLst>
              <a:ext uri="{FF2B5EF4-FFF2-40B4-BE49-F238E27FC236}">
                <a16:creationId xmlns:a16="http://schemas.microsoft.com/office/drawing/2014/main" xmlns="" id="{F6FB4C97-50A0-4A80-9B82-5278508FD2F1}"/>
              </a:ext>
            </a:extLst>
          </p:cNvPr>
          <p:cNvCxnSpPr>
            <a:cxnSpLocks/>
            <a:stCxn id="21" idx="1"/>
          </p:cNvCxnSpPr>
          <p:nvPr/>
        </p:nvCxnSpPr>
        <p:spPr>
          <a:xfrm rot="10800000" flipH="1" flipV="1">
            <a:off x="962898" y="1691461"/>
            <a:ext cx="523600" cy="1364532"/>
          </a:xfrm>
          <a:prstGeom prst="bentConnector4">
            <a:avLst>
              <a:gd name="adj1" fmla="val -43659"/>
              <a:gd name="adj2" fmla="val 56767"/>
            </a:avLst>
          </a:prstGeom>
          <a:ln w="19050">
            <a:solidFill>
              <a:srgbClr val="7030A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ángulo 88">
            <a:extLst>
              <a:ext uri="{FF2B5EF4-FFF2-40B4-BE49-F238E27FC236}">
                <a16:creationId xmlns:a16="http://schemas.microsoft.com/office/drawing/2014/main" xmlns="" id="{801BB099-432B-454C-B1FA-AABDEF3FD5E5}"/>
              </a:ext>
            </a:extLst>
          </p:cNvPr>
          <p:cNvSpPr/>
          <p:nvPr/>
        </p:nvSpPr>
        <p:spPr>
          <a:xfrm>
            <a:off x="2574613" y="3210396"/>
            <a:ext cx="1913006" cy="1217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975"/>
              </a:spcAft>
            </a:pPr>
            <a:r>
              <a:rPr lang="es-ES" sz="1463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Capacitar en competencias digitales a jóvenes paraguayos para su inserción laboral</a:t>
            </a:r>
            <a:endParaRPr lang="en-US" sz="1138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xmlns="" id="{E6AAD4FF-2C09-4EFB-8977-96A0ABC25E2A}"/>
              </a:ext>
            </a:extLst>
          </p:cNvPr>
          <p:cNvSpPr/>
          <p:nvPr/>
        </p:nvSpPr>
        <p:spPr>
          <a:xfrm>
            <a:off x="3003860" y="1665437"/>
            <a:ext cx="1483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106000"/>
            </a:pPr>
            <a:r>
              <a:rPr lang="es-MX" b="1" dirty="0">
                <a:solidFill>
                  <a:srgbClr val="002060"/>
                </a:solidFill>
              </a:rPr>
              <a:t>Objetivo</a:t>
            </a:r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xmlns="" id="{DB95B4D8-525D-46A5-B705-3C4B310C303D}"/>
              </a:ext>
            </a:extLst>
          </p:cNvPr>
          <p:cNvSpPr/>
          <p:nvPr/>
        </p:nvSpPr>
        <p:spPr>
          <a:xfrm>
            <a:off x="5371393" y="1435629"/>
            <a:ext cx="1483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106000"/>
            </a:pPr>
            <a:r>
              <a:rPr lang="es-MX" b="1" dirty="0">
                <a:solidFill>
                  <a:srgbClr val="002060"/>
                </a:solidFill>
              </a:rPr>
              <a:t>Unidad de Coordinación</a:t>
            </a:r>
          </a:p>
        </p:txBody>
      </p:sp>
      <p:sp>
        <p:nvSpPr>
          <p:cNvPr id="92" name="Rectángulo 91">
            <a:extLst>
              <a:ext uri="{FF2B5EF4-FFF2-40B4-BE49-F238E27FC236}">
                <a16:creationId xmlns:a16="http://schemas.microsoft.com/office/drawing/2014/main" xmlns="" id="{40DA59ED-FA33-4AC7-A99F-2A0997D9DFA2}"/>
              </a:ext>
            </a:extLst>
          </p:cNvPr>
          <p:cNvSpPr/>
          <p:nvPr/>
        </p:nvSpPr>
        <p:spPr>
          <a:xfrm>
            <a:off x="7652127" y="3500843"/>
            <a:ext cx="1656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b="1" dirty="0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xmlns="" id="{ED222CB7-F22D-4E90-BDB5-9929D4DBFD9E}"/>
              </a:ext>
            </a:extLst>
          </p:cNvPr>
          <p:cNvSpPr/>
          <p:nvPr/>
        </p:nvSpPr>
        <p:spPr>
          <a:xfrm>
            <a:off x="4959334" y="3096627"/>
            <a:ext cx="1913006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975"/>
              </a:spcAft>
            </a:pPr>
            <a:r>
              <a:rPr lang="es-ES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SNPP</a:t>
            </a:r>
          </a:p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ES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Dirección General de Planificación</a:t>
            </a:r>
          </a:p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ES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SINAFOCAL</a:t>
            </a:r>
          </a:p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ES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Dirección General de Empleo</a:t>
            </a:r>
          </a:p>
        </p:txBody>
      </p:sp>
      <p:cxnSp>
        <p:nvCxnSpPr>
          <p:cNvPr id="94" name="Conector: angular 93">
            <a:extLst>
              <a:ext uri="{FF2B5EF4-FFF2-40B4-BE49-F238E27FC236}">
                <a16:creationId xmlns:a16="http://schemas.microsoft.com/office/drawing/2014/main" xmlns="" id="{3416476D-BD3A-4A7B-ADD8-AE09E26DDFB2}"/>
              </a:ext>
            </a:extLst>
          </p:cNvPr>
          <p:cNvCxnSpPr>
            <a:cxnSpLocks/>
            <a:stCxn id="91" idx="1"/>
          </p:cNvCxnSpPr>
          <p:nvPr/>
        </p:nvCxnSpPr>
        <p:spPr>
          <a:xfrm rot="10800000" flipH="1" flipV="1">
            <a:off x="5371393" y="1758795"/>
            <a:ext cx="523600" cy="1226032"/>
          </a:xfrm>
          <a:prstGeom prst="bentConnector4">
            <a:avLst>
              <a:gd name="adj1" fmla="val -43659"/>
              <a:gd name="adj2" fmla="val 63179"/>
            </a:avLst>
          </a:prstGeom>
          <a:ln>
            <a:headEnd type="oval" w="med" len="med"/>
            <a:tailEnd type="oval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Rectángulo 95">
            <a:extLst>
              <a:ext uri="{FF2B5EF4-FFF2-40B4-BE49-F238E27FC236}">
                <a16:creationId xmlns:a16="http://schemas.microsoft.com/office/drawing/2014/main" xmlns="" id="{328BD09F-4707-4864-8069-3C84A868B827}"/>
              </a:ext>
            </a:extLst>
          </p:cNvPr>
          <p:cNvSpPr/>
          <p:nvPr/>
        </p:nvSpPr>
        <p:spPr>
          <a:xfrm>
            <a:off x="7062289" y="3025461"/>
            <a:ext cx="1913006" cy="2328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PY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Microsoft</a:t>
            </a:r>
          </a:p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PY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Coursera </a:t>
            </a:r>
          </a:p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PY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Cámara Paraguaya de Software</a:t>
            </a:r>
          </a:p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PY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Nestlé</a:t>
            </a:r>
          </a:p>
          <a:p>
            <a:pPr marL="285750" indent="-285750" algn="ctr">
              <a:spcAft>
                <a:spcPts val="975"/>
              </a:spcAft>
              <a:buFontTx/>
              <a:buChar char="-"/>
            </a:pPr>
            <a:r>
              <a:rPr lang="es-PY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Otros</a:t>
            </a: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xmlns="" id="{AC2D92C1-CA28-4574-B0B8-4AB7A76E7D47}"/>
              </a:ext>
            </a:extLst>
          </p:cNvPr>
          <p:cNvSpPr/>
          <p:nvPr/>
        </p:nvSpPr>
        <p:spPr>
          <a:xfrm>
            <a:off x="7377025" y="1397432"/>
            <a:ext cx="14837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106000"/>
            </a:pPr>
            <a:r>
              <a:rPr lang="es-ES" b="1" dirty="0">
                <a:solidFill>
                  <a:srgbClr val="002060"/>
                </a:solidFill>
              </a:rPr>
              <a:t>Asociados externos en la ejecución</a:t>
            </a:r>
            <a:endParaRPr lang="es-MX" b="1" dirty="0">
              <a:solidFill>
                <a:srgbClr val="002060"/>
              </a:solidFill>
            </a:endParaRP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xmlns="" id="{6E396022-ABFD-40D1-BCFC-C8F21455FD08}"/>
              </a:ext>
            </a:extLst>
          </p:cNvPr>
          <p:cNvSpPr/>
          <p:nvPr/>
        </p:nvSpPr>
        <p:spPr>
          <a:xfrm>
            <a:off x="9709492" y="1434951"/>
            <a:ext cx="1483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106000"/>
            </a:pPr>
            <a:r>
              <a:rPr lang="es-MX" b="1" dirty="0">
                <a:solidFill>
                  <a:srgbClr val="002060"/>
                </a:solidFill>
              </a:rPr>
              <a:t>Aliados estratégicos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xmlns="" id="{63839277-A04F-43C0-873C-C356913B0AB3}"/>
              </a:ext>
            </a:extLst>
          </p:cNvPr>
          <p:cNvSpPr/>
          <p:nvPr/>
        </p:nvSpPr>
        <p:spPr>
          <a:xfrm>
            <a:off x="9302855" y="3096627"/>
            <a:ext cx="2038404" cy="2190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975"/>
              </a:spcAft>
            </a:pPr>
            <a:r>
              <a:rPr lang="es-ES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Ministerio de Tecnologías de la Información y Comunicación</a:t>
            </a:r>
          </a:p>
          <a:p>
            <a:pPr algn="ctr">
              <a:spcAft>
                <a:spcPts val="975"/>
              </a:spcAft>
            </a:pPr>
            <a:r>
              <a:rPr lang="es-ES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Unidad de Gestión de la Presidencia de la República</a:t>
            </a:r>
          </a:p>
        </p:txBody>
      </p:sp>
      <p:cxnSp>
        <p:nvCxnSpPr>
          <p:cNvPr id="100" name="Conector: angular 99">
            <a:extLst>
              <a:ext uri="{FF2B5EF4-FFF2-40B4-BE49-F238E27FC236}">
                <a16:creationId xmlns:a16="http://schemas.microsoft.com/office/drawing/2014/main" xmlns="" id="{09763A83-1FE0-4A68-96AA-DD0FB0F396D6}"/>
              </a:ext>
            </a:extLst>
          </p:cNvPr>
          <p:cNvCxnSpPr>
            <a:cxnSpLocks/>
            <a:stCxn id="98" idx="1"/>
          </p:cNvCxnSpPr>
          <p:nvPr/>
        </p:nvCxnSpPr>
        <p:spPr>
          <a:xfrm rot="10800000" flipH="1" flipV="1">
            <a:off x="9709492" y="1758117"/>
            <a:ext cx="523600" cy="1226032"/>
          </a:xfrm>
          <a:prstGeom prst="bentConnector4">
            <a:avLst>
              <a:gd name="adj1" fmla="val -43659"/>
              <a:gd name="adj2" fmla="val 63179"/>
            </a:avLst>
          </a:prstGeom>
          <a:ln>
            <a:headEnd type="oval" w="med" len="med"/>
            <a:tailEnd type="oval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Conector: angular 100">
            <a:extLst>
              <a:ext uri="{FF2B5EF4-FFF2-40B4-BE49-F238E27FC236}">
                <a16:creationId xmlns:a16="http://schemas.microsoft.com/office/drawing/2014/main" xmlns="" id="{29A48512-31F4-4C12-9857-8A85A5175476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2970589" y="1865111"/>
            <a:ext cx="523600" cy="1226032"/>
          </a:xfrm>
          <a:prstGeom prst="bentConnector4">
            <a:avLst>
              <a:gd name="adj1" fmla="val -43659"/>
              <a:gd name="adj2" fmla="val 63179"/>
            </a:avLst>
          </a:prstGeom>
          <a:ln>
            <a:headEnd type="oval" w="med" len="med"/>
            <a:tailEnd type="oval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2" name="Conector: angular 101">
            <a:extLst>
              <a:ext uri="{FF2B5EF4-FFF2-40B4-BE49-F238E27FC236}">
                <a16:creationId xmlns:a16="http://schemas.microsoft.com/office/drawing/2014/main" xmlns="" id="{13F607B7-2BCC-452A-9392-02CF0BE6E057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7333897" y="1758117"/>
            <a:ext cx="523600" cy="1226032"/>
          </a:xfrm>
          <a:prstGeom prst="bentConnector4">
            <a:avLst>
              <a:gd name="adj1" fmla="val -43659"/>
              <a:gd name="adj2" fmla="val 63179"/>
            </a:avLst>
          </a:prstGeom>
          <a:ln>
            <a:headEnd type="oval" w="med" len="med"/>
            <a:tailEnd type="oval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Marcador de número de diapositiva 4">
            <a:extLst>
              <a:ext uri="{FF2B5EF4-FFF2-40B4-BE49-F238E27FC236}">
                <a16:creationId xmlns:a16="http://schemas.microsoft.com/office/drawing/2014/main" xmlns="" id="{78AD63D6-3C1E-4ED6-944E-ADF70E982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5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493584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50;p27"/>
          <p:cNvSpPr/>
          <p:nvPr/>
        </p:nvSpPr>
        <p:spPr>
          <a:xfrm>
            <a:off x="1087017" y="762931"/>
            <a:ext cx="9949266" cy="4579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891" tIns="121891" rIns="121891" bIns="121891" anchor="ctr" anchorCtr="0">
            <a:noAutofit/>
          </a:bodyPr>
          <a:lstStyle/>
          <a:p>
            <a:pPr algn="ctr"/>
            <a:r>
              <a:rPr lang="es-PY" sz="2800" b="1" dirty="0">
                <a:solidFill>
                  <a:schemeClr val="bg1"/>
                </a:solidFill>
              </a:rPr>
              <a:t>COMPONENTES</a:t>
            </a:r>
            <a:endParaRPr sz="2800" b="1" dirty="0">
              <a:solidFill>
                <a:schemeClr val="bg1"/>
              </a:solidFill>
            </a:endParaRPr>
          </a:p>
        </p:txBody>
      </p:sp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cxnSp>
        <p:nvCxnSpPr>
          <p:cNvPr id="35" name="14 Conector recto">
            <a:extLst>
              <a:ext uri="{FF2B5EF4-FFF2-40B4-BE49-F238E27FC236}">
                <a16:creationId xmlns:a16="http://schemas.microsoft.com/office/drawing/2014/main" xmlns="" id="{E9DC9FB7-7D41-4CED-9B39-FF8AC846827C}"/>
              </a:ext>
            </a:extLst>
          </p:cNvPr>
          <p:cNvCxnSpPr>
            <a:cxnSpLocks/>
          </p:cNvCxnSpPr>
          <p:nvPr/>
        </p:nvCxnSpPr>
        <p:spPr>
          <a:xfrm>
            <a:off x="1018883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14 Conector recto">
            <a:extLst>
              <a:ext uri="{FF2B5EF4-FFF2-40B4-BE49-F238E27FC236}">
                <a16:creationId xmlns:a16="http://schemas.microsoft.com/office/drawing/2014/main" xmlns="" id="{19513257-E59D-4561-8627-737A08423AB1}"/>
              </a:ext>
            </a:extLst>
          </p:cNvPr>
          <p:cNvCxnSpPr>
            <a:cxnSpLocks/>
          </p:cNvCxnSpPr>
          <p:nvPr/>
        </p:nvCxnSpPr>
        <p:spPr>
          <a:xfrm>
            <a:off x="6368592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13 Imagen">
            <a:extLst>
              <a:ext uri="{FF2B5EF4-FFF2-40B4-BE49-F238E27FC236}">
                <a16:creationId xmlns:a16="http://schemas.microsoft.com/office/drawing/2014/main" xmlns="" id="{D4596E45-62C6-4C9A-A05B-E54F9E1B2D4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4019" y="383578"/>
            <a:ext cx="323788" cy="326443"/>
          </a:xfrm>
          <a:prstGeom prst="rect">
            <a:avLst/>
          </a:prstGeom>
        </p:spPr>
      </p:pic>
      <p:sp>
        <p:nvSpPr>
          <p:cNvPr id="147" name="CuadroTexto 146">
            <a:extLst>
              <a:ext uri="{FF2B5EF4-FFF2-40B4-BE49-F238E27FC236}">
                <a16:creationId xmlns:a16="http://schemas.microsoft.com/office/drawing/2014/main" xmlns="" id="{F96B79FB-A6F2-4975-8244-40DEDBB2AFD5}"/>
              </a:ext>
            </a:extLst>
          </p:cNvPr>
          <p:cNvSpPr txBox="1"/>
          <p:nvPr/>
        </p:nvSpPr>
        <p:spPr>
          <a:xfrm>
            <a:off x="8631585" y="4233415"/>
            <a:ext cx="2797295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2060"/>
                </a:solidFill>
              </a:rPr>
              <a:t>Se prevé la capacitación a 1.000 jóvenes en competencias digitales avanzadas con provisión de equipos informáticos.</a:t>
            </a:r>
            <a:endParaRPr lang="es-PY" sz="1400" dirty="0">
              <a:solidFill>
                <a:srgbClr val="002060"/>
              </a:solidFill>
            </a:endParaRPr>
          </a:p>
        </p:txBody>
      </p:sp>
      <p:sp>
        <p:nvSpPr>
          <p:cNvPr id="149" name="CuadroTexto 148">
            <a:extLst>
              <a:ext uri="{FF2B5EF4-FFF2-40B4-BE49-F238E27FC236}">
                <a16:creationId xmlns:a16="http://schemas.microsoft.com/office/drawing/2014/main" xmlns="" id="{3235C155-D354-40F2-B371-ECCD75F42730}"/>
              </a:ext>
            </a:extLst>
          </p:cNvPr>
          <p:cNvSpPr txBox="1"/>
          <p:nvPr/>
        </p:nvSpPr>
        <p:spPr>
          <a:xfrm>
            <a:off x="4850341" y="3628150"/>
            <a:ext cx="2884125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rgbClr val="002060"/>
                </a:solidFill>
              </a:rPr>
              <a:t>El Ministerio de Trabajo obtendrá colaboración de grandes empresas y de institutos expertos en el uso de las tecnologías para la formación de jóvenes. Los primeros aliados son Microsoft, Coursera, Cámara Paraguaya de Software, Nestlé, y otros.</a:t>
            </a:r>
          </a:p>
        </p:txBody>
      </p:sp>
      <p:grpSp>
        <p:nvGrpSpPr>
          <p:cNvPr id="152" name="Google Shape;16929;p73">
            <a:extLst>
              <a:ext uri="{FF2B5EF4-FFF2-40B4-BE49-F238E27FC236}">
                <a16:creationId xmlns:a16="http://schemas.microsoft.com/office/drawing/2014/main" xmlns="" id="{1DA07AB1-8E1D-4400-9770-F8B9A6BDE2D2}"/>
              </a:ext>
            </a:extLst>
          </p:cNvPr>
          <p:cNvGrpSpPr/>
          <p:nvPr/>
        </p:nvGrpSpPr>
        <p:grpSpPr>
          <a:xfrm>
            <a:off x="9563254" y="3242239"/>
            <a:ext cx="787849" cy="514673"/>
            <a:chOff x="2294122" y="2946600"/>
            <a:chExt cx="373931" cy="271351"/>
          </a:xfrm>
        </p:grpSpPr>
        <p:sp>
          <p:nvSpPr>
            <p:cNvPr id="153" name="Google Shape;16930;p73">
              <a:extLst>
                <a:ext uri="{FF2B5EF4-FFF2-40B4-BE49-F238E27FC236}">
                  <a16:creationId xmlns:a16="http://schemas.microsoft.com/office/drawing/2014/main" xmlns="" id="{0BE34D43-6C3A-460A-8D35-DC22C2C5209D}"/>
                </a:ext>
              </a:extLst>
            </p:cNvPr>
            <p:cNvSpPr/>
            <p:nvPr/>
          </p:nvSpPr>
          <p:spPr>
            <a:xfrm>
              <a:off x="2312289" y="2946600"/>
              <a:ext cx="337597" cy="247129"/>
            </a:xfrm>
            <a:custGeom>
              <a:avLst/>
              <a:gdLst/>
              <a:ahLst/>
              <a:cxnLst/>
              <a:rect l="l" t="t" r="r" b="b"/>
              <a:pathLst>
                <a:path w="12878" h="9427" extrusionOk="0">
                  <a:moveTo>
                    <a:pt x="463" y="0"/>
                  </a:moveTo>
                  <a:cubicBezTo>
                    <a:pt x="203" y="0"/>
                    <a:pt x="1" y="203"/>
                    <a:pt x="1" y="462"/>
                  </a:cubicBezTo>
                  <a:lnTo>
                    <a:pt x="1" y="9427"/>
                  </a:lnTo>
                  <a:lnTo>
                    <a:pt x="12877" y="9427"/>
                  </a:lnTo>
                  <a:lnTo>
                    <a:pt x="12877" y="462"/>
                  </a:lnTo>
                  <a:cubicBezTo>
                    <a:pt x="12877" y="203"/>
                    <a:pt x="12675" y="0"/>
                    <a:pt x="12415" y="0"/>
                  </a:cubicBezTo>
                  <a:close/>
                </a:path>
              </a:pathLst>
            </a:custGeom>
            <a:solidFill>
              <a:srgbClr val="91A8B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6931;p73">
              <a:extLst>
                <a:ext uri="{FF2B5EF4-FFF2-40B4-BE49-F238E27FC236}">
                  <a16:creationId xmlns:a16="http://schemas.microsoft.com/office/drawing/2014/main" xmlns="" id="{AFF1EAAA-16DC-4086-A68A-1CA3CD6A8163}"/>
                </a:ext>
              </a:extLst>
            </p:cNvPr>
            <p:cNvSpPr/>
            <p:nvPr/>
          </p:nvSpPr>
          <p:spPr>
            <a:xfrm>
              <a:off x="2336511" y="2970823"/>
              <a:ext cx="289151" cy="192628"/>
            </a:xfrm>
            <a:custGeom>
              <a:avLst/>
              <a:gdLst/>
              <a:ahLst/>
              <a:cxnLst/>
              <a:rect l="l" t="t" r="r" b="b"/>
              <a:pathLst>
                <a:path w="11030" h="7348" extrusionOk="0">
                  <a:moveTo>
                    <a:pt x="232" y="0"/>
                  </a:moveTo>
                  <a:cubicBezTo>
                    <a:pt x="102" y="0"/>
                    <a:pt x="1" y="101"/>
                    <a:pt x="1" y="231"/>
                  </a:cubicBezTo>
                  <a:lnTo>
                    <a:pt x="1" y="7117"/>
                  </a:lnTo>
                  <a:cubicBezTo>
                    <a:pt x="1" y="7247"/>
                    <a:pt x="102" y="7348"/>
                    <a:pt x="232" y="7348"/>
                  </a:cubicBezTo>
                  <a:lnTo>
                    <a:pt x="10798" y="7348"/>
                  </a:lnTo>
                  <a:cubicBezTo>
                    <a:pt x="10928" y="7348"/>
                    <a:pt x="11029" y="7247"/>
                    <a:pt x="11029" y="7117"/>
                  </a:cubicBezTo>
                  <a:lnTo>
                    <a:pt x="11029" y="231"/>
                  </a:lnTo>
                  <a:cubicBezTo>
                    <a:pt x="11029" y="101"/>
                    <a:pt x="10928" y="0"/>
                    <a:pt x="10798" y="0"/>
                  </a:cubicBezTo>
                  <a:close/>
                </a:path>
              </a:pathLst>
            </a:custGeom>
            <a:solidFill>
              <a:srgbClr val="EFF1F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6932;p73">
              <a:extLst>
                <a:ext uri="{FF2B5EF4-FFF2-40B4-BE49-F238E27FC236}">
                  <a16:creationId xmlns:a16="http://schemas.microsoft.com/office/drawing/2014/main" xmlns="" id="{C5ECCE66-4386-4C7D-AD11-350EEB9D41FB}"/>
                </a:ext>
              </a:extLst>
            </p:cNvPr>
            <p:cNvSpPr/>
            <p:nvPr/>
          </p:nvSpPr>
          <p:spPr>
            <a:xfrm>
              <a:off x="2336511" y="3127483"/>
              <a:ext cx="168798" cy="35967"/>
            </a:xfrm>
            <a:custGeom>
              <a:avLst/>
              <a:gdLst/>
              <a:ahLst/>
              <a:cxnLst/>
              <a:rect l="l" t="t" r="r" b="b"/>
              <a:pathLst>
                <a:path w="6439" h="1372" extrusionOk="0">
                  <a:moveTo>
                    <a:pt x="1" y="1"/>
                  </a:moveTo>
                  <a:lnTo>
                    <a:pt x="1" y="1141"/>
                  </a:lnTo>
                  <a:cubicBezTo>
                    <a:pt x="1" y="1271"/>
                    <a:pt x="102" y="1372"/>
                    <a:pt x="232" y="1372"/>
                  </a:cubicBezTo>
                  <a:lnTo>
                    <a:pt x="6439" y="1372"/>
                  </a:lnTo>
                  <a:lnTo>
                    <a:pt x="6439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6933;p73">
              <a:extLst>
                <a:ext uri="{FF2B5EF4-FFF2-40B4-BE49-F238E27FC236}">
                  <a16:creationId xmlns:a16="http://schemas.microsoft.com/office/drawing/2014/main" xmlns="" id="{3E0FC7F7-7C5C-48EC-8E0A-D6C6CAFE7D9E}"/>
                </a:ext>
              </a:extLst>
            </p:cNvPr>
            <p:cNvSpPr/>
            <p:nvPr/>
          </p:nvSpPr>
          <p:spPr>
            <a:xfrm>
              <a:off x="2505284" y="2970823"/>
              <a:ext cx="120379" cy="96130"/>
            </a:xfrm>
            <a:custGeom>
              <a:avLst/>
              <a:gdLst/>
              <a:ahLst/>
              <a:cxnLst/>
              <a:rect l="l" t="t" r="r" b="b"/>
              <a:pathLst>
                <a:path w="4592" h="3667" extrusionOk="0">
                  <a:moveTo>
                    <a:pt x="1" y="0"/>
                  </a:moveTo>
                  <a:lnTo>
                    <a:pt x="1" y="3667"/>
                  </a:lnTo>
                  <a:lnTo>
                    <a:pt x="4591" y="3667"/>
                  </a:lnTo>
                  <a:lnTo>
                    <a:pt x="4591" y="231"/>
                  </a:lnTo>
                  <a:cubicBezTo>
                    <a:pt x="4591" y="101"/>
                    <a:pt x="4490" y="0"/>
                    <a:pt x="4360" y="0"/>
                  </a:cubicBezTo>
                  <a:close/>
                </a:path>
              </a:pathLst>
            </a:custGeom>
            <a:solidFill>
              <a:srgbClr val="BBC8D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6934;p73">
              <a:extLst>
                <a:ext uri="{FF2B5EF4-FFF2-40B4-BE49-F238E27FC236}">
                  <a16:creationId xmlns:a16="http://schemas.microsoft.com/office/drawing/2014/main" xmlns="" id="{D15D76E7-62EF-4D14-8BC6-541EEE3F89F8}"/>
                </a:ext>
              </a:extLst>
            </p:cNvPr>
            <p:cNvSpPr/>
            <p:nvPr/>
          </p:nvSpPr>
          <p:spPr>
            <a:xfrm>
              <a:off x="2505284" y="3066927"/>
              <a:ext cx="120379" cy="96524"/>
            </a:xfrm>
            <a:custGeom>
              <a:avLst/>
              <a:gdLst/>
              <a:ahLst/>
              <a:cxnLst/>
              <a:rect l="l" t="t" r="r" b="b"/>
              <a:pathLst>
                <a:path w="4592" h="3682" extrusionOk="0">
                  <a:moveTo>
                    <a:pt x="1" y="1"/>
                  </a:moveTo>
                  <a:lnTo>
                    <a:pt x="1" y="3682"/>
                  </a:lnTo>
                  <a:lnTo>
                    <a:pt x="4360" y="3682"/>
                  </a:lnTo>
                  <a:cubicBezTo>
                    <a:pt x="4490" y="3682"/>
                    <a:pt x="4591" y="3581"/>
                    <a:pt x="4591" y="345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D3DCE2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6935;p73">
              <a:extLst>
                <a:ext uri="{FF2B5EF4-FFF2-40B4-BE49-F238E27FC236}">
                  <a16:creationId xmlns:a16="http://schemas.microsoft.com/office/drawing/2014/main" xmlns="" id="{391A1F1D-2447-49E4-AB59-794D7E432926}"/>
                </a:ext>
              </a:extLst>
            </p:cNvPr>
            <p:cNvSpPr/>
            <p:nvPr/>
          </p:nvSpPr>
          <p:spPr>
            <a:xfrm>
              <a:off x="2294122" y="3187647"/>
              <a:ext cx="373931" cy="30305"/>
            </a:xfrm>
            <a:custGeom>
              <a:avLst/>
              <a:gdLst/>
              <a:ahLst/>
              <a:cxnLst/>
              <a:rect l="l" t="t" r="r" b="b"/>
              <a:pathLst>
                <a:path w="14264" h="1156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694"/>
                  </a:lnTo>
                  <a:cubicBezTo>
                    <a:pt x="1" y="939"/>
                    <a:pt x="217" y="1156"/>
                    <a:pt x="463" y="1156"/>
                  </a:cubicBezTo>
                  <a:lnTo>
                    <a:pt x="13801" y="1156"/>
                  </a:lnTo>
                  <a:cubicBezTo>
                    <a:pt x="14047" y="1156"/>
                    <a:pt x="14263" y="939"/>
                    <a:pt x="14263" y="694"/>
                  </a:cubicBez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9EDF1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6936;p73">
              <a:extLst>
                <a:ext uri="{FF2B5EF4-FFF2-40B4-BE49-F238E27FC236}">
                  <a16:creationId xmlns:a16="http://schemas.microsoft.com/office/drawing/2014/main" xmlns="" id="{CA8290A0-89AB-4AC8-BB07-06DCECBEE0B5}"/>
                </a:ext>
              </a:extLst>
            </p:cNvPr>
            <p:cNvSpPr/>
            <p:nvPr/>
          </p:nvSpPr>
          <p:spPr>
            <a:xfrm>
              <a:off x="2294122" y="3187647"/>
              <a:ext cx="373931" cy="12138"/>
            </a:xfrm>
            <a:custGeom>
              <a:avLst/>
              <a:gdLst/>
              <a:ahLst/>
              <a:cxnLst/>
              <a:rect l="l" t="t" r="r" b="b"/>
              <a:pathLst>
                <a:path w="14264" h="463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463"/>
                  </a:lnTo>
                  <a:lnTo>
                    <a:pt x="14263" y="463"/>
                  </a:ln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FF2F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6937;p73">
              <a:extLst>
                <a:ext uri="{FF2B5EF4-FFF2-40B4-BE49-F238E27FC236}">
                  <a16:creationId xmlns:a16="http://schemas.microsoft.com/office/drawing/2014/main" xmlns="" id="{CED6C990-0DD4-4EBD-A402-3A125B0BDA29}"/>
                </a:ext>
              </a:extLst>
            </p:cNvPr>
            <p:cNvSpPr/>
            <p:nvPr/>
          </p:nvSpPr>
          <p:spPr>
            <a:xfrm>
              <a:off x="2444753" y="3187647"/>
              <a:ext cx="72668" cy="18193"/>
            </a:xfrm>
            <a:custGeom>
              <a:avLst/>
              <a:gdLst/>
              <a:ahLst/>
              <a:cxnLst/>
              <a:rect l="l" t="t" r="r" b="b"/>
              <a:pathLst>
                <a:path w="2772" h="694" extrusionOk="0">
                  <a:moveTo>
                    <a:pt x="0" y="1"/>
                  </a:moveTo>
                  <a:lnTo>
                    <a:pt x="332" y="492"/>
                  </a:lnTo>
                  <a:cubicBezTo>
                    <a:pt x="419" y="607"/>
                    <a:pt x="563" y="694"/>
                    <a:pt x="707" y="694"/>
                  </a:cubicBezTo>
                  <a:lnTo>
                    <a:pt x="2064" y="694"/>
                  </a:lnTo>
                  <a:cubicBezTo>
                    <a:pt x="2209" y="694"/>
                    <a:pt x="2353" y="607"/>
                    <a:pt x="2440" y="492"/>
                  </a:cubicBezTo>
                  <a:lnTo>
                    <a:pt x="2772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6938;p73">
              <a:extLst>
                <a:ext uri="{FF2B5EF4-FFF2-40B4-BE49-F238E27FC236}">
                  <a16:creationId xmlns:a16="http://schemas.microsoft.com/office/drawing/2014/main" xmlns="" id="{49D2CFF4-9FEB-41BA-A75B-98975E6C522A}"/>
                </a:ext>
              </a:extLst>
            </p:cNvPr>
            <p:cNvSpPr/>
            <p:nvPr/>
          </p:nvSpPr>
          <p:spPr>
            <a:xfrm>
              <a:off x="2535195" y="3043097"/>
              <a:ext cx="60557" cy="24249"/>
            </a:xfrm>
            <a:custGeom>
              <a:avLst/>
              <a:gdLst/>
              <a:ahLst/>
              <a:cxnLst/>
              <a:rect l="l" t="t" r="r" b="b"/>
              <a:pathLst>
                <a:path w="2310" h="925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88"/>
                    <a:pt x="0" y="361"/>
                    <a:pt x="0" y="563"/>
                  </a:cubicBezTo>
                  <a:lnTo>
                    <a:pt x="0" y="924"/>
                  </a:lnTo>
                  <a:lnTo>
                    <a:pt x="2310" y="924"/>
                  </a:lnTo>
                  <a:lnTo>
                    <a:pt x="2310" y="563"/>
                  </a:lnTo>
                  <a:cubicBezTo>
                    <a:pt x="2310" y="361"/>
                    <a:pt x="2180" y="188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72889B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6939;p73">
              <a:extLst>
                <a:ext uri="{FF2B5EF4-FFF2-40B4-BE49-F238E27FC236}">
                  <a16:creationId xmlns:a16="http://schemas.microsoft.com/office/drawing/2014/main" xmlns="" id="{79D4CD43-EAC8-455B-9B38-A2F42BAB73BA}"/>
                </a:ext>
              </a:extLst>
            </p:cNvPr>
            <p:cNvSpPr/>
            <p:nvPr/>
          </p:nvSpPr>
          <p:spPr>
            <a:xfrm>
              <a:off x="2553362" y="3024930"/>
              <a:ext cx="24223" cy="30305"/>
            </a:xfrm>
            <a:custGeom>
              <a:avLst/>
              <a:gdLst/>
              <a:ahLst/>
              <a:cxnLst/>
              <a:rect l="l" t="t" r="r" b="b"/>
              <a:pathLst>
                <a:path w="924" h="1156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55"/>
                    <a:pt x="462" y="1155"/>
                  </a:cubicBezTo>
                  <a:cubicBezTo>
                    <a:pt x="707" y="1155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6940;p73">
              <a:extLst>
                <a:ext uri="{FF2B5EF4-FFF2-40B4-BE49-F238E27FC236}">
                  <a16:creationId xmlns:a16="http://schemas.microsoft.com/office/drawing/2014/main" xmlns="" id="{4468F7CE-E5B7-4E2A-AE27-97B8E8BFD7F2}"/>
                </a:ext>
              </a:extLst>
            </p:cNvPr>
            <p:cNvSpPr/>
            <p:nvPr/>
          </p:nvSpPr>
          <p:spPr>
            <a:xfrm>
              <a:off x="2547306" y="2994652"/>
              <a:ext cx="36334" cy="42416"/>
            </a:xfrm>
            <a:custGeom>
              <a:avLst/>
              <a:gdLst/>
              <a:ahLst/>
              <a:cxnLst/>
              <a:rect l="l" t="t" r="r" b="b"/>
              <a:pathLst>
                <a:path w="1386" h="1618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00"/>
                    <a:pt x="318" y="1617"/>
                    <a:pt x="693" y="1617"/>
                  </a:cubicBezTo>
                  <a:cubicBezTo>
                    <a:pt x="1068" y="1617"/>
                    <a:pt x="1386" y="1300"/>
                    <a:pt x="1386" y="925"/>
                  </a:cubicBezTo>
                  <a:lnTo>
                    <a:pt x="1386" y="463"/>
                  </a:lnTo>
                  <a:cubicBezTo>
                    <a:pt x="1386" y="217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6941;p73">
              <a:extLst>
                <a:ext uri="{FF2B5EF4-FFF2-40B4-BE49-F238E27FC236}">
                  <a16:creationId xmlns:a16="http://schemas.microsoft.com/office/drawing/2014/main" xmlns="" id="{553EDA63-0BB4-466F-AE5D-8459CE80AAB7}"/>
                </a:ext>
              </a:extLst>
            </p:cNvPr>
            <p:cNvSpPr/>
            <p:nvPr/>
          </p:nvSpPr>
          <p:spPr>
            <a:xfrm>
              <a:off x="2547306" y="2994652"/>
              <a:ext cx="24249" cy="42337"/>
            </a:xfrm>
            <a:custGeom>
              <a:avLst/>
              <a:gdLst/>
              <a:ahLst/>
              <a:cxnLst/>
              <a:rect l="l" t="t" r="r" b="b"/>
              <a:pathLst>
                <a:path w="925" h="1615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19"/>
                    <a:pt x="327" y="1614"/>
                    <a:pt x="693" y="1614"/>
                  </a:cubicBezTo>
                  <a:cubicBezTo>
                    <a:pt x="769" y="1614"/>
                    <a:pt x="847" y="1602"/>
                    <a:pt x="924" y="1574"/>
                  </a:cubicBezTo>
                  <a:cubicBezTo>
                    <a:pt x="650" y="1473"/>
                    <a:pt x="462" y="1213"/>
                    <a:pt x="462" y="925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6942;p73">
              <a:extLst>
                <a:ext uri="{FF2B5EF4-FFF2-40B4-BE49-F238E27FC236}">
                  <a16:creationId xmlns:a16="http://schemas.microsoft.com/office/drawing/2014/main" xmlns="" id="{B43DFF71-4846-4D35-BF37-3881CF08008B}"/>
                </a:ext>
              </a:extLst>
            </p:cNvPr>
            <p:cNvSpPr/>
            <p:nvPr/>
          </p:nvSpPr>
          <p:spPr>
            <a:xfrm>
              <a:off x="2547306" y="2994652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03"/>
                    <a:pt x="0" y="463"/>
                  </a:cubicBezTo>
                  <a:cubicBezTo>
                    <a:pt x="448" y="593"/>
                    <a:pt x="910" y="665"/>
                    <a:pt x="1386" y="694"/>
                  </a:cubicBezTo>
                  <a:lnTo>
                    <a:pt x="1386" y="463"/>
                  </a:lnTo>
                  <a:cubicBezTo>
                    <a:pt x="1386" y="203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6943;p73">
              <a:extLst>
                <a:ext uri="{FF2B5EF4-FFF2-40B4-BE49-F238E27FC236}">
                  <a16:creationId xmlns:a16="http://schemas.microsoft.com/office/drawing/2014/main" xmlns="" id="{B374974E-6A93-48E3-8A79-322BAC464962}"/>
                </a:ext>
              </a:extLst>
            </p:cNvPr>
            <p:cNvSpPr/>
            <p:nvPr/>
          </p:nvSpPr>
          <p:spPr>
            <a:xfrm>
              <a:off x="2547306" y="2994652"/>
              <a:ext cx="24249" cy="15178"/>
            </a:xfrm>
            <a:custGeom>
              <a:avLst/>
              <a:gdLst/>
              <a:ahLst/>
              <a:cxnLst/>
              <a:rect l="l" t="t" r="r" b="b"/>
              <a:pathLst>
                <a:path w="925" h="579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cubicBezTo>
                    <a:pt x="159" y="506"/>
                    <a:pt x="303" y="549"/>
                    <a:pt x="462" y="578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6944;p73">
              <a:extLst>
                <a:ext uri="{FF2B5EF4-FFF2-40B4-BE49-F238E27FC236}">
                  <a16:creationId xmlns:a16="http://schemas.microsoft.com/office/drawing/2014/main" xmlns="" id="{A4BFAE85-0F5E-492A-98D8-690CCC16CC3F}"/>
                </a:ext>
              </a:extLst>
            </p:cNvPr>
            <p:cNvSpPr/>
            <p:nvPr/>
          </p:nvSpPr>
          <p:spPr>
            <a:xfrm>
              <a:off x="2535195" y="3139595"/>
              <a:ext cx="60557" cy="23856"/>
            </a:xfrm>
            <a:custGeom>
              <a:avLst/>
              <a:gdLst/>
              <a:ahLst/>
              <a:cxnLst/>
              <a:rect l="l" t="t" r="r" b="b"/>
              <a:pathLst>
                <a:path w="2310" h="910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74"/>
                    <a:pt x="0" y="361"/>
                    <a:pt x="0" y="549"/>
                  </a:cubicBezTo>
                  <a:lnTo>
                    <a:pt x="0" y="910"/>
                  </a:lnTo>
                  <a:lnTo>
                    <a:pt x="2310" y="910"/>
                  </a:lnTo>
                  <a:lnTo>
                    <a:pt x="2310" y="549"/>
                  </a:lnTo>
                  <a:cubicBezTo>
                    <a:pt x="2310" y="361"/>
                    <a:pt x="2180" y="174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A9BAC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6945;p73">
              <a:extLst>
                <a:ext uri="{FF2B5EF4-FFF2-40B4-BE49-F238E27FC236}">
                  <a16:creationId xmlns:a16="http://schemas.microsoft.com/office/drawing/2014/main" xmlns="" id="{7584A3B1-8702-45FB-9FE5-6A70E638BCED}"/>
                </a:ext>
              </a:extLst>
            </p:cNvPr>
            <p:cNvSpPr/>
            <p:nvPr/>
          </p:nvSpPr>
          <p:spPr>
            <a:xfrm>
              <a:off x="2553362" y="3121428"/>
              <a:ext cx="24223" cy="29911"/>
            </a:xfrm>
            <a:custGeom>
              <a:avLst/>
              <a:gdLst/>
              <a:ahLst/>
              <a:cxnLst/>
              <a:rect l="l" t="t" r="r" b="b"/>
              <a:pathLst>
                <a:path w="924" h="1141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41"/>
                    <a:pt x="462" y="1141"/>
                  </a:cubicBezTo>
                  <a:cubicBezTo>
                    <a:pt x="707" y="1141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6946;p73">
              <a:extLst>
                <a:ext uri="{FF2B5EF4-FFF2-40B4-BE49-F238E27FC236}">
                  <a16:creationId xmlns:a16="http://schemas.microsoft.com/office/drawing/2014/main" xmlns="" id="{7655933B-7E77-4C69-9C6D-5CF9A103905E}"/>
                </a:ext>
              </a:extLst>
            </p:cNvPr>
            <p:cNvSpPr/>
            <p:nvPr/>
          </p:nvSpPr>
          <p:spPr>
            <a:xfrm>
              <a:off x="2547306" y="3091543"/>
              <a:ext cx="36334" cy="42023"/>
            </a:xfrm>
            <a:custGeom>
              <a:avLst/>
              <a:gdLst/>
              <a:ahLst/>
              <a:cxnLst/>
              <a:rect l="l" t="t" r="r" b="b"/>
              <a:pathLst>
                <a:path w="1386" h="1603" extrusionOk="0">
                  <a:moveTo>
                    <a:pt x="462" y="0"/>
                  </a:moveTo>
                  <a:cubicBezTo>
                    <a:pt x="217" y="0"/>
                    <a:pt x="15" y="202"/>
                    <a:pt x="15" y="462"/>
                  </a:cubicBezTo>
                  <a:lnTo>
                    <a:pt x="15" y="910"/>
                  </a:lnTo>
                  <a:cubicBezTo>
                    <a:pt x="0" y="1285"/>
                    <a:pt x="318" y="1588"/>
                    <a:pt x="693" y="1602"/>
                  </a:cubicBezTo>
                  <a:cubicBezTo>
                    <a:pt x="1068" y="1602"/>
                    <a:pt x="1386" y="1299"/>
                    <a:pt x="1386" y="910"/>
                  </a:cubicBezTo>
                  <a:lnTo>
                    <a:pt x="1386" y="462"/>
                  </a:lnTo>
                  <a:cubicBezTo>
                    <a:pt x="1386" y="202"/>
                    <a:pt x="1184" y="0"/>
                    <a:pt x="924" y="0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6947;p73">
              <a:extLst>
                <a:ext uri="{FF2B5EF4-FFF2-40B4-BE49-F238E27FC236}">
                  <a16:creationId xmlns:a16="http://schemas.microsoft.com/office/drawing/2014/main" xmlns="" id="{204ED454-322D-476C-B8BD-5B954936A459}"/>
                </a:ext>
              </a:extLst>
            </p:cNvPr>
            <p:cNvSpPr/>
            <p:nvPr/>
          </p:nvSpPr>
          <p:spPr>
            <a:xfrm>
              <a:off x="2547306" y="3091543"/>
              <a:ext cx="24249" cy="42101"/>
            </a:xfrm>
            <a:custGeom>
              <a:avLst/>
              <a:gdLst/>
              <a:ahLst/>
              <a:cxnLst/>
              <a:rect l="l" t="t" r="r" b="b"/>
              <a:pathLst>
                <a:path w="925" h="1606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lnTo>
                    <a:pt x="15" y="910"/>
                  </a:lnTo>
                  <a:cubicBezTo>
                    <a:pt x="3" y="1311"/>
                    <a:pt x="319" y="1606"/>
                    <a:pt x="679" y="1606"/>
                  </a:cubicBezTo>
                  <a:cubicBezTo>
                    <a:pt x="759" y="1606"/>
                    <a:pt x="842" y="1591"/>
                    <a:pt x="924" y="1559"/>
                  </a:cubicBezTo>
                  <a:cubicBezTo>
                    <a:pt x="650" y="1473"/>
                    <a:pt x="462" y="1198"/>
                    <a:pt x="462" y="910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6948;p73">
              <a:extLst>
                <a:ext uri="{FF2B5EF4-FFF2-40B4-BE49-F238E27FC236}">
                  <a16:creationId xmlns:a16="http://schemas.microsoft.com/office/drawing/2014/main" xmlns="" id="{2E954729-06B6-413D-9CAE-00387060523D}"/>
                </a:ext>
              </a:extLst>
            </p:cNvPr>
            <p:cNvSpPr/>
            <p:nvPr/>
          </p:nvSpPr>
          <p:spPr>
            <a:xfrm>
              <a:off x="2547306" y="3091149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17"/>
                    <a:pt x="15" y="477"/>
                  </a:cubicBezTo>
                  <a:cubicBezTo>
                    <a:pt x="462" y="607"/>
                    <a:pt x="924" y="679"/>
                    <a:pt x="1386" y="694"/>
                  </a:cubicBezTo>
                  <a:lnTo>
                    <a:pt x="1386" y="477"/>
                  </a:lnTo>
                  <a:cubicBezTo>
                    <a:pt x="1386" y="217"/>
                    <a:pt x="1184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6949;p73">
              <a:extLst>
                <a:ext uri="{FF2B5EF4-FFF2-40B4-BE49-F238E27FC236}">
                  <a16:creationId xmlns:a16="http://schemas.microsoft.com/office/drawing/2014/main" xmlns="" id="{02FAE7FD-BCBF-45AA-B8B0-468F146E4044}"/>
                </a:ext>
              </a:extLst>
            </p:cNvPr>
            <p:cNvSpPr/>
            <p:nvPr/>
          </p:nvSpPr>
          <p:spPr>
            <a:xfrm>
              <a:off x="2547306" y="3091543"/>
              <a:ext cx="24249" cy="14785"/>
            </a:xfrm>
            <a:custGeom>
              <a:avLst/>
              <a:gdLst/>
              <a:ahLst/>
              <a:cxnLst/>
              <a:rect l="l" t="t" r="r" b="b"/>
              <a:pathLst>
                <a:path w="925" h="564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cubicBezTo>
                    <a:pt x="159" y="505"/>
                    <a:pt x="318" y="534"/>
                    <a:pt x="462" y="563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6950;p73">
              <a:extLst>
                <a:ext uri="{FF2B5EF4-FFF2-40B4-BE49-F238E27FC236}">
                  <a16:creationId xmlns:a16="http://schemas.microsoft.com/office/drawing/2014/main" xmlns="" id="{F431CB46-5740-4219-BD88-CDAAE102876B}"/>
                </a:ext>
              </a:extLst>
            </p:cNvPr>
            <p:cNvSpPr/>
            <p:nvPr/>
          </p:nvSpPr>
          <p:spPr>
            <a:xfrm>
              <a:off x="2384563" y="3049153"/>
              <a:ext cx="72327" cy="90075"/>
            </a:xfrm>
            <a:custGeom>
              <a:avLst/>
              <a:gdLst/>
              <a:ahLst/>
              <a:cxnLst/>
              <a:rect l="l" t="t" r="r" b="b"/>
              <a:pathLst>
                <a:path w="2759" h="3436" extrusionOk="0">
                  <a:moveTo>
                    <a:pt x="925" y="0"/>
                  </a:moveTo>
                  <a:lnTo>
                    <a:pt x="925" y="448"/>
                  </a:lnTo>
                  <a:cubicBezTo>
                    <a:pt x="925" y="534"/>
                    <a:pt x="867" y="621"/>
                    <a:pt x="795" y="650"/>
                  </a:cubicBezTo>
                  <a:lnTo>
                    <a:pt x="246" y="924"/>
                  </a:lnTo>
                  <a:cubicBezTo>
                    <a:pt x="102" y="996"/>
                    <a:pt x="1" y="1155"/>
                    <a:pt x="1" y="1328"/>
                  </a:cubicBezTo>
                  <a:lnTo>
                    <a:pt x="1" y="3205"/>
                  </a:lnTo>
                  <a:cubicBezTo>
                    <a:pt x="1" y="3335"/>
                    <a:pt x="102" y="3436"/>
                    <a:pt x="232" y="3436"/>
                  </a:cubicBezTo>
                  <a:lnTo>
                    <a:pt x="2527" y="3436"/>
                  </a:lnTo>
                  <a:cubicBezTo>
                    <a:pt x="2657" y="3436"/>
                    <a:pt x="2758" y="3335"/>
                    <a:pt x="2758" y="3205"/>
                  </a:cubicBezTo>
                  <a:lnTo>
                    <a:pt x="2758" y="1343"/>
                  </a:lnTo>
                  <a:cubicBezTo>
                    <a:pt x="2758" y="1170"/>
                    <a:pt x="2657" y="1011"/>
                    <a:pt x="2513" y="924"/>
                  </a:cubicBezTo>
                  <a:lnTo>
                    <a:pt x="1964" y="664"/>
                  </a:lnTo>
                  <a:cubicBezTo>
                    <a:pt x="1892" y="621"/>
                    <a:pt x="1834" y="549"/>
                    <a:pt x="1834" y="462"/>
                  </a:cubicBezTo>
                  <a:lnTo>
                    <a:pt x="1834" y="0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6951;p73">
              <a:extLst>
                <a:ext uri="{FF2B5EF4-FFF2-40B4-BE49-F238E27FC236}">
                  <a16:creationId xmlns:a16="http://schemas.microsoft.com/office/drawing/2014/main" xmlns="" id="{785D9C3F-4E1B-4142-8517-E18F180678C3}"/>
                </a:ext>
              </a:extLst>
            </p:cNvPr>
            <p:cNvSpPr/>
            <p:nvPr/>
          </p:nvSpPr>
          <p:spPr>
            <a:xfrm>
              <a:off x="2407659" y="3048760"/>
              <a:ext cx="26503" cy="18115"/>
            </a:xfrm>
            <a:custGeom>
              <a:avLst/>
              <a:gdLst/>
              <a:ahLst/>
              <a:cxnLst/>
              <a:rect l="l" t="t" r="r" b="b"/>
              <a:pathLst>
                <a:path w="1011" h="691" extrusionOk="0">
                  <a:moveTo>
                    <a:pt x="968" y="1"/>
                  </a:moveTo>
                  <a:lnTo>
                    <a:pt x="44" y="15"/>
                  </a:lnTo>
                  <a:lnTo>
                    <a:pt x="44" y="463"/>
                  </a:lnTo>
                  <a:cubicBezTo>
                    <a:pt x="44" y="506"/>
                    <a:pt x="29" y="564"/>
                    <a:pt x="0" y="593"/>
                  </a:cubicBezTo>
                  <a:cubicBezTo>
                    <a:pt x="159" y="658"/>
                    <a:pt x="329" y="690"/>
                    <a:pt x="500" y="690"/>
                  </a:cubicBezTo>
                  <a:cubicBezTo>
                    <a:pt x="672" y="690"/>
                    <a:pt x="845" y="658"/>
                    <a:pt x="1011" y="593"/>
                  </a:cubicBezTo>
                  <a:cubicBezTo>
                    <a:pt x="982" y="564"/>
                    <a:pt x="968" y="506"/>
                    <a:pt x="968" y="463"/>
                  </a:cubicBezTo>
                  <a:lnTo>
                    <a:pt x="968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6952;p73">
              <a:extLst>
                <a:ext uri="{FF2B5EF4-FFF2-40B4-BE49-F238E27FC236}">
                  <a16:creationId xmlns:a16="http://schemas.microsoft.com/office/drawing/2014/main" xmlns="" id="{C24967E6-9CA5-4C15-9553-A37670052540}"/>
                </a:ext>
              </a:extLst>
            </p:cNvPr>
            <p:cNvSpPr/>
            <p:nvPr/>
          </p:nvSpPr>
          <p:spPr>
            <a:xfrm>
              <a:off x="2384563" y="3068080"/>
              <a:ext cx="72327" cy="71541"/>
            </a:xfrm>
            <a:custGeom>
              <a:avLst/>
              <a:gdLst/>
              <a:ahLst/>
              <a:cxnLst/>
              <a:rect l="l" t="t" r="r" b="b"/>
              <a:pathLst>
                <a:path w="2759" h="2729" extrusionOk="0">
                  <a:moveTo>
                    <a:pt x="679" y="0"/>
                  </a:moveTo>
                  <a:lnTo>
                    <a:pt x="261" y="202"/>
                  </a:lnTo>
                  <a:cubicBezTo>
                    <a:pt x="102" y="289"/>
                    <a:pt x="1" y="448"/>
                    <a:pt x="1" y="621"/>
                  </a:cubicBezTo>
                  <a:lnTo>
                    <a:pt x="1" y="2497"/>
                  </a:lnTo>
                  <a:cubicBezTo>
                    <a:pt x="1" y="2613"/>
                    <a:pt x="102" y="2728"/>
                    <a:pt x="232" y="2728"/>
                  </a:cubicBezTo>
                  <a:lnTo>
                    <a:pt x="2542" y="2728"/>
                  </a:lnTo>
                  <a:cubicBezTo>
                    <a:pt x="2657" y="2728"/>
                    <a:pt x="2758" y="2613"/>
                    <a:pt x="2758" y="2497"/>
                  </a:cubicBezTo>
                  <a:lnTo>
                    <a:pt x="2758" y="621"/>
                  </a:lnTo>
                  <a:cubicBezTo>
                    <a:pt x="2758" y="448"/>
                    <a:pt x="2657" y="289"/>
                    <a:pt x="2513" y="202"/>
                  </a:cubicBezTo>
                  <a:lnTo>
                    <a:pt x="2094" y="0"/>
                  </a:lnTo>
                  <a:cubicBezTo>
                    <a:pt x="1914" y="224"/>
                    <a:pt x="1650" y="336"/>
                    <a:pt x="1387" y="336"/>
                  </a:cubicBezTo>
                  <a:cubicBezTo>
                    <a:pt x="1123" y="336"/>
                    <a:pt x="860" y="224"/>
                    <a:pt x="679" y="0"/>
                  </a:cubicBezTo>
                  <a:close/>
                </a:path>
              </a:pathLst>
            </a:custGeom>
            <a:solidFill>
              <a:srgbClr val="9AAAB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6953;p73">
              <a:extLst>
                <a:ext uri="{FF2B5EF4-FFF2-40B4-BE49-F238E27FC236}">
                  <a16:creationId xmlns:a16="http://schemas.microsoft.com/office/drawing/2014/main" xmlns="" id="{0AA5637B-1389-4C94-BF70-4DB8A212136D}"/>
                </a:ext>
              </a:extLst>
            </p:cNvPr>
            <p:cNvSpPr/>
            <p:nvPr/>
          </p:nvSpPr>
          <p:spPr>
            <a:xfrm>
              <a:off x="2396675" y="3000708"/>
              <a:ext cx="48105" cy="54527"/>
            </a:xfrm>
            <a:custGeom>
              <a:avLst/>
              <a:gdLst/>
              <a:ahLst/>
              <a:cxnLst/>
              <a:rect l="l" t="t" r="r" b="b"/>
              <a:pathLst>
                <a:path w="1835" h="2080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61"/>
                    <a:pt x="405" y="2079"/>
                    <a:pt x="925" y="2079"/>
                  </a:cubicBezTo>
                  <a:cubicBezTo>
                    <a:pt x="1430" y="2065"/>
                    <a:pt x="1834" y="1661"/>
                    <a:pt x="1834" y="115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41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6954;p73">
              <a:extLst>
                <a:ext uri="{FF2B5EF4-FFF2-40B4-BE49-F238E27FC236}">
                  <a16:creationId xmlns:a16="http://schemas.microsoft.com/office/drawing/2014/main" xmlns="" id="{E6DA3F52-DAE4-4638-849D-D4E4DE6406FD}"/>
                </a:ext>
              </a:extLst>
            </p:cNvPr>
            <p:cNvSpPr/>
            <p:nvPr/>
          </p:nvSpPr>
          <p:spPr>
            <a:xfrm>
              <a:off x="2396675" y="3000708"/>
              <a:ext cx="33345" cy="54422"/>
            </a:xfrm>
            <a:custGeom>
              <a:avLst/>
              <a:gdLst/>
              <a:ahLst/>
              <a:cxnLst/>
              <a:rect l="l" t="t" r="r" b="b"/>
              <a:pathLst>
                <a:path w="1272" h="2076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82"/>
                    <a:pt x="437" y="2075"/>
                    <a:pt x="925" y="2075"/>
                  </a:cubicBezTo>
                  <a:cubicBezTo>
                    <a:pt x="1039" y="2075"/>
                    <a:pt x="1156" y="2054"/>
                    <a:pt x="1271" y="2007"/>
                  </a:cubicBezTo>
                  <a:cubicBezTo>
                    <a:pt x="910" y="1863"/>
                    <a:pt x="694" y="1531"/>
                    <a:pt x="694" y="1155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6955;p73">
              <a:extLst>
                <a:ext uri="{FF2B5EF4-FFF2-40B4-BE49-F238E27FC236}">
                  <a16:creationId xmlns:a16="http://schemas.microsoft.com/office/drawing/2014/main" xmlns="" id="{7744E36B-D6FF-45DA-89F6-3260A92F432F}"/>
                </a:ext>
              </a:extLst>
            </p:cNvPr>
            <p:cNvSpPr/>
            <p:nvPr/>
          </p:nvSpPr>
          <p:spPr>
            <a:xfrm>
              <a:off x="2396675" y="3000708"/>
              <a:ext cx="48105" cy="24301"/>
            </a:xfrm>
            <a:custGeom>
              <a:avLst/>
              <a:gdLst/>
              <a:ahLst/>
              <a:cxnLst/>
              <a:rect l="l" t="t" r="r" b="b"/>
              <a:pathLst>
                <a:path w="1835" h="927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550" y="841"/>
                    <a:pt x="1124" y="926"/>
                    <a:pt x="1700" y="926"/>
                  </a:cubicBezTo>
                  <a:cubicBezTo>
                    <a:pt x="1745" y="926"/>
                    <a:pt x="1789" y="926"/>
                    <a:pt x="1834" y="92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56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6956;p73">
              <a:extLst>
                <a:ext uri="{FF2B5EF4-FFF2-40B4-BE49-F238E27FC236}">
                  <a16:creationId xmlns:a16="http://schemas.microsoft.com/office/drawing/2014/main" xmlns="" id="{F8F0F6E4-BB18-4264-B4C2-0E07A2E81F0C}"/>
                </a:ext>
              </a:extLst>
            </p:cNvPr>
            <p:cNvSpPr/>
            <p:nvPr/>
          </p:nvSpPr>
          <p:spPr>
            <a:xfrm>
              <a:off x="2396675" y="3000708"/>
              <a:ext cx="33345" cy="21968"/>
            </a:xfrm>
            <a:custGeom>
              <a:avLst/>
              <a:gdLst/>
              <a:ahLst/>
              <a:cxnLst/>
              <a:rect l="l" t="t" r="r" b="b"/>
              <a:pathLst>
                <a:path w="1272" h="838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232" y="766"/>
                    <a:pt x="463" y="809"/>
                    <a:pt x="694" y="838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6957;p73">
              <a:extLst>
                <a:ext uri="{FF2B5EF4-FFF2-40B4-BE49-F238E27FC236}">
                  <a16:creationId xmlns:a16="http://schemas.microsoft.com/office/drawing/2014/main" xmlns="" id="{8A643978-C4EE-4BD5-8780-C1EF177F9DE9}"/>
                </a:ext>
              </a:extLst>
            </p:cNvPr>
            <p:cNvSpPr/>
            <p:nvPr/>
          </p:nvSpPr>
          <p:spPr>
            <a:xfrm>
              <a:off x="2384563" y="3079038"/>
              <a:ext cx="30305" cy="60583"/>
            </a:xfrm>
            <a:custGeom>
              <a:avLst/>
              <a:gdLst/>
              <a:ahLst/>
              <a:cxnLst/>
              <a:rect l="l" t="t" r="r" b="b"/>
              <a:pathLst>
                <a:path w="1156" h="2311" extrusionOk="0">
                  <a:moveTo>
                    <a:pt x="59" y="1"/>
                  </a:moveTo>
                  <a:cubicBezTo>
                    <a:pt x="30" y="59"/>
                    <a:pt x="1" y="131"/>
                    <a:pt x="1" y="203"/>
                  </a:cubicBezTo>
                  <a:lnTo>
                    <a:pt x="1" y="2079"/>
                  </a:lnTo>
                  <a:cubicBezTo>
                    <a:pt x="1" y="2209"/>
                    <a:pt x="102" y="2310"/>
                    <a:pt x="232" y="2310"/>
                  </a:cubicBezTo>
                  <a:lnTo>
                    <a:pt x="1156" y="2310"/>
                  </a:lnTo>
                  <a:lnTo>
                    <a:pt x="1156" y="1849"/>
                  </a:lnTo>
                  <a:lnTo>
                    <a:pt x="925" y="1849"/>
                  </a:lnTo>
                  <a:cubicBezTo>
                    <a:pt x="795" y="1849"/>
                    <a:pt x="694" y="1747"/>
                    <a:pt x="694" y="1618"/>
                  </a:cubicBezTo>
                  <a:lnTo>
                    <a:pt x="694" y="694"/>
                  </a:lnTo>
                  <a:cubicBezTo>
                    <a:pt x="694" y="549"/>
                    <a:pt x="622" y="419"/>
                    <a:pt x="506" y="333"/>
                  </a:cubicBezTo>
                  <a:lnTo>
                    <a:pt x="59" y="1"/>
                  </a:ln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6958;p73">
              <a:extLst>
                <a:ext uri="{FF2B5EF4-FFF2-40B4-BE49-F238E27FC236}">
                  <a16:creationId xmlns:a16="http://schemas.microsoft.com/office/drawing/2014/main" xmlns="" id="{5D55312F-FCCB-434D-B248-130B1ACBCF31}"/>
                </a:ext>
              </a:extLst>
            </p:cNvPr>
            <p:cNvSpPr/>
            <p:nvPr/>
          </p:nvSpPr>
          <p:spPr>
            <a:xfrm>
              <a:off x="2426953" y="3078671"/>
              <a:ext cx="30305" cy="60557"/>
            </a:xfrm>
            <a:custGeom>
              <a:avLst/>
              <a:gdLst/>
              <a:ahLst/>
              <a:cxnLst/>
              <a:rect l="l" t="t" r="r" b="b"/>
              <a:pathLst>
                <a:path w="1156" h="2310" extrusionOk="0">
                  <a:moveTo>
                    <a:pt x="1083" y="0"/>
                  </a:moveTo>
                  <a:lnTo>
                    <a:pt x="636" y="347"/>
                  </a:lnTo>
                  <a:cubicBezTo>
                    <a:pt x="520" y="419"/>
                    <a:pt x="463" y="563"/>
                    <a:pt x="463" y="708"/>
                  </a:cubicBezTo>
                  <a:lnTo>
                    <a:pt x="463" y="1617"/>
                  </a:lnTo>
                  <a:cubicBezTo>
                    <a:pt x="463" y="1747"/>
                    <a:pt x="362" y="1848"/>
                    <a:pt x="232" y="1848"/>
                  </a:cubicBezTo>
                  <a:lnTo>
                    <a:pt x="1" y="1848"/>
                  </a:lnTo>
                  <a:lnTo>
                    <a:pt x="1" y="2310"/>
                  </a:lnTo>
                  <a:lnTo>
                    <a:pt x="925" y="2310"/>
                  </a:lnTo>
                  <a:cubicBezTo>
                    <a:pt x="1040" y="2310"/>
                    <a:pt x="1156" y="2209"/>
                    <a:pt x="1156" y="2079"/>
                  </a:cubicBezTo>
                  <a:lnTo>
                    <a:pt x="1156" y="217"/>
                  </a:lnTo>
                  <a:cubicBezTo>
                    <a:pt x="1141" y="145"/>
                    <a:pt x="1127" y="73"/>
                    <a:pt x="1083" y="0"/>
                  </a:cubicBez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6959;p73">
              <a:extLst>
                <a:ext uri="{FF2B5EF4-FFF2-40B4-BE49-F238E27FC236}">
                  <a16:creationId xmlns:a16="http://schemas.microsoft.com/office/drawing/2014/main" xmlns="" id="{484E383E-99C1-4064-9592-C30B26D07B61}"/>
                </a:ext>
              </a:extLst>
            </p:cNvPr>
            <p:cNvSpPr/>
            <p:nvPr/>
          </p:nvSpPr>
          <p:spPr>
            <a:xfrm>
              <a:off x="2408786" y="3127483"/>
              <a:ext cx="24249" cy="11744"/>
            </a:xfrm>
            <a:custGeom>
              <a:avLst/>
              <a:gdLst/>
              <a:ahLst/>
              <a:cxnLst/>
              <a:rect l="l" t="t" r="r" b="b"/>
              <a:pathLst>
                <a:path w="925" h="448" extrusionOk="0">
                  <a:moveTo>
                    <a:pt x="1" y="1"/>
                  </a:moveTo>
                  <a:lnTo>
                    <a:pt x="1" y="448"/>
                  </a:lnTo>
                  <a:lnTo>
                    <a:pt x="925" y="448"/>
                  </a:lnTo>
                  <a:lnTo>
                    <a:pt x="925" y="1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" name="Google Shape;10651;p69">
            <a:extLst>
              <a:ext uri="{FF2B5EF4-FFF2-40B4-BE49-F238E27FC236}">
                <a16:creationId xmlns:a16="http://schemas.microsoft.com/office/drawing/2014/main" xmlns="" id="{2C43EC00-A431-40D8-AA95-7380CF4AEA21}"/>
              </a:ext>
            </a:extLst>
          </p:cNvPr>
          <p:cNvGrpSpPr/>
          <p:nvPr/>
        </p:nvGrpSpPr>
        <p:grpSpPr>
          <a:xfrm>
            <a:off x="5868712" y="2815029"/>
            <a:ext cx="809300" cy="635380"/>
            <a:chOff x="4864446" y="3340207"/>
            <a:chExt cx="395607" cy="387414"/>
          </a:xfrm>
        </p:grpSpPr>
        <p:sp>
          <p:nvSpPr>
            <p:cNvPr id="247" name="Google Shape;10652;p69">
              <a:extLst>
                <a:ext uri="{FF2B5EF4-FFF2-40B4-BE49-F238E27FC236}">
                  <a16:creationId xmlns:a16="http://schemas.microsoft.com/office/drawing/2014/main" xmlns="" id="{88250AC1-E5EF-480F-AC99-6D0A79DDD204}"/>
                </a:ext>
              </a:extLst>
            </p:cNvPr>
            <p:cNvSpPr/>
            <p:nvPr/>
          </p:nvSpPr>
          <p:spPr>
            <a:xfrm>
              <a:off x="4939077" y="3412948"/>
              <a:ext cx="246581" cy="246581"/>
            </a:xfrm>
            <a:custGeom>
              <a:avLst/>
              <a:gdLst/>
              <a:ahLst/>
              <a:cxnLst/>
              <a:rect l="l" t="t" r="r" b="b"/>
              <a:pathLst>
                <a:path w="9390" h="9390" extrusionOk="0">
                  <a:moveTo>
                    <a:pt x="4690" y="1"/>
                  </a:moveTo>
                  <a:cubicBezTo>
                    <a:pt x="2097" y="1"/>
                    <a:pt x="1" y="2106"/>
                    <a:pt x="1" y="4700"/>
                  </a:cubicBezTo>
                  <a:cubicBezTo>
                    <a:pt x="1" y="7293"/>
                    <a:pt x="2097" y="9389"/>
                    <a:pt x="4690" y="9389"/>
                  </a:cubicBezTo>
                  <a:cubicBezTo>
                    <a:pt x="7284" y="9389"/>
                    <a:pt x="9389" y="7293"/>
                    <a:pt x="9389" y="4700"/>
                  </a:cubicBezTo>
                  <a:cubicBezTo>
                    <a:pt x="9389" y="2106"/>
                    <a:pt x="7284" y="1"/>
                    <a:pt x="4690" y="1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0653;p69">
              <a:extLst>
                <a:ext uri="{FF2B5EF4-FFF2-40B4-BE49-F238E27FC236}">
                  <a16:creationId xmlns:a16="http://schemas.microsoft.com/office/drawing/2014/main" xmlns="" id="{2DEA9872-40A5-4DDA-B09A-B91A8F56A7EA}"/>
                </a:ext>
              </a:extLst>
            </p:cNvPr>
            <p:cNvSpPr/>
            <p:nvPr/>
          </p:nvSpPr>
          <p:spPr>
            <a:xfrm>
              <a:off x="4988341" y="3499159"/>
              <a:ext cx="148054" cy="148054"/>
            </a:xfrm>
            <a:custGeom>
              <a:avLst/>
              <a:gdLst/>
              <a:ahLst/>
              <a:cxnLst/>
              <a:rect l="l" t="t" r="r" b="b"/>
              <a:pathLst>
                <a:path w="5638" h="5638" extrusionOk="0">
                  <a:moveTo>
                    <a:pt x="2814" y="0"/>
                  </a:moveTo>
                  <a:cubicBezTo>
                    <a:pt x="1264" y="0"/>
                    <a:pt x="1" y="1264"/>
                    <a:pt x="1" y="2824"/>
                  </a:cubicBezTo>
                  <a:cubicBezTo>
                    <a:pt x="1" y="4374"/>
                    <a:pt x="1264" y="5637"/>
                    <a:pt x="2814" y="5637"/>
                  </a:cubicBezTo>
                  <a:cubicBezTo>
                    <a:pt x="4374" y="5637"/>
                    <a:pt x="5638" y="4374"/>
                    <a:pt x="5638" y="2824"/>
                  </a:cubicBezTo>
                  <a:cubicBezTo>
                    <a:pt x="5638" y="1264"/>
                    <a:pt x="4374" y="0"/>
                    <a:pt x="28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0654;p69">
              <a:extLst>
                <a:ext uri="{FF2B5EF4-FFF2-40B4-BE49-F238E27FC236}">
                  <a16:creationId xmlns:a16="http://schemas.microsoft.com/office/drawing/2014/main" xmlns="" id="{94CEE4C4-F764-422C-A60A-3C254F4C5FFB}"/>
                </a:ext>
              </a:extLst>
            </p:cNvPr>
            <p:cNvSpPr/>
            <p:nvPr/>
          </p:nvSpPr>
          <p:spPr>
            <a:xfrm>
              <a:off x="4864446" y="3530067"/>
              <a:ext cx="56564" cy="12342"/>
            </a:xfrm>
            <a:custGeom>
              <a:avLst/>
              <a:gdLst/>
              <a:ahLst/>
              <a:cxnLst/>
              <a:rect l="l" t="t" r="r" b="b"/>
              <a:pathLst>
                <a:path w="2154" h="470" extrusionOk="0">
                  <a:moveTo>
                    <a:pt x="259" y="1"/>
                  </a:moveTo>
                  <a:cubicBezTo>
                    <a:pt x="1" y="58"/>
                    <a:pt x="1" y="422"/>
                    <a:pt x="259" y="469"/>
                  </a:cubicBezTo>
                  <a:lnTo>
                    <a:pt x="1905" y="469"/>
                  </a:lnTo>
                  <a:cubicBezTo>
                    <a:pt x="2154" y="422"/>
                    <a:pt x="2154" y="58"/>
                    <a:pt x="1905" y="1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0655;p69">
              <a:extLst>
                <a:ext uri="{FF2B5EF4-FFF2-40B4-BE49-F238E27FC236}">
                  <a16:creationId xmlns:a16="http://schemas.microsoft.com/office/drawing/2014/main" xmlns="" id="{52E879EF-05EA-425A-A88F-61E5B72FA71A}"/>
                </a:ext>
              </a:extLst>
            </p:cNvPr>
            <p:cNvSpPr/>
            <p:nvPr/>
          </p:nvSpPr>
          <p:spPr>
            <a:xfrm>
              <a:off x="5203463" y="3530067"/>
              <a:ext cx="56590" cy="12342"/>
            </a:xfrm>
            <a:custGeom>
              <a:avLst/>
              <a:gdLst/>
              <a:ahLst/>
              <a:cxnLst/>
              <a:rect l="l" t="t" r="r" b="b"/>
              <a:pathLst>
                <a:path w="2155" h="470" extrusionOk="0">
                  <a:moveTo>
                    <a:pt x="259" y="1"/>
                  </a:moveTo>
                  <a:cubicBezTo>
                    <a:pt x="1" y="58"/>
                    <a:pt x="1" y="422"/>
                    <a:pt x="259" y="469"/>
                  </a:cubicBezTo>
                  <a:lnTo>
                    <a:pt x="1905" y="469"/>
                  </a:lnTo>
                  <a:cubicBezTo>
                    <a:pt x="2154" y="422"/>
                    <a:pt x="2154" y="58"/>
                    <a:pt x="1905" y="1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0656;p69">
              <a:extLst>
                <a:ext uri="{FF2B5EF4-FFF2-40B4-BE49-F238E27FC236}">
                  <a16:creationId xmlns:a16="http://schemas.microsoft.com/office/drawing/2014/main" xmlns="" id="{4624F9B9-295A-4B5E-A6E2-FFE611F8EA71}"/>
                </a:ext>
              </a:extLst>
            </p:cNvPr>
            <p:cNvSpPr/>
            <p:nvPr/>
          </p:nvSpPr>
          <p:spPr>
            <a:xfrm>
              <a:off x="5056197" y="3340207"/>
              <a:ext cx="12342" cy="54437"/>
            </a:xfrm>
            <a:custGeom>
              <a:avLst/>
              <a:gdLst/>
              <a:ahLst/>
              <a:cxnLst/>
              <a:rect l="l" t="t" r="r" b="b"/>
              <a:pathLst>
                <a:path w="470" h="2073" extrusionOk="0">
                  <a:moveTo>
                    <a:pt x="232" y="0"/>
                  </a:moveTo>
                  <a:cubicBezTo>
                    <a:pt x="127" y="0"/>
                    <a:pt x="25" y="62"/>
                    <a:pt x="1" y="187"/>
                  </a:cubicBezTo>
                  <a:lnTo>
                    <a:pt x="1" y="1833"/>
                  </a:lnTo>
                  <a:cubicBezTo>
                    <a:pt x="1" y="1957"/>
                    <a:pt x="106" y="2072"/>
                    <a:pt x="240" y="2072"/>
                  </a:cubicBezTo>
                  <a:cubicBezTo>
                    <a:pt x="364" y="2063"/>
                    <a:pt x="460" y="1957"/>
                    <a:pt x="470" y="1833"/>
                  </a:cubicBezTo>
                  <a:lnTo>
                    <a:pt x="470" y="187"/>
                  </a:lnTo>
                  <a:cubicBezTo>
                    <a:pt x="441" y="62"/>
                    <a:pt x="336" y="0"/>
                    <a:pt x="232" y="0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0657;p69">
              <a:extLst>
                <a:ext uri="{FF2B5EF4-FFF2-40B4-BE49-F238E27FC236}">
                  <a16:creationId xmlns:a16="http://schemas.microsoft.com/office/drawing/2014/main" xmlns="" id="{3928682C-16F5-4314-9F4F-D5AB7D9E4430}"/>
                </a:ext>
              </a:extLst>
            </p:cNvPr>
            <p:cNvSpPr/>
            <p:nvPr/>
          </p:nvSpPr>
          <p:spPr>
            <a:xfrm>
              <a:off x="4968488" y="3658557"/>
              <a:ext cx="28597" cy="33376"/>
            </a:xfrm>
            <a:custGeom>
              <a:avLst/>
              <a:gdLst/>
              <a:ahLst/>
              <a:cxnLst/>
              <a:rect l="l" t="t" r="r" b="b"/>
              <a:pathLst>
                <a:path w="1089" h="1271" extrusionOk="0">
                  <a:moveTo>
                    <a:pt x="707" y="1"/>
                  </a:moveTo>
                  <a:cubicBezTo>
                    <a:pt x="641" y="1"/>
                    <a:pt x="583" y="30"/>
                    <a:pt x="556" y="103"/>
                  </a:cubicBezTo>
                  <a:lnTo>
                    <a:pt x="87" y="917"/>
                  </a:lnTo>
                  <a:cubicBezTo>
                    <a:pt x="1" y="1070"/>
                    <a:pt x="106" y="1261"/>
                    <a:pt x="288" y="1271"/>
                  </a:cubicBezTo>
                  <a:cubicBezTo>
                    <a:pt x="374" y="1271"/>
                    <a:pt x="450" y="1223"/>
                    <a:pt x="489" y="1156"/>
                  </a:cubicBezTo>
                  <a:lnTo>
                    <a:pt x="958" y="342"/>
                  </a:lnTo>
                  <a:cubicBezTo>
                    <a:pt x="1088" y="191"/>
                    <a:pt x="874" y="1"/>
                    <a:pt x="707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0658;p69">
              <a:extLst>
                <a:ext uri="{FF2B5EF4-FFF2-40B4-BE49-F238E27FC236}">
                  <a16:creationId xmlns:a16="http://schemas.microsoft.com/office/drawing/2014/main" xmlns="" id="{5A7B3905-3408-4CBA-9F1E-607398764B42}"/>
                </a:ext>
              </a:extLst>
            </p:cNvPr>
            <p:cNvSpPr/>
            <p:nvPr/>
          </p:nvSpPr>
          <p:spPr>
            <a:xfrm>
              <a:off x="5128832" y="3381068"/>
              <a:ext cx="28387" cy="33166"/>
            </a:xfrm>
            <a:custGeom>
              <a:avLst/>
              <a:gdLst/>
              <a:ahLst/>
              <a:cxnLst/>
              <a:rect l="l" t="t" r="r" b="b"/>
              <a:pathLst>
                <a:path w="1081" h="1263" extrusionOk="0">
                  <a:moveTo>
                    <a:pt x="704" y="1"/>
                  </a:moveTo>
                  <a:cubicBezTo>
                    <a:pt x="637" y="1"/>
                    <a:pt x="576" y="31"/>
                    <a:pt x="546" y="105"/>
                  </a:cubicBezTo>
                  <a:lnTo>
                    <a:pt x="77" y="918"/>
                  </a:lnTo>
                  <a:cubicBezTo>
                    <a:pt x="0" y="1071"/>
                    <a:pt x="106" y="1263"/>
                    <a:pt x="288" y="1263"/>
                  </a:cubicBezTo>
                  <a:cubicBezTo>
                    <a:pt x="364" y="1263"/>
                    <a:pt x="441" y="1224"/>
                    <a:pt x="489" y="1157"/>
                  </a:cubicBezTo>
                  <a:lnTo>
                    <a:pt x="958" y="344"/>
                  </a:lnTo>
                  <a:cubicBezTo>
                    <a:pt x="1080" y="187"/>
                    <a:pt x="872" y="1"/>
                    <a:pt x="704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0659;p69">
              <a:extLst>
                <a:ext uri="{FF2B5EF4-FFF2-40B4-BE49-F238E27FC236}">
                  <a16:creationId xmlns:a16="http://schemas.microsoft.com/office/drawing/2014/main" xmlns="" id="{D2A0E238-7AB3-4CC6-B9C0-709E9B1F01C9}"/>
                </a:ext>
              </a:extLst>
            </p:cNvPr>
            <p:cNvSpPr/>
            <p:nvPr/>
          </p:nvSpPr>
          <p:spPr>
            <a:xfrm>
              <a:off x="4903915" y="3443646"/>
              <a:ext cx="38471" cy="24868"/>
            </a:xfrm>
            <a:custGeom>
              <a:avLst/>
              <a:gdLst/>
              <a:ahLst/>
              <a:cxnLst/>
              <a:rect l="l" t="t" r="r" b="b"/>
              <a:pathLst>
                <a:path w="1465" h="947" extrusionOk="0">
                  <a:moveTo>
                    <a:pt x="362" y="1"/>
                  </a:moveTo>
                  <a:cubicBezTo>
                    <a:pt x="175" y="1"/>
                    <a:pt x="1" y="360"/>
                    <a:pt x="220" y="449"/>
                  </a:cubicBezTo>
                  <a:lnTo>
                    <a:pt x="1034" y="918"/>
                  </a:lnTo>
                  <a:cubicBezTo>
                    <a:pt x="1072" y="937"/>
                    <a:pt x="1110" y="947"/>
                    <a:pt x="1158" y="947"/>
                  </a:cubicBezTo>
                  <a:cubicBezTo>
                    <a:pt x="1378" y="937"/>
                    <a:pt x="1464" y="631"/>
                    <a:pt x="1273" y="507"/>
                  </a:cubicBezTo>
                  <a:lnTo>
                    <a:pt x="459" y="38"/>
                  </a:lnTo>
                  <a:cubicBezTo>
                    <a:pt x="428" y="12"/>
                    <a:pt x="395" y="1"/>
                    <a:pt x="362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0660;p69">
              <a:extLst>
                <a:ext uri="{FF2B5EF4-FFF2-40B4-BE49-F238E27FC236}">
                  <a16:creationId xmlns:a16="http://schemas.microsoft.com/office/drawing/2014/main" xmlns="" id="{05EF2CDF-61D0-4200-BADF-023032ACE6FB}"/>
                </a:ext>
              </a:extLst>
            </p:cNvPr>
            <p:cNvSpPr/>
            <p:nvPr/>
          </p:nvSpPr>
          <p:spPr>
            <a:xfrm>
              <a:off x="5181641" y="3603910"/>
              <a:ext cx="38445" cy="24947"/>
            </a:xfrm>
            <a:custGeom>
              <a:avLst/>
              <a:gdLst/>
              <a:ahLst/>
              <a:cxnLst/>
              <a:rect l="l" t="t" r="r" b="b"/>
              <a:pathLst>
                <a:path w="1464" h="950" extrusionOk="0">
                  <a:moveTo>
                    <a:pt x="355" y="0"/>
                  </a:moveTo>
                  <a:cubicBezTo>
                    <a:pt x="165" y="0"/>
                    <a:pt x="1" y="362"/>
                    <a:pt x="219" y="442"/>
                  </a:cubicBezTo>
                  <a:lnTo>
                    <a:pt x="1033" y="911"/>
                  </a:lnTo>
                  <a:cubicBezTo>
                    <a:pt x="1062" y="930"/>
                    <a:pt x="1109" y="950"/>
                    <a:pt x="1148" y="950"/>
                  </a:cubicBezTo>
                  <a:cubicBezTo>
                    <a:pt x="1377" y="930"/>
                    <a:pt x="1464" y="634"/>
                    <a:pt x="1272" y="509"/>
                  </a:cubicBezTo>
                  <a:lnTo>
                    <a:pt x="459" y="40"/>
                  </a:lnTo>
                  <a:cubicBezTo>
                    <a:pt x="425" y="12"/>
                    <a:pt x="389" y="0"/>
                    <a:pt x="355" y="0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0661;p69">
              <a:extLst>
                <a:ext uri="{FF2B5EF4-FFF2-40B4-BE49-F238E27FC236}">
                  <a16:creationId xmlns:a16="http://schemas.microsoft.com/office/drawing/2014/main" xmlns="" id="{D2FF9C1C-5BBB-464E-967A-56938235559B}"/>
                </a:ext>
              </a:extLst>
            </p:cNvPr>
            <p:cNvSpPr/>
            <p:nvPr/>
          </p:nvSpPr>
          <p:spPr>
            <a:xfrm>
              <a:off x="5127676" y="3658321"/>
              <a:ext cx="28571" cy="33613"/>
            </a:xfrm>
            <a:custGeom>
              <a:avLst/>
              <a:gdLst/>
              <a:ahLst/>
              <a:cxnLst/>
              <a:rect l="l" t="t" r="r" b="b"/>
              <a:pathLst>
                <a:path w="1088" h="1280" extrusionOk="0">
                  <a:moveTo>
                    <a:pt x="382" y="0"/>
                  </a:moveTo>
                  <a:cubicBezTo>
                    <a:pt x="215" y="0"/>
                    <a:pt x="0" y="191"/>
                    <a:pt x="131" y="342"/>
                  </a:cubicBezTo>
                  <a:lnTo>
                    <a:pt x="600" y="1155"/>
                  </a:lnTo>
                  <a:cubicBezTo>
                    <a:pt x="638" y="1232"/>
                    <a:pt x="714" y="1280"/>
                    <a:pt x="801" y="1280"/>
                  </a:cubicBezTo>
                  <a:lnTo>
                    <a:pt x="801" y="1270"/>
                  </a:lnTo>
                  <a:cubicBezTo>
                    <a:pt x="973" y="1270"/>
                    <a:pt x="1088" y="1079"/>
                    <a:pt x="1002" y="916"/>
                  </a:cubicBezTo>
                  <a:lnTo>
                    <a:pt x="533" y="103"/>
                  </a:lnTo>
                  <a:cubicBezTo>
                    <a:pt x="506" y="30"/>
                    <a:pt x="447" y="0"/>
                    <a:pt x="382" y="0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0662;p69">
              <a:extLst>
                <a:ext uri="{FF2B5EF4-FFF2-40B4-BE49-F238E27FC236}">
                  <a16:creationId xmlns:a16="http://schemas.microsoft.com/office/drawing/2014/main" xmlns="" id="{A7796BC6-BB9A-4556-8844-17F3C3B51285}"/>
                </a:ext>
              </a:extLst>
            </p:cNvPr>
            <p:cNvSpPr/>
            <p:nvPr/>
          </p:nvSpPr>
          <p:spPr>
            <a:xfrm>
              <a:off x="4967333" y="3380858"/>
              <a:ext cx="28571" cy="33376"/>
            </a:xfrm>
            <a:custGeom>
              <a:avLst/>
              <a:gdLst/>
              <a:ahLst/>
              <a:cxnLst/>
              <a:rect l="l" t="t" r="r" b="b"/>
              <a:pathLst>
                <a:path w="1088" h="1271" extrusionOk="0">
                  <a:moveTo>
                    <a:pt x="382" y="1"/>
                  </a:moveTo>
                  <a:cubicBezTo>
                    <a:pt x="215" y="1"/>
                    <a:pt x="0" y="191"/>
                    <a:pt x="131" y="342"/>
                  </a:cubicBezTo>
                  <a:lnTo>
                    <a:pt x="600" y="1156"/>
                  </a:lnTo>
                  <a:cubicBezTo>
                    <a:pt x="638" y="1223"/>
                    <a:pt x="715" y="1271"/>
                    <a:pt x="801" y="1271"/>
                  </a:cubicBezTo>
                  <a:cubicBezTo>
                    <a:pt x="983" y="1261"/>
                    <a:pt x="1088" y="1070"/>
                    <a:pt x="1002" y="917"/>
                  </a:cubicBezTo>
                  <a:lnTo>
                    <a:pt x="533" y="103"/>
                  </a:lnTo>
                  <a:cubicBezTo>
                    <a:pt x="506" y="30"/>
                    <a:pt x="447" y="1"/>
                    <a:pt x="382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0663;p69">
              <a:extLst>
                <a:ext uri="{FF2B5EF4-FFF2-40B4-BE49-F238E27FC236}">
                  <a16:creationId xmlns:a16="http://schemas.microsoft.com/office/drawing/2014/main" xmlns="" id="{FD786FAF-460A-4717-A9E0-726E357E244E}"/>
                </a:ext>
              </a:extLst>
            </p:cNvPr>
            <p:cNvSpPr/>
            <p:nvPr/>
          </p:nvSpPr>
          <p:spPr>
            <a:xfrm>
              <a:off x="5182350" y="3443646"/>
              <a:ext cx="38471" cy="24868"/>
            </a:xfrm>
            <a:custGeom>
              <a:avLst/>
              <a:gdLst/>
              <a:ahLst/>
              <a:cxnLst/>
              <a:rect l="l" t="t" r="r" b="b"/>
              <a:pathLst>
                <a:path w="1465" h="947" extrusionOk="0">
                  <a:moveTo>
                    <a:pt x="1104" y="1"/>
                  </a:moveTo>
                  <a:cubicBezTo>
                    <a:pt x="1071" y="1"/>
                    <a:pt x="1037" y="12"/>
                    <a:pt x="1006" y="38"/>
                  </a:cubicBezTo>
                  <a:lnTo>
                    <a:pt x="192" y="507"/>
                  </a:lnTo>
                  <a:cubicBezTo>
                    <a:pt x="1" y="631"/>
                    <a:pt x="78" y="937"/>
                    <a:pt x="307" y="947"/>
                  </a:cubicBezTo>
                  <a:cubicBezTo>
                    <a:pt x="355" y="947"/>
                    <a:pt x="393" y="937"/>
                    <a:pt x="432" y="918"/>
                  </a:cubicBezTo>
                  <a:lnTo>
                    <a:pt x="1245" y="449"/>
                  </a:lnTo>
                  <a:cubicBezTo>
                    <a:pt x="1465" y="360"/>
                    <a:pt x="1290" y="1"/>
                    <a:pt x="1104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0664;p69">
              <a:extLst>
                <a:ext uri="{FF2B5EF4-FFF2-40B4-BE49-F238E27FC236}">
                  <a16:creationId xmlns:a16="http://schemas.microsoft.com/office/drawing/2014/main" xmlns="" id="{7FC2C07C-AC25-43BA-83BE-FFB9C8FB4CBE}"/>
                </a:ext>
              </a:extLst>
            </p:cNvPr>
            <p:cNvSpPr/>
            <p:nvPr/>
          </p:nvSpPr>
          <p:spPr>
            <a:xfrm>
              <a:off x="4904650" y="3603910"/>
              <a:ext cx="38445" cy="24947"/>
            </a:xfrm>
            <a:custGeom>
              <a:avLst/>
              <a:gdLst/>
              <a:ahLst/>
              <a:cxnLst/>
              <a:rect l="l" t="t" r="r" b="b"/>
              <a:pathLst>
                <a:path w="1464" h="950" extrusionOk="0">
                  <a:moveTo>
                    <a:pt x="1107" y="0"/>
                  </a:moveTo>
                  <a:cubicBezTo>
                    <a:pt x="1073" y="0"/>
                    <a:pt x="1038" y="12"/>
                    <a:pt x="1006" y="40"/>
                  </a:cubicBezTo>
                  <a:lnTo>
                    <a:pt x="192" y="509"/>
                  </a:lnTo>
                  <a:cubicBezTo>
                    <a:pt x="1" y="634"/>
                    <a:pt x="87" y="930"/>
                    <a:pt x="317" y="950"/>
                  </a:cubicBezTo>
                  <a:cubicBezTo>
                    <a:pt x="355" y="950"/>
                    <a:pt x="393" y="930"/>
                    <a:pt x="431" y="911"/>
                  </a:cubicBezTo>
                  <a:lnTo>
                    <a:pt x="1245" y="442"/>
                  </a:lnTo>
                  <a:cubicBezTo>
                    <a:pt x="1463" y="362"/>
                    <a:pt x="1292" y="0"/>
                    <a:pt x="1107" y="0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0665;p69">
              <a:extLst>
                <a:ext uri="{FF2B5EF4-FFF2-40B4-BE49-F238E27FC236}">
                  <a16:creationId xmlns:a16="http://schemas.microsoft.com/office/drawing/2014/main" xmlns="" id="{5FDB1D7E-B4D5-4FC9-9BE0-4A4E097D3F4B}"/>
                </a:ext>
              </a:extLst>
            </p:cNvPr>
            <p:cNvSpPr/>
            <p:nvPr/>
          </p:nvSpPr>
          <p:spPr>
            <a:xfrm>
              <a:off x="5075839" y="3433037"/>
              <a:ext cx="87209" cy="73948"/>
            </a:xfrm>
            <a:custGeom>
              <a:avLst/>
              <a:gdLst/>
              <a:ahLst/>
              <a:cxnLst/>
              <a:rect l="l" t="t" r="r" b="b"/>
              <a:pathLst>
                <a:path w="3321" h="2816" extrusionOk="0">
                  <a:moveTo>
                    <a:pt x="414" y="0"/>
                  </a:moveTo>
                  <a:cubicBezTo>
                    <a:pt x="103" y="0"/>
                    <a:pt x="0" y="487"/>
                    <a:pt x="353" y="576"/>
                  </a:cubicBezTo>
                  <a:cubicBezTo>
                    <a:pt x="1416" y="853"/>
                    <a:pt x="2286" y="1619"/>
                    <a:pt x="2698" y="2633"/>
                  </a:cubicBezTo>
                  <a:cubicBezTo>
                    <a:pt x="2746" y="2748"/>
                    <a:pt x="2851" y="2815"/>
                    <a:pt x="2966" y="2815"/>
                  </a:cubicBezTo>
                  <a:cubicBezTo>
                    <a:pt x="3177" y="2815"/>
                    <a:pt x="3320" y="2605"/>
                    <a:pt x="3243" y="2413"/>
                  </a:cubicBezTo>
                  <a:cubicBezTo>
                    <a:pt x="2755" y="1226"/>
                    <a:pt x="1741" y="336"/>
                    <a:pt x="497" y="11"/>
                  </a:cubicBezTo>
                  <a:cubicBezTo>
                    <a:pt x="468" y="4"/>
                    <a:pt x="440" y="0"/>
                    <a:pt x="4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0666;p69">
              <a:extLst>
                <a:ext uri="{FF2B5EF4-FFF2-40B4-BE49-F238E27FC236}">
                  <a16:creationId xmlns:a16="http://schemas.microsoft.com/office/drawing/2014/main" xmlns="" id="{78310840-3D55-48C9-981A-EFE7C22D8264}"/>
                </a:ext>
              </a:extLst>
            </p:cNvPr>
            <p:cNvSpPr/>
            <p:nvPr/>
          </p:nvSpPr>
          <p:spPr>
            <a:xfrm>
              <a:off x="5025288" y="3585607"/>
              <a:ext cx="74158" cy="111106"/>
            </a:xfrm>
            <a:custGeom>
              <a:avLst/>
              <a:gdLst/>
              <a:ahLst/>
              <a:cxnLst/>
              <a:rect l="l" t="t" r="r" b="b"/>
              <a:pathLst>
                <a:path w="2824" h="4231" extrusionOk="0">
                  <a:moveTo>
                    <a:pt x="938" y="1"/>
                  </a:moveTo>
                  <a:lnTo>
                    <a:pt x="938" y="450"/>
                  </a:lnTo>
                  <a:cubicBezTo>
                    <a:pt x="938" y="536"/>
                    <a:pt x="891" y="613"/>
                    <a:pt x="814" y="661"/>
                  </a:cubicBezTo>
                  <a:lnTo>
                    <a:pt x="259" y="948"/>
                  </a:lnTo>
                  <a:cubicBezTo>
                    <a:pt x="96" y="1034"/>
                    <a:pt x="1" y="1197"/>
                    <a:pt x="1" y="1369"/>
                  </a:cubicBezTo>
                  <a:lnTo>
                    <a:pt x="1" y="2738"/>
                  </a:lnTo>
                  <a:cubicBezTo>
                    <a:pt x="1" y="3245"/>
                    <a:pt x="154" y="3752"/>
                    <a:pt x="441" y="4173"/>
                  </a:cubicBezTo>
                  <a:lnTo>
                    <a:pt x="479" y="4231"/>
                  </a:lnTo>
                  <a:lnTo>
                    <a:pt x="2355" y="4231"/>
                  </a:lnTo>
                  <a:lnTo>
                    <a:pt x="2393" y="4173"/>
                  </a:lnTo>
                  <a:cubicBezTo>
                    <a:pt x="2671" y="3752"/>
                    <a:pt x="2824" y="3245"/>
                    <a:pt x="2824" y="2738"/>
                  </a:cubicBezTo>
                  <a:lnTo>
                    <a:pt x="2824" y="1369"/>
                  </a:lnTo>
                  <a:cubicBezTo>
                    <a:pt x="2824" y="1187"/>
                    <a:pt x="2728" y="1034"/>
                    <a:pt x="2565" y="948"/>
                  </a:cubicBezTo>
                  <a:lnTo>
                    <a:pt x="2010" y="661"/>
                  </a:lnTo>
                  <a:cubicBezTo>
                    <a:pt x="1934" y="613"/>
                    <a:pt x="1886" y="536"/>
                    <a:pt x="1886" y="450"/>
                  </a:cubicBezTo>
                  <a:lnTo>
                    <a:pt x="1886" y="1"/>
                  </a:ln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0667;p69">
              <a:extLst>
                <a:ext uri="{FF2B5EF4-FFF2-40B4-BE49-F238E27FC236}">
                  <a16:creationId xmlns:a16="http://schemas.microsoft.com/office/drawing/2014/main" xmlns="" id="{9CA0A379-5256-41F1-97A1-38AD538F7B22}"/>
                </a:ext>
              </a:extLst>
            </p:cNvPr>
            <p:cNvSpPr/>
            <p:nvPr/>
          </p:nvSpPr>
          <p:spPr>
            <a:xfrm>
              <a:off x="5025288" y="3606458"/>
              <a:ext cx="74158" cy="90256"/>
            </a:xfrm>
            <a:custGeom>
              <a:avLst/>
              <a:gdLst/>
              <a:ahLst/>
              <a:cxnLst/>
              <a:rect l="l" t="t" r="r" b="b"/>
              <a:pathLst>
                <a:path w="2824" h="3437" extrusionOk="0">
                  <a:moveTo>
                    <a:pt x="556" y="1"/>
                  </a:moveTo>
                  <a:lnTo>
                    <a:pt x="249" y="154"/>
                  </a:lnTo>
                  <a:cubicBezTo>
                    <a:pt x="96" y="240"/>
                    <a:pt x="1" y="403"/>
                    <a:pt x="1" y="575"/>
                  </a:cubicBezTo>
                  <a:lnTo>
                    <a:pt x="1" y="1944"/>
                  </a:lnTo>
                  <a:cubicBezTo>
                    <a:pt x="1" y="2451"/>
                    <a:pt x="154" y="2958"/>
                    <a:pt x="441" y="3379"/>
                  </a:cubicBezTo>
                  <a:lnTo>
                    <a:pt x="469" y="3437"/>
                  </a:lnTo>
                  <a:lnTo>
                    <a:pt x="2355" y="3437"/>
                  </a:lnTo>
                  <a:lnTo>
                    <a:pt x="2384" y="3379"/>
                  </a:lnTo>
                  <a:cubicBezTo>
                    <a:pt x="2671" y="2958"/>
                    <a:pt x="2824" y="2451"/>
                    <a:pt x="2824" y="1944"/>
                  </a:cubicBezTo>
                  <a:lnTo>
                    <a:pt x="2824" y="575"/>
                  </a:lnTo>
                  <a:cubicBezTo>
                    <a:pt x="2824" y="403"/>
                    <a:pt x="2718" y="240"/>
                    <a:pt x="2565" y="154"/>
                  </a:cubicBezTo>
                  <a:lnTo>
                    <a:pt x="2269" y="1"/>
                  </a:lnTo>
                  <a:cubicBezTo>
                    <a:pt x="2039" y="254"/>
                    <a:pt x="1726" y="381"/>
                    <a:pt x="1412" y="381"/>
                  </a:cubicBezTo>
                  <a:cubicBezTo>
                    <a:pt x="1099" y="381"/>
                    <a:pt x="785" y="254"/>
                    <a:pt x="55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0668;p69">
              <a:extLst>
                <a:ext uri="{FF2B5EF4-FFF2-40B4-BE49-F238E27FC236}">
                  <a16:creationId xmlns:a16="http://schemas.microsoft.com/office/drawing/2014/main" xmlns="" id="{F0225BC0-4157-412C-AAB9-2B86839443CD}"/>
                </a:ext>
              </a:extLst>
            </p:cNvPr>
            <p:cNvSpPr/>
            <p:nvPr/>
          </p:nvSpPr>
          <p:spPr>
            <a:xfrm>
              <a:off x="5048660" y="3585607"/>
              <a:ext cx="27678" cy="18382"/>
            </a:xfrm>
            <a:custGeom>
              <a:avLst/>
              <a:gdLst/>
              <a:ahLst/>
              <a:cxnLst/>
              <a:rect l="l" t="t" r="r" b="b"/>
              <a:pathLst>
                <a:path w="1054" h="700" extrusionOk="0">
                  <a:moveTo>
                    <a:pt x="58" y="1"/>
                  </a:moveTo>
                  <a:lnTo>
                    <a:pt x="58" y="450"/>
                  </a:lnTo>
                  <a:cubicBezTo>
                    <a:pt x="48" y="508"/>
                    <a:pt x="29" y="556"/>
                    <a:pt x="1" y="603"/>
                  </a:cubicBezTo>
                  <a:cubicBezTo>
                    <a:pt x="163" y="670"/>
                    <a:pt x="345" y="699"/>
                    <a:pt x="527" y="699"/>
                  </a:cubicBezTo>
                  <a:cubicBezTo>
                    <a:pt x="699" y="699"/>
                    <a:pt x="881" y="670"/>
                    <a:pt x="1053" y="603"/>
                  </a:cubicBezTo>
                  <a:cubicBezTo>
                    <a:pt x="1015" y="556"/>
                    <a:pt x="996" y="508"/>
                    <a:pt x="996" y="450"/>
                  </a:cubicBezTo>
                  <a:lnTo>
                    <a:pt x="996" y="1"/>
                  </a:lnTo>
                  <a:close/>
                </a:path>
              </a:pathLst>
            </a:custGeom>
            <a:solidFill>
              <a:srgbClr val="96ABB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0669;p69">
              <a:extLst>
                <a:ext uri="{FF2B5EF4-FFF2-40B4-BE49-F238E27FC236}">
                  <a16:creationId xmlns:a16="http://schemas.microsoft.com/office/drawing/2014/main" xmlns="" id="{96D6B33A-230F-4637-9D40-4916D0B8226E}"/>
                </a:ext>
              </a:extLst>
            </p:cNvPr>
            <p:cNvSpPr/>
            <p:nvPr/>
          </p:nvSpPr>
          <p:spPr>
            <a:xfrm>
              <a:off x="5037604" y="3536343"/>
              <a:ext cx="49526" cy="55330"/>
            </a:xfrm>
            <a:custGeom>
              <a:avLst/>
              <a:gdLst/>
              <a:ahLst/>
              <a:cxnLst/>
              <a:rect l="l" t="t" r="r" b="b"/>
              <a:pathLst>
                <a:path w="1886" h="2107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lnTo>
                    <a:pt x="0" y="1168"/>
                  </a:lnTo>
                  <a:cubicBezTo>
                    <a:pt x="0" y="1685"/>
                    <a:pt x="422" y="2106"/>
                    <a:pt x="948" y="2106"/>
                  </a:cubicBezTo>
                  <a:cubicBezTo>
                    <a:pt x="954" y="2106"/>
                    <a:pt x="959" y="2106"/>
                    <a:pt x="965" y="2106"/>
                  </a:cubicBezTo>
                  <a:cubicBezTo>
                    <a:pt x="1474" y="2106"/>
                    <a:pt x="1886" y="1679"/>
                    <a:pt x="1886" y="1168"/>
                  </a:cubicBezTo>
                  <a:lnTo>
                    <a:pt x="1886" y="699"/>
                  </a:lnTo>
                  <a:cubicBezTo>
                    <a:pt x="1886" y="317"/>
                    <a:pt x="1570" y="1"/>
                    <a:pt x="1187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0670;p69">
              <a:extLst>
                <a:ext uri="{FF2B5EF4-FFF2-40B4-BE49-F238E27FC236}">
                  <a16:creationId xmlns:a16="http://schemas.microsoft.com/office/drawing/2014/main" xmlns="" id="{EC4AB6FF-C88F-4BC4-941B-6EECA9BB8CD3}"/>
                </a:ext>
              </a:extLst>
            </p:cNvPr>
            <p:cNvSpPr/>
            <p:nvPr/>
          </p:nvSpPr>
          <p:spPr>
            <a:xfrm>
              <a:off x="5037604" y="3536343"/>
              <a:ext cx="33954" cy="55382"/>
            </a:xfrm>
            <a:custGeom>
              <a:avLst/>
              <a:gdLst/>
              <a:ahLst/>
              <a:cxnLst/>
              <a:rect l="l" t="t" r="r" b="b"/>
              <a:pathLst>
                <a:path w="1293" h="2109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lnTo>
                    <a:pt x="0" y="1168"/>
                  </a:lnTo>
                  <a:cubicBezTo>
                    <a:pt x="0" y="1711"/>
                    <a:pt x="439" y="2109"/>
                    <a:pt x="937" y="2109"/>
                  </a:cubicBezTo>
                  <a:cubicBezTo>
                    <a:pt x="1054" y="2109"/>
                    <a:pt x="1174" y="2087"/>
                    <a:pt x="1292" y="2039"/>
                  </a:cubicBezTo>
                  <a:cubicBezTo>
                    <a:pt x="938" y="1896"/>
                    <a:pt x="699" y="1551"/>
                    <a:pt x="709" y="1168"/>
                  </a:cubicBezTo>
                  <a:lnTo>
                    <a:pt x="709" y="699"/>
                  </a:lnTo>
                  <a:cubicBezTo>
                    <a:pt x="709" y="355"/>
                    <a:pt x="948" y="68"/>
                    <a:pt x="1292" y="10"/>
                  </a:cubicBezTo>
                  <a:cubicBezTo>
                    <a:pt x="1254" y="1"/>
                    <a:pt x="1216" y="1"/>
                    <a:pt x="1168" y="1"/>
                  </a:cubicBez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0671;p69">
              <a:extLst>
                <a:ext uri="{FF2B5EF4-FFF2-40B4-BE49-F238E27FC236}">
                  <a16:creationId xmlns:a16="http://schemas.microsoft.com/office/drawing/2014/main" xmlns="" id="{6EF8845C-CF99-4D3D-BD6E-CCE54C7EA11B}"/>
                </a:ext>
              </a:extLst>
            </p:cNvPr>
            <p:cNvSpPr/>
            <p:nvPr/>
          </p:nvSpPr>
          <p:spPr>
            <a:xfrm>
              <a:off x="5037604" y="3696451"/>
              <a:ext cx="49526" cy="31171"/>
            </a:xfrm>
            <a:custGeom>
              <a:avLst/>
              <a:gdLst/>
              <a:ahLst/>
              <a:cxnLst/>
              <a:rect l="l" t="t" r="r" b="b"/>
              <a:pathLst>
                <a:path w="1886" h="1187" extrusionOk="0">
                  <a:moveTo>
                    <a:pt x="0" y="0"/>
                  </a:moveTo>
                  <a:lnTo>
                    <a:pt x="0" y="947"/>
                  </a:lnTo>
                  <a:cubicBezTo>
                    <a:pt x="0" y="1072"/>
                    <a:pt x="106" y="1187"/>
                    <a:pt x="240" y="1187"/>
                  </a:cubicBezTo>
                  <a:lnTo>
                    <a:pt x="1647" y="1187"/>
                  </a:lnTo>
                  <a:cubicBezTo>
                    <a:pt x="1781" y="1187"/>
                    <a:pt x="1886" y="1072"/>
                    <a:pt x="1886" y="947"/>
                  </a:cubicBezTo>
                  <a:lnTo>
                    <a:pt x="1886" y="0"/>
                  </a:lnTo>
                  <a:close/>
                </a:path>
              </a:pathLst>
            </a:custGeom>
            <a:solidFill>
              <a:srgbClr val="76899A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0672;p69">
              <a:extLst>
                <a:ext uri="{FF2B5EF4-FFF2-40B4-BE49-F238E27FC236}">
                  <a16:creationId xmlns:a16="http://schemas.microsoft.com/office/drawing/2014/main" xmlns="" id="{A958786D-FBC8-4F60-8FC4-A4E451C4EFC3}"/>
                </a:ext>
              </a:extLst>
            </p:cNvPr>
            <p:cNvSpPr/>
            <p:nvPr/>
          </p:nvSpPr>
          <p:spPr>
            <a:xfrm>
              <a:off x="5025288" y="3615255"/>
              <a:ext cx="12342" cy="81222"/>
            </a:xfrm>
            <a:custGeom>
              <a:avLst/>
              <a:gdLst/>
              <a:ahLst/>
              <a:cxnLst/>
              <a:rect l="l" t="t" r="r" b="b"/>
              <a:pathLst>
                <a:path w="470" h="3093" extrusionOk="0">
                  <a:moveTo>
                    <a:pt x="77" y="1"/>
                  </a:moveTo>
                  <a:cubicBezTo>
                    <a:pt x="29" y="68"/>
                    <a:pt x="1" y="154"/>
                    <a:pt x="1" y="250"/>
                  </a:cubicBezTo>
                  <a:lnTo>
                    <a:pt x="1" y="1609"/>
                  </a:lnTo>
                  <a:cubicBezTo>
                    <a:pt x="1" y="2125"/>
                    <a:pt x="154" y="2623"/>
                    <a:pt x="441" y="3044"/>
                  </a:cubicBezTo>
                  <a:lnTo>
                    <a:pt x="469" y="3092"/>
                  </a:lnTo>
                  <a:lnTo>
                    <a:pt x="469" y="527"/>
                  </a:lnTo>
                  <a:cubicBezTo>
                    <a:pt x="469" y="384"/>
                    <a:pt x="402" y="240"/>
                    <a:pt x="288" y="154"/>
                  </a:cubicBezTo>
                  <a:lnTo>
                    <a:pt x="77" y="1"/>
                  </a:ln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0673;p69">
              <a:extLst>
                <a:ext uri="{FF2B5EF4-FFF2-40B4-BE49-F238E27FC236}">
                  <a16:creationId xmlns:a16="http://schemas.microsoft.com/office/drawing/2014/main" xmlns="" id="{A5C4B054-3122-4B94-BCCF-2649D5FF985D}"/>
                </a:ext>
              </a:extLst>
            </p:cNvPr>
            <p:cNvSpPr/>
            <p:nvPr/>
          </p:nvSpPr>
          <p:spPr>
            <a:xfrm>
              <a:off x="5086868" y="3615255"/>
              <a:ext cx="12579" cy="81222"/>
            </a:xfrm>
            <a:custGeom>
              <a:avLst/>
              <a:gdLst/>
              <a:ahLst/>
              <a:cxnLst/>
              <a:rect l="l" t="t" r="r" b="b"/>
              <a:pathLst>
                <a:path w="479" h="3093" extrusionOk="0">
                  <a:moveTo>
                    <a:pt x="402" y="1"/>
                  </a:moveTo>
                  <a:lnTo>
                    <a:pt x="192" y="154"/>
                  </a:lnTo>
                  <a:cubicBezTo>
                    <a:pt x="77" y="240"/>
                    <a:pt x="0" y="384"/>
                    <a:pt x="10" y="527"/>
                  </a:cubicBezTo>
                  <a:lnTo>
                    <a:pt x="10" y="3092"/>
                  </a:lnTo>
                  <a:lnTo>
                    <a:pt x="39" y="3044"/>
                  </a:lnTo>
                  <a:cubicBezTo>
                    <a:pt x="326" y="2623"/>
                    <a:pt x="479" y="2125"/>
                    <a:pt x="479" y="1609"/>
                  </a:cubicBezTo>
                  <a:lnTo>
                    <a:pt x="479" y="250"/>
                  </a:lnTo>
                  <a:cubicBezTo>
                    <a:pt x="479" y="154"/>
                    <a:pt x="450" y="68"/>
                    <a:pt x="40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0674;p69">
              <a:extLst>
                <a:ext uri="{FF2B5EF4-FFF2-40B4-BE49-F238E27FC236}">
                  <a16:creationId xmlns:a16="http://schemas.microsoft.com/office/drawing/2014/main" xmlns="" id="{4B8AF538-D3E8-4628-81D9-53E972A17E7B}"/>
                </a:ext>
              </a:extLst>
            </p:cNvPr>
            <p:cNvSpPr/>
            <p:nvPr/>
          </p:nvSpPr>
          <p:spPr>
            <a:xfrm>
              <a:off x="5059216" y="3708740"/>
              <a:ext cx="6302" cy="18645"/>
            </a:xfrm>
            <a:custGeom>
              <a:avLst/>
              <a:gdLst/>
              <a:ahLst/>
              <a:cxnLst/>
              <a:rect l="l" t="t" r="r" b="b"/>
              <a:pathLst>
                <a:path w="240" h="710" extrusionOk="0">
                  <a:moveTo>
                    <a:pt x="125" y="1"/>
                  </a:moveTo>
                  <a:cubicBezTo>
                    <a:pt x="58" y="1"/>
                    <a:pt x="1" y="58"/>
                    <a:pt x="1" y="125"/>
                  </a:cubicBezTo>
                  <a:lnTo>
                    <a:pt x="1" y="709"/>
                  </a:lnTo>
                  <a:lnTo>
                    <a:pt x="240" y="709"/>
                  </a:lnTo>
                  <a:lnTo>
                    <a:pt x="240" y="116"/>
                  </a:lnTo>
                  <a:cubicBezTo>
                    <a:pt x="240" y="58"/>
                    <a:pt x="182" y="1"/>
                    <a:pt x="125" y="1"/>
                  </a:cubicBezTo>
                  <a:close/>
                </a:path>
              </a:pathLst>
            </a:custGeom>
            <a:solidFill>
              <a:srgbClr val="63798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0675;p69">
              <a:extLst>
                <a:ext uri="{FF2B5EF4-FFF2-40B4-BE49-F238E27FC236}">
                  <a16:creationId xmlns:a16="http://schemas.microsoft.com/office/drawing/2014/main" xmlns="" id="{70608A54-FE61-476E-A2B8-C3379D70C459}"/>
                </a:ext>
              </a:extLst>
            </p:cNvPr>
            <p:cNvSpPr/>
            <p:nvPr/>
          </p:nvSpPr>
          <p:spPr>
            <a:xfrm>
              <a:off x="5037604" y="3536343"/>
              <a:ext cx="49526" cy="24658"/>
            </a:xfrm>
            <a:custGeom>
              <a:avLst/>
              <a:gdLst/>
              <a:ahLst/>
              <a:cxnLst/>
              <a:rect l="l" t="t" r="r" b="b"/>
              <a:pathLst>
                <a:path w="1886" h="939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cubicBezTo>
                    <a:pt x="0" y="699"/>
                    <a:pt x="709" y="939"/>
                    <a:pt x="1886" y="939"/>
                  </a:cubicBezTo>
                  <a:lnTo>
                    <a:pt x="1886" y="699"/>
                  </a:lnTo>
                  <a:cubicBezTo>
                    <a:pt x="1886" y="317"/>
                    <a:pt x="1570" y="1"/>
                    <a:pt x="1178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0676;p69">
              <a:extLst>
                <a:ext uri="{FF2B5EF4-FFF2-40B4-BE49-F238E27FC236}">
                  <a16:creationId xmlns:a16="http://schemas.microsoft.com/office/drawing/2014/main" xmlns="" id="{3CE6E1C5-A117-4C34-AC5C-6A1C32B25385}"/>
                </a:ext>
              </a:extLst>
            </p:cNvPr>
            <p:cNvSpPr/>
            <p:nvPr/>
          </p:nvSpPr>
          <p:spPr>
            <a:xfrm>
              <a:off x="5037604" y="3536343"/>
              <a:ext cx="33954" cy="22400"/>
            </a:xfrm>
            <a:custGeom>
              <a:avLst/>
              <a:gdLst/>
              <a:ahLst/>
              <a:cxnLst/>
              <a:rect l="l" t="t" r="r" b="b"/>
              <a:pathLst>
                <a:path w="1293" h="853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cubicBezTo>
                    <a:pt x="230" y="766"/>
                    <a:pt x="469" y="824"/>
                    <a:pt x="709" y="853"/>
                  </a:cubicBezTo>
                  <a:lnTo>
                    <a:pt x="709" y="699"/>
                  </a:lnTo>
                  <a:cubicBezTo>
                    <a:pt x="709" y="355"/>
                    <a:pt x="948" y="68"/>
                    <a:pt x="1292" y="10"/>
                  </a:cubicBezTo>
                  <a:cubicBezTo>
                    <a:pt x="1254" y="1"/>
                    <a:pt x="1216" y="1"/>
                    <a:pt x="1168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" name="Marcador de número de diapositiva 4">
            <a:extLst>
              <a:ext uri="{FF2B5EF4-FFF2-40B4-BE49-F238E27FC236}">
                <a16:creationId xmlns:a16="http://schemas.microsoft.com/office/drawing/2014/main" xmlns="" id="{1E7A8E93-10A7-4B5D-AA36-15A1C345B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6</a:t>
            </a:fld>
            <a:endParaRPr lang="es-PY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xmlns="" id="{08DF5A4D-0F38-4122-B2D5-D4150B2EA861}"/>
              </a:ext>
            </a:extLst>
          </p:cNvPr>
          <p:cNvSpPr txBox="1"/>
          <p:nvPr/>
        </p:nvSpPr>
        <p:spPr>
          <a:xfrm>
            <a:off x="1225298" y="3717260"/>
            <a:ext cx="2597765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rgbClr val="002060"/>
                </a:solidFill>
              </a:rPr>
              <a:t>Se prevé la capacitación de 20.000 jóvenes en competencia digitales anualmente. La propuesta formativa se detalla a continuación.</a:t>
            </a:r>
            <a:endParaRPr lang="es-ES" sz="1400" dirty="0">
              <a:solidFill>
                <a:srgbClr val="002060"/>
              </a:solidFill>
            </a:endParaRPr>
          </a:p>
        </p:txBody>
      </p:sp>
      <p:sp>
        <p:nvSpPr>
          <p:cNvPr id="111" name="Rectángulo redondeado 23">
            <a:extLst>
              <a:ext uri="{FF2B5EF4-FFF2-40B4-BE49-F238E27FC236}">
                <a16:creationId xmlns:a16="http://schemas.microsoft.com/office/drawing/2014/main" xmlns="" id="{025C9B30-BA9F-4C9A-8965-C9AF4AA1052C}"/>
              </a:ext>
            </a:extLst>
          </p:cNvPr>
          <p:cNvSpPr/>
          <p:nvPr/>
        </p:nvSpPr>
        <p:spPr>
          <a:xfrm>
            <a:off x="1555832" y="2202543"/>
            <a:ext cx="1890075" cy="400865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Cursos a ser dictados por el SNPP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2" name="Rectángulo redondeado 23">
            <a:extLst>
              <a:ext uri="{FF2B5EF4-FFF2-40B4-BE49-F238E27FC236}">
                <a16:creationId xmlns:a16="http://schemas.microsoft.com/office/drawing/2014/main" xmlns="" id="{025C9B30-BA9F-4C9A-8965-C9AF4AA1052C}"/>
              </a:ext>
            </a:extLst>
          </p:cNvPr>
          <p:cNvSpPr/>
          <p:nvPr/>
        </p:nvSpPr>
        <p:spPr>
          <a:xfrm>
            <a:off x="4602014" y="2199749"/>
            <a:ext cx="3311320" cy="400865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Alianzas con organismos internacionales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3" name="Rectángulo redondeado 23">
            <a:extLst>
              <a:ext uri="{FF2B5EF4-FFF2-40B4-BE49-F238E27FC236}">
                <a16:creationId xmlns:a16="http://schemas.microsoft.com/office/drawing/2014/main" xmlns="" id="{025C9B30-BA9F-4C9A-8965-C9AF4AA1052C}"/>
              </a:ext>
            </a:extLst>
          </p:cNvPr>
          <p:cNvSpPr/>
          <p:nvPr/>
        </p:nvSpPr>
        <p:spPr>
          <a:xfrm>
            <a:off x="8377145" y="2205933"/>
            <a:ext cx="2957579" cy="516400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Cursos a través del SINAFOCAL con centrales obreras, Institutos de Formación y ONGS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109" name="Google Shape;16929;p73">
            <a:extLst>
              <a:ext uri="{FF2B5EF4-FFF2-40B4-BE49-F238E27FC236}">
                <a16:creationId xmlns:a16="http://schemas.microsoft.com/office/drawing/2014/main" xmlns="" id="{6922BC38-F24F-42CB-B88F-130A6AA1B674}"/>
              </a:ext>
            </a:extLst>
          </p:cNvPr>
          <p:cNvGrpSpPr/>
          <p:nvPr/>
        </p:nvGrpSpPr>
        <p:grpSpPr>
          <a:xfrm>
            <a:off x="1930210" y="2994358"/>
            <a:ext cx="787849" cy="514673"/>
            <a:chOff x="2294122" y="2946600"/>
            <a:chExt cx="373931" cy="271351"/>
          </a:xfrm>
        </p:grpSpPr>
        <p:sp>
          <p:nvSpPr>
            <p:cNvPr id="110" name="Google Shape;16930;p73">
              <a:extLst>
                <a:ext uri="{FF2B5EF4-FFF2-40B4-BE49-F238E27FC236}">
                  <a16:creationId xmlns:a16="http://schemas.microsoft.com/office/drawing/2014/main" xmlns="" id="{6FAD3A70-3D41-49A7-9199-688DBF59581A}"/>
                </a:ext>
              </a:extLst>
            </p:cNvPr>
            <p:cNvSpPr/>
            <p:nvPr/>
          </p:nvSpPr>
          <p:spPr>
            <a:xfrm>
              <a:off x="2312289" y="2946600"/>
              <a:ext cx="337597" cy="247129"/>
            </a:xfrm>
            <a:custGeom>
              <a:avLst/>
              <a:gdLst/>
              <a:ahLst/>
              <a:cxnLst/>
              <a:rect l="l" t="t" r="r" b="b"/>
              <a:pathLst>
                <a:path w="12878" h="9427" extrusionOk="0">
                  <a:moveTo>
                    <a:pt x="463" y="0"/>
                  </a:moveTo>
                  <a:cubicBezTo>
                    <a:pt x="203" y="0"/>
                    <a:pt x="1" y="203"/>
                    <a:pt x="1" y="462"/>
                  </a:cubicBezTo>
                  <a:lnTo>
                    <a:pt x="1" y="9427"/>
                  </a:lnTo>
                  <a:lnTo>
                    <a:pt x="12877" y="9427"/>
                  </a:lnTo>
                  <a:lnTo>
                    <a:pt x="12877" y="462"/>
                  </a:lnTo>
                  <a:cubicBezTo>
                    <a:pt x="12877" y="203"/>
                    <a:pt x="12675" y="0"/>
                    <a:pt x="12415" y="0"/>
                  </a:cubicBezTo>
                  <a:close/>
                </a:path>
              </a:pathLst>
            </a:custGeom>
            <a:solidFill>
              <a:srgbClr val="91A8B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6931;p73">
              <a:extLst>
                <a:ext uri="{FF2B5EF4-FFF2-40B4-BE49-F238E27FC236}">
                  <a16:creationId xmlns:a16="http://schemas.microsoft.com/office/drawing/2014/main" xmlns="" id="{31514BE3-9BB9-4009-A6FC-E904D2403551}"/>
                </a:ext>
              </a:extLst>
            </p:cNvPr>
            <p:cNvSpPr/>
            <p:nvPr/>
          </p:nvSpPr>
          <p:spPr>
            <a:xfrm>
              <a:off x="2336511" y="2970823"/>
              <a:ext cx="289151" cy="192628"/>
            </a:xfrm>
            <a:custGeom>
              <a:avLst/>
              <a:gdLst/>
              <a:ahLst/>
              <a:cxnLst/>
              <a:rect l="l" t="t" r="r" b="b"/>
              <a:pathLst>
                <a:path w="11030" h="7348" extrusionOk="0">
                  <a:moveTo>
                    <a:pt x="232" y="0"/>
                  </a:moveTo>
                  <a:cubicBezTo>
                    <a:pt x="102" y="0"/>
                    <a:pt x="1" y="101"/>
                    <a:pt x="1" y="231"/>
                  </a:cubicBezTo>
                  <a:lnTo>
                    <a:pt x="1" y="7117"/>
                  </a:lnTo>
                  <a:cubicBezTo>
                    <a:pt x="1" y="7247"/>
                    <a:pt x="102" y="7348"/>
                    <a:pt x="232" y="7348"/>
                  </a:cubicBezTo>
                  <a:lnTo>
                    <a:pt x="10798" y="7348"/>
                  </a:lnTo>
                  <a:cubicBezTo>
                    <a:pt x="10928" y="7348"/>
                    <a:pt x="11029" y="7247"/>
                    <a:pt x="11029" y="7117"/>
                  </a:cubicBezTo>
                  <a:lnTo>
                    <a:pt x="11029" y="231"/>
                  </a:lnTo>
                  <a:cubicBezTo>
                    <a:pt x="11029" y="101"/>
                    <a:pt x="10928" y="0"/>
                    <a:pt x="10798" y="0"/>
                  </a:cubicBezTo>
                  <a:close/>
                </a:path>
              </a:pathLst>
            </a:custGeom>
            <a:solidFill>
              <a:srgbClr val="EFF1F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6932;p73">
              <a:extLst>
                <a:ext uri="{FF2B5EF4-FFF2-40B4-BE49-F238E27FC236}">
                  <a16:creationId xmlns:a16="http://schemas.microsoft.com/office/drawing/2014/main" xmlns="" id="{75AC4094-6D35-4A0D-A7B9-A3425070C5A5}"/>
                </a:ext>
              </a:extLst>
            </p:cNvPr>
            <p:cNvSpPr/>
            <p:nvPr/>
          </p:nvSpPr>
          <p:spPr>
            <a:xfrm>
              <a:off x="2336511" y="3127483"/>
              <a:ext cx="168798" cy="35967"/>
            </a:xfrm>
            <a:custGeom>
              <a:avLst/>
              <a:gdLst/>
              <a:ahLst/>
              <a:cxnLst/>
              <a:rect l="l" t="t" r="r" b="b"/>
              <a:pathLst>
                <a:path w="6439" h="1372" extrusionOk="0">
                  <a:moveTo>
                    <a:pt x="1" y="1"/>
                  </a:moveTo>
                  <a:lnTo>
                    <a:pt x="1" y="1141"/>
                  </a:lnTo>
                  <a:cubicBezTo>
                    <a:pt x="1" y="1271"/>
                    <a:pt x="102" y="1372"/>
                    <a:pt x="232" y="1372"/>
                  </a:cubicBezTo>
                  <a:lnTo>
                    <a:pt x="6439" y="1372"/>
                  </a:lnTo>
                  <a:lnTo>
                    <a:pt x="6439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6933;p73">
              <a:extLst>
                <a:ext uri="{FF2B5EF4-FFF2-40B4-BE49-F238E27FC236}">
                  <a16:creationId xmlns:a16="http://schemas.microsoft.com/office/drawing/2014/main" xmlns="" id="{B982844D-0BB0-4FEE-9A4F-B8565646790F}"/>
                </a:ext>
              </a:extLst>
            </p:cNvPr>
            <p:cNvSpPr/>
            <p:nvPr/>
          </p:nvSpPr>
          <p:spPr>
            <a:xfrm>
              <a:off x="2505284" y="2970823"/>
              <a:ext cx="120379" cy="96130"/>
            </a:xfrm>
            <a:custGeom>
              <a:avLst/>
              <a:gdLst/>
              <a:ahLst/>
              <a:cxnLst/>
              <a:rect l="l" t="t" r="r" b="b"/>
              <a:pathLst>
                <a:path w="4592" h="3667" extrusionOk="0">
                  <a:moveTo>
                    <a:pt x="1" y="0"/>
                  </a:moveTo>
                  <a:lnTo>
                    <a:pt x="1" y="3667"/>
                  </a:lnTo>
                  <a:lnTo>
                    <a:pt x="4591" y="3667"/>
                  </a:lnTo>
                  <a:lnTo>
                    <a:pt x="4591" y="231"/>
                  </a:lnTo>
                  <a:cubicBezTo>
                    <a:pt x="4591" y="101"/>
                    <a:pt x="4490" y="0"/>
                    <a:pt x="4360" y="0"/>
                  </a:cubicBezTo>
                  <a:close/>
                </a:path>
              </a:pathLst>
            </a:custGeom>
            <a:solidFill>
              <a:srgbClr val="BBC8D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6934;p73">
              <a:extLst>
                <a:ext uri="{FF2B5EF4-FFF2-40B4-BE49-F238E27FC236}">
                  <a16:creationId xmlns:a16="http://schemas.microsoft.com/office/drawing/2014/main" xmlns="" id="{EEFF021B-590F-408A-8188-DC36F054CA1F}"/>
                </a:ext>
              </a:extLst>
            </p:cNvPr>
            <p:cNvSpPr/>
            <p:nvPr/>
          </p:nvSpPr>
          <p:spPr>
            <a:xfrm>
              <a:off x="2505284" y="3066927"/>
              <a:ext cx="120379" cy="96524"/>
            </a:xfrm>
            <a:custGeom>
              <a:avLst/>
              <a:gdLst/>
              <a:ahLst/>
              <a:cxnLst/>
              <a:rect l="l" t="t" r="r" b="b"/>
              <a:pathLst>
                <a:path w="4592" h="3682" extrusionOk="0">
                  <a:moveTo>
                    <a:pt x="1" y="1"/>
                  </a:moveTo>
                  <a:lnTo>
                    <a:pt x="1" y="3682"/>
                  </a:lnTo>
                  <a:lnTo>
                    <a:pt x="4360" y="3682"/>
                  </a:lnTo>
                  <a:cubicBezTo>
                    <a:pt x="4490" y="3682"/>
                    <a:pt x="4591" y="3581"/>
                    <a:pt x="4591" y="345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D3DCE2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6935;p73">
              <a:extLst>
                <a:ext uri="{FF2B5EF4-FFF2-40B4-BE49-F238E27FC236}">
                  <a16:creationId xmlns:a16="http://schemas.microsoft.com/office/drawing/2014/main" xmlns="" id="{8CBCF19C-39EB-47D3-81B6-E7DFFAC8C387}"/>
                </a:ext>
              </a:extLst>
            </p:cNvPr>
            <p:cNvSpPr/>
            <p:nvPr/>
          </p:nvSpPr>
          <p:spPr>
            <a:xfrm>
              <a:off x="2294122" y="3187647"/>
              <a:ext cx="373931" cy="30305"/>
            </a:xfrm>
            <a:custGeom>
              <a:avLst/>
              <a:gdLst/>
              <a:ahLst/>
              <a:cxnLst/>
              <a:rect l="l" t="t" r="r" b="b"/>
              <a:pathLst>
                <a:path w="14264" h="1156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694"/>
                  </a:lnTo>
                  <a:cubicBezTo>
                    <a:pt x="1" y="939"/>
                    <a:pt x="217" y="1156"/>
                    <a:pt x="463" y="1156"/>
                  </a:cubicBezTo>
                  <a:lnTo>
                    <a:pt x="13801" y="1156"/>
                  </a:lnTo>
                  <a:cubicBezTo>
                    <a:pt x="14047" y="1156"/>
                    <a:pt x="14263" y="939"/>
                    <a:pt x="14263" y="694"/>
                  </a:cubicBez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9EDF1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6936;p73">
              <a:extLst>
                <a:ext uri="{FF2B5EF4-FFF2-40B4-BE49-F238E27FC236}">
                  <a16:creationId xmlns:a16="http://schemas.microsoft.com/office/drawing/2014/main" xmlns="" id="{0665AF4B-5B06-4714-81D4-840F4658507C}"/>
                </a:ext>
              </a:extLst>
            </p:cNvPr>
            <p:cNvSpPr/>
            <p:nvPr/>
          </p:nvSpPr>
          <p:spPr>
            <a:xfrm>
              <a:off x="2294122" y="3187647"/>
              <a:ext cx="373931" cy="12138"/>
            </a:xfrm>
            <a:custGeom>
              <a:avLst/>
              <a:gdLst/>
              <a:ahLst/>
              <a:cxnLst/>
              <a:rect l="l" t="t" r="r" b="b"/>
              <a:pathLst>
                <a:path w="14264" h="463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463"/>
                  </a:lnTo>
                  <a:lnTo>
                    <a:pt x="14263" y="463"/>
                  </a:ln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FF2F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6937;p73">
              <a:extLst>
                <a:ext uri="{FF2B5EF4-FFF2-40B4-BE49-F238E27FC236}">
                  <a16:creationId xmlns:a16="http://schemas.microsoft.com/office/drawing/2014/main" xmlns="" id="{0B89C417-D600-430C-8D39-F3358267C391}"/>
                </a:ext>
              </a:extLst>
            </p:cNvPr>
            <p:cNvSpPr/>
            <p:nvPr/>
          </p:nvSpPr>
          <p:spPr>
            <a:xfrm>
              <a:off x="2444753" y="3187647"/>
              <a:ext cx="72668" cy="18193"/>
            </a:xfrm>
            <a:custGeom>
              <a:avLst/>
              <a:gdLst/>
              <a:ahLst/>
              <a:cxnLst/>
              <a:rect l="l" t="t" r="r" b="b"/>
              <a:pathLst>
                <a:path w="2772" h="694" extrusionOk="0">
                  <a:moveTo>
                    <a:pt x="0" y="1"/>
                  </a:moveTo>
                  <a:lnTo>
                    <a:pt x="332" y="492"/>
                  </a:lnTo>
                  <a:cubicBezTo>
                    <a:pt x="419" y="607"/>
                    <a:pt x="563" y="694"/>
                    <a:pt x="707" y="694"/>
                  </a:cubicBezTo>
                  <a:lnTo>
                    <a:pt x="2064" y="694"/>
                  </a:lnTo>
                  <a:cubicBezTo>
                    <a:pt x="2209" y="694"/>
                    <a:pt x="2353" y="607"/>
                    <a:pt x="2440" y="492"/>
                  </a:cubicBezTo>
                  <a:lnTo>
                    <a:pt x="2772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6938;p73">
              <a:extLst>
                <a:ext uri="{FF2B5EF4-FFF2-40B4-BE49-F238E27FC236}">
                  <a16:creationId xmlns:a16="http://schemas.microsoft.com/office/drawing/2014/main" xmlns="" id="{80BF9DC7-9E6D-4CD7-AD88-CAFE780281B4}"/>
                </a:ext>
              </a:extLst>
            </p:cNvPr>
            <p:cNvSpPr/>
            <p:nvPr/>
          </p:nvSpPr>
          <p:spPr>
            <a:xfrm>
              <a:off x="2535195" y="3043097"/>
              <a:ext cx="60557" cy="24249"/>
            </a:xfrm>
            <a:custGeom>
              <a:avLst/>
              <a:gdLst/>
              <a:ahLst/>
              <a:cxnLst/>
              <a:rect l="l" t="t" r="r" b="b"/>
              <a:pathLst>
                <a:path w="2310" h="925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88"/>
                    <a:pt x="0" y="361"/>
                    <a:pt x="0" y="563"/>
                  </a:cubicBezTo>
                  <a:lnTo>
                    <a:pt x="0" y="924"/>
                  </a:lnTo>
                  <a:lnTo>
                    <a:pt x="2310" y="924"/>
                  </a:lnTo>
                  <a:lnTo>
                    <a:pt x="2310" y="563"/>
                  </a:lnTo>
                  <a:cubicBezTo>
                    <a:pt x="2310" y="361"/>
                    <a:pt x="2180" y="188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72889B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6939;p73">
              <a:extLst>
                <a:ext uri="{FF2B5EF4-FFF2-40B4-BE49-F238E27FC236}">
                  <a16:creationId xmlns:a16="http://schemas.microsoft.com/office/drawing/2014/main" xmlns="" id="{15F64DDA-A9E1-4714-80A0-72ED394E1FAF}"/>
                </a:ext>
              </a:extLst>
            </p:cNvPr>
            <p:cNvSpPr/>
            <p:nvPr/>
          </p:nvSpPr>
          <p:spPr>
            <a:xfrm>
              <a:off x="2553362" y="3024930"/>
              <a:ext cx="24223" cy="30305"/>
            </a:xfrm>
            <a:custGeom>
              <a:avLst/>
              <a:gdLst/>
              <a:ahLst/>
              <a:cxnLst/>
              <a:rect l="l" t="t" r="r" b="b"/>
              <a:pathLst>
                <a:path w="924" h="1156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55"/>
                    <a:pt x="462" y="1155"/>
                  </a:cubicBezTo>
                  <a:cubicBezTo>
                    <a:pt x="707" y="1155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6940;p73">
              <a:extLst>
                <a:ext uri="{FF2B5EF4-FFF2-40B4-BE49-F238E27FC236}">
                  <a16:creationId xmlns:a16="http://schemas.microsoft.com/office/drawing/2014/main" xmlns="" id="{CA111FBE-D31C-4A69-AB5A-90731FFD9680}"/>
                </a:ext>
              </a:extLst>
            </p:cNvPr>
            <p:cNvSpPr/>
            <p:nvPr/>
          </p:nvSpPr>
          <p:spPr>
            <a:xfrm>
              <a:off x="2547306" y="2994652"/>
              <a:ext cx="36334" cy="42416"/>
            </a:xfrm>
            <a:custGeom>
              <a:avLst/>
              <a:gdLst/>
              <a:ahLst/>
              <a:cxnLst/>
              <a:rect l="l" t="t" r="r" b="b"/>
              <a:pathLst>
                <a:path w="1386" h="1618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00"/>
                    <a:pt x="318" y="1617"/>
                    <a:pt x="693" y="1617"/>
                  </a:cubicBezTo>
                  <a:cubicBezTo>
                    <a:pt x="1068" y="1617"/>
                    <a:pt x="1386" y="1300"/>
                    <a:pt x="1386" y="925"/>
                  </a:cubicBezTo>
                  <a:lnTo>
                    <a:pt x="1386" y="463"/>
                  </a:lnTo>
                  <a:cubicBezTo>
                    <a:pt x="1386" y="217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6941;p73">
              <a:extLst>
                <a:ext uri="{FF2B5EF4-FFF2-40B4-BE49-F238E27FC236}">
                  <a16:creationId xmlns:a16="http://schemas.microsoft.com/office/drawing/2014/main" xmlns="" id="{38CEEA67-88EA-4472-B938-B3CBEABD625F}"/>
                </a:ext>
              </a:extLst>
            </p:cNvPr>
            <p:cNvSpPr/>
            <p:nvPr/>
          </p:nvSpPr>
          <p:spPr>
            <a:xfrm>
              <a:off x="2547306" y="2994652"/>
              <a:ext cx="24249" cy="42337"/>
            </a:xfrm>
            <a:custGeom>
              <a:avLst/>
              <a:gdLst/>
              <a:ahLst/>
              <a:cxnLst/>
              <a:rect l="l" t="t" r="r" b="b"/>
              <a:pathLst>
                <a:path w="925" h="1615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19"/>
                    <a:pt x="327" y="1614"/>
                    <a:pt x="693" y="1614"/>
                  </a:cubicBezTo>
                  <a:cubicBezTo>
                    <a:pt x="769" y="1614"/>
                    <a:pt x="847" y="1602"/>
                    <a:pt x="924" y="1574"/>
                  </a:cubicBezTo>
                  <a:cubicBezTo>
                    <a:pt x="650" y="1473"/>
                    <a:pt x="462" y="1213"/>
                    <a:pt x="462" y="925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6942;p73">
              <a:extLst>
                <a:ext uri="{FF2B5EF4-FFF2-40B4-BE49-F238E27FC236}">
                  <a16:creationId xmlns:a16="http://schemas.microsoft.com/office/drawing/2014/main" xmlns="" id="{2836887C-6344-4052-AECA-5D705EF39CFD}"/>
                </a:ext>
              </a:extLst>
            </p:cNvPr>
            <p:cNvSpPr/>
            <p:nvPr/>
          </p:nvSpPr>
          <p:spPr>
            <a:xfrm>
              <a:off x="2547306" y="2994652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03"/>
                    <a:pt x="0" y="463"/>
                  </a:cubicBezTo>
                  <a:cubicBezTo>
                    <a:pt x="448" y="593"/>
                    <a:pt x="910" y="665"/>
                    <a:pt x="1386" y="694"/>
                  </a:cubicBezTo>
                  <a:lnTo>
                    <a:pt x="1386" y="463"/>
                  </a:lnTo>
                  <a:cubicBezTo>
                    <a:pt x="1386" y="203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6943;p73">
              <a:extLst>
                <a:ext uri="{FF2B5EF4-FFF2-40B4-BE49-F238E27FC236}">
                  <a16:creationId xmlns:a16="http://schemas.microsoft.com/office/drawing/2014/main" xmlns="" id="{6CC3FB63-EB17-40E8-9617-F293D0E92DF9}"/>
                </a:ext>
              </a:extLst>
            </p:cNvPr>
            <p:cNvSpPr/>
            <p:nvPr/>
          </p:nvSpPr>
          <p:spPr>
            <a:xfrm>
              <a:off x="2547306" y="2994652"/>
              <a:ext cx="24249" cy="15178"/>
            </a:xfrm>
            <a:custGeom>
              <a:avLst/>
              <a:gdLst/>
              <a:ahLst/>
              <a:cxnLst/>
              <a:rect l="l" t="t" r="r" b="b"/>
              <a:pathLst>
                <a:path w="925" h="579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cubicBezTo>
                    <a:pt x="159" y="506"/>
                    <a:pt x="303" y="549"/>
                    <a:pt x="462" y="578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6944;p73">
              <a:extLst>
                <a:ext uri="{FF2B5EF4-FFF2-40B4-BE49-F238E27FC236}">
                  <a16:creationId xmlns:a16="http://schemas.microsoft.com/office/drawing/2014/main" xmlns="" id="{8BFF2EB7-CB89-48FD-B3A9-5ECF98D932C1}"/>
                </a:ext>
              </a:extLst>
            </p:cNvPr>
            <p:cNvSpPr/>
            <p:nvPr/>
          </p:nvSpPr>
          <p:spPr>
            <a:xfrm>
              <a:off x="2535195" y="3139595"/>
              <a:ext cx="60557" cy="23856"/>
            </a:xfrm>
            <a:custGeom>
              <a:avLst/>
              <a:gdLst/>
              <a:ahLst/>
              <a:cxnLst/>
              <a:rect l="l" t="t" r="r" b="b"/>
              <a:pathLst>
                <a:path w="2310" h="910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74"/>
                    <a:pt x="0" y="361"/>
                    <a:pt x="0" y="549"/>
                  </a:cubicBezTo>
                  <a:lnTo>
                    <a:pt x="0" y="910"/>
                  </a:lnTo>
                  <a:lnTo>
                    <a:pt x="2310" y="910"/>
                  </a:lnTo>
                  <a:lnTo>
                    <a:pt x="2310" y="549"/>
                  </a:lnTo>
                  <a:cubicBezTo>
                    <a:pt x="2310" y="361"/>
                    <a:pt x="2180" y="174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A9BAC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6945;p73">
              <a:extLst>
                <a:ext uri="{FF2B5EF4-FFF2-40B4-BE49-F238E27FC236}">
                  <a16:creationId xmlns:a16="http://schemas.microsoft.com/office/drawing/2014/main" xmlns="" id="{CAC2D39D-E912-473C-B2C7-746C1A415054}"/>
                </a:ext>
              </a:extLst>
            </p:cNvPr>
            <p:cNvSpPr/>
            <p:nvPr/>
          </p:nvSpPr>
          <p:spPr>
            <a:xfrm>
              <a:off x="2553362" y="3121428"/>
              <a:ext cx="24223" cy="29911"/>
            </a:xfrm>
            <a:custGeom>
              <a:avLst/>
              <a:gdLst/>
              <a:ahLst/>
              <a:cxnLst/>
              <a:rect l="l" t="t" r="r" b="b"/>
              <a:pathLst>
                <a:path w="924" h="1141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41"/>
                    <a:pt x="462" y="1141"/>
                  </a:cubicBezTo>
                  <a:cubicBezTo>
                    <a:pt x="707" y="1141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6946;p73">
              <a:extLst>
                <a:ext uri="{FF2B5EF4-FFF2-40B4-BE49-F238E27FC236}">
                  <a16:creationId xmlns:a16="http://schemas.microsoft.com/office/drawing/2014/main" xmlns="" id="{ED8875FB-096C-4638-BC6C-C3423E16265F}"/>
                </a:ext>
              </a:extLst>
            </p:cNvPr>
            <p:cNvSpPr/>
            <p:nvPr/>
          </p:nvSpPr>
          <p:spPr>
            <a:xfrm>
              <a:off x="2547306" y="3091543"/>
              <a:ext cx="36334" cy="42023"/>
            </a:xfrm>
            <a:custGeom>
              <a:avLst/>
              <a:gdLst/>
              <a:ahLst/>
              <a:cxnLst/>
              <a:rect l="l" t="t" r="r" b="b"/>
              <a:pathLst>
                <a:path w="1386" h="1603" extrusionOk="0">
                  <a:moveTo>
                    <a:pt x="462" y="0"/>
                  </a:moveTo>
                  <a:cubicBezTo>
                    <a:pt x="217" y="0"/>
                    <a:pt x="15" y="202"/>
                    <a:pt x="15" y="462"/>
                  </a:cubicBezTo>
                  <a:lnTo>
                    <a:pt x="15" y="910"/>
                  </a:lnTo>
                  <a:cubicBezTo>
                    <a:pt x="0" y="1285"/>
                    <a:pt x="318" y="1588"/>
                    <a:pt x="693" y="1602"/>
                  </a:cubicBezTo>
                  <a:cubicBezTo>
                    <a:pt x="1068" y="1602"/>
                    <a:pt x="1386" y="1299"/>
                    <a:pt x="1386" y="910"/>
                  </a:cubicBezTo>
                  <a:lnTo>
                    <a:pt x="1386" y="462"/>
                  </a:lnTo>
                  <a:cubicBezTo>
                    <a:pt x="1386" y="202"/>
                    <a:pt x="1184" y="0"/>
                    <a:pt x="924" y="0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6947;p73">
              <a:extLst>
                <a:ext uri="{FF2B5EF4-FFF2-40B4-BE49-F238E27FC236}">
                  <a16:creationId xmlns:a16="http://schemas.microsoft.com/office/drawing/2014/main" xmlns="" id="{558138C1-E3CC-438B-AAA4-D8DE5D01E246}"/>
                </a:ext>
              </a:extLst>
            </p:cNvPr>
            <p:cNvSpPr/>
            <p:nvPr/>
          </p:nvSpPr>
          <p:spPr>
            <a:xfrm>
              <a:off x="2547306" y="3091543"/>
              <a:ext cx="24249" cy="42101"/>
            </a:xfrm>
            <a:custGeom>
              <a:avLst/>
              <a:gdLst/>
              <a:ahLst/>
              <a:cxnLst/>
              <a:rect l="l" t="t" r="r" b="b"/>
              <a:pathLst>
                <a:path w="925" h="1606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lnTo>
                    <a:pt x="15" y="910"/>
                  </a:lnTo>
                  <a:cubicBezTo>
                    <a:pt x="3" y="1311"/>
                    <a:pt x="319" y="1606"/>
                    <a:pt x="679" y="1606"/>
                  </a:cubicBezTo>
                  <a:cubicBezTo>
                    <a:pt x="759" y="1606"/>
                    <a:pt x="842" y="1591"/>
                    <a:pt x="924" y="1559"/>
                  </a:cubicBezTo>
                  <a:cubicBezTo>
                    <a:pt x="650" y="1473"/>
                    <a:pt x="462" y="1198"/>
                    <a:pt x="462" y="910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6948;p73">
              <a:extLst>
                <a:ext uri="{FF2B5EF4-FFF2-40B4-BE49-F238E27FC236}">
                  <a16:creationId xmlns:a16="http://schemas.microsoft.com/office/drawing/2014/main" xmlns="" id="{8A4292BB-6910-4345-8061-246CF6DD8B74}"/>
                </a:ext>
              </a:extLst>
            </p:cNvPr>
            <p:cNvSpPr/>
            <p:nvPr/>
          </p:nvSpPr>
          <p:spPr>
            <a:xfrm>
              <a:off x="2547306" y="3091149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17"/>
                    <a:pt x="15" y="477"/>
                  </a:cubicBezTo>
                  <a:cubicBezTo>
                    <a:pt x="462" y="607"/>
                    <a:pt x="924" y="679"/>
                    <a:pt x="1386" y="694"/>
                  </a:cubicBezTo>
                  <a:lnTo>
                    <a:pt x="1386" y="477"/>
                  </a:lnTo>
                  <a:cubicBezTo>
                    <a:pt x="1386" y="217"/>
                    <a:pt x="1184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6949;p73">
              <a:extLst>
                <a:ext uri="{FF2B5EF4-FFF2-40B4-BE49-F238E27FC236}">
                  <a16:creationId xmlns:a16="http://schemas.microsoft.com/office/drawing/2014/main" xmlns="" id="{AA550A9C-F279-4A1F-8DEC-2DE786D3ACF1}"/>
                </a:ext>
              </a:extLst>
            </p:cNvPr>
            <p:cNvSpPr/>
            <p:nvPr/>
          </p:nvSpPr>
          <p:spPr>
            <a:xfrm>
              <a:off x="2547306" y="3091543"/>
              <a:ext cx="24249" cy="14785"/>
            </a:xfrm>
            <a:custGeom>
              <a:avLst/>
              <a:gdLst/>
              <a:ahLst/>
              <a:cxnLst/>
              <a:rect l="l" t="t" r="r" b="b"/>
              <a:pathLst>
                <a:path w="925" h="564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cubicBezTo>
                    <a:pt x="159" y="505"/>
                    <a:pt x="318" y="534"/>
                    <a:pt x="462" y="563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6950;p73">
              <a:extLst>
                <a:ext uri="{FF2B5EF4-FFF2-40B4-BE49-F238E27FC236}">
                  <a16:creationId xmlns:a16="http://schemas.microsoft.com/office/drawing/2014/main" xmlns="" id="{ADEE975E-D284-4770-BFF7-652496F0E45F}"/>
                </a:ext>
              </a:extLst>
            </p:cNvPr>
            <p:cNvSpPr/>
            <p:nvPr/>
          </p:nvSpPr>
          <p:spPr>
            <a:xfrm>
              <a:off x="2384563" y="3049153"/>
              <a:ext cx="72327" cy="90075"/>
            </a:xfrm>
            <a:custGeom>
              <a:avLst/>
              <a:gdLst/>
              <a:ahLst/>
              <a:cxnLst/>
              <a:rect l="l" t="t" r="r" b="b"/>
              <a:pathLst>
                <a:path w="2759" h="3436" extrusionOk="0">
                  <a:moveTo>
                    <a:pt x="925" y="0"/>
                  </a:moveTo>
                  <a:lnTo>
                    <a:pt x="925" y="448"/>
                  </a:lnTo>
                  <a:cubicBezTo>
                    <a:pt x="925" y="534"/>
                    <a:pt x="867" y="621"/>
                    <a:pt x="795" y="650"/>
                  </a:cubicBezTo>
                  <a:lnTo>
                    <a:pt x="246" y="924"/>
                  </a:lnTo>
                  <a:cubicBezTo>
                    <a:pt x="102" y="996"/>
                    <a:pt x="1" y="1155"/>
                    <a:pt x="1" y="1328"/>
                  </a:cubicBezTo>
                  <a:lnTo>
                    <a:pt x="1" y="3205"/>
                  </a:lnTo>
                  <a:cubicBezTo>
                    <a:pt x="1" y="3335"/>
                    <a:pt x="102" y="3436"/>
                    <a:pt x="232" y="3436"/>
                  </a:cubicBezTo>
                  <a:lnTo>
                    <a:pt x="2527" y="3436"/>
                  </a:lnTo>
                  <a:cubicBezTo>
                    <a:pt x="2657" y="3436"/>
                    <a:pt x="2758" y="3335"/>
                    <a:pt x="2758" y="3205"/>
                  </a:cubicBezTo>
                  <a:lnTo>
                    <a:pt x="2758" y="1343"/>
                  </a:lnTo>
                  <a:cubicBezTo>
                    <a:pt x="2758" y="1170"/>
                    <a:pt x="2657" y="1011"/>
                    <a:pt x="2513" y="924"/>
                  </a:cubicBezTo>
                  <a:lnTo>
                    <a:pt x="1964" y="664"/>
                  </a:lnTo>
                  <a:cubicBezTo>
                    <a:pt x="1892" y="621"/>
                    <a:pt x="1834" y="549"/>
                    <a:pt x="1834" y="462"/>
                  </a:cubicBezTo>
                  <a:lnTo>
                    <a:pt x="1834" y="0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6951;p73">
              <a:extLst>
                <a:ext uri="{FF2B5EF4-FFF2-40B4-BE49-F238E27FC236}">
                  <a16:creationId xmlns:a16="http://schemas.microsoft.com/office/drawing/2014/main" xmlns="" id="{6F395BD0-A4BE-4AD9-BC31-1EC962C9010C}"/>
                </a:ext>
              </a:extLst>
            </p:cNvPr>
            <p:cNvSpPr/>
            <p:nvPr/>
          </p:nvSpPr>
          <p:spPr>
            <a:xfrm>
              <a:off x="2407659" y="3048760"/>
              <a:ext cx="26503" cy="18115"/>
            </a:xfrm>
            <a:custGeom>
              <a:avLst/>
              <a:gdLst/>
              <a:ahLst/>
              <a:cxnLst/>
              <a:rect l="l" t="t" r="r" b="b"/>
              <a:pathLst>
                <a:path w="1011" h="691" extrusionOk="0">
                  <a:moveTo>
                    <a:pt x="968" y="1"/>
                  </a:moveTo>
                  <a:lnTo>
                    <a:pt x="44" y="15"/>
                  </a:lnTo>
                  <a:lnTo>
                    <a:pt x="44" y="463"/>
                  </a:lnTo>
                  <a:cubicBezTo>
                    <a:pt x="44" y="506"/>
                    <a:pt x="29" y="564"/>
                    <a:pt x="0" y="593"/>
                  </a:cubicBezTo>
                  <a:cubicBezTo>
                    <a:pt x="159" y="658"/>
                    <a:pt x="329" y="690"/>
                    <a:pt x="500" y="690"/>
                  </a:cubicBezTo>
                  <a:cubicBezTo>
                    <a:pt x="672" y="690"/>
                    <a:pt x="845" y="658"/>
                    <a:pt x="1011" y="593"/>
                  </a:cubicBezTo>
                  <a:cubicBezTo>
                    <a:pt x="982" y="564"/>
                    <a:pt x="968" y="506"/>
                    <a:pt x="968" y="463"/>
                  </a:cubicBezTo>
                  <a:lnTo>
                    <a:pt x="968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6952;p73">
              <a:extLst>
                <a:ext uri="{FF2B5EF4-FFF2-40B4-BE49-F238E27FC236}">
                  <a16:creationId xmlns:a16="http://schemas.microsoft.com/office/drawing/2014/main" xmlns="" id="{65F4F4EB-D7E8-4028-98C4-83C6163AFECF}"/>
                </a:ext>
              </a:extLst>
            </p:cNvPr>
            <p:cNvSpPr/>
            <p:nvPr/>
          </p:nvSpPr>
          <p:spPr>
            <a:xfrm>
              <a:off x="2384563" y="3068080"/>
              <a:ext cx="72327" cy="71541"/>
            </a:xfrm>
            <a:custGeom>
              <a:avLst/>
              <a:gdLst/>
              <a:ahLst/>
              <a:cxnLst/>
              <a:rect l="l" t="t" r="r" b="b"/>
              <a:pathLst>
                <a:path w="2759" h="2729" extrusionOk="0">
                  <a:moveTo>
                    <a:pt x="679" y="0"/>
                  </a:moveTo>
                  <a:lnTo>
                    <a:pt x="261" y="202"/>
                  </a:lnTo>
                  <a:cubicBezTo>
                    <a:pt x="102" y="289"/>
                    <a:pt x="1" y="448"/>
                    <a:pt x="1" y="621"/>
                  </a:cubicBezTo>
                  <a:lnTo>
                    <a:pt x="1" y="2497"/>
                  </a:lnTo>
                  <a:cubicBezTo>
                    <a:pt x="1" y="2613"/>
                    <a:pt x="102" y="2728"/>
                    <a:pt x="232" y="2728"/>
                  </a:cubicBezTo>
                  <a:lnTo>
                    <a:pt x="2542" y="2728"/>
                  </a:lnTo>
                  <a:cubicBezTo>
                    <a:pt x="2657" y="2728"/>
                    <a:pt x="2758" y="2613"/>
                    <a:pt x="2758" y="2497"/>
                  </a:cubicBezTo>
                  <a:lnTo>
                    <a:pt x="2758" y="621"/>
                  </a:lnTo>
                  <a:cubicBezTo>
                    <a:pt x="2758" y="448"/>
                    <a:pt x="2657" y="289"/>
                    <a:pt x="2513" y="202"/>
                  </a:cubicBezTo>
                  <a:lnTo>
                    <a:pt x="2094" y="0"/>
                  </a:lnTo>
                  <a:cubicBezTo>
                    <a:pt x="1914" y="224"/>
                    <a:pt x="1650" y="336"/>
                    <a:pt x="1387" y="336"/>
                  </a:cubicBezTo>
                  <a:cubicBezTo>
                    <a:pt x="1123" y="336"/>
                    <a:pt x="860" y="224"/>
                    <a:pt x="679" y="0"/>
                  </a:cubicBezTo>
                  <a:close/>
                </a:path>
              </a:pathLst>
            </a:custGeom>
            <a:solidFill>
              <a:srgbClr val="9AAAB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6953;p73">
              <a:extLst>
                <a:ext uri="{FF2B5EF4-FFF2-40B4-BE49-F238E27FC236}">
                  <a16:creationId xmlns:a16="http://schemas.microsoft.com/office/drawing/2014/main" xmlns="" id="{A0F413AF-C481-4982-90C3-242F633FF174}"/>
                </a:ext>
              </a:extLst>
            </p:cNvPr>
            <p:cNvSpPr/>
            <p:nvPr/>
          </p:nvSpPr>
          <p:spPr>
            <a:xfrm>
              <a:off x="2396675" y="3000708"/>
              <a:ext cx="48105" cy="54527"/>
            </a:xfrm>
            <a:custGeom>
              <a:avLst/>
              <a:gdLst/>
              <a:ahLst/>
              <a:cxnLst/>
              <a:rect l="l" t="t" r="r" b="b"/>
              <a:pathLst>
                <a:path w="1835" h="2080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61"/>
                    <a:pt x="405" y="2079"/>
                    <a:pt x="925" y="2079"/>
                  </a:cubicBezTo>
                  <a:cubicBezTo>
                    <a:pt x="1430" y="2065"/>
                    <a:pt x="1834" y="1661"/>
                    <a:pt x="1834" y="115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41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6954;p73">
              <a:extLst>
                <a:ext uri="{FF2B5EF4-FFF2-40B4-BE49-F238E27FC236}">
                  <a16:creationId xmlns:a16="http://schemas.microsoft.com/office/drawing/2014/main" xmlns="" id="{C1337FEF-3E4A-4BF1-AF9F-24E1888D0DA9}"/>
                </a:ext>
              </a:extLst>
            </p:cNvPr>
            <p:cNvSpPr/>
            <p:nvPr/>
          </p:nvSpPr>
          <p:spPr>
            <a:xfrm>
              <a:off x="2396675" y="3000708"/>
              <a:ext cx="33345" cy="54422"/>
            </a:xfrm>
            <a:custGeom>
              <a:avLst/>
              <a:gdLst/>
              <a:ahLst/>
              <a:cxnLst/>
              <a:rect l="l" t="t" r="r" b="b"/>
              <a:pathLst>
                <a:path w="1272" h="2076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82"/>
                    <a:pt x="437" y="2075"/>
                    <a:pt x="925" y="2075"/>
                  </a:cubicBezTo>
                  <a:cubicBezTo>
                    <a:pt x="1039" y="2075"/>
                    <a:pt x="1156" y="2054"/>
                    <a:pt x="1271" y="2007"/>
                  </a:cubicBezTo>
                  <a:cubicBezTo>
                    <a:pt x="910" y="1863"/>
                    <a:pt x="694" y="1531"/>
                    <a:pt x="694" y="1155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6955;p73">
              <a:extLst>
                <a:ext uri="{FF2B5EF4-FFF2-40B4-BE49-F238E27FC236}">
                  <a16:creationId xmlns:a16="http://schemas.microsoft.com/office/drawing/2014/main" xmlns="" id="{28807434-E146-4B71-968D-2605CE0F37B0}"/>
                </a:ext>
              </a:extLst>
            </p:cNvPr>
            <p:cNvSpPr/>
            <p:nvPr/>
          </p:nvSpPr>
          <p:spPr>
            <a:xfrm>
              <a:off x="2396675" y="3000708"/>
              <a:ext cx="48105" cy="24301"/>
            </a:xfrm>
            <a:custGeom>
              <a:avLst/>
              <a:gdLst/>
              <a:ahLst/>
              <a:cxnLst/>
              <a:rect l="l" t="t" r="r" b="b"/>
              <a:pathLst>
                <a:path w="1835" h="927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550" y="841"/>
                    <a:pt x="1124" y="926"/>
                    <a:pt x="1700" y="926"/>
                  </a:cubicBezTo>
                  <a:cubicBezTo>
                    <a:pt x="1745" y="926"/>
                    <a:pt x="1789" y="926"/>
                    <a:pt x="1834" y="92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56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6956;p73">
              <a:extLst>
                <a:ext uri="{FF2B5EF4-FFF2-40B4-BE49-F238E27FC236}">
                  <a16:creationId xmlns:a16="http://schemas.microsoft.com/office/drawing/2014/main" xmlns="" id="{7FDD7632-A715-4BF3-9432-242931019707}"/>
                </a:ext>
              </a:extLst>
            </p:cNvPr>
            <p:cNvSpPr/>
            <p:nvPr/>
          </p:nvSpPr>
          <p:spPr>
            <a:xfrm>
              <a:off x="2396675" y="3000708"/>
              <a:ext cx="33345" cy="21968"/>
            </a:xfrm>
            <a:custGeom>
              <a:avLst/>
              <a:gdLst/>
              <a:ahLst/>
              <a:cxnLst/>
              <a:rect l="l" t="t" r="r" b="b"/>
              <a:pathLst>
                <a:path w="1272" h="838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232" y="766"/>
                    <a:pt x="463" y="809"/>
                    <a:pt x="694" y="838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6957;p73">
              <a:extLst>
                <a:ext uri="{FF2B5EF4-FFF2-40B4-BE49-F238E27FC236}">
                  <a16:creationId xmlns:a16="http://schemas.microsoft.com/office/drawing/2014/main" xmlns="" id="{16238F57-21A7-4D22-B174-B944CC8A4147}"/>
                </a:ext>
              </a:extLst>
            </p:cNvPr>
            <p:cNvSpPr/>
            <p:nvPr/>
          </p:nvSpPr>
          <p:spPr>
            <a:xfrm>
              <a:off x="2384563" y="3079038"/>
              <a:ext cx="30305" cy="60583"/>
            </a:xfrm>
            <a:custGeom>
              <a:avLst/>
              <a:gdLst/>
              <a:ahLst/>
              <a:cxnLst/>
              <a:rect l="l" t="t" r="r" b="b"/>
              <a:pathLst>
                <a:path w="1156" h="2311" extrusionOk="0">
                  <a:moveTo>
                    <a:pt x="59" y="1"/>
                  </a:moveTo>
                  <a:cubicBezTo>
                    <a:pt x="30" y="59"/>
                    <a:pt x="1" y="131"/>
                    <a:pt x="1" y="203"/>
                  </a:cubicBezTo>
                  <a:lnTo>
                    <a:pt x="1" y="2079"/>
                  </a:lnTo>
                  <a:cubicBezTo>
                    <a:pt x="1" y="2209"/>
                    <a:pt x="102" y="2310"/>
                    <a:pt x="232" y="2310"/>
                  </a:cubicBezTo>
                  <a:lnTo>
                    <a:pt x="1156" y="2310"/>
                  </a:lnTo>
                  <a:lnTo>
                    <a:pt x="1156" y="1849"/>
                  </a:lnTo>
                  <a:lnTo>
                    <a:pt x="925" y="1849"/>
                  </a:lnTo>
                  <a:cubicBezTo>
                    <a:pt x="795" y="1849"/>
                    <a:pt x="694" y="1747"/>
                    <a:pt x="694" y="1618"/>
                  </a:cubicBezTo>
                  <a:lnTo>
                    <a:pt x="694" y="694"/>
                  </a:lnTo>
                  <a:cubicBezTo>
                    <a:pt x="694" y="549"/>
                    <a:pt x="622" y="419"/>
                    <a:pt x="506" y="333"/>
                  </a:cubicBezTo>
                  <a:lnTo>
                    <a:pt x="59" y="1"/>
                  </a:ln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6958;p73">
              <a:extLst>
                <a:ext uri="{FF2B5EF4-FFF2-40B4-BE49-F238E27FC236}">
                  <a16:creationId xmlns:a16="http://schemas.microsoft.com/office/drawing/2014/main" xmlns="" id="{44709B31-AB5C-4374-8FCF-0A0C02AEE1AA}"/>
                </a:ext>
              </a:extLst>
            </p:cNvPr>
            <p:cNvSpPr/>
            <p:nvPr/>
          </p:nvSpPr>
          <p:spPr>
            <a:xfrm>
              <a:off x="2426953" y="3078671"/>
              <a:ext cx="30305" cy="60557"/>
            </a:xfrm>
            <a:custGeom>
              <a:avLst/>
              <a:gdLst/>
              <a:ahLst/>
              <a:cxnLst/>
              <a:rect l="l" t="t" r="r" b="b"/>
              <a:pathLst>
                <a:path w="1156" h="2310" extrusionOk="0">
                  <a:moveTo>
                    <a:pt x="1083" y="0"/>
                  </a:moveTo>
                  <a:lnTo>
                    <a:pt x="636" y="347"/>
                  </a:lnTo>
                  <a:cubicBezTo>
                    <a:pt x="520" y="419"/>
                    <a:pt x="463" y="563"/>
                    <a:pt x="463" y="708"/>
                  </a:cubicBezTo>
                  <a:lnTo>
                    <a:pt x="463" y="1617"/>
                  </a:lnTo>
                  <a:cubicBezTo>
                    <a:pt x="463" y="1747"/>
                    <a:pt x="362" y="1848"/>
                    <a:pt x="232" y="1848"/>
                  </a:cubicBezTo>
                  <a:lnTo>
                    <a:pt x="1" y="1848"/>
                  </a:lnTo>
                  <a:lnTo>
                    <a:pt x="1" y="2310"/>
                  </a:lnTo>
                  <a:lnTo>
                    <a:pt x="925" y="2310"/>
                  </a:lnTo>
                  <a:cubicBezTo>
                    <a:pt x="1040" y="2310"/>
                    <a:pt x="1156" y="2209"/>
                    <a:pt x="1156" y="2079"/>
                  </a:cubicBezTo>
                  <a:lnTo>
                    <a:pt x="1156" y="217"/>
                  </a:lnTo>
                  <a:cubicBezTo>
                    <a:pt x="1141" y="145"/>
                    <a:pt x="1127" y="73"/>
                    <a:pt x="1083" y="0"/>
                  </a:cubicBez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6959;p73">
              <a:extLst>
                <a:ext uri="{FF2B5EF4-FFF2-40B4-BE49-F238E27FC236}">
                  <a16:creationId xmlns:a16="http://schemas.microsoft.com/office/drawing/2014/main" xmlns="" id="{E1703ED2-6D17-413B-9FDF-2AF3B70D260C}"/>
                </a:ext>
              </a:extLst>
            </p:cNvPr>
            <p:cNvSpPr/>
            <p:nvPr/>
          </p:nvSpPr>
          <p:spPr>
            <a:xfrm>
              <a:off x="2408786" y="3127483"/>
              <a:ext cx="24249" cy="11744"/>
            </a:xfrm>
            <a:custGeom>
              <a:avLst/>
              <a:gdLst/>
              <a:ahLst/>
              <a:cxnLst/>
              <a:rect l="l" t="t" r="r" b="b"/>
              <a:pathLst>
                <a:path w="925" h="448" extrusionOk="0">
                  <a:moveTo>
                    <a:pt x="1" y="1"/>
                  </a:moveTo>
                  <a:lnTo>
                    <a:pt x="1" y="448"/>
                  </a:lnTo>
                  <a:lnTo>
                    <a:pt x="925" y="448"/>
                  </a:lnTo>
                  <a:lnTo>
                    <a:pt x="925" y="1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36880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50;p27"/>
          <p:cNvSpPr/>
          <p:nvPr/>
        </p:nvSpPr>
        <p:spPr>
          <a:xfrm>
            <a:off x="1087017" y="762931"/>
            <a:ext cx="9949266" cy="4579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891" tIns="121891" rIns="121891" bIns="121891" anchor="ctr" anchorCtr="0">
            <a:noAutofit/>
          </a:bodyPr>
          <a:lstStyle/>
          <a:p>
            <a:pPr algn="ctr"/>
            <a:r>
              <a:rPr lang="es-PY" sz="2800" b="1" dirty="0">
                <a:solidFill>
                  <a:schemeClr val="bg1"/>
                </a:solidFill>
              </a:rPr>
              <a:t>COMPONENTES</a:t>
            </a:r>
            <a:endParaRPr sz="2800" b="1" dirty="0">
              <a:solidFill>
                <a:schemeClr val="bg1"/>
              </a:solidFill>
            </a:endParaRPr>
          </a:p>
        </p:txBody>
      </p:sp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cxnSp>
        <p:nvCxnSpPr>
          <p:cNvPr id="35" name="14 Conector recto">
            <a:extLst>
              <a:ext uri="{FF2B5EF4-FFF2-40B4-BE49-F238E27FC236}">
                <a16:creationId xmlns:a16="http://schemas.microsoft.com/office/drawing/2014/main" xmlns="" id="{E9DC9FB7-7D41-4CED-9B39-FF8AC846827C}"/>
              </a:ext>
            </a:extLst>
          </p:cNvPr>
          <p:cNvCxnSpPr>
            <a:cxnSpLocks/>
          </p:cNvCxnSpPr>
          <p:nvPr/>
        </p:nvCxnSpPr>
        <p:spPr>
          <a:xfrm>
            <a:off x="1018883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14 Conector recto">
            <a:extLst>
              <a:ext uri="{FF2B5EF4-FFF2-40B4-BE49-F238E27FC236}">
                <a16:creationId xmlns:a16="http://schemas.microsoft.com/office/drawing/2014/main" xmlns="" id="{19513257-E59D-4561-8627-737A08423AB1}"/>
              </a:ext>
            </a:extLst>
          </p:cNvPr>
          <p:cNvCxnSpPr>
            <a:cxnSpLocks/>
          </p:cNvCxnSpPr>
          <p:nvPr/>
        </p:nvCxnSpPr>
        <p:spPr>
          <a:xfrm>
            <a:off x="6368592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13 Imagen">
            <a:extLst>
              <a:ext uri="{FF2B5EF4-FFF2-40B4-BE49-F238E27FC236}">
                <a16:creationId xmlns:a16="http://schemas.microsoft.com/office/drawing/2014/main" xmlns="" id="{D4596E45-62C6-4C9A-A05B-E54F9E1B2D4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4019" y="383578"/>
            <a:ext cx="323788" cy="326443"/>
          </a:xfrm>
          <a:prstGeom prst="rect">
            <a:avLst/>
          </a:prstGeom>
        </p:spPr>
      </p:pic>
      <p:sp>
        <p:nvSpPr>
          <p:cNvPr id="149" name="CuadroTexto 148">
            <a:extLst>
              <a:ext uri="{FF2B5EF4-FFF2-40B4-BE49-F238E27FC236}">
                <a16:creationId xmlns:a16="http://schemas.microsoft.com/office/drawing/2014/main" xmlns="" id="{3235C155-D354-40F2-B371-ECCD75F42730}"/>
              </a:ext>
            </a:extLst>
          </p:cNvPr>
          <p:cNvSpPr txBox="1"/>
          <p:nvPr/>
        </p:nvSpPr>
        <p:spPr>
          <a:xfrm>
            <a:off x="7113834" y="3623340"/>
            <a:ext cx="2884125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rgbClr val="002060"/>
                </a:solidFill>
              </a:rPr>
              <a:t>Se prevé realizar la intermediación laboral de todos los egresados interesados en conectarse con una oportunidad laboral.</a:t>
            </a:r>
          </a:p>
        </p:txBody>
      </p:sp>
      <p:grpSp>
        <p:nvGrpSpPr>
          <p:cNvPr id="216" name="Google Shape;11296;p69">
            <a:extLst>
              <a:ext uri="{FF2B5EF4-FFF2-40B4-BE49-F238E27FC236}">
                <a16:creationId xmlns:a16="http://schemas.microsoft.com/office/drawing/2014/main" xmlns="" id="{40F96369-6962-49E7-93A1-79EFF01CF96C}"/>
              </a:ext>
            </a:extLst>
          </p:cNvPr>
          <p:cNvGrpSpPr/>
          <p:nvPr/>
        </p:nvGrpSpPr>
        <p:grpSpPr>
          <a:xfrm>
            <a:off x="2873449" y="2696415"/>
            <a:ext cx="763847" cy="488229"/>
            <a:chOff x="5743289" y="2439122"/>
            <a:chExt cx="444871" cy="316407"/>
          </a:xfrm>
        </p:grpSpPr>
        <p:sp>
          <p:nvSpPr>
            <p:cNvPr id="217" name="Google Shape;11297;p69">
              <a:extLst>
                <a:ext uri="{FF2B5EF4-FFF2-40B4-BE49-F238E27FC236}">
                  <a16:creationId xmlns:a16="http://schemas.microsoft.com/office/drawing/2014/main" xmlns="" id="{F6A9FB01-8306-45B4-83FE-D1B42A624ADB}"/>
                </a:ext>
              </a:extLst>
            </p:cNvPr>
            <p:cNvSpPr/>
            <p:nvPr/>
          </p:nvSpPr>
          <p:spPr>
            <a:xfrm>
              <a:off x="5999902" y="2549177"/>
              <a:ext cx="137497" cy="130722"/>
            </a:xfrm>
            <a:custGeom>
              <a:avLst/>
              <a:gdLst/>
              <a:ahLst/>
              <a:cxnLst/>
              <a:rect l="l" t="t" r="r" b="b"/>
              <a:pathLst>
                <a:path w="5236" h="4978" extrusionOk="0">
                  <a:moveTo>
                    <a:pt x="1838" y="1"/>
                  </a:moveTo>
                  <a:lnTo>
                    <a:pt x="1838" y="441"/>
                  </a:lnTo>
                  <a:cubicBezTo>
                    <a:pt x="1838" y="556"/>
                    <a:pt x="1761" y="661"/>
                    <a:pt x="1646" y="690"/>
                  </a:cubicBezTo>
                  <a:lnTo>
                    <a:pt x="574" y="996"/>
                  </a:lnTo>
                  <a:cubicBezTo>
                    <a:pt x="239" y="1092"/>
                    <a:pt x="0" y="1398"/>
                    <a:pt x="0" y="1752"/>
                  </a:cubicBezTo>
                  <a:lnTo>
                    <a:pt x="0" y="4977"/>
                  </a:lnTo>
                  <a:lnTo>
                    <a:pt x="4192" y="4977"/>
                  </a:lnTo>
                  <a:cubicBezTo>
                    <a:pt x="4766" y="4977"/>
                    <a:pt x="5235" y="4508"/>
                    <a:pt x="5235" y="3934"/>
                  </a:cubicBezTo>
                  <a:lnTo>
                    <a:pt x="5235" y="1752"/>
                  </a:lnTo>
                  <a:cubicBezTo>
                    <a:pt x="5235" y="1408"/>
                    <a:pt x="5015" y="1101"/>
                    <a:pt x="4680" y="996"/>
                  </a:cubicBezTo>
                  <a:lnTo>
                    <a:pt x="3599" y="690"/>
                  </a:lnTo>
                  <a:cubicBezTo>
                    <a:pt x="3484" y="661"/>
                    <a:pt x="3407" y="556"/>
                    <a:pt x="3407" y="441"/>
                  </a:cubicBezTo>
                  <a:lnTo>
                    <a:pt x="3407" y="1"/>
                  </a:ln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1298;p69">
              <a:extLst>
                <a:ext uri="{FF2B5EF4-FFF2-40B4-BE49-F238E27FC236}">
                  <a16:creationId xmlns:a16="http://schemas.microsoft.com/office/drawing/2014/main" xmlns="" id="{0FD6A265-6B0D-497E-9693-53704AF2B16D}"/>
                </a:ext>
              </a:extLst>
            </p:cNvPr>
            <p:cNvSpPr/>
            <p:nvPr/>
          </p:nvSpPr>
          <p:spPr>
            <a:xfrm>
              <a:off x="6000138" y="2570054"/>
              <a:ext cx="137497" cy="110082"/>
            </a:xfrm>
            <a:custGeom>
              <a:avLst/>
              <a:gdLst/>
              <a:ahLst/>
              <a:cxnLst/>
              <a:rect l="l" t="t" r="r" b="b"/>
              <a:pathLst>
                <a:path w="5236" h="4192" extrusionOk="0">
                  <a:moveTo>
                    <a:pt x="1264" y="0"/>
                  </a:moveTo>
                  <a:lnTo>
                    <a:pt x="575" y="201"/>
                  </a:lnTo>
                  <a:cubicBezTo>
                    <a:pt x="230" y="297"/>
                    <a:pt x="1" y="603"/>
                    <a:pt x="1" y="957"/>
                  </a:cubicBezTo>
                  <a:lnTo>
                    <a:pt x="1" y="4192"/>
                  </a:lnTo>
                  <a:lnTo>
                    <a:pt x="4193" y="4192"/>
                  </a:lnTo>
                  <a:cubicBezTo>
                    <a:pt x="4767" y="4182"/>
                    <a:pt x="5236" y="3713"/>
                    <a:pt x="5236" y="3139"/>
                  </a:cubicBezTo>
                  <a:lnTo>
                    <a:pt x="5236" y="957"/>
                  </a:lnTo>
                  <a:cubicBezTo>
                    <a:pt x="5236" y="603"/>
                    <a:pt x="5006" y="297"/>
                    <a:pt x="4671" y="201"/>
                  </a:cubicBezTo>
                  <a:lnTo>
                    <a:pt x="3972" y="0"/>
                  </a:lnTo>
                  <a:cubicBezTo>
                    <a:pt x="3671" y="517"/>
                    <a:pt x="3147" y="775"/>
                    <a:pt x="2622" y="775"/>
                  </a:cubicBezTo>
                  <a:cubicBezTo>
                    <a:pt x="2097" y="775"/>
                    <a:pt x="1570" y="517"/>
                    <a:pt x="1264" y="0"/>
                  </a:cubicBezTo>
                  <a:close/>
                </a:path>
              </a:pathLst>
            </a:custGeom>
            <a:solidFill>
              <a:srgbClr val="6379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1299;p69">
              <a:extLst>
                <a:ext uri="{FF2B5EF4-FFF2-40B4-BE49-F238E27FC236}">
                  <a16:creationId xmlns:a16="http://schemas.microsoft.com/office/drawing/2014/main" xmlns="" id="{1BB37827-178A-486F-B307-5C845247C05A}"/>
                </a:ext>
              </a:extLst>
            </p:cNvPr>
            <p:cNvSpPr/>
            <p:nvPr/>
          </p:nvSpPr>
          <p:spPr>
            <a:xfrm>
              <a:off x="6046645" y="2549177"/>
              <a:ext cx="44511" cy="20640"/>
            </a:xfrm>
            <a:custGeom>
              <a:avLst/>
              <a:gdLst/>
              <a:ahLst/>
              <a:cxnLst/>
              <a:rect l="l" t="t" r="r" b="b"/>
              <a:pathLst>
                <a:path w="1695" h="786" extrusionOk="0">
                  <a:moveTo>
                    <a:pt x="67" y="1"/>
                  </a:moveTo>
                  <a:lnTo>
                    <a:pt x="67" y="441"/>
                  </a:lnTo>
                  <a:cubicBezTo>
                    <a:pt x="58" y="498"/>
                    <a:pt x="39" y="556"/>
                    <a:pt x="0" y="604"/>
                  </a:cubicBezTo>
                  <a:cubicBezTo>
                    <a:pt x="268" y="728"/>
                    <a:pt x="555" y="786"/>
                    <a:pt x="852" y="786"/>
                  </a:cubicBezTo>
                  <a:cubicBezTo>
                    <a:pt x="1139" y="786"/>
                    <a:pt x="1426" y="728"/>
                    <a:pt x="1694" y="604"/>
                  </a:cubicBezTo>
                  <a:cubicBezTo>
                    <a:pt x="1656" y="556"/>
                    <a:pt x="1637" y="498"/>
                    <a:pt x="1637" y="441"/>
                  </a:cubicBezTo>
                  <a:lnTo>
                    <a:pt x="1637" y="1"/>
                  </a:lnTo>
                  <a:close/>
                </a:path>
              </a:pathLst>
            </a:custGeom>
            <a:solidFill>
              <a:srgbClr val="96ABB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1300;p69">
              <a:extLst>
                <a:ext uri="{FF2B5EF4-FFF2-40B4-BE49-F238E27FC236}">
                  <a16:creationId xmlns:a16="http://schemas.microsoft.com/office/drawing/2014/main" xmlns="" id="{A1E4622F-36F0-4657-A388-F2613B4AE5FB}"/>
                </a:ext>
              </a:extLst>
            </p:cNvPr>
            <p:cNvSpPr/>
            <p:nvPr/>
          </p:nvSpPr>
          <p:spPr>
            <a:xfrm>
              <a:off x="6020753" y="2452935"/>
              <a:ext cx="34453" cy="75681"/>
            </a:xfrm>
            <a:custGeom>
              <a:avLst/>
              <a:gdLst/>
              <a:ahLst/>
              <a:cxnLst/>
              <a:rect l="l" t="t" r="r" b="b"/>
              <a:pathLst>
                <a:path w="1312" h="2882" extrusionOk="0">
                  <a:moveTo>
                    <a:pt x="785" y="0"/>
                  </a:moveTo>
                  <a:cubicBezTo>
                    <a:pt x="355" y="0"/>
                    <a:pt x="0" y="355"/>
                    <a:pt x="0" y="785"/>
                  </a:cubicBezTo>
                  <a:lnTo>
                    <a:pt x="0" y="967"/>
                  </a:lnTo>
                  <a:cubicBezTo>
                    <a:pt x="0" y="1197"/>
                    <a:pt x="39" y="1417"/>
                    <a:pt x="106" y="1637"/>
                  </a:cubicBezTo>
                  <a:lnTo>
                    <a:pt x="527" y="2881"/>
                  </a:lnTo>
                  <a:lnTo>
                    <a:pt x="1312" y="2881"/>
                  </a:lnTo>
                  <a:lnTo>
                    <a:pt x="1312" y="0"/>
                  </a:ln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1301;p69">
              <a:extLst>
                <a:ext uri="{FF2B5EF4-FFF2-40B4-BE49-F238E27FC236}">
                  <a16:creationId xmlns:a16="http://schemas.microsoft.com/office/drawing/2014/main" xmlns="" id="{466950C9-0A3C-4E25-A7EC-0AA5D4157A46}"/>
                </a:ext>
              </a:extLst>
            </p:cNvPr>
            <p:cNvSpPr/>
            <p:nvPr/>
          </p:nvSpPr>
          <p:spPr>
            <a:xfrm>
              <a:off x="6034565" y="2446159"/>
              <a:ext cx="82456" cy="82456"/>
            </a:xfrm>
            <a:custGeom>
              <a:avLst/>
              <a:gdLst/>
              <a:ahLst/>
              <a:cxnLst/>
              <a:rect l="l" t="t" r="r" b="b"/>
              <a:pathLst>
                <a:path w="3140" h="3140" extrusionOk="0">
                  <a:moveTo>
                    <a:pt x="786" y="0"/>
                  </a:moveTo>
                  <a:cubicBezTo>
                    <a:pt x="355" y="0"/>
                    <a:pt x="1" y="354"/>
                    <a:pt x="1" y="785"/>
                  </a:cubicBezTo>
                  <a:cubicBezTo>
                    <a:pt x="1" y="1072"/>
                    <a:pt x="231" y="1311"/>
                    <a:pt x="527" y="1311"/>
                  </a:cubicBezTo>
                  <a:lnTo>
                    <a:pt x="2623" y="3139"/>
                  </a:lnTo>
                  <a:lnTo>
                    <a:pt x="3063" y="1589"/>
                  </a:lnTo>
                  <a:cubicBezTo>
                    <a:pt x="3111" y="1397"/>
                    <a:pt x="3140" y="1206"/>
                    <a:pt x="3140" y="1014"/>
                  </a:cubicBezTo>
                  <a:lnTo>
                    <a:pt x="3140" y="526"/>
                  </a:lnTo>
                  <a:cubicBezTo>
                    <a:pt x="3140" y="239"/>
                    <a:pt x="2910" y="0"/>
                    <a:pt x="2614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1302;p69">
              <a:extLst>
                <a:ext uri="{FF2B5EF4-FFF2-40B4-BE49-F238E27FC236}">
                  <a16:creationId xmlns:a16="http://schemas.microsoft.com/office/drawing/2014/main" xmlns="" id="{679A3AC6-6576-443F-AA1B-A992F50CCF71}"/>
                </a:ext>
              </a:extLst>
            </p:cNvPr>
            <p:cNvSpPr/>
            <p:nvPr/>
          </p:nvSpPr>
          <p:spPr>
            <a:xfrm>
              <a:off x="6027528" y="2480324"/>
              <a:ext cx="82982" cy="75681"/>
            </a:xfrm>
            <a:custGeom>
              <a:avLst/>
              <a:gdLst/>
              <a:ahLst/>
              <a:cxnLst/>
              <a:rect l="l" t="t" r="r" b="b"/>
              <a:pathLst>
                <a:path w="3160" h="2882" extrusionOk="0">
                  <a:moveTo>
                    <a:pt x="1015" y="1"/>
                  </a:moveTo>
                  <a:cubicBezTo>
                    <a:pt x="872" y="1"/>
                    <a:pt x="738" y="58"/>
                    <a:pt x="642" y="154"/>
                  </a:cubicBezTo>
                  <a:lnTo>
                    <a:pt x="164" y="632"/>
                  </a:lnTo>
                  <a:cubicBezTo>
                    <a:pt x="58" y="737"/>
                    <a:pt x="1" y="871"/>
                    <a:pt x="10" y="1005"/>
                  </a:cubicBezTo>
                  <a:lnTo>
                    <a:pt x="10" y="1312"/>
                  </a:lnTo>
                  <a:cubicBezTo>
                    <a:pt x="10" y="2183"/>
                    <a:pt x="709" y="2881"/>
                    <a:pt x="1580" y="2881"/>
                  </a:cubicBezTo>
                  <a:cubicBezTo>
                    <a:pt x="1586" y="2881"/>
                    <a:pt x="1592" y="2881"/>
                    <a:pt x="1597" y="2881"/>
                  </a:cubicBezTo>
                  <a:cubicBezTo>
                    <a:pt x="2460" y="2881"/>
                    <a:pt x="3159" y="2177"/>
                    <a:pt x="3150" y="1312"/>
                  </a:cubicBezTo>
                  <a:lnTo>
                    <a:pt x="3150" y="977"/>
                  </a:lnTo>
                  <a:cubicBezTo>
                    <a:pt x="3150" y="833"/>
                    <a:pt x="3102" y="699"/>
                    <a:pt x="3006" y="603"/>
                  </a:cubicBezTo>
                  <a:cubicBezTo>
                    <a:pt x="2594" y="211"/>
                    <a:pt x="1858" y="29"/>
                    <a:pt x="1015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1303;p69">
              <a:extLst>
                <a:ext uri="{FF2B5EF4-FFF2-40B4-BE49-F238E27FC236}">
                  <a16:creationId xmlns:a16="http://schemas.microsoft.com/office/drawing/2014/main" xmlns="" id="{4A6FF93F-4F36-4749-9101-E837A61B76AB}"/>
                </a:ext>
              </a:extLst>
            </p:cNvPr>
            <p:cNvSpPr/>
            <p:nvPr/>
          </p:nvSpPr>
          <p:spPr>
            <a:xfrm>
              <a:off x="6027528" y="2480586"/>
              <a:ext cx="82456" cy="74158"/>
            </a:xfrm>
            <a:custGeom>
              <a:avLst/>
              <a:gdLst/>
              <a:ahLst/>
              <a:cxnLst/>
              <a:rect l="l" t="t" r="r" b="b"/>
              <a:pathLst>
                <a:path w="3140" h="2824" extrusionOk="0">
                  <a:moveTo>
                    <a:pt x="1015" y="0"/>
                  </a:moveTo>
                  <a:cubicBezTo>
                    <a:pt x="872" y="0"/>
                    <a:pt x="728" y="58"/>
                    <a:pt x="633" y="153"/>
                  </a:cubicBezTo>
                  <a:lnTo>
                    <a:pt x="154" y="632"/>
                  </a:lnTo>
                  <a:cubicBezTo>
                    <a:pt x="58" y="737"/>
                    <a:pt x="1" y="871"/>
                    <a:pt x="1" y="1005"/>
                  </a:cubicBezTo>
                  <a:lnTo>
                    <a:pt x="1" y="1311"/>
                  </a:lnTo>
                  <a:cubicBezTo>
                    <a:pt x="1" y="2010"/>
                    <a:pt x="460" y="2632"/>
                    <a:pt x="1140" y="2823"/>
                  </a:cubicBezTo>
                  <a:cubicBezTo>
                    <a:pt x="910" y="2546"/>
                    <a:pt x="786" y="2192"/>
                    <a:pt x="786" y="1838"/>
                  </a:cubicBezTo>
                  <a:lnTo>
                    <a:pt x="795" y="1062"/>
                  </a:lnTo>
                  <a:cubicBezTo>
                    <a:pt x="786" y="768"/>
                    <a:pt x="1025" y="535"/>
                    <a:pt x="1316" y="535"/>
                  </a:cubicBezTo>
                  <a:cubicBezTo>
                    <a:pt x="1327" y="535"/>
                    <a:pt x="1339" y="535"/>
                    <a:pt x="1350" y="536"/>
                  </a:cubicBezTo>
                  <a:cubicBezTo>
                    <a:pt x="1877" y="565"/>
                    <a:pt x="2661" y="651"/>
                    <a:pt x="3140" y="890"/>
                  </a:cubicBezTo>
                  <a:cubicBezTo>
                    <a:pt x="3130" y="785"/>
                    <a:pt x="3073" y="680"/>
                    <a:pt x="2996" y="603"/>
                  </a:cubicBezTo>
                  <a:cubicBezTo>
                    <a:pt x="2594" y="201"/>
                    <a:pt x="1848" y="29"/>
                    <a:pt x="1015" y="0"/>
                  </a:cubicBez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1304;p69">
              <a:extLst>
                <a:ext uri="{FF2B5EF4-FFF2-40B4-BE49-F238E27FC236}">
                  <a16:creationId xmlns:a16="http://schemas.microsoft.com/office/drawing/2014/main" xmlns="" id="{7D46B5FF-C335-4023-A0A5-2C087C4698B8}"/>
                </a:ext>
              </a:extLst>
            </p:cNvPr>
            <p:cNvSpPr/>
            <p:nvPr/>
          </p:nvSpPr>
          <p:spPr>
            <a:xfrm>
              <a:off x="6000138" y="2583368"/>
              <a:ext cx="27415" cy="96768"/>
            </a:xfrm>
            <a:custGeom>
              <a:avLst/>
              <a:gdLst/>
              <a:ahLst/>
              <a:cxnLst/>
              <a:rect l="l" t="t" r="r" b="b"/>
              <a:pathLst>
                <a:path w="1044" h="3685" extrusionOk="0">
                  <a:moveTo>
                    <a:pt x="144" y="0"/>
                  </a:moveTo>
                  <a:cubicBezTo>
                    <a:pt x="49" y="134"/>
                    <a:pt x="1" y="287"/>
                    <a:pt x="1" y="450"/>
                  </a:cubicBezTo>
                  <a:lnTo>
                    <a:pt x="1" y="3685"/>
                  </a:lnTo>
                  <a:lnTo>
                    <a:pt x="1044" y="3685"/>
                  </a:lnTo>
                  <a:lnTo>
                    <a:pt x="1044" y="1235"/>
                  </a:lnTo>
                  <a:cubicBezTo>
                    <a:pt x="1044" y="1024"/>
                    <a:pt x="967" y="823"/>
                    <a:pt x="814" y="680"/>
                  </a:cubicBezTo>
                  <a:lnTo>
                    <a:pt x="144" y="0"/>
                  </a:lnTo>
                  <a:close/>
                </a:path>
              </a:pathLst>
            </a:custGeom>
            <a:solidFill>
              <a:srgbClr val="4B637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1305;p69">
              <a:extLst>
                <a:ext uri="{FF2B5EF4-FFF2-40B4-BE49-F238E27FC236}">
                  <a16:creationId xmlns:a16="http://schemas.microsoft.com/office/drawing/2014/main" xmlns="" id="{5CAF9DA9-5759-4D9A-AEF1-42DDE9B2BCDD}"/>
                </a:ext>
              </a:extLst>
            </p:cNvPr>
            <p:cNvSpPr/>
            <p:nvPr/>
          </p:nvSpPr>
          <p:spPr>
            <a:xfrm>
              <a:off x="6075794" y="2583368"/>
              <a:ext cx="61842" cy="96532"/>
            </a:xfrm>
            <a:custGeom>
              <a:avLst/>
              <a:gdLst/>
              <a:ahLst/>
              <a:cxnLst/>
              <a:rect l="l" t="t" r="r" b="b"/>
              <a:pathLst>
                <a:path w="2355" h="3676" extrusionOk="0">
                  <a:moveTo>
                    <a:pt x="2211" y="0"/>
                  </a:moveTo>
                  <a:lnTo>
                    <a:pt x="1541" y="680"/>
                  </a:lnTo>
                  <a:cubicBezTo>
                    <a:pt x="1388" y="823"/>
                    <a:pt x="1312" y="1024"/>
                    <a:pt x="1312" y="1235"/>
                  </a:cubicBezTo>
                  <a:lnTo>
                    <a:pt x="1312" y="2364"/>
                  </a:lnTo>
                  <a:cubicBezTo>
                    <a:pt x="1312" y="2508"/>
                    <a:pt x="1187" y="2632"/>
                    <a:pt x="1044" y="2632"/>
                  </a:cubicBezTo>
                  <a:lnTo>
                    <a:pt x="0" y="2632"/>
                  </a:lnTo>
                  <a:lnTo>
                    <a:pt x="0" y="3675"/>
                  </a:lnTo>
                  <a:lnTo>
                    <a:pt x="1312" y="3675"/>
                  </a:lnTo>
                  <a:cubicBezTo>
                    <a:pt x="1886" y="3675"/>
                    <a:pt x="2355" y="3206"/>
                    <a:pt x="2355" y="2632"/>
                  </a:cubicBezTo>
                  <a:lnTo>
                    <a:pt x="2355" y="450"/>
                  </a:lnTo>
                  <a:cubicBezTo>
                    <a:pt x="2355" y="287"/>
                    <a:pt x="2307" y="134"/>
                    <a:pt x="2211" y="0"/>
                  </a:cubicBezTo>
                  <a:close/>
                </a:path>
              </a:pathLst>
            </a:custGeom>
            <a:solidFill>
              <a:srgbClr val="4B637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1306;p69">
              <a:extLst>
                <a:ext uri="{FF2B5EF4-FFF2-40B4-BE49-F238E27FC236}">
                  <a16:creationId xmlns:a16="http://schemas.microsoft.com/office/drawing/2014/main" xmlns="" id="{5DEEAA0B-A472-4996-AB5D-23657FF2D3B3}"/>
                </a:ext>
              </a:extLst>
            </p:cNvPr>
            <p:cNvSpPr/>
            <p:nvPr/>
          </p:nvSpPr>
          <p:spPr>
            <a:xfrm>
              <a:off x="5766424" y="2686649"/>
              <a:ext cx="398863" cy="20903"/>
            </a:xfrm>
            <a:custGeom>
              <a:avLst/>
              <a:gdLst/>
              <a:ahLst/>
              <a:cxnLst/>
              <a:rect l="l" t="t" r="r" b="b"/>
              <a:pathLst>
                <a:path w="15189" h="796" extrusionOk="0">
                  <a:moveTo>
                    <a:pt x="0" y="1"/>
                  </a:moveTo>
                  <a:lnTo>
                    <a:pt x="0" y="795"/>
                  </a:lnTo>
                  <a:lnTo>
                    <a:pt x="15188" y="795"/>
                  </a:lnTo>
                  <a:lnTo>
                    <a:pt x="15188" y="1"/>
                  </a:ln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1307;p69">
              <a:extLst>
                <a:ext uri="{FF2B5EF4-FFF2-40B4-BE49-F238E27FC236}">
                  <a16:creationId xmlns:a16="http://schemas.microsoft.com/office/drawing/2014/main" xmlns="" id="{B66E115D-CA04-4DB4-A7E1-BFAA4F3D15E8}"/>
                </a:ext>
              </a:extLst>
            </p:cNvPr>
            <p:cNvSpPr/>
            <p:nvPr/>
          </p:nvSpPr>
          <p:spPr>
            <a:xfrm>
              <a:off x="5759387" y="2686649"/>
              <a:ext cx="13839" cy="68880"/>
            </a:xfrm>
            <a:custGeom>
              <a:avLst/>
              <a:gdLst/>
              <a:ahLst/>
              <a:cxnLst/>
              <a:rect l="l" t="t" r="r" b="b"/>
              <a:pathLst>
                <a:path w="527" h="2623" extrusionOk="0">
                  <a:moveTo>
                    <a:pt x="0" y="1"/>
                  </a:moveTo>
                  <a:lnTo>
                    <a:pt x="0" y="2365"/>
                  </a:lnTo>
                  <a:cubicBezTo>
                    <a:pt x="0" y="2537"/>
                    <a:pt x="132" y="2623"/>
                    <a:pt x="264" y="2623"/>
                  </a:cubicBezTo>
                  <a:cubicBezTo>
                    <a:pt x="395" y="2623"/>
                    <a:pt x="527" y="2537"/>
                    <a:pt x="527" y="2365"/>
                  </a:cubicBezTo>
                  <a:lnTo>
                    <a:pt x="527" y="1"/>
                  </a:ln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1308;p69">
              <a:extLst>
                <a:ext uri="{FF2B5EF4-FFF2-40B4-BE49-F238E27FC236}">
                  <a16:creationId xmlns:a16="http://schemas.microsoft.com/office/drawing/2014/main" xmlns="" id="{858F9DD4-E4E3-4D78-8824-7D6095E54CCF}"/>
                </a:ext>
              </a:extLst>
            </p:cNvPr>
            <p:cNvSpPr/>
            <p:nvPr/>
          </p:nvSpPr>
          <p:spPr>
            <a:xfrm>
              <a:off x="6158224" y="2686649"/>
              <a:ext cx="13839" cy="68880"/>
            </a:xfrm>
            <a:custGeom>
              <a:avLst/>
              <a:gdLst/>
              <a:ahLst/>
              <a:cxnLst/>
              <a:rect l="l" t="t" r="r" b="b"/>
              <a:pathLst>
                <a:path w="527" h="2623" extrusionOk="0">
                  <a:moveTo>
                    <a:pt x="0" y="1"/>
                  </a:moveTo>
                  <a:lnTo>
                    <a:pt x="0" y="2365"/>
                  </a:lnTo>
                  <a:cubicBezTo>
                    <a:pt x="0" y="2537"/>
                    <a:pt x="132" y="2623"/>
                    <a:pt x="264" y="2623"/>
                  </a:cubicBezTo>
                  <a:cubicBezTo>
                    <a:pt x="395" y="2623"/>
                    <a:pt x="527" y="2537"/>
                    <a:pt x="527" y="2365"/>
                  </a:cubicBezTo>
                  <a:lnTo>
                    <a:pt x="527" y="1"/>
                  </a:ln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1309;p69">
              <a:extLst>
                <a:ext uri="{FF2B5EF4-FFF2-40B4-BE49-F238E27FC236}">
                  <a16:creationId xmlns:a16="http://schemas.microsoft.com/office/drawing/2014/main" xmlns="" id="{BAEA711E-9A68-452A-8896-EDE2D2F63EFF}"/>
                </a:ext>
              </a:extLst>
            </p:cNvPr>
            <p:cNvSpPr/>
            <p:nvPr/>
          </p:nvSpPr>
          <p:spPr>
            <a:xfrm>
              <a:off x="5759387" y="2686649"/>
              <a:ext cx="13839" cy="20903"/>
            </a:xfrm>
            <a:custGeom>
              <a:avLst/>
              <a:gdLst/>
              <a:ahLst/>
              <a:cxnLst/>
              <a:rect l="l" t="t" r="r" b="b"/>
              <a:pathLst>
                <a:path w="527" h="796" extrusionOk="0">
                  <a:moveTo>
                    <a:pt x="0" y="1"/>
                  </a:moveTo>
                  <a:lnTo>
                    <a:pt x="0" y="795"/>
                  </a:lnTo>
                  <a:lnTo>
                    <a:pt x="527" y="795"/>
                  </a:lnTo>
                  <a:lnTo>
                    <a:pt x="527" y="1"/>
                  </a:lnTo>
                  <a:close/>
                </a:path>
              </a:pathLst>
            </a:custGeom>
            <a:solidFill>
              <a:srgbClr val="96ABB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1310;p69">
              <a:extLst>
                <a:ext uri="{FF2B5EF4-FFF2-40B4-BE49-F238E27FC236}">
                  <a16:creationId xmlns:a16="http://schemas.microsoft.com/office/drawing/2014/main" xmlns="" id="{03C8E2F1-50E6-4070-9709-6B9AC0D1D758}"/>
                </a:ext>
              </a:extLst>
            </p:cNvPr>
            <p:cNvSpPr/>
            <p:nvPr/>
          </p:nvSpPr>
          <p:spPr>
            <a:xfrm>
              <a:off x="6158224" y="2686649"/>
              <a:ext cx="13839" cy="20903"/>
            </a:xfrm>
            <a:custGeom>
              <a:avLst/>
              <a:gdLst/>
              <a:ahLst/>
              <a:cxnLst/>
              <a:rect l="l" t="t" r="r" b="b"/>
              <a:pathLst>
                <a:path w="527" h="796" extrusionOk="0">
                  <a:moveTo>
                    <a:pt x="0" y="1"/>
                  </a:moveTo>
                  <a:lnTo>
                    <a:pt x="0" y="795"/>
                  </a:lnTo>
                  <a:lnTo>
                    <a:pt x="527" y="795"/>
                  </a:lnTo>
                  <a:lnTo>
                    <a:pt x="527" y="1"/>
                  </a:lnTo>
                  <a:close/>
                </a:path>
              </a:pathLst>
            </a:custGeom>
            <a:solidFill>
              <a:srgbClr val="96ABB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1311;p69">
              <a:extLst>
                <a:ext uri="{FF2B5EF4-FFF2-40B4-BE49-F238E27FC236}">
                  <a16:creationId xmlns:a16="http://schemas.microsoft.com/office/drawing/2014/main" xmlns="" id="{1ABE886D-272D-418C-961C-188134A5A1C6}"/>
                </a:ext>
              </a:extLst>
            </p:cNvPr>
            <p:cNvSpPr/>
            <p:nvPr/>
          </p:nvSpPr>
          <p:spPr>
            <a:xfrm>
              <a:off x="5743289" y="2679873"/>
              <a:ext cx="444871" cy="13839"/>
            </a:xfrm>
            <a:custGeom>
              <a:avLst/>
              <a:gdLst/>
              <a:ahLst/>
              <a:cxnLst/>
              <a:rect l="l" t="t" r="r" b="b"/>
              <a:pathLst>
                <a:path w="16941" h="527" extrusionOk="0">
                  <a:moveTo>
                    <a:pt x="355" y="0"/>
                  </a:moveTo>
                  <a:cubicBezTo>
                    <a:pt x="1" y="0"/>
                    <a:pt x="1" y="527"/>
                    <a:pt x="355" y="527"/>
                  </a:cubicBezTo>
                  <a:lnTo>
                    <a:pt x="16586" y="527"/>
                  </a:lnTo>
                  <a:cubicBezTo>
                    <a:pt x="16940" y="527"/>
                    <a:pt x="16940" y="0"/>
                    <a:pt x="16586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1312;p69">
              <a:extLst>
                <a:ext uri="{FF2B5EF4-FFF2-40B4-BE49-F238E27FC236}">
                  <a16:creationId xmlns:a16="http://schemas.microsoft.com/office/drawing/2014/main" xmlns="" id="{D9E9FAD0-D8E4-4B8D-A297-E575F90158ED}"/>
                </a:ext>
              </a:extLst>
            </p:cNvPr>
            <p:cNvSpPr/>
            <p:nvPr/>
          </p:nvSpPr>
          <p:spPr>
            <a:xfrm>
              <a:off x="6068992" y="2666034"/>
              <a:ext cx="41254" cy="13865"/>
            </a:xfrm>
            <a:custGeom>
              <a:avLst/>
              <a:gdLst/>
              <a:ahLst/>
              <a:cxnLst/>
              <a:rect l="l" t="t" r="r" b="b"/>
              <a:pathLst>
                <a:path w="1571" h="528" extrusionOk="0">
                  <a:moveTo>
                    <a:pt x="1" y="1"/>
                  </a:moveTo>
                  <a:lnTo>
                    <a:pt x="1" y="527"/>
                  </a:lnTo>
                  <a:lnTo>
                    <a:pt x="1312" y="527"/>
                  </a:lnTo>
                  <a:cubicBezTo>
                    <a:pt x="1456" y="527"/>
                    <a:pt x="1571" y="412"/>
                    <a:pt x="1571" y="269"/>
                  </a:cubicBezTo>
                  <a:cubicBezTo>
                    <a:pt x="1571" y="125"/>
                    <a:pt x="1456" y="1"/>
                    <a:pt x="1312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1313;p69">
              <a:extLst>
                <a:ext uri="{FF2B5EF4-FFF2-40B4-BE49-F238E27FC236}">
                  <a16:creationId xmlns:a16="http://schemas.microsoft.com/office/drawing/2014/main" xmlns="" id="{3BAE1232-D733-4E20-AA61-5EC0CCC36112}"/>
                </a:ext>
              </a:extLst>
            </p:cNvPr>
            <p:cNvSpPr/>
            <p:nvPr/>
          </p:nvSpPr>
          <p:spPr>
            <a:xfrm>
              <a:off x="5986326" y="2611020"/>
              <a:ext cx="96269" cy="68880"/>
            </a:xfrm>
            <a:custGeom>
              <a:avLst/>
              <a:gdLst/>
              <a:ahLst/>
              <a:cxnLst/>
              <a:rect l="l" t="t" r="r" b="b"/>
              <a:pathLst>
                <a:path w="3666" h="2623" extrusionOk="0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lnTo>
                    <a:pt x="0" y="2364"/>
                  </a:lnTo>
                  <a:cubicBezTo>
                    <a:pt x="0" y="2507"/>
                    <a:pt x="125" y="2622"/>
                    <a:pt x="268" y="2622"/>
                  </a:cubicBezTo>
                  <a:lnTo>
                    <a:pt x="3407" y="2622"/>
                  </a:lnTo>
                  <a:cubicBezTo>
                    <a:pt x="3551" y="2622"/>
                    <a:pt x="3666" y="2507"/>
                    <a:pt x="3666" y="2364"/>
                  </a:cubicBezTo>
                  <a:lnTo>
                    <a:pt x="3666" y="268"/>
                  </a:lnTo>
                  <a:cubicBezTo>
                    <a:pt x="3666" y="125"/>
                    <a:pt x="3551" y="0"/>
                    <a:pt x="3407" y="0"/>
                  </a:cubicBezTo>
                  <a:close/>
                </a:path>
              </a:pathLst>
            </a:custGeom>
            <a:solidFill>
              <a:srgbClr val="C5D1D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1314;p69">
              <a:extLst>
                <a:ext uri="{FF2B5EF4-FFF2-40B4-BE49-F238E27FC236}">
                  <a16:creationId xmlns:a16="http://schemas.microsoft.com/office/drawing/2014/main" xmlns="" id="{DF9C2627-C144-4358-BEFE-7F2047EB2D5A}"/>
                </a:ext>
              </a:extLst>
            </p:cNvPr>
            <p:cNvSpPr/>
            <p:nvPr/>
          </p:nvSpPr>
          <p:spPr>
            <a:xfrm>
              <a:off x="6025269" y="2638645"/>
              <a:ext cx="18382" cy="13865"/>
            </a:xfrm>
            <a:custGeom>
              <a:avLst/>
              <a:gdLst/>
              <a:ahLst/>
              <a:cxnLst/>
              <a:rect l="l" t="t" r="r" b="b"/>
              <a:pathLst>
                <a:path w="700" h="528" extrusionOk="0">
                  <a:moveTo>
                    <a:pt x="355" y="1"/>
                  </a:moveTo>
                  <a:cubicBezTo>
                    <a:pt x="1" y="1"/>
                    <a:pt x="1" y="518"/>
                    <a:pt x="355" y="527"/>
                  </a:cubicBezTo>
                  <a:cubicBezTo>
                    <a:pt x="699" y="518"/>
                    <a:pt x="699" y="1"/>
                    <a:pt x="3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1315;p69">
              <a:extLst>
                <a:ext uri="{FF2B5EF4-FFF2-40B4-BE49-F238E27FC236}">
                  <a16:creationId xmlns:a16="http://schemas.microsoft.com/office/drawing/2014/main" xmlns="" id="{080CE3F6-FD6C-4542-BDF7-D08E15FD6D53}"/>
                </a:ext>
              </a:extLst>
            </p:cNvPr>
            <p:cNvSpPr/>
            <p:nvPr/>
          </p:nvSpPr>
          <p:spPr>
            <a:xfrm>
              <a:off x="5807390" y="2556215"/>
              <a:ext cx="137734" cy="123685"/>
            </a:xfrm>
            <a:custGeom>
              <a:avLst/>
              <a:gdLst/>
              <a:ahLst/>
              <a:cxnLst/>
              <a:rect l="l" t="t" r="r" b="b"/>
              <a:pathLst>
                <a:path w="5245" h="4710" extrusionOk="0">
                  <a:moveTo>
                    <a:pt x="1838" y="1"/>
                  </a:moveTo>
                  <a:lnTo>
                    <a:pt x="1838" y="125"/>
                  </a:lnTo>
                  <a:cubicBezTo>
                    <a:pt x="1838" y="364"/>
                    <a:pt x="1685" y="565"/>
                    <a:pt x="1455" y="632"/>
                  </a:cubicBezTo>
                  <a:lnTo>
                    <a:pt x="575" y="881"/>
                  </a:lnTo>
                  <a:cubicBezTo>
                    <a:pt x="240" y="977"/>
                    <a:pt x="0" y="1293"/>
                    <a:pt x="0" y="1637"/>
                  </a:cubicBezTo>
                  <a:lnTo>
                    <a:pt x="0" y="3925"/>
                  </a:lnTo>
                  <a:cubicBezTo>
                    <a:pt x="0" y="4355"/>
                    <a:pt x="354" y="4709"/>
                    <a:pt x="785" y="4709"/>
                  </a:cubicBezTo>
                  <a:lnTo>
                    <a:pt x="4460" y="4709"/>
                  </a:lnTo>
                  <a:cubicBezTo>
                    <a:pt x="4891" y="4709"/>
                    <a:pt x="5245" y="4355"/>
                    <a:pt x="5245" y="3925"/>
                  </a:cubicBezTo>
                  <a:lnTo>
                    <a:pt x="5245" y="1637"/>
                  </a:lnTo>
                  <a:cubicBezTo>
                    <a:pt x="5245" y="1283"/>
                    <a:pt x="5015" y="977"/>
                    <a:pt x="4680" y="881"/>
                  </a:cubicBezTo>
                  <a:lnTo>
                    <a:pt x="3800" y="632"/>
                  </a:lnTo>
                  <a:cubicBezTo>
                    <a:pt x="3570" y="565"/>
                    <a:pt x="3417" y="355"/>
                    <a:pt x="3417" y="116"/>
                  </a:cubicBezTo>
                  <a:lnTo>
                    <a:pt x="3417" y="1"/>
                  </a:lnTo>
                  <a:close/>
                </a:path>
              </a:pathLst>
            </a:custGeom>
            <a:solidFill>
              <a:srgbClr val="8192A2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1316;p69">
              <a:extLst>
                <a:ext uri="{FF2B5EF4-FFF2-40B4-BE49-F238E27FC236}">
                  <a16:creationId xmlns:a16="http://schemas.microsoft.com/office/drawing/2014/main" xmlns="" id="{67C59714-AE2D-415B-9B6C-356407182D0D}"/>
                </a:ext>
              </a:extLst>
            </p:cNvPr>
            <p:cNvSpPr/>
            <p:nvPr/>
          </p:nvSpPr>
          <p:spPr>
            <a:xfrm>
              <a:off x="5807626" y="2587386"/>
              <a:ext cx="27678" cy="92514"/>
            </a:xfrm>
            <a:custGeom>
              <a:avLst/>
              <a:gdLst/>
              <a:ahLst/>
              <a:cxnLst/>
              <a:rect l="l" t="t" r="r" b="b"/>
              <a:pathLst>
                <a:path w="1054" h="3523" extrusionOk="0">
                  <a:moveTo>
                    <a:pt x="144" y="0"/>
                  </a:moveTo>
                  <a:cubicBezTo>
                    <a:pt x="49" y="134"/>
                    <a:pt x="1" y="288"/>
                    <a:pt x="1" y="450"/>
                  </a:cubicBezTo>
                  <a:lnTo>
                    <a:pt x="1" y="2738"/>
                  </a:lnTo>
                  <a:cubicBezTo>
                    <a:pt x="1" y="3168"/>
                    <a:pt x="355" y="3522"/>
                    <a:pt x="786" y="3522"/>
                  </a:cubicBezTo>
                  <a:lnTo>
                    <a:pt x="1054" y="3522"/>
                  </a:lnTo>
                  <a:lnTo>
                    <a:pt x="1054" y="90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E829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1317;p69">
              <a:extLst>
                <a:ext uri="{FF2B5EF4-FFF2-40B4-BE49-F238E27FC236}">
                  <a16:creationId xmlns:a16="http://schemas.microsoft.com/office/drawing/2014/main" xmlns="" id="{78A452D4-72B5-4840-BDC8-F87B02891CA6}"/>
                </a:ext>
              </a:extLst>
            </p:cNvPr>
            <p:cNvSpPr/>
            <p:nvPr/>
          </p:nvSpPr>
          <p:spPr>
            <a:xfrm>
              <a:off x="5917708" y="2587386"/>
              <a:ext cx="27415" cy="92514"/>
            </a:xfrm>
            <a:custGeom>
              <a:avLst/>
              <a:gdLst/>
              <a:ahLst/>
              <a:cxnLst/>
              <a:rect l="l" t="t" r="r" b="b"/>
              <a:pathLst>
                <a:path w="1044" h="3523" extrusionOk="0">
                  <a:moveTo>
                    <a:pt x="900" y="0"/>
                  </a:moveTo>
                  <a:lnTo>
                    <a:pt x="1" y="900"/>
                  </a:lnTo>
                  <a:lnTo>
                    <a:pt x="1" y="3522"/>
                  </a:lnTo>
                  <a:lnTo>
                    <a:pt x="259" y="3522"/>
                  </a:lnTo>
                  <a:cubicBezTo>
                    <a:pt x="690" y="3522"/>
                    <a:pt x="1044" y="3168"/>
                    <a:pt x="1044" y="2738"/>
                  </a:cubicBezTo>
                  <a:lnTo>
                    <a:pt x="1044" y="450"/>
                  </a:lnTo>
                  <a:cubicBezTo>
                    <a:pt x="1044" y="288"/>
                    <a:pt x="996" y="134"/>
                    <a:pt x="900" y="0"/>
                  </a:cubicBezTo>
                  <a:close/>
                </a:path>
              </a:pathLst>
            </a:custGeom>
            <a:solidFill>
              <a:srgbClr val="6E829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1318;p69">
              <a:extLst>
                <a:ext uri="{FF2B5EF4-FFF2-40B4-BE49-F238E27FC236}">
                  <a16:creationId xmlns:a16="http://schemas.microsoft.com/office/drawing/2014/main" xmlns="" id="{C76D89CC-2D67-4F2A-8C32-84B42A609E0A}"/>
                </a:ext>
              </a:extLst>
            </p:cNvPr>
            <p:cNvSpPr/>
            <p:nvPr/>
          </p:nvSpPr>
          <p:spPr>
            <a:xfrm>
              <a:off x="5843314" y="2556215"/>
              <a:ext cx="66123" cy="20640"/>
            </a:xfrm>
            <a:custGeom>
              <a:avLst/>
              <a:gdLst/>
              <a:ahLst/>
              <a:cxnLst/>
              <a:rect l="l" t="t" r="r" b="b"/>
              <a:pathLst>
                <a:path w="2518" h="786" extrusionOk="0">
                  <a:moveTo>
                    <a:pt x="470" y="1"/>
                  </a:moveTo>
                  <a:lnTo>
                    <a:pt x="470" y="125"/>
                  </a:lnTo>
                  <a:cubicBezTo>
                    <a:pt x="470" y="364"/>
                    <a:pt x="317" y="565"/>
                    <a:pt x="87" y="632"/>
                  </a:cubicBezTo>
                  <a:lnTo>
                    <a:pt x="1" y="661"/>
                  </a:lnTo>
                  <a:cubicBezTo>
                    <a:pt x="412" y="738"/>
                    <a:pt x="833" y="776"/>
                    <a:pt x="1255" y="786"/>
                  </a:cubicBezTo>
                  <a:cubicBezTo>
                    <a:pt x="1685" y="776"/>
                    <a:pt x="2106" y="738"/>
                    <a:pt x="2518" y="652"/>
                  </a:cubicBezTo>
                  <a:lnTo>
                    <a:pt x="2432" y="632"/>
                  </a:lnTo>
                  <a:cubicBezTo>
                    <a:pt x="2202" y="565"/>
                    <a:pt x="2049" y="355"/>
                    <a:pt x="2049" y="116"/>
                  </a:cubicBezTo>
                  <a:lnTo>
                    <a:pt x="2049" y="1"/>
                  </a:lnTo>
                  <a:close/>
                </a:path>
              </a:pathLst>
            </a:custGeom>
            <a:solidFill>
              <a:srgbClr val="6E829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1319;p69">
              <a:extLst>
                <a:ext uri="{FF2B5EF4-FFF2-40B4-BE49-F238E27FC236}">
                  <a16:creationId xmlns:a16="http://schemas.microsoft.com/office/drawing/2014/main" xmlns="" id="{40047D57-C3A5-4D99-A9E4-519710BDDC9F}"/>
                </a:ext>
              </a:extLst>
            </p:cNvPr>
            <p:cNvSpPr/>
            <p:nvPr/>
          </p:nvSpPr>
          <p:spPr>
            <a:xfrm>
              <a:off x="5815688" y="2439122"/>
              <a:ext cx="121400" cy="123921"/>
            </a:xfrm>
            <a:custGeom>
              <a:avLst/>
              <a:gdLst/>
              <a:ahLst/>
              <a:cxnLst/>
              <a:rect l="l" t="t" r="r" b="b"/>
              <a:pathLst>
                <a:path w="4623" h="4719" extrusionOk="0">
                  <a:moveTo>
                    <a:pt x="2316" y="0"/>
                  </a:moveTo>
                  <a:cubicBezTo>
                    <a:pt x="1302" y="0"/>
                    <a:pt x="555" y="842"/>
                    <a:pt x="479" y="1857"/>
                  </a:cubicBezTo>
                  <a:cubicBezTo>
                    <a:pt x="421" y="2594"/>
                    <a:pt x="278" y="3311"/>
                    <a:pt x="48" y="4010"/>
                  </a:cubicBezTo>
                  <a:cubicBezTo>
                    <a:pt x="0" y="4144"/>
                    <a:pt x="77" y="4297"/>
                    <a:pt x="211" y="4345"/>
                  </a:cubicBezTo>
                  <a:cubicBezTo>
                    <a:pt x="881" y="4584"/>
                    <a:pt x="1598" y="4709"/>
                    <a:pt x="2307" y="4718"/>
                  </a:cubicBezTo>
                  <a:cubicBezTo>
                    <a:pt x="3024" y="4709"/>
                    <a:pt x="3742" y="4584"/>
                    <a:pt x="4412" y="4345"/>
                  </a:cubicBezTo>
                  <a:cubicBezTo>
                    <a:pt x="4546" y="4297"/>
                    <a:pt x="4623" y="4144"/>
                    <a:pt x="4575" y="4010"/>
                  </a:cubicBezTo>
                  <a:cubicBezTo>
                    <a:pt x="4345" y="3311"/>
                    <a:pt x="4201" y="2594"/>
                    <a:pt x="4144" y="1857"/>
                  </a:cubicBezTo>
                  <a:cubicBezTo>
                    <a:pt x="4077" y="833"/>
                    <a:pt x="3321" y="0"/>
                    <a:pt x="2316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1320;p69">
              <a:extLst>
                <a:ext uri="{FF2B5EF4-FFF2-40B4-BE49-F238E27FC236}">
                  <a16:creationId xmlns:a16="http://schemas.microsoft.com/office/drawing/2014/main" xmlns="" id="{4225F914-18DB-4264-B933-9FC6A74C6918}"/>
                </a:ext>
              </a:extLst>
            </p:cNvPr>
            <p:cNvSpPr/>
            <p:nvPr/>
          </p:nvSpPr>
          <p:spPr>
            <a:xfrm>
              <a:off x="5828241" y="2714300"/>
              <a:ext cx="13839" cy="41228"/>
            </a:xfrm>
            <a:custGeom>
              <a:avLst/>
              <a:gdLst/>
              <a:ahLst/>
              <a:cxnLst/>
              <a:rect l="l" t="t" r="r" b="b"/>
              <a:pathLst>
                <a:path w="527" h="1570" extrusionOk="0">
                  <a:moveTo>
                    <a:pt x="1" y="0"/>
                  </a:moveTo>
                  <a:lnTo>
                    <a:pt x="1" y="1312"/>
                  </a:lnTo>
                  <a:cubicBezTo>
                    <a:pt x="1" y="1455"/>
                    <a:pt x="115" y="1570"/>
                    <a:pt x="269" y="1570"/>
                  </a:cubicBezTo>
                  <a:cubicBezTo>
                    <a:pt x="412" y="1570"/>
                    <a:pt x="527" y="1455"/>
                    <a:pt x="527" y="1312"/>
                  </a:cubicBezTo>
                  <a:lnTo>
                    <a:pt x="527" y="0"/>
                  </a:lnTo>
                  <a:close/>
                </a:path>
              </a:pathLst>
            </a:custGeom>
            <a:solidFill>
              <a:srgbClr val="76899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1321;p69">
              <a:extLst>
                <a:ext uri="{FF2B5EF4-FFF2-40B4-BE49-F238E27FC236}">
                  <a16:creationId xmlns:a16="http://schemas.microsoft.com/office/drawing/2014/main" xmlns="" id="{800CC677-2340-4BE8-A410-D574F13DD81D}"/>
                </a:ext>
              </a:extLst>
            </p:cNvPr>
            <p:cNvSpPr/>
            <p:nvPr/>
          </p:nvSpPr>
          <p:spPr>
            <a:xfrm>
              <a:off x="5828241" y="2707263"/>
              <a:ext cx="13839" cy="27678"/>
            </a:xfrm>
            <a:custGeom>
              <a:avLst/>
              <a:gdLst/>
              <a:ahLst/>
              <a:cxnLst/>
              <a:rect l="l" t="t" r="r" b="b"/>
              <a:pathLst>
                <a:path w="527" h="1054" extrusionOk="0">
                  <a:moveTo>
                    <a:pt x="1" y="1"/>
                  </a:moveTo>
                  <a:lnTo>
                    <a:pt x="1" y="1053"/>
                  </a:lnTo>
                  <a:lnTo>
                    <a:pt x="527" y="1053"/>
                  </a:lnTo>
                  <a:lnTo>
                    <a:pt x="527" y="1"/>
                  </a:lnTo>
                  <a:close/>
                </a:path>
              </a:pathLst>
            </a:custGeom>
            <a:solidFill>
              <a:srgbClr val="6379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1322;p69">
              <a:extLst>
                <a:ext uri="{FF2B5EF4-FFF2-40B4-BE49-F238E27FC236}">
                  <a16:creationId xmlns:a16="http://schemas.microsoft.com/office/drawing/2014/main" xmlns="" id="{F60253A1-F735-4CC7-A39A-C4A8A5AD42FC}"/>
                </a:ext>
              </a:extLst>
            </p:cNvPr>
            <p:cNvSpPr/>
            <p:nvPr/>
          </p:nvSpPr>
          <p:spPr>
            <a:xfrm>
              <a:off x="5910671" y="2714300"/>
              <a:ext cx="13865" cy="41228"/>
            </a:xfrm>
            <a:custGeom>
              <a:avLst/>
              <a:gdLst/>
              <a:ahLst/>
              <a:cxnLst/>
              <a:rect l="l" t="t" r="r" b="b"/>
              <a:pathLst>
                <a:path w="528" h="1570" extrusionOk="0">
                  <a:moveTo>
                    <a:pt x="1" y="0"/>
                  </a:moveTo>
                  <a:lnTo>
                    <a:pt x="1" y="1312"/>
                  </a:lnTo>
                  <a:cubicBezTo>
                    <a:pt x="1" y="1455"/>
                    <a:pt x="125" y="1570"/>
                    <a:pt x="269" y="1570"/>
                  </a:cubicBezTo>
                  <a:cubicBezTo>
                    <a:pt x="412" y="1570"/>
                    <a:pt x="527" y="1455"/>
                    <a:pt x="527" y="1312"/>
                  </a:cubicBezTo>
                  <a:lnTo>
                    <a:pt x="527" y="0"/>
                  </a:lnTo>
                  <a:close/>
                </a:path>
              </a:pathLst>
            </a:custGeom>
            <a:solidFill>
              <a:srgbClr val="76899A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1323;p69">
              <a:extLst>
                <a:ext uri="{FF2B5EF4-FFF2-40B4-BE49-F238E27FC236}">
                  <a16:creationId xmlns:a16="http://schemas.microsoft.com/office/drawing/2014/main" xmlns="" id="{81CD8DBC-D872-4407-A3DE-AB076C286C3B}"/>
                </a:ext>
              </a:extLst>
            </p:cNvPr>
            <p:cNvSpPr/>
            <p:nvPr/>
          </p:nvSpPr>
          <p:spPr>
            <a:xfrm>
              <a:off x="5910671" y="2707263"/>
              <a:ext cx="13865" cy="27678"/>
            </a:xfrm>
            <a:custGeom>
              <a:avLst/>
              <a:gdLst/>
              <a:ahLst/>
              <a:cxnLst/>
              <a:rect l="l" t="t" r="r" b="b"/>
              <a:pathLst>
                <a:path w="528" h="1054" extrusionOk="0">
                  <a:moveTo>
                    <a:pt x="1" y="1"/>
                  </a:moveTo>
                  <a:lnTo>
                    <a:pt x="1" y="1053"/>
                  </a:lnTo>
                  <a:lnTo>
                    <a:pt x="527" y="1053"/>
                  </a:lnTo>
                  <a:lnTo>
                    <a:pt x="527" y="1"/>
                  </a:lnTo>
                  <a:close/>
                </a:path>
              </a:pathLst>
            </a:custGeom>
            <a:solidFill>
              <a:srgbClr val="6379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1324;p69">
              <a:extLst>
                <a:ext uri="{FF2B5EF4-FFF2-40B4-BE49-F238E27FC236}">
                  <a16:creationId xmlns:a16="http://schemas.microsoft.com/office/drawing/2014/main" xmlns="" id="{9516A90D-4247-492E-B512-73E69105B5EE}"/>
                </a:ext>
              </a:extLst>
            </p:cNvPr>
            <p:cNvSpPr/>
            <p:nvPr/>
          </p:nvSpPr>
          <p:spPr>
            <a:xfrm>
              <a:off x="5828241" y="2604218"/>
              <a:ext cx="96295" cy="116883"/>
            </a:xfrm>
            <a:custGeom>
              <a:avLst/>
              <a:gdLst/>
              <a:ahLst/>
              <a:cxnLst/>
              <a:rect l="l" t="t" r="r" b="b"/>
              <a:pathLst>
                <a:path w="3667" h="4451" extrusionOk="0">
                  <a:moveTo>
                    <a:pt x="785" y="1"/>
                  </a:moveTo>
                  <a:cubicBezTo>
                    <a:pt x="355" y="1"/>
                    <a:pt x="1" y="355"/>
                    <a:pt x="1" y="785"/>
                  </a:cubicBezTo>
                  <a:lnTo>
                    <a:pt x="1" y="4192"/>
                  </a:lnTo>
                  <a:cubicBezTo>
                    <a:pt x="1" y="4336"/>
                    <a:pt x="115" y="4451"/>
                    <a:pt x="259" y="4451"/>
                  </a:cubicBezTo>
                  <a:lnTo>
                    <a:pt x="3408" y="4451"/>
                  </a:lnTo>
                  <a:cubicBezTo>
                    <a:pt x="3551" y="4451"/>
                    <a:pt x="3666" y="4336"/>
                    <a:pt x="3666" y="4192"/>
                  </a:cubicBezTo>
                  <a:lnTo>
                    <a:pt x="3666" y="785"/>
                  </a:lnTo>
                  <a:cubicBezTo>
                    <a:pt x="3666" y="355"/>
                    <a:pt x="3312" y="1"/>
                    <a:pt x="2881" y="1"/>
                  </a:cubicBezTo>
                  <a:close/>
                </a:path>
              </a:pathLst>
            </a:custGeom>
            <a:solidFill>
              <a:srgbClr val="909FAD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1325;p69">
              <a:extLst>
                <a:ext uri="{FF2B5EF4-FFF2-40B4-BE49-F238E27FC236}">
                  <a16:creationId xmlns:a16="http://schemas.microsoft.com/office/drawing/2014/main" xmlns="" id="{0F29CA1A-E5C1-416A-98A0-DEAF92339FC4}"/>
                </a:ext>
              </a:extLst>
            </p:cNvPr>
            <p:cNvSpPr/>
            <p:nvPr/>
          </p:nvSpPr>
          <p:spPr>
            <a:xfrm>
              <a:off x="5815688" y="2439306"/>
              <a:ext cx="73896" cy="121216"/>
            </a:xfrm>
            <a:custGeom>
              <a:avLst/>
              <a:gdLst/>
              <a:ahLst/>
              <a:cxnLst/>
              <a:rect l="l" t="t" r="r" b="b"/>
              <a:pathLst>
                <a:path w="2814" h="4616" extrusionOk="0">
                  <a:moveTo>
                    <a:pt x="2373" y="1"/>
                  </a:moveTo>
                  <a:cubicBezTo>
                    <a:pt x="2351" y="1"/>
                    <a:pt x="2329" y="1"/>
                    <a:pt x="2307" y="3"/>
                  </a:cubicBezTo>
                  <a:cubicBezTo>
                    <a:pt x="1302" y="3"/>
                    <a:pt x="546" y="835"/>
                    <a:pt x="479" y="1850"/>
                  </a:cubicBezTo>
                  <a:cubicBezTo>
                    <a:pt x="412" y="2587"/>
                    <a:pt x="268" y="3304"/>
                    <a:pt x="48" y="4003"/>
                  </a:cubicBezTo>
                  <a:cubicBezTo>
                    <a:pt x="0" y="4137"/>
                    <a:pt x="77" y="4290"/>
                    <a:pt x="211" y="4338"/>
                  </a:cubicBezTo>
                  <a:cubicBezTo>
                    <a:pt x="555" y="4462"/>
                    <a:pt x="909" y="4548"/>
                    <a:pt x="1273" y="4615"/>
                  </a:cubicBezTo>
                  <a:cubicBezTo>
                    <a:pt x="1263" y="4558"/>
                    <a:pt x="1263" y="4501"/>
                    <a:pt x="1273" y="4453"/>
                  </a:cubicBezTo>
                  <a:cubicBezTo>
                    <a:pt x="1464" y="3668"/>
                    <a:pt x="1589" y="2864"/>
                    <a:pt x="1646" y="2060"/>
                  </a:cubicBezTo>
                  <a:cubicBezTo>
                    <a:pt x="1694" y="1113"/>
                    <a:pt x="2153" y="309"/>
                    <a:pt x="2814" y="70"/>
                  </a:cubicBezTo>
                  <a:cubicBezTo>
                    <a:pt x="2672" y="28"/>
                    <a:pt x="2523" y="1"/>
                    <a:pt x="2373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" name="Google Shape;10651;p69">
            <a:extLst>
              <a:ext uri="{FF2B5EF4-FFF2-40B4-BE49-F238E27FC236}">
                <a16:creationId xmlns:a16="http://schemas.microsoft.com/office/drawing/2014/main" xmlns="" id="{2C43EC00-A431-40D8-AA95-7380CF4AEA21}"/>
              </a:ext>
            </a:extLst>
          </p:cNvPr>
          <p:cNvGrpSpPr/>
          <p:nvPr/>
        </p:nvGrpSpPr>
        <p:grpSpPr>
          <a:xfrm>
            <a:off x="8132205" y="2810219"/>
            <a:ext cx="809300" cy="635380"/>
            <a:chOff x="4864446" y="3340207"/>
            <a:chExt cx="395607" cy="387414"/>
          </a:xfrm>
        </p:grpSpPr>
        <p:sp>
          <p:nvSpPr>
            <p:cNvPr id="247" name="Google Shape;10652;p69">
              <a:extLst>
                <a:ext uri="{FF2B5EF4-FFF2-40B4-BE49-F238E27FC236}">
                  <a16:creationId xmlns:a16="http://schemas.microsoft.com/office/drawing/2014/main" xmlns="" id="{88250AC1-E5EF-480F-AC99-6D0A79DDD204}"/>
                </a:ext>
              </a:extLst>
            </p:cNvPr>
            <p:cNvSpPr/>
            <p:nvPr/>
          </p:nvSpPr>
          <p:spPr>
            <a:xfrm>
              <a:off x="4939077" y="3412948"/>
              <a:ext cx="246581" cy="246581"/>
            </a:xfrm>
            <a:custGeom>
              <a:avLst/>
              <a:gdLst/>
              <a:ahLst/>
              <a:cxnLst/>
              <a:rect l="l" t="t" r="r" b="b"/>
              <a:pathLst>
                <a:path w="9390" h="9390" extrusionOk="0">
                  <a:moveTo>
                    <a:pt x="4690" y="1"/>
                  </a:moveTo>
                  <a:cubicBezTo>
                    <a:pt x="2097" y="1"/>
                    <a:pt x="1" y="2106"/>
                    <a:pt x="1" y="4700"/>
                  </a:cubicBezTo>
                  <a:cubicBezTo>
                    <a:pt x="1" y="7293"/>
                    <a:pt x="2097" y="9389"/>
                    <a:pt x="4690" y="9389"/>
                  </a:cubicBezTo>
                  <a:cubicBezTo>
                    <a:pt x="7284" y="9389"/>
                    <a:pt x="9389" y="7293"/>
                    <a:pt x="9389" y="4700"/>
                  </a:cubicBezTo>
                  <a:cubicBezTo>
                    <a:pt x="9389" y="2106"/>
                    <a:pt x="7284" y="1"/>
                    <a:pt x="4690" y="1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0653;p69">
              <a:extLst>
                <a:ext uri="{FF2B5EF4-FFF2-40B4-BE49-F238E27FC236}">
                  <a16:creationId xmlns:a16="http://schemas.microsoft.com/office/drawing/2014/main" xmlns="" id="{2DEA9872-40A5-4DDA-B09A-B91A8F56A7EA}"/>
                </a:ext>
              </a:extLst>
            </p:cNvPr>
            <p:cNvSpPr/>
            <p:nvPr/>
          </p:nvSpPr>
          <p:spPr>
            <a:xfrm>
              <a:off x="4988341" y="3499159"/>
              <a:ext cx="148054" cy="148054"/>
            </a:xfrm>
            <a:custGeom>
              <a:avLst/>
              <a:gdLst/>
              <a:ahLst/>
              <a:cxnLst/>
              <a:rect l="l" t="t" r="r" b="b"/>
              <a:pathLst>
                <a:path w="5638" h="5638" extrusionOk="0">
                  <a:moveTo>
                    <a:pt x="2814" y="0"/>
                  </a:moveTo>
                  <a:cubicBezTo>
                    <a:pt x="1264" y="0"/>
                    <a:pt x="1" y="1264"/>
                    <a:pt x="1" y="2824"/>
                  </a:cubicBezTo>
                  <a:cubicBezTo>
                    <a:pt x="1" y="4374"/>
                    <a:pt x="1264" y="5637"/>
                    <a:pt x="2814" y="5637"/>
                  </a:cubicBezTo>
                  <a:cubicBezTo>
                    <a:pt x="4374" y="5637"/>
                    <a:pt x="5638" y="4374"/>
                    <a:pt x="5638" y="2824"/>
                  </a:cubicBezTo>
                  <a:cubicBezTo>
                    <a:pt x="5638" y="1264"/>
                    <a:pt x="4374" y="0"/>
                    <a:pt x="28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0654;p69">
              <a:extLst>
                <a:ext uri="{FF2B5EF4-FFF2-40B4-BE49-F238E27FC236}">
                  <a16:creationId xmlns:a16="http://schemas.microsoft.com/office/drawing/2014/main" xmlns="" id="{94CEE4C4-F764-422C-A60A-3C254F4C5FFB}"/>
                </a:ext>
              </a:extLst>
            </p:cNvPr>
            <p:cNvSpPr/>
            <p:nvPr/>
          </p:nvSpPr>
          <p:spPr>
            <a:xfrm>
              <a:off x="4864446" y="3530067"/>
              <a:ext cx="56564" cy="12342"/>
            </a:xfrm>
            <a:custGeom>
              <a:avLst/>
              <a:gdLst/>
              <a:ahLst/>
              <a:cxnLst/>
              <a:rect l="l" t="t" r="r" b="b"/>
              <a:pathLst>
                <a:path w="2154" h="470" extrusionOk="0">
                  <a:moveTo>
                    <a:pt x="259" y="1"/>
                  </a:moveTo>
                  <a:cubicBezTo>
                    <a:pt x="1" y="58"/>
                    <a:pt x="1" y="422"/>
                    <a:pt x="259" y="469"/>
                  </a:cubicBezTo>
                  <a:lnTo>
                    <a:pt x="1905" y="469"/>
                  </a:lnTo>
                  <a:cubicBezTo>
                    <a:pt x="2154" y="422"/>
                    <a:pt x="2154" y="58"/>
                    <a:pt x="1905" y="1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0655;p69">
              <a:extLst>
                <a:ext uri="{FF2B5EF4-FFF2-40B4-BE49-F238E27FC236}">
                  <a16:creationId xmlns:a16="http://schemas.microsoft.com/office/drawing/2014/main" xmlns="" id="{52E879EF-05EA-425A-A88F-61E5B72FA71A}"/>
                </a:ext>
              </a:extLst>
            </p:cNvPr>
            <p:cNvSpPr/>
            <p:nvPr/>
          </p:nvSpPr>
          <p:spPr>
            <a:xfrm>
              <a:off x="5203463" y="3530067"/>
              <a:ext cx="56590" cy="12342"/>
            </a:xfrm>
            <a:custGeom>
              <a:avLst/>
              <a:gdLst/>
              <a:ahLst/>
              <a:cxnLst/>
              <a:rect l="l" t="t" r="r" b="b"/>
              <a:pathLst>
                <a:path w="2155" h="470" extrusionOk="0">
                  <a:moveTo>
                    <a:pt x="259" y="1"/>
                  </a:moveTo>
                  <a:cubicBezTo>
                    <a:pt x="1" y="58"/>
                    <a:pt x="1" y="422"/>
                    <a:pt x="259" y="469"/>
                  </a:cubicBezTo>
                  <a:lnTo>
                    <a:pt x="1905" y="469"/>
                  </a:lnTo>
                  <a:cubicBezTo>
                    <a:pt x="2154" y="422"/>
                    <a:pt x="2154" y="58"/>
                    <a:pt x="1905" y="1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0656;p69">
              <a:extLst>
                <a:ext uri="{FF2B5EF4-FFF2-40B4-BE49-F238E27FC236}">
                  <a16:creationId xmlns:a16="http://schemas.microsoft.com/office/drawing/2014/main" xmlns="" id="{4624F9B9-295A-4B5E-A6E2-FFE611F8EA71}"/>
                </a:ext>
              </a:extLst>
            </p:cNvPr>
            <p:cNvSpPr/>
            <p:nvPr/>
          </p:nvSpPr>
          <p:spPr>
            <a:xfrm>
              <a:off x="5056197" y="3340207"/>
              <a:ext cx="12342" cy="54437"/>
            </a:xfrm>
            <a:custGeom>
              <a:avLst/>
              <a:gdLst/>
              <a:ahLst/>
              <a:cxnLst/>
              <a:rect l="l" t="t" r="r" b="b"/>
              <a:pathLst>
                <a:path w="470" h="2073" extrusionOk="0">
                  <a:moveTo>
                    <a:pt x="232" y="0"/>
                  </a:moveTo>
                  <a:cubicBezTo>
                    <a:pt x="127" y="0"/>
                    <a:pt x="25" y="62"/>
                    <a:pt x="1" y="187"/>
                  </a:cubicBezTo>
                  <a:lnTo>
                    <a:pt x="1" y="1833"/>
                  </a:lnTo>
                  <a:cubicBezTo>
                    <a:pt x="1" y="1957"/>
                    <a:pt x="106" y="2072"/>
                    <a:pt x="240" y="2072"/>
                  </a:cubicBezTo>
                  <a:cubicBezTo>
                    <a:pt x="364" y="2063"/>
                    <a:pt x="460" y="1957"/>
                    <a:pt x="470" y="1833"/>
                  </a:cubicBezTo>
                  <a:lnTo>
                    <a:pt x="470" y="187"/>
                  </a:lnTo>
                  <a:cubicBezTo>
                    <a:pt x="441" y="62"/>
                    <a:pt x="336" y="0"/>
                    <a:pt x="232" y="0"/>
                  </a:cubicBezTo>
                  <a:close/>
                </a:path>
              </a:pathLst>
            </a:custGeom>
            <a:solidFill>
              <a:srgbClr val="BCC4C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0657;p69">
              <a:extLst>
                <a:ext uri="{FF2B5EF4-FFF2-40B4-BE49-F238E27FC236}">
                  <a16:creationId xmlns:a16="http://schemas.microsoft.com/office/drawing/2014/main" xmlns="" id="{3928682C-16F5-4314-9F4F-D5AB7D9E4430}"/>
                </a:ext>
              </a:extLst>
            </p:cNvPr>
            <p:cNvSpPr/>
            <p:nvPr/>
          </p:nvSpPr>
          <p:spPr>
            <a:xfrm>
              <a:off x="4968488" y="3658557"/>
              <a:ext cx="28597" cy="33376"/>
            </a:xfrm>
            <a:custGeom>
              <a:avLst/>
              <a:gdLst/>
              <a:ahLst/>
              <a:cxnLst/>
              <a:rect l="l" t="t" r="r" b="b"/>
              <a:pathLst>
                <a:path w="1089" h="1271" extrusionOk="0">
                  <a:moveTo>
                    <a:pt x="707" y="1"/>
                  </a:moveTo>
                  <a:cubicBezTo>
                    <a:pt x="641" y="1"/>
                    <a:pt x="583" y="30"/>
                    <a:pt x="556" y="103"/>
                  </a:cubicBezTo>
                  <a:lnTo>
                    <a:pt x="87" y="917"/>
                  </a:lnTo>
                  <a:cubicBezTo>
                    <a:pt x="1" y="1070"/>
                    <a:pt x="106" y="1261"/>
                    <a:pt x="288" y="1271"/>
                  </a:cubicBezTo>
                  <a:cubicBezTo>
                    <a:pt x="374" y="1271"/>
                    <a:pt x="450" y="1223"/>
                    <a:pt x="489" y="1156"/>
                  </a:cubicBezTo>
                  <a:lnTo>
                    <a:pt x="958" y="342"/>
                  </a:lnTo>
                  <a:cubicBezTo>
                    <a:pt x="1088" y="191"/>
                    <a:pt x="874" y="1"/>
                    <a:pt x="707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0658;p69">
              <a:extLst>
                <a:ext uri="{FF2B5EF4-FFF2-40B4-BE49-F238E27FC236}">
                  <a16:creationId xmlns:a16="http://schemas.microsoft.com/office/drawing/2014/main" xmlns="" id="{5A7B3905-3408-4CBA-9F1E-607398764B42}"/>
                </a:ext>
              </a:extLst>
            </p:cNvPr>
            <p:cNvSpPr/>
            <p:nvPr/>
          </p:nvSpPr>
          <p:spPr>
            <a:xfrm>
              <a:off x="5128832" y="3381068"/>
              <a:ext cx="28387" cy="33166"/>
            </a:xfrm>
            <a:custGeom>
              <a:avLst/>
              <a:gdLst/>
              <a:ahLst/>
              <a:cxnLst/>
              <a:rect l="l" t="t" r="r" b="b"/>
              <a:pathLst>
                <a:path w="1081" h="1263" extrusionOk="0">
                  <a:moveTo>
                    <a:pt x="704" y="1"/>
                  </a:moveTo>
                  <a:cubicBezTo>
                    <a:pt x="637" y="1"/>
                    <a:pt x="576" y="31"/>
                    <a:pt x="546" y="105"/>
                  </a:cubicBezTo>
                  <a:lnTo>
                    <a:pt x="77" y="918"/>
                  </a:lnTo>
                  <a:cubicBezTo>
                    <a:pt x="0" y="1071"/>
                    <a:pt x="106" y="1263"/>
                    <a:pt x="288" y="1263"/>
                  </a:cubicBezTo>
                  <a:cubicBezTo>
                    <a:pt x="364" y="1263"/>
                    <a:pt x="441" y="1224"/>
                    <a:pt x="489" y="1157"/>
                  </a:cubicBezTo>
                  <a:lnTo>
                    <a:pt x="958" y="344"/>
                  </a:lnTo>
                  <a:cubicBezTo>
                    <a:pt x="1080" y="187"/>
                    <a:pt x="872" y="1"/>
                    <a:pt x="704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0659;p69">
              <a:extLst>
                <a:ext uri="{FF2B5EF4-FFF2-40B4-BE49-F238E27FC236}">
                  <a16:creationId xmlns:a16="http://schemas.microsoft.com/office/drawing/2014/main" xmlns="" id="{D2A0E238-7AB3-4CC6-B9C0-709E9B1F01C9}"/>
                </a:ext>
              </a:extLst>
            </p:cNvPr>
            <p:cNvSpPr/>
            <p:nvPr/>
          </p:nvSpPr>
          <p:spPr>
            <a:xfrm>
              <a:off x="4903915" y="3443646"/>
              <a:ext cx="38471" cy="24868"/>
            </a:xfrm>
            <a:custGeom>
              <a:avLst/>
              <a:gdLst/>
              <a:ahLst/>
              <a:cxnLst/>
              <a:rect l="l" t="t" r="r" b="b"/>
              <a:pathLst>
                <a:path w="1465" h="947" extrusionOk="0">
                  <a:moveTo>
                    <a:pt x="362" y="1"/>
                  </a:moveTo>
                  <a:cubicBezTo>
                    <a:pt x="175" y="1"/>
                    <a:pt x="1" y="360"/>
                    <a:pt x="220" y="449"/>
                  </a:cubicBezTo>
                  <a:lnTo>
                    <a:pt x="1034" y="918"/>
                  </a:lnTo>
                  <a:cubicBezTo>
                    <a:pt x="1072" y="937"/>
                    <a:pt x="1110" y="947"/>
                    <a:pt x="1158" y="947"/>
                  </a:cubicBezTo>
                  <a:cubicBezTo>
                    <a:pt x="1378" y="937"/>
                    <a:pt x="1464" y="631"/>
                    <a:pt x="1273" y="507"/>
                  </a:cubicBezTo>
                  <a:lnTo>
                    <a:pt x="459" y="38"/>
                  </a:lnTo>
                  <a:cubicBezTo>
                    <a:pt x="428" y="12"/>
                    <a:pt x="395" y="1"/>
                    <a:pt x="362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0660;p69">
              <a:extLst>
                <a:ext uri="{FF2B5EF4-FFF2-40B4-BE49-F238E27FC236}">
                  <a16:creationId xmlns:a16="http://schemas.microsoft.com/office/drawing/2014/main" xmlns="" id="{05EF2CDF-61D0-4200-BADF-023032ACE6FB}"/>
                </a:ext>
              </a:extLst>
            </p:cNvPr>
            <p:cNvSpPr/>
            <p:nvPr/>
          </p:nvSpPr>
          <p:spPr>
            <a:xfrm>
              <a:off x="5181641" y="3603910"/>
              <a:ext cx="38445" cy="24947"/>
            </a:xfrm>
            <a:custGeom>
              <a:avLst/>
              <a:gdLst/>
              <a:ahLst/>
              <a:cxnLst/>
              <a:rect l="l" t="t" r="r" b="b"/>
              <a:pathLst>
                <a:path w="1464" h="950" extrusionOk="0">
                  <a:moveTo>
                    <a:pt x="355" y="0"/>
                  </a:moveTo>
                  <a:cubicBezTo>
                    <a:pt x="165" y="0"/>
                    <a:pt x="1" y="362"/>
                    <a:pt x="219" y="442"/>
                  </a:cubicBezTo>
                  <a:lnTo>
                    <a:pt x="1033" y="911"/>
                  </a:lnTo>
                  <a:cubicBezTo>
                    <a:pt x="1062" y="930"/>
                    <a:pt x="1109" y="950"/>
                    <a:pt x="1148" y="950"/>
                  </a:cubicBezTo>
                  <a:cubicBezTo>
                    <a:pt x="1377" y="930"/>
                    <a:pt x="1464" y="634"/>
                    <a:pt x="1272" y="509"/>
                  </a:cubicBezTo>
                  <a:lnTo>
                    <a:pt x="459" y="40"/>
                  </a:lnTo>
                  <a:cubicBezTo>
                    <a:pt x="425" y="12"/>
                    <a:pt x="389" y="0"/>
                    <a:pt x="355" y="0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0661;p69">
              <a:extLst>
                <a:ext uri="{FF2B5EF4-FFF2-40B4-BE49-F238E27FC236}">
                  <a16:creationId xmlns:a16="http://schemas.microsoft.com/office/drawing/2014/main" xmlns="" id="{D2FF9C1C-5BBB-464E-967A-56938235559B}"/>
                </a:ext>
              </a:extLst>
            </p:cNvPr>
            <p:cNvSpPr/>
            <p:nvPr/>
          </p:nvSpPr>
          <p:spPr>
            <a:xfrm>
              <a:off x="5127676" y="3658321"/>
              <a:ext cx="28571" cy="33613"/>
            </a:xfrm>
            <a:custGeom>
              <a:avLst/>
              <a:gdLst/>
              <a:ahLst/>
              <a:cxnLst/>
              <a:rect l="l" t="t" r="r" b="b"/>
              <a:pathLst>
                <a:path w="1088" h="1280" extrusionOk="0">
                  <a:moveTo>
                    <a:pt x="382" y="0"/>
                  </a:moveTo>
                  <a:cubicBezTo>
                    <a:pt x="215" y="0"/>
                    <a:pt x="0" y="191"/>
                    <a:pt x="131" y="342"/>
                  </a:cubicBezTo>
                  <a:lnTo>
                    <a:pt x="600" y="1155"/>
                  </a:lnTo>
                  <a:cubicBezTo>
                    <a:pt x="638" y="1232"/>
                    <a:pt x="714" y="1280"/>
                    <a:pt x="801" y="1280"/>
                  </a:cubicBezTo>
                  <a:lnTo>
                    <a:pt x="801" y="1270"/>
                  </a:lnTo>
                  <a:cubicBezTo>
                    <a:pt x="973" y="1270"/>
                    <a:pt x="1088" y="1079"/>
                    <a:pt x="1002" y="916"/>
                  </a:cubicBezTo>
                  <a:lnTo>
                    <a:pt x="533" y="103"/>
                  </a:lnTo>
                  <a:cubicBezTo>
                    <a:pt x="506" y="30"/>
                    <a:pt x="447" y="0"/>
                    <a:pt x="382" y="0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0662;p69">
              <a:extLst>
                <a:ext uri="{FF2B5EF4-FFF2-40B4-BE49-F238E27FC236}">
                  <a16:creationId xmlns:a16="http://schemas.microsoft.com/office/drawing/2014/main" xmlns="" id="{A7796BC6-BB9A-4556-8844-17F3C3B51285}"/>
                </a:ext>
              </a:extLst>
            </p:cNvPr>
            <p:cNvSpPr/>
            <p:nvPr/>
          </p:nvSpPr>
          <p:spPr>
            <a:xfrm>
              <a:off x="4967333" y="3380858"/>
              <a:ext cx="28571" cy="33376"/>
            </a:xfrm>
            <a:custGeom>
              <a:avLst/>
              <a:gdLst/>
              <a:ahLst/>
              <a:cxnLst/>
              <a:rect l="l" t="t" r="r" b="b"/>
              <a:pathLst>
                <a:path w="1088" h="1271" extrusionOk="0">
                  <a:moveTo>
                    <a:pt x="382" y="1"/>
                  </a:moveTo>
                  <a:cubicBezTo>
                    <a:pt x="215" y="1"/>
                    <a:pt x="0" y="191"/>
                    <a:pt x="131" y="342"/>
                  </a:cubicBezTo>
                  <a:lnTo>
                    <a:pt x="600" y="1156"/>
                  </a:lnTo>
                  <a:cubicBezTo>
                    <a:pt x="638" y="1223"/>
                    <a:pt x="715" y="1271"/>
                    <a:pt x="801" y="1271"/>
                  </a:cubicBezTo>
                  <a:cubicBezTo>
                    <a:pt x="983" y="1261"/>
                    <a:pt x="1088" y="1070"/>
                    <a:pt x="1002" y="917"/>
                  </a:cubicBezTo>
                  <a:lnTo>
                    <a:pt x="533" y="103"/>
                  </a:lnTo>
                  <a:cubicBezTo>
                    <a:pt x="506" y="30"/>
                    <a:pt x="447" y="1"/>
                    <a:pt x="382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0663;p69">
              <a:extLst>
                <a:ext uri="{FF2B5EF4-FFF2-40B4-BE49-F238E27FC236}">
                  <a16:creationId xmlns:a16="http://schemas.microsoft.com/office/drawing/2014/main" xmlns="" id="{FD786FAF-460A-4717-A9E0-726E357E244E}"/>
                </a:ext>
              </a:extLst>
            </p:cNvPr>
            <p:cNvSpPr/>
            <p:nvPr/>
          </p:nvSpPr>
          <p:spPr>
            <a:xfrm>
              <a:off x="5182350" y="3443646"/>
              <a:ext cx="38471" cy="24868"/>
            </a:xfrm>
            <a:custGeom>
              <a:avLst/>
              <a:gdLst/>
              <a:ahLst/>
              <a:cxnLst/>
              <a:rect l="l" t="t" r="r" b="b"/>
              <a:pathLst>
                <a:path w="1465" h="947" extrusionOk="0">
                  <a:moveTo>
                    <a:pt x="1104" y="1"/>
                  </a:moveTo>
                  <a:cubicBezTo>
                    <a:pt x="1071" y="1"/>
                    <a:pt x="1037" y="12"/>
                    <a:pt x="1006" y="38"/>
                  </a:cubicBezTo>
                  <a:lnTo>
                    <a:pt x="192" y="507"/>
                  </a:lnTo>
                  <a:cubicBezTo>
                    <a:pt x="1" y="631"/>
                    <a:pt x="78" y="937"/>
                    <a:pt x="307" y="947"/>
                  </a:cubicBezTo>
                  <a:cubicBezTo>
                    <a:pt x="355" y="947"/>
                    <a:pt x="393" y="937"/>
                    <a:pt x="432" y="918"/>
                  </a:cubicBezTo>
                  <a:lnTo>
                    <a:pt x="1245" y="449"/>
                  </a:lnTo>
                  <a:cubicBezTo>
                    <a:pt x="1465" y="360"/>
                    <a:pt x="1290" y="1"/>
                    <a:pt x="1104" y="1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0664;p69">
              <a:extLst>
                <a:ext uri="{FF2B5EF4-FFF2-40B4-BE49-F238E27FC236}">
                  <a16:creationId xmlns:a16="http://schemas.microsoft.com/office/drawing/2014/main" xmlns="" id="{7FC2C07C-AC25-43BA-83BE-FFB9C8FB4CBE}"/>
                </a:ext>
              </a:extLst>
            </p:cNvPr>
            <p:cNvSpPr/>
            <p:nvPr/>
          </p:nvSpPr>
          <p:spPr>
            <a:xfrm>
              <a:off x="4904650" y="3603910"/>
              <a:ext cx="38445" cy="24947"/>
            </a:xfrm>
            <a:custGeom>
              <a:avLst/>
              <a:gdLst/>
              <a:ahLst/>
              <a:cxnLst/>
              <a:rect l="l" t="t" r="r" b="b"/>
              <a:pathLst>
                <a:path w="1464" h="950" extrusionOk="0">
                  <a:moveTo>
                    <a:pt x="1107" y="0"/>
                  </a:moveTo>
                  <a:cubicBezTo>
                    <a:pt x="1073" y="0"/>
                    <a:pt x="1038" y="12"/>
                    <a:pt x="1006" y="40"/>
                  </a:cubicBezTo>
                  <a:lnTo>
                    <a:pt x="192" y="509"/>
                  </a:lnTo>
                  <a:cubicBezTo>
                    <a:pt x="1" y="634"/>
                    <a:pt x="87" y="930"/>
                    <a:pt x="317" y="950"/>
                  </a:cubicBezTo>
                  <a:cubicBezTo>
                    <a:pt x="355" y="950"/>
                    <a:pt x="393" y="930"/>
                    <a:pt x="431" y="911"/>
                  </a:cubicBezTo>
                  <a:lnTo>
                    <a:pt x="1245" y="442"/>
                  </a:lnTo>
                  <a:cubicBezTo>
                    <a:pt x="1463" y="362"/>
                    <a:pt x="1292" y="0"/>
                    <a:pt x="1107" y="0"/>
                  </a:cubicBezTo>
                  <a:close/>
                </a:path>
              </a:pathLst>
            </a:custGeom>
            <a:solidFill>
              <a:srgbClr val="D7DCE1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0665;p69">
              <a:extLst>
                <a:ext uri="{FF2B5EF4-FFF2-40B4-BE49-F238E27FC236}">
                  <a16:creationId xmlns:a16="http://schemas.microsoft.com/office/drawing/2014/main" xmlns="" id="{5FDB1D7E-B4D5-4FC9-9BE0-4A4E097D3F4B}"/>
                </a:ext>
              </a:extLst>
            </p:cNvPr>
            <p:cNvSpPr/>
            <p:nvPr/>
          </p:nvSpPr>
          <p:spPr>
            <a:xfrm>
              <a:off x="5075839" y="3433037"/>
              <a:ext cx="87209" cy="73948"/>
            </a:xfrm>
            <a:custGeom>
              <a:avLst/>
              <a:gdLst/>
              <a:ahLst/>
              <a:cxnLst/>
              <a:rect l="l" t="t" r="r" b="b"/>
              <a:pathLst>
                <a:path w="3321" h="2816" extrusionOk="0">
                  <a:moveTo>
                    <a:pt x="414" y="0"/>
                  </a:moveTo>
                  <a:cubicBezTo>
                    <a:pt x="103" y="0"/>
                    <a:pt x="0" y="487"/>
                    <a:pt x="353" y="576"/>
                  </a:cubicBezTo>
                  <a:cubicBezTo>
                    <a:pt x="1416" y="853"/>
                    <a:pt x="2286" y="1619"/>
                    <a:pt x="2698" y="2633"/>
                  </a:cubicBezTo>
                  <a:cubicBezTo>
                    <a:pt x="2746" y="2748"/>
                    <a:pt x="2851" y="2815"/>
                    <a:pt x="2966" y="2815"/>
                  </a:cubicBezTo>
                  <a:cubicBezTo>
                    <a:pt x="3177" y="2815"/>
                    <a:pt x="3320" y="2605"/>
                    <a:pt x="3243" y="2413"/>
                  </a:cubicBezTo>
                  <a:cubicBezTo>
                    <a:pt x="2755" y="1226"/>
                    <a:pt x="1741" y="336"/>
                    <a:pt x="497" y="11"/>
                  </a:cubicBezTo>
                  <a:cubicBezTo>
                    <a:pt x="468" y="4"/>
                    <a:pt x="440" y="0"/>
                    <a:pt x="4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0666;p69">
              <a:extLst>
                <a:ext uri="{FF2B5EF4-FFF2-40B4-BE49-F238E27FC236}">
                  <a16:creationId xmlns:a16="http://schemas.microsoft.com/office/drawing/2014/main" xmlns="" id="{78310840-3D55-48C9-981A-EFE7C22D8264}"/>
                </a:ext>
              </a:extLst>
            </p:cNvPr>
            <p:cNvSpPr/>
            <p:nvPr/>
          </p:nvSpPr>
          <p:spPr>
            <a:xfrm>
              <a:off x="5025288" y="3585607"/>
              <a:ext cx="74158" cy="111106"/>
            </a:xfrm>
            <a:custGeom>
              <a:avLst/>
              <a:gdLst/>
              <a:ahLst/>
              <a:cxnLst/>
              <a:rect l="l" t="t" r="r" b="b"/>
              <a:pathLst>
                <a:path w="2824" h="4231" extrusionOk="0">
                  <a:moveTo>
                    <a:pt x="938" y="1"/>
                  </a:moveTo>
                  <a:lnTo>
                    <a:pt x="938" y="450"/>
                  </a:lnTo>
                  <a:cubicBezTo>
                    <a:pt x="938" y="536"/>
                    <a:pt x="891" y="613"/>
                    <a:pt x="814" y="661"/>
                  </a:cubicBezTo>
                  <a:lnTo>
                    <a:pt x="259" y="948"/>
                  </a:lnTo>
                  <a:cubicBezTo>
                    <a:pt x="96" y="1034"/>
                    <a:pt x="1" y="1197"/>
                    <a:pt x="1" y="1369"/>
                  </a:cubicBezTo>
                  <a:lnTo>
                    <a:pt x="1" y="2738"/>
                  </a:lnTo>
                  <a:cubicBezTo>
                    <a:pt x="1" y="3245"/>
                    <a:pt x="154" y="3752"/>
                    <a:pt x="441" y="4173"/>
                  </a:cubicBezTo>
                  <a:lnTo>
                    <a:pt x="479" y="4231"/>
                  </a:lnTo>
                  <a:lnTo>
                    <a:pt x="2355" y="4231"/>
                  </a:lnTo>
                  <a:lnTo>
                    <a:pt x="2393" y="4173"/>
                  </a:lnTo>
                  <a:cubicBezTo>
                    <a:pt x="2671" y="3752"/>
                    <a:pt x="2824" y="3245"/>
                    <a:pt x="2824" y="2738"/>
                  </a:cubicBezTo>
                  <a:lnTo>
                    <a:pt x="2824" y="1369"/>
                  </a:lnTo>
                  <a:cubicBezTo>
                    <a:pt x="2824" y="1187"/>
                    <a:pt x="2728" y="1034"/>
                    <a:pt x="2565" y="948"/>
                  </a:cubicBezTo>
                  <a:lnTo>
                    <a:pt x="2010" y="661"/>
                  </a:lnTo>
                  <a:cubicBezTo>
                    <a:pt x="1934" y="613"/>
                    <a:pt x="1886" y="536"/>
                    <a:pt x="1886" y="450"/>
                  </a:cubicBezTo>
                  <a:lnTo>
                    <a:pt x="1886" y="1"/>
                  </a:ln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0667;p69">
              <a:extLst>
                <a:ext uri="{FF2B5EF4-FFF2-40B4-BE49-F238E27FC236}">
                  <a16:creationId xmlns:a16="http://schemas.microsoft.com/office/drawing/2014/main" xmlns="" id="{9CA0A379-5256-41F1-97A1-38AD538F7B22}"/>
                </a:ext>
              </a:extLst>
            </p:cNvPr>
            <p:cNvSpPr/>
            <p:nvPr/>
          </p:nvSpPr>
          <p:spPr>
            <a:xfrm>
              <a:off x="5025288" y="3606458"/>
              <a:ext cx="74158" cy="90256"/>
            </a:xfrm>
            <a:custGeom>
              <a:avLst/>
              <a:gdLst/>
              <a:ahLst/>
              <a:cxnLst/>
              <a:rect l="l" t="t" r="r" b="b"/>
              <a:pathLst>
                <a:path w="2824" h="3437" extrusionOk="0">
                  <a:moveTo>
                    <a:pt x="556" y="1"/>
                  </a:moveTo>
                  <a:lnTo>
                    <a:pt x="249" y="154"/>
                  </a:lnTo>
                  <a:cubicBezTo>
                    <a:pt x="96" y="240"/>
                    <a:pt x="1" y="403"/>
                    <a:pt x="1" y="575"/>
                  </a:cubicBezTo>
                  <a:lnTo>
                    <a:pt x="1" y="1944"/>
                  </a:lnTo>
                  <a:cubicBezTo>
                    <a:pt x="1" y="2451"/>
                    <a:pt x="154" y="2958"/>
                    <a:pt x="441" y="3379"/>
                  </a:cubicBezTo>
                  <a:lnTo>
                    <a:pt x="469" y="3437"/>
                  </a:lnTo>
                  <a:lnTo>
                    <a:pt x="2355" y="3437"/>
                  </a:lnTo>
                  <a:lnTo>
                    <a:pt x="2384" y="3379"/>
                  </a:lnTo>
                  <a:cubicBezTo>
                    <a:pt x="2671" y="2958"/>
                    <a:pt x="2824" y="2451"/>
                    <a:pt x="2824" y="1944"/>
                  </a:cubicBezTo>
                  <a:lnTo>
                    <a:pt x="2824" y="575"/>
                  </a:lnTo>
                  <a:cubicBezTo>
                    <a:pt x="2824" y="403"/>
                    <a:pt x="2718" y="240"/>
                    <a:pt x="2565" y="154"/>
                  </a:cubicBezTo>
                  <a:lnTo>
                    <a:pt x="2269" y="1"/>
                  </a:lnTo>
                  <a:cubicBezTo>
                    <a:pt x="2039" y="254"/>
                    <a:pt x="1726" y="381"/>
                    <a:pt x="1412" y="381"/>
                  </a:cubicBezTo>
                  <a:cubicBezTo>
                    <a:pt x="1099" y="381"/>
                    <a:pt x="785" y="254"/>
                    <a:pt x="556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0668;p69">
              <a:extLst>
                <a:ext uri="{FF2B5EF4-FFF2-40B4-BE49-F238E27FC236}">
                  <a16:creationId xmlns:a16="http://schemas.microsoft.com/office/drawing/2014/main" xmlns="" id="{F0225BC0-4157-412C-AAB9-2B86839443CD}"/>
                </a:ext>
              </a:extLst>
            </p:cNvPr>
            <p:cNvSpPr/>
            <p:nvPr/>
          </p:nvSpPr>
          <p:spPr>
            <a:xfrm>
              <a:off x="5048660" y="3585607"/>
              <a:ext cx="27678" cy="18382"/>
            </a:xfrm>
            <a:custGeom>
              <a:avLst/>
              <a:gdLst/>
              <a:ahLst/>
              <a:cxnLst/>
              <a:rect l="l" t="t" r="r" b="b"/>
              <a:pathLst>
                <a:path w="1054" h="700" extrusionOk="0">
                  <a:moveTo>
                    <a:pt x="58" y="1"/>
                  </a:moveTo>
                  <a:lnTo>
                    <a:pt x="58" y="450"/>
                  </a:lnTo>
                  <a:cubicBezTo>
                    <a:pt x="48" y="508"/>
                    <a:pt x="29" y="556"/>
                    <a:pt x="1" y="603"/>
                  </a:cubicBezTo>
                  <a:cubicBezTo>
                    <a:pt x="163" y="670"/>
                    <a:pt x="345" y="699"/>
                    <a:pt x="527" y="699"/>
                  </a:cubicBezTo>
                  <a:cubicBezTo>
                    <a:pt x="699" y="699"/>
                    <a:pt x="881" y="670"/>
                    <a:pt x="1053" y="603"/>
                  </a:cubicBezTo>
                  <a:cubicBezTo>
                    <a:pt x="1015" y="556"/>
                    <a:pt x="996" y="508"/>
                    <a:pt x="996" y="450"/>
                  </a:cubicBezTo>
                  <a:lnTo>
                    <a:pt x="996" y="1"/>
                  </a:lnTo>
                  <a:close/>
                </a:path>
              </a:pathLst>
            </a:custGeom>
            <a:solidFill>
              <a:srgbClr val="96ABB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0669;p69">
              <a:extLst>
                <a:ext uri="{FF2B5EF4-FFF2-40B4-BE49-F238E27FC236}">
                  <a16:creationId xmlns:a16="http://schemas.microsoft.com/office/drawing/2014/main" xmlns="" id="{96D6B33A-230F-4637-9D40-4916D0B8226E}"/>
                </a:ext>
              </a:extLst>
            </p:cNvPr>
            <p:cNvSpPr/>
            <p:nvPr/>
          </p:nvSpPr>
          <p:spPr>
            <a:xfrm>
              <a:off x="5037604" y="3536343"/>
              <a:ext cx="49526" cy="55330"/>
            </a:xfrm>
            <a:custGeom>
              <a:avLst/>
              <a:gdLst/>
              <a:ahLst/>
              <a:cxnLst/>
              <a:rect l="l" t="t" r="r" b="b"/>
              <a:pathLst>
                <a:path w="1886" h="2107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lnTo>
                    <a:pt x="0" y="1168"/>
                  </a:lnTo>
                  <a:cubicBezTo>
                    <a:pt x="0" y="1685"/>
                    <a:pt x="422" y="2106"/>
                    <a:pt x="948" y="2106"/>
                  </a:cubicBezTo>
                  <a:cubicBezTo>
                    <a:pt x="954" y="2106"/>
                    <a:pt x="959" y="2106"/>
                    <a:pt x="965" y="2106"/>
                  </a:cubicBezTo>
                  <a:cubicBezTo>
                    <a:pt x="1474" y="2106"/>
                    <a:pt x="1886" y="1679"/>
                    <a:pt x="1886" y="1168"/>
                  </a:cubicBezTo>
                  <a:lnTo>
                    <a:pt x="1886" y="699"/>
                  </a:lnTo>
                  <a:cubicBezTo>
                    <a:pt x="1886" y="317"/>
                    <a:pt x="1570" y="1"/>
                    <a:pt x="1187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0670;p69">
              <a:extLst>
                <a:ext uri="{FF2B5EF4-FFF2-40B4-BE49-F238E27FC236}">
                  <a16:creationId xmlns:a16="http://schemas.microsoft.com/office/drawing/2014/main" xmlns="" id="{EC4AB6FF-C88F-4BC4-941B-6EECA9BB8CD3}"/>
                </a:ext>
              </a:extLst>
            </p:cNvPr>
            <p:cNvSpPr/>
            <p:nvPr/>
          </p:nvSpPr>
          <p:spPr>
            <a:xfrm>
              <a:off x="5037604" y="3536343"/>
              <a:ext cx="33954" cy="55382"/>
            </a:xfrm>
            <a:custGeom>
              <a:avLst/>
              <a:gdLst/>
              <a:ahLst/>
              <a:cxnLst/>
              <a:rect l="l" t="t" r="r" b="b"/>
              <a:pathLst>
                <a:path w="1293" h="2109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lnTo>
                    <a:pt x="0" y="1168"/>
                  </a:lnTo>
                  <a:cubicBezTo>
                    <a:pt x="0" y="1711"/>
                    <a:pt x="439" y="2109"/>
                    <a:pt x="937" y="2109"/>
                  </a:cubicBezTo>
                  <a:cubicBezTo>
                    <a:pt x="1054" y="2109"/>
                    <a:pt x="1174" y="2087"/>
                    <a:pt x="1292" y="2039"/>
                  </a:cubicBezTo>
                  <a:cubicBezTo>
                    <a:pt x="938" y="1896"/>
                    <a:pt x="699" y="1551"/>
                    <a:pt x="709" y="1168"/>
                  </a:cubicBezTo>
                  <a:lnTo>
                    <a:pt x="709" y="699"/>
                  </a:lnTo>
                  <a:cubicBezTo>
                    <a:pt x="709" y="355"/>
                    <a:pt x="948" y="68"/>
                    <a:pt x="1292" y="10"/>
                  </a:cubicBezTo>
                  <a:cubicBezTo>
                    <a:pt x="1254" y="1"/>
                    <a:pt x="1216" y="1"/>
                    <a:pt x="1168" y="1"/>
                  </a:cubicBezTo>
                  <a:close/>
                </a:path>
              </a:pathLst>
            </a:custGeom>
            <a:solidFill>
              <a:srgbClr val="ACBDCA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0671;p69">
              <a:extLst>
                <a:ext uri="{FF2B5EF4-FFF2-40B4-BE49-F238E27FC236}">
                  <a16:creationId xmlns:a16="http://schemas.microsoft.com/office/drawing/2014/main" xmlns="" id="{6EF8845C-CF99-4D3D-BD6E-CCE54C7EA11B}"/>
                </a:ext>
              </a:extLst>
            </p:cNvPr>
            <p:cNvSpPr/>
            <p:nvPr/>
          </p:nvSpPr>
          <p:spPr>
            <a:xfrm>
              <a:off x="5037604" y="3696451"/>
              <a:ext cx="49526" cy="31171"/>
            </a:xfrm>
            <a:custGeom>
              <a:avLst/>
              <a:gdLst/>
              <a:ahLst/>
              <a:cxnLst/>
              <a:rect l="l" t="t" r="r" b="b"/>
              <a:pathLst>
                <a:path w="1886" h="1187" extrusionOk="0">
                  <a:moveTo>
                    <a:pt x="0" y="0"/>
                  </a:moveTo>
                  <a:lnTo>
                    <a:pt x="0" y="947"/>
                  </a:lnTo>
                  <a:cubicBezTo>
                    <a:pt x="0" y="1072"/>
                    <a:pt x="106" y="1187"/>
                    <a:pt x="240" y="1187"/>
                  </a:cubicBezTo>
                  <a:lnTo>
                    <a:pt x="1647" y="1187"/>
                  </a:lnTo>
                  <a:cubicBezTo>
                    <a:pt x="1781" y="1187"/>
                    <a:pt x="1886" y="1072"/>
                    <a:pt x="1886" y="947"/>
                  </a:cubicBezTo>
                  <a:lnTo>
                    <a:pt x="1886" y="0"/>
                  </a:lnTo>
                  <a:close/>
                </a:path>
              </a:pathLst>
            </a:custGeom>
            <a:solidFill>
              <a:srgbClr val="76899A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0672;p69">
              <a:extLst>
                <a:ext uri="{FF2B5EF4-FFF2-40B4-BE49-F238E27FC236}">
                  <a16:creationId xmlns:a16="http://schemas.microsoft.com/office/drawing/2014/main" xmlns="" id="{A958786D-FBC8-4F60-8FC4-A4E451C4EFC3}"/>
                </a:ext>
              </a:extLst>
            </p:cNvPr>
            <p:cNvSpPr/>
            <p:nvPr/>
          </p:nvSpPr>
          <p:spPr>
            <a:xfrm>
              <a:off x="5025288" y="3615255"/>
              <a:ext cx="12342" cy="81222"/>
            </a:xfrm>
            <a:custGeom>
              <a:avLst/>
              <a:gdLst/>
              <a:ahLst/>
              <a:cxnLst/>
              <a:rect l="l" t="t" r="r" b="b"/>
              <a:pathLst>
                <a:path w="470" h="3093" extrusionOk="0">
                  <a:moveTo>
                    <a:pt x="77" y="1"/>
                  </a:moveTo>
                  <a:cubicBezTo>
                    <a:pt x="29" y="68"/>
                    <a:pt x="1" y="154"/>
                    <a:pt x="1" y="250"/>
                  </a:cubicBezTo>
                  <a:lnTo>
                    <a:pt x="1" y="1609"/>
                  </a:lnTo>
                  <a:cubicBezTo>
                    <a:pt x="1" y="2125"/>
                    <a:pt x="154" y="2623"/>
                    <a:pt x="441" y="3044"/>
                  </a:cubicBezTo>
                  <a:lnTo>
                    <a:pt x="469" y="3092"/>
                  </a:lnTo>
                  <a:lnTo>
                    <a:pt x="469" y="527"/>
                  </a:lnTo>
                  <a:cubicBezTo>
                    <a:pt x="469" y="384"/>
                    <a:pt x="402" y="240"/>
                    <a:pt x="288" y="154"/>
                  </a:cubicBezTo>
                  <a:lnTo>
                    <a:pt x="77" y="1"/>
                  </a:ln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0673;p69">
              <a:extLst>
                <a:ext uri="{FF2B5EF4-FFF2-40B4-BE49-F238E27FC236}">
                  <a16:creationId xmlns:a16="http://schemas.microsoft.com/office/drawing/2014/main" xmlns="" id="{A5C4B054-3122-4B94-BCCF-2649D5FF985D}"/>
                </a:ext>
              </a:extLst>
            </p:cNvPr>
            <p:cNvSpPr/>
            <p:nvPr/>
          </p:nvSpPr>
          <p:spPr>
            <a:xfrm>
              <a:off x="5086868" y="3615255"/>
              <a:ext cx="12579" cy="81222"/>
            </a:xfrm>
            <a:custGeom>
              <a:avLst/>
              <a:gdLst/>
              <a:ahLst/>
              <a:cxnLst/>
              <a:rect l="l" t="t" r="r" b="b"/>
              <a:pathLst>
                <a:path w="479" h="3093" extrusionOk="0">
                  <a:moveTo>
                    <a:pt x="402" y="1"/>
                  </a:moveTo>
                  <a:lnTo>
                    <a:pt x="192" y="154"/>
                  </a:lnTo>
                  <a:cubicBezTo>
                    <a:pt x="77" y="240"/>
                    <a:pt x="0" y="384"/>
                    <a:pt x="10" y="527"/>
                  </a:cubicBezTo>
                  <a:lnTo>
                    <a:pt x="10" y="3092"/>
                  </a:lnTo>
                  <a:lnTo>
                    <a:pt x="39" y="3044"/>
                  </a:lnTo>
                  <a:cubicBezTo>
                    <a:pt x="326" y="2623"/>
                    <a:pt x="479" y="2125"/>
                    <a:pt x="479" y="1609"/>
                  </a:cubicBezTo>
                  <a:lnTo>
                    <a:pt x="479" y="250"/>
                  </a:lnTo>
                  <a:cubicBezTo>
                    <a:pt x="479" y="154"/>
                    <a:pt x="450" y="68"/>
                    <a:pt x="40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0674;p69">
              <a:extLst>
                <a:ext uri="{FF2B5EF4-FFF2-40B4-BE49-F238E27FC236}">
                  <a16:creationId xmlns:a16="http://schemas.microsoft.com/office/drawing/2014/main" xmlns="" id="{4B8AF538-D3E8-4628-81D9-53E972A17E7B}"/>
                </a:ext>
              </a:extLst>
            </p:cNvPr>
            <p:cNvSpPr/>
            <p:nvPr/>
          </p:nvSpPr>
          <p:spPr>
            <a:xfrm>
              <a:off x="5059216" y="3708740"/>
              <a:ext cx="6302" cy="18645"/>
            </a:xfrm>
            <a:custGeom>
              <a:avLst/>
              <a:gdLst/>
              <a:ahLst/>
              <a:cxnLst/>
              <a:rect l="l" t="t" r="r" b="b"/>
              <a:pathLst>
                <a:path w="240" h="710" extrusionOk="0">
                  <a:moveTo>
                    <a:pt x="125" y="1"/>
                  </a:moveTo>
                  <a:cubicBezTo>
                    <a:pt x="58" y="1"/>
                    <a:pt x="1" y="58"/>
                    <a:pt x="1" y="125"/>
                  </a:cubicBezTo>
                  <a:lnTo>
                    <a:pt x="1" y="709"/>
                  </a:lnTo>
                  <a:lnTo>
                    <a:pt x="240" y="709"/>
                  </a:lnTo>
                  <a:lnTo>
                    <a:pt x="240" y="116"/>
                  </a:lnTo>
                  <a:cubicBezTo>
                    <a:pt x="240" y="58"/>
                    <a:pt x="182" y="1"/>
                    <a:pt x="125" y="1"/>
                  </a:cubicBezTo>
                  <a:close/>
                </a:path>
              </a:pathLst>
            </a:custGeom>
            <a:solidFill>
              <a:srgbClr val="63798C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0675;p69">
              <a:extLst>
                <a:ext uri="{FF2B5EF4-FFF2-40B4-BE49-F238E27FC236}">
                  <a16:creationId xmlns:a16="http://schemas.microsoft.com/office/drawing/2014/main" xmlns="" id="{70608A54-FE61-476E-A2B8-C3379D70C459}"/>
                </a:ext>
              </a:extLst>
            </p:cNvPr>
            <p:cNvSpPr/>
            <p:nvPr/>
          </p:nvSpPr>
          <p:spPr>
            <a:xfrm>
              <a:off x="5037604" y="3536343"/>
              <a:ext cx="49526" cy="24658"/>
            </a:xfrm>
            <a:custGeom>
              <a:avLst/>
              <a:gdLst/>
              <a:ahLst/>
              <a:cxnLst/>
              <a:rect l="l" t="t" r="r" b="b"/>
              <a:pathLst>
                <a:path w="1886" h="939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cubicBezTo>
                    <a:pt x="0" y="699"/>
                    <a:pt x="709" y="939"/>
                    <a:pt x="1886" y="939"/>
                  </a:cubicBezTo>
                  <a:lnTo>
                    <a:pt x="1886" y="699"/>
                  </a:lnTo>
                  <a:cubicBezTo>
                    <a:pt x="1886" y="317"/>
                    <a:pt x="1570" y="1"/>
                    <a:pt x="1178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0676;p69">
              <a:extLst>
                <a:ext uri="{FF2B5EF4-FFF2-40B4-BE49-F238E27FC236}">
                  <a16:creationId xmlns:a16="http://schemas.microsoft.com/office/drawing/2014/main" xmlns="" id="{3CE6E1C5-A117-4C34-AC5C-6A1C32B25385}"/>
                </a:ext>
              </a:extLst>
            </p:cNvPr>
            <p:cNvSpPr/>
            <p:nvPr/>
          </p:nvSpPr>
          <p:spPr>
            <a:xfrm>
              <a:off x="5037604" y="3536343"/>
              <a:ext cx="33954" cy="22400"/>
            </a:xfrm>
            <a:custGeom>
              <a:avLst/>
              <a:gdLst/>
              <a:ahLst/>
              <a:cxnLst/>
              <a:rect l="l" t="t" r="r" b="b"/>
              <a:pathLst>
                <a:path w="1293" h="853" extrusionOk="0">
                  <a:moveTo>
                    <a:pt x="709" y="1"/>
                  </a:moveTo>
                  <a:cubicBezTo>
                    <a:pt x="316" y="1"/>
                    <a:pt x="0" y="317"/>
                    <a:pt x="0" y="699"/>
                  </a:cubicBezTo>
                  <a:cubicBezTo>
                    <a:pt x="230" y="766"/>
                    <a:pt x="469" y="824"/>
                    <a:pt x="709" y="853"/>
                  </a:cubicBezTo>
                  <a:lnTo>
                    <a:pt x="709" y="699"/>
                  </a:lnTo>
                  <a:cubicBezTo>
                    <a:pt x="709" y="355"/>
                    <a:pt x="948" y="68"/>
                    <a:pt x="1292" y="10"/>
                  </a:cubicBezTo>
                  <a:cubicBezTo>
                    <a:pt x="1254" y="1"/>
                    <a:pt x="1216" y="1"/>
                    <a:pt x="1168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" name="Marcador de número de diapositiva 4">
            <a:extLst>
              <a:ext uri="{FF2B5EF4-FFF2-40B4-BE49-F238E27FC236}">
                <a16:creationId xmlns:a16="http://schemas.microsoft.com/office/drawing/2014/main" xmlns="" id="{1E7A8E93-10A7-4B5D-AA36-15A1C345B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7</a:t>
            </a:fld>
            <a:endParaRPr lang="es-PY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xmlns="" id="{08DF5A4D-0F38-4122-B2D5-D4150B2EA861}"/>
              </a:ext>
            </a:extLst>
          </p:cNvPr>
          <p:cNvSpPr txBox="1"/>
          <p:nvPr/>
        </p:nvSpPr>
        <p:spPr>
          <a:xfrm>
            <a:off x="2015173" y="3429000"/>
            <a:ext cx="2597765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1600" dirty="0">
                <a:solidFill>
                  <a:srgbClr val="002060"/>
                </a:solidFill>
              </a:rPr>
              <a:t>A todo joven que haya completado la certificación de 5 competencias digitales se le dará la oportunidad de realizar pasantías laborales en empresas,  a través del Sistema de Pasantías del SNPP, previa aprobación de examen.</a:t>
            </a:r>
            <a:endParaRPr lang="es-ES" sz="1400" dirty="0">
              <a:solidFill>
                <a:srgbClr val="002060"/>
              </a:solidFill>
            </a:endParaRPr>
          </a:p>
        </p:txBody>
      </p:sp>
      <p:sp>
        <p:nvSpPr>
          <p:cNvPr id="111" name="Rectángulo redondeado 23">
            <a:extLst>
              <a:ext uri="{FF2B5EF4-FFF2-40B4-BE49-F238E27FC236}">
                <a16:creationId xmlns:a16="http://schemas.microsoft.com/office/drawing/2014/main" xmlns="" id="{025C9B30-BA9F-4C9A-8965-C9AF4AA1052C}"/>
              </a:ext>
            </a:extLst>
          </p:cNvPr>
          <p:cNvSpPr/>
          <p:nvPr/>
        </p:nvSpPr>
        <p:spPr>
          <a:xfrm>
            <a:off x="2345707" y="1914283"/>
            <a:ext cx="1890075" cy="400865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Pasantías laborales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2" name="Rectángulo redondeado 23">
            <a:extLst>
              <a:ext uri="{FF2B5EF4-FFF2-40B4-BE49-F238E27FC236}">
                <a16:creationId xmlns:a16="http://schemas.microsoft.com/office/drawing/2014/main" xmlns="" id="{025C9B30-BA9F-4C9A-8965-C9AF4AA1052C}"/>
              </a:ext>
            </a:extLst>
          </p:cNvPr>
          <p:cNvSpPr/>
          <p:nvPr/>
        </p:nvSpPr>
        <p:spPr>
          <a:xfrm>
            <a:off x="6865507" y="2194939"/>
            <a:ext cx="3311320" cy="400865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2060"/>
                </a:solidFill>
              </a:rPr>
              <a:t>Servicio Público de Empleo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0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50;p27"/>
          <p:cNvSpPr/>
          <p:nvPr/>
        </p:nvSpPr>
        <p:spPr>
          <a:xfrm>
            <a:off x="1087017" y="762931"/>
            <a:ext cx="9949266" cy="4579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21891" tIns="121891" rIns="121891" bIns="121891" anchor="ctr" anchorCtr="0">
            <a:noAutofit/>
          </a:bodyPr>
          <a:lstStyle/>
          <a:p>
            <a:pPr algn="ctr"/>
            <a:r>
              <a:rPr lang="es-PY" sz="2800" b="1" dirty="0">
                <a:solidFill>
                  <a:schemeClr val="bg1"/>
                </a:solidFill>
              </a:rPr>
              <a:t>METAS</a:t>
            </a:r>
            <a:endParaRPr sz="2800" b="1" dirty="0">
              <a:solidFill>
                <a:schemeClr val="bg1"/>
              </a:solidFill>
            </a:endParaRPr>
          </a:p>
        </p:txBody>
      </p:sp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cxnSp>
        <p:nvCxnSpPr>
          <p:cNvPr id="35" name="14 Conector recto">
            <a:extLst>
              <a:ext uri="{FF2B5EF4-FFF2-40B4-BE49-F238E27FC236}">
                <a16:creationId xmlns:a16="http://schemas.microsoft.com/office/drawing/2014/main" xmlns="" id="{E9DC9FB7-7D41-4CED-9B39-FF8AC846827C}"/>
              </a:ext>
            </a:extLst>
          </p:cNvPr>
          <p:cNvCxnSpPr>
            <a:cxnSpLocks/>
          </p:cNvCxnSpPr>
          <p:nvPr/>
        </p:nvCxnSpPr>
        <p:spPr>
          <a:xfrm>
            <a:off x="1018883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14 Conector recto">
            <a:extLst>
              <a:ext uri="{FF2B5EF4-FFF2-40B4-BE49-F238E27FC236}">
                <a16:creationId xmlns:a16="http://schemas.microsoft.com/office/drawing/2014/main" xmlns="" id="{19513257-E59D-4561-8627-737A08423AB1}"/>
              </a:ext>
            </a:extLst>
          </p:cNvPr>
          <p:cNvCxnSpPr>
            <a:cxnSpLocks/>
          </p:cNvCxnSpPr>
          <p:nvPr/>
        </p:nvCxnSpPr>
        <p:spPr>
          <a:xfrm>
            <a:off x="6368592" y="546797"/>
            <a:ext cx="464435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13 Imagen">
            <a:extLst>
              <a:ext uri="{FF2B5EF4-FFF2-40B4-BE49-F238E27FC236}">
                <a16:creationId xmlns:a16="http://schemas.microsoft.com/office/drawing/2014/main" xmlns="" id="{D4596E45-62C6-4C9A-A05B-E54F9E1B2D4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4019" y="383578"/>
            <a:ext cx="323788" cy="326443"/>
          </a:xfrm>
          <a:prstGeom prst="rect">
            <a:avLst/>
          </a:prstGeom>
        </p:spPr>
      </p:pic>
      <p:sp>
        <p:nvSpPr>
          <p:cNvPr id="41" name="Rectángulo 40">
            <a:extLst>
              <a:ext uri="{FF2B5EF4-FFF2-40B4-BE49-F238E27FC236}">
                <a16:creationId xmlns:a16="http://schemas.microsoft.com/office/drawing/2014/main" xmlns="" id="{A3A27097-E34E-4B42-B5AE-17D00AE0AE7C}"/>
              </a:ext>
            </a:extLst>
          </p:cNvPr>
          <p:cNvSpPr/>
          <p:nvPr/>
        </p:nvSpPr>
        <p:spPr>
          <a:xfrm>
            <a:off x="4837362" y="3544132"/>
            <a:ext cx="2305088" cy="923330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5">
                    <a:lumMod val="60000"/>
                    <a:lumOff val="40000"/>
                  </a:schemeClr>
                </a:gs>
                <a:gs pos="83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algn="ctr">
              <a:buClr>
                <a:srgbClr val="F08714"/>
              </a:buClr>
              <a:buSzPct val="106000"/>
            </a:pPr>
            <a:r>
              <a:rPr lang="es-ES" dirty="0">
                <a:solidFill>
                  <a:srgbClr val="002060"/>
                </a:solidFill>
              </a:rPr>
              <a:t>Más de 40.000 jóvenes capacitados por Microsoft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xmlns="" id="{AF4E0828-36F2-498D-988D-36FF4F01BE1A}"/>
              </a:ext>
            </a:extLst>
          </p:cNvPr>
          <p:cNvSpPr/>
          <p:nvPr/>
        </p:nvSpPr>
        <p:spPr>
          <a:xfrm>
            <a:off x="1373843" y="3591964"/>
            <a:ext cx="2101998" cy="923330"/>
          </a:xfrm>
          <a:prstGeom prst="rect">
            <a:avLst/>
          </a:prstGeom>
          <a:ln cmpd="sng">
            <a:gradFill>
              <a:gsLst>
                <a:gs pos="89000">
                  <a:srgbClr val="0070C0"/>
                </a:gs>
                <a:gs pos="0">
                  <a:schemeClr val="accent1">
                    <a:lumMod val="5000"/>
                    <a:lumOff val="95000"/>
                  </a:schemeClr>
                </a:gs>
                <a:gs pos="77000">
                  <a:schemeClr val="accent5">
                    <a:lumMod val="60000"/>
                    <a:lumOff val="40000"/>
                  </a:schemeClr>
                </a:gs>
                <a:gs pos="66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lvl="0" algn="ctr">
              <a:buClr>
                <a:srgbClr val="F08714"/>
              </a:buClr>
              <a:buSzPct val="106000"/>
            </a:pPr>
            <a:r>
              <a:rPr lang="es-ES" dirty="0">
                <a:solidFill>
                  <a:srgbClr val="002060"/>
                </a:solidFill>
              </a:rPr>
              <a:t>20.000 jóvenes capacitados por SNPP</a:t>
            </a:r>
            <a:endParaRPr lang="es-PY" dirty="0">
              <a:solidFill>
                <a:srgbClr val="002060"/>
              </a:solidFill>
            </a:endParaRPr>
          </a:p>
        </p:txBody>
      </p:sp>
      <p:pic>
        <p:nvPicPr>
          <p:cNvPr id="62" name="Imagen 61">
            <a:extLst>
              <a:ext uri="{FF2B5EF4-FFF2-40B4-BE49-F238E27FC236}">
                <a16:creationId xmlns:a16="http://schemas.microsoft.com/office/drawing/2014/main" xmlns="" id="{43AAB9DE-7ECF-47B9-89AD-1E88F6A203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7017" y="1608725"/>
            <a:ext cx="385669" cy="476088"/>
          </a:xfrm>
          <a:prstGeom prst="rect">
            <a:avLst/>
          </a:prstGeom>
        </p:spPr>
      </p:pic>
      <p:sp>
        <p:nvSpPr>
          <p:cNvPr id="115" name="Rectángulo 114">
            <a:extLst>
              <a:ext uri="{FF2B5EF4-FFF2-40B4-BE49-F238E27FC236}">
                <a16:creationId xmlns:a16="http://schemas.microsoft.com/office/drawing/2014/main" xmlns="" id="{C8D76235-18A4-4B9D-B8D1-583E8B22C5C4}"/>
              </a:ext>
            </a:extLst>
          </p:cNvPr>
          <p:cNvSpPr/>
          <p:nvPr/>
        </p:nvSpPr>
        <p:spPr>
          <a:xfrm>
            <a:off x="8375942" y="3729489"/>
            <a:ext cx="2850849" cy="923330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5">
                    <a:lumMod val="60000"/>
                    <a:lumOff val="40000"/>
                  </a:schemeClr>
                </a:gs>
                <a:gs pos="83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algn="ctr">
              <a:buClr>
                <a:srgbClr val="F08714"/>
              </a:buClr>
              <a:buSzPct val="106000"/>
            </a:pPr>
            <a:r>
              <a:rPr lang="es-ES" dirty="0">
                <a:solidFill>
                  <a:srgbClr val="002060"/>
                </a:solidFill>
              </a:rPr>
              <a:t>1.000 jóvenes capacitados por SINAFOCAL con provisión de </a:t>
            </a:r>
            <a:r>
              <a:rPr lang="es-ES" dirty="0" err="1">
                <a:solidFill>
                  <a:srgbClr val="002060"/>
                </a:solidFill>
              </a:rPr>
              <a:t>tablets</a:t>
            </a:r>
            <a:r>
              <a:rPr lang="es-ES" dirty="0">
                <a:solidFill>
                  <a:srgbClr val="002060"/>
                </a:solidFill>
              </a:rPr>
              <a:t>.</a:t>
            </a:r>
            <a:endParaRPr lang="es-PY" dirty="0">
              <a:solidFill>
                <a:srgbClr val="002060"/>
              </a:solidFill>
            </a:endParaRPr>
          </a:p>
        </p:txBody>
      </p:sp>
      <p:grpSp>
        <p:nvGrpSpPr>
          <p:cNvPr id="158" name="Google Shape;16929;p73">
            <a:extLst>
              <a:ext uri="{FF2B5EF4-FFF2-40B4-BE49-F238E27FC236}">
                <a16:creationId xmlns:a16="http://schemas.microsoft.com/office/drawing/2014/main" xmlns="" id="{2135762C-B579-4219-9D29-7ADEF59A273F}"/>
              </a:ext>
            </a:extLst>
          </p:cNvPr>
          <p:cNvGrpSpPr/>
          <p:nvPr/>
        </p:nvGrpSpPr>
        <p:grpSpPr>
          <a:xfrm>
            <a:off x="9343565" y="2871730"/>
            <a:ext cx="693035" cy="443900"/>
            <a:chOff x="2294122" y="2946600"/>
            <a:chExt cx="373931" cy="271351"/>
          </a:xfrm>
        </p:grpSpPr>
        <p:sp>
          <p:nvSpPr>
            <p:cNvPr id="159" name="Google Shape;16930;p73">
              <a:extLst>
                <a:ext uri="{FF2B5EF4-FFF2-40B4-BE49-F238E27FC236}">
                  <a16:creationId xmlns:a16="http://schemas.microsoft.com/office/drawing/2014/main" xmlns="" id="{8A546B14-4F3A-4C3E-A7D2-A3F23BAF47D5}"/>
                </a:ext>
              </a:extLst>
            </p:cNvPr>
            <p:cNvSpPr/>
            <p:nvPr/>
          </p:nvSpPr>
          <p:spPr>
            <a:xfrm>
              <a:off x="2312289" y="2946600"/>
              <a:ext cx="337597" cy="247129"/>
            </a:xfrm>
            <a:custGeom>
              <a:avLst/>
              <a:gdLst/>
              <a:ahLst/>
              <a:cxnLst/>
              <a:rect l="l" t="t" r="r" b="b"/>
              <a:pathLst>
                <a:path w="12878" h="9427" extrusionOk="0">
                  <a:moveTo>
                    <a:pt x="463" y="0"/>
                  </a:moveTo>
                  <a:cubicBezTo>
                    <a:pt x="203" y="0"/>
                    <a:pt x="1" y="203"/>
                    <a:pt x="1" y="462"/>
                  </a:cubicBezTo>
                  <a:lnTo>
                    <a:pt x="1" y="9427"/>
                  </a:lnTo>
                  <a:lnTo>
                    <a:pt x="12877" y="9427"/>
                  </a:lnTo>
                  <a:lnTo>
                    <a:pt x="12877" y="462"/>
                  </a:lnTo>
                  <a:cubicBezTo>
                    <a:pt x="12877" y="203"/>
                    <a:pt x="12675" y="0"/>
                    <a:pt x="12415" y="0"/>
                  </a:cubicBezTo>
                  <a:close/>
                </a:path>
              </a:pathLst>
            </a:custGeom>
            <a:solidFill>
              <a:srgbClr val="91A8B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931;p73">
              <a:extLst>
                <a:ext uri="{FF2B5EF4-FFF2-40B4-BE49-F238E27FC236}">
                  <a16:creationId xmlns:a16="http://schemas.microsoft.com/office/drawing/2014/main" xmlns="" id="{AEE153E0-9377-4C97-B1EE-2CB688687471}"/>
                </a:ext>
              </a:extLst>
            </p:cNvPr>
            <p:cNvSpPr/>
            <p:nvPr/>
          </p:nvSpPr>
          <p:spPr>
            <a:xfrm>
              <a:off x="2336511" y="2970823"/>
              <a:ext cx="289151" cy="192628"/>
            </a:xfrm>
            <a:custGeom>
              <a:avLst/>
              <a:gdLst/>
              <a:ahLst/>
              <a:cxnLst/>
              <a:rect l="l" t="t" r="r" b="b"/>
              <a:pathLst>
                <a:path w="11030" h="7348" extrusionOk="0">
                  <a:moveTo>
                    <a:pt x="232" y="0"/>
                  </a:moveTo>
                  <a:cubicBezTo>
                    <a:pt x="102" y="0"/>
                    <a:pt x="1" y="101"/>
                    <a:pt x="1" y="231"/>
                  </a:cubicBezTo>
                  <a:lnTo>
                    <a:pt x="1" y="7117"/>
                  </a:lnTo>
                  <a:cubicBezTo>
                    <a:pt x="1" y="7247"/>
                    <a:pt x="102" y="7348"/>
                    <a:pt x="232" y="7348"/>
                  </a:cubicBezTo>
                  <a:lnTo>
                    <a:pt x="10798" y="7348"/>
                  </a:lnTo>
                  <a:cubicBezTo>
                    <a:pt x="10928" y="7348"/>
                    <a:pt x="11029" y="7247"/>
                    <a:pt x="11029" y="7117"/>
                  </a:cubicBezTo>
                  <a:lnTo>
                    <a:pt x="11029" y="231"/>
                  </a:lnTo>
                  <a:cubicBezTo>
                    <a:pt x="11029" y="101"/>
                    <a:pt x="10928" y="0"/>
                    <a:pt x="10798" y="0"/>
                  </a:cubicBezTo>
                  <a:close/>
                </a:path>
              </a:pathLst>
            </a:custGeom>
            <a:solidFill>
              <a:srgbClr val="EFF1F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932;p73">
              <a:extLst>
                <a:ext uri="{FF2B5EF4-FFF2-40B4-BE49-F238E27FC236}">
                  <a16:creationId xmlns:a16="http://schemas.microsoft.com/office/drawing/2014/main" xmlns="" id="{8C6FCED6-2F94-48F9-A178-9151827FFD35}"/>
                </a:ext>
              </a:extLst>
            </p:cNvPr>
            <p:cNvSpPr/>
            <p:nvPr/>
          </p:nvSpPr>
          <p:spPr>
            <a:xfrm>
              <a:off x="2336511" y="3127483"/>
              <a:ext cx="168798" cy="35967"/>
            </a:xfrm>
            <a:custGeom>
              <a:avLst/>
              <a:gdLst/>
              <a:ahLst/>
              <a:cxnLst/>
              <a:rect l="l" t="t" r="r" b="b"/>
              <a:pathLst>
                <a:path w="6439" h="1372" extrusionOk="0">
                  <a:moveTo>
                    <a:pt x="1" y="1"/>
                  </a:moveTo>
                  <a:lnTo>
                    <a:pt x="1" y="1141"/>
                  </a:lnTo>
                  <a:cubicBezTo>
                    <a:pt x="1" y="1271"/>
                    <a:pt x="102" y="1372"/>
                    <a:pt x="232" y="1372"/>
                  </a:cubicBezTo>
                  <a:lnTo>
                    <a:pt x="6439" y="1372"/>
                  </a:lnTo>
                  <a:lnTo>
                    <a:pt x="6439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933;p73">
              <a:extLst>
                <a:ext uri="{FF2B5EF4-FFF2-40B4-BE49-F238E27FC236}">
                  <a16:creationId xmlns:a16="http://schemas.microsoft.com/office/drawing/2014/main" xmlns="" id="{8FEB95FF-F94C-4F71-A323-DF7B744217D7}"/>
                </a:ext>
              </a:extLst>
            </p:cNvPr>
            <p:cNvSpPr/>
            <p:nvPr/>
          </p:nvSpPr>
          <p:spPr>
            <a:xfrm>
              <a:off x="2505284" y="2970823"/>
              <a:ext cx="120379" cy="96130"/>
            </a:xfrm>
            <a:custGeom>
              <a:avLst/>
              <a:gdLst/>
              <a:ahLst/>
              <a:cxnLst/>
              <a:rect l="l" t="t" r="r" b="b"/>
              <a:pathLst>
                <a:path w="4592" h="3667" extrusionOk="0">
                  <a:moveTo>
                    <a:pt x="1" y="0"/>
                  </a:moveTo>
                  <a:lnTo>
                    <a:pt x="1" y="3667"/>
                  </a:lnTo>
                  <a:lnTo>
                    <a:pt x="4591" y="3667"/>
                  </a:lnTo>
                  <a:lnTo>
                    <a:pt x="4591" y="231"/>
                  </a:lnTo>
                  <a:cubicBezTo>
                    <a:pt x="4591" y="101"/>
                    <a:pt x="4490" y="0"/>
                    <a:pt x="4360" y="0"/>
                  </a:cubicBezTo>
                  <a:close/>
                </a:path>
              </a:pathLst>
            </a:custGeom>
            <a:solidFill>
              <a:srgbClr val="BBC8D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934;p73">
              <a:extLst>
                <a:ext uri="{FF2B5EF4-FFF2-40B4-BE49-F238E27FC236}">
                  <a16:creationId xmlns:a16="http://schemas.microsoft.com/office/drawing/2014/main" xmlns="" id="{45288AEF-4047-4CD2-85EF-5F9623F99433}"/>
                </a:ext>
              </a:extLst>
            </p:cNvPr>
            <p:cNvSpPr/>
            <p:nvPr/>
          </p:nvSpPr>
          <p:spPr>
            <a:xfrm>
              <a:off x="2505284" y="3066927"/>
              <a:ext cx="120379" cy="96524"/>
            </a:xfrm>
            <a:custGeom>
              <a:avLst/>
              <a:gdLst/>
              <a:ahLst/>
              <a:cxnLst/>
              <a:rect l="l" t="t" r="r" b="b"/>
              <a:pathLst>
                <a:path w="4592" h="3682" extrusionOk="0">
                  <a:moveTo>
                    <a:pt x="1" y="1"/>
                  </a:moveTo>
                  <a:lnTo>
                    <a:pt x="1" y="3682"/>
                  </a:lnTo>
                  <a:lnTo>
                    <a:pt x="4360" y="3682"/>
                  </a:lnTo>
                  <a:cubicBezTo>
                    <a:pt x="4490" y="3682"/>
                    <a:pt x="4591" y="3581"/>
                    <a:pt x="4591" y="345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D3DCE2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935;p73">
              <a:extLst>
                <a:ext uri="{FF2B5EF4-FFF2-40B4-BE49-F238E27FC236}">
                  <a16:creationId xmlns:a16="http://schemas.microsoft.com/office/drawing/2014/main" xmlns="" id="{E1191143-1CFD-4F12-81E0-677646247908}"/>
                </a:ext>
              </a:extLst>
            </p:cNvPr>
            <p:cNvSpPr/>
            <p:nvPr/>
          </p:nvSpPr>
          <p:spPr>
            <a:xfrm>
              <a:off x="2294122" y="3187647"/>
              <a:ext cx="373931" cy="30305"/>
            </a:xfrm>
            <a:custGeom>
              <a:avLst/>
              <a:gdLst/>
              <a:ahLst/>
              <a:cxnLst/>
              <a:rect l="l" t="t" r="r" b="b"/>
              <a:pathLst>
                <a:path w="14264" h="1156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694"/>
                  </a:lnTo>
                  <a:cubicBezTo>
                    <a:pt x="1" y="939"/>
                    <a:pt x="217" y="1156"/>
                    <a:pt x="463" y="1156"/>
                  </a:cubicBezTo>
                  <a:lnTo>
                    <a:pt x="13801" y="1156"/>
                  </a:lnTo>
                  <a:cubicBezTo>
                    <a:pt x="14047" y="1156"/>
                    <a:pt x="14263" y="939"/>
                    <a:pt x="14263" y="694"/>
                  </a:cubicBez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9EDF1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936;p73">
              <a:extLst>
                <a:ext uri="{FF2B5EF4-FFF2-40B4-BE49-F238E27FC236}">
                  <a16:creationId xmlns:a16="http://schemas.microsoft.com/office/drawing/2014/main" xmlns="" id="{FC07AF44-96FE-4E0D-9D3E-EA3945389AB6}"/>
                </a:ext>
              </a:extLst>
            </p:cNvPr>
            <p:cNvSpPr/>
            <p:nvPr/>
          </p:nvSpPr>
          <p:spPr>
            <a:xfrm>
              <a:off x="2294122" y="3187647"/>
              <a:ext cx="373931" cy="12138"/>
            </a:xfrm>
            <a:custGeom>
              <a:avLst/>
              <a:gdLst/>
              <a:ahLst/>
              <a:cxnLst/>
              <a:rect l="l" t="t" r="r" b="b"/>
              <a:pathLst>
                <a:path w="14264" h="463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463"/>
                  </a:lnTo>
                  <a:lnTo>
                    <a:pt x="14263" y="463"/>
                  </a:ln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FF2F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937;p73">
              <a:extLst>
                <a:ext uri="{FF2B5EF4-FFF2-40B4-BE49-F238E27FC236}">
                  <a16:creationId xmlns:a16="http://schemas.microsoft.com/office/drawing/2014/main" xmlns="" id="{4E5FA3FF-B9ED-4911-A64F-1134ED8D82F8}"/>
                </a:ext>
              </a:extLst>
            </p:cNvPr>
            <p:cNvSpPr/>
            <p:nvPr/>
          </p:nvSpPr>
          <p:spPr>
            <a:xfrm>
              <a:off x="2444753" y="3187647"/>
              <a:ext cx="72668" cy="18193"/>
            </a:xfrm>
            <a:custGeom>
              <a:avLst/>
              <a:gdLst/>
              <a:ahLst/>
              <a:cxnLst/>
              <a:rect l="l" t="t" r="r" b="b"/>
              <a:pathLst>
                <a:path w="2772" h="694" extrusionOk="0">
                  <a:moveTo>
                    <a:pt x="0" y="1"/>
                  </a:moveTo>
                  <a:lnTo>
                    <a:pt x="332" y="492"/>
                  </a:lnTo>
                  <a:cubicBezTo>
                    <a:pt x="419" y="607"/>
                    <a:pt x="563" y="694"/>
                    <a:pt x="707" y="694"/>
                  </a:cubicBezTo>
                  <a:lnTo>
                    <a:pt x="2064" y="694"/>
                  </a:lnTo>
                  <a:cubicBezTo>
                    <a:pt x="2209" y="694"/>
                    <a:pt x="2353" y="607"/>
                    <a:pt x="2440" y="492"/>
                  </a:cubicBezTo>
                  <a:lnTo>
                    <a:pt x="2772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938;p73">
              <a:extLst>
                <a:ext uri="{FF2B5EF4-FFF2-40B4-BE49-F238E27FC236}">
                  <a16:creationId xmlns:a16="http://schemas.microsoft.com/office/drawing/2014/main" xmlns="" id="{6AE12C1A-637F-4F5D-A747-225E1A192B9F}"/>
                </a:ext>
              </a:extLst>
            </p:cNvPr>
            <p:cNvSpPr/>
            <p:nvPr/>
          </p:nvSpPr>
          <p:spPr>
            <a:xfrm>
              <a:off x="2535195" y="3043097"/>
              <a:ext cx="60557" cy="24249"/>
            </a:xfrm>
            <a:custGeom>
              <a:avLst/>
              <a:gdLst/>
              <a:ahLst/>
              <a:cxnLst/>
              <a:rect l="l" t="t" r="r" b="b"/>
              <a:pathLst>
                <a:path w="2310" h="925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88"/>
                    <a:pt x="0" y="361"/>
                    <a:pt x="0" y="563"/>
                  </a:cubicBezTo>
                  <a:lnTo>
                    <a:pt x="0" y="924"/>
                  </a:lnTo>
                  <a:lnTo>
                    <a:pt x="2310" y="924"/>
                  </a:lnTo>
                  <a:lnTo>
                    <a:pt x="2310" y="563"/>
                  </a:lnTo>
                  <a:cubicBezTo>
                    <a:pt x="2310" y="361"/>
                    <a:pt x="2180" y="188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72889B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939;p73">
              <a:extLst>
                <a:ext uri="{FF2B5EF4-FFF2-40B4-BE49-F238E27FC236}">
                  <a16:creationId xmlns:a16="http://schemas.microsoft.com/office/drawing/2014/main" xmlns="" id="{41DC299F-8C8E-4556-95CE-8EE635212511}"/>
                </a:ext>
              </a:extLst>
            </p:cNvPr>
            <p:cNvSpPr/>
            <p:nvPr/>
          </p:nvSpPr>
          <p:spPr>
            <a:xfrm>
              <a:off x="2553362" y="3024930"/>
              <a:ext cx="24223" cy="30305"/>
            </a:xfrm>
            <a:custGeom>
              <a:avLst/>
              <a:gdLst/>
              <a:ahLst/>
              <a:cxnLst/>
              <a:rect l="l" t="t" r="r" b="b"/>
              <a:pathLst>
                <a:path w="924" h="1156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55"/>
                    <a:pt x="462" y="1155"/>
                  </a:cubicBezTo>
                  <a:cubicBezTo>
                    <a:pt x="707" y="1155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40;p73">
              <a:extLst>
                <a:ext uri="{FF2B5EF4-FFF2-40B4-BE49-F238E27FC236}">
                  <a16:creationId xmlns:a16="http://schemas.microsoft.com/office/drawing/2014/main" xmlns="" id="{A0D66F3D-76C3-4E71-8C37-C3E1D9E41F05}"/>
                </a:ext>
              </a:extLst>
            </p:cNvPr>
            <p:cNvSpPr/>
            <p:nvPr/>
          </p:nvSpPr>
          <p:spPr>
            <a:xfrm>
              <a:off x="2547306" y="2994652"/>
              <a:ext cx="36334" cy="42416"/>
            </a:xfrm>
            <a:custGeom>
              <a:avLst/>
              <a:gdLst/>
              <a:ahLst/>
              <a:cxnLst/>
              <a:rect l="l" t="t" r="r" b="b"/>
              <a:pathLst>
                <a:path w="1386" h="1618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00"/>
                    <a:pt x="318" y="1617"/>
                    <a:pt x="693" y="1617"/>
                  </a:cubicBezTo>
                  <a:cubicBezTo>
                    <a:pt x="1068" y="1617"/>
                    <a:pt x="1386" y="1300"/>
                    <a:pt x="1386" y="925"/>
                  </a:cubicBezTo>
                  <a:lnTo>
                    <a:pt x="1386" y="463"/>
                  </a:lnTo>
                  <a:cubicBezTo>
                    <a:pt x="1386" y="217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6941;p73">
              <a:extLst>
                <a:ext uri="{FF2B5EF4-FFF2-40B4-BE49-F238E27FC236}">
                  <a16:creationId xmlns:a16="http://schemas.microsoft.com/office/drawing/2014/main" xmlns="" id="{C3ACA4B5-8998-4831-920B-BA1947FD8A21}"/>
                </a:ext>
              </a:extLst>
            </p:cNvPr>
            <p:cNvSpPr/>
            <p:nvPr/>
          </p:nvSpPr>
          <p:spPr>
            <a:xfrm>
              <a:off x="2547306" y="2994652"/>
              <a:ext cx="24249" cy="42337"/>
            </a:xfrm>
            <a:custGeom>
              <a:avLst/>
              <a:gdLst/>
              <a:ahLst/>
              <a:cxnLst/>
              <a:rect l="l" t="t" r="r" b="b"/>
              <a:pathLst>
                <a:path w="925" h="1615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19"/>
                    <a:pt x="327" y="1614"/>
                    <a:pt x="693" y="1614"/>
                  </a:cubicBezTo>
                  <a:cubicBezTo>
                    <a:pt x="769" y="1614"/>
                    <a:pt x="847" y="1602"/>
                    <a:pt x="924" y="1574"/>
                  </a:cubicBezTo>
                  <a:cubicBezTo>
                    <a:pt x="650" y="1473"/>
                    <a:pt x="462" y="1213"/>
                    <a:pt x="462" y="925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6942;p73">
              <a:extLst>
                <a:ext uri="{FF2B5EF4-FFF2-40B4-BE49-F238E27FC236}">
                  <a16:creationId xmlns:a16="http://schemas.microsoft.com/office/drawing/2014/main" xmlns="" id="{AE8FA74B-338A-45AA-93FA-B3563EFDD6C7}"/>
                </a:ext>
              </a:extLst>
            </p:cNvPr>
            <p:cNvSpPr/>
            <p:nvPr/>
          </p:nvSpPr>
          <p:spPr>
            <a:xfrm>
              <a:off x="2547306" y="2994652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03"/>
                    <a:pt x="0" y="463"/>
                  </a:cubicBezTo>
                  <a:cubicBezTo>
                    <a:pt x="448" y="593"/>
                    <a:pt x="910" y="665"/>
                    <a:pt x="1386" y="694"/>
                  </a:cubicBezTo>
                  <a:lnTo>
                    <a:pt x="1386" y="463"/>
                  </a:lnTo>
                  <a:cubicBezTo>
                    <a:pt x="1386" y="203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6943;p73">
              <a:extLst>
                <a:ext uri="{FF2B5EF4-FFF2-40B4-BE49-F238E27FC236}">
                  <a16:creationId xmlns:a16="http://schemas.microsoft.com/office/drawing/2014/main" xmlns="" id="{0FB3D578-D66F-41B1-B931-724E0C3CEB99}"/>
                </a:ext>
              </a:extLst>
            </p:cNvPr>
            <p:cNvSpPr/>
            <p:nvPr/>
          </p:nvSpPr>
          <p:spPr>
            <a:xfrm>
              <a:off x="2547306" y="2994652"/>
              <a:ext cx="24249" cy="15178"/>
            </a:xfrm>
            <a:custGeom>
              <a:avLst/>
              <a:gdLst/>
              <a:ahLst/>
              <a:cxnLst/>
              <a:rect l="l" t="t" r="r" b="b"/>
              <a:pathLst>
                <a:path w="925" h="579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cubicBezTo>
                    <a:pt x="159" y="506"/>
                    <a:pt x="303" y="549"/>
                    <a:pt x="462" y="578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6944;p73">
              <a:extLst>
                <a:ext uri="{FF2B5EF4-FFF2-40B4-BE49-F238E27FC236}">
                  <a16:creationId xmlns:a16="http://schemas.microsoft.com/office/drawing/2014/main" xmlns="" id="{E01CA3F4-B4E9-43F4-A37F-ADF08DDECCAF}"/>
                </a:ext>
              </a:extLst>
            </p:cNvPr>
            <p:cNvSpPr/>
            <p:nvPr/>
          </p:nvSpPr>
          <p:spPr>
            <a:xfrm>
              <a:off x="2535195" y="3139595"/>
              <a:ext cx="60557" cy="23856"/>
            </a:xfrm>
            <a:custGeom>
              <a:avLst/>
              <a:gdLst/>
              <a:ahLst/>
              <a:cxnLst/>
              <a:rect l="l" t="t" r="r" b="b"/>
              <a:pathLst>
                <a:path w="2310" h="910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74"/>
                    <a:pt x="0" y="361"/>
                    <a:pt x="0" y="549"/>
                  </a:cubicBezTo>
                  <a:lnTo>
                    <a:pt x="0" y="910"/>
                  </a:lnTo>
                  <a:lnTo>
                    <a:pt x="2310" y="910"/>
                  </a:lnTo>
                  <a:lnTo>
                    <a:pt x="2310" y="549"/>
                  </a:lnTo>
                  <a:cubicBezTo>
                    <a:pt x="2310" y="361"/>
                    <a:pt x="2180" y="174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A9BAC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6945;p73">
              <a:extLst>
                <a:ext uri="{FF2B5EF4-FFF2-40B4-BE49-F238E27FC236}">
                  <a16:creationId xmlns:a16="http://schemas.microsoft.com/office/drawing/2014/main" xmlns="" id="{37F8F762-72CD-4617-AFA3-ADDEAFAE4C9C}"/>
                </a:ext>
              </a:extLst>
            </p:cNvPr>
            <p:cNvSpPr/>
            <p:nvPr/>
          </p:nvSpPr>
          <p:spPr>
            <a:xfrm>
              <a:off x="2553362" y="3121428"/>
              <a:ext cx="24223" cy="29911"/>
            </a:xfrm>
            <a:custGeom>
              <a:avLst/>
              <a:gdLst/>
              <a:ahLst/>
              <a:cxnLst/>
              <a:rect l="l" t="t" r="r" b="b"/>
              <a:pathLst>
                <a:path w="924" h="1141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41"/>
                    <a:pt x="462" y="1141"/>
                  </a:cubicBezTo>
                  <a:cubicBezTo>
                    <a:pt x="707" y="1141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6946;p73">
              <a:extLst>
                <a:ext uri="{FF2B5EF4-FFF2-40B4-BE49-F238E27FC236}">
                  <a16:creationId xmlns:a16="http://schemas.microsoft.com/office/drawing/2014/main" xmlns="" id="{4CC697A9-5223-48C0-BA63-EADB04E46415}"/>
                </a:ext>
              </a:extLst>
            </p:cNvPr>
            <p:cNvSpPr/>
            <p:nvPr/>
          </p:nvSpPr>
          <p:spPr>
            <a:xfrm>
              <a:off x="2547306" y="3091543"/>
              <a:ext cx="36334" cy="42023"/>
            </a:xfrm>
            <a:custGeom>
              <a:avLst/>
              <a:gdLst/>
              <a:ahLst/>
              <a:cxnLst/>
              <a:rect l="l" t="t" r="r" b="b"/>
              <a:pathLst>
                <a:path w="1386" h="1603" extrusionOk="0">
                  <a:moveTo>
                    <a:pt x="462" y="0"/>
                  </a:moveTo>
                  <a:cubicBezTo>
                    <a:pt x="217" y="0"/>
                    <a:pt x="15" y="202"/>
                    <a:pt x="15" y="462"/>
                  </a:cubicBezTo>
                  <a:lnTo>
                    <a:pt x="15" y="910"/>
                  </a:lnTo>
                  <a:cubicBezTo>
                    <a:pt x="0" y="1285"/>
                    <a:pt x="318" y="1588"/>
                    <a:pt x="693" y="1602"/>
                  </a:cubicBezTo>
                  <a:cubicBezTo>
                    <a:pt x="1068" y="1602"/>
                    <a:pt x="1386" y="1299"/>
                    <a:pt x="1386" y="910"/>
                  </a:cubicBezTo>
                  <a:lnTo>
                    <a:pt x="1386" y="462"/>
                  </a:lnTo>
                  <a:cubicBezTo>
                    <a:pt x="1386" y="202"/>
                    <a:pt x="1184" y="0"/>
                    <a:pt x="924" y="0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6947;p73">
              <a:extLst>
                <a:ext uri="{FF2B5EF4-FFF2-40B4-BE49-F238E27FC236}">
                  <a16:creationId xmlns:a16="http://schemas.microsoft.com/office/drawing/2014/main" xmlns="" id="{6ACC193F-0340-4B59-A22D-272EACAAEA70}"/>
                </a:ext>
              </a:extLst>
            </p:cNvPr>
            <p:cNvSpPr/>
            <p:nvPr/>
          </p:nvSpPr>
          <p:spPr>
            <a:xfrm>
              <a:off x="2547306" y="3091543"/>
              <a:ext cx="24249" cy="42101"/>
            </a:xfrm>
            <a:custGeom>
              <a:avLst/>
              <a:gdLst/>
              <a:ahLst/>
              <a:cxnLst/>
              <a:rect l="l" t="t" r="r" b="b"/>
              <a:pathLst>
                <a:path w="925" h="1606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lnTo>
                    <a:pt x="15" y="910"/>
                  </a:lnTo>
                  <a:cubicBezTo>
                    <a:pt x="3" y="1311"/>
                    <a:pt x="319" y="1606"/>
                    <a:pt x="679" y="1606"/>
                  </a:cubicBezTo>
                  <a:cubicBezTo>
                    <a:pt x="759" y="1606"/>
                    <a:pt x="842" y="1591"/>
                    <a:pt x="924" y="1559"/>
                  </a:cubicBezTo>
                  <a:cubicBezTo>
                    <a:pt x="650" y="1473"/>
                    <a:pt x="462" y="1198"/>
                    <a:pt x="462" y="910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6948;p73">
              <a:extLst>
                <a:ext uri="{FF2B5EF4-FFF2-40B4-BE49-F238E27FC236}">
                  <a16:creationId xmlns:a16="http://schemas.microsoft.com/office/drawing/2014/main" xmlns="" id="{BB8FF578-E00B-492E-A035-B6DF797D6C39}"/>
                </a:ext>
              </a:extLst>
            </p:cNvPr>
            <p:cNvSpPr/>
            <p:nvPr/>
          </p:nvSpPr>
          <p:spPr>
            <a:xfrm>
              <a:off x="2547306" y="3091149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17"/>
                    <a:pt x="15" y="477"/>
                  </a:cubicBezTo>
                  <a:cubicBezTo>
                    <a:pt x="462" y="607"/>
                    <a:pt x="924" y="679"/>
                    <a:pt x="1386" y="694"/>
                  </a:cubicBezTo>
                  <a:lnTo>
                    <a:pt x="1386" y="477"/>
                  </a:lnTo>
                  <a:cubicBezTo>
                    <a:pt x="1386" y="217"/>
                    <a:pt x="1184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6949;p73">
              <a:extLst>
                <a:ext uri="{FF2B5EF4-FFF2-40B4-BE49-F238E27FC236}">
                  <a16:creationId xmlns:a16="http://schemas.microsoft.com/office/drawing/2014/main" xmlns="" id="{EB095203-F7B3-4F15-912C-9BB9FC198975}"/>
                </a:ext>
              </a:extLst>
            </p:cNvPr>
            <p:cNvSpPr/>
            <p:nvPr/>
          </p:nvSpPr>
          <p:spPr>
            <a:xfrm>
              <a:off x="2547306" y="3091543"/>
              <a:ext cx="24249" cy="14785"/>
            </a:xfrm>
            <a:custGeom>
              <a:avLst/>
              <a:gdLst/>
              <a:ahLst/>
              <a:cxnLst/>
              <a:rect l="l" t="t" r="r" b="b"/>
              <a:pathLst>
                <a:path w="925" h="564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cubicBezTo>
                    <a:pt x="159" y="505"/>
                    <a:pt x="318" y="534"/>
                    <a:pt x="462" y="563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6950;p73">
              <a:extLst>
                <a:ext uri="{FF2B5EF4-FFF2-40B4-BE49-F238E27FC236}">
                  <a16:creationId xmlns:a16="http://schemas.microsoft.com/office/drawing/2014/main" xmlns="" id="{0143932E-B4D9-4FEF-B0ED-0FC4869731AA}"/>
                </a:ext>
              </a:extLst>
            </p:cNvPr>
            <p:cNvSpPr/>
            <p:nvPr/>
          </p:nvSpPr>
          <p:spPr>
            <a:xfrm>
              <a:off x="2384563" y="3049153"/>
              <a:ext cx="72327" cy="90075"/>
            </a:xfrm>
            <a:custGeom>
              <a:avLst/>
              <a:gdLst/>
              <a:ahLst/>
              <a:cxnLst/>
              <a:rect l="l" t="t" r="r" b="b"/>
              <a:pathLst>
                <a:path w="2759" h="3436" extrusionOk="0">
                  <a:moveTo>
                    <a:pt x="925" y="0"/>
                  </a:moveTo>
                  <a:lnTo>
                    <a:pt x="925" y="448"/>
                  </a:lnTo>
                  <a:cubicBezTo>
                    <a:pt x="925" y="534"/>
                    <a:pt x="867" y="621"/>
                    <a:pt x="795" y="650"/>
                  </a:cubicBezTo>
                  <a:lnTo>
                    <a:pt x="246" y="924"/>
                  </a:lnTo>
                  <a:cubicBezTo>
                    <a:pt x="102" y="996"/>
                    <a:pt x="1" y="1155"/>
                    <a:pt x="1" y="1328"/>
                  </a:cubicBezTo>
                  <a:lnTo>
                    <a:pt x="1" y="3205"/>
                  </a:lnTo>
                  <a:cubicBezTo>
                    <a:pt x="1" y="3335"/>
                    <a:pt x="102" y="3436"/>
                    <a:pt x="232" y="3436"/>
                  </a:cubicBezTo>
                  <a:lnTo>
                    <a:pt x="2527" y="3436"/>
                  </a:lnTo>
                  <a:cubicBezTo>
                    <a:pt x="2657" y="3436"/>
                    <a:pt x="2758" y="3335"/>
                    <a:pt x="2758" y="3205"/>
                  </a:cubicBezTo>
                  <a:lnTo>
                    <a:pt x="2758" y="1343"/>
                  </a:lnTo>
                  <a:cubicBezTo>
                    <a:pt x="2758" y="1170"/>
                    <a:pt x="2657" y="1011"/>
                    <a:pt x="2513" y="924"/>
                  </a:cubicBezTo>
                  <a:lnTo>
                    <a:pt x="1964" y="664"/>
                  </a:lnTo>
                  <a:cubicBezTo>
                    <a:pt x="1892" y="621"/>
                    <a:pt x="1834" y="549"/>
                    <a:pt x="1834" y="462"/>
                  </a:cubicBezTo>
                  <a:lnTo>
                    <a:pt x="1834" y="0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6951;p73">
              <a:extLst>
                <a:ext uri="{FF2B5EF4-FFF2-40B4-BE49-F238E27FC236}">
                  <a16:creationId xmlns:a16="http://schemas.microsoft.com/office/drawing/2014/main" xmlns="" id="{9C69ED91-21A7-4BA9-8B19-2929C4CD4600}"/>
                </a:ext>
              </a:extLst>
            </p:cNvPr>
            <p:cNvSpPr/>
            <p:nvPr/>
          </p:nvSpPr>
          <p:spPr>
            <a:xfrm>
              <a:off x="2407659" y="3048760"/>
              <a:ext cx="26503" cy="18115"/>
            </a:xfrm>
            <a:custGeom>
              <a:avLst/>
              <a:gdLst/>
              <a:ahLst/>
              <a:cxnLst/>
              <a:rect l="l" t="t" r="r" b="b"/>
              <a:pathLst>
                <a:path w="1011" h="691" extrusionOk="0">
                  <a:moveTo>
                    <a:pt x="968" y="1"/>
                  </a:moveTo>
                  <a:lnTo>
                    <a:pt x="44" y="15"/>
                  </a:lnTo>
                  <a:lnTo>
                    <a:pt x="44" y="463"/>
                  </a:lnTo>
                  <a:cubicBezTo>
                    <a:pt x="44" y="506"/>
                    <a:pt x="29" y="564"/>
                    <a:pt x="0" y="593"/>
                  </a:cubicBezTo>
                  <a:cubicBezTo>
                    <a:pt x="159" y="658"/>
                    <a:pt x="329" y="690"/>
                    <a:pt x="500" y="690"/>
                  </a:cubicBezTo>
                  <a:cubicBezTo>
                    <a:pt x="672" y="690"/>
                    <a:pt x="845" y="658"/>
                    <a:pt x="1011" y="593"/>
                  </a:cubicBezTo>
                  <a:cubicBezTo>
                    <a:pt x="982" y="564"/>
                    <a:pt x="968" y="506"/>
                    <a:pt x="968" y="463"/>
                  </a:cubicBezTo>
                  <a:lnTo>
                    <a:pt x="968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6952;p73">
              <a:extLst>
                <a:ext uri="{FF2B5EF4-FFF2-40B4-BE49-F238E27FC236}">
                  <a16:creationId xmlns:a16="http://schemas.microsoft.com/office/drawing/2014/main" xmlns="" id="{35DD131F-A685-45E5-99B1-9CA754D60309}"/>
                </a:ext>
              </a:extLst>
            </p:cNvPr>
            <p:cNvSpPr/>
            <p:nvPr/>
          </p:nvSpPr>
          <p:spPr>
            <a:xfrm>
              <a:off x="2384563" y="3068080"/>
              <a:ext cx="72327" cy="71541"/>
            </a:xfrm>
            <a:custGeom>
              <a:avLst/>
              <a:gdLst/>
              <a:ahLst/>
              <a:cxnLst/>
              <a:rect l="l" t="t" r="r" b="b"/>
              <a:pathLst>
                <a:path w="2759" h="2729" extrusionOk="0">
                  <a:moveTo>
                    <a:pt x="679" y="0"/>
                  </a:moveTo>
                  <a:lnTo>
                    <a:pt x="261" y="202"/>
                  </a:lnTo>
                  <a:cubicBezTo>
                    <a:pt x="102" y="289"/>
                    <a:pt x="1" y="448"/>
                    <a:pt x="1" y="621"/>
                  </a:cubicBezTo>
                  <a:lnTo>
                    <a:pt x="1" y="2497"/>
                  </a:lnTo>
                  <a:cubicBezTo>
                    <a:pt x="1" y="2613"/>
                    <a:pt x="102" y="2728"/>
                    <a:pt x="232" y="2728"/>
                  </a:cubicBezTo>
                  <a:lnTo>
                    <a:pt x="2542" y="2728"/>
                  </a:lnTo>
                  <a:cubicBezTo>
                    <a:pt x="2657" y="2728"/>
                    <a:pt x="2758" y="2613"/>
                    <a:pt x="2758" y="2497"/>
                  </a:cubicBezTo>
                  <a:lnTo>
                    <a:pt x="2758" y="621"/>
                  </a:lnTo>
                  <a:cubicBezTo>
                    <a:pt x="2758" y="448"/>
                    <a:pt x="2657" y="289"/>
                    <a:pt x="2513" y="202"/>
                  </a:cubicBezTo>
                  <a:lnTo>
                    <a:pt x="2094" y="0"/>
                  </a:lnTo>
                  <a:cubicBezTo>
                    <a:pt x="1914" y="224"/>
                    <a:pt x="1650" y="336"/>
                    <a:pt x="1387" y="336"/>
                  </a:cubicBezTo>
                  <a:cubicBezTo>
                    <a:pt x="1123" y="336"/>
                    <a:pt x="860" y="224"/>
                    <a:pt x="679" y="0"/>
                  </a:cubicBezTo>
                  <a:close/>
                </a:path>
              </a:pathLst>
            </a:custGeom>
            <a:solidFill>
              <a:srgbClr val="9AAAB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6953;p73">
              <a:extLst>
                <a:ext uri="{FF2B5EF4-FFF2-40B4-BE49-F238E27FC236}">
                  <a16:creationId xmlns:a16="http://schemas.microsoft.com/office/drawing/2014/main" xmlns="" id="{60A57B86-21B6-410F-A319-6DEFFC97149A}"/>
                </a:ext>
              </a:extLst>
            </p:cNvPr>
            <p:cNvSpPr/>
            <p:nvPr/>
          </p:nvSpPr>
          <p:spPr>
            <a:xfrm>
              <a:off x="2396675" y="3000708"/>
              <a:ext cx="48105" cy="54527"/>
            </a:xfrm>
            <a:custGeom>
              <a:avLst/>
              <a:gdLst/>
              <a:ahLst/>
              <a:cxnLst/>
              <a:rect l="l" t="t" r="r" b="b"/>
              <a:pathLst>
                <a:path w="1835" h="2080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61"/>
                    <a:pt x="405" y="2079"/>
                    <a:pt x="925" y="2079"/>
                  </a:cubicBezTo>
                  <a:cubicBezTo>
                    <a:pt x="1430" y="2065"/>
                    <a:pt x="1834" y="1661"/>
                    <a:pt x="1834" y="115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41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6954;p73">
              <a:extLst>
                <a:ext uri="{FF2B5EF4-FFF2-40B4-BE49-F238E27FC236}">
                  <a16:creationId xmlns:a16="http://schemas.microsoft.com/office/drawing/2014/main" xmlns="" id="{D27956A9-4729-4314-9363-9FE104C8AAAB}"/>
                </a:ext>
              </a:extLst>
            </p:cNvPr>
            <p:cNvSpPr/>
            <p:nvPr/>
          </p:nvSpPr>
          <p:spPr>
            <a:xfrm>
              <a:off x="2396675" y="3000708"/>
              <a:ext cx="33345" cy="54422"/>
            </a:xfrm>
            <a:custGeom>
              <a:avLst/>
              <a:gdLst/>
              <a:ahLst/>
              <a:cxnLst/>
              <a:rect l="l" t="t" r="r" b="b"/>
              <a:pathLst>
                <a:path w="1272" h="2076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82"/>
                    <a:pt x="437" y="2075"/>
                    <a:pt x="925" y="2075"/>
                  </a:cubicBezTo>
                  <a:cubicBezTo>
                    <a:pt x="1039" y="2075"/>
                    <a:pt x="1156" y="2054"/>
                    <a:pt x="1271" y="2007"/>
                  </a:cubicBezTo>
                  <a:cubicBezTo>
                    <a:pt x="910" y="1863"/>
                    <a:pt x="694" y="1531"/>
                    <a:pt x="694" y="1155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6955;p73">
              <a:extLst>
                <a:ext uri="{FF2B5EF4-FFF2-40B4-BE49-F238E27FC236}">
                  <a16:creationId xmlns:a16="http://schemas.microsoft.com/office/drawing/2014/main" xmlns="" id="{711CC808-3878-46C9-B6A3-42404693E9BB}"/>
                </a:ext>
              </a:extLst>
            </p:cNvPr>
            <p:cNvSpPr/>
            <p:nvPr/>
          </p:nvSpPr>
          <p:spPr>
            <a:xfrm>
              <a:off x="2396675" y="3000708"/>
              <a:ext cx="48105" cy="24301"/>
            </a:xfrm>
            <a:custGeom>
              <a:avLst/>
              <a:gdLst/>
              <a:ahLst/>
              <a:cxnLst/>
              <a:rect l="l" t="t" r="r" b="b"/>
              <a:pathLst>
                <a:path w="1835" h="927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550" y="841"/>
                    <a:pt x="1124" y="926"/>
                    <a:pt x="1700" y="926"/>
                  </a:cubicBezTo>
                  <a:cubicBezTo>
                    <a:pt x="1745" y="926"/>
                    <a:pt x="1789" y="926"/>
                    <a:pt x="1834" y="92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56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6956;p73">
              <a:extLst>
                <a:ext uri="{FF2B5EF4-FFF2-40B4-BE49-F238E27FC236}">
                  <a16:creationId xmlns:a16="http://schemas.microsoft.com/office/drawing/2014/main" xmlns="" id="{05211FFC-7809-45CF-B6A7-820FDAE3E6FD}"/>
                </a:ext>
              </a:extLst>
            </p:cNvPr>
            <p:cNvSpPr/>
            <p:nvPr/>
          </p:nvSpPr>
          <p:spPr>
            <a:xfrm>
              <a:off x="2396675" y="3000708"/>
              <a:ext cx="33345" cy="21968"/>
            </a:xfrm>
            <a:custGeom>
              <a:avLst/>
              <a:gdLst/>
              <a:ahLst/>
              <a:cxnLst/>
              <a:rect l="l" t="t" r="r" b="b"/>
              <a:pathLst>
                <a:path w="1272" h="838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232" y="766"/>
                    <a:pt x="463" y="809"/>
                    <a:pt x="694" y="838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6957;p73">
              <a:extLst>
                <a:ext uri="{FF2B5EF4-FFF2-40B4-BE49-F238E27FC236}">
                  <a16:creationId xmlns:a16="http://schemas.microsoft.com/office/drawing/2014/main" xmlns="" id="{BB9C8C81-BB7C-4621-93DF-4F2A8802E5F8}"/>
                </a:ext>
              </a:extLst>
            </p:cNvPr>
            <p:cNvSpPr/>
            <p:nvPr/>
          </p:nvSpPr>
          <p:spPr>
            <a:xfrm>
              <a:off x="2384563" y="3079038"/>
              <a:ext cx="30305" cy="60583"/>
            </a:xfrm>
            <a:custGeom>
              <a:avLst/>
              <a:gdLst/>
              <a:ahLst/>
              <a:cxnLst/>
              <a:rect l="l" t="t" r="r" b="b"/>
              <a:pathLst>
                <a:path w="1156" h="2311" extrusionOk="0">
                  <a:moveTo>
                    <a:pt x="59" y="1"/>
                  </a:moveTo>
                  <a:cubicBezTo>
                    <a:pt x="30" y="59"/>
                    <a:pt x="1" y="131"/>
                    <a:pt x="1" y="203"/>
                  </a:cubicBezTo>
                  <a:lnTo>
                    <a:pt x="1" y="2079"/>
                  </a:lnTo>
                  <a:cubicBezTo>
                    <a:pt x="1" y="2209"/>
                    <a:pt x="102" y="2310"/>
                    <a:pt x="232" y="2310"/>
                  </a:cubicBezTo>
                  <a:lnTo>
                    <a:pt x="1156" y="2310"/>
                  </a:lnTo>
                  <a:lnTo>
                    <a:pt x="1156" y="1849"/>
                  </a:lnTo>
                  <a:lnTo>
                    <a:pt x="925" y="1849"/>
                  </a:lnTo>
                  <a:cubicBezTo>
                    <a:pt x="795" y="1849"/>
                    <a:pt x="694" y="1747"/>
                    <a:pt x="694" y="1618"/>
                  </a:cubicBezTo>
                  <a:lnTo>
                    <a:pt x="694" y="694"/>
                  </a:lnTo>
                  <a:cubicBezTo>
                    <a:pt x="694" y="549"/>
                    <a:pt x="622" y="419"/>
                    <a:pt x="506" y="333"/>
                  </a:cubicBezTo>
                  <a:lnTo>
                    <a:pt x="59" y="1"/>
                  </a:ln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6958;p73">
              <a:extLst>
                <a:ext uri="{FF2B5EF4-FFF2-40B4-BE49-F238E27FC236}">
                  <a16:creationId xmlns:a16="http://schemas.microsoft.com/office/drawing/2014/main" xmlns="" id="{73A8C856-C28D-454C-8CD8-5F70112AD1F5}"/>
                </a:ext>
              </a:extLst>
            </p:cNvPr>
            <p:cNvSpPr/>
            <p:nvPr/>
          </p:nvSpPr>
          <p:spPr>
            <a:xfrm>
              <a:off x="2426953" y="3078671"/>
              <a:ext cx="30305" cy="60557"/>
            </a:xfrm>
            <a:custGeom>
              <a:avLst/>
              <a:gdLst/>
              <a:ahLst/>
              <a:cxnLst/>
              <a:rect l="l" t="t" r="r" b="b"/>
              <a:pathLst>
                <a:path w="1156" h="2310" extrusionOk="0">
                  <a:moveTo>
                    <a:pt x="1083" y="0"/>
                  </a:moveTo>
                  <a:lnTo>
                    <a:pt x="636" y="347"/>
                  </a:lnTo>
                  <a:cubicBezTo>
                    <a:pt x="520" y="419"/>
                    <a:pt x="463" y="563"/>
                    <a:pt x="463" y="708"/>
                  </a:cubicBezTo>
                  <a:lnTo>
                    <a:pt x="463" y="1617"/>
                  </a:lnTo>
                  <a:cubicBezTo>
                    <a:pt x="463" y="1747"/>
                    <a:pt x="362" y="1848"/>
                    <a:pt x="232" y="1848"/>
                  </a:cubicBezTo>
                  <a:lnTo>
                    <a:pt x="1" y="1848"/>
                  </a:lnTo>
                  <a:lnTo>
                    <a:pt x="1" y="2310"/>
                  </a:lnTo>
                  <a:lnTo>
                    <a:pt x="925" y="2310"/>
                  </a:lnTo>
                  <a:cubicBezTo>
                    <a:pt x="1040" y="2310"/>
                    <a:pt x="1156" y="2209"/>
                    <a:pt x="1156" y="2079"/>
                  </a:cubicBezTo>
                  <a:lnTo>
                    <a:pt x="1156" y="217"/>
                  </a:lnTo>
                  <a:cubicBezTo>
                    <a:pt x="1141" y="145"/>
                    <a:pt x="1127" y="73"/>
                    <a:pt x="1083" y="0"/>
                  </a:cubicBez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6959;p73">
              <a:extLst>
                <a:ext uri="{FF2B5EF4-FFF2-40B4-BE49-F238E27FC236}">
                  <a16:creationId xmlns:a16="http://schemas.microsoft.com/office/drawing/2014/main" xmlns="" id="{0B4C5F50-D2AC-4D44-9564-F71B18B8811D}"/>
                </a:ext>
              </a:extLst>
            </p:cNvPr>
            <p:cNvSpPr/>
            <p:nvPr/>
          </p:nvSpPr>
          <p:spPr>
            <a:xfrm>
              <a:off x="2408786" y="3127483"/>
              <a:ext cx="24249" cy="11744"/>
            </a:xfrm>
            <a:custGeom>
              <a:avLst/>
              <a:gdLst/>
              <a:ahLst/>
              <a:cxnLst/>
              <a:rect l="l" t="t" r="r" b="b"/>
              <a:pathLst>
                <a:path w="925" h="448" extrusionOk="0">
                  <a:moveTo>
                    <a:pt x="1" y="1"/>
                  </a:moveTo>
                  <a:lnTo>
                    <a:pt x="1" y="448"/>
                  </a:lnTo>
                  <a:lnTo>
                    <a:pt x="925" y="448"/>
                  </a:lnTo>
                  <a:lnTo>
                    <a:pt x="925" y="1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2" name="Rectángulo redondeado 23">
            <a:extLst>
              <a:ext uri="{FF2B5EF4-FFF2-40B4-BE49-F238E27FC236}">
                <a16:creationId xmlns:a16="http://schemas.microsoft.com/office/drawing/2014/main" xmlns="" id="{025C9B30-BA9F-4C9A-8965-C9AF4AA1052C}"/>
              </a:ext>
            </a:extLst>
          </p:cNvPr>
          <p:cNvSpPr/>
          <p:nvPr/>
        </p:nvSpPr>
        <p:spPr>
          <a:xfrm>
            <a:off x="888297" y="1621971"/>
            <a:ext cx="4332626" cy="400865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Y" b="1" dirty="0">
                <a:solidFill>
                  <a:srgbClr val="002060"/>
                </a:solidFill>
              </a:rPr>
              <a:t>Se pretende lograr anualmente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8</a:t>
            </a:fld>
            <a:endParaRPr lang="es-PY"/>
          </a:p>
        </p:txBody>
      </p:sp>
      <p:grpSp>
        <p:nvGrpSpPr>
          <p:cNvPr id="155" name="Google Shape;7058;p60"/>
          <p:cNvGrpSpPr/>
          <p:nvPr/>
        </p:nvGrpSpPr>
        <p:grpSpPr>
          <a:xfrm>
            <a:off x="5862570" y="2675220"/>
            <a:ext cx="466859" cy="521833"/>
            <a:chOff x="3167275" y="3227275"/>
            <a:chExt cx="225300" cy="295375"/>
          </a:xfrm>
        </p:grpSpPr>
        <p:sp>
          <p:nvSpPr>
            <p:cNvPr id="156" name="Google Shape;7059;p60"/>
            <p:cNvSpPr/>
            <p:nvPr/>
          </p:nvSpPr>
          <p:spPr>
            <a:xfrm>
              <a:off x="3167275" y="3227275"/>
              <a:ext cx="225300" cy="207950"/>
            </a:xfrm>
            <a:custGeom>
              <a:avLst/>
              <a:gdLst/>
              <a:ahLst/>
              <a:cxnLst/>
              <a:rect l="l" t="t" r="r" b="b"/>
              <a:pathLst>
                <a:path w="9012" h="8318" extrusionOk="0">
                  <a:moveTo>
                    <a:pt x="4538" y="1"/>
                  </a:moveTo>
                  <a:cubicBezTo>
                    <a:pt x="2112" y="1"/>
                    <a:pt x="1" y="1985"/>
                    <a:pt x="32" y="4537"/>
                  </a:cubicBezTo>
                  <a:cubicBezTo>
                    <a:pt x="32" y="5860"/>
                    <a:pt x="631" y="7184"/>
                    <a:pt x="1797" y="8066"/>
                  </a:cubicBezTo>
                  <a:cubicBezTo>
                    <a:pt x="1923" y="8192"/>
                    <a:pt x="2017" y="8223"/>
                    <a:pt x="2049" y="8318"/>
                  </a:cubicBezTo>
                  <a:lnTo>
                    <a:pt x="4160" y="8318"/>
                  </a:lnTo>
                  <a:lnTo>
                    <a:pt x="4160" y="6900"/>
                  </a:lnTo>
                  <a:lnTo>
                    <a:pt x="2427" y="6900"/>
                  </a:lnTo>
                  <a:cubicBezTo>
                    <a:pt x="2238" y="6900"/>
                    <a:pt x="2080" y="6743"/>
                    <a:pt x="2080" y="6554"/>
                  </a:cubicBezTo>
                  <a:lnTo>
                    <a:pt x="2080" y="5829"/>
                  </a:lnTo>
                  <a:cubicBezTo>
                    <a:pt x="2080" y="4852"/>
                    <a:pt x="2679" y="4033"/>
                    <a:pt x="3498" y="3624"/>
                  </a:cubicBezTo>
                  <a:cubicBezTo>
                    <a:pt x="3277" y="3403"/>
                    <a:pt x="3151" y="3088"/>
                    <a:pt x="3151" y="2678"/>
                  </a:cubicBezTo>
                  <a:cubicBezTo>
                    <a:pt x="3151" y="1922"/>
                    <a:pt x="3782" y="1292"/>
                    <a:pt x="4538" y="1292"/>
                  </a:cubicBezTo>
                  <a:cubicBezTo>
                    <a:pt x="5262" y="1292"/>
                    <a:pt x="5892" y="1922"/>
                    <a:pt x="5892" y="2678"/>
                  </a:cubicBezTo>
                  <a:cubicBezTo>
                    <a:pt x="5892" y="3025"/>
                    <a:pt x="5735" y="3340"/>
                    <a:pt x="5546" y="3624"/>
                  </a:cubicBezTo>
                  <a:cubicBezTo>
                    <a:pt x="6365" y="4033"/>
                    <a:pt x="6964" y="4852"/>
                    <a:pt x="6964" y="5829"/>
                  </a:cubicBezTo>
                  <a:lnTo>
                    <a:pt x="6964" y="6554"/>
                  </a:lnTo>
                  <a:cubicBezTo>
                    <a:pt x="6964" y="6743"/>
                    <a:pt x="6806" y="6900"/>
                    <a:pt x="6617" y="6900"/>
                  </a:cubicBezTo>
                  <a:lnTo>
                    <a:pt x="4884" y="6900"/>
                  </a:lnTo>
                  <a:lnTo>
                    <a:pt x="4884" y="8318"/>
                  </a:lnTo>
                  <a:lnTo>
                    <a:pt x="6995" y="8318"/>
                  </a:lnTo>
                  <a:cubicBezTo>
                    <a:pt x="7027" y="8286"/>
                    <a:pt x="7121" y="8192"/>
                    <a:pt x="7247" y="8129"/>
                  </a:cubicBezTo>
                  <a:cubicBezTo>
                    <a:pt x="8413" y="7184"/>
                    <a:pt x="9011" y="5829"/>
                    <a:pt x="9011" y="4506"/>
                  </a:cubicBezTo>
                  <a:cubicBezTo>
                    <a:pt x="9011" y="2017"/>
                    <a:pt x="6995" y="1"/>
                    <a:pt x="4538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7060;p60"/>
            <p:cNvSpPr/>
            <p:nvPr/>
          </p:nvSpPr>
          <p:spPr>
            <a:xfrm>
              <a:off x="3262600" y="3278475"/>
              <a:ext cx="35450" cy="35475"/>
            </a:xfrm>
            <a:custGeom>
              <a:avLst/>
              <a:gdLst/>
              <a:ahLst/>
              <a:cxnLst/>
              <a:rect l="l" t="t" r="r" b="b"/>
              <a:pathLst>
                <a:path w="1418" h="1419" extrusionOk="0">
                  <a:moveTo>
                    <a:pt x="725" y="0"/>
                  </a:moveTo>
                  <a:cubicBezTo>
                    <a:pt x="315" y="0"/>
                    <a:pt x="0" y="315"/>
                    <a:pt x="0" y="725"/>
                  </a:cubicBezTo>
                  <a:cubicBezTo>
                    <a:pt x="0" y="1103"/>
                    <a:pt x="315" y="1418"/>
                    <a:pt x="725" y="1418"/>
                  </a:cubicBezTo>
                  <a:cubicBezTo>
                    <a:pt x="1103" y="1418"/>
                    <a:pt x="1418" y="1103"/>
                    <a:pt x="1418" y="725"/>
                  </a:cubicBezTo>
                  <a:cubicBezTo>
                    <a:pt x="1418" y="315"/>
                    <a:pt x="1103" y="0"/>
                    <a:pt x="725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7061;p60"/>
            <p:cNvSpPr/>
            <p:nvPr/>
          </p:nvSpPr>
          <p:spPr>
            <a:xfrm>
              <a:off x="3220050" y="3452525"/>
              <a:ext cx="121325" cy="35475"/>
            </a:xfrm>
            <a:custGeom>
              <a:avLst/>
              <a:gdLst/>
              <a:ahLst/>
              <a:cxnLst/>
              <a:rect l="l" t="t" r="r" b="b"/>
              <a:pathLst>
                <a:path w="4853" h="1419" extrusionOk="0">
                  <a:moveTo>
                    <a:pt x="1" y="1"/>
                  </a:moveTo>
                  <a:lnTo>
                    <a:pt x="1" y="347"/>
                  </a:lnTo>
                  <a:cubicBezTo>
                    <a:pt x="1" y="946"/>
                    <a:pt x="473" y="1419"/>
                    <a:pt x="1040" y="1419"/>
                  </a:cubicBezTo>
                  <a:lnTo>
                    <a:pt x="3781" y="1419"/>
                  </a:lnTo>
                  <a:cubicBezTo>
                    <a:pt x="4380" y="1419"/>
                    <a:pt x="4853" y="946"/>
                    <a:pt x="4853" y="347"/>
                  </a:cubicBezTo>
                  <a:lnTo>
                    <a:pt x="4853" y="1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7062;p60"/>
            <p:cNvSpPr/>
            <p:nvPr/>
          </p:nvSpPr>
          <p:spPr>
            <a:xfrm>
              <a:off x="3237375" y="3332025"/>
              <a:ext cx="86675" cy="52000"/>
            </a:xfrm>
            <a:custGeom>
              <a:avLst/>
              <a:gdLst/>
              <a:ahLst/>
              <a:cxnLst/>
              <a:rect l="l" t="t" r="r" b="b"/>
              <a:pathLst>
                <a:path w="3467" h="2080" extrusionOk="0">
                  <a:moveTo>
                    <a:pt x="1734" y="1"/>
                  </a:moveTo>
                  <a:cubicBezTo>
                    <a:pt x="789" y="1"/>
                    <a:pt x="1" y="725"/>
                    <a:pt x="1" y="1733"/>
                  </a:cubicBezTo>
                  <a:lnTo>
                    <a:pt x="1" y="2080"/>
                  </a:lnTo>
                  <a:lnTo>
                    <a:pt x="3466" y="2080"/>
                  </a:lnTo>
                  <a:lnTo>
                    <a:pt x="3466" y="1733"/>
                  </a:lnTo>
                  <a:cubicBezTo>
                    <a:pt x="3466" y="788"/>
                    <a:pt x="2679" y="1"/>
                    <a:pt x="1734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7063;p60"/>
            <p:cNvSpPr/>
            <p:nvPr/>
          </p:nvSpPr>
          <p:spPr>
            <a:xfrm>
              <a:off x="3237375" y="3505300"/>
              <a:ext cx="87450" cy="17350"/>
            </a:xfrm>
            <a:custGeom>
              <a:avLst/>
              <a:gdLst/>
              <a:ahLst/>
              <a:cxnLst/>
              <a:rect l="l" t="t" r="r" b="b"/>
              <a:pathLst>
                <a:path w="3498" h="694" extrusionOk="0">
                  <a:moveTo>
                    <a:pt x="32" y="1"/>
                  </a:moveTo>
                  <a:cubicBezTo>
                    <a:pt x="1" y="379"/>
                    <a:pt x="284" y="694"/>
                    <a:pt x="694" y="694"/>
                  </a:cubicBezTo>
                  <a:lnTo>
                    <a:pt x="2773" y="694"/>
                  </a:lnTo>
                  <a:cubicBezTo>
                    <a:pt x="3183" y="694"/>
                    <a:pt x="3498" y="379"/>
                    <a:pt x="3498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" name="Google Shape;16929;p73">
            <a:extLst>
              <a:ext uri="{FF2B5EF4-FFF2-40B4-BE49-F238E27FC236}">
                <a16:creationId xmlns:a16="http://schemas.microsoft.com/office/drawing/2014/main" xmlns="" id="{5BD37F87-9D74-48C3-8083-C174E88ED547}"/>
              </a:ext>
            </a:extLst>
          </p:cNvPr>
          <p:cNvGrpSpPr/>
          <p:nvPr/>
        </p:nvGrpSpPr>
        <p:grpSpPr>
          <a:xfrm>
            <a:off x="2238774" y="2856005"/>
            <a:ext cx="693035" cy="443900"/>
            <a:chOff x="2294122" y="2946600"/>
            <a:chExt cx="373931" cy="271351"/>
          </a:xfrm>
        </p:grpSpPr>
        <p:sp>
          <p:nvSpPr>
            <p:cNvPr id="95" name="Google Shape;16930;p73">
              <a:extLst>
                <a:ext uri="{FF2B5EF4-FFF2-40B4-BE49-F238E27FC236}">
                  <a16:creationId xmlns:a16="http://schemas.microsoft.com/office/drawing/2014/main" xmlns="" id="{A0173C7B-55D5-46F4-A2A0-1E5315FFAF2D}"/>
                </a:ext>
              </a:extLst>
            </p:cNvPr>
            <p:cNvSpPr/>
            <p:nvPr/>
          </p:nvSpPr>
          <p:spPr>
            <a:xfrm>
              <a:off x="2312289" y="2946600"/>
              <a:ext cx="337597" cy="247129"/>
            </a:xfrm>
            <a:custGeom>
              <a:avLst/>
              <a:gdLst/>
              <a:ahLst/>
              <a:cxnLst/>
              <a:rect l="l" t="t" r="r" b="b"/>
              <a:pathLst>
                <a:path w="12878" h="9427" extrusionOk="0">
                  <a:moveTo>
                    <a:pt x="463" y="0"/>
                  </a:moveTo>
                  <a:cubicBezTo>
                    <a:pt x="203" y="0"/>
                    <a:pt x="1" y="203"/>
                    <a:pt x="1" y="462"/>
                  </a:cubicBezTo>
                  <a:lnTo>
                    <a:pt x="1" y="9427"/>
                  </a:lnTo>
                  <a:lnTo>
                    <a:pt x="12877" y="9427"/>
                  </a:lnTo>
                  <a:lnTo>
                    <a:pt x="12877" y="462"/>
                  </a:lnTo>
                  <a:cubicBezTo>
                    <a:pt x="12877" y="203"/>
                    <a:pt x="12675" y="0"/>
                    <a:pt x="12415" y="0"/>
                  </a:cubicBezTo>
                  <a:close/>
                </a:path>
              </a:pathLst>
            </a:custGeom>
            <a:solidFill>
              <a:srgbClr val="91A8B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6931;p73">
              <a:extLst>
                <a:ext uri="{FF2B5EF4-FFF2-40B4-BE49-F238E27FC236}">
                  <a16:creationId xmlns:a16="http://schemas.microsoft.com/office/drawing/2014/main" xmlns="" id="{B22BC895-FF5A-40F6-808F-A7E128546A86}"/>
                </a:ext>
              </a:extLst>
            </p:cNvPr>
            <p:cNvSpPr/>
            <p:nvPr/>
          </p:nvSpPr>
          <p:spPr>
            <a:xfrm>
              <a:off x="2336511" y="2970823"/>
              <a:ext cx="289151" cy="192628"/>
            </a:xfrm>
            <a:custGeom>
              <a:avLst/>
              <a:gdLst/>
              <a:ahLst/>
              <a:cxnLst/>
              <a:rect l="l" t="t" r="r" b="b"/>
              <a:pathLst>
                <a:path w="11030" h="7348" extrusionOk="0">
                  <a:moveTo>
                    <a:pt x="232" y="0"/>
                  </a:moveTo>
                  <a:cubicBezTo>
                    <a:pt x="102" y="0"/>
                    <a:pt x="1" y="101"/>
                    <a:pt x="1" y="231"/>
                  </a:cubicBezTo>
                  <a:lnTo>
                    <a:pt x="1" y="7117"/>
                  </a:lnTo>
                  <a:cubicBezTo>
                    <a:pt x="1" y="7247"/>
                    <a:pt x="102" y="7348"/>
                    <a:pt x="232" y="7348"/>
                  </a:cubicBezTo>
                  <a:lnTo>
                    <a:pt x="10798" y="7348"/>
                  </a:lnTo>
                  <a:cubicBezTo>
                    <a:pt x="10928" y="7348"/>
                    <a:pt x="11029" y="7247"/>
                    <a:pt x="11029" y="7117"/>
                  </a:cubicBezTo>
                  <a:lnTo>
                    <a:pt x="11029" y="231"/>
                  </a:lnTo>
                  <a:cubicBezTo>
                    <a:pt x="11029" y="101"/>
                    <a:pt x="10928" y="0"/>
                    <a:pt x="10798" y="0"/>
                  </a:cubicBezTo>
                  <a:close/>
                </a:path>
              </a:pathLst>
            </a:custGeom>
            <a:solidFill>
              <a:srgbClr val="EFF1F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6932;p73">
              <a:extLst>
                <a:ext uri="{FF2B5EF4-FFF2-40B4-BE49-F238E27FC236}">
                  <a16:creationId xmlns:a16="http://schemas.microsoft.com/office/drawing/2014/main" xmlns="" id="{FA961173-8B5F-4A90-AAC9-F1DBCAF94543}"/>
                </a:ext>
              </a:extLst>
            </p:cNvPr>
            <p:cNvSpPr/>
            <p:nvPr/>
          </p:nvSpPr>
          <p:spPr>
            <a:xfrm>
              <a:off x="2336511" y="3127483"/>
              <a:ext cx="168798" cy="35967"/>
            </a:xfrm>
            <a:custGeom>
              <a:avLst/>
              <a:gdLst/>
              <a:ahLst/>
              <a:cxnLst/>
              <a:rect l="l" t="t" r="r" b="b"/>
              <a:pathLst>
                <a:path w="6439" h="1372" extrusionOk="0">
                  <a:moveTo>
                    <a:pt x="1" y="1"/>
                  </a:moveTo>
                  <a:lnTo>
                    <a:pt x="1" y="1141"/>
                  </a:lnTo>
                  <a:cubicBezTo>
                    <a:pt x="1" y="1271"/>
                    <a:pt x="102" y="1372"/>
                    <a:pt x="232" y="1372"/>
                  </a:cubicBezTo>
                  <a:lnTo>
                    <a:pt x="6439" y="1372"/>
                  </a:lnTo>
                  <a:lnTo>
                    <a:pt x="6439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6933;p73">
              <a:extLst>
                <a:ext uri="{FF2B5EF4-FFF2-40B4-BE49-F238E27FC236}">
                  <a16:creationId xmlns:a16="http://schemas.microsoft.com/office/drawing/2014/main" xmlns="" id="{71A7F5F3-E8DD-465D-9FB6-4C9091736390}"/>
                </a:ext>
              </a:extLst>
            </p:cNvPr>
            <p:cNvSpPr/>
            <p:nvPr/>
          </p:nvSpPr>
          <p:spPr>
            <a:xfrm>
              <a:off x="2505284" y="2970823"/>
              <a:ext cx="120379" cy="96130"/>
            </a:xfrm>
            <a:custGeom>
              <a:avLst/>
              <a:gdLst/>
              <a:ahLst/>
              <a:cxnLst/>
              <a:rect l="l" t="t" r="r" b="b"/>
              <a:pathLst>
                <a:path w="4592" h="3667" extrusionOk="0">
                  <a:moveTo>
                    <a:pt x="1" y="0"/>
                  </a:moveTo>
                  <a:lnTo>
                    <a:pt x="1" y="3667"/>
                  </a:lnTo>
                  <a:lnTo>
                    <a:pt x="4591" y="3667"/>
                  </a:lnTo>
                  <a:lnTo>
                    <a:pt x="4591" y="231"/>
                  </a:lnTo>
                  <a:cubicBezTo>
                    <a:pt x="4591" y="101"/>
                    <a:pt x="4490" y="0"/>
                    <a:pt x="4360" y="0"/>
                  </a:cubicBezTo>
                  <a:close/>
                </a:path>
              </a:pathLst>
            </a:custGeom>
            <a:solidFill>
              <a:srgbClr val="BBC8D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6934;p73">
              <a:extLst>
                <a:ext uri="{FF2B5EF4-FFF2-40B4-BE49-F238E27FC236}">
                  <a16:creationId xmlns:a16="http://schemas.microsoft.com/office/drawing/2014/main" xmlns="" id="{86531648-0BC1-4499-B7C8-5665ED814909}"/>
                </a:ext>
              </a:extLst>
            </p:cNvPr>
            <p:cNvSpPr/>
            <p:nvPr/>
          </p:nvSpPr>
          <p:spPr>
            <a:xfrm>
              <a:off x="2505284" y="3066927"/>
              <a:ext cx="120379" cy="96524"/>
            </a:xfrm>
            <a:custGeom>
              <a:avLst/>
              <a:gdLst/>
              <a:ahLst/>
              <a:cxnLst/>
              <a:rect l="l" t="t" r="r" b="b"/>
              <a:pathLst>
                <a:path w="4592" h="3682" extrusionOk="0">
                  <a:moveTo>
                    <a:pt x="1" y="1"/>
                  </a:moveTo>
                  <a:lnTo>
                    <a:pt x="1" y="3682"/>
                  </a:lnTo>
                  <a:lnTo>
                    <a:pt x="4360" y="3682"/>
                  </a:lnTo>
                  <a:cubicBezTo>
                    <a:pt x="4490" y="3682"/>
                    <a:pt x="4591" y="3581"/>
                    <a:pt x="4591" y="3451"/>
                  </a:cubicBezTo>
                  <a:lnTo>
                    <a:pt x="4591" y="1"/>
                  </a:lnTo>
                  <a:close/>
                </a:path>
              </a:pathLst>
            </a:custGeom>
            <a:solidFill>
              <a:srgbClr val="D3DCE2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6935;p73">
              <a:extLst>
                <a:ext uri="{FF2B5EF4-FFF2-40B4-BE49-F238E27FC236}">
                  <a16:creationId xmlns:a16="http://schemas.microsoft.com/office/drawing/2014/main" xmlns="" id="{E488E983-218C-42BC-B9F0-4B95D0DD7AE2}"/>
                </a:ext>
              </a:extLst>
            </p:cNvPr>
            <p:cNvSpPr/>
            <p:nvPr/>
          </p:nvSpPr>
          <p:spPr>
            <a:xfrm>
              <a:off x="2294122" y="3187647"/>
              <a:ext cx="373931" cy="30305"/>
            </a:xfrm>
            <a:custGeom>
              <a:avLst/>
              <a:gdLst/>
              <a:ahLst/>
              <a:cxnLst/>
              <a:rect l="l" t="t" r="r" b="b"/>
              <a:pathLst>
                <a:path w="14264" h="1156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694"/>
                  </a:lnTo>
                  <a:cubicBezTo>
                    <a:pt x="1" y="939"/>
                    <a:pt x="217" y="1156"/>
                    <a:pt x="463" y="1156"/>
                  </a:cubicBezTo>
                  <a:lnTo>
                    <a:pt x="13801" y="1156"/>
                  </a:lnTo>
                  <a:cubicBezTo>
                    <a:pt x="14047" y="1156"/>
                    <a:pt x="14263" y="939"/>
                    <a:pt x="14263" y="694"/>
                  </a:cubicBez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9EDF1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6936;p73">
              <a:extLst>
                <a:ext uri="{FF2B5EF4-FFF2-40B4-BE49-F238E27FC236}">
                  <a16:creationId xmlns:a16="http://schemas.microsoft.com/office/drawing/2014/main" xmlns="" id="{64F458B6-3074-41A1-BF22-D6C6A144AEC7}"/>
                </a:ext>
              </a:extLst>
            </p:cNvPr>
            <p:cNvSpPr/>
            <p:nvPr/>
          </p:nvSpPr>
          <p:spPr>
            <a:xfrm>
              <a:off x="2294122" y="3187647"/>
              <a:ext cx="373931" cy="12138"/>
            </a:xfrm>
            <a:custGeom>
              <a:avLst/>
              <a:gdLst/>
              <a:ahLst/>
              <a:cxnLst/>
              <a:rect l="l" t="t" r="r" b="b"/>
              <a:pathLst>
                <a:path w="14264" h="463" extrusionOk="0">
                  <a:moveTo>
                    <a:pt x="232" y="1"/>
                  </a:moveTo>
                  <a:cubicBezTo>
                    <a:pt x="102" y="1"/>
                    <a:pt x="1" y="102"/>
                    <a:pt x="1" y="232"/>
                  </a:cubicBezTo>
                  <a:lnTo>
                    <a:pt x="1" y="463"/>
                  </a:lnTo>
                  <a:lnTo>
                    <a:pt x="14263" y="463"/>
                  </a:lnTo>
                  <a:lnTo>
                    <a:pt x="14263" y="232"/>
                  </a:lnTo>
                  <a:cubicBezTo>
                    <a:pt x="14263" y="102"/>
                    <a:pt x="14162" y="1"/>
                    <a:pt x="14032" y="1"/>
                  </a:cubicBezTo>
                  <a:close/>
                </a:path>
              </a:pathLst>
            </a:custGeom>
            <a:solidFill>
              <a:srgbClr val="EFF2F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6937;p73">
              <a:extLst>
                <a:ext uri="{FF2B5EF4-FFF2-40B4-BE49-F238E27FC236}">
                  <a16:creationId xmlns:a16="http://schemas.microsoft.com/office/drawing/2014/main" xmlns="" id="{B5A22B8D-F758-4AE3-9253-066809D393D5}"/>
                </a:ext>
              </a:extLst>
            </p:cNvPr>
            <p:cNvSpPr/>
            <p:nvPr/>
          </p:nvSpPr>
          <p:spPr>
            <a:xfrm>
              <a:off x="2444753" y="3187647"/>
              <a:ext cx="72668" cy="18193"/>
            </a:xfrm>
            <a:custGeom>
              <a:avLst/>
              <a:gdLst/>
              <a:ahLst/>
              <a:cxnLst/>
              <a:rect l="l" t="t" r="r" b="b"/>
              <a:pathLst>
                <a:path w="2772" h="694" extrusionOk="0">
                  <a:moveTo>
                    <a:pt x="0" y="1"/>
                  </a:moveTo>
                  <a:lnTo>
                    <a:pt x="332" y="492"/>
                  </a:lnTo>
                  <a:cubicBezTo>
                    <a:pt x="419" y="607"/>
                    <a:pt x="563" y="694"/>
                    <a:pt x="707" y="694"/>
                  </a:cubicBezTo>
                  <a:lnTo>
                    <a:pt x="2064" y="694"/>
                  </a:lnTo>
                  <a:cubicBezTo>
                    <a:pt x="2209" y="694"/>
                    <a:pt x="2353" y="607"/>
                    <a:pt x="2440" y="492"/>
                  </a:cubicBezTo>
                  <a:lnTo>
                    <a:pt x="2772" y="1"/>
                  </a:ln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6938;p73">
              <a:extLst>
                <a:ext uri="{FF2B5EF4-FFF2-40B4-BE49-F238E27FC236}">
                  <a16:creationId xmlns:a16="http://schemas.microsoft.com/office/drawing/2014/main" xmlns="" id="{90125F33-2E6B-4B25-96CD-AED55AEAF3F9}"/>
                </a:ext>
              </a:extLst>
            </p:cNvPr>
            <p:cNvSpPr/>
            <p:nvPr/>
          </p:nvSpPr>
          <p:spPr>
            <a:xfrm>
              <a:off x="2535195" y="3043097"/>
              <a:ext cx="60557" cy="24249"/>
            </a:xfrm>
            <a:custGeom>
              <a:avLst/>
              <a:gdLst/>
              <a:ahLst/>
              <a:cxnLst/>
              <a:rect l="l" t="t" r="r" b="b"/>
              <a:pathLst>
                <a:path w="2310" h="925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88"/>
                    <a:pt x="0" y="361"/>
                    <a:pt x="0" y="563"/>
                  </a:cubicBezTo>
                  <a:lnTo>
                    <a:pt x="0" y="924"/>
                  </a:lnTo>
                  <a:lnTo>
                    <a:pt x="2310" y="924"/>
                  </a:lnTo>
                  <a:lnTo>
                    <a:pt x="2310" y="563"/>
                  </a:lnTo>
                  <a:cubicBezTo>
                    <a:pt x="2310" y="361"/>
                    <a:pt x="2180" y="188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72889B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6939;p73">
              <a:extLst>
                <a:ext uri="{FF2B5EF4-FFF2-40B4-BE49-F238E27FC236}">
                  <a16:creationId xmlns:a16="http://schemas.microsoft.com/office/drawing/2014/main" xmlns="" id="{DB551FBF-D536-4246-9F38-67173EA22451}"/>
                </a:ext>
              </a:extLst>
            </p:cNvPr>
            <p:cNvSpPr/>
            <p:nvPr/>
          </p:nvSpPr>
          <p:spPr>
            <a:xfrm>
              <a:off x="2553362" y="3024930"/>
              <a:ext cx="24223" cy="30305"/>
            </a:xfrm>
            <a:custGeom>
              <a:avLst/>
              <a:gdLst/>
              <a:ahLst/>
              <a:cxnLst/>
              <a:rect l="l" t="t" r="r" b="b"/>
              <a:pathLst>
                <a:path w="924" h="1156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55"/>
                    <a:pt x="462" y="1155"/>
                  </a:cubicBezTo>
                  <a:cubicBezTo>
                    <a:pt x="707" y="1155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6940;p73">
              <a:extLst>
                <a:ext uri="{FF2B5EF4-FFF2-40B4-BE49-F238E27FC236}">
                  <a16:creationId xmlns:a16="http://schemas.microsoft.com/office/drawing/2014/main" xmlns="" id="{7699560D-73FF-4764-8B8F-204402C179D3}"/>
                </a:ext>
              </a:extLst>
            </p:cNvPr>
            <p:cNvSpPr/>
            <p:nvPr/>
          </p:nvSpPr>
          <p:spPr>
            <a:xfrm>
              <a:off x="2547306" y="2994652"/>
              <a:ext cx="36334" cy="42416"/>
            </a:xfrm>
            <a:custGeom>
              <a:avLst/>
              <a:gdLst/>
              <a:ahLst/>
              <a:cxnLst/>
              <a:rect l="l" t="t" r="r" b="b"/>
              <a:pathLst>
                <a:path w="1386" h="1618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00"/>
                    <a:pt x="318" y="1617"/>
                    <a:pt x="693" y="1617"/>
                  </a:cubicBezTo>
                  <a:cubicBezTo>
                    <a:pt x="1068" y="1617"/>
                    <a:pt x="1386" y="1300"/>
                    <a:pt x="1386" y="925"/>
                  </a:cubicBezTo>
                  <a:lnTo>
                    <a:pt x="1386" y="463"/>
                  </a:lnTo>
                  <a:cubicBezTo>
                    <a:pt x="1386" y="217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6941;p73">
              <a:extLst>
                <a:ext uri="{FF2B5EF4-FFF2-40B4-BE49-F238E27FC236}">
                  <a16:creationId xmlns:a16="http://schemas.microsoft.com/office/drawing/2014/main" xmlns="" id="{D984A779-FA2E-4234-B53F-C3486F67273F}"/>
                </a:ext>
              </a:extLst>
            </p:cNvPr>
            <p:cNvSpPr/>
            <p:nvPr/>
          </p:nvSpPr>
          <p:spPr>
            <a:xfrm>
              <a:off x="2547306" y="2994652"/>
              <a:ext cx="24249" cy="42337"/>
            </a:xfrm>
            <a:custGeom>
              <a:avLst/>
              <a:gdLst/>
              <a:ahLst/>
              <a:cxnLst/>
              <a:rect l="l" t="t" r="r" b="b"/>
              <a:pathLst>
                <a:path w="925" h="1615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lnTo>
                    <a:pt x="0" y="925"/>
                  </a:lnTo>
                  <a:cubicBezTo>
                    <a:pt x="0" y="1319"/>
                    <a:pt x="327" y="1614"/>
                    <a:pt x="693" y="1614"/>
                  </a:cubicBezTo>
                  <a:cubicBezTo>
                    <a:pt x="769" y="1614"/>
                    <a:pt x="847" y="1602"/>
                    <a:pt x="924" y="1574"/>
                  </a:cubicBezTo>
                  <a:cubicBezTo>
                    <a:pt x="650" y="1473"/>
                    <a:pt x="462" y="1213"/>
                    <a:pt x="462" y="925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6942;p73">
              <a:extLst>
                <a:ext uri="{FF2B5EF4-FFF2-40B4-BE49-F238E27FC236}">
                  <a16:creationId xmlns:a16="http://schemas.microsoft.com/office/drawing/2014/main" xmlns="" id="{8B43CEA1-11CF-4789-B06E-0640AB917C2F}"/>
                </a:ext>
              </a:extLst>
            </p:cNvPr>
            <p:cNvSpPr/>
            <p:nvPr/>
          </p:nvSpPr>
          <p:spPr>
            <a:xfrm>
              <a:off x="2547306" y="2994652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03"/>
                    <a:pt x="0" y="463"/>
                  </a:cubicBezTo>
                  <a:cubicBezTo>
                    <a:pt x="448" y="593"/>
                    <a:pt x="910" y="665"/>
                    <a:pt x="1386" y="694"/>
                  </a:cubicBezTo>
                  <a:lnTo>
                    <a:pt x="1386" y="463"/>
                  </a:lnTo>
                  <a:cubicBezTo>
                    <a:pt x="1386" y="203"/>
                    <a:pt x="1169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6943;p73">
              <a:extLst>
                <a:ext uri="{FF2B5EF4-FFF2-40B4-BE49-F238E27FC236}">
                  <a16:creationId xmlns:a16="http://schemas.microsoft.com/office/drawing/2014/main" xmlns="" id="{1B197371-FAB9-4F36-BB44-57B62D3CCD7C}"/>
                </a:ext>
              </a:extLst>
            </p:cNvPr>
            <p:cNvSpPr/>
            <p:nvPr/>
          </p:nvSpPr>
          <p:spPr>
            <a:xfrm>
              <a:off x="2547306" y="2994652"/>
              <a:ext cx="24249" cy="15178"/>
            </a:xfrm>
            <a:custGeom>
              <a:avLst/>
              <a:gdLst/>
              <a:ahLst/>
              <a:cxnLst/>
              <a:rect l="l" t="t" r="r" b="b"/>
              <a:pathLst>
                <a:path w="925" h="579" extrusionOk="0">
                  <a:moveTo>
                    <a:pt x="462" y="1"/>
                  </a:moveTo>
                  <a:cubicBezTo>
                    <a:pt x="202" y="1"/>
                    <a:pt x="0" y="217"/>
                    <a:pt x="0" y="463"/>
                  </a:cubicBezTo>
                  <a:cubicBezTo>
                    <a:pt x="159" y="506"/>
                    <a:pt x="303" y="549"/>
                    <a:pt x="462" y="578"/>
                  </a:cubicBezTo>
                  <a:lnTo>
                    <a:pt x="462" y="463"/>
                  </a:lnTo>
                  <a:cubicBezTo>
                    <a:pt x="462" y="217"/>
                    <a:pt x="664" y="1"/>
                    <a:pt x="924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6944;p73">
              <a:extLst>
                <a:ext uri="{FF2B5EF4-FFF2-40B4-BE49-F238E27FC236}">
                  <a16:creationId xmlns:a16="http://schemas.microsoft.com/office/drawing/2014/main" xmlns="" id="{7D706B22-E186-4950-9781-A4E0C33FED94}"/>
                </a:ext>
              </a:extLst>
            </p:cNvPr>
            <p:cNvSpPr/>
            <p:nvPr/>
          </p:nvSpPr>
          <p:spPr>
            <a:xfrm>
              <a:off x="2535195" y="3139595"/>
              <a:ext cx="60557" cy="23856"/>
            </a:xfrm>
            <a:custGeom>
              <a:avLst/>
              <a:gdLst/>
              <a:ahLst/>
              <a:cxnLst/>
              <a:rect l="l" t="t" r="r" b="b"/>
              <a:pathLst>
                <a:path w="2310" h="910" extrusionOk="0">
                  <a:moveTo>
                    <a:pt x="693" y="0"/>
                  </a:moveTo>
                  <a:lnTo>
                    <a:pt x="318" y="116"/>
                  </a:lnTo>
                  <a:cubicBezTo>
                    <a:pt x="130" y="174"/>
                    <a:pt x="0" y="361"/>
                    <a:pt x="0" y="549"/>
                  </a:cubicBezTo>
                  <a:lnTo>
                    <a:pt x="0" y="910"/>
                  </a:lnTo>
                  <a:lnTo>
                    <a:pt x="2310" y="910"/>
                  </a:lnTo>
                  <a:lnTo>
                    <a:pt x="2310" y="549"/>
                  </a:lnTo>
                  <a:cubicBezTo>
                    <a:pt x="2310" y="361"/>
                    <a:pt x="2180" y="174"/>
                    <a:pt x="1992" y="116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rgbClr val="A9BAC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6945;p73">
              <a:extLst>
                <a:ext uri="{FF2B5EF4-FFF2-40B4-BE49-F238E27FC236}">
                  <a16:creationId xmlns:a16="http://schemas.microsoft.com/office/drawing/2014/main" xmlns="" id="{9F33D5A3-A047-4850-A693-E7FCBEB13D13}"/>
                </a:ext>
              </a:extLst>
            </p:cNvPr>
            <p:cNvSpPr/>
            <p:nvPr/>
          </p:nvSpPr>
          <p:spPr>
            <a:xfrm>
              <a:off x="2553362" y="3121428"/>
              <a:ext cx="24223" cy="29911"/>
            </a:xfrm>
            <a:custGeom>
              <a:avLst/>
              <a:gdLst/>
              <a:ahLst/>
              <a:cxnLst/>
              <a:rect l="l" t="t" r="r" b="b"/>
              <a:pathLst>
                <a:path w="924" h="1141" extrusionOk="0">
                  <a:moveTo>
                    <a:pt x="0" y="1"/>
                  </a:moveTo>
                  <a:lnTo>
                    <a:pt x="0" y="693"/>
                  </a:lnTo>
                  <a:cubicBezTo>
                    <a:pt x="0" y="939"/>
                    <a:pt x="202" y="1141"/>
                    <a:pt x="462" y="1141"/>
                  </a:cubicBezTo>
                  <a:cubicBezTo>
                    <a:pt x="707" y="1141"/>
                    <a:pt x="924" y="939"/>
                    <a:pt x="924" y="693"/>
                  </a:cubicBezTo>
                  <a:lnTo>
                    <a:pt x="924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6946;p73">
              <a:extLst>
                <a:ext uri="{FF2B5EF4-FFF2-40B4-BE49-F238E27FC236}">
                  <a16:creationId xmlns:a16="http://schemas.microsoft.com/office/drawing/2014/main" xmlns="" id="{303FFAD9-0958-4B42-B950-ADD566F62521}"/>
                </a:ext>
              </a:extLst>
            </p:cNvPr>
            <p:cNvSpPr/>
            <p:nvPr/>
          </p:nvSpPr>
          <p:spPr>
            <a:xfrm>
              <a:off x="2547306" y="3091543"/>
              <a:ext cx="36334" cy="42023"/>
            </a:xfrm>
            <a:custGeom>
              <a:avLst/>
              <a:gdLst/>
              <a:ahLst/>
              <a:cxnLst/>
              <a:rect l="l" t="t" r="r" b="b"/>
              <a:pathLst>
                <a:path w="1386" h="1603" extrusionOk="0">
                  <a:moveTo>
                    <a:pt x="462" y="0"/>
                  </a:moveTo>
                  <a:cubicBezTo>
                    <a:pt x="217" y="0"/>
                    <a:pt x="15" y="202"/>
                    <a:pt x="15" y="462"/>
                  </a:cubicBezTo>
                  <a:lnTo>
                    <a:pt x="15" y="910"/>
                  </a:lnTo>
                  <a:cubicBezTo>
                    <a:pt x="0" y="1285"/>
                    <a:pt x="318" y="1588"/>
                    <a:pt x="693" y="1602"/>
                  </a:cubicBezTo>
                  <a:cubicBezTo>
                    <a:pt x="1068" y="1602"/>
                    <a:pt x="1386" y="1299"/>
                    <a:pt x="1386" y="910"/>
                  </a:cubicBezTo>
                  <a:lnTo>
                    <a:pt x="1386" y="462"/>
                  </a:lnTo>
                  <a:cubicBezTo>
                    <a:pt x="1386" y="202"/>
                    <a:pt x="1184" y="0"/>
                    <a:pt x="924" y="0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6947;p73">
              <a:extLst>
                <a:ext uri="{FF2B5EF4-FFF2-40B4-BE49-F238E27FC236}">
                  <a16:creationId xmlns:a16="http://schemas.microsoft.com/office/drawing/2014/main" xmlns="" id="{99276682-A1D4-4E75-A2AE-1047FB7ED35B}"/>
                </a:ext>
              </a:extLst>
            </p:cNvPr>
            <p:cNvSpPr/>
            <p:nvPr/>
          </p:nvSpPr>
          <p:spPr>
            <a:xfrm>
              <a:off x="2547306" y="3091543"/>
              <a:ext cx="24249" cy="42101"/>
            </a:xfrm>
            <a:custGeom>
              <a:avLst/>
              <a:gdLst/>
              <a:ahLst/>
              <a:cxnLst/>
              <a:rect l="l" t="t" r="r" b="b"/>
              <a:pathLst>
                <a:path w="925" h="1606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lnTo>
                    <a:pt x="15" y="910"/>
                  </a:lnTo>
                  <a:cubicBezTo>
                    <a:pt x="3" y="1311"/>
                    <a:pt x="319" y="1606"/>
                    <a:pt x="679" y="1606"/>
                  </a:cubicBezTo>
                  <a:cubicBezTo>
                    <a:pt x="759" y="1606"/>
                    <a:pt x="842" y="1591"/>
                    <a:pt x="924" y="1559"/>
                  </a:cubicBezTo>
                  <a:cubicBezTo>
                    <a:pt x="650" y="1473"/>
                    <a:pt x="462" y="1198"/>
                    <a:pt x="462" y="910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6948;p73">
              <a:extLst>
                <a:ext uri="{FF2B5EF4-FFF2-40B4-BE49-F238E27FC236}">
                  <a16:creationId xmlns:a16="http://schemas.microsoft.com/office/drawing/2014/main" xmlns="" id="{429DB2D2-95CD-4031-9B62-B9183F2013F2}"/>
                </a:ext>
              </a:extLst>
            </p:cNvPr>
            <p:cNvSpPr/>
            <p:nvPr/>
          </p:nvSpPr>
          <p:spPr>
            <a:xfrm>
              <a:off x="2547306" y="3091149"/>
              <a:ext cx="36334" cy="18193"/>
            </a:xfrm>
            <a:custGeom>
              <a:avLst/>
              <a:gdLst/>
              <a:ahLst/>
              <a:cxnLst/>
              <a:rect l="l" t="t" r="r" b="b"/>
              <a:pathLst>
                <a:path w="1386" h="694" extrusionOk="0">
                  <a:moveTo>
                    <a:pt x="462" y="1"/>
                  </a:moveTo>
                  <a:cubicBezTo>
                    <a:pt x="202" y="1"/>
                    <a:pt x="0" y="217"/>
                    <a:pt x="15" y="477"/>
                  </a:cubicBezTo>
                  <a:cubicBezTo>
                    <a:pt x="462" y="607"/>
                    <a:pt x="924" y="679"/>
                    <a:pt x="1386" y="694"/>
                  </a:cubicBezTo>
                  <a:lnTo>
                    <a:pt x="1386" y="477"/>
                  </a:lnTo>
                  <a:cubicBezTo>
                    <a:pt x="1386" y="217"/>
                    <a:pt x="1184" y="1"/>
                    <a:pt x="924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6949;p73">
              <a:extLst>
                <a:ext uri="{FF2B5EF4-FFF2-40B4-BE49-F238E27FC236}">
                  <a16:creationId xmlns:a16="http://schemas.microsoft.com/office/drawing/2014/main" xmlns="" id="{8512C399-017C-4BD4-9FAA-902DDC558663}"/>
                </a:ext>
              </a:extLst>
            </p:cNvPr>
            <p:cNvSpPr/>
            <p:nvPr/>
          </p:nvSpPr>
          <p:spPr>
            <a:xfrm>
              <a:off x="2547306" y="3091543"/>
              <a:ext cx="24249" cy="14785"/>
            </a:xfrm>
            <a:custGeom>
              <a:avLst/>
              <a:gdLst/>
              <a:ahLst/>
              <a:cxnLst/>
              <a:rect l="l" t="t" r="r" b="b"/>
              <a:pathLst>
                <a:path w="925" h="564" extrusionOk="0">
                  <a:moveTo>
                    <a:pt x="462" y="0"/>
                  </a:moveTo>
                  <a:cubicBezTo>
                    <a:pt x="217" y="0"/>
                    <a:pt x="0" y="202"/>
                    <a:pt x="15" y="462"/>
                  </a:cubicBezTo>
                  <a:cubicBezTo>
                    <a:pt x="159" y="505"/>
                    <a:pt x="318" y="534"/>
                    <a:pt x="462" y="563"/>
                  </a:cubicBezTo>
                  <a:lnTo>
                    <a:pt x="462" y="462"/>
                  </a:lnTo>
                  <a:cubicBezTo>
                    <a:pt x="462" y="202"/>
                    <a:pt x="664" y="0"/>
                    <a:pt x="924" y="0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6950;p73">
              <a:extLst>
                <a:ext uri="{FF2B5EF4-FFF2-40B4-BE49-F238E27FC236}">
                  <a16:creationId xmlns:a16="http://schemas.microsoft.com/office/drawing/2014/main" xmlns="" id="{5158A3B1-94FE-4E95-80EF-B1500B32020A}"/>
                </a:ext>
              </a:extLst>
            </p:cNvPr>
            <p:cNvSpPr/>
            <p:nvPr/>
          </p:nvSpPr>
          <p:spPr>
            <a:xfrm>
              <a:off x="2384563" y="3049153"/>
              <a:ext cx="72327" cy="90075"/>
            </a:xfrm>
            <a:custGeom>
              <a:avLst/>
              <a:gdLst/>
              <a:ahLst/>
              <a:cxnLst/>
              <a:rect l="l" t="t" r="r" b="b"/>
              <a:pathLst>
                <a:path w="2759" h="3436" extrusionOk="0">
                  <a:moveTo>
                    <a:pt x="925" y="0"/>
                  </a:moveTo>
                  <a:lnTo>
                    <a:pt x="925" y="448"/>
                  </a:lnTo>
                  <a:cubicBezTo>
                    <a:pt x="925" y="534"/>
                    <a:pt x="867" y="621"/>
                    <a:pt x="795" y="650"/>
                  </a:cubicBezTo>
                  <a:lnTo>
                    <a:pt x="246" y="924"/>
                  </a:lnTo>
                  <a:cubicBezTo>
                    <a:pt x="102" y="996"/>
                    <a:pt x="1" y="1155"/>
                    <a:pt x="1" y="1328"/>
                  </a:cubicBezTo>
                  <a:lnTo>
                    <a:pt x="1" y="3205"/>
                  </a:lnTo>
                  <a:cubicBezTo>
                    <a:pt x="1" y="3335"/>
                    <a:pt x="102" y="3436"/>
                    <a:pt x="232" y="3436"/>
                  </a:cubicBezTo>
                  <a:lnTo>
                    <a:pt x="2527" y="3436"/>
                  </a:lnTo>
                  <a:cubicBezTo>
                    <a:pt x="2657" y="3436"/>
                    <a:pt x="2758" y="3335"/>
                    <a:pt x="2758" y="3205"/>
                  </a:cubicBezTo>
                  <a:lnTo>
                    <a:pt x="2758" y="1343"/>
                  </a:lnTo>
                  <a:cubicBezTo>
                    <a:pt x="2758" y="1170"/>
                    <a:pt x="2657" y="1011"/>
                    <a:pt x="2513" y="924"/>
                  </a:cubicBezTo>
                  <a:lnTo>
                    <a:pt x="1964" y="664"/>
                  </a:lnTo>
                  <a:cubicBezTo>
                    <a:pt x="1892" y="621"/>
                    <a:pt x="1834" y="549"/>
                    <a:pt x="1834" y="462"/>
                  </a:cubicBezTo>
                  <a:lnTo>
                    <a:pt x="1834" y="0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6951;p73">
              <a:extLst>
                <a:ext uri="{FF2B5EF4-FFF2-40B4-BE49-F238E27FC236}">
                  <a16:creationId xmlns:a16="http://schemas.microsoft.com/office/drawing/2014/main" xmlns="" id="{514F3EEA-BB7C-47E2-B35E-A88AE53610C7}"/>
                </a:ext>
              </a:extLst>
            </p:cNvPr>
            <p:cNvSpPr/>
            <p:nvPr/>
          </p:nvSpPr>
          <p:spPr>
            <a:xfrm>
              <a:off x="2407659" y="3048760"/>
              <a:ext cx="26503" cy="18115"/>
            </a:xfrm>
            <a:custGeom>
              <a:avLst/>
              <a:gdLst/>
              <a:ahLst/>
              <a:cxnLst/>
              <a:rect l="l" t="t" r="r" b="b"/>
              <a:pathLst>
                <a:path w="1011" h="691" extrusionOk="0">
                  <a:moveTo>
                    <a:pt x="968" y="1"/>
                  </a:moveTo>
                  <a:lnTo>
                    <a:pt x="44" y="15"/>
                  </a:lnTo>
                  <a:lnTo>
                    <a:pt x="44" y="463"/>
                  </a:lnTo>
                  <a:cubicBezTo>
                    <a:pt x="44" y="506"/>
                    <a:pt x="29" y="564"/>
                    <a:pt x="0" y="593"/>
                  </a:cubicBezTo>
                  <a:cubicBezTo>
                    <a:pt x="159" y="658"/>
                    <a:pt x="329" y="690"/>
                    <a:pt x="500" y="690"/>
                  </a:cubicBezTo>
                  <a:cubicBezTo>
                    <a:pt x="672" y="690"/>
                    <a:pt x="845" y="658"/>
                    <a:pt x="1011" y="593"/>
                  </a:cubicBezTo>
                  <a:cubicBezTo>
                    <a:pt x="982" y="564"/>
                    <a:pt x="968" y="506"/>
                    <a:pt x="968" y="463"/>
                  </a:cubicBezTo>
                  <a:lnTo>
                    <a:pt x="968" y="1"/>
                  </a:lnTo>
                  <a:close/>
                </a:path>
              </a:pathLst>
            </a:custGeom>
            <a:solidFill>
              <a:srgbClr val="94A5B3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6952;p73">
              <a:extLst>
                <a:ext uri="{FF2B5EF4-FFF2-40B4-BE49-F238E27FC236}">
                  <a16:creationId xmlns:a16="http://schemas.microsoft.com/office/drawing/2014/main" xmlns="" id="{EEF96C0E-3A1B-4F76-8045-BF8A32B6EB19}"/>
                </a:ext>
              </a:extLst>
            </p:cNvPr>
            <p:cNvSpPr/>
            <p:nvPr/>
          </p:nvSpPr>
          <p:spPr>
            <a:xfrm>
              <a:off x="2384563" y="3068080"/>
              <a:ext cx="72327" cy="71541"/>
            </a:xfrm>
            <a:custGeom>
              <a:avLst/>
              <a:gdLst/>
              <a:ahLst/>
              <a:cxnLst/>
              <a:rect l="l" t="t" r="r" b="b"/>
              <a:pathLst>
                <a:path w="2759" h="2729" extrusionOk="0">
                  <a:moveTo>
                    <a:pt x="679" y="0"/>
                  </a:moveTo>
                  <a:lnTo>
                    <a:pt x="261" y="202"/>
                  </a:lnTo>
                  <a:cubicBezTo>
                    <a:pt x="102" y="289"/>
                    <a:pt x="1" y="448"/>
                    <a:pt x="1" y="621"/>
                  </a:cubicBezTo>
                  <a:lnTo>
                    <a:pt x="1" y="2497"/>
                  </a:lnTo>
                  <a:cubicBezTo>
                    <a:pt x="1" y="2613"/>
                    <a:pt x="102" y="2728"/>
                    <a:pt x="232" y="2728"/>
                  </a:cubicBezTo>
                  <a:lnTo>
                    <a:pt x="2542" y="2728"/>
                  </a:lnTo>
                  <a:cubicBezTo>
                    <a:pt x="2657" y="2728"/>
                    <a:pt x="2758" y="2613"/>
                    <a:pt x="2758" y="2497"/>
                  </a:cubicBezTo>
                  <a:lnTo>
                    <a:pt x="2758" y="621"/>
                  </a:lnTo>
                  <a:cubicBezTo>
                    <a:pt x="2758" y="448"/>
                    <a:pt x="2657" y="289"/>
                    <a:pt x="2513" y="202"/>
                  </a:cubicBezTo>
                  <a:lnTo>
                    <a:pt x="2094" y="0"/>
                  </a:lnTo>
                  <a:cubicBezTo>
                    <a:pt x="1914" y="224"/>
                    <a:pt x="1650" y="336"/>
                    <a:pt x="1387" y="336"/>
                  </a:cubicBezTo>
                  <a:cubicBezTo>
                    <a:pt x="1123" y="336"/>
                    <a:pt x="860" y="224"/>
                    <a:pt x="679" y="0"/>
                  </a:cubicBezTo>
                  <a:close/>
                </a:path>
              </a:pathLst>
            </a:custGeom>
            <a:solidFill>
              <a:srgbClr val="9AAAB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6953;p73">
              <a:extLst>
                <a:ext uri="{FF2B5EF4-FFF2-40B4-BE49-F238E27FC236}">
                  <a16:creationId xmlns:a16="http://schemas.microsoft.com/office/drawing/2014/main" xmlns="" id="{8D18BD9D-C3C0-4904-8548-82FF476E3363}"/>
                </a:ext>
              </a:extLst>
            </p:cNvPr>
            <p:cNvSpPr/>
            <p:nvPr/>
          </p:nvSpPr>
          <p:spPr>
            <a:xfrm>
              <a:off x="2396675" y="3000708"/>
              <a:ext cx="48105" cy="54527"/>
            </a:xfrm>
            <a:custGeom>
              <a:avLst/>
              <a:gdLst/>
              <a:ahLst/>
              <a:cxnLst/>
              <a:rect l="l" t="t" r="r" b="b"/>
              <a:pathLst>
                <a:path w="1835" h="2080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61"/>
                    <a:pt x="405" y="2079"/>
                    <a:pt x="925" y="2079"/>
                  </a:cubicBezTo>
                  <a:cubicBezTo>
                    <a:pt x="1430" y="2065"/>
                    <a:pt x="1834" y="1661"/>
                    <a:pt x="1834" y="115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41" y="1"/>
                  </a:cubicBezTo>
                  <a:close/>
                </a:path>
              </a:pathLst>
            </a:custGeom>
            <a:solidFill>
              <a:srgbClr val="BCC9D4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6954;p73">
              <a:extLst>
                <a:ext uri="{FF2B5EF4-FFF2-40B4-BE49-F238E27FC236}">
                  <a16:creationId xmlns:a16="http://schemas.microsoft.com/office/drawing/2014/main" xmlns="" id="{0B5F9F52-B75E-4B8D-8B3B-F848A070665B}"/>
                </a:ext>
              </a:extLst>
            </p:cNvPr>
            <p:cNvSpPr/>
            <p:nvPr/>
          </p:nvSpPr>
          <p:spPr>
            <a:xfrm>
              <a:off x="2396675" y="3000708"/>
              <a:ext cx="33345" cy="54422"/>
            </a:xfrm>
            <a:custGeom>
              <a:avLst/>
              <a:gdLst/>
              <a:ahLst/>
              <a:cxnLst/>
              <a:rect l="l" t="t" r="r" b="b"/>
              <a:pathLst>
                <a:path w="1272" h="2076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lnTo>
                    <a:pt x="1" y="1155"/>
                  </a:lnTo>
                  <a:cubicBezTo>
                    <a:pt x="1" y="1682"/>
                    <a:pt x="437" y="2075"/>
                    <a:pt x="925" y="2075"/>
                  </a:cubicBezTo>
                  <a:cubicBezTo>
                    <a:pt x="1039" y="2075"/>
                    <a:pt x="1156" y="2054"/>
                    <a:pt x="1271" y="2007"/>
                  </a:cubicBezTo>
                  <a:cubicBezTo>
                    <a:pt x="910" y="1863"/>
                    <a:pt x="694" y="1531"/>
                    <a:pt x="694" y="1155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6955;p73">
              <a:extLst>
                <a:ext uri="{FF2B5EF4-FFF2-40B4-BE49-F238E27FC236}">
                  <a16:creationId xmlns:a16="http://schemas.microsoft.com/office/drawing/2014/main" xmlns="" id="{9A408C1A-05F1-4680-A9F3-E9F30B225ED3}"/>
                </a:ext>
              </a:extLst>
            </p:cNvPr>
            <p:cNvSpPr/>
            <p:nvPr/>
          </p:nvSpPr>
          <p:spPr>
            <a:xfrm>
              <a:off x="2396675" y="3000708"/>
              <a:ext cx="48105" cy="24301"/>
            </a:xfrm>
            <a:custGeom>
              <a:avLst/>
              <a:gdLst/>
              <a:ahLst/>
              <a:cxnLst/>
              <a:rect l="l" t="t" r="r" b="b"/>
              <a:pathLst>
                <a:path w="1835" h="927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550" y="841"/>
                    <a:pt x="1124" y="926"/>
                    <a:pt x="1700" y="926"/>
                  </a:cubicBezTo>
                  <a:cubicBezTo>
                    <a:pt x="1745" y="926"/>
                    <a:pt x="1789" y="926"/>
                    <a:pt x="1834" y="925"/>
                  </a:cubicBezTo>
                  <a:lnTo>
                    <a:pt x="1834" y="694"/>
                  </a:lnTo>
                  <a:cubicBezTo>
                    <a:pt x="1834" y="318"/>
                    <a:pt x="1531" y="1"/>
                    <a:pt x="1156" y="1"/>
                  </a:cubicBezTo>
                  <a:close/>
                </a:path>
              </a:pathLst>
            </a:custGeom>
            <a:solidFill>
              <a:srgbClr val="5C7285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6956;p73">
              <a:extLst>
                <a:ext uri="{FF2B5EF4-FFF2-40B4-BE49-F238E27FC236}">
                  <a16:creationId xmlns:a16="http://schemas.microsoft.com/office/drawing/2014/main" xmlns="" id="{46D1CC8E-E6CD-48E9-84D8-BAACD00CAC1C}"/>
                </a:ext>
              </a:extLst>
            </p:cNvPr>
            <p:cNvSpPr/>
            <p:nvPr/>
          </p:nvSpPr>
          <p:spPr>
            <a:xfrm>
              <a:off x="2396675" y="3000708"/>
              <a:ext cx="33345" cy="21968"/>
            </a:xfrm>
            <a:custGeom>
              <a:avLst/>
              <a:gdLst/>
              <a:ahLst/>
              <a:cxnLst/>
              <a:rect l="l" t="t" r="r" b="b"/>
              <a:pathLst>
                <a:path w="1272" h="838" extrusionOk="0">
                  <a:moveTo>
                    <a:pt x="694" y="1"/>
                  </a:moveTo>
                  <a:cubicBezTo>
                    <a:pt x="304" y="1"/>
                    <a:pt x="1" y="318"/>
                    <a:pt x="1" y="694"/>
                  </a:cubicBezTo>
                  <a:cubicBezTo>
                    <a:pt x="232" y="766"/>
                    <a:pt x="463" y="809"/>
                    <a:pt x="694" y="838"/>
                  </a:cubicBezTo>
                  <a:lnTo>
                    <a:pt x="694" y="694"/>
                  </a:lnTo>
                  <a:cubicBezTo>
                    <a:pt x="694" y="362"/>
                    <a:pt x="939" y="73"/>
                    <a:pt x="1271" y="15"/>
                  </a:cubicBezTo>
                  <a:cubicBezTo>
                    <a:pt x="1228" y="15"/>
                    <a:pt x="1185" y="1"/>
                    <a:pt x="1156" y="1"/>
                  </a:cubicBezTo>
                  <a:close/>
                </a:path>
              </a:pathLst>
            </a:custGeom>
            <a:solidFill>
              <a:srgbClr val="667A8C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6957;p73">
              <a:extLst>
                <a:ext uri="{FF2B5EF4-FFF2-40B4-BE49-F238E27FC236}">
                  <a16:creationId xmlns:a16="http://schemas.microsoft.com/office/drawing/2014/main" xmlns="" id="{ED01A580-64CA-42AD-AD8E-09B8DC12EA23}"/>
                </a:ext>
              </a:extLst>
            </p:cNvPr>
            <p:cNvSpPr/>
            <p:nvPr/>
          </p:nvSpPr>
          <p:spPr>
            <a:xfrm>
              <a:off x="2384563" y="3079038"/>
              <a:ext cx="30305" cy="60583"/>
            </a:xfrm>
            <a:custGeom>
              <a:avLst/>
              <a:gdLst/>
              <a:ahLst/>
              <a:cxnLst/>
              <a:rect l="l" t="t" r="r" b="b"/>
              <a:pathLst>
                <a:path w="1156" h="2311" extrusionOk="0">
                  <a:moveTo>
                    <a:pt x="59" y="1"/>
                  </a:moveTo>
                  <a:cubicBezTo>
                    <a:pt x="30" y="59"/>
                    <a:pt x="1" y="131"/>
                    <a:pt x="1" y="203"/>
                  </a:cubicBezTo>
                  <a:lnTo>
                    <a:pt x="1" y="2079"/>
                  </a:lnTo>
                  <a:cubicBezTo>
                    <a:pt x="1" y="2209"/>
                    <a:pt x="102" y="2310"/>
                    <a:pt x="232" y="2310"/>
                  </a:cubicBezTo>
                  <a:lnTo>
                    <a:pt x="1156" y="2310"/>
                  </a:lnTo>
                  <a:lnTo>
                    <a:pt x="1156" y="1849"/>
                  </a:lnTo>
                  <a:lnTo>
                    <a:pt x="925" y="1849"/>
                  </a:lnTo>
                  <a:cubicBezTo>
                    <a:pt x="795" y="1849"/>
                    <a:pt x="694" y="1747"/>
                    <a:pt x="694" y="1618"/>
                  </a:cubicBezTo>
                  <a:lnTo>
                    <a:pt x="694" y="694"/>
                  </a:lnTo>
                  <a:cubicBezTo>
                    <a:pt x="694" y="549"/>
                    <a:pt x="622" y="419"/>
                    <a:pt x="506" y="333"/>
                  </a:cubicBezTo>
                  <a:lnTo>
                    <a:pt x="59" y="1"/>
                  </a:ln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6958;p73">
              <a:extLst>
                <a:ext uri="{FF2B5EF4-FFF2-40B4-BE49-F238E27FC236}">
                  <a16:creationId xmlns:a16="http://schemas.microsoft.com/office/drawing/2014/main" xmlns="" id="{AD792D63-8F7C-4B45-838E-6F649682FD69}"/>
                </a:ext>
              </a:extLst>
            </p:cNvPr>
            <p:cNvSpPr/>
            <p:nvPr/>
          </p:nvSpPr>
          <p:spPr>
            <a:xfrm>
              <a:off x="2426953" y="3078671"/>
              <a:ext cx="30305" cy="60557"/>
            </a:xfrm>
            <a:custGeom>
              <a:avLst/>
              <a:gdLst/>
              <a:ahLst/>
              <a:cxnLst/>
              <a:rect l="l" t="t" r="r" b="b"/>
              <a:pathLst>
                <a:path w="1156" h="2310" extrusionOk="0">
                  <a:moveTo>
                    <a:pt x="1083" y="0"/>
                  </a:moveTo>
                  <a:lnTo>
                    <a:pt x="636" y="347"/>
                  </a:lnTo>
                  <a:cubicBezTo>
                    <a:pt x="520" y="419"/>
                    <a:pt x="463" y="563"/>
                    <a:pt x="463" y="708"/>
                  </a:cubicBezTo>
                  <a:lnTo>
                    <a:pt x="463" y="1617"/>
                  </a:lnTo>
                  <a:cubicBezTo>
                    <a:pt x="463" y="1747"/>
                    <a:pt x="362" y="1848"/>
                    <a:pt x="232" y="1848"/>
                  </a:cubicBezTo>
                  <a:lnTo>
                    <a:pt x="1" y="1848"/>
                  </a:lnTo>
                  <a:lnTo>
                    <a:pt x="1" y="2310"/>
                  </a:lnTo>
                  <a:lnTo>
                    <a:pt x="925" y="2310"/>
                  </a:lnTo>
                  <a:cubicBezTo>
                    <a:pt x="1040" y="2310"/>
                    <a:pt x="1156" y="2209"/>
                    <a:pt x="1156" y="2079"/>
                  </a:cubicBezTo>
                  <a:lnTo>
                    <a:pt x="1156" y="217"/>
                  </a:lnTo>
                  <a:cubicBezTo>
                    <a:pt x="1141" y="145"/>
                    <a:pt x="1127" y="73"/>
                    <a:pt x="1083" y="0"/>
                  </a:cubicBezTo>
                  <a:close/>
                </a:path>
              </a:pathLst>
            </a:custGeom>
            <a:solidFill>
              <a:srgbClr val="8397A7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6959;p73">
              <a:extLst>
                <a:ext uri="{FF2B5EF4-FFF2-40B4-BE49-F238E27FC236}">
                  <a16:creationId xmlns:a16="http://schemas.microsoft.com/office/drawing/2014/main" xmlns="" id="{B4EBB8A8-C13F-4CE3-A5F6-AD3F361E7EA9}"/>
                </a:ext>
              </a:extLst>
            </p:cNvPr>
            <p:cNvSpPr/>
            <p:nvPr/>
          </p:nvSpPr>
          <p:spPr>
            <a:xfrm>
              <a:off x="2408786" y="3127483"/>
              <a:ext cx="24249" cy="11744"/>
            </a:xfrm>
            <a:custGeom>
              <a:avLst/>
              <a:gdLst/>
              <a:ahLst/>
              <a:cxnLst/>
              <a:rect l="l" t="t" r="r" b="b"/>
              <a:pathLst>
                <a:path w="925" h="448" extrusionOk="0">
                  <a:moveTo>
                    <a:pt x="1" y="1"/>
                  </a:moveTo>
                  <a:lnTo>
                    <a:pt x="1" y="448"/>
                  </a:lnTo>
                  <a:lnTo>
                    <a:pt x="925" y="448"/>
                  </a:lnTo>
                  <a:lnTo>
                    <a:pt x="925" y="1"/>
                  </a:lnTo>
                  <a:close/>
                </a:path>
              </a:pathLst>
            </a:custGeom>
            <a:solidFill>
              <a:srgbClr val="AABBC8"/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Rectángulo 87">
            <a:extLst>
              <a:ext uri="{FF2B5EF4-FFF2-40B4-BE49-F238E27FC236}">
                <a16:creationId xmlns:a16="http://schemas.microsoft.com/office/drawing/2014/main" xmlns="" id="{A37C4371-B0F7-4F80-84CE-17E8AED3D8F8}"/>
              </a:ext>
            </a:extLst>
          </p:cNvPr>
          <p:cNvSpPr/>
          <p:nvPr/>
        </p:nvSpPr>
        <p:spPr>
          <a:xfrm>
            <a:off x="3889032" y="5351148"/>
            <a:ext cx="4801737" cy="400110"/>
          </a:xfrm>
          <a:prstGeom prst="rect">
            <a:avLst/>
          </a:prstGeom>
          <a:ln cmpd="sng">
            <a:gradFill>
              <a:gsLst>
                <a:gs pos="89000">
                  <a:srgbClr val="0070C0"/>
                </a:gs>
                <a:gs pos="0">
                  <a:schemeClr val="accent1">
                    <a:lumMod val="5000"/>
                    <a:lumOff val="95000"/>
                  </a:schemeClr>
                </a:gs>
                <a:gs pos="77000">
                  <a:schemeClr val="accent5">
                    <a:lumMod val="60000"/>
                    <a:lumOff val="40000"/>
                  </a:schemeClr>
                </a:gs>
                <a:gs pos="66000">
                  <a:schemeClr val="accent1">
                    <a:lumMod val="45000"/>
                    <a:lumOff val="5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lvl="0" algn="ctr">
              <a:buClr>
                <a:srgbClr val="F08714"/>
              </a:buClr>
              <a:buSzPct val="106000"/>
            </a:pPr>
            <a:r>
              <a:rPr lang="es-ES" sz="2000" b="1" dirty="0">
                <a:solidFill>
                  <a:srgbClr val="002060"/>
                </a:solidFill>
              </a:rPr>
              <a:t>61.000 jóvenes capacitados en total</a:t>
            </a:r>
            <a:endParaRPr lang="es-PY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32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object 4"/>
          <p:cNvGrpSpPr/>
          <p:nvPr/>
        </p:nvGrpSpPr>
        <p:grpSpPr>
          <a:xfrm>
            <a:off x="12026405" y="546799"/>
            <a:ext cx="165595" cy="596203"/>
            <a:chOff x="19762519" y="1922873"/>
            <a:chExt cx="341630" cy="1229995"/>
          </a:xfrm>
        </p:grpSpPr>
        <p:sp>
          <p:nvSpPr>
            <p:cNvPr id="17" name="object 5"/>
            <p:cNvSpPr/>
            <p:nvPr/>
          </p:nvSpPr>
          <p:spPr>
            <a:xfrm>
              <a:off x="19762519" y="192287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264"/>
                  </a:moveTo>
                  <a:lnTo>
                    <a:pt x="341581" y="411264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264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6"/>
            <p:cNvSpPr/>
            <p:nvPr/>
          </p:nvSpPr>
          <p:spPr>
            <a:xfrm>
              <a:off x="19762519" y="2332023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28"/>
                  </a:moveTo>
                  <a:lnTo>
                    <a:pt x="341581" y="411128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7"/>
            <p:cNvSpPr/>
            <p:nvPr/>
          </p:nvSpPr>
          <p:spPr>
            <a:xfrm>
              <a:off x="19762519" y="2741120"/>
              <a:ext cx="341630" cy="411480"/>
            </a:xfrm>
            <a:custGeom>
              <a:avLst/>
              <a:gdLst/>
              <a:ahLst/>
              <a:cxnLst/>
              <a:rect l="l" t="t" r="r" b="b"/>
              <a:pathLst>
                <a:path w="341630" h="411480">
                  <a:moveTo>
                    <a:pt x="0" y="411181"/>
                  </a:moveTo>
                  <a:lnTo>
                    <a:pt x="341581" y="411181"/>
                  </a:lnTo>
                  <a:lnTo>
                    <a:pt x="341581" y="0"/>
                  </a:lnTo>
                  <a:lnTo>
                    <a:pt x="0" y="0"/>
                  </a:lnTo>
                  <a:lnTo>
                    <a:pt x="0" y="411181"/>
                  </a:lnTo>
                  <a:close/>
                </a:path>
              </a:pathLst>
            </a:custGeom>
            <a:solidFill>
              <a:srgbClr val="15579D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pic>
        <p:nvPicPr>
          <p:cNvPr id="31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396" y="6362549"/>
            <a:ext cx="963957" cy="292100"/>
          </a:xfrm>
          <a:prstGeom prst="rect">
            <a:avLst/>
          </a:prstGeom>
        </p:spPr>
      </p:pic>
      <p:pic>
        <p:nvPicPr>
          <p:cNvPr id="32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658" y="6329506"/>
            <a:ext cx="1276542" cy="386820"/>
          </a:xfrm>
          <a:prstGeom prst="rect">
            <a:avLst/>
          </a:prstGeom>
        </p:spPr>
      </p:pic>
      <p:cxnSp>
        <p:nvCxnSpPr>
          <p:cNvPr id="33" name="2 Conector recto">
            <a:extLst>
              <a:ext uri="{FF2B5EF4-FFF2-40B4-BE49-F238E27FC236}">
                <a16:creationId xmlns:a16="http://schemas.microsoft.com/office/drawing/2014/main" xmlns="" id="{C2E375C1-A099-4B20-9246-376EC4314EB9}"/>
              </a:ext>
            </a:extLst>
          </p:cNvPr>
          <p:cNvCxnSpPr>
            <a:cxnSpLocks/>
          </p:cNvCxnSpPr>
          <p:nvPr/>
        </p:nvCxnSpPr>
        <p:spPr>
          <a:xfrm flipV="1">
            <a:off x="553574" y="6508601"/>
            <a:ext cx="7034772" cy="1431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xmlns="" id="{D447601A-E044-400E-8AE9-F63BF64001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47" y="6286223"/>
            <a:ext cx="782798" cy="430105"/>
          </a:xfrm>
          <a:prstGeom prst="rect">
            <a:avLst/>
          </a:prstGeom>
        </p:spPr>
      </p:pic>
      <p:sp>
        <p:nvSpPr>
          <p:cNvPr id="147" name="Marcador de número de diapositiva 4">
            <a:extLst>
              <a:ext uri="{FF2B5EF4-FFF2-40B4-BE49-F238E27FC236}">
                <a16:creationId xmlns:a16="http://schemas.microsoft.com/office/drawing/2014/main" xmlns="" id="{4BDA2967-1A0B-4903-A0A2-F01B6E3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549" y="6421522"/>
            <a:ext cx="2743200" cy="365125"/>
          </a:xfrm>
        </p:spPr>
        <p:txBody>
          <a:bodyPr/>
          <a:lstStyle/>
          <a:p>
            <a:fld id="{7E288DB8-8A5E-42E2-BB4E-445C44E79A0F}" type="slidenum">
              <a:rPr lang="es-PY" smtClean="0"/>
              <a:t>9</a:t>
            </a:fld>
            <a:endParaRPr lang="es-PY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532584"/>
              </p:ext>
            </p:extLst>
          </p:nvPr>
        </p:nvGraphicFramePr>
        <p:xfrm>
          <a:off x="387681" y="246185"/>
          <a:ext cx="11347937" cy="5388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165"/>
                <a:gridCol w="1371600"/>
                <a:gridCol w="2348113"/>
                <a:gridCol w="2658531"/>
                <a:gridCol w="3657528"/>
              </a:tblGrid>
              <a:tr h="445477"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AREAS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Sub</a:t>
                      </a:r>
                      <a:r>
                        <a:rPr lang="es-PY" sz="1600" baseline="0" dirty="0" smtClean="0"/>
                        <a:t> Áreas 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ESPECIALIDAD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ENTRADA 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600" dirty="0" smtClean="0"/>
                        <a:t>PERFIL DE SALIDA </a:t>
                      </a:r>
                      <a:endParaRPr lang="es-PY" sz="1600" dirty="0"/>
                    </a:p>
                  </a:txBody>
                  <a:tcPr/>
                </a:tc>
              </a:tr>
              <a:tr h="1946161">
                <a:tc>
                  <a:txBody>
                    <a:bodyPr/>
                    <a:lstStyle/>
                    <a:p>
                      <a:r>
                        <a:rPr lang="es-PY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Informática General</a:t>
                      </a:r>
                    </a:p>
                    <a:p>
                      <a:r>
                        <a:rPr lang="es-PY" sz="1400" b="1" dirty="0" smtClean="0"/>
                        <a:t>Operador de Computadoras</a:t>
                      </a:r>
                      <a:endParaRPr lang="es-PY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PY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Operador de computadoras  </a:t>
                      </a:r>
                      <a:endParaRPr lang="es-PY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Operador de Ofimática</a:t>
                      </a:r>
                      <a:endParaRPr lang="es-PY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Disponer conocimientos de Informática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Conocer los fundamentos Básicos de las diferentes herramientas ofimáticas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Procesador de Texto: Crear, editar y Modificar documentos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Hojas de Cálculo: Organizar datos de forma rápida, realizar operaciones aritméticas, manejo de sintaxis, etc.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Bases de Datos: Almacén de Datos, consultas e informes.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Presentación: Diapositivas multimedia, imágenes, sonidos, textos y videos</a:t>
                      </a:r>
                    </a:p>
                    <a:p>
                      <a:pPr lvl="0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Poseer curiosidad, imaginación, creatividad e innovación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técnico avanzado en Operador de las Herramientas Ofimáticas, capaz de aplicar y desarrollar las herramientas adecuadas para el tratamiento automatizado en las diferentes áreas tecnológicas; Sistemas de Información y gestión de proyectos con las diferentes herramientas.</a:t>
                      </a:r>
                    </a:p>
                    <a:p>
                      <a:endParaRPr lang="es-PY" dirty="0"/>
                    </a:p>
                  </a:txBody>
                  <a:tcPr/>
                </a:tc>
              </a:tr>
              <a:tr h="1027072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Mantenimiento y Reparación de PC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del hardware de los equipos informáticos (Fuente, Memoria, Disco Duro, etc.)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 de electrónica (Medir Voltajes, Componentes electrónicos)</a:t>
                      </a:r>
                    </a:p>
                    <a:p>
                      <a:pPr marL="0" lvl="0" algn="l" defTabSz="914400" rtl="0" eaLnBrk="1" latinLnBrk="0" hangingPunct="1"/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Conocimiento Básico</a:t>
                      </a:r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capaz de identificar los distintos problemas que puedan tener los equipos informáticos, detectar y diagnosticar fallas comunes en PC, Instalar Diferentes tipos de Sistemas Operativos y sus configuraciones.</a:t>
                      </a:r>
                      <a:endParaRPr lang="es-P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Introducción al S.O. Linux Sistema</a:t>
                      </a:r>
                    </a:p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Operador de Impresoras 3D</a:t>
                      </a:r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365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7FF8968828F9E47A8240C6CE9B71115" ma:contentTypeVersion="10" ma:contentTypeDescription="Crear nuevo documento." ma:contentTypeScope="" ma:versionID="1df7f19cc89b18e0b6a7e38a4fb4e27e">
  <xsd:schema xmlns:xsd="http://www.w3.org/2001/XMLSchema" xmlns:xs="http://www.w3.org/2001/XMLSchema" xmlns:p="http://schemas.microsoft.com/office/2006/metadata/properties" xmlns:ns2="a82ed9d8-4d47-4432-a115-acbc3fd77ea0" targetNamespace="http://schemas.microsoft.com/office/2006/metadata/properties" ma:root="true" ma:fieldsID="db424538af0b52df39d7c2548c401731" ns2:_="">
    <xsd:import namespace="a82ed9d8-4d47-4432-a115-acbc3fd77e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ed9d8-4d47-4432-a115-acbc3fd77e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A58733-29C1-4E58-AB99-86CD5493C06D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a82ed9d8-4d47-4432-a115-acbc3fd77ea0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8D705D4-9A68-4D8C-9636-CC82FD6401B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82ed9d8-4d47-4432-a115-acbc3fd77ea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EB2353-9416-4C7F-9C24-686D0154C3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6087</TotalTime>
  <Words>1521</Words>
  <Application>Microsoft Office PowerPoint</Application>
  <PresentationFormat>Personalizado</PresentationFormat>
  <Paragraphs>251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Viviana Cano</dc:creator>
  <cp:lastModifiedBy>Maria Selva Fleitas de Huber</cp:lastModifiedBy>
  <cp:revision>396</cp:revision>
  <cp:lastPrinted>2020-10-01T13:23:53Z</cp:lastPrinted>
  <dcterms:created xsi:type="dcterms:W3CDTF">2020-08-11T13:35:21Z</dcterms:created>
  <dcterms:modified xsi:type="dcterms:W3CDTF">2022-05-13T15:06:55Z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0x01010027FF8968828F9E47A8240C6CE9B71115</vt:lpwstr>
  </property>
</Properties>
</file>