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3"/>
  </p:notesMasterIdLst>
  <p:sldIdLst>
    <p:sldId id="257" r:id="rId5"/>
    <p:sldId id="302" r:id="rId6"/>
    <p:sldId id="303" r:id="rId7"/>
    <p:sldId id="306" r:id="rId8"/>
    <p:sldId id="308" r:id="rId9"/>
    <p:sldId id="307" r:id="rId10"/>
    <p:sldId id="305" r:id="rId11"/>
    <p:sldId id="304"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2" roundtripDataSignature="AMtx7mhHKHOZf9S4HD7vlvqa3GodPwse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3"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52"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5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dirty="0"/>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pt-BR"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290F2C5D-AC38-CDF3-DE34-4EA6860F638C}"/>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E482F3F8-7C7B-F626-A756-30F6B1BC079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13BD4FEC-60BA-0D4B-FF7F-0D4A8C8409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4151257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86E7DE70-7BCC-07C0-CFA3-84062A072706}"/>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98A1640E-DBEC-7B6C-84D5-B8630C1774F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C68C6BA4-ECDF-5260-469F-E85EF604FCB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1497957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B940D4A9-E004-05C0-A878-6F81E8C3898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036CA60A-4A5A-5A8C-D3A7-E8CEBAECCEB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D18A6E1A-7410-9B55-6003-91CEF0FD13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951791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E40C4A68-5CD3-7403-F9B2-8514049F9F8F}"/>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5074D817-25FF-0AA0-C465-869CFC5819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050B296F-09A4-8974-6EA0-239C364DDD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2246926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7313C4DB-0B0E-F4E9-4219-56CC7F921AF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ECBA263D-F45B-28AC-F4D6-58B076B2974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AE0A848D-1DC4-395F-4858-193E9CDDC6A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276353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07801933-3DAF-468A-026A-228E84D0BAF2}"/>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23C32D6D-EFFE-E92A-D9C7-EACD7A8446B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9D2E84C2-6E6B-F0F9-A84E-040D303CE01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1091735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B7661641-2F60-7EBB-2051-F8415D1729B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FE3809FF-8F47-4E11-3E80-575D4804D5A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81CC9542-91B3-F454-0E4A-4D415405438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2949752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2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2"/>
        <p:cNvGrpSpPr/>
        <p:nvPr/>
      </p:nvGrpSpPr>
      <p:grpSpPr>
        <a:xfrm>
          <a:off x="0" y="0"/>
          <a:ext cx="0" cy="0"/>
          <a:chOff x="0" y="0"/>
          <a:chExt cx="0" cy="0"/>
        </a:xfrm>
      </p:grpSpPr>
      <p:sp>
        <p:nvSpPr>
          <p:cNvPr id="73" name="Google Shape;73;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8"/>
        <p:cNvGrpSpPr/>
        <p:nvPr/>
      </p:nvGrpSpPr>
      <p:grpSpPr>
        <a:xfrm>
          <a:off x="0" y="0"/>
          <a:ext cx="0" cy="0"/>
          <a:chOff x="0" y="0"/>
          <a:chExt cx="0" cy="0"/>
        </a:xfrm>
      </p:grpSpPr>
      <p:sp>
        <p:nvSpPr>
          <p:cNvPr id="79" name="Google Shape;79;p3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5" name="Google Shape;2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2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2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4"/>
        <p:cNvGrpSpPr/>
        <p:nvPr/>
      </p:nvGrpSpPr>
      <p:grpSpPr>
        <a:xfrm>
          <a:off x="0" y="0"/>
          <a:ext cx="0" cy="0"/>
          <a:chOff x="0" y="0"/>
          <a:chExt cx="0" cy="0"/>
        </a:xfrm>
      </p:grpSpPr>
      <p:sp>
        <p:nvSpPr>
          <p:cNvPr id="55" name="Google Shape;5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8"/>
        <p:cNvGrpSpPr/>
        <p:nvPr/>
      </p:nvGrpSpPr>
      <p:grpSpPr>
        <a:xfrm>
          <a:off x="0" y="0"/>
          <a:ext cx="0" cy="0"/>
          <a:chOff x="0" y="0"/>
          <a:chExt cx="0" cy="0"/>
        </a:xfrm>
      </p:grpSpPr>
      <p:sp>
        <p:nvSpPr>
          <p:cNvPr id="59" name="Google Shape;59;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5"/>
        <p:cNvGrpSpPr/>
        <p:nvPr/>
      </p:nvGrpSpPr>
      <p:grpSpPr>
        <a:xfrm>
          <a:off x="0" y="0"/>
          <a:ext cx="0" cy="0"/>
          <a:chOff x="0" y="0"/>
          <a:chExt cx="0" cy="0"/>
        </a:xfrm>
      </p:grpSpPr>
      <p:sp>
        <p:nvSpPr>
          <p:cNvPr id="66" name="Google Shape;66;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2"/>
          <p:cNvSpPr>
            <a:spLocks noGrp="1"/>
          </p:cNvSpPr>
          <p:nvPr>
            <p:ph type="pic" idx="2"/>
          </p:nvPr>
        </p:nvSpPr>
        <p:spPr>
          <a:xfrm>
            <a:off x="5183188" y="987425"/>
            <a:ext cx="6172200" cy="4873625"/>
          </a:xfrm>
          <a:prstGeom prst="rect">
            <a:avLst/>
          </a:prstGeom>
          <a:noFill/>
          <a:ln>
            <a:noFill/>
          </a:ln>
        </p:spPr>
        <p:txBody>
          <a:bodyPr/>
          <a:lstStyle/>
          <a:p>
            <a:endParaRPr lang="en-US" dirty="0"/>
          </a:p>
        </p:txBody>
      </p:sp>
      <p:sp>
        <p:nvSpPr>
          <p:cNvPr id="68" name="Google Shape;68;p3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2" name="CaixaDeTexto 1">
            <a:extLst>
              <a:ext uri="{FF2B5EF4-FFF2-40B4-BE49-F238E27FC236}">
                <a16:creationId xmlns:a16="http://schemas.microsoft.com/office/drawing/2014/main" id="{7581D0D4-BC67-FEC0-3D64-278C5DF9EBE5}"/>
              </a:ext>
            </a:extLst>
          </p:cNvPr>
          <p:cNvSpPr txBox="1"/>
          <p:nvPr/>
        </p:nvSpPr>
        <p:spPr>
          <a:xfrm>
            <a:off x="3021106" y="2021884"/>
            <a:ext cx="5387788" cy="1169551"/>
          </a:xfrm>
          <a:prstGeom prst="rect">
            <a:avLst/>
          </a:prstGeom>
          <a:noFill/>
        </p:spPr>
        <p:txBody>
          <a:bodyPr wrap="square" rtlCol="0">
            <a:spAutoFit/>
          </a:bodyPr>
          <a:lstStyle/>
          <a:p>
            <a:pPr algn="ctr"/>
            <a:r>
              <a:rPr lang="es-ES" sz="2800" b="1" i="0" dirty="0">
                <a:solidFill>
                  <a:schemeClr val="accent1"/>
                </a:solidFill>
                <a:effectLst/>
                <a:latin typeface="Poppins" panose="00000500000000000000" pitchFamily="2" charset="0"/>
              </a:rPr>
              <a:t>II Conferencia Nacional del Trabajo</a:t>
            </a:r>
          </a:p>
          <a:p>
            <a:endParaRPr lang="pt-BR" dirty="0"/>
          </a:p>
        </p:txBody>
      </p:sp>
      <p:sp>
        <p:nvSpPr>
          <p:cNvPr id="3" name="CaixaDeTexto 2">
            <a:extLst>
              <a:ext uri="{FF2B5EF4-FFF2-40B4-BE49-F238E27FC236}">
                <a16:creationId xmlns:a16="http://schemas.microsoft.com/office/drawing/2014/main" id="{E131B5D5-4E82-A3E7-E5B1-C8A7EDE17EEA}"/>
              </a:ext>
            </a:extLst>
          </p:cNvPr>
          <p:cNvSpPr txBox="1"/>
          <p:nvPr/>
        </p:nvSpPr>
        <p:spPr>
          <a:xfrm>
            <a:off x="2922494" y="3191435"/>
            <a:ext cx="6060141" cy="400110"/>
          </a:xfrm>
          <a:prstGeom prst="rect">
            <a:avLst/>
          </a:prstGeom>
          <a:noFill/>
        </p:spPr>
        <p:txBody>
          <a:bodyPr wrap="square" rtlCol="0">
            <a:spAutoFit/>
          </a:bodyPr>
          <a:lstStyle/>
          <a:p>
            <a:pPr algn="ctr"/>
            <a:r>
              <a:rPr lang="es-ES" sz="2000" b="0" i="0" dirty="0">
                <a:solidFill>
                  <a:srgbClr val="64748B"/>
                </a:solidFill>
                <a:effectLst/>
                <a:latin typeface="Lato" panose="020F0502020204030203" pitchFamily="34" charset="0"/>
              </a:rPr>
              <a:t>Reanudación del diálogo social y del tripartismo</a:t>
            </a:r>
          </a:p>
        </p:txBody>
      </p:sp>
      <p:pic>
        <p:nvPicPr>
          <p:cNvPr id="4" name="Imagem 3" descr="Logotipo&#10;&#10;O conteúdo gerado por IA pode estar incorreto.">
            <a:extLst>
              <a:ext uri="{FF2B5EF4-FFF2-40B4-BE49-F238E27FC236}">
                <a16:creationId xmlns:a16="http://schemas.microsoft.com/office/drawing/2014/main" id="{75E4B05F-A73C-3310-8DCE-DF6138A962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4177" y="4512811"/>
            <a:ext cx="2085340" cy="496570"/>
          </a:xfrm>
          <a:prstGeom prst="rect">
            <a:avLst/>
          </a:prstGeom>
        </p:spPr>
      </p:pic>
      <p:pic>
        <p:nvPicPr>
          <p:cNvPr id="5" name="Imagem 4" descr="Uma imagem contendo Texto&#10;&#10;O conteúdo gerado por IA pode estar incorreto.">
            <a:extLst>
              <a:ext uri="{FF2B5EF4-FFF2-40B4-BE49-F238E27FC236}">
                <a16:creationId xmlns:a16="http://schemas.microsoft.com/office/drawing/2014/main" id="{052EB81B-0337-853D-420C-73F13C4D032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15504" y="4512811"/>
            <a:ext cx="1417320" cy="495935"/>
          </a:xfrm>
          <a:prstGeom prst="rect">
            <a:avLst/>
          </a:prstGeom>
        </p:spPr>
      </p:pic>
      <p:pic>
        <p:nvPicPr>
          <p:cNvPr id="6" name="Google Shape;430;g1e1316ce296_3_251">
            <a:extLst>
              <a:ext uri="{FF2B5EF4-FFF2-40B4-BE49-F238E27FC236}">
                <a16:creationId xmlns:a16="http://schemas.microsoft.com/office/drawing/2014/main" id="{833DC349-4AAD-48C8-A536-939E1840E5C0}"/>
              </a:ext>
            </a:extLst>
          </p:cNvPr>
          <p:cNvPicPr preferRelativeResize="0"/>
          <p:nvPr/>
        </p:nvPicPr>
        <p:blipFill rotWithShape="1">
          <a:blip r:embed="rId5">
            <a:alphaModFix/>
          </a:blip>
          <a:srcRect/>
          <a:stretch/>
        </p:blipFill>
        <p:spPr>
          <a:xfrm>
            <a:off x="7888937" y="184064"/>
            <a:ext cx="4185747" cy="716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EC991769-12E2-AFF3-859D-79DE738881E3}"/>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5750D7ED-F6C8-FEF2-A3D8-A3F2947BA2BE}"/>
              </a:ext>
            </a:extLst>
          </p:cNvPr>
          <p:cNvSpPr txBox="1"/>
          <p:nvPr/>
        </p:nvSpPr>
        <p:spPr>
          <a:xfrm>
            <a:off x="788894" y="607144"/>
            <a:ext cx="5387788" cy="738664"/>
          </a:xfrm>
          <a:prstGeom prst="rect">
            <a:avLst/>
          </a:prstGeom>
          <a:noFill/>
        </p:spPr>
        <p:txBody>
          <a:bodyPr wrap="square" rtlCol="0">
            <a:spAutoFit/>
          </a:bodyPr>
          <a:lstStyle/>
          <a:p>
            <a:pPr algn="l"/>
            <a:r>
              <a:rPr lang="es-ES" sz="2800" b="1" i="0" cap="all" dirty="0">
                <a:solidFill>
                  <a:srgbClr val="1E3A8A"/>
                </a:solidFill>
                <a:effectLst/>
                <a:latin typeface="Poppins" panose="00000500000000000000" pitchFamily="2" charset="0"/>
              </a:rPr>
              <a:t>Antecedentes e historia</a:t>
            </a:r>
          </a:p>
          <a:p>
            <a:endParaRPr lang="pt-BR" dirty="0"/>
          </a:p>
        </p:txBody>
      </p:sp>
      <p:pic>
        <p:nvPicPr>
          <p:cNvPr id="6" name="Google Shape;430;g1e1316ce296_3_251">
            <a:extLst>
              <a:ext uri="{FF2B5EF4-FFF2-40B4-BE49-F238E27FC236}">
                <a16:creationId xmlns:a16="http://schemas.microsoft.com/office/drawing/2014/main" id="{F5FA5546-65FE-F38A-5730-0529ED659190}"/>
              </a:ext>
            </a:extLst>
          </p:cNvPr>
          <p:cNvPicPr preferRelativeResize="0"/>
          <p:nvPr/>
        </p:nvPicPr>
        <p:blipFill rotWithShape="1">
          <a:blip r:embed="rId3">
            <a:alphaModFix/>
          </a:blip>
          <a:srcRect/>
          <a:stretch/>
        </p:blipFill>
        <p:spPr>
          <a:xfrm>
            <a:off x="7888937" y="184064"/>
            <a:ext cx="4185747" cy="716600"/>
          </a:xfrm>
          <a:prstGeom prst="rect">
            <a:avLst/>
          </a:prstGeom>
          <a:noFill/>
          <a:ln>
            <a:noFill/>
          </a:ln>
        </p:spPr>
      </p:pic>
      <p:sp>
        <p:nvSpPr>
          <p:cNvPr id="7" name="CaixaDeTexto 6">
            <a:extLst>
              <a:ext uri="{FF2B5EF4-FFF2-40B4-BE49-F238E27FC236}">
                <a16:creationId xmlns:a16="http://schemas.microsoft.com/office/drawing/2014/main" id="{124536B5-B2B3-E86B-47CB-AC370CD1389B}"/>
              </a:ext>
            </a:extLst>
          </p:cNvPr>
          <p:cNvSpPr txBox="1"/>
          <p:nvPr/>
        </p:nvSpPr>
        <p:spPr>
          <a:xfrm>
            <a:off x="627530" y="1592270"/>
            <a:ext cx="4885765" cy="584775"/>
          </a:xfrm>
          <a:prstGeom prst="rect">
            <a:avLst/>
          </a:prstGeom>
          <a:noFill/>
        </p:spPr>
        <p:txBody>
          <a:bodyPr wrap="square" rtlCol="0">
            <a:spAutoFit/>
          </a:bodyPr>
          <a:lstStyle/>
          <a:p>
            <a:r>
              <a:rPr lang="es-ES" sz="1800" b="1" i="0" dirty="0">
                <a:solidFill>
                  <a:schemeClr val="accent1"/>
                </a:solidFill>
                <a:effectLst/>
                <a:latin typeface="+mj-lt"/>
              </a:rPr>
              <a:t>Reinstitucionalización del diálogo social</a:t>
            </a:r>
          </a:p>
          <a:p>
            <a:endParaRPr lang="pt-BR" dirty="0"/>
          </a:p>
        </p:txBody>
      </p:sp>
      <p:sp>
        <p:nvSpPr>
          <p:cNvPr id="8" name="CaixaDeTexto 7">
            <a:extLst>
              <a:ext uri="{FF2B5EF4-FFF2-40B4-BE49-F238E27FC236}">
                <a16:creationId xmlns:a16="http://schemas.microsoft.com/office/drawing/2014/main" id="{AC68ABA5-B994-70B9-1B0F-540682092CAF}"/>
              </a:ext>
            </a:extLst>
          </p:cNvPr>
          <p:cNvSpPr txBox="1"/>
          <p:nvPr/>
        </p:nvSpPr>
        <p:spPr>
          <a:xfrm>
            <a:off x="788894" y="2243870"/>
            <a:ext cx="5307106" cy="2462213"/>
          </a:xfrm>
          <a:prstGeom prst="rect">
            <a:avLst/>
          </a:prstGeom>
          <a:noFill/>
        </p:spPr>
        <p:txBody>
          <a:bodyPr wrap="square" rtlCol="0">
            <a:spAutoFit/>
          </a:bodyPr>
          <a:lstStyle/>
          <a:p>
            <a:r>
              <a:rPr lang="es-ES" b="0" i="0" dirty="0">
                <a:solidFill>
                  <a:schemeClr val="accent1"/>
                </a:solidFill>
                <a:effectLst/>
                <a:latin typeface="Lato" panose="020F0502020204030203" pitchFamily="34" charset="0"/>
              </a:rPr>
              <a:t>La II CNT marca la reanudación de los grandes pactos sociales tras un paréntesis institucional, centrándose en la reconstrucción del tripartismo como motor del desarrollo económico y social de Brasil.</a:t>
            </a:r>
          </a:p>
          <a:p>
            <a:endParaRPr lang="pt-BR" dirty="0">
              <a:solidFill>
                <a:schemeClr val="accent1"/>
              </a:solidFill>
              <a:latin typeface="Lato" panose="020F0502020204030203" pitchFamily="34" charset="0"/>
            </a:endParaRPr>
          </a:p>
          <a:p>
            <a:endParaRPr lang="pt-BR" dirty="0">
              <a:solidFill>
                <a:schemeClr val="accent1"/>
              </a:solidFill>
              <a:latin typeface="Lato" panose="020F0502020204030203" pitchFamily="34" charset="0"/>
            </a:endParaRPr>
          </a:p>
          <a:p>
            <a:r>
              <a:rPr lang="es-ES" dirty="0">
                <a:solidFill>
                  <a:schemeClr val="accent1"/>
                </a:solidFill>
              </a:rPr>
              <a:t>Apoyo jurídico: Integrado en el Plan Estratégico 2024-2027 de Brasil para democratizar las relaciones laborales.</a:t>
            </a:r>
          </a:p>
          <a:p>
            <a:endParaRPr lang="pt-BR" dirty="0">
              <a:solidFill>
                <a:schemeClr val="accent1"/>
              </a:solidFill>
            </a:endParaRPr>
          </a:p>
          <a:p>
            <a:endParaRPr lang="pt-BR" dirty="0">
              <a:solidFill>
                <a:schemeClr val="accent1"/>
              </a:solidFill>
            </a:endParaRPr>
          </a:p>
          <a:p>
            <a:r>
              <a:rPr lang="es-ES" dirty="0">
                <a:solidFill>
                  <a:schemeClr val="accent1"/>
                </a:solidFill>
              </a:rPr>
              <a:t>Agenda de la OIT: Concordancia con el concepto universal de trabajo decente y justicia social.</a:t>
            </a:r>
          </a:p>
        </p:txBody>
      </p:sp>
      <p:pic>
        <p:nvPicPr>
          <p:cNvPr id="9" name="Gráfico 8" descr="Quadra com preenchimento sólido">
            <a:extLst>
              <a:ext uri="{FF2B5EF4-FFF2-40B4-BE49-F238E27FC236}">
                <a16:creationId xmlns:a16="http://schemas.microsoft.com/office/drawing/2014/main" id="{0031CE83-E6A7-C01D-7B2D-100061F33AD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45503" y="3310916"/>
            <a:ext cx="523220" cy="523220"/>
          </a:xfrm>
          <a:prstGeom prst="rect">
            <a:avLst/>
          </a:prstGeom>
        </p:spPr>
      </p:pic>
      <p:pic>
        <p:nvPicPr>
          <p:cNvPr id="10" name="Google Shape;300;g1e1316ce296_3_135">
            <a:extLst>
              <a:ext uri="{FF2B5EF4-FFF2-40B4-BE49-F238E27FC236}">
                <a16:creationId xmlns:a16="http://schemas.microsoft.com/office/drawing/2014/main" id="{CF522CA8-2B06-14F9-B41B-4C214C395E27}"/>
              </a:ext>
            </a:extLst>
          </p:cNvPr>
          <p:cNvPicPr preferRelativeResize="0"/>
          <p:nvPr/>
        </p:nvPicPr>
        <p:blipFill rotWithShape="1">
          <a:blip r:embed="rId5">
            <a:alphaModFix/>
          </a:blip>
          <a:srcRect/>
          <a:stretch/>
        </p:blipFill>
        <p:spPr>
          <a:xfrm>
            <a:off x="331694" y="4200598"/>
            <a:ext cx="416859" cy="415547"/>
          </a:xfrm>
          <a:prstGeom prst="rect">
            <a:avLst/>
          </a:prstGeom>
          <a:noFill/>
          <a:ln>
            <a:noFill/>
          </a:ln>
        </p:spPr>
      </p:pic>
      <p:pic>
        <p:nvPicPr>
          <p:cNvPr id="11" name="Google Shape;299;g1e1316ce296_3_135">
            <a:extLst>
              <a:ext uri="{FF2B5EF4-FFF2-40B4-BE49-F238E27FC236}">
                <a16:creationId xmlns:a16="http://schemas.microsoft.com/office/drawing/2014/main" id="{ACFD26EE-6629-0F69-086E-15455AD5DB51}"/>
              </a:ext>
            </a:extLst>
          </p:cNvPr>
          <p:cNvPicPr preferRelativeResize="0"/>
          <p:nvPr/>
        </p:nvPicPr>
        <p:blipFill rotWithShape="1">
          <a:blip r:embed="rId6">
            <a:alphaModFix/>
          </a:blip>
          <a:srcRect/>
          <a:stretch/>
        </p:blipFill>
        <p:spPr>
          <a:xfrm>
            <a:off x="296701" y="2407193"/>
            <a:ext cx="472022" cy="480328"/>
          </a:xfrm>
          <a:prstGeom prst="rect">
            <a:avLst/>
          </a:prstGeom>
          <a:noFill/>
          <a:ln>
            <a:noFill/>
          </a:ln>
        </p:spPr>
      </p:pic>
      <p:sp>
        <p:nvSpPr>
          <p:cNvPr id="12" name="CaixaDeTexto 11">
            <a:extLst>
              <a:ext uri="{FF2B5EF4-FFF2-40B4-BE49-F238E27FC236}">
                <a16:creationId xmlns:a16="http://schemas.microsoft.com/office/drawing/2014/main" id="{7FDE11FC-07D3-9469-2BE9-20F1912F61A7}"/>
              </a:ext>
            </a:extLst>
          </p:cNvPr>
          <p:cNvSpPr txBox="1"/>
          <p:nvPr/>
        </p:nvSpPr>
        <p:spPr>
          <a:xfrm>
            <a:off x="6293224" y="2243870"/>
            <a:ext cx="4903694" cy="1815882"/>
          </a:xfrm>
          <a:prstGeom prst="rect">
            <a:avLst/>
          </a:prstGeom>
          <a:noFill/>
        </p:spPr>
        <p:txBody>
          <a:bodyPr wrap="square" rtlCol="0">
            <a:spAutoFit/>
          </a:bodyPr>
          <a:lstStyle/>
          <a:p>
            <a:pPr algn="just"/>
            <a:r>
              <a:rPr lang="es-ES" dirty="0">
                <a:solidFill>
                  <a:schemeClr val="accent1"/>
                </a:solidFill>
              </a:rPr>
              <a:t>Convocada por decreto presidencial, la conferencia fue precedida por un Grupo de Trabajo en el Consejo Nacional del Trabajo, lo que garantizó que el reglamento fuera aprobado por consenso entre las partes antes de que se iniciaran las etapas.</a:t>
            </a:r>
          </a:p>
          <a:p>
            <a:pPr algn="just"/>
            <a:endParaRPr lang="pt-BR" dirty="0">
              <a:solidFill>
                <a:schemeClr val="accent1"/>
              </a:solidFill>
            </a:endParaRPr>
          </a:p>
          <a:p>
            <a:pPr algn="just"/>
            <a:r>
              <a:rPr lang="es-ES" dirty="0">
                <a:solidFill>
                  <a:schemeClr val="accent1"/>
                </a:solidFill>
              </a:rPr>
              <a:t>El proceso no sólo pretendía debatir leyes, sino reforzar la cohesión institucional entre trabajadores y empresarios.</a:t>
            </a:r>
          </a:p>
        </p:txBody>
      </p:sp>
      <p:sp>
        <p:nvSpPr>
          <p:cNvPr id="13" name="CaixaDeTexto 12">
            <a:extLst>
              <a:ext uri="{FF2B5EF4-FFF2-40B4-BE49-F238E27FC236}">
                <a16:creationId xmlns:a16="http://schemas.microsoft.com/office/drawing/2014/main" id="{9FC4C9B6-7A16-8DCC-B2F1-DFC7127DE856}"/>
              </a:ext>
            </a:extLst>
          </p:cNvPr>
          <p:cNvSpPr txBox="1"/>
          <p:nvPr/>
        </p:nvSpPr>
        <p:spPr>
          <a:xfrm>
            <a:off x="6293224" y="1592270"/>
            <a:ext cx="5011271" cy="400110"/>
          </a:xfrm>
          <a:prstGeom prst="rect">
            <a:avLst/>
          </a:prstGeom>
          <a:noFill/>
        </p:spPr>
        <p:txBody>
          <a:bodyPr wrap="square" rtlCol="0">
            <a:spAutoFit/>
          </a:bodyPr>
          <a:lstStyle/>
          <a:p>
            <a:r>
              <a:rPr lang="es-ES" sz="2000" b="1" dirty="0">
                <a:solidFill>
                  <a:schemeClr val="accent1"/>
                </a:solidFill>
              </a:rPr>
              <a:t>Convocar a los actores sociales</a:t>
            </a:r>
          </a:p>
        </p:txBody>
      </p:sp>
      <p:pic>
        <p:nvPicPr>
          <p:cNvPr id="15" name="Imagem 14">
            <a:extLst>
              <a:ext uri="{FF2B5EF4-FFF2-40B4-BE49-F238E27FC236}">
                <a16:creationId xmlns:a16="http://schemas.microsoft.com/office/drawing/2014/main" id="{B01437B7-4BF6-EE96-1A75-EAEBF68680A6}"/>
              </a:ext>
            </a:extLst>
          </p:cNvPr>
          <p:cNvPicPr>
            <a:picLocks noChangeAspect="1"/>
          </p:cNvPicPr>
          <p:nvPr/>
        </p:nvPicPr>
        <p:blipFill>
          <a:blip r:embed="rId7"/>
          <a:stretch>
            <a:fillRect/>
          </a:stretch>
        </p:blipFill>
        <p:spPr>
          <a:xfrm>
            <a:off x="1951755" y="4890989"/>
            <a:ext cx="8449854" cy="1267002"/>
          </a:xfrm>
          <a:prstGeom prst="rect">
            <a:avLst/>
          </a:prstGeom>
        </p:spPr>
      </p:pic>
    </p:spTree>
    <p:extLst>
      <p:ext uri="{BB962C8B-B14F-4D97-AF65-F5344CB8AC3E}">
        <p14:creationId xmlns:p14="http://schemas.microsoft.com/office/powerpoint/2010/main" val="3235498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1D9445C8-EBE4-0ECD-64AE-19AF04C77F3E}"/>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975A2474-E8DD-0295-737F-456DC2DECEAF}"/>
              </a:ext>
            </a:extLst>
          </p:cNvPr>
          <p:cNvSpPr txBox="1"/>
          <p:nvPr/>
        </p:nvSpPr>
        <p:spPr>
          <a:xfrm>
            <a:off x="449954" y="900664"/>
            <a:ext cx="5387788" cy="523220"/>
          </a:xfrm>
          <a:prstGeom prst="rect">
            <a:avLst/>
          </a:prstGeom>
          <a:noFill/>
        </p:spPr>
        <p:txBody>
          <a:bodyPr wrap="square" rtlCol="0">
            <a:spAutoFit/>
          </a:bodyPr>
          <a:lstStyle/>
          <a:p>
            <a:pPr algn="ctr"/>
            <a:r>
              <a:rPr lang="es-ES" sz="2800" b="1" i="0" dirty="0">
                <a:solidFill>
                  <a:schemeClr val="accent1"/>
                </a:solidFill>
                <a:effectLst/>
                <a:latin typeface="Poppins" panose="00000500000000000000" pitchFamily="2" charset="0"/>
              </a:rPr>
              <a:t>MARCO CONCEPTUAL</a:t>
            </a:r>
          </a:p>
        </p:txBody>
      </p:sp>
      <p:pic>
        <p:nvPicPr>
          <p:cNvPr id="4" name="Imagem 3" descr="Logotipo&#10;&#10;O conteúdo gerado por IA pode estar incorreto.">
            <a:extLst>
              <a:ext uri="{FF2B5EF4-FFF2-40B4-BE49-F238E27FC236}">
                <a16:creationId xmlns:a16="http://schemas.microsoft.com/office/drawing/2014/main" id="{5C882FED-F5B3-A26B-6481-FE0C3141EE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5" name="Imagem 4" descr="Uma imagem contendo Texto&#10;&#10;O conteúdo gerado por IA pode estar incorreto.">
            <a:extLst>
              <a:ext uri="{FF2B5EF4-FFF2-40B4-BE49-F238E27FC236}">
                <a16:creationId xmlns:a16="http://schemas.microsoft.com/office/drawing/2014/main" id="{DDB004CA-E025-A5AA-4F87-2C7E160162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3716" y="5008746"/>
            <a:ext cx="1417320" cy="495935"/>
          </a:xfrm>
          <a:prstGeom prst="rect">
            <a:avLst/>
          </a:prstGeom>
        </p:spPr>
      </p:pic>
      <p:pic>
        <p:nvPicPr>
          <p:cNvPr id="6" name="Google Shape;430;g1e1316ce296_3_251">
            <a:extLst>
              <a:ext uri="{FF2B5EF4-FFF2-40B4-BE49-F238E27FC236}">
                <a16:creationId xmlns:a16="http://schemas.microsoft.com/office/drawing/2014/main" id="{A7252551-0A39-45A2-FBAB-93BE15CC80EB}"/>
              </a:ext>
            </a:extLst>
          </p:cNvPr>
          <p:cNvPicPr preferRelativeResize="0"/>
          <p:nvPr/>
        </p:nvPicPr>
        <p:blipFill rotWithShape="1">
          <a:blip r:embed="rId5">
            <a:alphaModFix/>
          </a:blip>
          <a:srcRect/>
          <a:stretch/>
        </p:blipFill>
        <p:spPr>
          <a:xfrm>
            <a:off x="7888937" y="184064"/>
            <a:ext cx="4185747" cy="716600"/>
          </a:xfrm>
          <a:prstGeom prst="rect">
            <a:avLst/>
          </a:prstGeom>
          <a:noFill/>
          <a:ln>
            <a:noFill/>
          </a:ln>
        </p:spPr>
      </p:pic>
      <p:pic>
        <p:nvPicPr>
          <p:cNvPr id="7" name="Google Shape;313;g1e1316ce296_3_135">
            <a:extLst>
              <a:ext uri="{FF2B5EF4-FFF2-40B4-BE49-F238E27FC236}">
                <a16:creationId xmlns:a16="http://schemas.microsoft.com/office/drawing/2014/main" id="{5D7E1ABA-74D1-568A-80BA-F89D78BD6266}"/>
              </a:ext>
            </a:extLst>
          </p:cNvPr>
          <p:cNvPicPr preferRelativeResize="0"/>
          <p:nvPr/>
        </p:nvPicPr>
        <p:blipFill rotWithShape="1">
          <a:blip r:embed="rId6">
            <a:alphaModFix/>
          </a:blip>
          <a:srcRect/>
          <a:stretch/>
        </p:blipFill>
        <p:spPr>
          <a:xfrm>
            <a:off x="1609621" y="1924694"/>
            <a:ext cx="345233" cy="393678"/>
          </a:xfrm>
          <a:prstGeom prst="rect">
            <a:avLst/>
          </a:prstGeom>
          <a:noFill/>
          <a:ln>
            <a:noFill/>
          </a:ln>
        </p:spPr>
      </p:pic>
      <p:pic>
        <p:nvPicPr>
          <p:cNvPr id="10" name="Google Shape;313;g1e1316ce296_3_135">
            <a:extLst>
              <a:ext uri="{FF2B5EF4-FFF2-40B4-BE49-F238E27FC236}">
                <a16:creationId xmlns:a16="http://schemas.microsoft.com/office/drawing/2014/main" id="{6061D5C3-299D-66DC-E2DC-413D191AC449}"/>
              </a:ext>
            </a:extLst>
          </p:cNvPr>
          <p:cNvPicPr preferRelativeResize="0"/>
          <p:nvPr/>
        </p:nvPicPr>
        <p:blipFill rotWithShape="1">
          <a:blip r:embed="rId6">
            <a:alphaModFix/>
          </a:blip>
          <a:srcRect/>
          <a:stretch/>
        </p:blipFill>
        <p:spPr>
          <a:xfrm>
            <a:off x="1609620" y="2659712"/>
            <a:ext cx="345233" cy="393678"/>
          </a:xfrm>
          <a:prstGeom prst="rect">
            <a:avLst/>
          </a:prstGeom>
          <a:noFill/>
          <a:ln>
            <a:noFill/>
          </a:ln>
        </p:spPr>
      </p:pic>
      <p:pic>
        <p:nvPicPr>
          <p:cNvPr id="11" name="Google Shape;313;g1e1316ce296_3_135">
            <a:extLst>
              <a:ext uri="{FF2B5EF4-FFF2-40B4-BE49-F238E27FC236}">
                <a16:creationId xmlns:a16="http://schemas.microsoft.com/office/drawing/2014/main" id="{D899D9C6-D665-45FF-2466-641F3D2604C6}"/>
              </a:ext>
            </a:extLst>
          </p:cNvPr>
          <p:cNvPicPr preferRelativeResize="0"/>
          <p:nvPr/>
        </p:nvPicPr>
        <p:blipFill rotWithShape="1">
          <a:blip r:embed="rId6">
            <a:alphaModFix/>
          </a:blip>
          <a:srcRect/>
          <a:stretch/>
        </p:blipFill>
        <p:spPr>
          <a:xfrm>
            <a:off x="1609621" y="3326901"/>
            <a:ext cx="345233" cy="393678"/>
          </a:xfrm>
          <a:prstGeom prst="rect">
            <a:avLst/>
          </a:prstGeom>
          <a:noFill/>
          <a:ln>
            <a:noFill/>
          </a:ln>
        </p:spPr>
      </p:pic>
      <p:sp>
        <p:nvSpPr>
          <p:cNvPr id="12" name="CaixaDeTexto 11">
            <a:extLst>
              <a:ext uri="{FF2B5EF4-FFF2-40B4-BE49-F238E27FC236}">
                <a16:creationId xmlns:a16="http://schemas.microsoft.com/office/drawing/2014/main" id="{D6C600AF-2691-9083-2EC7-1FFFD62B949F}"/>
              </a:ext>
            </a:extLst>
          </p:cNvPr>
          <p:cNvSpPr txBox="1"/>
          <p:nvPr/>
        </p:nvSpPr>
        <p:spPr>
          <a:xfrm>
            <a:off x="1901613" y="1942899"/>
            <a:ext cx="4481805" cy="307777"/>
          </a:xfrm>
          <a:prstGeom prst="rect">
            <a:avLst/>
          </a:prstGeom>
          <a:noFill/>
        </p:spPr>
        <p:txBody>
          <a:bodyPr wrap="square" rtlCol="0">
            <a:spAutoFit/>
          </a:bodyPr>
          <a:lstStyle/>
          <a:p>
            <a:r>
              <a:rPr lang="es-ES" dirty="0">
                <a:solidFill>
                  <a:schemeClr val="accent1"/>
                </a:solidFill>
              </a:rPr>
              <a:t>Trabajo decente</a:t>
            </a:r>
          </a:p>
        </p:txBody>
      </p:sp>
      <p:sp>
        <p:nvSpPr>
          <p:cNvPr id="13" name="CaixaDeTexto 12">
            <a:extLst>
              <a:ext uri="{FF2B5EF4-FFF2-40B4-BE49-F238E27FC236}">
                <a16:creationId xmlns:a16="http://schemas.microsoft.com/office/drawing/2014/main" id="{63742520-D77B-D118-73C1-8CD4D67C65C5}"/>
              </a:ext>
            </a:extLst>
          </p:cNvPr>
          <p:cNvSpPr txBox="1"/>
          <p:nvPr/>
        </p:nvSpPr>
        <p:spPr>
          <a:xfrm>
            <a:off x="1954854" y="2660743"/>
            <a:ext cx="4481805" cy="307777"/>
          </a:xfrm>
          <a:prstGeom prst="rect">
            <a:avLst/>
          </a:prstGeom>
          <a:noFill/>
        </p:spPr>
        <p:txBody>
          <a:bodyPr wrap="square" rtlCol="0">
            <a:spAutoFit/>
          </a:bodyPr>
          <a:lstStyle/>
          <a:p>
            <a:r>
              <a:rPr lang="es-ES" dirty="0">
                <a:solidFill>
                  <a:schemeClr val="accent1"/>
                </a:solidFill>
              </a:rPr>
              <a:t>Diálogo social</a:t>
            </a:r>
          </a:p>
        </p:txBody>
      </p:sp>
      <p:sp>
        <p:nvSpPr>
          <p:cNvPr id="14" name="CaixaDeTexto 13">
            <a:extLst>
              <a:ext uri="{FF2B5EF4-FFF2-40B4-BE49-F238E27FC236}">
                <a16:creationId xmlns:a16="http://schemas.microsoft.com/office/drawing/2014/main" id="{5E746C35-86EB-8520-7A3D-FBDD21077444}"/>
              </a:ext>
            </a:extLst>
          </p:cNvPr>
          <p:cNvSpPr txBox="1"/>
          <p:nvPr/>
        </p:nvSpPr>
        <p:spPr>
          <a:xfrm>
            <a:off x="1954854" y="3358875"/>
            <a:ext cx="4481805" cy="307777"/>
          </a:xfrm>
          <a:prstGeom prst="rect">
            <a:avLst/>
          </a:prstGeom>
          <a:noFill/>
        </p:spPr>
        <p:txBody>
          <a:bodyPr wrap="square" rtlCol="0">
            <a:spAutoFit/>
          </a:bodyPr>
          <a:lstStyle/>
          <a:p>
            <a:r>
              <a:rPr lang="es-ES" dirty="0">
                <a:solidFill>
                  <a:schemeClr val="accent1"/>
                </a:solidFill>
              </a:rPr>
              <a:t>Tripartismo</a:t>
            </a:r>
          </a:p>
        </p:txBody>
      </p:sp>
      <p:sp>
        <p:nvSpPr>
          <p:cNvPr id="18" name="CaixaDeTexto 17">
            <a:extLst>
              <a:ext uri="{FF2B5EF4-FFF2-40B4-BE49-F238E27FC236}">
                <a16:creationId xmlns:a16="http://schemas.microsoft.com/office/drawing/2014/main" id="{4E43960B-DBEA-FA17-1570-E28B2F2726A2}"/>
              </a:ext>
            </a:extLst>
          </p:cNvPr>
          <p:cNvSpPr txBox="1"/>
          <p:nvPr/>
        </p:nvSpPr>
        <p:spPr>
          <a:xfrm>
            <a:off x="4358033" y="1831320"/>
            <a:ext cx="5554063" cy="2246769"/>
          </a:xfrm>
          <a:prstGeom prst="rect">
            <a:avLst/>
          </a:prstGeom>
          <a:noFill/>
        </p:spPr>
        <p:txBody>
          <a:bodyPr wrap="square" rtlCol="0">
            <a:spAutoFit/>
          </a:bodyPr>
          <a:lstStyle/>
          <a:p>
            <a:r>
              <a:rPr lang="es-ES" sz="1800" dirty="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La II CNT es el resultado del estrecho vínculo entre el Estado brasileño y la Organización Internacional del Trabajo (OIT). Brasil ha ratificado 98 convenios adoptados por la OIT y, desde hace décadas, participa en iniciativas y esquemas asociativos directamente relacionados con la agenda de trabajo decente.</a:t>
            </a:r>
          </a:p>
          <a:p>
            <a:endParaRPr lang="pt-BR" dirty="0"/>
          </a:p>
        </p:txBody>
      </p:sp>
    </p:spTree>
    <p:extLst>
      <p:ext uri="{BB962C8B-B14F-4D97-AF65-F5344CB8AC3E}">
        <p14:creationId xmlns:p14="http://schemas.microsoft.com/office/powerpoint/2010/main" val="309317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2C0AF029-11BB-7999-0488-7429C0B2975B}"/>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D56E16BE-881E-920E-DD61-C22C02E1259E}"/>
              </a:ext>
            </a:extLst>
          </p:cNvPr>
          <p:cNvSpPr txBox="1"/>
          <p:nvPr/>
        </p:nvSpPr>
        <p:spPr>
          <a:xfrm>
            <a:off x="449954" y="900664"/>
            <a:ext cx="5387788" cy="523220"/>
          </a:xfrm>
          <a:prstGeom prst="rect">
            <a:avLst/>
          </a:prstGeom>
          <a:noFill/>
        </p:spPr>
        <p:txBody>
          <a:bodyPr wrap="square" rtlCol="0">
            <a:spAutoFit/>
          </a:bodyPr>
          <a:lstStyle/>
          <a:p>
            <a:pPr algn="ctr"/>
            <a:r>
              <a:rPr lang="es-ES" sz="2800" b="1" i="0" dirty="0">
                <a:solidFill>
                  <a:schemeClr val="accent1"/>
                </a:solidFill>
                <a:effectLst/>
                <a:latin typeface="Poppins" panose="00000500000000000000" pitchFamily="2" charset="0"/>
              </a:rPr>
              <a:t>OBJETIVOS DE LA II CNT</a:t>
            </a:r>
          </a:p>
        </p:txBody>
      </p:sp>
      <p:pic>
        <p:nvPicPr>
          <p:cNvPr id="4" name="Imagem 3" descr="Logotipo&#10;&#10;O conteúdo gerado por IA pode estar incorreto.">
            <a:extLst>
              <a:ext uri="{FF2B5EF4-FFF2-40B4-BE49-F238E27FC236}">
                <a16:creationId xmlns:a16="http://schemas.microsoft.com/office/drawing/2014/main" id="{06AE25C5-F502-5B9B-6FE5-2BCEF106A8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5" name="Imagem 4" descr="Uma imagem contendo Texto&#10;&#10;O conteúdo gerado por IA pode estar incorreto.">
            <a:extLst>
              <a:ext uri="{FF2B5EF4-FFF2-40B4-BE49-F238E27FC236}">
                <a16:creationId xmlns:a16="http://schemas.microsoft.com/office/drawing/2014/main" id="{5ACD808B-E031-C4C2-9065-C06A51B5F22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3716" y="5008746"/>
            <a:ext cx="1417320" cy="495935"/>
          </a:xfrm>
          <a:prstGeom prst="rect">
            <a:avLst/>
          </a:prstGeom>
        </p:spPr>
      </p:pic>
      <p:pic>
        <p:nvPicPr>
          <p:cNvPr id="6" name="Google Shape;430;g1e1316ce296_3_251">
            <a:extLst>
              <a:ext uri="{FF2B5EF4-FFF2-40B4-BE49-F238E27FC236}">
                <a16:creationId xmlns:a16="http://schemas.microsoft.com/office/drawing/2014/main" id="{19998F6C-95C7-E90C-9378-7990850E27F0}"/>
              </a:ext>
            </a:extLst>
          </p:cNvPr>
          <p:cNvPicPr preferRelativeResize="0"/>
          <p:nvPr/>
        </p:nvPicPr>
        <p:blipFill rotWithShape="1">
          <a:blip r:embed="rId5">
            <a:alphaModFix/>
          </a:blip>
          <a:srcRect/>
          <a:stretch/>
        </p:blipFill>
        <p:spPr>
          <a:xfrm>
            <a:off x="7888937" y="184064"/>
            <a:ext cx="4185747" cy="716600"/>
          </a:xfrm>
          <a:prstGeom prst="rect">
            <a:avLst/>
          </a:prstGeom>
          <a:noFill/>
          <a:ln>
            <a:noFill/>
          </a:ln>
        </p:spPr>
      </p:pic>
      <p:pic>
        <p:nvPicPr>
          <p:cNvPr id="7" name="Google Shape;313;g1e1316ce296_3_135">
            <a:extLst>
              <a:ext uri="{FF2B5EF4-FFF2-40B4-BE49-F238E27FC236}">
                <a16:creationId xmlns:a16="http://schemas.microsoft.com/office/drawing/2014/main" id="{EFD9E119-102A-EAD3-43FC-937DA5D7FD33}"/>
              </a:ext>
            </a:extLst>
          </p:cNvPr>
          <p:cNvPicPr preferRelativeResize="0"/>
          <p:nvPr/>
        </p:nvPicPr>
        <p:blipFill rotWithShape="1">
          <a:blip r:embed="rId6">
            <a:alphaModFix/>
          </a:blip>
          <a:srcRect/>
          <a:stretch/>
        </p:blipFill>
        <p:spPr>
          <a:xfrm>
            <a:off x="277337" y="2130094"/>
            <a:ext cx="345233" cy="393678"/>
          </a:xfrm>
          <a:prstGeom prst="rect">
            <a:avLst/>
          </a:prstGeom>
          <a:noFill/>
          <a:ln>
            <a:noFill/>
          </a:ln>
        </p:spPr>
      </p:pic>
      <p:pic>
        <p:nvPicPr>
          <p:cNvPr id="10" name="Google Shape;313;g1e1316ce296_3_135">
            <a:extLst>
              <a:ext uri="{FF2B5EF4-FFF2-40B4-BE49-F238E27FC236}">
                <a16:creationId xmlns:a16="http://schemas.microsoft.com/office/drawing/2014/main" id="{2B0EFCFE-390D-CE8A-42DB-C4C30458270E}"/>
              </a:ext>
            </a:extLst>
          </p:cNvPr>
          <p:cNvPicPr preferRelativeResize="0"/>
          <p:nvPr/>
        </p:nvPicPr>
        <p:blipFill rotWithShape="1">
          <a:blip r:embed="rId6">
            <a:alphaModFix/>
          </a:blip>
          <a:srcRect/>
          <a:stretch/>
        </p:blipFill>
        <p:spPr>
          <a:xfrm>
            <a:off x="239738" y="2737000"/>
            <a:ext cx="345233" cy="393678"/>
          </a:xfrm>
          <a:prstGeom prst="rect">
            <a:avLst/>
          </a:prstGeom>
          <a:noFill/>
          <a:ln>
            <a:noFill/>
          </a:ln>
        </p:spPr>
      </p:pic>
      <p:pic>
        <p:nvPicPr>
          <p:cNvPr id="11" name="Google Shape;313;g1e1316ce296_3_135">
            <a:extLst>
              <a:ext uri="{FF2B5EF4-FFF2-40B4-BE49-F238E27FC236}">
                <a16:creationId xmlns:a16="http://schemas.microsoft.com/office/drawing/2014/main" id="{F814486D-6CA1-F201-FB52-C7410CC08032}"/>
              </a:ext>
            </a:extLst>
          </p:cNvPr>
          <p:cNvPicPr preferRelativeResize="0"/>
          <p:nvPr/>
        </p:nvPicPr>
        <p:blipFill rotWithShape="1">
          <a:blip r:embed="rId6">
            <a:alphaModFix/>
          </a:blip>
          <a:srcRect/>
          <a:stretch/>
        </p:blipFill>
        <p:spPr>
          <a:xfrm>
            <a:off x="239737" y="3423557"/>
            <a:ext cx="345233" cy="393678"/>
          </a:xfrm>
          <a:prstGeom prst="rect">
            <a:avLst/>
          </a:prstGeom>
          <a:noFill/>
          <a:ln>
            <a:noFill/>
          </a:ln>
        </p:spPr>
      </p:pic>
      <p:pic>
        <p:nvPicPr>
          <p:cNvPr id="3" name="Google Shape;313;g1e1316ce296_3_135">
            <a:extLst>
              <a:ext uri="{FF2B5EF4-FFF2-40B4-BE49-F238E27FC236}">
                <a16:creationId xmlns:a16="http://schemas.microsoft.com/office/drawing/2014/main" id="{483E5A6C-8F09-9235-642A-DBA97A5074DB}"/>
              </a:ext>
            </a:extLst>
          </p:cNvPr>
          <p:cNvPicPr preferRelativeResize="0"/>
          <p:nvPr/>
        </p:nvPicPr>
        <p:blipFill rotWithShape="1">
          <a:blip r:embed="rId6">
            <a:alphaModFix/>
          </a:blip>
          <a:srcRect/>
          <a:stretch/>
        </p:blipFill>
        <p:spPr>
          <a:xfrm>
            <a:off x="3935845" y="2079826"/>
            <a:ext cx="345233" cy="393678"/>
          </a:xfrm>
          <a:prstGeom prst="rect">
            <a:avLst/>
          </a:prstGeom>
          <a:noFill/>
          <a:ln>
            <a:noFill/>
          </a:ln>
        </p:spPr>
      </p:pic>
      <p:pic>
        <p:nvPicPr>
          <p:cNvPr id="8" name="Google Shape;313;g1e1316ce296_3_135">
            <a:extLst>
              <a:ext uri="{FF2B5EF4-FFF2-40B4-BE49-F238E27FC236}">
                <a16:creationId xmlns:a16="http://schemas.microsoft.com/office/drawing/2014/main" id="{89440A90-1130-686E-8DBA-86F6347B4DA2}"/>
              </a:ext>
            </a:extLst>
          </p:cNvPr>
          <p:cNvPicPr preferRelativeResize="0"/>
          <p:nvPr/>
        </p:nvPicPr>
        <p:blipFill rotWithShape="1">
          <a:blip r:embed="rId6">
            <a:alphaModFix/>
          </a:blip>
          <a:srcRect/>
          <a:stretch/>
        </p:blipFill>
        <p:spPr>
          <a:xfrm>
            <a:off x="3935844" y="2770839"/>
            <a:ext cx="345233" cy="393678"/>
          </a:xfrm>
          <a:prstGeom prst="rect">
            <a:avLst/>
          </a:prstGeom>
          <a:noFill/>
          <a:ln>
            <a:noFill/>
          </a:ln>
        </p:spPr>
      </p:pic>
      <p:pic>
        <p:nvPicPr>
          <p:cNvPr id="9" name="Google Shape;313;g1e1316ce296_3_135">
            <a:extLst>
              <a:ext uri="{FF2B5EF4-FFF2-40B4-BE49-F238E27FC236}">
                <a16:creationId xmlns:a16="http://schemas.microsoft.com/office/drawing/2014/main" id="{D8BAE4B7-9597-E0C3-50B5-2A8E9002A485}"/>
              </a:ext>
            </a:extLst>
          </p:cNvPr>
          <p:cNvPicPr preferRelativeResize="0"/>
          <p:nvPr/>
        </p:nvPicPr>
        <p:blipFill rotWithShape="1">
          <a:blip r:embed="rId6">
            <a:alphaModFix/>
          </a:blip>
          <a:srcRect/>
          <a:stretch/>
        </p:blipFill>
        <p:spPr>
          <a:xfrm>
            <a:off x="3935843" y="3461852"/>
            <a:ext cx="345233" cy="393678"/>
          </a:xfrm>
          <a:prstGeom prst="rect">
            <a:avLst/>
          </a:prstGeom>
          <a:noFill/>
          <a:ln>
            <a:noFill/>
          </a:ln>
        </p:spPr>
      </p:pic>
      <p:pic>
        <p:nvPicPr>
          <p:cNvPr id="15" name="Google Shape;313;g1e1316ce296_3_135">
            <a:extLst>
              <a:ext uri="{FF2B5EF4-FFF2-40B4-BE49-F238E27FC236}">
                <a16:creationId xmlns:a16="http://schemas.microsoft.com/office/drawing/2014/main" id="{ED8484D3-9FF0-4BB1-2E36-CF97C4C72584}"/>
              </a:ext>
            </a:extLst>
          </p:cNvPr>
          <p:cNvPicPr preferRelativeResize="0"/>
          <p:nvPr/>
        </p:nvPicPr>
        <p:blipFill rotWithShape="1">
          <a:blip r:embed="rId6">
            <a:alphaModFix/>
          </a:blip>
          <a:srcRect/>
          <a:stretch/>
        </p:blipFill>
        <p:spPr>
          <a:xfrm>
            <a:off x="7798725" y="2671635"/>
            <a:ext cx="345233" cy="393678"/>
          </a:xfrm>
          <a:prstGeom prst="rect">
            <a:avLst/>
          </a:prstGeom>
          <a:noFill/>
          <a:ln>
            <a:noFill/>
          </a:ln>
        </p:spPr>
      </p:pic>
      <p:pic>
        <p:nvPicPr>
          <p:cNvPr id="16" name="Google Shape;313;g1e1316ce296_3_135">
            <a:extLst>
              <a:ext uri="{FF2B5EF4-FFF2-40B4-BE49-F238E27FC236}">
                <a16:creationId xmlns:a16="http://schemas.microsoft.com/office/drawing/2014/main" id="{1FBB2F77-2A9F-32C1-AFFE-ACE4292D6DF0}"/>
              </a:ext>
            </a:extLst>
          </p:cNvPr>
          <p:cNvPicPr preferRelativeResize="0"/>
          <p:nvPr/>
        </p:nvPicPr>
        <p:blipFill rotWithShape="1">
          <a:blip r:embed="rId6">
            <a:alphaModFix/>
          </a:blip>
          <a:srcRect/>
          <a:stretch/>
        </p:blipFill>
        <p:spPr>
          <a:xfrm>
            <a:off x="7798724" y="3363307"/>
            <a:ext cx="345233" cy="393678"/>
          </a:xfrm>
          <a:prstGeom prst="rect">
            <a:avLst/>
          </a:prstGeom>
          <a:noFill/>
          <a:ln>
            <a:noFill/>
          </a:ln>
        </p:spPr>
      </p:pic>
      <p:pic>
        <p:nvPicPr>
          <p:cNvPr id="17" name="Google Shape;313;g1e1316ce296_3_135">
            <a:extLst>
              <a:ext uri="{FF2B5EF4-FFF2-40B4-BE49-F238E27FC236}">
                <a16:creationId xmlns:a16="http://schemas.microsoft.com/office/drawing/2014/main" id="{B01864A5-A81E-913D-AC9D-5EF34350BD0B}"/>
              </a:ext>
            </a:extLst>
          </p:cNvPr>
          <p:cNvPicPr preferRelativeResize="0"/>
          <p:nvPr/>
        </p:nvPicPr>
        <p:blipFill rotWithShape="1">
          <a:blip r:embed="rId6">
            <a:alphaModFix/>
          </a:blip>
          <a:srcRect/>
          <a:stretch/>
        </p:blipFill>
        <p:spPr>
          <a:xfrm>
            <a:off x="7798725" y="2038472"/>
            <a:ext cx="345233" cy="393678"/>
          </a:xfrm>
          <a:prstGeom prst="rect">
            <a:avLst/>
          </a:prstGeom>
          <a:noFill/>
          <a:ln>
            <a:noFill/>
          </a:ln>
        </p:spPr>
      </p:pic>
      <p:sp>
        <p:nvSpPr>
          <p:cNvPr id="19" name="CaixaDeTexto 18">
            <a:extLst>
              <a:ext uri="{FF2B5EF4-FFF2-40B4-BE49-F238E27FC236}">
                <a16:creationId xmlns:a16="http://schemas.microsoft.com/office/drawing/2014/main" id="{D47D3B7F-6815-A981-1644-9D3D91C1B4A7}"/>
              </a:ext>
            </a:extLst>
          </p:cNvPr>
          <p:cNvSpPr txBox="1"/>
          <p:nvPr/>
        </p:nvSpPr>
        <p:spPr>
          <a:xfrm>
            <a:off x="622570" y="2112627"/>
            <a:ext cx="2449105" cy="677108"/>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Promover el diálogo social y reforzar el tripartismo</a:t>
            </a:r>
          </a:p>
          <a:p>
            <a:endParaRPr lang="pt-BR" dirty="0"/>
          </a:p>
        </p:txBody>
      </p:sp>
      <p:sp>
        <p:nvSpPr>
          <p:cNvPr id="20" name="CaixaDeTexto 19">
            <a:extLst>
              <a:ext uri="{FF2B5EF4-FFF2-40B4-BE49-F238E27FC236}">
                <a16:creationId xmlns:a16="http://schemas.microsoft.com/office/drawing/2014/main" id="{0A774BF2-C139-A551-0E53-A64B57DDCE7B}"/>
              </a:ext>
            </a:extLst>
          </p:cNvPr>
          <p:cNvSpPr txBox="1"/>
          <p:nvPr/>
        </p:nvSpPr>
        <p:spPr>
          <a:xfrm>
            <a:off x="622570" y="2696905"/>
            <a:ext cx="3480046" cy="461665"/>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Proponer políticas que garanticen el desarrollo sostenible y una transición justa</a:t>
            </a:r>
          </a:p>
        </p:txBody>
      </p:sp>
      <p:sp>
        <p:nvSpPr>
          <p:cNvPr id="21" name="CaixaDeTexto 20">
            <a:extLst>
              <a:ext uri="{FF2B5EF4-FFF2-40B4-BE49-F238E27FC236}">
                <a16:creationId xmlns:a16="http://schemas.microsoft.com/office/drawing/2014/main" id="{5DC62859-F82D-FB39-3806-656E1FBDD594}"/>
              </a:ext>
            </a:extLst>
          </p:cNvPr>
          <p:cNvSpPr txBox="1"/>
          <p:nvPr/>
        </p:nvSpPr>
        <p:spPr>
          <a:xfrm>
            <a:off x="622570" y="3314317"/>
            <a:ext cx="3480046" cy="461665"/>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Fortalecer el sistema público de empleo, trabajo e ingresos</a:t>
            </a:r>
          </a:p>
        </p:txBody>
      </p:sp>
      <p:sp>
        <p:nvSpPr>
          <p:cNvPr id="22" name="CaixaDeTexto 21">
            <a:extLst>
              <a:ext uri="{FF2B5EF4-FFF2-40B4-BE49-F238E27FC236}">
                <a16:creationId xmlns:a16="http://schemas.microsoft.com/office/drawing/2014/main" id="{E9FF7191-93F0-F1FB-3C77-BBEA698FCD86}"/>
              </a:ext>
            </a:extLst>
          </p:cNvPr>
          <p:cNvSpPr txBox="1"/>
          <p:nvPr/>
        </p:nvSpPr>
        <p:spPr>
          <a:xfrm>
            <a:off x="4302802" y="2064297"/>
            <a:ext cx="3480046" cy="461665"/>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Promover la igualdad de oportunidades y la lucha contra la discriminación</a:t>
            </a:r>
          </a:p>
        </p:txBody>
      </p:sp>
      <p:sp>
        <p:nvSpPr>
          <p:cNvPr id="23" name="CaixaDeTexto 22">
            <a:extLst>
              <a:ext uri="{FF2B5EF4-FFF2-40B4-BE49-F238E27FC236}">
                <a16:creationId xmlns:a16="http://schemas.microsoft.com/office/drawing/2014/main" id="{4CEB7F94-D42D-BFB9-284D-4AC6BD32DAF0}"/>
              </a:ext>
            </a:extLst>
          </p:cNvPr>
          <p:cNvSpPr txBox="1"/>
          <p:nvPr/>
        </p:nvSpPr>
        <p:spPr>
          <a:xfrm>
            <a:off x="4281076" y="2688692"/>
            <a:ext cx="3480046" cy="461665"/>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Fomentar la transición de la informalidad a la formalidad</a:t>
            </a:r>
          </a:p>
        </p:txBody>
      </p:sp>
      <p:sp>
        <p:nvSpPr>
          <p:cNvPr id="24" name="CaixaDeTexto 23">
            <a:extLst>
              <a:ext uri="{FF2B5EF4-FFF2-40B4-BE49-F238E27FC236}">
                <a16:creationId xmlns:a16="http://schemas.microsoft.com/office/drawing/2014/main" id="{5900CA2C-E0EE-47DC-C8A7-78AE9614244B}"/>
              </a:ext>
            </a:extLst>
          </p:cNvPr>
          <p:cNvSpPr txBox="1"/>
          <p:nvPr/>
        </p:nvSpPr>
        <p:spPr>
          <a:xfrm>
            <a:off x="4302802" y="3368653"/>
            <a:ext cx="3480046" cy="461665"/>
          </a:xfrm>
          <a:prstGeom prst="rect">
            <a:avLst/>
          </a:prstGeom>
          <a:noFill/>
        </p:spPr>
        <p:txBody>
          <a:bodyPr wrap="square" rtlCol="0">
            <a:spAutoFit/>
          </a:bodyPr>
          <a:lstStyle/>
          <a:p>
            <a:r>
              <a:rPr lang="es-ES" sz="1200" dirty="0">
                <a:solidFill>
                  <a:schemeClr val="accent1"/>
                </a:solidFill>
                <a:effectLst/>
                <a:latin typeface="Arial" panose="020B0604020202020204" pitchFamily="34" charset="0"/>
                <a:ea typeface="Times New Roman" panose="02020603050405020304" pitchFamily="18" charset="0"/>
              </a:rPr>
              <a:t>Eliminar el trabajo esclavizante y el trabajo infantil</a:t>
            </a:r>
          </a:p>
        </p:txBody>
      </p:sp>
      <p:sp>
        <p:nvSpPr>
          <p:cNvPr id="25" name="CaixaDeTexto 24">
            <a:extLst>
              <a:ext uri="{FF2B5EF4-FFF2-40B4-BE49-F238E27FC236}">
                <a16:creationId xmlns:a16="http://schemas.microsoft.com/office/drawing/2014/main" id="{F07943F1-E011-0E91-A3D3-FA3AAA14EC09}"/>
              </a:ext>
            </a:extLst>
          </p:cNvPr>
          <p:cNvSpPr txBox="1"/>
          <p:nvPr/>
        </p:nvSpPr>
        <p:spPr>
          <a:xfrm>
            <a:off x="8143957" y="2038472"/>
            <a:ext cx="3850819" cy="461665"/>
          </a:xfrm>
          <a:prstGeom prst="rect">
            <a:avLst/>
          </a:prstGeom>
          <a:noFill/>
        </p:spPr>
        <p:txBody>
          <a:bodyPr wrap="square" rtlCol="0">
            <a:spAutoFit/>
          </a:bodyPr>
          <a:lstStyle/>
          <a:p>
            <a:r>
              <a:rPr lang="es-ES" sz="1200" dirty="0">
                <a:solidFill>
                  <a:schemeClr val="accent1"/>
                </a:solidFill>
              </a:rPr>
              <a:t>Reforzar los derechos laborales fundamentales y la negociación colectiva</a:t>
            </a:r>
          </a:p>
        </p:txBody>
      </p:sp>
      <p:sp>
        <p:nvSpPr>
          <p:cNvPr id="26" name="CaixaDeTexto 25">
            <a:extLst>
              <a:ext uri="{FF2B5EF4-FFF2-40B4-BE49-F238E27FC236}">
                <a16:creationId xmlns:a16="http://schemas.microsoft.com/office/drawing/2014/main" id="{0C83915D-70AB-FC3F-8C01-84B8C0B5C7E4}"/>
              </a:ext>
            </a:extLst>
          </p:cNvPr>
          <p:cNvSpPr txBox="1"/>
          <p:nvPr/>
        </p:nvSpPr>
        <p:spPr>
          <a:xfrm>
            <a:off x="8165681" y="2637641"/>
            <a:ext cx="3191435" cy="461665"/>
          </a:xfrm>
          <a:prstGeom prst="rect">
            <a:avLst/>
          </a:prstGeom>
          <a:noFill/>
        </p:spPr>
        <p:txBody>
          <a:bodyPr wrap="square" rtlCol="0">
            <a:spAutoFit/>
          </a:bodyPr>
          <a:lstStyle/>
          <a:p>
            <a:r>
              <a:rPr lang="es-ES" sz="1200" dirty="0">
                <a:solidFill>
                  <a:schemeClr val="accent1"/>
                </a:solidFill>
              </a:rPr>
              <a:t>Fomentar la seguridad, la salud y el bienestar en el trabajo</a:t>
            </a:r>
          </a:p>
        </p:txBody>
      </p:sp>
      <p:sp>
        <p:nvSpPr>
          <p:cNvPr id="27" name="CaixaDeTexto 26">
            <a:extLst>
              <a:ext uri="{FF2B5EF4-FFF2-40B4-BE49-F238E27FC236}">
                <a16:creationId xmlns:a16="http://schemas.microsoft.com/office/drawing/2014/main" id="{823BC3BA-2472-0E5A-E503-CB7FEC2B3B9B}"/>
              </a:ext>
            </a:extLst>
          </p:cNvPr>
          <p:cNvSpPr txBox="1"/>
          <p:nvPr/>
        </p:nvSpPr>
        <p:spPr>
          <a:xfrm>
            <a:off x="8165681" y="3285012"/>
            <a:ext cx="3191435" cy="461665"/>
          </a:xfrm>
          <a:prstGeom prst="rect">
            <a:avLst/>
          </a:prstGeom>
          <a:noFill/>
        </p:spPr>
        <p:txBody>
          <a:bodyPr wrap="square" rtlCol="0">
            <a:spAutoFit/>
          </a:bodyPr>
          <a:lstStyle/>
          <a:p>
            <a:r>
              <a:rPr lang="es-ES" sz="1200" dirty="0">
                <a:solidFill>
                  <a:schemeClr val="accent1"/>
                </a:solidFill>
              </a:rPr>
              <a:t>Proponer y debatir medidas relacionadas con la vigilancia en el lugar de trabajo</a:t>
            </a:r>
          </a:p>
        </p:txBody>
      </p:sp>
    </p:spTree>
    <p:extLst>
      <p:ext uri="{BB962C8B-B14F-4D97-AF65-F5344CB8AC3E}">
        <p14:creationId xmlns:p14="http://schemas.microsoft.com/office/powerpoint/2010/main" val="4061443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866773B8-5C5C-69AE-D517-D570982C0D67}"/>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96E381A2-14A3-AB25-B20E-0A0F442BD864}"/>
              </a:ext>
            </a:extLst>
          </p:cNvPr>
          <p:cNvSpPr txBox="1"/>
          <p:nvPr/>
        </p:nvSpPr>
        <p:spPr>
          <a:xfrm>
            <a:off x="826471" y="890800"/>
            <a:ext cx="5387788" cy="523220"/>
          </a:xfrm>
          <a:prstGeom prst="rect">
            <a:avLst/>
          </a:prstGeom>
          <a:noFill/>
        </p:spPr>
        <p:txBody>
          <a:bodyPr wrap="square" rtlCol="0">
            <a:spAutoFit/>
          </a:bodyPr>
          <a:lstStyle/>
          <a:p>
            <a:r>
              <a:rPr lang="es-ES" sz="2800" b="1" i="0" dirty="0">
                <a:solidFill>
                  <a:schemeClr val="accent1"/>
                </a:solidFill>
                <a:effectLst/>
                <a:latin typeface="Poppins" panose="00000500000000000000" pitchFamily="2" charset="0"/>
              </a:rPr>
              <a:t>RETOS</a:t>
            </a:r>
          </a:p>
        </p:txBody>
      </p:sp>
      <p:pic>
        <p:nvPicPr>
          <p:cNvPr id="4" name="Imagem 3" descr="Logotipo&#10;&#10;O conteúdo gerado por IA pode estar incorreto.">
            <a:extLst>
              <a:ext uri="{FF2B5EF4-FFF2-40B4-BE49-F238E27FC236}">
                <a16:creationId xmlns:a16="http://schemas.microsoft.com/office/drawing/2014/main" id="{BB72D6D4-2140-D21A-B9CE-3EED2BD065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25802" y="349624"/>
            <a:ext cx="2085340" cy="496570"/>
          </a:xfrm>
          <a:prstGeom prst="rect">
            <a:avLst/>
          </a:prstGeom>
        </p:spPr>
      </p:pic>
      <p:sp>
        <p:nvSpPr>
          <p:cNvPr id="18" name="CaixaDeTexto 17">
            <a:extLst>
              <a:ext uri="{FF2B5EF4-FFF2-40B4-BE49-F238E27FC236}">
                <a16:creationId xmlns:a16="http://schemas.microsoft.com/office/drawing/2014/main" id="{F21E213B-3F75-2BD2-6646-99D7E9D3C829}"/>
              </a:ext>
            </a:extLst>
          </p:cNvPr>
          <p:cNvSpPr txBox="1"/>
          <p:nvPr/>
        </p:nvSpPr>
        <p:spPr>
          <a:xfrm>
            <a:off x="826471" y="1687889"/>
            <a:ext cx="4634753" cy="738664"/>
          </a:xfrm>
          <a:prstGeom prst="rect">
            <a:avLst/>
          </a:prstGeom>
          <a:noFill/>
        </p:spPr>
        <p:txBody>
          <a:bodyPr wrap="square" rtlCol="0">
            <a:spAutoFit/>
          </a:bodyPr>
          <a:lstStyle/>
          <a:p>
            <a:endParaRPr lang="pt-BR"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pt-BR"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pt-BR" dirty="0"/>
          </a:p>
        </p:txBody>
      </p:sp>
      <p:sp>
        <p:nvSpPr>
          <p:cNvPr id="3" name="CaixaDeTexto 2">
            <a:extLst>
              <a:ext uri="{FF2B5EF4-FFF2-40B4-BE49-F238E27FC236}">
                <a16:creationId xmlns:a16="http://schemas.microsoft.com/office/drawing/2014/main" id="{3FB28324-5C0D-BC24-3540-FA7C04645681}"/>
              </a:ext>
            </a:extLst>
          </p:cNvPr>
          <p:cNvSpPr txBox="1"/>
          <p:nvPr/>
        </p:nvSpPr>
        <p:spPr>
          <a:xfrm>
            <a:off x="2834565" y="1569125"/>
            <a:ext cx="5513908" cy="3600986"/>
          </a:xfrm>
          <a:prstGeom prst="rect">
            <a:avLst/>
          </a:prstGeom>
          <a:noFill/>
        </p:spPr>
        <p:txBody>
          <a:bodyPr wrap="square" rtlCol="0">
            <a:spAutoFit/>
          </a:bodyPr>
          <a:lstStyle/>
          <a:p>
            <a:r>
              <a:rPr lang="es-ES" sz="1800" b="1" dirty="0">
                <a:solidFill>
                  <a:schemeClr val="accent1"/>
                </a:solidFill>
              </a:rPr>
              <a:t>Gestión de crisis</a:t>
            </a:r>
          </a:p>
          <a:p>
            <a:endParaRPr lang="pt-BR" dirty="0">
              <a:solidFill>
                <a:schemeClr val="accent1"/>
              </a:solidFill>
            </a:endParaRPr>
          </a:p>
          <a:p>
            <a:pPr algn="just"/>
            <a:r>
              <a:rPr lang="es-ES" dirty="0">
                <a:solidFill>
                  <a:schemeClr val="accent1"/>
                </a:solidFill>
              </a:rPr>
              <a:t>La preparación de la conferencia se enfrentó inicialmente a la resistencia del sector empresarial, que temía un desequilibrio en el poder de decisión. </a:t>
            </a:r>
          </a:p>
          <a:p>
            <a:pPr algn="just"/>
            <a:endParaRPr lang="pt-BR" b="1" dirty="0">
              <a:solidFill>
                <a:schemeClr val="accent1"/>
              </a:solidFill>
            </a:endParaRPr>
          </a:p>
          <a:p>
            <a:pPr algn="just"/>
            <a:r>
              <a:rPr lang="es-ES" dirty="0">
                <a:solidFill>
                  <a:schemeClr val="accent1"/>
                </a:solidFill>
              </a:rPr>
              <a:t>Para garantizar la viabilidad política, se modificó el modelo propuesto inicialmente, centrándose en el </a:t>
            </a:r>
            <a:r>
              <a:rPr lang="es-ES" b="1" dirty="0">
                <a:solidFill>
                  <a:schemeClr val="accent1"/>
                </a:solidFill>
              </a:rPr>
              <a:t>tripartismo estricto</a:t>
            </a:r>
            <a:r>
              <a:rPr lang="es-ES" dirty="0">
                <a:solidFill>
                  <a:schemeClr val="accent1"/>
                </a:solidFill>
              </a:rPr>
              <a:t>.</a:t>
            </a:r>
          </a:p>
          <a:p>
            <a:pPr algn="just"/>
            <a:endParaRPr lang="pt-BR" dirty="0">
              <a:solidFill>
                <a:schemeClr val="accent1"/>
              </a:solidFill>
            </a:endParaRPr>
          </a:p>
          <a:p>
            <a:pPr algn="just"/>
            <a:r>
              <a:rPr lang="es-ES" dirty="0">
                <a:solidFill>
                  <a:schemeClr val="accent1"/>
                </a:solidFill>
              </a:rPr>
              <a:t>El éxito de la II CNT dependió de la colaboración en el ámbito político, que transformó un ambiente de desconfianza en una estructura operativa consensuada destinada a reforzar las políticas de empleo e ingresos.</a:t>
            </a:r>
          </a:p>
          <a:p>
            <a:endParaRPr lang="pt-BR" b="1" dirty="0">
              <a:solidFill>
                <a:schemeClr val="accent1"/>
              </a:solidFill>
            </a:endParaRPr>
          </a:p>
          <a:p>
            <a:endParaRPr lang="pt-BR" b="1" dirty="0">
              <a:solidFill>
                <a:schemeClr val="accent1"/>
              </a:solidFill>
            </a:endParaRPr>
          </a:p>
          <a:p>
            <a:endParaRPr lang="pt-BR" b="1" dirty="0">
              <a:solidFill>
                <a:schemeClr val="accent1"/>
              </a:solidFill>
            </a:endParaRPr>
          </a:p>
        </p:txBody>
      </p:sp>
      <p:sp>
        <p:nvSpPr>
          <p:cNvPr id="7" name="Retângulo 6">
            <a:extLst>
              <a:ext uri="{FF2B5EF4-FFF2-40B4-BE49-F238E27FC236}">
                <a16:creationId xmlns:a16="http://schemas.microsoft.com/office/drawing/2014/main" id="{88391C72-182B-8157-5CB8-92E7D3E10D3A}"/>
              </a:ext>
            </a:extLst>
          </p:cNvPr>
          <p:cNvSpPr/>
          <p:nvPr/>
        </p:nvSpPr>
        <p:spPr>
          <a:xfrm>
            <a:off x="11313458" y="0"/>
            <a:ext cx="600635" cy="75482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Retângulo 7">
            <a:extLst>
              <a:ext uri="{FF2B5EF4-FFF2-40B4-BE49-F238E27FC236}">
                <a16:creationId xmlns:a16="http://schemas.microsoft.com/office/drawing/2014/main" id="{27785BBC-A274-0623-0EF9-27CADF3E867D}"/>
              </a:ext>
            </a:extLst>
          </p:cNvPr>
          <p:cNvSpPr/>
          <p:nvPr/>
        </p:nvSpPr>
        <p:spPr>
          <a:xfrm>
            <a:off x="40341" y="6111533"/>
            <a:ext cx="12761259" cy="396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Gráfico 9" descr="Sala de reuniões com preenchimento sólido">
            <a:extLst>
              <a:ext uri="{FF2B5EF4-FFF2-40B4-BE49-F238E27FC236}">
                <a16:creationId xmlns:a16="http://schemas.microsoft.com/office/drawing/2014/main" id="{E3ED6C51-D69E-F948-D262-92FC68E11B3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77153" y="2518568"/>
            <a:ext cx="1656254" cy="1656254"/>
          </a:xfrm>
          <a:prstGeom prst="rect">
            <a:avLst/>
          </a:prstGeom>
        </p:spPr>
      </p:pic>
    </p:spTree>
    <p:extLst>
      <p:ext uri="{BB962C8B-B14F-4D97-AF65-F5344CB8AC3E}">
        <p14:creationId xmlns:p14="http://schemas.microsoft.com/office/powerpoint/2010/main" val="2792797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6AD8AE45-1E00-A0C3-289E-440850717093}"/>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160F7EB9-E98B-11F0-5C36-F850896B5FB3}"/>
              </a:ext>
            </a:extLst>
          </p:cNvPr>
          <p:cNvSpPr txBox="1"/>
          <p:nvPr/>
        </p:nvSpPr>
        <p:spPr>
          <a:xfrm>
            <a:off x="2108420" y="924279"/>
            <a:ext cx="5780517" cy="400110"/>
          </a:xfrm>
          <a:prstGeom prst="rect">
            <a:avLst/>
          </a:prstGeom>
          <a:noFill/>
        </p:spPr>
        <p:txBody>
          <a:bodyPr wrap="square" rtlCol="0">
            <a:spAutoFit/>
          </a:bodyPr>
          <a:lstStyle/>
          <a:p>
            <a:pPr algn="ctr"/>
            <a:r>
              <a:rPr lang="es-ES" sz="2000" b="1" dirty="0">
                <a:solidFill>
                  <a:schemeClr val="accent1"/>
                </a:solidFill>
                <a:latin typeface="Poppins" panose="00000500000000000000" pitchFamily="2" charset="0"/>
              </a:rPr>
              <a:t>METODOLOGÍA</a:t>
            </a:r>
          </a:p>
        </p:txBody>
      </p:sp>
      <p:pic>
        <p:nvPicPr>
          <p:cNvPr id="6" name="Google Shape;430;g1e1316ce296_3_251">
            <a:extLst>
              <a:ext uri="{FF2B5EF4-FFF2-40B4-BE49-F238E27FC236}">
                <a16:creationId xmlns:a16="http://schemas.microsoft.com/office/drawing/2014/main" id="{DDDAC7F2-B69A-EE5C-E902-9307246C0348}"/>
              </a:ext>
            </a:extLst>
          </p:cNvPr>
          <p:cNvPicPr preferRelativeResize="0"/>
          <p:nvPr/>
        </p:nvPicPr>
        <p:blipFill rotWithShape="1">
          <a:blip r:embed="rId3">
            <a:alphaModFix/>
          </a:blip>
          <a:srcRect/>
          <a:stretch/>
        </p:blipFill>
        <p:spPr>
          <a:xfrm>
            <a:off x="8597148" y="72468"/>
            <a:ext cx="2716310" cy="554312"/>
          </a:xfrm>
          <a:prstGeom prst="rect">
            <a:avLst/>
          </a:prstGeom>
          <a:noFill/>
          <a:ln>
            <a:noFill/>
          </a:ln>
        </p:spPr>
      </p:pic>
      <p:sp>
        <p:nvSpPr>
          <p:cNvPr id="18" name="CaixaDeTexto 17">
            <a:extLst>
              <a:ext uri="{FF2B5EF4-FFF2-40B4-BE49-F238E27FC236}">
                <a16:creationId xmlns:a16="http://schemas.microsoft.com/office/drawing/2014/main" id="{1CBF5071-AA12-BFB5-3C7E-8EE11E186BE6}"/>
              </a:ext>
            </a:extLst>
          </p:cNvPr>
          <p:cNvSpPr txBox="1"/>
          <p:nvPr/>
        </p:nvSpPr>
        <p:spPr>
          <a:xfrm>
            <a:off x="1380565" y="1431956"/>
            <a:ext cx="7377953" cy="1615827"/>
          </a:xfrm>
          <a:prstGeom prst="rect">
            <a:avLst/>
          </a:prstGeom>
          <a:noFill/>
        </p:spPr>
        <p:txBody>
          <a:bodyPr wrap="square" rtlCol="0">
            <a:spAutoFit/>
          </a:bodyPr>
          <a:lstStyle/>
          <a:p>
            <a:r>
              <a:rPr lang="es-ES" sz="1100" b="1" dirty="0">
                <a:solidFill>
                  <a:schemeClr val="accent1"/>
                </a:solidFill>
              </a:rPr>
              <a:t>ETAPA ESTATAL</a:t>
            </a:r>
          </a:p>
          <a:p>
            <a:endParaRPr lang="pt-BR" sz="1100" b="1" dirty="0">
              <a:solidFill>
                <a:schemeClr val="accent1"/>
              </a:solidFill>
            </a:endParaRPr>
          </a:p>
          <a:p>
            <a:r>
              <a:rPr lang="es-ES" sz="1100" b="1" dirty="0">
                <a:solidFill>
                  <a:schemeClr val="accent1"/>
                </a:solidFill>
              </a:rPr>
              <a:t>Grupos temáticos:</a:t>
            </a:r>
            <a:r>
              <a:rPr lang="es-ES" sz="1100" dirty="0">
                <a:solidFill>
                  <a:schemeClr val="accent1"/>
                </a:solidFill>
              </a:rPr>
              <a:t> Los participantes debatieron cuatro subtemas principales para formular propuestas</a:t>
            </a:r>
          </a:p>
          <a:p>
            <a:endParaRPr lang="pt-BR" sz="1100" dirty="0">
              <a:solidFill>
                <a:schemeClr val="accent1"/>
              </a:solidFill>
            </a:endParaRPr>
          </a:p>
          <a:p>
            <a:r>
              <a:rPr lang="es-ES" sz="1100" b="1" dirty="0">
                <a:solidFill>
                  <a:schemeClr val="accent1"/>
                </a:solidFill>
              </a:rPr>
              <a:t>Propuestas:</a:t>
            </a:r>
            <a:r>
              <a:rPr lang="es-ES" sz="1100" dirty="0">
                <a:solidFill>
                  <a:schemeClr val="accent1"/>
                </a:solidFill>
              </a:rPr>
              <a:t> Cada grupo podría presentar una propuesta por subtema, además de la posibilidad de una propuesta consensuada entre las tres partes</a:t>
            </a:r>
          </a:p>
          <a:p>
            <a:endParaRPr lang="pt-BR" sz="1100" dirty="0">
              <a:solidFill>
                <a:schemeClr val="accent1"/>
              </a:solidFill>
            </a:endParaRPr>
          </a:p>
          <a:p>
            <a:r>
              <a:rPr lang="es-ES" sz="1100" b="1" dirty="0">
                <a:solidFill>
                  <a:schemeClr val="accent1"/>
                </a:solidFill>
              </a:rPr>
              <a:t>Plenaria final:</a:t>
            </a:r>
            <a:r>
              <a:rPr lang="es-ES" sz="1100" dirty="0">
                <a:solidFill>
                  <a:schemeClr val="accent1"/>
                </a:solidFill>
              </a:rPr>
              <a:t> Espacio de votación en el que las propuestas se clasificaban por grado de apoyo (consenso, gran mayoría, mayoría o minoría).</a:t>
            </a:r>
          </a:p>
        </p:txBody>
      </p:sp>
      <p:sp>
        <p:nvSpPr>
          <p:cNvPr id="17" name="CaixaDeTexto 16">
            <a:extLst>
              <a:ext uri="{FF2B5EF4-FFF2-40B4-BE49-F238E27FC236}">
                <a16:creationId xmlns:a16="http://schemas.microsoft.com/office/drawing/2014/main" id="{331EB99C-0925-43F0-1542-FCC7D27336B3}"/>
              </a:ext>
            </a:extLst>
          </p:cNvPr>
          <p:cNvSpPr txBox="1"/>
          <p:nvPr/>
        </p:nvSpPr>
        <p:spPr>
          <a:xfrm>
            <a:off x="3039034" y="3174293"/>
            <a:ext cx="7377953" cy="2462213"/>
          </a:xfrm>
          <a:prstGeom prst="rect">
            <a:avLst/>
          </a:prstGeom>
          <a:noFill/>
        </p:spPr>
        <p:txBody>
          <a:bodyPr wrap="square" rtlCol="0">
            <a:spAutoFit/>
          </a:bodyPr>
          <a:lstStyle/>
          <a:p>
            <a:r>
              <a:rPr lang="es-ES" sz="1100" b="1" dirty="0">
                <a:solidFill>
                  <a:schemeClr val="accent1"/>
                </a:solidFill>
              </a:rPr>
              <a:t>ETAPA NACIONAL</a:t>
            </a:r>
          </a:p>
          <a:p>
            <a:endParaRPr lang="pt-BR" sz="1100" b="1" dirty="0">
              <a:solidFill>
                <a:schemeClr val="accent1"/>
              </a:solidFill>
            </a:endParaRPr>
          </a:p>
          <a:p>
            <a:r>
              <a:rPr lang="es-ES" sz="1100" b="1" dirty="0">
                <a:solidFill>
                  <a:schemeClr val="accent1"/>
                </a:solidFill>
              </a:rPr>
              <a:t>Composición: </a:t>
            </a:r>
            <a:r>
              <a:rPr lang="es-ES" sz="1100" dirty="0">
                <a:solidFill>
                  <a:schemeClr val="accent1"/>
                </a:solidFill>
              </a:rPr>
              <a:t>Fijada en 672 delegados, 224 de cada parte (gobierno, trabajadores y empresarios), elegidos en proporción a la población de cada estado.</a:t>
            </a:r>
          </a:p>
          <a:p>
            <a:endParaRPr lang="pt-BR" sz="1100" dirty="0">
              <a:solidFill>
                <a:schemeClr val="accent1"/>
              </a:solidFill>
            </a:endParaRPr>
          </a:p>
          <a:p>
            <a:r>
              <a:rPr lang="es-ES" sz="1100" b="1" dirty="0">
                <a:solidFill>
                  <a:schemeClr val="accent1"/>
                </a:solidFill>
              </a:rPr>
              <a:t>Propuestas:</a:t>
            </a:r>
            <a:r>
              <a:rPr lang="es-ES" sz="1100" dirty="0">
                <a:solidFill>
                  <a:schemeClr val="accent1"/>
                </a:solidFill>
              </a:rPr>
              <a:t> Proceso de selección: De las 386 propuestas originales procedentes de los estados, el Comité Organizador Nacional llevó a cabo una sistematización técnica, reduciéndolas a 175 y seleccionando finalmente 56 propuestas prioritarias para su debate en la fase final.</a:t>
            </a:r>
          </a:p>
          <a:p>
            <a:endParaRPr lang="pt-BR" sz="1100" dirty="0">
              <a:solidFill>
                <a:schemeClr val="accent1"/>
              </a:solidFill>
            </a:endParaRPr>
          </a:p>
          <a:p>
            <a:r>
              <a:rPr lang="es-ES" sz="1100" b="1" dirty="0">
                <a:solidFill>
                  <a:schemeClr val="accent1"/>
                </a:solidFill>
              </a:rPr>
              <a:t>Plenaria final:</a:t>
            </a:r>
            <a:r>
              <a:rPr lang="es-ES" sz="1100" dirty="0">
                <a:solidFill>
                  <a:schemeClr val="accent1"/>
                </a:solidFill>
              </a:rPr>
              <a:t> Espacio de votación en el que las propuestas se clasificaban por grado de apoyo (consenso, gran mayoría, mayoría o minoría).</a:t>
            </a:r>
          </a:p>
          <a:p>
            <a:endParaRPr lang="pt-BR" sz="1100" dirty="0">
              <a:solidFill>
                <a:schemeClr val="accent1"/>
              </a:solidFill>
            </a:endParaRPr>
          </a:p>
          <a:p>
            <a:r>
              <a:rPr lang="es-ES" sz="1100" b="1" dirty="0">
                <a:solidFill>
                  <a:schemeClr val="accent1"/>
                </a:solidFill>
              </a:rPr>
              <a:t>Deliberación: </a:t>
            </a:r>
            <a:r>
              <a:rPr lang="es-ES" sz="1100" dirty="0">
                <a:solidFill>
                  <a:schemeClr val="accent1"/>
                </a:solidFill>
              </a:rPr>
              <a:t>Las propuestas se debatieron en nuevos Grupos Temáticos en la fase nacional y sólo 17 llegaron a la plenaria final para su aprobación.</a:t>
            </a:r>
          </a:p>
        </p:txBody>
      </p:sp>
      <p:pic>
        <p:nvPicPr>
          <p:cNvPr id="20" name="Gráfico 19" descr="Lista de Verificação com preenchimento sólido">
            <a:extLst>
              <a:ext uri="{FF2B5EF4-FFF2-40B4-BE49-F238E27FC236}">
                <a16:creationId xmlns:a16="http://schemas.microsoft.com/office/drawing/2014/main" id="{71A8A934-2B5C-960A-A45C-08C8810A554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66165" y="1871275"/>
            <a:ext cx="914400" cy="914400"/>
          </a:xfrm>
          <a:prstGeom prst="rect">
            <a:avLst/>
          </a:prstGeom>
        </p:spPr>
      </p:pic>
      <p:pic>
        <p:nvPicPr>
          <p:cNvPr id="22" name="Gráfico 21" descr="Filtro estrutura de tópicos">
            <a:extLst>
              <a:ext uri="{FF2B5EF4-FFF2-40B4-BE49-F238E27FC236}">
                <a16:creationId xmlns:a16="http://schemas.microsoft.com/office/drawing/2014/main" id="{112A69AB-A671-A618-861E-56E47C4F8D74}"/>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441602" y="3727139"/>
            <a:ext cx="1516749" cy="1516749"/>
          </a:xfrm>
          <a:prstGeom prst="rect">
            <a:avLst/>
          </a:prstGeom>
        </p:spPr>
      </p:pic>
      <p:sp>
        <p:nvSpPr>
          <p:cNvPr id="23" name="Retângulo 22">
            <a:extLst>
              <a:ext uri="{FF2B5EF4-FFF2-40B4-BE49-F238E27FC236}">
                <a16:creationId xmlns:a16="http://schemas.microsoft.com/office/drawing/2014/main" id="{A919D4C0-F75D-EE93-B5B8-29EB1E91B3F7}"/>
              </a:ext>
            </a:extLst>
          </p:cNvPr>
          <p:cNvSpPr/>
          <p:nvPr/>
        </p:nvSpPr>
        <p:spPr>
          <a:xfrm>
            <a:off x="11313458" y="0"/>
            <a:ext cx="600635" cy="75482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5" name="Retângulo 24">
            <a:extLst>
              <a:ext uri="{FF2B5EF4-FFF2-40B4-BE49-F238E27FC236}">
                <a16:creationId xmlns:a16="http://schemas.microsoft.com/office/drawing/2014/main" id="{92D3AB26-10B3-CB98-039F-F16519DDCF48}"/>
              </a:ext>
            </a:extLst>
          </p:cNvPr>
          <p:cNvSpPr/>
          <p:nvPr/>
        </p:nvSpPr>
        <p:spPr>
          <a:xfrm>
            <a:off x="40341" y="6111533"/>
            <a:ext cx="12761259" cy="396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36928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EACF8BEF-50F7-6885-3768-01F6016B0B18}"/>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66134C2D-FCB3-483B-3C3E-A6D457201D1F}"/>
              </a:ext>
            </a:extLst>
          </p:cNvPr>
          <p:cNvSpPr txBox="1"/>
          <p:nvPr/>
        </p:nvSpPr>
        <p:spPr>
          <a:xfrm>
            <a:off x="826471" y="890800"/>
            <a:ext cx="5387788" cy="523220"/>
          </a:xfrm>
          <a:prstGeom prst="rect">
            <a:avLst/>
          </a:prstGeom>
          <a:noFill/>
        </p:spPr>
        <p:txBody>
          <a:bodyPr wrap="square" rtlCol="0">
            <a:spAutoFit/>
          </a:bodyPr>
          <a:lstStyle/>
          <a:p>
            <a:r>
              <a:rPr lang="es-ES" sz="2800" b="1" i="0" dirty="0">
                <a:solidFill>
                  <a:schemeClr val="accent1"/>
                </a:solidFill>
                <a:effectLst/>
                <a:latin typeface="Poppins" panose="00000500000000000000" pitchFamily="2" charset="0"/>
              </a:rPr>
              <a:t>RESULTADOS</a:t>
            </a:r>
          </a:p>
        </p:txBody>
      </p:sp>
      <p:pic>
        <p:nvPicPr>
          <p:cNvPr id="4" name="Imagem 3" descr="Logotipo&#10;&#10;O conteúdo gerado por IA pode estar incorreto.">
            <a:extLst>
              <a:ext uri="{FF2B5EF4-FFF2-40B4-BE49-F238E27FC236}">
                <a16:creationId xmlns:a16="http://schemas.microsoft.com/office/drawing/2014/main" id="{335E63F5-BDDA-3613-4BC7-3CFC91C58B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5" name="Imagem 4" descr="Uma imagem contendo Texto&#10;&#10;O conteúdo gerado por IA pode estar incorreto.">
            <a:extLst>
              <a:ext uri="{FF2B5EF4-FFF2-40B4-BE49-F238E27FC236}">
                <a16:creationId xmlns:a16="http://schemas.microsoft.com/office/drawing/2014/main" id="{0D698716-775A-4CA3-5C53-BE407D76C2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3716" y="5008746"/>
            <a:ext cx="1417320" cy="495935"/>
          </a:xfrm>
          <a:prstGeom prst="rect">
            <a:avLst/>
          </a:prstGeom>
        </p:spPr>
      </p:pic>
      <p:pic>
        <p:nvPicPr>
          <p:cNvPr id="6" name="Google Shape;430;g1e1316ce296_3_251">
            <a:extLst>
              <a:ext uri="{FF2B5EF4-FFF2-40B4-BE49-F238E27FC236}">
                <a16:creationId xmlns:a16="http://schemas.microsoft.com/office/drawing/2014/main" id="{97B700AE-CED7-6103-D264-37483212355B}"/>
              </a:ext>
            </a:extLst>
          </p:cNvPr>
          <p:cNvPicPr preferRelativeResize="0"/>
          <p:nvPr/>
        </p:nvPicPr>
        <p:blipFill rotWithShape="1">
          <a:blip r:embed="rId5">
            <a:alphaModFix/>
          </a:blip>
          <a:srcRect/>
          <a:stretch/>
        </p:blipFill>
        <p:spPr>
          <a:xfrm>
            <a:off x="7888937" y="184064"/>
            <a:ext cx="4185747" cy="716600"/>
          </a:xfrm>
          <a:prstGeom prst="rect">
            <a:avLst/>
          </a:prstGeom>
          <a:noFill/>
          <a:ln>
            <a:noFill/>
          </a:ln>
        </p:spPr>
      </p:pic>
      <p:sp>
        <p:nvSpPr>
          <p:cNvPr id="18" name="CaixaDeTexto 17">
            <a:extLst>
              <a:ext uri="{FF2B5EF4-FFF2-40B4-BE49-F238E27FC236}">
                <a16:creationId xmlns:a16="http://schemas.microsoft.com/office/drawing/2014/main" id="{601FBA0B-4E54-DE63-5AEA-7ADE4B47B33C}"/>
              </a:ext>
            </a:extLst>
          </p:cNvPr>
          <p:cNvSpPr txBox="1"/>
          <p:nvPr/>
        </p:nvSpPr>
        <p:spPr>
          <a:xfrm>
            <a:off x="826471" y="1687889"/>
            <a:ext cx="4634753" cy="738664"/>
          </a:xfrm>
          <a:prstGeom prst="rect">
            <a:avLst/>
          </a:prstGeom>
          <a:noFill/>
        </p:spPr>
        <p:txBody>
          <a:bodyPr wrap="square" rtlCol="0">
            <a:spAutoFit/>
          </a:bodyPr>
          <a:lstStyle/>
          <a:p>
            <a:endParaRPr lang="pt-BR"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pt-BR"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pt-BR" dirty="0"/>
          </a:p>
        </p:txBody>
      </p:sp>
      <p:sp>
        <p:nvSpPr>
          <p:cNvPr id="3" name="CaixaDeTexto 2">
            <a:extLst>
              <a:ext uri="{FF2B5EF4-FFF2-40B4-BE49-F238E27FC236}">
                <a16:creationId xmlns:a16="http://schemas.microsoft.com/office/drawing/2014/main" id="{9C5E6E63-64E7-F97D-8985-E88B3558E91C}"/>
              </a:ext>
            </a:extLst>
          </p:cNvPr>
          <p:cNvSpPr txBox="1"/>
          <p:nvPr/>
        </p:nvSpPr>
        <p:spPr>
          <a:xfrm>
            <a:off x="3182466" y="1624241"/>
            <a:ext cx="5558570" cy="3108543"/>
          </a:xfrm>
          <a:prstGeom prst="rect">
            <a:avLst/>
          </a:prstGeom>
          <a:noFill/>
        </p:spPr>
        <p:txBody>
          <a:bodyPr wrap="square" rtlCol="0">
            <a:spAutoFit/>
          </a:bodyPr>
          <a:lstStyle/>
          <a:p>
            <a:r>
              <a:rPr lang="es-ES" dirty="0">
                <a:solidFill>
                  <a:schemeClr val="accent1"/>
                </a:solidFill>
              </a:rPr>
              <a:t>La II CNT generó un amplio proceso de movilización, con la participación de más de 3,000 delegados y observadores internacionales tripartitos de países como Paraguay, Perú, Uruguay, Angola y Cabo Verde. </a:t>
            </a:r>
          </a:p>
          <a:p>
            <a:pPr algn="just"/>
            <a:endParaRPr lang="pt-BR" b="1" dirty="0">
              <a:solidFill>
                <a:schemeClr val="accent1"/>
              </a:solidFill>
            </a:endParaRPr>
          </a:p>
          <a:p>
            <a:pPr algn="just"/>
            <a:r>
              <a:rPr lang="es-ES" b="1" dirty="0">
                <a:solidFill>
                  <a:schemeClr val="accent1"/>
                </a:solidFill>
              </a:rPr>
              <a:t>Resultado final:</a:t>
            </a:r>
            <a:r>
              <a:rPr lang="es-ES" dirty="0">
                <a:solidFill>
                  <a:schemeClr val="accent1"/>
                </a:solidFill>
              </a:rPr>
              <a:t> Se adoptaron 10 propuestas de políticas públicas centradas en reforzar la producción, organización y transparencia de la información sobre el mundo del trabajo, así como en mejorar los instrumentos institucionales de gestión de las políticas públicas de empleo, trabajo e ingresos. </a:t>
            </a:r>
          </a:p>
          <a:p>
            <a:pPr algn="just"/>
            <a:endParaRPr lang="pt-BR" dirty="0">
              <a:solidFill>
                <a:schemeClr val="accent1"/>
              </a:solidFill>
            </a:endParaRPr>
          </a:p>
          <a:p>
            <a:pPr algn="just"/>
            <a:r>
              <a:rPr lang="es-ES" dirty="0">
                <a:solidFill>
                  <a:schemeClr val="accent1"/>
                </a:solidFill>
              </a:rPr>
              <a:t>La conferencia culminó con la aprobación de la </a:t>
            </a:r>
            <a:r>
              <a:rPr lang="es-ES" b="1" dirty="0">
                <a:solidFill>
                  <a:schemeClr val="accent1"/>
                </a:solidFill>
              </a:rPr>
              <a:t>Declaración Final</a:t>
            </a:r>
            <a:r>
              <a:rPr lang="es-ES" dirty="0">
                <a:solidFill>
                  <a:schemeClr val="accent1"/>
                </a:solidFill>
              </a:rPr>
              <a:t>.</a:t>
            </a:r>
          </a:p>
          <a:p>
            <a:endParaRPr lang="pt-BR" b="1" dirty="0">
              <a:solidFill>
                <a:schemeClr val="accent1"/>
              </a:solidFill>
            </a:endParaRPr>
          </a:p>
          <a:p>
            <a:endParaRPr lang="pt-BR" b="1" dirty="0">
              <a:solidFill>
                <a:schemeClr val="accent1"/>
              </a:solidFill>
            </a:endParaRPr>
          </a:p>
        </p:txBody>
      </p:sp>
      <p:pic>
        <p:nvPicPr>
          <p:cNvPr id="9" name="Gráfico 8" descr="Na mosca com preenchimento sólido">
            <a:extLst>
              <a:ext uri="{FF2B5EF4-FFF2-40B4-BE49-F238E27FC236}">
                <a16:creationId xmlns:a16="http://schemas.microsoft.com/office/drawing/2014/main" id="{FCB9FAF9-E034-85C8-DE75-4F66F62276F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434353" y="2499914"/>
            <a:ext cx="1362635" cy="1362635"/>
          </a:xfrm>
          <a:prstGeom prst="rect">
            <a:avLst/>
          </a:prstGeom>
        </p:spPr>
      </p:pic>
    </p:spTree>
    <p:extLst>
      <p:ext uri="{BB962C8B-B14F-4D97-AF65-F5344CB8AC3E}">
        <p14:creationId xmlns:p14="http://schemas.microsoft.com/office/powerpoint/2010/main" val="376654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8384DFE7-76A5-8090-AD96-65D508214774}"/>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C71CA7C7-22D8-9F1B-AB57-2623BE8CF1A4}"/>
              </a:ext>
            </a:extLst>
          </p:cNvPr>
          <p:cNvSpPr txBox="1"/>
          <p:nvPr/>
        </p:nvSpPr>
        <p:spPr>
          <a:xfrm>
            <a:off x="3021106" y="2021884"/>
            <a:ext cx="5387788" cy="738664"/>
          </a:xfrm>
          <a:prstGeom prst="rect">
            <a:avLst/>
          </a:prstGeom>
          <a:noFill/>
        </p:spPr>
        <p:txBody>
          <a:bodyPr wrap="square" rtlCol="0">
            <a:spAutoFit/>
          </a:bodyPr>
          <a:lstStyle/>
          <a:p>
            <a:pPr algn="ctr"/>
            <a:r>
              <a:rPr lang="es-ES" sz="2800" b="1" i="0" dirty="0">
                <a:solidFill>
                  <a:schemeClr val="accent1"/>
                </a:solidFill>
                <a:effectLst/>
                <a:latin typeface="Poppins" panose="00000500000000000000" pitchFamily="2" charset="0"/>
              </a:rPr>
              <a:t>¡Muchas gracias!</a:t>
            </a:r>
          </a:p>
          <a:p>
            <a:endParaRPr lang="pt-BR" dirty="0"/>
          </a:p>
        </p:txBody>
      </p:sp>
      <p:sp>
        <p:nvSpPr>
          <p:cNvPr id="3" name="CaixaDeTexto 2">
            <a:extLst>
              <a:ext uri="{FF2B5EF4-FFF2-40B4-BE49-F238E27FC236}">
                <a16:creationId xmlns:a16="http://schemas.microsoft.com/office/drawing/2014/main" id="{24CD9E8B-4405-97EE-B1F0-7D1D3F189899}"/>
              </a:ext>
            </a:extLst>
          </p:cNvPr>
          <p:cNvSpPr txBox="1"/>
          <p:nvPr/>
        </p:nvSpPr>
        <p:spPr>
          <a:xfrm>
            <a:off x="2931459" y="2921168"/>
            <a:ext cx="6060141" cy="1015663"/>
          </a:xfrm>
          <a:prstGeom prst="rect">
            <a:avLst/>
          </a:prstGeom>
          <a:noFill/>
        </p:spPr>
        <p:txBody>
          <a:bodyPr wrap="square" rtlCol="0">
            <a:spAutoFit/>
          </a:bodyPr>
          <a:lstStyle/>
          <a:p>
            <a:pPr algn="ctr"/>
            <a:r>
              <a:rPr lang="es-ES" sz="2000" b="0" i="0" dirty="0">
                <a:solidFill>
                  <a:srgbClr val="64748B"/>
                </a:solidFill>
                <a:effectLst/>
                <a:latin typeface="Lato" panose="020F0502020204030203" pitchFamily="34" charset="0"/>
              </a:rPr>
              <a:t>Durval Aires de Menezes Neto</a:t>
            </a:r>
          </a:p>
          <a:p>
            <a:pPr algn="ctr"/>
            <a:r>
              <a:rPr lang="es-ES" sz="2000" dirty="0">
                <a:solidFill>
                  <a:srgbClr val="64748B"/>
                </a:solidFill>
                <a:latin typeface="Lato" panose="020F0502020204030203" pitchFamily="34" charset="0"/>
              </a:rPr>
              <a:t>Coordinador de Cooperación Internacional</a:t>
            </a:r>
          </a:p>
          <a:p>
            <a:pPr algn="ctr"/>
            <a:r>
              <a:rPr lang="es-ES" sz="2000" dirty="0">
                <a:solidFill>
                  <a:srgbClr val="64748B"/>
                </a:solidFill>
                <a:latin typeface="Lato" panose="020F0502020204030203" pitchFamily="34" charset="0"/>
              </a:rPr>
              <a:t>Asesor Especial para Asuntos Internacionales</a:t>
            </a:r>
          </a:p>
        </p:txBody>
      </p:sp>
      <p:pic>
        <p:nvPicPr>
          <p:cNvPr id="4" name="Imagem 3" descr="Logotipo&#10;&#10;O conteúdo gerado por IA pode estar incorreto.">
            <a:extLst>
              <a:ext uri="{FF2B5EF4-FFF2-40B4-BE49-F238E27FC236}">
                <a16:creationId xmlns:a16="http://schemas.microsoft.com/office/drawing/2014/main" id="{4E8A92CC-FCAA-BF91-9B6B-441FB5091B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4177" y="4512811"/>
            <a:ext cx="2085340" cy="496570"/>
          </a:xfrm>
          <a:prstGeom prst="rect">
            <a:avLst/>
          </a:prstGeom>
        </p:spPr>
      </p:pic>
      <p:pic>
        <p:nvPicPr>
          <p:cNvPr id="5" name="Imagem 4" descr="Uma imagem contendo Texto&#10;&#10;O conteúdo gerado por IA pode estar incorreto.">
            <a:extLst>
              <a:ext uri="{FF2B5EF4-FFF2-40B4-BE49-F238E27FC236}">
                <a16:creationId xmlns:a16="http://schemas.microsoft.com/office/drawing/2014/main" id="{FCE4334B-245A-69DD-8D4C-879FFBA1BF7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15504" y="4512811"/>
            <a:ext cx="1417320" cy="495935"/>
          </a:xfrm>
          <a:prstGeom prst="rect">
            <a:avLst/>
          </a:prstGeom>
        </p:spPr>
      </p:pic>
      <p:pic>
        <p:nvPicPr>
          <p:cNvPr id="6" name="Google Shape;430;g1e1316ce296_3_251">
            <a:extLst>
              <a:ext uri="{FF2B5EF4-FFF2-40B4-BE49-F238E27FC236}">
                <a16:creationId xmlns:a16="http://schemas.microsoft.com/office/drawing/2014/main" id="{7A1068B9-04BA-13E4-B77D-12D61C6A9079}"/>
              </a:ext>
            </a:extLst>
          </p:cNvPr>
          <p:cNvPicPr preferRelativeResize="0"/>
          <p:nvPr/>
        </p:nvPicPr>
        <p:blipFill rotWithShape="1">
          <a:blip r:embed="rId5">
            <a:alphaModFix/>
          </a:blip>
          <a:srcRect/>
          <a:stretch/>
        </p:blipFill>
        <p:spPr>
          <a:xfrm>
            <a:off x="7888937" y="184064"/>
            <a:ext cx="4185747" cy="716600"/>
          </a:xfrm>
          <a:prstGeom prst="rect">
            <a:avLst/>
          </a:prstGeom>
          <a:noFill/>
          <a:ln>
            <a:noFill/>
          </a:ln>
        </p:spPr>
      </p:pic>
    </p:spTree>
    <p:extLst>
      <p:ext uri="{BB962C8B-B14F-4D97-AF65-F5344CB8AC3E}">
        <p14:creationId xmlns:p14="http://schemas.microsoft.com/office/powerpoint/2010/main" val="4080422067"/>
      </p:ext>
    </p:extLst>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D60DE7C51F8C40AF6F34765F7D2D84" ma:contentTypeVersion="20" ma:contentTypeDescription="Create a new document." ma:contentTypeScope="" ma:versionID="37e7e60e7eab3b13eb2218cd73d5f2a7">
  <xsd:schema xmlns:xsd="http://www.w3.org/2001/XMLSchema" xmlns:xs="http://www.w3.org/2001/XMLSchema" xmlns:p="http://schemas.microsoft.com/office/2006/metadata/properties" xmlns:ns2="5c0ed026-2af2-4bd4-84a6-7e6cd39ea343" xmlns:ns3="730f74aa-8393-4aa5-b2f8-3c7aae566a68" targetNamespace="http://schemas.microsoft.com/office/2006/metadata/properties" ma:root="true" ma:fieldsID="506a4352b18409188a32c06a08f80cb6" ns2:_="" ns3:_="">
    <xsd:import namespace="5c0ed026-2af2-4bd4-84a6-7e6cd39ea343"/>
    <xsd:import namespace="730f74aa-8393-4aa5-b2f8-3c7aae566a68"/>
    <xsd:element name="properties">
      <xsd:complexType>
        <xsd:sequence>
          <xsd:element name="documentManagement">
            <xsd:complexType>
              <xsd:all>
                <xsd:element ref="ns2:SharedWithUsers" minOccurs="0"/>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ed026-2af2-4bd4-84a6-7e6cd39ea343" elementFormDefault="qualified">
    <xsd:import namespace="http://schemas.microsoft.com/office/2006/documentManagement/types"/>
    <xsd:import namespace="http://schemas.microsoft.com/office/infopath/2007/PartnerControls"/>
    <xsd:element name="SharedWithUsers" ma:index="8" nillable="true" ma:displayName="Shared With" ma:list="UserInfo" ma:SearchPeopleOnly="false" ma:internalName="SharedWithUsers"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b372cf4-7fd3-46dd-9ae9-fa9a79ed57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0f74aa-8393-4aa5-b2f8-3c7aae566a68" elementFormDefault="qualified">
    <xsd:import namespace="http://schemas.microsoft.com/office/2006/documentManagement/types"/>
    <xsd:import namespace="http://schemas.microsoft.com/office/infopath/2007/PartnerControls"/>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ad4931-68c8-477a-9f81-fb0684637bf5}" ma:internalName="TaxCatchAll" ma:showField="CatchAllData" ma:web="730f74aa-8393-4aa5-b2f8-3c7aae566a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30f74aa-8393-4aa5-b2f8-3c7aae566a68" xsi:nil="true"/>
    <SharedWithUsers xmlns="5c0ed026-2af2-4bd4-84a6-7e6cd39ea343">
      <UserInfo>
        <DisplayName/>
        <AccountId xsi:nil="true"/>
        <AccountType/>
      </UserInfo>
    </SharedWithUsers>
    <lcf76f155ced4ddcb4097134ff3c332f xmlns="5c0ed026-2af2-4bd4-84a6-7e6cd39ea34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780DAC-6409-419A-8644-C708F9CCBA41}"/>
</file>

<file path=customXml/itemProps2.xml><?xml version="1.0" encoding="utf-8"?>
<ds:datastoreItem xmlns:ds="http://schemas.openxmlformats.org/officeDocument/2006/customXml" ds:itemID="{72007DAD-91AD-43F7-97AB-CB98AAA4BDF8}">
  <ds:schemaRefs>
    <ds:schemaRef ds:uri="http://schemas.microsoft.com/sharepoint/v3/contenttype/forms"/>
  </ds:schemaRefs>
</ds:datastoreItem>
</file>

<file path=customXml/itemProps3.xml><?xml version="1.0" encoding="utf-8"?>
<ds:datastoreItem xmlns:ds="http://schemas.openxmlformats.org/officeDocument/2006/customXml" ds:itemID="{E90F5042-5880-444F-A2F1-6BD5E7C37EFC}">
  <ds:schemaRefs>
    <ds:schemaRef ds:uri="http://schemas.microsoft.com/office/2006/metadata/properties"/>
    <ds:schemaRef ds:uri="http://schemas.microsoft.com/office/infopath/2007/PartnerControls"/>
    <ds:schemaRef ds:uri="f8ea83ed-7aa8-4a3f-8b60-a3cb8fbcf117"/>
    <ds:schemaRef ds:uri="b646b4f4-ed77-41b3-8845-1395d833e719"/>
  </ds:schemaRefs>
</ds:datastoreItem>
</file>

<file path=docProps/app.xml><?xml version="1.0" encoding="utf-8"?>
<Properties xmlns="http://schemas.openxmlformats.org/officeDocument/2006/extended-properties" xmlns:vt="http://schemas.openxmlformats.org/officeDocument/2006/docPropsVTypes">
  <TotalTime>16</TotalTime>
  <Words>695</Words>
  <Application>Microsoft Office PowerPoint</Application>
  <PresentationFormat>Widescreen</PresentationFormat>
  <Paragraphs>68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Lato</vt:lpstr>
      <vt:lpstr>Poppins</vt: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CIDI-S_C-23-es.pptx</dc:title>
  <dc:creator>Santos, Ada</dc:creator>
  <cp:lastModifiedBy>Mayorga, Georgina</cp:lastModifiedBy>
  <cp:revision>2</cp:revision>
  <dcterms:created xsi:type="dcterms:W3CDTF">2021-03-18T21:25:09Z</dcterms:created>
  <dcterms:modified xsi:type="dcterms:W3CDTF">2026-05-13T12:17:01Z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0x0101003FD60DE7C51F8C40AF6F34765F7D2D84</vt:lpwstr>
  </property>
</Properties>
</file>