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3"/>
  </p:notesMasterIdLst>
  <p:sldIdLst>
    <p:sldId id="257" r:id="rId5"/>
    <p:sldId id="302" r:id="rId6"/>
    <p:sldId id="303" r:id="rId7"/>
    <p:sldId id="306" r:id="rId8"/>
    <p:sldId id="308" r:id="rId9"/>
    <p:sldId id="307" r:id="rId10"/>
    <p:sldId id="305" r:id="rId11"/>
    <p:sldId id="304"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2" roundtripDataSignature="AMtx7mhHKHOZf9S4HD7vlvqa3GodPwse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36ABE1-7876-41DF-8436-C2041B35D659}" v="9" dt="2026-05-12T19:44:39.3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3" Type="http://schemas.openxmlformats.org/officeDocument/2006/relationships/presProps" Target="presProps.xml"/><Relationship Id="rId5" Type="http://schemas.openxmlformats.org/officeDocument/2006/relationships/slide" Target="slides/slide1.xml"/><Relationship Id="rId57" Type="http://schemas.microsoft.com/office/2015/10/relationships/revisionInfo" Target="revisionInfo.xml"/><Relationship Id="rId10" Type="http://schemas.openxmlformats.org/officeDocument/2006/relationships/slide" Target="slides/slide6.xml"/><Relationship Id="rId52"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5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pt-BR"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290F2C5D-AC38-CDF3-DE34-4EA6860F638C}"/>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E482F3F8-7C7B-F626-A756-30F6B1BC079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13BD4FEC-60BA-0D4B-FF7F-0D4A8C8409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extLst>
      <p:ext uri="{BB962C8B-B14F-4D97-AF65-F5344CB8AC3E}">
        <p14:creationId xmlns:p14="http://schemas.microsoft.com/office/powerpoint/2010/main" val="4151257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86E7DE70-7BCC-07C0-CFA3-84062A072706}"/>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98A1640E-DBEC-7B6C-84D5-B8630C1774F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C68C6BA4-ECDF-5260-469F-E85EF604FCB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1497957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B940D4A9-E004-05C0-A878-6F81E8C3898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036CA60A-4A5A-5A8C-D3A7-E8CEBAECCEB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D18A6E1A-7410-9B55-6003-91CEF0FD13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951791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E40C4A68-5CD3-7403-F9B2-8514049F9F8F}"/>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5074D817-25FF-0AA0-C465-869CFC5819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050B296F-09A4-8974-6EA0-239C364DDD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2246926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7313C4DB-0B0E-F4E9-4219-56CC7F921AF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ECBA263D-F45B-28AC-F4D6-58B076B2974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AE0A848D-1DC4-395F-4858-193E9CDDC6A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276353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07801933-3DAF-468A-026A-228E84D0BAF2}"/>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23C32D6D-EFFE-E92A-D9C7-EACD7A8446B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9D2E84C2-6E6B-F0F9-A84E-040D303CE01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extLst>
      <p:ext uri="{BB962C8B-B14F-4D97-AF65-F5344CB8AC3E}">
        <p14:creationId xmlns:p14="http://schemas.microsoft.com/office/powerpoint/2010/main" val="1091735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B7661641-2F60-7EBB-2051-F8415D1729B0}"/>
            </a:ext>
          </a:extLst>
        </p:cNvPr>
        <p:cNvGrpSpPr/>
        <p:nvPr/>
      </p:nvGrpSpPr>
      <p:grpSpPr>
        <a:xfrm>
          <a:off x="0" y="0"/>
          <a:ext cx="0" cy="0"/>
          <a:chOff x="0" y="0"/>
          <a:chExt cx="0" cy="0"/>
        </a:xfrm>
      </p:grpSpPr>
      <p:sp>
        <p:nvSpPr>
          <p:cNvPr id="166" name="Google Shape;166;p2:notes">
            <a:extLst>
              <a:ext uri="{FF2B5EF4-FFF2-40B4-BE49-F238E27FC236}">
                <a16:creationId xmlns:a16="http://schemas.microsoft.com/office/drawing/2014/main" id="{FE3809FF-8F47-4E11-3E80-575D4804D5A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7" name="Google Shape;167;p2:notes">
            <a:extLst>
              <a:ext uri="{FF2B5EF4-FFF2-40B4-BE49-F238E27FC236}">
                <a16:creationId xmlns:a16="http://schemas.microsoft.com/office/drawing/2014/main" id="{81CC9542-91B3-F454-0E4A-4D415405438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extLst>
      <p:ext uri="{BB962C8B-B14F-4D97-AF65-F5344CB8AC3E}">
        <p14:creationId xmlns:p14="http://schemas.microsoft.com/office/powerpoint/2010/main" val="2949752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2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2"/>
        <p:cNvGrpSpPr/>
        <p:nvPr/>
      </p:nvGrpSpPr>
      <p:grpSpPr>
        <a:xfrm>
          <a:off x="0" y="0"/>
          <a:ext cx="0" cy="0"/>
          <a:chOff x="0" y="0"/>
          <a:chExt cx="0" cy="0"/>
        </a:xfrm>
      </p:grpSpPr>
      <p:sp>
        <p:nvSpPr>
          <p:cNvPr id="73" name="Google Shape;73;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8"/>
        <p:cNvGrpSpPr/>
        <p:nvPr/>
      </p:nvGrpSpPr>
      <p:grpSpPr>
        <a:xfrm>
          <a:off x="0" y="0"/>
          <a:ext cx="0" cy="0"/>
          <a:chOff x="0" y="0"/>
          <a:chExt cx="0" cy="0"/>
        </a:xfrm>
      </p:grpSpPr>
      <p:sp>
        <p:nvSpPr>
          <p:cNvPr id="79" name="Google Shape;79;p3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5" name="Google Shape;2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2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2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4"/>
        <p:cNvGrpSpPr/>
        <p:nvPr/>
      </p:nvGrpSpPr>
      <p:grpSpPr>
        <a:xfrm>
          <a:off x="0" y="0"/>
          <a:ext cx="0" cy="0"/>
          <a:chOff x="0" y="0"/>
          <a:chExt cx="0" cy="0"/>
        </a:xfrm>
      </p:grpSpPr>
      <p:sp>
        <p:nvSpPr>
          <p:cNvPr id="55" name="Google Shape;5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8"/>
        <p:cNvGrpSpPr/>
        <p:nvPr/>
      </p:nvGrpSpPr>
      <p:grpSpPr>
        <a:xfrm>
          <a:off x="0" y="0"/>
          <a:ext cx="0" cy="0"/>
          <a:chOff x="0" y="0"/>
          <a:chExt cx="0" cy="0"/>
        </a:xfrm>
      </p:grpSpPr>
      <p:sp>
        <p:nvSpPr>
          <p:cNvPr id="59" name="Google Shape;59;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5"/>
        <p:cNvGrpSpPr/>
        <p:nvPr/>
      </p:nvGrpSpPr>
      <p:grpSpPr>
        <a:xfrm>
          <a:off x="0" y="0"/>
          <a:ext cx="0" cy="0"/>
          <a:chOff x="0" y="0"/>
          <a:chExt cx="0" cy="0"/>
        </a:xfrm>
      </p:grpSpPr>
      <p:sp>
        <p:nvSpPr>
          <p:cNvPr id="66" name="Google Shape;66;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2"/>
          <p:cNvSpPr>
            <a:spLocks noGrp="1"/>
          </p:cNvSpPr>
          <p:nvPr>
            <p:ph type="pic" idx="2"/>
          </p:nvPr>
        </p:nvSpPr>
        <p:spPr>
          <a:xfrm>
            <a:off x="5183188" y="987425"/>
            <a:ext cx="6172200" cy="4873625"/>
          </a:xfrm>
          <a:prstGeom prst="rect">
            <a:avLst/>
          </a:prstGeom>
          <a:noFill/>
          <a:ln>
            <a:noFill/>
          </a:ln>
        </p:spPr>
        <p:txBody>
          <a:bodyPr/>
          <a:lstStyle/>
          <a:p>
            <a:endParaRPr lang="en-US"/>
          </a:p>
        </p:txBody>
      </p:sp>
      <p:sp>
        <p:nvSpPr>
          <p:cNvPr id="68" name="Google Shape;68;p3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3.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2" name="CaixaDeTexto 1">
            <a:extLst>
              <a:ext uri="{FF2B5EF4-FFF2-40B4-BE49-F238E27FC236}">
                <a16:creationId xmlns:a16="http://schemas.microsoft.com/office/drawing/2014/main" id="{7581D0D4-BC67-FEC0-3D64-278C5DF9EBE5}"/>
              </a:ext>
            </a:extLst>
          </p:cNvPr>
          <p:cNvSpPr txBox="1"/>
          <p:nvPr/>
        </p:nvSpPr>
        <p:spPr>
          <a:xfrm>
            <a:off x="3021106" y="2021884"/>
            <a:ext cx="5387788" cy="1169551"/>
          </a:xfrm>
          <a:prstGeom prst="rect">
            <a:avLst/>
          </a:prstGeom>
          <a:noFill/>
        </p:spPr>
        <p:txBody>
          <a:bodyPr wrap="square" rtlCol="0">
            <a:spAutoFit/>
          </a:bodyPr>
          <a:lstStyle/>
          <a:p>
            <a:pPr algn="ctr"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II National Labor</a:t>
            </a:r>
            <a:br>
              <a:rPr lang="en-us" sz="2800" b="1" i="0" dirty="0">
                <a:solidFill>
                  <a:schemeClr val="accent1"/>
                </a:solidFill>
                <a:effectLst/>
                <a:latin typeface="Poppins" panose="00000500000000000000" pitchFamily="2" charset="0"/>
              </a:rPr>
            </a:br>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Conference</a:t>
            </a:r>
          </a:p>
          <a:p>
            <a:endParaRPr lang="en-us" dirty="0"/>
          </a:p>
        </p:txBody>
      </p:sp>
      <p:sp>
        <p:nvSpPr>
          <p:cNvPr id="3" name="CaixaDeTexto 2">
            <a:extLst>
              <a:ext uri="{FF2B5EF4-FFF2-40B4-BE49-F238E27FC236}">
                <a16:creationId xmlns:a16="http://schemas.microsoft.com/office/drawing/2014/main" id="{E131B5D5-4E82-A3E7-E5B1-C8A7EDE17EEA}"/>
              </a:ext>
            </a:extLst>
          </p:cNvPr>
          <p:cNvSpPr txBox="1"/>
          <p:nvPr/>
        </p:nvSpPr>
        <p:spPr>
          <a:xfrm>
            <a:off x="2922494" y="3191435"/>
            <a:ext cx="6060141" cy="400110"/>
          </a:xfrm>
          <a:prstGeom prst="rect">
            <a:avLst/>
          </a:prstGeom>
          <a:noFill/>
        </p:spPr>
        <p:txBody>
          <a:bodyPr wrap="square" rtlCol="0">
            <a:spAutoFit/>
          </a:bodyPr>
          <a:lstStyle/>
          <a:p>
            <a:pPr algn="ctr" rtl="0"/>
            <a:r>
              <a:rPr lang="en-us" sz="2000" b="0" i="0" u="none" baseline="0" dirty="0">
                <a:solidFill>
                  <a:srgbClr val="64748B"/>
                </a:solidFill>
                <a:effectLst/>
                <a:latin typeface="Lato" panose="020F0502020204030203" pitchFamily="34" charset="0"/>
                <a:ea typeface="Lato" panose="020F0502020204030203" pitchFamily="34" charset="0"/>
                <a:cs typeface="Lato" panose="020F0502020204030203" pitchFamily="34" charset="0"/>
              </a:rPr>
              <a:t>Resumption of Social Dialogue and Tripartism</a:t>
            </a:r>
            <a:endParaRPr lang="en-us" sz="2000" dirty="0"/>
          </a:p>
        </p:txBody>
      </p:sp>
      <p:pic>
        <p:nvPicPr>
          <p:cNvPr id="4" name="Imagem 3" descr="Logo&#10;&#10;AI-generated content may be incorrect.">
            <a:extLst>
              <a:ext uri="{FF2B5EF4-FFF2-40B4-BE49-F238E27FC236}">
                <a16:creationId xmlns:a16="http://schemas.microsoft.com/office/drawing/2014/main" id="{75E4B05F-A73C-3310-8DCE-DF6138A962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4177" y="4512811"/>
            <a:ext cx="2085340" cy="496570"/>
          </a:xfrm>
          <a:prstGeom prst="rect">
            <a:avLst/>
          </a:prstGeom>
        </p:spPr>
      </p:pic>
      <p:pic>
        <p:nvPicPr>
          <p:cNvPr id="6" name="Google Shape;430;g1e1316ce296_3_251">
            <a:extLst>
              <a:ext uri="{FF2B5EF4-FFF2-40B4-BE49-F238E27FC236}">
                <a16:creationId xmlns:a16="http://schemas.microsoft.com/office/drawing/2014/main" id="{833DC349-4AAD-48C8-A536-939E1840E5C0}"/>
              </a:ext>
            </a:extLst>
          </p:cNvPr>
          <p:cNvPicPr preferRelativeResize="0"/>
          <p:nvPr/>
        </p:nvPicPr>
        <p:blipFill rotWithShape="1">
          <a:blip r:embed="rId4">
            <a:alphaModFix/>
          </a:blip>
          <a:srcRect/>
          <a:stretch/>
        </p:blipFill>
        <p:spPr>
          <a:xfrm>
            <a:off x="7888937" y="184064"/>
            <a:ext cx="4185747" cy="716600"/>
          </a:xfrm>
          <a:prstGeom prst="rect">
            <a:avLst/>
          </a:prstGeom>
          <a:noFill/>
          <a:ln>
            <a:noFill/>
          </a:ln>
        </p:spPr>
      </p:pic>
      <p:pic>
        <p:nvPicPr>
          <p:cNvPr id="13" name="Picture 12">
            <a:extLst>
              <a:ext uri="{FF2B5EF4-FFF2-40B4-BE49-F238E27FC236}">
                <a16:creationId xmlns:a16="http://schemas.microsoft.com/office/drawing/2014/main" id="{6BE4EA1D-855C-A0E9-6503-7C6292DFC781}"/>
              </a:ext>
            </a:extLst>
          </p:cNvPr>
          <p:cNvPicPr>
            <a:picLocks noChangeAspect="1"/>
          </p:cNvPicPr>
          <p:nvPr/>
        </p:nvPicPr>
        <p:blipFill>
          <a:blip r:embed="rId5"/>
          <a:stretch>
            <a:fillRect/>
          </a:stretch>
        </p:blipFill>
        <p:spPr>
          <a:xfrm>
            <a:off x="6792485" y="4389621"/>
            <a:ext cx="742950" cy="742950"/>
          </a:xfrm>
          <a:prstGeom prst="rect">
            <a:avLst/>
          </a:prstGeom>
        </p:spPr>
      </p:pic>
      <p:sp>
        <p:nvSpPr>
          <p:cNvPr id="14" name="TextBox 13">
            <a:extLst>
              <a:ext uri="{FF2B5EF4-FFF2-40B4-BE49-F238E27FC236}">
                <a16:creationId xmlns:a16="http://schemas.microsoft.com/office/drawing/2014/main" id="{9666270D-0325-2262-BA38-1F64FAD045FB}"/>
              </a:ext>
            </a:extLst>
          </p:cNvPr>
          <p:cNvSpPr txBox="1"/>
          <p:nvPr/>
        </p:nvSpPr>
        <p:spPr>
          <a:xfrm>
            <a:off x="7645097" y="4370571"/>
            <a:ext cx="1366823" cy="738664"/>
          </a:xfrm>
          <a:prstGeom prst="rect">
            <a:avLst/>
          </a:prstGeom>
          <a:noFill/>
        </p:spPr>
        <p:txBody>
          <a:bodyPr wrap="square" rtlCol="0">
            <a:spAutoFit/>
          </a:bodyPr>
          <a:lstStyle/>
          <a:p>
            <a:r>
              <a:rPr lang="en-US" dirty="0">
                <a:solidFill>
                  <a:srgbClr val="0070C0"/>
                </a:solidFill>
              </a:rPr>
              <a:t>International </a:t>
            </a:r>
            <a:r>
              <a:rPr lang="en-GB" noProof="0" dirty="0">
                <a:solidFill>
                  <a:srgbClr val="0070C0"/>
                </a:solidFill>
              </a:rPr>
              <a:t>Labour</a:t>
            </a:r>
            <a:r>
              <a:rPr lang="en-US" dirty="0">
                <a:solidFill>
                  <a:srgbClr val="0070C0"/>
                </a:solidFill>
              </a:rPr>
              <a:t> Organization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EC991769-12E2-AFF3-859D-79DE738881E3}"/>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5750D7ED-F6C8-FEF2-A3D8-A3F2947BA2BE}"/>
              </a:ext>
            </a:extLst>
          </p:cNvPr>
          <p:cNvSpPr txBox="1"/>
          <p:nvPr/>
        </p:nvSpPr>
        <p:spPr>
          <a:xfrm>
            <a:off x="788894" y="607144"/>
            <a:ext cx="5387788" cy="738664"/>
          </a:xfrm>
          <a:prstGeom prst="rect">
            <a:avLst/>
          </a:prstGeom>
          <a:noFill/>
        </p:spPr>
        <p:txBody>
          <a:bodyPr wrap="square" rtlCol="0">
            <a:spAutoFit/>
          </a:bodyPr>
          <a:lstStyle/>
          <a:p>
            <a:pPr algn="l" rtl="0"/>
            <a:r>
              <a:rPr lang="en-us" sz="2800" b="1" i="0" u="none" cap="all" baseline="0" dirty="0">
                <a:solidFill>
                  <a:srgbClr val="1E3A8A"/>
                </a:solidFill>
                <a:effectLst/>
                <a:latin typeface="Poppins" panose="00000500000000000000" pitchFamily="2" charset="0"/>
                <a:ea typeface="Poppins" panose="00000500000000000000" pitchFamily="2" charset="0"/>
                <a:cs typeface="Poppins" panose="00000500000000000000" pitchFamily="2" charset="0"/>
              </a:rPr>
              <a:t>Background and History</a:t>
            </a:r>
          </a:p>
          <a:p>
            <a:endParaRPr lang="en-us" dirty="0"/>
          </a:p>
        </p:txBody>
      </p:sp>
      <p:pic>
        <p:nvPicPr>
          <p:cNvPr id="6" name="Google Shape;430;g1e1316ce296_3_251">
            <a:extLst>
              <a:ext uri="{FF2B5EF4-FFF2-40B4-BE49-F238E27FC236}">
                <a16:creationId xmlns:a16="http://schemas.microsoft.com/office/drawing/2014/main" id="{F5FA5546-65FE-F38A-5730-0529ED659190}"/>
              </a:ext>
            </a:extLst>
          </p:cNvPr>
          <p:cNvPicPr preferRelativeResize="0"/>
          <p:nvPr/>
        </p:nvPicPr>
        <p:blipFill rotWithShape="1">
          <a:blip r:embed="rId3">
            <a:alphaModFix/>
          </a:blip>
          <a:srcRect/>
          <a:stretch/>
        </p:blipFill>
        <p:spPr>
          <a:xfrm>
            <a:off x="7888937" y="184064"/>
            <a:ext cx="4185747" cy="716600"/>
          </a:xfrm>
          <a:prstGeom prst="rect">
            <a:avLst/>
          </a:prstGeom>
          <a:noFill/>
          <a:ln>
            <a:noFill/>
          </a:ln>
        </p:spPr>
      </p:pic>
      <p:sp>
        <p:nvSpPr>
          <p:cNvPr id="7" name="CaixaDeTexto 6">
            <a:extLst>
              <a:ext uri="{FF2B5EF4-FFF2-40B4-BE49-F238E27FC236}">
                <a16:creationId xmlns:a16="http://schemas.microsoft.com/office/drawing/2014/main" id="{124536B5-B2B3-E86B-47CB-AC370CD1389B}"/>
              </a:ext>
            </a:extLst>
          </p:cNvPr>
          <p:cNvSpPr txBox="1"/>
          <p:nvPr/>
        </p:nvSpPr>
        <p:spPr>
          <a:xfrm>
            <a:off x="627530" y="1592270"/>
            <a:ext cx="4885765" cy="584775"/>
          </a:xfrm>
          <a:prstGeom prst="rect">
            <a:avLst/>
          </a:prstGeom>
          <a:noFill/>
        </p:spPr>
        <p:txBody>
          <a:bodyPr wrap="square" rtlCol="0">
            <a:spAutoFit/>
          </a:bodyPr>
          <a:lstStyle/>
          <a:p>
            <a:pPr algn="l" rtl="0"/>
            <a:r>
              <a:rPr lang="en-us" sz="1800" b="1" i="0" u="none" baseline="0" dirty="0">
                <a:solidFill>
                  <a:schemeClr val="accent1"/>
                </a:solidFill>
                <a:effectLst/>
                <a:latin typeface="+mj-lt"/>
                <a:ea typeface="+mj-lt"/>
                <a:cs typeface="+mj-lt"/>
              </a:rPr>
              <a:t>Reinstitutionalization of Social Dialogue</a:t>
            </a:r>
          </a:p>
          <a:p>
            <a:endParaRPr lang="en-us" dirty="0"/>
          </a:p>
        </p:txBody>
      </p:sp>
      <p:sp>
        <p:nvSpPr>
          <p:cNvPr id="8" name="CaixaDeTexto 7">
            <a:extLst>
              <a:ext uri="{FF2B5EF4-FFF2-40B4-BE49-F238E27FC236}">
                <a16:creationId xmlns:a16="http://schemas.microsoft.com/office/drawing/2014/main" id="{AC68ABA5-B994-70B9-1B0F-540682092CAF}"/>
              </a:ext>
            </a:extLst>
          </p:cNvPr>
          <p:cNvSpPr txBox="1"/>
          <p:nvPr/>
        </p:nvSpPr>
        <p:spPr>
          <a:xfrm>
            <a:off x="788894" y="2243870"/>
            <a:ext cx="5307106" cy="2462213"/>
          </a:xfrm>
          <a:prstGeom prst="rect">
            <a:avLst/>
          </a:prstGeom>
          <a:noFill/>
        </p:spPr>
        <p:txBody>
          <a:bodyPr wrap="square" rtlCol="0">
            <a:spAutoFit/>
          </a:bodyPr>
          <a:lstStyle/>
          <a:p>
            <a:pPr algn="l" rtl="0"/>
            <a:r>
              <a:rPr lang="en-us" b="0" i="0" u="none" baseline="0" dirty="0">
                <a:solidFill>
                  <a:schemeClr val="accent1"/>
                </a:solidFill>
                <a:effectLst/>
                <a:latin typeface="Lato" panose="020F0502020204030203" pitchFamily="34" charset="0"/>
                <a:ea typeface="Lato" panose="020F0502020204030203" pitchFamily="34" charset="0"/>
                <a:cs typeface="Lato" panose="020F0502020204030203" pitchFamily="34" charset="0"/>
              </a:rPr>
              <a:t>The II CNT marks the resumption of major social agreements after an institutional hiatus, focusing on the reconstruction of tripartism as the driver of economic and social development in Brazil.</a:t>
            </a:r>
          </a:p>
          <a:p>
            <a:endParaRPr lang="en-us" dirty="0">
              <a:solidFill>
                <a:schemeClr val="accent1"/>
              </a:solidFill>
              <a:latin typeface="Lato" panose="020F0502020204030203" pitchFamily="34" charset="0"/>
            </a:endParaRPr>
          </a:p>
          <a:p>
            <a:endParaRPr lang="en-us" dirty="0">
              <a:solidFill>
                <a:schemeClr val="accent1"/>
              </a:solidFill>
              <a:latin typeface="Lato" panose="020F0502020204030203" pitchFamily="34" charset="0"/>
            </a:endParaRPr>
          </a:p>
          <a:p>
            <a:pPr algn="l" rtl="0"/>
            <a:r>
              <a:rPr lang="en-us" b="0" i="0" u="none" baseline="0" dirty="0">
                <a:solidFill>
                  <a:schemeClr val="accent1"/>
                </a:solidFill>
              </a:rPr>
              <a:t>Legal underpinning: integrated with Brazil's 2024–2027 Strategic Plan to democratize labor relations.</a:t>
            </a:r>
          </a:p>
          <a:p>
            <a:endParaRPr lang="en-us" dirty="0">
              <a:solidFill>
                <a:schemeClr val="accent1"/>
              </a:solidFill>
            </a:endParaRPr>
          </a:p>
          <a:p>
            <a:endParaRPr lang="en-us" dirty="0">
              <a:solidFill>
                <a:schemeClr val="accent1"/>
              </a:solidFill>
            </a:endParaRPr>
          </a:p>
          <a:p>
            <a:pPr algn="l" rtl="0"/>
            <a:r>
              <a:rPr lang="en-us" b="0" i="0" u="none" baseline="0" dirty="0">
                <a:solidFill>
                  <a:schemeClr val="accent1"/>
                </a:solidFill>
              </a:rPr>
              <a:t>ILO Agenda: alignment with the global concept of Decent Work and Social Justice.</a:t>
            </a:r>
          </a:p>
        </p:txBody>
      </p:sp>
      <p:pic>
        <p:nvPicPr>
          <p:cNvPr id="9" name="Gráfico 8" descr="Solidly filled court">
            <a:extLst>
              <a:ext uri="{FF2B5EF4-FFF2-40B4-BE49-F238E27FC236}">
                <a16:creationId xmlns:a16="http://schemas.microsoft.com/office/drawing/2014/main" id="{0031CE83-E6A7-C01D-7B2D-100061F33AD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45503" y="3310916"/>
            <a:ext cx="523220" cy="523220"/>
          </a:xfrm>
          <a:prstGeom prst="rect">
            <a:avLst/>
          </a:prstGeom>
        </p:spPr>
      </p:pic>
      <p:pic>
        <p:nvPicPr>
          <p:cNvPr id="10" name="Google Shape;300;g1e1316ce296_3_135">
            <a:extLst>
              <a:ext uri="{FF2B5EF4-FFF2-40B4-BE49-F238E27FC236}">
                <a16:creationId xmlns:a16="http://schemas.microsoft.com/office/drawing/2014/main" id="{CF522CA8-2B06-14F9-B41B-4C214C395E27}"/>
              </a:ext>
            </a:extLst>
          </p:cNvPr>
          <p:cNvPicPr preferRelativeResize="0"/>
          <p:nvPr/>
        </p:nvPicPr>
        <p:blipFill rotWithShape="1">
          <a:blip r:embed="rId5">
            <a:alphaModFix/>
          </a:blip>
          <a:srcRect/>
          <a:stretch/>
        </p:blipFill>
        <p:spPr>
          <a:xfrm>
            <a:off x="331694" y="4200598"/>
            <a:ext cx="416859" cy="415547"/>
          </a:xfrm>
          <a:prstGeom prst="rect">
            <a:avLst/>
          </a:prstGeom>
          <a:noFill/>
          <a:ln>
            <a:noFill/>
          </a:ln>
        </p:spPr>
      </p:pic>
      <p:pic>
        <p:nvPicPr>
          <p:cNvPr id="11" name="Google Shape;299;g1e1316ce296_3_135">
            <a:extLst>
              <a:ext uri="{FF2B5EF4-FFF2-40B4-BE49-F238E27FC236}">
                <a16:creationId xmlns:a16="http://schemas.microsoft.com/office/drawing/2014/main" id="{ACFD26EE-6629-0F69-086E-15455AD5DB51}"/>
              </a:ext>
            </a:extLst>
          </p:cNvPr>
          <p:cNvPicPr preferRelativeResize="0"/>
          <p:nvPr/>
        </p:nvPicPr>
        <p:blipFill rotWithShape="1">
          <a:blip r:embed="rId6">
            <a:alphaModFix/>
          </a:blip>
          <a:srcRect/>
          <a:stretch/>
        </p:blipFill>
        <p:spPr>
          <a:xfrm>
            <a:off x="296701" y="2407193"/>
            <a:ext cx="472022" cy="480328"/>
          </a:xfrm>
          <a:prstGeom prst="rect">
            <a:avLst/>
          </a:prstGeom>
          <a:noFill/>
          <a:ln>
            <a:noFill/>
          </a:ln>
        </p:spPr>
      </p:pic>
      <p:sp>
        <p:nvSpPr>
          <p:cNvPr id="12" name="CaixaDeTexto 11">
            <a:extLst>
              <a:ext uri="{FF2B5EF4-FFF2-40B4-BE49-F238E27FC236}">
                <a16:creationId xmlns:a16="http://schemas.microsoft.com/office/drawing/2014/main" id="{7FDE11FC-07D3-9469-2BE9-20F1912F61A7}"/>
              </a:ext>
            </a:extLst>
          </p:cNvPr>
          <p:cNvSpPr txBox="1"/>
          <p:nvPr/>
        </p:nvSpPr>
        <p:spPr>
          <a:xfrm>
            <a:off x="6293224" y="2243870"/>
            <a:ext cx="4903694" cy="1815882"/>
          </a:xfrm>
          <a:prstGeom prst="rect">
            <a:avLst/>
          </a:prstGeom>
          <a:noFill/>
        </p:spPr>
        <p:txBody>
          <a:bodyPr wrap="square" rtlCol="0">
            <a:spAutoFit/>
          </a:bodyPr>
          <a:lstStyle/>
          <a:p>
            <a:pPr algn="just" rtl="0"/>
            <a:r>
              <a:rPr lang="en-us" b="0" i="0" u="none" baseline="0" dirty="0">
                <a:solidFill>
                  <a:schemeClr val="accent1"/>
                </a:solidFill>
              </a:rPr>
              <a:t>Convened by presidential decree, the Conference was preceded by a Working Group within the National Labor Council (CNT), which ensured that the regulations were approved by consensus among the caucuses before the stages began.</a:t>
            </a:r>
          </a:p>
          <a:p>
            <a:pPr algn="just" rtl="0"/>
            <a:endParaRPr lang="en-us" dirty="0">
              <a:solidFill>
                <a:schemeClr val="accent1"/>
              </a:solidFill>
            </a:endParaRPr>
          </a:p>
          <a:p>
            <a:pPr algn="just" rtl="0"/>
            <a:r>
              <a:rPr lang="en-us" b="0" i="0" u="none" baseline="0" dirty="0">
                <a:solidFill>
                  <a:schemeClr val="accent1"/>
                </a:solidFill>
              </a:rPr>
              <a:t>The process sought not only to discuss laws but also to strengthen institutional cohesion among workers and employers.</a:t>
            </a:r>
          </a:p>
        </p:txBody>
      </p:sp>
      <p:sp>
        <p:nvSpPr>
          <p:cNvPr id="13" name="CaixaDeTexto 12">
            <a:extLst>
              <a:ext uri="{FF2B5EF4-FFF2-40B4-BE49-F238E27FC236}">
                <a16:creationId xmlns:a16="http://schemas.microsoft.com/office/drawing/2014/main" id="{9FC4C9B6-7A16-8DCC-B2F1-DFC7127DE856}"/>
              </a:ext>
            </a:extLst>
          </p:cNvPr>
          <p:cNvSpPr txBox="1"/>
          <p:nvPr/>
        </p:nvSpPr>
        <p:spPr>
          <a:xfrm>
            <a:off x="6293224" y="1592270"/>
            <a:ext cx="5011271" cy="400110"/>
          </a:xfrm>
          <a:prstGeom prst="rect">
            <a:avLst/>
          </a:prstGeom>
          <a:noFill/>
        </p:spPr>
        <p:txBody>
          <a:bodyPr wrap="square" rtlCol="0">
            <a:spAutoFit/>
          </a:bodyPr>
          <a:lstStyle/>
          <a:p>
            <a:pPr algn="l" rtl="0"/>
            <a:r>
              <a:rPr lang="en-us" sz="2000" b="1" i="0" u="none" baseline="0" dirty="0">
                <a:solidFill>
                  <a:schemeClr val="accent1"/>
                </a:solidFill>
              </a:rPr>
              <a:t>Convocation of Social Actors</a:t>
            </a:r>
          </a:p>
        </p:txBody>
      </p:sp>
      <p:pic>
        <p:nvPicPr>
          <p:cNvPr id="15" name="Imagem 14">
            <a:extLst>
              <a:ext uri="{FF2B5EF4-FFF2-40B4-BE49-F238E27FC236}">
                <a16:creationId xmlns:a16="http://schemas.microsoft.com/office/drawing/2014/main" id="{B01437B7-4BF6-EE96-1A75-EAEBF68680A6}"/>
              </a:ext>
            </a:extLst>
          </p:cNvPr>
          <p:cNvPicPr>
            <a:picLocks noChangeAspect="1"/>
          </p:cNvPicPr>
          <p:nvPr/>
        </p:nvPicPr>
        <p:blipFill>
          <a:blip r:embed="rId7"/>
          <a:stretch>
            <a:fillRect/>
          </a:stretch>
        </p:blipFill>
        <p:spPr>
          <a:xfrm>
            <a:off x="1951755" y="4890989"/>
            <a:ext cx="8449854" cy="1267002"/>
          </a:xfrm>
          <a:prstGeom prst="rect">
            <a:avLst/>
          </a:prstGeom>
        </p:spPr>
      </p:pic>
    </p:spTree>
    <p:extLst>
      <p:ext uri="{BB962C8B-B14F-4D97-AF65-F5344CB8AC3E}">
        <p14:creationId xmlns:p14="http://schemas.microsoft.com/office/powerpoint/2010/main" val="3235498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1D9445C8-EBE4-0ECD-64AE-19AF04C77F3E}"/>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975A2474-E8DD-0295-737F-456DC2DECEAF}"/>
              </a:ext>
            </a:extLst>
          </p:cNvPr>
          <p:cNvSpPr txBox="1"/>
          <p:nvPr/>
        </p:nvSpPr>
        <p:spPr>
          <a:xfrm>
            <a:off x="449954" y="900664"/>
            <a:ext cx="5387788" cy="523220"/>
          </a:xfrm>
          <a:prstGeom prst="rect">
            <a:avLst/>
          </a:prstGeom>
          <a:noFill/>
        </p:spPr>
        <p:txBody>
          <a:bodyPr wrap="square" rtlCol="0">
            <a:spAutoFit/>
          </a:bodyPr>
          <a:lstStyle/>
          <a:p>
            <a:pPr algn="ctr"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CONCEPTUAL FRAMEWORK</a:t>
            </a:r>
            <a:endParaRPr lang="en-us" dirty="0"/>
          </a:p>
        </p:txBody>
      </p:sp>
      <p:pic>
        <p:nvPicPr>
          <p:cNvPr id="4" name="Imagem 3" descr="Logo&#10;&#10;AI-generated content may be incorrect.">
            <a:extLst>
              <a:ext uri="{FF2B5EF4-FFF2-40B4-BE49-F238E27FC236}">
                <a16:creationId xmlns:a16="http://schemas.microsoft.com/office/drawing/2014/main" id="{5C882FED-F5B3-A26B-6481-FE0C3141EE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6" name="Google Shape;430;g1e1316ce296_3_251">
            <a:extLst>
              <a:ext uri="{FF2B5EF4-FFF2-40B4-BE49-F238E27FC236}">
                <a16:creationId xmlns:a16="http://schemas.microsoft.com/office/drawing/2014/main" id="{A7252551-0A39-45A2-FBAB-93BE15CC80EB}"/>
              </a:ext>
            </a:extLst>
          </p:cNvPr>
          <p:cNvPicPr preferRelativeResize="0"/>
          <p:nvPr/>
        </p:nvPicPr>
        <p:blipFill rotWithShape="1">
          <a:blip r:embed="rId4">
            <a:alphaModFix/>
          </a:blip>
          <a:srcRect/>
          <a:stretch/>
        </p:blipFill>
        <p:spPr>
          <a:xfrm>
            <a:off x="7888937" y="184064"/>
            <a:ext cx="4185747" cy="716600"/>
          </a:xfrm>
          <a:prstGeom prst="rect">
            <a:avLst/>
          </a:prstGeom>
          <a:noFill/>
          <a:ln>
            <a:noFill/>
          </a:ln>
        </p:spPr>
      </p:pic>
      <p:pic>
        <p:nvPicPr>
          <p:cNvPr id="7" name="Google Shape;313;g1e1316ce296_3_135">
            <a:extLst>
              <a:ext uri="{FF2B5EF4-FFF2-40B4-BE49-F238E27FC236}">
                <a16:creationId xmlns:a16="http://schemas.microsoft.com/office/drawing/2014/main" id="{5D7E1ABA-74D1-568A-80BA-F89D78BD6266}"/>
              </a:ext>
            </a:extLst>
          </p:cNvPr>
          <p:cNvPicPr preferRelativeResize="0"/>
          <p:nvPr/>
        </p:nvPicPr>
        <p:blipFill rotWithShape="1">
          <a:blip r:embed="rId5">
            <a:alphaModFix/>
          </a:blip>
          <a:srcRect/>
          <a:stretch/>
        </p:blipFill>
        <p:spPr>
          <a:xfrm>
            <a:off x="1609621" y="1924694"/>
            <a:ext cx="345233" cy="393678"/>
          </a:xfrm>
          <a:prstGeom prst="rect">
            <a:avLst/>
          </a:prstGeom>
          <a:noFill/>
          <a:ln>
            <a:noFill/>
          </a:ln>
        </p:spPr>
      </p:pic>
      <p:pic>
        <p:nvPicPr>
          <p:cNvPr id="10" name="Google Shape;313;g1e1316ce296_3_135">
            <a:extLst>
              <a:ext uri="{FF2B5EF4-FFF2-40B4-BE49-F238E27FC236}">
                <a16:creationId xmlns:a16="http://schemas.microsoft.com/office/drawing/2014/main" id="{6061D5C3-299D-66DC-E2DC-413D191AC449}"/>
              </a:ext>
            </a:extLst>
          </p:cNvPr>
          <p:cNvPicPr preferRelativeResize="0"/>
          <p:nvPr/>
        </p:nvPicPr>
        <p:blipFill rotWithShape="1">
          <a:blip r:embed="rId5">
            <a:alphaModFix/>
          </a:blip>
          <a:srcRect/>
          <a:stretch/>
        </p:blipFill>
        <p:spPr>
          <a:xfrm>
            <a:off x="1609620" y="2659712"/>
            <a:ext cx="345233" cy="393678"/>
          </a:xfrm>
          <a:prstGeom prst="rect">
            <a:avLst/>
          </a:prstGeom>
          <a:noFill/>
          <a:ln>
            <a:noFill/>
          </a:ln>
        </p:spPr>
      </p:pic>
      <p:pic>
        <p:nvPicPr>
          <p:cNvPr id="11" name="Google Shape;313;g1e1316ce296_3_135">
            <a:extLst>
              <a:ext uri="{FF2B5EF4-FFF2-40B4-BE49-F238E27FC236}">
                <a16:creationId xmlns:a16="http://schemas.microsoft.com/office/drawing/2014/main" id="{D899D9C6-D665-45FF-2466-641F3D2604C6}"/>
              </a:ext>
            </a:extLst>
          </p:cNvPr>
          <p:cNvPicPr preferRelativeResize="0"/>
          <p:nvPr/>
        </p:nvPicPr>
        <p:blipFill rotWithShape="1">
          <a:blip r:embed="rId5">
            <a:alphaModFix/>
          </a:blip>
          <a:srcRect/>
          <a:stretch/>
        </p:blipFill>
        <p:spPr>
          <a:xfrm>
            <a:off x="1609621" y="3326901"/>
            <a:ext cx="345233" cy="393678"/>
          </a:xfrm>
          <a:prstGeom prst="rect">
            <a:avLst/>
          </a:prstGeom>
          <a:noFill/>
          <a:ln>
            <a:noFill/>
          </a:ln>
        </p:spPr>
      </p:pic>
      <p:sp>
        <p:nvSpPr>
          <p:cNvPr id="12" name="CaixaDeTexto 11">
            <a:extLst>
              <a:ext uri="{FF2B5EF4-FFF2-40B4-BE49-F238E27FC236}">
                <a16:creationId xmlns:a16="http://schemas.microsoft.com/office/drawing/2014/main" id="{D6C600AF-2691-9083-2EC7-1FFFD62B949F}"/>
              </a:ext>
            </a:extLst>
          </p:cNvPr>
          <p:cNvSpPr txBox="1"/>
          <p:nvPr/>
        </p:nvSpPr>
        <p:spPr>
          <a:xfrm>
            <a:off x="1901613" y="1942899"/>
            <a:ext cx="4481805" cy="307777"/>
          </a:xfrm>
          <a:prstGeom prst="rect">
            <a:avLst/>
          </a:prstGeom>
          <a:noFill/>
        </p:spPr>
        <p:txBody>
          <a:bodyPr wrap="square" rtlCol="0">
            <a:spAutoFit/>
          </a:bodyPr>
          <a:lstStyle/>
          <a:p>
            <a:pPr algn="l" rtl="0"/>
            <a:r>
              <a:rPr lang="en-us" b="0" i="0" u="none" baseline="0" dirty="0">
                <a:solidFill>
                  <a:schemeClr val="accent1"/>
                </a:solidFill>
              </a:rPr>
              <a:t>Decent Work</a:t>
            </a:r>
          </a:p>
        </p:txBody>
      </p:sp>
      <p:sp>
        <p:nvSpPr>
          <p:cNvPr id="13" name="CaixaDeTexto 12">
            <a:extLst>
              <a:ext uri="{FF2B5EF4-FFF2-40B4-BE49-F238E27FC236}">
                <a16:creationId xmlns:a16="http://schemas.microsoft.com/office/drawing/2014/main" id="{63742520-D77B-D118-73C1-8CD4D67C65C5}"/>
              </a:ext>
            </a:extLst>
          </p:cNvPr>
          <p:cNvSpPr txBox="1"/>
          <p:nvPr/>
        </p:nvSpPr>
        <p:spPr>
          <a:xfrm>
            <a:off x="1954854" y="2660743"/>
            <a:ext cx="4481805" cy="307777"/>
          </a:xfrm>
          <a:prstGeom prst="rect">
            <a:avLst/>
          </a:prstGeom>
          <a:noFill/>
        </p:spPr>
        <p:txBody>
          <a:bodyPr wrap="square" rtlCol="0">
            <a:spAutoFit/>
          </a:bodyPr>
          <a:lstStyle/>
          <a:p>
            <a:pPr algn="l" rtl="0"/>
            <a:r>
              <a:rPr lang="en-us" b="0" i="0" u="none" baseline="0" dirty="0">
                <a:solidFill>
                  <a:schemeClr val="accent1"/>
                </a:solidFill>
              </a:rPr>
              <a:t>Social Dialogue</a:t>
            </a:r>
          </a:p>
        </p:txBody>
      </p:sp>
      <p:sp>
        <p:nvSpPr>
          <p:cNvPr id="14" name="CaixaDeTexto 13">
            <a:extLst>
              <a:ext uri="{FF2B5EF4-FFF2-40B4-BE49-F238E27FC236}">
                <a16:creationId xmlns:a16="http://schemas.microsoft.com/office/drawing/2014/main" id="{5E746C35-86EB-8520-7A3D-FBDD21077444}"/>
              </a:ext>
            </a:extLst>
          </p:cNvPr>
          <p:cNvSpPr txBox="1"/>
          <p:nvPr/>
        </p:nvSpPr>
        <p:spPr>
          <a:xfrm>
            <a:off x="1954854" y="3358875"/>
            <a:ext cx="4481805" cy="307777"/>
          </a:xfrm>
          <a:prstGeom prst="rect">
            <a:avLst/>
          </a:prstGeom>
          <a:noFill/>
        </p:spPr>
        <p:txBody>
          <a:bodyPr wrap="square" rtlCol="0">
            <a:spAutoFit/>
          </a:bodyPr>
          <a:lstStyle/>
          <a:p>
            <a:pPr algn="l" rtl="0"/>
            <a:r>
              <a:rPr lang="en-us" b="0" i="0" u="none" baseline="0" dirty="0">
                <a:solidFill>
                  <a:schemeClr val="accent1"/>
                </a:solidFill>
              </a:rPr>
              <a:t>Tripartism</a:t>
            </a:r>
          </a:p>
        </p:txBody>
      </p:sp>
      <p:sp>
        <p:nvSpPr>
          <p:cNvPr id="18" name="CaixaDeTexto 17">
            <a:extLst>
              <a:ext uri="{FF2B5EF4-FFF2-40B4-BE49-F238E27FC236}">
                <a16:creationId xmlns:a16="http://schemas.microsoft.com/office/drawing/2014/main" id="{4E43960B-DBEA-FA17-1570-E28B2F2726A2}"/>
              </a:ext>
            </a:extLst>
          </p:cNvPr>
          <p:cNvSpPr txBox="1"/>
          <p:nvPr/>
        </p:nvSpPr>
        <p:spPr>
          <a:xfrm>
            <a:off x="4358033" y="1831320"/>
            <a:ext cx="4634753" cy="2246769"/>
          </a:xfrm>
          <a:prstGeom prst="rect">
            <a:avLst/>
          </a:prstGeom>
          <a:noFill/>
        </p:spPr>
        <p:txBody>
          <a:bodyPr wrap="square" rtlCol="0">
            <a:spAutoFit/>
          </a:bodyPr>
          <a:lstStyle/>
          <a:p>
            <a:pPr algn="l" rtl="0"/>
            <a:r>
              <a:rPr lang="en-us" sz="1800" b="0" i="0" u="none" kern="0" baseline="0" dirty="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The II CNT reflects the strong partnership between the Brazilian State and the International </a:t>
            </a:r>
            <a:r>
              <a:rPr lang="en-us" sz="1800" b="0" i="0" u="none" kern="0" baseline="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Labour</a:t>
            </a:r>
            <a:r>
              <a:rPr lang="en-us" sz="1800" b="0" i="0" u="none" kern="0" baseline="0" dirty="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 Organization (ILO). Brazil has ratified 98 conventions adopted by the ILO and has participated for decades in initiatives and partnerships directly related to the decent work agenda.</a:t>
            </a:r>
            <a:endParaRPr lang="en-us" sz="18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pic>
        <p:nvPicPr>
          <p:cNvPr id="3" name="Picture 2">
            <a:extLst>
              <a:ext uri="{FF2B5EF4-FFF2-40B4-BE49-F238E27FC236}">
                <a16:creationId xmlns:a16="http://schemas.microsoft.com/office/drawing/2014/main" id="{97D87238-1900-2DDB-D4A3-DD27AB61BFD6}"/>
              </a:ext>
            </a:extLst>
          </p:cNvPr>
          <p:cNvPicPr>
            <a:picLocks noChangeAspect="1"/>
          </p:cNvPicPr>
          <p:nvPr/>
        </p:nvPicPr>
        <p:blipFill>
          <a:blip r:embed="rId6"/>
          <a:stretch>
            <a:fillRect/>
          </a:stretch>
        </p:blipFill>
        <p:spPr>
          <a:xfrm>
            <a:off x="6792485" y="4928101"/>
            <a:ext cx="742950" cy="742950"/>
          </a:xfrm>
          <a:prstGeom prst="rect">
            <a:avLst/>
          </a:prstGeom>
        </p:spPr>
      </p:pic>
      <p:sp>
        <p:nvSpPr>
          <p:cNvPr id="8" name="TextBox 7">
            <a:extLst>
              <a:ext uri="{FF2B5EF4-FFF2-40B4-BE49-F238E27FC236}">
                <a16:creationId xmlns:a16="http://schemas.microsoft.com/office/drawing/2014/main" id="{CEED3BBB-5E1C-E45E-DC4D-43818DCFDA82}"/>
              </a:ext>
            </a:extLst>
          </p:cNvPr>
          <p:cNvSpPr txBox="1"/>
          <p:nvPr/>
        </p:nvSpPr>
        <p:spPr>
          <a:xfrm>
            <a:off x="7645097" y="4909051"/>
            <a:ext cx="1366823" cy="738664"/>
          </a:xfrm>
          <a:prstGeom prst="rect">
            <a:avLst/>
          </a:prstGeom>
          <a:noFill/>
        </p:spPr>
        <p:txBody>
          <a:bodyPr wrap="square" rtlCol="0">
            <a:spAutoFit/>
          </a:bodyPr>
          <a:lstStyle/>
          <a:p>
            <a:r>
              <a:rPr lang="en-US" dirty="0">
                <a:solidFill>
                  <a:srgbClr val="0070C0"/>
                </a:solidFill>
              </a:rPr>
              <a:t>International </a:t>
            </a:r>
            <a:r>
              <a:rPr lang="en-GB" noProof="0" dirty="0">
                <a:solidFill>
                  <a:srgbClr val="0070C0"/>
                </a:solidFill>
              </a:rPr>
              <a:t>Labour</a:t>
            </a:r>
            <a:r>
              <a:rPr lang="en-US" dirty="0">
                <a:solidFill>
                  <a:srgbClr val="0070C0"/>
                </a:solidFill>
              </a:rPr>
              <a:t> Organization</a:t>
            </a:r>
          </a:p>
        </p:txBody>
      </p:sp>
    </p:spTree>
    <p:extLst>
      <p:ext uri="{BB962C8B-B14F-4D97-AF65-F5344CB8AC3E}">
        <p14:creationId xmlns:p14="http://schemas.microsoft.com/office/powerpoint/2010/main" val="309317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2C0AF029-11BB-7999-0488-7429C0B2975B}"/>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D56E16BE-881E-920E-DD61-C22C02E1259E}"/>
              </a:ext>
            </a:extLst>
          </p:cNvPr>
          <p:cNvSpPr txBox="1"/>
          <p:nvPr/>
        </p:nvSpPr>
        <p:spPr>
          <a:xfrm>
            <a:off x="449954" y="900664"/>
            <a:ext cx="5387788" cy="523220"/>
          </a:xfrm>
          <a:prstGeom prst="rect">
            <a:avLst/>
          </a:prstGeom>
          <a:noFill/>
        </p:spPr>
        <p:txBody>
          <a:bodyPr wrap="square" rtlCol="0">
            <a:spAutoFit/>
          </a:bodyPr>
          <a:lstStyle/>
          <a:p>
            <a:pPr algn="ctr"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OBJECTIVES OF II CNT</a:t>
            </a:r>
            <a:endParaRPr lang="en-us" dirty="0"/>
          </a:p>
        </p:txBody>
      </p:sp>
      <p:pic>
        <p:nvPicPr>
          <p:cNvPr id="4" name="Imagem 3" descr="Logo&#10;&#10;AI-generated content may be incorrect.">
            <a:extLst>
              <a:ext uri="{FF2B5EF4-FFF2-40B4-BE49-F238E27FC236}">
                <a16:creationId xmlns:a16="http://schemas.microsoft.com/office/drawing/2014/main" id="{06AE25C5-F502-5B9B-6FE5-2BCEF106A8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6" name="Google Shape;430;g1e1316ce296_3_251">
            <a:extLst>
              <a:ext uri="{FF2B5EF4-FFF2-40B4-BE49-F238E27FC236}">
                <a16:creationId xmlns:a16="http://schemas.microsoft.com/office/drawing/2014/main" id="{19998F6C-95C7-E90C-9378-7990850E27F0}"/>
              </a:ext>
            </a:extLst>
          </p:cNvPr>
          <p:cNvPicPr preferRelativeResize="0"/>
          <p:nvPr/>
        </p:nvPicPr>
        <p:blipFill rotWithShape="1">
          <a:blip r:embed="rId4">
            <a:alphaModFix/>
          </a:blip>
          <a:srcRect/>
          <a:stretch/>
        </p:blipFill>
        <p:spPr>
          <a:xfrm>
            <a:off x="7888937" y="184064"/>
            <a:ext cx="4185747" cy="716600"/>
          </a:xfrm>
          <a:prstGeom prst="rect">
            <a:avLst/>
          </a:prstGeom>
          <a:noFill/>
          <a:ln>
            <a:noFill/>
          </a:ln>
        </p:spPr>
      </p:pic>
      <p:pic>
        <p:nvPicPr>
          <p:cNvPr id="7" name="Google Shape;313;g1e1316ce296_3_135">
            <a:extLst>
              <a:ext uri="{FF2B5EF4-FFF2-40B4-BE49-F238E27FC236}">
                <a16:creationId xmlns:a16="http://schemas.microsoft.com/office/drawing/2014/main" id="{EFD9E119-102A-EAD3-43FC-937DA5D7FD33}"/>
              </a:ext>
            </a:extLst>
          </p:cNvPr>
          <p:cNvPicPr preferRelativeResize="0"/>
          <p:nvPr/>
        </p:nvPicPr>
        <p:blipFill rotWithShape="1">
          <a:blip r:embed="rId5">
            <a:alphaModFix/>
          </a:blip>
          <a:srcRect/>
          <a:stretch/>
        </p:blipFill>
        <p:spPr>
          <a:xfrm>
            <a:off x="277337" y="2130094"/>
            <a:ext cx="345233" cy="393678"/>
          </a:xfrm>
          <a:prstGeom prst="rect">
            <a:avLst/>
          </a:prstGeom>
          <a:noFill/>
          <a:ln>
            <a:noFill/>
          </a:ln>
        </p:spPr>
      </p:pic>
      <p:pic>
        <p:nvPicPr>
          <p:cNvPr id="10" name="Google Shape;313;g1e1316ce296_3_135">
            <a:extLst>
              <a:ext uri="{FF2B5EF4-FFF2-40B4-BE49-F238E27FC236}">
                <a16:creationId xmlns:a16="http://schemas.microsoft.com/office/drawing/2014/main" id="{2B0EFCFE-390D-CE8A-42DB-C4C30458270E}"/>
              </a:ext>
            </a:extLst>
          </p:cNvPr>
          <p:cNvPicPr preferRelativeResize="0"/>
          <p:nvPr/>
        </p:nvPicPr>
        <p:blipFill rotWithShape="1">
          <a:blip r:embed="rId5">
            <a:alphaModFix/>
          </a:blip>
          <a:srcRect/>
          <a:stretch/>
        </p:blipFill>
        <p:spPr>
          <a:xfrm>
            <a:off x="239738" y="2737000"/>
            <a:ext cx="345233" cy="393678"/>
          </a:xfrm>
          <a:prstGeom prst="rect">
            <a:avLst/>
          </a:prstGeom>
          <a:noFill/>
          <a:ln>
            <a:noFill/>
          </a:ln>
        </p:spPr>
      </p:pic>
      <p:pic>
        <p:nvPicPr>
          <p:cNvPr id="11" name="Google Shape;313;g1e1316ce296_3_135">
            <a:extLst>
              <a:ext uri="{FF2B5EF4-FFF2-40B4-BE49-F238E27FC236}">
                <a16:creationId xmlns:a16="http://schemas.microsoft.com/office/drawing/2014/main" id="{F814486D-6CA1-F201-FB52-C7410CC08032}"/>
              </a:ext>
            </a:extLst>
          </p:cNvPr>
          <p:cNvPicPr preferRelativeResize="0"/>
          <p:nvPr/>
        </p:nvPicPr>
        <p:blipFill rotWithShape="1">
          <a:blip r:embed="rId5">
            <a:alphaModFix/>
          </a:blip>
          <a:srcRect/>
          <a:stretch/>
        </p:blipFill>
        <p:spPr>
          <a:xfrm>
            <a:off x="239737" y="3423557"/>
            <a:ext cx="345233" cy="393678"/>
          </a:xfrm>
          <a:prstGeom prst="rect">
            <a:avLst/>
          </a:prstGeom>
          <a:noFill/>
          <a:ln>
            <a:noFill/>
          </a:ln>
        </p:spPr>
      </p:pic>
      <p:pic>
        <p:nvPicPr>
          <p:cNvPr id="3" name="Google Shape;313;g1e1316ce296_3_135">
            <a:extLst>
              <a:ext uri="{FF2B5EF4-FFF2-40B4-BE49-F238E27FC236}">
                <a16:creationId xmlns:a16="http://schemas.microsoft.com/office/drawing/2014/main" id="{483E5A6C-8F09-9235-642A-DBA97A5074DB}"/>
              </a:ext>
            </a:extLst>
          </p:cNvPr>
          <p:cNvPicPr preferRelativeResize="0"/>
          <p:nvPr/>
        </p:nvPicPr>
        <p:blipFill rotWithShape="1">
          <a:blip r:embed="rId5">
            <a:alphaModFix/>
          </a:blip>
          <a:srcRect/>
          <a:stretch/>
        </p:blipFill>
        <p:spPr>
          <a:xfrm>
            <a:off x="3935845" y="2079826"/>
            <a:ext cx="345233" cy="393678"/>
          </a:xfrm>
          <a:prstGeom prst="rect">
            <a:avLst/>
          </a:prstGeom>
          <a:noFill/>
          <a:ln>
            <a:noFill/>
          </a:ln>
        </p:spPr>
      </p:pic>
      <p:pic>
        <p:nvPicPr>
          <p:cNvPr id="8" name="Google Shape;313;g1e1316ce296_3_135">
            <a:extLst>
              <a:ext uri="{FF2B5EF4-FFF2-40B4-BE49-F238E27FC236}">
                <a16:creationId xmlns:a16="http://schemas.microsoft.com/office/drawing/2014/main" id="{89440A90-1130-686E-8DBA-86F6347B4DA2}"/>
              </a:ext>
            </a:extLst>
          </p:cNvPr>
          <p:cNvPicPr preferRelativeResize="0"/>
          <p:nvPr/>
        </p:nvPicPr>
        <p:blipFill rotWithShape="1">
          <a:blip r:embed="rId5">
            <a:alphaModFix/>
          </a:blip>
          <a:srcRect/>
          <a:stretch/>
        </p:blipFill>
        <p:spPr>
          <a:xfrm>
            <a:off x="3935844" y="2770839"/>
            <a:ext cx="345233" cy="393678"/>
          </a:xfrm>
          <a:prstGeom prst="rect">
            <a:avLst/>
          </a:prstGeom>
          <a:noFill/>
          <a:ln>
            <a:noFill/>
          </a:ln>
        </p:spPr>
      </p:pic>
      <p:pic>
        <p:nvPicPr>
          <p:cNvPr id="9" name="Google Shape;313;g1e1316ce296_3_135">
            <a:extLst>
              <a:ext uri="{FF2B5EF4-FFF2-40B4-BE49-F238E27FC236}">
                <a16:creationId xmlns:a16="http://schemas.microsoft.com/office/drawing/2014/main" id="{D8BAE4B7-9597-E0C3-50B5-2A8E9002A485}"/>
              </a:ext>
            </a:extLst>
          </p:cNvPr>
          <p:cNvPicPr preferRelativeResize="0"/>
          <p:nvPr/>
        </p:nvPicPr>
        <p:blipFill rotWithShape="1">
          <a:blip r:embed="rId5">
            <a:alphaModFix/>
          </a:blip>
          <a:srcRect/>
          <a:stretch/>
        </p:blipFill>
        <p:spPr>
          <a:xfrm>
            <a:off x="3935843" y="3461852"/>
            <a:ext cx="345233" cy="393678"/>
          </a:xfrm>
          <a:prstGeom prst="rect">
            <a:avLst/>
          </a:prstGeom>
          <a:noFill/>
          <a:ln>
            <a:noFill/>
          </a:ln>
        </p:spPr>
      </p:pic>
      <p:pic>
        <p:nvPicPr>
          <p:cNvPr id="15" name="Google Shape;313;g1e1316ce296_3_135">
            <a:extLst>
              <a:ext uri="{FF2B5EF4-FFF2-40B4-BE49-F238E27FC236}">
                <a16:creationId xmlns:a16="http://schemas.microsoft.com/office/drawing/2014/main" id="{ED8484D3-9FF0-4BB1-2E36-CF97C4C72584}"/>
              </a:ext>
            </a:extLst>
          </p:cNvPr>
          <p:cNvPicPr preferRelativeResize="0"/>
          <p:nvPr/>
        </p:nvPicPr>
        <p:blipFill rotWithShape="1">
          <a:blip r:embed="rId5">
            <a:alphaModFix/>
          </a:blip>
          <a:srcRect/>
          <a:stretch/>
        </p:blipFill>
        <p:spPr>
          <a:xfrm>
            <a:off x="7798725" y="2671635"/>
            <a:ext cx="345233" cy="393678"/>
          </a:xfrm>
          <a:prstGeom prst="rect">
            <a:avLst/>
          </a:prstGeom>
          <a:noFill/>
          <a:ln>
            <a:noFill/>
          </a:ln>
        </p:spPr>
      </p:pic>
      <p:pic>
        <p:nvPicPr>
          <p:cNvPr id="16" name="Google Shape;313;g1e1316ce296_3_135">
            <a:extLst>
              <a:ext uri="{FF2B5EF4-FFF2-40B4-BE49-F238E27FC236}">
                <a16:creationId xmlns:a16="http://schemas.microsoft.com/office/drawing/2014/main" id="{1FBB2F77-2A9F-32C1-AFFE-ACE4292D6DF0}"/>
              </a:ext>
            </a:extLst>
          </p:cNvPr>
          <p:cNvPicPr preferRelativeResize="0"/>
          <p:nvPr/>
        </p:nvPicPr>
        <p:blipFill rotWithShape="1">
          <a:blip r:embed="rId5">
            <a:alphaModFix/>
          </a:blip>
          <a:srcRect/>
          <a:stretch/>
        </p:blipFill>
        <p:spPr>
          <a:xfrm>
            <a:off x="7798724" y="3363307"/>
            <a:ext cx="345233" cy="393678"/>
          </a:xfrm>
          <a:prstGeom prst="rect">
            <a:avLst/>
          </a:prstGeom>
          <a:noFill/>
          <a:ln>
            <a:noFill/>
          </a:ln>
        </p:spPr>
      </p:pic>
      <p:pic>
        <p:nvPicPr>
          <p:cNvPr id="17" name="Google Shape;313;g1e1316ce296_3_135">
            <a:extLst>
              <a:ext uri="{FF2B5EF4-FFF2-40B4-BE49-F238E27FC236}">
                <a16:creationId xmlns:a16="http://schemas.microsoft.com/office/drawing/2014/main" id="{B01864A5-A81E-913D-AC9D-5EF34350BD0B}"/>
              </a:ext>
            </a:extLst>
          </p:cNvPr>
          <p:cNvPicPr preferRelativeResize="0"/>
          <p:nvPr/>
        </p:nvPicPr>
        <p:blipFill rotWithShape="1">
          <a:blip r:embed="rId5">
            <a:alphaModFix/>
          </a:blip>
          <a:srcRect/>
          <a:stretch/>
        </p:blipFill>
        <p:spPr>
          <a:xfrm>
            <a:off x="7798725" y="2038472"/>
            <a:ext cx="345233" cy="393678"/>
          </a:xfrm>
          <a:prstGeom prst="rect">
            <a:avLst/>
          </a:prstGeom>
          <a:noFill/>
          <a:ln>
            <a:noFill/>
          </a:ln>
        </p:spPr>
      </p:pic>
      <p:sp>
        <p:nvSpPr>
          <p:cNvPr id="19" name="CaixaDeTexto 18">
            <a:extLst>
              <a:ext uri="{FF2B5EF4-FFF2-40B4-BE49-F238E27FC236}">
                <a16:creationId xmlns:a16="http://schemas.microsoft.com/office/drawing/2014/main" id="{D47D3B7F-6815-A981-1644-9D3D91C1B4A7}"/>
              </a:ext>
            </a:extLst>
          </p:cNvPr>
          <p:cNvSpPr txBox="1"/>
          <p:nvPr/>
        </p:nvSpPr>
        <p:spPr>
          <a:xfrm>
            <a:off x="622570" y="2112627"/>
            <a:ext cx="2449105" cy="677108"/>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Promote social dialogue and strengthen tripartism</a:t>
            </a:r>
            <a:endParaRPr lang="en-us" sz="1200" dirty="0">
              <a:solidFill>
                <a:schemeClr val="accent1"/>
              </a:solidFill>
              <a:effectLst/>
              <a:latin typeface="Times New Roman" panose="02020603050405020304" pitchFamily="18" charset="0"/>
              <a:ea typeface="Times New Roman" panose="02020603050405020304" pitchFamily="18" charset="0"/>
            </a:endParaRPr>
          </a:p>
          <a:p>
            <a:endParaRPr lang="en-us" dirty="0"/>
          </a:p>
        </p:txBody>
      </p:sp>
      <p:sp>
        <p:nvSpPr>
          <p:cNvPr id="20" name="CaixaDeTexto 19">
            <a:extLst>
              <a:ext uri="{FF2B5EF4-FFF2-40B4-BE49-F238E27FC236}">
                <a16:creationId xmlns:a16="http://schemas.microsoft.com/office/drawing/2014/main" id="{0A774BF2-C139-A551-0E53-A64B57DDCE7B}"/>
              </a:ext>
            </a:extLst>
          </p:cNvPr>
          <p:cNvSpPr txBox="1"/>
          <p:nvPr/>
        </p:nvSpPr>
        <p:spPr>
          <a:xfrm>
            <a:off x="622570" y="2696905"/>
            <a:ext cx="3480046" cy="461665"/>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Propose policies to ensure sustainable development and a just transition</a:t>
            </a:r>
            <a:endParaRPr lang="en-us" dirty="0"/>
          </a:p>
        </p:txBody>
      </p:sp>
      <p:sp>
        <p:nvSpPr>
          <p:cNvPr id="21" name="CaixaDeTexto 20">
            <a:extLst>
              <a:ext uri="{FF2B5EF4-FFF2-40B4-BE49-F238E27FC236}">
                <a16:creationId xmlns:a16="http://schemas.microsoft.com/office/drawing/2014/main" id="{5DC62859-F82D-FB39-3806-656E1FBDD594}"/>
              </a:ext>
            </a:extLst>
          </p:cNvPr>
          <p:cNvSpPr txBox="1"/>
          <p:nvPr/>
        </p:nvSpPr>
        <p:spPr>
          <a:xfrm>
            <a:off x="622570" y="3314317"/>
            <a:ext cx="3480046" cy="461665"/>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Strengthen the public employment, labor, and income system</a:t>
            </a:r>
            <a:endParaRPr lang="en-us" dirty="0"/>
          </a:p>
        </p:txBody>
      </p:sp>
      <p:sp>
        <p:nvSpPr>
          <p:cNvPr id="22" name="CaixaDeTexto 21">
            <a:extLst>
              <a:ext uri="{FF2B5EF4-FFF2-40B4-BE49-F238E27FC236}">
                <a16:creationId xmlns:a16="http://schemas.microsoft.com/office/drawing/2014/main" id="{E9FF7191-93F0-F1FB-3C77-BBEA698FCD86}"/>
              </a:ext>
            </a:extLst>
          </p:cNvPr>
          <p:cNvSpPr txBox="1"/>
          <p:nvPr/>
        </p:nvSpPr>
        <p:spPr>
          <a:xfrm>
            <a:off x="4302802" y="2064297"/>
            <a:ext cx="3480046" cy="461665"/>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Promote equal opportunities and combat discrimination</a:t>
            </a:r>
            <a:endParaRPr lang="en-us" dirty="0"/>
          </a:p>
        </p:txBody>
      </p:sp>
      <p:sp>
        <p:nvSpPr>
          <p:cNvPr id="23" name="CaixaDeTexto 22">
            <a:extLst>
              <a:ext uri="{FF2B5EF4-FFF2-40B4-BE49-F238E27FC236}">
                <a16:creationId xmlns:a16="http://schemas.microsoft.com/office/drawing/2014/main" id="{4CEB7F94-D42D-BFB9-284D-4AC6BD32DAF0}"/>
              </a:ext>
            </a:extLst>
          </p:cNvPr>
          <p:cNvSpPr txBox="1"/>
          <p:nvPr/>
        </p:nvSpPr>
        <p:spPr>
          <a:xfrm>
            <a:off x="4281076" y="2688692"/>
            <a:ext cx="3480046" cy="461665"/>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Encourage the transition from informality to formality</a:t>
            </a:r>
            <a:endParaRPr lang="en-us" dirty="0"/>
          </a:p>
        </p:txBody>
      </p:sp>
      <p:sp>
        <p:nvSpPr>
          <p:cNvPr id="24" name="CaixaDeTexto 23">
            <a:extLst>
              <a:ext uri="{FF2B5EF4-FFF2-40B4-BE49-F238E27FC236}">
                <a16:creationId xmlns:a16="http://schemas.microsoft.com/office/drawing/2014/main" id="{5900CA2C-E0EE-47DC-C8A7-78AE9614244B}"/>
              </a:ext>
            </a:extLst>
          </p:cNvPr>
          <p:cNvSpPr txBox="1"/>
          <p:nvPr/>
        </p:nvSpPr>
        <p:spPr>
          <a:xfrm>
            <a:off x="4302802" y="3368653"/>
            <a:ext cx="3480046" cy="461665"/>
          </a:xfrm>
          <a:prstGeom prst="rect">
            <a:avLst/>
          </a:prstGeom>
          <a:noFill/>
        </p:spPr>
        <p:txBody>
          <a:bodyPr wrap="square" rtlCol="0">
            <a:spAutoFit/>
          </a:bodyPr>
          <a:lstStyle/>
          <a:p>
            <a:pPr algn="l" rtl="0"/>
            <a:r>
              <a:rPr lang="en-us" sz="1200" b="0" i="0" u="none" baseline="0" dirty="0">
                <a:solidFill>
                  <a:schemeClr val="accent1"/>
                </a:solidFill>
                <a:effectLst/>
                <a:latin typeface="Arial" panose="020B0604020202020204" pitchFamily="34" charset="0"/>
                <a:ea typeface="Times New Roman" panose="02020603050405020304" pitchFamily="18" charset="0"/>
              </a:rPr>
              <a:t>Eradicate work analogous to slavery and child labor</a:t>
            </a:r>
            <a:endParaRPr lang="en-us" dirty="0"/>
          </a:p>
        </p:txBody>
      </p:sp>
      <p:sp>
        <p:nvSpPr>
          <p:cNvPr id="25" name="CaixaDeTexto 24">
            <a:extLst>
              <a:ext uri="{FF2B5EF4-FFF2-40B4-BE49-F238E27FC236}">
                <a16:creationId xmlns:a16="http://schemas.microsoft.com/office/drawing/2014/main" id="{F07943F1-E011-0E91-A3D3-FA3AAA14EC09}"/>
              </a:ext>
            </a:extLst>
          </p:cNvPr>
          <p:cNvSpPr txBox="1"/>
          <p:nvPr/>
        </p:nvSpPr>
        <p:spPr>
          <a:xfrm>
            <a:off x="8143957" y="2038472"/>
            <a:ext cx="3850819" cy="461665"/>
          </a:xfrm>
          <a:prstGeom prst="rect">
            <a:avLst/>
          </a:prstGeom>
          <a:noFill/>
        </p:spPr>
        <p:txBody>
          <a:bodyPr wrap="square" rtlCol="0">
            <a:spAutoFit/>
          </a:bodyPr>
          <a:lstStyle/>
          <a:p>
            <a:pPr algn="l" rtl="0"/>
            <a:r>
              <a:rPr lang="en-us" sz="1200" b="0" i="0" u="none" baseline="0" dirty="0">
                <a:solidFill>
                  <a:schemeClr val="accent1"/>
                </a:solidFill>
              </a:rPr>
              <a:t>Strengthen fundamental labor rights and collective bargaining </a:t>
            </a:r>
          </a:p>
        </p:txBody>
      </p:sp>
      <p:sp>
        <p:nvSpPr>
          <p:cNvPr id="26" name="CaixaDeTexto 25">
            <a:extLst>
              <a:ext uri="{FF2B5EF4-FFF2-40B4-BE49-F238E27FC236}">
                <a16:creationId xmlns:a16="http://schemas.microsoft.com/office/drawing/2014/main" id="{0C83915D-70AB-FC3F-8C01-84B8C0B5C7E4}"/>
              </a:ext>
            </a:extLst>
          </p:cNvPr>
          <p:cNvSpPr txBox="1"/>
          <p:nvPr/>
        </p:nvSpPr>
        <p:spPr>
          <a:xfrm>
            <a:off x="8165681" y="2637641"/>
            <a:ext cx="3191435" cy="461665"/>
          </a:xfrm>
          <a:prstGeom prst="rect">
            <a:avLst/>
          </a:prstGeom>
          <a:noFill/>
        </p:spPr>
        <p:txBody>
          <a:bodyPr wrap="square" rtlCol="0">
            <a:spAutoFit/>
          </a:bodyPr>
          <a:lstStyle/>
          <a:p>
            <a:pPr algn="l" rtl="0"/>
            <a:r>
              <a:rPr lang="en-us" sz="1200" b="0" i="0" u="none" baseline="0" dirty="0">
                <a:solidFill>
                  <a:schemeClr val="accent1"/>
                </a:solidFill>
              </a:rPr>
              <a:t>Promote occupational safety, health, and well-being</a:t>
            </a:r>
          </a:p>
        </p:txBody>
      </p:sp>
      <p:sp>
        <p:nvSpPr>
          <p:cNvPr id="27" name="CaixaDeTexto 26">
            <a:extLst>
              <a:ext uri="{FF2B5EF4-FFF2-40B4-BE49-F238E27FC236}">
                <a16:creationId xmlns:a16="http://schemas.microsoft.com/office/drawing/2014/main" id="{823BC3BA-2472-0E5A-E503-CB7FEC2B3B9B}"/>
              </a:ext>
            </a:extLst>
          </p:cNvPr>
          <p:cNvSpPr txBox="1"/>
          <p:nvPr/>
        </p:nvSpPr>
        <p:spPr>
          <a:xfrm>
            <a:off x="8165681" y="3285012"/>
            <a:ext cx="3191435" cy="461665"/>
          </a:xfrm>
          <a:prstGeom prst="rect">
            <a:avLst/>
          </a:prstGeom>
          <a:noFill/>
        </p:spPr>
        <p:txBody>
          <a:bodyPr wrap="square" rtlCol="0">
            <a:spAutoFit/>
          </a:bodyPr>
          <a:lstStyle/>
          <a:p>
            <a:pPr algn="l" rtl="0"/>
            <a:r>
              <a:rPr lang="en-us" sz="1200" b="0" i="0" u="none" baseline="0" dirty="0">
                <a:solidFill>
                  <a:schemeClr val="accent1"/>
                </a:solidFill>
              </a:rPr>
              <a:t>Propose and discuss measures related to labor inspection</a:t>
            </a:r>
          </a:p>
        </p:txBody>
      </p:sp>
      <p:pic>
        <p:nvPicPr>
          <p:cNvPr id="12" name="Picture 11">
            <a:extLst>
              <a:ext uri="{FF2B5EF4-FFF2-40B4-BE49-F238E27FC236}">
                <a16:creationId xmlns:a16="http://schemas.microsoft.com/office/drawing/2014/main" id="{5CF1996A-D198-0929-7F61-429334496E86}"/>
              </a:ext>
            </a:extLst>
          </p:cNvPr>
          <p:cNvPicPr>
            <a:picLocks noChangeAspect="1"/>
          </p:cNvPicPr>
          <p:nvPr/>
        </p:nvPicPr>
        <p:blipFill>
          <a:blip r:embed="rId6"/>
          <a:stretch>
            <a:fillRect/>
          </a:stretch>
        </p:blipFill>
        <p:spPr>
          <a:xfrm>
            <a:off x="6792485" y="4928101"/>
            <a:ext cx="660111" cy="660111"/>
          </a:xfrm>
          <a:prstGeom prst="rect">
            <a:avLst/>
          </a:prstGeom>
        </p:spPr>
      </p:pic>
      <p:sp>
        <p:nvSpPr>
          <p:cNvPr id="13" name="TextBox 12">
            <a:extLst>
              <a:ext uri="{FF2B5EF4-FFF2-40B4-BE49-F238E27FC236}">
                <a16:creationId xmlns:a16="http://schemas.microsoft.com/office/drawing/2014/main" id="{33CD573D-E985-0939-6128-5B856797B4BB}"/>
              </a:ext>
            </a:extLst>
          </p:cNvPr>
          <p:cNvSpPr txBox="1"/>
          <p:nvPr/>
        </p:nvSpPr>
        <p:spPr>
          <a:xfrm>
            <a:off x="7592197" y="4884705"/>
            <a:ext cx="1214423" cy="738664"/>
          </a:xfrm>
          <a:prstGeom prst="rect">
            <a:avLst/>
          </a:prstGeom>
          <a:noFill/>
        </p:spPr>
        <p:txBody>
          <a:bodyPr wrap="square" rtlCol="0">
            <a:spAutoFit/>
          </a:bodyPr>
          <a:lstStyle/>
          <a:p>
            <a:r>
              <a:rPr lang="en-US" dirty="0">
                <a:solidFill>
                  <a:srgbClr val="0070C0"/>
                </a:solidFill>
              </a:rPr>
              <a:t>International </a:t>
            </a:r>
            <a:r>
              <a:rPr lang="en-GB" noProof="0" dirty="0">
                <a:solidFill>
                  <a:srgbClr val="0070C0"/>
                </a:solidFill>
              </a:rPr>
              <a:t>Labour</a:t>
            </a:r>
            <a:r>
              <a:rPr lang="en-US" dirty="0">
                <a:solidFill>
                  <a:srgbClr val="0070C0"/>
                </a:solidFill>
              </a:rPr>
              <a:t> Organization</a:t>
            </a:r>
          </a:p>
        </p:txBody>
      </p:sp>
    </p:spTree>
    <p:extLst>
      <p:ext uri="{BB962C8B-B14F-4D97-AF65-F5344CB8AC3E}">
        <p14:creationId xmlns:p14="http://schemas.microsoft.com/office/powerpoint/2010/main" val="4061443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866773B8-5C5C-69AE-D517-D570982C0D67}"/>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96E381A2-14A3-AB25-B20E-0A0F442BD864}"/>
              </a:ext>
            </a:extLst>
          </p:cNvPr>
          <p:cNvSpPr txBox="1"/>
          <p:nvPr/>
        </p:nvSpPr>
        <p:spPr>
          <a:xfrm>
            <a:off x="826471" y="890800"/>
            <a:ext cx="5387788" cy="523220"/>
          </a:xfrm>
          <a:prstGeom prst="rect">
            <a:avLst/>
          </a:prstGeom>
          <a:noFill/>
        </p:spPr>
        <p:txBody>
          <a:bodyPr wrap="square" rtlCol="0">
            <a:spAutoFit/>
          </a:bodyPr>
          <a:lstStyle/>
          <a:p>
            <a:pPr algn="l"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CHALLENGES</a:t>
            </a:r>
            <a:endParaRPr lang="en-us" dirty="0"/>
          </a:p>
        </p:txBody>
      </p:sp>
      <p:pic>
        <p:nvPicPr>
          <p:cNvPr id="4" name="Imagem 3" descr="Logo&#10;&#10;AI-generated content may be incorrect.">
            <a:extLst>
              <a:ext uri="{FF2B5EF4-FFF2-40B4-BE49-F238E27FC236}">
                <a16:creationId xmlns:a16="http://schemas.microsoft.com/office/drawing/2014/main" id="{BB72D6D4-2140-D21A-B9CE-3EED2BD065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25802" y="349624"/>
            <a:ext cx="2085340" cy="496570"/>
          </a:xfrm>
          <a:prstGeom prst="rect">
            <a:avLst/>
          </a:prstGeom>
        </p:spPr>
      </p:pic>
      <p:sp>
        <p:nvSpPr>
          <p:cNvPr id="18" name="CaixaDeTexto 17">
            <a:extLst>
              <a:ext uri="{FF2B5EF4-FFF2-40B4-BE49-F238E27FC236}">
                <a16:creationId xmlns:a16="http://schemas.microsoft.com/office/drawing/2014/main" id="{F21E213B-3F75-2BD2-6646-99D7E9D3C829}"/>
              </a:ext>
            </a:extLst>
          </p:cNvPr>
          <p:cNvSpPr txBox="1"/>
          <p:nvPr/>
        </p:nvSpPr>
        <p:spPr>
          <a:xfrm>
            <a:off x="826471" y="1687889"/>
            <a:ext cx="4634753" cy="738664"/>
          </a:xfrm>
          <a:prstGeom prst="rect">
            <a:avLst/>
          </a:prstGeom>
          <a:noFill/>
        </p:spPr>
        <p:txBody>
          <a:bodyPr wrap="square" rtlCol="0">
            <a:spAutoFit/>
          </a:bodyPr>
          <a:lstStyle/>
          <a:p>
            <a:endParaRPr lang="en-us"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3" name="CaixaDeTexto 2">
            <a:extLst>
              <a:ext uri="{FF2B5EF4-FFF2-40B4-BE49-F238E27FC236}">
                <a16:creationId xmlns:a16="http://schemas.microsoft.com/office/drawing/2014/main" id="{3FB28324-5C0D-BC24-3540-FA7C04645681}"/>
              </a:ext>
            </a:extLst>
          </p:cNvPr>
          <p:cNvSpPr txBox="1"/>
          <p:nvPr/>
        </p:nvSpPr>
        <p:spPr>
          <a:xfrm>
            <a:off x="2834565" y="1569125"/>
            <a:ext cx="4821294" cy="3816429"/>
          </a:xfrm>
          <a:prstGeom prst="rect">
            <a:avLst/>
          </a:prstGeom>
          <a:noFill/>
        </p:spPr>
        <p:txBody>
          <a:bodyPr wrap="square" rtlCol="0">
            <a:spAutoFit/>
          </a:bodyPr>
          <a:lstStyle/>
          <a:p>
            <a:pPr algn="l" rtl="0"/>
            <a:r>
              <a:rPr lang="en-us" sz="1800" b="1" i="0" u="none" baseline="0" dirty="0">
                <a:solidFill>
                  <a:schemeClr val="accent1"/>
                </a:solidFill>
              </a:rPr>
              <a:t>Crisis Management</a:t>
            </a:r>
          </a:p>
          <a:p>
            <a:endParaRPr lang="en-us" dirty="0">
              <a:solidFill>
                <a:schemeClr val="accent1"/>
              </a:solidFill>
            </a:endParaRPr>
          </a:p>
          <a:p>
            <a:pPr algn="just" rtl="0"/>
            <a:r>
              <a:rPr lang="en-us" b="0" i="0" u="none" baseline="0" dirty="0">
                <a:solidFill>
                  <a:schemeClr val="accent1"/>
                </a:solidFill>
              </a:rPr>
              <a:t>The preparation process for the Conference initially met resistance from the business sector, which feared an imbalance in decision-making power. </a:t>
            </a:r>
          </a:p>
          <a:p>
            <a:pPr algn="just" rtl="0"/>
            <a:endParaRPr lang="en-us" b="1" dirty="0">
              <a:solidFill>
                <a:schemeClr val="accent1"/>
              </a:solidFill>
            </a:endParaRPr>
          </a:p>
          <a:p>
            <a:pPr algn="just" rtl="0"/>
            <a:r>
              <a:rPr lang="en-us" b="0" i="0" u="none" baseline="0" dirty="0">
                <a:solidFill>
                  <a:schemeClr val="accent1"/>
                </a:solidFill>
              </a:rPr>
              <a:t>To ensure political viability, the initially proposed model was modified to focus on </a:t>
            </a:r>
            <a:r>
              <a:rPr lang="en-us" b="1" i="0" u="none" baseline="0" dirty="0">
                <a:solidFill>
                  <a:schemeClr val="accent1"/>
                </a:solidFill>
              </a:rPr>
              <a:t>strict tripartism</a:t>
            </a:r>
            <a:r>
              <a:rPr lang="en-us" b="0" i="0" u="none" baseline="0" dirty="0">
                <a:solidFill>
                  <a:schemeClr val="accent1"/>
                </a:solidFill>
              </a:rPr>
              <a:t>.</a:t>
            </a:r>
          </a:p>
          <a:p>
            <a:pPr algn="just" rtl="0"/>
            <a:endParaRPr lang="en-us" dirty="0">
              <a:solidFill>
                <a:schemeClr val="accent1"/>
              </a:solidFill>
            </a:endParaRPr>
          </a:p>
          <a:p>
            <a:pPr algn="just" rtl="0"/>
            <a:r>
              <a:rPr lang="en-us" b="0" i="0" u="none" baseline="0" dirty="0">
                <a:solidFill>
                  <a:schemeClr val="accent1"/>
                </a:solidFill>
              </a:rPr>
              <a:t>The success of II CNT depended on prior political coordination, which transformed an environment of mistrust into a consensual operational structure aimed at strengthening employment and income policies.</a:t>
            </a:r>
          </a:p>
          <a:p>
            <a:endParaRPr lang="en-us" b="1" dirty="0">
              <a:solidFill>
                <a:schemeClr val="accent1"/>
              </a:solidFill>
            </a:endParaRPr>
          </a:p>
          <a:p>
            <a:endParaRPr lang="en-us" b="1" dirty="0">
              <a:solidFill>
                <a:schemeClr val="accent1"/>
              </a:solidFill>
            </a:endParaRPr>
          </a:p>
          <a:p>
            <a:endParaRPr lang="en-us" b="1" dirty="0">
              <a:solidFill>
                <a:schemeClr val="accent1"/>
              </a:solidFill>
            </a:endParaRPr>
          </a:p>
        </p:txBody>
      </p:sp>
      <p:sp>
        <p:nvSpPr>
          <p:cNvPr id="7" name="Retângulo 6">
            <a:extLst>
              <a:ext uri="{FF2B5EF4-FFF2-40B4-BE49-F238E27FC236}">
                <a16:creationId xmlns:a16="http://schemas.microsoft.com/office/drawing/2014/main" id="{88391C72-182B-8157-5CB8-92E7D3E10D3A}"/>
              </a:ext>
            </a:extLst>
          </p:cNvPr>
          <p:cNvSpPr/>
          <p:nvPr/>
        </p:nvSpPr>
        <p:spPr>
          <a:xfrm>
            <a:off x="11313458" y="0"/>
            <a:ext cx="600635" cy="75482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8" name="Retângulo 7">
            <a:extLst>
              <a:ext uri="{FF2B5EF4-FFF2-40B4-BE49-F238E27FC236}">
                <a16:creationId xmlns:a16="http://schemas.microsoft.com/office/drawing/2014/main" id="{27785BBC-A274-0623-0EF9-27CADF3E867D}"/>
              </a:ext>
            </a:extLst>
          </p:cNvPr>
          <p:cNvSpPr/>
          <p:nvPr/>
        </p:nvSpPr>
        <p:spPr>
          <a:xfrm>
            <a:off x="40341" y="6111533"/>
            <a:ext cx="12761259" cy="396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10" name="Gráfico 9" descr="Sala de reuniões com preenchimento sólido">
            <a:extLst>
              <a:ext uri="{FF2B5EF4-FFF2-40B4-BE49-F238E27FC236}">
                <a16:creationId xmlns:a16="http://schemas.microsoft.com/office/drawing/2014/main" id="{E3ED6C51-D69E-F948-D262-92FC68E11B3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77153" y="2518568"/>
            <a:ext cx="1656254" cy="1656254"/>
          </a:xfrm>
          <a:prstGeom prst="rect">
            <a:avLst/>
          </a:prstGeom>
        </p:spPr>
      </p:pic>
    </p:spTree>
    <p:extLst>
      <p:ext uri="{BB962C8B-B14F-4D97-AF65-F5344CB8AC3E}">
        <p14:creationId xmlns:p14="http://schemas.microsoft.com/office/powerpoint/2010/main" val="2792797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6AD8AE45-1E00-A0C3-289E-440850717093}"/>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160F7EB9-E98B-11F0-5C36-F850896B5FB3}"/>
              </a:ext>
            </a:extLst>
          </p:cNvPr>
          <p:cNvSpPr txBox="1"/>
          <p:nvPr/>
        </p:nvSpPr>
        <p:spPr>
          <a:xfrm>
            <a:off x="2108420" y="924279"/>
            <a:ext cx="5780517" cy="400110"/>
          </a:xfrm>
          <a:prstGeom prst="rect">
            <a:avLst/>
          </a:prstGeom>
          <a:noFill/>
        </p:spPr>
        <p:txBody>
          <a:bodyPr wrap="square" rtlCol="0">
            <a:spAutoFit/>
          </a:bodyPr>
          <a:lstStyle/>
          <a:p>
            <a:pPr algn="ctr" rtl="0"/>
            <a:r>
              <a:rPr lang="en-us" sz="2000" b="1" i="0" u="none" baseline="0" dirty="0">
                <a:solidFill>
                  <a:schemeClr val="accent1"/>
                </a:solidFill>
                <a:latin typeface="Poppins" panose="00000500000000000000" pitchFamily="2" charset="0"/>
                <a:ea typeface="Poppins" panose="00000500000000000000" pitchFamily="2" charset="0"/>
                <a:cs typeface="Poppins" panose="00000500000000000000" pitchFamily="2" charset="0"/>
              </a:rPr>
              <a:t>METHODOLOGY</a:t>
            </a:r>
            <a:endParaRPr lang="en-us" sz="2000" dirty="0"/>
          </a:p>
        </p:txBody>
      </p:sp>
      <p:pic>
        <p:nvPicPr>
          <p:cNvPr id="6" name="Google Shape;430;g1e1316ce296_3_251">
            <a:extLst>
              <a:ext uri="{FF2B5EF4-FFF2-40B4-BE49-F238E27FC236}">
                <a16:creationId xmlns:a16="http://schemas.microsoft.com/office/drawing/2014/main" id="{DDDAC7F2-B69A-EE5C-E902-9307246C0348}"/>
              </a:ext>
            </a:extLst>
          </p:cNvPr>
          <p:cNvPicPr preferRelativeResize="0"/>
          <p:nvPr/>
        </p:nvPicPr>
        <p:blipFill rotWithShape="1">
          <a:blip r:embed="rId3">
            <a:alphaModFix/>
          </a:blip>
          <a:srcRect/>
          <a:stretch/>
        </p:blipFill>
        <p:spPr>
          <a:xfrm>
            <a:off x="8597148" y="72468"/>
            <a:ext cx="2716310" cy="554312"/>
          </a:xfrm>
          <a:prstGeom prst="rect">
            <a:avLst/>
          </a:prstGeom>
          <a:noFill/>
          <a:ln>
            <a:noFill/>
          </a:ln>
        </p:spPr>
      </p:pic>
      <p:sp>
        <p:nvSpPr>
          <p:cNvPr id="18" name="CaixaDeTexto 17">
            <a:extLst>
              <a:ext uri="{FF2B5EF4-FFF2-40B4-BE49-F238E27FC236}">
                <a16:creationId xmlns:a16="http://schemas.microsoft.com/office/drawing/2014/main" id="{1CBF5071-AA12-BFB5-3C7E-8EE11E186BE6}"/>
              </a:ext>
            </a:extLst>
          </p:cNvPr>
          <p:cNvSpPr txBox="1"/>
          <p:nvPr/>
        </p:nvSpPr>
        <p:spPr>
          <a:xfrm>
            <a:off x="1380565" y="1431956"/>
            <a:ext cx="7377953" cy="1615827"/>
          </a:xfrm>
          <a:prstGeom prst="rect">
            <a:avLst/>
          </a:prstGeom>
          <a:noFill/>
        </p:spPr>
        <p:txBody>
          <a:bodyPr wrap="square" rtlCol="0">
            <a:spAutoFit/>
          </a:bodyPr>
          <a:lstStyle/>
          <a:p>
            <a:pPr algn="l" rtl="0"/>
            <a:r>
              <a:rPr lang="en-us" sz="1100" b="1" i="0" u="none" baseline="0" dirty="0">
                <a:solidFill>
                  <a:schemeClr val="accent1"/>
                </a:solidFill>
              </a:rPr>
              <a:t>STATE STAGE</a:t>
            </a:r>
          </a:p>
          <a:p>
            <a:endParaRPr lang="en-us" sz="1100" b="1" dirty="0">
              <a:solidFill>
                <a:schemeClr val="accent1"/>
              </a:solidFill>
            </a:endParaRPr>
          </a:p>
          <a:p>
            <a:pPr algn="l" rtl="0"/>
            <a:r>
              <a:rPr lang="en-us" sz="1100" b="1" i="0" u="none" baseline="0" dirty="0">
                <a:solidFill>
                  <a:schemeClr val="accent1"/>
                </a:solidFill>
              </a:rPr>
              <a:t>Thematic Groups.</a:t>
            </a:r>
            <a:r>
              <a:rPr lang="en-us" sz="1100" b="0" i="0" u="none" baseline="0" dirty="0">
                <a:solidFill>
                  <a:schemeClr val="accent1"/>
                </a:solidFill>
              </a:rPr>
              <a:t> Participants discussed four main sub-themes in order to formulate proposals</a:t>
            </a:r>
          </a:p>
          <a:p>
            <a:endParaRPr lang="en-us" sz="1100" dirty="0">
              <a:solidFill>
                <a:schemeClr val="accent1"/>
              </a:solidFill>
            </a:endParaRPr>
          </a:p>
          <a:p>
            <a:pPr algn="l" rtl="0"/>
            <a:r>
              <a:rPr lang="en-us" sz="1100" b="1" i="0" u="none" baseline="0" dirty="0">
                <a:solidFill>
                  <a:schemeClr val="accent1"/>
                </a:solidFill>
              </a:rPr>
              <a:t>Proposals.</a:t>
            </a:r>
            <a:r>
              <a:rPr lang="en-us" sz="1100" b="0" i="0" u="none" baseline="0" dirty="0">
                <a:solidFill>
                  <a:schemeClr val="accent1"/>
                </a:solidFill>
              </a:rPr>
              <a:t> Each caucus could present one proposal per sub-theme, in addition to the possibility of submitting a consensus proposal among the three parties.</a:t>
            </a:r>
          </a:p>
          <a:p>
            <a:endParaRPr lang="en-us" sz="1100" dirty="0">
              <a:solidFill>
                <a:schemeClr val="accent1"/>
              </a:solidFill>
            </a:endParaRPr>
          </a:p>
          <a:p>
            <a:pPr algn="l" rtl="0"/>
            <a:r>
              <a:rPr lang="en-us" sz="1100" b="1" i="0" u="none" baseline="0" dirty="0">
                <a:solidFill>
                  <a:schemeClr val="accent1"/>
                </a:solidFill>
              </a:rPr>
              <a:t>Final Plenary.</a:t>
            </a:r>
            <a:r>
              <a:rPr lang="en-us" sz="1100" b="0" i="0" u="none" baseline="0" dirty="0">
                <a:solidFill>
                  <a:schemeClr val="accent1"/>
                </a:solidFill>
              </a:rPr>
              <a:t> Space for voting on proposals, which were classified according to the degree of support received (consensus, broad majority, majority, or minority).</a:t>
            </a:r>
            <a:endParaRPr lang="en-us" sz="1000" dirty="0">
              <a:solidFill>
                <a:schemeClr val="accent1"/>
              </a:solidFill>
            </a:endParaRPr>
          </a:p>
        </p:txBody>
      </p:sp>
      <p:sp>
        <p:nvSpPr>
          <p:cNvPr id="17" name="CaixaDeTexto 16">
            <a:extLst>
              <a:ext uri="{FF2B5EF4-FFF2-40B4-BE49-F238E27FC236}">
                <a16:creationId xmlns:a16="http://schemas.microsoft.com/office/drawing/2014/main" id="{331EB99C-0925-43F0-1542-FCC7D27336B3}"/>
              </a:ext>
            </a:extLst>
          </p:cNvPr>
          <p:cNvSpPr txBox="1"/>
          <p:nvPr/>
        </p:nvSpPr>
        <p:spPr>
          <a:xfrm>
            <a:off x="3039034" y="3174293"/>
            <a:ext cx="7377953" cy="2462213"/>
          </a:xfrm>
          <a:prstGeom prst="rect">
            <a:avLst/>
          </a:prstGeom>
          <a:noFill/>
        </p:spPr>
        <p:txBody>
          <a:bodyPr wrap="square" rtlCol="0">
            <a:spAutoFit/>
          </a:bodyPr>
          <a:lstStyle/>
          <a:p>
            <a:pPr algn="l" rtl="0"/>
            <a:r>
              <a:rPr lang="en-us" sz="1100" b="1" i="0" u="none" baseline="0" dirty="0">
                <a:solidFill>
                  <a:schemeClr val="accent1"/>
                </a:solidFill>
              </a:rPr>
              <a:t>NATIONAL STAGE</a:t>
            </a:r>
          </a:p>
          <a:p>
            <a:endParaRPr lang="en-us" sz="1100" b="1" dirty="0">
              <a:solidFill>
                <a:schemeClr val="accent1"/>
              </a:solidFill>
            </a:endParaRPr>
          </a:p>
          <a:p>
            <a:pPr algn="l" rtl="0"/>
            <a:r>
              <a:rPr lang="en-us" sz="1100" b="1" i="0" u="none" baseline="0" dirty="0">
                <a:solidFill>
                  <a:schemeClr val="accent1"/>
                </a:solidFill>
              </a:rPr>
              <a:t>Composition. </a:t>
            </a:r>
            <a:r>
              <a:rPr lang="en-us" sz="1100" b="0" i="0" u="none" baseline="0" dirty="0">
                <a:solidFill>
                  <a:schemeClr val="accent1"/>
                </a:solidFill>
              </a:rPr>
              <a:t>Established at 672 delegates, with 224 representatives from each segment (government, workers, and employers), elected in proportion to the population of each state.</a:t>
            </a:r>
          </a:p>
          <a:p>
            <a:endParaRPr lang="en-us" sz="1100" dirty="0">
              <a:solidFill>
                <a:schemeClr val="accent1"/>
              </a:solidFill>
            </a:endParaRPr>
          </a:p>
          <a:p>
            <a:pPr algn="l" rtl="0"/>
            <a:r>
              <a:rPr lang="en-us" sz="1100" b="1" i="0" u="none" baseline="0" dirty="0">
                <a:solidFill>
                  <a:schemeClr val="accent1"/>
                </a:solidFill>
              </a:rPr>
              <a:t>Proposals.</a:t>
            </a:r>
            <a:r>
              <a:rPr lang="en-us" sz="1100" b="0" i="0" u="none" baseline="0" dirty="0">
                <a:solidFill>
                  <a:schemeClr val="accent1"/>
                </a:solidFill>
              </a:rPr>
              <a:t> Selection process: The National Organizing Committee carried out a technical systematization process on the 386 original proposals submitted by the states, reducing them to 175 and ultimately selecting 56 priority proposals for debate in the final phase.</a:t>
            </a:r>
          </a:p>
          <a:p>
            <a:endParaRPr lang="en-us" sz="1100" dirty="0">
              <a:solidFill>
                <a:schemeClr val="accent1"/>
              </a:solidFill>
            </a:endParaRPr>
          </a:p>
          <a:p>
            <a:pPr algn="l" rtl="0"/>
            <a:r>
              <a:rPr lang="en-us" sz="1100" b="1" i="0" u="none" baseline="0" dirty="0">
                <a:solidFill>
                  <a:schemeClr val="accent1"/>
                </a:solidFill>
              </a:rPr>
              <a:t>Final Plenary.</a:t>
            </a:r>
            <a:r>
              <a:rPr lang="en-us" sz="1100" b="0" i="0" u="none" baseline="0" dirty="0">
                <a:solidFill>
                  <a:schemeClr val="accent1"/>
                </a:solidFill>
              </a:rPr>
              <a:t> Space for voting on proposals, which were classified according to the degree of support received (consensus, broad majority, majority, or minority).</a:t>
            </a:r>
          </a:p>
          <a:p>
            <a:endParaRPr lang="en-us" sz="1100" dirty="0">
              <a:solidFill>
                <a:schemeClr val="accent1"/>
              </a:solidFill>
            </a:endParaRPr>
          </a:p>
          <a:p>
            <a:pPr algn="l" rtl="0"/>
            <a:r>
              <a:rPr lang="en-us" sz="1100" b="1" i="0" u="none" baseline="0" dirty="0">
                <a:solidFill>
                  <a:schemeClr val="accent1"/>
                </a:solidFill>
              </a:rPr>
              <a:t>Discussion. </a:t>
            </a:r>
            <a:r>
              <a:rPr lang="en-us" sz="1100" b="0" i="0" u="none" baseline="0" dirty="0">
                <a:solidFill>
                  <a:schemeClr val="accent1"/>
                </a:solidFill>
              </a:rPr>
              <a:t>The proposals were discussed in new thematic groups during the national stage, and only 17 proposals advanced to the Final Plenary for approval.</a:t>
            </a:r>
            <a:endParaRPr lang="en-us" sz="1000" dirty="0">
              <a:solidFill>
                <a:schemeClr val="accent1"/>
              </a:solidFill>
            </a:endParaRPr>
          </a:p>
        </p:txBody>
      </p:sp>
      <p:pic>
        <p:nvPicPr>
          <p:cNvPr id="20" name="Gráfico 19" descr="Checklist with solid filling">
            <a:extLst>
              <a:ext uri="{FF2B5EF4-FFF2-40B4-BE49-F238E27FC236}">
                <a16:creationId xmlns:a16="http://schemas.microsoft.com/office/drawing/2014/main" id="{71A8A934-2B5C-960A-A45C-08C8810A554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66165" y="1871275"/>
            <a:ext cx="914400" cy="914400"/>
          </a:xfrm>
          <a:prstGeom prst="rect">
            <a:avLst/>
          </a:prstGeom>
        </p:spPr>
      </p:pic>
      <p:pic>
        <p:nvPicPr>
          <p:cNvPr id="22" name="Gráfico 21" descr="Filtro estrutura de tópicos">
            <a:extLst>
              <a:ext uri="{FF2B5EF4-FFF2-40B4-BE49-F238E27FC236}">
                <a16:creationId xmlns:a16="http://schemas.microsoft.com/office/drawing/2014/main" id="{112A69AB-A671-A618-861E-56E47C4F8D74}"/>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441602" y="3727139"/>
            <a:ext cx="1516749" cy="1516749"/>
          </a:xfrm>
          <a:prstGeom prst="rect">
            <a:avLst/>
          </a:prstGeom>
        </p:spPr>
      </p:pic>
      <p:sp>
        <p:nvSpPr>
          <p:cNvPr id="23" name="Retângulo 22">
            <a:extLst>
              <a:ext uri="{FF2B5EF4-FFF2-40B4-BE49-F238E27FC236}">
                <a16:creationId xmlns:a16="http://schemas.microsoft.com/office/drawing/2014/main" id="{A919D4C0-F75D-EE93-B5B8-29EB1E91B3F7}"/>
              </a:ext>
            </a:extLst>
          </p:cNvPr>
          <p:cNvSpPr/>
          <p:nvPr/>
        </p:nvSpPr>
        <p:spPr>
          <a:xfrm>
            <a:off x="11313458" y="0"/>
            <a:ext cx="600635" cy="75482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5" name="Retângulo 24">
            <a:extLst>
              <a:ext uri="{FF2B5EF4-FFF2-40B4-BE49-F238E27FC236}">
                <a16:creationId xmlns:a16="http://schemas.microsoft.com/office/drawing/2014/main" id="{92D3AB26-10B3-CB98-039F-F16519DDCF48}"/>
              </a:ext>
            </a:extLst>
          </p:cNvPr>
          <p:cNvSpPr/>
          <p:nvPr/>
        </p:nvSpPr>
        <p:spPr>
          <a:xfrm>
            <a:off x="40341" y="6111533"/>
            <a:ext cx="12761259" cy="3968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dirty="0"/>
          </a:p>
        </p:txBody>
      </p:sp>
    </p:spTree>
    <p:extLst>
      <p:ext uri="{BB962C8B-B14F-4D97-AF65-F5344CB8AC3E}">
        <p14:creationId xmlns:p14="http://schemas.microsoft.com/office/powerpoint/2010/main" val="336928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EACF8BEF-50F7-6885-3768-01F6016B0B18}"/>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66134C2D-FCB3-483B-3C3E-A6D457201D1F}"/>
              </a:ext>
            </a:extLst>
          </p:cNvPr>
          <p:cNvSpPr txBox="1"/>
          <p:nvPr/>
        </p:nvSpPr>
        <p:spPr>
          <a:xfrm>
            <a:off x="826471" y="890800"/>
            <a:ext cx="5387788" cy="523220"/>
          </a:xfrm>
          <a:prstGeom prst="rect">
            <a:avLst/>
          </a:prstGeom>
          <a:noFill/>
        </p:spPr>
        <p:txBody>
          <a:bodyPr wrap="square" rtlCol="0">
            <a:spAutoFit/>
          </a:bodyPr>
          <a:lstStyle/>
          <a:p>
            <a:pPr algn="l"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OUTCOMES</a:t>
            </a:r>
            <a:endParaRPr lang="en-us" dirty="0"/>
          </a:p>
        </p:txBody>
      </p:sp>
      <p:pic>
        <p:nvPicPr>
          <p:cNvPr id="4" name="Imagem 3" descr="Logo&#10;&#10;AI-generated content may be incorrect.">
            <a:extLst>
              <a:ext uri="{FF2B5EF4-FFF2-40B4-BE49-F238E27FC236}">
                <a16:creationId xmlns:a16="http://schemas.microsoft.com/office/drawing/2014/main" id="{335E63F5-BDDA-3613-4BC7-3CFC91C58B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9473" y="5008746"/>
            <a:ext cx="2085340" cy="496570"/>
          </a:xfrm>
          <a:prstGeom prst="rect">
            <a:avLst/>
          </a:prstGeom>
        </p:spPr>
      </p:pic>
      <p:pic>
        <p:nvPicPr>
          <p:cNvPr id="6" name="Google Shape;430;g1e1316ce296_3_251">
            <a:extLst>
              <a:ext uri="{FF2B5EF4-FFF2-40B4-BE49-F238E27FC236}">
                <a16:creationId xmlns:a16="http://schemas.microsoft.com/office/drawing/2014/main" id="{97B700AE-CED7-6103-D264-37483212355B}"/>
              </a:ext>
            </a:extLst>
          </p:cNvPr>
          <p:cNvPicPr preferRelativeResize="0"/>
          <p:nvPr/>
        </p:nvPicPr>
        <p:blipFill rotWithShape="1">
          <a:blip r:embed="rId4">
            <a:alphaModFix/>
          </a:blip>
          <a:srcRect/>
          <a:stretch/>
        </p:blipFill>
        <p:spPr>
          <a:xfrm>
            <a:off x="7888937" y="184064"/>
            <a:ext cx="4185747" cy="716600"/>
          </a:xfrm>
          <a:prstGeom prst="rect">
            <a:avLst/>
          </a:prstGeom>
          <a:noFill/>
          <a:ln>
            <a:noFill/>
          </a:ln>
        </p:spPr>
      </p:pic>
      <p:sp>
        <p:nvSpPr>
          <p:cNvPr id="18" name="CaixaDeTexto 17">
            <a:extLst>
              <a:ext uri="{FF2B5EF4-FFF2-40B4-BE49-F238E27FC236}">
                <a16:creationId xmlns:a16="http://schemas.microsoft.com/office/drawing/2014/main" id="{601FBA0B-4E54-DE63-5AEA-7ADE4B47B33C}"/>
              </a:ext>
            </a:extLst>
          </p:cNvPr>
          <p:cNvSpPr txBox="1"/>
          <p:nvPr/>
        </p:nvSpPr>
        <p:spPr>
          <a:xfrm>
            <a:off x="826471" y="1687889"/>
            <a:ext cx="4634753" cy="738664"/>
          </a:xfrm>
          <a:prstGeom prst="rect">
            <a:avLst/>
          </a:prstGeom>
          <a:noFill/>
        </p:spPr>
        <p:txBody>
          <a:bodyPr wrap="square" rtlCol="0">
            <a:spAutoFit/>
          </a:bodyPr>
          <a:lstStyle/>
          <a:p>
            <a:endParaRPr lang="en-us"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3" name="CaixaDeTexto 2">
            <a:extLst>
              <a:ext uri="{FF2B5EF4-FFF2-40B4-BE49-F238E27FC236}">
                <a16:creationId xmlns:a16="http://schemas.microsoft.com/office/drawing/2014/main" id="{9C5E6E63-64E7-F97D-8985-E88B3558E91C}"/>
              </a:ext>
            </a:extLst>
          </p:cNvPr>
          <p:cNvSpPr txBox="1"/>
          <p:nvPr/>
        </p:nvSpPr>
        <p:spPr>
          <a:xfrm>
            <a:off x="3182466" y="1624241"/>
            <a:ext cx="4706471" cy="3539430"/>
          </a:xfrm>
          <a:prstGeom prst="rect">
            <a:avLst/>
          </a:prstGeom>
          <a:noFill/>
        </p:spPr>
        <p:txBody>
          <a:bodyPr wrap="square" rtlCol="0">
            <a:spAutoFit/>
          </a:bodyPr>
          <a:lstStyle/>
          <a:p>
            <a:pPr algn="l" rtl="0"/>
            <a:r>
              <a:rPr lang="en-us" b="0" i="0" u="none" baseline="0" dirty="0">
                <a:solidFill>
                  <a:schemeClr val="accent1"/>
                </a:solidFill>
              </a:rPr>
              <a:t>II CNT generated a broad mobilization process, with the participation of more than 3,000 delegates and tripartite international observers from countries such as Paraguay, Peru, Uruguay, Angola, and Cape Verde. </a:t>
            </a:r>
            <a:endParaRPr lang="en-us" b="1" dirty="0">
              <a:solidFill>
                <a:schemeClr val="accent1"/>
              </a:solidFill>
            </a:endParaRPr>
          </a:p>
          <a:p>
            <a:pPr algn="just" rtl="0"/>
            <a:endParaRPr lang="en-us" b="1" dirty="0">
              <a:solidFill>
                <a:schemeClr val="accent1"/>
              </a:solidFill>
            </a:endParaRPr>
          </a:p>
          <a:p>
            <a:pPr algn="just" rtl="0"/>
            <a:r>
              <a:rPr lang="en-us" b="1" i="0" u="none" baseline="0" dirty="0">
                <a:solidFill>
                  <a:schemeClr val="accent1"/>
                </a:solidFill>
              </a:rPr>
              <a:t>Final outcome.</a:t>
            </a:r>
            <a:r>
              <a:rPr lang="en-us" b="0" i="0" u="none" baseline="0" dirty="0">
                <a:solidFill>
                  <a:schemeClr val="accent1"/>
                </a:solidFill>
              </a:rPr>
              <a:t> Adoption of 10 public policy proposals focused on strengthening the production, organization, and transparency of information on the world of work, as well as improving institutional instruments for managing public employment, labor, and income policies. </a:t>
            </a:r>
          </a:p>
          <a:p>
            <a:pPr algn="just" rtl="0"/>
            <a:endParaRPr lang="en-us" dirty="0">
              <a:solidFill>
                <a:schemeClr val="accent1"/>
              </a:solidFill>
            </a:endParaRPr>
          </a:p>
          <a:p>
            <a:pPr algn="just" rtl="0"/>
            <a:r>
              <a:rPr lang="en-us" b="0" i="0" u="none" baseline="0" dirty="0">
                <a:solidFill>
                  <a:schemeClr val="accent1"/>
                </a:solidFill>
              </a:rPr>
              <a:t>The event culminated in the approval of </a:t>
            </a:r>
            <a:r>
              <a:rPr lang="en-us" b="1" i="0" u="none" baseline="0" dirty="0">
                <a:solidFill>
                  <a:schemeClr val="accent1"/>
                </a:solidFill>
              </a:rPr>
              <a:t>the Final Declaration of II CNT</a:t>
            </a:r>
            <a:r>
              <a:rPr lang="en-us" b="0" i="0" u="none" baseline="0" dirty="0">
                <a:solidFill>
                  <a:schemeClr val="accent1"/>
                </a:solidFill>
              </a:rPr>
              <a:t>.</a:t>
            </a:r>
            <a:endParaRPr lang="en-us" b="1" dirty="0">
              <a:solidFill>
                <a:schemeClr val="accent1"/>
              </a:solidFill>
            </a:endParaRPr>
          </a:p>
          <a:p>
            <a:endParaRPr lang="en-us" b="1" dirty="0">
              <a:solidFill>
                <a:schemeClr val="accent1"/>
              </a:solidFill>
            </a:endParaRPr>
          </a:p>
          <a:p>
            <a:endParaRPr lang="en-us" b="1" dirty="0">
              <a:solidFill>
                <a:schemeClr val="accent1"/>
              </a:solidFill>
            </a:endParaRPr>
          </a:p>
        </p:txBody>
      </p:sp>
      <p:pic>
        <p:nvPicPr>
          <p:cNvPr id="9" name="Gráfico 8" descr="On the fly with solid filling">
            <a:extLst>
              <a:ext uri="{FF2B5EF4-FFF2-40B4-BE49-F238E27FC236}">
                <a16:creationId xmlns:a16="http://schemas.microsoft.com/office/drawing/2014/main" id="{FCB9FAF9-E034-85C8-DE75-4F66F62276F6}"/>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434353" y="2499914"/>
            <a:ext cx="1362635" cy="1362635"/>
          </a:xfrm>
          <a:prstGeom prst="rect">
            <a:avLst/>
          </a:prstGeom>
        </p:spPr>
      </p:pic>
      <p:pic>
        <p:nvPicPr>
          <p:cNvPr id="7" name="Picture 6">
            <a:extLst>
              <a:ext uri="{FF2B5EF4-FFF2-40B4-BE49-F238E27FC236}">
                <a16:creationId xmlns:a16="http://schemas.microsoft.com/office/drawing/2014/main" id="{CC702539-5372-D68D-B9BE-888561FCCB65}"/>
              </a:ext>
            </a:extLst>
          </p:cNvPr>
          <p:cNvPicPr>
            <a:picLocks noChangeAspect="1"/>
          </p:cNvPicPr>
          <p:nvPr/>
        </p:nvPicPr>
        <p:blipFill>
          <a:blip r:embed="rId6"/>
          <a:stretch>
            <a:fillRect/>
          </a:stretch>
        </p:blipFill>
        <p:spPr>
          <a:xfrm>
            <a:off x="6792485" y="4914556"/>
            <a:ext cx="720758" cy="720758"/>
          </a:xfrm>
          <a:prstGeom prst="rect">
            <a:avLst/>
          </a:prstGeom>
        </p:spPr>
      </p:pic>
      <p:sp>
        <p:nvSpPr>
          <p:cNvPr id="8" name="TextBox 7">
            <a:extLst>
              <a:ext uri="{FF2B5EF4-FFF2-40B4-BE49-F238E27FC236}">
                <a16:creationId xmlns:a16="http://schemas.microsoft.com/office/drawing/2014/main" id="{4F30CD10-3859-2693-E4E1-26ED0B85CE60}"/>
              </a:ext>
            </a:extLst>
          </p:cNvPr>
          <p:cNvSpPr txBox="1"/>
          <p:nvPr/>
        </p:nvSpPr>
        <p:spPr>
          <a:xfrm>
            <a:off x="7645098" y="4895506"/>
            <a:ext cx="1236436" cy="738664"/>
          </a:xfrm>
          <a:prstGeom prst="rect">
            <a:avLst/>
          </a:prstGeom>
          <a:noFill/>
        </p:spPr>
        <p:txBody>
          <a:bodyPr wrap="square" rtlCol="0">
            <a:spAutoFit/>
          </a:bodyPr>
          <a:lstStyle/>
          <a:p>
            <a:r>
              <a:rPr lang="en-US" dirty="0">
                <a:solidFill>
                  <a:srgbClr val="0070C0"/>
                </a:solidFill>
              </a:rPr>
              <a:t>International </a:t>
            </a:r>
            <a:r>
              <a:rPr lang="en-GB" noProof="0" dirty="0">
                <a:solidFill>
                  <a:srgbClr val="0070C0"/>
                </a:solidFill>
              </a:rPr>
              <a:t>Labour</a:t>
            </a:r>
            <a:r>
              <a:rPr lang="en-US" dirty="0">
                <a:solidFill>
                  <a:srgbClr val="0070C0"/>
                </a:solidFill>
              </a:rPr>
              <a:t> Organization</a:t>
            </a:r>
          </a:p>
        </p:txBody>
      </p:sp>
    </p:spTree>
    <p:extLst>
      <p:ext uri="{BB962C8B-B14F-4D97-AF65-F5344CB8AC3E}">
        <p14:creationId xmlns:p14="http://schemas.microsoft.com/office/powerpoint/2010/main" val="376654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8384DFE7-76A5-8090-AD96-65D508214774}"/>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C71CA7C7-22D8-9F1B-AB57-2623BE8CF1A4}"/>
              </a:ext>
            </a:extLst>
          </p:cNvPr>
          <p:cNvSpPr txBox="1"/>
          <p:nvPr/>
        </p:nvSpPr>
        <p:spPr>
          <a:xfrm>
            <a:off x="3267635" y="1975856"/>
            <a:ext cx="5387788" cy="738664"/>
          </a:xfrm>
          <a:prstGeom prst="rect">
            <a:avLst/>
          </a:prstGeom>
          <a:noFill/>
        </p:spPr>
        <p:txBody>
          <a:bodyPr wrap="square" rtlCol="0">
            <a:spAutoFit/>
          </a:bodyPr>
          <a:lstStyle/>
          <a:p>
            <a:pPr algn="ctr" rtl="0"/>
            <a:r>
              <a:rPr lang="en-us" sz="2800" b="1" i="0" u="none" baseline="0" dirty="0">
                <a:solidFill>
                  <a:schemeClr val="accent1"/>
                </a:solidFill>
                <a:effectLst/>
                <a:latin typeface="Poppins" panose="00000500000000000000" pitchFamily="2" charset="0"/>
                <a:ea typeface="Poppins" panose="00000500000000000000" pitchFamily="2" charset="0"/>
                <a:cs typeface="Poppins" panose="00000500000000000000" pitchFamily="2" charset="0"/>
              </a:rPr>
              <a:t>Thank you very much.</a:t>
            </a:r>
          </a:p>
          <a:p>
            <a:endParaRPr lang="en-us" dirty="0"/>
          </a:p>
        </p:txBody>
      </p:sp>
      <p:sp>
        <p:nvSpPr>
          <p:cNvPr id="3" name="CaixaDeTexto 2">
            <a:extLst>
              <a:ext uri="{FF2B5EF4-FFF2-40B4-BE49-F238E27FC236}">
                <a16:creationId xmlns:a16="http://schemas.microsoft.com/office/drawing/2014/main" id="{24CD9E8B-4405-97EE-B1F0-7D1D3F189899}"/>
              </a:ext>
            </a:extLst>
          </p:cNvPr>
          <p:cNvSpPr txBox="1"/>
          <p:nvPr/>
        </p:nvSpPr>
        <p:spPr>
          <a:xfrm>
            <a:off x="2931459" y="2921168"/>
            <a:ext cx="6060141" cy="1015663"/>
          </a:xfrm>
          <a:prstGeom prst="rect">
            <a:avLst/>
          </a:prstGeom>
          <a:noFill/>
        </p:spPr>
        <p:txBody>
          <a:bodyPr wrap="square" rtlCol="0">
            <a:spAutoFit/>
          </a:bodyPr>
          <a:lstStyle/>
          <a:p>
            <a:pPr algn="ctr" rtl="0"/>
            <a:r>
              <a:rPr lang="en-us" sz="2000" b="0" i="0" u="none" baseline="0" dirty="0">
                <a:solidFill>
                  <a:srgbClr val="64748B"/>
                </a:solidFill>
                <a:effectLst/>
                <a:latin typeface="Lato" panose="020F0502020204030203" pitchFamily="34" charset="0"/>
                <a:ea typeface="Lato" panose="020F0502020204030203" pitchFamily="34" charset="0"/>
                <a:cs typeface="Lato" panose="020F0502020204030203" pitchFamily="34" charset="0"/>
              </a:rPr>
              <a:t>Durval Aires de Menezes Neto</a:t>
            </a:r>
          </a:p>
          <a:p>
            <a:pPr algn="ctr" rtl="0"/>
            <a:r>
              <a:rPr lang="en-us" sz="2000" b="0" i="0" u="none" baseline="0" dirty="0">
                <a:solidFill>
                  <a:srgbClr val="64748B"/>
                </a:solidFill>
                <a:latin typeface="Lato" panose="020F0502020204030203" pitchFamily="34" charset="0"/>
                <a:ea typeface="Lato" panose="020F0502020204030203" pitchFamily="34" charset="0"/>
                <a:cs typeface="Lato" panose="020F0502020204030203" pitchFamily="34" charset="0"/>
              </a:rPr>
              <a:t>International Cooperation Coordinator</a:t>
            </a:r>
          </a:p>
          <a:p>
            <a:pPr algn="ctr" rtl="0"/>
            <a:r>
              <a:rPr lang="en-us" sz="2000" b="0" i="0" u="none" baseline="0" dirty="0">
                <a:solidFill>
                  <a:srgbClr val="64748B"/>
                </a:solidFill>
                <a:latin typeface="Lato" panose="020F0502020204030203" pitchFamily="34" charset="0"/>
                <a:ea typeface="Lato" panose="020F0502020204030203" pitchFamily="34" charset="0"/>
                <a:cs typeface="Lato" panose="020F0502020204030203" pitchFamily="34" charset="0"/>
              </a:rPr>
              <a:t>Special Advisory Office for International Affairs</a:t>
            </a:r>
            <a:endParaRPr lang="en-us" sz="2000" dirty="0"/>
          </a:p>
        </p:txBody>
      </p:sp>
      <p:pic>
        <p:nvPicPr>
          <p:cNvPr id="4" name="Imagem 3" descr="Logo&#10;&#10;AI-generated content may be incorrect.">
            <a:extLst>
              <a:ext uri="{FF2B5EF4-FFF2-40B4-BE49-F238E27FC236}">
                <a16:creationId xmlns:a16="http://schemas.microsoft.com/office/drawing/2014/main" id="{4E8A92CC-FCAA-BF91-9B6B-441FB5091B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4177" y="4512811"/>
            <a:ext cx="2085340" cy="496570"/>
          </a:xfrm>
          <a:prstGeom prst="rect">
            <a:avLst/>
          </a:prstGeom>
        </p:spPr>
      </p:pic>
      <p:pic>
        <p:nvPicPr>
          <p:cNvPr id="6" name="Google Shape;430;g1e1316ce296_3_251">
            <a:extLst>
              <a:ext uri="{FF2B5EF4-FFF2-40B4-BE49-F238E27FC236}">
                <a16:creationId xmlns:a16="http://schemas.microsoft.com/office/drawing/2014/main" id="{7A1068B9-04BA-13E4-B77D-12D61C6A9079}"/>
              </a:ext>
            </a:extLst>
          </p:cNvPr>
          <p:cNvPicPr preferRelativeResize="0"/>
          <p:nvPr/>
        </p:nvPicPr>
        <p:blipFill rotWithShape="1">
          <a:blip r:embed="rId4">
            <a:alphaModFix/>
          </a:blip>
          <a:srcRect/>
          <a:stretch/>
        </p:blipFill>
        <p:spPr>
          <a:xfrm>
            <a:off x="7888937" y="184064"/>
            <a:ext cx="4185747" cy="716600"/>
          </a:xfrm>
          <a:prstGeom prst="rect">
            <a:avLst/>
          </a:prstGeom>
          <a:noFill/>
          <a:ln>
            <a:noFill/>
          </a:ln>
        </p:spPr>
      </p:pic>
      <p:pic>
        <p:nvPicPr>
          <p:cNvPr id="7" name="Picture 6">
            <a:extLst>
              <a:ext uri="{FF2B5EF4-FFF2-40B4-BE49-F238E27FC236}">
                <a16:creationId xmlns:a16="http://schemas.microsoft.com/office/drawing/2014/main" id="{04CC8872-BA0A-EFAF-74A6-E18C95840B2A}"/>
              </a:ext>
            </a:extLst>
          </p:cNvPr>
          <p:cNvPicPr>
            <a:picLocks noChangeAspect="1"/>
          </p:cNvPicPr>
          <p:nvPr/>
        </p:nvPicPr>
        <p:blipFill>
          <a:blip r:embed="rId5"/>
          <a:stretch>
            <a:fillRect/>
          </a:stretch>
        </p:blipFill>
        <p:spPr>
          <a:xfrm>
            <a:off x="6792485" y="4389621"/>
            <a:ext cx="742950" cy="742950"/>
          </a:xfrm>
          <a:prstGeom prst="rect">
            <a:avLst/>
          </a:prstGeom>
        </p:spPr>
      </p:pic>
      <p:sp>
        <p:nvSpPr>
          <p:cNvPr id="8" name="TextBox 7">
            <a:extLst>
              <a:ext uri="{FF2B5EF4-FFF2-40B4-BE49-F238E27FC236}">
                <a16:creationId xmlns:a16="http://schemas.microsoft.com/office/drawing/2014/main" id="{B91AA25B-19F4-BF45-8B9B-8D164A0760C3}"/>
              </a:ext>
            </a:extLst>
          </p:cNvPr>
          <p:cNvSpPr txBox="1"/>
          <p:nvPr/>
        </p:nvSpPr>
        <p:spPr>
          <a:xfrm>
            <a:off x="7645097" y="4370571"/>
            <a:ext cx="1366823" cy="738664"/>
          </a:xfrm>
          <a:prstGeom prst="rect">
            <a:avLst/>
          </a:prstGeom>
          <a:noFill/>
        </p:spPr>
        <p:txBody>
          <a:bodyPr wrap="square" rtlCol="0">
            <a:spAutoFit/>
          </a:bodyPr>
          <a:lstStyle/>
          <a:p>
            <a:r>
              <a:rPr lang="en-US" dirty="0">
                <a:solidFill>
                  <a:srgbClr val="0070C0"/>
                </a:solidFill>
              </a:rPr>
              <a:t>International </a:t>
            </a:r>
            <a:r>
              <a:rPr lang="en-GB" noProof="0" dirty="0">
                <a:solidFill>
                  <a:srgbClr val="0070C0"/>
                </a:solidFill>
              </a:rPr>
              <a:t>Labour</a:t>
            </a:r>
            <a:r>
              <a:rPr lang="en-US" dirty="0">
                <a:solidFill>
                  <a:srgbClr val="0070C0"/>
                </a:solidFill>
              </a:rPr>
              <a:t> Organization</a:t>
            </a:r>
          </a:p>
        </p:txBody>
      </p:sp>
    </p:spTree>
    <p:extLst>
      <p:ext uri="{BB962C8B-B14F-4D97-AF65-F5344CB8AC3E}">
        <p14:creationId xmlns:p14="http://schemas.microsoft.com/office/powerpoint/2010/main" val="4080422067"/>
      </p:ext>
    </p:extLst>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30f74aa-8393-4aa5-b2f8-3c7aae566a68" xsi:nil="true"/>
    <SharedWithUsers xmlns="5c0ed026-2af2-4bd4-84a6-7e6cd39ea343">
      <UserInfo>
        <DisplayName/>
        <AccountId xsi:nil="true"/>
        <AccountType/>
      </UserInfo>
    </SharedWithUsers>
    <lcf76f155ced4ddcb4097134ff3c332f xmlns="5c0ed026-2af2-4bd4-84a6-7e6cd39ea34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FD60DE7C51F8C40AF6F34765F7D2D84" ma:contentTypeVersion="20" ma:contentTypeDescription="Create a new document." ma:contentTypeScope="" ma:versionID="37e7e60e7eab3b13eb2218cd73d5f2a7">
  <xsd:schema xmlns:xsd="http://www.w3.org/2001/XMLSchema" xmlns:xs="http://www.w3.org/2001/XMLSchema" xmlns:p="http://schemas.microsoft.com/office/2006/metadata/properties" xmlns:ns2="5c0ed026-2af2-4bd4-84a6-7e6cd39ea343" xmlns:ns3="730f74aa-8393-4aa5-b2f8-3c7aae566a68" targetNamespace="http://schemas.microsoft.com/office/2006/metadata/properties" ma:root="true" ma:fieldsID="506a4352b18409188a32c06a08f80cb6" ns2:_="" ns3:_="">
    <xsd:import namespace="5c0ed026-2af2-4bd4-84a6-7e6cd39ea343"/>
    <xsd:import namespace="730f74aa-8393-4aa5-b2f8-3c7aae566a68"/>
    <xsd:element name="properties">
      <xsd:complexType>
        <xsd:sequence>
          <xsd:element name="documentManagement">
            <xsd:complexType>
              <xsd:all>
                <xsd:element ref="ns2:SharedWithUsers" minOccurs="0"/>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ed026-2af2-4bd4-84a6-7e6cd39ea343" elementFormDefault="qualified">
    <xsd:import namespace="http://schemas.microsoft.com/office/2006/documentManagement/types"/>
    <xsd:import namespace="http://schemas.microsoft.com/office/infopath/2007/PartnerControls"/>
    <xsd:element name="SharedWithUsers" ma:index="8" nillable="true" ma:displayName="Shared With" ma:list="UserInfo" ma:SearchPeopleOnly="false" ma:internalName="SharedWithUsers"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b372cf4-7fd3-46dd-9ae9-fa9a79ed57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0f74aa-8393-4aa5-b2f8-3c7aae566a68" elementFormDefault="qualified">
    <xsd:import namespace="http://schemas.microsoft.com/office/2006/documentManagement/types"/>
    <xsd:import namespace="http://schemas.microsoft.com/office/infopath/2007/PartnerControls"/>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ad4931-68c8-477a-9f81-fb0684637bf5}" ma:internalName="TaxCatchAll" ma:showField="CatchAllData" ma:web="730f74aa-8393-4aa5-b2f8-3c7aae566a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0F5042-5880-444F-A2F1-6BD5E7C37EFC}">
  <ds:schemaRefs>
    <ds:schemaRef ds:uri="http://schemas.openxmlformats.org/package/2006/metadata/core-properties"/>
    <ds:schemaRef ds:uri="http://purl.org/dc/terms/"/>
    <ds:schemaRef ds:uri="http://schemas.microsoft.com/office/2006/documentManagement/types"/>
    <ds:schemaRef ds:uri="http://purl.org/dc/elements/1.1/"/>
    <ds:schemaRef ds:uri="http://www.w3.org/XML/1998/namespace"/>
    <ds:schemaRef ds:uri="http://purl.org/dc/dcmitype/"/>
    <ds:schemaRef ds:uri="http://schemas.microsoft.com/office/2006/metadata/properties"/>
    <ds:schemaRef ds:uri="http://schemas.microsoft.com/office/infopath/2007/PartnerControls"/>
    <ds:schemaRef ds:uri="b646b4f4-ed77-41b3-8845-1395d833e719"/>
  </ds:schemaRefs>
</ds:datastoreItem>
</file>

<file path=customXml/itemProps2.xml><?xml version="1.0" encoding="utf-8"?>
<ds:datastoreItem xmlns:ds="http://schemas.openxmlformats.org/officeDocument/2006/customXml" ds:itemID="{72007DAD-91AD-43F7-97AB-CB98AAA4BDF8}">
  <ds:schemaRefs>
    <ds:schemaRef ds:uri="http://schemas.microsoft.com/sharepoint/v3/contenttype/forms"/>
  </ds:schemaRefs>
</ds:datastoreItem>
</file>

<file path=customXml/itemProps3.xml><?xml version="1.0" encoding="utf-8"?>
<ds:datastoreItem xmlns:ds="http://schemas.openxmlformats.org/officeDocument/2006/customXml" ds:itemID="{5EFD6EBE-43F6-4F23-BBCD-B5466D07A52F}"/>
</file>

<file path=docProps/app.xml><?xml version="1.0" encoding="utf-8"?>
<Properties xmlns="http://schemas.openxmlformats.org/officeDocument/2006/extended-properties" xmlns:vt="http://schemas.openxmlformats.org/officeDocument/2006/docPropsVTypes">
  <TotalTime>17</TotalTime>
  <Words>671</Words>
  <Application>Microsoft Office PowerPoint</Application>
  <PresentationFormat>Widescreen</PresentationFormat>
  <Paragraphs>73</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Arial</vt:lpstr>
      <vt:lpstr>Calibri</vt:lpstr>
      <vt:lpstr>Lato</vt:lpstr>
      <vt:lpstr>Poppins</vt:lpstr>
      <vt:lpstr>Times New Roman</vt: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CIDI-S_C-23-en.pptx</dc:title>
  <dc:creator>LUCAS RAMOS</dc:creator>
  <cp:lastModifiedBy>Mayorga, Georgina</cp:lastModifiedBy>
  <cp:revision>4</cp:revision>
  <dcterms:created xsi:type="dcterms:W3CDTF">2021-03-18T21:25:09Z</dcterms:created>
  <dcterms:modified xsi:type="dcterms:W3CDTF">2026-05-13T12:22:15Z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0x0101003FD60DE7C51F8C40AF6F34765F7D2D84</vt:lpwstr>
  </property>
</Properties>
</file>