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22.jpg" ContentType="image/jpg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43" r:id="rId3"/>
    <p:sldId id="2541" r:id="rId4"/>
    <p:sldId id="2542" r:id="rId5"/>
    <p:sldId id="2551" r:id="rId6"/>
    <p:sldId id="2552" r:id="rId7"/>
    <p:sldId id="2553" r:id="rId8"/>
    <p:sldId id="2533" r:id="rId9"/>
    <p:sldId id="2548" r:id="rId10"/>
    <p:sldId id="4922" r:id="rId11"/>
    <p:sldId id="4917" r:id="rId12"/>
    <p:sldId id="4883" r:id="rId13"/>
    <p:sldId id="4923" r:id="rId14"/>
    <p:sldId id="4870" r:id="rId15"/>
    <p:sldId id="4918" r:id="rId16"/>
    <p:sldId id="4919" r:id="rId17"/>
    <p:sldId id="261" r:id="rId18"/>
    <p:sldId id="2534" r:id="rId19"/>
    <p:sldId id="2518" r:id="rId20"/>
    <p:sldId id="4924" r:id="rId21"/>
    <p:sldId id="4925" r:id="rId22"/>
    <p:sldId id="2488" r:id="rId23"/>
    <p:sldId id="4926" r:id="rId24"/>
    <p:sldId id="4927" r:id="rId25"/>
    <p:sldId id="4928" r:id="rId26"/>
    <p:sldId id="4929" r:id="rId27"/>
    <p:sldId id="2554" r:id="rId28"/>
    <p:sldId id="2547" r:id="rId29"/>
    <p:sldId id="2545" r:id="rId30"/>
    <p:sldId id="2546" r:id="rId31"/>
    <p:sldId id="4930" r:id="rId32"/>
    <p:sldId id="2557" r:id="rId33"/>
    <p:sldId id="258" r:id="rId34"/>
  </p:sldIdLst>
  <p:sldSz cx="7562850" cy="3602038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6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5200"/>
    <a:srgbClr val="174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249" autoAdjust="0"/>
  </p:normalViewPr>
  <p:slideViewPr>
    <p:cSldViewPr snapToGrid="0" snapToObjects="1">
      <p:cViewPr varScale="1">
        <p:scale>
          <a:sx n="196" d="100"/>
          <a:sy n="196" d="100"/>
        </p:scale>
        <p:origin x="176" y="352"/>
      </p:cViewPr>
      <p:guideLst>
        <p:guide orient="horz" pos="1136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311036-D8F1-4B62-8C07-29999FBE32E8}" type="doc">
      <dgm:prSet loTypeId="urn:microsoft.com/office/officeart/2005/8/layout/venn1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9FF4F48F-3C4E-42FC-97E0-3351D8BA0555}">
      <dgm:prSet phldrT="[Texto]" custT="1"/>
      <dgm:spPr/>
      <dgm:t>
        <a:bodyPr/>
        <a:lstStyle/>
        <a:p>
          <a:r>
            <a:rPr lang="es-CO" sz="800" dirty="0">
              <a:effectLst/>
              <a:latin typeface="Verdana" panose="020B0604030504040204" pitchFamily="34" charset="0"/>
              <a:ea typeface="Verdana" panose="020B0604030504040204" pitchFamily="34" charset="0"/>
            </a:rPr>
            <a:t>Favorecer el </a:t>
          </a:r>
          <a:r>
            <a:rPr lang="es-CO" sz="800" b="1" dirty="0">
              <a:effectLst/>
              <a:latin typeface="Verdana" panose="020B0604030504040204" pitchFamily="34" charset="0"/>
              <a:ea typeface="Verdana" panose="020B0604030504040204" pitchFamily="34" charset="0"/>
            </a:rPr>
            <a:t>acceso</a:t>
          </a:r>
          <a:r>
            <a:rPr lang="es-CO" sz="800" dirty="0">
              <a:effectLst/>
              <a:latin typeface="Verdana" panose="020B0604030504040204" pitchFamily="34" charset="0"/>
              <a:ea typeface="Verdana" panose="020B0604030504040204" pitchFamily="34" charset="0"/>
            </a:rPr>
            <a:t> y la </a:t>
          </a:r>
          <a:r>
            <a:rPr lang="es-CO" sz="800" b="1" dirty="0">
              <a:effectLst/>
              <a:latin typeface="Verdana" panose="020B0604030504040204" pitchFamily="34" charset="0"/>
              <a:ea typeface="Verdana" panose="020B0604030504040204" pitchFamily="34" charset="0"/>
            </a:rPr>
            <a:t>movilidad</a:t>
          </a:r>
          <a:r>
            <a:rPr lang="es-CO" sz="800" dirty="0">
              <a:effectLst/>
              <a:latin typeface="Verdana" panose="020B0604030504040204" pitchFamily="34" charset="0"/>
              <a:ea typeface="Verdana" panose="020B0604030504040204" pitchFamily="34" charset="0"/>
            </a:rPr>
            <a:t> en las vías de cualificación </a:t>
          </a:r>
          <a:r>
            <a:rPr lang="es-CO" sz="800" b="1" dirty="0">
              <a:effectLst/>
              <a:latin typeface="Verdana" panose="020B0604030504040204" pitchFamily="34" charset="0"/>
              <a:ea typeface="Verdana" panose="020B0604030504040204" pitchFamily="34" charset="0"/>
            </a:rPr>
            <a:t>educativa</a:t>
          </a:r>
          <a:r>
            <a:rPr lang="es-CO" sz="800" dirty="0">
              <a:effectLst/>
              <a:latin typeface="Verdana" panose="020B0604030504040204" pitchFamily="34" charset="0"/>
              <a:ea typeface="Verdana" panose="020B0604030504040204" pitchFamily="34" charset="0"/>
            </a:rPr>
            <a:t> y de </a:t>
          </a:r>
          <a:r>
            <a:rPr lang="es-CO" sz="800" b="1" dirty="0">
              <a:effectLst/>
              <a:latin typeface="Verdana" panose="020B0604030504040204" pitchFamily="34" charset="0"/>
              <a:ea typeface="Verdana" panose="020B0604030504040204" pitchFamily="34" charset="0"/>
            </a:rPr>
            <a:t>formación para el trabajo</a:t>
          </a:r>
          <a:r>
            <a:rPr lang="es-CO" sz="800" dirty="0">
              <a:effectLst/>
              <a:latin typeface="Verdana" panose="020B0604030504040204" pitchFamily="34" charset="0"/>
              <a:ea typeface="Verdana" panose="020B0604030504040204" pitchFamily="34" charset="0"/>
            </a:rPr>
            <a:t>.</a:t>
          </a:r>
          <a:endParaRPr lang="es-CO" sz="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C633FDB-D991-4D49-B344-6D3C5826650B}" type="parTrans" cxnId="{CC375DC7-655F-412D-9613-56281586EA66}">
      <dgm:prSet/>
      <dgm:spPr/>
      <dgm:t>
        <a:bodyPr/>
        <a:lstStyle/>
        <a:p>
          <a:endParaRPr lang="es-CO"/>
        </a:p>
      </dgm:t>
    </dgm:pt>
    <dgm:pt modelId="{131E1DA9-CC56-4D2B-96E6-3FA2E37AF315}" type="sibTrans" cxnId="{CC375DC7-655F-412D-9613-56281586EA66}">
      <dgm:prSet/>
      <dgm:spPr/>
      <dgm:t>
        <a:bodyPr/>
        <a:lstStyle/>
        <a:p>
          <a:endParaRPr lang="es-CO"/>
        </a:p>
      </dgm:t>
    </dgm:pt>
    <dgm:pt modelId="{80A1A134-8359-40F3-B53C-33FA887A8161}">
      <dgm:prSet phldrT="[Texto]" custT="1"/>
      <dgm:spPr/>
      <dgm:t>
        <a:bodyPr/>
        <a:lstStyle/>
        <a:p>
          <a:r>
            <a:rPr lang="es-CO" sz="800" dirty="0">
              <a:effectLst/>
              <a:latin typeface="Verdana" panose="020B0604030504040204" pitchFamily="34" charset="0"/>
              <a:ea typeface="Verdana" panose="020B0604030504040204" pitchFamily="34" charset="0"/>
            </a:rPr>
            <a:t>Favorecer la </a:t>
          </a:r>
          <a:r>
            <a:rPr lang="es-CO" sz="800" b="1" dirty="0">
              <a:effectLst/>
              <a:latin typeface="Verdana" panose="020B0604030504040204" pitchFamily="34" charset="0"/>
              <a:ea typeface="Verdana" panose="020B0604030504040204" pitchFamily="34" charset="0"/>
            </a:rPr>
            <a:t>movilidad laboral </a:t>
          </a:r>
          <a:r>
            <a:rPr lang="es-CO" sz="800" b="0" dirty="0">
              <a:effectLst/>
              <a:latin typeface="Verdana" panose="020B0604030504040204" pitchFamily="34" charset="0"/>
              <a:ea typeface="Verdana" panose="020B0604030504040204" pitchFamily="34" charset="0"/>
            </a:rPr>
            <a:t>y</a:t>
          </a:r>
          <a:r>
            <a:rPr lang="es-CO" sz="800" b="1" dirty="0">
              <a:effectLst/>
              <a:latin typeface="Verdana" panose="020B0604030504040204" pitchFamily="34" charset="0"/>
              <a:ea typeface="Verdana" panose="020B0604030504040204" pitchFamily="34" charset="0"/>
            </a:rPr>
            <a:t> cualificación de las personas.</a:t>
          </a:r>
          <a:endParaRPr lang="es-CO" sz="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1391B8E-FA7B-4F60-AA06-E14497E82DCD}" type="parTrans" cxnId="{7E5A5B22-E1AE-4C81-B261-BA168BE027C3}">
      <dgm:prSet/>
      <dgm:spPr/>
      <dgm:t>
        <a:bodyPr/>
        <a:lstStyle/>
        <a:p>
          <a:endParaRPr lang="es-CO"/>
        </a:p>
      </dgm:t>
    </dgm:pt>
    <dgm:pt modelId="{F624AF68-A049-4106-8960-DAA9499B29E9}" type="sibTrans" cxnId="{7E5A5B22-E1AE-4C81-B261-BA168BE027C3}">
      <dgm:prSet/>
      <dgm:spPr/>
      <dgm:t>
        <a:bodyPr/>
        <a:lstStyle/>
        <a:p>
          <a:endParaRPr lang="es-CO"/>
        </a:p>
      </dgm:t>
    </dgm:pt>
    <dgm:pt modelId="{B8B5732D-442B-4A4C-BDE0-916209CDBCBE}" type="pres">
      <dgm:prSet presAssocID="{17311036-D8F1-4B62-8C07-29999FBE32E8}" presName="compositeShape" presStyleCnt="0">
        <dgm:presLayoutVars>
          <dgm:chMax val="7"/>
          <dgm:dir/>
          <dgm:resizeHandles val="exact"/>
        </dgm:presLayoutVars>
      </dgm:prSet>
      <dgm:spPr/>
    </dgm:pt>
    <dgm:pt modelId="{163C15EC-8E96-436A-83EC-F092611ECD96}" type="pres">
      <dgm:prSet presAssocID="{9FF4F48F-3C4E-42FC-97E0-3351D8BA0555}" presName="circ1" presStyleLbl="vennNode1" presStyleIdx="0" presStyleCnt="2"/>
      <dgm:spPr/>
    </dgm:pt>
    <dgm:pt modelId="{536A030B-025D-4892-A244-6BD548CF88FD}" type="pres">
      <dgm:prSet presAssocID="{9FF4F48F-3C4E-42FC-97E0-3351D8BA055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7292D4B-B863-41D4-B24F-CA3B7301D46C}" type="pres">
      <dgm:prSet presAssocID="{80A1A134-8359-40F3-B53C-33FA887A8161}" presName="circ2" presStyleLbl="vennNode1" presStyleIdx="1" presStyleCnt="2" custLinFactNeighborX="38" custLinFactNeighborY="10662"/>
      <dgm:spPr/>
    </dgm:pt>
    <dgm:pt modelId="{7F9368AA-CA6F-4411-B887-F4B163731FD0}" type="pres">
      <dgm:prSet presAssocID="{80A1A134-8359-40F3-B53C-33FA887A816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1E05203-2D34-4A44-999E-56DE827F198E}" type="presOf" srcId="{80A1A134-8359-40F3-B53C-33FA887A8161}" destId="{7F9368AA-CA6F-4411-B887-F4B163731FD0}" srcOrd="1" destOrd="0" presId="urn:microsoft.com/office/officeart/2005/8/layout/venn1"/>
    <dgm:cxn modelId="{7E5A5B22-E1AE-4C81-B261-BA168BE027C3}" srcId="{17311036-D8F1-4B62-8C07-29999FBE32E8}" destId="{80A1A134-8359-40F3-B53C-33FA887A8161}" srcOrd="1" destOrd="0" parTransId="{A1391B8E-FA7B-4F60-AA06-E14497E82DCD}" sibTransId="{F624AF68-A049-4106-8960-DAA9499B29E9}"/>
    <dgm:cxn modelId="{9531DE28-BFD2-4773-A844-4634855ABB87}" type="presOf" srcId="{80A1A134-8359-40F3-B53C-33FA887A8161}" destId="{97292D4B-B863-41D4-B24F-CA3B7301D46C}" srcOrd="0" destOrd="0" presId="urn:microsoft.com/office/officeart/2005/8/layout/venn1"/>
    <dgm:cxn modelId="{394AF164-DE00-4326-AFD8-70C7A668D1AA}" type="presOf" srcId="{9FF4F48F-3C4E-42FC-97E0-3351D8BA0555}" destId="{163C15EC-8E96-436A-83EC-F092611ECD96}" srcOrd="0" destOrd="0" presId="urn:microsoft.com/office/officeart/2005/8/layout/venn1"/>
    <dgm:cxn modelId="{38F18673-CE39-485E-99E5-3BAF83DBF179}" type="presOf" srcId="{17311036-D8F1-4B62-8C07-29999FBE32E8}" destId="{B8B5732D-442B-4A4C-BDE0-916209CDBCBE}" srcOrd="0" destOrd="0" presId="urn:microsoft.com/office/officeart/2005/8/layout/venn1"/>
    <dgm:cxn modelId="{CC375DC7-655F-412D-9613-56281586EA66}" srcId="{17311036-D8F1-4B62-8C07-29999FBE32E8}" destId="{9FF4F48F-3C4E-42FC-97E0-3351D8BA0555}" srcOrd="0" destOrd="0" parTransId="{FC633FDB-D991-4D49-B344-6D3C5826650B}" sibTransId="{131E1DA9-CC56-4D2B-96E6-3FA2E37AF315}"/>
    <dgm:cxn modelId="{83D95BF2-1474-4CDE-954F-8F07752F6CC5}" type="presOf" srcId="{9FF4F48F-3C4E-42FC-97E0-3351D8BA0555}" destId="{536A030B-025D-4892-A244-6BD548CF88FD}" srcOrd="1" destOrd="0" presId="urn:microsoft.com/office/officeart/2005/8/layout/venn1"/>
    <dgm:cxn modelId="{3BC83891-B664-4BDE-BAEA-82AEDB6ED830}" type="presParOf" srcId="{B8B5732D-442B-4A4C-BDE0-916209CDBCBE}" destId="{163C15EC-8E96-436A-83EC-F092611ECD96}" srcOrd="0" destOrd="0" presId="urn:microsoft.com/office/officeart/2005/8/layout/venn1"/>
    <dgm:cxn modelId="{C02B7EA9-DA56-4B7C-8CFE-7370FF1D2181}" type="presParOf" srcId="{B8B5732D-442B-4A4C-BDE0-916209CDBCBE}" destId="{536A030B-025D-4892-A244-6BD548CF88FD}" srcOrd="1" destOrd="0" presId="urn:microsoft.com/office/officeart/2005/8/layout/venn1"/>
    <dgm:cxn modelId="{F2990034-CD19-46ED-81F7-198BB9873CE7}" type="presParOf" srcId="{B8B5732D-442B-4A4C-BDE0-916209CDBCBE}" destId="{97292D4B-B863-41D4-B24F-CA3B7301D46C}" srcOrd="2" destOrd="0" presId="urn:microsoft.com/office/officeart/2005/8/layout/venn1"/>
    <dgm:cxn modelId="{AA9F7BFA-0CBE-4D64-8E50-2B377E531192}" type="presParOf" srcId="{B8B5732D-442B-4A4C-BDE0-916209CDBCBE}" destId="{7F9368AA-CA6F-4411-B887-F4B163731FD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ED0DE8-A9DA-44C7-B71B-B95CA2FD8533}" type="doc">
      <dgm:prSet loTypeId="urn:microsoft.com/office/officeart/2005/8/layout/cycle6" loCatId="relationship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es-CO"/>
        </a:p>
      </dgm:t>
    </dgm:pt>
    <dgm:pt modelId="{55F45459-CB20-4DB0-9E24-D6F34009EE51}">
      <dgm:prSet phldrT="[Texto]" custT="1"/>
      <dgm:spPr/>
      <dgm:t>
        <a:bodyPr/>
        <a:lstStyle/>
        <a:p>
          <a:r>
            <a:rPr lang="es-CO" sz="600" b="0" dirty="0">
              <a:latin typeface="Verdana" panose="020B0604030504040204" pitchFamily="34" charset="0"/>
              <a:ea typeface="Verdana" panose="020B0604030504040204" pitchFamily="34" charset="0"/>
            </a:rPr>
            <a:t>Igualdad</a:t>
          </a:r>
        </a:p>
      </dgm:t>
    </dgm:pt>
    <dgm:pt modelId="{F13380D8-252A-4E4C-AF83-EBB60C784C6C}" type="parTrans" cxnId="{9DF21A2C-B088-4806-808A-8332BD10F61B}">
      <dgm:prSet/>
      <dgm:spPr/>
      <dgm:t>
        <a:bodyPr/>
        <a:lstStyle/>
        <a:p>
          <a:endParaRPr lang="es-CO"/>
        </a:p>
      </dgm:t>
    </dgm:pt>
    <dgm:pt modelId="{FDF11708-950E-4025-9A6F-F165A5CDE6E2}" type="sibTrans" cxnId="{9DF21A2C-B088-4806-808A-8332BD10F61B}">
      <dgm:prSet/>
      <dgm:spPr/>
      <dgm:t>
        <a:bodyPr/>
        <a:lstStyle/>
        <a:p>
          <a:endParaRPr lang="es-CO"/>
        </a:p>
      </dgm:t>
    </dgm:pt>
    <dgm:pt modelId="{BEF322ED-09BE-4606-B5FE-FFC704A945B5}">
      <dgm:prSet phldrT="[Texto]" custT="1"/>
      <dgm:spPr/>
      <dgm:t>
        <a:bodyPr/>
        <a:lstStyle/>
        <a:p>
          <a:r>
            <a:rPr lang="es-CO" sz="600" b="0" dirty="0">
              <a:latin typeface="Verdana" panose="020B0604030504040204" pitchFamily="34" charset="0"/>
              <a:ea typeface="Verdana" panose="020B0604030504040204" pitchFamily="34" charset="0"/>
            </a:rPr>
            <a:t>Inclusión</a:t>
          </a:r>
        </a:p>
      </dgm:t>
    </dgm:pt>
    <dgm:pt modelId="{57209E86-0F75-4D48-A669-C31D8E9BB5B1}" type="parTrans" cxnId="{1F21D1FA-7B22-44DC-AFE4-9FBF8F30F570}">
      <dgm:prSet/>
      <dgm:spPr/>
      <dgm:t>
        <a:bodyPr/>
        <a:lstStyle/>
        <a:p>
          <a:endParaRPr lang="es-CO"/>
        </a:p>
      </dgm:t>
    </dgm:pt>
    <dgm:pt modelId="{EF3519CF-8D64-47CE-9DC0-54F38B1CB09E}" type="sibTrans" cxnId="{1F21D1FA-7B22-44DC-AFE4-9FBF8F30F570}">
      <dgm:prSet/>
      <dgm:spPr/>
      <dgm:t>
        <a:bodyPr/>
        <a:lstStyle/>
        <a:p>
          <a:endParaRPr lang="es-CO"/>
        </a:p>
      </dgm:t>
    </dgm:pt>
    <dgm:pt modelId="{0BD2014D-5148-4CD1-8A65-663E75D85255}">
      <dgm:prSet phldrT="[Texto]" custT="1"/>
      <dgm:spPr/>
      <dgm:t>
        <a:bodyPr/>
        <a:lstStyle/>
        <a:p>
          <a:r>
            <a:rPr lang="es-CO" sz="600" b="0" dirty="0">
              <a:latin typeface="Verdana" panose="020B0604030504040204" pitchFamily="34" charset="0"/>
              <a:ea typeface="Verdana" panose="020B0604030504040204" pitchFamily="34" charset="0"/>
            </a:rPr>
            <a:t>Flexibilidad</a:t>
          </a:r>
        </a:p>
      </dgm:t>
    </dgm:pt>
    <dgm:pt modelId="{B8FED174-895D-4CF9-B408-A9B489B300F0}" type="parTrans" cxnId="{3CCEEAAB-91DF-4217-BCF6-AFBF60A1560D}">
      <dgm:prSet/>
      <dgm:spPr/>
      <dgm:t>
        <a:bodyPr/>
        <a:lstStyle/>
        <a:p>
          <a:endParaRPr lang="es-CO"/>
        </a:p>
      </dgm:t>
    </dgm:pt>
    <dgm:pt modelId="{AD93C68E-0767-4C69-8198-8564CC2DA587}" type="sibTrans" cxnId="{3CCEEAAB-91DF-4217-BCF6-AFBF60A1560D}">
      <dgm:prSet/>
      <dgm:spPr/>
      <dgm:t>
        <a:bodyPr/>
        <a:lstStyle/>
        <a:p>
          <a:endParaRPr lang="es-CO"/>
        </a:p>
      </dgm:t>
    </dgm:pt>
    <dgm:pt modelId="{D1E1AECB-AC66-4F12-9F46-B3CB3FFBD5D0}">
      <dgm:prSet phldrT="[Texto]" custT="1"/>
      <dgm:spPr/>
      <dgm:t>
        <a:bodyPr/>
        <a:lstStyle/>
        <a:p>
          <a:r>
            <a:rPr lang="es-CO" sz="600" b="0" dirty="0">
              <a:latin typeface="Verdana" panose="020B0604030504040204" pitchFamily="34" charset="0"/>
              <a:ea typeface="Verdana" panose="020B0604030504040204" pitchFamily="34" charset="0"/>
            </a:rPr>
            <a:t>Transparencia</a:t>
          </a:r>
        </a:p>
      </dgm:t>
    </dgm:pt>
    <dgm:pt modelId="{D64F48C5-7AAD-4584-9C78-1AB68C614574}" type="parTrans" cxnId="{0A73F666-AE8B-4EB8-93A2-CC409667E204}">
      <dgm:prSet/>
      <dgm:spPr/>
      <dgm:t>
        <a:bodyPr/>
        <a:lstStyle/>
        <a:p>
          <a:endParaRPr lang="es-CO"/>
        </a:p>
      </dgm:t>
    </dgm:pt>
    <dgm:pt modelId="{FD92BE51-9EC0-4A02-B583-F6F6004FB0F2}" type="sibTrans" cxnId="{0A73F666-AE8B-4EB8-93A2-CC409667E204}">
      <dgm:prSet/>
      <dgm:spPr/>
      <dgm:t>
        <a:bodyPr/>
        <a:lstStyle/>
        <a:p>
          <a:endParaRPr lang="es-CO"/>
        </a:p>
      </dgm:t>
    </dgm:pt>
    <dgm:pt modelId="{1A3453F5-4C4D-4F31-B236-D9492A795815}">
      <dgm:prSet phldrT="[Texto]" custT="1"/>
      <dgm:spPr/>
      <dgm:t>
        <a:bodyPr/>
        <a:lstStyle/>
        <a:p>
          <a:r>
            <a:rPr lang="es-CO" sz="600" b="0" dirty="0">
              <a:latin typeface="Verdana" panose="020B0604030504040204" pitchFamily="34" charset="0"/>
              <a:ea typeface="Verdana" panose="020B0604030504040204" pitchFamily="34" charset="0"/>
            </a:rPr>
            <a:t>Diversidad</a:t>
          </a:r>
        </a:p>
      </dgm:t>
    </dgm:pt>
    <dgm:pt modelId="{D23E145C-9F15-4AC8-AC20-9E4C6F3E2A75}" type="parTrans" cxnId="{5806F0D1-94F3-4D6B-89B5-C602D1F98F91}">
      <dgm:prSet/>
      <dgm:spPr/>
      <dgm:t>
        <a:bodyPr/>
        <a:lstStyle/>
        <a:p>
          <a:endParaRPr lang="es-CO"/>
        </a:p>
      </dgm:t>
    </dgm:pt>
    <dgm:pt modelId="{B37B7A9F-3FB2-49DB-8901-858CBD9DB0FA}" type="sibTrans" cxnId="{5806F0D1-94F3-4D6B-89B5-C602D1F98F91}">
      <dgm:prSet/>
      <dgm:spPr/>
      <dgm:t>
        <a:bodyPr/>
        <a:lstStyle/>
        <a:p>
          <a:endParaRPr lang="es-CO"/>
        </a:p>
      </dgm:t>
    </dgm:pt>
    <dgm:pt modelId="{0E6EF3F8-8E9F-4108-99FD-70614E4B8CC7}">
      <dgm:prSet phldrT="[Texto]" custT="1"/>
      <dgm:spPr/>
      <dgm:t>
        <a:bodyPr/>
        <a:lstStyle/>
        <a:p>
          <a:r>
            <a:rPr lang="es-CO" sz="600" b="0" dirty="0" err="1">
              <a:latin typeface="Verdana" panose="020B0604030504040204" pitchFamily="34" charset="0"/>
              <a:ea typeface="Verdana" panose="020B0604030504040204" pitchFamily="34" charset="0"/>
            </a:rPr>
            <a:t>Aprend</a:t>
          </a:r>
          <a:r>
            <a:rPr lang="es-CO" sz="600" b="0" dirty="0">
              <a:latin typeface="Verdana" panose="020B0604030504040204" pitchFamily="34" charset="0"/>
              <a:ea typeface="Verdana" panose="020B0604030504040204" pitchFamily="34" charset="0"/>
            </a:rPr>
            <a:t>. a lo largo de la vida</a:t>
          </a:r>
        </a:p>
      </dgm:t>
    </dgm:pt>
    <dgm:pt modelId="{F07DFA85-9376-45F3-9D22-B33938A5B4CC}" type="parTrans" cxnId="{9CA2CA63-F629-46ED-B8A0-0F0D9D047D50}">
      <dgm:prSet/>
      <dgm:spPr/>
      <dgm:t>
        <a:bodyPr/>
        <a:lstStyle/>
        <a:p>
          <a:endParaRPr lang="es-CO"/>
        </a:p>
      </dgm:t>
    </dgm:pt>
    <dgm:pt modelId="{0ACB6E1A-7756-4B47-905D-8E2677395C11}" type="sibTrans" cxnId="{9CA2CA63-F629-46ED-B8A0-0F0D9D047D50}">
      <dgm:prSet/>
      <dgm:spPr/>
      <dgm:t>
        <a:bodyPr/>
        <a:lstStyle/>
        <a:p>
          <a:endParaRPr lang="es-CO"/>
        </a:p>
      </dgm:t>
    </dgm:pt>
    <dgm:pt modelId="{9AE4D3E7-94B5-4E73-8136-FACDFA27D858}" type="pres">
      <dgm:prSet presAssocID="{1EED0DE8-A9DA-44C7-B71B-B95CA2FD8533}" presName="cycle" presStyleCnt="0">
        <dgm:presLayoutVars>
          <dgm:dir/>
          <dgm:resizeHandles val="exact"/>
        </dgm:presLayoutVars>
      </dgm:prSet>
      <dgm:spPr/>
    </dgm:pt>
    <dgm:pt modelId="{4BF21AD0-F0E7-4012-9BC1-10E8769BF53E}" type="pres">
      <dgm:prSet presAssocID="{55F45459-CB20-4DB0-9E24-D6F34009EE51}" presName="node" presStyleLbl="node1" presStyleIdx="0" presStyleCnt="6" custScaleX="136181">
        <dgm:presLayoutVars>
          <dgm:bulletEnabled val="1"/>
        </dgm:presLayoutVars>
      </dgm:prSet>
      <dgm:spPr/>
    </dgm:pt>
    <dgm:pt modelId="{87D63389-7A20-4486-8C9E-C9837AEE7EFD}" type="pres">
      <dgm:prSet presAssocID="{55F45459-CB20-4DB0-9E24-D6F34009EE51}" presName="spNode" presStyleCnt="0"/>
      <dgm:spPr/>
    </dgm:pt>
    <dgm:pt modelId="{CFD14731-F1F2-42E1-909F-D079B292BE14}" type="pres">
      <dgm:prSet presAssocID="{FDF11708-950E-4025-9A6F-F165A5CDE6E2}" presName="sibTrans" presStyleLbl="sibTrans1D1" presStyleIdx="0" presStyleCnt="6"/>
      <dgm:spPr/>
    </dgm:pt>
    <dgm:pt modelId="{F771D16B-6A02-470A-B0A1-9840C35D34D6}" type="pres">
      <dgm:prSet presAssocID="{BEF322ED-09BE-4606-B5FE-FFC704A945B5}" presName="node" presStyleLbl="node1" presStyleIdx="1" presStyleCnt="6" custScaleX="137353" custRadScaleRad="103072" custRadScaleInc="2308">
        <dgm:presLayoutVars>
          <dgm:bulletEnabled val="1"/>
        </dgm:presLayoutVars>
      </dgm:prSet>
      <dgm:spPr/>
    </dgm:pt>
    <dgm:pt modelId="{6C4EB33A-A234-4FF4-9C76-0F0400B757D2}" type="pres">
      <dgm:prSet presAssocID="{BEF322ED-09BE-4606-B5FE-FFC704A945B5}" presName="spNode" presStyleCnt="0"/>
      <dgm:spPr/>
    </dgm:pt>
    <dgm:pt modelId="{F7FEC4D4-F228-4DCD-8740-FF98F825C620}" type="pres">
      <dgm:prSet presAssocID="{EF3519CF-8D64-47CE-9DC0-54F38B1CB09E}" presName="sibTrans" presStyleLbl="sibTrans1D1" presStyleIdx="1" presStyleCnt="6"/>
      <dgm:spPr/>
    </dgm:pt>
    <dgm:pt modelId="{81ABB9C6-7FCD-4A06-80A8-2AC41D6560E2}" type="pres">
      <dgm:prSet presAssocID="{0BD2014D-5148-4CD1-8A65-663E75D85255}" presName="node" presStyleLbl="node1" presStyleIdx="2" presStyleCnt="6" custScaleX="131057">
        <dgm:presLayoutVars>
          <dgm:bulletEnabled val="1"/>
        </dgm:presLayoutVars>
      </dgm:prSet>
      <dgm:spPr/>
    </dgm:pt>
    <dgm:pt modelId="{173C9B86-917C-48F5-8D4B-CFBF02D7E840}" type="pres">
      <dgm:prSet presAssocID="{0BD2014D-5148-4CD1-8A65-663E75D85255}" presName="spNode" presStyleCnt="0"/>
      <dgm:spPr/>
    </dgm:pt>
    <dgm:pt modelId="{519619A5-0EBC-4961-A556-61E5C1196925}" type="pres">
      <dgm:prSet presAssocID="{AD93C68E-0767-4C69-8198-8564CC2DA587}" presName="sibTrans" presStyleLbl="sibTrans1D1" presStyleIdx="2" presStyleCnt="6"/>
      <dgm:spPr/>
    </dgm:pt>
    <dgm:pt modelId="{2133AD55-069C-498A-9740-C68C05D5ADE3}" type="pres">
      <dgm:prSet presAssocID="{D1E1AECB-AC66-4F12-9F46-B3CB3FFBD5D0}" presName="node" presStyleLbl="node1" presStyleIdx="3" presStyleCnt="6" custScaleX="136122">
        <dgm:presLayoutVars>
          <dgm:bulletEnabled val="1"/>
        </dgm:presLayoutVars>
      </dgm:prSet>
      <dgm:spPr/>
    </dgm:pt>
    <dgm:pt modelId="{FDE6CA8D-EFB0-4E64-B140-A4692203CC37}" type="pres">
      <dgm:prSet presAssocID="{D1E1AECB-AC66-4F12-9F46-B3CB3FFBD5D0}" presName="spNode" presStyleCnt="0"/>
      <dgm:spPr/>
    </dgm:pt>
    <dgm:pt modelId="{6796704D-8823-4C1A-B5F0-01D1ABB9C3DF}" type="pres">
      <dgm:prSet presAssocID="{FD92BE51-9EC0-4A02-B583-F6F6004FB0F2}" presName="sibTrans" presStyleLbl="sibTrans1D1" presStyleIdx="3" presStyleCnt="6"/>
      <dgm:spPr/>
    </dgm:pt>
    <dgm:pt modelId="{6D0684F5-2580-4734-823A-4EEF4A85B3A9}" type="pres">
      <dgm:prSet presAssocID="{1A3453F5-4C4D-4F31-B236-D9492A795815}" presName="node" presStyleLbl="node1" presStyleIdx="4" presStyleCnt="6" custScaleX="128602">
        <dgm:presLayoutVars>
          <dgm:bulletEnabled val="1"/>
        </dgm:presLayoutVars>
      </dgm:prSet>
      <dgm:spPr/>
    </dgm:pt>
    <dgm:pt modelId="{D5F3C31E-A350-4783-A020-EF85CED019DF}" type="pres">
      <dgm:prSet presAssocID="{1A3453F5-4C4D-4F31-B236-D9492A795815}" presName="spNode" presStyleCnt="0"/>
      <dgm:spPr/>
    </dgm:pt>
    <dgm:pt modelId="{CCF267CA-3BBC-49AE-A195-4800FBBE2523}" type="pres">
      <dgm:prSet presAssocID="{B37B7A9F-3FB2-49DB-8901-858CBD9DB0FA}" presName="sibTrans" presStyleLbl="sibTrans1D1" presStyleIdx="4" presStyleCnt="6"/>
      <dgm:spPr/>
    </dgm:pt>
    <dgm:pt modelId="{F861200E-BB8E-4C6C-BFCC-017EC8934F60}" type="pres">
      <dgm:prSet presAssocID="{0E6EF3F8-8E9F-4108-99FD-70614E4B8CC7}" presName="node" presStyleLbl="node1" presStyleIdx="5" presStyleCnt="6">
        <dgm:presLayoutVars>
          <dgm:bulletEnabled val="1"/>
        </dgm:presLayoutVars>
      </dgm:prSet>
      <dgm:spPr/>
    </dgm:pt>
    <dgm:pt modelId="{E528F4FC-7BE3-432E-94DA-0CED87D45AF1}" type="pres">
      <dgm:prSet presAssocID="{0E6EF3F8-8E9F-4108-99FD-70614E4B8CC7}" presName="spNode" presStyleCnt="0"/>
      <dgm:spPr/>
    </dgm:pt>
    <dgm:pt modelId="{EF3BE867-9842-4FA5-97D6-E3DFCE98C7EF}" type="pres">
      <dgm:prSet presAssocID="{0ACB6E1A-7756-4B47-905D-8E2677395C11}" presName="sibTrans" presStyleLbl="sibTrans1D1" presStyleIdx="5" presStyleCnt="6"/>
      <dgm:spPr/>
    </dgm:pt>
  </dgm:ptLst>
  <dgm:cxnLst>
    <dgm:cxn modelId="{B9EE5901-8453-4FBD-8B10-D6630B0A09C8}" type="presOf" srcId="{B37B7A9F-3FB2-49DB-8901-858CBD9DB0FA}" destId="{CCF267CA-3BBC-49AE-A195-4800FBBE2523}" srcOrd="0" destOrd="0" presId="urn:microsoft.com/office/officeart/2005/8/layout/cycle6"/>
    <dgm:cxn modelId="{99576C07-A302-472E-9C52-21515463527B}" type="presOf" srcId="{55F45459-CB20-4DB0-9E24-D6F34009EE51}" destId="{4BF21AD0-F0E7-4012-9BC1-10E8769BF53E}" srcOrd="0" destOrd="0" presId="urn:microsoft.com/office/officeart/2005/8/layout/cycle6"/>
    <dgm:cxn modelId="{BD486308-99E2-49FA-B02E-7839177F07D6}" type="presOf" srcId="{D1E1AECB-AC66-4F12-9F46-B3CB3FFBD5D0}" destId="{2133AD55-069C-498A-9740-C68C05D5ADE3}" srcOrd="0" destOrd="0" presId="urn:microsoft.com/office/officeart/2005/8/layout/cycle6"/>
    <dgm:cxn modelId="{7E038228-635C-40C8-9C82-61028C915F3D}" type="presOf" srcId="{1A3453F5-4C4D-4F31-B236-D9492A795815}" destId="{6D0684F5-2580-4734-823A-4EEF4A85B3A9}" srcOrd="0" destOrd="0" presId="urn:microsoft.com/office/officeart/2005/8/layout/cycle6"/>
    <dgm:cxn modelId="{9DF21A2C-B088-4806-808A-8332BD10F61B}" srcId="{1EED0DE8-A9DA-44C7-B71B-B95CA2FD8533}" destId="{55F45459-CB20-4DB0-9E24-D6F34009EE51}" srcOrd="0" destOrd="0" parTransId="{F13380D8-252A-4E4C-AF83-EBB60C784C6C}" sibTransId="{FDF11708-950E-4025-9A6F-F165A5CDE6E2}"/>
    <dgm:cxn modelId="{E1B6964B-CD78-4FC5-B667-8BE7B826D6A9}" type="presOf" srcId="{1EED0DE8-A9DA-44C7-B71B-B95CA2FD8533}" destId="{9AE4D3E7-94B5-4E73-8136-FACDFA27D858}" srcOrd="0" destOrd="0" presId="urn:microsoft.com/office/officeart/2005/8/layout/cycle6"/>
    <dgm:cxn modelId="{3F234F4D-DC20-4EF3-9082-D316CECEAD23}" type="presOf" srcId="{FD92BE51-9EC0-4A02-B583-F6F6004FB0F2}" destId="{6796704D-8823-4C1A-B5F0-01D1ABB9C3DF}" srcOrd="0" destOrd="0" presId="urn:microsoft.com/office/officeart/2005/8/layout/cycle6"/>
    <dgm:cxn modelId="{10986E60-6C20-4191-94AD-9DB0A2EDF0B1}" type="presOf" srcId="{0BD2014D-5148-4CD1-8A65-663E75D85255}" destId="{81ABB9C6-7FCD-4A06-80A8-2AC41D6560E2}" srcOrd="0" destOrd="0" presId="urn:microsoft.com/office/officeart/2005/8/layout/cycle6"/>
    <dgm:cxn modelId="{9CA2CA63-F629-46ED-B8A0-0F0D9D047D50}" srcId="{1EED0DE8-A9DA-44C7-B71B-B95CA2FD8533}" destId="{0E6EF3F8-8E9F-4108-99FD-70614E4B8CC7}" srcOrd="5" destOrd="0" parTransId="{F07DFA85-9376-45F3-9D22-B33938A5B4CC}" sibTransId="{0ACB6E1A-7756-4B47-905D-8E2677395C11}"/>
    <dgm:cxn modelId="{0A73F666-AE8B-4EB8-93A2-CC409667E204}" srcId="{1EED0DE8-A9DA-44C7-B71B-B95CA2FD8533}" destId="{D1E1AECB-AC66-4F12-9F46-B3CB3FFBD5D0}" srcOrd="3" destOrd="0" parTransId="{D64F48C5-7AAD-4584-9C78-1AB68C614574}" sibTransId="{FD92BE51-9EC0-4A02-B583-F6F6004FB0F2}"/>
    <dgm:cxn modelId="{54EA326C-F3A3-4EAB-AF1C-1F5D01CC6524}" type="presOf" srcId="{AD93C68E-0767-4C69-8198-8564CC2DA587}" destId="{519619A5-0EBC-4961-A556-61E5C1196925}" srcOrd="0" destOrd="0" presId="urn:microsoft.com/office/officeart/2005/8/layout/cycle6"/>
    <dgm:cxn modelId="{3CCEEAAB-91DF-4217-BCF6-AFBF60A1560D}" srcId="{1EED0DE8-A9DA-44C7-B71B-B95CA2FD8533}" destId="{0BD2014D-5148-4CD1-8A65-663E75D85255}" srcOrd="2" destOrd="0" parTransId="{B8FED174-895D-4CF9-B408-A9B489B300F0}" sibTransId="{AD93C68E-0767-4C69-8198-8564CC2DA587}"/>
    <dgm:cxn modelId="{5806F0D1-94F3-4D6B-89B5-C602D1F98F91}" srcId="{1EED0DE8-A9DA-44C7-B71B-B95CA2FD8533}" destId="{1A3453F5-4C4D-4F31-B236-D9492A795815}" srcOrd="4" destOrd="0" parTransId="{D23E145C-9F15-4AC8-AC20-9E4C6F3E2A75}" sibTransId="{B37B7A9F-3FB2-49DB-8901-858CBD9DB0FA}"/>
    <dgm:cxn modelId="{5FECC6D2-5B3E-4B75-BBEE-D51B2F5C4339}" type="presOf" srcId="{0ACB6E1A-7756-4B47-905D-8E2677395C11}" destId="{EF3BE867-9842-4FA5-97D6-E3DFCE98C7EF}" srcOrd="0" destOrd="0" presId="urn:microsoft.com/office/officeart/2005/8/layout/cycle6"/>
    <dgm:cxn modelId="{852BAAE0-C989-4C80-9BEF-79D9E88915DD}" type="presOf" srcId="{EF3519CF-8D64-47CE-9DC0-54F38B1CB09E}" destId="{F7FEC4D4-F228-4DCD-8740-FF98F825C620}" srcOrd="0" destOrd="0" presId="urn:microsoft.com/office/officeart/2005/8/layout/cycle6"/>
    <dgm:cxn modelId="{48720CEE-F8C5-48BB-B0BF-CCE03704C619}" type="presOf" srcId="{FDF11708-950E-4025-9A6F-F165A5CDE6E2}" destId="{CFD14731-F1F2-42E1-909F-D079B292BE14}" srcOrd="0" destOrd="0" presId="urn:microsoft.com/office/officeart/2005/8/layout/cycle6"/>
    <dgm:cxn modelId="{94B19BF3-337F-4153-AF06-137435B1A537}" type="presOf" srcId="{BEF322ED-09BE-4606-B5FE-FFC704A945B5}" destId="{F771D16B-6A02-470A-B0A1-9840C35D34D6}" srcOrd="0" destOrd="0" presId="urn:microsoft.com/office/officeart/2005/8/layout/cycle6"/>
    <dgm:cxn modelId="{694611F4-15B3-4E68-8AE7-59BBB0B1409A}" type="presOf" srcId="{0E6EF3F8-8E9F-4108-99FD-70614E4B8CC7}" destId="{F861200E-BB8E-4C6C-BFCC-017EC8934F60}" srcOrd="0" destOrd="0" presId="urn:microsoft.com/office/officeart/2005/8/layout/cycle6"/>
    <dgm:cxn modelId="{1F21D1FA-7B22-44DC-AFE4-9FBF8F30F570}" srcId="{1EED0DE8-A9DA-44C7-B71B-B95CA2FD8533}" destId="{BEF322ED-09BE-4606-B5FE-FFC704A945B5}" srcOrd="1" destOrd="0" parTransId="{57209E86-0F75-4D48-A669-C31D8E9BB5B1}" sibTransId="{EF3519CF-8D64-47CE-9DC0-54F38B1CB09E}"/>
    <dgm:cxn modelId="{332882EF-7446-4CDA-8313-340DEE50ED92}" type="presParOf" srcId="{9AE4D3E7-94B5-4E73-8136-FACDFA27D858}" destId="{4BF21AD0-F0E7-4012-9BC1-10E8769BF53E}" srcOrd="0" destOrd="0" presId="urn:microsoft.com/office/officeart/2005/8/layout/cycle6"/>
    <dgm:cxn modelId="{89170FCB-A6D7-4B5E-9171-0F5F007C5C4F}" type="presParOf" srcId="{9AE4D3E7-94B5-4E73-8136-FACDFA27D858}" destId="{87D63389-7A20-4486-8C9E-C9837AEE7EFD}" srcOrd="1" destOrd="0" presId="urn:microsoft.com/office/officeart/2005/8/layout/cycle6"/>
    <dgm:cxn modelId="{D4EB2B0F-00D2-4BE1-A75A-C8A6C1C9FC60}" type="presParOf" srcId="{9AE4D3E7-94B5-4E73-8136-FACDFA27D858}" destId="{CFD14731-F1F2-42E1-909F-D079B292BE14}" srcOrd="2" destOrd="0" presId="urn:microsoft.com/office/officeart/2005/8/layout/cycle6"/>
    <dgm:cxn modelId="{7154700D-428A-4B6D-8D9B-DD38D5DA596C}" type="presParOf" srcId="{9AE4D3E7-94B5-4E73-8136-FACDFA27D858}" destId="{F771D16B-6A02-470A-B0A1-9840C35D34D6}" srcOrd="3" destOrd="0" presId="urn:microsoft.com/office/officeart/2005/8/layout/cycle6"/>
    <dgm:cxn modelId="{4AA18A43-E71B-4D78-B75C-A9EC32794563}" type="presParOf" srcId="{9AE4D3E7-94B5-4E73-8136-FACDFA27D858}" destId="{6C4EB33A-A234-4FF4-9C76-0F0400B757D2}" srcOrd="4" destOrd="0" presId="urn:microsoft.com/office/officeart/2005/8/layout/cycle6"/>
    <dgm:cxn modelId="{CEF1CF22-E1B4-411D-84DF-09B232B03099}" type="presParOf" srcId="{9AE4D3E7-94B5-4E73-8136-FACDFA27D858}" destId="{F7FEC4D4-F228-4DCD-8740-FF98F825C620}" srcOrd="5" destOrd="0" presId="urn:microsoft.com/office/officeart/2005/8/layout/cycle6"/>
    <dgm:cxn modelId="{7E13E496-3077-4314-ADC3-95FD85537AA5}" type="presParOf" srcId="{9AE4D3E7-94B5-4E73-8136-FACDFA27D858}" destId="{81ABB9C6-7FCD-4A06-80A8-2AC41D6560E2}" srcOrd="6" destOrd="0" presId="urn:microsoft.com/office/officeart/2005/8/layout/cycle6"/>
    <dgm:cxn modelId="{884B21A7-5154-4845-A203-ECC3D24847C8}" type="presParOf" srcId="{9AE4D3E7-94B5-4E73-8136-FACDFA27D858}" destId="{173C9B86-917C-48F5-8D4B-CFBF02D7E840}" srcOrd="7" destOrd="0" presId="urn:microsoft.com/office/officeart/2005/8/layout/cycle6"/>
    <dgm:cxn modelId="{01FF49D2-39E2-4AC4-8EB5-5279D8D08B1D}" type="presParOf" srcId="{9AE4D3E7-94B5-4E73-8136-FACDFA27D858}" destId="{519619A5-0EBC-4961-A556-61E5C1196925}" srcOrd="8" destOrd="0" presId="urn:microsoft.com/office/officeart/2005/8/layout/cycle6"/>
    <dgm:cxn modelId="{9880558B-FA9D-46A9-A987-953AA8951A60}" type="presParOf" srcId="{9AE4D3E7-94B5-4E73-8136-FACDFA27D858}" destId="{2133AD55-069C-498A-9740-C68C05D5ADE3}" srcOrd="9" destOrd="0" presId="urn:microsoft.com/office/officeart/2005/8/layout/cycle6"/>
    <dgm:cxn modelId="{59BEA546-436E-4673-BBED-0C0D4ABF6C4E}" type="presParOf" srcId="{9AE4D3E7-94B5-4E73-8136-FACDFA27D858}" destId="{FDE6CA8D-EFB0-4E64-B140-A4692203CC37}" srcOrd="10" destOrd="0" presId="urn:microsoft.com/office/officeart/2005/8/layout/cycle6"/>
    <dgm:cxn modelId="{3CB482AF-173F-42E1-B93C-20CDF659A0F5}" type="presParOf" srcId="{9AE4D3E7-94B5-4E73-8136-FACDFA27D858}" destId="{6796704D-8823-4C1A-B5F0-01D1ABB9C3DF}" srcOrd="11" destOrd="0" presId="urn:microsoft.com/office/officeart/2005/8/layout/cycle6"/>
    <dgm:cxn modelId="{665FD8CD-7744-409A-B0D3-BD6FD6625E69}" type="presParOf" srcId="{9AE4D3E7-94B5-4E73-8136-FACDFA27D858}" destId="{6D0684F5-2580-4734-823A-4EEF4A85B3A9}" srcOrd="12" destOrd="0" presId="urn:microsoft.com/office/officeart/2005/8/layout/cycle6"/>
    <dgm:cxn modelId="{BF4EF25B-00CE-42A6-BBBB-37DDABF0FB71}" type="presParOf" srcId="{9AE4D3E7-94B5-4E73-8136-FACDFA27D858}" destId="{D5F3C31E-A350-4783-A020-EF85CED019DF}" srcOrd="13" destOrd="0" presId="urn:microsoft.com/office/officeart/2005/8/layout/cycle6"/>
    <dgm:cxn modelId="{99361BE2-22E9-4E2C-85CA-56F31A0E6652}" type="presParOf" srcId="{9AE4D3E7-94B5-4E73-8136-FACDFA27D858}" destId="{CCF267CA-3BBC-49AE-A195-4800FBBE2523}" srcOrd="14" destOrd="0" presId="urn:microsoft.com/office/officeart/2005/8/layout/cycle6"/>
    <dgm:cxn modelId="{85BFB427-773C-4536-8129-3388A8477272}" type="presParOf" srcId="{9AE4D3E7-94B5-4E73-8136-FACDFA27D858}" destId="{F861200E-BB8E-4C6C-BFCC-017EC8934F60}" srcOrd="15" destOrd="0" presId="urn:microsoft.com/office/officeart/2005/8/layout/cycle6"/>
    <dgm:cxn modelId="{6F02FA1E-8376-4FDD-BC1C-7C6200B10E18}" type="presParOf" srcId="{9AE4D3E7-94B5-4E73-8136-FACDFA27D858}" destId="{E528F4FC-7BE3-432E-94DA-0CED87D45AF1}" srcOrd="16" destOrd="0" presId="urn:microsoft.com/office/officeart/2005/8/layout/cycle6"/>
    <dgm:cxn modelId="{AFCFBEC3-7270-4DAF-B6F7-81D71358984F}" type="presParOf" srcId="{9AE4D3E7-94B5-4E73-8136-FACDFA27D858}" destId="{EF3BE867-9842-4FA5-97D6-E3DFCE98C7EF}" srcOrd="17" destOrd="0" presId="urn:microsoft.com/office/officeart/2005/8/layout/cycle6"/>
  </dgm:cxnLst>
  <dgm:bg>
    <a:effectLst>
      <a:innerShdw blurRad="63500" dist="50800" dir="135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2437B0-FAD7-408E-AE02-68F194D22991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293FFF52-3B99-4D29-9C2F-FFC2F90D7999}">
      <dgm:prSet phldrT="[Texto]" custT="1"/>
      <dgm:spPr/>
      <dgm:t>
        <a:bodyPr/>
        <a:lstStyle/>
        <a:p>
          <a:pPr>
            <a:buAutoNum type="arabicPeriod"/>
          </a:pPr>
          <a:r>
            <a:rPr lang="es-ES" sz="9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1. La evaluación y certificación de competencias.</a:t>
          </a:r>
          <a:endParaRPr lang="es-CO" sz="900" b="1" dirty="0"/>
        </a:p>
      </dgm:t>
    </dgm:pt>
    <dgm:pt modelId="{827A375B-70D6-4249-A89B-21B6C92DAED7}" type="parTrans" cxnId="{DA8759AB-1F4B-4947-8A2D-64B87077F51D}">
      <dgm:prSet/>
      <dgm:spPr/>
      <dgm:t>
        <a:bodyPr/>
        <a:lstStyle/>
        <a:p>
          <a:endParaRPr lang="es-CO"/>
        </a:p>
      </dgm:t>
    </dgm:pt>
    <dgm:pt modelId="{07D27A99-A61D-4170-8A3B-686A0D0228F3}" type="sibTrans" cxnId="{DA8759AB-1F4B-4947-8A2D-64B87077F51D}">
      <dgm:prSet/>
      <dgm:spPr/>
      <dgm:t>
        <a:bodyPr/>
        <a:lstStyle/>
        <a:p>
          <a:endParaRPr lang="es-CO"/>
        </a:p>
      </dgm:t>
    </dgm:pt>
    <dgm:pt modelId="{693613CD-AA31-4F77-8D69-33CAC17C0AEA}">
      <dgm:prSet custT="1"/>
      <dgm:spPr/>
      <dgm:t>
        <a:bodyPr/>
        <a:lstStyle/>
        <a:p>
          <a:r>
            <a:rPr lang="es-ES" sz="9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2. La verificación de las certificaciones de competencias obtenidas en el exterior.</a:t>
          </a:r>
        </a:p>
      </dgm:t>
    </dgm:pt>
    <dgm:pt modelId="{A204FE58-7715-4433-9B04-1E2EE2B5BE65}" type="parTrans" cxnId="{5BC6A19F-B2B3-4824-9E96-F1DB549E32F7}">
      <dgm:prSet/>
      <dgm:spPr/>
      <dgm:t>
        <a:bodyPr/>
        <a:lstStyle/>
        <a:p>
          <a:endParaRPr lang="es-CO"/>
        </a:p>
      </dgm:t>
    </dgm:pt>
    <dgm:pt modelId="{CE233124-1D66-4917-80A1-9641C833A601}" type="sibTrans" cxnId="{5BC6A19F-B2B3-4824-9E96-F1DB549E32F7}">
      <dgm:prSet/>
      <dgm:spPr/>
      <dgm:t>
        <a:bodyPr/>
        <a:lstStyle/>
        <a:p>
          <a:endParaRPr lang="es-CO"/>
        </a:p>
      </dgm:t>
    </dgm:pt>
    <dgm:pt modelId="{FAF1B608-6820-42C8-A8E9-EA480680C316}">
      <dgm:prSet custT="1"/>
      <dgm:spPr/>
      <dgm:t>
        <a:bodyPr/>
        <a:lstStyle/>
        <a:p>
          <a:r>
            <a:rPr lang="es-ES" sz="9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3. La validez en los programas educativos y formativos.</a:t>
          </a:r>
          <a:endParaRPr lang="es-ES" sz="900" b="1" dirty="0"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1151373F-FA36-4C49-B496-0B92116AF97F}" type="parTrans" cxnId="{7D5FC041-63B8-458F-B434-8CFD5FAA754E}">
      <dgm:prSet/>
      <dgm:spPr/>
      <dgm:t>
        <a:bodyPr/>
        <a:lstStyle/>
        <a:p>
          <a:endParaRPr lang="es-CO"/>
        </a:p>
      </dgm:t>
    </dgm:pt>
    <dgm:pt modelId="{FA98BAFF-E13C-41BD-948E-337DAEAAA2AD}" type="sibTrans" cxnId="{7D5FC041-63B8-458F-B434-8CFD5FAA754E}">
      <dgm:prSet/>
      <dgm:spPr/>
      <dgm:t>
        <a:bodyPr/>
        <a:lstStyle/>
        <a:p>
          <a:endParaRPr lang="es-CO"/>
        </a:p>
      </dgm:t>
    </dgm:pt>
    <dgm:pt modelId="{32A71E3A-BB94-427E-92D9-4049012D1C68}">
      <dgm:prSet custT="1"/>
      <dgm:spPr/>
      <dgm:t>
        <a:bodyPr/>
        <a:lstStyle/>
        <a:p>
          <a:r>
            <a:rPr lang="es-ES" sz="9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5. La comprobación de las cualificaciones.</a:t>
          </a:r>
          <a:endParaRPr lang="es-CO" sz="900" b="1" dirty="0">
            <a:effectLst/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FF4849E0-8CA2-48DE-B5BA-8C902FE293A6}" type="parTrans" cxnId="{7E570F55-F52D-4071-9D8F-70235CA7DB50}">
      <dgm:prSet/>
      <dgm:spPr/>
      <dgm:t>
        <a:bodyPr/>
        <a:lstStyle/>
        <a:p>
          <a:endParaRPr lang="es-CO"/>
        </a:p>
      </dgm:t>
    </dgm:pt>
    <dgm:pt modelId="{473DCD85-0783-4A80-817F-1336E2B95717}" type="sibTrans" cxnId="{7E570F55-F52D-4071-9D8F-70235CA7DB50}">
      <dgm:prSet/>
      <dgm:spPr/>
      <dgm:t>
        <a:bodyPr/>
        <a:lstStyle/>
        <a:p>
          <a:endParaRPr lang="es-CO"/>
        </a:p>
      </dgm:t>
    </dgm:pt>
    <dgm:pt modelId="{37B731E1-D242-4166-8505-04DF9B695663}">
      <dgm:prSet custT="1"/>
      <dgm:spPr/>
      <dgm:t>
        <a:bodyPr/>
        <a:lstStyle/>
        <a:p>
          <a:r>
            <a:rPr lang="es-ES" sz="9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4. La verificación de los certificados de la Formación para el Trabajo obtenidos en el exterior.</a:t>
          </a:r>
          <a:endParaRPr lang="es-ES" sz="900" b="1" dirty="0"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6DC37DBB-36C8-44E3-B0E3-9B5395E58E16}" type="parTrans" cxnId="{833C39DB-68D6-486E-89D3-86F6435C138B}">
      <dgm:prSet/>
      <dgm:spPr/>
      <dgm:t>
        <a:bodyPr/>
        <a:lstStyle/>
        <a:p>
          <a:endParaRPr lang="es-CO"/>
        </a:p>
      </dgm:t>
    </dgm:pt>
    <dgm:pt modelId="{7EA21AF8-1E56-43AD-8388-8C7CD6F1EB42}" type="sibTrans" cxnId="{833C39DB-68D6-486E-89D3-86F6435C138B}">
      <dgm:prSet/>
      <dgm:spPr/>
      <dgm:t>
        <a:bodyPr/>
        <a:lstStyle/>
        <a:p>
          <a:endParaRPr lang="es-CO"/>
        </a:p>
      </dgm:t>
    </dgm:pt>
    <dgm:pt modelId="{F06ECDF3-8A43-463F-8501-680EC95A73B0}">
      <dgm:prSet custT="1"/>
      <dgm:spPr/>
      <dgm:t>
        <a:bodyPr/>
        <a:lstStyle/>
        <a:p>
          <a:r>
            <a:rPr lang="es-ES" sz="9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6. La validez en el sector productivo.</a:t>
          </a:r>
          <a:endParaRPr lang="es-CO" sz="900" b="1" dirty="0">
            <a:effectLst/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AD1EE330-D9DE-4D17-87E2-4C08B39EB3C8}" type="parTrans" cxnId="{D9C9FD23-E6DF-424D-850E-B2751EFF0FF6}">
      <dgm:prSet/>
      <dgm:spPr/>
      <dgm:t>
        <a:bodyPr/>
        <a:lstStyle/>
        <a:p>
          <a:endParaRPr lang="es-CO"/>
        </a:p>
      </dgm:t>
    </dgm:pt>
    <dgm:pt modelId="{8E943A64-A273-47A1-99A4-485A97CEBFEE}" type="sibTrans" cxnId="{D9C9FD23-E6DF-424D-850E-B2751EFF0FF6}">
      <dgm:prSet/>
      <dgm:spPr/>
      <dgm:t>
        <a:bodyPr/>
        <a:lstStyle/>
        <a:p>
          <a:endParaRPr lang="es-CO"/>
        </a:p>
      </dgm:t>
    </dgm:pt>
    <dgm:pt modelId="{691C72A1-0177-4D02-9BEF-18E6A5915E6F}" type="pres">
      <dgm:prSet presAssocID="{F72437B0-FAD7-408E-AE02-68F194D22991}" presName="vert0" presStyleCnt="0">
        <dgm:presLayoutVars>
          <dgm:dir/>
          <dgm:animOne val="branch"/>
          <dgm:animLvl val="lvl"/>
        </dgm:presLayoutVars>
      </dgm:prSet>
      <dgm:spPr/>
    </dgm:pt>
    <dgm:pt modelId="{1B461E87-AF55-4243-92F5-E67574B74028}" type="pres">
      <dgm:prSet presAssocID="{293FFF52-3B99-4D29-9C2F-FFC2F90D7999}" presName="thickLine" presStyleLbl="alignNode1" presStyleIdx="0" presStyleCnt="6"/>
      <dgm:spPr/>
    </dgm:pt>
    <dgm:pt modelId="{D223BB17-357E-4393-85B0-25C1D6AA77F7}" type="pres">
      <dgm:prSet presAssocID="{293FFF52-3B99-4D29-9C2F-FFC2F90D7999}" presName="horz1" presStyleCnt="0"/>
      <dgm:spPr/>
    </dgm:pt>
    <dgm:pt modelId="{3418E62E-7DEE-4D50-90A9-07CF339A3E9F}" type="pres">
      <dgm:prSet presAssocID="{293FFF52-3B99-4D29-9C2F-FFC2F90D7999}" presName="tx1" presStyleLbl="revTx" presStyleIdx="0" presStyleCnt="6"/>
      <dgm:spPr/>
    </dgm:pt>
    <dgm:pt modelId="{F71F2E96-1B80-4249-8723-589BA31A24C2}" type="pres">
      <dgm:prSet presAssocID="{293FFF52-3B99-4D29-9C2F-FFC2F90D7999}" presName="vert1" presStyleCnt="0"/>
      <dgm:spPr/>
    </dgm:pt>
    <dgm:pt modelId="{598B4397-9D39-4482-913A-07D79BE0C7B8}" type="pres">
      <dgm:prSet presAssocID="{693613CD-AA31-4F77-8D69-33CAC17C0AEA}" presName="thickLine" presStyleLbl="alignNode1" presStyleIdx="1" presStyleCnt="6"/>
      <dgm:spPr/>
    </dgm:pt>
    <dgm:pt modelId="{26BD5A57-96B8-49B4-AF0E-91AA6EB3FBDD}" type="pres">
      <dgm:prSet presAssocID="{693613CD-AA31-4F77-8D69-33CAC17C0AEA}" presName="horz1" presStyleCnt="0"/>
      <dgm:spPr/>
    </dgm:pt>
    <dgm:pt modelId="{C3173E65-9420-40FB-9067-4CD74CCFCDCD}" type="pres">
      <dgm:prSet presAssocID="{693613CD-AA31-4F77-8D69-33CAC17C0AEA}" presName="tx1" presStyleLbl="revTx" presStyleIdx="1" presStyleCnt="6"/>
      <dgm:spPr/>
    </dgm:pt>
    <dgm:pt modelId="{A62DAE97-DB92-4B8A-B8D1-3410BC05027D}" type="pres">
      <dgm:prSet presAssocID="{693613CD-AA31-4F77-8D69-33CAC17C0AEA}" presName="vert1" presStyleCnt="0"/>
      <dgm:spPr/>
    </dgm:pt>
    <dgm:pt modelId="{37E5A8CD-0361-45BC-B3E5-8025BDE3EC65}" type="pres">
      <dgm:prSet presAssocID="{FAF1B608-6820-42C8-A8E9-EA480680C316}" presName="thickLine" presStyleLbl="alignNode1" presStyleIdx="2" presStyleCnt="6"/>
      <dgm:spPr/>
    </dgm:pt>
    <dgm:pt modelId="{DDEE6EBD-563A-4C64-9637-7C4EC98870B5}" type="pres">
      <dgm:prSet presAssocID="{FAF1B608-6820-42C8-A8E9-EA480680C316}" presName="horz1" presStyleCnt="0"/>
      <dgm:spPr/>
    </dgm:pt>
    <dgm:pt modelId="{2635F148-57FD-4492-8E6B-D15A62F8354C}" type="pres">
      <dgm:prSet presAssocID="{FAF1B608-6820-42C8-A8E9-EA480680C316}" presName="tx1" presStyleLbl="revTx" presStyleIdx="2" presStyleCnt="6"/>
      <dgm:spPr/>
    </dgm:pt>
    <dgm:pt modelId="{F0B4AA51-6219-4083-A5EF-036D4C2D7EEA}" type="pres">
      <dgm:prSet presAssocID="{FAF1B608-6820-42C8-A8E9-EA480680C316}" presName="vert1" presStyleCnt="0"/>
      <dgm:spPr/>
    </dgm:pt>
    <dgm:pt modelId="{B75A8261-35CA-4B37-9C1D-5B46FF759E98}" type="pres">
      <dgm:prSet presAssocID="{37B731E1-D242-4166-8505-04DF9B695663}" presName="thickLine" presStyleLbl="alignNode1" presStyleIdx="3" presStyleCnt="6"/>
      <dgm:spPr/>
    </dgm:pt>
    <dgm:pt modelId="{911877A4-AD62-4D8A-B471-D97A4CB012B8}" type="pres">
      <dgm:prSet presAssocID="{37B731E1-D242-4166-8505-04DF9B695663}" presName="horz1" presStyleCnt="0"/>
      <dgm:spPr/>
    </dgm:pt>
    <dgm:pt modelId="{96C8D895-0CAB-4C0A-B081-FDD2A94E5AC3}" type="pres">
      <dgm:prSet presAssocID="{37B731E1-D242-4166-8505-04DF9B695663}" presName="tx1" presStyleLbl="revTx" presStyleIdx="3" presStyleCnt="6"/>
      <dgm:spPr/>
    </dgm:pt>
    <dgm:pt modelId="{98EA4F2F-1B3A-4EDB-80EF-798AF664334A}" type="pres">
      <dgm:prSet presAssocID="{37B731E1-D242-4166-8505-04DF9B695663}" presName="vert1" presStyleCnt="0"/>
      <dgm:spPr/>
    </dgm:pt>
    <dgm:pt modelId="{5F90A584-8B92-44BF-A332-4034A5B87410}" type="pres">
      <dgm:prSet presAssocID="{32A71E3A-BB94-427E-92D9-4049012D1C68}" presName="thickLine" presStyleLbl="alignNode1" presStyleIdx="4" presStyleCnt="6"/>
      <dgm:spPr/>
    </dgm:pt>
    <dgm:pt modelId="{FC25EB0F-61B6-4A27-888A-B3ECC5E4F269}" type="pres">
      <dgm:prSet presAssocID="{32A71E3A-BB94-427E-92D9-4049012D1C68}" presName="horz1" presStyleCnt="0"/>
      <dgm:spPr/>
    </dgm:pt>
    <dgm:pt modelId="{62D55601-1D98-4F22-A652-D228374DDE11}" type="pres">
      <dgm:prSet presAssocID="{32A71E3A-BB94-427E-92D9-4049012D1C68}" presName="tx1" presStyleLbl="revTx" presStyleIdx="4" presStyleCnt="6"/>
      <dgm:spPr/>
    </dgm:pt>
    <dgm:pt modelId="{22FBC45E-5F41-4E69-80F9-3078F9EABD85}" type="pres">
      <dgm:prSet presAssocID="{32A71E3A-BB94-427E-92D9-4049012D1C68}" presName="vert1" presStyleCnt="0"/>
      <dgm:spPr/>
    </dgm:pt>
    <dgm:pt modelId="{9F8D5BAE-ABEF-4585-B977-9B2FE784FFC9}" type="pres">
      <dgm:prSet presAssocID="{F06ECDF3-8A43-463F-8501-680EC95A73B0}" presName="thickLine" presStyleLbl="alignNode1" presStyleIdx="5" presStyleCnt="6"/>
      <dgm:spPr/>
    </dgm:pt>
    <dgm:pt modelId="{A9FFE911-B487-4191-AA7E-CFA377B009F8}" type="pres">
      <dgm:prSet presAssocID="{F06ECDF3-8A43-463F-8501-680EC95A73B0}" presName="horz1" presStyleCnt="0"/>
      <dgm:spPr/>
    </dgm:pt>
    <dgm:pt modelId="{4E9EC4B5-D4F1-4E92-BD40-3AF25B8213A0}" type="pres">
      <dgm:prSet presAssocID="{F06ECDF3-8A43-463F-8501-680EC95A73B0}" presName="tx1" presStyleLbl="revTx" presStyleIdx="5" presStyleCnt="6"/>
      <dgm:spPr/>
    </dgm:pt>
    <dgm:pt modelId="{AE0DBCD7-B427-450B-9423-C74BB4416040}" type="pres">
      <dgm:prSet presAssocID="{F06ECDF3-8A43-463F-8501-680EC95A73B0}" presName="vert1" presStyleCnt="0"/>
      <dgm:spPr/>
    </dgm:pt>
  </dgm:ptLst>
  <dgm:cxnLst>
    <dgm:cxn modelId="{AF3A3410-93D6-4330-A811-427BD97C67D7}" type="presOf" srcId="{37B731E1-D242-4166-8505-04DF9B695663}" destId="{96C8D895-0CAB-4C0A-B081-FDD2A94E5AC3}" srcOrd="0" destOrd="0" presId="urn:microsoft.com/office/officeart/2008/layout/LinedList"/>
    <dgm:cxn modelId="{D9C9FD23-E6DF-424D-850E-B2751EFF0FF6}" srcId="{F72437B0-FAD7-408E-AE02-68F194D22991}" destId="{F06ECDF3-8A43-463F-8501-680EC95A73B0}" srcOrd="5" destOrd="0" parTransId="{AD1EE330-D9DE-4D17-87E2-4C08B39EB3C8}" sibTransId="{8E943A64-A273-47A1-99A4-485A97CEBFEE}"/>
    <dgm:cxn modelId="{E84F922E-437D-4362-A49F-3661B89EF1ED}" type="presOf" srcId="{693613CD-AA31-4F77-8D69-33CAC17C0AEA}" destId="{C3173E65-9420-40FB-9067-4CD74CCFCDCD}" srcOrd="0" destOrd="0" presId="urn:microsoft.com/office/officeart/2008/layout/LinedList"/>
    <dgm:cxn modelId="{19D4FC37-504B-4101-A267-97040C00E3DD}" type="presOf" srcId="{FAF1B608-6820-42C8-A8E9-EA480680C316}" destId="{2635F148-57FD-4492-8E6B-D15A62F8354C}" srcOrd="0" destOrd="0" presId="urn:microsoft.com/office/officeart/2008/layout/LinedList"/>
    <dgm:cxn modelId="{7D5FC041-63B8-458F-B434-8CFD5FAA754E}" srcId="{F72437B0-FAD7-408E-AE02-68F194D22991}" destId="{FAF1B608-6820-42C8-A8E9-EA480680C316}" srcOrd="2" destOrd="0" parTransId="{1151373F-FA36-4C49-B496-0B92116AF97F}" sibTransId="{FA98BAFF-E13C-41BD-948E-337DAEAAA2AD}"/>
    <dgm:cxn modelId="{5D439645-F372-4636-B84D-20A44EA1C327}" type="presOf" srcId="{F72437B0-FAD7-408E-AE02-68F194D22991}" destId="{691C72A1-0177-4D02-9BEF-18E6A5915E6F}" srcOrd="0" destOrd="0" presId="urn:microsoft.com/office/officeart/2008/layout/LinedList"/>
    <dgm:cxn modelId="{7E570F55-F52D-4071-9D8F-70235CA7DB50}" srcId="{F72437B0-FAD7-408E-AE02-68F194D22991}" destId="{32A71E3A-BB94-427E-92D9-4049012D1C68}" srcOrd="4" destOrd="0" parTransId="{FF4849E0-8CA2-48DE-B5BA-8C902FE293A6}" sibTransId="{473DCD85-0783-4A80-817F-1336E2B95717}"/>
    <dgm:cxn modelId="{5BC6A19F-B2B3-4824-9E96-F1DB549E32F7}" srcId="{F72437B0-FAD7-408E-AE02-68F194D22991}" destId="{693613CD-AA31-4F77-8D69-33CAC17C0AEA}" srcOrd="1" destOrd="0" parTransId="{A204FE58-7715-4433-9B04-1E2EE2B5BE65}" sibTransId="{CE233124-1D66-4917-80A1-9641C833A601}"/>
    <dgm:cxn modelId="{DA8759AB-1F4B-4947-8A2D-64B87077F51D}" srcId="{F72437B0-FAD7-408E-AE02-68F194D22991}" destId="{293FFF52-3B99-4D29-9C2F-FFC2F90D7999}" srcOrd="0" destOrd="0" parTransId="{827A375B-70D6-4249-A89B-21B6C92DAED7}" sibTransId="{07D27A99-A61D-4170-8A3B-686A0D0228F3}"/>
    <dgm:cxn modelId="{EAFD3DC2-64E4-48A3-A252-BCDA48D1CCD6}" type="presOf" srcId="{293FFF52-3B99-4D29-9C2F-FFC2F90D7999}" destId="{3418E62E-7DEE-4D50-90A9-07CF339A3E9F}" srcOrd="0" destOrd="0" presId="urn:microsoft.com/office/officeart/2008/layout/LinedList"/>
    <dgm:cxn modelId="{BC83AFD1-1069-4B11-B288-05C1CF9E84FE}" type="presOf" srcId="{F06ECDF3-8A43-463F-8501-680EC95A73B0}" destId="{4E9EC4B5-D4F1-4E92-BD40-3AF25B8213A0}" srcOrd="0" destOrd="0" presId="urn:microsoft.com/office/officeart/2008/layout/LinedList"/>
    <dgm:cxn modelId="{833C39DB-68D6-486E-89D3-86F6435C138B}" srcId="{F72437B0-FAD7-408E-AE02-68F194D22991}" destId="{37B731E1-D242-4166-8505-04DF9B695663}" srcOrd="3" destOrd="0" parTransId="{6DC37DBB-36C8-44E3-B0E3-9B5395E58E16}" sibTransId="{7EA21AF8-1E56-43AD-8388-8C7CD6F1EB42}"/>
    <dgm:cxn modelId="{4A7195F5-BFEF-4C54-A372-144DB3274432}" type="presOf" srcId="{32A71E3A-BB94-427E-92D9-4049012D1C68}" destId="{62D55601-1D98-4F22-A652-D228374DDE11}" srcOrd="0" destOrd="0" presId="urn:microsoft.com/office/officeart/2008/layout/LinedList"/>
    <dgm:cxn modelId="{0D222965-709B-41AF-8AA8-8CDA37783634}" type="presParOf" srcId="{691C72A1-0177-4D02-9BEF-18E6A5915E6F}" destId="{1B461E87-AF55-4243-92F5-E67574B74028}" srcOrd="0" destOrd="0" presId="urn:microsoft.com/office/officeart/2008/layout/LinedList"/>
    <dgm:cxn modelId="{4DA7A50D-0613-41FB-8231-1E8DAF81480B}" type="presParOf" srcId="{691C72A1-0177-4D02-9BEF-18E6A5915E6F}" destId="{D223BB17-357E-4393-85B0-25C1D6AA77F7}" srcOrd="1" destOrd="0" presId="urn:microsoft.com/office/officeart/2008/layout/LinedList"/>
    <dgm:cxn modelId="{0FAD054E-B6F8-42E4-AFEB-52CA50714793}" type="presParOf" srcId="{D223BB17-357E-4393-85B0-25C1D6AA77F7}" destId="{3418E62E-7DEE-4D50-90A9-07CF339A3E9F}" srcOrd="0" destOrd="0" presId="urn:microsoft.com/office/officeart/2008/layout/LinedList"/>
    <dgm:cxn modelId="{11C87B82-228B-46FE-8C9F-ADC2659DC6DB}" type="presParOf" srcId="{D223BB17-357E-4393-85B0-25C1D6AA77F7}" destId="{F71F2E96-1B80-4249-8723-589BA31A24C2}" srcOrd="1" destOrd="0" presId="urn:microsoft.com/office/officeart/2008/layout/LinedList"/>
    <dgm:cxn modelId="{671E24EF-6ED8-4FD2-B1C9-3D81154CB28A}" type="presParOf" srcId="{691C72A1-0177-4D02-9BEF-18E6A5915E6F}" destId="{598B4397-9D39-4482-913A-07D79BE0C7B8}" srcOrd="2" destOrd="0" presId="urn:microsoft.com/office/officeart/2008/layout/LinedList"/>
    <dgm:cxn modelId="{F4CE0E15-984C-4DE1-8AF6-CFD5CB4D62B9}" type="presParOf" srcId="{691C72A1-0177-4D02-9BEF-18E6A5915E6F}" destId="{26BD5A57-96B8-49B4-AF0E-91AA6EB3FBDD}" srcOrd="3" destOrd="0" presId="urn:microsoft.com/office/officeart/2008/layout/LinedList"/>
    <dgm:cxn modelId="{FE142B5A-62B0-4632-9D32-26E0283BCA08}" type="presParOf" srcId="{26BD5A57-96B8-49B4-AF0E-91AA6EB3FBDD}" destId="{C3173E65-9420-40FB-9067-4CD74CCFCDCD}" srcOrd="0" destOrd="0" presId="urn:microsoft.com/office/officeart/2008/layout/LinedList"/>
    <dgm:cxn modelId="{84C82E69-4DBA-41D9-91BD-F91F5FE9A42F}" type="presParOf" srcId="{26BD5A57-96B8-49B4-AF0E-91AA6EB3FBDD}" destId="{A62DAE97-DB92-4B8A-B8D1-3410BC05027D}" srcOrd="1" destOrd="0" presId="urn:microsoft.com/office/officeart/2008/layout/LinedList"/>
    <dgm:cxn modelId="{A41C78C7-46B2-409A-9C28-B36F44F7426F}" type="presParOf" srcId="{691C72A1-0177-4D02-9BEF-18E6A5915E6F}" destId="{37E5A8CD-0361-45BC-B3E5-8025BDE3EC65}" srcOrd="4" destOrd="0" presId="urn:microsoft.com/office/officeart/2008/layout/LinedList"/>
    <dgm:cxn modelId="{3246E307-7AB7-4F33-BFD6-89A3FA180B9C}" type="presParOf" srcId="{691C72A1-0177-4D02-9BEF-18E6A5915E6F}" destId="{DDEE6EBD-563A-4C64-9637-7C4EC98870B5}" srcOrd="5" destOrd="0" presId="urn:microsoft.com/office/officeart/2008/layout/LinedList"/>
    <dgm:cxn modelId="{BA1C3667-86C0-4DFB-911D-80BE77910F8A}" type="presParOf" srcId="{DDEE6EBD-563A-4C64-9637-7C4EC98870B5}" destId="{2635F148-57FD-4492-8E6B-D15A62F8354C}" srcOrd="0" destOrd="0" presId="urn:microsoft.com/office/officeart/2008/layout/LinedList"/>
    <dgm:cxn modelId="{9581A16B-5D81-4FCB-B2F2-0E18C0DA714F}" type="presParOf" srcId="{DDEE6EBD-563A-4C64-9637-7C4EC98870B5}" destId="{F0B4AA51-6219-4083-A5EF-036D4C2D7EEA}" srcOrd="1" destOrd="0" presId="urn:microsoft.com/office/officeart/2008/layout/LinedList"/>
    <dgm:cxn modelId="{9A890047-5685-4B5C-83F4-1C09DF5AF8B1}" type="presParOf" srcId="{691C72A1-0177-4D02-9BEF-18E6A5915E6F}" destId="{B75A8261-35CA-4B37-9C1D-5B46FF759E98}" srcOrd="6" destOrd="0" presId="urn:microsoft.com/office/officeart/2008/layout/LinedList"/>
    <dgm:cxn modelId="{7FF9F736-45D7-4814-BBA6-D5C17171B6D3}" type="presParOf" srcId="{691C72A1-0177-4D02-9BEF-18E6A5915E6F}" destId="{911877A4-AD62-4D8A-B471-D97A4CB012B8}" srcOrd="7" destOrd="0" presId="urn:microsoft.com/office/officeart/2008/layout/LinedList"/>
    <dgm:cxn modelId="{F580FD35-2F28-406C-8FF5-20F30FD8877B}" type="presParOf" srcId="{911877A4-AD62-4D8A-B471-D97A4CB012B8}" destId="{96C8D895-0CAB-4C0A-B081-FDD2A94E5AC3}" srcOrd="0" destOrd="0" presId="urn:microsoft.com/office/officeart/2008/layout/LinedList"/>
    <dgm:cxn modelId="{358CCC0D-9DD5-43CA-BCA1-8652DC0C48BB}" type="presParOf" srcId="{911877A4-AD62-4D8A-B471-D97A4CB012B8}" destId="{98EA4F2F-1B3A-4EDB-80EF-798AF664334A}" srcOrd="1" destOrd="0" presId="urn:microsoft.com/office/officeart/2008/layout/LinedList"/>
    <dgm:cxn modelId="{FAEC9D40-D9EB-4021-8C55-B8E2089B15D3}" type="presParOf" srcId="{691C72A1-0177-4D02-9BEF-18E6A5915E6F}" destId="{5F90A584-8B92-44BF-A332-4034A5B87410}" srcOrd="8" destOrd="0" presId="urn:microsoft.com/office/officeart/2008/layout/LinedList"/>
    <dgm:cxn modelId="{92835EAD-D1A5-4A3B-98F4-BF140AF2F75E}" type="presParOf" srcId="{691C72A1-0177-4D02-9BEF-18E6A5915E6F}" destId="{FC25EB0F-61B6-4A27-888A-B3ECC5E4F269}" srcOrd="9" destOrd="0" presId="urn:microsoft.com/office/officeart/2008/layout/LinedList"/>
    <dgm:cxn modelId="{4D92A574-8909-464B-AC36-099BFED51232}" type="presParOf" srcId="{FC25EB0F-61B6-4A27-888A-B3ECC5E4F269}" destId="{62D55601-1D98-4F22-A652-D228374DDE11}" srcOrd="0" destOrd="0" presId="urn:microsoft.com/office/officeart/2008/layout/LinedList"/>
    <dgm:cxn modelId="{15FB569B-4496-441A-8157-3AAB3344744C}" type="presParOf" srcId="{FC25EB0F-61B6-4A27-888A-B3ECC5E4F269}" destId="{22FBC45E-5F41-4E69-80F9-3078F9EABD85}" srcOrd="1" destOrd="0" presId="urn:microsoft.com/office/officeart/2008/layout/LinedList"/>
    <dgm:cxn modelId="{8C92601C-2153-4638-9CEA-9DBB030F6402}" type="presParOf" srcId="{691C72A1-0177-4D02-9BEF-18E6A5915E6F}" destId="{9F8D5BAE-ABEF-4585-B977-9B2FE784FFC9}" srcOrd="10" destOrd="0" presId="urn:microsoft.com/office/officeart/2008/layout/LinedList"/>
    <dgm:cxn modelId="{5C681124-4480-410B-9EEB-72AB11757D8E}" type="presParOf" srcId="{691C72A1-0177-4D02-9BEF-18E6A5915E6F}" destId="{A9FFE911-B487-4191-AA7E-CFA377B009F8}" srcOrd="11" destOrd="0" presId="urn:microsoft.com/office/officeart/2008/layout/LinedList"/>
    <dgm:cxn modelId="{27F0FB5E-631C-4E77-B180-75562B5E9CE3}" type="presParOf" srcId="{A9FFE911-B487-4191-AA7E-CFA377B009F8}" destId="{4E9EC4B5-D4F1-4E92-BD40-3AF25B8213A0}" srcOrd="0" destOrd="0" presId="urn:microsoft.com/office/officeart/2008/layout/LinedList"/>
    <dgm:cxn modelId="{B4A85784-1DC0-4077-AD95-63B7B82AC402}" type="presParOf" srcId="{A9FFE911-B487-4191-AA7E-CFA377B009F8}" destId="{AE0DBCD7-B427-450B-9423-C74BB44160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ED0DE8-A9DA-44C7-B71B-B95CA2FD8533}" type="doc">
      <dgm:prSet loTypeId="urn:microsoft.com/office/officeart/2005/8/layout/cycle6" loCatId="relationship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es-CO"/>
        </a:p>
      </dgm:t>
    </dgm:pt>
    <dgm:pt modelId="{55F45459-CB20-4DB0-9E24-D6F34009EE51}">
      <dgm:prSet phldrT="[Texto]" custT="1"/>
      <dgm:spPr/>
      <dgm:t>
        <a:bodyPr/>
        <a:lstStyle/>
        <a:p>
          <a:r>
            <a:rPr lang="es-CO" sz="600" b="0" dirty="0">
              <a:latin typeface="Verdana" panose="020B0604030504040204" pitchFamily="34" charset="0"/>
              <a:ea typeface="Verdana" panose="020B0604030504040204" pitchFamily="34" charset="0"/>
            </a:rPr>
            <a:t>Calidad</a:t>
          </a:r>
        </a:p>
      </dgm:t>
    </dgm:pt>
    <dgm:pt modelId="{F13380D8-252A-4E4C-AF83-EBB60C784C6C}" type="parTrans" cxnId="{9DF21A2C-B088-4806-808A-8332BD10F61B}">
      <dgm:prSet/>
      <dgm:spPr/>
      <dgm:t>
        <a:bodyPr/>
        <a:lstStyle/>
        <a:p>
          <a:endParaRPr lang="es-CO"/>
        </a:p>
      </dgm:t>
    </dgm:pt>
    <dgm:pt modelId="{FDF11708-950E-4025-9A6F-F165A5CDE6E2}" type="sibTrans" cxnId="{9DF21A2C-B088-4806-808A-8332BD10F61B}">
      <dgm:prSet/>
      <dgm:spPr/>
      <dgm:t>
        <a:bodyPr/>
        <a:lstStyle/>
        <a:p>
          <a:endParaRPr lang="es-CO"/>
        </a:p>
      </dgm:t>
    </dgm:pt>
    <dgm:pt modelId="{BEF322ED-09BE-4606-B5FE-FFC704A945B5}">
      <dgm:prSet phldrT="[Texto]" custT="1"/>
      <dgm:spPr/>
      <dgm:t>
        <a:bodyPr/>
        <a:lstStyle/>
        <a:p>
          <a:r>
            <a:rPr lang="es-CO" sz="600" b="0" dirty="0">
              <a:latin typeface="Verdana" panose="020B0604030504040204" pitchFamily="34" charset="0"/>
              <a:ea typeface="Verdana" panose="020B0604030504040204" pitchFamily="34" charset="0"/>
            </a:rPr>
            <a:t>Pertinencia</a:t>
          </a:r>
        </a:p>
      </dgm:t>
    </dgm:pt>
    <dgm:pt modelId="{57209E86-0F75-4D48-A669-C31D8E9BB5B1}" type="parTrans" cxnId="{1F21D1FA-7B22-44DC-AFE4-9FBF8F30F570}">
      <dgm:prSet/>
      <dgm:spPr/>
      <dgm:t>
        <a:bodyPr/>
        <a:lstStyle/>
        <a:p>
          <a:endParaRPr lang="es-CO"/>
        </a:p>
      </dgm:t>
    </dgm:pt>
    <dgm:pt modelId="{EF3519CF-8D64-47CE-9DC0-54F38B1CB09E}" type="sibTrans" cxnId="{1F21D1FA-7B22-44DC-AFE4-9FBF8F30F570}">
      <dgm:prSet/>
      <dgm:spPr/>
      <dgm:t>
        <a:bodyPr/>
        <a:lstStyle/>
        <a:p>
          <a:endParaRPr lang="es-CO"/>
        </a:p>
      </dgm:t>
    </dgm:pt>
    <dgm:pt modelId="{0BD2014D-5148-4CD1-8A65-663E75D85255}">
      <dgm:prSet phldrT="[Texto]" custT="1"/>
      <dgm:spPr/>
      <dgm:t>
        <a:bodyPr/>
        <a:lstStyle/>
        <a:p>
          <a:r>
            <a:rPr lang="es-CO" sz="600" b="0" dirty="0">
              <a:latin typeface="Verdana" panose="020B0604030504040204" pitchFamily="34" charset="0"/>
              <a:ea typeface="Verdana" panose="020B0604030504040204" pitchFamily="34" charset="0"/>
            </a:rPr>
            <a:t>Equidad</a:t>
          </a:r>
        </a:p>
      </dgm:t>
    </dgm:pt>
    <dgm:pt modelId="{B8FED174-895D-4CF9-B408-A9B489B300F0}" type="parTrans" cxnId="{3CCEEAAB-91DF-4217-BCF6-AFBF60A1560D}">
      <dgm:prSet/>
      <dgm:spPr/>
      <dgm:t>
        <a:bodyPr/>
        <a:lstStyle/>
        <a:p>
          <a:endParaRPr lang="es-CO"/>
        </a:p>
      </dgm:t>
    </dgm:pt>
    <dgm:pt modelId="{AD93C68E-0767-4C69-8198-8564CC2DA587}" type="sibTrans" cxnId="{3CCEEAAB-91DF-4217-BCF6-AFBF60A1560D}">
      <dgm:prSet/>
      <dgm:spPr/>
      <dgm:t>
        <a:bodyPr/>
        <a:lstStyle/>
        <a:p>
          <a:endParaRPr lang="es-CO"/>
        </a:p>
      </dgm:t>
    </dgm:pt>
    <dgm:pt modelId="{D1E1AECB-AC66-4F12-9F46-B3CB3FFBD5D0}">
      <dgm:prSet phldrT="[Texto]" custT="1"/>
      <dgm:spPr/>
      <dgm:t>
        <a:bodyPr/>
        <a:lstStyle/>
        <a:p>
          <a:r>
            <a:rPr lang="es-CO" sz="600" b="0" dirty="0">
              <a:latin typeface="Verdana" panose="020B0604030504040204" pitchFamily="34" charset="0"/>
              <a:ea typeface="Verdana" panose="020B0604030504040204" pitchFamily="34" charset="0"/>
            </a:rPr>
            <a:t>Transparencia</a:t>
          </a:r>
        </a:p>
      </dgm:t>
    </dgm:pt>
    <dgm:pt modelId="{D64F48C5-7AAD-4584-9C78-1AB68C614574}" type="parTrans" cxnId="{0A73F666-AE8B-4EB8-93A2-CC409667E204}">
      <dgm:prSet/>
      <dgm:spPr/>
      <dgm:t>
        <a:bodyPr/>
        <a:lstStyle/>
        <a:p>
          <a:endParaRPr lang="es-CO"/>
        </a:p>
      </dgm:t>
    </dgm:pt>
    <dgm:pt modelId="{FD92BE51-9EC0-4A02-B583-F6F6004FB0F2}" type="sibTrans" cxnId="{0A73F666-AE8B-4EB8-93A2-CC409667E204}">
      <dgm:prSet/>
      <dgm:spPr/>
      <dgm:t>
        <a:bodyPr/>
        <a:lstStyle/>
        <a:p>
          <a:endParaRPr lang="es-CO"/>
        </a:p>
      </dgm:t>
    </dgm:pt>
    <dgm:pt modelId="{1A3453F5-4C4D-4F31-B236-D9492A795815}">
      <dgm:prSet phldrT="[Texto]" custT="1"/>
      <dgm:spPr/>
      <dgm:t>
        <a:bodyPr/>
        <a:lstStyle/>
        <a:p>
          <a:r>
            <a:rPr lang="es-CO" sz="600" b="0" dirty="0">
              <a:latin typeface="Verdana" panose="020B0604030504040204" pitchFamily="34" charset="0"/>
              <a:ea typeface="Verdana" panose="020B0604030504040204" pitchFamily="34" charset="0"/>
            </a:rPr>
            <a:t>Accesibilidad</a:t>
          </a:r>
        </a:p>
      </dgm:t>
    </dgm:pt>
    <dgm:pt modelId="{D23E145C-9F15-4AC8-AC20-9E4C6F3E2A75}" type="parTrans" cxnId="{5806F0D1-94F3-4D6B-89B5-C602D1F98F91}">
      <dgm:prSet/>
      <dgm:spPr/>
      <dgm:t>
        <a:bodyPr/>
        <a:lstStyle/>
        <a:p>
          <a:endParaRPr lang="es-CO"/>
        </a:p>
      </dgm:t>
    </dgm:pt>
    <dgm:pt modelId="{B37B7A9F-3FB2-49DB-8901-858CBD9DB0FA}" type="sibTrans" cxnId="{5806F0D1-94F3-4D6B-89B5-C602D1F98F91}">
      <dgm:prSet/>
      <dgm:spPr/>
      <dgm:t>
        <a:bodyPr/>
        <a:lstStyle/>
        <a:p>
          <a:endParaRPr lang="es-CO"/>
        </a:p>
      </dgm:t>
    </dgm:pt>
    <dgm:pt modelId="{0E6EF3F8-8E9F-4108-99FD-70614E4B8CC7}">
      <dgm:prSet phldrT="[Texto]" custT="1"/>
      <dgm:spPr/>
      <dgm:t>
        <a:bodyPr/>
        <a:lstStyle/>
        <a:p>
          <a:r>
            <a:rPr lang="es-CO" sz="600" b="0" dirty="0">
              <a:latin typeface="Verdana" panose="020B0604030504040204" pitchFamily="34" charset="0"/>
              <a:ea typeface="Verdana" panose="020B0604030504040204" pitchFamily="34" charset="0"/>
            </a:rPr>
            <a:t>´Oportunidad</a:t>
          </a:r>
        </a:p>
      </dgm:t>
    </dgm:pt>
    <dgm:pt modelId="{F07DFA85-9376-45F3-9D22-B33938A5B4CC}" type="parTrans" cxnId="{9CA2CA63-F629-46ED-B8A0-0F0D9D047D50}">
      <dgm:prSet/>
      <dgm:spPr/>
      <dgm:t>
        <a:bodyPr/>
        <a:lstStyle/>
        <a:p>
          <a:endParaRPr lang="es-CO"/>
        </a:p>
      </dgm:t>
    </dgm:pt>
    <dgm:pt modelId="{0ACB6E1A-7756-4B47-905D-8E2677395C11}" type="sibTrans" cxnId="{9CA2CA63-F629-46ED-B8A0-0F0D9D047D50}">
      <dgm:prSet/>
      <dgm:spPr/>
      <dgm:t>
        <a:bodyPr/>
        <a:lstStyle/>
        <a:p>
          <a:endParaRPr lang="es-CO"/>
        </a:p>
      </dgm:t>
    </dgm:pt>
    <dgm:pt modelId="{9D380478-59EC-4C46-950D-3D72A93C45E3}">
      <dgm:prSet phldrT="[Texto]" custT="1"/>
      <dgm:spPr/>
      <dgm:t>
        <a:bodyPr/>
        <a:lstStyle/>
        <a:p>
          <a:r>
            <a:rPr lang="es-ES" sz="600" b="0" dirty="0">
              <a:latin typeface="Verdana" panose="020B0604030504040204" pitchFamily="34" charset="0"/>
              <a:ea typeface="Verdana" panose="020B0604030504040204" pitchFamily="34" charset="0"/>
            </a:rPr>
            <a:t>Idoneidad</a:t>
          </a:r>
          <a:endParaRPr lang="es-CO" sz="6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8F36E0D-EF9C-412B-9BC8-75D6A9FB7B90}" type="parTrans" cxnId="{9AA31C28-DF98-4B20-9FC2-D5CAB0472490}">
      <dgm:prSet/>
      <dgm:spPr/>
      <dgm:t>
        <a:bodyPr/>
        <a:lstStyle/>
        <a:p>
          <a:endParaRPr lang="es-CO"/>
        </a:p>
      </dgm:t>
    </dgm:pt>
    <dgm:pt modelId="{D4CA0249-363E-4CDE-959F-3D16E5A829C8}" type="sibTrans" cxnId="{9AA31C28-DF98-4B20-9FC2-D5CAB0472490}">
      <dgm:prSet/>
      <dgm:spPr/>
      <dgm:t>
        <a:bodyPr/>
        <a:lstStyle/>
        <a:p>
          <a:endParaRPr lang="es-CO"/>
        </a:p>
      </dgm:t>
    </dgm:pt>
    <dgm:pt modelId="{9AE4D3E7-94B5-4E73-8136-FACDFA27D858}" type="pres">
      <dgm:prSet presAssocID="{1EED0DE8-A9DA-44C7-B71B-B95CA2FD8533}" presName="cycle" presStyleCnt="0">
        <dgm:presLayoutVars>
          <dgm:dir/>
          <dgm:resizeHandles val="exact"/>
        </dgm:presLayoutVars>
      </dgm:prSet>
      <dgm:spPr/>
    </dgm:pt>
    <dgm:pt modelId="{4BF21AD0-F0E7-4012-9BC1-10E8769BF53E}" type="pres">
      <dgm:prSet presAssocID="{55F45459-CB20-4DB0-9E24-D6F34009EE51}" presName="node" presStyleLbl="node1" presStyleIdx="0" presStyleCnt="7" custScaleX="136181">
        <dgm:presLayoutVars>
          <dgm:bulletEnabled val="1"/>
        </dgm:presLayoutVars>
      </dgm:prSet>
      <dgm:spPr/>
    </dgm:pt>
    <dgm:pt modelId="{87D63389-7A20-4486-8C9E-C9837AEE7EFD}" type="pres">
      <dgm:prSet presAssocID="{55F45459-CB20-4DB0-9E24-D6F34009EE51}" presName="spNode" presStyleCnt="0"/>
      <dgm:spPr/>
    </dgm:pt>
    <dgm:pt modelId="{CFD14731-F1F2-42E1-909F-D079B292BE14}" type="pres">
      <dgm:prSet presAssocID="{FDF11708-950E-4025-9A6F-F165A5CDE6E2}" presName="sibTrans" presStyleLbl="sibTrans1D1" presStyleIdx="0" presStyleCnt="7"/>
      <dgm:spPr/>
    </dgm:pt>
    <dgm:pt modelId="{F771D16B-6A02-470A-B0A1-9840C35D34D6}" type="pres">
      <dgm:prSet presAssocID="{BEF322ED-09BE-4606-B5FE-FFC704A945B5}" presName="node" presStyleLbl="node1" presStyleIdx="1" presStyleCnt="7" custScaleX="137353" custRadScaleRad="103072" custRadScaleInc="2308">
        <dgm:presLayoutVars>
          <dgm:bulletEnabled val="1"/>
        </dgm:presLayoutVars>
      </dgm:prSet>
      <dgm:spPr/>
    </dgm:pt>
    <dgm:pt modelId="{6C4EB33A-A234-4FF4-9C76-0F0400B757D2}" type="pres">
      <dgm:prSet presAssocID="{BEF322ED-09BE-4606-B5FE-FFC704A945B5}" presName="spNode" presStyleCnt="0"/>
      <dgm:spPr/>
    </dgm:pt>
    <dgm:pt modelId="{F7FEC4D4-F228-4DCD-8740-FF98F825C620}" type="pres">
      <dgm:prSet presAssocID="{EF3519CF-8D64-47CE-9DC0-54F38B1CB09E}" presName="sibTrans" presStyleLbl="sibTrans1D1" presStyleIdx="1" presStyleCnt="7"/>
      <dgm:spPr/>
    </dgm:pt>
    <dgm:pt modelId="{81ABB9C6-7FCD-4A06-80A8-2AC41D6560E2}" type="pres">
      <dgm:prSet presAssocID="{0BD2014D-5148-4CD1-8A65-663E75D85255}" presName="node" presStyleLbl="node1" presStyleIdx="2" presStyleCnt="7" custScaleX="131057">
        <dgm:presLayoutVars>
          <dgm:bulletEnabled val="1"/>
        </dgm:presLayoutVars>
      </dgm:prSet>
      <dgm:spPr/>
    </dgm:pt>
    <dgm:pt modelId="{173C9B86-917C-48F5-8D4B-CFBF02D7E840}" type="pres">
      <dgm:prSet presAssocID="{0BD2014D-5148-4CD1-8A65-663E75D85255}" presName="spNode" presStyleCnt="0"/>
      <dgm:spPr/>
    </dgm:pt>
    <dgm:pt modelId="{519619A5-0EBC-4961-A556-61E5C1196925}" type="pres">
      <dgm:prSet presAssocID="{AD93C68E-0767-4C69-8198-8564CC2DA587}" presName="sibTrans" presStyleLbl="sibTrans1D1" presStyleIdx="2" presStyleCnt="7"/>
      <dgm:spPr/>
    </dgm:pt>
    <dgm:pt modelId="{2133AD55-069C-498A-9740-C68C05D5ADE3}" type="pres">
      <dgm:prSet presAssocID="{D1E1AECB-AC66-4F12-9F46-B3CB3FFBD5D0}" presName="node" presStyleLbl="node1" presStyleIdx="3" presStyleCnt="7" custScaleX="136122">
        <dgm:presLayoutVars>
          <dgm:bulletEnabled val="1"/>
        </dgm:presLayoutVars>
      </dgm:prSet>
      <dgm:spPr/>
    </dgm:pt>
    <dgm:pt modelId="{FDE6CA8D-EFB0-4E64-B140-A4692203CC37}" type="pres">
      <dgm:prSet presAssocID="{D1E1AECB-AC66-4F12-9F46-B3CB3FFBD5D0}" presName="spNode" presStyleCnt="0"/>
      <dgm:spPr/>
    </dgm:pt>
    <dgm:pt modelId="{6796704D-8823-4C1A-B5F0-01D1ABB9C3DF}" type="pres">
      <dgm:prSet presAssocID="{FD92BE51-9EC0-4A02-B583-F6F6004FB0F2}" presName="sibTrans" presStyleLbl="sibTrans1D1" presStyleIdx="3" presStyleCnt="7"/>
      <dgm:spPr/>
    </dgm:pt>
    <dgm:pt modelId="{6D0684F5-2580-4734-823A-4EEF4A85B3A9}" type="pres">
      <dgm:prSet presAssocID="{1A3453F5-4C4D-4F31-B236-D9492A795815}" presName="node" presStyleLbl="node1" presStyleIdx="4" presStyleCnt="7" custScaleX="128602">
        <dgm:presLayoutVars>
          <dgm:bulletEnabled val="1"/>
        </dgm:presLayoutVars>
      </dgm:prSet>
      <dgm:spPr/>
    </dgm:pt>
    <dgm:pt modelId="{D5F3C31E-A350-4783-A020-EF85CED019DF}" type="pres">
      <dgm:prSet presAssocID="{1A3453F5-4C4D-4F31-B236-D9492A795815}" presName="spNode" presStyleCnt="0"/>
      <dgm:spPr/>
    </dgm:pt>
    <dgm:pt modelId="{CCF267CA-3BBC-49AE-A195-4800FBBE2523}" type="pres">
      <dgm:prSet presAssocID="{B37B7A9F-3FB2-49DB-8901-858CBD9DB0FA}" presName="sibTrans" presStyleLbl="sibTrans1D1" presStyleIdx="4" presStyleCnt="7"/>
      <dgm:spPr/>
    </dgm:pt>
    <dgm:pt modelId="{F861200E-BB8E-4C6C-BFCC-017EC8934F60}" type="pres">
      <dgm:prSet presAssocID="{0E6EF3F8-8E9F-4108-99FD-70614E4B8CC7}" presName="node" presStyleLbl="node1" presStyleIdx="5" presStyleCnt="7">
        <dgm:presLayoutVars>
          <dgm:bulletEnabled val="1"/>
        </dgm:presLayoutVars>
      </dgm:prSet>
      <dgm:spPr/>
    </dgm:pt>
    <dgm:pt modelId="{E528F4FC-7BE3-432E-94DA-0CED87D45AF1}" type="pres">
      <dgm:prSet presAssocID="{0E6EF3F8-8E9F-4108-99FD-70614E4B8CC7}" presName="spNode" presStyleCnt="0"/>
      <dgm:spPr/>
    </dgm:pt>
    <dgm:pt modelId="{EF3BE867-9842-4FA5-97D6-E3DFCE98C7EF}" type="pres">
      <dgm:prSet presAssocID="{0ACB6E1A-7756-4B47-905D-8E2677395C11}" presName="sibTrans" presStyleLbl="sibTrans1D1" presStyleIdx="5" presStyleCnt="7"/>
      <dgm:spPr/>
    </dgm:pt>
    <dgm:pt modelId="{219FFB67-EF69-4ECA-A8BD-757C2F5E0E17}" type="pres">
      <dgm:prSet presAssocID="{9D380478-59EC-4C46-950D-3D72A93C45E3}" presName="node" presStyleLbl="node1" presStyleIdx="6" presStyleCnt="7">
        <dgm:presLayoutVars>
          <dgm:bulletEnabled val="1"/>
        </dgm:presLayoutVars>
      </dgm:prSet>
      <dgm:spPr/>
    </dgm:pt>
    <dgm:pt modelId="{F258C742-D6BB-4567-8377-2808111F31ED}" type="pres">
      <dgm:prSet presAssocID="{9D380478-59EC-4C46-950D-3D72A93C45E3}" presName="spNode" presStyleCnt="0"/>
      <dgm:spPr/>
    </dgm:pt>
    <dgm:pt modelId="{FA8A023E-B095-431B-9933-B6D83DCA4A87}" type="pres">
      <dgm:prSet presAssocID="{D4CA0249-363E-4CDE-959F-3D16E5A829C8}" presName="sibTrans" presStyleLbl="sibTrans1D1" presStyleIdx="6" presStyleCnt="7"/>
      <dgm:spPr/>
    </dgm:pt>
  </dgm:ptLst>
  <dgm:cxnLst>
    <dgm:cxn modelId="{B9EE5901-8453-4FBD-8B10-D6630B0A09C8}" type="presOf" srcId="{B37B7A9F-3FB2-49DB-8901-858CBD9DB0FA}" destId="{CCF267CA-3BBC-49AE-A195-4800FBBE2523}" srcOrd="0" destOrd="0" presId="urn:microsoft.com/office/officeart/2005/8/layout/cycle6"/>
    <dgm:cxn modelId="{99576C07-A302-472E-9C52-21515463527B}" type="presOf" srcId="{55F45459-CB20-4DB0-9E24-D6F34009EE51}" destId="{4BF21AD0-F0E7-4012-9BC1-10E8769BF53E}" srcOrd="0" destOrd="0" presId="urn:microsoft.com/office/officeart/2005/8/layout/cycle6"/>
    <dgm:cxn modelId="{BD486308-99E2-49FA-B02E-7839177F07D6}" type="presOf" srcId="{D1E1AECB-AC66-4F12-9F46-B3CB3FFBD5D0}" destId="{2133AD55-069C-498A-9740-C68C05D5ADE3}" srcOrd="0" destOrd="0" presId="urn:microsoft.com/office/officeart/2005/8/layout/cycle6"/>
    <dgm:cxn modelId="{9AA31C28-DF98-4B20-9FC2-D5CAB0472490}" srcId="{1EED0DE8-A9DA-44C7-B71B-B95CA2FD8533}" destId="{9D380478-59EC-4C46-950D-3D72A93C45E3}" srcOrd="6" destOrd="0" parTransId="{38F36E0D-EF9C-412B-9BC8-75D6A9FB7B90}" sibTransId="{D4CA0249-363E-4CDE-959F-3D16E5A829C8}"/>
    <dgm:cxn modelId="{7E038228-635C-40C8-9C82-61028C915F3D}" type="presOf" srcId="{1A3453F5-4C4D-4F31-B236-D9492A795815}" destId="{6D0684F5-2580-4734-823A-4EEF4A85B3A9}" srcOrd="0" destOrd="0" presId="urn:microsoft.com/office/officeart/2005/8/layout/cycle6"/>
    <dgm:cxn modelId="{9DF21A2C-B088-4806-808A-8332BD10F61B}" srcId="{1EED0DE8-A9DA-44C7-B71B-B95CA2FD8533}" destId="{55F45459-CB20-4DB0-9E24-D6F34009EE51}" srcOrd="0" destOrd="0" parTransId="{F13380D8-252A-4E4C-AF83-EBB60C784C6C}" sibTransId="{FDF11708-950E-4025-9A6F-F165A5CDE6E2}"/>
    <dgm:cxn modelId="{58FD8B34-8482-4404-AA46-4B1FC6D2FCA1}" type="presOf" srcId="{D4CA0249-363E-4CDE-959F-3D16E5A829C8}" destId="{FA8A023E-B095-431B-9933-B6D83DCA4A87}" srcOrd="0" destOrd="0" presId="urn:microsoft.com/office/officeart/2005/8/layout/cycle6"/>
    <dgm:cxn modelId="{E1B6964B-CD78-4FC5-B667-8BE7B826D6A9}" type="presOf" srcId="{1EED0DE8-A9DA-44C7-B71B-B95CA2FD8533}" destId="{9AE4D3E7-94B5-4E73-8136-FACDFA27D858}" srcOrd="0" destOrd="0" presId="urn:microsoft.com/office/officeart/2005/8/layout/cycle6"/>
    <dgm:cxn modelId="{3F234F4D-DC20-4EF3-9082-D316CECEAD23}" type="presOf" srcId="{FD92BE51-9EC0-4A02-B583-F6F6004FB0F2}" destId="{6796704D-8823-4C1A-B5F0-01D1ABB9C3DF}" srcOrd="0" destOrd="0" presId="urn:microsoft.com/office/officeart/2005/8/layout/cycle6"/>
    <dgm:cxn modelId="{10986E60-6C20-4191-94AD-9DB0A2EDF0B1}" type="presOf" srcId="{0BD2014D-5148-4CD1-8A65-663E75D85255}" destId="{81ABB9C6-7FCD-4A06-80A8-2AC41D6560E2}" srcOrd="0" destOrd="0" presId="urn:microsoft.com/office/officeart/2005/8/layout/cycle6"/>
    <dgm:cxn modelId="{9CA2CA63-F629-46ED-B8A0-0F0D9D047D50}" srcId="{1EED0DE8-A9DA-44C7-B71B-B95CA2FD8533}" destId="{0E6EF3F8-8E9F-4108-99FD-70614E4B8CC7}" srcOrd="5" destOrd="0" parTransId="{F07DFA85-9376-45F3-9D22-B33938A5B4CC}" sibTransId="{0ACB6E1A-7756-4B47-905D-8E2677395C11}"/>
    <dgm:cxn modelId="{0A73F666-AE8B-4EB8-93A2-CC409667E204}" srcId="{1EED0DE8-A9DA-44C7-B71B-B95CA2FD8533}" destId="{D1E1AECB-AC66-4F12-9F46-B3CB3FFBD5D0}" srcOrd="3" destOrd="0" parTransId="{D64F48C5-7AAD-4584-9C78-1AB68C614574}" sibTransId="{FD92BE51-9EC0-4A02-B583-F6F6004FB0F2}"/>
    <dgm:cxn modelId="{54EA326C-F3A3-4EAB-AF1C-1F5D01CC6524}" type="presOf" srcId="{AD93C68E-0767-4C69-8198-8564CC2DA587}" destId="{519619A5-0EBC-4961-A556-61E5C1196925}" srcOrd="0" destOrd="0" presId="urn:microsoft.com/office/officeart/2005/8/layout/cycle6"/>
    <dgm:cxn modelId="{26DEFC95-A55B-423B-9647-E8042163D233}" type="presOf" srcId="{9D380478-59EC-4C46-950D-3D72A93C45E3}" destId="{219FFB67-EF69-4ECA-A8BD-757C2F5E0E17}" srcOrd="0" destOrd="0" presId="urn:microsoft.com/office/officeart/2005/8/layout/cycle6"/>
    <dgm:cxn modelId="{3CCEEAAB-91DF-4217-BCF6-AFBF60A1560D}" srcId="{1EED0DE8-A9DA-44C7-B71B-B95CA2FD8533}" destId="{0BD2014D-5148-4CD1-8A65-663E75D85255}" srcOrd="2" destOrd="0" parTransId="{B8FED174-895D-4CF9-B408-A9B489B300F0}" sibTransId="{AD93C68E-0767-4C69-8198-8564CC2DA587}"/>
    <dgm:cxn modelId="{5806F0D1-94F3-4D6B-89B5-C602D1F98F91}" srcId="{1EED0DE8-A9DA-44C7-B71B-B95CA2FD8533}" destId="{1A3453F5-4C4D-4F31-B236-D9492A795815}" srcOrd="4" destOrd="0" parTransId="{D23E145C-9F15-4AC8-AC20-9E4C6F3E2A75}" sibTransId="{B37B7A9F-3FB2-49DB-8901-858CBD9DB0FA}"/>
    <dgm:cxn modelId="{5FECC6D2-5B3E-4B75-BBEE-D51B2F5C4339}" type="presOf" srcId="{0ACB6E1A-7756-4B47-905D-8E2677395C11}" destId="{EF3BE867-9842-4FA5-97D6-E3DFCE98C7EF}" srcOrd="0" destOrd="0" presId="urn:microsoft.com/office/officeart/2005/8/layout/cycle6"/>
    <dgm:cxn modelId="{852BAAE0-C989-4C80-9BEF-79D9E88915DD}" type="presOf" srcId="{EF3519CF-8D64-47CE-9DC0-54F38B1CB09E}" destId="{F7FEC4D4-F228-4DCD-8740-FF98F825C620}" srcOrd="0" destOrd="0" presId="urn:microsoft.com/office/officeart/2005/8/layout/cycle6"/>
    <dgm:cxn modelId="{48720CEE-F8C5-48BB-B0BF-CCE03704C619}" type="presOf" srcId="{FDF11708-950E-4025-9A6F-F165A5CDE6E2}" destId="{CFD14731-F1F2-42E1-909F-D079B292BE14}" srcOrd="0" destOrd="0" presId="urn:microsoft.com/office/officeart/2005/8/layout/cycle6"/>
    <dgm:cxn modelId="{94B19BF3-337F-4153-AF06-137435B1A537}" type="presOf" srcId="{BEF322ED-09BE-4606-B5FE-FFC704A945B5}" destId="{F771D16B-6A02-470A-B0A1-9840C35D34D6}" srcOrd="0" destOrd="0" presId="urn:microsoft.com/office/officeart/2005/8/layout/cycle6"/>
    <dgm:cxn modelId="{694611F4-15B3-4E68-8AE7-59BBB0B1409A}" type="presOf" srcId="{0E6EF3F8-8E9F-4108-99FD-70614E4B8CC7}" destId="{F861200E-BB8E-4C6C-BFCC-017EC8934F60}" srcOrd="0" destOrd="0" presId="urn:microsoft.com/office/officeart/2005/8/layout/cycle6"/>
    <dgm:cxn modelId="{1F21D1FA-7B22-44DC-AFE4-9FBF8F30F570}" srcId="{1EED0DE8-A9DA-44C7-B71B-B95CA2FD8533}" destId="{BEF322ED-09BE-4606-B5FE-FFC704A945B5}" srcOrd="1" destOrd="0" parTransId="{57209E86-0F75-4D48-A669-C31D8E9BB5B1}" sibTransId="{EF3519CF-8D64-47CE-9DC0-54F38B1CB09E}"/>
    <dgm:cxn modelId="{332882EF-7446-4CDA-8313-340DEE50ED92}" type="presParOf" srcId="{9AE4D3E7-94B5-4E73-8136-FACDFA27D858}" destId="{4BF21AD0-F0E7-4012-9BC1-10E8769BF53E}" srcOrd="0" destOrd="0" presId="urn:microsoft.com/office/officeart/2005/8/layout/cycle6"/>
    <dgm:cxn modelId="{89170FCB-A6D7-4B5E-9171-0F5F007C5C4F}" type="presParOf" srcId="{9AE4D3E7-94B5-4E73-8136-FACDFA27D858}" destId="{87D63389-7A20-4486-8C9E-C9837AEE7EFD}" srcOrd="1" destOrd="0" presId="urn:microsoft.com/office/officeart/2005/8/layout/cycle6"/>
    <dgm:cxn modelId="{D4EB2B0F-00D2-4BE1-A75A-C8A6C1C9FC60}" type="presParOf" srcId="{9AE4D3E7-94B5-4E73-8136-FACDFA27D858}" destId="{CFD14731-F1F2-42E1-909F-D079B292BE14}" srcOrd="2" destOrd="0" presId="urn:microsoft.com/office/officeart/2005/8/layout/cycle6"/>
    <dgm:cxn modelId="{7154700D-428A-4B6D-8D9B-DD38D5DA596C}" type="presParOf" srcId="{9AE4D3E7-94B5-4E73-8136-FACDFA27D858}" destId="{F771D16B-6A02-470A-B0A1-9840C35D34D6}" srcOrd="3" destOrd="0" presId="urn:microsoft.com/office/officeart/2005/8/layout/cycle6"/>
    <dgm:cxn modelId="{4AA18A43-E71B-4D78-B75C-A9EC32794563}" type="presParOf" srcId="{9AE4D3E7-94B5-4E73-8136-FACDFA27D858}" destId="{6C4EB33A-A234-4FF4-9C76-0F0400B757D2}" srcOrd="4" destOrd="0" presId="urn:microsoft.com/office/officeart/2005/8/layout/cycle6"/>
    <dgm:cxn modelId="{CEF1CF22-E1B4-411D-84DF-09B232B03099}" type="presParOf" srcId="{9AE4D3E7-94B5-4E73-8136-FACDFA27D858}" destId="{F7FEC4D4-F228-4DCD-8740-FF98F825C620}" srcOrd="5" destOrd="0" presId="urn:microsoft.com/office/officeart/2005/8/layout/cycle6"/>
    <dgm:cxn modelId="{7E13E496-3077-4314-ADC3-95FD85537AA5}" type="presParOf" srcId="{9AE4D3E7-94B5-4E73-8136-FACDFA27D858}" destId="{81ABB9C6-7FCD-4A06-80A8-2AC41D6560E2}" srcOrd="6" destOrd="0" presId="urn:microsoft.com/office/officeart/2005/8/layout/cycle6"/>
    <dgm:cxn modelId="{884B21A7-5154-4845-A203-ECC3D24847C8}" type="presParOf" srcId="{9AE4D3E7-94B5-4E73-8136-FACDFA27D858}" destId="{173C9B86-917C-48F5-8D4B-CFBF02D7E840}" srcOrd="7" destOrd="0" presId="urn:microsoft.com/office/officeart/2005/8/layout/cycle6"/>
    <dgm:cxn modelId="{01FF49D2-39E2-4AC4-8EB5-5279D8D08B1D}" type="presParOf" srcId="{9AE4D3E7-94B5-4E73-8136-FACDFA27D858}" destId="{519619A5-0EBC-4961-A556-61E5C1196925}" srcOrd="8" destOrd="0" presId="urn:microsoft.com/office/officeart/2005/8/layout/cycle6"/>
    <dgm:cxn modelId="{9880558B-FA9D-46A9-A987-953AA8951A60}" type="presParOf" srcId="{9AE4D3E7-94B5-4E73-8136-FACDFA27D858}" destId="{2133AD55-069C-498A-9740-C68C05D5ADE3}" srcOrd="9" destOrd="0" presId="urn:microsoft.com/office/officeart/2005/8/layout/cycle6"/>
    <dgm:cxn modelId="{59BEA546-436E-4673-BBED-0C0D4ABF6C4E}" type="presParOf" srcId="{9AE4D3E7-94B5-4E73-8136-FACDFA27D858}" destId="{FDE6CA8D-EFB0-4E64-B140-A4692203CC37}" srcOrd="10" destOrd="0" presId="urn:microsoft.com/office/officeart/2005/8/layout/cycle6"/>
    <dgm:cxn modelId="{3CB482AF-173F-42E1-B93C-20CDF659A0F5}" type="presParOf" srcId="{9AE4D3E7-94B5-4E73-8136-FACDFA27D858}" destId="{6796704D-8823-4C1A-B5F0-01D1ABB9C3DF}" srcOrd="11" destOrd="0" presId="urn:microsoft.com/office/officeart/2005/8/layout/cycle6"/>
    <dgm:cxn modelId="{665FD8CD-7744-409A-B0D3-BD6FD6625E69}" type="presParOf" srcId="{9AE4D3E7-94B5-4E73-8136-FACDFA27D858}" destId="{6D0684F5-2580-4734-823A-4EEF4A85B3A9}" srcOrd="12" destOrd="0" presId="urn:microsoft.com/office/officeart/2005/8/layout/cycle6"/>
    <dgm:cxn modelId="{BF4EF25B-00CE-42A6-BBBB-37DDABF0FB71}" type="presParOf" srcId="{9AE4D3E7-94B5-4E73-8136-FACDFA27D858}" destId="{D5F3C31E-A350-4783-A020-EF85CED019DF}" srcOrd="13" destOrd="0" presId="urn:microsoft.com/office/officeart/2005/8/layout/cycle6"/>
    <dgm:cxn modelId="{99361BE2-22E9-4E2C-85CA-56F31A0E6652}" type="presParOf" srcId="{9AE4D3E7-94B5-4E73-8136-FACDFA27D858}" destId="{CCF267CA-3BBC-49AE-A195-4800FBBE2523}" srcOrd="14" destOrd="0" presId="urn:microsoft.com/office/officeart/2005/8/layout/cycle6"/>
    <dgm:cxn modelId="{85BFB427-773C-4536-8129-3388A8477272}" type="presParOf" srcId="{9AE4D3E7-94B5-4E73-8136-FACDFA27D858}" destId="{F861200E-BB8E-4C6C-BFCC-017EC8934F60}" srcOrd="15" destOrd="0" presId="urn:microsoft.com/office/officeart/2005/8/layout/cycle6"/>
    <dgm:cxn modelId="{6F02FA1E-8376-4FDD-BC1C-7C6200B10E18}" type="presParOf" srcId="{9AE4D3E7-94B5-4E73-8136-FACDFA27D858}" destId="{E528F4FC-7BE3-432E-94DA-0CED87D45AF1}" srcOrd="16" destOrd="0" presId="urn:microsoft.com/office/officeart/2005/8/layout/cycle6"/>
    <dgm:cxn modelId="{AFCFBEC3-7270-4DAF-B6F7-81D71358984F}" type="presParOf" srcId="{9AE4D3E7-94B5-4E73-8136-FACDFA27D858}" destId="{EF3BE867-9842-4FA5-97D6-E3DFCE98C7EF}" srcOrd="17" destOrd="0" presId="urn:microsoft.com/office/officeart/2005/8/layout/cycle6"/>
    <dgm:cxn modelId="{854B4774-F31B-4971-835E-67E92884DD85}" type="presParOf" srcId="{9AE4D3E7-94B5-4E73-8136-FACDFA27D858}" destId="{219FFB67-EF69-4ECA-A8BD-757C2F5E0E17}" srcOrd="18" destOrd="0" presId="urn:microsoft.com/office/officeart/2005/8/layout/cycle6"/>
    <dgm:cxn modelId="{D269C11D-11C2-4ECD-9F96-4591FCA81056}" type="presParOf" srcId="{9AE4D3E7-94B5-4E73-8136-FACDFA27D858}" destId="{F258C742-D6BB-4567-8377-2808111F31ED}" srcOrd="19" destOrd="0" presId="urn:microsoft.com/office/officeart/2005/8/layout/cycle6"/>
    <dgm:cxn modelId="{0FC6485A-E943-462B-8C9F-4AE5D1AA8ACD}" type="presParOf" srcId="{9AE4D3E7-94B5-4E73-8136-FACDFA27D858}" destId="{FA8A023E-B095-431B-9933-B6D83DCA4A87}" srcOrd="20" destOrd="0" presId="urn:microsoft.com/office/officeart/2005/8/layout/cycle6"/>
  </dgm:cxnLst>
  <dgm:bg>
    <a:effectLst>
      <a:innerShdw blurRad="63500" dist="50800" dir="135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C15EC-8E96-436A-83EC-F092611ECD96}">
      <dsp:nvSpPr>
        <dsp:cNvPr id="0" name=""/>
        <dsp:cNvSpPr/>
      </dsp:nvSpPr>
      <dsp:spPr>
        <a:xfrm>
          <a:off x="552269" y="3954"/>
          <a:ext cx="1445884" cy="144588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>
              <a:effectLst/>
              <a:latin typeface="Verdana" panose="020B0604030504040204" pitchFamily="34" charset="0"/>
              <a:ea typeface="Verdana" panose="020B0604030504040204" pitchFamily="34" charset="0"/>
            </a:rPr>
            <a:t>Favorecer el </a:t>
          </a:r>
          <a:r>
            <a:rPr lang="es-CO" sz="800" b="1" kern="1200" dirty="0">
              <a:effectLst/>
              <a:latin typeface="Verdana" panose="020B0604030504040204" pitchFamily="34" charset="0"/>
              <a:ea typeface="Verdana" panose="020B0604030504040204" pitchFamily="34" charset="0"/>
            </a:rPr>
            <a:t>acceso</a:t>
          </a:r>
          <a:r>
            <a:rPr lang="es-CO" sz="800" kern="1200" dirty="0">
              <a:effectLst/>
              <a:latin typeface="Verdana" panose="020B0604030504040204" pitchFamily="34" charset="0"/>
              <a:ea typeface="Verdana" panose="020B0604030504040204" pitchFamily="34" charset="0"/>
            </a:rPr>
            <a:t> y la </a:t>
          </a:r>
          <a:r>
            <a:rPr lang="es-CO" sz="800" b="1" kern="1200" dirty="0">
              <a:effectLst/>
              <a:latin typeface="Verdana" panose="020B0604030504040204" pitchFamily="34" charset="0"/>
              <a:ea typeface="Verdana" panose="020B0604030504040204" pitchFamily="34" charset="0"/>
            </a:rPr>
            <a:t>movilidad</a:t>
          </a:r>
          <a:r>
            <a:rPr lang="es-CO" sz="800" kern="1200" dirty="0">
              <a:effectLst/>
              <a:latin typeface="Verdana" panose="020B0604030504040204" pitchFamily="34" charset="0"/>
              <a:ea typeface="Verdana" panose="020B0604030504040204" pitchFamily="34" charset="0"/>
            </a:rPr>
            <a:t> en las vías de cualificación </a:t>
          </a:r>
          <a:r>
            <a:rPr lang="es-CO" sz="800" b="1" kern="1200" dirty="0">
              <a:effectLst/>
              <a:latin typeface="Verdana" panose="020B0604030504040204" pitchFamily="34" charset="0"/>
              <a:ea typeface="Verdana" panose="020B0604030504040204" pitchFamily="34" charset="0"/>
            </a:rPr>
            <a:t>educativa</a:t>
          </a:r>
          <a:r>
            <a:rPr lang="es-CO" sz="800" kern="1200" dirty="0">
              <a:effectLst/>
              <a:latin typeface="Verdana" panose="020B0604030504040204" pitchFamily="34" charset="0"/>
              <a:ea typeface="Verdana" panose="020B0604030504040204" pitchFamily="34" charset="0"/>
            </a:rPr>
            <a:t> y de </a:t>
          </a:r>
          <a:r>
            <a:rPr lang="es-CO" sz="800" b="1" kern="1200" dirty="0">
              <a:effectLst/>
              <a:latin typeface="Verdana" panose="020B0604030504040204" pitchFamily="34" charset="0"/>
              <a:ea typeface="Verdana" panose="020B0604030504040204" pitchFamily="34" charset="0"/>
            </a:rPr>
            <a:t>formación para el trabajo</a:t>
          </a:r>
          <a:r>
            <a:rPr lang="es-CO" sz="800" kern="1200" dirty="0">
              <a:effectLst/>
              <a:latin typeface="Verdana" panose="020B0604030504040204" pitchFamily="34" charset="0"/>
              <a:ea typeface="Verdana" panose="020B0604030504040204" pitchFamily="34" charset="0"/>
            </a:rPr>
            <a:t>.</a:t>
          </a:r>
          <a:endParaRPr lang="es-CO" sz="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54172" y="174455"/>
        <a:ext cx="833663" cy="1104882"/>
      </dsp:txXfrm>
    </dsp:sp>
    <dsp:sp modelId="{97292D4B-B863-41D4-B24F-CA3B7301D46C}">
      <dsp:nvSpPr>
        <dsp:cNvPr id="0" name=""/>
        <dsp:cNvSpPr/>
      </dsp:nvSpPr>
      <dsp:spPr>
        <a:xfrm>
          <a:off x="1594897" y="7908"/>
          <a:ext cx="1445884" cy="144588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>
              <a:effectLst/>
              <a:latin typeface="Verdana" panose="020B0604030504040204" pitchFamily="34" charset="0"/>
              <a:ea typeface="Verdana" panose="020B0604030504040204" pitchFamily="34" charset="0"/>
            </a:rPr>
            <a:t>Favorecer la </a:t>
          </a:r>
          <a:r>
            <a:rPr lang="es-CO" sz="800" b="1" kern="1200" dirty="0">
              <a:effectLst/>
              <a:latin typeface="Verdana" panose="020B0604030504040204" pitchFamily="34" charset="0"/>
              <a:ea typeface="Verdana" panose="020B0604030504040204" pitchFamily="34" charset="0"/>
            </a:rPr>
            <a:t>movilidad laboral </a:t>
          </a:r>
          <a:r>
            <a:rPr lang="es-CO" sz="800" b="0" kern="1200" dirty="0">
              <a:effectLst/>
              <a:latin typeface="Verdana" panose="020B0604030504040204" pitchFamily="34" charset="0"/>
              <a:ea typeface="Verdana" panose="020B0604030504040204" pitchFamily="34" charset="0"/>
            </a:rPr>
            <a:t>y</a:t>
          </a:r>
          <a:r>
            <a:rPr lang="es-CO" sz="800" b="1" kern="1200" dirty="0">
              <a:effectLst/>
              <a:latin typeface="Verdana" panose="020B0604030504040204" pitchFamily="34" charset="0"/>
              <a:ea typeface="Verdana" panose="020B0604030504040204" pitchFamily="34" charset="0"/>
            </a:rPr>
            <a:t> cualificación de las personas.</a:t>
          </a:r>
          <a:endParaRPr lang="es-CO" sz="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005216" y="178409"/>
        <a:ext cx="833663" cy="1104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21AD0-F0E7-4012-9BC1-10E8769BF53E}">
      <dsp:nvSpPr>
        <dsp:cNvPr id="0" name=""/>
        <dsp:cNvSpPr/>
      </dsp:nvSpPr>
      <dsp:spPr>
        <a:xfrm>
          <a:off x="1061085" y="720"/>
          <a:ext cx="805111" cy="3842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600" b="0" kern="1200" dirty="0">
              <a:latin typeface="Verdana" panose="020B0604030504040204" pitchFamily="34" charset="0"/>
              <a:ea typeface="Verdana" panose="020B0604030504040204" pitchFamily="34" charset="0"/>
            </a:rPr>
            <a:t>Igualdad</a:t>
          </a:r>
        </a:p>
      </dsp:txBody>
      <dsp:txXfrm>
        <a:off x="1079844" y="19479"/>
        <a:ext cx="767593" cy="346766"/>
      </dsp:txXfrm>
    </dsp:sp>
    <dsp:sp modelId="{CFD14731-F1F2-42E1-909F-D079B292BE14}">
      <dsp:nvSpPr>
        <dsp:cNvPr id="0" name=""/>
        <dsp:cNvSpPr/>
      </dsp:nvSpPr>
      <dsp:spPr>
        <a:xfrm>
          <a:off x="634258" y="226455"/>
          <a:ext cx="1811462" cy="1811462"/>
        </a:xfrm>
        <a:custGeom>
          <a:avLst/>
          <a:gdLst/>
          <a:ahLst/>
          <a:cxnLst/>
          <a:rect l="0" t="0" r="0" b="0"/>
          <a:pathLst>
            <a:path>
              <a:moveTo>
                <a:pt x="1234822" y="61901"/>
              </a:moveTo>
              <a:arcTo wR="905731" hR="905731" stAng="17478337" swAng="1155894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1D16B-6A02-470A-B0A1-9840C35D34D6}">
      <dsp:nvSpPr>
        <dsp:cNvPr id="0" name=""/>
        <dsp:cNvSpPr/>
      </dsp:nvSpPr>
      <dsp:spPr>
        <a:xfrm>
          <a:off x="1869838" y="446203"/>
          <a:ext cx="812040" cy="3842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600" b="0" kern="1200" dirty="0">
              <a:latin typeface="Verdana" panose="020B0604030504040204" pitchFamily="34" charset="0"/>
              <a:ea typeface="Verdana" panose="020B0604030504040204" pitchFamily="34" charset="0"/>
            </a:rPr>
            <a:t>Inclusión</a:t>
          </a:r>
        </a:p>
      </dsp:txBody>
      <dsp:txXfrm>
        <a:off x="1888597" y="464962"/>
        <a:ext cx="774522" cy="346766"/>
      </dsp:txXfrm>
    </dsp:sp>
    <dsp:sp modelId="{F7FEC4D4-F228-4DCD-8740-FF98F825C620}">
      <dsp:nvSpPr>
        <dsp:cNvPr id="0" name=""/>
        <dsp:cNvSpPr/>
      </dsp:nvSpPr>
      <dsp:spPr>
        <a:xfrm>
          <a:off x="573662" y="145276"/>
          <a:ext cx="1811462" cy="1811462"/>
        </a:xfrm>
        <a:custGeom>
          <a:avLst/>
          <a:gdLst/>
          <a:ahLst/>
          <a:cxnLst/>
          <a:rect l="0" t="0" r="0" b="0"/>
          <a:pathLst>
            <a:path>
              <a:moveTo>
                <a:pt x="1785481" y="690351"/>
              </a:moveTo>
              <a:arcTo wR="905731" hR="905731" stAng="20774607" swAng="199936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ABB9C6-7FCD-4A06-80A8-2AC41D6560E2}">
      <dsp:nvSpPr>
        <dsp:cNvPr id="0" name=""/>
        <dsp:cNvSpPr/>
      </dsp:nvSpPr>
      <dsp:spPr>
        <a:xfrm>
          <a:off x="1860619" y="1359317"/>
          <a:ext cx="774818" cy="3842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600" b="0" kern="1200" dirty="0">
              <a:latin typeface="Verdana" panose="020B0604030504040204" pitchFamily="34" charset="0"/>
              <a:ea typeface="Verdana" panose="020B0604030504040204" pitchFamily="34" charset="0"/>
            </a:rPr>
            <a:t>Flexibilidad</a:t>
          </a:r>
        </a:p>
      </dsp:txBody>
      <dsp:txXfrm>
        <a:off x="1879378" y="1378076"/>
        <a:ext cx="737300" cy="346766"/>
      </dsp:txXfrm>
    </dsp:sp>
    <dsp:sp modelId="{519619A5-0EBC-4961-A556-61E5C1196925}">
      <dsp:nvSpPr>
        <dsp:cNvPr id="0" name=""/>
        <dsp:cNvSpPr/>
      </dsp:nvSpPr>
      <dsp:spPr>
        <a:xfrm>
          <a:off x="557910" y="192863"/>
          <a:ext cx="1811462" cy="1811462"/>
        </a:xfrm>
        <a:custGeom>
          <a:avLst/>
          <a:gdLst/>
          <a:ahLst/>
          <a:cxnLst/>
          <a:rect l="0" t="0" r="0" b="0"/>
          <a:pathLst>
            <a:path>
              <a:moveTo>
                <a:pt x="1539543" y="1552749"/>
              </a:moveTo>
              <a:arcTo wR="905731" hR="905731" stAng="2735443" swAng="107110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3AD55-069C-498A-9740-C68C05D5ADE3}">
      <dsp:nvSpPr>
        <dsp:cNvPr id="0" name=""/>
        <dsp:cNvSpPr/>
      </dsp:nvSpPr>
      <dsp:spPr>
        <a:xfrm>
          <a:off x="1061260" y="1812183"/>
          <a:ext cx="804763" cy="3842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600" b="0" kern="1200" dirty="0">
              <a:latin typeface="Verdana" panose="020B0604030504040204" pitchFamily="34" charset="0"/>
              <a:ea typeface="Verdana" panose="020B0604030504040204" pitchFamily="34" charset="0"/>
            </a:rPr>
            <a:t>Transparencia</a:t>
          </a:r>
        </a:p>
      </dsp:txBody>
      <dsp:txXfrm>
        <a:off x="1080019" y="1830942"/>
        <a:ext cx="767245" cy="346766"/>
      </dsp:txXfrm>
    </dsp:sp>
    <dsp:sp modelId="{6796704D-8823-4C1A-B5F0-01D1ABB9C3DF}">
      <dsp:nvSpPr>
        <dsp:cNvPr id="0" name=""/>
        <dsp:cNvSpPr/>
      </dsp:nvSpPr>
      <dsp:spPr>
        <a:xfrm>
          <a:off x="557910" y="192863"/>
          <a:ext cx="1811462" cy="1811462"/>
        </a:xfrm>
        <a:custGeom>
          <a:avLst/>
          <a:gdLst/>
          <a:ahLst/>
          <a:cxnLst/>
          <a:rect l="0" t="0" r="0" b="0"/>
          <a:pathLst>
            <a:path>
              <a:moveTo>
                <a:pt x="500783" y="1715895"/>
              </a:moveTo>
              <a:arcTo wR="905731" hR="905731" stAng="6993449" swAng="107110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684F5-2580-4734-823A-4EEF4A85B3A9}">
      <dsp:nvSpPr>
        <dsp:cNvPr id="0" name=""/>
        <dsp:cNvSpPr/>
      </dsp:nvSpPr>
      <dsp:spPr>
        <a:xfrm>
          <a:off x="299103" y="1359317"/>
          <a:ext cx="760304" cy="3842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600" b="0" kern="1200" dirty="0">
              <a:latin typeface="Verdana" panose="020B0604030504040204" pitchFamily="34" charset="0"/>
              <a:ea typeface="Verdana" panose="020B0604030504040204" pitchFamily="34" charset="0"/>
            </a:rPr>
            <a:t>Diversidad</a:t>
          </a:r>
        </a:p>
      </dsp:txBody>
      <dsp:txXfrm>
        <a:off x="317862" y="1378076"/>
        <a:ext cx="722786" cy="346766"/>
      </dsp:txXfrm>
    </dsp:sp>
    <dsp:sp modelId="{CCF267CA-3BBC-49AE-A195-4800FBBE2523}">
      <dsp:nvSpPr>
        <dsp:cNvPr id="0" name=""/>
        <dsp:cNvSpPr/>
      </dsp:nvSpPr>
      <dsp:spPr>
        <a:xfrm>
          <a:off x="557910" y="192863"/>
          <a:ext cx="1811462" cy="1811462"/>
        </a:xfrm>
        <a:custGeom>
          <a:avLst/>
          <a:gdLst/>
          <a:ahLst/>
          <a:cxnLst/>
          <a:rect l="0" t="0" r="0" b="0"/>
          <a:pathLst>
            <a:path>
              <a:moveTo>
                <a:pt x="36850" y="1161456"/>
              </a:moveTo>
              <a:arcTo wR="905731" hR="905731" stAng="9816001" swAng="196799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1200E-BB8E-4C6C-BFCC-017EC8934F60}">
      <dsp:nvSpPr>
        <dsp:cNvPr id="0" name=""/>
        <dsp:cNvSpPr/>
      </dsp:nvSpPr>
      <dsp:spPr>
        <a:xfrm>
          <a:off x="383651" y="453586"/>
          <a:ext cx="591207" cy="3842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6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Aprend</a:t>
          </a:r>
          <a:r>
            <a:rPr lang="es-CO" sz="600" b="0" kern="1200" dirty="0">
              <a:latin typeface="Verdana" panose="020B0604030504040204" pitchFamily="34" charset="0"/>
              <a:ea typeface="Verdana" panose="020B0604030504040204" pitchFamily="34" charset="0"/>
            </a:rPr>
            <a:t>. a lo largo de la vida</a:t>
          </a:r>
        </a:p>
      </dsp:txBody>
      <dsp:txXfrm>
        <a:off x="402410" y="472345"/>
        <a:ext cx="553689" cy="346766"/>
      </dsp:txXfrm>
    </dsp:sp>
    <dsp:sp modelId="{EF3BE867-9842-4FA5-97D6-E3DFCE98C7EF}">
      <dsp:nvSpPr>
        <dsp:cNvPr id="0" name=""/>
        <dsp:cNvSpPr/>
      </dsp:nvSpPr>
      <dsp:spPr>
        <a:xfrm>
          <a:off x="557910" y="192863"/>
          <a:ext cx="1811462" cy="1811462"/>
        </a:xfrm>
        <a:custGeom>
          <a:avLst/>
          <a:gdLst/>
          <a:ahLst/>
          <a:cxnLst/>
          <a:rect l="0" t="0" r="0" b="0"/>
          <a:pathLst>
            <a:path>
              <a:moveTo>
                <a:pt x="271918" y="258714"/>
              </a:moveTo>
              <a:arcTo wR="905731" hR="905731" stAng="13535436" swAng="1070384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61E87-AF55-4243-92F5-E67574B74028}">
      <dsp:nvSpPr>
        <dsp:cNvPr id="0" name=""/>
        <dsp:cNvSpPr/>
      </dsp:nvSpPr>
      <dsp:spPr>
        <a:xfrm>
          <a:off x="0" y="1205"/>
          <a:ext cx="54943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18E62E-7DEE-4D50-90A9-07CF339A3E9F}">
      <dsp:nvSpPr>
        <dsp:cNvPr id="0" name=""/>
        <dsp:cNvSpPr/>
      </dsp:nvSpPr>
      <dsp:spPr>
        <a:xfrm>
          <a:off x="0" y="1205"/>
          <a:ext cx="5494350" cy="410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1. La evaluación y certificación de competencias.</a:t>
          </a:r>
          <a:endParaRPr lang="es-CO" sz="900" b="1" kern="1200" dirty="0"/>
        </a:p>
      </dsp:txBody>
      <dsp:txXfrm>
        <a:off x="0" y="1205"/>
        <a:ext cx="5494350" cy="410916"/>
      </dsp:txXfrm>
    </dsp:sp>
    <dsp:sp modelId="{598B4397-9D39-4482-913A-07D79BE0C7B8}">
      <dsp:nvSpPr>
        <dsp:cNvPr id="0" name=""/>
        <dsp:cNvSpPr/>
      </dsp:nvSpPr>
      <dsp:spPr>
        <a:xfrm>
          <a:off x="0" y="412121"/>
          <a:ext cx="549435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173E65-9420-40FB-9067-4CD74CCFCDCD}">
      <dsp:nvSpPr>
        <dsp:cNvPr id="0" name=""/>
        <dsp:cNvSpPr/>
      </dsp:nvSpPr>
      <dsp:spPr>
        <a:xfrm>
          <a:off x="0" y="412121"/>
          <a:ext cx="5494350" cy="410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2. La verificación de las certificaciones de competencias obtenidas en el exterior.</a:t>
          </a:r>
        </a:p>
      </dsp:txBody>
      <dsp:txXfrm>
        <a:off x="0" y="412121"/>
        <a:ext cx="5494350" cy="410916"/>
      </dsp:txXfrm>
    </dsp:sp>
    <dsp:sp modelId="{37E5A8CD-0361-45BC-B3E5-8025BDE3EC65}">
      <dsp:nvSpPr>
        <dsp:cNvPr id="0" name=""/>
        <dsp:cNvSpPr/>
      </dsp:nvSpPr>
      <dsp:spPr>
        <a:xfrm>
          <a:off x="0" y="823038"/>
          <a:ext cx="549435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35F148-57FD-4492-8E6B-D15A62F8354C}">
      <dsp:nvSpPr>
        <dsp:cNvPr id="0" name=""/>
        <dsp:cNvSpPr/>
      </dsp:nvSpPr>
      <dsp:spPr>
        <a:xfrm>
          <a:off x="0" y="823038"/>
          <a:ext cx="5494350" cy="410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3. La validez en los programas educativos y formativos.</a:t>
          </a:r>
          <a:endParaRPr lang="es-ES" sz="900" b="1" kern="1200" dirty="0"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0" y="823038"/>
        <a:ext cx="5494350" cy="410916"/>
      </dsp:txXfrm>
    </dsp:sp>
    <dsp:sp modelId="{B75A8261-35CA-4B37-9C1D-5B46FF759E98}">
      <dsp:nvSpPr>
        <dsp:cNvPr id="0" name=""/>
        <dsp:cNvSpPr/>
      </dsp:nvSpPr>
      <dsp:spPr>
        <a:xfrm>
          <a:off x="0" y="1233954"/>
          <a:ext cx="549435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C8D895-0CAB-4C0A-B081-FDD2A94E5AC3}">
      <dsp:nvSpPr>
        <dsp:cNvPr id="0" name=""/>
        <dsp:cNvSpPr/>
      </dsp:nvSpPr>
      <dsp:spPr>
        <a:xfrm>
          <a:off x="0" y="1233954"/>
          <a:ext cx="5494350" cy="410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4. La verificación de los certificados de la Formación para el Trabajo obtenidos en el exterior.</a:t>
          </a:r>
          <a:endParaRPr lang="es-ES" sz="900" b="1" kern="1200" dirty="0"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0" y="1233954"/>
        <a:ext cx="5494350" cy="410916"/>
      </dsp:txXfrm>
    </dsp:sp>
    <dsp:sp modelId="{5F90A584-8B92-44BF-A332-4034A5B87410}">
      <dsp:nvSpPr>
        <dsp:cNvPr id="0" name=""/>
        <dsp:cNvSpPr/>
      </dsp:nvSpPr>
      <dsp:spPr>
        <a:xfrm>
          <a:off x="0" y="1644870"/>
          <a:ext cx="549435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D55601-1D98-4F22-A652-D228374DDE11}">
      <dsp:nvSpPr>
        <dsp:cNvPr id="0" name=""/>
        <dsp:cNvSpPr/>
      </dsp:nvSpPr>
      <dsp:spPr>
        <a:xfrm>
          <a:off x="0" y="1644870"/>
          <a:ext cx="5494350" cy="410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5. La comprobación de las cualificaciones.</a:t>
          </a:r>
          <a:endParaRPr lang="es-CO" sz="900" b="1" kern="1200" dirty="0">
            <a:effectLst/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0" y="1644870"/>
        <a:ext cx="5494350" cy="410916"/>
      </dsp:txXfrm>
    </dsp:sp>
    <dsp:sp modelId="{9F8D5BAE-ABEF-4585-B977-9B2FE784FFC9}">
      <dsp:nvSpPr>
        <dsp:cNvPr id="0" name=""/>
        <dsp:cNvSpPr/>
      </dsp:nvSpPr>
      <dsp:spPr>
        <a:xfrm>
          <a:off x="0" y="2055787"/>
          <a:ext cx="54943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9EC4B5-D4F1-4E92-BD40-3AF25B8213A0}">
      <dsp:nvSpPr>
        <dsp:cNvPr id="0" name=""/>
        <dsp:cNvSpPr/>
      </dsp:nvSpPr>
      <dsp:spPr>
        <a:xfrm>
          <a:off x="0" y="2055787"/>
          <a:ext cx="5494350" cy="410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6. La validez en el sector productivo.</a:t>
          </a:r>
          <a:endParaRPr lang="es-CO" sz="900" b="1" kern="1200" dirty="0">
            <a:effectLst/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0" y="2055787"/>
        <a:ext cx="5494350" cy="4109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21AD0-F0E7-4012-9BC1-10E8769BF53E}">
      <dsp:nvSpPr>
        <dsp:cNvPr id="0" name=""/>
        <dsp:cNvSpPr/>
      </dsp:nvSpPr>
      <dsp:spPr>
        <a:xfrm>
          <a:off x="2381318" y="157"/>
          <a:ext cx="752281" cy="35906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600" b="0" kern="1200" dirty="0">
              <a:latin typeface="Verdana" panose="020B0604030504040204" pitchFamily="34" charset="0"/>
              <a:ea typeface="Verdana" panose="020B0604030504040204" pitchFamily="34" charset="0"/>
            </a:rPr>
            <a:t>Calidad</a:t>
          </a:r>
        </a:p>
      </dsp:txBody>
      <dsp:txXfrm>
        <a:off x="2398846" y="17685"/>
        <a:ext cx="717225" cy="324012"/>
      </dsp:txXfrm>
    </dsp:sp>
    <dsp:sp modelId="{CFD14731-F1F2-42E1-909F-D079B292BE14}">
      <dsp:nvSpPr>
        <dsp:cNvPr id="0" name=""/>
        <dsp:cNvSpPr/>
      </dsp:nvSpPr>
      <dsp:spPr>
        <a:xfrm>
          <a:off x="1836338" y="214437"/>
          <a:ext cx="2050469" cy="2050469"/>
        </a:xfrm>
        <a:custGeom>
          <a:avLst/>
          <a:gdLst/>
          <a:ahLst/>
          <a:cxnLst/>
          <a:rect l="0" t="0" r="0" b="0"/>
          <a:pathLst>
            <a:path>
              <a:moveTo>
                <a:pt x="1300152" y="37547"/>
              </a:moveTo>
              <a:arcTo wR="1025234" hR="1025234" stAng="17133256" swAng="98948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1D16B-6A02-470A-B0A1-9840C35D34D6}">
      <dsp:nvSpPr>
        <dsp:cNvPr id="0" name=""/>
        <dsp:cNvSpPr/>
      </dsp:nvSpPr>
      <dsp:spPr>
        <a:xfrm>
          <a:off x="3208796" y="372253"/>
          <a:ext cx="758755" cy="35906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600" b="0" kern="1200" dirty="0">
              <a:latin typeface="Verdana" panose="020B0604030504040204" pitchFamily="34" charset="0"/>
              <a:ea typeface="Verdana" panose="020B0604030504040204" pitchFamily="34" charset="0"/>
            </a:rPr>
            <a:t>Pertinencia</a:t>
          </a:r>
        </a:p>
      </dsp:txBody>
      <dsp:txXfrm>
        <a:off x="3226324" y="389781"/>
        <a:ext cx="723699" cy="324012"/>
      </dsp:txXfrm>
    </dsp:sp>
    <dsp:sp modelId="{F7FEC4D4-F228-4DCD-8740-FF98F825C620}">
      <dsp:nvSpPr>
        <dsp:cNvPr id="0" name=""/>
        <dsp:cNvSpPr/>
      </dsp:nvSpPr>
      <dsp:spPr>
        <a:xfrm>
          <a:off x="1737223" y="116148"/>
          <a:ext cx="2050469" cy="2050469"/>
        </a:xfrm>
        <a:custGeom>
          <a:avLst/>
          <a:gdLst/>
          <a:ahLst/>
          <a:cxnLst/>
          <a:rect l="0" t="0" r="0" b="0"/>
          <a:pathLst>
            <a:path>
              <a:moveTo>
                <a:pt x="1966992" y="620019"/>
              </a:moveTo>
              <a:arcTo wR="1025234" hR="1025234" stAng="20203139" swAng="175594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ABB9C6-7FCD-4A06-80A8-2AC41D6560E2}">
      <dsp:nvSpPr>
        <dsp:cNvPr id="0" name=""/>
        <dsp:cNvSpPr/>
      </dsp:nvSpPr>
      <dsp:spPr>
        <a:xfrm>
          <a:off x="3395001" y="1253529"/>
          <a:ext cx="723975" cy="35906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600" b="0" kern="1200" dirty="0">
              <a:latin typeface="Verdana" panose="020B0604030504040204" pitchFamily="34" charset="0"/>
              <a:ea typeface="Verdana" panose="020B0604030504040204" pitchFamily="34" charset="0"/>
            </a:rPr>
            <a:t>Equidad</a:t>
          </a:r>
        </a:p>
      </dsp:txBody>
      <dsp:txXfrm>
        <a:off x="3412529" y="1271057"/>
        <a:ext cx="688919" cy="324012"/>
      </dsp:txXfrm>
    </dsp:sp>
    <dsp:sp modelId="{519619A5-0EBC-4961-A556-61E5C1196925}">
      <dsp:nvSpPr>
        <dsp:cNvPr id="0" name=""/>
        <dsp:cNvSpPr/>
      </dsp:nvSpPr>
      <dsp:spPr>
        <a:xfrm>
          <a:off x="1732224" y="179692"/>
          <a:ext cx="2050469" cy="2050469"/>
        </a:xfrm>
        <a:custGeom>
          <a:avLst/>
          <a:gdLst/>
          <a:ahLst/>
          <a:cxnLst/>
          <a:rect l="0" t="0" r="0" b="0"/>
          <a:pathLst>
            <a:path>
              <a:moveTo>
                <a:pt x="1964291" y="1436670"/>
              </a:moveTo>
              <a:arcTo wR="1025234" hR="1025234" stAng="1419601" swAng="135902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3AD55-069C-498A-9740-C68C05D5ADE3}">
      <dsp:nvSpPr>
        <dsp:cNvPr id="0" name=""/>
        <dsp:cNvSpPr/>
      </dsp:nvSpPr>
      <dsp:spPr>
        <a:xfrm>
          <a:off x="2826314" y="1949097"/>
          <a:ext cx="751955" cy="35906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600" b="0" kern="1200" dirty="0">
              <a:latin typeface="Verdana" panose="020B0604030504040204" pitchFamily="34" charset="0"/>
              <a:ea typeface="Verdana" panose="020B0604030504040204" pitchFamily="34" charset="0"/>
            </a:rPr>
            <a:t>Transparencia</a:t>
          </a:r>
        </a:p>
      </dsp:txBody>
      <dsp:txXfrm>
        <a:off x="2843842" y="1966625"/>
        <a:ext cx="716899" cy="324012"/>
      </dsp:txXfrm>
    </dsp:sp>
    <dsp:sp modelId="{6796704D-8823-4C1A-B5F0-01D1ABB9C3DF}">
      <dsp:nvSpPr>
        <dsp:cNvPr id="0" name=""/>
        <dsp:cNvSpPr/>
      </dsp:nvSpPr>
      <dsp:spPr>
        <a:xfrm>
          <a:off x="1732224" y="179692"/>
          <a:ext cx="2050469" cy="2050469"/>
        </a:xfrm>
        <a:custGeom>
          <a:avLst/>
          <a:gdLst/>
          <a:ahLst/>
          <a:cxnLst/>
          <a:rect l="0" t="0" r="0" b="0"/>
          <a:pathLst>
            <a:path>
              <a:moveTo>
                <a:pt x="1092508" y="2048260"/>
              </a:moveTo>
              <a:arcTo wR="1025234" hR="1025234" stAng="5174260" swAng="52133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684F5-2580-4734-823A-4EEF4A85B3A9}">
      <dsp:nvSpPr>
        <dsp:cNvPr id="0" name=""/>
        <dsp:cNvSpPr/>
      </dsp:nvSpPr>
      <dsp:spPr>
        <a:xfrm>
          <a:off x="1957419" y="1949097"/>
          <a:ext cx="710413" cy="35906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600" b="0" kern="1200" dirty="0">
              <a:latin typeface="Verdana" panose="020B0604030504040204" pitchFamily="34" charset="0"/>
              <a:ea typeface="Verdana" panose="020B0604030504040204" pitchFamily="34" charset="0"/>
            </a:rPr>
            <a:t>Accesibilidad</a:t>
          </a:r>
        </a:p>
      </dsp:txBody>
      <dsp:txXfrm>
        <a:off x="1974947" y="1966625"/>
        <a:ext cx="675357" cy="324012"/>
      </dsp:txXfrm>
    </dsp:sp>
    <dsp:sp modelId="{CCF267CA-3BBC-49AE-A195-4800FBBE2523}">
      <dsp:nvSpPr>
        <dsp:cNvPr id="0" name=""/>
        <dsp:cNvSpPr/>
      </dsp:nvSpPr>
      <dsp:spPr>
        <a:xfrm>
          <a:off x="1732224" y="179692"/>
          <a:ext cx="2050469" cy="2050469"/>
        </a:xfrm>
        <a:custGeom>
          <a:avLst/>
          <a:gdLst/>
          <a:ahLst/>
          <a:cxnLst/>
          <a:rect l="0" t="0" r="0" b="0"/>
          <a:pathLst>
            <a:path>
              <a:moveTo>
                <a:pt x="317052" y="1766574"/>
              </a:moveTo>
              <a:arcTo wR="1025234" hR="1025234" stAng="8021377" swAng="135902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1200E-BB8E-4C6C-BFCC-017EC8934F60}">
      <dsp:nvSpPr>
        <dsp:cNvPr id="0" name=""/>
        <dsp:cNvSpPr/>
      </dsp:nvSpPr>
      <dsp:spPr>
        <a:xfrm>
          <a:off x="1481722" y="1253529"/>
          <a:ext cx="552412" cy="35906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600" b="0" kern="1200" dirty="0">
              <a:latin typeface="Verdana" panose="020B0604030504040204" pitchFamily="34" charset="0"/>
              <a:ea typeface="Verdana" panose="020B0604030504040204" pitchFamily="34" charset="0"/>
            </a:rPr>
            <a:t>´Oportunidad</a:t>
          </a:r>
        </a:p>
      </dsp:txBody>
      <dsp:txXfrm>
        <a:off x="1499250" y="1271057"/>
        <a:ext cx="517356" cy="324012"/>
      </dsp:txXfrm>
    </dsp:sp>
    <dsp:sp modelId="{EF3BE867-9842-4FA5-97D6-E3DFCE98C7EF}">
      <dsp:nvSpPr>
        <dsp:cNvPr id="0" name=""/>
        <dsp:cNvSpPr/>
      </dsp:nvSpPr>
      <dsp:spPr>
        <a:xfrm>
          <a:off x="1732224" y="179692"/>
          <a:ext cx="2050469" cy="2050469"/>
        </a:xfrm>
        <a:custGeom>
          <a:avLst/>
          <a:gdLst/>
          <a:ahLst/>
          <a:cxnLst/>
          <a:rect l="0" t="0" r="0" b="0"/>
          <a:pathLst>
            <a:path>
              <a:moveTo>
                <a:pt x="919" y="1068646"/>
              </a:moveTo>
              <a:arcTo wR="1025234" hR="1025234" stAng="10654392" swAng="172655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FFB67-EF69-4ECA-A8BD-757C2F5E0E17}">
      <dsp:nvSpPr>
        <dsp:cNvPr id="0" name=""/>
        <dsp:cNvSpPr/>
      </dsp:nvSpPr>
      <dsp:spPr>
        <a:xfrm>
          <a:off x="1679691" y="386169"/>
          <a:ext cx="552412" cy="35906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00" b="0" kern="1200" dirty="0">
              <a:latin typeface="Verdana" panose="020B0604030504040204" pitchFamily="34" charset="0"/>
              <a:ea typeface="Verdana" panose="020B0604030504040204" pitchFamily="34" charset="0"/>
            </a:rPr>
            <a:t>Idoneidad</a:t>
          </a:r>
          <a:endParaRPr lang="es-CO" sz="6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697219" y="403697"/>
        <a:ext cx="517356" cy="324012"/>
      </dsp:txXfrm>
    </dsp:sp>
    <dsp:sp modelId="{FA8A023E-B095-431B-9933-B6D83DCA4A87}">
      <dsp:nvSpPr>
        <dsp:cNvPr id="0" name=""/>
        <dsp:cNvSpPr/>
      </dsp:nvSpPr>
      <dsp:spPr>
        <a:xfrm>
          <a:off x="1732224" y="179692"/>
          <a:ext cx="2050469" cy="2050469"/>
        </a:xfrm>
        <a:custGeom>
          <a:avLst/>
          <a:gdLst/>
          <a:ahLst/>
          <a:cxnLst/>
          <a:rect l="0" t="0" r="0" b="0"/>
          <a:pathLst>
            <a:path>
              <a:moveTo>
                <a:pt x="410399" y="204818"/>
              </a:moveTo>
              <a:arcTo wR="1025234" hR="1025234" stAng="13989085" swAng="91024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00726-B820-104C-888F-303652059A85}" type="datetimeFigureOut">
              <a:rPr lang="es-ES" smtClean="0"/>
              <a:t>19/5/22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169863" y="685800"/>
            <a:ext cx="7197726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209FE-9B45-794E-9D2C-B01779E333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56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FONDO 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09FE-9B45-794E-9D2C-B01779E3331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636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209FE-9B45-794E-9D2C-B01779E3331D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5747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SLIDE FINAL DE LA PRESENTACIÓN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09FE-9B45-794E-9D2C-B01779E3331D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89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09FE-9B45-794E-9D2C-B01779E3331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15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09FE-9B45-794E-9D2C-B01779E3331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0830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FONDO 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09FE-9B45-794E-9D2C-B01779E3331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548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FONDO 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09FE-9B45-794E-9D2C-B01779E3331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069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FONDO 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09FE-9B45-794E-9D2C-B01779E3331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654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FONDO 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09FE-9B45-794E-9D2C-B01779E3331D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0830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209FE-9B45-794E-9D2C-B01779E3331D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8688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209FE-9B45-794E-9D2C-B01779E3331D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235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7214" y="1118968"/>
            <a:ext cx="6428422" cy="772104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34428" y="2041159"/>
            <a:ext cx="5293995" cy="9205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1F2F-B1EE-8A43-AFFF-271D9CCA70BC}" type="datetimeFigureOut">
              <a:rPr lang="es-ES" smtClean="0"/>
              <a:t>19/5/22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F6B-262B-024D-8318-032437CCC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477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1F2F-B1EE-8A43-AFFF-271D9CCA70BC}" type="datetimeFigureOut">
              <a:rPr lang="es-ES" smtClean="0"/>
              <a:t>19/5/22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F6B-262B-024D-8318-032437CCC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787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483066" y="108398"/>
            <a:ext cx="1701642" cy="2304637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78144" y="108398"/>
            <a:ext cx="4978877" cy="2304637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1F2F-B1EE-8A43-AFFF-271D9CCA70BC}" type="datetimeFigureOut">
              <a:rPr lang="es-ES" smtClean="0"/>
              <a:t>19/5/22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F6B-262B-024D-8318-032437CCC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05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1F2F-B1EE-8A43-AFFF-271D9CCA70BC}" type="datetimeFigureOut">
              <a:rPr lang="es-ES" smtClean="0"/>
              <a:t>19/5/22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F6B-262B-024D-8318-032437CCC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22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7413" y="2314645"/>
            <a:ext cx="6428422" cy="71540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7413" y="1526698"/>
            <a:ext cx="6428422" cy="78794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1F2F-B1EE-8A43-AFFF-271D9CCA70BC}" type="datetimeFigureOut">
              <a:rPr lang="es-ES" smtClean="0"/>
              <a:t>19/5/22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F6B-262B-024D-8318-032437CCC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269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78142" y="630359"/>
            <a:ext cx="3340259" cy="17826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844451" y="630359"/>
            <a:ext cx="3340259" cy="17826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1F2F-B1EE-8A43-AFFF-271D9CCA70BC}" type="datetimeFigureOut">
              <a:rPr lang="es-ES" smtClean="0"/>
              <a:t>19/5/22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F6B-262B-024D-8318-032437CCC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48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143" y="144251"/>
            <a:ext cx="6806565" cy="600341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78143" y="806290"/>
            <a:ext cx="3341572" cy="3360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78143" y="1142313"/>
            <a:ext cx="3341572" cy="20753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841827" y="806290"/>
            <a:ext cx="3342884" cy="3360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841827" y="1142313"/>
            <a:ext cx="3342884" cy="20753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1F2F-B1EE-8A43-AFFF-271D9CCA70BC}" type="datetimeFigureOut">
              <a:rPr lang="es-ES" smtClean="0"/>
              <a:t>19/5/22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F6B-262B-024D-8318-032437CCC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116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1F2F-B1EE-8A43-AFFF-271D9CCA70BC}" type="datetimeFigureOut">
              <a:rPr lang="es-ES" smtClean="0"/>
              <a:t>19/5/22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F6B-262B-024D-8318-032437CCC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312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1F2F-B1EE-8A43-AFFF-271D9CCA70BC}" type="datetimeFigureOut">
              <a:rPr lang="es-ES" smtClean="0"/>
              <a:t>19/5/22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F6B-262B-024D-8318-032437CCC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14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148" y="143414"/>
            <a:ext cx="2488125" cy="6103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56866" y="143420"/>
            <a:ext cx="4227843" cy="3074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78148" y="753766"/>
            <a:ext cx="2488125" cy="24638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1F2F-B1EE-8A43-AFFF-271D9CCA70BC}" type="datetimeFigureOut">
              <a:rPr lang="es-ES" smtClean="0"/>
              <a:t>19/5/22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F6B-262B-024D-8318-032437CCC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538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2372" y="2521428"/>
            <a:ext cx="4537710" cy="2976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482372" y="321848"/>
            <a:ext cx="4537710" cy="21612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482372" y="2819098"/>
            <a:ext cx="4537710" cy="422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11F2F-B1EE-8A43-AFFF-271D9CCA70BC}" type="datetimeFigureOut">
              <a:rPr lang="es-ES" smtClean="0"/>
              <a:t>19/5/22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2F6B-262B-024D-8318-032437CCC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431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78143" y="144251"/>
            <a:ext cx="6806565" cy="600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78143" y="840478"/>
            <a:ext cx="6806565" cy="2377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378145" y="3338560"/>
            <a:ext cx="1764665" cy="19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11F2F-B1EE-8A43-AFFF-271D9CCA70BC}" type="datetimeFigureOut">
              <a:rPr lang="es-ES" smtClean="0"/>
              <a:t>19/5/22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583975" y="3338560"/>
            <a:ext cx="2394902" cy="19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5420044" y="3338560"/>
            <a:ext cx="1764665" cy="19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22F6B-262B-024D-8318-032437CCC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998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mages.app.goo.gl/UMr9E7pbc5MnFbsx6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oeresmas.com/tag/pensar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12" Type="http://schemas.openxmlformats.org/officeDocument/2006/relationships/image" Target="../media/image55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4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3.svg"/><Relationship Id="rId4" Type="http://schemas.openxmlformats.org/officeDocument/2006/relationships/diagramData" Target="../diagrams/data1.xml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hyperlink" Target="http://mnhums.blogspot.com/2016/11/catalogo-de-procedimientos-semnim.html" TargetMode="Externa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.jpg"/><Relationship Id="rId9" Type="http://schemas.microsoft.com/office/2007/relationships/diagramDrawing" Target="../diagrams/drawing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://www.aspectosprofesionales.info/2013/06/gestion-de-la-reputacion-online-y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g"/><Relationship Id="rId5" Type="http://schemas.openxmlformats.org/officeDocument/2006/relationships/image" Target="../media/image60.png"/><Relationship Id="rId4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rconnect.cl/desarrollo/como-evitar-los-problemas-de-las-evaluaciones-del-desempeno-gracias-a-la-tecnologia/" TargetMode="Externa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3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nhums.blogspot.com/2016/11/catalogo-de-procedimientos-semnim.html" TargetMode="Externa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scienceforwork.com/blog/justice/" TargetMode="External"/><Relationship Id="rId18" Type="http://schemas.openxmlformats.org/officeDocument/2006/relationships/image" Target="../media/image13.png"/><Relationship Id="rId3" Type="http://schemas.openxmlformats.org/officeDocument/2006/relationships/image" Target="../media/image1.jpg"/><Relationship Id="rId7" Type="http://schemas.openxmlformats.org/officeDocument/2006/relationships/image" Target="../media/image7.jpg"/><Relationship Id="rId12" Type="http://schemas.openxmlformats.org/officeDocument/2006/relationships/image" Target="../media/image10.jpg"/><Relationship Id="rId17" Type="http://schemas.openxmlformats.org/officeDocument/2006/relationships/hyperlink" Target="https://pixabay.com/en/lighthouse-blinking-light-warning-158933/" TargetMode="External"/><Relationship Id="rId2" Type="http://schemas.openxmlformats.org/officeDocument/2006/relationships/image" Target="../media/image3.jp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s://pixabay.com/es/plus-signo-verde-mark-icono-24844/" TargetMode="External"/><Relationship Id="rId5" Type="http://schemas.openxmlformats.org/officeDocument/2006/relationships/hyperlink" Target="https://www.eoi.es/blogs/alfredo-fernandez-lorenzo/2015/11/01/el-trabajo-en-equipo-vale-para-todo/" TargetMode="External"/><Relationship Id="rId15" Type="http://schemas.openxmlformats.org/officeDocument/2006/relationships/hyperlink" Target="https://dragonartz.wordpress.com/2009/07/27/handshake-vector/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s://pixabay.com/en/tick-ok-check-correct-okay-160426/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s://pixabay.com/en/action-equals-equal-sign-symbol-27518/" TargetMode="External"/><Relationship Id="rId1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www.pcihispano.com/quieres-certificarte-como-pci-professional-pcip-esta-informacion-te-interesa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pixabay.com/en/computer-user-icon-peolpe-avatar-1331579/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4875004" cy="3602038"/>
          </a:xfrm>
          <a:prstGeom prst="rect">
            <a:avLst/>
          </a:prstGeom>
          <a:solidFill>
            <a:srgbClr val="174F3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LOGO MINTRABAJO AL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5402"/>
            <a:ext cx="2005584" cy="40435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-464099" y="1092531"/>
            <a:ext cx="505193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300" b="1" dirty="0">
                <a:solidFill>
                  <a:schemeClr val="bg1"/>
                </a:solidFill>
                <a:latin typeface="Verdana"/>
                <a:cs typeface="Verdana"/>
              </a:rPr>
              <a:t>Sistema Nacional de Cualificaciones (SNC)</a:t>
            </a:r>
          </a:p>
          <a:p>
            <a:pPr algn="r"/>
            <a:r>
              <a:rPr lang="es-ES" sz="1300" b="1" dirty="0">
                <a:solidFill>
                  <a:schemeClr val="bg1"/>
                </a:solidFill>
                <a:latin typeface="Verdana"/>
                <a:cs typeface="Verdana"/>
              </a:rPr>
              <a:t>COLOMBIA</a:t>
            </a:r>
          </a:p>
          <a:p>
            <a:pPr algn="r"/>
            <a:endParaRPr lang="es-ES" sz="1300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r"/>
            <a:endParaRPr lang="es-ES" sz="1300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r"/>
            <a:r>
              <a:rPr lang="es-ES" sz="1300" dirty="0">
                <a:solidFill>
                  <a:schemeClr val="bg1"/>
                </a:solidFill>
                <a:latin typeface="Verdana"/>
                <a:cs typeface="Verdana"/>
              </a:rPr>
              <a:t>CONTEXTO Y ASPECTOS GENERALES </a:t>
            </a:r>
          </a:p>
          <a:p>
            <a:pPr algn="r"/>
            <a:endParaRPr lang="es-ES" sz="13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181443" y="2869506"/>
            <a:ext cx="24326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ES" sz="1100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r"/>
            <a:r>
              <a:rPr lang="es-ES" sz="1100" dirty="0">
                <a:solidFill>
                  <a:schemeClr val="bg1"/>
                </a:solidFill>
                <a:latin typeface="Verdana"/>
                <a:cs typeface="Verdana"/>
              </a:rPr>
              <a:t>Mayo 20 de 2022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-567065" y="2672171"/>
            <a:ext cx="5169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Verdana"/>
                <a:cs typeface="Verdana"/>
              </a:rPr>
              <a:t>Dirección de Movilidad y Formación para el Trabajo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F6852CF-B83F-4BAA-B3CB-D72B557D8EB8}"/>
              </a:ext>
            </a:extLst>
          </p:cNvPr>
          <p:cNvPicPr/>
          <p:nvPr/>
        </p:nvPicPr>
        <p:blipFill rotWithShape="1">
          <a:blip r:embed="rId4"/>
          <a:srcRect l="31324" t="26345" r="33539" b="14552"/>
          <a:stretch/>
        </p:blipFill>
        <p:spPr bwMode="auto">
          <a:xfrm>
            <a:off x="4875004" y="6022"/>
            <a:ext cx="2687846" cy="33549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34AE2A61-9957-4B6B-AB6B-649EE7976848}"/>
              </a:ext>
            </a:extLst>
          </p:cNvPr>
          <p:cNvSpPr txBox="1"/>
          <p:nvPr/>
        </p:nvSpPr>
        <p:spPr>
          <a:xfrm>
            <a:off x="4999403" y="3376600"/>
            <a:ext cx="258689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5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Aprendizaje a lo largo de la vida</a:t>
            </a:r>
            <a:r>
              <a:rPr lang="es-CO" sz="5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s-CO" sz="5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Fuente: </a:t>
            </a:r>
            <a:r>
              <a:rPr lang="es-CO" sz="500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5"/>
              </a:rPr>
              <a:t>https://images.app.goo.gl/UMr9E7pbc5MnFbsx6</a:t>
            </a:r>
            <a:endParaRPr lang="es-CO" sz="5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046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SLIDES-PPT-MINTRABAJ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6"/>
            <a:ext cx="7562850" cy="3589338"/>
          </a:xfrm>
          <a:prstGeom prst="rect">
            <a:avLst/>
          </a:prstGeom>
        </p:spPr>
      </p:pic>
      <p:pic>
        <p:nvPicPr>
          <p:cNvPr id="3" name="Imagen 2" descr="LOGO MINTRABAJO AL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72" y="149298"/>
            <a:ext cx="1948616" cy="39286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-490484" y="1194946"/>
            <a:ext cx="8543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5200"/>
                </a:solidFill>
                <a:latin typeface="Verdana"/>
                <a:cs typeface="Verdana"/>
              </a:rPr>
              <a:t>MARCO NACIONAL </a:t>
            </a:r>
          </a:p>
          <a:p>
            <a:pPr algn="ctr"/>
            <a:r>
              <a:rPr lang="es-ES" sz="2800" b="1" dirty="0">
                <a:solidFill>
                  <a:srgbClr val="005200"/>
                </a:solidFill>
                <a:latin typeface="Verdana"/>
                <a:cs typeface="Verdana"/>
              </a:rPr>
              <a:t>DE CUALIFICACIONES</a:t>
            </a:r>
          </a:p>
          <a:p>
            <a:pPr algn="ctr"/>
            <a:r>
              <a:rPr lang="es-ES" sz="2800" b="1" dirty="0">
                <a:solidFill>
                  <a:srgbClr val="005200"/>
                </a:solidFill>
                <a:latin typeface="Verdana"/>
                <a:cs typeface="Verdana"/>
              </a:rPr>
              <a:t>MNC</a:t>
            </a:r>
          </a:p>
        </p:txBody>
      </p:sp>
    </p:spTree>
    <p:extLst>
      <p:ext uri="{BB962C8B-B14F-4D97-AF65-F5344CB8AC3E}">
        <p14:creationId xmlns:p14="http://schemas.microsoft.com/office/powerpoint/2010/main" val="1074045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object 650"/>
          <p:cNvSpPr txBox="1">
            <a:spLocks noGrp="1"/>
          </p:cNvSpPr>
          <p:nvPr>
            <p:ph type="title"/>
          </p:nvPr>
        </p:nvSpPr>
        <p:spPr>
          <a:xfrm>
            <a:off x="1178466" y="559518"/>
            <a:ext cx="3344555" cy="2546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298" dirty="0">
                <a:ln/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Objeto: </a:t>
            </a:r>
            <a:br>
              <a:rPr lang="es-MX" sz="1298" dirty="0">
                <a:ln/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s-MX" sz="1112" dirty="0">
                <a:ln/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s-MX" sz="927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Decreto adopta y reglamenta el Marco Nacional de Cualificaciones en Colombia para su conceptualización, estructura, institucionalidad y gobernanza, con el fin de realizar la clasificación, el reconocimiento y la articulación de las Cualificaciones, de acuerdo con la realidad social, educativa, formativa, laboral y productiva del país</a:t>
            </a:r>
            <a:r>
              <a:rPr lang="es-MX" sz="927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br>
              <a:rPr lang="es-MX" sz="927" dirty="0">
                <a:ln/>
                <a:solidFill>
                  <a:schemeClr val="tx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s-MX" sz="927" dirty="0">
                <a:ln/>
                <a:solidFill>
                  <a:schemeClr val="tx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s-CO" sz="1298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Alcance: </a:t>
            </a:r>
            <a:br>
              <a:rPr lang="es-CO" sz="1298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s-CO" sz="1112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s-MX" sz="927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MNC es de carácter nacional, inclusivo, flexible, no abarcativo y permite clasificar y estructurar las Cualificaciones otorgadas en las Vías de Cualificación (Educativa, Subsistema de Formación para el Trabajo (SFT) y Reconocimiento de Aprendizajes Previos (RAP). </a:t>
            </a:r>
            <a:endParaRPr sz="927" u="sng" dirty="0">
              <a:ln/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2" name="Rectángulo 151">
            <a:extLst>
              <a:ext uri="{FF2B5EF4-FFF2-40B4-BE49-F238E27FC236}">
                <a16:creationId xmlns:a16="http://schemas.microsoft.com/office/drawing/2014/main" id="{A4101E48-0AD9-E141-A1BC-82E035C80809}"/>
              </a:ext>
            </a:extLst>
          </p:cNvPr>
          <p:cNvSpPr/>
          <p:nvPr/>
        </p:nvSpPr>
        <p:spPr>
          <a:xfrm>
            <a:off x="885670" y="1"/>
            <a:ext cx="3637351" cy="4366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s-CO" sz="1668" b="1" kern="0" spc="-53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Marco Nacional de Cualificaciones </a:t>
            </a:r>
          </a:p>
        </p:txBody>
      </p:sp>
      <p:pic>
        <p:nvPicPr>
          <p:cNvPr id="272" name="object 6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6945" y="1"/>
            <a:ext cx="2224788" cy="438817"/>
          </a:xfrm>
          <a:prstGeom prst="rect">
            <a:avLst/>
          </a:prstGeom>
        </p:spPr>
      </p:pic>
      <p:pic>
        <p:nvPicPr>
          <p:cNvPr id="5" name="Gráfico 4" descr="Clipboard Badge contorno">
            <a:extLst>
              <a:ext uri="{FF2B5EF4-FFF2-40B4-BE49-F238E27FC236}">
                <a16:creationId xmlns:a16="http://schemas.microsoft.com/office/drawing/2014/main" id="{5C33D0E9-1497-E547-BA19-C7321670F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9959" y="1021415"/>
            <a:ext cx="2050911" cy="2050911"/>
          </a:xfrm>
          <a:prstGeom prst="rect">
            <a:avLst/>
          </a:prstGeom>
        </p:spPr>
      </p:pic>
      <p:sp>
        <p:nvSpPr>
          <p:cNvPr id="102" name="object 648">
            <a:extLst>
              <a:ext uri="{FF2B5EF4-FFF2-40B4-BE49-F238E27FC236}">
                <a16:creationId xmlns:a16="http://schemas.microsoft.com/office/drawing/2014/main" id="{FF788994-B875-9B4D-905A-76D9C5A7B50A}"/>
              </a:ext>
            </a:extLst>
          </p:cNvPr>
          <p:cNvSpPr/>
          <p:nvPr/>
        </p:nvSpPr>
        <p:spPr>
          <a:xfrm>
            <a:off x="815041" y="3436591"/>
            <a:ext cx="5932768" cy="165682"/>
          </a:xfrm>
          <a:custGeom>
            <a:avLst/>
            <a:gdLst/>
            <a:ahLst/>
            <a:cxnLst/>
            <a:rect l="l" t="t" r="r" b="b"/>
            <a:pathLst>
              <a:path w="12801600" h="357504">
                <a:moveTo>
                  <a:pt x="12801600" y="0"/>
                </a:moveTo>
                <a:lnTo>
                  <a:pt x="0" y="0"/>
                </a:lnTo>
                <a:lnTo>
                  <a:pt x="0" y="356997"/>
                </a:lnTo>
                <a:lnTo>
                  <a:pt x="12801600" y="356997"/>
                </a:lnTo>
                <a:lnTo>
                  <a:pt x="128016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834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6BCFC82B-37D5-3D42-B83E-4E8E8CF38EC0}"/>
              </a:ext>
            </a:extLst>
          </p:cNvPr>
          <p:cNvSpPr txBox="1"/>
          <p:nvPr/>
        </p:nvSpPr>
        <p:spPr>
          <a:xfrm>
            <a:off x="4854006" y="670968"/>
            <a:ext cx="1570666" cy="548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83" b="1" u="sng" kern="0" spc="-53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Decreto 1649 de 2021 </a:t>
            </a:r>
            <a:endParaRPr sz="1483" u="sng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ángulo 124">
            <a:extLst>
              <a:ext uri="{FF2B5EF4-FFF2-40B4-BE49-F238E27FC236}">
                <a16:creationId xmlns:a16="http://schemas.microsoft.com/office/drawing/2014/main" id="{BB020FE3-F17D-9F4C-A573-9CA062A2CE92}"/>
              </a:ext>
            </a:extLst>
          </p:cNvPr>
          <p:cNvSpPr/>
          <p:nvPr/>
        </p:nvSpPr>
        <p:spPr>
          <a:xfrm>
            <a:off x="811488" y="436337"/>
            <a:ext cx="2692670" cy="30532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834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4101E48-0AD9-E141-A1BC-82E035C80809}"/>
              </a:ext>
            </a:extLst>
          </p:cNvPr>
          <p:cNvSpPr/>
          <p:nvPr/>
        </p:nvSpPr>
        <p:spPr>
          <a:xfrm>
            <a:off x="920983" y="1"/>
            <a:ext cx="3602038" cy="4363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s-CO" sz="1668" b="1" kern="0" spc="-53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Definición del MNC</a:t>
            </a:r>
          </a:p>
        </p:txBody>
      </p:sp>
      <p:pic>
        <p:nvPicPr>
          <p:cNvPr id="19" name="object 6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3021" y="-2118"/>
            <a:ext cx="2224788" cy="438817"/>
          </a:xfrm>
          <a:prstGeom prst="rect">
            <a:avLst/>
          </a:prstGeom>
        </p:spPr>
      </p:pic>
      <p:pic>
        <p:nvPicPr>
          <p:cNvPr id="20" name="object 16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81425" y="3349816"/>
            <a:ext cx="30805" cy="30811"/>
          </a:xfrm>
          <a:prstGeom prst="rect">
            <a:avLst/>
          </a:prstGeom>
        </p:spPr>
      </p:pic>
      <p:pic>
        <p:nvPicPr>
          <p:cNvPr id="21" name="object 17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6946" y="3349816"/>
            <a:ext cx="30805" cy="30811"/>
          </a:xfrm>
          <a:prstGeom prst="rect">
            <a:avLst/>
          </a:prstGeom>
        </p:spPr>
      </p:pic>
      <p:pic>
        <p:nvPicPr>
          <p:cNvPr id="22" name="object 17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9188" y="3349816"/>
            <a:ext cx="30800" cy="30811"/>
          </a:xfrm>
          <a:prstGeom prst="rect">
            <a:avLst/>
          </a:prstGeom>
        </p:spPr>
      </p:pic>
      <p:pic>
        <p:nvPicPr>
          <p:cNvPr id="23" name="object 17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32467" y="3349816"/>
            <a:ext cx="30800" cy="30811"/>
          </a:xfrm>
          <a:prstGeom prst="rect">
            <a:avLst/>
          </a:prstGeom>
        </p:spPr>
      </p:pic>
      <p:pic>
        <p:nvPicPr>
          <p:cNvPr id="24" name="object 17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4704" y="3349816"/>
            <a:ext cx="30805" cy="30811"/>
          </a:xfrm>
          <a:prstGeom prst="rect">
            <a:avLst/>
          </a:prstGeom>
        </p:spPr>
      </p:pic>
      <p:pic>
        <p:nvPicPr>
          <p:cNvPr id="25" name="object 17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43668" y="3412062"/>
            <a:ext cx="30805" cy="30805"/>
          </a:xfrm>
          <a:prstGeom prst="rect">
            <a:avLst/>
          </a:prstGeom>
        </p:spPr>
      </p:pic>
      <p:pic>
        <p:nvPicPr>
          <p:cNvPr id="26" name="object 17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81425" y="3412062"/>
            <a:ext cx="30805" cy="30805"/>
          </a:xfrm>
          <a:prstGeom prst="rect">
            <a:avLst/>
          </a:prstGeom>
        </p:spPr>
      </p:pic>
      <p:pic>
        <p:nvPicPr>
          <p:cNvPr id="27" name="object 17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9188" y="3412062"/>
            <a:ext cx="30800" cy="30805"/>
          </a:xfrm>
          <a:prstGeom prst="rect">
            <a:avLst/>
          </a:prstGeom>
        </p:spPr>
      </p:pic>
      <p:pic>
        <p:nvPicPr>
          <p:cNvPr id="28" name="object 18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6946" y="3412062"/>
            <a:ext cx="30805" cy="30805"/>
          </a:xfrm>
          <a:prstGeom prst="rect">
            <a:avLst/>
          </a:prstGeom>
        </p:spPr>
      </p:pic>
      <p:pic>
        <p:nvPicPr>
          <p:cNvPr id="29" name="object 18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4704" y="3412062"/>
            <a:ext cx="30805" cy="30805"/>
          </a:xfrm>
          <a:prstGeom prst="rect">
            <a:avLst/>
          </a:prstGeom>
        </p:spPr>
      </p:pic>
      <p:pic>
        <p:nvPicPr>
          <p:cNvPr id="30" name="object 18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32467" y="3412062"/>
            <a:ext cx="30800" cy="30805"/>
          </a:xfrm>
          <a:prstGeom prst="rect">
            <a:avLst/>
          </a:prstGeom>
        </p:spPr>
      </p:pic>
      <p:pic>
        <p:nvPicPr>
          <p:cNvPr id="31" name="object 18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9917" y="3453880"/>
            <a:ext cx="30805" cy="30805"/>
          </a:xfrm>
          <a:prstGeom prst="rect">
            <a:avLst/>
          </a:prstGeom>
        </p:spPr>
      </p:pic>
      <p:pic>
        <p:nvPicPr>
          <p:cNvPr id="32" name="object 18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07674" y="3453880"/>
            <a:ext cx="30805" cy="30805"/>
          </a:xfrm>
          <a:prstGeom prst="rect">
            <a:avLst/>
          </a:prstGeom>
        </p:spPr>
      </p:pic>
      <p:pic>
        <p:nvPicPr>
          <p:cNvPr id="33" name="object 18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5432" y="3453880"/>
            <a:ext cx="30805" cy="30805"/>
          </a:xfrm>
          <a:prstGeom prst="rect">
            <a:avLst/>
          </a:prstGeom>
        </p:spPr>
      </p:pic>
      <p:pic>
        <p:nvPicPr>
          <p:cNvPr id="35" name="object 18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3195" y="3453880"/>
            <a:ext cx="30800" cy="30805"/>
          </a:xfrm>
          <a:prstGeom prst="rect">
            <a:avLst/>
          </a:prstGeom>
        </p:spPr>
      </p:pic>
      <p:pic>
        <p:nvPicPr>
          <p:cNvPr id="36" name="object 19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0953" y="3453880"/>
            <a:ext cx="30805" cy="30805"/>
          </a:xfrm>
          <a:prstGeom prst="rect">
            <a:avLst/>
          </a:prstGeom>
        </p:spPr>
      </p:pic>
      <p:pic>
        <p:nvPicPr>
          <p:cNvPr id="37" name="object 19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58711" y="3453880"/>
            <a:ext cx="30805" cy="30805"/>
          </a:xfrm>
          <a:prstGeom prst="rect">
            <a:avLst/>
          </a:prstGeom>
        </p:spPr>
      </p:pic>
      <p:pic>
        <p:nvPicPr>
          <p:cNvPr id="38" name="object 19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96474" y="3453880"/>
            <a:ext cx="30800" cy="30805"/>
          </a:xfrm>
          <a:prstGeom prst="rect">
            <a:avLst/>
          </a:prstGeom>
        </p:spPr>
      </p:pic>
      <p:pic>
        <p:nvPicPr>
          <p:cNvPr id="39" name="object 19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3353" y="3337596"/>
            <a:ext cx="30805" cy="30805"/>
          </a:xfrm>
          <a:prstGeom prst="rect">
            <a:avLst/>
          </a:prstGeom>
        </p:spPr>
      </p:pic>
      <p:pic>
        <p:nvPicPr>
          <p:cNvPr id="40" name="object 19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1116" y="3337596"/>
            <a:ext cx="30800" cy="30805"/>
          </a:xfrm>
          <a:prstGeom prst="rect">
            <a:avLst/>
          </a:prstGeom>
        </p:spPr>
      </p:pic>
      <p:sp>
        <p:nvSpPr>
          <p:cNvPr id="41" name="object 195"/>
          <p:cNvSpPr/>
          <p:nvPr/>
        </p:nvSpPr>
        <p:spPr>
          <a:xfrm>
            <a:off x="3358891" y="3337596"/>
            <a:ext cx="20894" cy="30900"/>
          </a:xfrm>
          <a:custGeom>
            <a:avLst/>
            <a:gdLst/>
            <a:ahLst/>
            <a:cxnLst/>
            <a:rect l="l" t="t" r="r" b="b"/>
            <a:pathLst>
              <a:path w="45085" h="66675">
                <a:moveTo>
                  <a:pt x="11620" y="0"/>
                </a:moveTo>
                <a:lnTo>
                  <a:pt x="0" y="2344"/>
                </a:lnTo>
                <a:lnTo>
                  <a:pt x="0" y="64125"/>
                </a:lnTo>
                <a:lnTo>
                  <a:pt x="11620" y="66471"/>
                </a:lnTo>
                <a:lnTo>
                  <a:pt x="24555" y="63859"/>
                </a:lnTo>
                <a:lnTo>
                  <a:pt x="35120" y="56734"/>
                </a:lnTo>
                <a:lnTo>
                  <a:pt x="42243" y="46165"/>
                </a:lnTo>
                <a:lnTo>
                  <a:pt x="44856" y="33223"/>
                </a:lnTo>
                <a:lnTo>
                  <a:pt x="42243" y="20290"/>
                </a:lnTo>
                <a:lnTo>
                  <a:pt x="35120" y="9729"/>
                </a:lnTo>
                <a:lnTo>
                  <a:pt x="24555" y="2610"/>
                </a:lnTo>
                <a:lnTo>
                  <a:pt x="11620" y="0"/>
                </a:lnTo>
                <a:close/>
              </a:path>
            </a:pathLst>
          </a:custGeom>
          <a:solidFill>
            <a:srgbClr val="000000">
              <a:alpha val="5999"/>
            </a:srgbClr>
          </a:solidFill>
        </p:spPr>
        <p:txBody>
          <a:bodyPr wrap="square" lIns="0" tIns="0" rIns="0" bIns="0" rtlCol="0"/>
          <a:lstStyle/>
          <a:p>
            <a:endParaRPr sz="834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2" name="object 19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4395" y="3516117"/>
            <a:ext cx="30805" cy="30811"/>
          </a:xfrm>
          <a:prstGeom prst="rect">
            <a:avLst/>
          </a:prstGeom>
        </p:spPr>
      </p:pic>
      <p:pic>
        <p:nvPicPr>
          <p:cNvPr id="43" name="object 19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32153" y="3516117"/>
            <a:ext cx="30805" cy="30811"/>
          </a:xfrm>
          <a:prstGeom prst="rect">
            <a:avLst/>
          </a:prstGeom>
        </p:spPr>
      </p:pic>
      <p:pic>
        <p:nvPicPr>
          <p:cNvPr id="44" name="object 19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9917" y="3516117"/>
            <a:ext cx="30805" cy="30811"/>
          </a:xfrm>
          <a:prstGeom prst="rect">
            <a:avLst/>
          </a:prstGeom>
        </p:spPr>
      </p:pic>
      <p:pic>
        <p:nvPicPr>
          <p:cNvPr id="45" name="object 19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07674" y="3516117"/>
            <a:ext cx="30805" cy="30811"/>
          </a:xfrm>
          <a:prstGeom prst="rect">
            <a:avLst/>
          </a:prstGeom>
        </p:spPr>
      </p:pic>
      <p:pic>
        <p:nvPicPr>
          <p:cNvPr id="46" name="object 20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5432" y="3516117"/>
            <a:ext cx="30805" cy="30811"/>
          </a:xfrm>
          <a:prstGeom prst="rect">
            <a:avLst/>
          </a:prstGeom>
        </p:spPr>
      </p:pic>
      <p:pic>
        <p:nvPicPr>
          <p:cNvPr id="47" name="object 20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3195" y="3516117"/>
            <a:ext cx="30800" cy="30811"/>
          </a:xfrm>
          <a:prstGeom prst="rect">
            <a:avLst/>
          </a:prstGeom>
        </p:spPr>
      </p:pic>
      <p:pic>
        <p:nvPicPr>
          <p:cNvPr id="48" name="object 20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0953" y="3516117"/>
            <a:ext cx="30805" cy="30811"/>
          </a:xfrm>
          <a:prstGeom prst="rect">
            <a:avLst/>
          </a:prstGeom>
        </p:spPr>
      </p:pic>
      <p:pic>
        <p:nvPicPr>
          <p:cNvPr id="49" name="object 20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58711" y="3516117"/>
            <a:ext cx="30805" cy="30811"/>
          </a:xfrm>
          <a:prstGeom prst="rect">
            <a:avLst/>
          </a:prstGeom>
        </p:spPr>
      </p:pic>
      <p:pic>
        <p:nvPicPr>
          <p:cNvPr id="50" name="object 20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96474" y="3516117"/>
            <a:ext cx="30800" cy="30811"/>
          </a:xfrm>
          <a:prstGeom prst="rect">
            <a:avLst/>
          </a:prstGeom>
        </p:spPr>
      </p:pic>
      <p:pic>
        <p:nvPicPr>
          <p:cNvPr id="51" name="object 20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3353" y="3399832"/>
            <a:ext cx="30805" cy="30811"/>
          </a:xfrm>
          <a:prstGeom prst="rect">
            <a:avLst/>
          </a:prstGeom>
        </p:spPr>
      </p:pic>
      <p:pic>
        <p:nvPicPr>
          <p:cNvPr id="52" name="object 20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1116" y="3399832"/>
            <a:ext cx="30800" cy="30811"/>
          </a:xfrm>
          <a:prstGeom prst="rect">
            <a:avLst/>
          </a:prstGeom>
        </p:spPr>
      </p:pic>
      <p:sp>
        <p:nvSpPr>
          <p:cNvPr id="53" name="object 207"/>
          <p:cNvSpPr/>
          <p:nvPr/>
        </p:nvSpPr>
        <p:spPr>
          <a:xfrm>
            <a:off x="3358891" y="3399832"/>
            <a:ext cx="20894" cy="30900"/>
          </a:xfrm>
          <a:custGeom>
            <a:avLst/>
            <a:gdLst/>
            <a:ahLst/>
            <a:cxnLst/>
            <a:rect l="l" t="t" r="r" b="b"/>
            <a:pathLst>
              <a:path w="45085" h="66675">
                <a:moveTo>
                  <a:pt x="11620" y="0"/>
                </a:moveTo>
                <a:lnTo>
                  <a:pt x="0" y="2345"/>
                </a:lnTo>
                <a:lnTo>
                  <a:pt x="0" y="64138"/>
                </a:lnTo>
                <a:lnTo>
                  <a:pt x="11620" y="66484"/>
                </a:lnTo>
                <a:lnTo>
                  <a:pt x="24555" y="63871"/>
                </a:lnTo>
                <a:lnTo>
                  <a:pt x="35120" y="56746"/>
                </a:lnTo>
                <a:lnTo>
                  <a:pt x="42243" y="46178"/>
                </a:lnTo>
                <a:lnTo>
                  <a:pt x="44856" y="33235"/>
                </a:lnTo>
                <a:lnTo>
                  <a:pt x="42243" y="20300"/>
                </a:lnTo>
                <a:lnTo>
                  <a:pt x="35120" y="9736"/>
                </a:lnTo>
                <a:lnTo>
                  <a:pt x="24555" y="2612"/>
                </a:lnTo>
                <a:lnTo>
                  <a:pt x="11620" y="0"/>
                </a:lnTo>
                <a:close/>
              </a:path>
            </a:pathLst>
          </a:custGeom>
          <a:solidFill>
            <a:srgbClr val="000000">
              <a:alpha val="5999"/>
            </a:srgbClr>
          </a:solidFill>
        </p:spPr>
        <p:txBody>
          <a:bodyPr wrap="square" lIns="0" tIns="0" rIns="0" bIns="0" rtlCol="0"/>
          <a:lstStyle/>
          <a:p>
            <a:endParaRPr sz="834" dirty="0"/>
          </a:p>
        </p:txBody>
      </p:sp>
      <p:pic>
        <p:nvPicPr>
          <p:cNvPr id="54" name="object 20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4395" y="3578362"/>
            <a:ext cx="30805" cy="30805"/>
          </a:xfrm>
          <a:prstGeom prst="rect">
            <a:avLst/>
          </a:prstGeom>
        </p:spPr>
      </p:pic>
      <p:pic>
        <p:nvPicPr>
          <p:cNvPr id="55" name="object 20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6631" y="3578362"/>
            <a:ext cx="30805" cy="30805"/>
          </a:xfrm>
          <a:prstGeom prst="rect">
            <a:avLst/>
          </a:prstGeom>
        </p:spPr>
      </p:pic>
      <p:pic>
        <p:nvPicPr>
          <p:cNvPr id="56" name="object 2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32153" y="3578362"/>
            <a:ext cx="30805" cy="30805"/>
          </a:xfrm>
          <a:prstGeom prst="rect">
            <a:avLst/>
          </a:prstGeom>
        </p:spPr>
      </p:pic>
      <p:pic>
        <p:nvPicPr>
          <p:cNvPr id="57" name="object 2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9917" y="3578362"/>
            <a:ext cx="30805" cy="30805"/>
          </a:xfrm>
          <a:prstGeom prst="rect">
            <a:avLst/>
          </a:prstGeom>
        </p:spPr>
      </p:pic>
      <p:pic>
        <p:nvPicPr>
          <p:cNvPr id="58" name="object 2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07674" y="3578362"/>
            <a:ext cx="30805" cy="30805"/>
          </a:xfrm>
          <a:prstGeom prst="rect">
            <a:avLst/>
          </a:prstGeom>
        </p:spPr>
      </p:pic>
      <p:pic>
        <p:nvPicPr>
          <p:cNvPr id="59" name="object 2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3195" y="3578362"/>
            <a:ext cx="30800" cy="30805"/>
          </a:xfrm>
          <a:prstGeom prst="rect">
            <a:avLst/>
          </a:prstGeom>
        </p:spPr>
      </p:pic>
      <p:pic>
        <p:nvPicPr>
          <p:cNvPr id="60" name="object 2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5432" y="3578362"/>
            <a:ext cx="30805" cy="30805"/>
          </a:xfrm>
          <a:prstGeom prst="rect">
            <a:avLst/>
          </a:prstGeom>
        </p:spPr>
      </p:pic>
      <p:pic>
        <p:nvPicPr>
          <p:cNvPr id="61" name="object 2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0953" y="3578362"/>
            <a:ext cx="30805" cy="30805"/>
          </a:xfrm>
          <a:prstGeom prst="rect">
            <a:avLst/>
          </a:prstGeom>
        </p:spPr>
      </p:pic>
      <p:pic>
        <p:nvPicPr>
          <p:cNvPr id="62" name="object 2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58711" y="3578362"/>
            <a:ext cx="30805" cy="30805"/>
          </a:xfrm>
          <a:prstGeom prst="rect">
            <a:avLst/>
          </a:prstGeom>
        </p:spPr>
      </p:pic>
      <p:pic>
        <p:nvPicPr>
          <p:cNvPr id="63" name="object 2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96474" y="3578362"/>
            <a:ext cx="30800" cy="30805"/>
          </a:xfrm>
          <a:prstGeom prst="rect">
            <a:avLst/>
          </a:prstGeom>
        </p:spPr>
      </p:pic>
      <p:pic>
        <p:nvPicPr>
          <p:cNvPr id="64" name="object 2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7360" y="3441657"/>
            <a:ext cx="30805" cy="30805"/>
          </a:xfrm>
          <a:prstGeom prst="rect">
            <a:avLst/>
          </a:prstGeom>
        </p:spPr>
      </p:pic>
      <p:pic>
        <p:nvPicPr>
          <p:cNvPr id="65" name="object 2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75123" y="3441657"/>
            <a:ext cx="30800" cy="30805"/>
          </a:xfrm>
          <a:prstGeom prst="rect">
            <a:avLst/>
          </a:prstGeom>
        </p:spPr>
      </p:pic>
      <p:sp>
        <p:nvSpPr>
          <p:cNvPr id="66" name="object 220"/>
          <p:cNvSpPr/>
          <p:nvPr/>
        </p:nvSpPr>
        <p:spPr>
          <a:xfrm>
            <a:off x="2122898" y="3441657"/>
            <a:ext cx="20894" cy="30900"/>
          </a:xfrm>
          <a:custGeom>
            <a:avLst/>
            <a:gdLst/>
            <a:ahLst/>
            <a:cxnLst/>
            <a:rect l="l" t="t" r="r" b="b"/>
            <a:pathLst>
              <a:path w="45085" h="66675">
                <a:moveTo>
                  <a:pt x="11620" y="0"/>
                </a:moveTo>
                <a:lnTo>
                  <a:pt x="0" y="2344"/>
                </a:lnTo>
                <a:lnTo>
                  <a:pt x="0" y="64125"/>
                </a:lnTo>
                <a:lnTo>
                  <a:pt x="11620" y="66471"/>
                </a:lnTo>
                <a:lnTo>
                  <a:pt x="24555" y="63859"/>
                </a:lnTo>
                <a:lnTo>
                  <a:pt x="35120" y="56734"/>
                </a:lnTo>
                <a:lnTo>
                  <a:pt x="42243" y="46165"/>
                </a:lnTo>
                <a:lnTo>
                  <a:pt x="44856" y="33223"/>
                </a:lnTo>
                <a:lnTo>
                  <a:pt x="42243" y="20290"/>
                </a:lnTo>
                <a:lnTo>
                  <a:pt x="35120" y="9729"/>
                </a:lnTo>
                <a:lnTo>
                  <a:pt x="24555" y="2610"/>
                </a:lnTo>
                <a:lnTo>
                  <a:pt x="11620" y="0"/>
                </a:lnTo>
                <a:close/>
              </a:path>
            </a:pathLst>
          </a:custGeom>
          <a:solidFill>
            <a:srgbClr val="000000">
              <a:alpha val="5999"/>
            </a:srgbClr>
          </a:solidFill>
        </p:spPr>
        <p:txBody>
          <a:bodyPr wrap="square" lIns="0" tIns="0" rIns="0" bIns="0" rtlCol="0"/>
          <a:lstStyle/>
          <a:p>
            <a:endParaRPr sz="834" dirty="0"/>
          </a:p>
        </p:txBody>
      </p:sp>
      <p:pic>
        <p:nvPicPr>
          <p:cNvPr id="67" name="object 2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4243" y="3503893"/>
            <a:ext cx="30805" cy="30811"/>
          </a:xfrm>
          <a:prstGeom prst="rect">
            <a:avLst/>
          </a:prstGeom>
        </p:spPr>
      </p:pic>
      <p:pic>
        <p:nvPicPr>
          <p:cNvPr id="68" name="object 2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2001" y="3503893"/>
            <a:ext cx="30805" cy="30811"/>
          </a:xfrm>
          <a:prstGeom prst="rect">
            <a:avLst/>
          </a:prstGeom>
        </p:spPr>
      </p:pic>
      <p:pic>
        <p:nvPicPr>
          <p:cNvPr id="69" name="object 2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9759" y="3503893"/>
            <a:ext cx="30805" cy="30811"/>
          </a:xfrm>
          <a:prstGeom prst="rect">
            <a:avLst/>
          </a:prstGeom>
        </p:spPr>
      </p:pic>
      <p:pic>
        <p:nvPicPr>
          <p:cNvPr id="70" name="object 2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35280" y="3503893"/>
            <a:ext cx="30805" cy="30811"/>
          </a:xfrm>
          <a:prstGeom prst="rect">
            <a:avLst/>
          </a:prstGeom>
        </p:spPr>
      </p:pic>
      <p:pic>
        <p:nvPicPr>
          <p:cNvPr id="71" name="object 2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7522" y="3503893"/>
            <a:ext cx="30805" cy="30811"/>
          </a:xfrm>
          <a:prstGeom prst="rect">
            <a:avLst/>
          </a:prstGeom>
        </p:spPr>
      </p:pic>
      <p:pic>
        <p:nvPicPr>
          <p:cNvPr id="72" name="object 2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73044" y="3503893"/>
            <a:ext cx="30805" cy="30811"/>
          </a:xfrm>
          <a:prstGeom prst="rect">
            <a:avLst/>
          </a:prstGeom>
        </p:spPr>
      </p:pic>
      <p:pic>
        <p:nvPicPr>
          <p:cNvPr id="73" name="object 2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10802" y="3503893"/>
            <a:ext cx="30805" cy="30811"/>
          </a:xfrm>
          <a:prstGeom prst="rect">
            <a:avLst/>
          </a:prstGeom>
        </p:spPr>
      </p:pic>
      <p:pic>
        <p:nvPicPr>
          <p:cNvPr id="74" name="object 2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8559" y="3503893"/>
            <a:ext cx="30805" cy="30811"/>
          </a:xfrm>
          <a:prstGeom prst="rect">
            <a:avLst/>
          </a:prstGeom>
        </p:spPr>
      </p:pic>
      <p:pic>
        <p:nvPicPr>
          <p:cNvPr id="75" name="object 2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4080" y="3503893"/>
            <a:ext cx="30805" cy="30811"/>
          </a:xfrm>
          <a:prstGeom prst="rect">
            <a:avLst/>
          </a:prstGeom>
        </p:spPr>
      </p:pic>
      <p:pic>
        <p:nvPicPr>
          <p:cNvPr id="76" name="object 2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6322" y="3503893"/>
            <a:ext cx="30800" cy="30811"/>
          </a:xfrm>
          <a:prstGeom prst="rect">
            <a:avLst/>
          </a:prstGeom>
        </p:spPr>
      </p:pic>
      <p:pic>
        <p:nvPicPr>
          <p:cNvPr id="77" name="object 2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1838" y="3503893"/>
            <a:ext cx="30805" cy="30811"/>
          </a:xfrm>
          <a:prstGeom prst="rect">
            <a:avLst/>
          </a:prstGeom>
        </p:spPr>
      </p:pic>
      <p:pic>
        <p:nvPicPr>
          <p:cNvPr id="78" name="object 2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99601" y="3503893"/>
            <a:ext cx="30800" cy="30811"/>
          </a:xfrm>
          <a:prstGeom prst="rect">
            <a:avLst/>
          </a:prstGeom>
        </p:spPr>
      </p:pic>
      <p:pic>
        <p:nvPicPr>
          <p:cNvPr id="79" name="object 2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7360" y="3503893"/>
            <a:ext cx="30805" cy="30811"/>
          </a:xfrm>
          <a:prstGeom prst="rect">
            <a:avLst/>
          </a:prstGeom>
        </p:spPr>
      </p:pic>
      <p:pic>
        <p:nvPicPr>
          <p:cNvPr id="80" name="object 2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75123" y="3503893"/>
            <a:ext cx="30800" cy="30811"/>
          </a:xfrm>
          <a:prstGeom prst="rect">
            <a:avLst/>
          </a:prstGeom>
        </p:spPr>
      </p:pic>
      <p:sp>
        <p:nvSpPr>
          <p:cNvPr id="81" name="object 235"/>
          <p:cNvSpPr/>
          <p:nvPr/>
        </p:nvSpPr>
        <p:spPr>
          <a:xfrm>
            <a:off x="2122898" y="3503893"/>
            <a:ext cx="20894" cy="30900"/>
          </a:xfrm>
          <a:custGeom>
            <a:avLst/>
            <a:gdLst/>
            <a:ahLst/>
            <a:cxnLst/>
            <a:rect l="l" t="t" r="r" b="b"/>
            <a:pathLst>
              <a:path w="45085" h="66675">
                <a:moveTo>
                  <a:pt x="11620" y="0"/>
                </a:moveTo>
                <a:lnTo>
                  <a:pt x="0" y="2345"/>
                </a:lnTo>
                <a:lnTo>
                  <a:pt x="0" y="64138"/>
                </a:lnTo>
                <a:lnTo>
                  <a:pt x="11620" y="66484"/>
                </a:lnTo>
                <a:lnTo>
                  <a:pt x="24555" y="63871"/>
                </a:lnTo>
                <a:lnTo>
                  <a:pt x="35120" y="56746"/>
                </a:lnTo>
                <a:lnTo>
                  <a:pt x="42243" y="46178"/>
                </a:lnTo>
                <a:lnTo>
                  <a:pt x="44856" y="33235"/>
                </a:lnTo>
                <a:lnTo>
                  <a:pt x="42243" y="20300"/>
                </a:lnTo>
                <a:lnTo>
                  <a:pt x="35120" y="9736"/>
                </a:lnTo>
                <a:lnTo>
                  <a:pt x="24555" y="2612"/>
                </a:lnTo>
                <a:lnTo>
                  <a:pt x="11620" y="0"/>
                </a:lnTo>
                <a:close/>
              </a:path>
            </a:pathLst>
          </a:custGeom>
          <a:solidFill>
            <a:srgbClr val="000000">
              <a:alpha val="5999"/>
            </a:srgbClr>
          </a:solidFill>
        </p:spPr>
        <p:txBody>
          <a:bodyPr wrap="square" lIns="0" tIns="0" rIns="0" bIns="0" rtlCol="0"/>
          <a:lstStyle/>
          <a:p>
            <a:endParaRPr sz="834" dirty="0"/>
          </a:p>
        </p:txBody>
      </p:sp>
      <p:pic>
        <p:nvPicPr>
          <p:cNvPr id="82" name="object 2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4243" y="3566139"/>
            <a:ext cx="30805" cy="30800"/>
          </a:xfrm>
          <a:prstGeom prst="rect">
            <a:avLst/>
          </a:prstGeom>
        </p:spPr>
      </p:pic>
      <p:pic>
        <p:nvPicPr>
          <p:cNvPr id="83" name="object 2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2001" y="3566139"/>
            <a:ext cx="30805" cy="30800"/>
          </a:xfrm>
          <a:prstGeom prst="rect">
            <a:avLst/>
          </a:prstGeom>
        </p:spPr>
      </p:pic>
      <p:pic>
        <p:nvPicPr>
          <p:cNvPr id="84" name="object 2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9759" y="3566139"/>
            <a:ext cx="30805" cy="30800"/>
          </a:xfrm>
          <a:prstGeom prst="rect">
            <a:avLst/>
          </a:prstGeom>
        </p:spPr>
      </p:pic>
      <p:pic>
        <p:nvPicPr>
          <p:cNvPr id="85" name="object 2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7522" y="3566139"/>
            <a:ext cx="30805" cy="30800"/>
          </a:xfrm>
          <a:prstGeom prst="rect">
            <a:avLst/>
          </a:prstGeom>
        </p:spPr>
      </p:pic>
      <p:pic>
        <p:nvPicPr>
          <p:cNvPr id="86" name="object 2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73044" y="3566139"/>
            <a:ext cx="30805" cy="30800"/>
          </a:xfrm>
          <a:prstGeom prst="rect">
            <a:avLst/>
          </a:prstGeom>
        </p:spPr>
      </p:pic>
      <p:pic>
        <p:nvPicPr>
          <p:cNvPr id="87" name="object 2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35280" y="3566139"/>
            <a:ext cx="30805" cy="30800"/>
          </a:xfrm>
          <a:prstGeom prst="rect">
            <a:avLst/>
          </a:prstGeom>
        </p:spPr>
      </p:pic>
      <p:pic>
        <p:nvPicPr>
          <p:cNvPr id="88" name="object 2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10802" y="3566139"/>
            <a:ext cx="30805" cy="30800"/>
          </a:xfrm>
          <a:prstGeom prst="rect">
            <a:avLst/>
          </a:prstGeom>
        </p:spPr>
      </p:pic>
      <p:pic>
        <p:nvPicPr>
          <p:cNvPr id="89" name="object 24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8559" y="3566139"/>
            <a:ext cx="30805" cy="30800"/>
          </a:xfrm>
          <a:prstGeom prst="rect">
            <a:avLst/>
          </a:prstGeom>
        </p:spPr>
      </p:pic>
      <p:pic>
        <p:nvPicPr>
          <p:cNvPr id="90" name="object 2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6322" y="3566139"/>
            <a:ext cx="30800" cy="30800"/>
          </a:xfrm>
          <a:prstGeom prst="rect">
            <a:avLst/>
          </a:prstGeom>
        </p:spPr>
      </p:pic>
      <p:pic>
        <p:nvPicPr>
          <p:cNvPr id="91" name="object 2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4080" y="3566139"/>
            <a:ext cx="30805" cy="30800"/>
          </a:xfrm>
          <a:prstGeom prst="rect">
            <a:avLst/>
          </a:prstGeom>
        </p:spPr>
      </p:pic>
      <p:pic>
        <p:nvPicPr>
          <p:cNvPr id="92" name="object 24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1838" y="3566139"/>
            <a:ext cx="30805" cy="30800"/>
          </a:xfrm>
          <a:prstGeom prst="rect">
            <a:avLst/>
          </a:prstGeom>
        </p:spPr>
      </p:pic>
      <p:pic>
        <p:nvPicPr>
          <p:cNvPr id="93" name="object 24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99601" y="3566139"/>
            <a:ext cx="30800" cy="30800"/>
          </a:xfrm>
          <a:prstGeom prst="rect">
            <a:avLst/>
          </a:prstGeom>
        </p:spPr>
      </p:pic>
      <p:pic>
        <p:nvPicPr>
          <p:cNvPr id="94" name="object 24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7360" y="3566139"/>
            <a:ext cx="30805" cy="30800"/>
          </a:xfrm>
          <a:prstGeom prst="rect">
            <a:avLst/>
          </a:prstGeom>
        </p:spPr>
      </p:pic>
      <p:pic>
        <p:nvPicPr>
          <p:cNvPr id="95" name="object 24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75123" y="3566139"/>
            <a:ext cx="30800" cy="30800"/>
          </a:xfrm>
          <a:prstGeom prst="rect">
            <a:avLst/>
          </a:prstGeom>
        </p:spPr>
      </p:pic>
      <p:sp>
        <p:nvSpPr>
          <p:cNvPr id="96" name="object 250"/>
          <p:cNvSpPr/>
          <p:nvPr/>
        </p:nvSpPr>
        <p:spPr>
          <a:xfrm>
            <a:off x="2122898" y="3566139"/>
            <a:ext cx="20894" cy="30900"/>
          </a:xfrm>
          <a:custGeom>
            <a:avLst/>
            <a:gdLst/>
            <a:ahLst/>
            <a:cxnLst/>
            <a:rect l="l" t="t" r="r" b="b"/>
            <a:pathLst>
              <a:path w="45085" h="66675">
                <a:moveTo>
                  <a:pt x="11620" y="0"/>
                </a:moveTo>
                <a:lnTo>
                  <a:pt x="0" y="2344"/>
                </a:lnTo>
                <a:lnTo>
                  <a:pt x="0" y="64114"/>
                </a:lnTo>
                <a:lnTo>
                  <a:pt x="11620" y="66459"/>
                </a:lnTo>
                <a:lnTo>
                  <a:pt x="24555" y="63848"/>
                </a:lnTo>
                <a:lnTo>
                  <a:pt x="35120" y="56727"/>
                </a:lnTo>
                <a:lnTo>
                  <a:pt x="42243" y="46163"/>
                </a:lnTo>
                <a:lnTo>
                  <a:pt x="44856" y="33223"/>
                </a:lnTo>
                <a:lnTo>
                  <a:pt x="42243" y="20290"/>
                </a:lnTo>
                <a:lnTo>
                  <a:pt x="35120" y="9729"/>
                </a:lnTo>
                <a:lnTo>
                  <a:pt x="24555" y="2610"/>
                </a:lnTo>
                <a:lnTo>
                  <a:pt x="11620" y="0"/>
                </a:lnTo>
                <a:close/>
              </a:path>
            </a:pathLst>
          </a:custGeom>
          <a:solidFill>
            <a:srgbClr val="000000">
              <a:alpha val="5999"/>
            </a:srgbClr>
          </a:solidFill>
        </p:spPr>
        <p:txBody>
          <a:bodyPr wrap="square" lIns="0" tIns="0" rIns="0" bIns="0" rtlCol="0"/>
          <a:lstStyle/>
          <a:p>
            <a:endParaRPr sz="834" dirty="0"/>
          </a:p>
        </p:txBody>
      </p:sp>
      <p:sp>
        <p:nvSpPr>
          <p:cNvPr id="119" name="object 648">
            <a:extLst>
              <a:ext uri="{FF2B5EF4-FFF2-40B4-BE49-F238E27FC236}">
                <a16:creationId xmlns:a16="http://schemas.microsoft.com/office/drawing/2014/main" id="{0B860550-F3D1-0A46-A2F0-202903212EDF}"/>
              </a:ext>
            </a:extLst>
          </p:cNvPr>
          <p:cNvSpPr/>
          <p:nvPr/>
        </p:nvSpPr>
        <p:spPr>
          <a:xfrm>
            <a:off x="815041" y="3436591"/>
            <a:ext cx="5932768" cy="165682"/>
          </a:xfrm>
          <a:custGeom>
            <a:avLst/>
            <a:gdLst/>
            <a:ahLst/>
            <a:cxnLst/>
            <a:rect l="l" t="t" r="r" b="b"/>
            <a:pathLst>
              <a:path w="12801600" h="357504">
                <a:moveTo>
                  <a:pt x="12801600" y="0"/>
                </a:moveTo>
                <a:lnTo>
                  <a:pt x="0" y="0"/>
                </a:lnTo>
                <a:lnTo>
                  <a:pt x="0" y="356997"/>
                </a:lnTo>
                <a:lnTo>
                  <a:pt x="12801600" y="356997"/>
                </a:lnTo>
                <a:lnTo>
                  <a:pt x="128016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834" dirty="0"/>
          </a:p>
        </p:txBody>
      </p:sp>
      <p:sp>
        <p:nvSpPr>
          <p:cNvPr id="122" name="Rectángulo 121">
            <a:extLst>
              <a:ext uri="{FF2B5EF4-FFF2-40B4-BE49-F238E27FC236}">
                <a16:creationId xmlns:a16="http://schemas.microsoft.com/office/drawing/2014/main" id="{E510EFF3-703E-D64A-80AB-3A3718FD7AC3}"/>
              </a:ext>
            </a:extLst>
          </p:cNvPr>
          <p:cNvSpPr/>
          <p:nvPr/>
        </p:nvSpPr>
        <p:spPr>
          <a:xfrm>
            <a:off x="1196133" y="847538"/>
            <a:ext cx="2832491" cy="200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298" b="1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s-CO" sz="927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Instrumento que permite estructurar y clasificar las Cualificaciones </a:t>
            </a:r>
            <a:r>
              <a:rPr lang="es-CO" sz="927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 un esquema </a:t>
            </a:r>
            <a:r>
              <a:rPr lang="es-CO" sz="927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8 niveles. </a:t>
            </a:r>
          </a:p>
          <a:p>
            <a:pPr algn="just"/>
            <a:endParaRPr lang="es-CO" sz="927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s-CO" sz="927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Éstos, son ordenados y expresados en términos de </a:t>
            </a:r>
            <a:r>
              <a:rPr lang="es-CO" sz="927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Conocimientos</a:t>
            </a:r>
            <a:r>
              <a:rPr lang="es-CO" sz="927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s-CO" sz="927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Destrezas</a:t>
            </a:r>
            <a:r>
              <a:rPr lang="es-CO" sz="927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 </a:t>
            </a:r>
            <a:r>
              <a:rPr lang="es-CO" sz="927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Actitudes</a:t>
            </a:r>
            <a:r>
              <a:rPr lang="es-CO" sz="927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aplicables en contextos de estudio, trabajo o en ambos, de acuerdo con la secuencialidad y complejidad de los aprendizajes que logran las personas </a:t>
            </a:r>
            <a:r>
              <a:rPr lang="es-CO" sz="927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 las diferentes Vías de Cualificación</a:t>
            </a:r>
            <a:r>
              <a:rPr lang="es-CO" sz="927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Los rectores del MNC publicarán la matriz de descriptores.</a:t>
            </a:r>
          </a:p>
          <a:p>
            <a:pPr algn="just"/>
            <a:br>
              <a:rPr lang="es-MX" sz="927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s-MX" sz="927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MNC </a:t>
            </a:r>
            <a:r>
              <a:rPr lang="es-MX" sz="927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 inclusivo, no abarcativo y flexible</a:t>
            </a:r>
            <a:endParaRPr lang="es-CO" sz="927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Gráfico 5" descr="Blueprint con relleno sólido">
            <a:extLst>
              <a:ext uri="{FF2B5EF4-FFF2-40B4-BE49-F238E27FC236}">
                <a16:creationId xmlns:a16="http://schemas.microsoft.com/office/drawing/2014/main" id="{1FA91B16-3561-6C44-8B9B-2E7FE4ED9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28963" y="904290"/>
            <a:ext cx="1793459" cy="179345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8D25CC9-168D-4D0C-8193-5566634253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041" y="0"/>
            <a:ext cx="5932768" cy="360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37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SLIDES-PPT-MINTRABAJ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6"/>
            <a:ext cx="7562850" cy="3589338"/>
          </a:xfrm>
          <a:prstGeom prst="rect">
            <a:avLst/>
          </a:prstGeom>
        </p:spPr>
      </p:pic>
      <p:pic>
        <p:nvPicPr>
          <p:cNvPr id="3" name="Imagen 2" descr="LOGO MINTRABAJO AL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72" y="149298"/>
            <a:ext cx="1948616" cy="39286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-490484" y="1194946"/>
            <a:ext cx="8543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5200"/>
                </a:solidFill>
                <a:latin typeface="Verdana"/>
                <a:cs typeface="Verdana"/>
              </a:rPr>
              <a:t>SUBSISTEMA FORMACIÓN PARA EL TRABAJO</a:t>
            </a:r>
          </a:p>
        </p:txBody>
      </p:sp>
    </p:spTree>
    <p:extLst>
      <p:ext uri="{BB962C8B-B14F-4D97-AF65-F5344CB8AC3E}">
        <p14:creationId xmlns:p14="http://schemas.microsoft.com/office/powerpoint/2010/main" val="3132492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ángulo 151">
            <a:extLst>
              <a:ext uri="{FF2B5EF4-FFF2-40B4-BE49-F238E27FC236}">
                <a16:creationId xmlns:a16="http://schemas.microsoft.com/office/drawing/2014/main" id="{A4101E48-0AD9-E141-A1BC-82E035C80809}"/>
              </a:ext>
            </a:extLst>
          </p:cNvPr>
          <p:cNvSpPr/>
          <p:nvPr/>
        </p:nvSpPr>
        <p:spPr>
          <a:xfrm>
            <a:off x="920984" y="35314"/>
            <a:ext cx="3602037" cy="4366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668" b="1" kern="0" spc="-53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</a:t>
            </a:r>
            <a:r>
              <a:rPr lang="es-MX" sz="1668" b="1" spc="-25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Subsistema de Formación para el Trabajo</a:t>
            </a:r>
            <a:endParaRPr lang="es-CO" sz="1668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72" name="object 6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6945" y="1"/>
            <a:ext cx="2224788" cy="438817"/>
          </a:xfrm>
          <a:prstGeom prst="rect">
            <a:avLst/>
          </a:prstGeom>
        </p:spPr>
      </p:pic>
      <p:sp>
        <p:nvSpPr>
          <p:cNvPr id="102" name="object 648">
            <a:extLst>
              <a:ext uri="{FF2B5EF4-FFF2-40B4-BE49-F238E27FC236}">
                <a16:creationId xmlns:a16="http://schemas.microsoft.com/office/drawing/2014/main" id="{FF788994-B875-9B4D-905A-76D9C5A7B50A}"/>
              </a:ext>
            </a:extLst>
          </p:cNvPr>
          <p:cNvSpPr/>
          <p:nvPr/>
        </p:nvSpPr>
        <p:spPr>
          <a:xfrm>
            <a:off x="815041" y="3436591"/>
            <a:ext cx="5932768" cy="165682"/>
          </a:xfrm>
          <a:custGeom>
            <a:avLst/>
            <a:gdLst/>
            <a:ahLst/>
            <a:cxnLst/>
            <a:rect l="l" t="t" r="r" b="b"/>
            <a:pathLst>
              <a:path w="12801600" h="357504">
                <a:moveTo>
                  <a:pt x="12801600" y="0"/>
                </a:moveTo>
                <a:lnTo>
                  <a:pt x="0" y="0"/>
                </a:lnTo>
                <a:lnTo>
                  <a:pt x="0" y="356997"/>
                </a:lnTo>
                <a:lnTo>
                  <a:pt x="12801600" y="356997"/>
                </a:lnTo>
                <a:lnTo>
                  <a:pt x="128016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834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380FC4EB-C92C-DA48-BFF8-833EDE3536FF}"/>
              </a:ext>
            </a:extLst>
          </p:cNvPr>
          <p:cNvSpPr/>
          <p:nvPr/>
        </p:nvSpPr>
        <p:spPr>
          <a:xfrm>
            <a:off x="4346451" y="1624302"/>
            <a:ext cx="2148882" cy="1804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900" indent="-158900">
              <a:buClr>
                <a:srgbClr val="FF0066"/>
              </a:buClr>
              <a:buFont typeface="Wingdings" panose="05000000000000000000" pitchFamily="2" charset="2"/>
              <a:buChar char="§"/>
            </a:pPr>
            <a:endParaRPr lang="es-CO" sz="927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58900" indent="-158900" algn="just">
              <a:buClr>
                <a:srgbClr val="2667CF"/>
              </a:buClr>
              <a:buFont typeface="Courier New" panose="02070309020205020404" pitchFamily="49" charset="0"/>
              <a:buChar char="o"/>
            </a:pPr>
            <a:r>
              <a:rPr lang="es-MX" sz="927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Ministerio de Trabajo es el órgano rector del Subsistema.</a:t>
            </a:r>
            <a:br>
              <a:rPr lang="es-MX" sz="927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s-MX" sz="927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58900" indent="-158900">
              <a:buClr>
                <a:srgbClr val="2667CF"/>
              </a:buClr>
              <a:buFont typeface="Courier New" panose="02070309020205020404" pitchFamily="49" charset="0"/>
              <a:buChar char="o"/>
            </a:pPr>
            <a:r>
              <a:rPr lang="es-MX" sz="927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 Comité Consultivo asesora el diseño de las políticas públicas y los lineamientos para la estructuración y operación del SFT.</a:t>
            </a:r>
            <a:br>
              <a:rPr lang="es-MX" sz="927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s-MX" sz="927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58900" indent="-158900">
              <a:buClr>
                <a:srgbClr val="2667CF"/>
              </a:buClr>
              <a:buFont typeface="Courier New" panose="02070309020205020404" pitchFamily="49" charset="0"/>
              <a:buChar char="o"/>
            </a:pPr>
            <a:r>
              <a:rPr lang="es-MX" sz="927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DMFT será la Secretaría Técnica del Comité Consultivo.</a:t>
            </a:r>
            <a:endParaRPr lang="es-CO" sz="927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0FD77AC3-E4FE-4240-9EA3-42618B1AF013}"/>
              </a:ext>
            </a:extLst>
          </p:cNvPr>
          <p:cNvSpPr/>
          <p:nvPr/>
        </p:nvSpPr>
        <p:spPr>
          <a:xfrm>
            <a:off x="4360576" y="1404137"/>
            <a:ext cx="2025542" cy="292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98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Institucionalidad del SFT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FE028667-3EAB-074C-86FF-4EEB60201C0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06884" y="706281"/>
            <a:ext cx="3107640" cy="1271074"/>
          </a:xfrm>
          <a:prstGeom prst="roundRect">
            <a:avLst>
              <a:gd name="adj" fmla="val 10598"/>
            </a:avLst>
          </a:prstGeom>
          <a:solidFill>
            <a:srgbClr val="3C55A4">
              <a:lumMod val="20000"/>
              <a:lumOff val="80000"/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 defTabSz="444915">
              <a:defRPr/>
            </a:pPr>
            <a:endParaRPr lang="en-US" sz="1589" kern="0">
              <a:solidFill>
                <a:srgbClr val="0F144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Freeform 6">
            <a:extLst>
              <a:ext uri="{FF2B5EF4-FFF2-40B4-BE49-F238E27FC236}">
                <a16:creationId xmlns:a16="http://schemas.microsoft.com/office/drawing/2014/main" id="{7DE2D493-17B5-E346-A906-9A773CE1B0D2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628379" y="1085022"/>
            <a:ext cx="1271074" cy="514060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444915">
              <a:defRPr/>
            </a:pPr>
            <a:endParaRPr lang="en-US" sz="1589" kern="0" dirty="0">
              <a:solidFill>
                <a:srgbClr val="0F144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C8FB65F8-09A8-2443-9DB7-36F09647839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57877" y="998528"/>
            <a:ext cx="652319" cy="652211"/>
          </a:xfrm>
          <a:custGeom>
            <a:avLst/>
            <a:gdLst>
              <a:gd name="T0" fmla="*/ 1772 w 3544"/>
              <a:gd name="T1" fmla="*/ 3543 h 3544"/>
              <a:gd name="T2" fmla="*/ 1772 w 3544"/>
              <a:gd name="T3" fmla="*/ 3543 h 3544"/>
              <a:gd name="T4" fmla="*/ 3543 w 3544"/>
              <a:gd name="T5" fmla="*/ 1771 h 3544"/>
              <a:gd name="T6" fmla="*/ 3543 w 3544"/>
              <a:gd name="T7" fmla="*/ 1771 h 3544"/>
              <a:gd name="T8" fmla="*/ 1772 w 3544"/>
              <a:gd name="T9" fmla="*/ 0 h 3544"/>
              <a:gd name="T10" fmla="*/ 1772 w 3544"/>
              <a:gd name="T11" fmla="*/ 0 h 3544"/>
              <a:gd name="T12" fmla="*/ 0 w 3544"/>
              <a:gd name="T13" fmla="*/ 1771 h 3544"/>
              <a:gd name="T14" fmla="*/ 0 w 3544"/>
              <a:gd name="T15" fmla="*/ 1771 h 3544"/>
              <a:gd name="T16" fmla="*/ 1772 w 3544"/>
              <a:gd name="T17" fmla="*/ 3543 h 3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44" h="3544">
                <a:moveTo>
                  <a:pt x="1772" y="3543"/>
                </a:moveTo>
                <a:lnTo>
                  <a:pt x="1772" y="3543"/>
                </a:lnTo>
                <a:cubicBezTo>
                  <a:pt x="2750" y="3543"/>
                  <a:pt x="3543" y="2750"/>
                  <a:pt x="3543" y="1771"/>
                </a:cubicBezTo>
                <a:lnTo>
                  <a:pt x="3543" y="1771"/>
                </a:lnTo>
                <a:cubicBezTo>
                  <a:pt x="3543" y="793"/>
                  <a:pt x="2750" y="0"/>
                  <a:pt x="1772" y="0"/>
                </a:cubicBezTo>
                <a:lnTo>
                  <a:pt x="1772" y="0"/>
                </a:lnTo>
                <a:cubicBezTo>
                  <a:pt x="793" y="0"/>
                  <a:pt x="0" y="793"/>
                  <a:pt x="0" y="1771"/>
                </a:cubicBezTo>
                <a:lnTo>
                  <a:pt x="0" y="1771"/>
                </a:lnTo>
                <a:cubicBezTo>
                  <a:pt x="0" y="2750"/>
                  <a:pt x="793" y="3543"/>
                  <a:pt x="1772" y="354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defTabSz="444915">
              <a:defRPr/>
            </a:pPr>
            <a:endParaRPr lang="en-US" sz="1589" kern="0" dirty="0">
              <a:solidFill>
                <a:srgbClr val="0F144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7" name="Freeform 8">
            <a:extLst>
              <a:ext uri="{FF2B5EF4-FFF2-40B4-BE49-F238E27FC236}">
                <a16:creationId xmlns:a16="http://schemas.microsoft.com/office/drawing/2014/main" id="{2E0D22D9-C29D-9A4E-98D3-45291534FFA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48141" y="988793"/>
            <a:ext cx="671792" cy="671681"/>
          </a:xfrm>
          <a:custGeom>
            <a:avLst/>
            <a:gdLst>
              <a:gd name="T0" fmla="*/ 3542 w 3653"/>
              <a:gd name="T1" fmla="*/ 1825 h 3652"/>
              <a:gd name="T2" fmla="*/ 3542 w 3653"/>
              <a:gd name="T3" fmla="*/ 1825 h 3652"/>
              <a:gd name="T4" fmla="*/ 1826 w 3653"/>
              <a:gd name="T5" fmla="*/ 108 h 3652"/>
              <a:gd name="T6" fmla="*/ 1826 w 3653"/>
              <a:gd name="T7" fmla="*/ 108 h 3652"/>
              <a:gd name="T8" fmla="*/ 109 w 3653"/>
              <a:gd name="T9" fmla="*/ 1825 h 3652"/>
              <a:gd name="T10" fmla="*/ 109 w 3653"/>
              <a:gd name="T11" fmla="*/ 1825 h 3652"/>
              <a:gd name="T12" fmla="*/ 1826 w 3653"/>
              <a:gd name="T13" fmla="*/ 3543 h 3652"/>
              <a:gd name="T14" fmla="*/ 1826 w 3653"/>
              <a:gd name="T15" fmla="*/ 3543 h 3652"/>
              <a:gd name="T16" fmla="*/ 3542 w 3653"/>
              <a:gd name="T17" fmla="*/ 1825 h 3652"/>
              <a:gd name="T18" fmla="*/ 0 w 3653"/>
              <a:gd name="T19" fmla="*/ 1825 h 3652"/>
              <a:gd name="T20" fmla="*/ 0 w 3653"/>
              <a:gd name="T21" fmla="*/ 1825 h 3652"/>
              <a:gd name="T22" fmla="*/ 1826 w 3653"/>
              <a:gd name="T23" fmla="*/ 0 h 3652"/>
              <a:gd name="T24" fmla="*/ 1826 w 3653"/>
              <a:gd name="T25" fmla="*/ 0 h 3652"/>
              <a:gd name="T26" fmla="*/ 3652 w 3653"/>
              <a:gd name="T27" fmla="*/ 1825 h 3652"/>
              <a:gd name="T28" fmla="*/ 3652 w 3653"/>
              <a:gd name="T29" fmla="*/ 1825 h 3652"/>
              <a:gd name="T30" fmla="*/ 1826 w 3653"/>
              <a:gd name="T31" fmla="*/ 3651 h 3652"/>
              <a:gd name="T32" fmla="*/ 1826 w 3653"/>
              <a:gd name="T33" fmla="*/ 3651 h 3652"/>
              <a:gd name="T34" fmla="*/ 0 w 3653"/>
              <a:gd name="T35" fmla="*/ 1825 h 3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53" h="3652">
                <a:moveTo>
                  <a:pt x="3542" y="1825"/>
                </a:moveTo>
                <a:lnTo>
                  <a:pt x="3542" y="1825"/>
                </a:lnTo>
                <a:cubicBezTo>
                  <a:pt x="3542" y="878"/>
                  <a:pt x="2772" y="108"/>
                  <a:pt x="1826" y="108"/>
                </a:cubicBezTo>
                <a:lnTo>
                  <a:pt x="1826" y="108"/>
                </a:lnTo>
                <a:cubicBezTo>
                  <a:pt x="879" y="108"/>
                  <a:pt x="109" y="878"/>
                  <a:pt x="109" y="1825"/>
                </a:cubicBezTo>
                <a:lnTo>
                  <a:pt x="109" y="1825"/>
                </a:lnTo>
                <a:cubicBezTo>
                  <a:pt x="109" y="2772"/>
                  <a:pt x="879" y="3543"/>
                  <a:pt x="1826" y="3543"/>
                </a:cubicBezTo>
                <a:lnTo>
                  <a:pt x="1826" y="3543"/>
                </a:lnTo>
                <a:cubicBezTo>
                  <a:pt x="2772" y="3543"/>
                  <a:pt x="3542" y="2772"/>
                  <a:pt x="3542" y="1825"/>
                </a:cubicBezTo>
                <a:close/>
                <a:moveTo>
                  <a:pt x="0" y="1825"/>
                </a:moveTo>
                <a:lnTo>
                  <a:pt x="0" y="1825"/>
                </a:lnTo>
                <a:cubicBezTo>
                  <a:pt x="0" y="819"/>
                  <a:pt x="819" y="0"/>
                  <a:pt x="1826" y="0"/>
                </a:cubicBezTo>
                <a:lnTo>
                  <a:pt x="1826" y="0"/>
                </a:lnTo>
                <a:cubicBezTo>
                  <a:pt x="2832" y="0"/>
                  <a:pt x="3652" y="819"/>
                  <a:pt x="3652" y="1825"/>
                </a:cubicBezTo>
                <a:lnTo>
                  <a:pt x="3652" y="1825"/>
                </a:lnTo>
                <a:cubicBezTo>
                  <a:pt x="3652" y="2832"/>
                  <a:pt x="2832" y="3651"/>
                  <a:pt x="1826" y="3651"/>
                </a:cubicBezTo>
                <a:lnTo>
                  <a:pt x="1826" y="3651"/>
                </a:lnTo>
                <a:cubicBezTo>
                  <a:pt x="819" y="3651"/>
                  <a:pt x="0" y="2832"/>
                  <a:pt x="0" y="1825"/>
                </a:cubicBezTo>
                <a:close/>
              </a:path>
            </a:pathLst>
          </a:custGeom>
          <a:solidFill>
            <a:srgbClr val="0B0F34"/>
          </a:solidFill>
          <a:ln>
            <a:noFill/>
          </a:ln>
          <a:effectLst/>
        </p:spPr>
        <p:txBody>
          <a:bodyPr wrap="none" anchor="ctr"/>
          <a:lstStyle/>
          <a:p>
            <a:pPr defTabSz="444915">
              <a:defRPr/>
            </a:pPr>
            <a:endParaRPr lang="en-US" sz="1589" kern="0">
              <a:solidFill>
                <a:srgbClr val="0F144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5B32BE9B-CEC9-8D48-A196-E8B1E5CD107C}"/>
              </a:ext>
            </a:extLst>
          </p:cNvPr>
          <p:cNvSpPr txBox="1">
            <a:spLocks/>
          </p:cNvSpPr>
          <p:nvPr/>
        </p:nvSpPr>
        <p:spPr>
          <a:xfrm>
            <a:off x="1837182" y="778717"/>
            <a:ext cx="2206714" cy="1163809"/>
          </a:xfrm>
          <a:prstGeom prst="rect">
            <a:avLst/>
          </a:prstGeom>
        </p:spPr>
        <p:txBody>
          <a:bodyPr vert="horz" wrap="square" lIns="22254" tIns="11127" rIns="22254" bIns="11127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264656">
              <a:lnSpc>
                <a:spcPct val="100000"/>
              </a:lnSpc>
            </a:pPr>
            <a:r>
              <a:rPr lang="es-ES" sz="927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SFT una vía de cualificación creada por el artículo 194 de la Ley 1955 “Ley del Plan Nacional de Desarrollo – Pacto por Colombia, Pacto por La Equidad (2018-2022)”. La SFT es una formación ocupacional con una manera de aprender diferenciada de las otras vías de cualificación.</a:t>
            </a:r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ADE6956C-2059-0143-9B32-B3AFBD72197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8036" y="2048217"/>
            <a:ext cx="3107640" cy="1271074"/>
          </a:xfrm>
          <a:prstGeom prst="roundRect">
            <a:avLst>
              <a:gd name="adj" fmla="val 10598"/>
            </a:avLst>
          </a:prstGeom>
          <a:solidFill>
            <a:srgbClr val="3C55A4">
              <a:lumMod val="20000"/>
              <a:lumOff val="80000"/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 defTabSz="444915">
              <a:defRPr/>
            </a:pPr>
            <a:endParaRPr lang="en-US" sz="1589" kern="0">
              <a:solidFill>
                <a:srgbClr val="0F144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E34706DB-0D41-3F48-B521-998FBE72090A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639531" y="2426958"/>
            <a:ext cx="1271074" cy="514060"/>
          </a:xfrm>
          <a:prstGeom prst="round2Same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 defTabSz="444915">
              <a:defRPr/>
            </a:pPr>
            <a:endParaRPr lang="en-US" sz="1589" kern="0" dirty="0">
              <a:solidFill>
                <a:srgbClr val="0F144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" name="Freeform 7">
            <a:extLst>
              <a:ext uri="{FF2B5EF4-FFF2-40B4-BE49-F238E27FC236}">
                <a16:creationId xmlns:a16="http://schemas.microsoft.com/office/drawing/2014/main" id="{D4FBD408-0C9E-EA4C-8DE1-8FEAA25E076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69029" y="2340465"/>
            <a:ext cx="652319" cy="652211"/>
          </a:xfrm>
          <a:custGeom>
            <a:avLst/>
            <a:gdLst>
              <a:gd name="T0" fmla="*/ 1772 w 3544"/>
              <a:gd name="T1" fmla="*/ 3543 h 3544"/>
              <a:gd name="T2" fmla="*/ 1772 w 3544"/>
              <a:gd name="T3" fmla="*/ 3543 h 3544"/>
              <a:gd name="T4" fmla="*/ 3543 w 3544"/>
              <a:gd name="T5" fmla="*/ 1771 h 3544"/>
              <a:gd name="T6" fmla="*/ 3543 w 3544"/>
              <a:gd name="T7" fmla="*/ 1771 h 3544"/>
              <a:gd name="T8" fmla="*/ 1772 w 3544"/>
              <a:gd name="T9" fmla="*/ 0 h 3544"/>
              <a:gd name="T10" fmla="*/ 1772 w 3544"/>
              <a:gd name="T11" fmla="*/ 0 h 3544"/>
              <a:gd name="T12" fmla="*/ 0 w 3544"/>
              <a:gd name="T13" fmla="*/ 1771 h 3544"/>
              <a:gd name="T14" fmla="*/ 0 w 3544"/>
              <a:gd name="T15" fmla="*/ 1771 h 3544"/>
              <a:gd name="T16" fmla="*/ 1772 w 3544"/>
              <a:gd name="T17" fmla="*/ 3543 h 3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44" h="3544">
                <a:moveTo>
                  <a:pt x="1772" y="3543"/>
                </a:moveTo>
                <a:lnTo>
                  <a:pt x="1772" y="3543"/>
                </a:lnTo>
                <a:cubicBezTo>
                  <a:pt x="2750" y="3543"/>
                  <a:pt x="3543" y="2750"/>
                  <a:pt x="3543" y="1771"/>
                </a:cubicBezTo>
                <a:lnTo>
                  <a:pt x="3543" y="1771"/>
                </a:lnTo>
                <a:cubicBezTo>
                  <a:pt x="3543" y="793"/>
                  <a:pt x="2750" y="0"/>
                  <a:pt x="1772" y="0"/>
                </a:cubicBezTo>
                <a:lnTo>
                  <a:pt x="1772" y="0"/>
                </a:lnTo>
                <a:cubicBezTo>
                  <a:pt x="793" y="0"/>
                  <a:pt x="0" y="793"/>
                  <a:pt x="0" y="1771"/>
                </a:cubicBezTo>
                <a:lnTo>
                  <a:pt x="0" y="1771"/>
                </a:lnTo>
                <a:cubicBezTo>
                  <a:pt x="0" y="2750"/>
                  <a:pt x="793" y="3543"/>
                  <a:pt x="1772" y="354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defTabSz="444915">
              <a:defRPr/>
            </a:pPr>
            <a:endParaRPr lang="en-US" sz="1589" kern="0" dirty="0">
              <a:solidFill>
                <a:srgbClr val="0F144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2" name="Freeform 8">
            <a:extLst>
              <a:ext uri="{FF2B5EF4-FFF2-40B4-BE49-F238E27FC236}">
                <a16:creationId xmlns:a16="http://schemas.microsoft.com/office/drawing/2014/main" id="{5E2ABBD3-315F-6043-BB61-9ADEE8373A5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59293" y="2330730"/>
            <a:ext cx="671792" cy="671681"/>
          </a:xfrm>
          <a:custGeom>
            <a:avLst/>
            <a:gdLst>
              <a:gd name="T0" fmla="*/ 3542 w 3653"/>
              <a:gd name="T1" fmla="*/ 1825 h 3652"/>
              <a:gd name="T2" fmla="*/ 3542 w 3653"/>
              <a:gd name="T3" fmla="*/ 1825 h 3652"/>
              <a:gd name="T4" fmla="*/ 1826 w 3653"/>
              <a:gd name="T5" fmla="*/ 108 h 3652"/>
              <a:gd name="T6" fmla="*/ 1826 w 3653"/>
              <a:gd name="T7" fmla="*/ 108 h 3652"/>
              <a:gd name="T8" fmla="*/ 109 w 3653"/>
              <a:gd name="T9" fmla="*/ 1825 h 3652"/>
              <a:gd name="T10" fmla="*/ 109 w 3653"/>
              <a:gd name="T11" fmla="*/ 1825 h 3652"/>
              <a:gd name="T12" fmla="*/ 1826 w 3653"/>
              <a:gd name="T13" fmla="*/ 3543 h 3652"/>
              <a:gd name="T14" fmla="*/ 1826 w 3653"/>
              <a:gd name="T15" fmla="*/ 3543 h 3652"/>
              <a:gd name="T16" fmla="*/ 3542 w 3653"/>
              <a:gd name="T17" fmla="*/ 1825 h 3652"/>
              <a:gd name="T18" fmla="*/ 0 w 3653"/>
              <a:gd name="T19" fmla="*/ 1825 h 3652"/>
              <a:gd name="T20" fmla="*/ 0 w 3653"/>
              <a:gd name="T21" fmla="*/ 1825 h 3652"/>
              <a:gd name="T22" fmla="*/ 1826 w 3653"/>
              <a:gd name="T23" fmla="*/ 0 h 3652"/>
              <a:gd name="T24" fmla="*/ 1826 w 3653"/>
              <a:gd name="T25" fmla="*/ 0 h 3652"/>
              <a:gd name="T26" fmla="*/ 3652 w 3653"/>
              <a:gd name="T27" fmla="*/ 1825 h 3652"/>
              <a:gd name="T28" fmla="*/ 3652 w 3653"/>
              <a:gd name="T29" fmla="*/ 1825 h 3652"/>
              <a:gd name="T30" fmla="*/ 1826 w 3653"/>
              <a:gd name="T31" fmla="*/ 3651 h 3652"/>
              <a:gd name="T32" fmla="*/ 1826 w 3653"/>
              <a:gd name="T33" fmla="*/ 3651 h 3652"/>
              <a:gd name="T34" fmla="*/ 0 w 3653"/>
              <a:gd name="T35" fmla="*/ 1825 h 3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53" h="3652">
                <a:moveTo>
                  <a:pt x="3542" y="1825"/>
                </a:moveTo>
                <a:lnTo>
                  <a:pt x="3542" y="1825"/>
                </a:lnTo>
                <a:cubicBezTo>
                  <a:pt x="3542" y="878"/>
                  <a:pt x="2772" y="108"/>
                  <a:pt x="1826" y="108"/>
                </a:cubicBezTo>
                <a:lnTo>
                  <a:pt x="1826" y="108"/>
                </a:lnTo>
                <a:cubicBezTo>
                  <a:pt x="879" y="108"/>
                  <a:pt x="109" y="878"/>
                  <a:pt x="109" y="1825"/>
                </a:cubicBezTo>
                <a:lnTo>
                  <a:pt x="109" y="1825"/>
                </a:lnTo>
                <a:cubicBezTo>
                  <a:pt x="109" y="2772"/>
                  <a:pt x="879" y="3543"/>
                  <a:pt x="1826" y="3543"/>
                </a:cubicBezTo>
                <a:lnTo>
                  <a:pt x="1826" y="3543"/>
                </a:lnTo>
                <a:cubicBezTo>
                  <a:pt x="2772" y="3543"/>
                  <a:pt x="3542" y="2772"/>
                  <a:pt x="3542" y="1825"/>
                </a:cubicBezTo>
                <a:close/>
                <a:moveTo>
                  <a:pt x="0" y="1825"/>
                </a:moveTo>
                <a:lnTo>
                  <a:pt x="0" y="1825"/>
                </a:lnTo>
                <a:cubicBezTo>
                  <a:pt x="0" y="819"/>
                  <a:pt x="819" y="0"/>
                  <a:pt x="1826" y="0"/>
                </a:cubicBezTo>
                <a:lnTo>
                  <a:pt x="1826" y="0"/>
                </a:lnTo>
                <a:cubicBezTo>
                  <a:pt x="2832" y="0"/>
                  <a:pt x="3652" y="819"/>
                  <a:pt x="3652" y="1825"/>
                </a:cubicBezTo>
                <a:lnTo>
                  <a:pt x="3652" y="1825"/>
                </a:lnTo>
                <a:cubicBezTo>
                  <a:pt x="3652" y="2832"/>
                  <a:pt x="2832" y="3651"/>
                  <a:pt x="1826" y="3651"/>
                </a:cubicBezTo>
                <a:lnTo>
                  <a:pt x="1826" y="3651"/>
                </a:lnTo>
                <a:cubicBezTo>
                  <a:pt x="819" y="3651"/>
                  <a:pt x="0" y="2832"/>
                  <a:pt x="0" y="1825"/>
                </a:cubicBezTo>
                <a:close/>
              </a:path>
            </a:pathLst>
          </a:custGeom>
          <a:solidFill>
            <a:srgbClr val="0B0F34"/>
          </a:solidFill>
          <a:ln>
            <a:noFill/>
          </a:ln>
          <a:effectLst/>
        </p:spPr>
        <p:txBody>
          <a:bodyPr wrap="none" anchor="ctr"/>
          <a:lstStyle/>
          <a:p>
            <a:pPr defTabSz="444915">
              <a:defRPr/>
            </a:pPr>
            <a:endParaRPr lang="en-US" sz="1589" kern="0">
              <a:solidFill>
                <a:srgbClr val="0F144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3A33B1AC-61F7-3F43-A664-F8134F461470}"/>
              </a:ext>
            </a:extLst>
          </p:cNvPr>
          <p:cNvSpPr txBox="1">
            <a:spLocks/>
          </p:cNvSpPr>
          <p:nvPr/>
        </p:nvSpPr>
        <p:spPr>
          <a:xfrm>
            <a:off x="1848334" y="2120653"/>
            <a:ext cx="2206714" cy="1163809"/>
          </a:xfrm>
          <a:prstGeom prst="rect">
            <a:avLst/>
          </a:prstGeom>
        </p:spPr>
        <p:txBody>
          <a:bodyPr vert="horz" wrap="square" lIns="22254" tIns="11127" rIns="22254" bIns="11127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264656">
              <a:lnSpc>
                <a:spcPct val="100000"/>
              </a:lnSpc>
            </a:pPr>
            <a:r>
              <a:rPr lang="es-ES" sz="927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 esta vía se alcanzan y reconocen los Resultados de Aprendizaje de una persona tras culminar y aprobar un programa de Formación para el Trabajo (diseñado con los catálogos sectoriales de cualificaciones como referente, en línea con el SNC y conforme a los niveles MNC). </a:t>
            </a:r>
          </a:p>
        </p:txBody>
      </p:sp>
      <p:pic>
        <p:nvPicPr>
          <p:cNvPr id="44" name="Gráfico 43" descr="Pluma con relleno sólido">
            <a:extLst>
              <a:ext uri="{FF2B5EF4-FFF2-40B4-BE49-F238E27FC236}">
                <a16:creationId xmlns:a16="http://schemas.microsoft.com/office/drawing/2014/main" id="{DBBB488F-74D6-994F-87C1-E1AFCE42C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0308" y="1112749"/>
            <a:ext cx="423769" cy="423769"/>
          </a:xfrm>
          <a:prstGeom prst="rect">
            <a:avLst/>
          </a:prstGeom>
        </p:spPr>
      </p:pic>
      <p:pic>
        <p:nvPicPr>
          <p:cNvPr id="45" name="Gráfico 44" descr="Lista de comprobación con relleno sólido">
            <a:extLst>
              <a:ext uri="{FF2B5EF4-FFF2-40B4-BE49-F238E27FC236}">
                <a16:creationId xmlns:a16="http://schemas.microsoft.com/office/drawing/2014/main" id="{D4AC2732-BD2E-A243-87E5-0C0661AC5F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00308" y="2465577"/>
            <a:ext cx="423769" cy="423769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525608D8-0F02-B54C-90C1-40B94CB83E5E}"/>
              </a:ext>
            </a:extLst>
          </p:cNvPr>
          <p:cNvSpPr txBox="1"/>
          <p:nvPr/>
        </p:nvSpPr>
        <p:spPr>
          <a:xfrm>
            <a:off x="4647646" y="776910"/>
            <a:ext cx="1546491" cy="548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483" b="1" u="sng" kern="0" spc="-53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Decreto 1650 de 2021</a:t>
            </a:r>
          </a:p>
        </p:txBody>
      </p:sp>
    </p:spTree>
    <p:extLst>
      <p:ext uri="{BB962C8B-B14F-4D97-AF65-F5344CB8AC3E}">
        <p14:creationId xmlns:p14="http://schemas.microsoft.com/office/powerpoint/2010/main" val="1893101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ángulo 134">
            <a:extLst>
              <a:ext uri="{FF2B5EF4-FFF2-40B4-BE49-F238E27FC236}">
                <a16:creationId xmlns:a16="http://schemas.microsoft.com/office/drawing/2014/main" id="{2E12F7E3-5142-9F4B-9921-F31952032345}"/>
              </a:ext>
            </a:extLst>
          </p:cNvPr>
          <p:cNvSpPr/>
          <p:nvPr/>
        </p:nvSpPr>
        <p:spPr>
          <a:xfrm>
            <a:off x="956298" y="35314"/>
            <a:ext cx="3583355" cy="4366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s-CO" sz="1668" b="1" kern="0" spc="-53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Referentes obligatorios para </a:t>
            </a:r>
          </a:p>
          <a:p>
            <a:pPr lvl="0">
              <a:defRPr/>
            </a:pPr>
            <a:r>
              <a:rPr lang="es-CO" sz="1668" b="1" kern="0" spc="-53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los programas del SFT </a:t>
            </a:r>
          </a:p>
        </p:txBody>
      </p:sp>
      <p:pic>
        <p:nvPicPr>
          <p:cNvPr id="19" name="object 6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3021" y="-2118"/>
            <a:ext cx="2224788" cy="438817"/>
          </a:xfrm>
          <a:prstGeom prst="rect">
            <a:avLst/>
          </a:prstGeom>
        </p:spPr>
      </p:pic>
      <p:sp>
        <p:nvSpPr>
          <p:cNvPr id="119" name="object 648">
            <a:extLst>
              <a:ext uri="{FF2B5EF4-FFF2-40B4-BE49-F238E27FC236}">
                <a16:creationId xmlns:a16="http://schemas.microsoft.com/office/drawing/2014/main" id="{0B860550-F3D1-0A46-A2F0-202903212EDF}"/>
              </a:ext>
            </a:extLst>
          </p:cNvPr>
          <p:cNvSpPr/>
          <p:nvPr/>
        </p:nvSpPr>
        <p:spPr>
          <a:xfrm>
            <a:off x="815041" y="3441970"/>
            <a:ext cx="5932768" cy="160303"/>
          </a:xfrm>
          <a:custGeom>
            <a:avLst/>
            <a:gdLst/>
            <a:ahLst/>
            <a:cxnLst/>
            <a:rect l="l" t="t" r="r" b="b"/>
            <a:pathLst>
              <a:path w="12801600" h="357504">
                <a:moveTo>
                  <a:pt x="12801600" y="0"/>
                </a:moveTo>
                <a:lnTo>
                  <a:pt x="0" y="0"/>
                </a:lnTo>
                <a:lnTo>
                  <a:pt x="0" y="356997"/>
                </a:lnTo>
                <a:lnTo>
                  <a:pt x="12801600" y="356997"/>
                </a:lnTo>
                <a:lnTo>
                  <a:pt x="128016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834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63CC640-9E39-6543-AFE0-96A256F74578}"/>
              </a:ext>
            </a:extLst>
          </p:cNvPr>
          <p:cNvSpPr/>
          <p:nvPr/>
        </p:nvSpPr>
        <p:spPr>
          <a:xfrm>
            <a:off x="1051963" y="812224"/>
            <a:ext cx="5342705" cy="247290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834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Freeform 1">
            <a:extLst>
              <a:ext uri="{FF2B5EF4-FFF2-40B4-BE49-F238E27FC236}">
                <a16:creationId xmlns:a16="http://schemas.microsoft.com/office/drawing/2014/main" id="{B85F3100-4F8F-1F4A-9FF2-DD132B502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0530" y="590122"/>
            <a:ext cx="1538448" cy="2764718"/>
          </a:xfrm>
          <a:custGeom>
            <a:avLst/>
            <a:gdLst>
              <a:gd name="T0" fmla="*/ 3215 w 8764"/>
              <a:gd name="T1" fmla="*/ 0 h 16348"/>
              <a:gd name="T2" fmla="*/ 3215 w 8764"/>
              <a:gd name="T3" fmla="*/ 0 h 16348"/>
              <a:gd name="T4" fmla="*/ 4936 w 8764"/>
              <a:gd name="T5" fmla="*/ 1721 h 16348"/>
              <a:gd name="T6" fmla="*/ 4925 w 8764"/>
              <a:gd name="T7" fmla="*/ 1916 h 16348"/>
              <a:gd name="T8" fmla="*/ 4925 w 8764"/>
              <a:gd name="T9" fmla="*/ 1916 h 16348"/>
              <a:gd name="T10" fmla="*/ 5887 w 8764"/>
              <a:gd name="T11" fmla="*/ 2731 h 16348"/>
              <a:gd name="T12" fmla="*/ 6737 w 8764"/>
              <a:gd name="T13" fmla="*/ 3745 h 16348"/>
              <a:gd name="T14" fmla="*/ 6737 w 8764"/>
              <a:gd name="T15" fmla="*/ 3745 h 16348"/>
              <a:gd name="T16" fmla="*/ 7034 w 8764"/>
              <a:gd name="T17" fmla="*/ 3719 h 16348"/>
              <a:gd name="T18" fmla="*/ 8251 w 8764"/>
              <a:gd name="T19" fmla="*/ 4223 h 16348"/>
              <a:gd name="T20" fmla="*/ 8251 w 8764"/>
              <a:gd name="T21" fmla="*/ 4223 h 16348"/>
              <a:gd name="T22" fmla="*/ 8754 w 8764"/>
              <a:gd name="T23" fmla="*/ 5439 h 16348"/>
              <a:gd name="T24" fmla="*/ 8251 w 8764"/>
              <a:gd name="T25" fmla="*/ 6656 h 16348"/>
              <a:gd name="T26" fmla="*/ 8251 w 8764"/>
              <a:gd name="T27" fmla="*/ 6656 h 16348"/>
              <a:gd name="T28" fmla="*/ 8003 w 8764"/>
              <a:gd name="T29" fmla="*/ 6861 h 16348"/>
              <a:gd name="T30" fmla="*/ 8100 w 8764"/>
              <a:gd name="T31" fmla="*/ 8067 h 16348"/>
              <a:gd name="T32" fmla="*/ 8100 w 8764"/>
              <a:gd name="T33" fmla="*/ 8067 h 16348"/>
              <a:gd name="T34" fmla="*/ 7999 w 8764"/>
              <a:gd name="T35" fmla="*/ 9299 h 16348"/>
              <a:gd name="T36" fmla="*/ 8763 w 8764"/>
              <a:gd name="T37" fmla="*/ 10728 h 16348"/>
              <a:gd name="T38" fmla="*/ 8763 w 8764"/>
              <a:gd name="T39" fmla="*/ 10728 h 16348"/>
              <a:gd name="T40" fmla="*/ 7042 w 8764"/>
              <a:gd name="T41" fmla="*/ 12449 h 16348"/>
              <a:gd name="T42" fmla="*/ 6715 w 8764"/>
              <a:gd name="T43" fmla="*/ 12418 h 16348"/>
              <a:gd name="T44" fmla="*/ 6715 w 8764"/>
              <a:gd name="T45" fmla="*/ 12418 h 16348"/>
              <a:gd name="T46" fmla="*/ 5887 w 8764"/>
              <a:gd name="T47" fmla="*/ 13401 h 16348"/>
              <a:gd name="T48" fmla="*/ 5052 w 8764"/>
              <a:gd name="T49" fmla="*/ 14123 h 16348"/>
              <a:gd name="T50" fmla="*/ 5052 w 8764"/>
              <a:gd name="T51" fmla="*/ 14123 h 16348"/>
              <a:gd name="T52" fmla="*/ 4621 w 8764"/>
              <a:gd name="T53" fmla="*/ 15843 h 16348"/>
              <a:gd name="T54" fmla="*/ 3405 w 8764"/>
              <a:gd name="T55" fmla="*/ 16347 h 16348"/>
              <a:gd name="T56" fmla="*/ 3405 w 8764"/>
              <a:gd name="T57" fmla="*/ 16347 h 16348"/>
              <a:gd name="T58" fmla="*/ 2187 w 8764"/>
              <a:gd name="T59" fmla="*/ 15843 h 16348"/>
              <a:gd name="T60" fmla="*/ 1916 w 8764"/>
              <a:gd name="T61" fmla="*/ 15491 h 16348"/>
              <a:gd name="T62" fmla="*/ 1916 w 8764"/>
              <a:gd name="T63" fmla="*/ 15491 h 16348"/>
              <a:gd name="T64" fmla="*/ 551 w 8764"/>
              <a:gd name="T65" fmla="*/ 15615 h 16348"/>
              <a:gd name="T66" fmla="*/ 0 w 8764"/>
              <a:gd name="T67" fmla="*/ 11119 h 16348"/>
              <a:gd name="T68" fmla="*/ 551 w 8764"/>
              <a:gd name="T69" fmla="*/ 11119 h 16348"/>
              <a:gd name="T70" fmla="*/ 2710 w 8764"/>
              <a:gd name="T71" fmla="*/ 10223 h 16348"/>
              <a:gd name="T72" fmla="*/ 3605 w 8764"/>
              <a:gd name="T73" fmla="*/ 8067 h 16348"/>
              <a:gd name="T74" fmla="*/ 3605 w 8764"/>
              <a:gd name="T75" fmla="*/ 8067 h 16348"/>
              <a:gd name="T76" fmla="*/ 2710 w 8764"/>
              <a:gd name="T77" fmla="*/ 5909 h 16348"/>
              <a:gd name="T78" fmla="*/ 551 w 8764"/>
              <a:gd name="T79" fmla="*/ 5013 h 16348"/>
              <a:gd name="T80" fmla="*/ 0 w 8764"/>
              <a:gd name="T81" fmla="*/ 5013 h 16348"/>
              <a:gd name="T82" fmla="*/ 551 w 8764"/>
              <a:gd name="T83" fmla="*/ 517 h 16348"/>
              <a:gd name="T84" fmla="*/ 1880 w 8764"/>
              <a:gd name="T85" fmla="*/ 635 h 16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764" h="16348">
                <a:moveTo>
                  <a:pt x="1880" y="635"/>
                </a:moveTo>
                <a:cubicBezTo>
                  <a:pt x="2205" y="236"/>
                  <a:pt x="2698" y="0"/>
                  <a:pt x="3215" y="0"/>
                </a:cubicBezTo>
                <a:lnTo>
                  <a:pt x="3215" y="0"/>
                </a:lnTo>
                <a:lnTo>
                  <a:pt x="3215" y="0"/>
                </a:lnTo>
                <a:cubicBezTo>
                  <a:pt x="4164" y="0"/>
                  <a:pt x="4936" y="772"/>
                  <a:pt x="4936" y="1721"/>
                </a:cubicBezTo>
                <a:lnTo>
                  <a:pt x="4936" y="1721"/>
                </a:lnTo>
                <a:lnTo>
                  <a:pt x="4936" y="1721"/>
                </a:lnTo>
                <a:cubicBezTo>
                  <a:pt x="4936" y="1786"/>
                  <a:pt x="4931" y="1852"/>
                  <a:pt x="4925" y="1916"/>
                </a:cubicBezTo>
                <a:lnTo>
                  <a:pt x="4925" y="1916"/>
                </a:lnTo>
                <a:lnTo>
                  <a:pt x="4925" y="1916"/>
                </a:lnTo>
                <a:cubicBezTo>
                  <a:pt x="5267" y="2160"/>
                  <a:pt x="5590" y="2434"/>
                  <a:pt x="5887" y="2731"/>
                </a:cubicBezTo>
                <a:lnTo>
                  <a:pt x="5887" y="2731"/>
                </a:lnTo>
                <a:lnTo>
                  <a:pt x="5887" y="2731"/>
                </a:lnTo>
                <a:cubicBezTo>
                  <a:pt x="6199" y="3042"/>
                  <a:pt x="6483" y="3383"/>
                  <a:pt x="6737" y="3745"/>
                </a:cubicBezTo>
                <a:lnTo>
                  <a:pt x="6737" y="3745"/>
                </a:lnTo>
                <a:lnTo>
                  <a:pt x="6737" y="3745"/>
                </a:lnTo>
                <a:cubicBezTo>
                  <a:pt x="6835" y="3728"/>
                  <a:pt x="6935" y="3719"/>
                  <a:pt x="7034" y="3719"/>
                </a:cubicBezTo>
                <a:lnTo>
                  <a:pt x="7034" y="3719"/>
                </a:lnTo>
                <a:lnTo>
                  <a:pt x="7034" y="3719"/>
                </a:lnTo>
                <a:cubicBezTo>
                  <a:pt x="7494" y="3719"/>
                  <a:pt x="7925" y="3898"/>
                  <a:pt x="8251" y="4223"/>
                </a:cubicBezTo>
                <a:lnTo>
                  <a:pt x="8251" y="4223"/>
                </a:lnTo>
                <a:lnTo>
                  <a:pt x="8251" y="4223"/>
                </a:lnTo>
                <a:cubicBezTo>
                  <a:pt x="8575" y="4548"/>
                  <a:pt x="8754" y="4980"/>
                  <a:pt x="8754" y="5439"/>
                </a:cubicBezTo>
                <a:lnTo>
                  <a:pt x="8754" y="5439"/>
                </a:lnTo>
                <a:lnTo>
                  <a:pt x="8754" y="5439"/>
                </a:lnTo>
                <a:cubicBezTo>
                  <a:pt x="8754" y="5899"/>
                  <a:pt x="8575" y="6332"/>
                  <a:pt x="8251" y="6656"/>
                </a:cubicBezTo>
                <a:lnTo>
                  <a:pt x="8251" y="6656"/>
                </a:lnTo>
                <a:lnTo>
                  <a:pt x="8251" y="6656"/>
                </a:lnTo>
                <a:cubicBezTo>
                  <a:pt x="8175" y="6732"/>
                  <a:pt x="8092" y="6801"/>
                  <a:pt x="8003" y="6861"/>
                </a:cubicBezTo>
                <a:lnTo>
                  <a:pt x="8003" y="6861"/>
                </a:lnTo>
                <a:lnTo>
                  <a:pt x="8003" y="6861"/>
                </a:lnTo>
                <a:cubicBezTo>
                  <a:pt x="8067" y="7259"/>
                  <a:pt x="8100" y="7664"/>
                  <a:pt x="8100" y="8067"/>
                </a:cubicBezTo>
                <a:lnTo>
                  <a:pt x="8100" y="8067"/>
                </a:lnTo>
                <a:lnTo>
                  <a:pt x="8100" y="8067"/>
                </a:lnTo>
                <a:cubicBezTo>
                  <a:pt x="8100" y="8478"/>
                  <a:pt x="8066" y="8893"/>
                  <a:pt x="7999" y="9299"/>
                </a:cubicBezTo>
                <a:lnTo>
                  <a:pt x="7999" y="9299"/>
                </a:lnTo>
                <a:lnTo>
                  <a:pt x="7999" y="9299"/>
                </a:lnTo>
                <a:cubicBezTo>
                  <a:pt x="8472" y="9619"/>
                  <a:pt x="8763" y="10158"/>
                  <a:pt x="8763" y="10728"/>
                </a:cubicBezTo>
                <a:lnTo>
                  <a:pt x="8763" y="10728"/>
                </a:lnTo>
                <a:lnTo>
                  <a:pt x="8763" y="10728"/>
                </a:lnTo>
                <a:cubicBezTo>
                  <a:pt x="8763" y="11677"/>
                  <a:pt x="7991" y="12449"/>
                  <a:pt x="7042" y="12449"/>
                </a:cubicBezTo>
                <a:lnTo>
                  <a:pt x="7042" y="12449"/>
                </a:lnTo>
                <a:lnTo>
                  <a:pt x="7042" y="12449"/>
                </a:lnTo>
                <a:cubicBezTo>
                  <a:pt x="6933" y="12449"/>
                  <a:pt x="6823" y="12439"/>
                  <a:pt x="6715" y="12418"/>
                </a:cubicBezTo>
                <a:lnTo>
                  <a:pt x="6715" y="12418"/>
                </a:lnTo>
                <a:lnTo>
                  <a:pt x="6715" y="12418"/>
                </a:lnTo>
                <a:cubicBezTo>
                  <a:pt x="6467" y="12768"/>
                  <a:pt x="6190" y="13099"/>
                  <a:pt x="5887" y="13401"/>
                </a:cubicBezTo>
                <a:lnTo>
                  <a:pt x="5887" y="13401"/>
                </a:lnTo>
                <a:lnTo>
                  <a:pt x="5887" y="13401"/>
                </a:lnTo>
                <a:cubicBezTo>
                  <a:pt x="5628" y="13661"/>
                  <a:pt x="5347" y="13903"/>
                  <a:pt x="5052" y="14123"/>
                </a:cubicBezTo>
                <a:lnTo>
                  <a:pt x="5052" y="14123"/>
                </a:lnTo>
                <a:lnTo>
                  <a:pt x="5052" y="14123"/>
                </a:lnTo>
                <a:cubicBezTo>
                  <a:pt x="5237" y="14725"/>
                  <a:pt x="5073" y="15391"/>
                  <a:pt x="4621" y="15843"/>
                </a:cubicBezTo>
                <a:lnTo>
                  <a:pt x="4621" y="15843"/>
                </a:lnTo>
                <a:lnTo>
                  <a:pt x="4621" y="15843"/>
                </a:lnTo>
                <a:cubicBezTo>
                  <a:pt x="4296" y="16168"/>
                  <a:pt x="3864" y="16347"/>
                  <a:pt x="3405" y="16347"/>
                </a:cubicBezTo>
                <a:lnTo>
                  <a:pt x="3405" y="16347"/>
                </a:lnTo>
                <a:lnTo>
                  <a:pt x="3405" y="16347"/>
                </a:lnTo>
                <a:cubicBezTo>
                  <a:pt x="2945" y="16347"/>
                  <a:pt x="2512" y="16168"/>
                  <a:pt x="2187" y="15843"/>
                </a:cubicBezTo>
                <a:lnTo>
                  <a:pt x="2187" y="15843"/>
                </a:lnTo>
                <a:lnTo>
                  <a:pt x="2187" y="15843"/>
                </a:lnTo>
                <a:cubicBezTo>
                  <a:pt x="2082" y="15738"/>
                  <a:pt x="1991" y="15619"/>
                  <a:pt x="1916" y="15491"/>
                </a:cubicBezTo>
                <a:lnTo>
                  <a:pt x="1916" y="15491"/>
                </a:lnTo>
                <a:lnTo>
                  <a:pt x="1916" y="15491"/>
                </a:lnTo>
                <a:cubicBezTo>
                  <a:pt x="1467" y="15574"/>
                  <a:pt x="1009" y="15615"/>
                  <a:pt x="551" y="15615"/>
                </a:cubicBezTo>
                <a:lnTo>
                  <a:pt x="551" y="15615"/>
                </a:lnTo>
                <a:lnTo>
                  <a:pt x="0" y="15615"/>
                </a:lnTo>
                <a:lnTo>
                  <a:pt x="0" y="11119"/>
                </a:lnTo>
                <a:lnTo>
                  <a:pt x="551" y="11119"/>
                </a:lnTo>
                <a:lnTo>
                  <a:pt x="551" y="11119"/>
                </a:lnTo>
                <a:cubicBezTo>
                  <a:pt x="1365" y="11119"/>
                  <a:pt x="2132" y="10801"/>
                  <a:pt x="2710" y="10223"/>
                </a:cubicBezTo>
                <a:lnTo>
                  <a:pt x="2710" y="10223"/>
                </a:lnTo>
                <a:lnTo>
                  <a:pt x="2710" y="10223"/>
                </a:lnTo>
                <a:cubicBezTo>
                  <a:pt x="3287" y="9646"/>
                  <a:pt x="3605" y="8880"/>
                  <a:pt x="3605" y="8067"/>
                </a:cubicBezTo>
                <a:lnTo>
                  <a:pt x="3605" y="8067"/>
                </a:lnTo>
                <a:lnTo>
                  <a:pt x="3605" y="8067"/>
                </a:lnTo>
                <a:cubicBezTo>
                  <a:pt x="3605" y="7253"/>
                  <a:pt x="3287" y="6486"/>
                  <a:pt x="2710" y="5909"/>
                </a:cubicBezTo>
                <a:lnTo>
                  <a:pt x="2710" y="5909"/>
                </a:lnTo>
                <a:lnTo>
                  <a:pt x="2710" y="5909"/>
                </a:lnTo>
                <a:cubicBezTo>
                  <a:pt x="2132" y="5331"/>
                  <a:pt x="1366" y="5013"/>
                  <a:pt x="551" y="5013"/>
                </a:cubicBezTo>
                <a:lnTo>
                  <a:pt x="551" y="5013"/>
                </a:lnTo>
                <a:lnTo>
                  <a:pt x="0" y="5013"/>
                </a:lnTo>
                <a:lnTo>
                  <a:pt x="0" y="517"/>
                </a:lnTo>
                <a:lnTo>
                  <a:pt x="551" y="517"/>
                </a:lnTo>
                <a:lnTo>
                  <a:pt x="551" y="517"/>
                </a:lnTo>
                <a:cubicBezTo>
                  <a:pt x="997" y="517"/>
                  <a:pt x="1443" y="556"/>
                  <a:pt x="1880" y="635"/>
                </a:cubicBezTo>
                <a:lnTo>
                  <a:pt x="1880" y="635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 defTabSz="444915"/>
            <a:endParaRPr lang="en-US" sz="1483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Oval 104">
            <a:extLst>
              <a:ext uri="{FF2B5EF4-FFF2-40B4-BE49-F238E27FC236}">
                <a16:creationId xmlns:a16="http://schemas.microsoft.com/office/drawing/2014/main" id="{C1EF78BC-3EE8-C44A-9D6D-26E14E786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5740" y="1337865"/>
            <a:ext cx="1273249" cy="122685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4915"/>
            <a:endParaRPr lang="en-US" sz="1483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Freeform 106">
            <a:extLst>
              <a:ext uri="{FF2B5EF4-FFF2-40B4-BE49-F238E27FC236}">
                <a16:creationId xmlns:a16="http://schemas.microsoft.com/office/drawing/2014/main" id="{C6C7B5C4-87E5-E34E-8C1B-F8F8B9784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2778" y="786119"/>
            <a:ext cx="817442" cy="21188"/>
          </a:xfrm>
          <a:custGeom>
            <a:avLst/>
            <a:gdLst>
              <a:gd name="connsiteX0" fmla="*/ 2999723 w 3040956"/>
              <a:gd name="connsiteY0" fmla="*/ 0 h 16642"/>
              <a:gd name="connsiteX1" fmla="*/ 3033869 w 3040956"/>
              <a:gd name="connsiteY1" fmla="*/ 0 h 16642"/>
              <a:gd name="connsiteX2" fmla="*/ 3040956 w 3040956"/>
              <a:gd name="connsiteY2" fmla="*/ 8321 h 16642"/>
              <a:gd name="connsiteX3" fmla="*/ 3033869 w 3040956"/>
              <a:gd name="connsiteY3" fmla="*/ 16642 h 16642"/>
              <a:gd name="connsiteX4" fmla="*/ 2999723 w 3040956"/>
              <a:gd name="connsiteY4" fmla="*/ 16642 h 16642"/>
              <a:gd name="connsiteX5" fmla="*/ 2992636 w 3040956"/>
              <a:gd name="connsiteY5" fmla="*/ 8321 h 16642"/>
              <a:gd name="connsiteX6" fmla="*/ 2999723 w 3040956"/>
              <a:gd name="connsiteY6" fmla="*/ 0 h 16642"/>
              <a:gd name="connsiteX7" fmla="*/ 2879294 w 3040956"/>
              <a:gd name="connsiteY7" fmla="*/ 0 h 16642"/>
              <a:gd name="connsiteX8" fmla="*/ 2912360 w 3040956"/>
              <a:gd name="connsiteY8" fmla="*/ 0 h 16642"/>
              <a:gd name="connsiteX9" fmla="*/ 2919991 w 3040956"/>
              <a:gd name="connsiteY9" fmla="*/ 8321 h 16642"/>
              <a:gd name="connsiteX10" fmla="*/ 2912360 w 3040956"/>
              <a:gd name="connsiteY10" fmla="*/ 16642 h 16642"/>
              <a:gd name="connsiteX11" fmla="*/ 2879294 w 3040956"/>
              <a:gd name="connsiteY11" fmla="*/ 16642 h 16642"/>
              <a:gd name="connsiteX12" fmla="*/ 2871663 w 3040956"/>
              <a:gd name="connsiteY12" fmla="*/ 8321 h 16642"/>
              <a:gd name="connsiteX13" fmla="*/ 2879294 w 3040956"/>
              <a:gd name="connsiteY13" fmla="*/ 0 h 16642"/>
              <a:gd name="connsiteX14" fmla="*/ 2758322 w 3040956"/>
              <a:gd name="connsiteY14" fmla="*/ 0 h 16642"/>
              <a:gd name="connsiteX15" fmla="*/ 2791388 w 3040956"/>
              <a:gd name="connsiteY15" fmla="*/ 0 h 16642"/>
              <a:gd name="connsiteX16" fmla="*/ 2799019 w 3040956"/>
              <a:gd name="connsiteY16" fmla="*/ 8321 h 16642"/>
              <a:gd name="connsiteX17" fmla="*/ 2791388 w 3040956"/>
              <a:gd name="connsiteY17" fmla="*/ 16642 h 16642"/>
              <a:gd name="connsiteX18" fmla="*/ 2758322 w 3040956"/>
              <a:gd name="connsiteY18" fmla="*/ 16642 h 16642"/>
              <a:gd name="connsiteX19" fmla="*/ 2750691 w 3040956"/>
              <a:gd name="connsiteY19" fmla="*/ 8321 h 16642"/>
              <a:gd name="connsiteX20" fmla="*/ 2758322 w 3040956"/>
              <a:gd name="connsiteY20" fmla="*/ 0 h 16642"/>
              <a:gd name="connsiteX21" fmla="*/ 2640227 w 3040956"/>
              <a:gd name="connsiteY21" fmla="*/ 0 h 16642"/>
              <a:gd name="connsiteX22" fmla="*/ 2673295 w 3040956"/>
              <a:gd name="connsiteY22" fmla="*/ 0 h 16642"/>
              <a:gd name="connsiteX23" fmla="*/ 2680926 w 3040956"/>
              <a:gd name="connsiteY23" fmla="*/ 8321 h 16642"/>
              <a:gd name="connsiteX24" fmla="*/ 2673295 w 3040956"/>
              <a:gd name="connsiteY24" fmla="*/ 16642 h 16642"/>
              <a:gd name="connsiteX25" fmla="*/ 2640227 w 3040956"/>
              <a:gd name="connsiteY25" fmla="*/ 16642 h 16642"/>
              <a:gd name="connsiteX26" fmla="*/ 2632596 w 3040956"/>
              <a:gd name="connsiteY26" fmla="*/ 8321 h 16642"/>
              <a:gd name="connsiteX27" fmla="*/ 2640227 w 3040956"/>
              <a:gd name="connsiteY27" fmla="*/ 0 h 16642"/>
              <a:gd name="connsiteX28" fmla="*/ 2518711 w 3040956"/>
              <a:gd name="connsiteY28" fmla="*/ 0 h 16642"/>
              <a:gd name="connsiteX29" fmla="*/ 2552859 w 3040956"/>
              <a:gd name="connsiteY29" fmla="*/ 0 h 16642"/>
              <a:gd name="connsiteX30" fmla="*/ 2559946 w 3040956"/>
              <a:gd name="connsiteY30" fmla="*/ 8321 h 16642"/>
              <a:gd name="connsiteX31" fmla="*/ 2552859 w 3040956"/>
              <a:gd name="connsiteY31" fmla="*/ 16642 h 16642"/>
              <a:gd name="connsiteX32" fmla="*/ 2518711 w 3040956"/>
              <a:gd name="connsiteY32" fmla="*/ 16642 h 16642"/>
              <a:gd name="connsiteX33" fmla="*/ 2511624 w 3040956"/>
              <a:gd name="connsiteY33" fmla="*/ 8321 h 16642"/>
              <a:gd name="connsiteX34" fmla="*/ 2518711 w 3040956"/>
              <a:gd name="connsiteY34" fmla="*/ 0 h 16642"/>
              <a:gd name="connsiteX35" fmla="*/ 2401509 w 3040956"/>
              <a:gd name="connsiteY35" fmla="*/ 0 h 16642"/>
              <a:gd name="connsiteX36" fmla="*/ 2436737 w 3040956"/>
              <a:gd name="connsiteY36" fmla="*/ 0 h 16642"/>
              <a:gd name="connsiteX37" fmla="*/ 2444713 w 3040956"/>
              <a:gd name="connsiteY37" fmla="*/ 8321 h 16642"/>
              <a:gd name="connsiteX38" fmla="*/ 2436737 w 3040956"/>
              <a:gd name="connsiteY38" fmla="*/ 16642 h 16642"/>
              <a:gd name="connsiteX39" fmla="*/ 2401509 w 3040956"/>
              <a:gd name="connsiteY39" fmla="*/ 16642 h 16642"/>
              <a:gd name="connsiteX40" fmla="*/ 2393533 w 3040956"/>
              <a:gd name="connsiteY40" fmla="*/ 8321 h 16642"/>
              <a:gd name="connsiteX41" fmla="*/ 2401509 w 3040956"/>
              <a:gd name="connsiteY41" fmla="*/ 0 h 16642"/>
              <a:gd name="connsiteX42" fmla="*/ 2280192 w 3040956"/>
              <a:gd name="connsiteY42" fmla="*/ 0 h 16642"/>
              <a:gd name="connsiteX43" fmla="*/ 2313894 w 3040956"/>
              <a:gd name="connsiteY43" fmla="*/ 0 h 16642"/>
              <a:gd name="connsiteX44" fmla="*/ 2320889 w 3040956"/>
              <a:gd name="connsiteY44" fmla="*/ 8321 h 16642"/>
              <a:gd name="connsiteX45" fmla="*/ 2313894 w 3040956"/>
              <a:gd name="connsiteY45" fmla="*/ 16642 h 16642"/>
              <a:gd name="connsiteX46" fmla="*/ 2280192 w 3040956"/>
              <a:gd name="connsiteY46" fmla="*/ 16642 h 16642"/>
              <a:gd name="connsiteX47" fmla="*/ 2272561 w 3040956"/>
              <a:gd name="connsiteY47" fmla="*/ 8321 h 16642"/>
              <a:gd name="connsiteX48" fmla="*/ 2280192 w 3040956"/>
              <a:gd name="connsiteY48" fmla="*/ 0 h 16642"/>
              <a:gd name="connsiteX49" fmla="*/ 2161553 w 3040956"/>
              <a:gd name="connsiteY49" fmla="*/ 0 h 16642"/>
              <a:gd name="connsiteX50" fmla="*/ 2195056 w 3040956"/>
              <a:gd name="connsiteY50" fmla="*/ 0 h 16642"/>
              <a:gd name="connsiteX51" fmla="*/ 2202788 w 3040956"/>
              <a:gd name="connsiteY51" fmla="*/ 8321 h 16642"/>
              <a:gd name="connsiteX52" fmla="*/ 2195056 w 3040956"/>
              <a:gd name="connsiteY52" fmla="*/ 16642 h 16642"/>
              <a:gd name="connsiteX53" fmla="*/ 2161553 w 3040956"/>
              <a:gd name="connsiteY53" fmla="*/ 16642 h 16642"/>
              <a:gd name="connsiteX54" fmla="*/ 2154466 w 3040956"/>
              <a:gd name="connsiteY54" fmla="*/ 8321 h 16642"/>
              <a:gd name="connsiteX55" fmla="*/ 2161553 w 3040956"/>
              <a:gd name="connsiteY55" fmla="*/ 0 h 16642"/>
              <a:gd name="connsiteX56" fmla="*/ 2041125 w 3040956"/>
              <a:gd name="connsiteY56" fmla="*/ 0 h 16642"/>
              <a:gd name="connsiteX57" fmla="*/ 2074193 w 3040956"/>
              <a:gd name="connsiteY57" fmla="*/ 0 h 16642"/>
              <a:gd name="connsiteX58" fmla="*/ 2081824 w 3040956"/>
              <a:gd name="connsiteY58" fmla="*/ 8321 h 16642"/>
              <a:gd name="connsiteX59" fmla="*/ 2074193 w 3040956"/>
              <a:gd name="connsiteY59" fmla="*/ 16642 h 16642"/>
              <a:gd name="connsiteX60" fmla="*/ 2041125 w 3040956"/>
              <a:gd name="connsiteY60" fmla="*/ 16642 h 16642"/>
              <a:gd name="connsiteX61" fmla="*/ 2033494 w 3040956"/>
              <a:gd name="connsiteY61" fmla="*/ 8321 h 16642"/>
              <a:gd name="connsiteX62" fmla="*/ 2041125 w 3040956"/>
              <a:gd name="connsiteY62" fmla="*/ 0 h 16642"/>
              <a:gd name="connsiteX63" fmla="*/ 1923034 w 3040956"/>
              <a:gd name="connsiteY63" fmla="*/ 0 h 16642"/>
              <a:gd name="connsiteX64" fmla="*/ 1956100 w 3040956"/>
              <a:gd name="connsiteY64" fmla="*/ 0 h 16642"/>
              <a:gd name="connsiteX65" fmla="*/ 1963731 w 3040956"/>
              <a:gd name="connsiteY65" fmla="*/ 8321 h 16642"/>
              <a:gd name="connsiteX66" fmla="*/ 1956100 w 3040956"/>
              <a:gd name="connsiteY66" fmla="*/ 16642 h 16642"/>
              <a:gd name="connsiteX67" fmla="*/ 1923034 w 3040956"/>
              <a:gd name="connsiteY67" fmla="*/ 16642 h 16642"/>
              <a:gd name="connsiteX68" fmla="*/ 1915403 w 3040956"/>
              <a:gd name="connsiteY68" fmla="*/ 8321 h 16642"/>
              <a:gd name="connsiteX69" fmla="*/ 1923034 w 3040956"/>
              <a:gd name="connsiteY69" fmla="*/ 0 h 16642"/>
              <a:gd name="connsiteX70" fmla="*/ 1802161 w 3040956"/>
              <a:gd name="connsiteY70" fmla="*/ 0 h 16642"/>
              <a:gd name="connsiteX71" fmla="*/ 1835663 w 3040956"/>
              <a:gd name="connsiteY71" fmla="*/ 0 h 16642"/>
              <a:gd name="connsiteX72" fmla="*/ 1842750 w 3040956"/>
              <a:gd name="connsiteY72" fmla="*/ 8321 h 16642"/>
              <a:gd name="connsiteX73" fmla="*/ 1835663 w 3040956"/>
              <a:gd name="connsiteY73" fmla="*/ 16642 h 16642"/>
              <a:gd name="connsiteX74" fmla="*/ 1802161 w 3040956"/>
              <a:gd name="connsiteY74" fmla="*/ 16642 h 16642"/>
              <a:gd name="connsiteX75" fmla="*/ 1794430 w 3040956"/>
              <a:gd name="connsiteY75" fmla="*/ 8321 h 16642"/>
              <a:gd name="connsiteX76" fmla="*/ 1802161 w 3040956"/>
              <a:gd name="connsiteY76" fmla="*/ 0 h 16642"/>
              <a:gd name="connsiteX77" fmla="*/ 1683967 w 3040956"/>
              <a:gd name="connsiteY77" fmla="*/ 0 h 16642"/>
              <a:gd name="connsiteX78" fmla="*/ 1717671 w 3040956"/>
              <a:gd name="connsiteY78" fmla="*/ 0 h 16642"/>
              <a:gd name="connsiteX79" fmla="*/ 1724666 w 3040956"/>
              <a:gd name="connsiteY79" fmla="*/ 8321 h 16642"/>
              <a:gd name="connsiteX80" fmla="*/ 1717671 w 3040956"/>
              <a:gd name="connsiteY80" fmla="*/ 16642 h 16642"/>
              <a:gd name="connsiteX81" fmla="*/ 1683967 w 3040956"/>
              <a:gd name="connsiteY81" fmla="*/ 16642 h 16642"/>
              <a:gd name="connsiteX82" fmla="*/ 1676336 w 3040956"/>
              <a:gd name="connsiteY82" fmla="*/ 8321 h 16642"/>
              <a:gd name="connsiteX83" fmla="*/ 1683967 w 3040956"/>
              <a:gd name="connsiteY83" fmla="*/ 0 h 16642"/>
              <a:gd name="connsiteX84" fmla="*/ 1563340 w 3040956"/>
              <a:gd name="connsiteY84" fmla="*/ 0 h 16642"/>
              <a:gd name="connsiteX85" fmla="*/ 1597903 w 3040956"/>
              <a:gd name="connsiteY85" fmla="*/ 0 h 16642"/>
              <a:gd name="connsiteX86" fmla="*/ 1606544 w 3040956"/>
              <a:gd name="connsiteY86" fmla="*/ 8321 h 16642"/>
              <a:gd name="connsiteX87" fmla="*/ 1597903 w 3040956"/>
              <a:gd name="connsiteY87" fmla="*/ 16642 h 16642"/>
              <a:gd name="connsiteX88" fmla="*/ 1563340 w 3040956"/>
              <a:gd name="connsiteY88" fmla="*/ 16642 h 16642"/>
              <a:gd name="connsiteX89" fmla="*/ 1555364 w 3040956"/>
              <a:gd name="connsiteY89" fmla="*/ 8321 h 16642"/>
              <a:gd name="connsiteX90" fmla="*/ 1563340 w 3040956"/>
              <a:gd name="connsiteY90" fmla="*/ 0 h 16642"/>
              <a:gd name="connsiteX91" fmla="*/ 1444904 w 3040956"/>
              <a:gd name="connsiteY91" fmla="*/ 0 h 16642"/>
              <a:gd name="connsiteX92" fmla="*/ 1478606 w 3040956"/>
              <a:gd name="connsiteY92" fmla="*/ 0 h 16642"/>
              <a:gd name="connsiteX93" fmla="*/ 1485601 w 3040956"/>
              <a:gd name="connsiteY93" fmla="*/ 8321 h 16642"/>
              <a:gd name="connsiteX94" fmla="*/ 1478606 w 3040956"/>
              <a:gd name="connsiteY94" fmla="*/ 16642 h 16642"/>
              <a:gd name="connsiteX95" fmla="*/ 1444904 w 3040956"/>
              <a:gd name="connsiteY95" fmla="*/ 16642 h 16642"/>
              <a:gd name="connsiteX96" fmla="*/ 1437273 w 3040956"/>
              <a:gd name="connsiteY96" fmla="*/ 8321 h 16642"/>
              <a:gd name="connsiteX97" fmla="*/ 1444904 w 3040956"/>
              <a:gd name="connsiteY97" fmla="*/ 0 h 16642"/>
              <a:gd name="connsiteX98" fmla="*/ 1323931 w 3040956"/>
              <a:gd name="connsiteY98" fmla="*/ 0 h 16642"/>
              <a:gd name="connsiteX99" fmla="*/ 1356997 w 3040956"/>
              <a:gd name="connsiteY99" fmla="*/ 0 h 16642"/>
              <a:gd name="connsiteX100" fmla="*/ 1364628 w 3040956"/>
              <a:gd name="connsiteY100" fmla="*/ 8321 h 16642"/>
              <a:gd name="connsiteX101" fmla="*/ 1356997 w 3040956"/>
              <a:gd name="connsiteY101" fmla="*/ 16642 h 16642"/>
              <a:gd name="connsiteX102" fmla="*/ 1323931 w 3040956"/>
              <a:gd name="connsiteY102" fmla="*/ 16642 h 16642"/>
              <a:gd name="connsiteX103" fmla="*/ 1316300 w 3040956"/>
              <a:gd name="connsiteY103" fmla="*/ 8321 h 16642"/>
              <a:gd name="connsiteX104" fmla="*/ 1323931 w 3040956"/>
              <a:gd name="connsiteY104" fmla="*/ 0 h 16642"/>
              <a:gd name="connsiteX105" fmla="*/ 1205837 w 3040956"/>
              <a:gd name="connsiteY105" fmla="*/ 0 h 16642"/>
              <a:gd name="connsiteX106" fmla="*/ 1238905 w 3040956"/>
              <a:gd name="connsiteY106" fmla="*/ 0 h 16642"/>
              <a:gd name="connsiteX107" fmla="*/ 1246536 w 3040956"/>
              <a:gd name="connsiteY107" fmla="*/ 8321 h 16642"/>
              <a:gd name="connsiteX108" fmla="*/ 1238905 w 3040956"/>
              <a:gd name="connsiteY108" fmla="*/ 16642 h 16642"/>
              <a:gd name="connsiteX109" fmla="*/ 1205837 w 3040956"/>
              <a:gd name="connsiteY109" fmla="*/ 16642 h 16642"/>
              <a:gd name="connsiteX110" fmla="*/ 1198206 w 3040956"/>
              <a:gd name="connsiteY110" fmla="*/ 8321 h 16642"/>
              <a:gd name="connsiteX111" fmla="*/ 1205837 w 3040956"/>
              <a:gd name="connsiteY111" fmla="*/ 0 h 16642"/>
              <a:gd name="connsiteX112" fmla="*/ 1084864 w 3040956"/>
              <a:gd name="connsiteY112" fmla="*/ 0 h 16642"/>
              <a:gd name="connsiteX113" fmla="*/ 1117932 w 3040956"/>
              <a:gd name="connsiteY113" fmla="*/ 0 h 16642"/>
              <a:gd name="connsiteX114" fmla="*/ 1125563 w 3040956"/>
              <a:gd name="connsiteY114" fmla="*/ 8321 h 16642"/>
              <a:gd name="connsiteX115" fmla="*/ 1117932 w 3040956"/>
              <a:gd name="connsiteY115" fmla="*/ 16642 h 16642"/>
              <a:gd name="connsiteX116" fmla="*/ 1084864 w 3040956"/>
              <a:gd name="connsiteY116" fmla="*/ 16642 h 16642"/>
              <a:gd name="connsiteX117" fmla="*/ 1077233 w 3040956"/>
              <a:gd name="connsiteY117" fmla="*/ 8321 h 16642"/>
              <a:gd name="connsiteX118" fmla="*/ 1084864 w 3040956"/>
              <a:gd name="connsiteY118" fmla="*/ 0 h 16642"/>
              <a:gd name="connsiteX119" fmla="*/ 966230 w 3040956"/>
              <a:gd name="connsiteY119" fmla="*/ 0 h 16642"/>
              <a:gd name="connsiteX120" fmla="*/ 1000376 w 3040956"/>
              <a:gd name="connsiteY120" fmla="*/ 0 h 16642"/>
              <a:gd name="connsiteX121" fmla="*/ 1007463 w 3040956"/>
              <a:gd name="connsiteY121" fmla="*/ 8321 h 16642"/>
              <a:gd name="connsiteX122" fmla="*/ 1000376 w 3040956"/>
              <a:gd name="connsiteY122" fmla="*/ 16642 h 16642"/>
              <a:gd name="connsiteX123" fmla="*/ 966230 w 3040956"/>
              <a:gd name="connsiteY123" fmla="*/ 16642 h 16642"/>
              <a:gd name="connsiteX124" fmla="*/ 959143 w 3040956"/>
              <a:gd name="connsiteY124" fmla="*/ 8321 h 16642"/>
              <a:gd name="connsiteX125" fmla="*/ 966230 w 3040956"/>
              <a:gd name="connsiteY125" fmla="*/ 0 h 16642"/>
              <a:gd name="connsiteX126" fmla="*/ 845801 w 3040956"/>
              <a:gd name="connsiteY126" fmla="*/ 0 h 16642"/>
              <a:gd name="connsiteX127" fmla="*/ 878867 w 3040956"/>
              <a:gd name="connsiteY127" fmla="*/ 0 h 16642"/>
              <a:gd name="connsiteX128" fmla="*/ 886498 w 3040956"/>
              <a:gd name="connsiteY128" fmla="*/ 8321 h 16642"/>
              <a:gd name="connsiteX129" fmla="*/ 878867 w 3040956"/>
              <a:gd name="connsiteY129" fmla="*/ 16642 h 16642"/>
              <a:gd name="connsiteX130" fmla="*/ 845801 w 3040956"/>
              <a:gd name="connsiteY130" fmla="*/ 16642 h 16642"/>
              <a:gd name="connsiteX131" fmla="*/ 838170 w 3040956"/>
              <a:gd name="connsiteY131" fmla="*/ 8321 h 16642"/>
              <a:gd name="connsiteX132" fmla="*/ 845801 w 3040956"/>
              <a:gd name="connsiteY132" fmla="*/ 0 h 16642"/>
              <a:gd name="connsiteX133" fmla="*/ 724828 w 3040956"/>
              <a:gd name="connsiteY133" fmla="*/ 0 h 16642"/>
              <a:gd name="connsiteX134" fmla="*/ 757894 w 3040956"/>
              <a:gd name="connsiteY134" fmla="*/ 0 h 16642"/>
              <a:gd name="connsiteX135" fmla="*/ 765525 w 3040956"/>
              <a:gd name="connsiteY135" fmla="*/ 8321 h 16642"/>
              <a:gd name="connsiteX136" fmla="*/ 757894 w 3040956"/>
              <a:gd name="connsiteY136" fmla="*/ 16642 h 16642"/>
              <a:gd name="connsiteX137" fmla="*/ 724828 w 3040956"/>
              <a:gd name="connsiteY137" fmla="*/ 16642 h 16642"/>
              <a:gd name="connsiteX138" fmla="*/ 717197 w 3040956"/>
              <a:gd name="connsiteY138" fmla="*/ 8321 h 16642"/>
              <a:gd name="connsiteX139" fmla="*/ 724828 w 3040956"/>
              <a:gd name="connsiteY139" fmla="*/ 0 h 16642"/>
              <a:gd name="connsiteX140" fmla="*/ 606734 w 3040956"/>
              <a:gd name="connsiteY140" fmla="*/ 0 h 16642"/>
              <a:gd name="connsiteX141" fmla="*/ 639802 w 3040956"/>
              <a:gd name="connsiteY141" fmla="*/ 0 h 16642"/>
              <a:gd name="connsiteX142" fmla="*/ 647433 w 3040956"/>
              <a:gd name="connsiteY142" fmla="*/ 8321 h 16642"/>
              <a:gd name="connsiteX143" fmla="*/ 639802 w 3040956"/>
              <a:gd name="connsiteY143" fmla="*/ 16642 h 16642"/>
              <a:gd name="connsiteX144" fmla="*/ 606734 w 3040956"/>
              <a:gd name="connsiteY144" fmla="*/ 16642 h 16642"/>
              <a:gd name="connsiteX145" fmla="*/ 599103 w 3040956"/>
              <a:gd name="connsiteY145" fmla="*/ 8321 h 16642"/>
              <a:gd name="connsiteX146" fmla="*/ 606734 w 3040956"/>
              <a:gd name="connsiteY146" fmla="*/ 0 h 16642"/>
              <a:gd name="connsiteX147" fmla="*/ 485761 w 3040956"/>
              <a:gd name="connsiteY147" fmla="*/ 0 h 16642"/>
              <a:gd name="connsiteX148" fmla="*/ 518829 w 3040956"/>
              <a:gd name="connsiteY148" fmla="*/ 0 h 16642"/>
              <a:gd name="connsiteX149" fmla="*/ 526460 w 3040956"/>
              <a:gd name="connsiteY149" fmla="*/ 8321 h 16642"/>
              <a:gd name="connsiteX150" fmla="*/ 518829 w 3040956"/>
              <a:gd name="connsiteY150" fmla="*/ 16642 h 16642"/>
              <a:gd name="connsiteX151" fmla="*/ 485761 w 3040956"/>
              <a:gd name="connsiteY151" fmla="*/ 16642 h 16642"/>
              <a:gd name="connsiteX152" fmla="*/ 478130 w 3040956"/>
              <a:gd name="connsiteY152" fmla="*/ 8321 h 16642"/>
              <a:gd name="connsiteX153" fmla="*/ 485761 w 3040956"/>
              <a:gd name="connsiteY153" fmla="*/ 0 h 16642"/>
              <a:gd name="connsiteX154" fmla="*/ 367671 w 3040956"/>
              <a:gd name="connsiteY154" fmla="*/ 0 h 16642"/>
              <a:gd name="connsiteX155" fmla="*/ 400737 w 3040956"/>
              <a:gd name="connsiteY155" fmla="*/ 0 h 16642"/>
              <a:gd name="connsiteX156" fmla="*/ 408368 w 3040956"/>
              <a:gd name="connsiteY156" fmla="*/ 8321 h 16642"/>
              <a:gd name="connsiteX157" fmla="*/ 400737 w 3040956"/>
              <a:gd name="connsiteY157" fmla="*/ 16642 h 16642"/>
              <a:gd name="connsiteX158" fmla="*/ 367671 w 3040956"/>
              <a:gd name="connsiteY158" fmla="*/ 16642 h 16642"/>
              <a:gd name="connsiteX159" fmla="*/ 360040 w 3040956"/>
              <a:gd name="connsiteY159" fmla="*/ 8321 h 16642"/>
              <a:gd name="connsiteX160" fmla="*/ 367671 w 3040956"/>
              <a:gd name="connsiteY160" fmla="*/ 0 h 16642"/>
              <a:gd name="connsiteX161" fmla="*/ 246698 w 3040956"/>
              <a:gd name="connsiteY161" fmla="*/ 0 h 16642"/>
              <a:gd name="connsiteX162" fmla="*/ 279764 w 3040956"/>
              <a:gd name="connsiteY162" fmla="*/ 0 h 16642"/>
              <a:gd name="connsiteX163" fmla="*/ 287395 w 3040956"/>
              <a:gd name="connsiteY163" fmla="*/ 8321 h 16642"/>
              <a:gd name="connsiteX164" fmla="*/ 279764 w 3040956"/>
              <a:gd name="connsiteY164" fmla="*/ 16642 h 16642"/>
              <a:gd name="connsiteX165" fmla="*/ 246698 w 3040956"/>
              <a:gd name="connsiteY165" fmla="*/ 16642 h 16642"/>
              <a:gd name="connsiteX166" fmla="*/ 239067 w 3040956"/>
              <a:gd name="connsiteY166" fmla="*/ 8321 h 16642"/>
              <a:gd name="connsiteX167" fmla="*/ 246698 w 3040956"/>
              <a:gd name="connsiteY167" fmla="*/ 0 h 16642"/>
              <a:gd name="connsiteX168" fmla="*/ 128604 w 3040956"/>
              <a:gd name="connsiteY168" fmla="*/ 0 h 16642"/>
              <a:gd name="connsiteX169" fmla="*/ 162308 w 3040956"/>
              <a:gd name="connsiteY169" fmla="*/ 0 h 16642"/>
              <a:gd name="connsiteX170" fmla="*/ 169303 w 3040956"/>
              <a:gd name="connsiteY170" fmla="*/ 8321 h 16642"/>
              <a:gd name="connsiteX171" fmla="*/ 162308 w 3040956"/>
              <a:gd name="connsiteY171" fmla="*/ 16642 h 16642"/>
              <a:gd name="connsiteX172" fmla="*/ 128604 w 3040956"/>
              <a:gd name="connsiteY172" fmla="*/ 16642 h 16642"/>
              <a:gd name="connsiteX173" fmla="*/ 120973 w 3040956"/>
              <a:gd name="connsiteY173" fmla="*/ 8321 h 16642"/>
              <a:gd name="connsiteX174" fmla="*/ 128604 w 3040956"/>
              <a:gd name="connsiteY174" fmla="*/ 0 h 16642"/>
              <a:gd name="connsiteX175" fmla="*/ 7631 w 3040956"/>
              <a:gd name="connsiteY175" fmla="*/ 0 h 16642"/>
              <a:gd name="connsiteX176" fmla="*/ 40699 w 3040956"/>
              <a:gd name="connsiteY176" fmla="*/ 0 h 16642"/>
              <a:gd name="connsiteX177" fmla="*/ 48330 w 3040956"/>
              <a:gd name="connsiteY177" fmla="*/ 8321 h 16642"/>
              <a:gd name="connsiteX178" fmla="*/ 40699 w 3040956"/>
              <a:gd name="connsiteY178" fmla="*/ 16642 h 16642"/>
              <a:gd name="connsiteX179" fmla="*/ 7631 w 3040956"/>
              <a:gd name="connsiteY179" fmla="*/ 16642 h 16642"/>
              <a:gd name="connsiteX180" fmla="*/ 0 w 3040956"/>
              <a:gd name="connsiteY180" fmla="*/ 8321 h 16642"/>
              <a:gd name="connsiteX181" fmla="*/ 7631 w 3040956"/>
              <a:gd name="connsiteY181" fmla="*/ 0 h 1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3040956" h="16642">
                <a:moveTo>
                  <a:pt x="2999723" y="0"/>
                </a:moveTo>
                <a:lnTo>
                  <a:pt x="3033869" y="0"/>
                </a:lnTo>
                <a:cubicBezTo>
                  <a:pt x="3037734" y="0"/>
                  <a:pt x="3040956" y="3841"/>
                  <a:pt x="3040956" y="8321"/>
                </a:cubicBezTo>
                <a:cubicBezTo>
                  <a:pt x="3040956" y="12802"/>
                  <a:pt x="3037734" y="16642"/>
                  <a:pt x="3033869" y="16642"/>
                </a:cubicBezTo>
                <a:lnTo>
                  <a:pt x="2999723" y="16642"/>
                </a:lnTo>
                <a:cubicBezTo>
                  <a:pt x="2995857" y="16642"/>
                  <a:pt x="2992636" y="12802"/>
                  <a:pt x="2992636" y="8321"/>
                </a:cubicBezTo>
                <a:cubicBezTo>
                  <a:pt x="2992636" y="3841"/>
                  <a:pt x="2995857" y="0"/>
                  <a:pt x="2999723" y="0"/>
                </a:cubicBezTo>
                <a:close/>
                <a:moveTo>
                  <a:pt x="2879294" y="0"/>
                </a:moveTo>
                <a:lnTo>
                  <a:pt x="2912360" y="0"/>
                </a:lnTo>
                <a:cubicBezTo>
                  <a:pt x="2916812" y="0"/>
                  <a:pt x="2919991" y="3841"/>
                  <a:pt x="2919991" y="8321"/>
                </a:cubicBezTo>
                <a:cubicBezTo>
                  <a:pt x="2919991" y="12802"/>
                  <a:pt x="2916812" y="16642"/>
                  <a:pt x="2912360" y="16642"/>
                </a:cubicBezTo>
                <a:lnTo>
                  <a:pt x="2879294" y="16642"/>
                </a:lnTo>
                <a:cubicBezTo>
                  <a:pt x="2875478" y="16642"/>
                  <a:pt x="2871663" y="12802"/>
                  <a:pt x="2871663" y="8321"/>
                </a:cubicBezTo>
                <a:cubicBezTo>
                  <a:pt x="2871663" y="3841"/>
                  <a:pt x="2875478" y="0"/>
                  <a:pt x="2879294" y="0"/>
                </a:cubicBezTo>
                <a:close/>
                <a:moveTo>
                  <a:pt x="2758322" y="0"/>
                </a:moveTo>
                <a:lnTo>
                  <a:pt x="2791388" y="0"/>
                </a:lnTo>
                <a:cubicBezTo>
                  <a:pt x="2795204" y="0"/>
                  <a:pt x="2799019" y="3841"/>
                  <a:pt x="2799019" y="8321"/>
                </a:cubicBezTo>
                <a:cubicBezTo>
                  <a:pt x="2799019" y="12802"/>
                  <a:pt x="2795204" y="16642"/>
                  <a:pt x="2791388" y="16642"/>
                </a:cubicBezTo>
                <a:lnTo>
                  <a:pt x="2758322" y="16642"/>
                </a:lnTo>
                <a:cubicBezTo>
                  <a:pt x="2753870" y="16642"/>
                  <a:pt x="2750691" y="12802"/>
                  <a:pt x="2750691" y="8321"/>
                </a:cubicBezTo>
                <a:cubicBezTo>
                  <a:pt x="2750691" y="3841"/>
                  <a:pt x="2753870" y="0"/>
                  <a:pt x="2758322" y="0"/>
                </a:cubicBezTo>
                <a:close/>
                <a:moveTo>
                  <a:pt x="2640227" y="0"/>
                </a:moveTo>
                <a:lnTo>
                  <a:pt x="2673295" y="0"/>
                </a:lnTo>
                <a:cubicBezTo>
                  <a:pt x="2677111" y="0"/>
                  <a:pt x="2680926" y="3841"/>
                  <a:pt x="2680926" y="8321"/>
                </a:cubicBezTo>
                <a:cubicBezTo>
                  <a:pt x="2680926" y="12802"/>
                  <a:pt x="2677111" y="16642"/>
                  <a:pt x="2673295" y="16642"/>
                </a:cubicBezTo>
                <a:lnTo>
                  <a:pt x="2640227" y="16642"/>
                </a:lnTo>
                <a:cubicBezTo>
                  <a:pt x="2635776" y="16642"/>
                  <a:pt x="2632596" y="12802"/>
                  <a:pt x="2632596" y="8321"/>
                </a:cubicBezTo>
                <a:cubicBezTo>
                  <a:pt x="2632596" y="3841"/>
                  <a:pt x="2635776" y="0"/>
                  <a:pt x="2640227" y="0"/>
                </a:cubicBezTo>
                <a:close/>
                <a:moveTo>
                  <a:pt x="2518711" y="0"/>
                </a:moveTo>
                <a:lnTo>
                  <a:pt x="2552859" y="0"/>
                </a:lnTo>
                <a:cubicBezTo>
                  <a:pt x="2556724" y="0"/>
                  <a:pt x="2559946" y="3841"/>
                  <a:pt x="2559946" y="8321"/>
                </a:cubicBezTo>
                <a:cubicBezTo>
                  <a:pt x="2559946" y="12802"/>
                  <a:pt x="2556724" y="16642"/>
                  <a:pt x="2552859" y="16642"/>
                </a:cubicBezTo>
                <a:lnTo>
                  <a:pt x="2518711" y="16642"/>
                </a:lnTo>
                <a:cubicBezTo>
                  <a:pt x="2514845" y="16642"/>
                  <a:pt x="2511624" y="12802"/>
                  <a:pt x="2511624" y="8321"/>
                </a:cubicBezTo>
                <a:cubicBezTo>
                  <a:pt x="2511624" y="3841"/>
                  <a:pt x="2514845" y="0"/>
                  <a:pt x="2518711" y="0"/>
                </a:cubicBezTo>
                <a:close/>
                <a:moveTo>
                  <a:pt x="2401509" y="0"/>
                </a:moveTo>
                <a:lnTo>
                  <a:pt x="2436737" y="0"/>
                </a:lnTo>
                <a:cubicBezTo>
                  <a:pt x="2440725" y="0"/>
                  <a:pt x="2444713" y="3841"/>
                  <a:pt x="2444713" y="8321"/>
                </a:cubicBezTo>
                <a:cubicBezTo>
                  <a:pt x="2444713" y="12802"/>
                  <a:pt x="2440725" y="16642"/>
                  <a:pt x="2436737" y="16642"/>
                </a:cubicBezTo>
                <a:lnTo>
                  <a:pt x="2401509" y="16642"/>
                </a:lnTo>
                <a:cubicBezTo>
                  <a:pt x="2397521" y="16642"/>
                  <a:pt x="2393533" y="12802"/>
                  <a:pt x="2393533" y="8321"/>
                </a:cubicBezTo>
                <a:cubicBezTo>
                  <a:pt x="2393533" y="3841"/>
                  <a:pt x="2397521" y="0"/>
                  <a:pt x="2401509" y="0"/>
                </a:cubicBezTo>
                <a:close/>
                <a:moveTo>
                  <a:pt x="2280192" y="0"/>
                </a:moveTo>
                <a:lnTo>
                  <a:pt x="2313894" y="0"/>
                </a:lnTo>
                <a:cubicBezTo>
                  <a:pt x="2317710" y="0"/>
                  <a:pt x="2320889" y="3841"/>
                  <a:pt x="2320889" y="8321"/>
                </a:cubicBezTo>
                <a:cubicBezTo>
                  <a:pt x="2320889" y="12802"/>
                  <a:pt x="2317710" y="16642"/>
                  <a:pt x="2313894" y="16642"/>
                </a:cubicBezTo>
                <a:lnTo>
                  <a:pt x="2280192" y="16642"/>
                </a:lnTo>
                <a:cubicBezTo>
                  <a:pt x="2275740" y="16642"/>
                  <a:pt x="2272561" y="12802"/>
                  <a:pt x="2272561" y="8321"/>
                </a:cubicBezTo>
                <a:cubicBezTo>
                  <a:pt x="2272561" y="3841"/>
                  <a:pt x="2275740" y="0"/>
                  <a:pt x="2280192" y="0"/>
                </a:cubicBezTo>
                <a:close/>
                <a:moveTo>
                  <a:pt x="2161553" y="0"/>
                </a:moveTo>
                <a:lnTo>
                  <a:pt x="2195056" y="0"/>
                </a:lnTo>
                <a:cubicBezTo>
                  <a:pt x="2199566" y="0"/>
                  <a:pt x="2202788" y="3841"/>
                  <a:pt x="2202788" y="8321"/>
                </a:cubicBezTo>
                <a:cubicBezTo>
                  <a:pt x="2202788" y="12802"/>
                  <a:pt x="2199566" y="16642"/>
                  <a:pt x="2195056" y="16642"/>
                </a:cubicBezTo>
                <a:lnTo>
                  <a:pt x="2161553" y="16642"/>
                </a:lnTo>
                <a:cubicBezTo>
                  <a:pt x="2157687" y="16642"/>
                  <a:pt x="2154466" y="12802"/>
                  <a:pt x="2154466" y="8321"/>
                </a:cubicBezTo>
                <a:cubicBezTo>
                  <a:pt x="2154466" y="3841"/>
                  <a:pt x="2157687" y="0"/>
                  <a:pt x="2161553" y="0"/>
                </a:cubicBezTo>
                <a:close/>
                <a:moveTo>
                  <a:pt x="2041125" y="0"/>
                </a:moveTo>
                <a:lnTo>
                  <a:pt x="2074193" y="0"/>
                </a:lnTo>
                <a:cubicBezTo>
                  <a:pt x="2078644" y="0"/>
                  <a:pt x="2081824" y="3841"/>
                  <a:pt x="2081824" y="8321"/>
                </a:cubicBezTo>
                <a:cubicBezTo>
                  <a:pt x="2081824" y="12802"/>
                  <a:pt x="2078644" y="16642"/>
                  <a:pt x="2074193" y="16642"/>
                </a:cubicBezTo>
                <a:lnTo>
                  <a:pt x="2041125" y="16642"/>
                </a:lnTo>
                <a:cubicBezTo>
                  <a:pt x="2036674" y="16642"/>
                  <a:pt x="2033494" y="12802"/>
                  <a:pt x="2033494" y="8321"/>
                </a:cubicBezTo>
                <a:cubicBezTo>
                  <a:pt x="2033494" y="3841"/>
                  <a:pt x="2036674" y="0"/>
                  <a:pt x="2041125" y="0"/>
                </a:cubicBezTo>
                <a:close/>
                <a:moveTo>
                  <a:pt x="1923034" y="0"/>
                </a:moveTo>
                <a:lnTo>
                  <a:pt x="1956100" y="0"/>
                </a:lnTo>
                <a:cubicBezTo>
                  <a:pt x="1960552" y="0"/>
                  <a:pt x="1963731" y="3841"/>
                  <a:pt x="1963731" y="8321"/>
                </a:cubicBezTo>
                <a:cubicBezTo>
                  <a:pt x="1963731" y="12802"/>
                  <a:pt x="1960552" y="16642"/>
                  <a:pt x="1956100" y="16642"/>
                </a:cubicBezTo>
                <a:lnTo>
                  <a:pt x="1923034" y="16642"/>
                </a:lnTo>
                <a:cubicBezTo>
                  <a:pt x="1918582" y="16642"/>
                  <a:pt x="1915403" y="12802"/>
                  <a:pt x="1915403" y="8321"/>
                </a:cubicBezTo>
                <a:cubicBezTo>
                  <a:pt x="1915403" y="3841"/>
                  <a:pt x="1918582" y="0"/>
                  <a:pt x="1923034" y="0"/>
                </a:cubicBezTo>
                <a:close/>
                <a:moveTo>
                  <a:pt x="1802161" y="0"/>
                </a:moveTo>
                <a:lnTo>
                  <a:pt x="1835663" y="0"/>
                </a:lnTo>
                <a:cubicBezTo>
                  <a:pt x="1839528" y="0"/>
                  <a:pt x="1842750" y="3841"/>
                  <a:pt x="1842750" y="8321"/>
                </a:cubicBezTo>
                <a:cubicBezTo>
                  <a:pt x="1842750" y="12802"/>
                  <a:pt x="1839528" y="16642"/>
                  <a:pt x="1835663" y="16642"/>
                </a:cubicBezTo>
                <a:lnTo>
                  <a:pt x="1802161" y="16642"/>
                </a:lnTo>
                <a:cubicBezTo>
                  <a:pt x="1797651" y="16642"/>
                  <a:pt x="1794430" y="12802"/>
                  <a:pt x="1794430" y="8321"/>
                </a:cubicBezTo>
                <a:cubicBezTo>
                  <a:pt x="1794430" y="3841"/>
                  <a:pt x="1797651" y="0"/>
                  <a:pt x="1802161" y="0"/>
                </a:cubicBezTo>
                <a:close/>
                <a:moveTo>
                  <a:pt x="1683967" y="0"/>
                </a:moveTo>
                <a:lnTo>
                  <a:pt x="1717671" y="0"/>
                </a:lnTo>
                <a:cubicBezTo>
                  <a:pt x="1721486" y="0"/>
                  <a:pt x="1724666" y="3841"/>
                  <a:pt x="1724666" y="8321"/>
                </a:cubicBezTo>
                <a:cubicBezTo>
                  <a:pt x="1724666" y="12802"/>
                  <a:pt x="1721486" y="16642"/>
                  <a:pt x="1717671" y="16642"/>
                </a:cubicBezTo>
                <a:lnTo>
                  <a:pt x="1683967" y="16642"/>
                </a:lnTo>
                <a:cubicBezTo>
                  <a:pt x="1680152" y="16642"/>
                  <a:pt x="1676336" y="12802"/>
                  <a:pt x="1676336" y="8321"/>
                </a:cubicBezTo>
                <a:cubicBezTo>
                  <a:pt x="1676336" y="3841"/>
                  <a:pt x="1680152" y="0"/>
                  <a:pt x="1683967" y="0"/>
                </a:cubicBezTo>
                <a:close/>
                <a:moveTo>
                  <a:pt x="1563340" y="0"/>
                </a:moveTo>
                <a:lnTo>
                  <a:pt x="1597903" y="0"/>
                </a:lnTo>
                <a:cubicBezTo>
                  <a:pt x="1602556" y="0"/>
                  <a:pt x="1606544" y="3841"/>
                  <a:pt x="1606544" y="8321"/>
                </a:cubicBezTo>
                <a:cubicBezTo>
                  <a:pt x="1606544" y="12802"/>
                  <a:pt x="1602556" y="16642"/>
                  <a:pt x="1597903" y="16642"/>
                </a:cubicBezTo>
                <a:lnTo>
                  <a:pt x="1563340" y="16642"/>
                </a:lnTo>
                <a:cubicBezTo>
                  <a:pt x="1559352" y="16642"/>
                  <a:pt x="1555364" y="12802"/>
                  <a:pt x="1555364" y="8321"/>
                </a:cubicBezTo>
                <a:cubicBezTo>
                  <a:pt x="1555364" y="3841"/>
                  <a:pt x="1559352" y="0"/>
                  <a:pt x="1563340" y="0"/>
                </a:cubicBezTo>
                <a:close/>
                <a:moveTo>
                  <a:pt x="1444904" y="0"/>
                </a:moveTo>
                <a:lnTo>
                  <a:pt x="1478606" y="0"/>
                </a:lnTo>
                <a:cubicBezTo>
                  <a:pt x="1482422" y="0"/>
                  <a:pt x="1485601" y="3841"/>
                  <a:pt x="1485601" y="8321"/>
                </a:cubicBezTo>
                <a:cubicBezTo>
                  <a:pt x="1485601" y="12802"/>
                  <a:pt x="1482422" y="16642"/>
                  <a:pt x="1478606" y="16642"/>
                </a:cubicBezTo>
                <a:lnTo>
                  <a:pt x="1444904" y="16642"/>
                </a:lnTo>
                <a:cubicBezTo>
                  <a:pt x="1440452" y="16642"/>
                  <a:pt x="1437273" y="12802"/>
                  <a:pt x="1437273" y="8321"/>
                </a:cubicBezTo>
                <a:cubicBezTo>
                  <a:pt x="1437273" y="3841"/>
                  <a:pt x="1440452" y="0"/>
                  <a:pt x="1444904" y="0"/>
                </a:cubicBezTo>
                <a:close/>
                <a:moveTo>
                  <a:pt x="1323931" y="0"/>
                </a:moveTo>
                <a:lnTo>
                  <a:pt x="1356997" y="0"/>
                </a:lnTo>
                <a:cubicBezTo>
                  <a:pt x="1361449" y="0"/>
                  <a:pt x="1364628" y="3841"/>
                  <a:pt x="1364628" y="8321"/>
                </a:cubicBezTo>
                <a:cubicBezTo>
                  <a:pt x="1364628" y="12802"/>
                  <a:pt x="1361449" y="16642"/>
                  <a:pt x="1356997" y="16642"/>
                </a:cubicBezTo>
                <a:lnTo>
                  <a:pt x="1323931" y="16642"/>
                </a:lnTo>
                <a:cubicBezTo>
                  <a:pt x="1319479" y="16642"/>
                  <a:pt x="1316300" y="12802"/>
                  <a:pt x="1316300" y="8321"/>
                </a:cubicBezTo>
                <a:cubicBezTo>
                  <a:pt x="1316300" y="3841"/>
                  <a:pt x="1319479" y="0"/>
                  <a:pt x="1323931" y="0"/>
                </a:cubicBezTo>
                <a:close/>
                <a:moveTo>
                  <a:pt x="1205837" y="0"/>
                </a:moveTo>
                <a:lnTo>
                  <a:pt x="1238905" y="0"/>
                </a:lnTo>
                <a:cubicBezTo>
                  <a:pt x="1243356" y="0"/>
                  <a:pt x="1246536" y="3841"/>
                  <a:pt x="1246536" y="8321"/>
                </a:cubicBezTo>
                <a:cubicBezTo>
                  <a:pt x="1246536" y="12802"/>
                  <a:pt x="1243356" y="16642"/>
                  <a:pt x="1238905" y="16642"/>
                </a:cubicBezTo>
                <a:lnTo>
                  <a:pt x="1205837" y="16642"/>
                </a:lnTo>
                <a:cubicBezTo>
                  <a:pt x="1201386" y="16642"/>
                  <a:pt x="1198206" y="12802"/>
                  <a:pt x="1198206" y="8321"/>
                </a:cubicBezTo>
                <a:cubicBezTo>
                  <a:pt x="1198206" y="3841"/>
                  <a:pt x="1201386" y="0"/>
                  <a:pt x="1205837" y="0"/>
                </a:cubicBezTo>
                <a:close/>
                <a:moveTo>
                  <a:pt x="1084864" y="0"/>
                </a:moveTo>
                <a:lnTo>
                  <a:pt x="1117932" y="0"/>
                </a:lnTo>
                <a:cubicBezTo>
                  <a:pt x="1121748" y="0"/>
                  <a:pt x="1125563" y="3841"/>
                  <a:pt x="1125563" y="8321"/>
                </a:cubicBezTo>
                <a:cubicBezTo>
                  <a:pt x="1125563" y="12802"/>
                  <a:pt x="1121748" y="16642"/>
                  <a:pt x="1117932" y="16642"/>
                </a:cubicBezTo>
                <a:lnTo>
                  <a:pt x="1084864" y="16642"/>
                </a:lnTo>
                <a:cubicBezTo>
                  <a:pt x="1080413" y="16642"/>
                  <a:pt x="1077233" y="12802"/>
                  <a:pt x="1077233" y="8321"/>
                </a:cubicBezTo>
                <a:cubicBezTo>
                  <a:pt x="1077233" y="3841"/>
                  <a:pt x="1080413" y="0"/>
                  <a:pt x="1084864" y="0"/>
                </a:cubicBezTo>
                <a:close/>
                <a:moveTo>
                  <a:pt x="966230" y="0"/>
                </a:moveTo>
                <a:lnTo>
                  <a:pt x="1000376" y="0"/>
                </a:lnTo>
                <a:cubicBezTo>
                  <a:pt x="1004241" y="0"/>
                  <a:pt x="1007463" y="3841"/>
                  <a:pt x="1007463" y="8321"/>
                </a:cubicBezTo>
                <a:cubicBezTo>
                  <a:pt x="1007463" y="12802"/>
                  <a:pt x="1004241" y="16642"/>
                  <a:pt x="1000376" y="16642"/>
                </a:cubicBezTo>
                <a:lnTo>
                  <a:pt x="966230" y="16642"/>
                </a:lnTo>
                <a:cubicBezTo>
                  <a:pt x="962364" y="16642"/>
                  <a:pt x="959143" y="12802"/>
                  <a:pt x="959143" y="8321"/>
                </a:cubicBezTo>
                <a:cubicBezTo>
                  <a:pt x="959143" y="3841"/>
                  <a:pt x="962364" y="0"/>
                  <a:pt x="966230" y="0"/>
                </a:cubicBezTo>
                <a:close/>
                <a:moveTo>
                  <a:pt x="845801" y="0"/>
                </a:moveTo>
                <a:lnTo>
                  <a:pt x="878867" y="0"/>
                </a:lnTo>
                <a:cubicBezTo>
                  <a:pt x="883319" y="0"/>
                  <a:pt x="886498" y="3841"/>
                  <a:pt x="886498" y="8321"/>
                </a:cubicBezTo>
                <a:cubicBezTo>
                  <a:pt x="886498" y="12802"/>
                  <a:pt x="883319" y="16642"/>
                  <a:pt x="878867" y="16642"/>
                </a:cubicBezTo>
                <a:lnTo>
                  <a:pt x="845801" y="16642"/>
                </a:lnTo>
                <a:cubicBezTo>
                  <a:pt x="841985" y="16642"/>
                  <a:pt x="838170" y="12802"/>
                  <a:pt x="838170" y="8321"/>
                </a:cubicBezTo>
                <a:cubicBezTo>
                  <a:pt x="838170" y="3841"/>
                  <a:pt x="841985" y="0"/>
                  <a:pt x="845801" y="0"/>
                </a:cubicBezTo>
                <a:close/>
                <a:moveTo>
                  <a:pt x="724828" y="0"/>
                </a:moveTo>
                <a:lnTo>
                  <a:pt x="757894" y="0"/>
                </a:lnTo>
                <a:cubicBezTo>
                  <a:pt x="762346" y="0"/>
                  <a:pt x="765525" y="3841"/>
                  <a:pt x="765525" y="8321"/>
                </a:cubicBezTo>
                <a:cubicBezTo>
                  <a:pt x="765525" y="12802"/>
                  <a:pt x="762346" y="16642"/>
                  <a:pt x="757894" y="16642"/>
                </a:cubicBezTo>
                <a:lnTo>
                  <a:pt x="724828" y="16642"/>
                </a:lnTo>
                <a:cubicBezTo>
                  <a:pt x="720376" y="16642"/>
                  <a:pt x="717197" y="12802"/>
                  <a:pt x="717197" y="8321"/>
                </a:cubicBezTo>
                <a:cubicBezTo>
                  <a:pt x="717197" y="3841"/>
                  <a:pt x="720376" y="0"/>
                  <a:pt x="724828" y="0"/>
                </a:cubicBezTo>
                <a:close/>
                <a:moveTo>
                  <a:pt x="606734" y="0"/>
                </a:moveTo>
                <a:lnTo>
                  <a:pt x="639802" y="0"/>
                </a:lnTo>
                <a:cubicBezTo>
                  <a:pt x="644253" y="0"/>
                  <a:pt x="647433" y="3841"/>
                  <a:pt x="647433" y="8321"/>
                </a:cubicBezTo>
                <a:cubicBezTo>
                  <a:pt x="647433" y="12802"/>
                  <a:pt x="644253" y="16642"/>
                  <a:pt x="639802" y="16642"/>
                </a:cubicBezTo>
                <a:lnTo>
                  <a:pt x="606734" y="16642"/>
                </a:lnTo>
                <a:cubicBezTo>
                  <a:pt x="602283" y="16642"/>
                  <a:pt x="599103" y="12802"/>
                  <a:pt x="599103" y="8321"/>
                </a:cubicBezTo>
                <a:cubicBezTo>
                  <a:pt x="599103" y="3841"/>
                  <a:pt x="602283" y="0"/>
                  <a:pt x="606734" y="0"/>
                </a:cubicBezTo>
                <a:close/>
                <a:moveTo>
                  <a:pt x="485761" y="0"/>
                </a:moveTo>
                <a:lnTo>
                  <a:pt x="518829" y="0"/>
                </a:lnTo>
                <a:cubicBezTo>
                  <a:pt x="523280" y="0"/>
                  <a:pt x="526460" y="3841"/>
                  <a:pt x="526460" y="8321"/>
                </a:cubicBezTo>
                <a:cubicBezTo>
                  <a:pt x="526460" y="12802"/>
                  <a:pt x="523280" y="16642"/>
                  <a:pt x="518829" y="16642"/>
                </a:cubicBezTo>
                <a:lnTo>
                  <a:pt x="485761" y="16642"/>
                </a:lnTo>
                <a:cubicBezTo>
                  <a:pt x="481310" y="16642"/>
                  <a:pt x="478130" y="12802"/>
                  <a:pt x="478130" y="8321"/>
                </a:cubicBezTo>
                <a:cubicBezTo>
                  <a:pt x="478130" y="3841"/>
                  <a:pt x="481310" y="0"/>
                  <a:pt x="485761" y="0"/>
                </a:cubicBezTo>
                <a:close/>
                <a:moveTo>
                  <a:pt x="367671" y="0"/>
                </a:moveTo>
                <a:lnTo>
                  <a:pt x="400737" y="0"/>
                </a:lnTo>
                <a:cubicBezTo>
                  <a:pt x="404553" y="0"/>
                  <a:pt x="408368" y="3841"/>
                  <a:pt x="408368" y="8321"/>
                </a:cubicBezTo>
                <a:cubicBezTo>
                  <a:pt x="408368" y="12802"/>
                  <a:pt x="404553" y="16642"/>
                  <a:pt x="400737" y="16642"/>
                </a:cubicBezTo>
                <a:lnTo>
                  <a:pt x="367671" y="16642"/>
                </a:lnTo>
                <a:cubicBezTo>
                  <a:pt x="363219" y="16642"/>
                  <a:pt x="360040" y="12802"/>
                  <a:pt x="360040" y="8321"/>
                </a:cubicBezTo>
                <a:cubicBezTo>
                  <a:pt x="360040" y="3841"/>
                  <a:pt x="363219" y="0"/>
                  <a:pt x="367671" y="0"/>
                </a:cubicBezTo>
                <a:close/>
                <a:moveTo>
                  <a:pt x="246698" y="0"/>
                </a:moveTo>
                <a:lnTo>
                  <a:pt x="279764" y="0"/>
                </a:lnTo>
                <a:cubicBezTo>
                  <a:pt x="283580" y="0"/>
                  <a:pt x="287395" y="3841"/>
                  <a:pt x="287395" y="8321"/>
                </a:cubicBezTo>
                <a:cubicBezTo>
                  <a:pt x="287395" y="12802"/>
                  <a:pt x="283580" y="16642"/>
                  <a:pt x="279764" y="16642"/>
                </a:cubicBezTo>
                <a:lnTo>
                  <a:pt x="246698" y="16642"/>
                </a:lnTo>
                <a:cubicBezTo>
                  <a:pt x="242246" y="16642"/>
                  <a:pt x="239067" y="12802"/>
                  <a:pt x="239067" y="8321"/>
                </a:cubicBezTo>
                <a:cubicBezTo>
                  <a:pt x="239067" y="3841"/>
                  <a:pt x="242246" y="0"/>
                  <a:pt x="246698" y="0"/>
                </a:cubicBezTo>
                <a:close/>
                <a:moveTo>
                  <a:pt x="128604" y="0"/>
                </a:moveTo>
                <a:lnTo>
                  <a:pt x="162308" y="0"/>
                </a:lnTo>
                <a:cubicBezTo>
                  <a:pt x="166123" y="0"/>
                  <a:pt x="169303" y="3841"/>
                  <a:pt x="169303" y="8321"/>
                </a:cubicBezTo>
                <a:cubicBezTo>
                  <a:pt x="169303" y="12802"/>
                  <a:pt x="166123" y="16642"/>
                  <a:pt x="162308" y="16642"/>
                </a:cubicBezTo>
                <a:lnTo>
                  <a:pt x="128604" y="16642"/>
                </a:lnTo>
                <a:cubicBezTo>
                  <a:pt x="124789" y="16642"/>
                  <a:pt x="120973" y="12802"/>
                  <a:pt x="120973" y="8321"/>
                </a:cubicBezTo>
                <a:cubicBezTo>
                  <a:pt x="120973" y="3841"/>
                  <a:pt x="124789" y="0"/>
                  <a:pt x="128604" y="0"/>
                </a:cubicBezTo>
                <a:close/>
                <a:moveTo>
                  <a:pt x="7631" y="0"/>
                </a:moveTo>
                <a:lnTo>
                  <a:pt x="40699" y="0"/>
                </a:lnTo>
                <a:cubicBezTo>
                  <a:pt x="45150" y="0"/>
                  <a:pt x="48330" y="3841"/>
                  <a:pt x="48330" y="8321"/>
                </a:cubicBezTo>
                <a:cubicBezTo>
                  <a:pt x="48330" y="12802"/>
                  <a:pt x="45150" y="16642"/>
                  <a:pt x="40699" y="16642"/>
                </a:cubicBezTo>
                <a:lnTo>
                  <a:pt x="7631" y="16642"/>
                </a:lnTo>
                <a:cubicBezTo>
                  <a:pt x="3816" y="16642"/>
                  <a:pt x="0" y="12802"/>
                  <a:pt x="0" y="8321"/>
                </a:cubicBezTo>
                <a:cubicBezTo>
                  <a:pt x="0" y="3841"/>
                  <a:pt x="3816" y="0"/>
                  <a:pt x="7631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defTabSz="444915"/>
            <a:endParaRPr lang="en-US" sz="1483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Freeform 28">
            <a:extLst>
              <a:ext uri="{FF2B5EF4-FFF2-40B4-BE49-F238E27FC236}">
                <a16:creationId xmlns:a16="http://schemas.microsoft.com/office/drawing/2014/main" id="{2B15EEAD-2EEC-C843-83EC-4BB62A6DC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6397" y="746995"/>
            <a:ext cx="120784" cy="116346"/>
          </a:xfrm>
          <a:custGeom>
            <a:avLst/>
            <a:gdLst>
              <a:gd name="T0" fmla="*/ 344 w 690"/>
              <a:gd name="T1" fmla="*/ 688 h 689"/>
              <a:gd name="T2" fmla="*/ 344 w 690"/>
              <a:gd name="T3" fmla="*/ 688 h 689"/>
              <a:gd name="T4" fmla="*/ 0 w 690"/>
              <a:gd name="T5" fmla="*/ 344 h 689"/>
              <a:gd name="T6" fmla="*/ 0 w 690"/>
              <a:gd name="T7" fmla="*/ 344 h 689"/>
              <a:gd name="T8" fmla="*/ 344 w 690"/>
              <a:gd name="T9" fmla="*/ 0 h 689"/>
              <a:gd name="T10" fmla="*/ 344 w 690"/>
              <a:gd name="T11" fmla="*/ 0 h 689"/>
              <a:gd name="T12" fmla="*/ 689 w 690"/>
              <a:gd name="T13" fmla="*/ 344 h 689"/>
              <a:gd name="T14" fmla="*/ 689 w 690"/>
              <a:gd name="T15" fmla="*/ 344 h 689"/>
              <a:gd name="T16" fmla="*/ 344 w 690"/>
              <a:gd name="T17" fmla="*/ 688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0" h="689">
                <a:moveTo>
                  <a:pt x="344" y="688"/>
                </a:moveTo>
                <a:lnTo>
                  <a:pt x="344" y="688"/>
                </a:lnTo>
                <a:cubicBezTo>
                  <a:pt x="154" y="688"/>
                  <a:pt x="0" y="535"/>
                  <a:pt x="0" y="344"/>
                </a:cubicBezTo>
                <a:lnTo>
                  <a:pt x="0" y="344"/>
                </a:lnTo>
                <a:cubicBezTo>
                  <a:pt x="0" y="154"/>
                  <a:pt x="154" y="0"/>
                  <a:pt x="344" y="0"/>
                </a:cubicBezTo>
                <a:lnTo>
                  <a:pt x="344" y="0"/>
                </a:lnTo>
                <a:cubicBezTo>
                  <a:pt x="535" y="0"/>
                  <a:pt x="689" y="154"/>
                  <a:pt x="689" y="344"/>
                </a:cubicBezTo>
                <a:lnTo>
                  <a:pt x="689" y="344"/>
                </a:lnTo>
                <a:cubicBezTo>
                  <a:pt x="689" y="535"/>
                  <a:pt x="535" y="688"/>
                  <a:pt x="344" y="68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444915"/>
            <a:endParaRPr lang="en-US" sz="1483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Freeform 29">
            <a:extLst>
              <a:ext uri="{FF2B5EF4-FFF2-40B4-BE49-F238E27FC236}">
                <a16:creationId xmlns:a16="http://schemas.microsoft.com/office/drawing/2014/main" id="{1EA37BF7-A279-8243-A4A9-5BCF7DC53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4692" y="763729"/>
            <a:ext cx="85943" cy="82785"/>
          </a:xfrm>
          <a:custGeom>
            <a:avLst/>
            <a:gdLst>
              <a:gd name="T0" fmla="*/ 0 w 491"/>
              <a:gd name="T1" fmla="*/ 245 h 491"/>
              <a:gd name="T2" fmla="*/ 245 w 491"/>
              <a:gd name="T3" fmla="*/ 0 h 491"/>
              <a:gd name="T4" fmla="*/ 245 w 491"/>
              <a:gd name="T5" fmla="*/ 0 h 491"/>
              <a:gd name="T6" fmla="*/ 490 w 491"/>
              <a:gd name="T7" fmla="*/ 245 h 491"/>
              <a:gd name="T8" fmla="*/ 490 w 491"/>
              <a:gd name="T9" fmla="*/ 245 h 491"/>
              <a:gd name="T10" fmla="*/ 245 w 491"/>
              <a:gd name="T11" fmla="*/ 490 h 491"/>
              <a:gd name="T12" fmla="*/ 245 w 491"/>
              <a:gd name="T13" fmla="*/ 490 h 491"/>
              <a:gd name="T14" fmla="*/ 0 w 491"/>
              <a:gd name="T15" fmla="*/ 245 h 491"/>
              <a:gd name="T16" fmla="*/ 0 w 491"/>
              <a:gd name="T17" fmla="*/ 24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1" h="491">
                <a:moveTo>
                  <a:pt x="0" y="245"/>
                </a:moveTo>
                <a:cubicBezTo>
                  <a:pt x="0" y="110"/>
                  <a:pt x="110" y="0"/>
                  <a:pt x="245" y="0"/>
                </a:cubicBezTo>
                <a:lnTo>
                  <a:pt x="245" y="0"/>
                </a:lnTo>
                <a:cubicBezTo>
                  <a:pt x="380" y="0"/>
                  <a:pt x="490" y="110"/>
                  <a:pt x="490" y="245"/>
                </a:cubicBezTo>
                <a:lnTo>
                  <a:pt x="490" y="245"/>
                </a:lnTo>
                <a:cubicBezTo>
                  <a:pt x="490" y="381"/>
                  <a:pt x="380" y="490"/>
                  <a:pt x="245" y="490"/>
                </a:cubicBezTo>
                <a:lnTo>
                  <a:pt x="245" y="490"/>
                </a:lnTo>
                <a:cubicBezTo>
                  <a:pt x="110" y="490"/>
                  <a:pt x="0" y="381"/>
                  <a:pt x="0" y="245"/>
                </a:cubicBezTo>
                <a:lnTo>
                  <a:pt x="0" y="24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4915"/>
            <a:endParaRPr lang="en-US" sz="1483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Oval 105">
            <a:extLst>
              <a:ext uri="{FF2B5EF4-FFF2-40B4-BE49-F238E27FC236}">
                <a16:creationId xmlns:a16="http://schemas.microsoft.com/office/drawing/2014/main" id="{F5AD9DFB-4775-664B-A78C-B900E0843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110" y="1448688"/>
            <a:ext cx="1041690" cy="100460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4915"/>
            <a:endParaRPr lang="en-US" sz="1483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Freeform 119">
            <a:extLst>
              <a:ext uri="{FF2B5EF4-FFF2-40B4-BE49-F238E27FC236}">
                <a16:creationId xmlns:a16="http://schemas.microsoft.com/office/drawing/2014/main" id="{A01ECA0C-ED64-0748-B5B3-DDC0FE334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3227" y="1459117"/>
            <a:ext cx="817442" cy="21188"/>
          </a:xfrm>
          <a:custGeom>
            <a:avLst/>
            <a:gdLst>
              <a:gd name="connsiteX0" fmla="*/ 2999723 w 3040956"/>
              <a:gd name="connsiteY0" fmla="*/ 0 h 16642"/>
              <a:gd name="connsiteX1" fmla="*/ 3033869 w 3040956"/>
              <a:gd name="connsiteY1" fmla="*/ 0 h 16642"/>
              <a:gd name="connsiteX2" fmla="*/ 3040956 w 3040956"/>
              <a:gd name="connsiteY2" fmla="*/ 8321 h 16642"/>
              <a:gd name="connsiteX3" fmla="*/ 3033869 w 3040956"/>
              <a:gd name="connsiteY3" fmla="*/ 16642 h 16642"/>
              <a:gd name="connsiteX4" fmla="*/ 2999723 w 3040956"/>
              <a:gd name="connsiteY4" fmla="*/ 16642 h 16642"/>
              <a:gd name="connsiteX5" fmla="*/ 2992636 w 3040956"/>
              <a:gd name="connsiteY5" fmla="*/ 8321 h 16642"/>
              <a:gd name="connsiteX6" fmla="*/ 2999723 w 3040956"/>
              <a:gd name="connsiteY6" fmla="*/ 0 h 16642"/>
              <a:gd name="connsiteX7" fmla="*/ 2879294 w 3040956"/>
              <a:gd name="connsiteY7" fmla="*/ 0 h 16642"/>
              <a:gd name="connsiteX8" fmla="*/ 2912360 w 3040956"/>
              <a:gd name="connsiteY8" fmla="*/ 0 h 16642"/>
              <a:gd name="connsiteX9" fmla="*/ 2919991 w 3040956"/>
              <a:gd name="connsiteY9" fmla="*/ 8321 h 16642"/>
              <a:gd name="connsiteX10" fmla="*/ 2912360 w 3040956"/>
              <a:gd name="connsiteY10" fmla="*/ 16642 h 16642"/>
              <a:gd name="connsiteX11" fmla="*/ 2879294 w 3040956"/>
              <a:gd name="connsiteY11" fmla="*/ 16642 h 16642"/>
              <a:gd name="connsiteX12" fmla="*/ 2871663 w 3040956"/>
              <a:gd name="connsiteY12" fmla="*/ 8321 h 16642"/>
              <a:gd name="connsiteX13" fmla="*/ 2879294 w 3040956"/>
              <a:gd name="connsiteY13" fmla="*/ 0 h 16642"/>
              <a:gd name="connsiteX14" fmla="*/ 2758322 w 3040956"/>
              <a:gd name="connsiteY14" fmla="*/ 0 h 16642"/>
              <a:gd name="connsiteX15" fmla="*/ 2791388 w 3040956"/>
              <a:gd name="connsiteY15" fmla="*/ 0 h 16642"/>
              <a:gd name="connsiteX16" fmla="*/ 2799019 w 3040956"/>
              <a:gd name="connsiteY16" fmla="*/ 8321 h 16642"/>
              <a:gd name="connsiteX17" fmla="*/ 2791388 w 3040956"/>
              <a:gd name="connsiteY17" fmla="*/ 16642 h 16642"/>
              <a:gd name="connsiteX18" fmla="*/ 2758322 w 3040956"/>
              <a:gd name="connsiteY18" fmla="*/ 16642 h 16642"/>
              <a:gd name="connsiteX19" fmla="*/ 2750691 w 3040956"/>
              <a:gd name="connsiteY19" fmla="*/ 8321 h 16642"/>
              <a:gd name="connsiteX20" fmla="*/ 2758322 w 3040956"/>
              <a:gd name="connsiteY20" fmla="*/ 0 h 16642"/>
              <a:gd name="connsiteX21" fmla="*/ 2640227 w 3040956"/>
              <a:gd name="connsiteY21" fmla="*/ 0 h 16642"/>
              <a:gd name="connsiteX22" fmla="*/ 2673295 w 3040956"/>
              <a:gd name="connsiteY22" fmla="*/ 0 h 16642"/>
              <a:gd name="connsiteX23" fmla="*/ 2680926 w 3040956"/>
              <a:gd name="connsiteY23" fmla="*/ 8321 h 16642"/>
              <a:gd name="connsiteX24" fmla="*/ 2673295 w 3040956"/>
              <a:gd name="connsiteY24" fmla="*/ 16642 h 16642"/>
              <a:gd name="connsiteX25" fmla="*/ 2640227 w 3040956"/>
              <a:gd name="connsiteY25" fmla="*/ 16642 h 16642"/>
              <a:gd name="connsiteX26" fmla="*/ 2632596 w 3040956"/>
              <a:gd name="connsiteY26" fmla="*/ 8321 h 16642"/>
              <a:gd name="connsiteX27" fmla="*/ 2640227 w 3040956"/>
              <a:gd name="connsiteY27" fmla="*/ 0 h 16642"/>
              <a:gd name="connsiteX28" fmla="*/ 2518711 w 3040956"/>
              <a:gd name="connsiteY28" fmla="*/ 0 h 16642"/>
              <a:gd name="connsiteX29" fmla="*/ 2552859 w 3040956"/>
              <a:gd name="connsiteY29" fmla="*/ 0 h 16642"/>
              <a:gd name="connsiteX30" fmla="*/ 2559946 w 3040956"/>
              <a:gd name="connsiteY30" fmla="*/ 8321 h 16642"/>
              <a:gd name="connsiteX31" fmla="*/ 2552859 w 3040956"/>
              <a:gd name="connsiteY31" fmla="*/ 16642 h 16642"/>
              <a:gd name="connsiteX32" fmla="*/ 2518711 w 3040956"/>
              <a:gd name="connsiteY32" fmla="*/ 16642 h 16642"/>
              <a:gd name="connsiteX33" fmla="*/ 2511624 w 3040956"/>
              <a:gd name="connsiteY33" fmla="*/ 8321 h 16642"/>
              <a:gd name="connsiteX34" fmla="*/ 2518711 w 3040956"/>
              <a:gd name="connsiteY34" fmla="*/ 0 h 16642"/>
              <a:gd name="connsiteX35" fmla="*/ 2401509 w 3040956"/>
              <a:gd name="connsiteY35" fmla="*/ 0 h 16642"/>
              <a:gd name="connsiteX36" fmla="*/ 2436737 w 3040956"/>
              <a:gd name="connsiteY36" fmla="*/ 0 h 16642"/>
              <a:gd name="connsiteX37" fmla="*/ 2444713 w 3040956"/>
              <a:gd name="connsiteY37" fmla="*/ 8321 h 16642"/>
              <a:gd name="connsiteX38" fmla="*/ 2436737 w 3040956"/>
              <a:gd name="connsiteY38" fmla="*/ 16642 h 16642"/>
              <a:gd name="connsiteX39" fmla="*/ 2401509 w 3040956"/>
              <a:gd name="connsiteY39" fmla="*/ 16642 h 16642"/>
              <a:gd name="connsiteX40" fmla="*/ 2393533 w 3040956"/>
              <a:gd name="connsiteY40" fmla="*/ 8321 h 16642"/>
              <a:gd name="connsiteX41" fmla="*/ 2401509 w 3040956"/>
              <a:gd name="connsiteY41" fmla="*/ 0 h 16642"/>
              <a:gd name="connsiteX42" fmla="*/ 2280192 w 3040956"/>
              <a:gd name="connsiteY42" fmla="*/ 0 h 16642"/>
              <a:gd name="connsiteX43" fmla="*/ 2313894 w 3040956"/>
              <a:gd name="connsiteY43" fmla="*/ 0 h 16642"/>
              <a:gd name="connsiteX44" fmla="*/ 2320889 w 3040956"/>
              <a:gd name="connsiteY44" fmla="*/ 8321 h 16642"/>
              <a:gd name="connsiteX45" fmla="*/ 2313894 w 3040956"/>
              <a:gd name="connsiteY45" fmla="*/ 16642 h 16642"/>
              <a:gd name="connsiteX46" fmla="*/ 2280192 w 3040956"/>
              <a:gd name="connsiteY46" fmla="*/ 16642 h 16642"/>
              <a:gd name="connsiteX47" fmla="*/ 2272561 w 3040956"/>
              <a:gd name="connsiteY47" fmla="*/ 8321 h 16642"/>
              <a:gd name="connsiteX48" fmla="*/ 2280192 w 3040956"/>
              <a:gd name="connsiteY48" fmla="*/ 0 h 16642"/>
              <a:gd name="connsiteX49" fmla="*/ 2161553 w 3040956"/>
              <a:gd name="connsiteY49" fmla="*/ 0 h 16642"/>
              <a:gd name="connsiteX50" fmla="*/ 2195056 w 3040956"/>
              <a:gd name="connsiteY50" fmla="*/ 0 h 16642"/>
              <a:gd name="connsiteX51" fmla="*/ 2202788 w 3040956"/>
              <a:gd name="connsiteY51" fmla="*/ 8321 h 16642"/>
              <a:gd name="connsiteX52" fmla="*/ 2195056 w 3040956"/>
              <a:gd name="connsiteY52" fmla="*/ 16642 h 16642"/>
              <a:gd name="connsiteX53" fmla="*/ 2161553 w 3040956"/>
              <a:gd name="connsiteY53" fmla="*/ 16642 h 16642"/>
              <a:gd name="connsiteX54" fmla="*/ 2154466 w 3040956"/>
              <a:gd name="connsiteY54" fmla="*/ 8321 h 16642"/>
              <a:gd name="connsiteX55" fmla="*/ 2161553 w 3040956"/>
              <a:gd name="connsiteY55" fmla="*/ 0 h 16642"/>
              <a:gd name="connsiteX56" fmla="*/ 2041125 w 3040956"/>
              <a:gd name="connsiteY56" fmla="*/ 0 h 16642"/>
              <a:gd name="connsiteX57" fmla="*/ 2074193 w 3040956"/>
              <a:gd name="connsiteY57" fmla="*/ 0 h 16642"/>
              <a:gd name="connsiteX58" fmla="*/ 2081824 w 3040956"/>
              <a:gd name="connsiteY58" fmla="*/ 8321 h 16642"/>
              <a:gd name="connsiteX59" fmla="*/ 2074193 w 3040956"/>
              <a:gd name="connsiteY59" fmla="*/ 16642 h 16642"/>
              <a:gd name="connsiteX60" fmla="*/ 2041125 w 3040956"/>
              <a:gd name="connsiteY60" fmla="*/ 16642 h 16642"/>
              <a:gd name="connsiteX61" fmla="*/ 2033494 w 3040956"/>
              <a:gd name="connsiteY61" fmla="*/ 8321 h 16642"/>
              <a:gd name="connsiteX62" fmla="*/ 2041125 w 3040956"/>
              <a:gd name="connsiteY62" fmla="*/ 0 h 16642"/>
              <a:gd name="connsiteX63" fmla="*/ 1923034 w 3040956"/>
              <a:gd name="connsiteY63" fmla="*/ 0 h 16642"/>
              <a:gd name="connsiteX64" fmla="*/ 1956100 w 3040956"/>
              <a:gd name="connsiteY64" fmla="*/ 0 h 16642"/>
              <a:gd name="connsiteX65" fmla="*/ 1963731 w 3040956"/>
              <a:gd name="connsiteY65" fmla="*/ 8321 h 16642"/>
              <a:gd name="connsiteX66" fmla="*/ 1956100 w 3040956"/>
              <a:gd name="connsiteY66" fmla="*/ 16642 h 16642"/>
              <a:gd name="connsiteX67" fmla="*/ 1923034 w 3040956"/>
              <a:gd name="connsiteY67" fmla="*/ 16642 h 16642"/>
              <a:gd name="connsiteX68" fmla="*/ 1915403 w 3040956"/>
              <a:gd name="connsiteY68" fmla="*/ 8321 h 16642"/>
              <a:gd name="connsiteX69" fmla="*/ 1923034 w 3040956"/>
              <a:gd name="connsiteY69" fmla="*/ 0 h 16642"/>
              <a:gd name="connsiteX70" fmla="*/ 1802161 w 3040956"/>
              <a:gd name="connsiteY70" fmla="*/ 0 h 16642"/>
              <a:gd name="connsiteX71" fmla="*/ 1835663 w 3040956"/>
              <a:gd name="connsiteY71" fmla="*/ 0 h 16642"/>
              <a:gd name="connsiteX72" fmla="*/ 1842750 w 3040956"/>
              <a:gd name="connsiteY72" fmla="*/ 8321 h 16642"/>
              <a:gd name="connsiteX73" fmla="*/ 1835663 w 3040956"/>
              <a:gd name="connsiteY73" fmla="*/ 16642 h 16642"/>
              <a:gd name="connsiteX74" fmla="*/ 1802161 w 3040956"/>
              <a:gd name="connsiteY74" fmla="*/ 16642 h 16642"/>
              <a:gd name="connsiteX75" fmla="*/ 1794430 w 3040956"/>
              <a:gd name="connsiteY75" fmla="*/ 8321 h 16642"/>
              <a:gd name="connsiteX76" fmla="*/ 1802161 w 3040956"/>
              <a:gd name="connsiteY76" fmla="*/ 0 h 16642"/>
              <a:gd name="connsiteX77" fmla="*/ 1683967 w 3040956"/>
              <a:gd name="connsiteY77" fmla="*/ 0 h 16642"/>
              <a:gd name="connsiteX78" fmla="*/ 1717671 w 3040956"/>
              <a:gd name="connsiteY78" fmla="*/ 0 h 16642"/>
              <a:gd name="connsiteX79" fmla="*/ 1724666 w 3040956"/>
              <a:gd name="connsiteY79" fmla="*/ 8321 h 16642"/>
              <a:gd name="connsiteX80" fmla="*/ 1717671 w 3040956"/>
              <a:gd name="connsiteY80" fmla="*/ 16642 h 16642"/>
              <a:gd name="connsiteX81" fmla="*/ 1683967 w 3040956"/>
              <a:gd name="connsiteY81" fmla="*/ 16642 h 16642"/>
              <a:gd name="connsiteX82" fmla="*/ 1676336 w 3040956"/>
              <a:gd name="connsiteY82" fmla="*/ 8321 h 16642"/>
              <a:gd name="connsiteX83" fmla="*/ 1683967 w 3040956"/>
              <a:gd name="connsiteY83" fmla="*/ 0 h 16642"/>
              <a:gd name="connsiteX84" fmla="*/ 1563340 w 3040956"/>
              <a:gd name="connsiteY84" fmla="*/ 0 h 16642"/>
              <a:gd name="connsiteX85" fmla="*/ 1597903 w 3040956"/>
              <a:gd name="connsiteY85" fmla="*/ 0 h 16642"/>
              <a:gd name="connsiteX86" fmla="*/ 1606544 w 3040956"/>
              <a:gd name="connsiteY86" fmla="*/ 8321 h 16642"/>
              <a:gd name="connsiteX87" fmla="*/ 1597903 w 3040956"/>
              <a:gd name="connsiteY87" fmla="*/ 16642 h 16642"/>
              <a:gd name="connsiteX88" fmla="*/ 1563340 w 3040956"/>
              <a:gd name="connsiteY88" fmla="*/ 16642 h 16642"/>
              <a:gd name="connsiteX89" fmla="*/ 1555364 w 3040956"/>
              <a:gd name="connsiteY89" fmla="*/ 8321 h 16642"/>
              <a:gd name="connsiteX90" fmla="*/ 1563340 w 3040956"/>
              <a:gd name="connsiteY90" fmla="*/ 0 h 16642"/>
              <a:gd name="connsiteX91" fmla="*/ 1444904 w 3040956"/>
              <a:gd name="connsiteY91" fmla="*/ 0 h 16642"/>
              <a:gd name="connsiteX92" fmla="*/ 1478606 w 3040956"/>
              <a:gd name="connsiteY92" fmla="*/ 0 h 16642"/>
              <a:gd name="connsiteX93" fmla="*/ 1485601 w 3040956"/>
              <a:gd name="connsiteY93" fmla="*/ 8321 h 16642"/>
              <a:gd name="connsiteX94" fmla="*/ 1478606 w 3040956"/>
              <a:gd name="connsiteY94" fmla="*/ 16642 h 16642"/>
              <a:gd name="connsiteX95" fmla="*/ 1444904 w 3040956"/>
              <a:gd name="connsiteY95" fmla="*/ 16642 h 16642"/>
              <a:gd name="connsiteX96" fmla="*/ 1437273 w 3040956"/>
              <a:gd name="connsiteY96" fmla="*/ 8321 h 16642"/>
              <a:gd name="connsiteX97" fmla="*/ 1444904 w 3040956"/>
              <a:gd name="connsiteY97" fmla="*/ 0 h 16642"/>
              <a:gd name="connsiteX98" fmla="*/ 1323931 w 3040956"/>
              <a:gd name="connsiteY98" fmla="*/ 0 h 16642"/>
              <a:gd name="connsiteX99" fmla="*/ 1356997 w 3040956"/>
              <a:gd name="connsiteY99" fmla="*/ 0 h 16642"/>
              <a:gd name="connsiteX100" fmla="*/ 1364628 w 3040956"/>
              <a:gd name="connsiteY100" fmla="*/ 8321 h 16642"/>
              <a:gd name="connsiteX101" fmla="*/ 1356997 w 3040956"/>
              <a:gd name="connsiteY101" fmla="*/ 16642 h 16642"/>
              <a:gd name="connsiteX102" fmla="*/ 1323931 w 3040956"/>
              <a:gd name="connsiteY102" fmla="*/ 16642 h 16642"/>
              <a:gd name="connsiteX103" fmla="*/ 1316300 w 3040956"/>
              <a:gd name="connsiteY103" fmla="*/ 8321 h 16642"/>
              <a:gd name="connsiteX104" fmla="*/ 1323931 w 3040956"/>
              <a:gd name="connsiteY104" fmla="*/ 0 h 16642"/>
              <a:gd name="connsiteX105" fmla="*/ 1205837 w 3040956"/>
              <a:gd name="connsiteY105" fmla="*/ 0 h 16642"/>
              <a:gd name="connsiteX106" fmla="*/ 1238905 w 3040956"/>
              <a:gd name="connsiteY106" fmla="*/ 0 h 16642"/>
              <a:gd name="connsiteX107" fmla="*/ 1246536 w 3040956"/>
              <a:gd name="connsiteY107" fmla="*/ 8321 h 16642"/>
              <a:gd name="connsiteX108" fmla="*/ 1238905 w 3040956"/>
              <a:gd name="connsiteY108" fmla="*/ 16642 h 16642"/>
              <a:gd name="connsiteX109" fmla="*/ 1205837 w 3040956"/>
              <a:gd name="connsiteY109" fmla="*/ 16642 h 16642"/>
              <a:gd name="connsiteX110" fmla="*/ 1198206 w 3040956"/>
              <a:gd name="connsiteY110" fmla="*/ 8321 h 16642"/>
              <a:gd name="connsiteX111" fmla="*/ 1205837 w 3040956"/>
              <a:gd name="connsiteY111" fmla="*/ 0 h 16642"/>
              <a:gd name="connsiteX112" fmla="*/ 1084864 w 3040956"/>
              <a:gd name="connsiteY112" fmla="*/ 0 h 16642"/>
              <a:gd name="connsiteX113" fmla="*/ 1117932 w 3040956"/>
              <a:gd name="connsiteY113" fmla="*/ 0 h 16642"/>
              <a:gd name="connsiteX114" fmla="*/ 1125563 w 3040956"/>
              <a:gd name="connsiteY114" fmla="*/ 8321 h 16642"/>
              <a:gd name="connsiteX115" fmla="*/ 1117932 w 3040956"/>
              <a:gd name="connsiteY115" fmla="*/ 16642 h 16642"/>
              <a:gd name="connsiteX116" fmla="*/ 1084864 w 3040956"/>
              <a:gd name="connsiteY116" fmla="*/ 16642 h 16642"/>
              <a:gd name="connsiteX117" fmla="*/ 1077233 w 3040956"/>
              <a:gd name="connsiteY117" fmla="*/ 8321 h 16642"/>
              <a:gd name="connsiteX118" fmla="*/ 1084864 w 3040956"/>
              <a:gd name="connsiteY118" fmla="*/ 0 h 16642"/>
              <a:gd name="connsiteX119" fmla="*/ 966230 w 3040956"/>
              <a:gd name="connsiteY119" fmla="*/ 0 h 16642"/>
              <a:gd name="connsiteX120" fmla="*/ 1000376 w 3040956"/>
              <a:gd name="connsiteY120" fmla="*/ 0 h 16642"/>
              <a:gd name="connsiteX121" fmla="*/ 1007463 w 3040956"/>
              <a:gd name="connsiteY121" fmla="*/ 8321 h 16642"/>
              <a:gd name="connsiteX122" fmla="*/ 1000376 w 3040956"/>
              <a:gd name="connsiteY122" fmla="*/ 16642 h 16642"/>
              <a:gd name="connsiteX123" fmla="*/ 966230 w 3040956"/>
              <a:gd name="connsiteY123" fmla="*/ 16642 h 16642"/>
              <a:gd name="connsiteX124" fmla="*/ 959143 w 3040956"/>
              <a:gd name="connsiteY124" fmla="*/ 8321 h 16642"/>
              <a:gd name="connsiteX125" fmla="*/ 966230 w 3040956"/>
              <a:gd name="connsiteY125" fmla="*/ 0 h 16642"/>
              <a:gd name="connsiteX126" fmla="*/ 845801 w 3040956"/>
              <a:gd name="connsiteY126" fmla="*/ 0 h 16642"/>
              <a:gd name="connsiteX127" fmla="*/ 878867 w 3040956"/>
              <a:gd name="connsiteY127" fmla="*/ 0 h 16642"/>
              <a:gd name="connsiteX128" fmla="*/ 886498 w 3040956"/>
              <a:gd name="connsiteY128" fmla="*/ 8321 h 16642"/>
              <a:gd name="connsiteX129" fmla="*/ 878867 w 3040956"/>
              <a:gd name="connsiteY129" fmla="*/ 16642 h 16642"/>
              <a:gd name="connsiteX130" fmla="*/ 845801 w 3040956"/>
              <a:gd name="connsiteY130" fmla="*/ 16642 h 16642"/>
              <a:gd name="connsiteX131" fmla="*/ 838170 w 3040956"/>
              <a:gd name="connsiteY131" fmla="*/ 8321 h 16642"/>
              <a:gd name="connsiteX132" fmla="*/ 845801 w 3040956"/>
              <a:gd name="connsiteY132" fmla="*/ 0 h 16642"/>
              <a:gd name="connsiteX133" fmla="*/ 724828 w 3040956"/>
              <a:gd name="connsiteY133" fmla="*/ 0 h 16642"/>
              <a:gd name="connsiteX134" fmla="*/ 757894 w 3040956"/>
              <a:gd name="connsiteY134" fmla="*/ 0 h 16642"/>
              <a:gd name="connsiteX135" fmla="*/ 765525 w 3040956"/>
              <a:gd name="connsiteY135" fmla="*/ 8321 h 16642"/>
              <a:gd name="connsiteX136" fmla="*/ 757894 w 3040956"/>
              <a:gd name="connsiteY136" fmla="*/ 16642 h 16642"/>
              <a:gd name="connsiteX137" fmla="*/ 724828 w 3040956"/>
              <a:gd name="connsiteY137" fmla="*/ 16642 h 16642"/>
              <a:gd name="connsiteX138" fmla="*/ 717197 w 3040956"/>
              <a:gd name="connsiteY138" fmla="*/ 8321 h 16642"/>
              <a:gd name="connsiteX139" fmla="*/ 724828 w 3040956"/>
              <a:gd name="connsiteY139" fmla="*/ 0 h 16642"/>
              <a:gd name="connsiteX140" fmla="*/ 606734 w 3040956"/>
              <a:gd name="connsiteY140" fmla="*/ 0 h 16642"/>
              <a:gd name="connsiteX141" fmla="*/ 639802 w 3040956"/>
              <a:gd name="connsiteY141" fmla="*/ 0 h 16642"/>
              <a:gd name="connsiteX142" fmla="*/ 647433 w 3040956"/>
              <a:gd name="connsiteY142" fmla="*/ 8321 h 16642"/>
              <a:gd name="connsiteX143" fmla="*/ 639802 w 3040956"/>
              <a:gd name="connsiteY143" fmla="*/ 16642 h 16642"/>
              <a:gd name="connsiteX144" fmla="*/ 606734 w 3040956"/>
              <a:gd name="connsiteY144" fmla="*/ 16642 h 16642"/>
              <a:gd name="connsiteX145" fmla="*/ 599103 w 3040956"/>
              <a:gd name="connsiteY145" fmla="*/ 8321 h 16642"/>
              <a:gd name="connsiteX146" fmla="*/ 606734 w 3040956"/>
              <a:gd name="connsiteY146" fmla="*/ 0 h 16642"/>
              <a:gd name="connsiteX147" fmla="*/ 485761 w 3040956"/>
              <a:gd name="connsiteY147" fmla="*/ 0 h 16642"/>
              <a:gd name="connsiteX148" fmla="*/ 518829 w 3040956"/>
              <a:gd name="connsiteY148" fmla="*/ 0 h 16642"/>
              <a:gd name="connsiteX149" fmla="*/ 526460 w 3040956"/>
              <a:gd name="connsiteY149" fmla="*/ 8321 h 16642"/>
              <a:gd name="connsiteX150" fmla="*/ 518829 w 3040956"/>
              <a:gd name="connsiteY150" fmla="*/ 16642 h 16642"/>
              <a:gd name="connsiteX151" fmla="*/ 485761 w 3040956"/>
              <a:gd name="connsiteY151" fmla="*/ 16642 h 16642"/>
              <a:gd name="connsiteX152" fmla="*/ 478130 w 3040956"/>
              <a:gd name="connsiteY152" fmla="*/ 8321 h 16642"/>
              <a:gd name="connsiteX153" fmla="*/ 485761 w 3040956"/>
              <a:gd name="connsiteY153" fmla="*/ 0 h 16642"/>
              <a:gd name="connsiteX154" fmla="*/ 367671 w 3040956"/>
              <a:gd name="connsiteY154" fmla="*/ 0 h 16642"/>
              <a:gd name="connsiteX155" fmla="*/ 400737 w 3040956"/>
              <a:gd name="connsiteY155" fmla="*/ 0 h 16642"/>
              <a:gd name="connsiteX156" fmla="*/ 408368 w 3040956"/>
              <a:gd name="connsiteY156" fmla="*/ 8321 h 16642"/>
              <a:gd name="connsiteX157" fmla="*/ 400737 w 3040956"/>
              <a:gd name="connsiteY157" fmla="*/ 16642 h 16642"/>
              <a:gd name="connsiteX158" fmla="*/ 367671 w 3040956"/>
              <a:gd name="connsiteY158" fmla="*/ 16642 h 16642"/>
              <a:gd name="connsiteX159" fmla="*/ 360040 w 3040956"/>
              <a:gd name="connsiteY159" fmla="*/ 8321 h 16642"/>
              <a:gd name="connsiteX160" fmla="*/ 367671 w 3040956"/>
              <a:gd name="connsiteY160" fmla="*/ 0 h 16642"/>
              <a:gd name="connsiteX161" fmla="*/ 246698 w 3040956"/>
              <a:gd name="connsiteY161" fmla="*/ 0 h 16642"/>
              <a:gd name="connsiteX162" fmla="*/ 279764 w 3040956"/>
              <a:gd name="connsiteY162" fmla="*/ 0 h 16642"/>
              <a:gd name="connsiteX163" fmla="*/ 287395 w 3040956"/>
              <a:gd name="connsiteY163" fmla="*/ 8321 h 16642"/>
              <a:gd name="connsiteX164" fmla="*/ 279764 w 3040956"/>
              <a:gd name="connsiteY164" fmla="*/ 16642 h 16642"/>
              <a:gd name="connsiteX165" fmla="*/ 246698 w 3040956"/>
              <a:gd name="connsiteY165" fmla="*/ 16642 h 16642"/>
              <a:gd name="connsiteX166" fmla="*/ 239067 w 3040956"/>
              <a:gd name="connsiteY166" fmla="*/ 8321 h 16642"/>
              <a:gd name="connsiteX167" fmla="*/ 246698 w 3040956"/>
              <a:gd name="connsiteY167" fmla="*/ 0 h 16642"/>
              <a:gd name="connsiteX168" fmla="*/ 128604 w 3040956"/>
              <a:gd name="connsiteY168" fmla="*/ 0 h 16642"/>
              <a:gd name="connsiteX169" fmla="*/ 162308 w 3040956"/>
              <a:gd name="connsiteY169" fmla="*/ 0 h 16642"/>
              <a:gd name="connsiteX170" fmla="*/ 169303 w 3040956"/>
              <a:gd name="connsiteY170" fmla="*/ 8321 h 16642"/>
              <a:gd name="connsiteX171" fmla="*/ 162308 w 3040956"/>
              <a:gd name="connsiteY171" fmla="*/ 16642 h 16642"/>
              <a:gd name="connsiteX172" fmla="*/ 128604 w 3040956"/>
              <a:gd name="connsiteY172" fmla="*/ 16642 h 16642"/>
              <a:gd name="connsiteX173" fmla="*/ 120973 w 3040956"/>
              <a:gd name="connsiteY173" fmla="*/ 8321 h 16642"/>
              <a:gd name="connsiteX174" fmla="*/ 128604 w 3040956"/>
              <a:gd name="connsiteY174" fmla="*/ 0 h 16642"/>
              <a:gd name="connsiteX175" fmla="*/ 7631 w 3040956"/>
              <a:gd name="connsiteY175" fmla="*/ 0 h 16642"/>
              <a:gd name="connsiteX176" fmla="*/ 40699 w 3040956"/>
              <a:gd name="connsiteY176" fmla="*/ 0 h 16642"/>
              <a:gd name="connsiteX177" fmla="*/ 48330 w 3040956"/>
              <a:gd name="connsiteY177" fmla="*/ 8321 h 16642"/>
              <a:gd name="connsiteX178" fmla="*/ 40699 w 3040956"/>
              <a:gd name="connsiteY178" fmla="*/ 16642 h 16642"/>
              <a:gd name="connsiteX179" fmla="*/ 7631 w 3040956"/>
              <a:gd name="connsiteY179" fmla="*/ 16642 h 16642"/>
              <a:gd name="connsiteX180" fmla="*/ 0 w 3040956"/>
              <a:gd name="connsiteY180" fmla="*/ 8321 h 16642"/>
              <a:gd name="connsiteX181" fmla="*/ 7631 w 3040956"/>
              <a:gd name="connsiteY181" fmla="*/ 0 h 1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3040956" h="16642">
                <a:moveTo>
                  <a:pt x="2999723" y="0"/>
                </a:moveTo>
                <a:lnTo>
                  <a:pt x="3033869" y="0"/>
                </a:lnTo>
                <a:cubicBezTo>
                  <a:pt x="3037734" y="0"/>
                  <a:pt x="3040956" y="3841"/>
                  <a:pt x="3040956" y="8321"/>
                </a:cubicBezTo>
                <a:cubicBezTo>
                  <a:pt x="3040956" y="12802"/>
                  <a:pt x="3037734" y="16642"/>
                  <a:pt x="3033869" y="16642"/>
                </a:cubicBezTo>
                <a:lnTo>
                  <a:pt x="2999723" y="16642"/>
                </a:lnTo>
                <a:cubicBezTo>
                  <a:pt x="2995857" y="16642"/>
                  <a:pt x="2992636" y="12802"/>
                  <a:pt x="2992636" y="8321"/>
                </a:cubicBezTo>
                <a:cubicBezTo>
                  <a:pt x="2992636" y="3841"/>
                  <a:pt x="2995857" y="0"/>
                  <a:pt x="2999723" y="0"/>
                </a:cubicBezTo>
                <a:close/>
                <a:moveTo>
                  <a:pt x="2879294" y="0"/>
                </a:moveTo>
                <a:lnTo>
                  <a:pt x="2912360" y="0"/>
                </a:lnTo>
                <a:cubicBezTo>
                  <a:pt x="2916812" y="0"/>
                  <a:pt x="2919991" y="3841"/>
                  <a:pt x="2919991" y="8321"/>
                </a:cubicBezTo>
                <a:cubicBezTo>
                  <a:pt x="2919991" y="12802"/>
                  <a:pt x="2916812" y="16642"/>
                  <a:pt x="2912360" y="16642"/>
                </a:cubicBezTo>
                <a:lnTo>
                  <a:pt x="2879294" y="16642"/>
                </a:lnTo>
                <a:cubicBezTo>
                  <a:pt x="2875478" y="16642"/>
                  <a:pt x="2871663" y="12802"/>
                  <a:pt x="2871663" y="8321"/>
                </a:cubicBezTo>
                <a:cubicBezTo>
                  <a:pt x="2871663" y="3841"/>
                  <a:pt x="2875478" y="0"/>
                  <a:pt x="2879294" y="0"/>
                </a:cubicBezTo>
                <a:close/>
                <a:moveTo>
                  <a:pt x="2758322" y="0"/>
                </a:moveTo>
                <a:lnTo>
                  <a:pt x="2791388" y="0"/>
                </a:lnTo>
                <a:cubicBezTo>
                  <a:pt x="2795204" y="0"/>
                  <a:pt x="2799019" y="3841"/>
                  <a:pt x="2799019" y="8321"/>
                </a:cubicBezTo>
                <a:cubicBezTo>
                  <a:pt x="2799019" y="12802"/>
                  <a:pt x="2795204" y="16642"/>
                  <a:pt x="2791388" y="16642"/>
                </a:cubicBezTo>
                <a:lnTo>
                  <a:pt x="2758322" y="16642"/>
                </a:lnTo>
                <a:cubicBezTo>
                  <a:pt x="2753870" y="16642"/>
                  <a:pt x="2750691" y="12802"/>
                  <a:pt x="2750691" y="8321"/>
                </a:cubicBezTo>
                <a:cubicBezTo>
                  <a:pt x="2750691" y="3841"/>
                  <a:pt x="2753870" y="0"/>
                  <a:pt x="2758322" y="0"/>
                </a:cubicBezTo>
                <a:close/>
                <a:moveTo>
                  <a:pt x="2640227" y="0"/>
                </a:moveTo>
                <a:lnTo>
                  <a:pt x="2673295" y="0"/>
                </a:lnTo>
                <a:cubicBezTo>
                  <a:pt x="2677111" y="0"/>
                  <a:pt x="2680926" y="3841"/>
                  <a:pt x="2680926" y="8321"/>
                </a:cubicBezTo>
                <a:cubicBezTo>
                  <a:pt x="2680926" y="12802"/>
                  <a:pt x="2677111" y="16642"/>
                  <a:pt x="2673295" y="16642"/>
                </a:cubicBezTo>
                <a:lnTo>
                  <a:pt x="2640227" y="16642"/>
                </a:lnTo>
                <a:cubicBezTo>
                  <a:pt x="2635776" y="16642"/>
                  <a:pt x="2632596" y="12802"/>
                  <a:pt x="2632596" y="8321"/>
                </a:cubicBezTo>
                <a:cubicBezTo>
                  <a:pt x="2632596" y="3841"/>
                  <a:pt x="2635776" y="0"/>
                  <a:pt x="2640227" y="0"/>
                </a:cubicBezTo>
                <a:close/>
                <a:moveTo>
                  <a:pt x="2518711" y="0"/>
                </a:moveTo>
                <a:lnTo>
                  <a:pt x="2552859" y="0"/>
                </a:lnTo>
                <a:cubicBezTo>
                  <a:pt x="2556724" y="0"/>
                  <a:pt x="2559946" y="3841"/>
                  <a:pt x="2559946" y="8321"/>
                </a:cubicBezTo>
                <a:cubicBezTo>
                  <a:pt x="2559946" y="12802"/>
                  <a:pt x="2556724" y="16642"/>
                  <a:pt x="2552859" y="16642"/>
                </a:cubicBezTo>
                <a:lnTo>
                  <a:pt x="2518711" y="16642"/>
                </a:lnTo>
                <a:cubicBezTo>
                  <a:pt x="2514845" y="16642"/>
                  <a:pt x="2511624" y="12802"/>
                  <a:pt x="2511624" y="8321"/>
                </a:cubicBezTo>
                <a:cubicBezTo>
                  <a:pt x="2511624" y="3841"/>
                  <a:pt x="2514845" y="0"/>
                  <a:pt x="2518711" y="0"/>
                </a:cubicBezTo>
                <a:close/>
                <a:moveTo>
                  <a:pt x="2401509" y="0"/>
                </a:moveTo>
                <a:lnTo>
                  <a:pt x="2436737" y="0"/>
                </a:lnTo>
                <a:cubicBezTo>
                  <a:pt x="2440725" y="0"/>
                  <a:pt x="2444713" y="3841"/>
                  <a:pt x="2444713" y="8321"/>
                </a:cubicBezTo>
                <a:cubicBezTo>
                  <a:pt x="2444713" y="12802"/>
                  <a:pt x="2440725" y="16642"/>
                  <a:pt x="2436737" y="16642"/>
                </a:cubicBezTo>
                <a:lnTo>
                  <a:pt x="2401509" y="16642"/>
                </a:lnTo>
                <a:cubicBezTo>
                  <a:pt x="2397521" y="16642"/>
                  <a:pt x="2393533" y="12802"/>
                  <a:pt x="2393533" y="8321"/>
                </a:cubicBezTo>
                <a:cubicBezTo>
                  <a:pt x="2393533" y="3841"/>
                  <a:pt x="2397521" y="0"/>
                  <a:pt x="2401509" y="0"/>
                </a:cubicBezTo>
                <a:close/>
                <a:moveTo>
                  <a:pt x="2280192" y="0"/>
                </a:moveTo>
                <a:lnTo>
                  <a:pt x="2313894" y="0"/>
                </a:lnTo>
                <a:cubicBezTo>
                  <a:pt x="2317710" y="0"/>
                  <a:pt x="2320889" y="3841"/>
                  <a:pt x="2320889" y="8321"/>
                </a:cubicBezTo>
                <a:cubicBezTo>
                  <a:pt x="2320889" y="12802"/>
                  <a:pt x="2317710" y="16642"/>
                  <a:pt x="2313894" y="16642"/>
                </a:cubicBezTo>
                <a:lnTo>
                  <a:pt x="2280192" y="16642"/>
                </a:lnTo>
                <a:cubicBezTo>
                  <a:pt x="2275740" y="16642"/>
                  <a:pt x="2272561" y="12802"/>
                  <a:pt x="2272561" y="8321"/>
                </a:cubicBezTo>
                <a:cubicBezTo>
                  <a:pt x="2272561" y="3841"/>
                  <a:pt x="2275740" y="0"/>
                  <a:pt x="2280192" y="0"/>
                </a:cubicBezTo>
                <a:close/>
                <a:moveTo>
                  <a:pt x="2161553" y="0"/>
                </a:moveTo>
                <a:lnTo>
                  <a:pt x="2195056" y="0"/>
                </a:lnTo>
                <a:cubicBezTo>
                  <a:pt x="2199566" y="0"/>
                  <a:pt x="2202788" y="3841"/>
                  <a:pt x="2202788" y="8321"/>
                </a:cubicBezTo>
                <a:cubicBezTo>
                  <a:pt x="2202788" y="12802"/>
                  <a:pt x="2199566" y="16642"/>
                  <a:pt x="2195056" y="16642"/>
                </a:cubicBezTo>
                <a:lnTo>
                  <a:pt x="2161553" y="16642"/>
                </a:lnTo>
                <a:cubicBezTo>
                  <a:pt x="2157687" y="16642"/>
                  <a:pt x="2154466" y="12802"/>
                  <a:pt x="2154466" y="8321"/>
                </a:cubicBezTo>
                <a:cubicBezTo>
                  <a:pt x="2154466" y="3841"/>
                  <a:pt x="2157687" y="0"/>
                  <a:pt x="2161553" y="0"/>
                </a:cubicBezTo>
                <a:close/>
                <a:moveTo>
                  <a:pt x="2041125" y="0"/>
                </a:moveTo>
                <a:lnTo>
                  <a:pt x="2074193" y="0"/>
                </a:lnTo>
                <a:cubicBezTo>
                  <a:pt x="2078644" y="0"/>
                  <a:pt x="2081824" y="3841"/>
                  <a:pt x="2081824" y="8321"/>
                </a:cubicBezTo>
                <a:cubicBezTo>
                  <a:pt x="2081824" y="12802"/>
                  <a:pt x="2078644" y="16642"/>
                  <a:pt x="2074193" y="16642"/>
                </a:cubicBezTo>
                <a:lnTo>
                  <a:pt x="2041125" y="16642"/>
                </a:lnTo>
                <a:cubicBezTo>
                  <a:pt x="2036674" y="16642"/>
                  <a:pt x="2033494" y="12802"/>
                  <a:pt x="2033494" y="8321"/>
                </a:cubicBezTo>
                <a:cubicBezTo>
                  <a:pt x="2033494" y="3841"/>
                  <a:pt x="2036674" y="0"/>
                  <a:pt x="2041125" y="0"/>
                </a:cubicBezTo>
                <a:close/>
                <a:moveTo>
                  <a:pt x="1923034" y="0"/>
                </a:moveTo>
                <a:lnTo>
                  <a:pt x="1956100" y="0"/>
                </a:lnTo>
                <a:cubicBezTo>
                  <a:pt x="1960552" y="0"/>
                  <a:pt x="1963731" y="3841"/>
                  <a:pt x="1963731" y="8321"/>
                </a:cubicBezTo>
                <a:cubicBezTo>
                  <a:pt x="1963731" y="12802"/>
                  <a:pt x="1960552" y="16642"/>
                  <a:pt x="1956100" y="16642"/>
                </a:cubicBezTo>
                <a:lnTo>
                  <a:pt x="1923034" y="16642"/>
                </a:lnTo>
                <a:cubicBezTo>
                  <a:pt x="1918582" y="16642"/>
                  <a:pt x="1915403" y="12802"/>
                  <a:pt x="1915403" y="8321"/>
                </a:cubicBezTo>
                <a:cubicBezTo>
                  <a:pt x="1915403" y="3841"/>
                  <a:pt x="1918582" y="0"/>
                  <a:pt x="1923034" y="0"/>
                </a:cubicBezTo>
                <a:close/>
                <a:moveTo>
                  <a:pt x="1802161" y="0"/>
                </a:moveTo>
                <a:lnTo>
                  <a:pt x="1835663" y="0"/>
                </a:lnTo>
                <a:cubicBezTo>
                  <a:pt x="1839528" y="0"/>
                  <a:pt x="1842750" y="3841"/>
                  <a:pt x="1842750" y="8321"/>
                </a:cubicBezTo>
                <a:cubicBezTo>
                  <a:pt x="1842750" y="12802"/>
                  <a:pt x="1839528" y="16642"/>
                  <a:pt x="1835663" y="16642"/>
                </a:cubicBezTo>
                <a:lnTo>
                  <a:pt x="1802161" y="16642"/>
                </a:lnTo>
                <a:cubicBezTo>
                  <a:pt x="1797651" y="16642"/>
                  <a:pt x="1794430" y="12802"/>
                  <a:pt x="1794430" y="8321"/>
                </a:cubicBezTo>
                <a:cubicBezTo>
                  <a:pt x="1794430" y="3841"/>
                  <a:pt x="1797651" y="0"/>
                  <a:pt x="1802161" y="0"/>
                </a:cubicBezTo>
                <a:close/>
                <a:moveTo>
                  <a:pt x="1683967" y="0"/>
                </a:moveTo>
                <a:lnTo>
                  <a:pt x="1717671" y="0"/>
                </a:lnTo>
                <a:cubicBezTo>
                  <a:pt x="1721486" y="0"/>
                  <a:pt x="1724666" y="3841"/>
                  <a:pt x="1724666" y="8321"/>
                </a:cubicBezTo>
                <a:cubicBezTo>
                  <a:pt x="1724666" y="12802"/>
                  <a:pt x="1721486" y="16642"/>
                  <a:pt x="1717671" y="16642"/>
                </a:cubicBezTo>
                <a:lnTo>
                  <a:pt x="1683967" y="16642"/>
                </a:lnTo>
                <a:cubicBezTo>
                  <a:pt x="1680152" y="16642"/>
                  <a:pt x="1676336" y="12802"/>
                  <a:pt x="1676336" y="8321"/>
                </a:cubicBezTo>
                <a:cubicBezTo>
                  <a:pt x="1676336" y="3841"/>
                  <a:pt x="1680152" y="0"/>
                  <a:pt x="1683967" y="0"/>
                </a:cubicBezTo>
                <a:close/>
                <a:moveTo>
                  <a:pt x="1563340" y="0"/>
                </a:moveTo>
                <a:lnTo>
                  <a:pt x="1597903" y="0"/>
                </a:lnTo>
                <a:cubicBezTo>
                  <a:pt x="1602556" y="0"/>
                  <a:pt x="1606544" y="3841"/>
                  <a:pt x="1606544" y="8321"/>
                </a:cubicBezTo>
                <a:cubicBezTo>
                  <a:pt x="1606544" y="12802"/>
                  <a:pt x="1602556" y="16642"/>
                  <a:pt x="1597903" y="16642"/>
                </a:cubicBezTo>
                <a:lnTo>
                  <a:pt x="1563340" y="16642"/>
                </a:lnTo>
                <a:cubicBezTo>
                  <a:pt x="1559352" y="16642"/>
                  <a:pt x="1555364" y="12802"/>
                  <a:pt x="1555364" y="8321"/>
                </a:cubicBezTo>
                <a:cubicBezTo>
                  <a:pt x="1555364" y="3841"/>
                  <a:pt x="1559352" y="0"/>
                  <a:pt x="1563340" y="0"/>
                </a:cubicBezTo>
                <a:close/>
                <a:moveTo>
                  <a:pt x="1444904" y="0"/>
                </a:moveTo>
                <a:lnTo>
                  <a:pt x="1478606" y="0"/>
                </a:lnTo>
                <a:cubicBezTo>
                  <a:pt x="1482422" y="0"/>
                  <a:pt x="1485601" y="3841"/>
                  <a:pt x="1485601" y="8321"/>
                </a:cubicBezTo>
                <a:cubicBezTo>
                  <a:pt x="1485601" y="12802"/>
                  <a:pt x="1482422" y="16642"/>
                  <a:pt x="1478606" y="16642"/>
                </a:cubicBezTo>
                <a:lnTo>
                  <a:pt x="1444904" y="16642"/>
                </a:lnTo>
                <a:cubicBezTo>
                  <a:pt x="1440452" y="16642"/>
                  <a:pt x="1437273" y="12802"/>
                  <a:pt x="1437273" y="8321"/>
                </a:cubicBezTo>
                <a:cubicBezTo>
                  <a:pt x="1437273" y="3841"/>
                  <a:pt x="1440452" y="0"/>
                  <a:pt x="1444904" y="0"/>
                </a:cubicBezTo>
                <a:close/>
                <a:moveTo>
                  <a:pt x="1323931" y="0"/>
                </a:moveTo>
                <a:lnTo>
                  <a:pt x="1356997" y="0"/>
                </a:lnTo>
                <a:cubicBezTo>
                  <a:pt x="1361449" y="0"/>
                  <a:pt x="1364628" y="3841"/>
                  <a:pt x="1364628" y="8321"/>
                </a:cubicBezTo>
                <a:cubicBezTo>
                  <a:pt x="1364628" y="12802"/>
                  <a:pt x="1361449" y="16642"/>
                  <a:pt x="1356997" y="16642"/>
                </a:cubicBezTo>
                <a:lnTo>
                  <a:pt x="1323931" y="16642"/>
                </a:lnTo>
                <a:cubicBezTo>
                  <a:pt x="1319479" y="16642"/>
                  <a:pt x="1316300" y="12802"/>
                  <a:pt x="1316300" y="8321"/>
                </a:cubicBezTo>
                <a:cubicBezTo>
                  <a:pt x="1316300" y="3841"/>
                  <a:pt x="1319479" y="0"/>
                  <a:pt x="1323931" y="0"/>
                </a:cubicBezTo>
                <a:close/>
                <a:moveTo>
                  <a:pt x="1205837" y="0"/>
                </a:moveTo>
                <a:lnTo>
                  <a:pt x="1238905" y="0"/>
                </a:lnTo>
                <a:cubicBezTo>
                  <a:pt x="1243356" y="0"/>
                  <a:pt x="1246536" y="3841"/>
                  <a:pt x="1246536" y="8321"/>
                </a:cubicBezTo>
                <a:cubicBezTo>
                  <a:pt x="1246536" y="12802"/>
                  <a:pt x="1243356" y="16642"/>
                  <a:pt x="1238905" y="16642"/>
                </a:cubicBezTo>
                <a:lnTo>
                  <a:pt x="1205837" y="16642"/>
                </a:lnTo>
                <a:cubicBezTo>
                  <a:pt x="1201386" y="16642"/>
                  <a:pt x="1198206" y="12802"/>
                  <a:pt x="1198206" y="8321"/>
                </a:cubicBezTo>
                <a:cubicBezTo>
                  <a:pt x="1198206" y="3841"/>
                  <a:pt x="1201386" y="0"/>
                  <a:pt x="1205837" y="0"/>
                </a:cubicBezTo>
                <a:close/>
                <a:moveTo>
                  <a:pt x="1084864" y="0"/>
                </a:moveTo>
                <a:lnTo>
                  <a:pt x="1117932" y="0"/>
                </a:lnTo>
                <a:cubicBezTo>
                  <a:pt x="1121748" y="0"/>
                  <a:pt x="1125563" y="3841"/>
                  <a:pt x="1125563" y="8321"/>
                </a:cubicBezTo>
                <a:cubicBezTo>
                  <a:pt x="1125563" y="12802"/>
                  <a:pt x="1121748" y="16642"/>
                  <a:pt x="1117932" y="16642"/>
                </a:cubicBezTo>
                <a:lnTo>
                  <a:pt x="1084864" y="16642"/>
                </a:lnTo>
                <a:cubicBezTo>
                  <a:pt x="1080413" y="16642"/>
                  <a:pt x="1077233" y="12802"/>
                  <a:pt x="1077233" y="8321"/>
                </a:cubicBezTo>
                <a:cubicBezTo>
                  <a:pt x="1077233" y="3841"/>
                  <a:pt x="1080413" y="0"/>
                  <a:pt x="1084864" y="0"/>
                </a:cubicBezTo>
                <a:close/>
                <a:moveTo>
                  <a:pt x="966230" y="0"/>
                </a:moveTo>
                <a:lnTo>
                  <a:pt x="1000376" y="0"/>
                </a:lnTo>
                <a:cubicBezTo>
                  <a:pt x="1004241" y="0"/>
                  <a:pt x="1007463" y="3841"/>
                  <a:pt x="1007463" y="8321"/>
                </a:cubicBezTo>
                <a:cubicBezTo>
                  <a:pt x="1007463" y="12802"/>
                  <a:pt x="1004241" y="16642"/>
                  <a:pt x="1000376" y="16642"/>
                </a:cubicBezTo>
                <a:lnTo>
                  <a:pt x="966230" y="16642"/>
                </a:lnTo>
                <a:cubicBezTo>
                  <a:pt x="962364" y="16642"/>
                  <a:pt x="959143" y="12802"/>
                  <a:pt x="959143" y="8321"/>
                </a:cubicBezTo>
                <a:cubicBezTo>
                  <a:pt x="959143" y="3841"/>
                  <a:pt x="962364" y="0"/>
                  <a:pt x="966230" y="0"/>
                </a:cubicBezTo>
                <a:close/>
                <a:moveTo>
                  <a:pt x="845801" y="0"/>
                </a:moveTo>
                <a:lnTo>
                  <a:pt x="878867" y="0"/>
                </a:lnTo>
                <a:cubicBezTo>
                  <a:pt x="883319" y="0"/>
                  <a:pt x="886498" y="3841"/>
                  <a:pt x="886498" y="8321"/>
                </a:cubicBezTo>
                <a:cubicBezTo>
                  <a:pt x="886498" y="12802"/>
                  <a:pt x="883319" y="16642"/>
                  <a:pt x="878867" y="16642"/>
                </a:cubicBezTo>
                <a:lnTo>
                  <a:pt x="845801" y="16642"/>
                </a:lnTo>
                <a:cubicBezTo>
                  <a:pt x="841985" y="16642"/>
                  <a:pt x="838170" y="12802"/>
                  <a:pt x="838170" y="8321"/>
                </a:cubicBezTo>
                <a:cubicBezTo>
                  <a:pt x="838170" y="3841"/>
                  <a:pt x="841985" y="0"/>
                  <a:pt x="845801" y="0"/>
                </a:cubicBezTo>
                <a:close/>
                <a:moveTo>
                  <a:pt x="724828" y="0"/>
                </a:moveTo>
                <a:lnTo>
                  <a:pt x="757894" y="0"/>
                </a:lnTo>
                <a:cubicBezTo>
                  <a:pt x="762346" y="0"/>
                  <a:pt x="765525" y="3841"/>
                  <a:pt x="765525" y="8321"/>
                </a:cubicBezTo>
                <a:cubicBezTo>
                  <a:pt x="765525" y="12802"/>
                  <a:pt x="762346" y="16642"/>
                  <a:pt x="757894" y="16642"/>
                </a:cubicBezTo>
                <a:lnTo>
                  <a:pt x="724828" y="16642"/>
                </a:lnTo>
                <a:cubicBezTo>
                  <a:pt x="720376" y="16642"/>
                  <a:pt x="717197" y="12802"/>
                  <a:pt x="717197" y="8321"/>
                </a:cubicBezTo>
                <a:cubicBezTo>
                  <a:pt x="717197" y="3841"/>
                  <a:pt x="720376" y="0"/>
                  <a:pt x="724828" y="0"/>
                </a:cubicBezTo>
                <a:close/>
                <a:moveTo>
                  <a:pt x="606734" y="0"/>
                </a:moveTo>
                <a:lnTo>
                  <a:pt x="639802" y="0"/>
                </a:lnTo>
                <a:cubicBezTo>
                  <a:pt x="644253" y="0"/>
                  <a:pt x="647433" y="3841"/>
                  <a:pt x="647433" y="8321"/>
                </a:cubicBezTo>
                <a:cubicBezTo>
                  <a:pt x="647433" y="12802"/>
                  <a:pt x="644253" y="16642"/>
                  <a:pt x="639802" y="16642"/>
                </a:cubicBezTo>
                <a:lnTo>
                  <a:pt x="606734" y="16642"/>
                </a:lnTo>
                <a:cubicBezTo>
                  <a:pt x="602283" y="16642"/>
                  <a:pt x="599103" y="12802"/>
                  <a:pt x="599103" y="8321"/>
                </a:cubicBezTo>
                <a:cubicBezTo>
                  <a:pt x="599103" y="3841"/>
                  <a:pt x="602283" y="0"/>
                  <a:pt x="606734" y="0"/>
                </a:cubicBezTo>
                <a:close/>
                <a:moveTo>
                  <a:pt x="485761" y="0"/>
                </a:moveTo>
                <a:lnTo>
                  <a:pt x="518829" y="0"/>
                </a:lnTo>
                <a:cubicBezTo>
                  <a:pt x="523280" y="0"/>
                  <a:pt x="526460" y="3841"/>
                  <a:pt x="526460" y="8321"/>
                </a:cubicBezTo>
                <a:cubicBezTo>
                  <a:pt x="526460" y="12802"/>
                  <a:pt x="523280" y="16642"/>
                  <a:pt x="518829" y="16642"/>
                </a:cubicBezTo>
                <a:lnTo>
                  <a:pt x="485761" y="16642"/>
                </a:lnTo>
                <a:cubicBezTo>
                  <a:pt x="481310" y="16642"/>
                  <a:pt x="478130" y="12802"/>
                  <a:pt x="478130" y="8321"/>
                </a:cubicBezTo>
                <a:cubicBezTo>
                  <a:pt x="478130" y="3841"/>
                  <a:pt x="481310" y="0"/>
                  <a:pt x="485761" y="0"/>
                </a:cubicBezTo>
                <a:close/>
                <a:moveTo>
                  <a:pt x="367671" y="0"/>
                </a:moveTo>
                <a:lnTo>
                  <a:pt x="400737" y="0"/>
                </a:lnTo>
                <a:cubicBezTo>
                  <a:pt x="404553" y="0"/>
                  <a:pt x="408368" y="3841"/>
                  <a:pt x="408368" y="8321"/>
                </a:cubicBezTo>
                <a:cubicBezTo>
                  <a:pt x="408368" y="12802"/>
                  <a:pt x="404553" y="16642"/>
                  <a:pt x="400737" y="16642"/>
                </a:cubicBezTo>
                <a:lnTo>
                  <a:pt x="367671" y="16642"/>
                </a:lnTo>
                <a:cubicBezTo>
                  <a:pt x="363219" y="16642"/>
                  <a:pt x="360040" y="12802"/>
                  <a:pt x="360040" y="8321"/>
                </a:cubicBezTo>
                <a:cubicBezTo>
                  <a:pt x="360040" y="3841"/>
                  <a:pt x="363219" y="0"/>
                  <a:pt x="367671" y="0"/>
                </a:cubicBezTo>
                <a:close/>
                <a:moveTo>
                  <a:pt x="246698" y="0"/>
                </a:moveTo>
                <a:lnTo>
                  <a:pt x="279764" y="0"/>
                </a:lnTo>
                <a:cubicBezTo>
                  <a:pt x="283580" y="0"/>
                  <a:pt x="287395" y="3841"/>
                  <a:pt x="287395" y="8321"/>
                </a:cubicBezTo>
                <a:cubicBezTo>
                  <a:pt x="287395" y="12802"/>
                  <a:pt x="283580" y="16642"/>
                  <a:pt x="279764" y="16642"/>
                </a:cubicBezTo>
                <a:lnTo>
                  <a:pt x="246698" y="16642"/>
                </a:lnTo>
                <a:cubicBezTo>
                  <a:pt x="242246" y="16642"/>
                  <a:pt x="239067" y="12802"/>
                  <a:pt x="239067" y="8321"/>
                </a:cubicBezTo>
                <a:cubicBezTo>
                  <a:pt x="239067" y="3841"/>
                  <a:pt x="242246" y="0"/>
                  <a:pt x="246698" y="0"/>
                </a:cubicBezTo>
                <a:close/>
                <a:moveTo>
                  <a:pt x="128604" y="0"/>
                </a:moveTo>
                <a:lnTo>
                  <a:pt x="162308" y="0"/>
                </a:lnTo>
                <a:cubicBezTo>
                  <a:pt x="166123" y="0"/>
                  <a:pt x="169303" y="3841"/>
                  <a:pt x="169303" y="8321"/>
                </a:cubicBezTo>
                <a:cubicBezTo>
                  <a:pt x="169303" y="12802"/>
                  <a:pt x="166123" y="16642"/>
                  <a:pt x="162308" y="16642"/>
                </a:cubicBezTo>
                <a:lnTo>
                  <a:pt x="128604" y="16642"/>
                </a:lnTo>
                <a:cubicBezTo>
                  <a:pt x="124789" y="16642"/>
                  <a:pt x="120973" y="12802"/>
                  <a:pt x="120973" y="8321"/>
                </a:cubicBezTo>
                <a:cubicBezTo>
                  <a:pt x="120973" y="3841"/>
                  <a:pt x="124789" y="0"/>
                  <a:pt x="128604" y="0"/>
                </a:cubicBezTo>
                <a:close/>
                <a:moveTo>
                  <a:pt x="7631" y="0"/>
                </a:moveTo>
                <a:lnTo>
                  <a:pt x="40699" y="0"/>
                </a:lnTo>
                <a:cubicBezTo>
                  <a:pt x="45150" y="0"/>
                  <a:pt x="48330" y="3841"/>
                  <a:pt x="48330" y="8321"/>
                </a:cubicBezTo>
                <a:cubicBezTo>
                  <a:pt x="48330" y="12802"/>
                  <a:pt x="45150" y="16642"/>
                  <a:pt x="40699" y="16642"/>
                </a:cubicBezTo>
                <a:lnTo>
                  <a:pt x="7631" y="16642"/>
                </a:lnTo>
                <a:cubicBezTo>
                  <a:pt x="3816" y="16642"/>
                  <a:pt x="0" y="12802"/>
                  <a:pt x="0" y="8321"/>
                </a:cubicBezTo>
                <a:cubicBezTo>
                  <a:pt x="0" y="3841"/>
                  <a:pt x="3816" y="0"/>
                  <a:pt x="7631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defTabSz="444915"/>
            <a:endParaRPr lang="en-US" sz="1483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Freeform 120">
            <a:extLst>
              <a:ext uri="{FF2B5EF4-FFF2-40B4-BE49-F238E27FC236}">
                <a16:creationId xmlns:a16="http://schemas.microsoft.com/office/drawing/2014/main" id="{AEA4FF60-C7E5-2343-89FC-7DFB3A7D6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6846" y="1419992"/>
            <a:ext cx="120784" cy="116346"/>
          </a:xfrm>
          <a:custGeom>
            <a:avLst/>
            <a:gdLst>
              <a:gd name="T0" fmla="*/ 344 w 690"/>
              <a:gd name="T1" fmla="*/ 688 h 689"/>
              <a:gd name="T2" fmla="*/ 344 w 690"/>
              <a:gd name="T3" fmla="*/ 688 h 689"/>
              <a:gd name="T4" fmla="*/ 0 w 690"/>
              <a:gd name="T5" fmla="*/ 344 h 689"/>
              <a:gd name="T6" fmla="*/ 0 w 690"/>
              <a:gd name="T7" fmla="*/ 344 h 689"/>
              <a:gd name="T8" fmla="*/ 344 w 690"/>
              <a:gd name="T9" fmla="*/ 0 h 689"/>
              <a:gd name="T10" fmla="*/ 344 w 690"/>
              <a:gd name="T11" fmla="*/ 0 h 689"/>
              <a:gd name="T12" fmla="*/ 689 w 690"/>
              <a:gd name="T13" fmla="*/ 344 h 689"/>
              <a:gd name="T14" fmla="*/ 689 w 690"/>
              <a:gd name="T15" fmla="*/ 344 h 689"/>
              <a:gd name="T16" fmla="*/ 344 w 690"/>
              <a:gd name="T17" fmla="*/ 688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0" h="689">
                <a:moveTo>
                  <a:pt x="344" y="688"/>
                </a:moveTo>
                <a:lnTo>
                  <a:pt x="344" y="688"/>
                </a:lnTo>
                <a:cubicBezTo>
                  <a:pt x="154" y="688"/>
                  <a:pt x="0" y="535"/>
                  <a:pt x="0" y="344"/>
                </a:cubicBezTo>
                <a:lnTo>
                  <a:pt x="0" y="344"/>
                </a:lnTo>
                <a:cubicBezTo>
                  <a:pt x="0" y="154"/>
                  <a:pt x="154" y="0"/>
                  <a:pt x="344" y="0"/>
                </a:cubicBezTo>
                <a:lnTo>
                  <a:pt x="344" y="0"/>
                </a:lnTo>
                <a:cubicBezTo>
                  <a:pt x="535" y="0"/>
                  <a:pt x="689" y="154"/>
                  <a:pt x="689" y="344"/>
                </a:cubicBezTo>
                <a:lnTo>
                  <a:pt x="689" y="344"/>
                </a:lnTo>
                <a:cubicBezTo>
                  <a:pt x="689" y="535"/>
                  <a:pt x="535" y="688"/>
                  <a:pt x="344" y="68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444915"/>
            <a:endParaRPr lang="en-US" sz="1483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Freeform 121">
            <a:extLst>
              <a:ext uri="{FF2B5EF4-FFF2-40B4-BE49-F238E27FC236}">
                <a16:creationId xmlns:a16="http://schemas.microsoft.com/office/drawing/2014/main" id="{FD3F802F-9A06-F84B-BCFD-6563FF747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141" y="1436727"/>
            <a:ext cx="85943" cy="82785"/>
          </a:xfrm>
          <a:custGeom>
            <a:avLst/>
            <a:gdLst>
              <a:gd name="T0" fmla="*/ 0 w 491"/>
              <a:gd name="T1" fmla="*/ 245 h 491"/>
              <a:gd name="T2" fmla="*/ 245 w 491"/>
              <a:gd name="T3" fmla="*/ 0 h 491"/>
              <a:gd name="T4" fmla="*/ 245 w 491"/>
              <a:gd name="T5" fmla="*/ 0 h 491"/>
              <a:gd name="T6" fmla="*/ 490 w 491"/>
              <a:gd name="T7" fmla="*/ 245 h 491"/>
              <a:gd name="T8" fmla="*/ 490 w 491"/>
              <a:gd name="T9" fmla="*/ 245 h 491"/>
              <a:gd name="T10" fmla="*/ 245 w 491"/>
              <a:gd name="T11" fmla="*/ 490 h 491"/>
              <a:gd name="T12" fmla="*/ 245 w 491"/>
              <a:gd name="T13" fmla="*/ 490 h 491"/>
              <a:gd name="T14" fmla="*/ 0 w 491"/>
              <a:gd name="T15" fmla="*/ 245 h 491"/>
              <a:gd name="T16" fmla="*/ 0 w 491"/>
              <a:gd name="T17" fmla="*/ 24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1" h="491">
                <a:moveTo>
                  <a:pt x="0" y="245"/>
                </a:moveTo>
                <a:cubicBezTo>
                  <a:pt x="0" y="110"/>
                  <a:pt x="110" y="0"/>
                  <a:pt x="245" y="0"/>
                </a:cubicBezTo>
                <a:lnTo>
                  <a:pt x="245" y="0"/>
                </a:lnTo>
                <a:cubicBezTo>
                  <a:pt x="380" y="0"/>
                  <a:pt x="490" y="110"/>
                  <a:pt x="490" y="245"/>
                </a:cubicBezTo>
                <a:lnTo>
                  <a:pt x="490" y="245"/>
                </a:lnTo>
                <a:cubicBezTo>
                  <a:pt x="490" y="381"/>
                  <a:pt x="380" y="490"/>
                  <a:pt x="245" y="490"/>
                </a:cubicBezTo>
                <a:lnTo>
                  <a:pt x="245" y="490"/>
                </a:lnTo>
                <a:cubicBezTo>
                  <a:pt x="110" y="490"/>
                  <a:pt x="0" y="381"/>
                  <a:pt x="0" y="245"/>
                </a:cubicBezTo>
                <a:lnTo>
                  <a:pt x="0" y="24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4915"/>
            <a:endParaRPr lang="en-US" sz="1483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2" name="Freeform 123">
            <a:extLst>
              <a:ext uri="{FF2B5EF4-FFF2-40B4-BE49-F238E27FC236}">
                <a16:creationId xmlns:a16="http://schemas.microsoft.com/office/drawing/2014/main" id="{1C6600AD-81AB-2F4C-AE1C-851D73383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3227" y="2411434"/>
            <a:ext cx="817442" cy="21188"/>
          </a:xfrm>
          <a:custGeom>
            <a:avLst/>
            <a:gdLst>
              <a:gd name="connsiteX0" fmla="*/ 2999723 w 3040956"/>
              <a:gd name="connsiteY0" fmla="*/ 0 h 16642"/>
              <a:gd name="connsiteX1" fmla="*/ 3033869 w 3040956"/>
              <a:gd name="connsiteY1" fmla="*/ 0 h 16642"/>
              <a:gd name="connsiteX2" fmla="*/ 3040956 w 3040956"/>
              <a:gd name="connsiteY2" fmla="*/ 8321 h 16642"/>
              <a:gd name="connsiteX3" fmla="*/ 3033869 w 3040956"/>
              <a:gd name="connsiteY3" fmla="*/ 16642 h 16642"/>
              <a:gd name="connsiteX4" fmla="*/ 2999723 w 3040956"/>
              <a:gd name="connsiteY4" fmla="*/ 16642 h 16642"/>
              <a:gd name="connsiteX5" fmla="*/ 2992636 w 3040956"/>
              <a:gd name="connsiteY5" fmla="*/ 8321 h 16642"/>
              <a:gd name="connsiteX6" fmla="*/ 2999723 w 3040956"/>
              <a:gd name="connsiteY6" fmla="*/ 0 h 16642"/>
              <a:gd name="connsiteX7" fmla="*/ 2879294 w 3040956"/>
              <a:gd name="connsiteY7" fmla="*/ 0 h 16642"/>
              <a:gd name="connsiteX8" fmla="*/ 2912360 w 3040956"/>
              <a:gd name="connsiteY8" fmla="*/ 0 h 16642"/>
              <a:gd name="connsiteX9" fmla="*/ 2919991 w 3040956"/>
              <a:gd name="connsiteY9" fmla="*/ 8321 h 16642"/>
              <a:gd name="connsiteX10" fmla="*/ 2912360 w 3040956"/>
              <a:gd name="connsiteY10" fmla="*/ 16642 h 16642"/>
              <a:gd name="connsiteX11" fmla="*/ 2879294 w 3040956"/>
              <a:gd name="connsiteY11" fmla="*/ 16642 h 16642"/>
              <a:gd name="connsiteX12" fmla="*/ 2871663 w 3040956"/>
              <a:gd name="connsiteY12" fmla="*/ 8321 h 16642"/>
              <a:gd name="connsiteX13" fmla="*/ 2879294 w 3040956"/>
              <a:gd name="connsiteY13" fmla="*/ 0 h 16642"/>
              <a:gd name="connsiteX14" fmla="*/ 2758322 w 3040956"/>
              <a:gd name="connsiteY14" fmla="*/ 0 h 16642"/>
              <a:gd name="connsiteX15" fmla="*/ 2791388 w 3040956"/>
              <a:gd name="connsiteY15" fmla="*/ 0 h 16642"/>
              <a:gd name="connsiteX16" fmla="*/ 2799019 w 3040956"/>
              <a:gd name="connsiteY16" fmla="*/ 8321 h 16642"/>
              <a:gd name="connsiteX17" fmla="*/ 2791388 w 3040956"/>
              <a:gd name="connsiteY17" fmla="*/ 16642 h 16642"/>
              <a:gd name="connsiteX18" fmla="*/ 2758322 w 3040956"/>
              <a:gd name="connsiteY18" fmla="*/ 16642 h 16642"/>
              <a:gd name="connsiteX19" fmla="*/ 2750691 w 3040956"/>
              <a:gd name="connsiteY19" fmla="*/ 8321 h 16642"/>
              <a:gd name="connsiteX20" fmla="*/ 2758322 w 3040956"/>
              <a:gd name="connsiteY20" fmla="*/ 0 h 16642"/>
              <a:gd name="connsiteX21" fmla="*/ 2640227 w 3040956"/>
              <a:gd name="connsiteY21" fmla="*/ 0 h 16642"/>
              <a:gd name="connsiteX22" fmla="*/ 2673295 w 3040956"/>
              <a:gd name="connsiteY22" fmla="*/ 0 h 16642"/>
              <a:gd name="connsiteX23" fmla="*/ 2680926 w 3040956"/>
              <a:gd name="connsiteY23" fmla="*/ 8321 h 16642"/>
              <a:gd name="connsiteX24" fmla="*/ 2673295 w 3040956"/>
              <a:gd name="connsiteY24" fmla="*/ 16642 h 16642"/>
              <a:gd name="connsiteX25" fmla="*/ 2640227 w 3040956"/>
              <a:gd name="connsiteY25" fmla="*/ 16642 h 16642"/>
              <a:gd name="connsiteX26" fmla="*/ 2632596 w 3040956"/>
              <a:gd name="connsiteY26" fmla="*/ 8321 h 16642"/>
              <a:gd name="connsiteX27" fmla="*/ 2640227 w 3040956"/>
              <a:gd name="connsiteY27" fmla="*/ 0 h 16642"/>
              <a:gd name="connsiteX28" fmla="*/ 2518711 w 3040956"/>
              <a:gd name="connsiteY28" fmla="*/ 0 h 16642"/>
              <a:gd name="connsiteX29" fmla="*/ 2552859 w 3040956"/>
              <a:gd name="connsiteY29" fmla="*/ 0 h 16642"/>
              <a:gd name="connsiteX30" fmla="*/ 2559946 w 3040956"/>
              <a:gd name="connsiteY30" fmla="*/ 8321 h 16642"/>
              <a:gd name="connsiteX31" fmla="*/ 2552859 w 3040956"/>
              <a:gd name="connsiteY31" fmla="*/ 16642 h 16642"/>
              <a:gd name="connsiteX32" fmla="*/ 2518711 w 3040956"/>
              <a:gd name="connsiteY32" fmla="*/ 16642 h 16642"/>
              <a:gd name="connsiteX33" fmla="*/ 2511624 w 3040956"/>
              <a:gd name="connsiteY33" fmla="*/ 8321 h 16642"/>
              <a:gd name="connsiteX34" fmla="*/ 2518711 w 3040956"/>
              <a:gd name="connsiteY34" fmla="*/ 0 h 16642"/>
              <a:gd name="connsiteX35" fmla="*/ 2401509 w 3040956"/>
              <a:gd name="connsiteY35" fmla="*/ 0 h 16642"/>
              <a:gd name="connsiteX36" fmla="*/ 2436737 w 3040956"/>
              <a:gd name="connsiteY36" fmla="*/ 0 h 16642"/>
              <a:gd name="connsiteX37" fmla="*/ 2444713 w 3040956"/>
              <a:gd name="connsiteY37" fmla="*/ 8321 h 16642"/>
              <a:gd name="connsiteX38" fmla="*/ 2436737 w 3040956"/>
              <a:gd name="connsiteY38" fmla="*/ 16642 h 16642"/>
              <a:gd name="connsiteX39" fmla="*/ 2401509 w 3040956"/>
              <a:gd name="connsiteY39" fmla="*/ 16642 h 16642"/>
              <a:gd name="connsiteX40" fmla="*/ 2393533 w 3040956"/>
              <a:gd name="connsiteY40" fmla="*/ 8321 h 16642"/>
              <a:gd name="connsiteX41" fmla="*/ 2401509 w 3040956"/>
              <a:gd name="connsiteY41" fmla="*/ 0 h 16642"/>
              <a:gd name="connsiteX42" fmla="*/ 2280192 w 3040956"/>
              <a:gd name="connsiteY42" fmla="*/ 0 h 16642"/>
              <a:gd name="connsiteX43" fmla="*/ 2313894 w 3040956"/>
              <a:gd name="connsiteY43" fmla="*/ 0 h 16642"/>
              <a:gd name="connsiteX44" fmla="*/ 2320889 w 3040956"/>
              <a:gd name="connsiteY44" fmla="*/ 8321 h 16642"/>
              <a:gd name="connsiteX45" fmla="*/ 2313894 w 3040956"/>
              <a:gd name="connsiteY45" fmla="*/ 16642 h 16642"/>
              <a:gd name="connsiteX46" fmla="*/ 2280192 w 3040956"/>
              <a:gd name="connsiteY46" fmla="*/ 16642 h 16642"/>
              <a:gd name="connsiteX47" fmla="*/ 2272561 w 3040956"/>
              <a:gd name="connsiteY47" fmla="*/ 8321 h 16642"/>
              <a:gd name="connsiteX48" fmla="*/ 2280192 w 3040956"/>
              <a:gd name="connsiteY48" fmla="*/ 0 h 16642"/>
              <a:gd name="connsiteX49" fmla="*/ 2161553 w 3040956"/>
              <a:gd name="connsiteY49" fmla="*/ 0 h 16642"/>
              <a:gd name="connsiteX50" fmla="*/ 2195056 w 3040956"/>
              <a:gd name="connsiteY50" fmla="*/ 0 h 16642"/>
              <a:gd name="connsiteX51" fmla="*/ 2202788 w 3040956"/>
              <a:gd name="connsiteY51" fmla="*/ 8321 h 16642"/>
              <a:gd name="connsiteX52" fmla="*/ 2195056 w 3040956"/>
              <a:gd name="connsiteY52" fmla="*/ 16642 h 16642"/>
              <a:gd name="connsiteX53" fmla="*/ 2161553 w 3040956"/>
              <a:gd name="connsiteY53" fmla="*/ 16642 h 16642"/>
              <a:gd name="connsiteX54" fmla="*/ 2154466 w 3040956"/>
              <a:gd name="connsiteY54" fmla="*/ 8321 h 16642"/>
              <a:gd name="connsiteX55" fmla="*/ 2161553 w 3040956"/>
              <a:gd name="connsiteY55" fmla="*/ 0 h 16642"/>
              <a:gd name="connsiteX56" fmla="*/ 2041125 w 3040956"/>
              <a:gd name="connsiteY56" fmla="*/ 0 h 16642"/>
              <a:gd name="connsiteX57" fmla="*/ 2074193 w 3040956"/>
              <a:gd name="connsiteY57" fmla="*/ 0 h 16642"/>
              <a:gd name="connsiteX58" fmla="*/ 2081824 w 3040956"/>
              <a:gd name="connsiteY58" fmla="*/ 8321 h 16642"/>
              <a:gd name="connsiteX59" fmla="*/ 2074193 w 3040956"/>
              <a:gd name="connsiteY59" fmla="*/ 16642 h 16642"/>
              <a:gd name="connsiteX60" fmla="*/ 2041125 w 3040956"/>
              <a:gd name="connsiteY60" fmla="*/ 16642 h 16642"/>
              <a:gd name="connsiteX61" fmla="*/ 2033494 w 3040956"/>
              <a:gd name="connsiteY61" fmla="*/ 8321 h 16642"/>
              <a:gd name="connsiteX62" fmla="*/ 2041125 w 3040956"/>
              <a:gd name="connsiteY62" fmla="*/ 0 h 16642"/>
              <a:gd name="connsiteX63" fmla="*/ 1923034 w 3040956"/>
              <a:gd name="connsiteY63" fmla="*/ 0 h 16642"/>
              <a:gd name="connsiteX64" fmla="*/ 1956100 w 3040956"/>
              <a:gd name="connsiteY64" fmla="*/ 0 h 16642"/>
              <a:gd name="connsiteX65" fmla="*/ 1963731 w 3040956"/>
              <a:gd name="connsiteY65" fmla="*/ 8321 h 16642"/>
              <a:gd name="connsiteX66" fmla="*/ 1956100 w 3040956"/>
              <a:gd name="connsiteY66" fmla="*/ 16642 h 16642"/>
              <a:gd name="connsiteX67" fmla="*/ 1923034 w 3040956"/>
              <a:gd name="connsiteY67" fmla="*/ 16642 h 16642"/>
              <a:gd name="connsiteX68" fmla="*/ 1915403 w 3040956"/>
              <a:gd name="connsiteY68" fmla="*/ 8321 h 16642"/>
              <a:gd name="connsiteX69" fmla="*/ 1923034 w 3040956"/>
              <a:gd name="connsiteY69" fmla="*/ 0 h 16642"/>
              <a:gd name="connsiteX70" fmla="*/ 1802161 w 3040956"/>
              <a:gd name="connsiteY70" fmla="*/ 0 h 16642"/>
              <a:gd name="connsiteX71" fmla="*/ 1835663 w 3040956"/>
              <a:gd name="connsiteY71" fmla="*/ 0 h 16642"/>
              <a:gd name="connsiteX72" fmla="*/ 1842750 w 3040956"/>
              <a:gd name="connsiteY72" fmla="*/ 8321 h 16642"/>
              <a:gd name="connsiteX73" fmla="*/ 1835663 w 3040956"/>
              <a:gd name="connsiteY73" fmla="*/ 16642 h 16642"/>
              <a:gd name="connsiteX74" fmla="*/ 1802161 w 3040956"/>
              <a:gd name="connsiteY74" fmla="*/ 16642 h 16642"/>
              <a:gd name="connsiteX75" fmla="*/ 1794430 w 3040956"/>
              <a:gd name="connsiteY75" fmla="*/ 8321 h 16642"/>
              <a:gd name="connsiteX76" fmla="*/ 1802161 w 3040956"/>
              <a:gd name="connsiteY76" fmla="*/ 0 h 16642"/>
              <a:gd name="connsiteX77" fmla="*/ 1683967 w 3040956"/>
              <a:gd name="connsiteY77" fmla="*/ 0 h 16642"/>
              <a:gd name="connsiteX78" fmla="*/ 1717671 w 3040956"/>
              <a:gd name="connsiteY78" fmla="*/ 0 h 16642"/>
              <a:gd name="connsiteX79" fmla="*/ 1724666 w 3040956"/>
              <a:gd name="connsiteY79" fmla="*/ 8321 h 16642"/>
              <a:gd name="connsiteX80" fmla="*/ 1717671 w 3040956"/>
              <a:gd name="connsiteY80" fmla="*/ 16642 h 16642"/>
              <a:gd name="connsiteX81" fmla="*/ 1683967 w 3040956"/>
              <a:gd name="connsiteY81" fmla="*/ 16642 h 16642"/>
              <a:gd name="connsiteX82" fmla="*/ 1676336 w 3040956"/>
              <a:gd name="connsiteY82" fmla="*/ 8321 h 16642"/>
              <a:gd name="connsiteX83" fmla="*/ 1683967 w 3040956"/>
              <a:gd name="connsiteY83" fmla="*/ 0 h 16642"/>
              <a:gd name="connsiteX84" fmla="*/ 1563340 w 3040956"/>
              <a:gd name="connsiteY84" fmla="*/ 0 h 16642"/>
              <a:gd name="connsiteX85" fmla="*/ 1597903 w 3040956"/>
              <a:gd name="connsiteY85" fmla="*/ 0 h 16642"/>
              <a:gd name="connsiteX86" fmla="*/ 1606544 w 3040956"/>
              <a:gd name="connsiteY86" fmla="*/ 8321 h 16642"/>
              <a:gd name="connsiteX87" fmla="*/ 1597903 w 3040956"/>
              <a:gd name="connsiteY87" fmla="*/ 16642 h 16642"/>
              <a:gd name="connsiteX88" fmla="*/ 1563340 w 3040956"/>
              <a:gd name="connsiteY88" fmla="*/ 16642 h 16642"/>
              <a:gd name="connsiteX89" fmla="*/ 1555364 w 3040956"/>
              <a:gd name="connsiteY89" fmla="*/ 8321 h 16642"/>
              <a:gd name="connsiteX90" fmla="*/ 1563340 w 3040956"/>
              <a:gd name="connsiteY90" fmla="*/ 0 h 16642"/>
              <a:gd name="connsiteX91" fmla="*/ 1444904 w 3040956"/>
              <a:gd name="connsiteY91" fmla="*/ 0 h 16642"/>
              <a:gd name="connsiteX92" fmla="*/ 1478606 w 3040956"/>
              <a:gd name="connsiteY92" fmla="*/ 0 h 16642"/>
              <a:gd name="connsiteX93" fmla="*/ 1485601 w 3040956"/>
              <a:gd name="connsiteY93" fmla="*/ 8321 h 16642"/>
              <a:gd name="connsiteX94" fmla="*/ 1478606 w 3040956"/>
              <a:gd name="connsiteY94" fmla="*/ 16642 h 16642"/>
              <a:gd name="connsiteX95" fmla="*/ 1444904 w 3040956"/>
              <a:gd name="connsiteY95" fmla="*/ 16642 h 16642"/>
              <a:gd name="connsiteX96" fmla="*/ 1437273 w 3040956"/>
              <a:gd name="connsiteY96" fmla="*/ 8321 h 16642"/>
              <a:gd name="connsiteX97" fmla="*/ 1444904 w 3040956"/>
              <a:gd name="connsiteY97" fmla="*/ 0 h 16642"/>
              <a:gd name="connsiteX98" fmla="*/ 1323931 w 3040956"/>
              <a:gd name="connsiteY98" fmla="*/ 0 h 16642"/>
              <a:gd name="connsiteX99" fmla="*/ 1356997 w 3040956"/>
              <a:gd name="connsiteY99" fmla="*/ 0 h 16642"/>
              <a:gd name="connsiteX100" fmla="*/ 1364628 w 3040956"/>
              <a:gd name="connsiteY100" fmla="*/ 8321 h 16642"/>
              <a:gd name="connsiteX101" fmla="*/ 1356997 w 3040956"/>
              <a:gd name="connsiteY101" fmla="*/ 16642 h 16642"/>
              <a:gd name="connsiteX102" fmla="*/ 1323931 w 3040956"/>
              <a:gd name="connsiteY102" fmla="*/ 16642 h 16642"/>
              <a:gd name="connsiteX103" fmla="*/ 1316300 w 3040956"/>
              <a:gd name="connsiteY103" fmla="*/ 8321 h 16642"/>
              <a:gd name="connsiteX104" fmla="*/ 1323931 w 3040956"/>
              <a:gd name="connsiteY104" fmla="*/ 0 h 16642"/>
              <a:gd name="connsiteX105" fmla="*/ 1205837 w 3040956"/>
              <a:gd name="connsiteY105" fmla="*/ 0 h 16642"/>
              <a:gd name="connsiteX106" fmla="*/ 1238905 w 3040956"/>
              <a:gd name="connsiteY106" fmla="*/ 0 h 16642"/>
              <a:gd name="connsiteX107" fmla="*/ 1246536 w 3040956"/>
              <a:gd name="connsiteY107" fmla="*/ 8321 h 16642"/>
              <a:gd name="connsiteX108" fmla="*/ 1238905 w 3040956"/>
              <a:gd name="connsiteY108" fmla="*/ 16642 h 16642"/>
              <a:gd name="connsiteX109" fmla="*/ 1205837 w 3040956"/>
              <a:gd name="connsiteY109" fmla="*/ 16642 h 16642"/>
              <a:gd name="connsiteX110" fmla="*/ 1198206 w 3040956"/>
              <a:gd name="connsiteY110" fmla="*/ 8321 h 16642"/>
              <a:gd name="connsiteX111" fmla="*/ 1205837 w 3040956"/>
              <a:gd name="connsiteY111" fmla="*/ 0 h 16642"/>
              <a:gd name="connsiteX112" fmla="*/ 1084864 w 3040956"/>
              <a:gd name="connsiteY112" fmla="*/ 0 h 16642"/>
              <a:gd name="connsiteX113" fmla="*/ 1117932 w 3040956"/>
              <a:gd name="connsiteY113" fmla="*/ 0 h 16642"/>
              <a:gd name="connsiteX114" fmla="*/ 1125563 w 3040956"/>
              <a:gd name="connsiteY114" fmla="*/ 8321 h 16642"/>
              <a:gd name="connsiteX115" fmla="*/ 1117932 w 3040956"/>
              <a:gd name="connsiteY115" fmla="*/ 16642 h 16642"/>
              <a:gd name="connsiteX116" fmla="*/ 1084864 w 3040956"/>
              <a:gd name="connsiteY116" fmla="*/ 16642 h 16642"/>
              <a:gd name="connsiteX117" fmla="*/ 1077233 w 3040956"/>
              <a:gd name="connsiteY117" fmla="*/ 8321 h 16642"/>
              <a:gd name="connsiteX118" fmla="*/ 1084864 w 3040956"/>
              <a:gd name="connsiteY118" fmla="*/ 0 h 16642"/>
              <a:gd name="connsiteX119" fmla="*/ 966230 w 3040956"/>
              <a:gd name="connsiteY119" fmla="*/ 0 h 16642"/>
              <a:gd name="connsiteX120" fmla="*/ 1000376 w 3040956"/>
              <a:gd name="connsiteY120" fmla="*/ 0 h 16642"/>
              <a:gd name="connsiteX121" fmla="*/ 1007463 w 3040956"/>
              <a:gd name="connsiteY121" fmla="*/ 8321 h 16642"/>
              <a:gd name="connsiteX122" fmla="*/ 1000376 w 3040956"/>
              <a:gd name="connsiteY122" fmla="*/ 16642 h 16642"/>
              <a:gd name="connsiteX123" fmla="*/ 966230 w 3040956"/>
              <a:gd name="connsiteY123" fmla="*/ 16642 h 16642"/>
              <a:gd name="connsiteX124" fmla="*/ 959143 w 3040956"/>
              <a:gd name="connsiteY124" fmla="*/ 8321 h 16642"/>
              <a:gd name="connsiteX125" fmla="*/ 966230 w 3040956"/>
              <a:gd name="connsiteY125" fmla="*/ 0 h 16642"/>
              <a:gd name="connsiteX126" fmla="*/ 845801 w 3040956"/>
              <a:gd name="connsiteY126" fmla="*/ 0 h 16642"/>
              <a:gd name="connsiteX127" fmla="*/ 878867 w 3040956"/>
              <a:gd name="connsiteY127" fmla="*/ 0 h 16642"/>
              <a:gd name="connsiteX128" fmla="*/ 886498 w 3040956"/>
              <a:gd name="connsiteY128" fmla="*/ 8321 h 16642"/>
              <a:gd name="connsiteX129" fmla="*/ 878867 w 3040956"/>
              <a:gd name="connsiteY129" fmla="*/ 16642 h 16642"/>
              <a:gd name="connsiteX130" fmla="*/ 845801 w 3040956"/>
              <a:gd name="connsiteY130" fmla="*/ 16642 h 16642"/>
              <a:gd name="connsiteX131" fmla="*/ 838170 w 3040956"/>
              <a:gd name="connsiteY131" fmla="*/ 8321 h 16642"/>
              <a:gd name="connsiteX132" fmla="*/ 845801 w 3040956"/>
              <a:gd name="connsiteY132" fmla="*/ 0 h 16642"/>
              <a:gd name="connsiteX133" fmla="*/ 724828 w 3040956"/>
              <a:gd name="connsiteY133" fmla="*/ 0 h 16642"/>
              <a:gd name="connsiteX134" fmla="*/ 757894 w 3040956"/>
              <a:gd name="connsiteY134" fmla="*/ 0 h 16642"/>
              <a:gd name="connsiteX135" fmla="*/ 765525 w 3040956"/>
              <a:gd name="connsiteY135" fmla="*/ 8321 h 16642"/>
              <a:gd name="connsiteX136" fmla="*/ 757894 w 3040956"/>
              <a:gd name="connsiteY136" fmla="*/ 16642 h 16642"/>
              <a:gd name="connsiteX137" fmla="*/ 724828 w 3040956"/>
              <a:gd name="connsiteY137" fmla="*/ 16642 h 16642"/>
              <a:gd name="connsiteX138" fmla="*/ 717197 w 3040956"/>
              <a:gd name="connsiteY138" fmla="*/ 8321 h 16642"/>
              <a:gd name="connsiteX139" fmla="*/ 724828 w 3040956"/>
              <a:gd name="connsiteY139" fmla="*/ 0 h 16642"/>
              <a:gd name="connsiteX140" fmla="*/ 606734 w 3040956"/>
              <a:gd name="connsiteY140" fmla="*/ 0 h 16642"/>
              <a:gd name="connsiteX141" fmla="*/ 639802 w 3040956"/>
              <a:gd name="connsiteY141" fmla="*/ 0 h 16642"/>
              <a:gd name="connsiteX142" fmla="*/ 647433 w 3040956"/>
              <a:gd name="connsiteY142" fmla="*/ 8321 h 16642"/>
              <a:gd name="connsiteX143" fmla="*/ 639802 w 3040956"/>
              <a:gd name="connsiteY143" fmla="*/ 16642 h 16642"/>
              <a:gd name="connsiteX144" fmla="*/ 606734 w 3040956"/>
              <a:gd name="connsiteY144" fmla="*/ 16642 h 16642"/>
              <a:gd name="connsiteX145" fmla="*/ 599103 w 3040956"/>
              <a:gd name="connsiteY145" fmla="*/ 8321 h 16642"/>
              <a:gd name="connsiteX146" fmla="*/ 606734 w 3040956"/>
              <a:gd name="connsiteY146" fmla="*/ 0 h 16642"/>
              <a:gd name="connsiteX147" fmla="*/ 485761 w 3040956"/>
              <a:gd name="connsiteY147" fmla="*/ 0 h 16642"/>
              <a:gd name="connsiteX148" fmla="*/ 518829 w 3040956"/>
              <a:gd name="connsiteY148" fmla="*/ 0 h 16642"/>
              <a:gd name="connsiteX149" fmla="*/ 526460 w 3040956"/>
              <a:gd name="connsiteY149" fmla="*/ 8321 h 16642"/>
              <a:gd name="connsiteX150" fmla="*/ 518829 w 3040956"/>
              <a:gd name="connsiteY150" fmla="*/ 16642 h 16642"/>
              <a:gd name="connsiteX151" fmla="*/ 485761 w 3040956"/>
              <a:gd name="connsiteY151" fmla="*/ 16642 h 16642"/>
              <a:gd name="connsiteX152" fmla="*/ 478130 w 3040956"/>
              <a:gd name="connsiteY152" fmla="*/ 8321 h 16642"/>
              <a:gd name="connsiteX153" fmla="*/ 485761 w 3040956"/>
              <a:gd name="connsiteY153" fmla="*/ 0 h 16642"/>
              <a:gd name="connsiteX154" fmla="*/ 367671 w 3040956"/>
              <a:gd name="connsiteY154" fmla="*/ 0 h 16642"/>
              <a:gd name="connsiteX155" fmla="*/ 400737 w 3040956"/>
              <a:gd name="connsiteY155" fmla="*/ 0 h 16642"/>
              <a:gd name="connsiteX156" fmla="*/ 408368 w 3040956"/>
              <a:gd name="connsiteY156" fmla="*/ 8321 h 16642"/>
              <a:gd name="connsiteX157" fmla="*/ 400737 w 3040956"/>
              <a:gd name="connsiteY157" fmla="*/ 16642 h 16642"/>
              <a:gd name="connsiteX158" fmla="*/ 367671 w 3040956"/>
              <a:gd name="connsiteY158" fmla="*/ 16642 h 16642"/>
              <a:gd name="connsiteX159" fmla="*/ 360040 w 3040956"/>
              <a:gd name="connsiteY159" fmla="*/ 8321 h 16642"/>
              <a:gd name="connsiteX160" fmla="*/ 367671 w 3040956"/>
              <a:gd name="connsiteY160" fmla="*/ 0 h 16642"/>
              <a:gd name="connsiteX161" fmla="*/ 246698 w 3040956"/>
              <a:gd name="connsiteY161" fmla="*/ 0 h 16642"/>
              <a:gd name="connsiteX162" fmla="*/ 279764 w 3040956"/>
              <a:gd name="connsiteY162" fmla="*/ 0 h 16642"/>
              <a:gd name="connsiteX163" fmla="*/ 287395 w 3040956"/>
              <a:gd name="connsiteY163" fmla="*/ 8321 h 16642"/>
              <a:gd name="connsiteX164" fmla="*/ 279764 w 3040956"/>
              <a:gd name="connsiteY164" fmla="*/ 16642 h 16642"/>
              <a:gd name="connsiteX165" fmla="*/ 246698 w 3040956"/>
              <a:gd name="connsiteY165" fmla="*/ 16642 h 16642"/>
              <a:gd name="connsiteX166" fmla="*/ 239067 w 3040956"/>
              <a:gd name="connsiteY166" fmla="*/ 8321 h 16642"/>
              <a:gd name="connsiteX167" fmla="*/ 246698 w 3040956"/>
              <a:gd name="connsiteY167" fmla="*/ 0 h 16642"/>
              <a:gd name="connsiteX168" fmla="*/ 128604 w 3040956"/>
              <a:gd name="connsiteY168" fmla="*/ 0 h 16642"/>
              <a:gd name="connsiteX169" fmla="*/ 162308 w 3040956"/>
              <a:gd name="connsiteY169" fmla="*/ 0 h 16642"/>
              <a:gd name="connsiteX170" fmla="*/ 169303 w 3040956"/>
              <a:gd name="connsiteY170" fmla="*/ 8321 h 16642"/>
              <a:gd name="connsiteX171" fmla="*/ 162308 w 3040956"/>
              <a:gd name="connsiteY171" fmla="*/ 16642 h 16642"/>
              <a:gd name="connsiteX172" fmla="*/ 128604 w 3040956"/>
              <a:gd name="connsiteY172" fmla="*/ 16642 h 16642"/>
              <a:gd name="connsiteX173" fmla="*/ 120973 w 3040956"/>
              <a:gd name="connsiteY173" fmla="*/ 8321 h 16642"/>
              <a:gd name="connsiteX174" fmla="*/ 128604 w 3040956"/>
              <a:gd name="connsiteY174" fmla="*/ 0 h 16642"/>
              <a:gd name="connsiteX175" fmla="*/ 7631 w 3040956"/>
              <a:gd name="connsiteY175" fmla="*/ 0 h 16642"/>
              <a:gd name="connsiteX176" fmla="*/ 40699 w 3040956"/>
              <a:gd name="connsiteY176" fmla="*/ 0 h 16642"/>
              <a:gd name="connsiteX177" fmla="*/ 48330 w 3040956"/>
              <a:gd name="connsiteY177" fmla="*/ 8321 h 16642"/>
              <a:gd name="connsiteX178" fmla="*/ 40699 w 3040956"/>
              <a:gd name="connsiteY178" fmla="*/ 16642 h 16642"/>
              <a:gd name="connsiteX179" fmla="*/ 7631 w 3040956"/>
              <a:gd name="connsiteY179" fmla="*/ 16642 h 16642"/>
              <a:gd name="connsiteX180" fmla="*/ 0 w 3040956"/>
              <a:gd name="connsiteY180" fmla="*/ 8321 h 16642"/>
              <a:gd name="connsiteX181" fmla="*/ 7631 w 3040956"/>
              <a:gd name="connsiteY181" fmla="*/ 0 h 1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3040956" h="16642">
                <a:moveTo>
                  <a:pt x="2999723" y="0"/>
                </a:moveTo>
                <a:lnTo>
                  <a:pt x="3033869" y="0"/>
                </a:lnTo>
                <a:cubicBezTo>
                  <a:pt x="3037734" y="0"/>
                  <a:pt x="3040956" y="3841"/>
                  <a:pt x="3040956" y="8321"/>
                </a:cubicBezTo>
                <a:cubicBezTo>
                  <a:pt x="3040956" y="12802"/>
                  <a:pt x="3037734" y="16642"/>
                  <a:pt x="3033869" y="16642"/>
                </a:cubicBezTo>
                <a:lnTo>
                  <a:pt x="2999723" y="16642"/>
                </a:lnTo>
                <a:cubicBezTo>
                  <a:pt x="2995857" y="16642"/>
                  <a:pt x="2992636" y="12802"/>
                  <a:pt x="2992636" y="8321"/>
                </a:cubicBezTo>
                <a:cubicBezTo>
                  <a:pt x="2992636" y="3841"/>
                  <a:pt x="2995857" y="0"/>
                  <a:pt x="2999723" y="0"/>
                </a:cubicBezTo>
                <a:close/>
                <a:moveTo>
                  <a:pt x="2879294" y="0"/>
                </a:moveTo>
                <a:lnTo>
                  <a:pt x="2912360" y="0"/>
                </a:lnTo>
                <a:cubicBezTo>
                  <a:pt x="2916812" y="0"/>
                  <a:pt x="2919991" y="3841"/>
                  <a:pt x="2919991" y="8321"/>
                </a:cubicBezTo>
                <a:cubicBezTo>
                  <a:pt x="2919991" y="12802"/>
                  <a:pt x="2916812" y="16642"/>
                  <a:pt x="2912360" y="16642"/>
                </a:cubicBezTo>
                <a:lnTo>
                  <a:pt x="2879294" y="16642"/>
                </a:lnTo>
                <a:cubicBezTo>
                  <a:pt x="2875478" y="16642"/>
                  <a:pt x="2871663" y="12802"/>
                  <a:pt x="2871663" y="8321"/>
                </a:cubicBezTo>
                <a:cubicBezTo>
                  <a:pt x="2871663" y="3841"/>
                  <a:pt x="2875478" y="0"/>
                  <a:pt x="2879294" y="0"/>
                </a:cubicBezTo>
                <a:close/>
                <a:moveTo>
                  <a:pt x="2758322" y="0"/>
                </a:moveTo>
                <a:lnTo>
                  <a:pt x="2791388" y="0"/>
                </a:lnTo>
                <a:cubicBezTo>
                  <a:pt x="2795204" y="0"/>
                  <a:pt x="2799019" y="3841"/>
                  <a:pt x="2799019" y="8321"/>
                </a:cubicBezTo>
                <a:cubicBezTo>
                  <a:pt x="2799019" y="12802"/>
                  <a:pt x="2795204" y="16642"/>
                  <a:pt x="2791388" y="16642"/>
                </a:cubicBezTo>
                <a:lnTo>
                  <a:pt x="2758322" y="16642"/>
                </a:lnTo>
                <a:cubicBezTo>
                  <a:pt x="2753870" y="16642"/>
                  <a:pt x="2750691" y="12802"/>
                  <a:pt x="2750691" y="8321"/>
                </a:cubicBezTo>
                <a:cubicBezTo>
                  <a:pt x="2750691" y="3841"/>
                  <a:pt x="2753870" y="0"/>
                  <a:pt x="2758322" y="0"/>
                </a:cubicBezTo>
                <a:close/>
                <a:moveTo>
                  <a:pt x="2640227" y="0"/>
                </a:moveTo>
                <a:lnTo>
                  <a:pt x="2673295" y="0"/>
                </a:lnTo>
                <a:cubicBezTo>
                  <a:pt x="2677111" y="0"/>
                  <a:pt x="2680926" y="3841"/>
                  <a:pt x="2680926" y="8321"/>
                </a:cubicBezTo>
                <a:cubicBezTo>
                  <a:pt x="2680926" y="12802"/>
                  <a:pt x="2677111" y="16642"/>
                  <a:pt x="2673295" y="16642"/>
                </a:cubicBezTo>
                <a:lnTo>
                  <a:pt x="2640227" y="16642"/>
                </a:lnTo>
                <a:cubicBezTo>
                  <a:pt x="2635776" y="16642"/>
                  <a:pt x="2632596" y="12802"/>
                  <a:pt x="2632596" y="8321"/>
                </a:cubicBezTo>
                <a:cubicBezTo>
                  <a:pt x="2632596" y="3841"/>
                  <a:pt x="2635776" y="0"/>
                  <a:pt x="2640227" y="0"/>
                </a:cubicBezTo>
                <a:close/>
                <a:moveTo>
                  <a:pt x="2518711" y="0"/>
                </a:moveTo>
                <a:lnTo>
                  <a:pt x="2552859" y="0"/>
                </a:lnTo>
                <a:cubicBezTo>
                  <a:pt x="2556724" y="0"/>
                  <a:pt x="2559946" y="3841"/>
                  <a:pt x="2559946" y="8321"/>
                </a:cubicBezTo>
                <a:cubicBezTo>
                  <a:pt x="2559946" y="12802"/>
                  <a:pt x="2556724" y="16642"/>
                  <a:pt x="2552859" y="16642"/>
                </a:cubicBezTo>
                <a:lnTo>
                  <a:pt x="2518711" y="16642"/>
                </a:lnTo>
                <a:cubicBezTo>
                  <a:pt x="2514845" y="16642"/>
                  <a:pt x="2511624" y="12802"/>
                  <a:pt x="2511624" y="8321"/>
                </a:cubicBezTo>
                <a:cubicBezTo>
                  <a:pt x="2511624" y="3841"/>
                  <a:pt x="2514845" y="0"/>
                  <a:pt x="2518711" y="0"/>
                </a:cubicBezTo>
                <a:close/>
                <a:moveTo>
                  <a:pt x="2401509" y="0"/>
                </a:moveTo>
                <a:lnTo>
                  <a:pt x="2436737" y="0"/>
                </a:lnTo>
                <a:cubicBezTo>
                  <a:pt x="2440725" y="0"/>
                  <a:pt x="2444713" y="3841"/>
                  <a:pt x="2444713" y="8321"/>
                </a:cubicBezTo>
                <a:cubicBezTo>
                  <a:pt x="2444713" y="12802"/>
                  <a:pt x="2440725" y="16642"/>
                  <a:pt x="2436737" y="16642"/>
                </a:cubicBezTo>
                <a:lnTo>
                  <a:pt x="2401509" y="16642"/>
                </a:lnTo>
                <a:cubicBezTo>
                  <a:pt x="2397521" y="16642"/>
                  <a:pt x="2393533" y="12802"/>
                  <a:pt x="2393533" y="8321"/>
                </a:cubicBezTo>
                <a:cubicBezTo>
                  <a:pt x="2393533" y="3841"/>
                  <a:pt x="2397521" y="0"/>
                  <a:pt x="2401509" y="0"/>
                </a:cubicBezTo>
                <a:close/>
                <a:moveTo>
                  <a:pt x="2280192" y="0"/>
                </a:moveTo>
                <a:lnTo>
                  <a:pt x="2313894" y="0"/>
                </a:lnTo>
                <a:cubicBezTo>
                  <a:pt x="2317710" y="0"/>
                  <a:pt x="2320889" y="3841"/>
                  <a:pt x="2320889" y="8321"/>
                </a:cubicBezTo>
                <a:cubicBezTo>
                  <a:pt x="2320889" y="12802"/>
                  <a:pt x="2317710" y="16642"/>
                  <a:pt x="2313894" y="16642"/>
                </a:cubicBezTo>
                <a:lnTo>
                  <a:pt x="2280192" y="16642"/>
                </a:lnTo>
                <a:cubicBezTo>
                  <a:pt x="2275740" y="16642"/>
                  <a:pt x="2272561" y="12802"/>
                  <a:pt x="2272561" y="8321"/>
                </a:cubicBezTo>
                <a:cubicBezTo>
                  <a:pt x="2272561" y="3841"/>
                  <a:pt x="2275740" y="0"/>
                  <a:pt x="2280192" y="0"/>
                </a:cubicBezTo>
                <a:close/>
                <a:moveTo>
                  <a:pt x="2161553" y="0"/>
                </a:moveTo>
                <a:lnTo>
                  <a:pt x="2195056" y="0"/>
                </a:lnTo>
                <a:cubicBezTo>
                  <a:pt x="2199566" y="0"/>
                  <a:pt x="2202788" y="3841"/>
                  <a:pt x="2202788" y="8321"/>
                </a:cubicBezTo>
                <a:cubicBezTo>
                  <a:pt x="2202788" y="12802"/>
                  <a:pt x="2199566" y="16642"/>
                  <a:pt x="2195056" y="16642"/>
                </a:cubicBezTo>
                <a:lnTo>
                  <a:pt x="2161553" y="16642"/>
                </a:lnTo>
                <a:cubicBezTo>
                  <a:pt x="2157687" y="16642"/>
                  <a:pt x="2154466" y="12802"/>
                  <a:pt x="2154466" y="8321"/>
                </a:cubicBezTo>
                <a:cubicBezTo>
                  <a:pt x="2154466" y="3841"/>
                  <a:pt x="2157687" y="0"/>
                  <a:pt x="2161553" y="0"/>
                </a:cubicBezTo>
                <a:close/>
                <a:moveTo>
                  <a:pt x="2041125" y="0"/>
                </a:moveTo>
                <a:lnTo>
                  <a:pt x="2074193" y="0"/>
                </a:lnTo>
                <a:cubicBezTo>
                  <a:pt x="2078644" y="0"/>
                  <a:pt x="2081824" y="3841"/>
                  <a:pt x="2081824" y="8321"/>
                </a:cubicBezTo>
                <a:cubicBezTo>
                  <a:pt x="2081824" y="12802"/>
                  <a:pt x="2078644" y="16642"/>
                  <a:pt x="2074193" y="16642"/>
                </a:cubicBezTo>
                <a:lnTo>
                  <a:pt x="2041125" y="16642"/>
                </a:lnTo>
                <a:cubicBezTo>
                  <a:pt x="2036674" y="16642"/>
                  <a:pt x="2033494" y="12802"/>
                  <a:pt x="2033494" y="8321"/>
                </a:cubicBezTo>
                <a:cubicBezTo>
                  <a:pt x="2033494" y="3841"/>
                  <a:pt x="2036674" y="0"/>
                  <a:pt x="2041125" y="0"/>
                </a:cubicBezTo>
                <a:close/>
                <a:moveTo>
                  <a:pt x="1923034" y="0"/>
                </a:moveTo>
                <a:lnTo>
                  <a:pt x="1956100" y="0"/>
                </a:lnTo>
                <a:cubicBezTo>
                  <a:pt x="1960552" y="0"/>
                  <a:pt x="1963731" y="3841"/>
                  <a:pt x="1963731" y="8321"/>
                </a:cubicBezTo>
                <a:cubicBezTo>
                  <a:pt x="1963731" y="12802"/>
                  <a:pt x="1960552" y="16642"/>
                  <a:pt x="1956100" y="16642"/>
                </a:cubicBezTo>
                <a:lnTo>
                  <a:pt x="1923034" y="16642"/>
                </a:lnTo>
                <a:cubicBezTo>
                  <a:pt x="1918582" y="16642"/>
                  <a:pt x="1915403" y="12802"/>
                  <a:pt x="1915403" y="8321"/>
                </a:cubicBezTo>
                <a:cubicBezTo>
                  <a:pt x="1915403" y="3841"/>
                  <a:pt x="1918582" y="0"/>
                  <a:pt x="1923034" y="0"/>
                </a:cubicBezTo>
                <a:close/>
                <a:moveTo>
                  <a:pt x="1802161" y="0"/>
                </a:moveTo>
                <a:lnTo>
                  <a:pt x="1835663" y="0"/>
                </a:lnTo>
                <a:cubicBezTo>
                  <a:pt x="1839528" y="0"/>
                  <a:pt x="1842750" y="3841"/>
                  <a:pt x="1842750" y="8321"/>
                </a:cubicBezTo>
                <a:cubicBezTo>
                  <a:pt x="1842750" y="12802"/>
                  <a:pt x="1839528" y="16642"/>
                  <a:pt x="1835663" y="16642"/>
                </a:cubicBezTo>
                <a:lnTo>
                  <a:pt x="1802161" y="16642"/>
                </a:lnTo>
                <a:cubicBezTo>
                  <a:pt x="1797651" y="16642"/>
                  <a:pt x="1794430" y="12802"/>
                  <a:pt x="1794430" y="8321"/>
                </a:cubicBezTo>
                <a:cubicBezTo>
                  <a:pt x="1794430" y="3841"/>
                  <a:pt x="1797651" y="0"/>
                  <a:pt x="1802161" y="0"/>
                </a:cubicBezTo>
                <a:close/>
                <a:moveTo>
                  <a:pt x="1683967" y="0"/>
                </a:moveTo>
                <a:lnTo>
                  <a:pt x="1717671" y="0"/>
                </a:lnTo>
                <a:cubicBezTo>
                  <a:pt x="1721486" y="0"/>
                  <a:pt x="1724666" y="3841"/>
                  <a:pt x="1724666" y="8321"/>
                </a:cubicBezTo>
                <a:cubicBezTo>
                  <a:pt x="1724666" y="12802"/>
                  <a:pt x="1721486" y="16642"/>
                  <a:pt x="1717671" y="16642"/>
                </a:cubicBezTo>
                <a:lnTo>
                  <a:pt x="1683967" y="16642"/>
                </a:lnTo>
                <a:cubicBezTo>
                  <a:pt x="1680152" y="16642"/>
                  <a:pt x="1676336" y="12802"/>
                  <a:pt x="1676336" y="8321"/>
                </a:cubicBezTo>
                <a:cubicBezTo>
                  <a:pt x="1676336" y="3841"/>
                  <a:pt x="1680152" y="0"/>
                  <a:pt x="1683967" y="0"/>
                </a:cubicBezTo>
                <a:close/>
                <a:moveTo>
                  <a:pt x="1563340" y="0"/>
                </a:moveTo>
                <a:lnTo>
                  <a:pt x="1597903" y="0"/>
                </a:lnTo>
                <a:cubicBezTo>
                  <a:pt x="1602556" y="0"/>
                  <a:pt x="1606544" y="3841"/>
                  <a:pt x="1606544" y="8321"/>
                </a:cubicBezTo>
                <a:cubicBezTo>
                  <a:pt x="1606544" y="12802"/>
                  <a:pt x="1602556" y="16642"/>
                  <a:pt x="1597903" y="16642"/>
                </a:cubicBezTo>
                <a:lnTo>
                  <a:pt x="1563340" y="16642"/>
                </a:lnTo>
                <a:cubicBezTo>
                  <a:pt x="1559352" y="16642"/>
                  <a:pt x="1555364" y="12802"/>
                  <a:pt x="1555364" y="8321"/>
                </a:cubicBezTo>
                <a:cubicBezTo>
                  <a:pt x="1555364" y="3841"/>
                  <a:pt x="1559352" y="0"/>
                  <a:pt x="1563340" y="0"/>
                </a:cubicBezTo>
                <a:close/>
                <a:moveTo>
                  <a:pt x="1444904" y="0"/>
                </a:moveTo>
                <a:lnTo>
                  <a:pt x="1478606" y="0"/>
                </a:lnTo>
                <a:cubicBezTo>
                  <a:pt x="1482422" y="0"/>
                  <a:pt x="1485601" y="3841"/>
                  <a:pt x="1485601" y="8321"/>
                </a:cubicBezTo>
                <a:cubicBezTo>
                  <a:pt x="1485601" y="12802"/>
                  <a:pt x="1482422" y="16642"/>
                  <a:pt x="1478606" y="16642"/>
                </a:cubicBezTo>
                <a:lnTo>
                  <a:pt x="1444904" y="16642"/>
                </a:lnTo>
                <a:cubicBezTo>
                  <a:pt x="1440452" y="16642"/>
                  <a:pt x="1437273" y="12802"/>
                  <a:pt x="1437273" y="8321"/>
                </a:cubicBezTo>
                <a:cubicBezTo>
                  <a:pt x="1437273" y="3841"/>
                  <a:pt x="1440452" y="0"/>
                  <a:pt x="1444904" y="0"/>
                </a:cubicBezTo>
                <a:close/>
                <a:moveTo>
                  <a:pt x="1323931" y="0"/>
                </a:moveTo>
                <a:lnTo>
                  <a:pt x="1356997" y="0"/>
                </a:lnTo>
                <a:cubicBezTo>
                  <a:pt x="1361449" y="0"/>
                  <a:pt x="1364628" y="3841"/>
                  <a:pt x="1364628" y="8321"/>
                </a:cubicBezTo>
                <a:cubicBezTo>
                  <a:pt x="1364628" y="12802"/>
                  <a:pt x="1361449" y="16642"/>
                  <a:pt x="1356997" y="16642"/>
                </a:cubicBezTo>
                <a:lnTo>
                  <a:pt x="1323931" y="16642"/>
                </a:lnTo>
                <a:cubicBezTo>
                  <a:pt x="1319479" y="16642"/>
                  <a:pt x="1316300" y="12802"/>
                  <a:pt x="1316300" y="8321"/>
                </a:cubicBezTo>
                <a:cubicBezTo>
                  <a:pt x="1316300" y="3841"/>
                  <a:pt x="1319479" y="0"/>
                  <a:pt x="1323931" y="0"/>
                </a:cubicBezTo>
                <a:close/>
                <a:moveTo>
                  <a:pt x="1205837" y="0"/>
                </a:moveTo>
                <a:lnTo>
                  <a:pt x="1238905" y="0"/>
                </a:lnTo>
                <a:cubicBezTo>
                  <a:pt x="1243356" y="0"/>
                  <a:pt x="1246536" y="3841"/>
                  <a:pt x="1246536" y="8321"/>
                </a:cubicBezTo>
                <a:cubicBezTo>
                  <a:pt x="1246536" y="12802"/>
                  <a:pt x="1243356" y="16642"/>
                  <a:pt x="1238905" y="16642"/>
                </a:cubicBezTo>
                <a:lnTo>
                  <a:pt x="1205837" y="16642"/>
                </a:lnTo>
                <a:cubicBezTo>
                  <a:pt x="1201386" y="16642"/>
                  <a:pt x="1198206" y="12802"/>
                  <a:pt x="1198206" y="8321"/>
                </a:cubicBezTo>
                <a:cubicBezTo>
                  <a:pt x="1198206" y="3841"/>
                  <a:pt x="1201386" y="0"/>
                  <a:pt x="1205837" y="0"/>
                </a:cubicBezTo>
                <a:close/>
                <a:moveTo>
                  <a:pt x="1084864" y="0"/>
                </a:moveTo>
                <a:lnTo>
                  <a:pt x="1117932" y="0"/>
                </a:lnTo>
                <a:cubicBezTo>
                  <a:pt x="1121748" y="0"/>
                  <a:pt x="1125563" y="3841"/>
                  <a:pt x="1125563" y="8321"/>
                </a:cubicBezTo>
                <a:cubicBezTo>
                  <a:pt x="1125563" y="12802"/>
                  <a:pt x="1121748" y="16642"/>
                  <a:pt x="1117932" y="16642"/>
                </a:cubicBezTo>
                <a:lnTo>
                  <a:pt x="1084864" y="16642"/>
                </a:lnTo>
                <a:cubicBezTo>
                  <a:pt x="1080413" y="16642"/>
                  <a:pt x="1077233" y="12802"/>
                  <a:pt x="1077233" y="8321"/>
                </a:cubicBezTo>
                <a:cubicBezTo>
                  <a:pt x="1077233" y="3841"/>
                  <a:pt x="1080413" y="0"/>
                  <a:pt x="1084864" y="0"/>
                </a:cubicBezTo>
                <a:close/>
                <a:moveTo>
                  <a:pt x="966230" y="0"/>
                </a:moveTo>
                <a:lnTo>
                  <a:pt x="1000376" y="0"/>
                </a:lnTo>
                <a:cubicBezTo>
                  <a:pt x="1004241" y="0"/>
                  <a:pt x="1007463" y="3841"/>
                  <a:pt x="1007463" y="8321"/>
                </a:cubicBezTo>
                <a:cubicBezTo>
                  <a:pt x="1007463" y="12802"/>
                  <a:pt x="1004241" y="16642"/>
                  <a:pt x="1000376" y="16642"/>
                </a:cubicBezTo>
                <a:lnTo>
                  <a:pt x="966230" y="16642"/>
                </a:lnTo>
                <a:cubicBezTo>
                  <a:pt x="962364" y="16642"/>
                  <a:pt x="959143" y="12802"/>
                  <a:pt x="959143" y="8321"/>
                </a:cubicBezTo>
                <a:cubicBezTo>
                  <a:pt x="959143" y="3841"/>
                  <a:pt x="962364" y="0"/>
                  <a:pt x="966230" y="0"/>
                </a:cubicBezTo>
                <a:close/>
                <a:moveTo>
                  <a:pt x="845801" y="0"/>
                </a:moveTo>
                <a:lnTo>
                  <a:pt x="878867" y="0"/>
                </a:lnTo>
                <a:cubicBezTo>
                  <a:pt x="883319" y="0"/>
                  <a:pt x="886498" y="3841"/>
                  <a:pt x="886498" y="8321"/>
                </a:cubicBezTo>
                <a:cubicBezTo>
                  <a:pt x="886498" y="12802"/>
                  <a:pt x="883319" y="16642"/>
                  <a:pt x="878867" y="16642"/>
                </a:cubicBezTo>
                <a:lnTo>
                  <a:pt x="845801" y="16642"/>
                </a:lnTo>
                <a:cubicBezTo>
                  <a:pt x="841985" y="16642"/>
                  <a:pt x="838170" y="12802"/>
                  <a:pt x="838170" y="8321"/>
                </a:cubicBezTo>
                <a:cubicBezTo>
                  <a:pt x="838170" y="3841"/>
                  <a:pt x="841985" y="0"/>
                  <a:pt x="845801" y="0"/>
                </a:cubicBezTo>
                <a:close/>
                <a:moveTo>
                  <a:pt x="724828" y="0"/>
                </a:moveTo>
                <a:lnTo>
                  <a:pt x="757894" y="0"/>
                </a:lnTo>
                <a:cubicBezTo>
                  <a:pt x="762346" y="0"/>
                  <a:pt x="765525" y="3841"/>
                  <a:pt x="765525" y="8321"/>
                </a:cubicBezTo>
                <a:cubicBezTo>
                  <a:pt x="765525" y="12802"/>
                  <a:pt x="762346" y="16642"/>
                  <a:pt x="757894" y="16642"/>
                </a:cubicBezTo>
                <a:lnTo>
                  <a:pt x="724828" y="16642"/>
                </a:lnTo>
                <a:cubicBezTo>
                  <a:pt x="720376" y="16642"/>
                  <a:pt x="717197" y="12802"/>
                  <a:pt x="717197" y="8321"/>
                </a:cubicBezTo>
                <a:cubicBezTo>
                  <a:pt x="717197" y="3841"/>
                  <a:pt x="720376" y="0"/>
                  <a:pt x="724828" y="0"/>
                </a:cubicBezTo>
                <a:close/>
                <a:moveTo>
                  <a:pt x="606734" y="0"/>
                </a:moveTo>
                <a:lnTo>
                  <a:pt x="639802" y="0"/>
                </a:lnTo>
                <a:cubicBezTo>
                  <a:pt x="644253" y="0"/>
                  <a:pt x="647433" y="3841"/>
                  <a:pt x="647433" y="8321"/>
                </a:cubicBezTo>
                <a:cubicBezTo>
                  <a:pt x="647433" y="12802"/>
                  <a:pt x="644253" y="16642"/>
                  <a:pt x="639802" y="16642"/>
                </a:cubicBezTo>
                <a:lnTo>
                  <a:pt x="606734" y="16642"/>
                </a:lnTo>
                <a:cubicBezTo>
                  <a:pt x="602283" y="16642"/>
                  <a:pt x="599103" y="12802"/>
                  <a:pt x="599103" y="8321"/>
                </a:cubicBezTo>
                <a:cubicBezTo>
                  <a:pt x="599103" y="3841"/>
                  <a:pt x="602283" y="0"/>
                  <a:pt x="606734" y="0"/>
                </a:cubicBezTo>
                <a:close/>
                <a:moveTo>
                  <a:pt x="485761" y="0"/>
                </a:moveTo>
                <a:lnTo>
                  <a:pt x="518829" y="0"/>
                </a:lnTo>
                <a:cubicBezTo>
                  <a:pt x="523280" y="0"/>
                  <a:pt x="526460" y="3841"/>
                  <a:pt x="526460" y="8321"/>
                </a:cubicBezTo>
                <a:cubicBezTo>
                  <a:pt x="526460" y="12802"/>
                  <a:pt x="523280" y="16642"/>
                  <a:pt x="518829" y="16642"/>
                </a:cubicBezTo>
                <a:lnTo>
                  <a:pt x="485761" y="16642"/>
                </a:lnTo>
                <a:cubicBezTo>
                  <a:pt x="481310" y="16642"/>
                  <a:pt x="478130" y="12802"/>
                  <a:pt x="478130" y="8321"/>
                </a:cubicBezTo>
                <a:cubicBezTo>
                  <a:pt x="478130" y="3841"/>
                  <a:pt x="481310" y="0"/>
                  <a:pt x="485761" y="0"/>
                </a:cubicBezTo>
                <a:close/>
                <a:moveTo>
                  <a:pt x="367671" y="0"/>
                </a:moveTo>
                <a:lnTo>
                  <a:pt x="400737" y="0"/>
                </a:lnTo>
                <a:cubicBezTo>
                  <a:pt x="404553" y="0"/>
                  <a:pt x="408368" y="3841"/>
                  <a:pt x="408368" y="8321"/>
                </a:cubicBezTo>
                <a:cubicBezTo>
                  <a:pt x="408368" y="12802"/>
                  <a:pt x="404553" y="16642"/>
                  <a:pt x="400737" y="16642"/>
                </a:cubicBezTo>
                <a:lnTo>
                  <a:pt x="367671" y="16642"/>
                </a:lnTo>
                <a:cubicBezTo>
                  <a:pt x="363219" y="16642"/>
                  <a:pt x="360040" y="12802"/>
                  <a:pt x="360040" y="8321"/>
                </a:cubicBezTo>
                <a:cubicBezTo>
                  <a:pt x="360040" y="3841"/>
                  <a:pt x="363219" y="0"/>
                  <a:pt x="367671" y="0"/>
                </a:cubicBezTo>
                <a:close/>
                <a:moveTo>
                  <a:pt x="246698" y="0"/>
                </a:moveTo>
                <a:lnTo>
                  <a:pt x="279764" y="0"/>
                </a:lnTo>
                <a:cubicBezTo>
                  <a:pt x="283580" y="0"/>
                  <a:pt x="287395" y="3841"/>
                  <a:pt x="287395" y="8321"/>
                </a:cubicBezTo>
                <a:cubicBezTo>
                  <a:pt x="287395" y="12802"/>
                  <a:pt x="283580" y="16642"/>
                  <a:pt x="279764" y="16642"/>
                </a:cubicBezTo>
                <a:lnTo>
                  <a:pt x="246698" y="16642"/>
                </a:lnTo>
                <a:cubicBezTo>
                  <a:pt x="242246" y="16642"/>
                  <a:pt x="239067" y="12802"/>
                  <a:pt x="239067" y="8321"/>
                </a:cubicBezTo>
                <a:cubicBezTo>
                  <a:pt x="239067" y="3841"/>
                  <a:pt x="242246" y="0"/>
                  <a:pt x="246698" y="0"/>
                </a:cubicBezTo>
                <a:close/>
                <a:moveTo>
                  <a:pt x="128604" y="0"/>
                </a:moveTo>
                <a:lnTo>
                  <a:pt x="162308" y="0"/>
                </a:lnTo>
                <a:cubicBezTo>
                  <a:pt x="166123" y="0"/>
                  <a:pt x="169303" y="3841"/>
                  <a:pt x="169303" y="8321"/>
                </a:cubicBezTo>
                <a:cubicBezTo>
                  <a:pt x="169303" y="12802"/>
                  <a:pt x="166123" y="16642"/>
                  <a:pt x="162308" y="16642"/>
                </a:cubicBezTo>
                <a:lnTo>
                  <a:pt x="128604" y="16642"/>
                </a:lnTo>
                <a:cubicBezTo>
                  <a:pt x="124789" y="16642"/>
                  <a:pt x="120973" y="12802"/>
                  <a:pt x="120973" y="8321"/>
                </a:cubicBezTo>
                <a:cubicBezTo>
                  <a:pt x="120973" y="3841"/>
                  <a:pt x="124789" y="0"/>
                  <a:pt x="128604" y="0"/>
                </a:cubicBezTo>
                <a:close/>
                <a:moveTo>
                  <a:pt x="7631" y="0"/>
                </a:moveTo>
                <a:lnTo>
                  <a:pt x="40699" y="0"/>
                </a:lnTo>
                <a:cubicBezTo>
                  <a:pt x="45150" y="0"/>
                  <a:pt x="48330" y="3841"/>
                  <a:pt x="48330" y="8321"/>
                </a:cubicBezTo>
                <a:cubicBezTo>
                  <a:pt x="48330" y="12802"/>
                  <a:pt x="45150" y="16642"/>
                  <a:pt x="40699" y="16642"/>
                </a:cubicBezTo>
                <a:lnTo>
                  <a:pt x="7631" y="16642"/>
                </a:lnTo>
                <a:cubicBezTo>
                  <a:pt x="3816" y="16642"/>
                  <a:pt x="0" y="12802"/>
                  <a:pt x="0" y="8321"/>
                </a:cubicBezTo>
                <a:cubicBezTo>
                  <a:pt x="0" y="3841"/>
                  <a:pt x="3816" y="0"/>
                  <a:pt x="7631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defTabSz="444915"/>
            <a:endParaRPr lang="en-US" sz="1483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3" name="Freeform 124">
            <a:extLst>
              <a:ext uri="{FF2B5EF4-FFF2-40B4-BE49-F238E27FC236}">
                <a16:creationId xmlns:a16="http://schemas.microsoft.com/office/drawing/2014/main" id="{AEF6A7F2-2220-2C46-AFA2-3E25A9B18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6846" y="2372310"/>
            <a:ext cx="120784" cy="116346"/>
          </a:xfrm>
          <a:custGeom>
            <a:avLst/>
            <a:gdLst>
              <a:gd name="T0" fmla="*/ 344 w 690"/>
              <a:gd name="T1" fmla="*/ 688 h 689"/>
              <a:gd name="T2" fmla="*/ 344 w 690"/>
              <a:gd name="T3" fmla="*/ 688 h 689"/>
              <a:gd name="T4" fmla="*/ 0 w 690"/>
              <a:gd name="T5" fmla="*/ 344 h 689"/>
              <a:gd name="T6" fmla="*/ 0 w 690"/>
              <a:gd name="T7" fmla="*/ 344 h 689"/>
              <a:gd name="T8" fmla="*/ 344 w 690"/>
              <a:gd name="T9" fmla="*/ 0 h 689"/>
              <a:gd name="T10" fmla="*/ 344 w 690"/>
              <a:gd name="T11" fmla="*/ 0 h 689"/>
              <a:gd name="T12" fmla="*/ 689 w 690"/>
              <a:gd name="T13" fmla="*/ 344 h 689"/>
              <a:gd name="T14" fmla="*/ 689 w 690"/>
              <a:gd name="T15" fmla="*/ 344 h 689"/>
              <a:gd name="T16" fmla="*/ 344 w 690"/>
              <a:gd name="T17" fmla="*/ 688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0" h="689">
                <a:moveTo>
                  <a:pt x="344" y="688"/>
                </a:moveTo>
                <a:lnTo>
                  <a:pt x="344" y="688"/>
                </a:lnTo>
                <a:cubicBezTo>
                  <a:pt x="154" y="688"/>
                  <a:pt x="0" y="535"/>
                  <a:pt x="0" y="344"/>
                </a:cubicBezTo>
                <a:lnTo>
                  <a:pt x="0" y="344"/>
                </a:lnTo>
                <a:cubicBezTo>
                  <a:pt x="0" y="154"/>
                  <a:pt x="154" y="0"/>
                  <a:pt x="344" y="0"/>
                </a:cubicBezTo>
                <a:lnTo>
                  <a:pt x="344" y="0"/>
                </a:lnTo>
                <a:cubicBezTo>
                  <a:pt x="535" y="0"/>
                  <a:pt x="689" y="154"/>
                  <a:pt x="689" y="344"/>
                </a:cubicBezTo>
                <a:lnTo>
                  <a:pt x="689" y="344"/>
                </a:lnTo>
                <a:cubicBezTo>
                  <a:pt x="689" y="535"/>
                  <a:pt x="535" y="688"/>
                  <a:pt x="344" y="68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444915"/>
            <a:endParaRPr lang="en-US" sz="1483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4" name="Freeform 125">
            <a:extLst>
              <a:ext uri="{FF2B5EF4-FFF2-40B4-BE49-F238E27FC236}">
                <a16:creationId xmlns:a16="http://schemas.microsoft.com/office/drawing/2014/main" id="{120C11F2-5205-8243-B432-90F067A20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141" y="2389045"/>
            <a:ext cx="85943" cy="82785"/>
          </a:xfrm>
          <a:custGeom>
            <a:avLst/>
            <a:gdLst>
              <a:gd name="T0" fmla="*/ 0 w 491"/>
              <a:gd name="T1" fmla="*/ 245 h 491"/>
              <a:gd name="T2" fmla="*/ 245 w 491"/>
              <a:gd name="T3" fmla="*/ 0 h 491"/>
              <a:gd name="T4" fmla="*/ 245 w 491"/>
              <a:gd name="T5" fmla="*/ 0 h 491"/>
              <a:gd name="T6" fmla="*/ 490 w 491"/>
              <a:gd name="T7" fmla="*/ 245 h 491"/>
              <a:gd name="T8" fmla="*/ 490 w 491"/>
              <a:gd name="T9" fmla="*/ 245 h 491"/>
              <a:gd name="T10" fmla="*/ 245 w 491"/>
              <a:gd name="T11" fmla="*/ 490 h 491"/>
              <a:gd name="T12" fmla="*/ 245 w 491"/>
              <a:gd name="T13" fmla="*/ 490 h 491"/>
              <a:gd name="T14" fmla="*/ 0 w 491"/>
              <a:gd name="T15" fmla="*/ 245 h 491"/>
              <a:gd name="T16" fmla="*/ 0 w 491"/>
              <a:gd name="T17" fmla="*/ 24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1" h="491">
                <a:moveTo>
                  <a:pt x="0" y="245"/>
                </a:moveTo>
                <a:cubicBezTo>
                  <a:pt x="0" y="110"/>
                  <a:pt x="110" y="0"/>
                  <a:pt x="245" y="0"/>
                </a:cubicBezTo>
                <a:lnTo>
                  <a:pt x="245" y="0"/>
                </a:lnTo>
                <a:cubicBezTo>
                  <a:pt x="380" y="0"/>
                  <a:pt x="490" y="110"/>
                  <a:pt x="490" y="245"/>
                </a:cubicBezTo>
                <a:lnTo>
                  <a:pt x="490" y="245"/>
                </a:lnTo>
                <a:cubicBezTo>
                  <a:pt x="490" y="381"/>
                  <a:pt x="380" y="490"/>
                  <a:pt x="245" y="490"/>
                </a:cubicBezTo>
                <a:lnTo>
                  <a:pt x="245" y="490"/>
                </a:lnTo>
                <a:cubicBezTo>
                  <a:pt x="110" y="490"/>
                  <a:pt x="0" y="381"/>
                  <a:pt x="0" y="245"/>
                </a:cubicBezTo>
                <a:lnTo>
                  <a:pt x="0" y="245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444915"/>
            <a:endParaRPr lang="en-US" sz="1483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Freeform 132">
            <a:extLst>
              <a:ext uri="{FF2B5EF4-FFF2-40B4-BE49-F238E27FC236}">
                <a16:creationId xmlns:a16="http://schemas.microsoft.com/office/drawing/2014/main" id="{C93D64CF-C323-B146-B423-B1A18FDAA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2778" y="3113694"/>
            <a:ext cx="817442" cy="21188"/>
          </a:xfrm>
          <a:custGeom>
            <a:avLst/>
            <a:gdLst>
              <a:gd name="connsiteX0" fmla="*/ 2999723 w 3040956"/>
              <a:gd name="connsiteY0" fmla="*/ 0 h 16642"/>
              <a:gd name="connsiteX1" fmla="*/ 3033869 w 3040956"/>
              <a:gd name="connsiteY1" fmla="*/ 0 h 16642"/>
              <a:gd name="connsiteX2" fmla="*/ 3040956 w 3040956"/>
              <a:gd name="connsiteY2" fmla="*/ 8321 h 16642"/>
              <a:gd name="connsiteX3" fmla="*/ 3033869 w 3040956"/>
              <a:gd name="connsiteY3" fmla="*/ 16642 h 16642"/>
              <a:gd name="connsiteX4" fmla="*/ 2999723 w 3040956"/>
              <a:gd name="connsiteY4" fmla="*/ 16642 h 16642"/>
              <a:gd name="connsiteX5" fmla="*/ 2992636 w 3040956"/>
              <a:gd name="connsiteY5" fmla="*/ 8321 h 16642"/>
              <a:gd name="connsiteX6" fmla="*/ 2999723 w 3040956"/>
              <a:gd name="connsiteY6" fmla="*/ 0 h 16642"/>
              <a:gd name="connsiteX7" fmla="*/ 2879294 w 3040956"/>
              <a:gd name="connsiteY7" fmla="*/ 0 h 16642"/>
              <a:gd name="connsiteX8" fmla="*/ 2912360 w 3040956"/>
              <a:gd name="connsiteY8" fmla="*/ 0 h 16642"/>
              <a:gd name="connsiteX9" fmla="*/ 2919991 w 3040956"/>
              <a:gd name="connsiteY9" fmla="*/ 8321 h 16642"/>
              <a:gd name="connsiteX10" fmla="*/ 2912360 w 3040956"/>
              <a:gd name="connsiteY10" fmla="*/ 16642 h 16642"/>
              <a:gd name="connsiteX11" fmla="*/ 2879294 w 3040956"/>
              <a:gd name="connsiteY11" fmla="*/ 16642 h 16642"/>
              <a:gd name="connsiteX12" fmla="*/ 2871663 w 3040956"/>
              <a:gd name="connsiteY12" fmla="*/ 8321 h 16642"/>
              <a:gd name="connsiteX13" fmla="*/ 2879294 w 3040956"/>
              <a:gd name="connsiteY13" fmla="*/ 0 h 16642"/>
              <a:gd name="connsiteX14" fmla="*/ 2758322 w 3040956"/>
              <a:gd name="connsiteY14" fmla="*/ 0 h 16642"/>
              <a:gd name="connsiteX15" fmla="*/ 2791388 w 3040956"/>
              <a:gd name="connsiteY15" fmla="*/ 0 h 16642"/>
              <a:gd name="connsiteX16" fmla="*/ 2799019 w 3040956"/>
              <a:gd name="connsiteY16" fmla="*/ 8321 h 16642"/>
              <a:gd name="connsiteX17" fmla="*/ 2791388 w 3040956"/>
              <a:gd name="connsiteY17" fmla="*/ 16642 h 16642"/>
              <a:gd name="connsiteX18" fmla="*/ 2758322 w 3040956"/>
              <a:gd name="connsiteY18" fmla="*/ 16642 h 16642"/>
              <a:gd name="connsiteX19" fmla="*/ 2750691 w 3040956"/>
              <a:gd name="connsiteY19" fmla="*/ 8321 h 16642"/>
              <a:gd name="connsiteX20" fmla="*/ 2758322 w 3040956"/>
              <a:gd name="connsiteY20" fmla="*/ 0 h 16642"/>
              <a:gd name="connsiteX21" fmla="*/ 2640227 w 3040956"/>
              <a:gd name="connsiteY21" fmla="*/ 0 h 16642"/>
              <a:gd name="connsiteX22" fmla="*/ 2673295 w 3040956"/>
              <a:gd name="connsiteY22" fmla="*/ 0 h 16642"/>
              <a:gd name="connsiteX23" fmla="*/ 2680926 w 3040956"/>
              <a:gd name="connsiteY23" fmla="*/ 8321 h 16642"/>
              <a:gd name="connsiteX24" fmla="*/ 2673295 w 3040956"/>
              <a:gd name="connsiteY24" fmla="*/ 16642 h 16642"/>
              <a:gd name="connsiteX25" fmla="*/ 2640227 w 3040956"/>
              <a:gd name="connsiteY25" fmla="*/ 16642 h 16642"/>
              <a:gd name="connsiteX26" fmla="*/ 2632596 w 3040956"/>
              <a:gd name="connsiteY26" fmla="*/ 8321 h 16642"/>
              <a:gd name="connsiteX27" fmla="*/ 2640227 w 3040956"/>
              <a:gd name="connsiteY27" fmla="*/ 0 h 16642"/>
              <a:gd name="connsiteX28" fmla="*/ 2518711 w 3040956"/>
              <a:gd name="connsiteY28" fmla="*/ 0 h 16642"/>
              <a:gd name="connsiteX29" fmla="*/ 2552859 w 3040956"/>
              <a:gd name="connsiteY29" fmla="*/ 0 h 16642"/>
              <a:gd name="connsiteX30" fmla="*/ 2559946 w 3040956"/>
              <a:gd name="connsiteY30" fmla="*/ 8321 h 16642"/>
              <a:gd name="connsiteX31" fmla="*/ 2552859 w 3040956"/>
              <a:gd name="connsiteY31" fmla="*/ 16642 h 16642"/>
              <a:gd name="connsiteX32" fmla="*/ 2518711 w 3040956"/>
              <a:gd name="connsiteY32" fmla="*/ 16642 h 16642"/>
              <a:gd name="connsiteX33" fmla="*/ 2511624 w 3040956"/>
              <a:gd name="connsiteY33" fmla="*/ 8321 h 16642"/>
              <a:gd name="connsiteX34" fmla="*/ 2518711 w 3040956"/>
              <a:gd name="connsiteY34" fmla="*/ 0 h 16642"/>
              <a:gd name="connsiteX35" fmla="*/ 2401509 w 3040956"/>
              <a:gd name="connsiteY35" fmla="*/ 0 h 16642"/>
              <a:gd name="connsiteX36" fmla="*/ 2436737 w 3040956"/>
              <a:gd name="connsiteY36" fmla="*/ 0 h 16642"/>
              <a:gd name="connsiteX37" fmla="*/ 2444713 w 3040956"/>
              <a:gd name="connsiteY37" fmla="*/ 8321 h 16642"/>
              <a:gd name="connsiteX38" fmla="*/ 2436737 w 3040956"/>
              <a:gd name="connsiteY38" fmla="*/ 16642 h 16642"/>
              <a:gd name="connsiteX39" fmla="*/ 2401509 w 3040956"/>
              <a:gd name="connsiteY39" fmla="*/ 16642 h 16642"/>
              <a:gd name="connsiteX40" fmla="*/ 2393533 w 3040956"/>
              <a:gd name="connsiteY40" fmla="*/ 8321 h 16642"/>
              <a:gd name="connsiteX41" fmla="*/ 2401509 w 3040956"/>
              <a:gd name="connsiteY41" fmla="*/ 0 h 16642"/>
              <a:gd name="connsiteX42" fmla="*/ 2280192 w 3040956"/>
              <a:gd name="connsiteY42" fmla="*/ 0 h 16642"/>
              <a:gd name="connsiteX43" fmla="*/ 2313894 w 3040956"/>
              <a:gd name="connsiteY43" fmla="*/ 0 h 16642"/>
              <a:gd name="connsiteX44" fmla="*/ 2320889 w 3040956"/>
              <a:gd name="connsiteY44" fmla="*/ 8321 h 16642"/>
              <a:gd name="connsiteX45" fmla="*/ 2313894 w 3040956"/>
              <a:gd name="connsiteY45" fmla="*/ 16642 h 16642"/>
              <a:gd name="connsiteX46" fmla="*/ 2280192 w 3040956"/>
              <a:gd name="connsiteY46" fmla="*/ 16642 h 16642"/>
              <a:gd name="connsiteX47" fmla="*/ 2272561 w 3040956"/>
              <a:gd name="connsiteY47" fmla="*/ 8321 h 16642"/>
              <a:gd name="connsiteX48" fmla="*/ 2280192 w 3040956"/>
              <a:gd name="connsiteY48" fmla="*/ 0 h 16642"/>
              <a:gd name="connsiteX49" fmla="*/ 2161553 w 3040956"/>
              <a:gd name="connsiteY49" fmla="*/ 0 h 16642"/>
              <a:gd name="connsiteX50" fmla="*/ 2195056 w 3040956"/>
              <a:gd name="connsiteY50" fmla="*/ 0 h 16642"/>
              <a:gd name="connsiteX51" fmla="*/ 2202788 w 3040956"/>
              <a:gd name="connsiteY51" fmla="*/ 8321 h 16642"/>
              <a:gd name="connsiteX52" fmla="*/ 2195056 w 3040956"/>
              <a:gd name="connsiteY52" fmla="*/ 16642 h 16642"/>
              <a:gd name="connsiteX53" fmla="*/ 2161553 w 3040956"/>
              <a:gd name="connsiteY53" fmla="*/ 16642 h 16642"/>
              <a:gd name="connsiteX54" fmla="*/ 2154466 w 3040956"/>
              <a:gd name="connsiteY54" fmla="*/ 8321 h 16642"/>
              <a:gd name="connsiteX55" fmla="*/ 2161553 w 3040956"/>
              <a:gd name="connsiteY55" fmla="*/ 0 h 16642"/>
              <a:gd name="connsiteX56" fmla="*/ 2041125 w 3040956"/>
              <a:gd name="connsiteY56" fmla="*/ 0 h 16642"/>
              <a:gd name="connsiteX57" fmla="*/ 2074193 w 3040956"/>
              <a:gd name="connsiteY57" fmla="*/ 0 h 16642"/>
              <a:gd name="connsiteX58" fmla="*/ 2081824 w 3040956"/>
              <a:gd name="connsiteY58" fmla="*/ 8321 h 16642"/>
              <a:gd name="connsiteX59" fmla="*/ 2074193 w 3040956"/>
              <a:gd name="connsiteY59" fmla="*/ 16642 h 16642"/>
              <a:gd name="connsiteX60" fmla="*/ 2041125 w 3040956"/>
              <a:gd name="connsiteY60" fmla="*/ 16642 h 16642"/>
              <a:gd name="connsiteX61" fmla="*/ 2033494 w 3040956"/>
              <a:gd name="connsiteY61" fmla="*/ 8321 h 16642"/>
              <a:gd name="connsiteX62" fmla="*/ 2041125 w 3040956"/>
              <a:gd name="connsiteY62" fmla="*/ 0 h 16642"/>
              <a:gd name="connsiteX63" fmla="*/ 1923034 w 3040956"/>
              <a:gd name="connsiteY63" fmla="*/ 0 h 16642"/>
              <a:gd name="connsiteX64" fmla="*/ 1956100 w 3040956"/>
              <a:gd name="connsiteY64" fmla="*/ 0 h 16642"/>
              <a:gd name="connsiteX65" fmla="*/ 1963731 w 3040956"/>
              <a:gd name="connsiteY65" fmla="*/ 8321 h 16642"/>
              <a:gd name="connsiteX66" fmla="*/ 1956100 w 3040956"/>
              <a:gd name="connsiteY66" fmla="*/ 16642 h 16642"/>
              <a:gd name="connsiteX67" fmla="*/ 1923034 w 3040956"/>
              <a:gd name="connsiteY67" fmla="*/ 16642 h 16642"/>
              <a:gd name="connsiteX68" fmla="*/ 1915403 w 3040956"/>
              <a:gd name="connsiteY68" fmla="*/ 8321 h 16642"/>
              <a:gd name="connsiteX69" fmla="*/ 1923034 w 3040956"/>
              <a:gd name="connsiteY69" fmla="*/ 0 h 16642"/>
              <a:gd name="connsiteX70" fmla="*/ 1802161 w 3040956"/>
              <a:gd name="connsiteY70" fmla="*/ 0 h 16642"/>
              <a:gd name="connsiteX71" fmla="*/ 1835663 w 3040956"/>
              <a:gd name="connsiteY71" fmla="*/ 0 h 16642"/>
              <a:gd name="connsiteX72" fmla="*/ 1842750 w 3040956"/>
              <a:gd name="connsiteY72" fmla="*/ 8321 h 16642"/>
              <a:gd name="connsiteX73" fmla="*/ 1835663 w 3040956"/>
              <a:gd name="connsiteY73" fmla="*/ 16642 h 16642"/>
              <a:gd name="connsiteX74" fmla="*/ 1802161 w 3040956"/>
              <a:gd name="connsiteY74" fmla="*/ 16642 h 16642"/>
              <a:gd name="connsiteX75" fmla="*/ 1794430 w 3040956"/>
              <a:gd name="connsiteY75" fmla="*/ 8321 h 16642"/>
              <a:gd name="connsiteX76" fmla="*/ 1802161 w 3040956"/>
              <a:gd name="connsiteY76" fmla="*/ 0 h 16642"/>
              <a:gd name="connsiteX77" fmla="*/ 1683967 w 3040956"/>
              <a:gd name="connsiteY77" fmla="*/ 0 h 16642"/>
              <a:gd name="connsiteX78" fmla="*/ 1717671 w 3040956"/>
              <a:gd name="connsiteY78" fmla="*/ 0 h 16642"/>
              <a:gd name="connsiteX79" fmla="*/ 1724666 w 3040956"/>
              <a:gd name="connsiteY79" fmla="*/ 8321 h 16642"/>
              <a:gd name="connsiteX80" fmla="*/ 1717671 w 3040956"/>
              <a:gd name="connsiteY80" fmla="*/ 16642 h 16642"/>
              <a:gd name="connsiteX81" fmla="*/ 1683967 w 3040956"/>
              <a:gd name="connsiteY81" fmla="*/ 16642 h 16642"/>
              <a:gd name="connsiteX82" fmla="*/ 1676336 w 3040956"/>
              <a:gd name="connsiteY82" fmla="*/ 8321 h 16642"/>
              <a:gd name="connsiteX83" fmla="*/ 1683967 w 3040956"/>
              <a:gd name="connsiteY83" fmla="*/ 0 h 16642"/>
              <a:gd name="connsiteX84" fmla="*/ 1563340 w 3040956"/>
              <a:gd name="connsiteY84" fmla="*/ 0 h 16642"/>
              <a:gd name="connsiteX85" fmla="*/ 1597903 w 3040956"/>
              <a:gd name="connsiteY85" fmla="*/ 0 h 16642"/>
              <a:gd name="connsiteX86" fmla="*/ 1606544 w 3040956"/>
              <a:gd name="connsiteY86" fmla="*/ 8321 h 16642"/>
              <a:gd name="connsiteX87" fmla="*/ 1597903 w 3040956"/>
              <a:gd name="connsiteY87" fmla="*/ 16642 h 16642"/>
              <a:gd name="connsiteX88" fmla="*/ 1563340 w 3040956"/>
              <a:gd name="connsiteY88" fmla="*/ 16642 h 16642"/>
              <a:gd name="connsiteX89" fmla="*/ 1555364 w 3040956"/>
              <a:gd name="connsiteY89" fmla="*/ 8321 h 16642"/>
              <a:gd name="connsiteX90" fmla="*/ 1563340 w 3040956"/>
              <a:gd name="connsiteY90" fmla="*/ 0 h 16642"/>
              <a:gd name="connsiteX91" fmla="*/ 1444904 w 3040956"/>
              <a:gd name="connsiteY91" fmla="*/ 0 h 16642"/>
              <a:gd name="connsiteX92" fmla="*/ 1478606 w 3040956"/>
              <a:gd name="connsiteY92" fmla="*/ 0 h 16642"/>
              <a:gd name="connsiteX93" fmla="*/ 1485601 w 3040956"/>
              <a:gd name="connsiteY93" fmla="*/ 8321 h 16642"/>
              <a:gd name="connsiteX94" fmla="*/ 1478606 w 3040956"/>
              <a:gd name="connsiteY94" fmla="*/ 16642 h 16642"/>
              <a:gd name="connsiteX95" fmla="*/ 1444904 w 3040956"/>
              <a:gd name="connsiteY95" fmla="*/ 16642 h 16642"/>
              <a:gd name="connsiteX96" fmla="*/ 1437273 w 3040956"/>
              <a:gd name="connsiteY96" fmla="*/ 8321 h 16642"/>
              <a:gd name="connsiteX97" fmla="*/ 1444904 w 3040956"/>
              <a:gd name="connsiteY97" fmla="*/ 0 h 16642"/>
              <a:gd name="connsiteX98" fmla="*/ 1323931 w 3040956"/>
              <a:gd name="connsiteY98" fmla="*/ 0 h 16642"/>
              <a:gd name="connsiteX99" fmla="*/ 1356997 w 3040956"/>
              <a:gd name="connsiteY99" fmla="*/ 0 h 16642"/>
              <a:gd name="connsiteX100" fmla="*/ 1364628 w 3040956"/>
              <a:gd name="connsiteY100" fmla="*/ 8321 h 16642"/>
              <a:gd name="connsiteX101" fmla="*/ 1356997 w 3040956"/>
              <a:gd name="connsiteY101" fmla="*/ 16642 h 16642"/>
              <a:gd name="connsiteX102" fmla="*/ 1323931 w 3040956"/>
              <a:gd name="connsiteY102" fmla="*/ 16642 h 16642"/>
              <a:gd name="connsiteX103" fmla="*/ 1316300 w 3040956"/>
              <a:gd name="connsiteY103" fmla="*/ 8321 h 16642"/>
              <a:gd name="connsiteX104" fmla="*/ 1323931 w 3040956"/>
              <a:gd name="connsiteY104" fmla="*/ 0 h 16642"/>
              <a:gd name="connsiteX105" fmla="*/ 1205837 w 3040956"/>
              <a:gd name="connsiteY105" fmla="*/ 0 h 16642"/>
              <a:gd name="connsiteX106" fmla="*/ 1238905 w 3040956"/>
              <a:gd name="connsiteY106" fmla="*/ 0 h 16642"/>
              <a:gd name="connsiteX107" fmla="*/ 1246536 w 3040956"/>
              <a:gd name="connsiteY107" fmla="*/ 8321 h 16642"/>
              <a:gd name="connsiteX108" fmla="*/ 1238905 w 3040956"/>
              <a:gd name="connsiteY108" fmla="*/ 16642 h 16642"/>
              <a:gd name="connsiteX109" fmla="*/ 1205837 w 3040956"/>
              <a:gd name="connsiteY109" fmla="*/ 16642 h 16642"/>
              <a:gd name="connsiteX110" fmla="*/ 1198206 w 3040956"/>
              <a:gd name="connsiteY110" fmla="*/ 8321 h 16642"/>
              <a:gd name="connsiteX111" fmla="*/ 1205837 w 3040956"/>
              <a:gd name="connsiteY111" fmla="*/ 0 h 16642"/>
              <a:gd name="connsiteX112" fmla="*/ 1084864 w 3040956"/>
              <a:gd name="connsiteY112" fmla="*/ 0 h 16642"/>
              <a:gd name="connsiteX113" fmla="*/ 1117932 w 3040956"/>
              <a:gd name="connsiteY113" fmla="*/ 0 h 16642"/>
              <a:gd name="connsiteX114" fmla="*/ 1125563 w 3040956"/>
              <a:gd name="connsiteY114" fmla="*/ 8321 h 16642"/>
              <a:gd name="connsiteX115" fmla="*/ 1117932 w 3040956"/>
              <a:gd name="connsiteY115" fmla="*/ 16642 h 16642"/>
              <a:gd name="connsiteX116" fmla="*/ 1084864 w 3040956"/>
              <a:gd name="connsiteY116" fmla="*/ 16642 h 16642"/>
              <a:gd name="connsiteX117" fmla="*/ 1077233 w 3040956"/>
              <a:gd name="connsiteY117" fmla="*/ 8321 h 16642"/>
              <a:gd name="connsiteX118" fmla="*/ 1084864 w 3040956"/>
              <a:gd name="connsiteY118" fmla="*/ 0 h 16642"/>
              <a:gd name="connsiteX119" fmla="*/ 966230 w 3040956"/>
              <a:gd name="connsiteY119" fmla="*/ 0 h 16642"/>
              <a:gd name="connsiteX120" fmla="*/ 1000376 w 3040956"/>
              <a:gd name="connsiteY120" fmla="*/ 0 h 16642"/>
              <a:gd name="connsiteX121" fmla="*/ 1007463 w 3040956"/>
              <a:gd name="connsiteY121" fmla="*/ 8321 h 16642"/>
              <a:gd name="connsiteX122" fmla="*/ 1000376 w 3040956"/>
              <a:gd name="connsiteY122" fmla="*/ 16642 h 16642"/>
              <a:gd name="connsiteX123" fmla="*/ 966230 w 3040956"/>
              <a:gd name="connsiteY123" fmla="*/ 16642 h 16642"/>
              <a:gd name="connsiteX124" fmla="*/ 959143 w 3040956"/>
              <a:gd name="connsiteY124" fmla="*/ 8321 h 16642"/>
              <a:gd name="connsiteX125" fmla="*/ 966230 w 3040956"/>
              <a:gd name="connsiteY125" fmla="*/ 0 h 16642"/>
              <a:gd name="connsiteX126" fmla="*/ 845801 w 3040956"/>
              <a:gd name="connsiteY126" fmla="*/ 0 h 16642"/>
              <a:gd name="connsiteX127" fmla="*/ 878867 w 3040956"/>
              <a:gd name="connsiteY127" fmla="*/ 0 h 16642"/>
              <a:gd name="connsiteX128" fmla="*/ 886498 w 3040956"/>
              <a:gd name="connsiteY128" fmla="*/ 8321 h 16642"/>
              <a:gd name="connsiteX129" fmla="*/ 878867 w 3040956"/>
              <a:gd name="connsiteY129" fmla="*/ 16642 h 16642"/>
              <a:gd name="connsiteX130" fmla="*/ 845801 w 3040956"/>
              <a:gd name="connsiteY130" fmla="*/ 16642 h 16642"/>
              <a:gd name="connsiteX131" fmla="*/ 838170 w 3040956"/>
              <a:gd name="connsiteY131" fmla="*/ 8321 h 16642"/>
              <a:gd name="connsiteX132" fmla="*/ 845801 w 3040956"/>
              <a:gd name="connsiteY132" fmla="*/ 0 h 16642"/>
              <a:gd name="connsiteX133" fmla="*/ 724828 w 3040956"/>
              <a:gd name="connsiteY133" fmla="*/ 0 h 16642"/>
              <a:gd name="connsiteX134" fmla="*/ 757894 w 3040956"/>
              <a:gd name="connsiteY134" fmla="*/ 0 h 16642"/>
              <a:gd name="connsiteX135" fmla="*/ 765525 w 3040956"/>
              <a:gd name="connsiteY135" fmla="*/ 8321 h 16642"/>
              <a:gd name="connsiteX136" fmla="*/ 757894 w 3040956"/>
              <a:gd name="connsiteY136" fmla="*/ 16642 h 16642"/>
              <a:gd name="connsiteX137" fmla="*/ 724828 w 3040956"/>
              <a:gd name="connsiteY137" fmla="*/ 16642 h 16642"/>
              <a:gd name="connsiteX138" fmla="*/ 717197 w 3040956"/>
              <a:gd name="connsiteY138" fmla="*/ 8321 h 16642"/>
              <a:gd name="connsiteX139" fmla="*/ 724828 w 3040956"/>
              <a:gd name="connsiteY139" fmla="*/ 0 h 16642"/>
              <a:gd name="connsiteX140" fmla="*/ 606734 w 3040956"/>
              <a:gd name="connsiteY140" fmla="*/ 0 h 16642"/>
              <a:gd name="connsiteX141" fmla="*/ 639802 w 3040956"/>
              <a:gd name="connsiteY141" fmla="*/ 0 h 16642"/>
              <a:gd name="connsiteX142" fmla="*/ 647433 w 3040956"/>
              <a:gd name="connsiteY142" fmla="*/ 8321 h 16642"/>
              <a:gd name="connsiteX143" fmla="*/ 639802 w 3040956"/>
              <a:gd name="connsiteY143" fmla="*/ 16642 h 16642"/>
              <a:gd name="connsiteX144" fmla="*/ 606734 w 3040956"/>
              <a:gd name="connsiteY144" fmla="*/ 16642 h 16642"/>
              <a:gd name="connsiteX145" fmla="*/ 599103 w 3040956"/>
              <a:gd name="connsiteY145" fmla="*/ 8321 h 16642"/>
              <a:gd name="connsiteX146" fmla="*/ 606734 w 3040956"/>
              <a:gd name="connsiteY146" fmla="*/ 0 h 16642"/>
              <a:gd name="connsiteX147" fmla="*/ 485761 w 3040956"/>
              <a:gd name="connsiteY147" fmla="*/ 0 h 16642"/>
              <a:gd name="connsiteX148" fmla="*/ 518829 w 3040956"/>
              <a:gd name="connsiteY148" fmla="*/ 0 h 16642"/>
              <a:gd name="connsiteX149" fmla="*/ 526460 w 3040956"/>
              <a:gd name="connsiteY149" fmla="*/ 8321 h 16642"/>
              <a:gd name="connsiteX150" fmla="*/ 518829 w 3040956"/>
              <a:gd name="connsiteY150" fmla="*/ 16642 h 16642"/>
              <a:gd name="connsiteX151" fmla="*/ 485761 w 3040956"/>
              <a:gd name="connsiteY151" fmla="*/ 16642 h 16642"/>
              <a:gd name="connsiteX152" fmla="*/ 478130 w 3040956"/>
              <a:gd name="connsiteY152" fmla="*/ 8321 h 16642"/>
              <a:gd name="connsiteX153" fmla="*/ 485761 w 3040956"/>
              <a:gd name="connsiteY153" fmla="*/ 0 h 16642"/>
              <a:gd name="connsiteX154" fmla="*/ 367671 w 3040956"/>
              <a:gd name="connsiteY154" fmla="*/ 0 h 16642"/>
              <a:gd name="connsiteX155" fmla="*/ 400737 w 3040956"/>
              <a:gd name="connsiteY155" fmla="*/ 0 h 16642"/>
              <a:gd name="connsiteX156" fmla="*/ 408368 w 3040956"/>
              <a:gd name="connsiteY156" fmla="*/ 8321 h 16642"/>
              <a:gd name="connsiteX157" fmla="*/ 400737 w 3040956"/>
              <a:gd name="connsiteY157" fmla="*/ 16642 h 16642"/>
              <a:gd name="connsiteX158" fmla="*/ 367671 w 3040956"/>
              <a:gd name="connsiteY158" fmla="*/ 16642 h 16642"/>
              <a:gd name="connsiteX159" fmla="*/ 360040 w 3040956"/>
              <a:gd name="connsiteY159" fmla="*/ 8321 h 16642"/>
              <a:gd name="connsiteX160" fmla="*/ 367671 w 3040956"/>
              <a:gd name="connsiteY160" fmla="*/ 0 h 16642"/>
              <a:gd name="connsiteX161" fmla="*/ 246698 w 3040956"/>
              <a:gd name="connsiteY161" fmla="*/ 0 h 16642"/>
              <a:gd name="connsiteX162" fmla="*/ 279764 w 3040956"/>
              <a:gd name="connsiteY162" fmla="*/ 0 h 16642"/>
              <a:gd name="connsiteX163" fmla="*/ 287395 w 3040956"/>
              <a:gd name="connsiteY163" fmla="*/ 8321 h 16642"/>
              <a:gd name="connsiteX164" fmla="*/ 279764 w 3040956"/>
              <a:gd name="connsiteY164" fmla="*/ 16642 h 16642"/>
              <a:gd name="connsiteX165" fmla="*/ 246698 w 3040956"/>
              <a:gd name="connsiteY165" fmla="*/ 16642 h 16642"/>
              <a:gd name="connsiteX166" fmla="*/ 239067 w 3040956"/>
              <a:gd name="connsiteY166" fmla="*/ 8321 h 16642"/>
              <a:gd name="connsiteX167" fmla="*/ 246698 w 3040956"/>
              <a:gd name="connsiteY167" fmla="*/ 0 h 16642"/>
              <a:gd name="connsiteX168" fmla="*/ 128604 w 3040956"/>
              <a:gd name="connsiteY168" fmla="*/ 0 h 16642"/>
              <a:gd name="connsiteX169" fmla="*/ 162308 w 3040956"/>
              <a:gd name="connsiteY169" fmla="*/ 0 h 16642"/>
              <a:gd name="connsiteX170" fmla="*/ 169303 w 3040956"/>
              <a:gd name="connsiteY170" fmla="*/ 8321 h 16642"/>
              <a:gd name="connsiteX171" fmla="*/ 162308 w 3040956"/>
              <a:gd name="connsiteY171" fmla="*/ 16642 h 16642"/>
              <a:gd name="connsiteX172" fmla="*/ 128604 w 3040956"/>
              <a:gd name="connsiteY172" fmla="*/ 16642 h 16642"/>
              <a:gd name="connsiteX173" fmla="*/ 120973 w 3040956"/>
              <a:gd name="connsiteY173" fmla="*/ 8321 h 16642"/>
              <a:gd name="connsiteX174" fmla="*/ 128604 w 3040956"/>
              <a:gd name="connsiteY174" fmla="*/ 0 h 16642"/>
              <a:gd name="connsiteX175" fmla="*/ 7631 w 3040956"/>
              <a:gd name="connsiteY175" fmla="*/ 0 h 16642"/>
              <a:gd name="connsiteX176" fmla="*/ 40699 w 3040956"/>
              <a:gd name="connsiteY176" fmla="*/ 0 h 16642"/>
              <a:gd name="connsiteX177" fmla="*/ 48330 w 3040956"/>
              <a:gd name="connsiteY177" fmla="*/ 8321 h 16642"/>
              <a:gd name="connsiteX178" fmla="*/ 40699 w 3040956"/>
              <a:gd name="connsiteY178" fmla="*/ 16642 h 16642"/>
              <a:gd name="connsiteX179" fmla="*/ 7631 w 3040956"/>
              <a:gd name="connsiteY179" fmla="*/ 16642 h 16642"/>
              <a:gd name="connsiteX180" fmla="*/ 0 w 3040956"/>
              <a:gd name="connsiteY180" fmla="*/ 8321 h 16642"/>
              <a:gd name="connsiteX181" fmla="*/ 7631 w 3040956"/>
              <a:gd name="connsiteY181" fmla="*/ 0 h 1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3040956" h="16642">
                <a:moveTo>
                  <a:pt x="2999723" y="0"/>
                </a:moveTo>
                <a:lnTo>
                  <a:pt x="3033869" y="0"/>
                </a:lnTo>
                <a:cubicBezTo>
                  <a:pt x="3037734" y="0"/>
                  <a:pt x="3040956" y="3841"/>
                  <a:pt x="3040956" y="8321"/>
                </a:cubicBezTo>
                <a:cubicBezTo>
                  <a:pt x="3040956" y="12802"/>
                  <a:pt x="3037734" y="16642"/>
                  <a:pt x="3033869" y="16642"/>
                </a:cubicBezTo>
                <a:lnTo>
                  <a:pt x="2999723" y="16642"/>
                </a:lnTo>
                <a:cubicBezTo>
                  <a:pt x="2995857" y="16642"/>
                  <a:pt x="2992636" y="12802"/>
                  <a:pt x="2992636" y="8321"/>
                </a:cubicBezTo>
                <a:cubicBezTo>
                  <a:pt x="2992636" y="3841"/>
                  <a:pt x="2995857" y="0"/>
                  <a:pt x="2999723" y="0"/>
                </a:cubicBezTo>
                <a:close/>
                <a:moveTo>
                  <a:pt x="2879294" y="0"/>
                </a:moveTo>
                <a:lnTo>
                  <a:pt x="2912360" y="0"/>
                </a:lnTo>
                <a:cubicBezTo>
                  <a:pt x="2916812" y="0"/>
                  <a:pt x="2919991" y="3841"/>
                  <a:pt x="2919991" y="8321"/>
                </a:cubicBezTo>
                <a:cubicBezTo>
                  <a:pt x="2919991" y="12802"/>
                  <a:pt x="2916812" y="16642"/>
                  <a:pt x="2912360" y="16642"/>
                </a:cubicBezTo>
                <a:lnTo>
                  <a:pt x="2879294" y="16642"/>
                </a:lnTo>
                <a:cubicBezTo>
                  <a:pt x="2875478" y="16642"/>
                  <a:pt x="2871663" y="12802"/>
                  <a:pt x="2871663" y="8321"/>
                </a:cubicBezTo>
                <a:cubicBezTo>
                  <a:pt x="2871663" y="3841"/>
                  <a:pt x="2875478" y="0"/>
                  <a:pt x="2879294" y="0"/>
                </a:cubicBezTo>
                <a:close/>
                <a:moveTo>
                  <a:pt x="2758322" y="0"/>
                </a:moveTo>
                <a:lnTo>
                  <a:pt x="2791388" y="0"/>
                </a:lnTo>
                <a:cubicBezTo>
                  <a:pt x="2795204" y="0"/>
                  <a:pt x="2799019" y="3841"/>
                  <a:pt x="2799019" y="8321"/>
                </a:cubicBezTo>
                <a:cubicBezTo>
                  <a:pt x="2799019" y="12802"/>
                  <a:pt x="2795204" y="16642"/>
                  <a:pt x="2791388" y="16642"/>
                </a:cubicBezTo>
                <a:lnTo>
                  <a:pt x="2758322" y="16642"/>
                </a:lnTo>
                <a:cubicBezTo>
                  <a:pt x="2753870" y="16642"/>
                  <a:pt x="2750691" y="12802"/>
                  <a:pt x="2750691" y="8321"/>
                </a:cubicBezTo>
                <a:cubicBezTo>
                  <a:pt x="2750691" y="3841"/>
                  <a:pt x="2753870" y="0"/>
                  <a:pt x="2758322" y="0"/>
                </a:cubicBezTo>
                <a:close/>
                <a:moveTo>
                  <a:pt x="2640227" y="0"/>
                </a:moveTo>
                <a:lnTo>
                  <a:pt x="2673295" y="0"/>
                </a:lnTo>
                <a:cubicBezTo>
                  <a:pt x="2677111" y="0"/>
                  <a:pt x="2680926" y="3841"/>
                  <a:pt x="2680926" y="8321"/>
                </a:cubicBezTo>
                <a:cubicBezTo>
                  <a:pt x="2680926" y="12802"/>
                  <a:pt x="2677111" y="16642"/>
                  <a:pt x="2673295" y="16642"/>
                </a:cubicBezTo>
                <a:lnTo>
                  <a:pt x="2640227" y="16642"/>
                </a:lnTo>
                <a:cubicBezTo>
                  <a:pt x="2635776" y="16642"/>
                  <a:pt x="2632596" y="12802"/>
                  <a:pt x="2632596" y="8321"/>
                </a:cubicBezTo>
                <a:cubicBezTo>
                  <a:pt x="2632596" y="3841"/>
                  <a:pt x="2635776" y="0"/>
                  <a:pt x="2640227" y="0"/>
                </a:cubicBezTo>
                <a:close/>
                <a:moveTo>
                  <a:pt x="2518711" y="0"/>
                </a:moveTo>
                <a:lnTo>
                  <a:pt x="2552859" y="0"/>
                </a:lnTo>
                <a:cubicBezTo>
                  <a:pt x="2556724" y="0"/>
                  <a:pt x="2559946" y="3841"/>
                  <a:pt x="2559946" y="8321"/>
                </a:cubicBezTo>
                <a:cubicBezTo>
                  <a:pt x="2559946" y="12802"/>
                  <a:pt x="2556724" y="16642"/>
                  <a:pt x="2552859" y="16642"/>
                </a:cubicBezTo>
                <a:lnTo>
                  <a:pt x="2518711" y="16642"/>
                </a:lnTo>
                <a:cubicBezTo>
                  <a:pt x="2514845" y="16642"/>
                  <a:pt x="2511624" y="12802"/>
                  <a:pt x="2511624" y="8321"/>
                </a:cubicBezTo>
                <a:cubicBezTo>
                  <a:pt x="2511624" y="3841"/>
                  <a:pt x="2514845" y="0"/>
                  <a:pt x="2518711" y="0"/>
                </a:cubicBezTo>
                <a:close/>
                <a:moveTo>
                  <a:pt x="2401509" y="0"/>
                </a:moveTo>
                <a:lnTo>
                  <a:pt x="2436737" y="0"/>
                </a:lnTo>
                <a:cubicBezTo>
                  <a:pt x="2440725" y="0"/>
                  <a:pt x="2444713" y="3841"/>
                  <a:pt x="2444713" y="8321"/>
                </a:cubicBezTo>
                <a:cubicBezTo>
                  <a:pt x="2444713" y="12802"/>
                  <a:pt x="2440725" y="16642"/>
                  <a:pt x="2436737" y="16642"/>
                </a:cubicBezTo>
                <a:lnTo>
                  <a:pt x="2401509" y="16642"/>
                </a:lnTo>
                <a:cubicBezTo>
                  <a:pt x="2397521" y="16642"/>
                  <a:pt x="2393533" y="12802"/>
                  <a:pt x="2393533" y="8321"/>
                </a:cubicBezTo>
                <a:cubicBezTo>
                  <a:pt x="2393533" y="3841"/>
                  <a:pt x="2397521" y="0"/>
                  <a:pt x="2401509" y="0"/>
                </a:cubicBezTo>
                <a:close/>
                <a:moveTo>
                  <a:pt x="2280192" y="0"/>
                </a:moveTo>
                <a:lnTo>
                  <a:pt x="2313894" y="0"/>
                </a:lnTo>
                <a:cubicBezTo>
                  <a:pt x="2317710" y="0"/>
                  <a:pt x="2320889" y="3841"/>
                  <a:pt x="2320889" y="8321"/>
                </a:cubicBezTo>
                <a:cubicBezTo>
                  <a:pt x="2320889" y="12802"/>
                  <a:pt x="2317710" y="16642"/>
                  <a:pt x="2313894" y="16642"/>
                </a:cubicBezTo>
                <a:lnTo>
                  <a:pt x="2280192" y="16642"/>
                </a:lnTo>
                <a:cubicBezTo>
                  <a:pt x="2275740" y="16642"/>
                  <a:pt x="2272561" y="12802"/>
                  <a:pt x="2272561" y="8321"/>
                </a:cubicBezTo>
                <a:cubicBezTo>
                  <a:pt x="2272561" y="3841"/>
                  <a:pt x="2275740" y="0"/>
                  <a:pt x="2280192" y="0"/>
                </a:cubicBezTo>
                <a:close/>
                <a:moveTo>
                  <a:pt x="2161553" y="0"/>
                </a:moveTo>
                <a:lnTo>
                  <a:pt x="2195056" y="0"/>
                </a:lnTo>
                <a:cubicBezTo>
                  <a:pt x="2199566" y="0"/>
                  <a:pt x="2202788" y="3841"/>
                  <a:pt x="2202788" y="8321"/>
                </a:cubicBezTo>
                <a:cubicBezTo>
                  <a:pt x="2202788" y="12802"/>
                  <a:pt x="2199566" y="16642"/>
                  <a:pt x="2195056" y="16642"/>
                </a:cubicBezTo>
                <a:lnTo>
                  <a:pt x="2161553" y="16642"/>
                </a:lnTo>
                <a:cubicBezTo>
                  <a:pt x="2157687" y="16642"/>
                  <a:pt x="2154466" y="12802"/>
                  <a:pt x="2154466" y="8321"/>
                </a:cubicBezTo>
                <a:cubicBezTo>
                  <a:pt x="2154466" y="3841"/>
                  <a:pt x="2157687" y="0"/>
                  <a:pt x="2161553" y="0"/>
                </a:cubicBezTo>
                <a:close/>
                <a:moveTo>
                  <a:pt x="2041125" y="0"/>
                </a:moveTo>
                <a:lnTo>
                  <a:pt x="2074193" y="0"/>
                </a:lnTo>
                <a:cubicBezTo>
                  <a:pt x="2078644" y="0"/>
                  <a:pt x="2081824" y="3841"/>
                  <a:pt x="2081824" y="8321"/>
                </a:cubicBezTo>
                <a:cubicBezTo>
                  <a:pt x="2081824" y="12802"/>
                  <a:pt x="2078644" y="16642"/>
                  <a:pt x="2074193" y="16642"/>
                </a:cubicBezTo>
                <a:lnTo>
                  <a:pt x="2041125" y="16642"/>
                </a:lnTo>
                <a:cubicBezTo>
                  <a:pt x="2036674" y="16642"/>
                  <a:pt x="2033494" y="12802"/>
                  <a:pt x="2033494" y="8321"/>
                </a:cubicBezTo>
                <a:cubicBezTo>
                  <a:pt x="2033494" y="3841"/>
                  <a:pt x="2036674" y="0"/>
                  <a:pt x="2041125" y="0"/>
                </a:cubicBezTo>
                <a:close/>
                <a:moveTo>
                  <a:pt x="1923034" y="0"/>
                </a:moveTo>
                <a:lnTo>
                  <a:pt x="1956100" y="0"/>
                </a:lnTo>
                <a:cubicBezTo>
                  <a:pt x="1960552" y="0"/>
                  <a:pt x="1963731" y="3841"/>
                  <a:pt x="1963731" y="8321"/>
                </a:cubicBezTo>
                <a:cubicBezTo>
                  <a:pt x="1963731" y="12802"/>
                  <a:pt x="1960552" y="16642"/>
                  <a:pt x="1956100" y="16642"/>
                </a:cubicBezTo>
                <a:lnTo>
                  <a:pt x="1923034" y="16642"/>
                </a:lnTo>
                <a:cubicBezTo>
                  <a:pt x="1918582" y="16642"/>
                  <a:pt x="1915403" y="12802"/>
                  <a:pt x="1915403" y="8321"/>
                </a:cubicBezTo>
                <a:cubicBezTo>
                  <a:pt x="1915403" y="3841"/>
                  <a:pt x="1918582" y="0"/>
                  <a:pt x="1923034" y="0"/>
                </a:cubicBezTo>
                <a:close/>
                <a:moveTo>
                  <a:pt x="1802161" y="0"/>
                </a:moveTo>
                <a:lnTo>
                  <a:pt x="1835663" y="0"/>
                </a:lnTo>
                <a:cubicBezTo>
                  <a:pt x="1839528" y="0"/>
                  <a:pt x="1842750" y="3841"/>
                  <a:pt x="1842750" y="8321"/>
                </a:cubicBezTo>
                <a:cubicBezTo>
                  <a:pt x="1842750" y="12802"/>
                  <a:pt x="1839528" y="16642"/>
                  <a:pt x="1835663" y="16642"/>
                </a:cubicBezTo>
                <a:lnTo>
                  <a:pt x="1802161" y="16642"/>
                </a:lnTo>
                <a:cubicBezTo>
                  <a:pt x="1797651" y="16642"/>
                  <a:pt x="1794430" y="12802"/>
                  <a:pt x="1794430" y="8321"/>
                </a:cubicBezTo>
                <a:cubicBezTo>
                  <a:pt x="1794430" y="3841"/>
                  <a:pt x="1797651" y="0"/>
                  <a:pt x="1802161" y="0"/>
                </a:cubicBezTo>
                <a:close/>
                <a:moveTo>
                  <a:pt x="1683967" y="0"/>
                </a:moveTo>
                <a:lnTo>
                  <a:pt x="1717671" y="0"/>
                </a:lnTo>
                <a:cubicBezTo>
                  <a:pt x="1721486" y="0"/>
                  <a:pt x="1724666" y="3841"/>
                  <a:pt x="1724666" y="8321"/>
                </a:cubicBezTo>
                <a:cubicBezTo>
                  <a:pt x="1724666" y="12802"/>
                  <a:pt x="1721486" y="16642"/>
                  <a:pt x="1717671" y="16642"/>
                </a:cubicBezTo>
                <a:lnTo>
                  <a:pt x="1683967" y="16642"/>
                </a:lnTo>
                <a:cubicBezTo>
                  <a:pt x="1680152" y="16642"/>
                  <a:pt x="1676336" y="12802"/>
                  <a:pt x="1676336" y="8321"/>
                </a:cubicBezTo>
                <a:cubicBezTo>
                  <a:pt x="1676336" y="3841"/>
                  <a:pt x="1680152" y="0"/>
                  <a:pt x="1683967" y="0"/>
                </a:cubicBezTo>
                <a:close/>
                <a:moveTo>
                  <a:pt x="1563340" y="0"/>
                </a:moveTo>
                <a:lnTo>
                  <a:pt x="1597903" y="0"/>
                </a:lnTo>
                <a:cubicBezTo>
                  <a:pt x="1602556" y="0"/>
                  <a:pt x="1606544" y="3841"/>
                  <a:pt x="1606544" y="8321"/>
                </a:cubicBezTo>
                <a:cubicBezTo>
                  <a:pt x="1606544" y="12802"/>
                  <a:pt x="1602556" y="16642"/>
                  <a:pt x="1597903" y="16642"/>
                </a:cubicBezTo>
                <a:lnTo>
                  <a:pt x="1563340" y="16642"/>
                </a:lnTo>
                <a:cubicBezTo>
                  <a:pt x="1559352" y="16642"/>
                  <a:pt x="1555364" y="12802"/>
                  <a:pt x="1555364" y="8321"/>
                </a:cubicBezTo>
                <a:cubicBezTo>
                  <a:pt x="1555364" y="3841"/>
                  <a:pt x="1559352" y="0"/>
                  <a:pt x="1563340" y="0"/>
                </a:cubicBezTo>
                <a:close/>
                <a:moveTo>
                  <a:pt x="1444904" y="0"/>
                </a:moveTo>
                <a:lnTo>
                  <a:pt x="1478606" y="0"/>
                </a:lnTo>
                <a:cubicBezTo>
                  <a:pt x="1482422" y="0"/>
                  <a:pt x="1485601" y="3841"/>
                  <a:pt x="1485601" y="8321"/>
                </a:cubicBezTo>
                <a:cubicBezTo>
                  <a:pt x="1485601" y="12802"/>
                  <a:pt x="1482422" y="16642"/>
                  <a:pt x="1478606" y="16642"/>
                </a:cubicBezTo>
                <a:lnTo>
                  <a:pt x="1444904" y="16642"/>
                </a:lnTo>
                <a:cubicBezTo>
                  <a:pt x="1440452" y="16642"/>
                  <a:pt x="1437273" y="12802"/>
                  <a:pt x="1437273" y="8321"/>
                </a:cubicBezTo>
                <a:cubicBezTo>
                  <a:pt x="1437273" y="3841"/>
                  <a:pt x="1440452" y="0"/>
                  <a:pt x="1444904" y="0"/>
                </a:cubicBezTo>
                <a:close/>
                <a:moveTo>
                  <a:pt x="1323931" y="0"/>
                </a:moveTo>
                <a:lnTo>
                  <a:pt x="1356997" y="0"/>
                </a:lnTo>
                <a:cubicBezTo>
                  <a:pt x="1361449" y="0"/>
                  <a:pt x="1364628" y="3841"/>
                  <a:pt x="1364628" y="8321"/>
                </a:cubicBezTo>
                <a:cubicBezTo>
                  <a:pt x="1364628" y="12802"/>
                  <a:pt x="1361449" y="16642"/>
                  <a:pt x="1356997" y="16642"/>
                </a:cubicBezTo>
                <a:lnTo>
                  <a:pt x="1323931" y="16642"/>
                </a:lnTo>
                <a:cubicBezTo>
                  <a:pt x="1319479" y="16642"/>
                  <a:pt x="1316300" y="12802"/>
                  <a:pt x="1316300" y="8321"/>
                </a:cubicBezTo>
                <a:cubicBezTo>
                  <a:pt x="1316300" y="3841"/>
                  <a:pt x="1319479" y="0"/>
                  <a:pt x="1323931" y="0"/>
                </a:cubicBezTo>
                <a:close/>
                <a:moveTo>
                  <a:pt x="1205837" y="0"/>
                </a:moveTo>
                <a:lnTo>
                  <a:pt x="1238905" y="0"/>
                </a:lnTo>
                <a:cubicBezTo>
                  <a:pt x="1243356" y="0"/>
                  <a:pt x="1246536" y="3841"/>
                  <a:pt x="1246536" y="8321"/>
                </a:cubicBezTo>
                <a:cubicBezTo>
                  <a:pt x="1246536" y="12802"/>
                  <a:pt x="1243356" y="16642"/>
                  <a:pt x="1238905" y="16642"/>
                </a:cubicBezTo>
                <a:lnTo>
                  <a:pt x="1205837" y="16642"/>
                </a:lnTo>
                <a:cubicBezTo>
                  <a:pt x="1201386" y="16642"/>
                  <a:pt x="1198206" y="12802"/>
                  <a:pt x="1198206" y="8321"/>
                </a:cubicBezTo>
                <a:cubicBezTo>
                  <a:pt x="1198206" y="3841"/>
                  <a:pt x="1201386" y="0"/>
                  <a:pt x="1205837" y="0"/>
                </a:cubicBezTo>
                <a:close/>
                <a:moveTo>
                  <a:pt x="1084864" y="0"/>
                </a:moveTo>
                <a:lnTo>
                  <a:pt x="1117932" y="0"/>
                </a:lnTo>
                <a:cubicBezTo>
                  <a:pt x="1121748" y="0"/>
                  <a:pt x="1125563" y="3841"/>
                  <a:pt x="1125563" y="8321"/>
                </a:cubicBezTo>
                <a:cubicBezTo>
                  <a:pt x="1125563" y="12802"/>
                  <a:pt x="1121748" y="16642"/>
                  <a:pt x="1117932" y="16642"/>
                </a:cubicBezTo>
                <a:lnTo>
                  <a:pt x="1084864" y="16642"/>
                </a:lnTo>
                <a:cubicBezTo>
                  <a:pt x="1080413" y="16642"/>
                  <a:pt x="1077233" y="12802"/>
                  <a:pt x="1077233" y="8321"/>
                </a:cubicBezTo>
                <a:cubicBezTo>
                  <a:pt x="1077233" y="3841"/>
                  <a:pt x="1080413" y="0"/>
                  <a:pt x="1084864" y="0"/>
                </a:cubicBezTo>
                <a:close/>
                <a:moveTo>
                  <a:pt x="966230" y="0"/>
                </a:moveTo>
                <a:lnTo>
                  <a:pt x="1000376" y="0"/>
                </a:lnTo>
                <a:cubicBezTo>
                  <a:pt x="1004241" y="0"/>
                  <a:pt x="1007463" y="3841"/>
                  <a:pt x="1007463" y="8321"/>
                </a:cubicBezTo>
                <a:cubicBezTo>
                  <a:pt x="1007463" y="12802"/>
                  <a:pt x="1004241" y="16642"/>
                  <a:pt x="1000376" y="16642"/>
                </a:cubicBezTo>
                <a:lnTo>
                  <a:pt x="966230" y="16642"/>
                </a:lnTo>
                <a:cubicBezTo>
                  <a:pt x="962364" y="16642"/>
                  <a:pt x="959143" y="12802"/>
                  <a:pt x="959143" y="8321"/>
                </a:cubicBezTo>
                <a:cubicBezTo>
                  <a:pt x="959143" y="3841"/>
                  <a:pt x="962364" y="0"/>
                  <a:pt x="966230" y="0"/>
                </a:cubicBezTo>
                <a:close/>
                <a:moveTo>
                  <a:pt x="845801" y="0"/>
                </a:moveTo>
                <a:lnTo>
                  <a:pt x="878867" y="0"/>
                </a:lnTo>
                <a:cubicBezTo>
                  <a:pt x="883319" y="0"/>
                  <a:pt x="886498" y="3841"/>
                  <a:pt x="886498" y="8321"/>
                </a:cubicBezTo>
                <a:cubicBezTo>
                  <a:pt x="886498" y="12802"/>
                  <a:pt x="883319" y="16642"/>
                  <a:pt x="878867" y="16642"/>
                </a:cubicBezTo>
                <a:lnTo>
                  <a:pt x="845801" y="16642"/>
                </a:lnTo>
                <a:cubicBezTo>
                  <a:pt x="841985" y="16642"/>
                  <a:pt x="838170" y="12802"/>
                  <a:pt x="838170" y="8321"/>
                </a:cubicBezTo>
                <a:cubicBezTo>
                  <a:pt x="838170" y="3841"/>
                  <a:pt x="841985" y="0"/>
                  <a:pt x="845801" y="0"/>
                </a:cubicBezTo>
                <a:close/>
                <a:moveTo>
                  <a:pt x="724828" y="0"/>
                </a:moveTo>
                <a:lnTo>
                  <a:pt x="757894" y="0"/>
                </a:lnTo>
                <a:cubicBezTo>
                  <a:pt x="762346" y="0"/>
                  <a:pt x="765525" y="3841"/>
                  <a:pt x="765525" y="8321"/>
                </a:cubicBezTo>
                <a:cubicBezTo>
                  <a:pt x="765525" y="12802"/>
                  <a:pt x="762346" y="16642"/>
                  <a:pt x="757894" y="16642"/>
                </a:cubicBezTo>
                <a:lnTo>
                  <a:pt x="724828" y="16642"/>
                </a:lnTo>
                <a:cubicBezTo>
                  <a:pt x="720376" y="16642"/>
                  <a:pt x="717197" y="12802"/>
                  <a:pt x="717197" y="8321"/>
                </a:cubicBezTo>
                <a:cubicBezTo>
                  <a:pt x="717197" y="3841"/>
                  <a:pt x="720376" y="0"/>
                  <a:pt x="724828" y="0"/>
                </a:cubicBezTo>
                <a:close/>
                <a:moveTo>
                  <a:pt x="606734" y="0"/>
                </a:moveTo>
                <a:lnTo>
                  <a:pt x="639802" y="0"/>
                </a:lnTo>
                <a:cubicBezTo>
                  <a:pt x="644253" y="0"/>
                  <a:pt x="647433" y="3841"/>
                  <a:pt x="647433" y="8321"/>
                </a:cubicBezTo>
                <a:cubicBezTo>
                  <a:pt x="647433" y="12802"/>
                  <a:pt x="644253" y="16642"/>
                  <a:pt x="639802" y="16642"/>
                </a:cubicBezTo>
                <a:lnTo>
                  <a:pt x="606734" y="16642"/>
                </a:lnTo>
                <a:cubicBezTo>
                  <a:pt x="602283" y="16642"/>
                  <a:pt x="599103" y="12802"/>
                  <a:pt x="599103" y="8321"/>
                </a:cubicBezTo>
                <a:cubicBezTo>
                  <a:pt x="599103" y="3841"/>
                  <a:pt x="602283" y="0"/>
                  <a:pt x="606734" y="0"/>
                </a:cubicBezTo>
                <a:close/>
                <a:moveTo>
                  <a:pt x="485761" y="0"/>
                </a:moveTo>
                <a:lnTo>
                  <a:pt x="518829" y="0"/>
                </a:lnTo>
                <a:cubicBezTo>
                  <a:pt x="523280" y="0"/>
                  <a:pt x="526460" y="3841"/>
                  <a:pt x="526460" y="8321"/>
                </a:cubicBezTo>
                <a:cubicBezTo>
                  <a:pt x="526460" y="12802"/>
                  <a:pt x="523280" y="16642"/>
                  <a:pt x="518829" y="16642"/>
                </a:cubicBezTo>
                <a:lnTo>
                  <a:pt x="485761" y="16642"/>
                </a:lnTo>
                <a:cubicBezTo>
                  <a:pt x="481310" y="16642"/>
                  <a:pt x="478130" y="12802"/>
                  <a:pt x="478130" y="8321"/>
                </a:cubicBezTo>
                <a:cubicBezTo>
                  <a:pt x="478130" y="3841"/>
                  <a:pt x="481310" y="0"/>
                  <a:pt x="485761" y="0"/>
                </a:cubicBezTo>
                <a:close/>
                <a:moveTo>
                  <a:pt x="367671" y="0"/>
                </a:moveTo>
                <a:lnTo>
                  <a:pt x="400737" y="0"/>
                </a:lnTo>
                <a:cubicBezTo>
                  <a:pt x="404553" y="0"/>
                  <a:pt x="408368" y="3841"/>
                  <a:pt x="408368" y="8321"/>
                </a:cubicBezTo>
                <a:cubicBezTo>
                  <a:pt x="408368" y="12802"/>
                  <a:pt x="404553" y="16642"/>
                  <a:pt x="400737" y="16642"/>
                </a:cubicBezTo>
                <a:lnTo>
                  <a:pt x="367671" y="16642"/>
                </a:lnTo>
                <a:cubicBezTo>
                  <a:pt x="363219" y="16642"/>
                  <a:pt x="360040" y="12802"/>
                  <a:pt x="360040" y="8321"/>
                </a:cubicBezTo>
                <a:cubicBezTo>
                  <a:pt x="360040" y="3841"/>
                  <a:pt x="363219" y="0"/>
                  <a:pt x="367671" y="0"/>
                </a:cubicBezTo>
                <a:close/>
                <a:moveTo>
                  <a:pt x="246698" y="0"/>
                </a:moveTo>
                <a:lnTo>
                  <a:pt x="279764" y="0"/>
                </a:lnTo>
                <a:cubicBezTo>
                  <a:pt x="283580" y="0"/>
                  <a:pt x="287395" y="3841"/>
                  <a:pt x="287395" y="8321"/>
                </a:cubicBezTo>
                <a:cubicBezTo>
                  <a:pt x="287395" y="12802"/>
                  <a:pt x="283580" y="16642"/>
                  <a:pt x="279764" y="16642"/>
                </a:cubicBezTo>
                <a:lnTo>
                  <a:pt x="246698" y="16642"/>
                </a:lnTo>
                <a:cubicBezTo>
                  <a:pt x="242246" y="16642"/>
                  <a:pt x="239067" y="12802"/>
                  <a:pt x="239067" y="8321"/>
                </a:cubicBezTo>
                <a:cubicBezTo>
                  <a:pt x="239067" y="3841"/>
                  <a:pt x="242246" y="0"/>
                  <a:pt x="246698" y="0"/>
                </a:cubicBezTo>
                <a:close/>
                <a:moveTo>
                  <a:pt x="128604" y="0"/>
                </a:moveTo>
                <a:lnTo>
                  <a:pt x="162308" y="0"/>
                </a:lnTo>
                <a:cubicBezTo>
                  <a:pt x="166123" y="0"/>
                  <a:pt x="169303" y="3841"/>
                  <a:pt x="169303" y="8321"/>
                </a:cubicBezTo>
                <a:cubicBezTo>
                  <a:pt x="169303" y="12802"/>
                  <a:pt x="166123" y="16642"/>
                  <a:pt x="162308" y="16642"/>
                </a:cubicBezTo>
                <a:lnTo>
                  <a:pt x="128604" y="16642"/>
                </a:lnTo>
                <a:cubicBezTo>
                  <a:pt x="124789" y="16642"/>
                  <a:pt x="120973" y="12802"/>
                  <a:pt x="120973" y="8321"/>
                </a:cubicBezTo>
                <a:cubicBezTo>
                  <a:pt x="120973" y="3841"/>
                  <a:pt x="124789" y="0"/>
                  <a:pt x="128604" y="0"/>
                </a:cubicBezTo>
                <a:close/>
                <a:moveTo>
                  <a:pt x="7631" y="0"/>
                </a:moveTo>
                <a:lnTo>
                  <a:pt x="40699" y="0"/>
                </a:lnTo>
                <a:cubicBezTo>
                  <a:pt x="45150" y="0"/>
                  <a:pt x="48330" y="3841"/>
                  <a:pt x="48330" y="8321"/>
                </a:cubicBezTo>
                <a:cubicBezTo>
                  <a:pt x="48330" y="12802"/>
                  <a:pt x="45150" y="16642"/>
                  <a:pt x="40699" y="16642"/>
                </a:cubicBezTo>
                <a:lnTo>
                  <a:pt x="7631" y="16642"/>
                </a:lnTo>
                <a:cubicBezTo>
                  <a:pt x="3816" y="16642"/>
                  <a:pt x="0" y="12802"/>
                  <a:pt x="0" y="8321"/>
                </a:cubicBezTo>
                <a:cubicBezTo>
                  <a:pt x="0" y="3841"/>
                  <a:pt x="3816" y="0"/>
                  <a:pt x="7631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defTabSz="444915"/>
            <a:endParaRPr lang="en-US" sz="1483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7" name="Freeform 134">
            <a:extLst>
              <a:ext uri="{FF2B5EF4-FFF2-40B4-BE49-F238E27FC236}">
                <a16:creationId xmlns:a16="http://schemas.microsoft.com/office/drawing/2014/main" id="{64DB949A-80EC-4443-8375-E2E8C5DB7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4692" y="3090995"/>
            <a:ext cx="85943" cy="82785"/>
          </a:xfrm>
          <a:custGeom>
            <a:avLst/>
            <a:gdLst>
              <a:gd name="T0" fmla="*/ 0 w 491"/>
              <a:gd name="T1" fmla="*/ 245 h 491"/>
              <a:gd name="T2" fmla="*/ 245 w 491"/>
              <a:gd name="T3" fmla="*/ 0 h 491"/>
              <a:gd name="T4" fmla="*/ 245 w 491"/>
              <a:gd name="T5" fmla="*/ 0 h 491"/>
              <a:gd name="T6" fmla="*/ 490 w 491"/>
              <a:gd name="T7" fmla="*/ 245 h 491"/>
              <a:gd name="T8" fmla="*/ 490 w 491"/>
              <a:gd name="T9" fmla="*/ 245 h 491"/>
              <a:gd name="T10" fmla="*/ 245 w 491"/>
              <a:gd name="T11" fmla="*/ 490 h 491"/>
              <a:gd name="T12" fmla="*/ 245 w 491"/>
              <a:gd name="T13" fmla="*/ 490 h 491"/>
              <a:gd name="T14" fmla="*/ 0 w 491"/>
              <a:gd name="T15" fmla="*/ 245 h 491"/>
              <a:gd name="T16" fmla="*/ 0 w 491"/>
              <a:gd name="T17" fmla="*/ 24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1" h="491">
                <a:moveTo>
                  <a:pt x="0" y="245"/>
                </a:moveTo>
                <a:cubicBezTo>
                  <a:pt x="0" y="110"/>
                  <a:pt x="110" y="0"/>
                  <a:pt x="245" y="0"/>
                </a:cubicBezTo>
                <a:lnTo>
                  <a:pt x="245" y="0"/>
                </a:lnTo>
                <a:cubicBezTo>
                  <a:pt x="380" y="0"/>
                  <a:pt x="490" y="110"/>
                  <a:pt x="490" y="245"/>
                </a:cubicBezTo>
                <a:lnTo>
                  <a:pt x="490" y="245"/>
                </a:lnTo>
                <a:cubicBezTo>
                  <a:pt x="490" y="381"/>
                  <a:pt x="380" y="490"/>
                  <a:pt x="245" y="490"/>
                </a:cubicBezTo>
                <a:lnTo>
                  <a:pt x="245" y="490"/>
                </a:lnTo>
                <a:cubicBezTo>
                  <a:pt x="110" y="490"/>
                  <a:pt x="0" y="381"/>
                  <a:pt x="0" y="245"/>
                </a:cubicBezTo>
                <a:lnTo>
                  <a:pt x="0" y="245"/>
                </a:lnTo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defTabSz="444915"/>
            <a:endParaRPr lang="en-US" sz="1483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8" name="Freeform 89">
            <a:extLst>
              <a:ext uri="{FF2B5EF4-FFF2-40B4-BE49-F238E27FC236}">
                <a16:creationId xmlns:a16="http://schemas.microsoft.com/office/drawing/2014/main" id="{A64A5ABD-4491-AA42-BE09-F529D8F25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957" y="712971"/>
            <a:ext cx="868716" cy="753268"/>
          </a:xfrm>
          <a:custGeom>
            <a:avLst/>
            <a:gdLst>
              <a:gd name="T0" fmla="*/ 0 w 4948"/>
              <a:gd name="T1" fmla="*/ 0 h 4452"/>
              <a:gd name="T2" fmla="*/ 4947 w 4948"/>
              <a:gd name="T3" fmla="*/ 2053 h 4452"/>
              <a:gd name="T4" fmla="*/ 4947 w 4948"/>
              <a:gd name="T5" fmla="*/ 2053 h 4452"/>
              <a:gd name="T6" fmla="*/ 2549 w 4948"/>
              <a:gd name="T7" fmla="*/ 4451 h 4452"/>
              <a:gd name="T8" fmla="*/ 0 w 4948"/>
              <a:gd name="T9" fmla="*/ 3394 h 4452"/>
              <a:gd name="T10" fmla="*/ 0 w 4948"/>
              <a:gd name="T11" fmla="*/ 3394 h 4452"/>
              <a:gd name="T12" fmla="*/ 0 w 4948"/>
              <a:gd name="T13" fmla="*/ 0 h 4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48" h="4452">
                <a:moveTo>
                  <a:pt x="0" y="0"/>
                </a:moveTo>
                <a:cubicBezTo>
                  <a:pt x="1929" y="0"/>
                  <a:pt x="3679" y="785"/>
                  <a:pt x="4947" y="2053"/>
                </a:cubicBezTo>
                <a:lnTo>
                  <a:pt x="4947" y="2053"/>
                </a:lnTo>
                <a:lnTo>
                  <a:pt x="2549" y="4451"/>
                </a:lnTo>
                <a:cubicBezTo>
                  <a:pt x="1896" y="3798"/>
                  <a:pt x="995" y="3394"/>
                  <a:pt x="0" y="3394"/>
                </a:cubicBezTo>
                <a:lnTo>
                  <a:pt x="0" y="3394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444915"/>
            <a:endParaRPr lang="en-US" sz="1483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Freeform 101">
            <a:extLst>
              <a:ext uri="{FF2B5EF4-FFF2-40B4-BE49-F238E27FC236}">
                <a16:creationId xmlns:a16="http://schemas.microsoft.com/office/drawing/2014/main" id="{A288809B-E219-D34E-8820-1F6AD4EEB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509" y="786496"/>
            <a:ext cx="687540" cy="579494"/>
          </a:xfrm>
          <a:custGeom>
            <a:avLst/>
            <a:gdLst>
              <a:gd name="T0" fmla="*/ 2109 w 3914"/>
              <a:gd name="T1" fmla="*/ 3427 h 3428"/>
              <a:gd name="T2" fmla="*/ 2109 w 3914"/>
              <a:gd name="T3" fmla="*/ 3427 h 3428"/>
              <a:gd name="T4" fmla="*/ 0 w 3914"/>
              <a:gd name="T5" fmla="*/ 2553 h 3428"/>
              <a:gd name="T6" fmla="*/ 0 w 3914"/>
              <a:gd name="T7" fmla="*/ 0 h 3428"/>
              <a:gd name="T8" fmla="*/ 0 w 3914"/>
              <a:gd name="T9" fmla="*/ 0 h 3428"/>
              <a:gd name="T10" fmla="*/ 3913 w 3914"/>
              <a:gd name="T11" fmla="*/ 1623 h 3428"/>
              <a:gd name="T12" fmla="*/ 2109 w 3914"/>
              <a:gd name="T13" fmla="*/ 3427 h 3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14" h="3428">
                <a:moveTo>
                  <a:pt x="2109" y="3427"/>
                </a:moveTo>
                <a:lnTo>
                  <a:pt x="2109" y="3427"/>
                </a:lnTo>
                <a:cubicBezTo>
                  <a:pt x="1502" y="2935"/>
                  <a:pt x="775" y="2633"/>
                  <a:pt x="0" y="2553"/>
                </a:cubicBezTo>
                <a:lnTo>
                  <a:pt x="0" y="0"/>
                </a:lnTo>
                <a:lnTo>
                  <a:pt x="0" y="0"/>
                </a:lnTo>
                <a:cubicBezTo>
                  <a:pt x="1454" y="92"/>
                  <a:pt x="2817" y="658"/>
                  <a:pt x="3913" y="1623"/>
                </a:cubicBezTo>
                <a:lnTo>
                  <a:pt x="2109" y="3427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444915"/>
            <a:endParaRPr lang="en-US" sz="1483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0" name="Freeform 102">
            <a:extLst>
              <a:ext uri="{FF2B5EF4-FFF2-40B4-BE49-F238E27FC236}">
                <a16:creationId xmlns:a16="http://schemas.microsoft.com/office/drawing/2014/main" id="{6B9FD631-F9E3-6444-98C2-533F0C24C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9605" y="607537"/>
            <a:ext cx="411131" cy="396025"/>
          </a:xfrm>
          <a:custGeom>
            <a:avLst/>
            <a:gdLst>
              <a:gd name="T0" fmla="*/ 1170 w 2340"/>
              <a:gd name="T1" fmla="*/ 2339 h 2340"/>
              <a:gd name="T2" fmla="*/ 1170 w 2340"/>
              <a:gd name="T3" fmla="*/ 2339 h 2340"/>
              <a:gd name="T4" fmla="*/ 0 w 2340"/>
              <a:gd name="T5" fmla="*/ 1170 h 2340"/>
              <a:gd name="T6" fmla="*/ 0 w 2340"/>
              <a:gd name="T7" fmla="*/ 1170 h 2340"/>
              <a:gd name="T8" fmla="*/ 1170 w 2340"/>
              <a:gd name="T9" fmla="*/ 0 h 2340"/>
              <a:gd name="T10" fmla="*/ 1170 w 2340"/>
              <a:gd name="T11" fmla="*/ 0 h 2340"/>
              <a:gd name="T12" fmla="*/ 2339 w 2340"/>
              <a:gd name="T13" fmla="*/ 1170 h 2340"/>
              <a:gd name="T14" fmla="*/ 2339 w 2340"/>
              <a:gd name="T15" fmla="*/ 1170 h 2340"/>
              <a:gd name="T16" fmla="*/ 1170 w 2340"/>
              <a:gd name="T17" fmla="*/ 2339 h 2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40" h="2340">
                <a:moveTo>
                  <a:pt x="1170" y="2339"/>
                </a:moveTo>
                <a:lnTo>
                  <a:pt x="1170" y="2339"/>
                </a:lnTo>
                <a:cubicBezTo>
                  <a:pt x="524" y="2339"/>
                  <a:pt x="0" y="1816"/>
                  <a:pt x="0" y="1170"/>
                </a:cubicBezTo>
                <a:lnTo>
                  <a:pt x="0" y="1170"/>
                </a:lnTo>
                <a:cubicBezTo>
                  <a:pt x="0" y="523"/>
                  <a:pt x="524" y="0"/>
                  <a:pt x="1170" y="0"/>
                </a:cubicBezTo>
                <a:lnTo>
                  <a:pt x="1170" y="0"/>
                </a:lnTo>
                <a:cubicBezTo>
                  <a:pt x="1816" y="0"/>
                  <a:pt x="2339" y="523"/>
                  <a:pt x="2339" y="1170"/>
                </a:cubicBezTo>
                <a:lnTo>
                  <a:pt x="2339" y="1170"/>
                </a:lnTo>
                <a:cubicBezTo>
                  <a:pt x="2339" y="1816"/>
                  <a:pt x="1816" y="2339"/>
                  <a:pt x="1170" y="2339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444915"/>
            <a:endParaRPr lang="en-US" sz="1483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" name="Freeform 103">
            <a:extLst>
              <a:ext uri="{FF2B5EF4-FFF2-40B4-BE49-F238E27FC236}">
                <a16:creationId xmlns:a16="http://schemas.microsoft.com/office/drawing/2014/main" id="{A664B7D1-7CC4-E949-B63A-D924FDA0B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842" y="633941"/>
            <a:ext cx="356158" cy="343072"/>
          </a:xfrm>
          <a:custGeom>
            <a:avLst/>
            <a:gdLst>
              <a:gd name="T0" fmla="*/ 0 w 2029"/>
              <a:gd name="T1" fmla="*/ 1015 h 2030"/>
              <a:gd name="T2" fmla="*/ 1014 w 2029"/>
              <a:gd name="T3" fmla="*/ 0 h 2030"/>
              <a:gd name="T4" fmla="*/ 1014 w 2029"/>
              <a:gd name="T5" fmla="*/ 0 h 2030"/>
              <a:gd name="T6" fmla="*/ 2028 w 2029"/>
              <a:gd name="T7" fmla="*/ 1015 h 2030"/>
              <a:gd name="T8" fmla="*/ 2028 w 2029"/>
              <a:gd name="T9" fmla="*/ 1015 h 2030"/>
              <a:gd name="T10" fmla="*/ 1014 w 2029"/>
              <a:gd name="T11" fmla="*/ 2029 h 2030"/>
              <a:gd name="T12" fmla="*/ 1014 w 2029"/>
              <a:gd name="T13" fmla="*/ 2029 h 2030"/>
              <a:gd name="T14" fmla="*/ 0 w 2029"/>
              <a:gd name="T15" fmla="*/ 1015 h 2030"/>
              <a:gd name="T16" fmla="*/ 0 w 2029"/>
              <a:gd name="T17" fmla="*/ 1015 h 2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9" h="2030">
                <a:moveTo>
                  <a:pt x="0" y="1015"/>
                </a:moveTo>
                <a:cubicBezTo>
                  <a:pt x="0" y="454"/>
                  <a:pt x="453" y="0"/>
                  <a:pt x="1014" y="0"/>
                </a:cubicBezTo>
                <a:lnTo>
                  <a:pt x="1014" y="0"/>
                </a:lnTo>
                <a:cubicBezTo>
                  <a:pt x="1574" y="0"/>
                  <a:pt x="2028" y="454"/>
                  <a:pt x="2028" y="1015"/>
                </a:cubicBezTo>
                <a:lnTo>
                  <a:pt x="2028" y="1015"/>
                </a:lnTo>
                <a:cubicBezTo>
                  <a:pt x="2028" y="1575"/>
                  <a:pt x="1574" y="2029"/>
                  <a:pt x="1014" y="2029"/>
                </a:cubicBezTo>
                <a:lnTo>
                  <a:pt x="1014" y="2029"/>
                </a:lnTo>
                <a:cubicBezTo>
                  <a:pt x="453" y="2029"/>
                  <a:pt x="0" y="1575"/>
                  <a:pt x="0" y="1015"/>
                </a:cubicBezTo>
                <a:lnTo>
                  <a:pt x="0" y="101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4915"/>
            <a:endParaRPr lang="en-US" sz="1483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2" name="TextBox 113">
            <a:extLst>
              <a:ext uri="{FF2B5EF4-FFF2-40B4-BE49-F238E27FC236}">
                <a16:creationId xmlns:a16="http://schemas.microsoft.com/office/drawing/2014/main" id="{CE87DC07-6C19-3F47-8604-3EDA78FF5EC9}"/>
              </a:ext>
            </a:extLst>
          </p:cNvPr>
          <p:cNvSpPr txBox="1"/>
          <p:nvPr/>
        </p:nvSpPr>
        <p:spPr>
          <a:xfrm>
            <a:off x="2738196" y="649448"/>
            <a:ext cx="199728" cy="3205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44915"/>
            <a:r>
              <a:rPr lang="en-US" sz="1483" b="1" dirty="0">
                <a:solidFill>
                  <a:srgbClr val="2667C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43" name="Freeform 88">
            <a:extLst>
              <a:ext uri="{FF2B5EF4-FFF2-40B4-BE49-F238E27FC236}">
                <a16:creationId xmlns:a16="http://schemas.microsoft.com/office/drawing/2014/main" id="{E5558056-ED9E-D54A-A2A7-EC3DA9972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957" y="2435032"/>
            <a:ext cx="868716" cy="752522"/>
          </a:xfrm>
          <a:custGeom>
            <a:avLst/>
            <a:gdLst>
              <a:gd name="T0" fmla="*/ 0 w 4948"/>
              <a:gd name="T1" fmla="*/ 1057 h 4451"/>
              <a:gd name="T2" fmla="*/ 2549 w 4948"/>
              <a:gd name="T3" fmla="*/ 0 h 4451"/>
              <a:gd name="T4" fmla="*/ 2549 w 4948"/>
              <a:gd name="T5" fmla="*/ 0 h 4451"/>
              <a:gd name="T6" fmla="*/ 4947 w 4948"/>
              <a:gd name="T7" fmla="*/ 2398 h 4451"/>
              <a:gd name="T8" fmla="*/ 0 w 4948"/>
              <a:gd name="T9" fmla="*/ 4450 h 4451"/>
              <a:gd name="T10" fmla="*/ 0 w 4948"/>
              <a:gd name="T11" fmla="*/ 4450 h 4451"/>
              <a:gd name="T12" fmla="*/ 0 w 4948"/>
              <a:gd name="T13" fmla="*/ 1057 h 4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48" h="4451">
                <a:moveTo>
                  <a:pt x="0" y="1057"/>
                </a:moveTo>
                <a:cubicBezTo>
                  <a:pt x="995" y="1057"/>
                  <a:pt x="1896" y="653"/>
                  <a:pt x="2549" y="0"/>
                </a:cubicBezTo>
                <a:lnTo>
                  <a:pt x="2549" y="0"/>
                </a:lnTo>
                <a:lnTo>
                  <a:pt x="4947" y="2398"/>
                </a:lnTo>
                <a:cubicBezTo>
                  <a:pt x="3679" y="3665"/>
                  <a:pt x="1929" y="4450"/>
                  <a:pt x="0" y="4450"/>
                </a:cubicBezTo>
                <a:lnTo>
                  <a:pt x="0" y="4450"/>
                </a:lnTo>
                <a:lnTo>
                  <a:pt x="0" y="1057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444915"/>
            <a:endParaRPr lang="en-US" sz="1483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4" name="Freeform 98">
            <a:extLst>
              <a:ext uri="{FF2B5EF4-FFF2-40B4-BE49-F238E27FC236}">
                <a16:creationId xmlns:a16="http://schemas.microsoft.com/office/drawing/2014/main" id="{32562F18-E34F-DA49-8358-A4047FD53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788" y="2531161"/>
            <a:ext cx="686766" cy="580240"/>
          </a:xfrm>
          <a:custGeom>
            <a:avLst/>
            <a:gdLst>
              <a:gd name="T0" fmla="*/ 0 w 3913"/>
              <a:gd name="T1" fmla="*/ 875 h 3429"/>
              <a:gd name="T2" fmla="*/ 0 w 3913"/>
              <a:gd name="T3" fmla="*/ 875 h 3429"/>
              <a:gd name="T4" fmla="*/ 2108 w 3913"/>
              <a:gd name="T5" fmla="*/ 0 h 3429"/>
              <a:gd name="T6" fmla="*/ 3912 w 3913"/>
              <a:gd name="T7" fmla="*/ 1804 h 3429"/>
              <a:gd name="T8" fmla="*/ 3912 w 3913"/>
              <a:gd name="T9" fmla="*/ 1804 h 3429"/>
              <a:gd name="T10" fmla="*/ 0 w 3913"/>
              <a:gd name="T11" fmla="*/ 3428 h 3429"/>
              <a:gd name="T12" fmla="*/ 0 w 3913"/>
              <a:gd name="T13" fmla="*/ 875 h 3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13" h="3429">
                <a:moveTo>
                  <a:pt x="0" y="875"/>
                </a:moveTo>
                <a:lnTo>
                  <a:pt x="0" y="875"/>
                </a:lnTo>
                <a:cubicBezTo>
                  <a:pt x="774" y="794"/>
                  <a:pt x="1502" y="492"/>
                  <a:pt x="2108" y="0"/>
                </a:cubicBezTo>
                <a:lnTo>
                  <a:pt x="3912" y="1804"/>
                </a:lnTo>
                <a:lnTo>
                  <a:pt x="3912" y="1804"/>
                </a:lnTo>
                <a:cubicBezTo>
                  <a:pt x="2817" y="2770"/>
                  <a:pt x="1453" y="3336"/>
                  <a:pt x="0" y="3428"/>
                </a:cubicBezTo>
                <a:lnTo>
                  <a:pt x="0" y="87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444915"/>
            <a:endParaRPr lang="en-US" sz="1483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5" name="Freeform 99">
            <a:extLst>
              <a:ext uri="{FF2B5EF4-FFF2-40B4-BE49-F238E27FC236}">
                <a16:creationId xmlns:a16="http://schemas.microsoft.com/office/drawing/2014/main" id="{29F54CBB-4421-6A4F-B350-FC1E85660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27" y="2916372"/>
            <a:ext cx="450618" cy="434061"/>
          </a:xfrm>
          <a:custGeom>
            <a:avLst/>
            <a:gdLst>
              <a:gd name="T0" fmla="*/ 457 w 2568"/>
              <a:gd name="T1" fmla="*/ 456 h 2568"/>
              <a:gd name="T2" fmla="*/ 457 w 2568"/>
              <a:gd name="T3" fmla="*/ 456 h 2568"/>
              <a:gd name="T4" fmla="*/ 2110 w 2568"/>
              <a:gd name="T5" fmla="*/ 456 h 2568"/>
              <a:gd name="T6" fmla="*/ 2110 w 2568"/>
              <a:gd name="T7" fmla="*/ 456 h 2568"/>
              <a:gd name="T8" fmla="*/ 2110 w 2568"/>
              <a:gd name="T9" fmla="*/ 2110 h 2568"/>
              <a:gd name="T10" fmla="*/ 2110 w 2568"/>
              <a:gd name="T11" fmla="*/ 2110 h 2568"/>
              <a:gd name="T12" fmla="*/ 457 w 2568"/>
              <a:gd name="T13" fmla="*/ 2110 h 2568"/>
              <a:gd name="T14" fmla="*/ 457 w 2568"/>
              <a:gd name="T15" fmla="*/ 2110 h 2568"/>
              <a:gd name="T16" fmla="*/ 457 w 2568"/>
              <a:gd name="T17" fmla="*/ 456 h 2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8" h="2568">
                <a:moveTo>
                  <a:pt x="457" y="456"/>
                </a:moveTo>
                <a:lnTo>
                  <a:pt x="457" y="456"/>
                </a:lnTo>
                <a:cubicBezTo>
                  <a:pt x="913" y="0"/>
                  <a:pt x="1653" y="0"/>
                  <a:pt x="2110" y="456"/>
                </a:cubicBezTo>
                <a:lnTo>
                  <a:pt x="2110" y="456"/>
                </a:lnTo>
                <a:cubicBezTo>
                  <a:pt x="2567" y="913"/>
                  <a:pt x="2567" y="1653"/>
                  <a:pt x="2110" y="2110"/>
                </a:cubicBezTo>
                <a:lnTo>
                  <a:pt x="2110" y="2110"/>
                </a:lnTo>
                <a:cubicBezTo>
                  <a:pt x="1653" y="2567"/>
                  <a:pt x="913" y="2567"/>
                  <a:pt x="457" y="2110"/>
                </a:cubicBezTo>
                <a:lnTo>
                  <a:pt x="457" y="2110"/>
                </a:lnTo>
                <a:cubicBezTo>
                  <a:pt x="0" y="1653"/>
                  <a:pt x="0" y="913"/>
                  <a:pt x="457" y="45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444915"/>
            <a:endParaRPr lang="en-US" sz="1483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6" name="Freeform 100">
            <a:extLst>
              <a:ext uri="{FF2B5EF4-FFF2-40B4-BE49-F238E27FC236}">
                <a16:creationId xmlns:a16="http://schemas.microsoft.com/office/drawing/2014/main" id="{BADCBDB3-D2EF-3241-A34F-EC9E19FB1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751" y="2945007"/>
            <a:ext cx="391000" cy="376634"/>
          </a:xfrm>
          <a:custGeom>
            <a:avLst/>
            <a:gdLst>
              <a:gd name="T0" fmla="*/ 1831 w 2227"/>
              <a:gd name="T1" fmla="*/ 396 h 2227"/>
              <a:gd name="T2" fmla="*/ 1831 w 2227"/>
              <a:gd name="T3" fmla="*/ 1830 h 2227"/>
              <a:gd name="T4" fmla="*/ 1831 w 2227"/>
              <a:gd name="T5" fmla="*/ 1830 h 2227"/>
              <a:gd name="T6" fmla="*/ 396 w 2227"/>
              <a:gd name="T7" fmla="*/ 1830 h 2227"/>
              <a:gd name="T8" fmla="*/ 396 w 2227"/>
              <a:gd name="T9" fmla="*/ 1830 h 2227"/>
              <a:gd name="T10" fmla="*/ 396 w 2227"/>
              <a:gd name="T11" fmla="*/ 396 h 2227"/>
              <a:gd name="T12" fmla="*/ 396 w 2227"/>
              <a:gd name="T13" fmla="*/ 396 h 2227"/>
              <a:gd name="T14" fmla="*/ 1831 w 2227"/>
              <a:gd name="T15" fmla="*/ 396 h 2227"/>
              <a:gd name="T16" fmla="*/ 1831 w 2227"/>
              <a:gd name="T17" fmla="*/ 396 h 2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27" h="2227">
                <a:moveTo>
                  <a:pt x="1831" y="396"/>
                </a:moveTo>
                <a:cubicBezTo>
                  <a:pt x="2226" y="792"/>
                  <a:pt x="2226" y="1435"/>
                  <a:pt x="1831" y="1830"/>
                </a:cubicBezTo>
                <a:lnTo>
                  <a:pt x="1831" y="1830"/>
                </a:lnTo>
                <a:cubicBezTo>
                  <a:pt x="1434" y="2226"/>
                  <a:pt x="792" y="2226"/>
                  <a:pt x="396" y="1830"/>
                </a:cubicBezTo>
                <a:lnTo>
                  <a:pt x="396" y="1830"/>
                </a:lnTo>
                <a:cubicBezTo>
                  <a:pt x="0" y="1435"/>
                  <a:pt x="0" y="792"/>
                  <a:pt x="396" y="396"/>
                </a:cubicBezTo>
                <a:lnTo>
                  <a:pt x="396" y="396"/>
                </a:lnTo>
                <a:cubicBezTo>
                  <a:pt x="792" y="0"/>
                  <a:pt x="1434" y="0"/>
                  <a:pt x="1831" y="396"/>
                </a:cubicBezTo>
                <a:lnTo>
                  <a:pt x="1831" y="39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4915"/>
            <a:endParaRPr lang="en-US" sz="1483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7" name="TextBox 114">
            <a:extLst>
              <a:ext uri="{FF2B5EF4-FFF2-40B4-BE49-F238E27FC236}">
                <a16:creationId xmlns:a16="http://schemas.microsoft.com/office/drawing/2014/main" id="{E9D26B7A-3E2E-4846-9C95-88F45365E4B0}"/>
              </a:ext>
            </a:extLst>
          </p:cNvPr>
          <p:cNvSpPr txBox="1"/>
          <p:nvPr/>
        </p:nvSpPr>
        <p:spPr>
          <a:xfrm>
            <a:off x="2772001" y="2974347"/>
            <a:ext cx="199728" cy="3205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44915"/>
            <a:r>
              <a:rPr lang="en-US" sz="1483" b="1" dirty="0">
                <a:solidFill>
                  <a:srgbClr val="2667C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48" name="Freeform 90">
            <a:extLst>
              <a:ext uri="{FF2B5EF4-FFF2-40B4-BE49-F238E27FC236}">
                <a16:creationId xmlns:a16="http://schemas.microsoft.com/office/drawing/2014/main" id="{A1EBF31F-7D36-5646-87C8-64B658A4A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711" y="1978197"/>
            <a:ext cx="781225" cy="836798"/>
          </a:xfrm>
          <a:custGeom>
            <a:avLst/>
            <a:gdLst>
              <a:gd name="T0" fmla="*/ 1056 w 4449"/>
              <a:gd name="T1" fmla="*/ 0 h 4946"/>
              <a:gd name="T2" fmla="*/ 4448 w 4449"/>
              <a:gd name="T3" fmla="*/ 0 h 4946"/>
              <a:gd name="T4" fmla="*/ 2398 w 4449"/>
              <a:gd name="T5" fmla="*/ 4945 h 4946"/>
              <a:gd name="T6" fmla="*/ 2398 w 4449"/>
              <a:gd name="T7" fmla="*/ 4945 h 4946"/>
              <a:gd name="T8" fmla="*/ 0 w 4449"/>
              <a:gd name="T9" fmla="*/ 2547 h 4946"/>
              <a:gd name="T10" fmla="*/ 1056 w 4449"/>
              <a:gd name="T11" fmla="*/ 0 h 4946"/>
              <a:gd name="T12" fmla="*/ 1056 w 4449"/>
              <a:gd name="T13" fmla="*/ 0 h 4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49" h="4946">
                <a:moveTo>
                  <a:pt x="1056" y="0"/>
                </a:moveTo>
                <a:lnTo>
                  <a:pt x="4448" y="0"/>
                </a:lnTo>
                <a:cubicBezTo>
                  <a:pt x="4448" y="1928"/>
                  <a:pt x="3663" y="3678"/>
                  <a:pt x="2398" y="4945"/>
                </a:cubicBezTo>
                <a:lnTo>
                  <a:pt x="2398" y="4945"/>
                </a:lnTo>
                <a:lnTo>
                  <a:pt x="0" y="2547"/>
                </a:lnTo>
                <a:cubicBezTo>
                  <a:pt x="652" y="1894"/>
                  <a:pt x="1056" y="992"/>
                  <a:pt x="1056" y="0"/>
                </a:cubicBezTo>
                <a:lnTo>
                  <a:pt x="1056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444915"/>
            <a:endParaRPr lang="en-US" sz="1483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9" name="Freeform 95">
            <a:extLst>
              <a:ext uri="{FF2B5EF4-FFF2-40B4-BE49-F238E27FC236}">
                <a16:creationId xmlns:a16="http://schemas.microsoft.com/office/drawing/2014/main" id="{CA9DF515-DCFD-7548-AE08-AABFAB57B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177" y="2048515"/>
            <a:ext cx="601598" cy="662279"/>
          </a:xfrm>
          <a:custGeom>
            <a:avLst/>
            <a:gdLst>
              <a:gd name="T0" fmla="*/ 0 w 3428"/>
              <a:gd name="T1" fmla="*/ 2108 h 3914"/>
              <a:gd name="T2" fmla="*/ 0 w 3428"/>
              <a:gd name="T3" fmla="*/ 2108 h 3914"/>
              <a:gd name="T4" fmla="*/ 875 w 3428"/>
              <a:gd name="T5" fmla="*/ 0 h 3914"/>
              <a:gd name="T6" fmla="*/ 3427 w 3428"/>
              <a:gd name="T7" fmla="*/ 0 h 3914"/>
              <a:gd name="T8" fmla="*/ 3427 w 3428"/>
              <a:gd name="T9" fmla="*/ 0 h 3914"/>
              <a:gd name="T10" fmla="*/ 1804 w 3428"/>
              <a:gd name="T11" fmla="*/ 3913 h 3914"/>
              <a:gd name="T12" fmla="*/ 0 w 3428"/>
              <a:gd name="T13" fmla="*/ 2108 h 3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28" h="3914">
                <a:moveTo>
                  <a:pt x="0" y="2108"/>
                </a:moveTo>
                <a:lnTo>
                  <a:pt x="0" y="2108"/>
                </a:lnTo>
                <a:cubicBezTo>
                  <a:pt x="492" y="1502"/>
                  <a:pt x="794" y="775"/>
                  <a:pt x="875" y="0"/>
                </a:cubicBezTo>
                <a:lnTo>
                  <a:pt x="3427" y="0"/>
                </a:lnTo>
                <a:lnTo>
                  <a:pt x="3427" y="0"/>
                </a:lnTo>
                <a:cubicBezTo>
                  <a:pt x="3335" y="1453"/>
                  <a:pt x="2768" y="2817"/>
                  <a:pt x="1804" y="3913"/>
                </a:cubicBezTo>
                <a:lnTo>
                  <a:pt x="0" y="2108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444915"/>
            <a:endParaRPr lang="en-US" sz="1483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0" name="Freeform 96">
            <a:extLst>
              <a:ext uri="{FF2B5EF4-FFF2-40B4-BE49-F238E27FC236}">
                <a16:creationId xmlns:a16="http://schemas.microsoft.com/office/drawing/2014/main" id="{827A9DB2-9C41-EC4C-94C2-CA8B88030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0031" y="2232851"/>
            <a:ext cx="410356" cy="396025"/>
          </a:xfrm>
          <a:custGeom>
            <a:avLst/>
            <a:gdLst>
              <a:gd name="T0" fmla="*/ 0 w 2339"/>
              <a:gd name="T1" fmla="*/ 1169 h 2340"/>
              <a:gd name="T2" fmla="*/ 0 w 2339"/>
              <a:gd name="T3" fmla="*/ 1169 h 2340"/>
              <a:gd name="T4" fmla="*/ 1168 w 2339"/>
              <a:gd name="T5" fmla="*/ 0 h 2340"/>
              <a:gd name="T6" fmla="*/ 1168 w 2339"/>
              <a:gd name="T7" fmla="*/ 0 h 2340"/>
              <a:gd name="T8" fmla="*/ 2338 w 2339"/>
              <a:gd name="T9" fmla="*/ 1169 h 2340"/>
              <a:gd name="T10" fmla="*/ 2338 w 2339"/>
              <a:gd name="T11" fmla="*/ 1169 h 2340"/>
              <a:gd name="T12" fmla="*/ 1168 w 2339"/>
              <a:gd name="T13" fmla="*/ 2339 h 2340"/>
              <a:gd name="T14" fmla="*/ 1168 w 2339"/>
              <a:gd name="T15" fmla="*/ 2339 h 2340"/>
              <a:gd name="T16" fmla="*/ 0 w 2339"/>
              <a:gd name="T17" fmla="*/ 1169 h 2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39" h="2340">
                <a:moveTo>
                  <a:pt x="0" y="1169"/>
                </a:moveTo>
                <a:lnTo>
                  <a:pt x="0" y="1169"/>
                </a:lnTo>
                <a:cubicBezTo>
                  <a:pt x="0" y="524"/>
                  <a:pt x="522" y="0"/>
                  <a:pt x="1168" y="0"/>
                </a:cubicBezTo>
                <a:lnTo>
                  <a:pt x="1168" y="0"/>
                </a:lnTo>
                <a:cubicBezTo>
                  <a:pt x="1814" y="0"/>
                  <a:pt x="2338" y="524"/>
                  <a:pt x="2338" y="1169"/>
                </a:cubicBezTo>
                <a:lnTo>
                  <a:pt x="2338" y="1169"/>
                </a:lnTo>
                <a:cubicBezTo>
                  <a:pt x="2338" y="1816"/>
                  <a:pt x="1814" y="2339"/>
                  <a:pt x="1168" y="2339"/>
                </a:cubicBezTo>
                <a:lnTo>
                  <a:pt x="1168" y="2339"/>
                </a:lnTo>
                <a:cubicBezTo>
                  <a:pt x="522" y="2339"/>
                  <a:pt x="0" y="1816"/>
                  <a:pt x="0" y="1169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444915"/>
            <a:endParaRPr lang="en-US" sz="1483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1" name="Freeform 97">
            <a:extLst>
              <a:ext uri="{FF2B5EF4-FFF2-40B4-BE49-F238E27FC236}">
                <a16:creationId xmlns:a16="http://schemas.microsoft.com/office/drawing/2014/main" id="{5A4A06DB-CACA-5D43-806C-C4B9E49BD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70" y="2259256"/>
            <a:ext cx="356158" cy="343072"/>
          </a:xfrm>
          <a:custGeom>
            <a:avLst/>
            <a:gdLst>
              <a:gd name="T0" fmla="*/ 1013 w 2028"/>
              <a:gd name="T1" fmla="*/ 0 h 2030"/>
              <a:gd name="T2" fmla="*/ 2027 w 2028"/>
              <a:gd name="T3" fmla="*/ 1014 h 2030"/>
              <a:gd name="T4" fmla="*/ 2027 w 2028"/>
              <a:gd name="T5" fmla="*/ 1014 h 2030"/>
              <a:gd name="T6" fmla="*/ 1013 w 2028"/>
              <a:gd name="T7" fmla="*/ 2029 h 2030"/>
              <a:gd name="T8" fmla="*/ 1013 w 2028"/>
              <a:gd name="T9" fmla="*/ 2029 h 2030"/>
              <a:gd name="T10" fmla="*/ 0 w 2028"/>
              <a:gd name="T11" fmla="*/ 1014 h 2030"/>
              <a:gd name="T12" fmla="*/ 0 w 2028"/>
              <a:gd name="T13" fmla="*/ 1014 h 2030"/>
              <a:gd name="T14" fmla="*/ 1013 w 2028"/>
              <a:gd name="T15" fmla="*/ 0 h 2030"/>
              <a:gd name="T16" fmla="*/ 1013 w 2028"/>
              <a:gd name="T17" fmla="*/ 0 h 2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8" h="2030">
                <a:moveTo>
                  <a:pt x="1013" y="0"/>
                </a:moveTo>
                <a:cubicBezTo>
                  <a:pt x="1573" y="0"/>
                  <a:pt x="2027" y="454"/>
                  <a:pt x="2027" y="1014"/>
                </a:cubicBezTo>
                <a:lnTo>
                  <a:pt x="2027" y="1014"/>
                </a:lnTo>
                <a:cubicBezTo>
                  <a:pt x="2027" y="1575"/>
                  <a:pt x="1573" y="2029"/>
                  <a:pt x="1013" y="2029"/>
                </a:cubicBezTo>
                <a:lnTo>
                  <a:pt x="1013" y="2029"/>
                </a:lnTo>
                <a:cubicBezTo>
                  <a:pt x="453" y="2029"/>
                  <a:pt x="0" y="1575"/>
                  <a:pt x="0" y="1014"/>
                </a:cubicBezTo>
                <a:lnTo>
                  <a:pt x="0" y="1014"/>
                </a:lnTo>
                <a:cubicBezTo>
                  <a:pt x="0" y="454"/>
                  <a:pt x="453" y="0"/>
                  <a:pt x="1013" y="0"/>
                </a:cubicBezTo>
                <a:lnTo>
                  <a:pt x="1013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4915"/>
            <a:endParaRPr lang="en-US" sz="1483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2" name="TextBox 115">
            <a:extLst>
              <a:ext uri="{FF2B5EF4-FFF2-40B4-BE49-F238E27FC236}">
                <a16:creationId xmlns:a16="http://schemas.microsoft.com/office/drawing/2014/main" id="{0C60B699-C43C-5547-BAD6-97F0D713A783}"/>
              </a:ext>
            </a:extLst>
          </p:cNvPr>
          <p:cNvSpPr txBox="1"/>
          <p:nvPr/>
        </p:nvSpPr>
        <p:spPr>
          <a:xfrm>
            <a:off x="3426367" y="2274763"/>
            <a:ext cx="203343" cy="3205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44915"/>
            <a:r>
              <a:rPr lang="en-US" sz="1483" b="1" dirty="0">
                <a:solidFill>
                  <a:srgbClr val="2667C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53" name="Freeform 91">
            <a:extLst>
              <a:ext uri="{FF2B5EF4-FFF2-40B4-BE49-F238E27FC236}">
                <a16:creationId xmlns:a16="http://schemas.microsoft.com/office/drawing/2014/main" id="{10ED0ACF-5178-EB4D-A6EB-360D50EEB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711" y="1086529"/>
            <a:ext cx="781225" cy="836798"/>
          </a:xfrm>
          <a:custGeom>
            <a:avLst/>
            <a:gdLst>
              <a:gd name="T0" fmla="*/ 1056 w 4449"/>
              <a:gd name="T1" fmla="*/ 4946 h 4947"/>
              <a:gd name="T2" fmla="*/ 0 w 4449"/>
              <a:gd name="T3" fmla="*/ 2398 h 4947"/>
              <a:gd name="T4" fmla="*/ 0 w 4449"/>
              <a:gd name="T5" fmla="*/ 2398 h 4947"/>
              <a:gd name="T6" fmla="*/ 2398 w 4449"/>
              <a:gd name="T7" fmla="*/ 0 h 4947"/>
              <a:gd name="T8" fmla="*/ 4448 w 4449"/>
              <a:gd name="T9" fmla="*/ 4946 h 4947"/>
              <a:gd name="T10" fmla="*/ 4448 w 4449"/>
              <a:gd name="T11" fmla="*/ 4946 h 4947"/>
              <a:gd name="T12" fmla="*/ 4448 w 4449"/>
              <a:gd name="T13" fmla="*/ 4946 h 4947"/>
              <a:gd name="T14" fmla="*/ 1056 w 4449"/>
              <a:gd name="T15" fmla="*/ 4946 h 4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9" h="4947">
                <a:moveTo>
                  <a:pt x="1056" y="4946"/>
                </a:moveTo>
                <a:cubicBezTo>
                  <a:pt x="1056" y="3952"/>
                  <a:pt x="652" y="3050"/>
                  <a:pt x="0" y="2398"/>
                </a:cubicBezTo>
                <a:lnTo>
                  <a:pt x="0" y="2398"/>
                </a:lnTo>
                <a:lnTo>
                  <a:pt x="2398" y="0"/>
                </a:lnTo>
                <a:cubicBezTo>
                  <a:pt x="3663" y="1267"/>
                  <a:pt x="4448" y="3016"/>
                  <a:pt x="4448" y="4946"/>
                </a:cubicBezTo>
                <a:lnTo>
                  <a:pt x="4448" y="4946"/>
                </a:lnTo>
                <a:lnTo>
                  <a:pt x="4448" y="4946"/>
                </a:lnTo>
                <a:lnTo>
                  <a:pt x="1056" y="4946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444915"/>
            <a:endParaRPr lang="en-US" sz="1483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4" name="Freeform 92">
            <a:extLst>
              <a:ext uri="{FF2B5EF4-FFF2-40B4-BE49-F238E27FC236}">
                <a16:creationId xmlns:a16="http://schemas.microsoft.com/office/drawing/2014/main" id="{DCFC1BD3-52D2-924B-BA81-116BFB955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177" y="1187352"/>
            <a:ext cx="601598" cy="662279"/>
          </a:xfrm>
          <a:custGeom>
            <a:avLst/>
            <a:gdLst>
              <a:gd name="T0" fmla="*/ 875 w 3428"/>
              <a:gd name="T1" fmla="*/ 3913 h 3914"/>
              <a:gd name="T2" fmla="*/ 875 w 3428"/>
              <a:gd name="T3" fmla="*/ 3913 h 3914"/>
              <a:gd name="T4" fmla="*/ 0 w 3428"/>
              <a:gd name="T5" fmla="*/ 1804 h 3914"/>
              <a:gd name="T6" fmla="*/ 1804 w 3428"/>
              <a:gd name="T7" fmla="*/ 0 h 3914"/>
              <a:gd name="T8" fmla="*/ 1804 w 3428"/>
              <a:gd name="T9" fmla="*/ 0 h 3914"/>
              <a:gd name="T10" fmla="*/ 3427 w 3428"/>
              <a:gd name="T11" fmla="*/ 3913 h 3914"/>
              <a:gd name="T12" fmla="*/ 875 w 3428"/>
              <a:gd name="T13" fmla="*/ 3913 h 3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28" h="3914">
                <a:moveTo>
                  <a:pt x="875" y="3913"/>
                </a:moveTo>
                <a:lnTo>
                  <a:pt x="875" y="3913"/>
                </a:lnTo>
                <a:cubicBezTo>
                  <a:pt x="794" y="3137"/>
                  <a:pt x="492" y="2410"/>
                  <a:pt x="0" y="1804"/>
                </a:cubicBezTo>
                <a:lnTo>
                  <a:pt x="1804" y="0"/>
                </a:lnTo>
                <a:lnTo>
                  <a:pt x="1804" y="0"/>
                </a:lnTo>
                <a:cubicBezTo>
                  <a:pt x="2768" y="1095"/>
                  <a:pt x="3335" y="2459"/>
                  <a:pt x="3427" y="3913"/>
                </a:cubicBezTo>
                <a:lnTo>
                  <a:pt x="875" y="3913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444915"/>
            <a:endParaRPr lang="en-US" sz="1483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5" name="Freeform 93">
            <a:extLst>
              <a:ext uri="{FF2B5EF4-FFF2-40B4-BE49-F238E27FC236}">
                <a16:creationId xmlns:a16="http://schemas.microsoft.com/office/drawing/2014/main" id="{CE457CC2-5473-EA46-BBDD-D35EBA403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759" y="1261196"/>
            <a:ext cx="450618" cy="434808"/>
          </a:xfrm>
          <a:custGeom>
            <a:avLst/>
            <a:gdLst>
              <a:gd name="T0" fmla="*/ 457 w 2567"/>
              <a:gd name="T1" fmla="*/ 2111 h 2569"/>
              <a:gd name="T2" fmla="*/ 457 w 2567"/>
              <a:gd name="T3" fmla="*/ 2111 h 2569"/>
              <a:gd name="T4" fmla="*/ 457 w 2567"/>
              <a:gd name="T5" fmla="*/ 456 h 2569"/>
              <a:gd name="T6" fmla="*/ 457 w 2567"/>
              <a:gd name="T7" fmla="*/ 456 h 2569"/>
              <a:gd name="T8" fmla="*/ 2110 w 2567"/>
              <a:gd name="T9" fmla="*/ 456 h 2569"/>
              <a:gd name="T10" fmla="*/ 2110 w 2567"/>
              <a:gd name="T11" fmla="*/ 456 h 2569"/>
              <a:gd name="T12" fmla="*/ 2110 w 2567"/>
              <a:gd name="T13" fmla="*/ 2111 h 2569"/>
              <a:gd name="T14" fmla="*/ 2110 w 2567"/>
              <a:gd name="T15" fmla="*/ 2111 h 2569"/>
              <a:gd name="T16" fmla="*/ 457 w 2567"/>
              <a:gd name="T17" fmla="*/ 2111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7" h="2569">
                <a:moveTo>
                  <a:pt x="457" y="2111"/>
                </a:moveTo>
                <a:lnTo>
                  <a:pt x="457" y="2111"/>
                </a:lnTo>
                <a:cubicBezTo>
                  <a:pt x="0" y="1654"/>
                  <a:pt x="0" y="913"/>
                  <a:pt x="457" y="456"/>
                </a:cubicBezTo>
                <a:lnTo>
                  <a:pt x="457" y="456"/>
                </a:lnTo>
                <a:cubicBezTo>
                  <a:pt x="912" y="0"/>
                  <a:pt x="1653" y="0"/>
                  <a:pt x="2110" y="456"/>
                </a:cubicBezTo>
                <a:lnTo>
                  <a:pt x="2110" y="456"/>
                </a:lnTo>
                <a:cubicBezTo>
                  <a:pt x="2566" y="913"/>
                  <a:pt x="2566" y="1654"/>
                  <a:pt x="2110" y="2111"/>
                </a:cubicBezTo>
                <a:lnTo>
                  <a:pt x="2110" y="2111"/>
                </a:lnTo>
                <a:cubicBezTo>
                  <a:pt x="1653" y="2568"/>
                  <a:pt x="912" y="2568"/>
                  <a:pt x="457" y="2111"/>
                </a:cubicBezTo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</a:ln>
          <a:effectLst/>
        </p:spPr>
        <p:txBody>
          <a:bodyPr wrap="none" anchor="ctr"/>
          <a:lstStyle/>
          <a:p>
            <a:pPr defTabSz="444915"/>
            <a:endParaRPr lang="en-US" sz="1483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6" name="Freeform 94">
            <a:extLst>
              <a:ext uri="{FF2B5EF4-FFF2-40B4-BE49-F238E27FC236}">
                <a16:creationId xmlns:a16="http://schemas.microsoft.com/office/drawing/2014/main" id="{FAFE80B6-5558-5141-A766-01C778A86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384" y="1290204"/>
            <a:ext cx="390999" cy="376634"/>
          </a:xfrm>
          <a:custGeom>
            <a:avLst/>
            <a:gdLst>
              <a:gd name="T0" fmla="*/ 395 w 2227"/>
              <a:gd name="T1" fmla="*/ 396 h 2228"/>
              <a:gd name="T2" fmla="*/ 1830 w 2227"/>
              <a:gd name="T3" fmla="*/ 396 h 2228"/>
              <a:gd name="T4" fmla="*/ 1830 w 2227"/>
              <a:gd name="T5" fmla="*/ 396 h 2228"/>
              <a:gd name="T6" fmla="*/ 1830 w 2227"/>
              <a:gd name="T7" fmla="*/ 1831 h 2228"/>
              <a:gd name="T8" fmla="*/ 1830 w 2227"/>
              <a:gd name="T9" fmla="*/ 1831 h 2228"/>
              <a:gd name="T10" fmla="*/ 395 w 2227"/>
              <a:gd name="T11" fmla="*/ 1831 h 2228"/>
              <a:gd name="T12" fmla="*/ 395 w 2227"/>
              <a:gd name="T13" fmla="*/ 1831 h 2228"/>
              <a:gd name="T14" fmla="*/ 395 w 2227"/>
              <a:gd name="T15" fmla="*/ 396 h 2228"/>
              <a:gd name="T16" fmla="*/ 395 w 2227"/>
              <a:gd name="T17" fmla="*/ 396 h 2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27" h="2228">
                <a:moveTo>
                  <a:pt x="395" y="396"/>
                </a:moveTo>
                <a:cubicBezTo>
                  <a:pt x="791" y="0"/>
                  <a:pt x="1433" y="0"/>
                  <a:pt x="1830" y="396"/>
                </a:cubicBezTo>
                <a:lnTo>
                  <a:pt x="1830" y="396"/>
                </a:lnTo>
                <a:cubicBezTo>
                  <a:pt x="2226" y="793"/>
                  <a:pt x="2226" y="1435"/>
                  <a:pt x="1830" y="1831"/>
                </a:cubicBezTo>
                <a:lnTo>
                  <a:pt x="1830" y="1831"/>
                </a:lnTo>
                <a:cubicBezTo>
                  <a:pt x="1433" y="2227"/>
                  <a:pt x="791" y="2227"/>
                  <a:pt x="395" y="1831"/>
                </a:cubicBezTo>
                <a:lnTo>
                  <a:pt x="395" y="1831"/>
                </a:lnTo>
                <a:cubicBezTo>
                  <a:pt x="0" y="1435"/>
                  <a:pt x="0" y="793"/>
                  <a:pt x="395" y="396"/>
                </a:cubicBezTo>
                <a:lnTo>
                  <a:pt x="395" y="39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4915"/>
            <a:endParaRPr lang="en-US" sz="1483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7" name="TextBox 116">
            <a:extLst>
              <a:ext uri="{FF2B5EF4-FFF2-40B4-BE49-F238E27FC236}">
                <a16:creationId xmlns:a16="http://schemas.microsoft.com/office/drawing/2014/main" id="{B2E51A56-9A94-624F-AD75-C1470BF545EC}"/>
              </a:ext>
            </a:extLst>
          </p:cNvPr>
          <p:cNvSpPr txBox="1"/>
          <p:nvPr/>
        </p:nvSpPr>
        <p:spPr>
          <a:xfrm>
            <a:off x="3427376" y="1322445"/>
            <a:ext cx="198282" cy="3205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44915"/>
            <a:r>
              <a:rPr lang="en-US" sz="1483" b="1" dirty="0">
                <a:solidFill>
                  <a:srgbClr val="2667C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7275CF0B-AEC0-994A-8969-4E508D2D6C6A}"/>
              </a:ext>
            </a:extLst>
          </p:cNvPr>
          <p:cNvSpPr txBox="1">
            <a:spLocks/>
          </p:cNvSpPr>
          <p:nvPr/>
        </p:nvSpPr>
        <p:spPr>
          <a:xfrm>
            <a:off x="4393038" y="1279874"/>
            <a:ext cx="1969367" cy="521069"/>
          </a:xfrm>
          <a:prstGeom prst="rect">
            <a:avLst/>
          </a:prstGeom>
        </p:spPr>
        <p:txBody>
          <a:bodyPr vert="horz" wrap="square" lIns="22254" tIns="11127" rIns="22254" bIns="11127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64656">
              <a:lnSpc>
                <a:spcPts val="998"/>
              </a:lnSpc>
            </a:pPr>
            <a:r>
              <a:rPr lang="es-ES" sz="649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Tomar como </a:t>
            </a:r>
            <a:r>
              <a:rPr lang="es-ES" sz="649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referente la cualificación </a:t>
            </a:r>
            <a:r>
              <a:rPr lang="es-ES" sz="649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un catalogo sectorial de cualificación e incorporar como insumo las normas de competencia en el diseño curricular.</a:t>
            </a:r>
            <a:endParaRPr lang="en-US" sz="649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9FEA272F-205C-924C-A87F-037F6F5E03A7}"/>
              </a:ext>
            </a:extLst>
          </p:cNvPr>
          <p:cNvSpPr txBox="1">
            <a:spLocks/>
          </p:cNvSpPr>
          <p:nvPr/>
        </p:nvSpPr>
        <p:spPr>
          <a:xfrm>
            <a:off x="4398397" y="2256774"/>
            <a:ext cx="1969367" cy="392829"/>
          </a:xfrm>
          <a:prstGeom prst="rect">
            <a:avLst/>
          </a:prstGeom>
        </p:spPr>
        <p:txBody>
          <a:bodyPr vert="horz" wrap="square" lIns="22254" tIns="11127" rIns="22254" bIns="11127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64656">
              <a:lnSpc>
                <a:spcPts val="998"/>
              </a:lnSpc>
            </a:pPr>
            <a:r>
              <a:rPr lang="es-ES" sz="649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Implementar los programas </a:t>
            </a:r>
            <a:r>
              <a:rPr lang="es-ES" sz="649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 formación combinada</a:t>
            </a:r>
            <a:r>
              <a:rPr lang="es-ES" sz="649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 con </a:t>
            </a:r>
            <a:r>
              <a:rPr lang="es-ES" sz="649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Resultados de Aprendizaje </a:t>
            </a:r>
            <a:r>
              <a:rPr lang="es-ES" sz="649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evidenciables en la institución y en el ámbito laboral. </a:t>
            </a:r>
            <a:endParaRPr lang="en-US" sz="649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96FEFD51-E134-A34D-8879-A9BF7AB20349}"/>
              </a:ext>
            </a:extLst>
          </p:cNvPr>
          <p:cNvSpPr txBox="1">
            <a:spLocks/>
          </p:cNvSpPr>
          <p:nvPr/>
        </p:nvSpPr>
        <p:spPr>
          <a:xfrm>
            <a:off x="3710797" y="2912659"/>
            <a:ext cx="1969367" cy="521069"/>
          </a:xfrm>
          <a:prstGeom prst="rect">
            <a:avLst/>
          </a:prstGeom>
        </p:spPr>
        <p:txBody>
          <a:bodyPr vert="horz" wrap="square" lIns="22254" tIns="11127" rIns="22254" bIns="11127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64656">
              <a:lnSpc>
                <a:spcPts val="998"/>
              </a:lnSpc>
            </a:pPr>
            <a:r>
              <a:rPr lang="es-ES" sz="649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 las pruebas de </a:t>
            </a:r>
            <a:r>
              <a:rPr lang="es-ES" sz="649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evaluación</a:t>
            </a:r>
            <a:r>
              <a:rPr lang="es-ES" sz="649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aprendizajes, levantar </a:t>
            </a:r>
            <a:r>
              <a:rPr lang="es-ES" sz="649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evidencias en contexto real o simulado</a:t>
            </a:r>
            <a:r>
              <a:rPr lang="es-ES" sz="649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sobre los Resultados de Aprendizaje alcanzados por las personas formadas.</a:t>
            </a:r>
            <a:endParaRPr lang="en-US" sz="649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id="{0EA022B0-6D70-9C43-A392-57ABFD39DEDC}"/>
              </a:ext>
            </a:extLst>
          </p:cNvPr>
          <p:cNvSpPr txBox="1">
            <a:spLocks/>
          </p:cNvSpPr>
          <p:nvPr/>
        </p:nvSpPr>
        <p:spPr>
          <a:xfrm>
            <a:off x="3710797" y="686273"/>
            <a:ext cx="1969367" cy="392829"/>
          </a:xfrm>
          <a:prstGeom prst="rect">
            <a:avLst/>
          </a:prstGeom>
        </p:spPr>
        <p:txBody>
          <a:bodyPr vert="horz" wrap="square" lIns="22254" tIns="11127" rIns="22254" bIns="11127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64656">
              <a:lnSpc>
                <a:spcPts val="998"/>
              </a:lnSpc>
            </a:pPr>
            <a:r>
              <a:rPr lang="es-ES" sz="649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Cumplir con los </a:t>
            </a:r>
            <a:r>
              <a:rPr lang="es-ES" sz="649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lineamientos</a:t>
            </a:r>
            <a:r>
              <a:rPr lang="es-ES" sz="649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del Sistema Nacional de Cualificaciones y del Marco  Nacional de Cualificaciones.</a:t>
            </a:r>
          </a:p>
        </p:txBody>
      </p:sp>
      <p:pic>
        <p:nvPicPr>
          <p:cNvPr id="62" name="Gráfico 61">
            <a:extLst>
              <a:ext uri="{FF2B5EF4-FFF2-40B4-BE49-F238E27FC236}">
                <a16:creationId xmlns:a16="http://schemas.microsoft.com/office/drawing/2014/main" id="{DED2D713-0786-D848-AE43-BE4C711FB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916652" y="1597531"/>
            <a:ext cx="872012" cy="6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71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ángulo 134">
            <a:extLst>
              <a:ext uri="{FF2B5EF4-FFF2-40B4-BE49-F238E27FC236}">
                <a16:creationId xmlns:a16="http://schemas.microsoft.com/office/drawing/2014/main" id="{2E12F7E3-5142-9F4B-9921-F31952032345}"/>
              </a:ext>
            </a:extLst>
          </p:cNvPr>
          <p:cNvSpPr/>
          <p:nvPr/>
        </p:nvSpPr>
        <p:spPr>
          <a:xfrm>
            <a:off x="943276" y="0"/>
            <a:ext cx="3579745" cy="4433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s-MX" sz="1668" b="1" kern="0" spc="-53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Modalidades de </a:t>
            </a:r>
            <a:r>
              <a:rPr lang="es-CO" sz="1668" b="1" kern="0" spc="-53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los programas del SFT </a:t>
            </a:r>
          </a:p>
        </p:txBody>
      </p:sp>
      <p:pic>
        <p:nvPicPr>
          <p:cNvPr id="19" name="object 6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3021" y="-2118"/>
            <a:ext cx="2224788" cy="438817"/>
          </a:xfrm>
          <a:prstGeom prst="rect">
            <a:avLst/>
          </a:prstGeom>
        </p:spPr>
      </p:pic>
      <p:sp>
        <p:nvSpPr>
          <p:cNvPr id="119" name="object 648">
            <a:extLst>
              <a:ext uri="{FF2B5EF4-FFF2-40B4-BE49-F238E27FC236}">
                <a16:creationId xmlns:a16="http://schemas.microsoft.com/office/drawing/2014/main" id="{0B860550-F3D1-0A46-A2F0-202903212EDF}"/>
              </a:ext>
            </a:extLst>
          </p:cNvPr>
          <p:cNvSpPr/>
          <p:nvPr/>
        </p:nvSpPr>
        <p:spPr>
          <a:xfrm>
            <a:off x="815041" y="3436591"/>
            <a:ext cx="5932768" cy="165682"/>
          </a:xfrm>
          <a:custGeom>
            <a:avLst/>
            <a:gdLst/>
            <a:ahLst/>
            <a:cxnLst/>
            <a:rect l="l" t="t" r="r" b="b"/>
            <a:pathLst>
              <a:path w="12801600" h="357504">
                <a:moveTo>
                  <a:pt x="12801600" y="0"/>
                </a:moveTo>
                <a:lnTo>
                  <a:pt x="0" y="0"/>
                </a:lnTo>
                <a:lnTo>
                  <a:pt x="0" y="356997"/>
                </a:lnTo>
                <a:lnTo>
                  <a:pt x="12801600" y="356997"/>
                </a:lnTo>
                <a:lnTo>
                  <a:pt x="128016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834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C2CF7E43-2D44-7A40-8AE7-6067E0893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9500" y="1285799"/>
            <a:ext cx="1290779" cy="1289309"/>
          </a:xfrm>
          <a:custGeom>
            <a:avLst/>
            <a:gdLst>
              <a:gd name="T0" fmla="*/ 7738 w 7739"/>
              <a:gd name="T1" fmla="*/ 3810 h 7729"/>
              <a:gd name="T2" fmla="*/ 7738 w 7739"/>
              <a:gd name="T3" fmla="*/ 3810 h 7729"/>
              <a:gd name="T4" fmla="*/ 6754 w 7739"/>
              <a:gd name="T5" fmla="*/ 1213 h 7729"/>
              <a:gd name="T6" fmla="*/ 6754 w 7739"/>
              <a:gd name="T7" fmla="*/ 1213 h 7729"/>
              <a:gd name="T8" fmla="*/ 3919 w 7739"/>
              <a:gd name="T9" fmla="*/ 0 h 7729"/>
              <a:gd name="T10" fmla="*/ 3919 w 7739"/>
              <a:gd name="T11" fmla="*/ 0 h 7729"/>
              <a:gd name="T12" fmla="*/ 0 w 7739"/>
              <a:gd name="T13" fmla="*/ 3919 h 7729"/>
              <a:gd name="T14" fmla="*/ 0 w 7739"/>
              <a:gd name="T15" fmla="*/ 3919 h 7729"/>
              <a:gd name="T16" fmla="*/ 985 w 7739"/>
              <a:gd name="T17" fmla="*/ 6515 h 7729"/>
              <a:gd name="T18" fmla="*/ 985 w 7739"/>
              <a:gd name="T19" fmla="*/ 6515 h 7729"/>
              <a:gd name="T20" fmla="*/ 3820 w 7739"/>
              <a:gd name="T21" fmla="*/ 7728 h 7729"/>
              <a:gd name="T22" fmla="*/ 3820 w 7739"/>
              <a:gd name="T23" fmla="*/ 7728 h 7729"/>
              <a:gd name="T24" fmla="*/ 7738 w 7739"/>
              <a:gd name="T25" fmla="*/ 3810 h 7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39" h="7729">
                <a:moveTo>
                  <a:pt x="7738" y="3810"/>
                </a:moveTo>
                <a:lnTo>
                  <a:pt x="7738" y="3810"/>
                </a:lnTo>
                <a:cubicBezTo>
                  <a:pt x="7738" y="2813"/>
                  <a:pt x="7366" y="1904"/>
                  <a:pt x="6754" y="1213"/>
                </a:cubicBezTo>
                <a:lnTo>
                  <a:pt x="6754" y="1213"/>
                </a:lnTo>
                <a:cubicBezTo>
                  <a:pt x="6040" y="465"/>
                  <a:pt x="5033" y="0"/>
                  <a:pt x="3919" y="0"/>
                </a:cubicBezTo>
                <a:lnTo>
                  <a:pt x="3919" y="0"/>
                </a:lnTo>
                <a:cubicBezTo>
                  <a:pt x="1756" y="0"/>
                  <a:pt x="0" y="1755"/>
                  <a:pt x="0" y="3919"/>
                </a:cubicBezTo>
                <a:lnTo>
                  <a:pt x="0" y="3919"/>
                </a:lnTo>
                <a:cubicBezTo>
                  <a:pt x="0" y="4915"/>
                  <a:pt x="372" y="5824"/>
                  <a:pt x="985" y="6515"/>
                </a:cubicBezTo>
                <a:lnTo>
                  <a:pt x="985" y="6515"/>
                </a:lnTo>
                <a:cubicBezTo>
                  <a:pt x="1698" y="7263"/>
                  <a:pt x="2704" y="7728"/>
                  <a:pt x="3820" y="7728"/>
                </a:cubicBezTo>
                <a:lnTo>
                  <a:pt x="3820" y="7728"/>
                </a:lnTo>
                <a:cubicBezTo>
                  <a:pt x="5983" y="7728"/>
                  <a:pt x="7738" y="5973"/>
                  <a:pt x="7738" y="3810"/>
                </a:cubicBezTo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4915">
              <a:defRPr/>
            </a:pPr>
            <a:endParaRPr lang="en-US" sz="1668" kern="0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 useBgFill="1">
        <p:nvSpPr>
          <p:cNvPr id="6" name="Freeform 2">
            <a:extLst>
              <a:ext uri="{FF2B5EF4-FFF2-40B4-BE49-F238E27FC236}">
                <a16:creationId xmlns:a16="http://schemas.microsoft.com/office/drawing/2014/main" id="{C09E82B1-72D6-754C-BD46-4CE6F844F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652" y="1376216"/>
            <a:ext cx="1108476" cy="1108476"/>
          </a:xfrm>
          <a:custGeom>
            <a:avLst/>
            <a:gdLst>
              <a:gd name="T0" fmla="*/ 5984 w 5985"/>
              <a:gd name="T1" fmla="*/ 2993 h 5985"/>
              <a:gd name="T2" fmla="*/ 5984 w 5985"/>
              <a:gd name="T3" fmla="*/ 2993 h 5985"/>
              <a:gd name="T4" fmla="*/ 2993 w 5985"/>
              <a:gd name="T5" fmla="*/ 5984 h 5985"/>
              <a:gd name="T6" fmla="*/ 2993 w 5985"/>
              <a:gd name="T7" fmla="*/ 5984 h 5985"/>
              <a:gd name="T8" fmla="*/ 0 w 5985"/>
              <a:gd name="T9" fmla="*/ 2993 h 5985"/>
              <a:gd name="T10" fmla="*/ 0 w 5985"/>
              <a:gd name="T11" fmla="*/ 2993 h 5985"/>
              <a:gd name="T12" fmla="*/ 2993 w 5985"/>
              <a:gd name="T13" fmla="*/ 0 h 5985"/>
              <a:gd name="T14" fmla="*/ 2993 w 5985"/>
              <a:gd name="T15" fmla="*/ 0 h 5985"/>
              <a:gd name="T16" fmla="*/ 5984 w 5985"/>
              <a:gd name="T17" fmla="*/ 2993 h 5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85" h="5985">
                <a:moveTo>
                  <a:pt x="5984" y="2993"/>
                </a:moveTo>
                <a:lnTo>
                  <a:pt x="5984" y="2993"/>
                </a:lnTo>
                <a:cubicBezTo>
                  <a:pt x="5984" y="4645"/>
                  <a:pt x="4644" y="5984"/>
                  <a:pt x="2993" y="5984"/>
                </a:cubicBezTo>
                <a:lnTo>
                  <a:pt x="2993" y="5984"/>
                </a:lnTo>
                <a:cubicBezTo>
                  <a:pt x="1340" y="5984"/>
                  <a:pt x="0" y="4645"/>
                  <a:pt x="0" y="2993"/>
                </a:cubicBezTo>
                <a:lnTo>
                  <a:pt x="0" y="2993"/>
                </a:lnTo>
                <a:cubicBezTo>
                  <a:pt x="0" y="1340"/>
                  <a:pt x="1340" y="0"/>
                  <a:pt x="2993" y="0"/>
                </a:cubicBezTo>
                <a:lnTo>
                  <a:pt x="2993" y="0"/>
                </a:lnTo>
                <a:cubicBezTo>
                  <a:pt x="4644" y="0"/>
                  <a:pt x="5984" y="1340"/>
                  <a:pt x="5984" y="2993"/>
                </a:cubicBez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4915"/>
            <a:endParaRPr lang="en-US" sz="1668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682E95F3-7590-974D-BAD2-A5419863E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9292" y="1184855"/>
            <a:ext cx="1491196" cy="1491196"/>
          </a:xfrm>
          <a:custGeom>
            <a:avLst/>
            <a:gdLst>
              <a:gd name="T0" fmla="*/ 4888 w 9775"/>
              <a:gd name="T1" fmla="*/ 0 h 9777"/>
              <a:gd name="T2" fmla="*/ 4888 w 9775"/>
              <a:gd name="T3" fmla="*/ 0 h 9777"/>
              <a:gd name="T4" fmla="*/ 0 w 9775"/>
              <a:gd name="T5" fmla="*/ 4888 h 9777"/>
              <a:gd name="T6" fmla="*/ 0 w 9775"/>
              <a:gd name="T7" fmla="*/ 4888 h 9777"/>
              <a:gd name="T8" fmla="*/ 4888 w 9775"/>
              <a:gd name="T9" fmla="*/ 9776 h 9777"/>
              <a:gd name="T10" fmla="*/ 4888 w 9775"/>
              <a:gd name="T11" fmla="*/ 9776 h 9777"/>
              <a:gd name="T12" fmla="*/ 9774 w 9775"/>
              <a:gd name="T13" fmla="*/ 4888 h 9777"/>
              <a:gd name="T14" fmla="*/ 9774 w 9775"/>
              <a:gd name="T15" fmla="*/ 4888 h 9777"/>
              <a:gd name="T16" fmla="*/ 4888 w 9775"/>
              <a:gd name="T17" fmla="*/ 0 h 9777"/>
              <a:gd name="T18" fmla="*/ 4888 w 9775"/>
              <a:gd name="T19" fmla="*/ 206 h 9777"/>
              <a:gd name="T20" fmla="*/ 4888 w 9775"/>
              <a:gd name="T21" fmla="*/ 206 h 9777"/>
              <a:gd name="T22" fmla="*/ 8197 w 9775"/>
              <a:gd name="T23" fmla="*/ 1577 h 9777"/>
              <a:gd name="T24" fmla="*/ 8197 w 9775"/>
              <a:gd name="T25" fmla="*/ 1577 h 9777"/>
              <a:gd name="T26" fmla="*/ 9569 w 9775"/>
              <a:gd name="T27" fmla="*/ 4888 h 9777"/>
              <a:gd name="T28" fmla="*/ 9569 w 9775"/>
              <a:gd name="T29" fmla="*/ 4888 h 9777"/>
              <a:gd name="T30" fmla="*/ 8197 w 9775"/>
              <a:gd name="T31" fmla="*/ 8199 h 9777"/>
              <a:gd name="T32" fmla="*/ 8197 w 9775"/>
              <a:gd name="T33" fmla="*/ 8199 h 9777"/>
              <a:gd name="T34" fmla="*/ 4888 w 9775"/>
              <a:gd name="T35" fmla="*/ 9570 h 9777"/>
              <a:gd name="T36" fmla="*/ 4888 w 9775"/>
              <a:gd name="T37" fmla="*/ 9570 h 9777"/>
              <a:gd name="T38" fmla="*/ 1576 w 9775"/>
              <a:gd name="T39" fmla="*/ 8199 h 9777"/>
              <a:gd name="T40" fmla="*/ 1576 w 9775"/>
              <a:gd name="T41" fmla="*/ 8199 h 9777"/>
              <a:gd name="T42" fmla="*/ 205 w 9775"/>
              <a:gd name="T43" fmla="*/ 4888 h 9777"/>
              <a:gd name="T44" fmla="*/ 205 w 9775"/>
              <a:gd name="T45" fmla="*/ 4888 h 9777"/>
              <a:gd name="T46" fmla="*/ 1576 w 9775"/>
              <a:gd name="T47" fmla="*/ 1577 h 9777"/>
              <a:gd name="T48" fmla="*/ 1576 w 9775"/>
              <a:gd name="T49" fmla="*/ 1577 h 9777"/>
              <a:gd name="T50" fmla="*/ 4888 w 9775"/>
              <a:gd name="T51" fmla="*/ 206 h 9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775" h="9777">
                <a:moveTo>
                  <a:pt x="4888" y="0"/>
                </a:moveTo>
                <a:lnTo>
                  <a:pt x="4888" y="0"/>
                </a:lnTo>
                <a:cubicBezTo>
                  <a:pt x="2188" y="0"/>
                  <a:pt x="0" y="2189"/>
                  <a:pt x="0" y="4888"/>
                </a:cubicBezTo>
                <a:lnTo>
                  <a:pt x="0" y="4888"/>
                </a:lnTo>
                <a:cubicBezTo>
                  <a:pt x="0" y="7587"/>
                  <a:pt x="2188" y="9776"/>
                  <a:pt x="4888" y="9776"/>
                </a:cubicBezTo>
                <a:lnTo>
                  <a:pt x="4888" y="9776"/>
                </a:lnTo>
                <a:cubicBezTo>
                  <a:pt x="7586" y="9776"/>
                  <a:pt x="9774" y="7587"/>
                  <a:pt x="9774" y="4888"/>
                </a:cubicBezTo>
                <a:lnTo>
                  <a:pt x="9774" y="4888"/>
                </a:lnTo>
                <a:cubicBezTo>
                  <a:pt x="9774" y="2189"/>
                  <a:pt x="7586" y="0"/>
                  <a:pt x="4888" y="0"/>
                </a:cubicBezTo>
                <a:close/>
                <a:moveTo>
                  <a:pt x="4888" y="206"/>
                </a:moveTo>
                <a:lnTo>
                  <a:pt x="4888" y="206"/>
                </a:lnTo>
                <a:cubicBezTo>
                  <a:pt x="6137" y="206"/>
                  <a:pt x="7313" y="693"/>
                  <a:pt x="8197" y="1577"/>
                </a:cubicBezTo>
                <a:lnTo>
                  <a:pt x="8197" y="1577"/>
                </a:lnTo>
                <a:cubicBezTo>
                  <a:pt x="9082" y="2462"/>
                  <a:pt x="9569" y="3638"/>
                  <a:pt x="9569" y="4888"/>
                </a:cubicBezTo>
                <a:lnTo>
                  <a:pt x="9569" y="4888"/>
                </a:lnTo>
                <a:cubicBezTo>
                  <a:pt x="9569" y="6138"/>
                  <a:pt x="9082" y="7314"/>
                  <a:pt x="8197" y="8199"/>
                </a:cubicBezTo>
                <a:lnTo>
                  <a:pt x="8197" y="8199"/>
                </a:lnTo>
                <a:cubicBezTo>
                  <a:pt x="7313" y="9083"/>
                  <a:pt x="6137" y="9570"/>
                  <a:pt x="4888" y="9570"/>
                </a:cubicBezTo>
                <a:lnTo>
                  <a:pt x="4888" y="9570"/>
                </a:lnTo>
                <a:cubicBezTo>
                  <a:pt x="3637" y="9570"/>
                  <a:pt x="2461" y="9083"/>
                  <a:pt x="1576" y="8199"/>
                </a:cubicBezTo>
                <a:lnTo>
                  <a:pt x="1576" y="8199"/>
                </a:lnTo>
                <a:cubicBezTo>
                  <a:pt x="692" y="7314"/>
                  <a:pt x="205" y="6138"/>
                  <a:pt x="205" y="4888"/>
                </a:cubicBezTo>
                <a:lnTo>
                  <a:pt x="205" y="4888"/>
                </a:lnTo>
                <a:cubicBezTo>
                  <a:pt x="205" y="3638"/>
                  <a:pt x="692" y="2462"/>
                  <a:pt x="1576" y="1577"/>
                </a:cubicBezTo>
                <a:lnTo>
                  <a:pt x="1576" y="1577"/>
                </a:lnTo>
                <a:cubicBezTo>
                  <a:pt x="2461" y="693"/>
                  <a:pt x="3637" y="206"/>
                  <a:pt x="4888" y="206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4915">
              <a:defRPr/>
            </a:pPr>
            <a:endParaRPr lang="en-US" sz="1668" kern="0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9D350102-EF6F-BB43-A669-13DBF40F8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921" y="2437271"/>
            <a:ext cx="230036" cy="230036"/>
          </a:xfrm>
          <a:custGeom>
            <a:avLst/>
            <a:gdLst>
              <a:gd name="T0" fmla="*/ 0 w 1509"/>
              <a:gd name="T1" fmla="*/ 113 h 1510"/>
              <a:gd name="T2" fmla="*/ 1395 w 1509"/>
              <a:gd name="T3" fmla="*/ 1509 h 1510"/>
              <a:gd name="T4" fmla="*/ 1508 w 1509"/>
              <a:gd name="T5" fmla="*/ 1395 h 1510"/>
              <a:gd name="T6" fmla="*/ 112 w 1509"/>
              <a:gd name="T7" fmla="*/ 0 h 1510"/>
              <a:gd name="T8" fmla="*/ 0 w 1509"/>
              <a:gd name="T9" fmla="*/ 113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9" h="1510">
                <a:moveTo>
                  <a:pt x="0" y="113"/>
                </a:moveTo>
                <a:lnTo>
                  <a:pt x="1395" y="1509"/>
                </a:lnTo>
                <a:lnTo>
                  <a:pt x="1508" y="1395"/>
                </a:lnTo>
                <a:lnTo>
                  <a:pt x="112" y="0"/>
                </a:lnTo>
                <a:lnTo>
                  <a:pt x="0" y="113"/>
                </a:lnTo>
              </a:path>
            </a:pathLst>
          </a:custGeom>
          <a:solidFill>
            <a:srgbClr val="5E8BC2"/>
          </a:solidFill>
          <a:ln>
            <a:noFill/>
          </a:ln>
          <a:effectLst/>
        </p:spPr>
        <p:txBody>
          <a:bodyPr wrap="none" anchor="ctr"/>
          <a:lstStyle/>
          <a:p>
            <a:pPr defTabSz="444915">
              <a:defRPr/>
            </a:pPr>
            <a:endParaRPr lang="en-US" sz="1668" kern="0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332C3D17-61EB-6243-8EF1-D3D96E1BB23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10722" y="1376835"/>
            <a:ext cx="123935" cy="230036"/>
          </a:xfrm>
          <a:custGeom>
            <a:avLst/>
            <a:gdLst>
              <a:gd name="T0" fmla="*/ 1508 w 1509"/>
              <a:gd name="T1" fmla="*/ 1396 h 1510"/>
              <a:gd name="T2" fmla="*/ 113 w 1509"/>
              <a:gd name="T3" fmla="*/ 0 h 1510"/>
              <a:gd name="T4" fmla="*/ 0 w 1509"/>
              <a:gd name="T5" fmla="*/ 113 h 1510"/>
              <a:gd name="T6" fmla="*/ 1395 w 1509"/>
              <a:gd name="T7" fmla="*/ 1509 h 1510"/>
              <a:gd name="T8" fmla="*/ 1508 w 1509"/>
              <a:gd name="T9" fmla="*/ 1396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9" h="1510">
                <a:moveTo>
                  <a:pt x="1508" y="1396"/>
                </a:moveTo>
                <a:lnTo>
                  <a:pt x="113" y="0"/>
                </a:lnTo>
                <a:lnTo>
                  <a:pt x="0" y="113"/>
                </a:lnTo>
                <a:lnTo>
                  <a:pt x="1395" y="1509"/>
                </a:lnTo>
                <a:lnTo>
                  <a:pt x="1508" y="1396"/>
                </a:lnTo>
              </a:path>
            </a:pathLst>
          </a:custGeom>
          <a:solidFill>
            <a:srgbClr val="5E8BC2"/>
          </a:solidFill>
          <a:ln>
            <a:noFill/>
          </a:ln>
          <a:effectLst/>
        </p:spPr>
        <p:txBody>
          <a:bodyPr wrap="none" anchor="ctr"/>
          <a:lstStyle/>
          <a:p>
            <a:pPr defTabSz="444915">
              <a:defRPr/>
            </a:pPr>
            <a:endParaRPr lang="en-US" sz="1668" kern="0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6898D053-CE24-F348-92F5-E75330540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938" y="1517919"/>
            <a:ext cx="111655" cy="111655"/>
          </a:xfrm>
          <a:custGeom>
            <a:avLst/>
            <a:gdLst>
              <a:gd name="T0" fmla="*/ 130 w 732"/>
              <a:gd name="T1" fmla="*/ 603 h 734"/>
              <a:gd name="T2" fmla="*/ 130 w 732"/>
              <a:gd name="T3" fmla="*/ 603 h 734"/>
              <a:gd name="T4" fmla="*/ 130 w 732"/>
              <a:gd name="T5" fmla="*/ 131 h 734"/>
              <a:gd name="T6" fmla="*/ 130 w 732"/>
              <a:gd name="T7" fmla="*/ 131 h 734"/>
              <a:gd name="T8" fmla="*/ 602 w 732"/>
              <a:gd name="T9" fmla="*/ 131 h 734"/>
              <a:gd name="T10" fmla="*/ 602 w 732"/>
              <a:gd name="T11" fmla="*/ 131 h 734"/>
              <a:gd name="T12" fmla="*/ 602 w 732"/>
              <a:gd name="T13" fmla="*/ 603 h 734"/>
              <a:gd name="T14" fmla="*/ 602 w 732"/>
              <a:gd name="T15" fmla="*/ 603 h 734"/>
              <a:gd name="T16" fmla="*/ 130 w 732"/>
              <a:gd name="T17" fmla="*/ 603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2" h="734">
                <a:moveTo>
                  <a:pt x="130" y="603"/>
                </a:moveTo>
                <a:lnTo>
                  <a:pt x="130" y="603"/>
                </a:lnTo>
                <a:cubicBezTo>
                  <a:pt x="0" y="472"/>
                  <a:pt x="0" y="261"/>
                  <a:pt x="130" y="131"/>
                </a:cubicBezTo>
                <a:lnTo>
                  <a:pt x="130" y="131"/>
                </a:lnTo>
                <a:cubicBezTo>
                  <a:pt x="260" y="0"/>
                  <a:pt x="471" y="0"/>
                  <a:pt x="602" y="131"/>
                </a:cubicBezTo>
                <a:lnTo>
                  <a:pt x="602" y="131"/>
                </a:lnTo>
                <a:cubicBezTo>
                  <a:pt x="731" y="261"/>
                  <a:pt x="731" y="472"/>
                  <a:pt x="602" y="603"/>
                </a:cubicBezTo>
                <a:lnTo>
                  <a:pt x="602" y="603"/>
                </a:lnTo>
                <a:cubicBezTo>
                  <a:pt x="471" y="733"/>
                  <a:pt x="260" y="732"/>
                  <a:pt x="130" y="603"/>
                </a:cubicBezTo>
              </a:path>
            </a:pathLst>
          </a:custGeom>
          <a:solidFill>
            <a:srgbClr val="5E8BC2"/>
          </a:solidFill>
          <a:ln>
            <a:noFill/>
          </a:ln>
          <a:effectLst/>
        </p:spPr>
        <p:txBody>
          <a:bodyPr wrap="none" anchor="ctr"/>
          <a:lstStyle/>
          <a:p>
            <a:pPr defTabSz="444915">
              <a:defRPr/>
            </a:pPr>
            <a:endParaRPr lang="en-US" sz="1668" kern="0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7BE13226-D597-E94D-A2D7-C52B3D096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593" y="2438617"/>
            <a:ext cx="230036" cy="230036"/>
          </a:xfrm>
          <a:custGeom>
            <a:avLst/>
            <a:gdLst>
              <a:gd name="T0" fmla="*/ 1396 w 1510"/>
              <a:gd name="T1" fmla="*/ 0 h 1510"/>
              <a:gd name="T2" fmla="*/ 0 w 1510"/>
              <a:gd name="T3" fmla="*/ 1395 h 1510"/>
              <a:gd name="T4" fmla="*/ 113 w 1510"/>
              <a:gd name="T5" fmla="*/ 1509 h 1510"/>
              <a:gd name="T6" fmla="*/ 1509 w 1510"/>
              <a:gd name="T7" fmla="*/ 113 h 1510"/>
              <a:gd name="T8" fmla="*/ 1396 w 1510"/>
              <a:gd name="T9" fmla="*/ 0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0" h="1510">
                <a:moveTo>
                  <a:pt x="1396" y="0"/>
                </a:moveTo>
                <a:lnTo>
                  <a:pt x="0" y="1395"/>
                </a:lnTo>
                <a:lnTo>
                  <a:pt x="113" y="1509"/>
                </a:lnTo>
                <a:lnTo>
                  <a:pt x="1509" y="113"/>
                </a:lnTo>
                <a:lnTo>
                  <a:pt x="1396" y="0"/>
                </a:lnTo>
              </a:path>
            </a:pathLst>
          </a:custGeom>
          <a:solidFill>
            <a:srgbClr val="5E8BC2"/>
          </a:solidFill>
          <a:ln>
            <a:noFill/>
          </a:ln>
          <a:effectLst/>
        </p:spPr>
        <p:txBody>
          <a:bodyPr wrap="none" anchor="ctr"/>
          <a:lstStyle/>
          <a:p>
            <a:pPr defTabSz="444915">
              <a:defRPr/>
            </a:pPr>
            <a:endParaRPr lang="en-US" sz="1668" kern="0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A64B95A5-81FA-AD4E-9C00-6BD08B204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6838" y="2390188"/>
            <a:ext cx="111655" cy="111655"/>
          </a:xfrm>
          <a:custGeom>
            <a:avLst/>
            <a:gdLst>
              <a:gd name="T0" fmla="*/ 602 w 733"/>
              <a:gd name="T1" fmla="*/ 131 h 733"/>
              <a:gd name="T2" fmla="*/ 602 w 733"/>
              <a:gd name="T3" fmla="*/ 131 h 733"/>
              <a:gd name="T4" fmla="*/ 602 w 733"/>
              <a:gd name="T5" fmla="*/ 602 h 733"/>
              <a:gd name="T6" fmla="*/ 602 w 733"/>
              <a:gd name="T7" fmla="*/ 602 h 733"/>
              <a:gd name="T8" fmla="*/ 130 w 733"/>
              <a:gd name="T9" fmla="*/ 602 h 733"/>
              <a:gd name="T10" fmla="*/ 130 w 733"/>
              <a:gd name="T11" fmla="*/ 602 h 733"/>
              <a:gd name="T12" fmla="*/ 130 w 733"/>
              <a:gd name="T13" fmla="*/ 131 h 733"/>
              <a:gd name="T14" fmla="*/ 130 w 733"/>
              <a:gd name="T15" fmla="*/ 131 h 733"/>
              <a:gd name="T16" fmla="*/ 602 w 733"/>
              <a:gd name="T17" fmla="*/ 131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3" h="733">
                <a:moveTo>
                  <a:pt x="602" y="131"/>
                </a:moveTo>
                <a:lnTo>
                  <a:pt x="602" y="131"/>
                </a:lnTo>
                <a:cubicBezTo>
                  <a:pt x="732" y="261"/>
                  <a:pt x="732" y="472"/>
                  <a:pt x="602" y="602"/>
                </a:cubicBezTo>
                <a:lnTo>
                  <a:pt x="602" y="602"/>
                </a:lnTo>
                <a:cubicBezTo>
                  <a:pt x="472" y="732"/>
                  <a:pt x="260" y="732"/>
                  <a:pt x="130" y="602"/>
                </a:cubicBezTo>
                <a:lnTo>
                  <a:pt x="130" y="602"/>
                </a:lnTo>
                <a:cubicBezTo>
                  <a:pt x="0" y="472"/>
                  <a:pt x="0" y="261"/>
                  <a:pt x="130" y="131"/>
                </a:cubicBezTo>
                <a:lnTo>
                  <a:pt x="130" y="131"/>
                </a:lnTo>
                <a:cubicBezTo>
                  <a:pt x="260" y="0"/>
                  <a:pt x="472" y="0"/>
                  <a:pt x="602" y="131"/>
                </a:cubicBezTo>
              </a:path>
            </a:pathLst>
          </a:custGeom>
          <a:solidFill>
            <a:srgbClr val="5E8BC2"/>
          </a:solidFill>
          <a:ln>
            <a:noFill/>
          </a:ln>
          <a:effectLst/>
        </p:spPr>
        <p:txBody>
          <a:bodyPr wrap="none" anchor="ctr"/>
          <a:lstStyle/>
          <a:p>
            <a:pPr defTabSz="444915">
              <a:defRPr/>
            </a:pPr>
            <a:endParaRPr lang="en-US" sz="1668" kern="0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486E1D3F-8A79-0A41-8A5A-EAF806DBCF7B}"/>
              </a:ext>
            </a:extLst>
          </p:cNvPr>
          <p:cNvSpPr>
            <a:spLocks noChangeArrowheads="1"/>
          </p:cNvSpPr>
          <p:nvPr/>
        </p:nvSpPr>
        <p:spPr bwMode="auto">
          <a:xfrm rot="1504379">
            <a:off x="2485070" y="1519820"/>
            <a:ext cx="301333" cy="24887"/>
          </a:xfrm>
          <a:custGeom>
            <a:avLst/>
            <a:gdLst>
              <a:gd name="T0" fmla="*/ 1974 w 1975"/>
              <a:gd name="T1" fmla="*/ 0 h 161"/>
              <a:gd name="T2" fmla="*/ 0 w 1975"/>
              <a:gd name="T3" fmla="*/ 0 h 161"/>
              <a:gd name="T4" fmla="*/ 0 w 1975"/>
              <a:gd name="T5" fmla="*/ 160 h 161"/>
              <a:gd name="T6" fmla="*/ 1974 w 1975"/>
              <a:gd name="T7" fmla="*/ 160 h 161"/>
              <a:gd name="T8" fmla="*/ 1974 w 1975"/>
              <a:gd name="T9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5" h="161">
                <a:moveTo>
                  <a:pt x="1974" y="0"/>
                </a:moveTo>
                <a:lnTo>
                  <a:pt x="0" y="0"/>
                </a:lnTo>
                <a:lnTo>
                  <a:pt x="0" y="160"/>
                </a:lnTo>
                <a:lnTo>
                  <a:pt x="1974" y="160"/>
                </a:lnTo>
                <a:lnTo>
                  <a:pt x="1974" y="0"/>
                </a:lnTo>
              </a:path>
            </a:pathLst>
          </a:custGeom>
          <a:solidFill>
            <a:srgbClr val="5E8BC2"/>
          </a:solidFill>
          <a:ln>
            <a:noFill/>
          </a:ln>
          <a:effectLst/>
        </p:spPr>
        <p:txBody>
          <a:bodyPr wrap="none" anchor="ctr"/>
          <a:lstStyle/>
          <a:p>
            <a:pPr defTabSz="444915">
              <a:defRPr/>
            </a:pPr>
            <a:endParaRPr lang="en-US" sz="1668" kern="0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72049114-7B4E-7643-B645-69AEBC8B5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374" y="1573746"/>
            <a:ext cx="101566" cy="101566"/>
          </a:xfrm>
          <a:custGeom>
            <a:avLst/>
            <a:gdLst>
              <a:gd name="T0" fmla="*/ 333 w 667"/>
              <a:gd name="T1" fmla="*/ 666 h 667"/>
              <a:gd name="T2" fmla="*/ 333 w 667"/>
              <a:gd name="T3" fmla="*/ 666 h 667"/>
              <a:gd name="T4" fmla="*/ 0 w 667"/>
              <a:gd name="T5" fmla="*/ 333 h 667"/>
              <a:gd name="T6" fmla="*/ 0 w 667"/>
              <a:gd name="T7" fmla="*/ 333 h 667"/>
              <a:gd name="T8" fmla="*/ 333 w 667"/>
              <a:gd name="T9" fmla="*/ 0 h 667"/>
              <a:gd name="T10" fmla="*/ 333 w 667"/>
              <a:gd name="T11" fmla="*/ 0 h 667"/>
              <a:gd name="T12" fmla="*/ 666 w 667"/>
              <a:gd name="T13" fmla="*/ 333 h 667"/>
              <a:gd name="T14" fmla="*/ 666 w 667"/>
              <a:gd name="T15" fmla="*/ 333 h 667"/>
              <a:gd name="T16" fmla="*/ 333 w 667"/>
              <a:gd name="T17" fmla="*/ 666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7" h="667">
                <a:moveTo>
                  <a:pt x="333" y="666"/>
                </a:moveTo>
                <a:lnTo>
                  <a:pt x="333" y="666"/>
                </a:lnTo>
                <a:cubicBezTo>
                  <a:pt x="149" y="666"/>
                  <a:pt x="0" y="517"/>
                  <a:pt x="0" y="333"/>
                </a:cubicBezTo>
                <a:lnTo>
                  <a:pt x="0" y="333"/>
                </a:lnTo>
                <a:cubicBezTo>
                  <a:pt x="0" y="149"/>
                  <a:pt x="149" y="0"/>
                  <a:pt x="333" y="0"/>
                </a:cubicBezTo>
                <a:lnTo>
                  <a:pt x="333" y="0"/>
                </a:lnTo>
                <a:cubicBezTo>
                  <a:pt x="517" y="0"/>
                  <a:pt x="666" y="149"/>
                  <a:pt x="666" y="333"/>
                </a:cubicBezTo>
                <a:lnTo>
                  <a:pt x="666" y="333"/>
                </a:lnTo>
                <a:cubicBezTo>
                  <a:pt x="666" y="517"/>
                  <a:pt x="517" y="666"/>
                  <a:pt x="333" y="666"/>
                </a:cubicBezTo>
              </a:path>
            </a:pathLst>
          </a:custGeom>
          <a:solidFill>
            <a:srgbClr val="5E8BC2"/>
          </a:solidFill>
          <a:ln>
            <a:noFill/>
          </a:ln>
          <a:effectLst/>
        </p:spPr>
        <p:txBody>
          <a:bodyPr wrap="none" anchor="ctr"/>
          <a:lstStyle/>
          <a:p>
            <a:pPr defTabSz="444915">
              <a:defRPr/>
            </a:pPr>
            <a:endParaRPr lang="en-US" sz="1668" kern="0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Freeform 15">
            <a:extLst>
              <a:ext uri="{FF2B5EF4-FFF2-40B4-BE49-F238E27FC236}">
                <a16:creationId xmlns:a16="http://schemas.microsoft.com/office/drawing/2014/main" id="{F75AFEAA-67F6-7B47-B508-AEFC12FBA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7707" y="1090054"/>
            <a:ext cx="570381" cy="569709"/>
          </a:xfrm>
          <a:custGeom>
            <a:avLst/>
            <a:gdLst>
              <a:gd name="T0" fmla="*/ 0 w 3740"/>
              <a:gd name="T1" fmla="*/ 1895 h 3736"/>
              <a:gd name="T2" fmla="*/ 1894 w 3740"/>
              <a:gd name="T3" fmla="*/ 0 h 3736"/>
              <a:gd name="T4" fmla="*/ 1894 w 3740"/>
              <a:gd name="T5" fmla="*/ 0 h 3736"/>
              <a:gd name="T6" fmla="*/ 1894 w 3740"/>
              <a:gd name="T7" fmla="*/ 0 h 3736"/>
              <a:gd name="T8" fmla="*/ 3263 w 3740"/>
              <a:gd name="T9" fmla="*/ 587 h 3736"/>
              <a:gd name="T10" fmla="*/ 3263 w 3740"/>
              <a:gd name="T11" fmla="*/ 587 h 3736"/>
              <a:gd name="T12" fmla="*/ 3263 w 3740"/>
              <a:gd name="T13" fmla="*/ 587 h 3736"/>
              <a:gd name="T14" fmla="*/ 3739 w 3740"/>
              <a:gd name="T15" fmla="*/ 1842 h 3736"/>
              <a:gd name="T16" fmla="*/ 3739 w 3740"/>
              <a:gd name="T17" fmla="*/ 1842 h 3736"/>
              <a:gd name="T18" fmla="*/ 3739 w 3740"/>
              <a:gd name="T19" fmla="*/ 1842 h 3736"/>
              <a:gd name="T20" fmla="*/ 1845 w 3740"/>
              <a:gd name="T21" fmla="*/ 3735 h 3736"/>
              <a:gd name="T22" fmla="*/ 1845 w 3740"/>
              <a:gd name="T23" fmla="*/ 3735 h 3736"/>
              <a:gd name="T24" fmla="*/ 1845 w 3740"/>
              <a:gd name="T25" fmla="*/ 3735 h 3736"/>
              <a:gd name="T26" fmla="*/ 475 w 3740"/>
              <a:gd name="T27" fmla="*/ 3149 h 3736"/>
              <a:gd name="T28" fmla="*/ 475 w 3740"/>
              <a:gd name="T29" fmla="*/ 3149 h 3736"/>
              <a:gd name="T30" fmla="*/ 475 w 3740"/>
              <a:gd name="T31" fmla="*/ 3149 h 3736"/>
              <a:gd name="T32" fmla="*/ 0 w 3740"/>
              <a:gd name="T33" fmla="*/ 1895 h 3736"/>
              <a:gd name="T34" fmla="*/ 0 w 3740"/>
              <a:gd name="T35" fmla="*/ 1895 h 3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40" h="3736">
                <a:moveTo>
                  <a:pt x="0" y="1895"/>
                </a:moveTo>
                <a:cubicBezTo>
                  <a:pt x="0" y="849"/>
                  <a:pt x="848" y="0"/>
                  <a:pt x="1894" y="0"/>
                </a:cubicBezTo>
                <a:lnTo>
                  <a:pt x="1894" y="0"/>
                </a:lnTo>
                <a:lnTo>
                  <a:pt x="1894" y="0"/>
                </a:lnTo>
                <a:cubicBezTo>
                  <a:pt x="2432" y="0"/>
                  <a:pt x="2918" y="225"/>
                  <a:pt x="3263" y="587"/>
                </a:cubicBezTo>
                <a:lnTo>
                  <a:pt x="3263" y="587"/>
                </a:lnTo>
                <a:lnTo>
                  <a:pt x="3263" y="587"/>
                </a:lnTo>
                <a:cubicBezTo>
                  <a:pt x="3559" y="921"/>
                  <a:pt x="3739" y="1360"/>
                  <a:pt x="3739" y="1842"/>
                </a:cubicBezTo>
                <a:lnTo>
                  <a:pt x="3739" y="1842"/>
                </a:lnTo>
                <a:lnTo>
                  <a:pt x="3739" y="1842"/>
                </a:lnTo>
                <a:cubicBezTo>
                  <a:pt x="3739" y="2887"/>
                  <a:pt x="2891" y="3735"/>
                  <a:pt x="1845" y="3735"/>
                </a:cubicBezTo>
                <a:lnTo>
                  <a:pt x="1845" y="3735"/>
                </a:lnTo>
                <a:lnTo>
                  <a:pt x="1845" y="3735"/>
                </a:lnTo>
                <a:cubicBezTo>
                  <a:pt x="1306" y="3735"/>
                  <a:pt x="821" y="3510"/>
                  <a:pt x="475" y="3149"/>
                </a:cubicBezTo>
                <a:lnTo>
                  <a:pt x="475" y="3149"/>
                </a:lnTo>
                <a:lnTo>
                  <a:pt x="475" y="3149"/>
                </a:lnTo>
                <a:cubicBezTo>
                  <a:pt x="180" y="2815"/>
                  <a:pt x="0" y="2376"/>
                  <a:pt x="0" y="1895"/>
                </a:cubicBezTo>
                <a:lnTo>
                  <a:pt x="0" y="1895"/>
                </a:lnTo>
              </a:path>
            </a:pathLst>
          </a:custGeom>
          <a:solidFill>
            <a:srgbClr val="5E8BC2"/>
          </a:solidFill>
          <a:ln>
            <a:noFill/>
          </a:ln>
          <a:effectLst/>
        </p:spPr>
        <p:txBody>
          <a:bodyPr wrap="none" anchor="ctr"/>
          <a:lstStyle/>
          <a:p>
            <a:pPr defTabSz="444915">
              <a:defRPr/>
            </a:pPr>
            <a:endParaRPr lang="en-US" sz="1668" kern="0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id="{04B6DAF6-9958-4B44-AEA6-250B7597F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218" y="2477629"/>
            <a:ext cx="570381" cy="569709"/>
          </a:xfrm>
          <a:custGeom>
            <a:avLst/>
            <a:gdLst>
              <a:gd name="T0" fmla="*/ 0 w 3740"/>
              <a:gd name="T1" fmla="*/ 1894 h 3736"/>
              <a:gd name="T2" fmla="*/ 1894 w 3740"/>
              <a:gd name="T3" fmla="*/ 0 h 3736"/>
              <a:gd name="T4" fmla="*/ 1894 w 3740"/>
              <a:gd name="T5" fmla="*/ 0 h 3736"/>
              <a:gd name="T6" fmla="*/ 1894 w 3740"/>
              <a:gd name="T7" fmla="*/ 0 h 3736"/>
              <a:gd name="T8" fmla="*/ 3264 w 3740"/>
              <a:gd name="T9" fmla="*/ 586 h 3736"/>
              <a:gd name="T10" fmla="*/ 3264 w 3740"/>
              <a:gd name="T11" fmla="*/ 586 h 3736"/>
              <a:gd name="T12" fmla="*/ 3264 w 3740"/>
              <a:gd name="T13" fmla="*/ 586 h 3736"/>
              <a:gd name="T14" fmla="*/ 3739 w 3740"/>
              <a:gd name="T15" fmla="*/ 1842 h 3736"/>
              <a:gd name="T16" fmla="*/ 3739 w 3740"/>
              <a:gd name="T17" fmla="*/ 1842 h 3736"/>
              <a:gd name="T18" fmla="*/ 3739 w 3740"/>
              <a:gd name="T19" fmla="*/ 1842 h 3736"/>
              <a:gd name="T20" fmla="*/ 1846 w 3740"/>
              <a:gd name="T21" fmla="*/ 3735 h 3736"/>
              <a:gd name="T22" fmla="*/ 1846 w 3740"/>
              <a:gd name="T23" fmla="*/ 3735 h 3736"/>
              <a:gd name="T24" fmla="*/ 1846 w 3740"/>
              <a:gd name="T25" fmla="*/ 3735 h 3736"/>
              <a:gd name="T26" fmla="*/ 476 w 3740"/>
              <a:gd name="T27" fmla="*/ 3149 h 3736"/>
              <a:gd name="T28" fmla="*/ 476 w 3740"/>
              <a:gd name="T29" fmla="*/ 3149 h 3736"/>
              <a:gd name="T30" fmla="*/ 476 w 3740"/>
              <a:gd name="T31" fmla="*/ 3149 h 3736"/>
              <a:gd name="T32" fmla="*/ 0 w 3740"/>
              <a:gd name="T33" fmla="*/ 1894 h 3736"/>
              <a:gd name="T34" fmla="*/ 0 w 3740"/>
              <a:gd name="T35" fmla="*/ 1894 h 3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40" h="3736">
                <a:moveTo>
                  <a:pt x="0" y="1894"/>
                </a:moveTo>
                <a:cubicBezTo>
                  <a:pt x="0" y="848"/>
                  <a:pt x="849" y="0"/>
                  <a:pt x="1894" y="0"/>
                </a:cubicBezTo>
                <a:lnTo>
                  <a:pt x="1894" y="0"/>
                </a:lnTo>
                <a:lnTo>
                  <a:pt x="1894" y="0"/>
                </a:lnTo>
                <a:cubicBezTo>
                  <a:pt x="2433" y="0"/>
                  <a:pt x="2919" y="225"/>
                  <a:pt x="3264" y="586"/>
                </a:cubicBezTo>
                <a:lnTo>
                  <a:pt x="3264" y="586"/>
                </a:lnTo>
                <a:lnTo>
                  <a:pt x="3264" y="586"/>
                </a:lnTo>
                <a:cubicBezTo>
                  <a:pt x="3560" y="921"/>
                  <a:pt x="3739" y="1360"/>
                  <a:pt x="3739" y="1842"/>
                </a:cubicBezTo>
                <a:lnTo>
                  <a:pt x="3739" y="1842"/>
                </a:lnTo>
                <a:lnTo>
                  <a:pt x="3739" y="1842"/>
                </a:lnTo>
                <a:cubicBezTo>
                  <a:pt x="3739" y="2887"/>
                  <a:pt x="2892" y="3735"/>
                  <a:pt x="1846" y="3735"/>
                </a:cubicBezTo>
                <a:lnTo>
                  <a:pt x="1846" y="3735"/>
                </a:lnTo>
                <a:lnTo>
                  <a:pt x="1846" y="3735"/>
                </a:lnTo>
                <a:cubicBezTo>
                  <a:pt x="1307" y="3735"/>
                  <a:pt x="821" y="3510"/>
                  <a:pt x="476" y="3149"/>
                </a:cubicBezTo>
                <a:lnTo>
                  <a:pt x="476" y="3149"/>
                </a:lnTo>
                <a:lnTo>
                  <a:pt x="476" y="3149"/>
                </a:lnTo>
                <a:cubicBezTo>
                  <a:pt x="180" y="2815"/>
                  <a:pt x="0" y="2376"/>
                  <a:pt x="0" y="1894"/>
                </a:cubicBezTo>
                <a:lnTo>
                  <a:pt x="0" y="1894"/>
                </a:lnTo>
              </a:path>
            </a:pathLst>
          </a:custGeom>
          <a:solidFill>
            <a:srgbClr val="5E8BC2"/>
          </a:solidFill>
          <a:ln>
            <a:noFill/>
          </a:ln>
          <a:effectLst/>
        </p:spPr>
        <p:txBody>
          <a:bodyPr wrap="none" anchor="ctr"/>
          <a:lstStyle/>
          <a:p>
            <a:pPr defTabSz="444915">
              <a:defRPr/>
            </a:pPr>
            <a:endParaRPr lang="en-US" sz="1668" kern="0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8777A428-E0D6-684D-A327-3EB58375D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8987" y="2480319"/>
            <a:ext cx="570381" cy="569709"/>
          </a:xfrm>
          <a:custGeom>
            <a:avLst/>
            <a:gdLst>
              <a:gd name="T0" fmla="*/ 0 w 3740"/>
              <a:gd name="T1" fmla="*/ 1894 h 3736"/>
              <a:gd name="T2" fmla="*/ 1894 w 3740"/>
              <a:gd name="T3" fmla="*/ 0 h 3736"/>
              <a:gd name="T4" fmla="*/ 1894 w 3740"/>
              <a:gd name="T5" fmla="*/ 0 h 3736"/>
              <a:gd name="T6" fmla="*/ 1894 w 3740"/>
              <a:gd name="T7" fmla="*/ 0 h 3736"/>
              <a:gd name="T8" fmla="*/ 3263 w 3740"/>
              <a:gd name="T9" fmla="*/ 586 h 3736"/>
              <a:gd name="T10" fmla="*/ 3263 w 3740"/>
              <a:gd name="T11" fmla="*/ 586 h 3736"/>
              <a:gd name="T12" fmla="*/ 3263 w 3740"/>
              <a:gd name="T13" fmla="*/ 586 h 3736"/>
              <a:gd name="T14" fmla="*/ 3739 w 3740"/>
              <a:gd name="T15" fmla="*/ 1842 h 3736"/>
              <a:gd name="T16" fmla="*/ 3739 w 3740"/>
              <a:gd name="T17" fmla="*/ 1842 h 3736"/>
              <a:gd name="T18" fmla="*/ 3739 w 3740"/>
              <a:gd name="T19" fmla="*/ 1842 h 3736"/>
              <a:gd name="T20" fmla="*/ 1846 w 3740"/>
              <a:gd name="T21" fmla="*/ 3735 h 3736"/>
              <a:gd name="T22" fmla="*/ 1846 w 3740"/>
              <a:gd name="T23" fmla="*/ 3735 h 3736"/>
              <a:gd name="T24" fmla="*/ 1846 w 3740"/>
              <a:gd name="T25" fmla="*/ 3735 h 3736"/>
              <a:gd name="T26" fmla="*/ 476 w 3740"/>
              <a:gd name="T27" fmla="*/ 3149 h 3736"/>
              <a:gd name="T28" fmla="*/ 476 w 3740"/>
              <a:gd name="T29" fmla="*/ 3149 h 3736"/>
              <a:gd name="T30" fmla="*/ 476 w 3740"/>
              <a:gd name="T31" fmla="*/ 3149 h 3736"/>
              <a:gd name="T32" fmla="*/ 0 w 3740"/>
              <a:gd name="T33" fmla="*/ 1894 h 3736"/>
              <a:gd name="T34" fmla="*/ 0 w 3740"/>
              <a:gd name="T35" fmla="*/ 1894 h 3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40" h="3736">
                <a:moveTo>
                  <a:pt x="0" y="1894"/>
                </a:moveTo>
                <a:cubicBezTo>
                  <a:pt x="0" y="848"/>
                  <a:pt x="848" y="0"/>
                  <a:pt x="1894" y="0"/>
                </a:cubicBezTo>
                <a:lnTo>
                  <a:pt x="1894" y="0"/>
                </a:lnTo>
                <a:lnTo>
                  <a:pt x="1894" y="0"/>
                </a:lnTo>
                <a:cubicBezTo>
                  <a:pt x="2432" y="0"/>
                  <a:pt x="2919" y="225"/>
                  <a:pt x="3263" y="586"/>
                </a:cubicBezTo>
                <a:lnTo>
                  <a:pt x="3263" y="586"/>
                </a:lnTo>
                <a:lnTo>
                  <a:pt x="3263" y="586"/>
                </a:lnTo>
                <a:cubicBezTo>
                  <a:pt x="3560" y="921"/>
                  <a:pt x="3739" y="1360"/>
                  <a:pt x="3739" y="1842"/>
                </a:cubicBezTo>
                <a:lnTo>
                  <a:pt x="3739" y="1842"/>
                </a:lnTo>
                <a:lnTo>
                  <a:pt x="3739" y="1842"/>
                </a:lnTo>
                <a:cubicBezTo>
                  <a:pt x="3739" y="2887"/>
                  <a:pt x="2891" y="3735"/>
                  <a:pt x="1846" y="3735"/>
                </a:cubicBezTo>
                <a:lnTo>
                  <a:pt x="1846" y="3735"/>
                </a:lnTo>
                <a:lnTo>
                  <a:pt x="1846" y="3735"/>
                </a:lnTo>
                <a:cubicBezTo>
                  <a:pt x="1307" y="3735"/>
                  <a:pt x="821" y="3510"/>
                  <a:pt x="476" y="3149"/>
                </a:cubicBezTo>
                <a:lnTo>
                  <a:pt x="476" y="3149"/>
                </a:lnTo>
                <a:lnTo>
                  <a:pt x="476" y="3149"/>
                </a:lnTo>
                <a:cubicBezTo>
                  <a:pt x="180" y="2815"/>
                  <a:pt x="0" y="2376"/>
                  <a:pt x="0" y="1894"/>
                </a:cubicBezTo>
                <a:lnTo>
                  <a:pt x="0" y="1894"/>
                </a:lnTo>
              </a:path>
            </a:pathLst>
          </a:custGeom>
          <a:solidFill>
            <a:srgbClr val="5E8BC2"/>
          </a:solidFill>
          <a:ln>
            <a:noFill/>
          </a:ln>
          <a:effectLst/>
        </p:spPr>
        <p:txBody>
          <a:bodyPr wrap="none" anchor="ctr"/>
          <a:lstStyle/>
          <a:p>
            <a:pPr defTabSz="444915">
              <a:defRPr/>
            </a:pPr>
            <a:endParaRPr lang="en-US" sz="1668" kern="0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Freeform 25">
            <a:extLst>
              <a:ext uri="{FF2B5EF4-FFF2-40B4-BE49-F238E27FC236}">
                <a16:creationId xmlns:a16="http://schemas.microsoft.com/office/drawing/2014/main" id="{09ADAD5E-CE78-C845-A2D9-3D521E460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7838" y="988795"/>
            <a:ext cx="570381" cy="569708"/>
          </a:xfrm>
          <a:custGeom>
            <a:avLst/>
            <a:gdLst>
              <a:gd name="T0" fmla="*/ 0 w 3740"/>
              <a:gd name="T1" fmla="*/ 1894 h 3735"/>
              <a:gd name="T2" fmla="*/ 1894 w 3740"/>
              <a:gd name="T3" fmla="*/ 0 h 3735"/>
              <a:gd name="T4" fmla="*/ 1894 w 3740"/>
              <a:gd name="T5" fmla="*/ 0 h 3735"/>
              <a:gd name="T6" fmla="*/ 1894 w 3740"/>
              <a:gd name="T7" fmla="*/ 0 h 3735"/>
              <a:gd name="T8" fmla="*/ 3263 w 3740"/>
              <a:gd name="T9" fmla="*/ 586 h 3735"/>
              <a:gd name="T10" fmla="*/ 3263 w 3740"/>
              <a:gd name="T11" fmla="*/ 586 h 3735"/>
              <a:gd name="T12" fmla="*/ 3263 w 3740"/>
              <a:gd name="T13" fmla="*/ 586 h 3735"/>
              <a:gd name="T14" fmla="*/ 3739 w 3740"/>
              <a:gd name="T15" fmla="*/ 1841 h 3735"/>
              <a:gd name="T16" fmla="*/ 3739 w 3740"/>
              <a:gd name="T17" fmla="*/ 1841 h 3735"/>
              <a:gd name="T18" fmla="*/ 3739 w 3740"/>
              <a:gd name="T19" fmla="*/ 1841 h 3735"/>
              <a:gd name="T20" fmla="*/ 1845 w 3740"/>
              <a:gd name="T21" fmla="*/ 3734 h 3735"/>
              <a:gd name="T22" fmla="*/ 1845 w 3740"/>
              <a:gd name="T23" fmla="*/ 3734 h 3735"/>
              <a:gd name="T24" fmla="*/ 1845 w 3740"/>
              <a:gd name="T25" fmla="*/ 3734 h 3735"/>
              <a:gd name="T26" fmla="*/ 475 w 3740"/>
              <a:gd name="T27" fmla="*/ 3148 h 3735"/>
              <a:gd name="T28" fmla="*/ 475 w 3740"/>
              <a:gd name="T29" fmla="*/ 3148 h 3735"/>
              <a:gd name="T30" fmla="*/ 475 w 3740"/>
              <a:gd name="T31" fmla="*/ 3148 h 3735"/>
              <a:gd name="T32" fmla="*/ 0 w 3740"/>
              <a:gd name="T33" fmla="*/ 1894 h 3735"/>
              <a:gd name="T34" fmla="*/ 0 w 3740"/>
              <a:gd name="T35" fmla="*/ 1894 h 3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40" h="3735">
                <a:moveTo>
                  <a:pt x="0" y="1894"/>
                </a:moveTo>
                <a:cubicBezTo>
                  <a:pt x="0" y="848"/>
                  <a:pt x="848" y="0"/>
                  <a:pt x="1894" y="0"/>
                </a:cubicBezTo>
                <a:lnTo>
                  <a:pt x="1894" y="0"/>
                </a:lnTo>
                <a:lnTo>
                  <a:pt x="1894" y="0"/>
                </a:lnTo>
                <a:cubicBezTo>
                  <a:pt x="2432" y="0"/>
                  <a:pt x="2918" y="225"/>
                  <a:pt x="3263" y="586"/>
                </a:cubicBezTo>
                <a:lnTo>
                  <a:pt x="3263" y="586"/>
                </a:lnTo>
                <a:lnTo>
                  <a:pt x="3263" y="586"/>
                </a:lnTo>
                <a:cubicBezTo>
                  <a:pt x="3559" y="920"/>
                  <a:pt x="3739" y="1360"/>
                  <a:pt x="3739" y="1841"/>
                </a:cubicBezTo>
                <a:lnTo>
                  <a:pt x="3739" y="1841"/>
                </a:lnTo>
                <a:lnTo>
                  <a:pt x="3739" y="1841"/>
                </a:lnTo>
                <a:cubicBezTo>
                  <a:pt x="3739" y="2886"/>
                  <a:pt x="2891" y="3734"/>
                  <a:pt x="1845" y="3734"/>
                </a:cubicBezTo>
                <a:lnTo>
                  <a:pt x="1845" y="3734"/>
                </a:lnTo>
                <a:lnTo>
                  <a:pt x="1845" y="3734"/>
                </a:lnTo>
                <a:cubicBezTo>
                  <a:pt x="1306" y="3734"/>
                  <a:pt x="821" y="3509"/>
                  <a:pt x="475" y="3148"/>
                </a:cubicBezTo>
                <a:lnTo>
                  <a:pt x="475" y="3148"/>
                </a:lnTo>
                <a:lnTo>
                  <a:pt x="475" y="3148"/>
                </a:lnTo>
                <a:cubicBezTo>
                  <a:pt x="180" y="2814"/>
                  <a:pt x="0" y="2374"/>
                  <a:pt x="0" y="1894"/>
                </a:cubicBezTo>
                <a:lnTo>
                  <a:pt x="0" y="1894"/>
                </a:lnTo>
              </a:path>
            </a:pathLst>
          </a:custGeom>
          <a:solidFill>
            <a:srgbClr val="5E8BC2"/>
          </a:solidFill>
          <a:ln>
            <a:noFill/>
          </a:ln>
          <a:effectLst/>
        </p:spPr>
        <p:txBody>
          <a:bodyPr wrap="none" anchor="ctr"/>
          <a:lstStyle/>
          <a:p>
            <a:pPr defTabSz="444915">
              <a:defRPr/>
            </a:pPr>
            <a:endParaRPr lang="en-US" sz="1668" kern="0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FE7C0590-C065-8B4E-9C36-F1C4E807C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447" y="2395233"/>
            <a:ext cx="101566" cy="101566"/>
          </a:xfrm>
          <a:custGeom>
            <a:avLst/>
            <a:gdLst>
              <a:gd name="T0" fmla="*/ 333 w 667"/>
              <a:gd name="T1" fmla="*/ 666 h 667"/>
              <a:gd name="T2" fmla="*/ 333 w 667"/>
              <a:gd name="T3" fmla="*/ 666 h 667"/>
              <a:gd name="T4" fmla="*/ 0 w 667"/>
              <a:gd name="T5" fmla="*/ 333 h 667"/>
              <a:gd name="T6" fmla="*/ 0 w 667"/>
              <a:gd name="T7" fmla="*/ 333 h 667"/>
              <a:gd name="T8" fmla="*/ 333 w 667"/>
              <a:gd name="T9" fmla="*/ 0 h 667"/>
              <a:gd name="T10" fmla="*/ 333 w 667"/>
              <a:gd name="T11" fmla="*/ 0 h 667"/>
              <a:gd name="T12" fmla="*/ 666 w 667"/>
              <a:gd name="T13" fmla="*/ 333 h 667"/>
              <a:gd name="T14" fmla="*/ 666 w 667"/>
              <a:gd name="T15" fmla="*/ 333 h 667"/>
              <a:gd name="T16" fmla="*/ 333 w 667"/>
              <a:gd name="T17" fmla="*/ 666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7" h="667">
                <a:moveTo>
                  <a:pt x="333" y="666"/>
                </a:moveTo>
                <a:lnTo>
                  <a:pt x="333" y="666"/>
                </a:lnTo>
                <a:cubicBezTo>
                  <a:pt x="149" y="666"/>
                  <a:pt x="0" y="517"/>
                  <a:pt x="0" y="333"/>
                </a:cubicBezTo>
                <a:lnTo>
                  <a:pt x="0" y="333"/>
                </a:lnTo>
                <a:cubicBezTo>
                  <a:pt x="0" y="149"/>
                  <a:pt x="149" y="0"/>
                  <a:pt x="333" y="0"/>
                </a:cubicBezTo>
                <a:lnTo>
                  <a:pt x="333" y="0"/>
                </a:lnTo>
                <a:cubicBezTo>
                  <a:pt x="517" y="0"/>
                  <a:pt x="666" y="149"/>
                  <a:pt x="666" y="333"/>
                </a:cubicBezTo>
                <a:lnTo>
                  <a:pt x="666" y="333"/>
                </a:lnTo>
                <a:cubicBezTo>
                  <a:pt x="666" y="517"/>
                  <a:pt x="517" y="666"/>
                  <a:pt x="333" y="666"/>
                </a:cubicBezTo>
              </a:path>
            </a:pathLst>
          </a:custGeom>
          <a:solidFill>
            <a:srgbClr val="5E8BC2"/>
          </a:solidFill>
          <a:ln>
            <a:noFill/>
          </a:ln>
          <a:effectLst/>
        </p:spPr>
        <p:txBody>
          <a:bodyPr wrap="none" anchor="ctr"/>
          <a:lstStyle/>
          <a:p>
            <a:pPr defTabSz="444915">
              <a:defRPr/>
            </a:pPr>
            <a:endParaRPr lang="en-US" sz="1668" kern="0" dirty="0">
              <a:solidFill>
                <a:srgbClr val="AAAAA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4" name="TextBox 35">
            <a:extLst>
              <a:ext uri="{FF2B5EF4-FFF2-40B4-BE49-F238E27FC236}">
                <a16:creationId xmlns:a16="http://schemas.microsoft.com/office/drawing/2014/main" id="{A07AA5C0-7B24-5945-B3F3-A65BD3552DB6}"/>
              </a:ext>
            </a:extLst>
          </p:cNvPr>
          <p:cNvSpPr txBox="1"/>
          <p:nvPr/>
        </p:nvSpPr>
        <p:spPr>
          <a:xfrm>
            <a:off x="4775382" y="2551853"/>
            <a:ext cx="1480906" cy="448713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defTabSz="444915"/>
            <a:r>
              <a:rPr lang="es-ES" sz="834" b="1" dirty="0">
                <a:solidFill>
                  <a:srgbClr val="0820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Otros desarrollos: </a:t>
            </a:r>
            <a:r>
              <a:rPr lang="es-ES" sz="741" dirty="0">
                <a:solidFill>
                  <a:srgbClr val="0820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 integren lo anterior y cumplan </a:t>
            </a:r>
            <a:br>
              <a:rPr lang="es-ES" sz="741" dirty="0">
                <a:solidFill>
                  <a:srgbClr val="0820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s-ES" sz="741" dirty="0">
                <a:solidFill>
                  <a:srgbClr val="0820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 los criterios de calidad.</a:t>
            </a:r>
            <a:endParaRPr lang="es-ES" sz="834" dirty="0">
              <a:solidFill>
                <a:srgbClr val="08204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6" name="TextBox 42">
            <a:extLst>
              <a:ext uri="{FF2B5EF4-FFF2-40B4-BE49-F238E27FC236}">
                <a16:creationId xmlns:a16="http://schemas.microsoft.com/office/drawing/2014/main" id="{9D66DBF1-5540-6F4F-B8DD-B6B6A0FF8C42}"/>
              </a:ext>
            </a:extLst>
          </p:cNvPr>
          <p:cNvSpPr txBox="1"/>
          <p:nvPr/>
        </p:nvSpPr>
        <p:spPr>
          <a:xfrm>
            <a:off x="5128714" y="1157422"/>
            <a:ext cx="673582" cy="22070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 defTabSz="444915"/>
            <a:r>
              <a:rPr lang="en-US" sz="834" b="1" dirty="0">
                <a:solidFill>
                  <a:srgbClr val="0820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Presencial</a:t>
            </a:r>
          </a:p>
        </p:txBody>
      </p:sp>
      <p:sp>
        <p:nvSpPr>
          <p:cNvPr id="37" name="TextBox 44">
            <a:extLst>
              <a:ext uri="{FF2B5EF4-FFF2-40B4-BE49-F238E27FC236}">
                <a16:creationId xmlns:a16="http://schemas.microsoft.com/office/drawing/2014/main" id="{9A3E0AE1-6264-CF46-846F-EB0860733C03}"/>
              </a:ext>
            </a:extLst>
          </p:cNvPr>
          <p:cNvSpPr txBox="1"/>
          <p:nvPr/>
        </p:nvSpPr>
        <p:spPr>
          <a:xfrm>
            <a:off x="1486944" y="2664770"/>
            <a:ext cx="707246" cy="22070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 defTabSz="444915"/>
            <a:r>
              <a:rPr lang="en-US" sz="834" b="1" dirty="0">
                <a:solidFill>
                  <a:srgbClr val="0820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distancia</a:t>
            </a:r>
          </a:p>
        </p:txBody>
      </p:sp>
      <p:sp>
        <p:nvSpPr>
          <p:cNvPr id="38" name="TextBox 46">
            <a:extLst>
              <a:ext uri="{FF2B5EF4-FFF2-40B4-BE49-F238E27FC236}">
                <a16:creationId xmlns:a16="http://schemas.microsoft.com/office/drawing/2014/main" id="{4849627C-E40E-B140-A8B0-697526F2EE24}"/>
              </a:ext>
            </a:extLst>
          </p:cNvPr>
          <p:cNvSpPr txBox="1"/>
          <p:nvPr/>
        </p:nvSpPr>
        <p:spPr>
          <a:xfrm>
            <a:off x="1350962" y="1139455"/>
            <a:ext cx="508474" cy="22070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 defTabSz="444915"/>
            <a:r>
              <a:rPr lang="en-US" sz="834" b="1" dirty="0">
                <a:solidFill>
                  <a:srgbClr val="0820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Virtual</a:t>
            </a:r>
          </a:p>
        </p:txBody>
      </p:sp>
      <p:sp>
        <p:nvSpPr>
          <p:cNvPr id="45" name="TextBox 54">
            <a:extLst>
              <a:ext uri="{FF2B5EF4-FFF2-40B4-BE49-F238E27FC236}">
                <a16:creationId xmlns:a16="http://schemas.microsoft.com/office/drawing/2014/main" id="{FD53956B-DCFE-414A-8411-E6534CF98FCB}"/>
              </a:ext>
            </a:extLst>
          </p:cNvPr>
          <p:cNvSpPr txBox="1"/>
          <p:nvPr/>
        </p:nvSpPr>
        <p:spPr>
          <a:xfrm>
            <a:off x="2884550" y="1539917"/>
            <a:ext cx="1196980" cy="7763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44915"/>
            <a:r>
              <a:rPr lang="es-ES" sz="741" b="1" dirty="0">
                <a:solidFill>
                  <a:srgbClr val="0820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modalidad de formación combinada no es una opción, sino un referente obligatorio en el desarrollo de los programas de FT.</a:t>
            </a:r>
          </a:p>
        </p:txBody>
      </p:sp>
      <p:pic>
        <p:nvPicPr>
          <p:cNvPr id="3" name="Gráfico 2" descr="Centro educativo contorno">
            <a:extLst>
              <a:ext uri="{FF2B5EF4-FFF2-40B4-BE49-F238E27FC236}">
                <a16:creationId xmlns:a16="http://schemas.microsoft.com/office/drawing/2014/main" id="{0650A828-9465-4242-E076-C355154E0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0360" y="1095116"/>
            <a:ext cx="423769" cy="423769"/>
          </a:xfrm>
          <a:prstGeom prst="rect">
            <a:avLst/>
          </a:prstGeom>
        </p:spPr>
      </p:pic>
      <p:pic>
        <p:nvPicPr>
          <p:cNvPr id="21" name="Gráfico 20" descr="Internet con relleno sólido">
            <a:extLst>
              <a:ext uri="{FF2B5EF4-FFF2-40B4-BE49-F238E27FC236}">
                <a16:creationId xmlns:a16="http://schemas.microsoft.com/office/drawing/2014/main" id="{6CF03B2B-AC73-13E6-0A3E-9732853872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32380" y="1062689"/>
            <a:ext cx="423769" cy="423769"/>
          </a:xfrm>
          <a:prstGeom prst="rect">
            <a:avLst/>
          </a:prstGeom>
        </p:spPr>
      </p:pic>
      <p:pic>
        <p:nvPicPr>
          <p:cNvPr id="25" name="Gráfico 24" descr="Informática en la nube contorno">
            <a:extLst>
              <a:ext uri="{FF2B5EF4-FFF2-40B4-BE49-F238E27FC236}">
                <a16:creationId xmlns:a16="http://schemas.microsoft.com/office/drawing/2014/main" id="{DEB2EA19-71DA-244C-31AB-9BD30950C9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81757" y="2536809"/>
            <a:ext cx="423769" cy="423769"/>
          </a:xfrm>
          <a:prstGeom prst="rect">
            <a:avLst/>
          </a:prstGeom>
        </p:spPr>
      </p:pic>
      <p:pic>
        <p:nvPicPr>
          <p:cNvPr id="29" name="Gráfico 28" descr="Internet de las cosas con relleno sólido">
            <a:extLst>
              <a:ext uri="{FF2B5EF4-FFF2-40B4-BE49-F238E27FC236}">
                <a16:creationId xmlns:a16="http://schemas.microsoft.com/office/drawing/2014/main" id="{D10CA3DC-8C53-3BBA-5670-01718D9D92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82492" y="2556201"/>
            <a:ext cx="423769" cy="42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13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ángulo 151">
            <a:extLst>
              <a:ext uri="{FF2B5EF4-FFF2-40B4-BE49-F238E27FC236}">
                <a16:creationId xmlns:a16="http://schemas.microsoft.com/office/drawing/2014/main" id="{A4101E48-0AD9-E141-A1BC-82E035C80809}"/>
              </a:ext>
            </a:extLst>
          </p:cNvPr>
          <p:cNvSpPr/>
          <p:nvPr/>
        </p:nvSpPr>
        <p:spPr>
          <a:xfrm>
            <a:off x="925816" y="27930"/>
            <a:ext cx="3597205" cy="4366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668" b="1" kern="0" spc="-53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 Neue"/>
              </a:rPr>
              <a:t>Denominaciones y Calidad en el SFT</a:t>
            </a:r>
          </a:p>
        </p:txBody>
      </p:sp>
      <p:pic>
        <p:nvPicPr>
          <p:cNvPr id="272" name="object 6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6945" y="1"/>
            <a:ext cx="2224788" cy="438817"/>
          </a:xfrm>
          <a:prstGeom prst="rect">
            <a:avLst/>
          </a:prstGeom>
        </p:spPr>
      </p:pic>
      <p:sp>
        <p:nvSpPr>
          <p:cNvPr id="102" name="object 648">
            <a:extLst>
              <a:ext uri="{FF2B5EF4-FFF2-40B4-BE49-F238E27FC236}">
                <a16:creationId xmlns:a16="http://schemas.microsoft.com/office/drawing/2014/main" id="{FF788994-B875-9B4D-905A-76D9C5A7B50A}"/>
              </a:ext>
            </a:extLst>
          </p:cNvPr>
          <p:cNvSpPr/>
          <p:nvPr/>
        </p:nvSpPr>
        <p:spPr>
          <a:xfrm>
            <a:off x="815041" y="3436356"/>
            <a:ext cx="5932768" cy="165682"/>
          </a:xfrm>
          <a:custGeom>
            <a:avLst/>
            <a:gdLst/>
            <a:ahLst/>
            <a:cxnLst/>
            <a:rect l="l" t="t" r="r" b="b"/>
            <a:pathLst>
              <a:path w="12801600" h="357504">
                <a:moveTo>
                  <a:pt x="12801600" y="0"/>
                </a:moveTo>
                <a:lnTo>
                  <a:pt x="0" y="0"/>
                </a:lnTo>
                <a:lnTo>
                  <a:pt x="0" y="356997"/>
                </a:lnTo>
                <a:lnTo>
                  <a:pt x="12801600" y="356997"/>
                </a:lnTo>
                <a:lnTo>
                  <a:pt x="128016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834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9" name="TextBox 98">
            <a:extLst>
              <a:ext uri="{FF2B5EF4-FFF2-40B4-BE49-F238E27FC236}">
                <a16:creationId xmlns:a16="http://schemas.microsoft.com/office/drawing/2014/main" id="{46466B49-74A6-4C40-9CD8-59E5B4C88418}"/>
              </a:ext>
            </a:extLst>
          </p:cNvPr>
          <p:cNvSpPr txBox="1">
            <a:spLocks noChangeAspect="1"/>
          </p:cNvSpPr>
          <p:nvPr/>
        </p:nvSpPr>
        <p:spPr>
          <a:xfrm>
            <a:off x="1434077" y="2612713"/>
            <a:ext cx="1201338" cy="20633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741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Certificado de Ayudante</a:t>
            </a:r>
          </a:p>
        </p:txBody>
      </p:sp>
      <p:sp>
        <p:nvSpPr>
          <p:cNvPr id="50" name="Trapezoid 3">
            <a:extLst>
              <a:ext uri="{FF2B5EF4-FFF2-40B4-BE49-F238E27FC236}">
                <a16:creationId xmlns:a16="http://schemas.microsoft.com/office/drawing/2014/main" id="{0CE51282-1B1B-8B41-87DC-C17BCFDC76D3}"/>
              </a:ext>
            </a:extLst>
          </p:cNvPr>
          <p:cNvSpPr>
            <a:spLocks noChangeAspect="1"/>
          </p:cNvSpPr>
          <p:nvPr/>
        </p:nvSpPr>
        <p:spPr>
          <a:xfrm>
            <a:off x="2605128" y="2703032"/>
            <a:ext cx="356777" cy="171163"/>
          </a:xfrm>
          <a:prstGeom prst="trapezoid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5919" rIns="0" bIns="159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34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02</a:t>
            </a:r>
          </a:p>
        </p:txBody>
      </p:sp>
      <p:sp>
        <p:nvSpPr>
          <p:cNvPr id="51" name="Trapezoid 55">
            <a:extLst>
              <a:ext uri="{FF2B5EF4-FFF2-40B4-BE49-F238E27FC236}">
                <a16:creationId xmlns:a16="http://schemas.microsoft.com/office/drawing/2014/main" id="{1B780574-C0BB-2247-9A1D-1723F9E57CCD}"/>
              </a:ext>
            </a:extLst>
          </p:cNvPr>
          <p:cNvSpPr>
            <a:spLocks noChangeAspect="1"/>
          </p:cNvSpPr>
          <p:nvPr/>
        </p:nvSpPr>
        <p:spPr>
          <a:xfrm>
            <a:off x="2608564" y="2155516"/>
            <a:ext cx="349905" cy="171163"/>
          </a:xfrm>
          <a:prstGeom prst="trapezoid">
            <a:avLst/>
          </a:prstGeom>
          <a:solidFill>
            <a:srgbClr val="4D5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5919" rIns="0" bIns="159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34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04</a:t>
            </a:r>
          </a:p>
        </p:txBody>
      </p:sp>
      <p:sp>
        <p:nvSpPr>
          <p:cNvPr id="52" name="Trapezoid 56">
            <a:extLst>
              <a:ext uri="{FF2B5EF4-FFF2-40B4-BE49-F238E27FC236}">
                <a16:creationId xmlns:a16="http://schemas.microsoft.com/office/drawing/2014/main" id="{165DE935-5EDD-B748-904A-FF989F14F830}"/>
              </a:ext>
            </a:extLst>
          </p:cNvPr>
          <p:cNvSpPr>
            <a:spLocks noChangeAspect="1"/>
          </p:cNvSpPr>
          <p:nvPr/>
        </p:nvSpPr>
        <p:spPr>
          <a:xfrm>
            <a:off x="2605128" y="2429274"/>
            <a:ext cx="356777" cy="171163"/>
          </a:xfrm>
          <a:prstGeom prst="trapezoid">
            <a:avLst/>
          </a:prstGeom>
          <a:solidFill>
            <a:srgbClr val="647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5919" rIns="0" bIns="159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34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03</a:t>
            </a:r>
          </a:p>
        </p:txBody>
      </p:sp>
      <p:sp>
        <p:nvSpPr>
          <p:cNvPr id="53" name="Trapezoid 57">
            <a:extLst>
              <a:ext uri="{FF2B5EF4-FFF2-40B4-BE49-F238E27FC236}">
                <a16:creationId xmlns:a16="http://schemas.microsoft.com/office/drawing/2014/main" id="{5260AC3C-2070-F542-A718-525322CBEE42}"/>
              </a:ext>
            </a:extLst>
          </p:cNvPr>
          <p:cNvSpPr>
            <a:spLocks noChangeAspect="1"/>
          </p:cNvSpPr>
          <p:nvPr/>
        </p:nvSpPr>
        <p:spPr>
          <a:xfrm>
            <a:off x="2605128" y="1607748"/>
            <a:ext cx="356777" cy="171163"/>
          </a:xfrm>
          <a:prstGeom prst="trapezoid">
            <a:avLst/>
          </a:prstGeom>
          <a:solidFill>
            <a:srgbClr val="333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5919" rIns="0" bIns="159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34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06</a:t>
            </a:r>
          </a:p>
        </p:txBody>
      </p:sp>
      <p:sp>
        <p:nvSpPr>
          <p:cNvPr id="54" name="Trapezoid 58">
            <a:extLst>
              <a:ext uri="{FF2B5EF4-FFF2-40B4-BE49-F238E27FC236}">
                <a16:creationId xmlns:a16="http://schemas.microsoft.com/office/drawing/2014/main" id="{77C79739-E392-8844-8216-77594D0E9FF3}"/>
              </a:ext>
            </a:extLst>
          </p:cNvPr>
          <p:cNvSpPr>
            <a:spLocks/>
          </p:cNvSpPr>
          <p:nvPr/>
        </p:nvSpPr>
        <p:spPr>
          <a:xfrm>
            <a:off x="2603386" y="1881507"/>
            <a:ext cx="360260" cy="171414"/>
          </a:xfrm>
          <a:prstGeom prst="trapezoid">
            <a:avLst/>
          </a:prstGeom>
          <a:solidFill>
            <a:srgbClr val="425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5919" rIns="0" bIns="159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34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05</a:t>
            </a:r>
          </a:p>
        </p:txBody>
      </p:sp>
      <p:sp>
        <p:nvSpPr>
          <p:cNvPr id="55" name="Trapezoid 60">
            <a:extLst>
              <a:ext uri="{FF2B5EF4-FFF2-40B4-BE49-F238E27FC236}">
                <a16:creationId xmlns:a16="http://schemas.microsoft.com/office/drawing/2014/main" id="{AD0B9C84-64BE-F541-A920-6F536DE56D01}"/>
              </a:ext>
            </a:extLst>
          </p:cNvPr>
          <p:cNvSpPr>
            <a:spLocks noChangeAspect="1"/>
          </p:cNvSpPr>
          <p:nvPr/>
        </p:nvSpPr>
        <p:spPr>
          <a:xfrm>
            <a:off x="2605128" y="1333990"/>
            <a:ext cx="356777" cy="171163"/>
          </a:xfrm>
          <a:prstGeom prst="trapezoid">
            <a:avLst/>
          </a:prstGeom>
          <a:solidFill>
            <a:srgbClr val="1F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5919" rIns="0" bIns="159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34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07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480D4D65-5DB0-944E-9290-A3F633081EB9}"/>
              </a:ext>
            </a:extLst>
          </p:cNvPr>
          <p:cNvSpPr txBox="1"/>
          <p:nvPr/>
        </p:nvSpPr>
        <p:spPr>
          <a:xfrm>
            <a:off x="1026926" y="766675"/>
            <a:ext cx="2754499" cy="52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000" b="1">
                <a:ln/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s-ES" sz="927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Denominaciones de los niveles (MNC) de la oferta de programas de la </a:t>
            </a:r>
            <a:r>
              <a:rPr lang="es-CO" sz="927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Formación para el Trabajo</a:t>
            </a:r>
            <a:r>
              <a:rPr lang="es-CO" sz="834" b="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endParaRPr lang="es-ES" sz="834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69334848-9B22-D149-8725-8E31512A7C87}"/>
              </a:ext>
            </a:extLst>
          </p:cNvPr>
          <p:cNvSpPr>
            <a:spLocks noChangeAspect="1"/>
          </p:cNvSpPr>
          <p:nvPr/>
        </p:nvSpPr>
        <p:spPr>
          <a:xfrm>
            <a:off x="1670832" y="2370111"/>
            <a:ext cx="753765" cy="320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ES" sz="741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Técnico Básico</a:t>
            </a:r>
            <a:endParaRPr lang="es-CO" sz="741" b="1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FAF50622-1B81-264E-839A-768443637D3C}"/>
              </a:ext>
            </a:extLst>
          </p:cNvPr>
          <p:cNvSpPr>
            <a:spLocks noChangeAspect="1"/>
          </p:cNvSpPr>
          <p:nvPr/>
        </p:nvSpPr>
        <p:spPr>
          <a:xfrm>
            <a:off x="1529453" y="2140715"/>
            <a:ext cx="1010585" cy="20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741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Técnico Intermedio</a:t>
            </a:r>
            <a:endParaRPr lang="es-CO" sz="741" b="1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49304A21-E67B-D94B-BFC0-4A579288A46B}"/>
              </a:ext>
            </a:extLst>
          </p:cNvPr>
          <p:cNvSpPr>
            <a:spLocks noChangeAspect="1"/>
          </p:cNvSpPr>
          <p:nvPr/>
        </p:nvSpPr>
        <p:spPr>
          <a:xfrm>
            <a:off x="1591749" y="1859894"/>
            <a:ext cx="885994" cy="320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ES" sz="741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Técnico Avanzado</a:t>
            </a:r>
            <a:endParaRPr lang="es-CO" sz="741" b="1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4073B397-F318-994A-B97E-5DC22D94779C}"/>
              </a:ext>
            </a:extLst>
          </p:cNvPr>
          <p:cNvSpPr>
            <a:spLocks noChangeAspect="1"/>
          </p:cNvSpPr>
          <p:nvPr/>
        </p:nvSpPr>
        <p:spPr>
          <a:xfrm>
            <a:off x="1458118" y="1605014"/>
            <a:ext cx="1010585" cy="320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ES" sz="741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Técnico Especialista</a:t>
            </a:r>
            <a:endParaRPr lang="es-CO" sz="741" b="1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ED382092-BBB8-6D4D-B005-C8C31FDDBBDB}"/>
              </a:ext>
            </a:extLst>
          </p:cNvPr>
          <p:cNvSpPr>
            <a:spLocks noChangeAspect="1"/>
          </p:cNvSpPr>
          <p:nvPr/>
        </p:nvSpPr>
        <p:spPr>
          <a:xfrm>
            <a:off x="1640392" y="1324193"/>
            <a:ext cx="788709" cy="320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ES" sz="741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Técnico Experto</a:t>
            </a:r>
            <a:endParaRPr lang="es-CO" sz="741" b="1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BEB3148A-D880-5748-88D3-1B69CB7EEC74}"/>
              </a:ext>
            </a:extLst>
          </p:cNvPr>
          <p:cNvSpPr/>
          <p:nvPr/>
        </p:nvSpPr>
        <p:spPr>
          <a:xfrm rot="5400000">
            <a:off x="2781426" y="1530471"/>
            <a:ext cx="796768" cy="349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834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Niveles avanzados</a:t>
            </a:r>
          </a:p>
        </p:txBody>
      </p:sp>
      <p:sp>
        <p:nvSpPr>
          <p:cNvPr id="63" name="TextBox 92">
            <a:extLst>
              <a:ext uri="{FF2B5EF4-FFF2-40B4-BE49-F238E27FC236}">
                <a16:creationId xmlns:a16="http://schemas.microsoft.com/office/drawing/2014/main" id="{E164021F-5B2C-054C-9C47-9A917CF740D1}"/>
              </a:ext>
            </a:extLst>
          </p:cNvPr>
          <p:cNvSpPr txBox="1">
            <a:spLocks noChangeAspect="1"/>
          </p:cNvSpPr>
          <p:nvPr/>
        </p:nvSpPr>
        <p:spPr>
          <a:xfrm>
            <a:off x="1440505" y="2866404"/>
            <a:ext cx="1188481" cy="32034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741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Certificado de Habilitación Laboral</a:t>
            </a:r>
          </a:p>
        </p:txBody>
      </p:sp>
      <p:sp>
        <p:nvSpPr>
          <p:cNvPr id="64" name="Trapezoid 54">
            <a:extLst>
              <a:ext uri="{FF2B5EF4-FFF2-40B4-BE49-F238E27FC236}">
                <a16:creationId xmlns:a16="http://schemas.microsoft.com/office/drawing/2014/main" id="{0B62D0A2-4A45-8540-BC11-E7D70E390351}"/>
              </a:ext>
            </a:extLst>
          </p:cNvPr>
          <p:cNvSpPr>
            <a:spLocks noChangeAspect="1"/>
          </p:cNvSpPr>
          <p:nvPr/>
        </p:nvSpPr>
        <p:spPr>
          <a:xfrm>
            <a:off x="2601692" y="2976790"/>
            <a:ext cx="356777" cy="171163"/>
          </a:xfrm>
          <a:prstGeom prst="trapezoi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5919" rIns="0" bIns="159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34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01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25865E0B-3A60-F649-94C7-12626186E55E}"/>
              </a:ext>
            </a:extLst>
          </p:cNvPr>
          <p:cNvSpPr/>
          <p:nvPr/>
        </p:nvSpPr>
        <p:spPr>
          <a:xfrm rot="5400000">
            <a:off x="2660553" y="2468564"/>
            <a:ext cx="1055007" cy="349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834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Niveles intermedios</a:t>
            </a:r>
          </a:p>
        </p:txBody>
      </p:sp>
      <p:grpSp>
        <p:nvGrpSpPr>
          <p:cNvPr id="276" name="Google Shape;627;p28">
            <a:extLst>
              <a:ext uri="{FF2B5EF4-FFF2-40B4-BE49-F238E27FC236}">
                <a16:creationId xmlns:a16="http://schemas.microsoft.com/office/drawing/2014/main" id="{95A5A80F-2F27-9F42-A53D-3A12651034F5}"/>
              </a:ext>
            </a:extLst>
          </p:cNvPr>
          <p:cNvGrpSpPr/>
          <p:nvPr/>
        </p:nvGrpSpPr>
        <p:grpSpPr>
          <a:xfrm>
            <a:off x="4241528" y="2704138"/>
            <a:ext cx="2083531" cy="438817"/>
            <a:chOff x="1278288" y="3532950"/>
            <a:chExt cx="3126959" cy="810050"/>
          </a:xfrm>
        </p:grpSpPr>
        <p:sp>
          <p:nvSpPr>
            <p:cNvPr id="277" name="Google Shape;628;p28">
              <a:extLst>
                <a:ext uri="{FF2B5EF4-FFF2-40B4-BE49-F238E27FC236}">
                  <a16:creationId xmlns:a16="http://schemas.microsoft.com/office/drawing/2014/main" id="{BFD23C32-C37C-DA4F-975B-F8103DDA9917}"/>
                </a:ext>
              </a:extLst>
            </p:cNvPr>
            <p:cNvSpPr/>
            <p:nvPr/>
          </p:nvSpPr>
          <p:spPr>
            <a:xfrm>
              <a:off x="1278288" y="3532950"/>
              <a:ext cx="839100" cy="698525"/>
            </a:xfrm>
            <a:custGeom>
              <a:avLst/>
              <a:gdLst/>
              <a:ahLst/>
              <a:cxnLst/>
              <a:rect l="l" t="t" r="r" b="b"/>
              <a:pathLst>
                <a:path w="33564" h="27941" extrusionOk="0">
                  <a:moveTo>
                    <a:pt x="6111" y="1"/>
                  </a:moveTo>
                  <a:cubicBezTo>
                    <a:pt x="3455" y="1"/>
                    <a:pt x="0" y="301"/>
                    <a:pt x="0" y="4593"/>
                  </a:cubicBezTo>
                  <a:lnTo>
                    <a:pt x="0" y="6200"/>
                  </a:lnTo>
                  <a:lnTo>
                    <a:pt x="0" y="27941"/>
                  </a:lnTo>
                  <a:cubicBezTo>
                    <a:pt x="0" y="23649"/>
                    <a:pt x="3455" y="23349"/>
                    <a:pt x="6111" y="23349"/>
                  </a:cubicBezTo>
                  <a:cubicBezTo>
                    <a:pt x="6542" y="23349"/>
                    <a:pt x="6952" y="23357"/>
                    <a:pt x="7323" y="23357"/>
                  </a:cubicBezTo>
                  <a:lnTo>
                    <a:pt x="7323" y="23345"/>
                  </a:lnTo>
                  <a:lnTo>
                    <a:pt x="21896" y="23345"/>
                  </a:lnTo>
                  <a:cubicBezTo>
                    <a:pt x="28337" y="23345"/>
                    <a:pt x="33564" y="18118"/>
                    <a:pt x="33564" y="11677"/>
                  </a:cubicBezTo>
                  <a:cubicBezTo>
                    <a:pt x="33564" y="5236"/>
                    <a:pt x="28337" y="9"/>
                    <a:pt x="21896" y="9"/>
                  </a:cubicBezTo>
                  <a:lnTo>
                    <a:pt x="7323" y="9"/>
                  </a:lnTo>
                  <a:cubicBezTo>
                    <a:pt x="6952" y="9"/>
                    <a:pt x="6542" y="1"/>
                    <a:pt x="6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2370" tIns="42370" rIns="42370" bIns="42370" anchor="ctr" anchorCtr="0">
              <a:noAutofit/>
            </a:bodyPr>
            <a:lstStyle/>
            <a:p>
              <a:pPr algn="ctr"/>
              <a:endParaRPr sz="834" b="1">
                <a:solidFill>
                  <a:srgbClr val="43434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Fira Sans Extra Condensed Medium"/>
              </a:endParaRPr>
            </a:p>
          </p:txBody>
        </p:sp>
        <p:sp>
          <p:nvSpPr>
            <p:cNvPr id="278" name="Google Shape;629;p28">
              <a:extLst>
                <a:ext uri="{FF2B5EF4-FFF2-40B4-BE49-F238E27FC236}">
                  <a16:creationId xmlns:a16="http://schemas.microsoft.com/office/drawing/2014/main" id="{67035F25-5A75-2E40-A35A-ADDE8D9C80B4}"/>
                </a:ext>
              </a:extLst>
            </p:cNvPr>
            <p:cNvSpPr/>
            <p:nvPr/>
          </p:nvSpPr>
          <p:spPr>
            <a:xfrm>
              <a:off x="1278300" y="3644175"/>
              <a:ext cx="3126947" cy="698825"/>
            </a:xfrm>
            <a:custGeom>
              <a:avLst/>
              <a:gdLst/>
              <a:ahLst/>
              <a:cxnLst/>
              <a:rect l="l" t="t" r="r" b="b"/>
              <a:pathLst>
                <a:path w="116265" h="27953" extrusionOk="0">
                  <a:moveTo>
                    <a:pt x="0" y="1"/>
                  </a:moveTo>
                  <a:lnTo>
                    <a:pt x="0" y="21742"/>
                  </a:lnTo>
                  <a:lnTo>
                    <a:pt x="0" y="23349"/>
                  </a:lnTo>
                  <a:cubicBezTo>
                    <a:pt x="0" y="27653"/>
                    <a:pt x="3457" y="27953"/>
                    <a:pt x="6114" y="27953"/>
                  </a:cubicBezTo>
                  <a:cubicBezTo>
                    <a:pt x="6544" y="27953"/>
                    <a:pt x="6953" y="27945"/>
                    <a:pt x="7323" y="27945"/>
                  </a:cubicBezTo>
                  <a:lnTo>
                    <a:pt x="104597" y="27945"/>
                  </a:lnTo>
                  <a:cubicBezTo>
                    <a:pt x="111038" y="27945"/>
                    <a:pt x="116265" y="22730"/>
                    <a:pt x="116265" y="16277"/>
                  </a:cubicBezTo>
                  <a:cubicBezTo>
                    <a:pt x="116265" y="9835"/>
                    <a:pt x="111038" y="4609"/>
                    <a:pt x="104597" y="4609"/>
                  </a:cubicBezTo>
                  <a:lnTo>
                    <a:pt x="7323" y="4609"/>
                  </a:lnTo>
                  <a:lnTo>
                    <a:pt x="7323" y="4585"/>
                  </a:lnTo>
                  <a:cubicBezTo>
                    <a:pt x="6952" y="4585"/>
                    <a:pt x="6542" y="4593"/>
                    <a:pt x="6111" y="4593"/>
                  </a:cubicBezTo>
                  <a:cubicBezTo>
                    <a:pt x="3455" y="4593"/>
                    <a:pt x="0" y="4293"/>
                    <a:pt x="0" y="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42370" tIns="42370" rIns="42370" bIns="42370" anchor="ctr" anchorCtr="0">
              <a:noAutofit/>
            </a:bodyPr>
            <a:lstStyle/>
            <a:p>
              <a:pPr algn="ctr"/>
              <a:endParaRPr sz="834" b="1">
                <a:solidFill>
                  <a:srgbClr val="43434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Fira Sans Extra Condensed Medium"/>
              </a:endParaRPr>
            </a:p>
          </p:txBody>
        </p:sp>
        <p:sp>
          <p:nvSpPr>
            <p:cNvPr id="279" name="Google Shape;630;p28">
              <a:extLst>
                <a:ext uri="{FF2B5EF4-FFF2-40B4-BE49-F238E27FC236}">
                  <a16:creationId xmlns:a16="http://schemas.microsoft.com/office/drawing/2014/main" id="{5E882209-C69A-E84C-BED1-6E90CDA386ED}"/>
                </a:ext>
              </a:extLst>
            </p:cNvPr>
            <p:cNvSpPr/>
            <p:nvPr/>
          </p:nvSpPr>
          <p:spPr>
            <a:xfrm>
              <a:off x="1278288" y="3682575"/>
              <a:ext cx="863225" cy="583725"/>
            </a:xfrm>
            <a:custGeom>
              <a:avLst/>
              <a:gdLst/>
              <a:ahLst/>
              <a:cxnLst/>
              <a:rect l="l" t="t" r="r" b="b"/>
              <a:pathLst>
                <a:path w="34529" h="23349" extrusionOk="0">
                  <a:moveTo>
                    <a:pt x="179" y="1"/>
                  </a:moveTo>
                  <a:cubicBezTo>
                    <a:pt x="60" y="441"/>
                    <a:pt x="0" y="929"/>
                    <a:pt x="0" y="1501"/>
                  </a:cubicBezTo>
                  <a:lnTo>
                    <a:pt x="0" y="3120"/>
                  </a:lnTo>
                  <a:lnTo>
                    <a:pt x="0" y="20206"/>
                  </a:lnTo>
                  <a:lnTo>
                    <a:pt x="0" y="21813"/>
                  </a:lnTo>
                  <a:cubicBezTo>
                    <a:pt x="0" y="22396"/>
                    <a:pt x="60" y="22908"/>
                    <a:pt x="179" y="23349"/>
                  </a:cubicBezTo>
                  <a:cubicBezTo>
                    <a:pt x="934" y="20479"/>
                    <a:pt x="3946" y="20258"/>
                    <a:pt x="6319" y="20258"/>
                  </a:cubicBezTo>
                  <a:cubicBezTo>
                    <a:pt x="6752" y="20258"/>
                    <a:pt x="7164" y="20265"/>
                    <a:pt x="7537" y="20265"/>
                  </a:cubicBezTo>
                  <a:lnTo>
                    <a:pt x="22527" y="20265"/>
                  </a:lnTo>
                  <a:cubicBezTo>
                    <a:pt x="29159" y="20265"/>
                    <a:pt x="34528" y="15038"/>
                    <a:pt x="34528" y="8585"/>
                  </a:cubicBezTo>
                  <a:cubicBezTo>
                    <a:pt x="34528" y="6597"/>
                    <a:pt x="34016" y="4716"/>
                    <a:pt x="33112" y="3073"/>
                  </a:cubicBezTo>
                  <a:lnTo>
                    <a:pt x="7323" y="3073"/>
                  </a:lnTo>
                  <a:lnTo>
                    <a:pt x="7323" y="3049"/>
                  </a:lnTo>
                  <a:cubicBezTo>
                    <a:pt x="6947" y="3049"/>
                    <a:pt x="6531" y="3057"/>
                    <a:pt x="6093" y="3057"/>
                  </a:cubicBezTo>
                  <a:cubicBezTo>
                    <a:pt x="3800" y="3057"/>
                    <a:pt x="919" y="2830"/>
                    <a:pt x="179" y="1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42370" tIns="42370" rIns="42370" bIns="42370" anchor="ctr" anchorCtr="0">
              <a:noAutofit/>
            </a:bodyPr>
            <a:lstStyle/>
            <a:p>
              <a:pPr algn="ctr"/>
              <a:endParaRPr sz="834" b="1">
                <a:solidFill>
                  <a:srgbClr val="43434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Fira Sans Extra Condensed Medium"/>
              </a:endParaRPr>
            </a:p>
          </p:txBody>
        </p:sp>
        <p:sp>
          <p:nvSpPr>
            <p:cNvPr id="280" name="Google Shape;631;p28">
              <a:extLst>
                <a:ext uri="{FF2B5EF4-FFF2-40B4-BE49-F238E27FC236}">
                  <a16:creationId xmlns:a16="http://schemas.microsoft.com/office/drawing/2014/main" id="{ED31A088-7D3C-E342-8438-ED4C2F3F6541}"/>
                </a:ext>
              </a:extLst>
            </p:cNvPr>
            <p:cNvSpPr/>
            <p:nvPr/>
          </p:nvSpPr>
          <p:spPr>
            <a:xfrm>
              <a:off x="1278288" y="3544875"/>
              <a:ext cx="839100" cy="698800"/>
            </a:xfrm>
            <a:custGeom>
              <a:avLst/>
              <a:gdLst/>
              <a:ahLst/>
              <a:cxnLst/>
              <a:rect l="l" t="t" r="r" b="b"/>
              <a:pathLst>
                <a:path w="33564" h="27952" extrusionOk="0">
                  <a:moveTo>
                    <a:pt x="6114" y="0"/>
                  </a:moveTo>
                  <a:cubicBezTo>
                    <a:pt x="3457" y="0"/>
                    <a:pt x="0" y="300"/>
                    <a:pt x="0" y="4604"/>
                  </a:cubicBezTo>
                  <a:lnTo>
                    <a:pt x="0" y="6211"/>
                  </a:lnTo>
                  <a:lnTo>
                    <a:pt x="0" y="27952"/>
                  </a:lnTo>
                  <a:cubicBezTo>
                    <a:pt x="0" y="23660"/>
                    <a:pt x="3455" y="23360"/>
                    <a:pt x="6111" y="23360"/>
                  </a:cubicBezTo>
                  <a:cubicBezTo>
                    <a:pt x="6542" y="23360"/>
                    <a:pt x="6952" y="23368"/>
                    <a:pt x="7323" y="23368"/>
                  </a:cubicBezTo>
                  <a:lnTo>
                    <a:pt x="7323" y="23356"/>
                  </a:lnTo>
                  <a:lnTo>
                    <a:pt x="21896" y="23356"/>
                  </a:lnTo>
                  <a:cubicBezTo>
                    <a:pt x="28337" y="23356"/>
                    <a:pt x="33564" y="18129"/>
                    <a:pt x="33564" y="11688"/>
                  </a:cubicBezTo>
                  <a:cubicBezTo>
                    <a:pt x="33564" y="5235"/>
                    <a:pt x="28337" y="8"/>
                    <a:pt x="21896" y="8"/>
                  </a:cubicBezTo>
                  <a:lnTo>
                    <a:pt x="7323" y="8"/>
                  </a:lnTo>
                  <a:cubicBezTo>
                    <a:pt x="6953" y="8"/>
                    <a:pt x="6544" y="0"/>
                    <a:pt x="611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42370" tIns="42370" rIns="42370" bIns="42370" anchor="ctr" anchorCtr="0">
              <a:noAutofit/>
            </a:bodyPr>
            <a:lstStyle/>
            <a:p>
              <a:pPr algn="ctr"/>
              <a:endParaRPr sz="834" b="1">
                <a:solidFill>
                  <a:srgbClr val="43434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Fira Sans Extra Condensed Medium"/>
              </a:endParaRPr>
            </a:p>
          </p:txBody>
        </p:sp>
        <p:sp>
          <p:nvSpPr>
            <p:cNvPr id="281" name="Google Shape;632;p28">
              <a:extLst>
                <a:ext uri="{FF2B5EF4-FFF2-40B4-BE49-F238E27FC236}">
                  <a16:creationId xmlns:a16="http://schemas.microsoft.com/office/drawing/2014/main" id="{01C26A11-D7A3-554A-9CA5-E807FCA2A897}"/>
                </a:ext>
              </a:extLst>
            </p:cNvPr>
            <p:cNvSpPr/>
            <p:nvPr/>
          </p:nvSpPr>
          <p:spPr>
            <a:xfrm>
              <a:off x="3872250" y="3834450"/>
              <a:ext cx="434700" cy="434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2370" tIns="42370" rIns="42370" bIns="42370" anchor="ctr" anchorCtr="0">
              <a:noAutofit/>
            </a:bodyPr>
            <a:lstStyle/>
            <a:p>
              <a:pPr algn="ctr"/>
              <a:r>
                <a:rPr lang="en" sz="1019" b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Fira Sans Extra Condensed Medium"/>
                </a:rPr>
                <a:t>4</a:t>
              </a:r>
              <a:endParaRPr sz="1019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Fira Sans Extra Condensed Medium"/>
              </a:endParaRPr>
            </a:p>
          </p:txBody>
        </p:sp>
        <p:sp>
          <p:nvSpPr>
            <p:cNvPr id="282" name="Google Shape;633;p28">
              <a:extLst>
                <a:ext uri="{FF2B5EF4-FFF2-40B4-BE49-F238E27FC236}">
                  <a16:creationId xmlns:a16="http://schemas.microsoft.com/office/drawing/2014/main" id="{E021A89A-73E5-A144-AE8D-9738D1B9299C}"/>
                </a:ext>
              </a:extLst>
            </p:cNvPr>
            <p:cNvSpPr/>
            <p:nvPr/>
          </p:nvSpPr>
          <p:spPr>
            <a:xfrm>
              <a:off x="2258838" y="3916200"/>
              <a:ext cx="12360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2370" tIns="42370" rIns="42370" bIns="4237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en" sz="788" b="1" dirty="0">
                  <a:solidFill>
                    <a:schemeClr val="l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Fira Sans Extra Condensed Medium"/>
                </a:rPr>
                <a:t>IMPACTO</a:t>
              </a:r>
              <a:endParaRPr sz="834" b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87" name="Google Shape;638;p28">
            <a:extLst>
              <a:ext uri="{FF2B5EF4-FFF2-40B4-BE49-F238E27FC236}">
                <a16:creationId xmlns:a16="http://schemas.microsoft.com/office/drawing/2014/main" id="{16DE40B7-5C13-2C49-8561-674F92DD3BC4}"/>
              </a:ext>
            </a:extLst>
          </p:cNvPr>
          <p:cNvGrpSpPr/>
          <p:nvPr/>
        </p:nvGrpSpPr>
        <p:grpSpPr>
          <a:xfrm>
            <a:off x="4218161" y="2224789"/>
            <a:ext cx="2083531" cy="438817"/>
            <a:chOff x="1278288" y="2622125"/>
            <a:chExt cx="3126959" cy="810050"/>
          </a:xfrm>
        </p:grpSpPr>
        <p:sp>
          <p:nvSpPr>
            <p:cNvPr id="288" name="Google Shape;639;p28">
              <a:extLst>
                <a:ext uri="{FF2B5EF4-FFF2-40B4-BE49-F238E27FC236}">
                  <a16:creationId xmlns:a16="http://schemas.microsoft.com/office/drawing/2014/main" id="{1E99402C-EEC3-DE45-ADA4-3D5D8CCF9205}"/>
                </a:ext>
              </a:extLst>
            </p:cNvPr>
            <p:cNvSpPr/>
            <p:nvPr/>
          </p:nvSpPr>
          <p:spPr>
            <a:xfrm>
              <a:off x="1278288" y="2622125"/>
              <a:ext cx="839100" cy="698525"/>
            </a:xfrm>
            <a:custGeom>
              <a:avLst/>
              <a:gdLst/>
              <a:ahLst/>
              <a:cxnLst/>
              <a:rect l="l" t="t" r="r" b="b"/>
              <a:pathLst>
                <a:path w="33564" h="27941" extrusionOk="0">
                  <a:moveTo>
                    <a:pt x="6111" y="1"/>
                  </a:moveTo>
                  <a:cubicBezTo>
                    <a:pt x="3455" y="1"/>
                    <a:pt x="0" y="300"/>
                    <a:pt x="0" y="4593"/>
                  </a:cubicBezTo>
                  <a:lnTo>
                    <a:pt x="0" y="6200"/>
                  </a:lnTo>
                  <a:lnTo>
                    <a:pt x="0" y="27941"/>
                  </a:lnTo>
                  <a:cubicBezTo>
                    <a:pt x="0" y="23649"/>
                    <a:pt x="3455" y="23349"/>
                    <a:pt x="6111" y="23349"/>
                  </a:cubicBezTo>
                  <a:cubicBezTo>
                    <a:pt x="6542" y="23349"/>
                    <a:pt x="6952" y="23357"/>
                    <a:pt x="7323" y="23357"/>
                  </a:cubicBezTo>
                  <a:lnTo>
                    <a:pt x="7323" y="23345"/>
                  </a:lnTo>
                  <a:lnTo>
                    <a:pt x="21896" y="23345"/>
                  </a:lnTo>
                  <a:cubicBezTo>
                    <a:pt x="28337" y="23345"/>
                    <a:pt x="33564" y="18118"/>
                    <a:pt x="33564" y="11677"/>
                  </a:cubicBezTo>
                  <a:cubicBezTo>
                    <a:pt x="33564" y="5236"/>
                    <a:pt x="28337" y="9"/>
                    <a:pt x="21896" y="9"/>
                  </a:cubicBezTo>
                  <a:lnTo>
                    <a:pt x="7323" y="9"/>
                  </a:lnTo>
                  <a:cubicBezTo>
                    <a:pt x="6952" y="9"/>
                    <a:pt x="6542" y="1"/>
                    <a:pt x="6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2370" tIns="42370" rIns="42370" bIns="42370" anchor="ctr" anchorCtr="0">
              <a:noAutofit/>
            </a:bodyPr>
            <a:lstStyle/>
            <a:p>
              <a:pPr algn="ctr"/>
              <a:endParaRPr sz="834" b="1">
                <a:solidFill>
                  <a:srgbClr val="43434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Fira Sans Extra Condensed Medium"/>
              </a:endParaRPr>
            </a:p>
          </p:txBody>
        </p:sp>
        <p:sp>
          <p:nvSpPr>
            <p:cNvPr id="289" name="Google Shape;640;p28">
              <a:extLst>
                <a:ext uri="{FF2B5EF4-FFF2-40B4-BE49-F238E27FC236}">
                  <a16:creationId xmlns:a16="http://schemas.microsoft.com/office/drawing/2014/main" id="{4F032613-D2B9-B94D-8DC4-E2A5C506BE47}"/>
                </a:ext>
              </a:extLst>
            </p:cNvPr>
            <p:cNvSpPr/>
            <p:nvPr/>
          </p:nvSpPr>
          <p:spPr>
            <a:xfrm>
              <a:off x="1278300" y="2733350"/>
              <a:ext cx="3126947" cy="698825"/>
            </a:xfrm>
            <a:custGeom>
              <a:avLst/>
              <a:gdLst/>
              <a:ahLst/>
              <a:cxnLst/>
              <a:rect l="l" t="t" r="r" b="b"/>
              <a:pathLst>
                <a:path w="116265" h="27953" extrusionOk="0">
                  <a:moveTo>
                    <a:pt x="0" y="1"/>
                  </a:moveTo>
                  <a:lnTo>
                    <a:pt x="0" y="21742"/>
                  </a:lnTo>
                  <a:lnTo>
                    <a:pt x="0" y="23349"/>
                  </a:lnTo>
                  <a:cubicBezTo>
                    <a:pt x="0" y="27653"/>
                    <a:pt x="3457" y="27953"/>
                    <a:pt x="6114" y="27953"/>
                  </a:cubicBezTo>
                  <a:cubicBezTo>
                    <a:pt x="6544" y="27953"/>
                    <a:pt x="6953" y="27945"/>
                    <a:pt x="7323" y="27945"/>
                  </a:cubicBezTo>
                  <a:lnTo>
                    <a:pt x="104597" y="27945"/>
                  </a:lnTo>
                  <a:cubicBezTo>
                    <a:pt x="111038" y="27945"/>
                    <a:pt x="116265" y="22730"/>
                    <a:pt x="116265" y="16277"/>
                  </a:cubicBezTo>
                  <a:cubicBezTo>
                    <a:pt x="116265" y="9835"/>
                    <a:pt x="111038" y="4608"/>
                    <a:pt x="104597" y="4608"/>
                  </a:cubicBezTo>
                  <a:lnTo>
                    <a:pt x="7323" y="4608"/>
                  </a:lnTo>
                  <a:lnTo>
                    <a:pt x="7323" y="4597"/>
                  </a:lnTo>
                  <a:cubicBezTo>
                    <a:pt x="6961" y="4597"/>
                    <a:pt x="6563" y="4604"/>
                    <a:pt x="6144" y="4604"/>
                  </a:cubicBezTo>
                  <a:cubicBezTo>
                    <a:pt x="3484" y="4604"/>
                    <a:pt x="0" y="4311"/>
                    <a:pt x="0" y="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42370" tIns="42370" rIns="42370" bIns="42370" anchor="ctr" anchorCtr="0">
              <a:noAutofit/>
            </a:bodyPr>
            <a:lstStyle/>
            <a:p>
              <a:pPr algn="ctr"/>
              <a:endParaRPr sz="834" b="1">
                <a:solidFill>
                  <a:srgbClr val="43434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Fira Sans Extra Condensed Medium"/>
              </a:endParaRPr>
            </a:p>
          </p:txBody>
        </p:sp>
        <p:sp>
          <p:nvSpPr>
            <p:cNvPr id="290" name="Google Shape;641;p28">
              <a:extLst>
                <a:ext uri="{FF2B5EF4-FFF2-40B4-BE49-F238E27FC236}">
                  <a16:creationId xmlns:a16="http://schemas.microsoft.com/office/drawing/2014/main" id="{3B6D34CD-09B7-2B44-B4E2-F171D935FAFF}"/>
                </a:ext>
              </a:extLst>
            </p:cNvPr>
            <p:cNvSpPr/>
            <p:nvPr/>
          </p:nvSpPr>
          <p:spPr>
            <a:xfrm>
              <a:off x="1278288" y="2771750"/>
              <a:ext cx="863225" cy="583725"/>
            </a:xfrm>
            <a:custGeom>
              <a:avLst/>
              <a:gdLst/>
              <a:ahLst/>
              <a:cxnLst/>
              <a:rect l="l" t="t" r="r" b="b"/>
              <a:pathLst>
                <a:path w="34529" h="23349" extrusionOk="0">
                  <a:moveTo>
                    <a:pt x="179" y="1"/>
                  </a:moveTo>
                  <a:cubicBezTo>
                    <a:pt x="60" y="441"/>
                    <a:pt x="0" y="929"/>
                    <a:pt x="0" y="1501"/>
                  </a:cubicBezTo>
                  <a:lnTo>
                    <a:pt x="0" y="3120"/>
                  </a:lnTo>
                  <a:lnTo>
                    <a:pt x="0" y="20206"/>
                  </a:lnTo>
                  <a:lnTo>
                    <a:pt x="0" y="21813"/>
                  </a:lnTo>
                  <a:cubicBezTo>
                    <a:pt x="0" y="22396"/>
                    <a:pt x="60" y="22908"/>
                    <a:pt x="179" y="23349"/>
                  </a:cubicBezTo>
                  <a:cubicBezTo>
                    <a:pt x="934" y="20479"/>
                    <a:pt x="3946" y="20258"/>
                    <a:pt x="6319" y="20258"/>
                  </a:cubicBezTo>
                  <a:cubicBezTo>
                    <a:pt x="6752" y="20258"/>
                    <a:pt x="7164" y="20265"/>
                    <a:pt x="7537" y="20265"/>
                  </a:cubicBezTo>
                  <a:lnTo>
                    <a:pt x="22527" y="20265"/>
                  </a:lnTo>
                  <a:cubicBezTo>
                    <a:pt x="29159" y="20265"/>
                    <a:pt x="34528" y="15038"/>
                    <a:pt x="34528" y="8585"/>
                  </a:cubicBezTo>
                  <a:cubicBezTo>
                    <a:pt x="34528" y="6597"/>
                    <a:pt x="34016" y="4716"/>
                    <a:pt x="33112" y="3072"/>
                  </a:cubicBezTo>
                  <a:lnTo>
                    <a:pt x="7323" y="3072"/>
                  </a:lnTo>
                  <a:lnTo>
                    <a:pt x="7323" y="3061"/>
                  </a:lnTo>
                  <a:cubicBezTo>
                    <a:pt x="6959" y="3061"/>
                    <a:pt x="6557" y="3068"/>
                    <a:pt x="6134" y="3068"/>
                  </a:cubicBezTo>
                  <a:cubicBezTo>
                    <a:pt x="3834" y="3068"/>
                    <a:pt x="923" y="2847"/>
                    <a:pt x="179" y="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42370" tIns="42370" rIns="42370" bIns="42370" anchor="ctr" anchorCtr="0">
              <a:noAutofit/>
            </a:bodyPr>
            <a:lstStyle/>
            <a:p>
              <a:pPr algn="ctr"/>
              <a:endParaRPr sz="834" b="1">
                <a:solidFill>
                  <a:srgbClr val="43434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Fira Sans Extra Condensed Medium"/>
              </a:endParaRPr>
            </a:p>
          </p:txBody>
        </p:sp>
        <p:sp>
          <p:nvSpPr>
            <p:cNvPr id="291" name="Google Shape;642;p28">
              <a:extLst>
                <a:ext uri="{FF2B5EF4-FFF2-40B4-BE49-F238E27FC236}">
                  <a16:creationId xmlns:a16="http://schemas.microsoft.com/office/drawing/2014/main" id="{72A7FF3F-2595-3543-8552-959FDD0E25CD}"/>
                </a:ext>
              </a:extLst>
            </p:cNvPr>
            <p:cNvSpPr/>
            <p:nvPr/>
          </p:nvSpPr>
          <p:spPr>
            <a:xfrm>
              <a:off x="1278288" y="2634050"/>
              <a:ext cx="839100" cy="698800"/>
            </a:xfrm>
            <a:custGeom>
              <a:avLst/>
              <a:gdLst/>
              <a:ahLst/>
              <a:cxnLst/>
              <a:rect l="l" t="t" r="r" b="b"/>
              <a:pathLst>
                <a:path w="33564" h="27952" extrusionOk="0">
                  <a:moveTo>
                    <a:pt x="6114" y="0"/>
                  </a:moveTo>
                  <a:cubicBezTo>
                    <a:pt x="3457" y="0"/>
                    <a:pt x="0" y="300"/>
                    <a:pt x="0" y="4604"/>
                  </a:cubicBezTo>
                  <a:lnTo>
                    <a:pt x="0" y="6211"/>
                  </a:lnTo>
                  <a:lnTo>
                    <a:pt x="0" y="27952"/>
                  </a:lnTo>
                  <a:cubicBezTo>
                    <a:pt x="0" y="23660"/>
                    <a:pt x="3455" y="23360"/>
                    <a:pt x="6111" y="23360"/>
                  </a:cubicBezTo>
                  <a:cubicBezTo>
                    <a:pt x="6542" y="23360"/>
                    <a:pt x="6952" y="23368"/>
                    <a:pt x="7323" y="23368"/>
                  </a:cubicBezTo>
                  <a:lnTo>
                    <a:pt x="7323" y="23356"/>
                  </a:lnTo>
                  <a:lnTo>
                    <a:pt x="21896" y="23356"/>
                  </a:lnTo>
                  <a:cubicBezTo>
                    <a:pt x="28337" y="23356"/>
                    <a:pt x="33564" y="18129"/>
                    <a:pt x="33564" y="11688"/>
                  </a:cubicBezTo>
                  <a:cubicBezTo>
                    <a:pt x="33564" y="5235"/>
                    <a:pt x="28337" y="8"/>
                    <a:pt x="21896" y="8"/>
                  </a:cubicBezTo>
                  <a:lnTo>
                    <a:pt x="7323" y="8"/>
                  </a:lnTo>
                  <a:cubicBezTo>
                    <a:pt x="6953" y="8"/>
                    <a:pt x="6544" y="0"/>
                    <a:pt x="611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42370" tIns="42370" rIns="42370" bIns="42370" anchor="ctr" anchorCtr="0">
              <a:noAutofit/>
            </a:bodyPr>
            <a:lstStyle/>
            <a:p>
              <a:pPr algn="ctr"/>
              <a:endParaRPr sz="834" b="1" dirty="0">
                <a:solidFill>
                  <a:srgbClr val="43434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Fira Sans Extra Condensed Medium"/>
              </a:endParaRPr>
            </a:p>
          </p:txBody>
        </p:sp>
        <p:sp>
          <p:nvSpPr>
            <p:cNvPr id="292" name="Google Shape;643;p28">
              <a:extLst>
                <a:ext uri="{FF2B5EF4-FFF2-40B4-BE49-F238E27FC236}">
                  <a16:creationId xmlns:a16="http://schemas.microsoft.com/office/drawing/2014/main" id="{8C097952-937E-7B4D-9177-817289772D8D}"/>
                </a:ext>
              </a:extLst>
            </p:cNvPr>
            <p:cNvSpPr/>
            <p:nvPr/>
          </p:nvSpPr>
          <p:spPr>
            <a:xfrm>
              <a:off x="3872250" y="2923650"/>
              <a:ext cx="434700" cy="434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2370" tIns="42370" rIns="42370" bIns="42370" anchor="ctr" anchorCtr="0">
              <a:noAutofit/>
            </a:bodyPr>
            <a:lstStyle/>
            <a:p>
              <a:pPr algn="ctr"/>
              <a:r>
                <a:rPr lang="en" sz="1019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Fira Sans Extra Condensed Medium"/>
                </a:rPr>
                <a:t>3</a:t>
              </a:r>
              <a:endParaRPr sz="1019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Fira Sans Extra Condensed Medium"/>
              </a:endParaRPr>
            </a:p>
          </p:txBody>
        </p:sp>
        <p:sp>
          <p:nvSpPr>
            <p:cNvPr id="293" name="Google Shape;644;p28">
              <a:extLst>
                <a:ext uri="{FF2B5EF4-FFF2-40B4-BE49-F238E27FC236}">
                  <a16:creationId xmlns:a16="http://schemas.microsoft.com/office/drawing/2014/main" id="{93AB8498-8E23-7C43-8B55-E45FA58D9E84}"/>
                </a:ext>
              </a:extLst>
            </p:cNvPr>
            <p:cNvSpPr/>
            <p:nvPr/>
          </p:nvSpPr>
          <p:spPr>
            <a:xfrm>
              <a:off x="2258838" y="3005400"/>
              <a:ext cx="12360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2370" tIns="42370" rIns="42370" bIns="4237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en" sz="788" b="1" dirty="0">
                  <a:solidFill>
                    <a:schemeClr val="l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Fira Sans Extra Condensed Medium"/>
                </a:rPr>
                <a:t>RESULTADO</a:t>
              </a:r>
              <a:endParaRPr sz="834" b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97" name="Google Shape;648;p28">
            <a:extLst>
              <a:ext uri="{FF2B5EF4-FFF2-40B4-BE49-F238E27FC236}">
                <a16:creationId xmlns:a16="http://schemas.microsoft.com/office/drawing/2014/main" id="{3AB1C7B6-A1E7-3242-BCFB-070BCA805C5E}"/>
              </a:ext>
            </a:extLst>
          </p:cNvPr>
          <p:cNvGrpSpPr/>
          <p:nvPr/>
        </p:nvGrpSpPr>
        <p:grpSpPr>
          <a:xfrm>
            <a:off x="4218161" y="1730391"/>
            <a:ext cx="2083531" cy="438872"/>
            <a:chOff x="1278288" y="1711300"/>
            <a:chExt cx="3126959" cy="810150"/>
          </a:xfrm>
        </p:grpSpPr>
        <p:sp>
          <p:nvSpPr>
            <p:cNvPr id="298" name="Google Shape;649;p28">
              <a:extLst>
                <a:ext uri="{FF2B5EF4-FFF2-40B4-BE49-F238E27FC236}">
                  <a16:creationId xmlns:a16="http://schemas.microsoft.com/office/drawing/2014/main" id="{F8D6A0FA-15AA-8347-A407-143CBAB5FDA5}"/>
                </a:ext>
              </a:extLst>
            </p:cNvPr>
            <p:cNvSpPr/>
            <p:nvPr/>
          </p:nvSpPr>
          <p:spPr>
            <a:xfrm>
              <a:off x="1278288" y="1711300"/>
              <a:ext cx="839100" cy="698525"/>
            </a:xfrm>
            <a:custGeom>
              <a:avLst/>
              <a:gdLst/>
              <a:ahLst/>
              <a:cxnLst/>
              <a:rect l="l" t="t" r="r" b="b"/>
              <a:pathLst>
                <a:path w="33564" h="27941" extrusionOk="0">
                  <a:moveTo>
                    <a:pt x="6111" y="1"/>
                  </a:moveTo>
                  <a:cubicBezTo>
                    <a:pt x="3455" y="1"/>
                    <a:pt x="0" y="300"/>
                    <a:pt x="0" y="4593"/>
                  </a:cubicBezTo>
                  <a:lnTo>
                    <a:pt x="0" y="6200"/>
                  </a:lnTo>
                  <a:lnTo>
                    <a:pt x="0" y="27941"/>
                  </a:lnTo>
                  <a:cubicBezTo>
                    <a:pt x="0" y="23649"/>
                    <a:pt x="3455" y="23349"/>
                    <a:pt x="6111" y="23349"/>
                  </a:cubicBezTo>
                  <a:cubicBezTo>
                    <a:pt x="6542" y="23349"/>
                    <a:pt x="6952" y="23357"/>
                    <a:pt x="7323" y="23357"/>
                  </a:cubicBezTo>
                  <a:lnTo>
                    <a:pt x="7323" y="23345"/>
                  </a:lnTo>
                  <a:lnTo>
                    <a:pt x="21896" y="23345"/>
                  </a:lnTo>
                  <a:cubicBezTo>
                    <a:pt x="28337" y="23345"/>
                    <a:pt x="33564" y="18118"/>
                    <a:pt x="33564" y="11677"/>
                  </a:cubicBezTo>
                  <a:cubicBezTo>
                    <a:pt x="33564" y="5236"/>
                    <a:pt x="28337" y="9"/>
                    <a:pt x="21896" y="9"/>
                  </a:cubicBezTo>
                  <a:lnTo>
                    <a:pt x="7323" y="9"/>
                  </a:lnTo>
                  <a:cubicBezTo>
                    <a:pt x="6952" y="9"/>
                    <a:pt x="6542" y="1"/>
                    <a:pt x="6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2370" tIns="42370" rIns="42370" bIns="42370" anchor="ctr" anchorCtr="0">
              <a:noAutofit/>
            </a:bodyPr>
            <a:lstStyle/>
            <a:p>
              <a:pPr algn="ctr"/>
              <a:endParaRPr sz="834" b="1">
                <a:solidFill>
                  <a:srgbClr val="43434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Fira Sans Extra Condensed Medium"/>
              </a:endParaRPr>
            </a:p>
          </p:txBody>
        </p:sp>
        <p:sp>
          <p:nvSpPr>
            <p:cNvPr id="299" name="Google Shape;650;p28">
              <a:extLst>
                <a:ext uri="{FF2B5EF4-FFF2-40B4-BE49-F238E27FC236}">
                  <a16:creationId xmlns:a16="http://schemas.microsoft.com/office/drawing/2014/main" id="{6727486A-667C-AC42-B526-345CF336B765}"/>
                </a:ext>
              </a:extLst>
            </p:cNvPr>
            <p:cNvSpPr/>
            <p:nvPr/>
          </p:nvSpPr>
          <p:spPr>
            <a:xfrm>
              <a:off x="1278300" y="1822525"/>
              <a:ext cx="3126947" cy="698925"/>
            </a:xfrm>
            <a:custGeom>
              <a:avLst/>
              <a:gdLst/>
              <a:ahLst/>
              <a:cxnLst/>
              <a:rect l="l" t="t" r="r" b="b"/>
              <a:pathLst>
                <a:path w="116265" h="27957" extrusionOk="0">
                  <a:moveTo>
                    <a:pt x="0" y="1"/>
                  </a:moveTo>
                  <a:lnTo>
                    <a:pt x="0" y="21741"/>
                  </a:lnTo>
                  <a:lnTo>
                    <a:pt x="0" y="23349"/>
                  </a:lnTo>
                  <a:cubicBezTo>
                    <a:pt x="0" y="27653"/>
                    <a:pt x="3457" y="27952"/>
                    <a:pt x="6114" y="27952"/>
                  </a:cubicBezTo>
                  <a:cubicBezTo>
                    <a:pt x="6544" y="27952"/>
                    <a:pt x="6953" y="27945"/>
                    <a:pt x="7323" y="27945"/>
                  </a:cubicBezTo>
                  <a:lnTo>
                    <a:pt x="7323" y="27957"/>
                  </a:lnTo>
                  <a:lnTo>
                    <a:pt x="104597" y="27957"/>
                  </a:lnTo>
                  <a:cubicBezTo>
                    <a:pt x="111038" y="27957"/>
                    <a:pt x="116265" y="22730"/>
                    <a:pt x="116265" y="16277"/>
                  </a:cubicBezTo>
                  <a:cubicBezTo>
                    <a:pt x="116265" y="9835"/>
                    <a:pt x="111038" y="4608"/>
                    <a:pt x="104597" y="4608"/>
                  </a:cubicBezTo>
                  <a:lnTo>
                    <a:pt x="7323" y="4608"/>
                  </a:lnTo>
                  <a:lnTo>
                    <a:pt x="7323" y="4597"/>
                  </a:lnTo>
                  <a:cubicBezTo>
                    <a:pt x="6961" y="4597"/>
                    <a:pt x="6563" y="4604"/>
                    <a:pt x="6144" y="4604"/>
                  </a:cubicBezTo>
                  <a:cubicBezTo>
                    <a:pt x="3484" y="4604"/>
                    <a:pt x="0" y="4311"/>
                    <a:pt x="0" y="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2370" tIns="42370" rIns="42370" bIns="42370" anchor="ctr" anchorCtr="0">
              <a:noAutofit/>
            </a:bodyPr>
            <a:lstStyle/>
            <a:p>
              <a:pPr algn="ctr"/>
              <a:endParaRPr sz="834" b="1">
                <a:solidFill>
                  <a:srgbClr val="43434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Fira Sans Extra Condensed Medium"/>
              </a:endParaRPr>
            </a:p>
          </p:txBody>
        </p:sp>
        <p:sp>
          <p:nvSpPr>
            <p:cNvPr id="300" name="Google Shape;651;p28">
              <a:extLst>
                <a:ext uri="{FF2B5EF4-FFF2-40B4-BE49-F238E27FC236}">
                  <a16:creationId xmlns:a16="http://schemas.microsoft.com/office/drawing/2014/main" id="{C8C74F08-ECB6-3847-B653-6E4ADF338BB3}"/>
                </a:ext>
              </a:extLst>
            </p:cNvPr>
            <p:cNvSpPr/>
            <p:nvPr/>
          </p:nvSpPr>
          <p:spPr>
            <a:xfrm>
              <a:off x="1278288" y="1860925"/>
              <a:ext cx="863225" cy="583725"/>
            </a:xfrm>
            <a:custGeom>
              <a:avLst/>
              <a:gdLst/>
              <a:ahLst/>
              <a:cxnLst/>
              <a:rect l="l" t="t" r="r" b="b"/>
              <a:pathLst>
                <a:path w="34529" h="23349" extrusionOk="0">
                  <a:moveTo>
                    <a:pt x="179" y="1"/>
                  </a:moveTo>
                  <a:cubicBezTo>
                    <a:pt x="60" y="441"/>
                    <a:pt x="0" y="929"/>
                    <a:pt x="0" y="1513"/>
                  </a:cubicBezTo>
                  <a:lnTo>
                    <a:pt x="0" y="3120"/>
                  </a:lnTo>
                  <a:lnTo>
                    <a:pt x="0" y="20205"/>
                  </a:lnTo>
                  <a:lnTo>
                    <a:pt x="0" y="21825"/>
                  </a:lnTo>
                  <a:cubicBezTo>
                    <a:pt x="0" y="22396"/>
                    <a:pt x="60" y="22908"/>
                    <a:pt x="179" y="23349"/>
                  </a:cubicBezTo>
                  <a:cubicBezTo>
                    <a:pt x="934" y="20479"/>
                    <a:pt x="3946" y="20258"/>
                    <a:pt x="6319" y="20258"/>
                  </a:cubicBezTo>
                  <a:cubicBezTo>
                    <a:pt x="6752" y="20258"/>
                    <a:pt x="7164" y="20265"/>
                    <a:pt x="7537" y="20265"/>
                  </a:cubicBezTo>
                  <a:lnTo>
                    <a:pt x="22527" y="20265"/>
                  </a:lnTo>
                  <a:cubicBezTo>
                    <a:pt x="29159" y="20265"/>
                    <a:pt x="34528" y="15038"/>
                    <a:pt x="34528" y="8585"/>
                  </a:cubicBezTo>
                  <a:cubicBezTo>
                    <a:pt x="34528" y="6597"/>
                    <a:pt x="34016" y="4715"/>
                    <a:pt x="33112" y="3072"/>
                  </a:cubicBezTo>
                  <a:lnTo>
                    <a:pt x="7323" y="3072"/>
                  </a:lnTo>
                  <a:lnTo>
                    <a:pt x="7323" y="3061"/>
                  </a:lnTo>
                  <a:cubicBezTo>
                    <a:pt x="6959" y="3061"/>
                    <a:pt x="6557" y="3068"/>
                    <a:pt x="6134" y="3068"/>
                  </a:cubicBezTo>
                  <a:cubicBezTo>
                    <a:pt x="3834" y="3068"/>
                    <a:pt x="923" y="2847"/>
                    <a:pt x="179" y="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42370" tIns="42370" rIns="42370" bIns="42370" anchor="ctr" anchorCtr="0">
              <a:noAutofit/>
            </a:bodyPr>
            <a:lstStyle/>
            <a:p>
              <a:pPr algn="ctr"/>
              <a:endParaRPr sz="834" b="1">
                <a:solidFill>
                  <a:srgbClr val="43434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Fira Sans Extra Condensed Medium"/>
              </a:endParaRPr>
            </a:p>
          </p:txBody>
        </p:sp>
        <p:sp>
          <p:nvSpPr>
            <p:cNvPr id="301" name="Google Shape;652;p28">
              <a:extLst>
                <a:ext uri="{FF2B5EF4-FFF2-40B4-BE49-F238E27FC236}">
                  <a16:creationId xmlns:a16="http://schemas.microsoft.com/office/drawing/2014/main" id="{E16D8FE4-1E8B-E14F-8E41-B5784760401A}"/>
                </a:ext>
              </a:extLst>
            </p:cNvPr>
            <p:cNvSpPr/>
            <p:nvPr/>
          </p:nvSpPr>
          <p:spPr>
            <a:xfrm>
              <a:off x="1278288" y="1723225"/>
              <a:ext cx="839100" cy="698800"/>
            </a:xfrm>
            <a:custGeom>
              <a:avLst/>
              <a:gdLst/>
              <a:ahLst/>
              <a:cxnLst/>
              <a:rect l="l" t="t" r="r" b="b"/>
              <a:pathLst>
                <a:path w="33564" h="27952" extrusionOk="0">
                  <a:moveTo>
                    <a:pt x="6114" y="0"/>
                  </a:moveTo>
                  <a:cubicBezTo>
                    <a:pt x="3457" y="0"/>
                    <a:pt x="0" y="300"/>
                    <a:pt x="0" y="4604"/>
                  </a:cubicBezTo>
                  <a:lnTo>
                    <a:pt x="0" y="6211"/>
                  </a:lnTo>
                  <a:lnTo>
                    <a:pt x="0" y="27952"/>
                  </a:lnTo>
                  <a:cubicBezTo>
                    <a:pt x="0" y="23660"/>
                    <a:pt x="3455" y="23360"/>
                    <a:pt x="6111" y="23360"/>
                  </a:cubicBezTo>
                  <a:cubicBezTo>
                    <a:pt x="6542" y="23360"/>
                    <a:pt x="6952" y="23368"/>
                    <a:pt x="7323" y="23368"/>
                  </a:cubicBezTo>
                  <a:lnTo>
                    <a:pt x="7323" y="23356"/>
                  </a:lnTo>
                  <a:lnTo>
                    <a:pt x="21896" y="23356"/>
                  </a:lnTo>
                  <a:cubicBezTo>
                    <a:pt x="28337" y="23356"/>
                    <a:pt x="33564" y="18129"/>
                    <a:pt x="33564" y="11688"/>
                  </a:cubicBezTo>
                  <a:cubicBezTo>
                    <a:pt x="33564" y="5235"/>
                    <a:pt x="28337" y="8"/>
                    <a:pt x="21896" y="8"/>
                  </a:cubicBezTo>
                  <a:lnTo>
                    <a:pt x="7323" y="8"/>
                  </a:lnTo>
                  <a:cubicBezTo>
                    <a:pt x="6953" y="8"/>
                    <a:pt x="6544" y="0"/>
                    <a:pt x="611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42370" tIns="42370" rIns="42370" bIns="42370" anchor="ctr" anchorCtr="0">
              <a:noAutofit/>
            </a:bodyPr>
            <a:lstStyle/>
            <a:p>
              <a:pPr algn="ctr"/>
              <a:endParaRPr sz="834" b="1">
                <a:solidFill>
                  <a:srgbClr val="43434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Fira Sans Extra Condensed Medium"/>
              </a:endParaRPr>
            </a:p>
          </p:txBody>
        </p:sp>
        <p:sp>
          <p:nvSpPr>
            <p:cNvPr id="302" name="Google Shape;653;p28">
              <a:extLst>
                <a:ext uri="{FF2B5EF4-FFF2-40B4-BE49-F238E27FC236}">
                  <a16:creationId xmlns:a16="http://schemas.microsoft.com/office/drawing/2014/main" id="{8AE223A4-8462-0649-A485-BC2596D9904D}"/>
                </a:ext>
              </a:extLst>
            </p:cNvPr>
            <p:cNvSpPr/>
            <p:nvPr/>
          </p:nvSpPr>
          <p:spPr>
            <a:xfrm>
              <a:off x="3872250" y="2012838"/>
              <a:ext cx="434700" cy="434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2370" tIns="42370" rIns="42370" bIns="42370" anchor="ctr" anchorCtr="0">
              <a:noAutofit/>
            </a:bodyPr>
            <a:lstStyle/>
            <a:p>
              <a:pPr algn="ctr"/>
              <a:r>
                <a:rPr lang="en" sz="1019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Fira Sans Extra Condensed Medium"/>
                </a:rPr>
                <a:t>2</a:t>
              </a:r>
              <a:endParaRPr sz="1019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Fira Sans Extra Condensed Medium"/>
              </a:endParaRPr>
            </a:p>
          </p:txBody>
        </p:sp>
        <p:sp>
          <p:nvSpPr>
            <p:cNvPr id="303" name="Google Shape;654;p28">
              <a:extLst>
                <a:ext uri="{FF2B5EF4-FFF2-40B4-BE49-F238E27FC236}">
                  <a16:creationId xmlns:a16="http://schemas.microsoft.com/office/drawing/2014/main" id="{6DE4718C-EC89-BF43-8E5D-C0513AE80CB7}"/>
                </a:ext>
              </a:extLst>
            </p:cNvPr>
            <p:cNvSpPr/>
            <p:nvPr/>
          </p:nvSpPr>
          <p:spPr>
            <a:xfrm>
              <a:off x="2258838" y="2094600"/>
              <a:ext cx="12360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2370" tIns="42370" rIns="42370" bIns="4237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en" sz="788" b="1" dirty="0">
                  <a:solidFill>
                    <a:schemeClr val="l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Fira Sans Extra Condensed Medium"/>
                </a:rPr>
                <a:t>PROCESO</a:t>
              </a:r>
              <a:endParaRPr sz="834" b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308" name="Google Shape;659;p28">
            <a:extLst>
              <a:ext uri="{FF2B5EF4-FFF2-40B4-BE49-F238E27FC236}">
                <a16:creationId xmlns:a16="http://schemas.microsoft.com/office/drawing/2014/main" id="{865456E3-7426-E048-B6FF-AC54C5E86761}"/>
              </a:ext>
            </a:extLst>
          </p:cNvPr>
          <p:cNvGrpSpPr/>
          <p:nvPr/>
        </p:nvGrpSpPr>
        <p:grpSpPr>
          <a:xfrm>
            <a:off x="4218161" y="1245806"/>
            <a:ext cx="2083531" cy="438872"/>
            <a:chOff x="1278288" y="800475"/>
            <a:chExt cx="3126959" cy="810150"/>
          </a:xfrm>
        </p:grpSpPr>
        <p:sp>
          <p:nvSpPr>
            <p:cNvPr id="309" name="Google Shape;660;p28">
              <a:extLst>
                <a:ext uri="{FF2B5EF4-FFF2-40B4-BE49-F238E27FC236}">
                  <a16:creationId xmlns:a16="http://schemas.microsoft.com/office/drawing/2014/main" id="{4598CE76-8AF8-0543-9533-D255A72A7EE1}"/>
                </a:ext>
              </a:extLst>
            </p:cNvPr>
            <p:cNvSpPr/>
            <p:nvPr/>
          </p:nvSpPr>
          <p:spPr>
            <a:xfrm>
              <a:off x="1278288" y="800475"/>
              <a:ext cx="839100" cy="698525"/>
            </a:xfrm>
            <a:custGeom>
              <a:avLst/>
              <a:gdLst/>
              <a:ahLst/>
              <a:cxnLst/>
              <a:rect l="l" t="t" r="r" b="b"/>
              <a:pathLst>
                <a:path w="33564" h="27941" extrusionOk="0">
                  <a:moveTo>
                    <a:pt x="6111" y="1"/>
                  </a:moveTo>
                  <a:cubicBezTo>
                    <a:pt x="3455" y="1"/>
                    <a:pt x="0" y="300"/>
                    <a:pt x="0" y="4593"/>
                  </a:cubicBezTo>
                  <a:lnTo>
                    <a:pt x="0" y="6200"/>
                  </a:lnTo>
                  <a:lnTo>
                    <a:pt x="0" y="27941"/>
                  </a:lnTo>
                  <a:cubicBezTo>
                    <a:pt x="0" y="23649"/>
                    <a:pt x="3455" y="23349"/>
                    <a:pt x="6111" y="23349"/>
                  </a:cubicBezTo>
                  <a:cubicBezTo>
                    <a:pt x="6542" y="23349"/>
                    <a:pt x="6952" y="23357"/>
                    <a:pt x="7323" y="23357"/>
                  </a:cubicBezTo>
                  <a:lnTo>
                    <a:pt x="7323" y="23345"/>
                  </a:lnTo>
                  <a:lnTo>
                    <a:pt x="21896" y="23345"/>
                  </a:lnTo>
                  <a:cubicBezTo>
                    <a:pt x="28337" y="23345"/>
                    <a:pt x="33564" y="18130"/>
                    <a:pt x="33564" y="11677"/>
                  </a:cubicBezTo>
                  <a:cubicBezTo>
                    <a:pt x="33564" y="5235"/>
                    <a:pt x="28337" y="9"/>
                    <a:pt x="21896" y="9"/>
                  </a:cubicBezTo>
                  <a:lnTo>
                    <a:pt x="7323" y="9"/>
                  </a:lnTo>
                  <a:cubicBezTo>
                    <a:pt x="6952" y="9"/>
                    <a:pt x="6542" y="1"/>
                    <a:pt x="6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2370" tIns="42370" rIns="42370" bIns="42370" anchor="ctr" anchorCtr="0">
              <a:noAutofit/>
            </a:bodyPr>
            <a:lstStyle/>
            <a:p>
              <a:pPr algn="ctr"/>
              <a:endParaRPr sz="834" b="1">
                <a:solidFill>
                  <a:srgbClr val="43434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Fira Sans Extra Condensed Medium"/>
              </a:endParaRPr>
            </a:p>
          </p:txBody>
        </p:sp>
        <p:sp>
          <p:nvSpPr>
            <p:cNvPr id="310" name="Google Shape;661;p28">
              <a:extLst>
                <a:ext uri="{FF2B5EF4-FFF2-40B4-BE49-F238E27FC236}">
                  <a16:creationId xmlns:a16="http://schemas.microsoft.com/office/drawing/2014/main" id="{7AF7B5A9-2D9A-DD4C-86DB-0E52155CBD82}"/>
                </a:ext>
              </a:extLst>
            </p:cNvPr>
            <p:cNvSpPr/>
            <p:nvPr/>
          </p:nvSpPr>
          <p:spPr>
            <a:xfrm>
              <a:off x="1278300" y="911700"/>
              <a:ext cx="3126947" cy="698925"/>
            </a:xfrm>
            <a:custGeom>
              <a:avLst/>
              <a:gdLst/>
              <a:ahLst/>
              <a:cxnLst/>
              <a:rect l="l" t="t" r="r" b="b"/>
              <a:pathLst>
                <a:path w="116265" h="27957" extrusionOk="0">
                  <a:moveTo>
                    <a:pt x="0" y="1"/>
                  </a:moveTo>
                  <a:lnTo>
                    <a:pt x="0" y="21741"/>
                  </a:lnTo>
                  <a:lnTo>
                    <a:pt x="0" y="23361"/>
                  </a:lnTo>
                  <a:cubicBezTo>
                    <a:pt x="0" y="27653"/>
                    <a:pt x="3455" y="27952"/>
                    <a:pt x="6111" y="27952"/>
                  </a:cubicBezTo>
                  <a:cubicBezTo>
                    <a:pt x="6542" y="27952"/>
                    <a:pt x="6952" y="27945"/>
                    <a:pt x="7323" y="27945"/>
                  </a:cubicBezTo>
                  <a:lnTo>
                    <a:pt x="7323" y="27956"/>
                  </a:lnTo>
                  <a:lnTo>
                    <a:pt x="104597" y="27956"/>
                  </a:lnTo>
                  <a:cubicBezTo>
                    <a:pt x="111038" y="27956"/>
                    <a:pt x="116265" y="22730"/>
                    <a:pt x="116265" y="16276"/>
                  </a:cubicBezTo>
                  <a:cubicBezTo>
                    <a:pt x="116265" y="9835"/>
                    <a:pt x="111038" y="4608"/>
                    <a:pt x="104597" y="4608"/>
                  </a:cubicBezTo>
                  <a:lnTo>
                    <a:pt x="7323" y="4608"/>
                  </a:lnTo>
                  <a:lnTo>
                    <a:pt x="7323" y="4596"/>
                  </a:lnTo>
                  <a:cubicBezTo>
                    <a:pt x="6961" y="4596"/>
                    <a:pt x="6563" y="4604"/>
                    <a:pt x="6144" y="4604"/>
                  </a:cubicBezTo>
                  <a:cubicBezTo>
                    <a:pt x="3484" y="4604"/>
                    <a:pt x="0" y="4310"/>
                    <a:pt x="0" y="1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42370" tIns="42370" rIns="42370" bIns="42370" anchor="ctr" anchorCtr="0">
              <a:noAutofit/>
            </a:bodyPr>
            <a:lstStyle/>
            <a:p>
              <a:pPr algn="ctr"/>
              <a:endParaRPr sz="834" b="1">
                <a:solidFill>
                  <a:srgbClr val="43434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Fira Sans Extra Condensed Medium"/>
              </a:endParaRPr>
            </a:p>
          </p:txBody>
        </p:sp>
        <p:sp>
          <p:nvSpPr>
            <p:cNvPr id="311" name="Google Shape;662;p28">
              <a:extLst>
                <a:ext uri="{FF2B5EF4-FFF2-40B4-BE49-F238E27FC236}">
                  <a16:creationId xmlns:a16="http://schemas.microsoft.com/office/drawing/2014/main" id="{206A581E-3CF2-8C43-9AFB-46174D139759}"/>
                </a:ext>
              </a:extLst>
            </p:cNvPr>
            <p:cNvSpPr/>
            <p:nvPr/>
          </p:nvSpPr>
          <p:spPr>
            <a:xfrm>
              <a:off x="1278288" y="950100"/>
              <a:ext cx="863225" cy="583725"/>
            </a:xfrm>
            <a:custGeom>
              <a:avLst/>
              <a:gdLst/>
              <a:ahLst/>
              <a:cxnLst/>
              <a:rect l="l" t="t" r="r" b="b"/>
              <a:pathLst>
                <a:path w="34529" h="23349" extrusionOk="0">
                  <a:moveTo>
                    <a:pt x="179" y="1"/>
                  </a:moveTo>
                  <a:cubicBezTo>
                    <a:pt x="60" y="441"/>
                    <a:pt x="0" y="929"/>
                    <a:pt x="0" y="1513"/>
                  </a:cubicBezTo>
                  <a:lnTo>
                    <a:pt x="0" y="3120"/>
                  </a:lnTo>
                  <a:lnTo>
                    <a:pt x="0" y="20205"/>
                  </a:lnTo>
                  <a:lnTo>
                    <a:pt x="0" y="21825"/>
                  </a:lnTo>
                  <a:cubicBezTo>
                    <a:pt x="0" y="22396"/>
                    <a:pt x="60" y="22908"/>
                    <a:pt x="179" y="23349"/>
                  </a:cubicBezTo>
                  <a:cubicBezTo>
                    <a:pt x="934" y="20479"/>
                    <a:pt x="3946" y="20258"/>
                    <a:pt x="6319" y="20258"/>
                  </a:cubicBezTo>
                  <a:cubicBezTo>
                    <a:pt x="6752" y="20258"/>
                    <a:pt x="7164" y="20265"/>
                    <a:pt x="7537" y="20265"/>
                  </a:cubicBezTo>
                  <a:lnTo>
                    <a:pt x="22527" y="20265"/>
                  </a:lnTo>
                  <a:cubicBezTo>
                    <a:pt x="29159" y="20265"/>
                    <a:pt x="34528" y="15038"/>
                    <a:pt x="34528" y="8597"/>
                  </a:cubicBezTo>
                  <a:cubicBezTo>
                    <a:pt x="34528" y="6597"/>
                    <a:pt x="34016" y="4715"/>
                    <a:pt x="33112" y="3072"/>
                  </a:cubicBezTo>
                  <a:lnTo>
                    <a:pt x="7323" y="3072"/>
                  </a:lnTo>
                  <a:lnTo>
                    <a:pt x="7323" y="3060"/>
                  </a:lnTo>
                  <a:cubicBezTo>
                    <a:pt x="6959" y="3060"/>
                    <a:pt x="6557" y="3068"/>
                    <a:pt x="6134" y="3068"/>
                  </a:cubicBezTo>
                  <a:cubicBezTo>
                    <a:pt x="3834" y="3068"/>
                    <a:pt x="923" y="2847"/>
                    <a:pt x="179" y="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2370" tIns="42370" rIns="42370" bIns="42370" anchor="ctr" anchorCtr="0">
              <a:noAutofit/>
            </a:bodyPr>
            <a:lstStyle/>
            <a:p>
              <a:pPr algn="ctr"/>
              <a:endParaRPr sz="834" b="1">
                <a:solidFill>
                  <a:srgbClr val="43434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Fira Sans Extra Condensed Medium"/>
              </a:endParaRPr>
            </a:p>
          </p:txBody>
        </p:sp>
        <p:sp>
          <p:nvSpPr>
            <p:cNvPr id="312" name="Google Shape;663;p28">
              <a:extLst>
                <a:ext uri="{FF2B5EF4-FFF2-40B4-BE49-F238E27FC236}">
                  <a16:creationId xmlns:a16="http://schemas.microsoft.com/office/drawing/2014/main" id="{9948B35B-5A38-7946-B4C5-2636C375B398}"/>
                </a:ext>
              </a:extLst>
            </p:cNvPr>
            <p:cNvSpPr/>
            <p:nvPr/>
          </p:nvSpPr>
          <p:spPr>
            <a:xfrm>
              <a:off x="1278288" y="812400"/>
              <a:ext cx="839100" cy="698800"/>
            </a:xfrm>
            <a:custGeom>
              <a:avLst/>
              <a:gdLst/>
              <a:ahLst/>
              <a:cxnLst/>
              <a:rect l="l" t="t" r="r" b="b"/>
              <a:pathLst>
                <a:path w="33564" h="27952" extrusionOk="0">
                  <a:moveTo>
                    <a:pt x="6144" y="1"/>
                  </a:moveTo>
                  <a:cubicBezTo>
                    <a:pt x="3484" y="1"/>
                    <a:pt x="0" y="294"/>
                    <a:pt x="0" y="4604"/>
                  </a:cubicBezTo>
                  <a:lnTo>
                    <a:pt x="0" y="6211"/>
                  </a:lnTo>
                  <a:lnTo>
                    <a:pt x="0" y="27952"/>
                  </a:lnTo>
                  <a:cubicBezTo>
                    <a:pt x="0" y="23660"/>
                    <a:pt x="3455" y="23360"/>
                    <a:pt x="6111" y="23360"/>
                  </a:cubicBezTo>
                  <a:cubicBezTo>
                    <a:pt x="6542" y="23360"/>
                    <a:pt x="6952" y="23368"/>
                    <a:pt x="7323" y="23368"/>
                  </a:cubicBezTo>
                  <a:lnTo>
                    <a:pt x="7323" y="23356"/>
                  </a:lnTo>
                  <a:lnTo>
                    <a:pt x="21896" y="23356"/>
                  </a:lnTo>
                  <a:cubicBezTo>
                    <a:pt x="28337" y="23356"/>
                    <a:pt x="33564" y="18129"/>
                    <a:pt x="33564" y="11688"/>
                  </a:cubicBezTo>
                  <a:cubicBezTo>
                    <a:pt x="33564" y="5235"/>
                    <a:pt x="28337" y="8"/>
                    <a:pt x="21896" y="8"/>
                  </a:cubicBezTo>
                  <a:lnTo>
                    <a:pt x="7323" y="8"/>
                  </a:lnTo>
                  <a:cubicBezTo>
                    <a:pt x="6961" y="8"/>
                    <a:pt x="6563" y="1"/>
                    <a:pt x="614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42370" tIns="42370" rIns="42370" bIns="42370" anchor="ctr" anchorCtr="0">
              <a:noAutofit/>
            </a:bodyPr>
            <a:lstStyle/>
            <a:p>
              <a:pPr algn="ctr"/>
              <a:endParaRPr sz="834" b="1" dirty="0">
                <a:solidFill>
                  <a:srgbClr val="43434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Fira Sans Extra Condensed Medium"/>
              </a:endParaRPr>
            </a:p>
          </p:txBody>
        </p:sp>
        <p:sp>
          <p:nvSpPr>
            <p:cNvPr id="313" name="Google Shape;664;p28">
              <a:extLst>
                <a:ext uri="{FF2B5EF4-FFF2-40B4-BE49-F238E27FC236}">
                  <a16:creationId xmlns:a16="http://schemas.microsoft.com/office/drawing/2014/main" id="{AA18F81C-8663-0F47-810C-D7C9E9291A7E}"/>
                </a:ext>
              </a:extLst>
            </p:cNvPr>
            <p:cNvSpPr/>
            <p:nvPr/>
          </p:nvSpPr>
          <p:spPr>
            <a:xfrm>
              <a:off x="3872250" y="1102000"/>
              <a:ext cx="434700" cy="434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2370" tIns="42370" rIns="42370" bIns="42370" anchor="ctr" anchorCtr="0">
              <a:noAutofit/>
            </a:bodyPr>
            <a:lstStyle/>
            <a:p>
              <a:pPr algn="ctr"/>
              <a:r>
                <a:rPr lang="en" sz="1019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Fira Sans Extra Condensed Medium"/>
                </a:rPr>
                <a:t>1</a:t>
              </a:r>
              <a:endParaRPr sz="1019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Fira Sans Extra Condensed Medium"/>
              </a:endParaRPr>
            </a:p>
          </p:txBody>
        </p:sp>
        <p:sp>
          <p:nvSpPr>
            <p:cNvPr id="314" name="Google Shape;665;p28">
              <a:extLst>
                <a:ext uri="{FF2B5EF4-FFF2-40B4-BE49-F238E27FC236}">
                  <a16:creationId xmlns:a16="http://schemas.microsoft.com/office/drawing/2014/main" id="{FBD754F9-F4D3-8D43-88B2-4B8699F8BF60}"/>
                </a:ext>
              </a:extLst>
            </p:cNvPr>
            <p:cNvSpPr/>
            <p:nvPr/>
          </p:nvSpPr>
          <p:spPr>
            <a:xfrm>
              <a:off x="2258838" y="1183750"/>
              <a:ext cx="12360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2370" tIns="42370" rIns="42370" bIns="4237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en" sz="788" b="1" dirty="0">
                  <a:solidFill>
                    <a:schemeClr val="l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Fira Sans Extra Condensed Medium"/>
                </a:rPr>
                <a:t>INSUMO</a:t>
              </a:r>
              <a:endParaRPr sz="834" b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323" name="Gráfico 322" descr="Blueprint con relleno sólido">
            <a:extLst>
              <a:ext uri="{FF2B5EF4-FFF2-40B4-BE49-F238E27FC236}">
                <a16:creationId xmlns:a16="http://schemas.microsoft.com/office/drawing/2014/main" id="{8AEF5ADA-7679-6F42-914E-06C6CB027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6643" y="1232084"/>
            <a:ext cx="427106" cy="354716"/>
          </a:xfrm>
          <a:prstGeom prst="rect">
            <a:avLst/>
          </a:prstGeom>
        </p:spPr>
      </p:pic>
      <p:pic>
        <p:nvPicPr>
          <p:cNvPr id="324" name="Gráfico 323" descr="Circles with arrows con relleno sólido">
            <a:extLst>
              <a:ext uri="{FF2B5EF4-FFF2-40B4-BE49-F238E27FC236}">
                <a16:creationId xmlns:a16="http://schemas.microsoft.com/office/drawing/2014/main" id="{B5A66670-117C-AA46-B827-CB4E6039DD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46643" y="1768158"/>
            <a:ext cx="341496" cy="283615"/>
          </a:xfrm>
          <a:prstGeom prst="rect">
            <a:avLst/>
          </a:prstGeom>
        </p:spPr>
      </p:pic>
      <p:pic>
        <p:nvPicPr>
          <p:cNvPr id="325" name="Gráfico 324" descr="Statistics con relleno sólido">
            <a:extLst>
              <a:ext uri="{FF2B5EF4-FFF2-40B4-BE49-F238E27FC236}">
                <a16:creationId xmlns:a16="http://schemas.microsoft.com/office/drawing/2014/main" id="{0605B3F8-BDD5-EF4D-A68C-FB5F660BE1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46643" y="2275924"/>
            <a:ext cx="341496" cy="283615"/>
          </a:xfrm>
          <a:prstGeom prst="rect">
            <a:avLst/>
          </a:prstGeom>
        </p:spPr>
      </p:pic>
      <p:pic>
        <p:nvPicPr>
          <p:cNvPr id="326" name="Gráfico 325" descr="Group con relleno sólido">
            <a:extLst>
              <a:ext uri="{FF2B5EF4-FFF2-40B4-BE49-F238E27FC236}">
                <a16:creationId xmlns:a16="http://schemas.microsoft.com/office/drawing/2014/main" id="{201C46F3-BBD2-C646-B559-5E3D6324E7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00434" y="2768705"/>
            <a:ext cx="341496" cy="283615"/>
          </a:xfrm>
          <a:prstGeom prst="rect">
            <a:avLst/>
          </a:prstGeom>
        </p:spPr>
      </p:pic>
      <p:sp>
        <p:nvSpPr>
          <p:cNvPr id="327" name="CuadroTexto 326">
            <a:extLst>
              <a:ext uri="{FF2B5EF4-FFF2-40B4-BE49-F238E27FC236}">
                <a16:creationId xmlns:a16="http://schemas.microsoft.com/office/drawing/2014/main" id="{A5600E89-277E-6A45-B1FC-9F11F1F541CD}"/>
              </a:ext>
            </a:extLst>
          </p:cNvPr>
          <p:cNvSpPr txBox="1"/>
          <p:nvPr/>
        </p:nvSpPr>
        <p:spPr>
          <a:xfrm>
            <a:off x="4205194" y="766675"/>
            <a:ext cx="2118846" cy="377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FF0066"/>
              </a:buClr>
            </a:pPr>
            <a:r>
              <a:rPr lang="es-MX" sz="927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Indicadores de Garantía de la Calidad de los programas del SFT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SLIDES-PPT-MINTRABAJ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6"/>
            <a:ext cx="7562850" cy="3589338"/>
          </a:xfrm>
          <a:prstGeom prst="rect">
            <a:avLst/>
          </a:prstGeom>
        </p:spPr>
      </p:pic>
      <p:pic>
        <p:nvPicPr>
          <p:cNvPr id="3" name="Imagen 2" descr="LOGO MINTRABAJO AL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72" y="149298"/>
            <a:ext cx="1948616" cy="39286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-160712" y="1498753"/>
            <a:ext cx="7635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5200"/>
                </a:solidFill>
                <a:latin typeface="Verdana"/>
                <a:cs typeface="Verdana"/>
              </a:rPr>
              <a:t>RAP</a:t>
            </a:r>
          </a:p>
        </p:txBody>
      </p:sp>
    </p:spTree>
    <p:extLst>
      <p:ext uri="{BB962C8B-B14F-4D97-AF65-F5344CB8AC3E}">
        <p14:creationId xmlns:p14="http://schemas.microsoft.com/office/powerpoint/2010/main" val="2372852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LIDES-PPT-MINTRABAJ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7"/>
            <a:ext cx="7562850" cy="358933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0"/>
            <a:ext cx="7562850" cy="657042"/>
          </a:xfrm>
          <a:prstGeom prst="rect">
            <a:avLst/>
          </a:prstGeom>
          <a:solidFill>
            <a:srgbClr val="174F3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LOGO MINTRABAJO ALT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114"/>
            <a:ext cx="2005584" cy="40435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905527" y="72696"/>
            <a:ext cx="4184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bg1"/>
                </a:solidFill>
                <a:latin typeface="Verdana"/>
                <a:cs typeface="Verdana"/>
              </a:rPr>
              <a:t>¿Por qué RAP?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CD5E22A8-2011-453C-B2CC-DF080ED8D518}"/>
              </a:ext>
            </a:extLst>
          </p:cNvPr>
          <p:cNvSpPr/>
          <p:nvPr/>
        </p:nvSpPr>
        <p:spPr>
          <a:xfrm>
            <a:off x="481831" y="1207741"/>
            <a:ext cx="1378775" cy="68867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dirty="0">
                <a:solidFill>
                  <a:srgbClr val="008080"/>
                </a:solidFill>
              </a:rPr>
              <a:t>Disminuye la brecha de cualificación en adultos.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E9FEC10-A054-4168-8B08-D90C0C469C7C}"/>
              </a:ext>
            </a:extLst>
          </p:cNvPr>
          <p:cNvSpPr/>
          <p:nvPr/>
        </p:nvSpPr>
        <p:spPr>
          <a:xfrm>
            <a:off x="2207261" y="1195905"/>
            <a:ext cx="1378775" cy="68867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dirty="0">
                <a:solidFill>
                  <a:srgbClr val="008080"/>
                </a:solidFill>
              </a:rPr>
              <a:t>Cualifica población activa poco cualificada.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0523E910-9DAA-47AE-9523-E3BCE13FE357}"/>
              </a:ext>
            </a:extLst>
          </p:cNvPr>
          <p:cNvSpPr/>
          <p:nvPr/>
        </p:nvSpPr>
        <p:spPr>
          <a:xfrm>
            <a:off x="3940646" y="1173580"/>
            <a:ext cx="1378775" cy="69102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dirty="0">
                <a:solidFill>
                  <a:srgbClr val="008080"/>
                </a:solidFill>
              </a:rPr>
              <a:t>Favorece reconversión laboral y desarrollo de nuevas competencias de forma continua.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3372551-C2D6-4E90-AD04-FED3521F2729}"/>
              </a:ext>
            </a:extLst>
          </p:cNvPr>
          <p:cNvSpPr txBox="1"/>
          <p:nvPr/>
        </p:nvSpPr>
        <p:spPr>
          <a:xfrm>
            <a:off x="1376288" y="2258763"/>
            <a:ext cx="4810273" cy="4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200" dirty="0">
                <a:solidFill>
                  <a:schemeClr val="accent6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Ocupa un lugar destacado en la agenda política mundial. Será muy importante en el contexto laboral futuro.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90540D8-3989-4A6C-A164-250B2E586950}"/>
              </a:ext>
            </a:extLst>
          </p:cNvPr>
          <p:cNvSpPr txBox="1"/>
          <p:nvPr/>
        </p:nvSpPr>
        <p:spPr>
          <a:xfrm>
            <a:off x="0" y="2954483"/>
            <a:ext cx="6634587" cy="47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Fuentes:</a:t>
            </a:r>
          </a:p>
          <a:p>
            <a:r>
              <a:rPr lang="es-CO" sz="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es-CO" sz="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nventario global de marcos de cualificaciones regionales y nacionales (2019). UNESCO, CEDEFOP, ETF.</a:t>
            </a:r>
          </a:p>
          <a:p>
            <a:r>
              <a:rPr lang="es-CO" sz="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Werquin, P. (2020). Documentos técnicos consultoría Ministerio del Trabajo.</a:t>
            </a:r>
            <a:endParaRPr lang="es-CO" sz="6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7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FAC75698-B4DD-4FD6-99C9-88E6BFFF694B}"/>
              </a:ext>
            </a:extLst>
          </p:cNvPr>
          <p:cNvSpPr/>
          <p:nvPr/>
        </p:nvSpPr>
        <p:spPr>
          <a:xfrm>
            <a:off x="5691260" y="1173580"/>
            <a:ext cx="1378775" cy="69102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900" dirty="0">
                <a:solidFill>
                  <a:srgbClr val="008080"/>
                </a:solidFill>
              </a:rPr>
              <a:t>Instrumento para inclusión e igualdad de género. Migrantes y refugiados.</a:t>
            </a:r>
          </a:p>
        </p:txBody>
      </p:sp>
    </p:spTree>
    <p:extLst>
      <p:ext uri="{BB962C8B-B14F-4D97-AF65-F5344CB8AC3E}">
        <p14:creationId xmlns:p14="http://schemas.microsoft.com/office/powerpoint/2010/main" val="246450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LIDES-PPT-MINTRABAJ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7"/>
            <a:ext cx="7562850" cy="358933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0"/>
            <a:ext cx="7562850" cy="657042"/>
          </a:xfrm>
          <a:prstGeom prst="rect">
            <a:avLst/>
          </a:prstGeom>
          <a:solidFill>
            <a:srgbClr val="174F3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LOGO MINTRABAJO ALT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114"/>
            <a:ext cx="2005584" cy="40435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905527" y="80253"/>
            <a:ext cx="4184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bg1"/>
                </a:solidFill>
                <a:latin typeface="Verdana"/>
                <a:cs typeface="Verdana"/>
              </a:rPr>
              <a:t>Para comenzar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FCE3266-E358-403D-94E2-C46786189CBD}"/>
              </a:ext>
            </a:extLst>
          </p:cNvPr>
          <p:cNvSpPr txBox="1"/>
          <p:nvPr/>
        </p:nvSpPr>
        <p:spPr>
          <a:xfrm>
            <a:off x="324952" y="936444"/>
            <a:ext cx="705106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400" dirty="0">
                <a:cs typeface="Calibri" panose="020F0502020204030204" pitchFamily="34" charset="0"/>
              </a:rPr>
              <a:t>¿Qué idea o conocimiento tienen sobre el Sistema Nacional de Cualificaciones en Colombia?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CO" sz="1400" dirty="0"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O" sz="1400" dirty="0">
                <a:cs typeface="Calibri" panose="020F0502020204030204" pitchFamily="34" charset="0"/>
              </a:rPr>
              <a:t>¿</a:t>
            </a:r>
            <a:r>
              <a:rPr lang="es-CO" altLang="es-CO" sz="1400" dirty="0">
                <a:cs typeface="Calibri" panose="020F0502020204030204" pitchFamily="34" charset="0"/>
              </a:rPr>
              <a:t>Qué pensamos cuando escuchamos “Sistema Nacional de Cualificaciones”?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CO" sz="1400" dirty="0"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O" sz="1400" dirty="0">
                <a:cs typeface="Calibri" panose="020F0502020204030204" pitchFamily="34" charset="0"/>
              </a:rPr>
              <a:t>¿Cuál es su propósito y nivel de desarrollo en Colombia</a:t>
            </a:r>
            <a:r>
              <a:rPr lang="es-CO" altLang="es-CO" sz="1400" dirty="0"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528960-42C3-45F4-A679-1D50BCA5D2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59220" y="2204097"/>
            <a:ext cx="1347873" cy="889596"/>
          </a:xfrm>
          <a:prstGeom prst="rect">
            <a:avLst/>
          </a:prstGeom>
        </p:spPr>
      </p:pic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F8C7447B-1A19-4C56-8014-5B602B5898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4913" y="2340056"/>
            <a:ext cx="3089503" cy="79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6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SLIDES-PPT-MINTRABAJ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6"/>
            <a:ext cx="7562850" cy="3589338"/>
          </a:xfrm>
          <a:prstGeom prst="rect">
            <a:avLst/>
          </a:prstGeom>
        </p:spPr>
      </p:pic>
      <p:pic>
        <p:nvPicPr>
          <p:cNvPr id="3" name="Imagen 2" descr="LOGO MINTRABAJO AL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72" y="149298"/>
            <a:ext cx="1948616" cy="39286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87073" y="258826"/>
            <a:ext cx="2549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5200"/>
                </a:solidFill>
                <a:latin typeface="Verdana"/>
                <a:cs typeface="Verdana"/>
              </a:rPr>
              <a:t>Definición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244A0D-0547-4289-BEFD-A1E1E699573D}"/>
              </a:ext>
            </a:extLst>
          </p:cNvPr>
          <p:cNvSpPr txBox="1"/>
          <p:nvPr/>
        </p:nvSpPr>
        <p:spPr>
          <a:xfrm>
            <a:off x="322345" y="1107383"/>
            <a:ext cx="4100305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80243"/>
            <a:r>
              <a:rPr lang="es-ES" sz="11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RAP: </a:t>
            </a:r>
            <a:r>
              <a:rPr lang="es-ES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 la vía de cualificación por la cual se </a:t>
            </a:r>
            <a:r>
              <a:rPr lang="es-ES" sz="11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reconocen</a:t>
            </a:r>
            <a:r>
              <a:rPr lang="es-ES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aprendizajes obtenidos</a:t>
            </a:r>
            <a:r>
              <a:rPr lang="es-ES" sz="11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11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lo largo de la vida</a:t>
            </a:r>
            <a:r>
              <a:rPr lang="es-ES" sz="11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 una persona, </a:t>
            </a:r>
            <a:r>
              <a:rPr lang="es-ES" sz="11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independiente de dónde, cuándo y cómo fueron adquiridos</a:t>
            </a:r>
            <a:r>
              <a:rPr lang="es-ES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algn="just" defTabSz="480243"/>
            <a:endParaRPr lang="es-ES" sz="11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defTabSz="480243"/>
            <a:r>
              <a:rPr lang="es-ES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 reconocimiento se otorgará mediante procesos de evaluación y certificación de competencias u otros mecanismos</a:t>
            </a:r>
            <a:r>
              <a:rPr lang="es-ES" sz="11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</a:t>
            </a:r>
            <a:r>
              <a:rPr lang="es-ES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tomando como referente los resultados de aprendizaje del Sistema Nacional de Cualificaciones. </a:t>
            </a:r>
            <a:endParaRPr lang="es-CO" sz="11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9580345-6630-4D89-B294-EF082990F12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3" t="26457" r="22483" b="14406"/>
          <a:stretch/>
        </p:blipFill>
        <p:spPr bwMode="auto">
          <a:xfrm>
            <a:off x="4570059" y="626979"/>
            <a:ext cx="2845381" cy="2576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6424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SLIDES-PPT-MINTRABAJ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850" cy="3589338"/>
          </a:xfrm>
          <a:prstGeom prst="rect">
            <a:avLst/>
          </a:prstGeom>
        </p:spPr>
      </p:pic>
      <p:pic>
        <p:nvPicPr>
          <p:cNvPr id="3" name="Imagen 2" descr="LOGO MINTRABAJO AL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72" y="149298"/>
            <a:ext cx="1948616" cy="39286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87072" y="159766"/>
            <a:ext cx="4262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5200"/>
                </a:solidFill>
                <a:latin typeface="Verdana"/>
                <a:cs typeface="Verdana"/>
              </a:rPr>
              <a:t>Disposiciones generales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3301BDE0-845A-45A2-92F4-4E2E1E905C37}"/>
              </a:ext>
            </a:extLst>
          </p:cNvPr>
          <p:cNvGraphicFramePr/>
          <p:nvPr/>
        </p:nvGraphicFramePr>
        <p:xfrm>
          <a:off x="-91440" y="1276434"/>
          <a:ext cx="3592502" cy="1453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DB140D85-A683-4C22-9085-6EFAC210E72D}"/>
              </a:ext>
            </a:extLst>
          </p:cNvPr>
          <p:cNvSpPr txBox="1"/>
          <p:nvPr/>
        </p:nvSpPr>
        <p:spPr>
          <a:xfrm>
            <a:off x="150330" y="570716"/>
            <a:ext cx="300435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80243"/>
            <a:r>
              <a:rPr lang="es-CO" sz="12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OBJETO</a:t>
            </a:r>
          </a:p>
          <a:p>
            <a:pPr defTabSz="480243"/>
            <a:endParaRPr lang="es-CO" sz="1200" b="1" dirty="0">
              <a:solidFill>
                <a:srgbClr val="00808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480243"/>
            <a:r>
              <a:rPr lang="es-CO" sz="1000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Adoptar y reglamentar RAP para: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BDA3907-C6F5-4154-B73E-244EC47275C1}"/>
              </a:ext>
            </a:extLst>
          </p:cNvPr>
          <p:cNvSpPr txBox="1"/>
          <p:nvPr/>
        </p:nvSpPr>
        <p:spPr>
          <a:xfrm>
            <a:off x="1581647" y="1692844"/>
            <a:ext cx="2463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80243"/>
            <a:r>
              <a:rPr lang="es-CO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</a:p>
          <a:p>
            <a:pPr defTabSz="480243"/>
            <a:r>
              <a:rPr lang="es-CO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</a:p>
          <a:p>
            <a:pPr defTabSz="480243"/>
            <a:r>
              <a:rPr lang="es-CO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0701C28-D3B7-4C16-8A64-E1487FFEED4C}"/>
              </a:ext>
            </a:extLst>
          </p:cNvPr>
          <p:cNvSpPr txBox="1"/>
          <p:nvPr/>
        </p:nvSpPr>
        <p:spPr>
          <a:xfrm>
            <a:off x="5610972" y="1263240"/>
            <a:ext cx="194045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900" dirty="0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s-ES" sz="9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ersonas naturales nacionales y extranjeras interesadas en acceder a RAP.</a:t>
            </a:r>
            <a:endParaRPr lang="es-CO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285303A-C2A6-4ABE-AC4C-4843D6190677}"/>
              </a:ext>
            </a:extLst>
          </p:cNvPr>
          <p:cNvSpPr txBox="1"/>
          <p:nvPr/>
        </p:nvSpPr>
        <p:spPr>
          <a:xfrm>
            <a:off x="5028538" y="677708"/>
            <a:ext cx="23303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80243"/>
            <a:r>
              <a:rPr lang="es-CO" sz="12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ÁMBITO DE APLICACIÓN</a:t>
            </a:r>
          </a:p>
        </p:txBody>
      </p:sp>
      <p:pic>
        <p:nvPicPr>
          <p:cNvPr id="6" name="Gráfico 5" descr="Grupo contorno">
            <a:extLst>
              <a:ext uri="{FF2B5EF4-FFF2-40B4-BE49-F238E27FC236}">
                <a16:creationId xmlns:a16="http://schemas.microsoft.com/office/drawing/2014/main" id="{40A75A96-A932-4CCD-B818-B872FA7B27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99717" y="1052160"/>
            <a:ext cx="770921" cy="770921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F654A8D8-4B43-46FB-954E-7B47826EBE7F}"/>
              </a:ext>
            </a:extLst>
          </p:cNvPr>
          <p:cNvSpPr txBox="1"/>
          <p:nvPr/>
        </p:nvSpPr>
        <p:spPr>
          <a:xfrm>
            <a:off x="4617058" y="1921867"/>
            <a:ext cx="212598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900" dirty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es-ES" sz="9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ntidades públicas y privadas encargadas de realizar los procesos de reconocimiento</a:t>
            </a:r>
            <a:r>
              <a:rPr lang="es-ES" sz="9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s-CO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" name="Gráfico 20" descr="Centro educativo contorno">
            <a:extLst>
              <a:ext uri="{FF2B5EF4-FFF2-40B4-BE49-F238E27FC236}">
                <a16:creationId xmlns:a16="http://schemas.microsoft.com/office/drawing/2014/main" id="{16514BD3-1D52-45BE-A40E-8F760AD79B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66478" y="1706957"/>
            <a:ext cx="770921" cy="770921"/>
          </a:xfrm>
          <a:prstGeom prst="rect">
            <a:avLst/>
          </a:prstGeom>
        </p:spPr>
      </p:pic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BB82ED36-6BC8-4E44-AC48-27B66E1F93AE}"/>
              </a:ext>
            </a:extLst>
          </p:cNvPr>
          <p:cNvCxnSpPr/>
          <p:nvPr/>
        </p:nvCxnSpPr>
        <p:spPr>
          <a:xfrm>
            <a:off x="3495675" y="1969843"/>
            <a:ext cx="751813" cy="0"/>
          </a:xfrm>
          <a:prstGeom prst="line">
            <a:avLst/>
          </a:prstGeom>
          <a:ln w="952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15B2731-325E-48F3-A3B4-464EB34B73DE}"/>
              </a:ext>
            </a:extLst>
          </p:cNvPr>
          <p:cNvSpPr txBox="1"/>
          <p:nvPr/>
        </p:nvSpPr>
        <p:spPr>
          <a:xfrm>
            <a:off x="2781844" y="2515978"/>
            <a:ext cx="18059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80243"/>
            <a:r>
              <a:rPr lang="es-CO" sz="12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DEFINICIONES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E6DDC28-FF3E-435F-B7E2-13BBF02C4134}"/>
              </a:ext>
            </a:extLst>
          </p:cNvPr>
          <p:cNvSpPr txBox="1"/>
          <p:nvPr/>
        </p:nvSpPr>
        <p:spPr>
          <a:xfrm>
            <a:off x="2959258" y="2737784"/>
            <a:ext cx="44373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dirty="0">
                <a:latin typeface="Verdana" panose="020B0604030504040204" pitchFamily="34" charset="0"/>
                <a:ea typeface="Verdana" panose="020B0604030504040204" pitchFamily="34" charset="0"/>
              </a:rPr>
              <a:t>Se especifican 3: AP – RAP - CC (otras comunes están en decreto 1649 y 1650)</a:t>
            </a:r>
          </a:p>
          <a:p>
            <a:pPr algn="just"/>
            <a:endParaRPr lang="es-ES" sz="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700" dirty="0">
                <a:latin typeface="Verdana" panose="020B0604030504040204" pitchFamily="34" charset="0"/>
                <a:ea typeface="Verdana" panose="020B0604030504040204" pitchFamily="34" charset="0"/>
              </a:rPr>
              <a:t>Contempla acuerdos de CUOC, MNC y FT.</a:t>
            </a:r>
          </a:p>
          <a:p>
            <a:pPr algn="just"/>
            <a:r>
              <a:rPr lang="es-ES" sz="700" dirty="0">
                <a:latin typeface="Verdana" panose="020B0604030504040204" pitchFamily="34" charset="0"/>
                <a:ea typeface="Verdana" panose="020B0604030504040204" pitchFamily="34" charset="0"/>
              </a:rPr>
              <a:t>Construcciones mesa RAP.</a:t>
            </a:r>
            <a:endParaRPr lang="es-CO" sz="7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2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6" grpId="0"/>
      <p:bldP spid="17" grpId="0"/>
      <p:bldP spid="19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SLIDES-PPT-MINTRABAJ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846" y="-49411"/>
            <a:ext cx="7562850" cy="3589338"/>
          </a:xfrm>
          <a:prstGeom prst="rect">
            <a:avLst/>
          </a:prstGeom>
        </p:spPr>
      </p:pic>
      <p:pic>
        <p:nvPicPr>
          <p:cNvPr id="3" name="Imagen 2" descr="LOGO MINTRABAJO AL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544" y="29173"/>
            <a:ext cx="1948616" cy="39286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6241" y="12690"/>
            <a:ext cx="4262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5200"/>
                </a:solidFill>
                <a:latin typeface="Verdana"/>
                <a:cs typeface="Verdana"/>
              </a:rPr>
              <a:t>Disposiciones específicas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FA59F0B-70EE-4D52-BA00-DC20A7DABB9D}"/>
              </a:ext>
            </a:extLst>
          </p:cNvPr>
          <p:cNvSpPr txBox="1"/>
          <p:nvPr/>
        </p:nvSpPr>
        <p:spPr>
          <a:xfrm>
            <a:off x="-142501" y="1515875"/>
            <a:ext cx="19928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80243"/>
            <a:r>
              <a:rPr lang="es-CO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Reconocimiento con </a:t>
            </a:r>
            <a:r>
              <a:rPr lang="es-CO" sz="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calidad, </a:t>
            </a:r>
          </a:p>
          <a:p>
            <a:pPr algn="ctr" defTabSz="480243"/>
            <a:r>
              <a:rPr lang="es-CO" sz="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pertinencia, equidad </a:t>
            </a:r>
            <a:r>
              <a:rPr lang="es-CO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</a:t>
            </a:r>
            <a:r>
              <a:rPr lang="es-CO" sz="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oportunidad</a:t>
            </a:r>
          </a:p>
        </p:txBody>
      </p:sp>
      <p:graphicFrame>
        <p:nvGraphicFramePr>
          <p:cNvPr id="26" name="Diagrama 25">
            <a:extLst>
              <a:ext uri="{FF2B5EF4-FFF2-40B4-BE49-F238E27FC236}">
                <a16:creationId xmlns:a16="http://schemas.microsoft.com/office/drawing/2014/main" id="{F229DD42-1991-40B8-8C00-2D116CC28010}"/>
              </a:ext>
            </a:extLst>
          </p:cNvPr>
          <p:cNvGraphicFramePr/>
          <p:nvPr/>
        </p:nvGraphicFramePr>
        <p:xfrm>
          <a:off x="1605828" y="482520"/>
          <a:ext cx="2953152" cy="2197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" name="CuadroTexto 26">
            <a:extLst>
              <a:ext uri="{FF2B5EF4-FFF2-40B4-BE49-F238E27FC236}">
                <a16:creationId xmlns:a16="http://schemas.microsoft.com/office/drawing/2014/main" id="{FF3D1E88-559E-4A23-B40E-5C593A35F427}"/>
              </a:ext>
            </a:extLst>
          </p:cNvPr>
          <p:cNvSpPr txBox="1"/>
          <p:nvPr/>
        </p:nvSpPr>
        <p:spPr>
          <a:xfrm>
            <a:off x="295090" y="1208621"/>
            <a:ext cx="13312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80243"/>
            <a:r>
              <a:rPr lang="es-CO" sz="12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FINALIDAD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D2614B2-B1F2-4F6C-84B6-D279F72FCE94}"/>
              </a:ext>
            </a:extLst>
          </p:cNvPr>
          <p:cNvSpPr txBox="1"/>
          <p:nvPr/>
        </p:nvSpPr>
        <p:spPr>
          <a:xfrm>
            <a:off x="2416777" y="2849498"/>
            <a:ext cx="13312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80243"/>
            <a:r>
              <a:rPr lang="es-CO" sz="12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PRINCIPIOS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DE92609-DD2E-4731-8F8B-E825206B6BDB}"/>
              </a:ext>
            </a:extLst>
          </p:cNvPr>
          <p:cNvSpPr txBox="1"/>
          <p:nvPr/>
        </p:nvSpPr>
        <p:spPr>
          <a:xfrm>
            <a:off x="4695092" y="807519"/>
            <a:ext cx="2836069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 algn="just">
              <a:buAutoNum type="arabicPeriod"/>
            </a:pPr>
            <a:r>
              <a:rPr lang="es-CO" sz="700" b="1" dirty="0">
                <a:solidFill>
                  <a:schemeClr val="accent6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Formalizar</a:t>
            </a:r>
            <a:r>
              <a:rPr lang="es-CO" sz="7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los aprendizajes adquiridos por las personas a lo largo de la vida independiente de dónde, cuándo y cómo fueron adquiridos.</a:t>
            </a:r>
          </a:p>
          <a:p>
            <a:pPr marL="228600" lvl="0" indent="-228600" algn="just">
              <a:buAutoNum type="arabicPeriod"/>
            </a:pPr>
            <a:endParaRPr lang="es-CO" sz="7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AutoNum type="arabicPeriod"/>
            </a:pPr>
            <a:r>
              <a:rPr lang="es-CO" sz="700" b="1" dirty="0">
                <a:solidFill>
                  <a:schemeClr val="accent6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Promover </a:t>
            </a:r>
            <a:r>
              <a:rPr lang="es-CO" sz="7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valoración social, cultural</a:t>
            </a:r>
            <a:r>
              <a:rPr lang="es-CO" sz="7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y</a:t>
            </a:r>
            <a:r>
              <a:rPr lang="es-CO" sz="7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laboral de los aprendizajes adquiridos a largo de la vida.</a:t>
            </a:r>
          </a:p>
          <a:p>
            <a:pPr marL="228600" lvl="0" indent="-228600" algn="just">
              <a:buAutoNum type="arabicPeriod"/>
            </a:pPr>
            <a:endParaRPr lang="es-CO" sz="7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AutoNum type="arabicPeriod"/>
            </a:pPr>
            <a:r>
              <a:rPr lang="es-CO" sz="700" b="1" dirty="0">
                <a:solidFill>
                  <a:schemeClr val="accent6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Facilitar</a:t>
            </a:r>
            <a:r>
              <a:rPr lang="es-CO" sz="7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el acceso y la movilidad laboral y entre las v</a:t>
            </a:r>
            <a:r>
              <a:rPr lang="es-CO" sz="7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ías de cualificación, a</a:t>
            </a:r>
            <a:r>
              <a:rPr lang="es-CO" sz="7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las personas que logran el reconocimiento de sus aprendizajes previos, en el marco del Sistema Nacional de Cualificaciones en Colombia, así como a nivel internacional.</a:t>
            </a:r>
          </a:p>
          <a:p>
            <a:pPr marL="228600" lvl="0" indent="-228600" algn="just">
              <a:buAutoNum type="arabicPeriod"/>
            </a:pPr>
            <a:endParaRPr lang="es-CO" sz="7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AutoNum type="arabicPeriod"/>
            </a:pPr>
            <a:r>
              <a:rPr lang="es-CO" sz="700" b="1" dirty="0">
                <a:solidFill>
                  <a:schemeClr val="accent6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Facilitar</a:t>
            </a:r>
            <a:r>
              <a:rPr lang="es-CO" sz="7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la empleabilidad de las personas.</a:t>
            </a:r>
          </a:p>
          <a:p>
            <a:pPr marL="228600" lvl="0" indent="-228600" algn="just">
              <a:buAutoNum type="arabicPeriod"/>
            </a:pPr>
            <a:endParaRPr lang="es-CO" sz="7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AutoNum type="arabicPeriod"/>
            </a:pPr>
            <a:r>
              <a:rPr lang="es-CO" sz="7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Apoyar</a:t>
            </a:r>
            <a:r>
              <a:rPr lang="es-CO" sz="7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los procesos de reconversión laboral a partir de la valoración de los aprendizajes adquiridos a lo largo de la vida.</a:t>
            </a:r>
          </a:p>
          <a:p>
            <a:pPr marL="228600" lvl="0" indent="-228600" algn="just">
              <a:buAutoNum type="arabicPeriod"/>
            </a:pPr>
            <a:endParaRPr lang="es-CO" sz="7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AutoNum type="arabicPeriod"/>
            </a:pPr>
            <a:r>
              <a:rPr lang="es-CO" sz="700" b="1" dirty="0">
                <a:solidFill>
                  <a:schemeClr val="accent6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Contribuir</a:t>
            </a:r>
            <a:r>
              <a:rPr lang="es-CO" sz="7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al mejoramiento de la cualificación de las personas.</a:t>
            </a:r>
            <a:endParaRPr lang="es-CO" sz="7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B002352-1BE7-4B86-866E-1D110B871780}"/>
              </a:ext>
            </a:extLst>
          </p:cNvPr>
          <p:cNvSpPr txBox="1"/>
          <p:nvPr/>
        </p:nvSpPr>
        <p:spPr>
          <a:xfrm>
            <a:off x="5792995" y="533803"/>
            <a:ext cx="13312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80243"/>
            <a:r>
              <a:rPr lang="es-CO" sz="12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OBJETIVOS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43BC527-26EC-47CC-BF57-911B3E1C9284}"/>
              </a:ext>
            </a:extLst>
          </p:cNvPr>
          <p:cNvSpPr txBox="1"/>
          <p:nvPr/>
        </p:nvSpPr>
        <p:spPr>
          <a:xfrm>
            <a:off x="149863" y="2670169"/>
            <a:ext cx="1625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80243"/>
            <a:r>
              <a:rPr lang="es-CO" sz="12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ARTICULACIÓN RAP y SNC</a:t>
            </a:r>
          </a:p>
        </p:txBody>
      </p:sp>
    </p:spTree>
    <p:extLst>
      <p:ext uri="{BB962C8B-B14F-4D97-AF65-F5344CB8AC3E}">
        <p14:creationId xmlns:p14="http://schemas.microsoft.com/office/powerpoint/2010/main" val="343537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8" grpId="0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SLIDES-PPT-MINTRABAJ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1"/>
            <a:ext cx="7562850" cy="3589338"/>
          </a:xfrm>
          <a:prstGeom prst="rect">
            <a:avLst/>
          </a:prstGeom>
        </p:spPr>
      </p:pic>
      <p:pic>
        <p:nvPicPr>
          <p:cNvPr id="3" name="Imagen 2" descr="LOGO MINTRABAJO AL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72" y="149298"/>
            <a:ext cx="1948616" cy="39286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1858" y="108603"/>
            <a:ext cx="485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5200"/>
                </a:solidFill>
                <a:latin typeface="Verdana"/>
                <a:cs typeface="Verdana"/>
              </a:rPr>
              <a:t>Disposiciones específicas</a:t>
            </a:r>
          </a:p>
        </p:txBody>
      </p:sp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B0470655-74E0-4A9E-A941-C64FA6720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6564" y="2354441"/>
            <a:ext cx="625071" cy="62507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3E22132-65B8-47B9-B674-2D9EDCFA616D}"/>
              </a:ext>
            </a:extLst>
          </p:cNvPr>
          <p:cNvSpPr txBox="1"/>
          <p:nvPr/>
        </p:nvSpPr>
        <p:spPr>
          <a:xfrm>
            <a:off x="1937249" y="667410"/>
            <a:ext cx="320181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80243"/>
            <a:r>
              <a:rPr lang="es-ES" sz="1050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 panose="02020603050405020304" pitchFamily="18" charset="0"/>
              </a:rPr>
              <a:t>CATÁLOGO NACIONAL DE CUALIFICACIONES</a:t>
            </a:r>
          </a:p>
          <a:p>
            <a:pPr algn="ctr" defTabSz="480243"/>
            <a:r>
              <a:rPr lang="es-ES" sz="1050" b="1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Catálogos sectoriales de cualificaciones</a:t>
            </a:r>
            <a:endParaRPr lang="es-CO" sz="1050" b="1" dirty="0">
              <a:solidFill>
                <a:schemeClr val="bg2">
                  <a:lumMod val="25000"/>
                </a:schemeClr>
              </a:solidFill>
              <a:latin typeface="Calibri"/>
            </a:endParaRPr>
          </a:p>
        </p:txBody>
      </p:sp>
      <p:pic>
        <p:nvPicPr>
          <p:cNvPr id="14" name="Picture 4" descr="Libros en los estantes. Libros en las ilustraciones de los estantes. |  CanStock">
            <a:extLst>
              <a:ext uri="{FF2B5EF4-FFF2-40B4-BE49-F238E27FC236}">
                <a16:creationId xmlns:a16="http://schemas.microsoft.com/office/drawing/2014/main" id="{EA05D0A8-5AE3-4A89-837B-034230065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9"/>
          <a:stretch/>
        </p:blipFill>
        <p:spPr bwMode="auto">
          <a:xfrm>
            <a:off x="3145894" y="1226439"/>
            <a:ext cx="801936" cy="124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B0B05DD-4682-4123-8E28-72CE5BF440C7}"/>
              </a:ext>
            </a:extLst>
          </p:cNvPr>
          <p:cNvSpPr txBox="1"/>
          <p:nvPr/>
        </p:nvSpPr>
        <p:spPr>
          <a:xfrm>
            <a:off x="1110883" y="2456354"/>
            <a:ext cx="310275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80243"/>
            <a:r>
              <a:rPr lang="es-ES" sz="84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En el mecanismo de evaluación y certificación de competencias: normas de competencia, normas sectoriales de competencia laboral y normas internacionales adoptadas y adaptadas.</a:t>
            </a:r>
            <a:endParaRPr lang="es-CO" sz="840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993ED83-BD41-4223-8689-1AF5B3277240}"/>
              </a:ext>
            </a:extLst>
          </p:cNvPr>
          <p:cNvSpPr txBox="1"/>
          <p:nvPr/>
        </p:nvSpPr>
        <p:spPr>
          <a:xfrm>
            <a:off x="5018436" y="1582364"/>
            <a:ext cx="1762301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defTabSz="480243"/>
            <a:r>
              <a:rPr lang="es-E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Times New Roman" panose="02020603050405020304" pitchFamily="18" charset="0"/>
              </a:rPr>
              <a:t>Se deberá guardar coherencia con los lineamientos establecidos en el SNC</a:t>
            </a:r>
            <a:endParaRPr lang="es-CO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1D9C7659-ECE5-4C3A-A26A-093A385D9EB4}"/>
              </a:ext>
            </a:extLst>
          </p:cNvPr>
          <p:cNvCxnSpPr/>
          <p:nvPr/>
        </p:nvCxnSpPr>
        <p:spPr>
          <a:xfrm flipH="1" flipV="1">
            <a:off x="4088345" y="1429240"/>
            <a:ext cx="930092" cy="296541"/>
          </a:xfrm>
          <a:prstGeom prst="straightConnector1">
            <a:avLst/>
          </a:prstGeom>
          <a:ln w="28575">
            <a:solidFill>
              <a:srgbClr val="D6009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332612C3-A71F-4A0F-A5B9-BD7577796BC3}"/>
              </a:ext>
            </a:extLst>
          </p:cNvPr>
          <p:cNvCxnSpPr>
            <a:cxnSpLocks/>
          </p:cNvCxnSpPr>
          <p:nvPr/>
        </p:nvCxnSpPr>
        <p:spPr>
          <a:xfrm flipH="1">
            <a:off x="4150989" y="2235360"/>
            <a:ext cx="867448" cy="522091"/>
          </a:xfrm>
          <a:prstGeom prst="straightConnector1">
            <a:avLst/>
          </a:prstGeom>
          <a:ln w="28575">
            <a:solidFill>
              <a:srgbClr val="D6009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6DAACBD-381D-4FBC-AE92-B3F840F66B96}"/>
              </a:ext>
            </a:extLst>
          </p:cNvPr>
          <p:cNvSpPr txBox="1"/>
          <p:nvPr/>
        </p:nvSpPr>
        <p:spPr>
          <a:xfrm>
            <a:off x="1937249" y="3160010"/>
            <a:ext cx="1762301" cy="3508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defTabSz="480243"/>
            <a:r>
              <a:rPr lang="es-ES" sz="840" b="1" dirty="0">
                <a:solidFill>
                  <a:srgbClr val="0070C0"/>
                </a:solidFill>
                <a:latin typeface="Calibri"/>
                <a:ea typeface="Times New Roman" panose="02020603050405020304" pitchFamily="18" charset="0"/>
              </a:rPr>
              <a:t>Se requieren definiciones de otros componentes del SNC</a:t>
            </a:r>
            <a:endParaRPr lang="es-CO" sz="840" b="1" dirty="0">
              <a:solidFill>
                <a:srgbClr val="0070C0"/>
              </a:solidFill>
              <a:latin typeface="Calibri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D963941E-C01C-4185-B3CC-8D9D0A668767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2662258" y="2936485"/>
            <a:ext cx="124038" cy="177208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ED4DD17-7990-4EA7-BA4A-F0B8D43CAE92}"/>
              </a:ext>
            </a:extLst>
          </p:cNvPr>
          <p:cNvSpPr txBox="1"/>
          <p:nvPr/>
        </p:nvSpPr>
        <p:spPr>
          <a:xfrm>
            <a:off x="0" y="1166573"/>
            <a:ext cx="1960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80243"/>
            <a:r>
              <a:rPr lang="es-CO" sz="12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REFERENTES PARA EL RAP</a:t>
            </a:r>
          </a:p>
        </p:txBody>
      </p:sp>
    </p:spTree>
    <p:extLst>
      <p:ext uri="{BB962C8B-B14F-4D97-AF65-F5344CB8AC3E}">
        <p14:creationId xmlns:p14="http://schemas.microsoft.com/office/powerpoint/2010/main" val="287007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19" grpId="0" animBg="1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SLIDES-PPT-MINTRABAJ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8" y="-1426"/>
            <a:ext cx="7562850" cy="3589338"/>
          </a:xfrm>
          <a:prstGeom prst="rect">
            <a:avLst/>
          </a:prstGeom>
        </p:spPr>
      </p:pic>
      <p:pic>
        <p:nvPicPr>
          <p:cNvPr id="3" name="Imagen 2" descr="LOGO MINTRABAJO AL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72" y="149298"/>
            <a:ext cx="1948616" cy="39286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1858" y="108603"/>
            <a:ext cx="485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5200"/>
                </a:solidFill>
                <a:latin typeface="Verdana"/>
                <a:cs typeface="Verdana"/>
              </a:rPr>
              <a:t>Disposiciones específicas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ED4DD17-7990-4EA7-BA4A-F0B8D43CAE92}"/>
              </a:ext>
            </a:extLst>
          </p:cNvPr>
          <p:cNvSpPr txBox="1"/>
          <p:nvPr/>
        </p:nvSpPr>
        <p:spPr>
          <a:xfrm>
            <a:off x="2435" y="603588"/>
            <a:ext cx="26187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80243"/>
            <a:r>
              <a:rPr lang="es-CO" sz="12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EVALUACIÓN PARA EL RAP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D38A286-BF5C-494D-A327-C4B999FB9E18}"/>
              </a:ext>
            </a:extLst>
          </p:cNvPr>
          <p:cNvSpPr txBox="1"/>
          <p:nvPr/>
        </p:nvSpPr>
        <p:spPr>
          <a:xfrm>
            <a:off x="1019742" y="1887543"/>
            <a:ext cx="11329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</a:rPr>
              <a:t>Demuestra</a:t>
            </a:r>
            <a:endParaRPr lang="es-CO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Gráfico 5" descr="Mujer contorno">
            <a:extLst>
              <a:ext uri="{FF2B5EF4-FFF2-40B4-BE49-F238E27FC236}">
                <a16:creationId xmlns:a16="http://schemas.microsoft.com/office/drawing/2014/main" id="{E95F2921-9D53-4A09-8EDB-288E735542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532" y="1629124"/>
            <a:ext cx="729673" cy="729673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C2E5A675-C05A-46D0-8BF2-1292ED2EB735}"/>
              </a:ext>
            </a:extLst>
          </p:cNvPr>
          <p:cNvSpPr txBox="1"/>
          <p:nvPr/>
        </p:nvSpPr>
        <p:spPr>
          <a:xfrm>
            <a:off x="4107464" y="1690744"/>
            <a:ext cx="1588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ES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expresadas en RA</a:t>
            </a:r>
            <a:endParaRPr lang="es-CO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313582D-526F-48C7-85C5-33F2F8911A12}"/>
              </a:ext>
            </a:extLst>
          </p:cNvPr>
          <p:cNvSpPr txBox="1"/>
          <p:nvPr/>
        </p:nvSpPr>
        <p:spPr>
          <a:xfrm>
            <a:off x="2307090" y="1690744"/>
            <a:ext cx="1599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Conocimientos</a:t>
            </a:r>
          </a:p>
          <a:p>
            <a:pPr algn="ctr"/>
            <a:r>
              <a:rPr lang="es-ES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Habilidades</a:t>
            </a:r>
          </a:p>
          <a:p>
            <a:pPr algn="ctr"/>
            <a:r>
              <a:rPr lang="es-ES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Destrezas</a:t>
            </a:r>
          </a:p>
          <a:p>
            <a:pPr algn="ctr"/>
            <a:r>
              <a:rPr lang="es-ES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Actitudes</a:t>
            </a:r>
          </a:p>
          <a:p>
            <a:pPr algn="ctr"/>
            <a:endParaRPr lang="es-ES" sz="8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8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Competencia</a:t>
            </a:r>
          </a:p>
          <a:p>
            <a:pPr algn="ctr"/>
            <a:r>
              <a:rPr lang="es-ES" sz="8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Descriptores MNC</a:t>
            </a:r>
            <a:endParaRPr lang="es-ES" sz="800" dirty="0">
              <a:solidFill>
                <a:schemeClr val="accent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53D979A-A24A-49BB-A029-47D83DDF06DB}"/>
              </a:ext>
            </a:extLst>
          </p:cNvPr>
          <p:cNvSpPr txBox="1"/>
          <p:nvPr/>
        </p:nvSpPr>
        <p:spPr>
          <a:xfrm>
            <a:off x="6004374" y="1690744"/>
            <a:ext cx="1640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es-ES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ineamientos MT</a:t>
            </a:r>
          </a:p>
          <a:p>
            <a:endParaRPr lang="es-ES" sz="12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</a:rPr>
              <a:t>Componentes</a:t>
            </a:r>
            <a:r>
              <a:rPr lang="es-ES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SNC</a:t>
            </a:r>
            <a:endParaRPr lang="es-CO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1624B61E-AF84-458D-8C9C-33C548A08ECB}"/>
              </a:ext>
            </a:extLst>
          </p:cNvPr>
          <p:cNvCxnSpPr/>
          <p:nvPr/>
        </p:nvCxnSpPr>
        <p:spPr>
          <a:xfrm>
            <a:off x="697245" y="2038538"/>
            <a:ext cx="312131" cy="0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43F43DEC-2C05-4686-9A9A-ADC919F13B80}"/>
              </a:ext>
            </a:extLst>
          </p:cNvPr>
          <p:cNvCxnSpPr/>
          <p:nvPr/>
        </p:nvCxnSpPr>
        <p:spPr>
          <a:xfrm>
            <a:off x="2072924" y="2038538"/>
            <a:ext cx="312131" cy="0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4F122C3D-AD39-4A07-B02A-ED16569B187C}"/>
              </a:ext>
            </a:extLst>
          </p:cNvPr>
          <p:cNvCxnSpPr/>
          <p:nvPr/>
        </p:nvCxnSpPr>
        <p:spPr>
          <a:xfrm>
            <a:off x="3755641" y="2027191"/>
            <a:ext cx="312131" cy="0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C49D7C2-6097-42A8-A8AF-250C4E8AE685}"/>
              </a:ext>
            </a:extLst>
          </p:cNvPr>
          <p:cNvSpPr txBox="1"/>
          <p:nvPr/>
        </p:nvSpPr>
        <p:spPr>
          <a:xfrm>
            <a:off x="130758" y="1050164"/>
            <a:ext cx="11329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</a:rPr>
              <a:t>Proceso</a:t>
            </a:r>
            <a:endParaRPr lang="es-CO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87AD7ACD-2C58-4038-B364-6D9AD57D16A1}"/>
              </a:ext>
            </a:extLst>
          </p:cNvPr>
          <p:cNvCxnSpPr>
            <a:cxnSpLocks/>
          </p:cNvCxnSpPr>
          <p:nvPr/>
        </p:nvCxnSpPr>
        <p:spPr>
          <a:xfrm>
            <a:off x="394079" y="1311261"/>
            <a:ext cx="0" cy="248082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2FF41A13-DA34-4A81-91A5-42FE0A035885}"/>
              </a:ext>
            </a:extLst>
          </p:cNvPr>
          <p:cNvCxnSpPr/>
          <p:nvPr/>
        </p:nvCxnSpPr>
        <p:spPr>
          <a:xfrm>
            <a:off x="5641444" y="1833274"/>
            <a:ext cx="312131" cy="0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0F247B05-407F-495F-8AFD-14B3DE610899}"/>
              </a:ext>
            </a:extLst>
          </p:cNvPr>
          <p:cNvCxnSpPr/>
          <p:nvPr/>
        </p:nvCxnSpPr>
        <p:spPr>
          <a:xfrm>
            <a:off x="5652484" y="2185171"/>
            <a:ext cx="312131" cy="0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4C73A62-5F6F-49F2-AF34-8BEC4A3D223F}"/>
              </a:ext>
            </a:extLst>
          </p:cNvPr>
          <p:cNvSpPr txBox="1"/>
          <p:nvPr/>
        </p:nvSpPr>
        <p:spPr>
          <a:xfrm>
            <a:off x="-11735" y="3113003"/>
            <a:ext cx="70396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8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</a:t>
            </a:r>
            <a:r>
              <a:rPr lang="es-ES" sz="700" i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Se consideran aprendizajes previos, porque se dan antes de un proceso importante como lo es la evaluación (Werquin, 2020). </a:t>
            </a:r>
            <a:endParaRPr lang="es-CO" sz="700" i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552520E-4A96-4EF1-8B8E-B596529B4AAC}"/>
              </a:ext>
            </a:extLst>
          </p:cNvPr>
          <p:cNvSpPr txBox="1"/>
          <p:nvPr/>
        </p:nvSpPr>
        <p:spPr>
          <a:xfrm>
            <a:off x="243378" y="2235686"/>
            <a:ext cx="250189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Criterios de calidad</a:t>
            </a:r>
            <a:endParaRPr lang="es-ES" sz="1000" b="1" dirty="0">
              <a:solidFill>
                <a:schemeClr val="accent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4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SLIDES-PPT-MINTRABAJ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4"/>
            <a:ext cx="7562850" cy="3589338"/>
          </a:xfrm>
          <a:prstGeom prst="rect">
            <a:avLst/>
          </a:prstGeom>
        </p:spPr>
      </p:pic>
      <p:pic>
        <p:nvPicPr>
          <p:cNvPr id="3" name="Imagen 2" descr="LOGO MINTRABAJO ALT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72" y="149298"/>
            <a:ext cx="1948616" cy="39286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1858" y="108603"/>
            <a:ext cx="485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5200"/>
                </a:solidFill>
                <a:latin typeface="Verdana"/>
                <a:cs typeface="Verdana"/>
              </a:rPr>
              <a:t>Disposiciones específicas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ED4DD17-7990-4EA7-BA4A-F0B8D43CAE92}"/>
              </a:ext>
            </a:extLst>
          </p:cNvPr>
          <p:cNvSpPr txBox="1"/>
          <p:nvPr/>
        </p:nvSpPr>
        <p:spPr>
          <a:xfrm>
            <a:off x="-398926" y="1570186"/>
            <a:ext cx="2665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80243"/>
            <a:r>
              <a:rPr lang="es-CO" sz="12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MECANISMOS PARA </a:t>
            </a:r>
          </a:p>
          <a:p>
            <a:pPr algn="ctr" defTabSz="480243"/>
            <a:r>
              <a:rPr lang="es-CO" sz="12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 RAP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8A8AE46-B60A-4BB5-B849-5FBA02264019}"/>
              </a:ext>
            </a:extLst>
          </p:cNvPr>
          <p:cNvGraphicFramePr/>
          <p:nvPr/>
        </p:nvGraphicFramePr>
        <p:xfrm>
          <a:off x="1979876" y="806020"/>
          <a:ext cx="5494350" cy="2467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4912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SLIDES-PPT-MINTRABAJ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" y="14474"/>
            <a:ext cx="7562850" cy="3589338"/>
          </a:xfrm>
          <a:prstGeom prst="rect">
            <a:avLst/>
          </a:prstGeom>
        </p:spPr>
      </p:pic>
      <p:pic>
        <p:nvPicPr>
          <p:cNvPr id="3" name="Imagen 2" descr="LOGO MINTRABAJO ALT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72" y="149298"/>
            <a:ext cx="1948616" cy="39286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1858" y="108603"/>
            <a:ext cx="485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5200"/>
                </a:solidFill>
                <a:latin typeface="Verdana"/>
                <a:cs typeface="Verdana"/>
              </a:rPr>
              <a:t>Disposiciones específicas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9070EC5-02D4-44CA-9AE3-D900FE11CE5D}"/>
              </a:ext>
            </a:extLst>
          </p:cNvPr>
          <p:cNvSpPr txBox="1"/>
          <p:nvPr/>
        </p:nvSpPr>
        <p:spPr>
          <a:xfrm>
            <a:off x="69442" y="602842"/>
            <a:ext cx="2577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8080"/>
                </a:solidFill>
                <a:latin typeface="Verdana"/>
                <a:cs typeface="Verdana"/>
              </a:rPr>
              <a:t>Instancias para el RAP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AD55A87-38EB-45EF-9E7F-609AEC585F44}"/>
              </a:ext>
            </a:extLst>
          </p:cNvPr>
          <p:cNvSpPr txBox="1"/>
          <p:nvPr/>
        </p:nvSpPr>
        <p:spPr>
          <a:xfrm>
            <a:off x="-44954" y="2859278"/>
            <a:ext cx="3594207" cy="496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80243"/>
            <a:endParaRPr lang="es-ES" sz="945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480243"/>
            <a:r>
              <a:rPr lang="es-ES" sz="84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  <a:t>Asesorar al Ministerio del Trabajo en el diseño, implementación</a:t>
            </a:r>
          </a:p>
          <a:p>
            <a:pPr algn="ctr" defTabSz="480243"/>
            <a:r>
              <a:rPr lang="es-ES" sz="84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  <a:t>y seguimiento, del RAP como vía de cualificación.</a:t>
            </a:r>
            <a:endParaRPr lang="es-CO" sz="840" dirty="0">
              <a:solidFill>
                <a:prstClr val="black"/>
              </a:solidFill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B50B0CD-E9CC-49DE-8CC4-D04AD6A6E5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1" t="14038" r="63260" b="70057"/>
          <a:stretch/>
        </p:blipFill>
        <p:spPr>
          <a:xfrm>
            <a:off x="3012782" y="973408"/>
            <a:ext cx="1730601" cy="43012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499BA34-2709-4278-B476-BDB9BDA871B4}"/>
              </a:ext>
            </a:extLst>
          </p:cNvPr>
          <p:cNvSpPr txBox="1"/>
          <p:nvPr/>
        </p:nvSpPr>
        <p:spPr>
          <a:xfrm>
            <a:off x="2909627" y="759502"/>
            <a:ext cx="20133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80243"/>
            <a:r>
              <a:rPr lang="es-CO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ÓRGANO RECTOR</a:t>
            </a:r>
            <a:endParaRPr lang="es-CO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1D763D-ED00-4991-A652-68FABF7B5D7A}"/>
              </a:ext>
            </a:extLst>
          </p:cNvPr>
          <p:cNvSpPr txBox="1"/>
          <p:nvPr/>
        </p:nvSpPr>
        <p:spPr>
          <a:xfrm>
            <a:off x="-1170078" y="1521278"/>
            <a:ext cx="58444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80243"/>
            <a:r>
              <a:rPr lang="es-CO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Comité asesor para el </a:t>
            </a:r>
          </a:p>
          <a:p>
            <a:pPr algn="ctr" defTabSz="480243"/>
            <a:r>
              <a:rPr lang="es-CO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Reconocimiento de Aprendizajes Previos </a:t>
            </a:r>
          </a:p>
          <a:p>
            <a:pPr algn="ctr" defTabSz="480243"/>
            <a:r>
              <a:rPr lang="es-CO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CARAP -</a:t>
            </a:r>
            <a:endParaRPr lang="es-CO" sz="10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Imagen 14" descr="Imagen que contiene interior, juguete, colorido, pequeño&#10;&#10;Descripción generada automáticamente">
            <a:extLst>
              <a:ext uri="{FF2B5EF4-FFF2-40B4-BE49-F238E27FC236}">
                <a16:creationId xmlns:a16="http://schemas.microsoft.com/office/drawing/2014/main" id="{D5A799F4-2500-40D8-8AEE-67806B6A8D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278113" y="2214666"/>
            <a:ext cx="948072" cy="78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FAA2E51-007B-4D7E-A451-922379598BB2}"/>
              </a:ext>
            </a:extLst>
          </p:cNvPr>
          <p:cNvSpPr txBox="1"/>
          <p:nvPr/>
        </p:nvSpPr>
        <p:spPr>
          <a:xfrm>
            <a:off x="3558941" y="1641323"/>
            <a:ext cx="38455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91" indent="-180091" defTabSz="480243">
              <a:buFont typeface="Symbol" panose="05050102010706020507" pitchFamily="18" charset="2"/>
              <a:buChar char="·"/>
            </a:pPr>
            <a:r>
              <a:rPr lang="es-ES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Viceministro de Empleo y Pensiones del Ministerio del Trabajo o su delegado.</a:t>
            </a:r>
            <a:endParaRPr lang="es-CO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80091" indent="-180091" defTabSz="480243">
              <a:buFont typeface="Symbol" panose="05050102010706020507" pitchFamily="18" charset="2"/>
              <a:buChar char="·"/>
            </a:pPr>
            <a:r>
              <a:rPr lang="es-ES" sz="800" dirty="0">
                <a:latin typeface="Verdana" panose="020B0604030504040204" pitchFamily="34" charset="0"/>
                <a:ea typeface="Verdana" panose="020B0604030504040204" pitchFamily="34" charset="0"/>
              </a:rPr>
              <a:t>Viceministro de Educación Superior del Ministerio de Educación Nacional, o su delegado.</a:t>
            </a:r>
            <a:endParaRPr lang="es-CO" sz="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80091" indent="-180091" defTabSz="480243">
              <a:buFont typeface="Symbol" panose="05050102010706020507" pitchFamily="18" charset="2"/>
              <a:buChar char="·"/>
            </a:pPr>
            <a:r>
              <a:rPr lang="es-ES" sz="800" dirty="0">
                <a:latin typeface="Verdana" panose="020B0604030504040204" pitchFamily="34" charset="0"/>
                <a:ea typeface="Verdana" panose="020B0604030504040204" pitchFamily="34" charset="0"/>
              </a:rPr>
              <a:t>Viceministro de Desarrollo Empresarial del Ministerio de Comercio, Industria y Turismo, o su delegado.</a:t>
            </a:r>
            <a:endParaRPr lang="es-CO" sz="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80091" indent="-180091" defTabSz="480243">
              <a:buFont typeface="Symbol" panose="05050102010706020507" pitchFamily="18" charset="2"/>
              <a:buChar char="·"/>
            </a:pPr>
            <a:r>
              <a:rPr lang="es-ES" sz="800" dirty="0">
                <a:latin typeface="Verdana" panose="020B0604030504040204" pitchFamily="34" charset="0"/>
                <a:ea typeface="Verdana" panose="020B0604030504040204" pitchFamily="34" charset="0"/>
              </a:rPr>
              <a:t>Director del Departamento Administrativo de la Función Pública, o su delegado.</a:t>
            </a:r>
            <a:endParaRPr lang="es-CO" sz="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80091" indent="-180091" defTabSz="480243">
              <a:buFont typeface="Symbol" panose="05050102010706020507" pitchFamily="18" charset="2"/>
              <a:buChar char="·"/>
            </a:pPr>
            <a:r>
              <a:rPr lang="es-ES" sz="800" dirty="0">
                <a:latin typeface="Verdana" panose="020B0604030504040204" pitchFamily="34" charset="0"/>
                <a:ea typeface="Verdana" panose="020B0604030504040204" pitchFamily="34" charset="0"/>
              </a:rPr>
              <a:t>Director General del Servicio Nacional de Aprendizaje – SENA o su delegado.</a:t>
            </a:r>
            <a:endParaRPr lang="es-CO" sz="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80091" indent="-180091" defTabSz="480243">
              <a:buFont typeface="Symbol" panose="05050102010706020507" pitchFamily="18" charset="2"/>
              <a:buChar char="·"/>
            </a:pPr>
            <a:r>
              <a:rPr lang="es-ES" sz="800" dirty="0">
                <a:latin typeface="Verdana" panose="020B0604030504040204" pitchFamily="34" charset="0"/>
                <a:ea typeface="Verdana" panose="020B0604030504040204" pitchFamily="34" charset="0"/>
              </a:rPr>
              <a:t>Un (1) representante del sector productivo.</a:t>
            </a:r>
            <a:endParaRPr lang="es-CO" sz="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80091" indent="-180091" defTabSz="480243">
              <a:buFont typeface="Symbol" panose="05050102010706020507" pitchFamily="18" charset="2"/>
              <a:buChar char="·"/>
            </a:pPr>
            <a:r>
              <a:rPr lang="es-ES" sz="800" dirty="0">
                <a:latin typeface="Verdana" panose="020B0604030504040204" pitchFamily="34" charset="0"/>
                <a:ea typeface="Verdana" panose="020B0604030504040204" pitchFamily="34" charset="0"/>
              </a:rPr>
              <a:t>Un (1) representante de los trabajadores.</a:t>
            </a:r>
            <a:endParaRPr lang="es-CO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SLIDES-PPT-MINTRABAJ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4"/>
            <a:ext cx="7562850" cy="3589338"/>
          </a:xfrm>
          <a:prstGeom prst="rect">
            <a:avLst/>
          </a:prstGeom>
        </p:spPr>
      </p:pic>
      <p:pic>
        <p:nvPicPr>
          <p:cNvPr id="3" name="Imagen 2" descr="LOGO MINTRABAJO ALT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72" y="149298"/>
            <a:ext cx="1948616" cy="39286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1858" y="108603"/>
            <a:ext cx="485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5200"/>
                </a:solidFill>
                <a:latin typeface="Verdana"/>
                <a:cs typeface="Verdana"/>
              </a:rPr>
              <a:t>Disposiciones específicas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E511613-F058-4488-B73B-8A91721A379B}"/>
              </a:ext>
            </a:extLst>
          </p:cNvPr>
          <p:cNvSpPr txBox="1"/>
          <p:nvPr/>
        </p:nvSpPr>
        <p:spPr>
          <a:xfrm>
            <a:off x="149470" y="784698"/>
            <a:ext cx="7562850" cy="2185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28829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ES_tradnl" sz="7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Promover el diálogo social entre actores públicos y privados involucrados en el Reconocimiento de Aprendizajes Previos (RAP) como vía de cualificación. </a:t>
            </a:r>
            <a:endParaRPr lang="es-CO" sz="7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28829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ES_tradnl" sz="7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Proponer al Ministerio del Trabajo estrategias para el fortalecimiento del Reconocimiento de Aprendizajes Previos (RAP) como vía de cualificación.</a:t>
            </a:r>
            <a:endParaRPr lang="es-CO" sz="7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28829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ES_tradnl" sz="7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Plantear al Ministerio del Trabajo propuestas relacionadas con la calidad y la transparencia de los procesos y mecanismos de Reconocimiento de Aprendizajes Previos (RAP) como vía de cualificación.</a:t>
            </a:r>
            <a:endParaRPr lang="es-CO" sz="7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28829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ES_tradnl" sz="7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Suministrar insumos para el análisis de necesidades de la población y de los sectores económicos en los que se requiera Reconocimiento de Aprendizajes Previos (RAP).</a:t>
            </a:r>
            <a:endParaRPr lang="es-CO" sz="7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28829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ES_tradnl" sz="7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Proponer estrategias y mecanismos que faciliten la articulación del Reconocimiento de Aprendizajes Previos (RAP) con las otras vías de cualificación, así como con los componentes del Sistema Nacional de Cualificaciones (SNC).</a:t>
            </a:r>
            <a:endParaRPr lang="es-CO" sz="7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28829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ES_tradnl" sz="7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Plantear al Ministerio del Trabajo propuesta de ajustes al marco normativo del Reconocimiento de Aprendizajes Previos (RAP) como vía de cualificación y al Subsistema de Evaluación y Certificación de Competencias (SECC).</a:t>
            </a:r>
            <a:endParaRPr lang="es-CO" sz="7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28829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ES" sz="7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Proponer al Ministerio del Trabajo estrategias para la implementación y fortalecimiento del Subsistema de Evaluación y Certificación de Competencias (SECC). </a:t>
            </a:r>
            <a:endParaRPr lang="es-CO" sz="7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28829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ES_tradnl" sz="7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Propender por la creación y la consolidación de alianzas estratégicas para la cooperación técnica nacional e internacional relacionadas con el Reconocimiento de Aprendizajes Previos (RAP) como vía de cualificación.</a:t>
            </a:r>
            <a:endParaRPr lang="es-CO" sz="7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ES" sz="7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Proponer estrategias que faciliten la identificación y cierre de las brechas de competencia.</a:t>
            </a:r>
            <a:endParaRPr lang="es-CO" sz="7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ES_tradnl" sz="7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Expedir el reglamento para el funcionamiento del Comité Asesor para el Reconocimiento de Aprendizajes Previos (RAP). </a:t>
            </a:r>
            <a:endParaRPr lang="es-CO" sz="7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FF17573-A3C1-4FB2-9FDC-E5D6DF3198D6}"/>
              </a:ext>
            </a:extLst>
          </p:cNvPr>
          <p:cNvSpPr txBox="1"/>
          <p:nvPr/>
        </p:nvSpPr>
        <p:spPr>
          <a:xfrm>
            <a:off x="2778978" y="425885"/>
            <a:ext cx="2577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8080"/>
                </a:solidFill>
                <a:latin typeface="Verdana"/>
                <a:cs typeface="Verdana"/>
              </a:rPr>
              <a:t>Funciones CARAP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2AE8CAD-2D33-4EDC-88EA-EC881C0C7D64}"/>
              </a:ext>
            </a:extLst>
          </p:cNvPr>
          <p:cNvSpPr txBox="1"/>
          <p:nvPr/>
        </p:nvSpPr>
        <p:spPr>
          <a:xfrm>
            <a:off x="491474" y="2961853"/>
            <a:ext cx="69204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88290" algn="just"/>
            <a:r>
              <a:rPr lang="es-CO" sz="7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Parágrafo. </a:t>
            </a:r>
            <a:r>
              <a:rPr lang="es-CO" sz="7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Los lineamientos para el Reconocimiento de Aprendizajes Previos (RAP) que estén relacionados con la vía educativa, serán generados de manera articulada entre el Ministerio de Educación Nacional y el Ministerio del Trabajo en el marco del CARAP.</a:t>
            </a:r>
          </a:p>
        </p:txBody>
      </p:sp>
    </p:spTree>
    <p:extLst>
      <p:ext uri="{BB962C8B-B14F-4D97-AF65-F5344CB8AC3E}">
        <p14:creationId xmlns:p14="http://schemas.microsoft.com/office/powerpoint/2010/main" val="1838223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SLIDES-PPT-MINTRABAJ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" y="12696"/>
            <a:ext cx="7562850" cy="3589338"/>
          </a:xfrm>
          <a:prstGeom prst="rect">
            <a:avLst/>
          </a:prstGeom>
        </p:spPr>
      </p:pic>
      <p:pic>
        <p:nvPicPr>
          <p:cNvPr id="3" name="Imagen 2" descr="LOGO MINTRABAJO AL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72" y="149298"/>
            <a:ext cx="1948616" cy="39286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-75652" y="1293187"/>
            <a:ext cx="7635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5200"/>
                </a:solidFill>
                <a:latin typeface="Verdana"/>
                <a:cs typeface="Verdana"/>
              </a:rPr>
              <a:t>SECC</a:t>
            </a:r>
          </a:p>
        </p:txBody>
      </p:sp>
    </p:spTree>
    <p:extLst>
      <p:ext uri="{BB962C8B-B14F-4D97-AF65-F5344CB8AC3E}">
        <p14:creationId xmlns:p14="http://schemas.microsoft.com/office/powerpoint/2010/main" val="1302366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SLIDES-PPT-MINTRABAJ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6"/>
            <a:ext cx="7562850" cy="3589338"/>
          </a:xfrm>
          <a:prstGeom prst="rect">
            <a:avLst/>
          </a:prstGeom>
        </p:spPr>
      </p:pic>
      <p:pic>
        <p:nvPicPr>
          <p:cNvPr id="3" name="Imagen 2" descr="LOGO MINTRABAJO AL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72" y="149298"/>
            <a:ext cx="1948616" cy="39286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87073" y="258826"/>
            <a:ext cx="2549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5200"/>
                </a:solidFill>
                <a:latin typeface="Verdana"/>
                <a:cs typeface="Verdana"/>
              </a:rPr>
              <a:t>Definición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F3A000-7E31-485C-AEBC-62A7ACD3C0AF}"/>
              </a:ext>
            </a:extLst>
          </p:cNvPr>
          <p:cNvSpPr txBox="1"/>
          <p:nvPr/>
        </p:nvSpPr>
        <p:spPr>
          <a:xfrm>
            <a:off x="3293119" y="687559"/>
            <a:ext cx="3573673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3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El Subsistema de Evaluación y Certificación de Competencias (SECC) es el </a:t>
            </a:r>
            <a:r>
              <a:rPr lang="es-CO" sz="13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es-CO" sz="13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onjunto de normas, políticas, actores, condiciones y procedimientos para evaluar y certificar las competencias adquiridas por las personas a lo largo de la vida, con el fin de favorecer su cualificación y facilitar su movilidad educativa, formativa y laboral, en el marco del Sistema Nacional de Cualificaciones (SNC).</a:t>
            </a:r>
            <a:endParaRPr lang="es-CO" sz="1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AF77193-0FDF-4548-ADD1-AC9431B6F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1026" y="1028791"/>
            <a:ext cx="2315959" cy="1544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7277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LIDES-PPT-MINTRABAJ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7"/>
            <a:ext cx="7562850" cy="358933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0"/>
            <a:ext cx="7562850" cy="657042"/>
          </a:xfrm>
          <a:prstGeom prst="rect">
            <a:avLst/>
          </a:prstGeom>
          <a:solidFill>
            <a:srgbClr val="174F3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LOGO MINTRABAJO ALT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114"/>
            <a:ext cx="2005584" cy="40435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96814" y="147741"/>
            <a:ext cx="5517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bg1"/>
                </a:solidFill>
                <a:latin typeface="Verdana"/>
                <a:cs typeface="Verdana"/>
              </a:rPr>
              <a:t>Artículo 194 Ley 1955 de 2019 PND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FCE3266-E358-403D-94E2-C46786189CBD}"/>
              </a:ext>
            </a:extLst>
          </p:cNvPr>
          <p:cNvSpPr txBox="1"/>
          <p:nvPr/>
        </p:nvSpPr>
        <p:spPr>
          <a:xfrm>
            <a:off x="398434" y="755654"/>
            <a:ext cx="676598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200" dirty="0">
                <a:cs typeface="Calibri" panose="020F0502020204030204" pitchFamily="34" charset="0"/>
              </a:rPr>
              <a:t>Créase el Sistema Nacional de Cualificaciones -.SNC …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es-CO" sz="1200" dirty="0"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200" dirty="0">
                <a:cs typeface="Calibri" panose="020F0502020204030204" pitchFamily="34" charset="0"/>
              </a:rPr>
              <a:t>Son </a:t>
            </a:r>
            <a:r>
              <a:rPr lang="es-CO" altLang="es-CO" sz="1200" b="1" dirty="0">
                <a:solidFill>
                  <a:srgbClr val="008080"/>
                </a:solidFill>
                <a:cs typeface="Calibri" panose="020F0502020204030204" pitchFamily="34" charset="0"/>
              </a:rPr>
              <a:t>componentes</a:t>
            </a:r>
            <a:r>
              <a:rPr lang="es-CO" altLang="es-CO" sz="1200" dirty="0">
                <a:cs typeface="Calibri" panose="020F0502020204030204" pitchFamily="34" charset="0"/>
              </a:rPr>
              <a:t> del SNC: el Marco Nacional de Cualificaciones - MNC, los subsistemas de aseguramiento de la calidad de la educación y la formación, de normalización de competencias y de evaluación y certificación de competencias, el esquema de movilidad educativa y formativa, así como la plataforma de información del SNC.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200" dirty="0">
                <a:cs typeface="Calibri" panose="020F0502020204030204" pitchFamily="34" charset="0"/>
              </a:rPr>
              <a:t>…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es-CO" sz="1200" dirty="0"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200" dirty="0">
                <a:cs typeface="Calibri" panose="020F0502020204030204" pitchFamily="34" charset="0"/>
              </a:rPr>
              <a:t>Se crea el Esquema de Movilidad Educativa y Formativa, para facilitar la movilidad de las personas </a:t>
            </a:r>
            <a:r>
              <a:rPr lang="es-CO" altLang="es-CO" sz="1200" b="1" dirty="0">
                <a:solidFill>
                  <a:schemeClr val="accent4">
                    <a:lumMod val="75000"/>
                  </a:schemeClr>
                </a:solidFill>
                <a:cs typeface="Calibri" panose="020F0502020204030204" pitchFamily="34" charset="0"/>
              </a:rPr>
              <a:t>entre </a:t>
            </a:r>
            <a:r>
              <a:rPr lang="es-CO" altLang="es-CO" sz="1200" b="1" dirty="0">
                <a:solidFill>
                  <a:srgbClr val="008080"/>
                </a:solidFill>
                <a:cs typeface="Calibri" panose="020F0502020204030204" pitchFamily="34" charset="0"/>
              </a:rPr>
              <a:t>las diferentes vías de cualificación que son la educativa, la formación para el trabajo y el reconocimiento de aprendizajes previos </a:t>
            </a:r>
            <a:r>
              <a:rPr lang="es-CO" altLang="es-CO" sz="1200" dirty="0">
                <a:cs typeface="Calibri" panose="020F0502020204030204" pitchFamily="34" charset="0"/>
              </a:rPr>
              <a:t>para la certificación de competencias, con el fin de promover las rutas de aprendizaje, las relaciones con el sector productivo y el aprendizaje a lo largo de la vida.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200" dirty="0"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06438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SLIDES-PPT-MINTRABAJ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850" cy="3589338"/>
          </a:xfrm>
          <a:prstGeom prst="rect">
            <a:avLst/>
          </a:prstGeom>
        </p:spPr>
      </p:pic>
      <p:pic>
        <p:nvPicPr>
          <p:cNvPr id="3" name="Imagen 2" descr="LOGO MINTRABAJO AL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72" y="149298"/>
            <a:ext cx="1948616" cy="39286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87072" y="159766"/>
            <a:ext cx="4262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5200"/>
                </a:solidFill>
                <a:latin typeface="Verdana"/>
                <a:cs typeface="Verdana"/>
              </a:rPr>
              <a:t>Disposiciones generales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0701C28-D3B7-4C16-8A64-E1487FFEED4C}"/>
              </a:ext>
            </a:extLst>
          </p:cNvPr>
          <p:cNvSpPr txBox="1"/>
          <p:nvPr/>
        </p:nvSpPr>
        <p:spPr>
          <a:xfrm>
            <a:off x="619631" y="1249444"/>
            <a:ext cx="194045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900" dirty="0">
                <a:latin typeface="Verdana" panose="020B0604030504040204" pitchFamily="34" charset="0"/>
                <a:ea typeface="Verdana" panose="020B0604030504040204" pitchFamily="34" charset="0"/>
              </a:rPr>
              <a:t>el SECC del SNC, con criterios de oportunidad, calidad y pertinencia.</a:t>
            </a:r>
            <a:endParaRPr lang="es-CO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285303A-C2A6-4ABE-AC4C-4843D6190677}"/>
              </a:ext>
            </a:extLst>
          </p:cNvPr>
          <p:cNvSpPr txBox="1"/>
          <p:nvPr/>
        </p:nvSpPr>
        <p:spPr>
          <a:xfrm>
            <a:off x="4532671" y="754588"/>
            <a:ext cx="23303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80243"/>
            <a:r>
              <a:rPr lang="es-CO" sz="12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ÁMBITO DE APLICACIÓN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654A8D8-4B43-46FB-954E-7B47826EBE7F}"/>
              </a:ext>
            </a:extLst>
          </p:cNvPr>
          <p:cNvSpPr txBox="1"/>
          <p:nvPr/>
        </p:nvSpPr>
        <p:spPr>
          <a:xfrm>
            <a:off x="4904415" y="1031587"/>
            <a:ext cx="24493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900" dirty="0">
                <a:latin typeface="Verdana" panose="020B0604030504040204" pitchFamily="34" charset="0"/>
                <a:ea typeface="Verdana" panose="020B0604030504040204" pitchFamily="34" charset="0"/>
              </a:rPr>
              <a:t>Personas naturales nacionales y extranjeras interesadas en acceder a evaluación y certificación </a:t>
            </a:r>
          </a:p>
          <a:p>
            <a:pPr algn="ctr"/>
            <a:endParaRPr lang="es-ES" sz="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900" dirty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es-ES" sz="9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ntidades públicas evaluadoras y certificadoras</a:t>
            </a:r>
            <a:endParaRPr lang="es-ES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" name="Gráfico 20" descr="Centro educativo contorno">
            <a:extLst>
              <a:ext uri="{FF2B5EF4-FFF2-40B4-BE49-F238E27FC236}">
                <a16:creationId xmlns:a16="http://schemas.microsoft.com/office/drawing/2014/main" id="{16514BD3-1D52-45BE-A40E-8F760AD79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29119" y="1727325"/>
            <a:ext cx="770921" cy="770921"/>
          </a:xfrm>
          <a:prstGeom prst="rect">
            <a:avLst/>
          </a:prstGeom>
        </p:spPr>
      </p:pic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BB82ED36-6BC8-4E44-AC48-27B66E1F93AE}"/>
              </a:ext>
            </a:extLst>
          </p:cNvPr>
          <p:cNvCxnSpPr/>
          <p:nvPr/>
        </p:nvCxnSpPr>
        <p:spPr>
          <a:xfrm>
            <a:off x="3033215" y="1469338"/>
            <a:ext cx="751813" cy="0"/>
          </a:xfrm>
          <a:prstGeom prst="line">
            <a:avLst/>
          </a:prstGeom>
          <a:ln w="952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15B2731-325E-48F3-A3B4-464EB34B73DE}"/>
              </a:ext>
            </a:extLst>
          </p:cNvPr>
          <p:cNvSpPr txBox="1"/>
          <p:nvPr/>
        </p:nvSpPr>
        <p:spPr>
          <a:xfrm>
            <a:off x="2244712" y="2305824"/>
            <a:ext cx="18059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80243"/>
            <a:r>
              <a:rPr lang="es-CO" sz="12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DEFINICIONES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790A285-97DC-40EC-87E8-8CE1D75A34A5}"/>
              </a:ext>
            </a:extLst>
          </p:cNvPr>
          <p:cNvSpPr txBox="1"/>
          <p:nvPr/>
        </p:nvSpPr>
        <p:spPr>
          <a:xfrm>
            <a:off x="306997" y="603245"/>
            <a:ext cx="30043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80243"/>
            <a:r>
              <a:rPr lang="es-CO" sz="12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OBJETO</a:t>
            </a:r>
          </a:p>
          <a:p>
            <a:pPr defTabSz="480243"/>
            <a:r>
              <a:rPr lang="es-CO" sz="1000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Adoptar y reglamentar: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70390A7-20F9-4AD4-AD28-B94030F37672}"/>
              </a:ext>
            </a:extLst>
          </p:cNvPr>
          <p:cNvSpPr txBox="1"/>
          <p:nvPr/>
        </p:nvSpPr>
        <p:spPr>
          <a:xfrm>
            <a:off x="2418105" y="2666738"/>
            <a:ext cx="44373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dirty="0">
                <a:latin typeface="Verdana" panose="020B0604030504040204" pitchFamily="34" charset="0"/>
                <a:ea typeface="Verdana" panose="020B0604030504040204" pitchFamily="34" charset="0"/>
              </a:rPr>
              <a:t>Se especifican 6 y otras comunes están en decreto 1649 y 1650.</a:t>
            </a:r>
          </a:p>
          <a:p>
            <a:pPr algn="just"/>
            <a:endParaRPr lang="es-ES" sz="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700" dirty="0">
                <a:latin typeface="Verdana" panose="020B0604030504040204" pitchFamily="34" charset="0"/>
                <a:ea typeface="Verdana" panose="020B0604030504040204" pitchFamily="34" charset="0"/>
              </a:rPr>
              <a:t>Contempla acuerdos de CUOC, MNC y FT.</a:t>
            </a:r>
          </a:p>
          <a:p>
            <a:pPr algn="just"/>
            <a:r>
              <a:rPr lang="es-ES" sz="700" dirty="0">
                <a:latin typeface="Verdana" panose="020B0604030504040204" pitchFamily="34" charset="0"/>
                <a:ea typeface="Verdana" panose="020B0604030504040204" pitchFamily="34" charset="0"/>
              </a:rPr>
              <a:t>Construcciones mesa SECC.</a:t>
            </a:r>
            <a:endParaRPr lang="es-CO" sz="7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2" name="Gráfico 21" descr="Grupo contorno">
            <a:extLst>
              <a:ext uri="{FF2B5EF4-FFF2-40B4-BE49-F238E27FC236}">
                <a16:creationId xmlns:a16="http://schemas.microsoft.com/office/drawing/2014/main" id="{49268177-105D-476E-8C4A-BC3E68AC2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51521" y="911761"/>
            <a:ext cx="770921" cy="77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6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SLIDES-PPT-MINTRABAJ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9" y="212745"/>
            <a:ext cx="7562850" cy="3589338"/>
          </a:xfrm>
          <a:prstGeom prst="rect">
            <a:avLst/>
          </a:prstGeom>
        </p:spPr>
      </p:pic>
      <p:pic>
        <p:nvPicPr>
          <p:cNvPr id="3" name="Imagen 2" descr="LOGO MINTRABAJO AL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544" y="29173"/>
            <a:ext cx="1948616" cy="39286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6241" y="12690"/>
            <a:ext cx="4262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5200"/>
                </a:solidFill>
                <a:latin typeface="Verdana"/>
                <a:cs typeface="Verdana"/>
              </a:rPr>
              <a:t>Disposiciones específicas</a:t>
            </a:r>
          </a:p>
        </p:txBody>
      </p:sp>
      <p:graphicFrame>
        <p:nvGraphicFramePr>
          <p:cNvPr id="26" name="Diagrama 25">
            <a:extLst>
              <a:ext uri="{FF2B5EF4-FFF2-40B4-BE49-F238E27FC236}">
                <a16:creationId xmlns:a16="http://schemas.microsoft.com/office/drawing/2014/main" id="{F229DD42-1991-40B8-8C00-2D116CC28010}"/>
              </a:ext>
            </a:extLst>
          </p:cNvPr>
          <p:cNvGraphicFramePr/>
          <p:nvPr/>
        </p:nvGraphicFramePr>
        <p:xfrm>
          <a:off x="457200" y="663973"/>
          <a:ext cx="5600700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CuadroTexto 27">
            <a:extLst>
              <a:ext uri="{FF2B5EF4-FFF2-40B4-BE49-F238E27FC236}">
                <a16:creationId xmlns:a16="http://schemas.microsoft.com/office/drawing/2014/main" id="{AD2614B2-B1F2-4F6C-84B6-D279F72FCE94}"/>
              </a:ext>
            </a:extLst>
          </p:cNvPr>
          <p:cNvSpPr txBox="1"/>
          <p:nvPr/>
        </p:nvSpPr>
        <p:spPr>
          <a:xfrm>
            <a:off x="2661178" y="3066629"/>
            <a:ext cx="13312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80243"/>
            <a:r>
              <a:rPr lang="es-CO" sz="12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PRINCIPIOS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DE92609-DD2E-4731-8F8B-E825206B6BDB}"/>
              </a:ext>
            </a:extLst>
          </p:cNvPr>
          <p:cNvSpPr txBox="1"/>
          <p:nvPr/>
        </p:nvSpPr>
        <p:spPr>
          <a:xfrm>
            <a:off x="4558520" y="929210"/>
            <a:ext cx="297264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 algn="just">
              <a:buAutoNum type="arabicPeriod"/>
            </a:pPr>
            <a:r>
              <a:rPr lang="es-CO" sz="800" b="1" dirty="0">
                <a:solidFill>
                  <a:schemeClr val="accent6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Facilitar</a:t>
            </a:r>
            <a:r>
              <a:rPr lang="es-CO" sz="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el reconocimiento formal de los conocimientos, habilidades, destrezas y actitudes de una persona a través de la evaluación y certificación de competencias.</a:t>
            </a:r>
          </a:p>
          <a:p>
            <a:pPr marL="228600" lvl="0" indent="-228600" algn="just">
              <a:buAutoNum type="arabicPeriod"/>
            </a:pPr>
            <a:endParaRPr lang="es-CO" sz="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28600" lvl="0" indent="-228600" algn="just">
              <a:buAutoNum type="arabicPeriod"/>
            </a:pPr>
            <a:r>
              <a:rPr lang="es-CO" sz="800" b="1" dirty="0">
                <a:solidFill>
                  <a:schemeClr val="accent6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Aportar</a:t>
            </a:r>
            <a:r>
              <a:rPr lang="es-CO" sz="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información para la identificación de las </a:t>
            </a:r>
            <a:r>
              <a:rPr lang="es-CO" sz="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brechas de competencia de las personas, con el fin de contribuir en la generación de estrategias para favorecer su cierre </a:t>
            </a:r>
            <a:r>
              <a:rPr lang="es-CO" sz="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 el mejoramiento de la cualificación del talento humano.</a:t>
            </a:r>
          </a:p>
          <a:p>
            <a:pPr marL="228600" lvl="0" indent="-228600" algn="just">
              <a:buAutoNum type="arabicPeriod"/>
            </a:pPr>
            <a:endParaRPr lang="es-CO" sz="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28600" lvl="0" indent="-228600" algn="just">
              <a:buAutoNum type="arabicPeriod"/>
            </a:pPr>
            <a:r>
              <a:rPr lang="es-CO" sz="800" b="1" dirty="0">
                <a:solidFill>
                  <a:schemeClr val="accent6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Favorecer</a:t>
            </a:r>
            <a:r>
              <a:rPr lang="es-CO" sz="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la empleabilidad, la movilidad educativa, formativa y laboral de las personas.</a:t>
            </a:r>
          </a:p>
          <a:p>
            <a:pPr marL="228600" lvl="0" indent="-228600" algn="just">
              <a:buAutoNum type="arabicPeriod"/>
            </a:pPr>
            <a:endParaRPr lang="es-CO" sz="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28600" lvl="0" indent="-228600" algn="just">
              <a:buAutoNum type="arabicPeriod"/>
            </a:pPr>
            <a:r>
              <a:rPr lang="es-CO" sz="800" b="1" dirty="0">
                <a:solidFill>
                  <a:schemeClr val="accent6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Promover</a:t>
            </a:r>
            <a:r>
              <a:rPr lang="es-CO" sz="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la evaluación y certificación de competencias como un mecanismo para el Reconocimiento de Aprendizajes Previos (RAP) del Sistema Nacional de Cualificaciones (SNC).</a:t>
            </a:r>
            <a:endParaRPr lang="es-CO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B002352-1BE7-4B86-866E-1D110B871780}"/>
              </a:ext>
            </a:extLst>
          </p:cNvPr>
          <p:cNvSpPr txBox="1"/>
          <p:nvPr/>
        </p:nvSpPr>
        <p:spPr>
          <a:xfrm>
            <a:off x="5650120" y="553255"/>
            <a:ext cx="13312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80243"/>
            <a:r>
              <a:rPr lang="es-CO" sz="12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OBJETIVOS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43BC527-26EC-47CC-BF57-911B3E1C9284}"/>
              </a:ext>
            </a:extLst>
          </p:cNvPr>
          <p:cNvSpPr txBox="1"/>
          <p:nvPr/>
        </p:nvSpPr>
        <p:spPr>
          <a:xfrm>
            <a:off x="96241" y="2083372"/>
            <a:ext cx="1625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80243"/>
            <a:r>
              <a:rPr lang="es-CO" sz="12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ARTICULACIÓN SECC y SNC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FE195A2-DD17-4975-85D3-7B804B14645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61" t="14038" r="63260" b="70057"/>
          <a:stretch/>
        </p:blipFill>
        <p:spPr>
          <a:xfrm>
            <a:off x="96241" y="1078032"/>
            <a:ext cx="1692797" cy="42073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2F36D2A-ADB5-4D39-93CB-BC7EF2BBE6D5}"/>
              </a:ext>
            </a:extLst>
          </p:cNvPr>
          <p:cNvSpPr txBox="1"/>
          <p:nvPr/>
        </p:nvSpPr>
        <p:spPr>
          <a:xfrm>
            <a:off x="-13618" y="858402"/>
            <a:ext cx="20133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80243"/>
            <a:r>
              <a:rPr lang="es-CO" sz="12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RECTORÍA</a:t>
            </a:r>
            <a:endParaRPr lang="es-CO" sz="1200" b="1" dirty="0">
              <a:solidFill>
                <a:srgbClr val="00808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6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2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SLIDES-PPT-MINTRABAJ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1"/>
            <a:ext cx="7562850" cy="3589338"/>
          </a:xfrm>
          <a:prstGeom prst="rect">
            <a:avLst/>
          </a:prstGeom>
        </p:spPr>
      </p:pic>
      <p:pic>
        <p:nvPicPr>
          <p:cNvPr id="3" name="Imagen 2" descr="LOGO MINTRABAJO AL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72" y="149298"/>
            <a:ext cx="1948616" cy="39286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1858" y="108603"/>
            <a:ext cx="4854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5200"/>
                </a:solidFill>
                <a:latin typeface="Verdana"/>
                <a:cs typeface="Verdana"/>
              </a:rPr>
              <a:t>Disposiciones específicas</a:t>
            </a:r>
          </a:p>
        </p:txBody>
      </p:sp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B0470655-74E0-4A9E-A941-C64FA6720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47269" y="1262886"/>
            <a:ext cx="1233519" cy="123351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3E22132-65B8-47B9-B674-2D9EDCFA616D}"/>
              </a:ext>
            </a:extLst>
          </p:cNvPr>
          <p:cNvSpPr txBox="1"/>
          <p:nvPr/>
        </p:nvSpPr>
        <p:spPr>
          <a:xfrm>
            <a:off x="1433854" y="674513"/>
            <a:ext cx="38930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80243"/>
            <a:r>
              <a:rPr lang="es-ES" sz="1050" b="1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Normas de competencia – Normas sectoriales de competencia laboral – Normas internacionales adoptadas y adaptadas</a:t>
            </a:r>
            <a:endParaRPr lang="es-CO" sz="1050" b="1" dirty="0">
              <a:solidFill>
                <a:schemeClr val="bg2">
                  <a:lumMod val="25000"/>
                </a:schemeClr>
              </a:solidFill>
              <a:latin typeface="Calibri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993ED83-BD41-4223-8689-1AF5B3277240}"/>
              </a:ext>
            </a:extLst>
          </p:cNvPr>
          <p:cNvSpPr txBox="1"/>
          <p:nvPr/>
        </p:nvSpPr>
        <p:spPr>
          <a:xfrm>
            <a:off x="5018436" y="1582364"/>
            <a:ext cx="1762301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defTabSz="480243"/>
            <a:r>
              <a:rPr lang="es-E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Times New Roman" panose="02020603050405020304" pitchFamily="18" charset="0"/>
              </a:rPr>
              <a:t>Se deberá guardar coherencia con los lineamientos establecidos en el SNC</a:t>
            </a:r>
            <a:endParaRPr lang="es-CO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1D9C7659-ECE5-4C3A-A26A-093A385D9EB4}"/>
              </a:ext>
            </a:extLst>
          </p:cNvPr>
          <p:cNvCxnSpPr/>
          <p:nvPr/>
        </p:nvCxnSpPr>
        <p:spPr>
          <a:xfrm flipH="1" flipV="1">
            <a:off x="4088345" y="1429240"/>
            <a:ext cx="930092" cy="296541"/>
          </a:xfrm>
          <a:prstGeom prst="straightConnector1">
            <a:avLst/>
          </a:prstGeom>
          <a:ln w="28575">
            <a:solidFill>
              <a:srgbClr val="D6009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332612C3-A71F-4A0F-A5B9-BD7577796BC3}"/>
              </a:ext>
            </a:extLst>
          </p:cNvPr>
          <p:cNvCxnSpPr>
            <a:cxnSpLocks/>
          </p:cNvCxnSpPr>
          <p:nvPr/>
        </p:nvCxnSpPr>
        <p:spPr>
          <a:xfrm flipH="1">
            <a:off x="4150989" y="2235360"/>
            <a:ext cx="867448" cy="522091"/>
          </a:xfrm>
          <a:prstGeom prst="straightConnector1">
            <a:avLst/>
          </a:prstGeom>
          <a:ln w="28575">
            <a:solidFill>
              <a:srgbClr val="D6009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6DAACBD-381D-4FBC-AE92-B3F840F66B96}"/>
              </a:ext>
            </a:extLst>
          </p:cNvPr>
          <p:cNvSpPr txBox="1"/>
          <p:nvPr/>
        </p:nvSpPr>
        <p:spPr>
          <a:xfrm>
            <a:off x="2337898" y="2744760"/>
            <a:ext cx="1762301" cy="4801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defTabSz="480243"/>
            <a:r>
              <a:rPr lang="es-ES" sz="840" b="1" dirty="0">
                <a:solidFill>
                  <a:srgbClr val="0070C0"/>
                </a:solidFill>
                <a:latin typeface="Calibri"/>
                <a:ea typeface="Times New Roman" panose="02020603050405020304" pitchFamily="18" charset="0"/>
              </a:rPr>
              <a:t>Se deben contemplar las definiciones de otros componentes del SNC</a:t>
            </a:r>
            <a:endParaRPr lang="es-CO" sz="84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ED4DD17-7990-4EA7-BA4A-F0B8D43CAE92}"/>
              </a:ext>
            </a:extLst>
          </p:cNvPr>
          <p:cNvSpPr txBox="1"/>
          <p:nvPr/>
        </p:nvSpPr>
        <p:spPr>
          <a:xfrm>
            <a:off x="51858" y="1608429"/>
            <a:ext cx="1960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80243"/>
            <a:r>
              <a:rPr lang="es-CO" sz="12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REFERENTES PARA EL SECC</a:t>
            </a:r>
          </a:p>
        </p:txBody>
      </p:sp>
    </p:spTree>
    <p:extLst>
      <p:ext uri="{BB962C8B-B14F-4D97-AF65-F5344CB8AC3E}">
        <p14:creationId xmlns:p14="http://schemas.microsoft.com/office/powerpoint/2010/main" val="211026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9" grpId="0" animBg="1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LIDES-PPT-MINTRABAJ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7562850" cy="3589338"/>
          </a:xfrm>
          <a:prstGeom prst="rect">
            <a:avLst/>
          </a:prstGeom>
        </p:spPr>
      </p:pic>
      <p:pic>
        <p:nvPicPr>
          <p:cNvPr id="6" name="Imagen 5" descr="LOGO MINTRABAJO ALT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071" y="1322088"/>
            <a:ext cx="2727382" cy="5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4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SLIDES-PPT-MINTRABAJ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8"/>
            <a:ext cx="7562850" cy="3589338"/>
          </a:xfrm>
          <a:prstGeom prst="rect">
            <a:avLst/>
          </a:prstGeom>
        </p:spPr>
      </p:pic>
      <p:pic>
        <p:nvPicPr>
          <p:cNvPr id="3" name="Imagen 2" descr="LOGO MINTRABAJO AL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72" y="149298"/>
            <a:ext cx="1948616" cy="39286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7641" y="159766"/>
            <a:ext cx="5404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5200"/>
                </a:solidFill>
                <a:latin typeface="Verdana"/>
                <a:cs typeface="Verdana"/>
              </a:rPr>
              <a:t>Decreto 4108 / 2011</a:t>
            </a:r>
          </a:p>
        </p:txBody>
      </p:sp>
      <p:sp>
        <p:nvSpPr>
          <p:cNvPr id="9" name="CuadroTexto 2">
            <a:extLst>
              <a:ext uri="{FF2B5EF4-FFF2-40B4-BE49-F238E27FC236}">
                <a16:creationId xmlns:a16="http://schemas.microsoft.com/office/drawing/2014/main" id="{EF39901C-CB9E-46BB-B971-BE4DC7852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12" y="468209"/>
            <a:ext cx="2700512" cy="27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CO" sz="578" dirty="0"/>
              <a:t>Por el cual se modifican los objetivos y la estructura del Ministerio del Trabajo y se integra el Sector Administrativo del Trabajo.</a:t>
            </a:r>
            <a:endParaRPr lang="es-CO" altLang="es-CO" sz="1104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AutoShape 14">
            <a:extLst>
              <a:ext uri="{FF2B5EF4-FFF2-40B4-BE49-F238E27FC236}">
                <a16:creationId xmlns:a16="http://schemas.microsoft.com/office/drawing/2014/main" id="{6A94E24D-40BE-4A44-8740-05E40C39D5C0}"/>
              </a:ext>
            </a:extLst>
          </p:cNvPr>
          <p:cNvSpPr>
            <a:spLocks/>
          </p:cNvSpPr>
          <p:nvPr/>
        </p:nvSpPr>
        <p:spPr bwMode="auto">
          <a:xfrm>
            <a:off x="1025089" y="785884"/>
            <a:ext cx="198955" cy="1644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521" tIns="37521" rIns="37521" bIns="37521" anchor="ctr"/>
          <a:lstStyle/>
          <a:p>
            <a:pPr algn="ctr">
              <a:lnSpc>
                <a:spcPct val="150000"/>
              </a:lnSpc>
              <a:defRPr/>
            </a:pPr>
            <a:r>
              <a:rPr lang="es-ES" sz="1050" b="1" dirty="0">
                <a:solidFill>
                  <a:schemeClr val="bg1"/>
                </a:solidFill>
                <a:latin typeface="FontAwesome" charset="0"/>
                <a:cs typeface="Helvetica Light" charset="0"/>
                <a:sym typeface="FontAwesome" charset="0"/>
              </a:rPr>
              <a:t>1</a:t>
            </a:r>
            <a:endParaRPr lang="es-ES" sz="1050" b="1" dirty="0">
              <a:solidFill>
                <a:schemeClr val="bg1"/>
              </a:solidFill>
              <a:cs typeface="Helvetica Light" charset="0"/>
            </a:endParaRPr>
          </a:p>
        </p:txBody>
      </p:sp>
      <p:sp>
        <p:nvSpPr>
          <p:cNvPr id="11" name="AutoShape 14">
            <a:extLst>
              <a:ext uri="{FF2B5EF4-FFF2-40B4-BE49-F238E27FC236}">
                <a16:creationId xmlns:a16="http://schemas.microsoft.com/office/drawing/2014/main" id="{02D7D103-BA9D-47A4-8158-6B9A9AA29A9D}"/>
              </a:ext>
            </a:extLst>
          </p:cNvPr>
          <p:cNvSpPr>
            <a:spLocks/>
          </p:cNvSpPr>
          <p:nvPr/>
        </p:nvSpPr>
        <p:spPr bwMode="auto">
          <a:xfrm>
            <a:off x="5126848" y="785884"/>
            <a:ext cx="198955" cy="1644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521" tIns="37521" rIns="37521" bIns="37521" anchor="ctr"/>
          <a:lstStyle/>
          <a:p>
            <a:pPr algn="ctr">
              <a:lnSpc>
                <a:spcPct val="150000"/>
              </a:lnSpc>
              <a:defRPr/>
            </a:pPr>
            <a:r>
              <a:rPr lang="es-ES_tradnl" sz="1260" b="1" dirty="0">
                <a:solidFill>
                  <a:schemeClr val="bg1"/>
                </a:solidFill>
                <a:latin typeface="FontAwesome"/>
                <a:cs typeface="Helvetica Light" charset="0"/>
                <a:sym typeface="FontAwesome"/>
              </a:rPr>
              <a:t>3</a:t>
            </a:r>
            <a:endParaRPr lang="es-ES" sz="1260" b="1" dirty="0">
              <a:solidFill>
                <a:schemeClr val="bg1"/>
              </a:solidFill>
              <a:cs typeface="Helvetica Light" charset="0"/>
            </a:endParaRPr>
          </a:p>
        </p:txBody>
      </p:sp>
      <p:sp>
        <p:nvSpPr>
          <p:cNvPr id="12" name="Rectángulo 2">
            <a:extLst>
              <a:ext uri="{FF2B5EF4-FFF2-40B4-BE49-F238E27FC236}">
                <a16:creationId xmlns:a16="http://schemas.microsoft.com/office/drawing/2014/main" id="{9D2D19A0-0ED0-4908-B0A2-F25843AE8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132" y="748447"/>
            <a:ext cx="5073211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s-CO" altLang="es-CO" sz="840" dirty="0">
                <a:latin typeface="+mn-lt"/>
              </a:rPr>
              <a:t>Formular, dirigir y evaluar las políticas y lineamientos de </a:t>
            </a:r>
            <a:r>
              <a:rPr lang="es-CO" altLang="es-CO" sz="84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formación para el trabajo, la normalización y certificación de competencias laborales </a:t>
            </a:r>
            <a:r>
              <a:rPr lang="es-CO" altLang="es-CO" sz="840" dirty="0">
                <a:latin typeface="+mn-lt"/>
              </a:rPr>
              <a:t>y su articulación con las políticas de formación </a:t>
            </a:r>
            <a:r>
              <a:rPr lang="es-CO" altLang="es-CO" sz="84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del capital humano</a:t>
            </a:r>
            <a:r>
              <a:rPr lang="es-CO" altLang="es-CO" sz="840" dirty="0">
                <a:latin typeface="+mn-lt"/>
              </a:rPr>
              <a:t>, en coordinación con otras entidades competentes.</a:t>
            </a:r>
          </a:p>
          <a:p>
            <a:pPr algn="just">
              <a:defRPr/>
            </a:pPr>
            <a:endParaRPr lang="es-CO" altLang="es-CO" sz="840" dirty="0">
              <a:latin typeface="+mn-lt"/>
            </a:endParaRPr>
          </a:p>
          <a:p>
            <a:pPr algn="just">
              <a:defRPr/>
            </a:pPr>
            <a:r>
              <a:rPr lang="es-CO" altLang="es-CO" sz="840" dirty="0">
                <a:latin typeface="+mn-lt"/>
              </a:rPr>
              <a:t>Formular, dirigir, implementar y evaluar políticas para proteger a la población desempleada y facilitar su tránsito hacia nuevos empleos y ocupaciones. </a:t>
            </a:r>
          </a:p>
          <a:p>
            <a:pPr algn="just">
              <a:defRPr/>
            </a:pPr>
            <a:endParaRPr lang="es-CO" altLang="es-CO" sz="840" dirty="0">
              <a:latin typeface="+mn-lt"/>
            </a:endParaRPr>
          </a:p>
          <a:p>
            <a:pPr algn="just">
              <a:defRPr/>
            </a:pPr>
            <a:r>
              <a:rPr lang="es-CO" altLang="es-CO" sz="840" dirty="0">
                <a:latin typeface="+mn-lt"/>
              </a:rPr>
              <a:t>Formular, implementar y evaluar, en coordinación con las entidades correspondientes, la política en materia de migraciones laborales. </a:t>
            </a:r>
          </a:p>
        </p:txBody>
      </p:sp>
      <p:sp>
        <p:nvSpPr>
          <p:cNvPr id="13" name="CuadroTexto 2">
            <a:extLst>
              <a:ext uri="{FF2B5EF4-FFF2-40B4-BE49-F238E27FC236}">
                <a16:creationId xmlns:a16="http://schemas.microsoft.com/office/drawing/2014/main" id="{D0BB9AF8-5397-4980-A0F9-444528E48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525" y="1154051"/>
            <a:ext cx="1636759" cy="23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CO" altLang="es-CO" sz="945" b="1" dirty="0">
                <a:solidFill>
                  <a:srgbClr val="000000"/>
                </a:solidFill>
                <a:latin typeface="Tw Cen MT" panose="020B0602020104020603" pitchFamily="34" charset="0"/>
              </a:rPr>
              <a:t>Le corresponde a </a:t>
            </a:r>
            <a:r>
              <a:rPr lang="es-CO" altLang="es-CO" sz="945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MinTrabajo</a:t>
            </a:r>
            <a:endParaRPr lang="es-CO" altLang="es-CO" sz="945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CuadroTexto 2">
            <a:extLst>
              <a:ext uri="{FF2B5EF4-FFF2-40B4-BE49-F238E27FC236}">
                <a16:creationId xmlns:a16="http://schemas.microsoft.com/office/drawing/2014/main" id="{9784358F-AD58-4EA0-AAE1-3BF2827C5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19" y="2194411"/>
            <a:ext cx="2035969" cy="23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CO" altLang="es-CO" sz="945" b="1" dirty="0">
                <a:solidFill>
                  <a:srgbClr val="000000"/>
                </a:solidFill>
                <a:latin typeface="Tw Cen MT" panose="020B0602020104020603" pitchFamily="34" charset="0"/>
              </a:rPr>
              <a:t>Una de las entidades adscritas </a:t>
            </a:r>
          </a:p>
        </p:txBody>
      </p:sp>
      <p:sp>
        <p:nvSpPr>
          <p:cNvPr id="15" name="Rectángulo 31">
            <a:extLst>
              <a:ext uri="{FF2B5EF4-FFF2-40B4-BE49-F238E27FC236}">
                <a16:creationId xmlns:a16="http://schemas.microsoft.com/office/drawing/2014/main" id="{3057E88D-E66B-42BD-9C90-4AF9695E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751" y="2210569"/>
            <a:ext cx="2691522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s-CO" altLang="es-CO" sz="84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Servicio Nacional de Aprendizaje SENA.</a:t>
            </a:r>
          </a:p>
        </p:txBody>
      </p:sp>
      <p:sp>
        <p:nvSpPr>
          <p:cNvPr id="16" name="CuadroTexto 2">
            <a:extLst>
              <a:ext uri="{FF2B5EF4-FFF2-40B4-BE49-F238E27FC236}">
                <a16:creationId xmlns:a16="http://schemas.microsoft.com/office/drawing/2014/main" id="{A8C52DAC-D88B-44EE-9014-DF05109EA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65" y="2720282"/>
            <a:ext cx="2094267" cy="40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CO" altLang="es-CO" sz="945" b="1" dirty="0">
                <a:solidFill>
                  <a:srgbClr val="000000"/>
                </a:solidFill>
                <a:latin typeface="Tw Cen MT" panose="020B0602020104020603" pitchFamily="34" charset="0"/>
              </a:rPr>
              <a:t>Estructura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CO" altLang="es-CO" sz="945" b="1" dirty="0">
                <a:solidFill>
                  <a:srgbClr val="000000"/>
                </a:solidFill>
                <a:latin typeface="Tw Cen MT" panose="020B0602020104020603" pitchFamily="34" charset="0"/>
              </a:rPr>
              <a:t>Viceministerio de Empleo y Pensiones</a:t>
            </a:r>
            <a:r>
              <a:rPr lang="es-CO" altLang="es-CO" sz="1104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17" name="Rectángulo 3">
            <a:extLst>
              <a:ext uri="{FF2B5EF4-FFF2-40B4-BE49-F238E27FC236}">
                <a16:creationId xmlns:a16="http://schemas.microsoft.com/office/drawing/2014/main" id="{73620119-31DE-49AD-BC60-82C6059E9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132" y="2684054"/>
            <a:ext cx="3757342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CO" altLang="es-CO" sz="840" dirty="0">
                <a:latin typeface="+mn-lt"/>
              </a:rPr>
              <a:t>2.1. Dirección de Generación y Protección del Empleo y Subsidio Familiar. </a:t>
            </a:r>
          </a:p>
          <a:p>
            <a:pPr>
              <a:defRPr/>
            </a:pPr>
            <a:r>
              <a:rPr lang="es-CO" altLang="es-CO" sz="84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2.2. Dirección de Movilidad y Formación para el Trabajo. </a:t>
            </a:r>
          </a:p>
          <a:p>
            <a:pPr>
              <a:defRPr/>
            </a:pPr>
            <a:r>
              <a:rPr lang="es-CO" altLang="es-CO" sz="840" dirty="0">
                <a:latin typeface="+mn-lt"/>
              </a:rPr>
              <a:t>2.3. Dirección de Pensiones y Otras Prestaciones. </a:t>
            </a:r>
          </a:p>
        </p:txBody>
      </p:sp>
    </p:spTree>
    <p:extLst>
      <p:ext uri="{BB962C8B-B14F-4D97-AF65-F5344CB8AC3E}">
        <p14:creationId xmlns:p14="http://schemas.microsoft.com/office/powerpoint/2010/main" val="2812380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LIDES-PPT-MINTRABAJ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7"/>
            <a:ext cx="7562850" cy="358933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0"/>
            <a:ext cx="7562850" cy="657042"/>
          </a:xfrm>
          <a:prstGeom prst="rect">
            <a:avLst/>
          </a:prstGeom>
          <a:solidFill>
            <a:srgbClr val="174F3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LOGO MINTRABAJO ALT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114"/>
            <a:ext cx="2005584" cy="40435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905527" y="72696"/>
            <a:ext cx="4184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bg1"/>
                </a:solidFill>
                <a:latin typeface="Verdana"/>
                <a:cs typeface="Verdana"/>
              </a:rPr>
              <a:t>SNC</a:t>
            </a:r>
          </a:p>
        </p:txBody>
      </p:sp>
      <p:grpSp>
        <p:nvGrpSpPr>
          <p:cNvPr id="8" name="Group 60">
            <a:extLst>
              <a:ext uri="{FF2B5EF4-FFF2-40B4-BE49-F238E27FC236}">
                <a16:creationId xmlns:a16="http://schemas.microsoft.com/office/drawing/2014/main" id="{AD1F11F5-0823-40B8-B158-01AE48BEADD8}"/>
              </a:ext>
            </a:extLst>
          </p:cNvPr>
          <p:cNvGrpSpPr/>
          <p:nvPr/>
        </p:nvGrpSpPr>
        <p:grpSpPr>
          <a:xfrm>
            <a:off x="1059885" y="852620"/>
            <a:ext cx="5409376" cy="853114"/>
            <a:chOff x="912812" y="1581150"/>
            <a:chExt cx="10299032" cy="1695450"/>
          </a:xfrm>
        </p:grpSpPr>
        <p:cxnSp>
          <p:nvCxnSpPr>
            <p:cNvPr id="9" name="Straight Connector 23">
              <a:extLst>
                <a:ext uri="{FF2B5EF4-FFF2-40B4-BE49-F238E27FC236}">
                  <a16:creationId xmlns:a16="http://schemas.microsoft.com/office/drawing/2014/main" id="{C74C431D-07F7-4E9B-A350-6688EEE4EC5B}"/>
                </a:ext>
              </a:extLst>
            </p:cNvPr>
            <p:cNvCxnSpPr/>
            <p:nvPr/>
          </p:nvCxnSpPr>
          <p:spPr>
            <a:xfrm flipH="1">
              <a:off x="912812" y="1676400"/>
              <a:ext cx="3352800" cy="160020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4">
              <a:extLst>
                <a:ext uri="{FF2B5EF4-FFF2-40B4-BE49-F238E27FC236}">
                  <a16:creationId xmlns:a16="http://schemas.microsoft.com/office/drawing/2014/main" id="{A7BB1EC1-DD86-4B26-AD74-7489B8E56571}"/>
                </a:ext>
              </a:extLst>
            </p:cNvPr>
            <p:cNvCxnSpPr>
              <a:cxnSpLocks/>
              <a:stCxn id="36" idx="0"/>
            </p:cNvCxnSpPr>
            <p:nvPr/>
          </p:nvCxnSpPr>
          <p:spPr>
            <a:xfrm flipH="1">
              <a:off x="1599414" y="1590551"/>
              <a:ext cx="2734463" cy="16557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5">
              <a:extLst>
                <a:ext uri="{FF2B5EF4-FFF2-40B4-BE49-F238E27FC236}">
                  <a16:creationId xmlns:a16="http://schemas.microsoft.com/office/drawing/2014/main" id="{C26AB96C-1BED-41CA-BC2A-58C0229F2CCF}"/>
                </a:ext>
              </a:extLst>
            </p:cNvPr>
            <p:cNvCxnSpPr>
              <a:cxnSpLocks/>
              <a:stCxn id="36" idx="0"/>
            </p:cNvCxnSpPr>
            <p:nvPr/>
          </p:nvCxnSpPr>
          <p:spPr>
            <a:xfrm flipH="1">
              <a:off x="2286016" y="1590551"/>
              <a:ext cx="2047861" cy="16557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6">
              <a:extLst>
                <a:ext uri="{FF2B5EF4-FFF2-40B4-BE49-F238E27FC236}">
                  <a16:creationId xmlns:a16="http://schemas.microsoft.com/office/drawing/2014/main" id="{5A121B48-2E70-4058-85A1-C52DB7991A8B}"/>
                </a:ext>
              </a:extLst>
            </p:cNvPr>
            <p:cNvCxnSpPr>
              <a:cxnSpLocks/>
              <a:stCxn id="36" idx="0"/>
            </p:cNvCxnSpPr>
            <p:nvPr/>
          </p:nvCxnSpPr>
          <p:spPr>
            <a:xfrm flipH="1">
              <a:off x="2972618" y="1590551"/>
              <a:ext cx="1361259" cy="16557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7">
              <a:extLst>
                <a:ext uri="{FF2B5EF4-FFF2-40B4-BE49-F238E27FC236}">
                  <a16:creationId xmlns:a16="http://schemas.microsoft.com/office/drawing/2014/main" id="{9563C5D0-7A75-45A7-BC0B-EA517C814819}"/>
                </a:ext>
              </a:extLst>
            </p:cNvPr>
            <p:cNvCxnSpPr/>
            <p:nvPr/>
          </p:nvCxnSpPr>
          <p:spPr>
            <a:xfrm flipH="1">
              <a:off x="3659220" y="1581150"/>
              <a:ext cx="683901" cy="169545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29">
              <a:extLst>
                <a:ext uri="{FF2B5EF4-FFF2-40B4-BE49-F238E27FC236}">
                  <a16:creationId xmlns:a16="http://schemas.microsoft.com/office/drawing/2014/main" id="{A502DC37-D280-4FFC-B976-40290317B5CA}"/>
                </a:ext>
              </a:extLst>
            </p:cNvPr>
            <p:cNvCxnSpPr>
              <a:cxnSpLocks/>
              <a:stCxn id="36" idx="0"/>
            </p:cNvCxnSpPr>
            <p:nvPr/>
          </p:nvCxnSpPr>
          <p:spPr>
            <a:xfrm>
              <a:off x="4333877" y="1590551"/>
              <a:ext cx="698547" cy="16557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30">
              <a:extLst>
                <a:ext uri="{FF2B5EF4-FFF2-40B4-BE49-F238E27FC236}">
                  <a16:creationId xmlns:a16="http://schemas.microsoft.com/office/drawing/2014/main" id="{2A2EC6F3-87B9-4BC9-9198-669DFF70596F}"/>
                </a:ext>
              </a:extLst>
            </p:cNvPr>
            <p:cNvCxnSpPr>
              <a:cxnSpLocks/>
              <a:stCxn id="36" idx="0"/>
            </p:cNvCxnSpPr>
            <p:nvPr/>
          </p:nvCxnSpPr>
          <p:spPr>
            <a:xfrm>
              <a:off x="4333877" y="1590551"/>
              <a:ext cx="1385149" cy="16557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1">
              <a:extLst>
                <a:ext uri="{FF2B5EF4-FFF2-40B4-BE49-F238E27FC236}">
                  <a16:creationId xmlns:a16="http://schemas.microsoft.com/office/drawing/2014/main" id="{6910E90F-C40F-4343-8FFC-9BCF3B26947D}"/>
                </a:ext>
              </a:extLst>
            </p:cNvPr>
            <p:cNvCxnSpPr>
              <a:cxnSpLocks/>
              <a:stCxn id="36" idx="0"/>
            </p:cNvCxnSpPr>
            <p:nvPr/>
          </p:nvCxnSpPr>
          <p:spPr>
            <a:xfrm>
              <a:off x="4333877" y="1590551"/>
              <a:ext cx="2071751" cy="16557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32">
              <a:extLst>
                <a:ext uri="{FF2B5EF4-FFF2-40B4-BE49-F238E27FC236}">
                  <a16:creationId xmlns:a16="http://schemas.microsoft.com/office/drawing/2014/main" id="{3EA20B28-6B38-4662-B912-F8BC4A99D796}"/>
                </a:ext>
              </a:extLst>
            </p:cNvPr>
            <p:cNvCxnSpPr>
              <a:cxnSpLocks/>
              <a:stCxn id="36" idx="0"/>
            </p:cNvCxnSpPr>
            <p:nvPr/>
          </p:nvCxnSpPr>
          <p:spPr>
            <a:xfrm>
              <a:off x="4333877" y="1590551"/>
              <a:ext cx="2758353" cy="16557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33">
              <a:extLst>
                <a:ext uri="{FF2B5EF4-FFF2-40B4-BE49-F238E27FC236}">
                  <a16:creationId xmlns:a16="http://schemas.microsoft.com/office/drawing/2014/main" id="{DFDB2A66-C6F6-4717-BC0C-F44B208FFA2F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 flipH="1">
              <a:off x="5027613" y="1590551"/>
              <a:ext cx="2826544" cy="16557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34">
              <a:extLst>
                <a:ext uri="{FF2B5EF4-FFF2-40B4-BE49-F238E27FC236}">
                  <a16:creationId xmlns:a16="http://schemas.microsoft.com/office/drawing/2014/main" id="{375B2B07-4B10-4268-9BFB-9950C548854C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>
              <a:off x="7854157" y="1590551"/>
              <a:ext cx="611277" cy="16557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5">
              <a:extLst>
                <a:ext uri="{FF2B5EF4-FFF2-40B4-BE49-F238E27FC236}">
                  <a16:creationId xmlns:a16="http://schemas.microsoft.com/office/drawing/2014/main" id="{12B1E1BD-C666-4CAB-BD08-810F5F5553EF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>
              <a:off x="7854157" y="1590551"/>
              <a:ext cx="1297879" cy="16557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36">
              <a:extLst>
                <a:ext uri="{FF2B5EF4-FFF2-40B4-BE49-F238E27FC236}">
                  <a16:creationId xmlns:a16="http://schemas.microsoft.com/office/drawing/2014/main" id="{E487565A-9C94-4636-9733-E856FF4C8D9C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>
              <a:off x="7854157" y="1590551"/>
              <a:ext cx="1984481" cy="16557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7">
              <a:extLst>
                <a:ext uri="{FF2B5EF4-FFF2-40B4-BE49-F238E27FC236}">
                  <a16:creationId xmlns:a16="http://schemas.microsoft.com/office/drawing/2014/main" id="{27256CC4-257A-439D-A352-2F10409F4EE4}"/>
                </a:ext>
              </a:extLst>
            </p:cNvPr>
            <p:cNvCxnSpPr/>
            <p:nvPr/>
          </p:nvCxnSpPr>
          <p:spPr>
            <a:xfrm>
              <a:off x="7856967" y="1581150"/>
              <a:ext cx="2668273" cy="169545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8">
              <a:extLst>
                <a:ext uri="{FF2B5EF4-FFF2-40B4-BE49-F238E27FC236}">
                  <a16:creationId xmlns:a16="http://schemas.microsoft.com/office/drawing/2014/main" id="{2A059383-0BBC-4473-8BC6-CD8C758A5C80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>
              <a:off x="7854157" y="1590551"/>
              <a:ext cx="3357687" cy="165576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49">
              <a:extLst>
                <a:ext uri="{FF2B5EF4-FFF2-40B4-BE49-F238E27FC236}">
                  <a16:creationId xmlns:a16="http://schemas.microsoft.com/office/drawing/2014/main" id="{D59D4B13-25B3-4C8A-B350-D7B1373B0992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 flipH="1">
              <a:off x="5685340" y="1590551"/>
              <a:ext cx="2168819" cy="16557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1">
              <a:extLst>
                <a:ext uri="{FF2B5EF4-FFF2-40B4-BE49-F238E27FC236}">
                  <a16:creationId xmlns:a16="http://schemas.microsoft.com/office/drawing/2014/main" id="{B958A961-164F-4F3E-9076-70C43B79B413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 flipH="1">
              <a:off x="6407233" y="1590551"/>
              <a:ext cx="1446924" cy="16557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3">
              <a:extLst>
                <a:ext uri="{FF2B5EF4-FFF2-40B4-BE49-F238E27FC236}">
                  <a16:creationId xmlns:a16="http://schemas.microsoft.com/office/drawing/2014/main" id="{A8C71947-681E-49DC-998C-A6A4CE7DE456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 flipH="1">
              <a:off x="7097045" y="1590551"/>
              <a:ext cx="757112" cy="16557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69">
            <a:extLst>
              <a:ext uri="{FF2B5EF4-FFF2-40B4-BE49-F238E27FC236}">
                <a16:creationId xmlns:a16="http://schemas.microsoft.com/office/drawing/2014/main" id="{E7DDF7EA-9841-4791-8826-B53DDFC50EF9}"/>
              </a:ext>
            </a:extLst>
          </p:cNvPr>
          <p:cNvGrpSpPr/>
          <p:nvPr/>
        </p:nvGrpSpPr>
        <p:grpSpPr>
          <a:xfrm>
            <a:off x="1027237" y="1425575"/>
            <a:ext cx="756217" cy="360204"/>
            <a:chOff x="836612" y="2743200"/>
            <a:chExt cx="1439779" cy="685800"/>
          </a:xfrm>
        </p:grpSpPr>
        <p:sp>
          <p:nvSpPr>
            <p:cNvPr id="29" name="Rectangle 67">
              <a:extLst>
                <a:ext uri="{FF2B5EF4-FFF2-40B4-BE49-F238E27FC236}">
                  <a16:creationId xmlns:a16="http://schemas.microsoft.com/office/drawing/2014/main" id="{0B195446-D64C-4216-B89F-337DD5E87B6E}"/>
                </a:ext>
              </a:extLst>
            </p:cNvPr>
            <p:cNvSpPr/>
            <p:nvPr/>
          </p:nvSpPr>
          <p:spPr>
            <a:xfrm>
              <a:off x="836612" y="2743200"/>
              <a:ext cx="76200" cy="685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40212">
                <a:defRPr/>
              </a:pPr>
              <a:endParaRPr lang="en-US" sz="126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68">
              <a:extLst>
                <a:ext uri="{FF2B5EF4-FFF2-40B4-BE49-F238E27FC236}">
                  <a16:creationId xmlns:a16="http://schemas.microsoft.com/office/drawing/2014/main" id="{AAD47A35-6740-4496-A2D7-39F17B8727CA}"/>
                </a:ext>
              </a:extLst>
            </p:cNvPr>
            <p:cNvSpPr/>
            <p:nvPr/>
          </p:nvSpPr>
          <p:spPr>
            <a:xfrm>
              <a:off x="2200191" y="2743200"/>
              <a:ext cx="76200" cy="685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40212">
                <a:defRPr/>
              </a:pPr>
              <a:endParaRPr lang="en-US" sz="126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1" name="Group 70">
            <a:extLst>
              <a:ext uri="{FF2B5EF4-FFF2-40B4-BE49-F238E27FC236}">
                <a16:creationId xmlns:a16="http://schemas.microsoft.com/office/drawing/2014/main" id="{ABBA512C-A9B1-4851-9EC4-34D152C7F76A}"/>
              </a:ext>
            </a:extLst>
          </p:cNvPr>
          <p:cNvGrpSpPr/>
          <p:nvPr/>
        </p:nvGrpSpPr>
        <p:grpSpPr>
          <a:xfrm>
            <a:off x="5779399" y="1425575"/>
            <a:ext cx="756217" cy="360204"/>
            <a:chOff x="836612" y="2743200"/>
            <a:chExt cx="1439779" cy="685800"/>
          </a:xfrm>
        </p:grpSpPr>
        <p:sp>
          <p:nvSpPr>
            <p:cNvPr id="32" name="Rectangle 71">
              <a:extLst>
                <a:ext uri="{FF2B5EF4-FFF2-40B4-BE49-F238E27FC236}">
                  <a16:creationId xmlns:a16="http://schemas.microsoft.com/office/drawing/2014/main" id="{1085C7B9-0774-4D2D-9E42-4AE220CB74E1}"/>
                </a:ext>
              </a:extLst>
            </p:cNvPr>
            <p:cNvSpPr/>
            <p:nvPr/>
          </p:nvSpPr>
          <p:spPr>
            <a:xfrm>
              <a:off x="836612" y="2743200"/>
              <a:ext cx="76200" cy="685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40212">
                <a:defRPr/>
              </a:pPr>
              <a:endParaRPr lang="en-US" sz="126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Rectangle 72">
              <a:extLst>
                <a:ext uri="{FF2B5EF4-FFF2-40B4-BE49-F238E27FC236}">
                  <a16:creationId xmlns:a16="http://schemas.microsoft.com/office/drawing/2014/main" id="{EA036FCF-087A-4212-95C2-638B2482A76E}"/>
                </a:ext>
              </a:extLst>
            </p:cNvPr>
            <p:cNvSpPr/>
            <p:nvPr/>
          </p:nvSpPr>
          <p:spPr>
            <a:xfrm>
              <a:off x="2200191" y="2743200"/>
              <a:ext cx="76200" cy="685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40212">
                <a:defRPr/>
              </a:pPr>
              <a:endParaRPr lang="en-US" sz="126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4" name="Rectangle 21">
            <a:extLst>
              <a:ext uri="{FF2B5EF4-FFF2-40B4-BE49-F238E27FC236}">
                <a16:creationId xmlns:a16="http://schemas.microsoft.com/office/drawing/2014/main" id="{97995317-FC30-4971-96BB-12563C34FD19}"/>
              </a:ext>
            </a:extLst>
          </p:cNvPr>
          <p:cNvSpPr/>
          <p:nvPr/>
        </p:nvSpPr>
        <p:spPr>
          <a:xfrm>
            <a:off x="2380633" y="2266802"/>
            <a:ext cx="2761562" cy="4521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40212">
              <a:defRPr/>
            </a:pPr>
            <a:endParaRPr lang="en-US" sz="126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20">
            <a:extLst>
              <a:ext uri="{FF2B5EF4-FFF2-40B4-BE49-F238E27FC236}">
                <a16:creationId xmlns:a16="http://schemas.microsoft.com/office/drawing/2014/main" id="{167B9ACE-41F4-43E6-A216-31BA5CF8AA76}"/>
              </a:ext>
            </a:extLst>
          </p:cNvPr>
          <p:cNvSpPr/>
          <p:nvPr/>
        </p:nvSpPr>
        <p:spPr>
          <a:xfrm>
            <a:off x="580449" y="1607238"/>
            <a:ext cx="6401955" cy="10692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40212">
              <a:defRPr/>
            </a:pPr>
            <a:endParaRPr lang="en-US" sz="126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BA92B6FE-34CE-4949-9A57-0A6290BCF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5841" y="836076"/>
            <a:ext cx="221792" cy="323516"/>
          </a:xfrm>
          <a:prstGeom prst="rect">
            <a:avLst/>
          </a:prstGeom>
          <a:gradFill flip="none" rotWithShape="1">
            <a:gsLst>
              <a:gs pos="34000">
                <a:schemeClr val="bg1">
                  <a:lumMod val="65000"/>
                </a:schemeClr>
              </a:gs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48027" tIns="24014" rIns="48027" bIns="24014" numCol="1" anchor="t" anchorCtr="0" compatLnSpc="1">
            <a:prstTxWarp prst="textNoShape">
              <a:avLst/>
            </a:prstTxWarp>
          </a:bodyPr>
          <a:lstStyle/>
          <a:p>
            <a:pPr defTabSz="640212">
              <a:defRPr/>
            </a:pPr>
            <a:endParaRPr lang="en-US" sz="126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Rectangle 12">
            <a:extLst>
              <a:ext uri="{FF2B5EF4-FFF2-40B4-BE49-F238E27FC236}">
                <a16:creationId xmlns:a16="http://schemas.microsoft.com/office/drawing/2014/main" id="{11F11AFB-4966-4755-86DF-5D299EB54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219" y="836076"/>
            <a:ext cx="220959" cy="323516"/>
          </a:xfrm>
          <a:prstGeom prst="rect">
            <a:avLst/>
          </a:prstGeom>
          <a:gradFill flip="none" rotWithShape="1">
            <a:gsLst>
              <a:gs pos="34000">
                <a:schemeClr val="bg1">
                  <a:lumMod val="65000"/>
                </a:schemeClr>
              </a:gs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48027" tIns="24014" rIns="48027" bIns="24014" numCol="1" anchor="t" anchorCtr="0" compatLnSpc="1">
            <a:prstTxWarp prst="textNoShape">
              <a:avLst/>
            </a:prstTxWarp>
          </a:bodyPr>
          <a:lstStyle/>
          <a:p>
            <a:pPr defTabSz="640212">
              <a:defRPr/>
            </a:pPr>
            <a:endParaRPr lang="en-US" sz="126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464B94D1-FE7E-45D7-8FCD-417AC8489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136" y="1025350"/>
            <a:ext cx="355201" cy="1706799"/>
          </a:xfrm>
          <a:prstGeom prst="rect">
            <a:avLst/>
          </a:prstGeom>
          <a:gradFill flip="none" rotWithShape="1">
            <a:gsLst>
              <a:gs pos="34000">
                <a:srgbClr val="EEEEEE"/>
              </a:gs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48027" tIns="24014" rIns="48027" bIns="24014" numCol="1" anchor="t" anchorCtr="0" compatLnSpc="1">
            <a:prstTxWarp prst="textNoShape">
              <a:avLst/>
            </a:prstTxWarp>
          </a:bodyPr>
          <a:lstStyle/>
          <a:p>
            <a:pPr defTabSz="640212">
              <a:defRPr/>
            </a:pPr>
            <a:endParaRPr lang="en-US" sz="126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Rectangle 11">
            <a:extLst>
              <a:ext uri="{FF2B5EF4-FFF2-40B4-BE49-F238E27FC236}">
                <a16:creationId xmlns:a16="http://schemas.microsoft.com/office/drawing/2014/main" id="{C9FA92AE-B1B3-442D-81E6-A5B4C878F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682" y="1025350"/>
            <a:ext cx="356035" cy="1706799"/>
          </a:xfrm>
          <a:prstGeom prst="rect">
            <a:avLst/>
          </a:prstGeom>
          <a:gradFill flip="none" rotWithShape="1">
            <a:gsLst>
              <a:gs pos="34000">
                <a:srgbClr val="EEEEEE"/>
              </a:gs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48027" tIns="24014" rIns="48027" bIns="24014" numCol="1" anchor="t" anchorCtr="0" compatLnSpc="1">
            <a:prstTxWarp prst="textNoShape">
              <a:avLst/>
            </a:prstTxWarp>
          </a:bodyPr>
          <a:lstStyle/>
          <a:p>
            <a:pPr defTabSz="640212">
              <a:defRPr/>
            </a:pPr>
            <a:endParaRPr lang="en-US" sz="126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B18E11B2-0B02-41E1-A7D5-2CE055F099C1}"/>
              </a:ext>
            </a:extLst>
          </p:cNvPr>
          <p:cNvSpPr>
            <a:spLocks/>
          </p:cNvSpPr>
          <p:nvPr/>
        </p:nvSpPr>
        <p:spPr bwMode="auto">
          <a:xfrm>
            <a:off x="594985" y="1681276"/>
            <a:ext cx="6401955" cy="1498520"/>
          </a:xfrm>
          <a:custGeom>
            <a:avLst/>
            <a:gdLst>
              <a:gd name="T0" fmla="*/ 3840 w 3840"/>
              <a:gd name="T1" fmla="*/ 0 h 1139"/>
              <a:gd name="T2" fmla="*/ 2958 w 3840"/>
              <a:gd name="T3" fmla="*/ 0 h 1139"/>
              <a:gd name="T4" fmla="*/ 1940 w 3840"/>
              <a:gd name="T5" fmla="*/ 427 h 1139"/>
              <a:gd name="T6" fmla="*/ 842 w 3840"/>
              <a:gd name="T7" fmla="*/ 0 h 1139"/>
              <a:gd name="T8" fmla="*/ 0 w 3840"/>
              <a:gd name="T9" fmla="*/ 0 h 1139"/>
              <a:gd name="T10" fmla="*/ 0 w 3840"/>
              <a:gd name="T11" fmla="*/ 1139 h 1139"/>
              <a:gd name="T12" fmla="*/ 3840 w 3840"/>
              <a:gd name="T13" fmla="*/ 1139 h 1139"/>
              <a:gd name="T14" fmla="*/ 3840 w 3840"/>
              <a:gd name="T15" fmla="*/ 0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40" h="1139">
                <a:moveTo>
                  <a:pt x="3840" y="0"/>
                </a:moveTo>
                <a:cubicBezTo>
                  <a:pt x="3840" y="0"/>
                  <a:pt x="3278" y="0"/>
                  <a:pt x="2958" y="0"/>
                </a:cubicBezTo>
                <a:cubicBezTo>
                  <a:pt x="2638" y="0"/>
                  <a:pt x="2368" y="427"/>
                  <a:pt x="1940" y="427"/>
                </a:cubicBezTo>
                <a:cubicBezTo>
                  <a:pt x="1432" y="427"/>
                  <a:pt x="1162" y="0"/>
                  <a:pt x="842" y="0"/>
                </a:cubicBezTo>
                <a:cubicBezTo>
                  <a:pt x="522" y="0"/>
                  <a:pt x="0" y="0"/>
                  <a:pt x="0" y="0"/>
                </a:cubicBezTo>
                <a:cubicBezTo>
                  <a:pt x="0" y="1139"/>
                  <a:pt x="0" y="1139"/>
                  <a:pt x="0" y="1139"/>
                </a:cubicBezTo>
                <a:cubicBezTo>
                  <a:pt x="3840" y="1139"/>
                  <a:pt x="3840" y="1139"/>
                  <a:pt x="3840" y="1139"/>
                </a:cubicBezTo>
                <a:lnTo>
                  <a:pt x="384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48027" tIns="24014" rIns="48027" bIns="24014" numCol="1" anchor="t" anchorCtr="0" compatLnSpc="1">
            <a:prstTxWarp prst="textNoShape">
              <a:avLst/>
            </a:prstTxWarp>
          </a:bodyPr>
          <a:lstStyle/>
          <a:p>
            <a:pPr defTabSz="640212">
              <a:defRPr/>
            </a:pPr>
            <a:endParaRPr lang="en-US" sz="126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Freeform 62">
            <a:extLst>
              <a:ext uri="{FF2B5EF4-FFF2-40B4-BE49-F238E27FC236}">
                <a16:creationId xmlns:a16="http://schemas.microsoft.com/office/drawing/2014/main" id="{32201B06-8627-43A8-8567-C12315B8FF04}"/>
              </a:ext>
            </a:extLst>
          </p:cNvPr>
          <p:cNvSpPr/>
          <p:nvPr/>
        </p:nvSpPr>
        <p:spPr>
          <a:xfrm>
            <a:off x="588873" y="2249121"/>
            <a:ext cx="6242677" cy="1155593"/>
          </a:xfrm>
          <a:custGeom>
            <a:avLst/>
            <a:gdLst>
              <a:gd name="connsiteX0" fmla="*/ 218333 w 8211658"/>
              <a:gd name="connsiteY0" fmla="*/ 2839459 h 3023171"/>
              <a:gd name="connsiteX1" fmla="*/ 2191512 w 8211658"/>
              <a:gd name="connsiteY1" fmla="*/ 1475880 h 3023171"/>
              <a:gd name="connsiteX2" fmla="*/ 2624649 w 8211658"/>
              <a:gd name="connsiteY2" fmla="*/ 160428 h 3023171"/>
              <a:gd name="connsiteX3" fmla="*/ 5464101 w 8211658"/>
              <a:gd name="connsiteY3" fmla="*/ 144385 h 3023171"/>
              <a:gd name="connsiteX4" fmla="*/ 5977449 w 8211658"/>
              <a:gd name="connsiteY4" fmla="*/ 1267333 h 3023171"/>
              <a:gd name="connsiteX5" fmla="*/ 7998754 w 8211658"/>
              <a:gd name="connsiteY5" fmla="*/ 2839459 h 3023171"/>
              <a:gd name="connsiteX6" fmla="*/ 218333 w 8211658"/>
              <a:gd name="connsiteY6" fmla="*/ 2839459 h 3023171"/>
              <a:gd name="connsiteX0" fmla="*/ 218333 w 8211658"/>
              <a:gd name="connsiteY0" fmla="*/ 2839459 h 2839459"/>
              <a:gd name="connsiteX1" fmla="*/ 2191512 w 8211658"/>
              <a:gd name="connsiteY1" fmla="*/ 1475880 h 2839459"/>
              <a:gd name="connsiteX2" fmla="*/ 2624649 w 8211658"/>
              <a:gd name="connsiteY2" fmla="*/ 160428 h 2839459"/>
              <a:gd name="connsiteX3" fmla="*/ 5464101 w 8211658"/>
              <a:gd name="connsiteY3" fmla="*/ 144385 h 2839459"/>
              <a:gd name="connsiteX4" fmla="*/ 5977449 w 8211658"/>
              <a:gd name="connsiteY4" fmla="*/ 1267333 h 2839459"/>
              <a:gd name="connsiteX5" fmla="*/ 7998754 w 8211658"/>
              <a:gd name="connsiteY5" fmla="*/ 2839459 h 2839459"/>
              <a:gd name="connsiteX6" fmla="*/ 218333 w 8211658"/>
              <a:gd name="connsiteY6" fmla="*/ 2839459 h 2839459"/>
              <a:gd name="connsiteX0" fmla="*/ 72432 w 8065757"/>
              <a:gd name="connsiteY0" fmla="*/ 2839459 h 2990373"/>
              <a:gd name="connsiteX1" fmla="*/ 2045611 w 8065757"/>
              <a:gd name="connsiteY1" fmla="*/ 1475880 h 2990373"/>
              <a:gd name="connsiteX2" fmla="*/ 2478748 w 8065757"/>
              <a:gd name="connsiteY2" fmla="*/ 160428 h 2990373"/>
              <a:gd name="connsiteX3" fmla="*/ 5318200 w 8065757"/>
              <a:gd name="connsiteY3" fmla="*/ 144385 h 2990373"/>
              <a:gd name="connsiteX4" fmla="*/ 5831548 w 8065757"/>
              <a:gd name="connsiteY4" fmla="*/ 1267333 h 2990373"/>
              <a:gd name="connsiteX5" fmla="*/ 7852853 w 8065757"/>
              <a:gd name="connsiteY5" fmla="*/ 2839459 h 2990373"/>
              <a:gd name="connsiteX6" fmla="*/ 72432 w 8065757"/>
              <a:gd name="connsiteY6" fmla="*/ 2839459 h 2990373"/>
              <a:gd name="connsiteX0" fmla="*/ 46357 w 7925389"/>
              <a:gd name="connsiteY0" fmla="*/ 2839459 h 3171307"/>
              <a:gd name="connsiteX1" fmla="*/ 2019536 w 7925389"/>
              <a:gd name="connsiteY1" fmla="*/ 1475880 h 3171307"/>
              <a:gd name="connsiteX2" fmla="*/ 2452673 w 7925389"/>
              <a:gd name="connsiteY2" fmla="*/ 160428 h 3171307"/>
              <a:gd name="connsiteX3" fmla="*/ 5292125 w 7925389"/>
              <a:gd name="connsiteY3" fmla="*/ 144385 h 3171307"/>
              <a:gd name="connsiteX4" fmla="*/ 5805473 w 7925389"/>
              <a:gd name="connsiteY4" fmla="*/ 1267333 h 3171307"/>
              <a:gd name="connsiteX5" fmla="*/ 7826778 w 7925389"/>
              <a:gd name="connsiteY5" fmla="*/ 2839459 h 3171307"/>
              <a:gd name="connsiteX6" fmla="*/ 46357 w 7925389"/>
              <a:gd name="connsiteY6" fmla="*/ 2839459 h 3171307"/>
              <a:gd name="connsiteX0" fmla="*/ 0 w 7805129"/>
              <a:gd name="connsiteY0" fmla="*/ 2839459 h 3144278"/>
              <a:gd name="connsiteX1" fmla="*/ 1973179 w 7805129"/>
              <a:gd name="connsiteY1" fmla="*/ 1475880 h 3144278"/>
              <a:gd name="connsiteX2" fmla="*/ 2406316 w 7805129"/>
              <a:gd name="connsiteY2" fmla="*/ 160428 h 3144278"/>
              <a:gd name="connsiteX3" fmla="*/ 5245768 w 7805129"/>
              <a:gd name="connsiteY3" fmla="*/ 144385 h 3144278"/>
              <a:gd name="connsiteX4" fmla="*/ 5759116 w 7805129"/>
              <a:gd name="connsiteY4" fmla="*/ 1267333 h 3144278"/>
              <a:gd name="connsiteX5" fmla="*/ 7780421 w 7805129"/>
              <a:gd name="connsiteY5" fmla="*/ 2839459 h 3144278"/>
              <a:gd name="connsiteX6" fmla="*/ 4203032 w 7805129"/>
              <a:gd name="connsiteY6" fmla="*/ 3144259 h 3144278"/>
              <a:gd name="connsiteX7" fmla="*/ 0 w 7805129"/>
              <a:gd name="connsiteY7" fmla="*/ 2839459 h 3144278"/>
              <a:gd name="connsiteX0" fmla="*/ 33307 w 7850749"/>
              <a:gd name="connsiteY0" fmla="*/ 2839459 h 2932424"/>
              <a:gd name="connsiteX1" fmla="*/ 2006486 w 7850749"/>
              <a:gd name="connsiteY1" fmla="*/ 1475880 h 2932424"/>
              <a:gd name="connsiteX2" fmla="*/ 2439623 w 7850749"/>
              <a:gd name="connsiteY2" fmla="*/ 160428 h 2932424"/>
              <a:gd name="connsiteX3" fmla="*/ 5279075 w 7850749"/>
              <a:gd name="connsiteY3" fmla="*/ 144385 h 2932424"/>
              <a:gd name="connsiteX4" fmla="*/ 5792423 w 7850749"/>
              <a:gd name="connsiteY4" fmla="*/ 1267333 h 2932424"/>
              <a:gd name="connsiteX5" fmla="*/ 7813728 w 7850749"/>
              <a:gd name="connsiteY5" fmla="*/ 2839459 h 2932424"/>
              <a:gd name="connsiteX6" fmla="*/ 3835286 w 7850749"/>
              <a:gd name="connsiteY6" fmla="*/ 2759249 h 2932424"/>
              <a:gd name="connsiteX7" fmla="*/ 33307 w 7850749"/>
              <a:gd name="connsiteY7" fmla="*/ 2839459 h 2932424"/>
              <a:gd name="connsiteX0" fmla="*/ 35378 w 7850728"/>
              <a:gd name="connsiteY0" fmla="*/ 2839459 h 2955912"/>
              <a:gd name="connsiteX1" fmla="*/ 2008557 w 7850728"/>
              <a:gd name="connsiteY1" fmla="*/ 1475880 h 2955912"/>
              <a:gd name="connsiteX2" fmla="*/ 2441694 w 7850728"/>
              <a:gd name="connsiteY2" fmla="*/ 160428 h 2955912"/>
              <a:gd name="connsiteX3" fmla="*/ 5281146 w 7850728"/>
              <a:gd name="connsiteY3" fmla="*/ 144385 h 2955912"/>
              <a:gd name="connsiteX4" fmla="*/ 5794494 w 7850728"/>
              <a:gd name="connsiteY4" fmla="*/ 1267333 h 2955912"/>
              <a:gd name="connsiteX5" fmla="*/ 7815799 w 7850728"/>
              <a:gd name="connsiteY5" fmla="*/ 2839459 h 2955912"/>
              <a:gd name="connsiteX6" fmla="*/ 3901525 w 7850728"/>
              <a:gd name="connsiteY6" fmla="*/ 2839459 h 2955912"/>
              <a:gd name="connsiteX7" fmla="*/ 35378 w 7850728"/>
              <a:gd name="connsiteY7" fmla="*/ 2839459 h 2955912"/>
              <a:gd name="connsiteX0" fmla="*/ 35378 w 7850728"/>
              <a:gd name="connsiteY0" fmla="*/ 2839459 h 2955912"/>
              <a:gd name="connsiteX1" fmla="*/ 2008557 w 7850728"/>
              <a:gd name="connsiteY1" fmla="*/ 1475880 h 2955912"/>
              <a:gd name="connsiteX2" fmla="*/ 2441694 w 7850728"/>
              <a:gd name="connsiteY2" fmla="*/ 160428 h 2955912"/>
              <a:gd name="connsiteX3" fmla="*/ 5281146 w 7850728"/>
              <a:gd name="connsiteY3" fmla="*/ 144385 h 2955912"/>
              <a:gd name="connsiteX4" fmla="*/ 5794494 w 7850728"/>
              <a:gd name="connsiteY4" fmla="*/ 1267333 h 2955912"/>
              <a:gd name="connsiteX5" fmla="*/ 7815799 w 7850728"/>
              <a:gd name="connsiteY5" fmla="*/ 2839459 h 2955912"/>
              <a:gd name="connsiteX6" fmla="*/ 3901525 w 7850728"/>
              <a:gd name="connsiteY6" fmla="*/ 2839459 h 2955912"/>
              <a:gd name="connsiteX7" fmla="*/ 35378 w 7850728"/>
              <a:gd name="connsiteY7" fmla="*/ 2839459 h 2955912"/>
              <a:gd name="connsiteX0" fmla="*/ 35378 w 7850728"/>
              <a:gd name="connsiteY0" fmla="*/ 2839459 h 2839459"/>
              <a:gd name="connsiteX1" fmla="*/ 2008557 w 7850728"/>
              <a:gd name="connsiteY1" fmla="*/ 1475880 h 2839459"/>
              <a:gd name="connsiteX2" fmla="*/ 2441694 w 7850728"/>
              <a:gd name="connsiteY2" fmla="*/ 160428 h 2839459"/>
              <a:gd name="connsiteX3" fmla="*/ 5281146 w 7850728"/>
              <a:gd name="connsiteY3" fmla="*/ 144385 h 2839459"/>
              <a:gd name="connsiteX4" fmla="*/ 5794494 w 7850728"/>
              <a:gd name="connsiteY4" fmla="*/ 1267333 h 2839459"/>
              <a:gd name="connsiteX5" fmla="*/ 7815799 w 7850728"/>
              <a:gd name="connsiteY5" fmla="*/ 2839459 h 2839459"/>
              <a:gd name="connsiteX6" fmla="*/ 3901525 w 7850728"/>
              <a:gd name="connsiteY6" fmla="*/ 2839459 h 2839459"/>
              <a:gd name="connsiteX7" fmla="*/ 35378 w 7850728"/>
              <a:gd name="connsiteY7" fmla="*/ 2839459 h 2839459"/>
              <a:gd name="connsiteX0" fmla="*/ 35378 w 7850728"/>
              <a:gd name="connsiteY0" fmla="*/ 2839459 h 2839459"/>
              <a:gd name="connsiteX1" fmla="*/ 2008557 w 7850728"/>
              <a:gd name="connsiteY1" fmla="*/ 1475880 h 2839459"/>
              <a:gd name="connsiteX2" fmla="*/ 2441694 w 7850728"/>
              <a:gd name="connsiteY2" fmla="*/ 160428 h 2839459"/>
              <a:gd name="connsiteX3" fmla="*/ 5281146 w 7850728"/>
              <a:gd name="connsiteY3" fmla="*/ 144385 h 2839459"/>
              <a:gd name="connsiteX4" fmla="*/ 5794494 w 7850728"/>
              <a:gd name="connsiteY4" fmla="*/ 1267333 h 2839459"/>
              <a:gd name="connsiteX5" fmla="*/ 7815799 w 7850728"/>
              <a:gd name="connsiteY5" fmla="*/ 2839459 h 2839459"/>
              <a:gd name="connsiteX6" fmla="*/ 3901525 w 7850728"/>
              <a:gd name="connsiteY6" fmla="*/ 2839459 h 2839459"/>
              <a:gd name="connsiteX7" fmla="*/ 35378 w 7850728"/>
              <a:gd name="connsiteY7" fmla="*/ 2839459 h 2839459"/>
              <a:gd name="connsiteX0" fmla="*/ 35378 w 7850728"/>
              <a:gd name="connsiteY0" fmla="*/ 2839459 h 2839459"/>
              <a:gd name="connsiteX1" fmla="*/ 2008557 w 7850728"/>
              <a:gd name="connsiteY1" fmla="*/ 1475880 h 2839459"/>
              <a:gd name="connsiteX2" fmla="*/ 2441694 w 7850728"/>
              <a:gd name="connsiteY2" fmla="*/ 160428 h 2839459"/>
              <a:gd name="connsiteX3" fmla="*/ 5281146 w 7850728"/>
              <a:gd name="connsiteY3" fmla="*/ 144385 h 2839459"/>
              <a:gd name="connsiteX4" fmla="*/ 5794494 w 7850728"/>
              <a:gd name="connsiteY4" fmla="*/ 1267333 h 2839459"/>
              <a:gd name="connsiteX5" fmla="*/ 7815799 w 7850728"/>
              <a:gd name="connsiteY5" fmla="*/ 2839459 h 2839459"/>
              <a:gd name="connsiteX6" fmla="*/ 3901525 w 7850728"/>
              <a:gd name="connsiteY6" fmla="*/ 2839459 h 2839459"/>
              <a:gd name="connsiteX7" fmla="*/ 35378 w 7850728"/>
              <a:gd name="connsiteY7" fmla="*/ 2839459 h 2839459"/>
              <a:gd name="connsiteX0" fmla="*/ 0 w 7815350"/>
              <a:gd name="connsiteY0" fmla="*/ 2839459 h 2839459"/>
              <a:gd name="connsiteX1" fmla="*/ 1973179 w 7815350"/>
              <a:gd name="connsiteY1" fmla="*/ 1475880 h 2839459"/>
              <a:gd name="connsiteX2" fmla="*/ 2406316 w 7815350"/>
              <a:gd name="connsiteY2" fmla="*/ 160428 h 2839459"/>
              <a:gd name="connsiteX3" fmla="*/ 5245768 w 7815350"/>
              <a:gd name="connsiteY3" fmla="*/ 144385 h 2839459"/>
              <a:gd name="connsiteX4" fmla="*/ 5759116 w 7815350"/>
              <a:gd name="connsiteY4" fmla="*/ 1267333 h 2839459"/>
              <a:gd name="connsiteX5" fmla="*/ 7780421 w 7815350"/>
              <a:gd name="connsiteY5" fmla="*/ 2839459 h 2839459"/>
              <a:gd name="connsiteX6" fmla="*/ 3866147 w 7815350"/>
              <a:gd name="connsiteY6" fmla="*/ 2839459 h 2839459"/>
              <a:gd name="connsiteX7" fmla="*/ 0 w 7815350"/>
              <a:gd name="connsiteY7" fmla="*/ 2839459 h 2839459"/>
              <a:gd name="connsiteX0" fmla="*/ 0 w 7780421"/>
              <a:gd name="connsiteY0" fmla="*/ 2839459 h 2839459"/>
              <a:gd name="connsiteX1" fmla="*/ 1973179 w 7780421"/>
              <a:gd name="connsiteY1" fmla="*/ 1475880 h 2839459"/>
              <a:gd name="connsiteX2" fmla="*/ 2406316 w 7780421"/>
              <a:gd name="connsiteY2" fmla="*/ 160428 h 2839459"/>
              <a:gd name="connsiteX3" fmla="*/ 5245768 w 7780421"/>
              <a:gd name="connsiteY3" fmla="*/ 144385 h 2839459"/>
              <a:gd name="connsiteX4" fmla="*/ 5759116 w 7780421"/>
              <a:gd name="connsiteY4" fmla="*/ 1267333 h 2839459"/>
              <a:gd name="connsiteX5" fmla="*/ 7780421 w 7780421"/>
              <a:gd name="connsiteY5" fmla="*/ 2839459 h 2839459"/>
              <a:gd name="connsiteX6" fmla="*/ 3866147 w 7780421"/>
              <a:gd name="connsiteY6" fmla="*/ 2839459 h 2839459"/>
              <a:gd name="connsiteX7" fmla="*/ 0 w 7780421"/>
              <a:gd name="connsiteY7" fmla="*/ 2839459 h 2839459"/>
              <a:gd name="connsiteX0" fmla="*/ 0 w 10010274"/>
              <a:gd name="connsiteY0" fmla="*/ 2823417 h 2839459"/>
              <a:gd name="connsiteX1" fmla="*/ 4203032 w 10010274"/>
              <a:gd name="connsiteY1" fmla="*/ 1475880 h 2839459"/>
              <a:gd name="connsiteX2" fmla="*/ 4636169 w 10010274"/>
              <a:gd name="connsiteY2" fmla="*/ 160428 h 2839459"/>
              <a:gd name="connsiteX3" fmla="*/ 7475621 w 10010274"/>
              <a:gd name="connsiteY3" fmla="*/ 144385 h 2839459"/>
              <a:gd name="connsiteX4" fmla="*/ 7988969 w 10010274"/>
              <a:gd name="connsiteY4" fmla="*/ 1267333 h 2839459"/>
              <a:gd name="connsiteX5" fmla="*/ 10010274 w 10010274"/>
              <a:gd name="connsiteY5" fmla="*/ 2839459 h 2839459"/>
              <a:gd name="connsiteX6" fmla="*/ 6096000 w 10010274"/>
              <a:gd name="connsiteY6" fmla="*/ 2839459 h 2839459"/>
              <a:gd name="connsiteX7" fmla="*/ 0 w 10010274"/>
              <a:gd name="connsiteY7" fmla="*/ 2823417 h 2839459"/>
              <a:gd name="connsiteX0" fmla="*/ 0 w 12143874"/>
              <a:gd name="connsiteY0" fmla="*/ 2823417 h 2839459"/>
              <a:gd name="connsiteX1" fmla="*/ 4203032 w 12143874"/>
              <a:gd name="connsiteY1" fmla="*/ 1475880 h 2839459"/>
              <a:gd name="connsiteX2" fmla="*/ 4636169 w 12143874"/>
              <a:gd name="connsiteY2" fmla="*/ 160428 h 2839459"/>
              <a:gd name="connsiteX3" fmla="*/ 7475621 w 12143874"/>
              <a:gd name="connsiteY3" fmla="*/ 144385 h 2839459"/>
              <a:gd name="connsiteX4" fmla="*/ 7988969 w 12143874"/>
              <a:gd name="connsiteY4" fmla="*/ 1267333 h 2839459"/>
              <a:gd name="connsiteX5" fmla="*/ 12143874 w 12143874"/>
              <a:gd name="connsiteY5" fmla="*/ 2823417 h 2839459"/>
              <a:gd name="connsiteX6" fmla="*/ 6096000 w 12143874"/>
              <a:gd name="connsiteY6" fmla="*/ 2839459 h 2839459"/>
              <a:gd name="connsiteX7" fmla="*/ 0 w 12143874"/>
              <a:gd name="connsiteY7" fmla="*/ 2823417 h 2839459"/>
              <a:gd name="connsiteX0" fmla="*/ 0 w 12143874"/>
              <a:gd name="connsiteY0" fmla="*/ 2823417 h 2839459"/>
              <a:gd name="connsiteX1" fmla="*/ 4203032 w 12143874"/>
              <a:gd name="connsiteY1" fmla="*/ 1475880 h 2839459"/>
              <a:gd name="connsiteX2" fmla="*/ 4636169 w 12143874"/>
              <a:gd name="connsiteY2" fmla="*/ 160428 h 2839459"/>
              <a:gd name="connsiteX3" fmla="*/ 7475621 w 12143874"/>
              <a:gd name="connsiteY3" fmla="*/ 144385 h 2839459"/>
              <a:gd name="connsiteX4" fmla="*/ 7988969 w 12143874"/>
              <a:gd name="connsiteY4" fmla="*/ 1267333 h 2839459"/>
              <a:gd name="connsiteX5" fmla="*/ 12143874 w 12143874"/>
              <a:gd name="connsiteY5" fmla="*/ 2823417 h 2839459"/>
              <a:gd name="connsiteX6" fmla="*/ 6096000 w 12143874"/>
              <a:gd name="connsiteY6" fmla="*/ 2839459 h 2839459"/>
              <a:gd name="connsiteX7" fmla="*/ 0 w 12143874"/>
              <a:gd name="connsiteY7" fmla="*/ 2823417 h 2839459"/>
              <a:gd name="connsiteX0" fmla="*/ 0 w 12143874"/>
              <a:gd name="connsiteY0" fmla="*/ 2823417 h 2839459"/>
              <a:gd name="connsiteX1" fmla="*/ 4203032 w 12143874"/>
              <a:gd name="connsiteY1" fmla="*/ 1475880 h 2839459"/>
              <a:gd name="connsiteX2" fmla="*/ 4636169 w 12143874"/>
              <a:gd name="connsiteY2" fmla="*/ 160428 h 2839459"/>
              <a:gd name="connsiteX3" fmla="*/ 7475621 w 12143874"/>
              <a:gd name="connsiteY3" fmla="*/ 144385 h 2839459"/>
              <a:gd name="connsiteX4" fmla="*/ 7988969 w 12143874"/>
              <a:gd name="connsiteY4" fmla="*/ 1267333 h 2839459"/>
              <a:gd name="connsiteX5" fmla="*/ 12143874 w 12143874"/>
              <a:gd name="connsiteY5" fmla="*/ 2823417 h 2839459"/>
              <a:gd name="connsiteX6" fmla="*/ 6096000 w 12143874"/>
              <a:gd name="connsiteY6" fmla="*/ 2839459 h 2839459"/>
              <a:gd name="connsiteX7" fmla="*/ 0 w 12143874"/>
              <a:gd name="connsiteY7" fmla="*/ 2823417 h 2839459"/>
              <a:gd name="connsiteX0" fmla="*/ 0 w 12166362"/>
              <a:gd name="connsiteY0" fmla="*/ 2836628 h 2940702"/>
              <a:gd name="connsiteX1" fmla="*/ 4203032 w 12166362"/>
              <a:gd name="connsiteY1" fmla="*/ 1489091 h 2940702"/>
              <a:gd name="connsiteX2" fmla="*/ 4636169 w 12166362"/>
              <a:gd name="connsiteY2" fmla="*/ 173639 h 2940702"/>
              <a:gd name="connsiteX3" fmla="*/ 7475621 w 12166362"/>
              <a:gd name="connsiteY3" fmla="*/ 157596 h 2940702"/>
              <a:gd name="connsiteX4" fmla="*/ 7988969 w 12166362"/>
              <a:gd name="connsiteY4" fmla="*/ 1489091 h 2940702"/>
              <a:gd name="connsiteX5" fmla="*/ 12143874 w 12166362"/>
              <a:gd name="connsiteY5" fmla="*/ 2836628 h 2940702"/>
              <a:gd name="connsiteX6" fmla="*/ 6096000 w 12166362"/>
              <a:gd name="connsiteY6" fmla="*/ 2852670 h 2940702"/>
              <a:gd name="connsiteX7" fmla="*/ 0 w 12166362"/>
              <a:gd name="connsiteY7" fmla="*/ 2836628 h 2940702"/>
              <a:gd name="connsiteX0" fmla="*/ 0 w 12166362"/>
              <a:gd name="connsiteY0" fmla="*/ 2836628 h 2940702"/>
              <a:gd name="connsiteX1" fmla="*/ 4203032 w 12166362"/>
              <a:gd name="connsiteY1" fmla="*/ 1489091 h 2940702"/>
              <a:gd name="connsiteX2" fmla="*/ 4636169 w 12166362"/>
              <a:gd name="connsiteY2" fmla="*/ 173639 h 2940702"/>
              <a:gd name="connsiteX3" fmla="*/ 7475621 w 12166362"/>
              <a:gd name="connsiteY3" fmla="*/ 157596 h 2940702"/>
              <a:gd name="connsiteX4" fmla="*/ 7988969 w 12166362"/>
              <a:gd name="connsiteY4" fmla="*/ 1489091 h 2940702"/>
              <a:gd name="connsiteX5" fmla="*/ 12143874 w 12166362"/>
              <a:gd name="connsiteY5" fmla="*/ 2836628 h 2940702"/>
              <a:gd name="connsiteX6" fmla="*/ 6096000 w 12166362"/>
              <a:gd name="connsiteY6" fmla="*/ 2852670 h 2940702"/>
              <a:gd name="connsiteX7" fmla="*/ 0 w 12166362"/>
              <a:gd name="connsiteY7" fmla="*/ 2836628 h 2940702"/>
              <a:gd name="connsiteX0" fmla="*/ 0 w 12143874"/>
              <a:gd name="connsiteY0" fmla="*/ 2836628 h 2940702"/>
              <a:gd name="connsiteX1" fmla="*/ 4203032 w 12143874"/>
              <a:gd name="connsiteY1" fmla="*/ 1489091 h 2940702"/>
              <a:gd name="connsiteX2" fmla="*/ 4636169 w 12143874"/>
              <a:gd name="connsiteY2" fmla="*/ 173639 h 2940702"/>
              <a:gd name="connsiteX3" fmla="*/ 7475621 w 12143874"/>
              <a:gd name="connsiteY3" fmla="*/ 157596 h 2940702"/>
              <a:gd name="connsiteX4" fmla="*/ 7988969 w 12143874"/>
              <a:gd name="connsiteY4" fmla="*/ 1489091 h 2940702"/>
              <a:gd name="connsiteX5" fmla="*/ 12143874 w 12143874"/>
              <a:gd name="connsiteY5" fmla="*/ 2836628 h 2940702"/>
              <a:gd name="connsiteX6" fmla="*/ 6096000 w 12143874"/>
              <a:gd name="connsiteY6" fmla="*/ 2852670 h 2940702"/>
              <a:gd name="connsiteX7" fmla="*/ 0 w 12143874"/>
              <a:gd name="connsiteY7" fmla="*/ 2836628 h 2940702"/>
              <a:gd name="connsiteX0" fmla="*/ 0 w 12143874"/>
              <a:gd name="connsiteY0" fmla="*/ 2836628 h 2852670"/>
              <a:gd name="connsiteX1" fmla="*/ 4203032 w 12143874"/>
              <a:gd name="connsiteY1" fmla="*/ 1489091 h 2852670"/>
              <a:gd name="connsiteX2" fmla="*/ 4636169 w 12143874"/>
              <a:gd name="connsiteY2" fmla="*/ 173639 h 2852670"/>
              <a:gd name="connsiteX3" fmla="*/ 7475621 w 12143874"/>
              <a:gd name="connsiteY3" fmla="*/ 157596 h 2852670"/>
              <a:gd name="connsiteX4" fmla="*/ 7988969 w 12143874"/>
              <a:gd name="connsiteY4" fmla="*/ 1489091 h 2852670"/>
              <a:gd name="connsiteX5" fmla="*/ 12143874 w 12143874"/>
              <a:gd name="connsiteY5" fmla="*/ 2836628 h 2852670"/>
              <a:gd name="connsiteX6" fmla="*/ 6096000 w 12143874"/>
              <a:gd name="connsiteY6" fmla="*/ 2852670 h 2852670"/>
              <a:gd name="connsiteX7" fmla="*/ 0 w 12143874"/>
              <a:gd name="connsiteY7" fmla="*/ 2836628 h 2852670"/>
              <a:gd name="connsiteX0" fmla="*/ 0 w 12143874"/>
              <a:gd name="connsiteY0" fmla="*/ 2836628 h 2852670"/>
              <a:gd name="connsiteX1" fmla="*/ 4636169 w 12143874"/>
              <a:gd name="connsiteY1" fmla="*/ 173639 h 2852670"/>
              <a:gd name="connsiteX2" fmla="*/ 7475621 w 12143874"/>
              <a:gd name="connsiteY2" fmla="*/ 157596 h 2852670"/>
              <a:gd name="connsiteX3" fmla="*/ 7988969 w 12143874"/>
              <a:gd name="connsiteY3" fmla="*/ 1489091 h 2852670"/>
              <a:gd name="connsiteX4" fmla="*/ 12143874 w 12143874"/>
              <a:gd name="connsiteY4" fmla="*/ 2836628 h 2852670"/>
              <a:gd name="connsiteX5" fmla="*/ 6096000 w 12143874"/>
              <a:gd name="connsiteY5" fmla="*/ 2852670 h 2852670"/>
              <a:gd name="connsiteX6" fmla="*/ 0 w 12143874"/>
              <a:gd name="connsiteY6" fmla="*/ 2836628 h 2852670"/>
              <a:gd name="connsiteX0" fmla="*/ 0 w 12143874"/>
              <a:gd name="connsiteY0" fmla="*/ 2836628 h 2852670"/>
              <a:gd name="connsiteX1" fmla="*/ 4636169 w 12143874"/>
              <a:gd name="connsiteY1" fmla="*/ 173639 h 2852670"/>
              <a:gd name="connsiteX2" fmla="*/ 7475621 w 12143874"/>
              <a:gd name="connsiteY2" fmla="*/ 157596 h 2852670"/>
              <a:gd name="connsiteX3" fmla="*/ 12143874 w 12143874"/>
              <a:gd name="connsiteY3" fmla="*/ 2836628 h 2852670"/>
              <a:gd name="connsiteX4" fmla="*/ 6096000 w 12143874"/>
              <a:gd name="connsiteY4" fmla="*/ 2852670 h 2852670"/>
              <a:gd name="connsiteX5" fmla="*/ 0 w 12143874"/>
              <a:gd name="connsiteY5" fmla="*/ 2836628 h 2852670"/>
              <a:gd name="connsiteX0" fmla="*/ 0 w 12143874"/>
              <a:gd name="connsiteY0" fmla="*/ 2836628 h 2836628"/>
              <a:gd name="connsiteX1" fmla="*/ 4636169 w 12143874"/>
              <a:gd name="connsiteY1" fmla="*/ 173639 h 2836628"/>
              <a:gd name="connsiteX2" fmla="*/ 7475621 w 12143874"/>
              <a:gd name="connsiteY2" fmla="*/ 157596 h 2836628"/>
              <a:gd name="connsiteX3" fmla="*/ 12143874 w 12143874"/>
              <a:gd name="connsiteY3" fmla="*/ 2836628 h 2836628"/>
              <a:gd name="connsiteX4" fmla="*/ 0 w 12143874"/>
              <a:gd name="connsiteY4" fmla="*/ 2836628 h 283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3874" h="2836628">
                <a:moveTo>
                  <a:pt x="0" y="2836628"/>
                </a:moveTo>
                <a:lnTo>
                  <a:pt x="4636169" y="173639"/>
                </a:lnTo>
                <a:cubicBezTo>
                  <a:pt x="5181600" y="-48277"/>
                  <a:pt x="6916821" y="-61646"/>
                  <a:pt x="7475621" y="157596"/>
                </a:cubicBezTo>
                <a:lnTo>
                  <a:pt x="12143874" y="2836628"/>
                </a:lnTo>
                <a:lnTo>
                  <a:pt x="0" y="28366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40212">
              <a:defRPr/>
            </a:pPr>
            <a:endParaRPr lang="en-US" sz="126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7EE8BC92-4AB4-4DB7-833B-59F70CDCD155}"/>
              </a:ext>
            </a:extLst>
          </p:cNvPr>
          <p:cNvSpPr/>
          <p:nvPr/>
        </p:nvSpPr>
        <p:spPr>
          <a:xfrm>
            <a:off x="1540158" y="3058483"/>
            <a:ext cx="4521614" cy="5409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40212">
              <a:defRPr/>
            </a:pPr>
            <a:endParaRPr lang="en-US" sz="945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75">
            <a:extLst>
              <a:ext uri="{FF2B5EF4-FFF2-40B4-BE49-F238E27FC236}">
                <a16:creationId xmlns:a16="http://schemas.microsoft.com/office/drawing/2014/main" id="{57B80A28-C458-46AB-A7E5-05AD3370DD50}"/>
              </a:ext>
            </a:extLst>
          </p:cNvPr>
          <p:cNvSpPr txBox="1"/>
          <p:nvPr/>
        </p:nvSpPr>
        <p:spPr>
          <a:xfrm>
            <a:off x="3317195" y="3027655"/>
            <a:ext cx="928459" cy="6159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40212">
              <a:lnSpc>
                <a:spcPct val="90000"/>
              </a:lnSpc>
              <a:defRPr/>
            </a:pPr>
            <a:r>
              <a:rPr lang="en-US" sz="126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0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ertinencia</a:t>
            </a:r>
            <a:endParaRPr lang="en-US" sz="10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40212">
              <a:lnSpc>
                <a:spcPct val="90000"/>
              </a:lnSpc>
              <a:defRPr/>
            </a:pPr>
            <a:r>
              <a:rPr lang="en-US" sz="126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cceso</a:t>
            </a:r>
            <a:endParaRPr lang="en-US" sz="10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40212">
              <a:lnSpc>
                <a:spcPct val="90000"/>
              </a:lnSpc>
              <a:defRPr/>
            </a:pPr>
            <a:r>
              <a:rPr lang="en-US" sz="126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ovilidad</a:t>
            </a:r>
            <a:endParaRPr lang="en-US" sz="10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Down Arrow 76">
            <a:extLst>
              <a:ext uri="{FF2B5EF4-FFF2-40B4-BE49-F238E27FC236}">
                <a16:creationId xmlns:a16="http://schemas.microsoft.com/office/drawing/2014/main" id="{4F4CFD23-348A-422A-B67C-AD043AF282F9}"/>
              </a:ext>
            </a:extLst>
          </p:cNvPr>
          <p:cNvSpPr/>
          <p:nvPr/>
        </p:nvSpPr>
        <p:spPr>
          <a:xfrm flipV="1">
            <a:off x="2539782" y="3097724"/>
            <a:ext cx="328779" cy="483519"/>
          </a:xfrm>
          <a:prstGeom prst="down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40212">
              <a:defRPr/>
            </a:pPr>
            <a:endParaRPr lang="en-US" sz="126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Down Arrow 77">
            <a:extLst>
              <a:ext uri="{FF2B5EF4-FFF2-40B4-BE49-F238E27FC236}">
                <a16:creationId xmlns:a16="http://schemas.microsoft.com/office/drawing/2014/main" id="{1F982DB6-186A-4445-BE42-79961E4FBFFC}"/>
              </a:ext>
            </a:extLst>
          </p:cNvPr>
          <p:cNvSpPr/>
          <p:nvPr/>
        </p:nvSpPr>
        <p:spPr>
          <a:xfrm flipV="1">
            <a:off x="4701004" y="3083803"/>
            <a:ext cx="328779" cy="483519"/>
          </a:xfrm>
          <a:prstGeom prst="down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40212">
              <a:defRPr/>
            </a:pPr>
            <a:endParaRPr lang="en-US" sz="126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Down Arrow 78">
            <a:extLst>
              <a:ext uri="{FF2B5EF4-FFF2-40B4-BE49-F238E27FC236}">
                <a16:creationId xmlns:a16="http://schemas.microsoft.com/office/drawing/2014/main" id="{9F084F0B-DEC5-4622-8ACC-69098CA17772}"/>
              </a:ext>
            </a:extLst>
          </p:cNvPr>
          <p:cNvSpPr/>
          <p:nvPr/>
        </p:nvSpPr>
        <p:spPr>
          <a:xfrm flipV="1">
            <a:off x="3391499" y="1985992"/>
            <a:ext cx="779855" cy="1146889"/>
          </a:xfrm>
          <a:prstGeom prst="down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scene3d>
            <a:camera prst="perspectiveRelaxedModerately">
              <a:rot lat="17400000" lon="0" rev="0"/>
            </a:camera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40212">
              <a:defRPr/>
            </a:pPr>
            <a:endParaRPr lang="en-US" sz="126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7" name="Group 83">
            <a:extLst>
              <a:ext uri="{FF2B5EF4-FFF2-40B4-BE49-F238E27FC236}">
                <a16:creationId xmlns:a16="http://schemas.microsoft.com/office/drawing/2014/main" id="{DAF1E9B7-BC49-41E7-A3F6-2C7D7B1C8FB2}"/>
              </a:ext>
            </a:extLst>
          </p:cNvPr>
          <p:cNvGrpSpPr/>
          <p:nvPr/>
        </p:nvGrpSpPr>
        <p:grpSpPr>
          <a:xfrm>
            <a:off x="660906" y="1926961"/>
            <a:ext cx="1765228" cy="754822"/>
            <a:chOff x="247256" y="3697801"/>
            <a:chExt cx="3360856" cy="1437124"/>
          </a:xfrm>
        </p:grpSpPr>
        <p:sp>
          <p:nvSpPr>
            <p:cNvPr id="48" name="TextBox 80">
              <a:extLst>
                <a:ext uri="{FF2B5EF4-FFF2-40B4-BE49-F238E27FC236}">
                  <a16:creationId xmlns:a16="http://schemas.microsoft.com/office/drawing/2014/main" id="{2F34075A-A903-4315-B85E-3F6350385941}"/>
                </a:ext>
              </a:extLst>
            </p:cNvPr>
            <p:cNvSpPr txBox="1"/>
            <p:nvPr/>
          </p:nvSpPr>
          <p:spPr>
            <a:xfrm>
              <a:off x="531812" y="4043470"/>
              <a:ext cx="2209800" cy="397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40212">
                <a:lnSpc>
                  <a:spcPct val="90000"/>
                </a:lnSpc>
                <a:defRPr/>
              </a:pPr>
              <a:r>
                <a:rPr lang="en-US" sz="84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8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82">
              <a:extLst>
                <a:ext uri="{FF2B5EF4-FFF2-40B4-BE49-F238E27FC236}">
                  <a16:creationId xmlns:a16="http://schemas.microsoft.com/office/drawing/2014/main" id="{14A6C3E2-CBF3-47F6-B4DD-358FCC1F0EB1}"/>
                </a:ext>
              </a:extLst>
            </p:cNvPr>
            <p:cNvSpPr txBox="1"/>
            <p:nvPr/>
          </p:nvSpPr>
          <p:spPr>
            <a:xfrm>
              <a:off x="247256" y="3697801"/>
              <a:ext cx="3360856" cy="1437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40212">
                <a:defRPr/>
              </a:pPr>
              <a:r>
                <a:rPr lang="en-US" sz="945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73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Marco Nacional de Cualificaciones</a:t>
              </a:r>
            </a:p>
            <a:p>
              <a:pPr algn="ctr" defTabSz="640212">
                <a:defRPr/>
              </a:pPr>
              <a:endParaRPr lang="en-US" sz="73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40212">
                <a:defRPr/>
              </a:pPr>
              <a:r>
                <a:rPr lang="en-US" sz="945" b="1" dirty="0">
                  <a:solidFill>
                    <a:srgbClr val="FFFFFF">
                      <a:lumMod val="9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735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Normalización</a:t>
              </a:r>
              <a:r>
                <a:rPr lang="en-US" sz="73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735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competencias</a:t>
              </a:r>
              <a:endParaRPr lang="en-US" sz="73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40212">
                <a:defRPr/>
              </a:pPr>
              <a:endParaRPr lang="en-US" sz="73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40212">
                <a:defRPr/>
              </a:pPr>
              <a:r>
                <a:rPr lang="en-US" sz="945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sz="735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Plataforma</a:t>
              </a:r>
              <a:r>
                <a:rPr lang="en-US" sz="73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735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información</a:t>
              </a:r>
              <a:r>
                <a:rPr lang="en-US" sz="73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id="{4B9F9587-73B2-43E4-BE40-63E8B2C6CA32}"/>
              </a:ext>
            </a:extLst>
          </p:cNvPr>
          <p:cNvGrpSpPr/>
          <p:nvPr/>
        </p:nvGrpSpPr>
        <p:grpSpPr>
          <a:xfrm>
            <a:off x="925073" y="865258"/>
            <a:ext cx="1170500" cy="600340"/>
            <a:chOff x="656139" y="1676400"/>
            <a:chExt cx="2228542" cy="1143000"/>
          </a:xfrm>
        </p:grpSpPr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3D1AD4AA-5B94-44E7-96DD-0A12113D8DE5}"/>
                </a:ext>
              </a:extLst>
            </p:cNvPr>
            <p:cNvSpPr/>
            <p:nvPr/>
          </p:nvSpPr>
          <p:spPr>
            <a:xfrm>
              <a:off x="656139" y="1676400"/>
              <a:ext cx="1828800" cy="1143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40212">
                <a:defRPr/>
              </a:pPr>
              <a:r>
                <a:rPr lang="en-US" sz="945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Necesidades</a:t>
              </a:r>
              <a:r>
                <a:rPr lang="en-US" sz="94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45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sociales</a:t>
              </a:r>
              <a:r>
                <a:rPr lang="en-US" sz="94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 </a:t>
              </a:r>
              <a:r>
                <a:rPr lang="en-US" sz="945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productivas</a:t>
              </a:r>
              <a:endParaRPr lang="en-US" sz="94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ight Arrow 73">
              <a:extLst>
                <a:ext uri="{FF2B5EF4-FFF2-40B4-BE49-F238E27FC236}">
                  <a16:creationId xmlns:a16="http://schemas.microsoft.com/office/drawing/2014/main" id="{416BF5F3-8351-49B3-B28C-4F1E1A399A26}"/>
                </a:ext>
              </a:extLst>
            </p:cNvPr>
            <p:cNvSpPr/>
            <p:nvPr/>
          </p:nvSpPr>
          <p:spPr>
            <a:xfrm>
              <a:off x="2165978" y="1977734"/>
              <a:ext cx="718703" cy="490025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40212">
                <a:defRPr/>
              </a:pPr>
              <a:endParaRPr lang="en-US" sz="945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74">
            <a:extLst>
              <a:ext uri="{FF2B5EF4-FFF2-40B4-BE49-F238E27FC236}">
                <a16:creationId xmlns:a16="http://schemas.microsoft.com/office/drawing/2014/main" id="{AF3B1956-3728-4ACC-B5DE-25E78FBC0A35}"/>
              </a:ext>
            </a:extLst>
          </p:cNvPr>
          <p:cNvGrpSpPr/>
          <p:nvPr/>
        </p:nvGrpSpPr>
        <p:grpSpPr>
          <a:xfrm flipH="1">
            <a:off x="5467344" y="869471"/>
            <a:ext cx="1196484" cy="600340"/>
            <a:chOff x="656139" y="1676400"/>
            <a:chExt cx="2228542" cy="1143000"/>
          </a:xfrm>
        </p:grpSpPr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A0770565-4982-45E8-B108-21ED47462A5B}"/>
                </a:ext>
              </a:extLst>
            </p:cNvPr>
            <p:cNvSpPr/>
            <p:nvPr/>
          </p:nvSpPr>
          <p:spPr>
            <a:xfrm>
              <a:off x="656139" y="1676400"/>
              <a:ext cx="1828800" cy="1143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40212">
                <a:defRPr/>
              </a:pPr>
              <a:r>
                <a:rPr lang="en-US" sz="94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Mercado </a:t>
              </a:r>
            </a:p>
            <a:p>
              <a:pPr algn="ctr" defTabSz="640212">
                <a:defRPr/>
              </a:pPr>
              <a:r>
                <a:rPr lang="en-US" sz="945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laboral</a:t>
              </a:r>
              <a:endParaRPr lang="en-US" sz="94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ight Arrow 73">
              <a:extLst>
                <a:ext uri="{FF2B5EF4-FFF2-40B4-BE49-F238E27FC236}">
                  <a16:creationId xmlns:a16="http://schemas.microsoft.com/office/drawing/2014/main" id="{11EFF9FB-1328-4A39-962D-247ACDA794E4}"/>
                </a:ext>
              </a:extLst>
            </p:cNvPr>
            <p:cNvSpPr/>
            <p:nvPr/>
          </p:nvSpPr>
          <p:spPr>
            <a:xfrm>
              <a:off x="2165978" y="1977734"/>
              <a:ext cx="718703" cy="490025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40212">
                <a:defRPr/>
              </a:pPr>
              <a:endParaRPr lang="en-US" sz="945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83">
            <a:extLst>
              <a:ext uri="{FF2B5EF4-FFF2-40B4-BE49-F238E27FC236}">
                <a16:creationId xmlns:a16="http://schemas.microsoft.com/office/drawing/2014/main" id="{CDC58D32-D15B-4DA0-8092-230916BB6FED}"/>
              </a:ext>
            </a:extLst>
          </p:cNvPr>
          <p:cNvGrpSpPr/>
          <p:nvPr/>
        </p:nvGrpSpPr>
        <p:grpSpPr>
          <a:xfrm>
            <a:off x="4818360" y="1923206"/>
            <a:ext cx="2215671" cy="754822"/>
            <a:chOff x="-1331616" y="3697801"/>
            <a:chExt cx="6518620" cy="1652821"/>
          </a:xfrm>
        </p:grpSpPr>
        <p:sp>
          <p:nvSpPr>
            <p:cNvPr id="59" name="TextBox 80">
              <a:extLst>
                <a:ext uri="{FF2B5EF4-FFF2-40B4-BE49-F238E27FC236}">
                  <a16:creationId xmlns:a16="http://schemas.microsoft.com/office/drawing/2014/main" id="{AB57F13B-E721-426A-82B4-BCFABE373E06}"/>
                </a:ext>
              </a:extLst>
            </p:cNvPr>
            <p:cNvSpPr txBox="1"/>
            <p:nvPr/>
          </p:nvSpPr>
          <p:spPr>
            <a:xfrm>
              <a:off x="531813" y="4043471"/>
              <a:ext cx="2209799" cy="456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40212">
                <a:lnSpc>
                  <a:spcPct val="90000"/>
                </a:lnSpc>
                <a:defRPr/>
              </a:pPr>
              <a:r>
                <a:rPr lang="en-US" sz="84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8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82">
              <a:extLst>
                <a:ext uri="{FF2B5EF4-FFF2-40B4-BE49-F238E27FC236}">
                  <a16:creationId xmlns:a16="http://schemas.microsoft.com/office/drawing/2014/main" id="{8A09E95F-720A-44DD-BEE6-A002D2A7C1A9}"/>
                </a:ext>
              </a:extLst>
            </p:cNvPr>
            <p:cNvSpPr txBox="1"/>
            <p:nvPr/>
          </p:nvSpPr>
          <p:spPr>
            <a:xfrm>
              <a:off x="-1331616" y="3697801"/>
              <a:ext cx="6518620" cy="1652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40212">
                <a:defRPr/>
              </a:pPr>
              <a:r>
                <a:rPr lang="en-US" sz="945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en-US" sz="735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Formación</a:t>
              </a:r>
              <a:r>
                <a:rPr lang="en-US" sz="73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para el </a:t>
              </a:r>
              <a:r>
                <a:rPr lang="en-US" sz="735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trabajo</a:t>
              </a:r>
              <a:r>
                <a:rPr lang="en-US" sz="73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 defTabSz="640212">
                <a:defRPr/>
              </a:pPr>
              <a:endParaRPr lang="en-US" sz="73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40212">
                <a:defRPr/>
              </a:pPr>
              <a:r>
                <a:rPr lang="en-US" sz="945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en-US" sz="735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Evaluación</a:t>
              </a:r>
              <a:r>
                <a:rPr lang="en-US" sz="73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 </a:t>
              </a:r>
              <a:r>
                <a:rPr lang="en-US" sz="735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certificación</a:t>
              </a:r>
              <a:r>
                <a:rPr lang="en-US" sz="73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735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competencias</a:t>
              </a:r>
              <a:r>
                <a:rPr lang="en-US" sz="73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 defTabSz="640212">
                <a:defRPr/>
              </a:pPr>
              <a:endParaRPr lang="en-US" sz="73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40212">
                <a:defRPr/>
              </a:pPr>
              <a:r>
                <a:rPr lang="en-US" sz="945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 </a:t>
              </a:r>
              <a:r>
                <a:rPr lang="en-US" sz="735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Esquema</a:t>
              </a:r>
              <a:r>
                <a:rPr lang="en-US" sz="73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735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movilidad</a:t>
              </a:r>
              <a:r>
                <a:rPr lang="en-US" sz="73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735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educativa</a:t>
              </a:r>
              <a:r>
                <a:rPr lang="en-US" sz="73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 </a:t>
              </a:r>
              <a:r>
                <a:rPr lang="en-US" sz="735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formativa</a:t>
              </a:r>
              <a:r>
                <a:rPr lang="en-US" sz="73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61" name="TextBox 75">
            <a:extLst>
              <a:ext uri="{FF2B5EF4-FFF2-40B4-BE49-F238E27FC236}">
                <a16:creationId xmlns:a16="http://schemas.microsoft.com/office/drawing/2014/main" id="{6407F322-A1B4-41A9-A0B3-8418AC6A7DCF}"/>
              </a:ext>
            </a:extLst>
          </p:cNvPr>
          <p:cNvSpPr txBox="1"/>
          <p:nvPr/>
        </p:nvSpPr>
        <p:spPr>
          <a:xfrm>
            <a:off x="3170578" y="769159"/>
            <a:ext cx="1277915" cy="3249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40212">
              <a:lnSpc>
                <a:spcPct val="90000"/>
              </a:lnSpc>
              <a:defRPr/>
            </a:pPr>
            <a:r>
              <a:rPr lang="en-US" sz="84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Cierre</a:t>
            </a:r>
            <a:r>
              <a:rPr lang="en-US" sz="84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84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brechas</a:t>
            </a:r>
            <a:r>
              <a:rPr lang="en-US" sz="84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</a:p>
          <a:p>
            <a:pPr algn="ctr" defTabSz="640212">
              <a:lnSpc>
                <a:spcPct val="90000"/>
              </a:lnSpc>
              <a:defRPr/>
            </a:pPr>
            <a:r>
              <a:rPr lang="en-US" sz="84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</a:t>
            </a:r>
            <a:r>
              <a:rPr lang="en-US" sz="84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humano</a:t>
            </a:r>
            <a:endParaRPr lang="en-US" sz="84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reeform 102">
            <a:extLst>
              <a:ext uri="{FF2B5EF4-FFF2-40B4-BE49-F238E27FC236}">
                <a16:creationId xmlns:a16="http://schemas.microsoft.com/office/drawing/2014/main" id="{7C76A969-0913-472C-90AA-9C5AB26292BF}"/>
              </a:ext>
            </a:extLst>
          </p:cNvPr>
          <p:cNvSpPr>
            <a:spLocks noEditPoints="1"/>
          </p:cNvSpPr>
          <p:nvPr/>
        </p:nvSpPr>
        <p:spPr bwMode="auto">
          <a:xfrm>
            <a:off x="1155614" y="343813"/>
            <a:ext cx="562474" cy="470668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rgbClr val="FFC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48027" tIns="24014" rIns="48027" bIns="24014" numCol="1" anchor="t" anchorCtr="0" compatLnSpc="1">
            <a:prstTxWarp prst="textNoShape">
              <a:avLst/>
            </a:prstTxWarp>
          </a:bodyPr>
          <a:lstStyle/>
          <a:p>
            <a:pPr defTabSz="480243">
              <a:defRPr/>
            </a:pPr>
            <a:endParaRPr lang="en-US" sz="94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Freeform 16">
            <a:extLst>
              <a:ext uri="{FF2B5EF4-FFF2-40B4-BE49-F238E27FC236}">
                <a16:creationId xmlns:a16="http://schemas.microsoft.com/office/drawing/2014/main" id="{5C6F61C1-7E84-47A7-8795-26D311EDE85C}"/>
              </a:ext>
            </a:extLst>
          </p:cNvPr>
          <p:cNvSpPr>
            <a:spLocks noEditPoints="1"/>
          </p:cNvSpPr>
          <p:nvPr/>
        </p:nvSpPr>
        <p:spPr bwMode="auto">
          <a:xfrm>
            <a:off x="6048043" y="385183"/>
            <a:ext cx="484191" cy="436630"/>
          </a:xfrm>
          <a:custGeom>
            <a:avLst/>
            <a:gdLst>
              <a:gd name="T0" fmla="*/ 2264 w 3212"/>
              <a:gd name="T1" fmla="*/ 1326 h 3343"/>
              <a:gd name="T2" fmla="*/ 2473 w 3212"/>
              <a:gd name="T3" fmla="*/ 1519 h 3343"/>
              <a:gd name="T4" fmla="*/ 2488 w 3212"/>
              <a:gd name="T5" fmla="*/ 1700 h 3343"/>
              <a:gd name="T6" fmla="*/ 2330 w 3212"/>
              <a:gd name="T7" fmla="*/ 1680 h 3343"/>
              <a:gd name="T8" fmla="*/ 2220 w 3212"/>
              <a:gd name="T9" fmla="*/ 1581 h 3343"/>
              <a:gd name="T10" fmla="*/ 2050 w 3212"/>
              <a:gd name="T11" fmla="*/ 1636 h 3343"/>
              <a:gd name="T12" fmla="*/ 2120 w 3212"/>
              <a:gd name="T13" fmla="*/ 1777 h 3343"/>
              <a:gd name="T14" fmla="*/ 2404 w 3212"/>
              <a:gd name="T15" fmla="*/ 1910 h 3343"/>
              <a:gd name="T16" fmla="*/ 2488 w 3212"/>
              <a:gd name="T17" fmla="*/ 2143 h 3343"/>
              <a:gd name="T18" fmla="*/ 2303 w 3212"/>
              <a:gd name="T19" fmla="*/ 2392 h 3343"/>
              <a:gd name="T20" fmla="*/ 2186 w 3212"/>
              <a:gd name="T21" fmla="*/ 2567 h 3343"/>
              <a:gd name="T22" fmla="*/ 2061 w 3212"/>
              <a:gd name="T23" fmla="*/ 2468 h 3343"/>
              <a:gd name="T24" fmla="*/ 1853 w 3212"/>
              <a:gd name="T25" fmla="*/ 2275 h 3343"/>
              <a:gd name="T26" fmla="*/ 1837 w 3212"/>
              <a:gd name="T27" fmla="*/ 2094 h 3343"/>
              <a:gd name="T28" fmla="*/ 1995 w 3212"/>
              <a:gd name="T29" fmla="*/ 2112 h 3343"/>
              <a:gd name="T30" fmla="*/ 2131 w 3212"/>
              <a:gd name="T31" fmla="*/ 2217 h 3343"/>
              <a:gd name="T32" fmla="*/ 2281 w 3212"/>
              <a:gd name="T33" fmla="*/ 2140 h 3343"/>
              <a:gd name="T34" fmla="*/ 2176 w 3212"/>
              <a:gd name="T35" fmla="*/ 2005 h 3343"/>
              <a:gd name="T36" fmla="*/ 1898 w 3212"/>
              <a:gd name="T37" fmla="*/ 1857 h 3343"/>
              <a:gd name="T38" fmla="*/ 1845 w 3212"/>
              <a:gd name="T39" fmla="*/ 1609 h 3343"/>
              <a:gd name="T40" fmla="*/ 2061 w 3212"/>
              <a:gd name="T41" fmla="*/ 1388 h 3343"/>
              <a:gd name="T42" fmla="*/ 2163 w 3212"/>
              <a:gd name="T43" fmla="*/ 1224 h 3343"/>
              <a:gd name="T44" fmla="*/ 792 w 3212"/>
              <a:gd name="T45" fmla="*/ 1066 h 3343"/>
              <a:gd name="T46" fmla="*/ 1086 w 3212"/>
              <a:gd name="T47" fmla="*/ 884 h 3343"/>
              <a:gd name="T48" fmla="*/ 1564 w 3212"/>
              <a:gd name="T49" fmla="*/ 1072 h 3343"/>
              <a:gd name="T50" fmla="*/ 1345 w 3212"/>
              <a:gd name="T51" fmla="*/ 2359 h 3343"/>
              <a:gd name="T52" fmla="*/ 391 w 3212"/>
              <a:gd name="T53" fmla="*/ 2359 h 3343"/>
              <a:gd name="T54" fmla="*/ 99 w 3212"/>
              <a:gd name="T55" fmla="*/ 1107 h 3343"/>
              <a:gd name="T56" fmla="*/ 328 w 3212"/>
              <a:gd name="T57" fmla="*/ 923 h 3343"/>
              <a:gd name="T58" fmla="*/ 935 w 3212"/>
              <a:gd name="T59" fmla="*/ 868 h 3343"/>
              <a:gd name="T60" fmla="*/ 919 w 3212"/>
              <a:gd name="T61" fmla="*/ 986 h 3343"/>
              <a:gd name="T62" fmla="*/ 810 w 3212"/>
              <a:gd name="T63" fmla="*/ 1012 h 3343"/>
              <a:gd name="T64" fmla="*/ 726 w 3212"/>
              <a:gd name="T65" fmla="*/ 916 h 3343"/>
              <a:gd name="T66" fmla="*/ 806 w 3212"/>
              <a:gd name="T67" fmla="*/ 853 h 3343"/>
              <a:gd name="T68" fmla="*/ 2540 w 3212"/>
              <a:gd name="T69" fmla="*/ 888 h 3343"/>
              <a:gd name="T70" fmla="*/ 3025 w 3212"/>
              <a:gd name="T71" fmla="*/ 1275 h 3343"/>
              <a:gd name="T72" fmla="*/ 3212 w 3212"/>
              <a:gd name="T73" fmla="*/ 1881 h 3343"/>
              <a:gd name="T74" fmla="*/ 3025 w 3212"/>
              <a:gd name="T75" fmla="*/ 2489 h 3343"/>
              <a:gd name="T76" fmla="*/ 2540 w 3212"/>
              <a:gd name="T77" fmla="*/ 2876 h 3343"/>
              <a:gd name="T78" fmla="*/ 1910 w 3212"/>
              <a:gd name="T79" fmla="*/ 2927 h 3343"/>
              <a:gd name="T80" fmla="*/ 1393 w 3212"/>
              <a:gd name="T81" fmla="*/ 2646 h 3343"/>
              <a:gd name="T82" fmla="*/ 1847 w 3212"/>
              <a:gd name="T83" fmla="*/ 2727 h 3343"/>
              <a:gd name="T84" fmla="*/ 2438 w 3212"/>
              <a:gd name="T85" fmla="*/ 2726 h 3343"/>
              <a:gd name="T86" fmla="*/ 2889 w 3212"/>
              <a:gd name="T87" fmla="*/ 2374 h 3343"/>
              <a:gd name="T88" fmla="*/ 3033 w 3212"/>
              <a:gd name="T89" fmla="*/ 1804 h 3343"/>
              <a:gd name="T90" fmla="*/ 2800 w 3212"/>
              <a:gd name="T91" fmla="*/ 1275 h 3343"/>
              <a:gd name="T92" fmla="*/ 2294 w 3212"/>
              <a:gd name="T93" fmla="*/ 1000 h 3343"/>
              <a:gd name="T94" fmla="*/ 1716 w 3212"/>
              <a:gd name="T95" fmla="*/ 1094 h 3343"/>
              <a:gd name="T96" fmla="*/ 1912 w 3212"/>
              <a:gd name="T97" fmla="*/ 835 h 3343"/>
              <a:gd name="T98" fmla="*/ 1016 w 3212"/>
              <a:gd name="T99" fmla="*/ 44 h 3343"/>
              <a:gd name="T100" fmla="*/ 1212 w 3212"/>
              <a:gd name="T101" fmla="*/ 330 h 3343"/>
              <a:gd name="T102" fmla="*/ 1090 w 3212"/>
              <a:gd name="T103" fmla="*/ 658 h 3343"/>
              <a:gd name="T104" fmla="*/ 746 w 3212"/>
              <a:gd name="T105" fmla="*/ 741 h 3343"/>
              <a:gd name="T106" fmla="*/ 489 w 3212"/>
              <a:gd name="T107" fmla="*/ 512 h 3343"/>
              <a:gd name="T108" fmla="*/ 531 w 3212"/>
              <a:gd name="T109" fmla="*/ 162 h 3343"/>
              <a:gd name="T110" fmla="*/ 839 w 3212"/>
              <a:gd name="T111" fmla="*/ 0 h 3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12" h="3343">
                <a:moveTo>
                  <a:pt x="2163" y="1224"/>
                </a:moveTo>
                <a:lnTo>
                  <a:pt x="2186" y="1227"/>
                </a:lnTo>
                <a:lnTo>
                  <a:pt x="2207" y="1234"/>
                </a:lnTo>
                <a:lnTo>
                  <a:pt x="2226" y="1246"/>
                </a:lnTo>
                <a:lnTo>
                  <a:pt x="2242" y="1262"/>
                </a:lnTo>
                <a:lnTo>
                  <a:pt x="2254" y="1280"/>
                </a:lnTo>
                <a:lnTo>
                  <a:pt x="2262" y="1302"/>
                </a:lnTo>
                <a:lnTo>
                  <a:pt x="2264" y="1326"/>
                </a:lnTo>
                <a:lnTo>
                  <a:pt x="2264" y="1385"/>
                </a:lnTo>
                <a:lnTo>
                  <a:pt x="2304" y="1396"/>
                </a:lnTo>
                <a:lnTo>
                  <a:pt x="2341" y="1410"/>
                </a:lnTo>
                <a:lnTo>
                  <a:pt x="2374" y="1428"/>
                </a:lnTo>
                <a:lnTo>
                  <a:pt x="2404" y="1448"/>
                </a:lnTo>
                <a:lnTo>
                  <a:pt x="2430" y="1470"/>
                </a:lnTo>
                <a:lnTo>
                  <a:pt x="2454" y="1494"/>
                </a:lnTo>
                <a:lnTo>
                  <a:pt x="2473" y="1519"/>
                </a:lnTo>
                <a:lnTo>
                  <a:pt x="2490" y="1544"/>
                </a:lnTo>
                <a:lnTo>
                  <a:pt x="2503" y="1570"/>
                </a:lnTo>
                <a:lnTo>
                  <a:pt x="2513" y="1595"/>
                </a:lnTo>
                <a:lnTo>
                  <a:pt x="2517" y="1619"/>
                </a:lnTo>
                <a:lnTo>
                  <a:pt x="2517" y="1641"/>
                </a:lnTo>
                <a:lnTo>
                  <a:pt x="2512" y="1663"/>
                </a:lnTo>
                <a:lnTo>
                  <a:pt x="2502" y="1683"/>
                </a:lnTo>
                <a:lnTo>
                  <a:pt x="2488" y="1700"/>
                </a:lnTo>
                <a:lnTo>
                  <a:pt x="2470" y="1713"/>
                </a:lnTo>
                <a:lnTo>
                  <a:pt x="2448" y="1724"/>
                </a:lnTo>
                <a:lnTo>
                  <a:pt x="2426" y="1729"/>
                </a:lnTo>
                <a:lnTo>
                  <a:pt x="2403" y="1728"/>
                </a:lnTo>
                <a:lnTo>
                  <a:pt x="2381" y="1723"/>
                </a:lnTo>
                <a:lnTo>
                  <a:pt x="2362" y="1712"/>
                </a:lnTo>
                <a:lnTo>
                  <a:pt x="2344" y="1699"/>
                </a:lnTo>
                <a:lnTo>
                  <a:pt x="2330" y="1680"/>
                </a:lnTo>
                <a:lnTo>
                  <a:pt x="2321" y="1660"/>
                </a:lnTo>
                <a:lnTo>
                  <a:pt x="2314" y="1646"/>
                </a:lnTo>
                <a:lnTo>
                  <a:pt x="2306" y="1633"/>
                </a:lnTo>
                <a:lnTo>
                  <a:pt x="2295" y="1621"/>
                </a:lnTo>
                <a:lnTo>
                  <a:pt x="2280" y="1608"/>
                </a:lnTo>
                <a:lnTo>
                  <a:pt x="2264" y="1598"/>
                </a:lnTo>
                <a:lnTo>
                  <a:pt x="2243" y="1589"/>
                </a:lnTo>
                <a:lnTo>
                  <a:pt x="2220" y="1581"/>
                </a:lnTo>
                <a:lnTo>
                  <a:pt x="2193" y="1576"/>
                </a:lnTo>
                <a:lnTo>
                  <a:pt x="2163" y="1575"/>
                </a:lnTo>
                <a:lnTo>
                  <a:pt x="2136" y="1577"/>
                </a:lnTo>
                <a:lnTo>
                  <a:pt x="2113" y="1584"/>
                </a:lnTo>
                <a:lnTo>
                  <a:pt x="2093" y="1593"/>
                </a:lnTo>
                <a:lnTo>
                  <a:pt x="2075" y="1605"/>
                </a:lnTo>
                <a:lnTo>
                  <a:pt x="2061" y="1620"/>
                </a:lnTo>
                <a:lnTo>
                  <a:pt x="2050" y="1636"/>
                </a:lnTo>
                <a:lnTo>
                  <a:pt x="2043" y="1653"/>
                </a:lnTo>
                <a:lnTo>
                  <a:pt x="2040" y="1671"/>
                </a:lnTo>
                <a:lnTo>
                  <a:pt x="2040" y="1693"/>
                </a:lnTo>
                <a:lnTo>
                  <a:pt x="2046" y="1712"/>
                </a:lnTo>
                <a:lnTo>
                  <a:pt x="2058" y="1732"/>
                </a:lnTo>
                <a:lnTo>
                  <a:pt x="2073" y="1748"/>
                </a:lnTo>
                <a:lnTo>
                  <a:pt x="2094" y="1764"/>
                </a:lnTo>
                <a:lnTo>
                  <a:pt x="2120" y="1777"/>
                </a:lnTo>
                <a:lnTo>
                  <a:pt x="2149" y="1789"/>
                </a:lnTo>
                <a:lnTo>
                  <a:pt x="2183" y="1797"/>
                </a:lnTo>
                <a:lnTo>
                  <a:pt x="2231" y="1809"/>
                </a:lnTo>
                <a:lnTo>
                  <a:pt x="2273" y="1825"/>
                </a:lnTo>
                <a:lnTo>
                  <a:pt x="2312" y="1842"/>
                </a:lnTo>
                <a:lnTo>
                  <a:pt x="2346" y="1863"/>
                </a:lnTo>
                <a:lnTo>
                  <a:pt x="2377" y="1886"/>
                </a:lnTo>
                <a:lnTo>
                  <a:pt x="2404" y="1910"/>
                </a:lnTo>
                <a:lnTo>
                  <a:pt x="2427" y="1937"/>
                </a:lnTo>
                <a:lnTo>
                  <a:pt x="2446" y="1965"/>
                </a:lnTo>
                <a:lnTo>
                  <a:pt x="2462" y="1994"/>
                </a:lnTo>
                <a:lnTo>
                  <a:pt x="2474" y="2024"/>
                </a:lnTo>
                <a:lnTo>
                  <a:pt x="2482" y="2054"/>
                </a:lnTo>
                <a:lnTo>
                  <a:pt x="2488" y="2084"/>
                </a:lnTo>
                <a:lnTo>
                  <a:pt x="2489" y="2114"/>
                </a:lnTo>
                <a:lnTo>
                  <a:pt x="2488" y="2143"/>
                </a:lnTo>
                <a:lnTo>
                  <a:pt x="2480" y="2185"/>
                </a:lnTo>
                <a:lnTo>
                  <a:pt x="2468" y="2223"/>
                </a:lnTo>
                <a:lnTo>
                  <a:pt x="2450" y="2259"/>
                </a:lnTo>
                <a:lnTo>
                  <a:pt x="2429" y="2293"/>
                </a:lnTo>
                <a:lnTo>
                  <a:pt x="2403" y="2323"/>
                </a:lnTo>
                <a:lnTo>
                  <a:pt x="2373" y="2350"/>
                </a:lnTo>
                <a:lnTo>
                  <a:pt x="2339" y="2372"/>
                </a:lnTo>
                <a:lnTo>
                  <a:pt x="2303" y="2392"/>
                </a:lnTo>
                <a:lnTo>
                  <a:pt x="2264" y="2406"/>
                </a:lnTo>
                <a:lnTo>
                  <a:pt x="2264" y="2468"/>
                </a:lnTo>
                <a:lnTo>
                  <a:pt x="2262" y="2492"/>
                </a:lnTo>
                <a:lnTo>
                  <a:pt x="2254" y="2512"/>
                </a:lnTo>
                <a:lnTo>
                  <a:pt x="2242" y="2532"/>
                </a:lnTo>
                <a:lnTo>
                  <a:pt x="2226" y="2547"/>
                </a:lnTo>
                <a:lnTo>
                  <a:pt x="2207" y="2560"/>
                </a:lnTo>
                <a:lnTo>
                  <a:pt x="2186" y="2567"/>
                </a:lnTo>
                <a:lnTo>
                  <a:pt x="2163" y="2570"/>
                </a:lnTo>
                <a:lnTo>
                  <a:pt x="2139" y="2567"/>
                </a:lnTo>
                <a:lnTo>
                  <a:pt x="2119" y="2560"/>
                </a:lnTo>
                <a:lnTo>
                  <a:pt x="2099" y="2547"/>
                </a:lnTo>
                <a:lnTo>
                  <a:pt x="2083" y="2532"/>
                </a:lnTo>
                <a:lnTo>
                  <a:pt x="2071" y="2512"/>
                </a:lnTo>
                <a:lnTo>
                  <a:pt x="2064" y="2492"/>
                </a:lnTo>
                <a:lnTo>
                  <a:pt x="2061" y="2468"/>
                </a:lnTo>
                <a:lnTo>
                  <a:pt x="2061" y="2409"/>
                </a:lnTo>
                <a:lnTo>
                  <a:pt x="2022" y="2398"/>
                </a:lnTo>
                <a:lnTo>
                  <a:pt x="1984" y="2382"/>
                </a:lnTo>
                <a:lnTo>
                  <a:pt x="1952" y="2365"/>
                </a:lnTo>
                <a:lnTo>
                  <a:pt x="1922" y="2345"/>
                </a:lnTo>
                <a:lnTo>
                  <a:pt x="1895" y="2323"/>
                </a:lnTo>
                <a:lnTo>
                  <a:pt x="1872" y="2300"/>
                </a:lnTo>
                <a:lnTo>
                  <a:pt x="1853" y="2275"/>
                </a:lnTo>
                <a:lnTo>
                  <a:pt x="1836" y="2250"/>
                </a:lnTo>
                <a:lnTo>
                  <a:pt x="1823" y="2224"/>
                </a:lnTo>
                <a:lnTo>
                  <a:pt x="1812" y="2198"/>
                </a:lnTo>
                <a:lnTo>
                  <a:pt x="1807" y="2175"/>
                </a:lnTo>
                <a:lnTo>
                  <a:pt x="1808" y="2153"/>
                </a:lnTo>
                <a:lnTo>
                  <a:pt x="1813" y="2131"/>
                </a:lnTo>
                <a:lnTo>
                  <a:pt x="1824" y="2111"/>
                </a:lnTo>
                <a:lnTo>
                  <a:pt x="1837" y="2094"/>
                </a:lnTo>
                <a:lnTo>
                  <a:pt x="1856" y="2079"/>
                </a:lnTo>
                <a:lnTo>
                  <a:pt x="1876" y="2070"/>
                </a:lnTo>
                <a:lnTo>
                  <a:pt x="1900" y="2065"/>
                </a:lnTo>
                <a:lnTo>
                  <a:pt x="1923" y="2065"/>
                </a:lnTo>
                <a:lnTo>
                  <a:pt x="1944" y="2071"/>
                </a:lnTo>
                <a:lnTo>
                  <a:pt x="1964" y="2080"/>
                </a:lnTo>
                <a:lnTo>
                  <a:pt x="1981" y="2095"/>
                </a:lnTo>
                <a:lnTo>
                  <a:pt x="1995" y="2112"/>
                </a:lnTo>
                <a:lnTo>
                  <a:pt x="2005" y="2134"/>
                </a:lnTo>
                <a:lnTo>
                  <a:pt x="2012" y="2150"/>
                </a:lnTo>
                <a:lnTo>
                  <a:pt x="2023" y="2165"/>
                </a:lnTo>
                <a:lnTo>
                  <a:pt x="2038" y="2179"/>
                </a:lnTo>
                <a:lnTo>
                  <a:pt x="2056" y="2192"/>
                </a:lnTo>
                <a:lnTo>
                  <a:pt x="2077" y="2203"/>
                </a:lnTo>
                <a:lnTo>
                  <a:pt x="2102" y="2211"/>
                </a:lnTo>
                <a:lnTo>
                  <a:pt x="2131" y="2217"/>
                </a:lnTo>
                <a:lnTo>
                  <a:pt x="2163" y="2219"/>
                </a:lnTo>
                <a:lnTo>
                  <a:pt x="2189" y="2217"/>
                </a:lnTo>
                <a:lnTo>
                  <a:pt x="2212" y="2210"/>
                </a:lnTo>
                <a:lnTo>
                  <a:pt x="2233" y="2201"/>
                </a:lnTo>
                <a:lnTo>
                  <a:pt x="2250" y="2189"/>
                </a:lnTo>
                <a:lnTo>
                  <a:pt x="2264" y="2174"/>
                </a:lnTo>
                <a:lnTo>
                  <a:pt x="2274" y="2158"/>
                </a:lnTo>
                <a:lnTo>
                  <a:pt x="2281" y="2140"/>
                </a:lnTo>
                <a:lnTo>
                  <a:pt x="2286" y="2123"/>
                </a:lnTo>
                <a:lnTo>
                  <a:pt x="2286" y="2101"/>
                </a:lnTo>
                <a:lnTo>
                  <a:pt x="2279" y="2080"/>
                </a:lnTo>
                <a:lnTo>
                  <a:pt x="2268" y="2062"/>
                </a:lnTo>
                <a:lnTo>
                  <a:pt x="2253" y="2045"/>
                </a:lnTo>
                <a:lnTo>
                  <a:pt x="2231" y="2030"/>
                </a:lnTo>
                <a:lnTo>
                  <a:pt x="2206" y="2017"/>
                </a:lnTo>
                <a:lnTo>
                  <a:pt x="2176" y="2005"/>
                </a:lnTo>
                <a:lnTo>
                  <a:pt x="2142" y="1996"/>
                </a:lnTo>
                <a:lnTo>
                  <a:pt x="2095" y="1985"/>
                </a:lnTo>
                <a:lnTo>
                  <a:pt x="2052" y="1969"/>
                </a:lnTo>
                <a:lnTo>
                  <a:pt x="2013" y="1952"/>
                </a:lnTo>
                <a:lnTo>
                  <a:pt x="1978" y="1931"/>
                </a:lnTo>
                <a:lnTo>
                  <a:pt x="1948" y="1908"/>
                </a:lnTo>
                <a:lnTo>
                  <a:pt x="1922" y="1884"/>
                </a:lnTo>
                <a:lnTo>
                  <a:pt x="1898" y="1857"/>
                </a:lnTo>
                <a:lnTo>
                  <a:pt x="1879" y="1829"/>
                </a:lnTo>
                <a:lnTo>
                  <a:pt x="1864" y="1800"/>
                </a:lnTo>
                <a:lnTo>
                  <a:pt x="1852" y="1770"/>
                </a:lnTo>
                <a:lnTo>
                  <a:pt x="1843" y="1740"/>
                </a:lnTo>
                <a:lnTo>
                  <a:pt x="1838" y="1710"/>
                </a:lnTo>
                <a:lnTo>
                  <a:pt x="1836" y="1679"/>
                </a:lnTo>
                <a:lnTo>
                  <a:pt x="1838" y="1650"/>
                </a:lnTo>
                <a:lnTo>
                  <a:pt x="1845" y="1609"/>
                </a:lnTo>
                <a:lnTo>
                  <a:pt x="1858" y="1570"/>
                </a:lnTo>
                <a:lnTo>
                  <a:pt x="1875" y="1534"/>
                </a:lnTo>
                <a:lnTo>
                  <a:pt x="1897" y="1501"/>
                </a:lnTo>
                <a:lnTo>
                  <a:pt x="1923" y="1471"/>
                </a:lnTo>
                <a:lnTo>
                  <a:pt x="1953" y="1444"/>
                </a:lnTo>
                <a:lnTo>
                  <a:pt x="1986" y="1421"/>
                </a:lnTo>
                <a:lnTo>
                  <a:pt x="2023" y="1402"/>
                </a:lnTo>
                <a:lnTo>
                  <a:pt x="2061" y="1388"/>
                </a:lnTo>
                <a:lnTo>
                  <a:pt x="2061" y="1326"/>
                </a:lnTo>
                <a:lnTo>
                  <a:pt x="2064" y="1302"/>
                </a:lnTo>
                <a:lnTo>
                  <a:pt x="2071" y="1280"/>
                </a:lnTo>
                <a:lnTo>
                  <a:pt x="2083" y="1262"/>
                </a:lnTo>
                <a:lnTo>
                  <a:pt x="2099" y="1246"/>
                </a:lnTo>
                <a:lnTo>
                  <a:pt x="2117" y="1234"/>
                </a:lnTo>
                <a:lnTo>
                  <a:pt x="2139" y="1227"/>
                </a:lnTo>
                <a:lnTo>
                  <a:pt x="2163" y="1224"/>
                </a:lnTo>
                <a:close/>
                <a:moveTo>
                  <a:pt x="594" y="884"/>
                </a:moveTo>
                <a:lnTo>
                  <a:pt x="761" y="1268"/>
                </a:lnTo>
                <a:lnTo>
                  <a:pt x="780" y="1076"/>
                </a:lnTo>
                <a:lnTo>
                  <a:pt x="781" y="1073"/>
                </a:lnTo>
                <a:lnTo>
                  <a:pt x="783" y="1070"/>
                </a:lnTo>
                <a:lnTo>
                  <a:pt x="786" y="1068"/>
                </a:lnTo>
                <a:lnTo>
                  <a:pt x="789" y="1066"/>
                </a:lnTo>
                <a:lnTo>
                  <a:pt x="792" y="1066"/>
                </a:lnTo>
                <a:lnTo>
                  <a:pt x="887" y="1066"/>
                </a:lnTo>
                <a:lnTo>
                  <a:pt x="891" y="1066"/>
                </a:lnTo>
                <a:lnTo>
                  <a:pt x="893" y="1067"/>
                </a:lnTo>
                <a:lnTo>
                  <a:pt x="896" y="1070"/>
                </a:lnTo>
                <a:lnTo>
                  <a:pt x="898" y="1072"/>
                </a:lnTo>
                <a:lnTo>
                  <a:pt x="898" y="1076"/>
                </a:lnTo>
                <a:lnTo>
                  <a:pt x="920" y="1263"/>
                </a:lnTo>
                <a:lnTo>
                  <a:pt x="1086" y="884"/>
                </a:lnTo>
                <a:lnTo>
                  <a:pt x="1350" y="923"/>
                </a:lnTo>
                <a:lnTo>
                  <a:pt x="1390" y="931"/>
                </a:lnTo>
                <a:lnTo>
                  <a:pt x="1427" y="944"/>
                </a:lnTo>
                <a:lnTo>
                  <a:pt x="1461" y="962"/>
                </a:lnTo>
                <a:lnTo>
                  <a:pt x="1492" y="985"/>
                </a:lnTo>
                <a:lnTo>
                  <a:pt x="1520" y="1010"/>
                </a:lnTo>
                <a:lnTo>
                  <a:pt x="1543" y="1039"/>
                </a:lnTo>
                <a:lnTo>
                  <a:pt x="1564" y="1072"/>
                </a:lnTo>
                <a:lnTo>
                  <a:pt x="1579" y="1107"/>
                </a:lnTo>
                <a:lnTo>
                  <a:pt x="1591" y="1144"/>
                </a:lnTo>
                <a:lnTo>
                  <a:pt x="1597" y="1184"/>
                </a:lnTo>
                <a:lnTo>
                  <a:pt x="1678" y="2128"/>
                </a:lnTo>
                <a:lnTo>
                  <a:pt x="1419" y="2128"/>
                </a:lnTo>
                <a:lnTo>
                  <a:pt x="1375" y="1491"/>
                </a:lnTo>
                <a:lnTo>
                  <a:pt x="1316" y="1925"/>
                </a:lnTo>
                <a:lnTo>
                  <a:pt x="1345" y="2359"/>
                </a:lnTo>
                <a:lnTo>
                  <a:pt x="1259" y="2359"/>
                </a:lnTo>
                <a:lnTo>
                  <a:pt x="1259" y="3343"/>
                </a:lnTo>
                <a:lnTo>
                  <a:pt x="911" y="3343"/>
                </a:lnTo>
                <a:lnTo>
                  <a:pt x="856" y="2359"/>
                </a:lnTo>
                <a:lnTo>
                  <a:pt x="794" y="2359"/>
                </a:lnTo>
                <a:lnTo>
                  <a:pt x="738" y="3343"/>
                </a:lnTo>
                <a:lnTo>
                  <a:pt x="391" y="3343"/>
                </a:lnTo>
                <a:lnTo>
                  <a:pt x="391" y="2359"/>
                </a:lnTo>
                <a:lnTo>
                  <a:pt x="333" y="2359"/>
                </a:lnTo>
                <a:lnTo>
                  <a:pt x="362" y="1925"/>
                </a:lnTo>
                <a:lnTo>
                  <a:pt x="304" y="1491"/>
                </a:lnTo>
                <a:lnTo>
                  <a:pt x="261" y="2128"/>
                </a:lnTo>
                <a:lnTo>
                  <a:pt x="0" y="2128"/>
                </a:lnTo>
                <a:lnTo>
                  <a:pt x="81" y="1184"/>
                </a:lnTo>
                <a:lnTo>
                  <a:pt x="88" y="1144"/>
                </a:lnTo>
                <a:lnTo>
                  <a:pt x="99" y="1107"/>
                </a:lnTo>
                <a:lnTo>
                  <a:pt x="115" y="1072"/>
                </a:lnTo>
                <a:lnTo>
                  <a:pt x="135" y="1039"/>
                </a:lnTo>
                <a:lnTo>
                  <a:pt x="160" y="1010"/>
                </a:lnTo>
                <a:lnTo>
                  <a:pt x="188" y="985"/>
                </a:lnTo>
                <a:lnTo>
                  <a:pt x="219" y="962"/>
                </a:lnTo>
                <a:lnTo>
                  <a:pt x="253" y="944"/>
                </a:lnTo>
                <a:lnTo>
                  <a:pt x="290" y="931"/>
                </a:lnTo>
                <a:lnTo>
                  <a:pt x="328" y="923"/>
                </a:lnTo>
                <a:lnTo>
                  <a:pt x="594" y="884"/>
                </a:lnTo>
                <a:close/>
                <a:moveTo>
                  <a:pt x="839" y="852"/>
                </a:moveTo>
                <a:lnTo>
                  <a:pt x="856" y="852"/>
                </a:lnTo>
                <a:lnTo>
                  <a:pt x="872" y="853"/>
                </a:lnTo>
                <a:lnTo>
                  <a:pt x="890" y="855"/>
                </a:lnTo>
                <a:lnTo>
                  <a:pt x="906" y="858"/>
                </a:lnTo>
                <a:lnTo>
                  <a:pt x="922" y="862"/>
                </a:lnTo>
                <a:lnTo>
                  <a:pt x="935" y="868"/>
                </a:lnTo>
                <a:lnTo>
                  <a:pt x="945" y="875"/>
                </a:lnTo>
                <a:lnTo>
                  <a:pt x="953" y="886"/>
                </a:lnTo>
                <a:lnTo>
                  <a:pt x="956" y="898"/>
                </a:lnTo>
                <a:lnTo>
                  <a:pt x="953" y="916"/>
                </a:lnTo>
                <a:lnTo>
                  <a:pt x="947" y="935"/>
                </a:lnTo>
                <a:lnTo>
                  <a:pt x="938" y="954"/>
                </a:lnTo>
                <a:lnTo>
                  <a:pt x="929" y="970"/>
                </a:lnTo>
                <a:lnTo>
                  <a:pt x="919" y="986"/>
                </a:lnTo>
                <a:lnTo>
                  <a:pt x="909" y="996"/>
                </a:lnTo>
                <a:lnTo>
                  <a:pt x="897" y="1004"/>
                </a:lnTo>
                <a:lnTo>
                  <a:pt x="883" y="1009"/>
                </a:lnTo>
                <a:lnTo>
                  <a:pt x="869" y="1012"/>
                </a:lnTo>
                <a:lnTo>
                  <a:pt x="854" y="1013"/>
                </a:lnTo>
                <a:lnTo>
                  <a:pt x="839" y="1013"/>
                </a:lnTo>
                <a:lnTo>
                  <a:pt x="825" y="1013"/>
                </a:lnTo>
                <a:lnTo>
                  <a:pt x="810" y="1012"/>
                </a:lnTo>
                <a:lnTo>
                  <a:pt x="795" y="1009"/>
                </a:lnTo>
                <a:lnTo>
                  <a:pt x="781" y="1004"/>
                </a:lnTo>
                <a:lnTo>
                  <a:pt x="770" y="996"/>
                </a:lnTo>
                <a:lnTo>
                  <a:pt x="761" y="986"/>
                </a:lnTo>
                <a:lnTo>
                  <a:pt x="750" y="970"/>
                </a:lnTo>
                <a:lnTo>
                  <a:pt x="740" y="954"/>
                </a:lnTo>
                <a:lnTo>
                  <a:pt x="732" y="935"/>
                </a:lnTo>
                <a:lnTo>
                  <a:pt x="726" y="916"/>
                </a:lnTo>
                <a:lnTo>
                  <a:pt x="724" y="898"/>
                </a:lnTo>
                <a:lnTo>
                  <a:pt x="726" y="886"/>
                </a:lnTo>
                <a:lnTo>
                  <a:pt x="733" y="875"/>
                </a:lnTo>
                <a:lnTo>
                  <a:pt x="743" y="868"/>
                </a:lnTo>
                <a:lnTo>
                  <a:pt x="757" y="862"/>
                </a:lnTo>
                <a:lnTo>
                  <a:pt x="772" y="858"/>
                </a:lnTo>
                <a:lnTo>
                  <a:pt x="790" y="855"/>
                </a:lnTo>
                <a:lnTo>
                  <a:pt x="806" y="853"/>
                </a:lnTo>
                <a:lnTo>
                  <a:pt x="824" y="852"/>
                </a:lnTo>
                <a:lnTo>
                  <a:pt x="839" y="852"/>
                </a:lnTo>
                <a:close/>
                <a:moveTo>
                  <a:pt x="2141" y="811"/>
                </a:moveTo>
                <a:lnTo>
                  <a:pt x="2226" y="814"/>
                </a:lnTo>
                <a:lnTo>
                  <a:pt x="2307" y="824"/>
                </a:lnTo>
                <a:lnTo>
                  <a:pt x="2388" y="839"/>
                </a:lnTo>
                <a:lnTo>
                  <a:pt x="2465" y="861"/>
                </a:lnTo>
                <a:lnTo>
                  <a:pt x="2540" y="888"/>
                </a:lnTo>
                <a:lnTo>
                  <a:pt x="2612" y="920"/>
                </a:lnTo>
                <a:lnTo>
                  <a:pt x="2682" y="957"/>
                </a:lnTo>
                <a:lnTo>
                  <a:pt x="2748" y="999"/>
                </a:lnTo>
                <a:lnTo>
                  <a:pt x="2811" y="1046"/>
                </a:lnTo>
                <a:lnTo>
                  <a:pt x="2871" y="1097"/>
                </a:lnTo>
                <a:lnTo>
                  <a:pt x="2926" y="1153"/>
                </a:lnTo>
                <a:lnTo>
                  <a:pt x="2977" y="1212"/>
                </a:lnTo>
                <a:lnTo>
                  <a:pt x="3025" y="1275"/>
                </a:lnTo>
                <a:lnTo>
                  <a:pt x="3066" y="1341"/>
                </a:lnTo>
                <a:lnTo>
                  <a:pt x="3104" y="1410"/>
                </a:lnTo>
                <a:lnTo>
                  <a:pt x="3136" y="1484"/>
                </a:lnTo>
                <a:lnTo>
                  <a:pt x="3163" y="1559"/>
                </a:lnTo>
                <a:lnTo>
                  <a:pt x="3184" y="1636"/>
                </a:lnTo>
                <a:lnTo>
                  <a:pt x="3200" y="1717"/>
                </a:lnTo>
                <a:lnTo>
                  <a:pt x="3209" y="1798"/>
                </a:lnTo>
                <a:lnTo>
                  <a:pt x="3212" y="1881"/>
                </a:lnTo>
                <a:lnTo>
                  <a:pt x="3209" y="1965"/>
                </a:lnTo>
                <a:lnTo>
                  <a:pt x="3200" y="2047"/>
                </a:lnTo>
                <a:lnTo>
                  <a:pt x="3184" y="2127"/>
                </a:lnTo>
                <a:lnTo>
                  <a:pt x="3163" y="2205"/>
                </a:lnTo>
                <a:lnTo>
                  <a:pt x="3136" y="2280"/>
                </a:lnTo>
                <a:lnTo>
                  <a:pt x="3104" y="2353"/>
                </a:lnTo>
                <a:lnTo>
                  <a:pt x="3066" y="2422"/>
                </a:lnTo>
                <a:lnTo>
                  <a:pt x="3025" y="2489"/>
                </a:lnTo>
                <a:lnTo>
                  <a:pt x="2977" y="2552"/>
                </a:lnTo>
                <a:lnTo>
                  <a:pt x="2926" y="2610"/>
                </a:lnTo>
                <a:lnTo>
                  <a:pt x="2871" y="2666"/>
                </a:lnTo>
                <a:lnTo>
                  <a:pt x="2811" y="2718"/>
                </a:lnTo>
                <a:lnTo>
                  <a:pt x="2748" y="2764"/>
                </a:lnTo>
                <a:lnTo>
                  <a:pt x="2682" y="2806"/>
                </a:lnTo>
                <a:lnTo>
                  <a:pt x="2612" y="2843"/>
                </a:lnTo>
                <a:lnTo>
                  <a:pt x="2540" y="2876"/>
                </a:lnTo>
                <a:lnTo>
                  <a:pt x="2465" y="2903"/>
                </a:lnTo>
                <a:lnTo>
                  <a:pt x="2388" y="2924"/>
                </a:lnTo>
                <a:lnTo>
                  <a:pt x="2307" y="2940"/>
                </a:lnTo>
                <a:lnTo>
                  <a:pt x="2226" y="2949"/>
                </a:lnTo>
                <a:lnTo>
                  <a:pt x="2141" y="2953"/>
                </a:lnTo>
                <a:lnTo>
                  <a:pt x="2063" y="2949"/>
                </a:lnTo>
                <a:lnTo>
                  <a:pt x="1986" y="2941"/>
                </a:lnTo>
                <a:lnTo>
                  <a:pt x="1910" y="2927"/>
                </a:lnTo>
                <a:lnTo>
                  <a:pt x="1837" y="2908"/>
                </a:lnTo>
                <a:lnTo>
                  <a:pt x="1765" y="2885"/>
                </a:lnTo>
                <a:lnTo>
                  <a:pt x="1696" y="2856"/>
                </a:lnTo>
                <a:lnTo>
                  <a:pt x="1630" y="2822"/>
                </a:lnTo>
                <a:lnTo>
                  <a:pt x="1566" y="2785"/>
                </a:lnTo>
                <a:lnTo>
                  <a:pt x="1505" y="2742"/>
                </a:lnTo>
                <a:lnTo>
                  <a:pt x="1447" y="2697"/>
                </a:lnTo>
                <a:lnTo>
                  <a:pt x="1393" y="2646"/>
                </a:lnTo>
                <a:lnTo>
                  <a:pt x="1489" y="2493"/>
                </a:lnTo>
                <a:lnTo>
                  <a:pt x="1489" y="2493"/>
                </a:lnTo>
                <a:lnTo>
                  <a:pt x="1540" y="2542"/>
                </a:lnTo>
                <a:lnTo>
                  <a:pt x="1595" y="2589"/>
                </a:lnTo>
                <a:lnTo>
                  <a:pt x="1654" y="2631"/>
                </a:lnTo>
                <a:lnTo>
                  <a:pt x="1715" y="2668"/>
                </a:lnTo>
                <a:lnTo>
                  <a:pt x="1779" y="2700"/>
                </a:lnTo>
                <a:lnTo>
                  <a:pt x="1847" y="2727"/>
                </a:lnTo>
                <a:lnTo>
                  <a:pt x="1917" y="2748"/>
                </a:lnTo>
                <a:lnTo>
                  <a:pt x="1991" y="2764"/>
                </a:lnTo>
                <a:lnTo>
                  <a:pt x="2065" y="2773"/>
                </a:lnTo>
                <a:lnTo>
                  <a:pt x="2141" y="2776"/>
                </a:lnTo>
                <a:lnTo>
                  <a:pt x="2219" y="2773"/>
                </a:lnTo>
                <a:lnTo>
                  <a:pt x="2294" y="2764"/>
                </a:lnTo>
                <a:lnTo>
                  <a:pt x="2368" y="2747"/>
                </a:lnTo>
                <a:lnTo>
                  <a:pt x="2438" y="2726"/>
                </a:lnTo>
                <a:lnTo>
                  <a:pt x="2507" y="2699"/>
                </a:lnTo>
                <a:lnTo>
                  <a:pt x="2572" y="2666"/>
                </a:lnTo>
                <a:lnTo>
                  <a:pt x="2635" y="2629"/>
                </a:lnTo>
                <a:lnTo>
                  <a:pt x="2694" y="2587"/>
                </a:lnTo>
                <a:lnTo>
                  <a:pt x="2748" y="2539"/>
                </a:lnTo>
                <a:lnTo>
                  <a:pt x="2800" y="2489"/>
                </a:lnTo>
                <a:lnTo>
                  <a:pt x="2846" y="2433"/>
                </a:lnTo>
                <a:lnTo>
                  <a:pt x="2889" y="2374"/>
                </a:lnTo>
                <a:lnTo>
                  <a:pt x="2927" y="2312"/>
                </a:lnTo>
                <a:lnTo>
                  <a:pt x="2959" y="2246"/>
                </a:lnTo>
                <a:lnTo>
                  <a:pt x="2987" y="2178"/>
                </a:lnTo>
                <a:lnTo>
                  <a:pt x="3008" y="2107"/>
                </a:lnTo>
                <a:lnTo>
                  <a:pt x="3024" y="2034"/>
                </a:lnTo>
                <a:lnTo>
                  <a:pt x="3033" y="1959"/>
                </a:lnTo>
                <a:lnTo>
                  <a:pt x="3037" y="1881"/>
                </a:lnTo>
                <a:lnTo>
                  <a:pt x="3033" y="1804"/>
                </a:lnTo>
                <a:lnTo>
                  <a:pt x="3024" y="1729"/>
                </a:lnTo>
                <a:lnTo>
                  <a:pt x="3008" y="1656"/>
                </a:lnTo>
                <a:lnTo>
                  <a:pt x="2987" y="1585"/>
                </a:lnTo>
                <a:lnTo>
                  <a:pt x="2959" y="1517"/>
                </a:lnTo>
                <a:lnTo>
                  <a:pt x="2927" y="1452"/>
                </a:lnTo>
                <a:lnTo>
                  <a:pt x="2889" y="1389"/>
                </a:lnTo>
                <a:lnTo>
                  <a:pt x="2846" y="1330"/>
                </a:lnTo>
                <a:lnTo>
                  <a:pt x="2800" y="1275"/>
                </a:lnTo>
                <a:lnTo>
                  <a:pt x="2748" y="1224"/>
                </a:lnTo>
                <a:lnTo>
                  <a:pt x="2694" y="1177"/>
                </a:lnTo>
                <a:lnTo>
                  <a:pt x="2635" y="1134"/>
                </a:lnTo>
                <a:lnTo>
                  <a:pt x="2572" y="1097"/>
                </a:lnTo>
                <a:lnTo>
                  <a:pt x="2507" y="1064"/>
                </a:lnTo>
                <a:lnTo>
                  <a:pt x="2438" y="1037"/>
                </a:lnTo>
                <a:lnTo>
                  <a:pt x="2368" y="1016"/>
                </a:lnTo>
                <a:lnTo>
                  <a:pt x="2294" y="1000"/>
                </a:lnTo>
                <a:lnTo>
                  <a:pt x="2219" y="990"/>
                </a:lnTo>
                <a:lnTo>
                  <a:pt x="2141" y="987"/>
                </a:lnTo>
                <a:lnTo>
                  <a:pt x="2066" y="990"/>
                </a:lnTo>
                <a:lnTo>
                  <a:pt x="1991" y="999"/>
                </a:lnTo>
                <a:lnTo>
                  <a:pt x="1919" y="1014"/>
                </a:lnTo>
                <a:lnTo>
                  <a:pt x="1848" y="1036"/>
                </a:lnTo>
                <a:lnTo>
                  <a:pt x="1781" y="1063"/>
                </a:lnTo>
                <a:lnTo>
                  <a:pt x="1716" y="1094"/>
                </a:lnTo>
                <a:lnTo>
                  <a:pt x="1702" y="1052"/>
                </a:lnTo>
                <a:lnTo>
                  <a:pt x="1683" y="1011"/>
                </a:lnTo>
                <a:lnTo>
                  <a:pt x="1661" y="973"/>
                </a:lnTo>
                <a:lnTo>
                  <a:pt x="1635" y="938"/>
                </a:lnTo>
                <a:lnTo>
                  <a:pt x="1701" y="906"/>
                </a:lnTo>
                <a:lnTo>
                  <a:pt x="1769" y="877"/>
                </a:lnTo>
                <a:lnTo>
                  <a:pt x="1840" y="854"/>
                </a:lnTo>
                <a:lnTo>
                  <a:pt x="1912" y="835"/>
                </a:lnTo>
                <a:lnTo>
                  <a:pt x="1988" y="822"/>
                </a:lnTo>
                <a:lnTo>
                  <a:pt x="2064" y="813"/>
                </a:lnTo>
                <a:lnTo>
                  <a:pt x="2141" y="811"/>
                </a:lnTo>
                <a:close/>
                <a:moveTo>
                  <a:pt x="839" y="0"/>
                </a:moveTo>
                <a:lnTo>
                  <a:pt x="887" y="3"/>
                </a:lnTo>
                <a:lnTo>
                  <a:pt x="932" y="12"/>
                </a:lnTo>
                <a:lnTo>
                  <a:pt x="975" y="26"/>
                </a:lnTo>
                <a:lnTo>
                  <a:pt x="1016" y="44"/>
                </a:lnTo>
                <a:lnTo>
                  <a:pt x="1055" y="68"/>
                </a:lnTo>
                <a:lnTo>
                  <a:pt x="1090" y="96"/>
                </a:lnTo>
                <a:lnTo>
                  <a:pt x="1121" y="127"/>
                </a:lnTo>
                <a:lnTo>
                  <a:pt x="1148" y="162"/>
                </a:lnTo>
                <a:lnTo>
                  <a:pt x="1171" y="200"/>
                </a:lnTo>
                <a:lnTo>
                  <a:pt x="1191" y="241"/>
                </a:lnTo>
                <a:lnTo>
                  <a:pt x="1204" y="285"/>
                </a:lnTo>
                <a:lnTo>
                  <a:pt x="1212" y="330"/>
                </a:lnTo>
                <a:lnTo>
                  <a:pt x="1215" y="376"/>
                </a:lnTo>
                <a:lnTo>
                  <a:pt x="1212" y="424"/>
                </a:lnTo>
                <a:lnTo>
                  <a:pt x="1204" y="469"/>
                </a:lnTo>
                <a:lnTo>
                  <a:pt x="1191" y="512"/>
                </a:lnTo>
                <a:lnTo>
                  <a:pt x="1171" y="554"/>
                </a:lnTo>
                <a:lnTo>
                  <a:pt x="1148" y="592"/>
                </a:lnTo>
                <a:lnTo>
                  <a:pt x="1121" y="627"/>
                </a:lnTo>
                <a:lnTo>
                  <a:pt x="1090" y="658"/>
                </a:lnTo>
                <a:lnTo>
                  <a:pt x="1055" y="686"/>
                </a:lnTo>
                <a:lnTo>
                  <a:pt x="1016" y="709"/>
                </a:lnTo>
                <a:lnTo>
                  <a:pt x="975" y="728"/>
                </a:lnTo>
                <a:lnTo>
                  <a:pt x="932" y="741"/>
                </a:lnTo>
                <a:lnTo>
                  <a:pt x="887" y="751"/>
                </a:lnTo>
                <a:lnTo>
                  <a:pt x="839" y="753"/>
                </a:lnTo>
                <a:lnTo>
                  <a:pt x="792" y="751"/>
                </a:lnTo>
                <a:lnTo>
                  <a:pt x="746" y="741"/>
                </a:lnTo>
                <a:lnTo>
                  <a:pt x="703" y="728"/>
                </a:lnTo>
                <a:lnTo>
                  <a:pt x="663" y="709"/>
                </a:lnTo>
                <a:lnTo>
                  <a:pt x="625" y="686"/>
                </a:lnTo>
                <a:lnTo>
                  <a:pt x="590" y="658"/>
                </a:lnTo>
                <a:lnTo>
                  <a:pt x="558" y="627"/>
                </a:lnTo>
                <a:lnTo>
                  <a:pt x="531" y="592"/>
                </a:lnTo>
                <a:lnTo>
                  <a:pt x="507" y="554"/>
                </a:lnTo>
                <a:lnTo>
                  <a:pt x="489" y="512"/>
                </a:lnTo>
                <a:lnTo>
                  <a:pt x="474" y="469"/>
                </a:lnTo>
                <a:lnTo>
                  <a:pt x="466" y="424"/>
                </a:lnTo>
                <a:lnTo>
                  <a:pt x="463" y="376"/>
                </a:lnTo>
                <a:lnTo>
                  <a:pt x="466" y="330"/>
                </a:lnTo>
                <a:lnTo>
                  <a:pt x="474" y="285"/>
                </a:lnTo>
                <a:lnTo>
                  <a:pt x="489" y="241"/>
                </a:lnTo>
                <a:lnTo>
                  <a:pt x="507" y="200"/>
                </a:lnTo>
                <a:lnTo>
                  <a:pt x="531" y="162"/>
                </a:lnTo>
                <a:lnTo>
                  <a:pt x="558" y="127"/>
                </a:lnTo>
                <a:lnTo>
                  <a:pt x="590" y="96"/>
                </a:lnTo>
                <a:lnTo>
                  <a:pt x="625" y="68"/>
                </a:lnTo>
                <a:lnTo>
                  <a:pt x="663" y="44"/>
                </a:lnTo>
                <a:lnTo>
                  <a:pt x="703" y="26"/>
                </a:lnTo>
                <a:lnTo>
                  <a:pt x="746" y="12"/>
                </a:lnTo>
                <a:lnTo>
                  <a:pt x="792" y="3"/>
                </a:lnTo>
                <a:lnTo>
                  <a:pt x="839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48015" tIns="24007" rIns="48015" bIns="24007" numCol="1" anchor="t" anchorCtr="0" compatLnSpc="1">
            <a:prstTxWarp prst="textNoShape">
              <a:avLst/>
            </a:prstTxWarp>
          </a:bodyPr>
          <a:lstStyle/>
          <a:p>
            <a:pPr defTabSz="480099">
              <a:defRPr/>
            </a:pPr>
            <a:endParaRPr lang="en-US" sz="945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TextBox 75">
            <a:extLst>
              <a:ext uri="{FF2B5EF4-FFF2-40B4-BE49-F238E27FC236}">
                <a16:creationId xmlns:a16="http://schemas.microsoft.com/office/drawing/2014/main" id="{0705BFF5-D8E5-4013-9E7C-77E595AB1E4A}"/>
              </a:ext>
            </a:extLst>
          </p:cNvPr>
          <p:cNvSpPr txBox="1"/>
          <p:nvPr/>
        </p:nvSpPr>
        <p:spPr>
          <a:xfrm>
            <a:off x="3135191" y="1669335"/>
            <a:ext cx="1348690" cy="4996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40212">
              <a:lnSpc>
                <a:spcPct val="90000"/>
              </a:lnSpc>
              <a:defRPr/>
            </a:pPr>
            <a:r>
              <a:rPr lang="en-US" sz="735" b="1" dirty="0" err="1">
                <a:solidFill>
                  <a:srgbClr val="EEECE1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30" dirty="0" err="1">
                <a:solidFill>
                  <a:srgbClr val="EEECE1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rabajadores</a:t>
            </a:r>
            <a:endParaRPr lang="en-US" sz="630" dirty="0">
              <a:solidFill>
                <a:srgbClr val="EEECE1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40212">
              <a:lnSpc>
                <a:spcPct val="90000"/>
              </a:lnSpc>
              <a:defRPr/>
            </a:pPr>
            <a:r>
              <a:rPr lang="en-US" sz="735" b="1" dirty="0" err="1">
                <a:solidFill>
                  <a:srgbClr val="EEECE1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630" dirty="0" err="1">
                <a:solidFill>
                  <a:srgbClr val="EEECE1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mpleadores</a:t>
            </a:r>
            <a:endParaRPr lang="en-US" sz="630" dirty="0">
              <a:solidFill>
                <a:srgbClr val="EEECE1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40212">
              <a:lnSpc>
                <a:spcPct val="90000"/>
              </a:lnSpc>
              <a:defRPr/>
            </a:pPr>
            <a:r>
              <a:rPr lang="en-US" sz="735" b="1" dirty="0" err="1">
                <a:solidFill>
                  <a:srgbClr val="EEECE1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630" dirty="0" err="1">
                <a:solidFill>
                  <a:srgbClr val="EEECE1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ormuladores</a:t>
            </a:r>
            <a:r>
              <a:rPr lang="en-US" sz="630" dirty="0">
                <a:solidFill>
                  <a:srgbClr val="EEECE1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630" dirty="0" err="1">
                <a:solidFill>
                  <a:srgbClr val="EEECE1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</a:t>
            </a:r>
            <a:r>
              <a:rPr lang="en-US" sz="630" dirty="0">
                <a:solidFill>
                  <a:srgbClr val="EEECE1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30" dirty="0" err="1">
                <a:solidFill>
                  <a:srgbClr val="EEECE1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endParaRPr lang="en-US" sz="630" dirty="0">
              <a:solidFill>
                <a:srgbClr val="EEECE1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40212">
              <a:lnSpc>
                <a:spcPct val="90000"/>
              </a:lnSpc>
              <a:defRPr/>
            </a:pPr>
            <a:r>
              <a:rPr lang="en-US" sz="735" b="1" dirty="0" err="1">
                <a:solidFill>
                  <a:srgbClr val="EEECE1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630" dirty="0" err="1">
                <a:solidFill>
                  <a:srgbClr val="EEECE1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ormadores</a:t>
            </a:r>
            <a:endParaRPr lang="en-US" sz="630" dirty="0">
              <a:solidFill>
                <a:srgbClr val="EEECE1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261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SLIDES-PPT-MINTRABAJ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8"/>
            <a:ext cx="7562850" cy="3589338"/>
          </a:xfrm>
          <a:prstGeom prst="rect">
            <a:avLst/>
          </a:prstGeom>
        </p:spPr>
      </p:pic>
      <p:pic>
        <p:nvPicPr>
          <p:cNvPr id="3" name="Imagen 2" descr="LOGO MINTRABAJO AL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72" y="149298"/>
            <a:ext cx="1948616" cy="392867"/>
          </a:xfrm>
          <a:prstGeom prst="rect">
            <a:avLst/>
          </a:prstGeom>
        </p:spPr>
      </p:pic>
      <p:sp>
        <p:nvSpPr>
          <p:cNvPr id="10" name="AutoShape 14">
            <a:extLst>
              <a:ext uri="{FF2B5EF4-FFF2-40B4-BE49-F238E27FC236}">
                <a16:creationId xmlns:a16="http://schemas.microsoft.com/office/drawing/2014/main" id="{6A94E24D-40BE-4A44-8740-05E40C39D5C0}"/>
              </a:ext>
            </a:extLst>
          </p:cNvPr>
          <p:cNvSpPr>
            <a:spLocks/>
          </p:cNvSpPr>
          <p:nvPr/>
        </p:nvSpPr>
        <p:spPr bwMode="auto">
          <a:xfrm>
            <a:off x="1025089" y="785884"/>
            <a:ext cx="198955" cy="1644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521" tIns="37521" rIns="37521" bIns="37521" anchor="ctr"/>
          <a:lstStyle/>
          <a:p>
            <a:pPr algn="ctr">
              <a:lnSpc>
                <a:spcPct val="150000"/>
              </a:lnSpc>
              <a:defRPr/>
            </a:pPr>
            <a:r>
              <a:rPr lang="es-ES" sz="1050" b="1" dirty="0">
                <a:solidFill>
                  <a:schemeClr val="bg1"/>
                </a:solidFill>
                <a:latin typeface="FontAwesome" charset="0"/>
                <a:cs typeface="Helvetica Light" charset="0"/>
                <a:sym typeface="FontAwesome" charset="0"/>
              </a:rPr>
              <a:t>1</a:t>
            </a:r>
            <a:endParaRPr lang="es-ES" sz="1050" b="1" dirty="0">
              <a:solidFill>
                <a:schemeClr val="bg1"/>
              </a:solidFill>
              <a:cs typeface="Helvetica Light" charset="0"/>
            </a:endParaRPr>
          </a:p>
        </p:txBody>
      </p:sp>
      <p:sp>
        <p:nvSpPr>
          <p:cNvPr id="11" name="AutoShape 14">
            <a:extLst>
              <a:ext uri="{FF2B5EF4-FFF2-40B4-BE49-F238E27FC236}">
                <a16:creationId xmlns:a16="http://schemas.microsoft.com/office/drawing/2014/main" id="{02D7D103-BA9D-47A4-8158-6B9A9AA29A9D}"/>
              </a:ext>
            </a:extLst>
          </p:cNvPr>
          <p:cNvSpPr>
            <a:spLocks/>
          </p:cNvSpPr>
          <p:nvPr/>
        </p:nvSpPr>
        <p:spPr bwMode="auto">
          <a:xfrm>
            <a:off x="5126848" y="785884"/>
            <a:ext cx="198955" cy="1644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521" tIns="37521" rIns="37521" bIns="37521" anchor="ctr"/>
          <a:lstStyle/>
          <a:p>
            <a:pPr algn="ctr">
              <a:lnSpc>
                <a:spcPct val="150000"/>
              </a:lnSpc>
              <a:defRPr/>
            </a:pPr>
            <a:r>
              <a:rPr lang="es-ES_tradnl" sz="1260" b="1" dirty="0">
                <a:solidFill>
                  <a:schemeClr val="bg1"/>
                </a:solidFill>
                <a:latin typeface="FontAwesome"/>
                <a:cs typeface="Helvetica Light" charset="0"/>
                <a:sym typeface="FontAwesome"/>
              </a:rPr>
              <a:t>3</a:t>
            </a:r>
            <a:endParaRPr lang="es-ES" sz="1260" b="1" dirty="0">
              <a:solidFill>
                <a:schemeClr val="bg1"/>
              </a:solidFill>
              <a:cs typeface="Helvetica Light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1E42AE43-4461-4776-A4D1-6B797AF6B5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4435"/>
          <a:stretch/>
        </p:blipFill>
        <p:spPr>
          <a:xfrm>
            <a:off x="5411775" y="1476403"/>
            <a:ext cx="1439695" cy="1055891"/>
          </a:xfrm>
          <a:prstGeom prst="rect">
            <a:avLst/>
          </a:prstGeom>
        </p:spPr>
      </p:pic>
      <p:pic>
        <p:nvPicPr>
          <p:cNvPr id="19" name="Imagen 18" descr="Texto&#10;&#10;Descripción generada automáticamente">
            <a:extLst>
              <a:ext uri="{FF2B5EF4-FFF2-40B4-BE49-F238E27FC236}">
                <a16:creationId xmlns:a16="http://schemas.microsoft.com/office/drawing/2014/main" id="{F8600B36-99D5-4A78-A76D-0AA8E39CC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109" y="111633"/>
            <a:ext cx="2605864" cy="66675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8F33BF6-D9F9-4E48-90D9-726ABFA89B8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" r="2060" b="8216"/>
          <a:stretch/>
        </p:blipFill>
        <p:spPr>
          <a:xfrm>
            <a:off x="3017880" y="1336345"/>
            <a:ext cx="1281507" cy="133600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7A140D6A-1825-4C15-9B44-EA423D3E4AE6}"/>
              </a:ext>
            </a:extLst>
          </p:cNvPr>
          <p:cNvSpPr txBox="1"/>
          <p:nvPr/>
        </p:nvSpPr>
        <p:spPr>
          <a:xfrm>
            <a:off x="5338893" y="1160288"/>
            <a:ext cx="1763350" cy="31867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CO" sz="1471" b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  <a:ea typeface="Cambria" panose="02040503050406030204" pitchFamily="18" charset="0"/>
              </a:rPr>
              <a:t>PRODUCTIVIDAD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352A2AA5-C212-41FE-9207-F393EA5E8B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754151" y="1890162"/>
            <a:ext cx="270742" cy="254244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D42F0853-B02C-48B7-B9A2-8F4B363DF992}"/>
              </a:ext>
            </a:extLst>
          </p:cNvPr>
          <p:cNvSpPr txBox="1"/>
          <p:nvPr/>
        </p:nvSpPr>
        <p:spPr>
          <a:xfrm>
            <a:off x="2280083" y="2672352"/>
            <a:ext cx="2821890" cy="22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840" b="1" dirty="0">
                <a:solidFill>
                  <a:schemeClr val="accent6">
                    <a:lumMod val="50000"/>
                  </a:schemeClr>
                </a:solidFill>
              </a:rPr>
              <a:t>Talento – Mas y mejores competencias – Cualificación 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FBB00ED5-8487-4DAA-B08F-EBEFF54CC2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238808" y="1733006"/>
            <a:ext cx="425765" cy="42376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EE9FCEB-A690-4C4C-8E78-491288125C9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l="9543" t="13280" r="10654" b="15294"/>
          <a:stretch/>
        </p:blipFill>
        <p:spPr>
          <a:xfrm>
            <a:off x="964848" y="434253"/>
            <a:ext cx="774264" cy="692971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7461E2F8-C572-4C48-B5EF-F00A9884A2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39475" y="1369499"/>
            <a:ext cx="805079" cy="63430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AF4A2EF-2078-439F-BD82-FAC9245840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698365" y="2367215"/>
            <a:ext cx="1250375" cy="634305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F94DE80D-2CDC-4066-B9A3-6B10CE26C3E0}"/>
              </a:ext>
            </a:extLst>
          </p:cNvPr>
          <p:cNvSpPr txBox="1"/>
          <p:nvPr/>
        </p:nvSpPr>
        <p:spPr>
          <a:xfrm>
            <a:off x="701261" y="1104208"/>
            <a:ext cx="1281507" cy="20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735" b="1" dirty="0">
                <a:solidFill>
                  <a:schemeClr val="accent6">
                    <a:lumMod val="50000"/>
                  </a:schemeClr>
                </a:solidFill>
              </a:rPr>
              <a:t>Armoniza necesidades 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9D7F81D-AE3C-47AB-B891-CBDD13746945}"/>
              </a:ext>
            </a:extLst>
          </p:cNvPr>
          <p:cNvSpPr txBox="1"/>
          <p:nvPr/>
        </p:nvSpPr>
        <p:spPr>
          <a:xfrm>
            <a:off x="682798" y="2003804"/>
            <a:ext cx="1281507" cy="318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735" b="1" dirty="0">
                <a:solidFill>
                  <a:schemeClr val="accent6">
                    <a:lumMod val="50000"/>
                  </a:schemeClr>
                </a:solidFill>
              </a:rPr>
              <a:t>Articula sector productivo con sector formativo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101F11F-1B51-4263-A9EE-A900634DC316}"/>
              </a:ext>
            </a:extLst>
          </p:cNvPr>
          <p:cNvSpPr txBox="1"/>
          <p:nvPr/>
        </p:nvSpPr>
        <p:spPr>
          <a:xfrm>
            <a:off x="721643" y="3009292"/>
            <a:ext cx="1281507" cy="20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735" b="1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s-CO" sz="735" b="1" dirty="0" err="1">
                <a:solidFill>
                  <a:schemeClr val="accent6">
                    <a:lumMod val="50000"/>
                  </a:schemeClr>
                </a:solidFill>
              </a:rPr>
              <a:t>rienta</a:t>
            </a:r>
            <a:endParaRPr lang="es-CO" sz="735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7C05CA1-F5CF-482E-B46C-0399B781C1FF}"/>
              </a:ext>
            </a:extLst>
          </p:cNvPr>
          <p:cNvSpPr txBox="1"/>
          <p:nvPr/>
        </p:nvSpPr>
        <p:spPr>
          <a:xfrm>
            <a:off x="2210065" y="3047824"/>
            <a:ext cx="2821890" cy="22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840" b="1" dirty="0">
                <a:solidFill>
                  <a:schemeClr val="accent2">
                    <a:lumMod val="50000"/>
                  </a:schemeClr>
                </a:solidFill>
              </a:rPr>
              <a:t>Pertinencia - Calidad</a:t>
            </a: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FEF4C9CE-AE31-4E66-941F-B105B1FFA09D}"/>
              </a:ext>
            </a:extLst>
          </p:cNvPr>
          <p:cNvCxnSpPr>
            <a:cxnSpLocks/>
          </p:cNvCxnSpPr>
          <p:nvPr/>
        </p:nvCxnSpPr>
        <p:spPr>
          <a:xfrm>
            <a:off x="3621010" y="2857234"/>
            <a:ext cx="0" cy="16462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n 32">
            <a:extLst>
              <a:ext uri="{FF2B5EF4-FFF2-40B4-BE49-F238E27FC236}">
                <a16:creationId xmlns:a16="http://schemas.microsoft.com/office/drawing/2014/main" id="{56425532-3399-42C9-8C53-54CBDB1124E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4173758" y="2884870"/>
            <a:ext cx="393906" cy="39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2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LIDES-PPT-MINTRABAJ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7"/>
            <a:ext cx="7562850" cy="358933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0"/>
            <a:ext cx="7562850" cy="657042"/>
          </a:xfrm>
          <a:prstGeom prst="rect">
            <a:avLst/>
          </a:prstGeom>
          <a:solidFill>
            <a:srgbClr val="174F3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LOGO MINTRABAJO ALT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114"/>
            <a:ext cx="2005584" cy="40435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905527" y="72696"/>
            <a:ext cx="4184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bg1"/>
                </a:solidFill>
                <a:latin typeface="Verdana"/>
                <a:cs typeface="Verdana"/>
              </a:rPr>
              <a:t>Componentes SNC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D2537CA-2A81-4A2C-A754-BF6C083E8A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05" t="11212" r="33379"/>
          <a:stretch/>
        </p:blipFill>
        <p:spPr>
          <a:xfrm>
            <a:off x="60961" y="657042"/>
            <a:ext cx="3430904" cy="259669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73122A2-02A3-4B58-9CF5-B30914B2D908}"/>
              </a:ext>
            </a:extLst>
          </p:cNvPr>
          <p:cNvSpPr/>
          <p:nvPr/>
        </p:nvSpPr>
        <p:spPr>
          <a:xfrm>
            <a:off x="4435336" y="702718"/>
            <a:ext cx="264786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Condiciones, mecanismos, actores y roles que favorecen la gestión del talento humano en Colombia para mejorar la </a:t>
            </a:r>
            <a:r>
              <a:rPr lang="es-CO" sz="1100" b="1" dirty="0">
                <a:solidFill>
                  <a:srgbClr val="008080"/>
                </a:solidFill>
              </a:rPr>
              <a:t>competitividad empresarial</a:t>
            </a:r>
            <a:r>
              <a:rPr lang="es-C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s-CO" sz="1100" dirty="0">
                <a:solidFill>
                  <a:srgbClr val="008080"/>
                </a:solidFill>
              </a:rPr>
              <a:t>la </a:t>
            </a:r>
            <a:r>
              <a:rPr lang="es-CO" sz="1100" b="1" dirty="0">
                <a:solidFill>
                  <a:srgbClr val="008080"/>
                </a:solidFill>
              </a:rPr>
              <a:t>productividad laboral</a:t>
            </a:r>
            <a:r>
              <a:rPr lang="es-C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la </a:t>
            </a:r>
            <a:r>
              <a:rPr lang="es-CO" sz="1100" b="1" dirty="0">
                <a:solidFill>
                  <a:srgbClr val="008080"/>
                </a:solidFill>
              </a:rPr>
              <a:t>pertinencia de la oferta </a:t>
            </a:r>
            <a:r>
              <a:rPr lang="es-C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educativa / formativa, el </a:t>
            </a:r>
            <a:r>
              <a:rPr lang="es-CO" sz="1100" b="1" dirty="0">
                <a:solidFill>
                  <a:srgbClr val="008080"/>
                </a:solidFill>
              </a:rPr>
              <a:t>empleo</a:t>
            </a:r>
            <a:r>
              <a:rPr lang="es-C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 el </a:t>
            </a:r>
            <a:r>
              <a:rPr lang="es-CO" sz="1100" b="1" dirty="0">
                <a:solidFill>
                  <a:srgbClr val="008080"/>
                </a:solidFill>
              </a:rPr>
              <a:t>bienestar de los trabajadores</a:t>
            </a:r>
            <a:r>
              <a:rPr lang="es-CO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75F7AE9-E60D-44E2-A777-FC0D93712196}"/>
              </a:ext>
            </a:extLst>
          </p:cNvPr>
          <p:cNvSpPr/>
          <p:nvPr/>
        </p:nvSpPr>
        <p:spPr>
          <a:xfrm>
            <a:off x="3766185" y="2304767"/>
            <a:ext cx="3605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Reglamentación: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CUOC: Decreto 654 de 2021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MNC:  Decreto 1649 de 2021.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FT: Decreto 1650 de 2021..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RAP: En revisión por parte de Presidencia de la República.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SECC: En revisión por parte de Presidencia de la República.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s-CO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ormalización</a:t>
            </a:r>
            <a:r>
              <a:rPr lang="es-CO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En revisión por parte de Presidencia de la República.</a:t>
            </a:r>
          </a:p>
        </p:txBody>
      </p:sp>
    </p:spTree>
    <p:extLst>
      <p:ext uri="{BB962C8B-B14F-4D97-AF65-F5344CB8AC3E}">
        <p14:creationId xmlns:p14="http://schemas.microsoft.com/office/powerpoint/2010/main" val="3594967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LIDES-PPT-MINTRABAJ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446"/>
            <a:ext cx="7562850" cy="3589338"/>
          </a:xfrm>
          <a:prstGeom prst="rect">
            <a:avLst/>
          </a:prstGeom>
        </p:spPr>
      </p:pic>
      <p:pic>
        <p:nvPicPr>
          <p:cNvPr id="9" name="Imagen 8" descr="LOGO MINTRABAJO AL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494"/>
            <a:ext cx="2005584" cy="40435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B066BC5-7C9B-419C-879F-A902CCBD8829}"/>
              </a:ext>
            </a:extLst>
          </p:cNvPr>
          <p:cNvSpPr txBox="1"/>
          <p:nvPr/>
        </p:nvSpPr>
        <p:spPr>
          <a:xfrm>
            <a:off x="2297598" y="820057"/>
            <a:ext cx="2829400" cy="49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80243"/>
            <a:r>
              <a:rPr lang="es-CO" sz="1681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CUALIFICACIÓN</a:t>
            </a:r>
          </a:p>
          <a:p>
            <a:pPr algn="ctr" defTabSz="480243"/>
            <a:r>
              <a:rPr lang="es-CO" sz="945" b="1" dirty="0">
                <a:solidFill>
                  <a:srgbClr val="FFC000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REFERENTE</a:t>
            </a:r>
            <a:endParaRPr lang="es-CO" sz="1050" b="1" dirty="0">
              <a:solidFill>
                <a:srgbClr val="FFC000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Flecha abajo 15">
            <a:extLst>
              <a:ext uri="{FF2B5EF4-FFF2-40B4-BE49-F238E27FC236}">
                <a16:creationId xmlns:a16="http://schemas.microsoft.com/office/drawing/2014/main" id="{D9FBE3FD-DF76-495B-A460-C1B6E72CA9C7}"/>
              </a:ext>
            </a:extLst>
          </p:cNvPr>
          <p:cNvSpPr/>
          <p:nvPr/>
        </p:nvSpPr>
        <p:spPr>
          <a:xfrm rot="10800000">
            <a:off x="1181461" y="1317508"/>
            <a:ext cx="259682" cy="53321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0243"/>
            <a:endParaRPr lang="es-CO" sz="94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Flecha abajo 16">
            <a:extLst>
              <a:ext uri="{FF2B5EF4-FFF2-40B4-BE49-F238E27FC236}">
                <a16:creationId xmlns:a16="http://schemas.microsoft.com/office/drawing/2014/main" id="{49617D73-D9E2-4D98-9992-AF423C5BDFE1}"/>
              </a:ext>
            </a:extLst>
          </p:cNvPr>
          <p:cNvSpPr/>
          <p:nvPr/>
        </p:nvSpPr>
        <p:spPr>
          <a:xfrm rot="10800000">
            <a:off x="3592438" y="1288664"/>
            <a:ext cx="259682" cy="546991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0243"/>
            <a:endParaRPr lang="es-CO" sz="94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lecha abajo 17">
            <a:extLst>
              <a:ext uri="{FF2B5EF4-FFF2-40B4-BE49-F238E27FC236}">
                <a16:creationId xmlns:a16="http://schemas.microsoft.com/office/drawing/2014/main" id="{A609E1F1-6BC3-4440-BF09-7BE343EDF661}"/>
              </a:ext>
            </a:extLst>
          </p:cNvPr>
          <p:cNvSpPr/>
          <p:nvPr/>
        </p:nvSpPr>
        <p:spPr>
          <a:xfrm rot="10800000">
            <a:off x="5883425" y="1317509"/>
            <a:ext cx="259682" cy="518143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0243"/>
            <a:endParaRPr lang="es-CO" sz="945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4B2E251-18F6-4663-9791-BF1414CA4A97}"/>
              </a:ext>
            </a:extLst>
          </p:cNvPr>
          <p:cNvCxnSpPr>
            <a:cxnSpLocks/>
          </p:cNvCxnSpPr>
          <p:nvPr/>
        </p:nvCxnSpPr>
        <p:spPr>
          <a:xfrm>
            <a:off x="1316002" y="1331467"/>
            <a:ext cx="4697264" cy="7537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 descr="Icono&#10;&#10;Descripción generada automáticamente">
            <a:extLst>
              <a:ext uri="{FF2B5EF4-FFF2-40B4-BE49-F238E27FC236}">
                <a16:creationId xmlns:a16="http://schemas.microsoft.com/office/drawing/2014/main" id="{35D70FBA-7E6F-4E60-9AFD-664DC4E7D6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61757" y="2809516"/>
            <a:ext cx="534470" cy="534470"/>
          </a:xfrm>
          <a:prstGeom prst="rect">
            <a:avLst/>
          </a:prstGeom>
        </p:spPr>
      </p:pic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653CBDB4-86F6-4C57-9C10-E717776CC8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494898" y="432372"/>
            <a:ext cx="466490" cy="466490"/>
          </a:xfrm>
          <a:prstGeom prst="rect">
            <a:avLst/>
          </a:prstGeom>
        </p:spPr>
      </p:pic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0D967086-E46A-474A-B4E2-A67F63C3F294}"/>
              </a:ext>
            </a:extLst>
          </p:cNvPr>
          <p:cNvCxnSpPr>
            <a:cxnSpLocks/>
          </p:cNvCxnSpPr>
          <p:nvPr/>
        </p:nvCxnSpPr>
        <p:spPr>
          <a:xfrm>
            <a:off x="1316002" y="2501041"/>
            <a:ext cx="4697264" cy="7537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419A31F1-231E-433E-AA5D-11AEE59398E8}"/>
              </a:ext>
            </a:extLst>
          </p:cNvPr>
          <p:cNvCxnSpPr>
            <a:cxnSpLocks/>
          </p:cNvCxnSpPr>
          <p:nvPr/>
        </p:nvCxnSpPr>
        <p:spPr>
          <a:xfrm flipH="1" flipV="1">
            <a:off x="1314369" y="1355294"/>
            <a:ext cx="16693" cy="110958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ED2A377F-3774-4FF4-BA8F-B664F7710DD6}"/>
              </a:ext>
            </a:extLst>
          </p:cNvPr>
          <p:cNvCxnSpPr>
            <a:cxnSpLocks/>
          </p:cNvCxnSpPr>
          <p:nvPr/>
        </p:nvCxnSpPr>
        <p:spPr>
          <a:xfrm flipH="1" flipV="1">
            <a:off x="6013266" y="1355296"/>
            <a:ext cx="16693" cy="110958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21297714-4675-4C8F-A711-B0E354BABC91}"/>
              </a:ext>
            </a:extLst>
          </p:cNvPr>
          <p:cNvCxnSpPr>
            <a:cxnSpLocks/>
          </p:cNvCxnSpPr>
          <p:nvPr/>
        </p:nvCxnSpPr>
        <p:spPr>
          <a:xfrm flipH="1" flipV="1">
            <a:off x="3712299" y="1375567"/>
            <a:ext cx="16693" cy="110958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ED947724-C109-447D-AB6D-F6ACB77276B8}"/>
              </a:ext>
            </a:extLst>
          </p:cNvPr>
          <p:cNvCxnSpPr>
            <a:cxnSpLocks/>
          </p:cNvCxnSpPr>
          <p:nvPr/>
        </p:nvCxnSpPr>
        <p:spPr>
          <a:xfrm>
            <a:off x="1328706" y="1941711"/>
            <a:ext cx="4697264" cy="7537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91780E1-8917-44B5-AD81-8C4AD1A19A56}"/>
              </a:ext>
            </a:extLst>
          </p:cNvPr>
          <p:cNvSpPr txBox="1"/>
          <p:nvPr/>
        </p:nvSpPr>
        <p:spPr>
          <a:xfrm>
            <a:off x="3077645" y="1943252"/>
            <a:ext cx="1326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80243"/>
            <a:r>
              <a:rPr lang="es-CO" sz="1200" b="1" dirty="0">
                <a:solidFill>
                  <a:srgbClr val="ED7D31">
                    <a:lumMod val="75000"/>
                  </a:srgbClr>
                </a:solidFill>
                <a:latin typeface="Calibri"/>
              </a:rPr>
              <a:t>FORMACIÓN PARA EL TRABAJO </a:t>
            </a:r>
            <a:r>
              <a:rPr lang="es-CO" sz="1200" b="1" dirty="0" err="1">
                <a:solidFill>
                  <a:srgbClr val="ED7D31">
                    <a:lumMod val="75000"/>
                  </a:srgbClr>
                </a:solidFill>
                <a:latin typeface="Calibri"/>
              </a:rPr>
              <a:t>MinTrabajo</a:t>
            </a:r>
            <a:endParaRPr lang="es-CO" sz="1200" b="1" dirty="0">
              <a:solidFill>
                <a:srgbClr val="ED7D31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EEBF10B-D5A6-4C27-B671-C3E2D86D3E9B}"/>
              </a:ext>
            </a:extLst>
          </p:cNvPr>
          <p:cNvSpPr txBox="1"/>
          <p:nvPr/>
        </p:nvSpPr>
        <p:spPr>
          <a:xfrm>
            <a:off x="5229344" y="1943252"/>
            <a:ext cx="187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80243"/>
            <a:r>
              <a:rPr lang="es-CO" sz="1200" b="1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RECONOCIMIENTO DE APRENDIZAJES PREVIOS </a:t>
            </a:r>
            <a:r>
              <a:rPr lang="es-CO" sz="1200" b="1" dirty="0" err="1">
                <a:solidFill>
                  <a:srgbClr val="4472C4">
                    <a:lumMod val="75000"/>
                  </a:srgbClr>
                </a:solidFill>
                <a:latin typeface="Calibri"/>
              </a:rPr>
              <a:t>MinTrabajo</a:t>
            </a:r>
            <a:endParaRPr lang="es-CO" sz="1200" b="1" dirty="0">
              <a:solidFill>
                <a:srgbClr val="4472C4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888575C-B938-4C57-BB44-8BF837AC6CA6}"/>
              </a:ext>
            </a:extLst>
          </p:cNvPr>
          <p:cNvSpPr txBox="1"/>
          <p:nvPr/>
        </p:nvSpPr>
        <p:spPr>
          <a:xfrm>
            <a:off x="814753" y="1945655"/>
            <a:ext cx="1088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80243"/>
            <a:r>
              <a:rPr lang="es-CO" sz="1200" b="1" dirty="0">
                <a:solidFill>
                  <a:srgbClr val="70AD47">
                    <a:lumMod val="75000"/>
                  </a:srgbClr>
                </a:solidFill>
                <a:latin typeface="Calibri"/>
              </a:rPr>
              <a:t>EDUCACIÓN </a:t>
            </a:r>
          </a:p>
          <a:p>
            <a:pPr algn="ctr" defTabSz="480243"/>
            <a:r>
              <a:rPr lang="es-CO" sz="1200" b="1" dirty="0" err="1">
                <a:solidFill>
                  <a:srgbClr val="70AD47">
                    <a:lumMod val="75000"/>
                  </a:srgbClr>
                </a:solidFill>
                <a:latin typeface="Calibri"/>
              </a:rPr>
              <a:t>MinEducación</a:t>
            </a:r>
            <a:endParaRPr lang="es-CO" sz="1200" b="1" dirty="0">
              <a:solidFill>
                <a:srgbClr val="70AD47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DF4CCA2-0C16-43B3-844A-634C05E39892}"/>
              </a:ext>
            </a:extLst>
          </p:cNvPr>
          <p:cNvSpPr txBox="1"/>
          <p:nvPr/>
        </p:nvSpPr>
        <p:spPr>
          <a:xfrm>
            <a:off x="3332025" y="102135"/>
            <a:ext cx="4184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rgbClr val="008080"/>
                </a:solidFill>
                <a:latin typeface="Verdana"/>
                <a:cs typeface="Verdana"/>
              </a:rPr>
              <a:t>VÍAS DE CUALIFICACIÓN</a:t>
            </a:r>
          </a:p>
        </p:txBody>
      </p:sp>
    </p:spTree>
    <p:extLst>
      <p:ext uri="{BB962C8B-B14F-4D97-AF65-F5344CB8AC3E}">
        <p14:creationId xmlns:p14="http://schemas.microsoft.com/office/powerpoint/2010/main" val="3507725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 MINTRABAJO AL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114"/>
            <a:ext cx="2005584" cy="40435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8544" y="85469"/>
            <a:ext cx="418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rgbClr val="174F39"/>
                </a:solidFill>
                <a:latin typeface="Verdana"/>
                <a:cs typeface="Verdana"/>
              </a:rPr>
              <a:t>Componentes y vías del SNC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C51AF743-C00D-48EF-8F24-13B88A0DA1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67" t="11056" r="32227"/>
          <a:stretch/>
        </p:blipFill>
        <p:spPr>
          <a:xfrm>
            <a:off x="5148258" y="1027272"/>
            <a:ext cx="2250775" cy="217502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ECBE26B-A1FD-4764-9DF5-D1B7944AC3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93" t="58938" r="7344" b="6056"/>
          <a:stretch/>
        </p:blipFill>
        <p:spPr>
          <a:xfrm>
            <a:off x="975764" y="2900026"/>
            <a:ext cx="2733037" cy="637387"/>
          </a:xfrm>
          <a:prstGeom prst="rect">
            <a:avLst/>
          </a:prstGeom>
        </p:spPr>
      </p:pic>
      <p:sp>
        <p:nvSpPr>
          <p:cNvPr id="25" name="Flecha: cheurón 24">
            <a:extLst>
              <a:ext uri="{FF2B5EF4-FFF2-40B4-BE49-F238E27FC236}">
                <a16:creationId xmlns:a16="http://schemas.microsoft.com/office/drawing/2014/main" id="{62AA7A55-3CFC-4C5D-92B7-7689FA8849F4}"/>
              </a:ext>
            </a:extLst>
          </p:cNvPr>
          <p:cNvSpPr/>
          <p:nvPr/>
        </p:nvSpPr>
        <p:spPr>
          <a:xfrm>
            <a:off x="3937449" y="1679098"/>
            <a:ext cx="392269" cy="726851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0243"/>
            <a:endParaRPr lang="es-CO" sz="945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E5A2198-175F-4FAB-86A6-529F36D114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850" t="33646" r="31204" b="32104"/>
          <a:stretch/>
        </p:blipFill>
        <p:spPr>
          <a:xfrm>
            <a:off x="68038" y="595328"/>
            <a:ext cx="3742043" cy="2220802"/>
          </a:xfrm>
          <a:prstGeom prst="rect">
            <a:avLst/>
          </a:prstGeom>
        </p:spPr>
      </p:pic>
      <p:sp>
        <p:nvSpPr>
          <p:cNvPr id="17" name="Flecha: cheurón 16">
            <a:extLst>
              <a:ext uri="{FF2B5EF4-FFF2-40B4-BE49-F238E27FC236}">
                <a16:creationId xmlns:a16="http://schemas.microsoft.com/office/drawing/2014/main" id="{409FD41A-41E9-4234-911C-256784646124}"/>
              </a:ext>
            </a:extLst>
          </p:cNvPr>
          <p:cNvSpPr/>
          <p:nvPr/>
        </p:nvSpPr>
        <p:spPr>
          <a:xfrm>
            <a:off x="4283035" y="1804936"/>
            <a:ext cx="392269" cy="467381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0243"/>
            <a:endParaRPr lang="es-CO" sz="945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lecha: cheurón 17">
            <a:extLst>
              <a:ext uri="{FF2B5EF4-FFF2-40B4-BE49-F238E27FC236}">
                <a16:creationId xmlns:a16="http://schemas.microsoft.com/office/drawing/2014/main" id="{8496B450-2F22-443F-8A03-4DF8B11E6DEF}"/>
              </a:ext>
            </a:extLst>
          </p:cNvPr>
          <p:cNvSpPr/>
          <p:nvPr/>
        </p:nvSpPr>
        <p:spPr>
          <a:xfrm>
            <a:off x="4642647" y="1859681"/>
            <a:ext cx="359733" cy="36914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0243"/>
            <a:endParaRPr lang="es-CO" sz="945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6" name="Gráfico 25" descr="Lupa con relleno sólido">
            <a:extLst>
              <a:ext uri="{FF2B5EF4-FFF2-40B4-BE49-F238E27FC236}">
                <a16:creationId xmlns:a16="http://schemas.microsoft.com/office/drawing/2014/main" id="{98ABBE25-7B36-48D5-BDFE-381DA03E17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410997">
            <a:off x="2341335" y="353462"/>
            <a:ext cx="634961" cy="631262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EDADA49-B30C-4DEB-9A76-A42DF95E56C0}"/>
              </a:ext>
            </a:extLst>
          </p:cNvPr>
          <p:cNvSpPr/>
          <p:nvPr/>
        </p:nvSpPr>
        <p:spPr>
          <a:xfrm>
            <a:off x="5343175" y="1498296"/>
            <a:ext cx="651929" cy="488766"/>
          </a:xfrm>
          <a:prstGeom prst="roundRect">
            <a:avLst/>
          </a:prstGeom>
          <a:noFill/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B1EAE62-0E09-4ECD-BCE0-0EAD0BFE03B0}"/>
              </a:ext>
            </a:extLst>
          </p:cNvPr>
          <p:cNvSpPr txBox="1"/>
          <p:nvPr/>
        </p:nvSpPr>
        <p:spPr>
          <a:xfrm>
            <a:off x="3357487" y="603368"/>
            <a:ext cx="11376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80243"/>
            <a:r>
              <a:rPr lang="es-CO" altLang="es-CO" sz="80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 panose="020F0502020204030204" pitchFamily="34" charset="0"/>
              </a:rPr>
              <a:t>Competencias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A13B871-CADA-4C3E-9306-DC566C71C664}"/>
              </a:ext>
            </a:extLst>
          </p:cNvPr>
          <p:cNvSpPr txBox="1"/>
          <p:nvPr/>
        </p:nvSpPr>
        <p:spPr>
          <a:xfrm>
            <a:off x="3354675" y="760482"/>
            <a:ext cx="18076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80243"/>
            <a:r>
              <a:rPr lang="es-CO" altLang="es-CO" sz="80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 panose="020F0502020204030204" pitchFamily="34" charset="0"/>
              </a:rPr>
              <a:t>Resultados de Aprendizaje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FA29711-EA58-4604-BB50-7DD86E6141D0}"/>
              </a:ext>
            </a:extLst>
          </p:cNvPr>
          <p:cNvSpPr txBox="1"/>
          <p:nvPr/>
        </p:nvSpPr>
        <p:spPr>
          <a:xfrm>
            <a:off x="3362232" y="919550"/>
            <a:ext cx="18076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80243"/>
            <a:r>
              <a:rPr lang="es-CO" altLang="es-CO" sz="80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 panose="020F0502020204030204" pitchFamily="34" charset="0"/>
              </a:rPr>
              <a:t>Niveles del MNC </a:t>
            </a:r>
            <a:r>
              <a:rPr lang="es-CO" altLang="es-CO" sz="800" dirty="0">
                <a:solidFill>
                  <a:srgbClr val="D60093"/>
                </a:solidFill>
                <a:latin typeface="Calibri"/>
                <a:cs typeface="Calibri" panose="020F0502020204030204" pitchFamily="34" charset="0"/>
              </a:rPr>
              <a:t>- </a:t>
            </a:r>
            <a:r>
              <a:rPr lang="es-CO" altLang="es-CO" sz="800" dirty="0">
                <a:solidFill>
                  <a:srgbClr val="00B0F0"/>
                </a:solidFill>
                <a:latin typeface="Calibri"/>
                <a:cs typeface="Calibri" panose="020F0502020204030204" pitchFamily="34" charset="0"/>
              </a:rPr>
              <a:t>8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B320A5F-E218-4ADE-8516-0D9CAB52B3AC}"/>
              </a:ext>
            </a:extLst>
          </p:cNvPr>
          <p:cNvSpPr txBox="1"/>
          <p:nvPr/>
        </p:nvSpPr>
        <p:spPr>
          <a:xfrm>
            <a:off x="3358359" y="453649"/>
            <a:ext cx="11376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80243"/>
            <a:r>
              <a:rPr lang="es-CO" altLang="es-CO" sz="80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 panose="020F0502020204030204" pitchFamily="34" charset="0"/>
              </a:rPr>
              <a:t>Ocupaciones CUOC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48621531-8C9C-406C-B6DA-4E2C061119CA}"/>
              </a:ext>
            </a:extLst>
          </p:cNvPr>
          <p:cNvCxnSpPr>
            <a:cxnSpLocks/>
          </p:cNvCxnSpPr>
          <p:nvPr/>
        </p:nvCxnSpPr>
        <p:spPr>
          <a:xfrm>
            <a:off x="3171903" y="718647"/>
            <a:ext cx="174322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01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14332</TotalTime>
  <Words>2584</Words>
  <Application>Microsoft Macintosh PowerPoint</Application>
  <PresentationFormat>Personalizado</PresentationFormat>
  <Paragraphs>335</Paragraphs>
  <Slides>33</Slides>
  <Notes>11</Notes>
  <HiddenSlides>1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3" baseType="lpstr">
      <vt:lpstr>Arial</vt:lpstr>
      <vt:lpstr>Calibri</vt:lpstr>
      <vt:lpstr>Courier New</vt:lpstr>
      <vt:lpstr>FontAwesome</vt:lpstr>
      <vt:lpstr>Lato</vt:lpstr>
      <vt:lpstr>Symbol</vt:lpstr>
      <vt:lpstr>Tw Cen MT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Objeto:   El Decreto adopta y reglamenta el Marco Nacional de Cualificaciones en Colombia para su conceptualización, estructura, institucionalidad y gobernanza, con el fin de realizar la clasificación, el reconocimiento y la articulación de las Cualificaciones, de acuerdo con la realidad social, educativa, formativa, laboral y productiva del país.  Alcance:   El MNC es de carácter nacional, inclusivo, flexible, no abarcativo y permite clasificar y estructurar las Cualificaciones otorgadas en las Vías de Cualificación (Educativa, Subsistema de Formación para el Trabajo (SFT) y Reconocimiento de Aprendizajes Previos (RAP).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Isaacs</dc:creator>
  <cp:lastModifiedBy>clmrod@outlook.com</cp:lastModifiedBy>
  <cp:revision>60</cp:revision>
  <dcterms:created xsi:type="dcterms:W3CDTF">2019-07-23T20:36:49Z</dcterms:created>
  <dcterms:modified xsi:type="dcterms:W3CDTF">2022-05-20T03:32:03Z</dcterms:modified>
</cp:coreProperties>
</file>