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diagrams/data1.xml" ContentType="application/vnd.openxmlformats-officedocument.drawingml.diagramData+xml"/>
  <Override PartName="/ppt/presentation.xml" ContentType="application/vnd.openxmlformats-officedocument.presentationml.presentation.main+xml"/>
  <Override PartName="/ppt/slides/slide16.xml" ContentType="application/vnd.openxmlformats-officedocument.presentationml.slide+xml"/>
  <Override PartName="/ppt/slides/slide1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15.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6" r:id="rId10"/>
    <p:sldId id="267" r:id="rId11"/>
    <p:sldId id="268" r:id="rId12"/>
    <p:sldId id="269" r:id="rId13"/>
    <p:sldId id="271" r:id="rId14"/>
    <p:sldId id="264" r:id="rId15"/>
    <p:sldId id="265" r:id="rId16"/>
    <p:sldId id="273" r:id="rId17"/>
    <p:sldId id="274" r:id="rId18"/>
  </p:sldIdLst>
  <p:sldSz cx="12192000" cy="6858000"/>
  <p:notesSz cx="7104063" cy="10234613"/>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7" autoAdjust="0"/>
    <p:restoredTop sz="94364" autoAdjust="0"/>
  </p:normalViewPr>
  <p:slideViewPr>
    <p:cSldViewPr snapToGrid="0">
      <p:cViewPr varScale="1">
        <p:scale>
          <a:sx n="69" d="100"/>
          <a:sy n="69" d="100"/>
        </p:scale>
        <p:origin x="780" y="7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E3E4B5-09E6-4F4B-B889-C005A99D37E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AF5864F1-FB00-4688-8878-35D00403300F}">
      <dgm:prSet phldrT="[Texto]"/>
      <dgm:spPr/>
      <dgm:t>
        <a:bodyPr/>
        <a:lstStyle/>
        <a:p>
          <a:r>
            <a:rPr lang="es-ES" dirty="0" smtClean="0"/>
            <a:t>La estructura de la AP: el espacio de articulación</a:t>
          </a:r>
          <a:endParaRPr lang="es-ES" dirty="0"/>
        </a:p>
      </dgm:t>
    </dgm:pt>
    <dgm:pt modelId="{DEA79C84-EADE-49A9-B705-437B30A233DA}" type="parTrans" cxnId="{35DC33FC-89CA-49A8-83AA-D0652CB009BD}">
      <dgm:prSet/>
      <dgm:spPr/>
      <dgm:t>
        <a:bodyPr/>
        <a:lstStyle/>
        <a:p>
          <a:endParaRPr lang="es-ES"/>
        </a:p>
      </dgm:t>
    </dgm:pt>
    <dgm:pt modelId="{49C5CCDC-2003-4833-BB77-03A4DF3648E9}" type="sibTrans" cxnId="{35DC33FC-89CA-49A8-83AA-D0652CB009BD}">
      <dgm:prSet/>
      <dgm:spPr/>
      <dgm:t>
        <a:bodyPr/>
        <a:lstStyle/>
        <a:p>
          <a:endParaRPr lang="es-ES"/>
        </a:p>
      </dgm:t>
    </dgm:pt>
    <dgm:pt modelId="{7C173E23-58D5-4AC4-BC01-C0BC9BD83F27}">
      <dgm:prSet phldrT="[Texto]"/>
      <dgm:spPr/>
      <dgm:t>
        <a:bodyPr/>
        <a:lstStyle/>
        <a:p>
          <a:r>
            <a:rPr lang="es-ES" dirty="0" smtClean="0"/>
            <a:t>Sistema de reconocimiento y homologación de certificaciones </a:t>
          </a:r>
        </a:p>
        <a:p>
          <a:r>
            <a:rPr lang="es-ES" dirty="0" smtClean="0"/>
            <a:t>de competencias laborales</a:t>
          </a:r>
          <a:endParaRPr lang="es-ES" dirty="0"/>
        </a:p>
      </dgm:t>
    </dgm:pt>
    <dgm:pt modelId="{12D83EDF-6BAF-4CCD-96FF-769D58252085}" type="parTrans" cxnId="{6AB95B10-F86C-4518-8E04-971F5059CEAE}">
      <dgm:prSet/>
      <dgm:spPr/>
      <dgm:t>
        <a:bodyPr/>
        <a:lstStyle/>
        <a:p>
          <a:endParaRPr lang="es-ES"/>
        </a:p>
      </dgm:t>
    </dgm:pt>
    <dgm:pt modelId="{DC606703-451D-4EDF-834F-FC9DDD78A102}" type="sibTrans" cxnId="{6AB95B10-F86C-4518-8E04-971F5059CEAE}">
      <dgm:prSet/>
      <dgm:spPr/>
      <dgm:t>
        <a:bodyPr/>
        <a:lstStyle/>
        <a:p>
          <a:endParaRPr lang="es-ES"/>
        </a:p>
      </dgm:t>
    </dgm:pt>
    <dgm:pt modelId="{2776CAFB-EFD3-4615-95E4-CF4299685BCD}">
      <dgm:prSet phldrT="[Texto]"/>
      <dgm:spPr/>
      <dgm:t>
        <a:bodyPr/>
        <a:lstStyle/>
        <a:p>
          <a:r>
            <a:rPr lang="es-ES" dirty="0" smtClean="0"/>
            <a:t>Imperativos de articulación frente a la</a:t>
          </a:r>
        </a:p>
        <a:p>
          <a:r>
            <a:rPr lang="es-ES" dirty="0" smtClean="0"/>
            <a:t>propuesta de Marco </a:t>
          </a:r>
          <a:r>
            <a:rPr lang="es-ES" dirty="0" smtClean="0"/>
            <a:t>Regional de </a:t>
          </a:r>
          <a:r>
            <a:rPr lang="es-ES" dirty="0" smtClean="0"/>
            <a:t>Cualificaciones  </a:t>
          </a:r>
          <a:endParaRPr lang="es-ES" dirty="0"/>
        </a:p>
      </dgm:t>
    </dgm:pt>
    <dgm:pt modelId="{010D9294-E09B-42B3-9E2F-9D51127E0A73}" type="parTrans" cxnId="{3E3FBAEC-DAA3-496E-9866-1DAB5522E19C}">
      <dgm:prSet/>
      <dgm:spPr/>
      <dgm:t>
        <a:bodyPr/>
        <a:lstStyle/>
        <a:p>
          <a:endParaRPr lang="es-ES"/>
        </a:p>
      </dgm:t>
    </dgm:pt>
    <dgm:pt modelId="{D9923B72-65CC-4809-8B2E-34D934D4667D}" type="sibTrans" cxnId="{3E3FBAEC-DAA3-496E-9866-1DAB5522E19C}">
      <dgm:prSet/>
      <dgm:spPr/>
      <dgm:t>
        <a:bodyPr/>
        <a:lstStyle/>
        <a:p>
          <a:endParaRPr lang="es-ES"/>
        </a:p>
      </dgm:t>
    </dgm:pt>
    <dgm:pt modelId="{2645C85D-5603-4D6B-A320-934FF3B477C2}">
      <dgm:prSet phldrT="[Texto]"/>
      <dgm:spPr/>
      <dgm:t>
        <a:bodyPr/>
        <a:lstStyle/>
        <a:p>
          <a:r>
            <a:rPr lang="es-ES" dirty="0" smtClean="0"/>
            <a:t>Aprendizajes y desafíos de articulación</a:t>
          </a:r>
          <a:endParaRPr lang="es-ES" dirty="0"/>
        </a:p>
      </dgm:t>
    </dgm:pt>
    <dgm:pt modelId="{FFF0E9A6-5854-48D9-BE39-E95239F937A2}" type="parTrans" cxnId="{8C9CAC16-1083-4B75-A09E-680507965BB4}">
      <dgm:prSet/>
      <dgm:spPr/>
      <dgm:t>
        <a:bodyPr/>
        <a:lstStyle/>
        <a:p>
          <a:endParaRPr lang="es-ES"/>
        </a:p>
      </dgm:t>
    </dgm:pt>
    <dgm:pt modelId="{805F334E-0F49-4E49-A8D9-06C631D530BD}" type="sibTrans" cxnId="{8C9CAC16-1083-4B75-A09E-680507965BB4}">
      <dgm:prSet/>
      <dgm:spPr/>
      <dgm:t>
        <a:bodyPr/>
        <a:lstStyle/>
        <a:p>
          <a:endParaRPr lang="es-ES"/>
        </a:p>
      </dgm:t>
    </dgm:pt>
    <dgm:pt modelId="{397CAFB5-7310-4A35-B1F0-0D44CD5DBB92}" type="pres">
      <dgm:prSet presAssocID="{05E3E4B5-09E6-4F4B-B889-C005A99D37EC}" presName="linear" presStyleCnt="0">
        <dgm:presLayoutVars>
          <dgm:dir/>
          <dgm:animLvl val="lvl"/>
          <dgm:resizeHandles val="exact"/>
        </dgm:presLayoutVars>
      </dgm:prSet>
      <dgm:spPr/>
      <dgm:t>
        <a:bodyPr/>
        <a:lstStyle/>
        <a:p>
          <a:endParaRPr lang="es-ES"/>
        </a:p>
      </dgm:t>
    </dgm:pt>
    <dgm:pt modelId="{C3121B00-EB65-4C36-A589-3C0036DC67EF}" type="pres">
      <dgm:prSet presAssocID="{AF5864F1-FB00-4688-8878-35D00403300F}" presName="parentLin" presStyleCnt="0"/>
      <dgm:spPr/>
    </dgm:pt>
    <dgm:pt modelId="{768AC30D-F58D-4ECF-A85B-9B4B9B543923}" type="pres">
      <dgm:prSet presAssocID="{AF5864F1-FB00-4688-8878-35D00403300F}" presName="parentLeftMargin" presStyleLbl="node1" presStyleIdx="0" presStyleCnt="4"/>
      <dgm:spPr/>
      <dgm:t>
        <a:bodyPr/>
        <a:lstStyle/>
        <a:p>
          <a:endParaRPr lang="es-ES"/>
        </a:p>
      </dgm:t>
    </dgm:pt>
    <dgm:pt modelId="{33D80D62-97FD-4D6A-959B-954C0E8F7AB5}" type="pres">
      <dgm:prSet presAssocID="{AF5864F1-FB00-4688-8878-35D00403300F}" presName="parentText" presStyleLbl="node1" presStyleIdx="0" presStyleCnt="4">
        <dgm:presLayoutVars>
          <dgm:chMax val="0"/>
          <dgm:bulletEnabled val="1"/>
        </dgm:presLayoutVars>
      </dgm:prSet>
      <dgm:spPr/>
      <dgm:t>
        <a:bodyPr/>
        <a:lstStyle/>
        <a:p>
          <a:endParaRPr lang="es-ES"/>
        </a:p>
      </dgm:t>
    </dgm:pt>
    <dgm:pt modelId="{17F69DDF-8F56-4798-8FC8-690AD29F3422}" type="pres">
      <dgm:prSet presAssocID="{AF5864F1-FB00-4688-8878-35D00403300F}" presName="negativeSpace" presStyleCnt="0"/>
      <dgm:spPr/>
    </dgm:pt>
    <dgm:pt modelId="{65ECEA97-CEF1-4B71-801F-3D8C843B4BB8}" type="pres">
      <dgm:prSet presAssocID="{AF5864F1-FB00-4688-8878-35D00403300F}" presName="childText" presStyleLbl="conFgAcc1" presStyleIdx="0" presStyleCnt="4">
        <dgm:presLayoutVars>
          <dgm:bulletEnabled val="1"/>
        </dgm:presLayoutVars>
      </dgm:prSet>
      <dgm:spPr/>
    </dgm:pt>
    <dgm:pt modelId="{4EE576A5-3170-46DE-9B19-1C2A395784B1}" type="pres">
      <dgm:prSet presAssocID="{49C5CCDC-2003-4833-BB77-03A4DF3648E9}" presName="spaceBetweenRectangles" presStyleCnt="0"/>
      <dgm:spPr/>
    </dgm:pt>
    <dgm:pt modelId="{C407B03B-1E66-4F27-8EC0-99DC6D4A033B}" type="pres">
      <dgm:prSet presAssocID="{7C173E23-58D5-4AC4-BC01-C0BC9BD83F27}" presName="parentLin" presStyleCnt="0"/>
      <dgm:spPr/>
    </dgm:pt>
    <dgm:pt modelId="{949F0E70-9D90-45AA-AEBA-D371B842E43A}" type="pres">
      <dgm:prSet presAssocID="{7C173E23-58D5-4AC4-BC01-C0BC9BD83F27}" presName="parentLeftMargin" presStyleLbl="node1" presStyleIdx="0" presStyleCnt="4"/>
      <dgm:spPr/>
      <dgm:t>
        <a:bodyPr/>
        <a:lstStyle/>
        <a:p>
          <a:endParaRPr lang="es-ES"/>
        </a:p>
      </dgm:t>
    </dgm:pt>
    <dgm:pt modelId="{33D1BF31-3393-44F6-B545-97B43772C8DB}" type="pres">
      <dgm:prSet presAssocID="{7C173E23-58D5-4AC4-BC01-C0BC9BD83F27}" presName="parentText" presStyleLbl="node1" presStyleIdx="1" presStyleCnt="4" custScaleY="134540">
        <dgm:presLayoutVars>
          <dgm:chMax val="0"/>
          <dgm:bulletEnabled val="1"/>
        </dgm:presLayoutVars>
      </dgm:prSet>
      <dgm:spPr/>
      <dgm:t>
        <a:bodyPr/>
        <a:lstStyle/>
        <a:p>
          <a:endParaRPr lang="es-ES"/>
        </a:p>
      </dgm:t>
    </dgm:pt>
    <dgm:pt modelId="{F0490755-64E6-43EF-B4CD-F4A888B0FA55}" type="pres">
      <dgm:prSet presAssocID="{7C173E23-58D5-4AC4-BC01-C0BC9BD83F27}" presName="negativeSpace" presStyleCnt="0"/>
      <dgm:spPr/>
    </dgm:pt>
    <dgm:pt modelId="{9FC0C8D2-773A-46AC-B0D7-E707262837D9}" type="pres">
      <dgm:prSet presAssocID="{7C173E23-58D5-4AC4-BC01-C0BC9BD83F27}" presName="childText" presStyleLbl="conFgAcc1" presStyleIdx="1" presStyleCnt="4">
        <dgm:presLayoutVars>
          <dgm:bulletEnabled val="1"/>
        </dgm:presLayoutVars>
      </dgm:prSet>
      <dgm:spPr/>
    </dgm:pt>
    <dgm:pt modelId="{53FEAC96-7BDF-4217-BDD2-3F2EA83EE7B3}" type="pres">
      <dgm:prSet presAssocID="{DC606703-451D-4EDF-834F-FC9DDD78A102}" presName="spaceBetweenRectangles" presStyleCnt="0"/>
      <dgm:spPr/>
    </dgm:pt>
    <dgm:pt modelId="{5EC58EDF-C845-4CB6-AAC9-ECFA6FCC18E0}" type="pres">
      <dgm:prSet presAssocID="{2776CAFB-EFD3-4615-95E4-CF4299685BCD}" presName="parentLin" presStyleCnt="0"/>
      <dgm:spPr/>
    </dgm:pt>
    <dgm:pt modelId="{AC659FC0-353D-4DE5-9429-9CBC91B8C1CB}" type="pres">
      <dgm:prSet presAssocID="{2776CAFB-EFD3-4615-95E4-CF4299685BCD}" presName="parentLeftMargin" presStyleLbl="node1" presStyleIdx="1" presStyleCnt="4"/>
      <dgm:spPr/>
      <dgm:t>
        <a:bodyPr/>
        <a:lstStyle/>
        <a:p>
          <a:endParaRPr lang="es-ES"/>
        </a:p>
      </dgm:t>
    </dgm:pt>
    <dgm:pt modelId="{F8BD53EF-2BEF-4D23-8A0D-021925C88488}" type="pres">
      <dgm:prSet presAssocID="{2776CAFB-EFD3-4615-95E4-CF4299685BCD}" presName="parentText" presStyleLbl="node1" presStyleIdx="2" presStyleCnt="4" custScaleY="154142">
        <dgm:presLayoutVars>
          <dgm:chMax val="0"/>
          <dgm:bulletEnabled val="1"/>
        </dgm:presLayoutVars>
      </dgm:prSet>
      <dgm:spPr/>
      <dgm:t>
        <a:bodyPr/>
        <a:lstStyle/>
        <a:p>
          <a:endParaRPr lang="es-ES"/>
        </a:p>
      </dgm:t>
    </dgm:pt>
    <dgm:pt modelId="{35341D85-3C7D-4448-9501-DADDAEB6838C}" type="pres">
      <dgm:prSet presAssocID="{2776CAFB-EFD3-4615-95E4-CF4299685BCD}" presName="negativeSpace" presStyleCnt="0"/>
      <dgm:spPr/>
    </dgm:pt>
    <dgm:pt modelId="{C5E71178-8BF0-4EB5-8C91-B65005095456}" type="pres">
      <dgm:prSet presAssocID="{2776CAFB-EFD3-4615-95E4-CF4299685BCD}" presName="childText" presStyleLbl="conFgAcc1" presStyleIdx="2" presStyleCnt="4">
        <dgm:presLayoutVars>
          <dgm:bulletEnabled val="1"/>
        </dgm:presLayoutVars>
      </dgm:prSet>
      <dgm:spPr/>
    </dgm:pt>
    <dgm:pt modelId="{892C6A16-C5DB-42C4-8332-146420571A11}" type="pres">
      <dgm:prSet presAssocID="{D9923B72-65CC-4809-8B2E-34D934D4667D}" presName="spaceBetweenRectangles" presStyleCnt="0"/>
      <dgm:spPr/>
    </dgm:pt>
    <dgm:pt modelId="{100302FD-7FB2-4AFE-8761-9FD5C711931C}" type="pres">
      <dgm:prSet presAssocID="{2645C85D-5603-4D6B-A320-934FF3B477C2}" presName="parentLin" presStyleCnt="0"/>
      <dgm:spPr/>
    </dgm:pt>
    <dgm:pt modelId="{D20F203F-2164-4BE2-AD1E-42D0B4C2DB18}" type="pres">
      <dgm:prSet presAssocID="{2645C85D-5603-4D6B-A320-934FF3B477C2}" presName="parentLeftMargin" presStyleLbl="node1" presStyleIdx="2" presStyleCnt="4"/>
      <dgm:spPr/>
      <dgm:t>
        <a:bodyPr/>
        <a:lstStyle/>
        <a:p>
          <a:endParaRPr lang="es-ES"/>
        </a:p>
      </dgm:t>
    </dgm:pt>
    <dgm:pt modelId="{645AF21E-176C-4DF5-AE74-6E08AAC822AC}" type="pres">
      <dgm:prSet presAssocID="{2645C85D-5603-4D6B-A320-934FF3B477C2}" presName="parentText" presStyleLbl="node1" presStyleIdx="3" presStyleCnt="4">
        <dgm:presLayoutVars>
          <dgm:chMax val="0"/>
          <dgm:bulletEnabled val="1"/>
        </dgm:presLayoutVars>
      </dgm:prSet>
      <dgm:spPr/>
      <dgm:t>
        <a:bodyPr/>
        <a:lstStyle/>
        <a:p>
          <a:endParaRPr lang="es-ES"/>
        </a:p>
      </dgm:t>
    </dgm:pt>
    <dgm:pt modelId="{55725728-44BD-404B-9BD7-AAB3D4458936}" type="pres">
      <dgm:prSet presAssocID="{2645C85D-5603-4D6B-A320-934FF3B477C2}" presName="negativeSpace" presStyleCnt="0"/>
      <dgm:spPr/>
    </dgm:pt>
    <dgm:pt modelId="{050378CE-D4E6-4803-8866-0CD11996C93D}" type="pres">
      <dgm:prSet presAssocID="{2645C85D-5603-4D6B-A320-934FF3B477C2}" presName="childText" presStyleLbl="conFgAcc1" presStyleIdx="3" presStyleCnt="4">
        <dgm:presLayoutVars>
          <dgm:bulletEnabled val="1"/>
        </dgm:presLayoutVars>
      </dgm:prSet>
      <dgm:spPr/>
    </dgm:pt>
  </dgm:ptLst>
  <dgm:cxnLst>
    <dgm:cxn modelId="{EE0975A8-2E3B-45D6-8517-ADF2ED9BBC9A}" type="presOf" srcId="{05E3E4B5-09E6-4F4B-B889-C005A99D37EC}" destId="{397CAFB5-7310-4A35-B1F0-0D44CD5DBB92}" srcOrd="0" destOrd="0" presId="urn:microsoft.com/office/officeart/2005/8/layout/list1"/>
    <dgm:cxn modelId="{35DC33FC-89CA-49A8-83AA-D0652CB009BD}" srcId="{05E3E4B5-09E6-4F4B-B889-C005A99D37EC}" destId="{AF5864F1-FB00-4688-8878-35D00403300F}" srcOrd="0" destOrd="0" parTransId="{DEA79C84-EADE-49A9-B705-437B30A233DA}" sibTransId="{49C5CCDC-2003-4833-BB77-03A4DF3648E9}"/>
    <dgm:cxn modelId="{3E3FBAEC-DAA3-496E-9866-1DAB5522E19C}" srcId="{05E3E4B5-09E6-4F4B-B889-C005A99D37EC}" destId="{2776CAFB-EFD3-4615-95E4-CF4299685BCD}" srcOrd="2" destOrd="0" parTransId="{010D9294-E09B-42B3-9E2F-9D51127E0A73}" sibTransId="{D9923B72-65CC-4809-8B2E-34D934D4667D}"/>
    <dgm:cxn modelId="{7DCDBBD9-C2FC-4F7D-9AFC-23BAE801C2E9}" type="presOf" srcId="{2645C85D-5603-4D6B-A320-934FF3B477C2}" destId="{645AF21E-176C-4DF5-AE74-6E08AAC822AC}" srcOrd="1" destOrd="0" presId="urn:microsoft.com/office/officeart/2005/8/layout/list1"/>
    <dgm:cxn modelId="{46E84147-616A-4945-8268-051ACF158B58}" type="presOf" srcId="{7C173E23-58D5-4AC4-BC01-C0BC9BD83F27}" destId="{33D1BF31-3393-44F6-B545-97B43772C8DB}" srcOrd="1" destOrd="0" presId="urn:microsoft.com/office/officeart/2005/8/layout/list1"/>
    <dgm:cxn modelId="{7793CF14-779C-4355-98FA-1B2037C86853}" type="presOf" srcId="{2776CAFB-EFD3-4615-95E4-CF4299685BCD}" destId="{F8BD53EF-2BEF-4D23-8A0D-021925C88488}" srcOrd="1" destOrd="0" presId="urn:microsoft.com/office/officeart/2005/8/layout/list1"/>
    <dgm:cxn modelId="{E32F96BC-CC01-4C90-B4FF-EC12B1443777}" type="presOf" srcId="{AF5864F1-FB00-4688-8878-35D00403300F}" destId="{768AC30D-F58D-4ECF-A85B-9B4B9B543923}" srcOrd="0" destOrd="0" presId="urn:microsoft.com/office/officeart/2005/8/layout/list1"/>
    <dgm:cxn modelId="{72D12FC2-58FA-4A89-B74B-BC7979692040}" type="presOf" srcId="{2776CAFB-EFD3-4615-95E4-CF4299685BCD}" destId="{AC659FC0-353D-4DE5-9429-9CBC91B8C1CB}" srcOrd="0" destOrd="0" presId="urn:microsoft.com/office/officeart/2005/8/layout/list1"/>
    <dgm:cxn modelId="{6A8EB71B-7F22-45B8-B43F-BE634C68BB5E}" type="presOf" srcId="{2645C85D-5603-4D6B-A320-934FF3B477C2}" destId="{D20F203F-2164-4BE2-AD1E-42D0B4C2DB18}" srcOrd="0" destOrd="0" presId="urn:microsoft.com/office/officeart/2005/8/layout/list1"/>
    <dgm:cxn modelId="{6AB95B10-F86C-4518-8E04-971F5059CEAE}" srcId="{05E3E4B5-09E6-4F4B-B889-C005A99D37EC}" destId="{7C173E23-58D5-4AC4-BC01-C0BC9BD83F27}" srcOrd="1" destOrd="0" parTransId="{12D83EDF-6BAF-4CCD-96FF-769D58252085}" sibTransId="{DC606703-451D-4EDF-834F-FC9DDD78A102}"/>
    <dgm:cxn modelId="{2F2C0A7E-209E-45B9-811A-4692B5FEED6D}" type="presOf" srcId="{7C173E23-58D5-4AC4-BC01-C0BC9BD83F27}" destId="{949F0E70-9D90-45AA-AEBA-D371B842E43A}" srcOrd="0" destOrd="0" presId="urn:microsoft.com/office/officeart/2005/8/layout/list1"/>
    <dgm:cxn modelId="{A9E43BA4-5108-406F-AF80-EC55F4CCDFCD}" type="presOf" srcId="{AF5864F1-FB00-4688-8878-35D00403300F}" destId="{33D80D62-97FD-4D6A-959B-954C0E8F7AB5}" srcOrd="1" destOrd="0" presId="urn:microsoft.com/office/officeart/2005/8/layout/list1"/>
    <dgm:cxn modelId="{8C9CAC16-1083-4B75-A09E-680507965BB4}" srcId="{05E3E4B5-09E6-4F4B-B889-C005A99D37EC}" destId="{2645C85D-5603-4D6B-A320-934FF3B477C2}" srcOrd="3" destOrd="0" parTransId="{FFF0E9A6-5854-48D9-BE39-E95239F937A2}" sibTransId="{805F334E-0F49-4E49-A8D9-06C631D530BD}"/>
    <dgm:cxn modelId="{76809277-D705-482B-9B98-67B8D6EE76FD}" type="presParOf" srcId="{397CAFB5-7310-4A35-B1F0-0D44CD5DBB92}" destId="{C3121B00-EB65-4C36-A589-3C0036DC67EF}" srcOrd="0" destOrd="0" presId="urn:microsoft.com/office/officeart/2005/8/layout/list1"/>
    <dgm:cxn modelId="{0C9BD158-B711-4063-B8EC-816A27292A81}" type="presParOf" srcId="{C3121B00-EB65-4C36-A589-3C0036DC67EF}" destId="{768AC30D-F58D-4ECF-A85B-9B4B9B543923}" srcOrd="0" destOrd="0" presId="urn:microsoft.com/office/officeart/2005/8/layout/list1"/>
    <dgm:cxn modelId="{84C3CF86-D22B-45EF-A6FC-6B2D0E027876}" type="presParOf" srcId="{C3121B00-EB65-4C36-A589-3C0036DC67EF}" destId="{33D80D62-97FD-4D6A-959B-954C0E8F7AB5}" srcOrd="1" destOrd="0" presId="urn:microsoft.com/office/officeart/2005/8/layout/list1"/>
    <dgm:cxn modelId="{12D5802E-A1E1-4A2B-B0CD-36AD0F7C4299}" type="presParOf" srcId="{397CAFB5-7310-4A35-B1F0-0D44CD5DBB92}" destId="{17F69DDF-8F56-4798-8FC8-690AD29F3422}" srcOrd="1" destOrd="0" presId="urn:microsoft.com/office/officeart/2005/8/layout/list1"/>
    <dgm:cxn modelId="{53B34CEA-0169-4C56-8597-6D887FDF7947}" type="presParOf" srcId="{397CAFB5-7310-4A35-B1F0-0D44CD5DBB92}" destId="{65ECEA97-CEF1-4B71-801F-3D8C843B4BB8}" srcOrd="2" destOrd="0" presId="urn:microsoft.com/office/officeart/2005/8/layout/list1"/>
    <dgm:cxn modelId="{F9815FB6-D0C5-4864-8727-D86DB2B1E7E4}" type="presParOf" srcId="{397CAFB5-7310-4A35-B1F0-0D44CD5DBB92}" destId="{4EE576A5-3170-46DE-9B19-1C2A395784B1}" srcOrd="3" destOrd="0" presId="urn:microsoft.com/office/officeart/2005/8/layout/list1"/>
    <dgm:cxn modelId="{E8595946-8A18-4E04-8B0F-C11AD76A1B3F}" type="presParOf" srcId="{397CAFB5-7310-4A35-B1F0-0D44CD5DBB92}" destId="{C407B03B-1E66-4F27-8EC0-99DC6D4A033B}" srcOrd="4" destOrd="0" presId="urn:microsoft.com/office/officeart/2005/8/layout/list1"/>
    <dgm:cxn modelId="{70965D79-5DC3-4312-91A4-646C40B5C47D}" type="presParOf" srcId="{C407B03B-1E66-4F27-8EC0-99DC6D4A033B}" destId="{949F0E70-9D90-45AA-AEBA-D371B842E43A}" srcOrd="0" destOrd="0" presId="urn:microsoft.com/office/officeart/2005/8/layout/list1"/>
    <dgm:cxn modelId="{F9C9840C-66E9-48E1-9910-55A7CDE3A5D2}" type="presParOf" srcId="{C407B03B-1E66-4F27-8EC0-99DC6D4A033B}" destId="{33D1BF31-3393-44F6-B545-97B43772C8DB}" srcOrd="1" destOrd="0" presId="urn:microsoft.com/office/officeart/2005/8/layout/list1"/>
    <dgm:cxn modelId="{F1704475-6231-4864-92CF-442667D3F43B}" type="presParOf" srcId="{397CAFB5-7310-4A35-B1F0-0D44CD5DBB92}" destId="{F0490755-64E6-43EF-B4CD-F4A888B0FA55}" srcOrd="5" destOrd="0" presId="urn:microsoft.com/office/officeart/2005/8/layout/list1"/>
    <dgm:cxn modelId="{AD50F836-3657-4F92-9E4E-FA3CD562CC66}" type="presParOf" srcId="{397CAFB5-7310-4A35-B1F0-0D44CD5DBB92}" destId="{9FC0C8D2-773A-46AC-B0D7-E707262837D9}" srcOrd="6" destOrd="0" presId="urn:microsoft.com/office/officeart/2005/8/layout/list1"/>
    <dgm:cxn modelId="{9AB725E3-12D7-4CBB-9245-741E4857033A}" type="presParOf" srcId="{397CAFB5-7310-4A35-B1F0-0D44CD5DBB92}" destId="{53FEAC96-7BDF-4217-BDD2-3F2EA83EE7B3}" srcOrd="7" destOrd="0" presId="urn:microsoft.com/office/officeart/2005/8/layout/list1"/>
    <dgm:cxn modelId="{C9860E90-ECB7-4413-A8F5-E32F57ED3AC6}" type="presParOf" srcId="{397CAFB5-7310-4A35-B1F0-0D44CD5DBB92}" destId="{5EC58EDF-C845-4CB6-AAC9-ECFA6FCC18E0}" srcOrd="8" destOrd="0" presId="urn:microsoft.com/office/officeart/2005/8/layout/list1"/>
    <dgm:cxn modelId="{3B60A5F5-AAA9-476F-97FA-47EA099BB022}" type="presParOf" srcId="{5EC58EDF-C845-4CB6-AAC9-ECFA6FCC18E0}" destId="{AC659FC0-353D-4DE5-9429-9CBC91B8C1CB}" srcOrd="0" destOrd="0" presId="urn:microsoft.com/office/officeart/2005/8/layout/list1"/>
    <dgm:cxn modelId="{81C7CF9E-AF94-4349-BC89-010076BBFF4B}" type="presParOf" srcId="{5EC58EDF-C845-4CB6-AAC9-ECFA6FCC18E0}" destId="{F8BD53EF-2BEF-4D23-8A0D-021925C88488}" srcOrd="1" destOrd="0" presId="urn:microsoft.com/office/officeart/2005/8/layout/list1"/>
    <dgm:cxn modelId="{089ED9CF-7346-452A-B2C3-9E5738AD4C81}" type="presParOf" srcId="{397CAFB5-7310-4A35-B1F0-0D44CD5DBB92}" destId="{35341D85-3C7D-4448-9501-DADDAEB6838C}" srcOrd="9" destOrd="0" presId="urn:microsoft.com/office/officeart/2005/8/layout/list1"/>
    <dgm:cxn modelId="{49A67CAD-D94B-4357-A244-58ED4C3DBEC6}" type="presParOf" srcId="{397CAFB5-7310-4A35-B1F0-0D44CD5DBB92}" destId="{C5E71178-8BF0-4EB5-8C91-B65005095456}" srcOrd="10" destOrd="0" presId="urn:microsoft.com/office/officeart/2005/8/layout/list1"/>
    <dgm:cxn modelId="{6E9E276B-DDD2-4242-8AF0-15A6815E47FE}" type="presParOf" srcId="{397CAFB5-7310-4A35-B1F0-0D44CD5DBB92}" destId="{892C6A16-C5DB-42C4-8332-146420571A11}" srcOrd="11" destOrd="0" presId="urn:microsoft.com/office/officeart/2005/8/layout/list1"/>
    <dgm:cxn modelId="{EDA6FC32-009C-482C-9593-63A57D7A0F37}" type="presParOf" srcId="{397CAFB5-7310-4A35-B1F0-0D44CD5DBB92}" destId="{100302FD-7FB2-4AFE-8761-9FD5C711931C}" srcOrd="12" destOrd="0" presId="urn:microsoft.com/office/officeart/2005/8/layout/list1"/>
    <dgm:cxn modelId="{7626C1EC-94FA-403F-9A90-892657A3C555}" type="presParOf" srcId="{100302FD-7FB2-4AFE-8761-9FD5C711931C}" destId="{D20F203F-2164-4BE2-AD1E-42D0B4C2DB18}" srcOrd="0" destOrd="0" presId="urn:microsoft.com/office/officeart/2005/8/layout/list1"/>
    <dgm:cxn modelId="{FC3B8FC8-01C0-40DC-A43A-595903DE45C3}" type="presParOf" srcId="{100302FD-7FB2-4AFE-8761-9FD5C711931C}" destId="{645AF21E-176C-4DF5-AE74-6E08AAC822AC}" srcOrd="1" destOrd="0" presId="urn:microsoft.com/office/officeart/2005/8/layout/list1"/>
    <dgm:cxn modelId="{B7382B46-2929-4568-BA15-D2EF8555673A}" type="presParOf" srcId="{397CAFB5-7310-4A35-B1F0-0D44CD5DBB92}" destId="{55725728-44BD-404B-9BD7-AAB3D4458936}" srcOrd="13" destOrd="0" presId="urn:microsoft.com/office/officeart/2005/8/layout/list1"/>
    <dgm:cxn modelId="{1B7A9185-69ED-4344-AF89-7E3FDAFC2CE6}" type="presParOf" srcId="{397CAFB5-7310-4A35-B1F0-0D44CD5DBB92}" destId="{050378CE-D4E6-4803-8866-0CD11996C93D}"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ECEA97-CEF1-4B71-801F-3D8C843B4BB8}">
      <dsp:nvSpPr>
        <dsp:cNvPr id="0" name=""/>
        <dsp:cNvSpPr/>
      </dsp:nvSpPr>
      <dsp:spPr>
        <a:xfrm>
          <a:off x="0" y="362330"/>
          <a:ext cx="10515600" cy="529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3D80D62-97FD-4D6A-959B-954C0E8F7AB5}">
      <dsp:nvSpPr>
        <dsp:cNvPr id="0" name=""/>
        <dsp:cNvSpPr/>
      </dsp:nvSpPr>
      <dsp:spPr>
        <a:xfrm>
          <a:off x="525780" y="52370"/>
          <a:ext cx="7360920" cy="619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l" defTabSz="933450">
            <a:lnSpc>
              <a:spcPct val="90000"/>
            </a:lnSpc>
            <a:spcBef>
              <a:spcPct val="0"/>
            </a:spcBef>
            <a:spcAft>
              <a:spcPct val="35000"/>
            </a:spcAft>
          </a:pPr>
          <a:r>
            <a:rPr lang="es-ES" sz="2100" kern="1200" dirty="0" smtClean="0"/>
            <a:t>La estructura de la AP: el espacio de articulación</a:t>
          </a:r>
          <a:endParaRPr lang="es-ES" sz="2100" kern="1200" dirty="0"/>
        </a:p>
      </dsp:txBody>
      <dsp:txXfrm>
        <a:off x="556042" y="82632"/>
        <a:ext cx="7300396" cy="559396"/>
      </dsp:txXfrm>
    </dsp:sp>
    <dsp:sp modelId="{9FC0C8D2-773A-46AC-B0D7-E707262837D9}">
      <dsp:nvSpPr>
        <dsp:cNvPr id="0" name=""/>
        <dsp:cNvSpPr/>
      </dsp:nvSpPr>
      <dsp:spPr>
        <a:xfrm>
          <a:off x="0" y="1529010"/>
          <a:ext cx="10515600" cy="529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3D1BF31-3393-44F6-B545-97B43772C8DB}">
      <dsp:nvSpPr>
        <dsp:cNvPr id="0" name=""/>
        <dsp:cNvSpPr/>
      </dsp:nvSpPr>
      <dsp:spPr>
        <a:xfrm>
          <a:off x="525780" y="1004930"/>
          <a:ext cx="7360920" cy="8340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l" defTabSz="933450">
            <a:lnSpc>
              <a:spcPct val="90000"/>
            </a:lnSpc>
            <a:spcBef>
              <a:spcPct val="0"/>
            </a:spcBef>
            <a:spcAft>
              <a:spcPct val="35000"/>
            </a:spcAft>
          </a:pPr>
          <a:r>
            <a:rPr lang="es-ES" sz="2100" kern="1200" dirty="0" smtClean="0"/>
            <a:t>Sistema de reconocimiento y homologación de certificaciones </a:t>
          </a:r>
        </a:p>
        <a:p>
          <a:pPr lvl="0" algn="l" defTabSz="933450">
            <a:lnSpc>
              <a:spcPct val="90000"/>
            </a:lnSpc>
            <a:spcBef>
              <a:spcPct val="0"/>
            </a:spcBef>
            <a:spcAft>
              <a:spcPct val="35000"/>
            </a:spcAft>
          </a:pPr>
          <a:r>
            <a:rPr lang="es-ES" sz="2100" kern="1200" dirty="0" smtClean="0"/>
            <a:t>de competencias laborales</a:t>
          </a:r>
          <a:endParaRPr lang="es-ES" sz="2100" kern="1200" dirty="0"/>
        </a:p>
      </dsp:txBody>
      <dsp:txXfrm>
        <a:off x="566494" y="1045644"/>
        <a:ext cx="7279492" cy="752612"/>
      </dsp:txXfrm>
    </dsp:sp>
    <dsp:sp modelId="{C5E71178-8BF0-4EB5-8C91-B65005095456}">
      <dsp:nvSpPr>
        <dsp:cNvPr id="0" name=""/>
        <dsp:cNvSpPr/>
      </dsp:nvSpPr>
      <dsp:spPr>
        <a:xfrm>
          <a:off x="0" y="2817207"/>
          <a:ext cx="10515600" cy="529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8BD53EF-2BEF-4D23-8A0D-021925C88488}">
      <dsp:nvSpPr>
        <dsp:cNvPr id="0" name=""/>
        <dsp:cNvSpPr/>
      </dsp:nvSpPr>
      <dsp:spPr>
        <a:xfrm>
          <a:off x="525780" y="2171610"/>
          <a:ext cx="7360920" cy="95555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l" defTabSz="933450">
            <a:lnSpc>
              <a:spcPct val="90000"/>
            </a:lnSpc>
            <a:spcBef>
              <a:spcPct val="0"/>
            </a:spcBef>
            <a:spcAft>
              <a:spcPct val="35000"/>
            </a:spcAft>
          </a:pPr>
          <a:r>
            <a:rPr lang="es-ES" sz="2100" kern="1200" dirty="0" smtClean="0"/>
            <a:t>Imperativos de articulación frente a la</a:t>
          </a:r>
        </a:p>
        <a:p>
          <a:pPr lvl="0" algn="l" defTabSz="933450">
            <a:lnSpc>
              <a:spcPct val="90000"/>
            </a:lnSpc>
            <a:spcBef>
              <a:spcPct val="0"/>
            </a:spcBef>
            <a:spcAft>
              <a:spcPct val="35000"/>
            </a:spcAft>
          </a:pPr>
          <a:r>
            <a:rPr lang="es-ES" sz="2100" kern="1200" dirty="0" smtClean="0"/>
            <a:t>propuesta de Marco </a:t>
          </a:r>
          <a:r>
            <a:rPr lang="es-ES" sz="2100" kern="1200" dirty="0" smtClean="0"/>
            <a:t>Regional de </a:t>
          </a:r>
          <a:r>
            <a:rPr lang="es-ES" sz="2100" kern="1200" dirty="0" smtClean="0"/>
            <a:t>Cualificaciones  </a:t>
          </a:r>
          <a:endParaRPr lang="es-ES" sz="2100" kern="1200" dirty="0"/>
        </a:p>
      </dsp:txBody>
      <dsp:txXfrm>
        <a:off x="572426" y="2218256"/>
        <a:ext cx="7267628" cy="862265"/>
      </dsp:txXfrm>
    </dsp:sp>
    <dsp:sp modelId="{050378CE-D4E6-4803-8866-0CD11996C93D}">
      <dsp:nvSpPr>
        <dsp:cNvPr id="0" name=""/>
        <dsp:cNvSpPr/>
      </dsp:nvSpPr>
      <dsp:spPr>
        <a:xfrm>
          <a:off x="0" y="3769767"/>
          <a:ext cx="10515600" cy="529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45AF21E-176C-4DF5-AE74-6E08AAC822AC}">
      <dsp:nvSpPr>
        <dsp:cNvPr id="0" name=""/>
        <dsp:cNvSpPr/>
      </dsp:nvSpPr>
      <dsp:spPr>
        <a:xfrm>
          <a:off x="525780" y="3459807"/>
          <a:ext cx="7360920" cy="619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l" defTabSz="933450">
            <a:lnSpc>
              <a:spcPct val="90000"/>
            </a:lnSpc>
            <a:spcBef>
              <a:spcPct val="0"/>
            </a:spcBef>
            <a:spcAft>
              <a:spcPct val="35000"/>
            </a:spcAft>
          </a:pPr>
          <a:r>
            <a:rPr lang="es-ES" sz="2100" kern="1200" dirty="0" smtClean="0"/>
            <a:t>Aprendizajes y desafíos de articulación</a:t>
          </a:r>
          <a:endParaRPr lang="es-ES" sz="2100" kern="1200" dirty="0"/>
        </a:p>
      </dsp:txBody>
      <dsp:txXfrm>
        <a:off x="556042" y="3490069"/>
        <a:ext cx="7300396" cy="55939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US"/>
          </a:p>
        </p:txBody>
      </p:sp>
      <p:sp>
        <p:nvSpPr>
          <p:cNvPr id="3" name="Marcador de fecha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97B98188-32D0-4022-B7CB-52C7CC17B283}" type="datetimeFigureOut">
              <a:rPr lang="en-US" smtClean="0"/>
              <a:t>5/4/2023</a:t>
            </a:fld>
            <a:endParaRPr lang="en-US"/>
          </a:p>
        </p:txBody>
      </p:sp>
      <p:sp>
        <p:nvSpPr>
          <p:cNvPr id="4" name="Marcador de imagen de diapositiva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en-US"/>
          </a:p>
        </p:txBody>
      </p:sp>
      <p:sp>
        <p:nvSpPr>
          <p:cNvPr id="5" name="Marcador de notas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Marcador de pie de página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en-US"/>
          </a:p>
        </p:txBody>
      </p:sp>
      <p:sp>
        <p:nvSpPr>
          <p:cNvPr id="7" name="Marcador de número de diapositiva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6528967D-9020-41CD-948C-AEC56444C60B}" type="slidenum">
              <a:rPr lang="en-US" smtClean="0"/>
              <a:t>‹Nº›</a:t>
            </a:fld>
            <a:endParaRPr lang="en-US"/>
          </a:p>
        </p:txBody>
      </p:sp>
    </p:spTree>
    <p:extLst>
      <p:ext uri="{BB962C8B-B14F-4D97-AF65-F5344CB8AC3E}">
        <p14:creationId xmlns:p14="http://schemas.microsoft.com/office/powerpoint/2010/main" val="833848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2908663" y="1860323"/>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CL"/>
          </a:p>
        </p:txBody>
      </p:sp>
      <p:sp>
        <p:nvSpPr>
          <p:cNvPr id="4" name="Marcador de fecha 3"/>
          <p:cNvSpPr>
            <a:spLocks noGrp="1"/>
          </p:cNvSpPr>
          <p:nvPr>
            <p:ph type="dt" sz="half" idx="10"/>
          </p:nvPr>
        </p:nvSpPr>
        <p:spPr/>
        <p:txBody>
          <a:bodyPr/>
          <a:lstStyle/>
          <a:p>
            <a:fld id="{2F46E127-495F-49C7-BA9C-216FDE0F5267}" type="datetimeFigureOut">
              <a:rPr lang="es-CL" smtClean="0"/>
              <a:t>04-05-2023</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BC7AD4E3-5E93-4A4F-8618-BAA99743D90C}" type="slidenum">
              <a:rPr lang="es-CL" smtClean="0"/>
              <a:t>‹Nº›</a:t>
            </a:fld>
            <a:endParaRPr lang="es-CL"/>
          </a:p>
        </p:txBody>
      </p:sp>
      <p:pic>
        <p:nvPicPr>
          <p:cNvPr id="7" name="Imagen 6"/>
          <p:cNvPicPr>
            <a:picLocks noChangeAspect="1"/>
          </p:cNvPicPr>
          <p:nvPr userDrawn="1"/>
        </p:nvPicPr>
        <p:blipFill>
          <a:blip r:embed="rId2"/>
          <a:stretch>
            <a:fillRect/>
          </a:stretch>
        </p:blipFill>
        <p:spPr>
          <a:xfrm>
            <a:off x="751521" y="1037227"/>
            <a:ext cx="3147333" cy="4191363"/>
          </a:xfrm>
          <a:prstGeom prst="rect">
            <a:avLst/>
          </a:prstGeom>
        </p:spPr>
      </p:pic>
    </p:spTree>
    <p:extLst>
      <p:ext uri="{BB962C8B-B14F-4D97-AF65-F5344CB8AC3E}">
        <p14:creationId xmlns:p14="http://schemas.microsoft.com/office/powerpoint/2010/main" val="2680520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p>
            <a:fld id="{2F46E127-495F-49C7-BA9C-216FDE0F5267}" type="datetimeFigureOut">
              <a:rPr lang="es-CL" smtClean="0"/>
              <a:t>04-05-2023</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BC7AD4E3-5E93-4A4F-8618-BAA99743D90C}" type="slidenum">
              <a:rPr lang="es-CL" smtClean="0"/>
              <a:t>‹Nº›</a:t>
            </a:fld>
            <a:endParaRPr lang="es-CL"/>
          </a:p>
        </p:txBody>
      </p:sp>
    </p:spTree>
    <p:extLst>
      <p:ext uri="{BB962C8B-B14F-4D97-AF65-F5344CB8AC3E}">
        <p14:creationId xmlns:p14="http://schemas.microsoft.com/office/powerpoint/2010/main" val="4117265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C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p>
            <a:fld id="{2F46E127-495F-49C7-BA9C-216FDE0F5267}" type="datetimeFigureOut">
              <a:rPr lang="es-CL" smtClean="0"/>
              <a:t>04-05-2023</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BC7AD4E3-5E93-4A4F-8618-BAA99743D90C}" type="slidenum">
              <a:rPr lang="es-CL" smtClean="0"/>
              <a:t>‹Nº›</a:t>
            </a:fld>
            <a:endParaRPr lang="es-CL"/>
          </a:p>
        </p:txBody>
      </p:sp>
    </p:spTree>
    <p:extLst>
      <p:ext uri="{BB962C8B-B14F-4D97-AF65-F5344CB8AC3E}">
        <p14:creationId xmlns:p14="http://schemas.microsoft.com/office/powerpoint/2010/main" val="26003765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ámina Contenido 1">
    <p:spTree>
      <p:nvGrpSpPr>
        <p:cNvPr id="1" name=""/>
        <p:cNvGrpSpPr/>
        <p:nvPr/>
      </p:nvGrpSpPr>
      <p:grpSpPr>
        <a:xfrm>
          <a:off x="0" y="0"/>
          <a:ext cx="0" cy="0"/>
          <a:chOff x="0" y="0"/>
          <a:chExt cx="0" cy="0"/>
        </a:xfrm>
      </p:grpSpPr>
      <p:sp>
        <p:nvSpPr>
          <p:cNvPr id="17" name="Marcador de título 1">
            <a:extLst>
              <a:ext uri="{FF2B5EF4-FFF2-40B4-BE49-F238E27FC236}">
                <a16:creationId xmlns:a16="http://schemas.microsoft.com/office/drawing/2014/main" id="{69AFE595-3374-F441-9C43-035DD3CE8D6E}"/>
              </a:ext>
            </a:extLst>
          </p:cNvPr>
          <p:cNvSpPr>
            <a:spLocks noGrp="1"/>
          </p:cNvSpPr>
          <p:nvPr>
            <p:ph type="title"/>
          </p:nvPr>
        </p:nvSpPr>
        <p:spPr>
          <a:xfrm>
            <a:off x="655656" y="207704"/>
            <a:ext cx="9308615" cy="800825"/>
          </a:xfrm>
          <a:prstGeom prst="rect">
            <a:avLst/>
          </a:prstGeom>
        </p:spPr>
        <p:txBody>
          <a:bodyPr vert="horz" lIns="91440" tIns="45720" rIns="91440" bIns="45720" rtlCol="0" anchor="ctr">
            <a:normAutofit/>
          </a:bodyPr>
          <a:lstStyle/>
          <a:p>
            <a:r>
              <a:rPr lang="es-ES" dirty="0"/>
              <a:t>Haga clic para modificar el estilo de título del patrón</a:t>
            </a:r>
            <a:endParaRPr lang="es-CL" dirty="0"/>
          </a:p>
        </p:txBody>
      </p:sp>
      <p:sp>
        <p:nvSpPr>
          <p:cNvPr id="22" name="Marcador de contenido 21">
            <a:extLst>
              <a:ext uri="{FF2B5EF4-FFF2-40B4-BE49-F238E27FC236}">
                <a16:creationId xmlns:a16="http://schemas.microsoft.com/office/drawing/2014/main" id="{95A8385F-D658-6145-8124-D6CBB143547D}"/>
              </a:ext>
            </a:extLst>
          </p:cNvPr>
          <p:cNvSpPr>
            <a:spLocks noGrp="1"/>
          </p:cNvSpPr>
          <p:nvPr>
            <p:ph sz="quarter" idx="10"/>
          </p:nvPr>
        </p:nvSpPr>
        <p:spPr>
          <a:xfrm>
            <a:off x="655638" y="1600200"/>
            <a:ext cx="10820400" cy="4503738"/>
          </a:xfrm>
        </p:spPr>
        <p:txBody>
          <a:bodyPr/>
          <a:lstStyle>
            <a:lvl1pPr>
              <a:defRPr>
                <a:solidFill>
                  <a:schemeClr val="tx1">
                    <a:lumMod val="75000"/>
                    <a:lumOff val="25000"/>
                  </a:schemeClr>
                </a:solidFill>
              </a:defRPr>
            </a:lvl1pPr>
          </a:lstStyle>
          <a:p>
            <a:r>
              <a:rPr lang="es-ES"/>
              <a:t>Editar los estilos de texto del patrón
Segundo nivel
Tercer nivel
Cuarto nivel
Quinto nivel</a:t>
            </a:r>
            <a:endParaRPr lang="es-CL"/>
          </a:p>
        </p:txBody>
      </p:sp>
    </p:spTree>
    <p:extLst>
      <p:ext uri="{BB962C8B-B14F-4D97-AF65-F5344CB8AC3E}">
        <p14:creationId xmlns:p14="http://schemas.microsoft.com/office/powerpoint/2010/main" val="1032928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Haga clic para modificar el estilo de título del patrón</a:t>
            </a:r>
            <a:endParaRPr lang="es-CL" dirty="0"/>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p>
            <a:fld id="{2F46E127-495F-49C7-BA9C-216FDE0F5267}" type="datetimeFigureOut">
              <a:rPr lang="es-CL" smtClean="0"/>
              <a:t>04-05-2023</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BC7AD4E3-5E93-4A4F-8618-BAA99743D90C}" type="slidenum">
              <a:rPr lang="es-CL" smtClean="0"/>
              <a:t>‹Nº›</a:t>
            </a:fld>
            <a:endParaRPr lang="es-CL"/>
          </a:p>
        </p:txBody>
      </p:sp>
    </p:spTree>
    <p:extLst>
      <p:ext uri="{BB962C8B-B14F-4D97-AF65-F5344CB8AC3E}">
        <p14:creationId xmlns:p14="http://schemas.microsoft.com/office/powerpoint/2010/main" val="2586457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C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2F46E127-495F-49C7-BA9C-216FDE0F5267}" type="datetimeFigureOut">
              <a:rPr lang="es-CL" smtClean="0"/>
              <a:t>04-05-2023</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BC7AD4E3-5E93-4A4F-8618-BAA99743D90C}" type="slidenum">
              <a:rPr lang="es-CL" smtClean="0"/>
              <a:t>‹Nº›</a:t>
            </a:fld>
            <a:endParaRPr lang="es-CL"/>
          </a:p>
        </p:txBody>
      </p:sp>
    </p:spTree>
    <p:extLst>
      <p:ext uri="{BB962C8B-B14F-4D97-AF65-F5344CB8AC3E}">
        <p14:creationId xmlns:p14="http://schemas.microsoft.com/office/powerpoint/2010/main" val="2429812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Marcador de fecha 4"/>
          <p:cNvSpPr>
            <a:spLocks noGrp="1"/>
          </p:cNvSpPr>
          <p:nvPr>
            <p:ph type="dt" sz="half" idx="10"/>
          </p:nvPr>
        </p:nvSpPr>
        <p:spPr/>
        <p:txBody>
          <a:bodyPr/>
          <a:lstStyle/>
          <a:p>
            <a:fld id="{2F46E127-495F-49C7-BA9C-216FDE0F5267}" type="datetimeFigureOut">
              <a:rPr lang="es-CL" smtClean="0"/>
              <a:t>04-05-2023</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BC7AD4E3-5E93-4A4F-8618-BAA99743D90C}" type="slidenum">
              <a:rPr lang="es-CL" smtClean="0"/>
              <a:t>‹Nº›</a:t>
            </a:fld>
            <a:endParaRPr lang="es-CL"/>
          </a:p>
        </p:txBody>
      </p:sp>
    </p:spTree>
    <p:extLst>
      <p:ext uri="{BB962C8B-B14F-4D97-AF65-F5344CB8AC3E}">
        <p14:creationId xmlns:p14="http://schemas.microsoft.com/office/powerpoint/2010/main" val="38293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C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Marcador de fecha 6"/>
          <p:cNvSpPr>
            <a:spLocks noGrp="1"/>
          </p:cNvSpPr>
          <p:nvPr>
            <p:ph type="dt" sz="half" idx="10"/>
          </p:nvPr>
        </p:nvSpPr>
        <p:spPr/>
        <p:txBody>
          <a:bodyPr/>
          <a:lstStyle/>
          <a:p>
            <a:fld id="{2F46E127-495F-49C7-BA9C-216FDE0F5267}" type="datetimeFigureOut">
              <a:rPr lang="es-CL" smtClean="0"/>
              <a:t>04-05-2023</a:t>
            </a:fld>
            <a:endParaRPr lang="es-CL"/>
          </a:p>
        </p:txBody>
      </p:sp>
      <p:sp>
        <p:nvSpPr>
          <p:cNvPr id="8" name="Marcador de pie de página 7"/>
          <p:cNvSpPr>
            <a:spLocks noGrp="1"/>
          </p:cNvSpPr>
          <p:nvPr>
            <p:ph type="ftr" sz="quarter" idx="11"/>
          </p:nvPr>
        </p:nvSpPr>
        <p:spPr/>
        <p:txBody>
          <a:bodyPr/>
          <a:lstStyle/>
          <a:p>
            <a:endParaRPr lang="es-CL"/>
          </a:p>
        </p:txBody>
      </p:sp>
      <p:sp>
        <p:nvSpPr>
          <p:cNvPr id="9" name="Marcador de número de diapositiva 8"/>
          <p:cNvSpPr>
            <a:spLocks noGrp="1"/>
          </p:cNvSpPr>
          <p:nvPr>
            <p:ph type="sldNum" sz="quarter" idx="12"/>
          </p:nvPr>
        </p:nvSpPr>
        <p:spPr/>
        <p:txBody>
          <a:bodyPr/>
          <a:lstStyle/>
          <a:p>
            <a:fld id="{BC7AD4E3-5E93-4A4F-8618-BAA99743D90C}" type="slidenum">
              <a:rPr lang="es-CL" smtClean="0"/>
              <a:t>‹Nº›</a:t>
            </a:fld>
            <a:endParaRPr lang="es-CL"/>
          </a:p>
        </p:txBody>
      </p:sp>
    </p:spTree>
    <p:extLst>
      <p:ext uri="{BB962C8B-B14F-4D97-AF65-F5344CB8AC3E}">
        <p14:creationId xmlns:p14="http://schemas.microsoft.com/office/powerpoint/2010/main" val="1341329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fecha 2"/>
          <p:cNvSpPr>
            <a:spLocks noGrp="1"/>
          </p:cNvSpPr>
          <p:nvPr>
            <p:ph type="dt" sz="half" idx="10"/>
          </p:nvPr>
        </p:nvSpPr>
        <p:spPr/>
        <p:txBody>
          <a:bodyPr/>
          <a:lstStyle/>
          <a:p>
            <a:fld id="{2F46E127-495F-49C7-BA9C-216FDE0F5267}" type="datetimeFigureOut">
              <a:rPr lang="es-CL" smtClean="0"/>
              <a:t>04-05-2023</a:t>
            </a:fld>
            <a:endParaRPr lang="es-CL"/>
          </a:p>
        </p:txBody>
      </p:sp>
      <p:sp>
        <p:nvSpPr>
          <p:cNvPr id="4" name="Marcador de pie de página 3"/>
          <p:cNvSpPr>
            <a:spLocks noGrp="1"/>
          </p:cNvSpPr>
          <p:nvPr>
            <p:ph type="ftr" sz="quarter" idx="11"/>
          </p:nvPr>
        </p:nvSpPr>
        <p:spPr/>
        <p:txBody>
          <a:bodyPr/>
          <a:lstStyle/>
          <a:p>
            <a:endParaRPr lang="es-CL"/>
          </a:p>
        </p:txBody>
      </p:sp>
      <p:sp>
        <p:nvSpPr>
          <p:cNvPr id="5" name="Marcador de número de diapositiva 4"/>
          <p:cNvSpPr>
            <a:spLocks noGrp="1"/>
          </p:cNvSpPr>
          <p:nvPr>
            <p:ph type="sldNum" sz="quarter" idx="12"/>
          </p:nvPr>
        </p:nvSpPr>
        <p:spPr/>
        <p:txBody>
          <a:bodyPr/>
          <a:lstStyle/>
          <a:p>
            <a:fld id="{BC7AD4E3-5E93-4A4F-8618-BAA99743D90C}" type="slidenum">
              <a:rPr lang="es-CL" smtClean="0"/>
              <a:t>‹Nº›</a:t>
            </a:fld>
            <a:endParaRPr lang="es-CL"/>
          </a:p>
        </p:txBody>
      </p:sp>
      <p:pic>
        <p:nvPicPr>
          <p:cNvPr id="6" name="Imagen 5"/>
          <p:cNvPicPr>
            <a:picLocks noChangeAspect="1"/>
          </p:cNvPicPr>
          <p:nvPr userDrawn="1"/>
        </p:nvPicPr>
        <p:blipFill>
          <a:blip r:embed="rId2"/>
          <a:stretch>
            <a:fillRect/>
          </a:stretch>
        </p:blipFill>
        <p:spPr>
          <a:xfrm>
            <a:off x="10920847" y="0"/>
            <a:ext cx="1271153" cy="1691593"/>
          </a:xfrm>
          <a:prstGeom prst="rect">
            <a:avLst/>
          </a:prstGeom>
        </p:spPr>
      </p:pic>
    </p:spTree>
    <p:extLst>
      <p:ext uri="{BB962C8B-B14F-4D97-AF65-F5344CB8AC3E}">
        <p14:creationId xmlns:p14="http://schemas.microsoft.com/office/powerpoint/2010/main" val="3641621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F46E127-495F-49C7-BA9C-216FDE0F5267}" type="datetimeFigureOut">
              <a:rPr lang="es-CL" smtClean="0"/>
              <a:t>04-05-2023</a:t>
            </a:fld>
            <a:endParaRPr lang="es-CL"/>
          </a:p>
        </p:txBody>
      </p:sp>
      <p:sp>
        <p:nvSpPr>
          <p:cNvPr id="3" name="Marcador de pie de página 2"/>
          <p:cNvSpPr>
            <a:spLocks noGrp="1"/>
          </p:cNvSpPr>
          <p:nvPr>
            <p:ph type="ftr" sz="quarter" idx="11"/>
          </p:nvPr>
        </p:nvSpPr>
        <p:spPr/>
        <p:txBody>
          <a:bodyPr/>
          <a:lstStyle/>
          <a:p>
            <a:endParaRPr lang="es-CL"/>
          </a:p>
        </p:txBody>
      </p:sp>
      <p:sp>
        <p:nvSpPr>
          <p:cNvPr id="4" name="Marcador de número de diapositiva 3"/>
          <p:cNvSpPr>
            <a:spLocks noGrp="1"/>
          </p:cNvSpPr>
          <p:nvPr>
            <p:ph type="sldNum" sz="quarter" idx="12"/>
          </p:nvPr>
        </p:nvSpPr>
        <p:spPr/>
        <p:txBody>
          <a:bodyPr/>
          <a:lstStyle/>
          <a:p>
            <a:fld id="{BC7AD4E3-5E93-4A4F-8618-BAA99743D90C}" type="slidenum">
              <a:rPr lang="es-CL" smtClean="0"/>
              <a:t>‹Nº›</a:t>
            </a:fld>
            <a:endParaRPr lang="es-CL"/>
          </a:p>
        </p:txBody>
      </p:sp>
    </p:spTree>
    <p:extLst>
      <p:ext uri="{BB962C8B-B14F-4D97-AF65-F5344CB8AC3E}">
        <p14:creationId xmlns:p14="http://schemas.microsoft.com/office/powerpoint/2010/main" val="1065104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2F46E127-495F-49C7-BA9C-216FDE0F5267}" type="datetimeFigureOut">
              <a:rPr lang="es-CL" smtClean="0"/>
              <a:t>04-05-2023</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BC7AD4E3-5E93-4A4F-8618-BAA99743D90C}" type="slidenum">
              <a:rPr lang="es-CL" smtClean="0"/>
              <a:t>‹Nº›</a:t>
            </a:fld>
            <a:endParaRPr lang="es-CL"/>
          </a:p>
        </p:txBody>
      </p:sp>
    </p:spTree>
    <p:extLst>
      <p:ext uri="{BB962C8B-B14F-4D97-AF65-F5344CB8AC3E}">
        <p14:creationId xmlns:p14="http://schemas.microsoft.com/office/powerpoint/2010/main" val="402727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L"/>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2F46E127-495F-49C7-BA9C-216FDE0F5267}" type="datetimeFigureOut">
              <a:rPr lang="es-CL" smtClean="0"/>
              <a:t>04-05-2023</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BC7AD4E3-5E93-4A4F-8618-BAA99743D90C}" type="slidenum">
              <a:rPr lang="es-CL" smtClean="0"/>
              <a:t>‹Nº›</a:t>
            </a:fld>
            <a:endParaRPr lang="es-CL"/>
          </a:p>
        </p:txBody>
      </p:sp>
    </p:spTree>
    <p:extLst>
      <p:ext uri="{BB962C8B-B14F-4D97-AF65-F5344CB8AC3E}">
        <p14:creationId xmlns:p14="http://schemas.microsoft.com/office/powerpoint/2010/main" val="2060615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46E127-495F-49C7-BA9C-216FDE0F5267}" type="datetimeFigureOut">
              <a:rPr lang="es-CL" smtClean="0"/>
              <a:t>04-05-2023</a:t>
            </a:fld>
            <a:endParaRPr lang="es-C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7AD4E3-5E93-4A4F-8618-BAA99743D90C}" type="slidenum">
              <a:rPr lang="es-CL" smtClean="0"/>
              <a:t>‹Nº›</a:t>
            </a:fld>
            <a:endParaRPr lang="es-CL"/>
          </a:p>
        </p:txBody>
      </p:sp>
    </p:spTree>
    <p:extLst>
      <p:ext uri="{BB962C8B-B14F-4D97-AF65-F5344CB8AC3E}">
        <p14:creationId xmlns:p14="http://schemas.microsoft.com/office/powerpoint/2010/main" val="36915743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idx="4294967295"/>
          </p:nvPr>
        </p:nvSpPr>
        <p:spPr>
          <a:xfrm>
            <a:off x="4598509" y="2354882"/>
            <a:ext cx="6939067" cy="1598553"/>
          </a:xfrm>
        </p:spPr>
        <p:txBody>
          <a:bodyPr>
            <a:normAutofit fontScale="90000"/>
          </a:bodyPr>
          <a:lstStyle/>
          <a:p>
            <a:pPr algn="ctr"/>
            <a:r>
              <a:rPr lang="es-ES" sz="4000" b="1" dirty="0" smtClean="0"/>
              <a:t>Taller </a:t>
            </a:r>
            <a:r>
              <a:rPr lang="es-ES" sz="4000" b="1" dirty="0"/>
              <a:t>Intersectorial “Hacia una mayor articulación entre la educación y el trabajo en las Américas</a:t>
            </a:r>
            <a:r>
              <a:rPr lang="es-ES" sz="4000" b="1" dirty="0" smtClean="0"/>
              <a:t>”</a:t>
            </a:r>
            <a:br>
              <a:rPr lang="es-ES" sz="4000" b="1" dirty="0" smtClean="0"/>
            </a:br>
            <a:r>
              <a:rPr lang="es-ES" sz="4000" b="1" dirty="0" smtClean="0"/>
              <a:t/>
            </a:r>
            <a:br>
              <a:rPr lang="es-ES" sz="4000" b="1" dirty="0" smtClean="0"/>
            </a:br>
            <a:r>
              <a:rPr lang="es-ES" sz="3100" b="1" dirty="0" smtClean="0"/>
              <a:t>4 y 5 de mayo, Buenos Aires, Argentina </a:t>
            </a:r>
            <a:r>
              <a:rPr lang="es-ES" dirty="0"/>
              <a:t/>
            </a:r>
            <a:br>
              <a:rPr lang="es-ES" dirty="0"/>
            </a:br>
            <a:endParaRPr lang="es-CL" dirty="0"/>
          </a:p>
        </p:txBody>
      </p:sp>
      <p:sp>
        <p:nvSpPr>
          <p:cNvPr id="4" name="CuadroTexto 3"/>
          <p:cNvSpPr txBox="1"/>
          <p:nvPr/>
        </p:nvSpPr>
        <p:spPr>
          <a:xfrm>
            <a:off x="4210017" y="4552788"/>
            <a:ext cx="7490012" cy="1384995"/>
          </a:xfrm>
          <a:prstGeom prst="rect">
            <a:avLst/>
          </a:prstGeom>
          <a:noFill/>
        </p:spPr>
        <p:txBody>
          <a:bodyPr wrap="square" rtlCol="0">
            <a:spAutoFit/>
          </a:bodyPr>
          <a:lstStyle/>
          <a:p>
            <a:pPr algn="ctr"/>
            <a:r>
              <a:rPr lang="es-CL" sz="2800" dirty="0" smtClean="0"/>
              <a:t>Articulación Educación y Trabajo para un Sistema de Reconocimiento y Homologación en el Contexto de un Marco Regional de Cualificaciones </a:t>
            </a:r>
            <a:endParaRPr lang="en-US" sz="2800" dirty="0"/>
          </a:p>
        </p:txBody>
      </p:sp>
    </p:spTree>
    <p:extLst>
      <p:ext uri="{BB962C8B-B14F-4D97-AF65-F5344CB8AC3E}">
        <p14:creationId xmlns:p14="http://schemas.microsoft.com/office/powerpoint/2010/main" val="3012584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4B3F2926-C243-76D6-C7A2-D4D0D01BFEA4}"/>
              </a:ext>
            </a:extLst>
          </p:cNvPr>
          <p:cNvSpPr txBox="1"/>
          <p:nvPr/>
        </p:nvSpPr>
        <p:spPr>
          <a:xfrm>
            <a:off x="-540927" y="1889555"/>
            <a:ext cx="6884195" cy="723275"/>
          </a:xfrm>
          <a:prstGeom prst="rect">
            <a:avLst/>
          </a:prstGeom>
          <a:noFill/>
        </p:spPr>
        <p:txBody>
          <a:bodyPr wrap="square" rtlCol="0">
            <a:spAutoFit/>
          </a:bodyPr>
          <a:lstStyle/>
          <a:p>
            <a:pPr algn="ctr"/>
            <a:endParaRPr lang="es-CO" sz="2300" dirty="0">
              <a:latin typeface="Century Gothic" panose="020B0502020202020204" pitchFamily="34" charset="0"/>
            </a:endParaRPr>
          </a:p>
          <a:p>
            <a:endParaRPr lang="es-CO" dirty="0"/>
          </a:p>
        </p:txBody>
      </p:sp>
      <p:sp>
        <p:nvSpPr>
          <p:cNvPr id="8" name="Rectángulo 7"/>
          <p:cNvSpPr/>
          <p:nvPr/>
        </p:nvSpPr>
        <p:spPr>
          <a:xfrm>
            <a:off x="6204856" y="1398016"/>
            <a:ext cx="5581723" cy="5002784"/>
          </a:xfrm>
          <a:prstGeom prst="rect">
            <a:avLst/>
          </a:prstGeom>
        </p:spPr>
        <p:txBody>
          <a:bodyPr wrap="square">
            <a:spAutoFit/>
          </a:bodyPr>
          <a:lstStyle/>
          <a:p>
            <a:pPr algn="just"/>
            <a:r>
              <a:rPr lang="es-CL" sz="2000" dirty="0"/>
              <a:t>A través de una declaración firmada por los Presidentes de los países miembros de la Alianza del Pacífico, Sebastián Piñera de Chile; Iván Duque de Colombia, Martín Vizcarra de Perú y Andrés Manuel López Obrador de México se instruyó el mandato presidencial de dar inicio a la elaboración de una hoja de ruta que permita homologar los sistemas de certificación de los cuatro países.</a:t>
            </a:r>
          </a:p>
          <a:p>
            <a:pPr algn="just"/>
            <a:endParaRPr lang="es-CL" sz="2000" dirty="0"/>
          </a:p>
          <a:p>
            <a:pPr algn="just"/>
            <a:r>
              <a:rPr lang="es-CL" sz="2000" dirty="0"/>
              <a:t>La declaración se dio en el marco de la XIV Cumbre de la Alianza del Pacífico realizada en la ciudad de Lima (</a:t>
            </a:r>
            <a:r>
              <a:rPr lang="es-CL" sz="2000" dirty="0" smtClean="0"/>
              <a:t>julio 2019) y </a:t>
            </a:r>
            <a:r>
              <a:rPr lang="es-CL" sz="2000" dirty="0"/>
              <a:t>en ella se instruye a los países miembros a elaborar un informe comparativo de los sistemas de evaluación y certificación de competencias laborales como primer paso para la elaboración de la mencionada hoja de ruta.</a:t>
            </a:r>
          </a:p>
        </p:txBody>
      </p:sp>
      <p:pic>
        <p:nvPicPr>
          <p:cNvPr id="9" name="Imagen 8"/>
          <p:cNvPicPr>
            <a:picLocks noChangeAspect="1"/>
          </p:cNvPicPr>
          <p:nvPr/>
        </p:nvPicPr>
        <p:blipFill>
          <a:blip r:embed="rId2"/>
          <a:stretch>
            <a:fillRect/>
          </a:stretch>
        </p:blipFill>
        <p:spPr>
          <a:xfrm>
            <a:off x="573985" y="2612830"/>
            <a:ext cx="5283021" cy="2645257"/>
          </a:xfrm>
          <a:prstGeom prst="rect">
            <a:avLst/>
          </a:prstGeom>
        </p:spPr>
      </p:pic>
      <p:sp>
        <p:nvSpPr>
          <p:cNvPr id="10" name="Rectángulo 9"/>
          <p:cNvSpPr/>
          <p:nvPr/>
        </p:nvSpPr>
        <p:spPr>
          <a:xfrm>
            <a:off x="286602" y="144271"/>
            <a:ext cx="9867332" cy="954107"/>
          </a:xfrm>
          <a:prstGeom prst="rect">
            <a:avLst/>
          </a:prstGeom>
        </p:spPr>
        <p:txBody>
          <a:bodyPr wrap="square">
            <a:spAutoFit/>
          </a:bodyPr>
          <a:lstStyle/>
          <a:p>
            <a:r>
              <a:rPr lang="es-CL" sz="2800" b="1" dirty="0"/>
              <a:t>Mandato de presidentes: </a:t>
            </a:r>
            <a:r>
              <a:rPr lang="es-CL" sz="2800" b="1" dirty="0" smtClean="0"/>
              <a:t>estudio comparativo de los sistemas de certificación de competencias laborales</a:t>
            </a:r>
            <a:endParaRPr lang="es-CL" sz="2800" b="1" dirty="0"/>
          </a:p>
        </p:txBody>
      </p:sp>
    </p:spTree>
    <p:extLst>
      <p:ext uri="{BB962C8B-B14F-4D97-AF65-F5344CB8AC3E}">
        <p14:creationId xmlns:p14="http://schemas.microsoft.com/office/powerpoint/2010/main" val="3575226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3C23B5-4EF9-17A9-B21B-AD24F1583AE0}"/>
              </a:ext>
            </a:extLst>
          </p:cNvPr>
          <p:cNvSpPr>
            <a:spLocks noGrp="1"/>
          </p:cNvSpPr>
          <p:nvPr>
            <p:ph type="title"/>
          </p:nvPr>
        </p:nvSpPr>
        <p:spPr>
          <a:xfrm>
            <a:off x="634284" y="588973"/>
            <a:ext cx="11417967" cy="1058779"/>
          </a:xfrm>
        </p:spPr>
        <p:txBody>
          <a:bodyPr>
            <a:noAutofit/>
          </a:bodyPr>
          <a:lstStyle/>
          <a:p>
            <a:r>
              <a:rPr lang="es-CO" sz="5400" b="1" dirty="0">
                <a:solidFill>
                  <a:srgbClr val="002060"/>
                </a:solidFill>
                <a:latin typeface="Century Gothic" panose="020B0502020202020204" pitchFamily="34" charset="0"/>
              </a:rPr>
              <a:t/>
            </a:r>
            <a:br>
              <a:rPr lang="es-CO" sz="5400" b="1" dirty="0">
                <a:solidFill>
                  <a:srgbClr val="002060"/>
                </a:solidFill>
                <a:latin typeface="Century Gothic" panose="020B0502020202020204" pitchFamily="34" charset="0"/>
              </a:rPr>
            </a:br>
            <a:endParaRPr lang="es-CO" sz="5000" b="1" dirty="0">
              <a:solidFill>
                <a:schemeClr val="tx1">
                  <a:lumMod val="95000"/>
                  <a:lumOff val="5000"/>
                </a:schemeClr>
              </a:solidFill>
              <a:latin typeface="Century Gothic" panose="020B0502020202020204" pitchFamily="34" charset="0"/>
            </a:endParaRPr>
          </a:p>
        </p:txBody>
      </p:sp>
      <p:sp>
        <p:nvSpPr>
          <p:cNvPr id="6" name="CuadroTexto 5">
            <a:extLst>
              <a:ext uri="{FF2B5EF4-FFF2-40B4-BE49-F238E27FC236}">
                <a16:creationId xmlns:a16="http://schemas.microsoft.com/office/drawing/2014/main" id="{4B3F2926-C243-76D6-C7A2-D4D0D01BFEA4}"/>
              </a:ext>
            </a:extLst>
          </p:cNvPr>
          <p:cNvSpPr txBox="1"/>
          <p:nvPr/>
        </p:nvSpPr>
        <p:spPr>
          <a:xfrm>
            <a:off x="-540927" y="1889555"/>
            <a:ext cx="6884195" cy="723275"/>
          </a:xfrm>
          <a:prstGeom prst="rect">
            <a:avLst/>
          </a:prstGeom>
          <a:noFill/>
        </p:spPr>
        <p:txBody>
          <a:bodyPr wrap="square" rtlCol="0">
            <a:spAutoFit/>
          </a:bodyPr>
          <a:lstStyle/>
          <a:p>
            <a:pPr algn="ctr"/>
            <a:endParaRPr lang="es-CO" sz="2300" dirty="0">
              <a:latin typeface="Century Gothic" panose="020B0502020202020204" pitchFamily="34" charset="0"/>
            </a:endParaRPr>
          </a:p>
          <a:p>
            <a:endParaRPr lang="es-CO" dirty="0"/>
          </a:p>
        </p:txBody>
      </p:sp>
      <p:sp>
        <p:nvSpPr>
          <p:cNvPr id="7" name="Rectángulo 6"/>
          <p:cNvSpPr/>
          <p:nvPr/>
        </p:nvSpPr>
        <p:spPr>
          <a:xfrm>
            <a:off x="286602" y="144271"/>
            <a:ext cx="9867332" cy="954107"/>
          </a:xfrm>
          <a:prstGeom prst="rect">
            <a:avLst/>
          </a:prstGeom>
        </p:spPr>
        <p:txBody>
          <a:bodyPr wrap="square">
            <a:spAutoFit/>
          </a:bodyPr>
          <a:lstStyle/>
          <a:p>
            <a:r>
              <a:rPr lang="es-CL" sz="2800" b="1" dirty="0"/>
              <a:t>Mandato de presidentes: definir sistema operativo para la homologación de certificaciones</a:t>
            </a:r>
          </a:p>
        </p:txBody>
      </p:sp>
      <p:pic>
        <p:nvPicPr>
          <p:cNvPr id="8" name="Imagen 7"/>
          <p:cNvPicPr>
            <a:picLocks noChangeAspect="1"/>
          </p:cNvPicPr>
          <p:nvPr/>
        </p:nvPicPr>
        <p:blipFill>
          <a:blip r:embed="rId2"/>
          <a:stretch>
            <a:fillRect/>
          </a:stretch>
        </p:blipFill>
        <p:spPr>
          <a:xfrm>
            <a:off x="286602" y="1371267"/>
            <a:ext cx="5991368" cy="2555042"/>
          </a:xfrm>
          <a:prstGeom prst="rect">
            <a:avLst/>
          </a:prstGeom>
        </p:spPr>
      </p:pic>
      <p:pic>
        <p:nvPicPr>
          <p:cNvPr id="9" name="Imagen 8">
            <a:extLst>
              <a:ext uri="{FF2B5EF4-FFF2-40B4-BE49-F238E27FC236}">
                <a16:creationId xmlns:a16="http://schemas.microsoft.com/office/drawing/2014/main" id="{00000000-0008-0000-0400-0000030000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4818" y="4388871"/>
            <a:ext cx="2590429" cy="657230"/>
          </a:xfrm>
          <a:prstGeom prst="rect">
            <a:avLst/>
          </a:prstGeom>
        </p:spPr>
      </p:pic>
      <p:sp>
        <p:nvSpPr>
          <p:cNvPr id="10" name="Rectángulo 9"/>
          <p:cNvSpPr/>
          <p:nvPr/>
        </p:nvSpPr>
        <p:spPr>
          <a:xfrm>
            <a:off x="6625652" y="1095768"/>
            <a:ext cx="4940489" cy="5016758"/>
          </a:xfrm>
          <a:prstGeom prst="rect">
            <a:avLst/>
          </a:prstGeom>
        </p:spPr>
        <p:txBody>
          <a:bodyPr wrap="square">
            <a:spAutoFit/>
          </a:bodyPr>
          <a:lstStyle/>
          <a:p>
            <a:pPr algn="just"/>
            <a:r>
              <a:rPr lang="es-CL" sz="2000" dirty="0">
                <a:solidFill>
                  <a:prstClr val="black"/>
                </a:solidFill>
              </a:rPr>
              <a:t>La Declaración suscrita por los presidentes, Sebastián Piñera de Chile, Iván Duque de Colombia, Andrés Manuel López Obrador de México y Francisco </a:t>
            </a:r>
            <a:r>
              <a:rPr lang="es-CL" sz="2000" dirty="0" err="1">
                <a:solidFill>
                  <a:prstClr val="black"/>
                </a:solidFill>
              </a:rPr>
              <a:t>Sagasti</a:t>
            </a:r>
            <a:r>
              <a:rPr lang="es-CL" sz="2000" dirty="0">
                <a:solidFill>
                  <a:prstClr val="black"/>
                </a:solidFill>
              </a:rPr>
              <a:t> de Perú, viene a dar continuidad al importante trabajo que se venía desarrollando tras la Declaración de Lima.</a:t>
            </a:r>
          </a:p>
          <a:p>
            <a:pPr algn="just"/>
            <a:r>
              <a:rPr lang="es-CL" sz="2000" dirty="0">
                <a:solidFill>
                  <a:prstClr val="black"/>
                </a:solidFill>
              </a:rPr>
              <a:t>La Declaración de </a:t>
            </a:r>
            <a:r>
              <a:rPr lang="es-CL" sz="2000" dirty="0" smtClean="0">
                <a:solidFill>
                  <a:prstClr val="black"/>
                </a:solidFill>
              </a:rPr>
              <a:t>Santiago (diciembre 2020), </a:t>
            </a:r>
            <a:r>
              <a:rPr lang="es-CL" sz="2000" dirty="0">
                <a:solidFill>
                  <a:prstClr val="black"/>
                </a:solidFill>
              </a:rPr>
              <a:t>incluye entre sus partes el mandato de “trabajar estrechamente con las instituciones nacionales de certificación de competencias laborales en definir el sistema operativo para la homologación de las certificaciones que otorgan en base a las conclusiones del estudio comparativo desarrollado en el mandato de Lima”.</a:t>
            </a:r>
          </a:p>
        </p:txBody>
      </p:sp>
    </p:spTree>
    <p:extLst>
      <p:ext uri="{BB962C8B-B14F-4D97-AF65-F5344CB8AC3E}">
        <p14:creationId xmlns:p14="http://schemas.microsoft.com/office/powerpoint/2010/main" val="4147795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3C23B5-4EF9-17A9-B21B-AD24F1583AE0}"/>
              </a:ext>
            </a:extLst>
          </p:cNvPr>
          <p:cNvSpPr>
            <a:spLocks noGrp="1"/>
          </p:cNvSpPr>
          <p:nvPr>
            <p:ph type="title"/>
          </p:nvPr>
        </p:nvSpPr>
        <p:spPr>
          <a:xfrm>
            <a:off x="634284" y="628867"/>
            <a:ext cx="11417967" cy="1058779"/>
          </a:xfrm>
        </p:spPr>
        <p:txBody>
          <a:bodyPr>
            <a:noAutofit/>
          </a:bodyPr>
          <a:lstStyle/>
          <a:p>
            <a:r>
              <a:rPr lang="es-CO" sz="5400" b="1" dirty="0">
                <a:solidFill>
                  <a:srgbClr val="002060"/>
                </a:solidFill>
                <a:latin typeface="Century Gothic" panose="020B0502020202020204" pitchFamily="34" charset="0"/>
              </a:rPr>
              <a:t> </a:t>
            </a:r>
            <a:br>
              <a:rPr lang="es-CO" sz="5400" b="1" dirty="0">
                <a:solidFill>
                  <a:srgbClr val="002060"/>
                </a:solidFill>
                <a:latin typeface="Century Gothic" panose="020B0502020202020204" pitchFamily="34" charset="0"/>
              </a:rPr>
            </a:br>
            <a:endParaRPr lang="es-CO" sz="5000" b="1" dirty="0">
              <a:solidFill>
                <a:schemeClr val="tx1">
                  <a:lumMod val="95000"/>
                  <a:lumOff val="5000"/>
                </a:schemeClr>
              </a:solidFill>
              <a:latin typeface="Century Gothic" panose="020B0502020202020204" pitchFamily="34" charset="0"/>
            </a:endParaRPr>
          </a:p>
        </p:txBody>
      </p:sp>
      <p:sp>
        <p:nvSpPr>
          <p:cNvPr id="6" name="CuadroTexto 5">
            <a:extLst>
              <a:ext uri="{FF2B5EF4-FFF2-40B4-BE49-F238E27FC236}">
                <a16:creationId xmlns:a16="http://schemas.microsoft.com/office/drawing/2014/main" id="{4B3F2926-C243-76D6-C7A2-D4D0D01BFEA4}"/>
              </a:ext>
            </a:extLst>
          </p:cNvPr>
          <p:cNvSpPr txBox="1"/>
          <p:nvPr/>
        </p:nvSpPr>
        <p:spPr>
          <a:xfrm>
            <a:off x="-540927" y="1889555"/>
            <a:ext cx="6884195" cy="723275"/>
          </a:xfrm>
          <a:prstGeom prst="rect">
            <a:avLst/>
          </a:prstGeom>
          <a:noFill/>
        </p:spPr>
        <p:txBody>
          <a:bodyPr wrap="square" rtlCol="0">
            <a:spAutoFit/>
          </a:bodyPr>
          <a:lstStyle/>
          <a:p>
            <a:pPr algn="ctr"/>
            <a:endParaRPr lang="es-CO" sz="2300" dirty="0">
              <a:latin typeface="Century Gothic" panose="020B0502020202020204" pitchFamily="34" charset="0"/>
            </a:endParaRPr>
          </a:p>
          <a:p>
            <a:endParaRPr lang="es-CO" dirty="0"/>
          </a:p>
        </p:txBody>
      </p:sp>
      <p:sp>
        <p:nvSpPr>
          <p:cNvPr id="7" name="Rectángulo 6"/>
          <p:cNvSpPr/>
          <p:nvPr/>
        </p:nvSpPr>
        <p:spPr>
          <a:xfrm>
            <a:off x="6205229" y="707337"/>
            <a:ext cx="5387172" cy="5324535"/>
          </a:xfrm>
          <a:prstGeom prst="rect">
            <a:avLst/>
          </a:prstGeom>
        </p:spPr>
        <p:txBody>
          <a:bodyPr wrap="square">
            <a:spAutoFit/>
          </a:bodyPr>
          <a:lstStyle/>
          <a:p>
            <a:pPr lvl="0" algn="just"/>
            <a:r>
              <a:rPr lang="es-MX" sz="2000" dirty="0" smtClean="0">
                <a:solidFill>
                  <a:prstClr val="black"/>
                </a:solidFill>
              </a:rPr>
              <a:t>El 26 </a:t>
            </a:r>
            <a:r>
              <a:rPr lang="es-MX" sz="2000" dirty="0">
                <a:solidFill>
                  <a:prstClr val="black"/>
                </a:solidFill>
              </a:rPr>
              <a:t>de enero del </a:t>
            </a:r>
            <a:r>
              <a:rPr lang="es-MX" sz="2000" dirty="0" smtClean="0">
                <a:solidFill>
                  <a:prstClr val="black"/>
                </a:solidFill>
              </a:rPr>
              <a:t>2022, </a:t>
            </a:r>
            <a:r>
              <a:rPr lang="es-MX" sz="2000" dirty="0">
                <a:solidFill>
                  <a:prstClr val="black"/>
                </a:solidFill>
              </a:rPr>
              <a:t>se desarrolló la XVI Cumbre de la Alianza del Pacífico, instancia en la que los mandatarios </a:t>
            </a:r>
            <a:r>
              <a:rPr lang="es-MX" sz="2000" dirty="0" smtClean="0">
                <a:solidFill>
                  <a:prstClr val="black"/>
                </a:solidFill>
              </a:rPr>
              <a:t>volvieron </a:t>
            </a:r>
            <a:r>
              <a:rPr lang="es-MX" sz="2000" dirty="0">
                <a:solidFill>
                  <a:prstClr val="black"/>
                </a:solidFill>
              </a:rPr>
              <a:t>a reunirse de manera presencial, en Bahía Málaga, Buenaventura, en Colombia, con el objetivo de abordar una agenda en la que se incluye la aprobación de varias decisiones de relevancia para el mecanismo</a:t>
            </a:r>
            <a:r>
              <a:rPr lang="es-MX" sz="2000" dirty="0" smtClean="0">
                <a:solidFill>
                  <a:prstClr val="black"/>
                </a:solidFill>
              </a:rPr>
              <a:t>.</a:t>
            </a:r>
          </a:p>
          <a:p>
            <a:pPr lvl="0" algn="just"/>
            <a:endParaRPr kumimoji="0" lang="es-MX"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lvl="0" algn="just"/>
            <a:r>
              <a:rPr lang="es-MX" sz="2000" dirty="0">
                <a:solidFill>
                  <a:prstClr val="black"/>
                </a:solidFill>
              </a:rPr>
              <a:t>La Declaración </a:t>
            </a:r>
            <a:r>
              <a:rPr lang="es-MX" sz="2000" dirty="0" smtClean="0">
                <a:solidFill>
                  <a:prstClr val="black"/>
                </a:solidFill>
              </a:rPr>
              <a:t>de Presidentes incluye los </a:t>
            </a:r>
            <a:r>
              <a:rPr lang="es-MX" sz="2000" dirty="0">
                <a:solidFill>
                  <a:prstClr val="black"/>
                </a:solidFill>
              </a:rPr>
              <a:t>mandatos que se </a:t>
            </a:r>
            <a:r>
              <a:rPr lang="es-MX" sz="2000" dirty="0" smtClean="0">
                <a:solidFill>
                  <a:prstClr val="black"/>
                </a:solidFill>
              </a:rPr>
              <a:t>llevaron a </a:t>
            </a:r>
            <a:r>
              <a:rPr lang="es-MX" sz="2000" dirty="0">
                <a:solidFill>
                  <a:prstClr val="black"/>
                </a:solidFill>
              </a:rPr>
              <a:t>cabo durante el año 2022 por una Alianza del Pacífico más ciudadana, entre </a:t>
            </a:r>
            <a:r>
              <a:rPr lang="es-MX" sz="2000" dirty="0" smtClean="0">
                <a:solidFill>
                  <a:prstClr val="black"/>
                </a:solidFill>
              </a:rPr>
              <a:t>ellos, </a:t>
            </a:r>
            <a:r>
              <a:rPr lang="es-MX" sz="2000" dirty="0">
                <a:solidFill>
                  <a:prstClr val="black"/>
                </a:solidFill>
              </a:rPr>
              <a:t>resaltan la elaboración de un plan piloto que implemente el sistema operativo para la homologación y el reconocimiento de las certificaciones de competencias laborales en los países de la Alianza del </a:t>
            </a:r>
            <a:r>
              <a:rPr lang="es-MX" sz="2000" dirty="0" smtClean="0">
                <a:solidFill>
                  <a:prstClr val="black"/>
                </a:solidFill>
              </a:rPr>
              <a:t>Pacífico</a:t>
            </a:r>
            <a:r>
              <a:rPr lang="es-MX" sz="2000" dirty="0">
                <a:solidFill>
                  <a:prstClr val="black"/>
                </a:solidFill>
              </a:rPr>
              <a:t>.</a:t>
            </a:r>
            <a:endParaRPr kumimoji="0" lang="es-CL"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ángulo 7"/>
          <p:cNvSpPr/>
          <p:nvPr/>
        </p:nvSpPr>
        <p:spPr>
          <a:xfrm>
            <a:off x="286602" y="144271"/>
            <a:ext cx="9867332"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2800" b="1" i="0" u="none" strike="noStrike" kern="1200" cap="none" spc="0" normalizeH="0" baseline="0" noProof="0" dirty="0">
                <a:ln>
                  <a:noFill/>
                </a:ln>
                <a:effectLst/>
                <a:uLnTx/>
                <a:uFillTx/>
                <a:latin typeface="Calibri" panose="020F0502020204030204"/>
                <a:ea typeface="+mn-ea"/>
                <a:cs typeface="+mn-cs"/>
              </a:rPr>
              <a:t>Mandato de presidentes: </a:t>
            </a:r>
            <a:r>
              <a:rPr kumimoji="0" lang="es-CL" sz="2800" b="1" i="0" u="none" strike="noStrike" kern="1200" cap="none" spc="0" normalizeH="0" baseline="0" noProof="0" dirty="0" smtClean="0">
                <a:ln>
                  <a:noFill/>
                </a:ln>
                <a:effectLst/>
                <a:uLnTx/>
                <a:uFillTx/>
                <a:latin typeface="Calibri" panose="020F0502020204030204"/>
                <a:ea typeface="+mn-ea"/>
                <a:cs typeface="+mn-cs"/>
              </a:rPr>
              <a:t>diseñar y ejecutar un piloto del </a:t>
            </a:r>
            <a:r>
              <a:rPr kumimoji="0" lang="es-CL" sz="2800" b="1" i="0" u="none" strike="noStrike" kern="1200" cap="none" spc="0" normalizeH="0" baseline="0" noProof="0" dirty="0">
                <a:ln>
                  <a:noFill/>
                </a:ln>
                <a:effectLst/>
                <a:uLnTx/>
                <a:uFillTx/>
                <a:latin typeface="Calibri" panose="020F0502020204030204"/>
                <a:ea typeface="+mn-ea"/>
                <a:cs typeface="+mn-cs"/>
              </a:rPr>
              <a:t>sistema </a:t>
            </a:r>
            <a:r>
              <a:rPr kumimoji="0" lang="es-CL" sz="2800" b="1" i="0" u="none" strike="noStrike" kern="1200" cap="none" spc="0" normalizeH="0" baseline="0" noProof="0" dirty="0" smtClean="0">
                <a:ln>
                  <a:noFill/>
                </a:ln>
                <a:effectLst/>
                <a:uLnTx/>
                <a:uFillTx/>
                <a:latin typeface="Calibri" panose="020F0502020204030204"/>
                <a:ea typeface="+mn-ea"/>
                <a:cs typeface="+mn-cs"/>
              </a:rPr>
              <a:t>operativo</a:t>
            </a:r>
            <a:endParaRPr kumimoji="0" lang="es-CL" sz="2800" b="1" i="0" u="none" strike="noStrike" kern="1200" cap="none" spc="0" normalizeH="0" baseline="0" noProof="0" dirty="0">
              <a:ln>
                <a:noFill/>
              </a:ln>
              <a:effectLst/>
              <a:uLnTx/>
              <a:uFillTx/>
              <a:latin typeface="Calibri" panose="020F0502020204030204"/>
              <a:ea typeface="+mn-ea"/>
              <a:cs typeface="+mn-cs"/>
            </a:endParaRPr>
          </a:p>
        </p:txBody>
      </p:sp>
      <p:pic>
        <p:nvPicPr>
          <p:cNvPr id="9" name="Imagen 8"/>
          <p:cNvPicPr>
            <a:picLocks noChangeAspect="1"/>
          </p:cNvPicPr>
          <p:nvPr/>
        </p:nvPicPr>
        <p:blipFill>
          <a:blip r:embed="rId2"/>
          <a:stretch>
            <a:fillRect/>
          </a:stretch>
        </p:blipFill>
        <p:spPr>
          <a:xfrm>
            <a:off x="409432" y="1303309"/>
            <a:ext cx="5458777" cy="3701713"/>
          </a:xfrm>
          <a:prstGeom prst="rect">
            <a:avLst/>
          </a:prstGeom>
        </p:spPr>
      </p:pic>
    </p:spTree>
    <p:extLst>
      <p:ext uri="{BB962C8B-B14F-4D97-AF65-F5344CB8AC3E}">
        <p14:creationId xmlns:p14="http://schemas.microsoft.com/office/powerpoint/2010/main" val="2550972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Connecteur droit 17">
            <a:extLst>
              <a:ext uri="{FF2B5EF4-FFF2-40B4-BE49-F238E27FC236}">
                <a16:creationId xmlns:a16="http://schemas.microsoft.com/office/drawing/2014/main" id="{8FA9ACB7-3991-39FA-DFE0-6F4CE1C29747}"/>
              </a:ext>
            </a:extLst>
          </p:cNvPr>
          <p:cNvCxnSpPr>
            <a:cxnSpLocks/>
          </p:cNvCxnSpPr>
          <p:nvPr/>
        </p:nvCxnSpPr>
        <p:spPr>
          <a:xfrm flipH="1">
            <a:off x="2703034" y="4454780"/>
            <a:ext cx="6150575"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Rectangle : coins arrondis 8">
            <a:extLst>
              <a:ext uri="{FF2B5EF4-FFF2-40B4-BE49-F238E27FC236}">
                <a16:creationId xmlns:a16="http://schemas.microsoft.com/office/drawing/2014/main" id="{8D140C60-AC2C-C161-573A-6E077A22D3B6}"/>
              </a:ext>
            </a:extLst>
          </p:cNvPr>
          <p:cNvSpPr/>
          <p:nvPr/>
        </p:nvSpPr>
        <p:spPr>
          <a:xfrm>
            <a:off x="2429691" y="1013117"/>
            <a:ext cx="8823934" cy="97648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CA"/>
          </a:p>
        </p:txBody>
      </p:sp>
      <p:sp>
        <p:nvSpPr>
          <p:cNvPr id="5" name="Rectangle : coins arrondis 4">
            <a:extLst>
              <a:ext uri="{FF2B5EF4-FFF2-40B4-BE49-F238E27FC236}">
                <a16:creationId xmlns:a16="http://schemas.microsoft.com/office/drawing/2014/main" id="{B4967589-8118-202B-B46B-D190542A87E5}"/>
              </a:ext>
            </a:extLst>
          </p:cNvPr>
          <p:cNvSpPr/>
          <p:nvPr/>
        </p:nvSpPr>
        <p:spPr>
          <a:xfrm>
            <a:off x="8540099" y="2828928"/>
            <a:ext cx="2713526" cy="2941383"/>
          </a:xfrm>
          <a:prstGeom prst="round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fr-CA" dirty="0"/>
          </a:p>
        </p:txBody>
      </p:sp>
      <p:sp>
        <p:nvSpPr>
          <p:cNvPr id="4" name="Rectangle : coins arrondis 3">
            <a:extLst>
              <a:ext uri="{FF2B5EF4-FFF2-40B4-BE49-F238E27FC236}">
                <a16:creationId xmlns:a16="http://schemas.microsoft.com/office/drawing/2014/main" id="{A5410D3A-7263-327C-C4EF-5E22743FF879}"/>
              </a:ext>
            </a:extLst>
          </p:cNvPr>
          <p:cNvSpPr/>
          <p:nvPr/>
        </p:nvSpPr>
        <p:spPr>
          <a:xfrm>
            <a:off x="5923680" y="2856130"/>
            <a:ext cx="2467463" cy="294138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CA"/>
          </a:p>
        </p:txBody>
      </p:sp>
      <p:sp>
        <p:nvSpPr>
          <p:cNvPr id="3" name="Rectangle : coins arrondis 2">
            <a:extLst>
              <a:ext uri="{FF2B5EF4-FFF2-40B4-BE49-F238E27FC236}">
                <a16:creationId xmlns:a16="http://schemas.microsoft.com/office/drawing/2014/main" id="{1DE2EB74-AF56-8D5C-B612-B115A3F92A60}"/>
              </a:ext>
            </a:extLst>
          </p:cNvPr>
          <p:cNvSpPr/>
          <p:nvPr/>
        </p:nvSpPr>
        <p:spPr>
          <a:xfrm>
            <a:off x="508751" y="2853428"/>
            <a:ext cx="2624608" cy="294408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CA"/>
          </a:p>
        </p:txBody>
      </p:sp>
      <p:sp>
        <p:nvSpPr>
          <p:cNvPr id="2" name="Rectangle : coins arrondis 1">
            <a:extLst>
              <a:ext uri="{FF2B5EF4-FFF2-40B4-BE49-F238E27FC236}">
                <a16:creationId xmlns:a16="http://schemas.microsoft.com/office/drawing/2014/main" id="{F4835A9B-D7BA-25B5-1896-2789FFD64075}"/>
              </a:ext>
            </a:extLst>
          </p:cNvPr>
          <p:cNvSpPr/>
          <p:nvPr/>
        </p:nvSpPr>
        <p:spPr>
          <a:xfrm>
            <a:off x="3304178" y="2883745"/>
            <a:ext cx="2467463" cy="291376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CA"/>
          </a:p>
        </p:txBody>
      </p:sp>
      <p:sp>
        <p:nvSpPr>
          <p:cNvPr id="6" name="Titre 1">
            <a:extLst>
              <a:ext uri="{FF2B5EF4-FFF2-40B4-BE49-F238E27FC236}">
                <a16:creationId xmlns:a16="http://schemas.microsoft.com/office/drawing/2014/main" id="{1FCF7147-990F-4AAB-A363-7E80662C3E31}"/>
              </a:ext>
            </a:extLst>
          </p:cNvPr>
          <p:cNvSpPr txBox="1">
            <a:spLocks/>
          </p:cNvSpPr>
          <p:nvPr/>
        </p:nvSpPr>
        <p:spPr>
          <a:xfrm>
            <a:off x="455402" y="1109290"/>
            <a:ext cx="10363908" cy="13031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rgbClr val="CEAF07"/>
                </a:solidFill>
                <a:latin typeface="Aileron Bold" panose="00000800000000000000" pitchFamily="50" charset="0"/>
                <a:ea typeface="+mj-ea"/>
                <a:cs typeface="+mj-cs"/>
              </a:defRPr>
            </a:lvl1pPr>
          </a:lstStyle>
          <a:p>
            <a:endParaRPr lang="fr-CA" dirty="0"/>
          </a:p>
        </p:txBody>
      </p:sp>
      <p:pic>
        <p:nvPicPr>
          <p:cNvPr id="7" name="Picture 2">
            <a:extLst>
              <a:ext uri="{FF2B5EF4-FFF2-40B4-BE49-F238E27FC236}">
                <a16:creationId xmlns:a16="http://schemas.microsoft.com/office/drawing/2014/main" id="{7791B4A3-737C-8028-C56E-5C4622B36A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3359" y="2175149"/>
            <a:ext cx="2248844" cy="5672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a:extLst>
              <a:ext uri="{FF2B5EF4-FFF2-40B4-BE49-F238E27FC236}">
                <a16:creationId xmlns:a16="http://schemas.microsoft.com/office/drawing/2014/main" id="{331EA180-767E-8069-ABE2-2AFCE138D7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4163" y="2253806"/>
            <a:ext cx="1685035" cy="441319"/>
          </a:xfrm>
          <a:prstGeom prst="rect">
            <a:avLst/>
          </a:prstGeom>
          <a:noFill/>
          <a:extLst>
            <a:ext uri="{909E8E84-426E-40DD-AFC4-6F175D3DCCD1}">
              <a14:hiddenFill xmlns:a14="http://schemas.microsoft.com/office/drawing/2010/main">
                <a:solidFill>
                  <a:srgbClr val="FFFFFF"/>
                </a:solidFill>
              </a14:hiddenFill>
            </a:ext>
          </a:extLst>
        </p:spPr>
      </p:pic>
      <p:sp>
        <p:nvSpPr>
          <p:cNvPr id="10" name="Titre 9">
            <a:extLst>
              <a:ext uri="{FF2B5EF4-FFF2-40B4-BE49-F238E27FC236}">
                <a16:creationId xmlns:a16="http://schemas.microsoft.com/office/drawing/2014/main" id="{EE11C843-753C-0B50-4AA0-070E3CD92240}"/>
              </a:ext>
            </a:extLst>
          </p:cNvPr>
          <p:cNvSpPr>
            <a:spLocks noGrp="1"/>
          </p:cNvSpPr>
          <p:nvPr>
            <p:ph type="title"/>
          </p:nvPr>
        </p:nvSpPr>
        <p:spPr>
          <a:xfrm>
            <a:off x="455402" y="0"/>
            <a:ext cx="5410200" cy="958301"/>
          </a:xfrm>
        </p:spPr>
        <p:txBody>
          <a:bodyPr>
            <a:normAutofit fontScale="90000"/>
          </a:bodyPr>
          <a:lstStyle/>
          <a:p>
            <a:r>
              <a:rPr lang="fr-CA" dirty="0" err="1">
                <a:solidFill>
                  <a:srgbClr val="1C56A3"/>
                </a:solidFill>
              </a:rPr>
              <a:t>Asistencia</a:t>
            </a:r>
            <a:r>
              <a:rPr lang="fr-CA" dirty="0">
                <a:solidFill>
                  <a:srgbClr val="1C56A3"/>
                </a:solidFill>
              </a:rPr>
              <a:t> </a:t>
            </a:r>
            <a:r>
              <a:rPr lang="fr-CA" dirty="0" err="1">
                <a:solidFill>
                  <a:srgbClr val="1C56A3"/>
                </a:solidFill>
              </a:rPr>
              <a:t>Técnica</a:t>
            </a:r>
            <a:r>
              <a:rPr lang="fr-CA" dirty="0">
                <a:solidFill>
                  <a:srgbClr val="1C56A3"/>
                </a:solidFill>
              </a:rPr>
              <a:t> A.07.2</a:t>
            </a:r>
          </a:p>
        </p:txBody>
      </p:sp>
      <p:pic>
        <p:nvPicPr>
          <p:cNvPr id="21" name="Image 20">
            <a:extLst>
              <a:ext uri="{FF2B5EF4-FFF2-40B4-BE49-F238E27FC236}">
                <a16:creationId xmlns:a16="http://schemas.microsoft.com/office/drawing/2014/main" id="{1FD051D6-C05A-E427-EA45-81F79E70DF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8751" y="2127092"/>
            <a:ext cx="2181220" cy="632281"/>
          </a:xfrm>
          <a:prstGeom prst="rect">
            <a:avLst/>
          </a:prstGeom>
        </p:spPr>
      </p:pic>
      <p:pic>
        <p:nvPicPr>
          <p:cNvPr id="23" name="Picture 4" descr="Patrón de fondo&#10;&#10;Descripción generada automáticamente con confianza media">
            <a:extLst>
              <a:ext uri="{FF2B5EF4-FFF2-40B4-BE49-F238E27FC236}">
                <a16:creationId xmlns:a16="http://schemas.microsoft.com/office/drawing/2014/main" id="{6A632A7F-1BFC-A6F6-5E0E-521E63A7665F}"/>
              </a:ext>
            </a:extLst>
          </p:cNvPr>
          <p:cNvPicPr>
            <a:picLocks noChangeAspect="1"/>
          </p:cNvPicPr>
          <p:nvPr/>
        </p:nvPicPr>
        <p:blipFill rotWithShape="1">
          <a:blip r:embed="rId5">
            <a:extLst>
              <a:ext uri="{28A0092B-C50C-407E-A947-70E740481C1C}">
                <a14:useLocalDpi xmlns:a14="http://schemas.microsoft.com/office/drawing/2010/main" val="0"/>
              </a:ext>
            </a:extLst>
          </a:blip>
          <a:srcRect r="35541" b="91544"/>
          <a:stretch/>
        </p:blipFill>
        <p:spPr bwMode="auto">
          <a:xfrm>
            <a:off x="8853609" y="2165613"/>
            <a:ext cx="2622613" cy="663316"/>
          </a:xfrm>
          <a:prstGeom prst="rect">
            <a:avLst/>
          </a:prstGeom>
          <a:noFill/>
          <a:ln>
            <a:noFill/>
          </a:ln>
        </p:spPr>
      </p:pic>
      <p:sp>
        <p:nvSpPr>
          <p:cNvPr id="26" name="ZoneTexte 25">
            <a:extLst>
              <a:ext uri="{FF2B5EF4-FFF2-40B4-BE49-F238E27FC236}">
                <a16:creationId xmlns:a16="http://schemas.microsoft.com/office/drawing/2014/main" id="{B3F50D9D-A48E-E5A5-2AD5-BE5F0EEAFE41}"/>
              </a:ext>
            </a:extLst>
          </p:cNvPr>
          <p:cNvSpPr txBox="1"/>
          <p:nvPr/>
        </p:nvSpPr>
        <p:spPr>
          <a:xfrm>
            <a:off x="634050" y="2953283"/>
            <a:ext cx="2447531" cy="2569934"/>
          </a:xfrm>
          <a:prstGeom prst="rect">
            <a:avLst/>
          </a:prstGeom>
          <a:noFill/>
        </p:spPr>
        <p:txBody>
          <a:bodyPr wrap="square" rtlCol="0">
            <a:spAutoFit/>
          </a:bodyPr>
          <a:lstStyle/>
          <a:p>
            <a:r>
              <a:rPr lang="es-CO" sz="1300" dirty="0">
                <a:solidFill>
                  <a:srgbClr val="000000"/>
                </a:solidFill>
                <a:latin typeface="MinionPro-Regular"/>
                <a:cs typeface="Calibri" panose="020F0502020204030204" pitchFamily="34" charset="0"/>
              </a:rPr>
              <a:t>El Programa Educación para el Empleo de la Alianza del Pacífico (EPE-AP) es financiado por el gobierno de Canadá, y gestionado por Colegios e Institutos Canadá. Tiene como resultado final esperado </a:t>
            </a:r>
            <a:r>
              <a:rPr lang="es-CO" sz="1300" b="1" dirty="0">
                <a:solidFill>
                  <a:srgbClr val="000000"/>
                </a:solidFill>
                <a:latin typeface="MinionPro-Regular"/>
                <a:cs typeface="Calibri" panose="020F0502020204030204" pitchFamily="34" charset="0"/>
              </a:rPr>
              <a:t>más oportunidades socioeconómicas para mujeres y hombres, en un sector sostenible e inclusivo, en los países de la AP</a:t>
            </a:r>
            <a:r>
              <a:rPr lang="es-CO" sz="1300" dirty="0">
                <a:solidFill>
                  <a:srgbClr val="000000"/>
                </a:solidFill>
                <a:latin typeface="MinionPro-Regular"/>
                <a:cs typeface="Calibri" panose="020F0502020204030204" pitchFamily="34" charset="0"/>
              </a:rPr>
              <a:t>. </a:t>
            </a:r>
            <a:endParaRPr lang="fr-CA" sz="1300" dirty="0">
              <a:solidFill>
                <a:srgbClr val="000000"/>
              </a:solidFill>
              <a:latin typeface="MinionPro-Regular"/>
              <a:cs typeface="Calibri" panose="020F0502020204030204" pitchFamily="34" charset="0"/>
            </a:endParaRPr>
          </a:p>
          <a:p>
            <a:endParaRPr lang="fr-CA" dirty="0"/>
          </a:p>
        </p:txBody>
      </p:sp>
      <p:sp>
        <p:nvSpPr>
          <p:cNvPr id="27" name="ZoneTexte 26">
            <a:extLst>
              <a:ext uri="{FF2B5EF4-FFF2-40B4-BE49-F238E27FC236}">
                <a16:creationId xmlns:a16="http://schemas.microsoft.com/office/drawing/2014/main" id="{91D53B84-B233-610B-72B7-5D1040C81F09}"/>
              </a:ext>
            </a:extLst>
          </p:cNvPr>
          <p:cNvSpPr txBox="1"/>
          <p:nvPr/>
        </p:nvSpPr>
        <p:spPr>
          <a:xfrm>
            <a:off x="3475418" y="3012611"/>
            <a:ext cx="2165966" cy="2693045"/>
          </a:xfrm>
          <a:prstGeom prst="rect">
            <a:avLst/>
          </a:prstGeom>
          <a:noFill/>
        </p:spPr>
        <p:txBody>
          <a:bodyPr wrap="square" rtlCol="0">
            <a:spAutoFit/>
          </a:bodyPr>
          <a:lstStyle/>
          <a:p>
            <a:r>
              <a:rPr lang="fr-CA" sz="1300" dirty="0">
                <a:solidFill>
                  <a:srgbClr val="000000"/>
                </a:solidFill>
                <a:latin typeface="MinionPro-Regular"/>
                <a:cs typeface="Calibri" panose="020F0502020204030204" pitchFamily="34" charset="0"/>
              </a:rPr>
              <a:t>El Collège Montmorency, </a:t>
            </a:r>
            <a:r>
              <a:rPr lang="fr-CA" sz="1300" dirty="0" err="1">
                <a:solidFill>
                  <a:srgbClr val="000000"/>
                </a:solidFill>
                <a:latin typeface="MinionPro-Regular"/>
                <a:cs typeface="Calibri" panose="020F0502020204030204" pitchFamily="34" charset="0"/>
              </a:rPr>
              <a:t>ubicado</a:t>
            </a:r>
            <a:r>
              <a:rPr lang="fr-CA" sz="1300" dirty="0">
                <a:solidFill>
                  <a:srgbClr val="000000"/>
                </a:solidFill>
                <a:latin typeface="MinionPro-Regular"/>
                <a:cs typeface="Calibri" panose="020F0502020204030204" pitchFamily="34" charset="0"/>
              </a:rPr>
              <a:t> en la </a:t>
            </a:r>
            <a:r>
              <a:rPr lang="fr-CA" sz="1300" dirty="0" err="1">
                <a:solidFill>
                  <a:srgbClr val="000000"/>
                </a:solidFill>
                <a:latin typeface="MinionPro-Regular"/>
                <a:cs typeface="Calibri" panose="020F0502020204030204" pitchFamily="34" charset="0"/>
              </a:rPr>
              <a:t>región</a:t>
            </a:r>
            <a:r>
              <a:rPr lang="fr-CA" sz="1300" dirty="0">
                <a:solidFill>
                  <a:srgbClr val="000000"/>
                </a:solidFill>
                <a:latin typeface="MinionPro-Regular"/>
                <a:cs typeface="Calibri" panose="020F0502020204030204" pitchFamily="34" charset="0"/>
              </a:rPr>
              <a:t> de </a:t>
            </a:r>
            <a:r>
              <a:rPr lang="fr-CA" sz="1300" dirty="0" err="1">
                <a:solidFill>
                  <a:srgbClr val="000000"/>
                </a:solidFill>
                <a:latin typeface="MinionPro-Regular"/>
                <a:cs typeface="Calibri" panose="020F0502020204030204" pitchFamily="34" charset="0"/>
              </a:rPr>
              <a:t>Montreal</a:t>
            </a:r>
            <a:r>
              <a:rPr lang="fr-CA" sz="1300" dirty="0">
                <a:solidFill>
                  <a:srgbClr val="000000"/>
                </a:solidFill>
                <a:latin typeface="MinionPro-Regular"/>
                <a:cs typeface="Calibri" panose="020F0502020204030204" pitchFamily="34" charset="0"/>
              </a:rPr>
              <a:t>, es el </a:t>
            </a:r>
            <a:r>
              <a:rPr lang="fr-CA" sz="1300" dirty="0" err="1">
                <a:solidFill>
                  <a:srgbClr val="000000"/>
                </a:solidFill>
                <a:latin typeface="MinionPro-Regular"/>
                <a:cs typeface="Calibri" panose="020F0502020204030204" pitchFamily="34" charset="0"/>
              </a:rPr>
              <a:t>mayor</a:t>
            </a:r>
            <a:r>
              <a:rPr lang="fr-CA" sz="1300" dirty="0">
                <a:solidFill>
                  <a:srgbClr val="000000"/>
                </a:solidFill>
                <a:latin typeface="MinionPro-Regular"/>
                <a:cs typeface="Calibri" panose="020F0502020204030204" pitchFamily="34" charset="0"/>
              </a:rPr>
              <a:t> </a:t>
            </a:r>
            <a:r>
              <a:rPr lang="fr-CA" sz="1300" dirty="0" err="1">
                <a:solidFill>
                  <a:srgbClr val="000000"/>
                </a:solidFill>
                <a:latin typeface="MinionPro-Regular"/>
                <a:cs typeface="Calibri" panose="020F0502020204030204" pitchFamily="34" charset="0"/>
              </a:rPr>
              <a:t>colegio</a:t>
            </a:r>
            <a:r>
              <a:rPr lang="fr-CA" sz="1300" dirty="0">
                <a:solidFill>
                  <a:srgbClr val="000000"/>
                </a:solidFill>
                <a:latin typeface="MinionPro-Regular"/>
                <a:cs typeface="Calibri" panose="020F0502020204030204" pitchFamily="34" charset="0"/>
              </a:rPr>
              <a:t> </a:t>
            </a:r>
            <a:r>
              <a:rPr lang="fr-CA" sz="1300" dirty="0" err="1">
                <a:solidFill>
                  <a:srgbClr val="000000"/>
                </a:solidFill>
                <a:latin typeface="MinionPro-Regular"/>
                <a:cs typeface="Calibri" panose="020F0502020204030204" pitchFamily="34" charset="0"/>
              </a:rPr>
              <a:t>francófono</a:t>
            </a:r>
            <a:r>
              <a:rPr lang="fr-CA" sz="1300" dirty="0">
                <a:solidFill>
                  <a:srgbClr val="000000"/>
                </a:solidFill>
                <a:latin typeface="MinionPro-Regular"/>
                <a:cs typeface="Calibri" panose="020F0502020204030204" pitchFamily="34" charset="0"/>
              </a:rPr>
              <a:t> de </a:t>
            </a:r>
            <a:r>
              <a:rPr lang="fr-CA" sz="1300" dirty="0" err="1">
                <a:solidFill>
                  <a:srgbClr val="000000"/>
                </a:solidFill>
                <a:latin typeface="MinionPro-Regular"/>
                <a:cs typeface="Calibri" panose="020F0502020204030204" pitchFamily="34" charset="0"/>
              </a:rPr>
              <a:t>enseñanza</a:t>
            </a:r>
            <a:r>
              <a:rPr lang="fr-CA" sz="1300" dirty="0">
                <a:solidFill>
                  <a:srgbClr val="000000"/>
                </a:solidFill>
                <a:latin typeface="MinionPro-Regular"/>
                <a:cs typeface="Calibri" panose="020F0502020204030204" pitchFamily="34" charset="0"/>
              </a:rPr>
              <a:t> </a:t>
            </a:r>
            <a:r>
              <a:rPr lang="fr-CA" sz="1300" dirty="0" err="1">
                <a:solidFill>
                  <a:srgbClr val="000000"/>
                </a:solidFill>
                <a:latin typeface="MinionPro-Regular"/>
                <a:cs typeface="Calibri" panose="020F0502020204030204" pitchFamily="34" charset="0"/>
              </a:rPr>
              <a:t>superior</a:t>
            </a:r>
            <a:r>
              <a:rPr lang="fr-CA" sz="1300" dirty="0">
                <a:solidFill>
                  <a:srgbClr val="000000"/>
                </a:solidFill>
                <a:latin typeface="MinionPro-Regular"/>
                <a:cs typeface="Calibri" panose="020F0502020204030204" pitchFamily="34" charset="0"/>
              </a:rPr>
              <a:t> en </a:t>
            </a:r>
            <a:r>
              <a:rPr lang="fr-CA" sz="1300" dirty="0" err="1">
                <a:solidFill>
                  <a:srgbClr val="000000"/>
                </a:solidFill>
                <a:latin typeface="MinionPro-Regular"/>
                <a:cs typeface="Calibri" panose="020F0502020204030204" pitchFamily="34" charset="0"/>
              </a:rPr>
              <a:t>Canadá</a:t>
            </a:r>
            <a:r>
              <a:rPr lang="fr-CA" sz="1300" dirty="0">
                <a:solidFill>
                  <a:srgbClr val="000000"/>
                </a:solidFill>
                <a:latin typeface="MinionPro-Regular"/>
                <a:cs typeface="Calibri" panose="020F0502020204030204" pitchFamily="34" charset="0"/>
              </a:rPr>
              <a:t>. </a:t>
            </a:r>
            <a:r>
              <a:rPr lang="fr-CA" sz="1300" dirty="0" err="1">
                <a:solidFill>
                  <a:srgbClr val="000000"/>
                </a:solidFill>
                <a:latin typeface="MinionPro-Regular"/>
                <a:cs typeface="Calibri" panose="020F0502020204030204" pitchFamily="34" charset="0"/>
              </a:rPr>
              <a:t>Cuenta</a:t>
            </a:r>
            <a:r>
              <a:rPr lang="fr-CA" sz="1300" dirty="0">
                <a:solidFill>
                  <a:srgbClr val="000000"/>
                </a:solidFill>
                <a:latin typeface="MinionPro-Regular"/>
                <a:cs typeface="Calibri" panose="020F0502020204030204" pitchFamily="34" charset="0"/>
              </a:rPr>
              <a:t> con </a:t>
            </a:r>
            <a:r>
              <a:rPr lang="fr-CA" sz="1300" dirty="0" err="1">
                <a:solidFill>
                  <a:srgbClr val="000000"/>
                </a:solidFill>
                <a:latin typeface="MinionPro-Regular"/>
                <a:cs typeface="Calibri" panose="020F0502020204030204" pitchFamily="34" charset="0"/>
              </a:rPr>
              <a:t>aproximadamente</a:t>
            </a:r>
            <a:r>
              <a:rPr lang="fr-CA" sz="1300" dirty="0">
                <a:solidFill>
                  <a:srgbClr val="000000"/>
                </a:solidFill>
                <a:latin typeface="MinionPro-Regular"/>
                <a:cs typeface="Calibri" panose="020F0502020204030204" pitchFamily="34" charset="0"/>
              </a:rPr>
              <a:t> 8300 </a:t>
            </a:r>
            <a:r>
              <a:rPr lang="fr-CA" sz="1300" dirty="0" err="1">
                <a:solidFill>
                  <a:srgbClr val="000000"/>
                </a:solidFill>
                <a:latin typeface="MinionPro-Regular"/>
                <a:cs typeface="Calibri" panose="020F0502020204030204" pitchFamily="34" charset="0"/>
              </a:rPr>
              <a:t>estudiantes</a:t>
            </a:r>
            <a:r>
              <a:rPr lang="fr-CA" sz="1300" dirty="0">
                <a:solidFill>
                  <a:srgbClr val="000000"/>
                </a:solidFill>
                <a:latin typeface="MinionPro-Regular"/>
                <a:cs typeface="Calibri" panose="020F0502020204030204" pitchFamily="34" charset="0"/>
              </a:rPr>
              <a:t>, </a:t>
            </a:r>
            <a:r>
              <a:rPr lang="fr-CA" sz="1300" dirty="0" err="1">
                <a:solidFill>
                  <a:srgbClr val="000000"/>
                </a:solidFill>
                <a:latin typeface="MinionPro-Regular"/>
                <a:cs typeface="Calibri" panose="020F0502020204030204" pitchFamily="34" charset="0"/>
              </a:rPr>
              <a:t>repartidos</a:t>
            </a:r>
            <a:r>
              <a:rPr lang="fr-CA" sz="1300" dirty="0">
                <a:solidFill>
                  <a:srgbClr val="000000"/>
                </a:solidFill>
                <a:latin typeface="MinionPro-Regular"/>
                <a:cs typeface="Calibri" panose="020F0502020204030204" pitchFamily="34" charset="0"/>
              </a:rPr>
              <a:t> en 24 </a:t>
            </a:r>
            <a:r>
              <a:rPr lang="fr-CA" sz="1300" dirty="0" err="1">
                <a:solidFill>
                  <a:srgbClr val="000000"/>
                </a:solidFill>
                <a:latin typeface="MinionPro-Regular"/>
                <a:cs typeface="Calibri" panose="020F0502020204030204" pitchFamily="34" charset="0"/>
              </a:rPr>
              <a:t>programas</a:t>
            </a:r>
            <a:r>
              <a:rPr lang="fr-CA" sz="1300" dirty="0">
                <a:solidFill>
                  <a:srgbClr val="000000"/>
                </a:solidFill>
                <a:latin typeface="MinionPro-Regular"/>
                <a:cs typeface="Calibri" panose="020F0502020204030204" pitchFamily="34" charset="0"/>
              </a:rPr>
              <a:t> </a:t>
            </a:r>
            <a:r>
              <a:rPr lang="fr-CA" sz="1300" dirty="0" err="1">
                <a:solidFill>
                  <a:srgbClr val="000000"/>
                </a:solidFill>
                <a:latin typeface="MinionPro-Regular"/>
                <a:cs typeface="Calibri" panose="020F0502020204030204" pitchFamily="34" charset="0"/>
              </a:rPr>
              <a:t>técnicos</a:t>
            </a:r>
            <a:r>
              <a:rPr lang="fr-CA" sz="1300" dirty="0">
                <a:solidFill>
                  <a:srgbClr val="000000"/>
                </a:solidFill>
                <a:latin typeface="MinionPro-Regular"/>
                <a:cs typeface="Calibri" panose="020F0502020204030204" pitchFamily="34" charset="0"/>
              </a:rPr>
              <a:t> y 13 </a:t>
            </a:r>
            <a:r>
              <a:rPr lang="fr-CA" sz="1300" dirty="0" err="1">
                <a:solidFill>
                  <a:srgbClr val="000000"/>
                </a:solidFill>
                <a:latin typeface="MinionPro-Regular"/>
                <a:cs typeface="Calibri" panose="020F0502020204030204" pitchFamily="34" charset="0"/>
              </a:rPr>
              <a:t>preuniversitarios</a:t>
            </a:r>
            <a:r>
              <a:rPr lang="fr-CA" sz="1300" dirty="0">
                <a:solidFill>
                  <a:srgbClr val="000000"/>
                </a:solidFill>
                <a:latin typeface="MinionPro-Regular"/>
                <a:cs typeface="Calibri" panose="020F0502020204030204" pitchFamily="34" charset="0"/>
              </a:rPr>
              <a:t>. Ha </a:t>
            </a:r>
            <a:r>
              <a:rPr lang="fr-CA" sz="1300" dirty="0" err="1">
                <a:solidFill>
                  <a:srgbClr val="000000"/>
                </a:solidFill>
                <a:latin typeface="MinionPro-Regular"/>
                <a:cs typeface="Calibri" panose="020F0502020204030204" pitchFamily="34" charset="0"/>
              </a:rPr>
              <a:t>desarrollado</a:t>
            </a:r>
            <a:r>
              <a:rPr lang="fr-CA" sz="1300" dirty="0">
                <a:solidFill>
                  <a:srgbClr val="000000"/>
                </a:solidFill>
                <a:latin typeface="MinionPro-Regular"/>
                <a:cs typeface="Calibri" panose="020F0502020204030204" pitchFamily="34" charset="0"/>
              </a:rPr>
              <a:t> </a:t>
            </a:r>
            <a:r>
              <a:rPr lang="fr-CA" sz="1300" dirty="0" err="1">
                <a:solidFill>
                  <a:srgbClr val="000000"/>
                </a:solidFill>
                <a:latin typeface="MinionPro-Regular"/>
                <a:cs typeface="Calibri" panose="020F0502020204030204" pitchFamily="34" charset="0"/>
              </a:rPr>
              <a:t>una</a:t>
            </a:r>
            <a:r>
              <a:rPr lang="fr-CA" sz="1300" dirty="0">
                <a:solidFill>
                  <a:srgbClr val="000000"/>
                </a:solidFill>
                <a:latin typeface="MinionPro-Regular"/>
                <a:cs typeface="Calibri" panose="020F0502020204030204" pitchFamily="34" charset="0"/>
              </a:rPr>
              <a:t> </a:t>
            </a:r>
            <a:r>
              <a:rPr lang="fr-CA" sz="1300" dirty="0" err="1">
                <a:solidFill>
                  <a:srgbClr val="000000"/>
                </a:solidFill>
                <a:latin typeface="MinionPro-Regular"/>
                <a:cs typeface="Calibri" panose="020F0502020204030204" pitchFamily="34" charset="0"/>
              </a:rPr>
              <a:t>gran</a:t>
            </a:r>
            <a:r>
              <a:rPr lang="fr-CA" sz="1300" dirty="0">
                <a:solidFill>
                  <a:srgbClr val="000000"/>
                </a:solidFill>
                <a:latin typeface="MinionPro-Regular"/>
                <a:cs typeface="Calibri" panose="020F0502020204030204" pitchFamily="34" charset="0"/>
              </a:rPr>
              <a:t> </a:t>
            </a:r>
            <a:r>
              <a:rPr lang="fr-CA" sz="1300" dirty="0" err="1">
                <a:solidFill>
                  <a:srgbClr val="000000"/>
                </a:solidFill>
                <a:latin typeface="MinionPro-Regular"/>
                <a:cs typeface="Calibri" panose="020F0502020204030204" pitchFamily="34" charset="0"/>
              </a:rPr>
              <a:t>experticia</a:t>
            </a:r>
            <a:r>
              <a:rPr lang="fr-CA" sz="1300" dirty="0">
                <a:solidFill>
                  <a:srgbClr val="000000"/>
                </a:solidFill>
                <a:latin typeface="MinionPro-Regular"/>
                <a:cs typeface="Calibri" panose="020F0502020204030204" pitchFamily="34" charset="0"/>
              </a:rPr>
              <a:t> en </a:t>
            </a:r>
            <a:r>
              <a:rPr lang="fr-CA" sz="1300" dirty="0" err="1">
                <a:solidFill>
                  <a:srgbClr val="000000"/>
                </a:solidFill>
                <a:latin typeface="MinionPro-Regular"/>
                <a:cs typeface="Calibri" panose="020F0502020204030204" pitchFamily="34" charset="0"/>
              </a:rPr>
              <a:t>desarrollo</a:t>
            </a:r>
            <a:r>
              <a:rPr lang="fr-CA" sz="1300" dirty="0">
                <a:solidFill>
                  <a:srgbClr val="000000"/>
                </a:solidFill>
                <a:latin typeface="MinionPro-Regular"/>
                <a:cs typeface="Calibri" panose="020F0502020204030204" pitchFamily="34" charset="0"/>
              </a:rPr>
              <a:t> y </a:t>
            </a:r>
            <a:r>
              <a:rPr lang="fr-CA" sz="1300" dirty="0" err="1">
                <a:solidFill>
                  <a:srgbClr val="000000"/>
                </a:solidFill>
                <a:latin typeface="MinionPro-Regular"/>
                <a:cs typeface="Calibri" panose="020F0502020204030204" pitchFamily="34" charset="0"/>
              </a:rPr>
              <a:t>cooperación</a:t>
            </a:r>
            <a:r>
              <a:rPr lang="fr-CA" sz="1300" dirty="0">
                <a:solidFill>
                  <a:srgbClr val="000000"/>
                </a:solidFill>
                <a:latin typeface="MinionPro-Regular"/>
                <a:cs typeface="Calibri" panose="020F0502020204030204" pitchFamily="34" charset="0"/>
              </a:rPr>
              <a:t> </a:t>
            </a:r>
            <a:r>
              <a:rPr lang="fr-CA" sz="1300" dirty="0" err="1">
                <a:solidFill>
                  <a:srgbClr val="000000"/>
                </a:solidFill>
                <a:latin typeface="MinionPro-Regular"/>
                <a:cs typeface="Calibri" panose="020F0502020204030204" pitchFamily="34" charset="0"/>
              </a:rPr>
              <a:t>internacional</a:t>
            </a:r>
            <a:r>
              <a:rPr lang="fr-CA" sz="1300" dirty="0">
                <a:solidFill>
                  <a:srgbClr val="000000"/>
                </a:solidFill>
                <a:latin typeface="MinionPro-Regular"/>
                <a:cs typeface="Calibri" panose="020F0502020204030204" pitchFamily="34" charset="0"/>
              </a:rPr>
              <a:t>.</a:t>
            </a:r>
          </a:p>
        </p:txBody>
      </p:sp>
      <p:sp>
        <p:nvSpPr>
          <p:cNvPr id="28" name="ZoneTexte 27">
            <a:extLst>
              <a:ext uri="{FF2B5EF4-FFF2-40B4-BE49-F238E27FC236}">
                <a16:creationId xmlns:a16="http://schemas.microsoft.com/office/drawing/2014/main" id="{EA072192-8DD3-61C1-1830-BF68FC5A5A29}"/>
              </a:ext>
            </a:extLst>
          </p:cNvPr>
          <p:cNvSpPr txBox="1"/>
          <p:nvPr/>
        </p:nvSpPr>
        <p:spPr>
          <a:xfrm>
            <a:off x="6072119" y="2883745"/>
            <a:ext cx="2170584" cy="2492990"/>
          </a:xfrm>
          <a:prstGeom prst="rect">
            <a:avLst/>
          </a:prstGeom>
          <a:noFill/>
        </p:spPr>
        <p:txBody>
          <a:bodyPr wrap="square" rtlCol="0">
            <a:spAutoFit/>
          </a:bodyPr>
          <a:lstStyle/>
          <a:p>
            <a:r>
              <a:rPr lang="es-CO" sz="1300" dirty="0">
                <a:solidFill>
                  <a:srgbClr val="000000"/>
                </a:solidFill>
                <a:latin typeface="MinionPro-Regular"/>
                <a:cs typeface="Calibri" panose="020F0502020204030204" pitchFamily="34" charset="0"/>
              </a:rPr>
              <a:t>El </a:t>
            </a:r>
            <a:r>
              <a:rPr lang="es-CO" sz="1300" dirty="0" err="1">
                <a:solidFill>
                  <a:srgbClr val="000000"/>
                </a:solidFill>
                <a:latin typeface="MinionPro-Regular"/>
                <a:cs typeface="Calibri" panose="020F0502020204030204" pitchFamily="34" charset="0"/>
              </a:rPr>
              <a:t>Cégep</a:t>
            </a:r>
            <a:r>
              <a:rPr lang="es-CO" sz="1300" dirty="0">
                <a:solidFill>
                  <a:srgbClr val="000000"/>
                </a:solidFill>
                <a:latin typeface="MinionPro-Regular"/>
                <a:cs typeface="Calibri" panose="020F0502020204030204" pitchFamily="34" charset="0"/>
              </a:rPr>
              <a:t> Marie-</a:t>
            </a:r>
            <a:r>
              <a:rPr lang="es-CO" sz="1300" dirty="0" err="1">
                <a:solidFill>
                  <a:srgbClr val="000000"/>
                </a:solidFill>
                <a:latin typeface="MinionPro-Regular"/>
                <a:cs typeface="Calibri" panose="020F0502020204030204" pitchFamily="34" charset="0"/>
              </a:rPr>
              <a:t>Victorin</a:t>
            </a:r>
            <a:r>
              <a:rPr lang="es-CO" sz="1300" dirty="0">
                <a:solidFill>
                  <a:srgbClr val="000000"/>
                </a:solidFill>
                <a:latin typeface="MinionPro-Regular"/>
                <a:cs typeface="Calibri" panose="020F0502020204030204" pitchFamily="34" charset="0"/>
              </a:rPr>
              <a:t> es un Centro de Enseñanza General y Profesional ubicado en la ciudad de </a:t>
            </a:r>
            <a:r>
              <a:rPr lang="es-CO" sz="1300" dirty="0" err="1">
                <a:solidFill>
                  <a:srgbClr val="000000"/>
                </a:solidFill>
                <a:latin typeface="MinionPro-Regular"/>
                <a:cs typeface="Calibri" panose="020F0502020204030204" pitchFamily="34" charset="0"/>
              </a:rPr>
              <a:t>Montréal</a:t>
            </a:r>
            <a:r>
              <a:rPr lang="es-CO" sz="1300" dirty="0">
                <a:solidFill>
                  <a:srgbClr val="000000"/>
                </a:solidFill>
                <a:latin typeface="MinionPro-Regular"/>
                <a:cs typeface="Calibri" panose="020F0502020204030204" pitchFamily="34" charset="0"/>
              </a:rPr>
              <a:t>. Cuenta con aproximadamente 4 000 estudiantes. Su Oficina de Asuntos Internacionales realiza formación técnica y coordina pasantías profesionales para sus estudiantes en el extranjero desde los años 1990.</a:t>
            </a:r>
            <a:endParaRPr lang="fr-CA" sz="1300" dirty="0">
              <a:solidFill>
                <a:srgbClr val="000000"/>
              </a:solidFill>
              <a:latin typeface="MinionPro-Regular"/>
              <a:cs typeface="Calibri" panose="020F0502020204030204" pitchFamily="34" charset="0"/>
            </a:endParaRPr>
          </a:p>
        </p:txBody>
      </p:sp>
      <p:sp>
        <p:nvSpPr>
          <p:cNvPr id="29" name="ZoneTexte 28">
            <a:extLst>
              <a:ext uri="{FF2B5EF4-FFF2-40B4-BE49-F238E27FC236}">
                <a16:creationId xmlns:a16="http://schemas.microsoft.com/office/drawing/2014/main" id="{AB6A9F85-9936-3ED9-4108-D45C9858105B}"/>
              </a:ext>
            </a:extLst>
          </p:cNvPr>
          <p:cNvSpPr txBox="1"/>
          <p:nvPr/>
        </p:nvSpPr>
        <p:spPr>
          <a:xfrm>
            <a:off x="8697156" y="2883745"/>
            <a:ext cx="2399412" cy="2567383"/>
          </a:xfrm>
          <a:prstGeom prst="rect">
            <a:avLst/>
          </a:prstGeom>
          <a:noFill/>
        </p:spPr>
        <p:txBody>
          <a:bodyPr wrap="square" rtlCol="0">
            <a:spAutoFit/>
          </a:bodyPr>
          <a:lstStyle/>
          <a:p>
            <a:r>
              <a:rPr lang="es-CO" sz="1300" dirty="0">
                <a:solidFill>
                  <a:srgbClr val="000000"/>
                </a:solidFill>
                <a:effectLst/>
                <a:latin typeface="MinionPro-Regular"/>
                <a:ea typeface="Calibri" panose="020F0502020204030204" pitchFamily="34" charset="0"/>
                <a:cs typeface="Calibri" panose="020F0502020204030204" pitchFamily="34" charset="0"/>
              </a:rPr>
              <a:t>El Centro Interamericano para el </a:t>
            </a:r>
            <a:r>
              <a:rPr lang="es-CO" sz="1300" dirty="0">
                <a:solidFill>
                  <a:srgbClr val="000000"/>
                </a:solidFill>
                <a:latin typeface="MinionPro-Regular"/>
                <a:ea typeface="Calibri" panose="020F0502020204030204" pitchFamily="34" charset="0"/>
                <a:cs typeface="Calibri" panose="020F0502020204030204" pitchFamily="34" charset="0"/>
              </a:rPr>
              <a:t>D</a:t>
            </a:r>
            <a:r>
              <a:rPr lang="es-CO" sz="1300" dirty="0">
                <a:solidFill>
                  <a:srgbClr val="000000"/>
                </a:solidFill>
                <a:effectLst/>
                <a:latin typeface="MinionPro-Regular"/>
                <a:ea typeface="Calibri" panose="020F0502020204030204" pitchFamily="34" charset="0"/>
                <a:cs typeface="Calibri" panose="020F0502020204030204" pitchFamily="34" charset="0"/>
              </a:rPr>
              <a:t>esarrollo del Conocimiento en la Formación Profesional </a:t>
            </a:r>
            <a:r>
              <a:rPr lang="es-ES" sz="1300" dirty="0">
                <a:solidFill>
                  <a:srgbClr val="000000"/>
                </a:solidFill>
                <a:latin typeface="MinionPro-Regular"/>
                <a:cs typeface="Calibri" panose="020F0502020204030204" pitchFamily="34" charset="0"/>
              </a:rPr>
              <a:t>es un servicio técnico de la Organización Internacional del Trabajo (OIT). Se institucionalizó como respuesta a las necesidades de las personas, las empresas y los países, en materia de formación profesional y desarrollo de los recursos humanos. </a:t>
            </a:r>
            <a:endParaRPr lang="fr-CA" sz="1300" dirty="0">
              <a:solidFill>
                <a:srgbClr val="000000"/>
              </a:solidFill>
              <a:latin typeface="MinionPro-Regular"/>
              <a:cs typeface="Calibri" panose="020F0502020204030204" pitchFamily="34" charset="0"/>
            </a:endParaRPr>
          </a:p>
        </p:txBody>
      </p:sp>
      <p:pic>
        <p:nvPicPr>
          <p:cNvPr id="31" name="Image 30" descr="Une image contenant texte, clipart&#10;&#10;Description générée automatiquement">
            <a:extLst>
              <a:ext uri="{FF2B5EF4-FFF2-40B4-BE49-F238E27FC236}">
                <a16:creationId xmlns:a16="http://schemas.microsoft.com/office/drawing/2014/main" id="{E6019A9D-A693-1BE8-1D9F-B4E6114022E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8751" y="1018528"/>
            <a:ext cx="1547279" cy="730054"/>
          </a:xfrm>
          <a:prstGeom prst="rect">
            <a:avLst/>
          </a:prstGeom>
        </p:spPr>
      </p:pic>
      <p:sp>
        <p:nvSpPr>
          <p:cNvPr id="32" name="ZoneTexte 31">
            <a:extLst>
              <a:ext uri="{FF2B5EF4-FFF2-40B4-BE49-F238E27FC236}">
                <a16:creationId xmlns:a16="http://schemas.microsoft.com/office/drawing/2014/main" id="{D80BB9E8-5455-2B62-4879-CDC67CCE4347}"/>
              </a:ext>
            </a:extLst>
          </p:cNvPr>
          <p:cNvSpPr txBox="1"/>
          <p:nvPr/>
        </p:nvSpPr>
        <p:spPr>
          <a:xfrm>
            <a:off x="2518750" y="1051688"/>
            <a:ext cx="8629016" cy="892552"/>
          </a:xfrm>
          <a:prstGeom prst="rect">
            <a:avLst/>
          </a:prstGeom>
          <a:noFill/>
        </p:spPr>
        <p:txBody>
          <a:bodyPr wrap="square" rtlCol="0">
            <a:spAutoFit/>
          </a:bodyPr>
          <a:lstStyle/>
          <a:p>
            <a:r>
              <a:rPr lang="es-ES" sz="1300" dirty="0" smtClean="0">
                <a:solidFill>
                  <a:srgbClr val="000000"/>
                </a:solidFill>
                <a:latin typeface="MinionPro-Regular"/>
                <a:cs typeface="Calibri" panose="020F0502020204030204" pitchFamily="34" charset="0"/>
              </a:rPr>
              <a:t>El Grupo Técnico de Educación de la Alianza del Pacífico (GTE) establece la </a:t>
            </a:r>
            <a:r>
              <a:rPr lang="es-ES" sz="1300" dirty="0">
                <a:solidFill>
                  <a:srgbClr val="000000"/>
                </a:solidFill>
                <a:latin typeface="MinionPro-Regular"/>
                <a:cs typeface="Calibri" panose="020F0502020204030204" pitchFamily="34" charset="0"/>
              </a:rPr>
              <a:t>Red de Especialistas de Marcos de Cualificaciones de la Alianza del Pacífico (REMCAP) se conformó en 2018 como respuesta a la Declaración presidencial de Puerto Vallarta. Su mandato es evaluar recomendaciones para avanzar en el tema de la movilidad educativa y laboral entre los países de la Alianza del Pacífico.</a:t>
            </a:r>
            <a:endParaRPr lang="fr-CA" sz="1300" dirty="0">
              <a:solidFill>
                <a:srgbClr val="000000"/>
              </a:solidFill>
              <a:latin typeface="MinionPro-Regular"/>
              <a:cs typeface="Calibri" panose="020F0502020204030204" pitchFamily="34" charset="0"/>
            </a:endParaRPr>
          </a:p>
        </p:txBody>
      </p:sp>
      <p:sp>
        <p:nvSpPr>
          <p:cNvPr id="11" name="CuadroTexto 10"/>
          <p:cNvSpPr txBox="1"/>
          <p:nvPr/>
        </p:nvSpPr>
        <p:spPr>
          <a:xfrm>
            <a:off x="1153427" y="6121276"/>
            <a:ext cx="9424350" cy="646331"/>
          </a:xfrm>
          <a:prstGeom prst="rect">
            <a:avLst/>
          </a:prstGeom>
          <a:noFill/>
        </p:spPr>
        <p:txBody>
          <a:bodyPr wrap="square" rtlCol="0">
            <a:spAutoFit/>
          </a:bodyPr>
          <a:lstStyle/>
          <a:p>
            <a:pPr algn="ctr"/>
            <a:r>
              <a:rPr lang="es-CL" dirty="0" smtClean="0"/>
              <a:t>La</a:t>
            </a:r>
            <a:r>
              <a:rPr lang="es-ES" dirty="0"/>
              <a:t> </a:t>
            </a:r>
            <a:r>
              <a:rPr lang="es-ES" dirty="0" smtClean="0"/>
              <a:t>AP</a:t>
            </a:r>
            <a:r>
              <a:rPr lang="es-ES" dirty="0"/>
              <a:t>, en términos formales, recibió una propuesta técnica de MRC. La formalización y adopción por parte de la Alianza, no se ha concretado</a:t>
            </a:r>
            <a:endParaRPr lang="en-US" dirty="0"/>
          </a:p>
        </p:txBody>
      </p:sp>
      <p:sp>
        <p:nvSpPr>
          <p:cNvPr id="12" name="CuadroTexto 11"/>
          <p:cNvSpPr txBox="1"/>
          <p:nvPr/>
        </p:nvSpPr>
        <p:spPr>
          <a:xfrm>
            <a:off x="6505303" y="198410"/>
            <a:ext cx="5086475" cy="646331"/>
          </a:xfrm>
          <a:prstGeom prst="rect">
            <a:avLst/>
          </a:prstGeom>
          <a:solidFill>
            <a:schemeClr val="accent1">
              <a:lumMod val="50000"/>
            </a:schemeClr>
          </a:solidFill>
        </p:spPr>
        <p:txBody>
          <a:bodyPr wrap="square" rtlCol="0">
            <a:spAutoFit/>
          </a:bodyPr>
          <a:lstStyle/>
          <a:p>
            <a:r>
              <a:rPr lang="es-CL" dirty="0" smtClean="0">
                <a:solidFill>
                  <a:schemeClr val="bg1"/>
                </a:solidFill>
              </a:rPr>
              <a:t>Información compartida por el equipo de asistencia técnica de OIT/</a:t>
            </a:r>
            <a:r>
              <a:rPr lang="es-CL" dirty="0" err="1" smtClean="0">
                <a:solidFill>
                  <a:schemeClr val="bg1"/>
                </a:solidFill>
              </a:rPr>
              <a:t>Cinterfor</a:t>
            </a:r>
            <a:endParaRPr lang="en-US" dirty="0">
              <a:solidFill>
                <a:schemeClr val="bg1"/>
              </a:solidFill>
            </a:endParaRPr>
          </a:p>
        </p:txBody>
      </p:sp>
    </p:spTree>
    <p:extLst>
      <p:ext uri="{BB962C8B-B14F-4D97-AF65-F5344CB8AC3E}">
        <p14:creationId xmlns:p14="http://schemas.microsoft.com/office/powerpoint/2010/main" val="2615148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586996" y="377087"/>
            <a:ext cx="4854505" cy="4022616"/>
          </a:xfrm>
          <a:prstGeom prst="rect">
            <a:avLst/>
          </a:prstGeom>
        </p:spPr>
      </p:pic>
      <p:pic>
        <p:nvPicPr>
          <p:cNvPr id="2" name="Imagen 1"/>
          <p:cNvPicPr>
            <a:picLocks noChangeAspect="1"/>
          </p:cNvPicPr>
          <p:nvPr/>
        </p:nvPicPr>
        <p:blipFill>
          <a:blip r:embed="rId3"/>
          <a:stretch>
            <a:fillRect/>
          </a:stretch>
        </p:blipFill>
        <p:spPr>
          <a:xfrm>
            <a:off x="586996" y="4773086"/>
            <a:ext cx="9163082" cy="1883827"/>
          </a:xfrm>
          <a:prstGeom prst="rect">
            <a:avLst/>
          </a:prstGeom>
        </p:spPr>
      </p:pic>
      <p:sp>
        <p:nvSpPr>
          <p:cNvPr id="3" name="CuadroTexto 2"/>
          <p:cNvSpPr txBox="1"/>
          <p:nvPr/>
        </p:nvSpPr>
        <p:spPr>
          <a:xfrm>
            <a:off x="6296297" y="1049567"/>
            <a:ext cx="5146765" cy="3046988"/>
          </a:xfrm>
          <a:prstGeom prst="rect">
            <a:avLst/>
          </a:prstGeom>
          <a:noFill/>
        </p:spPr>
        <p:txBody>
          <a:bodyPr wrap="square" rtlCol="0">
            <a:spAutoFit/>
          </a:bodyPr>
          <a:lstStyle/>
          <a:p>
            <a:pPr algn="just"/>
            <a:r>
              <a:rPr lang="es-CL" sz="2400" dirty="0" smtClean="0"/>
              <a:t>Para el desarrollo </a:t>
            </a:r>
            <a:r>
              <a:rPr lang="es-CL" sz="2400" dirty="0" smtClean="0"/>
              <a:t>de la propuesta de </a:t>
            </a:r>
            <a:r>
              <a:rPr lang="es-CL" sz="2400" dirty="0" smtClean="0"/>
              <a:t>Marco Regional de Cualificaciones de la Alianza del Pacífico, desarrollado en el contexto del Programa Educación Para el Empleo, con la asistencia técnica otorgada por la cooperación internacional del Gobierno de </a:t>
            </a:r>
            <a:r>
              <a:rPr lang="es-CL" sz="2400" dirty="0" smtClean="0"/>
              <a:t>Canadá. Fueron convocado el GTL.</a:t>
            </a:r>
            <a:endParaRPr lang="en-US" sz="2400" dirty="0"/>
          </a:p>
        </p:txBody>
      </p:sp>
    </p:spTree>
    <p:extLst>
      <p:ext uri="{BB962C8B-B14F-4D97-AF65-F5344CB8AC3E}">
        <p14:creationId xmlns:p14="http://schemas.microsoft.com/office/powerpoint/2010/main" val="4125889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544433" y="630473"/>
            <a:ext cx="9160034" cy="1882303"/>
          </a:xfrm>
          <a:prstGeom prst="rect">
            <a:avLst/>
          </a:prstGeom>
        </p:spPr>
      </p:pic>
      <p:pic>
        <p:nvPicPr>
          <p:cNvPr id="5" name="Imagen 4"/>
          <p:cNvPicPr>
            <a:picLocks noChangeAspect="1"/>
          </p:cNvPicPr>
          <p:nvPr/>
        </p:nvPicPr>
        <p:blipFill>
          <a:blip r:embed="rId3"/>
          <a:stretch>
            <a:fillRect/>
          </a:stretch>
        </p:blipFill>
        <p:spPr>
          <a:xfrm>
            <a:off x="525297" y="4345223"/>
            <a:ext cx="4811338" cy="1662344"/>
          </a:xfrm>
          <a:prstGeom prst="rect">
            <a:avLst/>
          </a:prstGeom>
        </p:spPr>
      </p:pic>
      <p:pic>
        <p:nvPicPr>
          <p:cNvPr id="6" name="Imagen 5"/>
          <p:cNvPicPr>
            <a:picLocks noChangeAspect="1"/>
          </p:cNvPicPr>
          <p:nvPr/>
        </p:nvPicPr>
        <p:blipFill>
          <a:blip r:embed="rId4"/>
          <a:stretch>
            <a:fillRect/>
          </a:stretch>
        </p:blipFill>
        <p:spPr>
          <a:xfrm>
            <a:off x="525297" y="2659313"/>
            <a:ext cx="11141405" cy="1539373"/>
          </a:xfrm>
          <a:prstGeom prst="rect">
            <a:avLst/>
          </a:prstGeom>
        </p:spPr>
      </p:pic>
      <p:pic>
        <p:nvPicPr>
          <p:cNvPr id="2" name="Imagen 1"/>
          <p:cNvPicPr>
            <a:picLocks noChangeAspect="1"/>
          </p:cNvPicPr>
          <p:nvPr/>
        </p:nvPicPr>
        <p:blipFill>
          <a:blip r:embed="rId5"/>
          <a:stretch>
            <a:fillRect/>
          </a:stretch>
        </p:blipFill>
        <p:spPr>
          <a:xfrm>
            <a:off x="10272564" y="264681"/>
            <a:ext cx="1548518" cy="731583"/>
          </a:xfrm>
          <a:prstGeom prst="rect">
            <a:avLst/>
          </a:prstGeom>
        </p:spPr>
      </p:pic>
    </p:spTree>
    <p:extLst>
      <p:ext uri="{BB962C8B-B14F-4D97-AF65-F5344CB8AC3E}">
        <p14:creationId xmlns:p14="http://schemas.microsoft.com/office/powerpoint/2010/main" val="2447255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Aprendizajes y Desafíos</a:t>
            </a:r>
            <a:endParaRPr lang="en-US" dirty="0"/>
          </a:p>
        </p:txBody>
      </p:sp>
      <p:sp>
        <p:nvSpPr>
          <p:cNvPr id="3" name="Marcador de contenido 2"/>
          <p:cNvSpPr>
            <a:spLocks noGrp="1"/>
          </p:cNvSpPr>
          <p:nvPr>
            <p:ph sz="quarter" idx="10"/>
          </p:nvPr>
        </p:nvSpPr>
        <p:spPr>
          <a:xfrm>
            <a:off x="655656" y="1652451"/>
            <a:ext cx="10820400" cy="4503738"/>
          </a:xfrm>
        </p:spPr>
        <p:txBody>
          <a:bodyPr>
            <a:noAutofit/>
          </a:bodyPr>
          <a:lstStyle/>
          <a:p>
            <a:pPr algn="just"/>
            <a:r>
              <a:rPr lang="es-CL" sz="2400" dirty="0" smtClean="0"/>
              <a:t>Los avances metodológicos tendientes al desarrollo de un sistema de aprendizaje a lo largo de la vida, inevitablemente gatillarán la necesidad de articulación ente educación y trabajo (ej. Correlación de los MNC con el MRC, asignaciones del nivel de cualificación a los perfiles ocupacionales, reconocimiento de aprendizajes previos, etc.)</a:t>
            </a:r>
          </a:p>
          <a:p>
            <a:pPr algn="just"/>
            <a:r>
              <a:rPr lang="es-CL" sz="2400" dirty="0" smtClean="0"/>
              <a:t>La arquitectura institucional de los gobiernos involucrados en iniciativas de carácter regional/subregional son diversas y no responden necesariamente a estructuras tradicionales, poner atención a ello facilita el desarrollo de articulaciones (ej. Casos Chile y Colombia)</a:t>
            </a:r>
          </a:p>
          <a:p>
            <a:pPr algn="just"/>
            <a:r>
              <a:rPr lang="es-CL" sz="2400" dirty="0" smtClean="0"/>
              <a:t>La estructura institucional de las agrupaciones regionales y subregionales debe considerarse como una condición ineluctable al momento de diseñar iniciativas que requieran la articulación entre educación y trabajo, tenerlas en cuenta puede hacer una diferencia importante en el impulso y compromiso político que éstas requieren.</a:t>
            </a:r>
          </a:p>
        </p:txBody>
      </p:sp>
      <p:pic>
        <p:nvPicPr>
          <p:cNvPr id="4" name="Imagen 3"/>
          <p:cNvPicPr>
            <a:picLocks noChangeAspect="1"/>
          </p:cNvPicPr>
          <p:nvPr/>
        </p:nvPicPr>
        <p:blipFill>
          <a:blip r:embed="rId2"/>
          <a:stretch>
            <a:fillRect/>
          </a:stretch>
        </p:blipFill>
        <p:spPr>
          <a:xfrm>
            <a:off x="10220312" y="242324"/>
            <a:ext cx="1548518" cy="731583"/>
          </a:xfrm>
          <a:prstGeom prst="rect">
            <a:avLst/>
          </a:prstGeom>
        </p:spPr>
      </p:pic>
    </p:spTree>
    <p:extLst>
      <p:ext uri="{BB962C8B-B14F-4D97-AF65-F5344CB8AC3E}">
        <p14:creationId xmlns:p14="http://schemas.microsoft.com/office/powerpoint/2010/main" val="21707580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Aprendizajes y Desafíos</a:t>
            </a:r>
            <a:endParaRPr lang="en-US" dirty="0"/>
          </a:p>
        </p:txBody>
      </p:sp>
      <p:sp>
        <p:nvSpPr>
          <p:cNvPr id="3" name="Marcador de contenido 2"/>
          <p:cNvSpPr>
            <a:spLocks noGrp="1"/>
          </p:cNvSpPr>
          <p:nvPr>
            <p:ph sz="quarter" idx="10"/>
          </p:nvPr>
        </p:nvSpPr>
        <p:spPr>
          <a:xfrm>
            <a:off x="538072" y="1008529"/>
            <a:ext cx="10820400" cy="4503738"/>
          </a:xfrm>
        </p:spPr>
        <p:txBody>
          <a:bodyPr>
            <a:noAutofit/>
          </a:bodyPr>
          <a:lstStyle/>
          <a:p>
            <a:pPr algn="just"/>
            <a:r>
              <a:rPr lang="es-CL" sz="2400" dirty="0" smtClean="0"/>
              <a:t>La cooperación internacional involucrada en las acciones que requieran articulación entre educación y trabajo pueden ver multiplicados sus resultados e impactos en la medida que consideren, a través de mapeos pormenorizados las instituciones y actores relevantes en los niveles supranacionales, regionales, </a:t>
            </a:r>
            <a:r>
              <a:rPr lang="es-CL" sz="2400" dirty="0" err="1" smtClean="0"/>
              <a:t>subnacionales</a:t>
            </a:r>
            <a:r>
              <a:rPr lang="es-CL" sz="2400" dirty="0" smtClean="0"/>
              <a:t>, nacionales, sectoriales, </a:t>
            </a:r>
            <a:r>
              <a:rPr lang="es-CL" sz="2400" dirty="0" err="1" smtClean="0"/>
              <a:t>etc</a:t>
            </a:r>
            <a:r>
              <a:rPr lang="es-CL" sz="2400" dirty="0" smtClean="0"/>
              <a:t> </a:t>
            </a:r>
          </a:p>
          <a:p>
            <a:pPr algn="just"/>
            <a:r>
              <a:rPr lang="es-CL" sz="2400" dirty="0" smtClean="0"/>
              <a:t>La formalización de las relaciones de articulación mediante el uso de instrumentos de carácter administrativo y/o jurídico colabora con el establecimiento de instancias que trascienden a las personas y gobiernos de turno, institucionalizando dichas articulaciones y facilitando el desarrollo acumulativo y progresivo de iniciativas en lo laboral y educativo.</a:t>
            </a:r>
          </a:p>
          <a:p>
            <a:pPr algn="just"/>
            <a:r>
              <a:rPr lang="es-CL" sz="2400" dirty="0" smtClean="0"/>
              <a:t>El desarrollo de relatos transversales, considerando las complejidades y niveles de articulación, se hace una condición completamente necesaria. Aquellos relatos le otorgan sentido al necesario involucramiento técnico y político de instituciones, actores, comunidades y personas. Con ello se facilita la comunicación de los propósitos de la articulación y no queda como un mero ejercicio metodológico que puede resultar lejano a la ciudadanía.</a:t>
            </a:r>
            <a:endParaRPr lang="en-US" sz="2400" dirty="0"/>
          </a:p>
        </p:txBody>
      </p:sp>
      <p:pic>
        <p:nvPicPr>
          <p:cNvPr id="4" name="Imagen 3"/>
          <p:cNvPicPr>
            <a:picLocks noChangeAspect="1"/>
          </p:cNvPicPr>
          <p:nvPr/>
        </p:nvPicPr>
        <p:blipFill>
          <a:blip r:embed="rId2"/>
          <a:stretch>
            <a:fillRect/>
          </a:stretch>
        </p:blipFill>
        <p:spPr>
          <a:xfrm>
            <a:off x="10220312" y="242324"/>
            <a:ext cx="1548518" cy="731583"/>
          </a:xfrm>
          <a:prstGeom prst="rect">
            <a:avLst/>
          </a:prstGeom>
        </p:spPr>
      </p:pic>
    </p:spTree>
    <p:extLst>
      <p:ext uri="{BB962C8B-B14F-4D97-AF65-F5344CB8AC3E}">
        <p14:creationId xmlns:p14="http://schemas.microsoft.com/office/powerpoint/2010/main" val="135003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54306" y="392019"/>
            <a:ext cx="7754471" cy="1325563"/>
          </a:xfrm>
        </p:spPr>
        <p:txBody>
          <a:bodyPr>
            <a:normAutofit/>
          </a:bodyPr>
          <a:lstStyle/>
          <a:p>
            <a:r>
              <a:rPr lang="es-CL" sz="4000" b="1" dirty="0" smtClean="0"/>
              <a:t>Estructura de la Presentación</a:t>
            </a:r>
            <a:endParaRPr lang="es-CL" sz="4000" b="1"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80133089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p:cNvPicPr>
            <a:picLocks noChangeAspect="1"/>
          </p:cNvPicPr>
          <p:nvPr/>
        </p:nvPicPr>
        <p:blipFill>
          <a:blip r:embed="rId7"/>
          <a:stretch>
            <a:fillRect/>
          </a:stretch>
        </p:blipFill>
        <p:spPr>
          <a:xfrm>
            <a:off x="10324816" y="323217"/>
            <a:ext cx="1548518" cy="731583"/>
          </a:xfrm>
          <a:prstGeom prst="rect">
            <a:avLst/>
          </a:prstGeom>
        </p:spPr>
      </p:pic>
    </p:spTree>
    <p:extLst>
      <p:ext uri="{BB962C8B-B14F-4D97-AF65-F5344CB8AC3E}">
        <p14:creationId xmlns:p14="http://schemas.microsoft.com/office/powerpoint/2010/main" val="533589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26750" y="260545"/>
            <a:ext cx="8153650" cy="646331"/>
          </a:xfrm>
          <a:prstGeom prst="rect">
            <a:avLst/>
          </a:prstGeom>
        </p:spPr>
        <p:txBody>
          <a:bodyPr wrap="square">
            <a:spAutoFit/>
          </a:bodyPr>
          <a:lstStyle/>
          <a:p>
            <a:r>
              <a:rPr lang="es-ES" b="1" dirty="0" smtClean="0">
                <a:solidFill>
                  <a:prstClr val="white"/>
                </a:solidFill>
                <a:latin typeface="Helvetica Light"/>
                <a:cs typeface="Helvetica Light"/>
              </a:rPr>
              <a:t>Organigrama Alianza del Pacífico</a:t>
            </a:r>
          </a:p>
          <a:p>
            <a:r>
              <a:rPr lang="es-ES" b="1" dirty="0" smtClean="0">
                <a:solidFill>
                  <a:prstClr val="white"/>
                </a:solidFill>
                <a:latin typeface="Helvetica Light"/>
              </a:rPr>
              <a:t>Presidentes</a:t>
            </a:r>
            <a:endParaRPr lang="es-CL" b="1" dirty="0">
              <a:solidFill>
                <a:prstClr val="white"/>
              </a:solidFill>
            </a:endParaRPr>
          </a:p>
        </p:txBody>
      </p:sp>
      <p:sp>
        <p:nvSpPr>
          <p:cNvPr id="6" name="CuadroTexto 5"/>
          <p:cNvSpPr txBox="1"/>
          <p:nvPr/>
        </p:nvSpPr>
        <p:spPr>
          <a:xfrm>
            <a:off x="7160653" y="1736307"/>
            <a:ext cx="4803819" cy="1200329"/>
          </a:xfrm>
          <a:prstGeom prst="rect">
            <a:avLst/>
          </a:prstGeom>
          <a:noFill/>
          <a:ln>
            <a:solidFill>
              <a:srgbClr val="FF0000"/>
            </a:solidFill>
          </a:ln>
        </p:spPr>
        <p:txBody>
          <a:bodyPr wrap="square" rtlCol="0">
            <a:spAutoFit/>
          </a:bodyPr>
          <a:lstStyle/>
          <a:p>
            <a:pPr algn="just"/>
            <a:r>
              <a:rPr lang="es-MX" dirty="0" smtClean="0">
                <a:solidFill>
                  <a:prstClr val="black"/>
                </a:solidFill>
              </a:rPr>
              <a:t>Son los respectivos presidentes de los 4 países quienes determinan el contenido de los acuerdos y  generan los mandatos para lograr el trabajo coordinado de las naciones. </a:t>
            </a:r>
            <a:endParaRPr lang="es-MX" dirty="0">
              <a:solidFill>
                <a:prstClr val="black"/>
              </a:solidFill>
            </a:endParaRPr>
          </a:p>
        </p:txBody>
      </p:sp>
      <p:pic>
        <p:nvPicPr>
          <p:cNvPr id="7" name="Imagen 6"/>
          <p:cNvPicPr>
            <a:picLocks noChangeAspect="1"/>
          </p:cNvPicPr>
          <p:nvPr/>
        </p:nvPicPr>
        <p:blipFill>
          <a:blip r:embed="rId2"/>
          <a:stretch>
            <a:fillRect/>
          </a:stretch>
        </p:blipFill>
        <p:spPr>
          <a:xfrm>
            <a:off x="126750" y="1143692"/>
            <a:ext cx="6428596" cy="5714308"/>
          </a:xfrm>
          <a:prstGeom prst="rect">
            <a:avLst/>
          </a:prstGeom>
        </p:spPr>
      </p:pic>
      <p:sp>
        <p:nvSpPr>
          <p:cNvPr id="8" name="Elipse 7"/>
          <p:cNvSpPr/>
          <p:nvPr/>
        </p:nvSpPr>
        <p:spPr>
          <a:xfrm>
            <a:off x="1576642" y="2890469"/>
            <a:ext cx="3528811" cy="132585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cxnSp>
        <p:nvCxnSpPr>
          <p:cNvPr id="10" name="Conector recto de flecha 9"/>
          <p:cNvCxnSpPr>
            <a:stCxn id="8" idx="6"/>
          </p:cNvCxnSpPr>
          <p:nvPr/>
        </p:nvCxnSpPr>
        <p:spPr>
          <a:xfrm flipV="1">
            <a:off x="5105453" y="2305318"/>
            <a:ext cx="1965048" cy="124808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Rectángulo 2"/>
          <p:cNvSpPr/>
          <p:nvPr/>
        </p:nvSpPr>
        <p:spPr>
          <a:xfrm>
            <a:off x="539931" y="5033554"/>
            <a:ext cx="1236618" cy="487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CuadroTexto 1"/>
          <p:cNvSpPr txBox="1"/>
          <p:nvPr/>
        </p:nvSpPr>
        <p:spPr>
          <a:xfrm>
            <a:off x="4896241" y="6304002"/>
            <a:ext cx="1191736" cy="553998"/>
          </a:xfrm>
          <a:prstGeom prst="rect">
            <a:avLst/>
          </a:prstGeom>
          <a:solidFill>
            <a:schemeClr val="bg1"/>
          </a:solidFill>
        </p:spPr>
        <p:txBody>
          <a:bodyPr wrap="none" rtlCol="0">
            <a:spAutoFit/>
          </a:bodyPr>
          <a:lstStyle/>
          <a:p>
            <a:pPr algn="ctr"/>
            <a:r>
              <a:rPr lang="es-CL" b="1" dirty="0" smtClean="0"/>
              <a:t>63</a:t>
            </a:r>
            <a:r>
              <a:rPr lang="es-CL" sz="1200" dirty="0" smtClean="0"/>
              <a:t> ESTADOS </a:t>
            </a:r>
          </a:p>
          <a:p>
            <a:pPr algn="ctr"/>
            <a:r>
              <a:rPr lang="es-CL" sz="1200" dirty="0" smtClean="0"/>
              <a:t>OBSERVADORES</a:t>
            </a:r>
            <a:endParaRPr lang="en-US" sz="1200" dirty="0"/>
          </a:p>
        </p:txBody>
      </p:sp>
    </p:spTree>
    <p:extLst>
      <p:ext uri="{BB962C8B-B14F-4D97-AF65-F5344CB8AC3E}">
        <p14:creationId xmlns:p14="http://schemas.microsoft.com/office/powerpoint/2010/main" val="2246007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26750" y="260545"/>
            <a:ext cx="8153650" cy="646331"/>
          </a:xfrm>
          <a:prstGeom prst="rect">
            <a:avLst/>
          </a:prstGeom>
        </p:spPr>
        <p:txBody>
          <a:bodyPr wrap="square">
            <a:spAutoFit/>
          </a:bodyPr>
          <a:lstStyle/>
          <a:p>
            <a:r>
              <a:rPr lang="es-ES" b="1" dirty="0">
                <a:solidFill>
                  <a:prstClr val="white"/>
                </a:solidFill>
                <a:latin typeface="Helvetica Light"/>
                <a:cs typeface="Helvetica Light"/>
              </a:rPr>
              <a:t>Organigrama Alianza del </a:t>
            </a:r>
            <a:r>
              <a:rPr lang="es-ES" b="1" dirty="0" smtClean="0">
                <a:solidFill>
                  <a:prstClr val="white"/>
                </a:solidFill>
                <a:latin typeface="Helvetica Light"/>
                <a:cs typeface="Helvetica Light"/>
              </a:rPr>
              <a:t>Pacífico</a:t>
            </a:r>
          </a:p>
          <a:p>
            <a:r>
              <a:rPr lang="es-ES" b="1" dirty="0" smtClean="0">
                <a:solidFill>
                  <a:prstClr val="white"/>
                </a:solidFill>
                <a:latin typeface="Helvetica Light"/>
              </a:rPr>
              <a:t>Presidencia Pro Témpore (PPT)</a:t>
            </a:r>
            <a:endParaRPr lang="es-CL" b="1" dirty="0">
              <a:solidFill>
                <a:prstClr val="white"/>
              </a:solidFill>
            </a:endParaRPr>
          </a:p>
        </p:txBody>
      </p:sp>
      <p:sp>
        <p:nvSpPr>
          <p:cNvPr id="6" name="CuadroTexto 5"/>
          <p:cNvSpPr txBox="1"/>
          <p:nvPr/>
        </p:nvSpPr>
        <p:spPr>
          <a:xfrm>
            <a:off x="7160653" y="1736307"/>
            <a:ext cx="4803819" cy="2031325"/>
          </a:xfrm>
          <a:prstGeom prst="rect">
            <a:avLst/>
          </a:prstGeom>
          <a:noFill/>
          <a:ln>
            <a:solidFill>
              <a:srgbClr val="FF0000"/>
            </a:solidFill>
          </a:ln>
        </p:spPr>
        <p:txBody>
          <a:bodyPr wrap="square" rtlCol="0">
            <a:spAutoFit/>
          </a:bodyPr>
          <a:lstStyle/>
          <a:p>
            <a:pPr algn="just"/>
            <a:r>
              <a:rPr lang="es-MX" dirty="0" smtClean="0">
                <a:solidFill>
                  <a:prstClr val="black"/>
                </a:solidFill>
              </a:rPr>
              <a:t>Por períodos de un año y de manera rotativa, se ejerce la Presidencia Pro Témpore (PPT). En ese rol, el país correspondiente define los énfasis y coordina las acciones presidenciales del bloque. Así mismo, representa a la Alianza en las instancias negociadoras con otros bloques o naciones.</a:t>
            </a:r>
            <a:endParaRPr lang="es-MX" dirty="0">
              <a:solidFill>
                <a:prstClr val="black"/>
              </a:solidFill>
            </a:endParaRPr>
          </a:p>
        </p:txBody>
      </p:sp>
      <p:pic>
        <p:nvPicPr>
          <p:cNvPr id="7" name="Imagen 6"/>
          <p:cNvPicPr>
            <a:picLocks noChangeAspect="1"/>
          </p:cNvPicPr>
          <p:nvPr/>
        </p:nvPicPr>
        <p:blipFill>
          <a:blip r:embed="rId2"/>
          <a:stretch>
            <a:fillRect/>
          </a:stretch>
        </p:blipFill>
        <p:spPr>
          <a:xfrm>
            <a:off x="126750" y="1143692"/>
            <a:ext cx="6428596" cy="5714308"/>
          </a:xfrm>
          <a:prstGeom prst="rect">
            <a:avLst/>
          </a:prstGeom>
        </p:spPr>
      </p:pic>
      <p:sp>
        <p:nvSpPr>
          <p:cNvPr id="8" name="Elipse 7"/>
          <p:cNvSpPr/>
          <p:nvPr/>
        </p:nvSpPr>
        <p:spPr>
          <a:xfrm>
            <a:off x="275876" y="4152599"/>
            <a:ext cx="1746108" cy="146259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prstClr val="white"/>
              </a:solidFill>
            </a:endParaRPr>
          </a:p>
        </p:txBody>
      </p:sp>
      <p:cxnSp>
        <p:nvCxnSpPr>
          <p:cNvPr id="10" name="Conector recto de flecha 9"/>
          <p:cNvCxnSpPr>
            <a:stCxn id="8" idx="6"/>
            <a:endCxn id="6" idx="1"/>
          </p:cNvCxnSpPr>
          <p:nvPr/>
        </p:nvCxnSpPr>
        <p:spPr>
          <a:xfrm flipV="1">
            <a:off x="2021984" y="2751970"/>
            <a:ext cx="5138669" cy="213192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 name="Imagen 1"/>
          <p:cNvPicPr>
            <a:picLocks noChangeAspect="1"/>
          </p:cNvPicPr>
          <p:nvPr/>
        </p:nvPicPr>
        <p:blipFill>
          <a:blip r:embed="rId3"/>
          <a:stretch>
            <a:fillRect/>
          </a:stretch>
        </p:blipFill>
        <p:spPr>
          <a:xfrm>
            <a:off x="556064" y="5013939"/>
            <a:ext cx="1072711" cy="501035"/>
          </a:xfrm>
          <a:prstGeom prst="rect">
            <a:avLst/>
          </a:prstGeom>
        </p:spPr>
      </p:pic>
      <p:pic>
        <p:nvPicPr>
          <p:cNvPr id="3" name="Imagen 2"/>
          <p:cNvPicPr>
            <a:picLocks noChangeAspect="1"/>
          </p:cNvPicPr>
          <p:nvPr/>
        </p:nvPicPr>
        <p:blipFill>
          <a:blip r:embed="rId4"/>
          <a:stretch>
            <a:fillRect/>
          </a:stretch>
        </p:blipFill>
        <p:spPr>
          <a:xfrm>
            <a:off x="4858460" y="6281734"/>
            <a:ext cx="1194920" cy="627942"/>
          </a:xfrm>
          <a:prstGeom prst="rect">
            <a:avLst/>
          </a:prstGeom>
        </p:spPr>
      </p:pic>
    </p:spTree>
    <p:extLst>
      <p:ext uri="{BB962C8B-B14F-4D97-AF65-F5344CB8AC3E}">
        <p14:creationId xmlns:p14="http://schemas.microsoft.com/office/powerpoint/2010/main" val="3226120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26750" y="260545"/>
            <a:ext cx="8153650" cy="646331"/>
          </a:xfrm>
          <a:prstGeom prst="rect">
            <a:avLst/>
          </a:prstGeom>
        </p:spPr>
        <p:txBody>
          <a:bodyPr wrap="square">
            <a:spAutoFit/>
          </a:bodyPr>
          <a:lstStyle/>
          <a:p>
            <a:r>
              <a:rPr lang="es-ES" b="1" dirty="0">
                <a:solidFill>
                  <a:prstClr val="white"/>
                </a:solidFill>
                <a:latin typeface="Helvetica Light"/>
                <a:cs typeface="Helvetica Light"/>
              </a:rPr>
              <a:t>Organigrama Alianza del </a:t>
            </a:r>
            <a:r>
              <a:rPr lang="es-ES" b="1" dirty="0" smtClean="0">
                <a:solidFill>
                  <a:prstClr val="white"/>
                </a:solidFill>
                <a:latin typeface="Helvetica Light"/>
                <a:cs typeface="Helvetica Light"/>
              </a:rPr>
              <a:t>Pacífico</a:t>
            </a:r>
          </a:p>
          <a:p>
            <a:r>
              <a:rPr lang="es-ES" b="1" dirty="0" smtClean="0">
                <a:solidFill>
                  <a:prstClr val="white"/>
                </a:solidFill>
                <a:latin typeface="Helvetica Light"/>
              </a:rPr>
              <a:t>Consejo de Ministros y Grupo de Alto Nivel (GAN)</a:t>
            </a:r>
            <a:endParaRPr lang="es-CL" b="1" dirty="0">
              <a:solidFill>
                <a:prstClr val="white"/>
              </a:solidFill>
            </a:endParaRPr>
          </a:p>
        </p:txBody>
      </p:sp>
      <p:sp>
        <p:nvSpPr>
          <p:cNvPr id="6" name="CuadroTexto 5"/>
          <p:cNvSpPr txBox="1"/>
          <p:nvPr/>
        </p:nvSpPr>
        <p:spPr>
          <a:xfrm>
            <a:off x="7160653" y="1736307"/>
            <a:ext cx="4803819" cy="3970318"/>
          </a:xfrm>
          <a:prstGeom prst="rect">
            <a:avLst/>
          </a:prstGeom>
          <a:noFill/>
          <a:ln>
            <a:solidFill>
              <a:srgbClr val="FF0000"/>
            </a:solidFill>
          </a:ln>
        </p:spPr>
        <p:txBody>
          <a:bodyPr wrap="square" rtlCol="0">
            <a:spAutoFit/>
          </a:bodyPr>
          <a:lstStyle/>
          <a:p>
            <a:pPr algn="just"/>
            <a:r>
              <a:rPr lang="es-MX" dirty="0" smtClean="0">
                <a:solidFill>
                  <a:prstClr val="black"/>
                </a:solidFill>
              </a:rPr>
              <a:t>El Consejo de Ministros está integrado por los ministros de relaciones exteriores y los ministros encargados del comercio exterior. Esta instancia tiene por atribuciones, adoptar las directrices y acciones definidas por los presidentes, así como también proponer y explorar nuevas acciones y mandatos para el fortalecimiento de la Alianza.</a:t>
            </a:r>
          </a:p>
          <a:p>
            <a:pPr algn="just"/>
            <a:endParaRPr lang="es-MX" dirty="0">
              <a:solidFill>
                <a:prstClr val="black"/>
              </a:solidFill>
            </a:endParaRPr>
          </a:p>
          <a:p>
            <a:pPr algn="just"/>
            <a:r>
              <a:rPr lang="es-MX" dirty="0" smtClean="0">
                <a:solidFill>
                  <a:prstClr val="black"/>
                </a:solidFill>
              </a:rPr>
              <a:t>El Consejo, convoca al Grupo de Alto Nivel (GAN) para </a:t>
            </a:r>
            <a:r>
              <a:rPr lang="es-MX" dirty="0" err="1" smtClean="0">
                <a:solidFill>
                  <a:prstClr val="black"/>
                </a:solidFill>
              </a:rPr>
              <a:t>operacionalizar</a:t>
            </a:r>
            <a:r>
              <a:rPr lang="es-MX" dirty="0" smtClean="0">
                <a:solidFill>
                  <a:prstClr val="black"/>
                </a:solidFill>
              </a:rPr>
              <a:t> los respectivos mandatos. En el caso de los 4 países, los representantes en el Grupo son parte de los ministerios que conforman el </a:t>
            </a:r>
            <a:r>
              <a:rPr lang="es-MX" dirty="0" smtClean="0">
                <a:solidFill>
                  <a:prstClr val="black"/>
                </a:solidFill>
              </a:rPr>
              <a:t>Consejo (subsecretarios y viceministros)</a:t>
            </a:r>
            <a:endParaRPr lang="es-MX" dirty="0">
              <a:solidFill>
                <a:prstClr val="black"/>
              </a:solidFill>
            </a:endParaRPr>
          </a:p>
        </p:txBody>
      </p:sp>
      <p:pic>
        <p:nvPicPr>
          <p:cNvPr id="7" name="Imagen 6"/>
          <p:cNvPicPr>
            <a:picLocks noChangeAspect="1"/>
          </p:cNvPicPr>
          <p:nvPr/>
        </p:nvPicPr>
        <p:blipFill>
          <a:blip r:embed="rId2"/>
          <a:stretch>
            <a:fillRect/>
          </a:stretch>
        </p:blipFill>
        <p:spPr>
          <a:xfrm>
            <a:off x="126750" y="1143692"/>
            <a:ext cx="6428596" cy="5714308"/>
          </a:xfrm>
          <a:prstGeom prst="rect">
            <a:avLst/>
          </a:prstGeom>
        </p:spPr>
      </p:pic>
      <p:sp>
        <p:nvSpPr>
          <p:cNvPr id="8" name="Elipse 7"/>
          <p:cNvSpPr/>
          <p:nvPr/>
        </p:nvSpPr>
        <p:spPr>
          <a:xfrm>
            <a:off x="2252783" y="4126841"/>
            <a:ext cx="2176530" cy="146259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prstClr val="white"/>
              </a:solidFill>
            </a:endParaRPr>
          </a:p>
        </p:txBody>
      </p:sp>
      <p:cxnSp>
        <p:nvCxnSpPr>
          <p:cNvPr id="10" name="Conector recto de flecha 9"/>
          <p:cNvCxnSpPr>
            <a:stCxn id="8" idx="6"/>
            <a:endCxn id="6" idx="1"/>
          </p:cNvCxnSpPr>
          <p:nvPr/>
        </p:nvCxnSpPr>
        <p:spPr>
          <a:xfrm flipV="1">
            <a:off x="4429313" y="3721466"/>
            <a:ext cx="2731340" cy="113667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 name="Imagen 1"/>
          <p:cNvPicPr>
            <a:picLocks noChangeAspect="1"/>
          </p:cNvPicPr>
          <p:nvPr/>
        </p:nvPicPr>
        <p:blipFill>
          <a:blip r:embed="rId3"/>
          <a:stretch>
            <a:fillRect/>
          </a:stretch>
        </p:blipFill>
        <p:spPr>
          <a:xfrm>
            <a:off x="415977" y="5032989"/>
            <a:ext cx="1231499" cy="487722"/>
          </a:xfrm>
          <a:prstGeom prst="rect">
            <a:avLst/>
          </a:prstGeom>
        </p:spPr>
      </p:pic>
      <p:pic>
        <p:nvPicPr>
          <p:cNvPr id="3" name="Imagen 2"/>
          <p:cNvPicPr>
            <a:picLocks noChangeAspect="1"/>
          </p:cNvPicPr>
          <p:nvPr/>
        </p:nvPicPr>
        <p:blipFill>
          <a:blip r:embed="rId4"/>
          <a:stretch>
            <a:fillRect/>
          </a:stretch>
        </p:blipFill>
        <p:spPr>
          <a:xfrm>
            <a:off x="4884586" y="6281734"/>
            <a:ext cx="1194920" cy="627942"/>
          </a:xfrm>
          <a:prstGeom prst="rect">
            <a:avLst/>
          </a:prstGeom>
        </p:spPr>
      </p:pic>
    </p:spTree>
    <p:extLst>
      <p:ext uri="{BB962C8B-B14F-4D97-AF65-F5344CB8AC3E}">
        <p14:creationId xmlns:p14="http://schemas.microsoft.com/office/powerpoint/2010/main" val="1706429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26750" y="260545"/>
            <a:ext cx="8153650" cy="646331"/>
          </a:xfrm>
          <a:prstGeom prst="rect">
            <a:avLst/>
          </a:prstGeom>
        </p:spPr>
        <p:txBody>
          <a:bodyPr wrap="square">
            <a:spAutoFit/>
          </a:bodyPr>
          <a:lstStyle/>
          <a:p>
            <a:r>
              <a:rPr lang="es-ES" b="1" dirty="0">
                <a:solidFill>
                  <a:prstClr val="white"/>
                </a:solidFill>
                <a:latin typeface="Helvetica Light"/>
                <a:cs typeface="Helvetica Light"/>
              </a:rPr>
              <a:t>Organigrama Alianza del </a:t>
            </a:r>
            <a:r>
              <a:rPr lang="es-ES" b="1" dirty="0" smtClean="0">
                <a:solidFill>
                  <a:prstClr val="white"/>
                </a:solidFill>
                <a:latin typeface="Helvetica Light"/>
                <a:cs typeface="Helvetica Light"/>
              </a:rPr>
              <a:t>Pacífico</a:t>
            </a:r>
          </a:p>
          <a:p>
            <a:r>
              <a:rPr lang="es-ES" b="1" dirty="0" smtClean="0">
                <a:solidFill>
                  <a:prstClr val="white"/>
                </a:solidFill>
                <a:latin typeface="Helvetica Light"/>
              </a:rPr>
              <a:t>Coordinadores Nacionales</a:t>
            </a:r>
            <a:endParaRPr lang="es-CL" b="1" dirty="0">
              <a:solidFill>
                <a:prstClr val="white"/>
              </a:solidFill>
            </a:endParaRPr>
          </a:p>
        </p:txBody>
      </p:sp>
      <p:sp>
        <p:nvSpPr>
          <p:cNvPr id="6" name="CuadroTexto 5"/>
          <p:cNvSpPr txBox="1"/>
          <p:nvPr/>
        </p:nvSpPr>
        <p:spPr>
          <a:xfrm>
            <a:off x="7160653" y="1736307"/>
            <a:ext cx="4803819" cy="4524315"/>
          </a:xfrm>
          <a:prstGeom prst="rect">
            <a:avLst/>
          </a:prstGeom>
          <a:noFill/>
          <a:ln>
            <a:solidFill>
              <a:srgbClr val="FF0000"/>
            </a:solidFill>
          </a:ln>
        </p:spPr>
        <p:txBody>
          <a:bodyPr wrap="square" rtlCol="0">
            <a:spAutoFit/>
          </a:bodyPr>
          <a:lstStyle/>
          <a:p>
            <a:pPr algn="just"/>
            <a:r>
              <a:rPr lang="es-MX" dirty="0" smtClean="0">
                <a:solidFill>
                  <a:prstClr val="black"/>
                </a:solidFill>
              </a:rPr>
              <a:t>Los respectivos coordinadores nacionales, reportan al Grupo de Alto Nivel los avances operativos que responden a los mandatos presidenciales. El coordinador nacional del país que ejerce la PPT es el encargado de articular el funcionamiento de esta instancia y de entregar los reportes al GAN y de proponer a esa misma instancia, las materias específicas que se consignarán el la siguiente Declaración de Presidentes.</a:t>
            </a:r>
          </a:p>
          <a:p>
            <a:pPr algn="just"/>
            <a:endParaRPr lang="es-MX" dirty="0" smtClean="0">
              <a:solidFill>
                <a:prstClr val="black"/>
              </a:solidFill>
            </a:endParaRPr>
          </a:p>
          <a:p>
            <a:pPr algn="just"/>
            <a:r>
              <a:rPr lang="es-MX" dirty="0" smtClean="0">
                <a:solidFill>
                  <a:prstClr val="black"/>
                </a:solidFill>
              </a:rPr>
              <a:t>En términos coloquiales, el Coordinador Nacional del país de la PPT es responsable de que se cumplan las acciones consignadas en los acuerdos presidenciales y de proponer las futuras acciones de los respectivos grupos técnicos.</a:t>
            </a:r>
            <a:endParaRPr lang="es-MX" dirty="0">
              <a:solidFill>
                <a:prstClr val="black"/>
              </a:solidFill>
            </a:endParaRPr>
          </a:p>
        </p:txBody>
      </p:sp>
      <p:pic>
        <p:nvPicPr>
          <p:cNvPr id="7" name="Imagen 6"/>
          <p:cNvPicPr>
            <a:picLocks noChangeAspect="1"/>
          </p:cNvPicPr>
          <p:nvPr/>
        </p:nvPicPr>
        <p:blipFill>
          <a:blip r:embed="rId2"/>
          <a:stretch>
            <a:fillRect/>
          </a:stretch>
        </p:blipFill>
        <p:spPr>
          <a:xfrm>
            <a:off x="126750" y="1143692"/>
            <a:ext cx="6428596" cy="5714308"/>
          </a:xfrm>
          <a:prstGeom prst="rect">
            <a:avLst/>
          </a:prstGeom>
        </p:spPr>
      </p:pic>
      <p:sp>
        <p:nvSpPr>
          <p:cNvPr id="8" name="Elipse 7"/>
          <p:cNvSpPr/>
          <p:nvPr/>
        </p:nvSpPr>
        <p:spPr>
          <a:xfrm>
            <a:off x="2696595" y="5357610"/>
            <a:ext cx="1347372" cy="92083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prstClr val="white"/>
              </a:solidFill>
            </a:endParaRPr>
          </a:p>
        </p:txBody>
      </p:sp>
      <p:cxnSp>
        <p:nvCxnSpPr>
          <p:cNvPr id="10" name="Conector recto de flecha 9"/>
          <p:cNvCxnSpPr>
            <a:stCxn id="8" idx="6"/>
            <a:endCxn id="6" idx="1"/>
          </p:cNvCxnSpPr>
          <p:nvPr/>
        </p:nvCxnSpPr>
        <p:spPr>
          <a:xfrm flipV="1">
            <a:off x="4043967" y="3998465"/>
            <a:ext cx="3116686" cy="181956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 name="Imagen 1"/>
          <p:cNvPicPr>
            <a:picLocks noChangeAspect="1"/>
          </p:cNvPicPr>
          <p:nvPr/>
        </p:nvPicPr>
        <p:blipFill>
          <a:blip r:embed="rId3"/>
          <a:stretch>
            <a:fillRect/>
          </a:stretch>
        </p:blipFill>
        <p:spPr>
          <a:xfrm>
            <a:off x="479625" y="4975839"/>
            <a:ext cx="1231499" cy="487722"/>
          </a:xfrm>
          <a:prstGeom prst="rect">
            <a:avLst/>
          </a:prstGeom>
        </p:spPr>
      </p:pic>
      <p:pic>
        <p:nvPicPr>
          <p:cNvPr id="3" name="Imagen 2"/>
          <p:cNvPicPr>
            <a:picLocks noChangeAspect="1"/>
          </p:cNvPicPr>
          <p:nvPr/>
        </p:nvPicPr>
        <p:blipFill>
          <a:blip r:embed="rId4"/>
          <a:stretch>
            <a:fillRect/>
          </a:stretch>
        </p:blipFill>
        <p:spPr>
          <a:xfrm>
            <a:off x="4819271" y="6278449"/>
            <a:ext cx="1194920" cy="627942"/>
          </a:xfrm>
          <a:prstGeom prst="rect">
            <a:avLst/>
          </a:prstGeom>
        </p:spPr>
      </p:pic>
    </p:spTree>
    <p:extLst>
      <p:ext uri="{BB962C8B-B14F-4D97-AF65-F5344CB8AC3E}">
        <p14:creationId xmlns:p14="http://schemas.microsoft.com/office/powerpoint/2010/main" val="2330118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26750" y="260545"/>
            <a:ext cx="8153650" cy="646331"/>
          </a:xfrm>
          <a:prstGeom prst="rect">
            <a:avLst/>
          </a:prstGeom>
        </p:spPr>
        <p:txBody>
          <a:bodyPr wrap="square">
            <a:spAutoFit/>
          </a:bodyPr>
          <a:lstStyle/>
          <a:p>
            <a:r>
              <a:rPr lang="es-ES" b="1" dirty="0">
                <a:solidFill>
                  <a:prstClr val="white"/>
                </a:solidFill>
                <a:latin typeface="Helvetica Light"/>
                <a:cs typeface="Helvetica Light"/>
              </a:rPr>
              <a:t>Organigrama Alianza del </a:t>
            </a:r>
            <a:r>
              <a:rPr lang="es-ES" b="1" dirty="0" smtClean="0">
                <a:solidFill>
                  <a:prstClr val="white"/>
                </a:solidFill>
                <a:latin typeface="Helvetica Light"/>
                <a:cs typeface="Helvetica Light"/>
              </a:rPr>
              <a:t>Pacífico</a:t>
            </a:r>
          </a:p>
          <a:p>
            <a:r>
              <a:rPr lang="es-ES" b="1" dirty="0" smtClean="0">
                <a:solidFill>
                  <a:prstClr val="white"/>
                </a:solidFill>
                <a:latin typeface="Helvetica Light"/>
              </a:rPr>
              <a:t>Grupos Técnicos</a:t>
            </a:r>
            <a:endParaRPr lang="es-CL" b="1" dirty="0">
              <a:solidFill>
                <a:prstClr val="white"/>
              </a:solidFill>
            </a:endParaRPr>
          </a:p>
        </p:txBody>
      </p:sp>
      <p:sp>
        <p:nvSpPr>
          <p:cNvPr id="6" name="CuadroTexto 5"/>
          <p:cNvSpPr txBox="1"/>
          <p:nvPr/>
        </p:nvSpPr>
        <p:spPr>
          <a:xfrm>
            <a:off x="7160653" y="1168765"/>
            <a:ext cx="4803819" cy="5355312"/>
          </a:xfrm>
          <a:prstGeom prst="rect">
            <a:avLst/>
          </a:prstGeom>
          <a:noFill/>
          <a:ln>
            <a:solidFill>
              <a:srgbClr val="FF0000"/>
            </a:solidFill>
          </a:ln>
        </p:spPr>
        <p:txBody>
          <a:bodyPr wrap="square" rtlCol="0">
            <a:spAutoFit/>
          </a:bodyPr>
          <a:lstStyle/>
          <a:p>
            <a:pPr algn="just"/>
            <a:r>
              <a:rPr lang="es-MX" dirty="0">
                <a:solidFill>
                  <a:prstClr val="black"/>
                </a:solidFill>
              </a:rPr>
              <a:t>Los </a:t>
            </a:r>
            <a:r>
              <a:rPr lang="es-MX" dirty="0" smtClean="0">
                <a:solidFill>
                  <a:prstClr val="black"/>
                </a:solidFill>
              </a:rPr>
              <a:t>grupos técnicos son los encargados de abordar operativamente las materias específicas que se desprenden de los mandatos de los presidentes y que se consignan en las respectivas declaraciones. Así mismo, por intermedio del Coordinador Nacional, proponen nuevas acciones o la continuidad de las mismas para ser incorporadas en la nueva Declaración de Presidentes.</a:t>
            </a:r>
          </a:p>
          <a:p>
            <a:pPr algn="just"/>
            <a:endParaRPr lang="es-MX" dirty="0" smtClean="0">
              <a:solidFill>
                <a:prstClr val="black"/>
              </a:solidFill>
            </a:endParaRPr>
          </a:p>
          <a:p>
            <a:pPr algn="just"/>
            <a:r>
              <a:rPr lang="es-MX" dirty="0" smtClean="0">
                <a:solidFill>
                  <a:prstClr val="black"/>
                </a:solidFill>
              </a:rPr>
              <a:t>Hoy existen </a:t>
            </a:r>
            <a:r>
              <a:rPr lang="es-MX" dirty="0" smtClean="0">
                <a:solidFill>
                  <a:prstClr val="black"/>
                </a:solidFill>
              </a:rPr>
              <a:t>18</a:t>
            </a:r>
            <a:r>
              <a:rPr lang="es-MX" dirty="0" smtClean="0">
                <a:solidFill>
                  <a:prstClr val="black"/>
                </a:solidFill>
              </a:rPr>
              <a:t> </a:t>
            </a:r>
            <a:r>
              <a:rPr lang="es-MX" dirty="0" smtClean="0">
                <a:solidFill>
                  <a:prstClr val="black"/>
                </a:solidFill>
              </a:rPr>
              <a:t>grupos técnicos y entre ellos se encuentran el Grupo Técnico Laboral (GTL) y el Grupo Técnico de Educación (GTE). Cada GT tiene un coordinador que no necesariamente coincide con el país que ejerce la PPT</a:t>
            </a:r>
            <a:r>
              <a:rPr lang="es-MX" dirty="0" smtClean="0">
                <a:solidFill>
                  <a:prstClr val="black"/>
                </a:solidFill>
              </a:rPr>
              <a:t>.</a:t>
            </a:r>
          </a:p>
          <a:p>
            <a:pPr algn="just"/>
            <a:endParaRPr lang="es-MX" dirty="0">
              <a:solidFill>
                <a:prstClr val="black"/>
              </a:solidFill>
            </a:endParaRPr>
          </a:p>
          <a:p>
            <a:pPr algn="just"/>
            <a:r>
              <a:rPr lang="es-MX" dirty="0" smtClean="0">
                <a:solidFill>
                  <a:prstClr val="black"/>
                </a:solidFill>
              </a:rPr>
              <a:t>Adicionalmente existen </a:t>
            </a:r>
            <a:r>
              <a:rPr lang="es-ES" dirty="0" smtClean="0">
                <a:solidFill>
                  <a:prstClr val="black"/>
                </a:solidFill>
              </a:rPr>
              <a:t>12 </a:t>
            </a:r>
            <a:r>
              <a:rPr lang="es-ES" dirty="0">
                <a:solidFill>
                  <a:prstClr val="black"/>
                </a:solidFill>
              </a:rPr>
              <a:t>comités y otras unidades de trabajo bajo el acuerdo comercial de la </a:t>
            </a:r>
            <a:r>
              <a:rPr lang="es-ES" dirty="0" smtClean="0">
                <a:solidFill>
                  <a:prstClr val="black"/>
                </a:solidFill>
              </a:rPr>
              <a:t>AP.</a:t>
            </a:r>
            <a:endParaRPr lang="es-MX" dirty="0">
              <a:solidFill>
                <a:prstClr val="black"/>
              </a:solidFill>
            </a:endParaRPr>
          </a:p>
        </p:txBody>
      </p:sp>
      <p:pic>
        <p:nvPicPr>
          <p:cNvPr id="7" name="Imagen 6"/>
          <p:cNvPicPr>
            <a:picLocks noChangeAspect="1"/>
          </p:cNvPicPr>
          <p:nvPr/>
        </p:nvPicPr>
        <p:blipFill>
          <a:blip r:embed="rId2"/>
          <a:stretch>
            <a:fillRect/>
          </a:stretch>
        </p:blipFill>
        <p:spPr>
          <a:xfrm>
            <a:off x="126750" y="1143692"/>
            <a:ext cx="6428596" cy="5714308"/>
          </a:xfrm>
          <a:prstGeom prst="rect">
            <a:avLst/>
          </a:prstGeom>
        </p:spPr>
      </p:pic>
      <p:sp>
        <p:nvSpPr>
          <p:cNvPr id="8" name="Elipse 7"/>
          <p:cNvSpPr/>
          <p:nvPr/>
        </p:nvSpPr>
        <p:spPr>
          <a:xfrm>
            <a:off x="2640169" y="6260622"/>
            <a:ext cx="1468191" cy="57310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prstClr val="white"/>
              </a:solidFill>
            </a:endParaRPr>
          </a:p>
        </p:txBody>
      </p:sp>
      <p:cxnSp>
        <p:nvCxnSpPr>
          <p:cNvPr id="10" name="Conector recto de flecha 9"/>
          <p:cNvCxnSpPr>
            <a:stCxn id="8" idx="6"/>
            <a:endCxn id="6" idx="1"/>
          </p:cNvCxnSpPr>
          <p:nvPr/>
        </p:nvCxnSpPr>
        <p:spPr>
          <a:xfrm flipV="1">
            <a:off x="4108360" y="3846421"/>
            <a:ext cx="3052293" cy="270075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 name="Imagen 1"/>
          <p:cNvPicPr>
            <a:picLocks noChangeAspect="1"/>
          </p:cNvPicPr>
          <p:nvPr/>
        </p:nvPicPr>
        <p:blipFill>
          <a:blip r:embed="rId3"/>
          <a:stretch>
            <a:fillRect/>
          </a:stretch>
        </p:blipFill>
        <p:spPr>
          <a:xfrm>
            <a:off x="451050" y="5061564"/>
            <a:ext cx="1231499" cy="487722"/>
          </a:xfrm>
          <a:prstGeom prst="rect">
            <a:avLst/>
          </a:prstGeom>
        </p:spPr>
      </p:pic>
      <p:pic>
        <p:nvPicPr>
          <p:cNvPr id="3" name="Imagen 2"/>
          <p:cNvPicPr>
            <a:picLocks noChangeAspect="1"/>
          </p:cNvPicPr>
          <p:nvPr/>
        </p:nvPicPr>
        <p:blipFill>
          <a:blip r:embed="rId4"/>
          <a:stretch>
            <a:fillRect/>
          </a:stretch>
        </p:blipFill>
        <p:spPr>
          <a:xfrm>
            <a:off x="4871523" y="6260622"/>
            <a:ext cx="1194920" cy="627942"/>
          </a:xfrm>
          <a:prstGeom prst="rect">
            <a:avLst/>
          </a:prstGeom>
        </p:spPr>
      </p:pic>
    </p:spTree>
    <p:extLst>
      <p:ext uri="{BB962C8B-B14F-4D97-AF65-F5344CB8AC3E}">
        <p14:creationId xmlns:p14="http://schemas.microsoft.com/office/powerpoint/2010/main" val="601746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26750" y="260545"/>
            <a:ext cx="8153650" cy="646331"/>
          </a:xfrm>
          <a:prstGeom prst="rect">
            <a:avLst/>
          </a:prstGeom>
        </p:spPr>
        <p:txBody>
          <a:bodyPr wrap="square">
            <a:spAutoFit/>
          </a:bodyPr>
          <a:lstStyle/>
          <a:p>
            <a:r>
              <a:rPr lang="es-ES" b="1" dirty="0">
                <a:solidFill>
                  <a:prstClr val="white"/>
                </a:solidFill>
                <a:latin typeface="Helvetica Light"/>
                <a:cs typeface="Helvetica Light"/>
              </a:rPr>
              <a:t>Organigrama Alianza del Pacífico</a:t>
            </a:r>
          </a:p>
          <a:p>
            <a:r>
              <a:rPr lang="es-ES" b="1" dirty="0" smtClean="0">
                <a:solidFill>
                  <a:prstClr val="white"/>
                </a:solidFill>
                <a:latin typeface="Helvetica Light"/>
              </a:rPr>
              <a:t>Instancias Consultivas</a:t>
            </a:r>
            <a:endParaRPr lang="es-CL" b="1" dirty="0">
              <a:solidFill>
                <a:prstClr val="white"/>
              </a:solidFill>
            </a:endParaRPr>
          </a:p>
        </p:txBody>
      </p:sp>
      <p:sp>
        <p:nvSpPr>
          <p:cNvPr id="6" name="CuadroTexto 5"/>
          <p:cNvSpPr txBox="1"/>
          <p:nvPr/>
        </p:nvSpPr>
        <p:spPr>
          <a:xfrm>
            <a:off x="7160653" y="1736307"/>
            <a:ext cx="4803819" cy="4247317"/>
          </a:xfrm>
          <a:prstGeom prst="rect">
            <a:avLst/>
          </a:prstGeom>
          <a:noFill/>
          <a:ln>
            <a:solidFill>
              <a:srgbClr val="FF0000"/>
            </a:solidFill>
          </a:ln>
        </p:spPr>
        <p:txBody>
          <a:bodyPr wrap="square" rtlCol="0">
            <a:spAutoFit/>
          </a:bodyPr>
          <a:lstStyle/>
          <a:p>
            <a:pPr algn="just"/>
            <a:r>
              <a:rPr lang="es-MX" dirty="0" smtClean="0">
                <a:solidFill>
                  <a:prstClr val="black"/>
                </a:solidFill>
              </a:rPr>
              <a:t>En el funcionamiento de la AP existen instancias de carácter consultivo. El Consejo Empresarial (CEAP) reúne a representantes de entidades gremiales de los 4 países y elaboran propuestas o recomendaciones para el bloque.</a:t>
            </a:r>
          </a:p>
          <a:p>
            <a:pPr algn="just"/>
            <a:endParaRPr lang="es-MX" dirty="0">
              <a:solidFill>
                <a:prstClr val="black"/>
              </a:solidFill>
            </a:endParaRPr>
          </a:p>
          <a:p>
            <a:pPr algn="just"/>
            <a:r>
              <a:rPr lang="es-CL" dirty="0" smtClean="0">
                <a:solidFill>
                  <a:prstClr val="black"/>
                </a:solidFill>
              </a:rPr>
              <a:t>La Comisión Interparlamentaria (CISAP), reúne a los </a:t>
            </a:r>
            <a:r>
              <a:rPr lang="es-CL" dirty="0">
                <a:solidFill>
                  <a:prstClr val="black"/>
                </a:solidFill>
              </a:rPr>
              <a:t>poderes legislativos de estos países </a:t>
            </a:r>
            <a:r>
              <a:rPr lang="es-CL" dirty="0" smtClean="0">
                <a:solidFill>
                  <a:prstClr val="black"/>
                </a:solidFill>
              </a:rPr>
              <a:t>para hacer </a:t>
            </a:r>
            <a:r>
              <a:rPr lang="es-CL" dirty="0">
                <a:solidFill>
                  <a:prstClr val="black"/>
                </a:solidFill>
              </a:rPr>
              <a:t>un seguimiento y una fiscalización a los tratados acordados entre los distintos </a:t>
            </a:r>
            <a:r>
              <a:rPr lang="es-CL" dirty="0" smtClean="0">
                <a:solidFill>
                  <a:prstClr val="black"/>
                </a:solidFill>
              </a:rPr>
              <a:t>gobiernos.</a:t>
            </a:r>
          </a:p>
          <a:p>
            <a:pPr algn="just"/>
            <a:endParaRPr lang="es-MX" dirty="0" smtClean="0">
              <a:solidFill>
                <a:prstClr val="black"/>
              </a:solidFill>
            </a:endParaRPr>
          </a:p>
          <a:p>
            <a:pPr algn="just"/>
            <a:r>
              <a:rPr lang="es-CL" dirty="0">
                <a:solidFill>
                  <a:prstClr val="black"/>
                </a:solidFill>
              </a:rPr>
              <a:t>El </a:t>
            </a:r>
            <a:r>
              <a:rPr lang="es-CL" dirty="0" smtClean="0">
                <a:solidFill>
                  <a:prstClr val="black"/>
                </a:solidFill>
              </a:rPr>
              <a:t>Consejo de Ministros de Finanzas de la Alianza (CMF) </a:t>
            </a:r>
            <a:r>
              <a:rPr lang="es-CL" dirty="0">
                <a:solidFill>
                  <a:prstClr val="black"/>
                </a:solidFill>
              </a:rPr>
              <a:t>es el órgano de coordinación de la AP encargado de realizar avances en materia de integración económica y financiera</a:t>
            </a:r>
            <a:endParaRPr lang="es-MX" dirty="0">
              <a:solidFill>
                <a:prstClr val="black"/>
              </a:solidFill>
            </a:endParaRPr>
          </a:p>
        </p:txBody>
      </p:sp>
      <p:pic>
        <p:nvPicPr>
          <p:cNvPr id="7" name="Imagen 6"/>
          <p:cNvPicPr>
            <a:picLocks noChangeAspect="1"/>
          </p:cNvPicPr>
          <p:nvPr/>
        </p:nvPicPr>
        <p:blipFill>
          <a:blip r:embed="rId2"/>
          <a:stretch>
            <a:fillRect/>
          </a:stretch>
        </p:blipFill>
        <p:spPr>
          <a:xfrm>
            <a:off x="126750" y="1143692"/>
            <a:ext cx="6428596" cy="5714308"/>
          </a:xfrm>
          <a:prstGeom prst="rect">
            <a:avLst/>
          </a:prstGeom>
        </p:spPr>
      </p:pic>
      <p:sp>
        <p:nvSpPr>
          <p:cNvPr id="8" name="Elipse 7"/>
          <p:cNvSpPr/>
          <p:nvPr/>
        </p:nvSpPr>
        <p:spPr>
          <a:xfrm>
            <a:off x="4404575" y="3859965"/>
            <a:ext cx="2034862" cy="184537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prstClr val="white"/>
              </a:solidFill>
            </a:endParaRPr>
          </a:p>
        </p:txBody>
      </p:sp>
      <p:cxnSp>
        <p:nvCxnSpPr>
          <p:cNvPr id="10" name="Conector recto de flecha 9"/>
          <p:cNvCxnSpPr>
            <a:stCxn id="8" idx="6"/>
            <a:endCxn id="6" idx="1"/>
          </p:cNvCxnSpPr>
          <p:nvPr/>
        </p:nvCxnSpPr>
        <p:spPr>
          <a:xfrm flipV="1">
            <a:off x="6439437" y="3859966"/>
            <a:ext cx="721216" cy="92268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 name="Imagen 1"/>
          <p:cNvPicPr>
            <a:picLocks noChangeAspect="1"/>
          </p:cNvPicPr>
          <p:nvPr/>
        </p:nvPicPr>
        <p:blipFill>
          <a:blip r:embed="rId3"/>
          <a:stretch>
            <a:fillRect/>
          </a:stretch>
        </p:blipFill>
        <p:spPr>
          <a:xfrm>
            <a:off x="584400" y="5004414"/>
            <a:ext cx="1231499" cy="487722"/>
          </a:xfrm>
          <a:prstGeom prst="rect">
            <a:avLst/>
          </a:prstGeom>
        </p:spPr>
      </p:pic>
      <p:pic>
        <p:nvPicPr>
          <p:cNvPr id="3" name="Imagen 2"/>
          <p:cNvPicPr>
            <a:picLocks noChangeAspect="1"/>
          </p:cNvPicPr>
          <p:nvPr/>
        </p:nvPicPr>
        <p:blipFill>
          <a:blip r:embed="rId4"/>
          <a:stretch>
            <a:fillRect/>
          </a:stretch>
        </p:blipFill>
        <p:spPr>
          <a:xfrm>
            <a:off x="4824546" y="6230059"/>
            <a:ext cx="1194920" cy="627942"/>
          </a:xfrm>
          <a:prstGeom prst="rect">
            <a:avLst/>
          </a:prstGeom>
        </p:spPr>
      </p:pic>
    </p:spTree>
    <p:extLst>
      <p:ext uri="{BB962C8B-B14F-4D97-AF65-F5344CB8AC3E}">
        <p14:creationId xmlns:p14="http://schemas.microsoft.com/office/powerpoint/2010/main" val="1163120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610136" y="3487450"/>
            <a:ext cx="11144454" cy="1542422"/>
          </a:xfrm>
          <a:prstGeom prst="rect">
            <a:avLst/>
          </a:prstGeom>
        </p:spPr>
      </p:pic>
      <p:pic>
        <p:nvPicPr>
          <p:cNvPr id="6" name="Imagen 5"/>
          <p:cNvPicPr>
            <a:picLocks noChangeAspect="1"/>
          </p:cNvPicPr>
          <p:nvPr/>
        </p:nvPicPr>
        <p:blipFill>
          <a:blip r:embed="rId3"/>
          <a:stretch>
            <a:fillRect/>
          </a:stretch>
        </p:blipFill>
        <p:spPr>
          <a:xfrm>
            <a:off x="932621" y="659642"/>
            <a:ext cx="1548518" cy="731583"/>
          </a:xfrm>
          <a:prstGeom prst="rect">
            <a:avLst/>
          </a:prstGeom>
        </p:spPr>
      </p:pic>
      <p:sp>
        <p:nvSpPr>
          <p:cNvPr id="8" name="CuadroTexto 7"/>
          <p:cNvSpPr txBox="1"/>
          <p:nvPr/>
        </p:nvSpPr>
        <p:spPr>
          <a:xfrm>
            <a:off x="2481139" y="1839173"/>
            <a:ext cx="7402449" cy="1200329"/>
          </a:xfrm>
          <a:prstGeom prst="rect">
            <a:avLst/>
          </a:prstGeom>
          <a:noFill/>
        </p:spPr>
        <p:txBody>
          <a:bodyPr wrap="square" rtlCol="0">
            <a:spAutoFit/>
          </a:bodyPr>
          <a:lstStyle/>
          <a:p>
            <a:pPr algn="ctr"/>
            <a:r>
              <a:rPr lang="es-CL" sz="2400" dirty="0" smtClean="0"/>
              <a:t>El Grupo Técnico Laboral de la Alianza del Pacífico (GTL) Establece la Red de Expertos en Certificación de Competencias Laborales de la Alianza (RECCAP)</a:t>
            </a:r>
            <a:endParaRPr lang="en-US" sz="2400" dirty="0"/>
          </a:p>
        </p:txBody>
      </p:sp>
      <p:pic>
        <p:nvPicPr>
          <p:cNvPr id="9" name="Imagen 8"/>
          <p:cNvPicPr>
            <a:picLocks noChangeAspect="1"/>
          </p:cNvPicPr>
          <p:nvPr/>
        </p:nvPicPr>
        <p:blipFill>
          <a:blip r:embed="rId4"/>
          <a:stretch>
            <a:fillRect/>
          </a:stretch>
        </p:blipFill>
        <p:spPr>
          <a:xfrm>
            <a:off x="4052939" y="5048186"/>
            <a:ext cx="4258847" cy="1082248"/>
          </a:xfrm>
          <a:prstGeom prst="rect">
            <a:avLst/>
          </a:prstGeom>
        </p:spPr>
      </p:pic>
    </p:spTree>
    <p:extLst>
      <p:ext uri="{BB962C8B-B14F-4D97-AF65-F5344CB8AC3E}">
        <p14:creationId xmlns:p14="http://schemas.microsoft.com/office/powerpoint/2010/main" val="285115823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FD60DE7C51F8C40AF6F34765F7D2D84" ma:contentTypeVersion="17" ma:contentTypeDescription="Create a new document." ma:contentTypeScope="" ma:versionID="85fa25fb7a8885b18e179674ba801b84">
  <xsd:schema xmlns:xsd="http://www.w3.org/2001/XMLSchema" xmlns:xs="http://www.w3.org/2001/XMLSchema" xmlns:p="http://schemas.microsoft.com/office/2006/metadata/properties" xmlns:ns2="5c0ed026-2af2-4bd4-84a6-7e6cd39ea343" xmlns:ns3="730f74aa-8393-4aa5-b2f8-3c7aae566a68" targetNamespace="http://schemas.microsoft.com/office/2006/metadata/properties" ma:root="true" ma:fieldsID="bca5e99572ddc5eba640d4c09a802dbd" ns2:_="" ns3:_="">
    <xsd:import namespace="5c0ed026-2af2-4bd4-84a6-7e6cd39ea343"/>
    <xsd:import namespace="730f74aa-8393-4aa5-b2f8-3c7aae566a68"/>
    <xsd:element name="properties">
      <xsd:complexType>
        <xsd:sequence>
          <xsd:element name="documentManagement">
            <xsd:complexType>
              <xsd:all>
                <xsd:element ref="ns2:SharedWithUsers" minOccurs="0"/>
                <xsd:element ref="ns2:MediaServiceMetadata" minOccurs="0"/>
                <xsd:element ref="ns2:MediaServiceFastMetadata" minOccurs="0"/>
                <xsd:element ref="ns2:MediaServiceAutoTags" minOccurs="0"/>
                <xsd:element ref="ns2:MediaLengthInSeconds" minOccurs="0"/>
                <xsd:element ref="ns2:MediaServiceDateTaken"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2:MediaServiceLocation"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0ed026-2af2-4bd4-84a6-7e6cd39ea343" elementFormDefault="qualified">
    <xsd:import namespace="http://schemas.microsoft.com/office/2006/documentManagement/types"/>
    <xsd:import namespace="http://schemas.microsoft.com/office/infopath/2007/PartnerControls"/>
    <xsd:element name="SharedWithUsers" ma:index="8" nillable="true" ma:displayName="Shared With" ma:list="UserInfo" ma:SearchPeopleOnly="false" ma:internalName="SharedWithUsers"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b372cf4-7fd3-46dd-9ae9-fa9a79ed57b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30f74aa-8393-4aa5-b2f8-3c7aae566a68" elementFormDefault="qualified">
    <xsd:import namespace="http://schemas.microsoft.com/office/2006/documentManagement/types"/>
    <xsd:import namespace="http://schemas.microsoft.com/office/infopath/2007/PartnerControls"/>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8ad4931-68c8-477a-9f81-fb0684637bf5}" ma:internalName="TaxCatchAll" ma:showField="CatchAllData" ma:web="730f74aa-8393-4aa5-b2f8-3c7aae566a6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30f74aa-8393-4aa5-b2f8-3c7aae566a68" xsi:nil="true"/>
    <SharedWithUsers xmlns="5c0ed026-2af2-4bd4-84a6-7e6cd39ea343">
      <UserInfo>
        <DisplayName/>
        <AccountId xsi:nil="true"/>
        <AccountType/>
      </UserInfo>
    </SharedWithUsers>
    <lcf76f155ced4ddcb4097134ff3c332f xmlns="5c0ed026-2af2-4bd4-84a6-7e6cd39ea34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0D88646-0D37-4728-BDEB-F8F306689092}"/>
</file>

<file path=customXml/itemProps2.xml><?xml version="1.0" encoding="utf-8"?>
<ds:datastoreItem xmlns:ds="http://schemas.openxmlformats.org/officeDocument/2006/customXml" ds:itemID="{018F21D5-64A7-4D68-BC63-E049A0CAC142}"/>
</file>

<file path=customXml/itemProps3.xml><?xml version="1.0" encoding="utf-8"?>
<ds:datastoreItem xmlns:ds="http://schemas.openxmlformats.org/officeDocument/2006/customXml" ds:itemID="{8AF2D482-B7C3-4240-AFC6-C316C8FD3085}"/>
</file>

<file path=docProps/app.xml><?xml version="1.0" encoding="utf-8"?>
<Properties xmlns="http://schemas.openxmlformats.org/officeDocument/2006/extended-properties" xmlns:vt="http://schemas.openxmlformats.org/officeDocument/2006/docPropsVTypes">
  <TotalTime>508</TotalTime>
  <Words>1735</Words>
  <Application>Microsoft Office PowerPoint</Application>
  <PresentationFormat>Panorámica</PresentationFormat>
  <Paragraphs>72</Paragraphs>
  <Slides>17</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17</vt:i4>
      </vt:variant>
    </vt:vector>
  </HeadingPairs>
  <TitlesOfParts>
    <vt:vector size="25" baseType="lpstr">
      <vt:lpstr>Aileron Bold</vt:lpstr>
      <vt:lpstr>Arial</vt:lpstr>
      <vt:lpstr>Calibri</vt:lpstr>
      <vt:lpstr>Calibri Light</vt:lpstr>
      <vt:lpstr>Century Gothic</vt:lpstr>
      <vt:lpstr>Helvetica Light</vt:lpstr>
      <vt:lpstr>MinionPro-Regular</vt:lpstr>
      <vt:lpstr>Tema de Office</vt:lpstr>
      <vt:lpstr>Taller Intersectorial “Hacia una mayor articulación entre la educación y el trabajo en las Américas”  4 y 5 de mayo, Buenos Aires, Argentina  </vt:lpstr>
      <vt:lpstr>Estructura de la Presentación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vt:lpstr>
      <vt:lpstr>  </vt:lpstr>
      <vt:lpstr>Asistencia Técnica A.07.2</vt:lpstr>
      <vt:lpstr>Presentación de PowerPoint</vt:lpstr>
      <vt:lpstr>Presentación de PowerPoint</vt:lpstr>
      <vt:lpstr>Aprendizajes y Desafíos</vt:lpstr>
      <vt:lpstr>Aprendizajes y Desafíos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Igor Dedic</dc:creator>
  <cp:lastModifiedBy>Igor</cp:lastModifiedBy>
  <cp:revision>34</cp:revision>
  <cp:lastPrinted>2023-05-04T16:32:48Z</cp:lastPrinted>
  <dcterms:created xsi:type="dcterms:W3CDTF">2023-05-02T19:02:15Z</dcterms:created>
  <dcterms:modified xsi:type="dcterms:W3CDTF">2023-05-04T16:40:45Z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0x0101003FD60DE7C51F8C40AF6F34765F7D2D84</vt:lpwstr>
  </property>
</Properties>
</file>