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80" r:id="rId2"/>
    <p:sldMasterId id="2147483696" r:id="rId3"/>
  </p:sldMasterIdLst>
  <p:notesMasterIdLst>
    <p:notesMasterId r:id="rId13"/>
  </p:notesMasterIdLst>
  <p:sldIdLst>
    <p:sldId id="3321" r:id="rId4"/>
    <p:sldId id="3322" r:id="rId5"/>
    <p:sldId id="3326" r:id="rId6"/>
    <p:sldId id="3327" r:id="rId7"/>
    <p:sldId id="3336" r:id="rId8"/>
    <p:sldId id="259" r:id="rId9"/>
    <p:sldId id="3331" r:id="rId10"/>
    <p:sldId id="949" r:id="rId11"/>
    <p:sldId id="3334" r:id="rId12"/>
  </p:sldIdLst>
  <p:sldSz cx="12192000" cy="6858000"/>
  <p:notesSz cx="6797675" cy="9926638"/>
  <p:embeddedFontLst>
    <p:embeddedFont>
      <p:font typeface="Abadi Extra Light" panose="020B0204020104020204" pitchFamily="34" charset="0"/>
      <p:regular r:id="rId14"/>
    </p:embeddedFon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Franklin Gothic" panose="020B0604020202020204" charset="0"/>
      <p:regular r:id="rId27"/>
      <p:bold r:id="rId28"/>
      <p:italic r:id="rId29"/>
      <p:boldItalic r:id="rId30"/>
    </p:embeddedFont>
    <p:embeddedFont>
      <p:font typeface="Libre Franklin" pitchFamily="2" charset="0"/>
      <p:regular r:id="rId31"/>
      <p:bold r:id="rId32"/>
      <p:italic r:id="rId33"/>
      <p:boldItalic r:id="rId34"/>
    </p:embeddedFont>
    <p:embeddedFont>
      <p:font typeface="Libre Franklin Medium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5" roundtripDataSignature="AMtx7mjw4slc2pzdU9TZ+AvZpKJa3Xpv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883BA"/>
    <a:srgbClr val="46A4A2"/>
    <a:srgbClr val="33CCCC"/>
    <a:srgbClr val="33CA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68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6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89" Type="http://schemas.openxmlformats.org/officeDocument/2006/relationships/tableStyles" Target="tableStyles.xml"/><Relationship Id="rId7" Type="http://schemas.openxmlformats.org/officeDocument/2006/relationships/slide" Target="slides/slide4.xml"/><Relationship Id="rId92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8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90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86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5.xml"/><Relationship Id="rId85" Type="http://customschemas.google.com/relationships/presentationmetadata" Target="meta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Relationship Id="rId20" Type="http://schemas.openxmlformats.org/officeDocument/2006/relationships/font" Target="fonts/font7.fntdata"/><Relationship Id="rId88" Type="http://schemas.openxmlformats.org/officeDocument/2006/relationships/theme" Target="theme/theme1.xml"/><Relationship Id="rId91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2"/>
            <a:ext cx="2945659" cy="49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2"/>
            <a:ext cx="2945659" cy="49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6858"/>
            <a:ext cx="5438140" cy="3908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28274"/>
            <a:ext cx="2945659" cy="49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274"/>
            <a:ext cx="2945659" cy="49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s-P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0067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9"/>
          <p:cNvSpPr txBox="1">
            <a:spLocks noGrp="1"/>
          </p:cNvSpPr>
          <p:nvPr>
            <p:ph type="title"/>
          </p:nvPr>
        </p:nvSpPr>
        <p:spPr>
          <a:xfrm>
            <a:off x="838146" y="365798"/>
            <a:ext cx="10515708" cy="1324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9"/>
          <p:cNvSpPr txBox="1">
            <a:spLocks noGrp="1"/>
          </p:cNvSpPr>
          <p:nvPr>
            <p:ph type="body" idx="1"/>
          </p:nvPr>
        </p:nvSpPr>
        <p:spPr>
          <a:xfrm>
            <a:off x="838146" y="1826112"/>
            <a:ext cx="10515708" cy="435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9"/>
          <p:cNvSpPr txBox="1">
            <a:spLocks noGrp="1"/>
          </p:cNvSpPr>
          <p:nvPr>
            <p:ph type="dt" idx="10"/>
          </p:nvPr>
        </p:nvSpPr>
        <p:spPr>
          <a:xfrm>
            <a:off x="838146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9"/>
          <p:cNvSpPr txBox="1">
            <a:spLocks noGrp="1"/>
          </p:cNvSpPr>
          <p:nvPr>
            <p:ph type="ftr" idx="11"/>
          </p:nvPr>
        </p:nvSpPr>
        <p:spPr>
          <a:xfrm>
            <a:off x="4038078" y="6356827"/>
            <a:ext cx="4115844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9"/>
          <p:cNvSpPr txBox="1">
            <a:spLocks noGrp="1"/>
          </p:cNvSpPr>
          <p:nvPr>
            <p:ph type="sldNum" idx="12"/>
          </p:nvPr>
        </p:nvSpPr>
        <p:spPr>
          <a:xfrm>
            <a:off x="8610439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5"/>
          <p:cNvSpPr txBox="1">
            <a:spLocks noGrp="1"/>
          </p:cNvSpPr>
          <p:nvPr>
            <p:ph type="title"/>
          </p:nvPr>
        </p:nvSpPr>
        <p:spPr>
          <a:xfrm>
            <a:off x="838146" y="365798"/>
            <a:ext cx="10515708" cy="1324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65"/>
          <p:cNvSpPr txBox="1">
            <a:spLocks noGrp="1"/>
          </p:cNvSpPr>
          <p:nvPr>
            <p:ph type="body" idx="1"/>
          </p:nvPr>
        </p:nvSpPr>
        <p:spPr>
          <a:xfrm rot="5400000">
            <a:off x="3920652" y="-1256394"/>
            <a:ext cx="4350697" cy="10515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65"/>
          <p:cNvSpPr txBox="1">
            <a:spLocks noGrp="1"/>
          </p:cNvSpPr>
          <p:nvPr>
            <p:ph type="dt" idx="10"/>
          </p:nvPr>
        </p:nvSpPr>
        <p:spPr>
          <a:xfrm>
            <a:off x="838146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5"/>
          <p:cNvSpPr txBox="1">
            <a:spLocks noGrp="1"/>
          </p:cNvSpPr>
          <p:nvPr>
            <p:ph type="ftr" idx="11"/>
          </p:nvPr>
        </p:nvSpPr>
        <p:spPr>
          <a:xfrm>
            <a:off x="4038078" y="6356827"/>
            <a:ext cx="4115844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65"/>
          <p:cNvSpPr txBox="1">
            <a:spLocks noGrp="1"/>
          </p:cNvSpPr>
          <p:nvPr>
            <p:ph type="sldNum" idx="12"/>
          </p:nvPr>
        </p:nvSpPr>
        <p:spPr>
          <a:xfrm>
            <a:off x="8610439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6"/>
          <p:cNvSpPr txBox="1">
            <a:spLocks noGrp="1"/>
          </p:cNvSpPr>
          <p:nvPr>
            <p:ph type="title"/>
          </p:nvPr>
        </p:nvSpPr>
        <p:spPr>
          <a:xfrm rot="5400000">
            <a:off x="7133431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6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66"/>
          <p:cNvSpPr txBox="1">
            <a:spLocks noGrp="1"/>
          </p:cNvSpPr>
          <p:nvPr>
            <p:ph type="dt" idx="10"/>
          </p:nvPr>
        </p:nvSpPr>
        <p:spPr>
          <a:xfrm>
            <a:off x="838146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66"/>
          <p:cNvSpPr txBox="1">
            <a:spLocks noGrp="1"/>
          </p:cNvSpPr>
          <p:nvPr>
            <p:ph type="ftr" idx="11"/>
          </p:nvPr>
        </p:nvSpPr>
        <p:spPr>
          <a:xfrm>
            <a:off x="4038078" y="6356827"/>
            <a:ext cx="4115844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66"/>
          <p:cNvSpPr txBox="1">
            <a:spLocks noGrp="1"/>
          </p:cNvSpPr>
          <p:nvPr>
            <p:ph type="sldNum" idx="12"/>
          </p:nvPr>
        </p:nvSpPr>
        <p:spPr>
          <a:xfrm>
            <a:off x="8610439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575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873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ridora">
  <p:cSld name="Abridora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5"/>
          <p:cNvSpPr/>
          <p:nvPr/>
        </p:nvSpPr>
        <p:spPr>
          <a:xfrm>
            <a:off x="0" y="0"/>
            <a:ext cx="12195754" cy="6858000"/>
          </a:xfrm>
          <a:prstGeom prst="rect">
            <a:avLst/>
          </a:prstGeom>
          <a:solidFill>
            <a:srgbClr val="3C37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5"/>
          <p:cNvSpPr/>
          <p:nvPr/>
        </p:nvSpPr>
        <p:spPr>
          <a:xfrm>
            <a:off x="2683264" y="6810235"/>
            <a:ext cx="9512490" cy="12282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5"/>
          <p:cNvSpPr txBox="1">
            <a:spLocks noGrp="1"/>
          </p:cNvSpPr>
          <p:nvPr>
            <p:ph type="title"/>
          </p:nvPr>
        </p:nvSpPr>
        <p:spPr>
          <a:xfrm>
            <a:off x="839788" y="26212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5"/>
          <p:cNvSpPr/>
          <p:nvPr/>
        </p:nvSpPr>
        <p:spPr>
          <a:xfrm>
            <a:off x="0" y="6810235"/>
            <a:ext cx="9512490" cy="12282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45" descr="D:\ARCHIVOS 2019 - Paola\DISEÑO PACK\Manual MTPE 2018\Logos MTPE\MTPE logo TODOS_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3815" y="177801"/>
            <a:ext cx="2375612" cy="471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5" descr="D:\ARCHIVOS 2019 - Paola\DISEÑO PACK\Manual MTPE 2018\Logo El Perú Primero\El Perú Primer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3785" y="214307"/>
            <a:ext cx="1800000" cy="361587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5"/>
          <p:cNvSpPr/>
          <p:nvPr/>
        </p:nvSpPr>
        <p:spPr>
          <a:xfrm rot="2700000">
            <a:off x="10548043" y="-37740"/>
            <a:ext cx="740331" cy="740331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5"/>
          <p:cNvSpPr/>
          <p:nvPr/>
        </p:nvSpPr>
        <p:spPr>
          <a:xfrm rot="2700000">
            <a:off x="11736802" y="-383927"/>
            <a:ext cx="848019" cy="84801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5"/>
          <p:cNvSpPr/>
          <p:nvPr/>
        </p:nvSpPr>
        <p:spPr>
          <a:xfrm rot="2700000">
            <a:off x="11392159" y="462645"/>
            <a:ext cx="500553" cy="50055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893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s">
  <p:cSld name="Título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46" descr="D:\ARCHIVOS 2019 - Paola\DISEÑO PACK\Manual MTPE 2018\Logos MTPE\MTPE logo TODOS_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3815" y="177801"/>
            <a:ext cx="2375612" cy="47151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6"/>
          <p:cNvSpPr/>
          <p:nvPr/>
        </p:nvSpPr>
        <p:spPr>
          <a:xfrm rot="2700000">
            <a:off x="10548043" y="-37740"/>
            <a:ext cx="740331" cy="740331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46"/>
          <p:cNvSpPr/>
          <p:nvPr/>
        </p:nvSpPr>
        <p:spPr>
          <a:xfrm rot="2700000">
            <a:off x="11736802" y="-383927"/>
            <a:ext cx="848019" cy="84801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6"/>
          <p:cNvSpPr/>
          <p:nvPr/>
        </p:nvSpPr>
        <p:spPr>
          <a:xfrm rot="2700000">
            <a:off x="11392159" y="462645"/>
            <a:ext cx="500553" cy="50055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" name="Google Shape;43;p46"/>
          <p:cNvGrpSpPr/>
          <p:nvPr/>
        </p:nvGrpSpPr>
        <p:grpSpPr>
          <a:xfrm>
            <a:off x="0" y="6764199"/>
            <a:ext cx="12195754" cy="122829"/>
            <a:chOff x="0" y="6810235"/>
            <a:chExt cx="12195754" cy="122829"/>
          </a:xfrm>
        </p:grpSpPr>
        <p:sp>
          <p:nvSpPr>
            <p:cNvPr id="44" name="Google Shape;44;p46"/>
            <p:cNvSpPr/>
            <p:nvPr/>
          </p:nvSpPr>
          <p:spPr>
            <a:xfrm>
              <a:off x="2683264" y="6810235"/>
              <a:ext cx="9512490" cy="12282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6"/>
            <p:cNvSpPr/>
            <p:nvPr/>
          </p:nvSpPr>
          <p:spPr>
            <a:xfrm>
              <a:off x="0" y="6810235"/>
              <a:ext cx="9512490" cy="122829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3136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562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4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4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708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5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7859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5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7478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286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solidFill>
                  <a:srgbClr val="E3251B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0"/>
          <p:cNvSpPr txBox="1"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3" name="Google Shape;123;p40"/>
          <p:cNvSpPr txBox="1">
            <a:spLocks noGrp="1"/>
          </p:cNvSpPr>
          <p:nvPr>
            <p:ph type="dt" idx="10"/>
          </p:nvPr>
        </p:nvSpPr>
        <p:spPr>
          <a:xfrm>
            <a:off x="838146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0"/>
          <p:cNvSpPr txBox="1">
            <a:spLocks noGrp="1"/>
          </p:cNvSpPr>
          <p:nvPr>
            <p:ph type="ftr" idx="11"/>
          </p:nvPr>
        </p:nvSpPr>
        <p:spPr>
          <a:xfrm>
            <a:off x="4038078" y="6356827"/>
            <a:ext cx="4115844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0"/>
          <p:cNvSpPr txBox="1">
            <a:spLocks noGrp="1"/>
          </p:cNvSpPr>
          <p:nvPr>
            <p:ph type="sldNum" idx="12"/>
          </p:nvPr>
        </p:nvSpPr>
        <p:spPr>
          <a:xfrm>
            <a:off x="8610439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8495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ítulo y objetos">
  <p:cSld name="7_Título y objeto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575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750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>
  <p:cSld name="2_Título y objeto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575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8563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ítulo y objetos">
  <p:cSld name="8_Título y objeto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575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3354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" type="objOnly">
  <p:cSld name="Contenido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7"/>
          <p:cNvSpPr txBox="1">
            <a:spLocks noGrp="1"/>
          </p:cNvSpPr>
          <p:nvPr>
            <p:ph type="body" idx="1"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9693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9693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9693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9693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9693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9693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9693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9693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9693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9554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 type="title">
  <p:cSld name="1_Diapositiva de título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8"/>
          <p:cNvSpPr txBox="1"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58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69394"/>
              </a:buClr>
              <a:buSzPts val="2800"/>
              <a:buNone/>
              <a:defRPr>
                <a:solidFill>
                  <a:srgbClr val="969394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4"/>
              </a:buClr>
              <a:buSzPts val="2400"/>
              <a:buNone/>
              <a:defRPr>
                <a:solidFill>
                  <a:srgbClr val="969394"/>
                </a:solidFill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4"/>
              </a:buClr>
              <a:buSzPts val="2000"/>
              <a:buNone/>
              <a:defRPr>
                <a:solidFill>
                  <a:srgbClr val="969394"/>
                </a:solidFill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4"/>
              </a:buClr>
              <a:buSzPts val="1800"/>
              <a:buNone/>
              <a:defRPr>
                <a:solidFill>
                  <a:srgbClr val="969394"/>
                </a:solidFill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4"/>
              </a:buClr>
              <a:buSzPts val="1800"/>
              <a:buNone/>
              <a:defRPr>
                <a:solidFill>
                  <a:srgbClr val="969394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4"/>
              </a:buClr>
              <a:buSzPts val="1800"/>
              <a:buNone/>
              <a:defRPr>
                <a:solidFill>
                  <a:srgbClr val="969394"/>
                </a:solidFill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4"/>
              </a:buClr>
              <a:buSzPts val="1800"/>
              <a:buNone/>
              <a:defRPr>
                <a:solidFill>
                  <a:srgbClr val="969394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4"/>
              </a:buClr>
              <a:buSzPts val="1800"/>
              <a:buNone/>
              <a:defRPr>
                <a:solidFill>
                  <a:srgbClr val="969394"/>
                </a:solidFill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4"/>
              </a:buClr>
              <a:buSzPts val="1800"/>
              <a:buNone/>
              <a:defRPr>
                <a:solidFill>
                  <a:srgbClr val="969394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969394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4150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838146" y="365798"/>
            <a:ext cx="10515708" cy="1324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838146" y="1826112"/>
            <a:ext cx="10515708" cy="435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dt" idx="10"/>
          </p:nvPr>
        </p:nvSpPr>
        <p:spPr>
          <a:xfrm>
            <a:off x="838146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ftr" idx="11"/>
          </p:nvPr>
        </p:nvSpPr>
        <p:spPr>
          <a:xfrm>
            <a:off x="4038078" y="6356827"/>
            <a:ext cx="4115844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8610439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8995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9"/>
          <p:cNvSpPr txBox="1">
            <a:spLocks noGrp="1"/>
          </p:cNvSpPr>
          <p:nvPr>
            <p:ph type="title"/>
          </p:nvPr>
        </p:nvSpPr>
        <p:spPr>
          <a:xfrm>
            <a:off x="838146" y="365798"/>
            <a:ext cx="10515708" cy="1324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9"/>
          <p:cNvSpPr txBox="1">
            <a:spLocks noGrp="1"/>
          </p:cNvSpPr>
          <p:nvPr>
            <p:ph type="body" idx="1"/>
          </p:nvPr>
        </p:nvSpPr>
        <p:spPr>
          <a:xfrm>
            <a:off x="838146" y="1826112"/>
            <a:ext cx="10515708" cy="435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9"/>
          <p:cNvSpPr txBox="1">
            <a:spLocks noGrp="1"/>
          </p:cNvSpPr>
          <p:nvPr>
            <p:ph type="dt" idx="10"/>
          </p:nvPr>
        </p:nvSpPr>
        <p:spPr>
          <a:xfrm>
            <a:off x="838146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9"/>
          <p:cNvSpPr txBox="1">
            <a:spLocks noGrp="1"/>
          </p:cNvSpPr>
          <p:nvPr>
            <p:ph type="ftr" idx="11"/>
          </p:nvPr>
        </p:nvSpPr>
        <p:spPr>
          <a:xfrm>
            <a:off x="4038078" y="6356827"/>
            <a:ext cx="4115844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9"/>
          <p:cNvSpPr txBox="1">
            <a:spLocks noGrp="1"/>
          </p:cNvSpPr>
          <p:nvPr>
            <p:ph type="sldNum" idx="12"/>
          </p:nvPr>
        </p:nvSpPr>
        <p:spPr>
          <a:xfrm>
            <a:off x="8610439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6387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solidFill>
                  <a:srgbClr val="E3251B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0"/>
          <p:cNvSpPr txBox="1"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3" name="Google Shape;123;p40"/>
          <p:cNvSpPr txBox="1">
            <a:spLocks noGrp="1"/>
          </p:cNvSpPr>
          <p:nvPr>
            <p:ph type="dt" idx="10"/>
          </p:nvPr>
        </p:nvSpPr>
        <p:spPr>
          <a:xfrm>
            <a:off x="838146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0"/>
          <p:cNvSpPr txBox="1">
            <a:spLocks noGrp="1"/>
          </p:cNvSpPr>
          <p:nvPr>
            <p:ph type="ftr" idx="11"/>
          </p:nvPr>
        </p:nvSpPr>
        <p:spPr>
          <a:xfrm>
            <a:off x="4038078" y="6356827"/>
            <a:ext cx="4115844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0"/>
          <p:cNvSpPr txBox="1">
            <a:spLocks noGrp="1"/>
          </p:cNvSpPr>
          <p:nvPr>
            <p:ph type="sldNum" idx="12"/>
          </p:nvPr>
        </p:nvSpPr>
        <p:spPr>
          <a:xfrm>
            <a:off x="8610439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919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41"/>
          <p:cNvSpPr txBox="1">
            <a:spLocks noGrp="1"/>
          </p:cNvSpPr>
          <p:nvPr>
            <p:ph type="dt" idx="10"/>
          </p:nvPr>
        </p:nvSpPr>
        <p:spPr>
          <a:xfrm>
            <a:off x="838146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1"/>
          <p:cNvSpPr txBox="1">
            <a:spLocks noGrp="1"/>
          </p:cNvSpPr>
          <p:nvPr>
            <p:ph type="ftr" idx="11"/>
          </p:nvPr>
        </p:nvSpPr>
        <p:spPr>
          <a:xfrm>
            <a:off x="4038078" y="6356827"/>
            <a:ext cx="4115844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1"/>
          <p:cNvSpPr txBox="1">
            <a:spLocks noGrp="1"/>
          </p:cNvSpPr>
          <p:nvPr>
            <p:ph type="sldNum" idx="12"/>
          </p:nvPr>
        </p:nvSpPr>
        <p:spPr>
          <a:xfrm>
            <a:off x="8610439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612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41"/>
          <p:cNvSpPr txBox="1">
            <a:spLocks noGrp="1"/>
          </p:cNvSpPr>
          <p:nvPr>
            <p:ph type="dt" idx="10"/>
          </p:nvPr>
        </p:nvSpPr>
        <p:spPr>
          <a:xfrm>
            <a:off x="838146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1"/>
          <p:cNvSpPr txBox="1">
            <a:spLocks noGrp="1"/>
          </p:cNvSpPr>
          <p:nvPr>
            <p:ph type="ftr" idx="11"/>
          </p:nvPr>
        </p:nvSpPr>
        <p:spPr>
          <a:xfrm>
            <a:off x="4038078" y="6356827"/>
            <a:ext cx="4115844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1"/>
          <p:cNvSpPr txBox="1">
            <a:spLocks noGrp="1"/>
          </p:cNvSpPr>
          <p:nvPr>
            <p:ph type="sldNum" idx="12"/>
          </p:nvPr>
        </p:nvSpPr>
        <p:spPr>
          <a:xfrm>
            <a:off x="8610439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59"/>
          <p:cNvSpPr txBox="1"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59"/>
          <p:cNvSpPr txBox="1">
            <a:spLocks noGrp="1"/>
          </p:cNvSpPr>
          <p:nvPr>
            <p:ph type="dt" idx="10"/>
          </p:nvPr>
        </p:nvSpPr>
        <p:spPr>
          <a:xfrm>
            <a:off x="838146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59"/>
          <p:cNvSpPr txBox="1">
            <a:spLocks noGrp="1"/>
          </p:cNvSpPr>
          <p:nvPr>
            <p:ph type="ftr" idx="11"/>
          </p:nvPr>
        </p:nvSpPr>
        <p:spPr>
          <a:xfrm>
            <a:off x="4038078" y="6356827"/>
            <a:ext cx="4115844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9"/>
          <p:cNvSpPr txBox="1">
            <a:spLocks noGrp="1"/>
          </p:cNvSpPr>
          <p:nvPr>
            <p:ph type="sldNum" idx="12"/>
          </p:nvPr>
        </p:nvSpPr>
        <p:spPr>
          <a:xfrm>
            <a:off x="8610439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6091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0"/>
          <p:cNvSpPr txBox="1">
            <a:spLocks noGrp="1"/>
          </p:cNvSpPr>
          <p:nvPr>
            <p:ph type="title"/>
          </p:nvPr>
        </p:nvSpPr>
        <p:spPr>
          <a:xfrm>
            <a:off x="838146" y="365798"/>
            <a:ext cx="10515708" cy="1324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6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6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60"/>
          <p:cNvSpPr txBox="1">
            <a:spLocks noGrp="1"/>
          </p:cNvSpPr>
          <p:nvPr>
            <p:ph type="dt" idx="10"/>
          </p:nvPr>
        </p:nvSpPr>
        <p:spPr>
          <a:xfrm>
            <a:off x="838146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60"/>
          <p:cNvSpPr txBox="1">
            <a:spLocks noGrp="1"/>
          </p:cNvSpPr>
          <p:nvPr>
            <p:ph type="ftr" idx="11"/>
          </p:nvPr>
        </p:nvSpPr>
        <p:spPr>
          <a:xfrm>
            <a:off x="4038078" y="6356827"/>
            <a:ext cx="4115844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60"/>
          <p:cNvSpPr txBox="1">
            <a:spLocks noGrp="1"/>
          </p:cNvSpPr>
          <p:nvPr>
            <p:ph type="sldNum" idx="12"/>
          </p:nvPr>
        </p:nvSpPr>
        <p:spPr>
          <a:xfrm>
            <a:off x="8610439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41674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6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8" name="Google Shape;148;p6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6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0" name="Google Shape;150;p6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61"/>
          <p:cNvSpPr txBox="1">
            <a:spLocks noGrp="1"/>
          </p:cNvSpPr>
          <p:nvPr>
            <p:ph type="dt" idx="10"/>
          </p:nvPr>
        </p:nvSpPr>
        <p:spPr>
          <a:xfrm>
            <a:off x="838146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61"/>
          <p:cNvSpPr txBox="1">
            <a:spLocks noGrp="1"/>
          </p:cNvSpPr>
          <p:nvPr>
            <p:ph type="ftr" idx="11"/>
          </p:nvPr>
        </p:nvSpPr>
        <p:spPr>
          <a:xfrm>
            <a:off x="4038078" y="6356827"/>
            <a:ext cx="4115844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61"/>
          <p:cNvSpPr txBox="1">
            <a:spLocks noGrp="1"/>
          </p:cNvSpPr>
          <p:nvPr>
            <p:ph type="sldNum" idx="12"/>
          </p:nvPr>
        </p:nvSpPr>
        <p:spPr>
          <a:xfrm>
            <a:off x="8610439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6573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Solo el título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2"/>
          <p:cNvSpPr txBox="1">
            <a:spLocks noGrp="1"/>
          </p:cNvSpPr>
          <p:nvPr>
            <p:ph type="title"/>
          </p:nvPr>
        </p:nvSpPr>
        <p:spPr>
          <a:xfrm>
            <a:off x="838146" y="365798"/>
            <a:ext cx="10515708" cy="1324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62"/>
          <p:cNvSpPr txBox="1">
            <a:spLocks noGrp="1"/>
          </p:cNvSpPr>
          <p:nvPr>
            <p:ph type="dt" idx="10"/>
          </p:nvPr>
        </p:nvSpPr>
        <p:spPr>
          <a:xfrm>
            <a:off x="838146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62"/>
          <p:cNvSpPr txBox="1">
            <a:spLocks noGrp="1"/>
          </p:cNvSpPr>
          <p:nvPr>
            <p:ph type="ftr" idx="11"/>
          </p:nvPr>
        </p:nvSpPr>
        <p:spPr>
          <a:xfrm>
            <a:off x="4038078" y="6356827"/>
            <a:ext cx="4115844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62"/>
          <p:cNvSpPr txBox="1">
            <a:spLocks noGrp="1"/>
          </p:cNvSpPr>
          <p:nvPr>
            <p:ph type="sldNum" idx="12"/>
          </p:nvPr>
        </p:nvSpPr>
        <p:spPr>
          <a:xfrm>
            <a:off x="8610439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3869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3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63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595959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2" name="Google Shape;162;p63"/>
          <p:cNvSpPr txBox="1">
            <a:spLocks noGrp="1"/>
          </p:cNvSpPr>
          <p:nvPr>
            <p:ph type="body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3" name="Google Shape;163;p63"/>
          <p:cNvSpPr txBox="1">
            <a:spLocks noGrp="1"/>
          </p:cNvSpPr>
          <p:nvPr>
            <p:ph type="dt" idx="10"/>
          </p:nvPr>
        </p:nvSpPr>
        <p:spPr>
          <a:xfrm>
            <a:off x="838146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63"/>
          <p:cNvSpPr txBox="1">
            <a:spLocks noGrp="1"/>
          </p:cNvSpPr>
          <p:nvPr>
            <p:ph type="ftr" idx="11"/>
          </p:nvPr>
        </p:nvSpPr>
        <p:spPr>
          <a:xfrm>
            <a:off x="4038078" y="6356827"/>
            <a:ext cx="4115844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63"/>
          <p:cNvSpPr txBox="1">
            <a:spLocks noGrp="1"/>
          </p:cNvSpPr>
          <p:nvPr>
            <p:ph type="sldNum" idx="12"/>
          </p:nvPr>
        </p:nvSpPr>
        <p:spPr>
          <a:xfrm>
            <a:off x="8610439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26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4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64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64"/>
          <p:cNvSpPr txBox="1">
            <a:spLocks noGrp="1"/>
          </p:cNvSpPr>
          <p:nvPr>
            <p:ph type="body" idx="1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0" name="Google Shape;170;p64"/>
          <p:cNvSpPr txBox="1">
            <a:spLocks noGrp="1"/>
          </p:cNvSpPr>
          <p:nvPr>
            <p:ph type="dt" idx="10"/>
          </p:nvPr>
        </p:nvSpPr>
        <p:spPr>
          <a:xfrm>
            <a:off x="838146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64"/>
          <p:cNvSpPr txBox="1">
            <a:spLocks noGrp="1"/>
          </p:cNvSpPr>
          <p:nvPr>
            <p:ph type="ftr" idx="11"/>
          </p:nvPr>
        </p:nvSpPr>
        <p:spPr>
          <a:xfrm>
            <a:off x="4038078" y="6356827"/>
            <a:ext cx="4115844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64"/>
          <p:cNvSpPr txBox="1">
            <a:spLocks noGrp="1"/>
          </p:cNvSpPr>
          <p:nvPr>
            <p:ph type="sldNum" idx="12"/>
          </p:nvPr>
        </p:nvSpPr>
        <p:spPr>
          <a:xfrm>
            <a:off x="8610439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75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5"/>
          <p:cNvSpPr txBox="1">
            <a:spLocks noGrp="1"/>
          </p:cNvSpPr>
          <p:nvPr>
            <p:ph type="title"/>
          </p:nvPr>
        </p:nvSpPr>
        <p:spPr>
          <a:xfrm>
            <a:off x="838146" y="365798"/>
            <a:ext cx="10515708" cy="1324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65"/>
          <p:cNvSpPr txBox="1">
            <a:spLocks noGrp="1"/>
          </p:cNvSpPr>
          <p:nvPr>
            <p:ph type="body" idx="1"/>
          </p:nvPr>
        </p:nvSpPr>
        <p:spPr>
          <a:xfrm rot="5400000">
            <a:off x="3920652" y="-1256394"/>
            <a:ext cx="4350697" cy="10515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65"/>
          <p:cNvSpPr txBox="1">
            <a:spLocks noGrp="1"/>
          </p:cNvSpPr>
          <p:nvPr>
            <p:ph type="dt" idx="10"/>
          </p:nvPr>
        </p:nvSpPr>
        <p:spPr>
          <a:xfrm>
            <a:off x="838146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5"/>
          <p:cNvSpPr txBox="1">
            <a:spLocks noGrp="1"/>
          </p:cNvSpPr>
          <p:nvPr>
            <p:ph type="ftr" idx="11"/>
          </p:nvPr>
        </p:nvSpPr>
        <p:spPr>
          <a:xfrm>
            <a:off x="4038078" y="6356827"/>
            <a:ext cx="4115844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65"/>
          <p:cNvSpPr txBox="1">
            <a:spLocks noGrp="1"/>
          </p:cNvSpPr>
          <p:nvPr>
            <p:ph type="sldNum" idx="12"/>
          </p:nvPr>
        </p:nvSpPr>
        <p:spPr>
          <a:xfrm>
            <a:off x="8610439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7153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6"/>
          <p:cNvSpPr txBox="1">
            <a:spLocks noGrp="1"/>
          </p:cNvSpPr>
          <p:nvPr>
            <p:ph type="title"/>
          </p:nvPr>
        </p:nvSpPr>
        <p:spPr>
          <a:xfrm rot="5400000">
            <a:off x="7133431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6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66"/>
          <p:cNvSpPr txBox="1">
            <a:spLocks noGrp="1"/>
          </p:cNvSpPr>
          <p:nvPr>
            <p:ph type="dt" idx="10"/>
          </p:nvPr>
        </p:nvSpPr>
        <p:spPr>
          <a:xfrm>
            <a:off x="838146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66"/>
          <p:cNvSpPr txBox="1">
            <a:spLocks noGrp="1"/>
          </p:cNvSpPr>
          <p:nvPr>
            <p:ph type="ftr" idx="11"/>
          </p:nvPr>
        </p:nvSpPr>
        <p:spPr>
          <a:xfrm>
            <a:off x="4038078" y="6356827"/>
            <a:ext cx="4115844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66"/>
          <p:cNvSpPr txBox="1">
            <a:spLocks noGrp="1"/>
          </p:cNvSpPr>
          <p:nvPr>
            <p:ph type="sldNum" idx="12"/>
          </p:nvPr>
        </p:nvSpPr>
        <p:spPr>
          <a:xfrm>
            <a:off x="8610439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1928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81A66EF-D776-4563-B4E4-496223263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E90D8-1EB5-4073-AF61-D61FFD9A61DB}" type="datetimeFigureOut">
              <a:rPr lang="es-PE"/>
              <a:pPr>
                <a:defRPr/>
              </a:pPr>
              <a:t>4/05/2023</a:t>
            </a:fld>
            <a:endParaRPr lang="es-P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6105A16-919C-439A-B3D5-0BBD75832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11F7D5D-0426-4B6C-992D-DE040B7CA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BF156-7691-4689-9A47-A140F3EFFF89}" type="slidenum">
              <a:rPr lang="es-PE" altLang="es-PE"/>
              <a:pPr/>
              <a:t>‹#›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76599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59"/>
          <p:cNvSpPr txBox="1"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59"/>
          <p:cNvSpPr txBox="1">
            <a:spLocks noGrp="1"/>
          </p:cNvSpPr>
          <p:nvPr>
            <p:ph type="dt" idx="10"/>
          </p:nvPr>
        </p:nvSpPr>
        <p:spPr>
          <a:xfrm>
            <a:off x="838146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59"/>
          <p:cNvSpPr txBox="1">
            <a:spLocks noGrp="1"/>
          </p:cNvSpPr>
          <p:nvPr>
            <p:ph type="ftr" idx="11"/>
          </p:nvPr>
        </p:nvSpPr>
        <p:spPr>
          <a:xfrm>
            <a:off x="4038078" y="6356827"/>
            <a:ext cx="4115844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9"/>
          <p:cNvSpPr txBox="1">
            <a:spLocks noGrp="1"/>
          </p:cNvSpPr>
          <p:nvPr>
            <p:ph type="sldNum" idx="12"/>
          </p:nvPr>
        </p:nvSpPr>
        <p:spPr>
          <a:xfrm>
            <a:off x="8610439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0"/>
          <p:cNvSpPr txBox="1">
            <a:spLocks noGrp="1"/>
          </p:cNvSpPr>
          <p:nvPr>
            <p:ph type="title"/>
          </p:nvPr>
        </p:nvSpPr>
        <p:spPr>
          <a:xfrm>
            <a:off x="838146" y="365798"/>
            <a:ext cx="10515708" cy="1324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6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6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60"/>
          <p:cNvSpPr txBox="1">
            <a:spLocks noGrp="1"/>
          </p:cNvSpPr>
          <p:nvPr>
            <p:ph type="dt" idx="10"/>
          </p:nvPr>
        </p:nvSpPr>
        <p:spPr>
          <a:xfrm>
            <a:off x="838146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60"/>
          <p:cNvSpPr txBox="1">
            <a:spLocks noGrp="1"/>
          </p:cNvSpPr>
          <p:nvPr>
            <p:ph type="ftr" idx="11"/>
          </p:nvPr>
        </p:nvSpPr>
        <p:spPr>
          <a:xfrm>
            <a:off x="4038078" y="6356827"/>
            <a:ext cx="4115844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60"/>
          <p:cNvSpPr txBox="1">
            <a:spLocks noGrp="1"/>
          </p:cNvSpPr>
          <p:nvPr>
            <p:ph type="sldNum" idx="12"/>
          </p:nvPr>
        </p:nvSpPr>
        <p:spPr>
          <a:xfrm>
            <a:off x="8610439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6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8" name="Google Shape;148;p6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6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0" name="Google Shape;150;p6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61"/>
          <p:cNvSpPr txBox="1">
            <a:spLocks noGrp="1"/>
          </p:cNvSpPr>
          <p:nvPr>
            <p:ph type="dt" idx="10"/>
          </p:nvPr>
        </p:nvSpPr>
        <p:spPr>
          <a:xfrm>
            <a:off x="838146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61"/>
          <p:cNvSpPr txBox="1">
            <a:spLocks noGrp="1"/>
          </p:cNvSpPr>
          <p:nvPr>
            <p:ph type="ftr" idx="11"/>
          </p:nvPr>
        </p:nvSpPr>
        <p:spPr>
          <a:xfrm>
            <a:off x="4038078" y="6356827"/>
            <a:ext cx="4115844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61"/>
          <p:cNvSpPr txBox="1">
            <a:spLocks noGrp="1"/>
          </p:cNvSpPr>
          <p:nvPr>
            <p:ph type="sldNum" idx="12"/>
          </p:nvPr>
        </p:nvSpPr>
        <p:spPr>
          <a:xfrm>
            <a:off x="8610439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2"/>
          <p:cNvSpPr txBox="1">
            <a:spLocks noGrp="1"/>
          </p:cNvSpPr>
          <p:nvPr>
            <p:ph type="title"/>
          </p:nvPr>
        </p:nvSpPr>
        <p:spPr>
          <a:xfrm>
            <a:off x="838146" y="365798"/>
            <a:ext cx="10515708" cy="1324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62"/>
          <p:cNvSpPr txBox="1">
            <a:spLocks noGrp="1"/>
          </p:cNvSpPr>
          <p:nvPr>
            <p:ph type="dt" idx="10"/>
          </p:nvPr>
        </p:nvSpPr>
        <p:spPr>
          <a:xfrm>
            <a:off x="838146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62"/>
          <p:cNvSpPr txBox="1">
            <a:spLocks noGrp="1"/>
          </p:cNvSpPr>
          <p:nvPr>
            <p:ph type="ftr" idx="11"/>
          </p:nvPr>
        </p:nvSpPr>
        <p:spPr>
          <a:xfrm>
            <a:off x="4038078" y="6356827"/>
            <a:ext cx="4115844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62"/>
          <p:cNvSpPr txBox="1">
            <a:spLocks noGrp="1"/>
          </p:cNvSpPr>
          <p:nvPr>
            <p:ph type="sldNum" idx="12"/>
          </p:nvPr>
        </p:nvSpPr>
        <p:spPr>
          <a:xfrm>
            <a:off x="8610439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3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63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595959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2" name="Google Shape;162;p63"/>
          <p:cNvSpPr txBox="1">
            <a:spLocks noGrp="1"/>
          </p:cNvSpPr>
          <p:nvPr>
            <p:ph type="body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3" name="Google Shape;163;p63"/>
          <p:cNvSpPr txBox="1">
            <a:spLocks noGrp="1"/>
          </p:cNvSpPr>
          <p:nvPr>
            <p:ph type="dt" idx="10"/>
          </p:nvPr>
        </p:nvSpPr>
        <p:spPr>
          <a:xfrm>
            <a:off x="838146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63"/>
          <p:cNvSpPr txBox="1">
            <a:spLocks noGrp="1"/>
          </p:cNvSpPr>
          <p:nvPr>
            <p:ph type="ftr" idx="11"/>
          </p:nvPr>
        </p:nvSpPr>
        <p:spPr>
          <a:xfrm>
            <a:off x="4038078" y="6356827"/>
            <a:ext cx="4115844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63"/>
          <p:cNvSpPr txBox="1">
            <a:spLocks noGrp="1"/>
          </p:cNvSpPr>
          <p:nvPr>
            <p:ph type="sldNum" idx="12"/>
          </p:nvPr>
        </p:nvSpPr>
        <p:spPr>
          <a:xfrm>
            <a:off x="8610439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4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64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64"/>
          <p:cNvSpPr txBox="1">
            <a:spLocks noGrp="1"/>
          </p:cNvSpPr>
          <p:nvPr>
            <p:ph type="body" idx="1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0" name="Google Shape;170;p64"/>
          <p:cNvSpPr txBox="1">
            <a:spLocks noGrp="1"/>
          </p:cNvSpPr>
          <p:nvPr>
            <p:ph type="dt" idx="10"/>
          </p:nvPr>
        </p:nvSpPr>
        <p:spPr>
          <a:xfrm>
            <a:off x="838146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64"/>
          <p:cNvSpPr txBox="1">
            <a:spLocks noGrp="1"/>
          </p:cNvSpPr>
          <p:nvPr>
            <p:ph type="ftr" idx="11"/>
          </p:nvPr>
        </p:nvSpPr>
        <p:spPr>
          <a:xfrm>
            <a:off x="4038078" y="6356827"/>
            <a:ext cx="4115844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64"/>
          <p:cNvSpPr txBox="1">
            <a:spLocks noGrp="1"/>
          </p:cNvSpPr>
          <p:nvPr>
            <p:ph type="sldNum" idx="12"/>
          </p:nvPr>
        </p:nvSpPr>
        <p:spPr>
          <a:xfrm>
            <a:off x="8610439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17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7"/>
          <p:cNvSpPr txBox="1">
            <a:spLocks noGrp="1"/>
          </p:cNvSpPr>
          <p:nvPr>
            <p:ph type="title"/>
          </p:nvPr>
        </p:nvSpPr>
        <p:spPr>
          <a:xfrm>
            <a:off x="838146" y="365798"/>
            <a:ext cx="10515708" cy="1324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55" b="0" i="0" u="none" strike="noStrike" cap="none">
                <a:solidFill>
                  <a:srgbClr val="595959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55" b="0" i="0" u="none" strike="noStrike" cap="none">
                <a:solidFill>
                  <a:srgbClr val="595959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55" b="0" i="0" u="none" strike="noStrike" cap="none">
                <a:solidFill>
                  <a:srgbClr val="595959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55" b="0" i="0" u="none" strike="noStrike" cap="none">
                <a:solidFill>
                  <a:srgbClr val="595959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55" b="0" i="0" u="none" strike="noStrike" cap="none">
                <a:solidFill>
                  <a:srgbClr val="595959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55" b="0" i="0" u="none" strike="noStrike" cap="none">
                <a:solidFill>
                  <a:srgbClr val="595959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55" b="0" i="0" u="none" strike="noStrike" cap="none">
                <a:solidFill>
                  <a:srgbClr val="595959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55" b="0" i="0" u="none" strike="noStrike" cap="none">
                <a:solidFill>
                  <a:srgbClr val="595959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55" b="0" i="0" u="none" strike="noStrike" cap="none">
                <a:solidFill>
                  <a:srgbClr val="595959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/>
          </a:p>
        </p:txBody>
      </p:sp>
      <p:sp>
        <p:nvSpPr>
          <p:cNvPr id="106" name="Google Shape;106;p37"/>
          <p:cNvSpPr txBox="1">
            <a:spLocks noGrp="1"/>
          </p:cNvSpPr>
          <p:nvPr>
            <p:ph type="body" idx="1"/>
          </p:nvPr>
        </p:nvSpPr>
        <p:spPr>
          <a:xfrm>
            <a:off x="838146" y="1826112"/>
            <a:ext cx="10515708" cy="435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1447" algn="l" rtl="0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595959"/>
              </a:buClr>
              <a:buSzPts val="2722"/>
              <a:buFont typeface="Arial"/>
              <a:buChar char="•"/>
              <a:defRPr sz="2722" b="0" i="0" u="none" strike="noStrike" cap="non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378396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2359"/>
              <a:buFont typeface="Arial"/>
              <a:buChar char="•"/>
              <a:defRPr sz="2359" b="0" i="0" u="none" strike="noStrike" cap="non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1371600" marR="0" lvl="2" indent="-355345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996"/>
              <a:buFont typeface="Arial"/>
              <a:buChar char="•"/>
              <a:defRPr sz="1995" b="0" i="0" u="none" strike="noStrike" cap="non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1828800" marR="0" lvl="3" indent="-338074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724"/>
              <a:buFont typeface="Arial"/>
              <a:buChar char="•"/>
              <a:defRPr sz="1724" b="0" i="0" u="none" strike="noStrike" cap="non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2286000" marR="0" lvl="4" indent="-338073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724"/>
              <a:buFont typeface="Arial"/>
              <a:buChar char="•"/>
              <a:defRPr sz="1724" b="0" i="0" u="none" strike="noStrike" cap="non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37"/>
          <p:cNvSpPr txBox="1">
            <a:spLocks noGrp="1"/>
          </p:cNvSpPr>
          <p:nvPr>
            <p:ph type="dt" idx="10"/>
          </p:nvPr>
        </p:nvSpPr>
        <p:spPr>
          <a:xfrm>
            <a:off x="838146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37"/>
          <p:cNvSpPr txBox="1">
            <a:spLocks noGrp="1"/>
          </p:cNvSpPr>
          <p:nvPr>
            <p:ph type="ftr" idx="11"/>
          </p:nvPr>
        </p:nvSpPr>
        <p:spPr>
          <a:xfrm>
            <a:off x="4038078" y="6356827"/>
            <a:ext cx="4115844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37"/>
          <p:cNvSpPr txBox="1">
            <a:spLocks noGrp="1"/>
          </p:cNvSpPr>
          <p:nvPr>
            <p:ph type="sldNum" idx="12"/>
          </p:nvPr>
        </p:nvSpPr>
        <p:spPr>
          <a:xfrm>
            <a:off x="8610439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693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693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693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693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693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693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693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693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693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693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693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4348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7"/>
          <p:cNvSpPr txBox="1">
            <a:spLocks noGrp="1"/>
          </p:cNvSpPr>
          <p:nvPr>
            <p:ph type="title"/>
          </p:nvPr>
        </p:nvSpPr>
        <p:spPr>
          <a:xfrm>
            <a:off x="838146" y="365798"/>
            <a:ext cx="10515708" cy="1324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55" b="0" i="0" u="none" strike="noStrike" cap="none">
                <a:solidFill>
                  <a:srgbClr val="595959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55" b="0" i="0" u="none" strike="noStrike" cap="none">
                <a:solidFill>
                  <a:srgbClr val="595959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55" b="0" i="0" u="none" strike="noStrike" cap="none">
                <a:solidFill>
                  <a:srgbClr val="595959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55" b="0" i="0" u="none" strike="noStrike" cap="none">
                <a:solidFill>
                  <a:srgbClr val="595959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55" b="0" i="0" u="none" strike="noStrike" cap="none">
                <a:solidFill>
                  <a:srgbClr val="595959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55" b="0" i="0" u="none" strike="noStrike" cap="none">
                <a:solidFill>
                  <a:srgbClr val="595959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55" b="0" i="0" u="none" strike="noStrike" cap="none">
                <a:solidFill>
                  <a:srgbClr val="595959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55" b="0" i="0" u="none" strike="noStrike" cap="none">
                <a:solidFill>
                  <a:srgbClr val="595959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55" b="0" i="0" u="none" strike="noStrike" cap="none">
                <a:solidFill>
                  <a:srgbClr val="595959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/>
          </a:p>
        </p:txBody>
      </p:sp>
      <p:sp>
        <p:nvSpPr>
          <p:cNvPr id="106" name="Google Shape;106;p37"/>
          <p:cNvSpPr txBox="1">
            <a:spLocks noGrp="1"/>
          </p:cNvSpPr>
          <p:nvPr>
            <p:ph type="body" idx="1"/>
          </p:nvPr>
        </p:nvSpPr>
        <p:spPr>
          <a:xfrm>
            <a:off x="838146" y="1826112"/>
            <a:ext cx="10515708" cy="435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1447" algn="l" rtl="0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595959"/>
              </a:buClr>
              <a:buSzPts val="2722"/>
              <a:buFont typeface="Arial"/>
              <a:buChar char="•"/>
              <a:defRPr sz="2722" b="0" i="0" u="none" strike="noStrike" cap="non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378396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2359"/>
              <a:buFont typeface="Arial"/>
              <a:buChar char="•"/>
              <a:defRPr sz="2359" b="0" i="0" u="none" strike="noStrike" cap="non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1371600" marR="0" lvl="2" indent="-355345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996"/>
              <a:buFont typeface="Arial"/>
              <a:buChar char="•"/>
              <a:defRPr sz="1995" b="0" i="0" u="none" strike="noStrike" cap="non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1828800" marR="0" lvl="3" indent="-338074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724"/>
              <a:buFont typeface="Arial"/>
              <a:buChar char="•"/>
              <a:defRPr sz="1724" b="0" i="0" u="none" strike="noStrike" cap="non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2286000" marR="0" lvl="4" indent="-338073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595959"/>
              </a:buClr>
              <a:buSzPts val="1724"/>
              <a:buFont typeface="Arial"/>
              <a:buChar char="•"/>
              <a:defRPr sz="1724" b="0" i="0" u="none" strike="noStrike" cap="non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37"/>
          <p:cNvSpPr txBox="1">
            <a:spLocks noGrp="1"/>
          </p:cNvSpPr>
          <p:nvPr>
            <p:ph type="dt" idx="10"/>
          </p:nvPr>
        </p:nvSpPr>
        <p:spPr>
          <a:xfrm>
            <a:off x="838146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37"/>
          <p:cNvSpPr txBox="1">
            <a:spLocks noGrp="1"/>
          </p:cNvSpPr>
          <p:nvPr>
            <p:ph type="ftr" idx="11"/>
          </p:nvPr>
        </p:nvSpPr>
        <p:spPr>
          <a:xfrm>
            <a:off x="4038078" y="6356827"/>
            <a:ext cx="4115844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37"/>
          <p:cNvSpPr txBox="1">
            <a:spLocks noGrp="1"/>
          </p:cNvSpPr>
          <p:nvPr>
            <p:ph type="sldNum" idx="12"/>
          </p:nvPr>
        </p:nvSpPr>
        <p:spPr>
          <a:xfrm>
            <a:off x="8610439" y="6356827"/>
            <a:ext cx="2743416" cy="3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78778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30BA3DB-3A67-4122-8613-C45DAF9B1D9A}"/>
              </a:ext>
            </a:extLst>
          </p:cNvPr>
          <p:cNvSpPr/>
          <p:nvPr/>
        </p:nvSpPr>
        <p:spPr>
          <a:xfrm>
            <a:off x="1435626" y="3307287"/>
            <a:ext cx="9715500" cy="277821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F3AC194-70EE-4207-8AF7-EB769F3BDD5C}"/>
              </a:ext>
            </a:extLst>
          </p:cNvPr>
          <p:cNvSpPr txBox="1">
            <a:spLocks/>
          </p:cNvSpPr>
          <p:nvPr/>
        </p:nvSpPr>
        <p:spPr>
          <a:xfrm>
            <a:off x="0" y="1388043"/>
            <a:ext cx="10598727" cy="584703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latin typeface="Franklin Gothic" panose="020B0604020202020204" charset="0"/>
                <a:cs typeface="Calibri"/>
              </a:rPr>
              <a:t>POLÍTICA NACIONAL DE EMPLEO DECENTE</a:t>
            </a:r>
          </a:p>
        </p:txBody>
      </p:sp>
      <p:pic>
        <p:nvPicPr>
          <p:cNvPr id="5" name="Picture 2" descr="Crecimiento económico - Desarrollo Sostenible">
            <a:extLst>
              <a:ext uri="{FF2B5EF4-FFF2-40B4-BE49-F238E27FC236}">
                <a16:creationId xmlns:a16="http://schemas.microsoft.com/office/drawing/2014/main" id="{64AC63B8-FF22-412D-829E-E26403DA8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11" y="2452118"/>
            <a:ext cx="1283022" cy="1283022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D0DC46D-8233-4F31-8CFD-ABB0D018D1E1}"/>
              </a:ext>
            </a:extLst>
          </p:cNvPr>
          <p:cNvSpPr/>
          <p:nvPr/>
        </p:nvSpPr>
        <p:spPr>
          <a:xfrm>
            <a:off x="2315733" y="2315507"/>
            <a:ext cx="85988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8F1838"/>
                </a:solidFill>
                <a:latin typeface="Arial Narrow" panose="020B0606020202030204" pitchFamily="34" charset="0"/>
              </a:rPr>
              <a:t>8.5  Lograr el empleo pleno y productivo y el trabajo decente para todas las mujeres y los hombres, incluidos los jóvenes y las personas con discapacidad, así como la igualdad de remuneración por trabajo de igual valor.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8F1838"/>
                </a:solidFill>
                <a:latin typeface="Arial Narrow" panose="020B0606020202030204" pitchFamily="34" charset="0"/>
              </a:rPr>
              <a:t>8.6 reducir considerablemente la proporción de jóvenes que no están empleados y no cursan estudios ni reciben capacitación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88AD8CD-1FE9-4E16-B2AE-F7A852C48E70}"/>
              </a:ext>
            </a:extLst>
          </p:cNvPr>
          <p:cNvSpPr txBox="1"/>
          <p:nvPr/>
        </p:nvSpPr>
        <p:spPr>
          <a:xfrm>
            <a:off x="2278203" y="3850008"/>
            <a:ext cx="314110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1200" b="1" dirty="0">
                <a:ea typeface="Roboto" panose="02000000000000000000" pitchFamily="2" charset="0"/>
                <a:cs typeface="Calibri" panose="020F0502020204030204" pitchFamily="34" charset="0"/>
              </a:rPr>
              <a:t>POLÍTICA NACIONAL DE EMPLEO DECENTE </a:t>
            </a:r>
            <a:r>
              <a:rPr lang="es-ES" sz="1200" dirty="0">
                <a:cs typeface="Times New Roman" panose="02020603050405020304" pitchFamily="18" charset="0"/>
              </a:rPr>
              <a:t>(D.S. N°013-2021-TRA)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1200" b="0" i="0" dirty="0">
                <a:effectLst/>
              </a:rPr>
              <a:t>Brindar el marco y los lineamientos para una acción multisectorial que atienda el problema p</a:t>
            </a:r>
            <a:r>
              <a:rPr lang="es-ES" sz="1200" dirty="0"/>
              <a:t>ú</a:t>
            </a:r>
            <a:r>
              <a:rPr lang="es-ES" sz="1200" b="0" i="0" dirty="0">
                <a:effectLst/>
              </a:rPr>
              <a:t>blico del elevado déficit del empleo decente, de prioritaria atención para el gobierno.</a:t>
            </a:r>
            <a:endParaRPr lang="es-PE" sz="1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PE" sz="1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7D060A2-22F8-4F66-A331-31D7D51BD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8702">
            <a:off x="6806183" y="3424807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mprar Bandera Agenda 2030 logo - Comprarbanderas.es">
            <a:extLst>
              <a:ext uri="{FF2B5EF4-FFF2-40B4-BE49-F238E27FC236}">
                <a16:creationId xmlns:a16="http://schemas.microsoft.com/office/drawing/2014/main" id="{D6558929-D907-4F22-90D1-5D30EAD4A5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2" t="7567" r="22077" b="11332"/>
          <a:stretch/>
        </p:blipFill>
        <p:spPr bwMode="auto">
          <a:xfrm>
            <a:off x="9414392" y="4436609"/>
            <a:ext cx="1573261" cy="151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2BFBD50-7184-C8BF-9DA4-57A9821285CF}"/>
              </a:ext>
            </a:extLst>
          </p:cNvPr>
          <p:cNvSpPr txBox="1">
            <a:spLocks/>
          </p:cNvSpPr>
          <p:nvPr/>
        </p:nvSpPr>
        <p:spPr>
          <a:xfrm>
            <a:off x="918513" y="128337"/>
            <a:ext cx="11000771" cy="99930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>
                    <a:lumMod val="50000"/>
                  </a:schemeClr>
                </a:solidFill>
                <a:latin typeface="Franklin Gothic" panose="020B0604020202020204" charset="0"/>
                <a:ea typeface="+mj-ea"/>
                <a:cs typeface="Calibri"/>
              </a:defRPr>
            </a:lvl1pPr>
          </a:lstStyle>
          <a:p>
            <a:r>
              <a:rPr lang="es-ES" sz="3200" b="1" i="0" u="none" strike="noStrike" dirty="0">
                <a:effectLst/>
                <a:cs typeface="Biome" panose="020B0502040204020203" pitchFamily="34" charset="0"/>
              </a:rPr>
              <a:t>ARTICULACIÓN INSTITUCIONAL: entre Ministerios de Trabajo y de Educación</a:t>
            </a:r>
            <a:endParaRPr lang="es-ES" sz="3200" dirty="0">
              <a:cs typeface="Biom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177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1253634-AC7F-45CF-A43A-4ECC7D456479}"/>
              </a:ext>
            </a:extLst>
          </p:cNvPr>
          <p:cNvSpPr txBox="1"/>
          <p:nvPr/>
        </p:nvSpPr>
        <p:spPr>
          <a:xfrm>
            <a:off x="89618" y="1320379"/>
            <a:ext cx="11769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Arial Narrow" panose="020B0606020202030204" pitchFamily="34" charset="0"/>
              </a:rPr>
              <a:t>Política Nacional de Empleo Decente aprobada por el </a:t>
            </a:r>
            <a:r>
              <a:rPr lang="es-PE" sz="1600" b="1" dirty="0">
                <a:latin typeface="Arial Narrow" panose="020B0606020202030204" pitchFamily="34" charset="0"/>
              </a:rPr>
              <a:t>DS. N° 013-2021-TR.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latin typeface="Arial Narrow" panose="020B0606020202030204" pitchFamily="34" charset="0"/>
              </a:rPr>
              <a:t>Tiene como objetivo promover las condiciones institucionales, económicas y sociales necesarias para garantizar que los trabajadores puedan acceder en igualdad de condiciones y libres de cualquier discriminación, a un trabajo decente y productivo.</a:t>
            </a:r>
            <a:endParaRPr lang="es-MX" sz="1600" dirty="0">
              <a:latin typeface="Arial Narrow" panose="020B060602020203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1A6DF26-D14B-40C8-B2FD-899B9389C29A}"/>
              </a:ext>
            </a:extLst>
          </p:cNvPr>
          <p:cNvSpPr/>
          <p:nvPr/>
        </p:nvSpPr>
        <p:spPr>
          <a:xfrm>
            <a:off x="4693262" y="2419324"/>
            <a:ext cx="2779840" cy="553513"/>
          </a:xfrm>
          <a:prstGeom prst="rect">
            <a:avLst/>
          </a:prstGeom>
          <a:solidFill>
            <a:srgbClr val="E5232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519" tIns="52519" rIns="52519" bIns="52519" numCol="1" spcCol="1270" anchor="ctr" anchorCtr="0">
            <a:noAutofit/>
          </a:bodyPr>
          <a:lstStyle/>
          <a:p>
            <a:pPr marL="0" lvl="0" indent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050" kern="1200" dirty="0"/>
              <a:t>Política Nacional de Empleo Decente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CA1057C-F8AB-4DF2-B0D2-CBCAAE1BECDF}"/>
              </a:ext>
            </a:extLst>
          </p:cNvPr>
          <p:cNvSpPr/>
          <p:nvPr/>
        </p:nvSpPr>
        <p:spPr>
          <a:xfrm>
            <a:off x="694259" y="3448057"/>
            <a:ext cx="1853057" cy="714104"/>
          </a:xfrm>
          <a:prstGeom prst="rect">
            <a:avLst/>
          </a:prstGeom>
          <a:solidFill>
            <a:srgbClr val="E5232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438" tIns="58438" rIns="58438" bIns="58438" numCol="1" spcCol="1270" anchor="ctr" anchorCtr="0">
            <a:noAutofit/>
          </a:bodyPr>
          <a:lstStyle/>
          <a:p>
            <a:pPr marL="0" lvl="0" indent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050" kern="1200" dirty="0"/>
              <a:t>OP1: Incrementar las competencias laborales de la población en edad de trabajar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6D2722C-6508-494A-B012-CEC848085983}"/>
              </a:ext>
            </a:extLst>
          </p:cNvPr>
          <p:cNvSpPr/>
          <p:nvPr/>
        </p:nvSpPr>
        <p:spPr>
          <a:xfrm>
            <a:off x="1505413" y="4750535"/>
            <a:ext cx="1367183" cy="13795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953" tIns="81953" rIns="81953" bIns="81953" numCol="1" spcCol="1270" anchor="ctr" anchorCtr="0">
            <a:noAutofit/>
          </a:bodyPr>
          <a:lstStyle/>
          <a:p>
            <a:pPr marL="0" lvl="0" indent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s-PE" sz="1050" kern="1200" dirty="0"/>
              <a:t>Programa Nacional de Becas y Créditos Educativos (MINEDU)</a:t>
            </a:r>
            <a:endParaRPr lang="es-MX" sz="1050" kern="12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9090DBB-BDA5-4EBE-9907-6D7DDE53B09F}"/>
              </a:ext>
            </a:extLst>
          </p:cNvPr>
          <p:cNvSpPr/>
          <p:nvPr/>
        </p:nvSpPr>
        <p:spPr>
          <a:xfrm>
            <a:off x="2995059" y="4750535"/>
            <a:ext cx="1367183" cy="1379575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953" tIns="81953" rIns="81953" bIns="81953" numCol="1" spcCol="1270" anchor="ctr" anchorCtr="0">
            <a:noAutofit/>
          </a:bodyPr>
          <a:lstStyle/>
          <a:p>
            <a:pPr marL="0" lvl="0" indent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s-PE" sz="1050" kern="1200" dirty="0"/>
              <a:t>Servicio de difusión de la oferta de vacantes de modalidades formativas laborales requeridas por las empresas (MTPE).</a:t>
            </a:r>
            <a:endParaRPr lang="es-MX" sz="1050" kern="12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AC1D8BF-4DDF-492C-94EF-D62061ACCF75}"/>
              </a:ext>
            </a:extLst>
          </p:cNvPr>
          <p:cNvSpPr/>
          <p:nvPr/>
        </p:nvSpPr>
        <p:spPr>
          <a:xfrm>
            <a:off x="4484705" y="4750535"/>
            <a:ext cx="1367183" cy="1379575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953" tIns="81953" rIns="81953" bIns="81953" numCol="1" spcCol="1270" anchor="ctr" anchorCtr="0">
            <a:noAutofit/>
          </a:bodyPr>
          <a:lstStyle/>
          <a:p>
            <a:pPr marL="0" lvl="0" indent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s-PE" sz="1050" kern="1200" dirty="0"/>
              <a:t>Servicio de otorgamiento de incentivos para la empleabilidad juvenil (MTPE)</a:t>
            </a:r>
            <a:endParaRPr lang="es-MX" sz="1050" kern="12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931A3B3-7033-4A96-9184-DEAE6D9C753B}"/>
              </a:ext>
            </a:extLst>
          </p:cNvPr>
          <p:cNvSpPr/>
          <p:nvPr/>
        </p:nvSpPr>
        <p:spPr>
          <a:xfrm>
            <a:off x="5974351" y="4750535"/>
            <a:ext cx="1367183" cy="1379575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953" tIns="81953" rIns="81953" bIns="81953" numCol="1" spcCol="1270" anchor="ctr" anchorCtr="0">
            <a:noAutofit/>
          </a:bodyPr>
          <a:lstStyle/>
          <a:p>
            <a:pPr marL="0" lvl="0" indent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s-PE" sz="1050" kern="1200" dirty="0"/>
              <a:t>Servicio de capacitación laboral (MTPE)</a:t>
            </a:r>
            <a:endParaRPr lang="es-MX" sz="1050" kern="120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6C670CA-96D8-460F-BED4-001FD995523A}"/>
              </a:ext>
            </a:extLst>
          </p:cNvPr>
          <p:cNvSpPr/>
          <p:nvPr/>
        </p:nvSpPr>
        <p:spPr>
          <a:xfrm>
            <a:off x="2741837" y="3438897"/>
            <a:ext cx="1853057" cy="714104"/>
          </a:xfrm>
          <a:prstGeom prst="rect">
            <a:avLst/>
          </a:prstGeom>
          <a:solidFill>
            <a:srgbClr val="E5232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438" tIns="58438" rIns="58438" bIns="58438" numCol="1" spcCol="1270" anchor="ctr" anchorCtr="0">
            <a:noAutofit/>
          </a:bodyPr>
          <a:lstStyle/>
          <a:p>
            <a:pPr marL="0" lvl="0" indent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050" kern="1200" dirty="0"/>
              <a:t>OP2: Fortalecer la vinculación entre la oferta y la demanda laboral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4A79226-B819-4D6F-B7A0-76E9DCA074F8}"/>
              </a:ext>
            </a:extLst>
          </p:cNvPr>
          <p:cNvSpPr/>
          <p:nvPr/>
        </p:nvSpPr>
        <p:spPr>
          <a:xfrm>
            <a:off x="7463997" y="4750535"/>
            <a:ext cx="1367183" cy="1379575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953" tIns="81953" rIns="81953" bIns="81953" numCol="1" spcCol="1270" anchor="ctr" anchorCtr="0">
            <a:noAutofit/>
          </a:bodyPr>
          <a:lstStyle/>
          <a:p>
            <a:pPr marL="0" lvl="0" indent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s-PE" sz="1050" kern="1200" dirty="0"/>
              <a:t>Servicio de certificación de competencias laborales (MTPE)</a:t>
            </a:r>
            <a:endParaRPr lang="es-MX" sz="1050" kern="120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4E97F38-AD52-488F-98B4-2C5CC2EB2EB2}"/>
              </a:ext>
            </a:extLst>
          </p:cNvPr>
          <p:cNvSpPr/>
          <p:nvPr/>
        </p:nvSpPr>
        <p:spPr>
          <a:xfrm>
            <a:off x="4765978" y="3432547"/>
            <a:ext cx="1853057" cy="714104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438" tIns="58438" rIns="58438" bIns="58438" numCol="1" spcCol="1270" anchor="ctr" anchorCtr="0">
            <a:noAutofit/>
          </a:bodyPr>
          <a:lstStyle/>
          <a:p>
            <a:pPr marL="0" lvl="0" indent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050" kern="1200" dirty="0"/>
              <a:t>OP3: Incrementar la generación del empleo formal en las unidades productivas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DA1F7DA-7994-4212-9438-5565BD479DD7}"/>
              </a:ext>
            </a:extLst>
          </p:cNvPr>
          <p:cNvSpPr/>
          <p:nvPr/>
        </p:nvSpPr>
        <p:spPr>
          <a:xfrm>
            <a:off x="6746026" y="3445052"/>
            <a:ext cx="1853057" cy="714104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438" tIns="58438" rIns="58438" bIns="58438" numCol="1" spcCol="1270" anchor="ctr" anchorCtr="0">
            <a:noAutofit/>
          </a:bodyPr>
          <a:lstStyle/>
          <a:p>
            <a:pPr marL="0" lvl="0" indent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050" kern="1200" dirty="0"/>
              <a:t>OP4: Ampliar el acceso a la protección social, derechos y beneficios sociales de los/las trabajadores/as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B75A991-FA4E-490C-BE7E-EDECB290922A}"/>
              </a:ext>
            </a:extLst>
          </p:cNvPr>
          <p:cNvSpPr/>
          <p:nvPr/>
        </p:nvSpPr>
        <p:spPr>
          <a:xfrm>
            <a:off x="8710706" y="3432547"/>
            <a:ext cx="1853057" cy="714104"/>
          </a:xfrm>
          <a:prstGeom prst="rect">
            <a:avLst/>
          </a:prstGeom>
          <a:solidFill>
            <a:srgbClr val="E5232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438" tIns="58438" rIns="58438" bIns="58438" numCol="1" spcCol="1270" anchor="ctr" anchorCtr="0">
            <a:noAutofit/>
          </a:bodyPr>
          <a:lstStyle/>
          <a:p>
            <a:pPr marL="0" lvl="0" indent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050" kern="1200" dirty="0"/>
              <a:t>OP5: Incrementar la igualdad en el empleo de la fuerza laboral potencial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F3DEB4E-820D-4AEF-A35C-669F3F59B63C}"/>
              </a:ext>
            </a:extLst>
          </p:cNvPr>
          <p:cNvSpPr/>
          <p:nvPr/>
        </p:nvSpPr>
        <p:spPr>
          <a:xfrm>
            <a:off x="8953643" y="4750535"/>
            <a:ext cx="1367183" cy="1379575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953" tIns="81953" rIns="81953" bIns="81953" numCol="1" spcCol="1270" anchor="ctr" anchorCtr="0">
            <a:noAutofit/>
          </a:bodyPr>
          <a:lstStyle/>
          <a:p>
            <a:pPr marL="0" lvl="0" indent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s-PE" sz="1050" kern="1200" dirty="0"/>
              <a:t>Capacitación laboral para grupos vulnerables (MTPE).</a:t>
            </a:r>
            <a:endParaRPr lang="es-MX" sz="1050" kern="120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A8F5771-AEB7-48E0-B6CA-0A813C4C548A}"/>
              </a:ext>
            </a:extLst>
          </p:cNvPr>
          <p:cNvSpPr/>
          <p:nvPr/>
        </p:nvSpPr>
        <p:spPr>
          <a:xfrm>
            <a:off x="10443290" y="4750535"/>
            <a:ext cx="1367183" cy="1379575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953" tIns="81953" rIns="81953" bIns="81953" numCol="1" spcCol="1270" anchor="ctr" anchorCtr="0">
            <a:noAutofit/>
          </a:bodyPr>
          <a:lstStyle/>
          <a:p>
            <a:pPr marL="0" lvl="0" indent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s-PE" sz="1050" kern="1200" dirty="0"/>
              <a:t>Plataforma para la identificación de la brecha salarial entre varones y mujeres (MTPE). </a:t>
            </a:r>
            <a:endParaRPr lang="es-MX" sz="1050" kern="1200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B3124EF-2FBD-4431-8B0A-2E7FF93D2D85}"/>
              </a:ext>
            </a:extLst>
          </p:cNvPr>
          <p:cNvSpPr/>
          <p:nvPr/>
        </p:nvSpPr>
        <p:spPr>
          <a:xfrm>
            <a:off x="10613138" y="3432546"/>
            <a:ext cx="1367183" cy="729613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438" tIns="58438" rIns="58438" bIns="58438" numCol="1" spcCol="1270" anchor="ctr" anchorCtr="0">
            <a:noAutofit/>
          </a:bodyPr>
          <a:lstStyle/>
          <a:p>
            <a:pPr marL="0" lvl="0" indent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050" kern="1200" dirty="0"/>
              <a:t>OP6: Generar un entorno social e institucional adecuado en el país</a:t>
            </a:r>
          </a:p>
        </p:txBody>
      </p: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0A5FF889-5CA9-47A4-B441-5CCE9FB67602}"/>
              </a:ext>
            </a:extLst>
          </p:cNvPr>
          <p:cNvCxnSpPr>
            <a:cxnSpLocks/>
            <a:stCxn id="7" idx="2"/>
          </p:cNvCxnSpPr>
          <p:nvPr/>
        </p:nvCxnSpPr>
        <p:spPr>
          <a:xfrm rot="5400000">
            <a:off x="865887" y="3995634"/>
            <a:ext cx="588374" cy="921429"/>
          </a:xfrm>
          <a:prstGeom prst="bent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angular 20">
            <a:extLst>
              <a:ext uri="{FF2B5EF4-FFF2-40B4-BE49-F238E27FC236}">
                <a16:creationId xmlns:a16="http://schemas.microsoft.com/office/drawing/2014/main" id="{FB730864-EB21-45B4-9D1C-8E880604340B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rot="16200000" flipH="1">
            <a:off x="1610709" y="4172239"/>
            <a:ext cx="588374" cy="568217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: angular 21">
            <a:extLst>
              <a:ext uri="{FF2B5EF4-FFF2-40B4-BE49-F238E27FC236}">
                <a16:creationId xmlns:a16="http://schemas.microsoft.com/office/drawing/2014/main" id="{0061D4CA-0009-479A-9804-2272725274B0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rot="16200000" flipH="1">
            <a:off x="2355532" y="3427416"/>
            <a:ext cx="588374" cy="205786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: angular 22">
            <a:extLst>
              <a:ext uri="{FF2B5EF4-FFF2-40B4-BE49-F238E27FC236}">
                <a16:creationId xmlns:a16="http://schemas.microsoft.com/office/drawing/2014/main" id="{D39800A5-8651-44E4-A671-881862A7840F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rot="16200000" flipH="1">
            <a:off x="3100355" y="2682593"/>
            <a:ext cx="588374" cy="3547509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r 23">
            <a:extLst>
              <a:ext uri="{FF2B5EF4-FFF2-40B4-BE49-F238E27FC236}">
                <a16:creationId xmlns:a16="http://schemas.microsoft.com/office/drawing/2014/main" id="{CE75769C-5424-46AC-B376-D51AC2810D02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rot="16200000" flipH="1">
            <a:off x="3845178" y="1937770"/>
            <a:ext cx="588374" cy="5037155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: angular 24">
            <a:extLst>
              <a:ext uri="{FF2B5EF4-FFF2-40B4-BE49-F238E27FC236}">
                <a16:creationId xmlns:a16="http://schemas.microsoft.com/office/drawing/2014/main" id="{C7B6855C-F54B-441A-BDAD-5DE58AEAFFFF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rot="16200000" flipH="1">
            <a:off x="5609210" y="2212156"/>
            <a:ext cx="597534" cy="447922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: angular 25">
            <a:extLst>
              <a:ext uri="{FF2B5EF4-FFF2-40B4-BE49-F238E27FC236}">
                <a16:creationId xmlns:a16="http://schemas.microsoft.com/office/drawing/2014/main" id="{E0D7F188-1DB8-47D0-A39D-4978C1BF529B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 rot="5400000">
            <a:off x="9335293" y="4448593"/>
            <a:ext cx="603884" cy="127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r 26">
            <a:extLst>
              <a:ext uri="{FF2B5EF4-FFF2-40B4-BE49-F238E27FC236}">
                <a16:creationId xmlns:a16="http://schemas.microsoft.com/office/drawing/2014/main" id="{E67E14E4-3286-4D8A-AB99-0FA7E0EFF11E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 rot="16200000" flipH="1">
            <a:off x="10080116" y="3703769"/>
            <a:ext cx="603884" cy="1489647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r 27">
            <a:extLst>
              <a:ext uri="{FF2B5EF4-FFF2-40B4-BE49-F238E27FC236}">
                <a16:creationId xmlns:a16="http://schemas.microsoft.com/office/drawing/2014/main" id="{14E13292-59B7-4CC5-B505-A99E1559FFA5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rot="5400000">
            <a:off x="3614375" y="979250"/>
            <a:ext cx="475220" cy="4462394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r 28">
            <a:extLst>
              <a:ext uri="{FF2B5EF4-FFF2-40B4-BE49-F238E27FC236}">
                <a16:creationId xmlns:a16="http://schemas.microsoft.com/office/drawing/2014/main" id="{1C52BF25-A436-44E5-B1BA-5A9752E39034}"/>
              </a:ext>
            </a:extLst>
          </p:cNvPr>
          <p:cNvCxnSpPr>
            <a:cxnSpLocks/>
            <a:stCxn id="6" idx="2"/>
            <a:endCxn id="12" idx="0"/>
          </p:cNvCxnSpPr>
          <p:nvPr/>
        </p:nvCxnSpPr>
        <p:spPr>
          <a:xfrm rot="5400000">
            <a:off x="4642744" y="1998459"/>
            <a:ext cx="466060" cy="2414816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r 29">
            <a:extLst>
              <a:ext uri="{FF2B5EF4-FFF2-40B4-BE49-F238E27FC236}">
                <a16:creationId xmlns:a16="http://schemas.microsoft.com/office/drawing/2014/main" id="{1BACE8C3-B943-4439-AFCA-8878814E526D}"/>
              </a:ext>
            </a:extLst>
          </p:cNvPr>
          <p:cNvCxnSpPr>
            <a:cxnSpLocks/>
            <a:stCxn id="6" idx="2"/>
            <a:endCxn id="14" idx="0"/>
          </p:cNvCxnSpPr>
          <p:nvPr/>
        </p:nvCxnSpPr>
        <p:spPr>
          <a:xfrm rot="5400000">
            <a:off x="5657990" y="3007355"/>
            <a:ext cx="459710" cy="390675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angular 30">
            <a:extLst>
              <a:ext uri="{FF2B5EF4-FFF2-40B4-BE49-F238E27FC236}">
                <a16:creationId xmlns:a16="http://schemas.microsoft.com/office/drawing/2014/main" id="{D723BE38-7D6A-4555-B356-1AF469B27925}"/>
              </a:ext>
            </a:extLst>
          </p:cNvPr>
          <p:cNvCxnSpPr>
            <a:cxnSpLocks/>
            <a:stCxn id="6" idx="2"/>
            <a:endCxn id="15" idx="0"/>
          </p:cNvCxnSpPr>
          <p:nvPr/>
        </p:nvCxnSpPr>
        <p:spPr>
          <a:xfrm rot="16200000" flipH="1">
            <a:off x="6641761" y="2414257"/>
            <a:ext cx="472215" cy="158937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r 31">
            <a:extLst>
              <a:ext uri="{FF2B5EF4-FFF2-40B4-BE49-F238E27FC236}">
                <a16:creationId xmlns:a16="http://schemas.microsoft.com/office/drawing/2014/main" id="{7348AB60-1291-425B-B054-8D86A9992BA5}"/>
              </a:ext>
            </a:extLst>
          </p:cNvPr>
          <p:cNvCxnSpPr>
            <a:cxnSpLocks/>
            <a:stCxn id="6" idx="2"/>
            <a:endCxn id="16" idx="0"/>
          </p:cNvCxnSpPr>
          <p:nvPr/>
        </p:nvCxnSpPr>
        <p:spPr>
          <a:xfrm rot="16200000" flipH="1">
            <a:off x="7630353" y="1425665"/>
            <a:ext cx="459710" cy="355405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r 32">
            <a:extLst>
              <a:ext uri="{FF2B5EF4-FFF2-40B4-BE49-F238E27FC236}">
                <a16:creationId xmlns:a16="http://schemas.microsoft.com/office/drawing/2014/main" id="{FEB67996-4047-4789-8AC9-D6A94C944DB8}"/>
              </a:ext>
            </a:extLst>
          </p:cNvPr>
          <p:cNvCxnSpPr>
            <a:cxnSpLocks/>
            <a:stCxn id="6" idx="2"/>
            <a:endCxn id="19" idx="0"/>
          </p:cNvCxnSpPr>
          <p:nvPr/>
        </p:nvCxnSpPr>
        <p:spPr>
          <a:xfrm rot="16200000" flipH="1">
            <a:off x="8460102" y="595917"/>
            <a:ext cx="459709" cy="521354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>
            <a:extLst>
              <a:ext uri="{FF2B5EF4-FFF2-40B4-BE49-F238E27FC236}">
                <a16:creationId xmlns:a16="http://schemas.microsoft.com/office/drawing/2014/main" id="{B5A2AA5F-B920-4552-966F-303388C66E4E}"/>
              </a:ext>
            </a:extLst>
          </p:cNvPr>
          <p:cNvSpPr/>
          <p:nvPr/>
        </p:nvSpPr>
        <p:spPr>
          <a:xfrm>
            <a:off x="15767" y="4750535"/>
            <a:ext cx="1367183" cy="13795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953" tIns="81953" rIns="81953" bIns="81953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</a:pPr>
            <a:r>
              <a:rPr lang="es-PE" sz="1050" kern="1200" dirty="0"/>
              <a:t>Servicio de educación superior y técnico-productiva de calidad (MINEDU)</a:t>
            </a:r>
            <a:endParaRPr lang="es-MX" sz="1050" kern="12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1AB149E-7FE2-6DEB-98B9-C9C296735E0B}"/>
              </a:ext>
            </a:extLst>
          </p:cNvPr>
          <p:cNvSpPr txBox="1">
            <a:spLocks/>
          </p:cNvSpPr>
          <p:nvPr/>
        </p:nvSpPr>
        <p:spPr>
          <a:xfrm>
            <a:off x="898916" y="66060"/>
            <a:ext cx="11000771" cy="99930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>
                    <a:lumMod val="50000"/>
                  </a:schemeClr>
                </a:solidFill>
                <a:latin typeface="Franklin Gothic" panose="020B0604020202020204" charset="0"/>
                <a:ea typeface="+mj-ea"/>
                <a:cs typeface="Calibri"/>
              </a:defRPr>
            </a:lvl1pPr>
          </a:lstStyle>
          <a:p>
            <a:r>
              <a:rPr lang="es-ES" sz="3200" b="1" i="0" u="none" strike="noStrike" dirty="0">
                <a:effectLst/>
                <a:cs typeface="Biome" panose="020B0502040204020203" pitchFamily="34" charset="0"/>
              </a:rPr>
              <a:t>ARTICULACIÓN INSTITUCIONAL: entre Ministerios de Trabajo y de Educación</a:t>
            </a:r>
            <a:endParaRPr lang="es-ES" sz="3200" dirty="0">
              <a:cs typeface="Biom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06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ángulo 71">
            <a:extLst>
              <a:ext uri="{FF2B5EF4-FFF2-40B4-BE49-F238E27FC236}">
                <a16:creationId xmlns:a16="http://schemas.microsoft.com/office/drawing/2014/main" id="{8986879E-AE5C-44FC-D680-1AF7A9328CCF}"/>
              </a:ext>
            </a:extLst>
          </p:cNvPr>
          <p:cNvSpPr/>
          <p:nvPr/>
        </p:nvSpPr>
        <p:spPr>
          <a:xfrm>
            <a:off x="779394" y="3654993"/>
            <a:ext cx="3213824" cy="954107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6B60FD6-A14A-9091-D32A-98D5804D3268}"/>
              </a:ext>
            </a:extLst>
          </p:cNvPr>
          <p:cNvSpPr txBox="1">
            <a:spLocks/>
          </p:cNvSpPr>
          <p:nvPr/>
        </p:nvSpPr>
        <p:spPr>
          <a:xfrm>
            <a:off x="687990" y="80120"/>
            <a:ext cx="11301535" cy="99930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>
                    <a:lumMod val="50000"/>
                  </a:schemeClr>
                </a:solidFill>
                <a:latin typeface="Franklin Gothic" panose="020B0604020202020204" charset="0"/>
                <a:ea typeface="+mj-ea"/>
                <a:cs typeface="Calibri"/>
              </a:defRPr>
            </a:lvl1pPr>
          </a:lstStyle>
          <a:p>
            <a:r>
              <a:rPr lang="es-ES" sz="3200" b="1" i="0" u="none" strike="noStrike" dirty="0">
                <a:effectLst/>
                <a:cs typeface="Biome" panose="020B0502040204020203" pitchFamily="34" charset="0"/>
              </a:rPr>
              <a:t>ARTICULACIÓN INSTITUCIONAL: entre Ministerios de Trabajo y de Educación</a:t>
            </a:r>
            <a:endParaRPr lang="es-ES" sz="3200" dirty="0">
              <a:cs typeface="Biome" panose="020B0502040204020203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A968F877-A573-8A73-8CD9-7403E7F812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25" r="1508" b="12534"/>
          <a:stretch/>
        </p:blipFill>
        <p:spPr>
          <a:xfrm>
            <a:off x="6709978" y="3886588"/>
            <a:ext cx="5060550" cy="2150383"/>
          </a:xfrm>
          <a:prstGeom prst="rect">
            <a:avLst/>
          </a:prstGeom>
        </p:spPr>
      </p:pic>
      <p:sp>
        <p:nvSpPr>
          <p:cNvPr id="40" name="Rectángulo 39">
            <a:extLst>
              <a:ext uri="{FF2B5EF4-FFF2-40B4-BE49-F238E27FC236}">
                <a16:creationId xmlns:a16="http://schemas.microsoft.com/office/drawing/2014/main" id="{ACE8BA53-3EBE-F94F-5996-D0A9A4B5B21C}"/>
              </a:ext>
            </a:extLst>
          </p:cNvPr>
          <p:cNvSpPr/>
          <p:nvPr/>
        </p:nvSpPr>
        <p:spPr>
          <a:xfrm>
            <a:off x="4401659" y="1177316"/>
            <a:ext cx="3458576" cy="714104"/>
          </a:xfrm>
          <a:prstGeom prst="rect">
            <a:avLst/>
          </a:prstGeom>
          <a:solidFill>
            <a:srgbClr val="E5232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438" tIns="58438" rIns="58438" bIns="58438" numCol="1" spcCol="1270" anchor="ctr" anchorCtr="0">
            <a:noAutofit/>
          </a:bodyPr>
          <a:lstStyle/>
          <a:p>
            <a:pPr marL="0" lvl="0" indent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050" kern="1200" dirty="0"/>
              <a:t>OP2: Fortalecer la vinculación entre la oferta y la demanda laboral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3600DEC5-8877-C1AD-F42D-B9D394580495}"/>
              </a:ext>
            </a:extLst>
          </p:cNvPr>
          <p:cNvSpPr txBox="1"/>
          <p:nvPr/>
        </p:nvSpPr>
        <p:spPr>
          <a:xfrm>
            <a:off x="484285" y="1685790"/>
            <a:ext cx="350893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tx2">
                    <a:lumMod val="25000"/>
                  </a:schemeClr>
                </a:solidFill>
                <a:latin typeface="Arial Narrow" panose="020B0606020202030204" pitchFamily="34" charset="0"/>
              </a:rPr>
              <a:t>L.2.2.Articular la oferta formativa con las ocupaciones y habilidades que demanden las empresas</a:t>
            </a:r>
            <a:endParaRPr lang="es-MX" b="1" dirty="0">
              <a:solidFill>
                <a:schemeClr val="tx2">
                  <a:lumMod val="25000"/>
                </a:schemeClr>
              </a:solidFill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13446616-7A2C-5CB1-1594-4912CA9435FB}"/>
              </a:ext>
            </a:extLst>
          </p:cNvPr>
          <p:cNvSpPr txBox="1"/>
          <p:nvPr/>
        </p:nvSpPr>
        <p:spPr>
          <a:xfrm>
            <a:off x="8026330" y="1870580"/>
            <a:ext cx="396319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b="1">
                <a:solidFill>
                  <a:schemeClr val="tx2">
                    <a:lumMod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MX" dirty="0"/>
              <a:t>L.2.3. Brindar información sobre orientación vocacional y profesional libre de estereotipos de género a mujeres y hombres en su diversidad en edad de trabajar.</a:t>
            </a:r>
          </a:p>
        </p:txBody>
      </p:sp>
      <p:cxnSp>
        <p:nvCxnSpPr>
          <p:cNvPr id="53" name="Conector: angular 52">
            <a:extLst>
              <a:ext uri="{FF2B5EF4-FFF2-40B4-BE49-F238E27FC236}">
                <a16:creationId xmlns:a16="http://schemas.microsoft.com/office/drawing/2014/main" id="{0169C12A-0581-5AA8-9FB9-787562AB1B8E}"/>
              </a:ext>
            </a:extLst>
          </p:cNvPr>
          <p:cNvCxnSpPr>
            <a:cxnSpLocks/>
            <a:stCxn id="40" idx="3"/>
            <a:endCxn id="50" idx="0"/>
          </p:cNvCxnSpPr>
          <p:nvPr/>
        </p:nvCxnSpPr>
        <p:spPr>
          <a:xfrm>
            <a:off x="7860235" y="1534368"/>
            <a:ext cx="2147693" cy="336212"/>
          </a:xfrm>
          <a:prstGeom prst="bentConnector2">
            <a:avLst/>
          </a:prstGeom>
          <a:ln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: angular 54">
            <a:extLst>
              <a:ext uri="{FF2B5EF4-FFF2-40B4-BE49-F238E27FC236}">
                <a16:creationId xmlns:a16="http://schemas.microsoft.com/office/drawing/2014/main" id="{9712050D-A9D0-7341-2A4A-81A91F3D7FDE}"/>
              </a:ext>
            </a:extLst>
          </p:cNvPr>
          <p:cNvCxnSpPr>
            <a:cxnSpLocks/>
            <a:stCxn id="40" idx="1"/>
            <a:endCxn id="47" idx="0"/>
          </p:cNvCxnSpPr>
          <p:nvPr/>
        </p:nvCxnSpPr>
        <p:spPr>
          <a:xfrm rot="10800000" flipV="1">
            <a:off x="2238753" y="1534368"/>
            <a:ext cx="2162907" cy="151422"/>
          </a:xfrm>
          <a:prstGeom prst="bentConnector2">
            <a:avLst/>
          </a:prstGeom>
          <a:ln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uadroTexto 58">
            <a:extLst>
              <a:ext uri="{FF2B5EF4-FFF2-40B4-BE49-F238E27FC236}">
                <a16:creationId xmlns:a16="http://schemas.microsoft.com/office/drawing/2014/main" id="{AEDADD2A-7320-2335-DA84-769A201B92BE}"/>
              </a:ext>
            </a:extLst>
          </p:cNvPr>
          <p:cNvSpPr txBox="1"/>
          <p:nvPr/>
        </p:nvSpPr>
        <p:spPr>
          <a:xfrm>
            <a:off x="7860235" y="3064185"/>
            <a:ext cx="39631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2E74B5"/>
                </a:solidFill>
                <a:latin typeface="Arial Narrow" panose="020B0606020202030204" pitchFamily="34" charset="0"/>
                <a:ea typeface="Calibri"/>
                <a:cs typeface="Calibri"/>
              </a:rPr>
              <a:t>Portal de información sobre las trayectorias formativas y laborales y oferta de la educación superior y técnico-productiva (ESTP) y capacitación laboral.</a:t>
            </a:r>
            <a:r>
              <a:rPr lang="es-PE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60" name="Google Shape;518;p16">
            <a:extLst>
              <a:ext uri="{FF2B5EF4-FFF2-40B4-BE49-F238E27FC236}">
                <a16:creationId xmlns:a16="http://schemas.microsoft.com/office/drawing/2014/main" id="{A28DA089-5A44-3012-8F2B-9B7092A2C3DE}"/>
              </a:ext>
            </a:extLst>
          </p:cNvPr>
          <p:cNvSpPr/>
          <p:nvPr/>
        </p:nvSpPr>
        <p:spPr>
          <a:xfrm>
            <a:off x="802139" y="2941397"/>
            <a:ext cx="3291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2E74B5"/>
                </a:solidFill>
                <a:latin typeface="Arial Narrow" panose="020B0606020202030204" pitchFamily="34" charset="0"/>
                <a:cs typeface="Calibri"/>
              </a:rPr>
              <a:t>Servicio de información de estándares de competencia laboral y de cualificaciones</a:t>
            </a:r>
            <a:endParaRPr dirty="0">
              <a:solidFill>
                <a:srgbClr val="2E74B5"/>
              </a:solidFill>
              <a:latin typeface="Arial Narrow" panose="020B0606020202030204" pitchFamily="34" charset="0"/>
              <a:cs typeface="Calibri"/>
              <a:sym typeface="Calibri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C5708E2C-47D1-CAEF-1633-5DF228EF1996}"/>
              </a:ext>
            </a:extLst>
          </p:cNvPr>
          <p:cNvSpPr txBox="1"/>
          <p:nvPr/>
        </p:nvSpPr>
        <p:spPr>
          <a:xfrm>
            <a:off x="1451896" y="3768034"/>
            <a:ext cx="1868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>
                <a:latin typeface="Abadi Extra Light" panose="020B0204020104020204" pitchFamily="34" charset="0"/>
              </a:rPr>
              <a:t>Marco nacional de cualificaciones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24534C4C-A32B-2806-2CCF-903CB475D249}"/>
              </a:ext>
            </a:extLst>
          </p:cNvPr>
          <p:cNvSpPr txBox="1"/>
          <p:nvPr/>
        </p:nvSpPr>
        <p:spPr>
          <a:xfrm>
            <a:off x="726259" y="4916877"/>
            <a:ext cx="3407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latin typeface="Arial Narrow" panose="020B0606020202030204" pitchFamily="34" charset="0"/>
              </a:rPr>
              <a:t>Se prevé que los estándares de competencia laboral y perfiles ocupacionales que posee el MTPE servirán de insumo para el desarrollo de cualificaciones.</a:t>
            </a:r>
          </a:p>
        </p:txBody>
      </p:sp>
      <p:grpSp>
        <p:nvGrpSpPr>
          <p:cNvPr id="74" name="Grupo 73">
            <a:extLst>
              <a:ext uri="{FF2B5EF4-FFF2-40B4-BE49-F238E27FC236}">
                <a16:creationId xmlns:a16="http://schemas.microsoft.com/office/drawing/2014/main" id="{466E4D3A-9EAE-C50C-C418-39A9F922132D}"/>
              </a:ext>
            </a:extLst>
          </p:cNvPr>
          <p:cNvGrpSpPr/>
          <p:nvPr/>
        </p:nvGrpSpPr>
        <p:grpSpPr>
          <a:xfrm>
            <a:off x="9035715" y="2738938"/>
            <a:ext cx="409075" cy="398827"/>
            <a:chOff x="10331116" y="2664665"/>
            <a:chExt cx="409075" cy="398827"/>
          </a:xfrm>
          <a:solidFill>
            <a:schemeClr val="accent3">
              <a:lumMod val="50000"/>
            </a:schemeClr>
          </a:solidFill>
        </p:grpSpPr>
        <p:sp>
          <p:nvSpPr>
            <p:cNvPr id="66" name="Flecha: hacia abajo 65">
              <a:extLst>
                <a:ext uri="{FF2B5EF4-FFF2-40B4-BE49-F238E27FC236}">
                  <a16:creationId xmlns:a16="http://schemas.microsoft.com/office/drawing/2014/main" id="{8574ADA0-1B69-F29D-9C4D-7A7B6E465F02}"/>
                </a:ext>
              </a:extLst>
            </p:cNvPr>
            <p:cNvSpPr/>
            <p:nvPr/>
          </p:nvSpPr>
          <p:spPr>
            <a:xfrm>
              <a:off x="10331116" y="2774734"/>
              <a:ext cx="409075" cy="288758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1" name="Signo menos 70">
              <a:extLst>
                <a:ext uri="{FF2B5EF4-FFF2-40B4-BE49-F238E27FC236}">
                  <a16:creationId xmlns:a16="http://schemas.microsoft.com/office/drawing/2014/main" id="{0121ED39-3C2C-1B05-7AA0-EC0E67E48EC6}"/>
                </a:ext>
              </a:extLst>
            </p:cNvPr>
            <p:cNvSpPr/>
            <p:nvPr/>
          </p:nvSpPr>
          <p:spPr>
            <a:xfrm>
              <a:off x="10343148" y="2664665"/>
              <a:ext cx="385011" cy="110069"/>
            </a:xfrm>
            <a:prstGeom prst="mathMin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73" name="CuadroTexto 72">
            <a:extLst>
              <a:ext uri="{FF2B5EF4-FFF2-40B4-BE49-F238E27FC236}">
                <a16:creationId xmlns:a16="http://schemas.microsoft.com/office/drawing/2014/main" id="{C3C0996C-15CD-BF1C-B406-FBDBBCBC4B8D}"/>
              </a:ext>
            </a:extLst>
          </p:cNvPr>
          <p:cNvSpPr txBox="1"/>
          <p:nvPr/>
        </p:nvSpPr>
        <p:spPr>
          <a:xfrm>
            <a:off x="6208295" y="6194151"/>
            <a:ext cx="3031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accent5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https://www.ponteencarrera.pe/pec-portal-web/</a:t>
            </a:r>
          </a:p>
        </p:txBody>
      </p:sp>
      <p:grpSp>
        <p:nvGrpSpPr>
          <p:cNvPr id="75" name="Grupo 74">
            <a:extLst>
              <a:ext uri="{FF2B5EF4-FFF2-40B4-BE49-F238E27FC236}">
                <a16:creationId xmlns:a16="http://schemas.microsoft.com/office/drawing/2014/main" id="{9FFEBA5E-1A5C-BD5A-5BFC-832BBDF9935C}"/>
              </a:ext>
            </a:extLst>
          </p:cNvPr>
          <p:cNvGrpSpPr/>
          <p:nvPr/>
        </p:nvGrpSpPr>
        <p:grpSpPr>
          <a:xfrm>
            <a:off x="1830488" y="2484490"/>
            <a:ext cx="409075" cy="398827"/>
            <a:chOff x="10331116" y="2664665"/>
            <a:chExt cx="409075" cy="398827"/>
          </a:xfrm>
          <a:solidFill>
            <a:schemeClr val="accent3">
              <a:lumMod val="50000"/>
            </a:schemeClr>
          </a:solidFill>
        </p:grpSpPr>
        <p:sp>
          <p:nvSpPr>
            <p:cNvPr id="76" name="Flecha: hacia abajo 75">
              <a:extLst>
                <a:ext uri="{FF2B5EF4-FFF2-40B4-BE49-F238E27FC236}">
                  <a16:creationId xmlns:a16="http://schemas.microsoft.com/office/drawing/2014/main" id="{FF038DB2-3FB7-C483-B653-478053DC3174}"/>
                </a:ext>
              </a:extLst>
            </p:cNvPr>
            <p:cNvSpPr/>
            <p:nvPr/>
          </p:nvSpPr>
          <p:spPr>
            <a:xfrm>
              <a:off x="10331116" y="2774734"/>
              <a:ext cx="409075" cy="288758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7" name="Signo menos 76">
              <a:extLst>
                <a:ext uri="{FF2B5EF4-FFF2-40B4-BE49-F238E27FC236}">
                  <a16:creationId xmlns:a16="http://schemas.microsoft.com/office/drawing/2014/main" id="{2883BA95-300B-F1C6-9BAF-8629DE20A8D9}"/>
                </a:ext>
              </a:extLst>
            </p:cNvPr>
            <p:cNvSpPr/>
            <p:nvPr/>
          </p:nvSpPr>
          <p:spPr>
            <a:xfrm>
              <a:off x="10343148" y="2664665"/>
              <a:ext cx="385011" cy="110069"/>
            </a:xfrm>
            <a:prstGeom prst="mathMin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93225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A8C77-0E46-E78E-B627-D9F85689E7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590D89-81E1-7BAB-002C-72D0CF07A1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C39360D-FF1E-EA7F-CF66-F37207437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422" y="558183"/>
            <a:ext cx="9863091" cy="55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79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620642C-8E8C-3C11-4548-15BE06264B19}"/>
              </a:ext>
            </a:extLst>
          </p:cNvPr>
          <p:cNvSpPr/>
          <p:nvPr/>
        </p:nvSpPr>
        <p:spPr>
          <a:xfrm>
            <a:off x="10239677" y="-488595"/>
            <a:ext cx="3261360" cy="1609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5253325-C5C3-F530-0B1E-9FD42ABA2F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/>
          <a:stretch/>
        </p:blipFill>
        <p:spPr bwMode="auto">
          <a:xfrm>
            <a:off x="0" y="2552906"/>
            <a:ext cx="6713979" cy="39009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FB6F105-F73D-284A-0282-1E7EFDF69A0F}"/>
              </a:ext>
            </a:extLst>
          </p:cNvPr>
          <p:cNvSpPr txBox="1"/>
          <p:nvPr/>
        </p:nvSpPr>
        <p:spPr>
          <a:xfrm>
            <a:off x="321643" y="6330744"/>
            <a:ext cx="4100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Fuente: ENAHO (2022)</a:t>
            </a:r>
            <a:endParaRPr kumimoji="0" lang="es-P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476A226-0B61-632F-2483-51F66CDE507B}"/>
              </a:ext>
            </a:extLst>
          </p:cNvPr>
          <p:cNvSpPr txBox="1"/>
          <p:nvPr/>
        </p:nvSpPr>
        <p:spPr>
          <a:xfrm>
            <a:off x="353960" y="958645"/>
            <a:ext cx="118380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" pitchFamily="2" charset="0"/>
                <a:cs typeface="Arial"/>
                <a:sym typeface="Arial"/>
              </a:rPr>
              <a:t>Una gran porcentaje (69%) de trabajadores se encuentra en el mercado de trabajo y alcanzó sólo el nivel de educación secundaria y eso tiene incidencia en la productividad y competitividad de las empresas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" pitchFamily="2" charset="0"/>
                <a:cs typeface="Arial"/>
                <a:sym typeface="Arial"/>
              </a:rPr>
              <a:t>La informalidad en el Perú ascendió a 76,9%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" pitchFamily="2" charset="0"/>
                <a:cs typeface="Arial"/>
                <a:sym typeface="Arial"/>
              </a:rPr>
              <a:t>Todo ello implica que los trabajadores adquieren competencias en el mercado de trabajo y que no están siendo reconocidas y que por ende no retornan al mercado educativo.</a:t>
            </a:r>
            <a:endParaRPr kumimoji="0" lang="es-P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re Franklin" pitchFamily="2" charset="0"/>
              <a:cs typeface="Arial"/>
              <a:sym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17D7C2E-E4B7-3FC3-08FE-91134BF7C3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63" t="25365" r="16013" b="17226"/>
          <a:stretch/>
        </p:blipFill>
        <p:spPr>
          <a:xfrm>
            <a:off x="7401596" y="4094113"/>
            <a:ext cx="4468761" cy="2359742"/>
          </a:xfrm>
          <a:prstGeom prst="rect">
            <a:avLst/>
          </a:prstGeom>
        </p:spPr>
      </p:pic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33A5539A-B6C5-E32B-6C56-9908DFD30D5D}"/>
              </a:ext>
            </a:extLst>
          </p:cNvPr>
          <p:cNvSpPr/>
          <p:nvPr/>
        </p:nvSpPr>
        <p:spPr>
          <a:xfrm rot="10800000">
            <a:off x="9496914" y="3481754"/>
            <a:ext cx="457200" cy="3539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E8BBAE5-9CFB-8E1D-3B13-8995A163E85A}"/>
              </a:ext>
            </a:extLst>
          </p:cNvPr>
          <p:cNvSpPr txBox="1"/>
          <p:nvPr/>
        </p:nvSpPr>
        <p:spPr>
          <a:xfrm>
            <a:off x="7401596" y="2128196"/>
            <a:ext cx="46478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" pitchFamily="2" charset="0"/>
                <a:cs typeface="Arial"/>
                <a:sym typeface="Arial"/>
              </a:rPr>
              <a:t>Así para poblar el Marco nacional de cualificaciones se requiere la articulación con los sectores productivos y el sector público para incrementar los estándares de competencia que servirán de insumo para elaborar cualificaciones y así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" pitchFamily="2" charset="0"/>
                <a:cs typeface="Arial"/>
                <a:sym typeface="Arial"/>
              </a:rPr>
              <a:t>POBLAR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" pitchFamily="2" charset="0"/>
                <a:cs typeface="Arial"/>
                <a:sym typeface="Arial"/>
              </a:rPr>
              <a:t> el MNCP.</a:t>
            </a:r>
            <a:endParaRPr kumimoji="0" lang="es-P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re Franklin" pitchFamily="2" charset="0"/>
              <a:cs typeface="Arial"/>
              <a:sym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447A649-AAB4-35A8-6063-F62D40077983}"/>
              </a:ext>
            </a:extLst>
          </p:cNvPr>
          <p:cNvSpPr txBox="1"/>
          <p:nvPr/>
        </p:nvSpPr>
        <p:spPr>
          <a:xfrm>
            <a:off x="1290462" y="58719"/>
            <a:ext cx="10758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" panose="020B0604020202020204" charset="0"/>
                <a:cs typeface="Arial"/>
                <a:sym typeface="Arial"/>
              </a:rPr>
              <a:t>Articulación</a:t>
            </a:r>
            <a:endParaRPr kumimoji="0" lang="es-PE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" panose="020B060402020202020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8350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4FBDF441-1E27-6634-D9A8-8AE4F747871D}"/>
              </a:ext>
            </a:extLst>
          </p:cNvPr>
          <p:cNvSpPr/>
          <p:nvPr/>
        </p:nvSpPr>
        <p:spPr>
          <a:xfrm>
            <a:off x="5678129" y="1262063"/>
            <a:ext cx="6450371" cy="46212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1D66961-CC9A-5601-AF98-0AAE5823AD89}"/>
              </a:ext>
            </a:extLst>
          </p:cNvPr>
          <p:cNvSpPr/>
          <p:nvPr/>
        </p:nvSpPr>
        <p:spPr>
          <a:xfrm>
            <a:off x="6635750" y="3440113"/>
            <a:ext cx="588963" cy="612775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798BDA61-6451-A274-2BF4-1C4C1F60BAFE}"/>
              </a:ext>
            </a:extLst>
          </p:cNvPr>
          <p:cNvSpPr/>
          <p:nvPr/>
        </p:nvSpPr>
        <p:spPr>
          <a:xfrm>
            <a:off x="7308850" y="3198813"/>
            <a:ext cx="588963" cy="854075"/>
          </a:xfrm>
          <a:prstGeom prst="round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41B94DB-6B15-005F-AE61-579512FA37C7}"/>
              </a:ext>
            </a:extLst>
          </p:cNvPr>
          <p:cNvSpPr/>
          <p:nvPr/>
        </p:nvSpPr>
        <p:spPr>
          <a:xfrm>
            <a:off x="7962900" y="3052763"/>
            <a:ext cx="588963" cy="1000125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864F0F6-FD1A-DEBA-32BC-2395FDD0BDDF}"/>
              </a:ext>
            </a:extLst>
          </p:cNvPr>
          <p:cNvSpPr/>
          <p:nvPr/>
        </p:nvSpPr>
        <p:spPr>
          <a:xfrm>
            <a:off x="8636000" y="2836863"/>
            <a:ext cx="590550" cy="121602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128E4F3-91FE-DC7A-2E75-263ABE0BD7BF}"/>
              </a:ext>
            </a:extLst>
          </p:cNvPr>
          <p:cNvSpPr/>
          <p:nvPr/>
        </p:nvSpPr>
        <p:spPr>
          <a:xfrm>
            <a:off x="9310688" y="2619375"/>
            <a:ext cx="588962" cy="143351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9D2126F-ABEB-72FC-8111-C6FB4F6EE19F}"/>
              </a:ext>
            </a:extLst>
          </p:cNvPr>
          <p:cNvSpPr/>
          <p:nvPr/>
        </p:nvSpPr>
        <p:spPr>
          <a:xfrm>
            <a:off x="9983788" y="2387600"/>
            <a:ext cx="590550" cy="1660525"/>
          </a:xfrm>
          <a:prstGeom prst="round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D8DC50E1-80B3-A095-E5A7-D9D0ADC5E960}"/>
              </a:ext>
            </a:extLst>
          </p:cNvPr>
          <p:cNvSpPr/>
          <p:nvPr/>
        </p:nvSpPr>
        <p:spPr>
          <a:xfrm>
            <a:off x="10639425" y="2192338"/>
            <a:ext cx="590550" cy="1865312"/>
          </a:xfrm>
          <a:prstGeom prst="round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379DC4C-CEA8-0E86-1E73-D749CE9E8145}"/>
              </a:ext>
            </a:extLst>
          </p:cNvPr>
          <p:cNvSpPr/>
          <p:nvPr/>
        </p:nvSpPr>
        <p:spPr>
          <a:xfrm>
            <a:off x="6731000" y="3581400"/>
            <a:ext cx="381000" cy="33972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1</a:t>
            </a:r>
            <a:endParaRPr kumimoji="0" lang="es-PE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2D243DB6-72D0-AE04-6B1B-4939867EF8B5}"/>
              </a:ext>
            </a:extLst>
          </p:cNvPr>
          <p:cNvSpPr/>
          <p:nvPr/>
        </p:nvSpPr>
        <p:spPr>
          <a:xfrm>
            <a:off x="7404100" y="3490913"/>
            <a:ext cx="401638" cy="39528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2</a:t>
            </a:r>
            <a:endParaRPr kumimoji="0" lang="es-PE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E7FEF7E0-45ED-95F0-BE0A-0046B0E16292}"/>
              </a:ext>
            </a:extLst>
          </p:cNvPr>
          <p:cNvSpPr/>
          <p:nvPr/>
        </p:nvSpPr>
        <p:spPr>
          <a:xfrm>
            <a:off x="8058150" y="3435350"/>
            <a:ext cx="398463" cy="37465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3</a:t>
            </a:r>
            <a:endParaRPr kumimoji="0" lang="es-PE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715E77E-9DF0-97DE-6BE6-BC524F69CDCF}"/>
              </a:ext>
            </a:extLst>
          </p:cNvPr>
          <p:cNvSpPr/>
          <p:nvPr/>
        </p:nvSpPr>
        <p:spPr>
          <a:xfrm>
            <a:off x="8739188" y="3276600"/>
            <a:ext cx="398462" cy="37465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4</a:t>
            </a:r>
            <a:endParaRPr kumimoji="0" lang="es-PE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BD973802-2C30-A1C2-E048-778C70B96759}"/>
              </a:ext>
            </a:extLst>
          </p:cNvPr>
          <p:cNvSpPr/>
          <p:nvPr/>
        </p:nvSpPr>
        <p:spPr>
          <a:xfrm>
            <a:off x="9431338" y="3200400"/>
            <a:ext cx="398462" cy="37465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5</a:t>
            </a:r>
            <a:endParaRPr kumimoji="0" lang="es-PE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2896FF7A-02C8-2A08-AF27-92C4447323A3}"/>
              </a:ext>
            </a:extLst>
          </p:cNvPr>
          <p:cNvSpPr/>
          <p:nvPr/>
        </p:nvSpPr>
        <p:spPr>
          <a:xfrm>
            <a:off x="10082213" y="3048000"/>
            <a:ext cx="398462" cy="37465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6</a:t>
            </a:r>
            <a:endParaRPr kumimoji="0" lang="es-PE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6D403D31-0A91-DC61-EB44-EE7E76702815}"/>
              </a:ext>
            </a:extLst>
          </p:cNvPr>
          <p:cNvSpPr/>
          <p:nvPr/>
        </p:nvSpPr>
        <p:spPr>
          <a:xfrm>
            <a:off x="10753725" y="2984500"/>
            <a:ext cx="398463" cy="37465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7</a:t>
            </a:r>
            <a:endParaRPr kumimoji="0" lang="es-PE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EE97F0BD-6CB6-E366-C813-728CABFF2F61}"/>
              </a:ext>
            </a:extLst>
          </p:cNvPr>
          <p:cNvSpPr/>
          <p:nvPr/>
        </p:nvSpPr>
        <p:spPr>
          <a:xfrm>
            <a:off x="11453813" y="2786063"/>
            <a:ext cx="398462" cy="37623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8</a:t>
            </a:r>
            <a:endParaRPr kumimoji="0" lang="es-PE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15378" name="Gráfico 18" descr="Caminar">
            <a:extLst>
              <a:ext uri="{FF2B5EF4-FFF2-40B4-BE49-F238E27FC236}">
                <a16:creationId xmlns:a16="http://schemas.microsoft.com/office/drawing/2014/main" id="{4E68D28F-0032-25DA-BC99-6A61BE9FA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163" y="2540000"/>
            <a:ext cx="7112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Gráfico 19" descr="Gatear">
            <a:extLst>
              <a:ext uri="{FF2B5EF4-FFF2-40B4-BE49-F238E27FC236}">
                <a16:creationId xmlns:a16="http://schemas.microsoft.com/office/drawing/2014/main" id="{D83A74B7-9CE9-48A2-BB07-D4E9580BB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2900363"/>
            <a:ext cx="6731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Gráfico 20" descr="Ejecutar">
            <a:extLst>
              <a:ext uri="{FF2B5EF4-FFF2-40B4-BE49-F238E27FC236}">
                <a16:creationId xmlns:a16="http://schemas.microsoft.com/office/drawing/2014/main" id="{72784533-AE0F-2697-081F-C917C2666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113" y="1487488"/>
            <a:ext cx="658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6501D4E1-A8C5-25F1-BEBF-929A115CBEA3}"/>
              </a:ext>
            </a:extLst>
          </p:cNvPr>
          <p:cNvSpPr/>
          <p:nvPr/>
        </p:nvSpPr>
        <p:spPr>
          <a:xfrm>
            <a:off x="11358563" y="2133600"/>
            <a:ext cx="588962" cy="1911350"/>
          </a:xfrm>
          <a:prstGeom prst="round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CF49D8A5-4DBB-0680-30D9-DBDCE95787A3}"/>
              </a:ext>
            </a:extLst>
          </p:cNvPr>
          <p:cNvSpPr/>
          <p:nvPr/>
        </p:nvSpPr>
        <p:spPr>
          <a:xfrm>
            <a:off x="6756400" y="4183063"/>
            <a:ext cx="1471613" cy="258762"/>
          </a:xfrm>
          <a:prstGeom prst="rect">
            <a:avLst/>
          </a:prstGeom>
          <a:solidFill>
            <a:srgbClr val="EB75B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altLang="ko-KR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맑은 고딕" panose="020B0503020000020004" pitchFamily="34" charset="-127"/>
                <a:cs typeface="+mn-cs"/>
                <a:sym typeface="Arial"/>
              </a:rPr>
              <a:t>Conocimientos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맑은 고딕" panose="020B0503020000020004" pitchFamily="34" charset="-127"/>
              <a:cs typeface="+mn-cs"/>
              <a:sym typeface="Arial"/>
            </a:endParaRPr>
          </a:p>
        </p:txBody>
      </p:sp>
      <p:sp>
        <p:nvSpPr>
          <p:cNvPr id="25" name="TextBox 76">
            <a:extLst>
              <a:ext uri="{FF2B5EF4-FFF2-40B4-BE49-F238E27FC236}">
                <a16:creationId xmlns:a16="http://schemas.microsoft.com/office/drawing/2014/main" id="{864BF0E0-9B45-8B66-68A3-A29240D5B08C}"/>
              </a:ext>
            </a:extLst>
          </p:cNvPr>
          <p:cNvSpPr txBox="1"/>
          <p:nvPr/>
        </p:nvSpPr>
        <p:spPr>
          <a:xfrm>
            <a:off x="6854825" y="4487863"/>
            <a:ext cx="1393825" cy="876300"/>
          </a:xfrm>
          <a:prstGeom prst="rect">
            <a:avLst/>
          </a:prstGeom>
          <a:noFill/>
        </p:spPr>
        <p:txBody>
          <a:bodyPr l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8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Lo que una persona sabe, entiende y es capaz de asimilar del proceso educativo o formativo, o de su propia experiencia</a:t>
            </a:r>
            <a:r>
              <a:rPr kumimoji="0" lang="en-US" altLang="ko-KR" sz="8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 pitchFamily="34" charset="0"/>
                <a:sym typeface="Arial"/>
              </a:rPr>
              <a:t>. </a:t>
            </a:r>
            <a:endParaRPr kumimoji="0" lang="ko-KR" altLang="en-US" sz="8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Arial" pitchFamily="34" charset="0"/>
              <a:sym typeface="Arial"/>
            </a:endParaRPr>
          </a:p>
        </p:txBody>
      </p:sp>
      <p:sp>
        <p:nvSpPr>
          <p:cNvPr id="27" name="TextBox 76">
            <a:extLst>
              <a:ext uri="{FF2B5EF4-FFF2-40B4-BE49-F238E27FC236}">
                <a16:creationId xmlns:a16="http://schemas.microsoft.com/office/drawing/2014/main" id="{1BDC7E6F-4214-A9F1-E3D0-E4C955B1433B}"/>
              </a:ext>
            </a:extLst>
          </p:cNvPr>
          <p:cNvSpPr txBox="1"/>
          <p:nvPr/>
        </p:nvSpPr>
        <p:spPr>
          <a:xfrm>
            <a:off x="8478838" y="4446588"/>
            <a:ext cx="2001837" cy="1400175"/>
          </a:xfrm>
          <a:prstGeom prst="rect">
            <a:avLst/>
          </a:prstGeom>
          <a:noFill/>
        </p:spPr>
        <p:txBody>
          <a:bodyPr lIns="0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8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Para la comunicación (primera y segunda lengua)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ko-KR" sz="8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 pitchFamily="34" charset="0"/>
                <a:sym typeface="Arial"/>
              </a:rPr>
              <a:t>Socioemocionales (trabajo en equipo y adaptabilidad)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ko-KR" sz="8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 pitchFamily="34" charset="0"/>
                <a:sym typeface="Arial"/>
              </a:rPr>
              <a:t>Cognitivas (manejo de información y resolución de problemas)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ko-KR" sz="8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 pitchFamily="34" charset="0"/>
                <a:sym typeface="Arial"/>
              </a:rPr>
              <a:t>Técnicas (manejo de recursos, instrumentos, técnicas y tecnológicas</a:t>
            </a:r>
            <a:endParaRPr kumimoji="0" lang="ko-KR" altLang="en-US" sz="8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Arial" pitchFamily="34" charset="0"/>
              <a:sym typeface="Arial"/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F216E95B-4732-05D9-7CE6-C9FC127AF3A7}"/>
              </a:ext>
            </a:extLst>
          </p:cNvPr>
          <p:cNvSpPr/>
          <p:nvPr/>
        </p:nvSpPr>
        <p:spPr>
          <a:xfrm>
            <a:off x="8780463" y="4176713"/>
            <a:ext cx="1393825" cy="220662"/>
          </a:xfrm>
          <a:prstGeom prst="rect">
            <a:avLst/>
          </a:prstGeom>
          <a:solidFill>
            <a:srgbClr val="54BB9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altLang="ko-KR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맑은 고딕" panose="020B0503020000020004" pitchFamily="34" charset="-127"/>
                <a:cs typeface="+mn-cs"/>
                <a:sym typeface="Arial"/>
              </a:rPr>
              <a:t>Habilidades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맑은 고딕" panose="020B0503020000020004" pitchFamily="34" charset="-127"/>
              <a:cs typeface="+mn-cs"/>
              <a:sym typeface="Arial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7B792219-FF8D-73F2-339B-AAC8A0D2B7F7}"/>
              </a:ext>
            </a:extLst>
          </p:cNvPr>
          <p:cNvSpPr/>
          <p:nvPr/>
        </p:nvSpPr>
        <p:spPr>
          <a:xfrm>
            <a:off x="10664825" y="4192588"/>
            <a:ext cx="1395413" cy="2047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altLang="ko-KR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맑은 고딕" panose="020B0503020000020004" pitchFamily="34" charset="-127"/>
                <a:cs typeface="+mn-cs"/>
                <a:sym typeface="Arial"/>
              </a:rPr>
              <a:t>Aplicación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맑은 고딕" panose="020B0503020000020004" pitchFamily="34" charset="-127"/>
              <a:cs typeface="+mn-cs"/>
              <a:sym typeface="Arial"/>
            </a:endParaRPr>
          </a:p>
        </p:txBody>
      </p:sp>
      <p:sp>
        <p:nvSpPr>
          <p:cNvPr id="30" name="TextBox 76">
            <a:extLst>
              <a:ext uri="{FF2B5EF4-FFF2-40B4-BE49-F238E27FC236}">
                <a16:creationId xmlns:a16="http://schemas.microsoft.com/office/drawing/2014/main" id="{5F5BE681-7937-67AA-C487-0FCB9FC0503B}"/>
              </a:ext>
            </a:extLst>
          </p:cNvPr>
          <p:cNvSpPr txBox="1"/>
          <p:nvPr/>
        </p:nvSpPr>
        <p:spPr>
          <a:xfrm>
            <a:off x="10685463" y="4441825"/>
            <a:ext cx="1443037" cy="354013"/>
          </a:xfrm>
          <a:prstGeom prst="rect">
            <a:avLst/>
          </a:prstGeom>
          <a:noFill/>
        </p:spPr>
        <p:txBody>
          <a:bodyPr lIns="0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8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Responsabilidad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ko-KR" sz="8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 pitchFamily="34" charset="0"/>
                <a:sym typeface="Arial"/>
              </a:rPr>
              <a:t>Autonomía</a:t>
            </a:r>
            <a:endParaRPr kumimoji="0" lang="ko-KR" altLang="en-US" sz="8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Arial" pitchFamily="34" charset="0"/>
              <a:sym typeface="Arial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12A7423-56FE-C07A-9127-DF86B0721339}"/>
              </a:ext>
            </a:extLst>
          </p:cNvPr>
          <p:cNvSpPr txBox="1"/>
          <p:nvPr/>
        </p:nvSpPr>
        <p:spPr>
          <a:xfrm>
            <a:off x="5723424" y="4226488"/>
            <a:ext cx="10039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>
              <a:defRPr sz="2000">
                <a:solidFill>
                  <a:srgbClr val="00B0F0"/>
                </a:solidFill>
                <a:latin typeface="Arial Rounded MT Bold" panose="020F0704030504030204" pitchFamily="34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Dimensiones y subdimensiones</a:t>
            </a:r>
            <a:endParaRPr kumimoji="0" lang="es-PE" sz="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FC40BC26-B1D0-4913-D0E3-2AF94331BCFF}"/>
              </a:ext>
            </a:extLst>
          </p:cNvPr>
          <p:cNvSpPr txBox="1"/>
          <p:nvPr/>
        </p:nvSpPr>
        <p:spPr>
          <a:xfrm>
            <a:off x="5827456" y="3549343"/>
            <a:ext cx="690563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Niveles</a:t>
            </a:r>
            <a:endParaRPr kumimoji="0" lang="es-PE" sz="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Marcador de contenido 2">
            <a:extLst>
              <a:ext uri="{FF2B5EF4-FFF2-40B4-BE49-F238E27FC236}">
                <a16:creationId xmlns:a16="http://schemas.microsoft.com/office/drawing/2014/main" id="{F8768D3C-72EF-5F16-C338-884362AB5B6A}"/>
              </a:ext>
            </a:extLst>
          </p:cNvPr>
          <p:cNvSpPr txBox="1">
            <a:spLocks/>
          </p:cNvSpPr>
          <p:nvPr/>
        </p:nvSpPr>
        <p:spPr bwMode="auto">
          <a:xfrm>
            <a:off x="317501" y="1262063"/>
            <a:ext cx="4978400" cy="48418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19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bre Franklin" pitchFamily="2" charset="0"/>
                <a:ea typeface="+mn-ea"/>
                <a:cs typeface="Calibri Light" panose="020F0302020204030204" pitchFamily="34" charset="0"/>
                <a:sym typeface="Arial"/>
              </a:rPr>
              <a:t> Marco Nacional de Cualificaciones en el Perú - MNCP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Libre Franklin" pitchFamily="2" charset="0"/>
              <a:ea typeface="+mn-ea"/>
              <a:cs typeface="Calibri Light" panose="020F0302020204030204" pitchFamily="34" charset="0"/>
              <a:sym typeface="Arial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514A4C"/>
                </a:solidFill>
                <a:effectLst/>
                <a:uLnTx/>
                <a:uFillTx/>
                <a:latin typeface="Libre Franklin" pitchFamily="2" charset="0"/>
                <a:ea typeface="+mn-ea"/>
                <a:cs typeface="Calibri Light" panose="020F0302020204030204" pitchFamily="34" charset="0"/>
                <a:sym typeface="Arial"/>
              </a:rPr>
              <a:t>Acciones ejecutadas: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 dirty="0">
              <a:ln>
                <a:noFill/>
              </a:ln>
              <a:solidFill>
                <a:srgbClr val="514A4C"/>
              </a:solidFill>
              <a:effectLst/>
              <a:uLnTx/>
              <a:uFillTx/>
              <a:latin typeface="Libre Franklin" pitchFamily="2" charset="0"/>
              <a:ea typeface="+mn-ea"/>
              <a:cs typeface="Calibri Light" panose="020F0302020204030204" pitchFamily="34" charset="0"/>
              <a:sym typeface="Arial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srgbClr val="514A4C"/>
                </a:solidFill>
                <a:effectLst/>
                <a:uLnTx/>
                <a:uFillTx/>
                <a:latin typeface="Libre Franklin" pitchFamily="2" charset="0"/>
                <a:ea typeface="+mn-ea"/>
                <a:cs typeface="Calibri Light" panose="020F0302020204030204" pitchFamily="34" charset="0"/>
                <a:sym typeface="Arial"/>
              </a:rPr>
              <a:t>Desde año 2019 en coordinación con el Ministerio de Educación se ha venido trabajando en la creación de un marco de cualificaciones.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 dirty="0">
              <a:ln>
                <a:noFill/>
              </a:ln>
              <a:solidFill>
                <a:srgbClr val="514A4C"/>
              </a:solidFill>
              <a:effectLst/>
              <a:uLnTx/>
              <a:uFillTx/>
              <a:latin typeface="Libre Franklin" pitchFamily="2" charset="0"/>
              <a:ea typeface="+mn-ea"/>
              <a:cs typeface="Calibri Light" panose="020F0302020204030204" pitchFamily="34" charset="0"/>
              <a:sym typeface="Arial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srgbClr val="514A4C"/>
                </a:solidFill>
                <a:effectLst/>
                <a:uLnTx/>
                <a:uFillTx/>
                <a:latin typeface="Libre Franklin" pitchFamily="2" charset="0"/>
                <a:ea typeface="+mn-ea"/>
                <a:cs typeface="Calibri Light" panose="020F0302020204030204" pitchFamily="34" charset="0"/>
                <a:sym typeface="Arial"/>
              </a:rPr>
              <a:t>Con Decreto Supremo N°012-2021-MINEDU se creó el Marco Nacional de Cualificaciones del Perú (MNCP) y conformación de la Comisión Nacional para el seguimiento a la implementación del MNCP.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s-MX" sz="1400" b="0" i="0" u="none" strike="noStrike" kern="0" cap="none" spc="0" normalizeH="0" baseline="0" noProof="0" dirty="0">
              <a:ln>
                <a:noFill/>
              </a:ln>
              <a:solidFill>
                <a:srgbClr val="514A4C"/>
              </a:solidFill>
              <a:effectLst/>
              <a:uLnTx/>
              <a:uFillTx/>
              <a:latin typeface="Libre Franklin" pitchFamily="2" charset="0"/>
              <a:ea typeface="+mn-ea"/>
              <a:cs typeface="Calibri Light" panose="020F0302020204030204" pitchFamily="34" charset="0"/>
              <a:sym typeface="Arial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srgbClr val="514A4C"/>
                </a:solidFill>
                <a:effectLst/>
                <a:uLnTx/>
                <a:uFillTx/>
                <a:latin typeface="Libre Franklin" pitchFamily="2" charset="0"/>
                <a:ea typeface="+mn-ea"/>
                <a:cs typeface="Calibri Light" panose="020F0302020204030204" pitchFamily="34" charset="0"/>
                <a:sym typeface="Arial"/>
              </a:rPr>
              <a:t>El Marco de cualificaciones es de alcance nacional y considera 8 niveles de cualificación.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 dirty="0">
              <a:ln>
                <a:noFill/>
              </a:ln>
              <a:solidFill>
                <a:srgbClr val="514A4C"/>
              </a:solidFill>
              <a:effectLst/>
              <a:uLnTx/>
              <a:uFillTx/>
              <a:latin typeface="Libre Franklin" pitchFamily="2" charset="0"/>
              <a:ea typeface="+mn-ea"/>
              <a:cs typeface="Calibri Light" panose="020F0302020204030204" pitchFamily="34" charset="0"/>
              <a:sym typeface="Arial"/>
            </a:endParaRPr>
          </a:p>
          <a:p>
            <a:pPr marL="265113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514A4C"/>
                </a:solidFill>
                <a:effectLst/>
                <a:uLnTx/>
                <a:uFillTx/>
                <a:latin typeface="Libre Franklin" pitchFamily="2" charset="0"/>
                <a:ea typeface="+mn-ea"/>
                <a:cs typeface="Calibri Light" panose="020F0302020204030204" pitchFamily="34" charset="0"/>
                <a:sym typeface="Arial"/>
              </a:rPr>
              <a:t>La certificación de competencias laborales constituye una vía hacia la cualificación.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 dirty="0">
              <a:ln>
                <a:noFill/>
              </a:ln>
              <a:solidFill>
                <a:srgbClr val="514A4C"/>
              </a:solidFill>
              <a:effectLst/>
              <a:uLnTx/>
              <a:uFillTx/>
              <a:latin typeface="Libre Franklin" pitchFamily="2" charset="0"/>
              <a:ea typeface="+mn-ea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1BB9C0C-D876-69A2-9D2E-3C1D2A8727EB}"/>
              </a:ext>
            </a:extLst>
          </p:cNvPr>
          <p:cNvSpPr txBox="1"/>
          <p:nvPr/>
        </p:nvSpPr>
        <p:spPr>
          <a:xfrm>
            <a:off x="550863" y="41065"/>
            <a:ext cx="11641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4400" b="1">
                <a:latin typeface="Franklin Gothic" panose="020B060402020202020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" panose="020B0604020202020204" charset="0"/>
                <a:cs typeface="Arial"/>
                <a:sym typeface="Arial"/>
              </a:rPr>
              <a:t>Marco Nacional de Cualificaciones en el Perú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D20D7299-FC87-6B5A-AE18-6BBC1C77E98E}"/>
              </a:ext>
            </a:extLst>
          </p:cNvPr>
          <p:cNvSpPr/>
          <p:nvPr/>
        </p:nvSpPr>
        <p:spPr>
          <a:xfrm>
            <a:off x="11430000" y="2900363"/>
            <a:ext cx="395288" cy="37782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8</a:t>
            </a:r>
            <a:endParaRPr kumimoji="0" lang="es-PE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0D45883-E8CE-0F41-17B9-17E52C26E7BE}"/>
              </a:ext>
            </a:extLst>
          </p:cNvPr>
          <p:cNvSpPr/>
          <p:nvPr/>
        </p:nvSpPr>
        <p:spPr>
          <a:xfrm>
            <a:off x="-29497" y="-1"/>
            <a:ext cx="736276" cy="9438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C4640AA-CC86-C1BC-2E64-88B085B79BFC}"/>
              </a:ext>
            </a:extLst>
          </p:cNvPr>
          <p:cNvSpPr txBox="1"/>
          <p:nvPr/>
        </p:nvSpPr>
        <p:spPr>
          <a:xfrm>
            <a:off x="1032387" y="279827"/>
            <a:ext cx="1115961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" panose="020B0604020202020204" charset="0"/>
                <a:cs typeface="Arial"/>
                <a:sym typeface="Arial"/>
              </a:rPr>
              <a:t>Certificación de competencias laborales</a:t>
            </a:r>
            <a:endParaRPr kumimoji="0" lang="es-PE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" panose="020B0604020202020204" charset="0"/>
              <a:cs typeface="Arial"/>
              <a:sym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0386C8-4197-00E9-A4CA-1C9A7D99B18D}"/>
              </a:ext>
            </a:extLst>
          </p:cNvPr>
          <p:cNvSpPr txBox="1"/>
          <p:nvPr/>
        </p:nvSpPr>
        <p:spPr>
          <a:xfrm>
            <a:off x="5022057" y="2514233"/>
            <a:ext cx="6439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Es el “reconocimiento público, formal y documentado de las competencias laborales demostradas por una persona, independientemente de la forma en que la adquirió, conforme a un estándar de competencia laboral”.</a:t>
            </a:r>
            <a:endParaRPr kumimoji="0" lang="es-PE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3A0757-955E-0952-0828-5F57A04E439D}"/>
              </a:ext>
            </a:extLst>
          </p:cNvPr>
          <p:cNvSpPr txBox="1"/>
          <p:nvPr/>
        </p:nvSpPr>
        <p:spPr>
          <a:xfrm>
            <a:off x="4691838" y="4003928"/>
            <a:ext cx="7099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Visibiliza</a:t>
            </a:r>
            <a:r>
              <a:rPr kumimoji="0" lang="es-MX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 las competencias adquiridas fuera del mercado educativo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6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6645045D-06B4-F1AC-45A8-CD9EEAEA7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554" y="2401212"/>
            <a:ext cx="4606390" cy="193558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CA6739D-BB1B-8A46-8700-2B547F8F4034}"/>
              </a:ext>
            </a:extLst>
          </p:cNvPr>
          <p:cNvSpPr/>
          <p:nvPr/>
        </p:nvSpPr>
        <p:spPr>
          <a:xfrm>
            <a:off x="299885" y="2410542"/>
            <a:ext cx="4587728" cy="1926253"/>
          </a:xfrm>
          <a:prstGeom prst="rect">
            <a:avLst/>
          </a:prstGeom>
          <a:noFill/>
          <a:ln w="28575">
            <a:solidFill>
              <a:srgbClr val="E52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239807F-AE59-DE8F-DDCE-899456CE3BEA}"/>
              </a:ext>
            </a:extLst>
          </p:cNvPr>
          <p:cNvSpPr/>
          <p:nvPr/>
        </p:nvSpPr>
        <p:spPr>
          <a:xfrm>
            <a:off x="-1" y="4927259"/>
            <a:ext cx="12192000" cy="1876478"/>
          </a:xfrm>
          <a:prstGeom prst="rect">
            <a:avLst/>
          </a:prstGeom>
          <a:gradFill>
            <a:gsLst>
              <a:gs pos="0">
                <a:srgbClr val="EE7A00"/>
              </a:gs>
              <a:gs pos="74000">
                <a:srgbClr val="E52029"/>
              </a:gs>
              <a:gs pos="83000">
                <a:srgbClr val="E52029"/>
              </a:gs>
              <a:gs pos="100000">
                <a:srgbClr val="E9520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EF3FFBD-0FF7-6D61-4671-CEE9F3503E99}"/>
              </a:ext>
            </a:extLst>
          </p:cNvPr>
          <p:cNvSpPr txBox="1"/>
          <p:nvPr/>
        </p:nvSpPr>
        <p:spPr>
          <a:xfrm>
            <a:off x="194934" y="5357666"/>
            <a:ext cx="5254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¿Se puede reconocer mi certificado de competencia laboral para ingresar a un programa formativo?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3962FA5-77FD-5986-7EE6-298860AA2139}"/>
              </a:ext>
            </a:extLst>
          </p:cNvPr>
          <p:cNvSpPr txBox="1"/>
          <p:nvPr/>
        </p:nvSpPr>
        <p:spPr>
          <a:xfrm>
            <a:off x="6935798" y="5497029"/>
            <a:ext cx="4904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 </a:t>
            </a:r>
            <a:r>
              <a:rPr kumimoji="0" lang="es-PE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Facilita la inserción al mundo formativo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Es un tarea pendiente que se puede lograr a   través del </a:t>
            </a:r>
            <a:r>
              <a:rPr kumimoji="0" lang="es-P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Marco Nacional de Cualificaciones</a:t>
            </a: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A1767208-0147-D8FE-2296-35DCC6D2740D}"/>
              </a:ext>
            </a:extLst>
          </p:cNvPr>
          <p:cNvSpPr/>
          <p:nvPr/>
        </p:nvSpPr>
        <p:spPr>
          <a:xfrm>
            <a:off x="5729358" y="5912528"/>
            <a:ext cx="926718" cy="471358"/>
          </a:xfrm>
          <a:prstGeom prst="rightArrow">
            <a:avLst/>
          </a:prstGeom>
          <a:solidFill>
            <a:srgbClr val="F182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5314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sguillen\Desktop\costurera.jpg">
            <a:extLst>
              <a:ext uri="{FF2B5EF4-FFF2-40B4-BE49-F238E27FC236}">
                <a16:creationId xmlns:a16="http://schemas.microsoft.com/office/drawing/2014/main" id="{F88F366C-A6DA-114C-0C4C-80D925AD5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76" y="4558447"/>
            <a:ext cx="3075960" cy="154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3 CuadroTexto">
            <a:extLst>
              <a:ext uri="{FF2B5EF4-FFF2-40B4-BE49-F238E27FC236}">
                <a16:creationId xmlns:a16="http://schemas.microsoft.com/office/drawing/2014/main" id="{EFBAB044-1C54-E5B6-33A3-C47AC2263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877" y="199778"/>
            <a:ext cx="11509123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PE" altLang="es-PE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" panose="020B0604020202020204" charset="0"/>
                <a:ea typeface="+mj-ea"/>
                <a:cs typeface="Arial"/>
                <a:sym typeface="Arial"/>
              </a:rPr>
              <a:t>ALGUNOS RESULTADOS EN CERTIFICACIÓN</a:t>
            </a: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" panose="020B0604020202020204" charset="0"/>
                <a:ea typeface="+mj-ea"/>
                <a:cs typeface="Arial"/>
                <a:sym typeface="Arial"/>
              </a:rPr>
              <a:t> DE COMPETENCIAS LABORALES</a:t>
            </a:r>
            <a:endParaRPr kumimoji="0" lang="es-PE" altLang="es-PE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ranklin Gothic" panose="020B0604020202020204" charset="0"/>
              <a:ea typeface="+mj-ea"/>
              <a:cs typeface="Arial"/>
              <a:sym typeface="Arial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71167A8-AE6E-0940-8973-244EB751C6C0}"/>
              </a:ext>
            </a:extLst>
          </p:cNvPr>
          <p:cNvSpPr/>
          <p:nvPr/>
        </p:nvSpPr>
        <p:spPr>
          <a:xfrm>
            <a:off x="3440317" y="1258432"/>
            <a:ext cx="1050202" cy="23629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9" descr="\\pc-1799\Users\evera\Desktop\COMPARTIDA\Fotos\2012\Chio Lecca\STP67036.JPG">
            <a:extLst>
              <a:ext uri="{FF2B5EF4-FFF2-40B4-BE49-F238E27FC236}">
                <a16:creationId xmlns:a16="http://schemas.microsoft.com/office/drawing/2014/main" id="{82679BE5-78AF-7DA3-FB4F-D2FEAB702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02" y="1258432"/>
            <a:ext cx="3075960" cy="18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6C11B28-C6AE-40EC-8C5A-D9C3F163F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463" y="1184210"/>
            <a:ext cx="7721198" cy="4415358"/>
          </a:xfrm>
          <a:prstGeom prst="rect">
            <a:avLst/>
          </a:prstGeom>
        </p:spPr>
      </p:pic>
      <p:pic>
        <p:nvPicPr>
          <p:cNvPr id="91" name="Picture 13" descr="\\pc-1799\Users\evera\Desktop\COMPARTIDA\Fotos\2012\Fotos Arequipa 06set2012\IMG_0170.JPG">
            <a:extLst>
              <a:ext uri="{FF2B5EF4-FFF2-40B4-BE49-F238E27FC236}">
                <a16:creationId xmlns:a16="http://schemas.microsoft.com/office/drawing/2014/main" id="{988B86B0-8BDA-48FC-A6EB-BE65D9884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472" y="4358859"/>
            <a:ext cx="2626398" cy="1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2" descr="\\pc-1799\Users\evera\Desktop\COMPARTIDA\Fotos\2012\fotos de evaluaciones de chiclayo\IMG_1328.JPG">
            <a:extLst>
              <a:ext uri="{FF2B5EF4-FFF2-40B4-BE49-F238E27FC236}">
                <a16:creationId xmlns:a16="http://schemas.microsoft.com/office/drawing/2014/main" id="{127A2EA6-394E-4791-BBB7-D3111A8DE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997" y="4929768"/>
            <a:ext cx="2626398" cy="1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917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6DDD9D9-0F2E-1EC8-398A-DBC9150820B0}"/>
              </a:ext>
            </a:extLst>
          </p:cNvPr>
          <p:cNvSpPr/>
          <p:nvPr/>
        </p:nvSpPr>
        <p:spPr>
          <a:xfrm>
            <a:off x="603949" y="1902542"/>
            <a:ext cx="12078929" cy="27874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BA31A41-A888-0501-809E-5BFB868F20DF}"/>
              </a:ext>
            </a:extLst>
          </p:cNvPr>
          <p:cNvSpPr txBox="1">
            <a:spLocks/>
          </p:cNvSpPr>
          <p:nvPr/>
        </p:nvSpPr>
        <p:spPr>
          <a:xfrm>
            <a:off x="603949" y="2676689"/>
            <a:ext cx="11293084" cy="9993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>
                    <a:lumMod val="50000"/>
                  </a:schemeClr>
                </a:solidFill>
                <a:latin typeface="Franklin Gothic" panose="020B0604020202020204" charset="0"/>
                <a:ea typeface="+mj-ea"/>
                <a:cs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" panose="020B0604020202020204" charset="0"/>
                <a:ea typeface="+mj-ea"/>
                <a:cs typeface="Calibri"/>
                <a:sym typeface="Arial"/>
              </a:rPr>
              <a:t>El reconocimiento de los certificados de competencia laboral y otros mecanismos es urgente dada la gran población que aprende un oficio y acumula competencias fuera del mercado educativo.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" panose="020B0604020202020204" charset="0"/>
              <a:ea typeface="+mj-ea"/>
              <a:cs typeface="Biome" panose="020B0502040204020203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651667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ema de Office">
  <a:themeElements>
    <a:clrScheme name="MTPE">
      <a:dk1>
        <a:srgbClr val="514A4C"/>
      </a:dk1>
      <a:lt1>
        <a:srgbClr val="FFFFFF"/>
      </a:lt1>
      <a:dk2>
        <a:srgbClr val="514A4C"/>
      </a:dk2>
      <a:lt2>
        <a:srgbClr val="E7E6E6"/>
      </a:lt2>
      <a:accent1>
        <a:srgbClr val="E21B21"/>
      </a:accent1>
      <a:accent2>
        <a:srgbClr val="F18923"/>
      </a:accent2>
      <a:accent3>
        <a:srgbClr val="E4DFDF"/>
      </a:accent3>
      <a:accent4>
        <a:srgbClr val="F2A83C"/>
      </a:accent4>
      <a:accent5>
        <a:srgbClr val="E74727"/>
      </a:accent5>
      <a:accent6>
        <a:srgbClr val="E95254"/>
      </a:accent6>
      <a:hlink>
        <a:srgbClr val="514A4C"/>
      </a:hlink>
      <a:folHlink>
        <a:srgbClr val="514A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D60DE7C51F8C40AF6F34765F7D2D84" ma:contentTypeVersion="17" ma:contentTypeDescription="Create a new document." ma:contentTypeScope="" ma:versionID="85fa25fb7a8885b18e179674ba801b84">
  <xsd:schema xmlns:xsd="http://www.w3.org/2001/XMLSchema" xmlns:xs="http://www.w3.org/2001/XMLSchema" xmlns:p="http://schemas.microsoft.com/office/2006/metadata/properties" xmlns:ns2="5c0ed026-2af2-4bd4-84a6-7e6cd39ea343" xmlns:ns3="730f74aa-8393-4aa5-b2f8-3c7aae566a68" targetNamespace="http://schemas.microsoft.com/office/2006/metadata/properties" ma:root="true" ma:fieldsID="bca5e99572ddc5eba640d4c09a802dbd" ns2:_="" ns3:_="">
    <xsd:import namespace="5c0ed026-2af2-4bd4-84a6-7e6cd39ea343"/>
    <xsd:import namespace="730f74aa-8393-4aa5-b2f8-3c7aae566a6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ed026-2af2-4bd4-84a6-7e6cd39ea3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list="UserInfo" ma:SearchPeopleOnly="false" ma:internalName="SharedWithUs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b372cf4-7fd3-46dd-9ae9-fa9a79ed5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f74aa-8393-4aa5-b2f8-3c7aae566a68" elementFormDefault="qualified">
    <xsd:import namespace="http://schemas.microsoft.com/office/2006/documentManagement/types"/>
    <xsd:import namespace="http://schemas.microsoft.com/office/infopath/2007/PartnerControls"/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8ad4931-68c8-477a-9f81-fb0684637bf5}" ma:internalName="TaxCatchAll" ma:showField="CatchAllData" ma:web="730f74aa-8393-4aa5-b2f8-3c7aae566a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0f74aa-8393-4aa5-b2f8-3c7aae566a68" xsi:nil="true"/>
    <SharedWithUsers xmlns="5c0ed026-2af2-4bd4-84a6-7e6cd39ea343">
      <UserInfo>
        <DisplayName/>
        <AccountId xsi:nil="true"/>
        <AccountType/>
      </UserInfo>
    </SharedWithUsers>
    <lcf76f155ced4ddcb4097134ff3c332f xmlns="5c0ed026-2af2-4bd4-84a6-7e6cd39ea3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1FA7F8D-C225-4465-80B0-DF22046BA76B}"/>
</file>

<file path=customXml/itemProps2.xml><?xml version="1.0" encoding="utf-8"?>
<ds:datastoreItem xmlns:ds="http://schemas.openxmlformats.org/officeDocument/2006/customXml" ds:itemID="{905A824C-80F5-4BCB-AD80-69E8CA56622C}"/>
</file>

<file path=customXml/itemProps3.xml><?xml version="1.0" encoding="utf-8"?>
<ds:datastoreItem xmlns:ds="http://schemas.openxmlformats.org/officeDocument/2006/customXml" ds:itemID="{70494FD4-0CC4-4E1B-BEE7-1C22D9EB1FE0}"/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919</Words>
  <Application>Microsoft Office PowerPoint</Application>
  <PresentationFormat>Widescreen</PresentationFormat>
  <Paragraphs>81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Franklin Gothic</vt:lpstr>
      <vt:lpstr>Wingdings</vt:lpstr>
      <vt:lpstr>Century Gothic</vt:lpstr>
      <vt:lpstr>Calibri</vt:lpstr>
      <vt:lpstr>Abadi Extra Light</vt:lpstr>
      <vt:lpstr>Libre Franklin</vt:lpstr>
      <vt:lpstr>Libre Franklin Medium</vt:lpstr>
      <vt:lpstr>Arial Narrow</vt:lpstr>
      <vt:lpstr>2_Tema de Office</vt:lpstr>
      <vt:lpstr>3_Tema de Office</vt:lpstr>
      <vt:lpstr>4_Tema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Janet Julieta Romero Santos</dc:creator>
  <cp:lastModifiedBy>Camacho, Maria Claudia</cp:lastModifiedBy>
  <cp:revision>31</cp:revision>
  <cp:lastPrinted>2023-05-04T13:25:23Z</cp:lastPrinted>
  <dcterms:created xsi:type="dcterms:W3CDTF">2018-04-17T16:26:27Z</dcterms:created>
  <dcterms:modified xsi:type="dcterms:W3CDTF">2023-05-04T14:23:46Z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0x0101003FD60DE7C51F8C40AF6F34765F7D2D84</vt:lpwstr>
  </property>
</Properties>
</file>