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703" r:id="rId5"/>
    <p:sldMasterId id="2147483732" r:id="rId6"/>
    <p:sldMasterId id="2147483752" r:id="rId7"/>
  </p:sldMasterIdLst>
  <p:notesMasterIdLst>
    <p:notesMasterId r:id="rId27"/>
  </p:notesMasterIdLst>
  <p:sldIdLst>
    <p:sldId id="262" r:id="rId8"/>
    <p:sldId id="279" r:id="rId9"/>
    <p:sldId id="281" r:id="rId10"/>
    <p:sldId id="275" r:id="rId11"/>
    <p:sldId id="263" r:id="rId12"/>
    <p:sldId id="276" r:id="rId13"/>
    <p:sldId id="282" r:id="rId14"/>
    <p:sldId id="266" r:id="rId15"/>
    <p:sldId id="267" r:id="rId16"/>
    <p:sldId id="268" r:id="rId17"/>
    <p:sldId id="270" r:id="rId18"/>
    <p:sldId id="271" r:id="rId19"/>
    <p:sldId id="273" r:id="rId20"/>
    <p:sldId id="272" r:id="rId21"/>
    <p:sldId id="286" r:id="rId22"/>
    <p:sldId id="288" r:id="rId23"/>
    <p:sldId id="284" r:id="rId24"/>
    <p:sldId id="274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corie Smith" initials="DS" lastIdx="1" clrIdx="0">
    <p:extLst>
      <p:ext uri="{19B8F6BF-5375-455C-9EA6-DF929625EA0E}">
        <p15:presenceInfo xmlns:p15="http://schemas.microsoft.com/office/powerpoint/2012/main" userId="S-1-5-21-2635541360-545673027-1268950226-17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9900"/>
    <a:srgbClr val="CCD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42034-07B8-F5A1-752D-D437838CC3A9}" v="105" dt="2022-10-14T15:25:09.602"/>
    <p1510:client id="{5ECA712C-B692-0C23-100F-0A3B641C0C3C}" v="4645" dt="2022-10-11T18:03:20.045"/>
    <p1510:client id="{662A30F4-AFDE-57C1-C80A-37EDABCA70AD}" v="8" dt="2022-10-13T21:06:41.904"/>
    <p1510:client id="{70941AD0-DE8C-CCC2-9CE7-3719B120FA9A}" v="3665" dt="2022-10-11T20:34:37.508"/>
    <p1510:client id="{7805720E-3F52-13D5-5E05-38E2F22AEC44}" v="1502" dt="2022-10-11T05:28:49.311"/>
    <p1510:client id="{9C67CC47-7FCB-3DC0-A1D7-687E87AB1478}" v="59" dt="2022-10-19T00:09:56.632"/>
    <p1510:client id="{AABD3F5D-2592-C865-8FC3-072BFD7C060D}" v="275" dt="2022-10-12T20:43:25.869"/>
    <p1510:client id="{B2934A38-2A30-115F-670C-DAB7F1B7DFDD}" v="12" dt="2022-10-11T18:07:45.549"/>
    <p1510:client id="{CBB62650-9263-55E6-DA56-DD83F7041BD8}" v="4724" dt="2022-10-18T16:09:47.961"/>
    <p1510:client id="{CFD14AFE-B4EA-403D-8751-A6211979299D}" v="300" dt="2022-10-15T16:38:47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DEE Intern 1 (Galindo, Regina)" userId="S::dhdeeint1@oas.org::8c3ef90b-51d7-419d-9281-1b318325eeb6" providerId="AD" clId="Web-{CBB62650-9263-55E6-DA56-DD83F7041BD8}"/>
    <pc:docChg chg="modSld">
      <pc:chgData name="DHDEE Intern 1 (Galindo, Regina)" userId="S::dhdeeint1@oas.org::8c3ef90b-51d7-419d-9281-1b318325eeb6" providerId="AD" clId="Web-{CBB62650-9263-55E6-DA56-DD83F7041BD8}" dt="2022-10-18T16:09:45.211" v="2641" actId="20577"/>
      <pc:docMkLst>
        <pc:docMk/>
      </pc:docMkLst>
      <pc:sldChg chg="modSp">
        <pc:chgData name="DHDEE Intern 1 (Galindo, Regina)" userId="S::dhdeeint1@oas.org::8c3ef90b-51d7-419d-9281-1b318325eeb6" providerId="AD" clId="Web-{CBB62650-9263-55E6-DA56-DD83F7041BD8}" dt="2022-10-18T13:39:03.301" v="186" actId="20577"/>
        <pc:sldMkLst>
          <pc:docMk/>
          <pc:sldMk cId="1950161746" sldId="262"/>
        </pc:sldMkLst>
        <pc:spChg chg="mod">
          <ac:chgData name="DHDEE Intern 1 (Galindo, Regina)" userId="S::dhdeeint1@oas.org::8c3ef90b-51d7-419d-9281-1b318325eeb6" providerId="AD" clId="Web-{CBB62650-9263-55E6-DA56-DD83F7041BD8}" dt="2022-10-18T13:39:03.301" v="186" actId="20577"/>
          <ac:spMkLst>
            <pc:docMk/>
            <pc:sldMk cId="1950161746" sldId="262"/>
            <ac:spMk id="5" creationId="{00000000-0000-0000-0000-000000000000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3:59:33.489" v="567" actId="20577"/>
        <pc:sldMkLst>
          <pc:docMk/>
          <pc:sldMk cId="3530728698" sldId="263"/>
        </pc:sldMkLst>
        <pc:spChg chg="mod">
          <ac:chgData name="DHDEE Intern 1 (Galindo, Regina)" userId="S::dhdeeint1@oas.org::8c3ef90b-51d7-419d-9281-1b318325eeb6" providerId="AD" clId="Web-{CBB62650-9263-55E6-DA56-DD83F7041BD8}" dt="2022-10-18T13:59:33.489" v="567" actId="20577"/>
          <ac:spMkLst>
            <pc:docMk/>
            <pc:sldMk cId="3530728698" sldId="263"/>
            <ac:spMk id="4" creationId="{283BCF6D-198C-FD0C-1DCC-A169B9A7E80D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51:40.080" v="391" actId="14100"/>
          <ac:spMkLst>
            <pc:docMk/>
            <pc:sldMk cId="3530728698" sldId="263"/>
            <ac:spMk id="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54:37.728" v="433" actId="20577"/>
          <ac:spMkLst>
            <pc:docMk/>
            <pc:sldMk cId="3530728698" sldId="263"/>
            <ac:spMk id="6" creationId="{F4040A6E-AC9B-0200-C005-7EE20106B76A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51:47.784" v="398" actId="20577"/>
          <ac:spMkLst>
            <pc:docMk/>
            <pc:sldMk cId="3530728698" sldId="263"/>
            <ac:spMk id="13" creationId="{81EEDF3C-B9B9-9257-319B-046AC944BDC6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4:31:37.360" v="994" actId="20577"/>
        <pc:sldMkLst>
          <pc:docMk/>
          <pc:sldMk cId="631435784" sldId="266"/>
        </pc:sldMkLst>
        <pc:spChg chg="mod">
          <ac:chgData name="DHDEE Intern 1 (Galindo, Regina)" userId="S::dhdeeint1@oas.org::8c3ef90b-51d7-419d-9281-1b318325eeb6" providerId="AD" clId="Web-{CBB62650-9263-55E6-DA56-DD83F7041BD8}" dt="2022-10-18T14:14:00.835" v="888" actId="14100"/>
          <ac:spMkLst>
            <pc:docMk/>
            <pc:sldMk cId="631435784" sldId="266"/>
            <ac:spMk id="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31:37.360" v="994" actId="20577"/>
          <ac:spMkLst>
            <pc:docMk/>
            <pc:sldMk cId="631435784" sldId="266"/>
            <ac:spMk id="10" creationId="{C8B23A28-728C-AE08-B487-EE16B945EC5E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30:50.811" v="983" actId="20577"/>
          <ac:spMkLst>
            <pc:docMk/>
            <pc:sldMk cId="631435784" sldId="266"/>
            <ac:spMk id="11" creationId="{7A9CBBC8-64E5-CDCB-F78B-B3642B4F1CD1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4:36:52.513" v="1041" actId="20577"/>
        <pc:sldMkLst>
          <pc:docMk/>
          <pc:sldMk cId="1711332265" sldId="267"/>
        </pc:sldMkLst>
        <pc:spChg chg="mod">
          <ac:chgData name="DHDEE Intern 1 (Galindo, Regina)" userId="S::dhdeeint1@oas.org::8c3ef90b-51d7-419d-9281-1b318325eeb6" providerId="AD" clId="Web-{CBB62650-9263-55E6-DA56-DD83F7041BD8}" dt="2022-10-18T14:32:13.627" v="1000" actId="14100"/>
          <ac:spMkLst>
            <pc:docMk/>
            <pc:sldMk cId="1711332265" sldId="267"/>
            <ac:spMk id="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32:39.956" v="1008" actId="14100"/>
          <ac:spMkLst>
            <pc:docMk/>
            <pc:sldMk cId="1711332265" sldId="267"/>
            <ac:spMk id="10" creationId="{C8B23A28-728C-AE08-B487-EE16B945EC5E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36:52.513" v="1041" actId="20577"/>
          <ac:spMkLst>
            <pc:docMk/>
            <pc:sldMk cId="1711332265" sldId="267"/>
            <ac:spMk id="11" creationId="{7A9CBBC8-64E5-CDCB-F78B-B3642B4F1CD1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4:53:58.364" v="1306" actId="20577"/>
        <pc:sldMkLst>
          <pc:docMk/>
          <pc:sldMk cId="2393900992" sldId="268"/>
        </pc:sldMkLst>
        <pc:spChg chg="mod">
          <ac:chgData name="DHDEE Intern 1 (Galindo, Regina)" userId="S::dhdeeint1@oas.org::8c3ef90b-51d7-419d-9281-1b318325eeb6" providerId="AD" clId="Web-{CBB62650-9263-55E6-DA56-DD83F7041BD8}" dt="2022-10-18T14:37:12.279" v="1051" actId="14100"/>
          <ac:spMkLst>
            <pc:docMk/>
            <pc:sldMk cId="2393900992" sldId="268"/>
            <ac:spMk id="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37:34.077" v="1056" actId="14100"/>
          <ac:spMkLst>
            <pc:docMk/>
            <pc:sldMk cId="2393900992" sldId="268"/>
            <ac:spMk id="10" creationId="{C8B23A28-728C-AE08-B487-EE16B945EC5E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53:58.364" v="1306" actId="20577"/>
          <ac:spMkLst>
            <pc:docMk/>
            <pc:sldMk cId="2393900992" sldId="268"/>
            <ac:spMk id="11" creationId="{7A9CBBC8-64E5-CDCB-F78B-B3642B4F1CD1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5:01:40.273" v="1363" actId="1076"/>
        <pc:sldMkLst>
          <pc:docMk/>
          <pc:sldMk cId="1436411607" sldId="270"/>
        </pc:sldMkLst>
        <pc:spChg chg="mod">
          <ac:chgData name="DHDEE Intern 1 (Galindo, Regina)" userId="S::dhdeeint1@oas.org::8c3ef90b-51d7-419d-9281-1b318325eeb6" providerId="AD" clId="Web-{CBB62650-9263-55E6-DA56-DD83F7041BD8}" dt="2022-10-18T14:55:16.102" v="1316" actId="14100"/>
          <ac:spMkLst>
            <pc:docMk/>
            <pc:sldMk cId="1436411607" sldId="270"/>
            <ac:spMk id="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55:35.087" v="1321" actId="14100"/>
          <ac:spMkLst>
            <pc:docMk/>
            <pc:sldMk cId="1436411607" sldId="270"/>
            <ac:spMk id="10" creationId="{C8B23A28-728C-AE08-B487-EE16B945EC5E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01:17.553" v="1361" actId="14100"/>
          <ac:spMkLst>
            <pc:docMk/>
            <pc:sldMk cId="1436411607" sldId="270"/>
            <ac:spMk id="11" creationId="{7A9CBBC8-64E5-CDCB-F78B-B3642B4F1CD1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01:40.273" v="1363" actId="1076"/>
          <ac:spMkLst>
            <pc:docMk/>
            <pc:sldMk cId="1436411607" sldId="270"/>
            <ac:spMk id="12" creationId="{537600A3-7AD4-12F7-2469-D8902A093BF1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01:35.007" v="1362" actId="1076"/>
          <ac:spMkLst>
            <pc:docMk/>
            <pc:sldMk cId="1436411607" sldId="270"/>
            <ac:spMk id="13" creationId="{90A36D9A-53EF-0A1A-023B-752FE9931215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5:22:43.759" v="1492" actId="14100"/>
        <pc:sldMkLst>
          <pc:docMk/>
          <pc:sldMk cId="650697869" sldId="271"/>
        </pc:sldMkLst>
        <pc:spChg chg="mod">
          <ac:chgData name="DHDEE Intern 1 (Galindo, Regina)" userId="S::dhdeeint1@oas.org::8c3ef90b-51d7-419d-9281-1b318325eeb6" providerId="AD" clId="Web-{CBB62650-9263-55E6-DA56-DD83F7041BD8}" dt="2022-10-18T15:02:10.555" v="1369" actId="14100"/>
          <ac:spMkLst>
            <pc:docMk/>
            <pc:sldMk cId="650697869" sldId="271"/>
            <ac:spMk id="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02:29.196" v="1381" actId="20577"/>
          <ac:spMkLst>
            <pc:docMk/>
            <pc:sldMk cId="650697869" sldId="271"/>
            <ac:spMk id="10" creationId="{C8B23A28-728C-AE08-B487-EE16B945EC5E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22:43.759" v="1492" actId="14100"/>
          <ac:spMkLst>
            <pc:docMk/>
            <pc:sldMk cId="650697869" sldId="271"/>
            <ac:spMk id="11" creationId="{7A9CBBC8-64E5-CDCB-F78B-B3642B4F1CD1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5:48:23.537" v="2076" actId="20577"/>
        <pc:sldMkLst>
          <pc:docMk/>
          <pc:sldMk cId="1885941244" sldId="272"/>
        </pc:sldMkLst>
        <pc:spChg chg="mod">
          <ac:chgData name="DHDEE Intern 1 (Galindo, Regina)" userId="S::dhdeeint1@oas.org::8c3ef90b-51d7-419d-9281-1b318325eeb6" providerId="AD" clId="Web-{CBB62650-9263-55E6-DA56-DD83F7041BD8}" dt="2022-10-18T15:39:10.500" v="1842" actId="14100"/>
          <ac:spMkLst>
            <pc:docMk/>
            <pc:sldMk cId="1885941244" sldId="272"/>
            <ac:spMk id="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39:25.110" v="1847" actId="20577"/>
          <ac:spMkLst>
            <pc:docMk/>
            <pc:sldMk cId="1885941244" sldId="272"/>
            <ac:spMk id="10" creationId="{C8B23A28-728C-AE08-B487-EE16B945EC5E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48:23.537" v="2076" actId="20577"/>
          <ac:spMkLst>
            <pc:docMk/>
            <pc:sldMk cId="1885941244" sldId="272"/>
            <ac:spMk id="11" creationId="{7A9CBBC8-64E5-CDCB-F78B-B3642B4F1CD1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5:38:34.201" v="1811" actId="14100"/>
        <pc:sldMkLst>
          <pc:docMk/>
          <pc:sldMk cId="2349939704" sldId="273"/>
        </pc:sldMkLst>
        <pc:spChg chg="mod">
          <ac:chgData name="DHDEE Intern 1 (Galindo, Regina)" userId="S::dhdeeint1@oas.org::8c3ef90b-51d7-419d-9281-1b318325eeb6" providerId="AD" clId="Web-{CBB62650-9263-55E6-DA56-DD83F7041BD8}" dt="2022-10-18T15:38:34.201" v="1811" actId="14100"/>
          <ac:spMkLst>
            <pc:docMk/>
            <pc:sldMk cId="2349939704" sldId="273"/>
            <ac:spMk id="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23:49.652" v="1514" actId="20577"/>
          <ac:spMkLst>
            <pc:docMk/>
            <pc:sldMk cId="2349939704" sldId="273"/>
            <ac:spMk id="9" creationId="{3DCAA5DE-1D86-4FBD-E6FA-AACAC2E3B221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38:13.451" v="1810" actId="20577"/>
          <ac:spMkLst>
            <pc:docMk/>
            <pc:sldMk cId="2349939704" sldId="273"/>
            <ac:spMk id="11" creationId="{7A9CBBC8-64E5-CDCB-F78B-B3642B4F1CD1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6:08:46.115" v="2639" actId="20577"/>
        <pc:sldMkLst>
          <pc:docMk/>
          <pc:sldMk cId="248101505" sldId="274"/>
        </pc:sldMkLst>
        <pc:spChg chg="mod">
          <ac:chgData name="DHDEE Intern 1 (Galindo, Regina)" userId="S::dhdeeint1@oas.org::8c3ef90b-51d7-419d-9281-1b318325eeb6" providerId="AD" clId="Web-{CBB62650-9263-55E6-DA56-DD83F7041BD8}" dt="2022-10-18T16:03:59.135" v="2549" actId="14100"/>
          <ac:spMkLst>
            <pc:docMk/>
            <pc:sldMk cId="248101505" sldId="274"/>
            <ac:spMk id="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6:04:38.293" v="2565" actId="14100"/>
          <ac:spMkLst>
            <pc:docMk/>
            <pc:sldMk cId="248101505" sldId="274"/>
            <ac:spMk id="10" creationId="{C8B23A28-728C-AE08-B487-EE16B945EC5E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6:08:46.115" v="2639" actId="20577"/>
          <ac:spMkLst>
            <pc:docMk/>
            <pc:sldMk cId="248101505" sldId="274"/>
            <ac:spMk id="11" creationId="{7A9CBBC8-64E5-CDCB-F78B-B3642B4F1CD1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3:51:06.501" v="380" actId="20577"/>
        <pc:sldMkLst>
          <pc:docMk/>
          <pc:sldMk cId="2922507733" sldId="275"/>
        </pc:sldMkLst>
        <pc:spChg chg="mod">
          <ac:chgData name="DHDEE Intern 1 (Galindo, Regina)" userId="S::dhdeeint1@oas.org::8c3ef90b-51d7-419d-9281-1b318325eeb6" providerId="AD" clId="Web-{CBB62650-9263-55E6-DA56-DD83F7041BD8}" dt="2022-10-18T13:45:35.691" v="300" actId="14100"/>
          <ac:spMkLst>
            <pc:docMk/>
            <pc:sldMk cId="2922507733" sldId="275"/>
            <ac:spMk id="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44:36.002" v="262" actId="20577"/>
          <ac:spMkLst>
            <pc:docMk/>
            <pc:sldMk cId="2922507733" sldId="275"/>
            <ac:spMk id="11" creationId="{A845F7B0-2B38-D033-F34A-A42DCB1F0DC3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46:53.476" v="331" actId="20577"/>
          <ac:spMkLst>
            <pc:docMk/>
            <pc:sldMk cId="2922507733" sldId="275"/>
            <ac:spMk id="12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51:06.501" v="380" actId="20577"/>
          <ac:spMkLst>
            <pc:docMk/>
            <pc:sldMk cId="2922507733" sldId="275"/>
            <ac:spMk id="14" creationId="{AE4CA8BC-522B-BFA1-69CE-E852508AA36D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49:01.340" v="343" actId="20577"/>
          <ac:spMkLst>
            <pc:docMk/>
            <pc:sldMk cId="2922507733" sldId="275"/>
            <ac:spMk id="16" creationId="{00000000-0000-0000-0000-000000000000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4:09:08.230" v="788" actId="1076"/>
        <pc:sldMkLst>
          <pc:docMk/>
          <pc:sldMk cId="2305796847" sldId="276"/>
        </pc:sldMkLst>
        <pc:spChg chg="mod">
          <ac:chgData name="DHDEE Intern 1 (Galindo, Regina)" userId="S::dhdeeint1@oas.org::8c3ef90b-51d7-419d-9281-1b318325eeb6" providerId="AD" clId="Web-{CBB62650-9263-55E6-DA56-DD83F7041BD8}" dt="2022-10-18T14:09:08.230" v="788" actId="1076"/>
          <ac:spMkLst>
            <pc:docMk/>
            <pc:sldMk cId="2305796847" sldId="276"/>
            <ac:spMk id="4" creationId="{C3D99ED7-3B95-3B39-A5BC-06C1742F5FBF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05:16.940" v="729" actId="20577"/>
          <ac:spMkLst>
            <pc:docMk/>
            <pc:sldMk cId="2305796847" sldId="276"/>
            <ac:spMk id="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02:50.544" v="670" actId="20577"/>
          <ac:spMkLst>
            <pc:docMk/>
            <pc:sldMk cId="2305796847" sldId="276"/>
            <ac:spMk id="6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06:21.255" v="763" actId="20577"/>
          <ac:spMkLst>
            <pc:docMk/>
            <pc:sldMk cId="2305796847" sldId="276"/>
            <ac:spMk id="8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03:45.374" v="696" actId="20577"/>
          <ac:spMkLst>
            <pc:docMk/>
            <pc:sldMk cId="2305796847" sldId="276"/>
            <ac:spMk id="14" creationId="{AFA6E733-5A5D-E36C-A26B-89398F241BF8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00:09.241" v="573" actId="14100"/>
          <ac:spMkLst>
            <pc:docMk/>
            <pc:sldMk cId="2305796847" sldId="276"/>
            <ac:spMk id="17" creationId="{00000000-0000-0000-0000-000000000000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3:38:29.816" v="144" actId="20577"/>
        <pc:sldMkLst>
          <pc:docMk/>
          <pc:sldMk cId="2546989457" sldId="279"/>
        </pc:sldMkLst>
        <pc:spChg chg="mod">
          <ac:chgData name="DHDEE Intern 1 (Galindo, Regina)" userId="S::dhdeeint1@oas.org::8c3ef90b-51d7-419d-9281-1b318325eeb6" providerId="AD" clId="Web-{CBB62650-9263-55E6-DA56-DD83F7041BD8}" dt="2022-10-18T13:33:17.648" v="15" actId="20577"/>
          <ac:spMkLst>
            <pc:docMk/>
            <pc:sldMk cId="2546989457" sldId="279"/>
            <ac:spMk id="7" creationId="{AD4CF95A-B5AB-4DFE-B958-EB840F83A103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35:30.606" v="64" actId="20577"/>
          <ac:spMkLst>
            <pc:docMk/>
            <pc:sldMk cId="2546989457" sldId="279"/>
            <ac:spMk id="24" creationId="{7D114164-03F3-4459-AF33-D024283797C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34:57.089" v="58" actId="20577"/>
          <ac:spMkLst>
            <pc:docMk/>
            <pc:sldMk cId="2546989457" sldId="279"/>
            <ac:spMk id="36" creationId="{7D114164-03F3-4459-AF33-D024283797C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35:09.464" v="59" actId="1076"/>
          <ac:spMkLst>
            <pc:docMk/>
            <pc:sldMk cId="2546989457" sldId="279"/>
            <ac:spMk id="37" creationId="{7D114164-03F3-4459-AF33-D024283797C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37:19.547" v="118" actId="20577"/>
          <ac:spMkLst>
            <pc:docMk/>
            <pc:sldMk cId="2546989457" sldId="279"/>
            <ac:spMk id="40" creationId="{468AC969-A343-4A96-98C7-5E707454A01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36:56.765" v="111" actId="1076"/>
          <ac:spMkLst>
            <pc:docMk/>
            <pc:sldMk cId="2546989457" sldId="279"/>
            <ac:spMk id="41" creationId="{AC7EC5E0-3B5C-46DF-986D-F583701CB589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35:40.669" v="67" actId="20577"/>
          <ac:spMkLst>
            <pc:docMk/>
            <pc:sldMk cId="2546989457" sldId="279"/>
            <ac:spMk id="43" creationId="{7D114164-03F3-4459-AF33-D024283797C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34:01.399" v="23" actId="20577"/>
          <ac:spMkLst>
            <pc:docMk/>
            <pc:sldMk cId="2546989457" sldId="279"/>
            <ac:spMk id="46" creationId="{3455EDF7-CB02-549C-F35D-01EB4A53C699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38:29.816" v="144" actId="20577"/>
          <ac:spMkLst>
            <pc:docMk/>
            <pc:sldMk cId="2546989457" sldId="279"/>
            <ac:spMk id="52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37:30.188" v="128" actId="20577"/>
          <ac:spMkLst>
            <pc:docMk/>
            <pc:sldMk cId="2546989457" sldId="279"/>
            <ac:spMk id="53" creationId="{A845F7B0-2B38-D033-F34A-A42DCB1F0DC3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3:44:18.782" v="258" actId="20577"/>
        <pc:sldMkLst>
          <pc:docMk/>
          <pc:sldMk cId="3010620624" sldId="281"/>
        </pc:sldMkLst>
        <pc:spChg chg="mod">
          <ac:chgData name="DHDEE Intern 1 (Galindo, Regina)" userId="S::dhdeeint1@oas.org::8c3ef90b-51d7-419d-9281-1b318325eeb6" providerId="AD" clId="Web-{CBB62650-9263-55E6-DA56-DD83F7041BD8}" dt="2022-10-18T13:42:38.107" v="233" actId="20577"/>
          <ac:spMkLst>
            <pc:docMk/>
            <pc:sldMk cId="3010620624" sldId="281"/>
            <ac:spMk id="24" creationId="{7D114164-03F3-4459-AF33-D024283797C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43:24.530" v="246" actId="20577"/>
          <ac:spMkLst>
            <pc:docMk/>
            <pc:sldMk cId="3010620624" sldId="281"/>
            <ac:spMk id="41" creationId="{AC7EC5E0-3B5C-46DF-986D-F583701CB589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42:51.841" v="240" actId="20577"/>
          <ac:spMkLst>
            <pc:docMk/>
            <pc:sldMk cId="3010620624" sldId="281"/>
            <ac:spMk id="42" creationId="{7D114164-03F3-4459-AF33-D024283797C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41:56.558" v="226" actId="20577"/>
          <ac:spMkLst>
            <pc:docMk/>
            <pc:sldMk cId="3010620624" sldId="281"/>
            <ac:spMk id="46" creationId="{3455EDF7-CB02-549C-F35D-01EB4A53C699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44:18.782" v="258" actId="20577"/>
          <ac:spMkLst>
            <pc:docMk/>
            <pc:sldMk cId="3010620624" sldId="281"/>
            <ac:spMk id="49" creationId="{AC7EC5E0-3B5C-46DF-986D-F583701CB589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39:40.568" v="209" actId="20577"/>
          <ac:spMkLst>
            <pc:docMk/>
            <pc:sldMk cId="3010620624" sldId="281"/>
            <ac:spMk id="52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39:22.849" v="194" actId="20577"/>
          <ac:spMkLst>
            <pc:docMk/>
            <pc:sldMk cId="3010620624" sldId="281"/>
            <ac:spMk id="53" creationId="{A845F7B0-2B38-D033-F34A-A42DCB1F0DC3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3:40:52.477" v="218" actId="14100"/>
          <ac:spMkLst>
            <pc:docMk/>
            <pc:sldMk cId="3010620624" sldId="281"/>
            <ac:spMk id="54" creationId="{3455EDF7-CB02-549C-F35D-01EB4A53C699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6:09:45.211" v="2641" actId="20577"/>
        <pc:sldMkLst>
          <pc:docMk/>
          <pc:sldMk cId="1020367177" sldId="282"/>
        </pc:sldMkLst>
        <pc:spChg chg="mod">
          <ac:chgData name="DHDEE Intern 1 (Galindo, Regina)" userId="S::dhdeeint1@oas.org::8c3ef90b-51d7-419d-9281-1b318325eeb6" providerId="AD" clId="Web-{CBB62650-9263-55E6-DA56-DD83F7041BD8}" dt="2022-10-18T14:10:32.733" v="822" actId="20577"/>
          <ac:spMkLst>
            <pc:docMk/>
            <pc:sldMk cId="1020367177" sldId="282"/>
            <ac:spMk id="2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09:30.434" v="796" actId="20577"/>
          <ac:spMkLst>
            <pc:docMk/>
            <pc:sldMk cId="1020367177" sldId="282"/>
            <ac:spMk id="4" creationId="{C3D99ED7-3B95-3B39-A5BC-06C1742F5FBF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12:13.159" v="850" actId="20577"/>
          <ac:spMkLst>
            <pc:docMk/>
            <pc:sldMk cId="1020367177" sldId="282"/>
            <ac:spMk id="10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6:09:45.211" v="2641" actId="20577"/>
          <ac:spMkLst>
            <pc:docMk/>
            <pc:sldMk cId="1020367177" sldId="282"/>
            <ac:spMk id="1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4:08:20.150" v="779" actId="14100"/>
          <ac:spMkLst>
            <pc:docMk/>
            <pc:sldMk cId="1020367177" sldId="282"/>
            <ac:spMk id="18" creationId="{00000000-0000-0000-0000-000000000000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6:03:24.290" v="2537" actId="20577"/>
        <pc:sldMkLst>
          <pc:docMk/>
          <pc:sldMk cId="2859755543" sldId="284"/>
        </pc:sldMkLst>
        <pc:spChg chg="mod">
          <ac:chgData name="DHDEE Intern 1 (Galindo, Regina)" userId="S::dhdeeint1@oas.org::8c3ef90b-51d7-419d-9281-1b318325eeb6" providerId="AD" clId="Web-{CBB62650-9263-55E6-DA56-DD83F7041BD8}" dt="2022-10-18T16:00:58.081" v="2449" actId="20577"/>
          <ac:spMkLst>
            <pc:docMk/>
            <pc:sldMk cId="2859755543" sldId="284"/>
            <ac:spMk id="2" creationId="{D735F7F3-C1B5-4B60-A00A-4EB618DDFB5A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6:01:46.849" v="2473" actId="14100"/>
          <ac:spMkLst>
            <pc:docMk/>
            <pc:sldMk cId="2859755543" sldId="284"/>
            <ac:spMk id="3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6:02:25.256" v="2508" actId="20577"/>
          <ac:spMkLst>
            <pc:docMk/>
            <pc:sldMk cId="2859755543" sldId="284"/>
            <ac:spMk id="33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6:02:51.195" v="2517" actId="20577"/>
          <ac:spMkLst>
            <pc:docMk/>
            <pc:sldMk cId="2859755543" sldId="284"/>
            <ac:spMk id="40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6:03:24.290" v="2537" actId="20577"/>
          <ac:spMkLst>
            <pc:docMk/>
            <pc:sldMk cId="2859755543" sldId="284"/>
            <ac:spMk id="41" creationId="{00000000-0000-0000-0000-000000000000}"/>
          </ac:spMkLst>
        </pc:spChg>
      </pc:sldChg>
      <pc:sldChg chg="addSp delSp modSp">
        <pc:chgData name="DHDEE Intern 1 (Galindo, Regina)" userId="S::dhdeeint1@oas.org::8c3ef90b-51d7-419d-9281-1b318325eeb6" providerId="AD" clId="Web-{CBB62650-9263-55E6-DA56-DD83F7041BD8}" dt="2022-10-18T15:54:13.237" v="2320" actId="1076"/>
        <pc:sldMkLst>
          <pc:docMk/>
          <pc:sldMk cId="2999880976" sldId="286"/>
        </pc:sldMkLst>
        <pc:spChg chg="add del mod">
          <ac:chgData name="DHDEE Intern 1 (Galindo, Regina)" userId="S::dhdeeint1@oas.org::8c3ef90b-51d7-419d-9281-1b318325eeb6" providerId="AD" clId="Web-{CBB62650-9263-55E6-DA56-DD83F7041BD8}" dt="2022-10-18T15:48:42.006" v="2088" actId="20577"/>
          <ac:spMkLst>
            <pc:docMk/>
            <pc:sldMk cId="2999880976" sldId="286"/>
            <ac:spMk id="29" creationId="{D735F7F3-C1B5-4B60-A00A-4EB618DDFB5A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49:33.008" v="2118" actId="20577"/>
          <ac:spMkLst>
            <pc:docMk/>
            <pc:sldMk cId="2999880976" sldId="286"/>
            <ac:spMk id="41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50:16.494" v="2153" actId="20577"/>
          <ac:spMkLst>
            <pc:docMk/>
            <pc:sldMk cId="2999880976" sldId="286"/>
            <ac:spMk id="42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52:14.373" v="2235" actId="14100"/>
          <ac:spMkLst>
            <pc:docMk/>
            <pc:sldMk cId="2999880976" sldId="286"/>
            <ac:spMk id="45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53:16.673" v="2293" actId="1076"/>
          <ac:spMkLst>
            <pc:docMk/>
            <pc:sldMk cId="2999880976" sldId="286"/>
            <ac:spMk id="48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54:13.237" v="2320" actId="1076"/>
          <ac:spMkLst>
            <pc:docMk/>
            <pc:sldMk cId="2999880976" sldId="286"/>
            <ac:spMk id="51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51:25.809" v="2214" actId="20577"/>
          <ac:spMkLst>
            <pc:docMk/>
            <pc:sldMk cId="2999880976" sldId="286"/>
            <ac:spMk id="53" creationId="{00000000-0000-0000-0000-000000000000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6:00:39.643" v="2441" actId="14100"/>
        <pc:sldMkLst>
          <pc:docMk/>
          <pc:sldMk cId="2490959699" sldId="288"/>
        </pc:sldMkLst>
        <pc:spChg chg="mod">
          <ac:chgData name="DHDEE Intern 1 (Galindo, Regina)" userId="S::dhdeeint1@oas.org::8c3ef90b-51d7-419d-9281-1b318325eeb6" providerId="AD" clId="Web-{CBB62650-9263-55E6-DA56-DD83F7041BD8}" dt="2022-10-18T15:58:05.903" v="2403" actId="20577"/>
          <ac:spMkLst>
            <pc:docMk/>
            <pc:sldMk cId="2490959699" sldId="288"/>
            <ac:spMk id="3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6:00:39.643" v="2441" actId="14100"/>
          <ac:spMkLst>
            <pc:docMk/>
            <pc:sldMk cId="2490959699" sldId="288"/>
            <ac:spMk id="4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55:38.069" v="2360" actId="20577"/>
          <ac:spMkLst>
            <pc:docMk/>
            <pc:sldMk cId="2490959699" sldId="288"/>
            <ac:spMk id="7" creationId="{00000000-0000-0000-0000-000000000000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59:13.655" v="2414" actId="20577"/>
          <ac:spMkLst>
            <pc:docMk/>
            <pc:sldMk cId="2490959699" sldId="288"/>
            <ac:spMk id="27" creationId="{594D2447-4712-2542-4B6B-A6112BEA0F26}"/>
          </ac:spMkLst>
        </pc:spChg>
        <pc:spChg chg="mod">
          <ac:chgData name="DHDEE Intern 1 (Galindo, Regina)" userId="S::dhdeeint1@oas.org::8c3ef90b-51d7-419d-9281-1b318325eeb6" providerId="AD" clId="Web-{CBB62650-9263-55E6-DA56-DD83F7041BD8}" dt="2022-10-18T15:59:53.032" v="2432" actId="20577"/>
          <ac:spMkLst>
            <pc:docMk/>
            <pc:sldMk cId="2490959699" sldId="288"/>
            <ac:spMk id="28" creationId="{E71E2760-5C48-4355-7271-26C6F6E06F4D}"/>
          </ac:spMkLst>
        </pc:spChg>
      </pc:sldChg>
      <pc:sldChg chg="modSp">
        <pc:chgData name="DHDEE Intern 1 (Galindo, Regina)" userId="S::dhdeeint1@oas.org::8c3ef90b-51d7-419d-9281-1b318325eeb6" providerId="AD" clId="Web-{CBB62650-9263-55E6-DA56-DD83F7041BD8}" dt="2022-10-18T15:02:44.494" v="1388" actId="20577"/>
        <pc:sldMkLst>
          <pc:docMk/>
          <pc:sldMk cId="2145614717" sldId="289"/>
        </pc:sldMkLst>
        <pc:spChg chg="mod">
          <ac:chgData name="DHDEE Intern 1 (Galindo, Regina)" userId="S::dhdeeint1@oas.org::8c3ef90b-51d7-419d-9281-1b318325eeb6" providerId="AD" clId="Web-{CBB62650-9263-55E6-DA56-DD83F7041BD8}" dt="2022-10-18T15:02:44.494" v="1388" actId="20577"/>
          <ac:spMkLst>
            <pc:docMk/>
            <pc:sldMk cId="2145614717" sldId="289"/>
            <ac:spMk id="5" creationId="{00000000-0000-0000-0000-000000000000}"/>
          </ac:spMkLst>
        </pc:spChg>
      </pc:sldChg>
    </pc:docChg>
  </pc:docChgLst>
  <pc:docChgLst>
    <pc:chgData name="Calzada, Guillermo" userId="S::gcalzada@oas.org::dba64201-deac-46cc-a004-52f7901b6c9b" providerId="AD" clId="Web-{9C67CC47-7FCB-3DC0-A1D7-687E87AB1478}"/>
    <pc:docChg chg="modSld">
      <pc:chgData name="Calzada, Guillermo" userId="S::gcalzada@oas.org::dba64201-deac-46cc-a004-52f7901b6c9b" providerId="AD" clId="Web-{9C67CC47-7FCB-3DC0-A1D7-687E87AB1478}" dt="2022-10-19T00:09:56.632" v="25" actId="20577"/>
      <pc:docMkLst>
        <pc:docMk/>
      </pc:docMkLst>
      <pc:sldChg chg="modSp">
        <pc:chgData name="Calzada, Guillermo" userId="S::gcalzada@oas.org::dba64201-deac-46cc-a004-52f7901b6c9b" providerId="AD" clId="Web-{9C67CC47-7FCB-3DC0-A1D7-687E87AB1478}" dt="2022-10-19T00:07:37.020" v="13" actId="20577"/>
        <pc:sldMkLst>
          <pc:docMk/>
          <pc:sldMk cId="3530728698" sldId="263"/>
        </pc:sldMkLst>
        <pc:spChg chg="mod">
          <ac:chgData name="Calzada, Guillermo" userId="S::gcalzada@oas.org::dba64201-deac-46cc-a004-52f7901b6c9b" providerId="AD" clId="Web-{9C67CC47-7FCB-3DC0-A1D7-687E87AB1478}" dt="2022-10-19T00:07:37.020" v="13" actId="20577"/>
          <ac:spMkLst>
            <pc:docMk/>
            <pc:sldMk cId="3530728698" sldId="263"/>
            <ac:spMk id="4" creationId="{283BCF6D-198C-FD0C-1DCC-A169B9A7E80D}"/>
          </ac:spMkLst>
        </pc:spChg>
      </pc:sldChg>
      <pc:sldChg chg="modSp">
        <pc:chgData name="Calzada, Guillermo" userId="S::gcalzada@oas.org::dba64201-deac-46cc-a004-52f7901b6c9b" providerId="AD" clId="Web-{9C67CC47-7FCB-3DC0-A1D7-687E87AB1478}" dt="2022-10-19T00:08:57.115" v="19" actId="20577"/>
        <pc:sldMkLst>
          <pc:docMk/>
          <pc:sldMk cId="631435784" sldId="266"/>
        </pc:sldMkLst>
        <pc:spChg chg="mod">
          <ac:chgData name="Calzada, Guillermo" userId="S::gcalzada@oas.org::dba64201-deac-46cc-a004-52f7901b6c9b" providerId="AD" clId="Web-{9C67CC47-7FCB-3DC0-A1D7-687E87AB1478}" dt="2022-10-19T00:08:57.115" v="19" actId="20577"/>
          <ac:spMkLst>
            <pc:docMk/>
            <pc:sldMk cId="631435784" sldId="266"/>
            <ac:spMk id="11" creationId="{7A9CBBC8-64E5-CDCB-F78B-B3642B4F1CD1}"/>
          </ac:spMkLst>
        </pc:spChg>
      </pc:sldChg>
      <pc:sldChg chg="modSp">
        <pc:chgData name="Calzada, Guillermo" userId="S::gcalzada@oas.org::dba64201-deac-46cc-a004-52f7901b6c9b" providerId="AD" clId="Web-{9C67CC47-7FCB-3DC0-A1D7-687E87AB1478}" dt="2022-10-19T00:09:56.632" v="25" actId="20577"/>
        <pc:sldMkLst>
          <pc:docMk/>
          <pc:sldMk cId="2859755543" sldId="284"/>
        </pc:sldMkLst>
        <pc:spChg chg="mod">
          <ac:chgData name="Calzada, Guillermo" userId="S::gcalzada@oas.org::dba64201-deac-46cc-a004-52f7901b6c9b" providerId="AD" clId="Web-{9C67CC47-7FCB-3DC0-A1D7-687E87AB1478}" dt="2022-10-19T00:09:56.632" v="25" actId="20577"/>
          <ac:spMkLst>
            <pc:docMk/>
            <pc:sldMk cId="2859755543" sldId="284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SS%20User\Downloads\MAIN%20TABLES%20JULY%202020%20-NO%20%20FORMULA%20%20OCT%2018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95613031489853E-2"/>
          <c:y val="1.1218957060417386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Labour Force Data</c:v>
                </c:pt>
              </c:strCache>
            </c:strRef>
          </c:tx>
          <c:spPr>
            <a:solidFill>
              <a:srgbClr val="CC99FF"/>
            </a:solidFill>
          </c:spPr>
          <c:dPt>
            <c:idx val="0"/>
            <c:bubble3D val="0"/>
            <c:spPr>
              <a:solidFill>
                <a:schemeClr val="bg1">
                  <a:lumMod val="50000"/>
                  <a:alpha val="54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DB0-4FB2-91C3-A01638513090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DB0-4FB2-91C3-A01638513090}"/>
              </c:ext>
            </c:extLst>
          </c:dPt>
          <c:cat>
            <c:strRef>
              <c:f>Sheet1!$A$2:$A$3</c:f>
              <c:strCache>
                <c:ptCount val="2"/>
                <c:pt idx="0">
                  <c:v>Population</c:v>
                </c:pt>
                <c:pt idx="1">
                  <c:v>Labour Force 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2700000</c:v>
                </c:pt>
                <c:pt idx="1">
                  <c:v>1300000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B0-4FB2-91C3-A0163851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Labour Force By Gender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0000"/>
              </a:schemeClr>
            </a:solidFill>
          </c:spPr>
          <c:dPt>
            <c:idx val="0"/>
            <c:bubble3D val="0"/>
            <c:spPr>
              <a:solidFill>
                <a:srgbClr val="BDDF11">
                  <a:alpha val="7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EC87-4B1C-80E1-34D09353ED0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C87-4B1C-80E1-34D09353ED0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46.28</c:v>
                </c:pt>
                <c:pt idx="1">
                  <c:v>53.71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87-4B1C-80E1-34D09353E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46732072444384E-2"/>
          <c:y val="2.1448833217250673E-2"/>
          <c:w val="0.82221330845656715"/>
          <c:h val="0.9056251338440970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89-4533-905F-ADC4E4AD6026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89-4533-905F-ADC4E4AD6026}"/>
              </c:ext>
            </c:extLst>
          </c:dPt>
          <c:cat>
            <c:strRef>
              <c:f>'[MAIN TABLES JULY 2020 -NO  FORMULA  OCT 18 2.xlsx]2.1 '!$K$33:$K$34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'[MAIN TABLES JULY 2020 -NO  FORMULA  OCT 18 2.xlsx]2.1 '!$L$33:$L$34</c:f>
              <c:numCache>
                <c:formatCode>0.0</c:formatCode>
                <c:ptCount val="2"/>
                <c:pt idx="0">
                  <c:v>278900</c:v>
                </c:pt>
                <c:pt idx="1">
                  <c:v>200600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89-4533-905F-ADC4E4AD6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FFAFF-1108-43C4-8CC5-EC3DBF601FA9}" type="datetimeFigureOut">
              <a:rPr lang="en-JM" smtClean="0"/>
              <a:t>18/10/2022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07516-8690-44B4-B2F8-F80C18124345}" type="slidenum">
              <a:rPr lang="en-JM" smtClean="0"/>
              <a:t>‹Nº›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6576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nja.gov.jm/LabourForce/NewLFS.asp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caribbean/newsroom/WCMS_762567/lang--en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9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Statin (APRIL 2022):  </a:t>
            </a:r>
            <a:r>
              <a:rPr lang="en-US" dirty="0">
                <a:hlinkClick r:id="rId3"/>
              </a:rPr>
              <a:t>https://statinja.gov.jm/LabourForce/NewLFS.aspx</a:t>
            </a:r>
            <a:endParaRPr lang="en-US" dirty="0"/>
          </a:p>
          <a:p>
            <a:r>
              <a:rPr lang="en-US" dirty="0">
                <a:cs typeface="Calibri"/>
              </a:rPr>
              <a:t>ILO (2014): </a:t>
            </a:r>
            <a:r>
              <a:rPr lang="en-US" dirty="0"/>
              <a:t>https://www.ilo.org/wcmsp5/groups/public/---americas/---ro-lima/documents/publication/wcms_245888.pdf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7516-8690-44B4-B2F8-F80C18124345}" type="slidenum">
              <a:rPr lang="en-JM" smtClean="0"/>
              <a:t>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6089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ILO 2020- </a:t>
            </a:r>
            <a:r>
              <a:rPr lang="en-US" dirty="0">
                <a:hlinkClick r:id="rId3"/>
              </a:rPr>
              <a:t>https://www.ilo.org/caribbean/newsroom/WCMS_762567/lang--en/index.htm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7516-8690-44B4-B2F8-F80C18124345}" type="slidenum">
              <a:rPr lang="en-JM" smtClean="0"/>
              <a:t>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85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202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269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7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090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49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74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17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85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6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F3F3F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36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F3F3F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27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09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359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2208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1" name="Cross 60">
            <a:extLst>
              <a:ext uri="{FF2B5EF4-FFF2-40B4-BE49-F238E27FC236}">
                <a16:creationId xmlns:a16="http://schemas.microsoft.com/office/drawing/2014/main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20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633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95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371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059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69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71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33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50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046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90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364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10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4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58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10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620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103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7007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203554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0525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95857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E39A0A2-7A6E-4BA9-8A5D-FD1911A8273A}"/>
              </a:ext>
            </a:extLst>
          </p:cNvPr>
          <p:cNvSpPr/>
          <p:nvPr userDrawn="1"/>
        </p:nvSpPr>
        <p:spPr>
          <a:xfrm>
            <a:off x="-9938" y="-9938"/>
            <a:ext cx="7114700" cy="5563371"/>
          </a:xfrm>
          <a:custGeom>
            <a:avLst/>
            <a:gdLst>
              <a:gd name="connsiteX0" fmla="*/ 0 w 7114700"/>
              <a:gd name="connsiteY0" fmla="*/ 0 h 5563371"/>
              <a:gd name="connsiteX1" fmla="*/ 6816297 w 7114700"/>
              <a:gd name="connsiteY1" fmla="*/ 0 h 5563371"/>
              <a:gd name="connsiteX2" fmla="*/ 6928766 w 7114700"/>
              <a:gd name="connsiteY2" fmla="*/ 279430 h 5563371"/>
              <a:gd name="connsiteX3" fmla="*/ 6222210 w 7114700"/>
              <a:gd name="connsiteY3" fmla="*/ 2336836 h 5563371"/>
              <a:gd name="connsiteX4" fmla="*/ 559 w 7114700"/>
              <a:gd name="connsiteY4" fmla="*/ 5563371 h 5563371"/>
              <a:gd name="connsiteX5" fmla="*/ 0 w 7114700"/>
              <a:gd name="connsiteY5" fmla="*/ 5381954 h 556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700" h="5563371">
                <a:moveTo>
                  <a:pt x="0" y="0"/>
                </a:moveTo>
                <a:lnTo>
                  <a:pt x="6816297" y="0"/>
                </a:lnTo>
                <a:lnTo>
                  <a:pt x="6928766" y="279430"/>
                </a:lnTo>
                <a:cubicBezTo>
                  <a:pt x="7190845" y="966574"/>
                  <a:pt x="7337404" y="1741633"/>
                  <a:pt x="6222210" y="2336836"/>
                </a:cubicBezTo>
                <a:cubicBezTo>
                  <a:pt x="4928171" y="3027492"/>
                  <a:pt x="2205866" y="4349361"/>
                  <a:pt x="559" y="5563371"/>
                </a:cubicBezTo>
                <a:lnTo>
                  <a:pt x="0" y="5381954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F61CD1C-0BDC-415A-BE81-FBF756AC2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25651"/>
            <a:ext cx="12192000" cy="5332348"/>
          </a:xfrm>
          <a:custGeom>
            <a:avLst/>
            <a:gdLst>
              <a:gd name="connsiteX0" fmla="*/ 9464919 w 12192000"/>
              <a:gd name="connsiteY0" fmla="*/ 1208 h 5332348"/>
              <a:gd name="connsiteX1" fmla="*/ 12055243 w 12192000"/>
              <a:gd name="connsiteY1" fmla="*/ 2155763 h 5332348"/>
              <a:gd name="connsiteX2" fmla="*/ 12192000 w 12192000"/>
              <a:gd name="connsiteY2" fmla="*/ 2360580 h 5332348"/>
              <a:gd name="connsiteX3" fmla="*/ 12192000 w 12192000"/>
              <a:gd name="connsiteY3" fmla="*/ 5332348 h 5332348"/>
              <a:gd name="connsiteX4" fmla="*/ 0 w 12192000"/>
              <a:gd name="connsiteY4" fmla="*/ 5332348 h 5332348"/>
              <a:gd name="connsiteX5" fmla="*/ 1243 w 12192000"/>
              <a:gd name="connsiteY5" fmla="*/ 4956418 h 5332348"/>
              <a:gd name="connsiteX6" fmla="*/ 0 w 12192000"/>
              <a:gd name="connsiteY6" fmla="*/ 4912550 h 5332348"/>
              <a:gd name="connsiteX7" fmla="*/ 0 w 12192000"/>
              <a:gd name="connsiteY7" fmla="*/ 4527278 h 5332348"/>
              <a:gd name="connsiteX8" fmla="*/ 8878957 w 12192000"/>
              <a:gd name="connsiteY8" fmla="*/ 116017 h 5332348"/>
              <a:gd name="connsiteX9" fmla="*/ 9464919 w 12192000"/>
              <a:gd name="connsiteY9" fmla="*/ 1208 h 53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2348">
                <a:moveTo>
                  <a:pt x="9464919" y="1208"/>
                </a:moveTo>
                <a:cubicBezTo>
                  <a:pt x="10661122" y="-43507"/>
                  <a:pt x="11399579" y="1162905"/>
                  <a:pt x="12055243" y="2155763"/>
                </a:cubicBezTo>
                <a:lnTo>
                  <a:pt x="12192000" y="2360580"/>
                </a:lnTo>
                <a:lnTo>
                  <a:pt x="12192000" y="5332348"/>
                </a:lnTo>
                <a:lnTo>
                  <a:pt x="0" y="5332348"/>
                </a:lnTo>
                <a:cubicBezTo>
                  <a:pt x="11044" y="5226331"/>
                  <a:pt x="6351" y="5095808"/>
                  <a:pt x="1243" y="4956418"/>
                </a:cubicBezTo>
                <a:lnTo>
                  <a:pt x="0" y="4912550"/>
                </a:lnTo>
                <a:lnTo>
                  <a:pt x="0" y="4527278"/>
                </a:lnTo>
                <a:cubicBezTo>
                  <a:pt x="1479826" y="3657890"/>
                  <a:pt x="6881191" y="823352"/>
                  <a:pt x="8878957" y="116017"/>
                </a:cubicBezTo>
                <a:cubicBezTo>
                  <a:pt x="9086022" y="44579"/>
                  <a:pt x="9280888" y="8088"/>
                  <a:pt x="9464919" y="12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870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38876" cy="6858000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168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642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509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EF0319-E18A-4AD3-8DC7-52B4987EEA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1" y="0"/>
            <a:ext cx="7964489" cy="6858000"/>
          </a:xfrm>
          <a:custGeom>
            <a:avLst/>
            <a:gdLst>
              <a:gd name="connsiteX0" fmla="*/ 7778449 w 7964489"/>
              <a:gd name="connsiteY0" fmla="*/ 1217940 h 6858000"/>
              <a:gd name="connsiteX1" fmla="*/ 7839864 w 7964489"/>
              <a:gd name="connsiteY1" fmla="*/ 1279355 h 6858000"/>
              <a:gd name="connsiteX2" fmla="*/ 7835038 w 7964489"/>
              <a:gd name="connsiteY2" fmla="*/ 1303261 h 6858000"/>
              <a:gd name="connsiteX3" fmla="*/ 7831351 w 7964489"/>
              <a:gd name="connsiteY3" fmla="*/ 1308729 h 6858000"/>
              <a:gd name="connsiteX4" fmla="*/ 7820047 w 7964489"/>
              <a:gd name="connsiteY4" fmla="*/ 1351128 h 6858000"/>
              <a:gd name="connsiteX5" fmla="*/ 6561027 w 7964489"/>
              <a:gd name="connsiteY5" fmla="*/ 6858000 h 6858000"/>
              <a:gd name="connsiteX6" fmla="*/ 3421268 w 7964489"/>
              <a:gd name="connsiteY6" fmla="*/ 6858000 h 6858000"/>
              <a:gd name="connsiteX7" fmla="*/ 7724513 w 7964489"/>
              <a:gd name="connsiteY7" fmla="*/ 1245358 h 6858000"/>
              <a:gd name="connsiteX8" fmla="*/ 7727645 w 7964489"/>
              <a:gd name="connsiteY8" fmla="*/ 1246869 h 6858000"/>
              <a:gd name="connsiteX9" fmla="*/ 7735022 w 7964489"/>
              <a:gd name="connsiteY9" fmla="*/ 1235928 h 6858000"/>
              <a:gd name="connsiteX10" fmla="*/ 7778449 w 7964489"/>
              <a:gd name="connsiteY10" fmla="*/ 1217940 h 6858000"/>
              <a:gd name="connsiteX11" fmla="*/ 4745315 w 7964489"/>
              <a:gd name="connsiteY11" fmla="*/ 528817 h 6858000"/>
              <a:gd name="connsiteX12" fmla="*/ 4770572 w 7964489"/>
              <a:gd name="connsiteY12" fmla="*/ 603115 h 6858000"/>
              <a:gd name="connsiteX13" fmla="*/ 3224260 w 7964489"/>
              <a:gd name="connsiteY13" fmla="*/ 6858000 h 6858000"/>
              <a:gd name="connsiteX14" fmla="*/ 0 w 7964489"/>
              <a:gd name="connsiteY14" fmla="*/ 6858000 h 6858000"/>
              <a:gd name="connsiteX15" fmla="*/ 4661202 w 7964489"/>
              <a:gd name="connsiteY15" fmla="*/ 585025 h 6858000"/>
              <a:gd name="connsiteX16" fmla="*/ 4745315 w 7964489"/>
              <a:gd name="connsiteY16" fmla="*/ 528817 h 6858000"/>
              <a:gd name="connsiteX17" fmla="*/ 5167647 w 7964489"/>
              <a:gd name="connsiteY17" fmla="*/ 0 h 6858000"/>
              <a:gd name="connsiteX18" fmla="*/ 7964489 w 7964489"/>
              <a:gd name="connsiteY18" fmla="*/ 0 h 6858000"/>
              <a:gd name="connsiteX19" fmla="*/ 7964489 w 7964489"/>
              <a:gd name="connsiteY19" fmla="*/ 581734 h 6858000"/>
              <a:gd name="connsiteX20" fmla="*/ 3875844 w 7964489"/>
              <a:gd name="connsiteY20" fmla="*/ 5827594 h 6858000"/>
              <a:gd name="connsiteX21" fmla="*/ 3786013 w 7964489"/>
              <a:gd name="connsiteY21" fmla="*/ 57847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4489" h="6858000">
                <a:moveTo>
                  <a:pt x="7778449" y="1217940"/>
                </a:moveTo>
                <a:cubicBezTo>
                  <a:pt x="7812368" y="1217940"/>
                  <a:pt x="7839864" y="1245436"/>
                  <a:pt x="7839864" y="1279355"/>
                </a:cubicBezTo>
                <a:cubicBezTo>
                  <a:pt x="7839864" y="1287835"/>
                  <a:pt x="7838145" y="1295913"/>
                  <a:pt x="7835038" y="1303261"/>
                </a:cubicBezTo>
                <a:lnTo>
                  <a:pt x="7831351" y="1308729"/>
                </a:lnTo>
                <a:lnTo>
                  <a:pt x="7820047" y="1351128"/>
                </a:lnTo>
                <a:lnTo>
                  <a:pt x="6561027" y="6858000"/>
                </a:lnTo>
                <a:lnTo>
                  <a:pt x="3421268" y="6858000"/>
                </a:lnTo>
                <a:lnTo>
                  <a:pt x="7724513" y="1245358"/>
                </a:lnTo>
                <a:lnTo>
                  <a:pt x="7727645" y="1246869"/>
                </a:lnTo>
                <a:lnTo>
                  <a:pt x="7735022" y="1235928"/>
                </a:lnTo>
                <a:cubicBezTo>
                  <a:pt x="7746136" y="1224814"/>
                  <a:pt x="7761489" y="1217940"/>
                  <a:pt x="7778449" y="1217940"/>
                </a:cubicBezTo>
                <a:close/>
                <a:moveTo>
                  <a:pt x="4745315" y="528817"/>
                </a:moveTo>
                <a:cubicBezTo>
                  <a:pt x="4769088" y="531405"/>
                  <a:pt x="4783051" y="555745"/>
                  <a:pt x="4770572" y="603115"/>
                </a:cubicBezTo>
                <a:lnTo>
                  <a:pt x="3224260" y="6858000"/>
                </a:lnTo>
                <a:lnTo>
                  <a:pt x="0" y="6858000"/>
                </a:lnTo>
                <a:lnTo>
                  <a:pt x="4661202" y="585025"/>
                </a:lnTo>
                <a:cubicBezTo>
                  <a:pt x="4687960" y="545391"/>
                  <a:pt x="4721542" y="526228"/>
                  <a:pt x="4745315" y="528817"/>
                </a:cubicBez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875844" y="5827594"/>
                </a:lnTo>
                <a:cubicBezTo>
                  <a:pt x="3798133" y="5935017"/>
                  <a:pt x="3757954" y="5895728"/>
                  <a:pt x="3786013" y="57847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148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893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65D066E-D3D5-4898-80FA-E4BC8D178D5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542589 h 5174054"/>
              <a:gd name="connsiteX2" fmla="*/ 4487681 w 4498434"/>
              <a:gd name="connsiteY2" fmla="*/ 4577231 h 5174054"/>
              <a:gd name="connsiteX3" fmla="*/ 4323108 w 4498434"/>
              <a:gd name="connsiteY3" fmla="*/ 4712212 h 5174054"/>
              <a:gd name="connsiteX4" fmla="*/ 4277045 w 4498434"/>
              <a:gd name="connsiteY4" fmla="*/ 4716855 h 5174054"/>
              <a:gd name="connsiteX5" fmla="*/ 3995790 w 4498434"/>
              <a:gd name="connsiteY5" fmla="*/ 4716855 h 5174054"/>
              <a:gd name="connsiteX6" fmla="*/ 4167697 w 4498434"/>
              <a:gd name="connsiteY6" fmla="*/ 1511480 h 5174054"/>
              <a:gd name="connsiteX7" fmla="*/ 4167697 w 4498434"/>
              <a:gd name="connsiteY7" fmla="*/ 4231558 h 5174054"/>
              <a:gd name="connsiteX8" fmla="*/ 3496993 w 4498434"/>
              <a:gd name="connsiteY8" fmla="*/ 5174054 h 5174054"/>
              <a:gd name="connsiteX9" fmla="*/ 1561317 w 4498434"/>
              <a:gd name="connsiteY9" fmla="*/ 5174054 h 5174054"/>
              <a:gd name="connsiteX10" fmla="*/ 710479 w 4498434"/>
              <a:gd name="connsiteY10" fmla="*/ 457199 h 5174054"/>
              <a:gd name="connsiteX11" fmla="*/ 2646154 w 4498434"/>
              <a:gd name="connsiteY11" fmla="*/ 457199 h 5174054"/>
              <a:gd name="connsiteX12" fmla="*/ 0 w 4498434"/>
              <a:gd name="connsiteY12" fmla="*/ 4175666 h 5174054"/>
              <a:gd name="connsiteX13" fmla="*/ 0 w 4498434"/>
              <a:gd name="connsiteY13" fmla="*/ 1455589 h 5174054"/>
              <a:gd name="connsiteX14" fmla="*/ 3135223 w 4498434"/>
              <a:gd name="connsiteY14" fmla="*/ 0 h 5174054"/>
              <a:gd name="connsiteX15" fmla="*/ 4268480 w 4498434"/>
              <a:gd name="connsiteY15" fmla="*/ 0 h 5174054"/>
              <a:gd name="connsiteX16" fmla="*/ 4479126 w 4498434"/>
              <a:gd name="connsiteY16" fmla="*/ 139626 h 5174054"/>
              <a:gd name="connsiteX17" fmla="*/ 4488706 w 4498434"/>
              <a:gd name="connsiteY17" fmla="*/ 170488 h 5174054"/>
              <a:gd name="connsiteX18" fmla="*/ 4488706 w 4498434"/>
              <a:gd name="connsiteY18" fmla="*/ 818118 h 5174054"/>
              <a:gd name="connsiteX19" fmla="*/ 1714266 w 4498434"/>
              <a:gd name="connsiteY19" fmla="*/ 4716855 h 5174054"/>
              <a:gd name="connsiteX20" fmla="*/ 425556 w 4498434"/>
              <a:gd name="connsiteY20" fmla="*/ 4716855 h 5174054"/>
              <a:gd name="connsiteX21" fmla="*/ 364591 w 4498434"/>
              <a:gd name="connsiteY21" fmla="*/ 4668822 h 5174054"/>
              <a:gd name="connsiteX22" fmla="*/ 322664 w 4498434"/>
              <a:gd name="connsiteY22" fmla="*/ 4596156 h 5174054"/>
              <a:gd name="connsiteX23" fmla="*/ 321009 w 4498434"/>
              <a:gd name="connsiteY23" fmla="*/ 4589926 h 5174054"/>
              <a:gd name="connsiteX24" fmla="*/ 321009 w 4498434"/>
              <a:gd name="connsiteY24" fmla="*/ 3954632 h 5174054"/>
              <a:gd name="connsiteX25" fmla="*/ 541021 w 4498434"/>
              <a:gd name="connsiteY25" fmla="*/ 0 h 5174054"/>
              <a:gd name="connsiteX26" fmla="*/ 873155 w 4498434"/>
              <a:gd name="connsiteY26" fmla="*/ 0 h 5174054"/>
              <a:gd name="connsiteX27" fmla="*/ 330737 w 4498434"/>
              <a:gd name="connsiteY27" fmla="*/ 762226 h 5174054"/>
              <a:gd name="connsiteX28" fmla="*/ 330737 w 4498434"/>
              <a:gd name="connsiteY28" fmla="*/ 138959 h 5174054"/>
              <a:gd name="connsiteX29" fmla="*/ 351454 w 4498434"/>
              <a:gd name="connsiteY29" fmla="*/ 100793 h 5174054"/>
              <a:gd name="connsiteX30" fmla="*/ 541021 w 4498434"/>
              <a:gd name="connsiteY30" fmla="*/ 0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542589"/>
                </a:lnTo>
                <a:lnTo>
                  <a:pt x="4487681" y="4577231"/>
                </a:lnTo>
                <a:cubicBezTo>
                  <a:pt x="4458760" y="4645607"/>
                  <a:pt x="4397518" y="4696985"/>
                  <a:pt x="4323108" y="4712212"/>
                </a:cubicBezTo>
                <a:lnTo>
                  <a:pt x="4277045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268480" y="0"/>
                </a:lnTo>
                <a:cubicBezTo>
                  <a:pt x="4363174" y="0"/>
                  <a:pt x="4444420" y="57574"/>
                  <a:pt x="4479126" y="139626"/>
                </a:cubicBezTo>
                <a:lnTo>
                  <a:pt x="4488706" y="170488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425556" y="4716855"/>
                </a:lnTo>
                <a:lnTo>
                  <a:pt x="364591" y="4668822"/>
                </a:lnTo>
                <a:cubicBezTo>
                  <a:pt x="346889" y="4648137"/>
                  <a:pt x="332564" y="4623506"/>
                  <a:pt x="322664" y="4596156"/>
                </a:cubicBezTo>
                <a:lnTo>
                  <a:pt x="321009" y="4589926"/>
                </a:lnTo>
                <a:lnTo>
                  <a:pt x="321009" y="3954632"/>
                </a:lnTo>
                <a:close/>
                <a:moveTo>
                  <a:pt x="541021" y="0"/>
                </a:moveTo>
                <a:lnTo>
                  <a:pt x="873155" y="0"/>
                </a:lnTo>
                <a:lnTo>
                  <a:pt x="330737" y="762226"/>
                </a:lnTo>
                <a:lnTo>
                  <a:pt x="330737" y="138959"/>
                </a:lnTo>
                <a:lnTo>
                  <a:pt x="351454" y="100793"/>
                </a:lnTo>
                <a:cubicBezTo>
                  <a:pt x="392537" y="39982"/>
                  <a:pt x="462110" y="0"/>
                  <a:pt x="5410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127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190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63517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298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79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B806C15-1496-46D2-B3C6-16D71EE0125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928059" y="1508525"/>
            <a:ext cx="2682602" cy="26460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0F0AD6D-5D00-45BC-9C90-6A047D29B88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581339" y="1508525"/>
            <a:ext cx="2682602" cy="26460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367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2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632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8428A6-285B-4019-9FA9-2D7EBEA49457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DE46E4F-7CF6-47A8-B393-17170FD3D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9E5E1F-71F0-4FB3-B475-BE3907B9334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8979">
            <a:off x="1271196" y="1756316"/>
            <a:ext cx="1811352" cy="2841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207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3418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IMAGES AND CONTENTS</a:t>
            </a:r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2A4CB6F-7C9C-4340-8102-6603FA2A78DA}"/>
              </a:ext>
            </a:extLst>
          </p:cNvPr>
          <p:cNvGrpSpPr/>
          <p:nvPr userDrawn="1"/>
        </p:nvGrpSpPr>
        <p:grpSpPr>
          <a:xfrm rot="16200000">
            <a:off x="10717958" y="5625244"/>
            <a:ext cx="720080" cy="720080"/>
            <a:chOff x="546346" y="5762189"/>
            <a:chExt cx="720080" cy="72008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8678E57-298A-4132-B4F7-BE72C9826DD2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C84B1A6-ADB3-465D-B651-2B4F073AD8AB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276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791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E8C983F-B9B3-4B14-8478-59240E9117C4}"/>
              </a:ext>
            </a:extLst>
          </p:cNvPr>
          <p:cNvSpPr/>
          <p:nvPr userDrawn="1"/>
        </p:nvSpPr>
        <p:spPr>
          <a:xfrm>
            <a:off x="-308740" y="5409449"/>
            <a:ext cx="4835532" cy="4898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3F6ED-2418-4389-8234-1F17162721CF}"/>
              </a:ext>
            </a:extLst>
          </p:cNvPr>
          <p:cNvSpPr/>
          <p:nvPr userDrawn="1"/>
        </p:nvSpPr>
        <p:spPr>
          <a:xfrm>
            <a:off x="7495354" y="5436248"/>
            <a:ext cx="4835532" cy="4898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4362B2-986B-466B-BFBC-6D0F4F8E8A9A}"/>
              </a:ext>
            </a:extLst>
          </p:cNvPr>
          <p:cNvSpPr/>
          <p:nvPr userDrawn="1"/>
        </p:nvSpPr>
        <p:spPr>
          <a:xfrm>
            <a:off x="3555988" y="5940103"/>
            <a:ext cx="5080024" cy="5145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grpSp>
        <p:nvGrpSpPr>
          <p:cNvPr id="14" name="Graphic 14">
            <a:extLst>
              <a:ext uri="{FF2B5EF4-FFF2-40B4-BE49-F238E27FC236}">
                <a16:creationId xmlns:a16="http://schemas.microsoft.com/office/drawing/2014/main" id="{12188735-4571-42C2-BFBC-F562BCDBD4C2}"/>
              </a:ext>
            </a:extLst>
          </p:cNvPr>
          <p:cNvGrpSpPr/>
          <p:nvPr userDrawn="1"/>
        </p:nvGrpSpPr>
        <p:grpSpPr>
          <a:xfrm>
            <a:off x="651992" y="3101276"/>
            <a:ext cx="3145888" cy="2539116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B3EF12-A43C-4C42-A1C7-5CEC843743B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BFEC24A-A698-46A9-A9FD-90B34A50AD8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ED1278-AAC4-4D3F-AAE8-752FBC71EBD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00A721-C688-4F1C-846E-8EA137C2C11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5AB4A1E-717F-4A1F-8484-828EE967421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EDAAA8-9B4B-42D5-82CC-FD8A83AB64B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5076DBE-BE71-4C36-B867-9D581C6C007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4E1E01-9179-4BCB-B09E-836E6F5D7AB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03D89269-45F2-4A00-BA73-CDE7C5E0B6C3}"/>
              </a:ext>
            </a:extLst>
          </p:cNvPr>
          <p:cNvGrpSpPr/>
          <p:nvPr userDrawn="1"/>
        </p:nvGrpSpPr>
        <p:grpSpPr>
          <a:xfrm>
            <a:off x="8448203" y="3101276"/>
            <a:ext cx="3145888" cy="2539116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1B8DD0-F6F4-4A4C-9607-81FFDB331BD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D814D6-EA5E-4F1A-918A-DCCE9AA2705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1056A2-1593-4B4D-B366-28CA93471A5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70A458D-0CF8-4D09-84B9-42862283A2C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FAD23A2-2040-4932-8D93-400C02A8E8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50255F2-579E-4127-A4CD-D22E868C2A6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605C148-0D2E-4053-B6BE-BF41FD09CD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8C1AC91-7889-4740-8CD9-6B8FD4831F4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10FBF375-44DE-4AF7-BBAB-F31C01DF8BF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5571" y="3248004"/>
            <a:ext cx="2881426" cy="1716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A3C72522-24A8-4643-B384-3B38B1CF10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80435" y="3248004"/>
            <a:ext cx="2881426" cy="1716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96D25FA7-49DA-49BF-8DA5-3BD079D973CB}"/>
              </a:ext>
            </a:extLst>
          </p:cNvPr>
          <p:cNvGrpSpPr/>
          <p:nvPr userDrawn="1"/>
        </p:nvGrpSpPr>
        <p:grpSpPr>
          <a:xfrm>
            <a:off x="3636460" y="2199679"/>
            <a:ext cx="4974788" cy="4015262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F315F39-2FAC-4FD9-9CD3-3A26A160BBF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2DD351-C802-4FB7-A3FB-6D9D628FD3D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E04FA9-DA25-47C2-8FE7-52F824AAD57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E344A55-1F80-4651-8A8D-16A06441808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22142E-8676-40C1-A728-6FC82196179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C51FB6-13BA-4CC3-BDF7-32959A5B17E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DD32C5-0449-4E79-A9E8-36CEB2A675C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6F913E-32C0-4C35-8046-52451C5D5F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619CA950-4E1C-4BD9-B2E1-BE7A825155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0754" y="2388883"/>
            <a:ext cx="4701092" cy="27401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15CF0EF-0DB2-4A53-B37A-64A5491C9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7735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F3F3F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99250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345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1636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F953EB-1FCA-4A8F-B0DE-144F57381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17143" y="2"/>
            <a:ext cx="6674856" cy="6857999"/>
          </a:xfrm>
          <a:custGeom>
            <a:avLst/>
            <a:gdLst>
              <a:gd name="connsiteX0" fmla="*/ 5395694 w 6674856"/>
              <a:gd name="connsiteY0" fmla="*/ 387 h 6857999"/>
              <a:gd name="connsiteX1" fmla="*/ 5516631 w 6674856"/>
              <a:gd name="connsiteY1" fmla="*/ 3876 h 6857999"/>
              <a:gd name="connsiteX2" fmla="*/ 5746101 w 6674856"/>
              <a:gd name="connsiteY2" fmla="*/ 189930 h 6857999"/>
              <a:gd name="connsiteX3" fmla="*/ 5972471 w 6674856"/>
              <a:gd name="connsiteY3" fmla="*/ 983778 h 6857999"/>
              <a:gd name="connsiteX4" fmla="*/ 6549259 w 6674856"/>
              <a:gd name="connsiteY4" fmla="*/ 1309382 h 6857999"/>
              <a:gd name="connsiteX5" fmla="*/ 6659725 w 6674856"/>
              <a:gd name="connsiteY5" fmla="*/ 1248526 h 6857999"/>
              <a:gd name="connsiteX6" fmla="*/ 6674856 w 6674856"/>
              <a:gd name="connsiteY6" fmla="*/ 1231170 h 6857999"/>
              <a:gd name="connsiteX7" fmla="*/ 6674856 w 6674856"/>
              <a:gd name="connsiteY7" fmla="*/ 4649495 h 6857999"/>
              <a:gd name="connsiteX8" fmla="*/ 6604594 w 6674856"/>
              <a:gd name="connsiteY8" fmla="*/ 4593931 h 6857999"/>
              <a:gd name="connsiteX9" fmla="*/ 5761607 w 6674856"/>
              <a:gd name="connsiteY9" fmla="*/ 4332831 h 6857999"/>
              <a:gd name="connsiteX10" fmla="*/ 4328955 w 6674856"/>
              <a:gd name="connsiteY10" fmla="*/ 5765482 h 6857999"/>
              <a:gd name="connsiteX11" fmla="*/ 4747976 w 6674856"/>
              <a:gd name="connsiteY11" fmla="*/ 6791903 h 6857999"/>
              <a:gd name="connsiteX12" fmla="*/ 4821819 w 6674856"/>
              <a:gd name="connsiteY12" fmla="*/ 6857999 h 6857999"/>
              <a:gd name="connsiteX13" fmla="*/ 1401800 w 6674856"/>
              <a:gd name="connsiteY13" fmla="*/ 6857999 h 6857999"/>
              <a:gd name="connsiteX14" fmla="*/ 1375865 w 6674856"/>
              <a:gd name="connsiteY14" fmla="*/ 6806099 h 6857999"/>
              <a:gd name="connsiteX15" fmla="*/ 1091542 w 6674856"/>
              <a:gd name="connsiteY15" fmla="*/ 6639953 h 6857999"/>
              <a:gd name="connsiteX16" fmla="*/ 313201 w 6674856"/>
              <a:gd name="connsiteY16" fmla="*/ 6534521 h 6857999"/>
              <a:gd name="connsiteX17" fmla="*/ 6202 w 6674856"/>
              <a:gd name="connsiteY17" fmla="*/ 6317456 h 6857999"/>
              <a:gd name="connsiteX18" fmla="*/ 0 w 6674856"/>
              <a:gd name="connsiteY18" fmla="*/ 5932936 h 6857999"/>
              <a:gd name="connsiteX19" fmla="*/ 226376 w 6674856"/>
              <a:gd name="connsiteY19" fmla="*/ 5768578 h 6857999"/>
              <a:gd name="connsiteX20" fmla="*/ 1020223 w 6674856"/>
              <a:gd name="connsiteY20" fmla="*/ 5545310 h 6857999"/>
              <a:gd name="connsiteX21" fmla="*/ 1293108 w 6674856"/>
              <a:gd name="connsiteY21" fmla="*/ 5241413 h 6857999"/>
              <a:gd name="connsiteX22" fmla="*/ 1308614 w 6674856"/>
              <a:gd name="connsiteY22" fmla="*/ 5111173 h 6857999"/>
              <a:gd name="connsiteX23" fmla="*/ 1138059 w 6674856"/>
              <a:gd name="connsiteY23" fmla="*/ 4794878 h 6857999"/>
              <a:gd name="connsiteX24" fmla="*/ 418632 w 6674856"/>
              <a:gd name="connsiteY24" fmla="*/ 4373145 h 6857999"/>
              <a:gd name="connsiteX25" fmla="*/ 263583 w 6674856"/>
              <a:gd name="connsiteY25" fmla="*/ 3994828 h 6857999"/>
              <a:gd name="connsiteX26" fmla="*/ 279088 w 6674856"/>
              <a:gd name="connsiteY26" fmla="*/ 3942109 h 6857999"/>
              <a:gd name="connsiteX27" fmla="*/ 688416 w 6674856"/>
              <a:gd name="connsiteY27" fmla="*/ 3659920 h 6857999"/>
              <a:gd name="connsiteX28" fmla="*/ 1451260 w 6674856"/>
              <a:gd name="connsiteY28" fmla="*/ 3746745 h 6857999"/>
              <a:gd name="connsiteX29" fmla="*/ 1841981 w 6674856"/>
              <a:gd name="connsiteY29" fmla="*/ 3566893 h 6857999"/>
              <a:gd name="connsiteX30" fmla="*/ 1810969 w 6674856"/>
              <a:gd name="connsiteY30" fmla="*/ 3036627 h 6857999"/>
              <a:gd name="connsiteX31" fmla="*/ 1336519 w 6674856"/>
              <a:gd name="connsiteY31" fmla="*/ 2407127 h 6857999"/>
              <a:gd name="connsiteX32" fmla="*/ 1336519 w 6674856"/>
              <a:gd name="connsiteY32" fmla="*/ 2056719 h 6857999"/>
              <a:gd name="connsiteX33" fmla="*/ 1491567 w 6674856"/>
              <a:gd name="connsiteY33" fmla="*/ 1883063 h 6857999"/>
              <a:gd name="connsiteX34" fmla="*/ 1823374 w 6674856"/>
              <a:gd name="connsiteY34" fmla="*/ 1845850 h 6857999"/>
              <a:gd name="connsiteX35" fmla="*/ 2527296 w 6674856"/>
              <a:gd name="connsiteY35" fmla="*/ 2242774 h 6857999"/>
              <a:gd name="connsiteX36" fmla="*/ 3156790 w 6674856"/>
              <a:gd name="connsiteY36" fmla="*/ 2066022 h 6857999"/>
              <a:gd name="connsiteX37" fmla="*/ 3172296 w 6674856"/>
              <a:gd name="connsiteY37" fmla="*/ 1793137 h 6857999"/>
              <a:gd name="connsiteX38" fmla="*/ 2967635 w 6674856"/>
              <a:gd name="connsiteY38" fmla="*/ 1002384 h 6857999"/>
              <a:gd name="connsiteX39" fmla="*/ 3116476 w 6674856"/>
              <a:gd name="connsiteY39" fmla="*/ 636472 h 6857999"/>
              <a:gd name="connsiteX40" fmla="*/ 3231217 w 6674856"/>
              <a:gd name="connsiteY40" fmla="*/ 574455 h 6857999"/>
              <a:gd name="connsiteX41" fmla="*/ 3659146 w 6674856"/>
              <a:gd name="connsiteY41" fmla="*/ 679887 h 6857999"/>
              <a:gd name="connsiteX42" fmla="*/ 4152204 w 6674856"/>
              <a:gd name="connsiteY42" fmla="*/ 1306281 h 6857999"/>
              <a:gd name="connsiteX43" fmla="*/ 4825115 w 6674856"/>
              <a:gd name="connsiteY43" fmla="*/ 1303180 h 6857999"/>
              <a:gd name="connsiteX44" fmla="*/ 4905743 w 6674856"/>
              <a:gd name="connsiteY44" fmla="*/ 1017890 h 6857999"/>
              <a:gd name="connsiteX45" fmla="*/ 5004973 w 6674856"/>
              <a:gd name="connsiteY45" fmla="*/ 292267 h 6857999"/>
              <a:gd name="connsiteX46" fmla="*/ 5274751 w 6674856"/>
              <a:gd name="connsiteY46" fmla="*/ 13179 h 6857999"/>
              <a:gd name="connsiteX47" fmla="*/ 5395694 w 6674856"/>
              <a:gd name="connsiteY47" fmla="*/ 38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856" h="6857999">
                <a:moveTo>
                  <a:pt x="5395694" y="387"/>
                </a:moveTo>
                <a:cubicBezTo>
                  <a:pt x="5436007" y="-776"/>
                  <a:pt x="5476320" y="775"/>
                  <a:pt x="5516631" y="3876"/>
                </a:cubicBezTo>
                <a:cubicBezTo>
                  <a:pt x="5634468" y="10078"/>
                  <a:pt x="5715097" y="72094"/>
                  <a:pt x="5746101" y="189930"/>
                </a:cubicBezTo>
                <a:cubicBezTo>
                  <a:pt x="5820529" y="453512"/>
                  <a:pt x="5898050" y="720196"/>
                  <a:pt x="5972471" y="983778"/>
                </a:cubicBezTo>
                <a:cubicBezTo>
                  <a:pt x="6049999" y="1253568"/>
                  <a:pt x="6273266" y="1380708"/>
                  <a:pt x="6549259" y="1309382"/>
                </a:cubicBezTo>
                <a:cubicBezTo>
                  <a:pt x="6594219" y="1298528"/>
                  <a:pt x="6629879" y="1276822"/>
                  <a:pt x="6659725" y="1248526"/>
                </a:cubicBezTo>
                <a:lnTo>
                  <a:pt x="6674856" y="1231170"/>
                </a:lnTo>
                <a:lnTo>
                  <a:pt x="6674856" y="4649495"/>
                </a:lnTo>
                <a:lnTo>
                  <a:pt x="6604594" y="4593931"/>
                </a:lnTo>
                <a:cubicBezTo>
                  <a:pt x="6375601" y="4430802"/>
                  <a:pt x="6089536" y="4331668"/>
                  <a:pt x="5761607" y="4332831"/>
                </a:cubicBezTo>
                <a:cubicBezTo>
                  <a:pt x="4952254" y="4335932"/>
                  <a:pt x="4332063" y="4953028"/>
                  <a:pt x="4328955" y="5765482"/>
                </a:cubicBezTo>
                <a:cubicBezTo>
                  <a:pt x="4327405" y="6177912"/>
                  <a:pt x="4488656" y="6536073"/>
                  <a:pt x="4747976" y="6791903"/>
                </a:cubicBezTo>
                <a:lnTo>
                  <a:pt x="4821819" y="6857999"/>
                </a:lnTo>
                <a:lnTo>
                  <a:pt x="1401800" y="6857999"/>
                </a:lnTo>
                <a:lnTo>
                  <a:pt x="1375865" y="6806099"/>
                </a:lnTo>
                <a:cubicBezTo>
                  <a:pt x="1317721" y="6707984"/>
                  <a:pt x="1226436" y="6653908"/>
                  <a:pt x="1091542" y="6639953"/>
                </a:cubicBezTo>
                <a:cubicBezTo>
                  <a:pt x="831062" y="6612043"/>
                  <a:pt x="573681" y="6562431"/>
                  <a:pt x="313201" y="6534521"/>
                </a:cubicBezTo>
                <a:cubicBezTo>
                  <a:pt x="164353" y="6519016"/>
                  <a:pt x="58922" y="6460101"/>
                  <a:pt x="6202" y="6317456"/>
                </a:cubicBezTo>
                <a:cubicBezTo>
                  <a:pt x="0" y="6184114"/>
                  <a:pt x="0" y="6060070"/>
                  <a:pt x="0" y="5932936"/>
                </a:cubicBezTo>
                <a:cubicBezTo>
                  <a:pt x="49618" y="5839903"/>
                  <a:pt x="127140" y="5793392"/>
                  <a:pt x="226376" y="5768578"/>
                </a:cubicBezTo>
                <a:cubicBezTo>
                  <a:pt x="493059" y="5697258"/>
                  <a:pt x="753540" y="5616636"/>
                  <a:pt x="1020223" y="5545310"/>
                </a:cubicBezTo>
                <a:cubicBezTo>
                  <a:pt x="1181468" y="5501900"/>
                  <a:pt x="1277603" y="5411968"/>
                  <a:pt x="1293108" y="5241413"/>
                </a:cubicBezTo>
                <a:cubicBezTo>
                  <a:pt x="1296209" y="5198004"/>
                  <a:pt x="1302406" y="5154588"/>
                  <a:pt x="1308614" y="5111173"/>
                </a:cubicBezTo>
                <a:cubicBezTo>
                  <a:pt x="1324120" y="4965433"/>
                  <a:pt x="1258997" y="4866197"/>
                  <a:pt x="1138059" y="4794878"/>
                </a:cubicBezTo>
                <a:cubicBezTo>
                  <a:pt x="896185" y="4655334"/>
                  <a:pt x="657411" y="4512689"/>
                  <a:pt x="418632" y="4373145"/>
                </a:cubicBezTo>
                <a:cubicBezTo>
                  <a:pt x="241875" y="4270808"/>
                  <a:pt x="210870" y="4193287"/>
                  <a:pt x="263583" y="3994828"/>
                </a:cubicBezTo>
                <a:cubicBezTo>
                  <a:pt x="269785" y="3976221"/>
                  <a:pt x="272886" y="3957614"/>
                  <a:pt x="279088" y="3942109"/>
                </a:cubicBezTo>
                <a:cubicBezTo>
                  <a:pt x="356610" y="3684729"/>
                  <a:pt x="424835" y="3635111"/>
                  <a:pt x="688416" y="3659920"/>
                </a:cubicBezTo>
                <a:cubicBezTo>
                  <a:pt x="942696" y="3684729"/>
                  <a:pt x="1196975" y="3712639"/>
                  <a:pt x="1451260" y="3746745"/>
                </a:cubicBezTo>
                <a:cubicBezTo>
                  <a:pt x="1652820" y="3771554"/>
                  <a:pt x="1739645" y="3737442"/>
                  <a:pt x="1841981" y="3566893"/>
                </a:cubicBezTo>
                <a:cubicBezTo>
                  <a:pt x="1987721" y="3331214"/>
                  <a:pt x="1981525" y="3256794"/>
                  <a:pt x="1810969" y="3036627"/>
                </a:cubicBezTo>
                <a:cubicBezTo>
                  <a:pt x="1649718" y="2828859"/>
                  <a:pt x="1491567" y="2617996"/>
                  <a:pt x="1336519" y="2407127"/>
                </a:cubicBezTo>
                <a:cubicBezTo>
                  <a:pt x="1243491" y="2283088"/>
                  <a:pt x="1243491" y="2180758"/>
                  <a:pt x="1336519" y="2056719"/>
                </a:cubicBezTo>
                <a:cubicBezTo>
                  <a:pt x="1383035" y="1994697"/>
                  <a:pt x="1432652" y="1932681"/>
                  <a:pt x="1491567" y="1883063"/>
                </a:cubicBezTo>
                <a:cubicBezTo>
                  <a:pt x="1609403" y="1783834"/>
                  <a:pt x="1690033" y="1771429"/>
                  <a:pt x="1823374" y="1845850"/>
                </a:cubicBezTo>
                <a:cubicBezTo>
                  <a:pt x="2059046" y="1976090"/>
                  <a:pt x="2300927" y="2097028"/>
                  <a:pt x="2527296" y="2242774"/>
                </a:cubicBezTo>
                <a:cubicBezTo>
                  <a:pt x="2787777" y="2410228"/>
                  <a:pt x="2967635" y="2298594"/>
                  <a:pt x="3156790" y="2066022"/>
                </a:cubicBezTo>
                <a:cubicBezTo>
                  <a:pt x="3218813" y="1988495"/>
                  <a:pt x="3197105" y="1886164"/>
                  <a:pt x="3172296" y="1793137"/>
                </a:cubicBezTo>
                <a:cubicBezTo>
                  <a:pt x="3104071" y="1529555"/>
                  <a:pt x="3035853" y="1265967"/>
                  <a:pt x="2967635" y="1002384"/>
                </a:cubicBezTo>
                <a:cubicBezTo>
                  <a:pt x="2918017" y="813229"/>
                  <a:pt x="2949022" y="735701"/>
                  <a:pt x="3116476" y="636472"/>
                </a:cubicBezTo>
                <a:cubicBezTo>
                  <a:pt x="3153689" y="614764"/>
                  <a:pt x="3190903" y="593056"/>
                  <a:pt x="3231217" y="574455"/>
                </a:cubicBezTo>
                <a:cubicBezTo>
                  <a:pt x="3432777" y="481422"/>
                  <a:pt x="3522703" y="503130"/>
                  <a:pt x="3659146" y="679887"/>
                </a:cubicBezTo>
                <a:cubicBezTo>
                  <a:pt x="3823499" y="887649"/>
                  <a:pt x="3987851" y="1098519"/>
                  <a:pt x="4152204" y="1306281"/>
                </a:cubicBezTo>
                <a:cubicBezTo>
                  <a:pt x="4307253" y="1498544"/>
                  <a:pt x="4670065" y="1498544"/>
                  <a:pt x="4825115" y="1303180"/>
                </a:cubicBezTo>
                <a:cubicBezTo>
                  <a:pt x="4890238" y="1219456"/>
                  <a:pt x="4890238" y="1114024"/>
                  <a:pt x="4905743" y="1017890"/>
                </a:cubicBezTo>
                <a:cubicBezTo>
                  <a:pt x="4942951" y="776016"/>
                  <a:pt x="4973962" y="534141"/>
                  <a:pt x="5004973" y="292267"/>
                </a:cubicBezTo>
                <a:cubicBezTo>
                  <a:pt x="5029781" y="100004"/>
                  <a:pt x="5082495" y="47285"/>
                  <a:pt x="5274751" y="13179"/>
                </a:cubicBezTo>
                <a:cubicBezTo>
                  <a:pt x="5315066" y="5426"/>
                  <a:pt x="5355380" y="1550"/>
                  <a:pt x="5395694" y="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881AC1-277D-494D-985E-AAF32463F2B7}"/>
              </a:ext>
            </a:extLst>
          </p:cNvPr>
          <p:cNvSpPr/>
          <p:nvPr userDrawn="1"/>
        </p:nvSpPr>
        <p:spPr>
          <a:xfrm>
            <a:off x="1" y="1"/>
            <a:ext cx="3880483" cy="4196531"/>
          </a:xfrm>
          <a:custGeom>
            <a:avLst/>
            <a:gdLst>
              <a:gd name="connsiteX0" fmla="*/ 916463 w 3880483"/>
              <a:gd name="connsiteY0" fmla="*/ 0 h 4196531"/>
              <a:gd name="connsiteX1" fmla="*/ 3020188 w 3880483"/>
              <a:gd name="connsiteY1" fmla="*/ 0 h 4196531"/>
              <a:gd name="connsiteX2" fmla="*/ 3039308 w 3880483"/>
              <a:gd name="connsiteY2" fmla="*/ 45692 h 4196531"/>
              <a:gd name="connsiteX3" fmla="*/ 3189062 w 3880483"/>
              <a:gd name="connsiteY3" fmla="*/ 136184 h 4196531"/>
              <a:gd name="connsiteX4" fmla="*/ 3705385 w 3880483"/>
              <a:gd name="connsiteY4" fmla="*/ 206419 h 4196531"/>
              <a:gd name="connsiteX5" fmla="*/ 3872430 w 3880483"/>
              <a:gd name="connsiteY5" fmla="*/ 371566 h 4196531"/>
              <a:gd name="connsiteX6" fmla="*/ 3878125 w 3880483"/>
              <a:gd name="connsiteY6" fmla="*/ 519628 h 4196531"/>
              <a:gd name="connsiteX7" fmla="*/ 3756640 w 3880483"/>
              <a:gd name="connsiteY7" fmla="*/ 661999 h 4196531"/>
              <a:gd name="connsiteX8" fmla="*/ 3270686 w 3880483"/>
              <a:gd name="connsiteY8" fmla="*/ 800570 h 4196531"/>
              <a:gd name="connsiteX9" fmla="*/ 3073271 w 3880483"/>
              <a:gd name="connsiteY9" fmla="*/ 1128966 h 4196531"/>
              <a:gd name="connsiteX10" fmla="*/ 3173875 w 3880483"/>
              <a:gd name="connsiteY10" fmla="*/ 1261845 h 4196531"/>
              <a:gd name="connsiteX11" fmla="*/ 3619964 w 3880483"/>
              <a:gd name="connsiteY11" fmla="*/ 1523800 h 4196531"/>
              <a:gd name="connsiteX12" fmla="*/ 3716775 w 3880483"/>
              <a:gd name="connsiteY12" fmla="*/ 1749693 h 4196531"/>
              <a:gd name="connsiteX13" fmla="*/ 3712978 w 3880483"/>
              <a:gd name="connsiteY13" fmla="*/ 1772470 h 4196531"/>
              <a:gd name="connsiteX14" fmla="*/ 3445325 w 3880483"/>
              <a:gd name="connsiteY14" fmla="*/ 1964193 h 4196531"/>
              <a:gd name="connsiteX15" fmla="*/ 2978358 w 3880483"/>
              <a:gd name="connsiteY15" fmla="*/ 1905349 h 4196531"/>
              <a:gd name="connsiteX16" fmla="*/ 2742977 w 3880483"/>
              <a:gd name="connsiteY16" fmla="*/ 2026835 h 4196531"/>
              <a:gd name="connsiteX17" fmla="*/ 2739176 w 3880483"/>
              <a:gd name="connsiteY17" fmla="*/ 2307776 h 4196531"/>
              <a:gd name="connsiteX18" fmla="*/ 3040999 w 3880483"/>
              <a:gd name="connsiteY18" fmla="*/ 2706407 h 4196531"/>
              <a:gd name="connsiteX19" fmla="*/ 3040999 w 3880483"/>
              <a:gd name="connsiteY19" fmla="*/ 2966466 h 4196531"/>
              <a:gd name="connsiteX20" fmla="*/ 3029609 w 3880483"/>
              <a:gd name="connsiteY20" fmla="*/ 2979755 h 4196531"/>
              <a:gd name="connsiteX21" fmla="*/ 2703112 w 3880483"/>
              <a:gd name="connsiteY21" fmla="*/ 3044294 h 4196531"/>
              <a:gd name="connsiteX22" fmla="*/ 2298786 w 3880483"/>
              <a:gd name="connsiteY22" fmla="*/ 2816506 h 4196531"/>
              <a:gd name="connsiteX23" fmla="*/ 2021641 w 3880483"/>
              <a:gd name="connsiteY23" fmla="*/ 2856371 h 4196531"/>
              <a:gd name="connsiteX24" fmla="*/ 1932424 w 3880483"/>
              <a:gd name="connsiteY24" fmla="*/ 3106935 h 4196531"/>
              <a:gd name="connsiteX25" fmla="*/ 2063401 w 3880483"/>
              <a:gd name="connsiteY25" fmla="*/ 3611872 h 4196531"/>
              <a:gd name="connsiteX26" fmla="*/ 1989370 w 3880483"/>
              <a:gd name="connsiteY26" fmla="*/ 3801694 h 4196531"/>
              <a:gd name="connsiteX27" fmla="*/ 1856494 w 3880483"/>
              <a:gd name="connsiteY27" fmla="*/ 3870030 h 4196531"/>
              <a:gd name="connsiteX28" fmla="*/ 1657177 w 3880483"/>
              <a:gd name="connsiteY28" fmla="*/ 3814982 h 4196531"/>
              <a:gd name="connsiteX29" fmla="*/ 1343968 w 3880483"/>
              <a:gd name="connsiteY29" fmla="*/ 3418250 h 4196531"/>
              <a:gd name="connsiteX30" fmla="*/ 939642 w 3880483"/>
              <a:gd name="connsiteY30" fmla="*/ 3384080 h 4196531"/>
              <a:gd name="connsiteX31" fmla="*/ 886489 w 3880483"/>
              <a:gd name="connsiteY31" fmla="*/ 3490383 h 4196531"/>
              <a:gd name="connsiteX32" fmla="*/ 814360 w 3880483"/>
              <a:gd name="connsiteY32" fmla="*/ 4012401 h 4196531"/>
              <a:gd name="connsiteX33" fmla="*/ 677684 w 3880483"/>
              <a:gd name="connsiteY33" fmla="*/ 4196531 h 4196531"/>
              <a:gd name="connsiteX34" fmla="*/ 447997 w 3880483"/>
              <a:gd name="connsiteY34" fmla="*/ 4196531 h 4196531"/>
              <a:gd name="connsiteX35" fmla="*/ 347390 w 3880483"/>
              <a:gd name="connsiteY35" fmla="*/ 4056059 h 4196531"/>
              <a:gd name="connsiteX36" fmla="*/ 205019 w 3880483"/>
              <a:gd name="connsiteY36" fmla="*/ 3553024 h 4196531"/>
              <a:gd name="connsiteX37" fmla="*/ 36078 w 3880483"/>
              <a:gd name="connsiteY37" fmla="*/ 3404962 h 4196531"/>
              <a:gd name="connsiteX38" fmla="*/ 0 w 3880483"/>
              <a:gd name="connsiteY38" fmla="*/ 3400953 h 4196531"/>
              <a:gd name="connsiteX39" fmla="*/ 0 w 3880483"/>
              <a:gd name="connsiteY39" fmla="*/ 1478582 h 4196531"/>
              <a:gd name="connsiteX40" fmla="*/ 79520 w 3880483"/>
              <a:gd name="connsiteY40" fmla="*/ 1507156 h 4196531"/>
              <a:gd name="connsiteX41" fmla="*/ 337898 w 3880483"/>
              <a:gd name="connsiteY41" fmla="*/ 1546580 h 4196531"/>
              <a:gd name="connsiteX42" fmla="*/ 1224380 w 3880483"/>
              <a:gd name="connsiteY42" fmla="*/ 671491 h 4196531"/>
              <a:gd name="connsiteX43" fmla="*/ 985912 w 3880483"/>
              <a:gd name="connsiteY43" fmla="*/ 60729 h 419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880483" h="4196531">
                <a:moveTo>
                  <a:pt x="916463" y="0"/>
                </a:moveTo>
                <a:lnTo>
                  <a:pt x="3020188" y="0"/>
                </a:lnTo>
                <a:lnTo>
                  <a:pt x="3039308" y="45692"/>
                </a:lnTo>
                <a:cubicBezTo>
                  <a:pt x="3070540" y="97745"/>
                  <a:pt x="3120725" y="127642"/>
                  <a:pt x="3189062" y="136184"/>
                </a:cubicBezTo>
                <a:cubicBezTo>
                  <a:pt x="3361802" y="158964"/>
                  <a:pt x="3534543" y="183639"/>
                  <a:pt x="3705385" y="206419"/>
                </a:cubicBezTo>
                <a:cubicBezTo>
                  <a:pt x="3807891" y="219707"/>
                  <a:pt x="3861040" y="269060"/>
                  <a:pt x="3872430" y="371566"/>
                </a:cubicBezTo>
                <a:cubicBezTo>
                  <a:pt x="3878125" y="420923"/>
                  <a:pt x="3883820" y="470275"/>
                  <a:pt x="3878125" y="519628"/>
                </a:cubicBezTo>
                <a:cubicBezTo>
                  <a:pt x="3868634" y="597456"/>
                  <a:pt x="3828769" y="641118"/>
                  <a:pt x="3756640" y="661999"/>
                </a:cubicBezTo>
                <a:cubicBezTo>
                  <a:pt x="3595285" y="707555"/>
                  <a:pt x="3432037" y="753112"/>
                  <a:pt x="3270686" y="800570"/>
                </a:cubicBezTo>
                <a:cubicBezTo>
                  <a:pt x="3113132" y="846126"/>
                  <a:pt x="3040999" y="965717"/>
                  <a:pt x="3073271" y="1128966"/>
                </a:cubicBezTo>
                <a:cubicBezTo>
                  <a:pt x="3084657" y="1191607"/>
                  <a:pt x="3120725" y="1231472"/>
                  <a:pt x="3173875" y="1261845"/>
                </a:cubicBezTo>
                <a:cubicBezTo>
                  <a:pt x="3321941" y="1349165"/>
                  <a:pt x="3469999" y="1436480"/>
                  <a:pt x="3619964" y="1523800"/>
                </a:cubicBezTo>
                <a:cubicBezTo>
                  <a:pt x="3730063" y="1588343"/>
                  <a:pt x="3747148" y="1626306"/>
                  <a:pt x="3716775" y="1749693"/>
                </a:cubicBezTo>
                <a:cubicBezTo>
                  <a:pt x="3714876" y="1757287"/>
                  <a:pt x="3714876" y="1764880"/>
                  <a:pt x="3712978" y="1772470"/>
                </a:cubicBezTo>
                <a:cubicBezTo>
                  <a:pt x="3667418" y="1922434"/>
                  <a:pt x="3616167" y="1996465"/>
                  <a:pt x="3445325" y="1964193"/>
                </a:cubicBezTo>
                <a:cubicBezTo>
                  <a:pt x="3291568" y="1933820"/>
                  <a:pt x="3134014" y="1928129"/>
                  <a:pt x="2978358" y="1905349"/>
                </a:cubicBezTo>
                <a:cubicBezTo>
                  <a:pt x="2868259" y="1890162"/>
                  <a:pt x="2796126" y="1933820"/>
                  <a:pt x="2742977" y="2026835"/>
                </a:cubicBezTo>
                <a:cubicBezTo>
                  <a:pt x="2687925" y="2121747"/>
                  <a:pt x="2663247" y="2210965"/>
                  <a:pt x="2739176" y="2307776"/>
                </a:cubicBezTo>
                <a:cubicBezTo>
                  <a:pt x="2841682" y="2438757"/>
                  <a:pt x="2940392" y="2573531"/>
                  <a:pt x="3040999" y="2706407"/>
                </a:cubicBezTo>
                <a:cubicBezTo>
                  <a:pt x="3124522" y="2814608"/>
                  <a:pt x="3124522" y="2858269"/>
                  <a:pt x="3040999" y="2966466"/>
                </a:cubicBezTo>
                <a:cubicBezTo>
                  <a:pt x="3037203" y="2970263"/>
                  <a:pt x="3033406" y="2975958"/>
                  <a:pt x="3029609" y="2979755"/>
                </a:cubicBezTo>
                <a:cubicBezTo>
                  <a:pt x="2919510" y="3097447"/>
                  <a:pt x="2875852" y="3148699"/>
                  <a:pt x="2703112" y="3044294"/>
                </a:cubicBezTo>
                <a:cubicBezTo>
                  <a:pt x="2570236" y="2964568"/>
                  <a:pt x="2429763" y="2896232"/>
                  <a:pt x="2298786" y="2816506"/>
                </a:cubicBezTo>
                <a:cubicBezTo>
                  <a:pt x="2190585" y="2751966"/>
                  <a:pt x="2107062" y="2789929"/>
                  <a:pt x="2021641" y="2856371"/>
                </a:cubicBezTo>
                <a:cubicBezTo>
                  <a:pt x="1936220" y="2920910"/>
                  <a:pt x="1902050" y="2998738"/>
                  <a:pt x="1932424" y="3106935"/>
                </a:cubicBezTo>
                <a:cubicBezTo>
                  <a:pt x="1979878" y="3273985"/>
                  <a:pt x="2021641" y="3442925"/>
                  <a:pt x="2063401" y="3611872"/>
                </a:cubicBezTo>
                <a:cubicBezTo>
                  <a:pt x="2086184" y="3702985"/>
                  <a:pt x="2067201" y="3752341"/>
                  <a:pt x="1989370" y="3801694"/>
                </a:cubicBezTo>
                <a:cubicBezTo>
                  <a:pt x="1947610" y="3828271"/>
                  <a:pt x="1903949" y="3852949"/>
                  <a:pt x="1856494" y="3870030"/>
                </a:cubicBezTo>
                <a:cubicBezTo>
                  <a:pt x="1772971" y="3900403"/>
                  <a:pt x="1712228" y="3885217"/>
                  <a:pt x="1657177" y="3814982"/>
                </a:cubicBezTo>
                <a:cubicBezTo>
                  <a:pt x="1552773" y="3684005"/>
                  <a:pt x="1448372" y="3551126"/>
                  <a:pt x="1343968" y="3418250"/>
                </a:cubicBezTo>
                <a:cubicBezTo>
                  <a:pt x="1243360" y="3292964"/>
                  <a:pt x="1061131" y="3275883"/>
                  <a:pt x="939642" y="3384080"/>
                </a:cubicBezTo>
                <a:cubicBezTo>
                  <a:pt x="907370" y="3412555"/>
                  <a:pt x="892187" y="3448620"/>
                  <a:pt x="886489" y="3490383"/>
                </a:cubicBezTo>
                <a:cubicBezTo>
                  <a:pt x="861814" y="3665022"/>
                  <a:pt x="833339" y="3837762"/>
                  <a:pt x="814360" y="4012401"/>
                </a:cubicBezTo>
                <a:cubicBezTo>
                  <a:pt x="802966" y="4103517"/>
                  <a:pt x="766901" y="4168057"/>
                  <a:pt x="677684" y="4196531"/>
                </a:cubicBezTo>
                <a:cubicBezTo>
                  <a:pt x="601754" y="4196531"/>
                  <a:pt x="523927" y="4196531"/>
                  <a:pt x="447997" y="4196531"/>
                </a:cubicBezTo>
                <a:cubicBezTo>
                  <a:pt x="394844" y="4164260"/>
                  <a:pt x="364474" y="4116802"/>
                  <a:pt x="347390" y="4056059"/>
                </a:cubicBezTo>
                <a:cubicBezTo>
                  <a:pt x="301833" y="3889013"/>
                  <a:pt x="250578" y="3721968"/>
                  <a:pt x="205019" y="3553024"/>
                </a:cubicBezTo>
                <a:cubicBezTo>
                  <a:pt x="180344" y="3463806"/>
                  <a:pt x="125296" y="3416352"/>
                  <a:pt x="36078" y="3404962"/>
                </a:cubicBezTo>
                <a:lnTo>
                  <a:pt x="0" y="3400953"/>
                </a:lnTo>
                <a:lnTo>
                  <a:pt x="0" y="1478582"/>
                </a:lnTo>
                <a:lnTo>
                  <a:pt x="79520" y="1507156"/>
                </a:lnTo>
                <a:cubicBezTo>
                  <a:pt x="161383" y="1532209"/>
                  <a:pt x="248206" y="1545868"/>
                  <a:pt x="337898" y="1546580"/>
                </a:cubicBezTo>
                <a:cubicBezTo>
                  <a:pt x="827644" y="1550376"/>
                  <a:pt x="1222482" y="1157441"/>
                  <a:pt x="1224380" y="671491"/>
                </a:cubicBezTo>
                <a:cubicBezTo>
                  <a:pt x="1227226" y="446548"/>
                  <a:pt x="1140381" y="225402"/>
                  <a:pt x="985912" y="6072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16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877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87755" y="0"/>
            <a:ext cx="8304245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350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777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194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23583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6585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25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2159561" cy="68580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12000" y="34314"/>
            <a:ext cx="10080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7" y="4442899"/>
            <a:ext cx="144993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 userDrawn="1"/>
        </p:nvCxnSpPr>
        <p:spPr>
          <a:xfrm>
            <a:off x="948995" y="6602899"/>
            <a:ext cx="1124300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49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F3F3F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2714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35101" y="1682824"/>
            <a:ext cx="2112235" cy="26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44672" cy="110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06512" y="1802824"/>
            <a:ext cx="1920213" cy="24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64577" y="1916954"/>
            <a:ext cx="1728192" cy="215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355712" y="1802824"/>
            <a:ext cx="1920213" cy="24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484301" y="1922826"/>
            <a:ext cx="1728192" cy="215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015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0000" y="239400"/>
            <a:ext cx="11712000" cy="637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46444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60000" y="590007"/>
            <a:ext cx="10272000" cy="5708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67808" y="0"/>
            <a:ext cx="345638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7314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7" y="2180862"/>
            <a:ext cx="5622861" cy="3080977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0352" y="2308196"/>
            <a:ext cx="3936437" cy="2540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947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07701" y="1685331"/>
            <a:ext cx="3696000" cy="46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8336" y="1685331"/>
            <a:ext cx="2447701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78336" y="3989075"/>
            <a:ext cx="2447701" cy="230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398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215680" y="5253203"/>
            <a:ext cx="2880320" cy="1604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2880320" cy="1604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15680" y="0"/>
            <a:ext cx="2880000" cy="5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320" y="1578000"/>
            <a:ext cx="2880000" cy="5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74041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748645"/>
            <a:ext cx="4525744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00822" y="1925232"/>
            <a:ext cx="4139060" cy="2847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4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3853912"/>
            <a:ext cx="12192000" cy="3004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227596" y="2070578"/>
            <a:ext cx="1731401" cy="2990604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1326117" y="2323779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880704" y="2784806"/>
            <a:ext cx="1731401" cy="2990604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979225" y="3055712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533812" y="1844491"/>
            <a:ext cx="1731401" cy="2990604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32333" y="2115398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9186918" y="3126695"/>
            <a:ext cx="1731401" cy="2990604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285440" y="3397602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4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450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9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310462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841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A5A5A5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smtClean="0">
                <a:solidFill>
                  <a:srgbClr val="A5A5A5"/>
                </a:solidFill>
              </a:rPr>
              <a:pPr/>
              <a:t>‹Nº›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4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5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96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1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104" y="1499973"/>
            <a:ext cx="5131892" cy="18928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900" b="1" dirty="0">
                <a:latin typeface="Bahnschrift"/>
              </a:rPr>
              <a:t>Organización de </a:t>
            </a:r>
            <a:r>
              <a:rPr lang="en-US" sz="3900" b="1" dirty="0" err="1">
                <a:latin typeface="Bahnschrift"/>
              </a:rPr>
              <a:t>los</a:t>
            </a:r>
            <a:r>
              <a:rPr lang="en-US" sz="3900" b="1" dirty="0">
                <a:latin typeface="Bahnschrift"/>
              </a:rPr>
              <a:t> </a:t>
            </a:r>
            <a:r>
              <a:rPr lang="en-US" sz="3900" b="1" dirty="0" err="1">
                <a:latin typeface="Bahnschrift"/>
              </a:rPr>
              <a:t>Estados</a:t>
            </a:r>
            <a:r>
              <a:rPr lang="en-US" sz="3900" b="1" dirty="0">
                <a:latin typeface="Bahnschrift"/>
              </a:rPr>
              <a:t> Americanos (OEA) 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9" r="30779"/>
          <a:stretch>
            <a:fillRect/>
          </a:stretch>
        </p:blipFill>
        <p:spPr>
          <a:xfrm>
            <a:off x="5340841" y="913021"/>
            <a:ext cx="5080000" cy="5080000"/>
          </a:xfr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77AC8C-34FE-41B4-B350-50808EF022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38" y="2514302"/>
            <a:ext cx="5076003" cy="13197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308" y="5993021"/>
            <a:ext cx="2837235" cy="765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JM" dirty="0">
              <a:solidFill>
                <a:prstClr val="black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304689" y="6342973"/>
            <a:ext cx="415637" cy="415636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5016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2BF91-1CA4-4DA0-9289-475AF6F1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b="1" dirty="0" smtClean="0">
                <a:solidFill>
                  <a:schemeClr val="bg1"/>
                </a:solidFill>
              </a:rPr>
              <a:pPr/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25" y="126309"/>
            <a:ext cx="6727331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  <a:cs typeface="Calibri"/>
              </a:rPr>
              <a:t>MECANISMOS</a:t>
            </a:r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 DE PROTECCIÓN SOCIAL PARA LA ECONOMÍA INFORMAL DE JAMAICA   </a:t>
            </a:r>
          </a:p>
          <a:p>
            <a:endParaRPr lang="en-JM" sz="2800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3416" y="1896102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372191" y="2131321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/>
          <p:cNvSpPr/>
          <p:nvPr/>
        </p:nvSpPr>
        <p:spPr>
          <a:xfrm>
            <a:off x="373949" y="3060959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23A28-728C-AE08-B487-EE16B945EC5E}"/>
              </a:ext>
            </a:extLst>
          </p:cNvPr>
          <p:cNvSpPr txBox="1"/>
          <p:nvPr/>
        </p:nvSpPr>
        <p:spPr>
          <a:xfrm>
            <a:off x="242453" y="1368136"/>
            <a:ext cx="81065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cs typeface="Calibri"/>
              </a:rPr>
              <a:t>MECANISMOS</a:t>
            </a:r>
            <a:r>
              <a:rPr lang="en-US" sz="2000" u="sng" dirty="0">
                <a:solidFill>
                  <a:schemeClr val="bg1"/>
                </a:solidFill>
                <a:ea typeface="+mn-lt"/>
                <a:cs typeface="+mn-lt"/>
              </a:rPr>
              <a:t> ACTUALES EN LA DIVISIÓN DEL TRABAJO DEL MINISTERIO</a:t>
            </a:r>
            <a:r>
              <a:rPr lang="en-US" sz="2000" u="sng" dirty="0">
                <a:solidFill>
                  <a:schemeClr val="bg1"/>
                </a:solidFill>
                <a:cs typeface="Calibri"/>
              </a:rPr>
              <a:t> 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000" u="sng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CBBC8-64E5-CDCB-F78B-B3642B4F1CD1}"/>
              </a:ext>
            </a:extLst>
          </p:cNvPr>
          <p:cNvSpPr txBox="1"/>
          <p:nvPr/>
        </p:nvSpPr>
        <p:spPr>
          <a:xfrm>
            <a:off x="600825" y="1896102"/>
            <a:ext cx="10814559" cy="53399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Con la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expansión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Bolsa de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Electrónica a la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esfera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basada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web,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Departamento se ha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vuelto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cada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vez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más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equipado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llegar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un mayor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número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buscadores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empleadores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toda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isla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 </a:t>
            </a:r>
            <a:endParaRPr lang="es-E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 un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esfuerzo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aumentar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mantener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presencia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Bolsa de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Electrónica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dentro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mercado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laboral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Departamento ha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identificado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necesidad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asociarse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con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grupos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informales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brindar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oportunidad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ingresar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la </a:t>
            </a:r>
            <a:r>
              <a:rPr lang="en-US" sz="170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economía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formal. </a:t>
            </a:r>
            <a:endParaRPr lang="en-US">
              <a:latin typeface="Noto Sans"/>
            </a:endParaRPr>
          </a:p>
          <a:p>
            <a:endParaRPr lang="en-US" sz="1700" dirty="0">
              <a:solidFill>
                <a:srgbClr val="FFC000"/>
              </a:solidFill>
              <a:latin typeface="Noto Sans"/>
              <a:cs typeface="Calibri"/>
            </a:endParaRPr>
          </a:p>
          <a:p>
            <a:r>
              <a:rPr lang="en-US" sz="1700" dirty="0">
                <a:solidFill>
                  <a:srgbClr val="FFC000"/>
                </a:solidFill>
                <a:latin typeface="Noto Sans"/>
                <a:cs typeface="Calibri"/>
              </a:rPr>
              <a:t>Como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tal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Departamento hasta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ahora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:</a:t>
            </a:r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Firmó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un MOU con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 Sindicato de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 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Domésticos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Jamaica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octubre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2020</a:t>
            </a:r>
            <a:endParaRPr lang="en-US" sz="1700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700" dirty="0">
                <a:solidFill>
                  <a:srgbClr val="FFC000"/>
                </a:solidFill>
                <a:latin typeface="Noto Sans"/>
                <a:cs typeface="Calibri"/>
              </a:rPr>
              <a:t>Bajo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cs typeface="Calibri"/>
              </a:rPr>
              <a:t>el</a:t>
            </a:r>
            <a:r>
              <a:rPr lang="en-US" sz="1700" dirty="0">
                <a:solidFill>
                  <a:srgbClr val="FFC000"/>
                </a:solidFill>
                <a:latin typeface="Noto Sans"/>
                <a:cs typeface="Calibri"/>
              </a:rPr>
              <a:t> MOU,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cs typeface="Calibri"/>
              </a:rPr>
              <a:t>el</a:t>
            </a:r>
            <a:r>
              <a:rPr lang="en-US" sz="1700" dirty="0">
                <a:solidFill>
                  <a:srgbClr val="FFC000"/>
                </a:solidFill>
                <a:latin typeface="Noto Sans"/>
                <a:cs typeface="Calibri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cs typeface="Calibri"/>
              </a:rPr>
              <a:t>Ministerio</a:t>
            </a:r>
            <a:r>
              <a:rPr lang="en-US" sz="1700" dirty="0">
                <a:solidFill>
                  <a:srgbClr val="FFC000"/>
                </a:solidFill>
                <a:latin typeface="Noto Sans"/>
                <a:cs typeface="Calibri"/>
              </a:rPr>
              <a:t> ha:</a:t>
            </a:r>
            <a:endParaRPr lang="en-US" sz="1700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1657350" lvl="3" indent="-285750">
              <a:buFont typeface="Arial"/>
              <a:buChar char="•"/>
            </a:pP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Proporcionó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mantuvo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sillas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impresoras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multifunción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computadoras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escritorio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que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miembros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Sindicato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accedan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al Sistema de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Información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Mercado Laboral. </a:t>
            </a:r>
          </a:p>
          <a:p>
            <a:pPr marL="1657350" lvl="3" indent="-285750">
              <a:buFont typeface="Arial"/>
              <a:buChar char="•"/>
            </a:pP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Brindar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capacitación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miembros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Unión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sobre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cómo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utilizar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 </a:t>
            </a:r>
            <a:r>
              <a:rPr lang="en-US" sz="1700" dirty="0">
                <a:solidFill>
                  <a:srgbClr val="FFC000"/>
                </a:solidFill>
                <a:latin typeface="Noto Sans"/>
                <a:cs typeface="Calibri"/>
              </a:rPr>
              <a:t>LMIS. </a:t>
            </a:r>
            <a:endParaRPr lang="en-US" sz="170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1657350" lvl="3" indent="-285750">
              <a:buFont typeface="Arial"/>
              <a:buChar char="•"/>
            </a:pPr>
            <a:r>
              <a:rPr lang="en-US" sz="1700" dirty="0" err="1">
                <a:solidFill>
                  <a:srgbClr val="FFC000"/>
                </a:solidFill>
                <a:latin typeface="Noto Sans"/>
                <a:ea typeface="Noto Sans"/>
                <a:cs typeface="Calibri"/>
              </a:rPr>
              <a:t>Proporcionar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sesiones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habilidades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empleabilidad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rutina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miembros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Unión para que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puedan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mejorar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sus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habilidades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</a:t>
            </a:r>
            <a:endParaRPr lang="en-US" sz="170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1657350" lvl="3" indent="-285750">
              <a:buFont typeface="Arial"/>
              <a:buChar char="•"/>
            </a:pPr>
            <a:r>
              <a:rPr lang="en-US" sz="1700" dirty="0">
                <a:solidFill>
                  <a:srgbClr val="FFC000"/>
                </a:solidFill>
                <a:latin typeface="Noto Sans"/>
                <a:cs typeface="Calibri"/>
              </a:rPr>
              <a:t>Por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otro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lado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Sindicato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tiene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tarea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promover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LMIS y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proporcionar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datos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mercado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laboral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sobre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sus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miembros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mejorar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aún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más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eficiencia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sz="1700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Ministerio</a:t>
            </a:r>
            <a:r>
              <a:rPr lang="en-US" sz="1700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</a:t>
            </a:r>
            <a:endParaRPr lang="en-US" sz="170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endParaRPr lang="en-US" sz="1700" dirty="0">
              <a:solidFill>
                <a:srgbClr val="FFC000"/>
              </a:solidFill>
              <a:latin typeface="Noto Sans"/>
              <a:cs typeface="Calibri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0F7B844-CF90-81FA-622E-C712CC300CBB}"/>
              </a:ext>
            </a:extLst>
          </p:cNvPr>
          <p:cNvSpPr/>
          <p:nvPr/>
        </p:nvSpPr>
        <p:spPr>
          <a:xfrm>
            <a:off x="372191" y="4069418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90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2BF91-1CA4-4DA0-9289-475AF6F1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b="1" dirty="0" smtClean="0">
                <a:solidFill>
                  <a:schemeClr val="bg1"/>
                </a:solidFill>
              </a:rPr>
              <a:pPr/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25" y="126309"/>
            <a:ext cx="7235331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MECANISMOS</a:t>
            </a:r>
            <a:r>
              <a:rPr lang="en-JM" sz="2800" dirty="0">
                <a:solidFill>
                  <a:schemeClr val="bg1"/>
                </a:solidFill>
                <a:cs typeface="Calibri"/>
              </a:rPr>
              <a:t> DE PROTECCIÓN SOCIAL PARA LA ECONOMÍA INFORMAL DE JAMAICA   </a:t>
            </a:r>
            <a:endParaRPr lang="en-JM" sz="28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JM" sz="2800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3416" y="1896102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372191" y="2139980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23A28-728C-AE08-B487-EE16B945EC5E}"/>
              </a:ext>
            </a:extLst>
          </p:cNvPr>
          <p:cNvSpPr txBox="1"/>
          <p:nvPr/>
        </p:nvSpPr>
        <p:spPr>
          <a:xfrm>
            <a:off x="242453" y="1368136"/>
            <a:ext cx="79371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ea typeface="+mn-lt"/>
                <a:cs typeface="+mn-lt"/>
              </a:rPr>
              <a:t>MECANISMOS</a:t>
            </a:r>
            <a:r>
              <a:rPr lang="en-US" sz="2000" u="sng" dirty="0">
                <a:solidFill>
                  <a:schemeClr val="bg1"/>
                </a:solidFill>
                <a:cs typeface="Calibri"/>
              </a:rPr>
              <a:t> ACTUALES EN LA DIVISIÓN DEL TRABAJO DEL MINISTERIO</a:t>
            </a:r>
            <a:r>
              <a:rPr lang="en-US" sz="2000" u="sng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000" u="sng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CBBC8-64E5-CDCB-F78B-B3642B4F1CD1}"/>
              </a:ext>
            </a:extLst>
          </p:cNvPr>
          <p:cNvSpPr txBox="1"/>
          <p:nvPr/>
        </p:nvSpPr>
        <p:spPr>
          <a:xfrm>
            <a:off x="652639" y="1774151"/>
            <a:ext cx="10051919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Noto Sans"/>
                <a:cs typeface="Calibri"/>
              </a:rPr>
              <a:t>Planificación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ejecución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Sesión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Habilidades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Empleabilidad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clientes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que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buscan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ingresar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al mercado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laboral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 Un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componente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central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sesiones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es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capacitación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habilidades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blandas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importancia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encontrar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dentro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economía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formal. 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Proporcionó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sesiones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individuales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asesoramiento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profesional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clientes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según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necesidades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 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Después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que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sesiones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hayan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sido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completadas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Oficiales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Desarrollo de Carrera del Departamento,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personas son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enviadas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Representantes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Servicio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Empleo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ayudar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encontrar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que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han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sido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investigados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Ministerio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 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Proporcionó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oportunidades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través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ferias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rutina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que se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dirigen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específicamente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personas con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poca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o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ninguna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educación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formal.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0F7B844-CF90-81FA-622E-C712CC300CBB}"/>
              </a:ext>
            </a:extLst>
          </p:cNvPr>
          <p:cNvSpPr/>
          <p:nvPr/>
        </p:nvSpPr>
        <p:spPr>
          <a:xfrm>
            <a:off x="378641" y="328812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37600A3-7AD4-12F7-2469-D8902A093BF1}"/>
              </a:ext>
            </a:extLst>
          </p:cNvPr>
          <p:cNvSpPr/>
          <p:nvPr/>
        </p:nvSpPr>
        <p:spPr>
          <a:xfrm>
            <a:off x="372191" y="4384684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0A36D9A-53EF-0A1A-023B-752FE9931215}"/>
              </a:ext>
            </a:extLst>
          </p:cNvPr>
          <p:cNvSpPr/>
          <p:nvPr/>
        </p:nvSpPr>
        <p:spPr>
          <a:xfrm>
            <a:off x="380850" y="5876933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41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2BF91-1CA4-4DA0-9289-475AF6F1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3236" y="6352452"/>
            <a:ext cx="740227" cy="365125"/>
          </a:xfrm>
        </p:spPr>
        <p:txBody>
          <a:bodyPr/>
          <a:lstStyle/>
          <a:p>
            <a:r>
              <a:rPr lang="en-US" sz="1250" b="1" dirty="0">
                <a:solidFill>
                  <a:schemeClr val="bg1"/>
                </a:solidFill>
              </a:rPr>
              <a:t>   </a:t>
            </a:r>
            <a:fld id="{8699F50C-BE38-4BD0-BA84-9B090E1F2B9B}" type="slidenum">
              <a:rPr lang="en-US" sz="1250" b="1" smtClean="0">
                <a:solidFill>
                  <a:schemeClr val="bg1"/>
                </a:solidFill>
              </a:rPr>
              <a:pPr/>
              <a:t>12</a:t>
            </a:fld>
            <a:endParaRPr lang="en-US" sz="125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047" y="126309"/>
            <a:ext cx="72776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  <a:cs typeface="Calibri"/>
              </a:rPr>
              <a:t>MECANISMOS</a:t>
            </a:r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 DE PROTECCIÓN SOCIAL PARA LA ECONOMÍA INFORMAL DE JAMAICA   </a:t>
            </a:r>
          </a:p>
          <a:p>
            <a:endParaRPr lang="en-JM" sz="2800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0121" y="2043307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328897" y="220801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23A28-728C-AE08-B487-EE16B945EC5E}"/>
              </a:ext>
            </a:extLst>
          </p:cNvPr>
          <p:cNvSpPr txBox="1"/>
          <p:nvPr/>
        </p:nvSpPr>
        <p:spPr>
          <a:xfrm>
            <a:off x="147203" y="1238250"/>
            <a:ext cx="67800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cs typeface="Calibri"/>
              </a:rPr>
              <a:t>MECANISMOS</a:t>
            </a:r>
            <a:r>
              <a:rPr lang="en-US" sz="2000" u="sng" dirty="0">
                <a:solidFill>
                  <a:schemeClr val="bg1"/>
                </a:solidFill>
                <a:ea typeface="+mn-lt"/>
                <a:cs typeface="+mn-lt"/>
              </a:rPr>
              <a:t> ACTUALES EN LA DIVISIÓN DEL TRABAJO DEL MINISTERIO</a:t>
            </a:r>
            <a:r>
              <a:rPr lang="en-US" sz="2000" u="sng" dirty="0">
                <a:solidFill>
                  <a:schemeClr val="bg1"/>
                </a:solidFill>
                <a:cs typeface="Calibri"/>
              </a:rPr>
              <a:t> 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000" u="sng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CBBC8-64E5-CDCB-F78B-B3642B4F1CD1}"/>
              </a:ext>
            </a:extLst>
          </p:cNvPr>
          <p:cNvSpPr txBox="1"/>
          <p:nvPr/>
        </p:nvSpPr>
        <p:spPr>
          <a:xfrm>
            <a:off x="675409" y="2112818"/>
            <a:ext cx="10602252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 División de Seguridad Social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tiene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hasta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momento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: </a:t>
            </a:r>
            <a:endParaRPr lang="es-E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asoció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con la OIT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brindar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apoyo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miembros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sector informal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través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Proyecto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Transición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Formalidad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Jamaica (PTFJ)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durante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un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período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15 meses con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miras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institucionalizarse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partir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entonces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</a:t>
            </a:r>
            <a:endParaRPr lang="es-ES" dirty="0">
              <a:solidFill>
                <a:srgbClr val="FFC000"/>
              </a:solidFill>
              <a:latin typeface="Noto Sans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solidFill>
                  <a:srgbClr val="FFC000"/>
                </a:solidFill>
                <a:latin typeface="Noto Sans"/>
                <a:cs typeface="Calibri"/>
              </a:rPr>
              <a:t>Objetivo</a:t>
            </a:r>
            <a:r>
              <a:rPr lang="en-US" dirty="0">
                <a:solidFill>
                  <a:srgbClr val="FFC000"/>
                </a:solidFill>
                <a:latin typeface="Noto Sans"/>
                <a:cs typeface="Calibri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cs typeface="Calibri"/>
              </a:rPr>
              <a:t>proyecto</a:t>
            </a:r>
            <a:r>
              <a:rPr lang="en-US" dirty="0">
                <a:solidFill>
                  <a:srgbClr val="FFC000"/>
                </a:solidFill>
                <a:latin typeface="Noto Sans"/>
                <a:cs typeface="Calibri"/>
              </a:rPr>
              <a:t>: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1200150" indent="-285750">
              <a:buFont typeface="Arial"/>
              <a:buChar char="•"/>
            </a:pP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Formalizar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domésticos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así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como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sector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agropecuario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pesquero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; 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+mn-lt"/>
            </a:endParaRPr>
          </a:p>
          <a:p>
            <a:pPr marL="1200150" indent="-285750"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Brindar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apoyo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desarrollo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empresas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agrícolas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formalización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micro,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pequeñas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medianas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empresas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; 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+mn-lt"/>
            </a:endParaRPr>
          </a:p>
          <a:p>
            <a:pPr marL="1200150" indent="-285750"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Desarrollo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currículos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formación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certificación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Educación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Formación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Técnica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Profesional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(EFTP)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vinculados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las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ocupaciones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necesidades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pescadores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; y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+mn-lt"/>
            </a:endParaRPr>
          </a:p>
          <a:p>
            <a:pPr marL="1200150" indent="-285750"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Desarrollo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capacidades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técnicas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diálogo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social para las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organizaciones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revisar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revisar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legislación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negociaciones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tripartitas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sobre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salarios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beneficios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domésticos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</a:t>
            </a:r>
            <a:r>
              <a:rPr lang="en-US" dirty="0">
                <a:solidFill>
                  <a:srgbClr val="FFC000"/>
                </a:solidFill>
                <a:latin typeface="Noto Sans"/>
                <a:cs typeface="Calibri"/>
              </a:rPr>
              <a:t> 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0F7B844-CF90-81FA-622E-C712CC300CBB}"/>
              </a:ext>
            </a:extLst>
          </p:cNvPr>
          <p:cNvSpPr/>
          <p:nvPr/>
        </p:nvSpPr>
        <p:spPr>
          <a:xfrm>
            <a:off x="329160" y="2763632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37600A3-7AD4-12F7-2469-D8902A093BF1}"/>
              </a:ext>
            </a:extLst>
          </p:cNvPr>
          <p:cNvSpPr/>
          <p:nvPr/>
        </p:nvSpPr>
        <p:spPr>
          <a:xfrm>
            <a:off x="328897" y="3797128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69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2BF91-1CA4-4DA0-9289-475AF6F1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6452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b="1" dirty="0" smtClean="0">
                <a:solidFill>
                  <a:schemeClr val="bg1"/>
                </a:solidFill>
              </a:rPr>
              <a:pPr/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047" y="126309"/>
            <a:ext cx="668499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MECANISMOS</a:t>
            </a:r>
            <a:r>
              <a:rPr lang="en-JM" sz="2800" dirty="0">
                <a:solidFill>
                  <a:schemeClr val="bg1"/>
                </a:solidFill>
              </a:rPr>
              <a:t> DE PROTECCIÓN SOCIAL PARA LA ECONOMÍA INFORMAL DE JAMAICA   </a:t>
            </a:r>
            <a:endParaRPr lang="en-JM" sz="28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JM" sz="2800" dirty="0">
                <a:solidFill>
                  <a:schemeClr val="bg1"/>
                </a:solidFill>
              </a:rPr>
              <a:t>  </a:t>
            </a:r>
            <a:endParaRPr lang="es-ES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0121" y="1904762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328897" y="207936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9CBBC8-64E5-CDCB-F78B-B3642B4F1CD1}"/>
              </a:ext>
            </a:extLst>
          </p:cNvPr>
          <p:cNvSpPr txBox="1"/>
          <p:nvPr/>
        </p:nvSpPr>
        <p:spPr>
          <a:xfrm>
            <a:off x="675409" y="1944584"/>
            <a:ext cx="9741475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realizados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través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Confederación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Sindicatos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Jamaica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informar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informales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sobre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sus derechos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un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esfuerzo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fomentar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formal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+mn-lt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Implementación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programas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Becas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Emprendimiento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Rehabilitación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+mn-lt"/>
              <a:cs typeface="+mn-lt"/>
            </a:endParaRPr>
          </a:p>
          <a:p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Alianzas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establecidas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con: </a:t>
            </a:r>
            <a:endParaRPr lang="en-US" dirty="0">
              <a:latin typeface="Noto Sans"/>
              <a:ea typeface="+mn-lt"/>
              <a:cs typeface="+mn-lt"/>
            </a:endParaRPr>
          </a:p>
          <a:p>
            <a:pPr marL="1714500" lvl="3" indent="-342900">
              <a:buAutoNum type="arabicPeriod"/>
            </a:pPr>
            <a:r>
              <a:rPr lang="en-US" dirty="0" err="1">
                <a:solidFill>
                  <a:srgbClr val="FFC000"/>
                </a:solidFill>
                <a:latin typeface="Noto Sans"/>
                <a:cs typeface="Calibri"/>
              </a:rPr>
              <a:t>Ministerio</a:t>
            </a:r>
            <a:r>
              <a:rPr lang="en-US" dirty="0">
                <a:solidFill>
                  <a:srgbClr val="FFC000"/>
                </a:solidFill>
                <a:latin typeface="Noto Sans"/>
                <a:cs typeface="Calibri"/>
              </a:rPr>
              <a:t> de Industria, </a:t>
            </a:r>
            <a:r>
              <a:rPr lang="en-US" dirty="0" err="1">
                <a:solidFill>
                  <a:srgbClr val="FFC000"/>
                </a:solidFill>
                <a:latin typeface="Noto Sans"/>
                <a:cs typeface="Calibri"/>
              </a:rPr>
              <a:t>Inversión</a:t>
            </a:r>
            <a:r>
              <a:rPr lang="en-US" dirty="0">
                <a:solidFill>
                  <a:srgbClr val="FFC000"/>
                </a:solidFill>
                <a:latin typeface="Noto Sans"/>
                <a:cs typeface="Calibri"/>
              </a:rPr>
              <a:t> y Comercio</a:t>
            </a:r>
            <a:endParaRPr lang="en-US" dirty="0">
              <a:latin typeface="Noto Sans"/>
              <a:ea typeface="+mn-lt"/>
              <a:cs typeface="+mn-lt"/>
            </a:endParaRPr>
          </a:p>
          <a:p>
            <a:pPr marL="1714500" lvl="3" indent="-342900">
              <a:buAutoNum type="arabicPeriod"/>
            </a:pPr>
            <a:r>
              <a:rPr lang="en-US" dirty="0" err="1">
                <a:solidFill>
                  <a:srgbClr val="FFC000"/>
                </a:solidFill>
                <a:latin typeface="Noto Sans"/>
                <a:cs typeface="Calibri"/>
              </a:rPr>
              <a:t>Ministerio</a:t>
            </a:r>
            <a:r>
              <a:rPr lang="en-US" dirty="0">
                <a:solidFill>
                  <a:srgbClr val="FFC000"/>
                </a:solidFill>
                <a:latin typeface="Noto Sans"/>
                <a:cs typeface="Calibri"/>
              </a:rPr>
              <a:t> de Agricultura, Pesca y </a:t>
            </a:r>
            <a:r>
              <a:rPr lang="en-US" dirty="0" err="1">
                <a:solidFill>
                  <a:srgbClr val="FFC000"/>
                </a:solidFill>
                <a:latin typeface="Noto Sans"/>
                <a:cs typeface="Calibri"/>
              </a:rPr>
              <a:t>Alimentación</a:t>
            </a:r>
            <a:endParaRPr lang="en-US" dirty="0" err="1">
              <a:latin typeface="Noto Sans"/>
              <a:ea typeface="+mn-lt"/>
              <a:cs typeface="+mn-lt"/>
            </a:endParaRPr>
          </a:p>
          <a:p>
            <a:pPr marL="1714500" lvl="3" indent="-342900">
              <a:buAutoNum type="arabicPeriod"/>
            </a:pP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Autoridad de Desarrollo Agrícola Rural (RADA)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+mn-lt"/>
            </a:endParaRPr>
          </a:p>
          <a:p>
            <a:pPr marL="1714500" lvl="3" indent="-342900">
              <a:buAutoNum type="arabicPeriod"/>
            </a:pP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Fideicomiso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Nacional de Vivienda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+mn-lt"/>
            </a:endParaRPr>
          </a:p>
          <a:p>
            <a:pPr marL="1714500" lvl="3" indent="-342900">
              <a:buAutoNum type="arabicPeriod"/>
            </a:pPr>
            <a:r>
              <a:rPr lang="en-US" dirty="0">
                <a:solidFill>
                  <a:srgbClr val="FFC000"/>
                </a:solidFill>
                <a:latin typeface="Noto Sans"/>
                <a:cs typeface="Calibri"/>
              </a:rPr>
              <a:t>HEART Trust / Autoridad Nacional de </a:t>
            </a:r>
            <a:r>
              <a:rPr lang="en-US" dirty="0" err="1">
                <a:solidFill>
                  <a:srgbClr val="FFC000"/>
                </a:solidFill>
                <a:latin typeface="Noto Sans"/>
                <a:cs typeface="Calibri"/>
              </a:rPr>
              <a:t>Capacitación</a:t>
            </a:r>
            <a:endParaRPr lang="en-US" dirty="0" err="1">
              <a:latin typeface="Noto Sans"/>
              <a:ea typeface="+mn-lt"/>
              <a:cs typeface="+mn-lt"/>
            </a:endParaRPr>
          </a:p>
          <a:p>
            <a:pPr marL="1714500" lvl="3" indent="-342900">
              <a:buAutoNum type="arabicPeriod"/>
            </a:pP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Sindicato de </a:t>
            </a:r>
            <a:r>
              <a:rPr lang="en-US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Domésticos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Jamaica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+mn-lt"/>
            </a:endParaRPr>
          </a:p>
          <a:p>
            <a:pPr marL="1714500" lvl="3" indent="-342900">
              <a:buAutoNum type="arabicPeriod"/>
            </a:pP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Unión de Cooperativas de Pescadores de Jamaica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+mn-lt"/>
            </a:endParaRPr>
          </a:p>
          <a:p>
            <a:pPr marL="1714500" lvl="3" indent="-342900">
              <a:buAutoNum type="arabicPeriod"/>
            </a:pP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Confederación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Sindicatos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Jamaica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+mn-lt"/>
            </a:endParaRPr>
          </a:p>
          <a:p>
            <a:pPr marL="1714500" lvl="3" indent="-342900">
              <a:buAutoNum type="arabicPeriod"/>
            </a:pP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Federación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Jamaica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0F7B844-CF90-81FA-622E-C712CC300CBB}"/>
              </a:ext>
            </a:extLst>
          </p:cNvPr>
          <p:cNvSpPr/>
          <p:nvPr/>
        </p:nvSpPr>
        <p:spPr>
          <a:xfrm>
            <a:off x="327426" y="3152262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AA5DE-1D86-4FBD-E6FA-AACAC2E3B221}"/>
              </a:ext>
            </a:extLst>
          </p:cNvPr>
          <p:cNvSpPr txBox="1"/>
          <p:nvPr/>
        </p:nvSpPr>
        <p:spPr>
          <a:xfrm>
            <a:off x="345125" y="1475756"/>
            <a:ext cx="818531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ea typeface="+mn-lt"/>
                <a:cs typeface="+mn-lt"/>
              </a:rPr>
              <a:t>LOGROS BAJO EL PTFJ: 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A9E7A3A-CD2C-E8A2-D389-36238ACD441B}"/>
              </a:ext>
            </a:extLst>
          </p:cNvPr>
          <p:cNvSpPr/>
          <p:nvPr/>
        </p:nvSpPr>
        <p:spPr>
          <a:xfrm>
            <a:off x="348020" y="390396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93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515102" y="6331094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2BF91-1CA4-4DA0-9289-475AF6F1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dirty="0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047" y="126309"/>
            <a:ext cx="676966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>
                <a:solidFill>
                  <a:schemeClr val="bg1"/>
                </a:solidFill>
                <a:cs typeface="Calibri"/>
              </a:rPr>
              <a:t>MECANISMOS</a:t>
            </a:r>
            <a:r>
              <a:rPr lang="en-JM" sz="2800">
                <a:solidFill>
                  <a:schemeClr val="bg1"/>
                </a:solidFill>
                <a:ea typeface="+mn-lt"/>
                <a:cs typeface="+mn-lt"/>
              </a:rPr>
              <a:t> DE PROTECCIÓN SOCIAL PARA LA ECONOMÍA INFORMAL </a:t>
            </a:r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DE JAMAICA</a:t>
            </a:r>
            <a:r>
              <a:rPr lang="en-JM" sz="2800" dirty="0">
                <a:solidFill>
                  <a:schemeClr val="bg1"/>
                </a:solidFill>
                <a:cs typeface="Calibri"/>
              </a:rPr>
              <a:t> </a:t>
            </a:r>
            <a:endParaRPr lang="es-ES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0121" y="1904762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328897" y="207936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23A28-728C-AE08-B487-EE16B945EC5E}"/>
              </a:ext>
            </a:extLst>
          </p:cNvPr>
          <p:cNvSpPr txBox="1"/>
          <p:nvPr/>
        </p:nvSpPr>
        <p:spPr>
          <a:xfrm>
            <a:off x="117515" y="1267938"/>
            <a:ext cx="81853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cs typeface="Calibri"/>
              </a:rPr>
              <a:t>LOGROS BAJO EL PTFJ: 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000" u="sng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CBBC8-64E5-CDCB-F78B-B3642B4F1CD1}"/>
              </a:ext>
            </a:extLst>
          </p:cNvPr>
          <p:cNvSpPr txBox="1"/>
          <p:nvPr/>
        </p:nvSpPr>
        <p:spPr>
          <a:xfrm>
            <a:off x="436051" y="1661112"/>
            <a:ext cx="9741475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        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Consultoría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comprometida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colaboración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con la Unidad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Planificación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                  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Seguimiento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 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Investigación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Ministerio</a:t>
            </a:r>
            <a:endParaRPr lang="en-US" dirty="0">
              <a:solidFill>
                <a:srgbClr val="FFC000"/>
              </a:solidFill>
              <a:latin typeface="Noto Sans"/>
              <a:ea typeface="+mn-lt"/>
              <a:cs typeface="+mn-lt"/>
            </a:endParaRPr>
          </a:p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       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realizar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un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estudio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sobre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las barreras que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impiden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contribución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esquema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NIS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Jamaica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Calibri" panose="020F0502020204030204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+mn-lt"/>
              <a:cs typeface="+mn-lt"/>
            </a:endParaRPr>
          </a:p>
          <a:p>
            <a:pPr lvl="1"/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Lanzamiento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Plan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Acción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Transición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Formalidad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 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lvl="1"/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lvl="1"/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Campaña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publicitaria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dirigida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domésticos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agrícolas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pesqueros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través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televisión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redes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sociales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radio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lvl="1"/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lvl="1"/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Folletos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volantes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difundidos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dirigidos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hogar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lvl="1"/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lvl="1"/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Realizan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sensibilización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miembros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público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sobre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Infantil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ADAA750-920A-B418-2B94-CE05477DF014}"/>
              </a:ext>
            </a:extLst>
          </p:cNvPr>
          <p:cNvSpPr/>
          <p:nvPr/>
        </p:nvSpPr>
        <p:spPr>
          <a:xfrm>
            <a:off x="328896" y="3144234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0C911B6-69CE-0452-4E81-A16ACA3586CC}"/>
              </a:ext>
            </a:extLst>
          </p:cNvPr>
          <p:cNvSpPr/>
          <p:nvPr/>
        </p:nvSpPr>
        <p:spPr>
          <a:xfrm>
            <a:off x="328896" y="5064186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C09145C-11E7-C728-6AB1-8293A0C32426}"/>
              </a:ext>
            </a:extLst>
          </p:cNvPr>
          <p:cNvSpPr/>
          <p:nvPr/>
        </p:nvSpPr>
        <p:spPr>
          <a:xfrm>
            <a:off x="328896" y="452864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EE662166-28D1-F392-0A2C-A46581562B0E}"/>
              </a:ext>
            </a:extLst>
          </p:cNvPr>
          <p:cNvSpPr/>
          <p:nvPr/>
        </p:nvSpPr>
        <p:spPr>
          <a:xfrm>
            <a:off x="328896" y="3707416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94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551432" y="6341196"/>
            <a:ext cx="538968" cy="516803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436CEE-A589-4F0B-B1F6-A1BA21BE3369}"/>
              </a:ext>
            </a:extLst>
          </p:cNvPr>
          <p:cNvGrpSpPr/>
          <p:nvPr/>
        </p:nvGrpSpPr>
        <p:grpSpPr>
          <a:xfrm>
            <a:off x="369761" y="2085011"/>
            <a:ext cx="2988560" cy="3195392"/>
            <a:chOff x="441611" y="1180105"/>
            <a:chExt cx="2872356" cy="3071146"/>
          </a:xfrm>
        </p:grpSpPr>
        <p:sp>
          <p:nvSpPr>
            <p:cNvPr id="13" name="Oval 2">
              <a:extLst>
                <a:ext uri="{FF2B5EF4-FFF2-40B4-BE49-F238E27FC236}">
                  <a16:creationId xmlns:a16="http://schemas.microsoft.com/office/drawing/2014/main" id="{F68FB2FC-58AC-427A-97B4-942AD7034887}"/>
                </a:ext>
              </a:extLst>
            </p:cNvPr>
            <p:cNvSpPr/>
            <p:nvPr/>
          </p:nvSpPr>
          <p:spPr>
            <a:xfrm rot="814699">
              <a:off x="1553446" y="2539741"/>
              <a:ext cx="1368152" cy="136815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4" name="Oval 2">
              <a:extLst>
                <a:ext uri="{FF2B5EF4-FFF2-40B4-BE49-F238E27FC236}">
                  <a16:creationId xmlns:a16="http://schemas.microsoft.com/office/drawing/2014/main" id="{A656D8C0-50EA-4085-B844-3AC09EEE191B}"/>
                </a:ext>
              </a:extLst>
            </p:cNvPr>
            <p:cNvSpPr/>
            <p:nvPr/>
          </p:nvSpPr>
          <p:spPr>
            <a:xfrm rot="21043915">
              <a:off x="746970" y="1983891"/>
              <a:ext cx="1008112" cy="1008112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5" name="Oval 2">
              <a:extLst>
                <a:ext uri="{FF2B5EF4-FFF2-40B4-BE49-F238E27FC236}">
                  <a16:creationId xmlns:a16="http://schemas.microsoft.com/office/drawing/2014/main" id="{0CC24BC1-3850-4139-8C7E-B7677B348B9A}"/>
                </a:ext>
              </a:extLst>
            </p:cNvPr>
            <p:cNvSpPr/>
            <p:nvPr/>
          </p:nvSpPr>
          <p:spPr>
            <a:xfrm rot="20351733">
              <a:off x="1492757" y="1344695"/>
              <a:ext cx="822464" cy="822464"/>
            </a:xfrm>
            <a:custGeom>
              <a:avLst/>
              <a:gdLst/>
              <a:ahLst/>
              <a:cxnLst/>
              <a:rect l="l" t="t" r="r" b="b"/>
              <a:pathLst>
                <a:path w="2160240" h="2160240">
                  <a:moveTo>
                    <a:pt x="958200" y="0"/>
                  </a:moveTo>
                  <a:lnTo>
                    <a:pt x="1202040" y="0"/>
                  </a:lnTo>
                  <a:cubicBezTo>
                    <a:pt x="1254012" y="0"/>
                    <a:pt x="1296144" y="42132"/>
                    <a:pt x="1296144" y="94104"/>
                  </a:cubicBezTo>
                  <a:lnTo>
                    <a:pt x="1296144" y="190279"/>
                  </a:lnTo>
                  <a:cubicBezTo>
                    <a:pt x="1389361" y="212582"/>
                    <a:pt x="1477009" y="249172"/>
                    <a:pt x="1555776" y="298961"/>
                  </a:cubicBezTo>
                  <a:lnTo>
                    <a:pt x="1596168" y="258568"/>
                  </a:lnTo>
                  <a:cubicBezTo>
                    <a:pt x="1642655" y="212081"/>
                    <a:pt x="1718026" y="212081"/>
                    <a:pt x="1764513" y="258568"/>
                  </a:cubicBezTo>
                  <a:lnTo>
                    <a:pt x="1901672" y="395727"/>
                  </a:lnTo>
                  <a:cubicBezTo>
                    <a:pt x="1948159" y="442214"/>
                    <a:pt x="1948159" y="517585"/>
                    <a:pt x="1901672" y="564072"/>
                  </a:cubicBezTo>
                  <a:lnTo>
                    <a:pt x="1860814" y="604931"/>
                  </a:lnTo>
                  <a:cubicBezTo>
                    <a:pt x="1910096" y="683590"/>
                    <a:pt x="1946147" y="771046"/>
                    <a:pt x="1967819" y="864096"/>
                  </a:cubicBezTo>
                  <a:lnTo>
                    <a:pt x="2066136" y="864096"/>
                  </a:lnTo>
                  <a:cubicBezTo>
                    <a:pt x="2118108" y="864096"/>
                    <a:pt x="2160240" y="906228"/>
                    <a:pt x="2160240" y="958200"/>
                  </a:cubicBezTo>
                  <a:lnTo>
                    <a:pt x="2160240" y="1202040"/>
                  </a:lnTo>
                  <a:cubicBezTo>
                    <a:pt x="2160240" y="1254012"/>
                    <a:pt x="2118108" y="1296144"/>
                    <a:pt x="2066136" y="1296144"/>
                  </a:cubicBezTo>
                  <a:lnTo>
                    <a:pt x="1967819" y="1296144"/>
                  </a:lnTo>
                  <a:cubicBezTo>
                    <a:pt x="1946147" y="1389194"/>
                    <a:pt x="1910096" y="1476650"/>
                    <a:pt x="1860814" y="1555310"/>
                  </a:cubicBezTo>
                  <a:lnTo>
                    <a:pt x="1908650" y="1603146"/>
                  </a:lnTo>
                  <a:cubicBezTo>
                    <a:pt x="1957242" y="1651738"/>
                    <a:pt x="1957242" y="1730519"/>
                    <a:pt x="1908650" y="1779111"/>
                  </a:cubicBezTo>
                  <a:lnTo>
                    <a:pt x="1779111" y="1908650"/>
                  </a:lnTo>
                  <a:cubicBezTo>
                    <a:pt x="1730519" y="1957242"/>
                    <a:pt x="1651738" y="1957242"/>
                    <a:pt x="1603146" y="1908650"/>
                  </a:cubicBezTo>
                  <a:lnTo>
                    <a:pt x="1555776" y="1861280"/>
                  </a:lnTo>
                  <a:cubicBezTo>
                    <a:pt x="1477009" y="1911069"/>
                    <a:pt x="1389361" y="1947658"/>
                    <a:pt x="1296144" y="1969961"/>
                  </a:cubicBezTo>
                  <a:lnTo>
                    <a:pt x="1296144" y="2066136"/>
                  </a:lnTo>
                  <a:cubicBezTo>
                    <a:pt x="1296144" y="2118108"/>
                    <a:pt x="1254012" y="2160240"/>
                    <a:pt x="1202040" y="2160240"/>
                  </a:cubicBezTo>
                  <a:lnTo>
                    <a:pt x="958200" y="2160240"/>
                  </a:lnTo>
                  <a:cubicBezTo>
                    <a:pt x="906228" y="2160240"/>
                    <a:pt x="864096" y="2118108"/>
                    <a:pt x="864096" y="2066136"/>
                  </a:cubicBezTo>
                  <a:lnTo>
                    <a:pt x="864096" y="1969961"/>
                  </a:lnTo>
                  <a:cubicBezTo>
                    <a:pt x="770879" y="1947658"/>
                    <a:pt x="683232" y="1911069"/>
                    <a:pt x="604465" y="1861280"/>
                  </a:cubicBezTo>
                  <a:lnTo>
                    <a:pt x="564072" y="1901672"/>
                  </a:lnTo>
                  <a:cubicBezTo>
                    <a:pt x="517585" y="1948160"/>
                    <a:pt x="442214" y="1948160"/>
                    <a:pt x="395727" y="1901672"/>
                  </a:cubicBezTo>
                  <a:lnTo>
                    <a:pt x="258568" y="1764513"/>
                  </a:lnTo>
                  <a:cubicBezTo>
                    <a:pt x="212081" y="1718026"/>
                    <a:pt x="212081" y="1642655"/>
                    <a:pt x="258568" y="1596168"/>
                  </a:cubicBezTo>
                  <a:lnTo>
                    <a:pt x="299427" y="1555310"/>
                  </a:lnTo>
                  <a:cubicBezTo>
                    <a:pt x="250144" y="1476650"/>
                    <a:pt x="214093" y="1389194"/>
                    <a:pt x="192421" y="1296144"/>
                  </a:cubicBezTo>
                  <a:lnTo>
                    <a:pt x="94104" y="1296144"/>
                  </a:lnTo>
                  <a:cubicBezTo>
                    <a:pt x="42132" y="1296144"/>
                    <a:pt x="0" y="1254012"/>
                    <a:pt x="0" y="1202040"/>
                  </a:cubicBezTo>
                  <a:lnTo>
                    <a:pt x="0" y="958200"/>
                  </a:lnTo>
                  <a:cubicBezTo>
                    <a:pt x="0" y="906228"/>
                    <a:pt x="42132" y="864096"/>
                    <a:pt x="94104" y="864096"/>
                  </a:cubicBezTo>
                  <a:lnTo>
                    <a:pt x="192421" y="864096"/>
                  </a:lnTo>
                  <a:cubicBezTo>
                    <a:pt x="214093" y="771046"/>
                    <a:pt x="250144" y="683590"/>
                    <a:pt x="299426" y="604931"/>
                  </a:cubicBezTo>
                  <a:lnTo>
                    <a:pt x="251590" y="557095"/>
                  </a:lnTo>
                  <a:cubicBezTo>
                    <a:pt x="202999" y="508503"/>
                    <a:pt x="202999" y="429721"/>
                    <a:pt x="251590" y="381130"/>
                  </a:cubicBezTo>
                  <a:lnTo>
                    <a:pt x="381130" y="251591"/>
                  </a:lnTo>
                  <a:cubicBezTo>
                    <a:pt x="429721" y="202999"/>
                    <a:pt x="508503" y="202999"/>
                    <a:pt x="557095" y="251591"/>
                  </a:cubicBezTo>
                  <a:lnTo>
                    <a:pt x="604465" y="298961"/>
                  </a:lnTo>
                  <a:cubicBezTo>
                    <a:pt x="683232" y="249172"/>
                    <a:pt x="770879" y="212582"/>
                    <a:pt x="864096" y="190279"/>
                  </a:cubicBezTo>
                  <a:lnTo>
                    <a:pt x="864096" y="94104"/>
                  </a:lnTo>
                  <a:cubicBezTo>
                    <a:pt x="864096" y="42132"/>
                    <a:pt x="906228" y="0"/>
                    <a:pt x="95820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2769EC2-DE15-423F-880F-1B9877A426DC}"/>
                </a:ext>
              </a:extLst>
            </p:cNvPr>
            <p:cNvSpPr/>
            <p:nvPr/>
          </p:nvSpPr>
          <p:spPr>
            <a:xfrm rot="2889938">
              <a:off x="1330104" y="2267388"/>
              <a:ext cx="1983863" cy="1983863"/>
            </a:xfrm>
            <a:prstGeom prst="arc">
              <a:avLst>
                <a:gd name="adj1" fmla="val 16200000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D3A6EEE-4B86-4E7F-89D2-51D18CF62E32}"/>
                </a:ext>
              </a:extLst>
            </p:cNvPr>
            <p:cNvSpPr/>
            <p:nvPr/>
          </p:nvSpPr>
          <p:spPr>
            <a:xfrm rot="15011051">
              <a:off x="441611" y="1718841"/>
              <a:ext cx="1358831" cy="1358831"/>
            </a:xfrm>
            <a:prstGeom prst="arc">
              <a:avLst>
                <a:gd name="adj1" fmla="val 16194741"/>
                <a:gd name="adj2" fmla="val 21318487"/>
              </a:avLst>
            </a:prstGeom>
            <a:ln w="88900">
              <a:solidFill>
                <a:schemeClr val="bg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FAE6AF7-DD36-44ED-B760-06E6EB9F0B1C}"/>
                </a:ext>
              </a:extLst>
            </p:cNvPr>
            <p:cNvSpPr/>
            <p:nvPr/>
          </p:nvSpPr>
          <p:spPr>
            <a:xfrm>
              <a:off x="1439309" y="1180105"/>
              <a:ext cx="1120509" cy="1120509"/>
            </a:xfrm>
            <a:prstGeom prst="arc">
              <a:avLst>
                <a:gd name="adj1" fmla="val 19315636"/>
                <a:gd name="adj2" fmla="val 3063482"/>
              </a:avLst>
            </a:prstGeom>
            <a:ln w="88900">
              <a:solidFill>
                <a:schemeClr val="bg1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961366" y="3896274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1646739" y="2439639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958011" y="316848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71980" y="224231"/>
            <a:ext cx="4716645" cy="10209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solidFill>
                  <a:schemeClr val="bg1"/>
                </a:solidFill>
              </a:rPr>
              <a:t>Lecciones</a:t>
            </a:r>
            <a:endParaRPr lang="en-US" sz="4400" b="1" dirty="0" err="1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r>
              <a:rPr lang="en-US" sz="4400" b="1" dirty="0" err="1">
                <a:solidFill>
                  <a:schemeClr val="bg1"/>
                </a:solidFill>
                <a:cs typeface="Arial"/>
              </a:rPr>
              <a:t>Aprendidas</a:t>
            </a:r>
          </a:p>
        </p:txBody>
      </p:sp>
      <p:sp>
        <p:nvSpPr>
          <p:cNvPr id="30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4172742" y="977006"/>
            <a:ext cx="213373" cy="434318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36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4172743" y="6167995"/>
            <a:ext cx="213373" cy="43431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37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4182467" y="2002113"/>
            <a:ext cx="213373" cy="43431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38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4126712" y="3124341"/>
            <a:ext cx="213373" cy="434318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39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4126712" y="4295612"/>
            <a:ext cx="213373" cy="4343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40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4126712" y="5184267"/>
            <a:ext cx="213373" cy="434318"/>
          </a:xfrm>
          <a:prstGeom prst="chevron">
            <a:avLst/>
          </a:prstGeom>
          <a:solidFill>
            <a:srgbClr val="CC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80540" y="845628"/>
            <a:ext cx="481767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Ministerio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pudo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implementar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ajustar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estrategias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políticas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mejorar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formalización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fuerza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laboral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informal;</a:t>
            </a:r>
            <a:endParaRPr lang="en-US">
              <a:solidFill>
                <a:srgbClr val="FFC000"/>
              </a:solidFill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7306" y="1855651"/>
            <a:ext cx="60858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Ministerio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pudo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identificar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crear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vínculos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con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grupos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específicos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como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domésticos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pescadores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, para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estimular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formalización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miles de;</a:t>
            </a:r>
            <a:endParaRPr lang="en-US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80540" y="4173551"/>
            <a:ext cx="687682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Existe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necesidad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un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enfoque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sensibilización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más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riguroso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con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respecto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beneficios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las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contribuciones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NIS;</a:t>
            </a:r>
            <a:r>
              <a:rPr lang="en-US" dirty="0">
                <a:solidFill>
                  <a:srgbClr val="FFC000"/>
                </a:solidFill>
              </a:rPr>
              <a:t> </a:t>
            </a:r>
            <a:endParaRPr lang="en-JM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30611" y="4863275"/>
            <a:ext cx="78646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Con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fin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impulsar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cambios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sistemáticos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dentro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del sector informal, se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debe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adoptar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un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enfoque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más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amplio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facilitar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educación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formal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áreas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básicas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como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habilidades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capacitación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técnica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vocacional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;</a:t>
            </a:r>
            <a:endParaRPr lang="en-US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80540" y="5991433"/>
            <a:ext cx="72115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Existe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necesidad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que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servicios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locales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estén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físicamente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disponibles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todas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las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parroquias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para un mayor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acceso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al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formal;</a:t>
            </a:r>
            <a:r>
              <a:rPr lang="en-US" dirty="0">
                <a:solidFill>
                  <a:srgbClr val="FFC000"/>
                </a:solidFill>
              </a:rPr>
              <a:t> </a:t>
            </a:r>
            <a:endParaRPr lang="en-JM" dirty="0">
              <a:solidFill>
                <a:srgbClr val="FFC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95840" y="2899118"/>
            <a:ext cx="729628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Ministerio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está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equipado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facilitar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capacitación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formal y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asesoramiento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profesional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informales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través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las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sesiones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habilidades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empleabilidad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ELE y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 MOU con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instituciones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como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HEART para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capacitación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técnica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vocacional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;</a:t>
            </a:r>
            <a:endParaRPr lang="en-US" dirty="0">
              <a:solidFill>
                <a:srgbClr val="FFC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88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54044" y="1360227"/>
            <a:ext cx="2554681" cy="1035373"/>
          </a:xfrm>
        </p:spPr>
        <p:txBody>
          <a:bodyPr lIns="91440" tIns="45720" rIns="91440" bIns="45720" anchor="ctr"/>
          <a:lstStyle/>
          <a:p>
            <a:r>
              <a:rPr lang="en-US" altLang="ko-KR" sz="2600" dirty="0" err="1">
                <a:solidFill>
                  <a:srgbClr val="FF0000"/>
                </a:solidFill>
                <a:cs typeface="Arial"/>
              </a:rPr>
              <a:t>Eficacia</a:t>
            </a:r>
            <a:r>
              <a:rPr lang="en-US" altLang="ko-KR" sz="2600" dirty="0">
                <a:solidFill>
                  <a:srgbClr val="FF0000"/>
                </a:solidFill>
                <a:cs typeface="Arial"/>
              </a:rPr>
              <a:t> </a:t>
            </a:r>
            <a:br>
              <a:rPr lang="en-US" altLang="ko-KR" sz="2600" dirty="0"/>
            </a:br>
            <a:r>
              <a:rPr lang="en-US" altLang="ko-KR" sz="2600" dirty="0">
                <a:solidFill>
                  <a:srgbClr val="FF0000"/>
                </a:solidFill>
                <a:cs typeface="Arial"/>
              </a:rPr>
              <a:t>de </a:t>
            </a:r>
            <a:r>
              <a:rPr lang="en-US" altLang="ko-KR" sz="2600" dirty="0" err="1">
                <a:solidFill>
                  <a:srgbClr val="FF0000"/>
                </a:solidFill>
                <a:cs typeface="Arial"/>
              </a:rPr>
              <a:t>Esfuerzos</a:t>
            </a:r>
            <a:br>
              <a:rPr lang="en-US" altLang="ko-KR" sz="2600" dirty="0"/>
            </a:br>
            <a:r>
              <a:rPr lang="en-US" altLang="ko-KR" sz="2600" dirty="0">
                <a:solidFill>
                  <a:srgbClr val="FF0000"/>
                </a:solidFill>
                <a:cs typeface="Arial"/>
              </a:rPr>
              <a:t>MLSS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574460" y="1160533"/>
            <a:ext cx="717381" cy="717381"/>
            <a:chOff x="4298598" y="1406129"/>
            <a:chExt cx="538036" cy="538036"/>
          </a:xfrm>
        </p:grpSpPr>
        <p:sp>
          <p:nvSpPr>
            <p:cNvPr id="63" name="Oval 62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867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87596" y="1502023"/>
              <a:ext cx="360040" cy="3462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/>
              <a:r>
                <a:rPr lang="en-US" altLang="ko-K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586057" y="3939860"/>
            <a:ext cx="717381" cy="717381"/>
            <a:chOff x="4298598" y="2241725"/>
            <a:chExt cx="538036" cy="538036"/>
          </a:xfrm>
        </p:grpSpPr>
        <p:sp>
          <p:nvSpPr>
            <p:cNvPr id="71" name="Oval 70"/>
            <p:cNvSpPr/>
            <p:nvPr/>
          </p:nvSpPr>
          <p:spPr>
            <a:xfrm>
              <a:off x="4298598" y="2241725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867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87596" y="2337619"/>
              <a:ext cx="360040" cy="3462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/>
              <a:r>
                <a:rPr lang="en-US" altLang="ko-K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574459" y="5388950"/>
            <a:ext cx="717381" cy="717381"/>
            <a:chOff x="4298598" y="3049560"/>
            <a:chExt cx="538036" cy="538036"/>
          </a:xfrm>
        </p:grpSpPr>
        <p:sp>
          <p:nvSpPr>
            <p:cNvPr id="72" name="Oval 71"/>
            <p:cNvSpPr/>
            <p:nvPr/>
          </p:nvSpPr>
          <p:spPr>
            <a:xfrm>
              <a:off x="4298598" y="3049560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867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87596" y="3145454"/>
              <a:ext cx="360040" cy="3462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/>
              <a:r>
                <a:rPr lang="en-US" altLang="ko-K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441641" y="337026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Connector 23"/>
          <p:cNvSpPr/>
          <p:nvPr/>
        </p:nvSpPr>
        <p:spPr>
          <a:xfrm>
            <a:off x="2333641" y="605049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619301" y="459777"/>
            <a:ext cx="2955159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Los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esfuerzos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Ministerio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aumentar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formalización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fuerza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laboral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Jamaica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han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estado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funcionando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.</a:t>
            </a:r>
            <a:endParaRPr lang="es-E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Numerosos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sectores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incluido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Sindicato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Domésticos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Jamaica (STDJ) y la Autoridad Nacional de Pesca,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han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estado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ansiosos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por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colaborar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con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Ministerio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formalizar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 sus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miembros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 fin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recibir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protección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social.</a:t>
            </a:r>
            <a:endParaRPr lang="en-US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2318862" y="2232046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4D2447-4712-2542-4B6B-A6112BEA0F26}"/>
              </a:ext>
            </a:extLst>
          </p:cNvPr>
          <p:cNvSpPr txBox="1"/>
          <p:nvPr/>
        </p:nvSpPr>
        <p:spPr>
          <a:xfrm>
            <a:off x="6289327" y="958644"/>
            <a:ext cx="381193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Desde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la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implementación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las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Becas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Emprendimiento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más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dos mil (2,000)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clientes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han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recibido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apoyo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para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proyectos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microempresas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principalmente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Agricultura y Comercio. Para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año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fiscal 2020/21, se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otorgaron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cuatrocientas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cincuenta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y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ocho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(458)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subvenciones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(MLSS, 2022).</a:t>
            </a:r>
          </a:p>
          <a:p>
            <a:endParaRPr lang="en-US" dirty="0">
              <a:solidFill>
                <a:srgbClr val="FFC000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FFC000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FFC000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FFC000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FFC000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FFC000"/>
              </a:solidFill>
              <a:ea typeface="+mn-lt"/>
              <a:cs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1E2760-5C48-4355-7271-26C6F6E06F4D}"/>
              </a:ext>
            </a:extLst>
          </p:cNvPr>
          <p:cNvSpPr txBox="1"/>
          <p:nvPr/>
        </p:nvSpPr>
        <p:spPr>
          <a:xfrm>
            <a:off x="6305951" y="3898861"/>
            <a:ext cx="506920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Para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año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fiscal que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finalizó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31 de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marzo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2021, se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otorgaron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subvenciones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asistencia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para la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rehabilitación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 356 personas, de las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cuales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72 % son </a:t>
            </a:r>
            <a:r>
              <a:rPr lang="en-US" err="1">
                <a:solidFill>
                  <a:srgbClr val="FFC000"/>
                </a:solidFill>
                <a:ea typeface="+mn-lt"/>
                <a:cs typeface="+mn-lt"/>
              </a:rPr>
              <a:t>mujeres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(MLSS, 2022).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490960" y="6327196"/>
            <a:ext cx="497841" cy="462518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15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5951" y="5252434"/>
            <a:ext cx="459122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Desde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año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fiscal 2013/2014,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departamento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local de MLSS ha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colocado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más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7400 personas que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buscan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un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remunerado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rgbClr val="FFC000"/>
              </a:solidFill>
              <a:latin typeface="Arial"/>
              <a:ea typeface="Noto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95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095971" y="363047"/>
            <a:ext cx="11573197" cy="724247"/>
          </a:xfrm>
        </p:spPr>
        <p:txBody>
          <a:bodyPr lIns="91440" tIns="45720" rIns="91440" bIns="45720" anchor="ctr"/>
          <a:lstStyle/>
          <a:p>
            <a:r>
              <a:rPr lang="en-US" b="1" dirty="0" err="1">
                <a:solidFill>
                  <a:schemeClr val="bg1"/>
                </a:solidFill>
                <a:cs typeface="Calibri"/>
              </a:rPr>
              <a:t>Desafíos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39F77E-4CAF-4CD3-B254-DE0F6E75DBD3}"/>
              </a:ext>
            </a:extLst>
          </p:cNvPr>
          <p:cNvGrpSpPr/>
          <p:nvPr/>
        </p:nvGrpSpPr>
        <p:grpSpPr>
          <a:xfrm>
            <a:off x="120022" y="2532631"/>
            <a:ext cx="4575864" cy="4257083"/>
            <a:chOff x="308440" y="4722979"/>
            <a:chExt cx="1880299" cy="181099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BF6A83-1440-4ED4-8A59-1E9C57027F3E}"/>
                </a:ext>
              </a:extLst>
            </p:cNvPr>
            <p:cNvSpPr/>
            <p:nvPr/>
          </p:nvSpPr>
          <p:spPr>
            <a:xfrm>
              <a:off x="1500991" y="4722979"/>
              <a:ext cx="687748" cy="700104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accent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E0A3B7-2905-45E1-B9B1-3342F9814DEC}"/>
                </a:ext>
              </a:extLst>
            </p:cNvPr>
            <p:cNvSpPr/>
            <p:nvPr/>
          </p:nvSpPr>
          <p:spPr>
            <a:xfrm>
              <a:off x="308440" y="5827636"/>
              <a:ext cx="708241" cy="70633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accent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069D86-1BE2-4205-8F15-36DA9C956A53}"/>
                </a:ext>
              </a:extLst>
            </p:cNvPr>
            <p:cNvGrpSpPr/>
            <p:nvPr/>
          </p:nvGrpSpPr>
          <p:grpSpPr>
            <a:xfrm>
              <a:off x="795423" y="5205784"/>
              <a:ext cx="988110" cy="986206"/>
              <a:chOff x="7167947" y="1624190"/>
              <a:chExt cx="2677922" cy="2672763"/>
            </a:xfrm>
            <a:solidFill>
              <a:schemeClr val="accent2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6BCD4E-AD33-4395-B423-7E8561F02F3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1A8599D-0CA1-4E98-BB6C-EE38E0C26BFE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04B6FA7-1087-4CF1-A4C0-EF5E38A33E17}"/>
              </a:ext>
            </a:extLst>
          </p:cNvPr>
          <p:cNvSpPr/>
          <p:nvPr/>
        </p:nvSpPr>
        <p:spPr>
          <a:xfrm>
            <a:off x="110858" y="2544322"/>
            <a:ext cx="1904992" cy="2786093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rgbClr val="996633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" name="Chevron 2">
            <a:extLst>
              <a:ext uri="{FF2B5EF4-FFF2-40B4-BE49-F238E27FC236}">
                <a16:creationId xmlns:a16="http://schemas.microsoft.com/office/drawing/2014/main" id="{EB2DDBA4-C998-4D76-BF69-974BDA69CDC4}"/>
              </a:ext>
            </a:extLst>
          </p:cNvPr>
          <p:cNvSpPr/>
          <p:nvPr/>
        </p:nvSpPr>
        <p:spPr>
          <a:xfrm>
            <a:off x="5018229" y="1486702"/>
            <a:ext cx="400915" cy="48728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49" name="Chevron 16">
            <a:extLst>
              <a:ext uri="{FF2B5EF4-FFF2-40B4-BE49-F238E27FC236}">
                <a16:creationId xmlns:a16="http://schemas.microsoft.com/office/drawing/2014/main" id="{27ACE5AD-AC03-4B43-AABE-C49C0A66EE40}"/>
              </a:ext>
            </a:extLst>
          </p:cNvPr>
          <p:cNvSpPr/>
          <p:nvPr/>
        </p:nvSpPr>
        <p:spPr>
          <a:xfrm>
            <a:off x="5021206" y="2741279"/>
            <a:ext cx="429943" cy="48382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50" name="Chevron 17">
            <a:extLst>
              <a:ext uri="{FF2B5EF4-FFF2-40B4-BE49-F238E27FC236}">
                <a16:creationId xmlns:a16="http://schemas.microsoft.com/office/drawing/2014/main" id="{A79D634A-CA9E-4850-B3FA-E27574979D35}"/>
              </a:ext>
            </a:extLst>
          </p:cNvPr>
          <p:cNvSpPr/>
          <p:nvPr/>
        </p:nvSpPr>
        <p:spPr>
          <a:xfrm>
            <a:off x="5033803" y="4031657"/>
            <a:ext cx="481320" cy="48197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51" name="Chevron 18">
            <a:extLst>
              <a:ext uri="{FF2B5EF4-FFF2-40B4-BE49-F238E27FC236}">
                <a16:creationId xmlns:a16="http://schemas.microsoft.com/office/drawing/2014/main" id="{FE525621-FDE1-4E7B-9EA4-AF87B119E269}"/>
              </a:ext>
            </a:extLst>
          </p:cNvPr>
          <p:cNvSpPr/>
          <p:nvPr/>
        </p:nvSpPr>
        <p:spPr>
          <a:xfrm>
            <a:off x="5039487" y="5344664"/>
            <a:ext cx="469952" cy="49332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9245" y="1154219"/>
            <a:ext cx="498081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Las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MIPYMES y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tradicionalmente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informales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 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evitan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interacción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con las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entidades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gubernamentales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debido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falta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confianza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;</a:t>
            </a:r>
            <a:endParaRPr lang="en-US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05134" y="2467226"/>
            <a:ext cx="404948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Dado que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mayoría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fuerza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laboral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informal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tiene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poca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educación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formal,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existe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renuencia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ingresar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fuerza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laboral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formal;</a:t>
            </a:r>
            <a:r>
              <a:rPr lang="en-US" dirty="0">
                <a:solidFill>
                  <a:srgbClr val="FFC000"/>
                </a:solidFill>
              </a:rPr>
              <a:t> </a:t>
            </a:r>
            <a:endParaRPr lang="en-JM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5134" y="3973185"/>
            <a:ext cx="418042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informales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y MIPYMES, no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ven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beneficio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participar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esquemas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NIS;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70601" y="5370467"/>
            <a:ext cx="404948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Debido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a la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naturaleza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informal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este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sector, es un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desafío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rastrear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recopilar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datos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ea typeface="+mn-lt"/>
                <a:cs typeface="+mn-lt"/>
              </a:rPr>
              <a:t>este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sector;</a:t>
            </a:r>
            <a:endParaRPr lang="es-ES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490960" y="6327196"/>
            <a:ext cx="497841" cy="462518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5975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2BF91-1CA4-4DA0-9289-475AF6F1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6452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b="1" dirty="0" smtClean="0">
                <a:solidFill>
                  <a:schemeClr val="bg1"/>
                </a:solidFill>
              </a:rPr>
              <a:pPr/>
              <a:t>18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047" y="126309"/>
            <a:ext cx="668499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MECANISMOS</a:t>
            </a:r>
            <a:r>
              <a:rPr lang="en-JM" sz="2800" dirty="0">
                <a:solidFill>
                  <a:schemeClr val="bg1"/>
                </a:solidFill>
              </a:rPr>
              <a:t> DE PROTECCIÓN SOCIAL PARA LA ECONOMÍA INFORMAL DE JAMAICA  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0121" y="1904762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328897" y="2257494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23A28-728C-AE08-B487-EE16B945EC5E}"/>
              </a:ext>
            </a:extLst>
          </p:cNvPr>
          <p:cNvSpPr txBox="1"/>
          <p:nvPr/>
        </p:nvSpPr>
        <p:spPr>
          <a:xfrm>
            <a:off x="309756" y="1495549"/>
            <a:ext cx="876386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cs typeface="Calibri"/>
              </a:rPr>
              <a:t>ACTIVIDADES</a:t>
            </a:r>
            <a:r>
              <a:rPr lang="en-US" sz="2000" u="sng" dirty="0">
                <a:solidFill>
                  <a:schemeClr val="bg1"/>
                </a:solidFill>
                <a:ea typeface="+mn-lt"/>
                <a:cs typeface="+mn-lt"/>
              </a:rPr>
              <a:t> PLANIFICADAS PARA FORTALECER EL PROCESO DE FORMALIZACIÓN: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CBBC8-64E5-CDCB-F78B-B3642B4F1CD1}"/>
              </a:ext>
            </a:extLst>
          </p:cNvPr>
          <p:cNvSpPr txBox="1"/>
          <p:nvPr/>
        </p:nvSpPr>
        <p:spPr>
          <a:xfrm>
            <a:off x="547997" y="2166009"/>
            <a:ext cx="9741475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Realizar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una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evaluación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posterior al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proyecto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Proyecto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Transición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Formalidad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Jamaica (PTFJ) </a:t>
            </a:r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Propuesta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MoU entre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Ministerio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Seguridad Social y la Autoridad Nacional Pesquera.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  <a:p>
            <a:br>
              <a:rPr lang="en-US" dirty="0">
                <a:latin typeface="Noto Sans"/>
              </a:rPr>
            </a:b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Implementación del Seguro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Cesantía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 Esto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alentará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atraerá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miembros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fuerza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laboral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informal a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transición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formalidad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recibir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protección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social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caso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pérdida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</a:t>
            </a:r>
            <a:r>
              <a:rPr lang="en-US" dirty="0">
                <a:solidFill>
                  <a:srgbClr val="FFC000"/>
                </a:solidFill>
                <a:latin typeface="Noto Sans"/>
                <a:cs typeface="Calibri" panose="020F0502020204030204"/>
              </a:rPr>
              <a:t> 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Calibri" panose="020F0502020204030204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 panose="020F0502020204030204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+mn-lt"/>
              <a:cs typeface="+mn-lt"/>
            </a:endParaRPr>
          </a:p>
          <a:p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Propuesta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reformas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legislación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fortalecimiento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legislación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laboral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encaminadas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aplicación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efectiva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regulación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parte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gobierno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Funcionarios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Laborales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 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0F7B844-CF90-81FA-622E-C712CC300CBB}"/>
              </a:ext>
            </a:extLst>
          </p:cNvPr>
          <p:cNvSpPr/>
          <p:nvPr/>
        </p:nvSpPr>
        <p:spPr>
          <a:xfrm>
            <a:off x="329160" y="4248047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8073558-7F7D-60FF-E0C9-F1815569D059}"/>
              </a:ext>
            </a:extLst>
          </p:cNvPr>
          <p:cNvSpPr/>
          <p:nvPr/>
        </p:nvSpPr>
        <p:spPr>
          <a:xfrm>
            <a:off x="328897" y="3059078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6DEE54E-723F-0729-35A0-39D75064C3B3}"/>
              </a:ext>
            </a:extLst>
          </p:cNvPr>
          <p:cNvSpPr/>
          <p:nvPr/>
        </p:nvSpPr>
        <p:spPr>
          <a:xfrm>
            <a:off x="304561" y="5273292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01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2BF91-1CA4-4DA0-9289-475AF6F1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96452" y="6356350"/>
            <a:ext cx="740227" cy="365125"/>
          </a:xfrm>
        </p:spPr>
        <p:txBody>
          <a:bodyPr/>
          <a:lstStyle/>
          <a:p>
            <a:fld id="{8699F50C-BE38-4BD0-BA84-9B090E1F2B9B}" type="slidenum">
              <a:rPr lang="en-US" b="1" dirty="0" smtClean="0">
                <a:solidFill>
                  <a:schemeClr val="bg1"/>
                </a:solidFill>
              </a:rPr>
              <a:pPr/>
              <a:t>19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6980" y="2291993"/>
            <a:ext cx="617699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9000" b="1" dirty="0">
                <a:solidFill>
                  <a:schemeClr val="bg1"/>
                </a:solidFill>
                <a:cs typeface="Calibri"/>
              </a:rPr>
              <a:t>GRACIAS</a:t>
            </a:r>
            <a:endParaRPr lang="en-JM" sz="90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1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F28E96-FCF9-4ACD-AF82-8876BC5C2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704490"/>
              </p:ext>
            </p:extLst>
          </p:nvPr>
        </p:nvGraphicFramePr>
        <p:xfrm>
          <a:off x="1624643" y="2811900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D1F77AA-ACAA-4DC9-BA33-A4A99DE8D77A}"/>
              </a:ext>
            </a:extLst>
          </p:cNvPr>
          <p:cNvGraphicFramePr/>
          <p:nvPr/>
        </p:nvGraphicFramePr>
        <p:xfrm>
          <a:off x="8077376" y="2648292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E7E4CB-5A6E-4631-98D4-F6B0ED75CED3}"/>
              </a:ext>
            </a:extLst>
          </p:cNvPr>
          <p:cNvSpPr txBox="1"/>
          <p:nvPr/>
        </p:nvSpPr>
        <p:spPr>
          <a:xfrm>
            <a:off x="1985463" y="3298593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en-US" altLang="ko-KR" sz="3200" b="1" dirty="0">
                <a:solidFill>
                  <a:schemeClr val="accent3"/>
                </a:solidFill>
              </a:rPr>
              <a:t>49%</a:t>
            </a:r>
            <a:endParaRPr lang="ko-KR" altLang="en-US" sz="3200" b="1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CF95A-B5AB-4DFE-B958-EB840F83A103}"/>
              </a:ext>
            </a:extLst>
          </p:cNvPr>
          <p:cNvSpPr txBox="1"/>
          <p:nvPr/>
        </p:nvSpPr>
        <p:spPr>
          <a:xfrm>
            <a:off x="1430011" y="4605359"/>
            <a:ext cx="2412316" cy="24468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86"/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Jamaica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tiene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una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población de 2,7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millones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de personas y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una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fuerza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laboral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(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empleada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desempleada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) de 1,3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millones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(49% de la población) (STATIN, 2022)</a:t>
            </a:r>
            <a:endParaRPr lang="es-ES" dirty="0">
              <a:solidFill>
                <a:schemeClr val="bg1"/>
              </a:solidFill>
              <a:latin typeface="Noto Sans"/>
            </a:endParaRPr>
          </a:p>
          <a:p>
            <a:pPr algn="ctr" defTabSz="914286"/>
            <a:endParaRPr lang="ko-KR" alt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9497566" y="3013473"/>
            <a:ext cx="19041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chemeClr val="bg1"/>
                </a:solidFill>
                <a:cs typeface="Arial"/>
              </a:rPr>
              <a:t>Mujeres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3260524" y="3407037"/>
            <a:ext cx="18452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chemeClr val="bg1"/>
                </a:solidFill>
                <a:cs typeface="Arial"/>
              </a:rPr>
              <a:t>Población</a:t>
            </a:r>
            <a:endParaRPr lang="ko-KR" altLang="en-US" sz="2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0" y="2337848"/>
            <a:ext cx="218604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chemeClr val="bg1"/>
                </a:solidFill>
                <a:cs typeface="Arial"/>
              </a:rPr>
              <a:t>Fuerza de </a:t>
            </a:r>
            <a:r>
              <a:rPr lang="en-US" altLang="ko-KR" sz="2000" b="1" dirty="0" err="1">
                <a:solidFill>
                  <a:schemeClr val="bg1"/>
                </a:solidFill>
                <a:cs typeface="Arial"/>
              </a:rPr>
              <a:t>trabajo</a:t>
            </a:r>
            <a:endParaRPr lang="es-ES" altLang="ko-KR" dirty="0" err="1">
              <a:solidFill>
                <a:schemeClr val="bg1"/>
              </a:solidFill>
              <a:cs typeface="Arial"/>
            </a:endParaRPr>
          </a:p>
        </p:txBody>
      </p:sp>
      <p:sp>
        <p:nvSpPr>
          <p:cNvPr id="38" name="Rounded Rectangle 126">
            <a:extLst>
              <a:ext uri="{FF2B5EF4-FFF2-40B4-BE49-F238E27FC236}">
                <a16:creationId xmlns:a16="http://schemas.microsoft.com/office/drawing/2014/main" id="{E67EDE24-0E7A-4844-8F06-1E5F12E358AC}"/>
              </a:ext>
            </a:extLst>
          </p:cNvPr>
          <p:cNvSpPr/>
          <p:nvPr/>
        </p:nvSpPr>
        <p:spPr>
          <a:xfrm>
            <a:off x="7571844" y="1765655"/>
            <a:ext cx="2288921" cy="4851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39" name="Rounded Rectangle 126">
            <a:extLst>
              <a:ext uri="{FF2B5EF4-FFF2-40B4-BE49-F238E27FC236}">
                <a16:creationId xmlns:a16="http://schemas.microsoft.com/office/drawing/2014/main" id="{E67EDE24-0E7A-4844-8F06-1E5F12E358AC}"/>
              </a:ext>
            </a:extLst>
          </p:cNvPr>
          <p:cNvSpPr/>
          <p:nvPr/>
        </p:nvSpPr>
        <p:spPr>
          <a:xfrm>
            <a:off x="1605076" y="1849963"/>
            <a:ext cx="1923229" cy="3966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8AC969-A343-4A96-98C7-5E707454A010}"/>
              </a:ext>
            </a:extLst>
          </p:cNvPr>
          <p:cNvSpPr txBox="1"/>
          <p:nvPr/>
        </p:nvSpPr>
        <p:spPr>
          <a:xfrm>
            <a:off x="1743712" y="1817168"/>
            <a:ext cx="164595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86"/>
            <a:r>
              <a:rPr lang="en-US" altLang="ko-KR" sz="1400" b="1" dirty="0">
                <a:cs typeface="Arial"/>
              </a:rPr>
              <a:t>FUERZA DE TRABAJO</a:t>
            </a:r>
            <a:endParaRPr lang="en-US" altLang="ko-KR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7EC5E0-3B5C-46DF-986D-F583701CB589}"/>
              </a:ext>
            </a:extLst>
          </p:cNvPr>
          <p:cNvSpPr txBox="1"/>
          <p:nvPr/>
        </p:nvSpPr>
        <p:spPr>
          <a:xfrm>
            <a:off x="7616700" y="1771483"/>
            <a:ext cx="225033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86"/>
            <a:r>
              <a:rPr lang="en-US" altLang="ko-KR" sz="1400" b="1" dirty="0">
                <a:cs typeface="Arial"/>
              </a:rPr>
              <a:t>FUERZA DE TRABAJO POR GÉNERO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6536589" y="2530058"/>
            <a:ext cx="19041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chemeClr val="bg1"/>
                </a:solidFill>
                <a:cs typeface="Arial"/>
              </a:rPr>
              <a:t>Hombres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9506710" y="3424192"/>
            <a:ext cx="1904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rgbClr val="92D050"/>
                </a:solidFill>
                <a:cs typeface="Arial" pitchFamily="34" charset="0"/>
              </a:rPr>
              <a:t>46.28%</a:t>
            </a:r>
            <a:endParaRPr lang="ko-KR" altLang="en-US" sz="2000" b="1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6543096" y="2879124"/>
            <a:ext cx="1904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rgbClr val="2FD0BC">
                    <a:lumMod val="75000"/>
                  </a:srgbClr>
                </a:solidFill>
                <a:cs typeface="Arial" pitchFamily="34" charset="0"/>
              </a:rPr>
              <a:t>53.71%</a:t>
            </a:r>
            <a:endParaRPr lang="ko-KR" altLang="en-US" sz="2000" b="1">
              <a:solidFill>
                <a:srgbClr val="2FD0BC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55EDF7-CB02-549C-F35D-01EB4A53C699}"/>
              </a:ext>
            </a:extLst>
          </p:cNvPr>
          <p:cNvSpPr txBox="1"/>
          <p:nvPr/>
        </p:nvSpPr>
        <p:spPr>
          <a:xfrm>
            <a:off x="7949985" y="4565377"/>
            <a:ext cx="218134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14286"/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Las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mujeres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representan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46,28% de la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fuerza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laboral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mientras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que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hombres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representan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53,71% (STATIN, 2022)</a:t>
            </a:r>
            <a:endParaRPr lang="es-ES" sz="1500">
              <a:solidFill>
                <a:schemeClr val="bg1"/>
              </a:solidFill>
              <a:latin typeface="Noto Sans"/>
              <a:cs typeface="Arial"/>
            </a:endParaRPr>
          </a:p>
        </p:txBody>
      </p:sp>
      <p:sp>
        <p:nvSpPr>
          <p:cNvPr id="50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0219013" y="383491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51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320542" y="3371303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11944" y="246345"/>
            <a:ext cx="471606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286"/>
            <a:r>
              <a:rPr lang="en-JM" sz="1500" b="1" dirty="0">
                <a:solidFill>
                  <a:srgbClr val="FFC000"/>
                </a:solidFill>
                <a:ea typeface="+mn-lt"/>
                <a:cs typeface="+mn-lt"/>
              </a:rPr>
              <a:t>MECANISMOS DE PROTECCIÓN SOCIAL PARA LA ECONOMÍA INFORMAL DE JAMAICA </a:t>
            </a:r>
            <a:r>
              <a:rPr lang="en-JM" sz="1500" b="1" dirty="0">
                <a:solidFill>
                  <a:srgbClr val="FF9900"/>
                </a:solidFill>
              </a:rPr>
              <a:t> </a:t>
            </a:r>
            <a:endParaRPr lang="en-JM" sz="1500" b="1" dirty="0">
              <a:solidFill>
                <a:srgbClr val="FF9900"/>
              </a:solidFill>
              <a:cs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45F7B0-2B38-D033-F34A-A42DCB1F0DC3}"/>
              </a:ext>
            </a:extLst>
          </p:cNvPr>
          <p:cNvSpPr txBox="1"/>
          <p:nvPr/>
        </p:nvSpPr>
        <p:spPr>
          <a:xfrm>
            <a:off x="226424" y="1202075"/>
            <a:ext cx="482311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286"/>
            <a:r>
              <a:rPr lang="en-US" sz="2000" u="sng" dirty="0">
                <a:solidFill>
                  <a:srgbClr val="FFFFFF"/>
                </a:solidFill>
                <a:cs typeface="Calibri"/>
              </a:rPr>
              <a:t>LA SITUACIÓN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4CD8E87-35A3-94A6-B00D-B4D605BAF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1" y="3042783"/>
            <a:ext cx="453840" cy="37080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84CD8E87-35A3-94A6-B00D-B4D605BAF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27" y="3781850"/>
            <a:ext cx="453840" cy="3708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401692" y="6281100"/>
            <a:ext cx="415637" cy="415636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698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9195099" y="3686005"/>
            <a:ext cx="19041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chemeClr val="bg1"/>
                </a:solidFill>
                <a:cs typeface="Arial"/>
              </a:rPr>
              <a:t>Hombres</a:t>
            </a:r>
          </a:p>
        </p:txBody>
      </p:sp>
      <p:sp>
        <p:nvSpPr>
          <p:cNvPr id="38" name="Rounded Rectangle 126">
            <a:extLst>
              <a:ext uri="{FF2B5EF4-FFF2-40B4-BE49-F238E27FC236}">
                <a16:creationId xmlns:a16="http://schemas.microsoft.com/office/drawing/2014/main" id="{E67EDE24-0E7A-4844-8F06-1E5F12E358AC}"/>
              </a:ext>
            </a:extLst>
          </p:cNvPr>
          <p:cNvSpPr/>
          <p:nvPr/>
        </p:nvSpPr>
        <p:spPr>
          <a:xfrm>
            <a:off x="919690" y="1679534"/>
            <a:ext cx="2386927" cy="6741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r>
              <a:rPr lang="en-US" altLang="ko-KR" sz="2700" dirty="0">
                <a:solidFill>
                  <a:prstClr val="white"/>
                </a:solidFill>
              </a:rPr>
              <a:t>C</a:t>
            </a:r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7EC5E0-3B5C-46DF-986D-F583701CB589}"/>
              </a:ext>
            </a:extLst>
          </p:cNvPr>
          <p:cNvSpPr txBox="1"/>
          <p:nvPr/>
        </p:nvSpPr>
        <p:spPr>
          <a:xfrm>
            <a:off x="1012633" y="1750036"/>
            <a:ext cx="1970943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86"/>
            <a:r>
              <a:rPr lang="en-US" sz="1300" dirty="0">
                <a:ea typeface="+mn-lt"/>
                <a:cs typeface="+mn-lt"/>
              </a:rPr>
              <a:t>FUERZA LABORAL EMPLEADA POR GÉNERO</a:t>
            </a:r>
            <a:endParaRPr lang="es-E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5215607" y="3116891"/>
            <a:ext cx="1904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rgbClr val="92D050"/>
                </a:solidFill>
                <a:cs typeface="Arial" pitchFamily="34" charset="0"/>
              </a:rPr>
              <a:t>42%</a:t>
            </a:r>
            <a:endParaRPr lang="ko-KR" altLang="en-US" sz="2000" b="1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9166877" y="4015045"/>
            <a:ext cx="1904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rgbClr val="2FD0BC">
                    <a:lumMod val="75000"/>
                  </a:srgbClr>
                </a:solidFill>
                <a:cs typeface="Arial" pitchFamily="34" charset="0"/>
              </a:rPr>
              <a:t>58%</a:t>
            </a:r>
            <a:endParaRPr lang="ko-KR" altLang="en-US" sz="2000" b="1">
              <a:solidFill>
                <a:srgbClr val="2FD0BC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55EDF7-CB02-549C-F35D-01EB4A53C699}"/>
              </a:ext>
            </a:extLst>
          </p:cNvPr>
          <p:cNvSpPr txBox="1"/>
          <p:nvPr/>
        </p:nvSpPr>
        <p:spPr>
          <a:xfrm>
            <a:off x="6800762" y="5449468"/>
            <a:ext cx="2562344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14286"/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Las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mujeres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representan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42% de la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fuerza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laboral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mientras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que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hombres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representan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58% (MLSS, 2022</a:t>
            </a:r>
            <a:r>
              <a:rPr lang="en-US" sz="1500" dirty="0">
                <a:ea typeface="+mn-lt"/>
                <a:cs typeface="+mn-lt"/>
              </a:rPr>
              <a:t>)</a:t>
            </a:r>
            <a:endParaRPr lang="es-ES" dirty="0"/>
          </a:p>
        </p:txBody>
      </p:sp>
      <p:sp>
        <p:nvSpPr>
          <p:cNvPr id="50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989993" y="351700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51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10020912" y="448124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08563" y="250526"/>
            <a:ext cx="578913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286"/>
            <a:r>
              <a:rPr lang="en-JM" sz="2000" b="1" dirty="0">
                <a:solidFill>
                  <a:srgbClr val="FFC000"/>
                </a:solidFill>
              </a:rPr>
              <a:t>MECANISMOS DE PROTECCIÓN SOCIAL PARA LA ECONOMÍA INFORMAL DE JAMAICA </a:t>
            </a:r>
            <a:r>
              <a:rPr lang="en-JM" sz="2000" b="1" dirty="0">
                <a:solidFill>
                  <a:srgbClr val="FF9900"/>
                </a:solidFill>
                <a:ea typeface="+mn-lt"/>
                <a:cs typeface="+mn-lt"/>
              </a:rPr>
              <a:t> </a:t>
            </a:r>
            <a:endParaRPr lang="en-JM" sz="2000" dirty="0">
              <a:ea typeface="+mn-lt"/>
              <a:cs typeface="+mn-lt"/>
            </a:endParaRPr>
          </a:p>
          <a:p>
            <a:pPr defTabSz="914286"/>
            <a:endParaRPr lang="en-JM" sz="2000" b="1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45F7B0-2B38-D033-F34A-A42DCB1F0DC3}"/>
              </a:ext>
            </a:extLst>
          </p:cNvPr>
          <p:cNvSpPr txBox="1"/>
          <p:nvPr/>
        </p:nvSpPr>
        <p:spPr>
          <a:xfrm>
            <a:off x="169662" y="1036098"/>
            <a:ext cx="482311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286"/>
            <a:r>
              <a:rPr lang="en-US" sz="2000" u="sng" dirty="0">
                <a:solidFill>
                  <a:srgbClr val="FFFFFF"/>
                </a:solidFill>
                <a:cs typeface="Calibri"/>
              </a:rPr>
              <a:t>LA SITUACIÓN</a:t>
            </a:r>
          </a:p>
        </p:txBody>
      </p: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7DF48DBD-98EB-FF8D-714D-7006C7EE6027}"/>
              </a:ext>
            </a:extLst>
          </p:cNvPr>
          <p:cNvSpPr/>
          <p:nvPr/>
        </p:nvSpPr>
        <p:spPr>
          <a:xfrm>
            <a:off x="476330" y="2741471"/>
            <a:ext cx="2688710" cy="2664029"/>
          </a:xfrm>
          <a:prstGeom prst="roundRect">
            <a:avLst>
              <a:gd name="adj" fmla="val 2692"/>
            </a:avLst>
          </a:prstGeom>
          <a:gradFill>
            <a:gsLst>
              <a:gs pos="0">
                <a:srgbClr val="F7F7F7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412AF47F-0203-E2C8-704C-22ECBBCC4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8" y="2918173"/>
            <a:ext cx="599821" cy="580083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D835E197-4E6B-FF38-BFD1-5BC9EFAA8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3" y="3856089"/>
            <a:ext cx="567089" cy="551954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D956EA45-DC1A-550F-6B1B-545FD272E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6" y="4812178"/>
            <a:ext cx="473332" cy="550800"/>
          </a:xfrm>
          <a:prstGeom prst="rect">
            <a:avLst/>
          </a:prstGeom>
        </p:spPr>
      </p:pic>
      <p:sp>
        <p:nvSpPr>
          <p:cNvPr id="32" name="Subtitle 2">
            <a:extLst>
              <a:ext uri="{FF2B5EF4-FFF2-40B4-BE49-F238E27FC236}">
                <a16:creationId xmlns:a16="http://schemas.microsoft.com/office/drawing/2014/main" id="{C32769D4-26E4-7A43-0093-EEBDB19C0B57}"/>
              </a:ext>
            </a:extLst>
          </p:cNvPr>
          <p:cNvSpPr txBox="1">
            <a:spLocks/>
          </p:cNvSpPr>
          <p:nvPr/>
        </p:nvSpPr>
        <p:spPr>
          <a:xfrm>
            <a:off x="1522389" y="2851603"/>
            <a:ext cx="1395640" cy="46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M" sz="2000" dirty="0">
                <a:latin typeface="Antonio" panose="02000303000000000000" pitchFamily="2" charset="0"/>
              </a:rPr>
              <a:t>1,269,300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2725F3B3-CE6D-B58E-21A9-808C1BCF8E74}"/>
              </a:ext>
            </a:extLst>
          </p:cNvPr>
          <p:cNvSpPr txBox="1">
            <a:spLocks/>
          </p:cNvSpPr>
          <p:nvPr/>
        </p:nvSpPr>
        <p:spPr>
          <a:xfrm>
            <a:off x="1738332" y="3867015"/>
            <a:ext cx="1197548" cy="471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M" sz="2000" dirty="0">
                <a:latin typeface="Antonio" panose="02000303000000000000" pitchFamily="2" charset="0"/>
              </a:rPr>
              <a:t>691,600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1526157F-43EE-02BA-6F00-E28D6B07C74C}"/>
              </a:ext>
            </a:extLst>
          </p:cNvPr>
          <p:cNvSpPr txBox="1">
            <a:spLocks/>
          </p:cNvSpPr>
          <p:nvPr/>
        </p:nvSpPr>
        <p:spPr>
          <a:xfrm>
            <a:off x="1739969" y="4813291"/>
            <a:ext cx="1247202" cy="46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M" sz="2000" dirty="0">
                <a:latin typeface="Antonio" panose="02000303000000000000" pitchFamily="2" charset="0"/>
              </a:rPr>
              <a:t>577,700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396994"/>
              </p:ext>
            </p:extLst>
          </p:nvPr>
        </p:nvGraphicFramePr>
        <p:xfrm>
          <a:off x="6463854" y="2618325"/>
          <a:ext cx="3260874" cy="296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5215607" y="2739324"/>
            <a:ext cx="19041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86"/>
            <a:r>
              <a:rPr lang="en-US" altLang="ko-KR" sz="2000" b="1" dirty="0">
                <a:solidFill>
                  <a:schemeClr val="bg1"/>
                </a:solidFill>
                <a:cs typeface="Arial"/>
              </a:rPr>
              <a:t>Mujeres</a:t>
            </a:r>
          </a:p>
        </p:txBody>
      </p:sp>
      <p:sp>
        <p:nvSpPr>
          <p:cNvPr id="48" name="Rounded Rectangle 126">
            <a:extLst>
              <a:ext uri="{FF2B5EF4-FFF2-40B4-BE49-F238E27FC236}">
                <a16:creationId xmlns:a16="http://schemas.microsoft.com/office/drawing/2014/main" id="{E67EDE24-0E7A-4844-8F06-1E5F12E358AC}"/>
              </a:ext>
            </a:extLst>
          </p:cNvPr>
          <p:cNvSpPr/>
          <p:nvPr/>
        </p:nvSpPr>
        <p:spPr>
          <a:xfrm>
            <a:off x="6667578" y="1626393"/>
            <a:ext cx="2328640" cy="6831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7EC5E0-3B5C-46DF-986D-F583701CB589}"/>
              </a:ext>
            </a:extLst>
          </p:cNvPr>
          <p:cNvSpPr txBox="1"/>
          <p:nvPr/>
        </p:nvSpPr>
        <p:spPr>
          <a:xfrm>
            <a:off x="6805521" y="1626393"/>
            <a:ext cx="2036277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86"/>
            <a:r>
              <a:rPr lang="en-US" sz="1300" dirty="0">
                <a:ea typeface="+mn-lt"/>
                <a:cs typeface="+mn-lt"/>
              </a:rPr>
              <a:t>FUERZA LABORAL EMPLEADA INFORMAL</a:t>
            </a:r>
            <a:endParaRPr lang="es-ES" dirty="0">
              <a:ea typeface="Arial Unicode MS"/>
              <a:cs typeface="+mn-lt"/>
            </a:endParaRPr>
          </a:p>
          <a:p>
            <a:pPr algn="ctr" defTabSz="914286"/>
            <a:r>
              <a:rPr lang="en-US" sz="1300" dirty="0">
                <a:ea typeface="+mn-lt"/>
                <a:cs typeface="+mn-lt"/>
              </a:rPr>
              <a:t>MENTE POR GÉNERO</a:t>
            </a:r>
            <a:endParaRPr lang="es-ES" dirty="0"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455EDF7-CB02-549C-F35D-01EB4A53C699}"/>
              </a:ext>
            </a:extLst>
          </p:cNvPr>
          <p:cNvSpPr txBox="1"/>
          <p:nvPr/>
        </p:nvSpPr>
        <p:spPr>
          <a:xfrm>
            <a:off x="674535" y="5564663"/>
            <a:ext cx="2449456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14286"/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Las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mujeres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representan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45,51% de la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fuerza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laboral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mientras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que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hombres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representan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sz="1500" dirty="0">
                <a:solidFill>
                  <a:schemeClr val="bg1"/>
                </a:solidFill>
                <a:latin typeface="Noto Sans"/>
                <a:ea typeface="+mn-lt"/>
                <a:cs typeface="+mn-lt"/>
              </a:rPr>
              <a:t> 54,5% (MLSS, 2022)</a:t>
            </a:r>
            <a:endParaRPr lang="es-ES" sz="1500">
              <a:solidFill>
                <a:schemeClr val="bg1"/>
              </a:solidFill>
              <a:latin typeface="Noto Sans"/>
              <a:cs typeface="Noto San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6728C50-30CD-C8F6-8300-78DEE7F49DDE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1062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2DC754C4-2D31-4280-35C3-BDB4D023F496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2BF91-1CA4-4DA0-9289-475AF6F1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b="1" dirty="0" smtClean="0">
                <a:solidFill>
                  <a:schemeClr val="bg1"/>
                </a:solidFill>
              </a:rPr>
              <a:pPr/>
              <a:t>4</a:t>
            </a:fld>
            <a:endParaRPr lang="en-US" b="1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366" y="126309"/>
            <a:ext cx="723533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</a:rPr>
              <a:t>MECANISMOS</a:t>
            </a:r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 DE PROTECCIÓN SOCIAL PARA LA ECONOMÍA INFORMAL DE JAMAICA </a:t>
            </a:r>
            <a:r>
              <a:rPr lang="en-JM" sz="2800" b="1" dirty="0">
                <a:solidFill>
                  <a:srgbClr val="FF9900"/>
                </a:solidFill>
                <a:latin typeface="Arial"/>
                <a:cs typeface="Arial"/>
              </a:rPr>
              <a:t> </a:t>
            </a:r>
            <a:r>
              <a:rPr lang="en-JM" sz="2800" dirty="0">
                <a:solidFill>
                  <a:schemeClr val="bg1"/>
                </a:solidFill>
              </a:rPr>
              <a:t> 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2075" y="1982693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380092" y="2372108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lowchart: Connector 9"/>
          <p:cNvSpPr/>
          <p:nvPr/>
        </p:nvSpPr>
        <p:spPr>
          <a:xfrm>
            <a:off x="380092" y="3620543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708075" y="2230805"/>
            <a:ext cx="9559636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cs typeface="Calibri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informal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representa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aproximadamente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50%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total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Jamaica.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número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hombres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representan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mayoría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informal (OIT, 2014).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8075" y="3498818"/>
            <a:ext cx="9227471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</a:rPr>
              <a:t>La </a:t>
            </a:r>
            <a:r>
              <a:rPr lang="en-US" dirty="0" err="1">
                <a:solidFill>
                  <a:srgbClr val="FFC000"/>
                </a:solidFill>
                <a:latin typeface="Noto Sans"/>
              </a:rPr>
              <a:t>economía</a:t>
            </a:r>
            <a:r>
              <a:rPr lang="en-US" dirty="0">
                <a:solidFill>
                  <a:srgbClr val="FFC000"/>
                </a:solidFill>
                <a:latin typeface="Noto Sans"/>
              </a:rPr>
              <a:t> i</a:t>
            </a:r>
            <a:r>
              <a:rPr lang="en-US" b="0" i="0" dirty="0">
                <a:solidFill>
                  <a:srgbClr val="FFC000"/>
                </a:solidFill>
                <a:effectLst/>
                <a:latin typeface="Noto Sans"/>
              </a:rPr>
              <a:t>nformal </a:t>
            </a:r>
            <a:r>
              <a:rPr lang="en-US" dirty="0" err="1">
                <a:solidFill>
                  <a:srgbClr val="FFC000"/>
                </a:solidFill>
                <a:latin typeface="Noto Sans"/>
              </a:rPr>
              <a:t>representa</a:t>
            </a:r>
            <a:r>
              <a:rPr lang="en-US" dirty="0">
                <a:solidFill>
                  <a:srgbClr val="FFC000"/>
                </a:solidFill>
                <a:latin typeface="Noto Sans"/>
              </a:rPr>
              <a:t> entre </a:t>
            </a:r>
            <a:r>
              <a:rPr lang="en-US" dirty="0" err="1">
                <a:solidFill>
                  <a:srgbClr val="FFC000"/>
                </a:solidFill>
                <a:latin typeface="Noto Sans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</a:rPr>
              <a:t> 34,2 % y el 42,6 </a:t>
            </a:r>
            <a:r>
              <a:rPr lang="en-US" b="0" i="0" dirty="0">
                <a:solidFill>
                  <a:srgbClr val="FFC000"/>
                </a:solidFill>
                <a:effectLst/>
                <a:latin typeface="Noto Sans"/>
              </a:rPr>
              <a:t>% </a:t>
            </a:r>
            <a:r>
              <a:rPr lang="en-US" dirty="0">
                <a:solidFill>
                  <a:srgbClr val="FFC000"/>
                </a:solidFill>
                <a:latin typeface="Noto Sans"/>
              </a:rPr>
              <a:t>del Producto Interno Bruto </a:t>
            </a:r>
            <a:r>
              <a:rPr lang="en-US" b="0" i="0" dirty="0">
                <a:solidFill>
                  <a:srgbClr val="FFC000"/>
                </a:solidFill>
                <a:effectLst/>
                <a:latin typeface="Noto Sans"/>
              </a:rPr>
              <a:t>(</a:t>
            </a:r>
            <a:r>
              <a:rPr lang="en-US" dirty="0">
                <a:solidFill>
                  <a:srgbClr val="FFC000"/>
                </a:solidFill>
                <a:latin typeface="Noto Sans"/>
              </a:rPr>
              <a:t>PIB) de Jamaica (OIT, 2014). El sector MIPYME se caracteriza por un alto grado de informalidad, bajos índices de cumplimiento tributario, diferenciación limitada, bajos </a:t>
            </a:r>
            <a:r>
              <a:rPr lang="en-US" dirty="0" err="1">
                <a:solidFill>
                  <a:srgbClr val="FFC000"/>
                </a:solidFill>
                <a:latin typeface="Noto Sans"/>
              </a:rPr>
              <a:t>estándares</a:t>
            </a:r>
            <a:r>
              <a:rPr lang="en-US" dirty="0">
                <a:solidFill>
                  <a:srgbClr val="FFC000"/>
                </a:solidFill>
                <a:latin typeface="Noto Sans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</a:rPr>
              <a:t>calidad</a:t>
            </a:r>
            <a:r>
              <a:rPr lang="en-US" dirty="0">
                <a:solidFill>
                  <a:srgbClr val="FFC000"/>
                </a:solidFill>
                <a:latin typeface="Noto Sans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</a:rPr>
              <a:t>etiquetado</a:t>
            </a:r>
            <a:r>
              <a:rPr lang="en-US" dirty="0">
                <a:solidFill>
                  <a:srgbClr val="FFC000"/>
                </a:solidFill>
                <a:latin typeface="Noto Sans"/>
              </a:rPr>
              <a:t> (PIOJ, 2018). 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5F7B0-2B38-D033-F34A-A42DCB1F0DC3}"/>
              </a:ext>
            </a:extLst>
          </p:cNvPr>
          <p:cNvSpPr txBox="1"/>
          <p:nvPr/>
        </p:nvSpPr>
        <p:spPr>
          <a:xfrm>
            <a:off x="155862" y="1255567"/>
            <a:ext cx="4823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solidFill>
                  <a:srgbClr val="FFFFFF"/>
                </a:solidFill>
                <a:cs typeface="Calibri"/>
              </a:rPr>
              <a:t>LA SITUACIÓN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CA8BC-522B-BFA1-69CE-E852508AA36D}"/>
              </a:ext>
            </a:extLst>
          </p:cNvPr>
          <p:cNvSpPr txBox="1"/>
          <p:nvPr/>
        </p:nvSpPr>
        <p:spPr>
          <a:xfrm>
            <a:off x="708075" y="4984714"/>
            <a:ext cx="110126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Más del 80%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hombres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más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75% de las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mujeres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informal no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aprobaron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exámenes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externos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lo tanto, 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tenían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muy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poca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educación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formal (OIT, 2014). 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8AA74B8-BC59-1058-E40B-F0B0CFCA7335}"/>
              </a:ext>
            </a:extLst>
          </p:cNvPr>
          <p:cNvSpPr/>
          <p:nvPr/>
        </p:nvSpPr>
        <p:spPr>
          <a:xfrm>
            <a:off x="380092" y="5091880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50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9D79A70-EAC3-20D0-EDCD-C00ADB31A050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2BF91-1CA4-4DA0-9289-475AF6F1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dirty="0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434" y="117650"/>
            <a:ext cx="823721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MECANISMOS</a:t>
            </a:r>
            <a:r>
              <a:rPr lang="en-JM" sz="2800" dirty="0">
                <a:solidFill>
                  <a:schemeClr val="bg1"/>
                </a:solidFill>
              </a:rPr>
              <a:t> DE PROTECCIÓN SOCIAL PARA LA ECONOMÍA INFORMAL DE JAMAICA  </a:t>
            </a:r>
            <a:endParaRPr lang="en-JM" sz="2800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688" y="1852806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458781" y="2122662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/>
          <p:cNvSpPr/>
          <p:nvPr/>
        </p:nvSpPr>
        <p:spPr>
          <a:xfrm>
            <a:off x="447915" y="3258557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40A6E-AC9B-0200-C005-7EE20106B76A}"/>
              </a:ext>
            </a:extLst>
          </p:cNvPr>
          <p:cNvSpPr txBox="1"/>
          <p:nvPr/>
        </p:nvSpPr>
        <p:spPr>
          <a:xfrm>
            <a:off x="726374" y="2053689"/>
            <a:ext cx="900743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Entre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sector informal,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aproximadamente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45 000 son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domésticas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200 000 son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pesca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o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agricultura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(OIT, 2020).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BCF6D-198C-FD0C-1DCC-A169B9A7E80D}"/>
              </a:ext>
            </a:extLst>
          </p:cNvPr>
          <p:cNvSpPr txBox="1"/>
          <p:nvPr/>
        </p:nvSpPr>
        <p:spPr>
          <a:xfrm>
            <a:off x="726374" y="3162052"/>
            <a:ext cx="900743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Como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resultado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naturaleza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informal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grupos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laborales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se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encuentran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entre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más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vulnerables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dentro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mercado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laboral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;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principalmente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debido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a: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Falta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protección</a:t>
            </a:r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 social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Calibri"/>
              </a:rPr>
              <a:t>Condiciones</a:t>
            </a:r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Calibri"/>
              </a:rPr>
              <a:t> 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Calibri"/>
              </a:rPr>
              <a:t>trabajo</a:t>
            </a:r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Calibri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Calibri"/>
              </a:rPr>
              <a:t>pobres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Salarios</a:t>
            </a:r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bajos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Informalidad</a:t>
            </a:r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 de la PYMEs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Falta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cualificación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educativa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Falta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experiencia</a:t>
            </a:r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Noto Sans"/>
              </a:rPr>
              <a:t>laboral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3F3F3F"/>
              </a:solidFill>
              <a:latin typeface="Calibri" panose="020F0502020204030204"/>
              <a:ea typeface="Noto Sans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EEDF3C-B9B9-9257-319B-046AC944BDC6}"/>
              </a:ext>
            </a:extLst>
          </p:cNvPr>
          <p:cNvSpPr txBox="1"/>
          <p:nvPr/>
        </p:nvSpPr>
        <p:spPr>
          <a:xfrm>
            <a:off x="355021" y="1333499"/>
            <a:ext cx="48231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solidFill>
                  <a:srgbClr val="FFFFFF"/>
                </a:solidFill>
                <a:cs typeface="Calibri"/>
              </a:rPr>
              <a:t>LA SITUACIÓN</a:t>
            </a:r>
          </a:p>
        </p:txBody>
      </p:sp>
    </p:spTree>
    <p:extLst>
      <p:ext uri="{BB962C8B-B14F-4D97-AF65-F5344CB8AC3E}">
        <p14:creationId xmlns:p14="http://schemas.microsoft.com/office/powerpoint/2010/main" val="353072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49D79A70-EAC3-20D0-EDCD-C00ADB31A050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7ADBC-3DE1-33CA-8FDE-A71392D00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b="1" smtClean="0">
                <a:solidFill>
                  <a:schemeClr val="bg1"/>
                </a:solidFill>
              </a:rPr>
              <a:pPr/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D99ED7-3B95-3B39-A5BC-06C1742F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17" y="1123546"/>
            <a:ext cx="8330184" cy="837525"/>
          </a:xfrm>
        </p:spPr>
        <p:txBody>
          <a:bodyPr vert="horz" lIns="91440" tIns="45720" rIns="91440" bIns="0" rtlCol="0" anchor="b">
            <a:noAutofit/>
          </a:bodyPr>
          <a:lstStyle/>
          <a:p>
            <a:br>
              <a:rPr lang="en-US" sz="3200" b="0" u="sng" dirty="0">
                <a:ea typeface="+mj-lt"/>
                <a:cs typeface="+mj-lt"/>
              </a:rPr>
            </a:br>
            <a:br>
              <a:rPr lang="en-US" sz="3200" b="0" u="sng" dirty="0">
                <a:ea typeface="+mj-lt"/>
                <a:cs typeface="+mj-lt"/>
              </a:rPr>
            </a:br>
            <a:br>
              <a:rPr lang="en-US" sz="3200" b="0" u="sng" dirty="0">
                <a:ea typeface="+mj-lt"/>
                <a:cs typeface="+mj-lt"/>
              </a:rPr>
            </a:br>
            <a:r>
              <a:rPr lang="en-US" sz="3200" b="0" u="sng" dirty="0">
                <a:ea typeface="+mj-lt"/>
                <a:cs typeface="+mj-lt"/>
              </a:rPr>
              <a:t>Estrategia de </a:t>
            </a:r>
            <a:r>
              <a:rPr lang="en-US" sz="3200" b="0" u="sng" dirty="0" err="1">
                <a:ea typeface="+mj-lt"/>
                <a:cs typeface="+mj-lt"/>
              </a:rPr>
              <a:t>protección</a:t>
            </a:r>
            <a:r>
              <a:rPr lang="en-US" sz="3200" b="0" u="sng" dirty="0">
                <a:ea typeface="+mj-lt"/>
                <a:cs typeface="+mj-lt"/>
              </a:rPr>
              <a:t> social de </a:t>
            </a:r>
            <a:r>
              <a:rPr lang="en-US" sz="3200" b="0" u="sng" dirty="0" err="1">
                <a:ea typeface="+mj-lt"/>
                <a:cs typeface="+mj-lt"/>
              </a:rPr>
              <a:t>todo</a:t>
            </a:r>
            <a:r>
              <a:rPr lang="en-US" sz="3200" b="0" u="sng" dirty="0">
                <a:ea typeface="+mj-lt"/>
                <a:cs typeface="+mj-lt"/>
              </a:rPr>
              <a:t> </a:t>
            </a:r>
            <a:r>
              <a:rPr lang="en-US" sz="3200" b="0" u="sng" dirty="0" err="1">
                <a:ea typeface="+mj-lt"/>
                <a:cs typeface="+mj-lt"/>
              </a:rPr>
              <a:t>el</a:t>
            </a:r>
            <a:r>
              <a:rPr lang="en-US" sz="3200" b="0" u="sng" dirty="0">
                <a:ea typeface="+mj-lt"/>
                <a:cs typeface="+mj-lt"/>
              </a:rPr>
              <a:t> </a:t>
            </a:r>
            <a:r>
              <a:rPr lang="en-US" sz="3200" b="0" u="sng" dirty="0" err="1">
                <a:ea typeface="+mj-lt"/>
                <a:cs typeface="+mj-lt"/>
              </a:rPr>
              <a:t>gobierno</a:t>
            </a:r>
            <a:endParaRPr lang="en-US" sz="3200" b="0" u="sng" dirty="0" err="1">
              <a:cs typeface="Calibri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4D462396-5301-3065-F050-609ED1B5E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A70AB5-D031-AAF5-BD10-AD2F18B1C7F4}"/>
              </a:ext>
            </a:extLst>
          </p:cNvPr>
          <p:cNvCxnSpPr/>
          <p:nvPr/>
        </p:nvCxnSpPr>
        <p:spPr>
          <a:xfrm>
            <a:off x="552688" y="2187826"/>
            <a:ext cx="0" cy="376442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B809786-0EF2-DD8B-7218-1FB78B96EB81}"/>
              </a:ext>
            </a:extLst>
          </p:cNvPr>
          <p:cNvSpPr/>
          <p:nvPr/>
        </p:nvSpPr>
        <p:spPr>
          <a:xfrm>
            <a:off x="444688" y="249848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540572E0-31E9-0E74-7BA4-2475A57C7B46}"/>
              </a:ext>
            </a:extLst>
          </p:cNvPr>
          <p:cNvSpPr/>
          <p:nvPr/>
        </p:nvSpPr>
        <p:spPr>
          <a:xfrm>
            <a:off x="1433643" y="3784137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6E733-5A5D-E36C-A26B-89398F241BF8}"/>
              </a:ext>
            </a:extLst>
          </p:cNvPr>
          <p:cNvSpPr txBox="1"/>
          <p:nvPr/>
        </p:nvSpPr>
        <p:spPr>
          <a:xfrm>
            <a:off x="1649643" y="3560310"/>
            <a:ext cx="83993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MIPYME y Política de </a:t>
            </a:r>
            <a:r>
              <a:rPr lang="en-JM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Emprendimiento</a:t>
            </a:r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(</a:t>
            </a:r>
            <a:r>
              <a:rPr lang="en-JM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Redactado</a:t>
            </a:r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JM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por</a:t>
            </a:r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JM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Secretaría</a:t>
            </a:r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CARICOM). </a:t>
            </a:r>
            <a:r>
              <a:rPr lang="en-JM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Esta</a:t>
            </a:r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JM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política</a:t>
            </a:r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JM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está</a:t>
            </a:r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JM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JM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línea</a:t>
            </a:r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con </a:t>
            </a:r>
            <a:r>
              <a:rPr lang="en-JM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Plan Nacional de Desarrollo de Jamaica (</a:t>
            </a:r>
            <a:r>
              <a:rPr lang="en-JM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Visión</a:t>
            </a:r>
            <a:r>
              <a:rPr lang="en-JM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2030) (PIOJ, 2018);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3767" y="4596084"/>
            <a:ext cx="8659318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 Política de Zona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Económica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Especial que describe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marco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atracción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inversiones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industrias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basadas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logística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asigna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inversiones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vínculos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con las MIPYME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economía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nacional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(PIOJ, 2018);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688" y="2194327"/>
            <a:ext cx="10569778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fin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lograr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un mayor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número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personas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empleadas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formalmente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fuerza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laboral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Gobierno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Jamaica ha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hecho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un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esfuerzo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especial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enfocarse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las Micro,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Pequeñas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Medianas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Empresas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(MIPYMES)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estimular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formalización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empresas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facilitar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que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se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formalmente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Algunas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estrategias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incluyen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:</a:t>
            </a:r>
            <a:endParaRPr lang="en-US">
              <a:solidFill>
                <a:srgbClr val="FFC000"/>
              </a:solidFill>
              <a:latin typeface="Noto Sans"/>
              <a:ea typeface="+mn-lt"/>
              <a:cs typeface="+mn-lt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40572E0-31E9-0E74-7BA4-2475A57C7B46}"/>
              </a:ext>
            </a:extLst>
          </p:cNvPr>
          <p:cNvSpPr/>
          <p:nvPr/>
        </p:nvSpPr>
        <p:spPr>
          <a:xfrm>
            <a:off x="1433643" y="4664919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1683767" y="5687843"/>
            <a:ext cx="834260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cs typeface="Calibri"/>
              </a:rPr>
              <a:t>La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Estrategia Nacional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Inclusión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Financiera que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articula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un plan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acción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abrir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un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camino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hacia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una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mayor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inclusión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ciudadanos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las MIPYMES (PIOJ, 2018); </a:t>
            </a:r>
          </a:p>
          <a:p>
            <a:endParaRPr lang="en-JM" dirty="0">
              <a:solidFill>
                <a:srgbClr val="FFC000"/>
              </a:solidFill>
              <a:latin typeface="Noto Sans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40572E0-31E9-0E74-7BA4-2475A57C7B46}"/>
              </a:ext>
            </a:extLst>
          </p:cNvPr>
          <p:cNvSpPr/>
          <p:nvPr/>
        </p:nvSpPr>
        <p:spPr>
          <a:xfrm>
            <a:off x="1467767" y="5879938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68996" y="163390"/>
            <a:ext cx="997288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</a:rPr>
              <a:t>MECANISMOS</a:t>
            </a:r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 DE PROTECCIÓN SOCIAL PARA LA ECONOMÍA INFORMAL DE JAMAICA  </a:t>
            </a:r>
          </a:p>
          <a:p>
            <a:r>
              <a:rPr lang="en-JM" sz="2800" dirty="0">
                <a:solidFill>
                  <a:schemeClr val="bg1"/>
                </a:solidFill>
              </a:rPr>
              <a:t>  </a:t>
            </a:r>
            <a:endParaRPr lang="en-JM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79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49D79A70-EAC3-20D0-EDCD-C00ADB31A050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7ADBC-3DE1-33CA-8FDE-A71392D00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b="1" smtClean="0">
                <a:solidFill>
                  <a:schemeClr val="bg1"/>
                </a:solidFill>
              </a:rPr>
              <a:pPr/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D99ED7-3B95-3B39-A5BC-06C1742F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02" y="1120616"/>
            <a:ext cx="8330184" cy="1147968"/>
          </a:xfrm>
        </p:spPr>
        <p:txBody>
          <a:bodyPr>
            <a:normAutofit/>
          </a:bodyPr>
          <a:lstStyle/>
          <a:p>
            <a:r>
              <a:rPr lang="en-US" sz="3200" b="0" u="sng" dirty="0">
                <a:cs typeface="Calibri"/>
              </a:rPr>
              <a:t>Estrategia de </a:t>
            </a:r>
            <a:r>
              <a:rPr lang="en-US" sz="3200" b="0" u="sng" dirty="0" err="1">
                <a:cs typeface="Calibri"/>
              </a:rPr>
              <a:t>protección</a:t>
            </a:r>
            <a:r>
              <a:rPr lang="en-US" sz="3200" b="0" u="sng" dirty="0">
                <a:cs typeface="Calibri"/>
              </a:rPr>
              <a:t> social de </a:t>
            </a:r>
            <a:r>
              <a:rPr lang="en-US" sz="3200" b="0" u="sng" dirty="0" err="1">
                <a:cs typeface="Calibri"/>
              </a:rPr>
              <a:t>todo</a:t>
            </a:r>
            <a:r>
              <a:rPr lang="en-US" sz="3200" b="0" u="sng" dirty="0">
                <a:cs typeface="Calibri"/>
              </a:rPr>
              <a:t> </a:t>
            </a:r>
            <a:r>
              <a:rPr lang="en-US" sz="3200" b="0" u="sng" dirty="0" err="1">
                <a:cs typeface="Calibri"/>
              </a:rPr>
              <a:t>el</a:t>
            </a:r>
            <a:r>
              <a:rPr lang="en-US" sz="3200" b="0" u="sng" dirty="0">
                <a:cs typeface="Calibri"/>
              </a:rPr>
              <a:t> </a:t>
            </a:r>
            <a:r>
              <a:rPr lang="en-US" sz="3200" b="0" u="sng" dirty="0" err="1">
                <a:cs typeface="Calibri"/>
              </a:rPr>
              <a:t>gobierno</a:t>
            </a:r>
            <a:endParaRPr lang="es-ES" dirty="0" err="1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4D462396-5301-3065-F050-609ED1B5E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A70AB5-D031-AAF5-BD10-AD2F18B1C7F4}"/>
              </a:ext>
            </a:extLst>
          </p:cNvPr>
          <p:cNvCxnSpPr/>
          <p:nvPr/>
        </p:nvCxnSpPr>
        <p:spPr>
          <a:xfrm>
            <a:off x="611890" y="2530813"/>
            <a:ext cx="0" cy="329292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B809786-0EF2-DD8B-7218-1FB78B96EB81}"/>
              </a:ext>
            </a:extLst>
          </p:cNvPr>
          <p:cNvSpPr/>
          <p:nvPr/>
        </p:nvSpPr>
        <p:spPr>
          <a:xfrm>
            <a:off x="503890" y="2530813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540572E0-31E9-0E74-7BA4-2475A57C7B46}"/>
              </a:ext>
            </a:extLst>
          </p:cNvPr>
          <p:cNvSpPr/>
          <p:nvPr/>
        </p:nvSpPr>
        <p:spPr>
          <a:xfrm>
            <a:off x="491666" y="5646668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40572E0-31E9-0E74-7BA4-2475A57C7B46}"/>
              </a:ext>
            </a:extLst>
          </p:cNvPr>
          <p:cNvSpPr/>
          <p:nvPr/>
        </p:nvSpPr>
        <p:spPr>
          <a:xfrm>
            <a:off x="1167035" y="3036980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/>
        </p:nvSpPr>
        <p:spPr>
          <a:xfrm>
            <a:off x="1394603" y="2851000"/>
            <a:ext cx="819627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 Consejo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Vinculaciones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Turísticas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que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promueve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lazos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comerciales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más estrechos entre los resorts y atracciones y las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empresas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nacionales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empresas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agrícolas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(PIOJ, 2018);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  <a:p>
            <a:endParaRPr lang="en-JM" dirty="0">
              <a:solidFill>
                <a:srgbClr val="FFC000"/>
              </a:solidFill>
              <a:latin typeface="Noto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4603" y="4035229"/>
            <a:ext cx="7881807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Revisión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Política Nacional de Calidad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actualmente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curso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que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recomienda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iniciativas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enfocadas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calidad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sector MIPYME (PIOJ, 2018);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79907" y="4900404"/>
            <a:ext cx="6880322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Calibri"/>
              </a:rPr>
              <a:t>La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Política Energética Nacional que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actualmente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está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implementando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Ministerio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Ciencia,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Energía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Tecnología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(MCET) (PIOJ, 2018);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Noto Sans"/>
            </a:endParaRPr>
          </a:p>
          <a:p>
            <a:endParaRPr lang="en-JM" dirty="0">
              <a:solidFill>
                <a:srgbClr val="FFC000"/>
              </a:solidFill>
              <a:latin typeface="Noto Sans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40572E0-31E9-0E74-7BA4-2475A57C7B46}"/>
              </a:ext>
            </a:extLst>
          </p:cNvPr>
          <p:cNvSpPr/>
          <p:nvPr/>
        </p:nvSpPr>
        <p:spPr>
          <a:xfrm>
            <a:off x="1178603" y="4142394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540572E0-31E9-0E74-7BA4-2475A57C7B46}"/>
              </a:ext>
            </a:extLst>
          </p:cNvPr>
          <p:cNvSpPr/>
          <p:nvPr/>
        </p:nvSpPr>
        <p:spPr>
          <a:xfrm>
            <a:off x="1178603" y="5135350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3510" y="348618"/>
            <a:ext cx="1042444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MECANISMOS</a:t>
            </a:r>
            <a:r>
              <a:rPr lang="en-JM" sz="2800" dirty="0">
                <a:solidFill>
                  <a:schemeClr val="bg1"/>
                </a:solidFill>
              </a:rPr>
              <a:t> DE PROTECCIÓN SOCIAL PARA LA ECONOMÍA INFORMAL DE JAMAICA   </a:t>
            </a:r>
            <a:endParaRPr lang="en-JM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36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4B4F1BB-F4F3-0E9C-840A-61FCA52F55F1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2BF91-1CA4-4DA0-9289-475AF6F1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sz="1100" dirty="0" smtClean="0">
                <a:solidFill>
                  <a:schemeClr val="bg1"/>
                </a:solidFill>
              </a:rPr>
              <a:pPr/>
              <a:t>8</a:t>
            </a:fld>
            <a:endParaRPr lang="en-US" sz="11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25" y="126309"/>
            <a:ext cx="665677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  <a:cs typeface="Calibri"/>
              </a:rPr>
              <a:t>MECANISMOS</a:t>
            </a:r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 DE PROTECCIÓN SOCIAL PARA LA ECONOMÍA INFORMAL DE JAMAICA 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3416" y="1896102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372191" y="228718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/>
          <p:cNvSpPr/>
          <p:nvPr/>
        </p:nvSpPr>
        <p:spPr>
          <a:xfrm>
            <a:off x="374344" y="3430966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23A28-728C-AE08-B487-EE16B945EC5E}"/>
              </a:ext>
            </a:extLst>
          </p:cNvPr>
          <p:cNvSpPr txBox="1"/>
          <p:nvPr/>
        </p:nvSpPr>
        <p:spPr>
          <a:xfrm>
            <a:off x="242453" y="1368136"/>
            <a:ext cx="678006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cs typeface="Calibri"/>
              </a:rPr>
              <a:t>MECANISMOS</a:t>
            </a:r>
            <a:r>
              <a:rPr lang="en-US" sz="2000" u="sng" dirty="0">
                <a:solidFill>
                  <a:schemeClr val="bg1"/>
                </a:solidFill>
                <a:ea typeface="+mn-lt"/>
                <a:cs typeface="+mn-lt"/>
              </a:rPr>
              <a:t> ACTUALES EN LA DIVISIÓN DEL TRABAJO DEL MINISTERIO</a:t>
            </a:r>
            <a:r>
              <a:rPr lang="en-US" sz="2000" u="sng" dirty="0">
                <a:solidFill>
                  <a:schemeClr val="bg1"/>
                </a:solidFill>
                <a:cs typeface="Calibri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CBBC8-64E5-CDCB-F78B-B3642B4F1CD1}"/>
              </a:ext>
            </a:extLst>
          </p:cNvPr>
          <p:cNvSpPr txBox="1"/>
          <p:nvPr/>
        </p:nvSpPr>
        <p:spPr>
          <a:xfrm>
            <a:off x="736023" y="2164773"/>
            <a:ext cx="795770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fin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mejorar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proteger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calidad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vida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miembros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economía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informal, se ha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encomendado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Ministerio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Seguridad Social:</a:t>
            </a:r>
            <a:r>
              <a:rPr lang="en-US" dirty="0">
                <a:solidFill>
                  <a:srgbClr val="FFC000"/>
                </a:solidFill>
                <a:latin typeface="Noto Sans"/>
                <a:ea typeface="Noto Sans"/>
                <a:cs typeface="Calibri"/>
              </a:rPr>
              <a:t> </a:t>
            </a:r>
            <a:endParaRPr lang="es-ES">
              <a:solidFill>
                <a:srgbClr val="FFC000"/>
              </a:solidFill>
              <a:latin typeface="Noto Sans"/>
              <a:ea typeface="Noto Sans"/>
              <a:cs typeface="Calibri" panose="020F0502020204030204"/>
            </a:endParaRPr>
          </a:p>
          <a:p>
            <a:endParaRPr lang="en-US" dirty="0">
              <a:solidFill>
                <a:srgbClr val="FFC000"/>
              </a:solidFill>
              <a:latin typeface="Noto San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FFC000"/>
                </a:solidFill>
                <a:latin typeface="Noto Sans"/>
                <a:ea typeface="Noto Sans"/>
                <a:cs typeface="Calibri"/>
              </a:rPr>
              <a:t>Promover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desarrollo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Mercado Laboral de Jamaica;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Ayudar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las personas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desempleadas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conseguir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;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FFC000"/>
                </a:solidFill>
                <a:latin typeface="Noto Sans"/>
                <a:cs typeface="Calibri"/>
              </a:rPr>
              <a:t>Fortalecer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sistema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protección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social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acuerdo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con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política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Gobierno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reducir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pobreza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43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3DE9D9D-B869-3170-95A3-84F307C14999}"/>
              </a:ext>
            </a:extLst>
          </p:cNvPr>
          <p:cNvSpPr/>
          <p:nvPr/>
        </p:nvSpPr>
        <p:spPr>
          <a:xfrm>
            <a:off x="11565947" y="6327197"/>
            <a:ext cx="415637" cy="415636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2BF91-1CA4-4DA0-9289-475AF6F1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dirty="0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69" y="126309"/>
            <a:ext cx="716477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JM" sz="2800" dirty="0">
                <a:solidFill>
                  <a:schemeClr val="bg1"/>
                </a:solidFill>
                <a:ea typeface="+mn-lt"/>
                <a:cs typeface="+mn-lt"/>
              </a:rPr>
              <a:t>MECANISMOS</a:t>
            </a:r>
            <a:r>
              <a:rPr lang="en-JM" sz="2800" dirty="0">
                <a:solidFill>
                  <a:schemeClr val="bg1"/>
                </a:solidFill>
              </a:rPr>
              <a:t> DE PROTECCIÓN SOCIAL PARA LA ECONOMÍA INFORMAL DE JAMAICA   </a:t>
            </a:r>
            <a:endParaRPr lang="en-JM" sz="2800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3416" y="1896102"/>
            <a:ext cx="0" cy="458052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372191" y="228718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/>
          <p:cNvSpPr/>
          <p:nvPr/>
        </p:nvSpPr>
        <p:spPr>
          <a:xfrm>
            <a:off x="378642" y="3424770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706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23A28-728C-AE08-B487-EE16B945EC5E}"/>
              </a:ext>
            </a:extLst>
          </p:cNvPr>
          <p:cNvSpPr txBox="1"/>
          <p:nvPr/>
        </p:nvSpPr>
        <p:spPr>
          <a:xfrm>
            <a:off x="242453" y="1368136"/>
            <a:ext cx="77114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ea typeface="+mn-lt"/>
                <a:cs typeface="+mn-lt"/>
              </a:rPr>
              <a:t>MECANISMOS</a:t>
            </a:r>
            <a:r>
              <a:rPr lang="en-US" sz="2000" u="sng" dirty="0">
                <a:solidFill>
                  <a:schemeClr val="bg1"/>
                </a:solidFill>
                <a:cs typeface="Calibri"/>
              </a:rPr>
              <a:t> ACTUALES EN LA DIVISIÓN DEL TRABAJO DEL MINISTERIO</a:t>
            </a:r>
            <a:r>
              <a:rPr lang="en-US" sz="2000" u="sng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000" u="sng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CBBC8-64E5-CDCB-F78B-B3642B4F1CD1}"/>
              </a:ext>
            </a:extLst>
          </p:cNvPr>
          <p:cNvSpPr txBox="1"/>
          <p:nvPr/>
        </p:nvSpPr>
        <p:spPr>
          <a:xfrm>
            <a:off x="658091" y="2095500"/>
            <a:ext cx="903565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Como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resultado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mandato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Ministerio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ELE se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estableció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enero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2002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vincular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posibles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empleados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viceversa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través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un medio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basado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web. 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+mn-lt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También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proporciona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servicios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fuera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línea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los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solicitantes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incluido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asesoramiento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profesional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básico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(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redacción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currículums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entrevistas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técnicas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búsqueda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empleo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). Antes de 2002,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marco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manual de ELE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existía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como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Servicio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Empleo Local del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Gobierno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que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proporcionaba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puestos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no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calificados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dentro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sector informal,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como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jardineros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trabajadores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domésticos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y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mantenimiento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, entre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otros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. </a:t>
            </a:r>
            <a:endParaRPr lang="en-US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  <a:p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Esto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dio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paso a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expansión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 sus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servicios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incluir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el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Sistema de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Información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Mercado Laboral (SIML)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basado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la web con la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asistencia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del BID </a:t>
            </a:r>
            <a:r>
              <a:rPr lang="en-US" dirty="0" err="1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FFC000"/>
                </a:solidFill>
                <a:latin typeface="Noto Sans"/>
                <a:ea typeface="+mn-lt"/>
                <a:cs typeface="+mn-lt"/>
              </a:rPr>
              <a:t> 2014. </a:t>
            </a:r>
            <a:endParaRPr lang="en-US" dirty="0">
              <a:solidFill>
                <a:srgbClr val="FFC000"/>
              </a:solidFill>
              <a:latin typeface="Noto Sans"/>
              <a:ea typeface="Noto Sans"/>
              <a:cs typeface="Calibri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0F7B844-CF90-81FA-622E-C712CC300CBB}"/>
              </a:ext>
            </a:extLst>
          </p:cNvPr>
          <p:cNvSpPr/>
          <p:nvPr/>
        </p:nvSpPr>
        <p:spPr>
          <a:xfrm>
            <a:off x="383087" y="5189294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33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27928_Hexagon presentation dark_AAS_v4" id="{00715B48-F6B0-4FD0-BA2D-34714F23D55A}" vid="{445656DE-313E-4A78-B834-A775A8573BF1}"/>
    </a:ext>
  </a:extLst>
</a:theme>
</file>

<file path=ppt/theme/theme2.xml><?xml version="1.0" encoding="utf-8"?>
<a:theme xmlns:a="http://schemas.openxmlformats.org/drawingml/2006/main" name="Contents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f74aa-8393-4aa5-b2f8-3c7aae566a68" xsi:nil="true"/>
    <SharedWithUsers xmlns="5c0ed026-2af2-4bd4-84a6-7e6cd39ea343">
      <UserInfo>
        <DisplayName/>
        <AccountId xsi:nil="true"/>
        <AccountType/>
      </UserInfo>
    </SharedWithUsers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17" ma:contentTypeDescription="Create a new document." ma:contentTypeScope="" ma:versionID="85fa25fb7a8885b18e179674ba801b84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bca5e99572ddc5eba640d4c09a802dbd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802C85-E3D2-4018-B86B-29808D2979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34FEF1-1951-4805-8869-A0ACE0D59ED0}">
  <ds:schemaRefs>
    <ds:schemaRef ds:uri="http://schemas.microsoft.com/office/2006/metadata/properties"/>
    <ds:schemaRef ds:uri="http://schemas.microsoft.com/office/infopath/2007/PartnerControls"/>
    <ds:schemaRef ds:uri="730f74aa-8393-4aa5-b2f8-3c7aae566a68"/>
    <ds:schemaRef ds:uri="5c0ed026-2af2-4bd4-84a6-7e6cd39ea343"/>
  </ds:schemaRefs>
</ds:datastoreItem>
</file>

<file path=customXml/itemProps3.xml><?xml version="1.0" encoding="utf-8"?>
<ds:datastoreItem xmlns:ds="http://schemas.openxmlformats.org/officeDocument/2006/customXml" ds:itemID="{50C0B667-066D-4BF0-BE2B-36F4C845DF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ed026-2af2-4bd4-84a6-7e6cd39ea343"/>
    <ds:schemaRef ds:uri="730f74aa-8393-4aa5-b2f8-3c7aae566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2038</Words>
  <Application>Microsoft Office PowerPoint</Application>
  <PresentationFormat>Panorámica</PresentationFormat>
  <Paragraphs>225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Office Theme</vt:lpstr>
      <vt:lpstr>Contents Slide Master</vt:lpstr>
      <vt:lpstr>1_Contents Slide Master</vt:lpstr>
      <vt:lpstr>2_Contents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Estrategia de protección social de todo el gobierno</vt:lpstr>
      <vt:lpstr>Estrategia de protección social de todo el gobierno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Eficacia  de Esfuerzos MLSS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Mikhaila R. Reid</dc:creator>
  <cp:lastModifiedBy>Camacho, Maria Claudia</cp:lastModifiedBy>
  <cp:revision>598</cp:revision>
  <dcterms:created xsi:type="dcterms:W3CDTF">2022-10-10T18:47:06Z</dcterms:created>
  <dcterms:modified xsi:type="dcterms:W3CDTF">2022-10-19T00:09:59Z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  <property fmtid="{D5CDD505-2E9C-101B-9397-08002B2CF9AE}" pid="3" name="MediaServiceImageTags">
    <vt:lpwstr/>
  </property>
</Properties>
</file>