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6"/>
  </p:notesMasterIdLst>
  <p:sldIdLst>
    <p:sldId id="256" r:id="rId3"/>
    <p:sldId id="2145709822" r:id="rId4"/>
    <p:sldId id="259" r:id="rId5"/>
    <p:sldId id="2145709808" r:id="rId6"/>
    <p:sldId id="283" r:id="rId7"/>
    <p:sldId id="2145709818" r:id="rId8"/>
    <p:sldId id="2145709812" r:id="rId9"/>
    <p:sldId id="2145709813" r:id="rId10"/>
    <p:sldId id="2145709815" r:id="rId11"/>
    <p:sldId id="2145709817" r:id="rId12"/>
    <p:sldId id="268" r:id="rId13"/>
    <p:sldId id="2145709823" r:id="rId14"/>
    <p:sldId id="2145709821" r:id="rId15"/>
  </p:sldIdLst>
  <p:sldSz cx="12192000" cy="6858000"/>
  <p:notesSz cx="6858000" cy="9144000"/>
  <p:defaultTextStyle>
    <a:defPPr>
      <a:defRPr lang=""/>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ptos"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ptos"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ptos"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ptos"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ptos"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ptos"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ptos"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ptos"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ptos"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09"/>
    <p:restoredTop sz="93447" autoAdjust="0"/>
  </p:normalViewPr>
  <p:slideViewPr>
    <p:cSldViewPr snapToGrid="0">
      <p:cViewPr varScale="1">
        <p:scale>
          <a:sx n="60" d="100"/>
          <a:sy n="60" d="100"/>
        </p:scale>
        <p:origin x="916"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9F4165-12B6-418D-B817-7ECD629C0142}" type="datetimeFigureOut">
              <a:rPr lang="en-US" smtClean="0"/>
              <a:t>2/24/2026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0DEB77-2536-492B-9C80-06C51AA331B0}" type="slidenum">
              <a:rPr lang="en-US" smtClean="0"/>
              <a:t>‹#›</a:t>
            </a:fld>
            <a:endParaRPr lang="en-US"/>
          </a:p>
        </p:txBody>
      </p:sp>
    </p:spTree>
    <p:extLst>
      <p:ext uri="{BB962C8B-B14F-4D97-AF65-F5344CB8AC3E}">
        <p14:creationId xmlns:p14="http://schemas.microsoft.com/office/powerpoint/2010/main" val="4051065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0DEB77-2536-492B-9C80-06C51AA331B0}" type="slidenum">
              <a:rPr lang="en-US" smtClean="0"/>
              <a:t>1</a:t>
            </a:fld>
            <a:endParaRPr lang="en-US"/>
          </a:p>
        </p:txBody>
      </p:sp>
    </p:spTree>
    <p:extLst>
      <p:ext uri="{BB962C8B-B14F-4D97-AF65-F5344CB8AC3E}">
        <p14:creationId xmlns:p14="http://schemas.microsoft.com/office/powerpoint/2010/main" val="4089429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Aunque la distribución del ingreso en América Latina y el Caribe mejoró a partir de la década de los 2000, esta tendencia se estancó alrededor de 2015 y la región sigue exhibiendo una de las peores distribuciones del ingreso en el mundo.</a:t>
            </a:r>
          </a:p>
          <a:p>
            <a:endParaRPr lang="es-CL" dirty="0"/>
          </a:p>
          <a:p>
            <a:r>
              <a:rPr lang="es-CL" dirty="0"/>
              <a:t>La desigualdad no es solo el resultado del funcionamiento de la economía, sino también un determinante clave de ese funcionamiento, porque define el acceso de los agentes económicos a capacidades y oportunidades, y modela las reglas de juego que rigen sus decisiones. Su mensaje central es que la desigualdad conlleva grandes costos de eficiencia, lo que redunda en que su superación sea una condición necesaria para el desarrollo. </a:t>
            </a:r>
          </a:p>
          <a:p>
            <a:endParaRPr lang="es-CL" dirty="0"/>
          </a:p>
          <a:p>
            <a:pPr marL="465887" algn="just"/>
            <a:r>
              <a:rPr lang="es-CL" sz="1800" dirty="0">
                <a:latin typeface="Calibri Light" panose="020F0302020204030204" pitchFamily="34" charset="0"/>
                <a:ea typeface="Calibri" panose="020F0502020204030204" pitchFamily="34" charset="0"/>
              </a:rPr>
              <a:t>Uno de los indicadores más reconocidos de la desigualdad de la distribución del ingreso es el Índice de GINI, el que varía entre 0 y 1, siendo 1 la mayor desigualdad. Como publicamos en el Panorama Social de América Latina y el Caribe 2023, entre los 13 países para los que se cuenta con datos comparables, este índice llegó a 0,45 en 2022. En comparación, los últimos datos publicados por el Banco Mundial muestran que este índice alcanza un promedio de 0,42 en África, segunda región más desigual, aunque tiene una mayor dispersión entre países. Esto mientras el promedio mundial llega a 0,37 y los países de la OCDE no latinoamericanos promedian 0,30.</a:t>
            </a:r>
            <a:endParaRPr lang="es-CL" sz="1800" dirty="0">
              <a:latin typeface="Calibri" panose="020F0502020204030204" pitchFamily="34" charset="0"/>
              <a:ea typeface="Calibri" panose="020F0502020204030204" pitchFamily="34" charset="0"/>
            </a:endParaRPr>
          </a:p>
          <a:p>
            <a:pPr marL="458769" algn="just"/>
            <a:r>
              <a:rPr lang="es-CL" sz="1800" dirty="0">
                <a:latin typeface="Calibri Light" panose="020F0302020204030204" pitchFamily="34" charset="0"/>
                <a:ea typeface="Calibri" panose="020F0502020204030204" pitchFamily="34" charset="0"/>
              </a:rPr>
              <a:t>De esta manera, como promedio en América Latina, la población del diez por ciento superior de la distribución de ingresos percibe el 34,6% del total de los ingresos, mientras el primer decil percibe solo el 1,7%. </a:t>
            </a:r>
            <a:endParaRPr lang="es-CL" sz="1800" dirty="0">
              <a:latin typeface="Calibri" panose="020F0502020204030204" pitchFamily="34" charset="0"/>
              <a:ea typeface="Calibri" panose="020F0502020204030204" pitchFamily="34" charset="0"/>
            </a:endParaRPr>
          </a:p>
          <a:p>
            <a:endParaRPr lang="es-CL" dirty="0"/>
          </a:p>
        </p:txBody>
      </p:sp>
      <p:sp>
        <p:nvSpPr>
          <p:cNvPr id="4" name="Marcador de número de diapositiva 3"/>
          <p:cNvSpPr>
            <a:spLocks noGrp="1"/>
          </p:cNvSpPr>
          <p:nvPr>
            <p:ph type="sldNum" sz="quarter" idx="5"/>
          </p:nvPr>
        </p:nvSpPr>
        <p:spPr/>
        <p:txBody>
          <a:bodyPr/>
          <a:lstStyle/>
          <a:p>
            <a:fld id="{53A9B777-F452-4ECB-BA16-AA86961B8070}" type="slidenum">
              <a:rPr lang="es-CL" smtClean="0"/>
              <a:t>3</a:t>
            </a:fld>
            <a:endParaRPr lang="es-CL"/>
          </a:p>
        </p:txBody>
      </p:sp>
    </p:spTree>
    <p:extLst>
      <p:ext uri="{BB962C8B-B14F-4D97-AF65-F5344CB8AC3E}">
        <p14:creationId xmlns:p14="http://schemas.microsoft.com/office/powerpoint/2010/main" val="869593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buNone/>
            </a:pPr>
            <a:r>
              <a:rPr lang="es-CL" sz="1200" b="1" noProof="0" dirty="0">
                <a:latin typeface="Aptos" pitchFamily="34" charset="0"/>
              </a:rPr>
              <a:t>1. Protección Social Adaptativa:</a:t>
            </a:r>
            <a:r>
              <a:rPr lang="es-CL" sz="1200" noProof="0" dirty="0">
                <a:latin typeface="Aptos" pitchFamily="34" charset="0"/>
              </a:rPr>
              <a:t> Sistemas que puedan activarse automáticamente ante umbrales climáticos (transferencias, seguros paramétricos).</a:t>
            </a:r>
          </a:p>
          <a:p>
            <a:pPr algn="l" eaLnBrk="1" hangingPunct="1">
              <a:buNone/>
            </a:pPr>
            <a:endParaRPr lang="es-CL" sz="1200" noProof="0" dirty="0">
              <a:latin typeface="Aptos" pitchFamily="34" charset="0"/>
            </a:endParaRPr>
          </a:p>
          <a:p>
            <a:pPr algn="l" eaLnBrk="1" hangingPunct="1">
              <a:buNone/>
            </a:pPr>
            <a:r>
              <a:rPr lang="es-CL" sz="1200" b="1" noProof="0" dirty="0">
                <a:latin typeface="Aptos" pitchFamily="34" charset="0"/>
              </a:rPr>
              <a:t>2. Programas de Empleo Post-Desastre: </a:t>
            </a:r>
            <a:r>
              <a:rPr lang="es-CL" sz="1200" noProof="0" dirty="0">
                <a:latin typeface="Aptos" pitchFamily="34" charset="0"/>
              </a:rPr>
              <a:t>Experiencias exitosas como el PET (México), Trabaja Perú o PRONAE (Costa Rica) para rehabilitación de infraestructura.</a:t>
            </a:r>
          </a:p>
          <a:p>
            <a:pPr algn="l" eaLnBrk="1" hangingPunct="1">
              <a:buNone/>
            </a:pPr>
            <a:endParaRPr lang="es-CL" sz="1200" noProof="0" dirty="0">
              <a:latin typeface="Aptos" pitchFamily="34" charset="0"/>
            </a:endParaRPr>
          </a:p>
          <a:p>
            <a:pPr algn="l" eaLnBrk="1" hangingPunct="1">
              <a:buNone/>
            </a:pPr>
            <a:r>
              <a:rPr lang="es-CL" sz="1200" b="1" noProof="0" dirty="0">
                <a:latin typeface="Aptos" pitchFamily="34" charset="0"/>
              </a:rPr>
              <a:t>3. Transición Justa: </a:t>
            </a:r>
            <a:r>
              <a:rPr lang="es-CL" sz="1200" noProof="0" dirty="0">
                <a:latin typeface="Aptos" pitchFamily="34" charset="0"/>
              </a:rPr>
              <a:t>Planificación para la reconversión de habilidades hacia sectores verdes, garantizando que no se incremente la pobreza.</a:t>
            </a:r>
          </a:p>
          <a:p>
            <a:pPr algn="l" eaLnBrk="1" hangingPunct="1">
              <a:buNone/>
            </a:pPr>
            <a:endParaRPr lang="es-CL" sz="1200" noProof="0" dirty="0">
              <a:latin typeface="Aptos" pitchFamily="34" charset="0"/>
            </a:endParaRPr>
          </a:p>
          <a:p>
            <a:pPr algn="l" eaLnBrk="1" hangingPunct="1">
              <a:buNone/>
            </a:pPr>
            <a:r>
              <a:rPr lang="es-CL" sz="1200" b="1" noProof="0" dirty="0">
                <a:latin typeface="Aptos" pitchFamily="34" charset="0"/>
              </a:rPr>
              <a:t>4. Regulación de SST: </a:t>
            </a:r>
            <a:r>
              <a:rPr lang="es-CL" sz="1200" noProof="0" dirty="0">
                <a:latin typeface="Aptos" pitchFamily="34" charset="0"/>
              </a:rPr>
              <a:t>Ajuste de horarios, pausas térmicas y acceso a hidratación obligatorios por normativa nacional.</a:t>
            </a:r>
          </a:p>
          <a:p>
            <a:endParaRPr lang="en-US" dirty="0"/>
          </a:p>
        </p:txBody>
      </p:sp>
      <p:sp>
        <p:nvSpPr>
          <p:cNvPr id="4" name="Slide Number Placeholder 3"/>
          <p:cNvSpPr>
            <a:spLocks noGrp="1"/>
          </p:cNvSpPr>
          <p:nvPr>
            <p:ph type="sldNum" sz="quarter" idx="5"/>
          </p:nvPr>
        </p:nvSpPr>
        <p:spPr/>
        <p:txBody>
          <a:bodyPr/>
          <a:lstStyle/>
          <a:p>
            <a:fld id="{AF0DEB77-2536-492B-9C80-06C51AA331B0}" type="slidenum">
              <a:rPr lang="en-US" smtClean="0"/>
              <a:t>11</a:t>
            </a:fld>
            <a:endParaRPr lang="en-US"/>
          </a:p>
        </p:txBody>
      </p:sp>
    </p:spTree>
    <p:extLst>
      <p:ext uri="{BB962C8B-B14F-4D97-AF65-F5344CB8AC3E}">
        <p14:creationId xmlns:p14="http://schemas.microsoft.com/office/powerpoint/2010/main" val="3856493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2E5F5-0AB2-2625-A67B-707DE60A4C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FB4438-C828-917B-A56A-8219055FA3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A3C7A3-CA48-6E57-95A4-1B7D4B8383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8A9D3F-809C-1EEB-5194-AF6B77E9BDCA}"/>
              </a:ext>
            </a:extLst>
          </p:cNvPr>
          <p:cNvSpPr>
            <a:spLocks noGrp="1"/>
          </p:cNvSpPr>
          <p:nvPr>
            <p:ph type="sldNum" sz="quarter" idx="5"/>
          </p:nvPr>
        </p:nvSpPr>
        <p:spPr/>
        <p:txBody>
          <a:bodyPr/>
          <a:lstStyle/>
          <a:p>
            <a:fld id="{AF0DEB77-2536-492B-9C80-06C51AA331B0}" type="slidenum">
              <a:rPr lang="en-US" smtClean="0"/>
              <a:t>12</a:t>
            </a:fld>
            <a:endParaRPr lang="en-US"/>
          </a:p>
        </p:txBody>
      </p:sp>
    </p:spTree>
    <p:extLst>
      <p:ext uri="{BB962C8B-B14F-4D97-AF65-F5344CB8AC3E}">
        <p14:creationId xmlns:p14="http://schemas.microsoft.com/office/powerpoint/2010/main" val="3897253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Espaço Reservado para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E6FF89D-7F84-EF4A-8D93-B4CAA4F7AB8C}" type="datetimeFigureOut">
              <a:rPr kumimoji="0" lang="en-US" sz="1200" b="0" i="0" u="none" strike="noStrike" kern="1200" cap="none" spc="0" normalizeH="0" baseline="0" noProof="0" smtClean="0">
                <a:ln>
                  <a:noFill/>
                </a:ln>
                <a:solidFill>
                  <a:schemeClr val="tx1">
                    <a:tint val="82000"/>
                  </a:schemeClr>
                </a:solidFill>
                <a:effectLst/>
                <a:uLnTx/>
                <a:uFillTx/>
                <a:latin typeface="+mn-lt"/>
                <a:ea typeface="+mn-ea"/>
                <a:cs typeface="+mn-cs"/>
              </a:rPr>
              <a:t>2/24/2026</a:t>
            </a:fld>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5" name="Espaço Reservado para Rodapé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6" name="Espaço Reservado para Número de Slide 5"/>
          <p:cNvSpPr>
            <a:spLocks noGrp="1"/>
          </p:cNvSpPr>
          <p:nvPr>
            <p:ph type="sldNum" sz="quarter" idx="12"/>
          </p:nvPr>
        </p:nvSpPr>
        <p:spPr/>
        <p:txBody>
          <a:bodyPr/>
          <a:lstStyle/>
          <a:p>
            <a:pPr lvl="0" eaLnBrk="1" hangingPunct="1">
              <a:buNone/>
            </a:pPr>
            <a:fld id="{9A0DB2DC-4C9A-4742-B13C-FB6460FD3503}" type="slidenum">
              <a:rPr lang="">
                <a:latin typeface="Aptos" pitchFamily="34" charset="0"/>
              </a:rPr>
              <a:t>‹#›</a:t>
            </a:fld>
            <a:endParaRPr lang="">
              <a:latin typeface="Aptos"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Espaço Reservado para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E6FF89D-7F84-EF4A-8D93-B4CAA4F7AB8C}" type="datetimeFigureOut">
              <a:rPr kumimoji="0" lang="en-US" sz="1200" b="0" i="0" u="none" strike="noStrike" kern="1200" cap="none" spc="0" normalizeH="0" baseline="0" noProof="0" smtClean="0">
                <a:ln>
                  <a:noFill/>
                </a:ln>
                <a:solidFill>
                  <a:schemeClr val="tx1">
                    <a:tint val="82000"/>
                  </a:schemeClr>
                </a:solidFill>
                <a:effectLst/>
                <a:uLnTx/>
                <a:uFillTx/>
                <a:latin typeface="+mn-lt"/>
                <a:ea typeface="+mn-ea"/>
                <a:cs typeface="+mn-cs"/>
              </a:rPr>
              <a:t>2/24/2026</a:t>
            </a:fld>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5" name="Espaço Reservado para Rodapé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6" name="Espaço Reservado para Número de Slide 5"/>
          <p:cNvSpPr>
            <a:spLocks noGrp="1"/>
          </p:cNvSpPr>
          <p:nvPr>
            <p:ph type="sldNum" sz="quarter" idx="12"/>
          </p:nvPr>
        </p:nvSpPr>
        <p:spPr/>
        <p:txBody>
          <a:bodyPr/>
          <a:lstStyle/>
          <a:p>
            <a:pPr lvl="0" eaLnBrk="1" hangingPunct="1">
              <a:buNone/>
            </a:pPr>
            <a:fld id="{9A0DB2DC-4C9A-4742-B13C-FB6460FD3503}" type="slidenum">
              <a:rPr lang="">
                <a:latin typeface="Aptos" pitchFamily="34" charset="0"/>
              </a:rPr>
              <a:t>‹#›</a:t>
            </a:fld>
            <a:endParaRPr lang="">
              <a:latin typeface="Aptos"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Espaço Reservado para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E6FF89D-7F84-EF4A-8D93-B4CAA4F7AB8C}" type="datetimeFigureOut">
              <a:rPr kumimoji="0" lang="en-US" sz="1200" b="0" i="0" u="none" strike="noStrike" kern="1200" cap="none" spc="0" normalizeH="0" baseline="0" noProof="0" smtClean="0">
                <a:ln>
                  <a:noFill/>
                </a:ln>
                <a:solidFill>
                  <a:schemeClr val="tx1">
                    <a:tint val="82000"/>
                  </a:schemeClr>
                </a:solidFill>
                <a:effectLst/>
                <a:uLnTx/>
                <a:uFillTx/>
                <a:latin typeface="+mn-lt"/>
                <a:ea typeface="+mn-ea"/>
                <a:cs typeface="+mn-cs"/>
              </a:rPr>
              <a:t>2/24/2026</a:t>
            </a:fld>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5" name="Espaço Reservado para Rodapé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6" name="Espaço Reservado para Número de Slide 5"/>
          <p:cNvSpPr>
            <a:spLocks noGrp="1"/>
          </p:cNvSpPr>
          <p:nvPr>
            <p:ph type="sldNum" sz="quarter" idx="12"/>
          </p:nvPr>
        </p:nvSpPr>
        <p:spPr/>
        <p:txBody>
          <a:bodyPr/>
          <a:lstStyle/>
          <a:p>
            <a:pPr lvl="0" eaLnBrk="1" hangingPunct="1">
              <a:buNone/>
            </a:pPr>
            <a:fld id="{9A0DB2DC-4C9A-4742-B13C-FB6460FD3503}" type="slidenum">
              <a:rPr lang="">
                <a:latin typeface="Aptos" pitchFamily="34" charset="0"/>
              </a:rPr>
              <a:t>‹#›</a:t>
            </a:fld>
            <a:endParaRPr lang="">
              <a:latin typeface="Aptos"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Espaço Reservado para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E6FF89D-7F84-EF4A-8D93-B4CAA4F7AB8C}" type="datetimeFigureOut">
              <a:rPr kumimoji="0" lang="en-US" sz="1200" b="0" i="0" u="none" strike="noStrike" kern="1200" cap="none" spc="0" normalizeH="0" baseline="0" noProof="0" smtClean="0">
                <a:ln>
                  <a:noFill/>
                </a:ln>
                <a:solidFill>
                  <a:schemeClr val="tx1">
                    <a:tint val="82000"/>
                  </a:schemeClr>
                </a:solidFill>
                <a:effectLst/>
                <a:uLnTx/>
                <a:uFillTx/>
                <a:latin typeface="+mn-lt"/>
                <a:ea typeface="+mn-ea"/>
                <a:cs typeface="+mn-cs"/>
              </a:rPr>
              <a:t>2/24/2026</a:t>
            </a:fld>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5" name="Espaço Reservado para Rodapé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6" name="Espaço Reservado para Número de Slide 5"/>
          <p:cNvSpPr>
            <a:spLocks noGrp="1"/>
          </p:cNvSpPr>
          <p:nvPr>
            <p:ph type="sldNum" sz="quarter" idx="12"/>
          </p:nvPr>
        </p:nvSpPr>
        <p:spPr/>
        <p:txBody>
          <a:bodyPr/>
          <a:lstStyle/>
          <a:p>
            <a:pPr lvl="0" eaLnBrk="1" hangingPunct="1">
              <a:buNone/>
            </a:pPr>
            <a:fld id="{9A0DB2DC-4C9A-4742-B13C-FB6460FD3503}" type="slidenum">
              <a:rPr lang="en-US">
                <a:latin typeface="Aptos" pitchFamily="34" charset="0"/>
              </a:rPr>
              <a:t>‹#›</a:t>
            </a:fld>
            <a:endParaRPr lang="en-US">
              <a:latin typeface="Aptos"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Espaço Reservado para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E6FF89D-7F84-EF4A-8D93-B4CAA4F7AB8C}" type="datetimeFigureOut">
              <a:rPr kumimoji="0" lang="en-US" sz="1200" b="0" i="0" u="none" strike="noStrike" kern="1200" cap="none" spc="0" normalizeH="0" baseline="0" noProof="0" smtClean="0">
                <a:ln>
                  <a:noFill/>
                </a:ln>
                <a:solidFill>
                  <a:schemeClr val="tx1">
                    <a:tint val="82000"/>
                  </a:schemeClr>
                </a:solidFill>
                <a:effectLst/>
                <a:uLnTx/>
                <a:uFillTx/>
                <a:latin typeface="+mn-lt"/>
                <a:ea typeface="+mn-ea"/>
                <a:cs typeface="+mn-cs"/>
              </a:rPr>
              <a:t>2/24/2026</a:t>
            </a:fld>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5" name="Espaço Reservado para Rodapé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6" name="Espaço Reservado para Número de Slide 5"/>
          <p:cNvSpPr>
            <a:spLocks noGrp="1"/>
          </p:cNvSpPr>
          <p:nvPr>
            <p:ph type="sldNum" sz="quarter" idx="12"/>
          </p:nvPr>
        </p:nvSpPr>
        <p:spPr/>
        <p:txBody>
          <a:bodyPr/>
          <a:lstStyle/>
          <a:p>
            <a:pPr lvl="0" eaLnBrk="1" hangingPunct="1">
              <a:buNone/>
            </a:pPr>
            <a:fld id="{9A0DB2DC-4C9A-4742-B13C-FB6460FD3503}" type="slidenum">
              <a:rPr lang="en-US">
                <a:latin typeface="Aptos" pitchFamily="34" charset="0"/>
              </a:rPr>
              <a:t>‹#›</a:t>
            </a:fld>
            <a:endParaRPr lang="en-US">
              <a:latin typeface="Aptos"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Espaço Reservado para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E6FF89D-7F84-EF4A-8D93-B4CAA4F7AB8C}" type="datetimeFigureOut">
              <a:rPr kumimoji="0" lang="en-US" sz="1200" b="0" i="0" u="none" strike="noStrike" kern="1200" cap="none" spc="0" normalizeH="0" baseline="0" noProof="0" smtClean="0">
                <a:ln>
                  <a:noFill/>
                </a:ln>
                <a:solidFill>
                  <a:schemeClr val="tx1">
                    <a:tint val="82000"/>
                  </a:schemeClr>
                </a:solidFill>
                <a:effectLst/>
                <a:uLnTx/>
                <a:uFillTx/>
                <a:latin typeface="+mn-lt"/>
                <a:ea typeface="+mn-ea"/>
                <a:cs typeface="+mn-cs"/>
              </a:rPr>
              <a:t>2/24/2026</a:t>
            </a:fld>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5" name="Espaço Reservado para Rodapé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6" name="Espaço Reservado para Número de Slide 5"/>
          <p:cNvSpPr>
            <a:spLocks noGrp="1"/>
          </p:cNvSpPr>
          <p:nvPr>
            <p:ph type="sldNum" sz="quarter" idx="12"/>
          </p:nvPr>
        </p:nvSpPr>
        <p:spPr/>
        <p:txBody>
          <a:bodyPr/>
          <a:lstStyle/>
          <a:p>
            <a:pPr lvl="0" eaLnBrk="1" hangingPunct="1">
              <a:buNone/>
            </a:pPr>
            <a:fld id="{9A0DB2DC-4C9A-4742-B13C-FB6460FD3503}" type="slidenum">
              <a:rPr lang="en-US">
                <a:latin typeface="Aptos" pitchFamily="34" charset="0"/>
              </a:rPr>
              <a:t>‹#›</a:t>
            </a:fld>
            <a:endParaRPr lang="en-US">
              <a:latin typeface="Aptos"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Espaço Reservado para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E6FF89D-7F84-EF4A-8D93-B4CAA4F7AB8C}" type="datetimeFigureOut">
              <a:rPr kumimoji="0" lang="en-US" sz="1200" b="0" i="0" u="none" strike="noStrike" kern="1200" cap="none" spc="0" normalizeH="0" baseline="0" noProof="0" smtClean="0">
                <a:ln>
                  <a:noFill/>
                </a:ln>
                <a:solidFill>
                  <a:schemeClr val="tx1">
                    <a:tint val="82000"/>
                  </a:schemeClr>
                </a:solidFill>
                <a:effectLst/>
                <a:uLnTx/>
                <a:uFillTx/>
                <a:latin typeface="+mn-lt"/>
                <a:ea typeface="+mn-ea"/>
                <a:cs typeface="+mn-cs"/>
              </a:rPr>
              <a:t>2/24/2026</a:t>
            </a:fld>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6" name="Espaço Reservado para Rodapé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7" name="Espaço Reservado para Número de Slide 6"/>
          <p:cNvSpPr>
            <a:spLocks noGrp="1"/>
          </p:cNvSpPr>
          <p:nvPr>
            <p:ph type="sldNum" sz="quarter" idx="12"/>
          </p:nvPr>
        </p:nvSpPr>
        <p:spPr/>
        <p:txBody>
          <a:bodyPr/>
          <a:lstStyle/>
          <a:p>
            <a:pPr lvl="0" eaLnBrk="1" hangingPunct="1">
              <a:buNone/>
            </a:pPr>
            <a:fld id="{9A0DB2DC-4C9A-4742-B13C-FB6460FD3503}" type="slidenum">
              <a:rPr lang="en-US">
                <a:latin typeface="Aptos" pitchFamily="34" charset="0"/>
              </a:rPr>
              <a:t>‹#›</a:t>
            </a:fld>
            <a:endParaRPr lang="en-US">
              <a:latin typeface="Aptos"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Espaço Reservado para Dat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E6FF89D-7F84-EF4A-8D93-B4CAA4F7AB8C}" type="datetimeFigureOut">
              <a:rPr kumimoji="0" lang="en-US" sz="1200" b="0" i="0" u="none" strike="noStrike" kern="1200" cap="none" spc="0" normalizeH="0" baseline="0" noProof="0" smtClean="0">
                <a:ln>
                  <a:noFill/>
                </a:ln>
                <a:solidFill>
                  <a:schemeClr val="tx1">
                    <a:tint val="82000"/>
                  </a:schemeClr>
                </a:solidFill>
                <a:effectLst/>
                <a:uLnTx/>
                <a:uFillTx/>
                <a:latin typeface="+mn-lt"/>
                <a:ea typeface="+mn-ea"/>
                <a:cs typeface="+mn-cs"/>
              </a:rPr>
              <a:t>2/24/2026</a:t>
            </a:fld>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8" name="Espaço Reservado para Rodapé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9" name="Espaço Reservado para Número de Slide 8"/>
          <p:cNvSpPr>
            <a:spLocks noGrp="1"/>
          </p:cNvSpPr>
          <p:nvPr>
            <p:ph type="sldNum" sz="quarter" idx="12"/>
          </p:nvPr>
        </p:nvSpPr>
        <p:spPr/>
        <p:txBody>
          <a:bodyPr/>
          <a:lstStyle/>
          <a:p>
            <a:pPr lvl="0" eaLnBrk="1" hangingPunct="1">
              <a:buNone/>
            </a:pPr>
            <a:fld id="{9A0DB2DC-4C9A-4742-B13C-FB6460FD3503}" type="slidenum">
              <a:rPr lang="en-US">
                <a:latin typeface="Aptos" pitchFamily="34" charset="0"/>
              </a:rPr>
              <a:t>‹#›</a:t>
            </a:fld>
            <a:endParaRPr lang="en-US">
              <a:latin typeface="Aptos"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Espaço Reservado para Dat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E6FF89D-7F84-EF4A-8D93-B4CAA4F7AB8C}" type="datetimeFigureOut">
              <a:rPr kumimoji="0" lang="en-US" sz="1200" b="0" i="0" u="none" strike="noStrike" kern="1200" cap="none" spc="0" normalizeH="0" baseline="0" noProof="0" smtClean="0">
                <a:ln>
                  <a:noFill/>
                </a:ln>
                <a:solidFill>
                  <a:schemeClr val="tx1">
                    <a:tint val="82000"/>
                  </a:schemeClr>
                </a:solidFill>
                <a:effectLst/>
                <a:uLnTx/>
                <a:uFillTx/>
                <a:latin typeface="+mn-lt"/>
                <a:ea typeface="+mn-ea"/>
                <a:cs typeface="+mn-cs"/>
              </a:rPr>
              <a:t>2/24/2026</a:t>
            </a:fld>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4" name="Espaço Reservado para Rodapé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5" name="Espaço Reservado para Número de Slide 4"/>
          <p:cNvSpPr>
            <a:spLocks noGrp="1"/>
          </p:cNvSpPr>
          <p:nvPr>
            <p:ph type="sldNum" sz="quarter" idx="12"/>
          </p:nvPr>
        </p:nvSpPr>
        <p:spPr/>
        <p:txBody>
          <a:bodyPr/>
          <a:lstStyle/>
          <a:p>
            <a:pPr lvl="0" eaLnBrk="1" hangingPunct="1">
              <a:buNone/>
            </a:pPr>
            <a:fld id="{9A0DB2DC-4C9A-4742-B13C-FB6460FD3503}" type="slidenum">
              <a:rPr lang="en-US">
                <a:latin typeface="Aptos" pitchFamily="34" charset="0"/>
              </a:rPr>
              <a:t>‹#›</a:t>
            </a:fld>
            <a:endParaRPr lang="en-US">
              <a:latin typeface="Aptos"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E6FF89D-7F84-EF4A-8D93-B4CAA4F7AB8C}" type="datetimeFigureOut">
              <a:rPr kumimoji="0" lang="en-US" sz="1200" b="0" i="0" u="none" strike="noStrike" kern="1200" cap="none" spc="0" normalizeH="0" baseline="0" noProof="0" smtClean="0">
                <a:ln>
                  <a:noFill/>
                </a:ln>
                <a:solidFill>
                  <a:schemeClr val="tx1">
                    <a:tint val="82000"/>
                  </a:schemeClr>
                </a:solidFill>
                <a:effectLst/>
                <a:uLnTx/>
                <a:uFillTx/>
                <a:latin typeface="+mn-lt"/>
                <a:ea typeface="+mn-ea"/>
                <a:cs typeface="+mn-cs"/>
              </a:rPr>
              <a:t>2/24/2026</a:t>
            </a:fld>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3" name="Espaço Reservado para Rodapé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4" name="Espaço Reservado para Número de Slide 3"/>
          <p:cNvSpPr>
            <a:spLocks noGrp="1"/>
          </p:cNvSpPr>
          <p:nvPr>
            <p:ph type="sldNum" sz="quarter" idx="12"/>
          </p:nvPr>
        </p:nvSpPr>
        <p:spPr/>
        <p:txBody>
          <a:bodyPr/>
          <a:lstStyle/>
          <a:p>
            <a:pPr lvl="0" eaLnBrk="1" hangingPunct="1">
              <a:buNone/>
            </a:pPr>
            <a:fld id="{9A0DB2DC-4C9A-4742-B13C-FB6460FD3503}" type="slidenum">
              <a:rPr lang="en-US">
                <a:latin typeface="Aptos" pitchFamily="34" charset="0"/>
              </a:rPr>
              <a:t>‹#›</a:t>
            </a:fld>
            <a:endParaRPr lang="en-US">
              <a:latin typeface="Aptos"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Espaço Reservado para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E6FF89D-7F84-EF4A-8D93-B4CAA4F7AB8C}" type="datetimeFigureOut">
              <a:rPr kumimoji="0" lang="en-US" sz="1200" b="0" i="0" u="none" strike="noStrike" kern="1200" cap="none" spc="0" normalizeH="0" baseline="0" noProof="0" smtClean="0">
                <a:ln>
                  <a:noFill/>
                </a:ln>
                <a:solidFill>
                  <a:schemeClr val="tx1">
                    <a:tint val="82000"/>
                  </a:schemeClr>
                </a:solidFill>
                <a:effectLst/>
                <a:uLnTx/>
                <a:uFillTx/>
                <a:latin typeface="+mn-lt"/>
                <a:ea typeface="+mn-ea"/>
                <a:cs typeface="+mn-cs"/>
              </a:rPr>
              <a:t>2/24/2026</a:t>
            </a:fld>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6" name="Espaço Reservado para Rodapé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7" name="Espaço Reservado para Número de Slide 6"/>
          <p:cNvSpPr>
            <a:spLocks noGrp="1"/>
          </p:cNvSpPr>
          <p:nvPr>
            <p:ph type="sldNum" sz="quarter" idx="12"/>
          </p:nvPr>
        </p:nvSpPr>
        <p:spPr/>
        <p:txBody>
          <a:bodyPr/>
          <a:lstStyle/>
          <a:p>
            <a:pPr lvl="0" eaLnBrk="1" hangingPunct="1">
              <a:buNone/>
            </a:pPr>
            <a:fld id="{9A0DB2DC-4C9A-4742-B13C-FB6460FD3503}" type="slidenum">
              <a:rPr lang="en-US">
                <a:latin typeface="Aptos" pitchFamily="34" charset="0"/>
              </a:rPr>
              <a:t>‹#›</a:t>
            </a:fld>
            <a:endParaRPr lang="en-US">
              <a:latin typeface="Aptos"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Espaço Reservado para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E6FF89D-7F84-EF4A-8D93-B4CAA4F7AB8C}" type="datetimeFigureOut">
              <a:rPr kumimoji="0" lang="en-US" sz="1200" b="0" i="0" u="none" strike="noStrike" kern="1200" cap="none" spc="0" normalizeH="0" baseline="0" noProof="0" smtClean="0">
                <a:ln>
                  <a:noFill/>
                </a:ln>
                <a:solidFill>
                  <a:schemeClr val="tx1">
                    <a:tint val="82000"/>
                  </a:schemeClr>
                </a:solidFill>
                <a:effectLst/>
                <a:uLnTx/>
                <a:uFillTx/>
                <a:latin typeface="+mn-lt"/>
                <a:ea typeface="+mn-ea"/>
                <a:cs typeface="+mn-cs"/>
              </a:rPr>
              <a:t>2/24/2026</a:t>
            </a:fld>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5" name="Espaço Reservado para Rodapé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6" name="Espaço Reservado para Número de Slide 5"/>
          <p:cNvSpPr>
            <a:spLocks noGrp="1"/>
          </p:cNvSpPr>
          <p:nvPr>
            <p:ph type="sldNum" sz="quarter" idx="12"/>
          </p:nvPr>
        </p:nvSpPr>
        <p:spPr/>
        <p:txBody>
          <a:bodyPr/>
          <a:lstStyle/>
          <a:p>
            <a:pPr lvl="0" eaLnBrk="1" hangingPunct="1">
              <a:buNone/>
            </a:pPr>
            <a:fld id="{9A0DB2DC-4C9A-4742-B13C-FB6460FD3503}" type="slidenum">
              <a:rPr lang="">
                <a:latin typeface="Aptos" pitchFamily="34" charset="0"/>
              </a:rPr>
              <a:t>‹#›</a:t>
            </a:fld>
            <a:endParaRPr lang="">
              <a:latin typeface="Aptos"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Espaço Reservado para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E6FF89D-7F84-EF4A-8D93-B4CAA4F7AB8C}" type="datetimeFigureOut">
              <a:rPr kumimoji="0" lang="en-US" sz="1200" b="0" i="0" u="none" strike="noStrike" kern="1200" cap="none" spc="0" normalizeH="0" baseline="0" noProof="0" smtClean="0">
                <a:ln>
                  <a:noFill/>
                </a:ln>
                <a:solidFill>
                  <a:schemeClr val="tx1">
                    <a:tint val="82000"/>
                  </a:schemeClr>
                </a:solidFill>
                <a:effectLst/>
                <a:uLnTx/>
                <a:uFillTx/>
                <a:latin typeface="+mn-lt"/>
                <a:ea typeface="+mn-ea"/>
                <a:cs typeface="+mn-cs"/>
              </a:rPr>
              <a:t>2/24/2026</a:t>
            </a:fld>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6" name="Espaço Reservado para Rodapé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7" name="Espaço Reservado para Número de Slide 6"/>
          <p:cNvSpPr>
            <a:spLocks noGrp="1"/>
          </p:cNvSpPr>
          <p:nvPr>
            <p:ph type="sldNum" sz="quarter" idx="12"/>
          </p:nvPr>
        </p:nvSpPr>
        <p:spPr/>
        <p:txBody>
          <a:bodyPr/>
          <a:lstStyle/>
          <a:p>
            <a:pPr lvl="0" eaLnBrk="1" hangingPunct="1">
              <a:buNone/>
            </a:pPr>
            <a:fld id="{9A0DB2DC-4C9A-4742-B13C-FB6460FD3503}" type="slidenum">
              <a:rPr lang="en-US">
                <a:latin typeface="Aptos" pitchFamily="34" charset="0"/>
              </a:rPr>
              <a:t>‹#›</a:t>
            </a:fld>
            <a:endParaRPr lang="en-US">
              <a:latin typeface="Aptos"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Espaço Reservado para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E6FF89D-7F84-EF4A-8D93-B4CAA4F7AB8C}" type="datetimeFigureOut">
              <a:rPr kumimoji="0" lang="en-US" sz="1200" b="0" i="0" u="none" strike="noStrike" kern="1200" cap="none" spc="0" normalizeH="0" baseline="0" noProof="0" smtClean="0">
                <a:ln>
                  <a:noFill/>
                </a:ln>
                <a:solidFill>
                  <a:schemeClr val="tx1">
                    <a:tint val="82000"/>
                  </a:schemeClr>
                </a:solidFill>
                <a:effectLst/>
                <a:uLnTx/>
                <a:uFillTx/>
                <a:latin typeface="+mn-lt"/>
                <a:ea typeface="+mn-ea"/>
                <a:cs typeface="+mn-cs"/>
              </a:rPr>
              <a:t>2/24/2026</a:t>
            </a:fld>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5" name="Espaço Reservado para Rodapé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6" name="Espaço Reservado para Número de Slide 5"/>
          <p:cNvSpPr>
            <a:spLocks noGrp="1"/>
          </p:cNvSpPr>
          <p:nvPr>
            <p:ph type="sldNum" sz="quarter" idx="12"/>
          </p:nvPr>
        </p:nvSpPr>
        <p:spPr/>
        <p:txBody>
          <a:bodyPr/>
          <a:lstStyle/>
          <a:p>
            <a:pPr lvl="0" eaLnBrk="1" hangingPunct="1">
              <a:buNone/>
            </a:pPr>
            <a:fld id="{9A0DB2DC-4C9A-4742-B13C-FB6460FD3503}" type="slidenum">
              <a:rPr lang="en-US">
                <a:latin typeface="Aptos" pitchFamily="34" charset="0"/>
              </a:rPr>
              <a:t>‹#›</a:t>
            </a:fld>
            <a:endParaRPr lang="en-US">
              <a:latin typeface="Aptos"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Espaço Reservado para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E6FF89D-7F84-EF4A-8D93-B4CAA4F7AB8C}" type="datetimeFigureOut">
              <a:rPr kumimoji="0" lang="en-US" sz="1200" b="0" i="0" u="none" strike="noStrike" kern="1200" cap="none" spc="0" normalizeH="0" baseline="0" noProof="0" smtClean="0">
                <a:ln>
                  <a:noFill/>
                </a:ln>
                <a:solidFill>
                  <a:schemeClr val="tx1">
                    <a:tint val="82000"/>
                  </a:schemeClr>
                </a:solidFill>
                <a:effectLst/>
                <a:uLnTx/>
                <a:uFillTx/>
                <a:latin typeface="+mn-lt"/>
                <a:ea typeface="+mn-ea"/>
                <a:cs typeface="+mn-cs"/>
              </a:rPr>
              <a:t>2/24/2026</a:t>
            </a:fld>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5" name="Espaço Reservado para Rodapé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6" name="Espaço Reservado para Número de Slide 5"/>
          <p:cNvSpPr>
            <a:spLocks noGrp="1"/>
          </p:cNvSpPr>
          <p:nvPr>
            <p:ph type="sldNum" sz="quarter" idx="12"/>
          </p:nvPr>
        </p:nvSpPr>
        <p:spPr/>
        <p:txBody>
          <a:bodyPr/>
          <a:lstStyle/>
          <a:p>
            <a:pPr lvl="0" eaLnBrk="1" hangingPunct="1">
              <a:buNone/>
            </a:pPr>
            <a:fld id="{9A0DB2DC-4C9A-4742-B13C-FB6460FD3503}" type="slidenum">
              <a:rPr lang="en-US">
                <a:latin typeface="Aptos" pitchFamily="34" charset="0"/>
              </a:rPr>
              <a:t>‹#›</a:t>
            </a:fld>
            <a:endParaRPr lang="en-US">
              <a:latin typeface="Aptos"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Espaço Reservado para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E6FF89D-7F84-EF4A-8D93-B4CAA4F7AB8C}" type="datetimeFigureOut">
              <a:rPr kumimoji="0" lang="en-US" sz="1200" b="0" i="0" u="none" strike="noStrike" kern="1200" cap="none" spc="0" normalizeH="0" baseline="0" noProof="0" smtClean="0">
                <a:ln>
                  <a:noFill/>
                </a:ln>
                <a:solidFill>
                  <a:schemeClr val="tx1">
                    <a:tint val="82000"/>
                  </a:schemeClr>
                </a:solidFill>
                <a:effectLst/>
                <a:uLnTx/>
                <a:uFillTx/>
                <a:latin typeface="+mn-lt"/>
                <a:ea typeface="+mn-ea"/>
                <a:cs typeface="+mn-cs"/>
              </a:rPr>
              <a:t>2/24/2026</a:t>
            </a:fld>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5" name="Espaço Reservado para Rodapé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6" name="Espaço Reservado para Número de Slide 5"/>
          <p:cNvSpPr>
            <a:spLocks noGrp="1"/>
          </p:cNvSpPr>
          <p:nvPr>
            <p:ph type="sldNum" sz="quarter" idx="12"/>
          </p:nvPr>
        </p:nvSpPr>
        <p:spPr/>
        <p:txBody>
          <a:bodyPr/>
          <a:lstStyle/>
          <a:p>
            <a:pPr lvl="0" eaLnBrk="1" hangingPunct="1">
              <a:buNone/>
            </a:pPr>
            <a:fld id="{9A0DB2DC-4C9A-4742-B13C-FB6460FD3503}" type="slidenum">
              <a:rPr lang="">
                <a:latin typeface="Aptos" pitchFamily="34" charset="0"/>
              </a:rPr>
              <a:t>‹#›</a:t>
            </a:fld>
            <a:endParaRPr lang="">
              <a:latin typeface="Aptos"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Espaço Reservado para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E6FF89D-7F84-EF4A-8D93-B4CAA4F7AB8C}" type="datetimeFigureOut">
              <a:rPr kumimoji="0" lang="en-US" sz="1200" b="0" i="0" u="none" strike="noStrike" kern="1200" cap="none" spc="0" normalizeH="0" baseline="0" noProof="0" smtClean="0">
                <a:ln>
                  <a:noFill/>
                </a:ln>
                <a:solidFill>
                  <a:schemeClr val="tx1">
                    <a:tint val="82000"/>
                  </a:schemeClr>
                </a:solidFill>
                <a:effectLst/>
                <a:uLnTx/>
                <a:uFillTx/>
                <a:latin typeface="+mn-lt"/>
                <a:ea typeface="+mn-ea"/>
                <a:cs typeface="+mn-cs"/>
              </a:rPr>
              <a:t>2/24/2026</a:t>
            </a:fld>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6" name="Espaço Reservado para Rodapé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7" name="Espaço Reservado para Número de Slide 6"/>
          <p:cNvSpPr>
            <a:spLocks noGrp="1"/>
          </p:cNvSpPr>
          <p:nvPr>
            <p:ph type="sldNum" sz="quarter" idx="12"/>
          </p:nvPr>
        </p:nvSpPr>
        <p:spPr/>
        <p:txBody>
          <a:bodyPr/>
          <a:lstStyle/>
          <a:p>
            <a:pPr lvl="0" eaLnBrk="1" hangingPunct="1">
              <a:buNone/>
            </a:pPr>
            <a:fld id="{9A0DB2DC-4C9A-4742-B13C-FB6460FD3503}" type="slidenum">
              <a:rPr lang="">
                <a:latin typeface="Aptos" pitchFamily="34" charset="0"/>
              </a:rPr>
              <a:t>‹#›</a:t>
            </a:fld>
            <a:endParaRPr lang="">
              <a:latin typeface="Aptos"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Espaço Reservado para Dat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E6FF89D-7F84-EF4A-8D93-B4CAA4F7AB8C}" type="datetimeFigureOut">
              <a:rPr kumimoji="0" lang="en-US" sz="1200" b="0" i="0" u="none" strike="noStrike" kern="1200" cap="none" spc="0" normalizeH="0" baseline="0" noProof="0" smtClean="0">
                <a:ln>
                  <a:noFill/>
                </a:ln>
                <a:solidFill>
                  <a:schemeClr val="tx1">
                    <a:tint val="82000"/>
                  </a:schemeClr>
                </a:solidFill>
                <a:effectLst/>
                <a:uLnTx/>
                <a:uFillTx/>
                <a:latin typeface="+mn-lt"/>
                <a:ea typeface="+mn-ea"/>
                <a:cs typeface="+mn-cs"/>
              </a:rPr>
              <a:t>2/24/2026</a:t>
            </a:fld>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8" name="Espaço Reservado para Rodapé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9" name="Espaço Reservado para Número de Slide 8"/>
          <p:cNvSpPr>
            <a:spLocks noGrp="1"/>
          </p:cNvSpPr>
          <p:nvPr>
            <p:ph type="sldNum" sz="quarter" idx="12"/>
          </p:nvPr>
        </p:nvSpPr>
        <p:spPr/>
        <p:txBody>
          <a:bodyPr/>
          <a:lstStyle/>
          <a:p>
            <a:pPr lvl="0" eaLnBrk="1" hangingPunct="1">
              <a:buNone/>
            </a:pPr>
            <a:fld id="{9A0DB2DC-4C9A-4742-B13C-FB6460FD3503}" type="slidenum">
              <a:rPr lang="">
                <a:latin typeface="Aptos" pitchFamily="34" charset="0"/>
              </a:rPr>
              <a:t>‹#›</a:t>
            </a:fld>
            <a:endParaRPr lang="">
              <a:latin typeface="Aptos"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Espaço Reservado para Dat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E6FF89D-7F84-EF4A-8D93-B4CAA4F7AB8C}" type="datetimeFigureOut">
              <a:rPr kumimoji="0" lang="en-US" sz="1200" b="0" i="0" u="none" strike="noStrike" kern="1200" cap="none" spc="0" normalizeH="0" baseline="0" noProof="0" smtClean="0">
                <a:ln>
                  <a:noFill/>
                </a:ln>
                <a:solidFill>
                  <a:schemeClr val="tx1">
                    <a:tint val="82000"/>
                  </a:schemeClr>
                </a:solidFill>
                <a:effectLst/>
                <a:uLnTx/>
                <a:uFillTx/>
                <a:latin typeface="+mn-lt"/>
                <a:ea typeface="+mn-ea"/>
                <a:cs typeface="+mn-cs"/>
              </a:rPr>
              <a:t>2/24/2026</a:t>
            </a:fld>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4" name="Espaço Reservado para Rodapé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5" name="Espaço Reservado para Número de Slide 4"/>
          <p:cNvSpPr>
            <a:spLocks noGrp="1"/>
          </p:cNvSpPr>
          <p:nvPr>
            <p:ph type="sldNum" sz="quarter" idx="12"/>
          </p:nvPr>
        </p:nvSpPr>
        <p:spPr/>
        <p:txBody>
          <a:bodyPr/>
          <a:lstStyle/>
          <a:p>
            <a:pPr lvl="0" eaLnBrk="1" hangingPunct="1">
              <a:buNone/>
            </a:pPr>
            <a:fld id="{9A0DB2DC-4C9A-4742-B13C-FB6460FD3503}" type="slidenum">
              <a:rPr lang="">
                <a:latin typeface="Aptos" pitchFamily="34" charset="0"/>
              </a:rPr>
              <a:t>‹#›</a:t>
            </a:fld>
            <a:endParaRPr lang="">
              <a:latin typeface="Aptos"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E6FF89D-7F84-EF4A-8D93-B4CAA4F7AB8C}" type="datetimeFigureOut">
              <a:rPr kumimoji="0" lang="en-US" sz="1200" b="0" i="0" u="none" strike="noStrike" kern="1200" cap="none" spc="0" normalizeH="0" baseline="0" noProof="0" smtClean="0">
                <a:ln>
                  <a:noFill/>
                </a:ln>
                <a:solidFill>
                  <a:schemeClr val="tx1">
                    <a:tint val="82000"/>
                  </a:schemeClr>
                </a:solidFill>
                <a:effectLst/>
                <a:uLnTx/>
                <a:uFillTx/>
                <a:latin typeface="+mn-lt"/>
                <a:ea typeface="+mn-ea"/>
                <a:cs typeface="+mn-cs"/>
              </a:rPr>
              <a:t>2/24/2026</a:t>
            </a:fld>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3" name="Espaço Reservado para Rodapé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4" name="Espaço Reservado para Número de Slide 3"/>
          <p:cNvSpPr>
            <a:spLocks noGrp="1"/>
          </p:cNvSpPr>
          <p:nvPr>
            <p:ph type="sldNum" sz="quarter" idx="12"/>
          </p:nvPr>
        </p:nvSpPr>
        <p:spPr/>
        <p:txBody>
          <a:bodyPr/>
          <a:lstStyle/>
          <a:p>
            <a:pPr lvl="0" eaLnBrk="1" hangingPunct="1">
              <a:buNone/>
            </a:pPr>
            <a:fld id="{9A0DB2DC-4C9A-4742-B13C-FB6460FD3503}" type="slidenum">
              <a:rPr lang="">
                <a:latin typeface="Aptos" pitchFamily="34" charset="0"/>
              </a:rPr>
              <a:t>‹#›</a:t>
            </a:fld>
            <a:endParaRPr lang="">
              <a:latin typeface="Aptos"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Espaço Reservado para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E6FF89D-7F84-EF4A-8D93-B4CAA4F7AB8C}" type="datetimeFigureOut">
              <a:rPr kumimoji="0" lang="en-US" sz="1200" b="0" i="0" u="none" strike="noStrike" kern="1200" cap="none" spc="0" normalizeH="0" baseline="0" noProof="0" smtClean="0">
                <a:ln>
                  <a:noFill/>
                </a:ln>
                <a:solidFill>
                  <a:schemeClr val="tx1">
                    <a:tint val="82000"/>
                  </a:schemeClr>
                </a:solidFill>
                <a:effectLst/>
                <a:uLnTx/>
                <a:uFillTx/>
                <a:latin typeface="+mn-lt"/>
                <a:ea typeface="+mn-ea"/>
                <a:cs typeface="+mn-cs"/>
              </a:rPr>
              <a:t>2/24/2026</a:t>
            </a:fld>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6" name="Espaço Reservado para Rodapé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7" name="Espaço Reservado para Número de Slide 6"/>
          <p:cNvSpPr>
            <a:spLocks noGrp="1"/>
          </p:cNvSpPr>
          <p:nvPr>
            <p:ph type="sldNum" sz="quarter" idx="12"/>
          </p:nvPr>
        </p:nvSpPr>
        <p:spPr/>
        <p:txBody>
          <a:bodyPr/>
          <a:lstStyle/>
          <a:p>
            <a:pPr lvl="0" eaLnBrk="1" hangingPunct="1">
              <a:buNone/>
            </a:pPr>
            <a:fld id="{9A0DB2DC-4C9A-4742-B13C-FB6460FD3503}" type="slidenum">
              <a:rPr lang="">
                <a:latin typeface="Aptos" pitchFamily="34" charset="0"/>
              </a:rPr>
              <a:t>‹#›</a:t>
            </a:fld>
            <a:endParaRPr lang="">
              <a:latin typeface="Aptos"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Espaço Reservado para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E6FF89D-7F84-EF4A-8D93-B4CAA4F7AB8C}" type="datetimeFigureOut">
              <a:rPr kumimoji="0" lang="en-US" sz="1200" b="0" i="0" u="none" strike="noStrike" kern="1200" cap="none" spc="0" normalizeH="0" baseline="0" noProof="0" smtClean="0">
                <a:ln>
                  <a:noFill/>
                </a:ln>
                <a:solidFill>
                  <a:schemeClr val="tx1">
                    <a:tint val="82000"/>
                  </a:schemeClr>
                </a:solidFill>
                <a:effectLst/>
                <a:uLnTx/>
                <a:uFillTx/>
                <a:latin typeface="+mn-lt"/>
                <a:ea typeface="+mn-ea"/>
                <a:cs typeface="+mn-cs"/>
              </a:rPr>
              <a:t>2/24/2026</a:t>
            </a:fld>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6" name="Espaço Reservado para Rodapé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7" name="Espaço Reservado para Número de Slide 6"/>
          <p:cNvSpPr>
            <a:spLocks noGrp="1"/>
          </p:cNvSpPr>
          <p:nvPr>
            <p:ph type="sldNum" sz="quarter" idx="12"/>
          </p:nvPr>
        </p:nvSpPr>
        <p:spPr/>
        <p:txBody>
          <a:bodyPr/>
          <a:lstStyle/>
          <a:p>
            <a:pPr lvl="0" eaLnBrk="1" hangingPunct="1">
              <a:buNone/>
            </a:pPr>
            <a:fld id="{9A0DB2DC-4C9A-4742-B13C-FB6460FD3503}" type="slidenum">
              <a:rPr lang="">
                <a:latin typeface="Aptos" pitchFamily="34" charset="0"/>
              </a:rPr>
              <a:t>‹#›</a:t>
            </a:fld>
            <a:endParaRPr lang="">
              <a:latin typeface="Aptos"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en-US" altLang="x-none"/>
              <a:t>Click to edit Master title style</a:t>
            </a:r>
          </a:p>
        </p:txBody>
      </p:sp>
      <p:sp>
        <p:nvSpPr>
          <p:cNvPr id="1027" name="Text Placeholder 2"/>
          <p:cNvSpPr>
            <a:spLocks noGrp="1"/>
          </p:cNvSpPr>
          <p:nvPr>
            <p:ph type="body" idx="1"/>
          </p:nvPr>
        </p:nvSpPr>
        <p:spPr>
          <a:xfrm>
            <a:off x="838200" y="1825625"/>
            <a:ext cx="10515600" cy="4351338"/>
          </a:xfrm>
          <a:prstGeom prst="rect">
            <a:avLst/>
          </a:prstGeom>
          <a:noFill/>
          <a:ln w="9525">
            <a:noFill/>
          </a:ln>
        </p:spPr>
        <p:txBody>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1E6FF89D-7F84-EF4A-8D93-B4CAA4F7AB8C}" type="datetimeFigureOut">
              <a:rPr kumimoji="0" lang="en-US" sz="1200" b="0" i="0" u="none" strike="noStrike" kern="1200" cap="none" spc="0" normalizeH="0" baseline="0" noProof="0" smtClean="0">
                <a:ln>
                  <a:noFill/>
                </a:ln>
                <a:solidFill>
                  <a:schemeClr val="tx1">
                    <a:tint val="82000"/>
                  </a:schemeClr>
                </a:solidFill>
                <a:effectLst/>
                <a:uLnTx/>
                <a:uFillTx/>
                <a:latin typeface="+mn-lt"/>
                <a:ea typeface="+mn-ea"/>
                <a:cs typeface="+mn-cs"/>
              </a:rPr>
              <a:t>2/24/2026</a:t>
            </a:fld>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767676"/>
                </a:solidFill>
              </a:defRPr>
            </a:lvl1pPr>
          </a:lstStyle>
          <a:p>
            <a:pPr lvl="0" eaLnBrk="1" hangingPunct="1">
              <a:buNone/>
            </a:pPr>
            <a:fld id="{9A0DB2DC-4C9A-4742-B13C-FB6460FD3503}" type="slidenum">
              <a:rPr lang="">
                <a:latin typeface="Aptos" pitchFamily="34" charset="0"/>
              </a:rPr>
              <a:t>‹#›</a:t>
            </a:fld>
            <a:endParaRPr lang="">
              <a:latin typeface="Aptos"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en-US" altLang="x-none"/>
              <a:t>Click to edit Master title style</a:t>
            </a:r>
          </a:p>
        </p:txBody>
      </p:sp>
      <p:sp>
        <p:nvSpPr>
          <p:cNvPr id="1027" name="Text Placeholder 2"/>
          <p:cNvSpPr>
            <a:spLocks noGrp="1"/>
          </p:cNvSpPr>
          <p:nvPr>
            <p:ph type="body" idx="1"/>
          </p:nvPr>
        </p:nvSpPr>
        <p:spPr>
          <a:xfrm>
            <a:off x="838200" y="1825625"/>
            <a:ext cx="10515600" cy="4351338"/>
          </a:xfrm>
          <a:prstGeom prst="rect">
            <a:avLst/>
          </a:prstGeom>
          <a:noFill/>
          <a:ln w="9525">
            <a:noFill/>
          </a:ln>
        </p:spPr>
        <p:txBody>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1E6FF89D-7F84-EF4A-8D93-B4CAA4F7AB8C}" type="datetimeFigureOut">
              <a:rPr kumimoji="0" lang="en-US" sz="1200" b="0" i="0" u="none" strike="noStrike" kern="1200" cap="none" spc="0" normalizeH="0" baseline="0" noProof="0" smtClean="0">
                <a:ln>
                  <a:noFill/>
                </a:ln>
                <a:solidFill>
                  <a:schemeClr val="tx1">
                    <a:tint val="82000"/>
                  </a:schemeClr>
                </a:solidFill>
                <a:effectLst/>
                <a:uLnTx/>
                <a:uFillTx/>
                <a:latin typeface="+mn-lt"/>
                <a:ea typeface="+mn-ea"/>
                <a:cs typeface="+mn-cs"/>
              </a:rPr>
              <a:t>2/24/2026</a:t>
            </a:fld>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767676"/>
                </a:solidFill>
              </a:defRPr>
            </a:lvl1pPr>
          </a:lstStyle>
          <a:p>
            <a:pPr lvl="0" eaLnBrk="1" hangingPunct="1">
              <a:buNone/>
            </a:pPr>
            <a:fld id="{9A0DB2DC-4C9A-4742-B13C-FB6460FD3503}" type="slidenum">
              <a:rPr lang="en-US">
                <a:latin typeface="Aptos" pitchFamily="34" charset="0"/>
              </a:rPr>
              <a:t>‹#›</a:t>
            </a:fld>
            <a:endParaRPr lang="en-US">
              <a:latin typeface="Aptos"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hyperlink" Target="https://www.cepal.org/es/proyectos/inclusion-laboral-verde-enfrentar-cambio-climatico-sus-repercusiones-futuro-trabajo" TargetMode="External"/><Relationship Id="rId5" Type="http://schemas.openxmlformats.org/officeDocument/2006/relationships/image" Target="../media/image3.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4" descr="A group of people standing under a green umbrella&#10;&#10;AI-generated content may be incorrect."/>
          <p:cNvPicPr>
            <a:picLocks noChangeAspect="1"/>
          </p:cNvPicPr>
          <p:nvPr/>
        </p:nvPicPr>
        <p:blipFill>
          <a:blip r:embed="rId3"/>
          <a:srcRect l="47833" t="28666" r="-844"/>
          <a:stretch>
            <a:fillRect/>
          </a:stretch>
        </p:blipFill>
        <p:spPr>
          <a:xfrm>
            <a:off x="6532360" y="2571751"/>
            <a:ext cx="5662700" cy="4286249"/>
          </a:xfrm>
          <a:prstGeom prst="rect">
            <a:avLst/>
          </a:prstGeom>
          <a:noFill/>
          <a:ln w="9525">
            <a:noFill/>
          </a:ln>
        </p:spPr>
      </p:pic>
      <p:sp>
        <p:nvSpPr>
          <p:cNvPr id="2050" name="TextBox 5"/>
          <p:cNvSpPr txBox="1"/>
          <p:nvPr/>
        </p:nvSpPr>
        <p:spPr>
          <a:xfrm>
            <a:off x="804862" y="1156727"/>
            <a:ext cx="6216635" cy="1815882"/>
          </a:xfrm>
          <a:prstGeom prst="rect">
            <a:avLst/>
          </a:prstGeom>
          <a:noFill/>
          <a:ln w="9525">
            <a:noFill/>
          </a:ln>
        </p:spPr>
        <p:txBody>
          <a:bodyPr wrap="square">
            <a:spAutoFit/>
          </a:bodyPr>
          <a:lstStyle/>
          <a:p>
            <a:pPr algn="ctr" eaLnBrk="1" hangingPunct="1"/>
            <a:r>
              <a:rPr lang="en-GB" sz="2800" b="1" dirty="0"/>
              <a:t>The Role of Ministries of Labour in Addressing Environmental Transformations in Latin America and the Caribbean</a:t>
            </a:r>
          </a:p>
        </p:txBody>
      </p:sp>
      <p:cxnSp>
        <p:nvCxnSpPr>
          <p:cNvPr id="8" name="Straight Connector 7"/>
          <p:cNvCxnSpPr>
            <a:cxnSpLocks/>
          </p:cNvCxnSpPr>
          <p:nvPr/>
        </p:nvCxnSpPr>
        <p:spPr>
          <a:xfrm>
            <a:off x="804862" y="4220845"/>
            <a:ext cx="4830128" cy="0"/>
          </a:xfrm>
          <a:prstGeom prst="line">
            <a:avLst/>
          </a:prstGeom>
        </p:spPr>
        <p:style>
          <a:lnRef idx="2">
            <a:schemeClr val="accent1"/>
          </a:lnRef>
          <a:fillRef idx="0">
            <a:schemeClr val="accent1"/>
          </a:fillRef>
          <a:effectRef idx="1">
            <a:schemeClr val="accent1"/>
          </a:effectRef>
          <a:fontRef idx="minor">
            <a:schemeClr val="tx1"/>
          </a:fontRef>
        </p:style>
      </p:cxnSp>
      <p:sp>
        <p:nvSpPr>
          <p:cNvPr id="2052" name="TextBox 9"/>
          <p:cNvSpPr txBox="1"/>
          <p:nvPr/>
        </p:nvSpPr>
        <p:spPr>
          <a:xfrm>
            <a:off x="1108710" y="4392295"/>
            <a:ext cx="4526280" cy="1200329"/>
          </a:xfrm>
          <a:prstGeom prst="rect">
            <a:avLst/>
          </a:prstGeom>
          <a:noFill/>
          <a:ln w="9525">
            <a:noFill/>
          </a:ln>
        </p:spPr>
        <p:txBody>
          <a:bodyPr wrap="square">
            <a:spAutoFit/>
          </a:bodyPr>
          <a:lstStyle/>
          <a:p>
            <a:pPr algn="ctr" eaLnBrk="1" hangingPunct="1">
              <a:buNone/>
            </a:pPr>
            <a:r>
              <a:rPr lang="en-GB" sz="2400" b="1" noProof="0" dirty="0">
                <a:latin typeface="Aptos" pitchFamily="34" charset="0"/>
              </a:rPr>
              <a:t>Andrés Espejo</a:t>
            </a:r>
          </a:p>
          <a:p>
            <a:pPr algn="ctr" eaLnBrk="1" hangingPunct="1">
              <a:buNone/>
            </a:pPr>
            <a:r>
              <a:rPr lang="en-GB" dirty="0"/>
              <a:t>Economic Affairs Officer</a:t>
            </a:r>
            <a:endParaRPr lang="en-GB" sz="2400" b="1" dirty="0"/>
          </a:p>
          <a:p>
            <a:pPr algn="ctr" eaLnBrk="1" hangingPunct="1">
              <a:buNone/>
            </a:pPr>
            <a:r>
              <a:rPr lang="en-GB" sz="2400" dirty="0"/>
              <a:t>UN-ECLAC</a:t>
            </a:r>
            <a:endParaRPr lang="en-GB" sz="2400" noProof="0" dirty="0"/>
          </a:p>
        </p:txBody>
      </p:sp>
      <p:sp>
        <p:nvSpPr>
          <p:cNvPr id="2" name="TextBox 9">
            <a:extLst>
              <a:ext uri="{FF2B5EF4-FFF2-40B4-BE49-F238E27FC236}">
                <a16:creationId xmlns:a16="http://schemas.microsoft.com/office/drawing/2014/main" id="{66CA6ECC-6BEB-1D42-1F89-BF589D946EEA}"/>
              </a:ext>
            </a:extLst>
          </p:cNvPr>
          <p:cNvSpPr txBox="1"/>
          <p:nvPr/>
        </p:nvSpPr>
        <p:spPr>
          <a:xfrm>
            <a:off x="1910079" y="6027003"/>
            <a:ext cx="3016251" cy="830997"/>
          </a:xfrm>
          <a:prstGeom prst="rect">
            <a:avLst/>
          </a:prstGeom>
          <a:noFill/>
          <a:ln w="9525">
            <a:noFill/>
          </a:ln>
        </p:spPr>
        <p:txBody>
          <a:bodyPr wrap="square">
            <a:spAutoFit/>
          </a:bodyPr>
          <a:lstStyle/>
          <a:p>
            <a:pPr algn="ctr" eaLnBrk="1" hangingPunct="1">
              <a:buNone/>
            </a:pPr>
            <a:r>
              <a:rPr lang="en-GB" sz="2400" noProof="0" dirty="0"/>
              <a:t>Nassau, Bahamas</a:t>
            </a:r>
            <a:endParaRPr lang="en-GB" sz="2400" noProof="0" dirty="0">
              <a:latin typeface="Aptos" pitchFamily="34" charset="0"/>
            </a:endParaRPr>
          </a:p>
          <a:p>
            <a:pPr algn="ctr" eaLnBrk="1" hangingPunct="1">
              <a:buNone/>
            </a:pPr>
            <a:r>
              <a:rPr lang="en-GB" sz="2400" noProof="0" dirty="0"/>
              <a:t>26 February 2026</a:t>
            </a:r>
          </a:p>
        </p:txBody>
      </p:sp>
      <p:pic>
        <p:nvPicPr>
          <p:cNvPr id="7" name="Picture 6">
            <a:extLst>
              <a:ext uri="{FF2B5EF4-FFF2-40B4-BE49-F238E27FC236}">
                <a16:creationId xmlns:a16="http://schemas.microsoft.com/office/drawing/2014/main" id="{63D063B1-9496-824D-3D6A-B8EB8FCC6A0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379806" y="498747"/>
            <a:ext cx="1086774" cy="1361146"/>
          </a:xfrm>
          <a:prstGeom prst="rect">
            <a:avLst/>
          </a:prstGeom>
        </p:spPr>
      </p:pic>
      <p:pic>
        <p:nvPicPr>
          <p:cNvPr id="4" name="Picture 3">
            <a:extLst>
              <a:ext uri="{FF2B5EF4-FFF2-40B4-BE49-F238E27FC236}">
                <a16:creationId xmlns:a16="http://schemas.microsoft.com/office/drawing/2014/main" id="{8F0BB011-7D2D-7F5A-24AB-596CF8708C32}"/>
              </a:ext>
            </a:extLst>
          </p:cNvPr>
          <p:cNvPicPr>
            <a:picLocks noChangeAspect="1"/>
          </p:cNvPicPr>
          <p:nvPr/>
        </p:nvPicPr>
        <p:blipFill>
          <a:blip r:embed="rId5"/>
          <a:stretch>
            <a:fillRect/>
          </a:stretch>
        </p:blipFill>
        <p:spPr>
          <a:xfrm>
            <a:off x="9775095" y="1010649"/>
            <a:ext cx="2237835" cy="49000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11832-70D7-34D3-D641-AA82B8B72AE4}"/>
            </a:ext>
          </a:extLst>
        </p:cNvPr>
        <p:cNvGrpSpPr/>
        <p:nvPr/>
      </p:nvGrpSpPr>
      <p:grpSpPr>
        <a:xfrm>
          <a:off x="0" y="0"/>
          <a:ext cx="0" cy="0"/>
          <a:chOff x="0" y="0"/>
          <a:chExt cx="0" cy="0"/>
        </a:xfrm>
      </p:grpSpPr>
      <p:pic>
        <p:nvPicPr>
          <p:cNvPr id="3073" name="Picture 4">
            <a:extLst>
              <a:ext uri="{FF2B5EF4-FFF2-40B4-BE49-F238E27FC236}">
                <a16:creationId xmlns:a16="http://schemas.microsoft.com/office/drawing/2014/main" id="{51569C1A-4131-9447-76CC-F0B29537F282}"/>
              </a:ext>
            </a:extLst>
          </p:cNvPr>
          <p:cNvPicPr>
            <a:picLocks noChangeAspect="1"/>
          </p:cNvPicPr>
          <p:nvPr/>
        </p:nvPicPr>
        <p:blipFill>
          <a:blip r:embed="rId2"/>
          <a:srcRect l="65063" t="1" r="-296" b="59048"/>
          <a:stretch>
            <a:fillRect/>
          </a:stretch>
        </p:blipFill>
        <p:spPr>
          <a:xfrm>
            <a:off x="11859" y="37891"/>
            <a:ext cx="1187016" cy="1257300"/>
          </a:xfrm>
          <a:prstGeom prst="rect">
            <a:avLst/>
          </a:prstGeom>
          <a:noFill/>
          <a:ln w="9525">
            <a:noFill/>
          </a:ln>
        </p:spPr>
      </p:pic>
      <p:sp>
        <p:nvSpPr>
          <p:cNvPr id="3074" name="TextBox 5">
            <a:extLst>
              <a:ext uri="{FF2B5EF4-FFF2-40B4-BE49-F238E27FC236}">
                <a16:creationId xmlns:a16="http://schemas.microsoft.com/office/drawing/2014/main" id="{B63D8A79-6000-15E9-0D67-866A0E8DFF25}"/>
              </a:ext>
            </a:extLst>
          </p:cNvPr>
          <p:cNvSpPr txBox="1"/>
          <p:nvPr/>
        </p:nvSpPr>
        <p:spPr>
          <a:xfrm>
            <a:off x="1198875" y="236516"/>
            <a:ext cx="9685025" cy="954107"/>
          </a:xfrm>
          <a:prstGeom prst="rect">
            <a:avLst/>
          </a:prstGeom>
          <a:noFill/>
          <a:ln w="9525">
            <a:noFill/>
          </a:ln>
        </p:spPr>
        <p:txBody>
          <a:bodyPr wrap="square">
            <a:spAutoFit/>
          </a:bodyPr>
          <a:lstStyle>
            <a:defPPr>
              <a:defRPr lang=""/>
            </a:defPPr>
            <a:lvl1pPr eaLnBrk="1" hangingPunct="1">
              <a:defRPr sz="2000" b="1"/>
            </a:lvl1pPr>
          </a:lstStyle>
          <a:p>
            <a:r>
              <a:rPr lang="en-GB" dirty="0"/>
              <a:t>The Ministry of Labour as coordinator of climate‑responsive </a:t>
            </a:r>
            <a:r>
              <a:rPr lang="en-GB"/>
              <a:t>labour policy</a:t>
            </a:r>
            <a:endParaRPr lang="en-GB" dirty="0"/>
          </a:p>
        </p:txBody>
      </p:sp>
      <p:cxnSp>
        <p:nvCxnSpPr>
          <p:cNvPr id="7" name="Straight Connector 6">
            <a:extLst>
              <a:ext uri="{FF2B5EF4-FFF2-40B4-BE49-F238E27FC236}">
                <a16:creationId xmlns:a16="http://schemas.microsoft.com/office/drawing/2014/main" id="{88BFC66A-F884-2146-E7DB-41DFB305FD81}"/>
              </a:ext>
            </a:extLst>
          </p:cNvPr>
          <p:cNvCxnSpPr/>
          <p:nvPr/>
        </p:nvCxnSpPr>
        <p:spPr>
          <a:xfrm>
            <a:off x="924260" y="6378723"/>
            <a:ext cx="4162425"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57117952-9DEC-148E-441C-F23B86AFC1E1}"/>
              </a:ext>
            </a:extLst>
          </p:cNvPr>
          <p:cNvPicPr>
            <a:picLocks noChangeAspect="1"/>
          </p:cNvPicPr>
          <p:nvPr/>
        </p:nvPicPr>
        <p:blipFill>
          <a:blip r:embed="rId3"/>
          <a:stretch>
            <a:fillRect/>
          </a:stretch>
        </p:blipFill>
        <p:spPr>
          <a:xfrm rot="10800000">
            <a:off x="373579" y="1282699"/>
            <a:ext cx="413520" cy="5436395"/>
          </a:xfrm>
          <a:prstGeom prst="rect">
            <a:avLst/>
          </a:prstGeom>
        </p:spPr>
      </p:pic>
      <p:pic>
        <p:nvPicPr>
          <p:cNvPr id="3" name="Picture 2">
            <a:extLst>
              <a:ext uri="{FF2B5EF4-FFF2-40B4-BE49-F238E27FC236}">
                <a16:creationId xmlns:a16="http://schemas.microsoft.com/office/drawing/2014/main" id="{23CA4A87-386F-29F5-AA5F-978DF0EEB7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0561" y="135740"/>
            <a:ext cx="802360" cy="1004927"/>
          </a:xfrm>
          <a:prstGeom prst="rect">
            <a:avLst/>
          </a:prstGeom>
        </p:spPr>
      </p:pic>
      <p:pic>
        <p:nvPicPr>
          <p:cNvPr id="16" name="Imagen 4">
            <a:extLst>
              <a:ext uri="{FF2B5EF4-FFF2-40B4-BE49-F238E27FC236}">
                <a16:creationId xmlns:a16="http://schemas.microsoft.com/office/drawing/2014/main" id="{9BF59020-067A-60A7-2DBB-9BA281EC8928}"/>
              </a:ext>
            </a:extLst>
          </p:cNvPr>
          <p:cNvPicPr>
            <a:picLocks noChangeAspect="1"/>
          </p:cNvPicPr>
          <p:nvPr/>
        </p:nvPicPr>
        <p:blipFill>
          <a:blip r:embed="rId5"/>
          <a:stretch>
            <a:fillRect/>
          </a:stretch>
        </p:blipFill>
        <p:spPr>
          <a:xfrm>
            <a:off x="1148819" y="1851053"/>
            <a:ext cx="6429271" cy="4093987"/>
          </a:xfrm>
          <a:prstGeom prst="rect">
            <a:avLst/>
          </a:prstGeom>
        </p:spPr>
      </p:pic>
      <p:sp>
        <p:nvSpPr>
          <p:cNvPr id="17" name="CuadroTexto 14">
            <a:extLst>
              <a:ext uri="{FF2B5EF4-FFF2-40B4-BE49-F238E27FC236}">
                <a16:creationId xmlns:a16="http://schemas.microsoft.com/office/drawing/2014/main" id="{82DB216F-2711-4827-E7C6-C0D2CFBD1C18}"/>
              </a:ext>
            </a:extLst>
          </p:cNvPr>
          <p:cNvSpPr txBox="1"/>
          <p:nvPr/>
        </p:nvSpPr>
        <p:spPr>
          <a:xfrm>
            <a:off x="787100" y="6396335"/>
            <a:ext cx="8951260" cy="461665"/>
          </a:xfrm>
          <a:prstGeom prst="rect">
            <a:avLst/>
          </a:prstGeom>
          <a:noFill/>
        </p:spPr>
        <p:txBody>
          <a:bodyPr wrap="square">
            <a:spAutoFit/>
          </a:bodyPr>
          <a:lstStyle/>
          <a:p>
            <a:r>
              <a:rPr lang="en-GB" sz="1200" noProof="0" dirty="0"/>
              <a:t>Fuente:  Comisión </a:t>
            </a:r>
            <a:r>
              <a:rPr lang="en-GB" sz="1200" noProof="0" dirty="0" err="1"/>
              <a:t>Económica</a:t>
            </a:r>
            <a:r>
              <a:rPr lang="en-GB" sz="1200" noProof="0" dirty="0"/>
              <a:t> para América Latina y </a:t>
            </a:r>
            <a:r>
              <a:rPr lang="en-GB" sz="1200" noProof="0" dirty="0" err="1"/>
              <a:t>el</a:t>
            </a:r>
            <a:r>
              <a:rPr lang="en-GB" sz="1200" noProof="0" dirty="0"/>
              <a:t> Caribe (CEPAL), Panorama Social de América Latina y </a:t>
            </a:r>
            <a:r>
              <a:rPr lang="en-GB" sz="1200" noProof="0" dirty="0" err="1"/>
              <a:t>el</a:t>
            </a:r>
            <a:r>
              <a:rPr lang="en-GB" sz="1200" noProof="0" dirty="0"/>
              <a:t> Caribe, 2023 (LC/PUB.2023/18-P/Rev.1), Santiago, 2023.</a:t>
            </a:r>
          </a:p>
        </p:txBody>
      </p:sp>
      <p:sp>
        <p:nvSpPr>
          <p:cNvPr id="4" name="TextBox 3">
            <a:extLst>
              <a:ext uri="{FF2B5EF4-FFF2-40B4-BE49-F238E27FC236}">
                <a16:creationId xmlns:a16="http://schemas.microsoft.com/office/drawing/2014/main" id="{C9D32B85-211A-1811-D634-9A737311C504}"/>
              </a:ext>
            </a:extLst>
          </p:cNvPr>
          <p:cNvSpPr txBox="1"/>
          <p:nvPr/>
        </p:nvSpPr>
        <p:spPr>
          <a:xfrm>
            <a:off x="7689533" y="2173862"/>
            <a:ext cx="4243388" cy="2862322"/>
          </a:xfrm>
          <a:prstGeom prst="rect">
            <a:avLst/>
          </a:prstGeom>
          <a:noFill/>
        </p:spPr>
        <p:txBody>
          <a:bodyPr wrap="square">
            <a:spAutoFit/>
          </a:bodyPr>
          <a:lstStyle/>
          <a:p>
            <a:pPr marL="342900" indent="-342900" algn="just" fontAlgn="auto">
              <a:spcAft>
                <a:spcPts val="0"/>
              </a:spcAft>
              <a:buFont typeface="Arial" panose="020B0604020202020204" pitchFamily="34" charset="0"/>
              <a:buChar char="•"/>
            </a:pPr>
            <a:r>
              <a:rPr lang="en-US" sz="1800" dirty="0"/>
              <a:t>The climate transition simultaneously generates destruction, transformation, and job creation, and therefore requires an integrated framework of labor, economic growth, and social development policies.</a:t>
            </a:r>
          </a:p>
          <a:p>
            <a:pPr marL="342900" indent="-342900" algn="just" fontAlgn="auto">
              <a:spcAft>
                <a:spcPts val="0"/>
              </a:spcAft>
              <a:buFont typeface="Arial" panose="020B0604020202020204" pitchFamily="34" charset="0"/>
              <a:buChar char="•"/>
            </a:pPr>
            <a:endParaRPr lang="en-US" dirty="0"/>
          </a:p>
          <a:p>
            <a:pPr marL="342900" indent="-342900" algn="just" fontAlgn="auto">
              <a:spcAft>
                <a:spcPts val="0"/>
              </a:spcAft>
              <a:buFont typeface="Arial" panose="020B0604020202020204" pitchFamily="34" charset="0"/>
              <a:buChar char="•"/>
            </a:pPr>
            <a:r>
              <a:rPr lang="en-US" sz="1800" dirty="0"/>
              <a:t>A just transition is NOT an additional labor policy. It is part of an inclusive social development model.</a:t>
            </a:r>
            <a:endParaRPr lang="en-GB" dirty="0"/>
          </a:p>
        </p:txBody>
      </p:sp>
    </p:spTree>
    <p:extLst>
      <p:ext uri="{BB962C8B-B14F-4D97-AF65-F5344CB8AC3E}">
        <p14:creationId xmlns:p14="http://schemas.microsoft.com/office/powerpoint/2010/main" val="1007947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0D3AD-3082-9D1C-A67F-BBC62FE0FE2A}"/>
            </a:ext>
          </a:extLst>
        </p:cNvPr>
        <p:cNvGrpSpPr/>
        <p:nvPr/>
      </p:nvGrpSpPr>
      <p:grpSpPr>
        <a:xfrm>
          <a:off x="0" y="0"/>
          <a:ext cx="0" cy="0"/>
          <a:chOff x="0" y="0"/>
          <a:chExt cx="0" cy="0"/>
        </a:xfrm>
      </p:grpSpPr>
      <p:pic>
        <p:nvPicPr>
          <p:cNvPr id="3073" name="Picture 4">
            <a:extLst>
              <a:ext uri="{FF2B5EF4-FFF2-40B4-BE49-F238E27FC236}">
                <a16:creationId xmlns:a16="http://schemas.microsoft.com/office/drawing/2014/main" id="{3DC475D1-2D77-F9AD-40B8-7CFD6505F905}"/>
              </a:ext>
            </a:extLst>
          </p:cNvPr>
          <p:cNvPicPr>
            <a:picLocks noChangeAspect="1"/>
          </p:cNvPicPr>
          <p:nvPr/>
        </p:nvPicPr>
        <p:blipFill>
          <a:blip r:embed="rId3"/>
          <a:srcRect l="65063" t="1" r="-296" b="59048"/>
          <a:stretch>
            <a:fillRect/>
          </a:stretch>
        </p:blipFill>
        <p:spPr>
          <a:xfrm>
            <a:off x="11859" y="37891"/>
            <a:ext cx="1187016" cy="1257300"/>
          </a:xfrm>
          <a:prstGeom prst="rect">
            <a:avLst/>
          </a:prstGeom>
          <a:noFill/>
          <a:ln w="9525">
            <a:noFill/>
          </a:ln>
        </p:spPr>
      </p:pic>
      <p:sp>
        <p:nvSpPr>
          <p:cNvPr id="3074" name="TextBox 5">
            <a:extLst>
              <a:ext uri="{FF2B5EF4-FFF2-40B4-BE49-F238E27FC236}">
                <a16:creationId xmlns:a16="http://schemas.microsoft.com/office/drawing/2014/main" id="{574FB852-ACF0-C422-0E56-8E5F9A4FFFA8}"/>
              </a:ext>
            </a:extLst>
          </p:cNvPr>
          <p:cNvSpPr txBox="1"/>
          <p:nvPr/>
        </p:nvSpPr>
        <p:spPr>
          <a:xfrm>
            <a:off x="1153154" y="336306"/>
            <a:ext cx="10116825" cy="523220"/>
          </a:xfrm>
          <a:prstGeom prst="rect">
            <a:avLst/>
          </a:prstGeom>
          <a:noFill/>
          <a:ln w="9525">
            <a:noFill/>
          </a:ln>
        </p:spPr>
        <p:txBody>
          <a:bodyPr wrap="square">
            <a:spAutoFit/>
          </a:bodyPr>
          <a:lstStyle>
            <a:defPPr>
              <a:defRPr lang=""/>
            </a:defPPr>
            <a:lvl1pPr eaLnBrk="1" hangingPunct="1">
              <a:defRPr sz="2000" b="1"/>
            </a:lvl1pPr>
          </a:lstStyle>
          <a:p>
            <a:r>
              <a:rPr lang="en-GB" dirty="0"/>
              <a:t>Typology of labour policies in response to climate disasters</a:t>
            </a:r>
          </a:p>
        </p:txBody>
      </p:sp>
      <p:cxnSp>
        <p:nvCxnSpPr>
          <p:cNvPr id="7" name="Straight Connector 6">
            <a:extLst>
              <a:ext uri="{FF2B5EF4-FFF2-40B4-BE49-F238E27FC236}">
                <a16:creationId xmlns:a16="http://schemas.microsoft.com/office/drawing/2014/main" id="{8C451D47-383D-C001-0432-B4F900B4947C}"/>
              </a:ext>
            </a:extLst>
          </p:cNvPr>
          <p:cNvCxnSpPr/>
          <p:nvPr/>
        </p:nvCxnSpPr>
        <p:spPr>
          <a:xfrm>
            <a:off x="1031875" y="6388100"/>
            <a:ext cx="4162425" cy="0"/>
          </a:xfrm>
          <a:prstGeom prst="line">
            <a:avLst/>
          </a:prstGeom>
        </p:spPr>
        <p:style>
          <a:lnRef idx="2">
            <a:schemeClr val="accent1"/>
          </a:lnRef>
          <a:fillRef idx="0">
            <a:schemeClr val="accent1"/>
          </a:fillRef>
          <a:effectRef idx="1">
            <a:schemeClr val="accent1"/>
          </a:effectRef>
          <a:fontRef idx="minor">
            <a:schemeClr val="tx1"/>
          </a:fontRef>
        </p:style>
      </p:cxnSp>
      <p:sp>
        <p:nvSpPr>
          <p:cNvPr id="3079" name="TextBox 7">
            <a:extLst>
              <a:ext uri="{FF2B5EF4-FFF2-40B4-BE49-F238E27FC236}">
                <a16:creationId xmlns:a16="http://schemas.microsoft.com/office/drawing/2014/main" id="{78F00D66-109F-AEFA-87B6-563D4AF721EF}"/>
              </a:ext>
            </a:extLst>
          </p:cNvPr>
          <p:cNvSpPr txBox="1"/>
          <p:nvPr/>
        </p:nvSpPr>
        <p:spPr>
          <a:xfrm>
            <a:off x="942975" y="6428105"/>
            <a:ext cx="5153025" cy="307975"/>
          </a:xfrm>
          <a:prstGeom prst="rect">
            <a:avLst/>
          </a:prstGeom>
          <a:noFill/>
          <a:ln w="9525">
            <a:noFill/>
          </a:ln>
        </p:spPr>
        <p:txBody>
          <a:bodyPr>
            <a:spAutoFit/>
          </a:bodyPr>
          <a:lstStyle/>
          <a:p>
            <a:pPr eaLnBrk="1" hangingPunct="1">
              <a:buNone/>
            </a:pPr>
            <a:r>
              <a:rPr lang="en-GB" sz="1400" noProof="0" dirty="0">
                <a:latin typeface="Aptos" pitchFamily="34" charset="0"/>
              </a:rPr>
              <a:t>Fuente: Cortínez y Livert, 2026. CEPAL.</a:t>
            </a:r>
          </a:p>
        </p:txBody>
      </p:sp>
      <p:pic>
        <p:nvPicPr>
          <p:cNvPr id="6" name="Picture 5">
            <a:extLst>
              <a:ext uri="{FF2B5EF4-FFF2-40B4-BE49-F238E27FC236}">
                <a16:creationId xmlns:a16="http://schemas.microsoft.com/office/drawing/2014/main" id="{685A1B59-8F42-D0E9-984E-BDB1497E284C}"/>
              </a:ext>
            </a:extLst>
          </p:cNvPr>
          <p:cNvPicPr>
            <a:picLocks noChangeAspect="1"/>
          </p:cNvPicPr>
          <p:nvPr/>
        </p:nvPicPr>
        <p:blipFill>
          <a:blip r:embed="rId4"/>
          <a:stretch>
            <a:fillRect/>
          </a:stretch>
        </p:blipFill>
        <p:spPr>
          <a:xfrm rot="10800000">
            <a:off x="373579" y="1282699"/>
            <a:ext cx="413520" cy="5436395"/>
          </a:xfrm>
          <a:prstGeom prst="rect">
            <a:avLst/>
          </a:prstGeom>
        </p:spPr>
      </p:pic>
      <p:pic>
        <p:nvPicPr>
          <p:cNvPr id="2" name="Picture 1">
            <a:extLst>
              <a:ext uri="{FF2B5EF4-FFF2-40B4-BE49-F238E27FC236}">
                <a16:creationId xmlns:a16="http://schemas.microsoft.com/office/drawing/2014/main" id="{3CDB305E-B81C-6D44-7FE2-B16BECFF7D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30561" y="135740"/>
            <a:ext cx="802360" cy="1004927"/>
          </a:xfrm>
          <a:prstGeom prst="rect">
            <a:avLst/>
          </a:prstGeom>
        </p:spPr>
      </p:pic>
      <p:graphicFrame>
        <p:nvGraphicFramePr>
          <p:cNvPr id="4" name="Table 3">
            <a:extLst>
              <a:ext uri="{FF2B5EF4-FFF2-40B4-BE49-F238E27FC236}">
                <a16:creationId xmlns:a16="http://schemas.microsoft.com/office/drawing/2014/main" id="{34EA9555-ADAF-FFC4-852E-510FC8E3E864}"/>
              </a:ext>
            </a:extLst>
          </p:cNvPr>
          <p:cNvGraphicFramePr>
            <a:graphicFrameLocks noGrp="1"/>
          </p:cNvGraphicFramePr>
          <p:nvPr>
            <p:extLst>
              <p:ext uri="{D42A27DB-BD31-4B8C-83A1-F6EECF244321}">
                <p14:modId xmlns:p14="http://schemas.microsoft.com/office/powerpoint/2010/main" val="2841798834"/>
              </p:ext>
            </p:extLst>
          </p:nvPr>
        </p:nvGraphicFramePr>
        <p:xfrm>
          <a:off x="1218032" y="1506074"/>
          <a:ext cx="10520310" cy="4627484"/>
        </p:xfrm>
        <a:graphic>
          <a:graphicData uri="http://schemas.openxmlformats.org/drawingml/2006/table">
            <a:tbl>
              <a:tblPr firstRow="1" firstCol="1">
                <a:tableStyleId>{9DCAF9ED-07DC-4A11-8D7F-57B35C25682E}</a:tableStyleId>
              </a:tblPr>
              <a:tblGrid>
                <a:gridCol w="1753385">
                  <a:extLst>
                    <a:ext uri="{9D8B030D-6E8A-4147-A177-3AD203B41FA5}">
                      <a16:colId xmlns:a16="http://schemas.microsoft.com/office/drawing/2014/main" val="2866209012"/>
                    </a:ext>
                  </a:extLst>
                </a:gridCol>
                <a:gridCol w="1753385">
                  <a:extLst>
                    <a:ext uri="{9D8B030D-6E8A-4147-A177-3AD203B41FA5}">
                      <a16:colId xmlns:a16="http://schemas.microsoft.com/office/drawing/2014/main" val="2286515379"/>
                    </a:ext>
                  </a:extLst>
                </a:gridCol>
                <a:gridCol w="1753385">
                  <a:extLst>
                    <a:ext uri="{9D8B030D-6E8A-4147-A177-3AD203B41FA5}">
                      <a16:colId xmlns:a16="http://schemas.microsoft.com/office/drawing/2014/main" val="2702469575"/>
                    </a:ext>
                  </a:extLst>
                </a:gridCol>
                <a:gridCol w="1753385">
                  <a:extLst>
                    <a:ext uri="{9D8B030D-6E8A-4147-A177-3AD203B41FA5}">
                      <a16:colId xmlns:a16="http://schemas.microsoft.com/office/drawing/2014/main" val="1601937783"/>
                    </a:ext>
                  </a:extLst>
                </a:gridCol>
                <a:gridCol w="1753385">
                  <a:extLst>
                    <a:ext uri="{9D8B030D-6E8A-4147-A177-3AD203B41FA5}">
                      <a16:colId xmlns:a16="http://schemas.microsoft.com/office/drawing/2014/main" val="4096823458"/>
                    </a:ext>
                  </a:extLst>
                </a:gridCol>
                <a:gridCol w="1753385">
                  <a:extLst>
                    <a:ext uri="{9D8B030D-6E8A-4147-A177-3AD203B41FA5}">
                      <a16:colId xmlns:a16="http://schemas.microsoft.com/office/drawing/2014/main" val="2829570720"/>
                    </a:ext>
                  </a:extLst>
                </a:gridCol>
              </a:tblGrid>
              <a:tr h="505969">
                <a:tc>
                  <a:txBody>
                    <a:bodyPr/>
                    <a:lstStyle/>
                    <a:p>
                      <a:pPr>
                        <a:buNone/>
                      </a:pPr>
                      <a:r>
                        <a:rPr lang="en-US" sz="1600" b="1" dirty="0"/>
                        <a:t>Category</a:t>
                      </a:r>
                      <a:endParaRPr lang="en-US" sz="1600" dirty="0"/>
                    </a:p>
                  </a:txBody>
                  <a:tcPr marL="50597" marR="50597" marT="25298" marB="25298" anchor="ctr"/>
                </a:tc>
                <a:tc>
                  <a:txBody>
                    <a:bodyPr/>
                    <a:lstStyle/>
                    <a:p>
                      <a:pPr>
                        <a:buNone/>
                      </a:pPr>
                      <a:r>
                        <a:rPr lang="en-US" sz="1600" b="1" dirty="0"/>
                        <a:t>Main objective</a:t>
                      </a:r>
                      <a:endParaRPr lang="en-US" sz="1600" dirty="0"/>
                    </a:p>
                  </a:txBody>
                  <a:tcPr marL="50597" marR="50597" marT="25298" marB="25298" anchor="ctr"/>
                </a:tc>
                <a:tc>
                  <a:txBody>
                    <a:bodyPr/>
                    <a:lstStyle/>
                    <a:p>
                      <a:pPr>
                        <a:buNone/>
                      </a:pPr>
                      <a:r>
                        <a:rPr lang="en-US" sz="1600" b="1" dirty="0"/>
                        <a:t>Type of policy</a:t>
                      </a:r>
                      <a:endParaRPr lang="en-US" sz="1600" dirty="0"/>
                    </a:p>
                  </a:txBody>
                  <a:tcPr marL="50597" marR="50597" marT="25298" marB="25298" anchor="ctr"/>
                </a:tc>
                <a:tc>
                  <a:txBody>
                    <a:bodyPr/>
                    <a:lstStyle/>
                    <a:p>
                      <a:pPr>
                        <a:buNone/>
                      </a:pPr>
                      <a:r>
                        <a:rPr lang="en-US" sz="1600" b="1" dirty="0"/>
                        <a:t>Role of the Ministry of Labour</a:t>
                      </a:r>
                      <a:endParaRPr lang="en-US" sz="1600" dirty="0"/>
                    </a:p>
                  </a:txBody>
                  <a:tcPr marL="50597" marR="50597" marT="25298" marB="25298" anchor="ctr"/>
                </a:tc>
                <a:tc>
                  <a:txBody>
                    <a:bodyPr/>
                    <a:lstStyle/>
                    <a:p>
                      <a:pPr>
                        <a:buNone/>
                      </a:pPr>
                      <a:r>
                        <a:rPr lang="en-US" sz="1600" b="1" dirty="0"/>
                        <a:t>Interministerial coordination</a:t>
                      </a:r>
                      <a:endParaRPr lang="en-US" sz="1600" dirty="0"/>
                    </a:p>
                  </a:txBody>
                  <a:tcPr marL="50597" marR="50597" marT="25298" marB="25298" anchor="ctr"/>
                </a:tc>
                <a:tc>
                  <a:txBody>
                    <a:bodyPr/>
                    <a:lstStyle/>
                    <a:p>
                      <a:pPr>
                        <a:buNone/>
                      </a:pPr>
                      <a:r>
                        <a:rPr lang="en-US" sz="1600" b="1" dirty="0"/>
                        <a:t>Examples (Country – </a:t>
                      </a:r>
                      <a:r>
                        <a:rPr lang="en-US" sz="1600" b="1" dirty="0" err="1"/>
                        <a:t>Programme</a:t>
                      </a:r>
                      <a:r>
                        <a:rPr lang="en-US" sz="1600" b="1" dirty="0"/>
                        <a:t>)</a:t>
                      </a:r>
                      <a:endParaRPr lang="en-US" sz="1600" dirty="0"/>
                    </a:p>
                  </a:txBody>
                  <a:tcPr marL="50597" marR="50597" marT="25298" marB="25298" anchor="ctr"/>
                </a:tc>
                <a:extLst>
                  <a:ext uri="{0D108BD9-81ED-4DB2-BD59-A6C34878D82A}">
                    <a16:rowId xmlns:a16="http://schemas.microsoft.com/office/drawing/2014/main" val="2216140009"/>
                  </a:ext>
                </a:extLst>
              </a:tr>
              <a:tr h="961342">
                <a:tc>
                  <a:txBody>
                    <a:bodyPr/>
                    <a:lstStyle/>
                    <a:p>
                      <a:pPr>
                        <a:buNone/>
                      </a:pPr>
                      <a:r>
                        <a:rPr lang="en-US" sz="1600" b="1" dirty="0">
                          <a:solidFill>
                            <a:schemeClr val="bg1"/>
                          </a:solidFill>
                        </a:rPr>
                        <a:t>Immediate response</a:t>
                      </a:r>
                      <a:endParaRPr lang="en-US" sz="1600" dirty="0">
                        <a:solidFill>
                          <a:schemeClr val="bg1"/>
                        </a:solidFill>
                      </a:endParaRPr>
                    </a:p>
                  </a:txBody>
                  <a:tcPr marL="50597" marR="50597" marT="25298" marB="25298" anchor="ctr">
                    <a:solidFill>
                      <a:schemeClr val="accent2"/>
                    </a:solidFill>
                  </a:tcPr>
                </a:tc>
                <a:tc>
                  <a:txBody>
                    <a:bodyPr/>
                    <a:lstStyle/>
                    <a:p>
                      <a:pPr>
                        <a:buNone/>
                      </a:pPr>
                      <a:r>
                        <a:rPr lang="en-US" sz="1200"/>
                        <a:t>Income and employment protection following a disaster</a:t>
                      </a:r>
                    </a:p>
                  </a:txBody>
                  <a:tcPr marL="50597" marR="50597" marT="25298" marB="25298" anchor="ctr"/>
                </a:tc>
                <a:tc>
                  <a:txBody>
                    <a:bodyPr/>
                    <a:lstStyle/>
                    <a:p>
                      <a:pPr>
                        <a:buNone/>
                      </a:pPr>
                      <a:r>
                        <a:rPr lang="en-US" sz="1200"/>
                        <a:t>Active (temporary employment)</a:t>
                      </a:r>
                    </a:p>
                  </a:txBody>
                  <a:tcPr marL="50597" marR="50597" marT="25298" marB="25298" anchor="ctr"/>
                </a:tc>
                <a:tc>
                  <a:txBody>
                    <a:bodyPr/>
                    <a:lstStyle/>
                    <a:p>
                      <a:pPr>
                        <a:buNone/>
                      </a:pPr>
                      <a:r>
                        <a:rPr lang="en-US" sz="1200"/>
                        <a:t>Implements programmes and coordinates local hiring</a:t>
                      </a:r>
                    </a:p>
                  </a:txBody>
                  <a:tcPr marL="50597" marR="50597" marT="25298" marB="25298" anchor="ctr"/>
                </a:tc>
                <a:tc>
                  <a:txBody>
                    <a:bodyPr/>
                    <a:lstStyle/>
                    <a:p>
                      <a:pPr>
                        <a:buNone/>
                      </a:pPr>
                      <a:r>
                        <a:rPr lang="en-US" sz="1200"/>
                        <a:t>Interior, Public Works, Civil Protection</a:t>
                      </a:r>
                    </a:p>
                  </a:txBody>
                  <a:tcPr marL="50597" marR="50597" marT="25298" marB="25298" anchor="ctr"/>
                </a:tc>
                <a:tc>
                  <a:txBody>
                    <a:bodyPr/>
                    <a:lstStyle/>
                    <a:p>
                      <a:pPr>
                        <a:buNone/>
                      </a:pPr>
                      <a:r>
                        <a:rPr lang="es-ES" sz="1200"/>
                        <a:t>Mexico – PETPeru – Trabaja PerúColombia – Emergency Employment</a:t>
                      </a:r>
                    </a:p>
                  </a:txBody>
                  <a:tcPr marL="50597" marR="50597" marT="25298" marB="25298" anchor="ctr"/>
                </a:tc>
                <a:extLst>
                  <a:ext uri="{0D108BD9-81ED-4DB2-BD59-A6C34878D82A}">
                    <a16:rowId xmlns:a16="http://schemas.microsoft.com/office/drawing/2014/main" val="4257383277"/>
                  </a:ext>
                </a:extLst>
              </a:tr>
              <a:tr h="961342">
                <a:tc>
                  <a:txBody>
                    <a:bodyPr/>
                    <a:lstStyle/>
                    <a:p>
                      <a:pPr>
                        <a:buNone/>
                      </a:pPr>
                      <a:r>
                        <a:rPr lang="en-US" sz="1600" b="1" dirty="0" err="1">
                          <a:solidFill>
                            <a:schemeClr val="bg1"/>
                          </a:solidFill>
                        </a:rPr>
                        <a:t>Institutionalised</a:t>
                      </a:r>
                      <a:r>
                        <a:rPr lang="en-US" sz="1600" b="1" dirty="0">
                          <a:solidFill>
                            <a:schemeClr val="bg1"/>
                          </a:solidFill>
                        </a:rPr>
                        <a:t> emergency employment</a:t>
                      </a:r>
                      <a:endParaRPr lang="en-US" sz="1600" dirty="0">
                        <a:solidFill>
                          <a:schemeClr val="bg1"/>
                        </a:solidFill>
                      </a:endParaRPr>
                    </a:p>
                  </a:txBody>
                  <a:tcPr marL="50597" marR="50597" marT="25298" marB="25298" anchor="ctr">
                    <a:solidFill>
                      <a:schemeClr val="accent2"/>
                    </a:solidFill>
                  </a:tcPr>
                </a:tc>
                <a:tc>
                  <a:txBody>
                    <a:bodyPr/>
                    <a:lstStyle/>
                    <a:p>
                      <a:pPr>
                        <a:buNone/>
                      </a:pPr>
                      <a:r>
                        <a:rPr lang="en-US" sz="1200"/>
                        <a:t>Rapid income protection</a:t>
                      </a:r>
                    </a:p>
                  </a:txBody>
                  <a:tcPr marL="50597" marR="50597" marT="25298" marB="25298" anchor="ctr"/>
                </a:tc>
                <a:tc>
                  <a:txBody>
                    <a:bodyPr/>
                    <a:lstStyle/>
                    <a:p>
                      <a:pPr>
                        <a:buNone/>
                      </a:pPr>
                      <a:r>
                        <a:rPr lang="en-US" sz="1200"/>
                        <a:t>Passive + Active</a:t>
                      </a:r>
                    </a:p>
                  </a:txBody>
                  <a:tcPr marL="50597" marR="50597" marT="25298" marB="25298" anchor="ctr"/>
                </a:tc>
                <a:tc>
                  <a:txBody>
                    <a:bodyPr/>
                    <a:lstStyle/>
                    <a:p>
                      <a:pPr>
                        <a:buNone/>
                      </a:pPr>
                      <a:r>
                        <a:rPr lang="en-US" sz="1200"/>
                        <a:t>Activates subsidy mechanisms and emergency employment programmes</a:t>
                      </a:r>
                    </a:p>
                  </a:txBody>
                  <a:tcPr marL="50597" marR="50597" marT="25298" marB="25298" anchor="ctr"/>
                </a:tc>
                <a:tc>
                  <a:txBody>
                    <a:bodyPr/>
                    <a:lstStyle/>
                    <a:p>
                      <a:pPr>
                        <a:buNone/>
                      </a:pPr>
                      <a:r>
                        <a:rPr lang="en-US" sz="1200"/>
                        <a:t>Finance, Social Development, Risk Management</a:t>
                      </a:r>
                    </a:p>
                  </a:txBody>
                  <a:tcPr marL="50597" marR="50597" marT="25298" marB="25298" anchor="ctr"/>
                </a:tc>
                <a:tc>
                  <a:txBody>
                    <a:bodyPr/>
                    <a:lstStyle/>
                    <a:p>
                      <a:pPr>
                        <a:buNone/>
                      </a:pPr>
                      <a:r>
                        <a:rPr lang="en-US" sz="1200"/>
                        <a:t>Costa Rica – PRONAEGuatemala – Risk Management Plan</a:t>
                      </a:r>
                    </a:p>
                  </a:txBody>
                  <a:tcPr marL="50597" marR="50597" marT="25298" marB="25298" anchor="ctr"/>
                </a:tc>
                <a:extLst>
                  <a:ext uri="{0D108BD9-81ED-4DB2-BD59-A6C34878D82A}">
                    <a16:rowId xmlns:a16="http://schemas.microsoft.com/office/drawing/2014/main" val="1159394873"/>
                  </a:ext>
                </a:extLst>
              </a:tr>
              <a:tr h="961342">
                <a:tc>
                  <a:txBody>
                    <a:bodyPr/>
                    <a:lstStyle/>
                    <a:p>
                      <a:pPr>
                        <a:buNone/>
                      </a:pPr>
                      <a:r>
                        <a:rPr lang="en-US" sz="1600" b="1" dirty="0">
                          <a:solidFill>
                            <a:schemeClr val="bg1"/>
                          </a:solidFill>
                        </a:rPr>
                        <a:t>Productive recovery</a:t>
                      </a:r>
                      <a:endParaRPr lang="en-US" sz="1600" dirty="0">
                        <a:solidFill>
                          <a:schemeClr val="bg1"/>
                        </a:solidFill>
                      </a:endParaRPr>
                    </a:p>
                  </a:txBody>
                  <a:tcPr marL="50597" marR="50597" marT="25298" marB="25298" anchor="ctr">
                    <a:solidFill>
                      <a:schemeClr val="accent2"/>
                    </a:solidFill>
                  </a:tcPr>
                </a:tc>
                <a:tc>
                  <a:txBody>
                    <a:bodyPr/>
                    <a:lstStyle/>
                    <a:p>
                      <a:pPr>
                        <a:buNone/>
                      </a:pPr>
                      <a:r>
                        <a:rPr lang="en-US" sz="1200"/>
                        <a:t>Restore local livelihoods</a:t>
                      </a:r>
                    </a:p>
                  </a:txBody>
                  <a:tcPr marL="50597" marR="50597" marT="25298" marB="25298" anchor="ctr"/>
                </a:tc>
                <a:tc>
                  <a:txBody>
                    <a:bodyPr/>
                    <a:lstStyle/>
                    <a:p>
                      <a:pPr>
                        <a:buNone/>
                      </a:pPr>
                      <a:r>
                        <a:rPr lang="en-US" sz="1200"/>
                        <a:t>Active</a:t>
                      </a:r>
                    </a:p>
                  </a:txBody>
                  <a:tcPr marL="50597" marR="50597" marT="25298" marB="25298" anchor="ctr"/>
                </a:tc>
                <a:tc>
                  <a:txBody>
                    <a:bodyPr/>
                    <a:lstStyle/>
                    <a:p>
                      <a:pPr>
                        <a:buNone/>
                      </a:pPr>
                      <a:r>
                        <a:rPr lang="en-US" sz="1200"/>
                        <a:t>Supports labour reintegration and entrepreneurship</a:t>
                      </a:r>
                    </a:p>
                  </a:txBody>
                  <a:tcPr marL="50597" marR="50597" marT="25298" marB="25298" anchor="ctr"/>
                </a:tc>
                <a:tc>
                  <a:txBody>
                    <a:bodyPr/>
                    <a:lstStyle/>
                    <a:p>
                      <a:pPr>
                        <a:buNone/>
                      </a:pPr>
                      <a:r>
                        <a:rPr lang="en-US" sz="1200"/>
                        <a:t>Economy, Agriculture, Productive Development</a:t>
                      </a:r>
                    </a:p>
                  </a:txBody>
                  <a:tcPr marL="50597" marR="50597" marT="25298" marB="25298" anchor="ctr"/>
                </a:tc>
                <a:tc>
                  <a:txBody>
                    <a:bodyPr/>
                    <a:lstStyle/>
                    <a:p>
                      <a:pPr>
                        <a:buNone/>
                      </a:pPr>
                      <a:r>
                        <a:rPr lang="es-ES" sz="1200"/>
                        <a:t>Argentina – Manos a la ObraChile – PEE</a:t>
                      </a:r>
                    </a:p>
                  </a:txBody>
                  <a:tcPr marL="50597" marR="50597" marT="25298" marB="25298" anchor="ctr"/>
                </a:tc>
                <a:extLst>
                  <a:ext uri="{0D108BD9-81ED-4DB2-BD59-A6C34878D82A}">
                    <a16:rowId xmlns:a16="http://schemas.microsoft.com/office/drawing/2014/main" val="3772310633"/>
                  </a:ext>
                </a:extLst>
              </a:tr>
              <a:tr h="961342">
                <a:tc>
                  <a:txBody>
                    <a:bodyPr/>
                    <a:lstStyle/>
                    <a:p>
                      <a:pPr>
                        <a:buNone/>
                      </a:pPr>
                      <a:r>
                        <a:rPr lang="en-US" sz="1600" b="1" dirty="0">
                          <a:solidFill>
                            <a:schemeClr val="bg1"/>
                          </a:solidFill>
                        </a:rPr>
                        <a:t>Comprehensive reconstruction</a:t>
                      </a:r>
                      <a:endParaRPr lang="en-US" sz="1600" dirty="0">
                        <a:solidFill>
                          <a:schemeClr val="bg1"/>
                        </a:solidFill>
                      </a:endParaRPr>
                    </a:p>
                  </a:txBody>
                  <a:tcPr marL="50597" marR="50597" marT="25298" marB="25298" anchor="ctr">
                    <a:solidFill>
                      <a:schemeClr val="accent2"/>
                    </a:solidFill>
                  </a:tcPr>
                </a:tc>
                <a:tc>
                  <a:txBody>
                    <a:bodyPr/>
                    <a:lstStyle/>
                    <a:p>
                      <a:pPr>
                        <a:buNone/>
                      </a:pPr>
                      <a:r>
                        <a:rPr lang="en-US" sz="1200"/>
                        <a:t>Economic and territorial reconstruction</a:t>
                      </a:r>
                    </a:p>
                  </a:txBody>
                  <a:tcPr marL="50597" marR="50597" marT="25298" marB="25298" anchor="ctr"/>
                </a:tc>
                <a:tc>
                  <a:txBody>
                    <a:bodyPr/>
                    <a:lstStyle/>
                    <a:p>
                      <a:pPr>
                        <a:buNone/>
                      </a:pPr>
                      <a:r>
                        <a:rPr lang="en-US" sz="1200"/>
                        <a:t>Active + Labour intermediation</a:t>
                      </a:r>
                    </a:p>
                  </a:txBody>
                  <a:tcPr marL="50597" marR="50597" marT="25298" marB="25298" anchor="ctr"/>
                </a:tc>
                <a:tc>
                  <a:txBody>
                    <a:bodyPr/>
                    <a:lstStyle/>
                    <a:p>
                      <a:pPr>
                        <a:buNone/>
                      </a:pPr>
                      <a:r>
                        <a:rPr lang="en-US" sz="1200"/>
                        <a:t>Coordinates local employment and job placement services</a:t>
                      </a:r>
                    </a:p>
                  </a:txBody>
                  <a:tcPr marL="50597" marR="50597" marT="25298" marB="25298" anchor="ctr"/>
                </a:tc>
                <a:tc>
                  <a:txBody>
                    <a:bodyPr/>
                    <a:lstStyle/>
                    <a:p>
                      <a:pPr>
                        <a:buNone/>
                      </a:pPr>
                      <a:r>
                        <a:rPr lang="en-US" sz="1200"/>
                        <a:t>Housing, Infrastructure, Planning</a:t>
                      </a:r>
                    </a:p>
                  </a:txBody>
                  <a:tcPr marL="50597" marR="50597" marT="25298" marB="25298" anchor="ctr"/>
                </a:tc>
                <a:tc>
                  <a:txBody>
                    <a:bodyPr/>
                    <a:lstStyle/>
                    <a:p>
                      <a:pPr>
                        <a:buNone/>
                      </a:pPr>
                      <a:r>
                        <a:rPr lang="en-US" sz="1200" dirty="0"/>
                        <a:t>Honduras – PRE (Eta/Iota)Brazil – </a:t>
                      </a:r>
                      <a:r>
                        <a:rPr lang="en-US" sz="1200" dirty="0" err="1"/>
                        <a:t>Brasil</a:t>
                      </a:r>
                      <a:r>
                        <a:rPr lang="en-US" sz="1200" dirty="0"/>
                        <a:t> </a:t>
                      </a:r>
                      <a:r>
                        <a:rPr lang="en-US" sz="1200" dirty="0" err="1"/>
                        <a:t>Resiliente</a:t>
                      </a:r>
                      <a:endParaRPr lang="en-US" sz="1200" dirty="0"/>
                    </a:p>
                  </a:txBody>
                  <a:tcPr marL="50597" marR="50597" marT="25298" marB="25298" anchor="ctr"/>
                </a:tc>
                <a:extLst>
                  <a:ext uri="{0D108BD9-81ED-4DB2-BD59-A6C34878D82A}">
                    <a16:rowId xmlns:a16="http://schemas.microsoft.com/office/drawing/2014/main" val="4194727195"/>
                  </a:ext>
                </a:extLst>
              </a:tr>
            </a:tbl>
          </a:graphicData>
        </a:graphic>
      </p:graphicFrame>
    </p:spTree>
    <p:extLst>
      <p:ext uri="{BB962C8B-B14F-4D97-AF65-F5344CB8AC3E}">
        <p14:creationId xmlns:p14="http://schemas.microsoft.com/office/powerpoint/2010/main" val="3399277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2BB3D-AE51-C9BB-D1C0-045229634ADF}"/>
            </a:ext>
          </a:extLst>
        </p:cNvPr>
        <p:cNvGrpSpPr/>
        <p:nvPr/>
      </p:nvGrpSpPr>
      <p:grpSpPr>
        <a:xfrm>
          <a:off x="0" y="0"/>
          <a:ext cx="0" cy="0"/>
          <a:chOff x="0" y="0"/>
          <a:chExt cx="0" cy="0"/>
        </a:xfrm>
      </p:grpSpPr>
      <p:pic>
        <p:nvPicPr>
          <p:cNvPr id="3073" name="Picture 4">
            <a:extLst>
              <a:ext uri="{FF2B5EF4-FFF2-40B4-BE49-F238E27FC236}">
                <a16:creationId xmlns:a16="http://schemas.microsoft.com/office/drawing/2014/main" id="{AA2C0A00-DA8B-4112-3C5C-454D6DE57145}"/>
              </a:ext>
            </a:extLst>
          </p:cNvPr>
          <p:cNvPicPr>
            <a:picLocks noChangeAspect="1"/>
          </p:cNvPicPr>
          <p:nvPr/>
        </p:nvPicPr>
        <p:blipFill>
          <a:blip r:embed="rId3"/>
          <a:srcRect l="65063" t="1" r="-296" b="59048"/>
          <a:stretch>
            <a:fillRect/>
          </a:stretch>
        </p:blipFill>
        <p:spPr>
          <a:xfrm>
            <a:off x="11859" y="37891"/>
            <a:ext cx="1187016" cy="1257300"/>
          </a:xfrm>
          <a:prstGeom prst="rect">
            <a:avLst/>
          </a:prstGeom>
          <a:noFill/>
          <a:ln w="9525">
            <a:noFill/>
          </a:ln>
        </p:spPr>
      </p:pic>
      <p:sp>
        <p:nvSpPr>
          <p:cNvPr id="3074" name="TextBox 5">
            <a:extLst>
              <a:ext uri="{FF2B5EF4-FFF2-40B4-BE49-F238E27FC236}">
                <a16:creationId xmlns:a16="http://schemas.microsoft.com/office/drawing/2014/main" id="{C96CFA06-E35B-4F0A-81F7-B4B809D21086}"/>
              </a:ext>
            </a:extLst>
          </p:cNvPr>
          <p:cNvSpPr txBox="1"/>
          <p:nvPr/>
        </p:nvSpPr>
        <p:spPr>
          <a:xfrm>
            <a:off x="1153154" y="336306"/>
            <a:ext cx="10116825" cy="523220"/>
          </a:xfrm>
          <a:prstGeom prst="rect">
            <a:avLst/>
          </a:prstGeom>
          <a:noFill/>
          <a:ln w="9525">
            <a:noFill/>
          </a:ln>
        </p:spPr>
        <p:txBody>
          <a:bodyPr wrap="square">
            <a:spAutoFit/>
          </a:bodyPr>
          <a:lstStyle>
            <a:defPPr>
              <a:defRPr lang=""/>
            </a:defPPr>
            <a:lvl1pPr eaLnBrk="1" hangingPunct="1">
              <a:defRPr sz="2000" b="1"/>
            </a:lvl1pPr>
          </a:lstStyle>
          <a:p>
            <a:r>
              <a:rPr lang="en-GB" dirty="0"/>
              <a:t>Synthesis</a:t>
            </a:r>
          </a:p>
        </p:txBody>
      </p:sp>
      <p:pic>
        <p:nvPicPr>
          <p:cNvPr id="6" name="Picture 5">
            <a:extLst>
              <a:ext uri="{FF2B5EF4-FFF2-40B4-BE49-F238E27FC236}">
                <a16:creationId xmlns:a16="http://schemas.microsoft.com/office/drawing/2014/main" id="{BB6F87E3-7068-3FE2-C8D7-1EF65C408BFD}"/>
              </a:ext>
            </a:extLst>
          </p:cNvPr>
          <p:cNvPicPr>
            <a:picLocks noChangeAspect="1"/>
          </p:cNvPicPr>
          <p:nvPr/>
        </p:nvPicPr>
        <p:blipFill>
          <a:blip r:embed="rId4"/>
          <a:stretch>
            <a:fillRect/>
          </a:stretch>
        </p:blipFill>
        <p:spPr>
          <a:xfrm rot="10800000">
            <a:off x="373579" y="1282699"/>
            <a:ext cx="413520" cy="5436395"/>
          </a:xfrm>
          <a:prstGeom prst="rect">
            <a:avLst/>
          </a:prstGeom>
        </p:spPr>
      </p:pic>
      <p:pic>
        <p:nvPicPr>
          <p:cNvPr id="2" name="Picture 1">
            <a:extLst>
              <a:ext uri="{FF2B5EF4-FFF2-40B4-BE49-F238E27FC236}">
                <a16:creationId xmlns:a16="http://schemas.microsoft.com/office/drawing/2014/main" id="{E068D847-B433-238C-279F-B1325B75B6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30561" y="135740"/>
            <a:ext cx="802360" cy="1004927"/>
          </a:xfrm>
          <a:prstGeom prst="rect">
            <a:avLst/>
          </a:prstGeom>
        </p:spPr>
      </p:pic>
      <p:sp>
        <p:nvSpPr>
          <p:cNvPr id="4" name="TextBox 3">
            <a:extLst>
              <a:ext uri="{FF2B5EF4-FFF2-40B4-BE49-F238E27FC236}">
                <a16:creationId xmlns:a16="http://schemas.microsoft.com/office/drawing/2014/main" id="{0BC53B72-7A1E-619F-D18F-40593DADBDD8}"/>
              </a:ext>
            </a:extLst>
          </p:cNvPr>
          <p:cNvSpPr txBox="1"/>
          <p:nvPr/>
        </p:nvSpPr>
        <p:spPr>
          <a:xfrm>
            <a:off x="1039001" y="1879982"/>
            <a:ext cx="10492740" cy="4524315"/>
          </a:xfrm>
          <a:prstGeom prst="rect">
            <a:avLst/>
          </a:prstGeom>
          <a:noFill/>
        </p:spPr>
        <p:txBody>
          <a:bodyPr wrap="square">
            <a:spAutoFit/>
          </a:bodyPr>
          <a:lstStyle/>
          <a:p>
            <a:pPr marL="457200" indent="-457200" algn="just">
              <a:buFont typeface="Arial" panose="020B0604020202020204" pitchFamily="34" charset="0"/>
              <a:buChar char="•"/>
            </a:pPr>
            <a:r>
              <a:rPr lang="en-US" b="1" dirty="0">
                <a:cs typeface="Times New Roman" panose="02020603050405020304" pitchFamily="18" charset="0"/>
              </a:rPr>
              <a:t>The transition generates losses, changes and opportunities. As such, it constitutes a source of employment vulnerability, whose impacts vary according to societies’ capacities for adaptation and response.</a:t>
            </a:r>
          </a:p>
          <a:p>
            <a:pPr marL="457200" indent="-457200" algn="just">
              <a:buFont typeface="Arial" panose="020B0604020202020204" pitchFamily="34" charset="0"/>
              <a:buChar char="•"/>
            </a:pPr>
            <a:endParaRPr lang="en-US" b="1" dirty="0">
              <a:cs typeface="Times New Roman" panose="02020603050405020304" pitchFamily="18" charset="0"/>
            </a:endParaRPr>
          </a:p>
          <a:p>
            <a:pPr marL="457200" indent="-457200" algn="just">
              <a:buFont typeface="Arial" panose="020B0604020202020204" pitchFamily="34" charset="0"/>
              <a:buChar char="•"/>
            </a:pPr>
            <a:r>
              <a:rPr lang="en-US" b="1" dirty="0">
                <a:cs typeface="Times New Roman" panose="02020603050405020304" pitchFamily="18" charset="0"/>
              </a:rPr>
              <a:t>Public policies must anticipate the labour risks arising from this process and channel the opportunities of a just transition towards sustainable employment.</a:t>
            </a:r>
          </a:p>
          <a:p>
            <a:pPr marL="457200" indent="-457200" algn="just">
              <a:buFont typeface="Arial" panose="020B0604020202020204" pitchFamily="34" charset="0"/>
              <a:buChar char="•"/>
            </a:pPr>
            <a:endParaRPr lang="en-US" b="1" dirty="0">
              <a:cs typeface="Times New Roman" panose="02020603050405020304" pitchFamily="18" charset="0"/>
            </a:endParaRPr>
          </a:p>
          <a:p>
            <a:pPr marL="457200" indent="-457200" algn="just">
              <a:buFont typeface="Arial" panose="020B0604020202020204" pitchFamily="34" charset="0"/>
              <a:buChar char="•"/>
            </a:pPr>
            <a:r>
              <a:rPr lang="en-US" b="1" dirty="0">
                <a:cs typeface="Times New Roman" panose="02020603050405020304" pitchFamily="18" charset="0"/>
              </a:rPr>
              <a:t>A just transition requires strong labour institutions. Ministries of Labour must move from reacting to transforming.</a:t>
            </a:r>
          </a:p>
          <a:p>
            <a:pPr marL="457200" indent="-457200" algn="just">
              <a:buFont typeface="Arial" panose="020B0604020202020204" pitchFamily="34" charset="0"/>
              <a:buChar char="•"/>
            </a:pPr>
            <a:endParaRPr lang="en-US" b="1" dirty="0">
              <a:cs typeface="Times New Roman" panose="02020603050405020304" pitchFamily="18" charset="0"/>
            </a:endParaRPr>
          </a:p>
          <a:p>
            <a:pPr marL="457200" indent="-457200" algn="just">
              <a:buFont typeface="Arial" panose="020B0604020202020204" pitchFamily="34" charset="0"/>
              <a:buChar char="•"/>
            </a:pPr>
            <a:r>
              <a:rPr lang="en-US" b="1" dirty="0">
                <a:cs typeface="Times New Roman" panose="02020603050405020304" pitchFamily="18" charset="0"/>
              </a:rPr>
              <a:t>In a context marked by high inequality, it is essential to </a:t>
            </a:r>
            <a:r>
              <a:rPr lang="en-US" b="1" dirty="0" err="1">
                <a:cs typeface="Times New Roman" panose="02020603050405020304" pitchFamily="18" charset="0"/>
              </a:rPr>
              <a:t>recognise</a:t>
            </a:r>
            <a:r>
              <a:rPr lang="en-US" b="1" dirty="0">
                <a:cs typeface="Times New Roman" panose="02020603050405020304" pitchFamily="18" charset="0"/>
              </a:rPr>
              <a:t> that risks are differentiated across social groups, sectors and territories, in order to design tailored, effective and equitable policy responses.</a:t>
            </a:r>
            <a:endParaRPr lang="en-GB" dirty="0"/>
          </a:p>
          <a:p>
            <a:pPr marL="457200" indent="-457200" algn="just">
              <a:buFont typeface="Arial" panose="020B0604020202020204" pitchFamily="34" charset="0"/>
              <a:buChar char="•"/>
            </a:pPr>
            <a:endParaRPr lang="en-GB" b="1" dirty="0">
              <a:cs typeface="Times New Roman" panose="02020603050405020304" pitchFamily="18" charset="0"/>
            </a:endParaRPr>
          </a:p>
          <a:p>
            <a:pPr algn="just"/>
            <a:r>
              <a:rPr lang="en-GB" dirty="0"/>
              <a:t>.</a:t>
            </a:r>
          </a:p>
          <a:p>
            <a:pPr algn="just"/>
            <a:endParaRPr lang="en-GB" dirty="0"/>
          </a:p>
        </p:txBody>
      </p:sp>
    </p:spTree>
    <p:extLst>
      <p:ext uri="{BB962C8B-B14F-4D97-AF65-F5344CB8AC3E}">
        <p14:creationId xmlns:p14="http://schemas.microsoft.com/office/powerpoint/2010/main" val="3090447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5E45B-CFBD-42B9-B4FA-A44A9A982C11}"/>
            </a:ext>
          </a:extLst>
        </p:cNvPr>
        <p:cNvGrpSpPr/>
        <p:nvPr/>
      </p:nvGrpSpPr>
      <p:grpSpPr>
        <a:xfrm>
          <a:off x="0" y="0"/>
          <a:ext cx="0" cy="0"/>
          <a:chOff x="0" y="0"/>
          <a:chExt cx="0" cy="0"/>
        </a:xfrm>
      </p:grpSpPr>
      <p:pic>
        <p:nvPicPr>
          <p:cNvPr id="5121" name="Picture 4">
            <a:extLst>
              <a:ext uri="{FF2B5EF4-FFF2-40B4-BE49-F238E27FC236}">
                <a16:creationId xmlns:a16="http://schemas.microsoft.com/office/drawing/2014/main" id="{AF048029-27B1-A2B5-0E8B-3ED0C06A2821}"/>
              </a:ext>
            </a:extLst>
          </p:cNvPr>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2" name="TextBox 5">
            <a:extLst>
              <a:ext uri="{FF2B5EF4-FFF2-40B4-BE49-F238E27FC236}">
                <a16:creationId xmlns:a16="http://schemas.microsoft.com/office/drawing/2014/main" id="{7B375EC8-BA57-D9C7-4C4D-157762214300}"/>
              </a:ext>
            </a:extLst>
          </p:cNvPr>
          <p:cNvSpPr txBox="1"/>
          <p:nvPr/>
        </p:nvSpPr>
        <p:spPr>
          <a:xfrm>
            <a:off x="693421" y="1604397"/>
            <a:ext cx="8448675" cy="1384995"/>
          </a:xfrm>
          <a:prstGeom prst="rect">
            <a:avLst/>
          </a:prstGeom>
          <a:noFill/>
          <a:ln w="9525">
            <a:noFill/>
          </a:ln>
        </p:spPr>
        <p:txBody>
          <a:bodyPr wrap="square">
            <a:spAutoFit/>
          </a:bodyPr>
          <a:lstStyle/>
          <a:p>
            <a:pPr algn="ctr" eaLnBrk="1" hangingPunct="1"/>
            <a:r>
              <a:rPr lang="en-GB" sz="2800" b="1" dirty="0"/>
              <a:t>The Role of Ministries of Labour in Addressing Environmental Transformations in Latin America and the Caribbean</a:t>
            </a:r>
          </a:p>
        </p:txBody>
      </p:sp>
      <p:cxnSp>
        <p:nvCxnSpPr>
          <p:cNvPr id="3" name="Straight Connector 2">
            <a:extLst>
              <a:ext uri="{FF2B5EF4-FFF2-40B4-BE49-F238E27FC236}">
                <a16:creationId xmlns:a16="http://schemas.microsoft.com/office/drawing/2014/main" id="{BACCBA53-FA23-E30D-1235-68D18B7312F6}"/>
              </a:ext>
            </a:extLst>
          </p:cNvPr>
          <p:cNvCxnSpPr>
            <a:cxnSpLocks/>
          </p:cNvCxnSpPr>
          <p:nvPr/>
        </p:nvCxnSpPr>
        <p:spPr>
          <a:xfrm>
            <a:off x="2759392" y="4037965"/>
            <a:ext cx="4830128"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9">
            <a:extLst>
              <a:ext uri="{FF2B5EF4-FFF2-40B4-BE49-F238E27FC236}">
                <a16:creationId xmlns:a16="http://schemas.microsoft.com/office/drawing/2014/main" id="{A31FCB58-BBA4-B6CD-6720-38C39B33F69F}"/>
              </a:ext>
            </a:extLst>
          </p:cNvPr>
          <p:cNvSpPr txBox="1"/>
          <p:nvPr/>
        </p:nvSpPr>
        <p:spPr>
          <a:xfrm>
            <a:off x="3063240" y="4209415"/>
            <a:ext cx="4526280" cy="1200329"/>
          </a:xfrm>
          <a:prstGeom prst="rect">
            <a:avLst/>
          </a:prstGeom>
          <a:noFill/>
          <a:ln w="9525">
            <a:noFill/>
          </a:ln>
        </p:spPr>
        <p:txBody>
          <a:bodyPr wrap="square">
            <a:spAutoFit/>
          </a:bodyPr>
          <a:lstStyle/>
          <a:p>
            <a:pPr algn="ctr" eaLnBrk="1" hangingPunct="1">
              <a:buNone/>
            </a:pPr>
            <a:r>
              <a:rPr lang="en-GB" sz="2400" b="1" noProof="0" dirty="0">
                <a:latin typeface="Aptos" pitchFamily="34" charset="0"/>
              </a:rPr>
              <a:t>Andrés Espejo</a:t>
            </a:r>
          </a:p>
          <a:p>
            <a:pPr algn="ctr" eaLnBrk="1" hangingPunct="1">
              <a:buNone/>
            </a:pPr>
            <a:r>
              <a:rPr lang="en-GB" dirty="0"/>
              <a:t>Economic Affairs Officer</a:t>
            </a:r>
            <a:endParaRPr lang="en-GB" sz="2400" b="1" noProof="0" dirty="0">
              <a:latin typeface="Aptos" pitchFamily="34" charset="0"/>
            </a:endParaRPr>
          </a:p>
          <a:p>
            <a:pPr algn="ctr" eaLnBrk="1" hangingPunct="1">
              <a:buNone/>
            </a:pPr>
            <a:r>
              <a:rPr lang="en-GB" sz="2400" noProof="0" dirty="0"/>
              <a:t>UN-ECLAC</a:t>
            </a:r>
          </a:p>
        </p:txBody>
      </p:sp>
      <p:pic>
        <p:nvPicPr>
          <p:cNvPr id="6" name="Picture 5">
            <a:extLst>
              <a:ext uri="{FF2B5EF4-FFF2-40B4-BE49-F238E27FC236}">
                <a16:creationId xmlns:a16="http://schemas.microsoft.com/office/drawing/2014/main" id="{915A0865-B508-4AB9-5872-8058ECAB842D}"/>
              </a:ext>
            </a:extLst>
          </p:cNvPr>
          <p:cNvPicPr>
            <a:picLocks noChangeAspect="1"/>
          </p:cNvPicPr>
          <p:nvPr/>
        </p:nvPicPr>
        <p:blipFill>
          <a:blip r:embed="rId3"/>
          <a:stretch>
            <a:fillRect/>
          </a:stretch>
        </p:blipFill>
        <p:spPr>
          <a:xfrm>
            <a:off x="9877965" y="3417302"/>
            <a:ext cx="2237835" cy="703851"/>
          </a:xfrm>
          <a:prstGeom prst="rect">
            <a:avLst/>
          </a:prstGeom>
        </p:spPr>
      </p:pic>
      <p:pic>
        <p:nvPicPr>
          <p:cNvPr id="7" name="Picture 6">
            <a:extLst>
              <a:ext uri="{FF2B5EF4-FFF2-40B4-BE49-F238E27FC236}">
                <a16:creationId xmlns:a16="http://schemas.microsoft.com/office/drawing/2014/main" id="{DCD14F8D-83B1-0CBC-B457-D75BBB1B32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34294" y="1781660"/>
            <a:ext cx="964285" cy="1207732"/>
          </a:xfrm>
          <a:prstGeom prst="rect">
            <a:avLst/>
          </a:prstGeom>
        </p:spPr>
      </p:pic>
      <p:sp>
        <p:nvSpPr>
          <p:cNvPr id="8" name="TextBox 9">
            <a:extLst>
              <a:ext uri="{FF2B5EF4-FFF2-40B4-BE49-F238E27FC236}">
                <a16:creationId xmlns:a16="http://schemas.microsoft.com/office/drawing/2014/main" id="{DF5B48DC-A031-2519-F306-068F1447D74A}"/>
              </a:ext>
            </a:extLst>
          </p:cNvPr>
          <p:cNvSpPr txBox="1"/>
          <p:nvPr/>
        </p:nvSpPr>
        <p:spPr>
          <a:xfrm>
            <a:off x="3818254" y="5814351"/>
            <a:ext cx="3016251" cy="830997"/>
          </a:xfrm>
          <a:prstGeom prst="rect">
            <a:avLst/>
          </a:prstGeom>
          <a:noFill/>
          <a:ln w="9525">
            <a:noFill/>
          </a:ln>
        </p:spPr>
        <p:txBody>
          <a:bodyPr wrap="square">
            <a:spAutoFit/>
          </a:bodyPr>
          <a:lstStyle/>
          <a:p>
            <a:pPr algn="ctr" eaLnBrk="1" hangingPunct="1">
              <a:buNone/>
            </a:pPr>
            <a:r>
              <a:rPr lang="en-GB" sz="2400" noProof="0" dirty="0"/>
              <a:t>Nassau, Bahamas</a:t>
            </a:r>
            <a:endParaRPr lang="en-GB" sz="2400" noProof="0" dirty="0">
              <a:latin typeface="Aptos" pitchFamily="34" charset="0"/>
            </a:endParaRPr>
          </a:p>
          <a:p>
            <a:pPr algn="ctr" eaLnBrk="1" hangingPunct="1">
              <a:buNone/>
            </a:pPr>
            <a:r>
              <a:rPr lang="en-GB" sz="2400" noProof="0" dirty="0"/>
              <a:t>26 February 2026</a:t>
            </a:r>
          </a:p>
        </p:txBody>
      </p:sp>
    </p:spTree>
    <p:extLst>
      <p:ext uri="{BB962C8B-B14F-4D97-AF65-F5344CB8AC3E}">
        <p14:creationId xmlns:p14="http://schemas.microsoft.com/office/powerpoint/2010/main" val="3565892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02780-E761-E0BD-F285-95D1482CFEF3}"/>
            </a:ext>
          </a:extLst>
        </p:cNvPr>
        <p:cNvGrpSpPr/>
        <p:nvPr/>
      </p:nvGrpSpPr>
      <p:grpSpPr>
        <a:xfrm>
          <a:off x="0" y="0"/>
          <a:ext cx="0" cy="0"/>
          <a:chOff x="0" y="0"/>
          <a:chExt cx="0" cy="0"/>
        </a:xfrm>
      </p:grpSpPr>
      <p:pic>
        <p:nvPicPr>
          <p:cNvPr id="3073" name="Picture 4">
            <a:extLst>
              <a:ext uri="{FF2B5EF4-FFF2-40B4-BE49-F238E27FC236}">
                <a16:creationId xmlns:a16="http://schemas.microsoft.com/office/drawing/2014/main" id="{7694AEC3-F660-3812-8852-D8B58D4920AA}"/>
              </a:ext>
            </a:extLst>
          </p:cNvPr>
          <p:cNvPicPr>
            <a:picLocks noChangeAspect="1"/>
          </p:cNvPicPr>
          <p:nvPr/>
        </p:nvPicPr>
        <p:blipFill>
          <a:blip r:embed="rId2"/>
          <a:srcRect l="65063" t="1" r="-296" b="59048"/>
          <a:stretch>
            <a:fillRect/>
          </a:stretch>
        </p:blipFill>
        <p:spPr>
          <a:xfrm>
            <a:off x="126158" y="1885667"/>
            <a:ext cx="3209969" cy="3400034"/>
          </a:xfrm>
          <a:prstGeom prst="rect">
            <a:avLst/>
          </a:prstGeom>
          <a:noFill/>
          <a:ln w="9525">
            <a:noFill/>
          </a:ln>
        </p:spPr>
      </p:pic>
      <p:sp>
        <p:nvSpPr>
          <p:cNvPr id="3074" name="TextBox 5">
            <a:extLst>
              <a:ext uri="{FF2B5EF4-FFF2-40B4-BE49-F238E27FC236}">
                <a16:creationId xmlns:a16="http://schemas.microsoft.com/office/drawing/2014/main" id="{90597814-C2CF-84AE-E848-8E99F519E807}"/>
              </a:ext>
            </a:extLst>
          </p:cNvPr>
          <p:cNvSpPr txBox="1"/>
          <p:nvPr/>
        </p:nvSpPr>
        <p:spPr>
          <a:xfrm>
            <a:off x="3619497" y="2244570"/>
            <a:ext cx="8221983" cy="1323439"/>
          </a:xfrm>
          <a:prstGeom prst="rect">
            <a:avLst/>
          </a:prstGeom>
          <a:noFill/>
          <a:ln w="9525">
            <a:noFill/>
          </a:ln>
        </p:spPr>
        <p:txBody>
          <a:bodyPr wrap="square">
            <a:spAutoFit/>
          </a:bodyPr>
          <a:lstStyle/>
          <a:p>
            <a:pPr algn="just" eaLnBrk="1" hangingPunct="1">
              <a:buNone/>
            </a:pPr>
            <a:r>
              <a:rPr lang="en-GB" dirty="0"/>
              <a:t>This presentation forms part of the United Nations Development Account project “Labour inclusion to address climate change and its impacts on the future of work in Latin America and the Caribbean”, implemented by ECLAC.</a:t>
            </a:r>
            <a:endParaRPr lang="en-GB" sz="2000" noProof="0" dirty="0">
              <a:sym typeface="+mn-ea"/>
            </a:endParaRPr>
          </a:p>
        </p:txBody>
      </p:sp>
      <p:pic>
        <p:nvPicPr>
          <p:cNvPr id="6" name="Picture 5">
            <a:extLst>
              <a:ext uri="{FF2B5EF4-FFF2-40B4-BE49-F238E27FC236}">
                <a16:creationId xmlns:a16="http://schemas.microsoft.com/office/drawing/2014/main" id="{5209130E-5148-BCCF-42C4-F56BFD7F299E}"/>
              </a:ext>
            </a:extLst>
          </p:cNvPr>
          <p:cNvPicPr>
            <a:picLocks noChangeAspect="1"/>
          </p:cNvPicPr>
          <p:nvPr/>
        </p:nvPicPr>
        <p:blipFill>
          <a:blip r:embed="rId3"/>
          <a:stretch>
            <a:fillRect/>
          </a:stretch>
        </p:blipFill>
        <p:spPr>
          <a:xfrm rot="5400000">
            <a:off x="5933458" y="-4372588"/>
            <a:ext cx="325081" cy="12192001"/>
          </a:xfrm>
          <a:prstGeom prst="rect">
            <a:avLst/>
          </a:prstGeom>
        </p:spPr>
      </p:pic>
      <p:pic>
        <p:nvPicPr>
          <p:cNvPr id="3" name="Picture 2">
            <a:extLst>
              <a:ext uri="{FF2B5EF4-FFF2-40B4-BE49-F238E27FC236}">
                <a16:creationId xmlns:a16="http://schemas.microsoft.com/office/drawing/2014/main" id="{F65D1079-B4A0-DFC3-1DDD-5A641A92CE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2093" y="3661889"/>
            <a:ext cx="967742" cy="1212062"/>
          </a:xfrm>
          <a:prstGeom prst="rect">
            <a:avLst/>
          </a:prstGeom>
        </p:spPr>
      </p:pic>
      <p:pic>
        <p:nvPicPr>
          <p:cNvPr id="7" name="Picture 6">
            <a:extLst>
              <a:ext uri="{FF2B5EF4-FFF2-40B4-BE49-F238E27FC236}">
                <a16:creationId xmlns:a16="http://schemas.microsoft.com/office/drawing/2014/main" id="{9EC28D67-157A-C137-B0D6-17F2CE6F2A27}"/>
              </a:ext>
            </a:extLst>
          </p:cNvPr>
          <p:cNvPicPr>
            <a:picLocks noChangeAspect="1"/>
          </p:cNvPicPr>
          <p:nvPr/>
        </p:nvPicPr>
        <p:blipFill>
          <a:blip r:embed="rId3"/>
          <a:stretch>
            <a:fillRect/>
          </a:stretch>
        </p:blipFill>
        <p:spPr>
          <a:xfrm rot="16200000">
            <a:off x="5933457" y="-647758"/>
            <a:ext cx="325081" cy="12192001"/>
          </a:xfrm>
          <a:prstGeom prst="rect">
            <a:avLst/>
          </a:prstGeom>
        </p:spPr>
      </p:pic>
      <p:pic>
        <p:nvPicPr>
          <p:cNvPr id="12" name="Picture 11">
            <a:extLst>
              <a:ext uri="{FF2B5EF4-FFF2-40B4-BE49-F238E27FC236}">
                <a16:creationId xmlns:a16="http://schemas.microsoft.com/office/drawing/2014/main" id="{C0E82500-B81B-6171-F5CE-2C03E1D928FB}"/>
              </a:ext>
            </a:extLst>
          </p:cNvPr>
          <p:cNvPicPr>
            <a:picLocks noChangeAspect="1"/>
          </p:cNvPicPr>
          <p:nvPr/>
        </p:nvPicPr>
        <p:blipFill>
          <a:blip r:embed="rId5"/>
          <a:stretch>
            <a:fillRect/>
          </a:stretch>
        </p:blipFill>
        <p:spPr>
          <a:xfrm>
            <a:off x="6658448" y="3864675"/>
            <a:ext cx="3683189" cy="806491"/>
          </a:xfrm>
          <a:prstGeom prst="rect">
            <a:avLst/>
          </a:prstGeom>
        </p:spPr>
      </p:pic>
      <p:sp>
        <p:nvSpPr>
          <p:cNvPr id="14" name="TextBox 13">
            <a:extLst>
              <a:ext uri="{FF2B5EF4-FFF2-40B4-BE49-F238E27FC236}">
                <a16:creationId xmlns:a16="http://schemas.microsoft.com/office/drawing/2014/main" id="{1E330066-A2AA-EA7A-B4B6-7E0B95D1FF2E}"/>
              </a:ext>
            </a:extLst>
          </p:cNvPr>
          <p:cNvSpPr txBox="1"/>
          <p:nvPr/>
        </p:nvSpPr>
        <p:spPr>
          <a:xfrm>
            <a:off x="373020" y="6050304"/>
            <a:ext cx="11445954" cy="338554"/>
          </a:xfrm>
          <a:prstGeom prst="rect">
            <a:avLst/>
          </a:prstGeom>
          <a:noFill/>
        </p:spPr>
        <p:txBody>
          <a:bodyPr wrap="square">
            <a:spAutoFit/>
          </a:bodyPr>
          <a:lstStyle/>
          <a:p>
            <a:pPr algn="ctr"/>
            <a:r>
              <a:rPr lang="en-GB" sz="1600" dirty="0">
                <a:hlinkClick r:id="rId6"/>
              </a:rPr>
              <a:t>https://www.cepal.org/es/proyectos/inclusion-laboral-verde-enfrentar-cambio-climatico-sus-repercusiones-futuro-trabajo</a:t>
            </a:r>
            <a:endParaRPr lang="en-GB" sz="1600" dirty="0"/>
          </a:p>
        </p:txBody>
      </p:sp>
    </p:spTree>
    <p:extLst>
      <p:ext uri="{BB962C8B-B14F-4D97-AF65-F5344CB8AC3E}">
        <p14:creationId xmlns:p14="http://schemas.microsoft.com/office/powerpoint/2010/main" val="2454786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CDC46A4-57FA-9AA1-0E75-A28416D8F69A}"/>
              </a:ext>
            </a:extLst>
          </p:cNvPr>
          <p:cNvSpPr txBox="1"/>
          <p:nvPr/>
        </p:nvSpPr>
        <p:spPr>
          <a:xfrm>
            <a:off x="71715" y="6062655"/>
            <a:ext cx="5666933" cy="738664"/>
          </a:xfrm>
          <a:prstGeom prst="rect">
            <a:avLst/>
          </a:prstGeom>
          <a:noFill/>
        </p:spPr>
        <p:txBody>
          <a:bodyPr wrap="square">
            <a:spAutoFit/>
          </a:bodyPr>
          <a:lstStyle/>
          <a:p>
            <a:r>
              <a:rPr lang="en-GB" sz="700" dirty="0"/>
              <a:t>Fuente: Comisión </a:t>
            </a:r>
            <a:r>
              <a:rPr lang="en-GB" sz="700" dirty="0" err="1"/>
              <a:t>Económica</a:t>
            </a:r>
            <a:r>
              <a:rPr lang="en-GB" sz="700" dirty="0"/>
              <a:t> para América Latina y </a:t>
            </a:r>
            <a:r>
              <a:rPr lang="en-GB" sz="700" dirty="0" err="1"/>
              <a:t>el</a:t>
            </a:r>
            <a:r>
              <a:rPr lang="en-GB" sz="700" dirty="0"/>
              <a:t> Caribe (CEPAL), </a:t>
            </a:r>
            <a:r>
              <a:rPr lang="en-GB" sz="700" dirty="0" err="1"/>
              <a:t>sobre</a:t>
            </a:r>
            <a:r>
              <a:rPr lang="en-GB" sz="700" dirty="0"/>
              <a:t> la base de </a:t>
            </a:r>
            <a:r>
              <a:rPr lang="en-GB" sz="700" dirty="0" err="1"/>
              <a:t>estimaciones</a:t>
            </a:r>
            <a:r>
              <a:rPr lang="en-GB" sz="700" dirty="0"/>
              <a:t> de ILOSTAT. Disponible [</a:t>
            </a:r>
            <a:r>
              <a:rPr lang="en-GB" sz="700" dirty="0" err="1"/>
              <a:t>en</a:t>
            </a:r>
            <a:r>
              <a:rPr lang="en-GB" sz="700" dirty="0"/>
              <a:t> </a:t>
            </a:r>
            <a:r>
              <a:rPr lang="en-GB" sz="700" dirty="0" err="1"/>
              <a:t>línea</a:t>
            </a:r>
            <a:r>
              <a:rPr lang="en-GB" sz="700" dirty="0"/>
              <a:t>] https://ilostat.ilo.org/es/data/</a:t>
            </a:r>
          </a:p>
          <a:p>
            <a:r>
              <a:rPr lang="en-GB" sz="700" dirty="0"/>
              <a:t>a Argentina, Bahamas, Barbados, Belice, Bolivia (Est. Plur. de), </a:t>
            </a:r>
            <a:r>
              <a:rPr lang="en-GB" sz="700" dirty="0" err="1"/>
              <a:t>Brasil</a:t>
            </a:r>
            <a:r>
              <a:rPr lang="en-GB" sz="700" dirty="0"/>
              <a:t>, Chile, Colombia, Costa Rica, Cuba, Ecuador, El Salvador, Guatemala, Guayana, </a:t>
            </a:r>
            <a:r>
              <a:rPr lang="en-GB" sz="700" dirty="0" err="1"/>
              <a:t>Haití</a:t>
            </a:r>
            <a:r>
              <a:rPr lang="en-GB" sz="700" dirty="0"/>
              <a:t>, Honduras, Jamaica, México, Nicaragua, Panamá, Paraguay, Perú, Rep. Dominicana, Santa Lucía, Suriname, Trinidad y Tabago, Uruguay, San Vicente y las </a:t>
            </a:r>
            <a:r>
              <a:rPr lang="en-GB" sz="700" dirty="0" err="1"/>
              <a:t>Granadinas</a:t>
            </a:r>
            <a:r>
              <a:rPr lang="en-GB" sz="700" dirty="0"/>
              <a:t> y Venezuela (Rep. Bol. de).</a:t>
            </a:r>
          </a:p>
          <a:p>
            <a:r>
              <a:rPr lang="en-GB" sz="700" dirty="0"/>
              <a:t>b La población </a:t>
            </a:r>
            <a:r>
              <a:rPr lang="en-GB" sz="700" dirty="0" err="1"/>
              <a:t>en</a:t>
            </a:r>
            <a:r>
              <a:rPr lang="en-GB" sz="700" dirty="0"/>
              <a:t> </a:t>
            </a:r>
            <a:r>
              <a:rPr lang="en-GB" sz="700" dirty="0" err="1"/>
              <a:t>edad</a:t>
            </a:r>
            <a:r>
              <a:rPr lang="en-GB" sz="700" dirty="0"/>
              <a:t> de </a:t>
            </a:r>
            <a:r>
              <a:rPr lang="en-GB" sz="700" dirty="0" err="1"/>
              <a:t>trabajar</a:t>
            </a:r>
            <a:r>
              <a:rPr lang="en-GB" sz="700" dirty="0"/>
              <a:t> (PET) </a:t>
            </a:r>
            <a:r>
              <a:rPr lang="en-GB" sz="700" dirty="0" err="1"/>
              <a:t>corresponde</a:t>
            </a:r>
            <a:r>
              <a:rPr lang="en-GB" sz="700" dirty="0"/>
              <a:t> a 15 </a:t>
            </a:r>
            <a:r>
              <a:rPr lang="en-GB" sz="700" dirty="0" err="1"/>
              <a:t>años</a:t>
            </a:r>
            <a:r>
              <a:rPr lang="en-GB" sz="700" dirty="0"/>
              <a:t> o </a:t>
            </a:r>
            <a:r>
              <a:rPr lang="en-GB" sz="700" dirty="0" err="1"/>
              <a:t>más</a:t>
            </a:r>
            <a:r>
              <a:rPr lang="en-GB" sz="700" dirty="0"/>
              <a:t>.</a:t>
            </a:r>
          </a:p>
        </p:txBody>
      </p:sp>
      <p:sp>
        <p:nvSpPr>
          <p:cNvPr id="10" name="CuadroTexto 9">
            <a:extLst>
              <a:ext uri="{FF2B5EF4-FFF2-40B4-BE49-F238E27FC236}">
                <a16:creationId xmlns:a16="http://schemas.microsoft.com/office/drawing/2014/main" id="{C34CA716-58FE-A445-2DC5-5CEC7700463F}"/>
              </a:ext>
            </a:extLst>
          </p:cNvPr>
          <p:cNvSpPr txBox="1"/>
          <p:nvPr/>
        </p:nvSpPr>
        <p:spPr>
          <a:xfrm>
            <a:off x="450748" y="1518707"/>
            <a:ext cx="5546678" cy="523220"/>
          </a:xfrm>
          <a:prstGeom prst="rect">
            <a:avLst/>
          </a:prstGeom>
          <a:noFill/>
        </p:spPr>
        <p:txBody>
          <a:bodyPr wrap="square">
            <a:spAutoFit/>
          </a:bodyPr>
          <a:lstStyle/>
          <a:p>
            <a:pPr algn="ctr"/>
            <a:r>
              <a:rPr lang="en-GB" sz="1400" b="1" dirty="0"/>
              <a:t>Latin America and the Caribbean (29 countries): population structure, 2022</a:t>
            </a:r>
          </a:p>
        </p:txBody>
      </p:sp>
      <p:sp>
        <p:nvSpPr>
          <p:cNvPr id="11" name="Flecha: a la derecha 10">
            <a:extLst>
              <a:ext uri="{FF2B5EF4-FFF2-40B4-BE49-F238E27FC236}">
                <a16:creationId xmlns:a16="http://schemas.microsoft.com/office/drawing/2014/main" id="{B0A32764-DB20-DD20-A4CC-8B61E4D94382}"/>
              </a:ext>
            </a:extLst>
          </p:cNvPr>
          <p:cNvSpPr/>
          <p:nvPr/>
        </p:nvSpPr>
        <p:spPr>
          <a:xfrm>
            <a:off x="6193143" y="2928274"/>
            <a:ext cx="1570292" cy="753036"/>
          </a:xfrm>
          <a:prstGeom prst="rightArrow">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CuadroTexto 13">
            <a:extLst>
              <a:ext uri="{FF2B5EF4-FFF2-40B4-BE49-F238E27FC236}">
                <a16:creationId xmlns:a16="http://schemas.microsoft.com/office/drawing/2014/main" id="{04FE8AFE-7DD9-B5BC-93F8-6489B625CFFA}"/>
              </a:ext>
            </a:extLst>
          </p:cNvPr>
          <p:cNvSpPr txBox="1"/>
          <p:nvPr/>
        </p:nvSpPr>
        <p:spPr>
          <a:xfrm>
            <a:off x="7709646" y="1403201"/>
            <a:ext cx="4356850" cy="3693319"/>
          </a:xfrm>
          <a:prstGeom prst="rect">
            <a:avLst/>
          </a:prstGeom>
          <a:noFill/>
        </p:spPr>
        <p:txBody>
          <a:bodyPr wrap="square" rtlCol="0">
            <a:spAutoFit/>
          </a:bodyPr>
          <a:lstStyle/>
          <a:p>
            <a:pPr algn="ctr"/>
            <a:r>
              <a:rPr lang="en-GB" dirty="0"/>
              <a:t>Participation in paid employment is essential but not sufficient to achieve labour inclusion.</a:t>
            </a:r>
          </a:p>
          <a:p>
            <a:pPr algn="ctr"/>
            <a:endParaRPr lang="en-GB" dirty="0"/>
          </a:p>
          <a:p>
            <a:pPr marL="285750" indent="-285750">
              <a:buFont typeface="Wingdings" panose="05000000000000000000" pitchFamily="2" charset="2"/>
              <a:buChar char="§"/>
            </a:pPr>
            <a:endParaRPr lang="en-GB" dirty="0"/>
          </a:p>
          <a:p>
            <a:pPr marL="285750" indent="-285750" algn="just">
              <a:buFont typeface="Wingdings" panose="05000000000000000000" pitchFamily="2" charset="2"/>
              <a:buChar char="§"/>
            </a:pPr>
            <a:r>
              <a:rPr lang="en-GB" dirty="0"/>
              <a:t>Of the 292 million employed people:</a:t>
            </a:r>
          </a:p>
          <a:p>
            <a:pPr marL="285750" indent="-285750" algn="just">
              <a:buFont typeface="Wingdings" panose="05000000000000000000" pitchFamily="2" charset="2"/>
              <a:buChar char="§"/>
            </a:pPr>
            <a:endParaRPr lang="en-GB" dirty="0"/>
          </a:p>
          <a:p>
            <a:pPr marL="742950" lvl="1" indent="-285750" algn="just">
              <a:buFont typeface="Wingdings" panose="05000000000000000000" pitchFamily="2" charset="2"/>
              <a:buChar char="§"/>
            </a:pPr>
            <a:r>
              <a:rPr lang="en-GB" b="1" dirty="0"/>
              <a:t>1 in 2 </a:t>
            </a:r>
            <a:r>
              <a:rPr lang="en-GB" dirty="0"/>
              <a:t>are in informal employment.</a:t>
            </a:r>
          </a:p>
          <a:p>
            <a:pPr marL="742950" lvl="1" indent="-285750" algn="just">
              <a:buFont typeface="Wingdings" panose="05000000000000000000" pitchFamily="2" charset="2"/>
              <a:buChar char="§"/>
            </a:pPr>
            <a:endParaRPr lang="en-GB" dirty="0"/>
          </a:p>
          <a:p>
            <a:pPr marL="742950" lvl="1" indent="-285750" algn="just">
              <a:buFont typeface="Wingdings" panose="05000000000000000000" pitchFamily="2" charset="2"/>
              <a:buChar char="§"/>
            </a:pPr>
            <a:r>
              <a:rPr lang="en-GB" b="1" dirty="0"/>
              <a:t>Nearly one-fifth </a:t>
            </a:r>
            <a:r>
              <a:rPr lang="en-GB" dirty="0"/>
              <a:t>live in poverty</a:t>
            </a:r>
            <a:r>
              <a:rPr lang="en-GB" b="1" dirty="0"/>
              <a:t>.</a:t>
            </a:r>
          </a:p>
          <a:p>
            <a:pPr marL="742950" lvl="1" indent="-285750" algn="just">
              <a:buFont typeface="Wingdings" panose="05000000000000000000" pitchFamily="2" charset="2"/>
              <a:buChar char="§"/>
            </a:pPr>
            <a:endParaRPr lang="en-GB" dirty="0"/>
          </a:p>
          <a:p>
            <a:pPr marL="742950" lvl="1" indent="-285750" algn="just">
              <a:buFont typeface="Wingdings" panose="05000000000000000000" pitchFamily="2" charset="2"/>
              <a:buChar char="§"/>
            </a:pPr>
            <a:r>
              <a:rPr lang="en-GB" b="1" dirty="0"/>
              <a:t>4 in 10 </a:t>
            </a:r>
            <a:r>
              <a:rPr lang="en-GB" dirty="0"/>
              <a:t>earn less than the minimum wage.</a:t>
            </a:r>
          </a:p>
        </p:txBody>
      </p:sp>
      <p:pic>
        <p:nvPicPr>
          <p:cNvPr id="16" name="Imagen 15">
            <a:extLst>
              <a:ext uri="{FF2B5EF4-FFF2-40B4-BE49-F238E27FC236}">
                <a16:creationId xmlns:a16="http://schemas.microsoft.com/office/drawing/2014/main" id="{4E4BB951-D2C0-135C-C0B4-00AC7026A6A0}"/>
              </a:ext>
            </a:extLst>
          </p:cNvPr>
          <p:cNvPicPr>
            <a:picLocks noChangeAspect="1"/>
          </p:cNvPicPr>
          <p:nvPr/>
        </p:nvPicPr>
        <p:blipFill>
          <a:blip r:embed="rId3"/>
          <a:stretch>
            <a:fillRect/>
          </a:stretch>
        </p:blipFill>
        <p:spPr>
          <a:xfrm>
            <a:off x="300313" y="2101112"/>
            <a:ext cx="6024285" cy="3800475"/>
          </a:xfrm>
          <a:prstGeom prst="rect">
            <a:avLst/>
          </a:prstGeom>
        </p:spPr>
      </p:pic>
      <p:sp>
        <p:nvSpPr>
          <p:cNvPr id="18" name="CuadroTexto 17">
            <a:extLst>
              <a:ext uri="{FF2B5EF4-FFF2-40B4-BE49-F238E27FC236}">
                <a16:creationId xmlns:a16="http://schemas.microsoft.com/office/drawing/2014/main" id="{7B6D3672-F7D3-3B68-B08E-78DC51039785}"/>
              </a:ext>
            </a:extLst>
          </p:cNvPr>
          <p:cNvSpPr txBox="1"/>
          <p:nvPr/>
        </p:nvSpPr>
        <p:spPr>
          <a:xfrm>
            <a:off x="1364952" y="259424"/>
            <a:ext cx="9264948" cy="410369"/>
          </a:xfrm>
          <a:prstGeom prst="rect">
            <a:avLst/>
          </a:prstGeom>
          <a:noFill/>
        </p:spPr>
        <p:txBody>
          <a:bodyPr wrap="square">
            <a:spAutoFit/>
          </a:bodyPr>
          <a:lstStyle/>
          <a:p>
            <a:pPr marL="0" marR="0">
              <a:lnSpc>
                <a:spcPct val="107000"/>
              </a:lnSpc>
              <a:spcBef>
                <a:spcPts val="0"/>
              </a:spcBef>
              <a:spcAft>
                <a:spcPts val="0"/>
              </a:spcAft>
            </a:pPr>
            <a:r>
              <a:rPr lang="en-GB" sz="2000" b="1" dirty="0"/>
              <a:t>Labour inclusion and climate change: challenges in contexts of inequality</a:t>
            </a:r>
          </a:p>
        </p:txBody>
      </p:sp>
      <p:pic>
        <p:nvPicPr>
          <p:cNvPr id="3" name="Picture 4">
            <a:extLst>
              <a:ext uri="{FF2B5EF4-FFF2-40B4-BE49-F238E27FC236}">
                <a16:creationId xmlns:a16="http://schemas.microsoft.com/office/drawing/2014/main" id="{0BD0DEE5-013F-E24E-9A30-B1D0B0A0FBE3}"/>
              </a:ext>
            </a:extLst>
          </p:cNvPr>
          <p:cNvPicPr>
            <a:picLocks noChangeAspect="1"/>
          </p:cNvPicPr>
          <p:nvPr/>
        </p:nvPicPr>
        <p:blipFill>
          <a:blip r:embed="rId4"/>
          <a:srcRect l="65063" t="1" r="-296" b="59048"/>
          <a:stretch>
            <a:fillRect/>
          </a:stretch>
        </p:blipFill>
        <p:spPr>
          <a:xfrm>
            <a:off x="11859" y="37891"/>
            <a:ext cx="1187016" cy="1257300"/>
          </a:xfrm>
          <a:prstGeom prst="rect">
            <a:avLst/>
          </a:prstGeom>
          <a:noFill/>
          <a:ln w="9525">
            <a:noFill/>
          </a:ln>
        </p:spPr>
      </p:pic>
      <p:pic>
        <p:nvPicPr>
          <p:cNvPr id="5" name="Picture 4">
            <a:extLst>
              <a:ext uri="{FF2B5EF4-FFF2-40B4-BE49-F238E27FC236}">
                <a16:creationId xmlns:a16="http://schemas.microsoft.com/office/drawing/2014/main" id="{F2090950-0C1B-BA8E-5DBB-164B04DBE5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30561" y="135740"/>
            <a:ext cx="802360" cy="1004927"/>
          </a:xfrm>
          <a:prstGeom prst="rect">
            <a:avLst/>
          </a:prstGeom>
        </p:spPr>
      </p:pic>
    </p:spTree>
    <p:extLst>
      <p:ext uri="{BB962C8B-B14F-4D97-AF65-F5344CB8AC3E}">
        <p14:creationId xmlns:p14="http://schemas.microsoft.com/office/powerpoint/2010/main" val="1474954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0C444-1182-3E06-BF4B-837656D5DCB4}"/>
            </a:ext>
          </a:extLst>
        </p:cNvPr>
        <p:cNvGrpSpPr/>
        <p:nvPr/>
      </p:nvGrpSpPr>
      <p:grpSpPr>
        <a:xfrm>
          <a:off x="0" y="0"/>
          <a:ext cx="0" cy="0"/>
          <a:chOff x="0" y="0"/>
          <a:chExt cx="0" cy="0"/>
        </a:xfrm>
      </p:grpSpPr>
      <p:pic>
        <p:nvPicPr>
          <p:cNvPr id="3073" name="Picture 4">
            <a:extLst>
              <a:ext uri="{FF2B5EF4-FFF2-40B4-BE49-F238E27FC236}">
                <a16:creationId xmlns:a16="http://schemas.microsoft.com/office/drawing/2014/main" id="{4B480715-F0D4-955D-DB9F-9751F7789CE9}"/>
              </a:ext>
            </a:extLst>
          </p:cNvPr>
          <p:cNvPicPr>
            <a:picLocks noChangeAspect="1"/>
          </p:cNvPicPr>
          <p:nvPr/>
        </p:nvPicPr>
        <p:blipFill>
          <a:blip r:embed="rId2"/>
          <a:srcRect l="65063" t="1" r="-296" b="59048"/>
          <a:stretch>
            <a:fillRect/>
          </a:stretch>
        </p:blipFill>
        <p:spPr>
          <a:xfrm>
            <a:off x="11859" y="37891"/>
            <a:ext cx="1187016" cy="1257300"/>
          </a:xfrm>
          <a:prstGeom prst="rect">
            <a:avLst/>
          </a:prstGeom>
          <a:noFill/>
          <a:ln w="9525">
            <a:noFill/>
          </a:ln>
        </p:spPr>
      </p:pic>
      <p:sp>
        <p:nvSpPr>
          <p:cNvPr id="3074" name="TextBox 5">
            <a:extLst>
              <a:ext uri="{FF2B5EF4-FFF2-40B4-BE49-F238E27FC236}">
                <a16:creationId xmlns:a16="http://schemas.microsoft.com/office/drawing/2014/main" id="{16D3C04A-A222-A333-F1CB-1653E418C921}"/>
              </a:ext>
            </a:extLst>
          </p:cNvPr>
          <p:cNvSpPr txBox="1"/>
          <p:nvPr/>
        </p:nvSpPr>
        <p:spPr>
          <a:xfrm>
            <a:off x="1198875" y="236516"/>
            <a:ext cx="9685025" cy="739690"/>
          </a:xfrm>
          <a:prstGeom prst="rect">
            <a:avLst/>
          </a:prstGeom>
          <a:noFill/>
          <a:ln w="9525">
            <a:noFill/>
          </a:ln>
        </p:spPr>
        <p:txBody>
          <a:bodyPr wrap="square">
            <a:spAutoFit/>
          </a:bodyPr>
          <a:lstStyle/>
          <a:p>
            <a:pPr>
              <a:lnSpc>
                <a:spcPct val="107000"/>
              </a:lnSpc>
              <a:spcBef>
                <a:spcPts val="0"/>
              </a:spcBef>
              <a:spcAft>
                <a:spcPts val="0"/>
              </a:spcAft>
            </a:pPr>
            <a:r>
              <a:rPr lang="en-GB" sz="2000" b="1" dirty="0"/>
              <a:t>Latin America and the Caribbean is among the regions most exposed to and disproportionately affected by climate change</a:t>
            </a:r>
          </a:p>
        </p:txBody>
      </p:sp>
      <p:pic>
        <p:nvPicPr>
          <p:cNvPr id="4" name="Picture 3">
            <a:extLst>
              <a:ext uri="{FF2B5EF4-FFF2-40B4-BE49-F238E27FC236}">
                <a16:creationId xmlns:a16="http://schemas.microsoft.com/office/drawing/2014/main" id="{C95BC140-3C8F-4EFC-F874-A3FE132378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0561" y="135740"/>
            <a:ext cx="802360" cy="1004927"/>
          </a:xfrm>
          <a:prstGeom prst="rect">
            <a:avLst/>
          </a:prstGeom>
        </p:spPr>
      </p:pic>
      <p:pic>
        <p:nvPicPr>
          <p:cNvPr id="2" name="Imagen 2">
            <a:extLst>
              <a:ext uri="{FF2B5EF4-FFF2-40B4-BE49-F238E27FC236}">
                <a16:creationId xmlns:a16="http://schemas.microsoft.com/office/drawing/2014/main" id="{CE5014A0-2D42-1AE9-B504-72D806FE5DDE}"/>
              </a:ext>
            </a:extLst>
          </p:cNvPr>
          <p:cNvPicPr>
            <a:picLocks noChangeAspect="1"/>
          </p:cNvPicPr>
          <p:nvPr/>
        </p:nvPicPr>
        <p:blipFill>
          <a:blip r:embed="rId4"/>
          <a:stretch>
            <a:fillRect/>
          </a:stretch>
        </p:blipFill>
        <p:spPr>
          <a:xfrm>
            <a:off x="91233" y="2161404"/>
            <a:ext cx="6209133" cy="4209272"/>
          </a:xfrm>
          <a:prstGeom prst="rect">
            <a:avLst/>
          </a:prstGeom>
        </p:spPr>
      </p:pic>
      <p:sp>
        <p:nvSpPr>
          <p:cNvPr id="3" name="CuadroTexto 3">
            <a:extLst>
              <a:ext uri="{FF2B5EF4-FFF2-40B4-BE49-F238E27FC236}">
                <a16:creationId xmlns:a16="http://schemas.microsoft.com/office/drawing/2014/main" id="{2AFD147B-FA8D-3428-B47C-FD05FBE97D01}"/>
              </a:ext>
            </a:extLst>
          </p:cNvPr>
          <p:cNvSpPr txBox="1"/>
          <p:nvPr/>
        </p:nvSpPr>
        <p:spPr>
          <a:xfrm>
            <a:off x="392596" y="1441225"/>
            <a:ext cx="4979504" cy="461665"/>
          </a:xfrm>
          <a:prstGeom prst="rect">
            <a:avLst/>
          </a:prstGeom>
          <a:noFill/>
        </p:spPr>
        <p:txBody>
          <a:bodyPr wrap="square">
            <a:spAutoFit/>
          </a:bodyPr>
          <a:lstStyle/>
          <a:p>
            <a:pPr algn="ctr"/>
            <a:r>
              <a:rPr lang="en-GB" sz="1200" noProof="0" dirty="0"/>
              <a:t>Latin America (17 countries): Effects of climate change on employment, 2023-2050(Millions of people)</a:t>
            </a:r>
          </a:p>
        </p:txBody>
      </p:sp>
      <p:sp>
        <p:nvSpPr>
          <p:cNvPr id="5" name="CuadroTexto 4">
            <a:extLst>
              <a:ext uri="{FF2B5EF4-FFF2-40B4-BE49-F238E27FC236}">
                <a16:creationId xmlns:a16="http://schemas.microsoft.com/office/drawing/2014/main" id="{73941A48-2A31-53BE-9C58-D156AB9F803E}"/>
              </a:ext>
            </a:extLst>
          </p:cNvPr>
          <p:cNvSpPr txBox="1"/>
          <p:nvPr/>
        </p:nvSpPr>
        <p:spPr>
          <a:xfrm>
            <a:off x="100758" y="6553674"/>
            <a:ext cx="6096000" cy="276999"/>
          </a:xfrm>
          <a:prstGeom prst="rect">
            <a:avLst/>
          </a:prstGeom>
          <a:noFill/>
        </p:spPr>
        <p:txBody>
          <a:bodyPr wrap="square">
            <a:spAutoFit/>
          </a:bodyPr>
          <a:lstStyle/>
          <a:p>
            <a:r>
              <a:rPr lang="en-GB" sz="1200" noProof="0" dirty="0"/>
              <a:t>Fuente: CEPAL, 2024. Estudio Económico 2024</a:t>
            </a:r>
          </a:p>
        </p:txBody>
      </p:sp>
      <p:sp>
        <p:nvSpPr>
          <p:cNvPr id="8" name="TextBox 9">
            <a:extLst>
              <a:ext uri="{FF2B5EF4-FFF2-40B4-BE49-F238E27FC236}">
                <a16:creationId xmlns:a16="http://schemas.microsoft.com/office/drawing/2014/main" id="{1B9D8FD3-B2B1-2BA0-61FE-372455B0B930}"/>
              </a:ext>
            </a:extLst>
          </p:cNvPr>
          <p:cNvSpPr txBox="1"/>
          <p:nvPr/>
        </p:nvSpPr>
        <p:spPr>
          <a:xfrm>
            <a:off x="6222922" y="1764390"/>
            <a:ext cx="5868320" cy="4530536"/>
          </a:xfrm>
          <a:prstGeom prst="rect">
            <a:avLst/>
          </a:prstGeom>
        </p:spPr>
        <p:txBody>
          <a:bodyPr wrap="square" lIns="0" tIns="0" rIns="0" bIns="0" rtlCol="0" anchor="t">
            <a:spAutoFit/>
          </a:bodyPr>
          <a:lstStyle/>
          <a:p>
            <a:r>
              <a:rPr lang="en-GB" b="1" noProof="0" dirty="0"/>
              <a:t>Significant increase in extreme weather events:</a:t>
            </a:r>
          </a:p>
          <a:p>
            <a:pPr marL="800100" lvl="1" indent="-342900">
              <a:buFont typeface="Arial" panose="020B0604020202020204" pitchFamily="34" charset="0"/>
              <a:buChar char="•"/>
            </a:pPr>
            <a:r>
              <a:rPr lang="en-GB" noProof="0" dirty="0"/>
              <a:t>Between 1980–1999 and 2000–2021, the number of weather events nearly doubled, rising from 28 to 53.5.</a:t>
            </a:r>
          </a:p>
          <a:p>
            <a:pPr marL="800100" lvl="1" indent="-342900">
              <a:buFont typeface="Arial" panose="020B0604020202020204" pitchFamily="34" charset="0"/>
              <a:buChar char="•"/>
            </a:pPr>
            <a:r>
              <a:rPr lang="en-GB" noProof="0" dirty="0"/>
              <a:t>The number of people impacted by these events increased from 4.5 million to 7.2 million during the same period.</a:t>
            </a:r>
          </a:p>
          <a:p>
            <a:pPr marL="800100" lvl="1" indent="-342900">
              <a:buFont typeface="Arial" panose="020B0604020202020204" pitchFamily="34" charset="0"/>
              <a:buChar char="•"/>
            </a:pPr>
            <a:endParaRPr lang="en-GB" b="1" noProof="0" dirty="0"/>
          </a:p>
          <a:p>
            <a:pPr marL="228611" indent="-228611" algn="just">
              <a:lnSpc>
                <a:spcPts val="2575"/>
              </a:lnSpc>
              <a:buFont typeface="Arial" panose="020B0604020202020204" pitchFamily="34" charset="0"/>
              <a:buChar char="•"/>
            </a:pPr>
            <a:r>
              <a:rPr lang="en-GB" b="1" noProof="0" dirty="0"/>
              <a:t>In Latin America, in the absence of compensatory policies, it is estimated that the effects of climate change will lead to a loss of around 43 million jobs (10% of the workforce) by 2050.</a:t>
            </a:r>
          </a:p>
          <a:p>
            <a:pPr marL="228611" indent="-228611" algn="just">
              <a:lnSpc>
                <a:spcPts val="2575"/>
              </a:lnSpc>
              <a:buFont typeface="Arial" panose="020B0604020202020204" pitchFamily="34" charset="0"/>
              <a:buChar char="•"/>
            </a:pPr>
            <a:endParaRPr lang="en-GB" b="1" noProof="0" dirty="0"/>
          </a:p>
          <a:p>
            <a:pPr marL="685811" lvl="1" indent="-228611" algn="just">
              <a:lnSpc>
                <a:spcPts val="2575"/>
              </a:lnSpc>
              <a:buFont typeface="Arial" panose="020B0604020202020204" pitchFamily="34" charset="0"/>
              <a:buChar char="•"/>
            </a:pPr>
            <a:r>
              <a:rPr lang="en-GB" noProof="0" dirty="0">
                <a:sym typeface="Sarabun Italics"/>
              </a:rPr>
              <a:t>They will affect activities such as agriculture and tourism to a greater extent.</a:t>
            </a:r>
          </a:p>
        </p:txBody>
      </p:sp>
    </p:spTree>
    <p:extLst>
      <p:ext uri="{BB962C8B-B14F-4D97-AF65-F5344CB8AC3E}">
        <p14:creationId xmlns:p14="http://schemas.microsoft.com/office/powerpoint/2010/main" val="1954595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p:nvPr/>
        </p:nvSpPr>
        <p:spPr>
          <a:xfrm>
            <a:off x="923925" y="768350"/>
            <a:ext cx="8705850" cy="630942"/>
          </a:xfrm>
          <a:prstGeom prst="rect">
            <a:avLst/>
          </a:prstGeom>
          <a:noFill/>
          <a:ln w="9525">
            <a:noFill/>
          </a:ln>
        </p:spPr>
        <p:txBody>
          <a:bodyPr>
            <a:spAutoFit/>
          </a:bodyPr>
          <a:lstStyle/>
          <a:p>
            <a:pPr eaLnBrk="1" hangingPunct="1">
              <a:buNone/>
            </a:pPr>
            <a:endParaRPr lang="en-GB" sz="3500" noProof="0" dirty="0">
              <a:latin typeface="Aptos" pitchFamily="34" charset="0"/>
            </a:endParaRPr>
          </a:p>
        </p:txBody>
      </p:sp>
      <p:sp>
        <p:nvSpPr>
          <p:cNvPr id="5" name="Freeform 7">
            <a:extLst>
              <a:ext uri="{FF2B5EF4-FFF2-40B4-BE49-F238E27FC236}">
                <a16:creationId xmlns:a16="http://schemas.microsoft.com/office/drawing/2014/main" id="{D044380F-82E3-EB14-6075-A7239847769A}"/>
              </a:ext>
            </a:extLst>
          </p:cNvPr>
          <p:cNvSpPr/>
          <p:nvPr/>
        </p:nvSpPr>
        <p:spPr>
          <a:xfrm>
            <a:off x="601267" y="1755998"/>
            <a:ext cx="1877265" cy="877865"/>
          </a:xfrm>
          <a:custGeom>
            <a:avLst/>
            <a:gdLst>
              <a:gd name="connsiteX0" fmla="*/ 1688924 w 1877265"/>
              <a:gd name="connsiteY0" fmla="*/ 0 h 877865"/>
              <a:gd name="connsiteX1" fmla="*/ 1877266 w 1877265"/>
              <a:gd name="connsiteY1" fmla="*/ 188251 h 877865"/>
              <a:gd name="connsiteX2" fmla="*/ 1877266 w 1877265"/>
              <a:gd name="connsiteY2" fmla="*/ 689614 h 877865"/>
              <a:gd name="connsiteX3" fmla="*/ 1688924 w 1877265"/>
              <a:gd name="connsiteY3" fmla="*/ 877866 h 877865"/>
              <a:gd name="connsiteX4" fmla="*/ 188342 w 1877265"/>
              <a:gd name="connsiteY4" fmla="*/ 877866 h 877865"/>
              <a:gd name="connsiteX5" fmla="*/ 0 w 1877265"/>
              <a:gd name="connsiteY5" fmla="*/ 689614 h 877865"/>
              <a:gd name="connsiteX6" fmla="*/ 0 w 1877265"/>
              <a:gd name="connsiteY6" fmla="*/ 188251 h 877865"/>
              <a:gd name="connsiteX7" fmla="*/ 188342 w 1877265"/>
              <a:gd name="connsiteY7" fmla="*/ 0 h 87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7265" h="877865">
                <a:moveTo>
                  <a:pt x="1688924" y="0"/>
                </a:moveTo>
                <a:cubicBezTo>
                  <a:pt x="1792943" y="0"/>
                  <a:pt x="1877266" y="84283"/>
                  <a:pt x="1877266" y="188251"/>
                </a:cubicBezTo>
                <a:lnTo>
                  <a:pt x="1877266" y="689614"/>
                </a:lnTo>
                <a:cubicBezTo>
                  <a:pt x="1877266" y="793583"/>
                  <a:pt x="1792942" y="877866"/>
                  <a:pt x="1688924" y="877866"/>
                </a:cubicBezTo>
                <a:lnTo>
                  <a:pt x="188342" y="877866"/>
                </a:lnTo>
                <a:cubicBezTo>
                  <a:pt x="84323" y="877866"/>
                  <a:pt x="0" y="793583"/>
                  <a:pt x="0" y="689614"/>
                </a:cubicBezTo>
                <a:lnTo>
                  <a:pt x="0" y="188251"/>
                </a:lnTo>
                <a:cubicBezTo>
                  <a:pt x="0" y="84283"/>
                  <a:pt x="84323" y="0"/>
                  <a:pt x="188342" y="0"/>
                </a:cubicBezTo>
                <a:close/>
              </a:path>
            </a:pathLst>
          </a:custGeom>
          <a:solidFill>
            <a:srgbClr val="95CD4D"/>
          </a:solidFill>
          <a:ln w="6402" cap="flat">
            <a:noFill/>
            <a:prstDash val="solid"/>
            <a:miter/>
          </a:ln>
        </p:spPr>
        <p:txBody>
          <a:bodyPr rtlCol="0" anchor="ctr"/>
          <a:lstStyle/>
          <a:p>
            <a:endParaRPr lang="en-GB" noProof="0" dirty="0"/>
          </a:p>
        </p:txBody>
      </p:sp>
      <p:sp>
        <p:nvSpPr>
          <p:cNvPr id="6" name="Freeform 28">
            <a:extLst>
              <a:ext uri="{FF2B5EF4-FFF2-40B4-BE49-F238E27FC236}">
                <a16:creationId xmlns:a16="http://schemas.microsoft.com/office/drawing/2014/main" id="{BF8DA5B4-695B-D93F-41B2-95208A2DD542}"/>
              </a:ext>
            </a:extLst>
          </p:cNvPr>
          <p:cNvSpPr/>
          <p:nvPr/>
        </p:nvSpPr>
        <p:spPr>
          <a:xfrm>
            <a:off x="601267" y="2898760"/>
            <a:ext cx="2310131" cy="993441"/>
          </a:xfrm>
          <a:custGeom>
            <a:avLst/>
            <a:gdLst>
              <a:gd name="connsiteX0" fmla="*/ 2121790 w 2310131"/>
              <a:gd name="connsiteY0" fmla="*/ 0 h 993441"/>
              <a:gd name="connsiteX1" fmla="*/ 2310131 w 2310131"/>
              <a:gd name="connsiteY1" fmla="*/ 188251 h 993441"/>
              <a:gd name="connsiteX2" fmla="*/ 2310131 w 2310131"/>
              <a:gd name="connsiteY2" fmla="*/ 805191 h 993441"/>
              <a:gd name="connsiteX3" fmla="*/ 2121790 w 2310131"/>
              <a:gd name="connsiteY3" fmla="*/ 993442 h 993441"/>
              <a:gd name="connsiteX4" fmla="*/ 188342 w 2310131"/>
              <a:gd name="connsiteY4" fmla="*/ 993442 h 993441"/>
              <a:gd name="connsiteX5" fmla="*/ 0 w 2310131"/>
              <a:gd name="connsiteY5" fmla="*/ 805191 h 993441"/>
              <a:gd name="connsiteX6" fmla="*/ 0 w 2310131"/>
              <a:gd name="connsiteY6" fmla="*/ 188251 h 993441"/>
              <a:gd name="connsiteX7" fmla="*/ 188342 w 2310131"/>
              <a:gd name="connsiteY7" fmla="*/ 0 h 99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10131" h="993441">
                <a:moveTo>
                  <a:pt x="2121790" y="0"/>
                </a:moveTo>
                <a:cubicBezTo>
                  <a:pt x="2225808" y="0"/>
                  <a:pt x="2310131" y="84283"/>
                  <a:pt x="2310131" y="188251"/>
                </a:cubicBezTo>
                <a:lnTo>
                  <a:pt x="2310131" y="805191"/>
                </a:lnTo>
                <a:cubicBezTo>
                  <a:pt x="2310131" y="909159"/>
                  <a:pt x="2225808" y="993442"/>
                  <a:pt x="2121790" y="993442"/>
                </a:cubicBezTo>
                <a:lnTo>
                  <a:pt x="188342" y="993442"/>
                </a:lnTo>
                <a:cubicBezTo>
                  <a:pt x="84323" y="993442"/>
                  <a:pt x="0" y="909159"/>
                  <a:pt x="0" y="805191"/>
                </a:cubicBezTo>
                <a:lnTo>
                  <a:pt x="0" y="188251"/>
                </a:lnTo>
                <a:cubicBezTo>
                  <a:pt x="0" y="84283"/>
                  <a:pt x="84323" y="0"/>
                  <a:pt x="188342" y="0"/>
                </a:cubicBezTo>
                <a:close/>
              </a:path>
            </a:pathLst>
          </a:custGeom>
          <a:solidFill>
            <a:srgbClr val="95CD4D"/>
          </a:solidFill>
          <a:ln w="6402" cap="flat">
            <a:noFill/>
            <a:prstDash val="solid"/>
            <a:miter/>
          </a:ln>
        </p:spPr>
        <p:txBody>
          <a:bodyPr rtlCol="0" anchor="ctr"/>
          <a:lstStyle/>
          <a:p>
            <a:endParaRPr lang="en-GB" noProof="0" dirty="0"/>
          </a:p>
        </p:txBody>
      </p:sp>
      <p:sp>
        <p:nvSpPr>
          <p:cNvPr id="7" name="TextBox 29">
            <a:extLst>
              <a:ext uri="{FF2B5EF4-FFF2-40B4-BE49-F238E27FC236}">
                <a16:creationId xmlns:a16="http://schemas.microsoft.com/office/drawing/2014/main" id="{1A08171C-3C1A-F24A-7AED-9B5BE76EAAF8}"/>
              </a:ext>
            </a:extLst>
          </p:cNvPr>
          <p:cNvSpPr txBox="1"/>
          <p:nvPr/>
        </p:nvSpPr>
        <p:spPr>
          <a:xfrm>
            <a:off x="642090" y="3070036"/>
            <a:ext cx="2238983" cy="660565"/>
          </a:xfrm>
          <a:prstGeom prst="rect">
            <a:avLst/>
          </a:prstGeom>
          <a:noFill/>
        </p:spPr>
        <p:txBody>
          <a:bodyPr wrap="square" rtlCol="0">
            <a:spAutoFit/>
          </a:bodyPr>
          <a:lstStyle/>
          <a:p>
            <a:pPr>
              <a:lnSpc>
                <a:spcPts val="2180"/>
              </a:lnSpc>
            </a:pPr>
            <a:r>
              <a:rPr lang="en-GB" sz="2200" noProof="0" dirty="0">
                <a:ln/>
                <a:solidFill>
                  <a:srgbClr val="FFFFFF"/>
                </a:solidFill>
                <a:latin typeface="Calibri"/>
                <a:cs typeface="Calibri"/>
                <a:sym typeface="Calibri"/>
                <a:rtl val="0"/>
              </a:rPr>
              <a:t>RISING TEMPERATURES</a:t>
            </a:r>
            <a:endParaRPr lang="en-GB" sz="2200" spc="0" baseline="0" noProof="0" dirty="0">
              <a:ln/>
              <a:solidFill>
                <a:srgbClr val="FFFFFF"/>
              </a:solidFill>
              <a:latin typeface="Calibri"/>
              <a:cs typeface="Calibri"/>
              <a:sym typeface="Calibri"/>
              <a:rtl val="0"/>
            </a:endParaRPr>
          </a:p>
        </p:txBody>
      </p:sp>
      <p:sp>
        <p:nvSpPr>
          <p:cNvPr id="8" name="Freeform 31">
            <a:extLst>
              <a:ext uri="{FF2B5EF4-FFF2-40B4-BE49-F238E27FC236}">
                <a16:creationId xmlns:a16="http://schemas.microsoft.com/office/drawing/2014/main" id="{693000A2-1FD3-8D66-86A2-BB85375FA0C1}"/>
              </a:ext>
            </a:extLst>
          </p:cNvPr>
          <p:cNvSpPr/>
          <p:nvPr/>
        </p:nvSpPr>
        <p:spPr>
          <a:xfrm>
            <a:off x="601267" y="4157610"/>
            <a:ext cx="2781945" cy="993441"/>
          </a:xfrm>
          <a:custGeom>
            <a:avLst/>
            <a:gdLst>
              <a:gd name="connsiteX0" fmla="*/ 2593604 w 2781945"/>
              <a:gd name="connsiteY0" fmla="*/ 0 h 993441"/>
              <a:gd name="connsiteX1" fmla="*/ 2781946 w 2781945"/>
              <a:gd name="connsiteY1" fmla="*/ 188251 h 993441"/>
              <a:gd name="connsiteX2" fmla="*/ 2781946 w 2781945"/>
              <a:gd name="connsiteY2" fmla="*/ 805190 h 993441"/>
              <a:gd name="connsiteX3" fmla="*/ 2593604 w 2781945"/>
              <a:gd name="connsiteY3" fmla="*/ 993442 h 993441"/>
              <a:gd name="connsiteX4" fmla="*/ 188341 w 2781945"/>
              <a:gd name="connsiteY4" fmla="*/ 993442 h 993441"/>
              <a:gd name="connsiteX5" fmla="*/ 0 w 2781945"/>
              <a:gd name="connsiteY5" fmla="*/ 805190 h 993441"/>
              <a:gd name="connsiteX6" fmla="*/ 0 w 2781945"/>
              <a:gd name="connsiteY6" fmla="*/ 188251 h 993441"/>
              <a:gd name="connsiteX7" fmla="*/ 188341 w 2781945"/>
              <a:gd name="connsiteY7" fmla="*/ 0 h 99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1945" h="993441">
                <a:moveTo>
                  <a:pt x="2593604" y="0"/>
                </a:moveTo>
                <a:cubicBezTo>
                  <a:pt x="2697623" y="0"/>
                  <a:pt x="2781946" y="84283"/>
                  <a:pt x="2781946" y="188251"/>
                </a:cubicBezTo>
                <a:lnTo>
                  <a:pt x="2781946" y="805190"/>
                </a:lnTo>
                <a:cubicBezTo>
                  <a:pt x="2781946" y="909159"/>
                  <a:pt x="2697622" y="993442"/>
                  <a:pt x="2593604" y="993442"/>
                </a:cubicBezTo>
                <a:lnTo>
                  <a:pt x="188341" y="993442"/>
                </a:lnTo>
                <a:cubicBezTo>
                  <a:pt x="84323" y="993442"/>
                  <a:pt x="0" y="909159"/>
                  <a:pt x="0" y="805190"/>
                </a:cubicBezTo>
                <a:lnTo>
                  <a:pt x="0" y="188251"/>
                </a:lnTo>
                <a:cubicBezTo>
                  <a:pt x="0" y="84283"/>
                  <a:pt x="84323" y="0"/>
                  <a:pt x="188341" y="0"/>
                </a:cubicBezTo>
                <a:close/>
              </a:path>
            </a:pathLst>
          </a:custGeom>
          <a:solidFill>
            <a:srgbClr val="95CD4D"/>
          </a:solidFill>
          <a:ln w="6402" cap="flat">
            <a:noFill/>
            <a:prstDash val="solid"/>
            <a:miter/>
          </a:ln>
        </p:spPr>
        <p:txBody>
          <a:bodyPr rtlCol="0" anchor="ctr"/>
          <a:lstStyle/>
          <a:p>
            <a:endParaRPr lang="en-GB" noProof="0" dirty="0"/>
          </a:p>
        </p:txBody>
      </p:sp>
      <p:sp>
        <p:nvSpPr>
          <p:cNvPr id="9" name="Freeform 63">
            <a:extLst>
              <a:ext uri="{FF2B5EF4-FFF2-40B4-BE49-F238E27FC236}">
                <a16:creationId xmlns:a16="http://schemas.microsoft.com/office/drawing/2014/main" id="{B9267A0B-3624-93EC-0CB8-2F90F46F0B0F}"/>
              </a:ext>
            </a:extLst>
          </p:cNvPr>
          <p:cNvSpPr/>
          <p:nvPr/>
        </p:nvSpPr>
        <p:spPr>
          <a:xfrm>
            <a:off x="601267" y="5416269"/>
            <a:ext cx="2177843" cy="993441"/>
          </a:xfrm>
          <a:custGeom>
            <a:avLst/>
            <a:gdLst>
              <a:gd name="connsiteX0" fmla="*/ 1989502 w 2177843"/>
              <a:gd name="connsiteY0" fmla="*/ 0 h 993441"/>
              <a:gd name="connsiteX1" fmla="*/ 2177844 w 2177843"/>
              <a:gd name="connsiteY1" fmla="*/ 188251 h 993441"/>
              <a:gd name="connsiteX2" fmla="*/ 2177844 w 2177843"/>
              <a:gd name="connsiteY2" fmla="*/ 805190 h 993441"/>
              <a:gd name="connsiteX3" fmla="*/ 1989502 w 2177843"/>
              <a:gd name="connsiteY3" fmla="*/ 993442 h 993441"/>
              <a:gd name="connsiteX4" fmla="*/ 188342 w 2177843"/>
              <a:gd name="connsiteY4" fmla="*/ 993442 h 993441"/>
              <a:gd name="connsiteX5" fmla="*/ 0 w 2177843"/>
              <a:gd name="connsiteY5" fmla="*/ 805190 h 993441"/>
              <a:gd name="connsiteX6" fmla="*/ 0 w 2177843"/>
              <a:gd name="connsiteY6" fmla="*/ 188251 h 993441"/>
              <a:gd name="connsiteX7" fmla="*/ 188342 w 2177843"/>
              <a:gd name="connsiteY7" fmla="*/ 0 h 99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7843" h="993441">
                <a:moveTo>
                  <a:pt x="1989502" y="0"/>
                </a:moveTo>
                <a:cubicBezTo>
                  <a:pt x="2093520" y="0"/>
                  <a:pt x="2177844" y="84283"/>
                  <a:pt x="2177844" y="188251"/>
                </a:cubicBezTo>
                <a:lnTo>
                  <a:pt x="2177844" y="805190"/>
                </a:lnTo>
                <a:cubicBezTo>
                  <a:pt x="2177844" y="909159"/>
                  <a:pt x="2093520" y="993442"/>
                  <a:pt x="1989502" y="993442"/>
                </a:cubicBezTo>
                <a:lnTo>
                  <a:pt x="188342" y="993442"/>
                </a:lnTo>
                <a:cubicBezTo>
                  <a:pt x="84323" y="993442"/>
                  <a:pt x="0" y="909159"/>
                  <a:pt x="0" y="805190"/>
                </a:cubicBezTo>
                <a:lnTo>
                  <a:pt x="0" y="188251"/>
                </a:lnTo>
                <a:cubicBezTo>
                  <a:pt x="0" y="84283"/>
                  <a:pt x="84323" y="0"/>
                  <a:pt x="188342" y="0"/>
                </a:cubicBezTo>
                <a:close/>
              </a:path>
            </a:pathLst>
          </a:custGeom>
          <a:solidFill>
            <a:srgbClr val="95CD4D"/>
          </a:solidFill>
          <a:ln w="6402" cap="flat">
            <a:noFill/>
            <a:prstDash val="solid"/>
            <a:miter/>
          </a:ln>
        </p:spPr>
        <p:txBody>
          <a:bodyPr rtlCol="0" anchor="ctr"/>
          <a:lstStyle/>
          <a:p>
            <a:endParaRPr lang="en-GB" noProof="0" dirty="0"/>
          </a:p>
        </p:txBody>
      </p:sp>
      <p:sp>
        <p:nvSpPr>
          <p:cNvPr id="10" name="Freeform 66">
            <a:extLst>
              <a:ext uri="{FF2B5EF4-FFF2-40B4-BE49-F238E27FC236}">
                <a16:creationId xmlns:a16="http://schemas.microsoft.com/office/drawing/2014/main" id="{145343A7-60CE-6110-BA9B-15E284E39FF3}"/>
              </a:ext>
            </a:extLst>
          </p:cNvPr>
          <p:cNvSpPr/>
          <p:nvPr/>
        </p:nvSpPr>
        <p:spPr>
          <a:xfrm>
            <a:off x="4746447" y="5682126"/>
            <a:ext cx="1255482" cy="380856"/>
          </a:xfrm>
          <a:custGeom>
            <a:avLst/>
            <a:gdLst>
              <a:gd name="connsiteX0" fmla="*/ 1197891 w 1255482"/>
              <a:gd name="connsiteY0" fmla="*/ 0 h 380856"/>
              <a:gd name="connsiteX1" fmla="*/ 1255482 w 1255482"/>
              <a:gd name="connsiteY1" fmla="*/ 57564 h 380856"/>
              <a:gd name="connsiteX2" fmla="*/ 1255482 w 1255482"/>
              <a:gd name="connsiteY2" fmla="*/ 323293 h 380856"/>
              <a:gd name="connsiteX3" fmla="*/ 1197891 w 1255482"/>
              <a:gd name="connsiteY3" fmla="*/ 380857 h 380856"/>
              <a:gd name="connsiteX4" fmla="*/ 57591 w 1255482"/>
              <a:gd name="connsiteY4" fmla="*/ 380857 h 380856"/>
              <a:gd name="connsiteX5" fmla="*/ 0 w 1255482"/>
              <a:gd name="connsiteY5" fmla="*/ 323293 h 380856"/>
              <a:gd name="connsiteX6" fmla="*/ 0 w 1255482"/>
              <a:gd name="connsiteY6" fmla="*/ 57564 h 380856"/>
              <a:gd name="connsiteX7" fmla="*/ 57591 w 1255482"/>
              <a:gd name="connsiteY7" fmla="*/ 0 h 38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5482" h="380856">
                <a:moveTo>
                  <a:pt x="1197891" y="0"/>
                </a:moveTo>
                <a:cubicBezTo>
                  <a:pt x="1229698" y="0"/>
                  <a:pt x="1255482" y="25772"/>
                  <a:pt x="1255482" y="57564"/>
                </a:cubicBezTo>
                <a:lnTo>
                  <a:pt x="1255482" y="323293"/>
                </a:lnTo>
                <a:cubicBezTo>
                  <a:pt x="1255482" y="355084"/>
                  <a:pt x="1229698" y="380857"/>
                  <a:pt x="1197891" y="380857"/>
                </a:cubicBezTo>
                <a:lnTo>
                  <a:pt x="57591" y="380857"/>
                </a:lnTo>
                <a:cubicBezTo>
                  <a:pt x="25785" y="380857"/>
                  <a:pt x="0" y="355084"/>
                  <a:pt x="0" y="323293"/>
                </a:cubicBezTo>
                <a:lnTo>
                  <a:pt x="0" y="57564"/>
                </a:lnTo>
                <a:cubicBezTo>
                  <a:pt x="0" y="25772"/>
                  <a:pt x="25785" y="0"/>
                  <a:pt x="57591" y="0"/>
                </a:cubicBezTo>
                <a:close/>
              </a:path>
            </a:pathLst>
          </a:custGeom>
          <a:solidFill>
            <a:srgbClr val="145D99"/>
          </a:solidFill>
          <a:ln w="6402" cap="flat">
            <a:noFill/>
            <a:prstDash val="solid"/>
            <a:miter/>
          </a:ln>
        </p:spPr>
        <p:txBody>
          <a:bodyPr rtlCol="0" anchor="ctr"/>
          <a:lstStyle/>
          <a:p>
            <a:endParaRPr lang="en-GB" noProof="0" dirty="0"/>
          </a:p>
        </p:txBody>
      </p:sp>
      <p:sp>
        <p:nvSpPr>
          <p:cNvPr id="11" name="TextBox 67">
            <a:extLst>
              <a:ext uri="{FF2B5EF4-FFF2-40B4-BE49-F238E27FC236}">
                <a16:creationId xmlns:a16="http://schemas.microsoft.com/office/drawing/2014/main" id="{266AC012-401A-48E4-EBB8-F758AFCBF155}"/>
              </a:ext>
            </a:extLst>
          </p:cNvPr>
          <p:cNvSpPr txBox="1"/>
          <p:nvPr/>
        </p:nvSpPr>
        <p:spPr>
          <a:xfrm>
            <a:off x="4750779" y="5648993"/>
            <a:ext cx="1266244" cy="307777"/>
          </a:xfrm>
          <a:prstGeom prst="rect">
            <a:avLst/>
          </a:prstGeom>
          <a:noFill/>
        </p:spPr>
        <p:txBody>
          <a:bodyPr wrap="none" rtlCol="0">
            <a:spAutoFit/>
          </a:bodyPr>
          <a:lstStyle/>
          <a:p>
            <a:pPr algn="l"/>
            <a:r>
              <a:rPr lang="en-GB" sz="1400" spc="0" baseline="0" noProof="0" dirty="0">
                <a:ln/>
                <a:solidFill>
                  <a:srgbClr val="FFFFFF"/>
                </a:solidFill>
                <a:latin typeface="Calibri"/>
                <a:cs typeface="Calibri"/>
                <a:sym typeface="Calibri"/>
                <a:rtl val="0"/>
              </a:rPr>
              <a:t>CONTRACTION</a:t>
            </a:r>
          </a:p>
        </p:txBody>
      </p:sp>
      <p:sp>
        <p:nvSpPr>
          <p:cNvPr id="12" name="Freeform 68">
            <a:extLst>
              <a:ext uri="{FF2B5EF4-FFF2-40B4-BE49-F238E27FC236}">
                <a16:creationId xmlns:a16="http://schemas.microsoft.com/office/drawing/2014/main" id="{64440FFD-5BE3-3A40-924F-561ED222E44B}"/>
              </a:ext>
            </a:extLst>
          </p:cNvPr>
          <p:cNvSpPr/>
          <p:nvPr/>
        </p:nvSpPr>
        <p:spPr>
          <a:xfrm>
            <a:off x="4746447" y="3561097"/>
            <a:ext cx="1209165" cy="380856"/>
          </a:xfrm>
          <a:custGeom>
            <a:avLst/>
            <a:gdLst>
              <a:gd name="connsiteX0" fmla="*/ 1151574 w 1209165"/>
              <a:gd name="connsiteY0" fmla="*/ 0 h 380856"/>
              <a:gd name="connsiteX1" fmla="*/ 1209166 w 1209165"/>
              <a:gd name="connsiteY1" fmla="*/ 57564 h 380856"/>
              <a:gd name="connsiteX2" fmla="*/ 1209166 w 1209165"/>
              <a:gd name="connsiteY2" fmla="*/ 323293 h 380856"/>
              <a:gd name="connsiteX3" fmla="*/ 1151574 w 1209165"/>
              <a:gd name="connsiteY3" fmla="*/ 380857 h 380856"/>
              <a:gd name="connsiteX4" fmla="*/ 57591 w 1209165"/>
              <a:gd name="connsiteY4" fmla="*/ 380857 h 380856"/>
              <a:gd name="connsiteX5" fmla="*/ 0 w 1209165"/>
              <a:gd name="connsiteY5" fmla="*/ 323293 h 380856"/>
              <a:gd name="connsiteX6" fmla="*/ 0 w 1209165"/>
              <a:gd name="connsiteY6" fmla="*/ 57564 h 380856"/>
              <a:gd name="connsiteX7" fmla="*/ 57591 w 1209165"/>
              <a:gd name="connsiteY7" fmla="*/ 0 h 38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9165" h="380856">
                <a:moveTo>
                  <a:pt x="1151574" y="0"/>
                </a:moveTo>
                <a:cubicBezTo>
                  <a:pt x="1183381" y="0"/>
                  <a:pt x="1209166" y="25772"/>
                  <a:pt x="1209166" y="57564"/>
                </a:cubicBezTo>
                <a:lnTo>
                  <a:pt x="1209166" y="323293"/>
                </a:lnTo>
                <a:cubicBezTo>
                  <a:pt x="1209166" y="355084"/>
                  <a:pt x="1183381" y="380857"/>
                  <a:pt x="1151574" y="380857"/>
                </a:cubicBezTo>
                <a:lnTo>
                  <a:pt x="57591" y="380857"/>
                </a:lnTo>
                <a:cubicBezTo>
                  <a:pt x="25785" y="380857"/>
                  <a:pt x="0" y="355084"/>
                  <a:pt x="0" y="323293"/>
                </a:cubicBezTo>
                <a:lnTo>
                  <a:pt x="0" y="57564"/>
                </a:lnTo>
                <a:cubicBezTo>
                  <a:pt x="0" y="25772"/>
                  <a:pt x="25785" y="0"/>
                  <a:pt x="57591" y="0"/>
                </a:cubicBezTo>
                <a:close/>
              </a:path>
            </a:pathLst>
          </a:custGeom>
          <a:solidFill>
            <a:srgbClr val="145D99"/>
          </a:solidFill>
          <a:ln w="6402" cap="flat">
            <a:noFill/>
            <a:prstDash val="solid"/>
            <a:miter/>
          </a:ln>
        </p:spPr>
        <p:txBody>
          <a:bodyPr rtlCol="0" anchor="ctr"/>
          <a:lstStyle/>
          <a:p>
            <a:endParaRPr lang="en-GB" noProof="0" dirty="0"/>
          </a:p>
        </p:txBody>
      </p:sp>
      <p:sp>
        <p:nvSpPr>
          <p:cNvPr id="13" name="TextBox 69">
            <a:extLst>
              <a:ext uri="{FF2B5EF4-FFF2-40B4-BE49-F238E27FC236}">
                <a16:creationId xmlns:a16="http://schemas.microsoft.com/office/drawing/2014/main" id="{3336D0A6-34D5-91C4-3E7E-0AE61BBE03BB}"/>
              </a:ext>
            </a:extLst>
          </p:cNvPr>
          <p:cNvSpPr txBox="1"/>
          <p:nvPr/>
        </p:nvSpPr>
        <p:spPr>
          <a:xfrm>
            <a:off x="4750779" y="3527900"/>
            <a:ext cx="1227772" cy="307777"/>
          </a:xfrm>
          <a:prstGeom prst="rect">
            <a:avLst/>
          </a:prstGeom>
          <a:noFill/>
        </p:spPr>
        <p:txBody>
          <a:bodyPr wrap="none" rtlCol="0">
            <a:spAutoFit/>
          </a:bodyPr>
          <a:lstStyle/>
          <a:p>
            <a:pPr algn="l"/>
            <a:r>
              <a:rPr lang="en-GB" sz="1400" spc="0" baseline="0" noProof="0" dirty="0">
                <a:ln/>
                <a:solidFill>
                  <a:srgbClr val="FFFFFF"/>
                </a:solidFill>
                <a:latin typeface="Calibri"/>
                <a:cs typeface="Calibri"/>
                <a:sym typeface="Calibri"/>
                <a:rtl val="0"/>
              </a:rPr>
              <a:t>DESTRUCTION</a:t>
            </a:r>
          </a:p>
        </p:txBody>
      </p:sp>
      <p:sp>
        <p:nvSpPr>
          <p:cNvPr id="14" name="Freeform 70">
            <a:extLst>
              <a:ext uri="{FF2B5EF4-FFF2-40B4-BE49-F238E27FC236}">
                <a16:creationId xmlns:a16="http://schemas.microsoft.com/office/drawing/2014/main" id="{A98FE58E-7BB4-B12E-309E-3CED2A61C65F}"/>
              </a:ext>
            </a:extLst>
          </p:cNvPr>
          <p:cNvSpPr/>
          <p:nvPr/>
        </p:nvSpPr>
        <p:spPr>
          <a:xfrm>
            <a:off x="4746447" y="4780568"/>
            <a:ext cx="1186039" cy="380856"/>
          </a:xfrm>
          <a:custGeom>
            <a:avLst/>
            <a:gdLst>
              <a:gd name="connsiteX0" fmla="*/ 1128448 w 1186039"/>
              <a:gd name="connsiteY0" fmla="*/ 0 h 380856"/>
              <a:gd name="connsiteX1" fmla="*/ 1186040 w 1186039"/>
              <a:gd name="connsiteY1" fmla="*/ 57564 h 380856"/>
              <a:gd name="connsiteX2" fmla="*/ 1186040 w 1186039"/>
              <a:gd name="connsiteY2" fmla="*/ 323293 h 380856"/>
              <a:gd name="connsiteX3" fmla="*/ 1128448 w 1186039"/>
              <a:gd name="connsiteY3" fmla="*/ 380857 h 380856"/>
              <a:gd name="connsiteX4" fmla="*/ 57592 w 1186039"/>
              <a:gd name="connsiteY4" fmla="*/ 380857 h 380856"/>
              <a:gd name="connsiteX5" fmla="*/ 0 w 1186039"/>
              <a:gd name="connsiteY5" fmla="*/ 323293 h 380856"/>
              <a:gd name="connsiteX6" fmla="*/ 0 w 1186039"/>
              <a:gd name="connsiteY6" fmla="*/ 57564 h 380856"/>
              <a:gd name="connsiteX7" fmla="*/ 57592 w 1186039"/>
              <a:gd name="connsiteY7" fmla="*/ 0 h 38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6039" h="380856">
                <a:moveTo>
                  <a:pt x="1128448" y="0"/>
                </a:moveTo>
                <a:cubicBezTo>
                  <a:pt x="1160255" y="0"/>
                  <a:pt x="1186040" y="25772"/>
                  <a:pt x="1186040" y="57564"/>
                </a:cubicBezTo>
                <a:lnTo>
                  <a:pt x="1186040" y="323293"/>
                </a:lnTo>
                <a:cubicBezTo>
                  <a:pt x="1186040" y="355084"/>
                  <a:pt x="1160255" y="380857"/>
                  <a:pt x="1128448" y="380857"/>
                </a:cubicBezTo>
                <a:lnTo>
                  <a:pt x="57592" y="380857"/>
                </a:lnTo>
                <a:cubicBezTo>
                  <a:pt x="25785" y="380857"/>
                  <a:pt x="0" y="355084"/>
                  <a:pt x="0" y="323293"/>
                </a:cubicBezTo>
                <a:lnTo>
                  <a:pt x="0" y="57564"/>
                </a:lnTo>
                <a:cubicBezTo>
                  <a:pt x="0" y="25772"/>
                  <a:pt x="25785" y="0"/>
                  <a:pt x="57592" y="0"/>
                </a:cubicBezTo>
                <a:close/>
              </a:path>
            </a:pathLst>
          </a:custGeom>
          <a:solidFill>
            <a:srgbClr val="145D99"/>
          </a:solidFill>
          <a:ln w="6402" cap="flat">
            <a:noFill/>
            <a:prstDash val="solid"/>
            <a:miter/>
          </a:ln>
        </p:spPr>
        <p:txBody>
          <a:bodyPr rtlCol="0" anchor="ctr"/>
          <a:lstStyle/>
          <a:p>
            <a:endParaRPr lang="en-GB" noProof="0" dirty="0"/>
          </a:p>
        </p:txBody>
      </p:sp>
      <p:sp>
        <p:nvSpPr>
          <p:cNvPr id="15" name="TextBox 71">
            <a:extLst>
              <a:ext uri="{FF2B5EF4-FFF2-40B4-BE49-F238E27FC236}">
                <a16:creationId xmlns:a16="http://schemas.microsoft.com/office/drawing/2014/main" id="{974F1335-0D14-D32B-49B3-7C83BE12C523}"/>
              </a:ext>
            </a:extLst>
          </p:cNvPr>
          <p:cNvSpPr txBox="1"/>
          <p:nvPr/>
        </p:nvSpPr>
        <p:spPr>
          <a:xfrm>
            <a:off x="4750779" y="4747372"/>
            <a:ext cx="1228221" cy="261610"/>
          </a:xfrm>
          <a:prstGeom prst="rect">
            <a:avLst/>
          </a:prstGeom>
          <a:noFill/>
        </p:spPr>
        <p:txBody>
          <a:bodyPr wrap="none" rtlCol="0">
            <a:spAutoFit/>
          </a:bodyPr>
          <a:lstStyle/>
          <a:p>
            <a:pPr algn="l"/>
            <a:r>
              <a:rPr lang="en-GB" sz="1100" spc="0" baseline="0" noProof="0" dirty="0">
                <a:ln/>
                <a:solidFill>
                  <a:srgbClr val="FFFFFF"/>
                </a:solidFill>
                <a:latin typeface="Calibri"/>
                <a:cs typeface="Calibri"/>
                <a:sym typeface="Calibri"/>
                <a:rtl val="0"/>
              </a:rPr>
              <a:t>LOSS OF VIABILITY</a:t>
            </a:r>
          </a:p>
        </p:txBody>
      </p:sp>
      <p:sp>
        <p:nvSpPr>
          <p:cNvPr id="16" name="Freeform 72">
            <a:extLst>
              <a:ext uri="{FF2B5EF4-FFF2-40B4-BE49-F238E27FC236}">
                <a16:creationId xmlns:a16="http://schemas.microsoft.com/office/drawing/2014/main" id="{80822FA0-B5A0-DA7D-E615-6B4A61E27F38}"/>
              </a:ext>
            </a:extLst>
          </p:cNvPr>
          <p:cNvSpPr/>
          <p:nvPr/>
        </p:nvSpPr>
        <p:spPr>
          <a:xfrm>
            <a:off x="4746447" y="2335799"/>
            <a:ext cx="1029920" cy="380856"/>
          </a:xfrm>
          <a:custGeom>
            <a:avLst/>
            <a:gdLst>
              <a:gd name="connsiteX0" fmla="*/ 972330 w 1029920"/>
              <a:gd name="connsiteY0" fmla="*/ 0 h 380856"/>
              <a:gd name="connsiteX1" fmla="*/ 1029921 w 1029920"/>
              <a:gd name="connsiteY1" fmla="*/ 57564 h 380856"/>
              <a:gd name="connsiteX2" fmla="*/ 1029921 w 1029920"/>
              <a:gd name="connsiteY2" fmla="*/ 323293 h 380856"/>
              <a:gd name="connsiteX3" fmla="*/ 972330 w 1029920"/>
              <a:gd name="connsiteY3" fmla="*/ 380857 h 380856"/>
              <a:gd name="connsiteX4" fmla="*/ 57592 w 1029920"/>
              <a:gd name="connsiteY4" fmla="*/ 380857 h 380856"/>
              <a:gd name="connsiteX5" fmla="*/ 0 w 1029920"/>
              <a:gd name="connsiteY5" fmla="*/ 323293 h 380856"/>
              <a:gd name="connsiteX6" fmla="*/ 0 w 1029920"/>
              <a:gd name="connsiteY6" fmla="*/ 57564 h 380856"/>
              <a:gd name="connsiteX7" fmla="*/ 57592 w 1029920"/>
              <a:gd name="connsiteY7" fmla="*/ 0 h 38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9920" h="380856">
                <a:moveTo>
                  <a:pt x="972330" y="0"/>
                </a:moveTo>
                <a:cubicBezTo>
                  <a:pt x="1004136" y="0"/>
                  <a:pt x="1029921" y="25772"/>
                  <a:pt x="1029921" y="57564"/>
                </a:cubicBezTo>
                <a:lnTo>
                  <a:pt x="1029921" y="323293"/>
                </a:lnTo>
                <a:cubicBezTo>
                  <a:pt x="1029921" y="355084"/>
                  <a:pt x="1004136" y="380857"/>
                  <a:pt x="972330" y="380857"/>
                </a:cubicBezTo>
                <a:lnTo>
                  <a:pt x="57592" y="380857"/>
                </a:lnTo>
                <a:cubicBezTo>
                  <a:pt x="25785" y="380857"/>
                  <a:pt x="0" y="355084"/>
                  <a:pt x="0" y="323293"/>
                </a:cubicBezTo>
                <a:lnTo>
                  <a:pt x="0" y="57564"/>
                </a:lnTo>
                <a:cubicBezTo>
                  <a:pt x="0" y="25772"/>
                  <a:pt x="25785" y="0"/>
                  <a:pt x="57592" y="0"/>
                </a:cubicBezTo>
                <a:close/>
              </a:path>
            </a:pathLst>
          </a:custGeom>
          <a:solidFill>
            <a:srgbClr val="145D99"/>
          </a:solidFill>
          <a:ln w="6402" cap="flat">
            <a:noFill/>
            <a:prstDash val="solid"/>
            <a:miter/>
          </a:ln>
        </p:spPr>
        <p:txBody>
          <a:bodyPr rtlCol="0" anchor="ctr"/>
          <a:lstStyle/>
          <a:p>
            <a:endParaRPr lang="en-GB" noProof="0" dirty="0"/>
          </a:p>
        </p:txBody>
      </p:sp>
      <p:sp>
        <p:nvSpPr>
          <p:cNvPr id="17" name="Freeform 79">
            <a:extLst>
              <a:ext uri="{FF2B5EF4-FFF2-40B4-BE49-F238E27FC236}">
                <a16:creationId xmlns:a16="http://schemas.microsoft.com/office/drawing/2014/main" id="{6A72CE6A-EF72-C9FC-1882-181BE8F2B151}"/>
              </a:ext>
            </a:extLst>
          </p:cNvPr>
          <p:cNvSpPr/>
          <p:nvPr/>
        </p:nvSpPr>
        <p:spPr>
          <a:xfrm>
            <a:off x="4636581" y="5005958"/>
            <a:ext cx="2435051" cy="467554"/>
          </a:xfrm>
          <a:custGeom>
            <a:avLst/>
            <a:gdLst>
              <a:gd name="connsiteX0" fmla="*/ 2246710 w 2435051"/>
              <a:gd name="connsiteY0" fmla="*/ 0 h 467554"/>
              <a:gd name="connsiteX1" fmla="*/ 2435052 w 2435051"/>
              <a:gd name="connsiteY1" fmla="*/ 188251 h 467554"/>
              <a:gd name="connsiteX2" fmla="*/ 2435052 w 2435051"/>
              <a:gd name="connsiteY2" fmla="*/ 279303 h 467554"/>
              <a:gd name="connsiteX3" fmla="*/ 2246710 w 2435051"/>
              <a:gd name="connsiteY3" fmla="*/ 467555 h 467554"/>
              <a:gd name="connsiteX4" fmla="*/ 188342 w 2435051"/>
              <a:gd name="connsiteY4" fmla="*/ 467555 h 467554"/>
              <a:gd name="connsiteX5" fmla="*/ 0 w 2435051"/>
              <a:gd name="connsiteY5" fmla="*/ 279303 h 467554"/>
              <a:gd name="connsiteX6" fmla="*/ 0 w 2435051"/>
              <a:gd name="connsiteY6" fmla="*/ 188251 h 467554"/>
              <a:gd name="connsiteX7" fmla="*/ 188342 w 2435051"/>
              <a:gd name="connsiteY7" fmla="*/ 0 h 467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5051" h="467554">
                <a:moveTo>
                  <a:pt x="2246710" y="0"/>
                </a:moveTo>
                <a:cubicBezTo>
                  <a:pt x="2350728" y="0"/>
                  <a:pt x="2435052" y="84283"/>
                  <a:pt x="2435052" y="188251"/>
                </a:cubicBezTo>
                <a:lnTo>
                  <a:pt x="2435052" y="279303"/>
                </a:lnTo>
                <a:cubicBezTo>
                  <a:pt x="2435052" y="383272"/>
                  <a:pt x="2350728" y="467555"/>
                  <a:pt x="2246710" y="467555"/>
                </a:cubicBezTo>
                <a:lnTo>
                  <a:pt x="188342" y="467555"/>
                </a:lnTo>
                <a:cubicBezTo>
                  <a:pt x="84323" y="467555"/>
                  <a:pt x="0" y="383272"/>
                  <a:pt x="0" y="279303"/>
                </a:cubicBezTo>
                <a:lnTo>
                  <a:pt x="0" y="188251"/>
                </a:lnTo>
                <a:cubicBezTo>
                  <a:pt x="0" y="84283"/>
                  <a:pt x="84323" y="0"/>
                  <a:pt x="188342" y="0"/>
                </a:cubicBezTo>
                <a:close/>
              </a:path>
            </a:pathLst>
          </a:custGeom>
          <a:solidFill>
            <a:srgbClr val="307AFC"/>
          </a:solidFill>
          <a:ln w="6402" cap="flat">
            <a:noFill/>
            <a:prstDash val="solid"/>
            <a:miter/>
          </a:ln>
        </p:spPr>
        <p:txBody>
          <a:bodyPr rtlCol="0" anchor="ctr"/>
          <a:lstStyle/>
          <a:p>
            <a:endParaRPr lang="en-GB" noProof="0" dirty="0"/>
          </a:p>
        </p:txBody>
      </p:sp>
      <p:sp>
        <p:nvSpPr>
          <p:cNvPr id="18" name="Freeform 81">
            <a:extLst>
              <a:ext uri="{FF2B5EF4-FFF2-40B4-BE49-F238E27FC236}">
                <a16:creationId xmlns:a16="http://schemas.microsoft.com/office/drawing/2014/main" id="{4B8A20EE-FD45-457A-A6F6-88A9EFE452D0}"/>
              </a:ext>
            </a:extLst>
          </p:cNvPr>
          <p:cNvSpPr/>
          <p:nvPr/>
        </p:nvSpPr>
        <p:spPr>
          <a:xfrm>
            <a:off x="4636581" y="2555425"/>
            <a:ext cx="2203724" cy="791167"/>
          </a:xfrm>
          <a:custGeom>
            <a:avLst/>
            <a:gdLst>
              <a:gd name="connsiteX0" fmla="*/ 2033769 w 2203724"/>
              <a:gd name="connsiteY0" fmla="*/ 0 h 791167"/>
              <a:gd name="connsiteX1" fmla="*/ 2203725 w 2203724"/>
              <a:gd name="connsiteY1" fmla="*/ 169874 h 791167"/>
              <a:gd name="connsiteX2" fmla="*/ 2203725 w 2203724"/>
              <a:gd name="connsiteY2" fmla="*/ 621293 h 791167"/>
              <a:gd name="connsiteX3" fmla="*/ 2033769 w 2203724"/>
              <a:gd name="connsiteY3" fmla="*/ 791168 h 791167"/>
              <a:gd name="connsiteX4" fmla="*/ 169956 w 2203724"/>
              <a:gd name="connsiteY4" fmla="*/ 791168 h 791167"/>
              <a:gd name="connsiteX5" fmla="*/ 0 w 2203724"/>
              <a:gd name="connsiteY5" fmla="*/ 621293 h 791167"/>
              <a:gd name="connsiteX6" fmla="*/ 0 w 2203724"/>
              <a:gd name="connsiteY6" fmla="*/ 169874 h 791167"/>
              <a:gd name="connsiteX7" fmla="*/ 169956 w 2203724"/>
              <a:gd name="connsiteY7" fmla="*/ 0 h 79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3724" h="791167">
                <a:moveTo>
                  <a:pt x="2033769" y="0"/>
                </a:moveTo>
                <a:cubicBezTo>
                  <a:pt x="2127633" y="0"/>
                  <a:pt x="2203725" y="76056"/>
                  <a:pt x="2203725" y="169874"/>
                </a:cubicBezTo>
                <a:lnTo>
                  <a:pt x="2203725" y="621293"/>
                </a:lnTo>
                <a:cubicBezTo>
                  <a:pt x="2203725" y="715112"/>
                  <a:pt x="2127633" y="791168"/>
                  <a:pt x="2033769" y="791168"/>
                </a:cubicBezTo>
                <a:lnTo>
                  <a:pt x="169956" y="791168"/>
                </a:lnTo>
                <a:cubicBezTo>
                  <a:pt x="76092" y="791168"/>
                  <a:pt x="0" y="715112"/>
                  <a:pt x="0" y="621293"/>
                </a:cubicBezTo>
                <a:lnTo>
                  <a:pt x="0" y="169874"/>
                </a:lnTo>
                <a:cubicBezTo>
                  <a:pt x="0" y="76056"/>
                  <a:pt x="76092" y="0"/>
                  <a:pt x="169956" y="0"/>
                </a:cubicBezTo>
                <a:close/>
              </a:path>
            </a:pathLst>
          </a:custGeom>
          <a:solidFill>
            <a:srgbClr val="307AFC"/>
          </a:solidFill>
          <a:ln w="6402" cap="flat">
            <a:noFill/>
            <a:prstDash val="solid"/>
            <a:miter/>
          </a:ln>
        </p:spPr>
        <p:txBody>
          <a:bodyPr rtlCol="0" anchor="ctr"/>
          <a:lstStyle/>
          <a:p>
            <a:endParaRPr lang="en-GB" noProof="0" dirty="0"/>
          </a:p>
        </p:txBody>
      </p:sp>
      <p:sp>
        <p:nvSpPr>
          <p:cNvPr id="19" name="Freeform 84">
            <a:extLst>
              <a:ext uri="{FF2B5EF4-FFF2-40B4-BE49-F238E27FC236}">
                <a16:creationId xmlns:a16="http://schemas.microsoft.com/office/drawing/2014/main" id="{3C61DD0B-B200-D331-60C5-34F519F44BAC}"/>
              </a:ext>
            </a:extLst>
          </p:cNvPr>
          <p:cNvSpPr/>
          <p:nvPr/>
        </p:nvSpPr>
        <p:spPr>
          <a:xfrm>
            <a:off x="4636581" y="3780724"/>
            <a:ext cx="2550682" cy="791167"/>
          </a:xfrm>
          <a:custGeom>
            <a:avLst/>
            <a:gdLst>
              <a:gd name="connsiteX0" fmla="*/ 2362341 w 2550682"/>
              <a:gd name="connsiteY0" fmla="*/ 0 h 791167"/>
              <a:gd name="connsiteX1" fmla="*/ 2550683 w 2550682"/>
              <a:gd name="connsiteY1" fmla="*/ 188251 h 791167"/>
              <a:gd name="connsiteX2" fmla="*/ 2550683 w 2550682"/>
              <a:gd name="connsiteY2" fmla="*/ 602917 h 791167"/>
              <a:gd name="connsiteX3" fmla="*/ 2362341 w 2550682"/>
              <a:gd name="connsiteY3" fmla="*/ 791168 h 791167"/>
              <a:gd name="connsiteX4" fmla="*/ 188341 w 2550682"/>
              <a:gd name="connsiteY4" fmla="*/ 791168 h 791167"/>
              <a:gd name="connsiteX5" fmla="*/ -1 w 2550682"/>
              <a:gd name="connsiteY5" fmla="*/ 602917 h 791167"/>
              <a:gd name="connsiteX6" fmla="*/ -1 w 2550682"/>
              <a:gd name="connsiteY6" fmla="*/ 188251 h 791167"/>
              <a:gd name="connsiteX7" fmla="*/ 188341 w 2550682"/>
              <a:gd name="connsiteY7" fmla="*/ 0 h 79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682" h="791167">
                <a:moveTo>
                  <a:pt x="2362341" y="0"/>
                </a:moveTo>
                <a:cubicBezTo>
                  <a:pt x="2466360" y="0"/>
                  <a:pt x="2550683" y="84283"/>
                  <a:pt x="2550683" y="188251"/>
                </a:cubicBezTo>
                <a:lnTo>
                  <a:pt x="2550683" y="602917"/>
                </a:lnTo>
                <a:cubicBezTo>
                  <a:pt x="2550683" y="706885"/>
                  <a:pt x="2466359" y="791168"/>
                  <a:pt x="2362341" y="791168"/>
                </a:cubicBezTo>
                <a:lnTo>
                  <a:pt x="188341" y="791168"/>
                </a:lnTo>
                <a:cubicBezTo>
                  <a:pt x="84323" y="791168"/>
                  <a:pt x="-1" y="706885"/>
                  <a:pt x="-1" y="602917"/>
                </a:cubicBezTo>
                <a:lnTo>
                  <a:pt x="-1" y="188251"/>
                </a:lnTo>
                <a:cubicBezTo>
                  <a:pt x="-1" y="84283"/>
                  <a:pt x="84323" y="0"/>
                  <a:pt x="188341" y="0"/>
                </a:cubicBezTo>
                <a:close/>
              </a:path>
            </a:pathLst>
          </a:custGeom>
          <a:solidFill>
            <a:srgbClr val="307AFC"/>
          </a:solidFill>
          <a:ln w="6402" cap="flat">
            <a:noFill/>
            <a:prstDash val="solid"/>
            <a:miter/>
          </a:ln>
        </p:spPr>
        <p:txBody>
          <a:bodyPr rtlCol="0" anchor="ctr"/>
          <a:lstStyle/>
          <a:p>
            <a:endParaRPr lang="en-GB" noProof="0" dirty="0"/>
          </a:p>
        </p:txBody>
      </p:sp>
      <p:sp>
        <p:nvSpPr>
          <p:cNvPr id="20" name="Freeform 109">
            <a:extLst>
              <a:ext uri="{FF2B5EF4-FFF2-40B4-BE49-F238E27FC236}">
                <a16:creationId xmlns:a16="http://schemas.microsoft.com/office/drawing/2014/main" id="{DB65AE9D-F79B-BF5F-50B0-83DBB33054D1}"/>
              </a:ext>
            </a:extLst>
          </p:cNvPr>
          <p:cNvSpPr/>
          <p:nvPr/>
        </p:nvSpPr>
        <p:spPr>
          <a:xfrm>
            <a:off x="4636581" y="5907579"/>
            <a:ext cx="2435051" cy="467554"/>
          </a:xfrm>
          <a:custGeom>
            <a:avLst/>
            <a:gdLst>
              <a:gd name="connsiteX0" fmla="*/ 2246710 w 2435051"/>
              <a:gd name="connsiteY0" fmla="*/ 0 h 467554"/>
              <a:gd name="connsiteX1" fmla="*/ 2435052 w 2435051"/>
              <a:gd name="connsiteY1" fmla="*/ 188251 h 467554"/>
              <a:gd name="connsiteX2" fmla="*/ 2435052 w 2435051"/>
              <a:gd name="connsiteY2" fmla="*/ 279303 h 467554"/>
              <a:gd name="connsiteX3" fmla="*/ 2246710 w 2435051"/>
              <a:gd name="connsiteY3" fmla="*/ 467555 h 467554"/>
              <a:gd name="connsiteX4" fmla="*/ 188342 w 2435051"/>
              <a:gd name="connsiteY4" fmla="*/ 467555 h 467554"/>
              <a:gd name="connsiteX5" fmla="*/ 0 w 2435051"/>
              <a:gd name="connsiteY5" fmla="*/ 279303 h 467554"/>
              <a:gd name="connsiteX6" fmla="*/ 0 w 2435051"/>
              <a:gd name="connsiteY6" fmla="*/ 188251 h 467554"/>
              <a:gd name="connsiteX7" fmla="*/ 188342 w 2435051"/>
              <a:gd name="connsiteY7" fmla="*/ 0 h 467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5051" h="467554">
                <a:moveTo>
                  <a:pt x="2246710" y="0"/>
                </a:moveTo>
                <a:cubicBezTo>
                  <a:pt x="2350728" y="0"/>
                  <a:pt x="2435052" y="84283"/>
                  <a:pt x="2435052" y="188251"/>
                </a:cubicBezTo>
                <a:lnTo>
                  <a:pt x="2435052" y="279303"/>
                </a:lnTo>
                <a:cubicBezTo>
                  <a:pt x="2435052" y="383272"/>
                  <a:pt x="2350728" y="467555"/>
                  <a:pt x="2246710" y="467555"/>
                </a:cubicBezTo>
                <a:lnTo>
                  <a:pt x="188342" y="467555"/>
                </a:lnTo>
                <a:cubicBezTo>
                  <a:pt x="84323" y="467555"/>
                  <a:pt x="0" y="383272"/>
                  <a:pt x="0" y="279303"/>
                </a:cubicBezTo>
                <a:lnTo>
                  <a:pt x="0" y="188251"/>
                </a:lnTo>
                <a:cubicBezTo>
                  <a:pt x="0" y="84283"/>
                  <a:pt x="84323" y="0"/>
                  <a:pt x="188342" y="0"/>
                </a:cubicBezTo>
                <a:close/>
              </a:path>
            </a:pathLst>
          </a:custGeom>
          <a:solidFill>
            <a:srgbClr val="307AFC"/>
          </a:solidFill>
          <a:ln w="6402" cap="flat">
            <a:noFill/>
            <a:prstDash val="solid"/>
            <a:miter/>
          </a:ln>
        </p:spPr>
        <p:txBody>
          <a:bodyPr rtlCol="0" anchor="ctr"/>
          <a:lstStyle/>
          <a:p>
            <a:endParaRPr lang="en-GB" noProof="0" dirty="0"/>
          </a:p>
        </p:txBody>
      </p:sp>
      <p:sp>
        <p:nvSpPr>
          <p:cNvPr id="21" name="TextBox 111">
            <a:extLst>
              <a:ext uri="{FF2B5EF4-FFF2-40B4-BE49-F238E27FC236}">
                <a16:creationId xmlns:a16="http://schemas.microsoft.com/office/drawing/2014/main" id="{22DD1462-4D40-3100-C997-703F24A6DC78}"/>
              </a:ext>
            </a:extLst>
          </p:cNvPr>
          <p:cNvSpPr txBox="1"/>
          <p:nvPr/>
        </p:nvSpPr>
        <p:spPr>
          <a:xfrm>
            <a:off x="4697615" y="2302666"/>
            <a:ext cx="1132041" cy="261610"/>
          </a:xfrm>
          <a:prstGeom prst="rect">
            <a:avLst/>
          </a:prstGeom>
          <a:noFill/>
        </p:spPr>
        <p:txBody>
          <a:bodyPr wrap="none" rtlCol="0">
            <a:spAutoFit/>
          </a:bodyPr>
          <a:lstStyle/>
          <a:p>
            <a:pPr algn="l"/>
            <a:r>
              <a:rPr lang="en-GB" sz="1100" spc="0" baseline="0" noProof="0" dirty="0">
                <a:ln/>
                <a:solidFill>
                  <a:srgbClr val="FFFFFF"/>
                </a:solidFill>
                <a:latin typeface="Calibri"/>
                <a:cs typeface="Calibri"/>
                <a:sym typeface="Calibri"/>
                <a:rtl val="0"/>
              </a:rPr>
              <a:t>DETERIORATION</a:t>
            </a:r>
          </a:p>
        </p:txBody>
      </p:sp>
      <p:sp>
        <p:nvSpPr>
          <p:cNvPr id="22" name="TextBox 112">
            <a:extLst>
              <a:ext uri="{FF2B5EF4-FFF2-40B4-BE49-F238E27FC236}">
                <a16:creationId xmlns:a16="http://schemas.microsoft.com/office/drawing/2014/main" id="{0B65CD7B-108B-5AE7-D467-07EC55922FA9}"/>
              </a:ext>
            </a:extLst>
          </p:cNvPr>
          <p:cNvSpPr txBox="1"/>
          <p:nvPr/>
        </p:nvSpPr>
        <p:spPr>
          <a:xfrm>
            <a:off x="719565" y="1289300"/>
            <a:ext cx="1623778" cy="384721"/>
          </a:xfrm>
          <a:prstGeom prst="rect">
            <a:avLst/>
          </a:prstGeom>
          <a:noFill/>
        </p:spPr>
        <p:txBody>
          <a:bodyPr wrap="none" rtlCol="0">
            <a:spAutoFit/>
          </a:bodyPr>
          <a:lstStyle/>
          <a:p>
            <a:pPr algn="l"/>
            <a:r>
              <a:rPr lang="en-GB" sz="1900" b="1" spc="0" baseline="0" noProof="0" dirty="0">
                <a:ln/>
                <a:solidFill>
                  <a:srgbClr val="A7A9AC"/>
                </a:solidFill>
                <a:latin typeface="Calibri" panose="020F0502020204030204" pitchFamily="34" charset="0"/>
                <a:cs typeface="Calibri" panose="020F0502020204030204" pitchFamily="34" charset="0"/>
                <a:sym typeface="Calibri"/>
                <a:rtl val="0"/>
              </a:rPr>
              <a:t>MECHANISMS</a:t>
            </a:r>
          </a:p>
        </p:txBody>
      </p:sp>
      <p:grpSp>
        <p:nvGrpSpPr>
          <p:cNvPr id="23" name="Group 254">
            <a:extLst>
              <a:ext uri="{FF2B5EF4-FFF2-40B4-BE49-F238E27FC236}">
                <a16:creationId xmlns:a16="http://schemas.microsoft.com/office/drawing/2014/main" id="{6275D053-59F8-6221-25B5-A098B7F47886}"/>
              </a:ext>
            </a:extLst>
          </p:cNvPr>
          <p:cNvGrpSpPr/>
          <p:nvPr/>
        </p:nvGrpSpPr>
        <p:grpSpPr>
          <a:xfrm>
            <a:off x="2408000" y="2156576"/>
            <a:ext cx="1411921" cy="3824126"/>
            <a:chOff x="2302844" y="2153222"/>
            <a:chExt cx="1411921" cy="3824126"/>
          </a:xfrm>
        </p:grpSpPr>
        <p:grpSp>
          <p:nvGrpSpPr>
            <p:cNvPr id="24" name="Graphic 5">
              <a:extLst>
                <a:ext uri="{FF2B5EF4-FFF2-40B4-BE49-F238E27FC236}">
                  <a16:creationId xmlns:a16="http://schemas.microsoft.com/office/drawing/2014/main" id="{18C20F90-01D2-95EC-B185-2271FB867FAE}"/>
                </a:ext>
              </a:extLst>
            </p:cNvPr>
            <p:cNvGrpSpPr/>
            <p:nvPr/>
          </p:nvGrpSpPr>
          <p:grpSpPr>
            <a:xfrm>
              <a:off x="2302844" y="2153222"/>
              <a:ext cx="1411921" cy="1935082"/>
              <a:chOff x="2302844" y="2153222"/>
              <a:chExt cx="1411921" cy="1935082"/>
            </a:xfrm>
          </p:grpSpPr>
          <p:sp>
            <p:nvSpPr>
              <p:cNvPr id="43" name="Freeform 114">
                <a:extLst>
                  <a:ext uri="{FF2B5EF4-FFF2-40B4-BE49-F238E27FC236}">
                    <a16:creationId xmlns:a16="http://schemas.microsoft.com/office/drawing/2014/main" id="{6AFB123B-0657-F7F6-8F43-3E856DAB9F07}"/>
                  </a:ext>
                </a:extLst>
              </p:cNvPr>
              <p:cNvSpPr/>
              <p:nvPr/>
            </p:nvSpPr>
            <p:spPr>
              <a:xfrm>
                <a:off x="2373248" y="2227306"/>
                <a:ext cx="1303208" cy="1820722"/>
              </a:xfrm>
              <a:custGeom>
                <a:avLst/>
                <a:gdLst>
                  <a:gd name="connsiteX0" fmla="*/ 1303209 w 1303208"/>
                  <a:gd name="connsiteY0" fmla="*/ 1820723 h 1820722"/>
                  <a:gd name="connsiteX1" fmla="*/ 1067461 w 1303208"/>
                  <a:gd name="connsiteY1" fmla="*/ 1820723 h 1820722"/>
                  <a:gd name="connsiteX2" fmla="*/ 986807 w 1303208"/>
                  <a:gd name="connsiteY2" fmla="*/ 1740108 h 1820722"/>
                  <a:gd name="connsiteX3" fmla="*/ 986807 w 1303208"/>
                  <a:gd name="connsiteY3" fmla="*/ 80615 h 1820722"/>
                  <a:gd name="connsiteX4" fmla="*/ 906154 w 1303208"/>
                  <a:gd name="connsiteY4" fmla="*/ 0 h 1820722"/>
                  <a:gd name="connsiteX5" fmla="*/ 0 w 1303208"/>
                  <a:gd name="connsiteY5" fmla="*/ 0 h 182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3208" h="1820722">
                    <a:moveTo>
                      <a:pt x="1303209" y="1820723"/>
                    </a:moveTo>
                    <a:lnTo>
                      <a:pt x="1067461" y="1820723"/>
                    </a:lnTo>
                    <a:cubicBezTo>
                      <a:pt x="1022938" y="1820723"/>
                      <a:pt x="986807" y="1784674"/>
                      <a:pt x="986807" y="1740108"/>
                    </a:cubicBezTo>
                    <a:lnTo>
                      <a:pt x="986807" y="80615"/>
                    </a:lnTo>
                    <a:cubicBezTo>
                      <a:pt x="986807" y="36113"/>
                      <a:pt x="950741" y="0"/>
                      <a:pt x="906154" y="0"/>
                    </a:cubicBezTo>
                    <a:lnTo>
                      <a:pt x="0" y="0"/>
                    </a:lnTo>
                  </a:path>
                </a:pathLst>
              </a:custGeom>
              <a:noFill/>
              <a:ln w="26759" cap="sq">
                <a:solidFill>
                  <a:srgbClr val="95CD4D"/>
                </a:solidFill>
                <a:prstDash val="solid"/>
                <a:bevel/>
              </a:ln>
            </p:spPr>
            <p:txBody>
              <a:bodyPr rtlCol="0" anchor="ctr"/>
              <a:lstStyle/>
              <a:p>
                <a:endParaRPr lang="en-GB" noProof="0" dirty="0"/>
              </a:p>
            </p:txBody>
          </p:sp>
          <p:sp>
            <p:nvSpPr>
              <p:cNvPr id="44" name="Freeform 115">
                <a:extLst>
                  <a:ext uri="{FF2B5EF4-FFF2-40B4-BE49-F238E27FC236}">
                    <a16:creationId xmlns:a16="http://schemas.microsoft.com/office/drawing/2014/main" id="{E8273B6D-C3C0-A73C-1B9C-BCEADF8162ED}"/>
                  </a:ext>
                </a:extLst>
              </p:cNvPr>
              <p:cNvSpPr/>
              <p:nvPr/>
            </p:nvSpPr>
            <p:spPr>
              <a:xfrm>
                <a:off x="3634176" y="4007753"/>
                <a:ext cx="80589" cy="80551"/>
              </a:xfrm>
              <a:custGeom>
                <a:avLst/>
                <a:gdLst>
                  <a:gd name="connsiteX0" fmla="*/ 40295 w 80589"/>
                  <a:gd name="connsiteY0" fmla="*/ 0 h 80551"/>
                  <a:gd name="connsiteX1" fmla="*/ 80590 w 80589"/>
                  <a:gd name="connsiteY1" fmla="*/ 40276 h 80551"/>
                  <a:gd name="connsiteX2" fmla="*/ 40295 w 80589"/>
                  <a:gd name="connsiteY2" fmla="*/ 80551 h 80551"/>
                  <a:gd name="connsiteX3" fmla="*/ 0 w 80589"/>
                  <a:gd name="connsiteY3" fmla="*/ 40276 h 80551"/>
                  <a:gd name="connsiteX4" fmla="*/ 40295 w 80589"/>
                  <a:gd name="connsiteY4" fmla="*/ 0 h 8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89" h="80551">
                    <a:moveTo>
                      <a:pt x="40295" y="0"/>
                    </a:moveTo>
                    <a:cubicBezTo>
                      <a:pt x="62524" y="0"/>
                      <a:pt x="80590" y="18057"/>
                      <a:pt x="80590" y="40276"/>
                    </a:cubicBezTo>
                    <a:cubicBezTo>
                      <a:pt x="80590" y="62494"/>
                      <a:pt x="62524" y="80551"/>
                      <a:pt x="40295" y="80551"/>
                    </a:cubicBezTo>
                    <a:cubicBezTo>
                      <a:pt x="18065" y="80551"/>
                      <a:pt x="0" y="62494"/>
                      <a:pt x="0" y="40276"/>
                    </a:cubicBezTo>
                    <a:cubicBezTo>
                      <a:pt x="0" y="18057"/>
                      <a:pt x="18065" y="0"/>
                      <a:pt x="40295" y="0"/>
                    </a:cubicBezTo>
                    <a:close/>
                  </a:path>
                </a:pathLst>
              </a:custGeom>
              <a:solidFill>
                <a:srgbClr val="95CD4D"/>
              </a:solidFill>
              <a:ln w="6402" cap="flat">
                <a:noFill/>
                <a:prstDash val="solid"/>
                <a:miter/>
              </a:ln>
            </p:spPr>
            <p:txBody>
              <a:bodyPr rtlCol="0" anchor="ctr"/>
              <a:lstStyle/>
              <a:p>
                <a:endParaRPr lang="en-GB" noProof="0" dirty="0"/>
              </a:p>
            </p:txBody>
          </p:sp>
          <p:grpSp>
            <p:nvGrpSpPr>
              <p:cNvPr id="45" name="Graphic 5">
                <a:extLst>
                  <a:ext uri="{FF2B5EF4-FFF2-40B4-BE49-F238E27FC236}">
                    <a16:creationId xmlns:a16="http://schemas.microsoft.com/office/drawing/2014/main" id="{AC69B81D-4D27-3EDA-13A2-A6ED3D784198}"/>
                  </a:ext>
                </a:extLst>
              </p:cNvPr>
              <p:cNvGrpSpPr/>
              <p:nvPr/>
            </p:nvGrpSpPr>
            <p:grpSpPr>
              <a:xfrm>
                <a:off x="2302844" y="2153222"/>
                <a:ext cx="148367" cy="148295"/>
                <a:chOff x="2302844" y="2153222"/>
                <a:chExt cx="148367" cy="148295"/>
              </a:xfrm>
            </p:grpSpPr>
            <p:sp>
              <p:nvSpPr>
                <p:cNvPr id="46" name="Freeform 117">
                  <a:extLst>
                    <a:ext uri="{FF2B5EF4-FFF2-40B4-BE49-F238E27FC236}">
                      <a16:creationId xmlns:a16="http://schemas.microsoft.com/office/drawing/2014/main" id="{1F5626EE-3D20-BDA1-40EA-E448C593C0ED}"/>
                    </a:ext>
                  </a:extLst>
                </p:cNvPr>
                <p:cNvSpPr/>
                <p:nvPr/>
              </p:nvSpPr>
              <p:spPr>
                <a:xfrm>
                  <a:off x="2311557" y="2161930"/>
                  <a:ext cx="130942" cy="130879"/>
                </a:xfrm>
                <a:custGeom>
                  <a:avLst/>
                  <a:gdLst>
                    <a:gd name="connsiteX0" fmla="*/ 65471 w 130942"/>
                    <a:gd name="connsiteY0" fmla="*/ 0 h 130879"/>
                    <a:gd name="connsiteX1" fmla="*/ 0 w 130942"/>
                    <a:gd name="connsiteY1" fmla="*/ 65440 h 130879"/>
                    <a:gd name="connsiteX2" fmla="*/ 65471 w 130942"/>
                    <a:gd name="connsiteY2" fmla="*/ 130879 h 130879"/>
                    <a:gd name="connsiteX3" fmla="*/ 130942 w 130942"/>
                    <a:gd name="connsiteY3" fmla="*/ 65440 h 130879"/>
                    <a:gd name="connsiteX4" fmla="*/ 65471 w 130942"/>
                    <a:gd name="connsiteY4" fmla="*/ 0 h 130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42" h="130879">
                      <a:moveTo>
                        <a:pt x="65471" y="0"/>
                      </a:moveTo>
                      <a:cubicBezTo>
                        <a:pt x="29276" y="0"/>
                        <a:pt x="0" y="29326"/>
                        <a:pt x="0" y="65440"/>
                      </a:cubicBezTo>
                      <a:cubicBezTo>
                        <a:pt x="0" y="101553"/>
                        <a:pt x="29340" y="130879"/>
                        <a:pt x="65471" y="130879"/>
                      </a:cubicBezTo>
                      <a:cubicBezTo>
                        <a:pt x="101602" y="130879"/>
                        <a:pt x="130942" y="101553"/>
                        <a:pt x="130942" y="65440"/>
                      </a:cubicBezTo>
                      <a:cubicBezTo>
                        <a:pt x="130942" y="29326"/>
                        <a:pt x="101602" y="0"/>
                        <a:pt x="65471" y="0"/>
                      </a:cubicBezTo>
                      <a:close/>
                    </a:path>
                  </a:pathLst>
                </a:custGeom>
                <a:solidFill>
                  <a:srgbClr val="FFFFFF"/>
                </a:solidFill>
                <a:ln w="6402" cap="flat">
                  <a:noFill/>
                  <a:prstDash val="solid"/>
                  <a:miter/>
                </a:ln>
              </p:spPr>
              <p:txBody>
                <a:bodyPr rtlCol="0" anchor="ctr"/>
                <a:lstStyle/>
                <a:p>
                  <a:endParaRPr lang="en-GB" noProof="0" dirty="0"/>
                </a:p>
              </p:txBody>
            </p:sp>
            <p:sp>
              <p:nvSpPr>
                <p:cNvPr id="47" name="Freeform 118">
                  <a:extLst>
                    <a:ext uri="{FF2B5EF4-FFF2-40B4-BE49-F238E27FC236}">
                      <a16:creationId xmlns:a16="http://schemas.microsoft.com/office/drawing/2014/main" id="{15731C9D-A37D-A730-1295-2836ED4B6882}"/>
                    </a:ext>
                  </a:extLst>
                </p:cNvPr>
                <p:cNvSpPr/>
                <p:nvPr/>
              </p:nvSpPr>
              <p:spPr>
                <a:xfrm>
                  <a:off x="2302844" y="2153222"/>
                  <a:ext cx="148367" cy="148295"/>
                </a:xfrm>
                <a:custGeom>
                  <a:avLst/>
                  <a:gdLst>
                    <a:gd name="connsiteX0" fmla="*/ 74183 w 148367"/>
                    <a:gd name="connsiteY0" fmla="*/ 0 h 148295"/>
                    <a:gd name="connsiteX1" fmla="*/ 148367 w 148367"/>
                    <a:gd name="connsiteY1" fmla="*/ 74148 h 148295"/>
                    <a:gd name="connsiteX2" fmla="*/ 74183 w 148367"/>
                    <a:gd name="connsiteY2" fmla="*/ 148296 h 148295"/>
                    <a:gd name="connsiteX3" fmla="*/ 0 w 148367"/>
                    <a:gd name="connsiteY3" fmla="*/ 74148 h 148295"/>
                    <a:gd name="connsiteX4" fmla="*/ 74183 w 148367"/>
                    <a:gd name="connsiteY4" fmla="*/ 0 h 148295"/>
                    <a:gd name="connsiteX5" fmla="*/ 74183 w 148367"/>
                    <a:gd name="connsiteY5" fmla="*/ 0 h 148295"/>
                    <a:gd name="connsiteX6" fmla="*/ 74183 w 148367"/>
                    <a:gd name="connsiteY6" fmla="*/ 130943 h 148295"/>
                    <a:gd name="connsiteX7" fmla="*/ 130942 w 148367"/>
                    <a:gd name="connsiteY7" fmla="*/ 74212 h 148295"/>
                    <a:gd name="connsiteX8" fmla="*/ 74183 w 148367"/>
                    <a:gd name="connsiteY8" fmla="*/ 17480 h 148295"/>
                    <a:gd name="connsiteX9" fmla="*/ 17425 w 148367"/>
                    <a:gd name="connsiteY9" fmla="*/ 74212 h 148295"/>
                    <a:gd name="connsiteX10" fmla="*/ 74183 w 148367"/>
                    <a:gd name="connsiteY10" fmla="*/ 130943 h 148295"/>
                    <a:gd name="connsiteX11" fmla="*/ 74183 w 148367"/>
                    <a:gd name="connsiteY11" fmla="*/ 130943 h 14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67" h="148295">
                      <a:moveTo>
                        <a:pt x="74183" y="0"/>
                      </a:moveTo>
                      <a:cubicBezTo>
                        <a:pt x="115119" y="0"/>
                        <a:pt x="148367" y="33296"/>
                        <a:pt x="148367" y="74148"/>
                      </a:cubicBezTo>
                      <a:cubicBezTo>
                        <a:pt x="148367" y="115000"/>
                        <a:pt x="115055" y="148296"/>
                        <a:pt x="74183" y="148296"/>
                      </a:cubicBezTo>
                      <a:cubicBezTo>
                        <a:pt x="33312" y="148296"/>
                        <a:pt x="0" y="115000"/>
                        <a:pt x="0" y="74148"/>
                      </a:cubicBezTo>
                      <a:cubicBezTo>
                        <a:pt x="0" y="33296"/>
                        <a:pt x="33312" y="0"/>
                        <a:pt x="74183" y="0"/>
                      </a:cubicBezTo>
                      <a:cubicBezTo>
                        <a:pt x="115055" y="0"/>
                        <a:pt x="33248" y="0"/>
                        <a:pt x="74183" y="0"/>
                      </a:cubicBezTo>
                      <a:close/>
                      <a:moveTo>
                        <a:pt x="74183" y="130943"/>
                      </a:moveTo>
                      <a:cubicBezTo>
                        <a:pt x="105510" y="130943"/>
                        <a:pt x="130942" y="105523"/>
                        <a:pt x="130942" y="74212"/>
                      </a:cubicBezTo>
                      <a:cubicBezTo>
                        <a:pt x="130942" y="42901"/>
                        <a:pt x="105510" y="17480"/>
                        <a:pt x="74183" y="17480"/>
                      </a:cubicBezTo>
                      <a:cubicBezTo>
                        <a:pt x="42857" y="17480"/>
                        <a:pt x="17425" y="42901"/>
                        <a:pt x="17425" y="74212"/>
                      </a:cubicBezTo>
                      <a:cubicBezTo>
                        <a:pt x="17425" y="105523"/>
                        <a:pt x="42857" y="130943"/>
                        <a:pt x="74183" y="130943"/>
                      </a:cubicBezTo>
                      <a:cubicBezTo>
                        <a:pt x="105510" y="130943"/>
                        <a:pt x="42857" y="130943"/>
                        <a:pt x="74183" y="130943"/>
                      </a:cubicBezTo>
                      <a:close/>
                    </a:path>
                  </a:pathLst>
                </a:custGeom>
                <a:solidFill>
                  <a:srgbClr val="95CD4D"/>
                </a:solidFill>
                <a:ln w="6402" cap="flat">
                  <a:noFill/>
                  <a:prstDash val="solid"/>
                  <a:miter/>
                </a:ln>
              </p:spPr>
              <p:txBody>
                <a:bodyPr rtlCol="0" anchor="ctr"/>
                <a:lstStyle/>
                <a:p>
                  <a:endParaRPr lang="en-GB" noProof="0" dirty="0"/>
                </a:p>
              </p:txBody>
            </p:sp>
          </p:grpSp>
        </p:grpSp>
        <p:grpSp>
          <p:nvGrpSpPr>
            <p:cNvPr id="25" name="Graphic 5">
              <a:extLst>
                <a:ext uri="{FF2B5EF4-FFF2-40B4-BE49-F238E27FC236}">
                  <a16:creationId xmlns:a16="http://schemas.microsoft.com/office/drawing/2014/main" id="{02C4FE46-BCCD-F93D-797E-EE853E771851}"/>
                </a:ext>
              </a:extLst>
            </p:cNvPr>
            <p:cNvGrpSpPr/>
            <p:nvPr/>
          </p:nvGrpSpPr>
          <p:grpSpPr>
            <a:xfrm>
              <a:off x="2736542" y="3199297"/>
              <a:ext cx="978222" cy="935237"/>
              <a:chOff x="2736542" y="3199297"/>
              <a:chExt cx="978222" cy="935237"/>
            </a:xfrm>
          </p:grpSpPr>
          <p:sp>
            <p:nvSpPr>
              <p:cNvPr id="38" name="Freeform 120">
                <a:extLst>
                  <a:ext uri="{FF2B5EF4-FFF2-40B4-BE49-F238E27FC236}">
                    <a16:creationId xmlns:a16="http://schemas.microsoft.com/office/drawing/2014/main" id="{BE548981-0A91-DD07-4DAB-77EF8F008175}"/>
                  </a:ext>
                </a:extLst>
              </p:cNvPr>
              <p:cNvSpPr/>
              <p:nvPr/>
            </p:nvSpPr>
            <p:spPr>
              <a:xfrm>
                <a:off x="2806882" y="3273445"/>
                <a:ext cx="869574" cy="820814"/>
              </a:xfrm>
              <a:custGeom>
                <a:avLst/>
                <a:gdLst>
                  <a:gd name="connsiteX0" fmla="*/ 869574 w 869574"/>
                  <a:gd name="connsiteY0" fmla="*/ 820814 h 820814"/>
                  <a:gd name="connsiteX1" fmla="*/ 535492 w 869574"/>
                  <a:gd name="connsiteY1" fmla="*/ 820814 h 820814"/>
                  <a:gd name="connsiteX2" fmla="*/ 454838 w 869574"/>
                  <a:gd name="connsiteY2" fmla="*/ 740199 h 820814"/>
                  <a:gd name="connsiteX3" fmla="*/ 454838 w 869574"/>
                  <a:gd name="connsiteY3" fmla="*/ 80615 h 820814"/>
                  <a:gd name="connsiteX4" fmla="*/ 374185 w 869574"/>
                  <a:gd name="connsiteY4" fmla="*/ 0 h 820814"/>
                  <a:gd name="connsiteX5" fmla="*/ 0 w 869574"/>
                  <a:gd name="connsiteY5" fmla="*/ 0 h 820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9574" h="820814">
                    <a:moveTo>
                      <a:pt x="869574" y="820814"/>
                    </a:moveTo>
                    <a:lnTo>
                      <a:pt x="535492" y="820814"/>
                    </a:lnTo>
                    <a:cubicBezTo>
                      <a:pt x="490969" y="820814"/>
                      <a:pt x="454838" y="784765"/>
                      <a:pt x="454838" y="740199"/>
                    </a:cubicBezTo>
                    <a:lnTo>
                      <a:pt x="454838" y="80615"/>
                    </a:lnTo>
                    <a:cubicBezTo>
                      <a:pt x="454838" y="36114"/>
                      <a:pt x="418772" y="0"/>
                      <a:pt x="374185" y="0"/>
                    </a:cubicBezTo>
                    <a:lnTo>
                      <a:pt x="0" y="0"/>
                    </a:lnTo>
                  </a:path>
                </a:pathLst>
              </a:custGeom>
              <a:noFill/>
              <a:ln w="26759" cap="sq">
                <a:solidFill>
                  <a:srgbClr val="95CD4D"/>
                </a:solidFill>
                <a:prstDash val="solid"/>
                <a:bevel/>
              </a:ln>
            </p:spPr>
            <p:txBody>
              <a:bodyPr rtlCol="0" anchor="ctr"/>
              <a:lstStyle/>
              <a:p>
                <a:endParaRPr lang="en-GB" noProof="0" dirty="0"/>
              </a:p>
            </p:txBody>
          </p:sp>
          <p:sp>
            <p:nvSpPr>
              <p:cNvPr id="39" name="Freeform 121">
                <a:extLst>
                  <a:ext uri="{FF2B5EF4-FFF2-40B4-BE49-F238E27FC236}">
                    <a16:creationId xmlns:a16="http://schemas.microsoft.com/office/drawing/2014/main" id="{51AE0111-EF93-AE37-531A-43D20EC6EA31}"/>
                  </a:ext>
                </a:extLst>
              </p:cNvPr>
              <p:cNvSpPr/>
              <p:nvPr/>
            </p:nvSpPr>
            <p:spPr>
              <a:xfrm>
                <a:off x="3634176" y="4053984"/>
                <a:ext cx="80589" cy="80551"/>
              </a:xfrm>
              <a:custGeom>
                <a:avLst/>
                <a:gdLst>
                  <a:gd name="connsiteX0" fmla="*/ 40295 w 80589"/>
                  <a:gd name="connsiteY0" fmla="*/ 0 h 80551"/>
                  <a:gd name="connsiteX1" fmla="*/ 80590 w 80589"/>
                  <a:gd name="connsiteY1" fmla="*/ 40275 h 80551"/>
                  <a:gd name="connsiteX2" fmla="*/ 40295 w 80589"/>
                  <a:gd name="connsiteY2" fmla="*/ 80551 h 80551"/>
                  <a:gd name="connsiteX3" fmla="*/ 0 w 80589"/>
                  <a:gd name="connsiteY3" fmla="*/ 40275 h 80551"/>
                  <a:gd name="connsiteX4" fmla="*/ 40295 w 80589"/>
                  <a:gd name="connsiteY4" fmla="*/ 0 h 8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89" h="80551">
                    <a:moveTo>
                      <a:pt x="40295" y="0"/>
                    </a:moveTo>
                    <a:cubicBezTo>
                      <a:pt x="62524" y="0"/>
                      <a:pt x="80590" y="18057"/>
                      <a:pt x="80590" y="40275"/>
                    </a:cubicBezTo>
                    <a:cubicBezTo>
                      <a:pt x="80590" y="62494"/>
                      <a:pt x="62524" y="80551"/>
                      <a:pt x="40295" y="80551"/>
                    </a:cubicBezTo>
                    <a:cubicBezTo>
                      <a:pt x="18065" y="80551"/>
                      <a:pt x="0" y="62494"/>
                      <a:pt x="0" y="40275"/>
                    </a:cubicBezTo>
                    <a:cubicBezTo>
                      <a:pt x="0" y="18057"/>
                      <a:pt x="18065" y="0"/>
                      <a:pt x="40295" y="0"/>
                    </a:cubicBezTo>
                    <a:close/>
                  </a:path>
                </a:pathLst>
              </a:custGeom>
              <a:solidFill>
                <a:srgbClr val="95CD4D"/>
              </a:solidFill>
              <a:ln w="6402" cap="flat">
                <a:noFill/>
                <a:prstDash val="solid"/>
                <a:miter/>
              </a:ln>
            </p:spPr>
            <p:txBody>
              <a:bodyPr rtlCol="0" anchor="ctr"/>
              <a:lstStyle/>
              <a:p>
                <a:endParaRPr lang="en-GB" noProof="0" dirty="0"/>
              </a:p>
            </p:txBody>
          </p:sp>
          <p:grpSp>
            <p:nvGrpSpPr>
              <p:cNvPr id="40" name="Graphic 5">
                <a:extLst>
                  <a:ext uri="{FF2B5EF4-FFF2-40B4-BE49-F238E27FC236}">
                    <a16:creationId xmlns:a16="http://schemas.microsoft.com/office/drawing/2014/main" id="{EEA48EE5-CD23-7770-014D-2230D0356F8D}"/>
                  </a:ext>
                </a:extLst>
              </p:cNvPr>
              <p:cNvGrpSpPr/>
              <p:nvPr/>
            </p:nvGrpSpPr>
            <p:grpSpPr>
              <a:xfrm>
                <a:off x="2736542" y="3199297"/>
                <a:ext cx="148367" cy="148295"/>
                <a:chOff x="2736542" y="3199297"/>
                <a:chExt cx="148367" cy="148295"/>
              </a:xfrm>
            </p:grpSpPr>
            <p:sp>
              <p:nvSpPr>
                <p:cNvPr id="41" name="Freeform 123">
                  <a:extLst>
                    <a:ext uri="{FF2B5EF4-FFF2-40B4-BE49-F238E27FC236}">
                      <a16:creationId xmlns:a16="http://schemas.microsoft.com/office/drawing/2014/main" id="{0905CBD3-3AD5-0D69-A038-1DD8D72775B0}"/>
                    </a:ext>
                  </a:extLst>
                </p:cNvPr>
                <p:cNvSpPr/>
                <p:nvPr/>
              </p:nvSpPr>
              <p:spPr>
                <a:xfrm>
                  <a:off x="2745255" y="3208005"/>
                  <a:ext cx="130942" cy="130879"/>
                </a:xfrm>
                <a:custGeom>
                  <a:avLst/>
                  <a:gdLst>
                    <a:gd name="connsiteX0" fmla="*/ 65471 w 130942"/>
                    <a:gd name="connsiteY0" fmla="*/ 0 h 130879"/>
                    <a:gd name="connsiteX1" fmla="*/ 0 w 130942"/>
                    <a:gd name="connsiteY1" fmla="*/ 65440 h 130879"/>
                    <a:gd name="connsiteX2" fmla="*/ 65471 w 130942"/>
                    <a:gd name="connsiteY2" fmla="*/ 130879 h 130879"/>
                    <a:gd name="connsiteX3" fmla="*/ 130942 w 130942"/>
                    <a:gd name="connsiteY3" fmla="*/ 65440 h 130879"/>
                    <a:gd name="connsiteX4" fmla="*/ 65471 w 130942"/>
                    <a:gd name="connsiteY4" fmla="*/ 0 h 130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42" h="130879">
                      <a:moveTo>
                        <a:pt x="65471" y="0"/>
                      </a:moveTo>
                      <a:cubicBezTo>
                        <a:pt x="29276" y="0"/>
                        <a:pt x="0" y="29326"/>
                        <a:pt x="0" y="65440"/>
                      </a:cubicBezTo>
                      <a:cubicBezTo>
                        <a:pt x="0" y="101553"/>
                        <a:pt x="29340" y="130879"/>
                        <a:pt x="65471" y="130879"/>
                      </a:cubicBezTo>
                      <a:cubicBezTo>
                        <a:pt x="101602" y="130879"/>
                        <a:pt x="130942" y="101553"/>
                        <a:pt x="130942" y="65440"/>
                      </a:cubicBezTo>
                      <a:cubicBezTo>
                        <a:pt x="130942" y="29326"/>
                        <a:pt x="101602" y="0"/>
                        <a:pt x="65471" y="0"/>
                      </a:cubicBezTo>
                      <a:close/>
                    </a:path>
                  </a:pathLst>
                </a:custGeom>
                <a:solidFill>
                  <a:srgbClr val="FFFFFF"/>
                </a:solidFill>
                <a:ln w="6402" cap="flat">
                  <a:noFill/>
                  <a:prstDash val="solid"/>
                  <a:miter/>
                </a:ln>
              </p:spPr>
              <p:txBody>
                <a:bodyPr rtlCol="0" anchor="ctr"/>
                <a:lstStyle/>
                <a:p>
                  <a:endParaRPr lang="en-GB" noProof="0" dirty="0"/>
                </a:p>
              </p:txBody>
            </p:sp>
            <p:sp>
              <p:nvSpPr>
                <p:cNvPr id="42" name="Freeform 124">
                  <a:extLst>
                    <a:ext uri="{FF2B5EF4-FFF2-40B4-BE49-F238E27FC236}">
                      <a16:creationId xmlns:a16="http://schemas.microsoft.com/office/drawing/2014/main" id="{4A986C82-069B-CE84-4A0D-8E5DEBCE4B07}"/>
                    </a:ext>
                  </a:extLst>
                </p:cNvPr>
                <p:cNvSpPr/>
                <p:nvPr/>
              </p:nvSpPr>
              <p:spPr>
                <a:xfrm>
                  <a:off x="2736542" y="3199297"/>
                  <a:ext cx="148367" cy="148295"/>
                </a:xfrm>
                <a:custGeom>
                  <a:avLst/>
                  <a:gdLst>
                    <a:gd name="connsiteX0" fmla="*/ 74183 w 148367"/>
                    <a:gd name="connsiteY0" fmla="*/ 0 h 148295"/>
                    <a:gd name="connsiteX1" fmla="*/ 148367 w 148367"/>
                    <a:gd name="connsiteY1" fmla="*/ 74148 h 148295"/>
                    <a:gd name="connsiteX2" fmla="*/ 74183 w 148367"/>
                    <a:gd name="connsiteY2" fmla="*/ 148296 h 148295"/>
                    <a:gd name="connsiteX3" fmla="*/ 0 w 148367"/>
                    <a:gd name="connsiteY3" fmla="*/ 74148 h 148295"/>
                    <a:gd name="connsiteX4" fmla="*/ 74183 w 148367"/>
                    <a:gd name="connsiteY4" fmla="*/ 0 h 148295"/>
                    <a:gd name="connsiteX5" fmla="*/ 74183 w 148367"/>
                    <a:gd name="connsiteY5" fmla="*/ 0 h 148295"/>
                    <a:gd name="connsiteX6" fmla="*/ 74183 w 148367"/>
                    <a:gd name="connsiteY6" fmla="*/ 130944 h 148295"/>
                    <a:gd name="connsiteX7" fmla="*/ 130942 w 148367"/>
                    <a:gd name="connsiteY7" fmla="*/ 74212 h 148295"/>
                    <a:gd name="connsiteX8" fmla="*/ 74183 w 148367"/>
                    <a:gd name="connsiteY8" fmla="*/ 17481 h 148295"/>
                    <a:gd name="connsiteX9" fmla="*/ 17425 w 148367"/>
                    <a:gd name="connsiteY9" fmla="*/ 74212 h 148295"/>
                    <a:gd name="connsiteX10" fmla="*/ 74183 w 148367"/>
                    <a:gd name="connsiteY10" fmla="*/ 130944 h 148295"/>
                    <a:gd name="connsiteX11" fmla="*/ 74183 w 148367"/>
                    <a:gd name="connsiteY11" fmla="*/ 130944 h 14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67" h="148295">
                      <a:moveTo>
                        <a:pt x="74183" y="0"/>
                      </a:moveTo>
                      <a:cubicBezTo>
                        <a:pt x="115119" y="0"/>
                        <a:pt x="148367" y="33296"/>
                        <a:pt x="148367" y="74148"/>
                      </a:cubicBezTo>
                      <a:cubicBezTo>
                        <a:pt x="148367" y="115000"/>
                        <a:pt x="115055" y="148296"/>
                        <a:pt x="74183" y="148296"/>
                      </a:cubicBezTo>
                      <a:cubicBezTo>
                        <a:pt x="33312" y="148296"/>
                        <a:pt x="0" y="115000"/>
                        <a:pt x="0" y="74148"/>
                      </a:cubicBezTo>
                      <a:cubicBezTo>
                        <a:pt x="0" y="33296"/>
                        <a:pt x="33312" y="0"/>
                        <a:pt x="74183" y="0"/>
                      </a:cubicBezTo>
                      <a:cubicBezTo>
                        <a:pt x="115055" y="0"/>
                        <a:pt x="33248" y="0"/>
                        <a:pt x="74183" y="0"/>
                      </a:cubicBezTo>
                      <a:close/>
                      <a:moveTo>
                        <a:pt x="74183" y="130944"/>
                      </a:moveTo>
                      <a:cubicBezTo>
                        <a:pt x="105510" y="130944"/>
                        <a:pt x="130942" y="105523"/>
                        <a:pt x="130942" y="74212"/>
                      </a:cubicBezTo>
                      <a:cubicBezTo>
                        <a:pt x="130942" y="42901"/>
                        <a:pt x="105510" y="17481"/>
                        <a:pt x="74183" y="17481"/>
                      </a:cubicBezTo>
                      <a:cubicBezTo>
                        <a:pt x="42857" y="17481"/>
                        <a:pt x="17425" y="42901"/>
                        <a:pt x="17425" y="74212"/>
                      </a:cubicBezTo>
                      <a:cubicBezTo>
                        <a:pt x="17425" y="105523"/>
                        <a:pt x="42857" y="130944"/>
                        <a:pt x="74183" y="130944"/>
                      </a:cubicBezTo>
                      <a:cubicBezTo>
                        <a:pt x="105510" y="130944"/>
                        <a:pt x="42857" y="130944"/>
                        <a:pt x="74183" y="130944"/>
                      </a:cubicBezTo>
                      <a:close/>
                    </a:path>
                  </a:pathLst>
                </a:custGeom>
                <a:solidFill>
                  <a:srgbClr val="95CD4D"/>
                </a:solidFill>
                <a:ln w="6402" cap="flat">
                  <a:noFill/>
                  <a:prstDash val="solid"/>
                  <a:miter/>
                </a:ln>
              </p:spPr>
              <p:txBody>
                <a:bodyPr rtlCol="0" anchor="ctr"/>
                <a:lstStyle/>
                <a:p>
                  <a:endParaRPr lang="en-GB" noProof="0" dirty="0"/>
                </a:p>
              </p:txBody>
            </p:sp>
          </p:grpSp>
        </p:grpSp>
        <p:grpSp>
          <p:nvGrpSpPr>
            <p:cNvPr id="26" name="Graphic 5">
              <a:extLst>
                <a:ext uri="{FF2B5EF4-FFF2-40B4-BE49-F238E27FC236}">
                  <a16:creationId xmlns:a16="http://schemas.microsoft.com/office/drawing/2014/main" id="{9F6D8283-ED17-1CBC-33D2-2F6DCCDA34C5}"/>
                </a:ext>
              </a:extLst>
            </p:cNvPr>
            <p:cNvGrpSpPr/>
            <p:nvPr/>
          </p:nvGrpSpPr>
          <p:grpSpPr>
            <a:xfrm>
              <a:off x="2595094" y="4157906"/>
              <a:ext cx="1119671" cy="1819442"/>
              <a:chOff x="2595094" y="4157906"/>
              <a:chExt cx="1119671" cy="1819442"/>
            </a:xfrm>
          </p:grpSpPr>
          <p:sp>
            <p:nvSpPr>
              <p:cNvPr id="33" name="Freeform 126">
                <a:extLst>
                  <a:ext uri="{FF2B5EF4-FFF2-40B4-BE49-F238E27FC236}">
                    <a16:creationId xmlns:a16="http://schemas.microsoft.com/office/drawing/2014/main" id="{8402D52E-1F7D-8188-C423-EEDF23497B90}"/>
                  </a:ext>
                </a:extLst>
              </p:cNvPr>
              <p:cNvSpPr/>
              <p:nvPr/>
            </p:nvSpPr>
            <p:spPr>
              <a:xfrm>
                <a:off x="2665498" y="4198181"/>
                <a:ext cx="1010958" cy="1705083"/>
              </a:xfrm>
              <a:custGeom>
                <a:avLst/>
                <a:gdLst>
                  <a:gd name="connsiteX0" fmla="*/ 1010959 w 1010958"/>
                  <a:gd name="connsiteY0" fmla="*/ 0 h 1705083"/>
                  <a:gd name="connsiteX1" fmla="*/ 925564 w 1010958"/>
                  <a:gd name="connsiteY1" fmla="*/ 0 h 1705083"/>
                  <a:gd name="connsiteX2" fmla="*/ 844910 w 1010958"/>
                  <a:gd name="connsiteY2" fmla="*/ 80615 h 1705083"/>
                  <a:gd name="connsiteX3" fmla="*/ 844910 w 1010958"/>
                  <a:gd name="connsiteY3" fmla="*/ 1624468 h 1705083"/>
                  <a:gd name="connsiteX4" fmla="*/ 764257 w 1010958"/>
                  <a:gd name="connsiteY4" fmla="*/ 1705083 h 1705083"/>
                  <a:gd name="connsiteX5" fmla="*/ 0 w 1010958"/>
                  <a:gd name="connsiteY5" fmla="*/ 1705083 h 1705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0958" h="1705083">
                    <a:moveTo>
                      <a:pt x="1010959" y="0"/>
                    </a:moveTo>
                    <a:lnTo>
                      <a:pt x="925564" y="0"/>
                    </a:lnTo>
                    <a:cubicBezTo>
                      <a:pt x="881041" y="0"/>
                      <a:pt x="844910" y="36050"/>
                      <a:pt x="844910" y="80615"/>
                    </a:cubicBezTo>
                    <a:lnTo>
                      <a:pt x="844910" y="1624468"/>
                    </a:lnTo>
                    <a:cubicBezTo>
                      <a:pt x="844910" y="1668970"/>
                      <a:pt x="808844" y="1705083"/>
                      <a:pt x="764257" y="1705083"/>
                    </a:cubicBezTo>
                    <a:lnTo>
                      <a:pt x="0" y="1705083"/>
                    </a:lnTo>
                  </a:path>
                </a:pathLst>
              </a:custGeom>
              <a:noFill/>
              <a:ln w="26759" cap="sq">
                <a:solidFill>
                  <a:srgbClr val="95CD4D"/>
                </a:solidFill>
                <a:prstDash val="solid"/>
                <a:bevel/>
              </a:ln>
            </p:spPr>
            <p:txBody>
              <a:bodyPr rtlCol="0" anchor="ctr"/>
              <a:lstStyle/>
              <a:p>
                <a:endParaRPr lang="en-GB" noProof="0" dirty="0"/>
              </a:p>
            </p:txBody>
          </p:sp>
          <p:sp>
            <p:nvSpPr>
              <p:cNvPr id="34" name="Freeform 127">
                <a:extLst>
                  <a:ext uri="{FF2B5EF4-FFF2-40B4-BE49-F238E27FC236}">
                    <a16:creationId xmlns:a16="http://schemas.microsoft.com/office/drawing/2014/main" id="{1B7F76A4-0444-66E8-001A-FEB9775BF12C}"/>
                  </a:ext>
                </a:extLst>
              </p:cNvPr>
              <p:cNvSpPr/>
              <p:nvPr/>
            </p:nvSpPr>
            <p:spPr>
              <a:xfrm>
                <a:off x="3634176" y="4157906"/>
                <a:ext cx="80589" cy="80551"/>
              </a:xfrm>
              <a:custGeom>
                <a:avLst/>
                <a:gdLst>
                  <a:gd name="connsiteX0" fmla="*/ 40295 w 80589"/>
                  <a:gd name="connsiteY0" fmla="*/ 0 h 80551"/>
                  <a:gd name="connsiteX1" fmla="*/ 80590 w 80589"/>
                  <a:gd name="connsiteY1" fmla="*/ 40275 h 80551"/>
                  <a:gd name="connsiteX2" fmla="*/ 40295 w 80589"/>
                  <a:gd name="connsiteY2" fmla="*/ 80551 h 80551"/>
                  <a:gd name="connsiteX3" fmla="*/ 0 w 80589"/>
                  <a:gd name="connsiteY3" fmla="*/ 40275 h 80551"/>
                  <a:gd name="connsiteX4" fmla="*/ 40295 w 80589"/>
                  <a:gd name="connsiteY4" fmla="*/ 0 h 8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89" h="80551">
                    <a:moveTo>
                      <a:pt x="40295" y="0"/>
                    </a:moveTo>
                    <a:cubicBezTo>
                      <a:pt x="62524" y="0"/>
                      <a:pt x="80590" y="18057"/>
                      <a:pt x="80590" y="40275"/>
                    </a:cubicBezTo>
                    <a:cubicBezTo>
                      <a:pt x="80590" y="62494"/>
                      <a:pt x="62524" y="80551"/>
                      <a:pt x="40295" y="80551"/>
                    </a:cubicBezTo>
                    <a:cubicBezTo>
                      <a:pt x="18065" y="80551"/>
                      <a:pt x="0" y="62494"/>
                      <a:pt x="0" y="40275"/>
                    </a:cubicBezTo>
                    <a:cubicBezTo>
                      <a:pt x="0" y="18057"/>
                      <a:pt x="18065" y="0"/>
                      <a:pt x="40295" y="0"/>
                    </a:cubicBezTo>
                    <a:close/>
                  </a:path>
                </a:pathLst>
              </a:custGeom>
              <a:solidFill>
                <a:srgbClr val="95CD4D"/>
              </a:solidFill>
              <a:ln w="6402" cap="flat">
                <a:noFill/>
                <a:prstDash val="solid"/>
                <a:miter/>
              </a:ln>
            </p:spPr>
            <p:txBody>
              <a:bodyPr rtlCol="0" anchor="ctr"/>
              <a:lstStyle/>
              <a:p>
                <a:endParaRPr lang="en-GB" noProof="0" dirty="0"/>
              </a:p>
            </p:txBody>
          </p:sp>
          <p:grpSp>
            <p:nvGrpSpPr>
              <p:cNvPr id="35" name="Graphic 5">
                <a:extLst>
                  <a:ext uri="{FF2B5EF4-FFF2-40B4-BE49-F238E27FC236}">
                    <a16:creationId xmlns:a16="http://schemas.microsoft.com/office/drawing/2014/main" id="{44D0C472-FF11-A16A-6AEC-E93270347E84}"/>
                  </a:ext>
                </a:extLst>
              </p:cNvPr>
              <p:cNvGrpSpPr/>
              <p:nvPr/>
            </p:nvGrpSpPr>
            <p:grpSpPr>
              <a:xfrm>
                <a:off x="2595094" y="5829052"/>
                <a:ext cx="148367" cy="148296"/>
                <a:chOff x="2595094" y="5829052"/>
                <a:chExt cx="148367" cy="148296"/>
              </a:xfrm>
            </p:grpSpPr>
            <p:sp>
              <p:nvSpPr>
                <p:cNvPr id="36" name="Freeform 129">
                  <a:extLst>
                    <a:ext uri="{FF2B5EF4-FFF2-40B4-BE49-F238E27FC236}">
                      <a16:creationId xmlns:a16="http://schemas.microsoft.com/office/drawing/2014/main" id="{03A549FD-6B4D-E628-BA08-DD355D986ECB}"/>
                    </a:ext>
                  </a:extLst>
                </p:cNvPr>
                <p:cNvSpPr/>
                <p:nvPr/>
              </p:nvSpPr>
              <p:spPr>
                <a:xfrm>
                  <a:off x="2603806" y="5837761"/>
                  <a:ext cx="130942" cy="130879"/>
                </a:xfrm>
                <a:custGeom>
                  <a:avLst/>
                  <a:gdLst>
                    <a:gd name="connsiteX0" fmla="*/ 65471 w 130942"/>
                    <a:gd name="connsiteY0" fmla="*/ 0 h 130879"/>
                    <a:gd name="connsiteX1" fmla="*/ 0 w 130942"/>
                    <a:gd name="connsiteY1" fmla="*/ 65440 h 130879"/>
                    <a:gd name="connsiteX2" fmla="*/ 65471 w 130942"/>
                    <a:gd name="connsiteY2" fmla="*/ 130879 h 130879"/>
                    <a:gd name="connsiteX3" fmla="*/ 130942 w 130942"/>
                    <a:gd name="connsiteY3" fmla="*/ 65440 h 130879"/>
                    <a:gd name="connsiteX4" fmla="*/ 65471 w 130942"/>
                    <a:gd name="connsiteY4" fmla="*/ 0 h 130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42" h="130879">
                      <a:moveTo>
                        <a:pt x="65471" y="0"/>
                      </a:moveTo>
                      <a:cubicBezTo>
                        <a:pt x="29276" y="0"/>
                        <a:pt x="0" y="29326"/>
                        <a:pt x="0" y="65440"/>
                      </a:cubicBezTo>
                      <a:cubicBezTo>
                        <a:pt x="0" y="101553"/>
                        <a:pt x="29340" y="130879"/>
                        <a:pt x="65471" y="130879"/>
                      </a:cubicBezTo>
                      <a:cubicBezTo>
                        <a:pt x="101602" y="130879"/>
                        <a:pt x="130942" y="101553"/>
                        <a:pt x="130942" y="65440"/>
                      </a:cubicBezTo>
                      <a:cubicBezTo>
                        <a:pt x="130942" y="29326"/>
                        <a:pt x="101602" y="0"/>
                        <a:pt x="65471" y="0"/>
                      </a:cubicBezTo>
                      <a:close/>
                    </a:path>
                  </a:pathLst>
                </a:custGeom>
                <a:solidFill>
                  <a:srgbClr val="FFFFFF"/>
                </a:solidFill>
                <a:ln w="6402" cap="flat">
                  <a:noFill/>
                  <a:prstDash val="solid"/>
                  <a:miter/>
                </a:ln>
              </p:spPr>
              <p:txBody>
                <a:bodyPr rtlCol="0" anchor="ctr"/>
                <a:lstStyle/>
                <a:p>
                  <a:endParaRPr lang="en-GB" noProof="0" dirty="0"/>
                </a:p>
              </p:txBody>
            </p:sp>
            <p:sp>
              <p:nvSpPr>
                <p:cNvPr id="37" name="Freeform 130">
                  <a:extLst>
                    <a:ext uri="{FF2B5EF4-FFF2-40B4-BE49-F238E27FC236}">
                      <a16:creationId xmlns:a16="http://schemas.microsoft.com/office/drawing/2014/main" id="{3EA9A621-9D20-498F-4EEA-C358A5C803D3}"/>
                    </a:ext>
                  </a:extLst>
                </p:cNvPr>
                <p:cNvSpPr/>
                <p:nvPr/>
              </p:nvSpPr>
              <p:spPr>
                <a:xfrm>
                  <a:off x="2595094" y="5829052"/>
                  <a:ext cx="148367" cy="148296"/>
                </a:xfrm>
                <a:custGeom>
                  <a:avLst/>
                  <a:gdLst>
                    <a:gd name="connsiteX0" fmla="*/ 74184 w 148367"/>
                    <a:gd name="connsiteY0" fmla="*/ 0 h 148296"/>
                    <a:gd name="connsiteX1" fmla="*/ 148367 w 148367"/>
                    <a:gd name="connsiteY1" fmla="*/ 74148 h 148296"/>
                    <a:gd name="connsiteX2" fmla="*/ 74184 w 148367"/>
                    <a:gd name="connsiteY2" fmla="*/ 148296 h 148296"/>
                    <a:gd name="connsiteX3" fmla="*/ 0 w 148367"/>
                    <a:gd name="connsiteY3" fmla="*/ 74148 h 148296"/>
                    <a:gd name="connsiteX4" fmla="*/ 74184 w 148367"/>
                    <a:gd name="connsiteY4" fmla="*/ 0 h 148296"/>
                    <a:gd name="connsiteX5" fmla="*/ 74184 w 148367"/>
                    <a:gd name="connsiteY5" fmla="*/ 0 h 148296"/>
                    <a:gd name="connsiteX6" fmla="*/ 74184 w 148367"/>
                    <a:gd name="connsiteY6" fmla="*/ 130944 h 148296"/>
                    <a:gd name="connsiteX7" fmla="*/ 130942 w 148367"/>
                    <a:gd name="connsiteY7" fmla="*/ 74212 h 148296"/>
                    <a:gd name="connsiteX8" fmla="*/ 74184 w 148367"/>
                    <a:gd name="connsiteY8" fmla="*/ 17481 h 148296"/>
                    <a:gd name="connsiteX9" fmla="*/ 17425 w 148367"/>
                    <a:gd name="connsiteY9" fmla="*/ 74212 h 148296"/>
                    <a:gd name="connsiteX10" fmla="*/ 74184 w 148367"/>
                    <a:gd name="connsiteY10" fmla="*/ 130944 h 148296"/>
                    <a:gd name="connsiteX11" fmla="*/ 74184 w 148367"/>
                    <a:gd name="connsiteY11" fmla="*/ 130944 h 14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67" h="148296">
                      <a:moveTo>
                        <a:pt x="74184" y="0"/>
                      </a:moveTo>
                      <a:cubicBezTo>
                        <a:pt x="115119" y="0"/>
                        <a:pt x="148367" y="33296"/>
                        <a:pt x="148367" y="74148"/>
                      </a:cubicBezTo>
                      <a:cubicBezTo>
                        <a:pt x="148367" y="115000"/>
                        <a:pt x="115055" y="148296"/>
                        <a:pt x="74184" y="148296"/>
                      </a:cubicBezTo>
                      <a:cubicBezTo>
                        <a:pt x="33312" y="148296"/>
                        <a:pt x="0" y="115000"/>
                        <a:pt x="0" y="74148"/>
                      </a:cubicBezTo>
                      <a:cubicBezTo>
                        <a:pt x="0" y="33296"/>
                        <a:pt x="33312" y="0"/>
                        <a:pt x="74184" y="0"/>
                      </a:cubicBezTo>
                      <a:cubicBezTo>
                        <a:pt x="115055" y="0"/>
                        <a:pt x="33248" y="0"/>
                        <a:pt x="74184" y="0"/>
                      </a:cubicBezTo>
                      <a:close/>
                      <a:moveTo>
                        <a:pt x="74184" y="130944"/>
                      </a:moveTo>
                      <a:cubicBezTo>
                        <a:pt x="105510" y="130944"/>
                        <a:pt x="130942" y="105523"/>
                        <a:pt x="130942" y="74212"/>
                      </a:cubicBezTo>
                      <a:cubicBezTo>
                        <a:pt x="130942" y="42901"/>
                        <a:pt x="105510" y="17481"/>
                        <a:pt x="74184" y="17481"/>
                      </a:cubicBezTo>
                      <a:cubicBezTo>
                        <a:pt x="42857" y="17481"/>
                        <a:pt x="17425" y="42901"/>
                        <a:pt x="17425" y="74212"/>
                      </a:cubicBezTo>
                      <a:cubicBezTo>
                        <a:pt x="17425" y="105523"/>
                        <a:pt x="42857" y="130944"/>
                        <a:pt x="74184" y="130944"/>
                      </a:cubicBezTo>
                      <a:cubicBezTo>
                        <a:pt x="105510" y="130944"/>
                        <a:pt x="42857" y="130944"/>
                        <a:pt x="74184" y="130944"/>
                      </a:cubicBezTo>
                      <a:close/>
                    </a:path>
                  </a:pathLst>
                </a:custGeom>
                <a:solidFill>
                  <a:srgbClr val="95CD4D"/>
                </a:solidFill>
                <a:ln w="6402" cap="flat">
                  <a:noFill/>
                  <a:prstDash val="solid"/>
                  <a:miter/>
                </a:ln>
              </p:spPr>
              <p:txBody>
                <a:bodyPr rtlCol="0" anchor="ctr"/>
                <a:lstStyle/>
                <a:p>
                  <a:endParaRPr lang="en-GB" noProof="0" dirty="0"/>
                </a:p>
              </p:txBody>
            </p:sp>
          </p:grpSp>
        </p:grpSp>
        <p:grpSp>
          <p:nvGrpSpPr>
            <p:cNvPr id="27" name="Graphic 5">
              <a:extLst>
                <a:ext uri="{FF2B5EF4-FFF2-40B4-BE49-F238E27FC236}">
                  <a16:creationId xmlns:a16="http://schemas.microsoft.com/office/drawing/2014/main" id="{196EC3D4-ED59-A76F-DECA-16FE67F1F131}"/>
                </a:ext>
              </a:extLst>
            </p:cNvPr>
            <p:cNvGrpSpPr/>
            <p:nvPr/>
          </p:nvGrpSpPr>
          <p:grpSpPr>
            <a:xfrm>
              <a:off x="3205154" y="4117438"/>
              <a:ext cx="509611" cy="559567"/>
              <a:chOff x="3205154" y="4117438"/>
              <a:chExt cx="509611" cy="559567"/>
            </a:xfrm>
          </p:grpSpPr>
          <p:sp>
            <p:nvSpPr>
              <p:cNvPr id="28" name="Freeform 132">
                <a:extLst>
                  <a:ext uri="{FF2B5EF4-FFF2-40B4-BE49-F238E27FC236}">
                    <a16:creationId xmlns:a16="http://schemas.microsoft.com/office/drawing/2014/main" id="{8F9CCE9F-9B93-D691-DE6D-5935032F6F22}"/>
                  </a:ext>
                </a:extLst>
              </p:cNvPr>
              <p:cNvSpPr/>
              <p:nvPr/>
            </p:nvSpPr>
            <p:spPr>
              <a:xfrm>
                <a:off x="3275494" y="4157778"/>
                <a:ext cx="400962" cy="445143"/>
              </a:xfrm>
              <a:custGeom>
                <a:avLst/>
                <a:gdLst>
                  <a:gd name="connsiteX0" fmla="*/ 400963 w 400962"/>
                  <a:gd name="connsiteY0" fmla="*/ 0 h 445143"/>
                  <a:gd name="connsiteX1" fmla="*/ 222999 w 400962"/>
                  <a:gd name="connsiteY1" fmla="*/ 0 h 445143"/>
                  <a:gd name="connsiteX2" fmla="*/ 142345 w 400962"/>
                  <a:gd name="connsiteY2" fmla="*/ 80615 h 445143"/>
                  <a:gd name="connsiteX3" fmla="*/ 142345 w 400962"/>
                  <a:gd name="connsiteY3" fmla="*/ 364529 h 445143"/>
                  <a:gd name="connsiteX4" fmla="*/ 61692 w 400962"/>
                  <a:gd name="connsiteY4" fmla="*/ 445144 h 445143"/>
                  <a:gd name="connsiteX5" fmla="*/ 0 w 400962"/>
                  <a:gd name="connsiteY5" fmla="*/ 445144 h 44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962" h="445143">
                    <a:moveTo>
                      <a:pt x="400963" y="0"/>
                    </a:moveTo>
                    <a:lnTo>
                      <a:pt x="222999" y="0"/>
                    </a:lnTo>
                    <a:cubicBezTo>
                      <a:pt x="178476" y="0"/>
                      <a:pt x="142345" y="36050"/>
                      <a:pt x="142345" y="80615"/>
                    </a:cubicBezTo>
                    <a:lnTo>
                      <a:pt x="142345" y="364529"/>
                    </a:lnTo>
                    <a:cubicBezTo>
                      <a:pt x="142345" y="409030"/>
                      <a:pt x="106279" y="445144"/>
                      <a:pt x="61692" y="445144"/>
                    </a:cubicBezTo>
                    <a:lnTo>
                      <a:pt x="0" y="445144"/>
                    </a:lnTo>
                  </a:path>
                </a:pathLst>
              </a:custGeom>
              <a:noFill/>
              <a:ln w="26759" cap="sq">
                <a:solidFill>
                  <a:srgbClr val="95CD4D"/>
                </a:solidFill>
                <a:prstDash val="solid"/>
                <a:bevel/>
              </a:ln>
            </p:spPr>
            <p:txBody>
              <a:bodyPr rtlCol="0" anchor="ctr"/>
              <a:lstStyle/>
              <a:p>
                <a:endParaRPr lang="en-GB" noProof="0" dirty="0"/>
              </a:p>
            </p:txBody>
          </p:sp>
          <p:sp>
            <p:nvSpPr>
              <p:cNvPr id="29" name="Freeform 133">
                <a:extLst>
                  <a:ext uri="{FF2B5EF4-FFF2-40B4-BE49-F238E27FC236}">
                    <a16:creationId xmlns:a16="http://schemas.microsoft.com/office/drawing/2014/main" id="{7CF78F8D-F40B-D2D3-39FD-CA77EC7BA8A2}"/>
                  </a:ext>
                </a:extLst>
              </p:cNvPr>
              <p:cNvSpPr/>
              <p:nvPr/>
            </p:nvSpPr>
            <p:spPr>
              <a:xfrm>
                <a:off x="3634176" y="4117438"/>
                <a:ext cx="80589" cy="80551"/>
              </a:xfrm>
              <a:custGeom>
                <a:avLst/>
                <a:gdLst>
                  <a:gd name="connsiteX0" fmla="*/ 40295 w 80589"/>
                  <a:gd name="connsiteY0" fmla="*/ 0 h 80551"/>
                  <a:gd name="connsiteX1" fmla="*/ 80590 w 80589"/>
                  <a:gd name="connsiteY1" fmla="*/ 40276 h 80551"/>
                  <a:gd name="connsiteX2" fmla="*/ 40295 w 80589"/>
                  <a:gd name="connsiteY2" fmla="*/ 80551 h 80551"/>
                  <a:gd name="connsiteX3" fmla="*/ 0 w 80589"/>
                  <a:gd name="connsiteY3" fmla="*/ 40276 h 80551"/>
                  <a:gd name="connsiteX4" fmla="*/ 40295 w 80589"/>
                  <a:gd name="connsiteY4" fmla="*/ 0 h 8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89" h="80551">
                    <a:moveTo>
                      <a:pt x="40295" y="0"/>
                    </a:moveTo>
                    <a:cubicBezTo>
                      <a:pt x="62524" y="0"/>
                      <a:pt x="80590" y="18057"/>
                      <a:pt x="80590" y="40276"/>
                    </a:cubicBezTo>
                    <a:cubicBezTo>
                      <a:pt x="80590" y="62494"/>
                      <a:pt x="62524" y="80551"/>
                      <a:pt x="40295" y="80551"/>
                    </a:cubicBezTo>
                    <a:cubicBezTo>
                      <a:pt x="18065" y="80551"/>
                      <a:pt x="0" y="62494"/>
                      <a:pt x="0" y="40276"/>
                    </a:cubicBezTo>
                    <a:cubicBezTo>
                      <a:pt x="0" y="18057"/>
                      <a:pt x="18065" y="0"/>
                      <a:pt x="40295" y="0"/>
                    </a:cubicBezTo>
                    <a:close/>
                  </a:path>
                </a:pathLst>
              </a:custGeom>
              <a:solidFill>
                <a:srgbClr val="95CD4D"/>
              </a:solidFill>
              <a:ln w="6402" cap="flat">
                <a:noFill/>
                <a:prstDash val="solid"/>
                <a:miter/>
              </a:ln>
            </p:spPr>
            <p:txBody>
              <a:bodyPr rtlCol="0" anchor="ctr"/>
              <a:lstStyle/>
              <a:p>
                <a:endParaRPr lang="en-GB" noProof="0" dirty="0"/>
              </a:p>
            </p:txBody>
          </p:sp>
          <p:grpSp>
            <p:nvGrpSpPr>
              <p:cNvPr id="30" name="Graphic 5">
                <a:extLst>
                  <a:ext uri="{FF2B5EF4-FFF2-40B4-BE49-F238E27FC236}">
                    <a16:creationId xmlns:a16="http://schemas.microsoft.com/office/drawing/2014/main" id="{6EC94D41-1170-0DC3-C2F0-EDF768B907F1}"/>
                  </a:ext>
                </a:extLst>
              </p:cNvPr>
              <p:cNvGrpSpPr/>
              <p:nvPr/>
            </p:nvGrpSpPr>
            <p:grpSpPr>
              <a:xfrm>
                <a:off x="3205154" y="4528710"/>
                <a:ext cx="148367" cy="148295"/>
                <a:chOff x="3205154" y="4528710"/>
                <a:chExt cx="148367" cy="148295"/>
              </a:xfrm>
            </p:grpSpPr>
            <p:sp>
              <p:nvSpPr>
                <p:cNvPr id="31" name="Freeform 135">
                  <a:extLst>
                    <a:ext uri="{FF2B5EF4-FFF2-40B4-BE49-F238E27FC236}">
                      <a16:creationId xmlns:a16="http://schemas.microsoft.com/office/drawing/2014/main" id="{024722C2-C77E-D14E-EFE0-EADC55C1F46E}"/>
                    </a:ext>
                  </a:extLst>
                </p:cNvPr>
                <p:cNvSpPr/>
                <p:nvPr/>
              </p:nvSpPr>
              <p:spPr>
                <a:xfrm>
                  <a:off x="3213866" y="4537418"/>
                  <a:ext cx="130942" cy="130879"/>
                </a:xfrm>
                <a:custGeom>
                  <a:avLst/>
                  <a:gdLst>
                    <a:gd name="connsiteX0" fmla="*/ 65471 w 130942"/>
                    <a:gd name="connsiteY0" fmla="*/ 0 h 130879"/>
                    <a:gd name="connsiteX1" fmla="*/ 0 w 130942"/>
                    <a:gd name="connsiteY1" fmla="*/ 65440 h 130879"/>
                    <a:gd name="connsiteX2" fmla="*/ 65471 w 130942"/>
                    <a:gd name="connsiteY2" fmla="*/ 130879 h 130879"/>
                    <a:gd name="connsiteX3" fmla="*/ 130942 w 130942"/>
                    <a:gd name="connsiteY3" fmla="*/ 65440 h 130879"/>
                    <a:gd name="connsiteX4" fmla="*/ 65471 w 130942"/>
                    <a:gd name="connsiteY4" fmla="*/ 0 h 130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42" h="130879">
                      <a:moveTo>
                        <a:pt x="65471" y="0"/>
                      </a:moveTo>
                      <a:cubicBezTo>
                        <a:pt x="29276" y="0"/>
                        <a:pt x="0" y="29326"/>
                        <a:pt x="0" y="65440"/>
                      </a:cubicBezTo>
                      <a:cubicBezTo>
                        <a:pt x="0" y="101553"/>
                        <a:pt x="29340" y="130879"/>
                        <a:pt x="65471" y="130879"/>
                      </a:cubicBezTo>
                      <a:cubicBezTo>
                        <a:pt x="101602" y="130879"/>
                        <a:pt x="130942" y="101553"/>
                        <a:pt x="130942" y="65440"/>
                      </a:cubicBezTo>
                      <a:cubicBezTo>
                        <a:pt x="130942" y="29326"/>
                        <a:pt x="101602" y="0"/>
                        <a:pt x="65471" y="0"/>
                      </a:cubicBezTo>
                      <a:close/>
                    </a:path>
                  </a:pathLst>
                </a:custGeom>
                <a:solidFill>
                  <a:srgbClr val="FFFFFF"/>
                </a:solidFill>
                <a:ln w="6402" cap="flat">
                  <a:noFill/>
                  <a:prstDash val="solid"/>
                  <a:miter/>
                </a:ln>
              </p:spPr>
              <p:txBody>
                <a:bodyPr rtlCol="0" anchor="ctr"/>
                <a:lstStyle/>
                <a:p>
                  <a:endParaRPr lang="en-GB" noProof="0" dirty="0"/>
                </a:p>
              </p:txBody>
            </p:sp>
            <p:sp>
              <p:nvSpPr>
                <p:cNvPr id="32" name="Freeform 136">
                  <a:extLst>
                    <a:ext uri="{FF2B5EF4-FFF2-40B4-BE49-F238E27FC236}">
                      <a16:creationId xmlns:a16="http://schemas.microsoft.com/office/drawing/2014/main" id="{BE44547C-9DC4-89D0-B93F-744395A6F171}"/>
                    </a:ext>
                  </a:extLst>
                </p:cNvPr>
                <p:cNvSpPr/>
                <p:nvPr/>
              </p:nvSpPr>
              <p:spPr>
                <a:xfrm>
                  <a:off x="3205154" y="4528710"/>
                  <a:ext cx="148367" cy="148295"/>
                </a:xfrm>
                <a:custGeom>
                  <a:avLst/>
                  <a:gdLst>
                    <a:gd name="connsiteX0" fmla="*/ 74183 w 148367"/>
                    <a:gd name="connsiteY0" fmla="*/ 0 h 148295"/>
                    <a:gd name="connsiteX1" fmla="*/ 148367 w 148367"/>
                    <a:gd name="connsiteY1" fmla="*/ 74148 h 148295"/>
                    <a:gd name="connsiteX2" fmla="*/ 74183 w 148367"/>
                    <a:gd name="connsiteY2" fmla="*/ 148296 h 148295"/>
                    <a:gd name="connsiteX3" fmla="*/ 0 w 148367"/>
                    <a:gd name="connsiteY3" fmla="*/ 74148 h 148295"/>
                    <a:gd name="connsiteX4" fmla="*/ 74183 w 148367"/>
                    <a:gd name="connsiteY4" fmla="*/ 0 h 148295"/>
                    <a:gd name="connsiteX5" fmla="*/ 74183 w 148367"/>
                    <a:gd name="connsiteY5" fmla="*/ 0 h 148295"/>
                    <a:gd name="connsiteX6" fmla="*/ 74183 w 148367"/>
                    <a:gd name="connsiteY6" fmla="*/ 130879 h 148295"/>
                    <a:gd name="connsiteX7" fmla="*/ 130942 w 148367"/>
                    <a:gd name="connsiteY7" fmla="*/ 74148 h 148295"/>
                    <a:gd name="connsiteX8" fmla="*/ 74183 w 148367"/>
                    <a:gd name="connsiteY8" fmla="*/ 17416 h 148295"/>
                    <a:gd name="connsiteX9" fmla="*/ 17425 w 148367"/>
                    <a:gd name="connsiteY9" fmla="*/ 74148 h 148295"/>
                    <a:gd name="connsiteX10" fmla="*/ 74183 w 148367"/>
                    <a:gd name="connsiteY10" fmla="*/ 130879 h 148295"/>
                    <a:gd name="connsiteX11" fmla="*/ 74183 w 148367"/>
                    <a:gd name="connsiteY11" fmla="*/ 130879 h 14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67" h="148295">
                      <a:moveTo>
                        <a:pt x="74183" y="0"/>
                      </a:moveTo>
                      <a:cubicBezTo>
                        <a:pt x="115119" y="0"/>
                        <a:pt x="148367" y="33296"/>
                        <a:pt x="148367" y="74148"/>
                      </a:cubicBezTo>
                      <a:cubicBezTo>
                        <a:pt x="148367" y="115000"/>
                        <a:pt x="115055" y="148296"/>
                        <a:pt x="74183" y="148296"/>
                      </a:cubicBezTo>
                      <a:cubicBezTo>
                        <a:pt x="33312" y="148296"/>
                        <a:pt x="0" y="115000"/>
                        <a:pt x="0" y="74148"/>
                      </a:cubicBezTo>
                      <a:cubicBezTo>
                        <a:pt x="0" y="33296"/>
                        <a:pt x="33312" y="0"/>
                        <a:pt x="74183" y="0"/>
                      </a:cubicBezTo>
                      <a:cubicBezTo>
                        <a:pt x="115055" y="0"/>
                        <a:pt x="33248" y="0"/>
                        <a:pt x="74183" y="0"/>
                      </a:cubicBezTo>
                      <a:close/>
                      <a:moveTo>
                        <a:pt x="74183" y="130879"/>
                      </a:moveTo>
                      <a:cubicBezTo>
                        <a:pt x="105510" y="130879"/>
                        <a:pt x="130942" y="105459"/>
                        <a:pt x="130942" y="74148"/>
                      </a:cubicBezTo>
                      <a:cubicBezTo>
                        <a:pt x="130942" y="42837"/>
                        <a:pt x="105510" y="17416"/>
                        <a:pt x="74183" y="17416"/>
                      </a:cubicBezTo>
                      <a:cubicBezTo>
                        <a:pt x="42857" y="17416"/>
                        <a:pt x="17425" y="42837"/>
                        <a:pt x="17425" y="74148"/>
                      </a:cubicBezTo>
                      <a:cubicBezTo>
                        <a:pt x="17425" y="105459"/>
                        <a:pt x="42857" y="130879"/>
                        <a:pt x="74183" y="130879"/>
                      </a:cubicBezTo>
                      <a:cubicBezTo>
                        <a:pt x="105510" y="130879"/>
                        <a:pt x="42857" y="130879"/>
                        <a:pt x="74183" y="130879"/>
                      </a:cubicBezTo>
                      <a:close/>
                    </a:path>
                  </a:pathLst>
                </a:custGeom>
                <a:solidFill>
                  <a:srgbClr val="95CD4D"/>
                </a:solidFill>
                <a:ln w="6402" cap="flat">
                  <a:noFill/>
                  <a:prstDash val="solid"/>
                  <a:miter/>
                </a:ln>
              </p:spPr>
              <p:txBody>
                <a:bodyPr rtlCol="0" anchor="ctr"/>
                <a:lstStyle/>
                <a:p>
                  <a:endParaRPr lang="en-GB" noProof="0" dirty="0"/>
                </a:p>
              </p:txBody>
            </p:sp>
          </p:grpSp>
        </p:grpSp>
      </p:grpSp>
      <p:grpSp>
        <p:nvGrpSpPr>
          <p:cNvPr id="48" name="Graphic 5">
            <a:extLst>
              <a:ext uri="{FF2B5EF4-FFF2-40B4-BE49-F238E27FC236}">
                <a16:creationId xmlns:a16="http://schemas.microsoft.com/office/drawing/2014/main" id="{1C6610F8-80B5-0F42-73BC-2E1BB28D9FA8}"/>
              </a:ext>
            </a:extLst>
          </p:cNvPr>
          <p:cNvGrpSpPr/>
          <p:nvPr/>
        </p:nvGrpSpPr>
        <p:grpSpPr>
          <a:xfrm>
            <a:off x="3652336" y="2912591"/>
            <a:ext cx="882194" cy="3271794"/>
            <a:chOff x="3547180" y="2909237"/>
            <a:chExt cx="882194" cy="3271794"/>
          </a:xfrm>
        </p:grpSpPr>
        <p:grpSp>
          <p:nvGrpSpPr>
            <p:cNvPr id="49" name="Graphic 5">
              <a:extLst>
                <a:ext uri="{FF2B5EF4-FFF2-40B4-BE49-F238E27FC236}">
                  <a16:creationId xmlns:a16="http://schemas.microsoft.com/office/drawing/2014/main" id="{3FF97D21-D09B-2838-405C-BF900244B0B2}"/>
                </a:ext>
              </a:extLst>
            </p:cNvPr>
            <p:cNvGrpSpPr/>
            <p:nvPr/>
          </p:nvGrpSpPr>
          <p:grpSpPr>
            <a:xfrm>
              <a:off x="3628090" y="4021520"/>
              <a:ext cx="801284" cy="220778"/>
              <a:chOff x="3628090" y="4021520"/>
              <a:chExt cx="801284" cy="220778"/>
            </a:xfrm>
            <a:solidFill>
              <a:srgbClr val="307AFC"/>
            </a:solidFill>
          </p:grpSpPr>
          <p:sp>
            <p:nvSpPr>
              <p:cNvPr id="62" name="Freeform 139">
                <a:extLst>
                  <a:ext uri="{FF2B5EF4-FFF2-40B4-BE49-F238E27FC236}">
                    <a16:creationId xmlns:a16="http://schemas.microsoft.com/office/drawing/2014/main" id="{123FC79C-1F12-E1EA-A5D9-6739E1BAB82C}"/>
                  </a:ext>
                </a:extLst>
              </p:cNvPr>
              <p:cNvSpPr/>
              <p:nvPr/>
            </p:nvSpPr>
            <p:spPr>
              <a:xfrm>
                <a:off x="3628090" y="4125891"/>
                <a:ext cx="661181" cy="6595"/>
              </a:xfrm>
              <a:custGeom>
                <a:avLst/>
                <a:gdLst>
                  <a:gd name="connsiteX0" fmla="*/ 0 w 661181"/>
                  <a:gd name="connsiteY0" fmla="*/ 0 h 6595"/>
                  <a:gd name="connsiteX1" fmla="*/ 661181 w 661181"/>
                  <a:gd name="connsiteY1" fmla="*/ 6595 h 6595"/>
                </a:gdLst>
                <a:ahLst/>
                <a:cxnLst>
                  <a:cxn ang="0">
                    <a:pos x="connsiteX0" y="connsiteY0"/>
                  </a:cxn>
                  <a:cxn ang="0">
                    <a:pos x="connsiteX1" y="connsiteY1"/>
                  </a:cxn>
                </a:cxnLst>
                <a:rect l="l" t="t" r="r" b="b"/>
                <a:pathLst>
                  <a:path w="661181" h="6595">
                    <a:moveTo>
                      <a:pt x="0" y="0"/>
                    </a:moveTo>
                    <a:lnTo>
                      <a:pt x="661181" y="6595"/>
                    </a:lnTo>
                  </a:path>
                </a:pathLst>
              </a:custGeom>
              <a:ln w="35721" cap="flat">
                <a:solidFill>
                  <a:srgbClr val="307AFC"/>
                </a:solidFill>
                <a:prstDash val="solid"/>
                <a:miter/>
              </a:ln>
            </p:spPr>
            <p:txBody>
              <a:bodyPr rtlCol="0" anchor="ctr"/>
              <a:lstStyle/>
              <a:p>
                <a:endParaRPr lang="en-GB" noProof="0" dirty="0"/>
              </a:p>
            </p:txBody>
          </p:sp>
          <p:sp>
            <p:nvSpPr>
              <p:cNvPr id="63" name="Freeform 140">
                <a:extLst>
                  <a:ext uri="{FF2B5EF4-FFF2-40B4-BE49-F238E27FC236}">
                    <a16:creationId xmlns:a16="http://schemas.microsoft.com/office/drawing/2014/main" id="{06699CCF-89EA-67D2-87DF-01E787DA38B9}"/>
                  </a:ext>
                </a:extLst>
              </p:cNvPr>
              <p:cNvSpPr/>
              <p:nvPr/>
            </p:nvSpPr>
            <p:spPr>
              <a:xfrm>
                <a:off x="4229758" y="4021520"/>
                <a:ext cx="199616" cy="220778"/>
              </a:xfrm>
              <a:custGeom>
                <a:avLst/>
                <a:gdLst>
                  <a:gd name="connsiteX0" fmla="*/ 199616 w 199616"/>
                  <a:gd name="connsiteY0" fmla="*/ 112374 h 220778"/>
                  <a:gd name="connsiteX1" fmla="*/ 0 w 199616"/>
                  <a:gd name="connsiteY1" fmla="*/ 220779 h 220778"/>
                  <a:gd name="connsiteX2" fmla="*/ 41063 w 199616"/>
                  <a:gd name="connsiteY2" fmla="*/ 110774 h 220778"/>
                  <a:gd name="connsiteX3" fmla="*/ 2242 w 199616"/>
                  <a:gd name="connsiteY3" fmla="*/ 0 h 220778"/>
                  <a:gd name="connsiteX4" fmla="*/ 199616 w 199616"/>
                  <a:gd name="connsiteY4" fmla="*/ 112310 h 220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16" h="220778">
                    <a:moveTo>
                      <a:pt x="199616" y="112374"/>
                    </a:moveTo>
                    <a:cubicBezTo>
                      <a:pt x="133441" y="136194"/>
                      <a:pt x="51185" y="177110"/>
                      <a:pt x="0" y="220779"/>
                    </a:cubicBezTo>
                    <a:lnTo>
                      <a:pt x="41063" y="110774"/>
                    </a:lnTo>
                    <a:lnTo>
                      <a:pt x="2242" y="0"/>
                    </a:lnTo>
                    <a:cubicBezTo>
                      <a:pt x="52531" y="44694"/>
                      <a:pt x="133953" y="87274"/>
                      <a:pt x="199616" y="112310"/>
                    </a:cubicBezTo>
                    <a:close/>
                  </a:path>
                </a:pathLst>
              </a:custGeom>
              <a:solidFill>
                <a:srgbClr val="307AFC"/>
              </a:solidFill>
              <a:ln w="6402" cap="flat">
                <a:noFill/>
                <a:prstDash val="solid"/>
                <a:miter/>
              </a:ln>
            </p:spPr>
            <p:txBody>
              <a:bodyPr rtlCol="0" anchor="ctr"/>
              <a:lstStyle/>
              <a:p>
                <a:endParaRPr lang="en-GB" noProof="0" dirty="0"/>
              </a:p>
            </p:txBody>
          </p:sp>
        </p:grpSp>
        <p:grpSp>
          <p:nvGrpSpPr>
            <p:cNvPr id="50" name="Graphic 5">
              <a:extLst>
                <a:ext uri="{FF2B5EF4-FFF2-40B4-BE49-F238E27FC236}">
                  <a16:creationId xmlns:a16="http://schemas.microsoft.com/office/drawing/2014/main" id="{6205AA70-A2C6-25DB-8E18-BCCDADA34548}"/>
                </a:ext>
              </a:extLst>
            </p:cNvPr>
            <p:cNvGrpSpPr/>
            <p:nvPr/>
          </p:nvGrpSpPr>
          <p:grpSpPr>
            <a:xfrm>
              <a:off x="3628090" y="4126339"/>
              <a:ext cx="801284" cy="2054692"/>
              <a:chOff x="3628090" y="4126339"/>
              <a:chExt cx="801284" cy="2054692"/>
            </a:xfrm>
          </p:grpSpPr>
          <p:sp>
            <p:nvSpPr>
              <p:cNvPr id="60" name="Freeform 142">
                <a:extLst>
                  <a:ext uri="{FF2B5EF4-FFF2-40B4-BE49-F238E27FC236}">
                    <a16:creationId xmlns:a16="http://schemas.microsoft.com/office/drawing/2014/main" id="{5D35E954-8F36-713F-A912-00CD2CEED0AB}"/>
                  </a:ext>
                </a:extLst>
              </p:cNvPr>
              <p:cNvSpPr/>
              <p:nvPr/>
            </p:nvSpPr>
            <p:spPr>
              <a:xfrm>
                <a:off x="3628090" y="4126339"/>
                <a:ext cx="661181" cy="1944687"/>
              </a:xfrm>
              <a:custGeom>
                <a:avLst/>
                <a:gdLst>
                  <a:gd name="connsiteX0" fmla="*/ 0 w 661181"/>
                  <a:gd name="connsiteY0" fmla="*/ 0 h 1944687"/>
                  <a:gd name="connsiteX1" fmla="*/ 229341 w 661181"/>
                  <a:gd name="connsiteY1" fmla="*/ 0 h 1944687"/>
                  <a:gd name="connsiteX2" fmla="*/ 309931 w 661181"/>
                  <a:gd name="connsiteY2" fmla="*/ 82088 h 1944687"/>
                  <a:gd name="connsiteX3" fmla="*/ 308778 w 661181"/>
                  <a:gd name="connsiteY3" fmla="*/ 1862407 h 1944687"/>
                  <a:gd name="connsiteX4" fmla="*/ 388086 w 661181"/>
                  <a:gd name="connsiteY4" fmla="*/ 1943022 h 1944687"/>
                  <a:gd name="connsiteX5" fmla="*/ 661181 w 661181"/>
                  <a:gd name="connsiteY5" fmla="*/ 1944687 h 194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181" h="1944687">
                    <a:moveTo>
                      <a:pt x="0" y="0"/>
                    </a:moveTo>
                    <a:lnTo>
                      <a:pt x="229341" y="0"/>
                    </a:lnTo>
                    <a:cubicBezTo>
                      <a:pt x="274441" y="0"/>
                      <a:pt x="310763" y="37010"/>
                      <a:pt x="309931" y="82088"/>
                    </a:cubicBezTo>
                    <a:lnTo>
                      <a:pt x="308778" y="1862407"/>
                    </a:lnTo>
                    <a:cubicBezTo>
                      <a:pt x="308778" y="1906396"/>
                      <a:pt x="344012" y="1942318"/>
                      <a:pt x="388086" y="1943022"/>
                    </a:cubicBezTo>
                    <a:lnTo>
                      <a:pt x="661181" y="1944687"/>
                    </a:lnTo>
                  </a:path>
                </a:pathLst>
              </a:custGeom>
              <a:noFill/>
              <a:ln w="35721" cap="flat">
                <a:solidFill>
                  <a:srgbClr val="307AFC"/>
                </a:solidFill>
                <a:prstDash val="solid"/>
                <a:miter/>
              </a:ln>
            </p:spPr>
            <p:txBody>
              <a:bodyPr rtlCol="0" anchor="ctr"/>
              <a:lstStyle/>
              <a:p>
                <a:endParaRPr lang="en-GB" noProof="0" dirty="0"/>
              </a:p>
            </p:txBody>
          </p:sp>
          <p:sp>
            <p:nvSpPr>
              <p:cNvPr id="61" name="Freeform 143">
                <a:extLst>
                  <a:ext uri="{FF2B5EF4-FFF2-40B4-BE49-F238E27FC236}">
                    <a16:creationId xmlns:a16="http://schemas.microsoft.com/office/drawing/2014/main" id="{4F3F41BC-2520-7BED-4260-E2DC0C4A410A}"/>
                  </a:ext>
                </a:extLst>
              </p:cNvPr>
              <p:cNvSpPr/>
              <p:nvPr/>
            </p:nvSpPr>
            <p:spPr>
              <a:xfrm>
                <a:off x="4230206" y="5960316"/>
                <a:ext cx="199167" cy="220715"/>
              </a:xfrm>
              <a:custGeom>
                <a:avLst/>
                <a:gdLst>
                  <a:gd name="connsiteX0" fmla="*/ 199168 w 199167"/>
                  <a:gd name="connsiteY0" fmla="*/ 111542 h 220715"/>
                  <a:gd name="connsiteX1" fmla="*/ 0 w 199167"/>
                  <a:gd name="connsiteY1" fmla="*/ 220715 h 220715"/>
                  <a:gd name="connsiteX2" fmla="*/ 40615 w 199167"/>
                  <a:gd name="connsiteY2" fmla="*/ 110582 h 220715"/>
                  <a:gd name="connsiteX3" fmla="*/ 1345 w 199167"/>
                  <a:gd name="connsiteY3" fmla="*/ 0 h 220715"/>
                  <a:gd name="connsiteX4" fmla="*/ 199168 w 199167"/>
                  <a:gd name="connsiteY4" fmla="*/ 111542 h 220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67" h="220715">
                    <a:moveTo>
                      <a:pt x="199168" y="111542"/>
                    </a:moveTo>
                    <a:cubicBezTo>
                      <a:pt x="133056" y="135618"/>
                      <a:pt x="50993" y="176854"/>
                      <a:pt x="0" y="220715"/>
                    </a:cubicBezTo>
                    <a:lnTo>
                      <a:pt x="40615" y="110582"/>
                    </a:lnTo>
                    <a:lnTo>
                      <a:pt x="1345" y="0"/>
                    </a:lnTo>
                    <a:cubicBezTo>
                      <a:pt x="51826" y="44502"/>
                      <a:pt x="133377" y="86762"/>
                      <a:pt x="199168" y="111542"/>
                    </a:cubicBezTo>
                    <a:close/>
                  </a:path>
                </a:pathLst>
              </a:custGeom>
              <a:solidFill>
                <a:srgbClr val="307AFC"/>
              </a:solidFill>
              <a:ln w="6402" cap="flat">
                <a:noFill/>
                <a:prstDash val="solid"/>
                <a:miter/>
              </a:ln>
            </p:spPr>
            <p:txBody>
              <a:bodyPr rtlCol="0" anchor="ctr"/>
              <a:lstStyle/>
              <a:p>
                <a:endParaRPr lang="en-GB" noProof="0" dirty="0"/>
              </a:p>
            </p:txBody>
          </p:sp>
        </p:grpSp>
        <p:grpSp>
          <p:nvGrpSpPr>
            <p:cNvPr id="51" name="Graphic 5">
              <a:extLst>
                <a:ext uri="{FF2B5EF4-FFF2-40B4-BE49-F238E27FC236}">
                  <a16:creationId xmlns:a16="http://schemas.microsoft.com/office/drawing/2014/main" id="{16E91700-45EF-DF15-4B7A-82BA4AFBB1BD}"/>
                </a:ext>
              </a:extLst>
            </p:cNvPr>
            <p:cNvGrpSpPr/>
            <p:nvPr/>
          </p:nvGrpSpPr>
          <p:grpSpPr>
            <a:xfrm>
              <a:off x="3628090" y="4126339"/>
              <a:ext cx="801284" cy="1222032"/>
              <a:chOff x="3628090" y="4126339"/>
              <a:chExt cx="801284" cy="1222032"/>
            </a:xfrm>
          </p:grpSpPr>
          <p:sp>
            <p:nvSpPr>
              <p:cNvPr id="58" name="Freeform 145">
                <a:extLst>
                  <a:ext uri="{FF2B5EF4-FFF2-40B4-BE49-F238E27FC236}">
                    <a16:creationId xmlns:a16="http://schemas.microsoft.com/office/drawing/2014/main" id="{CBF6B073-CACE-E64F-D040-1A19A78CC80A}"/>
                  </a:ext>
                </a:extLst>
              </p:cNvPr>
              <p:cNvSpPr/>
              <p:nvPr/>
            </p:nvSpPr>
            <p:spPr>
              <a:xfrm>
                <a:off x="3628090" y="4126339"/>
                <a:ext cx="661181" cy="1112091"/>
              </a:xfrm>
              <a:custGeom>
                <a:avLst/>
                <a:gdLst>
                  <a:gd name="connsiteX0" fmla="*/ 0 w 661181"/>
                  <a:gd name="connsiteY0" fmla="*/ 0 h 1112091"/>
                  <a:gd name="connsiteX1" fmla="*/ 344973 w 661181"/>
                  <a:gd name="connsiteY1" fmla="*/ 0 h 1112091"/>
                  <a:gd name="connsiteX2" fmla="*/ 425562 w 661181"/>
                  <a:gd name="connsiteY2" fmla="*/ 82088 h 1112091"/>
                  <a:gd name="connsiteX3" fmla="*/ 424537 w 661181"/>
                  <a:gd name="connsiteY3" fmla="*/ 1030003 h 1112091"/>
                  <a:gd name="connsiteX4" fmla="*/ 503846 w 661181"/>
                  <a:gd name="connsiteY4" fmla="*/ 1110811 h 1112091"/>
                  <a:gd name="connsiteX5" fmla="*/ 661181 w 661181"/>
                  <a:gd name="connsiteY5" fmla="*/ 1112091 h 1112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181" h="1112091">
                    <a:moveTo>
                      <a:pt x="0" y="0"/>
                    </a:moveTo>
                    <a:lnTo>
                      <a:pt x="344973" y="0"/>
                    </a:lnTo>
                    <a:cubicBezTo>
                      <a:pt x="390072" y="0"/>
                      <a:pt x="426395" y="37010"/>
                      <a:pt x="425562" y="82088"/>
                    </a:cubicBezTo>
                    <a:lnTo>
                      <a:pt x="424537" y="1030003"/>
                    </a:lnTo>
                    <a:cubicBezTo>
                      <a:pt x="424409" y="1074057"/>
                      <a:pt x="459707" y="1110106"/>
                      <a:pt x="503846" y="1110811"/>
                    </a:cubicBezTo>
                    <a:lnTo>
                      <a:pt x="661181" y="1112091"/>
                    </a:lnTo>
                  </a:path>
                </a:pathLst>
              </a:custGeom>
              <a:noFill/>
              <a:ln w="35721" cap="flat">
                <a:solidFill>
                  <a:srgbClr val="307AFC"/>
                </a:solidFill>
                <a:prstDash val="solid"/>
                <a:miter/>
              </a:ln>
            </p:spPr>
            <p:txBody>
              <a:bodyPr rtlCol="0" anchor="ctr"/>
              <a:lstStyle/>
              <a:p>
                <a:endParaRPr lang="en-GB" noProof="0" dirty="0"/>
              </a:p>
            </p:txBody>
          </p:sp>
          <p:sp>
            <p:nvSpPr>
              <p:cNvPr id="59" name="Freeform 146">
                <a:extLst>
                  <a:ext uri="{FF2B5EF4-FFF2-40B4-BE49-F238E27FC236}">
                    <a16:creationId xmlns:a16="http://schemas.microsoft.com/office/drawing/2014/main" id="{B2E249E8-F08F-345F-94CF-B33AD9BF3FF9}"/>
                  </a:ext>
                </a:extLst>
              </p:cNvPr>
              <p:cNvSpPr/>
              <p:nvPr/>
            </p:nvSpPr>
            <p:spPr>
              <a:xfrm>
                <a:off x="4229950" y="5127592"/>
                <a:ext cx="199424" cy="220778"/>
              </a:xfrm>
              <a:custGeom>
                <a:avLst/>
                <a:gdLst>
                  <a:gd name="connsiteX0" fmla="*/ 199424 w 199424"/>
                  <a:gd name="connsiteY0" fmla="*/ 112054 h 220778"/>
                  <a:gd name="connsiteX1" fmla="*/ 0 w 199424"/>
                  <a:gd name="connsiteY1" fmla="*/ 220779 h 220778"/>
                  <a:gd name="connsiteX2" fmla="*/ 40871 w 199424"/>
                  <a:gd name="connsiteY2" fmla="*/ 110710 h 220778"/>
                  <a:gd name="connsiteX3" fmla="*/ 1858 w 199424"/>
                  <a:gd name="connsiteY3" fmla="*/ 0 h 220778"/>
                  <a:gd name="connsiteX4" fmla="*/ 199424 w 199424"/>
                  <a:gd name="connsiteY4" fmla="*/ 112054 h 220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424" h="220778">
                    <a:moveTo>
                      <a:pt x="199424" y="112054"/>
                    </a:moveTo>
                    <a:cubicBezTo>
                      <a:pt x="133249" y="135938"/>
                      <a:pt x="51122" y="177046"/>
                      <a:pt x="0" y="220779"/>
                    </a:cubicBezTo>
                    <a:lnTo>
                      <a:pt x="40871" y="110710"/>
                    </a:lnTo>
                    <a:lnTo>
                      <a:pt x="1858" y="0"/>
                    </a:lnTo>
                    <a:cubicBezTo>
                      <a:pt x="52210" y="44630"/>
                      <a:pt x="133697" y="87018"/>
                      <a:pt x="199424" y="112054"/>
                    </a:cubicBezTo>
                    <a:close/>
                  </a:path>
                </a:pathLst>
              </a:custGeom>
              <a:solidFill>
                <a:srgbClr val="307AFC"/>
              </a:solidFill>
              <a:ln w="6402" cap="flat">
                <a:noFill/>
                <a:prstDash val="solid"/>
                <a:miter/>
              </a:ln>
            </p:spPr>
            <p:txBody>
              <a:bodyPr rtlCol="0" anchor="ctr"/>
              <a:lstStyle/>
              <a:p>
                <a:endParaRPr lang="en-GB" noProof="0" dirty="0"/>
              </a:p>
            </p:txBody>
          </p:sp>
        </p:grpSp>
        <p:grpSp>
          <p:nvGrpSpPr>
            <p:cNvPr id="52" name="Graphic 5">
              <a:extLst>
                <a:ext uri="{FF2B5EF4-FFF2-40B4-BE49-F238E27FC236}">
                  <a16:creationId xmlns:a16="http://schemas.microsoft.com/office/drawing/2014/main" id="{A4ADD24B-2C52-27B4-76A6-404E56E1BD0C}"/>
                </a:ext>
              </a:extLst>
            </p:cNvPr>
            <p:cNvGrpSpPr/>
            <p:nvPr/>
          </p:nvGrpSpPr>
          <p:grpSpPr>
            <a:xfrm>
              <a:off x="3547180" y="2909237"/>
              <a:ext cx="882194" cy="1384031"/>
              <a:chOff x="3547180" y="2909237"/>
              <a:chExt cx="882194" cy="1384031"/>
            </a:xfrm>
          </p:grpSpPr>
          <p:sp>
            <p:nvSpPr>
              <p:cNvPr id="53" name="Freeform 148">
                <a:extLst>
                  <a:ext uri="{FF2B5EF4-FFF2-40B4-BE49-F238E27FC236}">
                    <a16:creationId xmlns:a16="http://schemas.microsoft.com/office/drawing/2014/main" id="{E1817890-9FBC-F763-B77B-98CBD9760DBD}"/>
                  </a:ext>
                </a:extLst>
              </p:cNvPr>
              <p:cNvSpPr/>
              <p:nvPr/>
            </p:nvSpPr>
            <p:spPr>
              <a:xfrm>
                <a:off x="3706181" y="3019242"/>
                <a:ext cx="583025" cy="1106648"/>
              </a:xfrm>
              <a:custGeom>
                <a:avLst/>
                <a:gdLst>
                  <a:gd name="connsiteX0" fmla="*/ 0 w 583025"/>
                  <a:gd name="connsiteY0" fmla="*/ 1106649 h 1106648"/>
                  <a:gd name="connsiteX1" fmla="*/ 151186 w 583025"/>
                  <a:gd name="connsiteY1" fmla="*/ 1106649 h 1106648"/>
                  <a:gd name="connsiteX2" fmla="*/ 231776 w 583025"/>
                  <a:gd name="connsiteY2" fmla="*/ 1024561 h 1106648"/>
                  <a:gd name="connsiteX3" fmla="*/ 230623 w 583025"/>
                  <a:gd name="connsiteY3" fmla="*/ 82280 h 1106648"/>
                  <a:gd name="connsiteX4" fmla="*/ 309931 w 583025"/>
                  <a:gd name="connsiteY4" fmla="*/ 1665 h 1106648"/>
                  <a:gd name="connsiteX5" fmla="*/ 583026 w 583025"/>
                  <a:gd name="connsiteY5" fmla="*/ 0 h 110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025" h="1106648">
                    <a:moveTo>
                      <a:pt x="0" y="1106649"/>
                    </a:moveTo>
                    <a:lnTo>
                      <a:pt x="151186" y="1106649"/>
                    </a:lnTo>
                    <a:cubicBezTo>
                      <a:pt x="196285" y="1106649"/>
                      <a:pt x="232608" y="1069639"/>
                      <a:pt x="231776" y="1024561"/>
                    </a:cubicBezTo>
                    <a:lnTo>
                      <a:pt x="230623" y="82280"/>
                    </a:lnTo>
                    <a:cubicBezTo>
                      <a:pt x="230623" y="38290"/>
                      <a:pt x="265857" y="2369"/>
                      <a:pt x="309931" y="1665"/>
                    </a:cubicBezTo>
                    <a:lnTo>
                      <a:pt x="583026" y="0"/>
                    </a:lnTo>
                  </a:path>
                </a:pathLst>
              </a:custGeom>
              <a:noFill/>
              <a:ln w="35721" cap="flat">
                <a:solidFill>
                  <a:srgbClr val="307AFC"/>
                </a:solidFill>
                <a:prstDash val="solid"/>
                <a:miter/>
              </a:ln>
            </p:spPr>
            <p:txBody>
              <a:bodyPr rtlCol="0" anchor="ctr"/>
              <a:lstStyle/>
              <a:p>
                <a:endParaRPr lang="en-GB" noProof="0" dirty="0"/>
              </a:p>
            </p:txBody>
          </p:sp>
          <p:grpSp>
            <p:nvGrpSpPr>
              <p:cNvPr id="54" name="Graphic 5">
                <a:extLst>
                  <a:ext uri="{FF2B5EF4-FFF2-40B4-BE49-F238E27FC236}">
                    <a16:creationId xmlns:a16="http://schemas.microsoft.com/office/drawing/2014/main" id="{37BD2865-C88C-8935-0699-C7938A5A0916}"/>
                  </a:ext>
                </a:extLst>
              </p:cNvPr>
              <p:cNvGrpSpPr/>
              <p:nvPr/>
            </p:nvGrpSpPr>
            <p:grpSpPr>
              <a:xfrm>
                <a:off x="3547180" y="3958641"/>
                <a:ext cx="334787" cy="334626"/>
                <a:chOff x="3547180" y="3958641"/>
                <a:chExt cx="334787" cy="334626"/>
              </a:xfrm>
            </p:grpSpPr>
            <p:sp>
              <p:nvSpPr>
                <p:cNvPr id="56" name="Freeform 150">
                  <a:extLst>
                    <a:ext uri="{FF2B5EF4-FFF2-40B4-BE49-F238E27FC236}">
                      <a16:creationId xmlns:a16="http://schemas.microsoft.com/office/drawing/2014/main" id="{0772774A-94EF-680B-9970-4C24F76D602F}"/>
                    </a:ext>
                  </a:extLst>
                </p:cNvPr>
                <p:cNvSpPr/>
                <p:nvPr/>
              </p:nvSpPr>
              <p:spPr>
                <a:xfrm>
                  <a:off x="3566783" y="3978171"/>
                  <a:ext cx="295580" cy="295439"/>
                </a:xfrm>
                <a:custGeom>
                  <a:avLst/>
                  <a:gdLst>
                    <a:gd name="connsiteX0" fmla="*/ 147791 w 295580"/>
                    <a:gd name="connsiteY0" fmla="*/ 295439 h 295439"/>
                    <a:gd name="connsiteX1" fmla="*/ 0 w 295580"/>
                    <a:gd name="connsiteY1" fmla="*/ 147720 h 295439"/>
                    <a:gd name="connsiteX2" fmla="*/ 147791 w 295580"/>
                    <a:gd name="connsiteY2" fmla="*/ 0 h 295439"/>
                    <a:gd name="connsiteX3" fmla="*/ 295581 w 295580"/>
                    <a:gd name="connsiteY3" fmla="*/ 147720 h 295439"/>
                    <a:gd name="connsiteX4" fmla="*/ 147791 w 295580"/>
                    <a:gd name="connsiteY4" fmla="*/ 295439 h 29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80" h="295439">
                      <a:moveTo>
                        <a:pt x="147791" y="295439"/>
                      </a:moveTo>
                      <a:cubicBezTo>
                        <a:pt x="66176" y="295439"/>
                        <a:pt x="0" y="229295"/>
                        <a:pt x="0" y="147720"/>
                      </a:cubicBezTo>
                      <a:cubicBezTo>
                        <a:pt x="0" y="66144"/>
                        <a:pt x="66176" y="0"/>
                        <a:pt x="147791" y="0"/>
                      </a:cubicBezTo>
                      <a:cubicBezTo>
                        <a:pt x="229405" y="0"/>
                        <a:pt x="295581" y="66144"/>
                        <a:pt x="295581" y="147720"/>
                      </a:cubicBezTo>
                      <a:cubicBezTo>
                        <a:pt x="295581" y="229295"/>
                        <a:pt x="229405" y="295439"/>
                        <a:pt x="147791" y="295439"/>
                      </a:cubicBezTo>
                      <a:close/>
                    </a:path>
                  </a:pathLst>
                </a:custGeom>
                <a:solidFill>
                  <a:srgbClr val="FFFFFF"/>
                </a:solidFill>
                <a:ln w="6402" cap="flat">
                  <a:noFill/>
                  <a:prstDash val="solid"/>
                  <a:miter/>
                </a:ln>
              </p:spPr>
              <p:txBody>
                <a:bodyPr rtlCol="0" anchor="ctr"/>
                <a:lstStyle/>
                <a:p>
                  <a:endParaRPr lang="en-GB" noProof="0" dirty="0"/>
                </a:p>
              </p:txBody>
            </p:sp>
            <p:sp>
              <p:nvSpPr>
                <p:cNvPr id="57" name="Freeform 151">
                  <a:extLst>
                    <a:ext uri="{FF2B5EF4-FFF2-40B4-BE49-F238E27FC236}">
                      <a16:creationId xmlns:a16="http://schemas.microsoft.com/office/drawing/2014/main" id="{D32B32C2-C2C7-D34F-0FEB-2CD120D148D5}"/>
                    </a:ext>
                  </a:extLst>
                </p:cNvPr>
                <p:cNvSpPr/>
                <p:nvPr/>
              </p:nvSpPr>
              <p:spPr>
                <a:xfrm>
                  <a:off x="3547180" y="3958641"/>
                  <a:ext cx="334787" cy="334626"/>
                </a:xfrm>
                <a:custGeom>
                  <a:avLst/>
                  <a:gdLst>
                    <a:gd name="connsiteX0" fmla="*/ 167393 w 334787"/>
                    <a:gd name="connsiteY0" fmla="*/ 334626 h 334626"/>
                    <a:gd name="connsiteX1" fmla="*/ 334787 w 334787"/>
                    <a:gd name="connsiteY1" fmla="*/ 167313 h 334626"/>
                    <a:gd name="connsiteX2" fmla="*/ 167393 w 334787"/>
                    <a:gd name="connsiteY2" fmla="*/ 0 h 334626"/>
                    <a:gd name="connsiteX3" fmla="*/ 0 w 334787"/>
                    <a:gd name="connsiteY3" fmla="*/ 167313 h 334626"/>
                    <a:gd name="connsiteX4" fmla="*/ 167393 w 334787"/>
                    <a:gd name="connsiteY4" fmla="*/ 334626 h 334626"/>
                    <a:gd name="connsiteX5" fmla="*/ 167393 w 334787"/>
                    <a:gd name="connsiteY5" fmla="*/ 334626 h 334626"/>
                    <a:gd name="connsiteX6" fmla="*/ 167393 w 334787"/>
                    <a:gd name="connsiteY6" fmla="*/ 39251 h 334626"/>
                    <a:gd name="connsiteX7" fmla="*/ 295517 w 334787"/>
                    <a:gd name="connsiteY7" fmla="*/ 167313 h 334626"/>
                    <a:gd name="connsiteX8" fmla="*/ 167393 w 334787"/>
                    <a:gd name="connsiteY8" fmla="*/ 295375 h 334626"/>
                    <a:gd name="connsiteX9" fmla="*/ 39270 w 334787"/>
                    <a:gd name="connsiteY9" fmla="*/ 167313 h 334626"/>
                    <a:gd name="connsiteX10" fmla="*/ 167393 w 334787"/>
                    <a:gd name="connsiteY10" fmla="*/ 39251 h 334626"/>
                    <a:gd name="connsiteX11" fmla="*/ 167393 w 334787"/>
                    <a:gd name="connsiteY11" fmla="*/ 39251 h 33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4787" h="334626">
                      <a:moveTo>
                        <a:pt x="167393" y="334626"/>
                      </a:moveTo>
                      <a:cubicBezTo>
                        <a:pt x="259706" y="334626"/>
                        <a:pt x="334787" y="259582"/>
                        <a:pt x="334787" y="167313"/>
                      </a:cubicBezTo>
                      <a:cubicBezTo>
                        <a:pt x="334787" y="75045"/>
                        <a:pt x="259706" y="0"/>
                        <a:pt x="167393" y="0"/>
                      </a:cubicBezTo>
                      <a:cubicBezTo>
                        <a:pt x="75080" y="0"/>
                        <a:pt x="0" y="75045"/>
                        <a:pt x="0" y="167313"/>
                      </a:cubicBezTo>
                      <a:cubicBezTo>
                        <a:pt x="0" y="259582"/>
                        <a:pt x="75080" y="334626"/>
                        <a:pt x="167393" y="334626"/>
                      </a:cubicBezTo>
                      <a:cubicBezTo>
                        <a:pt x="259706" y="334626"/>
                        <a:pt x="75080" y="334626"/>
                        <a:pt x="167393" y="334626"/>
                      </a:cubicBezTo>
                      <a:close/>
                      <a:moveTo>
                        <a:pt x="167393" y="39251"/>
                      </a:moveTo>
                      <a:cubicBezTo>
                        <a:pt x="238054" y="39251"/>
                        <a:pt x="295517" y="96687"/>
                        <a:pt x="295517" y="167313"/>
                      </a:cubicBezTo>
                      <a:cubicBezTo>
                        <a:pt x="295517" y="237939"/>
                        <a:pt x="238054" y="295375"/>
                        <a:pt x="167393" y="295375"/>
                      </a:cubicBezTo>
                      <a:cubicBezTo>
                        <a:pt x="96733" y="295375"/>
                        <a:pt x="39270" y="237939"/>
                        <a:pt x="39270" y="167313"/>
                      </a:cubicBezTo>
                      <a:cubicBezTo>
                        <a:pt x="39270" y="96687"/>
                        <a:pt x="96733" y="39251"/>
                        <a:pt x="167393" y="39251"/>
                      </a:cubicBezTo>
                      <a:cubicBezTo>
                        <a:pt x="238054" y="39251"/>
                        <a:pt x="96733" y="39251"/>
                        <a:pt x="167393" y="39251"/>
                      </a:cubicBezTo>
                      <a:close/>
                    </a:path>
                  </a:pathLst>
                </a:custGeom>
                <a:solidFill>
                  <a:srgbClr val="307AFC"/>
                </a:solidFill>
                <a:ln w="6402" cap="flat">
                  <a:noFill/>
                  <a:prstDash val="solid"/>
                  <a:miter/>
                </a:ln>
              </p:spPr>
              <p:txBody>
                <a:bodyPr rtlCol="0" anchor="ctr"/>
                <a:lstStyle/>
                <a:p>
                  <a:endParaRPr lang="en-GB" noProof="0" dirty="0"/>
                </a:p>
              </p:txBody>
            </p:sp>
          </p:grpSp>
          <p:sp>
            <p:nvSpPr>
              <p:cNvPr id="55" name="Freeform 152">
                <a:extLst>
                  <a:ext uri="{FF2B5EF4-FFF2-40B4-BE49-F238E27FC236}">
                    <a16:creationId xmlns:a16="http://schemas.microsoft.com/office/drawing/2014/main" id="{57659166-668E-FC5E-4BC9-84134FF8ED48}"/>
                  </a:ext>
                </a:extLst>
              </p:cNvPr>
              <p:cNvSpPr/>
              <p:nvPr/>
            </p:nvSpPr>
            <p:spPr>
              <a:xfrm>
                <a:off x="4230206" y="2909237"/>
                <a:ext cx="199167" cy="220778"/>
              </a:xfrm>
              <a:custGeom>
                <a:avLst/>
                <a:gdLst>
                  <a:gd name="connsiteX0" fmla="*/ 199168 w 199167"/>
                  <a:gd name="connsiteY0" fmla="*/ 109173 h 220778"/>
                  <a:gd name="connsiteX1" fmla="*/ 1345 w 199167"/>
                  <a:gd name="connsiteY1" fmla="*/ 220779 h 220778"/>
                  <a:gd name="connsiteX2" fmla="*/ 40615 w 199167"/>
                  <a:gd name="connsiteY2" fmla="*/ 110133 h 220778"/>
                  <a:gd name="connsiteX3" fmla="*/ 0 w 199167"/>
                  <a:gd name="connsiteY3" fmla="*/ 0 h 220778"/>
                  <a:gd name="connsiteX4" fmla="*/ 199168 w 199167"/>
                  <a:gd name="connsiteY4" fmla="*/ 109173 h 220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67" h="220778">
                    <a:moveTo>
                      <a:pt x="199168" y="109173"/>
                    </a:moveTo>
                    <a:cubicBezTo>
                      <a:pt x="133377" y="134017"/>
                      <a:pt x="51762" y="176277"/>
                      <a:pt x="1345" y="220779"/>
                    </a:cubicBezTo>
                    <a:lnTo>
                      <a:pt x="40615" y="110133"/>
                    </a:lnTo>
                    <a:lnTo>
                      <a:pt x="0" y="0"/>
                    </a:lnTo>
                    <a:cubicBezTo>
                      <a:pt x="50993" y="43925"/>
                      <a:pt x="133056" y="85161"/>
                      <a:pt x="199168" y="109173"/>
                    </a:cubicBezTo>
                    <a:close/>
                  </a:path>
                </a:pathLst>
              </a:custGeom>
              <a:solidFill>
                <a:srgbClr val="307AFC"/>
              </a:solidFill>
              <a:ln w="6402" cap="flat">
                <a:noFill/>
                <a:prstDash val="solid"/>
                <a:miter/>
              </a:ln>
            </p:spPr>
            <p:txBody>
              <a:bodyPr rtlCol="0" anchor="ctr"/>
              <a:lstStyle/>
              <a:p>
                <a:endParaRPr lang="en-GB" noProof="0" dirty="0"/>
              </a:p>
            </p:txBody>
          </p:sp>
        </p:grpSp>
      </p:grpSp>
      <p:grpSp>
        <p:nvGrpSpPr>
          <p:cNvPr id="64" name="Group 255">
            <a:extLst>
              <a:ext uri="{FF2B5EF4-FFF2-40B4-BE49-F238E27FC236}">
                <a16:creationId xmlns:a16="http://schemas.microsoft.com/office/drawing/2014/main" id="{5A1016A4-34B7-BA71-6C32-B853CC4C811D}"/>
              </a:ext>
            </a:extLst>
          </p:cNvPr>
          <p:cNvGrpSpPr/>
          <p:nvPr/>
        </p:nvGrpSpPr>
        <p:grpSpPr>
          <a:xfrm>
            <a:off x="6765948" y="2847490"/>
            <a:ext cx="806647" cy="3375803"/>
            <a:chOff x="6660792" y="2844136"/>
            <a:chExt cx="806647" cy="3375803"/>
          </a:xfrm>
        </p:grpSpPr>
        <p:grpSp>
          <p:nvGrpSpPr>
            <p:cNvPr id="65" name="Graphic 5">
              <a:extLst>
                <a:ext uri="{FF2B5EF4-FFF2-40B4-BE49-F238E27FC236}">
                  <a16:creationId xmlns:a16="http://schemas.microsoft.com/office/drawing/2014/main" id="{FDF8B66B-9E53-A50C-73B4-8FAAE69F9795}"/>
                </a:ext>
              </a:extLst>
            </p:cNvPr>
            <p:cNvGrpSpPr/>
            <p:nvPr/>
          </p:nvGrpSpPr>
          <p:grpSpPr>
            <a:xfrm>
              <a:off x="6888643" y="4169496"/>
              <a:ext cx="578796" cy="2050443"/>
              <a:chOff x="6888643" y="4169496"/>
              <a:chExt cx="578796" cy="2050443"/>
            </a:xfrm>
          </p:grpSpPr>
          <p:sp>
            <p:nvSpPr>
              <p:cNvPr id="84" name="Freeform 74">
                <a:extLst>
                  <a:ext uri="{FF2B5EF4-FFF2-40B4-BE49-F238E27FC236}">
                    <a16:creationId xmlns:a16="http://schemas.microsoft.com/office/drawing/2014/main" id="{F042ADE1-3FD6-4B3D-C60E-DD80F4AC6DA1}"/>
                  </a:ext>
                </a:extLst>
              </p:cNvPr>
              <p:cNvSpPr/>
              <p:nvPr/>
            </p:nvSpPr>
            <p:spPr>
              <a:xfrm>
                <a:off x="6970448" y="4209771"/>
                <a:ext cx="458746" cy="1924709"/>
              </a:xfrm>
              <a:custGeom>
                <a:avLst/>
                <a:gdLst>
                  <a:gd name="connsiteX0" fmla="*/ 458746 w 458746"/>
                  <a:gd name="connsiteY0" fmla="*/ 0 h 1924709"/>
                  <a:gd name="connsiteX1" fmla="*/ 379117 w 458746"/>
                  <a:gd name="connsiteY1" fmla="*/ 0 h 1924709"/>
                  <a:gd name="connsiteX2" fmla="*/ 298464 w 458746"/>
                  <a:gd name="connsiteY2" fmla="*/ 80615 h 1924709"/>
                  <a:gd name="connsiteX3" fmla="*/ 298464 w 458746"/>
                  <a:gd name="connsiteY3" fmla="*/ 1844094 h 1924709"/>
                  <a:gd name="connsiteX4" fmla="*/ 217810 w 458746"/>
                  <a:gd name="connsiteY4" fmla="*/ 1924709 h 1924709"/>
                  <a:gd name="connsiteX5" fmla="*/ 0 w 458746"/>
                  <a:gd name="connsiteY5" fmla="*/ 1924709 h 192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746" h="1924709">
                    <a:moveTo>
                      <a:pt x="458746" y="0"/>
                    </a:moveTo>
                    <a:lnTo>
                      <a:pt x="379117" y="0"/>
                    </a:lnTo>
                    <a:cubicBezTo>
                      <a:pt x="334594" y="0"/>
                      <a:pt x="298464" y="36049"/>
                      <a:pt x="298464" y="80615"/>
                    </a:cubicBezTo>
                    <a:lnTo>
                      <a:pt x="298464" y="1844094"/>
                    </a:lnTo>
                    <a:cubicBezTo>
                      <a:pt x="298464" y="1888596"/>
                      <a:pt x="262397" y="1924709"/>
                      <a:pt x="217810" y="1924709"/>
                    </a:cubicBezTo>
                    <a:lnTo>
                      <a:pt x="0" y="1924709"/>
                    </a:lnTo>
                  </a:path>
                </a:pathLst>
              </a:custGeom>
              <a:noFill/>
              <a:ln w="26759" cap="sq">
                <a:solidFill>
                  <a:srgbClr val="307AFC"/>
                </a:solidFill>
                <a:prstDash val="solid"/>
                <a:bevel/>
              </a:ln>
            </p:spPr>
            <p:txBody>
              <a:bodyPr rtlCol="0" anchor="ctr"/>
              <a:lstStyle/>
              <a:p>
                <a:endParaRPr lang="en-GB" noProof="0" dirty="0"/>
              </a:p>
            </p:txBody>
          </p:sp>
          <p:sp>
            <p:nvSpPr>
              <p:cNvPr id="85" name="Freeform 75">
                <a:extLst>
                  <a:ext uri="{FF2B5EF4-FFF2-40B4-BE49-F238E27FC236}">
                    <a16:creationId xmlns:a16="http://schemas.microsoft.com/office/drawing/2014/main" id="{A9D261B5-FF62-1374-5464-A2A3537B0C21}"/>
                  </a:ext>
                </a:extLst>
              </p:cNvPr>
              <p:cNvSpPr/>
              <p:nvPr/>
            </p:nvSpPr>
            <p:spPr>
              <a:xfrm>
                <a:off x="7386849" y="4169496"/>
                <a:ext cx="80589" cy="80551"/>
              </a:xfrm>
              <a:custGeom>
                <a:avLst/>
                <a:gdLst>
                  <a:gd name="connsiteX0" fmla="*/ 40295 w 80589"/>
                  <a:gd name="connsiteY0" fmla="*/ 0 h 80551"/>
                  <a:gd name="connsiteX1" fmla="*/ 80589 w 80589"/>
                  <a:gd name="connsiteY1" fmla="*/ 40276 h 80551"/>
                  <a:gd name="connsiteX2" fmla="*/ 40295 w 80589"/>
                  <a:gd name="connsiteY2" fmla="*/ 80551 h 80551"/>
                  <a:gd name="connsiteX3" fmla="*/ 0 w 80589"/>
                  <a:gd name="connsiteY3" fmla="*/ 40276 h 80551"/>
                  <a:gd name="connsiteX4" fmla="*/ 40295 w 80589"/>
                  <a:gd name="connsiteY4" fmla="*/ 0 h 8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89" h="80551">
                    <a:moveTo>
                      <a:pt x="40295" y="0"/>
                    </a:moveTo>
                    <a:cubicBezTo>
                      <a:pt x="62524" y="0"/>
                      <a:pt x="80589" y="18057"/>
                      <a:pt x="80589" y="40276"/>
                    </a:cubicBezTo>
                    <a:cubicBezTo>
                      <a:pt x="80589" y="62494"/>
                      <a:pt x="62524" y="80551"/>
                      <a:pt x="40295" y="80551"/>
                    </a:cubicBezTo>
                    <a:cubicBezTo>
                      <a:pt x="18065" y="80551"/>
                      <a:pt x="0" y="62494"/>
                      <a:pt x="0" y="40276"/>
                    </a:cubicBezTo>
                    <a:cubicBezTo>
                      <a:pt x="0" y="18057"/>
                      <a:pt x="18065" y="0"/>
                      <a:pt x="40295" y="0"/>
                    </a:cubicBezTo>
                    <a:close/>
                  </a:path>
                </a:pathLst>
              </a:custGeom>
              <a:solidFill>
                <a:srgbClr val="307AFC"/>
              </a:solidFill>
              <a:ln w="6402" cap="flat">
                <a:noFill/>
                <a:prstDash val="solid"/>
                <a:miter/>
              </a:ln>
            </p:spPr>
            <p:txBody>
              <a:bodyPr rtlCol="0" anchor="ctr"/>
              <a:lstStyle/>
              <a:p>
                <a:endParaRPr lang="en-GB" noProof="0" dirty="0"/>
              </a:p>
            </p:txBody>
          </p:sp>
          <p:grpSp>
            <p:nvGrpSpPr>
              <p:cNvPr id="86" name="Graphic 5">
                <a:extLst>
                  <a:ext uri="{FF2B5EF4-FFF2-40B4-BE49-F238E27FC236}">
                    <a16:creationId xmlns:a16="http://schemas.microsoft.com/office/drawing/2014/main" id="{92838893-85DD-DC7A-B7B9-87FE499C79CC}"/>
                  </a:ext>
                </a:extLst>
              </p:cNvPr>
              <p:cNvGrpSpPr/>
              <p:nvPr/>
            </p:nvGrpSpPr>
            <p:grpSpPr>
              <a:xfrm>
                <a:off x="6888643" y="6048937"/>
                <a:ext cx="171084" cy="171002"/>
                <a:chOff x="6888643" y="6048937"/>
                <a:chExt cx="171084" cy="171002"/>
              </a:xfrm>
            </p:grpSpPr>
            <p:sp>
              <p:nvSpPr>
                <p:cNvPr id="87" name="Freeform 77">
                  <a:extLst>
                    <a:ext uri="{FF2B5EF4-FFF2-40B4-BE49-F238E27FC236}">
                      <a16:creationId xmlns:a16="http://schemas.microsoft.com/office/drawing/2014/main" id="{6CDC3594-E09A-51E3-0C76-A9D7C1354820}"/>
                    </a:ext>
                  </a:extLst>
                </p:cNvPr>
                <p:cNvSpPr/>
                <p:nvPr/>
              </p:nvSpPr>
              <p:spPr>
                <a:xfrm rot="-1349998">
                  <a:off x="6908714" y="6068998"/>
                  <a:ext cx="130942" cy="130879"/>
                </a:xfrm>
                <a:custGeom>
                  <a:avLst/>
                  <a:gdLst>
                    <a:gd name="connsiteX0" fmla="*/ 130942 w 130942"/>
                    <a:gd name="connsiteY0" fmla="*/ 65440 h 130879"/>
                    <a:gd name="connsiteX1" fmla="*/ 65471 w 130942"/>
                    <a:gd name="connsiteY1" fmla="*/ 130879 h 130879"/>
                    <a:gd name="connsiteX2" fmla="*/ 0 w 130942"/>
                    <a:gd name="connsiteY2" fmla="*/ 65440 h 130879"/>
                    <a:gd name="connsiteX3" fmla="*/ 65471 w 130942"/>
                    <a:gd name="connsiteY3" fmla="*/ 0 h 130879"/>
                    <a:gd name="connsiteX4" fmla="*/ 130942 w 130942"/>
                    <a:gd name="connsiteY4" fmla="*/ 65440 h 130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42" h="130879">
                      <a:moveTo>
                        <a:pt x="130942" y="65440"/>
                      </a:moveTo>
                      <a:cubicBezTo>
                        <a:pt x="130942" y="101581"/>
                        <a:pt x="101630" y="130879"/>
                        <a:pt x="65471" y="130879"/>
                      </a:cubicBezTo>
                      <a:cubicBezTo>
                        <a:pt x="29313" y="130879"/>
                        <a:pt x="0" y="101581"/>
                        <a:pt x="0" y="65440"/>
                      </a:cubicBezTo>
                      <a:cubicBezTo>
                        <a:pt x="0" y="29298"/>
                        <a:pt x="29313" y="0"/>
                        <a:pt x="65471" y="0"/>
                      </a:cubicBezTo>
                      <a:cubicBezTo>
                        <a:pt x="101630" y="0"/>
                        <a:pt x="130942" y="29298"/>
                        <a:pt x="130942" y="65440"/>
                      </a:cubicBezTo>
                      <a:close/>
                    </a:path>
                  </a:pathLst>
                </a:custGeom>
                <a:solidFill>
                  <a:srgbClr val="FFFFFF"/>
                </a:solidFill>
                <a:ln w="6402" cap="flat">
                  <a:noFill/>
                  <a:prstDash val="solid"/>
                  <a:miter/>
                </a:ln>
              </p:spPr>
              <p:txBody>
                <a:bodyPr rtlCol="0" anchor="ctr"/>
                <a:lstStyle/>
                <a:p>
                  <a:endParaRPr lang="en-GB" noProof="0" dirty="0"/>
                </a:p>
              </p:txBody>
            </p:sp>
            <p:sp>
              <p:nvSpPr>
                <p:cNvPr id="88" name="Freeform 78">
                  <a:extLst>
                    <a:ext uri="{FF2B5EF4-FFF2-40B4-BE49-F238E27FC236}">
                      <a16:creationId xmlns:a16="http://schemas.microsoft.com/office/drawing/2014/main" id="{3ECFA973-A4E2-B328-B294-AB3E0A85190A}"/>
                    </a:ext>
                  </a:extLst>
                </p:cNvPr>
                <p:cNvSpPr/>
                <p:nvPr/>
              </p:nvSpPr>
              <p:spPr>
                <a:xfrm>
                  <a:off x="6899980" y="6060269"/>
                  <a:ext cx="148366" cy="148295"/>
                </a:xfrm>
                <a:custGeom>
                  <a:avLst/>
                  <a:gdLst>
                    <a:gd name="connsiteX0" fmla="*/ 74183 w 148366"/>
                    <a:gd name="connsiteY0" fmla="*/ 0 h 148295"/>
                    <a:gd name="connsiteX1" fmla="*/ 148367 w 148366"/>
                    <a:gd name="connsiteY1" fmla="*/ 74148 h 148295"/>
                    <a:gd name="connsiteX2" fmla="*/ 74183 w 148366"/>
                    <a:gd name="connsiteY2" fmla="*/ 148296 h 148295"/>
                    <a:gd name="connsiteX3" fmla="*/ 0 w 148366"/>
                    <a:gd name="connsiteY3" fmla="*/ 74148 h 148295"/>
                    <a:gd name="connsiteX4" fmla="*/ 74183 w 148366"/>
                    <a:gd name="connsiteY4" fmla="*/ 0 h 148295"/>
                    <a:gd name="connsiteX5" fmla="*/ 74183 w 148366"/>
                    <a:gd name="connsiteY5" fmla="*/ 0 h 148295"/>
                    <a:gd name="connsiteX6" fmla="*/ 74183 w 148366"/>
                    <a:gd name="connsiteY6" fmla="*/ 130879 h 148295"/>
                    <a:gd name="connsiteX7" fmla="*/ 130942 w 148366"/>
                    <a:gd name="connsiteY7" fmla="*/ 74148 h 148295"/>
                    <a:gd name="connsiteX8" fmla="*/ 74183 w 148366"/>
                    <a:gd name="connsiteY8" fmla="*/ 17416 h 148295"/>
                    <a:gd name="connsiteX9" fmla="*/ 17425 w 148366"/>
                    <a:gd name="connsiteY9" fmla="*/ 74148 h 148295"/>
                    <a:gd name="connsiteX10" fmla="*/ 74183 w 148366"/>
                    <a:gd name="connsiteY10" fmla="*/ 130879 h 148295"/>
                    <a:gd name="connsiteX11" fmla="*/ 74183 w 148366"/>
                    <a:gd name="connsiteY11" fmla="*/ 130879 h 14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66" h="148295">
                      <a:moveTo>
                        <a:pt x="74183" y="0"/>
                      </a:moveTo>
                      <a:cubicBezTo>
                        <a:pt x="115119" y="0"/>
                        <a:pt x="148367" y="33296"/>
                        <a:pt x="148367" y="74148"/>
                      </a:cubicBezTo>
                      <a:cubicBezTo>
                        <a:pt x="148367" y="115000"/>
                        <a:pt x="115055" y="148296"/>
                        <a:pt x="74183" y="148296"/>
                      </a:cubicBezTo>
                      <a:cubicBezTo>
                        <a:pt x="33312" y="148296"/>
                        <a:pt x="0" y="115000"/>
                        <a:pt x="0" y="74148"/>
                      </a:cubicBezTo>
                      <a:cubicBezTo>
                        <a:pt x="0" y="33296"/>
                        <a:pt x="33312" y="0"/>
                        <a:pt x="74183" y="0"/>
                      </a:cubicBezTo>
                      <a:cubicBezTo>
                        <a:pt x="115055" y="0"/>
                        <a:pt x="33248" y="0"/>
                        <a:pt x="74183" y="0"/>
                      </a:cubicBezTo>
                      <a:close/>
                      <a:moveTo>
                        <a:pt x="74183" y="130879"/>
                      </a:moveTo>
                      <a:cubicBezTo>
                        <a:pt x="105510" y="130879"/>
                        <a:pt x="130942" y="105459"/>
                        <a:pt x="130942" y="74148"/>
                      </a:cubicBezTo>
                      <a:cubicBezTo>
                        <a:pt x="130942" y="42836"/>
                        <a:pt x="105510" y="17416"/>
                        <a:pt x="74183" y="17416"/>
                      </a:cubicBezTo>
                      <a:cubicBezTo>
                        <a:pt x="42857" y="17416"/>
                        <a:pt x="17425" y="42836"/>
                        <a:pt x="17425" y="74148"/>
                      </a:cubicBezTo>
                      <a:cubicBezTo>
                        <a:pt x="17425" y="105459"/>
                        <a:pt x="42857" y="130879"/>
                        <a:pt x="74183" y="130879"/>
                      </a:cubicBezTo>
                      <a:cubicBezTo>
                        <a:pt x="105510" y="130879"/>
                        <a:pt x="42857" y="130879"/>
                        <a:pt x="74183" y="130879"/>
                      </a:cubicBezTo>
                      <a:close/>
                    </a:path>
                  </a:pathLst>
                </a:custGeom>
                <a:solidFill>
                  <a:srgbClr val="307AFC"/>
                </a:solidFill>
                <a:ln w="6402" cap="flat">
                  <a:noFill/>
                  <a:prstDash val="solid"/>
                  <a:miter/>
                </a:ln>
              </p:spPr>
              <p:txBody>
                <a:bodyPr rtlCol="0" anchor="ctr"/>
                <a:lstStyle/>
                <a:p>
                  <a:endParaRPr lang="en-GB" noProof="0" dirty="0"/>
                </a:p>
              </p:txBody>
            </p:sp>
          </p:grpSp>
        </p:grpSp>
        <p:grpSp>
          <p:nvGrpSpPr>
            <p:cNvPr id="66" name="Graphic 5">
              <a:extLst>
                <a:ext uri="{FF2B5EF4-FFF2-40B4-BE49-F238E27FC236}">
                  <a16:creationId xmlns:a16="http://schemas.microsoft.com/office/drawing/2014/main" id="{418951D0-E496-68E4-9CF1-82ADF5072909}"/>
                </a:ext>
              </a:extLst>
            </p:cNvPr>
            <p:cNvGrpSpPr/>
            <p:nvPr/>
          </p:nvGrpSpPr>
          <p:grpSpPr>
            <a:xfrm>
              <a:off x="6660792" y="2844136"/>
              <a:ext cx="806647" cy="1221052"/>
              <a:chOff x="6660792" y="2844136"/>
              <a:chExt cx="806647" cy="1221052"/>
            </a:xfrm>
          </p:grpSpPr>
          <p:sp>
            <p:nvSpPr>
              <p:cNvPr id="79" name="Freeform 154">
                <a:extLst>
                  <a:ext uri="{FF2B5EF4-FFF2-40B4-BE49-F238E27FC236}">
                    <a16:creationId xmlns:a16="http://schemas.microsoft.com/office/drawing/2014/main" id="{4F9E4744-4763-230B-197A-45485E79F7B2}"/>
                  </a:ext>
                </a:extLst>
              </p:cNvPr>
              <p:cNvSpPr/>
              <p:nvPr/>
            </p:nvSpPr>
            <p:spPr>
              <a:xfrm>
                <a:off x="6744951" y="2932416"/>
                <a:ext cx="684243" cy="1092497"/>
              </a:xfrm>
              <a:custGeom>
                <a:avLst/>
                <a:gdLst>
                  <a:gd name="connsiteX0" fmla="*/ 684244 w 684243"/>
                  <a:gd name="connsiteY0" fmla="*/ 1092498 h 1092497"/>
                  <a:gd name="connsiteX1" fmla="*/ 581488 w 684243"/>
                  <a:gd name="connsiteY1" fmla="*/ 1092498 h 1092497"/>
                  <a:gd name="connsiteX2" fmla="*/ 500835 w 684243"/>
                  <a:gd name="connsiteY2" fmla="*/ 1011883 h 1092497"/>
                  <a:gd name="connsiteX3" fmla="*/ 500835 w 684243"/>
                  <a:gd name="connsiteY3" fmla="*/ 80615 h 1092497"/>
                  <a:gd name="connsiteX4" fmla="*/ 420181 w 684243"/>
                  <a:gd name="connsiteY4" fmla="*/ 0 h 1092497"/>
                  <a:gd name="connsiteX5" fmla="*/ 0 w 684243"/>
                  <a:gd name="connsiteY5" fmla="*/ 0 h 109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4243" h="1092497">
                    <a:moveTo>
                      <a:pt x="684244" y="1092498"/>
                    </a:moveTo>
                    <a:lnTo>
                      <a:pt x="581488" y="1092498"/>
                    </a:lnTo>
                    <a:cubicBezTo>
                      <a:pt x="536966" y="1092498"/>
                      <a:pt x="500835" y="1056449"/>
                      <a:pt x="500835" y="1011883"/>
                    </a:cubicBezTo>
                    <a:lnTo>
                      <a:pt x="500835" y="80615"/>
                    </a:lnTo>
                    <a:cubicBezTo>
                      <a:pt x="500835" y="36113"/>
                      <a:pt x="464768" y="0"/>
                      <a:pt x="420181" y="0"/>
                    </a:cubicBezTo>
                    <a:lnTo>
                      <a:pt x="0" y="0"/>
                    </a:lnTo>
                  </a:path>
                </a:pathLst>
              </a:custGeom>
              <a:noFill/>
              <a:ln w="26759" cap="sq">
                <a:solidFill>
                  <a:srgbClr val="307AFC"/>
                </a:solidFill>
                <a:prstDash val="solid"/>
                <a:bevel/>
              </a:ln>
            </p:spPr>
            <p:txBody>
              <a:bodyPr rtlCol="0" anchor="ctr"/>
              <a:lstStyle/>
              <a:p>
                <a:endParaRPr lang="en-GB" noProof="0" dirty="0"/>
              </a:p>
            </p:txBody>
          </p:sp>
          <p:sp>
            <p:nvSpPr>
              <p:cNvPr id="80" name="Freeform 155">
                <a:extLst>
                  <a:ext uri="{FF2B5EF4-FFF2-40B4-BE49-F238E27FC236}">
                    <a16:creationId xmlns:a16="http://schemas.microsoft.com/office/drawing/2014/main" id="{ECCCDA5B-495B-C12B-4B10-505B5141276C}"/>
                  </a:ext>
                </a:extLst>
              </p:cNvPr>
              <p:cNvSpPr/>
              <p:nvPr/>
            </p:nvSpPr>
            <p:spPr>
              <a:xfrm>
                <a:off x="7386849" y="3984638"/>
                <a:ext cx="80589" cy="80551"/>
              </a:xfrm>
              <a:custGeom>
                <a:avLst/>
                <a:gdLst>
                  <a:gd name="connsiteX0" fmla="*/ 40295 w 80589"/>
                  <a:gd name="connsiteY0" fmla="*/ 0 h 80551"/>
                  <a:gd name="connsiteX1" fmla="*/ 80589 w 80589"/>
                  <a:gd name="connsiteY1" fmla="*/ 40275 h 80551"/>
                  <a:gd name="connsiteX2" fmla="*/ 40295 w 80589"/>
                  <a:gd name="connsiteY2" fmla="*/ 80551 h 80551"/>
                  <a:gd name="connsiteX3" fmla="*/ 0 w 80589"/>
                  <a:gd name="connsiteY3" fmla="*/ 40275 h 80551"/>
                  <a:gd name="connsiteX4" fmla="*/ 40295 w 80589"/>
                  <a:gd name="connsiteY4" fmla="*/ 0 h 8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89" h="80551">
                    <a:moveTo>
                      <a:pt x="40295" y="0"/>
                    </a:moveTo>
                    <a:cubicBezTo>
                      <a:pt x="62524" y="0"/>
                      <a:pt x="80589" y="18057"/>
                      <a:pt x="80589" y="40275"/>
                    </a:cubicBezTo>
                    <a:cubicBezTo>
                      <a:pt x="80589" y="62494"/>
                      <a:pt x="62524" y="80551"/>
                      <a:pt x="40295" y="80551"/>
                    </a:cubicBezTo>
                    <a:cubicBezTo>
                      <a:pt x="18065" y="80551"/>
                      <a:pt x="0" y="62494"/>
                      <a:pt x="0" y="40275"/>
                    </a:cubicBezTo>
                    <a:cubicBezTo>
                      <a:pt x="0" y="18057"/>
                      <a:pt x="18065" y="0"/>
                      <a:pt x="40295" y="0"/>
                    </a:cubicBezTo>
                    <a:close/>
                  </a:path>
                </a:pathLst>
              </a:custGeom>
              <a:solidFill>
                <a:srgbClr val="307AFC"/>
              </a:solidFill>
              <a:ln w="6402" cap="flat">
                <a:noFill/>
                <a:prstDash val="solid"/>
                <a:miter/>
              </a:ln>
            </p:spPr>
            <p:txBody>
              <a:bodyPr rtlCol="0" anchor="ctr"/>
              <a:lstStyle/>
              <a:p>
                <a:endParaRPr lang="en-GB" noProof="0" dirty="0"/>
              </a:p>
            </p:txBody>
          </p:sp>
          <p:grpSp>
            <p:nvGrpSpPr>
              <p:cNvPr id="81" name="Graphic 5">
                <a:extLst>
                  <a:ext uri="{FF2B5EF4-FFF2-40B4-BE49-F238E27FC236}">
                    <a16:creationId xmlns:a16="http://schemas.microsoft.com/office/drawing/2014/main" id="{09998394-8B6D-9753-A232-8BA482946358}"/>
                  </a:ext>
                </a:extLst>
              </p:cNvPr>
              <p:cNvGrpSpPr/>
              <p:nvPr/>
            </p:nvGrpSpPr>
            <p:grpSpPr>
              <a:xfrm>
                <a:off x="6660792" y="2844136"/>
                <a:ext cx="175682" cy="175598"/>
                <a:chOff x="6660792" y="2844136"/>
                <a:chExt cx="175682" cy="175598"/>
              </a:xfrm>
            </p:grpSpPr>
            <p:sp>
              <p:nvSpPr>
                <p:cNvPr id="82" name="Freeform 157">
                  <a:extLst>
                    <a:ext uri="{FF2B5EF4-FFF2-40B4-BE49-F238E27FC236}">
                      <a16:creationId xmlns:a16="http://schemas.microsoft.com/office/drawing/2014/main" id="{9F3803FB-62D8-51EF-5FF4-6EE6CCAF530C}"/>
                    </a:ext>
                  </a:extLst>
                </p:cNvPr>
                <p:cNvSpPr/>
                <p:nvPr/>
              </p:nvSpPr>
              <p:spPr>
                <a:xfrm rot="-1594200">
                  <a:off x="6683162" y="2866496"/>
                  <a:ext cx="130942" cy="130879"/>
                </a:xfrm>
                <a:custGeom>
                  <a:avLst/>
                  <a:gdLst>
                    <a:gd name="connsiteX0" fmla="*/ 130942 w 130942"/>
                    <a:gd name="connsiteY0" fmla="*/ 65440 h 130879"/>
                    <a:gd name="connsiteX1" fmla="*/ 65471 w 130942"/>
                    <a:gd name="connsiteY1" fmla="*/ 130879 h 130879"/>
                    <a:gd name="connsiteX2" fmla="*/ 0 w 130942"/>
                    <a:gd name="connsiteY2" fmla="*/ 65440 h 130879"/>
                    <a:gd name="connsiteX3" fmla="*/ 65471 w 130942"/>
                    <a:gd name="connsiteY3" fmla="*/ 0 h 130879"/>
                    <a:gd name="connsiteX4" fmla="*/ 130942 w 130942"/>
                    <a:gd name="connsiteY4" fmla="*/ 65440 h 130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42" h="130879">
                      <a:moveTo>
                        <a:pt x="130942" y="65440"/>
                      </a:moveTo>
                      <a:cubicBezTo>
                        <a:pt x="130942" y="101581"/>
                        <a:pt x="101630" y="130879"/>
                        <a:pt x="65471" y="130879"/>
                      </a:cubicBezTo>
                      <a:cubicBezTo>
                        <a:pt x="29313" y="130879"/>
                        <a:pt x="0" y="101581"/>
                        <a:pt x="0" y="65440"/>
                      </a:cubicBezTo>
                      <a:cubicBezTo>
                        <a:pt x="0" y="29298"/>
                        <a:pt x="29313" y="0"/>
                        <a:pt x="65471" y="0"/>
                      </a:cubicBezTo>
                      <a:cubicBezTo>
                        <a:pt x="101630" y="0"/>
                        <a:pt x="130942" y="29298"/>
                        <a:pt x="130942" y="65440"/>
                      </a:cubicBezTo>
                      <a:close/>
                    </a:path>
                  </a:pathLst>
                </a:custGeom>
                <a:solidFill>
                  <a:srgbClr val="FFFFFF"/>
                </a:solidFill>
                <a:ln w="6402" cap="flat">
                  <a:noFill/>
                  <a:prstDash val="solid"/>
                  <a:miter/>
                </a:ln>
              </p:spPr>
              <p:txBody>
                <a:bodyPr rtlCol="0" anchor="ctr"/>
                <a:lstStyle/>
                <a:p>
                  <a:endParaRPr lang="en-GB" noProof="0" dirty="0"/>
                </a:p>
              </p:txBody>
            </p:sp>
            <p:sp>
              <p:nvSpPr>
                <p:cNvPr id="83" name="Freeform 158">
                  <a:extLst>
                    <a:ext uri="{FF2B5EF4-FFF2-40B4-BE49-F238E27FC236}">
                      <a16:creationId xmlns:a16="http://schemas.microsoft.com/office/drawing/2014/main" id="{D604F440-2114-6038-42D9-EB9AF4E885AD}"/>
                    </a:ext>
                  </a:extLst>
                </p:cNvPr>
                <p:cNvSpPr/>
                <p:nvPr/>
              </p:nvSpPr>
              <p:spPr>
                <a:xfrm>
                  <a:off x="6674483" y="2858332"/>
                  <a:ext cx="148366" cy="148295"/>
                </a:xfrm>
                <a:custGeom>
                  <a:avLst/>
                  <a:gdLst>
                    <a:gd name="connsiteX0" fmla="*/ 74184 w 148366"/>
                    <a:gd name="connsiteY0" fmla="*/ 0 h 148295"/>
                    <a:gd name="connsiteX1" fmla="*/ 148367 w 148366"/>
                    <a:gd name="connsiteY1" fmla="*/ 74148 h 148295"/>
                    <a:gd name="connsiteX2" fmla="*/ 74184 w 148366"/>
                    <a:gd name="connsiteY2" fmla="*/ 148296 h 148295"/>
                    <a:gd name="connsiteX3" fmla="*/ 0 w 148366"/>
                    <a:gd name="connsiteY3" fmla="*/ 74148 h 148295"/>
                    <a:gd name="connsiteX4" fmla="*/ 74184 w 148366"/>
                    <a:gd name="connsiteY4" fmla="*/ 0 h 148295"/>
                    <a:gd name="connsiteX5" fmla="*/ 74184 w 148366"/>
                    <a:gd name="connsiteY5" fmla="*/ 0 h 148295"/>
                    <a:gd name="connsiteX6" fmla="*/ 74184 w 148366"/>
                    <a:gd name="connsiteY6" fmla="*/ 130944 h 148295"/>
                    <a:gd name="connsiteX7" fmla="*/ 130942 w 148366"/>
                    <a:gd name="connsiteY7" fmla="*/ 74212 h 148295"/>
                    <a:gd name="connsiteX8" fmla="*/ 74184 w 148366"/>
                    <a:gd name="connsiteY8" fmla="*/ 17481 h 148295"/>
                    <a:gd name="connsiteX9" fmla="*/ 17425 w 148366"/>
                    <a:gd name="connsiteY9" fmla="*/ 74212 h 148295"/>
                    <a:gd name="connsiteX10" fmla="*/ 74184 w 148366"/>
                    <a:gd name="connsiteY10" fmla="*/ 130944 h 148295"/>
                    <a:gd name="connsiteX11" fmla="*/ 74184 w 148366"/>
                    <a:gd name="connsiteY11" fmla="*/ 130944 h 14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66" h="148295">
                      <a:moveTo>
                        <a:pt x="74184" y="0"/>
                      </a:moveTo>
                      <a:cubicBezTo>
                        <a:pt x="115119" y="0"/>
                        <a:pt x="148367" y="33296"/>
                        <a:pt x="148367" y="74148"/>
                      </a:cubicBezTo>
                      <a:cubicBezTo>
                        <a:pt x="148367" y="115000"/>
                        <a:pt x="115055" y="148296"/>
                        <a:pt x="74184" y="148296"/>
                      </a:cubicBezTo>
                      <a:cubicBezTo>
                        <a:pt x="33312" y="148296"/>
                        <a:pt x="0" y="115000"/>
                        <a:pt x="0" y="74148"/>
                      </a:cubicBezTo>
                      <a:cubicBezTo>
                        <a:pt x="0" y="33296"/>
                        <a:pt x="33312" y="0"/>
                        <a:pt x="74184" y="0"/>
                      </a:cubicBezTo>
                      <a:cubicBezTo>
                        <a:pt x="115055" y="0"/>
                        <a:pt x="33248" y="0"/>
                        <a:pt x="74184" y="0"/>
                      </a:cubicBezTo>
                      <a:close/>
                      <a:moveTo>
                        <a:pt x="74184" y="130944"/>
                      </a:moveTo>
                      <a:cubicBezTo>
                        <a:pt x="105510" y="130944"/>
                        <a:pt x="130942" y="105523"/>
                        <a:pt x="130942" y="74212"/>
                      </a:cubicBezTo>
                      <a:cubicBezTo>
                        <a:pt x="130942" y="42901"/>
                        <a:pt x="105510" y="17481"/>
                        <a:pt x="74184" y="17481"/>
                      </a:cubicBezTo>
                      <a:cubicBezTo>
                        <a:pt x="42857" y="17481"/>
                        <a:pt x="17425" y="42901"/>
                        <a:pt x="17425" y="74212"/>
                      </a:cubicBezTo>
                      <a:cubicBezTo>
                        <a:pt x="17425" y="105523"/>
                        <a:pt x="42857" y="130944"/>
                        <a:pt x="74184" y="130944"/>
                      </a:cubicBezTo>
                      <a:cubicBezTo>
                        <a:pt x="105510" y="130944"/>
                        <a:pt x="42857" y="130944"/>
                        <a:pt x="74184" y="130944"/>
                      </a:cubicBezTo>
                      <a:close/>
                    </a:path>
                  </a:pathLst>
                </a:custGeom>
                <a:solidFill>
                  <a:srgbClr val="307AFC"/>
                </a:solidFill>
                <a:ln w="6402" cap="flat">
                  <a:noFill/>
                  <a:prstDash val="solid"/>
                  <a:miter/>
                </a:ln>
              </p:spPr>
              <p:txBody>
                <a:bodyPr rtlCol="0" anchor="ctr"/>
                <a:lstStyle/>
                <a:p>
                  <a:endParaRPr lang="en-GB" noProof="0" dirty="0"/>
                </a:p>
              </p:txBody>
            </p:sp>
          </p:grpSp>
        </p:grpSp>
        <p:grpSp>
          <p:nvGrpSpPr>
            <p:cNvPr id="67" name="Graphic 5">
              <a:extLst>
                <a:ext uri="{FF2B5EF4-FFF2-40B4-BE49-F238E27FC236}">
                  <a16:creationId xmlns:a16="http://schemas.microsoft.com/office/drawing/2014/main" id="{ACCD568F-85D1-A97F-C64E-5592688DED30}"/>
                </a:ext>
              </a:extLst>
            </p:cNvPr>
            <p:cNvGrpSpPr/>
            <p:nvPr/>
          </p:nvGrpSpPr>
          <p:grpSpPr>
            <a:xfrm>
              <a:off x="7004080" y="4020047"/>
              <a:ext cx="463358" cy="148295"/>
              <a:chOff x="7004080" y="4020047"/>
              <a:chExt cx="463358" cy="148295"/>
            </a:xfrm>
          </p:grpSpPr>
          <p:sp>
            <p:nvSpPr>
              <p:cNvPr id="74" name="Freeform 160">
                <a:extLst>
                  <a:ext uri="{FF2B5EF4-FFF2-40B4-BE49-F238E27FC236}">
                    <a16:creationId xmlns:a16="http://schemas.microsoft.com/office/drawing/2014/main" id="{D93E59E0-A795-E2A9-A55B-645AA03BBF22}"/>
                  </a:ext>
                </a:extLst>
              </p:cNvPr>
              <p:cNvSpPr/>
              <p:nvPr/>
            </p:nvSpPr>
            <p:spPr>
              <a:xfrm>
                <a:off x="7074548" y="4094195"/>
                <a:ext cx="354645" cy="64"/>
              </a:xfrm>
              <a:custGeom>
                <a:avLst/>
                <a:gdLst>
                  <a:gd name="connsiteX0" fmla="*/ 354646 w 354645"/>
                  <a:gd name="connsiteY0" fmla="*/ 64 h 64"/>
                  <a:gd name="connsiteX1" fmla="*/ 0 w 354645"/>
                  <a:gd name="connsiteY1" fmla="*/ 0 h 64"/>
                </a:gdLst>
                <a:ahLst/>
                <a:cxnLst>
                  <a:cxn ang="0">
                    <a:pos x="connsiteX0" y="connsiteY0"/>
                  </a:cxn>
                  <a:cxn ang="0">
                    <a:pos x="connsiteX1" y="connsiteY1"/>
                  </a:cxn>
                </a:cxnLst>
                <a:rect l="l" t="t" r="r" b="b"/>
                <a:pathLst>
                  <a:path w="354645" h="64">
                    <a:moveTo>
                      <a:pt x="354646" y="64"/>
                    </a:moveTo>
                    <a:lnTo>
                      <a:pt x="0" y="0"/>
                    </a:lnTo>
                  </a:path>
                </a:pathLst>
              </a:custGeom>
              <a:ln w="26759" cap="sq">
                <a:solidFill>
                  <a:srgbClr val="307AFC"/>
                </a:solidFill>
                <a:prstDash val="solid"/>
                <a:bevel/>
              </a:ln>
            </p:spPr>
            <p:txBody>
              <a:bodyPr rtlCol="0" anchor="ctr"/>
              <a:lstStyle/>
              <a:p>
                <a:endParaRPr lang="en-GB" noProof="0" dirty="0"/>
              </a:p>
            </p:txBody>
          </p:sp>
          <p:sp>
            <p:nvSpPr>
              <p:cNvPr id="75" name="Freeform 161">
                <a:extLst>
                  <a:ext uri="{FF2B5EF4-FFF2-40B4-BE49-F238E27FC236}">
                    <a16:creationId xmlns:a16="http://schemas.microsoft.com/office/drawing/2014/main" id="{AF574301-B2EC-FB98-BE47-C3487EAD521B}"/>
                  </a:ext>
                </a:extLst>
              </p:cNvPr>
              <p:cNvSpPr/>
              <p:nvPr/>
            </p:nvSpPr>
            <p:spPr>
              <a:xfrm>
                <a:off x="7386849" y="4053984"/>
                <a:ext cx="80589" cy="80551"/>
              </a:xfrm>
              <a:custGeom>
                <a:avLst/>
                <a:gdLst>
                  <a:gd name="connsiteX0" fmla="*/ 40295 w 80589"/>
                  <a:gd name="connsiteY0" fmla="*/ 0 h 80551"/>
                  <a:gd name="connsiteX1" fmla="*/ 80589 w 80589"/>
                  <a:gd name="connsiteY1" fmla="*/ 40275 h 80551"/>
                  <a:gd name="connsiteX2" fmla="*/ 40295 w 80589"/>
                  <a:gd name="connsiteY2" fmla="*/ 80551 h 80551"/>
                  <a:gd name="connsiteX3" fmla="*/ 0 w 80589"/>
                  <a:gd name="connsiteY3" fmla="*/ 40275 h 80551"/>
                  <a:gd name="connsiteX4" fmla="*/ 40295 w 80589"/>
                  <a:gd name="connsiteY4" fmla="*/ 0 h 8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89" h="80551">
                    <a:moveTo>
                      <a:pt x="40295" y="0"/>
                    </a:moveTo>
                    <a:cubicBezTo>
                      <a:pt x="62524" y="0"/>
                      <a:pt x="80589" y="18057"/>
                      <a:pt x="80589" y="40275"/>
                    </a:cubicBezTo>
                    <a:cubicBezTo>
                      <a:pt x="80589" y="62494"/>
                      <a:pt x="62524" y="80551"/>
                      <a:pt x="40295" y="80551"/>
                    </a:cubicBezTo>
                    <a:cubicBezTo>
                      <a:pt x="18065" y="80551"/>
                      <a:pt x="0" y="62494"/>
                      <a:pt x="0" y="40275"/>
                    </a:cubicBezTo>
                    <a:cubicBezTo>
                      <a:pt x="0" y="18057"/>
                      <a:pt x="18065" y="0"/>
                      <a:pt x="40295" y="0"/>
                    </a:cubicBezTo>
                    <a:close/>
                  </a:path>
                </a:pathLst>
              </a:custGeom>
              <a:solidFill>
                <a:srgbClr val="307AFC"/>
              </a:solidFill>
              <a:ln w="6402" cap="flat">
                <a:noFill/>
                <a:prstDash val="solid"/>
                <a:miter/>
              </a:ln>
            </p:spPr>
            <p:txBody>
              <a:bodyPr rtlCol="0" anchor="ctr"/>
              <a:lstStyle/>
              <a:p>
                <a:endParaRPr lang="en-GB" noProof="0" dirty="0"/>
              </a:p>
            </p:txBody>
          </p:sp>
          <p:grpSp>
            <p:nvGrpSpPr>
              <p:cNvPr id="76" name="Graphic 5">
                <a:extLst>
                  <a:ext uri="{FF2B5EF4-FFF2-40B4-BE49-F238E27FC236}">
                    <a16:creationId xmlns:a16="http://schemas.microsoft.com/office/drawing/2014/main" id="{C0C4BDA3-75EF-D006-C523-0B1568999B9F}"/>
                  </a:ext>
                </a:extLst>
              </p:cNvPr>
              <p:cNvGrpSpPr/>
              <p:nvPr/>
            </p:nvGrpSpPr>
            <p:grpSpPr>
              <a:xfrm>
                <a:off x="7004080" y="4020047"/>
                <a:ext cx="148367" cy="148295"/>
                <a:chOff x="7004080" y="4020047"/>
                <a:chExt cx="148367" cy="148295"/>
              </a:xfrm>
            </p:grpSpPr>
            <p:sp>
              <p:nvSpPr>
                <p:cNvPr id="77" name="Freeform 163">
                  <a:extLst>
                    <a:ext uri="{FF2B5EF4-FFF2-40B4-BE49-F238E27FC236}">
                      <a16:creationId xmlns:a16="http://schemas.microsoft.com/office/drawing/2014/main" id="{BA86DE0A-D22C-8F60-557F-65974FBE3863}"/>
                    </a:ext>
                  </a:extLst>
                </p:cNvPr>
                <p:cNvSpPr/>
                <p:nvPr/>
              </p:nvSpPr>
              <p:spPr>
                <a:xfrm>
                  <a:off x="7012793" y="4028756"/>
                  <a:ext cx="130941" cy="130879"/>
                </a:xfrm>
                <a:custGeom>
                  <a:avLst/>
                  <a:gdLst>
                    <a:gd name="connsiteX0" fmla="*/ 65471 w 130941"/>
                    <a:gd name="connsiteY0" fmla="*/ 0 h 130879"/>
                    <a:gd name="connsiteX1" fmla="*/ 0 w 130941"/>
                    <a:gd name="connsiteY1" fmla="*/ 65440 h 130879"/>
                    <a:gd name="connsiteX2" fmla="*/ 65471 w 130941"/>
                    <a:gd name="connsiteY2" fmla="*/ 130879 h 130879"/>
                    <a:gd name="connsiteX3" fmla="*/ 130942 w 130941"/>
                    <a:gd name="connsiteY3" fmla="*/ 65440 h 130879"/>
                    <a:gd name="connsiteX4" fmla="*/ 65471 w 130941"/>
                    <a:gd name="connsiteY4" fmla="*/ 0 h 130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41" h="130879">
                      <a:moveTo>
                        <a:pt x="65471" y="0"/>
                      </a:moveTo>
                      <a:cubicBezTo>
                        <a:pt x="29276" y="0"/>
                        <a:pt x="0" y="29326"/>
                        <a:pt x="0" y="65440"/>
                      </a:cubicBezTo>
                      <a:cubicBezTo>
                        <a:pt x="0" y="101553"/>
                        <a:pt x="29340" y="130879"/>
                        <a:pt x="65471" y="130879"/>
                      </a:cubicBezTo>
                      <a:cubicBezTo>
                        <a:pt x="101602" y="130879"/>
                        <a:pt x="130942" y="101553"/>
                        <a:pt x="130942" y="65440"/>
                      </a:cubicBezTo>
                      <a:cubicBezTo>
                        <a:pt x="130942" y="29262"/>
                        <a:pt x="101602" y="0"/>
                        <a:pt x="65471" y="0"/>
                      </a:cubicBezTo>
                      <a:close/>
                    </a:path>
                  </a:pathLst>
                </a:custGeom>
                <a:solidFill>
                  <a:srgbClr val="FFFFFF"/>
                </a:solidFill>
                <a:ln w="6402" cap="flat">
                  <a:noFill/>
                  <a:prstDash val="solid"/>
                  <a:miter/>
                </a:ln>
              </p:spPr>
              <p:txBody>
                <a:bodyPr rtlCol="0" anchor="ctr"/>
                <a:lstStyle/>
                <a:p>
                  <a:endParaRPr lang="en-GB" noProof="0" dirty="0"/>
                </a:p>
              </p:txBody>
            </p:sp>
            <p:sp>
              <p:nvSpPr>
                <p:cNvPr id="78" name="Freeform 164">
                  <a:extLst>
                    <a:ext uri="{FF2B5EF4-FFF2-40B4-BE49-F238E27FC236}">
                      <a16:creationId xmlns:a16="http://schemas.microsoft.com/office/drawing/2014/main" id="{87BC8233-B799-448B-B147-BE47DEA3A45F}"/>
                    </a:ext>
                  </a:extLst>
                </p:cNvPr>
                <p:cNvSpPr/>
                <p:nvPr/>
              </p:nvSpPr>
              <p:spPr>
                <a:xfrm>
                  <a:off x="7004080" y="4020047"/>
                  <a:ext cx="148367" cy="148295"/>
                </a:xfrm>
                <a:custGeom>
                  <a:avLst/>
                  <a:gdLst>
                    <a:gd name="connsiteX0" fmla="*/ 74183 w 148367"/>
                    <a:gd name="connsiteY0" fmla="*/ 0 h 148295"/>
                    <a:gd name="connsiteX1" fmla="*/ 148367 w 148367"/>
                    <a:gd name="connsiteY1" fmla="*/ 74148 h 148295"/>
                    <a:gd name="connsiteX2" fmla="*/ 74183 w 148367"/>
                    <a:gd name="connsiteY2" fmla="*/ 148296 h 148295"/>
                    <a:gd name="connsiteX3" fmla="*/ 0 w 148367"/>
                    <a:gd name="connsiteY3" fmla="*/ 74148 h 148295"/>
                    <a:gd name="connsiteX4" fmla="*/ 74183 w 148367"/>
                    <a:gd name="connsiteY4" fmla="*/ 0 h 148295"/>
                    <a:gd name="connsiteX5" fmla="*/ 74183 w 148367"/>
                    <a:gd name="connsiteY5" fmla="*/ 0 h 148295"/>
                    <a:gd name="connsiteX6" fmla="*/ 74183 w 148367"/>
                    <a:gd name="connsiteY6" fmla="*/ 130879 h 148295"/>
                    <a:gd name="connsiteX7" fmla="*/ 130942 w 148367"/>
                    <a:gd name="connsiteY7" fmla="*/ 74148 h 148295"/>
                    <a:gd name="connsiteX8" fmla="*/ 74183 w 148367"/>
                    <a:gd name="connsiteY8" fmla="*/ 17416 h 148295"/>
                    <a:gd name="connsiteX9" fmla="*/ 17360 w 148367"/>
                    <a:gd name="connsiteY9" fmla="*/ 74148 h 148295"/>
                    <a:gd name="connsiteX10" fmla="*/ 74119 w 148367"/>
                    <a:gd name="connsiteY10" fmla="*/ 130879 h 148295"/>
                    <a:gd name="connsiteX11" fmla="*/ 74119 w 148367"/>
                    <a:gd name="connsiteY11" fmla="*/ 130879 h 14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67" h="148295">
                      <a:moveTo>
                        <a:pt x="74183" y="0"/>
                      </a:moveTo>
                      <a:cubicBezTo>
                        <a:pt x="115119" y="0"/>
                        <a:pt x="148367" y="33296"/>
                        <a:pt x="148367" y="74148"/>
                      </a:cubicBezTo>
                      <a:cubicBezTo>
                        <a:pt x="148367" y="115000"/>
                        <a:pt x="115055" y="148296"/>
                        <a:pt x="74183" y="148296"/>
                      </a:cubicBezTo>
                      <a:cubicBezTo>
                        <a:pt x="33248" y="148296"/>
                        <a:pt x="0" y="115000"/>
                        <a:pt x="0" y="74148"/>
                      </a:cubicBezTo>
                      <a:cubicBezTo>
                        <a:pt x="0" y="33232"/>
                        <a:pt x="33312" y="0"/>
                        <a:pt x="74183" y="0"/>
                      </a:cubicBezTo>
                      <a:cubicBezTo>
                        <a:pt x="115119" y="0"/>
                        <a:pt x="33248" y="0"/>
                        <a:pt x="74183" y="0"/>
                      </a:cubicBezTo>
                      <a:close/>
                      <a:moveTo>
                        <a:pt x="74183" y="130879"/>
                      </a:moveTo>
                      <a:cubicBezTo>
                        <a:pt x="105510" y="130879"/>
                        <a:pt x="130942" y="105459"/>
                        <a:pt x="130942" y="74148"/>
                      </a:cubicBezTo>
                      <a:cubicBezTo>
                        <a:pt x="130942" y="42837"/>
                        <a:pt x="105510" y="17416"/>
                        <a:pt x="74183" y="17416"/>
                      </a:cubicBezTo>
                      <a:cubicBezTo>
                        <a:pt x="42857" y="17416"/>
                        <a:pt x="17425" y="42837"/>
                        <a:pt x="17360" y="74148"/>
                      </a:cubicBezTo>
                      <a:cubicBezTo>
                        <a:pt x="17297" y="105459"/>
                        <a:pt x="42793" y="130879"/>
                        <a:pt x="74119" y="130879"/>
                      </a:cubicBezTo>
                      <a:cubicBezTo>
                        <a:pt x="105445" y="130879"/>
                        <a:pt x="42793" y="130879"/>
                        <a:pt x="74119" y="130879"/>
                      </a:cubicBezTo>
                      <a:close/>
                    </a:path>
                  </a:pathLst>
                </a:custGeom>
                <a:solidFill>
                  <a:srgbClr val="307AFC"/>
                </a:solidFill>
                <a:ln w="6402" cap="flat">
                  <a:noFill/>
                  <a:prstDash val="solid"/>
                  <a:miter/>
                </a:ln>
              </p:spPr>
              <p:txBody>
                <a:bodyPr rtlCol="0" anchor="ctr"/>
                <a:lstStyle/>
                <a:p>
                  <a:endParaRPr lang="en-GB" noProof="0" dirty="0"/>
                </a:p>
              </p:txBody>
            </p:sp>
          </p:grpSp>
        </p:grpSp>
        <p:grpSp>
          <p:nvGrpSpPr>
            <p:cNvPr id="68" name="Graphic 5">
              <a:extLst>
                <a:ext uri="{FF2B5EF4-FFF2-40B4-BE49-F238E27FC236}">
                  <a16:creationId xmlns:a16="http://schemas.microsoft.com/office/drawing/2014/main" id="{BAD27DE0-A40E-C448-E676-7C2F95B4E06E}"/>
                </a:ext>
              </a:extLst>
            </p:cNvPr>
            <p:cNvGrpSpPr/>
            <p:nvPr/>
          </p:nvGrpSpPr>
          <p:grpSpPr>
            <a:xfrm>
              <a:off x="6882832" y="4111676"/>
              <a:ext cx="584607" cy="1206660"/>
              <a:chOff x="6882832" y="4111676"/>
              <a:chExt cx="584607" cy="1206660"/>
            </a:xfrm>
          </p:grpSpPr>
          <p:sp>
            <p:nvSpPr>
              <p:cNvPr id="69" name="Freeform 166">
                <a:extLst>
                  <a:ext uri="{FF2B5EF4-FFF2-40B4-BE49-F238E27FC236}">
                    <a16:creationId xmlns:a16="http://schemas.microsoft.com/office/drawing/2014/main" id="{28E11C8D-14D8-5BF2-52B9-97F8886DCD5A}"/>
                  </a:ext>
                </a:extLst>
              </p:cNvPr>
              <p:cNvSpPr/>
              <p:nvPr/>
            </p:nvSpPr>
            <p:spPr>
              <a:xfrm>
                <a:off x="6964618" y="4151951"/>
                <a:ext cx="464575" cy="1080908"/>
              </a:xfrm>
              <a:custGeom>
                <a:avLst/>
                <a:gdLst>
                  <a:gd name="connsiteX0" fmla="*/ 464576 w 464575"/>
                  <a:gd name="connsiteY0" fmla="*/ 0 h 1080908"/>
                  <a:gd name="connsiteX1" fmla="*/ 303974 w 464575"/>
                  <a:gd name="connsiteY1" fmla="*/ 0 h 1080908"/>
                  <a:gd name="connsiteX2" fmla="*/ 223319 w 464575"/>
                  <a:gd name="connsiteY2" fmla="*/ 80615 h 1080908"/>
                  <a:gd name="connsiteX3" fmla="*/ 223319 w 464575"/>
                  <a:gd name="connsiteY3" fmla="*/ 1000293 h 1080908"/>
                  <a:gd name="connsiteX4" fmla="*/ 142666 w 464575"/>
                  <a:gd name="connsiteY4" fmla="*/ 1080908 h 1080908"/>
                  <a:gd name="connsiteX5" fmla="*/ 0 w 464575"/>
                  <a:gd name="connsiteY5" fmla="*/ 1080908 h 108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575" h="1080908">
                    <a:moveTo>
                      <a:pt x="464576" y="0"/>
                    </a:moveTo>
                    <a:lnTo>
                      <a:pt x="303974" y="0"/>
                    </a:lnTo>
                    <a:cubicBezTo>
                      <a:pt x="259450" y="0"/>
                      <a:pt x="223319" y="36050"/>
                      <a:pt x="223319" y="80615"/>
                    </a:cubicBezTo>
                    <a:lnTo>
                      <a:pt x="223319" y="1000293"/>
                    </a:lnTo>
                    <a:cubicBezTo>
                      <a:pt x="223319" y="1044795"/>
                      <a:pt x="187252" y="1080908"/>
                      <a:pt x="142666" y="1080908"/>
                    </a:cubicBezTo>
                    <a:lnTo>
                      <a:pt x="0" y="1080908"/>
                    </a:lnTo>
                  </a:path>
                </a:pathLst>
              </a:custGeom>
              <a:noFill/>
              <a:ln w="26759" cap="sq">
                <a:solidFill>
                  <a:srgbClr val="307AFC"/>
                </a:solidFill>
                <a:prstDash val="solid"/>
                <a:bevel/>
              </a:ln>
            </p:spPr>
            <p:txBody>
              <a:bodyPr rtlCol="0" anchor="ctr"/>
              <a:lstStyle/>
              <a:p>
                <a:endParaRPr lang="en-GB" noProof="0" dirty="0"/>
              </a:p>
            </p:txBody>
          </p:sp>
          <p:sp>
            <p:nvSpPr>
              <p:cNvPr id="70" name="Freeform 167">
                <a:extLst>
                  <a:ext uri="{FF2B5EF4-FFF2-40B4-BE49-F238E27FC236}">
                    <a16:creationId xmlns:a16="http://schemas.microsoft.com/office/drawing/2014/main" id="{B20827A0-305F-977C-0646-9AD44BB2B25A}"/>
                  </a:ext>
                </a:extLst>
              </p:cNvPr>
              <p:cNvSpPr/>
              <p:nvPr/>
            </p:nvSpPr>
            <p:spPr>
              <a:xfrm>
                <a:off x="7386849" y="4111676"/>
                <a:ext cx="80589" cy="80550"/>
              </a:xfrm>
              <a:custGeom>
                <a:avLst/>
                <a:gdLst>
                  <a:gd name="connsiteX0" fmla="*/ 40295 w 80589"/>
                  <a:gd name="connsiteY0" fmla="*/ 0 h 80550"/>
                  <a:gd name="connsiteX1" fmla="*/ 80589 w 80589"/>
                  <a:gd name="connsiteY1" fmla="*/ 40275 h 80550"/>
                  <a:gd name="connsiteX2" fmla="*/ 40295 w 80589"/>
                  <a:gd name="connsiteY2" fmla="*/ 80551 h 80550"/>
                  <a:gd name="connsiteX3" fmla="*/ 0 w 80589"/>
                  <a:gd name="connsiteY3" fmla="*/ 40275 h 80550"/>
                  <a:gd name="connsiteX4" fmla="*/ 40295 w 80589"/>
                  <a:gd name="connsiteY4" fmla="*/ 0 h 8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89" h="80550">
                    <a:moveTo>
                      <a:pt x="40295" y="0"/>
                    </a:moveTo>
                    <a:cubicBezTo>
                      <a:pt x="62524" y="0"/>
                      <a:pt x="80589" y="18057"/>
                      <a:pt x="80589" y="40275"/>
                    </a:cubicBezTo>
                    <a:cubicBezTo>
                      <a:pt x="80589" y="62494"/>
                      <a:pt x="62524" y="80551"/>
                      <a:pt x="40295" y="80551"/>
                    </a:cubicBezTo>
                    <a:cubicBezTo>
                      <a:pt x="18065" y="80551"/>
                      <a:pt x="0" y="62494"/>
                      <a:pt x="0" y="40275"/>
                    </a:cubicBezTo>
                    <a:cubicBezTo>
                      <a:pt x="0" y="18057"/>
                      <a:pt x="18065" y="0"/>
                      <a:pt x="40295" y="0"/>
                    </a:cubicBezTo>
                    <a:close/>
                  </a:path>
                </a:pathLst>
              </a:custGeom>
              <a:solidFill>
                <a:srgbClr val="307AFC"/>
              </a:solidFill>
              <a:ln w="6402" cap="flat">
                <a:noFill/>
                <a:prstDash val="solid"/>
                <a:miter/>
              </a:ln>
            </p:spPr>
            <p:txBody>
              <a:bodyPr rtlCol="0" anchor="ctr"/>
              <a:lstStyle/>
              <a:p>
                <a:endParaRPr lang="en-GB" noProof="0" dirty="0"/>
              </a:p>
            </p:txBody>
          </p:sp>
          <p:grpSp>
            <p:nvGrpSpPr>
              <p:cNvPr id="71" name="Graphic 5">
                <a:extLst>
                  <a:ext uri="{FF2B5EF4-FFF2-40B4-BE49-F238E27FC236}">
                    <a16:creationId xmlns:a16="http://schemas.microsoft.com/office/drawing/2014/main" id="{409D1040-83AE-D564-6DFD-83FCA537D87C}"/>
                  </a:ext>
                </a:extLst>
              </p:cNvPr>
              <p:cNvGrpSpPr/>
              <p:nvPr/>
            </p:nvGrpSpPr>
            <p:grpSpPr>
              <a:xfrm>
                <a:off x="6882832" y="5147334"/>
                <a:ext cx="171084" cy="171002"/>
                <a:chOff x="6882832" y="5147334"/>
                <a:chExt cx="171084" cy="171002"/>
              </a:xfrm>
            </p:grpSpPr>
            <p:sp>
              <p:nvSpPr>
                <p:cNvPr id="72" name="Freeform 169">
                  <a:extLst>
                    <a:ext uri="{FF2B5EF4-FFF2-40B4-BE49-F238E27FC236}">
                      <a16:creationId xmlns:a16="http://schemas.microsoft.com/office/drawing/2014/main" id="{506AA292-0333-67AA-6AF8-A7D5926FD3D6}"/>
                    </a:ext>
                  </a:extLst>
                </p:cNvPr>
                <p:cNvSpPr/>
                <p:nvPr/>
              </p:nvSpPr>
              <p:spPr>
                <a:xfrm rot="-1349998">
                  <a:off x="6902903" y="5167395"/>
                  <a:ext cx="130942" cy="130879"/>
                </a:xfrm>
                <a:custGeom>
                  <a:avLst/>
                  <a:gdLst>
                    <a:gd name="connsiteX0" fmla="*/ 130942 w 130942"/>
                    <a:gd name="connsiteY0" fmla="*/ 65440 h 130879"/>
                    <a:gd name="connsiteX1" fmla="*/ 65471 w 130942"/>
                    <a:gd name="connsiteY1" fmla="*/ 130879 h 130879"/>
                    <a:gd name="connsiteX2" fmla="*/ 0 w 130942"/>
                    <a:gd name="connsiteY2" fmla="*/ 65440 h 130879"/>
                    <a:gd name="connsiteX3" fmla="*/ 65471 w 130942"/>
                    <a:gd name="connsiteY3" fmla="*/ 0 h 130879"/>
                    <a:gd name="connsiteX4" fmla="*/ 130942 w 130942"/>
                    <a:gd name="connsiteY4" fmla="*/ 65440 h 130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42" h="130879">
                      <a:moveTo>
                        <a:pt x="130942" y="65440"/>
                      </a:moveTo>
                      <a:cubicBezTo>
                        <a:pt x="130942" y="101581"/>
                        <a:pt x="101630" y="130879"/>
                        <a:pt x="65471" y="130879"/>
                      </a:cubicBezTo>
                      <a:cubicBezTo>
                        <a:pt x="29312" y="130879"/>
                        <a:pt x="0" y="101581"/>
                        <a:pt x="0" y="65440"/>
                      </a:cubicBezTo>
                      <a:cubicBezTo>
                        <a:pt x="0" y="29298"/>
                        <a:pt x="29312" y="0"/>
                        <a:pt x="65471" y="0"/>
                      </a:cubicBezTo>
                      <a:cubicBezTo>
                        <a:pt x="101630" y="0"/>
                        <a:pt x="130942" y="29298"/>
                        <a:pt x="130942" y="65440"/>
                      </a:cubicBezTo>
                      <a:close/>
                    </a:path>
                  </a:pathLst>
                </a:custGeom>
                <a:solidFill>
                  <a:srgbClr val="FFFFFF"/>
                </a:solidFill>
                <a:ln w="6402" cap="flat">
                  <a:noFill/>
                  <a:prstDash val="solid"/>
                  <a:miter/>
                </a:ln>
              </p:spPr>
              <p:txBody>
                <a:bodyPr rtlCol="0" anchor="ctr"/>
                <a:lstStyle/>
                <a:p>
                  <a:endParaRPr lang="en-GB" noProof="0" dirty="0"/>
                </a:p>
              </p:txBody>
            </p:sp>
            <p:sp>
              <p:nvSpPr>
                <p:cNvPr id="73" name="Freeform 170">
                  <a:extLst>
                    <a:ext uri="{FF2B5EF4-FFF2-40B4-BE49-F238E27FC236}">
                      <a16:creationId xmlns:a16="http://schemas.microsoft.com/office/drawing/2014/main" id="{DAE08D66-E1E3-DC74-62DF-E97C4ADE2628}"/>
                    </a:ext>
                  </a:extLst>
                </p:cNvPr>
                <p:cNvSpPr/>
                <p:nvPr/>
              </p:nvSpPr>
              <p:spPr>
                <a:xfrm>
                  <a:off x="6894214" y="5158647"/>
                  <a:ext cx="148367" cy="148296"/>
                </a:xfrm>
                <a:custGeom>
                  <a:avLst/>
                  <a:gdLst>
                    <a:gd name="connsiteX0" fmla="*/ 74184 w 148367"/>
                    <a:gd name="connsiteY0" fmla="*/ 0 h 148296"/>
                    <a:gd name="connsiteX1" fmla="*/ 148367 w 148367"/>
                    <a:gd name="connsiteY1" fmla="*/ 74148 h 148296"/>
                    <a:gd name="connsiteX2" fmla="*/ 74184 w 148367"/>
                    <a:gd name="connsiteY2" fmla="*/ 148296 h 148296"/>
                    <a:gd name="connsiteX3" fmla="*/ 0 w 148367"/>
                    <a:gd name="connsiteY3" fmla="*/ 74148 h 148296"/>
                    <a:gd name="connsiteX4" fmla="*/ 74184 w 148367"/>
                    <a:gd name="connsiteY4" fmla="*/ 0 h 148296"/>
                    <a:gd name="connsiteX5" fmla="*/ 74184 w 148367"/>
                    <a:gd name="connsiteY5" fmla="*/ 0 h 148296"/>
                    <a:gd name="connsiteX6" fmla="*/ 74184 w 148367"/>
                    <a:gd name="connsiteY6" fmla="*/ 130944 h 148296"/>
                    <a:gd name="connsiteX7" fmla="*/ 130942 w 148367"/>
                    <a:gd name="connsiteY7" fmla="*/ 74212 h 148296"/>
                    <a:gd name="connsiteX8" fmla="*/ 74184 w 148367"/>
                    <a:gd name="connsiteY8" fmla="*/ 17481 h 148296"/>
                    <a:gd name="connsiteX9" fmla="*/ 17425 w 148367"/>
                    <a:gd name="connsiteY9" fmla="*/ 74212 h 148296"/>
                    <a:gd name="connsiteX10" fmla="*/ 74184 w 148367"/>
                    <a:gd name="connsiteY10" fmla="*/ 130944 h 148296"/>
                    <a:gd name="connsiteX11" fmla="*/ 74184 w 148367"/>
                    <a:gd name="connsiteY11" fmla="*/ 130944 h 14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67" h="148296">
                      <a:moveTo>
                        <a:pt x="74184" y="0"/>
                      </a:moveTo>
                      <a:cubicBezTo>
                        <a:pt x="115119" y="0"/>
                        <a:pt x="148367" y="33296"/>
                        <a:pt x="148367" y="74148"/>
                      </a:cubicBezTo>
                      <a:cubicBezTo>
                        <a:pt x="148367" y="115000"/>
                        <a:pt x="115055" y="148296"/>
                        <a:pt x="74184" y="148296"/>
                      </a:cubicBezTo>
                      <a:cubicBezTo>
                        <a:pt x="33312" y="148296"/>
                        <a:pt x="0" y="115000"/>
                        <a:pt x="0" y="74148"/>
                      </a:cubicBezTo>
                      <a:cubicBezTo>
                        <a:pt x="0" y="33296"/>
                        <a:pt x="33312" y="0"/>
                        <a:pt x="74184" y="0"/>
                      </a:cubicBezTo>
                      <a:cubicBezTo>
                        <a:pt x="115055" y="0"/>
                        <a:pt x="33248" y="0"/>
                        <a:pt x="74184" y="0"/>
                      </a:cubicBezTo>
                      <a:close/>
                      <a:moveTo>
                        <a:pt x="74184" y="130944"/>
                      </a:moveTo>
                      <a:cubicBezTo>
                        <a:pt x="105510" y="130944"/>
                        <a:pt x="130942" y="105523"/>
                        <a:pt x="130942" y="74212"/>
                      </a:cubicBezTo>
                      <a:cubicBezTo>
                        <a:pt x="130942" y="42901"/>
                        <a:pt x="105510" y="17481"/>
                        <a:pt x="74184" y="17481"/>
                      </a:cubicBezTo>
                      <a:cubicBezTo>
                        <a:pt x="42857" y="17481"/>
                        <a:pt x="17425" y="42901"/>
                        <a:pt x="17425" y="74212"/>
                      </a:cubicBezTo>
                      <a:cubicBezTo>
                        <a:pt x="17425" y="105523"/>
                        <a:pt x="42857" y="130944"/>
                        <a:pt x="74184" y="130944"/>
                      </a:cubicBezTo>
                      <a:cubicBezTo>
                        <a:pt x="105510" y="130944"/>
                        <a:pt x="42857" y="130944"/>
                        <a:pt x="74184" y="130944"/>
                      </a:cubicBezTo>
                      <a:close/>
                    </a:path>
                  </a:pathLst>
                </a:custGeom>
                <a:solidFill>
                  <a:srgbClr val="307AFC"/>
                </a:solidFill>
                <a:ln w="6402" cap="flat">
                  <a:noFill/>
                  <a:prstDash val="solid"/>
                  <a:miter/>
                </a:ln>
              </p:spPr>
              <p:txBody>
                <a:bodyPr rtlCol="0" anchor="ctr"/>
                <a:lstStyle/>
                <a:p>
                  <a:endParaRPr lang="en-GB" noProof="0" dirty="0"/>
                </a:p>
              </p:txBody>
            </p:sp>
          </p:grpSp>
        </p:grpSp>
      </p:grpSp>
      <p:sp>
        <p:nvSpPr>
          <p:cNvPr id="90" name="TextBox 172">
            <a:extLst>
              <a:ext uri="{FF2B5EF4-FFF2-40B4-BE49-F238E27FC236}">
                <a16:creationId xmlns:a16="http://schemas.microsoft.com/office/drawing/2014/main" id="{C5F91FB1-9E7C-4F35-B6C0-31C5025EE849}"/>
              </a:ext>
            </a:extLst>
          </p:cNvPr>
          <p:cNvSpPr txBox="1"/>
          <p:nvPr/>
        </p:nvSpPr>
        <p:spPr>
          <a:xfrm>
            <a:off x="4757698" y="1854374"/>
            <a:ext cx="1271502" cy="384721"/>
          </a:xfrm>
          <a:prstGeom prst="rect">
            <a:avLst/>
          </a:prstGeom>
          <a:noFill/>
        </p:spPr>
        <p:txBody>
          <a:bodyPr wrap="none" rtlCol="0">
            <a:spAutoFit/>
          </a:bodyPr>
          <a:lstStyle/>
          <a:p>
            <a:pPr algn="l"/>
            <a:r>
              <a:rPr lang="en-GB" sz="1900" b="1" spc="0" baseline="0" noProof="0" dirty="0">
                <a:ln/>
                <a:solidFill>
                  <a:srgbClr val="A7A9AC"/>
                </a:solidFill>
                <a:latin typeface="Calibri" panose="020F0502020204030204" pitchFamily="34" charset="0"/>
                <a:cs typeface="Calibri" panose="020F0502020204030204" pitchFamily="34" charset="0"/>
                <a:sym typeface="Calibri"/>
                <a:rtl val="0"/>
              </a:rPr>
              <a:t>CHANNELS</a:t>
            </a:r>
          </a:p>
        </p:txBody>
      </p:sp>
      <p:sp>
        <p:nvSpPr>
          <p:cNvPr id="92" name="Freeform 175">
            <a:extLst>
              <a:ext uri="{FF2B5EF4-FFF2-40B4-BE49-F238E27FC236}">
                <a16:creationId xmlns:a16="http://schemas.microsoft.com/office/drawing/2014/main" id="{BF5029FD-93CE-0E52-6C5B-5C1FA3A3B0EF}"/>
              </a:ext>
            </a:extLst>
          </p:cNvPr>
          <p:cNvSpPr/>
          <p:nvPr/>
        </p:nvSpPr>
        <p:spPr>
          <a:xfrm>
            <a:off x="8288741" y="1409590"/>
            <a:ext cx="2185274" cy="652412"/>
          </a:xfrm>
          <a:custGeom>
            <a:avLst/>
            <a:gdLst>
              <a:gd name="connsiteX0" fmla="*/ 1996933 w 2185274"/>
              <a:gd name="connsiteY0" fmla="*/ 0 h 652412"/>
              <a:gd name="connsiteX1" fmla="*/ 2185275 w 2185274"/>
              <a:gd name="connsiteY1" fmla="*/ 188251 h 652412"/>
              <a:gd name="connsiteX2" fmla="*/ 2185275 w 2185274"/>
              <a:gd name="connsiteY2" fmla="*/ 464161 h 652412"/>
              <a:gd name="connsiteX3" fmla="*/ 1996933 w 2185274"/>
              <a:gd name="connsiteY3" fmla="*/ 652412 h 652412"/>
              <a:gd name="connsiteX4" fmla="*/ 188342 w 2185274"/>
              <a:gd name="connsiteY4" fmla="*/ 652412 h 652412"/>
              <a:gd name="connsiteX5" fmla="*/ 0 w 2185274"/>
              <a:gd name="connsiteY5" fmla="*/ 464161 h 652412"/>
              <a:gd name="connsiteX6" fmla="*/ 0 w 2185274"/>
              <a:gd name="connsiteY6" fmla="*/ 188251 h 652412"/>
              <a:gd name="connsiteX7" fmla="*/ 188342 w 2185274"/>
              <a:gd name="connsiteY7" fmla="*/ 0 h 65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5274" h="652412">
                <a:moveTo>
                  <a:pt x="1996933" y="0"/>
                </a:moveTo>
                <a:cubicBezTo>
                  <a:pt x="2100951" y="0"/>
                  <a:pt x="2185275" y="84283"/>
                  <a:pt x="2185275" y="188251"/>
                </a:cubicBezTo>
                <a:lnTo>
                  <a:pt x="2185275" y="464161"/>
                </a:lnTo>
                <a:cubicBezTo>
                  <a:pt x="2185275" y="568129"/>
                  <a:pt x="2100951" y="652412"/>
                  <a:pt x="1996933" y="652412"/>
                </a:cubicBezTo>
                <a:lnTo>
                  <a:pt x="188342" y="652412"/>
                </a:lnTo>
                <a:cubicBezTo>
                  <a:pt x="84324" y="652412"/>
                  <a:pt x="0" y="568129"/>
                  <a:pt x="0" y="464161"/>
                </a:cubicBezTo>
                <a:lnTo>
                  <a:pt x="0" y="188251"/>
                </a:lnTo>
                <a:cubicBezTo>
                  <a:pt x="0" y="84283"/>
                  <a:pt x="84324" y="0"/>
                  <a:pt x="188342" y="0"/>
                </a:cubicBezTo>
                <a:close/>
              </a:path>
            </a:pathLst>
          </a:custGeom>
          <a:solidFill>
            <a:srgbClr val="EBC657"/>
          </a:solidFill>
          <a:ln w="6402" cap="flat">
            <a:noFill/>
            <a:prstDash val="solid"/>
            <a:miter/>
          </a:ln>
        </p:spPr>
        <p:txBody>
          <a:bodyPr rtlCol="0" anchor="ctr"/>
          <a:lstStyle/>
          <a:p>
            <a:endParaRPr lang="en-GB" sz="1900" noProof="0" dirty="0">
              <a:latin typeface="Calibri" panose="020F0502020204030204" pitchFamily="34" charset="0"/>
              <a:cs typeface="Calibri" panose="020F0502020204030204" pitchFamily="34" charset="0"/>
            </a:endParaRPr>
          </a:p>
        </p:txBody>
      </p:sp>
      <p:sp>
        <p:nvSpPr>
          <p:cNvPr id="93" name="TextBox 176">
            <a:extLst>
              <a:ext uri="{FF2B5EF4-FFF2-40B4-BE49-F238E27FC236}">
                <a16:creationId xmlns:a16="http://schemas.microsoft.com/office/drawing/2014/main" id="{0C435DE5-CC2E-00C4-3D85-FAF7190C5BB8}"/>
              </a:ext>
            </a:extLst>
          </p:cNvPr>
          <p:cNvSpPr txBox="1"/>
          <p:nvPr/>
        </p:nvSpPr>
        <p:spPr>
          <a:xfrm>
            <a:off x="8581672" y="1493805"/>
            <a:ext cx="1750800" cy="523220"/>
          </a:xfrm>
          <a:prstGeom prst="rect">
            <a:avLst/>
          </a:prstGeom>
          <a:noFill/>
        </p:spPr>
        <p:txBody>
          <a:bodyPr wrap="none" rtlCol="0">
            <a:spAutoFit/>
          </a:bodyPr>
          <a:lstStyle/>
          <a:p>
            <a:pPr algn="l"/>
            <a:r>
              <a:rPr lang="en-GB" sz="2800" b="1" spc="0" baseline="0" noProof="0" dirty="0">
                <a:ln/>
                <a:solidFill>
                  <a:srgbClr val="58595B"/>
                </a:solidFill>
                <a:latin typeface="Calibri" panose="020F0502020204030204" pitchFamily="34" charset="0"/>
                <a:cs typeface="Calibri" panose="020F0502020204030204" pitchFamily="34" charset="0"/>
                <a:sym typeface="Calibri"/>
                <a:rtl val="0"/>
              </a:rPr>
              <a:t>DEMANDS</a:t>
            </a:r>
          </a:p>
        </p:txBody>
      </p:sp>
      <p:sp>
        <p:nvSpPr>
          <p:cNvPr id="94" name="TextBox 178">
            <a:extLst>
              <a:ext uri="{FF2B5EF4-FFF2-40B4-BE49-F238E27FC236}">
                <a16:creationId xmlns:a16="http://schemas.microsoft.com/office/drawing/2014/main" id="{FB33207F-5A78-0FAA-0F0C-9E195C855956}"/>
              </a:ext>
            </a:extLst>
          </p:cNvPr>
          <p:cNvSpPr txBox="1"/>
          <p:nvPr/>
        </p:nvSpPr>
        <p:spPr>
          <a:xfrm>
            <a:off x="8734459" y="2328065"/>
            <a:ext cx="2063642" cy="369332"/>
          </a:xfrm>
          <a:prstGeom prst="rect">
            <a:avLst/>
          </a:prstGeom>
          <a:noFill/>
        </p:spPr>
        <p:txBody>
          <a:bodyPr wrap="none" rtlCol="0">
            <a:spAutoFit/>
          </a:bodyPr>
          <a:lstStyle/>
          <a:p>
            <a:pPr algn="l"/>
            <a:r>
              <a:rPr lang="en-GB" spc="0" baseline="0" noProof="0" dirty="0">
                <a:ln/>
                <a:solidFill>
                  <a:srgbClr val="58595B"/>
                </a:solidFill>
                <a:latin typeface="Calibri" panose="020F0502020204030204" pitchFamily="34" charset="0"/>
                <a:cs typeface="Calibri" panose="020F0502020204030204" pitchFamily="34" charset="0"/>
                <a:sym typeface="Calibri"/>
                <a:rtl val="0"/>
              </a:rPr>
              <a:t>Sectoral contraction</a:t>
            </a:r>
          </a:p>
        </p:txBody>
      </p:sp>
      <p:sp>
        <p:nvSpPr>
          <p:cNvPr id="95" name="TextBox 179">
            <a:extLst>
              <a:ext uri="{FF2B5EF4-FFF2-40B4-BE49-F238E27FC236}">
                <a16:creationId xmlns:a16="http://schemas.microsoft.com/office/drawing/2014/main" id="{9EEE756D-423B-DC72-0A3E-6D660DF7D14F}"/>
              </a:ext>
            </a:extLst>
          </p:cNvPr>
          <p:cNvSpPr txBox="1"/>
          <p:nvPr/>
        </p:nvSpPr>
        <p:spPr>
          <a:xfrm>
            <a:off x="8734459" y="2590784"/>
            <a:ext cx="2100640" cy="369332"/>
          </a:xfrm>
          <a:prstGeom prst="rect">
            <a:avLst/>
          </a:prstGeom>
          <a:noFill/>
        </p:spPr>
        <p:txBody>
          <a:bodyPr wrap="none" rtlCol="0">
            <a:spAutoFit/>
          </a:bodyPr>
          <a:lstStyle/>
          <a:p>
            <a:pPr algn="l"/>
            <a:r>
              <a:rPr lang="en-GB" spc="0" baseline="0" noProof="0" dirty="0">
                <a:ln/>
                <a:solidFill>
                  <a:srgbClr val="58595B"/>
                </a:solidFill>
                <a:latin typeface="Calibri" panose="020F0502020204030204" pitchFamily="34" charset="0"/>
                <a:cs typeface="Calibri" panose="020F0502020204030204" pitchFamily="34" charset="0"/>
                <a:sym typeface="Calibri"/>
                <a:rtl val="0"/>
              </a:rPr>
              <a:t>Sectoral reallocation</a:t>
            </a:r>
          </a:p>
        </p:txBody>
      </p:sp>
      <p:sp>
        <p:nvSpPr>
          <p:cNvPr id="96" name="Freeform 180">
            <a:extLst>
              <a:ext uri="{FF2B5EF4-FFF2-40B4-BE49-F238E27FC236}">
                <a16:creationId xmlns:a16="http://schemas.microsoft.com/office/drawing/2014/main" id="{95EA79B7-B7DF-E7AD-4A8B-BF810A95E296}"/>
              </a:ext>
            </a:extLst>
          </p:cNvPr>
          <p:cNvSpPr/>
          <p:nvPr/>
        </p:nvSpPr>
        <p:spPr>
          <a:xfrm>
            <a:off x="8288741" y="3112816"/>
            <a:ext cx="1775279" cy="652412"/>
          </a:xfrm>
          <a:custGeom>
            <a:avLst/>
            <a:gdLst>
              <a:gd name="connsiteX0" fmla="*/ 1586938 w 1775279"/>
              <a:gd name="connsiteY0" fmla="*/ 0 h 652412"/>
              <a:gd name="connsiteX1" fmla="*/ 1775280 w 1775279"/>
              <a:gd name="connsiteY1" fmla="*/ 188251 h 652412"/>
              <a:gd name="connsiteX2" fmla="*/ 1775280 w 1775279"/>
              <a:gd name="connsiteY2" fmla="*/ 464161 h 652412"/>
              <a:gd name="connsiteX3" fmla="*/ 1586938 w 1775279"/>
              <a:gd name="connsiteY3" fmla="*/ 652413 h 652412"/>
              <a:gd name="connsiteX4" fmla="*/ 188342 w 1775279"/>
              <a:gd name="connsiteY4" fmla="*/ 652413 h 652412"/>
              <a:gd name="connsiteX5" fmla="*/ 0 w 1775279"/>
              <a:gd name="connsiteY5" fmla="*/ 464161 h 652412"/>
              <a:gd name="connsiteX6" fmla="*/ 0 w 1775279"/>
              <a:gd name="connsiteY6" fmla="*/ 188251 h 652412"/>
              <a:gd name="connsiteX7" fmla="*/ 188342 w 1775279"/>
              <a:gd name="connsiteY7" fmla="*/ 0 h 65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5279" h="652412">
                <a:moveTo>
                  <a:pt x="1586938" y="0"/>
                </a:moveTo>
                <a:cubicBezTo>
                  <a:pt x="1690956" y="0"/>
                  <a:pt x="1775280" y="84283"/>
                  <a:pt x="1775280" y="188251"/>
                </a:cubicBezTo>
                <a:lnTo>
                  <a:pt x="1775280" y="464161"/>
                </a:lnTo>
                <a:cubicBezTo>
                  <a:pt x="1775280" y="568129"/>
                  <a:pt x="1690956" y="652413"/>
                  <a:pt x="1586938" y="652413"/>
                </a:cubicBezTo>
                <a:lnTo>
                  <a:pt x="188342" y="652413"/>
                </a:lnTo>
                <a:cubicBezTo>
                  <a:pt x="84324" y="652413"/>
                  <a:pt x="0" y="568129"/>
                  <a:pt x="0" y="464161"/>
                </a:cubicBezTo>
                <a:lnTo>
                  <a:pt x="0" y="188251"/>
                </a:lnTo>
                <a:cubicBezTo>
                  <a:pt x="0" y="84283"/>
                  <a:pt x="84324" y="0"/>
                  <a:pt x="188342" y="0"/>
                </a:cubicBezTo>
                <a:close/>
              </a:path>
            </a:pathLst>
          </a:custGeom>
          <a:solidFill>
            <a:srgbClr val="EBC657"/>
          </a:solidFill>
          <a:ln w="6402" cap="flat">
            <a:noFill/>
            <a:prstDash val="solid"/>
            <a:miter/>
          </a:ln>
        </p:spPr>
        <p:txBody>
          <a:bodyPr rtlCol="0" anchor="ctr"/>
          <a:lstStyle/>
          <a:p>
            <a:endParaRPr lang="en-GB" sz="1900" noProof="0" dirty="0">
              <a:latin typeface="Calibri" panose="020F0502020204030204" pitchFamily="34" charset="0"/>
              <a:cs typeface="Calibri" panose="020F0502020204030204" pitchFamily="34" charset="0"/>
            </a:endParaRPr>
          </a:p>
        </p:txBody>
      </p:sp>
      <p:sp>
        <p:nvSpPr>
          <p:cNvPr id="97" name="TextBox 181">
            <a:extLst>
              <a:ext uri="{FF2B5EF4-FFF2-40B4-BE49-F238E27FC236}">
                <a16:creationId xmlns:a16="http://schemas.microsoft.com/office/drawing/2014/main" id="{29883CBD-969C-6027-252B-627711736085}"/>
              </a:ext>
            </a:extLst>
          </p:cNvPr>
          <p:cNvSpPr txBox="1"/>
          <p:nvPr/>
        </p:nvSpPr>
        <p:spPr>
          <a:xfrm>
            <a:off x="8581672" y="3197031"/>
            <a:ext cx="1276824" cy="523220"/>
          </a:xfrm>
          <a:prstGeom prst="rect">
            <a:avLst/>
          </a:prstGeom>
          <a:noFill/>
        </p:spPr>
        <p:txBody>
          <a:bodyPr wrap="none" rtlCol="0">
            <a:spAutoFit/>
          </a:bodyPr>
          <a:lstStyle/>
          <a:p>
            <a:pPr algn="l"/>
            <a:r>
              <a:rPr lang="en-GB" sz="2800" b="1" spc="0" baseline="0" noProof="0" dirty="0">
                <a:ln/>
                <a:solidFill>
                  <a:srgbClr val="58595B"/>
                </a:solidFill>
                <a:latin typeface="Calibri" panose="020F0502020204030204" pitchFamily="34" charset="0"/>
                <a:cs typeface="Calibri" panose="020F0502020204030204" pitchFamily="34" charset="0"/>
                <a:sym typeface="Calibri"/>
                <a:rtl val="0"/>
              </a:rPr>
              <a:t>SUPPLY</a:t>
            </a:r>
          </a:p>
        </p:txBody>
      </p:sp>
      <p:sp>
        <p:nvSpPr>
          <p:cNvPr id="98" name="TextBox 182">
            <a:extLst>
              <a:ext uri="{FF2B5EF4-FFF2-40B4-BE49-F238E27FC236}">
                <a16:creationId xmlns:a16="http://schemas.microsoft.com/office/drawing/2014/main" id="{E25DE345-1D87-1354-9AD3-0B217E47A407}"/>
              </a:ext>
            </a:extLst>
          </p:cNvPr>
          <p:cNvSpPr txBox="1"/>
          <p:nvPr/>
        </p:nvSpPr>
        <p:spPr>
          <a:xfrm>
            <a:off x="8734459" y="3780284"/>
            <a:ext cx="3369833" cy="338554"/>
          </a:xfrm>
          <a:prstGeom prst="rect">
            <a:avLst/>
          </a:prstGeom>
          <a:noFill/>
        </p:spPr>
        <p:txBody>
          <a:bodyPr wrap="none" rtlCol="0">
            <a:spAutoFit/>
          </a:bodyPr>
          <a:lstStyle/>
          <a:p>
            <a:pPr algn="l"/>
            <a:r>
              <a:rPr lang="en-US" sz="1600" spc="0" baseline="0" noProof="0" dirty="0">
                <a:ln/>
                <a:solidFill>
                  <a:srgbClr val="58595B"/>
                </a:solidFill>
                <a:latin typeface="Calibri" panose="020F0502020204030204" pitchFamily="34" charset="0"/>
                <a:cs typeface="Calibri" panose="020F0502020204030204" pitchFamily="34" charset="0"/>
                <a:sym typeface="Calibri"/>
                <a:rtl val="0"/>
              </a:rPr>
              <a:t>Deterioration of health and well-being</a:t>
            </a:r>
            <a:endParaRPr lang="en-GB" sz="1600" spc="0" baseline="0" noProof="0" dirty="0">
              <a:ln/>
              <a:solidFill>
                <a:srgbClr val="58595B"/>
              </a:solidFill>
              <a:latin typeface="Calibri" panose="020F0502020204030204" pitchFamily="34" charset="0"/>
              <a:cs typeface="Calibri" panose="020F0502020204030204" pitchFamily="34" charset="0"/>
              <a:sym typeface="Calibri"/>
              <a:rtl val="0"/>
            </a:endParaRPr>
          </a:p>
        </p:txBody>
      </p:sp>
      <p:sp>
        <p:nvSpPr>
          <p:cNvPr id="99" name="TextBox 183">
            <a:extLst>
              <a:ext uri="{FF2B5EF4-FFF2-40B4-BE49-F238E27FC236}">
                <a16:creationId xmlns:a16="http://schemas.microsoft.com/office/drawing/2014/main" id="{A4BEAB95-1613-4888-4213-01D04EA21D41}"/>
              </a:ext>
            </a:extLst>
          </p:cNvPr>
          <p:cNvSpPr txBox="1"/>
          <p:nvPr/>
        </p:nvSpPr>
        <p:spPr>
          <a:xfrm>
            <a:off x="8734459" y="4022180"/>
            <a:ext cx="3398366" cy="369332"/>
          </a:xfrm>
          <a:prstGeom prst="rect">
            <a:avLst/>
          </a:prstGeom>
          <a:noFill/>
        </p:spPr>
        <p:txBody>
          <a:bodyPr wrap="none" rtlCol="0">
            <a:spAutoFit/>
          </a:bodyPr>
          <a:lstStyle/>
          <a:p>
            <a:pPr algn="l"/>
            <a:r>
              <a:rPr lang="en-GB" spc="0" baseline="0" noProof="0" dirty="0">
                <a:ln/>
                <a:solidFill>
                  <a:srgbClr val="58595B"/>
                </a:solidFill>
                <a:latin typeface="Calibri" panose="020F0502020204030204" pitchFamily="34" charset="0"/>
                <a:cs typeface="Calibri" panose="020F0502020204030204" pitchFamily="34" charset="0"/>
                <a:sym typeface="Calibri"/>
                <a:rtl val="0"/>
              </a:rPr>
              <a:t>Reduced availability and capacity</a:t>
            </a:r>
          </a:p>
        </p:txBody>
      </p:sp>
      <p:sp>
        <p:nvSpPr>
          <p:cNvPr id="100" name="TextBox 184">
            <a:extLst>
              <a:ext uri="{FF2B5EF4-FFF2-40B4-BE49-F238E27FC236}">
                <a16:creationId xmlns:a16="http://schemas.microsoft.com/office/drawing/2014/main" id="{E53FCDE3-9978-290C-6923-B4DA91D4F89E}"/>
              </a:ext>
            </a:extLst>
          </p:cNvPr>
          <p:cNvSpPr txBox="1"/>
          <p:nvPr/>
        </p:nvSpPr>
        <p:spPr>
          <a:xfrm>
            <a:off x="8734459" y="4279283"/>
            <a:ext cx="1101135" cy="369332"/>
          </a:xfrm>
          <a:prstGeom prst="rect">
            <a:avLst/>
          </a:prstGeom>
          <a:noFill/>
        </p:spPr>
        <p:txBody>
          <a:bodyPr wrap="none" rtlCol="0">
            <a:spAutoFit/>
          </a:bodyPr>
          <a:lstStyle/>
          <a:p>
            <a:pPr algn="l"/>
            <a:r>
              <a:rPr lang="en-GB" spc="0" baseline="0" noProof="0" dirty="0">
                <a:ln/>
                <a:solidFill>
                  <a:srgbClr val="58595B"/>
                </a:solidFill>
                <a:latin typeface="Calibri" panose="020F0502020204030204" pitchFamily="34" charset="0"/>
                <a:cs typeface="Calibri" panose="020F0502020204030204" pitchFamily="34" charset="0"/>
                <a:sym typeface="Calibri"/>
                <a:rtl val="0"/>
              </a:rPr>
              <a:t>Migration</a:t>
            </a:r>
          </a:p>
        </p:txBody>
      </p:sp>
      <p:sp>
        <p:nvSpPr>
          <p:cNvPr id="101" name="TextBox 185">
            <a:extLst>
              <a:ext uri="{FF2B5EF4-FFF2-40B4-BE49-F238E27FC236}">
                <a16:creationId xmlns:a16="http://schemas.microsoft.com/office/drawing/2014/main" id="{CAE27926-DA33-D79D-4E47-820A1D9720FA}"/>
              </a:ext>
            </a:extLst>
          </p:cNvPr>
          <p:cNvSpPr txBox="1"/>
          <p:nvPr/>
        </p:nvSpPr>
        <p:spPr>
          <a:xfrm>
            <a:off x="8734459" y="4533147"/>
            <a:ext cx="1423723" cy="369332"/>
          </a:xfrm>
          <a:prstGeom prst="rect">
            <a:avLst/>
          </a:prstGeom>
          <a:noFill/>
        </p:spPr>
        <p:txBody>
          <a:bodyPr wrap="none" rtlCol="0">
            <a:spAutoFit/>
          </a:bodyPr>
          <a:lstStyle/>
          <a:p>
            <a:pPr algn="l"/>
            <a:r>
              <a:rPr lang="en-GB" spc="0" baseline="0" noProof="0" dirty="0">
                <a:ln/>
                <a:solidFill>
                  <a:srgbClr val="58595B"/>
                </a:solidFill>
                <a:latin typeface="Calibri" panose="020F0502020204030204" pitchFamily="34" charset="0"/>
                <a:cs typeface="Calibri" panose="020F0502020204030204" pitchFamily="34" charset="0"/>
                <a:sym typeface="Calibri"/>
                <a:rtl val="0"/>
              </a:rPr>
              <a:t>Time poverty</a:t>
            </a:r>
          </a:p>
        </p:txBody>
      </p:sp>
      <p:sp>
        <p:nvSpPr>
          <p:cNvPr id="102" name="Freeform 186">
            <a:extLst>
              <a:ext uri="{FF2B5EF4-FFF2-40B4-BE49-F238E27FC236}">
                <a16:creationId xmlns:a16="http://schemas.microsoft.com/office/drawing/2014/main" id="{65C168BA-F43B-034E-C917-B6FFE4184D9E}"/>
              </a:ext>
            </a:extLst>
          </p:cNvPr>
          <p:cNvSpPr/>
          <p:nvPr/>
        </p:nvSpPr>
        <p:spPr>
          <a:xfrm>
            <a:off x="8288741" y="5040150"/>
            <a:ext cx="3018077" cy="652412"/>
          </a:xfrm>
          <a:custGeom>
            <a:avLst/>
            <a:gdLst>
              <a:gd name="connsiteX0" fmla="*/ 2829736 w 3018077"/>
              <a:gd name="connsiteY0" fmla="*/ 0 h 652412"/>
              <a:gd name="connsiteX1" fmla="*/ 3018078 w 3018077"/>
              <a:gd name="connsiteY1" fmla="*/ 188251 h 652412"/>
              <a:gd name="connsiteX2" fmla="*/ 3018078 w 3018077"/>
              <a:gd name="connsiteY2" fmla="*/ 464161 h 652412"/>
              <a:gd name="connsiteX3" fmla="*/ 2829736 w 3018077"/>
              <a:gd name="connsiteY3" fmla="*/ 652413 h 652412"/>
              <a:gd name="connsiteX4" fmla="*/ 188342 w 3018077"/>
              <a:gd name="connsiteY4" fmla="*/ 652413 h 652412"/>
              <a:gd name="connsiteX5" fmla="*/ 0 w 3018077"/>
              <a:gd name="connsiteY5" fmla="*/ 464161 h 652412"/>
              <a:gd name="connsiteX6" fmla="*/ 0 w 3018077"/>
              <a:gd name="connsiteY6" fmla="*/ 188251 h 652412"/>
              <a:gd name="connsiteX7" fmla="*/ 188342 w 3018077"/>
              <a:gd name="connsiteY7" fmla="*/ 0 h 65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8077" h="652412">
                <a:moveTo>
                  <a:pt x="2829736" y="0"/>
                </a:moveTo>
                <a:cubicBezTo>
                  <a:pt x="2933754" y="0"/>
                  <a:pt x="3018078" y="84283"/>
                  <a:pt x="3018078" y="188251"/>
                </a:cubicBezTo>
                <a:lnTo>
                  <a:pt x="3018078" y="464161"/>
                </a:lnTo>
                <a:cubicBezTo>
                  <a:pt x="3018078" y="568130"/>
                  <a:pt x="2933754" y="652413"/>
                  <a:pt x="2829736" y="652413"/>
                </a:cubicBezTo>
                <a:lnTo>
                  <a:pt x="188342" y="652413"/>
                </a:lnTo>
                <a:cubicBezTo>
                  <a:pt x="84324" y="652413"/>
                  <a:pt x="0" y="568130"/>
                  <a:pt x="0" y="464161"/>
                </a:cubicBezTo>
                <a:lnTo>
                  <a:pt x="0" y="188251"/>
                </a:lnTo>
                <a:cubicBezTo>
                  <a:pt x="0" y="84283"/>
                  <a:pt x="84324" y="0"/>
                  <a:pt x="188342" y="0"/>
                </a:cubicBezTo>
                <a:close/>
              </a:path>
            </a:pathLst>
          </a:custGeom>
          <a:solidFill>
            <a:srgbClr val="EBC657"/>
          </a:solidFill>
          <a:ln w="6402" cap="flat">
            <a:noFill/>
            <a:prstDash val="solid"/>
            <a:miter/>
          </a:ln>
        </p:spPr>
        <p:txBody>
          <a:bodyPr rtlCol="0" anchor="ctr"/>
          <a:lstStyle/>
          <a:p>
            <a:endParaRPr lang="en-GB" sz="1900" noProof="0" dirty="0">
              <a:latin typeface="Calibri" panose="020F0502020204030204" pitchFamily="34" charset="0"/>
              <a:cs typeface="Calibri" panose="020F0502020204030204" pitchFamily="34" charset="0"/>
            </a:endParaRPr>
          </a:p>
        </p:txBody>
      </p:sp>
      <p:sp>
        <p:nvSpPr>
          <p:cNvPr id="103" name="TextBox 187">
            <a:extLst>
              <a:ext uri="{FF2B5EF4-FFF2-40B4-BE49-F238E27FC236}">
                <a16:creationId xmlns:a16="http://schemas.microsoft.com/office/drawing/2014/main" id="{78D647D7-416D-EE70-2AD8-E585D188965E}"/>
              </a:ext>
            </a:extLst>
          </p:cNvPr>
          <p:cNvSpPr txBox="1"/>
          <p:nvPr/>
        </p:nvSpPr>
        <p:spPr>
          <a:xfrm>
            <a:off x="8581672" y="5124366"/>
            <a:ext cx="2414251" cy="523220"/>
          </a:xfrm>
          <a:prstGeom prst="rect">
            <a:avLst/>
          </a:prstGeom>
          <a:noFill/>
        </p:spPr>
        <p:txBody>
          <a:bodyPr wrap="none" rtlCol="0">
            <a:spAutoFit/>
          </a:bodyPr>
          <a:lstStyle/>
          <a:p>
            <a:pPr algn="l"/>
            <a:r>
              <a:rPr lang="en-GB" sz="2800" b="1" spc="0" baseline="0" noProof="0" dirty="0">
                <a:ln/>
                <a:solidFill>
                  <a:srgbClr val="58595B"/>
                </a:solidFill>
                <a:latin typeface="Calibri" panose="020F0502020204030204" pitchFamily="34" charset="0"/>
                <a:cs typeface="Calibri" panose="020F0502020204030204" pitchFamily="34" charset="0"/>
                <a:sym typeface="Calibri"/>
                <a:rtl val="0"/>
              </a:rPr>
              <a:t>PRODUCTIVITY</a:t>
            </a:r>
          </a:p>
        </p:txBody>
      </p:sp>
      <p:sp>
        <p:nvSpPr>
          <p:cNvPr id="104" name="TextBox 188">
            <a:extLst>
              <a:ext uri="{FF2B5EF4-FFF2-40B4-BE49-F238E27FC236}">
                <a16:creationId xmlns:a16="http://schemas.microsoft.com/office/drawing/2014/main" id="{CEDE9946-8205-C678-AC7A-161145A712C3}"/>
              </a:ext>
            </a:extLst>
          </p:cNvPr>
          <p:cNvSpPr txBox="1"/>
          <p:nvPr/>
        </p:nvSpPr>
        <p:spPr>
          <a:xfrm>
            <a:off x="8734459" y="5695586"/>
            <a:ext cx="2276970" cy="369332"/>
          </a:xfrm>
          <a:prstGeom prst="rect">
            <a:avLst/>
          </a:prstGeom>
          <a:noFill/>
        </p:spPr>
        <p:txBody>
          <a:bodyPr wrap="none" rtlCol="0">
            <a:spAutoFit/>
          </a:bodyPr>
          <a:lstStyle/>
          <a:p>
            <a:pPr algn="l"/>
            <a:r>
              <a:rPr lang="en-GB" spc="0" baseline="0" noProof="0" dirty="0">
                <a:ln/>
                <a:solidFill>
                  <a:srgbClr val="58595B"/>
                </a:solidFill>
                <a:latin typeface="Calibri" panose="020F0502020204030204" pitchFamily="34" charset="0"/>
                <a:cs typeface="Calibri" panose="020F0502020204030204" pitchFamily="34" charset="0"/>
                <a:sym typeface="Calibri"/>
                <a:rtl val="0"/>
              </a:rPr>
              <a:t>Widespread reduction</a:t>
            </a:r>
          </a:p>
        </p:txBody>
      </p:sp>
      <p:sp>
        <p:nvSpPr>
          <p:cNvPr id="105" name="TextBox 189">
            <a:extLst>
              <a:ext uri="{FF2B5EF4-FFF2-40B4-BE49-F238E27FC236}">
                <a16:creationId xmlns:a16="http://schemas.microsoft.com/office/drawing/2014/main" id="{04F28778-D87C-2EB0-811B-71702C330FE1}"/>
              </a:ext>
            </a:extLst>
          </p:cNvPr>
          <p:cNvSpPr txBox="1"/>
          <p:nvPr/>
        </p:nvSpPr>
        <p:spPr>
          <a:xfrm>
            <a:off x="8734459" y="5958241"/>
            <a:ext cx="3339119" cy="369332"/>
          </a:xfrm>
          <a:prstGeom prst="rect">
            <a:avLst/>
          </a:prstGeom>
          <a:noFill/>
        </p:spPr>
        <p:txBody>
          <a:bodyPr wrap="none" rtlCol="0">
            <a:spAutoFit/>
          </a:bodyPr>
          <a:lstStyle/>
          <a:p>
            <a:r>
              <a:rPr lang="en-GB" spc="0" baseline="0" noProof="0" dirty="0">
                <a:ln/>
                <a:solidFill>
                  <a:srgbClr val="58595B"/>
                </a:solidFill>
                <a:latin typeface="Calibri" panose="020F0502020204030204" pitchFamily="34" charset="0"/>
                <a:cs typeface="Calibri" panose="020F0502020204030204" pitchFamily="34" charset="0"/>
                <a:sym typeface="Calibri"/>
                <a:rtl val="0"/>
              </a:rPr>
              <a:t>Declining and vulnerable incomes</a:t>
            </a:r>
            <a:endParaRPr lang="en-GB" noProof="0" dirty="0">
              <a:ln/>
              <a:solidFill>
                <a:srgbClr val="58595B"/>
              </a:solidFill>
              <a:latin typeface="Calibri" panose="020F0502020204030204" pitchFamily="34" charset="0"/>
              <a:cs typeface="Calibri" panose="020F0502020204030204" pitchFamily="34" charset="0"/>
              <a:sym typeface="Calibri"/>
              <a:rtl val="0"/>
            </a:endParaRPr>
          </a:p>
        </p:txBody>
      </p:sp>
      <p:grpSp>
        <p:nvGrpSpPr>
          <p:cNvPr id="106" name="Group 256">
            <a:extLst>
              <a:ext uri="{FF2B5EF4-FFF2-40B4-BE49-F238E27FC236}">
                <a16:creationId xmlns:a16="http://schemas.microsoft.com/office/drawing/2014/main" id="{DBFF8A98-4097-C770-4DF5-F7A49B5EA0A5}"/>
              </a:ext>
            </a:extLst>
          </p:cNvPr>
          <p:cNvGrpSpPr/>
          <p:nvPr/>
        </p:nvGrpSpPr>
        <p:grpSpPr>
          <a:xfrm>
            <a:off x="7364818" y="1625502"/>
            <a:ext cx="803422" cy="3859024"/>
            <a:chOff x="7259662" y="1622148"/>
            <a:chExt cx="803422" cy="3859024"/>
          </a:xfrm>
        </p:grpSpPr>
        <p:grpSp>
          <p:nvGrpSpPr>
            <p:cNvPr id="107" name="Graphic 5">
              <a:extLst>
                <a:ext uri="{FF2B5EF4-FFF2-40B4-BE49-F238E27FC236}">
                  <a16:creationId xmlns:a16="http://schemas.microsoft.com/office/drawing/2014/main" id="{4F73095C-1297-3023-BED1-438D14D6B42B}"/>
                </a:ext>
              </a:extLst>
            </p:cNvPr>
            <p:cNvGrpSpPr/>
            <p:nvPr/>
          </p:nvGrpSpPr>
          <p:grpSpPr>
            <a:xfrm>
              <a:off x="7380763" y="4126339"/>
              <a:ext cx="679054" cy="1354833"/>
              <a:chOff x="7380763" y="4126339"/>
              <a:chExt cx="679054" cy="1354833"/>
            </a:xfrm>
          </p:grpSpPr>
          <p:sp>
            <p:nvSpPr>
              <p:cNvPr id="120" name="Freeform 192">
                <a:extLst>
                  <a:ext uri="{FF2B5EF4-FFF2-40B4-BE49-F238E27FC236}">
                    <a16:creationId xmlns:a16="http://schemas.microsoft.com/office/drawing/2014/main" id="{660DC375-35B3-CC09-1A58-C3B52ACBCF54}"/>
                  </a:ext>
                </a:extLst>
              </p:cNvPr>
              <p:cNvSpPr/>
              <p:nvPr/>
            </p:nvSpPr>
            <p:spPr>
              <a:xfrm>
                <a:off x="7380763" y="4126339"/>
                <a:ext cx="538951" cy="1244827"/>
              </a:xfrm>
              <a:custGeom>
                <a:avLst/>
                <a:gdLst>
                  <a:gd name="connsiteX0" fmla="*/ 0 w 538951"/>
                  <a:gd name="connsiteY0" fmla="*/ 0 h 1244827"/>
                  <a:gd name="connsiteX1" fmla="*/ 229341 w 538951"/>
                  <a:gd name="connsiteY1" fmla="*/ 0 h 1244827"/>
                  <a:gd name="connsiteX2" fmla="*/ 309931 w 538951"/>
                  <a:gd name="connsiteY2" fmla="*/ 82088 h 1244827"/>
                  <a:gd name="connsiteX3" fmla="*/ 308778 w 538951"/>
                  <a:gd name="connsiteY3" fmla="*/ 1162932 h 1244827"/>
                  <a:gd name="connsiteX4" fmla="*/ 388087 w 538951"/>
                  <a:gd name="connsiteY4" fmla="*/ 1243547 h 1244827"/>
                  <a:gd name="connsiteX5" fmla="*/ 538952 w 538951"/>
                  <a:gd name="connsiteY5" fmla="*/ 1244828 h 1244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51" h="1244827">
                    <a:moveTo>
                      <a:pt x="0" y="0"/>
                    </a:moveTo>
                    <a:lnTo>
                      <a:pt x="229341" y="0"/>
                    </a:lnTo>
                    <a:cubicBezTo>
                      <a:pt x="274441" y="0"/>
                      <a:pt x="310764" y="37010"/>
                      <a:pt x="309931" y="82088"/>
                    </a:cubicBezTo>
                    <a:lnTo>
                      <a:pt x="308778" y="1162932"/>
                    </a:lnTo>
                    <a:cubicBezTo>
                      <a:pt x="308778" y="1206921"/>
                      <a:pt x="344012" y="1242843"/>
                      <a:pt x="388087" y="1243547"/>
                    </a:cubicBezTo>
                    <a:lnTo>
                      <a:pt x="538952" y="1244828"/>
                    </a:lnTo>
                  </a:path>
                </a:pathLst>
              </a:custGeom>
              <a:noFill/>
              <a:ln w="35721" cap="flat">
                <a:solidFill>
                  <a:srgbClr val="EBC657"/>
                </a:solidFill>
                <a:prstDash val="solid"/>
                <a:miter/>
              </a:ln>
            </p:spPr>
            <p:txBody>
              <a:bodyPr rtlCol="0" anchor="ctr"/>
              <a:lstStyle/>
              <a:p>
                <a:endParaRPr lang="en-GB" sz="1900" noProof="0" dirty="0">
                  <a:latin typeface="Calibri" panose="020F0502020204030204" pitchFamily="34" charset="0"/>
                  <a:cs typeface="Calibri" panose="020F0502020204030204" pitchFamily="34" charset="0"/>
                </a:endParaRPr>
              </a:p>
            </p:txBody>
          </p:sp>
          <p:sp>
            <p:nvSpPr>
              <p:cNvPr id="121" name="Freeform 193">
                <a:extLst>
                  <a:ext uri="{FF2B5EF4-FFF2-40B4-BE49-F238E27FC236}">
                    <a16:creationId xmlns:a16="http://schemas.microsoft.com/office/drawing/2014/main" id="{90A70CB6-FB04-5933-2C40-77ADCB1B35C2}"/>
                  </a:ext>
                </a:extLst>
              </p:cNvPr>
              <p:cNvSpPr/>
              <p:nvPr/>
            </p:nvSpPr>
            <p:spPr>
              <a:xfrm>
                <a:off x="7860394" y="5260393"/>
                <a:ext cx="199423" cy="220779"/>
              </a:xfrm>
              <a:custGeom>
                <a:avLst/>
                <a:gdLst>
                  <a:gd name="connsiteX0" fmla="*/ 199424 w 199423"/>
                  <a:gd name="connsiteY0" fmla="*/ 112054 h 220779"/>
                  <a:gd name="connsiteX1" fmla="*/ 0 w 199423"/>
                  <a:gd name="connsiteY1" fmla="*/ 220779 h 220779"/>
                  <a:gd name="connsiteX2" fmla="*/ 40871 w 199423"/>
                  <a:gd name="connsiteY2" fmla="*/ 110710 h 220779"/>
                  <a:gd name="connsiteX3" fmla="*/ 1857 w 199423"/>
                  <a:gd name="connsiteY3" fmla="*/ 0 h 220779"/>
                  <a:gd name="connsiteX4" fmla="*/ 199424 w 199423"/>
                  <a:gd name="connsiteY4" fmla="*/ 112054 h 220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423" h="220779">
                    <a:moveTo>
                      <a:pt x="199424" y="112054"/>
                    </a:moveTo>
                    <a:cubicBezTo>
                      <a:pt x="133248" y="135938"/>
                      <a:pt x="51057" y="176982"/>
                      <a:pt x="0" y="220779"/>
                    </a:cubicBezTo>
                    <a:lnTo>
                      <a:pt x="40871" y="110710"/>
                    </a:lnTo>
                    <a:lnTo>
                      <a:pt x="1857" y="0"/>
                    </a:lnTo>
                    <a:cubicBezTo>
                      <a:pt x="52210" y="44630"/>
                      <a:pt x="133697" y="87082"/>
                      <a:pt x="199424" y="112054"/>
                    </a:cubicBezTo>
                    <a:close/>
                  </a:path>
                </a:pathLst>
              </a:custGeom>
              <a:solidFill>
                <a:srgbClr val="EBC657"/>
              </a:solidFill>
              <a:ln w="6402" cap="flat">
                <a:noFill/>
                <a:prstDash val="solid"/>
                <a:miter/>
              </a:ln>
            </p:spPr>
            <p:txBody>
              <a:bodyPr rtlCol="0" anchor="ctr"/>
              <a:lstStyle/>
              <a:p>
                <a:endParaRPr lang="en-GB" sz="1900" noProof="0" dirty="0">
                  <a:latin typeface="Calibri" panose="020F0502020204030204" pitchFamily="34" charset="0"/>
                  <a:cs typeface="Calibri" panose="020F0502020204030204" pitchFamily="34" charset="0"/>
                </a:endParaRPr>
              </a:p>
            </p:txBody>
          </p:sp>
        </p:grpSp>
        <p:grpSp>
          <p:nvGrpSpPr>
            <p:cNvPr id="108" name="Graphic 5">
              <a:extLst>
                <a:ext uri="{FF2B5EF4-FFF2-40B4-BE49-F238E27FC236}">
                  <a16:creationId xmlns:a16="http://schemas.microsoft.com/office/drawing/2014/main" id="{5550BE32-69D7-88E2-4586-3070DC5DB61C}"/>
                </a:ext>
              </a:extLst>
            </p:cNvPr>
            <p:cNvGrpSpPr/>
            <p:nvPr/>
          </p:nvGrpSpPr>
          <p:grpSpPr>
            <a:xfrm>
              <a:off x="7259662" y="1622148"/>
              <a:ext cx="800155" cy="2710809"/>
              <a:chOff x="7259662" y="1622148"/>
              <a:chExt cx="800155" cy="2710809"/>
            </a:xfrm>
          </p:grpSpPr>
          <p:sp>
            <p:nvSpPr>
              <p:cNvPr id="115" name="Freeform 195">
                <a:extLst>
                  <a:ext uri="{FF2B5EF4-FFF2-40B4-BE49-F238E27FC236}">
                    <a16:creationId xmlns:a16="http://schemas.microsoft.com/office/drawing/2014/main" id="{AFA87A5C-5F19-B973-4F07-D27F10D3F3DA}"/>
                  </a:ext>
                </a:extLst>
              </p:cNvPr>
              <p:cNvSpPr/>
              <p:nvPr/>
            </p:nvSpPr>
            <p:spPr>
              <a:xfrm>
                <a:off x="7458855" y="1732026"/>
                <a:ext cx="460796" cy="2393864"/>
              </a:xfrm>
              <a:custGeom>
                <a:avLst/>
                <a:gdLst>
                  <a:gd name="connsiteX0" fmla="*/ 0 w 460796"/>
                  <a:gd name="connsiteY0" fmla="*/ 2393865 h 2393864"/>
                  <a:gd name="connsiteX1" fmla="*/ 151186 w 460796"/>
                  <a:gd name="connsiteY1" fmla="*/ 2393865 h 2393864"/>
                  <a:gd name="connsiteX2" fmla="*/ 231776 w 460796"/>
                  <a:gd name="connsiteY2" fmla="*/ 2311777 h 2393864"/>
                  <a:gd name="connsiteX3" fmla="*/ 230622 w 460796"/>
                  <a:gd name="connsiteY3" fmla="*/ 81896 h 2393864"/>
                  <a:gd name="connsiteX4" fmla="*/ 309931 w 460796"/>
                  <a:gd name="connsiteY4" fmla="*/ 1281 h 2393864"/>
                  <a:gd name="connsiteX5" fmla="*/ 460797 w 460796"/>
                  <a:gd name="connsiteY5" fmla="*/ 0 h 239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796" h="2393864">
                    <a:moveTo>
                      <a:pt x="0" y="2393865"/>
                    </a:moveTo>
                    <a:lnTo>
                      <a:pt x="151186" y="2393865"/>
                    </a:lnTo>
                    <a:cubicBezTo>
                      <a:pt x="196285" y="2393865"/>
                      <a:pt x="232608" y="2356855"/>
                      <a:pt x="231776" y="2311777"/>
                    </a:cubicBezTo>
                    <a:lnTo>
                      <a:pt x="230622" y="81896"/>
                    </a:lnTo>
                    <a:cubicBezTo>
                      <a:pt x="230622" y="37906"/>
                      <a:pt x="265856" y="1985"/>
                      <a:pt x="309931" y="1281"/>
                    </a:cubicBezTo>
                    <a:lnTo>
                      <a:pt x="460797" y="0"/>
                    </a:lnTo>
                  </a:path>
                </a:pathLst>
              </a:custGeom>
              <a:noFill/>
              <a:ln w="35721" cap="flat">
                <a:solidFill>
                  <a:srgbClr val="EBC657"/>
                </a:solidFill>
                <a:prstDash val="solid"/>
                <a:miter/>
              </a:ln>
            </p:spPr>
            <p:txBody>
              <a:bodyPr rtlCol="0" anchor="ctr"/>
              <a:lstStyle/>
              <a:p>
                <a:endParaRPr lang="en-GB" sz="1900" noProof="0" dirty="0">
                  <a:latin typeface="Calibri" panose="020F0502020204030204" pitchFamily="34" charset="0"/>
                  <a:cs typeface="Calibri" panose="020F0502020204030204" pitchFamily="34" charset="0"/>
                </a:endParaRPr>
              </a:p>
            </p:txBody>
          </p:sp>
          <p:grpSp>
            <p:nvGrpSpPr>
              <p:cNvPr id="116" name="Graphic 5">
                <a:extLst>
                  <a:ext uri="{FF2B5EF4-FFF2-40B4-BE49-F238E27FC236}">
                    <a16:creationId xmlns:a16="http://schemas.microsoft.com/office/drawing/2014/main" id="{60C36262-371F-6F98-B684-F9FB2B4FC938}"/>
                  </a:ext>
                </a:extLst>
              </p:cNvPr>
              <p:cNvGrpSpPr/>
              <p:nvPr/>
            </p:nvGrpSpPr>
            <p:grpSpPr>
              <a:xfrm>
                <a:off x="7259662" y="3918276"/>
                <a:ext cx="414880" cy="414682"/>
                <a:chOff x="7259662" y="3918276"/>
                <a:chExt cx="414880" cy="414682"/>
              </a:xfrm>
            </p:grpSpPr>
            <p:sp>
              <p:nvSpPr>
                <p:cNvPr id="118" name="Freeform 197">
                  <a:extLst>
                    <a:ext uri="{FF2B5EF4-FFF2-40B4-BE49-F238E27FC236}">
                      <a16:creationId xmlns:a16="http://schemas.microsoft.com/office/drawing/2014/main" id="{560ACFF3-4D45-BE8D-AD0D-7EE1960BA213}"/>
                    </a:ext>
                  </a:extLst>
                </p:cNvPr>
                <p:cNvSpPr/>
                <p:nvPr/>
              </p:nvSpPr>
              <p:spPr>
                <a:xfrm rot="-3121202">
                  <a:off x="7319312" y="3977898"/>
                  <a:ext cx="295580" cy="295439"/>
                </a:xfrm>
                <a:custGeom>
                  <a:avLst/>
                  <a:gdLst>
                    <a:gd name="connsiteX0" fmla="*/ 295581 w 295580"/>
                    <a:gd name="connsiteY0" fmla="*/ 147720 h 295439"/>
                    <a:gd name="connsiteX1" fmla="*/ 147791 w 295580"/>
                    <a:gd name="connsiteY1" fmla="*/ 295439 h 295439"/>
                    <a:gd name="connsiteX2" fmla="*/ 1 w 295580"/>
                    <a:gd name="connsiteY2" fmla="*/ 147720 h 295439"/>
                    <a:gd name="connsiteX3" fmla="*/ 147791 w 295580"/>
                    <a:gd name="connsiteY3" fmla="*/ 0 h 295439"/>
                    <a:gd name="connsiteX4" fmla="*/ 295581 w 295580"/>
                    <a:gd name="connsiteY4" fmla="*/ 147720 h 29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80" h="295439">
                      <a:moveTo>
                        <a:pt x="295581" y="147720"/>
                      </a:moveTo>
                      <a:cubicBezTo>
                        <a:pt x="295581" y="229303"/>
                        <a:pt x="229413" y="295439"/>
                        <a:pt x="147791" y="295439"/>
                      </a:cubicBezTo>
                      <a:cubicBezTo>
                        <a:pt x="66168" y="295439"/>
                        <a:pt x="1" y="229303"/>
                        <a:pt x="1" y="147720"/>
                      </a:cubicBezTo>
                      <a:cubicBezTo>
                        <a:pt x="1" y="66136"/>
                        <a:pt x="66168" y="0"/>
                        <a:pt x="147791" y="0"/>
                      </a:cubicBezTo>
                      <a:cubicBezTo>
                        <a:pt x="229413" y="0"/>
                        <a:pt x="295581" y="66136"/>
                        <a:pt x="295581" y="147720"/>
                      </a:cubicBezTo>
                      <a:close/>
                    </a:path>
                  </a:pathLst>
                </a:custGeom>
                <a:solidFill>
                  <a:srgbClr val="FFFFFF"/>
                </a:solidFill>
                <a:ln w="6402" cap="flat">
                  <a:noFill/>
                  <a:prstDash val="solid"/>
                  <a:miter/>
                </a:ln>
              </p:spPr>
              <p:txBody>
                <a:bodyPr rtlCol="0" anchor="ctr"/>
                <a:lstStyle/>
                <a:p>
                  <a:endParaRPr lang="en-GB" sz="1900" noProof="0" dirty="0">
                    <a:latin typeface="Calibri" panose="020F0502020204030204" pitchFamily="34" charset="0"/>
                    <a:cs typeface="Calibri" panose="020F0502020204030204" pitchFamily="34" charset="0"/>
                  </a:endParaRPr>
                </a:p>
              </p:txBody>
            </p:sp>
            <p:sp>
              <p:nvSpPr>
                <p:cNvPr id="119" name="Freeform 198">
                  <a:extLst>
                    <a:ext uri="{FF2B5EF4-FFF2-40B4-BE49-F238E27FC236}">
                      <a16:creationId xmlns:a16="http://schemas.microsoft.com/office/drawing/2014/main" id="{32EC60E5-CC5D-1648-9733-1C40B2FAA4E1}"/>
                    </a:ext>
                  </a:extLst>
                </p:cNvPr>
                <p:cNvSpPr/>
                <p:nvPr/>
              </p:nvSpPr>
              <p:spPr>
                <a:xfrm>
                  <a:off x="7299854" y="3958641"/>
                  <a:ext cx="334786" cy="334626"/>
                </a:xfrm>
                <a:custGeom>
                  <a:avLst/>
                  <a:gdLst>
                    <a:gd name="connsiteX0" fmla="*/ 167393 w 334786"/>
                    <a:gd name="connsiteY0" fmla="*/ 334626 h 334626"/>
                    <a:gd name="connsiteX1" fmla="*/ 334786 w 334786"/>
                    <a:gd name="connsiteY1" fmla="*/ 167313 h 334626"/>
                    <a:gd name="connsiteX2" fmla="*/ 167393 w 334786"/>
                    <a:gd name="connsiteY2" fmla="*/ 0 h 334626"/>
                    <a:gd name="connsiteX3" fmla="*/ 0 w 334786"/>
                    <a:gd name="connsiteY3" fmla="*/ 167313 h 334626"/>
                    <a:gd name="connsiteX4" fmla="*/ 167393 w 334786"/>
                    <a:gd name="connsiteY4" fmla="*/ 334626 h 334626"/>
                    <a:gd name="connsiteX5" fmla="*/ 167393 w 334786"/>
                    <a:gd name="connsiteY5" fmla="*/ 334626 h 334626"/>
                    <a:gd name="connsiteX6" fmla="*/ 167393 w 334786"/>
                    <a:gd name="connsiteY6" fmla="*/ 39251 h 334626"/>
                    <a:gd name="connsiteX7" fmla="*/ 295516 w 334786"/>
                    <a:gd name="connsiteY7" fmla="*/ 167313 h 334626"/>
                    <a:gd name="connsiteX8" fmla="*/ 167393 w 334786"/>
                    <a:gd name="connsiteY8" fmla="*/ 295375 h 334626"/>
                    <a:gd name="connsiteX9" fmla="*/ 39269 w 334786"/>
                    <a:gd name="connsiteY9" fmla="*/ 167313 h 334626"/>
                    <a:gd name="connsiteX10" fmla="*/ 167393 w 334786"/>
                    <a:gd name="connsiteY10" fmla="*/ 39251 h 334626"/>
                    <a:gd name="connsiteX11" fmla="*/ 167393 w 334786"/>
                    <a:gd name="connsiteY11" fmla="*/ 39251 h 33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4786" h="334626">
                      <a:moveTo>
                        <a:pt x="167393" y="334626"/>
                      </a:moveTo>
                      <a:cubicBezTo>
                        <a:pt x="259706" y="334626"/>
                        <a:pt x="334786" y="259582"/>
                        <a:pt x="334786" y="167313"/>
                      </a:cubicBezTo>
                      <a:cubicBezTo>
                        <a:pt x="334786" y="75045"/>
                        <a:pt x="259706" y="0"/>
                        <a:pt x="167393" y="0"/>
                      </a:cubicBezTo>
                      <a:cubicBezTo>
                        <a:pt x="75080" y="0"/>
                        <a:pt x="0" y="75045"/>
                        <a:pt x="0" y="167313"/>
                      </a:cubicBezTo>
                      <a:cubicBezTo>
                        <a:pt x="0" y="259582"/>
                        <a:pt x="75080" y="334626"/>
                        <a:pt x="167393" y="334626"/>
                      </a:cubicBezTo>
                      <a:cubicBezTo>
                        <a:pt x="259706" y="334626"/>
                        <a:pt x="75080" y="334626"/>
                        <a:pt x="167393" y="334626"/>
                      </a:cubicBezTo>
                      <a:close/>
                      <a:moveTo>
                        <a:pt x="167393" y="39251"/>
                      </a:moveTo>
                      <a:cubicBezTo>
                        <a:pt x="238053" y="39251"/>
                        <a:pt x="295516" y="96687"/>
                        <a:pt x="295516" y="167313"/>
                      </a:cubicBezTo>
                      <a:cubicBezTo>
                        <a:pt x="295516" y="237939"/>
                        <a:pt x="238053" y="295375"/>
                        <a:pt x="167393" y="295375"/>
                      </a:cubicBezTo>
                      <a:cubicBezTo>
                        <a:pt x="96733" y="295375"/>
                        <a:pt x="39269" y="237939"/>
                        <a:pt x="39269" y="167313"/>
                      </a:cubicBezTo>
                      <a:cubicBezTo>
                        <a:pt x="39269" y="96687"/>
                        <a:pt x="96733" y="39251"/>
                        <a:pt x="167393" y="39251"/>
                      </a:cubicBezTo>
                      <a:cubicBezTo>
                        <a:pt x="238053" y="39251"/>
                        <a:pt x="96733" y="39251"/>
                        <a:pt x="167393" y="39251"/>
                      </a:cubicBezTo>
                      <a:close/>
                    </a:path>
                  </a:pathLst>
                </a:custGeom>
                <a:solidFill>
                  <a:srgbClr val="EBC657"/>
                </a:solidFill>
                <a:ln w="6402" cap="flat">
                  <a:noFill/>
                  <a:prstDash val="solid"/>
                  <a:miter/>
                </a:ln>
              </p:spPr>
              <p:txBody>
                <a:bodyPr rtlCol="0" anchor="ctr"/>
                <a:lstStyle/>
                <a:p>
                  <a:endParaRPr lang="en-GB" sz="1900" noProof="0" dirty="0">
                    <a:latin typeface="Calibri" panose="020F0502020204030204" pitchFamily="34" charset="0"/>
                    <a:cs typeface="Calibri" panose="020F0502020204030204" pitchFamily="34" charset="0"/>
                  </a:endParaRPr>
                </a:p>
              </p:txBody>
            </p:sp>
          </p:grpSp>
          <p:sp>
            <p:nvSpPr>
              <p:cNvPr id="117" name="Freeform 199">
                <a:extLst>
                  <a:ext uri="{FF2B5EF4-FFF2-40B4-BE49-F238E27FC236}">
                    <a16:creationId xmlns:a16="http://schemas.microsoft.com/office/drawing/2014/main" id="{E52BE565-6478-CA51-C7D2-68FA3EFD95A4}"/>
                  </a:ext>
                </a:extLst>
              </p:cNvPr>
              <p:cNvSpPr/>
              <p:nvPr/>
            </p:nvSpPr>
            <p:spPr>
              <a:xfrm>
                <a:off x="7860394" y="1622148"/>
                <a:ext cx="199423" cy="220715"/>
              </a:xfrm>
              <a:custGeom>
                <a:avLst/>
                <a:gdLst>
                  <a:gd name="connsiteX0" fmla="*/ 199424 w 199423"/>
                  <a:gd name="connsiteY0" fmla="*/ 108661 h 220715"/>
                  <a:gd name="connsiteX1" fmla="*/ 1857 w 199423"/>
                  <a:gd name="connsiteY1" fmla="*/ 220715 h 220715"/>
                  <a:gd name="connsiteX2" fmla="*/ 40871 w 199423"/>
                  <a:gd name="connsiteY2" fmla="*/ 110005 h 220715"/>
                  <a:gd name="connsiteX3" fmla="*/ 0 w 199423"/>
                  <a:gd name="connsiteY3" fmla="*/ 0 h 220715"/>
                  <a:gd name="connsiteX4" fmla="*/ 199424 w 199423"/>
                  <a:gd name="connsiteY4" fmla="*/ 108661 h 220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423" h="220715">
                    <a:moveTo>
                      <a:pt x="199424" y="108661"/>
                    </a:moveTo>
                    <a:cubicBezTo>
                      <a:pt x="133697" y="133697"/>
                      <a:pt x="52210" y="176085"/>
                      <a:pt x="1857" y="220715"/>
                    </a:cubicBezTo>
                    <a:lnTo>
                      <a:pt x="40871" y="110005"/>
                    </a:lnTo>
                    <a:lnTo>
                      <a:pt x="0" y="0"/>
                    </a:lnTo>
                    <a:cubicBezTo>
                      <a:pt x="51121" y="43797"/>
                      <a:pt x="133312" y="84777"/>
                      <a:pt x="199424" y="108661"/>
                    </a:cubicBezTo>
                    <a:close/>
                  </a:path>
                </a:pathLst>
              </a:custGeom>
              <a:solidFill>
                <a:srgbClr val="EBC657"/>
              </a:solidFill>
              <a:ln w="6402" cap="flat">
                <a:noFill/>
                <a:prstDash val="solid"/>
                <a:miter/>
              </a:ln>
            </p:spPr>
            <p:txBody>
              <a:bodyPr rtlCol="0" anchor="ctr"/>
              <a:lstStyle/>
              <a:p>
                <a:endParaRPr lang="en-GB" sz="1900" noProof="0" dirty="0">
                  <a:latin typeface="Calibri" panose="020F0502020204030204" pitchFamily="34" charset="0"/>
                  <a:cs typeface="Calibri" panose="020F0502020204030204" pitchFamily="34" charset="0"/>
                </a:endParaRPr>
              </a:p>
            </p:txBody>
          </p:sp>
        </p:grpSp>
        <p:grpSp>
          <p:nvGrpSpPr>
            <p:cNvPr id="109" name="Graphic 5">
              <a:extLst>
                <a:ext uri="{FF2B5EF4-FFF2-40B4-BE49-F238E27FC236}">
                  <a16:creationId xmlns:a16="http://schemas.microsoft.com/office/drawing/2014/main" id="{E00BA3BA-FFFB-93E0-1C4C-6951E455271E}"/>
                </a:ext>
              </a:extLst>
            </p:cNvPr>
            <p:cNvGrpSpPr/>
            <p:nvPr/>
          </p:nvGrpSpPr>
          <p:grpSpPr>
            <a:xfrm>
              <a:off x="7259662" y="3332994"/>
              <a:ext cx="803422" cy="999964"/>
              <a:chOff x="7259662" y="3332994"/>
              <a:chExt cx="803422" cy="999964"/>
            </a:xfrm>
          </p:grpSpPr>
          <p:sp>
            <p:nvSpPr>
              <p:cNvPr id="110" name="Freeform 201">
                <a:extLst>
                  <a:ext uri="{FF2B5EF4-FFF2-40B4-BE49-F238E27FC236}">
                    <a16:creationId xmlns:a16="http://schemas.microsoft.com/office/drawing/2014/main" id="{CC8E16D7-CFFF-F34A-4D61-5F09053A0DF9}"/>
                  </a:ext>
                </a:extLst>
              </p:cNvPr>
              <p:cNvSpPr/>
              <p:nvPr/>
            </p:nvSpPr>
            <p:spPr>
              <a:xfrm>
                <a:off x="7458855" y="3442679"/>
                <a:ext cx="464127" cy="683211"/>
              </a:xfrm>
              <a:custGeom>
                <a:avLst/>
                <a:gdLst>
                  <a:gd name="connsiteX0" fmla="*/ 0 w 464127"/>
                  <a:gd name="connsiteY0" fmla="*/ 683211 h 683211"/>
                  <a:gd name="connsiteX1" fmla="*/ 232160 w 464127"/>
                  <a:gd name="connsiteY1" fmla="*/ 683211 h 683211"/>
                  <a:gd name="connsiteX2" fmla="*/ 312749 w 464127"/>
                  <a:gd name="connsiteY2" fmla="*/ 601123 h 683211"/>
                  <a:gd name="connsiteX3" fmla="*/ 311596 w 464127"/>
                  <a:gd name="connsiteY3" fmla="*/ 81448 h 683211"/>
                  <a:gd name="connsiteX4" fmla="*/ 390905 w 464127"/>
                  <a:gd name="connsiteY4" fmla="*/ 832 h 683211"/>
                  <a:gd name="connsiteX5" fmla="*/ 464127 w 464127"/>
                  <a:gd name="connsiteY5" fmla="*/ 0 h 6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127" h="683211">
                    <a:moveTo>
                      <a:pt x="0" y="683211"/>
                    </a:moveTo>
                    <a:lnTo>
                      <a:pt x="232160" y="683211"/>
                    </a:lnTo>
                    <a:cubicBezTo>
                      <a:pt x="277259" y="683211"/>
                      <a:pt x="313582" y="646201"/>
                      <a:pt x="312749" y="601123"/>
                    </a:cubicBezTo>
                    <a:lnTo>
                      <a:pt x="311596" y="81448"/>
                    </a:lnTo>
                    <a:cubicBezTo>
                      <a:pt x="311596" y="37458"/>
                      <a:pt x="346830" y="1537"/>
                      <a:pt x="390905" y="832"/>
                    </a:cubicBezTo>
                    <a:lnTo>
                      <a:pt x="464127" y="0"/>
                    </a:lnTo>
                  </a:path>
                </a:pathLst>
              </a:custGeom>
              <a:noFill/>
              <a:ln w="35721" cap="flat">
                <a:solidFill>
                  <a:srgbClr val="EBC657"/>
                </a:solidFill>
                <a:prstDash val="solid"/>
                <a:miter/>
              </a:ln>
            </p:spPr>
            <p:txBody>
              <a:bodyPr rtlCol="0" anchor="ctr"/>
              <a:lstStyle/>
              <a:p>
                <a:endParaRPr lang="en-GB" sz="1900" noProof="0" dirty="0">
                  <a:latin typeface="Calibri" panose="020F0502020204030204" pitchFamily="34" charset="0"/>
                  <a:cs typeface="Calibri" panose="020F0502020204030204" pitchFamily="34" charset="0"/>
                </a:endParaRPr>
              </a:p>
            </p:txBody>
          </p:sp>
          <p:grpSp>
            <p:nvGrpSpPr>
              <p:cNvPr id="111" name="Graphic 5">
                <a:extLst>
                  <a:ext uri="{FF2B5EF4-FFF2-40B4-BE49-F238E27FC236}">
                    <a16:creationId xmlns:a16="http://schemas.microsoft.com/office/drawing/2014/main" id="{46229892-961E-22E5-55F4-0FA8858855EC}"/>
                  </a:ext>
                </a:extLst>
              </p:cNvPr>
              <p:cNvGrpSpPr/>
              <p:nvPr/>
            </p:nvGrpSpPr>
            <p:grpSpPr>
              <a:xfrm>
                <a:off x="7259662" y="3918276"/>
                <a:ext cx="414880" cy="414682"/>
                <a:chOff x="7259662" y="3918276"/>
                <a:chExt cx="414880" cy="414682"/>
              </a:xfrm>
            </p:grpSpPr>
            <p:sp>
              <p:nvSpPr>
                <p:cNvPr id="113" name="Freeform 203">
                  <a:extLst>
                    <a:ext uri="{FF2B5EF4-FFF2-40B4-BE49-F238E27FC236}">
                      <a16:creationId xmlns:a16="http://schemas.microsoft.com/office/drawing/2014/main" id="{2764E892-CAE9-64CF-D097-BA695A0A1022}"/>
                    </a:ext>
                  </a:extLst>
                </p:cNvPr>
                <p:cNvSpPr/>
                <p:nvPr/>
              </p:nvSpPr>
              <p:spPr>
                <a:xfrm rot="-3121202">
                  <a:off x="7319312" y="3977898"/>
                  <a:ext cx="295580" cy="295439"/>
                </a:xfrm>
                <a:custGeom>
                  <a:avLst/>
                  <a:gdLst>
                    <a:gd name="connsiteX0" fmla="*/ 295581 w 295580"/>
                    <a:gd name="connsiteY0" fmla="*/ 147720 h 295439"/>
                    <a:gd name="connsiteX1" fmla="*/ 147791 w 295580"/>
                    <a:gd name="connsiteY1" fmla="*/ 295439 h 295439"/>
                    <a:gd name="connsiteX2" fmla="*/ 1 w 295580"/>
                    <a:gd name="connsiteY2" fmla="*/ 147720 h 295439"/>
                    <a:gd name="connsiteX3" fmla="*/ 147791 w 295580"/>
                    <a:gd name="connsiteY3" fmla="*/ 0 h 295439"/>
                    <a:gd name="connsiteX4" fmla="*/ 295581 w 295580"/>
                    <a:gd name="connsiteY4" fmla="*/ 147720 h 29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80" h="295439">
                      <a:moveTo>
                        <a:pt x="295581" y="147720"/>
                      </a:moveTo>
                      <a:cubicBezTo>
                        <a:pt x="295581" y="229303"/>
                        <a:pt x="229413" y="295439"/>
                        <a:pt x="147791" y="295439"/>
                      </a:cubicBezTo>
                      <a:cubicBezTo>
                        <a:pt x="66168" y="295439"/>
                        <a:pt x="1" y="229303"/>
                        <a:pt x="1" y="147720"/>
                      </a:cubicBezTo>
                      <a:cubicBezTo>
                        <a:pt x="1" y="66136"/>
                        <a:pt x="66168" y="0"/>
                        <a:pt x="147791" y="0"/>
                      </a:cubicBezTo>
                      <a:cubicBezTo>
                        <a:pt x="229413" y="0"/>
                        <a:pt x="295581" y="66136"/>
                        <a:pt x="295581" y="147720"/>
                      </a:cubicBezTo>
                      <a:close/>
                    </a:path>
                  </a:pathLst>
                </a:custGeom>
                <a:solidFill>
                  <a:srgbClr val="FFFFFF"/>
                </a:solidFill>
                <a:ln w="6402" cap="flat">
                  <a:noFill/>
                  <a:prstDash val="solid"/>
                  <a:miter/>
                </a:ln>
              </p:spPr>
              <p:txBody>
                <a:bodyPr rtlCol="0" anchor="ctr"/>
                <a:lstStyle/>
                <a:p>
                  <a:endParaRPr lang="en-GB" sz="1900" noProof="0" dirty="0">
                    <a:latin typeface="Calibri" panose="020F0502020204030204" pitchFamily="34" charset="0"/>
                    <a:cs typeface="Calibri" panose="020F0502020204030204" pitchFamily="34" charset="0"/>
                  </a:endParaRPr>
                </a:p>
              </p:txBody>
            </p:sp>
            <p:sp>
              <p:nvSpPr>
                <p:cNvPr id="114" name="Freeform 204">
                  <a:extLst>
                    <a:ext uri="{FF2B5EF4-FFF2-40B4-BE49-F238E27FC236}">
                      <a16:creationId xmlns:a16="http://schemas.microsoft.com/office/drawing/2014/main" id="{55D41638-355B-DAE0-18F5-575F582D3A4C}"/>
                    </a:ext>
                  </a:extLst>
                </p:cNvPr>
                <p:cNvSpPr/>
                <p:nvPr/>
              </p:nvSpPr>
              <p:spPr>
                <a:xfrm>
                  <a:off x="7299854" y="3958641"/>
                  <a:ext cx="334786" cy="334626"/>
                </a:xfrm>
                <a:custGeom>
                  <a:avLst/>
                  <a:gdLst>
                    <a:gd name="connsiteX0" fmla="*/ 167393 w 334786"/>
                    <a:gd name="connsiteY0" fmla="*/ 334626 h 334626"/>
                    <a:gd name="connsiteX1" fmla="*/ 334786 w 334786"/>
                    <a:gd name="connsiteY1" fmla="*/ 167313 h 334626"/>
                    <a:gd name="connsiteX2" fmla="*/ 167393 w 334786"/>
                    <a:gd name="connsiteY2" fmla="*/ 0 h 334626"/>
                    <a:gd name="connsiteX3" fmla="*/ 0 w 334786"/>
                    <a:gd name="connsiteY3" fmla="*/ 167313 h 334626"/>
                    <a:gd name="connsiteX4" fmla="*/ 167393 w 334786"/>
                    <a:gd name="connsiteY4" fmla="*/ 334626 h 334626"/>
                    <a:gd name="connsiteX5" fmla="*/ 167393 w 334786"/>
                    <a:gd name="connsiteY5" fmla="*/ 334626 h 334626"/>
                    <a:gd name="connsiteX6" fmla="*/ 167393 w 334786"/>
                    <a:gd name="connsiteY6" fmla="*/ 39251 h 334626"/>
                    <a:gd name="connsiteX7" fmla="*/ 295516 w 334786"/>
                    <a:gd name="connsiteY7" fmla="*/ 167313 h 334626"/>
                    <a:gd name="connsiteX8" fmla="*/ 167393 w 334786"/>
                    <a:gd name="connsiteY8" fmla="*/ 295375 h 334626"/>
                    <a:gd name="connsiteX9" fmla="*/ 39269 w 334786"/>
                    <a:gd name="connsiteY9" fmla="*/ 167313 h 334626"/>
                    <a:gd name="connsiteX10" fmla="*/ 167393 w 334786"/>
                    <a:gd name="connsiteY10" fmla="*/ 39251 h 334626"/>
                    <a:gd name="connsiteX11" fmla="*/ 167393 w 334786"/>
                    <a:gd name="connsiteY11" fmla="*/ 39251 h 33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4786" h="334626">
                      <a:moveTo>
                        <a:pt x="167393" y="334626"/>
                      </a:moveTo>
                      <a:cubicBezTo>
                        <a:pt x="259706" y="334626"/>
                        <a:pt x="334786" y="259582"/>
                        <a:pt x="334786" y="167313"/>
                      </a:cubicBezTo>
                      <a:cubicBezTo>
                        <a:pt x="334786" y="75045"/>
                        <a:pt x="259706" y="0"/>
                        <a:pt x="167393" y="0"/>
                      </a:cubicBezTo>
                      <a:cubicBezTo>
                        <a:pt x="75080" y="0"/>
                        <a:pt x="0" y="75045"/>
                        <a:pt x="0" y="167313"/>
                      </a:cubicBezTo>
                      <a:cubicBezTo>
                        <a:pt x="0" y="259582"/>
                        <a:pt x="75080" y="334626"/>
                        <a:pt x="167393" y="334626"/>
                      </a:cubicBezTo>
                      <a:cubicBezTo>
                        <a:pt x="259706" y="334626"/>
                        <a:pt x="75080" y="334626"/>
                        <a:pt x="167393" y="334626"/>
                      </a:cubicBezTo>
                      <a:close/>
                      <a:moveTo>
                        <a:pt x="167393" y="39251"/>
                      </a:moveTo>
                      <a:cubicBezTo>
                        <a:pt x="238053" y="39251"/>
                        <a:pt x="295516" y="96687"/>
                        <a:pt x="295516" y="167313"/>
                      </a:cubicBezTo>
                      <a:cubicBezTo>
                        <a:pt x="295516" y="237939"/>
                        <a:pt x="238053" y="295375"/>
                        <a:pt x="167393" y="295375"/>
                      </a:cubicBezTo>
                      <a:cubicBezTo>
                        <a:pt x="96733" y="295375"/>
                        <a:pt x="39269" y="237939"/>
                        <a:pt x="39269" y="167313"/>
                      </a:cubicBezTo>
                      <a:cubicBezTo>
                        <a:pt x="39269" y="96687"/>
                        <a:pt x="96733" y="39251"/>
                        <a:pt x="167393" y="39251"/>
                      </a:cubicBezTo>
                      <a:cubicBezTo>
                        <a:pt x="238053" y="39251"/>
                        <a:pt x="96733" y="39251"/>
                        <a:pt x="167393" y="39251"/>
                      </a:cubicBezTo>
                      <a:close/>
                    </a:path>
                  </a:pathLst>
                </a:custGeom>
                <a:solidFill>
                  <a:srgbClr val="EBC657"/>
                </a:solidFill>
                <a:ln w="6402" cap="flat">
                  <a:noFill/>
                  <a:prstDash val="solid"/>
                  <a:miter/>
                </a:ln>
              </p:spPr>
              <p:txBody>
                <a:bodyPr rtlCol="0" anchor="ctr"/>
                <a:lstStyle/>
                <a:p>
                  <a:endParaRPr lang="en-GB" sz="1900" noProof="0" dirty="0">
                    <a:latin typeface="Calibri" panose="020F0502020204030204" pitchFamily="34" charset="0"/>
                    <a:cs typeface="Calibri" panose="020F0502020204030204" pitchFamily="34" charset="0"/>
                  </a:endParaRPr>
                </a:p>
              </p:txBody>
            </p:sp>
          </p:grpSp>
          <p:sp>
            <p:nvSpPr>
              <p:cNvPr id="112" name="Freeform 205">
                <a:extLst>
                  <a:ext uri="{FF2B5EF4-FFF2-40B4-BE49-F238E27FC236}">
                    <a16:creationId xmlns:a16="http://schemas.microsoft.com/office/drawing/2014/main" id="{6797A554-E8CB-E5AD-07B8-903046C4B890}"/>
                  </a:ext>
                </a:extLst>
              </p:cNvPr>
              <p:cNvSpPr/>
              <p:nvPr/>
            </p:nvSpPr>
            <p:spPr>
              <a:xfrm>
                <a:off x="7863341" y="3332994"/>
                <a:ext cx="199744" cy="220715"/>
              </a:xfrm>
              <a:custGeom>
                <a:avLst/>
                <a:gdLst>
                  <a:gd name="connsiteX0" fmla="*/ 199744 w 199744"/>
                  <a:gd name="connsiteY0" fmla="*/ 108020 h 220715"/>
                  <a:gd name="connsiteX1" fmla="*/ 2563 w 199744"/>
                  <a:gd name="connsiteY1" fmla="*/ 220715 h 220715"/>
                  <a:gd name="connsiteX2" fmla="*/ 41255 w 199744"/>
                  <a:gd name="connsiteY2" fmla="*/ 109877 h 220715"/>
                  <a:gd name="connsiteX3" fmla="*/ 0 w 199744"/>
                  <a:gd name="connsiteY3" fmla="*/ 0 h 220715"/>
                  <a:gd name="connsiteX4" fmla="*/ 199744 w 199744"/>
                  <a:gd name="connsiteY4" fmla="*/ 108084 h 220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744" h="220715">
                    <a:moveTo>
                      <a:pt x="199744" y="108020"/>
                    </a:moveTo>
                    <a:cubicBezTo>
                      <a:pt x="134081" y="133249"/>
                      <a:pt x="52723" y="175957"/>
                      <a:pt x="2563" y="220715"/>
                    </a:cubicBezTo>
                    <a:lnTo>
                      <a:pt x="41255" y="109877"/>
                    </a:lnTo>
                    <a:lnTo>
                      <a:pt x="0" y="0"/>
                    </a:lnTo>
                    <a:cubicBezTo>
                      <a:pt x="51249" y="43605"/>
                      <a:pt x="133569" y="84393"/>
                      <a:pt x="199744" y="108084"/>
                    </a:cubicBezTo>
                    <a:close/>
                  </a:path>
                </a:pathLst>
              </a:custGeom>
              <a:solidFill>
                <a:srgbClr val="EBC657"/>
              </a:solidFill>
              <a:ln w="6402" cap="flat">
                <a:noFill/>
                <a:prstDash val="solid"/>
                <a:miter/>
              </a:ln>
            </p:spPr>
            <p:txBody>
              <a:bodyPr rtlCol="0" anchor="ctr"/>
              <a:lstStyle/>
              <a:p>
                <a:endParaRPr lang="en-GB" sz="1900" noProof="0" dirty="0">
                  <a:latin typeface="Calibri" panose="020F0502020204030204" pitchFamily="34" charset="0"/>
                  <a:cs typeface="Calibri" panose="020F0502020204030204" pitchFamily="34" charset="0"/>
                </a:endParaRPr>
              </a:p>
            </p:txBody>
          </p:sp>
        </p:grpSp>
      </p:grpSp>
      <p:grpSp>
        <p:nvGrpSpPr>
          <p:cNvPr id="122" name="Group 257">
            <a:extLst>
              <a:ext uri="{FF2B5EF4-FFF2-40B4-BE49-F238E27FC236}">
                <a16:creationId xmlns:a16="http://schemas.microsoft.com/office/drawing/2014/main" id="{6E9A3780-67EE-0807-DB86-2257163692AA}"/>
              </a:ext>
            </a:extLst>
          </p:cNvPr>
          <p:cNvGrpSpPr/>
          <p:nvPr/>
        </p:nvGrpSpPr>
        <p:grpSpPr>
          <a:xfrm>
            <a:off x="8447487" y="1685628"/>
            <a:ext cx="320437" cy="1133477"/>
            <a:chOff x="8342331" y="1682274"/>
            <a:chExt cx="320437" cy="1133477"/>
          </a:xfrm>
        </p:grpSpPr>
        <p:grpSp>
          <p:nvGrpSpPr>
            <p:cNvPr id="123" name="Graphic 5">
              <a:extLst>
                <a:ext uri="{FF2B5EF4-FFF2-40B4-BE49-F238E27FC236}">
                  <a16:creationId xmlns:a16="http://schemas.microsoft.com/office/drawing/2014/main" id="{C0E6A3C1-A499-17BA-1B65-551948483922}"/>
                </a:ext>
              </a:extLst>
            </p:cNvPr>
            <p:cNvGrpSpPr/>
            <p:nvPr/>
          </p:nvGrpSpPr>
          <p:grpSpPr>
            <a:xfrm>
              <a:off x="8342331" y="1682274"/>
              <a:ext cx="320437" cy="615658"/>
              <a:chOff x="8342331" y="1682274"/>
              <a:chExt cx="320437" cy="615658"/>
            </a:xfrm>
          </p:grpSpPr>
          <p:sp>
            <p:nvSpPr>
              <p:cNvPr id="130" name="Freeform 207">
                <a:extLst>
                  <a:ext uri="{FF2B5EF4-FFF2-40B4-BE49-F238E27FC236}">
                    <a16:creationId xmlns:a16="http://schemas.microsoft.com/office/drawing/2014/main" id="{EC36B373-C0F6-53AE-5EA8-840989724B15}"/>
                  </a:ext>
                </a:extLst>
              </p:cNvPr>
              <p:cNvSpPr/>
              <p:nvPr/>
            </p:nvSpPr>
            <p:spPr>
              <a:xfrm>
                <a:off x="8416514" y="1752708"/>
                <a:ext cx="208008" cy="504948"/>
              </a:xfrm>
              <a:custGeom>
                <a:avLst/>
                <a:gdLst>
                  <a:gd name="connsiteX0" fmla="*/ 208008 w 208008"/>
                  <a:gd name="connsiteY0" fmla="*/ 504949 h 504948"/>
                  <a:gd name="connsiteX1" fmla="*/ 104677 w 208008"/>
                  <a:gd name="connsiteY1" fmla="*/ 504949 h 504948"/>
                  <a:gd name="connsiteX2" fmla="*/ 0 w 208008"/>
                  <a:gd name="connsiteY2" fmla="*/ 400322 h 504948"/>
                  <a:gd name="connsiteX3" fmla="*/ 0 w 208008"/>
                  <a:gd name="connsiteY3" fmla="*/ 0 h 504948"/>
                </a:gdLst>
                <a:ahLst/>
                <a:cxnLst>
                  <a:cxn ang="0">
                    <a:pos x="connsiteX0" y="connsiteY0"/>
                  </a:cxn>
                  <a:cxn ang="0">
                    <a:pos x="connsiteX1" y="connsiteY1"/>
                  </a:cxn>
                  <a:cxn ang="0">
                    <a:pos x="connsiteX2" y="connsiteY2"/>
                  </a:cxn>
                  <a:cxn ang="0">
                    <a:pos x="connsiteX3" y="connsiteY3"/>
                  </a:cxn>
                </a:cxnLst>
                <a:rect l="l" t="t" r="r" b="b"/>
                <a:pathLst>
                  <a:path w="208008" h="504948">
                    <a:moveTo>
                      <a:pt x="208008" y="504949"/>
                    </a:moveTo>
                    <a:lnTo>
                      <a:pt x="104677" y="504949"/>
                    </a:lnTo>
                    <a:cubicBezTo>
                      <a:pt x="46830" y="504949"/>
                      <a:pt x="0" y="458078"/>
                      <a:pt x="0" y="400322"/>
                    </a:cubicBezTo>
                    <a:lnTo>
                      <a:pt x="0" y="0"/>
                    </a:lnTo>
                  </a:path>
                </a:pathLst>
              </a:custGeom>
              <a:noFill/>
              <a:ln w="26759" cap="sq">
                <a:solidFill>
                  <a:srgbClr val="EBC657"/>
                </a:solidFill>
                <a:prstDash val="solid"/>
                <a:bevel/>
              </a:ln>
            </p:spPr>
            <p:txBody>
              <a:bodyPr rtlCol="0" anchor="ctr"/>
              <a:lstStyle/>
              <a:p>
                <a:endParaRPr lang="en-GB" sz="1900" noProof="0" dirty="0">
                  <a:latin typeface="Calibri" panose="020F0502020204030204" pitchFamily="34" charset="0"/>
                  <a:cs typeface="Calibri" panose="020F0502020204030204" pitchFamily="34" charset="0"/>
                </a:endParaRPr>
              </a:p>
            </p:txBody>
          </p:sp>
          <p:sp>
            <p:nvSpPr>
              <p:cNvPr id="131" name="Freeform 208">
                <a:extLst>
                  <a:ext uri="{FF2B5EF4-FFF2-40B4-BE49-F238E27FC236}">
                    <a16:creationId xmlns:a16="http://schemas.microsoft.com/office/drawing/2014/main" id="{33A48C04-E044-3765-3209-79CFCA8799BF}"/>
                  </a:ext>
                </a:extLst>
              </p:cNvPr>
              <p:cNvSpPr/>
              <p:nvPr/>
            </p:nvSpPr>
            <p:spPr>
              <a:xfrm>
                <a:off x="8582178" y="2217381"/>
                <a:ext cx="80590" cy="80551"/>
              </a:xfrm>
              <a:custGeom>
                <a:avLst/>
                <a:gdLst>
                  <a:gd name="connsiteX0" fmla="*/ 40295 w 80590"/>
                  <a:gd name="connsiteY0" fmla="*/ 0 h 80551"/>
                  <a:gd name="connsiteX1" fmla="*/ 80590 w 80590"/>
                  <a:gd name="connsiteY1" fmla="*/ 40276 h 80551"/>
                  <a:gd name="connsiteX2" fmla="*/ 40295 w 80590"/>
                  <a:gd name="connsiteY2" fmla="*/ 80551 h 80551"/>
                  <a:gd name="connsiteX3" fmla="*/ 0 w 80590"/>
                  <a:gd name="connsiteY3" fmla="*/ 40276 h 80551"/>
                  <a:gd name="connsiteX4" fmla="*/ 40295 w 80590"/>
                  <a:gd name="connsiteY4" fmla="*/ 0 h 8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90" h="80551">
                    <a:moveTo>
                      <a:pt x="40295" y="0"/>
                    </a:moveTo>
                    <a:cubicBezTo>
                      <a:pt x="62524" y="0"/>
                      <a:pt x="80590" y="18057"/>
                      <a:pt x="80590" y="40276"/>
                    </a:cubicBezTo>
                    <a:cubicBezTo>
                      <a:pt x="80590" y="62494"/>
                      <a:pt x="62524" y="80551"/>
                      <a:pt x="40295" y="80551"/>
                    </a:cubicBezTo>
                    <a:cubicBezTo>
                      <a:pt x="18066" y="80551"/>
                      <a:pt x="0" y="62494"/>
                      <a:pt x="0" y="40276"/>
                    </a:cubicBezTo>
                    <a:cubicBezTo>
                      <a:pt x="0" y="18057"/>
                      <a:pt x="18066" y="0"/>
                      <a:pt x="40295" y="0"/>
                    </a:cubicBezTo>
                    <a:close/>
                  </a:path>
                </a:pathLst>
              </a:custGeom>
              <a:solidFill>
                <a:srgbClr val="EBC657"/>
              </a:solidFill>
              <a:ln w="6402" cap="flat">
                <a:noFill/>
                <a:prstDash val="solid"/>
                <a:miter/>
              </a:ln>
            </p:spPr>
            <p:txBody>
              <a:bodyPr rtlCol="0" anchor="ctr"/>
              <a:lstStyle/>
              <a:p>
                <a:endParaRPr lang="en-GB" sz="1900" noProof="0" dirty="0">
                  <a:latin typeface="Calibri" panose="020F0502020204030204" pitchFamily="34" charset="0"/>
                  <a:cs typeface="Calibri" panose="020F0502020204030204" pitchFamily="34" charset="0"/>
                </a:endParaRPr>
              </a:p>
            </p:txBody>
          </p:sp>
          <p:grpSp>
            <p:nvGrpSpPr>
              <p:cNvPr id="132" name="Graphic 5">
                <a:extLst>
                  <a:ext uri="{FF2B5EF4-FFF2-40B4-BE49-F238E27FC236}">
                    <a16:creationId xmlns:a16="http://schemas.microsoft.com/office/drawing/2014/main" id="{09837256-2CE2-2ECD-C1E9-62CC41E9D6DA}"/>
                  </a:ext>
                </a:extLst>
              </p:cNvPr>
              <p:cNvGrpSpPr/>
              <p:nvPr/>
            </p:nvGrpSpPr>
            <p:grpSpPr>
              <a:xfrm>
                <a:off x="8342331" y="1682274"/>
                <a:ext cx="148366" cy="148295"/>
                <a:chOff x="8342331" y="1682274"/>
                <a:chExt cx="148366" cy="148295"/>
              </a:xfrm>
            </p:grpSpPr>
            <p:sp>
              <p:nvSpPr>
                <p:cNvPr id="133" name="Freeform 210">
                  <a:extLst>
                    <a:ext uri="{FF2B5EF4-FFF2-40B4-BE49-F238E27FC236}">
                      <a16:creationId xmlns:a16="http://schemas.microsoft.com/office/drawing/2014/main" id="{3D10634D-38F9-5470-AC7E-BBD6F76549C2}"/>
                    </a:ext>
                  </a:extLst>
                </p:cNvPr>
                <p:cNvSpPr/>
                <p:nvPr/>
              </p:nvSpPr>
              <p:spPr>
                <a:xfrm>
                  <a:off x="8351043" y="1690982"/>
                  <a:ext cx="130941" cy="130879"/>
                </a:xfrm>
                <a:custGeom>
                  <a:avLst/>
                  <a:gdLst>
                    <a:gd name="connsiteX0" fmla="*/ 130942 w 130941"/>
                    <a:gd name="connsiteY0" fmla="*/ 65440 h 130879"/>
                    <a:gd name="connsiteX1" fmla="*/ 65471 w 130941"/>
                    <a:gd name="connsiteY1" fmla="*/ 0 h 130879"/>
                    <a:gd name="connsiteX2" fmla="*/ 0 w 130941"/>
                    <a:gd name="connsiteY2" fmla="*/ 65440 h 130879"/>
                    <a:gd name="connsiteX3" fmla="*/ 65471 w 130941"/>
                    <a:gd name="connsiteY3" fmla="*/ 130879 h 130879"/>
                    <a:gd name="connsiteX4" fmla="*/ 130942 w 130941"/>
                    <a:gd name="connsiteY4" fmla="*/ 65440 h 130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41" h="130879">
                      <a:moveTo>
                        <a:pt x="130942" y="65440"/>
                      </a:moveTo>
                      <a:cubicBezTo>
                        <a:pt x="130942" y="29262"/>
                        <a:pt x="101602" y="0"/>
                        <a:pt x="65471" y="0"/>
                      </a:cubicBezTo>
                      <a:cubicBezTo>
                        <a:pt x="29340" y="0"/>
                        <a:pt x="0" y="29326"/>
                        <a:pt x="0" y="65440"/>
                      </a:cubicBezTo>
                      <a:cubicBezTo>
                        <a:pt x="0" y="101553"/>
                        <a:pt x="29340" y="130879"/>
                        <a:pt x="65471" y="130879"/>
                      </a:cubicBezTo>
                      <a:cubicBezTo>
                        <a:pt x="101602" y="130879"/>
                        <a:pt x="130942" y="101553"/>
                        <a:pt x="130942" y="65440"/>
                      </a:cubicBezTo>
                      <a:close/>
                    </a:path>
                  </a:pathLst>
                </a:custGeom>
                <a:solidFill>
                  <a:srgbClr val="FFFFFF"/>
                </a:solidFill>
                <a:ln w="6402" cap="flat">
                  <a:noFill/>
                  <a:prstDash val="solid"/>
                  <a:miter/>
                </a:ln>
              </p:spPr>
              <p:txBody>
                <a:bodyPr rtlCol="0" anchor="ctr"/>
                <a:lstStyle/>
                <a:p>
                  <a:endParaRPr lang="en-GB" sz="1900" noProof="0" dirty="0">
                    <a:latin typeface="Calibri" panose="020F0502020204030204" pitchFamily="34" charset="0"/>
                    <a:cs typeface="Calibri" panose="020F0502020204030204" pitchFamily="34" charset="0"/>
                  </a:endParaRPr>
                </a:p>
              </p:txBody>
            </p:sp>
            <p:sp>
              <p:nvSpPr>
                <p:cNvPr id="134" name="Freeform 211">
                  <a:extLst>
                    <a:ext uri="{FF2B5EF4-FFF2-40B4-BE49-F238E27FC236}">
                      <a16:creationId xmlns:a16="http://schemas.microsoft.com/office/drawing/2014/main" id="{D2ED690A-63D3-5D48-0DE4-6205BDBC69A8}"/>
                    </a:ext>
                  </a:extLst>
                </p:cNvPr>
                <p:cNvSpPr/>
                <p:nvPr/>
              </p:nvSpPr>
              <p:spPr>
                <a:xfrm>
                  <a:off x="8342331" y="1682274"/>
                  <a:ext cx="148366" cy="148295"/>
                </a:xfrm>
                <a:custGeom>
                  <a:avLst/>
                  <a:gdLst>
                    <a:gd name="connsiteX0" fmla="*/ 148366 w 148366"/>
                    <a:gd name="connsiteY0" fmla="*/ 74148 h 148295"/>
                    <a:gd name="connsiteX1" fmla="*/ 74183 w 148366"/>
                    <a:gd name="connsiteY1" fmla="*/ 148296 h 148295"/>
                    <a:gd name="connsiteX2" fmla="*/ 0 w 148366"/>
                    <a:gd name="connsiteY2" fmla="*/ 74148 h 148295"/>
                    <a:gd name="connsiteX3" fmla="*/ 74183 w 148366"/>
                    <a:gd name="connsiteY3" fmla="*/ 0 h 148295"/>
                    <a:gd name="connsiteX4" fmla="*/ 148366 w 148366"/>
                    <a:gd name="connsiteY4" fmla="*/ 74148 h 148295"/>
                    <a:gd name="connsiteX5" fmla="*/ 148366 w 148366"/>
                    <a:gd name="connsiteY5" fmla="*/ 74148 h 148295"/>
                    <a:gd name="connsiteX6" fmla="*/ 17360 w 148366"/>
                    <a:gd name="connsiteY6" fmla="*/ 74148 h 148295"/>
                    <a:gd name="connsiteX7" fmla="*/ 74119 w 148366"/>
                    <a:gd name="connsiteY7" fmla="*/ 130879 h 148295"/>
                    <a:gd name="connsiteX8" fmla="*/ 130878 w 148366"/>
                    <a:gd name="connsiteY8" fmla="*/ 74148 h 148295"/>
                    <a:gd name="connsiteX9" fmla="*/ 74119 w 148366"/>
                    <a:gd name="connsiteY9" fmla="*/ 17416 h 148295"/>
                    <a:gd name="connsiteX10" fmla="*/ 17360 w 148366"/>
                    <a:gd name="connsiteY10" fmla="*/ 74148 h 148295"/>
                    <a:gd name="connsiteX11" fmla="*/ 17360 w 148366"/>
                    <a:gd name="connsiteY11" fmla="*/ 74148 h 14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66" h="148295">
                      <a:moveTo>
                        <a:pt x="148366" y="74148"/>
                      </a:moveTo>
                      <a:cubicBezTo>
                        <a:pt x="148366" y="115064"/>
                        <a:pt x="115055" y="148296"/>
                        <a:pt x="74183" y="148296"/>
                      </a:cubicBezTo>
                      <a:cubicBezTo>
                        <a:pt x="33312" y="148296"/>
                        <a:pt x="0" y="115000"/>
                        <a:pt x="0" y="74148"/>
                      </a:cubicBezTo>
                      <a:cubicBezTo>
                        <a:pt x="0" y="33296"/>
                        <a:pt x="33312" y="0"/>
                        <a:pt x="74183" y="0"/>
                      </a:cubicBezTo>
                      <a:cubicBezTo>
                        <a:pt x="115055" y="0"/>
                        <a:pt x="148366" y="33296"/>
                        <a:pt x="148366" y="74148"/>
                      </a:cubicBezTo>
                      <a:cubicBezTo>
                        <a:pt x="148366" y="115000"/>
                        <a:pt x="148366" y="33232"/>
                        <a:pt x="148366" y="74148"/>
                      </a:cubicBezTo>
                      <a:close/>
                      <a:moveTo>
                        <a:pt x="17360" y="74148"/>
                      </a:moveTo>
                      <a:cubicBezTo>
                        <a:pt x="17360" y="105459"/>
                        <a:pt x="42793" y="130879"/>
                        <a:pt x="74119" y="130879"/>
                      </a:cubicBezTo>
                      <a:cubicBezTo>
                        <a:pt x="105445" y="130879"/>
                        <a:pt x="130878" y="105459"/>
                        <a:pt x="130878" y="74148"/>
                      </a:cubicBezTo>
                      <a:cubicBezTo>
                        <a:pt x="130878" y="42837"/>
                        <a:pt x="105445" y="17416"/>
                        <a:pt x="74119" y="17416"/>
                      </a:cubicBezTo>
                      <a:cubicBezTo>
                        <a:pt x="42793" y="17416"/>
                        <a:pt x="17360" y="42837"/>
                        <a:pt x="17360" y="74148"/>
                      </a:cubicBezTo>
                      <a:cubicBezTo>
                        <a:pt x="17360" y="105459"/>
                        <a:pt x="17360" y="42837"/>
                        <a:pt x="17360" y="74148"/>
                      </a:cubicBezTo>
                      <a:close/>
                    </a:path>
                  </a:pathLst>
                </a:custGeom>
                <a:solidFill>
                  <a:srgbClr val="EBC657"/>
                </a:solidFill>
                <a:ln w="6402" cap="flat">
                  <a:noFill/>
                  <a:prstDash val="solid"/>
                  <a:miter/>
                </a:ln>
              </p:spPr>
              <p:txBody>
                <a:bodyPr rtlCol="0" anchor="ctr"/>
                <a:lstStyle/>
                <a:p>
                  <a:endParaRPr lang="en-GB" sz="1900" noProof="0" dirty="0">
                    <a:latin typeface="Calibri" panose="020F0502020204030204" pitchFamily="34" charset="0"/>
                    <a:cs typeface="Calibri" panose="020F0502020204030204" pitchFamily="34" charset="0"/>
                  </a:endParaRPr>
                </a:p>
              </p:txBody>
            </p:sp>
          </p:grpSp>
        </p:grpSp>
        <p:grpSp>
          <p:nvGrpSpPr>
            <p:cNvPr id="124" name="Graphic 5">
              <a:extLst>
                <a:ext uri="{FF2B5EF4-FFF2-40B4-BE49-F238E27FC236}">
                  <a16:creationId xmlns:a16="http://schemas.microsoft.com/office/drawing/2014/main" id="{B7717EE7-0645-FCC1-1DA1-AE08FFD1B9CB}"/>
                </a:ext>
              </a:extLst>
            </p:cNvPr>
            <p:cNvGrpSpPr/>
            <p:nvPr/>
          </p:nvGrpSpPr>
          <p:grpSpPr>
            <a:xfrm>
              <a:off x="8416514" y="2137022"/>
              <a:ext cx="246253" cy="423565"/>
              <a:chOff x="8416514" y="2137022"/>
              <a:chExt cx="246253" cy="423565"/>
            </a:xfrm>
          </p:grpSpPr>
          <p:sp>
            <p:nvSpPr>
              <p:cNvPr id="128" name="Freeform 213">
                <a:extLst>
                  <a:ext uri="{FF2B5EF4-FFF2-40B4-BE49-F238E27FC236}">
                    <a16:creationId xmlns:a16="http://schemas.microsoft.com/office/drawing/2014/main" id="{B1FD3482-36B2-93D6-025D-034768AA0260}"/>
                  </a:ext>
                </a:extLst>
              </p:cNvPr>
              <p:cNvSpPr/>
              <p:nvPr/>
            </p:nvSpPr>
            <p:spPr>
              <a:xfrm>
                <a:off x="8416514" y="2137022"/>
                <a:ext cx="208008" cy="383289"/>
              </a:xfrm>
              <a:custGeom>
                <a:avLst/>
                <a:gdLst>
                  <a:gd name="connsiteX0" fmla="*/ 208008 w 208008"/>
                  <a:gd name="connsiteY0" fmla="*/ 383290 h 383289"/>
                  <a:gd name="connsiteX1" fmla="*/ 104677 w 208008"/>
                  <a:gd name="connsiteY1" fmla="*/ 383290 h 383289"/>
                  <a:gd name="connsiteX2" fmla="*/ 0 w 208008"/>
                  <a:gd name="connsiteY2" fmla="*/ 278663 h 383289"/>
                  <a:gd name="connsiteX3" fmla="*/ 0 w 208008"/>
                  <a:gd name="connsiteY3" fmla="*/ 0 h 383289"/>
                </a:gdLst>
                <a:ahLst/>
                <a:cxnLst>
                  <a:cxn ang="0">
                    <a:pos x="connsiteX0" y="connsiteY0"/>
                  </a:cxn>
                  <a:cxn ang="0">
                    <a:pos x="connsiteX1" y="connsiteY1"/>
                  </a:cxn>
                  <a:cxn ang="0">
                    <a:pos x="connsiteX2" y="connsiteY2"/>
                  </a:cxn>
                  <a:cxn ang="0">
                    <a:pos x="connsiteX3" y="connsiteY3"/>
                  </a:cxn>
                </a:cxnLst>
                <a:rect l="l" t="t" r="r" b="b"/>
                <a:pathLst>
                  <a:path w="208008" h="383289">
                    <a:moveTo>
                      <a:pt x="208008" y="383290"/>
                    </a:moveTo>
                    <a:lnTo>
                      <a:pt x="104677" y="383290"/>
                    </a:lnTo>
                    <a:cubicBezTo>
                      <a:pt x="46830" y="383290"/>
                      <a:pt x="0" y="336419"/>
                      <a:pt x="0" y="278663"/>
                    </a:cubicBezTo>
                    <a:lnTo>
                      <a:pt x="0" y="0"/>
                    </a:lnTo>
                  </a:path>
                </a:pathLst>
              </a:custGeom>
              <a:noFill/>
              <a:ln w="26759" cap="sq">
                <a:solidFill>
                  <a:srgbClr val="EBC657"/>
                </a:solidFill>
                <a:prstDash val="solid"/>
                <a:bevel/>
              </a:ln>
            </p:spPr>
            <p:txBody>
              <a:bodyPr rtlCol="0" anchor="ctr"/>
              <a:lstStyle/>
              <a:p>
                <a:endParaRPr lang="en-GB" sz="1900" noProof="0" dirty="0">
                  <a:latin typeface="Calibri" panose="020F0502020204030204" pitchFamily="34" charset="0"/>
                  <a:cs typeface="Calibri" panose="020F0502020204030204" pitchFamily="34" charset="0"/>
                </a:endParaRPr>
              </a:p>
            </p:txBody>
          </p:sp>
          <p:sp>
            <p:nvSpPr>
              <p:cNvPr id="129" name="Freeform 214">
                <a:extLst>
                  <a:ext uri="{FF2B5EF4-FFF2-40B4-BE49-F238E27FC236}">
                    <a16:creationId xmlns:a16="http://schemas.microsoft.com/office/drawing/2014/main" id="{F415C50F-D47B-5FA3-5F93-A5F631CC998E}"/>
                  </a:ext>
                </a:extLst>
              </p:cNvPr>
              <p:cNvSpPr/>
              <p:nvPr/>
            </p:nvSpPr>
            <p:spPr>
              <a:xfrm>
                <a:off x="8582178" y="2480037"/>
                <a:ext cx="80590" cy="80550"/>
              </a:xfrm>
              <a:custGeom>
                <a:avLst/>
                <a:gdLst>
                  <a:gd name="connsiteX0" fmla="*/ 40295 w 80590"/>
                  <a:gd name="connsiteY0" fmla="*/ 0 h 80550"/>
                  <a:gd name="connsiteX1" fmla="*/ 80590 w 80590"/>
                  <a:gd name="connsiteY1" fmla="*/ 40275 h 80550"/>
                  <a:gd name="connsiteX2" fmla="*/ 40295 w 80590"/>
                  <a:gd name="connsiteY2" fmla="*/ 80551 h 80550"/>
                  <a:gd name="connsiteX3" fmla="*/ 0 w 80590"/>
                  <a:gd name="connsiteY3" fmla="*/ 40275 h 80550"/>
                  <a:gd name="connsiteX4" fmla="*/ 40295 w 80590"/>
                  <a:gd name="connsiteY4" fmla="*/ 0 h 8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90" h="80550">
                    <a:moveTo>
                      <a:pt x="40295" y="0"/>
                    </a:moveTo>
                    <a:cubicBezTo>
                      <a:pt x="62524" y="0"/>
                      <a:pt x="80590" y="18057"/>
                      <a:pt x="80590" y="40275"/>
                    </a:cubicBezTo>
                    <a:cubicBezTo>
                      <a:pt x="80590" y="62494"/>
                      <a:pt x="62524" y="80551"/>
                      <a:pt x="40295" y="80551"/>
                    </a:cubicBezTo>
                    <a:cubicBezTo>
                      <a:pt x="18066" y="80551"/>
                      <a:pt x="0" y="62494"/>
                      <a:pt x="0" y="40275"/>
                    </a:cubicBezTo>
                    <a:cubicBezTo>
                      <a:pt x="0" y="18057"/>
                      <a:pt x="18066" y="0"/>
                      <a:pt x="40295" y="0"/>
                    </a:cubicBezTo>
                    <a:close/>
                  </a:path>
                </a:pathLst>
              </a:custGeom>
              <a:solidFill>
                <a:srgbClr val="EBC657"/>
              </a:solidFill>
              <a:ln w="6402" cap="flat">
                <a:noFill/>
                <a:prstDash val="solid"/>
                <a:miter/>
              </a:ln>
            </p:spPr>
            <p:txBody>
              <a:bodyPr rtlCol="0" anchor="ctr"/>
              <a:lstStyle/>
              <a:p>
                <a:endParaRPr lang="en-GB" sz="1900" noProof="0" dirty="0">
                  <a:latin typeface="Calibri" panose="020F0502020204030204" pitchFamily="34" charset="0"/>
                  <a:cs typeface="Calibri" panose="020F0502020204030204" pitchFamily="34" charset="0"/>
                </a:endParaRPr>
              </a:p>
            </p:txBody>
          </p:sp>
        </p:grpSp>
        <p:grpSp>
          <p:nvGrpSpPr>
            <p:cNvPr id="125" name="Graphic 5">
              <a:extLst>
                <a:ext uri="{FF2B5EF4-FFF2-40B4-BE49-F238E27FC236}">
                  <a16:creationId xmlns:a16="http://schemas.microsoft.com/office/drawing/2014/main" id="{A3F19F52-061E-60C5-FA1C-78E90FBB2C13}"/>
                </a:ext>
              </a:extLst>
            </p:cNvPr>
            <p:cNvGrpSpPr/>
            <p:nvPr/>
          </p:nvGrpSpPr>
          <p:grpSpPr>
            <a:xfrm>
              <a:off x="8416514" y="2392186"/>
              <a:ext cx="246253" cy="423565"/>
              <a:chOff x="8416514" y="2392186"/>
              <a:chExt cx="246253" cy="423565"/>
            </a:xfrm>
          </p:grpSpPr>
          <p:sp>
            <p:nvSpPr>
              <p:cNvPr id="126" name="Freeform 216">
                <a:extLst>
                  <a:ext uri="{FF2B5EF4-FFF2-40B4-BE49-F238E27FC236}">
                    <a16:creationId xmlns:a16="http://schemas.microsoft.com/office/drawing/2014/main" id="{C0F6946D-510D-983C-7D9E-2E5F78D74D6B}"/>
                  </a:ext>
                </a:extLst>
              </p:cNvPr>
              <p:cNvSpPr/>
              <p:nvPr/>
            </p:nvSpPr>
            <p:spPr>
              <a:xfrm>
                <a:off x="8416514" y="2392186"/>
                <a:ext cx="208008" cy="383289"/>
              </a:xfrm>
              <a:custGeom>
                <a:avLst/>
                <a:gdLst>
                  <a:gd name="connsiteX0" fmla="*/ 208008 w 208008"/>
                  <a:gd name="connsiteY0" fmla="*/ 383290 h 383289"/>
                  <a:gd name="connsiteX1" fmla="*/ 104677 w 208008"/>
                  <a:gd name="connsiteY1" fmla="*/ 383290 h 383289"/>
                  <a:gd name="connsiteX2" fmla="*/ 0 w 208008"/>
                  <a:gd name="connsiteY2" fmla="*/ 278663 h 383289"/>
                  <a:gd name="connsiteX3" fmla="*/ 0 w 208008"/>
                  <a:gd name="connsiteY3" fmla="*/ 0 h 383289"/>
                </a:gdLst>
                <a:ahLst/>
                <a:cxnLst>
                  <a:cxn ang="0">
                    <a:pos x="connsiteX0" y="connsiteY0"/>
                  </a:cxn>
                  <a:cxn ang="0">
                    <a:pos x="connsiteX1" y="connsiteY1"/>
                  </a:cxn>
                  <a:cxn ang="0">
                    <a:pos x="connsiteX2" y="connsiteY2"/>
                  </a:cxn>
                  <a:cxn ang="0">
                    <a:pos x="connsiteX3" y="connsiteY3"/>
                  </a:cxn>
                </a:cxnLst>
                <a:rect l="l" t="t" r="r" b="b"/>
                <a:pathLst>
                  <a:path w="208008" h="383289">
                    <a:moveTo>
                      <a:pt x="208008" y="383290"/>
                    </a:moveTo>
                    <a:lnTo>
                      <a:pt x="104677" y="383290"/>
                    </a:lnTo>
                    <a:cubicBezTo>
                      <a:pt x="46830" y="383290"/>
                      <a:pt x="0" y="336419"/>
                      <a:pt x="0" y="278663"/>
                    </a:cubicBezTo>
                    <a:lnTo>
                      <a:pt x="0" y="0"/>
                    </a:lnTo>
                  </a:path>
                </a:pathLst>
              </a:custGeom>
              <a:noFill/>
              <a:ln w="26759" cap="sq">
                <a:solidFill>
                  <a:srgbClr val="EBC657"/>
                </a:solidFill>
                <a:prstDash val="solid"/>
                <a:bevel/>
              </a:ln>
            </p:spPr>
            <p:txBody>
              <a:bodyPr rtlCol="0" anchor="ctr"/>
              <a:lstStyle/>
              <a:p>
                <a:endParaRPr lang="en-GB" sz="1900" noProof="0" dirty="0">
                  <a:latin typeface="Calibri" panose="020F0502020204030204" pitchFamily="34" charset="0"/>
                  <a:cs typeface="Calibri" panose="020F0502020204030204" pitchFamily="34" charset="0"/>
                </a:endParaRPr>
              </a:p>
            </p:txBody>
          </p:sp>
          <p:sp>
            <p:nvSpPr>
              <p:cNvPr id="127" name="Freeform 217">
                <a:extLst>
                  <a:ext uri="{FF2B5EF4-FFF2-40B4-BE49-F238E27FC236}">
                    <a16:creationId xmlns:a16="http://schemas.microsoft.com/office/drawing/2014/main" id="{67596B7B-A03C-1621-BCE1-8C80E40B40A5}"/>
                  </a:ext>
                </a:extLst>
              </p:cNvPr>
              <p:cNvSpPr/>
              <p:nvPr/>
            </p:nvSpPr>
            <p:spPr>
              <a:xfrm>
                <a:off x="8582178" y="2735200"/>
                <a:ext cx="80590" cy="80551"/>
              </a:xfrm>
              <a:custGeom>
                <a:avLst/>
                <a:gdLst>
                  <a:gd name="connsiteX0" fmla="*/ 40295 w 80590"/>
                  <a:gd name="connsiteY0" fmla="*/ 0 h 80551"/>
                  <a:gd name="connsiteX1" fmla="*/ 80590 w 80590"/>
                  <a:gd name="connsiteY1" fmla="*/ 40276 h 80551"/>
                  <a:gd name="connsiteX2" fmla="*/ 40295 w 80590"/>
                  <a:gd name="connsiteY2" fmla="*/ 80551 h 80551"/>
                  <a:gd name="connsiteX3" fmla="*/ 0 w 80590"/>
                  <a:gd name="connsiteY3" fmla="*/ 40276 h 80551"/>
                  <a:gd name="connsiteX4" fmla="*/ 40295 w 80590"/>
                  <a:gd name="connsiteY4" fmla="*/ 0 h 8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90" h="80551">
                    <a:moveTo>
                      <a:pt x="40295" y="0"/>
                    </a:moveTo>
                    <a:cubicBezTo>
                      <a:pt x="62524" y="0"/>
                      <a:pt x="80590" y="18057"/>
                      <a:pt x="80590" y="40276"/>
                    </a:cubicBezTo>
                    <a:cubicBezTo>
                      <a:pt x="80590" y="62494"/>
                      <a:pt x="62524" y="80551"/>
                      <a:pt x="40295" y="80551"/>
                    </a:cubicBezTo>
                    <a:cubicBezTo>
                      <a:pt x="18066" y="80551"/>
                      <a:pt x="0" y="62494"/>
                      <a:pt x="0" y="40276"/>
                    </a:cubicBezTo>
                    <a:cubicBezTo>
                      <a:pt x="0" y="18057"/>
                      <a:pt x="18066" y="0"/>
                      <a:pt x="40295" y="0"/>
                    </a:cubicBezTo>
                    <a:close/>
                  </a:path>
                </a:pathLst>
              </a:custGeom>
              <a:solidFill>
                <a:srgbClr val="EBC657"/>
              </a:solidFill>
              <a:ln w="6402" cap="flat">
                <a:noFill/>
                <a:prstDash val="solid"/>
                <a:miter/>
              </a:ln>
            </p:spPr>
            <p:txBody>
              <a:bodyPr rtlCol="0" anchor="ctr"/>
              <a:lstStyle/>
              <a:p>
                <a:endParaRPr lang="en-GB" sz="1900" noProof="0" dirty="0">
                  <a:latin typeface="Calibri" panose="020F0502020204030204" pitchFamily="34" charset="0"/>
                  <a:cs typeface="Calibri" panose="020F0502020204030204" pitchFamily="34" charset="0"/>
                </a:endParaRPr>
              </a:p>
            </p:txBody>
          </p:sp>
        </p:grpSp>
      </p:grpSp>
      <p:grpSp>
        <p:nvGrpSpPr>
          <p:cNvPr id="135" name="Group 258">
            <a:extLst>
              <a:ext uri="{FF2B5EF4-FFF2-40B4-BE49-F238E27FC236}">
                <a16:creationId xmlns:a16="http://schemas.microsoft.com/office/drawing/2014/main" id="{53683047-15F3-59C0-62DC-A5E40082BE91}"/>
              </a:ext>
            </a:extLst>
          </p:cNvPr>
          <p:cNvGrpSpPr/>
          <p:nvPr/>
        </p:nvGrpSpPr>
        <p:grpSpPr>
          <a:xfrm>
            <a:off x="8447487" y="3381618"/>
            <a:ext cx="320437" cy="1381149"/>
            <a:chOff x="8342331" y="3378264"/>
            <a:chExt cx="320437" cy="1381149"/>
          </a:xfrm>
        </p:grpSpPr>
        <p:grpSp>
          <p:nvGrpSpPr>
            <p:cNvPr id="136" name="Graphic 5">
              <a:extLst>
                <a:ext uri="{FF2B5EF4-FFF2-40B4-BE49-F238E27FC236}">
                  <a16:creationId xmlns:a16="http://schemas.microsoft.com/office/drawing/2014/main" id="{8BC9D746-F43D-A2DB-5E1E-5A1B09A40A7A}"/>
                </a:ext>
              </a:extLst>
            </p:cNvPr>
            <p:cNvGrpSpPr/>
            <p:nvPr/>
          </p:nvGrpSpPr>
          <p:grpSpPr>
            <a:xfrm>
              <a:off x="8342331" y="3378264"/>
              <a:ext cx="320437" cy="615658"/>
              <a:chOff x="8342331" y="3378264"/>
              <a:chExt cx="320437" cy="615658"/>
            </a:xfrm>
          </p:grpSpPr>
          <p:sp>
            <p:nvSpPr>
              <p:cNvPr id="146" name="Freeform 219">
                <a:extLst>
                  <a:ext uri="{FF2B5EF4-FFF2-40B4-BE49-F238E27FC236}">
                    <a16:creationId xmlns:a16="http://schemas.microsoft.com/office/drawing/2014/main" id="{BD5D8E97-9897-A793-4C2C-CDA19A817D2F}"/>
                  </a:ext>
                </a:extLst>
              </p:cNvPr>
              <p:cNvSpPr/>
              <p:nvPr/>
            </p:nvSpPr>
            <p:spPr>
              <a:xfrm>
                <a:off x="8416514" y="3448698"/>
                <a:ext cx="208008" cy="504948"/>
              </a:xfrm>
              <a:custGeom>
                <a:avLst/>
                <a:gdLst>
                  <a:gd name="connsiteX0" fmla="*/ 208008 w 208008"/>
                  <a:gd name="connsiteY0" fmla="*/ 504949 h 504948"/>
                  <a:gd name="connsiteX1" fmla="*/ 104677 w 208008"/>
                  <a:gd name="connsiteY1" fmla="*/ 504949 h 504948"/>
                  <a:gd name="connsiteX2" fmla="*/ 0 w 208008"/>
                  <a:gd name="connsiteY2" fmla="*/ 400322 h 504948"/>
                  <a:gd name="connsiteX3" fmla="*/ 0 w 208008"/>
                  <a:gd name="connsiteY3" fmla="*/ 0 h 504948"/>
                </a:gdLst>
                <a:ahLst/>
                <a:cxnLst>
                  <a:cxn ang="0">
                    <a:pos x="connsiteX0" y="connsiteY0"/>
                  </a:cxn>
                  <a:cxn ang="0">
                    <a:pos x="connsiteX1" y="connsiteY1"/>
                  </a:cxn>
                  <a:cxn ang="0">
                    <a:pos x="connsiteX2" y="connsiteY2"/>
                  </a:cxn>
                  <a:cxn ang="0">
                    <a:pos x="connsiteX3" y="connsiteY3"/>
                  </a:cxn>
                </a:cxnLst>
                <a:rect l="l" t="t" r="r" b="b"/>
                <a:pathLst>
                  <a:path w="208008" h="504948">
                    <a:moveTo>
                      <a:pt x="208008" y="504949"/>
                    </a:moveTo>
                    <a:lnTo>
                      <a:pt x="104677" y="504949"/>
                    </a:lnTo>
                    <a:cubicBezTo>
                      <a:pt x="46830" y="504949"/>
                      <a:pt x="0" y="458078"/>
                      <a:pt x="0" y="400322"/>
                    </a:cubicBezTo>
                    <a:lnTo>
                      <a:pt x="0" y="0"/>
                    </a:lnTo>
                  </a:path>
                </a:pathLst>
              </a:custGeom>
              <a:noFill/>
              <a:ln w="26759" cap="sq">
                <a:solidFill>
                  <a:srgbClr val="EBC657"/>
                </a:solidFill>
                <a:prstDash val="solid"/>
                <a:bevel/>
              </a:ln>
            </p:spPr>
            <p:txBody>
              <a:bodyPr rtlCol="0" anchor="ctr"/>
              <a:lstStyle/>
              <a:p>
                <a:endParaRPr lang="en-GB" sz="1900" noProof="0" dirty="0">
                  <a:latin typeface="Calibri" panose="020F0502020204030204" pitchFamily="34" charset="0"/>
                  <a:cs typeface="Calibri" panose="020F0502020204030204" pitchFamily="34" charset="0"/>
                </a:endParaRPr>
              </a:p>
            </p:txBody>
          </p:sp>
          <p:sp>
            <p:nvSpPr>
              <p:cNvPr id="147" name="Freeform 220">
                <a:extLst>
                  <a:ext uri="{FF2B5EF4-FFF2-40B4-BE49-F238E27FC236}">
                    <a16:creationId xmlns:a16="http://schemas.microsoft.com/office/drawing/2014/main" id="{4C0A3F2C-ADC1-8558-2BEA-2D41763F50A2}"/>
                  </a:ext>
                </a:extLst>
              </p:cNvPr>
              <p:cNvSpPr/>
              <p:nvPr/>
            </p:nvSpPr>
            <p:spPr>
              <a:xfrm>
                <a:off x="8582178" y="3913371"/>
                <a:ext cx="80590" cy="80551"/>
              </a:xfrm>
              <a:custGeom>
                <a:avLst/>
                <a:gdLst>
                  <a:gd name="connsiteX0" fmla="*/ 40295 w 80590"/>
                  <a:gd name="connsiteY0" fmla="*/ 0 h 80551"/>
                  <a:gd name="connsiteX1" fmla="*/ 80590 w 80590"/>
                  <a:gd name="connsiteY1" fmla="*/ 40276 h 80551"/>
                  <a:gd name="connsiteX2" fmla="*/ 40295 w 80590"/>
                  <a:gd name="connsiteY2" fmla="*/ 80551 h 80551"/>
                  <a:gd name="connsiteX3" fmla="*/ 0 w 80590"/>
                  <a:gd name="connsiteY3" fmla="*/ 40276 h 80551"/>
                  <a:gd name="connsiteX4" fmla="*/ 40295 w 80590"/>
                  <a:gd name="connsiteY4" fmla="*/ 0 h 8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90" h="80551">
                    <a:moveTo>
                      <a:pt x="40295" y="0"/>
                    </a:moveTo>
                    <a:cubicBezTo>
                      <a:pt x="62524" y="0"/>
                      <a:pt x="80590" y="18057"/>
                      <a:pt x="80590" y="40276"/>
                    </a:cubicBezTo>
                    <a:cubicBezTo>
                      <a:pt x="80590" y="62494"/>
                      <a:pt x="62524" y="80551"/>
                      <a:pt x="40295" y="80551"/>
                    </a:cubicBezTo>
                    <a:cubicBezTo>
                      <a:pt x="18066" y="80551"/>
                      <a:pt x="0" y="62494"/>
                      <a:pt x="0" y="40276"/>
                    </a:cubicBezTo>
                    <a:cubicBezTo>
                      <a:pt x="0" y="18057"/>
                      <a:pt x="18066" y="0"/>
                      <a:pt x="40295" y="0"/>
                    </a:cubicBezTo>
                    <a:close/>
                  </a:path>
                </a:pathLst>
              </a:custGeom>
              <a:solidFill>
                <a:srgbClr val="EBC657"/>
              </a:solidFill>
              <a:ln w="6402" cap="flat">
                <a:noFill/>
                <a:prstDash val="solid"/>
                <a:miter/>
              </a:ln>
            </p:spPr>
            <p:txBody>
              <a:bodyPr rtlCol="0" anchor="ctr"/>
              <a:lstStyle/>
              <a:p>
                <a:endParaRPr lang="en-GB" sz="1900" noProof="0" dirty="0">
                  <a:latin typeface="Calibri" panose="020F0502020204030204" pitchFamily="34" charset="0"/>
                  <a:cs typeface="Calibri" panose="020F0502020204030204" pitchFamily="34" charset="0"/>
                </a:endParaRPr>
              </a:p>
            </p:txBody>
          </p:sp>
          <p:grpSp>
            <p:nvGrpSpPr>
              <p:cNvPr id="148" name="Graphic 5">
                <a:extLst>
                  <a:ext uri="{FF2B5EF4-FFF2-40B4-BE49-F238E27FC236}">
                    <a16:creationId xmlns:a16="http://schemas.microsoft.com/office/drawing/2014/main" id="{005A4FF1-9208-80F7-E186-AD34CB3087AF}"/>
                  </a:ext>
                </a:extLst>
              </p:cNvPr>
              <p:cNvGrpSpPr/>
              <p:nvPr/>
            </p:nvGrpSpPr>
            <p:grpSpPr>
              <a:xfrm>
                <a:off x="8342331" y="3378264"/>
                <a:ext cx="148366" cy="148295"/>
                <a:chOff x="8342331" y="3378264"/>
                <a:chExt cx="148366" cy="148295"/>
              </a:xfrm>
            </p:grpSpPr>
            <p:sp>
              <p:nvSpPr>
                <p:cNvPr id="149" name="Freeform 222">
                  <a:extLst>
                    <a:ext uri="{FF2B5EF4-FFF2-40B4-BE49-F238E27FC236}">
                      <a16:creationId xmlns:a16="http://schemas.microsoft.com/office/drawing/2014/main" id="{1F11617B-1054-0B3F-ABD6-8E5CE0D01D08}"/>
                    </a:ext>
                  </a:extLst>
                </p:cNvPr>
                <p:cNvSpPr/>
                <p:nvPr/>
              </p:nvSpPr>
              <p:spPr>
                <a:xfrm>
                  <a:off x="8351043" y="3386972"/>
                  <a:ext cx="130941" cy="130879"/>
                </a:xfrm>
                <a:custGeom>
                  <a:avLst/>
                  <a:gdLst>
                    <a:gd name="connsiteX0" fmla="*/ 130942 w 130941"/>
                    <a:gd name="connsiteY0" fmla="*/ 65440 h 130879"/>
                    <a:gd name="connsiteX1" fmla="*/ 65471 w 130941"/>
                    <a:gd name="connsiteY1" fmla="*/ 0 h 130879"/>
                    <a:gd name="connsiteX2" fmla="*/ 0 w 130941"/>
                    <a:gd name="connsiteY2" fmla="*/ 65440 h 130879"/>
                    <a:gd name="connsiteX3" fmla="*/ 65471 w 130941"/>
                    <a:gd name="connsiteY3" fmla="*/ 130879 h 130879"/>
                    <a:gd name="connsiteX4" fmla="*/ 130942 w 130941"/>
                    <a:gd name="connsiteY4" fmla="*/ 65440 h 130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41" h="130879">
                      <a:moveTo>
                        <a:pt x="130942" y="65440"/>
                      </a:moveTo>
                      <a:cubicBezTo>
                        <a:pt x="130942" y="29262"/>
                        <a:pt x="101602" y="0"/>
                        <a:pt x="65471" y="0"/>
                      </a:cubicBezTo>
                      <a:cubicBezTo>
                        <a:pt x="29340" y="0"/>
                        <a:pt x="0" y="29326"/>
                        <a:pt x="0" y="65440"/>
                      </a:cubicBezTo>
                      <a:cubicBezTo>
                        <a:pt x="0" y="101553"/>
                        <a:pt x="29340" y="130879"/>
                        <a:pt x="65471" y="130879"/>
                      </a:cubicBezTo>
                      <a:cubicBezTo>
                        <a:pt x="101602" y="130879"/>
                        <a:pt x="130942" y="101553"/>
                        <a:pt x="130942" y="65440"/>
                      </a:cubicBezTo>
                      <a:close/>
                    </a:path>
                  </a:pathLst>
                </a:custGeom>
                <a:solidFill>
                  <a:srgbClr val="FFFFFF"/>
                </a:solidFill>
                <a:ln w="6402" cap="flat">
                  <a:noFill/>
                  <a:prstDash val="solid"/>
                  <a:miter/>
                </a:ln>
              </p:spPr>
              <p:txBody>
                <a:bodyPr rtlCol="0" anchor="ctr"/>
                <a:lstStyle/>
                <a:p>
                  <a:endParaRPr lang="en-GB" sz="1900" noProof="0" dirty="0">
                    <a:latin typeface="Calibri" panose="020F0502020204030204" pitchFamily="34" charset="0"/>
                    <a:cs typeface="Calibri" panose="020F0502020204030204" pitchFamily="34" charset="0"/>
                  </a:endParaRPr>
                </a:p>
              </p:txBody>
            </p:sp>
            <p:sp>
              <p:nvSpPr>
                <p:cNvPr id="150" name="Freeform 223">
                  <a:extLst>
                    <a:ext uri="{FF2B5EF4-FFF2-40B4-BE49-F238E27FC236}">
                      <a16:creationId xmlns:a16="http://schemas.microsoft.com/office/drawing/2014/main" id="{DE8F78C7-872F-B19B-DC31-25FF28183723}"/>
                    </a:ext>
                  </a:extLst>
                </p:cNvPr>
                <p:cNvSpPr/>
                <p:nvPr/>
              </p:nvSpPr>
              <p:spPr>
                <a:xfrm>
                  <a:off x="8342331" y="3378264"/>
                  <a:ext cx="148366" cy="148295"/>
                </a:xfrm>
                <a:custGeom>
                  <a:avLst/>
                  <a:gdLst>
                    <a:gd name="connsiteX0" fmla="*/ 148366 w 148366"/>
                    <a:gd name="connsiteY0" fmla="*/ 74148 h 148295"/>
                    <a:gd name="connsiteX1" fmla="*/ 74183 w 148366"/>
                    <a:gd name="connsiteY1" fmla="*/ 148296 h 148295"/>
                    <a:gd name="connsiteX2" fmla="*/ 0 w 148366"/>
                    <a:gd name="connsiteY2" fmla="*/ 74148 h 148295"/>
                    <a:gd name="connsiteX3" fmla="*/ 74183 w 148366"/>
                    <a:gd name="connsiteY3" fmla="*/ 0 h 148295"/>
                    <a:gd name="connsiteX4" fmla="*/ 148366 w 148366"/>
                    <a:gd name="connsiteY4" fmla="*/ 74148 h 148295"/>
                    <a:gd name="connsiteX5" fmla="*/ 148366 w 148366"/>
                    <a:gd name="connsiteY5" fmla="*/ 74148 h 148295"/>
                    <a:gd name="connsiteX6" fmla="*/ 17360 w 148366"/>
                    <a:gd name="connsiteY6" fmla="*/ 74148 h 148295"/>
                    <a:gd name="connsiteX7" fmla="*/ 74119 w 148366"/>
                    <a:gd name="connsiteY7" fmla="*/ 130879 h 148295"/>
                    <a:gd name="connsiteX8" fmla="*/ 130878 w 148366"/>
                    <a:gd name="connsiteY8" fmla="*/ 74148 h 148295"/>
                    <a:gd name="connsiteX9" fmla="*/ 74119 w 148366"/>
                    <a:gd name="connsiteY9" fmla="*/ 17416 h 148295"/>
                    <a:gd name="connsiteX10" fmla="*/ 17360 w 148366"/>
                    <a:gd name="connsiteY10" fmla="*/ 74148 h 148295"/>
                    <a:gd name="connsiteX11" fmla="*/ 17360 w 148366"/>
                    <a:gd name="connsiteY11" fmla="*/ 74148 h 14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66" h="148295">
                      <a:moveTo>
                        <a:pt x="148366" y="74148"/>
                      </a:moveTo>
                      <a:cubicBezTo>
                        <a:pt x="148366" y="115064"/>
                        <a:pt x="115055" y="148296"/>
                        <a:pt x="74183" y="148296"/>
                      </a:cubicBezTo>
                      <a:cubicBezTo>
                        <a:pt x="33312" y="148296"/>
                        <a:pt x="0" y="115000"/>
                        <a:pt x="0" y="74148"/>
                      </a:cubicBezTo>
                      <a:cubicBezTo>
                        <a:pt x="0" y="33296"/>
                        <a:pt x="33312" y="0"/>
                        <a:pt x="74183" y="0"/>
                      </a:cubicBezTo>
                      <a:cubicBezTo>
                        <a:pt x="115055" y="0"/>
                        <a:pt x="148366" y="33296"/>
                        <a:pt x="148366" y="74148"/>
                      </a:cubicBezTo>
                      <a:cubicBezTo>
                        <a:pt x="148366" y="115000"/>
                        <a:pt x="148366" y="33232"/>
                        <a:pt x="148366" y="74148"/>
                      </a:cubicBezTo>
                      <a:close/>
                      <a:moveTo>
                        <a:pt x="17360" y="74148"/>
                      </a:moveTo>
                      <a:cubicBezTo>
                        <a:pt x="17360" y="105459"/>
                        <a:pt x="42793" y="130879"/>
                        <a:pt x="74119" y="130879"/>
                      </a:cubicBezTo>
                      <a:cubicBezTo>
                        <a:pt x="105445" y="130879"/>
                        <a:pt x="130878" y="105459"/>
                        <a:pt x="130878" y="74148"/>
                      </a:cubicBezTo>
                      <a:cubicBezTo>
                        <a:pt x="130878" y="42837"/>
                        <a:pt x="105445" y="17416"/>
                        <a:pt x="74119" y="17416"/>
                      </a:cubicBezTo>
                      <a:cubicBezTo>
                        <a:pt x="42793" y="17416"/>
                        <a:pt x="17360" y="42837"/>
                        <a:pt x="17360" y="74148"/>
                      </a:cubicBezTo>
                      <a:cubicBezTo>
                        <a:pt x="17360" y="105459"/>
                        <a:pt x="17360" y="42837"/>
                        <a:pt x="17360" y="74148"/>
                      </a:cubicBezTo>
                      <a:close/>
                    </a:path>
                  </a:pathLst>
                </a:custGeom>
                <a:solidFill>
                  <a:srgbClr val="EBC657"/>
                </a:solidFill>
                <a:ln w="6402" cap="flat">
                  <a:noFill/>
                  <a:prstDash val="solid"/>
                  <a:miter/>
                </a:ln>
              </p:spPr>
              <p:txBody>
                <a:bodyPr rtlCol="0" anchor="ctr"/>
                <a:lstStyle/>
                <a:p>
                  <a:endParaRPr lang="en-GB" sz="1900" noProof="0" dirty="0">
                    <a:latin typeface="Calibri" panose="020F0502020204030204" pitchFamily="34" charset="0"/>
                    <a:cs typeface="Calibri" panose="020F0502020204030204" pitchFamily="34" charset="0"/>
                  </a:endParaRPr>
                </a:p>
              </p:txBody>
            </p:sp>
          </p:grpSp>
        </p:grpSp>
        <p:grpSp>
          <p:nvGrpSpPr>
            <p:cNvPr id="137" name="Graphic 5">
              <a:extLst>
                <a:ext uri="{FF2B5EF4-FFF2-40B4-BE49-F238E27FC236}">
                  <a16:creationId xmlns:a16="http://schemas.microsoft.com/office/drawing/2014/main" id="{95C1BC49-D7CE-C436-FEF9-54A06A145CC6}"/>
                </a:ext>
              </a:extLst>
            </p:cNvPr>
            <p:cNvGrpSpPr/>
            <p:nvPr/>
          </p:nvGrpSpPr>
          <p:grpSpPr>
            <a:xfrm>
              <a:off x="8416514" y="3833077"/>
              <a:ext cx="246253" cy="423501"/>
              <a:chOff x="8416514" y="3833077"/>
              <a:chExt cx="246253" cy="423501"/>
            </a:xfrm>
          </p:grpSpPr>
          <p:sp>
            <p:nvSpPr>
              <p:cNvPr id="144" name="Freeform 225">
                <a:extLst>
                  <a:ext uri="{FF2B5EF4-FFF2-40B4-BE49-F238E27FC236}">
                    <a16:creationId xmlns:a16="http://schemas.microsoft.com/office/drawing/2014/main" id="{11E78E55-59B0-DEA8-2A94-C2F5DC7996B4}"/>
                  </a:ext>
                </a:extLst>
              </p:cNvPr>
              <p:cNvSpPr/>
              <p:nvPr/>
            </p:nvSpPr>
            <p:spPr>
              <a:xfrm>
                <a:off x="8416514" y="3833077"/>
                <a:ext cx="208008" cy="383289"/>
              </a:xfrm>
              <a:custGeom>
                <a:avLst/>
                <a:gdLst>
                  <a:gd name="connsiteX0" fmla="*/ 208008 w 208008"/>
                  <a:gd name="connsiteY0" fmla="*/ 383290 h 383289"/>
                  <a:gd name="connsiteX1" fmla="*/ 104677 w 208008"/>
                  <a:gd name="connsiteY1" fmla="*/ 383290 h 383289"/>
                  <a:gd name="connsiteX2" fmla="*/ 0 w 208008"/>
                  <a:gd name="connsiteY2" fmla="*/ 278663 h 383289"/>
                  <a:gd name="connsiteX3" fmla="*/ 0 w 208008"/>
                  <a:gd name="connsiteY3" fmla="*/ 0 h 383289"/>
                </a:gdLst>
                <a:ahLst/>
                <a:cxnLst>
                  <a:cxn ang="0">
                    <a:pos x="connsiteX0" y="connsiteY0"/>
                  </a:cxn>
                  <a:cxn ang="0">
                    <a:pos x="connsiteX1" y="connsiteY1"/>
                  </a:cxn>
                  <a:cxn ang="0">
                    <a:pos x="connsiteX2" y="connsiteY2"/>
                  </a:cxn>
                  <a:cxn ang="0">
                    <a:pos x="connsiteX3" y="connsiteY3"/>
                  </a:cxn>
                </a:cxnLst>
                <a:rect l="l" t="t" r="r" b="b"/>
                <a:pathLst>
                  <a:path w="208008" h="383289">
                    <a:moveTo>
                      <a:pt x="208008" y="383290"/>
                    </a:moveTo>
                    <a:lnTo>
                      <a:pt x="104677" y="383290"/>
                    </a:lnTo>
                    <a:cubicBezTo>
                      <a:pt x="46830" y="383290"/>
                      <a:pt x="0" y="336419"/>
                      <a:pt x="0" y="278663"/>
                    </a:cubicBezTo>
                    <a:lnTo>
                      <a:pt x="0" y="0"/>
                    </a:lnTo>
                  </a:path>
                </a:pathLst>
              </a:custGeom>
              <a:noFill/>
              <a:ln w="26759" cap="sq">
                <a:solidFill>
                  <a:srgbClr val="EBC657"/>
                </a:solidFill>
                <a:prstDash val="solid"/>
                <a:bevel/>
              </a:ln>
            </p:spPr>
            <p:txBody>
              <a:bodyPr rtlCol="0" anchor="ctr"/>
              <a:lstStyle/>
              <a:p>
                <a:endParaRPr lang="en-GB" sz="1900" noProof="0" dirty="0">
                  <a:latin typeface="Calibri" panose="020F0502020204030204" pitchFamily="34" charset="0"/>
                  <a:cs typeface="Calibri" panose="020F0502020204030204" pitchFamily="34" charset="0"/>
                </a:endParaRPr>
              </a:p>
            </p:txBody>
          </p:sp>
          <p:sp>
            <p:nvSpPr>
              <p:cNvPr id="145" name="Freeform 226">
                <a:extLst>
                  <a:ext uri="{FF2B5EF4-FFF2-40B4-BE49-F238E27FC236}">
                    <a16:creationId xmlns:a16="http://schemas.microsoft.com/office/drawing/2014/main" id="{B5F85186-9414-5890-9017-B7EC74BD1B6F}"/>
                  </a:ext>
                </a:extLst>
              </p:cNvPr>
              <p:cNvSpPr/>
              <p:nvPr/>
            </p:nvSpPr>
            <p:spPr>
              <a:xfrm>
                <a:off x="8582178" y="4176027"/>
                <a:ext cx="80590" cy="80551"/>
              </a:xfrm>
              <a:custGeom>
                <a:avLst/>
                <a:gdLst>
                  <a:gd name="connsiteX0" fmla="*/ 40295 w 80590"/>
                  <a:gd name="connsiteY0" fmla="*/ 0 h 80551"/>
                  <a:gd name="connsiteX1" fmla="*/ 80590 w 80590"/>
                  <a:gd name="connsiteY1" fmla="*/ 40275 h 80551"/>
                  <a:gd name="connsiteX2" fmla="*/ 40295 w 80590"/>
                  <a:gd name="connsiteY2" fmla="*/ 80551 h 80551"/>
                  <a:gd name="connsiteX3" fmla="*/ 0 w 80590"/>
                  <a:gd name="connsiteY3" fmla="*/ 40275 h 80551"/>
                  <a:gd name="connsiteX4" fmla="*/ 40295 w 80590"/>
                  <a:gd name="connsiteY4" fmla="*/ 0 h 8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90" h="80551">
                    <a:moveTo>
                      <a:pt x="40295" y="0"/>
                    </a:moveTo>
                    <a:cubicBezTo>
                      <a:pt x="62524" y="0"/>
                      <a:pt x="80590" y="18057"/>
                      <a:pt x="80590" y="40275"/>
                    </a:cubicBezTo>
                    <a:cubicBezTo>
                      <a:pt x="80590" y="62494"/>
                      <a:pt x="62524" y="80551"/>
                      <a:pt x="40295" y="80551"/>
                    </a:cubicBezTo>
                    <a:cubicBezTo>
                      <a:pt x="18066" y="80551"/>
                      <a:pt x="0" y="62494"/>
                      <a:pt x="0" y="40275"/>
                    </a:cubicBezTo>
                    <a:cubicBezTo>
                      <a:pt x="0" y="18057"/>
                      <a:pt x="18066" y="0"/>
                      <a:pt x="40295" y="0"/>
                    </a:cubicBezTo>
                    <a:close/>
                  </a:path>
                </a:pathLst>
              </a:custGeom>
              <a:solidFill>
                <a:srgbClr val="EBC657"/>
              </a:solidFill>
              <a:ln w="6402" cap="flat">
                <a:noFill/>
                <a:prstDash val="solid"/>
                <a:miter/>
              </a:ln>
            </p:spPr>
            <p:txBody>
              <a:bodyPr rtlCol="0" anchor="ctr"/>
              <a:lstStyle/>
              <a:p>
                <a:endParaRPr lang="en-GB" sz="1900" noProof="0" dirty="0">
                  <a:latin typeface="Calibri" panose="020F0502020204030204" pitchFamily="34" charset="0"/>
                  <a:cs typeface="Calibri" panose="020F0502020204030204" pitchFamily="34" charset="0"/>
                </a:endParaRPr>
              </a:p>
            </p:txBody>
          </p:sp>
        </p:grpSp>
        <p:grpSp>
          <p:nvGrpSpPr>
            <p:cNvPr id="138" name="Graphic 5">
              <a:extLst>
                <a:ext uri="{FF2B5EF4-FFF2-40B4-BE49-F238E27FC236}">
                  <a16:creationId xmlns:a16="http://schemas.microsoft.com/office/drawing/2014/main" id="{AAC5A252-5B92-A9CF-E843-ABB684C89A55}"/>
                </a:ext>
              </a:extLst>
            </p:cNvPr>
            <p:cNvGrpSpPr/>
            <p:nvPr/>
          </p:nvGrpSpPr>
          <p:grpSpPr>
            <a:xfrm>
              <a:off x="8416514" y="4088240"/>
              <a:ext cx="246253" cy="423565"/>
              <a:chOff x="8416514" y="4088240"/>
              <a:chExt cx="246253" cy="423565"/>
            </a:xfrm>
          </p:grpSpPr>
          <p:sp>
            <p:nvSpPr>
              <p:cNvPr id="142" name="Freeform 228">
                <a:extLst>
                  <a:ext uri="{FF2B5EF4-FFF2-40B4-BE49-F238E27FC236}">
                    <a16:creationId xmlns:a16="http://schemas.microsoft.com/office/drawing/2014/main" id="{5BE60E36-2266-E0C1-F837-6A08B1D4FF97}"/>
                  </a:ext>
                </a:extLst>
              </p:cNvPr>
              <p:cNvSpPr/>
              <p:nvPr/>
            </p:nvSpPr>
            <p:spPr>
              <a:xfrm>
                <a:off x="8416514" y="4088240"/>
                <a:ext cx="208008" cy="383289"/>
              </a:xfrm>
              <a:custGeom>
                <a:avLst/>
                <a:gdLst>
                  <a:gd name="connsiteX0" fmla="*/ 208008 w 208008"/>
                  <a:gd name="connsiteY0" fmla="*/ 383290 h 383289"/>
                  <a:gd name="connsiteX1" fmla="*/ 104677 w 208008"/>
                  <a:gd name="connsiteY1" fmla="*/ 383290 h 383289"/>
                  <a:gd name="connsiteX2" fmla="*/ 0 w 208008"/>
                  <a:gd name="connsiteY2" fmla="*/ 278663 h 383289"/>
                  <a:gd name="connsiteX3" fmla="*/ 0 w 208008"/>
                  <a:gd name="connsiteY3" fmla="*/ 0 h 383289"/>
                </a:gdLst>
                <a:ahLst/>
                <a:cxnLst>
                  <a:cxn ang="0">
                    <a:pos x="connsiteX0" y="connsiteY0"/>
                  </a:cxn>
                  <a:cxn ang="0">
                    <a:pos x="connsiteX1" y="connsiteY1"/>
                  </a:cxn>
                  <a:cxn ang="0">
                    <a:pos x="connsiteX2" y="connsiteY2"/>
                  </a:cxn>
                  <a:cxn ang="0">
                    <a:pos x="connsiteX3" y="connsiteY3"/>
                  </a:cxn>
                </a:cxnLst>
                <a:rect l="l" t="t" r="r" b="b"/>
                <a:pathLst>
                  <a:path w="208008" h="383289">
                    <a:moveTo>
                      <a:pt x="208008" y="383290"/>
                    </a:moveTo>
                    <a:lnTo>
                      <a:pt x="104677" y="383290"/>
                    </a:lnTo>
                    <a:cubicBezTo>
                      <a:pt x="46830" y="383290"/>
                      <a:pt x="0" y="336419"/>
                      <a:pt x="0" y="278663"/>
                    </a:cubicBezTo>
                    <a:lnTo>
                      <a:pt x="0" y="0"/>
                    </a:lnTo>
                  </a:path>
                </a:pathLst>
              </a:custGeom>
              <a:noFill/>
              <a:ln w="26759" cap="sq">
                <a:solidFill>
                  <a:srgbClr val="EBC657"/>
                </a:solidFill>
                <a:prstDash val="solid"/>
                <a:bevel/>
              </a:ln>
            </p:spPr>
            <p:txBody>
              <a:bodyPr rtlCol="0" anchor="ctr"/>
              <a:lstStyle/>
              <a:p>
                <a:endParaRPr lang="en-GB" sz="1900" noProof="0" dirty="0">
                  <a:latin typeface="Calibri" panose="020F0502020204030204" pitchFamily="34" charset="0"/>
                  <a:cs typeface="Calibri" panose="020F0502020204030204" pitchFamily="34" charset="0"/>
                </a:endParaRPr>
              </a:p>
            </p:txBody>
          </p:sp>
          <p:sp>
            <p:nvSpPr>
              <p:cNvPr id="143" name="Freeform 229">
                <a:extLst>
                  <a:ext uri="{FF2B5EF4-FFF2-40B4-BE49-F238E27FC236}">
                    <a16:creationId xmlns:a16="http://schemas.microsoft.com/office/drawing/2014/main" id="{81990A7D-C492-0339-1FAA-7C5A0EBB4547}"/>
                  </a:ext>
                </a:extLst>
              </p:cNvPr>
              <p:cNvSpPr/>
              <p:nvPr/>
            </p:nvSpPr>
            <p:spPr>
              <a:xfrm>
                <a:off x="8582178" y="4431255"/>
                <a:ext cx="80590" cy="80551"/>
              </a:xfrm>
              <a:custGeom>
                <a:avLst/>
                <a:gdLst>
                  <a:gd name="connsiteX0" fmla="*/ 40295 w 80590"/>
                  <a:gd name="connsiteY0" fmla="*/ 0 h 80551"/>
                  <a:gd name="connsiteX1" fmla="*/ 80590 w 80590"/>
                  <a:gd name="connsiteY1" fmla="*/ 40275 h 80551"/>
                  <a:gd name="connsiteX2" fmla="*/ 40295 w 80590"/>
                  <a:gd name="connsiteY2" fmla="*/ 80551 h 80551"/>
                  <a:gd name="connsiteX3" fmla="*/ 0 w 80590"/>
                  <a:gd name="connsiteY3" fmla="*/ 40275 h 80551"/>
                  <a:gd name="connsiteX4" fmla="*/ 40295 w 80590"/>
                  <a:gd name="connsiteY4" fmla="*/ 0 h 8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90" h="80551">
                    <a:moveTo>
                      <a:pt x="40295" y="0"/>
                    </a:moveTo>
                    <a:cubicBezTo>
                      <a:pt x="62524" y="0"/>
                      <a:pt x="80590" y="18057"/>
                      <a:pt x="80590" y="40275"/>
                    </a:cubicBezTo>
                    <a:cubicBezTo>
                      <a:pt x="80590" y="62494"/>
                      <a:pt x="62524" y="80551"/>
                      <a:pt x="40295" y="80551"/>
                    </a:cubicBezTo>
                    <a:cubicBezTo>
                      <a:pt x="18066" y="80551"/>
                      <a:pt x="0" y="62494"/>
                      <a:pt x="0" y="40275"/>
                    </a:cubicBezTo>
                    <a:cubicBezTo>
                      <a:pt x="0" y="18057"/>
                      <a:pt x="18066" y="0"/>
                      <a:pt x="40295" y="0"/>
                    </a:cubicBezTo>
                    <a:close/>
                  </a:path>
                </a:pathLst>
              </a:custGeom>
              <a:solidFill>
                <a:srgbClr val="EBC657"/>
              </a:solidFill>
              <a:ln w="6402" cap="flat">
                <a:noFill/>
                <a:prstDash val="solid"/>
                <a:miter/>
              </a:ln>
            </p:spPr>
            <p:txBody>
              <a:bodyPr rtlCol="0" anchor="ctr"/>
              <a:lstStyle/>
              <a:p>
                <a:endParaRPr lang="en-GB" sz="1900" noProof="0" dirty="0">
                  <a:latin typeface="Calibri" panose="020F0502020204030204" pitchFamily="34" charset="0"/>
                  <a:cs typeface="Calibri" panose="020F0502020204030204" pitchFamily="34" charset="0"/>
                </a:endParaRPr>
              </a:p>
            </p:txBody>
          </p:sp>
        </p:grpSp>
        <p:grpSp>
          <p:nvGrpSpPr>
            <p:cNvPr id="139" name="Graphic 5">
              <a:extLst>
                <a:ext uri="{FF2B5EF4-FFF2-40B4-BE49-F238E27FC236}">
                  <a16:creationId xmlns:a16="http://schemas.microsoft.com/office/drawing/2014/main" id="{BAC51C7F-4221-B1AF-7454-66316E0FBED7}"/>
                </a:ext>
              </a:extLst>
            </p:cNvPr>
            <p:cNvGrpSpPr/>
            <p:nvPr/>
          </p:nvGrpSpPr>
          <p:grpSpPr>
            <a:xfrm>
              <a:off x="8416514" y="4335912"/>
              <a:ext cx="246253" cy="423501"/>
              <a:chOff x="8416514" y="4335912"/>
              <a:chExt cx="246253" cy="423501"/>
            </a:xfrm>
          </p:grpSpPr>
          <p:sp>
            <p:nvSpPr>
              <p:cNvPr id="140" name="Freeform 231">
                <a:extLst>
                  <a:ext uri="{FF2B5EF4-FFF2-40B4-BE49-F238E27FC236}">
                    <a16:creationId xmlns:a16="http://schemas.microsoft.com/office/drawing/2014/main" id="{71B9A1C7-3DE4-522A-E6D3-2D375C6D7E2F}"/>
                  </a:ext>
                </a:extLst>
              </p:cNvPr>
              <p:cNvSpPr/>
              <p:nvPr/>
            </p:nvSpPr>
            <p:spPr>
              <a:xfrm>
                <a:off x="8416514" y="4335912"/>
                <a:ext cx="208008" cy="383290"/>
              </a:xfrm>
              <a:custGeom>
                <a:avLst/>
                <a:gdLst>
                  <a:gd name="connsiteX0" fmla="*/ 208008 w 208008"/>
                  <a:gd name="connsiteY0" fmla="*/ 383290 h 383290"/>
                  <a:gd name="connsiteX1" fmla="*/ 104677 w 208008"/>
                  <a:gd name="connsiteY1" fmla="*/ 383290 h 383290"/>
                  <a:gd name="connsiteX2" fmla="*/ 0 w 208008"/>
                  <a:gd name="connsiteY2" fmla="*/ 278663 h 383290"/>
                  <a:gd name="connsiteX3" fmla="*/ 0 w 208008"/>
                  <a:gd name="connsiteY3" fmla="*/ 0 h 383290"/>
                </a:gdLst>
                <a:ahLst/>
                <a:cxnLst>
                  <a:cxn ang="0">
                    <a:pos x="connsiteX0" y="connsiteY0"/>
                  </a:cxn>
                  <a:cxn ang="0">
                    <a:pos x="connsiteX1" y="connsiteY1"/>
                  </a:cxn>
                  <a:cxn ang="0">
                    <a:pos x="connsiteX2" y="connsiteY2"/>
                  </a:cxn>
                  <a:cxn ang="0">
                    <a:pos x="connsiteX3" y="connsiteY3"/>
                  </a:cxn>
                </a:cxnLst>
                <a:rect l="l" t="t" r="r" b="b"/>
                <a:pathLst>
                  <a:path w="208008" h="383290">
                    <a:moveTo>
                      <a:pt x="208008" y="383290"/>
                    </a:moveTo>
                    <a:lnTo>
                      <a:pt x="104677" y="383290"/>
                    </a:lnTo>
                    <a:cubicBezTo>
                      <a:pt x="46830" y="383290"/>
                      <a:pt x="0" y="336419"/>
                      <a:pt x="0" y="278663"/>
                    </a:cubicBezTo>
                    <a:lnTo>
                      <a:pt x="0" y="0"/>
                    </a:lnTo>
                  </a:path>
                </a:pathLst>
              </a:custGeom>
              <a:noFill/>
              <a:ln w="26759" cap="sq">
                <a:solidFill>
                  <a:srgbClr val="EBC657"/>
                </a:solidFill>
                <a:prstDash val="solid"/>
                <a:bevel/>
              </a:ln>
            </p:spPr>
            <p:txBody>
              <a:bodyPr rtlCol="0" anchor="ctr"/>
              <a:lstStyle/>
              <a:p>
                <a:endParaRPr lang="en-GB" sz="1900" noProof="0" dirty="0">
                  <a:latin typeface="Calibri" panose="020F0502020204030204" pitchFamily="34" charset="0"/>
                  <a:cs typeface="Calibri" panose="020F0502020204030204" pitchFamily="34" charset="0"/>
                </a:endParaRPr>
              </a:p>
            </p:txBody>
          </p:sp>
          <p:sp>
            <p:nvSpPr>
              <p:cNvPr id="141" name="Freeform 232">
                <a:extLst>
                  <a:ext uri="{FF2B5EF4-FFF2-40B4-BE49-F238E27FC236}">
                    <a16:creationId xmlns:a16="http://schemas.microsoft.com/office/drawing/2014/main" id="{C8EC5A96-DCE2-0A69-A37F-25B96B4834CA}"/>
                  </a:ext>
                </a:extLst>
              </p:cNvPr>
              <p:cNvSpPr/>
              <p:nvPr/>
            </p:nvSpPr>
            <p:spPr>
              <a:xfrm>
                <a:off x="8582178" y="4678863"/>
                <a:ext cx="80590" cy="80551"/>
              </a:xfrm>
              <a:custGeom>
                <a:avLst/>
                <a:gdLst>
                  <a:gd name="connsiteX0" fmla="*/ 40295 w 80590"/>
                  <a:gd name="connsiteY0" fmla="*/ 0 h 80551"/>
                  <a:gd name="connsiteX1" fmla="*/ 80590 w 80590"/>
                  <a:gd name="connsiteY1" fmla="*/ 40276 h 80551"/>
                  <a:gd name="connsiteX2" fmla="*/ 40295 w 80590"/>
                  <a:gd name="connsiteY2" fmla="*/ 80551 h 80551"/>
                  <a:gd name="connsiteX3" fmla="*/ 0 w 80590"/>
                  <a:gd name="connsiteY3" fmla="*/ 40276 h 80551"/>
                  <a:gd name="connsiteX4" fmla="*/ 40295 w 80590"/>
                  <a:gd name="connsiteY4" fmla="*/ 0 h 8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90" h="80551">
                    <a:moveTo>
                      <a:pt x="40295" y="0"/>
                    </a:moveTo>
                    <a:cubicBezTo>
                      <a:pt x="62524" y="0"/>
                      <a:pt x="80590" y="18057"/>
                      <a:pt x="80590" y="40276"/>
                    </a:cubicBezTo>
                    <a:cubicBezTo>
                      <a:pt x="80590" y="62494"/>
                      <a:pt x="62524" y="80551"/>
                      <a:pt x="40295" y="80551"/>
                    </a:cubicBezTo>
                    <a:cubicBezTo>
                      <a:pt x="18066" y="80551"/>
                      <a:pt x="0" y="62494"/>
                      <a:pt x="0" y="40276"/>
                    </a:cubicBezTo>
                    <a:cubicBezTo>
                      <a:pt x="0" y="18057"/>
                      <a:pt x="18066" y="0"/>
                      <a:pt x="40295" y="0"/>
                    </a:cubicBezTo>
                    <a:close/>
                  </a:path>
                </a:pathLst>
              </a:custGeom>
              <a:solidFill>
                <a:srgbClr val="EBC657"/>
              </a:solidFill>
              <a:ln w="6402" cap="flat">
                <a:noFill/>
                <a:prstDash val="solid"/>
                <a:miter/>
              </a:ln>
            </p:spPr>
            <p:txBody>
              <a:bodyPr rtlCol="0" anchor="ctr"/>
              <a:lstStyle/>
              <a:p>
                <a:endParaRPr lang="en-GB" sz="1900" noProof="0" dirty="0">
                  <a:latin typeface="Calibri" panose="020F0502020204030204" pitchFamily="34" charset="0"/>
                  <a:cs typeface="Calibri" panose="020F0502020204030204" pitchFamily="34" charset="0"/>
                </a:endParaRPr>
              </a:p>
            </p:txBody>
          </p:sp>
        </p:grpSp>
      </p:grpSp>
      <p:grpSp>
        <p:nvGrpSpPr>
          <p:cNvPr id="151" name="Group 259">
            <a:extLst>
              <a:ext uri="{FF2B5EF4-FFF2-40B4-BE49-F238E27FC236}">
                <a16:creationId xmlns:a16="http://schemas.microsoft.com/office/drawing/2014/main" id="{EC8CF982-66B4-1154-4B2B-9CA4308D3D84}"/>
              </a:ext>
            </a:extLst>
          </p:cNvPr>
          <p:cNvGrpSpPr/>
          <p:nvPr/>
        </p:nvGrpSpPr>
        <p:grpSpPr>
          <a:xfrm>
            <a:off x="8447487" y="5308312"/>
            <a:ext cx="320437" cy="878314"/>
            <a:chOff x="8342331" y="5304958"/>
            <a:chExt cx="320437" cy="878314"/>
          </a:xfrm>
        </p:grpSpPr>
        <p:grpSp>
          <p:nvGrpSpPr>
            <p:cNvPr id="152" name="Graphic 5">
              <a:extLst>
                <a:ext uri="{FF2B5EF4-FFF2-40B4-BE49-F238E27FC236}">
                  <a16:creationId xmlns:a16="http://schemas.microsoft.com/office/drawing/2014/main" id="{E4A5EBB4-1D85-97F8-87ED-DBFD57B983ED}"/>
                </a:ext>
              </a:extLst>
            </p:cNvPr>
            <p:cNvGrpSpPr/>
            <p:nvPr/>
          </p:nvGrpSpPr>
          <p:grpSpPr>
            <a:xfrm>
              <a:off x="8342331" y="5304958"/>
              <a:ext cx="320437" cy="615658"/>
              <a:chOff x="8342331" y="5304958"/>
              <a:chExt cx="320437" cy="615658"/>
            </a:xfrm>
          </p:grpSpPr>
          <p:sp>
            <p:nvSpPr>
              <p:cNvPr id="156" name="Freeform 234">
                <a:extLst>
                  <a:ext uri="{FF2B5EF4-FFF2-40B4-BE49-F238E27FC236}">
                    <a16:creationId xmlns:a16="http://schemas.microsoft.com/office/drawing/2014/main" id="{2F1A5DC4-DD52-CFC0-AD2A-C1470AE18E9D}"/>
                  </a:ext>
                </a:extLst>
              </p:cNvPr>
              <p:cNvSpPr/>
              <p:nvPr/>
            </p:nvSpPr>
            <p:spPr>
              <a:xfrm>
                <a:off x="8416514" y="5375393"/>
                <a:ext cx="208008" cy="504948"/>
              </a:xfrm>
              <a:custGeom>
                <a:avLst/>
                <a:gdLst>
                  <a:gd name="connsiteX0" fmla="*/ 208008 w 208008"/>
                  <a:gd name="connsiteY0" fmla="*/ 504949 h 504948"/>
                  <a:gd name="connsiteX1" fmla="*/ 104677 w 208008"/>
                  <a:gd name="connsiteY1" fmla="*/ 504949 h 504948"/>
                  <a:gd name="connsiteX2" fmla="*/ 0 w 208008"/>
                  <a:gd name="connsiteY2" fmla="*/ 400322 h 504948"/>
                  <a:gd name="connsiteX3" fmla="*/ 0 w 208008"/>
                  <a:gd name="connsiteY3" fmla="*/ 0 h 504948"/>
                </a:gdLst>
                <a:ahLst/>
                <a:cxnLst>
                  <a:cxn ang="0">
                    <a:pos x="connsiteX0" y="connsiteY0"/>
                  </a:cxn>
                  <a:cxn ang="0">
                    <a:pos x="connsiteX1" y="connsiteY1"/>
                  </a:cxn>
                  <a:cxn ang="0">
                    <a:pos x="connsiteX2" y="connsiteY2"/>
                  </a:cxn>
                  <a:cxn ang="0">
                    <a:pos x="connsiteX3" y="connsiteY3"/>
                  </a:cxn>
                </a:cxnLst>
                <a:rect l="l" t="t" r="r" b="b"/>
                <a:pathLst>
                  <a:path w="208008" h="504948">
                    <a:moveTo>
                      <a:pt x="208008" y="504949"/>
                    </a:moveTo>
                    <a:lnTo>
                      <a:pt x="104677" y="504949"/>
                    </a:lnTo>
                    <a:cubicBezTo>
                      <a:pt x="46830" y="504949"/>
                      <a:pt x="0" y="458078"/>
                      <a:pt x="0" y="400322"/>
                    </a:cubicBezTo>
                    <a:lnTo>
                      <a:pt x="0" y="0"/>
                    </a:lnTo>
                  </a:path>
                </a:pathLst>
              </a:custGeom>
              <a:noFill/>
              <a:ln w="26759" cap="sq">
                <a:solidFill>
                  <a:srgbClr val="EBC657"/>
                </a:solidFill>
                <a:prstDash val="solid"/>
                <a:bevel/>
              </a:ln>
            </p:spPr>
            <p:txBody>
              <a:bodyPr rtlCol="0" anchor="ctr"/>
              <a:lstStyle/>
              <a:p>
                <a:endParaRPr lang="en-GB" sz="1900" noProof="0" dirty="0">
                  <a:latin typeface="Calibri" panose="020F0502020204030204" pitchFamily="34" charset="0"/>
                  <a:cs typeface="Calibri" panose="020F0502020204030204" pitchFamily="34" charset="0"/>
                </a:endParaRPr>
              </a:p>
            </p:txBody>
          </p:sp>
          <p:sp>
            <p:nvSpPr>
              <p:cNvPr id="157" name="Freeform 235">
                <a:extLst>
                  <a:ext uri="{FF2B5EF4-FFF2-40B4-BE49-F238E27FC236}">
                    <a16:creationId xmlns:a16="http://schemas.microsoft.com/office/drawing/2014/main" id="{48DC0ED3-D448-988F-34BC-7D01D3F992FA}"/>
                  </a:ext>
                </a:extLst>
              </p:cNvPr>
              <p:cNvSpPr/>
              <p:nvPr/>
            </p:nvSpPr>
            <p:spPr>
              <a:xfrm>
                <a:off x="8582178" y="5840066"/>
                <a:ext cx="80590" cy="80550"/>
              </a:xfrm>
              <a:custGeom>
                <a:avLst/>
                <a:gdLst>
                  <a:gd name="connsiteX0" fmla="*/ 40295 w 80590"/>
                  <a:gd name="connsiteY0" fmla="*/ 0 h 80550"/>
                  <a:gd name="connsiteX1" fmla="*/ 80590 w 80590"/>
                  <a:gd name="connsiteY1" fmla="*/ 40275 h 80550"/>
                  <a:gd name="connsiteX2" fmla="*/ 40295 w 80590"/>
                  <a:gd name="connsiteY2" fmla="*/ 80551 h 80550"/>
                  <a:gd name="connsiteX3" fmla="*/ 0 w 80590"/>
                  <a:gd name="connsiteY3" fmla="*/ 40275 h 80550"/>
                  <a:gd name="connsiteX4" fmla="*/ 40295 w 80590"/>
                  <a:gd name="connsiteY4" fmla="*/ 0 h 8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90" h="80550">
                    <a:moveTo>
                      <a:pt x="40295" y="0"/>
                    </a:moveTo>
                    <a:cubicBezTo>
                      <a:pt x="62524" y="0"/>
                      <a:pt x="80590" y="18057"/>
                      <a:pt x="80590" y="40275"/>
                    </a:cubicBezTo>
                    <a:cubicBezTo>
                      <a:pt x="80590" y="62494"/>
                      <a:pt x="62524" y="80551"/>
                      <a:pt x="40295" y="80551"/>
                    </a:cubicBezTo>
                    <a:cubicBezTo>
                      <a:pt x="18066" y="80551"/>
                      <a:pt x="0" y="62494"/>
                      <a:pt x="0" y="40275"/>
                    </a:cubicBezTo>
                    <a:cubicBezTo>
                      <a:pt x="0" y="18057"/>
                      <a:pt x="18066" y="0"/>
                      <a:pt x="40295" y="0"/>
                    </a:cubicBezTo>
                    <a:close/>
                  </a:path>
                </a:pathLst>
              </a:custGeom>
              <a:solidFill>
                <a:srgbClr val="EBC657"/>
              </a:solidFill>
              <a:ln w="6402" cap="flat">
                <a:noFill/>
                <a:prstDash val="solid"/>
                <a:miter/>
              </a:ln>
            </p:spPr>
            <p:txBody>
              <a:bodyPr rtlCol="0" anchor="ctr"/>
              <a:lstStyle/>
              <a:p>
                <a:endParaRPr lang="en-GB" sz="1900" noProof="0" dirty="0">
                  <a:latin typeface="Calibri" panose="020F0502020204030204" pitchFamily="34" charset="0"/>
                  <a:cs typeface="Calibri" panose="020F0502020204030204" pitchFamily="34" charset="0"/>
                </a:endParaRPr>
              </a:p>
            </p:txBody>
          </p:sp>
          <p:grpSp>
            <p:nvGrpSpPr>
              <p:cNvPr id="158" name="Graphic 5">
                <a:extLst>
                  <a:ext uri="{FF2B5EF4-FFF2-40B4-BE49-F238E27FC236}">
                    <a16:creationId xmlns:a16="http://schemas.microsoft.com/office/drawing/2014/main" id="{F5266EE7-B391-5D5B-1220-6B5AD7000F28}"/>
                  </a:ext>
                </a:extLst>
              </p:cNvPr>
              <p:cNvGrpSpPr/>
              <p:nvPr/>
            </p:nvGrpSpPr>
            <p:grpSpPr>
              <a:xfrm>
                <a:off x="8342331" y="5304958"/>
                <a:ext cx="148366" cy="148295"/>
                <a:chOff x="8342331" y="5304958"/>
                <a:chExt cx="148366" cy="148295"/>
              </a:xfrm>
            </p:grpSpPr>
            <p:sp>
              <p:nvSpPr>
                <p:cNvPr id="159" name="Freeform 237">
                  <a:extLst>
                    <a:ext uri="{FF2B5EF4-FFF2-40B4-BE49-F238E27FC236}">
                      <a16:creationId xmlns:a16="http://schemas.microsoft.com/office/drawing/2014/main" id="{8E3A5DD0-050E-2E58-D8C1-455D536A7674}"/>
                    </a:ext>
                  </a:extLst>
                </p:cNvPr>
                <p:cNvSpPr/>
                <p:nvPr/>
              </p:nvSpPr>
              <p:spPr>
                <a:xfrm>
                  <a:off x="8351043" y="5313667"/>
                  <a:ext cx="130941" cy="130879"/>
                </a:xfrm>
                <a:custGeom>
                  <a:avLst/>
                  <a:gdLst>
                    <a:gd name="connsiteX0" fmla="*/ 130942 w 130941"/>
                    <a:gd name="connsiteY0" fmla="*/ 65440 h 130879"/>
                    <a:gd name="connsiteX1" fmla="*/ 65471 w 130941"/>
                    <a:gd name="connsiteY1" fmla="*/ 0 h 130879"/>
                    <a:gd name="connsiteX2" fmla="*/ 0 w 130941"/>
                    <a:gd name="connsiteY2" fmla="*/ 65440 h 130879"/>
                    <a:gd name="connsiteX3" fmla="*/ 65471 w 130941"/>
                    <a:gd name="connsiteY3" fmla="*/ 130879 h 130879"/>
                    <a:gd name="connsiteX4" fmla="*/ 130942 w 130941"/>
                    <a:gd name="connsiteY4" fmla="*/ 65440 h 130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41" h="130879">
                      <a:moveTo>
                        <a:pt x="130942" y="65440"/>
                      </a:moveTo>
                      <a:cubicBezTo>
                        <a:pt x="130942" y="29262"/>
                        <a:pt x="101602" y="0"/>
                        <a:pt x="65471" y="0"/>
                      </a:cubicBezTo>
                      <a:cubicBezTo>
                        <a:pt x="29340" y="0"/>
                        <a:pt x="0" y="29326"/>
                        <a:pt x="0" y="65440"/>
                      </a:cubicBezTo>
                      <a:cubicBezTo>
                        <a:pt x="0" y="101553"/>
                        <a:pt x="29340" y="130879"/>
                        <a:pt x="65471" y="130879"/>
                      </a:cubicBezTo>
                      <a:cubicBezTo>
                        <a:pt x="101602" y="130879"/>
                        <a:pt x="130942" y="101553"/>
                        <a:pt x="130942" y="65440"/>
                      </a:cubicBezTo>
                      <a:close/>
                    </a:path>
                  </a:pathLst>
                </a:custGeom>
                <a:solidFill>
                  <a:srgbClr val="FFFFFF"/>
                </a:solidFill>
                <a:ln w="6402" cap="flat">
                  <a:noFill/>
                  <a:prstDash val="solid"/>
                  <a:miter/>
                </a:ln>
              </p:spPr>
              <p:txBody>
                <a:bodyPr rtlCol="0" anchor="ctr"/>
                <a:lstStyle/>
                <a:p>
                  <a:endParaRPr lang="en-GB" sz="1900" noProof="0" dirty="0">
                    <a:latin typeface="Calibri" panose="020F0502020204030204" pitchFamily="34" charset="0"/>
                    <a:cs typeface="Calibri" panose="020F0502020204030204" pitchFamily="34" charset="0"/>
                  </a:endParaRPr>
                </a:p>
              </p:txBody>
            </p:sp>
            <p:sp>
              <p:nvSpPr>
                <p:cNvPr id="160" name="Freeform 238">
                  <a:extLst>
                    <a:ext uri="{FF2B5EF4-FFF2-40B4-BE49-F238E27FC236}">
                      <a16:creationId xmlns:a16="http://schemas.microsoft.com/office/drawing/2014/main" id="{2698432B-D03A-A4E1-7054-3F9B1484D38E}"/>
                    </a:ext>
                  </a:extLst>
                </p:cNvPr>
                <p:cNvSpPr/>
                <p:nvPr/>
              </p:nvSpPr>
              <p:spPr>
                <a:xfrm>
                  <a:off x="8342331" y="5304958"/>
                  <a:ext cx="148366" cy="148295"/>
                </a:xfrm>
                <a:custGeom>
                  <a:avLst/>
                  <a:gdLst>
                    <a:gd name="connsiteX0" fmla="*/ 148366 w 148366"/>
                    <a:gd name="connsiteY0" fmla="*/ 74148 h 148295"/>
                    <a:gd name="connsiteX1" fmla="*/ 74183 w 148366"/>
                    <a:gd name="connsiteY1" fmla="*/ 148296 h 148295"/>
                    <a:gd name="connsiteX2" fmla="*/ 0 w 148366"/>
                    <a:gd name="connsiteY2" fmla="*/ 74148 h 148295"/>
                    <a:gd name="connsiteX3" fmla="*/ 74183 w 148366"/>
                    <a:gd name="connsiteY3" fmla="*/ 0 h 148295"/>
                    <a:gd name="connsiteX4" fmla="*/ 148366 w 148366"/>
                    <a:gd name="connsiteY4" fmla="*/ 74148 h 148295"/>
                    <a:gd name="connsiteX5" fmla="*/ 148366 w 148366"/>
                    <a:gd name="connsiteY5" fmla="*/ 74148 h 148295"/>
                    <a:gd name="connsiteX6" fmla="*/ 17360 w 148366"/>
                    <a:gd name="connsiteY6" fmla="*/ 74148 h 148295"/>
                    <a:gd name="connsiteX7" fmla="*/ 74119 w 148366"/>
                    <a:gd name="connsiteY7" fmla="*/ 130879 h 148295"/>
                    <a:gd name="connsiteX8" fmla="*/ 130878 w 148366"/>
                    <a:gd name="connsiteY8" fmla="*/ 74148 h 148295"/>
                    <a:gd name="connsiteX9" fmla="*/ 74119 w 148366"/>
                    <a:gd name="connsiteY9" fmla="*/ 17416 h 148295"/>
                    <a:gd name="connsiteX10" fmla="*/ 17360 w 148366"/>
                    <a:gd name="connsiteY10" fmla="*/ 74148 h 148295"/>
                    <a:gd name="connsiteX11" fmla="*/ 17360 w 148366"/>
                    <a:gd name="connsiteY11" fmla="*/ 74148 h 14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66" h="148295">
                      <a:moveTo>
                        <a:pt x="148366" y="74148"/>
                      </a:moveTo>
                      <a:cubicBezTo>
                        <a:pt x="148366" y="115064"/>
                        <a:pt x="115055" y="148296"/>
                        <a:pt x="74183" y="148296"/>
                      </a:cubicBezTo>
                      <a:cubicBezTo>
                        <a:pt x="33312" y="148296"/>
                        <a:pt x="0" y="115000"/>
                        <a:pt x="0" y="74148"/>
                      </a:cubicBezTo>
                      <a:cubicBezTo>
                        <a:pt x="0" y="33296"/>
                        <a:pt x="33312" y="0"/>
                        <a:pt x="74183" y="0"/>
                      </a:cubicBezTo>
                      <a:cubicBezTo>
                        <a:pt x="115055" y="0"/>
                        <a:pt x="148366" y="33296"/>
                        <a:pt x="148366" y="74148"/>
                      </a:cubicBezTo>
                      <a:cubicBezTo>
                        <a:pt x="148366" y="115000"/>
                        <a:pt x="148366" y="33232"/>
                        <a:pt x="148366" y="74148"/>
                      </a:cubicBezTo>
                      <a:close/>
                      <a:moveTo>
                        <a:pt x="17360" y="74148"/>
                      </a:moveTo>
                      <a:cubicBezTo>
                        <a:pt x="17360" y="105459"/>
                        <a:pt x="42793" y="130879"/>
                        <a:pt x="74119" y="130879"/>
                      </a:cubicBezTo>
                      <a:cubicBezTo>
                        <a:pt x="105445" y="130879"/>
                        <a:pt x="130878" y="105459"/>
                        <a:pt x="130878" y="74148"/>
                      </a:cubicBezTo>
                      <a:cubicBezTo>
                        <a:pt x="130878" y="42837"/>
                        <a:pt x="105445" y="17416"/>
                        <a:pt x="74119" y="17416"/>
                      </a:cubicBezTo>
                      <a:cubicBezTo>
                        <a:pt x="42793" y="17416"/>
                        <a:pt x="17360" y="42837"/>
                        <a:pt x="17360" y="74148"/>
                      </a:cubicBezTo>
                      <a:cubicBezTo>
                        <a:pt x="17360" y="105459"/>
                        <a:pt x="17360" y="42837"/>
                        <a:pt x="17360" y="74148"/>
                      </a:cubicBezTo>
                      <a:close/>
                    </a:path>
                  </a:pathLst>
                </a:custGeom>
                <a:solidFill>
                  <a:srgbClr val="EBC657"/>
                </a:solidFill>
                <a:ln w="6402" cap="flat">
                  <a:noFill/>
                  <a:prstDash val="solid"/>
                  <a:miter/>
                </a:ln>
              </p:spPr>
              <p:txBody>
                <a:bodyPr rtlCol="0" anchor="ctr"/>
                <a:lstStyle/>
                <a:p>
                  <a:endParaRPr lang="en-GB" sz="1900" noProof="0" dirty="0">
                    <a:latin typeface="Calibri" panose="020F0502020204030204" pitchFamily="34" charset="0"/>
                    <a:cs typeface="Calibri" panose="020F0502020204030204" pitchFamily="34" charset="0"/>
                  </a:endParaRPr>
                </a:p>
              </p:txBody>
            </p:sp>
          </p:grpSp>
        </p:grpSp>
        <p:grpSp>
          <p:nvGrpSpPr>
            <p:cNvPr id="153" name="Graphic 5">
              <a:extLst>
                <a:ext uri="{FF2B5EF4-FFF2-40B4-BE49-F238E27FC236}">
                  <a16:creationId xmlns:a16="http://schemas.microsoft.com/office/drawing/2014/main" id="{9E87399D-6D35-3085-6D01-9934F6D89404}"/>
                </a:ext>
              </a:extLst>
            </p:cNvPr>
            <p:cNvGrpSpPr/>
            <p:nvPr/>
          </p:nvGrpSpPr>
          <p:grpSpPr>
            <a:xfrm>
              <a:off x="8416514" y="5759707"/>
              <a:ext cx="246253" cy="423565"/>
              <a:chOff x="8416514" y="5759707"/>
              <a:chExt cx="246253" cy="423565"/>
            </a:xfrm>
          </p:grpSpPr>
          <p:sp>
            <p:nvSpPr>
              <p:cNvPr id="154" name="Freeform 240">
                <a:extLst>
                  <a:ext uri="{FF2B5EF4-FFF2-40B4-BE49-F238E27FC236}">
                    <a16:creationId xmlns:a16="http://schemas.microsoft.com/office/drawing/2014/main" id="{7070FC2E-8B2D-83C9-F2AC-039BCA4F9370}"/>
                  </a:ext>
                </a:extLst>
              </p:cNvPr>
              <p:cNvSpPr/>
              <p:nvPr/>
            </p:nvSpPr>
            <p:spPr>
              <a:xfrm>
                <a:off x="8416514" y="5759707"/>
                <a:ext cx="208008" cy="383289"/>
              </a:xfrm>
              <a:custGeom>
                <a:avLst/>
                <a:gdLst>
                  <a:gd name="connsiteX0" fmla="*/ 208008 w 208008"/>
                  <a:gd name="connsiteY0" fmla="*/ 383290 h 383289"/>
                  <a:gd name="connsiteX1" fmla="*/ 104677 w 208008"/>
                  <a:gd name="connsiteY1" fmla="*/ 383290 h 383289"/>
                  <a:gd name="connsiteX2" fmla="*/ 0 w 208008"/>
                  <a:gd name="connsiteY2" fmla="*/ 278663 h 383289"/>
                  <a:gd name="connsiteX3" fmla="*/ 0 w 208008"/>
                  <a:gd name="connsiteY3" fmla="*/ 0 h 383289"/>
                </a:gdLst>
                <a:ahLst/>
                <a:cxnLst>
                  <a:cxn ang="0">
                    <a:pos x="connsiteX0" y="connsiteY0"/>
                  </a:cxn>
                  <a:cxn ang="0">
                    <a:pos x="connsiteX1" y="connsiteY1"/>
                  </a:cxn>
                  <a:cxn ang="0">
                    <a:pos x="connsiteX2" y="connsiteY2"/>
                  </a:cxn>
                  <a:cxn ang="0">
                    <a:pos x="connsiteX3" y="connsiteY3"/>
                  </a:cxn>
                </a:cxnLst>
                <a:rect l="l" t="t" r="r" b="b"/>
                <a:pathLst>
                  <a:path w="208008" h="383289">
                    <a:moveTo>
                      <a:pt x="208008" y="383290"/>
                    </a:moveTo>
                    <a:lnTo>
                      <a:pt x="104677" y="383290"/>
                    </a:lnTo>
                    <a:cubicBezTo>
                      <a:pt x="46830" y="383290"/>
                      <a:pt x="0" y="336419"/>
                      <a:pt x="0" y="278663"/>
                    </a:cubicBezTo>
                    <a:lnTo>
                      <a:pt x="0" y="0"/>
                    </a:lnTo>
                  </a:path>
                </a:pathLst>
              </a:custGeom>
              <a:noFill/>
              <a:ln w="26759" cap="sq">
                <a:solidFill>
                  <a:srgbClr val="EBC657"/>
                </a:solidFill>
                <a:prstDash val="solid"/>
                <a:bevel/>
              </a:ln>
            </p:spPr>
            <p:txBody>
              <a:bodyPr rtlCol="0" anchor="ctr"/>
              <a:lstStyle/>
              <a:p>
                <a:endParaRPr lang="en-GB" sz="1900" noProof="0" dirty="0">
                  <a:latin typeface="Calibri" panose="020F0502020204030204" pitchFamily="34" charset="0"/>
                  <a:cs typeface="Calibri" panose="020F0502020204030204" pitchFamily="34" charset="0"/>
                </a:endParaRPr>
              </a:p>
            </p:txBody>
          </p:sp>
          <p:sp>
            <p:nvSpPr>
              <p:cNvPr id="155" name="Freeform 241">
                <a:extLst>
                  <a:ext uri="{FF2B5EF4-FFF2-40B4-BE49-F238E27FC236}">
                    <a16:creationId xmlns:a16="http://schemas.microsoft.com/office/drawing/2014/main" id="{B8EC0494-B0E5-632E-B193-216331C35CB4}"/>
                  </a:ext>
                </a:extLst>
              </p:cNvPr>
              <p:cNvSpPr/>
              <p:nvPr/>
            </p:nvSpPr>
            <p:spPr>
              <a:xfrm>
                <a:off x="8582178" y="6102721"/>
                <a:ext cx="80590" cy="80551"/>
              </a:xfrm>
              <a:custGeom>
                <a:avLst/>
                <a:gdLst>
                  <a:gd name="connsiteX0" fmla="*/ 40295 w 80590"/>
                  <a:gd name="connsiteY0" fmla="*/ 0 h 80551"/>
                  <a:gd name="connsiteX1" fmla="*/ 80590 w 80590"/>
                  <a:gd name="connsiteY1" fmla="*/ 40276 h 80551"/>
                  <a:gd name="connsiteX2" fmla="*/ 40295 w 80590"/>
                  <a:gd name="connsiteY2" fmla="*/ 80551 h 80551"/>
                  <a:gd name="connsiteX3" fmla="*/ 0 w 80590"/>
                  <a:gd name="connsiteY3" fmla="*/ 40276 h 80551"/>
                  <a:gd name="connsiteX4" fmla="*/ 40295 w 80590"/>
                  <a:gd name="connsiteY4" fmla="*/ 0 h 8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90" h="80551">
                    <a:moveTo>
                      <a:pt x="40295" y="0"/>
                    </a:moveTo>
                    <a:cubicBezTo>
                      <a:pt x="62524" y="0"/>
                      <a:pt x="80590" y="18057"/>
                      <a:pt x="80590" y="40276"/>
                    </a:cubicBezTo>
                    <a:cubicBezTo>
                      <a:pt x="80590" y="62494"/>
                      <a:pt x="62524" y="80551"/>
                      <a:pt x="40295" y="80551"/>
                    </a:cubicBezTo>
                    <a:cubicBezTo>
                      <a:pt x="18066" y="80551"/>
                      <a:pt x="0" y="62494"/>
                      <a:pt x="0" y="40276"/>
                    </a:cubicBezTo>
                    <a:cubicBezTo>
                      <a:pt x="0" y="18057"/>
                      <a:pt x="18066" y="0"/>
                      <a:pt x="40295" y="0"/>
                    </a:cubicBezTo>
                    <a:close/>
                  </a:path>
                </a:pathLst>
              </a:custGeom>
              <a:solidFill>
                <a:srgbClr val="EBC657"/>
              </a:solidFill>
              <a:ln w="6402" cap="flat">
                <a:noFill/>
                <a:prstDash val="solid"/>
                <a:miter/>
              </a:ln>
            </p:spPr>
            <p:txBody>
              <a:bodyPr rtlCol="0" anchor="ctr"/>
              <a:lstStyle/>
              <a:p>
                <a:endParaRPr lang="en-GB" sz="1900" noProof="0" dirty="0">
                  <a:latin typeface="Calibri" panose="020F0502020204030204" pitchFamily="34" charset="0"/>
                  <a:cs typeface="Calibri" panose="020F0502020204030204" pitchFamily="34" charset="0"/>
                </a:endParaRPr>
              </a:p>
            </p:txBody>
          </p:sp>
        </p:grpSp>
      </p:grpSp>
      <p:sp>
        <p:nvSpPr>
          <p:cNvPr id="161" name="TextBox 242">
            <a:extLst>
              <a:ext uri="{FF2B5EF4-FFF2-40B4-BE49-F238E27FC236}">
                <a16:creationId xmlns:a16="http://schemas.microsoft.com/office/drawing/2014/main" id="{7420BD66-F125-B113-55DD-1DEB77881859}"/>
              </a:ext>
            </a:extLst>
          </p:cNvPr>
          <p:cNvSpPr txBox="1"/>
          <p:nvPr/>
        </p:nvSpPr>
        <p:spPr>
          <a:xfrm>
            <a:off x="8585324" y="908827"/>
            <a:ext cx="1518364" cy="384721"/>
          </a:xfrm>
          <a:prstGeom prst="rect">
            <a:avLst/>
          </a:prstGeom>
          <a:noFill/>
        </p:spPr>
        <p:txBody>
          <a:bodyPr wrap="none" rtlCol="0">
            <a:spAutoFit/>
          </a:bodyPr>
          <a:lstStyle/>
          <a:p>
            <a:pPr algn="l"/>
            <a:r>
              <a:rPr lang="en-GB" sz="1900" b="1" spc="0" baseline="0" noProof="0" dirty="0">
                <a:ln/>
                <a:solidFill>
                  <a:srgbClr val="A7A9AC"/>
                </a:solidFill>
                <a:latin typeface="Calibri" panose="020F0502020204030204" pitchFamily="34" charset="0"/>
                <a:cs typeface="Calibri" panose="020F0502020204030204" pitchFamily="34" charset="0"/>
                <a:sym typeface="Calibri"/>
                <a:rtl val="0"/>
              </a:rPr>
              <a:t>DIMENSIONS</a:t>
            </a:r>
          </a:p>
        </p:txBody>
      </p:sp>
      <p:sp>
        <p:nvSpPr>
          <p:cNvPr id="164" name="TextBox 246">
            <a:extLst>
              <a:ext uri="{FF2B5EF4-FFF2-40B4-BE49-F238E27FC236}">
                <a16:creationId xmlns:a16="http://schemas.microsoft.com/office/drawing/2014/main" id="{55D6265F-D85D-1174-AB7F-E2BC7D3E6A0D}"/>
              </a:ext>
            </a:extLst>
          </p:cNvPr>
          <p:cNvSpPr txBox="1"/>
          <p:nvPr/>
        </p:nvSpPr>
        <p:spPr>
          <a:xfrm>
            <a:off x="663488" y="1900553"/>
            <a:ext cx="1654334" cy="660565"/>
          </a:xfrm>
          <a:prstGeom prst="rect">
            <a:avLst/>
          </a:prstGeom>
          <a:noFill/>
        </p:spPr>
        <p:txBody>
          <a:bodyPr wrap="square" rtlCol="0">
            <a:spAutoFit/>
          </a:bodyPr>
          <a:lstStyle/>
          <a:p>
            <a:pPr>
              <a:lnSpc>
                <a:spcPts val="2180"/>
              </a:lnSpc>
            </a:pPr>
            <a:r>
              <a:rPr lang="en-GB" sz="2200" noProof="0" dirty="0">
                <a:ln/>
                <a:solidFill>
                  <a:srgbClr val="FFFFFF"/>
                </a:solidFill>
                <a:latin typeface="Calibri"/>
                <a:cs typeface="Calibri"/>
                <a:sym typeface="Calibri"/>
                <a:rtl val="0"/>
              </a:rPr>
              <a:t>CLIMATE DISASTERS</a:t>
            </a:r>
            <a:endParaRPr lang="en-GB" sz="2200" spc="0" baseline="0" noProof="0" dirty="0">
              <a:ln/>
              <a:solidFill>
                <a:srgbClr val="FFFFFF"/>
              </a:solidFill>
              <a:latin typeface="Calibri"/>
              <a:cs typeface="Calibri"/>
              <a:sym typeface="Calibri"/>
              <a:rtl val="0"/>
            </a:endParaRPr>
          </a:p>
        </p:txBody>
      </p:sp>
      <p:sp>
        <p:nvSpPr>
          <p:cNvPr id="165" name="TextBox 247">
            <a:extLst>
              <a:ext uri="{FF2B5EF4-FFF2-40B4-BE49-F238E27FC236}">
                <a16:creationId xmlns:a16="http://schemas.microsoft.com/office/drawing/2014/main" id="{EC4BF4E7-00CC-F121-2C0E-5BA9D20375EE}"/>
              </a:ext>
            </a:extLst>
          </p:cNvPr>
          <p:cNvSpPr txBox="1"/>
          <p:nvPr/>
        </p:nvSpPr>
        <p:spPr>
          <a:xfrm>
            <a:off x="672415" y="4350652"/>
            <a:ext cx="2613045" cy="660565"/>
          </a:xfrm>
          <a:prstGeom prst="rect">
            <a:avLst/>
          </a:prstGeom>
          <a:noFill/>
        </p:spPr>
        <p:txBody>
          <a:bodyPr wrap="square" rtlCol="0">
            <a:spAutoFit/>
          </a:bodyPr>
          <a:lstStyle/>
          <a:p>
            <a:pPr>
              <a:lnSpc>
                <a:spcPts val="2180"/>
              </a:lnSpc>
            </a:pPr>
            <a:r>
              <a:rPr lang="en-GB" sz="2200" noProof="0" dirty="0">
                <a:ln/>
                <a:solidFill>
                  <a:srgbClr val="FFFFFF"/>
                </a:solidFill>
                <a:latin typeface="Calibri"/>
                <a:cs typeface="Calibri"/>
                <a:sym typeface="Calibri"/>
                <a:rtl val="0"/>
              </a:rPr>
              <a:t>DECARBONISATION OF ECONOMIES</a:t>
            </a:r>
            <a:endParaRPr lang="en-GB" sz="2200" spc="0" baseline="0" noProof="0" dirty="0">
              <a:ln/>
              <a:solidFill>
                <a:srgbClr val="FFFFFF"/>
              </a:solidFill>
              <a:latin typeface="Calibri"/>
              <a:cs typeface="Calibri"/>
              <a:sym typeface="Calibri"/>
              <a:rtl val="0"/>
            </a:endParaRPr>
          </a:p>
        </p:txBody>
      </p:sp>
      <p:sp>
        <p:nvSpPr>
          <p:cNvPr id="166" name="TextBox 249">
            <a:extLst>
              <a:ext uri="{FF2B5EF4-FFF2-40B4-BE49-F238E27FC236}">
                <a16:creationId xmlns:a16="http://schemas.microsoft.com/office/drawing/2014/main" id="{4089A11E-BED3-9DB2-9AF6-75DAE7EC7B24}"/>
              </a:ext>
            </a:extLst>
          </p:cNvPr>
          <p:cNvSpPr txBox="1"/>
          <p:nvPr/>
        </p:nvSpPr>
        <p:spPr>
          <a:xfrm>
            <a:off x="583807" y="5591026"/>
            <a:ext cx="2216504" cy="660565"/>
          </a:xfrm>
          <a:prstGeom prst="rect">
            <a:avLst/>
          </a:prstGeom>
          <a:noFill/>
        </p:spPr>
        <p:txBody>
          <a:bodyPr wrap="none" rtlCol="0">
            <a:spAutoFit/>
          </a:bodyPr>
          <a:lstStyle/>
          <a:p>
            <a:pPr>
              <a:lnSpc>
                <a:spcPts val="2180"/>
              </a:lnSpc>
            </a:pPr>
            <a:r>
              <a:rPr lang="en-GB" sz="2200" noProof="0" dirty="0">
                <a:ln/>
                <a:solidFill>
                  <a:srgbClr val="FFFFFF"/>
                </a:solidFill>
                <a:latin typeface="Calibri"/>
                <a:cs typeface="Calibri"/>
                <a:sym typeface="Calibri"/>
                <a:rtl val="0"/>
              </a:rPr>
              <a:t>ENVIRONMENTAL</a:t>
            </a:r>
          </a:p>
          <a:p>
            <a:pPr>
              <a:lnSpc>
                <a:spcPts val="2180"/>
              </a:lnSpc>
            </a:pPr>
            <a:r>
              <a:rPr lang="en-GB" sz="2200" noProof="0" dirty="0">
                <a:ln/>
                <a:solidFill>
                  <a:srgbClr val="FFFFFF"/>
                </a:solidFill>
                <a:latin typeface="Calibri"/>
                <a:cs typeface="Calibri"/>
                <a:sym typeface="Calibri"/>
                <a:rtl val="0"/>
              </a:rPr>
              <a:t> DEGRADATION</a:t>
            </a:r>
            <a:endParaRPr lang="en-GB" sz="2200" spc="0" baseline="0" noProof="0" dirty="0">
              <a:ln/>
              <a:solidFill>
                <a:srgbClr val="FFFFFF"/>
              </a:solidFill>
              <a:latin typeface="Calibri"/>
              <a:cs typeface="Calibri"/>
              <a:sym typeface="Calibri"/>
              <a:rtl val="0"/>
            </a:endParaRPr>
          </a:p>
        </p:txBody>
      </p:sp>
      <p:sp>
        <p:nvSpPr>
          <p:cNvPr id="167" name="TextBox 250">
            <a:extLst>
              <a:ext uri="{FF2B5EF4-FFF2-40B4-BE49-F238E27FC236}">
                <a16:creationId xmlns:a16="http://schemas.microsoft.com/office/drawing/2014/main" id="{021AB718-4591-D7A2-B961-6B3E7A6763E6}"/>
              </a:ext>
            </a:extLst>
          </p:cNvPr>
          <p:cNvSpPr txBox="1"/>
          <p:nvPr/>
        </p:nvSpPr>
        <p:spPr>
          <a:xfrm>
            <a:off x="4724782" y="2645481"/>
            <a:ext cx="2046201" cy="660565"/>
          </a:xfrm>
          <a:prstGeom prst="rect">
            <a:avLst/>
          </a:prstGeom>
          <a:noFill/>
        </p:spPr>
        <p:txBody>
          <a:bodyPr wrap="none" rtlCol="0">
            <a:spAutoFit/>
          </a:bodyPr>
          <a:lstStyle/>
          <a:p>
            <a:pPr>
              <a:lnSpc>
                <a:spcPts val="2180"/>
              </a:lnSpc>
            </a:pPr>
            <a:r>
              <a:rPr lang="en-GB" sz="2200" noProof="0" dirty="0">
                <a:ln/>
                <a:solidFill>
                  <a:srgbClr val="FFFFFF"/>
                </a:solidFill>
                <a:latin typeface="Calibri"/>
                <a:cs typeface="Calibri"/>
                <a:sym typeface="Calibri"/>
                <a:rtl val="0"/>
              </a:rPr>
              <a:t>OCCUPATIONAL </a:t>
            </a:r>
          </a:p>
          <a:p>
            <a:pPr>
              <a:lnSpc>
                <a:spcPts val="2180"/>
              </a:lnSpc>
            </a:pPr>
            <a:r>
              <a:rPr lang="en-GB" sz="2200" noProof="0" dirty="0">
                <a:ln/>
                <a:solidFill>
                  <a:srgbClr val="FFFFFF"/>
                </a:solidFill>
                <a:latin typeface="Calibri"/>
                <a:cs typeface="Calibri"/>
                <a:sym typeface="Calibri"/>
                <a:rtl val="0"/>
              </a:rPr>
              <a:t>HEALTH</a:t>
            </a:r>
            <a:endParaRPr lang="en-GB" sz="2200" spc="0" baseline="0" noProof="0" dirty="0">
              <a:ln/>
              <a:solidFill>
                <a:srgbClr val="FFFFFF"/>
              </a:solidFill>
              <a:latin typeface="Calibri"/>
              <a:cs typeface="Calibri"/>
              <a:sym typeface="Calibri"/>
              <a:rtl val="0"/>
            </a:endParaRPr>
          </a:p>
        </p:txBody>
      </p:sp>
      <p:sp>
        <p:nvSpPr>
          <p:cNvPr id="168" name="TextBox 251">
            <a:extLst>
              <a:ext uri="{FF2B5EF4-FFF2-40B4-BE49-F238E27FC236}">
                <a16:creationId xmlns:a16="http://schemas.microsoft.com/office/drawing/2014/main" id="{2985AC05-86D2-7B46-AE49-67B97D510D1D}"/>
              </a:ext>
            </a:extLst>
          </p:cNvPr>
          <p:cNvSpPr txBox="1"/>
          <p:nvPr/>
        </p:nvSpPr>
        <p:spPr>
          <a:xfrm>
            <a:off x="4724782" y="3878256"/>
            <a:ext cx="2248757" cy="660565"/>
          </a:xfrm>
          <a:prstGeom prst="rect">
            <a:avLst/>
          </a:prstGeom>
          <a:noFill/>
        </p:spPr>
        <p:txBody>
          <a:bodyPr wrap="none" rtlCol="0">
            <a:spAutoFit/>
          </a:bodyPr>
          <a:lstStyle/>
          <a:p>
            <a:pPr>
              <a:lnSpc>
                <a:spcPts val="2180"/>
              </a:lnSpc>
            </a:pPr>
            <a:r>
              <a:rPr lang="en-GB" sz="2200" noProof="0" dirty="0">
                <a:ln/>
                <a:solidFill>
                  <a:srgbClr val="FFFFFF"/>
                </a:solidFill>
                <a:latin typeface="Calibri"/>
                <a:cs typeface="Calibri"/>
                <a:sym typeface="Calibri"/>
                <a:rtl val="0"/>
              </a:rPr>
              <a:t>INFRASTRUCTURE</a:t>
            </a:r>
          </a:p>
          <a:p>
            <a:pPr>
              <a:lnSpc>
                <a:spcPts val="2180"/>
              </a:lnSpc>
            </a:pPr>
            <a:r>
              <a:rPr lang="en-GB" sz="2200" noProof="0" dirty="0">
                <a:ln/>
                <a:solidFill>
                  <a:srgbClr val="FFFFFF"/>
                </a:solidFill>
                <a:latin typeface="Calibri"/>
                <a:cs typeface="Calibri"/>
                <a:sym typeface="Calibri"/>
                <a:rtl val="0"/>
              </a:rPr>
              <a:t> AND ASSETS</a:t>
            </a:r>
            <a:endParaRPr lang="en-GB" sz="2200" spc="0" baseline="0" noProof="0" dirty="0">
              <a:ln/>
              <a:solidFill>
                <a:srgbClr val="FFFFFF"/>
              </a:solidFill>
              <a:latin typeface="Calibri"/>
              <a:cs typeface="Calibri"/>
              <a:sym typeface="Calibri"/>
              <a:rtl val="0"/>
            </a:endParaRPr>
          </a:p>
        </p:txBody>
      </p:sp>
      <p:sp>
        <p:nvSpPr>
          <p:cNvPr id="169" name="TextBox 252">
            <a:extLst>
              <a:ext uri="{FF2B5EF4-FFF2-40B4-BE49-F238E27FC236}">
                <a16:creationId xmlns:a16="http://schemas.microsoft.com/office/drawing/2014/main" id="{EF531E5B-3918-91E6-35BA-CB7D22DA183F}"/>
              </a:ext>
            </a:extLst>
          </p:cNvPr>
          <p:cNvSpPr txBox="1"/>
          <p:nvPr/>
        </p:nvSpPr>
        <p:spPr>
          <a:xfrm>
            <a:off x="4722265" y="5062006"/>
            <a:ext cx="1715534" cy="378437"/>
          </a:xfrm>
          <a:prstGeom prst="rect">
            <a:avLst/>
          </a:prstGeom>
          <a:noFill/>
        </p:spPr>
        <p:txBody>
          <a:bodyPr wrap="none" rtlCol="0">
            <a:spAutoFit/>
          </a:bodyPr>
          <a:lstStyle/>
          <a:p>
            <a:pPr>
              <a:lnSpc>
                <a:spcPts val="2180"/>
              </a:lnSpc>
            </a:pPr>
            <a:r>
              <a:rPr lang="en-GB" sz="2200" noProof="0" dirty="0">
                <a:ln/>
                <a:solidFill>
                  <a:srgbClr val="FFFFFF"/>
                </a:solidFill>
                <a:latin typeface="Calibri"/>
                <a:cs typeface="Calibri"/>
                <a:sym typeface="Calibri"/>
                <a:rtl val="0"/>
              </a:rPr>
              <a:t>LIVELIHOODS</a:t>
            </a:r>
            <a:endParaRPr lang="en-GB" sz="2200" spc="0" baseline="0" noProof="0" dirty="0">
              <a:ln/>
              <a:solidFill>
                <a:srgbClr val="FFFFFF"/>
              </a:solidFill>
              <a:latin typeface="Calibri"/>
              <a:cs typeface="Calibri"/>
              <a:sym typeface="Calibri"/>
              <a:rtl val="0"/>
            </a:endParaRPr>
          </a:p>
        </p:txBody>
      </p:sp>
      <p:sp>
        <p:nvSpPr>
          <p:cNvPr id="170" name="TextBox 253">
            <a:extLst>
              <a:ext uri="{FF2B5EF4-FFF2-40B4-BE49-F238E27FC236}">
                <a16:creationId xmlns:a16="http://schemas.microsoft.com/office/drawing/2014/main" id="{20F44431-18E0-4572-742E-2F554DEA03B4}"/>
              </a:ext>
            </a:extLst>
          </p:cNvPr>
          <p:cNvSpPr txBox="1"/>
          <p:nvPr/>
        </p:nvSpPr>
        <p:spPr>
          <a:xfrm>
            <a:off x="4731659" y="5983262"/>
            <a:ext cx="1284326" cy="378437"/>
          </a:xfrm>
          <a:prstGeom prst="rect">
            <a:avLst/>
          </a:prstGeom>
          <a:noFill/>
        </p:spPr>
        <p:txBody>
          <a:bodyPr wrap="none" rtlCol="0">
            <a:spAutoFit/>
          </a:bodyPr>
          <a:lstStyle/>
          <a:p>
            <a:pPr>
              <a:lnSpc>
                <a:spcPts val="2180"/>
              </a:lnSpc>
            </a:pPr>
            <a:r>
              <a:rPr lang="en-GB" sz="2200" noProof="0" dirty="0">
                <a:ln/>
                <a:solidFill>
                  <a:srgbClr val="FFFFFF"/>
                </a:solidFill>
                <a:latin typeface="Calibri"/>
                <a:cs typeface="Calibri"/>
                <a:sym typeface="Calibri"/>
                <a:rtl val="0"/>
              </a:rPr>
              <a:t>TIME USE</a:t>
            </a:r>
            <a:endParaRPr lang="en-GB" sz="2200" spc="0" baseline="0" noProof="0" dirty="0">
              <a:ln/>
              <a:solidFill>
                <a:srgbClr val="FFFFFF"/>
              </a:solidFill>
              <a:latin typeface="Calibri"/>
              <a:cs typeface="Calibri"/>
              <a:sym typeface="Calibri"/>
              <a:rtl val="0"/>
            </a:endParaRPr>
          </a:p>
        </p:txBody>
      </p:sp>
      <p:sp>
        <p:nvSpPr>
          <p:cNvPr id="172" name="TextBox 177">
            <a:extLst>
              <a:ext uri="{FF2B5EF4-FFF2-40B4-BE49-F238E27FC236}">
                <a16:creationId xmlns:a16="http://schemas.microsoft.com/office/drawing/2014/main" id="{F85723BE-C134-6768-38DF-86C54361B9FE}"/>
              </a:ext>
            </a:extLst>
          </p:cNvPr>
          <p:cNvSpPr txBox="1"/>
          <p:nvPr/>
        </p:nvSpPr>
        <p:spPr>
          <a:xfrm>
            <a:off x="8734459" y="2071026"/>
            <a:ext cx="2862002" cy="369332"/>
          </a:xfrm>
          <a:prstGeom prst="rect">
            <a:avLst/>
          </a:prstGeom>
          <a:noFill/>
        </p:spPr>
        <p:txBody>
          <a:bodyPr wrap="none" rtlCol="0">
            <a:spAutoFit/>
          </a:bodyPr>
          <a:lstStyle/>
          <a:p>
            <a:pPr algn="l"/>
            <a:r>
              <a:rPr lang="en-GB" spc="0" baseline="0" noProof="0" dirty="0">
                <a:ln/>
                <a:solidFill>
                  <a:srgbClr val="58595B"/>
                </a:solidFill>
                <a:latin typeface="Calibri" panose="020F0502020204030204" pitchFamily="34" charset="0"/>
                <a:cs typeface="Calibri" panose="020F0502020204030204" pitchFamily="34" charset="0"/>
                <a:sym typeface="Calibri"/>
                <a:rtl val="0"/>
              </a:rPr>
              <a:t>Job destruction and creation</a:t>
            </a:r>
          </a:p>
        </p:txBody>
      </p:sp>
      <p:pic>
        <p:nvPicPr>
          <p:cNvPr id="3" name="Picture 4">
            <a:extLst>
              <a:ext uri="{FF2B5EF4-FFF2-40B4-BE49-F238E27FC236}">
                <a16:creationId xmlns:a16="http://schemas.microsoft.com/office/drawing/2014/main" id="{15AED459-286A-CD16-083D-7464420EC2F0}"/>
              </a:ext>
            </a:extLst>
          </p:cNvPr>
          <p:cNvPicPr>
            <a:picLocks noChangeAspect="1"/>
          </p:cNvPicPr>
          <p:nvPr/>
        </p:nvPicPr>
        <p:blipFill>
          <a:blip r:embed="rId2"/>
          <a:srcRect l="65063" t="1" r="-296" b="59048"/>
          <a:stretch>
            <a:fillRect/>
          </a:stretch>
        </p:blipFill>
        <p:spPr>
          <a:xfrm>
            <a:off x="11859" y="37891"/>
            <a:ext cx="1187016" cy="1257300"/>
          </a:xfrm>
          <a:prstGeom prst="rect">
            <a:avLst/>
          </a:prstGeom>
          <a:noFill/>
          <a:ln w="9525">
            <a:noFill/>
          </a:ln>
        </p:spPr>
      </p:pic>
      <p:sp>
        <p:nvSpPr>
          <p:cNvPr id="163" name="TextBox 5">
            <a:extLst>
              <a:ext uri="{FF2B5EF4-FFF2-40B4-BE49-F238E27FC236}">
                <a16:creationId xmlns:a16="http://schemas.microsoft.com/office/drawing/2014/main" id="{EEA8A9DD-DFB8-EF65-E6B4-FDA33629CE3D}"/>
              </a:ext>
            </a:extLst>
          </p:cNvPr>
          <p:cNvSpPr txBox="1"/>
          <p:nvPr/>
        </p:nvSpPr>
        <p:spPr>
          <a:xfrm>
            <a:off x="1198875" y="236516"/>
            <a:ext cx="9685025" cy="400110"/>
          </a:xfrm>
          <a:prstGeom prst="rect">
            <a:avLst/>
          </a:prstGeom>
          <a:noFill/>
          <a:ln w="9525">
            <a:noFill/>
          </a:ln>
        </p:spPr>
        <p:txBody>
          <a:bodyPr wrap="square">
            <a:spAutoFit/>
          </a:bodyPr>
          <a:lstStyle/>
          <a:p>
            <a:pPr algn="l" eaLnBrk="1" hangingPunct="1">
              <a:buNone/>
            </a:pPr>
            <a:r>
              <a:rPr lang="en-GB" sz="2000" b="1" dirty="0"/>
              <a:t>How do climate challenges affect labour markets?</a:t>
            </a:r>
            <a:endParaRPr lang="en-GB" dirty="0"/>
          </a:p>
        </p:txBody>
      </p:sp>
      <p:pic>
        <p:nvPicPr>
          <p:cNvPr id="173" name="Picture 172">
            <a:extLst>
              <a:ext uri="{FF2B5EF4-FFF2-40B4-BE49-F238E27FC236}">
                <a16:creationId xmlns:a16="http://schemas.microsoft.com/office/drawing/2014/main" id="{FE210C1B-1E51-FAB1-2363-CABACB791D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0561" y="135740"/>
            <a:ext cx="802360" cy="1004927"/>
          </a:xfrm>
          <a:prstGeom prst="rect">
            <a:avLst/>
          </a:prstGeom>
        </p:spPr>
      </p:pic>
      <p:sp>
        <p:nvSpPr>
          <p:cNvPr id="2" name="TextBox 7">
            <a:extLst>
              <a:ext uri="{FF2B5EF4-FFF2-40B4-BE49-F238E27FC236}">
                <a16:creationId xmlns:a16="http://schemas.microsoft.com/office/drawing/2014/main" id="{0BC16747-AE1C-9145-DB26-3DF0473C5158}"/>
              </a:ext>
            </a:extLst>
          </p:cNvPr>
          <p:cNvSpPr txBox="1"/>
          <p:nvPr/>
        </p:nvSpPr>
        <p:spPr>
          <a:xfrm>
            <a:off x="207344" y="6535802"/>
            <a:ext cx="5153025" cy="307975"/>
          </a:xfrm>
          <a:prstGeom prst="rect">
            <a:avLst/>
          </a:prstGeom>
          <a:noFill/>
          <a:ln w="9525">
            <a:noFill/>
          </a:ln>
        </p:spPr>
        <p:txBody>
          <a:bodyPr>
            <a:spAutoFit/>
          </a:bodyPr>
          <a:lstStyle/>
          <a:p>
            <a:pPr eaLnBrk="1" hangingPunct="1">
              <a:buNone/>
            </a:pPr>
            <a:r>
              <a:rPr lang="en-GB" sz="1400" noProof="0" dirty="0">
                <a:latin typeface="Aptos" pitchFamily="34" charset="0"/>
              </a:rPr>
              <a:t>Fuente: Cortínez y Livert, 2026. CEPAL.</a:t>
            </a:r>
          </a:p>
        </p:txBody>
      </p:sp>
    </p:spTree>
    <p:extLst>
      <p:ext uri="{BB962C8B-B14F-4D97-AF65-F5344CB8AC3E}">
        <p14:creationId xmlns:p14="http://schemas.microsoft.com/office/powerpoint/2010/main" val="3536819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A2E19-40DE-C357-CB4C-75D13F7590B9}"/>
            </a:ext>
          </a:extLst>
        </p:cNvPr>
        <p:cNvGrpSpPr/>
        <p:nvPr/>
      </p:nvGrpSpPr>
      <p:grpSpPr>
        <a:xfrm>
          <a:off x="0" y="0"/>
          <a:ext cx="0" cy="0"/>
          <a:chOff x="0" y="0"/>
          <a:chExt cx="0" cy="0"/>
        </a:xfrm>
      </p:grpSpPr>
      <p:pic>
        <p:nvPicPr>
          <p:cNvPr id="3073" name="Picture 4">
            <a:extLst>
              <a:ext uri="{FF2B5EF4-FFF2-40B4-BE49-F238E27FC236}">
                <a16:creationId xmlns:a16="http://schemas.microsoft.com/office/drawing/2014/main" id="{E301BA06-3639-92B4-7100-54689A7C1226}"/>
              </a:ext>
            </a:extLst>
          </p:cNvPr>
          <p:cNvPicPr>
            <a:picLocks noChangeAspect="1"/>
          </p:cNvPicPr>
          <p:nvPr/>
        </p:nvPicPr>
        <p:blipFill>
          <a:blip r:embed="rId2"/>
          <a:srcRect l="65063" t="1" r="-296" b="59048"/>
          <a:stretch>
            <a:fillRect/>
          </a:stretch>
        </p:blipFill>
        <p:spPr>
          <a:xfrm>
            <a:off x="11859" y="37891"/>
            <a:ext cx="1187016" cy="1257300"/>
          </a:xfrm>
          <a:prstGeom prst="rect">
            <a:avLst/>
          </a:prstGeom>
          <a:noFill/>
          <a:ln w="9525">
            <a:noFill/>
          </a:ln>
        </p:spPr>
      </p:pic>
      <p:sp>
        <p:nvSpPr>
          <p:cNvPr id="3074" name="TextBox 5">
            <a:extLst>
              <a:ext uri="{FF2B5EF4-FFF2-40B4-BE49-F238E27FC236}">
                <a16:creationId xmlns:a16="http://schemas.microsoft.com/office/drawing/2014/main" id="{4EFD6A85-1FDE-4D5D-B526-303C62D1F476}"/>
              </a:ext>
            </a:extLst>
          </p:cNvPr>
          <p:cNvSpPr txBox="1"/>
          <p:nvPr/>
        </p:nvSpPr>
        <p:spPr>
          <a:xfrm>
            <a:off x="1198875" y="236516"/>
            <a:ext cx="9685025" cy="954107"/>
          </a:xfrm>
          <a:prstGeom prst="rect">
            <a:avLst/>
          </a:prstGeom>
          <a:noFill/>
          <a:ln w="9525">
            <a:noFill/>
          </a:ln>
        </p:spPr>
        <p:txBody>
          <a:bodyPr wrap="square">
            <a:spAutoFit/>
          </a:bodyPr>
          <a:lstStyle>
            <a:defPPr>
              <a:defRPr lang=""/>
            </a:defPPr>
            <a:lvl1pPr eaLnBrk="1" hangingPunct="1">
              <a:defRPr sz="2000" b="1"/>
            </a:lvl1pPr>
          </a:lstStyle>
          <a:p>
            <a:r>
              <a:rPr lang="en-GB" dirty="0"/>
              <a:t>The strategic role of Ministries of Labour in climate‑related disasters</a:t>
            </a:r>
          </a:p>
        </p:txBody>
      </p:sp>
      <p:pic>
        <p:nvPicPr>
          <p:cNvPr id="6" name="Picture 5">
            <a:extLst>
              <a:ext uri="{FF2B5EF4-FFF2-40B4-BE49-F238E27FC236}">
                <a16:creationId xmlns:a16="http://schemas.microsoft.com/office/drawing/2014/main" id="{C1C7D93D-EF11-5765-2B6F-CD0D75EA86EF}"/>
              </a:ext>
            </a:extLst>
          </p:cNvPr>
          <p:cNvPicPr>
            <a:picLocks noChangeAspect="1"/>
          </p:cNvPicPr>
          <p:nvPr/>
        </p:nvPicPr>
        <p:blipFill>
          <a:blip r:embed="rId3"/>
          <a:stretch>
            <a:fillRect/>
          </a:stretch>
        </p:blipFill>
        <p:spPr>
          <a:xfrm rot="10800000">
            <a:off x="373579" y="1282699"/>
            <a:ext cx="413520" cy="5436395"/>
          </a:xfrm>
          <a:prstGeom prst="rect">
            <a:avLst/>
          </a:prstGeom>
        </p:spPr>
      </p:pic>
      <p:pic>
        <p:nvPicPr>
          <p:cNvPr id="3" name="Picture 2">
            <a:extLst>
              <a:ext uri="{FF2B5EF4-FFF2-40B4-BE49-F238E27FC236}">
                <a16:creationId xmlns:a16="http://schemas.microsoft.com/office/drawing/2014/main" id="{2058E643-D1B4-59F6-EF44-0C3DC0E804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0561" y="135740"/>
            <a:ext cx="802360" cy="1004927"/>
          </a:xfrm>
          <a:prstGeom prst="rect">
            <a:avLst/>
          </a:prstGeom>
        </p:spPr>
      </p:pic>
      <p:sp>
        <p:nvSpPr>
          <p:cNvPr id="34" name="Content Placeholder 2">
            <a:extLst>
              <a:ext uri="{FF2B5EF4-FFF2-40B4-BE49-F238E27FC236}">
                <a16:creationId xmlns:a16="http://schemas.microsoft.com/office/drawing/2014/main" id="{C1030F81-8CBA-A942-777B-B77346DF1CBB}"/>
              </a:ext>
            </a:extLst>
          </p:cNvPr>
          <p:cNvSpPr txBox="1">
            <a:spLocks/>
          </p:cNvSpPr>
          <p:nvPr/>
        </p:nvSpPr>
        <p:spPr>
          <a:xfrm>
            <a:off x="7785453" y="1441532"/>
            <a:ext cx="4147468" cy="4912334"/>
          </a:xfrm>
          <a:prstGeom prst="rect">
            <a:avLst/>
          </a:prstGeom>
          <a:noFill/>
          <a:ln w="9525">
            <a:noFill/>
          </a:ln>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fontAlgn="auto">
              <a:spcAft>
                <a:spcPts val="0"/>
              </a:spcAft>
              <a:buFont typeface="Arial" panose="020B0604020202020204" pitchFamily="34" charset="0"/>
              <a:buChar char="•"/>
            </a:pPr>
            <a:r>
              <a:rPr lang="en-GB" sz="2200" dirty="0"/>
              <a:t>Labour ministries are shifting from reacting to crises to managing labour transitions.</a:t>
            </a:r>
          </a:p>
          <a:p>
            <a:pPr marL="342900" indent="-342900" algn="just" fontAlgn="auto">
              <a:spcAft>
                <a:spcPts val="0"/>
              </a:spcAft>
              <a:buFont typeface="Arial" panose="020B0604020202020204" pitchFamily="34" charset="0"/>
              <a:buChar char="•"/>
            </a:pPr>
            <a:endParaRPr lang="en-GB" sz="2200" dirty="0"/>
          </a:p>
          <a:p>
            <a:pPr marL="342900" indent="-342900" algn="just" fontAlgn="auto">
              <a:spcAft>
                <a:spcPts val="0"/>
              </a:spcAft>
              <a:buFont typeface="Arial" panose="020B0604020202020204" pitchFamily="34" charset="0"/>
              <a:buChar char="•"/>
            </a:pPr>
            <a:r>
              <a:rPr lang="en-GB" sz="2200" dirty="0"/>
              <a:t>Their role is to anticipate changes in production and prepare people for new jobs.</a:t>
            </a:r>
          </a:p>
          <a:p>
            <a:pPr marL="342900" indent="-342900" algn="just" fontAlgn="auto">
              <a:spcAft>
                <a:spcPts val="0"/>
              </a:spcAft>
              <a:buFont typeface="Arial" panose="020B0604020202020204" pitchFamily="34" charset="0"/>
              <a:buChar char="•"/>
            </a:pPr>
            <a:endParaRPr lang="en-GB" sz="2200" dirty="0"/>
          </a:p>
          <a:p>
            <a:pPr marL="342900" indent="-342900" algn="just" fontAlgn="auto">
              <a:spcAft>
                <a:spcPts val="0"/>
              </a:spcAft>
              <a:buFont typeface="Arial" panose="020B0604020202020204" pitchFamily="34" charset="0"/>
              <a:buChar char="•"/>
            </a:pPr>
            <a:r>
              <a:rPr lang="en-GB" sz="2200" dirty="0"/>
              <a:t>They act as a bridge between economic policy, social protection, and labour inclusion.</a:t>
            </a:r>
          </a:p>
        </p:txBody>
      </p:sp>
      <p:pic>
        <p:nvPicPr>
          <p:cNvPr id="5" name="Picture 4">
            <a:extLst>
              <a:ext uri="{FF2B5EF4-FFF2-40B4-BE49-F238E27FC236}">
                <a16:creationId xmlns:a16="http://schemas.microsoft.com/office/drawing/2014/main" id="{6794E5A5-E9CA-740E-01DA-5E182D080900}"/>
              </a:ext>
            </a:extLst>
          </p:cNvPr>
          <p:cNvPicPr>
            <a:picLocks noChangeAspect="1"/>
          </p:cNvPicPr>
          <p:nvPr/>
        </p:nvPicPr>
        <p:blipFill>
          <a:blip r:embed="rId5">
            <a:extLst>
              <a:ext uri="{28A0092B-C50C-407E-A947-70E740481C1C}">
                <a14:useLocalDpi xmlns:a14="http://schemas.microsoft.com/office/drawing/2010/main" val="0"/>
              </a:ext>
            </a:extLst>
          </a:blip>
          <a:srcRect l="8902" t="8172" r="8930" b="21078"/>
          <a:stretch>
            <a:fillRect/>
          </a:stretch>
        </p:blipFill>
        <p:spPr>
          <a:xfrm>
            <a:off x="887284" y="1743740"/>
            <a:ext cx="6502344" cy="4040372"/>
          </a:xfrm>
          <a:prstGeom prst="rect">
            <a:avLst/>
          </a:prstGeom>
        </p:spPr>
      </p:pic>
    </p:spTree>
    <p:extLst>
      <p:ext uri="{BB962C8B-B14F-4D97-AF65-F5344CB8AC3E}">
        <p14:creationId xmlns:p14="http://schemas.microsoft.com/office/powerpoint/2010/main" val="2712580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B1773-6D99-0416-1D1F-72D92178C086}"/>
            </a:ext>
          </a:extLst>
        </p:cNvPr>
        <p:cNvGrpSpPr/>
        <p:nvPr/>
      </p:nvGrpSpPr>
      <p:grpSpPr>
        <a:xfrm>
          <a:off x="0" y="0"/>
          <a:ext cx="0" cy="0"/>
          <a:chOff x="0" y="0"/>
          <a:chExt cx="0" cy="0"/>
        </a:xfrm>
      </p:grpSpPr>
      <p:pic>
        <p:nvPicPr>
          <p:cNvPr id="3073" name="Picture 4">
            <a:extLst>
              <a:ext uri="{FF2B5EF4-FFF2-40B4-BE49-F238E27FC236}">
                <a16:creationId xmlns:a16="http://schemas.microsoft.com/office/drawing/2014/main" id="{CB1D67A4-2BE1-406B-8524-230D5E4382CE}"/>
              </a:ext>
            </a:extLst>
          </p:cNvPr>
          <p:cNvPicPr>
            <a:picLocks noChangeAspect="1"/>
          </p:cNvPicPr>
          <p:nvPr/>
        </p:nvPicPr>
        <p:blipFill>
          <a:blip r:embed="rId2"/>
          <a:srcRect l="65063" t="1" r="-296" b="59048"/>
          <a:stretch>
            <a:fillRect/>
          </a:stretch>
        </p:blipFill>
        <p:spPr>
          <a:xfrm>
            <a:off x="11859" y="37891"/>
            <a:ext cx="1187016" cy="1257300"/>
          </a:xfrm>
          <a:prstGeom prst="rect">
            <a:avLst/>
          </a:prstGeom>
          <a:noFill/>
          <a:ln w="9525">
            <a:noFill/>
          </a:ln>
        </p:spPr>
      </p:pic>
      <p:sp>
        <p:nvSpPr>
          <p:cNvPr id="3074" name="TextBox 5">
            <a:extLst>
              <a:ext uri="{FF2B5EF4-FFF2-40B4-BE49-F238E27FC236}">
                <a16:creationId xmlns:a16="http://schemas.microsoft.com/office/drawing/2014/main" id="{B80EB38F-EE66-DCF6-2358-27806270B476}"/>
              </a:ext>
            </a:extLst>
          </p:cNvPr>
          <p:cNvSpPr txBox="1"/>
          <p:nvPr/>
        </p:nvSpPr>
        <p:spPr>
          <a:xfrm>
            <a:off x="1198875" y="236516"/>
            <a:ext cx="9685025" cy="523220"/>
          </a:xfrm>
          <a:prstGeom prst="rect">
            <a:avLst/>
          </a:prstGeom>
          <a:noFill/>
          <a:ln w="9525">
            <a:noFill/>
          </a:ln>
        </p:spPr>
        <p:txBody>
          <a:bodyPr wrap="square">
            <a:spAutoFit/>
          </a:bodyPr>
          <a:lstStyle>
            <a:defPPr>
              <a:defRPr lang=""/>
            </a:defPPr>
            <a:lvl1pPr eaLnBrk="1" hangingPunct="1">
              <a:defRPr sz="2000" b="1"/>
            </a:lvl1pPr>
          </a:lstStyle>
          <a:p>
            <a:r>
              <a:rPr lang="en-GB" dirty="0"/>
              <a:t>Climate labour policies operate across three-time horizons</a:t>
            </a:r>
          </a:p>
        </p:txBody>
      </p:sp>
      <p:pic>
        <p:nvPicPr>
          <p:cNvPr id="6" name="Picture 5">
            <a:extLst>
              <a:ext uri="{FF2B5EF4-FFF2-40B4-BE49-F238E27FC236}">
                <a16:creationId xmlns:a16="http://schemas.microsoft.com/office/drawing/2014/main" id="{5F703B1A-EE70-12C4-B297-C7B3FC9F1393}"/>
              </a:ext>
            </a:extLst>
          </p:cNvPr>
          <p:cNvPicPr>
            <a:picLocks noChangeAspect="1"/>
          </p:cNvPicPr>
          <p:nvPr/>
        </p:nvPicPr>
        <p:blipFill>
          <a:blip r:embed="rId3"/>
          <a:stretch>
            <a:fillRect/>
          </a:stretch>
        </p:blipFill>
        <p:spPr>
          <a:xfrm rot="10800000">
            <a:off x="373579" y="1282699"/>
            <a:ext cx="413520" cy="5436395"/>
          </a:xfrm>
          <a:prstGeom prst="rect">
            <a:avLst/>
          </a:prstGeom>
        </p:spPr>
      </p:pic>
      <p:pic>
        <p:nvPicPr>
          <p:cNvPr id="3" name="Picture 2">
            <a:extLst>
              <a:ext uri="{FF2B5EF4-FFF2-40B4-BE49-F238E27FC236}">
                <a16:creationId xmlns:a16="http://schemas.microsoft.com/office/drawing/2014/main" id="{05D8B142-0742-C6F8-7CBF-DD1C9F9352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0561" y="135740"/>
            <a:ext cx="802360" cy="1004927"/>
          </a:xfrm>
          <a:prstGeom prst="rect">
            <a:avLst/>
          </a:prstGeom>
        </p:spPr>
      </p:pic>
      <p:sp>
        <p:nvSpPr>
          <p:cNvPr id="29" name="Rounded Rectangle 2">
            <a:extLst>
              <a:ext uri="{FF2B5EF4-FFF2-40B4-BE49-F238E27FC236}">
                <a16:creationId xmlns:a16="http://schemas.microsoft.com/office/drawing/2014/main" id="{EA1A33F5-56BB-4BF1-BB1F-5254C46CF70F}"/>
              </a:ext>
            </a:extLst>
          </p:cNvPr>
          <p:cNvSpPr/>
          <p:nvPr/>
        </p:nvSpPr>
        <p:spPr>
          <a:xfrm>
            <a:off x="2346960" y="1520190"/>
            <a:ext cx="2011680" cy="2011680"/>
          </a:xfrm>
          <a:prstGeom prst="roundRect">
            <a:avLst/>
          </a:prstGeom>
          <a:solidFill>
            <a:srgbClr val="146EBE"/>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sz="1800" b="1">
                <a:solidFill>
                  <a:srgbClr val="FFFFFF"/>
                </a:solidFill>
              </a:defRPr>
            </a:pPr>
            <a:r>
              <a:rPr lang="en-GB" dirty="0"/>
              <a:t>RESPOND</a:t>
            </a:r>
          </a:p>
        </p:txBody>
      </p:sp>
      <p:sp>
        <p:nvSpPr>
          <p:cNvPr id="30" name="Rounded Rectangle 3">
            <a:extLst>
              <a:ext uri="{FF2B5EF4-FFF2-40B4-BE49-F238E27FC236}">
                <a16:creationId xmlns:a16="http://schemas.microsoft.com/office/drawing/2014/main" id="{625E1E10-14F1-9BF5-65CE-3B5CF2A2F408}"/>
              </a:ext>
            </a:extLst>
          </p:cNvPr>
          <p:cNvSpPr/>
          <p:nvPr/>
        </p:nvSpPr>
        <p:spPr>
          <a:xfrm>
            <a:off x="5090160" y="1520190"/>
            <a:ext cx="2011680" cy="2011680"/>
          </a:xfrm>
          <a:prstGeom prst="roundRect">
            <a:avLst/>
          </a:prstGeom>
          <a:solidFill>
            <a:srgbClr val="146EBE"/>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sz="1800" b="1">
                <a:solidFill>
                  <a:srgbClr val="FFFFFF"/>
                </a:solidFill>
              </a:defRPr>
            </a:pPr>
            <a:r>
              <a:rPr lang="en-GB" dirty="0"/>
              <a:t>ADAPT</a:t>
            </a:r>
          </a:p>
        </p:txBody>
      </p:sp>
      <p:sp>
        <p:nvSpPr>
          <p:cNvPr id="31" name="Rounded Rectangle 4">
            <a:extLst>
              <a:ext uri="{FF2B5EF4-FFF2-40B4-BE49-F238E27FC236}">
                <a16:creationId xmlns:a16="http://schemas.microsoft.com/office/drawing/2014/main" id="{D3E4948C-C97E-9C33-FEF6-E7DE5DFA888F}"/>
              </a:ext>
            </a:extLst>
          </p:cNvPr>
          <p:cNvSpPr/>
          <p:nvPr/>
        </p:nvSpPr>
        <p:spPr>
          <a:xfrm>
            <a:off x="7833360" y="1520190"/>
            <a:ext cx="2011680" cy="2011680"/>
          </a:xfrm>
          <a:prstGeom prst="roundRect">
            <a:avLst/>
          </a:prstGeom>
          <a:solidFill>
            <a:srgbClr val="146EBE"/>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sz="1800" b="1">
                <a:solidFill>
                  <a:srgbClr val="FFFFFF"/>
                </a:solidFill>
              </a:defRPr>
            </a:pPr>
            <a:r>
              <a:rPr lang="en-GB" dirty="0"/>
              <a:t>TRANSFORM</a:t>
            </a:r>
          </a:p>
        </p:txBody>
      </p:sp>
      <p:sp>
        <p:nvSpPr>
          <p:cNvPr id="32" name="Right Arrow 5">
            <a:extLst>
              <a:ext uri="{FF2B5EF4-FFF2-40B4-BE49-F238E27FC236}">
                <a16:creationId xmlns:a16="http://schemas.microsoft.com/office/drawing/2014/main" id="{E92A7F70-9838-8E32-3E2D-2518FEA482DC}"/>
              </a:ext>
            </a:extLst>
          </p:cNvPr>
          <p:cNvSpPr/>
          <p:nvPr/>
        </p:nvSpPr>
        <p:spPr>
          <a:xfrm>
            <a:off x="4461510" y="2160270"/>
            <a:ext cx="548640" cy="548640"/>
          </a:xfrm>
          <a:prstGeom prst="rightArrow">
            <a:avLst/>
          </a:prstGeom>
          <a:solidFill>
            <a:srgbClr val="969696"/>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noProof="0" dirty="0"/>
          </a:p>
        </p:txBody>
      </p:sp>
      <p:sp>
        <p:nvSpPr>
          <p:cNvPr id="33" name="Right Arrow 6">
            <a:extLst>
              <a:ext uri="{FF2B5EF4-FFF2-40B4-BE49-F238E27FC236}">
                <a16:creationId xmlns:a16="http://schemas.microsoft.com/office/drawing/2014/main" id="{046CB687-FAE8-26A7-9D0B-AF3104AA54A6}"/>
              </a:ext>
            </a:extLst>
          </p:cNvPr>
          <p:cNvSpPr/>
          <p:nvPr/>
        </p:nvSpPr>
        <p:spPr>
          <a:xfrm>
            <a:off x="7204710" y="2160270"/>
            <a:ext cx="548640" cy="548640"/>
          </a:xfrm>
          <a:prstGeom prst="rightArrow">
            <a:avLst/>
          </a:prstGeom>
          <a:solidFill>
            <a:srgbClr val="969696"/>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noProof="0" dirty="0"/>
          </a:p>
        </p:txBody>
      </p:sp>
      <p:sp>
        <p:nvSpPr>
          <p:cNvPr id="2" name="Rectangle 1">
            <a:extLst>
              <a:ext uri="{FF2B5EF4-FFF2-40B4-BE49-F238E27FC236}">
                <a16:creationId xmlns:a16="http://schemas.microsoft.com/office/drawing/2014/main" id="{27352225-5525-60C4-DE18-FE3C97725E4D}"/>
              </a:ext>
            </a:extLst>
          </p:cNvPr>
          <p:cNvSpPr/>
          <p:nvPr/>
        </p:nvSpPr>
        <p:spPr>
          <a:xfrm>
            <a:off x="2378560" y="4892040"/>
            <a:ext cx="2082950" cy="925830"/>
          </a:xfrm>
          <a:prstGeom prst="rect">
            <a:avLst/>
          </a:prstGeom>
          <a:solidFill>
            <a:srgbClr val="EBF2FA"/>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sz="1400"/>
            </a:pPr>
            <a:r>
              <a:rPr lang="en-GB" noProof="0" dirty="0">
                <a:solidFill>
                  <a:schemeClr val="tx1"/>
                </a:solidFill>
              </a:rPr>
              <a:t>Protected income. Temporary employment. </a:t>
            </a:r>
          </a:p>
          <a:p>
            <a:pPr algn="ctr">
              <a:defRPr sz="1400"/>
            </a:pPr>
            <a:r>
              <a:rPr lang="en-GB" noProof="0" dirty="0">
                <a:solidFill>
                  <a:schemeClr val="tx1"/>
                </a:solidFill>
              </a:rPr>
              <a:t>Social protection.</a:t>
            </a:r>
          </a:p>
        </p:txBody>
      </p:sp>
      <p:sp>
        <p:nvSpPr>
          <p:cNvPr id="4" name="Rectangle 3">
            <a:extLst>
              <a:ext uri="{FF2B5EF4-FFF2-40B4-BE49-F238E27FC236}">
                <a16:creationId xmlns:a16="http://schemas.microsoft.com/office/drawing/2014/main" id="{A9BAB862-45BF-AA5B-2927-213E85E97554}"/>
              </a:ext>
            </a:extLst>
          </p:cNvPr>
          <p:cNvSpPr/>
          <p:nvPr/>
        </p:nvSpPr>
        <p:spPr>
          <a:xfrm>
            <a:off x="5158739" y="4892040"/>
            <a:ext cx="2082949" cy="925830"/>
          </a:xfrm>
          <a:prstGeom prst="rect">
            <a:avLst/>
          </a:prstGeom>
          <a:solidFill>
            <a:srgbClr val="EBF2FA"/>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sz="1400"/>
            </a:pPr>
            <a:r>
              <a:rPr lang="en-GB" noProof="0" dirty="0">
                <a:solidFill>
                  <a:schemeClr val="tx1"/>
                </a:solidFill>
              </a:rPr>
              <a:t>Job retraining</a:t>
            </a:r>
            <a:endParaRPr lang="en-GB" dirty="0">
              <a:solidFill>
                <a:schemeClr val="tx1"/>
              </a:solidFill>
            </a:endParaRPr>
          </a:p>
          <a:p>
            <a:pPr algn="ctr">
              <a:defRPr sz="1400"/>
            </a:pPr>
            <a:r>
              <a:rPr lang="en-GB" noProof="0" dirty="0">
                <a:solidFill>
                  <a:schemeClr val="tx1"/>
                </a:solidFill>
              </a:rPr>
              <a:t>Training</a:t>
            </a:r>
          </a:p>
          <a:p>
            <a:pPr algn="ctr">
              <a:defRPr sz="1400"/>
            </a:pPr>
            <a:r>
              <a:rPr lang="en-GB" noProof="0" dirty="0">
                <a:solidFill>
                  <a:schemeClr val="tx1"/>
                </a:solidFill>
              </a:rPr>
              <a:t>Employment placement</a:t>
            </a:r>
          </a:p>
        </p:txBody>
      </p:sp>
      <p:sp>
        <p:nvSpPr>
          <p:cNvPr id="5" name="Rectangle 4">
            <a:extLst>
              <a:ext uri="{FF2B5EF4-FFF2-40B4-BE49-F238E27FC236}">
                <a16:creationId xmlns:a16="http://schemas.microsoft.com/office/drawing/2014/main" id="{181DFBB5-1290-795A-1527-4123DE735F3C}"/>
              </a:ext>
            </a:extLst>
          </p:cNvPr>
          <p:cNvSpPr/>
          <p:nvPr/>
        </p:nvSpPr>
        <p:spPr>
          <a:xfrm>
            <a:off x="7799070" y="4892040"/>
            <a:ext cx="2011680" cy="925830"/>
          </a:xfrm>
          <a:prstGeom prst="rect">
            <a:avLst/>
          </a:prstGeom>
          <a:solidFill>
            <a:srgbClr val="EBF2FA"/>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sz="1400"/>
            </a:pPr>
            <a:r>
              <a:rPr lang="en-GB" noProof="0" dirty="0">
                <a:solidFill>
                  <a:schemeClr val="tx1"/>
                </a:solidFill>
              </a:rPr>
              <a:t>Green jobs. </a:t>
            </a:r>
          </a:p>
          <a:p>
            <a:pPr algn="ctr">
              <a:defRPr sz="1400"/>
            </a:pPr>
            <a:r>
              <a:rPr lang="en-GB" noProof="0" dirty="0">
                <a:solidFill>
                  <a:schemeClr val="tx1"/>
                </a:solidFill>
              </a:rPr>
              <a:t>Just transition. Workplace inclusion</a:t>
            </a:r>
          </a:p>
        </p:txBody>
      </p:sp>
      <p:sp>
        <p:nvSpPr>
          <p:cNvPr id="8" name="Rectangle 7">
            <a:extLst>
              <a:ext uri="{FF2B5EF4-FFF2-40B4-BE49-F238E27FC236}">
                <a16:creationId xmlns:a16="http://schemas.microsoft.com/office/drawing/2014/main" id="{43FE51F3-BEFA-31DA-9A6E-E8852F9CDAF6}"/>
              </a:ext>
            </a:extLst>
          </p:cNvPr>
          <p:cNvSpPr/>
          <p:nvPr/>
        </p:nvSpPr>
        <p:spPr>
          <a:xfrm>
            <a:off x="2393800" y="3718560"/>
            <a:ext cx="2011680" cy="925830"/>
          </a:xfrm>
          <a:prstGeom prst="rect">
            <a:avLst/>
          </a:prstGeom>
          <a:solidFill>
            <a:schemeClr val="accent2">
              <a:lumMod val="40000"/>
              <a:lumOff val="60000"/>
            </a:schemeClr>
          </a:solidFill>
          <a:ln>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sz="1400"/>
            </a:pPr>
            <a:r>
              <a:rPr lang="en-GB" sz="1600" b="1" noProof="0" dirty="0">
                <a:solidFill>
                  <a:schemeClr val="tx1"/>
                </a:solidFill>
              </a:rPr>
              <a:t>Short term</a:t>
            </a:r>
          </a:p>
        </p:txBody>
      </p:sp>
      <p:sp>
        <p:nvSpPr>
          <p:cNvPr id="9" name="Rectangle 8">
            <a:extLst>
              <a:ext uri="{FF2B5EF4-FFF2-40B4-BE49-F238E27FC236}">
                <a16:creationId xmlns:a16="http://schemas.microsoft.com/office/drawing/2014/main" id="{9495D40F-3842-4F33-66EE-0F3F818D2153}"/>
              </a:ext>
            </a:extLst>
          </p:cNvPr>
          <p:cNvSpPr/>
          <p:nvPr/>
        </p:nvSpPr>
        <p:spPr>
          <a:xfrm>
            <a:off x="5173980" y="3718560"/>
            <a:ext cx="2011680" cy="925830"/>
          </a:xfrm>
          <a:prstGeom prst="rect">
            <a:avLst/>
          </a:prstGeom>
          <a:solidFill>
            <a:schemeClr val="accent2">
              <a:lumMod val="40000"/>
              <a:lumOff val="60000"/>
            </a:schemeClr>
          </a:solidFill>
          <a:ln>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sz="1400"/>
            </a:pPr>
            <a:r>
              <a:rPr lang="en-GB" sz="1600" b="1" noProof="0" dirty="0">
                <a:solidFill>
                  <a:schemeClr val="tx1"/>
                </a:solidFill>
              </a:rPr>
              <a:t>Medium term</a:t>
            </a:r>
          </a:p>
        </p:txBody>
      </p:sp>
      <p:sp>
        <p:nvSpPr>
          <p:cNvPr id="10" name="Rectangle 9">
            <a:extLst>
              <a:ext uri="{FF2B5EF4-FFF2-40B4-BE49-F238E27FC236}">
                <a16:creationId xmlns:a16="http://schemas.microsoft.com/office/drawing/2014/main" id="{DC351AD1-D6D1-7E58-9F1D-1649DE1FFBFE}"/>
              </a:ext>
            </a:extLst>
          </p:cNvPr>
          <p:cNvSpPr/>
          <p:nvPr/>
        </p:nvSpPr>
        <p:spPr>
          <a:xfrm>
            <a:off x="7814310" y="3718560"/>
            <a:ext cx="2011680" cy="925830"/>
          </a:xfrm>
          <a:prstGeom prst="rect">
            <a:avLst/>
          </a:prstGeom>
          <a:solidFill>
            <a:schemeClr val="accent2">
              <a:lumMod val="40000"/>
              <a:lumOff val="60000"/>
            </a:schemeClr>
          </a:solidFill>
          <a:ln>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sz="1400"/>
            </a:pPr>
            <a:r>
              <a:rPr lang="en-GB" sz="1600" b="1" noProof="0" dirty="0">
                <a:solidFill>
                  <a:schemeClr val="tx1"/>
                </a:solidFill>
              </a:rPr>
              <a:t>Long term</a:t>
            </a:r>
          </a:p>
        </p:txBody>
      </p:sp>
    </p:spTree>
    <p:extLst>
      <p:ext uri="{BB962C8B-B14F-4D97-AF65-F5344CB8AC3E}">
        <p14:creationId xmlns:p14="http://schemas.microsoft.com/office/powerpoint/2010/main" val="3237444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47DAE-08C3-9F32-7201-E19F5B23F52A}"/>
            </a:ext>
          </a:extLst>
        </p:cNvPr>
        <p:cNvGrpSpPr/>
        <p:nvPr/>
      </p:nvGrpSpPr>
      <p:grpSpPr>
        <a:xfrm>
          <a:off x="0" y="0"/>
          <a:ext cx="0" cy="0"/>
          <a:chOff x="0" y="0"/>
          <a:chExt cx="0" cy="0"/>
        </a:xfrm>
      </p:grpSpPr>
      <p:pic>
        <p:nvPicPr>
          <p:cNvPr id="3073" name="Picture 4">
            <a:extLst>
              <a:ext uri="{FF2B5EF4-FFF2-40B4-BE49-F238E27FC236}">
                <a16:creationId xmlns:a16="http://schemas.microsoft.com/office/drawing/2014/main" id="{56244CA9-0597-87EC-645D-DA7345F1AAF3}"/>
              </a:ext>
            </a:extLst>
          </p:cNvPr>
          <p:cNvPicPr>
            <a:picLocks noChangeAspect="1"/>
          </p:cNvPicPr>
          <p:nvPr/>
        </p:nvPicPr>
        <p:blipFill>
          <a:blip r:embed="rId2"/>
          <a:srcRect l="65063" t="1" r="-296" b="59048"/>
          <a:stretch>
            <a:fillRect/>
          </a:stretch>
        </p:blipFill>
        <p:spPr>
          <a:xfrm>
            <a:off x="11859" y="37891"/>
            <a:ext cx="1187016" cy="1257300"/>
          </a:xfrm>
          <a:prstGeom prst="rect">
            <a:avLst/>
          </a:prstGeom>
          <a:noFill/>
          <a:ln w="9525">
            <a:noFill/>
          </a:ln>
        </p:spPr>
      </p:pic>
      <p:cxnSp>
        <p:nvCxnSpPr>
          <p:cNvPr id="7" name="Straight Connector 6">
            <a:extLst>
              <a:ext uri="{FF2B5EF4-FFF2-40B4-BE49-F238E27FC236}">
                <a16:creationId xmlns:a16="http://schemas.microsoft.com/office/drawing/2014/main" id="{51DB1024-8915-6AD1-4A2E-BBC5788DC3C3}"/>
              </a:ext>
            </a:extLst>
          </p:cNvPr>
          <p:cNvCxnSpPr/>
          <p:nvPr/>
        </p:nvCxnSpPr>
        <p:spPr>
          <a:xfrm>
            <a:off x="787100" y="6609556"/>
            <a:ext cx="4162425"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33DB53F5-F0EC-01C7-BDC9-BA5B31958F34}"/>
              </a:ext>
            </a:extLst>
          </p:cNvPr>
          <p:cNvPicPr>
            <a:picLocks noChangeAspect="1"/>
          </p:cNvPicPr>
          <p:nvPr/>
        </p:nvPicPr>
        <p:blipFill>
          <a:blip r:embed="rId3"/>
          <a:stretch>
            <a:fillRect/>
          </a:stretch>
        </p:blipFill>
        <p:spPr>
          <a:xfrm rot="10800000">
            <a:off x="373579" y="1282699"/>
            <a:ext cx="413520" cy="5436395"/>
          </a:xfrm>
          <a:prstGeom prst="rect">
            <a:avLst/>
          </a:prstGeom>
        </p:spPr>
      </p:pic>
      <p:pic>
        <p:nvPicPr>
          <p:cNvPr id="3" name="Picture 2">
            <a:extLst>
              <a:ext uri="{FF2B5EF4-FFF2-40B4-BE49-F238E27FC236}">
                <a16:creationId xmlns:a16="http://schemas.microsoft.com/office/drawing/2014/main" id="{5CBFDC60-1E7A-7572-7D6F-9FD4E198EC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0561" y="135740"/>
            <a:ext cx="802360" cy="1004927"/>
          </a:xfrm>
          <a:prstGeom prst="rect">
            <a:avLst/>
          </a:prstGeom>
        </p:spPr>
      </p:pic>
      <p:sp>
        <p:nvSpPr>
          <p:cNvPr id="4" name="TextBox 5">
            <a:extLst>
              <a:ext uri="{FF2B5EF4-FFF2-40B4-BE49-F238E27FC236}">
                <a16:creationId xmlns:a16="http://schemas.microsoft.com/office/drawing/2014/main" id="{C6A0496D-7DB6-6BF0-D009-3234A98B21AB}"/>
              </a:ext>
            </a:extLst>
          </p:cNvPr>
          <p:cNvSpPr txBox="1"/>
          <p:nvPr/>
        </p:nvSpPr>
        <p:spPr>
          <a:xfrm>
            <a:off x="1198875" y="236516"/>
            <a:ext cx="9685025" cy="400110"/>
          </a:xfrm>
          <a:prstGeom prst="rect">
            <a:avLst/>
          </a:prstGeom>
          <a:noFill/>
          <a:ln w="9525">
            <a:noFill/>
          </a:ln>
        </p:spPr>
        <p:txBody>
          <a:bodyPr wrap="square">
            <a:spAutoFit/>
          </a:bodyPr>
          <a:lstStyle/>
          <a:p>
            <a:pPr algn="l" eaLnBrk="1" hangingPunct="1">
              <a:buNone/>
            </a:pPr>
            <a:r>
              <a:rPr lang="en-GB" sz="2000" b="1" dirty="0"/>
              <a:t>Climate labour policies operate across three time horizons</a:t>
            </a:r>
          </a:p>
        </p:txBody>
      </p:sp>
      <p:graphicFrame>
        <p:nvGraphicFramePr>
          <p:cNvPr id="5" name="Table 4">
            <a:extLst>
              <a:ext uri="{FF2B5EF4-FFF2-40B4-BE49-F238E27FC236}">
                <a16:creationId xmlns:a16="http://schemas.microsoft.com/office/drawing/2014/main" id="{D0A05124-A321-93DF-E4AC-385B1F13F7B3}"/>
              </a:ext>
            </a:extLst>
          </p:cNvPr>
          <p:cNvGraphicFramePr>
            <a:graphicFrameLocks noGrp="1"/>
          </p:cNvGraphicFramePr>
          <p:nvPr>
            <p:extLst>
              <p:ext uri="{D42A27DB-BD31-4B8C-83A1-F6EECF244321}">
                <p14:modId xmlns:p14="http://schemas.microsoft.com/office/powerpoint/2010/main" val="1845456195"/>
              </p:ext>
            </p:extLst>
          </p:nvPr>
        </p:nvGraphicFramePr>
        <p:xfrm>
          <a:off x="914903" y="1493816"/>
          <a:ext cx="10536360" cy="4785497"/>
        </p:xfrm>
        <a:graphic>
          <a:graphicData uri="http://schemas.openxmlformats.org/drawingml/2006/table">
            <a:tbl>
              <a:tblPr firstRow="1" firstCol="1">
                <a:tableStyleId>{93296810-A885-4BE3-A3E7-6D5BEEA58F35}</a:tableStyleId>
              </a:tblPr>
              <a:tblGrid>
                <a:gridCol w="2107272">
                  <a:extLst>
                    <a:ext uri="{9D8B030D-6E8A-4147-A177-3AD203B41FA5}">
                      <a16:colId xmlns:a16="http://schemas.microsoft.com/office/drawing/2014/main" val="4169636358"/>
                    </a:ext>
                  </a:extLst>
                </a:gridCol>
                <a:gridCol w="2107272">
                  <a:extLst>
                    <a:ext uri="{9D8B030D-6E8A-4147-A177-3AD203B41FA5}">
                      <a16:colId xmlns:a16="http://schemas.microsoft.com/office/drawing/2014/main" val="2195396708"/>
                    </a:ext>
                  </a:extLst>
                </a:gridCol>
                <a:gridCol w="2107272">
                  <a:extLst>
                    <a:ext uri="{9D8B030D-6E8A-4147-A177-3AD203B41FA5}">
                      <a16:colId xmlns:a16="http://schemas.microsoft.com/office/drawing/2014/main" val="2027466536"/>
                    </a:ext>
                  </a:extLst>
                </a:gridCol>
                <a:gridCol w="2107272">
                  <a:extLst>
                    <a:ext uri="{9D8B030D-6E8A-4147-A177-3AD203B41FA5}">
                      <a16:colId xmlns:a16="http://schemas.microsoft.com/office/drawing/2014/main" val="2080251808"/>
                    </a:ext>
                  </a:extLst>
                </a:gridCol>
                <a:gridCol w="2107272">
                  <a:extLst>
                    <a:ext uri="{9D8B030D-6E8A-4147-A177-3AD203B41FA5}">
                      <a16:colId xmlns:a16="http://schemas.microsoft.com/office/drawing/2014/main" val="1864234486"/>
                    </a:ext>
                  </a:extLst>
                </a:gridCol>
              </a:tblGrid>
              <a:tr h="378195">
                <a:tc>
                  <a:txBody>
                    <a:bodyPr/>
                    <a:lstStyle/>
                    <a:p>
                      <a:pPr>
                        <a:buNone/>
                      </a:pPr>
                      <a:r>
                        <a:rPr lang="en-GB" sz="1400" b="1" dirty="0"/>
                        <a:t>Policy timeframe</a:t>
                      </a:r>
                      <a:endParaRPr lang="en-GB" sz="1400" dirty="0"/>
                    </a:p>
                  </a:txBody>
                  <a:tcPr marL="49447" marR="49447" marT="24724" marB="24724" anchor="ctr"/>
                </a:tc>
                <a:tc>
                  <a:txBody>
                    <a:bodyPr/>
                    <a:lstStyle/>
                    <a:p>
                      <a:pPr>
                        <a:buNone/>
                      </a:pPr>
                      <a:r>
                        <a:rPr lang="en-GB" sz="1400" b="1" dirty="0"/>
                        <a:t>Main objective</a:t>
                      </a:r>
                      <a:endParaRPr lang="en-GB" sz="1400" dirty="0"/>
                    </a:p>
                  </a:txBody>
                  <a:tcPr marL="49447" marR="49447" marT="24724" marB="24724" anchor="ctr"/>
                </a:tc>
                <a:tc>
                  <a:txBody>
                    <a:bodyPr/>
                    <a:lstStyle/>
                    <a:p>
                      <a:pPr>
                        <a:buNone/>
                      </a:pPr>
                      <a:r>
                        <a:rPr lang="en-GB" sz="1400" b="1" dirty="0"/>
                        <a:t>Type of intervention</a:t>
                      </a:r>
                      <a:endParaRPr lang="en-GB" sz="1400" dirty="0"/>
                    </a:p>
                  </a:txBody>
                  <a:tcPr marL="49447" marR="49447" marT="24724" marB="24724" anchor="ctr"/>
                </a:tc>
                <a:tc>
                  <a:txBody>
                    <a:bodyPr/>
                    <a:lstStyle/>
                    <a:p>
                      <a:pPr>
                        <a:buNone/>
                      </a:pPr>
                      <a:r>
                        <a:rPr lang="en-GB" sz="1400" b="1" dirty="0"/>
                        <a:t>Key instruments</a:t>
                      </a:r>
                      <a:endParaRPr lang="en-GB" sz="1400" dirty="0"/>
                    </a:p>
                  </a:txBody>
                  <a:tcPr marL="49447" marR="49447" marT="24724" marB="24724" anchor="ctr"/>
                </a:tc>
                <a:tc>
                  <a:txBody>
                    <a:bodyPr/>
                    <a:lstStyle/>
                    <a:p>
                      <a:pPr>
                        <a:buNone/>
                      </a:pPr>
                      <a:r>
                        <a:rPr lang="en-GB" sz="1400" b="1" dirty="0"/>
                        <a:t>Programme examples</a:t>
                      </a:r>
                      <a:endParaRPr lang="en-GB" sz="1400" dirty="0"/>
                    </a:p>
                  </a:txBody>
                  <a:tcPr marL="49447" marR="49447" marT="24724" marB="24724" anchor="ctr"/>
                </a:tc>
                <a:extLst>
                  <a:ext uri="{0D108BD9-81ED-4DB2-BD59-A6C34878D82A}">
                    <a16:rowId xmlns:a16="http://schemas.microsoft.com/office/drawing/2014/main" val="1484906493"/>
                  </a:ext>
                </a:extLst>
              </a:tr>
              <a:tr h="1512780">
                <a:tc>
                  <a:txBody>
                    <a:bodyPr/>
                    <a:lstStyle/>
                    <a:p>
                      <a:pPr>
                        <a:buNone/>
                      </a:pPr>
                      <a:r>
                        <a:rPr lang="en-GB" sz="1400" b="1" dirty="0"/>
                        <a:t>RESPOND (Short term)</a:t>
                      </a:r>
                      <a:endParaRPr lang="en-GB" sz="1400" dirty="0"/>
                    </a:p>
                  </a:txBody>
                  <a:tcPr marL="49447" marR="49447" marT="24724" marB="24724" anchor="ctr"/>
                </a:tc>
                <a:tc>
                  <a:txBody>
                    <a:bodyPr/>
                    <a:lstStyle/>
                    <a:p>
                      <a:pPr>
                        <a:buNone/>
                      </a:pPr>
                      <a:r>
                        <a:rPr lang="en-GB" sz="1400" dirty="0"/>
                        <a:t>Protect incomes and prevent employment losses following climate shocks</a:t>
                      </a:r>
                    </a:p>
                  </a:txBody>
                  <a:tcPr marL="49447" marR="49447" marT="24724" marB="24724" anchor="ctr"/>
                </a:tc>
                <a:tc>
                  <a:txBody>
                    <a:bodyPr/>
                    <a:lstStyle/>
                    <a:p>
                      <a:pPr>
                        <a:buNone/>
                      </a:pPr>
                      <a:r>
                        <a:rPr lang="en-GB" sz="1400" dirty="0"/>
                        <a:t>Immediate protection of jobs and livelihoods</a:t>
                      </a:r>
                    </a:p>
                  </a:txBody>
                  <a:tcPr marL="49447" marR="49447" marT="24724" marB="24724" anchor="ctr"/>
                </a:tc>
                <a:tc>
                  <a:txBody>
                    <a:bodyPr/>
                    <a:lstStyle/>
                    <a:p>
                      <a:pPr>
                        <a:buNone/>
                      </a:pPr>
                      <a:r>
                        <a:rPr lang="en-GB" sz="1400" dirty="0"/>
                        <a:t>• Emergency cash transfers• Employment subsidies• Temporary employment programmes• Adaptive social protection</a:t>
                      </a:r>
                    </a:p>
                  </a:txBody>
                  <a:tcPr marL="49447" marR="49447" marT="24724" marB="24724" anchor="ctr"/>
                </a:tc>
                <a:tc>
                  <a:txBody>
                    <a:bodyPr/>
                    <a:lstStyle/>
                    <a:p>
                      <a:pPr>
                        <a:buNone/>
                      </a:pPr>
                      <a:r>
                        <a:rPr lang="en-GB" sz="1400" dirty="0"/>
                        <a:t>• </a:t>
                      </a:r>
                      <a:r>
                        <a:rPr lang="en-GB" sz="1400" dirty="0" err="1"/>
                        <a:t>Trabaja</a:t>
                      </a:r>
                      <a:r>
                        <a:rPr lang="en-GB" sz="1400" dirty="0"/>
                        <a:t> Perú (Peru) • PET – Mexico • Post-hurricane reconstruction programmes (Caribbean)</a:t>
                      </a:r>
                    </a:p>
                  </a:txBody>
                  <a:tcPr marL="49447" marR="49447" marT="24724" marB="24724" anchor="ctr"/>
                </a:tc>
                <a:extLst>
                  <a:ext uri="{0D108BD9-81ED-4DB2-BD59-A6C34878D82A}">
                    <a16:rowId xmlns:a16="http://schemas.microsoft.com/office/drawing/2014/main" val="2740780900"/>
                  </a:ext>
                </a:extLst>
              </a:tr>
              <a:tr h="1674864">
                <a:tc>
                  <a:txBody>
                    <a:bodyPr/>
                    <a:lstStyle/>
                    <a:p>
                      <a:pPr>
                        <a:buNone/>
                      </a:pPr>
                      <a:r>
                        <a:rPr lang="en-GB" sz="1400" b="1" dirty="0"/>
                        <a:t>ADAPT (Medium term)</a:t>
                      </a:r>
                      <a:endParaRPr lang="en-GB" sz="1400" dirty="0"/>
                    </a:p>
                  </a:txBody>
                  <a:tcPr marL="49447" marR="49447" marT="24724" marB="24724" anchor="ctr"/>
                </a:tc>
                <a:tc>
                  <a:txBody>
                    <a:bodyPr/>
                    <a:lstStyle/>
                    <a:p>
                      <a:pPr>
                        <a:buNone/>
                      </a:pPr>
                      <a:r>
                        <a:rPr lang="en-GB" sz="1400" dirty="0"/>
                        <a:t>Reallocate workers and strengthen labour resilience</a:t>
                      </a:r>
                    </a:p>
                  </a:txBody>
                  <a:tcPr marL="49447" marR="49447" marT="24724" marB="24724" anchor="ctr"/>
                </a:tc>
                <a:tc>
                  <a:txBody>
                    <a:bodyPr/>
                    <a:lstStyle/>
                    <a:p>
                      <a:pPr>
                        <a:buNone/>
                      </a:pPr>
                      <a:r>
                        <a:rPr lang="en-GB" sz="1400" dirty="0"/>
                        <a:t>Labour market adjustment in response to sectoral changes</a:t>
                      </a:r>
                    </a:p>
                  </a:txBody>
                  <a:tcPr marL="49447" marR="49447" marT="24724" marB="24724" anchor="ctr"/>
                </a:tc>
                <a:tc>
                  <a:txBody>
                    <a:bodyPr/>
                    <a:lstStyle/>
                    <a:p>
                      <a:pPr>
                        <a:buNone/>
                      </a:pPr>
                      <a:r>
                        <a:rPr lang="en-GB" sz="1400" dirty="0"/>
                        <a:t>• Skills reconversion programmes• Training and certification• Labour intermediation services• Support for self-employment</a:t>
                      </a:r>
                    </a:p>
                  </a:txBody>
                  <a:tcPr marL="49447" marR="49447" marT="24724" marB="24724" anchor="ctr"/>
                </a:tc>
                <a:tc>
                  <a:txBody>
                    <a:bodyPr/>
                    <a:lstStyle/>
                    <a:p>
                      <a:pPr>
                        <a:buNone/>
                      </a:pPr>
                      <a:r>
                        <a:rPr lang="en-GB" sz="1400" dirty="0"/>
                        <a:t>• SENCE labour reconversion (Chile)• Dual training systems (Costa Rica)• Sectoral public employment services</a:t>
                      </a:r>
                    </a:p>
                  </a:txBody>
                  <a:tcPr marL="49447" marR="49447" marT="24724" marB="24724" anchor="ctr"/>
                </a:tc>
                <a:extLst>
                  <a:ext uri="{0D108BD9-81ED-4DB2-BD59-A6C34878D82A}">
                    <a16:rowId xmlns:a16="http://schemas.microsoft.com/office/drawing/2014/main" val="1376759752"/>
                  </a:ext>
                </a:extLst>
              </a:tr>
              <a:tr h="1219658">
                <a:tc>
                  <a:txBody>
                    <a:bodyPr/>
                    <a:lstStyle/>
                    <a:p>
                      <a:pPr>
                        <a:buNone/>
                      </a:pPr>
                      <a:r>
                        <a:rPr lang="en-GB" sz="1400" b="1" dirty="0"/>
                        <a:t>TRANSFORM (Long term)</a:t>
                      </a:r>
                      <a:endParaRPr lang="en-GB" sz="1400" dirty="0"/>
                    </a:p>
                  </a:txBody>
                  <a:tcPr marL="49447" marR="49447" marT="24724" marB="24724" anchor="ctr"/>
                </a:tc>
                <a:tc>
                  <a:txBody>
                    <a:bodyPr/>
                    <a:lstStyle/>
                    <a:p>
                      <a:pPr>
                        <a:buNone/>
                      </a:pPr>
                      <a:r>
                        <a:rPr lang="en-GB" sz="1400" dirty="0"/>
                        <a:t>Structurally transform employment models towards sustainable economies</a:t>
                      </a:r>
                    </a:p>
                  </a:txBody>
                  <a:tcPr marL="49447" marR="49447" marT="24724" marB="24724" anchor="ctr"/>
                </a:tc>
                <a:tc>
                  <a:txBody>
                    <a:bodyPr/>
                    <a:lstStyle/>
                    <a:p>
                      <a:pPr>
                        <a:buNone/>
                      </a:pPr>
                      <a:r>
                        <a:rPr lang="en-GB" sz="1400" dirty="0"/>
                        <a:t>Productive transformation and sustainable labour inclusion</a:t>
                      </a:r>
                    </a:p>
                  </a:txBody>
                  <a:tcPr marL="49447" marR="49447" marT="24724" marB="24724" anchor="ctr"/>
                </a:tc>
                <a:tc>
                  <a:txBody>
                    <a:bodyPr/>
                    <a:lstStyle/>
                    <a:p>
                      <a:pPr>
                        <a:buNone/>
                      </a:pPr>
                      <a:r>
                        <a:rPr lang="en-GB" sz="1400" dirty="0"/>
                        <a:t>• Green skills training• Development of green jobs• Just transition policies• Institutional strengthening</a:t>
                      </a:r>
                    </a:p>
                  </a:txBody>
                  <a:tcPr marL="49447" marR="49447" marT="24724" marB="24724" anchor="ctr"/>
                </a:tc>
                <a:tc>
                  <a:txBody>
                    <a:bodyPr/>
                    <a:lstStyle/>
                    <a:p>
                      <a:pPr>
                        <a:buNone/>
                      </a:pPr>
                      <a:r>
                        <a:rPr lang="en-GB" sz="1400" dirty="0"/>
                        <a:t>• Just Transition Strategy (EU)• ILO-UNEP green jobs programmes• Green hydrogen strategies (Chile, Colombia)</a:t>
                      </a:r>
                    </a:p>
                  </a:txBody>
                  <a:tcPr marL="49447" marR="49447" marT="24724" marB="24724" anchor="ctr"/>
                </a:tc>
                <a:extLst>
                  <a:ext uri="{0D108BD9-81ED-4DB2-BD59-A6C34878D82A}">
                    <a16:rowId xmlns:a16="http://schemas.microsoft.com/office/drawing/2014/main" val="3967170380"/>
                  </a:ext>
                </a:extLst>
              </a:tr>
            </a:tbl>
          </a:graphicData>
        </a:graphic>
      </p:graphicFrame>
    </p:spTree>
    <p:extLst>
      <p:ext uri="{BB962C8B-B14F-4D97-AF65-F5344CB8AC3E}">
        <p14:creationId xmlns:p14="http://schemas.microsoft.com/office/powerpoint/2010/main" val="1314857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8411B-E164-6196-511D-B5DC0432220E}"/>
            </a:ext>
          </a:extLst>
        </p:cNvPr>
        <p:cNvGrpSpPr/>
        <p:nvPr/>
      </p:nvGrpSpPr>
      <p:grpSpPr>
        <a:xfrm>
          <a:off x="0" y="0"/>
          <a:ext cx="0" cy="0"/>
          <a:chOff x="0" y="0"/>
          <a:chExt cx="0" cy="0"/>
        </a:xfrm>
      </p:grpSpPr>
      <p:pic>
        <p:nvPicPr>
          <p:cNvPr id="3073" name="Picture 4">
            <a:extLst>
              <a:ext uri="{FF2B5EF4-FFF2-40B4-BE49-F238E27FC236}">
                <a16:creationId xmlns:a16="http://schemas.microsoft.com/office/drawing/2014/main" id="{A16ACBB3-1B34-CD49-868D-142E9883D7DB}"/>
              </a:ext>
            </a:extLst>
          </p:cNvPr>
          <p:cNvPicPr>
            <a:picLocks noChangeAspect="1"/>
          </p:cNvPicPr>
          <p:nvPr/>
        </p:nvPicPr>
        <p:blipFill>
          <a:blip r:embed="rId2"/>
          <a:srcRect l="65063" t="1" r="-296" b="59048"/>
          <a:stretch>
            <a:fillRect/>
          </a:stretch>
        </p:blipFill>
        <p:spPr>
          <a:xfrm>
            <a:off x="11859" y="37891"/>
            <a:ext cx="1187016" cy="1257300"/>
          </a:xfrm>
          <a:prstGeom prst="rect">
            <a:avLst/>
          </a:prstGeom>
          <a:noFill/>
          <a:ln w="9525">
            <a:noFill/>
          </a:ln>
        </p:spPr>
      </p:pic>
      <p:sp>
        <p:nvSpPr>
          <p:cNvPr id="3074" name="TextBox 5">
            <a:extLst>
              <a:ext uri="{FF2B5EF4-FFF2-40B4-BE49-F238E27FC236}">
                <a16:creationId xmlns:a16="http://schemas.microsoft.com/office/drawing/2014/main" id="{3ECD65DA-D968-8A63-F018-96D1FD218073}"/>
              </a:ext>
            </a:extLst>
          </p:cNvPr>
          <p:cNvSpPr txBox="1"/>
          <p:nvPr/>
        </p:nvSpPr>
        <p:spPr>
          <a:xfrm>
            <a:off x="1322205" y="266431"/>
            <a:ext cx="9685025" cy="400110"/>
          </a:xfrm>
          <a:prstGeom prst="rect">
            <a:avLst/>
          </a:prstGeom>
          <a:noFill/>
          <a:ln w="9525">
            <a:noFill/>
          </a:ln>
        </p:spPr>
        <p:txBody>
          <a:bodyPr wrap="square">
            <a:spAutoFit/>
          </a:bodyPr>
          <a:lstStyle>
            <a:defPPr>
              <a:defRPr lang=""/>
            </a:defPPr>
            <a:lvl1pPr eaLnBrk="1" hangingPunct="1">
              <a:defRPr sz="2000" b="1"/>
            </a:lvl1pPr>
          </a:lstStyle>
          <a:p>
            <a:r>
              <a:rPr lang="en-GB" dirty="0"/>
              <a:t>How labour policy responds to climate‑related disasters</a:t>
            </a:r>
          </a:p>
        </p:txBody>
      </p:sp>
      <p:pic>
        <p:nvPicPr>
          <p:cNvPr id="6" name="Picture 5">
            <a:extLst>
              <a:ext uri="{FF2B5EF4-FFF2-40B4-BE49-F238E27FC236}">
                <a16:creationId xmlns:a16="http://schemas.microsoft.com/office/drawing/2014/main" id="{CF8DEE7E-725C-2B69-D017-7FB80E216BD9}"/>
              </a:ext>
            </a:extLst>
          </p:cNvPr>
          <p:cNvPicPr>
            <a:picLocks noChangeAspect="1"/>
          </p:cNvPicPr>
          <p:nvPr/>
        </p:nvPicPr>
        <p:blipFill>
          <a:blip r:embed="rId3"/>
          <a:stretch>
            <a:fillRect/>
          </a:stretch>
        </p:blipFill>
        <p:spPr>
          <a:xfrm rot="10800000">
            <a:off x="373579" y="1282699"/>
            <a:ext cx="413520" cy="5436395"/>
          </a:xfrm>
          <a:prstGeom prst="rect">
            <a:avLst/>
          </a:prstGeom>
        </p:spPr>
      </p:pic>
      <p:pic>
        <p:nvPicPr>
          <p:cNvPr id="3" name="Picture 2">
            <a:extLst>
              <a:ext uri="{FF2B5EF4-FFF2-40B4-BE49-F238E27FC236}">
                <a16:creationId xmlns:a16="http://schemas.microsoft.com/office/drawing/2014/main" id="{CE95C519-8C71-738A-D9F1-75076DF8A2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0561" y="135740"/>
            <a:ext cx="802360" cy="1004927"/>
          </a:xfrm>
          <a:prstGeom prst="rect">
            <a:avLst/>
          </a:prstGeom>
        </p:spPr>
      </p:pic>
      <p:sp>
        <p:nvSpPr>
          <p:cNvPr id="4" name="TextBox 3">
            <a:extLst>
              <a:ext uri="{FF2B5EF4-FFF2-40B4-BE49-F238E27FC236}">
                <a16:creationId xmlns:a16="http://schemas.microsoft.com/office/drawing/2014/main" id="{CC157280-2BBB-4513-1FEC-A0FCF992669B}"/>
              </a:ext>
            </a:extLst>
          </p:cNvPr>
          <p:cNvSpPr txBox="1"/>
          <p:nvPr/>
        </p:nvSpPr>
        <p:spPr>
          <a:xfrm>
            <a:off x="1028700" y="1504593"/>
            <a:ext cx="10607040" cy="2960875"/>
          </a:xfrm>
          <a:prstGeom prst="rect">
            <a:avLst/>
          </a:prstGeom>
          <a:noFill/>
        </p:spPr>
        <p:txBody>
          <a:bodyPr wrap="square">
            <a:spAutoFit/>
          </a:bodyPr>
          <a:lstStyle/>
          <a:p>
            <a:pPr algn="ctr">
              <a:lnSpc>
                <a:spcPct val="150000"/>
              </a:lnSpc>
            </a:pPr>
            <a:r>
              <a:rPr lang="en-GB" b="1" noProof="0" dirty="0"/>
              <a:t>The experience of the pandemic demonstrated that governments in the region possess a set of instruments that enable rapid and timely intervention in labour market crises, creating and protecting jobs and incomes and thereby cushioning impacts on the population</a:t>
            </a:r>
            <a:r>
              <a:rPr lang="en-GB" noProof="0" dirty="0"/>
              <a:t>.</a:t>
            </a:r>
          </a:p>
          <a:p>
            <a:pPr algn="ctr">
              <a:lnSpc>
                <a:spcPct val="150000"/>
              </a:lnSpc>
            </a:pPr>
            <a:endParaRPr lang="en-GB" dirty="0"/>
          </a:p>
          <a:p>
            <a:pPr algn="ctr">
              <a:lnSpc>
                <a:spcPct val="150000"/>
              </a:lnSpc>
            </a:pPr>
            <a:r>
              <a:rPr lang="en-GB" noProof="0" dirty="0"/>
              <a:t>Adapting and strengthening labour market policies in response to climate challenges can be crucial for enhancing social and labour resilience, and for limiting the expansion of poverty and inequality across the region.</a:t>
            </a:r>
          </a:p>
        </p:txBody>
      </p:sp>
      <p:sp>
        <p:nvSpPr>
          <p:cNvPr id="22" name="Rounded Rectangle 2">
            <a:extLst>
              <a:ext uri="{FF2B5EF4-FFF2-40B4-BE49-F238E27FC236}">
                <a16:creationId xmlns:a16="http://schemas.microsoft.com/office/drawing/2014/main" id="{D3973B20-CB6E-47C6-BB0D-66A1C4B287A0}"/>
              </a:ext>
            </a:extLst>
          </p:cNvPr>
          <p:cNvSpPr/>
          <p:nvPr/>
        </p:nvSpPr>
        <p:spPr>
          <a:xfrm>
            <a:off x="1417320" y="4937760"/>
            <a:ext cx="2011680" cy="1097280"/>
          </a:xfrm>
          <a:prstGeom prst="roundRect">
            <a:avLst/>
          </a:prstGeom>
          <a:solidFill>
            <a:srgbClr val="146EBE"/>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sz="1600" b="1">
                <a:solidFill>
                  <a:srgbClr val="FFFFFF"/>
                </a:solidFill>
              </a:defRPr>
            </a:pPr>
            <a:r>
              <a:rPr lang="en-GB" dirty="0"/>
              <a:t>Di</a:t>
            </a:r>
            <a:r>
              <a:rPr lang="en-GB" noProof="0" dirty="0" err="1"/>
              <a:t>saster</a:t>
            </a:r>
            <a:endParaRPr lang="en-GB" noProof="0" dirty="0"/>
          </a:p>
        </p:txBody>
      </p:sp>
      <p:sp>
        <p:nvSpPr>
          <p:cNvPr id="23" name="Rounded Rectangle 3">
            <a:extLst>
              <a:ext uri="{FF2B5EF4-FFF2-40B4-BE49-F238E27FC236}">
                <a16:creationId xmlns:a16="http://schemas.microsoft.com/office/drawing/2014/main" id="{E6BFD725-8699-4E33-3847-6B48C806F566}"/>
              </a:ext>
            </a:extLst>
          </p:cNvPr>
          <p:cNvSpPr/>
          <p:nvPr/>
        </p:nvSpPr>
        <p:spPr>
          <a:xfrm>
            <a:off x="3897630" y="4937760"/>
            <a:ext cx="2011680" cy="1097280"/>
          </a:xfrm>
          <a:prstGeom prst="roundRect">
            <a:avLst/>
          </a:prstGeom>
          <a:solidFill>
            <a:srgbClr val="146EBE"/>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sz="1600" b="1">
                <a:solidFill>
                  <a:srgbClr val="FFFFFF"/>
                </a:solidFill>
              </a:defRPr>
            </a:pPr>
            <a:r>
              <a:rPr lang="en-GB" noProof="0" dirty="0"/>
              <a:t>Protected income</a:t>
            </a:r>
          </a:p>
        </p:txBody>
      </p:sp>
      <p:sp>
        <p:nvSpPr>
          <p:cNvPr id="24" name="Rounded Rectangle 4">
            <a:extLst>
              <a:ext uri="{FF2B5EF4-FFF2-40B4-BE49-F238E27FC236}">
                <a16:creationId xmlns:a16="http://schemas.microsoft.com/office/drawing/2014/main" id="{5B1A8A70-8E9D-845A-8FCD-37711613619A}"/>
              </a:ext>
            </a:extLst>
          </p:cNvPr>
          <p:cNvSpPr/>
          <p:nvPr/>
        </p:nvSpPr>
        <p:spPr>
          <a:xfrm>
            <a:off x="6355080" y="4937760"/>
            <a:ext cx="2011680" cy="1097280"/>
          </a:xfrm>
          <a:prstGeom prst="roundRect">
            <a:avLst/>
          </a:prstGeom>
          <a:solidFill>
            <a:srgbClr val="146EBE"/>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sz="1600" b="1">
                <a:solidFill>
                  <a:srgbClr val="FFFFFF"/>
                </a:solidFill>
              </a:defRPr>
            </a:pPr>
            <a:r>
              <a:rPr lang="en-GB" noProof="0" dirty="0"/>
              <a:t>Temporary employment</a:t>
            </a:r>
          </a:p>
        </p:txBody>
      </p:sp>
      <p:sp>
        <p:nvSpPr>
          <p:cNvPr id="25" name="Rounded Rectangle 5">
            <a:extLst>
              <a:ext uri="{FF2B5EF4-FFF2-40B4-BE49-F238E27FC236}">
                <a16:creationId xmlns:a16="http://schemas.microsoft.com/office/drawing/2014/main" id="{C01E8080-9F81-8805-AE4B-28F5E97E5792}"/>
              </a:ext>
            </a:extLst>
          </p:cNvPr>
          <p:cNvSpPr/>
          <p:nvPr/>
        </p:nvSpPr>
        <p:spPr>
          <a:xfrm>
            <a:off x="8835390" y="4937760"/>
            <a:ext cx="2011680" cy="1097280"/>
          </a:xfrm>
          <a:prstGeom prst="roundRect">
            <a:avLst/>
          </a:prstGeom>
          <a:solidFill>
            <a:srgbClr val="146EBE"/>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sz="1600" b="1">
                <a:solidFill>
                  <a:srgbClr val="FFFFFF"/>
                </a:solidFill>
              </a:defRPr>
            </a:pPr>
            <a:r>
              <a:rPr lang="en-GB" noProof="0" dirty="0"/>
              <a:t>Economic recovery</a:t>
            </a:r>
          </a:p>
        </p:txBody>
      </p:sp>
      <p:sp>
        <p:nvSpPr>
          <p:cNvPr id="26" name="Right Arrow 6">
            <a:extLst>
              <a:ext uri="{FF2B5EF4-FFF2-40B4-BE49-F238E27FC236}">
                <a16:creationId xmlns:a16="http://schemas.microsoft.com/office/drawing/2014/main" id="{A89571DA-4C38-602A-A0E7-4EC79625D652}"/>
              </a:ext>
            </a:extLst>
          </p:cNvPr>
          <p:cNvSpPr/>
          <p:nvPr/>
        </p:nvSpPr>
        <p:spPr>
          <a:xfrm>
            <a:off x="3474720" y="5303520"/>
            <a:ext cx="365760" cy="457200"/>
          </a:xfrm>
          <a:prstGeom prst="rightArrow">
            <a:avLst/>
          </a:prstGeom>
          <a:solidFill>
            <a:srgbClr val="96969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7" name="Right Arrow 7">
            <a:extLst>
              <a:ext uri="{FF2B5EF4-FFF2-40B4-BE49-F238E27FC236}">
                <a16:creationId xmlns:a16="http://schemas.microsoft.com/office/drawing/2014/main" id="{F21033DB-5640-FA47-D41A-C74E1461161C}"/>
              </a:ext>
            </a:extLst>
          </p:cNvPr>
          <p:cNvSpPr/>
          <p:nvPr/>
        </p:nvSpPr>
        <p:spPr>
          <a:xfrm>
            <a:off x="5966460" y="5303520"/>
            <a:ext cx="365760" cy="457200"/>
          </a:xfrm>
          <a:prstGeom prst="rightArrow">
            <a:avLst/>
          </a:prstGeom>
          <a:solidFill>
            <a:srgbClr val="96969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8" name="Right Arrow 8">
            <a:extLst>
              <a:ext uri="{FF2B5EF4-FFF2-40B4-BE49-F238E27FC236}">
                <a16:creationId xmlns:a16="http://schemas.microsoft.com/office/drawing/2014/main" id="{8C24B8B4-1AEF-F0EF-7CD5-29035040A95F}"/>
              </a:ext>
            </a:extLst>
          </p:cNvPr>
          <p:cNvSpPr/>
          <p:nvPr/>
        </p:nvSpPr>
        <p:spPr>
          <a:xfrm>
            <a:off x="8435340" y="5303520"/>
            <a:ext cx="365760" cy="457200"/>
          </a:xfrm>
          <a:prstGeom prst="rightArrow">
            <a:avLst/>
          </a:prstGeom>
          <a:solidFill>
            <a:srgbClr val="96969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30346338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D60DE7C51F8C40AF6F34765F7D2D84" ma:contentTypeVersion="20" ma:contentTypeDescription="Create a new document." ma:contentTypeScope="" ma:versionID="37e7e60e7eab3b13eb2218cd73d5f2a7">
  <xsd:schema xmlns:xsd="http://www.w3.org/2001/XMLSchema" xmlns:xs="http://www.w3.org/2001/XMLSchema" xmlns:p="http://schemas.microsoft.com/office/2006/metadata/properties" xmlns:ns2="5c0ed026-2af2-4bd4-84a6-7e6cd39ea343" xmlns:ns3="730f74aa-8393-4aa5-b2f8-3c7aae566a68" targetNamespace="http://schemas.microsoft.com/office/2006/metadata/properties" ma:root="true" ma:fieldsID="506a4352b18409188a32c06a08f80cb6" ns2:_="" ns3:_="">
    <xsd:import namespace="5c0ed026-2af2-4bd4-84a6-7e6cd39ea343"/>
    <xsd:import namespace="730f74aa-8393-4aa5-b2f8-3c7aae566a68"/>
    <xsd:element name="properties">
      <xsd:complexType>
        <xsd:sequence>
          <xsd:element name="documentManagement">
            <xsd:complexType>
              <xsd:all>
                <xsd:element ref="ns2:SharedWithUsers" minOccurs="0"/>
                <xsd:element ref="ns2:MediaServiceMetadata" minOccurs="0"/>
                <xsd:element ref="ns2:MediaServiceFastMetadata" minOccurs="0"/>
                <xsd:element ref="ns2:MediaServiceAutoTags" minOccurs="0"/>
                <xsd:element ref="ns2:MediaLengthInSeconds" minOccurs="0"/>
                <xsd:element ref="ns2:MediaServiceDateTaken"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0ed026-2af2-4bd4-84a6-7e6cd39ea343" elementFormDefault="qualified">
    <xsd:import namespace="http://schemas.microsoft.com/office/2006/documentManagement/types"/>
    <xsd:import namespace="http://schemas.microsoft.com/office/infopath/2007/PartnerControls"/>
    <xsd:element name="SharedWithUsers" ma:index="8" nillable="true" ma:displayName="Shared With" ma:list="UserInfo" ma:SearchPeopleOnly="false" ma:internalName="SharedWithUsers"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b372cf4-7fd3-46dd-9ae9-fa9a79ed57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0f74aa-8393-4aa5-b2f8-3c7aae566a68" elementFormDefault="qualified">
    <xsd:import namespace="http://schemas.microsoft.com/office/2006/documentManagement/types"/>
    <xsd:import namespace="http://schemas.microsoft.com/office/infopath/2007/PartnerControls"/>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8ad4931-68c8-477a-9f81-fb0684637bf5}" ma:internalName="TaxCatchAll" ma:showField="CatchAllData" ma:web="730f74aa-8393-4aa5-b2f8-3c7aae566a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30f74aa-8393-4aa5-b2f8-3c7aae566a68" xsi:nil="true"/>
    <SharedWithUsers xmlns="5c0ed026-2af2-4bd4-84a6-7e6cd39ea343">
      <UserInfo>
        <DisplayName/>
        <AccountId xsi:nil="true"/>
        <AccountType/>
      </UserInfo>
    </SharedWithUsers>
    <lcf76f155ced4ddcb4097134ff3c332f xmlns="5c0ed026-2af2-4bd4-84a6-7e6cd39ea34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CE45B6A-5AF7-4385-8328-AA5D7CBEF4AC}"/>
</file>

<file path=customXml/itemProps2.xml><?xml version="1.0" encoding="utf-8"?>
<ds:datastoreItem xmlns:ds="http://schemas.openxmlformats.org/officeDocument/2006/customXml" ds:itemID="{E2C20EE5-274B-4505-8271-0D3D158341B9}"/>
</file>

<file path=customXml/itemProps3.xml><?xml version="1.0" encoding="utf-8"?>
<ds:datastoreItem xmlns:ds="http://schemas.openxmlformats.org/officeDocument/2006/customXml" ds:itemID="{39084E1C-CE75-4CEB-BD3A-E453F3C422E6}"/>
</file>

<file path=docMetadata/LabelInfo.xml><?xml version="1.0" encoding="utf-8"?>
<clbl:labelList xmlns:clbl="http://schemas.microsoft.com/office/2020/mipLabelMetadata">
  <clbl:label id="{606bed3f-efae-4d70-a15b-866bb27c918d}" enabled="1" method="Privileged" siteId="{0f9e35db-544f-4f60-bdcc-5ea416e6dc70}" contentBits="0" removed="0"/>
</clbl:labelList>
</file>

<file path=docProps/app.xml><?xml version="1.0" encoding="utf-8"?>
<Properties xmlns="http://schemas.openxmlformats.org/officeDocument/2006/extended-properties" xmlns:vt="http://schemas.openxmlformats.org/officeDocument/2006/docPropsVTypes">
  <TotalTime>5337</TotalTime>
  <Words>1653</Words>
  <Application>Microsoft Office PowerPoint</Application>
  <PresentationFormat>Widescreen</PresentationFormat>
  <Paragraphs>184</Paragraphs>
  <Slides>13</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Aptos</vt:lpstr>
      <vt:lpstr>Aptos Display</vt:lpstr>
      <vt:lpstr>Arial</vt:lpstr>
      <vt:lpstr>Calibri</vt:lpstr>
      <vt:lpstr>Calibri Light</vt:lpstr>
      <vt:lpstr>Sarabun Italics</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Jeferson Cunha Lorenz</dc:creator>
  <cp:lastModifiedBy>Andres Espejo</cp:lastModifiedBy>
  <cp:revision>40</cp:revision>
  <dcterms:created xsi:type="dcterms:W3CDTF">2026-01-28T18:08:42Z</dcterms:created>
  <dcterms:modified xsi:type="dcterms:W3CDTF">2026-02-25T03:25:04Z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7EB34697A76C4EB991EE541600B737EA_13</vt:lpwstr>
  </property>
  <property fmtid="{D5CDD505-2E9C-101B-9397-08002B2CF9AE}" pid="3" name="KSOProductBuildVer">
    <vt:lpwstr>1046-12.2.0.23196</vt:lpwstr>
  </property>
  <property fmtid="{D5CDD505-2E9C-101B-9397-08002B2CF9AE}" pid="4" name="ContentTypeId">
    <vt:lpwstr>0x0101003FD60DE7C51F8C40AF6F34765F7D2D84</vt:lpwstr>
  </property>
</Properties>
</file>