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diagrams/data1.xml" ContentType="application/vnd.openxmlformats-officedocument.drawingml.diagramData+xml"/>
  <Override PartName="/ppt/presentation.xml" ContentType="application/vnd.openxmlformats-officedocument.presentationml.presentation.main+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9.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31.xml" ContentType="application/vnd.openxmlformats-officedocument.presentationml.slide+xml"/>
  <Override PartName="/ppt/slides/slide1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28.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19.xml" ContentType="application/vnd.openxmlformats-officedocument.presentationml.notesSlide+xml"/>
  <Override PartName="/ppt/notesSlides/notesSlide13.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Override1.xml" ContentType="application/vnd.openxmlformats-officedocument.themeOverrid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drawing1.xml" ContentType="application/vnd.ms-office.drawingml.diagramDrawing+xml"/>
  <Override PartName="/ppt/diagrams/colors1.xml" ContentType="application/vnd.openxmlformats-officedocument.drawingml.diagramColors+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83" r:id="rId14"/>
    <p:sldId id="269" r:id="rId15"/>
    <p:sldId id="284" r:id="rId16"/>
    <p:sldId id="270" r:id="rId17"/>
    <p:sldId id="271" r:id="rId18"/>
    <p:sldId id="285" r:id="rId19"/>
    <p:sldId id="272" r:id="rId20"/>
    <p:sldId id="273" r:id="rId21"/>
    <p:sldId id="274" r:id="rId22"/>
    <p:sldId id="287" r:id="rId23"/>
    <p:sldId id="275" r:id="rId24"/>
    <p:sldId id="276" r:id="rId25"/>
    <p:sldId id="277" r:id="rId26"/>
    <p:sldId id="278" r:id="rId27"/>
    <p:sldId id="279" r:id="rId28"/>
    <p:sldId id="280" r:id="rId29"/>
    <p:sldId id="281" r:id="rId30"/>
    <p:sldId id="286" r:id="rId31"/>
    <p:sldId id="282" r:id="rId32"/>
  </p:sldIdLst>
  <p:sldSz cx="9144000" cy="5143500" type="screen16x9"/>
  <p:notesSz cx="6797675" cy="987266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720"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B950ED-56A0-4406-96A6-B7925CBB6DEC}" type="doc">
      <dgm:prSet loTypeId="urn:microsoft.com/office/officeart/2009/3/layout/HorizontalOrganizationChart" loCatId="hierarchy" qsTypeId="urn:microsoft.com/office/officeart/2005/8/quickstyle/3d4" qsCatId="3D" csTypeId="urn:microsoft.com/office/officeart/2005/8/colors/accent1_1" csCatId="accent1" phldr="1"/>
      <dgm:spPr/>
      <dgm:t>
        <a:bodyPr/>
        <a:lstStyle/>
        <a:p>
          <a:endParaRPr lang="es-ES"/>
        </a:p>
      </dgm:t>
    </dgm:pt>
    <dgm:pt modelId="{4AF8CDBF-EF1A-4436-8120-401A3E987667}">
      <dgm:prSet phldrT="[Texto]" custT="1"/>
      <dgm:spPr/>
      <dgm:t>
        <a:bodyPr/>
        <a:lstStyle/>
        <a:p>
          <a:r>
            <a:rPr lang="es-ES" sz="1400" dirty="0" smtClean="0"/>
            <a:t>DIRECCIÓN</a:t>
          </a:r>
        </a:p>
        <a:p>
          <a:r>
            <a:rPr lang="es-ES" sz="1400" dirty="0" smtClean="0"/>
            <a:t>PROCADIS</a:t>
          </a:r>
          <a:endParaRPr lang="es-ES" sz="1400" dirty="0"/>
        </a:p>
      </dgm:t>
    </dgm:pt>
    <dgm:pt modelId="{A3215E84-6649-41BF-B3F7-7EB105C11A68}" type="parTrans" cxnId="{A738FACA-0C17-48A5-B8E8-1984347C9698}">
      <dgm:prSet/>
      <dgm:spPr/>
      <dgm:t>
        <a:bodyPr/>
        <a:lstStyle/>
        <a:p>
          <a:endParaRPr lang="es-ES"/>
        </a:p>
      </dgm:t>
    </dgm:pt>
    <dgm:pt modelId="{DD82256D-EF33-4B29-9686-E8F6380DEBDA}" type="sibTrans" cxnId="{A738FACA-0C17-48A5-B8E8-1984347C9698}">
      <dgm:prSet custT="1"/>
      <dgm:spPr/>
      <dgm:t>
        <a:bodyPr/>
        <a:lstStyle/>
        <a:p>
          <a:endParaRPr lang="es-ES"/>
        </a:p>
      </dgm:t>
    </dgm:pt>
    <dgm:pt modelId="{BFB2BE9A-BB3E-4D5F-BD50-F98BA51ABE20}">
      <dgm:prSet phldrT="[Texto]" custT="1"/>
      <dgm:spPr/>
      <dgm:t>
        <a:bodyPr/>
        <a:lstStyle/>
        <a:p>
          <a:r>
            <a:rPr lang="es-ES" sz="1000" dirty="0" smtClean="0"/>
            <a:t>Dpto. </a:t>
          </a:r>
          <a:r>
            <a:rPr lang="es-ES" sz="1000" dirty="0"/>
            <a:t>de Soporte </a:t>
          </a:r>
          <a:r>
            <a:rPr lang="es-ES" sz="1000" dirty="0" smtClean="0"/>
            <a:t>Técnico</a:t>
          </a:r>
          <a:endParaRPr lang="es-ES" sz="1000" dirty="0"/>
        </a:p>
      </dgm:t>
    </dgm:pt>
    <dgm:pt modelId="{8E633B74-0A5C-4369-885C-CB10B927B7CD}" type="parTrans" cxnId="{1039EE9A-F834-4EA6-9C81-C1CC847B140C}">
      <dgm:prSet/>
      <dgm:spPr/>
      <dgm:t>
        <a:bodyPr/>
        <a:lstStyle/>
        <a:p>
          <a:endParaRPr lang="es-ES"/>
        </a:p>
      </dgm:t>
    </dgm:pt>
    <dgm:pt modelId="{2B59128B-A1BD-4611-8F10-A8F7892D6DA0}" type="sibTrans" cxnId="{1039EE9A-F834-4EA6-9C81-C1CC847B140C}">
      <dgm:prSet custT="1"/>
      <dgm:spPr/>
      <dgm:t>
        <a:bodyPr/>
        <a:lstStyle/>
        <a:p>
          <a:endParaRPr lang="es-ES"/>
        </a:p>
      </dgm:t>
    </dgm:pt>
    <dgm:pt modelId="{B7BE47A2-9877-48E4-9E6D-CFC8E29EB6DE}">
      <dgm:prSet phldrT="[Texto]" custT="1"/>
      <dgm:spPr/>
      <dgm:t>
        <a:bodyPr/>
        <a:lstStyle/>
        <a:p>
          <a:r>
            <a:rPr lang="es-ES" sz="1000" dirty="0" smtClean="0"/>
            <a:t>Dpto. de </a:t>
          </a:r>
          <a:r>
            <a:rPr lang="es-ES" sz="1000" dirty="0"/>
            <a:t>Control y </a:t>
          </a:r>
          <a:r>
            <a:rPr lang="es-ES" sz="1000" dirty="0" smtClean="0"/>
            <a:t>Supervisión </a:t>
          </a:r>
          <a:r>
            <a:rPr lang="es-ES" sz="1000" dirty="0"/>
            <a:t>de Cursos</a:t>
          </a:r>
        </a:p>
      </dgm:t>
    </dgm:pt>
    <dgm:pt modelId="{7E5B13D8-6F90-4BD7-AA72-E44BED84A3CA}" type="parTrans" cxnId="{D091A2CA-10D4-415D-B990-7634C45F4D15}">
      <dgm:prSet/>
      <dgm:spPr/>
      <dgm:t>
        <a:bodyPr/>
        <a:lstStyle/>
        <a:p>
          <a:endParaRPr lang="es-ES"/>
        </a:p>
      </dgm:t>
    </dgm:pt>
    <dgm:pt modelId="{3C4D6DA2-2F3B-4F77-9F17-629D1D9D0717}" type="sibTrans" cxnId="{D091A2CA-10D4-415D-B990-7634C45F4D15}">
      <dgm:prSet custT="1"/>
      <dgm:spPr/>
      <dgm:t>
        <a:bodyPr/>
        <a:lstStyle/>
        <a:p>
          <a:endParaRPr lang="es-ES"/>
        </a:p>
      </dgm:t>
    </dgm:pt>
    <dgm:pt modelId="{5A734D52-5D11-451B-A12F-6B6A2D43634E}">
      <dgm:prSet custT="1"/>
      <dgm:spPr/>
      <dgm:t>
        <a:bodyPr/>
        <a:lstStyle/>
        <a:p>
          <a:r>
            <a:rPr lang="es-ES" sz="1000" dirty="0" smtClean="0"/>
            <a:t>Dpto. </a:t>
          </a:r>
          <a:r>
            <a:rPr lang="es-ES" sz="1000" dirty="0"/>
            <a:t>de Diseño y Desarrollo de Contenido</a:t>
          </a:r>
        </a:p>
      </dgm:t>
    </dgm:pt>
    <dgm:pt modelId="{8881A75B-9B7A-42CD-8E29-92BFACCBD049}" type="parTrans" cxnId="{492D0E80-B296-4C35-8417-75CD1F3E4722}">
      <dgm:prSet/>
      <dgm:spPr/>
      <dgm:t>
        <a:bodyPr/>
        <a:lstStyle/>
        <a:p>
          <a:endParaRPr lang="es-ES"/>
        </a:p>
      </dgm:t>
    </dgm:pt>
    <dgm:pt modelId="{74BAC30E-4D64-4514-9E42-45ED92228371}" type="sibTrans" cxnId="{492D0E80-B296-4C35-8417-75CD1F3E4722}">
      <dgm:prSet custT="1"/>
      <dgm:spPr/>
      <dgm:t>
        <a:bodyPr/>
        <a:lstStyle/>
        <a:p>
          <a:endParaRPr lang="es-ES"/>
        </a:p>
      </dgm:t>
    </dgm:pt>
    <dgm:pt modelId="{B27F7ED4-C72E-431A-8ED4-753C5DBEFE85}">
      <dgm:prSet custT="1"/>
      <dgm:spPr/>
      <dgm:t>
        <a:bodyPr/>
        <a:lstStyle/>
        <a:p>
          <a:r>
            <a:rPr lang="es-ES" sz="1050" dirty="0"/>
            <a:t>PLANTEL DE INSTRUCTORES/TUTORES </a:t>
          </a:r>
        </a:p>
      </dgm:t>
    </dgm:pt>
    <dgm:pt modelId="{955897C2-CE27-4959-B02C-454C16A45FB0}" type="parTrans" cxnId="{E36E3D16-3FCE-4886-97A4-C6794E91FF4C}">
      <dgm:prSet/>
      <dgm:spPr/>
      <dgm:t>
        <a:bodyPr/>
        <a:lstStyle/>
        <a:p>
          <a:endParaRPr lang="es-ES"/>
        </a:p>
      </dgm:t>
    </dgm:pt>
    <dgm:pt modelId="{98907870-DF15-49F8-B50F-F1966A8EB7ED}" type="sibTrans" cxnId="{E36E3D16-3FCE-4886-97A4-C6794E91FF4C}">
      <dgm:prSet custT="1"/>
      <dgm:spPr/>
      <dgm:t>
        <a:bodyPr/>
        <a:lstStyle/>
        <a:p>
          <a:endParaRPr lang="es-ES"/>
        </a:p>
      </dgm:t>
    </dgm:pt>
    <dgm:pt modelId="{67937325-D4DA-4E76-A517-E70799829201}" type="asst">
      <dgm:prSet custT="1"/>
      <dgm:spPr/>
      <dgm:t>
        <a:bodyPr/>
        <a:lstStyle/>
        <a:p>
          <a:r>
            <a:rPr lang="es-ES" sz="1000" dirty="0"/>
            <a:t>Secretaria de la Dirección</a:t>
          </a:r>
        </a:p>
      </dgm:t>
    </dgm:pt>
    <dgm:pt modelId="{90141A07-EF75-4A4B-B3DC-104866D7A14C}" type="parTrans" cxnId="{83DA5788-FA94-4804-BBD4-0C2177939F7C}">
      <dgm:prSet/>
      <dgm:spPr/>
      <dgm:t>
        <a:bodyPr/>
        <a:lstStyle/>
        <a:p>
          <a:endParaRPr lang="es-ES"/>
        </a:p>
      </dgm:t>
    </dgm:pt>
    <dgm:pt modelId="{10672689-B77A-403C-A596-BE6735CAE2DE}" type="sibTrans" cxnId="{83DA5788-FA94-4804-BBD4-0C2177939F7C}">
      <dgm:prSet custT="1"/>
      <dgm:spPr/>
      <dgm:t>
        <a:bodyPr/>
        <a:lstStyle/>
        <a:p>
          <a:endParaRPr lang="es-ES"/>
        </a:p>
      </dgm:t>
    </dgm:pt>
    <dgm:pt modelId="{D936AC82-1C03-4A4F-A6AB-337A45657D90}" type="asst">
      <dgm:prSet custT="1"/>
      <dgm:spPr/>
      <dgm:t>
        <a:bodyPr/>
        <a:lstStyle/>
        <a:p>
          <a:r>
            <a:rPr lang="es-ES" sz="1000" dirty="0" smtClean="0"/>
            <a:t>Atención </a:t>
          </a:r>
          <a:r>
            <a:rPr lang="es-ES" sz="1000" dirty="0"/>
            <a:t>al Público</a:t>
          </a:r>
        </a:p>
      </dgm:t>
    </dgm:pt>
    <dgm:pt modelId="{09181BA5-91F9-40D5-B1F2-520A24CEEFC9}" type="parTrans" cxnId="{0FE01869-C2F3-428B-9596-84E57D87AB5F}">
      <dgm:prSet/>
      <dgm:spPr/>
      <dgm:t>
        <a:bodyPr/>
        <a:lstStyle/>
        <a:p>
          <a:endParaRPr lang="es-ES"/>
        </a:p>
      </dgm:t>
    </dgm:pt>
    <dgm:pt modelId="{2622E00A-133C-40F8-B9AE-9EB558EA08A5}" type="sibTrans" cxnId="{0FE01869-C2F3-428B-9596-84E57D87AB5F}">
      <dgm:prSet custT="1"/>
      <dgm:spPr/>
      <dgm:t>
        <a:bodyPr/>
        <a:lstStyle/>
        <a:p>
          <a:endParaRPr lang="es-ES"/>
        </a:p>
      </dgm:t>
    </dgm:pt>
    <dgm:pt modelId="{2EF9F513-5A0A-4E1F-8602-1A6AAF2F82B9}">
      <dgm:prSet custT="1"/>
      <dgm:spPr/>
      <dgm:t>
        <a:bodyPr/>
        <a:lstStyle/>
        <a:p>
          <a:r>
            <a:rPr lang="es-ES" sz="1400" dirty="0" smtClean="0"/>
            <a:t>GERENCIA TECNICA</a:t>
          </a:r>
          <a:endParaRPr lang="es-ES" sz="1400" dirty="0"/>
        </a:p>
      </dgm:t>
    </dgm:pt>
    <dgm:pt modelId="{C9DF0310-8063-4A13-B669-7BE9B30ECD7B}" type="parTrans" cxnId="{01319417-42D5-4004-B2E9-DB2FE581D978}">
      <dgm:prSet/>
      <dgm:spPr/>
      <dgm:t>
        <a:bodyPr/>
        <a:lstStyle/>
        <a:p>
          <a:endParaRPr lang="es-ES"/>
        </a:p>
      </dgm:t>
    </dgm:pt>
    <dgm:pt modelId="{CCC65591-21B1-48C5-9050-BBFCC39507ED}" type="sibTrans" cxnId="{01319417-42D5-4004-B2E9-DB2FE581D978}">
      <dgm:prSet/>
      <dgm:spPr/>
      <dgm:t>
        <a:bodyPr/>
        <a:lstStyle/>
        <a:p>
          <a:endParaRPr lang="es-ES"/>
        </a:p>
      </dgm:t>
    </dgm:pt>
    <dgm:pt modelId="{046838CD-49CE-41C9-9FA9-6B820BCF0153}" type="pres">
      <dgm:prSet presAssocID="{B5B950ED-56A0-4406-96A6-B7925CBB6DEC}" presName="hierChild1" presStyleCnt="0">
        <dgm:presLayoutVars>
          <dgm:orgChart val="1"/>
          <dgm:chPref val="1"/>
          <dgm:dir/>
          <dgm:animOne val="branch"/>
          <dgm:animLvl val="lvl"/>
          <dgm:resizeHandles/>
        </dgm:presLayoutVars>
      </dgm:prSet>
      <dgm:spPr/>
      <dgm:t>
        <a:bodyPr/>
        <a:lstStyle/>
        <a:p>
          <a:endParaRPr lang="es-ES"/>
        </a:p>
      </dgm:t>
    </dgm:pt>
    <dgm:pt modelId="{06114F34-9B7F-4721-9F3E-AA6B6E86E658}" type="pres">
      <dgm:prSet presAssocID="{2EF9F513-5A0A-4E1F-8602-1A6AAF2F82B9}" presName="hierRoot1" presStyleCnt="0">
        <dgm:presLayoutVars>
          <dgm:hierBranch val="init"/>
        </dgm:presLayoutVars>
      </dgm:prSet>
      <dgm:spPr/>
    </dgm:pt>
    <dgm:pt modelId="{806531A8-645C-4943-A160-C9E0CC1BAE10}" type="pres">
      <dgm:prSet presAssocID="{2EF9F513-5A0A-4E1F-8602-1A6AAF2F82B9}" presName="rootComposite1" presStyleCnt="0"/>
      <dgm:spPr/>
    </dgm:pt>
    <dgm:pt modelId="{89CB8976-1812-436C-92F2-B86A5DE87051}" type="pres">
      <dgm:prSet presAssocID="{2EF9F513-5A0A-4E1F-8602-1A6AAF2F82B9}" presName="rootText1" presStyleLbl="node0" presStyleIdx="0" presStyleCnt="1" custScaleY="223203">
        <dgm:presLayoutVars>
          <dgm:chPref val="3"/>
        </dgm:presLayoutVars>
      </dgm:prSet>
      <dgm:spPr/>
      <dgm:t>
        <a:bodyPr/>
        <a:lstStyle/>
        <a:p>
          <a:endParaRPr lang="es-ES"/>
        </a:p>
      </dgm:t>
    </dgm:pt>
    <dgm:pt modelId="{73C5CFF7-5741-4EA0-AC9E-BEFA5CBFE401}" type="pres">
      <dgm:prSet presAssocID="{2EF9F513-5A0A-4E1F-8602-1A6AAF2F82B9}" presName="rootConnector1" presStyleLbl="node1" presStyleIdx="0" presStyleCnt="0"/>
      <dgm:spPr/>
      <dgm:t>
        <a:bodyPr/>
        <a:lstStyle/>
        <a:p>
          <a:endParaRPr lang="es-ES"/>
        </a:p>
      </dgm:t>
    </dgm:pt>
    <dgm:pt modelId="{F8813AB0-E00C-4ACE-8BA3-673A5B938CC4}" type="pres">
      <dgm:prSet presAssocID="{2EF9F513-5A0A-4E1F-8602-1A6AAF2F82B9}" presName="hierChild2" presStyleCnt="0"/>
      <dgm:spPr/>
    </dgm:pt>
    <dgm:pt modelId="{D987E576-045C-4C08-A9E9-FC02EC741411}" type="pres">
      <dgm:prSet presAssocID="{A3215E84-6649-41BF-B3F7-7EB105C11A68}" presName="Name64" presStyleLbl="parChTrans1D2" presStyleIdx="0" presStyleCnt="1"/>
      <dgm:spPr/>
      <dgm:t>
        <a:bodyPr/>
        <a:lstStyle/>
        <a:p>
          <a:endParaRPr lang="es-ES"/>
        </a:p>
      </dgm:t>
    </dgm:pt>
    <dgm:pt modelId="{99C202A3-EE6C-4B0B-9ADA-998B49D31120}" type="pres">
      <dgm:prSet presAssocID="{4AF8CDBF-EF1A-4436-8120-401A3E987667}" presName="hierRoot2" presStyleCnt="0">
        <dgm:presLayoutVars>
          <dgm:hierBranch val="init"/>
        </dgm:presLayoutVars>
      </dgm:prSet>
      <dgm:spPr/>
    </dgm:pt>
    <dgm:pt modelId="{976662B1-AD4F-4FB5-B19B-6176ECC9F51F}" type="pres">
      <dgm:prSet presAssocID="{4AF8CDBF-EF1A-4436-8120-401A3E987667}" presName="rootComposite" presStyleCnt="0"/>
      <dgm:spPr/>
    </dgm:pt>
    <dgm:pt modelId="{5F66DAE5-83AE-472F-8B82-86F80D5FC06B}" type="pres">
      <dgm:prSet presAssocID="{4AF8CDBF-EF1A-4436-8120-401A3E987667}" presName="rootText" presStyleLbl="node2" presStyleIdx="0" presStyleCnt="1" custScaleY="223202">
        <dgm:presLayoutVars>
          <dgm:chPref val="3"/>
        </dgm:presLayoutVars>
      </dgm:prSet>
      <dgm:spPr/>
      <dgm:t>
        <a:bodyPr/>
        <a:lstStyle/>
        <a:p>
          <a:endParaRPr lang="es-ES"/>
        </a:p>
      </dgm:t>
    </dgm:pt>
    <dgm:pt modelId="{8CA2D4D0-E669-4FB0-81D0-C7BEF6A3AFE6}" type="pres">
      <dgm:prSet presAssocID="{4AF8CDBF-EF1A-4436-8120-401A3E987667}" presName="rootConnector" presStyleLbl="node2" presStyleIdx="0" presStyleCnt="1"/>
      <dgm:spPr/>
      <dgm:t>
        <a:bodyPr/>
        <a:lstStyle/>
        <a:p>
          <a:endParaRPr lang="es-ES"/>
        </a:p>
      </dgm:t>
    </dgm:pt>
    <dgm:pt modelId="{E54DE9BC-394A-4967-8561-A2F6844B731B}" type="pres">
      <dgm:prSet presAssocID="{4AF8CDBF-EF1A-4436-8120-401A3E987667}" presName="hierChild4" presStyleCnt="0"/>
      <dgm:spPr/>
    </dgm:pt>
    <dgm:pt modelId="{DBD3AFF0-71E1-4EE4-805D-4D49DDD1132A}" type="pres">
      <dgm:prSet presAssocID="{8E633B74-0A5C-4369-885C-CB10B927B7CD}" presName="Name64" presStyleLbl="parChTrans1D3" presStyleIdx="0" presStyleCnt="5"/>
      <dgm:spPr/>
      <dgm:t>
        <a:bodyPr/>
        <a:lstStyle/>
        <a:p>
          <a:endParaRPr lang="es-ES"/>
        </a:p>
      </dgm:t>
    </dgm:pt>
    <dgm:pt modelId="{2CC582FF-25C9-43DC-9EA1-5F6ABC40AA1C}" type="pres">
      <dgm:prSet presAssocID="{BFB2BE9A-BB3E-4D5F-BD50-F98BA51ABE20}" presName="hierRoot2" presStyleCnt="0">
        <dgm:presLayoutVars>
          <dgm:hierBranch val="init"/>
        </dgm:presLayoutVars>
      </dgm:prSet>
      <dgm:spPr/>
      <dgm:t>
        <a:bodyPr/>
        <a:lstStyle/>
        <a:p>
          <a:endParaRPr lang="es-ES"/>
        </a:p>
      </dgm:t>
    </dgm:pt>
    <dgm:pt modelId="{3791A320-AC26-417C-8A6E-55E25E36E356}" type="pres">
      <dgm:prSet presAssocID="{BFB2BE9A-BB3E-4D5F-BD50-F98BA51ABE20}" presName="rootComposite" presStyleCnt="0"/>
      <dgm:spPr/>
      <dgm:t>
        <a:bodyPr/>
        <a:lstStyle/>
        <a:p>
          <a:endParaRPr lang="es-ES"/>
        </a:p>
      </dgm:t>
    </dgm:pt>
    <dgm:pt modelId="{5D180A9B-6D76-48DB-BBA8-EF427FB58A6E}" type="pres">
      <dgm:prSet presAssocID="{BFB2BE9A-BB3E-4D5F-BD50-F98BA51ABE20}" presName="rootText" presStyleLbl="node3" presStyleIdx="0" presStyleCnt="3" custScaleX="178354" custScaleY="99286">
        <dgm:presLayoutVars>
          <dgm:chPref val="3"/>
        </dgm:presLayoutVars>
      </dgm:prSet>
      <dgm:spPr/>
      <dgm:t>
        <a:bodyPr/>
        <a:lstStyle/>
        <a:p>
          <a:endParaRPr lang="es-ES"/>
        </a:p>
      </dgm:t>
    </dgm:pt>
    <dgm:pt modelId="{0DD7BC70-46CE-4F8D-9EA1-2C6CFF05C62F}" type="pres">
      <dgm:prSet presAssocID="{BFB2BE9A-BB3E-4D5F-BD50-F98BA51ABE20}" presName="rootConnector" presStyleLbl="node3" presStyleIdx="0" presStyleCnt="3"/>
      <dgm:spPr/>
      <dgm:t>
        <a:bodyPr/>
        <a:lstStyle/>
        <a:p>
          <a:endParaRPr lang="es-ES"/>
        </a:p>
      </dgm:t>
    </dgm:pt>
    <dgm:pt modelId="{CF5A94E4-ADB3-49B4-88E3-237A69443253}" type="pres">
      <dgm:prSet presAssocID="{BFB2BE9A-BB3E-4D5F-BD50-F98BA51ABE20}" presName="hierChild4" presStyleCnt="0"/>
      <dgm:spPr/>
      <dgm:t>
        <a:bodyPr/>
        <a:lstStyle/>
        <a:p>
          <a:endParaRPr lang="es-ES"/>
        </a:p>
      </dgm:t>
    </dgm:pt>
    <dgm:pt modelId="{A78CD11D-1620-4713-8A75-8D1377470942}" type="pres">
      <dgm:prSet presAssocID="{BFB2BE9A-BB3E-4D5F-BD50-F98BA51ABE20}" presName="hierChild5" presStyleCnt="0"/>
      <dgm:spPr/>
      <dgm:t>
        <a:bodyPr/>
        <a:lstStyle/>
        <a:p>
          <a:endParaRPr lang="es-ES"/>
        </a:p>
      </dgm:t>
    </dgm:pt>
    <dgm:pt modelId="{4EF299DF-F3DA-47C6-A6B6-5061343DEF60}" type="pres">
      <dgm:prSet presAssocID="{7E5B13D8-6F90-4BD7-AA72-E44BED84A3CA}" presName="Name64" presStyleLbl="parChTrans1D3" presStyleIdx="1" presStyleCnt="5"/>
      <dgm:spPr/>
      <dgm:t>
        <a:bodyPr/>
        <a:lstStyle/>
        <a:p>
          <a:endParaRPr lang="es-ES"/>
        </a:p>
      </dgm:t>
    </dgm:pt>
    <dgm:pt modelId="{3F6186FB-1709-49CF-A6F3-9B599831F9FD}" type="pres">
      <dgm:prSet presAssocID="{B7BE47A2-9877-48E4-9E6D-CFC8E29EB6DE}" presName="hierRoot2" presStyleCnt="0">
        <dgm:presLayoutVars>
          <dgm:hierBranch val="init"/>
        </dgm:presLayoutVars>
      </dgm:prSet>
      <dgm:spPr/>
      <dgm:t>
        <a:bodyPr/>
        <a:lstStyle/>
        <a:p>
          <a:endParaRPr lang="es-ES"/>
        </a:p>
      </dgm:t>
    </dgm:pt>
    <dgm:pt modelId="{7A3F69EB-15C2-45C0-AF43-442D0BB427CC}" type="pres">
      <dgm:prSet presAssocID="{B7BE47A2-9877-48E4-9E6D-CFC8E29EB6DE}" presName="rootComposite" presStyleCnt="0"/>
      <dgm:spPr/>
      <dgm:t>
        <a:bodyPr/>
        <a:lstStyle/>
        <a:p>
          <a:endParaRPr lang="es-ES"/>
        </a:p>
      </dgm:t>
    </dgm:pt>
    <dgm:pt modelId="{D5C3150B-933F-4657-85C9-718EC239040F}" type="pres">
      <dgm:prSet presAssocID="{B7BE47A2-9877-48E4-9E6D-CFC8E29EB6DE}" presName="rootText" presStyleLbl="node3" presStyleIdx="1" presStyleCnt="3" custScaleX="178354" custScaleY="104843">
        <dgm:presLayoutVars>
          <dgm:chPref val="3"/>
        </dgm:presLayoutVars>
      </dgm:prSet>
      <dgm:spPr/>
      <dgm:t>
        <a:bodyPr/>
        <a:lstStyle/>
        <a:p>
          <a:endParaRPr lang="es-ES"/>
        </a:p>
      </dgm:t>
    </dgm:pt>
    <dgm:pt modelId="{99D138D4-E3E7-497B-9B09-6D5F3CB828C8}" type="pres">
      <dgm:prSet presAssocID="{B7BE47A2-9877-48E4-9E6D-CFC8E29EB6DE}" presName="rootConnector" presStyleLbl="node3" presStyleIdx="1" presStyleCnt="3"/>
      <dgm:spPr/>
      <dgm:t>
        <a:bodyPr/>
        <a:lstStyle/>
        <a:p>
          <a:endParaRPr lang="es-ES"/>
        </a:p>
      </dgm:t>
    </dgm:pt>
    <dgm:pt modelId="{29BB2BA0-7D27-4B2C-B9D1-A05EC47483E8}" type="pres">
      <dgm:prSet presAssocID="{B7BE47A2-9877-48E4-9E6D-CFC8E29EB6DE}" presName="hierChild4" presStyleCnt="0"/>
      <dgm:spPr/>
      <dgm:t>
        <a:bodyPr/>
        <a:lstStyle/>
        <a:p>
          <a:endParaRPr lang="es-ES"/>
        </a:p>
      </dgm:t>
    </dgm:pt>
    <dgm:pt modelId="{417131C6-4304-4D94-96B6-EE0930BA70C7}" type="pres">
      <dgm:prSet presAssocID="{955897C2-CE27-4959-B02C-454C16A45FB0}" presName="Name64" presStyleLbl="parChTrans1D4" presStyleIdx="0" presStyleCnt="1"/>
      <dgm:spPr/>
      <dgm:t>
        <a:bodyPr/>
        <a:lstStyle/>
        <a:p>
          <a:endParaRPr lang="es-ES"/>
        </a:p>
      </dgm:t>
    </dgm:pt>
    <dgm:pt modelId="{71B9BE7D-BA0E-4933-83BD-F77ED573447A}" type="pres">
      <dgm:prSet presAssocID="{B27F7ED4-C72E-431A-8ED4-753C5DBEFE85}" presName="hierRoot2" presStyleCnt="0">
        <dgm:presLayoutVars>
          <dgm:hierBranch val="init"/>
        </dgm:presLayoutVars>
      </dgm:prSet>
      <dgm:spPr/>
      <dgm:t>
        <a:bodyPr/>
        <a:lstStyle/>
        <a:p>
          <a:endParaRPr lang="es-ES"/>
        </a:p>
      </dgm:t>
    </dgm:pt>
    <dgm:pt modelId="{EB0B525A-AD9E-4766-9811-31FF3DA0DD0A}" type="pres">
      <dgm:prSet presAssocID="{B27F7ED4-C72E-431A-8ED4-753C5DBEFE85}" presName="rootComposite" presStyleCnt="0"/>
      <dgm:spPr/>
      <dgm:t>
        <a:bodyPr/>
        <a:lstStyle/>
        <a:p>
          <a:endParaRPr lang="es-ES"/>
        </a:p>
      </dgm:t>
    </dgm:pt>
    <dgm:pt modelId="{5145E861-D267-484F-A3FF-D6A94F11E124}" type="pres">
      <dgm:prSet presAssocID="{B27F7ED4-C72E-431A-8ED4-753C5DBEFE85}" presName="rootText" presStyleLbl="node4" presStyleIdx="0" presStyleCnt="1" custScaleX="144694" custScaleY="365037">
        <dgm:presLayoutVars>
          <dgm:chPref val="3"/>
        </dgm:presLayoutVars>
      </dgm:prSet>
      <dgm:spPr/>
      <dgm:t>
        <a:bodyPr/>
        <a:lstStyle/>
        <a:p>
          <a:endParaRPr lang="es-ES"/>
        </a:p>
      </dgm:t>
    </dgm:pt>
    <dgm:pt modelId="{88D155F0-0D35-4908-B565-59E7A1AC1C8A}" type="pres">
      <dgm:prSet presAssocID="{B27F7ED4-C72E-431A-8ED4-753C5DBEFE85}" presName="rootConnector" presStyleLbl="node4" presStyleIdx="0" presStyleCnt="1"/>
      <dgm:spPr/>
      <dgm:t>
        <a:bodyPr/>
        <a:lstStyle/>
        <a:p>
          <a:endParaRPr lang="es-ES"/>
        </a:p>
      </dgm:t>
    </dgm:pt>
    <dgm:pt modelId="{C79DA944-4964-4167-9A0B-779943CC17CA}" type="pres">
      <dgm:prSet presAssocID="{B27F7ED4-C72E-431A-8ED4-753C5DBEFE85}" presName="hierChild4" presStyleCnt="0"/>
      <dgm:spPr/>
      <dgm:t>
        <a:bodyPr/>
        <a:lstStyle/>
        <a:p>
          <a:endParaRPr lang="es-ES"/>
        </a:p>
      </dgm:t>
    </dgm:pt>
    <dgm:pt modelId="{4198E65D-A568-4230-8818-57FE8DEF1B5E}" type="pres">
      <dgm:prSet presAssocID="{B27F7ED4-C72E-431A-8ED4-753C5DBEFE85}" presName="hierChild5" presStyleCnt="0"/>
      <dgm:spPr/>
      <dgm:t>
        <a:bodyPr/>
        <a:lstStyle/>
        <a:p>
          <a:endParaRPr lang="es-ES"/>
        </a:p>
      </dgm:t>
    </dgm:pt>
    <dgm:pt modelId="{19BE81B2-AE2B-4645-841A-A9498801749A}" type="pres">
      <dgm:prSet presAssocID="{B7BE47A2-9877-48E4-9E6D-CFC8E29EB6DE}" presName="hierChild5" presStyleCnt="0"/>
      <dgm:spPr/>
      <dgm:t>
        <a:bodyPr/>
        <a:lstStyle/>
        <a:p>
          <a:endParaRPr lang="es-ES"/>
        </a:p>
      </dgm:t>
    </dgm:pt>
    <dgm:pt modelId="{5A4B6D9C-58BA-4D22-B34F-20CAEE2CC065}" type="pres">
      <dgm:prSet presAssocID="{8881A75B-9B7A-42CD-8E29-92BFACCBD049}" presName="Name64" presStyleLbl="parChTrans1D3" presStyleIdx="2" presStyleCnt="5"/>
      <dgm:spPr/>
      <dgm:t>
        <a:bodyPr/>
        <a:lstStyle/>
        <a:p>
          <a:endParaRPr lang="es-ES"/>
        </a:p>
      </dgm:t>
    </dgm:pt>
    <dgm:pt modelId="{236D80AF-2655-410C-A0F1-4420C2CEFC09}" type="pres">
      <dgm:prSet presAssocID="{5A734D52-5D11-451B-A12F-6B6A2D43634E}" presName="hierRoot2" presStyleCnt="0">
        <dgm:presLayoutVars>
          <dgm:hierBranch val="init"/>
        </dgm:presLayoutVars>
      </dgm:prSet>
      <dgm:spPr/>
      <dgm:t>
        <a:bodyPr/>
        <a:lstStyle/>
        <a:p>
          <a:endParaRPr lang="es-ES"/>
        </a:p>
      </dgm:t>
    </dgm:pt>
    <dgm:pt modelId="{486A4164-A301-4584-898A-90C4553A2BF6}" type="pres">
      <dgm:prSet presAssocID="{5A734D52-5D11-451B-A12F-6B6A2D43634E}" presName="rootComposite" presStyleCnt="0"/>
      <dgm:spPr/>
      <dgm:t>
        <a:bodyPr/>
        <a:lstStyle/>
        <a:p>
          <a:endParaRPr lang="es-ES"/>
        </a:p>
      </dgm:t>
    </dgm:pt>
    <dgm:pt modelId="{35D76769-7386-41E3-B13E-2D8494325BFA}" type="pres">
      <dgm:prSet presAssocID="{5A734D52-5D11-451B-A12F-6B6A2D43634E}" presName="rootText" presStyleLbl="node3" presStyleIdx="2" presStyleCnt="3" custScaleX="178354" custScaleY="86462">
        <dgm:presLayoutVars>
          <dgm:chPref val="3"/>
        </dgm:presLayoutVars>
      </dgm:prSet>
      <dgm:spPr/>
      <dgm:t>
        <a:bodyPr/>
        <a:lstStyle/>
        <a:p>
          <a:endParaRPr lang="es-ES"/>
        </a:p>
      </dgm:t>
    </dgm:pt>
    <dgm:pt modelId="{61274D8D-7BCC-44A1-A48C-FD7FB32224D5}" type="pres">
      <dgm:prSet presAssocID="{5A734D52-5D11-451B-A12F-6B6A2D43634E}" presName="rootConnector" presStyleLbl="node3" presStyleIdx="2" presStyleCnt="3"/>
      <dgm:spPr/>
      <dgm:t>
        <a:bodyPr/>
        <a:lstStyle/>
        <a:p>
          <a:endParaRPr lang="es-ES"/>
        </a:p>
      </dgm:t>
    </dgm:pt>
    <dgm:pt modelId="{172BAB5E-DB42-4D08-A88F-D3EBCEAB3CBD}" type="pres">
      <dgm:prSet presAssocID="{5A734D52-5D11-451B-A12F-6B6A2D43634E}" presName="hierChild4" presStyleCnt="0"/>
      <dgm:spPr/>
      <dgm:t>
        <a:bodyPr/>
        <a:lstStyle/>
        <a:p>
          <a:endParaRPr lang="es-ES"/>
        </a:p>
      </dgm:t>
    </dgm:pt>
    <dgm:pt modelId="{4FEB2116-1B19-4E34-90BA-BD4D9E2157C4}" type="pres">
      <dgm:prSet presAssocID="{5A734D52-5D11-451B-A12F-6B6A2D43634E}" presName="hierChild5" presStyleCnt="0"/>
      <dgm:spPr/>
      <dgm:t>
        <a:bodyPr/>
        <a:lstStyle/>
        <a:p>
          <a:endParaRPr lang="es-ES"/>
        </a:p>
      </dgm:t>
    </dgm:pt>
    <dgm:pt modelId="{9281B231-24F3-4DEC-9D3B-7A3C469F00A9}" type="pres">
      <dgm:prSet presAssocID="{4AF8CDBF-EF1A-4436-8120-401A3E987667}" presName="hierChild5" presStyleCnt="0"/>
      <dgm:spPr/>
    </dgm:pt>
    <dgm:pt modelId="{6B0C3D14-7F90-4CD4-84BE-B396072439F7}" type="pres">
      <dgm:prSet presAssocID="{90141A07-EF75-4A4B-B3DC-104866D7A14C}" presName="Name115" presStyleLbl="parChTrans1D3" presStyleIdx="3" presStyleCnt="5"/>
      <dgm:spPr/>
      <dgm:t>
        <a:bodyPr/>
        <a:lstStyle/>
        <a:p>
          <a:endParaRPr lang="es-ES"/>
        </a:p>
      </dgm:t>
    </dgm:pt>
    <dgm:pt modelId="{24C9F286-4E52-442D-92B5-2990B7EB6700}" type="pres">
      <dgm:prSet presAssocID="{67937325-D4DA-4E76-A517-E70799829201}" presName="hierRoot3" presStyleCnt="0">
        <dgm:presLayoutVars>
          <dgm:hierBranch val="init"/>
        </dgm:presLayoutVars>
      </dgm:prSet>
      <dgm:spPr/>
      <dgm:t>
        <a:bodyPr/>
        <a:lstStyle/>
        <a:p>
          <a:endParaRPr lang="es-ES"/>
        </a:p>
      </dgm:t>
    </dgm:pt>
    <dgm:pt modelId="{5CC816CB-CCB4-4E5E-9F28-9A922FF2728A}" type="pres">
      <dgm:prSet presAssocID="{67937325-D4DA-4E76-A517-E70799829201}" presName="rootComposite3" presStyleCnt="0"/>
      <dgm:spPr/>
      <dgm:t>
        <a:bodyPr/>
        <a:lstStyle/>
        <a:p>
          <a:endParaRPr lang="es-ES"/>
        </a:p>
      </dgm:t>
    </dgm:pt>
    <dgm:pt modelId="{ABA8053D-B555-4AE0-B837-6E1173B9DAF2}" type="pres">
      <dgm:prSet presAssocID="{67937325-D4DA-4E76-A517-E70799829201}" presName="rootText3" presStyleLbl="asst2" presStyleIdx="0" presStyleCnt="2">
        <dgm:presLayoutVars>
          <dgm:chPref val="3"/>
        </dgm:presLayoutVars>
      </dgm:prSet>
      <dgm:spPr/>
      <dgm:t>
        <a:bodyPr/>
        <a:lstStyle/>
        <a:p>
          <a:endParaRPr lang="es-ES"/>
        </a:p>
      </dgm:t>
    </dgm:pt>
    <dgm:pt modelId="{7AEB1BA3-8D75-40AB-855C-250A8894BB5C}" type="pres">
      <dgm:prSet presAssocID="{67937325-D4DA-4E76-A517-E70799829201}" presName="rootConnector3" presStyleLbl="asst2" presStyleIdx="0" presStyleCnt="2"/>
      <dgm:spPr/>
      <dgm:t>
        <a:bodyPr/>
        <a:lstStyle/>
        <a:p>
          <a:endParaRPr lang="es-ES"/>
        </a:p>
      </dgm:t>
    </dgm:pt>
    <dgm:pt modelId="{A6B1ACD6-71AC-4F6F-95CB-54C61B2DABB3}" type="pres">
      <dgm:prSet presAssocID="{67937325-D4DA-4E76-A517-E70799829201}" presName="hierChild6" presStyleCnt="0"/>
      <dgm:spPr/>
      <dgm:t>
        <a:bodyPr/>
        <a:lstStyle/>
        <a:p>
          <a:endParaRPr lang="es-ES"/>
        </a:p>
      </dgm:t>
    </dgm:pt>
    <dgm:pt modelId="{6DF65412-BB0C-48A3-95AD-E2A6AF344757}" type="pres">
      <dgm:prSet presAssocID="{67937325-D4DA-4E76-A517-E70799829201}" presName="hierChild7" presStyleCnt="0"/>
      <dgm:spPr/>
      <dgm:t>
        <a:bodyPr/>
        <a:lstStyle/>
        <a:p>
          <a:endParaRPr lang="es-ES"/>
        </a:p>
      </dgm:t>
    </dgm:pt>
    <dgm:pt modelId="{A52C6BFF-EBE5-4542-B458-0701A23A0768}" type="pres">
      <dgm:prSet presAssocID="{09181BA5-91F9-40D5-B1F2-520A24CEEFC9}" presName="Name115" presStyleLbl="parChTrans1D3" presStyleIdx="4" presStyleCnt="5"/>
      <dgm:spPr/>
      <dgm:t>
        <a:bodyPr/>
        <a:lstStyle/>
        <a:p>
          <a:endParaRPr lang="es-ES"/>
        </a:p>
      </dgm:t>
    </dgm:pt>
    <dgm:pt modelId="{D01947F9-01AD-499B-9451-1337647B7F78}" type="pres">
      <dgm:prSet presAssocID="{D936AC82-1C03-4A4F-A6AB-337A45657D90}" presName="hierRoot3" presStyleCnt="0">
        <dgm:presLayoutVars>
          <dgm:hierBranch val="init"/>
        </dgm:presLayoutVars>
      </dgm:prSet>
      <dgm:spPr/>
      <dgm:t>
        <a:bodyPr/>
        <a:lstStyle/>
        <a:p>
          <a:endParaRPr lang="es-ES"/>
        </a:p>
      </dgm:t>
    </dgm:pt>
    <dgm:pt modelId="{195B97F1-2522-4221-98A8-B3A2F16E9F62}" type="pres">
      <dgm:prSet presAssocID="{D936AC82-1C03-4A4F-A6AB-337A45657D90}" presName="rootComposite3" presStyleCnt="0"/>
      <dgm:spPr/>
      <dgm:t>
        <a:bodyPr/>
        <a:lstStyle/>
        <a:p>
          <a:endParaRPr lang="es-ES"/>
        </a:p>
      </dgm:t>
    </dgm:pt>
    <dgm:pt modelId="{316FB918-27C8-4372-8277-81E85E41B5B4}" type="pres">
      <dgm:prSet presAssocID="{D936AC82-1C03-4A4F-A6AB-337A45657D90}" presName="rootText3" presStyleLbl="asst2" presStyleIdx="1" presStyleCnt="2">
        <dgm:presLayoutVars>
          <dgm:chPref val="3"/>
        </dgm:presLayoutVars>
      </dgm:prSet>
      <dgm:spPr/>
      <dgm:t>
        <a:bodyPr/>
        <a:lstStyle/>
        <a:p>
          <a:endParaRPr lang="es-ES"/>
        </a:p>
      </dgm:t>
    </dgm:pt>
    <dgm:pt modelId="{A1EC32F5-9257-4917-AE71-DFB872DB4FF7}" type="pres">
      <dgm:prSet presAssocID="{D936AC82-1C03-4A4F-A6AB-337A45657D90}" presName="rootConnector3" presStyleLbl="asst2" presStyleIdx="1" presStyleCnt="2"/>
      <dgm:spPr/>
      <dgm:t>
        <a:bodyPr/>
        <a:lstStyle/>
        <a:p>
          <a:endParaRPr lang="es-ES"/>
        </a:p>
      </dgm:t>
    </dgm:pt>
    <dgm:pt modelId="{C9EA35AD-04A8-473D-8B84-FC91A77EA5A6}" type="pres">
      <dgm:prSet presAssocID="{D936AC82-1C03-4A4F-A6AB-337A45657D90}" presName="hierChild6" presStyleCnt="0"/>
      <dgm:spPr/>
      <dgm:t>
        <a:bodyPr/>
        <a:lstStyle/>
        <a:p>
          <a:endParaRPr lang="es-ES"/>
        </a:p>
      </dgm:t>
    </dgm:pt>
    <dgm:pt modelId="{BD5697B2-F7A0-4AFA-BF1D-4CFCA0C7B288}" type="pres">
      <dgm:prSet presAssocID="{D936AC82-1C03-4A4F-A6AB-337A45657D90}" presName="hierChild7" presStyleCnt="0"/>
      <dgm:spPr/>
      <dgm:t>
        <a:bodyPr/>
        <a:lstStyle/>
        <a:p>
          <a:endParaRPr lang="es-ES"/>
        </a:p>
      </dgm:t>
    </dgm:pt>
    <dgm:pt modelId="{A8B14852-BABA-4B57-B078-C3C0007E1836}" type="pres">
      <dgm:prSet presAssocID="{2EF9F513-5A0A-4E1F-8602-1A6AAF2F82B9}" presName="hierChild3" presStyleCnt="0"/>
      <dgm:spPr/>
    </dgm:pt>
  </dgm:ptLst>
  <dgm:cxnLst>
    <dgm:cxn modelId="{F072F6B8-10B7-4CA6-A3D5-403BD216DD15}" type="presOf" srcId="{67937325-D4DA-4E76-A517-E70799829201}" destId="{7AEB1BA3-8D75-40AB-855C-250A8894BB5C}" srcOrd="1" destOrd="0" presId="urn:microsoft.com/office/officeart/2009/3/layout/HorizontalOrganizationChart"/>
    <dgm:cxn modelId="{42BCA3AB-B283-4421-ACFC-7891E7497148}" type="presOf" srcId="{D936AC82-1C03-4A4F-A6AB-337A45657D90}" destId="{316FB918-27C8-4372-8277-81E85E41B5B4}" srcOrd="0" destOrd="0" presId="urn:microsoft.com/office/officeart/2009/3/layout/HorizontalOrganizationChart"/>
    <dgm:cxn modelId="{690F6E65-5A81-4923-ADBD-961BBADF8A1B}" type="presOf" srcId="{8881A75B-9B7A-42CD-8E29-92BFACCBD049}" destId="{5A4B6D9C-58BA-4D22-B34F-20CAEE2CC065}" srcOrd="0" destOrd="0" presId="urn:microsoft.com/office/officeart/2009/3/layout/HorizontalOrganizationChart"/>
    <dgm:cxn modelId="{449FF8F2-C14B-4BFD-895C-D29F57ECA21B}" type="presOf" srcId="{5A734D52-5D11-451B-A12F-6B6A2D43634E}" destId="{61274D8D-7BCC-44A1-A48C-FD7FB32224D5}" srcOrd="1" destOrd="0" presId="urn:microsoft.com/office/officeart/2009/3/layout/HorizontalOrganizationChart"/>
    <dgm:cxn modelId="{A13A8878-1B1A-4A50-B35A-F8BBEB8D79E8}" type="presOf" srcId="{BFB2BE9A-BB3E-4D5F-BD50-F98BA51ABE20}" destId="{5D180A9B-6D76-48DB-BBA8-EF427FB58A6E}" srcOrd="0" destOrd="0" presId="urn:microsoft.com/office/officeart/2009/3/layout/HorizontalOrganizationChart"/>
    <dgm:cxn modelId="{C713734E-E888-4684-9FBB-8A4E8F3DE79F}" type="presOf" srcId="{5A734D52-5D11-451B-A12F-6B6A2D43634E}" destId="{35D76769-7386-41E3-B13E-2D8494325BFA}" srcOrd="0" destOrd="0" presId="urn:microsoft.com/office/officeart/2009/3/layout/HorizontalOrganizationChart"/>
    <dgm:cxn modelId="{258FDDD9-DC71-4F7A-B739-03D6E1734346}" type="presOf" srcId="{4AF8CDBF-EF1A-4436-8120-401A3E987667}" destId="{5F66DAE5-83AE-472F-8B82-86F80D5FC06B}" srcOrd="0" destOrd="0" presId="urn:microsoft.com/office/officeart/2009/3/layout/HorizontalOrganizationChart"/>
    <dgm:cxn modelId="{10DA6037-3028-45A8-8FC9-B9E92AC3E5F8}" type="presOf" srcId="{2EF9F513-5A0A-4E1F-8602-1A6AAF2F82B9}" destId="{73C5CFF7-5741-4EA0-AC9E-BEFA5CBFE401}" srcOrd="1" destOrd="0" presId="urn:microsoft.com/office/officeart/2009/3/layout/HorizontalOrganizationChart"/>
    <dgm:cxn modelId="{2D88D7CA-BF66-4692-A816-E6BC51BF236E}" type="presOf" srcId="{2EF9F513-5A0A-4E1F-8602-1A6AAF2F82B9}" destId="{89CB8976-1812-436C-92F2-B86A5DE87051}" srcOrd="0" destOrd="0" presId="urn:microsoft.com/office/officeart/2009/3/layout/HorizontalOrganizationChart"/>
    <dgm:cxn modelId="{5BC21201-4507-4F12-8243-1A7EE1DEA768}" type="presOf" srcId="{4AF8CDBF-EF1A-4436-8120-401A3E987667}" destId="{8CA2D4D0-E669-4FB0-81D0-C7BEF6A3AFE6}" srcOrd="1" destOrd="0" presId="urn:microsoft.com/office/officeart/2009/3/layout/HorizontalOrganizationChart"/>
    <dgm:cxn modelId="{10014421-D128-47A5-B555-9F3E510D9511}" type="presOf" srcId="{BFB2BE9A-BB3E-4D5F-BD50-F98BA51ABE20}" destId="{0DD7BC70-46CE-4F8D-9EA1-2C6CFF05C62F}" srcOrd="1" destOrd="0" presId="urn:microsoft.com/office/officeart/2009/3/layout/HorizontalOrganizationChart"/>
    <dgm:cxn modelId="{87F835A2-6114-49A7-B09D-38F243C588A7}" type="presOf" srcId="{B7BE47A2-9877-48E4-9E6D-CFC8E29EB6DE}" destId="{D5C3150B-933F-4657-85C9-718EC239040F}" srcOrd="0" destOrd="0" presId="urn:microsoft.com/office/officeart/2009/3/layout/HorizontalOrganizationChart"/>
    <dgm:cxn modelId="{2B930569-0944-44AB-8A8C-8423C29705B7}" type="presOf" srcId="{B5B950ED-56A0-4406-96A6-B7925CBB6DEC}" destId="{046838CD-49CE-41C9-9FA9-6B820BCF0153}" srcOrd="0" destOrd="0" presId="urn:microsoft.com/office/officeart/2009/3/layout/HorizontalOrganizationChart"/>
    <dgm:cxn modelId="{91026A23-E79A-4BE9-AC9A-88FBB08551C0}" type="presOf" srcId="{B7BE47A2-9877-48E4-9E6D-CFC8E29EB6DE}" destId="{99D138D4-E3E7-497B-9B09-6D5F3CB828C8}" srcOrd="1" destOrd="0" presId="urn:microsoft.com/office/officeart/2009/3/layout/HorizontalOrganizationChart"/>
    <dgm:cxn modelId="{1E5E5EBA-82B8-4C4E-9045-9D9FB41B5A74}" type="presOf" srcId="{D936AC82-1C03-4A4F-A6AB-337A45657D90}" destId="{A1EC32F5-9257-4917-AE71-DFB872DB4FF7}" srcOrd="1" destOrd="0" presId="urn:microsoft.com/office/officeart/2009/3/layout/HorizontalOrganizationChart"/>
    <dgm:cxn modelId="{E36E3D16-3FCE-4886-97A4-C6794E91FF4C}" srcId="{B7BE47A2-9877-48E4-9E6D-CFC8E29EB6DE}" destId="{B27F7ED4-C72E-431A-8ED4-753C5DBEFE85}" srcOrd="0" destOrd="0" parTransId="{955897C2-CE27-4959-B02C-454C16A45FB0}" sibTransId="{98907870-DF15-49F8-B50F-F1966A8EB7ED}"/>
    <dgm:cxn modelId="{0FE01869-C2F3-428B-9596-84E57D87AB5F}" srcId="{4AF8CDBF-EF1A-4436-8120-401A3E987667}" destId="{D936AC82-1C03-4A4F-A6AB-337A45657D90}" srcOrd="4" destOrd="0" parTransId="{09181BA5-91F9-40D5-B1F2-520A24CEEFC9}" sibTransId="{2622E00A-133C-40F8-B9AE-9EB558EA08A5}"/>
    <dgm:cxn modelId="{83DA5788-FA94-4804-BBD4-0C2177939F7C}" srcId="{4AF8CDBF-EF1A-4436-8120-401A3E987667}" destId="{67937325-D4DA-4E76-A517-E70799829201}" srcOrd="3" destOrd="0" parTransId="{90141A07-EF75-4A4B-B3DC-104866D7A14C}" sibTransId="{10672689-B77A-403C-A596-BE6735CAE2DE}"/>
    <dgm:cxn modelId="{78AF78FE-0425-42FD-A01F-81084D89F00D}" type="presOf" srcId="{955897C2-CE27-4959-B02C-454C16A45FB0}" destId="{417131C6-4304-4D94-96B6-EE0930BA70C7}" srcOrd="0" destOrd="0" presId="urn:microsoft.com/office/officeart/2009/3/layout/HorizontalOrganizationChart"/>
    <dgm:cxn modelId="{A66C8B4E-3FAA-4ACF-B8AF-069CB3871589}" type="presOf" srcId="{B27F7ED4-C72E-431A-8ED4-753C5DBEFE85}" destId="{5145E861-D267-484F-A3FF-D6A94F11E124}" srcOrd="0" destOrd="0" presId="urn:microsoft.com/office/officeart/2009/3/layout/HorizontalOrganizationChart"/>
    <dgm:cxn modelId="{1039EE9A-F834-4EA6-9C81-C1CC847B140C}" srcId="{4AF8CDBF-EF1A-4436-8120-401A3E987667}" destId="{BFB2BE9A-BB3E-4D5F-BD50-F98BA51ABE20}" srcOrd="0" destOrd="0" parTransId="{8E633B74-0A5C-4369-885C-CB10B927B7CD}" sibTransId="{2B59128B-A1BD-4611-8F10-A8F7892D6DA0}"/>
    <dgm:cxn modelId="{782CB1B7-1162-4C62-8509-4DA50E6FDDD0}" type="presOf" srcId="{A3215E84-6649-41BF-B3F7-7EB105C11A68}" destId="{D987E576-045C-4C08-A9E9-FC02EC741411}" srcOrd="0" destOrd="0" presId="urn:microsoft.com/office/officeart/2009/3/layout/HorizontalOrganizationChart"/>
    <dgm:cxn modelId="{620589AF-1F34-4F85-B332-08CD693E68B9}" type="presOf" srcId="{09181BA5-91F9-40D5-B1F2-520A24CEEFC9}" destId="{A52C6BFF-EBE5-4542-B458-0701A23A0768}" srcOrd="0" destOrd="0" presId="urn:microsoft.com/office/officeart/2009/3/layout/HorizontalOrganizationChart"/>
    <dgm:cxn modelId="{01319417-42D5-4004-B2E9-DB2FE581D978}" srcId="{B5B950ED-56A0-4406-96A6-B7925CBB6DEC}" destId="{2EF9F513-5A0A-4E1F-8602-1A6AAF2F82B9}" srcOrd="0" destOrd="0" parTransId="{C9DF0310-8063-4A13-B669-7BE9B30ECD7B}" sibTransId="{CCC65591-21B1-48C5-9050-BBFCC39507ED}"/>
    <dgm:cxn modelId="{A04DB758-45FF-41F4-B639-E5F6056F5A38}" type="presOf" srcId="{B27F7ED4-C72E-431A-8ED4-753C5DBEFE85}" destId="{88D155F0-0D35-4908-B565-59E7A1AC1C8A}" srcOrd="1" destOrd="0" presId="urn:microsoft.com/office/officeart/2009/3/layout/HorizontalOrganizationChart"/>
    <dgm:cxn modelId="{492D0E80-B296-4C35-8417-75CD1F3E4722}" srcId="{4AF8CDBF-EF1A-4436-8120-401A3E987667}" destId="{5A734D52-5D11-451B-A12F-6B6A2D43634E}" srcOrd="2" destOrd="0" parTransId="{8881A75B-9B7A-42CD-8E29-92BFACCBD049}" sibTransId="{74BAC30E-4D64-4514-9E42-45ED92228371}"/>
    <dgm:cxn modelId="{D091A2CA-10D4-415D-B990-7634C45F4D15}" srcId="{4AF8CDBF-EF1A-4436-8120-401A3E987667}" destId="{B7BE47A2-9877-48E4-9E6D-CFC8E29EB6DE}" srcOrd="1" destOrd="0" parTransId="{7E5B13D8-6F90-4BD7-AA72-E44BED84A3CA}" sibTransId="{3C4D6DA2-2F3B-4F77-9F17-629D1D9D0717}"/>
    <dgm:cxn modelId="{A738FACA-0C17-48A5-B8E8-1984347C9698}" srcId="{2EF9F513-5A0A-4E1F-8602-1A6AAF2F82B9}" destId="{4AF8CDBF-EF1A-4436-8120-401A3E987667}" srcOrd="0" destOrd="0" parTransId="{A3215E84-6649-41BF-B3F7-7EB105C11A68}" sibTransId="{DD82256D-EF33-4B29-9686-E8F6380DEBDA}"/>
    <dgm:cxn modelId="{661E2531-7D11-4547-AE49-06C370AA574B}" type="presOf" srcId="{90141A07-EF75-4A4B-B3DC-104866D7A14C}" destId="{6B0C3D14-7F90-4CD4-84BE-B396072439F7}" srcOrd="0" destOrd="0" presId="urn:microsoft.com/office/officeart/2009/3/layout/HorizontalOrganizationChart"/>
    <dgm:cxn modelId="{903D9F59-4262-448E-8B1C-3127EB951751}" type="presOf" srcId="{8E633B74-0A5C-4369-885C-CB10B927B7CD}" destId="{DBD3AFF0-71E1-4EE4-805D-4D49DDD1132A}" srcOrd="0" destOrd="0" presId="urn:microsoft.com/office/officeart/2009/3/layout/HorizontalOrganizationChart"/>
    <dgm:cxn modelId="{E284FDA5-4BF3-446C-A31B-9D5FE9E3C9C0}" type="presOf" srcId="{67937325-D4DA-4E76-A517-E70799829201}" destId="{ABA8053D-B555-4AE0-B837-6E1173B9DAF2}" srcOrd="0" destOrd="0" presId="urn:microsoft.com/office/officeart/2009/3/layout/HorizontalOrganizationChart"/>
    <dgm:cxn modelId="{1918F3D4-AE91-43A2-8530-E06F45EC65AC}" type="presOf" srcId="{7E5B13D8-6F90-4BD7-AA72-E44BED84A3CA}" destId="{4EF299DF-F3DA-47C6-A6B6-5061343DEF60}" srcOrd="0" destOrd="0" presId="urn:microsoft.com/office/officeart/2009/3/layout/HorizontalOrganizationChart"/>
    <dgm:cxn modelId="{F4061E78-A3E3-47F9-B4FC-520359E99B0E}" type="presParOf" srcId="{046838CD-49CE-41C9-9FA9-6B820BCF0153}" destId="{06114F34-9B7F-4721-9F3E-AA6B6E86E658}" srcOrd="0" destOrd="0" presId="urn:microsoft.com/office/officeart/2009/3/layout/HorizontalOrganizationChart"/>
    <dgm:cxn modelId="{F4CD633B-FB56-4E49-A67F-4F0010B90724}" type="presParOf" srcId="{06114F34-9B7F-4721-9F3E-AA6B6E86E658}" destId="{806531A8-645C-4943-A160-C9E0CC1BAE10}" srcOrd="0" destOrd="0" presId="urn:microsoft.com/office/officeart/2009/3/layout/HorizontalOrganizationChart"/>
    <dgm:cxn modelId="{30917F8B-EDB9-4709-9B70-342D100080C7}" type="presParOf" srcId="{806531A8-645C-4943-A160-C9E0CC1BAE10}" destId="{89CB8976-1812-436C-92F2-B86A5DE87051}" srcOrd="0" destOrd="0" presId="urn:microsoft.com/office/officeart/2009/3/layout/HorizontalOrganizationChart"/>
    <dgm:cxn modelId="{D2050E3D-ECF7-4618-8087-D1FBD9798329}" type="presParOf" srcId="{806531A8-645C-4943-A160-C9E0CC1BAE10}" destId="{73C5CFF7-5741-4EA0-AC9E-BEFA5CBFE401}" srcOrd="1" destOrd="0" presId="urn:microsoft.com/office/officeart/2009/3/layout/HorizontalOrganizationChart"/>
    <dgm:cxn modelId="{360F2DA1-53A7-4383-89A0-8164D1DD91D6}" type="presParOf" srcId="{06114F34-9B7F-4721-9F3E-AA6B6E86E658}" destId="{F8813AB0-E00C-4ACE-8BA3-673A5B938CC4}" srcOrd="1" destOrd="0" presId="urn:microsoft.com/office/officeart/2009/3/layout/HorizontalOrganizationChart"/>
    <dgm:cxn modelId="{6876B3E4-238C-4FFE-A3BE-CEF5570C33BA}" type="presParOf" srcId="{F8813AB0-E00C-4ACE-8BA3-673A5B938CC4}" destId="{D987E576-045C-4C08-A9E9-FC02EC741411}" srcOrd="0" destOrd="0" presId="urn:microsoft.com/office/officeart/2009/3/layout/HorizontalOrganizationChart"/>
    <dgm:cxn modelId="{F92E60A2-1874-4105-A462-20C96CFB9277}" type="presParOf" srcId="{F8813AB0-E00C-4ACE-8BA3-673A5B938CC4}" destId="{99C202A3-EE6C-4B0B-9ADA-998B49D31120}" srcOrd="1" destOrd="0" presId="urn:microsoft.com/office/officeart/2009/3/layout/HorizontalOrganizationChart"/>
    <dgm:cxn modelId="{77A1358A-86BC-4DE5-97BD-274456B3F064}" type="presParOf" srcId="{99C202A3-EE6C-4B0B-9ADA-998B49D31120}" destId="{976662B1-AD4F-4FB5-B19B-6176ECC9F51F}" srcOrd="0" destOrd="0" presId="urn:microsoft.com/office/officeart/2009/3/layout/HorizontalOrganizationChart"/>
    <dgm:cxn modelId="{F2A2AB8B-F497-4D4F-9D78-2CD734E8B214}" type="presParOf" srcId="{976662B1-AD4F-4FB5-B19B-6176ECC9F51F}" destId="{5F66DAE5-83AE-472F-8B82-86F80D5FC06B}" srcOrd="0" destOrd="0" presId="urn:microsoft.com/office/officeart/2009/3/layout/HorizontalOrganizationChart"/>
    <dgm:cxn modelId="{E864940C-7F8B-4ADA-B546-73FE53236B18}" type="presParOf" srcId="{976662B1-AD4F-4FB5-B19B-6176ECC9F51F}" destId="{8CA2D4D0-E669-4FB0-81D0-C7BEF6A3AFE6}" srcOrd="1" destOrd="0" presId="urn:microsoft.com/office/officeart/2009/3/layout/HorizontalOrganizationChart"/>
    <dgm:cxn modelId="{096638B0-6CCD-4F3C-8B80-DF2875117E8C}" type="presParOf" srcId="{99C202A3-EE6C-4B0B-9ADA-998B49D31120}" destId="{E54DE9BC-394A-4967-8561-A2F6844B731B}" srcOrd="1" destOrd="0" presId="urn:microsoft.com/office/officeart/2009/3/layout/HorizontalOrganizationChart"/>
    <dgm:cxn modelId="{A080A222-9C4A-411E-895C-DC934733E098}" type="presParOf" srcId="{E54DE9BC-394A-4967-8561-A2F6844B731B}" destId="{DBD3AFF0-71E1-4EE4-805D-4D49DDD1132A}" srcOrd="0" destOrd="0" presId="urn:microsoft.com/office/officeart/2009/3/layout/HorizontalOrganizationChart"/>
    <dgm:cxn modelId="{CA0CACDB-591D-4FBD-A288-829116887DB7}" type="presParOf" srcId="{E54DE9BC-394A-4967-8561-A2F6844B731B}" destId="{2CC582FF-25C9-43DC-9EA1-5F6ABC40AA1C}" srcOrd="1" destOrd="0" presId="urn:microsoft.com/office/officeart/2009/3/layout/HorizontalOrganizationChart"/>
    <dgm:cxn modelId="{7FF3077B-2255-46A7-956A-B56B8D6D1366}" type="presParOf" srcId="{2CC582FF-25C9-43DC-9EA1-5F6ABC40AA1C}" destId="{3791A320-AC26-417C-8A6E-55E25E36E356}" srcOrd="0" destOrd="0" presId="urn:microsoft.com/office/officeart/2009/3/layout/HorizontalOrganizationChart"/>
    <dgm:cxn modelId="{0D1CBF08-9628-47B3-9C11-E337975793BD}" type="presParOf" srcId="{3791A320-AC26-417C-8A6E-55E25E36E356}" destId="{5D180A9B-6D76-48DB-BBA8-EF427FB58A6E}" srcOrd="0" destOrd="0" presId="urn:microsoft.com/office/officeart/2009/3/layout/HorizontalOrganizationChart"/>
    <dgm:cxn modelId="{ED8CD11E-2AB6-46AB-83C3-2DAA02CEC02E}" type="presParOf" srcId="{3791A320-AC26-417C-8A6E-55E25E36E356}" destId="{0DD7BC70-46CE-4F8D-9EA1-2C6CFF05C62F}" srcOrd="1" destOrd="0" presId="urn:microsoft.com/office/officeart/2009/3/layout/HorizontalOrganizationChart"/>
    <dgm:cxn modelId="{0C47A7D4-E47C-4D1F-98D1-0F87F5EC525B}" type="presParOf" srcId="{2CC582FF-25C9-43DC-9EA1-5F6ABC40AA1C}" destId="{CF5A94E4-ADB3-49B4-88E3-237A69443253}" srcOrd="1" destOrd="0" presId="urn:microsoft.com/office/officeart/2009/3/layout/HorizontalOrganizationChart"/>
    <dgm:cxn modelId="{342455EA-554F-45E0-BCE3-88CC163DC23D}" type="presParOf" srcId="{2CC582FF-25C9-43DC-9EA1-5F6ABC40AA1C}" destId="{A78CD11D-1620-4713-8A75-8D1377470942}" srcOrd="2" destOrd="0" presId="urn:microsoft.com/office/officeart/2009/3/layout/HorizontalOrganizationChart"/>
    <dgm:cxn modelId="{08BFB7D8-53BE-4C31-8B77-D7045C59D015}" type="presParOf" srcId="{E54DE9BC-394A-4967-8561-A2F6844B731B}" destId="{4EF299DF-F3DA-47C6-A6B6-5061343DEF60}" srcOrd="2" destOrd="0" presId="urn:microsoft.com/office/officeart/2009/3/layout/HorizontalOrganizationChart"/>
    <dgm:cxn modelId="{20783A62-E6AD-4D9A-BBD0-1E1B5FA13545}" type="presParOf" srcId="{E54DE9BC-394A-4967-8561-A2F6844B731B}" destId="{3F6186FB-1709-49CF-A6F3-9B599831F9FD}" srcOrd="3" destOrd="0" presId="urn:microsoft.com/office/officeart/2009/3/layout/HorizontalOrganizationChart"/>
    <dgm:cxn modelId="{600CB082-0277-48A6-9DF1-C334D0F2C588}" type="presParOf" srcId="{3F6186FB-1709-49CF-A6F3-9B599831F9FD}" destId="{7A3F69EB-15C2-45C0-AF43-442D0BB427CC}" srcOrd="0" destOrd="0" presId="urn:microsoft.com/office/officeart/2009/3/layout/HorizontalOrganizationChart"/>
    <dgm:cxn modelId="{58CA18F1-C2D0-4E98-B02E-0D0F999AAF46}" type="presParOf" srcId="{7A3F69EB-15C2-45C0-AF43-442D0BB427CC}" destId="{D5C3150B-933F-4657-85C9-718EC239040F}" srcOrd="0" destOrd="0" presId="urn:microsoft.com/office/officeart/2009/3/layout/HorizontalOrganizationChart"/>
    <dgm:cxn modelId="{9E4F2AA1-2D35-477A-9363-A753AB6BFA2F}" type="presParOf" srcId="{7A3F69EB-15C2-45C0-AF43-442D0BB427CC}" destId="{99D138D4-E3E7-497B-9B09-6D5F3CB828C8}" srcOrd="1" destOrd="0" presId="urn:microsoft.com/office/officeart/2009/3/layout/HorizontalOrganizationChart"/>
    <dgm:cxn modelId="{9659B480-B0FB-4ABE-B94C-D9EFD2BD2451}" type="presParOf" srcId="{3F6186FB-1709-49CF-A6F3-9B599831F9FD}" destId="{29BB2BA0-7D27-4B2C-B9D1-A05EC47483E8}" srcOrd="1" destOrd="0" presId="urn:microsoft.com/office/officeart/2009/3/layout/HorizontalOrganizationChart"/>
    <dgm:cxn modelId="{5F91F070-2AC1-4991-91F5-A11E475930E7}" type="presParOf" srcId="{29BB2BA0-7D27-4B2C-B9D1-A05EC47483E8}" destId="{417131C6-4304-4D94-96B6-EE0930BA70C7}" srcOrd="0" destOrd="0" presId="urn:microsoft.com/office/officeart/2009/3/layout/HorizontalOrganizationChart"/>
    <dgm:cxn modelId="{9C8FC2DA-71C3-44DE-8B52-276777071AF5}" type="presParOf" srcId="{29BB2BA0-7D27-4B2C-B9D1-A05EC47483E8}" destId="{71B9BE7D-BA0E-4933-83BD-F77ED573447A}" srcOrd="1" destOrd="0" presId="urn:microsoft.com/office/officeart/2009/3/layout/HorizontalOrganizationChart"/>
    <dgm:cxn modelId="{F3F37AE4-0984-4A09-928B-46598DCE217B}" type="presParOf" srcId="{71B9BE7D-BA0E-4933-83BD-F77ED573447A}" destId="{EB0B525A-AD9E-4766-9811-31FF3DA0DD0A}" srcOrd="0" destOrd="0" presId="urn:microsoft.com/office/officeart/2009/3/layout/HorizontalOrganizationChart"/>
    <dgm:cxn modelId="{0316E030-0F4D-4776-B379-BE746FF0CABF}" type="presParOf" srcId="{EB0B525A-AD9E-4766-9811-31FF3DA0DD0A}" destId="{5145E861-D267-484F-A3FF-D6A94F11E124}" srcOrd="0" destOrd="0" presId="urn:microsoft.com/office/officeart/2009/3/layout/HorizontalOrganizationChart"/>
    <dgm:cxn modelId="{6E4F0B1F-0ACC-4478-ACEE-365302CC15DF}" type="presParOf" srcId="{EB0B525A-AD9E-4766-9811-31FF3DA0DD0A}" destId="{88D155F0-0D35-4908-B565-59E7A1AC1C8A}" srcOrd="1" destOrd="0" presId="urn:microsoft.com/office/officeart/2009/3/layout/HorizontalOrganizationChart"/>
    <dgm:cxn modelId="{95DAEEEC-21B9-47F0-8471-477101F7A03B}" type="presParOf" srcId="{71B9BE7D-BA0E-4933-83BD-F77ED573447A}" destId="{C79DA944-4964-4167-9A0B-779943CC17CA}" srcOrd="1" destOrd="0" presId="urn:microsoft.com/office/officeart/2009/3/layout/HorizontalOrganizationChart"/>
    <dgm:cxn modelId="{2CFBC0BC-D991-46D4-B400-FE1136F4D74C}" type="presParOf" srcId="{71B9BE7D-BA0E-4933-83BD-F77ED573447A}" destId="{4198E65D-A568-4230-8818-57FE8DEF1B5E}" srcOrd="2" destOrd="0" presId="urn:microsoft.com/office/officeart/2009/3/layout/HorizontalOrganizationChart"/>
    <dgm:cxn modelId="{76E7119C-69E9-4997-B47A-F71169A7102A}" type="presParOf" srcId="{3F6186FB-1709-49CF-A6F3-9B599831F9FD}" destId="{19BE81B2-AE2B-4645-841A-A9498801749A}" srcOrd="2" destOrd="0" presId="urn:microsoft.com/office/officeart/2009/3/layout/HorizontalOrganizationChart"/>
    <dgm:cxn modelId="{246CFC19-6C8B-488B-882A-621E7A74786F}" type="presParOf" srcId="{E54DE9BC-394A-4967-8561-A2F6844B731B}" destId="{5A4B6D9C-58BA-4D22-B34F-20CAEE2CC065}" srcOrd="4" destOrd="0" presId="urn:microsoft.com/office/officeart/2009/3/layout/HorizontalOrganizationChart"/>
    <dgm:cxn modelId="{87BDCCBD-00EA-40F7-A3E5-A05D65BD15CD}" type="presParOf" srcId="{E54DE9BC-394A-4967-8561-A2F6844B731B}" destId="{236D80AF-2655-410C-A0F1-4420C2CEFC09}" srcOrd="5" destOrd="0" presId="urn:microsoft.com/office/officeart/2009/3/layout/HorizontalOrganizationChart"/>
    <dgm:cxn modelId="{66520961-EDD8-4171-A0FE-0BC844DC90A1}" type="presParOf" srcId="{236D80AF-2655-410C-A0F1-4420C2CEFC09}" destId="{486A4164-A301-4584-898A-90C4553A2BF6}" srcOrd="0" destOrd="0" presId="urn:microsoft.com/office/officeart/2009/3/layout/HorizontalOrganizationChart"/>
    <dgm:cxn modelId="{30EB1F20-FA23-4343-B009-6E5FE778DE52}" type="presParOf" srcId="{486A4164-A301-4584-898A-90C4553A2BF6}" destId="{35D76769-7386-41E3-B13E-2D8494325BFA}" srcOrd="0" destOrd="0" presId="urn:microsoft.com/office/officeart/2009/3/layout/HorizontalOrganizationChart"/>
    <dgm:cxn modelId="{3E8552E9-66B0-42CC-8F65-1C19973969D0}" type="presParOf" srcId="{486A4164-A301-4584-898A-90C4553A2BF6}" destId="{61274D8D-7BCC-44A1-A48C-FD7FB32224D5}" srcOrd="1" destOrd="0" presId="urn:microsoft.com/office/officeart/2009/3/layout/HorizontalOrganizationChart"/>
    <dgm:cxn modelId="{44488BE6-5EDF-4FE0-B6F3-654A74B44279}" type="presParOf" srcId="{236D80AF-2655-410C-A0F1-4420C2CEFC09}" destId="{172BAB5E-DB42-4D08-A88F-D3EBCEAB3CBD}" srcOrd="1" destOrd="0" presId="urn:microsoft.com/office/officeart/2009/3/layout/HorizontalOrganizationChart"/>
    <dgm:cxn modelId="{3691DE3E-06CB-4FC0-9AA8-0C2F0CCEBC99}" type="presParOf" srcId="{236D80AF-2655-410C-A0F1-4420C2CEFC09}" destId="{4FEB2116-1B19-4E34-90BA-BD4D9E2157C4}" srcOrd="2" destOrd="0" presId="urn:microsoft.com/office/officeart/2009/3/layout/HorizontalOrganizationChart"/>
    <dgm:cxn modelId="{33F96E2B-9C7A-4ACE-A830-0360FF30C0BA}" type="presParOf" srcId="{99C202A3-EE6C-4B0B-9ADA-998B49D31120}" destId="{9281B231-24F3-4DEC-9D3B-7A3C469F00A9}" srcOrd="2" destOrd="0" presId="urn:microsoft.com/office/officeart/2009/3/layout/HorizontalOrganizationChart"/>
    <dgm:cxn modelId="{72CEAE62-9AB1-49AE-8449-8F2BADCFD73C}" type="presParOf" srcId="{9281B231-24F3-4DEC-9D3B-7A3C469F00A9}" destId="{6B0C3D14-7F90-4CD4-84BE-B396072439F7}" srcOrd="0" destOrd="0" presId="urn:microsoft.com/office/officeart/2009/3/layout/HorizontalOrganizationChart"/>
    <dgm:cxn modelId="{AA7AFE5D-485C-4ABF-A8BE-86652A5B6A40}" type="presParOf" srcId="{9281B231-24F3-4DEC-9D3B-7A3C469F00A9}" destId="{24C9F286-4E52-442D-92B5-2990B7EB6700}" srcOrd="1" destOrd="0" presId="urn:microsoft.com/office/officeart/2009/3/layout/HorizontalOrganizationChart"/>
    <dgm:cxn modelId="{C32A57D3-1F77-4759-8828-507085936BB4}" type="presParOf" srcId="{24C9F286-4E52-442D-92B5-2990B7EB6700}" destId="{5CC816CB-CCB4-4E5E-9F28-9A922FF2728A}" srcOrd="0" destOrd="0" presId="urn:microsoft.com/office/officeart/2009/3/layout/HorizontalOrganizationChart"/>
    <dgm:cxn modelId="{84B17714-087E-4CFF-9762-ADE2EC3977D5}" type="presParOf" srcId="{5CC816CB-CCB4-4E5E-9F28-9A922FF2728A}" destId="{ABA8053D-B555-4AE0-B837-6E1173B9DAF2}" srcOrd="0" destOrd="0" presId="urn:microsoft.com/office/officeart/2009/3/layout/HorizontalOrganizationChart"/>
    <dgm:cxn modelId="{384A69AB-C17C-4044-83C3-C66BF06DAE5D}" type="presParOf" srcId="{5CC816CB-CCB4-4E5E-9F28-9A922FF2728A}" destId="{7AEB1BA3-8D75-40AB-855C-250A8894BB5C}" srcOrd="1" destOrd="0" presId="urn:microsoft.com/office/officeart/2009/3/layout/HorizontalOrganizationChart"/>
    <dgm:cxn modelId="{FEE618CF-25D7-41F2-AA8C-92DF55D7E1F4}" type="presParOf" srcId="{24C9F286-4E52-442D-92B5-2990B7EB6700}" destId="{A6B1ACD6-71AC-4F6F-95CB-54C61B2DABB3}" srcOrd="1" destOrd="0" presId="urn:microsoft.com/office/officeart/2009/3/layout/HorizontalOrganizationChart"/>
    <dgm:cxn modelId="{C2854ECC-232F-40CE-9F05-7EACA357108B}" type="presParOf" srcId="{24C9F286-4E52-442D-92B5-2990B7EB6700}" destId="{6DF65412-BB0C-48A3-95AD-E2A6AF344757}" srcOrd="2" destOrd="0" presId="urn:microsoft.com/office/officeart/2009/3/layout/HorizontalOrganizationChart"/>
    <dgm:cxn modelId="{B6F514AE-F42A-4F28-9CA6-BF4AD678173A}" type="presParOf" srcId="{9281B231-24F3-4DEC-9D3B-7A3C469F00A9}" destId="{A52C6BFF-EBE5-4542-B458-0701A23A0768}" srcOrd="2" destOrd="0" presId="urn:microsoft.com/office/officeart/2009/3/layout/HorizontalOrganizationChart"/>
    <dgm:cxn modelId="{C7338597-5828-4A62-A5C6-4CEE47A99D3D}" type="presParOf" srcId="{9281B231-24F3-4DEC-9D3B-7A3C469F00A9}" destId="{D01947F9-01AD-499B-9451-1337647B7F78}" srcOrd="3" destOrd="0" presId="urn:microsoft.com/office/officeart/2009/3/layout/HorizontalOrganizationChart"/>
    <dgm:cxn modelId="{AF6AEF87-2284-418E-8864-87695F8B3E45}" type="presParOf" srcId="{D01947F9-01AD-499B-9451-1337647B7F78}" destId="{195B97F1-2522-4221-98A8-B3A2F16E9F62}" srcOrd="0" destOrd="0" presId="urn:microsoft.com/office/officeart/2009/3/layout/HorizontalOrganizationChart"/>
    <dgm:cxn modelId="{15F476DD-5BCD-4BED-95D4-D7E021BADD8B}" type="presParOf" srcId="{195B97F1-2522-4221-98A8-B3A2F16E9F62}" destId="{316FB918-27C8-4372-8277-81E85E41B5B4}" srcOrd="0" destOrd="0" presId="urn:microsoft.com/office/officeart/2009/3/layout/HorizontalOrganizationChart"/>
    <dgm:cxn modelId="{AC356969-6A9D-4E5E-ACB0-7BEB3E3FD068}" type="presParOf" srcId="{195B97F1-2522-4221-98A8-B3A2F16E9F62}" destId="{A1EC32F5-9257-4917-AE71-DFB872DB4FF7}" srcOrd="1" destOrd="0" presId="urn:microsoft.com/office/officeart/2009/3/layout/HorizontalOrganizationChart"/>
    <dgm:cxn modelId="{92894C33-7DE8-42D6-AA51-323FE1134217}" type="presParOf" srcId="{D01947F9-01AD-499B-9451-1337647B7F78}" destId="{C9EA35AD-04A8-473D-8B84-FC91A77EA5A6}" srcOrd="1" destOrd="0" presId="urn:microsoft.com/office/officeart/2009/3/layout/HorizontalOrganizationChart"/>
    <dgm:cxn modelId="{67A9E061-2F5A-416D-8058-38CF49E22BAB}" type="presParOf" srcId="{D01947F9-01AD-499B-9451-1337647B7F78}" destId="{BD5697B2-F7A0-4AFA-BF1D-4CFCA0C7B288}" srcOrd="2" destOrd="0" presId="urn:microsoft.com/office/officeart/2009/3/layout/HorizontalOrganizationChart"/>
    <dgm:cxn modelId="{199B64E3-1D05-419B-A94C-F05322240036}" type="presParOf" srcId="{06114F34-9B7F-4721-9F3E-AA6B6E86E658}" destId="{A8B14852-BABA-4B57-B078-C3C0007E1836}" srcOrd="2" destOrd="0" presId="urn:microsoft.com/office/officeart/2009/3/layout/HorizontalOrganizationChar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2C6BFF-EBE5-4542-B458-0701A23A0768}">
      <dsp:nvSpPr>
        <dsp:cNvPr id="0" name=""/>
        <dsp:cNvSpPr/>
      </dsp:nvSpPr>
      <dsp:spPr>
        <a:xfrm>
          <a:off x="2569038" y="1128422"/>
          <a:ext cx="817183" cy="91440"/>
        </a:xfrm>
        <a:custGeom>
          <a:avLst/>
          <a:gdLst/>
          <a:ahLst/>
          <a:cxnLst/>
          <a:rect l="0" t="0" r="0" b="0"/>
          <a:pathLst>
            <a:path>
              <a:moveTo>
                <a:pt x="0" y="45720"/>
              </a:moveTo>
              <a:lnTo>
                <a:pt x="817183" y="45720"/>
              </a:lnTo>
              <a:lnTo>
                <a:pt x="817183" y="118682"/>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6B0C3D14-7F90-4CD4-84BE-B396072439F7}">
      <dsp:nvSpPr>
        <dsp:cNvPr id="0" name=""/>
        <dsp:cNvSpPr/>
      </dsp:nvSpPr>
      <dsp:spPr>
        <a:xfrm>
          <a:off x="2569038" y="1055459"/>
          <a:ext cx="817183" cy="91440"/>
        </a:xfrm>
        <a:custGeom>
          <a:avLst/>
          <a:gdLst/>
          <a:ahLst/>
          <a:cxnLst/>
          <a:rect l="0" t="0" r="0" b="0"/>
          <a:pathLst>
            <a:path>
              <a:moveTo>
                <a:pt x="0" y="118682"/>
              </a:moveTo>
              <a:lnTo>
                <a:pt x="817183" y="118682"/>
              </a:lnTo>
              <a:lnTo>
                <a:pt x="817183" y="45720"/>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5A4B6D9C-58BA-4D22-B34F-20CAEE2CC065}">
      <dsp:nvSpPr>
        <dsp:cNvPr id="0" name=""/>
        <dsp:cNvSpPr/>
      </dsp:nvSpPr>
      <dsp:spPr>
        <a:xfrm>
          <a:off x="2569038" y="1174142"/>
          <a:ext cx="1634367" cy="509335"/>
        </a:xfrm>
        <a:custGeom>
          <a:avLst/>
          <a:gdLst/>
          <a:ahLst/>
          <a:cxnLst/>
          <a:rect l="0" t="0" r="0" b="0"/>
          <a:pathLst>
            <a:path>
              <a:moveTo>
                <a:pt x="0" y="0"/>
              </a:moveTo>
              <a:lnTo>
                <a:pt x="1517626" y="0"/>
              </a:lnTo>
              <a:lnTo>
                <a:pt x="1517626" y="509335"/>
              </a:lnTo>
              <a:lnTo>
                <a:pt x="1634367" y="509335"/>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417131C6-4304-4D94-96B6-EE0930BA70C7}">
      <dsp:nvSpPr>
        <dsp:cNvPr id="0" name=""/>
        <dsp:cNvSpPr/>
      </dsp:nvSpPr>
      <dsp:spPr>
        <a:xfrm>
          <a:off x="6285518" y="1151252"/>
          <a:ext cx="233481" cy="91440"/>
        </a:xfrm>
        <a:custGeom>
          <a:avLst/>
          <a:gdLst/>
          <a:ahLst/>
          <a:cxnLst/>
          <a:rect l="0" t="0" r="0" b="0"/>
          <a:pathLst>
            <a:path>
              <a:moveTo>
                <a:pt x="0" y="45720"/>
              </a:moveTo>
              <a:lnTo>
                <a:pt x="233481" y="45720"/>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4EF299DF-F3DA-47C6-A6B6-5061343DEF60}">
      <dsp:nvSpPr>
        <dsp:cNvPr id="0" name=""/>
        <dsp:cNvSpPr/>
      </dsp:nvSpPr>
      <dsp:spPr>
        <a:xfrm>
          <a:off x="2569038" y="1128422"/>
          <a:ext cx="1634367" cy="91440"/>
        </a:xfrm>
        <a:custGeom>
          <a:avLst/>
          <a:gdLst/>
          <a:ahLst/>
          <a:cxnLst/>
          <a:rect l="0" t="0" r="0" b="0"/>
          <a:pathLst>
            <a:path>
              <a:moveTo>
                <a:pt x="0" y="45720"/>
              </a:moveTo>
              <a:lnTo>
                <a:pt x="1517626" y="45720"/>
              </a:lnTo>
              <a:lnTo>
                <a:pt x="1517626" y="68550"/>
              </a:lnTo>
              <a:lnTo>
                <a:pt x="1634367" y="68550"/>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DBD3AFF0-71E1-4EE4-805D-4D49DDD1132A}">
      <dsp:nvSpPr>
        <dsp:cNvPr id="0" name=""/>
        <dsp:cNvSpPr/>
      </dsp:nvSpPr>
      <dsp:spPr>
        <a:xfrm>
          <a:off x="2569038" y="687637"/>
          <a:ext cx="1634367" cy="486504"/>
        </a:xfrm>
        <a:custGeom>
          <a:avLst/>
          <a:gdLst/>
          <a:ahLst/>
          <a:cxnLst/>
          <a:rect l="0" t="0" r="0" b="0"/>
          <a:pathLst>
            <a:path>
              <a:moveTo>
                <a:pt x="0" y="486504"/>
              </a:moveTo>
              <a:lnTo>
                <a:pt x="1517626" y="486504"/>
              </a:lnTo>
              <a:lnTo>
                <a:pt x="1517626" y="0"/>
              </a:lnTo>
              <a:lnTo>
                <a:pt x="1634367" y="0"/>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D987E576-045C-4C08-A9E9-FC02EC741411}">
      <dsp:nvSpPr>
        <dsp:cNvPr id="0" name=""/>
        <dsp:cNvSpPr/>
      </dsp:nvSpPr>
      <dsp:spPr>
        <a:xfrm>
          <a:off x="1168152" y="1128422"/>
          <a:ext cx="233481" cy="91440"/>
        </a:xfrm>
        <a:custGeom>
          <a:avLst/>
          <a:gdLst/>
          <a:ahLst/>
          <a:cxnLst/>
          <a:rect l="0" t="0" r="0" b="0"/>
          <a:pathLst>
            <a:path>
              <a:moveTo>
                <a:pt x="0" y="45720"/>
              </a:moveTo>
              <a:lnTo>
                <a:pt x="233481" y="45720"/>
              </a:lnTo>
            </a:path>
          </a:pathLst>
        </a:custGeom>
        <a:noFill/>
        <a:ln w="25400" cap="flat" cmpd="sng"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89CB8976-1812-436C-92F2-B86A5DE87051}">
      <dsp:nvSpPr>
        <dsp:cNvPr id="0" name=""/>
        <dsp:cNvSpPr/>
      </dsp:nvSpPr>
      <dsp:spPr>
        <a:xfrm>
          <a:off x="746" y="776775"/>
          <a:ext cx="1167405" cy="794733"/>
        </a:xfrm>
        <a:prstGeom prst="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ES" sz="1400" kern="1200" dirty="0" smtClean="0"/>
            <a:t>GERENCIA TECNICA</a:t>
          </a:r>
          <a:endParaRPr lang="es-ES" sz="1400" kern="1200" dirty="0"/>
        </a:p>
      </dsp:txBody>
      <dsp:txXfrm>
        <a:off x="746" y="776775"/>
        <a:ext cx="1167405" cy="794733"/>
      </dsp:txXfrm>
    </dsp:sp>
    <dsp:sp modelId="{5F66DAE5-83AE-472F-8B82-86F80D5FC06B}">
      <dsp:nvSpPr>
        <dsp:cNvPr id="0" name=""/>
        <dsp:cNvSpPr/>
      </dsp:nvSpPr>
      <dsp:spPr>
        <a:xfrm>
          <a:off x="1401633" y="776777"/>
          <a:ext cx="1167405" cy="794729"/>
        </a:xfrm>
        <a:prstGeom prst="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ES" sz="1400" kern="1200" dirty="0" smtClean="0"/>
            <a:t>DIRECCIÓN</a:t>
          </a:r>
        </a:p>
        <a:p>
          <a:pPr lvl="0" algn="ctr" defTabSz="622300">
            <a:lnSpc>
              <a:spcPct val="90000"/>
            </a:lnSpc>
            <a:spcBef>
              <a:spcPct val="0"/>
            </a:spcBef>
            <a:spcAft>
              <a:spcPct val="35000"/>
            </a:spcAft>
          </a:pPr>
          <a:r>
            <a:rPr lang="es-ES" sz="1400" kern="1200" dirty="0" smtClean="0"/>
            <a:t>PROCADIS</a:t>
          </a:r>
          <a:endParaRPr lang="es-ES" sz="1400" kern="1200" dirty="0"/>
        </a:p>
      </dsp:txBody>
      <dsp:txXfrm>
        <a:off x="1401633" y="776777"/>
        <a:ext cx="1167405" cy="794729"/>
      </dsp:txXfrm>
    </dsp:sp>
    <dsp:sp modelId="{5D180A9B-6D76-48DB-BBA8-EF427FB58A6E}">
      <dsp:nvSpPr>
        <dsp:cNvPr id="0" name=""/>
        <dsp:cNvSpPr/>
      </dsp:nvSpPr>
      <dsp:spPr>
        <a:xfrm>
          <a:off x="4203405" y="510879"/>
          <a:ext cx="2082113" cy="353516"/>
        </a:xfrm>
        <a:prstGeom prst="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s-ES" sz="1000" kern="1200" dirty="0" smtClean="0"/>
            <a:t>Dpto. </a:t>
          </a:r>
          <a:r>
            <a:rPr lang="es-ES" sz="1000" kern="1200" dirty="0"/>
            <a:t>de Soporte </a:t>
          </a:r>
          <a:r>
            <a:rPr lang="es-ES" sz="1000" kern="1200" dirty="0" smtClean="0"/>
            <a:t>Técnico</a:t>
          </a:r>
          <a:endParaRPr lang="es-ES" sz="1000" kern="1200" dirty="0"/>
        </a:p>
      </dsp:txBody>
      <dsp:txXfrm>
        <a:off x="4203405" y="510879"/>
        <a:ext cx="2082113" cy="353516"/>
      </dsp:txXfrm>
    </dsp:sp>
    <dsp:sp modelId="{D5C3150B-933F-4657-85C9-718EC239040F}">
      <dsp:nvSpPr>
        <dsp:cNvPr id="0" name=""/>
        <dsp:cNvSpPr/>
      </dsp:nvSpPr>
      <dsp:spPr>
        <a:xfrm>
          <a:off x="4203405" y="1010321"/>
          <a:ext cx="2082113" cy="373302"/>
        </a:xfrm>
        <a:prstGeom prst="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s-ES" sz="1000" kern="1200" dirty="0" smtClean="0"/>
            <a:t>Dpto. de </a:t>
          </a:r>
          <a:r>
            <a:rPr lang="es-ES" sz="1000" kern="1200" dirty="0"/>
            <a:t>Control y </a:t>
          </a:r>
          <a:r>
            <a:rPr lang="es-ES" sz="1000" kern="1200" dirty="0" smtClean="0"/>
            <a:t>Supervisión </a:t>
          </a:r>
          <a:r>
            <a:rPr lang="es-ES" sz="1000" kern="1200" dirty="0"/>
            <a:t>de Cursos</a:t>
          </a:r>
        </a:p>
      </dsp:txBody>
      <dsp:txXfrm>
        <a:off x="4203405" y="1010321"/>
        <a:ext cx="2082113" cy="373302"/>
      </dsp:txXfrm>
    </dsp:sp>
    <dsp:sp modelId="{5145E861-D267-484F-A3FF-D6A94F11E124}">
      <dsp:nvSpPr>
        <dsp:cNvPr id="0" name=""/>
        <dsp:cNvSpPr/>
      </dsp:nvSpPr>
      <dsp:spPr>
        <a:xfrm>
          <a:off x="6518999" y="547099"/>
          <a:ext cx="1689165" cy="1299745"/>
        </a:xfrm>
        <a:prstGeom prst="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es-ES" sz="1050" kern="1200" dirty="0"/>
            <a:t>PLANTEL DE INSTRUCTORES/TUTORES </a:t>
          </a:r>
        </a:p>
      </dsp:txBody>
      <dsp:txXfrm>
        <a:off x="6518999" y="547099"/>
        <a:ext cx="1689165" cy="1299745"/>
      </dsp:txXfrm>
    </dsp:sp>
    <dsp:sp modelId="{35D76769-7386-41E3-B13E-2D8494325BFA}">
      <dsp:nvSpPr>
        <dsp:cNvPr id="0" name=""/>
        <dsp:cNvSpPr/>
      </dsp:nvSpPr>
      <dsp:spPr>
        <a:xfrm>
          <a:off x="4203405" y="1529549"/>
          <a:ext cx="2082113" cy="307855"/>
        </a:xfrm>
        <a:prstGeom prst="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s-ES" sz="1000" kern="1200" dirty="0" smtClean="0"/>
            <a:t>Dpto. </a:t>
          </a:r>
          <a:r>
            <a:rPr lang="es-ES" sz="1000" kern="1200" dirty="0"/>
            <a:t>de Diseño y Desarrollo de Contenido</a:t>
          </a:r>
        </a:p>
      </dsp:txBody>
      <dsp:txXfrm>
        <a:off x="4203405" y="1529549"/>
        <a:ext cx="2082113" cy="307855"/>
      </dsp:txXfrm>
    </dsp:sp>
    <dsp:sp modelId="{ABA8053D-B555-4AE0-B837-6E1173B9DAF2}">
      <dsp:nvSpPr>
        <dsp:cNvPr id="0" name=""/>
        <dsp:cNvSpPr/>
      </dsp:nvSpPr>
      <dsp:spPr>
        <a:xfrm>
          <a:off x="2802519" y="745120"/>
          <a:ext cx="1167405" cy="356058"/>
        </a:xfrm>
        <a:prstGeom prst="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s-ES" sz="1000" kern="1200" dirty="0"/>
            <a:t>Secretaria de la Dirección</a:t>
          </a:r>
        </a:p>
      </dsp:txBody>
      <dsp:txXfrm>
        <a:off x="2802519" y="745120"/>
        <a:ext cx="1167405" cy="356058"/>
      </dsp:txXfrm>
    </dsp:sp>
    <dsp:sp modelId="{316FB918-27C8-4372-8277-81E85E41B5B4}">
      <dsp:nvSpPr>
        <dsp:cNvPr id="0" name=""/>
        <dsp:cNvSpPr/>
      </dsp:nvSpPr>
      <dsp:spPr>
        <a:xfrm>
          <a:off x="2802519" y="1247105"/>
          <a:ext cx="1167405" cy="356058"/>
        </a:xfrm>
        <a:prstGeom prst="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s-ES" sz="1000" kern="1200" dirty="0" smtClean="0"/>
            <a:t>Atención </a:t>
          </a:r>
          <a:r>
            <a:rPr lang="es-ES" sz="1000" kern="1200" dirty="0"/>
            <a:t>al Público</a:t>
          </a:r>
        </a:p>
      </dsp:txBody>
      <dsp:txXfrm>
        <a:off x="2802519" y="1247105"/>
        <a:ext cx="1167405" cy="356058"/>
      </dsp:txXfrm>
    </dsp:sp>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2945659" cy="493633"/>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50444" y="0"/>
            <a:ext cx="2945659" cy="493633"/>
          </a:xfrm>
          <a:prstGeom prst="rect">
            <a:avLst/>
          </a:prstGeom>
        </p:spPr>
        <p:txBody>
          <a:bodyPr vert="horz" lIns="91440" tIns="45720" rIns="91440" bIns="45720" rtlCol="0"/>
          <a:lstStyle>
            <a:lvl1pPr algn="r">
              <a:defRPr sz="1200"/>
            </a:lvl1pPr>
          </a:lstStyle>
          <a:p>
            <a:fld id="{DD501A07-7814-4498-B4AF-AA51BFE690D6}" type="datetimeFigureOut">
              <a:rPr lang="es-ES" smtClean="0"/>
              <a:t>21/09/2022</a:t>
            </a:fld>
            <a:endParaRPr lang="es-ES"/>
          </a:p>
        </p:txBody>
      </p:sp>
      <p:sp>
        <p:nvSpPr>
          <p:cNvPr id="4" name="3 Marcador de imagen de diapositiva"/>
          <p:cNvSpPr>
            <a:spLocks noGrp="1" noRot="1" noChangeAspect="1"/>
          </p:cNvSpPr>
          <p:nvPr>
            <p:ph type="sldImg" idx="2"/>
          </p:nvPr>
        </p:nvSpPr>
        <p:spPr>
          <a:xfrm>
            <a:off x="107950" y="739775"/>
            <a:ext cx="6581775" cy="370205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79768" y="4689516"/>
            <a:ext cx="5438140" cy="4442698"/>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1" y="9377317"/>
            <a:ext cx="2945659" cy="493633"/>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50444" y="9377317"/>
            <a:ext cx="2945659" cy="493633"/>
          </a:xfrm>
          <a:prstGeom prst="rect">
            <a:avLst/>
          </a:prstGeom>
        </p:spPr>
        <p:txBody>
          <a:bodyPr vert="horz" lIns="91440" tIns="45720" rIns="91440" bIns="45720" rtlCol="0" anchor="b"/>
          <a:lstStyle>
            <a:lvl1pPr algn="r">
              <a:defRPr sz="1200"/>
            </a:lvl1pPr>
          </a:lstStyle>
          <a:p>
            <a:fld id="{2F6F5F0A-8BB4-4BE3-A6D8-A89ADAFAED77}" type="slidenum">
              <a:rPr lang="es-ES" smtClean="0"/>
              <a:t>‹Nº›</a:t>
            </a:fld>
            <a:endParaRPr lang="es-ES"/>
          </a:p>
        </p:txBody>
      </p:sp>
    </p:spTree>
    <p:extLst>
      <p:ext uri="{BB962C8B-B14F-4D97-AF65-F5344CB8AC3E}">
        <p14:creationId xmlns:p14="http://schemas.microsoft.com/office/powerpoint/2010/main" val="31093890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1</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10</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11</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12</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13</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14</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15</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16</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17</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19</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20</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2</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21</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22</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23</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24</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25</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26</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27</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28</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29</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31</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3</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4</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5</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6</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7</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8</a:t>
            </a:fld>
            <a:endParaRPr lang="es-ES"/>
          </a:p>
        </p:txBody>
      </p:sp>
    </p:spTree>
    <p:extLst>
      <p:ext uri="{BB962C8B-B14F-4D97-AF65-F5344CB8AC3E}">
        <p14:creationId xmlns:p14="http://schemas.microsoft.com/office/powerpoint/2010/main" val="2465318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F6F5F0A-8BB4-4BE3-A6D8-A89ADAFAED77}" type="slidenum">
              <a:rPr lang="es-ES" smtClean="0"/>
              <a:t>9</a:t>
            </a:fld>
            <a:endParaRPr lang="es-ES"/>
          </a:p>
        </p:txBody>
      </p:sp>
    </p:spTree>
    <p:extLst>
      <p:ext uri="{BB962C8B-B14F-4D97-AF65-F5344CB8AC3E}">
        <p14:creationId xmlns:p14="http://schemas.microsoft.com/office/powerpoint/2010/main" val="246531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597819"/>
            <a:ext cx="7772400" cy="1102519"/>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285A73B3-A991-48E8-9200-B4B4091C4A84}" type="datetimeFigureOut">
              <a:rPr lang="es-ES" smtClean="0"/>
              <a:t>21/09/2022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954BAE2-3E30-4A56-8C65-C298020E77F6}" type="slidenum">
              <a:rPr lang="es-ES" smtClean="0"/>
              <a:t>‹Nº›</a:t>
            </a:fld>
            <a:endParaRPr lang="es-ES"/>
          </a:p>
        </p:txBody>
      </p:sp>
    </p:spTree>
    <p:extLst>
      <p:ext uri="{BB962C8B-B14F-4D97-AF65-F5344CB8AC3E}">
        <p14:creationId xmlns:p14="http://schemas.microsoft.com/office/powerpoint/2010/main" val="2466666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85A73B3-A991-48E8-9200-B4B4091C4A84}" type="datetimeFigureOut">
              <a:rPr lang="es-ES" smtClean="0"/>
              <a:t>21/09/2022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954BAE2-3E30-4A56-8C65-C298020E77F6}" type="slidenum">
              <a:rPr lang="es-ES" smtClean="0"/>
              <a:t>‹Nº›</a:t>
            </a:fld>
            <a:endParaRPr lang="es-ES"/>
          </a:p>
        </p:txBody>
      </p:sp>
    </p:spTree>
    <p:extLst>
      <p:ext uri="{BB962C8B-B14F-4D97-AF65-F5344CB8AC3E}">
        <p14:creationId xmlns:p14="http://schemas.microsoft.com/office/powerpoint/2010/main" val="2474015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154781"/>
            <a:ext cx="2057400" cy="3290888"/>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54781"/>
            <a:ext cx="6019800" cy="329088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85A73B3-A991-48E8-9200-B4B4091C4A84}" type="datetimeFigureOut">
              <a:rPr lang="es-ES" smtClean="0"/>
              <a:t>21/09/2022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954BAE2-3E30-4A56-8C65-C298020E77F6}" type="slidenum">
              <a:rPr lang="es-ES" smtClean="0"/>
              <a:t>‹Nº›</a:t>
            </a:fld>
            <a:endParaRPr lang="es-ES"/>
          </a:p>
        </p:txBody>
      </p:sp>
    </p:spTree>
    <p:extLst>
      <p:ext uri="{BB962C8B-B14F-4D97-AF65-F5344CB8AC3E}">
        <p14:creationId xmlns:p14="http://schemas.microsoft.com/office/powerpoint/2010/main" val="801611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85A73B3-A991-48E8-9200-B4B4091C4A84}" type="datetimeFigureOut">
              <a:rPr lang="es-ES" smtClean="0"/>
              <a:t>21/09/2022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954BAE2-3E30-4A56-8C65-C298020E77F6}" type="slidenum">
              <a:rPr lang="es-ES" smtClean="0"/>
              <a:t>‹Nº›</a:t>
            </a:fld>
            <a:endParaRPr lang="es-ES"/>
          </a:p>
        </p:txBody>
      </p:sp>
    </p:spTree>
    <p:extLst>
      <p:ext uri="{BB962C8B-B14F-4D97-AF65-F5344CB8AC3E}">
        <p14:creationId xmlns:p14="http://schemas.microsoft.com/office/powerpoint/2010/main" val="1497441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3305176"/>
            <a:ext cx="7772400" cy="1021556"/>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85A73B3-A991-48E8-9200-B4B4091C4A84}" type="datetimeFigureOut">
              <a:rPr lang="es-ES" smtClean="0"/>
              <a:t>21/09/2022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954BAE2-3E30-4A56-8C65-C298020E77F6}" type="slidenum">
              <a:rPr lang="es-ES" smtClean="0"/>
              <a:t>‹Nº›</a:t>
            </a:fld>
            <a:endParaRPr lang="es-ES"/>
          </a:p>
        </p:txBody>
      </p:sp>
    </p:spTree>
    <p:extLst>
      <p:ext uri="{BB962C8B-B14F-4D97-AF65-F5344CB8AC3E}">
        <p14:creationId xmlns:p14="http://schemas.microsoft.com/office/powerpoint/2010/main" val="2502993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285A73B3-A991-48E8-9200-B4B4091C4A84}" type="datetimeFigureOut">
              <a:rPr lang="es-ES" smtClean="0"/>
              <a:t>21/09/2022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954BAE2-3E30-4A56-8C65-C298020E77F6}" type="slidenum">
              <a:rPr lang="es-ES" smtClean="0"/>
              <a:t>‹Nº›</a:t>
            </a:fld>
            <a:endParaRPr lang="es-ES"/>
          </a:p>
        </p:txBody>
      </p:sp>
    </p:spTree>
    <p:extLst>
      <p:ext uri="{BB962C8B-B14F-4D97-AF65-F5344CB8AC3E}">
        <p14:creationId xmlns:p14="http://schemas.microsoft.com/office/powerpoint/2010/main" val="2861797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5978"/>
            <a:ext cx="8229600" cy="85725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285A73B3-A991-48E8-9200-B4B4091C4A84}" type="datetimeFigureOut">
              <a:rPr lang="es-ES" smtClean="0"/>
              <a:t>21/09/2022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8954BAE2-3E30-4A56-8C65-C298020E77F6}" type="slidenum">
              <a:rPr lang="es-ES" smtClean="0"/>
              <a:t>‹Nº›</a:t>
            </a:fld>
            <a:endParaRPr lang="es-ES"/>
          </a:p>
        </p:txBody>
      </p:sp>
    </p:spTree>
    <p:extLst>
      <p:ext uri="{BB962C8B-B14F-4D97-AF65-F5344CB8AC3E}">
        <p14:creationId xmlns:p14="http://schemas.microsoft.com/office/powerpoint/2010/main" val="3976639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285A73B3-A991-48E8-9200-B4B4091C4A84}" type="datetimeFigureOut">
              <a:rPr lang="es-ES" smtClean="0"/>
              <a:t>21/09/2022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8954BAE2-3E30-4A56-8C65-C298020E77F6}" type="slidenum">
              <a:rPr lang="es-ES" smtClean="0"/>
              <a:t>‹Nº›</a:t>
            </a:fld>
            <a:endParaRPr lang="es-ES"/>
          </a:p>
        </p:txBody>
      </p:sp>
    </p:spTree>
    <p:extLst>
      <p:ext uri="{BB962C8B-B14F-4D97-AF65-F5344CB8AC3E}">
        <p14:creationId xmlns:p14="http://schemas.microsoft.com/office/powerpoint/2010/main" val="3427384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85A73B3-A991-48E8-9200-B4B4091C4A84}" type="datetimeFigureOut">
              <a:rPr lang="es-ES" smtClean="0"/>
              <a:t>21/09/2022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8954BAE2-3E30-4A56-8C65-C298020E77F6}" type="slidenum">
              <a:rPr lang="es-ES" smtClean="0"/>
              <a:t>‹Nº›</a:t>
            </a:fld>
            <a:endParaRPr lang="es-ES"/>
          </a:p>
        </p:txBody>
      </p:sp>
    </p:spTree>
    <p:extLst>
      <p:ext uri="{BB962C8B-B14F-4D97-AF65-F5344CB8AC3E}">
        <p14:creationId xmlns:p14="http://schemas.microsoft.com/office/powerpoint/2010/main" val="1054806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04787"/>
            <a:ext cx="3008313" cy="871538"/>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85A73B3-A991-48E8-9200-B4B4091C4A84}" type="datetimeFigureOut">
              <a:rPr lang="es-ES" smtClean="0"/>
              <a:t>21/09/2022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954BAE2-3E30-4A56-8C65-C298020E77F6}" type="slidenum">
              <a:rPr lang="es-ES" smtClean="0"/>
              <a:t>‹Nº›</a:t>
            </a:fld>
            <a:endParaRPr lang="es-ES"/>
          </a:p>
        </p:txBody>
      </p:sp>
    </p:spTree>
    <p:extLst>
      <p:ext uri="{BB962C8B-B14F-4D97-AF65-F5344CB8AC3E}">
        <p14:creationId xmlns:p14="http://schemas.microsoft.com/office/powerpoint/2010/main" val="3887822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3600450"/>
            <a:ext cx="5486400" cy="425054"/>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85A73B3-A991-48E8-9200-B4B4091C4A84}" type="datetimeFigureOut">
              <a:rPr lang="es-ES" smtClean="0"/>
              <a:t>21/09/2022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954BAE2-3E30-4A56-8C65-C298020E77F6}" type="slidenum">
              <a:rPr lang="es-ES" smtClean="0"/>
              <a:t>‹Nº›</a:t>
            </a:fld>
            <a:endParaRPr lang="es-ES"/>
          </a:p>
        </p:txBody>
      </p:sp>
    </p:spTree>
    <p:extLst>
      <p:ext uri="{BB962C8B-B14F-4D97-AF65-F5344CB8AC3E}">
        <p14:creationId xmlns:p14="http://schemas.microsoft.com/office/powerpoint/2010/main" val="2243467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285A73B3-A991-48E8-9200-B4B4091C4A84}" type="datetimeFigureOut">
              <a:rPr lang="es-ES" smtClean="0"/>
              <a:t>21/09/2022</a:t>
            </a:fld>
            <a:endParaRPr lang="es-ES"/>
          </a:p>
        </p:txBody>
      </p:sp>
      <p:sp>
        <p:nvSpPr>
          <p:cNvPr id="5" name="4 Marcador de pie de página"/>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8954BAE2-3E30-4A56-8C65-C298020E77F6}" type="slidenum">
              <a:rPr lang="es-ES" smtClean="0"/>
              <a:t>‹Nº›</a:t>
            </a:fld>
            <a:endParaRPr lang="es-ES"/>
          </a:p>
        </p:txBody>
      </p:sp>
    </p:spTree>
    <p:extLst>
      <p:ext uri="{BB962C8B-B14F-4D97-AF65-F5344CB8AC3E}">
        <p14:creationId xmlns:p14="http://schemas.microsoft.com/office/powerpoint/2010/main" val="1961778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1.xml"/><Relationship Id="rId5" Type="http://schemas.openxmlformats.org/officeDocument/2006/relationships/image" Target="../media/image3.png"/><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image" Target="../media/image1.png"/><Relationship Id="rId7" Type="http://schemas.openxmlformats.org/officeDocument/2006/relationships/diagramLayout" Target="../diagrams/layout1.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Data" Target="../diagrams/data1.xml"/><Relationship Id="rId5" Type="http://schemas.openxmlformats.org/officeDocument/2006/relationships/image" Target="../media/image3.png"/><Relationship Id="rId10" Type="http://schemas.microsoft.com/office/2007/relationships/diagramDrawing" Target="../diagrams/drawing1.xml"/><Relationship Id="rId4" Type="http://schemas.openxmlformats.org/officeDocument/2006/relationships/image" Target="../media/image2.jpg"/><Relationship Id="rId9" Type="http://schemas.openxmlformats.org/officeDocument/2006/relationships/diagramColors" Target="../diagrams/colors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037183"/>
            <a:ext cx="7772400" cy="1102519"/>
          </a:xfrm>
        </p:spPr>
        <p:txBody>
          <a:bodyPr>
            <a:noAutofit/>
          </a:bodyPr>
          <a:lstStyle/>
          <a:p>
            <a:r>
              <a:rPr lang="es-ES" sz="2800" b="1" dirty="0" smtClean="0">
                <a:solidFill>
                  <a:srgbClr val="002060"/>
                </a:solidFill>
                <a:effectLst>
                  <a:outerShdw blurRad="38100" dist="38100" dir="2700000" algn="tl">
                    <a:srgbClr val="000000">
                      <a:alpha val="43137"/>
                    </a:srgbClr>
                  </a:outerShdw>
                </a:effectLst>
                <a:latin typeface="+mn-lt"/>
              </a:rPr>
              <a:t>COOPERACIÓN BILATERAL RIAL/OEA ENTRE LOS MINISTERIOS DE TRABAJO DE PERÚ Y PARAGUAY SOBRE FORMACIÓN EN HABILIDADES DIGITALES</a:t>
            </a:r>
            <a:endParaRPr lang="es-ES" sz="2800" b="1" dirty="0">
              <a:solidFill>
                <a:srgbClr val="002060"/>
              </a:solidFill>
              <a:effectLst>
                <a:outerShdw blurRad="38100" dist="38100" dir="2700000" algn="tl">
                  <a:srgbClr val="000000">
                    <a:alpha val="43137"/>
                  </a:srgbClr>
                </a:outerShdw>
              </a:effectLst>
              <a:latin typeface="+mn-lt"/>
            </a:endParaRPr>
          </a:p>
        </p:txBody>
      </p:sp>
      <p:sp>
        <p:nvSpPr>
          <p:cNvPr id="3" name="2 Subtítulo"/>
          <p:cNvSpPr>
            <a:spLocks noGrp="1"/>
          </p:cNvSpPr>
          <p:nvPr>
            <p:ph type="subTitle" idx="1"/>
          </p:nvPr>
        </p:nvSpPr>
        <p:spPr>
          <a:xfrm>
            <a:off x="683568" y="2913484"/>
            <a:ext cx="7920880" cy="1314450"/>
          </a:xfrm>
        </p:spPr>
        <p:txBody>
          <a:bodyPr>
            <a:noAutofit/>
          </a:bodyPr>
          <a:lstStyle/>
          <a:p>
            <a:r>
              <a:rPr lang="es-ES" sz="2800" b="1" smtClean="0">
                <a:solidFill>
                  <a:schemeClr val="tx1">
                    <a:lumMod val="65000"/>
                    <a:lumOff val="35000"/>
                  </a:schemeClr>
                </a:solidFill>
              </a:rPr>
              <a:t>Preguntas del </a:t>
            </a:r>
            <a:r>
              <a:rPr lang="es-ES" sz="2800" b="1" dirty="0" smtClean="0">
                <a:solidFill>
                  <a:schemeClr val="tx1">
                    <a:lumMod val="65000"/>
                    <a:lumOff val="35000"/>
                  </a:schemeClr>
                </a:solidFill>
              </a:rPr>
              <a:t>Programa Nacional para </a:t>
            </a:r>
            <a:r>
              <a:rPr lang="es-ES" sz="2800" b="1" dirty="0">
                <a:solidFill>
                  <a:schemeClr val="tx1">
                    <a:lumMod val="65000"/>
                    <a:lumOff val="35000"/>
                  </a:schemeClr>
                </a:solidFill>
              </a:rPr>
              <a:t>l</a:t>
            </a:r>
            <a:r>
              <a:rPr lang="es-ES" sz="2800" b="1" dirty="0" smtClean="0">
                <a:solidFill>
                  <a:schemeClr val="tx1">
                    <a:lumMod val="65000"/>
                    <a:lumOff val="35000"/>
                  </a:schemeClr>
                </a:solidFill>
              </a:rPr>
              <a:t>a Empleabilidad al Ministerio de Trabajo de Paraguay</a:t>
            </a:r>
            <a:endParaRPr lang="es-ES" sz="2800" b="1" dirty="0">
              <a:solidFill>
                <a:schemeClr val="tx1">
                  <a:lumMod val="65000"/>
                  <a:lumOff val="35000"/>
                </a:schemeClr>
              </a:solidFill>
            </a:endParaRPr>
          </a:p>
        </p:txBody>
      </p:sp>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spTree>
    <p:extLst>
      <p:ext uri="{BB962C8B-B14F-4D97-AF65-F5344CB8AC3E}">
        <p14:creationId xmlns:p14="http://schemas.microsoft.com/office/powerpoint/2010/main" val="22483671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6" y="444956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48341" y="449548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24232" y="4421782"/>
            <a:ext cx="1370008" cy="570315"/>
          </a:xfrm>
          <a:prstGeom prst="rect">
            <a:avLst/>
          </a:prstGeom>
          <a:ln/>
        </p:spPr>
      </p:pic>
      <p:graphicFrame>
        <p:nvGraphicFramePr>
          <p:cNvPr id="2" name="1 Tabla"/>
          <p:cNvGraphicFramePr>
            <a:graphicFrameLocks noGrp="1"/>
          </p:cNvGraphicFramePr>
          <p:nvPr>
            <p:extLst>
              <p:ext uri="{D42A27DB-BD31-4B8C-83A1-F6EECF244321}">
                <p14:modId xmlns:p14="http://schemas.microsoft.com/office/powerpoint/2010/main" val="4043058936"/>
              </p:ext>
            </p:extLst>
          </p:nvPr>
        </p:nvGraphicFramePr>
        <p:xfrm>
          <a:off x="457200" y="339502"/>
          <a:ext cx="8229599" cy="3960440"/>
        </p:xfrm>
        <a:graphic>
          <a:graphicData uri="http://schemas.openxmlformats.org/drawingml/2006/table">
            <a:tbl>
              <a:tblPr>
                <a:tableStyleId>{5C22544A-7EE6-4342-B048-85BDC9FD1C3A}</a:tableStyleId>
              </a:tblPr>
              <a:tblGrid>
                <a:gridCol w="195361"/>
                <a:gridCol w="3492085"/>
                <a:gridCol w="4542153"/>
              </a:tblGrid>
              <a:tr h="1037514">
                <a:tc>
                  <a:txBody>
                    <a:bodyPr/>
                    <a:lstStyle/>
                    <a:p>
                      <a:pPr algn="ctr" fontAlgn="ctr"/>
                      <a:r>
                        <a:rPr lang="es-ES" sz="1200" u="none" strike="noStrike" dirty="0">
                          <a:effectLst/>
                        </a:rPr>
                        <a:t>15</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¿Cuál ha sido la estrategia planteada para la difusión y promoción de los cursos de capacitación?</a:t>
                      </a:r>
                      <a:endParaRPr lang="es-ES" sz="1200" b="0" i="0"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kern="1200" dirty="0" smtClean="0">
                          <a:solidFill>
                            <a:schemeClr val="dk1"/>
                          </a:solidFill>
                          <a:effectLst/>
                          <a:latin typeface="+mn-lt"/>
                          <a:ea typeface="+mn-ea"/>
                          <a:cs typeface="+mn-cs"/>
                        </a:rPr>
                        <a:t>Se realizaron campañas de promoción</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a través de las 56 Unidades Operativas y 8 Centros Tecnológicos del SNPP y además de la continua difusión masiva a través de los medios de comunicación y de la prensa oral, escrita y televisiva.</a:t>
                      </a:r>
                      <a:r>
                        <a:rPr lang="es-ES" sz="1400" u="none" strike="noStrike" kern="1200" dirty="0">
                          <a:solidFill>
                            <a:schemeClr val="dk1"/>
                          </a:solidFill>
                          <a:effectLst/>
                          <a:latin typeface="+mn-lt"/>
                          <a:ea typeface="+mn-ea"/>
                          <a:cs typeface="+mn-cs"/>
                        </a:rPr>
                        <a:t> </a:t>
                      </a:r>
                    </a:p>
                  </a:txBody>
                  <a:tcPr marL="6105" marR="6105" marT="6105" marB="0" anchor="ctr"/>
                </a:tc>
              </a:tr>
              <a:tr h="2922926">
                <a:tc>
                  <a:txBody>
                    <a:bodyPr/>
                    <a:lstStyle/>
                    <a:p>
                      <a:pPr algn="ctr" fontAlgn="ctr"/>
                      <a:r>
                        <a:rPr lang="es-ES" sz="1200" u="none" strike="noStrike" dirty="0">
                          <a:effectLst/>
                        </a:rPr>
                        <a:t>16</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¿Existe un área específica, dentro de su estructura funcional encargada del diseño, ejecución y monitoreo de la plataforma digital?</a:t>
                      </a:r>
                      <a:endParaRPr lang="es-ES" sz="1200" b="0" i="0"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kern="1200" dirty="0" smtClean="0">
                          <a:solidFill>
                            <a:schemeClr val="dk1"/>
                          </a:solidFill>
                          <a:effectLst/>
                          <a:latin typeface="+mn-lt"/>
                          <a:ea typeface="+mn-ea"/>
                          <a:cs typeface="+mn-cs"/>
                        </a:rPr>
                        <a:t>Existe el Departamento </a:t>
                      </a:r>
                      <a:r>
                        <a:rPr lang="es-ES" sz="1200" u="none" strike="noStrike" kern="1200" dirty="0">
                          <a:solidFill>
                            <a:schemeClr val="dk1"/>
                          </a:solidFill>
                          <a:effectLst/>
                          <a:latin typeface="+mn-lt"/>
                          <a:ea typeface="+mn-ea"/>
                          <a:cs typeface="+mn-cs"/>
                        </a:rPr>
                        <a:t>de Diseño y Desarrollo de </a:t>
                      </a:r>
                      <a:r>
                        <a:rPr lang="es-ES" sz="1200" u="none" strike="noStrike" kern="1200" dirty="0" smtClean="0">
                          <a:solidFill>
                            <a:schemeClr val="dk1"/>
                          </a:solidFill>
                          <a:effectLst/>
                          <a:latin typeface="+mn-lt"/>
                          <a:ea typeface="+mn-ea"/>
                          <a:cs typeface="+mn-cs"/>
                        </a:rPr>
                        <a:t>Contenido,</a:t>
                      </a:r>
                      <a:r>
                        <a:rPr lang="es-ES" sz="1200" u="none" strike="noStrike" kern="1200" baseline="0" dirty="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cuyas funciones</a:t>
                      </a:r>
                      <a:r>
                        <a:rPr lang="es-ES" sz="1200" u="none" strike="noStrike" kern="1200" baseline="0" dirty="0" smtClean="0">
                          <a:solidFill>
                            <a:schemeClr val="dk1"/>
                          </a:solidFill>
                          <a:effectLst/>
                          <a:latin typeface="+mn-lt"/>
                          <a:ea typeface="+mn-ea"/>
                          <a:cs typeface="+mn-cs"/>
                        </a:rPr>
                        <a:t> son</a:t>
                      </a:r>
                      <a:r>
                        <a:rPr lang="es-ES" sz="1200" u="none" strike="noStrike" kern="1200" dirty="0" smtClean="0">
                          <a:solidFill>
                            <a:schemeClr val="dk1"/>
                          </a:solidFill>
                          <a:effectLst/>
                          <a:latin typeface="+mn-lt"/>
                          <a:ea typeface="+mn-ea"/>
                          <a:cs typeface="+mn-cs"/>
                        </a:rPr>
                        <a:t>:</a:t>
                      </a:r>
                      <a:r>
                        <a:rPr lang="es-ES" sz="1200" u="none" strike="noStrike" kern="1200" dirty="0">
                          <a:solidFill>
                            <a:schemeClr val="dk1"/>
                          </a:solidFill>
                          <a:effectLst/>
                          <a:latin typeface="+mn-lt"/>
                          <a:ea typeface="+mn-ea"/>
                          <a:cs typeface="+mn-cs"/>
                        </a:rPr>
                        <a:t/>
                      </a:r>
                      <a:br>
                        <a:rPr lang="es-ES" sz="1200" u="none" strike="noStrike" kern="1200" dirty="0">
                          <a:solidFill>
                            <a:schemeClr val="dk1"/>
                          </a:solidFill>
                          <a:effectLst/>
                          <a:latin typeface="+mn-lt"/>
                          <a:ea typeface="+mn-ea"/>
                          <a:cs typeface="+mn-cs"/>
                        </a:rPr>
                      </a:br>
                      <a:r>
                        <a:rPr lang="es-ES" sz="1200" u="none" strike="noStrike" kern="1200" dirty="0">
                          <a:solidFill>
                            <a:schemeClr val="dk1"/>
                          </a:solidFill>
                          <a:effectLst/>
                          <a:latin typeface="+mn-lt"/>
                          <a:ea typeface="+mn-ea"/>
                          <a:cs typeface="+mn-cs"/>
                        </a:rPr>
                        <a:t>• Asesorar a los instructores para la producción de materiales didácticos para las clases virtuales.</a:t>
                      </a:r>
                      <a:br>
                        <a:rPr lang="es-ES" sz="1200" u="none" strike="noStrike" kern="1200" dirty="0">
                          <a:solidFill>
                            <a:schemeClr val="dk1"/>
                          </a:solidFill>
                          <a:effectLst/>
                          <a:latin typeface="+mn-lt"/>
                          <a:ea typeface="+mn-ea"/>
                          <a:cs typeface="+mn-cs"/>
                        </a:rPr>
                      </a:br>
                      <a:r>
                        <a:rPr lang="es-ES" sz="1200" u="none" strike="noStrike" kern="1200" dirty="0">
                          <a:solidFill>
                            <a:schemeClr val="dk1"/>
                          </a:solidFill>
                          <a:effectLst/>
                          <a:latin typeface="+mn-lt"/>
                          <a:ea typeface="+mn-ea"/>
                          <a:cs typeface="+mn-cs"/>
                        </a:rPr>
                        <a:t>• Elaborar formato estandarizado para la producción de materiales didácticos de modo a mantener una identidad corporativa.</a:t>
                      </a:r>
                      <a:br>
                        <a:rPr lang="es-ES" sz="1200" u="none" strike="noStrike" kern="1200" dirty="0">
                          <a:solidFill>
                            <a:schemeClr val="dk1"/>
                          </a:solidFill>
                          <a:effectLst/>
                          <a:latin typeface="+mn-lt"/>
                          <a:ea typeface="+mn-ea"/>
                          <a:cs typeface="+mn-cs"/>
                        </a:rPr>
                      </a:br>
                      <a:r>
                        <a:rPr lang="es-ES" sz="1200" u="none" strike="noStrike" kern="1200" dirty="0">
                          <a:solidFill>
                            <a:schemeClr val="dk1"/>
                          </a:solidFill>
                          <a:effectLst/>
                          <a:latin typeface="+mn-lt"/>
                          <a:ea typeface="+mn-ea"/>
                          <a:cs typeface="+mn-cs"/>
                        </a:rPr>
                        <a:t>• Diseñar el formato para los entornos virtuales de aprendizaje de cada curso en la plataforma.</a:t>
                      </a:r>
                      <a:br>
                        <a:rPr lang="es-ES" sz="1200" u="none" strike="noStrike" kern="1200" dirty="0">
                          <a:solidFill>
                            <a:schemeClr val="dk1"/>
                          </a:solidFill>
                          <a:effectLst/>
                          <a:latin typeface="+mn-lt"/>
                          <a:ea typeface="+mn-ea"/>
                          <a:cs typeface="+mn-cs"/>
                        </a:rPr>
                      </a:br>
                      <a:r>
                        <a:rPr lang="es-ES" sz="1200" u="none" strike="noStrike" kern="1200" dirty="0">
                          <a:solidFill>
                            <a:schemeClr val="dk1"/>
                          </a:solidFill>
                          <a:effectLst/>
                          <a:latin typeface="+mn-lt"/>
                          <a:ea typeface="+mn-ea"/>
                          <a:cs typeface="+mn-cs"/>
                        </a:rPr>
                        <a:t>• Elaborar materiales para los instructores que sirvan como instructivos en el manejo de Software de diseño gráfico para mejorar y personalizar las imágenes de acuerdo a las necesidades.</a:t>
                      </a:r>
                      <a:br>
                        <a:rPr lang="es-ES" sz="1200" u="none" strike="noStrike" kern="1200" dirty="0">
                          <a:solidFill>
                            <a:schemeClr val="dk1"/>
                          </a:solidFill>
                          <a:effectLst/>
                          <a:latin typeface="+mn-lt"/>
                          <a:ea typeface="+mn-ea"/>
                          <a:cs typeface="+mn-cs"/>
                        </a:rPr>
                      </a:br>
                      <a:r>
                        <a:rPr lang="es-ES" sz="1200" u="none" strike="noStrike" kern="1200" dirty="0">
                          <a:solidFill>
                            <a:schemeClr val="dk1"/>
                          </a:solidFill>
                          <a:effectLst/>
                          <a:latin typeface="+mn-lt"/>
                          <a:ea typeface="+mn-ea"/>
                          <a:cs typeface="+mn-cs"/>
                        </a:rPr>
                        <a:t>• Desarrollar diseños gráficos y/o animaciones para contenidos virtuales multimedios.</a:t>
                      </a:r>
                      <a:br>
                        <a:rPr lang="es-ES" sz="1200" u="none" strike="noStrike" kern="1200" dirty="0">
                          <a:solidFill>
                            <a:schemeClr val="dk1"/>
                          </a:solidFill>
                          <a:effectLst/>
                          <a:latin typeface="+mn-lt"/>
                          <a:ea typeface="+mn-ea"/>
                          <a:cs typeface="+mn-cs"/>
                        </a:rPr>
                      </a:br>
                      <a:r>
                        <a:rPr lang="es-ES" sz="1200" u="none" strike="noStrike" kern="1200" dirty="0">
                          <a:solidFill>
                            <a:schemeClr val="dk1"/>
                          </a:solidFill>
                          <a:effectLst/>
                          <a:latin typeface="+mn-lt"/>
                          <a:ea typeface="+mn-ea"/>
                          <a:cs typeface="+mn-cs"/>
                        </a:rPr>
                        <a:t>• Elaborar el Diseño </a:t>
                      </a:r>
                      <a:r>
                        <a:rPr lang="es-ES" sz="1200" u="none" strike="noStrike" kern="1200" dirty="0" err="1">
                          <a:solidFill>
                            <a:schemeClr val="dk1"/>
                          </a:solidFill>
                          <a:effectLst/>
                          <a:latin typeface="+mn-lt"/>
                          <a:ea typeface="+mn-ea"/>
                          <a:cs typeface="+mn-cs"/>
                        </a:rPr>
                        <a:t>Instruccional</a:t>
                      </a:r>
                      <a:r>
                        <a:rPr lang="es-ES" sz="1200" u="none" strike="noStrike" kern="1200" dirty="0">
                          <a:solidFill>
                            <a:schemeClr val="dk1"/>
                          </a:solidFill>
                          <a:effectLst/>
                          <a:latin typeface="+mn-lt"/>
                          <a:ea typeface="+mn-ea"/>
                          <a:cs typeface="+mn-cs"/>
                        </a:rPr>
                        <a:t> de los contenidos e-</a:t>
                      </a:r>
                      <a:r>
                        <a:rPr lang="es-ES" sz="1200" u="none" strike="noStrike" kern="1200" dirty="0" err="1">
                          <a:solidFill>
                            <a:schemeClr val="dk1"/>
                          </a:solidFill>
                          <a:effectLst/>
                          <a:latin typeface="+mn-lt"/>
                          <a:ea typeface="+mn-ea"/>
                          <a:cs typeface="+mn-cs"/>
                        </a:rPr>
                        <a:t>learning</a:t>
                      </a:r>
                      <a:r>
                        <a:rPr lang="es-ES" sz="1200" u="none" strike="noStrike" kern="1200" dirty="0">
                          <a:solidFill>
                            <a:schemeClr val="dk1"/>
                          </a:solidFill>
                          <a:effectLst/>
                          <a:latin typeface="+mn-lt"/>
                          <a:ea typeface="+mn-ea"/>
                          <a:cs typeface="+mn-cs"/>
                        </a:rPr>
                        <a:t>, conjuntamente con las recomendaciones del área involucrada</a:t>
                      </a:r>
                      <a:r>
                        <a:rPr lang="es-ES" sz="1200" u="none" strike="noStrike" kern="1200" dirty="0" smtClean="0">
                          <a:solidFill>
                            <a:schemeClr val="dk1"/>
                          </a:solidFill>
                          <a:effectLst/>
                          <a:latin typeface="+mn-lt"/>
                          <a:ea typeface="+mn-ea"/>
                          <a:cs typeface="+mn-cs"/>
                        </a:rPr>
                        <a:t>.</a:t>
                      </a:r>
                      <a:endParaRPr lang="es-ES" sz="1200" u="none" strike="noStrike" kern="1200" dirty="0">
                        <a:solidFill>
                          <a:schemeClr val="dk1"/>
                        </a:solidFill>
                        <a:effectLst/>
                        <a:latin typeface="+mn-lt"/>
                        <a:ea typeface="+mn-ea"/>
                        <a:cs typeface="+mn-cs"/>
                      </a:endParaRPr>
                    </a:p>
                  </a:txBody>
                  <a:tcPr marL="6105" marR="6105" marT="6105" marB="0" anchor="ctr"/>
                </a:tc>
              </a:tr>
            </a:tbl>
          </a:graphicData>
        </a:graphic>
      </p:graphicFrame>
    </p:spTree>
    <p:extLst>
      <p:ext uri="{BB962C8B-B14F-4D97-AF65-F5344CB8AC3E}">
        <p14:creationId xmlns:p14="http://schemas.microsoft.com/office/powerpoint/2010/main" val="18064198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037183"/>
            <a:ext cx="7772400" cy="2614687"/>
          </a:xfrm>
        </p:spPr>
        <p:txBody>
          <a:bodyPr>
            <a:noAutofit/>
          </a:bodyPr>
          <a:lstStyle/>
          <a:p>
            <a:r>
              <a:rPr lang="es-ES" sz="4000" b="1" dirty="0" smtClean="0">
                <a:solidFill>
                  <a:srgbClr val="002060"/>
                </a:solidFill>
                <a:latin typeface="+mn-lt"/>
              </a:rPr>
              <a:t>El diseño metodológico de los cursos brindados en el marco de dicho Plan de Acción</a:t>
            </a:r>
            <a:endParaRPr lang="es-ES" sz="4000" b="1" dirty="0">
              <a:solidFill>
                <a:srgbClr val="002060"/>
              </a:solidFill>
              <a:latin typeface="+mn-lt"/>
            </a:endParaRPr>
          </a:p>
        </p:txBody>
      </p:sp>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spTree>
    <p:extLst>
      <p:ext uri="{BB962C8B-B14F-4D97-AF65-F5344CB8AC3E}">
        <p14:creationId xmlns:p14="http://schemas.microsoft.com/office/powerpoint/2010/main" val="40245396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3" name="2 Tabla"/>
          <p:cNvGraphicFramePr>
            <a:graphicFrameLocks noGrp="1"/>
          </p:cNvGraphicFramePr>
          <p:nvPr>
            <p:extLst>
              <p:ext uri="{D42A27DB-BD31-4B8C-83A1-F6EECF244321}">
                <p14:modId xmlns:p14="http://schemas.microsoft.com/office/powerpoint/2010/main" val="1710757766"/>
              </p:ext>
            </p:extLst>
          </p:nvPr>
        </p:nvGraphicFramePr>
        <p:xfrm>
          <a:off x="179513" y="142017"/>
          <a:ext cx="8712968" cy="4157925"/>
        </p:xfrm>
        <a:graphic>
          <a:graphicData uri="http://schemas.openxmlformats.org/drawingml/2006/table">
            <a:tbl>
              <a:tblPr>
                <a:tableStyleId>{5C22544A-7EE6-4342-B048-85BDC9FD1C3A}</a:tableStyleId>
              </a:tblPr>
              <a:tblGrid>
                <a:gridCol w="206835"/>
                <a:gridCol w="2130791"/>
                <a:gridCol w="6375342"/>
              </a:tblGrid>
              <a:tr h="4157925">
                <a:tc>
                  <a:txBody>
                    <a:bodyPr/>
                    <a:lstStyle/>
                    <a:p>
                      <a:pPr algn="ctr" fontAlgn="ctr"/>
                      <a:r>
                        <a:rPr lang="es-ES" sz="1200" u="none" strike="noStrike" dirty="0">
                          <a:effectLst/>
                        </a:rPr>
                        <a:t>1</a:t>
                      </a:r>
                      <a:endParaRPr lang="es-ES" sz="1400" b="1" i="1" u="none" strike="noStrike" dirty="0">
                        <a:solidFill>
                          <a:srgbClr val="000000"/>
                        </a:solidFill>
                        <a:effectLst/>
                        <a:latin typeface="Calibri"/>
                      </a:endParaRPr>
                    </a:p>
                  </a:txBody>
                  <a:tcPr marL="6105" marR="6105" marT="6105" marB="0" anchor="ctr"/>
                </a:tc>
                <a:tc>
                  <a:txBody>
                    <a:bodyPr/>
                    <a:lstStyle/>
                    <a:p>
                      <a:pPr algn="ctr" fontAlgn="ctr"/>
                      <a:r>
                        <a:rPr lang="es-ES" sz="1200" u="none" strike="noStrike" dirty="0">
                          <a:effectLst/>
                        </a:rPr>
                        <a:t>¿Cuáles son los criterios que utilizan para el diseño de los cursos que brindan a través del Programa?</a:t>
                      </a:r>
                      <a:endParaRPr lang="es-ES" sz="1200" b="0" i="0" u="none" strike="noStrike" dirty="0">
                        <a:solidFill>
                          <a:srgbClr val="000000"/>
                        </a:solidFill>
                        <a:effectLst/>
                        <a:latin typeface="Calibri"/>
                      </a:endParaRPr>
                    </a:p>
                  </a:txBody>
                  <a:tcPr marL="6105" marR="6105" marT="6105" marB="0" anchor="ctr"/>
                </a:tc>
                <a:tc>
                  <a:txBody>
                    <a:bodyPr/>
                    <a:lstStyle/>
                    <a:p>
                      <a:pPr algn="just" fontAlgn="ctr"/>
                      <a:r>
                        <a:rPr lang="es-ES" sz="1200" u="none" strike="noStrike" kern="1200" dirty="0" smtClean="0">
                          <a:solidFill>
                            <a:schemeClr val="dk1"/>
                          </a:solidFill>
                          <a:effectLst/>
                          <a:latin typeface="+mn-lt"/>
                          <a:ea typeface="+mn-ea"/>
                          <a:cs typeface="+mn-cs"/>
                        </a:rPr>
                        <a:t>Los cursos del SNPP parten del Análisis del Puesto de Trabajo, se determinan las condiciones que rodean el trabajo y los riesgos que acarrea su desempeño. Entre las características se indican el ritmo y duración de la jornada, calificación del trabajo en la empresa, riesgos del trabajo, etc. Estos se trasladan al diseño de los cursos para estructurarlos en los tres dominios del aprendizaje: un marco teórico, práctico y actitudinal. Así como los requisitos, conocimientos y responsabilidades que debe poseer el trabajador para el desempeño del trabajo. </a:t>
                      </a:r>
                    </a:p>
                    <a:p>
                      <a:pPr algn="just" fontAlgn="ctr"/>
                      <a:endParaRPr lang="es-ES" sz="1200" u="none" strike="noStrike" kern="1200" dirty="0" smtClean="0">
                        <a:solidFill>
                          <a:schemeClr val="dk1"/>
                        </a:solidFill>
                        <a:effectLst/>
                        <a:latin typeface="+mn-lt"/>
                        <a:ea typeface="+mn-ea"/>
                        <a:cs typeface="+mn-cs"/>
                      </a:endParaRPr>
                    </a:p>
                    <a:p>
                      <a:pPr algn="just" fontAlgn="ctr"/>
                      <a:r>
                        <a:rPr lang="es-ES" sz="1200" u="none" strike="noStrike" kern="1200" dirty="0" smtClean="0">
                          <a:solidFill>
                            <a:schemeClr val="dk1"/>
                          </a:solidFill>
                          <a:effectLst/>
                          <a:latin typeface="+mn-lt"/>
                          <a:ea typeface="+mn-ea"/>
                          <a:cs typeface="+mn-cs"/>
                        </a:rPr>
                        <a:t>Las transformaciones del mercado exigen a las empresas adoptar modelos de producción flexible que, a su vez, requieren esquemas de organización flexible y abierta. Estos se basan en redes y equipos de trabajo, ya no en la concepción atomística del puesto de trabajo, por ello el diseño de un curso parte hoy del Análisis Funcional, identificando funciones de una determinada familia profesional, y presentadas a las 16 Mesas Sectoriales de los sectores productivos.</a:t>
                      </a:r>
                      <a:r>
                        <a:rPr lang="es-ES" sz="1200" u="none" strike="noStrike" kern="1200" dirty="0">
                          <a:solidFill>
                            <a:schemeClr val="dk1"/>
                          </a:solidFill>
                          <a:effectLst/>
                          <a:latin typeface="+mn-lt"/>
                          <a:ea typeface="+mn-ea"/>
                          <a:cs typeface="+mn-cs"/>
                        </a:rPr>
                        <a:t> </a:t>
                      </a:r>
                    </a:p>
                  </a:txBody>
                  <a:tcPr marL="6105" marR="6105" marT="6105" marB="0" anchor="ctr"/>
                </a:tc>
              </a:tr>
            </a:tbl>
          </a:graphicData>
        </a:graphic>
      </p:graphicFrame>
    </p:spTree>
    <p:extLst>
      <p:ext uri="{BB962C8B-B14F-4D97-AF65-F5344CB8AC3E}">
        <p14:creationId xmlns:p14="http://schemas.microsoft.com/office/powerpoint/2010/main" val="29699375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3" name="2 Tabla"/>
          <p:cNvGraphicFramePr>
            <a:graphicFrameLocks noGrp="1"/>
          </p:cNvGraphicFramePr>
          <p:nvPr>
            <p:extLst>
              <p:ext uri="{D42A27DB-BD31-4B8C-83A1-F6EECF244321}">
                <p14:modId xmlns:p14="http://schemas.microsoft.com/office/powerpoint/2010/main" val="2294203289"/>
              </p:ext>
            </p:extLst>
          </p:nvPr>
        </p:nvGraphicFramePr>
        <p:xfrm>
          <a:off x="179513" y="142017"/>
          <a:ext cx="8712968" cy="4229933"/>
        </p:xfrm>
        <a:graphic>
          <a:graphicData uri="http://schemas.openxmlformats.org/drawingml/2006/table">
            <a:tbl>
              <a:tblPr>
                <a:tableStyleId>{5C22544A-7EE6-4342-B048-85BDC9FD1C3A}</a:tableStyleId>
              </a:tblPr>
              <a:tblGrid>
                <a:gridCol w="206835"/>
                <a:gridCol w="2130791"/>
                <a:gridCol w="6375342"/>
              </a:tblGrid>
              <a:tr h="4229933">
                <a:tc>
                  <a:txBody>
                    <a:bodyPr/>
                    <a:lstStyle/>
                    <a:p>
                      <a:pPr algn="ctr" fontAlgn="ctr"/>
                      <a:r>
                        <a:rPr lang="es-ES" sz="1200" u="none" strike="noStrike" dirty="0">
                          <a:effectLst/>
                        </a:rPr>
                        <a:t>2</a:t>
                      </a:r>
                      <a:endParaRPr lang="es-ES" sz="1400" b="1" i="1" u="none" strike="noStrike" dirty="0">
                        <a:solidFill>
                          <a:srgbClr val="000000"/>
                        </a:solidFill>
                        <a:effectLst/>
                        <a:latin typeface="Calibri"/>
                      </a:endParaRPr>
                    </a:p>
                  </a:txBody>
                  <a:tcPr marL="6105" marR="6105" marT="6105" marB="0" anchor="ctr"/>
                </a:tc>
                <a:tc>
                  <a:txBody>
                    <a:bodyPr/>
                    <a:lstStyle/>
                    <a:p>
                      <a:pPr algn="ctr" fontAlgn="ctr"/>
                      <a:r>
                        <a:rPr lang="es-ES" sz="1200" u="none" strike="noStrike" dirty="0">
                          <a:effectLst/>
                        </a:rPr>
                        <a:t>¿Qué variables consideran para la elaboración de la estructura teórica y práctica de los cursos de capacitación?</a:t>
                      </a:r>
                      <a:endParaRPr lang="es-ES" sz="1200" b="0" i="0"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kern="1200" dirty="0" smtClean="0">
                          <a:solidFill>
                            <a:schemeClr val="dk1"/>
                          </a:solidFill>
                          <a:effectLst/>
                          <a:latin typeface="+mn-lt"/>
                          <a:ea typeface="+mn-ea"/>
                          <a:cs typeface="+mn-cs"/>
                        </a:rPr>
                        <a:t>Los cursos están diseñados  y basados en los tres dominios del aprendizaje;</a:t>
                      </a:r>
                    </a:p>
                    <a:p>
                      <a:pPr algn="l" fontAlgn="ctr"/>
                      <a:r>
                        <a:rPr lang="es-ES" sz="1200" u="none" strike="noStrike" kern="1200" dirty="0" smtClean="0">
                          <a:solidFill>
                            <a:schemeClr val="dk1"/>
                          </a:solidFill>
                          <a:effectLst/>
                          <a:latin typeface="+mn-lt"/>
                          <a:ea typeface="+mn-ea"/>
                          <a:cs typeface="+mn-cs"/>
                        </a:rPr>
                        <a:t>Saber Saber, cognitivo</a:t>
                      </a:r>
                    </a:p>
                    <a:p>
                      <a:pPr algn="l" fontAlgn="ctr"/>
                      <a:r>
                        <a:rPr lang="es-ES" sz="1200" u="none" strike="noStrike" kern="1200" dirty="0" smtClean="0">
                          <a:solidFill>
                            <a:schemeClr val="dk1"/>
                          </a:solidFill>
                          <a:effectLst/>
                          <a:latin typeface="+mn-lt"/>
                          <a:ea typeface="+mn-ea"/>
                          <a:cs typeface="+mn-cs"/>
                        </a:rPr>
                        <a:t>Saber Hacer, práctica </a:t>
                      </a:r>
                    </a:p>
                    <a:p>
                      <a:pPr algn="l" fontAlgn="ctr"/>
                      <a:r>
                        <a:rPr lang="es-ES" sz="1200" u="none" strike="noStrike" kern="1200" dirty="0" smtClean="0">
                          <a:solidFill>
                            <a:schemeClr val="dk1"/>
                          </a:solidFill>
                          <a:effectLst/>
                          <a:latin typeface="+mn-lt"/>
                          <a:ea typeface="+mn-ea"/>
                          <a:cs typeface="+mn-cs"/>
                        </a:rPr>
                        <a:t>Saber Ser, actitudinal</a:t>
                      </a:r>
                    </a:p>
                    <a:p>
                      <a:pPr algn="l" fontAlgn="ctr"/>
                      <a:endParaRPr lang="es-ES" sz="1200" u="none" strike="noStrike" kern="1200" dirty="0" smtClean="0">
                        <a:solidFill>
                          <a:schemeClr val="dk1"/>
                        </a:solidFill>
                        <a:effectLst/>
                        <a:latin typeface="+mn-lt"/>
                        <a:ea typeface="+mn-ea"/>
                        <a:cs typeface="+mn-cs"/>
                      </a:endParaRPr>
                    </a:p>
                    <a:p>
                      <a:pPr algn="l" fontAlgn="ctr"/>
                      <a:r>
                        <a:rPr lang="es-ES" sz="1200" u="none" strike="noStrike" kern="1200" dirty="0" smtClean="0">
                          <a:solidFill>
                            <a:schemeClr val="dk1"/>
                          </a:solidFill>
                          <a:effectLst/>
                          <a:latin typeface="+mn-lt"/>
                          <a:ea typeface="+mn-ea"/>
                          <a:cs typeface="+mn-cs"/>
                        </a:rPr>
                        <a:t>Se realiza el  estudio detallado del trabajo o descomposición del mismo a fin de conocer</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qué hace el aprendiz, cómo lo hace, con qué lo hace  y por qué lo hace. De estos se obtienen las tareas, las operaciones principales, las operaciones elementales y los puntos claves a efectos de elaborar contenidos formativos.</a:t>
                      </a:r>
                    </a:p>
                  </a:txBody>
                  <a:tcPr marL="6105" marR="6105" marT="6105" marB="0" anchor="ctr"/>
                </a:tc>
              </a:tr>
            </a:tbl>
          </a:graphicData>
        </a:graphic>
      </p:graphicFrame>
    </p:spTree>
    <p:extLst>
      <p:ext uri="{BB962C8B-B14F-4D97-AF65-F5344CB8AC3E}">
        <p14:creationId xmlns:p14="http://schemas.microsoft.com/office/powerpoint/2010/main" val="41841354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2" name="1 Tabla"/>
          <p:cNvGraphicFramePr>
            <a:graphicFrameLocks noGrp="1"/>
          </p:cNvGraphicFramePr>
          <p:nvPr>
            <p:extLst>
              <p:ext uri="{D42A27DB-BD31-4B8C-83A1-F6EECF244321}">
                <p14:modId xmlns:p14="http://schemas.microsoft.com/office/powerpoint/2010/main" val="3183677367"/>
              </p:ext>
            </p:extLst>
          </p:nvPr>
        </p:nvGraphicFramePr>
        <p:xfrm>
          <a:off x="457200" y="483518"/>
          <a:ext cx="8229599" cy="3816423"/>
        </p:xfrm>
        <a:graphic>
          <a:graphicData uri="http://schemas.openxmlformats.org/drawingml/2006/table">
            <a:tbl>
              <a:tblPr>
                <a:tableStyleId>{5C22544A-7EE6-4342-B048-85BDC9FD1C3A}</a:tableStyleId>
              </a:tblPr>
              <a:tblGrid>
                <a:gridCol w="195361"/>
                <a:gridCol w="3492085"/>
                <a:gridCol w="4542153"/>
              </a:tblGrid>
              <a:tr h="3816423">
                <a:tc>
                  <a:txBody>
                    <a:bodyPr/>
                    <a:lstStyle/>
                    <a:p>
                      <a:pPr algn="ctr" fontAlgn="ctr"/>
                      <a:r>
                        <a:rPr lang="es-ES" sz="1200" u="none" strike="noStrike" dirty="0">
                          <a:effectLst/>
                        </a:rPr>
                        <a:t>3</a:t>
                      </a:r>
                      <a:endParaRPr lang="es-ES" sz="1400" b="1" i="1" u="none" strike="noStrike" dirty="0">
                        <a:solidFill>
                          <a:srgbClr val="000000"/>
                        </a:solidFill>
                        <a:effectLst/>
                        <a:latin typeface="Calibri"/>
                      </a:endParaRPr>
                    </a:p>
                  </a:txBody>
                  <a:tcPr marL="6105" marR="6105" marT="6105" marB="0" anchor="ctr"/>
                </a:tc>
                <a:tc>
                  <a:txBody>
                    <a:bodyPr/>
                    <a:lstStyle/>
                    <a:p>
                      <a:pPr algn="ctr" fontAlgn="ctr"/>
                      <a:r>
                        <a:rPr lang="es-ES" sz="1400" u="none" strike="noStrike" dirty="0">
                          <a:effectLst/>
                        </a:rPr>
                        <a:t> </a:t>
                      </a:r>
                      <a:r>
                        <a:rPr lang="es-ES" sz="1200" u="none" strike="noStrike" dirty="0">
                          <a:effectLst/>
                        </a:rPr>
                        <a:t>¿Existe una validación de los contenidos de los cursos de capacitación?</a:t>
                      </a:r>
                      <a:endParaRPr lang="es-ES" sz="1200" b="0" i="0" u="none" strike="noStrike" dirty="0">
                        <a:solidFill>
                          <a:srgbClr val="000000"/>
                        </a:solidFill>
                        <a:effectLst/>
                        <a:latin typeface="Calibri"/>
                      </a:endParaRPr>
                    </a:p>
                  </a:txBody>
                  <a:tcPr marL="6105" marR="6105" marT="6105" marB="0" anchor="ctr"/>
                </a:tc>
                <a:tc>
                  <a:txBody>
                    <a:bodyPr/>
                    <a:lstStyle/>
                    <a:p>
                      <a:pPr algn="just" fontAlgn="ctr"/>
                      <a:r>
                        <a:rPr lang="es-ES" sz="1200" b="0" i="0" u="none" strike="noStrike" dirty="0" smtClean="0">
                          <a:solidFill>
                            <a:schemeClr val="tx1"/>
                          </a:solidFill>
                          <a:effectLst/>
                        </a:rPr>
                        <a:t>Los programas de los cursos son diseñados de acuerdo a las necesidades del sector productivo. Las ofertas responden a  la demanda del mercado laboral,</a:t>
                      </a:r>
                      <a:r>
                        <a:rPr lang="es-ES" sz="1200" b="0" i="0" u="none" strike="noStrike" baseline="0" dirty="0" smtClean="0">
                          <a:solidFill>
                            <a:schemeClr val="tx1"/>
                          </a:solidFill>
                          <a:effectLst/>
                        </a:rPr>
                        <a:t> c</a:t>
                      </a:r>
                      <a:r>
                        <a:rPr lang="es-ES" sz="1200" b="0" i="0" u="none" strike="noStrike" dirty="0" smtClean="0">
                          <a:solidFill>
                            <a:schemeClr val="tx1"/>
                          </a:solidFill>
                          <a:effectLst/>
                        </a:rPr>
                        <a:t>umpliendo con los cuatro procesos básicos del SNPP:</a:t>
                      </a:r>
                    </a:p>
                    <a:p>
                      <a:pPr algn="just" fontAlgn="ctr"/>
                      <a:r>
                        <a:rPr lang="es-ES" sz="1200" b="0" i="0" u="none" strike="noStrike" dirty="0" smtClean="0">
                          <a:solidFill>
                            <a:schemeClr val="tx1"/>
                          </a:solidFill>
                          <a:effectLst/>
                        </a:rPr>
                        <a:t>Planificación, programación, desarrollo y evaluación.</a:t>
                      </a:r>
                    </a:p>
                    <a:p>
                      <a:pPr algn="just" fontAlgn="ctr"/>
                      <a:r>
                        <a:rPr lang="es-ES" sz="1200" u="none" strike="noStrike" kern="1200" dirty="0" smtClean="0">
                          <a:solidFill>
                            <a:schemeClr val="dk1"/>
                          </a:solidFill>
                          <a:effectLst/>
                          <a:latin typeface="+mn-lt"/>
                          <a:ea typeface="+mn-ea"/>
                          <a:cs typeface="+mn-cs"/>
                        </a:rPr>
                        <a:t>En la etapa de planificación, a través de encuestas a empresas, reuniones de Mesas Sectoriales, entre otros</a:t>
                      </a:r>
                      <a:r>
                        <a:rPr lang="es-ES" sz="1200" u="none" strike="noStrike" kern="1200" baseline="0" dirty="0" smtClean="0">
                          <a:solidFill>
                            <a:schemeClr val="dk1"/>
                          </a:solidFill>
                          <a:effectLst/>
                          <a:latin typeface="+mn-lt"/>
                          <a:ea typeface="+mn-ea"/>
                          <a:cs typeface="+mn-cs"/>
                        </a:rPr>
                        <a:t> donde se recogen las  necesidades de formación de los diferentes sectores, </a:t>
                      </a:r>
                      <a:r>
                        <a:rPr lang="es-ES" sz="1200" u="none" strike="noStrike" kern="1200" dirty="0" smtClean="0">
                          <a:solidFill>
                            <a:schemeClr val="dk1"/>
                          </a:solidFill>
                          <a:effectLst/>
                          <a:latin typeface="+mn-lt"/>
                          <a:ea typeface="+mn-ea"/>
                          <a:cs typeface="+mn-cs"/>
                        </a:rPr>
                        <a:t>se</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diseñan los programas formativos, se  preparan</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los recursos didácticos. </a:t>
                      </a:r>
                      <a:endParaRPr lang="es-ES" sz="1200" b="0" i="0" u="none" strike="noStrike" dirty="0" smtClean="0">
                        <a:solidFill>
                          <a:schemeClr val="tx1"/>
                        </a:solidFill>
                        <a:effectLst/>
                      </a:endParaRPr>
                    </a:p>
                    <a:p>
                      <a:pPr algn="just" fontAlgn="ctr"/>
                      <a:r>
                        <a:rPr lang="es-ES" sz="1200" b="0" i="0" u="none" strike="noStrike" dirty="0" smtClean="0">
                          <a:solidFill>
                            <a:schemeClr val="tx1"/>
                          </a:solidFill>
                          <a:effectLst/>
                        </a:rPr>
                        <a:t>Estos son presentados por los directores de Familias Profesionales, trabajados con técnicos de los sectores productivos,</a:t>
                      </a:r>
                      <a:r>
                        <a:rPr lang="es-ES" sz="1200" b="0" i="0" u="none" strike="noStrike" baseline="0" dirty="0" smtClean="0">
                          <a:solidFill>
                            <a:schemeClr val="tx1"/>
                          </a:solidFill>
                          <a:effectLst/>
                        </a:rPr>
                        <a:t> </a:t>
                      </a:r>
                      <a:r>
                        <a:rPr lang="es-ES" sz="1200" b="0" i="0" u="none" strike="noStrike" dirty="0" smtClean="0">
                          <a:solidFill>
                            <a:schemeClr val="tx1"/>
                          </a:solidFill>
                          <a:effectLst/>
                        </a:rPr>
                        <a:t>analizados y verificados metodológicamente por la Dirección de Diseño Curricular de la Gerencia Técnica.</a:t>
                      </a:r>
                    </a:p>
                    <a:p>
                      <a:pPr algn="just" fontAlgn="ctr"/>
                      <a:r>
                        <a:rPr lang="es-ES" sz="1200" b="0" i="0" u="none" strike="noStrike" dirty="0" smtClean="0">
                          <a:solidFill>
                            <a:schemeClr val="tx1"/>
                          </a:solidFill>
                          <a:effectLst/>
                        </a:rPr>
                        <a:t>Los programas formativos son validados por la Gerencia Técnica y presentados a Mesa Sectorial. </a:t>
                      </a:r>
                    </a:p>
                    <a:p>
                      <a:pPr algn="ctr" fontAlgn="ctr"/>
                      <a:r>
                        <a:rPr lang="es-ES" sz="1200" b="0" u="none" strike="noStrike" dirty="0">
                          <a:effectLst/>
                        </a:rPr>
                        <a:t> </a:t>
                      </a:r>
                      <a:endParaRPr lang="es-ES" sz="1200" b="0" i="0" u="none" strike="noStrike" dirty="0">
                        <a:solidFill>
                          <a:srgbClr val="C00000"/>
                        </a:solidFill>
                        <a:effectLst/>
                        <a:latin typeface="Calibri"/>
                      </a:endParaRPr>
                    </a:p>
                  </a:txBody>
                  <a:tcPr marL="6105" marR="6105" marT="6105" marB="0" anchor="ctr"/>
                </a:tc>
              </a:tr>
            </a:tbl>
          </a:graphicData>
        </a:graphic>
      </p:graphicFrame>
    </p:spTree>
    <p:extLst>
      <p:ext uri="{BB962C8B-B14F-4D97-AF65-F5344CB8AC3E}">
        <p14:creationId xmlns:p14="http://schemas.microsoft.com/office/powerpoint/2010/main" val="15100799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2" name="1 Tabla"/>
          <p:cNvGraphicFramePr>
            <a:graphicFrameLocks noGrp="1"/>
          </p:cNvGraphicFramePr>
          <p:nvPr>
            <p:extLst>
              <p:ext uri="{D42A27DB-BD31-4B8C-83A1-F6EECF244321}">
                <p14:modId xmlns:p14="http://schemas.microsoft.com/office/powerpoint/2010/main" val="1350294864"/>
              </p:ext>
            </p:extLst>
          </p:nvPr>
        </p:nvGraphicFramePr>
        <p:xfrm>
          <a:off x="457200" y="555526"/>
          <a:ext cx="8363272" cy="3726543"/>
        </p:xfrm>
        <a:graphic>
          <a:graphicData uri="http://schemas.openxmlformats.org/drawingml/2006/table">
            <a:tbl>
              <a:tblPr>
                <a:tableStyleId>{5C22544A-7EE6-4342-B048-85BDC9FD1C3A}</a:tableStyleId>
              </a:tblPr>
              <a:tblGrid>
                <a:gridCol w="195361"/>
                <a:gridCol w="3492085"/>
                <a:gridCol w="4675826"/>
              </a:tblGrid>
              <a:tr h="2003782">
                <a:tc>
                  <a:txBody>
                    <a:bodyPr/>
                    <a:lstStyle/>
                    <a:p>
                      <a:pPr algn="ctr" fontAlgn="ctr"/>
                      <a:r>
                        <a:rPr lang="es-ES" sz="1200" u="none" strike="noStrike" dirty="0">
                          <a:effectLst/>
                        </a:rPr>
                        <a:t>4</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¿Existe una actualización de contenidos temáticos o pedagógicos de los cursos de capacitación?</a:t>
                      </a:r>
                      <a:endParaRPr lang="es-ES" sz="1200" b="0" i="0" u="none" strike="noStrike" dirty="0">
                        <a:solidFill>
                          <a:srgbClr val="000000"/>
                        </a:solidFill>
                        <a:effectLst/>
                        <a:latin typeface="Calibri"/>
                      </a:endParaRPr>
                    </a:p>
                  </a:txBody>
                  <a:tcPr marL="6105" marR="6105" marT="6105" marB="0" anchor="ctr"/>
                </a:tc>
                <a:tc>
                  <a:txBody>
                    <a:bodyPr/>
                    <a:lstStyle/>
                    <a:p>
                      <a:pPr algn="just" fontAlgn="ctr"/>
                      <a:r>
                        <a:rPr lang="es-ES" sz="1200" b="0" i="0" u="none" strike="noStrike" dirty="0" smtClean="0">
                          <a:solidFill>
                            <a:schemeClr val="tx1"/>
                          </a:solidFill>
                          <a:effectLst/>
                        </a:rPr>
                        <a:t>Las</a:t>
                      </a:r>
                      <a:r>
                        <a:rPr lang="es-ES" sz="1200" b="0" i="0" u="none" strike="noStrike" baseline="0" dirty="0" smtClean="0">
                          <a:solidFill>
                            <a:schemeClr val="tx1"/>
                          </a:solidFill>
                          <a:effectLst/>
                        </a:rPr>
                        <a:t> ofertas son actualizadas  conforme a las demandas y </a:t>
                      </a:r>
                      <a:r>
                        <a:rPr lang="es-ES" sz="1200" b="0" i="0" u="none" strike="noStrike" dirty="0" smtClean="0">
                          <a:solidFill>
                            <a:schemeClr val="tx1"/>
                          </a:solidFill>
                          <a:effectLst/>
                        </a:rPr>
                        <a:t> habilitadas</a:t>
                      </a:r>
                      <a:r>
                        <a:rPr lang="es-ES" sz="1200" b="0" i="0" u="none" strike="noStrike" baseline="0" dirty="0" smtClean="0">
                          <a:solidFill>
                            <a:schemeClr val="tx1"/>
                          </a:solidFill>
                          <a:effectLst/>
                        </a:rPr>
                        <a:t> </a:t>
                      </a:r>
                      <a:r>
                        <a:rPr lang="es-ES" sz="1200" b="0" i="0" u="none" strike="noStrike" dirty="0" smtClean="0">
                          <a:solidFill>
                            <a:schemeClr val="tx1"/>
                          </a:solidFill>
                          <a:effectLst/>
                        </a:rPr>
                        <a:t>en el Sistema IDENTIDAD para su desarrollo.</a:t>
                      </a:r>
                      <a:r>
                        <a:rPr lang="es-ES" sz="1200" b="0" i="0" u="none" strike="noStrike" baseline="0" dirty="0" smtClean="0">
                          <a:solidFill>
                            <a:schemeClr val="tx1"/>
                          </a:solidFill>
                          <a:effectLst/>
                        </a:rPr>
                        <a:t> Lo</a:t>
                      </a:r>
                      <a:r>
                        <a:rPr lang="es-ES" sz="1200" b="0" i="0" u="none" strike="noStrike" dirty="0" smtClean="0">
                          <a:solidFill>
                            <a:schemeClr val="tx1"/>
                          </a:solidFill>
                          <a:effectLst/>
                        </a:rPr>
                        <a:t>s nuevos cursos son pilotos, que una vez desarrollados son evaluados por los instructores, participantes y el sector productivo, detectando el impacto del mismo y si</a:t>
                      </a:r>
                      <a:r>
                        <a:rPr lang="es-ES" sz="1200" b="0" i="0" u="none" strike="noStrike" baseline="0" dirty="0" smtClean="0">
                          <a:solidFill>
                            <a:schemeClr val="tx1"/>
                          </a:solidFill>
                          <a:effectLst/>
                        </a:rPr>
                        <a:t> </a:t>
                      </a:r>
                      <a:r>
                        <a:rPr lang="es-ES" sz="1200" b="0" i="0" u="none" strike="noStrike" dirty="0" smtClean="0">
                          <a:solidFill>
                            <a:schemeClr val="tx1"/>
                          </a:solidFill>
                          <a:effectLst/>
                        </a:rPr>
                        <a:t>se requiere realizar algún</a:t>
                      </a:r>
                      <a:r>
                        <a:rPr lang="es-ES" sz="1200" b="0" i="0" u="none" strike="noStrike" baseline="0" dirty="0" smtClean="0">
                          <a:solidFill>
                            <a:schemeClr val="tx1"/>
                          </a:solidFill>
                          <a:effectLst/>
                        </a:rPr>
                        <a:t> </a:t>
                      </a:r>
                      <a:r>
                        <a:rPr lang="es-ES" sz="1200" b="0" i="0" u="none" strike="noStrike" dirty="0" smtClean="0">
                          <a:solidFill>
                            <a:schemeClr val="tx1"/>
                          </a:solidFill>
                          <a:effectLst/>
                        </a:rPr>
                        <a:t>ajuste o actualización, en cuanto a la carga horaria,  la denominación o los contenidos; se realiza el análisis correspondiente</a:t>
                      </a:r>
                      <a:r>
                        <a:rPr lang="es-ES" sz="1200" b="0" i="0" u="none" strike="noStrike" baseline="0" dirty="0" smtClean="0">
                          <a:solidFill>
                            <a:schemeClr val="tx1"/>
                          </a:solidFill>
                          <a:effectLst/>
                        </a:rPr>
                        <a:t>, </a:t>
                      </a:r>
                      <a:r>
                        <a:rPr lang="es-ES" sz="1200" b="0" i="0" u="none" strike="noStrike" dirty="0" smtClean="0">
                          <a:solidFill>
                            <a:schemeClr val="tx1"/>
                          </a:solidFill>
                          <a:effectLst/>
                        </a:rPr>
                        <a:t>una vez concertados y actualizados se cargan</a:t>
                      </a:r>
                      <a:r>
                        <a:rPr lang="es-ES" sz="1200" b="0" i="0" u="none" strike="noStrike" baseline="0" dirty="0" smtClean="0">
                          <a:solidFill>
                            <a:schemeClr val="tx1"/>
                          </a:solidFill>
                          <a:effectLst/>
                        </a:rPr>
                        <a:t> n</a:t>
                      </a:r>
                      <a:r>
                        <a:rPr lang="es-ES" sz="1200" b="0" i="0" u="none" strike="noStrike" dirty="0" smtClean="0">
                          <a:solidFill>
                            <a:schemeClr val="tx1"/>
                          </a:solidFill>
                          <a:effectLst/>
                        </a:rPr>
                        <a:t>uevamente al sistema con los ajustes realizados.</a:t>
                      </a:r>
                      <a:r>
                        <a:rPr lang="es-ES" sz="1200" b="0" i="0" u="none" strike="noStrike" dirty="0">
                          <a:solidFill>
                            <a:schemeClr val="tx1"/>
                          </a:solidFill>
                          <a:effectLst/>
                        </a:rPr>
                        <a:t> </a:t>
                      </a:r>
                      <a:endParaRPr lang="es-ES" sz="1200" b="0" i="0" u="none" strike="noStrike" dirty="0" smtClean="0">
                        <a:solidFill>
                          <a:schemeClr val="tx1"/>
                        </a:solidFill>
                        <a:effectLst/>
                      </a:endParaRPr>
                    </a:p>
                    <a:p>
                      <a:pPr algn="ctr" fontAlgn="ctr"/>
                      <a:endParaRPr lang="es-ES" sz="1400" b="1" i="1" u="none" strike="noStrike" dirty="0">
                        <a:solidFill>
                          <a:srgbClr val="C00000"/>
                        </a:solidFill>
                        <a:effectLst/>
                        <a:latin typeface="Calibri"/>
                      </a:endParaRPr>
                    </a:p>
                  </a:txBody>
                  <a:tcPr marL="6105" marR="6105" marT="6105" marB="0" anchor="ctr"/>
                </a:tc>
              </a:tr>
              <a:tr h="1722761">
                <a:tc>
                  <a:txBody>
                    <a:bodyPr/>
                    <a:lstStyle/>
                    <a:p>
                      <a:pPr algn="ctr" fontAlgn="ctr"/>
                      <a:r>
                        <a:rPr lang="es-ES" sz="1200" u="none" strike="noStrike" dirty="0">
                          <a:effectLst/>
                        </a:rPr>
                        <a:t>5</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¿Para el diseño de los cursos se han tomado algunas consideraciones para la población de zonas rurales?</a:t>
                      </a:r>
                      <a:endParaRPr lang="es-ES" sz="1200" b="0" i="0" u="none" strike="noStrike" dirty="0">
                        <a:solidFill>
                          <a:srgbClr val="000000"/>
                        </a:solidFill>
                        <a:effectLst/>
                        <a:latin typeface="Calibri"/>
                      </a:endParaRPr>
                    </a:p>
                  </a:txBody>
                  <a:tcPr marL="6105" marR="6105" marT="6105" marB="0" anchor="ctr"/>
                </a:tc>
                <a:tc>
                  <a:txBody>
                    <a:bodyPr/>
                    <a:lstStyle/>
                    <a:p>
                      <a:pPr algn="just" fontAlgn="ctr"/>
                      <a:r>
                        <a:rPr lang="es-ES" sz="1200" b="0" i="0" u="none" strike="noStrike" kern="1200" dirty="0" smtClean="0">
                          <a:solidFill>
                            <a:schemeClr val="tx1"/>
                          </a:solidFill>
                          <a:effectLst/>
                          <a:latin typeface="+mn-lt"/>
                          <a:ea typeface="+mn-ea"/>
                          <a:cs typeface="+mn-cs"/>
                        </a:rPr>
                        <a:t>Efectivamente, a través de las Unidades Operativas y los Centros Tecnológicos</a:t>
                      </a:r>
                      <a:r>
                        <a:rPr lang="es-ES" sz="1200" b="0" i="0" u="none" strike="noStrike" kern="1200" baseline="0" dirty="0" smtClean="0">
                          <a:solidFill>
                            <a:schemeClr val="tx1"/>
                          </a:solidFill>
                          <a:effectLst/>
                          <a:latin typeface="+mn-lt"/>
                          <a:ea typeface="+mn-ea"/>
                          <a:cs typeface="+mn-cs"/>
                        </a:rPr>
                        <a:t> </a:t>
                      </a:r>
                      <a:r>
                        <a:rPr lang="es-ES" sz="1200" b="0" i="0" u="none" strike="noStrike" kern="1200" dirty="0" smtClean="0">
                          <a:solidFill>
                            <a:schemeClr val="tx1"/>
                          </a:solidFill>
                          <a:effectLst/>
                          <a:latin typeface="+mn-lt"/>
                          <a:ea typeface="+mn-ea"/>
                          <a:cs typeface="+mn-cs"/>
                        </a:rPr>
                        <a:t>del SNPP se realizan encuestas y  mesas de diálogos, a fin detectar las necesidades de las comunidades y dar respuesta a través de ofertas  formativas pertinentes.</a:t>
                      </a:r>
                      <a:endParaRPr lang="es-ES" sz="1200" b="0" i="0" u="none" strike="noStrike" kern="1200" dirty="0">
                        <a:solidFill>
                          <a:schemeClr val="tx1"/>
                        </a:solidFill>
                        <a:effectLst/>
                        <a:latin typeface="+mn-lt"/>
                        <a:ea typeface="+mn-ea"/>
                        <a:cs typeface="+mn-cs"/>
                      </a:endParaRPr>
                    </a:p>
                  </a:txBody>
                  <a:tcPr marL="6105" marR="6105" marT="6105" marB="0" anchor="ctr"/>
                </a:tc>
              </a:tr>
            </a:tbl>
          </a:graphicData>
        </a:graphic>
      </p:graphicFrame>
    </p:spTree>
    <p:extLst>
      <p:ext uri="{BB962C8B-B14F-4D97-AF65-F5344CB8AC3E}">
        <p14:creationId xmlns:p14="http://schemas.microsoft.com/office/powerpoint/2010/main" val="15267528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3" name="2 Tabla"/>
          <p:cNvGraphicFramePr>
            <a:graphicFrameLocks noGrp="1"/>
          </p:cNvGraphicFramePr>
          <p:nvPr>
            <p:extLst>
              <p:ext uri="{D42A27DB-BD31-4B8C-83A1-F6EECF244321}">
                <p14:modId xmlns:p14="http://schemas.microsoft.com/office/powerpoint/2010/main" val="257879201"/>
              </p:ext>
            </p:extLst>
          </p:nvPr>
        </p:nvGraphicFramePr>
        <p:xfrm>
          <a:off x="395537" y="339502"/>
          <a:ext cx="8291263" cy="3960440"/>
        </p:xfrm>
        <a:graphic>
          <a:graphicData uri="http://schemas.openxmlformats.org/drawingml/2006/table">
            <a:tbl>
              <a:tblPr>
                <a:tableStyleId>{5C22544A-7EE6-4342-B048-85BDC9FD1C3A}</a:tableStyleId>
              </a:tblPr>
              <a:tblGrid>
                <a:gridCol w="257025"/>
                <a:gridCol w="3492085"/>
                <a:gridCol w="4542153"/>
              </a:tblGrid>
              <a:tr h="1762470">
                <a:tc>
                  <a:txBody>
                    <a:bodyPr/>
                    <a:lstStyle/>
                    <a:p>
                      <a:pPr algn="ctr" fontAlgn="ctr"/>
                      <a:r>
                        <a:rPr lang="es-ES" sz="1200" u="none" strike="noStrike" dirty="0">
                          <a:effectLst/>
                        </a:rPr>
                        <a:t>6</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¿Se han desarrollado acciones para la atención a población rural, respecto a accesibilidad de conectividad del internet y acceso a equipamiento para el desarrollo de los cursos?</a:t>
                      </a:r>
                      <a:endParaRPr lang="es-ES" sz="1200" b="0" i="0" u="none" strike="noStrike" dirty="0">
                        <a:solidFill>
                          <a:srgbClr val="000000"/>
                        </a:solidFill>
                        <a:effectLst/>
                        <a:latin typeface="Calibri"/>
                      </a:endParaRPr>
                    </a:p>
                  </a:txBody>
                  <a:tcPr marL="6105" marR="6105" marT="6105" marB="0" anchor="ctr"/>
                </a:tc>
                <a:tc>
                  <a:txBody>
                    <a:bodyPr/>
                    <a:lstStyle/>
                    <a:p>
                      <a:pPr algn="just" fontAlgn="ctr"/>
                      <a:r>
                        <a:rPr lang="es-ES" sz="1200" b="0" i="0" u="none" strike="noStrike" dirty="0" smtClean="0">
                          <a:solidFill>
                            <a:schemeClr val="tx1"/>
                          </a:solidFill>
                          <a:effectLst/>
                        </a:rPr>
                        <a:t>Las</a:t>
                      </a:r>
                      <a:r>
                        <a:rPr lang="es-ES" sz="1200" b="1" i="0" u="none" strike="noStrike" dirty="0" smtClean="0">
                          <a:solidFill>
                            <a:schemeClr val="tx1"/>
                          </a:solidFill>
                          <a:effectLst/>
                        </a:rPr>
                        <a:t> </a:t>
                      </a:r>
                      <a:r>
                        <a:rPr lang="es-ES" sz="1200" b="0" i="0" u="none" strike="noStrike" dirty="0" smtClean="0">
                          <a:solidFill>
                            <a:schemeClr val="tx1"/>
                          </a:solidFill>
                          <a:effectLst/>
                        </a:rPr>
                        <a:t>acciones impartidas por el SNPP tienen cobertura nacional, los instructores se trasladan hasta las comunidades más lejanas donde son  impartidos los cursos, a su vez por la pandemia el SNPP ha ampliado su modalidad de impartición; de la </a:t>
                      </a:r>
                      <a:r>
                        <a:rPr lang="es-ES" sz="1200" b="0" i="0" u="none" strike="noStrike" dirty="0" err="1" smtClean="0">
                          <a:solidFill>
                            <a:schemeClr val="tx1"/>
                          </a:solidFill>
                          <a:effectLst/>
                        </a:rPr>
                        <a:t>presencialidad</a:t>
                      </a:r>
                      <a:r>
                        <a:rPr lang="es-ES" sz="1200" b="0" i="0" u="none" strike="noStrike" dirty="0" smtClean="0">
                          <a:solidFill>
                            <a:schemeClr val="tx1"/>
                          </a:solidFill>
                          <a:effectLst/>
                        </a:rPr>
                        <a:t> pasó a desarrollar más </a:t>
                      </a:r>
                      <a:r>
                        <a:rPr lang="es-ES" sz="1200" b="0" i="0" u="none" strike="noStrike" baseline="0" dirty="0" smtClean="0">
                          <a:solidFill>
                            <a:schemeClr val="tx1"/>
                          </a:solidFill>
                          <a:effectLst/>
                        </a:rPr>
                        <a:t>especialidades en la modalidad e-</a:t>
                      </a:r>
                      <a:r>
                        <a:rPr lang="es-ES" sz="1200" b="0" i="0" u="none" strike="noStrike" baseline="0" dirty="0" err="1" smtClean="0">
                          <a:solidFill>
                            <a:schemeClr val="tx1"/>
                          </a:solidFill>
                          <a:effectLst/>
                        </a:rPr>
                        <a:t>learning</a:t>
                      </a:r>
                      <a:r>
                        <a:rPr lang="es-ES" sz="1200" b="0" i="0" u="none" strike="noStrike" baseline="0" dirty="0" smtClean="0">
                          <a:solidFill>
                            <a:schemeClr val="tx1"/>
                          </a:solidFill>
                          <a:effectLst/>
                        </a:rPr>
                        <a:t> y se emplearon dos nuevas modalidades: </a:t>
                      </a:r>
                      <a:r>
                        <a:rPr lang="es-ES" sz="1200" b="0" i="0" u="none" strike="noStrike" baseline="0" dirty="0" err="1" smtClean="0">
                          <a:solidFill>
                            <a:schemeClr val="tx1"/>
                          </a:solidFill>
                          <a:effectLst/>
                        </a:rPr>
                        <a:t>fonoclases</a:t>
                      </a:r>
                      <a:r>
                        <a:rPr lang="es-ES" sz="1200" b="0" i="0" u="none" strike="noStrike" baseline="0" dirty="0" smtClean="0">
                          <a:solidFill>
                            <a:schemeClr val="tx1"/>
                          </a:solidFill>
                          <a:effectLst/>
                        </a:rPr>
                        <a:t> e híbrida.</a:t>
                      </a:r>
                      <a:endParaRPr lang="es-ES" sz="1200" b="0" i="0" u="none" strike="noStrike" dirty="0" smtClean="0">
                        <a:solidFill>
                          <a:schemeClr val="tx1"/>
                        </a:solidFill>
                        <a:effectLst/>
                      </a:endParaRPr>
                    </a:p>
                  </a:txBody>
                  <a:tcPr marL="6105" marR="6105" marT="6105" marB="0" anchor="ctr"/>
                </a:tc>
              </a:tr>
              <a:tr h="2197970">
                <a:tc>
                  <a:txBody>
                    <a:bodyPr/>
                    <a:lstStyle/>
                    <a:p>
                      <a:pPr algn="ctr" fontAlgn="ctr"/>
                      <a:r>
                        <a:rPr lang="es-ES" sz="1200" u="none" strike="noStrike" dirty="0" smtClean="0">
                          <a:effectLst/>
                        </a:rPr>
                        <a:t>7</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smtClean="0">
                          <a:effectLst/>
                        </a:rPr>
                        <a:t>¿Cuál es la metodología empleada para la actualización y priorización de la oferta formativa y el diseño de las mallas o perfiles ocupacionales de los cursos que brindan?</a:t>
                      </a:r>
                      <a:endParaRPr lang="es-ES" sz="1200" b="0" i="0" u="none" strike="noStrike" dirty="0">
                        <a:solidFill>
                          <a:srgbClr val="000000"/>
                        </a:solidFill>
                        <a:effectLst/>
                        <a:latin typeface="+mn-lt"/>
                      </a:endParaRPr>
                    </a:p>
                  </a:txBody>
                  <a:tcPr marL="6105" marR="6105" marT="6105" marB="0" anchor="ctr"/>
                </a:tc>
                <a:tc>
                  <a:txBody>
                    <a:bodyPr/>
                    <a:lstStyle/>
                    <a:p>
                      <a:pPr algn="just" fontAlgn="ctr"/>
                      <a:r>
                        <a:rPr lang="es-ES" sz="1200" b="0" i="0" u="none" strike="noStrike" dirty="0" smtClean="0">
                          <a:solidFill>
                            <a:schemeClr val="tx1"/>
                          </a:solidFill>
                          <a:effectLst/>
                        </a:rPr>
                        <a:t>A través de reuniones con los sectores productivos que presentan las necesidades de formación que tienen las empresas u organizaciones, las reuniones de Mesas Sectoriales son lideradas por la Gerencia Técnica.</a:t>
                      </a:r>
                    </a:p>
                    <a:p>
                      <a:pPr algn="just" fontAlgn="ctr"/>
                      <a:r>
                        <a:rPr lang="es-ES" sz="1200" b="0" i="0" u="none" strike="noStrike" dirty="0" smtClean="0">
                          <a:solidFill>
                            <a:schemeClr val="tx1"/>
                          </a:solidFill>
                          <a:effectLst/>
                        </a:rPr>
                        <a:t>Siendo la necesidad de formación, una nueva oferta, esta es presentada por la Dirección de familia a la Gerencia Técnica, a través de</a:t>
                      </a:r>
                      <a:r>
                        <a:rPr lang="es-ES" sz="1200" b="0" i="0" u="none" strike="noStrike" baseline="0" dirty="0" smtClean="0">
                          <a:solidFill>
                            <a:schemeClr val="tx1"/>
                          </a:solidFill>
                          <a:effectLst/>
                        </a:rPr>
                        <a:t> </a:t>
                      </a:r>
                      <a:r>
                        <a:rPr lang="es-ES" sz="1200" b="0" i="0" u="none" strike="noStrike" dirty="0" smtClean="0">
                          <a:solidFill>
                            <a:schemeClr val="tx1"/>
                          </a:solidFill>
                          <a:effectLst/>
                        </a:rPr>
                        <a:t>una</a:t>
                      </a:r>
                      <a:r>
                        <a:rPr lang="es-ES" sz="1200" b="0" i="0" u="none" strike="noStrike" baseline="0" dirty="0" smtClean="0">
                          <a:solidFill>
                            <a:schemeClr val="tx1"/>
                          </a:solidFill>
                          <a:effectLst/>
                        </a:rPr>
                        <a:t> </a:t>
                      </a:r>
                      <a:r>
                        <a:rPr lang="es-ES" sz="1200" b="0" i="0" u="none" strike="noStrike" dirty="0" smtClean="0">
                          <a:solidFill>
                            <a:schemeClr val="tx1"/>
                          </a:solidFill>
                          <a:effectLst/>
                        </a:rPr>
                        <a:t>propuesta borrador,</a:t>
                      </a:r>
                      <a:r>
                        <a:rPr lang="es-ES" sz="1200" b="0" i="0" u="none" strike="noStrike" baseline="0" dirty="0" smtClean="0">
                          <a:solidFill>
                            <a:schemeClr val="tx1"/>
                          </a:solidFill>
                          <a:effectLst/>
                        </a:rPr>
                        <a:t> </a:t>
                      </a:r>
                      <a:r>
                        <a:rPr lang="es-ES" sz="1200" b="0" i="0" u="none" strike="noStrike" dirty="0" smtClean="0">
                          <a:solidFill>
                            <a:schemeClr val="tx1"/>
                          </a:solidFill>
                          <a:effectLst/>
                        </a:rPr>
                        <a:t>trabajada</a:t>
                      </a:r>
                      <a:r>
                        <a:rPr lang="es-ES" sz="1200" b="0" i="0" u="none" strike="noStrike" baseline="0" dirty="0" smtClean="0">
                          <a:solidFill>
                            <a:schemeClr val="tx1"/>
                          </a:solidFill>
                          <a:effectLst/>
                        </a:rPr>
                        <a:t> </a:t>
                      </a:r>
                      <a:r>
                        <a:rPr lang="es-ES" sz="1200" b="0" i="0" u="none" strike="noStrike" dirty="0" smtClean="0">
                          <a:solidFill>
                            <a:schemeClr val="tx1"/>
                          </a:solidFill>
                          <a:effectLst/>
                        </a:rPr>
                        <a:t>con representantes del sector productivo. Se realiza un análisis y verificación metodológico en la Dirección de Diseño Curricular.</a:t>
                      </a:r>
                      <a:r>
                        <a:rPr lang="es-ES" sz="1200" b="0" i="0" u="none" strike="noStrike" dirty="0">
                          <a:solidFill>
                            <a:schemeClr val="tx1"/>
                          </a:solidFill>
                          <a:effectLst/>
                        </a:rPr>
                        <a:t> </a:t>
                      </a:r>
                      <a:endParaRPr lang="es-ES" sz="1200" b="0" i="0" u="none" strike="noStrike" dirty="0">
                        <a:solidFill>
                          <a:schemeClr val="tx1"/>
                        </a:solidFill>
                        <a:effectLst/>
                        <a:latin typeface="Calibri"/>
                      </a:endParaRPr>
                    </a:p>
                  </a:txBody>
                  <a:tcPr marL="6105" marR="6105" marT="6105" marB="0" anchor="ctr"/>
                </a:tc>
              </a:tr>
            </a:tbl>
          </a:graphicData>
        </a:graphic>
      </p:graphicFrame>
    </p:spTree>
    <p:extLst>
      <p:ext uri="{BB962C8B-B14F-4D97-AF65-F5344CB8AC3E}">
        <p14:creationId xmlns:p14="http://schemas.microsoft.com/office/powerpoint/2010/main" val="28601619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2" name="1 Tabla"/>
          <p:cNvGraphicFramePr>
            <a:graphicFrameLocks noGrp="1"/>
          </p:cNvGraphicFramePr>
          <p:nvPr>
            <p:extLst>
              <p:ext uri="{D42A27DB-BD31-4B8C-83A1-F6EECF244321}">
                <p14:modId xmlns:p14="http://schemas.microsoft.com/office/powerpoint/2010/main" val="3176641247"/>
              </p:ext>
            </p:extLst>
          </p:nvPr>
        </p:nvGraphicFramePr>
        <p:xfrm>
          <a:off x="71759" y="69688"/>
          <a:ext cx="8928992" cy="4047216"/>
        </p:xfrm>
        <a:graphic>
          <a:graphicData uri="http://schemas.openxmlformats.org/drawingml/2006/table">
            <a:tbl>
              <a:tblPr>
                <a:tableStyleId>{5C22544A-7EE6-4342-B048-85BDC9FD1C3A}</a:tableStyleId>
              </a:tblPr>
              <a:tblGrid>
                <a:gridCol w="211963"/>
                <a:gridCol w="1743685"/>
                <a:gridCol w="6973344"/>
              </a:tblGrid>
              <a:tr h="4047216">
                <a:tc>
                  <a:txBody>
                    <a:bodyPr/>
                    <a:lstStyle/>
                    <a:p>
                      <a:pPr algn="ctr" fontAlgn="ctr"/>
                      <a:r>
                        <a:rPr lang="es-ES" sz="1200" u="none" strike="noStrike" dirty="0">
                          <a:effectLst/>
                        </a:rPr>
                        <a:t>8</a:t>
                      </a:r>
                      <a:endParaRPr lang="es-ES" sz="1200" b="1" i="1" u="none" strike="noStrike" dirty="0">
                        <a:solidFill>
                          <a:srgbClr val="000000"/>
                        </a:solidFill>
                        <a:effectLst/>
                        <a:latin typeface="Calibri"/>
                      </a:endParaRPr>
                    </a:p>
                  </a:txBody>
                  <a:tcPr marL="6105" marR="6105" marT="6105" marB="0" anchor="ctr"/>
                </a:tc>
                <a:tc>
                  <a:txBody>
                    <a:bodyPr/>
                    <a:lstStyle/>
                    <a:p>
                      <a:pPr algn="ctr" fontAlgn="ctr"/>
                      <a:r>
                        <a:rPr lang="es-ES" sz="1200" u="none" strike="noStrike" dirty="0">
                          <a:effectLst/>
                        </a:rPr>
                        <a:t>¿Qué criterios aplican para la selección de beneficiarios, por cada tipo de capacitación?</a:t>
                      </a:r>
                      <a:endParaRPr lang="es-ES" sz="1400" b="0" i="0" u="none" strike="noStrike" dirty="0">
                        <a:solidFill>
                          <a:srgbClr val="000000"/>
                        </a:solidFill>
                        <a:effectLst/>
                        <a:latin typeface="Calibri"/>
                      </a:endParaRPr>
                    </a:p>
                  </a:txBody>
                  <a:tcPr marL="6105" marR="6105" marT="6105" marB="0" anchor="ctr"/>
                </a:tc>
                <a:tc>
                  <a:txBody>
                    <a:bodyPr/>
                    <a:lstStyle/>
                    <a:p>
                      <a:pPr algn="just"/>
                      <a:r>
                        <a:rPr lang="es-US" sz="1200" b="0" i="0" u="none" strike="noStrike" kern="1200" dirty="0" smtClean="0">
                          <a:solidFill>
                            <a:schemeClr val="tx1"/>
                          </a:solidFill>
                          <a:effectLst/>
                          <a:latin typeface="+mn-lt"/>
                          <a:ea typeface="+mn-ea"/>
                          <a:cs typeface="+mn-cs"/>
                        </a:rPr>
                        <a:t>Los cursos que ofrece el SNPP van dirigido al público en general.</a:t>
                      </a:r>
                      <a:endParaRPr lang="es-ES" sz="1200" b="0" i="0" u="none" strike="noStrike" kern="1200" dirty="0" smtClean="0">
                        <a:solidFill>
                          <a:schemeClr val="tx1"/>
                        </a:solidFill>
                        <a:effectLst/>
                        <a:latin typeface="+mn-lt"/>
                        <a:ea typeface="+mn-ea"/>
                        <a:cs typeface="+mn-cs"/>
                      </a:endParaRPr>
                    </a:p>
                    <a:p>
                      <a:pPr algn="just"/>
                      <a:r>
                        <a:rPr lang="es-US" sz="1200" b="0" i="0" u="none" strike="noStrike" kern="1200" dirty="0" smtClean="0">
                          <a:solidFill>
                            <a:schemeClr val="tx1"/>
                          </a:solidFill>
                          <a:effectLst/>
                          <a:latin typeface="+mn-lt"/>
                          <a:ea typeface="+mn-ea"/>
                          <a:cs typeface="+mn-cs"/>
                        </a:rPr>
                        <a:t>Las especificidades varían de acuerdo a los diferentes programas con que se cuenta. En el caso de </a:t>
                      </a:r>
                      <a:r>
                        <a:rPr lang="es-US" sz="1200" b="0" i="0" u="none" strike="noStrike" kern="1200" baseline="0" dirty="0" smtClean="0">
                          <a:solidFill>
                            <a:schemeClr val="tx1"/>
                          </a:solidFill>
                          <a:effectLst/>
                          <a:latin typeface="+mn-lt"/>
                          <a:ea typeface="+mn-ea"/>
                          <a:cs typeface="+mn-cs"/>
                        </a:rPr>
                        <a:t> Generación Digital  e</a:t>
                      </a:r>
                      <a:r>
                        <a:rPr lang="es-PY" sz="1200" b="0" i="0" u="none" strike="noStrike" kern="1200" dirty="0" smtClean="0">
                          <a:solidFill>
                            <a:schemeClr val="tx1"/>
                          </a:solidFill>
                          <a:effectLst/>
                          <a:latin typeface="+mn-lt"/>
                          <a:ea typeface="+mn-ea"/>
                          <a:cs typeface="+mn-cs"/>
                        </a:rPr>
                        <a:t>l perfil </a:t>
                      </a:r>
                      <a:r>
                        <a:rPr lang="es-PY" sz="1200" b="0" i="0" u="none" strike="noStrike" kern="1200" baseline="0" dirty="0" smtClean="0">
                          <a:solidFill>
                            <a:schemeClr val="tx1"/>
                          </a:solidFill>
                          <a:effectLst/>
                          <a:latin typeface="+mn-lt"/>
                          <a:ea typeface="+mn-ea"/>
                          <a:cs typeface="+mn-cs"/>
                        </a:rPr>
                        <a:t> se encuentra </a:t>
                      </a:r>
                      <a:r>
                        <a:rPr lang="es-PY" sz="1200" b="0" i="0" u="none" strike="noStrike" kern="1200" dirty="0" smtClean="0">
                          <a:solidFill>
                            <a:schemeClr val="tx1"/>
                          </a:solidFill>
                          <a:effectLst/>
                          <a:latin typeface="+mn-lt"/>
                          <a:ea typeface="+mn-ea"/>
                          <a:cs typeface="+mn-cs"/>
                        </a:rPr>
                        <a:t> vinculado a la realidad del contexto en que se desarrolla el curso, la cultura socio laboral, el contexto local,</a:t>
                      </a:r>
                      <a:r>
                        <a:rPr lang="es-PY" sz="1200" b="0" i="0" u="none" strike="noStrike" kern="1200" baseline="0" dirty="0" smtClean="0">
                          <a:solidFill>
                            <a:schemeClr val="tx1"/>
                          </a:solidFill>
                          <a:effectLst/>
                          <a:latin typeface="+mn-lt"/>
                          <a:ea typeface="+mn-ea"/>
                          <a:cs typeface="+mn-cs"/>
                        </a:rPr>
                        <a:t> </a:t>
                      </a:r>
                      <a:r>
                        <a:rPr lang="es-PY" sz="1200" b="0" i="0" u="none" strike="noStrike" kern="1200" dirty="0" smtClean="0">
                          <a:solidFill>
                            <a:schemeClr val="tx1"/>
                          </a:solidFill>
                          <a:effectLst/>
                          <a:latin typeface="+mn-lt"/>
                          <a:ea typeface="+mn-ea"/>
                          <a:cs typeface="+mn-cs"/>
                        </a:rPr>
                        <a:t>analizada con actitud crítica, proyectada al futuro, sintetizando</a:t>
                      </a:r>
                      <a:r>
                        <a:rPr lang="es-PY" sz="1200" b="0" i="0" u="none" strike="noStrike" kern="1200" baseline="0" dirty="0" smtClean="0">
                          <a:solidFill>
                            <a:schemeClr val="tx1"/>
                          </a:solidFill>
                          <a:effectLst/>
                          <a:latin typeface="+mn-lt"/>
                          <a:ea typeface="+mn-ea"/>
                          <a:cs typeface="+mn-cs"/>
                        </a:rPr>
                        <a:t> </a:t>
                      </a:r>
                      <a:r>
                        <a:rPr lang="es-PY" sz="1200" b="0" i="0" u="none" strike="noStrike" kern="1200" dirty="0" smtClean="0">
                          <a:solidFill>
                            <a:schemeClr val="tx1"/>
                          </a:solidFill>
                          <a:effectLst/>
                          <a:latin typeface="+mn-lt"/>
                          <a:ea typeface="+mn-ea"/>
                          <a:cs typeface="+mn-cs"/>
                        </a:rPr>
                        <a:t>la información, planificación</a:t>
                      </a:r>
                      <a:r>
                        <a:rPr lang="es-PY" sz="1200" b="0" i="0" u="none" strike="noStrike" kern="1200" baseline="0" dirty="0" smtClean="0">
                          <a:solidFill>
                            <a:schemeClr val="tx1"/>
                          </a:solidFill>
                          <a:effectLst/>
                          <a:latin typeface="+mn-lt"/>
                          <a:ea typeface="+mn-ea"/>
                          <a:cs typeface="+mn-cs"/>
                        </a:rPr>
                        <a:t> </a:t>
                      </a:r>
                      <a:r>
                        <a:rPr lang="es-PY" sz="1200" b="0" i="0" u="none" strike="noStrike" kern="1200" dirty="0" smtClean="0">
                          <a:solidFill>
                            <a:schemeClr val="tx1"/>
                          </a:solidFill>
                          <a:effectLst/>
                          <a:latin typeface="+mn-lt"/>
                          <a:ea typeface="+mn-ea"/>
                          <a:cs typeface="+mn-cs"/>
                        </a:rPr>
                        <a:t>y enfoque</a:t>
                      </a:r>
                      <a:r>
                        <a:rPr lang="es-PY" sz="1200" b="0" i="0" u="none" strike="noStrike" kern="1200" baseline="0" dirty="0" smtClean="0">
                          <a:solidFill>
                            <a:schemeClr val="tx1"/>
                          </a:solidFill>
                          <a:effectLst/>
                          <a:latin typeface="+mn-lt"/>
                          <a:ea typeface="+mn-ea"/>
                          <a:cs typeface="+mn-cs"/>
                        </a:rPr>
                        <a:t> direccionados a la </a:t>
                      </a:r>
                      <a:r>
                        <a:rPr lang="es-PY" sz="1200" b="0" i="0" u="none" strike="noStrike" kern="1200" dirty="0" smtClean="0">
                          <a:solidFill>
                            <a:schemeClr val="tx1"/>
                          </a:solidFill>
                          <a:effectLst/>
                          <a:latin typeface="+mn-lt"/>
                          <a:ea typeface="+mn-ea"/>
                          <a:cs typeface="+mn-cs"/>
                        </a:rPr>
                        <a:t>práctica: programas (contenidos y actividades), estrategias y métodos a la dinámica del entorno.</a:t>
                      </a:r>
                    </a:p>
                    <a:p>
                      <a:pPr algn="just"/>
                      <a:endParaRPr lang="es-ES" sz="1200" b="0" i="0" u="none" strike="noStrike" kern="1200" dirty="0" smtClean="0">
                        <a:solidFill>
                          <a:schemeClr val="tx1"/>
                        </a:solidFill>
                        <a:effectLst/>
                        <a:latin typeface="+mn-lt"/>
                        <a:ea typeface="+mn-ea"/>
                        <a:cs typeface="+mn-cs"/>
                      </a:endParaRPr>
                    </a:p>
                    <a:p>
                      <a:pPr algn="just"/>
                      <a:r>
                        <a:rPr lang="es-ES" sz="1200" b="0" i="0" u="none" strike="noStrike" kern="1200" dirty="0" smtClean="0">
                          <a:solidFill>
                            <a:schemeClr val="tx1"/>
                          </a:solidFill>
                          <a:effectLst/>
                          <a:latin typeface="+mn-lt"/>
                          <a:ea typeface="+mn-ea"/>
                          <a:cs typeface="+mn-cs"/>
                        </a:rPr>
                        <a:t>La edad mínima establecida para los cursos de formación es la establecida en la Ley de 1265/87 en el capítulo III, articulo 18 “Podrán postularse a los cursos y participar de los programas de promoción profesional todas las personas mayores de diez y ocho años, radicadas en el territorio nacional, sin más limitaciones que las indicadas en los requisitos determinados para cada programa de formación profesional. Los menores entre quince y diez y ocho años podrán postularse a los programas de aprendizaje”</a:t>
                      </a:r>
                    </a:p>
                    <a:p>
                      <a:pPr algn="just"/>
                      <a:endParaRPr lang="es-ES" sz="1200" b="0" i="0" u="none" strike="noStrike" kern="1200" dirty="0">
                        <a:solidFill>
                          <a:schemeClr val="tx1"/>
                        </a:solidFill>
                        <a:effectLst/>
                        <a:latin typeface="+mn-lt"/>
                        <a:ea typeface="+mn-ea"/>
                        <a:cs typeface="+mn-cs"/>
                      </a:endParaRPr>
                    </a:p>
                  </a:txBody>
                  <a:tcPr marL="6105" marR="6105" marT="6105" marB="0" anchor="ctr"/>
                </a:tc>
              </a:tr>
            </a:tbl>
          </a:graphicData>
        </a:graphic>
      </p:graphicFrame>
    </p:spTree>
    <p:extLst>
      <p:ext uri="{BB962C8B-B14F-4D97-AF65-F5344CB8AC3E}">
        <p14:creationId xmlns:p14="http://schemas.microsoft.com/office/powerpoint/2010/main" val="32770650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extLst>
              <p:ext uri="{D42A27DB-BD31-4B8C-83A1-F6EECF244321}">
                <p14:modId xmlns:p14="http://schemas.microsoft.com/office/powerpoint/2010/main" val="2888017414"/>
              </p:ext>
            </p:extLst>
          </p:nvPr>
        </p:nvGraphicFramePr>
        <p:xfrm>
          <a:off x="179512" y="915566"/>
          <a:ext cx="8842398" cy="3029666"/>
        </p:xfrm>
        <a:graphic>
          <a:graphicData uri="http://schemas.openxmlformats.org/drawingml/2006/table">
            <a:tbl>
              <a:tblPr>
                <a:tableStyleId>{5C22544A-7EE6-4342-B048-85BDC9FD1C3A}</a:tableStyleId>
              </a:tblPr>
              <a:tblGrid>
                <a:gridCol w="612061"/>
                <a:gridCol w="3281911"/>
                <a:gridCol w="4948426"/>
              </a:tblGrid>
              <a:tr h="3029666">
                <a:tc>
                  <a:txBody>
                    <a:bodyPr/>
                    <a:lstStyle/>
                    <a:p>
                      <a:pPr marL="0" algn="ctr" defTabSz="914400" rtl="0" eaLnBrk="1" fontAlgn="ctr" latinLnBrk="0" hangingPunct="1"/>
                      <a:r>
                        <a:rPr lang="es-ES" sz="1400" u="none" strike="noStrike" kern="1200" dirty="0" smtClean="0">
                          <a:solidFill>
                            <a:schemeClr val="dk1"/>
                          </a:solidFill>
                          <a:effectLst/>
                          <a:latin typeface="+mn-lt"/>
                          <a:ea typeface="+mn-ea"/>
                          <a:cs typeface="+mn-cs"/>
                        </a:rPr>
                        <a:t>9</a:t>
                      </a:r>
                      <a:endParaRPr lang="es-ES" sz="1400" u="none" strike="noStrike" kern="1200" dirty="0">
                        <a:solidFill>
                          <a:schemeClr val="dk1"/>
                        </a:solidFill>
                        <a:effectLst/>
                        <a:latin typeface="+mn-lt"/>
                        <a:ea typeface="+mn-ea"/>
                        <a:cs typeface="+mn-cs"/>
                      </a:endParaRPr>
                    </a:p>
                  </a:txBody>
                  <a:tcPr marL="6105" marR="6105" marT="6105"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s-US" sz="1200" u="none" strike="noStrike" kern="1200" dirty="0" smtClean="0">
                          <a:solidFill>
                            <a:schemeClr val="dk1"/>
                          </a:solidFill>
                          <a:effectLst/>
                          <a:latin typeface="+mn-lt"/>
                          <a:ea typeface="+mn-ea"/>
                          <a:cs typeface="+mn-cs"/>
                        </a:rPr>
                        <a:t>¿Cuentan con instrumentos de medición de cumplimiento de objetivos, como encuestas, pruebas o actividades que permitan saber si las metas establecidas se han cumplido adecuadamente? </a:t>
                      </a:r>
                      <a:endParaRPr lang="es-ES" sz="1200" u="none" strike="noStrike" kern="1200" dirty="0" smtClean="0">
                        <a:solidFill>
                          <a:schemeClr val="dk1"/>
                        </a:solidFill>
                        <a:effectLst/>
                        <a:latin typeface="+mn-lt"/>
                        <a:ea typeface="+mn-ea"/>
                        <a:cs typeface="+mn-cs"/>
                      </a:endParaRPr>
                    </a:p>
                    <a:p>
                      <a:pPr algn="l" fontAlgn="ctr"/>
                      <a:endParaRPr lang="es-ES" sz="1200" b="0" i="0" u="none" strike="noStrike" dirty="0">
                        <a:solidFill>
                          <a:srgbClr val="000000"/>
                        </a:solidFill>
                        <a:effectLst/>
                        <a:latin typeface="Calibri"/>
                      </a:endParaRPr>
                    </a:p>
                  </a:txBody>
                  <a:tcPr marL="6105" marR="6105" marT="6105" marB="0" anchor="ctr"/>
                </a:tc>
                <a:tc>
                  <a:txBody>
                    <a:bodyPr/>
                    <a:lstStyle/>
                    <a:p>
                      <a:r>
                        <a:rPr lang="es-US" sz="1200" b="0" i="1" u="none" strike="noStrike" kern="1200" dirty="0" smtClean="0">
                          <a:solidFill>
                            <a:schemeClr val="tx1"/>
                          </a:solidFill>
                          <a:effectLst/>
                          <a:latin typeface="+mn-lt"/>
                          <a:ea typeface="+mn-ea"/>
                          <a:cs typeface="+mn-cs"/>
                        </a:rPr>
                        <a:t>El SNPP cuenta con indicadores de control gerencial y de proceso para la valoración de resultados institucionales.</a:t>
                      </a:r>
                      <a:endParaRPr lang="es-ES" sz="1200" b="0" i="1" u="none" strike="noStrike" kern="1200" dirty="0" smtClean="0">
                        <a:solidFill>
                          <a:schemeClr val="tx1"/>
                        </a:solidFill>
                        <a:effectLst/>
                        <a:latin typeface="+mn-lt"/>
                        <a:ea typeface="+mn-ea"/>
                        <a:cs typeface="+mn-cs"/>
                      </a:endParaRPr>
                    </a:p>
                    <a:p>
                      <a:r>
                        <a:rPr lang="es-US" sz="1200" b="0" i="1" u="none" strike="noStrike" kern="1200" dirty="0" smtClean="0">
                          <a:solidFill>
                            <a:schemeClr val="tx1"/>
                          </a:solidFill>
                          <a:effectLst/>
                          <a:latin typeface="+mn-lt"/>
                          <a:ea typeface="+mn-ea"/>
                          <a:cs typeface="+mn-cs"/>
                        </a:rPr>
                        <a:t> </a:t>
                      </a:r>
                      <a:r>
                        <a:rPr lang="es-ES" sz="1200" b="0" i="1" u="none" strike="noStrike" kern="1200" dirty="0" smtClean="0">
                          <a:solidFill>
                            <a:schemeClr val="tx1"/>
                          </a:solidFill>
                          <a:effectLst/>
                          <a:latin typeface="+mn-lt"/>
                          <a:ea typeface="+mn-ea"/>
                          <a:cs typeface="+mn-cs"/>
                        </a:rPr>
                        <a:t>1-</a:t>
                      </a:r>
                      <a:r>
                        <a:rPr lang="es-ES" sz="1200" b="0" i="1" u="none" strike="noStrike" kern="1200" baseline="0" dirty="0" smtClean="0">
                          <a:solidFill>
                            <a:schemeClr val="tx1"/>
                          </a:solidFill>
                          <a:effectLst/>
                          <a:latin typeface="+mn-lt"/>
                          <a:ea typeface="+mn-ea"/>
                          <a:cs typeface="+mn-cs"/>
                        </a:rPr>
                        <a:t>  </a:t>
                      </a:r>
                      <a:r>
                        <a:rPr lang="es-ES_tradnl" sz="1200" b="0" i="1" u="none" strike="noStrike" kern="1200" baseline="0" dirty="0" smtClean="0">
                          <a:solidFill>
                            <a:schemeClr val="tx1"/>
                          </a:solidFill>
                          <a:effectLst/>
                          <a:latin typeface="+mn-lt"/>
                          <a:ea typeface="+mn-ea"/>
                          <a:cs typeface="+mn-cs"/>
                        </a:rPr>
                        <a:t>E</a:t>
                      </a:r>
                      <a:r>
                        <a:rPr lang="es-ES_tradnl" sz="1200" b="0" i="1" u="none" strike="noStrike" kern="1200" dirty="0" smtClean="0">
                          <a:solidFill>
                            <a:schemeClr val="tx1"/>
                          </a:solidFill>
                          <a:effectLst/>
                          <a:latin typeface="+mn-lt"/>
                          <a:ea typeface="+mn-ea"/>
                          <a:cs typeface="+mn-cs"/>
                        </a:rPr>
                        <a:t>ficiencia en el cumplimiento de metas institucionales</a:t>
                      </a:r>
                    </a:p>
                    <a:p>
                      <a:r>
                        <a:rPr lang="es-ES" sz="1200" b="0" i="1" u="none" strike="noStrike" kern="1200" dirty="0" smtClean="0">
                          <a:solidFill>
                            <a:schemeClr val="tx1"/>
                          </a:solidFill>
                          <a:effectLst/>
                          <a:latin typeface="+mn-lt"/>
                          <a:ea typeface="+mn-ea"/>
                          <a:cs typeface="+mn-cs"/>
                        </a:rPr>
                        <a:t>2-  </a:t>
                      </a:r>
                      <a:r>
                        <a:rPr lang="es-ES_tradnl" sz="1200" b="0" i="1" u="none" strike="noStrike" kern="1200" dirty="0" smtClean="0">
                          <a:solidFill>
                            <a:schemeClr val="tx1"/>
                          </a:solidFill>
                          <a:effectLst/>
                          <a:latin typeface="+mn-lt"/>
                          <a:ea typeface="+mn-ea"/>
                          <a:cs typeface="+mn-cs"/>
                        </a:rPr>
                        <a:t>Desvíos de la programación</a:t>
                      </a:r>
                    </a:p>
                    <a:p>
                      <a:r>
                        <a:rPr lang="es-ES_tradnl" sz="1200" b="0" i="1" u="none" strike="noStrike" kern="1200" dirty="0" smtClean="0">
                          <a:solidFill>
                            <a:schemeClr val="tx1"/>
                          </a:solidFill>
                          <a:effectLst/>
                          <a:latin typeface="+mn-lt"/>
                          <a:ea typeface="+mn-ea"/>
                          <a:cs typeface="+mn-cs"/>
                        </a:rPr>
                        <a:t>3-</a:t>
                      </a:r>
                      <a:r>
                        <a:rPr lang="es-ES_tradnl" sz="1200" b="0" i="1" u="none" strike="noStrike" kern="1200" baseline="0" dirty="0" smtClean="0">
                          <a:solidFill>
                            <a:schemeClr val="tx1"/>
                          </a:solidFill>
                          <a:effectLst/>
                          <a:latin typeface="+mn-lt"/>
                          <a:ea typeface="+mn-ea"/>
                          <a:cs typeface="+mn-cs"/>
                        </a:rPr>
                        <a:t> </a:t>
                      </a:r>
                      <a:r>
                        <a:rPr lang="es-ES_tradnl" sz="1200" b="0" i="1" u="none" strike="noStrike" kern="1200" dirty="0" smtClean="0">
                          <a:solidFill>
                            <a:schemeClr val="tx1"/>
                          </a:solidFill>
                          <a:effectLst/>
                          <a:latin typeface="+mn-lt"/>
                          <a:ea typeface="+mn-ea"/>
                          <a:cs typeface="+mn-cs"/>
                        </a:rPr>
                        <a:t> Eficiencia de desempeño del / la instructor / a</a:t>
                      </a:r>
                    </a:p>
                    <a:p>
                      <a:pPr marL="0" lvl="0" indent="0">
                        <a:buFontTx/>
                        <a:buNone/>
                      </a:pPr>
                      <a:r>
                        <a:rPr lang="es-ES_tradnl" sz="1200" b="0" i="1" u="none" strike="noStrike" kern="1200" dirty="0" smtClean="0">
                          <a:solidFill>
                            <a:schemeClr val="tx1"/>
                          </a:solidFill>
                          <a:effectLst/>
                          <a:latin typeface="+mn-lt"/>
                          <a:ea typeface="+mn-ea"/>
                          <a:cs typeface="+mn-cs"/>
                        </a:rPr>
                        <a:t>4- Eficiencia de las acciones</a:t>
                      </a:r>
                      <a:endParaRPr lang="es-ES" sz="1200" b="0" i="1" u="none" strike="noStrike" kern="1200" dirty="0" smtClean="0">
                        <a:solidFill>
                          <a:schemeClr val="tx1"/>
                        </a:solidFill>
                        <a:effectLst/>
                        <a:latin typeface="+mn-lt"/>
                        <a:ea typeface="+mn-ea"/>
                        <a:cs typeface="+mn-cs"/>
                      </a:endParaRPr>
                    </a:p>
                    <a:p>
                      <a:pPr marL="0" lvl="0" indent="0">
                        <a:buFontTx/>
                        <a:buNone/>
                      </a:pPr>
                      <a:r>
                        <a:rPr lang="es-ES_tradnl" sz="1200" b="0" i="1" u="none" strike="noStrike" kern="1200" dirty="0" smtClean="0">
                          <a:solidFill>
                            <a:schemeClr val="tx1"/>
                          </a:solidFill>
                          <a:effectLst/>
                          <a:latin typeface="+mn-lt"/>
                          <a:ea typeface="+mn-ea"/>
                          <a:cs typeface="+mn-cs"/>
                        </a:rPr>
                        <a:t>5-</a:t>
                      </a:r>
                      <a:r>
                        <a:rPr lang="es-ES_tradnl" sz="1200" b="0" i="1" u="none" strike="noStrike" kern="1200" baseline="0" dirty="0" smtClean="0">
                          <a:solidFill>
                            <a:schemeClr val="tx1"/>
                          </a:solidFill>
                          <a:effectLst/>
                          <a:latin typeface="+mn-lt"/>
                          <a:ea typeface="+mn-ea"/>
                          <a:cs typeface="+mn-cs"/>
                        </a:rPr>
                        <a:t> D</a:t>
                      </a:r>
                      <a:r>
                        <a:rPr lang="es-ES_tradnl" sz="1200" b="0" i="1" u="none" strike="noStrike" kern="1200" dirty="0" smtClean="0">
                          <a:solidFill>
                            <a:schemeClr val="tx1"/>
                          </a:solidFill>
                          <a:effectLst/>
                          <a:latin typeface="+mn-lt"/>
                          <a:ea typeface="+mn-ea"/>
                          <a:cs typeface="+mn-cs"/>
                        </a:rPr>
                        <a:t>esarrollo de las acciones formativas</a:t>
                      </a:r>
                      <a:endParaRPr lang="es-ES" sz="1200" b="0" i="1" u="none" strike="noStrike" kern="1200" dirty="0" smtClean="0">
                        <a:solidFill>
                          <a:schemeClr val="tx1"/>
                        </a:solidFill>
                        <a:effectLst/>
                        <a:latin typeface="+mn-lt"/>
                        <a:ea typeface="+mn-ea"/>
                        <a:cs typeface="+mn-cs"/>
                      </a:endParaRPr>
                    </a:p>
                    <a:p>
                      <a:endParaRPr lang="es-ES" sz="1200" i="1" u="none" strike="noStrike" kern="1200" dirty="0" smtClean="0">
                        <a:solidFill>
                          <a:srgbClr val="C00000"/>
                        </a:solidFill>
                        <a:effectLst/>
                        <a:latin typeface="+mn-lt"/>
                        <a:ea typeface="+mn-ea"/>
                        <a:cs typeface="+mn-cs"/>
                      </a:endParaRPr>
                    </a:p>
                  </a:txBody>
                  <a:tcPr marL="6105" marR="6105" marT="6105" marB="0" anchor="ctr"/>
                </a:tc>
              </a:tr>
            </a:tbl>
          </a:graphicData>
        </a:graphic>
      </p:graphicFrame>
      <p:pic>
        <p:nvPicPr>
          <p:cNvPr id="6" name="image2.jpg" descr="Ministry of Labor and Promotion of Employment - MTPE (former MINTRA) -  LimaEasy"/>
          <p:cNvPicPr/>
          <p:nvPr/>
        </p:nvPicPr>
        <p:blipFill>
          <a:blip r:embed="rId3"/>
          <a:srcRect/>
          <a:stretch>
            <a:fillRect/>
          </a:stretch>
        </p:blipFill>
        <p:spPr>
          <a:xfrm>
            <a:off x="827584" y="4515966"/>
            <a:ext cx="1231096" cy="485775"/>
          </a:xfrm>
          <a:prstGeom prst="rect">
            <a:avLst/>
          </a:prstGeom>
          <a:ln/>
        </p:spPr>
      </p:pic>
      <p:pic>
        <p:nvPicPr>
          <p:cNvPr id="7" name="image1.png" descr="C:\Users\GCalzada\Desktop\Archivos diseño\Logos OEA RIAL\RIAL es .png"/>
          <p:cNvPicPr/>
          <p:nvPr/>
        </p:nvPicPr>
        <p:blipFill>
          <a:blip r:embed="rId4"/>
          <a:srcRect/>
          <a:stretch>
            <a:fillRect/>
          </a:stretch>
        </p:blipFill>
        <p:spPr>
          <a:xfrm>
            <a:off x="2987824" y="4515966"/>
            <a:ext cx="1444775" cy="393789"/>
          </a:xfrm>
          <a:prstGeom prst="rect">
            <a:avLst/>
          </a:prstGeom>
          <a:ln/>
        </p:spPr>
      </p:pic>
      <p:pic>
        <p:nvPicPr>
          <p:cNvPr id="8" name="image4.png" descr="A picture containing text&#10;&#10;Description automatically generated"/>
          <p:cNvPicPr/>
          <p:nvPr/>
        </p:nvPicPr>
        <p:blipFill>
          <a:blip r:embed="rId5"/>
          <a:srcRect/>
          <a:stretch>
            <a:fillRect/>
          </a:stretch>
        </p:blipFill>
        <p:spPr>
          <a:xfrm>
            <a:off x="6804248" y="4339440"/>
            <a:ext cx="1370008" cy="570315"/>
          </a:xfrm>
          <a:prstGeom prst="rect">
            <a:avLst/>
          </a:prstGeom>
          <a:ln/>
        </p:spPr>
      </p:pic>
    </p:spTree>
    <p:extLst>
      <p:ext uri="{BB962C8B-B14F-4D97-AF65-F5344CB8AC3E}">
        <p14:creationId xmlns:p14="http://schemas.microsoft.com/office/powerpoint/2010/main" val="356131904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037183"/>
            <a:ext cx="7772400" cy="2614687"/>
          </a:xfrm>
        </p:spPr>
        <p:txBody>
          <a:bodyPr>
            <a:noAutofit/>
          </a:bodyPr>
          <a:lstStyle/>
          <a:p>
            <a:r>
              <a:rPr lang="es-ES" sz="4000" b="1" dirty="0" smtClean="0">
                <a:solidFill>
                  <a:srgbClr val="002060"/>
                </a:solidFill>
                <a:latin typeface="+mn-lt"/>
              </a:rPr>
              <a:t>Procesos de seguimiento, monitoreo y control</a:t>
            </a:r>
            <a:endParaRPr lang="es-ES" sz="4000" b="1" dirty="0">
              <a:solidFill>
                <a:srgbClr val="002060"/>
              </a:solidFill>
              <a:latin typeface="+mn-lt"/>
            </a:endParaRPr>
          </a:p>
        </p:txBody>
      </p:sp>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spTree>
    <p:extLst>
      <p:ext uri="{BB962C8B-B14F-4D97-AF65-F5344CB8AC3E}">
        <p14:creationId xmlns:p14="http://schemas.microsoft.com/office/powerpoint/2010/main" val="20167181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037183"/>
            <a:ext cx="7772400" cy="2614687"/>
          </a:xfrm>
        </p:spPr>
        <p:txBody>
          <a:bodyPr>
            <a:noAutofit/>
          </a:bodyPr>
          <a:lstStyle/>
          <a:p>
            <a:r>
              <a:rPr lang="es-ES" sz="4000" b="1" dirty="0" smtClean="0">
                <a:solidFill>
                  <a:srgbClr val="002060"/>
                </a:solidFill>
                <a:latin typeface="+mn-lt"/>
              </a:rPr>
              <a:t>La mecánica operativa empleada para la ejecución del Plan de Acción “Generación Digital”</a:t>
            </a:r>
            <a:endParaRPr lang="es-ES" sz="4000" b="1" dirty="0">
              <a:solidFill>
                <a:srgbClr val="002060"/>
              </a:solidFill>
              <a:latin typeface="+mn-lt"/>
            </a:endParaRPr>
          </a:p>
        </p:txBody>
      </p:sp>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spTree>
    <p:extLst>
      <p:ext uri="{BB962C8B-B14F-4D97-AF65-F5344CB8AC3E}">
        <p14:creationId xmlns:p14="http://schemas.microsoft.com/office/powerpoint/2010/main" val="15244037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3" name="2 Tabla"/>
          <p:cNvGraphicFramePr>
            <a:graphicFrameLocks noGrp="1"/>
          </p:cNvGraphicFramePr>
          <p:nvPr>
            <p:extLst>
              <p:ext uri="{D42A27DB-BD31-4B8C-83A1-F6EECF244321}">
                <p14:modId xmlns:p14="http://schemas.microsoft.com/office/powerpoint/2010/main" val="4202831102"/>
              </p:ext>
            </p:extLst>
          </p:nvPr>
        </p:nvGraphicFramePr>
        <p:xfrm>
          <a:off x="457200" y="555525"/>
          <a:ext cx="8229599" cy="3744418"/>
        </p:xfrm>
        <a:graphic>
          <a:graphicData uri="http://schemas.openxmlformats.org/drawingml/2006/table">
            <a:tbl>
              <a:tblPr>
                <a:tableStyleId>{5C22544A-7EE6-4342-B048-85BDC9FD1C3A}</a:tableStyleId>
              </a:tblPr>
              <a:tblGrid>
                <a:gridCol w="195361"/>
                <a:gridCol w="3492085"/>
                <a:gridCol w="4542153"/>
              </a:tblGrid>
              <a:tr h="1872209">
                <a:tc>
                  <a:txBody>
                    <a:bodyPr/>
                    <a:lstStyle/>
                    <a:p>
                      <a:pPr algn="ctr" fontAlgn="ctr"/>
                      <a:r>
                        <a:rPr lang="es-ES" sz="1200" u="none" strike="noStrike" dirty="0">
                          <a:effectLst/>
                        </a:rPr>
                        <a:t>1</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¿Existe algún tipo de herramienta de recojo de información luego de terminada la capacitación que establezca la condición del beneficiario en ese momento?</a:t>
                      </a:r>
                      <a:endParaRPr lang="es-ES" sz="1200" b="0" i="0" u="none" strike="noStrike" dirty="0">
                        <a:solidFill>
                          <a:srgbClr val="000000"/>
                        </a:solidFill>
                        <a:effectLst/>
                        <a:latin typeface="Calibri"/>
                      </a:endParaRPr>
                    </a:p>
                  </a:txBody>
                  <a:tcPr marL="6105" marR="6105" marT="6105" marB="0" anchor="ctr"/>
                </a:tc>
                <a:tc>
                  <a:txBody>
                    <a:bodyPr/>
                    <a:lstStyle/>
                    <a:p>
                      <a:pPr algn="just" fontAlgn="ctr"/>
                      <a:r>
                        <a:rPr lang="es-ES" sz="1200" u="none" strike="noStrike" kern="1200" dirty="0" smtClean="0">
                          <a:solidFill>
                            <a:schemeClr val="dk1"/>
                          </a:solidFill>
                          <a:effectLst/>
                          <a:latin typeface="+mn-lt"/>
                          <a:ea typeface="+mn-ea"/>
                          <a:cs typeface="+mn-cs"/>
                        </a:rPr>
                        <a:t>Se</a:t>
                      </a:r>
                      <a:r>
                        <a:rPr lang="es-ES" sz="1200" u="none" strike="noStrike" kern="1200" baseline="0" dirty="0" smtClean="0">
                          <a:solidFill>
                            <a:schemeClr val="dk1"/>
                          </a:solidFill>
                          <a:effectLst/>
                          <a:latin typeface="+mn-lt"/>
                          <a:ea typeface="+mn-ea"/>
                          <a:cs typeface="+mn-cs"/>
                        </a:rPr>
                        <a:t> cuenta con </a:t>
                      </a:r>
                      <a:r>
                        <a:rPr lang="es-ES" sz="1200" u="none" strike="noStrike" kern="1200" dirty="0" smtClean="0">
                          <a:solidFill>
                            <a:schemeClr val="dk1"/>
                          </a:solidFill>
                          <a:effectLst/>
                          <a:latin typeface="+mn-lt"/>
                          <a:ea typeface="+mn-ea"/>
                          <a:cs typeface="+mn-cs"/>
                        </a:rPr>
                        <a:t> un sistema de seguimiento para el tema de inserción laboral, es importante destacar que el trayecto histórico del participante permanece en el sistema</a:t>
                      </a:r>
                      <a:r>
                        <a:rPr lang="es-ES" sz="1200" b="0" i="1" u="none" strike="noStrike" baseline="0" dirty="0" smtClean="0">
                          <a:solidFill>
                            <a:srgbClr val="C00000"/>
                          </a:solidFill>
                          <a:effectLst/>
                          <a:latin typeface="Calibri"/>
                        </a:rPr>
                        <a:t>.</a:t>
                      </a:r>
                      <a:endParaRPr lang="es-ES" sz="1200" b="0" i="1" u="none" strike="noStrike" dirty="0">
                        <a:solidFill>
                          <a:srgbClr val="C00000"/>
                        </a:solidFill>
                        <a:effectLst/>
                        <a:latin typeface="Calibri"/>
                      </a:endParaRPr>
                    </a:p>
                  </a:txBody>
                  <a:tcPr marL="6105" marR="6105" marT="6105" marB="0" anchor="ctr"/>
                </a:tc>
              </a:tr>
              <a:tr h="1872209">
                <a:tc>
                  <a:txBody>
                    <a:bodyPr/>
                    <a:lstStyle/>
                    <a:p>
                      <a:pPr algn="ctr" fontAlgn="ctr"/>
                      <a:r>
                        <a:rPr lang="es-ES" sz="1200" u="none" strike="noStrike" dirty="0">
                          <a:effectLst/>
                        </a:rPr>
                        <a:t>2</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 ¿Cuáles son los parámetros utilizados por su programa para el filtro de los beneficiarios que acceden a las pasantías por las empresas?</a:t>
                      </a:r>
                      <a:endParaRPr lang="es-ES" sz="1200" b="0" i="0"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kern="1200" dirty="0">
                          <a:solidFill>
                            <a:schemeClr val="dk1"/>
                          </a:solidFill>
                          <a:effectLst/>
                          <a:latin typeface="+mn-lt"/>
                          <a:ea typeface="+mn-ea"/>
                          <a:cs typeface="+mn-cs"/>
                        </a:rPr>
                        <a:t>Plan de Pasantías </a:t>
                      </a:r>
                      <a:r>
                        <a:rPr lang="es-ES" sz="1200" u="none" strike="noStrike" kern="1200" dirty="0" smtClean="0">
                          <a:solidFill>
                            <a:schemeClr val="dk1"/>
                          </a:solidFill>
                          <a:effectLst/>
                          <a:latin typeface="+mn-lt"/>
                          <a:ea typeface="+mn-ea"/>
                          <a:cs typeface="+mn-cs"/>
                        </a:rPr>
                        <a:t>Laborales.</a:t>
                      </a:r>
                      <a:r>
                        <a:rPr lang="es-ES" sz="1200" u="none" strike="noStrike" kern="1200" dirty="0">
                          <a:solidFill>
                            <a:schemeClr val="dk1"/>
                          </a:solidFill>
                          <a:effectLst/>
                          <a:latin typeface="+mn-lt"/>
                          <a:ea typeface="+mn-ea"/>
                          <a:cs typeface="+mn-cs"/>
                        </a:rPr>
                        <a:t/>
                      </a:r>
                      <a:br>
                        <a:rPr lang="es-ES" sz="1200" u="none" strike="noStrike" kern="1200" dirty="0">
                          <a:solidFill>
                            <a:schemeClr val="dk1"/>
                          </a:solidFill>
                          <a:effectLst/>
                          <a:latin typeface="+mn-lt"/>
                          <a:ea typeface="+mn-ea"/>
                          <a:cs typeface="+mn-cs"/>
                        </a:rPr>
                      </a:br>
                      <a:r>
                        <a:rPr lang="es-ES" sz="1200" u="none" strike="noStrike" kern="1200" dirty="0">
                          <a:solidFill>
                            <a:schemeClr val="dk1"/>
                          </a:solidFill>
                          <a:effectLst/>
                          <a:latin typeface="+mn-lt"/>
                          <a:ea typeface="+mn-ea"/>
                          <a:cs typeface="+mn-cs"/>
                        </a:rPr>
                        <a:t>A través de la Dirección de Pasantía del SNPP se brinda oportunidades para la realización de pasantías laborales de egresados del Plan de Acción, de manera que puedan poner en práctica el aprendizaje</a:t>
                      </a:r>
                      <a:r>
                        <a:rPr lang="es-ES" sz="1200" u="none" strike="noStrike" kern="1200" dirty="0" smtClean="0">
                          <a:solidFill>
                            <a:schemeClr val="dk1"/>
                          </a:solidFill>
                          <a:effectLst/>
                          <a:latin typeface="+mn-lt"/>
                          <a:ea typeface="+mn-ea"/>
                          <a:cs typeface="+mn-cs"/>
                        </a:rPr>
                        <a:t>.(Se explica en el punto 4)</a:t>
                      </a:r>
                      <a:r>
                        <a:rPr lang="es-ES" sz="1200" u="none" strike="noStrike" kern="1200" dirty="0">
                          <a:solidFill>
                            <a:schemeClr val="dk1"/>
                          </a:solidFill>
                          <a:effectLst/>
                          <a:latin typeface="+mn-lt"/>
                          <a:ea typeface="+mn-ea"/>
                          <a:cs typeface="+mn-cs"/>
                        </a:rPr>
                        <a:t/>
                      </a:r>
                      <a:br>
                        <a:rPr lang="es-ES" sz="1200" u="none" strike="noStrike" kern="1200" dirty="0">
                          <a:solidFill>
                            <a:schemeClr val="dk1"/>
                          </a:solidFill>
                          <a:effectLst/>
                          <a:latin typeface="+mn-lt"/>
                          <a:ea typeface="+mn-ea"/>
                          <a:cs typeface="+mn-cs"/>
                        </a:rPr>
                      </a:br>
                      <a:r>
                        <a:rPr lang="es-ES" sz="1200" u="none" strike="noStrike" kern="1200" dirty="0">
                          <a:solidFill>
                            <a:schemeClr val="dk1"/>
                          </a:solidFill>
                          <a:effectLst/>
                          <a:latin typeface="+mn-lt"/>
                          <a:ea typeface="+mn-ea"/>
                          <a:cs typeface="+mn-cs"/>
                        </a:rPr>
                        <a:t/>
                      </a:r>
                      <a:br>
                        <a:rPr lang="es-ES" sz="1200" u="none" strike="noStrike" kern="1200" dirty="0">
                          <a:solidFill>
                            <a:schemeClr val="dk1"/>
                          </a:solidFill>
                          <a:effectLst/>
                          <a:latin typeface="+mn-lt"/>
                          <a:ea typeface="+mn-ea"/>
                          <a:cs typeface="+mn-cs"/>
                        </a:rPr>
                      </a:br>
                      <a:endParaRPr lang="es-ES" sz="1200" b="1" i="1" u="none" strike="noStrike" dirty="0">
                        <a:solidFill>
                          <a:schemeClr val="accent3">
                            <a:lumMod val="50000"/>
                          </a:schemeClr>
                        </a:solidFill>
                        <a:effectLst/>
                        <a:latin typeface="Calibri"/>
                      </a:endParaRPr>
                    </a:p>
                  </a:txBody>
                  <a:tcPr marL="6105" marR="6105" marT="6105" marB="0" anchor="ctr"/>
                </a:tc>
              </a:tr>
            </a:tbl>
          </a:graphicData>
        </a:graphic>
      </p:graphicFrame>
    </p:spTree>
    <p:extLst>
      <p:ext uri="{BB962C8B-B14F-4D97-AF65-F5344CB8AC3E}">
        <p14:creationId xmlns:p14="http://schemas.microsoft.com/office/powerpoint/2010/main" val="16395543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3" name="2 Tabla"/>
          <p:cNvGraphicFramePr>
            <a:graphicFrameLocks noGrp="1"/>
          </p:cNvGraphicFramePr>
          <p:nvPr>
            <p:extLst>
              <p:ext uri="{D42A27DB-BD31-4B8C-83A1-F6EECF244321}">
                <p14:modId xmlns:p14="http://schemas.microsoft.com/office/powerpoint/2010/main" val="4047457707"/>
              </p:ext>
            </p:extLst>
          </p:nvPr>
        </p:nvGraphicFramePr>
        <p:xfrm>
          <a:off x="323529" y="627534"/>
          <a:ext cx="8327526" cy="3744416"/>
        </p:xfrm>
        <a:graphic>
          <a:graphicData uri="http://schemas.openxmlformats.org/drawingml/2006/table">
            <a:tbl>
              <a:tblPr>
                <a:tableStyleId>{5C22544A-7EE6-4342-B048-85BDC9FD1C3A}</a:tableStyleId>
              </a:tblPr>
              <a:tblGrid>
                <a:gridCol w="144015"/>
                <a:gridCol w="3384377"/>
                <a:gridCol w="4799134"/>
              </a:tblGrid>
              <a:tr h="3744416">
                <a:tc>
                  <a:txBody>
                    <a:bodyPr/>
                    <a:lstStyle/>
                    <a:p>
                      <a:pPr algn="ctr" fontAlgn="ctr"/>
                      <a:r>
                        <a:rPr lang="es-ES" sz="1200" u="none" strike="noStrike" dirty="0">
                          <a:effectLst/>
                        </a:rPr>
                        <a:t>3</a:t>
                      </a:r>
                      <a:endParaRPr lang="es-ES" sz="14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Para el PNPE el acompañamiento es un proceso que comprende el conjunto de acciones que le Programa desarrolla y están orientadas a promover y fortalecer las capacidades de un grupo de beneficiarios que se encuentran recibiendo capacitación han concluido la capacitación.</a:t>
                      </a:r>
                      <a:br>
                        <a:rPr lang="es-ES" sz="1200" u="none" strike="noStrike" dirty="0">
                          <a:effectLst/>
                        </a:rPr>
                      </a:br>
                      <a:r>
                        <a:rPr lang="es-ES" sz="1200" u="none" strike="noStrike" dirty="0">
                          <a:effectLst/>
                        </a:rPr>
                        <a:t>En atención a ello surgen las siguientes interrogantes:</a:t>
                      </a:r>
                      <a:br>
                        <a:rPr lang="es-ES" sz="1200" u="none" strike="noStrike" dirty="0">
                          <a:effectLst/>
                        </a:rPr>
                      </a:br>
                      <a:r>
                        <a:rPr lang="es-ES" sz="1200" u="none" strike="noStrike" dirty="0">
                          <a:effectLst/>
                        </a:rPr>
                        <a:t>- ¿Cuentan con un proceso acompañamiento en el programa “Generación Digital”?</a:t>
                      </a:r>
                      <a:br>
                        <a:rPr lang="es-ES" sz="1200" u="none" strike="noStrike" dirty="0">
                          <a:effectLst/>
                        </a:rPr>
                      </a:br>
                      <a:r>
                        <a:rPr lang="es-ES" sz="1200" u="none" strike="noStrike" dirty="0">
                          <a:effectLst/>
                        </a:rPr>
                        <a:t>- ¿Cuentan con base de datos en torno a las intermediaciones (procesos de reclutamiento realizados) y las inserciones laborales (proceso de incorporación al mercado laboral) de los beneficiarios que acceden al Programa?</a:t>
                      </a:r>
                      <a:br>
                        <a:rPr lang="es-ES" sz="1200" u="none" strike="noStrike" dirty="0">
                          <a:effectLst/>
                        </a:rPr>
                      </a:br>
                      <a:r>
                        <a:rPr lang="es-ES" sz="1200" u="none" strike="noStrike" dirty="0">
                          <a:effectLst/>
                        </a:rPr>
                        <a:t>- ¿El proceso de acompañamiento lo realizan durante y después de la capacitación</a:t>
                      </a:r>
                      <a:r>
                        <a:rPr lang="es-ES" sz="1200" u="none" strike="noStrike" dirty="0" smtClean="0">
                          <a:effectLst/>
                        </a:rPr>
                        <a:t>?</a:t>
                      </a:r>
                      <a:endParaRPr lang="es-ES" sz="1200" b="0" i="0" u="none" strike="noStrike" dirty="0">
                        <a:solidFill>
                          <a:srgbClr val="000000"/>
                        </a:solidFill>
                        <a:effectLst/>
                        <a:latin typeface="Calibri"/>
                      </a:endParaRPr>
                    </a:p>
                  </a:txBody>
                  <a:tcPr marL="6105" marR="6105" marT="6105" marB="0" anchor="ctr"/>
                </a:tc>
                <a:tc>
                  <a:txBody>
                    <a:bodyPr/>
                    <a:lstStyle/>
                    <a:p>
                      <a:pPr algn="just" fontAlgn="ctr"/>
                      <a:r>
                        <a:rPr lang="es-ES" sz="1200" u="none" strike="noStrike" kern="1200" dirty="0" smtClean="0">
                          <a:solidFill>
                            <a:schemeClr val="dk1"/>
                          </a:solidFill>
                          <a:effectLst/>
                          <a:latin typeface="+mn-lt"/>
                          <a:ea typeface="+mn-ea"/>
                          <a:cs typeface="+mn-cs"/>
                        </a:rPr>
                        <a:t>Se cuenta través de la Dirección del PROCADIS</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con un proceso de acompañamiento durante la formación del participante, alimentando y nutriéndose  la estadística de la base de datos del historial del participante  que se encuentra en el Sistema Identidad .</a:t>
                      </a:r>
                    </a:p>
                    <a:p>
                      <a:pPr algn="just" fontAlgn="ctr"/>
                      <a:r>
                        <a:rPr lang="es-ES" sz="1200" u="none" strike="noStrike" kern="1200" dirty="0" smtClean="0">
                          <a:solidFill>
                            <a:schemeClr val="dk1"/>
                          </a:solidFill>
                          <a:effectLst/>
                          <a:latin typeface="+mn-lt"/>
                          <a:ea typeface="+mn-ea"/>
                          <a:cs typeface="+mn-cs"/>
                        </a:rPr>
                        <a:t>La Dirección General de Empleo y  la Dirección de Pasantías   realizan  el acompañamiento  de los participantes  desde el  egreso  hasta la inserción laboral. </a:t>
                      </a:r>
                    </a:p>
                    <a:p>
                      <a:pPr algn="just" fontAlgn="ctr"/>
                      <a:r>
                        <a:rPr lang="es-ES" sz="1200" u="none" strike="noStrike" kern="1200" dirty="0" smtClean="0">
                          <a:solidFill>
                            <a:schemeClr val="dk1"/>
                          </a:solidFill>
                          <a:effectLst/>
                          <a:latin typeface="+mn-lt"/>
                          <a:ea typeface="+mn-ea"/>
                          <a:cs typeface="+mn-cs"/>
                        </a:rPr>
                        <a:t>Otro mecanismo de control y seguimiento consiste en  un cruce de datos entre las personas que pasaron por el proceso de intermediación laboral ,con la base de datos del Instituto de Previsión Social</a:t>
                      </a:r>
                      <a:r>
                        <a:rPr lang="es-ES" sz="1200" u="none" strike="noStrike" kern="1200" dirty="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(cada tres meses).</a:t>
                      </a:r>
                    </a:p>
                  </a:txBody>
                  <a:tcPr marL="6105" marR="6105" marT="6105" marB="0" anchor="ctr"/>
                </a:tc>
              </a:tr>
            </a:tbl>
          </a:graphicData>
        </a:graphic>
      </p:graphicFrame>
    </p:spTree>
    <p:extLst>
      <p:ext uri="{BB962C8B-B14F-4D97-AF65-F5344CB8AC3E}">
        <p14:creationId xmlns:p14="http://schemas.microsoft.com/office/powerpoint/2010/main" val="16395543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3" name="2 Tabla"/>
          <p:cNvGraphicFramePr>
            <a:graphicFrameLocks noGrp="1"/>
          </p:cNvGraphicFramePr>
          <p:nvPr>
            <p:extLst>
              <p:ext uri="{D42A27DB-BD31-4B8C-83A1-F6EECF244321}">
                <p14:modId xmlns:p14="http://schemas.microsoft.com/office/powerpoint/2010/main" val="3550518495"/>
              </p:ext>
            </p:extLst>
          </p:nvPr>
        </p:nvGraphicFramePr>
        <p:xfrm>
          <a:off x="323528" y="987574"/>
          <a:ext cx="8327526" cy="3096344"/>
        </p:xfrm>
        <a:graphic>
          <a:graphicData uri="http://schemas.openxmlformats.org/drawingml/2006/table">
            <a:tbl>
              <a:tblPr>
                <a:tableStyleId>{5C22544A-7EE6-4342-B048-85BDC9FD1C3A}</a:tableStyleId>
              </a:tblPr>
              <a:tblGrid>
                <a:gridCol w="144016"/>
                <a:gridCol w="3384376"/>
                <a:gridCol w="4799134"/>
              </a:tblGrid>
              <a:tr h="3096344">
                <a:tc>
                  <a:txBody>
                    <a:bodyPr/>
                    <a:lstStyle/>
                    <a:p>
                      <a:pPr algn="ctr" fontAlgn="ctr"/>
                      <a:r>
                        <a:rPr lang="es-ES" sz="1200" u="none" strike="noStrike" dirty="0">
                          <a:effectLst/>
                        </a:rPr>
                        <a:t>4</a:t>
                      </a:r>
                      <a:endParaRPr lang="es-ES" sz="14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¿Cuentan con algún sistema de validación sobre las inserciones laborales (proceso de incorporación al mercado laboral) de los beneficiarios de su Programa?</a:t>
                      </a:r>
                      <a:endParaRPr lang="es-ES" sz="1200" b="0" i="0" u="none" strike="noStrike" dirty="0">
                        <a:solidFill>
                          <a:srgbClr val="000000"/>
                        </a:solidFill>
                        <a:effectLst/>
                        <a:latin typeface="Calibri"/>
                      </a:endParaRPr>
                    </a:p>
                  </a:txBody>
                  <a:tcPr marL="6105" marR="6105" marT="6105" marB="0" anchor="ctr"/>
                </a:tc>
                <a:tc>
                  <a:txBody>
                    <a:bodyPr/>
                    <a:lstStyle/>
                    <a:p>
                      <a:pPr marL="0" algn="just" defTabSz="914400" rtl="0" eaLnBrk="1" fontAlgn="ctr" latinLnBrk="0" hangingPunct="1"/>
                      <a:r>
                        <a:rPr lang="es-ES" sz="1200" u="none" strike="noStrike" kern="1200" dirty="0">
                          <a:solidFill>
                            <a:schemeClr val="dk1"/>
                          </a:solidFill>
                          <a:effectLst/>
                          <a:latin typeface="+mn-lt"/>
                          <a:ea typeface="+mn-ea"/>
                          <a:cs typeface="+mn-cs"/>
                        </a:rPr>
                        <a:t>A través de la </a:t>
                      </a:r>
                      <a:r>
                        <a:rPr lang="es-ES" sz="1200" u="none" strike="noStrike" kern="1200" dirty="0" smtClean="0">
                          <a:solidFill>
                            <a:schemeClr val="dk1"/>
                          </a:solidFill>
                          <a:effectLst/>
                          <a:latin typeface="+mn-lt"/>
                          <a:ea typeface="+mn-ea"/>
                          <a:cs typeface="+mn-cs"/>
                        </a:rPr>
                        <a:t>Dirección</a:t>
                      </a:r>
                      <a:r>
                        <a:rPr lang="es-ES" sz="1200" u="none" strike="noStrike" kern="1200" baseline="0" dirty="0" smtClean="0">
                          <a:solidFill>
                            <a:schemeClr val="dk1"/>
                          </a:solidFill>
                          <a:effectLst/>
                          <a:latin typeface="+mn-lt"/>
                          <a:ea typeface="+mn-ea"/>
                          <a:cs typeface="+mn-cs"/>
                        </a:rPr>
                        <a:t> General de Empleo </a:t>
                      </a:r>
                      <a:r>
                        <a:rPr lang="es-ES" sz="1200" u="none" strike="noStrike" kern="1200" dirty="0" smtClean="0">
                          <a:solidFill>
                            <a:schemeClr val="dk1"/>
                          </a:solidFill>
                          <a:effectLst/>
                          <a:latin typeface="+mn-lt"/>
                          <a:ea typeface="+mn-ea"/>
                          <a:cs typeface="+mn-cs"/>
                        </a:rPr>
                        <a:t>(DGE</a:t>
                      </a:r>
                      <a:r>
                        <a:rPr lang="es-ES" sz="1200" u="none" strike="noStrike" kern="1200" dirty="0">
                          <a:solidFill>
                            <a:schemeClr val="dk1"/>
                          </a:solidFill>
                          <a:effectLst/>
                          <a:latin typeface="+mn-lt"/>
                          <a:ea typeface="+mn-ea"/>
                          <a:cs typeface="+mn-cs"/>
                        </a:rPr>
                        <a:t>) se promueve la inserción laboral de los participantes egresados de las carreras de interés para las empresas. </a:t>
                      </a:r>
                      <a:r>
                        <a:rPr lang="es-ES" sz="1200" u="none" strike="noStrike" kern="1200" dirty="0" smtClean="0">
                          <a:solidFill>
                            <a:schemeClr val="dk1"/>
                          </a:solidFill>
                          <a:effectLst/>
                          <a:latin typeface="+mn-lt"/>
                          <a:ea typeface="+mn-ea"/>
                          <a:cs typeface="+mn-cs"/>
                        </a:rPr>
                        <a:t>La estrategia utilizada es que una vez que la empresa presente de manera oficial  su declaración de vacancias con el perfil solicitado  la Dirección de General  inicia el proceso de intermediación laboral realizando un match entre el perfil declarado por la empresa y el curriculum cargado por los egresados, posterior a eso se remite la terna de postulantes a la empresa la cual realiza el primer filtro laboral a través de una entrevista y conforme al procedimiento interno  de las empresas se procede a la  preselección, selección directa  y posterior inserción laboral. </a:t>
                      </a:r>
                    </a:p>
                    <a:p>
                      <a:pPr algn="l" fontAlgn="ctr"/>
                      <a:endParaRPr lang="es-ES" sz="1200" b="1" i="1" u="none" strike="noStrike" dirty="0">
                        <a:solidFill>
                          <a:srgbClr val="C00000"/>
                        </a:solidFill>
                        <a:effectLst/>
                        <a:latin typeface="Calibri"/>
                      </a:endParaRPr>
                    </a:p>
                  </a:txBody>
                  <a:tcPr marL="6105" marR="6105" marT="6105" marB="0" anchor="ctr"/>
                </a:tc>
              </a:tr>
            </a:tbl>
          </a:graphicData>
        </a:graphic>
      </p:graphicFrame>
    </p:spTree>
    <p:extLst>
      <p:ext uri="{BB962C8B-B14F-4D97-AF65-F5344CB8AC3E}">
        <p14:creationId xmlns:p14="http://schemas.microsoft.com/office/powerpoint/2010/main" val="12300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2" name="1 Tabla"/>
          <p:cNvGraphicFramePr>
            <a:graphicFrameLocks noGrp="1"/>
          </p:cNvGraphicFramePr>
          <p:nvPr>
            <p:extLst>
              <p:ext uri="{D42A27DB-BD31-4B8C-83A1-F6EECF244321}">
                <p14:modId xmlns:p14="http://schemas.microsoft.com/office/powerpoint/2010/main" val="2578170513"/>
              </p:ext>
            </p:extLst>
          </p:nvPr>
        </p:nvGraphicFramePr>
        <p:xfrm>
          <a:off x="457200" y="555526"/>
          <a:ext cx="8229599" cy="3528392"/>
        </p:xfrm>
        <a:graphic>
          <a:graphicData uri="http://schemas.openxmlformats.org/drawingml/2006/table">
            <a:tbl>
              <a:tblPr>
                <a:tableStyleId>{5C22544A-7EE6-4342-B048-85BDC9FD1C3A}</a:tableStyleId>
              </a:tblPr>
              <a:tblGrid>
                <a:gridCol w="195361"/>
                <a:gridCol w="3415383"/>
                <a:gridCol w="4618855"/>
              </a:tblGrid>
              <a:tr h="1569413">
                <a:tc>
                  <a:txBody>
                    <a:bodyPr/>
                    <a:lstStyle/>
                    <a:p>
                      <a:pPr algn="ctr" fontAlgn="ctr"/>
                      <a:r>
                        <a:rPr lang="es-ES" sz="1200" u="none" strike="noStrike" dirty="0">
                          <a:effectLst/>
                        </a:rPr>
                        <a:t>5</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¿Existe algún tipo de herramienta de recojo de información que precise las fortalezas y debilidades encontradas en el proceso desarrollado durante la capacitación?</a:t>
                      </a:r>
                      <a:endParaRPr lang="es-ES" sz="1200" b="0" i="0" u="none" strike="noStrike" dirty="0">
                        <a:solidFill>
                          <a:srgbClr val="000000"/>
                        </a:solidFill>
                        <a:effectLst/>
                        <a:latin typeface="Calibri"/>
                      </a:endParaRPr>
                    </a:p>
                  </a:txBody>
                  <a:tcPr marL="6105" marR="6105" marT="6105"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ES" sz="1200" u="none" strike="noStrike" kern="1200" dirty="0" smtClean="0">
                          <a:solidFill>
                            <a:schemeClr val="dk1"/>
                          </a:solidFill>
                          <a:effectLst/>
                          <a:latin typeface="+mn-lt"/>
                          <a:ea typeface="+mn-ea"/>
                          <a:cs typeface="+mn-cs"/>
                        </a:rPr>
                        <a:t>Existen</a:t>
                      </a:r>
                      <a:r>
                        <a:rPr lang="es-ES" sz="1200" u="none" strike="noStrike" kern="1200" baseline="0" dirty="0" smtClean="0">
                          <a:solidFill>
                            <a:schemeClr val="dk1"/>
                          </a:solidFill>
                          <a:effectLst/>
                          <a:latin typeface="+mn-lt"/>
                          <a:ea typeface="+mn-ea"/>
                          <a:cs typeface="+mn-cs"/>
                        </a:rPr>
                        <a:t> cuestionarios de evaluación de aprendizaje aplicados durante el proceso de enseñanza-aprendizaje, así como también, cuestionario de satisfacción del participante, se utilizan indicadores de desarrollo de las acciones y eficacia. Estos cuestionarios son aplicados a través del Departamento de Evaluación.</a:t>
                      </a:r>
                      <a:r>
                        <a:rPr lang="es-ES" sz="1200" u="none" strike="noStrike" kern="1200" dirty="0" smtClean="0">
                          <a:solidFill>
                            <a:schemeClr val="dk1"/>
                          </a:solidFill>
                          <a:effectLst/>
                          <a:latin typeface="+mn-lt"/>
                          <a:ea typeface="+mn-ea"/>
                          <a:cs typeface="+mn-cs"/>
                        </a:rPr>
                        <a:t> </a:t>
                      </a:r>
                      <a:endParaRPr lang="es-ES" sz="1200" u="none" strike="noStrike" kern="1200" dirty="0">
                        <a:solidFill>
                          <a:schemeClr val="dk1"/>
                        </a:solidFill>
                        <a:effectLst/>
                        <a:latin typeface="+mn-lt"/>
                        <a:ea typeface="+mn-ea"/>
                        <a:cs typeface="+mn-cs"/>
                      </a:endParaRPr>
                    </a:p>
                  </a:txBody>
                  <a:tcPr marL="6105" marR="6105" marT="6105" marB="0" anchor="ctr"/>
                </a:tc>
              </a:tr>
              <a:tr h="1958979">
                <a:tc>
                  <a:txBody>
                    <a:bodyPr/>
                    <a:lstStyle/>
                    <a:p>
                      <a:pPr algn="ctr" fontAlgn="ctr"/>
                      <a:r>
                        <a:rPr lang="es-ES" sz="1200" u="none" strike="noStrike" dirty="0">
                          <a:effectLst/>
                        </a:rPr>
                        <a:t>6</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¿Cuáles son las características de las herramientas que utilizan para identificar que los beneficiarios capacitados logran las competencias propuestas en el desarrollo del curso de capacitación?</a:t>
                      </a:r>
                      <a:endParaRPr lang="es-ES" sz="1200" b="0" i="0"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kern="1200" dirty="0" smtClean="0">
                          <a:solidFill>
                            <a:schemeClr val="dk1"/>
                          </a:solidFill>
                          <a:effectLst/>
                          <a:latin typeface="+mn-lt"/>
                          <a:ea typeface="+mn-ea"/>
                          <a:cs typeface="+mn-cs"/>
                        </a:rPr>
                        <a:t>Los</a:t>
                      </a:r>
                      <a:r>
                        <a:rPr lang="es-ES" sz="1200" u="none" strike="noStrike" kern="1200" baseline="0" dirty="0" smtClean="0">
                          <a:solidFill>
                            <a:schemeClr val="dk1"/>
                          </a:solidFill>
                          <a:effectLst/>
                          <a:latin typeface="+mn-lt"/>
                          <a:ea typeface="+mn-ea"/>
                          <a:cs typeface="+mn-cs"/>
                        </a:rPr>
                        <a:t> instrumentos de evaluación son teórico-practico, la teoría se mide a través de pruebas objetivas, efectivas y eficientes, y las prácticas a través del desempeño que el docente mide a través de una lista de verificación y control. Para aprobar el curso, los participantes deben alcanzar el porcentaje establecido en las pruebas.</a:t>
                      </a:r>
                      <a:endParaRPr lang="es-ES" sz="1200" u="none" strike="noStrike" kern="1200" dirty="0">
                        <a:solidFill>
                          <a:schemeClr val="dk1"/>
                        </a:solidFill>
                        <a:effectLst/>
                        <a:latin typeface="+mn-lt"/>
                        <a:ea typeface="+mn-ea"/>
                        <a:cs typeface="+mn-cs"/>
                      </a:endParaRPr>
                    </a:p>
                  </a:txBody>
                  <a:tcPr marL="6105" marR="6105" marT="6105" marB="0" anchor="ctr"/>
                </a:tc>
              </a:tr>
            </a:tbl>
          </a:graphicData>
        </a:graphic>
      </p:graphicFrame>
    </p:spTree>
    <p:extLst>
      <p:ext uri="{BB962C8B-B14F-4D97-AF65-F5344CB8AC3E}">
        <p14:creationId xmlns:p14="http://schemas.microsoft.com/office/powerpoint/2010/main" val="41912839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2" name="1 Tabla"/>
          <p:cNvGraphicFramePr>
            <a:graphicFrameLocks noGrp="1"/>
          </p:cNvGraphicFramePr>
          <p:nvPr>
            <p:extLst>
              <p:ext uri="{D42A27DB-BD31-4B8C-83A1-F6EECF244321}">
                <p14:modId xmlns:p14="http://schemas.microsoft.com/office/powerpoint/2010/main" val="968154908"/>
              </p:ext>
            </p:extLst>
          </p:nvPr>
        </p:nvGraphicFramePr>
        <p:xfrm>
          <a:off x="539552" y="915566"/>
          <a:ext cx="8229599" cy="3456386"/>
        </p:xfrm>
        <a:graphic>
          <a:graphicData uri="http://schemas.openxmlformats.org/drawingml/2006/table">
            <a:tbl>
              <a:tblPr>
                <a:tableStyleId>{5C22544A-7EE6-4342-B048-85BDC9FD1C3A}</a:tableStyleId>
              </a:tblPr>
              <a:tblGrid>
                <a:gridCol w="195361"/>
                <a:gridCol w="3492085"/>
                <a:gridCol w="4542153"/>
              </a:tblGrid>
              <a:tr h="1872208">
                <a:tc>
                  <a:txBody>
                    <a:bodyPr/>
                    <a:lstStyle/>
                    <a:p>
                      <a:pPr algn="ctr" fontAlgn="ctr"/>
                      <a:r>
                        <a:rPr lang="es-ES" sz="1200" u="none" strike="noStrike" dirty="0">
                          <a:effectLst/>
                        </a:rPr>
                        <a:t>7</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Ante incumplimientos por las Entidades en los compromisos contractuales, ¿Cuál es la medida de control para mitigar los mismos?</a:t>
                      </a:r>
                      <a:endParaRPr lang="es-ES" sz="1200" b="0" i="0" u="none" strike="noStrike" dirty="0">
                        <a:solidFill>
                          <a:srgbClr val="000000"/>
                        </a:solidFill>
                        <a:effectLst/>
                        <a:latin typeface="Calibri"/>
                      </a:endParaRPr>
                    </a:p>
                  </a:txBody>
                  <a:tcPr marL="6105" marR="6105" marT="6105" marB="0" anchor="ctr"/>
                </a:tc>
                <a:tc>
                  <a:txBody>
                    <a:bodyPr/>
                    <a:lstStyle/>
                    <a:p>
                      <a:pPr algn="just" fontAlgn="ctr"/>
                      <a:r>
                        <a:rPr lang="es-ES" sz="1200" u="none" strike="noStrike" dirty="0" smtClean="0">
                          <a:solidFill>
                            <a:schemeClr val="accent4">
                              <a:lumMod val="50000"/>
                            </a:schemeClr>
                          </a:solidFill>
                          <a:effectLst/>
                        </a:rPr>
                        <a:t>La Dirección</a:t>
                      </a:r>
                      <a:r>
                        <a:rPr lang="es-ES" sz="1200" u="none" strike="noStrike" baseline="0" dirty="0" smtClean="0">
                          <a:solidFill>
                            <a:schemeClr val="accent4">
                              <a:lumMod val="50000"/>
                            </a:schemeClr>
                          </a:solidFill>
                          <a:effectLst/>
                        </a:rPr>
                        <a:t>  General de Trabajo</a:t>
                      </a:r>
                      <a:r>
                        <a:rPr lang="es-ES" sz="1200" u="none" strike="noStrike" dirty="0">
                          <a:solidFill>
                            <a:schemeClr val="accent4">
                              <a:lumMod val="50000"/>
                            </a:schemeClr>
                          </a:solidFill>
                          <a:effectLst/>
                        </a:rPr>
                        <a:t> </a:t>
                      </a:r>
                      <a:r>
                        <a:rPr lang="es-ES" sz="1200" u="none" strike="noStrike" dirty="0" smtClean="0">
                          <a:solidFill>
                            <a:schemeClr val="accent4">
                              <a:lumMod val="50000"/>
                            </a:schemeClr>
                          </a:solidFill>
                          <a:effectLst/>
                        </a:rPr>
                        <a:t>arbitra los medios de control para los casos específicos de incumplimiento de las cláusulas contractuales y de  derechos de los</a:t>
                      </a:r>
                      <a:r>
                        <a:rPr lang="es-ES" sz="1200" u="none" strike="noStrike" baseline="0" dirty="0" smtClean="0">
                          <a:solidFill>
                            <a:schemeClr val="accent4">
                              <a:lumMod val="50000"/>
                            </a:schemeClr>
                          </a:solidFill>
                          <a:effectLst/>
                        </a:rPr>
                        <a:t> </a:t>
                      </a:r>
                      <a:r>
                        <a:rPr lang="es-ES" sz="1200" u="none" strike="noStrike" dirty="0" smtClean="0">
                          <a:solidFill>
                            <a:schemeClr val="accent4">
                              <a:lumMod val="50000"/>
                            </a:schemeClr>
                          </a:solidFill>
                          <a:effectLst/>
                        </a:rPr>
                        <a:t>trabajadores,</a:t>
                      </a:r>
                      <a:r>
                        <a:rPr lang="es-ES" sz="1200" u="none" strike="noStrike" baseline="0" dirty="0" smtClean="0">
                          <a:solidFill>
                            <a:schemeClr val="accent4">
                              <a:lumMod val="50000"/>
                            </a:schemeClr>
                          </a:solidFill>
                          <a:effectLst/>
                        </a:rPr>
                        <a:t> pudiendo el o la afectado/a </a:t>
                      </a:r>
                      <a:r>
                        <a:rPr lang="es-ES" sz="1200" u="none" strike="noStrike" dirty="0" smtClean="0">
                          <a:solidFill>
                            <a:schemeClr val="accent4">
                              <a:lumMod val="50000"/>
                            </a:schemeClr>
                          </a:solidFill>
                          <a:effectLst/>
                        </a:rPr>
                        <a:t>hacer su denuncia a través de la plataforma digital o del sistema de denuncias web MTESS. En algunos casos se realizan mediaciones y en caso que se  violente alguna</a:t>
                      </a:r>
                      <a:r>
                        <a:rPr lang="es-ES" sz="1200" u="none" strike="noStrike" baseline="0" dirty="0" smtClean="0">
                          <a:solidFill>
                            <a:schemeClr val="accent4">
                              <a:lumMod val="50000"/>
                            </a:schemeClr>
                          </a:solidFill>
                          <a:effectLst/>
                        </a:rPr>
                        <a:t> normativa laboral se  procede a la inspección o  fiscalización de empresa, en caso de comprobación de la falta o vulneración se aplican  las multas previstas en el Código del Trabajo y sus leyes modificatorias.  </a:t>
                      </a:r>
                      <a:endParaRPr lang="es-ES" sz="1200" b="0" i="0" u="none" strike="noStrike" dirty="0">
                        <a:solidFill>
                          <a:schemeClr val="accent4">
                            <a:lumMod val="50000"/>
                          </a:schemeClr>
                        </a:solidFill>
                        <a:effectLst/>
                        <a:latin typeface="Calibri"/>
                      </a:endParaRPr>
                    </a:p>
                  </a:txBody>
                  <a:tcPr marL="6105" marR="6105" marT="6105" marB="0" anchor="ctr"/>
                </a:tc>
              </a:tr>
              <a:tr h="1584178">
                <a:tc>
                  <a:txBody>
                    <a:bodyPr/>
                    <a:lstStyle/>
                    <a:p>
                      <a:pPr algn="ctr" fontAlgn="ctr"/>
                      <a:r>
                        <a:rPr lang="es-ES" sz="1200" u="none" strike="noStrike" dirty="0">
                          <a:effectLst/>
                        </a:rPr>
                        <a:t>8</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 ¿Aplican instrumentos de recojo de información de parte de los beneficiarios?</a:t>
                      </a:r>
                      <a:endParaRPr lang="es-ES" sz="1200" b="0" i="0" u="none" strike="noStrike" dirty="0">
                        <a:solidFill>
                          <a:srgbClr val="000000"/>
                        </a:solidFill>
                        <a:effectLst/>
                        <a:latin typeface="Calibri"/>
                      </a:endParaRPr>
                    </a:p>
                  </a:txBody>
                  <a:tcPr marL="6105" marR="6105" marT="6105"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ES" sz="1200" u="none" strike="noStrike" kern="1200" dirty="0" smtClean="0">
                          <a:solidFill>
                            <a:schemeClr val="accent4">
                              <a:lumMod val="50000"/>
                            </a:schemeClr>
                          </a:solidFill>
                          <a:effectLst/>
                          <a:latin typeface="+mn-lt"/>
                          <a:ea typeface="+mn-ea"/>
                          <a:cs typeface="+mn-cs"/>
                        </a:rPr>
                        <a:t>Existen </a:t>
                      </a:r>
                      <a:r>
                        <a:rPr lang="es-ES" sz="1200" i="1" u="none" strike="noStrike" kern="1200" dirty="0" smtClean="0">
                          <a:solidFill>
                            <a:schemeClr val="accent4">
                              <a:lumMod val="50000"/>
                            </a:schemeClr>
                          </a:solidFill>
                          <a:effectLst/>
                          <a:latin typeface="+mn-lt"/>
                          <a:ea typeface="+mn-ea"/>
                          <a:cs typeface="+mn-cs"/>
                        </a:rPr>
                        <a:t>Encuestas Evaluativas a los Participantes </a:t>
                      </a:r>
                      <a:r>
                        <a:rPr lang="es-ES" sz="1200" u="none" strike="noStrike" kern="1200" dirty="0" smtClean="0">
                          <a:solidFill>
                            <a:schemeClr val="accent4">
                              <a:lumMod val="50000"/>
                            </a:schemeClr>
                          </a:solidFill>
                          <a:effectLst/>
                          <a:latin typeface="+mn-lt"/>
                          <a:ea typeface="+mn-ea"/>
                          <a:cs typeface="+mn-cs"/>
                        </a:rPr>
                        <a:t/>
                      </a:r>
                      <a:br>
                        <a:rPr lang="es-ES" sz="1200" u="none" strike="noStrike" kern="1200" dirty="0" smtClean="0">
                          <a:solidFill>
                            <a:schemeClr val="accent4">
                              <a:lumMod val="50000"/>
                            </a:schemeClr>
                          </a:solidFill>
                          <a:effectLst/>
                          <a:latin typeface="+mn-lt"/>
                          <a:ea typeface="+mn-ea"/>
                          <a:cs typeface="+mn-cs"/>
                        </a:rPr>
                      </a:br>
                      <a:r>
                        <a:rPr lang="es-ES" sz="1200" u="none" strike="noStrike" kern="1200" dirty="0" smtClean="0">
                          <a:solidFill>
                            <a:schemeClr val="accent4">
                              <a:lumMod val="50000"/>
                            </a:schemeClr>
                          </a:solidFill>
                          <a:effectLst/>
                          <a:latin typeface="+mn-lt"/>
                          <a:ea typeface="+mn-ea"/>
                          <a:cs typeface="+mn-cs"/>
                        </a:rPr>
                        <a:t>cuyos objetivos son: </a:t>
                      </a:r>
                      <a:br>
                        <a:rPr lang="es-ES" sz="1200" u="none" strike="noStrike" kern="1200" dirty="0" smtClean="0">
                          <a:solidFill>
                            <a:schemeClr val="accent4">
                              <a:lumMod val="50000"/>
                            </a:schemeClr>
                          </a:solidFill>
                          <a:effectLst/>
                          <a:latin typeface="+mn-lt"/>
                          <a:ea typeface="+mn-ea"/>
                          <a:cs typeface="+mn-cs"/>
                        </a:rPr>
                      </a:br>
                      <a:r>
                        <a:rPr lang="es-ES" sz="1200" u="none" strike="noStrike" kern="1200" dirty="0" smtClean="0">
                          <a:solidFill>
                            <a:schemeClr val="accent4">
                              <a:lumMod val="50000"/>
                            </a:schemeClr>
                          </a:solidFill>
                          <a:effectLst/>
                          <a:latin typeface="+mn-lt"/>
                          <a:ea typeface="+mn-ea"/>
                          <a:cs typeface="+mn-cs"/>
                        </a:rPr>
                        <a:t>▪ Recoger la apreciación de los participantes egresados  acerca de la formación recibida.</a:t>
                      </a:r>
                      <a:br>
                        <a:rPr lang="es-ES" sz="1200" u="none" strike="noStrike" kern="1200" dirty="0" smtClean="0">
                          <a:solidFill>
                            <a:schemeClr val="accent4">
                              <a:lumMod val="50000"/>
                            </a:schemeClr>
                          </a:solidFill>
                          <a:effectLst/>
                          <a:latin typeface="+mn-lt"/>
                          <a:ea typeface="+mn-ea"/>
                          <a:cs typeface="+mn-cs"/>
                        </a:rPr>
                      </a:br>
                      <a:r>
                        <a:rPr lang="es-ES" sz="1200" u="none" strike="noStrike" kern="1200" dirty="0" smtClean="0">
                          <a:solidFill>
                            <a:schemeClr val="accent4">
                              <a:lumMod val="50000"/>
                            </a:schemeClr>
                          </a:solidFill>
                          <a:effectLst/>
                          <a:latin typeface="+mn-lt"/>
                          <a:ea typeface="+mn-ea"/>
                          <a:cs typeface="+mn-cs"/>
                        </a:rPr>
                        <a:t> ▪ Identificar fortalezas, limitaciones y aspectos a mejorar.</a:t>
                      </a:r>
                      <a:r>
                        <a:rPr lang="es-ES" sz="1200" b="1" i="1" u="none" strike="noStrike" dirty="0" smtClean="0">
                          <a:solidFill>
                            <a:srgbClr val="C00000"/>
                          </a:solidFill>
                          <a:effectLst/>
                        </a:rPr>
                        <a:t/>
                      </a:r>
                      <a:br>
                        <a:rPr lang="es-ES" sz="1200" b="1" i="1" u="none" strike="noStrike" dirty="0" smtClean="0">
                          <a:solidFill>
                            <a:srgbClr val="C00000"/>
                          </a:solidFill>
                          <a:effectLst/>
                        </a:rPr>
                      </a:br>
                      <a:r>
                        <a:rPr lang="es-ES" sz="1200" u="none" strike="noStrike" dirty="0" smtClean="0">
                          <a:effectLst/>
                        </a:rPr>
                        <a:t> </a:t>
                      </a:r>
                      <a:r>
                        <a:rPr lang="es-ES" sz="1200" u="none" strike="noStrike" dirty="0">
                          <a:effectLst/>
                        </a:rPr>
                        <a:t> </a:t>
                      </a:r>
                      <a:endParaRPr lang="es-ES" sz="1200" b="0" i="0" u="none" strike="noStrike" dirty="0">
                        <a:solidFill>
                          <a:srgbClr val="C00000"/>
                        </a:solidFill>
                        <a:effectLst/>
                        <a:latin typeface="Calibri"/>
                      </a:endParaRPr>
                    </a:p>
                  </a:txBody>
                  <a:tcPr marL="6105" marR="6105" marT="6105" marB="0" anchor="ctr"/>
                </a:tc>
              </a:tr>
            </a:tbl>
          </a:graphicData>
        </a:graphic>
      </p:graphicFrame>
    </p:spTree>
    <p:extLst>
      <p:ext uri="{BB962C8B-B14F-4D97-AF65-F5344CB8AC3E}">
        <p14:creationId xmlns:p14="http://schemas.microsoft.com/office/powerpoint/2010/main" val="41912839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2" name="1 Tabla"/>
          <p:cNvGraphicFramePr>
            <a:graphicFrameLocks noGrp="1"/>
          </p:cNvGraphicFramePr>
          <p:nvPr>
            <p:extLst>
              <p:ext uri="{D42A27DB-BD31-4B8C-83A1-F6EECF244321}">
                <p14:modId xmlns:p14="http://schemas.microsoft.com/office/powerpoint/2010/main" val="1080143144"/>
              </p:ext>
            </p:extLst>
          </p:nvPr>
        </p:nvGraphicFramePr>
        <p:xfrm>
          <a:off x="457200" y="627534"/>
          <a:ext cx="8229599" cy="3528392"/>
        </p:xfrm>
        <a:graphic>
          <a:graphicData uri="http://schemas.openxmlformats.org/drawingml/2006/table">
            <a:tbl>
              <a:tblPr>
                <a:tableStyleId>{5C22544A-7EE6-4342-B048-85BDC9FD1C3A}</a:tableStyleId>
              </a:tblPr>
              <a:tblGrid>
                <a:gridCol w="195361"/>
                <a:gridCol w="3492085"/>
                <a:gridCol w="4542153"/>
              </a:tblGrid>
              <a:tr h="2006691">
                <a:tc>
                  <a:txBody>
                    <a:bodyPr/>
                    <a:lstStyle/>
                    <a:p>
                      <a:pPr algn="ctr" fontAlgn="ctr"/>
                      <a:r>
                        <a:rPr lang="es-ES" sz="1200" u="none" strike="noStrike" dirty="0">
                          <a:effectLst/>
                        </a:rPr>
                        <a:t>9</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 En el proceso de verificación de la información brindada por los beneficiarios, qué criterios, bases de datos, utilizan para la validación de cumplimientos de requisitos del perfil de la población objetivo.</a:t>
                      </a:r>
                      <a:endParaRPr lang="es-ES" sz="1200" b="0" i="0"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kern="1200" dirty="0" smtClean="0">
                          <a:solidFill>
                            <a:schemeClr val="dk1"/>
                          </a:solidFill>
                          <a:effectLst/>
                          <a:latin typeface="+mn-lt"/>
                          <a:ea typeface="+mn-ea"/>
                          <a:cs typeface="+mn-cs"/>
                        </a:rPr>
                        <a:t>El</a:t>
                      </a:r>
                      <a:r>
                        <a:rPr lang="es-ES" sz="1200" b="0" i="0" u="none" strike="noStrike" dirty="0" smtClean="0">
                          <a:solidFill>
                            <a:srgbClr val="C00000"/>
                          </a:solidFill>
                          <a:effectLst/>
                          <a:latin typeface="Calibri"/>
                        </a:rPr>
                        <a:t> </a:t>
                      </a:r>
                      <a:r>
                        <a:rPr lang="es-ES" sz="1200" u="none" strike="noStrike" kern="1200" dirty="0" smtClean="0">
                          <a:solidFill>
                            <a:schemeClr val="dk1"/>
                          </a:solidFill>
                          <a:effectLst/>
                          <a:latin typeface="+mn-lt"/>
                          <a:ea typeface="+mn-ea"/>
                          <a:cs typeface="+mn-cs"/>
                        </a:rPr>
                        <a:t>sistema Identidad del SNPP se encuentra enlazado al sistema de Identificaciones de la Policía Nacional, donde se recoge nombres y apellidos, y la fecha de nacimiento por lo que el sistema puede calcular automáticamente la edad del beneficiario y de acuerdo a la edad se podrá inscribir a diferentes cursos acorde al perfil de entrada.</a:t>
                      </a:r>
                    </a:p>
                  </a:txBody>
                  <a:tcPr marL="6105" marR="6105" marT="6105" marB="0" anchor="ctr"/>
                </a:tc>
              </a:tr>
              <a:tr h="1521701">
                <a:tc>
                  <a:txBody>
                    <a:bodyPr/>
                    <a:lstStyle/>
                    <a:p>
                      <a:pPr algn="ctr" fontAlgn="ctr"/>
                      <a:r>
                        <a:rPr lang="es-ES" sz="1200" u="none" strike="noStrike" dirty="0">
                          <a:effectLst/>
                        </a:rPr>
                        <a:t>10</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¿Cómo se valida la intermediación de un beneficiario?</a:t>
                      </a:r>
                      <a:endParaRPr lang="es-ES" sz="1200" b="0" i="0" u="none" strike="noStrike" dirty="0">
                        <a:solidFill>
                          <a:srgbClr val="000000"/>
                        </a:solidFill>
                        <a:effectLst/>
                        <a:latin typeface="Calibri"/>
                      </a:endParaRPr>
                    </a:p>
                  </a:txBody>
                  <a:tcPr marL="6105" marR="6105" marT="6105" marB="0" anchor="ctr"/>
                </a:tc>
                <a:tc>
                  <a:txBody>
                    <a:bodyPr/>
                    <a:lstStyle/>
                    <a:p>
                      <a:pPr algn="l" fontAlgn="ctr"/>
                      <a:r>
                        <a:rPr lang="es-ES" sz="1200" b="0" i="0" u="none" strike="noStrike" dirty="0" smtClean="0">
                          <a:solidFill>
                            <a:schemeClr val="tx1"/>
                          </a:solidFill>
                          <a:effectLst/>
                          <a:latin typeface="Calibri"/>
                        </a:rPr>
                        <a:t>(Respuesta</a:t>
                      </a:r>
                      <a:r>
                        <a:rPr lang="es-ES" sz="1200" b="0" i="0" u="none" strike="noStrike" baseline="0" dirty="0" smtClean="0">
                          <a:solidFill>
                            <a:schemeClr val="tx1"/>
                          </a:solidFill>
                          <a:effectLst/>
                          <a:latin typeface="Calibri"/>
                        </a:rPr>
                        <a:t> en la pregunta 4)</a:t>
                      </a:r>
                      <a:endParaRPr lang="es-ES" sz="1200" b="0" i="0" u="none" strike="noStrike" dirty="0">
                        <a:solidFill>
                          <a:schemeClr val="tx1"/>
                        </a:solidFill>
                        <a:effectLst/>
                        <a:latin typeface="Calibri"/>
                      </a:endParaRPr>
                    </a:p>
                  </a:txBody>
                  <a:tcPr marL="6105" marR="6105" marT="6105" marB="0" anchor="ctr"/>
                </a:tc>
              </a:tr>
            </a:tbl>
          </a:graphicData>
        </a:graphic>
      </p:graphicFrame>
    </p:spTree>
    <p:extLst>
      <p:ext uri="{BB962C8B-B14F-4D97-AF65-F5344CB8AC3E}">
        <p14:creationId xmlns:p14="http://schemas.microsoft.com/office/powerpoint/2010/main" val="41912839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2" name="1 Tabla"/>
          <p:cNvGraphicFramePr>
            <a:graphicFrameLocks noGrp="1"/>
          </p:cNvGraphicFramePr>
          <p:nvPr>
            <p:extLst>
              <p:ext uri="{D42A27DB-BD31-4B8C-83A1-F6EECF244321}">
                <p14:modId xmlns:p14="http://schemas.microsoft.com/office/powerpoint/2010/main" val="2906255340"/>
              </p:ext>
            </p:extLst>
          </p:nvPr>
        </p:nvGraphicFramePr>
        <p:xfrm>
          <a:off x="457200" y="555526"/>
          <a:ext cx="8229599" cy="3456384"/>
        </p:xfrm>
        <a:graphic>
          <a:graphicData uri="http://schemas.openxmlformats.org/drawingml/2006/table">
            <a:tbl>
              <a:tblPr>
                <a:tableStyleId>{5C22544A-7EE6-4342-B048-85BDC9FD1C3A}</a:tableStyleId>
              </a:tblPr>
              <a:tblGrid>
                <a:gridCol w="195361"/>
                <a:gridCol w="3487391"/>
                <a:gridCol w="4546847"/>
              </a:tblGrid>
              <a:tr h="1680735">
                <a:tc>
                  <a:txBody>
                    <a:bodyPr/>
                    <a:lstStyle/>
                    <a:p>
                      <a:pPr algn="ctr" fontAlgn="ctr"/>
                      <a:r>
                        <a:rPr lang="es-ES" sz="1200" u="none" strike="noStrike" dirty="0">
                          <a:effectLst/>
                        </a:rPr>
                        <a:t>11</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solidFill>
                            <a:schemeClr val="tx1"/>
                          </a:solidFill>
                          <a:effectLst/>
                        </a:rPr>
                        <a:t>¿Cómo se desarrolla el proceso de Intermediación?</a:t>
                      </a:r>
                      <a:endParaRPr lang="es-ES" sz="1200" b="0" i="0" u="none" strike="noStrike" dirty="0">
                        <a:solidFill>
                          <a:schemeClr val="tx1"/>
                        </a:solidFill>
                        <a:effectLst/>
                        <a:latin typeface="Calibri"/>
                      </a:endParaRPr>
                    </a:p>
                  </a:txBody>
                  <a:tcPr marL="6105" marR="6105" marT="6105"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ES" sz="1200" b="0" i="0" u="none" strike="noStrike" dirty="0" smtClean="0">
                          <a:solidFill>
                            <a:schemeClr val="tx1"/>
                          </a:solidFill>
                          <a:effectLst/>
                          <a:latin typeface="+mn-lt"/>
                        </a:rPr>
                        <a:t>(</a:t>
                      </a:r>
                      <a:r>
                        <a:rPr lang="es-ES" sz="1200" u="none" strike="noStrike" kern="1200" dirty="0" smtClean="0">
                          <a:solidFill>
                            <a:schemeClr val="tx1"/>
                          </a:solidFill>
                          <a:effectLst/>
                          <a:latin typeface="+mn-lt"/>
                          <a:ea typeface="+mn-ea"/>
                          <a:cs typeface="+mn-cs"/>
                        </a:rPr>
                        <a:t>Respuesta en la pregunta  3 y 4)</a:t>
                      </a:r>
                    </a:p>
                    <a:p>
                      <a:pPr marL="0" marR="0" indent="0" algn="l" defTabSz="914400" rtl="0" eaLnBrk="1" fontAlgn="ctr" latinLnBrk="0" hangingPunct="1">
                        <a:lnSpc>
                          <a:spcPct val="100000"/>
                        </a:lnSpc>
                        <a:spcBef>
                          <a:spcPts val="0"/>
                        </a:spcBef>
                        <a:spcAft>
                          <a:spcPts val="0"/>
                        </a:spcAft>
                        <a:buClrTx/>
                        <a:buSzTx/>
                        <a:buFontTx/>
                        <a:buNone/>
                        <a:tabLst/>
                        <a:defRPr/>
                      </a:pPr>
                      <a:endParaRPr lang="es-ES" sz="1200" b="0" i="0" u="none" strike="noStrike" dirty="0">
                        <a:solidFill>
                          <a:schemeClr val="tx1"/>
                        </a:solidFill>
                        <a:effectLst/>
                        <a:latin typeface="Calibri"/>
                      </a:endParaRPr>
                    </a:p>
                  </a:txBody>
                  <a:tcPr marL="6105" marR="6105" marT="6105" marB="0" anchor="ctr"/>
                </a:tc>
              </a:tr>
              <a:tr h="1775649">
                <a:tc>
                  <a:txBody>
                    <a:bodyPr/>
                    <a:lstStyle/>
                    <a:p>
                      <a:pPr algn="ctr" fontAlgn="ctr"/>
                      <a:r>
                        <a:rPr lang="es-ES" sz="1200" u="none" strike="noStrike" dirty="0">
                          <a:effectLst/>
                        </a:rPr>
                        <a:t>12</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Respecto a la población migrante ¿cómo se realiza el proceso de seguimiento-monitoreo en especial el proceso de intermediación o inserción laboral?</a:t>
                      </a:r>
                      <a:endParaRPr lang="es-ES" sz="1200" b="0" i="0" u="none" strike="noStrike" dirty="0">
                        <a:solidFill>
                          <a:srgbClr val="000000"/>
                        </a:solidFill>
                        <a:effectLst/>
                        <a:latin typeface="Calibri"/>
                      </a:endParaRPr>
                    </a:p>
                  </a:txBody>
                  <a:tcPr marL="6105" marR="6105" marT="6105" marB="0" anchor="ctr"/>
                </a:tc>
                <a:tc>
                  <a:txBody>
                    <a:bodyPr/>
                    <a:lstStyle/>
                    <a:p>
                      <a:pPr marL="0" marR="0" indent="0" algn="just" defTabSz="914400" rtl="0" eaLnBrk="1" fontAlgn="ctr" latinLnBrk="0" hangingPunct="1">
                        <a:lnSpc>
                          <a:spcPct val="100000"/>
                        </a:lnSpc>
                        <a:spcBef>
                          <a:spcPts val="0"/>
                        </a:spcBef>
                        <a:spcAft>
                          <a:spcPts val="0"/>
                        </a:spcAft>
                        <a:buClrTx/>
                        <a:buSzTx/>
                        <a:buFontTx/>
                        <a:buNone/>
                        <a:tabLst/>
                        <a:defRPr/>
                      </a:pPr>
                      <a:r>
                        <a:rPr lang="es-ES" sz="1200" u="none" strike="noStrike" dirty="0" smtClean="0">
                          <a:effectLst/>
                        </a:rPr>
                        <a:t>Con referencia a las</a:t>
                      </a:r>
                      <a:r>
                        <a:rPr lang="es-ES" sz="1200" u="none" strike="noStrike" baseline="0" dirty="0" smtClean="0">
                          <a:effectLst/>
                        </a:rPr>
                        <a:t> acciones realizadas  por la Dirección General de Empleo para el proceso de intermediación e inserción laboral, no se cuenta con ningún trámite específico para migrantes, quienes podrán acceder e incorporar sus datos a la bolsa de empleo como cualquier ciudadano paraguayo, quienes deberán necesariamente cumplir con los requisitos establecidos por el Código del Trabajo y sus leyes modificatorias. </a:t>
                      </a:r>
                      <a:endParaRPr lang="es-ES" sz="1200" b="0" i="0" u="none" strike="noStrike" dirty="0">
                        <a:solidFill>
                          <a:srgbClr val="C00000"/>
                        </a:solidFill>
                        <a:effectLst/>
                        <a:latin typeface="Calibri"/>
                      </a:endParaRPr>
                    </a:p>
                  </a:txBody>
                  <a:tcPr marL="6105" marR="6105" marT="6105" marB="0" anchor="ctr"/>
                </a:tc>
              </a:tr>
            </a:tbl>
          </a:graphicData>
        </a:graphic>
      </p:graphicFrame>
    </p:spTree>
    <p:extLst>
      <p:ext uri="{BB962C8B-B14F-4D97-AF65-F5344CB8AC3E}">
        <p14:creationId xmlns:p14="http://schemas.microsoft.com/office/powerpoint/2010/main" val="41912839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2" name="1 Tabla"/>
          <p:cNvGraphicFramePr>
            <a:graphicFrameLocks noGrp="1"/>
          </p:cNvGraphicFramePr>
          <p:nvPr>
            <p:extLst>
              <p:ext uri="{D42A27DB-BD31-4B8C-83A1-F6EECF244321}">
                <p14:modId xmlns:p14="http://schemas.microsoft.com/office/powerpoint/2010/main" val="2868131910"/>
              </p:ext>
            </p:extLst>
          </p:nvPr>
        </p:nvGraphicFramePr>
        <p:xfrm>
          <a:off x="457200" y="555526"/>
          <a:ext cx="8229599" cy="3672408"/>
        </p:xfrm>
        <a:graphic>
          <a:graphicData uri="http://schemas.openxmlformats.org/drawingml/2006/table">
            <a:tbl>
              <a:tblPr>
                <a:tableStyleId>{5C22544A-7EE6-4342-B048-85BDC9FD1C3A}</a:tableStyleId>
              </a:tblPr>
              <a:tblGrid>
                <a:gridCol w="195361"/>
                <a:gridCol w="3492085"/>
                <a:gridCol w="4542153"/>
              </a:tblGrid>
              <a:tr h="1886627">
                <a:tc>
                  <a:txBody>
                    <a:bodyPr/>
                    <a:lstStyle/>
                    <a:p>
                      <a:pPr algn="ctr" fontAlgn="ctr"/>
                      <a:r>
                        <a:rPr lang="es-ES" sz="1200" u="none" strike="noStrike" dirty="0">
                          <a:effectLst/>
                        </a:rPr>
                        <a:t>13</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Respecto a la brecha digital ¿qué acciones de contingencia y monitoreo se han tomado en caso los beneficiarios no tengan acceso a internet?</a:t>
                      </a:r>
                      <a:endParaRPr lang="es-ES" sz="1200" b="0" i="0" u="none" strike="noStrike" dirty="0">
                        <a:solidFill>
                          <a:srgbClr val="000000"/>
                        </a:solidFill>
                        <a:effectLst/>
                        <a:latin typeface="Calibri"/>
                      </a:endParaRPr>
                    </a:p>
                  </a:txBody>
                  <a:tcPr marL="6105" marR="6105" marT="6105"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ES" sz="1200" u="none" strike="noStrike" kern="1200" dirty="0" smtClean="0">
                          <a:solidFill>
                            <a:schemeClr val="dk1"/>
                          </a:solidFill>
                          <a:effectLst/>
                          <a:latin typeface="+mn-lt"/>
                          <a:ea typeface="+mn-ea"/>
                          <a:cs typeface="+mn-cs"/>
                        </a:rPr>
                        <a:t>Con</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relación a la conectividad, desde el Ministerio de Tra</a:t>
                      </a:r>
                      <a:r>
                        <a:rPr lang="es-ES" sz="1200" u="none" strike="noStrike" kern="1200" baseline="0" dirty="0" smtClean="0">
                          <a:solidFill>
                            <a:schemeClr val="dk1"/>
                          </a:solidFill>
                          <a:effectLst/>
                          <a:latin typeface="+mn-lt"/>
                          <a:ea typeface="+mn-ea"/>
                          <a:cs typeface="+mn-cs"/>
                        </a:rPr>
                        <a:t>bajo, Empleo y Seguridad Social,</a:t>
                      </a:r>
                      <a:r>
                        <a:rPr lang="es-ES" sz="1200" u="none" strike="noStrike" kern="1200" dirty="0" smtClean="0">
                          <a:solidFill>
                            <a:schemeClr val="dk1"/>
                          </a:solidFill>
                          <a:effectLst/>
                          <a:latin typeface="+mn-lt"/>
                          <a:ea typeface="+mn-ea"/>
                          <a:cs typeface="+mn-cs"/>
                        </a:rPr>
                        <a:t> se establecieron alianzas estratégicas con empresas de telefonía que disponen de aproximadamente 40 telecentros contando además con las 56 Unidades Formativas y los  8 Centros Tecnológicos</a:t>
                      </a:r>
                      <a:r>
                        <a:rPr lang="es-ES" sz="1200" u="none" strike="noStrike" kern="1200" baseline="0" dirty="0" smtClean="0">
                          <a:solidFill>
                            <a:schemeClr val="dk1"/>
                          </a:solidFill>
                          <a:effectLst/>
                          <a:latin typeface="+mn-lt"/>
                          <a:ea typeface="+mn-ea"/>
                          <a:cs typeface="+mn-cs"/>
                        </a:rPr>
                        <a:t> del SNPP que</a:t>
                      </a:r>
                      <a:r>
                        <a:rPr lang="es-ES" sz="1200" u="none" strike="noStrike" kern="1200" dirty="0" smtClean="0">
                          <a:solidFill>
                            <a:schemeClr val="dk1"/>
                          </a:solidFill>
                          <a:effectLst/>
                          <a:latin typeface="+mn-lt"/>
                          <a:ea typeface="+mn-ea"/>
                          <a:cs typeface="+mn-cs"/>
                        </a:rPr>
                        <a:t> se</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encuentran distribuidos a nivel país para obtener cobertura nacional. </a:t>
                      </a:r>
                    </a:p>
                    <a:p>
                      <a:pPr algn="l" fontAlgn="ctr"/>
                      <a:endParaRPr lang="es-ES" sz="1200" u="none" strike="noStrike" kern="1200" dirty="0">
                        <a:solidFill>
                          <a:schemeClr val="dk1"/>
                        </a:solidFill>
                        <a:effectLst/>
                        <a:latin typeface="+mn-lt"/>
                        <a:ea typeface="+mn-ea"/>
                        <a:cs typeface="+mn-cs"/>
                      </a:endParaRPr>
                    </a:p>
                  </a:txBody>
                  <a:tcPr marL="6105" marR="6105" marT="6105" marB="0" anchor="ctr"/>
                </a:tc>
              </a:tr>
              <a:tr h="1785781">
                <a:tc>
                  <a:txBody>
                    <a:bodyPr/>
                    <a:lstStyle/>
                    <a:p>
                      <a:pPr algn="ctr" fontAlgn="ctr"/>
                      <a:r>
                        <a:rPr lang="es-ES" sz="1200" u="none" strike="noStrike" dirty="0">
                          <a:effectLst/>
                        </a:rPr>
                        <a:t>14</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¿Tienen algún instrumento para focalizar a personas con discapacidad para la capacitación? </a:t>
                      </a:r>
                      <a:endParaRPr lang="es-ES" sz="1200" b="0" i="0" u="none" strike="noStrike" dirty="0">
                        <a:solidFill>
                          <a:srgbClr val="000000"/>
                        </a:solidFill>
                        <a:effectLst/>
                        <a:latin typeface="Calibri"/>
                      </a:endParaRPr>
                    </a:p>
                  </a:txBody>
                  <a:tcPr marL="6105" marR="6105" marT="6105" marB="0" anchor="ctr"/>
                </a:tc>
                <a:tc>
                  <a:txBody>
                    <a:bodyPr/>
                    <a:lstStyle/>
                    <a:p>
                      <a:pPr algn="just" fontAlgn="ctr"/>
                      <a:r>
                        <a:rPr lang="es-ES" sz="1200" u="none" strike="noStrike" kern="1200" dirty="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El SNPP cuenta con una Dirección que trabaja exclusivamente para</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 brindar capacitaciones a personas con discapacidad auditiva y de baja visión. Las capacitaciones se realizan en forma presencial con equipos especiales</a:t>
                      </a:r>
                      <a:r>
                        <a:rPr lang="es-ES" sz="1200" u="none" strike="noStrike" kern="1200" baseline="0" dirty="0" smtClean="0">
                          <a:solidFill>
                            <a:schemeClr val="dk1"/>
                          </a:solidFill>
                          <a:effectLst/>
                          <a:latin typeface="+mn-lt"/>
                          <a:ea typeface="+mn-ea"/>
                          <a:cs typeface="+mn-cs"/>
                        </a:rPr>
                        <a:t> e</a:t>
                      </a:r>
                      <a:r>
                        <a:rPr lang="es-ES" sz="1200" u="none" strike="noStrike" kern="1200" dirty="0" smtClean="0">
                          <a:solidFill>
                            <a:schemeClr val="dk1"/>
                          </a:solidFill>
                          <a:effectLst/>
                          <a:latin typeface="+mn-lt"/>
                          <a:ea typeface="+mn-ea"/>
                          <a:cs typeface="+mn-cs"/>
                        </a:rPr>
                        <a:t>n diferentes puntos del país, a través de las Unidades</a:t>
                      </a:r>
                      <a:r>
                        <a:rPr lang="es-ES" sz="1200" u="none" strike="noStrike" kern="1200" baseline="0" dirty="0" smtClean="0">
                          <a:solidFill>
                            <a:schemeClr val="dk1"/>
                          </a:solidFill>
                          <a:effectLst/>
                          <a:latin typeface="+mn-lt"/>
                          <a:ea typeface="+mn-ea"/>
                          <a:cs typeface="+mn-cs"/>
                        </a:rPr>
                        <a:t> Operativas del SNPP. </a:t>
                      </a:r>
                      <a:endParaRPr lang="es-ES" sz="1200" u="none" strike="noStrike" kern="1200" dirty="0">
                        <a:solidFill>
                          <a:schemeClr val="dk1"/>
                        </a:solidFill>
                        <a:effectLst/>
                        <a:latin typeface="+mn-lt"/>
                        <a:ea typeface="+mn-ea"/>
                        <a:cs typeface="+mn-cs"/>
                      </a:endParaRPr>
                    </a:p>
                  </a:txBody>
                  <a:tcPr marL="6105" marR="6105" marT="6105" marB="0" anchor="ctr"/>
                </a:tc>
              </a:tr>
            </a:tbl>
          </a:graphicData>
        </a:graphic>
      </p:graphicFrame>
    </p:spTree>
    <p:extLst>
      <p:ext uri="{BB962C8B-B14F-4D97-AF65-F5344CB8AC3E}">
        <p14:creationId xmlns:p14="http://schemas.microsoft.com/office/powerpoint/2010/main" val="419128392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2" name="1 Tabla"/>
          <p:cNvGraphicFramePr>
            <a:graphicFrameLocks noGrp="1"/>
          </p:cNvGraphicFramePr>
          <p:nvPr>
            <p:extLst>
              <p:ext uri="{D42A27DB-BD31-4B8C-83A1-F6EECF244321}">
                <p14:modId xmlns:p14="http://schemas.microsoft.com/office/powerpoint/2010/main" val="3898339879"/>
              </p:ext>
            </p:extLst>
          </p:nvPr>
        </p:nvGraphicFramePr>
        <p:xfrm>
          <a:off x="251520" y="123479"/>
          <a:ext cx="8640960" cy="4320480"/>
        </p:xfrm>
        <a:graphic>
          <a:graphicData uri="http://schemas.openxmlformats.org/drawingml/2006/table">
            <a:tbl>
              <a:tblPr>
                <a:tableStyleId>{5C22544A-7EE6-4342-B048-85BDC9FD1C3A}</a:tableStyleId>
              </a:tblPr>
              <a:tblGrid>
                <a:gridCol w="195361"/>
                <a:gridCol w="1820863"/>
                <a:gridCol w="6624736"/>
              </a:tblGrid>
              <a:tr h="2510877">
                <a:tc>
                  <a:txBody>
                    <a:bodyPr/>
                    <a:lstStyle/>
                    <a:p>
                      <a:pPr algn="ctr" fontAlgn="ctr"/>
                      <a:r>
                        <a:rPr lang="es-ES" sz="1200" u="none" strike="noStrike" dirty="0">
                          <a:effectLst/>
                        </a:rPr>
                        <a:t>15</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 ¿En esta experiencia de “GENERACIÓN DIGITAL” han trabajado con qué tipo de discapacidad?</a:t>
                      </a:r>
                      <a:endParaRPr lang="es-ES" sz="1200" b="0" i="0"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kern="1200" dirty="0" smtClean="0">
                          <a:solidFill>
                            <a:schemeClr val="dk1"/>
                          </a:solidFill>
                          <a:effectLst/>
                          <a:latin typeface="+mn-lt"/>
                          <a:ea typeface="+mn-ea"/>
                          <a:cs typeface="+mn-cs"/>
                        </a:rPr>
                        <a:t>No se cuentan con  datos  específicos o informes  estadísticos para la discriminación de usuarios con discapacidad en este programa</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 sin embargo a través de</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los foros de los cursos varios participantes manifiestan algún tipo de</a:t>
                      </a:r>
                      <a:r>
                        <a:rPr lang="es-ES" sz="1200" u="none" strike="noStrike" kern="1200" baseline="0" dirty="0" smtClean="0">
                          <a:solidFill>
                            <a:schemeClr val="dk1"/>
                          </a:solidFill>
                          <a:effectLst/>
                          <a:latin typeface="+mn-lt"/>
                          <a:ea typeface="+mn-ea"/>
                          <a:cs typeface="+mn-cs"/>
                        </a:rPr>
                        <a:t>  dis</a:t>
                      </a:r>
                      <a:r>
                        <a:rPr lang="es-ES" sz="1200" u="none" strike="noStrike" kern="1200" dirty="0" smtClean="0">
                          <a:solidFill>
                            <a:schemeClr val="dk1"/>
                          </a:solidFill>
                          <a:effectLst/>
                          <a:latin typeface="+mn-lt"/>
                          <a:ea typeface="+mn-ea"/>
                          <a:cs typeface="+mn-cs"/>
                        </a:rPr>
                        <a:t>capacidad</a:t>
                      </a:r>
                      <a:r>
                        <a:rPr lang="es-ES" sz="1200" u="none" strike="noStrike" kern="1200" baseline="0" dirty="0" smtClean="0">
                          <a:solidFill>
                            <a:schemeClr val="dk1"/>
                          </a:solidFill>
                          <a:effectLst/>
                          <a:latin typeface="+mn-lt"/>
                          <a:ea typeface="+mn-ea"/>
                          <a:cs typeface="+mn-cs"/>
                        </a:rPr>
                        <a:t> como  la  </a:t>
                      </a:r>
                      <a:r>
                        <a:rPr lang="es-ES" sz="1200" u="none" strike="noStrike" kern="1200" dirty="0" smtClean="0">
                          <a:solidFill>
                            <a:schemeClr val="dk1"/>
                          </a:solidFill>
                          <a:effectLst/>
                          <a:latin typeface="+mn-lt"/>
                          <a:ea typeface="+mn-ea"/>
                          <a:cs typeface="+mn-cs"/>
                        </a:rPr>
                        <a:t>auditiva, visual, física, entre otras</a:t>
                      </a:r>
                      <a:r>
                        <a:rPr lang="es-ES" sz="1200" u="none" strike="noStrike" kern="1200" baseline="0" dirty="0" smtClean="0">
                          <a:solidFill>
                            <a:schemeClr val="dk1"/>
                          </a:solidFill>
                          <a:effectLst/>
                          <a:latin typeface="+mn-lt"/>
                          <a:ea typeface="+mn-ea"/>
                          <a:cs typeface="+mn-cs"/>
                        </a:rPr>
                        <a:t> y l</a:t>
                      </a:r>
                      <a:r>
                        <a:rPr lang="es-ES" sz="1200" u="none" strike="noStrike" kern="1200" dirty="0" smtClean="0">
                          <a:solidFill>
                            <a:schemeClr val="dk1"/>
                          </a:solidFill>
                          <a:effectLst/>
                          <a:latin typeface="+mn-lt"/>
                          <a:ea typeface="+mn-ea"/>
                          <a:cs typeface="+mn-cs"/>
                        </a:rPr>
                        <a:t>a modalidad E-</a:t>
                      </a:r>
                      <a:r>
                        <a:rPr lang="es-ES" sz="1200" u="none" strike="noStrike" kern="1200" dirty="0" err="1" smtClean="0">
                          <a:solidFill>
                            <a:schemeClr val="dk1"/>
                          </a:solidFill>
                          <a:effectLst/>
                          <a:latin typeface="+mn-lt"/>
                          <a:ea typeface="+mn-ea"/>
                          <a:cs typeface="+mn-cs"/>
                        </a:rPr>
                        <a:t>learning</a:t>
                      </a:r>
                      <a:r>
                        <a:rPr lang="es-ES" sz="1200" u="none" strike="noStrike" kern="1200" dirty="0" smtClean="0">
                          <a:solidFill>
                            <a:schemeClr val="dk1"/>
                          </a:solidFill>
                          <a:effectLst/>
                          <a:latin typeface="+mn-lt"/>
                          <a:ea typeface="+mn-ea"/>
                          <a:cs typeface="+mn-cs"/>
                        </a:rPr>
                        <a:t>   facilita en algunos casos la participación de los mismos.</a:t>
                      </a:r>
                    </a:p>
                    <a:p>
                      <a:pPr algn="l" fontAlgn="ctr"/>
                      <a:r>
                        <a:rPr lang="es-ES" sz="1200" u="none" strike="noStrike" kern="1200" dirty="0" smtClean="0">
                          <a:solidFill>
                            <a:schemeClr val="dk1"/>
                          </a:solidFill>
                          <a:effectLst/>
                          <a:latin typeface="+mn-lt"/>
                          <a:ea typeface="+mn-ea"/>
                          <a:cs typeface="+mn-cs"/>
                        </a:rPr>
                        <a:t> </a:t>
                      </a:r>
                    </a:p>
                    <a:p>
                      <a:pPr algn="l" fontAlgn="ctr"/>
                      <a:r>
                        <a:rPr lang="es-ES" sz="1200" u="none" strike="noStrike" kern="1200" dirty="0" smtClean="0">
                          <a:solidFill>
                            <a:schemeClr val="dk1"/>
                          </a:solidFill>
                          <a:effectLst/>
                          <a:latin typeface="+mn-lt"/>
                          <a:ea typeface="+mn-ea"/>
                          <a:cs typeface="+mn-cs"/>
                        </a:rPr>
                        <a:t>La Plataforma MOODLE es bastante accesible y amigable para todo tipo de usuarios, sin distinción de capacidades. Además</a:t>
                      </a:r>
                      <a:r>
                        <a:rPr lang="es-ES" sz="1200" u="none" strike="noStrike" kern="1200" baseline="0" dirty="0" smtClean="0">
                          <a:solidFill>
                            <a:schemeClr val="dk1"/>
                          </a:solidFill>
                          <a:effectLst/>
                          <a:latin typeface="+mn-lt"/>
                          <a:ea typeface="+mn-ea"/>
                          <a:cs typeface="+mn-cs"/>
                        </a:rPr>
                        <a:t> se cuenta con  algunos </a:t>
                      </a:r>
                      <a:r>
                        <a:rPr lang="es-ES" sz="1200" u="none" strike="noStrike" kern="1200" dirty="0" err="1" smtClean="0">
                          <a:solidFill>
                            <a:schemeClr val="dk1"/>
                          </a:solidFill>
                          <a:effectLst/>
                          <a:latin typeface="+mn-lt"/>
                          <a:ea typeface="+mn-ea"/>
                          <a:cs typeface="+mn-cs"/>
                        </a:rPr>
                        <a:t>PLUGINs</a:t>
                      </a:r>
                      <a:r>
                        <a:rPr lang="es-ES" sz="1200" u="none" strike="noStrike" kern="1200" dirty="0" smtClean="0">
                          <a:solidFill>
                            <a:schemeClr val="dk1"/>
                          </a:solidFill>
                          <a:effectLst/>
                          <a:latin typeface="+mn-lt"/>
                          <a:ea typeface="+mn-ea"/>
                          <a:cs typeface="+mn-cs"/>
                        </a:rPr>
                        <a:t>  que son programas complementarios que amplían las funciones de accesibilidad</a:t>
                      </a:r>
                      <a:r>
                        <a:rPr lang="es-ES" sz="1200" u="none" strike="noStrike" kern="1200" baseline="0" dirty="0" smtClean="0">
                          <a:solidFill>
                            <a:schemeClr val="dk1"/>
                          </a:solidFill>
                          <a:effectLst/>
                          <a:latin typeface="+mn-lt"/>
                          <a:ea typeface="+mn-ea"/>
                          <a:cs typeface="+mn-cs"/>
                        </a:rPr>
                        <a:t> de la plataforma. </a:t>
                      </a:r>
                      <a:endParaRPr lang="es-ES" sz="1200" u="none" strike="noStrike" kern="1200" dirty="0" smtClean="0">
                        <a:solidFill>
                          <a:schemeClr val="dk1"/>
                        </a:solidFill>
                        <a:effectLst/>
                        <a:latin typeface="+mn-lt"/>
                        <a:ea typeface="+mn-ea"/>
                        <a:cs typeface="+mn-cs"/>
                      </a:endParaRPr>
                    </a:p>
                    <a:p>
                      <a:pPr algn="l" fontAlgn="ctr"/>
                      <a:r>
                        <a:rPr lang="es-ES" sz="1200" i="1" u="none" strike="noStrike" dirty="0" smtClean="0">
                          <a:solidFill>
                            <a:srgbClr val="C00000"/>
                          </a:solidFill>
                          <a:effectLst/>
                        </a:rPr>
                        <a:t> </a:t>
                      </a:r>
                      <a:r>
                        <a:rPr lang="es-ES" sz="1200" u="none" strike="noStrike" dirty="0">
                          <a:effectLst/>
                        </a:rPr>
                        <a:t> </a:t>
                      </a:r>
                      <a:endParaRPr lang="es-ES" sz="1200" b="0" i="0" u="none" strike="noStrike" dirty="0">
                        <a:solidFill>
                          <a:srgbClr val="C00000"/>
                        </a:solidFill>
                        <a:effectLst/>
                        <a:latin typeface="Calibri"/>
                      </a:endParaRPr>
                    </a:p>
                  </a:txBody>
                  <a:tcPr marL="6105" marR="6105" marT="6105" marB="0" anchor="ctr"/>
                </a:tc>
              </a:tr>
              <a:tr h="1809603">
                <a:tc>
                  <a:txBody>
                    <a:bodyPr/>
                    <a:lstStyle/>
                    <a:p>
                      <a:pPr algn="ctr" fontAlgn="ctr"/>
                      <a:r>
                        <a:rPr lang="es-ES" sz="1200" u="none" strike="noStrike" dirty="0">
                          <a:effectLst/>
                        </a:rPr>
                        <a:t>16</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solidFill>
                            <a:schemeClr val="tx1"/>
                          </a:solidFill>
                          <a:effectLst/>
                        </a:rPr>
                        <a:t>¿Cuentan con directivas, lineamientos que establecen las pautas del proceso de monitoreo?, de ser la respuesta afirmativa, se solicita la remisión de dicha información</a:t>
                      </a:r>
                      <a:endParaRPr lang="es-ES" sz="1200" b="0" i="0" u="none" strike="noStrike" dirty="0">
                        <a:solidFill>
                          <a:schemeClr val="tx1"/>
                        </a:solidFill>
                        <a:effectLst/>
                        <a:latin typeface="Calibri"/>
                      </a:endParaRPr>
                    </a:p>
                  </a:txBody>
                  <a:tcPr marL="6105" marR="6105" marT="6105" marB="0" anchor="ctr"/>
                </a:tc>
                <a:tc>
                  <a:txBody>
                    <a:bodyPr/>
                    <a:lstStyle/>
                    <a:p>
                      <a:pPr algn="l" fontAlgn="ctr"/>
                      <a:r>
                        <a:rPr lang="es-ES" sz="1200" b="0" i="0" u="none" strike="noStrike" dirty="0" smtClean="0">
                          <a:solidFill>
                            <a:schemeClr val="tx1"/>
                          </a:solidFill>
                          <a:effectLst/>
                          <a:latin typeface="Calibri"/>
                        </a:rPr>
                        <a:t>Se cuenta con la carpeta del instructor,</a:t>
                      </a:r>
                      <a:r>
                        <a:rPr lang="es-ES" sz="1200" b="0" i="0" u="none" strike="noStrike" baseline="0" dirty="0" smtClean="0">
                          <a:solidFill>
                            <a:schemeClr val="tx1"/>
                          </a:solidFill>
                          <a:effectLst/>
                          <a:latin typeface="Calibri"/>
                        </a:rPr>
                        <a:t> el cual es administrado por el instructor designado al curso quien presenta dicha carpeta al Jefe de Ejecución y Control de Cursos para ser posteriormente remitida a la Gerencia Técnica.</a:t>
                      </a:r>
                      <a:endParaRPr lang="es-ES" sz="1200" b="0" i="0" u="none" strike="noStrike" dirty="0">
                        <a:solidFill>
                          <a:schemeClr val="tx1"/>
                        </a:solidFill>
                        <a:effectLst/>
                        <a:latin typeface="Calibri"/>
                      </a:endParaRPr>
                    </a:p>
                  </a:txBody>
                  <a:tcPr marL="6105" marR="6105" marT="6105" marB="0" anchor="ctr"/>
                </a:tc>
              </a:tr>
            </a:tbl>
          </a:graphicData>
        </a:graphic>
      </p:graphicFrame>
    </p:spTree>
    <p:extLst>
      <p:ext uri="{BB962C8B-B14F-4D97-AF65-F5344CB8AC3E}">
        <p14:creationId xmlns:p14="http://schemas.microsoft.com/office/powerpoint/2010/main" val="325729940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7" y="4532220"/>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2" name="1 Tabla"/>
          <p:cNvGraphicFramePr>
            <a:graphicFrameLocks noGrp="1"/>
          </p:cNvGraphicFramePr>
          <p:nvPr>
            <p:extLst>
              <p:ext uri="{D42A27DB-BD31-4B8C-83A1-F6EECF244321}">
                <p14:modId xmlns:p14="http://schemas.microsoft.com/office/powerpoint/2010/main" val="2616437046"/>
              </p:ext>
            </p:extLst>
          </p:nvPr>
        </p:nvGraphicFramePr>
        <p:xfrm>
          <a:off x="421455" y="555526"/>
          <a:ext cx="8229599" cy="3816424"/>
        </p:xfrm>
        <a:graphic>
          <a:graphicData uri="http://schemas.openxmlformats.org/drawingml/2006/table">
            <a:tbl>
              <a:tblPr>
                <a:tableStyleId>{5C22544A-7EE6-4342-B048-85BDC9FD1C3A}</a:tableStyleId>
              </a:tblPr>
              <a:tblGrid>
                <a:gridCol w="195361"/>
                <a:gridCol w="3492085"/>
                <a:gridCol w="4542153"/>
              </a:tblGrid>
              <a:tr h="1521702">
                <a:tc>
                  <a:txBody>
                    <a:bodyPr/>
                    <a:lstStyle/>
                    <a:p>
                      <a:pPr algn="ctr" fontAlgn="ctr"/>
                      <a:r>
                        <a:rPr lang="es-ES" sz="1200" u="none" strike="noStrike" dirty="0">
                          <a:effectLst/>
                        </a:rPr>
                        <a:t>17</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¿Cuál es la estrategia planteada para la mitigación de los niveles de deserción que se presentaron en la ejecución de la capacitación?</a:t>
                      </a:r>
                      <a:endParaRPr lang="es-ES" sz="1200" b="0" i="0"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kern="1200" dirty="0" smtClean="0">
                          <a:solidFill>
                            <a:schemeClr val="dk1"/>
                          </a:solidFill>
                          <a:effectLst/>
                          <a:latin typeface="+mn-lt"/>
                          <a:ea typeface="+mn-ea"/>
                          <a:cs typeface="+mn-cs"/>
                        </a:rPr>
                        <a:t>Desde el inicio de la implementación a partir de mayo del 2021 se ha observado una tasa de deserción muy baja que pudiera relacionarse a la tutoría personalizada de los instructores en la plataforma. </a:t>
                      </a:r>
                    </a:p>
                    <a:p>
                      <a:pPr algn="l" fontAlgn="ctr"/>
                      <a:r>
                        <a:rPr lang="es-ES" sz="1200" u="none" strike="noStrike" kern="1200" dirty="0" smtClean="0">
                          <a:solidFill>
                            <a:schemeClr val="dk1"/>
                          </a:solidFill>
                          <a:effectLst/>
                          <a:latin typeface="+mn-lt"/>
                          <a:ea typeface="+mn-ea"/>
                          <a:cs typeface="+mn-cs"/>
                        </a:rPr>
                        <a:t> Por lo que no se cuenta con un plan de contingencia para mitigación de esta dificultad. </a:t>
                      </a:r>
                      <a:endParaRPr lang="es-ES" sz="1200" u="none" strike="noStrike" kern="1200" dirty="0">
                        <a:solidFill>
                          <a:schemeClr val="dk1"/>
                        </a:solidFill>
                        <a:effectLst/>
                        <a:latin typeface="+mn-lt"/>
                        <a:ea typeface="+mn-ea"/>
                        <a:cs typeface="+mn-cs"/>
                      </a:endParaRPr>
                    </a:p>
                  </a:txBody>
                  <a:tcPr marL="6105" marR="6105" marT="6105" marB="0" anchor="ctr"/>
                </a:tc>
              </a:tr>
              <a:tr h="2294722">
                <a:tc>
                  <a:txBody>
                    <a:bodyPr/>
                    <a:lstStyle/>
                    <a:p>
                      <a:pPr algn="ctr" fontAlgn="ctr"/>
                      <a:r>
                        <a:rPr lang="es-ES" sz="1200" u="none" strike="noStrike" dirty="0">
                          <a:effectLst/>
                        </a:rPr>
                        <a:t>18</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 ¿Cuál es el porcentaje de personas egresadas de los cursos brindados por GENERACIÓN DIGITAL, que muestran el desinterés en pasar los procesos de reclutamiento y cuáles son las estrategias para mitigar esta problemática.</a:t>
                      </a:r>
                      <a:endParaRPr lang="es-ES" sz="1200" b="0" i="0" u="none" strike="noStrike" dirty="0">
                        <a:solidFill>
                          <a:srgbClr val="000000"/>
                        </a:solidFill>
                        <a:effectLst/>
                        <a:latin typeface="Calibri"/>
                      </a:endParaRPr>
                    </a:p>
                  </a:txBody>
                  <a:tcPr marL="6105" marR="6105" marT="6105" marB="0" anchor="ctr"/>
                </a:tc>
                <a:tc>
                  <a:txBody>
                    <a:bodyPr/>
                    <a:lstStyle/>
                    <a:p>
                      <a:pPr marL="0" algn="l" defTabSz="914400" rtl="0" eaLnBrk="1" fontAlgn="ctr" latinLnBrk="0" hangingPunct="1"/>
                      <a:r>
                        <a:rPr lang="es-ES" sz="1200" u="none" strike="noStrike" kern="1200" dirty="0" smtClean="0">
                          <a:solidFill>
                            <a:schemeClr val="dk1"/>
                          </a:solidFill>
                          <a:effectLst/>
                          <a:latin typeface="+mn-lt"/>
                          <a:ea typeface="+mn-ea"/>
                          <a:cs typeface="+mn-cs"/>
                        </a:rPr>
                        <a:t>Conforme a los datos obrantes en los registros del Sistema Identidad se observa una deserción de entre 10 y 15%  (mayo 2021  a mayo  2022)</a:t>
                      </a:r>
                      <a:endParaRPr lang="es-ES" sz="1200" u="none" strike="noStrike" kern="1200" dirty="0">
                        <a:solidFill>
                          <a:schemeClr val="dk1"/>
                        </a:solidFill>
                        <a:effectLst/>
                        <a:latin typeface="+mn-lt"/>
                        <a:ea typeface="+mn-ea"/>
                        <a:cs typeface="+mn-cs"/>
                      </a:endParaRPr>
                    </a:p>
                  </a:txBody>
                  <a:tcPr marL="6105" marR="6105" marT="6105" marB="0" anchor="ctr"/>
                </a:tc>
              </a:tr>
            </a:tbl>
          </a:graphicData>
        </a:graphic>
      </p:graphicFrame>
    </p:spTree>
    <p:extLst>
      <p:ext uri="{BB962C8B-B14F-4D97-AF65-F5344CB8AC3E}">
        <p14:creationId xmlns:p14="http://schemas.microsoft.com/office/powerpoint/2010/main" val="39568401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62261" y="4488318"/>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17459" y="4528497"/>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27655" y="4423819"/>
            <a:ext cx="1370008" cy="570315"/>
          </a:xfrm>
          <a:prstGeom prst="rect">
            <a:avLst/>
          </a:prstGeom>
          <a:ln/>
        </p:spPr>
      </p:pic>
      <p:graphicFrame>
        <p:nvGraphicFramePr>
          <p:cNvPr id="7" name="6 Tabla"/>
          <p:cNvGraphicFramePr>
            <a:graphicFrameLocks noGrp="1"/>
          </p:cNvGraphicFramePr>
          <p:nvPr>
            <p:extLst>
              <p:ext uri="{D42A27DB-BD31-4B8C-83A1-F6EECF244321}">
                <p14:modId xmlns:p14="http://schemas.microsoft.com/office/powerpoint/2010/main" val="552006922"/>
              </p:ext>
            </p:extLst>
          </p:nvPr>
        </p:nvGraphicFramePr>
        <p:xfrm>
          <a:off x="395536" y="483518"/>
          <a:ext cx="8229599" cy="3537368"/>
        </p:xfrm>
        <a:graphic>
          <a:graphicData uri="http://schemas.openxmlformats.org/drawingml/2006/table">
            <a:tbl>
              <a:tblPr>
                <a:tableStyleId>{5C22544A-7EE6-4342-B048-85BDC9FD1C3A}</a:tableStyleId>
              </a:tblPr>
              <a:tblGrid>
                <a:gridCol w="195361"/>
                <a:gridCol w="3492085"/>
                <a:gridCol w="4542153"/>
              </a:tblGrid>
              <a:tr h="1530995">
                <a:tc>
                  <a:txBody>
                    <a:bodyPr/>
                    <a:lstStyle/>
                    <a:p>
                      <a:pPr algn="ctr" fontAlgn="ctr"/>
                      <a:r>
                        <a:rPr lang="es-ES" sz="1200" u="none" strike="noStrike" dirty="0">
                          <a:effectLst/>
                        </a:rPr>
                        <a:t>1</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¿Cuál es el perfil del </a:t>
                      </a:r>
                      <a:r>
                        <a:rPr lang="es-ES" sz="1200" u="none" strike="noStrike" dirty="0" smtClean="0">
                          <a:effectLst/>
                        </a:rPr>
                        <a:t>público objetivo o que </a:t>
                      </a:r>
                      <a:r>
                        <a:rPr lang="es-ES" sz="1200" u="none" strike="noStrike" dirty="0">
                          <a:effectLst/>
                        </a:rPr>
                        <a:t>abarca el Plan de Acción “Generación Digital”?</a:t>
                      </a:r>
                      <a:endParaRPr lang="es-ES" sz="1200" b="0" i="0"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kern="1200" dirty="0" smtClean="0">
                          <a:solidFill>
                            <a:schemeClr val="dk1"/>
                          </a:solidFill>
                          <a:effectLst/>
                          <a:latin typeface="+mn-lt"/>
                          <a:ea typeface="+mn-ea"/>
                          <a:cs typeface="+mn-cs"/>
                        </a:rPr>
                        <a:t>Jóvenes paraguayos </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de 15 años</a:t>
                      </a:r>
                      <a:r>
                        <a:rPr lang="es-ES" sz="1200" u="none" strike="noStrike" kern="1200" baseline="0" dirty="0" smtClean="0">
                          <a:solidFill>
                            <a:schemeClr val="dk1"/>
                          </a:solidFill>
                          <a:effectLst/>
                          <a:latin typeface="+mn-lt"/>
                          <a:ea typeface="+mn-ea"/>
                          <a:cs typeface="+mn-cs"/>
                        </a:rPr>
                        <a:t> y mas </a:t>
                      </a:r>
                      <a:r>
                        <a:rPr lang="es-ES" sz="1200" u="none" strike="noStrike" kern="1200" dirty="0" smtClean="0">
                          <a:solidFill>
                            <a:schemeClr val="dk1"/>
                          </a:solidFill>
                          <a:effectLst/>
                          <a:latin typeface="+mn-lt"/>
                          <a:ea typeface="+mn-ea"/>
                          <a:cs typeface="+mn-cs"/>
                        </a:rPr>
                        <a:t> interesados en capacitarse </a:t>
                      </a:r>
                      <a:r>
                        <a:rPr lang="es-ES" sz="1200" u="none" strike="noStrike" kern="1200" dirty="0">
                          <a:solidFill>
                            <a:schemeClr val="dk1"/>
                          </a:solidFill>
                          <a:effectLst/>
                          <a:latin typeface="+mn-lt"/>
                          <a:ea typeface="+mn-ea"/>
                          <a:cs typeface="+mn-cs"/>
                        </a:rPr>
                        <a:t>en competencias </a:t>
                      </a:r>
                      <a:r>
                        <a:rPr lang="es-ES" sz="1200" u="none" strike="noStrike" kern="1200" dirty="0" smtClean="0">
                          <a:solidFill>
                            <a:schemeClr val="dk1"/>
                          </a:solidFill>
                          <a:effectLst/>
                          <a:latin typeface="+mn-lt"/>
                          <a:ea typeface="+mn-ea"/>
                          <a:cs typeface="+mn-cs"/>
                        </a:rPr>
                        <a:t>digitales para </a:t>
                      </a:r>
                      <a:r>
                        <a:rPr lang="es-ES" sz="1200" u="none" strike="noStrike" kern="1200" dirty="0">
                          <a:solidFill>
                            <a:schemeClr val="dk1"/>
                          </a:solidFill>
                          <a:effectLst/>
                          <a:latin typeface="+mn-lt"/>
                          <a:ea typeface="+mn-ea"/>
                          <a:cs typeface="+mn-cs"/>
                        </a:rPr>
                        <a:t>su inserción </a:t>
                      </a:r>
                      <a:r>
                        <a:rPr lang="es-ES" sz="1200" u="none" strike="noStrike" kern="1200" dirty="0" smtClean="0">
                          <a:solidFill>
                            <a:schemeClr val="dk1"/>
                          </a:solidFill>
                          <a:effectLst/>
                          <a:latin typeface="+mn-lt"/>
                          <a:ea typeface="+mn-ea"/>
                          <a:cs typeface="+mn-cs"/>
                        </a:rPr>
                        <a:t>laboral.</a:t>
                      </a:r>
                      <a:r>
                        <a:rPr lang="es-ES" sz="1200" u="none" strike="noStrike" kern="1200" dirty="0">
                          <a:solidFill>
                            <a:schemeClr val="dk1"/>
                          </a:solidFill>
                          <a:effectLst/>
                          <a:latin typeface="+mn-lt"/>
                          <a:ea typeface="+mn-ea"/>
                          <a:cs typeface="+mn-cs"/>
                        </a:rPr>
                        <a:t/>
                      </a:r>
                      <a:br>
                        <a:rPr lang="es-ES" sz="1200" u="none" strike="noStrike" kern="1200" dirty="0">
                          <a:solidFill>
                            <a:schemeClr val="dk1"/>
                          </a:solidFill>
                          <a:effectLst/>
                          <a:latin typeface="+mn-lt"/>
                          <a:ea typeface="+mn-ea"/>
                          <a:cs typeface="+mn-cs"/>
                        </a:rPr>
                      </a:br>
                      <a:endParaRPr lang="es-ES" sz="1200" u="none" strike="noStrike" kern="1200" dirty="0">
                        <a:solidFill>
                          <a:schemeClr val="dk1"/>
                        </a:solidFill>
                        <a:effectLst/>
                        <a:latin typeface="+mn-lt"/>
                        <a:ea typeface="+mn-ea"/>
                        <a:cs typeface="+mn-cs"/>
                      </a:endParaRPr>
                    </a:p>
                  </a:txBody>
                  <a:tcPr marL="6105" marR="6105" marT="6105" marB="0" anchor="ctr"/>
                </a:tc>
              </a:tr>
              <a:tr h="2006373">
                <a:tc>
                  <a:txBody>
                    <a:bodyPr/>
                    <a:lstStyle/>
                    <a:p>
                      <a:pPr algn="ctr" fontAlgn="ctr"/>
                      <a:r>
                        <a:rPr lang="es-ES" sz="1200" u="none" strike="noStrike" dirty="0">
                          <a:effectLst/>
                        </a:rPr>
                        <a:t>2</a:t>
                      </a:r>
                      <a:endParaRPr lang="es-ES" sz="14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¿Existe algún tipo de capacitación dirigido a poblaciones vulnerables (detallando el perfil)?</a:t>
                      </a:r>
                      <a:endParaRPr lang="es-ES" sz="1200" b="0" i="0" u="none" strike="noStrike" dirty="0">
                        <a:solidFill>
                          <a:srgbClr val="000000"/>
                        </a:solidFill>
                        <a:effectLst/>
                        <a:latin typeface="Calibri"/>
                      </a:endParaRPr>
                    </a:p>
                  </a:txBody>
                  <a:tcPr marL="6105" marR="6105" marT="6105" marB="0" anchor="ctr"/>
                </a:tc>
                <a:tc>
                  <a:txBody>
                    <a:bodyPr/>
                    <a:lstStyle/>
                    <a:p>
                      <a:pPr algn="ctr" fontAlgn="ctr"/>
                      <a:endParaRPr lang="es-ES" sz="1200" i="1" u="none" strike="noStrike" baseline="0" dirty="0" smtClean="0">
                        <a:solidFill>
                          <a:srgbClr val="C00000"/>
                        </a:solidFill>
                        <a:effectLst/>
                      </a:endParaRPr>
                    </a:p>
                    <a:p>
                      <a:pPr marL="0" algn="l" defTabSz="914400" rtl="0" eaLnBrk="1" fontAlgn="ctr" latinLnBrk="0" hangingPunct="1"/>
                      <a:r>
                        <a:rPr lang="es-ES" sz="1200" u="none" strike="noStrike" kern="1200" dirty="0" smtClean="0">
                          <a:solidFill>
                            <a:schemeClr val="dk1"/>
                          </a:solidFill>
                          <a:effectLst/>
                          <a:latin typeface="+mn-lt"/>
                          <a:ea typeface="+mn-ea"/>
                          <a:cs typeface="+mn-cs"/>
                        </a:rPr>
                        <a:t>Para</a:t>
                      </a:r>
                      <a:r>
                        <a:rPr lang="es-ES" sz="1200" u="none" strike="noStrike" kern="1200" baseline="0" dirty="0" smtClean="0">
                          <a:solidFill>
                            <a:schemeClr val="dk1"/>
                          </a:solidFill>
                          <a:effectLst/>
                          <a:latin typeface="+mn-lt"/>
                          <a:ea typeface="+mn-ea"/>
                          <a:cs typeface="+mn-cs"/>
                        </a:rPr>
                        <a:t> la atención a </a:t>
                      </a:r>
                      <a:r>
                        <a:rPr lang="es-ES" sz="1200" u="none" strike="noStrike" kern="1200" dirty="0" smtClean="0">
                          <a:solidFill>
                            <a:schemeClr val="dk1"/>
                          </a:solidFill>
                          <a:effectLst/>
                          <a:latin typeface="+mn-lt"/>
                          <a:ea typeface="+mn-ea"/>
                          <a:cs typeface="+mn-cs"/>
                        </a:rPr>
                        <a:t> comunidades vulnerables se realizan  alianzas estratégicas con gobiernos locales, empresas y entes públicos que proporcionan equipos informáticos y</a:t>
                      </a:r>
                      <a:r>
                        <a:rPr lang="es-ES" sz="1200" u="none" strike="noStrike" kern="1200" baseline="0" dirty="0" smtClean="0">
                          <a:solidFill>
                            <a:schemeClr val="dk1"/>
                          </a:solidFill>
                          <a:effectLst/>
                          <a:latin typeface="+mn-lt"/>
                          <a:ea typeface="+mn-ea"/>
                          <a:cs typeface="+mn-cs"/>
                        </a:rPr>
                        <a:t> acceso a </a:t>
                      </a:r>
                      <a:r>
                        <a:rPr lang="es-ES" sz="1200" u="none" strike="noStrike" kern="1200" dirty="0" smtClean="0">
                          <a:solidFill>
                            <a:schemeClr val="dk1"/>
                          </a:solidFill>
                          <a:effectLst/>
                          <a:latin typeface="+mn-lt"/>
                          <a:ea typeface="+mn-ea"/>
                          <a:cs typeface="+mn-cs"/>
                        </a:rPr>
                        <a:t>internet.</a:t>
                      </a:r>
                    </a:p>
                    <a:p>
                      <a:pPr marL="0" algn="l" defTabSz="914400" rtl="0" eaLnBrk="1" fontAlgn="ctr" latinLnBrk="0" hangingPunct="1"/>
                      <a:r>
                        <a:rPr lang="es-ES" sz="1200" u="none" strike="noStrike" kern="1200" dirty="0" smtClean="0">
                          <a:solidFill>
                            <a:schemeClr val="dk1"/>
                          </a:solidFill>
                          <a:effectLst/>
                          <a:latin typeface="+mn-lt"/>
                          <a:ea typeface="+mn-ea"/>
                          <a:cs typeface="+mn-cs"/>
                        </a:rPr>
                        <a:t>El SNPP cuenta con dos aulas móviles con equipos informáticos que recorren el país, estas aulas facilitan la llegada a zonas muy alejadas de la capital.</a:t>
                      </a:r>
                    </a:p>
                  </a:txBody>
                  <a:tcPr marL="6105" marR="6105" marT="6105" marB="0" anchor="ctr"/>
                </a:tc>
              </a:tr>
            </a:tbl>
          </a:graphicData>
        </a:graphic>
      </p:graphicFrame>
    </p:spTree>
    <p:extLst>
      <p:ext uri="{BB962C8B-B14F-4D97-AF65-F5344CB8AC3E}">
        <p14:creationId xmlns:p14="http://schemas.microsoft.com/office/powerpoint/2010/main" val="20865385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p14="http://schemas.microsoft.com/office/powerpoint/2010/main" val="1692419120"/>
              </p:ext>
            </p:extLst>
          </p:nvPr>
        </p:nvGraphicFramePr>
        <p:xfrm>
          <a:off x="251520" y="195486"/>
          <a:ext cx="8568952" cy="4092243"/>
        </p:xfrm>
        <a:graphic>
          <a:graphicData uri="http://schemas.openxmlformats.org/drawingml/2006/table">
            <a:tbl>
              <a:tblPr>
                <a:tableStyleId>{5C22544A-7EE6-4342-B048-85BDC9FD1C3A}</a:tableStyleId>
              </a:tblPr>
              <a:tblGrid>
                <a:gridCol w="195361"/>
                <a:gridCol w="3492085"/>
                <a:gridCol w="4881506"/>
              </a:tblGrid>
              <a:tr h="488936">
                <a:tc gridSpan="3">
                  <a:txBody>
                    <a:bodyPr/>
                    <a:lstStyle/>
                    <a:p>
                      <a:pPr algn="l" fontAlgn="ctr"/>
                      <a:r>
                        <a:rPr lang="es-ES" sz="1600" b="1" i="0" u="none" strike="noStrike" dirty="0" smtClean="0">
                          <a:solidFill>
                            <a:srgbClr val="000000"/>
                          </a:solidFill>
                          <a:effectLst/>
                          <a:latin typeface="+mn-lt"/>
                        </a:rPr>
                        <a:t>Datos e informes demográficos:</a:t>
                      </a:r>
                      <a:endParaRPr lang="es-ES" sz="1600" b="1" i="0" u="none" strike="noStrike" dirty="0">
                        <a:solidFill>
                          <a:srgbClr val="000000"/>
                        </a:solidFill>
                        <a:effectLst/>
                        <a:latin typeface="Calibri"/>
                      </a:endParaRPr>
                    </a:p>
                  </a:txBody>
                  <a:tcPr marL="6105" marR="6105" marT="6105" marB="0" anchor="ctr"/>
                </a:tc>
                <a:tc hMerge="1">
                  <a:txBody>
                    <a:bodyPr/>
                    <a:lstStyle/>
                    <a:p>
                      <a:pPr algn="ctr" fontAlgn="ctr"/>
                      <a:endParaRPr lang="es-ES" sz="1400" b="0" i="0" u="none" strike="noStrike" dirty="0">
                        <a:solidFill>
                          <a:srgbClr val="000000"/>
                        </a:solidFill>
                        <a:effectLst/>
                        <a:latin typeface="Calibri"/>
                      </a:endParaRPr>
                    </a:p>
                  </a:txBody>
                  <a:tcPr marL="6105" marR="6105" marT="6105" marB="0" anchor="ctr"/>
                </a:tc>
                <a:tc hMerge="1">
                  <a:txBody>
                    <a:bodyPr/>
                    <a:lstStyle/>
                    <a:p>
                      <a:pPr algn="ctr" fontAlgn="ctr"/>
                      <a:endParaRPr lang="es-ES" sz="1400" b="0" i="0" u="none" strike="noStrike" dirty="0">
                        <a:solidFill>
                          <a:srgbClr val="C00000"/>
                        </a:solidFill>
                        <a:effectLst/>
                        <a:latin typeface="Calibri"/>
                      </a:endParaRPr>
                    </a:p>
                  </a:txBody>
                  <a:tcPr marL="6105" marR="6105" marT="6105" marB="0" anchor="ctr"/>
                </a:tc>
              </a:tr>
              <a:tr h="935487">
                <a:tc>
                  <a:txBody>
                    <a:bodyPr/>
                    <a:lstStyle/>
                    <a:p>
                      <a:pPr algn="ctr" fontAlgn="ctr"/>
                      <a:r>
                        <a:rPr lang="es-ES" sz="1400" b="1" i="1" u="none" strike="noStrike" dirty="0" smtClean="0">
                          <a:solidFill>
                            <a:srgbClr val="000000"/>
                          </a:solidFill>
                          <a:effectLst/>
                          <a:latin typeface="Calibri"/>
                        </a:rPr>
                        <a:t>-</a:t>
                      </a:r>
                      <a:endParaRPr lang="es-ES" sz="1400" b="1" i="1" u="none" strike="noStrike" dirty="0">
                        <a:solidFill>
                          <a:srgbClr val="000000"/>
                        </a:solidFill>
                        <a:effectLst/>
                        <a:latin typeface="Calibri"/>
                      </a:endParaRPr>
                    </a:p>
                  </a:txBody>
                  <a:tcPr marL="6105" marR="6105" marT="6105" marB="0" anchor="ctr"/>
                </a:tc>
                <a:tc>
                  <a:txBody>
                    <a:bodyPr/>
                    <a:lstStyle/>
                    <a:p>
                      <a:pPr algn="l" fontAlgn="ctr"/>
                      <a:r>
                        <a:rPr lang="es-ES" sz="1200" b="0" i="0" u="none" strike="noStrike" dirty="0" smtClean="0">
                          <a:solidFill>
                            <a:srgbClr val="000000"/>
                          </a:solidFill>
                          <a:effectLst/>
                          <a:latin typeface="+mn-lt"/>
                        </a:rPr>
                        <a:t>Rangos de edad con mayor participación</a:t>
                      </a:r>
                      <a:endParaRPr lang="es-ES" sz="1200" b="0" i="0" u="none" strike="noStrike" dirty="0">
                        <a:solidFill>
                          <a:srgbClr val="000000"/>
                        </a:solidFill>
                        <a:effectLst/>
                        <a:latin typeface="+mn-lt"/>
                      </a:endParaRPr>
                    </a:p>
                  </a:txBody>
                  <a:tcPr marL="6105" marR="6105" marT="6105" marB="0" anchor="ctr"/>
                </a:tc>
                <a:tc>
                  <a:txBody>
                    <a:bodyPr/>
                    <a:lstStyle/>
                    <a:p>
                      <a:pPr algn="l" fontAlgn="ctr"/>
                      <a:r>
                        <a:rPr lang="es-ES" sz="1200" b="0" i="0" u="none" strike="noStrike" kern="1200" dirty="0" smtClean="0">
                          <a:solidFill>
                            <a:srgbClr val="000000"/>
                          </a:solidFill>
                          <a:effectLst/>
                          <a:latin typeface="+mn-lt"/>
                          <a:ea typeface="+mn-ea"/>
                          <a:cs typeface="+mn-cs"/>
                        </a:rPr>
                        <a:t>El rango</a:t>
                      </a:r>
                      <a:r>
                        <a:rPr lang="es-ES" sz="1200" b="0" i="0" u="none" strike="noStrike" kern="1200" baseline="0" dirty="0" smtClean="0">
                          <a:solidFill>
                            <a:srgbClr val="000000"/>
                          </a:solidFill>
                          <a:effectLst/>
                          <a:latin typeface="+mn-lt"/>
                          <a:ea typeface="+mn-ea"/>
                          <a:cs typeface="+mn-cs"/>
                        </a:rPr>
                        <a:t> de edad con mayor participación es estos cursos es de 18 a 29 años.</a:t>
                      </a:r>
                      <a:endParaRPr lang="es-ES" sz="1200" b="0" i="0" u="none" strike="noStrike" kern="1200" dirty="0">
                        <a:solidFill>
                          <a:srgbClr val="000000"/>
                        </a:solidFill>
                        <a:effectLst/>
                        <a:latin typeface="+mn-lt"/>
                        <a:ea typeface="+mn-ea"/>
                        <a:cs typeface="+mn-cs"/>
                      </a:endParaRPr>
                    </a:p>
                  </a:txBody>
                  <a:tcPr marL="6105" marR="6105" marT="6105" marB="0" anchor="ctr"/>
                </a:tc>
              </a:tr>
              <a:tr h="977871">
                <a:tc>
                  <a:txBody>
                    <a:bodyPr/>
                    <a:lstStyle/>
                    <a:p>
                      <a:pPr algn="ctr" fontAlgn="ctr"/>
                      <a:r>
                        <a:rPr lang="es-ES" sz="1400" b="1" i="1" u="none" strike="noStrike" dirty="0" smtClean="0">
                          <a:solidFill>
                            <a:srgbClr val="000000"/>
                          </a:solidFill>
                          <a:effectLst/>
                          <a:latin typeface="Calibri"/>
                        </a:rPr>
                        <a:t>-</a:t>
                      </a:r>
                      <a:endParaRPr lang="es-ES" sz="1400" b="1" i="1" u="none" strike="noStrike" dirty="0">
                        <a:solidFill>
                          <a:srgbClr val="000000"/>
                        </a:solidFill>
                        <a:effectLst/>
                        <a:latin typeface="Calibri"/>
                      </a:endParaRPr>
                    </a:p>
                  </a:txBody>
                  <a:tcPr marL="6105" marR="6105" marT="6105" marB="0" anchor="ctr"/>
                </a:tc>
                <a:tc>
                  <a:txBody>
                    <a:bodyPr/>
                    <a:lstStyle/>
                    <a:p>
                      <a:pPr algn="l" fontAlgn="ctr"/>
                      <a:r>
                        <a:rPr lang="es-ES" sz="1200" b="0" i="0" u="none" strike="noStrike" dirty="0" smtClean="0">
                          <a:solidFill>
                            <a:srgbClr val="000000"/>
                          </a:solidFill>
                          <a:effectLst/>
                          <a:latin typeface="+mn-lt"/>
                        </a:rPr>
                        <a:t>Personas participantes provienen principalmente de zonas rurales o urbanas</a:t>
                      </a:r>
                      <a:endParaRPr lang="es-ES" sz="1200" b="0" i="0" u="none" strike="noStrike" dirty="0">
                        <a:solidFill>
                          <a:srgbClr val="000000"/>
                        </a:solidFill>
                        <a:effectLst/>
                        <a:latin typeface="+mn-lt"/>
                      </a:endParaRPr>
                    </a:p>
                  </a:txBody>
                  <a:tcPr marL="6105" marR="6105" marT="6105" marB="0" anchor="ctr"/>
                </a:tc>
                <a:tc>
                  <a:txBody>
                    <a:bodyPr/>
                    <a:lstStyle/>
                    <a:p>
                      <a:pPr algn="l" fontAlgn="ctr"/>
                      <a:r>
                        <a:rPr lang="es-ES" sz="1200" b="0" i="0" u="none" strike="noStrike" dirty="0" smtClean="0">
                          <a:solidFill>
                            <a:schemeClr val="tx1"/>
                          </a:solidFill>
                          <a:effectLst/>
                          <a:latin typeface="+mn-lt"/>
                        </a:rPr>
                        <a:t>En </a:t>
                      </a:r>
                      <a:r>
                        <a:rPr lang="es-ES" sz="1200" b="0" i="0" u="none" strike="noStrike" baseline="0" dirty="0" smtClean="0">
                          <a:solidFill>
                            <a:schemeClr val="tx1"/>
                          </a:solidFill>
                          <a:effectLst/>
                          <a:latin typeface="+mn-lt"/>
                        </a:rPr>
                        <a:t> el </a:t>
                      </a:r>
                      <a:r>
                        <a:rPr lang="es-ES" sz="1200" b="0" i="0" u="none" strike="noStrike" dirty="0" smtClean="0">
                          <a:solidFill>
                            <a:schemeClr val="tx1"/>
                          </a:solidFill>
                          <a:effectLst/>
                          <a:latin typeface="+mn-lt"/>
                        </a:rPr>
                        <a:t> registro  de  participantes  del</a:t>
                      </a:r>
                      <a:r>
                        <a:rPr lang="es-ES" sz="1200" b="0" i="0" u="none" strike="noStrike" baseline="0" dirty="0" smtClean="0">
                          <a:solidFill>
                            <a:schemeClr val="tx1"/>
                          </a:solidFill>
                          <a:effectLst/>
                          <a:latin typeface="+mn-lt"/>
                        </a:rPr>
                        <a:t> </a:t>
                      </a:r>
                      <a:r>
                        <a:rPr lang="es-ES" sz="1200" b="0" i="0" u="none" strike="noStrike" dirty="0" smtClean="0">
                          <a:solidFill>
                            <a:schemeClr val="tx1"/>
                          </a:solidFill>
                          <a:effectLst/>
                          <a:latin typeface="+mn-lt"/>
                        </a:rPr>
                        <a:t> Sistema  identidad  se</a:t>
                      </a:r>
                      <a:r>
                        <a:rPr lang="es-ES" sz="1200" b="0" i="0" u="none" strike="noStrike" baseline="0" dirty="0" smtClean="0">
                          <a:solidFill>
                            <a:schemeClr val="tx1"/>
                          </a:solidFill>
                          <a:effectLst/>
                          <a:latin typeface="+mn-lt"/>
                        </a:rPr>
                        <a:t> consignan; datos personales, nivel de formación,   Departamento  geográfico , distrito y localidad de procedencia del participantes, de lo cual se puede filtrar  cantidad  y sexo de participantes de capital e interior del país.  </a:t>
                      </a:r>
                      <a:endParaRPr lang="es-ES" sz="1200" b="0" i="0" u="none" strike="noStrike" dirty="0">
                        <a:solidFill>
                          <a:schemeClr val="tx1"/>
                        </a:solidFill>
                        <a:effectLst/>
                        <a:latin typeface="+mn-lt"/>
                      </a:endParaRPr>
                    </a:p>
                  </a:txBody>
                  <a:tcPr marL="6105" marR="6105" marT="6105" marB="0" anchor="ctr"/>
                </a:tc>
              </a:tr>
              <a:tr h="1689949">
                <a:tc>
                  <a:txBody>
                    <a:bodyPr/>
                    <a:lstStyle/>
                    <a:p>
                      <a:pPr algn="ctr" fontAlgn="ctr"/>
                      <a:r>
                        <a:rPr lang="es-ES" sz="1400" b="1" i="1" u="none" strike="noStrike" dirty="0" smtClean="0">
                          <a:solidFill>
                            <a:srgbClr val="000000"/>
                          </a:solidFill>
                          <a:effectLst/>
                          <a:latin typeface="Calibri"/>
                        </a:rPr>
                        <a:t>-</a:t>
                      </a:r>
                      <a:endParaRPr lang="es-ES" sz="1400" b="1" i="1" u="none" strike="noStrike" dirty="0">
                        <a:solidFill>
                          <a:srgbClr val="000000"/>
                        </a:solidFill>
                        <a:effectLst/>
                        <a:latin typeface="Calibri"/>
                      </a:endParaRPr>
                    </a:p>
                  </a:txBody>
                  <a:tcPr marL="6105" marR="6105" marT="6105"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endParaRPr lang="es-ES" sz="1200" b="0" i="0" u="none" strike="noStrike" dirty="0" smtClean="0">
                        <a:solidFill>
                          <a:srgbClr val="000000"/>
                        </a:solidFill>
                        <a:effectLst/>
                        <a:latin typeface="+mn-lt"/>
                      </a:endParaRPr>
                    </a:p>
                    <a:p>
                      <a:pPr marL="0" marR="0" indent="0" algn="l" defTabSz="914400" rtl="0" eaLnBrk="1" fontAlgn="ctr" latinLnBrk="0" hangingPunct="1">
                        <a:lnSpc>
                          <a:spcPct val="100000"/>
                        </a:lnSpc>
                        <a:spcBef>
                          <a:spcPts val="0"/>
                        </a:spcBef>
                        <a:spcAft>
                          <a:spcPts val="0"/>
                        </a:spcAft>
                        <a:buClrTx/>
                        <a:buSzTx/>
                        <a:buFontTx/>
                        <a:buNone/>
                        <a:tabLst/>
                        <a:defRPr/>
                      </a:pPr>
                      <a:r>
                        <a:rPr lang="es-ES" sz="1200" b="0" i="0" u="none" strike="noStrike" dirty="0" smtClean="0">
                          <a:solidFill>
                            <a:srgbClr val="000000"/>
                          </a:solidFill>
                          <a:effectLst/>
                          <a:latin typeface="+mn-lt"/>
                        </a:rPr>
                        <a:t>Información socioeconómica de la población beneficiaria.</a:t>
                      </a:r>
                    </a:p>
                    <a:p>
                      <a:pPr algn="l" fontAlgn="ctr"/>
                      <a:r>
                        <a:rPr lang="es-ES" sz="1200" u="none" strike="noStrike" dirty="0" smtClean="0">
                          <a:effectLst/>
                          <a:latin typeface="+mn-lt"/>
                        </a:rPr>
                        <a:t> </a:t>
                      </a:r>
                      <a:endParaRPr lang="es-ES" sz="1200" b="0" i="0" u="none" strike="noStrike" dirty="0">
                        <a:solidFill>
                          <a:srgbClr val="000000"/>
                        </a:solidFill>
                        <a:effectLst/>
                        <a:latin typeface="+mn-lt"/>
                      </a:endParaRPr>
                    </a:p>
                  </a:txBody>
                  <a:tcPr marL="6105" marR="6105" marT="6105" marB="0" anchor="ctr"/>
                </a:tc>
                <a:tc>
                  <a:txBody>
                    <a:bodyPr/>
                    <a:lstStyle/>
                    <a:p>
                      <a:pPr algn="l" fontAlgn="ctr"/>
                      <a:r>
                        <a:rPr lang="es-ES" sz="1200" b="0" i="0" u="none" strike="noStrike" dirty="0" smtClean="0">
                          <a:solidFill>
                            <a:schemeClr val="tx1"/>
                          </a:solidFill>
                          <a:effectLst/>
                          <a:latin typeface="+mn-lt"/>
                        </a:rPr>
                        <a:t>Con referencia a la</a:t>
                      </a:r>
                      <a:r>
                        <a:rPr lang="es-ES" sz="1200" b="0" i="0" u="none" strike="noStrike" baseline="0" dirty="0" smtClean="0">
                          <a:solidFill>
                            <a:schemeClr val="tx1"/>
                          </a:solidFill>
                          <a:effectLst/>
                          <a:latin typeface="+mn-lt"/>
                        </a:rPr>
                        <a:t> </a:t>
                      </a:r>
                      <a:r>
                        <a:rPr lang="es-ES" sz="1200" b="0" i="0" u="none" strike="noStrike" dirty="0" smtClean="0">
                          <a:solidFill>
                            <a:schemeClr val="tx1"/>
                          </a:solidFill>
                          <a:effectLst/>
                          <a:latin typeface="+mn-lt"/>
                        </a:rPr>
                        <a:t> información sociodemográfica de los participantes de Generación Digital  se consigna;</a:t>
                      </a:r>
                    </a:p>
                    <a:p>
                      <a:pPr algn="l" fontAlgn="ctr"/>
                      <a:r>
                        <a:rPr lang="es-ES" sz="1200" b="0" i="0" u="none" strike="noStrike" dirty="0" smtClean="0">
                          <a:solidFill>
                            <a:schemeClr val="tx1"/>
                          </a:solidFill>
                          <a:effectLst/>
                          <a:latin typeface="+mn-lt"/>
                        </a:rPr>
                        <a:t>                                                      </a:t>
                      </a:r>
                      <a:r>
                        <a:rPr lang="es-ES" sz="1200" b="1" i="0" u="none" strike="noStrike" dirty="0" smtClean="0">
                          <a:solidFill>
                            <a:schemeClr val="tx1"/>
                          </a:solidFill>
                          <a:effectLst/>
                          <a:latin typeface="+mn-lt"/>
                        </a:rPr>
                        <a:t>H                          M</a:t>
                      </a:r>
                    </a:p>
                    <a:p>
                      <a:pPr algn="l" fontAlgn="ctr"/>
                      <a:r>
                        <a:rPr lang="es-ES" sz="1200" b="0" i="0" u="none" strike="noStrike" dirty="0" smtClean="0">
                          <a:solidFill>
                            <a:schemeClr val="tx1"/>
                          </a:solidFill>
                          <a:effectLst/>
                          <a:latin typeface="+mn-lt"/>
                        </a:rPr>
                        <a:t>Menos del salario mínimo       1.190                  1.425</a:t>
                      </a:r>
                    </a:p>
                    <a:p>
                      <a:pPr algn="l" fontAlgn="ctr"/>
                      <a:r>
                        <a:rPr lang="es-ES" sz="1200" b="0" i="0" u="none" strike="noStrike" dirty="0" smtClean="0">
                          <a:solidFill>
                            <a:schemeClr val="tx1"/>
                          </a:solidFill>
                          <a:effectLst/>
                          <a:latin typeface="+mn-lt"/>
                        </a:rPr>
                        <a:t>Igual</a:t>
                      </a:r>
                      <a:r>
                        <a:rPr lang="es-ES" sz="1200" b="0" i="0" u="none" strike="noStrike" baseline="0" dirty="0" smtClean="0">
                          <a:solidFill>
                            <a:schemeClr val="tx1"/>
                          </a:solidFill>
                          <a:effectLst/>
                          <a:latin typeface="+mn-lt"/>
                        </a:rPr>
                        <a:t> al salario mínimo             2.145                  1.692</a:t>
                      </a:r>
                    </a:p>
                    <a:p>
                      <a:pPr algn="l" fontAlgn="ctr"/>
                      <a:r>
                        <a:rPr lang="es-ES" sz="1200" b="0" i="0" u="none" strike="noStrike" baseline="0" dirty="0" smtClean="0">
                          <a:solidFill>
                            <a:schemeClr val="tx1"/>
                          </a:solidFill>
                          <a:effectLst/>
                          <a:latin typeface="+mn-lt"/>
                        </a:rPr>
                        <a:t>Mas del salario mínimo            2.333                  1.477</a:t>
                      </a:r>
                    </a:p>
                    <a:p>
                      <a:pPr algn="l" fontAlgn="ctr"/>
                      <a:r>
                        <a:rPr lang="es-ES" sz="1200" b="1" i="0" u="none" strike="noStrike" baseline="0" dirty="0" smtClean="0">
                          <a:solidFill>
                            <a:schemeClr val="tx1"/>
                          </a:solidFill>
                          <a:effectLst/>
                          <a:latin typeface="+mn-lt"/>
                        </a:rPr>
                        <a:t>                                Total           5.674                   4.595</a:t>
                      </a:r>
                      <a:endParaRPr lang="es-ES" sz="1200" b="1" i="0" u="none" strike="noStrike" dirty="0" smtClean="0">
                        <a:solidFill>
                          <a:schemeClr val="tx1"/>
                        </a:solidFill>
                        <a:effectLst/>
                        <a:latin typeface="+mn-lt"/>
                      </a:endParaRPr>
                    </a:p>
                    <a:p>
                      <a:pPr algn="l" fontAlgn="ctr"/>
                      <a:endParaRPr lang="es-ES" sz="1200" b="0" i="0" u="none" strike="noStrike" dirty="0">
                        <a:solidFill>
                          <a:schemeClr val="tx1"/>
                        </a:solidFill>
                        <a:effectLst/>
                        <a:latin typeface="+mn-lt"/>
                      </a:endParaRPr>
                    </a:p>
                  </a:txBody>
                  <a:tcPr marL="6105" marR="6105" marT="6105" marB="0" anchor="ctr"/>
                </a:tc>
              </a:tr>
            </a:tbl>
          </a:graphicData>
        </a:graphic>
      </p:graphicFrame>
      <p:pic>
        <p:nvPicPr>
          <p:cNvPr id="5" name="image2.jpg" descr="Ministry of Labor and Promotion of Employment - MTPE (former MINTRA) -  LimaEasy"/>
          <p:cNvPicPr/>
          <p:nvPr/>
        </p:nvPicPr>
        <p:blipFill>
          <a:blip r:embed="rId2"/>
          <a:srcRect/>
          <a:stretch>
            <a:fillRect/>
          </a:stretch>
        </p:blipFill>
        <p:spPr>
          <a:xfrm>
            <a:off x="1043608" y="4407681"/>
            <a:ext cx="1231096" cy="485775"/>
          </a:xfrm>
          <a:prstGeom prst="rect">
            <a:avLst/>
          </a:prstGeom>
          <a:ln/>
        </p:spPr>
      </p:pic>
      <p:pic>
        <p:nvPicPr>
          <p:cNvPr id="6" name="image1.png" descr="C:\Users\GCalzada\Desktop\Archivos diseño\Logos OEA RIAL\RIAL es .png"/>
          <p:cNvPicPr/>
          <p:nvPr/>
        </p:nvPicPr>
        <p:blipFill>
          <a:blip r:embed="rId3"/>
          <a:srcRect/>
          <a:stretch>
            <a:fillRect/>
          </a:stretch>
        </p:blipFill>
        <p:spPr>
          <a:xfrm>
            <a:off x="3921982" y="4453673"/>
            <a:ext cx="1444775" cy="393789"/>
          </a:xfrm>
          <a:prstGeom prst="rect">
            <a:avLst/>
          </a:prstGeom>
          <a:ln/>
        </p:spPr>
      </p:pic>
      <p:pic>
        <p:nvPicPr>
          <p:cNvPr id="7" name="image4.png" descr="A picture containing text&#10;&#10;Description automatically generated"/>
          <p:cNvPicPr/>
          <p:nvPr/>
        </p:nvPicPr>
        <p:blipFill>
          <a:blip r:embed="rId4"/>
          <a:srcRect/>
          <a:stretch>
            <a:fillRect/>
          </a:stretch>
        </p:blipFill>
        <p:spPr>
          <a:xfrm>
            <a:off x="7232850" y="4407681"/>
            <a:ext cx="1370008" cy="570315"/>
          </a:xfrm>
          <a:prstGeom prst="rect">
            <a:avLst/>
          </a:prstGeom>
          <a:ln/>
        </p:spPr>
      </p:pic>
      <p:cxnSp>
        <p:nvCxnSpPr>
          <p:cNvPr id="9" name="8 Conector recto"/>
          <p:cNvCxnSpPr/>
          <p:nvPr/>
        </p:nvCxnSpPr>
        <p:spPr>
          <a:xfrm flipH="1">
            <a:off x="3921982" y="3219822"/>
            <a:ext cx="3744416"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741450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347864" y="3585467"/>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971600" y="3651870"/>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228184" y="3497203"/>
            <a:ext cx="1370008" cy="570315"/>
          </a:xfrm>
          <a:prstGeom prst="rect">
            <a:avLst/>
          </a:prstGeom>
          <a:ln/>
        </p:spPr>
      </p:pic>
      <p:sp>
        <p:nvSpPr>
          <p:cNvPr id="7" name="10 Rectángulo">
            <a:extLst>
              <a:ext uri="{FF2B5EF4-FFF2-40B4-BE49-F238E27FC236}">
                <a16:creationId xmlns="" xmlns:a16="http://schemas.microsoft.com/office/drawing/2014/main" id="{422FE6DC-89C0-48A1-93EA-8F990CF13508}"/>
              </a:ext>
            </a:extLst>
          </p:cNvPr>
          <p:cNvSpPr/>
          <p:nvPr/>
        </p:nvSpPr>
        <p:spPr>
          <a:xfrm>
            <a:off x="1273738" y="1995686"/>
            <a:ext cx="6826654" cy="584775"/>
          </a:xfrm>
          <a:prstGeom prst="rect">
            <a:avLst/>
          </a:prstGeom>
        </p:spPr>
        <p:txBody>
          <a:bodyPr wrap="square">
            <a:spAutoFit/>
          </a:bodyPr>
          <a:lstStyle/>
          <a:p>
            <a:pPr algn="ctr"/>
            <a:r>
              <a:rPr lang="pt-BR" sz="3200" b="1" spc="488" dirty="0">
                <a:solidFill>
                  <a:srgbClr val="002060"/>
                </a:solidFill>
                <a:cs typeface="Calibri"/>
              </a:rPr>
              <a:t>MUCHAS </a:t>
            </a:r>
            <a:r>
              <a:rPr lang="pt-BR" sz="3200" b="1" spc="488" dirty="0" smtClean="0">
                <a:solidFill>
                  <a:srgbClr val="002060"/>
                </a:solidFill>
                <a:cs typeface="Calibri"/>
              </a:rPr>
              <a:t>GRACIAS!</a:t>
            </a:r>
            <a:endParaRPr lang="pt-BR" sz="3200" spc="488" dirty="0">
              <a:solidFill>
                <a:srgbClr val="002060"/>
              </a:solidFill>
              <a:cs typeface="Calibri"/>
            </a:endParaRPr>
          </a:p>
        </p:txBody>
      </p:sp>
    </p:spTree>
    <p:extLst>
      <p:ext uri="{BB962C8B-B14F-4D97-AF65-F5344CB8AC3E}">
        <p14:creationId xmlns:p14="http://schemas.microsoft.com/office/powerpoint/2010/main" val="39568401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2" name="1 Tabla"/>
          <p:cNvGraphicFramePr>
            <a:graphicFrameLocks noGrp="1"/>
          </p:cNvGraphicFramePr>
          <p:nvPr>
            <p:extLst>
              <p:ext uri="{D42A27DB-BD31-4B8C-83A1-F6EECF244321}">
                <p14:modId xmlns:p14="http://schemas.microsoft.com/office/powerpoint/2010/main" val="1763672380"/>
              </p:ext>
            </p:extLst>
          </p:nvPr>
        </p:nvGraphicFramePr>
        <p:xfrm>
          <a:off x="457200" y="699542"/>
          <a:ext cx="8229599" cy="3600400"/>
        </p:xfrm>
        <a:graphic>
          <a:graphicData uri="http://schemas.openxmlformats.org/drawingml/2006/table">
            <a:tbl>
              <a:tblPr>
                <a:tableStyleId>{5C22544A-7EE6-4342-B048-85BDC9FD1C3A}</a:tableStyleId>
              </a:tblPr>
              <a:tblGrid>
                <a:gridCol w="195361"/>
                <a:gridCol w="3492085"/>
                <a:gridCol w="4542153"/>
              </a:tblGrid>
              <a:tr h="1959508">
                <a:tc>
                  <a:txBody>
                    <a:bodyPr/>
                    <a:lstStyle/>
                    <a:p>
                      <a:pPr algn="ctr" fontAlgn="ctr"/>
                      <a:r>
                        <a:rPr lang="es-ES" sz="1200" u="none" strike="noStrike" dirty="0">
                          <a:effectLst/>
                        </a:rPr>
                        <a:t>3</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Procesos y actividades que desarrollan para la implementación de los servicios de capacitación.</a:t>
                      </a:r>
                      <a:br>
                        <a:rPr lang="es-ES" sz="1200" u="none" strike="noStrike" dirty="0">
                          <a:effectLst/>
                        </a:rPr>
                      </a:br>
                      <a:r>
                        <a:rPr lang="es-ES" sz="1200" u="none" strike="noStrike" dirty="0">
                          <a:effectLst/>
                        </a:rPr>
                        <a:t>- ¿Cómo identifican los cursos que se brindan?</a:t>
                      </a:r>
                      <a:br>
                        <a:rPr lang="es-ES" sz="1200" u="none" strike="noStrike" dirty="0">
                          <a:effectLst/>
                        </a:rPr>
                      </a:br>
                      <a:r>
                        <a:rPr lang="es-ES" sz="1200" u="none" strike="noStrike" dirty="0">
                          <a:effectLst/>
                        </a:rPr>
                        <a:t>- ¿Cómo seleccionan a la entidad que brinda el servicio de capacitación digital?</a:t>
                      </a:r>
                      <a:br>
                        <a:rPr lang="es-ES" sz="1200" u="none" strike="noStrike" dirty="0">
                          <a:effectLst/>
                        </a:rPr>
                      </a:br>
                      <a:endParaRPr lang="es-ES" sz="1200" b="0" i="0" u="none" strike="noStrike" dirty="0">
                        <a:solidFill>
                          <a:srgbClr val="000000"/>
                        </a:solidFill>
                        <a:effectLst/>
                        <a:latin typeface="Calibri"/>
                      </a:endParaRPr>
                    </a:p>
                  </a:txBody>
                  <a:tcPr marL="6105" marR="6105" marT="6105" marB="0" anchor="ctr"/>
                </a:tc>
                <a:tc>
                  <a:txBody>
                    <a:bodyPr/>
                    <a:lstStyle/>
                    <a:p>
                      <a:pPr marL="0" algn="just" defTabSz="914400" rtl="0" eaLnBrk="1" fontAlgn="ctr" latinLnBrk="0" hangingPunct="1"/>
                      <a:r>
                        <a:rPr lang="es-ES" sz="1200" u="none" strike="noStrike" kern="1200" dirty="0" smtClean="0">
                          <a:solidFill>
                            <a:schemeClr val="dk1"/>
                          </a:solidFill>
                          <a:effectLst/>
                          <a:latin typeface="+mn-lt"/>
                          <a:ea typeface="+mn-ea"/>
                          <a:cs typeface="+mn-cs"/>
                        </a:rPr>
                        <a:t>En la etapa de planificación, a través de encuestas a empresas, reuniones de Mesas Sectoriales, entre otros</a:t>
                      </a:r>
                      <a:r>
                        <a:rPr lang="es-ES" sz="1200" u="none" strike="noStrike" kern="1200" baseline="0" dirty="0" smtClean="0">
                          <a:solidFill>
                            <a:schemeClr val="dk1"/>
                          </a:solidFill>
                          <a:effectLst/>
                          <a:latin typeface="+mn-lt"/>
                          <a:ea typeface="+mn-ea"/>
                          <a:cs typeface="+mn-cs"/>
                        </a:rPr>
                        <a:t> donde se recogen las  necesidades de formación de los diferentes sectores, </a:t>
                      </a:r>
                      <a:r>
                        <a:rPr lang="es-ES" sz="1200" u="none" strike="noStrike" kern="1200" dirty="0" smtClean="0">
                          <a:solidFill>
                            <a:schemeClr val="dk1"/>
                          </a:solidFill>
                          <a:effectLst/>
                          <a:latin typeface="+mn-lt"/>
                          <a:ea typeface="+mn-ea"/>
                          <a:cs typeface="+mn-cs"/>
                        </a:rPr>
                        <a:t> se</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diseñan los programas formativos, se  preparan</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los recursos didácticos y se ofertan.</a:t>
                      </a:r>
                    </a:p>
                    <a:p>
                      <a:pPr marL="0" algn="l" defTabSz="914400" rtl="0" eaLnBrk="1" fontAlgn="ctr" latinLnBrk="0" hangingPunct="1"/>
                      <a:r>
                        <a:rPr lang="es-ES" sz="1200" u="none" strike="noStrike" kern="1200" dirty="0" smtClean="0">
                          <a:solidFill>
                            <a:schemeClr val="dk1"/>
                          </a:solidFill>
                          <a:effectLst/>
                          <a:latin typeface="+mn-lt"/>
                          <a:ea typeface="+mn-ea"/>
                          <a:cs typeface="+mn-cs"/>
                        </a:rPr>
                        <a:t>La entidad que brinda el servicio es el SNPP.</a:t>
                      </a:r>
                    </a:p>
                    <a:p>
                      <a:pPr marL="0" algn="l" defTabSz="914400" rtl="0" eaLnBrk="1" fontAlgn="ctr" latinLnBrk="0" hangingPunct="1"/>
                      <a:r>
                        <a:rPr lang="es-ES" sz="1200" u="none" strike="noStrike" kern="1200" dirty="0">
                          <a:solidFill>
                            <a:schemeClr val="dk1"/>
                          </a:solidFill>
                          <a:effectLst/>
                          <a:latin typeface="+mn-lt"/>
                          <a:ea typeface="+mn-ea"/>
                          <a:cs typeface="+mn-cs"/>
                        </a:rPr>
                        <a:t> </a:t>
                      </a:r>
                    </a:p>
                  </a:txBody>
                  <a:tcPr marL="6105" marR="6105" marT="6105" marB="0" anchor="ctr"/>
                </a:tc>
              </a:tr>
              <a:tr h="1640892">
                <a:tc>
                  <a:txBody>
                    <a:bodyPr/>
                    <a:lstStyle/>
                    <a:p>
                      <a:pPr algn="ctr" fontAlgn="ctr"/>
                      <a:r>
                        <a:rPr lang="es-ES" sz="1200" u="none" strike="noStrike" dirty="0">
                          <a:effectLst/>
                        </a:rPr>
                        <a:t>4</a:t>
                      </a:r>
                      <a:endParaRPr lang="es-ES" sz="14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¿En el proceso de convocatoria y focalización se establece la identificación de personas con discapacidad para acceder a este beneficio?</a:t>
                      </a:r>
                      <a:endParaRPr lang="es-ES" sz="1200" b="0" i="0" u="none" strike="noStrike" dirty="0">
                        <a:solidFill>
                          <a:srgbClr val="000000"/>
                        </a:solidFill>
                        <a:effectLst/>
                        <a:latin typeface="Calibri"/>
                      </a:endParaRPr>
                    </a:p>
                  </a:txBody>
                  <a:tcPr marL="6105" marR="6105" marT="6105" marB="0" anchor="ctr"/>
                </a:tc>
                <a:tc>
                  <a:txBody>
                    <a:bodyPr/>
                    <a:lstStyle/>
                    <a:p>
                      <a:pPr marL="0" algn="l" defTabSz="914400" rtl="0" eaLnBrk="1" fontAlgn="ctr" latinLnBrk="0" hangingPunct="1"/>
                      <a:r>
                        <a:rPr lang="es-ES" sz="1200" u="none" strike="noStrike" kern="1200" dirty="0">
                          <a:solidFill>
                            <a:schemeClr val="dk1"/>
                          </a:solidFill>
                          <a:effectLst/>
                          <a:latin typeface="+mn-lt"/>
                          <a:ea typeface="+mn-ea"/>
                          <a:cs typeface="+mn-cs"/>
                        </a:rPr>
                        <a:t>En el </a:t>
                      </a:r>
                      <a:r>
                        <a:rPr lang="es-ES" sz="1200" u="none" strike="noStrike" kern="1200" dirty="0" smtClean="0">
                          <a:solidFill>
                            <a:schemeClr val="dk1"/>
                          </a:solidFill>
                          <a:effectLst/>
                          <a:latin typeface="+mn-lt"/>
                          <a:ea typeface="+mn-ea"/>
                          <a:cs typeface="+mn-cs"/>
                        </a:rPr>
                        <a:t>Sistema Identidad, en </a:t>
                      </a:r>
                      <a:r>
                        <a:rPr lang="es-ES" sz="1200" u="none" strike="noStrike" kern="1200" dirty="0">
                          <a:solidFill>
                            <a:schemeClr val="dk1"/>
                          </a:solidFill>
                          <a:effectLst/>
                          <a:latin typeface="+mn-lt"/>
                          <a:ea typeface="+mn-ea"/>
                          <a:cs typeface="+mn-cs"/>
                        </a:rPr>
                        <a:t>el registro de </a:t>
                      </a:r>
                      <a:r>
                        <a:rPr lang="es-ES" sz="1200" u="none" strike="noStrike" kern="1200" dirty="0" smtClean="0">
                          <a:solidFill>
                            <a:schemeClr val="dk1"/>
                          </a:solidFill>
                          <a:effectLst/>
                          <a:latin typeface="+mn-lt"/>
                          <a:ea typeface="+mn-ea"/>
                          <a:cs typeface="+mn-cs"/>
                        </a:rPr>
                        <a:t>participantes se </a:t>
                      </a:r>
                      <a:r>
                        <a:rPr lang="es-ES" sz="1200" u="none" strike="noStrike" kern="1200" dirty="0">
                          <a:solidFill>
                            <a:schemeClr val="dk1"/>
                          </a:solidFill>
                          <a:effectLst/>
                          <a:latin typeface="+mn-lt"/>
                          <a:ea typeface="+mn-ea"/>
                          <a:cs typeface="+mn-cs"/>
                        </a:rPr>
                        <a:t>establece </a:t>
                      </a:r>
                      <a:r>
                        <a:rPr lang="es-ES" sz="1200" u="none" strike="noStrike" kern="1200" dirty="0" smtClean="0">
                          <a:solidFill>
                            <a:schemeClr val="dk1"/>
                          </a:solidFill>
                          <a:effectLst/>
                          <a:latin typeface="+mn-lt"/>
                          <a:ea typeface="+mn-ea"/>
                          <a:cs typeface="+mn-cs"/>
                        </a:rPr>
                        <a:t>de manera obligatoria llenar el campo</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de identificación </a:t>
                      </a:r>
                      <a:r>
                        <a:rPr lang="es-ES" sz="1200" u="none" strike="noStrike" kern="1200" dirty="0">
                          <a:solidFill>
                            <a:schemeClr val="dk1"/>
                          </a:solidFill>
                          <a:effectLst/>
                          <a:latin typeface="+mn-lt"/>
                          <a:ea typeface="+mn-ea"/>
                          <a:cs typeface="+mn-cs"/>
                        </a:rPr>
                        <a:t>de personas con </a:t>
                      </a:r>
                      <a:r>
                        <a:rPr lang="es-ES" sz="1200" u="none" strike="noStrike" kern="1200" dirty="0" smtClean="0">
                          <a:solidFill>
                            <a:schemeClr val="dk1"/>
                          </a:solidFill>
                          <a:effectLst/>
                          <a:latin typeface="+mn-lt"/>
                          <a:ea typeface="+mn-ea"/>
                          <a:cs typeface="+mn-cs"/>
                        </a:rPr>
                        <a:t>discapacidad (¿Tiene alguna discapacidad?). </a:t>
                      </a:r>
                      <a:endParaRPr lang="es-ES" sz="1200" u="none" strike="noStrike" kern="1200" dirty="0">
                        <a:solidFill>
                          <a:schemeClr val="dk1"/>
                        </a:solidFill>
                        <a:effectLst/>
                        <a:latin typeface="+mn-lt"/>
                        <a:ea typeface="+mn-ea"/>
                        <a:cs typeface="+mn-cs"/>
                      </a:endParaRPr>
                    </a:p>
                  </a:txBody>
                  <a:tcPr marL="6105" marR="6105" marT="6105" marB="0" anchor="ctr"/>
                </a:tc>
              </a:tr>
            </a:tbl>
          </a:graphicData>
        </a:graphic>
      </p:graphicFrame>
    </p:spTree>
    <p:extLst>
      <p:ext uri="{BB962C8B-B14F-4D97-AF65-F5344CB8AC3E}">
        <p14:creationId xmlns:p14="http://schemas.microsoft.com/office/powerpoint/2010/main" val="36721495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3" name="2 Tabla"/>
          <p:cNvGraphicFramePr>
            <a:graphicFrameLocks noGrp="1"/>
          </p:cNvGraphicFramePr>
          <p:nvPr>
            <p:extLst>
              <p:ext uri="{D42A27DB-BD31-4B8C-83A1-F6EECF244321}">
                <p14:modId xmlns:p14="http://schemas.microsoft.com/office/powerpoint/2010/main" val="3964975240"/>
              </p:ext>
            </p:extLst>
          </p:nvPr>
        </p:nvGraphicFramePr>
        <p:xfrm>
          <a:off x="457200" y="339503"/>
          <a:ext cx="8486186" cy="3766667"/>
        </p:xfrm>
        <a:graphic>
          <a:graphicData uri="http://schemas.openxmlformats.org/drawingml/2006/table">
            <a:tbl>
              <a:tblPr>
                <a:tableStyleId>{5C22544A-7EE6-4342-B048-85BDC9FD1C3A}</a:tableStyleId>
              </a:tblPr>
              <a:tblGrid>
                <a:gridCol w="298376"/>
                <a:gridCol w="3645657"/>
                <a:gridCol w="4542153"/>
              </a:tblGrid>
              <a:tr h="1296143">
                <a:tc>
                  <a:txBody>
                    <a:bodyPr/>
                    <a:lstStyle/>
                    <a:p>
                      <a:pPr algn="ctr" fontAlgn="ctr"/>
                      <a:r>
                        <a:rPr lang="es-ES" sz="1200" u="none" strike="noStrike" dirty="0">
                          <a:effectLst/>
                        </a:rPr>
                        <a:t>5</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¿Cómo realizan los pagos por los servicios de capacitación brindados por las Entidades?</a:t>
                      </a:r>
                      <a:endParaRPr lang="es-ES" sz="1200" b="0" i="0" u="none" strike="noStrike" dirty="0">
                        <a:solidFill>
                          <a:srgbClr val="000000"/>
                        </a:solidFill>
                        <a:effectLst/>
                        <a:latin typeface="Calibri"/>
                      </a:endParaRPr>
                    </a:p>
                  </a:txBody>
                  <a:tcPr marL="6105" marR="6105" marT="6105" marB="0" anchor="ctr"/>
                </a:tc>
                <a:tc>
                  <a:txBody>
                    <a:bodyPr/>
                    <a:lstStyle/>
                    <a:p>
                      <a:pPr algn="ctr" fontAlgn="ctr"/>
                      <a:endParaRPr lang="es-ES" sz="1200" b="1" i="1" u="none" strike="noStrike" dirty="0" smtClean="0">
                        <a:solidFill>
                          <a:srgbClr val="C00000"/>
                        </a:solidFill>
                        <a:effectLst/>
                      </a:endParaRPr>
                    </a:p>
                    <a:p>
                      <a:pPr algn="ctr" fontAlgn="ctr"/>
                      <a:endParaRPr lang="es-ES" sz="1200" b="1" i="1" u="none" strike="noStrike" dirty="0" smtClean="0">
                        <a:solidFill>
                          <a:srgbClr val="C00000"/>
                        </a:solidFill>
                        <a:effectLst/>
                      </a:endParaRPr>
                    </a:p>
                    <a:p>
                      <a:pPr algn="l" fontAlgn="ctr"/>
                      <a:r>
                        <a:rPr lang="es-ES" sz="1200" u="none" strike="noStrike" kern="1200" dirty="0" smtClean="0">
                          <a:solidFill>
                            <a:schemeClr val="dk1"/>
                          </a:solidFill>
                          <a:effectLst/>
                          <a:latin typeface="+mn-lt"/>
                          <a:ea typeface="+mn-ea"/>
                          <a:cs typeface="+mn-cs"/>
                        </a:rPr>
                        <a:t>Las capacitaciones son brindadas a través de instructores del SNPP, que se encuentran en carácter de contratados y permanentes. </a:t>
                      </a:r>
                    </a:p>
                    <a:p>
                      <a:pPr algn="ctr" fontAlgn="ctr"/>
                      <a:endParaRPr lang="es-ES" sz="1200" b="1" i="1" u="none" strike="noStrike" dirty="0" smtClean="0">
                        <a:solidFill>
                          <a:srgbClr val="C00000"/>
                        </a:solidFill>
                        <a:effectLst/>
                      </a:endParaRPr>
                    </a:p>
                    <a:p>
                      <a:pPr algn="ctr" fontAlgn="ctr"/>
                      <a:r>
                        <a:rPr lang="es-ES" sz="1200" b="1" i="1" u="none" strike="noStrike" dirty="0">
                          <a:solidFill>
                            <a:srgbClr val="C00000"/>
                          </a:solidFill>
                          <a:effectLst/>
                        </a:rPr>
                        <a:t> </a:t>
                      </a:r>
                      <a:endParaRPr lang="es-ES" sz="1200" b="1" i="1" u="none" strike="noStrike" dirty="0">
                        <a:solidFill>
                          <a:srgbClr val="C00000"/>
                        </a:solidFill>
                        <a:effectLst/>
                        <a:latin typeface="Calibri"/>
                      </a:endParaRPr>
                    </a:p>
                  </a:txBody>
                  <a:tcPr marL="6105" marR="6105" marT="6105" marB="0" anchor="ctr"/>
                </a:tc>
              </a:tr>
              <a:tr h="2470524">
                <a:tc>
                  <a:txBody>
                    <a:bodyPr/>
                    <a:lstStyle/>
                    <a:p>
                      <a:pPr algn="ctr" fontAlgn="ctr"/>
                      <a:r>
                        <a:rPr lang="es-ES" sz="1200" u="none" strike="noStrike" dirty="0" smtClean="0">
                          <a:effectLst/>
                        </a:rPr>
                        <a:t>6</a:t>
                      </a:r>
                    </a:p>
                    <a:p>
                      <a:pPr algn="ctr" fontAlgn="ct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¿Intervienen en todas las regiones en Paraguay?, ¿se han presentado problemas respecto a la conectividad de los beneficiarios de los espacios rurales de Paraguay? Si es así, como lo solucionaron?</a:t>
                      </a:r>
                      <a:endParaRPr lang="es-ES" sz="1200" b="0" i="0" u="none" strike="noStrike" dirty="0">
                        <a:solidFill>
                          <a:srgbClr val="000000"/>
                        </a:solidFill>
                        <a:effectLst/>
                        <a:latin typeface="Calibri"/>
                      </a:endParaRPr>
                    </a:p>
                  </a:txBody>
                  <a:tcPr marL="6105" marR="6105" marT="6105" marB="0" anchor="ctr"/>
                </a:tc>
                <a:tc>
                  <a:txBody>
                    <a:bodyPr/>
                    <a:lstStyle/>
                    <a:p>
                      <a:pPr algn="just" fontAlgn="ctr"/>
                      <a:r>
                        <a:rPr lang="es-ES" sz="1200" u="none" strike="noStrike" kern="1200" dirty="0">
                          <a:solidFill>
                            <a:schemeClr val="dk1"/>
                          </a:solidFill>
                          <a:effectLst/>
                          <a:latin typeface="+mn-lt"/>
                          <a:ea typeface="+mn-ea"/>
                          <a:cs typeface="+mn-cs"/>
                        </a:rPr>
                        <a:t>Las capacitaciones del </a:t>
                      </a:r>
                      <a:r>
                        <a:rPr lang="es-ES" sz="1200" u="none" strike="noStrike" kern="1200" dirty="0" smtClean="0">
                          <a:solidFill>
                            <a:schemeClr val="dk1"/>
                          </a:solidFill>
                          <a:effectLst/>
                          <a:latin typeface="+mn-lt"/>
                          <a:ea typeface="+mn-ea"/>
                          <a:cs typeface="+mn-cs"/>
                        </a:rPr>
                        <a:t>Programa GENERACION </a:t>
                      </a:r>
                      <a:r>
                        <a:rPr lang="es-ES" sz="1200" u="none" strike="noStrike" kern="1200" dirty="0">
                          <a:solidFill>
                            <a:schemeClr val="dk1"/>
                          </a:solidFill>
                          <a:effectLst/>
                          <a:latin typeface="+mn-lt"/>
                          <a:ea typeface="+mn-ea"/>
                          <a:cs typeface="+mn-cs"/>
                        </a:rPr>
                        <a:t>DIGITAL – </a:t>
                      </a:r>
                      <a:r>
                        <a:rPr lang="es-ES" sz="1200" u="none" strike="noStrike" kern="1200" dirty="0" smtClean="0">
                          <a:solidFill>
                            <a:schemeClr val="dk1"/>
                          </a:solidFill>
                          <a:effectLst/>
                          <a:latin typeface="+mn-lt"/>
                          <a:ea typeface="+mn-ea"/>
                          <a:cs typeface="+mn-cs"/>
                        </a:rPr>
                        <a:t>(Componente SNPP) </a:t>
                      </a:r>
                      <a:r>
                        <a:rPr lang="es-ES" sz="1200" u="none" strike="noStrike" kern="1200" dirty="0">
                          <a:solidFill>
                            <a:schemeClr val="dk1"/>
                          </a:solidFill>
                          <a:effectLst/>
                          <a:latin typeface="+mn-lt"/>
                          <a:ea typeface="+mn-ea"/>
                          <a:cs typeface="+mn-cs"/>
                        </a:rPr>
                        <a:t>son en la modalidad </a:t>
                      </a:r>
                      <a:r>
                        <a:rPr lang="es-ES" sz="1200" u="none" strike="noStrike" kern="1200" dirty="0" smtClean="0">
                          <a:solidFill>
                            <a:schemeClr val="dk1"/>
                          </a:solidFill>
                          <a:effectLst/>
                          <a:latin typeface="+mn-lt"/>
                          <a:ea typeface="+mn-ea"/>
                          <a:cs typeface="+mn-cs"/>
                        </a:rPr>
                        <a:t>“a distancia” a </a:t>
                      </a:r>
                      <a:r>
                        <a:rPr lang="es-ES" sz="1200" u="none" strike="noStrike" kern="1200" dirty="0">
                          <a:solidFill>
                            <a:schemeClr val="dk1"/>
                          </a:solidFill>
                          <a:effectLst/>
                          <a:latin typeface="+mn-lt"/>
                          <a:ea typeface="+mn-ea"/>
                          <a:cs typeface="+mn-cs"/>
                        </a:rPr>
                        <a:t>través del Programa de Capacitación a Distancia (PROCADIS). </a:t>
                      </a:r>
                      <a:endParaRPr lang="es-ES" sz="1200" u="none" strike="noStrike" kern="1200" dirty="0" smtClean="0">
                        <a:solidFill>
                          <a:schemeClr val="dk1"/>
                        </a:solidFill>
                        <a:effectLst/>
                        <a:latin typeface="+mn-lt"/>
                        <a:ea typeface="+mn-ea"/>
                        <a:cs typeface="+mn-cs"/>
                      </a:endParaRPr>
                    </a:p>
                    <a:p>
                      <a:pPr algn="just" fontAlgn="ctr"/>
                      <a:r>
                        <a:rPr lang="es-ES" sz="1200" u="none" strike="noStrike" kern="1200" dirty="0" smtClean="0">
                          <a:solidFill>
                            <a:schemeClr val="dk1"/>
                          </a:solidFill>
                          <a:effectLst/>
                          <a:latin typeface="+mn-lt"/>
                          <a:ea typeface="+mn-ea"/>
                          <a:cs typeface="+mn-cs"/>
                        </a:rPr>
                        <a:t>Con</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relación </a:t>
                      </a:r>
                      <a:r>
                        <a:rPr lang="es-ES" sz="1200" u="none" strike="noStrike" kern="1200" dirty="0">
                          <a:solidFill>
                            <a:schemeClr val="dk1"/>
                          </a:solidFill>
                          <a:effectLst/>
                          <a:latin typeface="+mn-lt"/>
                          <a:ea typeface="+mn-ea"/>
                          <a:cs typeface="+mn-cs"/>
                        </a:rPr>
                        <a:t>a la </a:t>
                      </a:r>
                      <a:r>
                        <a:rPr lang="es-ES" sz="1200" u="none" strike="noStrike" kern="1200" dirty="0" smtClean="0">
                          <a:solidFill>
                            <a:schemeClr val="dk1"/>
                          </a:solidFill>
                          <a:effectLst/>
                          <a:latin typeface="+mn-lt"/>
                          <a:ea typeface="+mn-ea"/>
                          <a:cs typeface="+mn-cs"/>
                        </a:rPr>
                        <a:t>conectividad, </a:t>
                      </a:r>
                      <a:r>
                        <a:rPr lang="es-ES" sz="1200" u="none" strike="noStrike" kern="1200" dirty="0">
                          <a:solidFill>
                            <a:schemeClr val="dk1"/>
                          </a:solidFill>
                          <a:effectLst/>
                          <a:latin typeface="+mn-lt"/>
                          <a:ea typeface="+mn-ea"/>
                          <a:cs typeface="+mn-cs"/>
                        </a:rPr>
                        <a:t>se establecieron alianzas </a:t>
                      </a:r>
                      <a:r>
                        <a:rPr lang="es-ES" sz="1200" u="none" strike="noStrike" kern="1200" dirty="0" smtClean="0">
                          <a:solidFill>
                            <a:schemeClr val="dk1"/>
                          </a:solidFill>
                          <a:effectLst/>
                          <a:latin typeface="+mn-lt"/>
                          <a:ea typeface="+mn-ea"/>
                          <a:cs typeface="+mn-cs"/>
                        </a:rPr>
                        <a:t>estratégicas con </a:t>
                      </a:r>
                      <a:r>
                        <a:rPr lang="es-ES" sz="1200" u="none" strike="noStrike" kern="1200" dirty="0">
                          <a:solidFill>
                            <a:schemeClr val="dk1"/>
                          </a:solidFill>
                          <a:effectLst/>
                          <a:latin typeface="+mn-lt"/>
                          <a:ea typeface="+mn-ea"/>
                          <a:cs typeface="+mn-cs"/>
                        </a:rPr>
                        <a:t>empresas de </a:t>
                      </a:r>
                      <a:r>
                        <a:rPr lang="es-ES" sz="1200" u="none" strike="noStrike" kern="1200" dirty="0" smtClean="0">
                          <a:solidFill>
                            <a:schemeClr val="dk1"/>
                          </a:solidFill>
                          <a:effectLst/>
                          <a:latin typeface="+mn-lt"/>
                          <a:ea typeface="+mn-ea"/>
                          <a:cs typeface="+mn-cs"/>
                        </a:rPr>
                        <a:t>telefonía </a:t>
                      </a:r>
                      <a:r>
                        <a:rPr lang="es-ES" sz="1200" u="none" strike="noStrike" kern="1200" dirty="0">
                          <a:solidFill>
                            <a:schemeClr val="dk1"/>
                          </a:solidFill>
                          <a:effectLst/>
                          <a:latin typeface="+mn-lt"/>
                          <a:ea typeface="+mn-ea"/>
                          <a:cs typeface="+mn-cs"/>
                        </a:rPr>
                        <a:t>que disponen de </a:t>
                      </a:r>
                      <a:r>
                        <a:rPr lang="es-ES" sz="1200" u="none" strike="noStrike" kern="1200" dirty="0" smtClean="0">
                          <a:solidFill>
                            <a:schemeClr val="dk1"/>
                          </a:solidFill>
                          <a:effectLst/>
                          <a:latin typeface="+mn-lt"/>
                          <a:ea typeface="+mn-ea"/>
                          <a:cs typeface="+mn-cs"/>
                        </a:rPr>
                        <a:t>aproximadamente 40 telecentros contando además con las 56 Unidades Formativas y los  8 Centros Tecnológicos</a:t>
                      </a:r>
                      <a:r>
                        <a:rPr lang="es-ES" sz="1200" u="none" strike="noStrike" kern="1200" baseline="0" dirty="0" smtClean="0">
                          <a:solidFill>
                            <a:schemeClr val="dk1"/>
                          </a:solidFill>
                          <a:effectLst/>
                          <a:latin typeface="+mn-lt"/>
                          <a:ea typeface="+mn-ea"/>
                          <a:cs typeface="+mn-cs"/>
                        </a:rPr>
                        <a:t> del SNPP que</a:t>
                      </a:r>
                      <a:r>
                        <a:rPr lang="es-ES" sz="1200" u="none" strike="noStrike" kern="1200" dirty="0" smtClean="0">
                          <a:solidFill>
                            <a:schemeClr val="dk1"/>
                          </a:solidFill>
                          <a:effectLst/>
                          <a:latin typeface="+mn-lt"/>
                          <a:ea typeface="+mn-ea"/>
                          <a:cs typeface="+mn-cs"/>
                        </a:rPr>
                        <a:t> se</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encuentran distribuidos </a:t>
                      </a:r>
                      <a:r>
                        <a:rPr lang="es-ES" sz="1200" u="none" strike="noStrike" kern="1200" dirty="0">
                          <a:solidFill>
                            <a:schemeClr val="dk1"/>
                          </a:solidFill>
                          <a:effectLst/>
                          <a:latin typeface="+mn-lt"/>
                          <a:ea typeface="+mn-ea"/>
                          <a:cs typeface="+mn-cs"/>
                        </a:rPr>
                        <a:t>a nivel país para </a:t>
                      </a:r>
                      <a:r>
                        <a:rPr lang="es-ES" sz="1200" u="none" strike="noStrike" kern="1200" dirty="0" smtClean="0">
                          <a:solidFill>
                            <a:schemeClr val="dk1"/>
                          </a:solidFill>
                          <a:effectLst/>
                          <a:latin typeface="+mn-lt"/>
                          <a:ea typeface="+mn-ea"/>
                          <a:cs typeface="+mn-cs"/>
                        </a:rPr>
                        <a:t>obtener cobertura nacional. </a:t>
                      </a:r>
                      <a:endParaRPr lang="es-ES" sz="1200" u="none" strike="noStrike" kern="1200" dirty="0">
                        <a:solidFill>
                          <a:schemeClr val="dk1"/>
                        </a:solidFill>
                        <a:effectLst/>
                        <a:latin typeface="+mn-lt"/>
                        <a:ea typeface="+mn-ea"/>
                        <a:cs typeface="+mn-cs"/>
                      </a:endParaRPr>
                    </a:p>
                  </a:txBody>
                  <a:tcPr marL="6105" marR="6105" marT="6105" marB="0" anchor="ctr"/>
                </a:tc>
              </a:tr>
            </a:tbl>
          </a:graphicData>
        </a:graphic>
      </p:graphicFrame>
    </p:spTree>
    <p:extLst>
      <p:ext uri="{BB962C8B-B14F-4D97-AF65-F5344CB8AC3E}">
        <p14:creationId xmlns:p14="http://schemas.microsoft.com/office/powerpoint/2010/main" val="42166005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2" name="1 Tabla"/>
          <p:cNvGraphicFramePr>
            <a:graphicFrameLocks noGrp="1"/>
          </p:cNvGraphicFramePr>
          <p:nvPr>
            <p:extLst>
              <p:ext uri="{D42A27DB-BD31-4B8C-83A1-F6EECF244321}">
                <p14:modId xmlns:p14="http://schemas.microsoft.com/office/powerpoint/2010/main" val="2947875114"/>
              </p:ext>
            </p:extLst>
          </p:nvPr>
        </p:nvGraphicFramePr>
        <p:xfrm>
          <a:off x="457200" y="339502"/>
          <a:ext cx="8229599" cy="2376264"/>
        </p:xfrm>
        <a:graphic>
          <a:graphicData uri="http://schemas.openxmlformats.org/drawingml/2006/table">
            <a:tbl>
              <a:tblPr>
                <a:tableStyleId>{5C22544A-7EE6-4342-B048-85BDC9FD1C3A}</a:tableStyleId>
              </a:tblPr>
              <a:tblGrid>
                <a:gridCol w="195361"/>
                <a:gridCol w="3492085"/>
                <a:gridCol w="4542153"/>
              </a:tblGrid>
              <a:tr h="1044116">
                <a:tc>
                  <a:txBody>
                    <a:bodyPr/>
                    <a:lstStyle/>
                    <a:p>
                      <a:pPr algn="ctr" fontAlgn="ctr"/>
                      <a:r>
                        <a:rPr lang="es-ES" sz="1200" u="none" strike="noStrike" dirty="0">
                          <a:effectLst/>
                        </a:rPr>
                        <a:t>7</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¿Cuentan con unidades desconcentradas?</a:t>
                      </a:r>
                      <a:endParaRPr lang="es-ES" sz="1200" b="0" i="0" u="none" strike="noStrike" dirty="0">
                        <a:solidFill>
                          <a:srgbClr val="000000"/>
                        </a:solidFill>
                        <a:effectLst/>
                        <a:latin typeface="Calibri"/>
                      </a:endParaRPr>
                    </a:p>
                  </a:txBody>
                  <a:tcPr marL="6105" marR="6105" marT="6105" marB="0" anchor="ctr"/>
                </a:tc>
                <a:tc>
                  <a:txBody>
                    <a:bodyPr/>
                    <a:lstStyle/>
                    <a:p>
                      <a:pPr algn="just" fontAlgn="ctr"/>
                      <a:r>
                        <a:rPr lang="es-ES" sz="1200" u="none" strike="noStrike" kern="1200" dirty="0" smtClean="0">
                          <a:solidFill>
                            <a:schemeClr val="dk1"/>
                          </a:solidFill>
                          <a:effectLst/>
                          <a:latin typeface="+mn-lt"/>
                          <a:ea typeface="+mn-ea"/>
                          <a:cs typeface="+mn-cs"/>
                        </a:rPr>
                        <a:t>El Servicio Nacional de Promoción Profesional cuenta con 56 Unidades Operativas distribuidas en los 17 departamentos geográficos y en la capital de país</a:t>
                      </a:r>
                      <a:r>
                        <a:rPr lang="es-ES" sz="1200" u="none" strike="noStrike" kern="1200" baseline="0" dirty="0" smtClean="0">
                          <a:solidFill>
                            <a:schemeClr val="dk1"/>
                          </a:solidFill>
                          <a:effectLst/>
                          <a:latin typeface="+mn-lt"/>
                          <a:ea typeface="+mn-ea"/>
                          <a:cs typeface="+mn-cs"/>
                        </a:rPr>
                        <a:t> y de</a:t>
                      </a:r>
                      <a:r>
                        <a:rPr lang="es-ES" sz="1200" u="none" strike="noStrike" kern="1200" dirty="0" smtClean="0">
                          <a:solidFill>
                            <a:schemeClr val="dk1"/>
                          </a:solidFill>
                          <a:effectLst/>
                          <a:latin typeface="+mn-lt"/>
                          <a:ea typeface="+mn-ea"/>
                          <a:cs typeface="+mn-cs"/>
                        </a:rPr>
                        <a:t> 8 centros tecnológicos, en 4 departamentos geográficos y la capital del país.</a:t>
                      </a:r>
                      <a:endParaRPr lang="es-ES" sz="1200" u="none" strike="noStrike" kern="1200" dirty="0">
                        <a:solidFill>
                          <a:schemeClr val="dk1"/>
                        </a:solidFill>
                        <a:effectLst/>
                        <a:latin typeface="+mn-lt"/>
                        <a:ea typeface="+mn-ea"/>
                        <a:cs typeface="+mn-cs"/>
                      </a:endParaRPr>
                    </a:p>
                  </a:txBody>
                  <a:tcPr marL="6105" marR="6105" marT="6105" marB="0" anchor="ctr"/>
                </a:tc>
              </a:tr>
              <a:tr h="1332148">
                <a:tc>
                  <a:txBody>
                    <a:bodyPr/>
                    <a:lstStyle/>
                    <a:p>
                      <a:pPr algn="ctr" fontAlgn="ctr"/>
                      <a:r>
                        <a:rPr lang="es-ES" sz="1200" u="none" strike="noStrike" dirty="0">
                          <a:effectLst/>
                        </a:rPr>
                        <a:t>8</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¿Cómo es la estructura orgánica?</a:t>
                      </a:r>
                      <a:endParaRPr lang="es-ES" sz="1200" b="0" i="0"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kern="1200" dirty="0">
                          <a:solidFill>
                            <a:schemeClr val="dk1"/>
                          </a:solidFill>
                          <a:effectLst/>
                          <a:latin typeface="+mn-lt"/>
                          <a:ea typeface="+mn-ea"/>
                          <a:cs typeface="+mn-cs"/>
                        </a:rPr>
                        <a:t>El Programa de Capacitación a Distancia (PROCADIS) depende directamente de la Gerencia </a:t>
                      </a:r>
                      <a:r>
                        <a:rPr lang="es-ES" sz="1200" u="none" strike="noStrike" kern="1200" dirty="0" smtClean="0">
                          <a:solidFill>
                            <a:schemeClr val="dk1"/>
                          </a:solidFill>
                          <a:effectLst/>
                          <a:latin typeface="+mn-lt"/>
                          <a:ea typeface="+mn-ea"/>
                          <a:cs typeface="+mn-cs"/>
                        </a:rPr>
                        <a:t>Técnica </a:t>
                      </a:r>
                      <a:r>
                        <a:rPr lang="es-ES" sz="1200" u="none" strike="noStrike" kern="1200" dirty="0">
                          <a:solidFill>
                            <a:schemeClr val="dk1"/>
                          </a:solidFill>
                          <a:effectLst/>
                          <a:latin typeface="+mn-lt"/>
                          <a:ea typeface="+mn-ea"/>
                          <a:cs typeface="+mn-cs"/>
                        </a:rPr>
                        <a:t>del </a:t>
                      </a:r>
                      <a:r>
                        <a:rPr lang="es-ES" sz="1200" u="none" strike="noStrike" kern="1200" dirty="0" smtClean="0">
                          <a:solidFill>
                            <a:schemeClr val="dk1"/>
                          </a:solidFill>
                          <a:effectLst/>
                          <a:latin typeface="+mn-lt"/>
                          <a:ea typeface="+mn-ea"/>
                          <a:cs typeface="+mn-cs"/>
                        </a:rPr>
                        <a:t>SNPP.</a:t>
                      </a:r>
                      <a:endParaRPr lang="es-ES" sz="1200" u="none" strike="noStrike" kern="1200" dirty="0">
                        <a:solidFill>
                          <a:schemeClr val="dk1"/>
                        </a:solidFill>
                        <a:effectLst/>
                        <a:latin typeface="+mn-lt"/>
                        <a:ea typeface="+mn-ea"/>
                        <a:cs typeface="+mn-cs"/>
                      </a:endParaRPr>
                    </a:p>
                  </a:txBody>
                  <a:tcPr marL="6105" marR="6105" marT="6105" marB="0" anchor="ctr"/>
                </a:tc>
              </a:tr>
            </a:tbl>
          </a:graphicData>
        </a:graphic>
      </p:graphicFrame>
      <p:graphicFrame>
        <p:nvGraphicFramePr>
          <p:cNvPr id="8" name="7 Diagrama"/>
          <p:cNvGraphicFramePr/>
          <p:nvPr>
            <p:extLst>
              <p:ext uri="{D42A27DB-BD31-4B8C-83A1-F6EECF244321}">
                <p14:modId xmlns:p14="http://schemas.microsoft.com/office/powerpoint/2010/main" val="3251995703"/>
              </p:ext>
            </p:extLst>
          </p:nvPr>
        </p:nvGraphicFramePr>
        <p:xfrm>
          <a:off x="467544" y="2446273"/>
          <a:ext cx="8208912" cy="235772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750428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2" name="1 Tabla"/>
          <p:cNvGraphicFramePr>
            <a:graphicFrameLocks noGrp="1"/>
          </p:cNvGraphicFramePr>
          <p:nvPr>
            <p:extLst>
              <p:ext uri="{D42A27DB-BD31-4B8C-83A1-F6EECF244321}">
                <p14:modId xmlns:p14="http://schemas.microsoft.com/office/powerpoint/2010/main" val="4146725259"/>
              </p:ext>
            </p:extLst>
          </p:nvPr>
        </p:nvGraphicFramePr>
        <p:xfrm>
          <a:off x="457200" y="627534"/>
          <a:ext cx="8229599" cy="3672408"/>
        </p:xfrm>
        <a:graphic>
          <a:graphicData uri="http://schemas.openxmlformats.org/drawingml/2006/table">
            <a:tbl>
              <a:tblPr>
                <a:tableStyleId>{5C22544A-7EE6-4342-B048-85BDC9FD1C3A}</a:tableStyleId>
              </a:tblPr>
              <a:tblGrid>
                <a:gridCol w="195361"/>
                <a:gridCol w="3492085"/>
                <a:gridCol w="4542153"/>
              </a:tblGrid>
              <a:tr h="1721646">
                <a:tc>
                  <a:txBody>
                    <a:bodyPr/>
                    <a:lstStyle/>
                    <a:p>
                      <a:pPr algn="ctr" fontAlgn="ctr"/>
                      <a:r>
                        <a:rPr lang="es-ES" sz="1200" u="none" strike="noStrike" dirty="0">
                          <a:effectLst/>
                        </a:rPr>
                        <a:t>9</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¿Cuánto presupuesto tiene asignado para la implementación del plan de acción Generación Digital?</a:t>
                      </a:r>
                      <a:endParaRPr lang="es-ES" sz="1200" b="0" i="0" u="none" strike="noStrike" dirty="0">
                        <a:solidFill>
                          <a:srgbClr val="000000"/>
                        </a:solidFill>
                        <a:effectLst/>
                        <a:latin typeface="Calibri"/>
                      </a:endParaRPr>
                    </a:p>
                  </a:txBody>
                  <a:tcPr marL="6105" marR="6105" marT="6105" marB="0" anchor="ctr"/>
                </a:tc>
                <a:tc>
                  <a:txBody>
                    <a:bodyPr/>
                    <a:lstStyle/>
                    <a:p>
                      <a:pPr algn="just" fontAlgn="ctr"/>
                      <a:r>
                        <a:rPr lang="es-ES" sz="1200" u="none" strike="noStrike" kern="1200" dirty="0" smtClean="0">
                          <a:solidFill>
                            <a:schemeClr val="dk1"/>
                          </a:solidFill>
                          <a:effectLst/>
                          <a:latin typeface="+mn-lt"/>
                          <a:ea typeface="+mn-ea"/>
                          <a:cs typeface="+mn-cs"/>
                        </a:rPr>
                        <a:t>El</a:t>
                      </a:r>
                      <a:r>
                        <a:rPr lang="es-ES" sz="1200" u="none" strike="noStrike" kern="1200" baseline="0" dirty="0" smtClean="0">
                          <a:solidFill>
                            <a:schemeClr val="dk1"/>
                          </a:solidFill>
                          <a:effectLst/>
                          <a:latin typeface="+mn-lt"/>
                          <a:ea typeface="+mn-ea"/>
                          <a:cs typeface="+mn-cs"/>
                        </a:rPr>
                        <a:t> programa no cuenta con </a:t>
                      </a:r>
                      <a:r>
                        <a:rPr lang="es-ES" sz="1200" u="none" strike="noStrike" kern="1200" dirty="0" smtClean="0">
                          <a:solidFill>
                            <a:schemeClr val="dk1"/>
                          </a:solidFill>
                          <a:effectLst/>
                          <a:latin typeface="+mn-lt"/>
                          <a:ea typeface="+mn-ea"/>
                          <a:cs typeface="+mn-cs"/>
                        </a:rPr>
                        <a:t> presupuesto diferenciado. La oferta se encuentra enmarcada directamente dentro del Presupuesto General de Gastos del SNPP (pago de instructores).</a:t>
                      </a:r>
                      <a:endParaRPr lang="es-ES" sz="1200" u="none" strike="noStrike" kern="1200" dirty="0">
                        <a:solidFill>
                          <a:schemeClr val="dk1"/>
                        </a:solidFill>
                        <a:effectLst/>
                        <a:latin typeface="+mn-lt"/>
                        <a:ea typeface="+mn-ea"/>
                        <a:cs typeface="+mn-cs"/>
                      </a:endParaRPr>
                    </a:p>
                  </a:txBody>
                  <a:tcPr marL="6105" marR="6105" marT="6105" marB="0" anchor="ctr"/>
                </a:tc>
              </a:tr>
              <a:tr h="1950762">
                <a:tc>
                  <a:txBody>
                    <a:bodyPr/>
                    <a:lstStyle/>
                    <a:p>
                      <a:pPr algn="ctr" fontAlgn="ctr"/>
                      <a:r>
                        <a:rPr lang="es-ES" sz="1200" u="none" strike="noStrike" dirty="0">
                          <a:effectLst/>
                        </a:rPr>
                        <a:t>10</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¿Cuáles son los beneficios de la articulación de los aliados con el Ministerio?</a:t>
                      </a:r>
                      <a:endParaRPr lang="es-ES" sz="1200" b="0" i="0" u="none" strike="noStrike" dirty="0">
                        <a:solidFill>
                          <a:srgbClr val="000000"/>
                        </a:solidFill>
                        <a:effectLst/>
                        <a:latin typeface="Calibri"/>
                      </a:endParaRPr>
                    </a:p>
                  </a:txBody>
                  <a:tcPr marL="6105" marR="6105" marT="6105" marB="0" anchor="ctr"/>
                </a:tc>
                <a:tc>
                  <a:txBody>
                    <a:bodyPr/>
                    <a:lstStyle/>
                    <a:p>
                      <a:pPr algn="just" fontAlgn="ctr"/>
                      <a:r>
                        <a:rPr lang="es-ES" sz="1200" u="none" strike="noStrike" kern="1200" dirty="0" smtClean="0">
                          <a:solidFill>
                            <a:schemeClr val="dk1"/>
                          </a:solidFill>
                          <a:effectLst/>
                          <a:latin typeface="+mn-lt"/>
                          <a:ea typeface="+mn-ea"/>
                          <a:cs typeface="+mn-cs"/>
                        </a:rPr>
                        <a:t>Algunos de los beneficios de las alianzas  son</a:t>
                      </a:r>
                      <a:r>
                        <a:rPr lang="es-ES" sz="1200" u="none" strike="noStrike" kern="1200" baseline="0" dirty="0" smtClean="0">
                          <a:solidFill>
                            <a:schemeClr val="dk1"/>
                          </a:solidFill>
                          <a:effectLst/>
                          <a:latin typeface="+mn-lt"/>
                          <a:ea typeface="+mn-ea"/>
                          <a:cs typeface="+mn-cs"/>
                        </a:rPr>
                        <a:t> c</a:t>
                      </a:r>
                      <a:r>
                        <a:rPr lang="es-ES" sz="1200" u="none" strike="noStrike" kern="1200" dirty="0" smtClean="0">
                          <a:solidFill>
                            <a:schemeClr val="dk1"/>
                          </a:solidFill>
                          <a:effectLst/>
                          <a:latin typeface="+mn-lt"/>
                          <a:ea typeface="+mn-ea"/>
                          <a:cs typeface="+mn-cs"/>
                        </a:rPr>
                        <a:t>ursos diseñados a medida de las necesidades emergentes de las empresas de los diferentes sectores. Se brinda capacitación al personal de la empresa y a los  futuros nuevos colaboradores a través de un programa semillero (Primer Empleo).</a:t>
                      </a:r>
                      <a:endParaRPr lang="es-ES" sz="1200" u="none" strike="noStrike" kern="1200" dirty="0">
                        <a:solidFill>
                          <a:schemeClr val="dk1"/>
                        </a:solidFill>
                        <a:effectLst/>
                        <a:latin typeface="+mn-lt"/>
                        <a:ea typeface="+mn-ea"/>
                        <a:cs typeface="+mn-cs"/>
                      </a:endParaRPr>
                    </a:p>
                  </a:txBody>
                  <a:tcPr marL="6105" marR="6105" marT="6105" marB="0" anchor="ctr"/>
                </a:tc>
              </a:tr>
            </a:tbl>
          </a:graphicData>
        </a:graphic>
      </p:graphicFrame>
    </p:spTree>
    <p:extLst>
      <p:ext uri="{BB962C8B-B14F-4D97-AF65-F5344CB8AC3E}">
        <p14:creationId xmlns:p14="http://schemas.microsoft.com/office/powerpoint/2010/main" val="15119996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3" name="2 Tabla"/>
          <p:cNvGraphicFramePr>
            <a:graphicFrameLocks noGrp="1"/>
          </p:cNvGraphicFramePr>
          <p:nvPr>
            <p:extLst>
              <p:ext uri="{D42A27DB-BD31-4B8C-83A1-F6EECF244321}">
                <p14:modId xmlns:p14="http://schemas.microsoft.com/office/powerpoint/2010/main" val="4290511189"/>
              </p:ext>
            </p:extLst>
          </p:nvPr>
        </p:nvGraphicFramePr>
        <p:xfrm>
          <a:off x="402700" y="627534"/>
          <a:ext cx="8267110" cy="3672408"/>
        </p:xfrm>
        <a:graphic>
          <a:graphicData uri="http://schemas.openxmlformats.org/drawingml/2006/table">
            <a:tbl>
              <a:tblPr>
                <a:tableStyleId>{5C22544A-7EE6-4342-B048-85BDC9FD1C3A}</a:tableStyleId>
              </a:tblPr>
              <a:tblGrid>
                <a:gridCol w="232872"/>
                <a:gridCol w="3492085"/>
                <a:gridCol w="4542153"/>
              </a:tblGrid>
              <a:tr h="1469618">
                <a:tc>
                  <a:txBody>
                    <a:bodyPr/>
                    <a:lstStyle/>
                    <a:p>
                      <a:pPr algn="ctr" fontAlgn="ctr"/>
                      <a:r>
                        <a:rPr lang="es-ES" sz="1200" u="none" strike="noStrike" dirty="0">
                          <a:effectLst/>
                        </a:rPr>
                        <a:t>11</a:t>
                      </a:r>
                      <a:endParaRPr lang="es-ES" sz="14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¿Cuáles son los pre requisitos solicitados a los beneficiarios para el desarrollo de los cursos digitales?</a:t>
                      </a:r>
                      <a:endParaRPr lang="es-ES" sz="1200" b="0" i="0"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kern="1200" dirty="0">
                          <a:solidFill>
                            <a:schemeClr val="dk1"/>
                          </a:solidFill>
                          <a:effectLst/>
                          <a:latin typeface="+mn-lt"/>
                          <a:ea typeface="+mn-ea"/>
                          <a:cs typeface="+mn-cs"/>
                        </a:rPr>
                        <a:t>Tener la </a:t>
                      </a:r>
                      <a:r>
                        <a:rPr lang="es-ES" sz="1200" u="none" strike="noStrike" kern="1200" dirty="0" smtClean="0">
                          <a:solidFill>
                            <a:schemeClr val="dk1"/>
                          </a:solidFill>
                          <a:effectLst/>
                          <a:latin typeface="+mn-lt"/>
                          <a:ea typeface="+mn-ea"/>
                          <a:cs typeface="+mn-cs"/>
                        </a:rPr>
                        <a:t>edad mínima requerida y </a:t>
                      </a:r>
                      <a:r>
                        <a:rPr lang="es-ES" sz="1200" u="none" strike="noStrike" kern="1200" dirty="0">
                          <a:solidFill>
                            <a:schemeClr val="dk1"/>
                          </a:solidFill>
                          <a:effectLst/>
                          <a:latin typeface="+mn-lt"/>
                          <a:ea typeface="+mn-ea"/>
                          <a:cs typeface="+mn-cs"/>
                        </a:rPr>
                        <a:t>estar </a:t>
                      </a:r>
                      <a:r>
                        <a:rPr lang="es-ES" sz="1200" u="none" strike="noStrike" kern="1200" dirty="0" smtClean="0">
                          <a:solidFill>
                            <a:schemeClr val="dk1"/>
                          </a:solidFill>
                          <a:effectLst/>
                          <a:latin typeface="+mn-lt"/>
                          <a:ea typeface="+mn-ea"/>
                          <a:cs typeface="+mn-cs"/>
                        </a:rPr>
                        <a:t>registrado  y</a:t>
                      </a:r>
                      <a:r>
                        <a:rPr lang="es-ES" sz="1200" u="none" strike="noStrike" kern="1200" baseline="0" dirty="0" smtClean="0">
                          <a:solidFill>
                            <a:schemeClr val="dk1"/>
                          </a:solidFill>
                          <a:effectLst/>
                          <a:latin typeface="+mn-lt"/>
                          <a:ea typeface="+mn-ea"/>
                          <a:cs typeface="+mn-cs"/>
                        </a:rPr>
                        <a:t> matriculado </a:t>
                      </a:r>
                      <a:r>
                        <a:rPr lang="es-ES" sz="1200" u="none" strike="noStrike" kern="1200" dirty="0" smtClean="0">
                          <a:solidFill>
                            <a:schemeClr val="dk1"/>
                          </a:solidFill>
                          <a:effectLst/>
                          <a:latin typeface="+mn-lt"/>
                          <a:ea typeface="+mn-ea"/>
                          <a:cs typeface="+mn-cs"/>
                        </a:rPr>
                        <a:t> </a:t>
                      </a:r>
                      <a:r>
                        <a:rPr lang="es-ES" sz="1200" u="none" strike="noStrike" kern="1200" dirty="0">
                          <a:solidFill>
                            <a:schemeClr val="dk1"/>
                          </a:solidFill>
                          <a:effectLst/>
                          <a:latin typeface="+mn-lt"/>
                          <a:ea typeface="+mn-ea"/>
                          <a:cs typeface="+mn-cs"/>
                        </a:rPr>
                        <a:t>como participante </a:t>
                      </a:r>
                      <a:r>
                        <a:rPr lang="es-ES" sz="1200" u="none" strike="noStrike" kern="1200" dirty="0" smtClean="0">
                          <a:solidFill>
                            <a:schemeClr val="dk1"/>
                          </a:solidFill>
                          <a:effectLst/>
                          <a:latin typeface="+mn-lt"/>
                          <a:ea typeface="+mn-ea"/>
                          <a:cs typeface="+mn-cs"/>
                        </a:rPr>
                        <a:t> del programa  en </a:t>
                      </a:r>
                      <a:r>
                        <a:rPr lang="es-ES" sz="1200" u="none" strike="noStrike" kern="1200" dirty="0">
                          <a:solidFill>
                            <a:schemeClr val="dk1"/>
                          </a:solidFill>
                          <a:effectLst/>
                          <a:latin typeface="+mn-lt"/>
                          <a:ea typeface="+mn-ea"/>
                          <a:cs typeface="+mn-cs"/>
                        </a:rPr>
                        <a:t>el Sistema Identidad.</a:t>
                      </a:r>
                    </a:p>
                  </a:txBody>
                  <a:tcPr marL="6105" marR="6105" marT="6105" marB="0" anchor="ctr"/>
                </a:tc>
              </a:tr>
              <a:tr h="2202790">
                <a:tc>
                  <a:txBody>
                    <a:bodyPr/>
                    <a:lstStyle/>
                    <a:p>
                      <a:pPr algn="ctr" fontAlgn="ctr"/>
                      <a:r>
                        <a:rPr lang="es-ES" sz="1200" u="none" strike="noStrike" dirty="0">
                          <a:effectLst/>
                        </a:rPr>
                        <a:t>12</a:t>
                      </a:r>
                      <a:endParaRPr lang="es-ES" sz="14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 ¿Cuáles son los requisitos asociados a la </a:t>
                      </a:r>
                      <a:r>
                        <a:rPr lang="es-ES" sz="1200" u="none" strike="noStrike" dirty="0" smtClean="0">
                          <a:effectLst/>
                        </a:rPr>
                        <a:t> capacidad </a:t>
                      </a:r>
                      <a:r>
                        <a:rPr lang="es-ES" sz="1200" u="none" strike="noStrike" dirty="0">
                          <a:effectLst/>
                        </a:rPr>
                        <a:t>operativa para el desarrollo de cursos de parte de los beneficiarios?</a:t>
                      </a:r>
                      <a:endParaRPr lang="es-ES" sz="1200" b="0" i="0" u="none" strike="noStrike" dirty="0">
                        <a:solidFill>
                          <a:srgbClr val="000000"/>
                        </a:solidFill>
                        <a:effectLst/>
                        <a:latin typeface="Calibri"/>
                      </a:endParaRPr>
                    </a:p>
                  </a:txBody>
                  <a:tcPr marL="6105" marR="6105" marT="6105" marB="0" anchor="ctr"/>
                </a:tc>
                <a:tc>
                  <a:txBody>
                    <a:bodyPr/>
                    <a:lstStyle/>
                    <a:p>
                      <a:pPr algn="just" fontAlgn="ctr"/>
                      <a:r>
                        <a:rPr lang="es-ES" sz="1200" u="none" strike="noStrike" kern="1200" dirty="0" smtClean="0">
                          <a:solidFill>
                            <a:schemeClr val="dk1"/>
                          </a:solidFill>
                          <a:effectLst/>
                          <a:latin typeface="+mn-lt"/>
                          <a:ea typeface="+mn-ea"/>
                          <a:cs typeface="+mn-cs"/>
                        </a:rPr>
                        <a:t>Los beneficiarios precisan tener acceso a un equipo informático</a:t>
                      </a:r>
                      <a:r>
                        <a:rPr lang="es-ES" sz="1200" u="none" strike="noStrike" kern="1200" baseline="0" dirty="0" smtClean="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o teléfono celular con conectividad a  internet.</a:t>
                      </a:r>
                      <a:r>
                        <a:rPr lang="es-ES" sz="1200" u="none" strike="noStrike" kern="1200" dirty="0">
                          <a:solidFill>
                            <a:schemeClr val="dk1"/>
                          </a:solidFill>
                          <a:effectLst/>
                          <a:latin typeface="+mn-lt"/>
                          <a:ea typeface="+mn-ea"/>
                          <a:cs typeface="+mn-cs"/>
                        </a:rPr>
                        <a:t> </a:t>
                      </a:r>
                    </a:p>
                  </a:txBody>
                  <a:tcPr marL="6105" marR="6105" marT="6105" marB="0" anchor="ctr"/>
                </a:tc>
              </a:tr>
            </a:tbl>
          </a:graphicData>
        </a:graphic>
      </p:graphicFrame>
    </p:spTree>
    <p:extLst>
      <p:ext uri="{BB962C8B-B14F-4D97-AF65-F5344CB8AC3E}">
        <p14:creationId xmlns:p14="http://schemas.microsoft.com/office/powerpoint/2010/main" val="30815873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descr="C:\Users\GCalzada\Desktop\Archivos diseño\Logos OEA RIAL\RIAL es .png"/>
          <p:cNvPicPr/>
          <p:nvPr/>
        </p:nvPicPr>
        <p:blipFill>
          <a:blip r:embed="rId3"/>
          <a:srcRect/>
          <a:stretch>
            <a:fillRect/>
          </a:stretch>
        </p:blipFill>
        <p:spPr>
          <a:xfrm>
            <a:off x="3813868" y="4556353"/>
            <a:ext cx="1444775" cy="393789"/>
          </a:xfrm>
          <a:prstGeom prst="rect">
            <a:avLst/>
          </a:prstGeom>
          <a:ln/>
        </p:spPr>
      </p:pic>
      <p:pic>
        <p:nvPicPr>
          <p:cNvPr id="5" name="image2.jpg" descr="Ministry of Labor and Promotion of Employment - MTPE (former MINTRA) -  LimaEasy"/>
          <p:cNvPicPr/>
          <p:nvPr/>
        </p:nvPicPr>
        <p:blipFill>
          <a:blip r:embed="rId4"/>
          <a:srcRect/>
          <a:stretch>
            <a:fillRect/>
          </a:stretch>
        </p:blipFill>
        <p:spPr>
          <a:xfrm>
            <a:off x="1226562" y="4641443"/>
            <a:ext cx="1231096" cy="485775"/>
          </a:xfrm>
          <a:prstGeom prst="rect">
            <a:avLst/>
          </a:prstGeom>
          <a:ln/>
        </p:spPr>
      </p:pic>
      <p:pic>
        <p:nvPicPr>
          <p:cNvPr id="6" name="image4.png" descr="A picture containing text&#10;&#10;Description automatically generated"/>
          <p:cNvPicPr/>
          <p:nvPr/>
        </p:nvPicPr>
        <p:blipFill>
          <a:blip r:embed="rId5"/>
          <a:srcRect/>
          <a:stretch>
            <a:fillRect/>
          </a:stretch>
        </p:blipFill>
        <p:spPr>
          <a:xfrm>
            <a:off x="6514360" y="4443958"/>
            <a:ext cx="1370008" cy="570315"/>
          </a:xfrm>
          <a:prstGeom prst="rect">
            <a:avLst/>
          </a:prstGeom>
          <a:ln/>
        </p:spPr>
      </p:pic>
      <p:graphicFrame>
        <p:nvGraphicFramePr>
          <p:cNvPr id="3" name="2 Tabla"/>
          <p:cNvGraphicFramePr>
            <a:graphicFrameLocks noGrp="1"/>
          </p:cNvGraphicFramePr>
          <p:nvPr>
            <p:extLst>
              <p:ext uri="{D42A27DB-BD31-4B8C-83A1-F6EECF244321}">
                <p14:modId xmlns:p14="http://schemas.microsoft.com/office/powerpoint/2010/main" val="1645156588"/>
              </p:ext>
            </p:extLst>
          </p:nvPr>
        </p:nvGraphicFramePr>
        <p:xfrm>
          <a:off x="457200" y="339502"/>
          <a:ext cx="8229599" cy="4032448"/>
        </p:xfrm>
        <a:graphic>
          <a:graphicData uri="http://schemas.openxmlformats.org/drawingml/2006/table">
            <a:tbl>
              <a:tblPr>
                <a:tableStyleId>{5C22544A-7EE6-4342-B048-85BDC9FD1C3A}</a:tableStyleId>
              </a:tblPr>
              <a:tblGrid>
                <a:gridCol w="195361"/>
                <a:gridCol w="3415383"/>
                <a:gridCol w="4618855"/>
              </a:tblGrid>
              <a:tr h="1584176">
                <a:tc>
                  <a:txBody>
                    <a:bodyPr/>
                    <a:lstStyle/>
                    <a:p>
                      <a:pPr algn="ctr" fontAlgn="ctr"/>
                      <a:r>
                        <a:rPr lang="es-ES" sz="1200" u="none" strike="noStrike" dirty="0">
                          <a:effectLst/>
                        </a:rPr>
                        <a:t>13</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¿Qué estrategias han desarrollado para facilitar la generación de alianzas con organismos internacionales? ¿Cuáles han sido los resultados que han alcanzado?</a:t>
                      </a:r>
                      <a:endParaRPr lang="es-ES" sz="1200" b="0" i="0"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kern="1200" dirty="0" smtClean="0">
                          <a:solidFill>
                            <a:schemeClr val="dk1"/>
                          </a:solidFill>
                          <a:effectLst/>
                          <a:latin typeface="+mn-lt"/>
                          <a:ea typeface="+mn-ea"/>
                          <a:cs typeface="+mn-cs"/>
                        </a:rPr>
                        <a:t>Se realizaron firmas de convenios, </a:t>
                      </a:r>
                      <a:r>
                        <a:rPr lang="es-ES" sz="1200" u="none" strike="noStrike" kern="1200" dirty="0">
                          <a:solidFill>
                            <a:schemeClr val="dk1"/>
                          </a:solidFill>
                          <a:effectLst/>
                          <a:latin typeface="+mn-lt"/>
                          <a:ea typeface="+mn-ea"/>
                          <a:cs typeface="+mn-cs"/>
                        </a:rPr>
                        <a:t> </a:t>
                      </a:r>
                      <a:r>
                        <a:rPr lang="es-ES" sz="1200" u="none" strike="noStrike" kern="1200" dirty="0" smtClean="0">
                          <a:solidFill>
                            <a:schemeClr val="dk1"/>
                          </a:solidFill>
                          <a:effectLst/>
                          <a:latin typeface="+mn-lt"/>
                          <a:ea typeface="+mn-ea"/>
                          <a:cs typeface="+mn-cs"/>
                        </a:rPr>
                        <a:t>algunos  en cooperación con organismos internacionales a través de  alianzas estratégicas. </a:t>
                      </a:r>
                    </a:p>
                    <a:p>
                      <a:pPr algn="l" fontAlgn="ctr"/>
                      <a:r>
                        <a:rPr lang="es-ES" sz="1200" u="none" strike="noStrike" kern="1200" dirty="0" smtClean="0">
                          <a:solidFill>
                            <a:schemeClr val="dk1"/>
                          </a:solidFill>
                          <a:effectLst/>
                          <a:latin typeface="+mn-lt"/>
                          <a:ea typeface="+mn-ea"/>
                          <a:cs typeface="+mn-cs"/>
                        </a:rPr>
                        <a:t>Los  resultados han sido muy importantes para la capacitación de los instructores del SNPP, la promoción y difusión de las ofertas formativas,  la revisión para la mejora de mallas curriculares y la presentación de nuevas mallas curriculares como respuesta a la demanda del sector productivo. </a:t>
                      </a:r>
                    </a:p>
                  </a:txBody>
                  <a:tcPr marL="6105" marR="6105" marT="6105" marB="0" anchor="ctr"/>
                </a:tc>
              </a:tr>
              <a:tr h="2448272">
                <a:tc>
                  <a:txBody>
                    <a:bodyPr/>
                    <a:lstStyle/>
                    <a:p>
                      <a:pPr algn="ctr" fontAlgn="ctr"/>
                      <a:r>
                        <a:rPr lang="es-ES" sz="1200" u="none" strike="noStrike" dirty="0">
                          <a:effectLst/>
                        </a:rPr>
                        <a:t>14</a:t>
                      </a:r>
                      <a:endParaRPr lang="es-ES" sz="1200" b="1" i="1" u="none" strike="noStrike" dirty="0">
                        <a:solidFill>
                          <a:srgbClr val="000000"/>
                        </a:solidFill>
                        <a:effectLst/>
                        <a:latin typeface="Calibri"/>
                      </a:endParaRPr>
                    </a:p>
                  </a:txBody>
                  <a:tcPr marL="6105" marR="6105" marT="6105" marB="0" anchor="ctr"/>
                </a:tc>
                <a:tc>
                  <a:txBody>
                    <a:bodyPr/>
                    <a:lstStyle/>
                    <a:p>
                      <a:pPr algn="l" fontAlgn="ctr"/>
                      <a:r>
                        <a:rPr lang="es-ES" sz="1200" u="none" strike="noStrike" dirty="0">
                          <a:effectLst/>
                        </a:rPr>
                        <a:t>Teniendo en cuenta que un beneficiario que abandona el curso, puede volver a participar o inscribirse nuevamente, se le consulta: ¿Existe en el registro de inscripción un filtro que permita identificar aquellos inscritos, que participaron y se retiraron, pero que volvieron a inscribirse? y ¿En el caso que un participante del curso puede volver a inscribirse en otro curso, en la base de datos se le considera como un nuevo beneficiario o participante?</a:t>
                      </a:r>
                      <a:endParaRPr lang="es-ES" sz="1200" b="0" i="0" u="none" strike="noStrike" dirty="0">
                        <a:solidFill>
                          <a:srgbClr val="000000"/>
                        </a:solidFill>
                        <a:effectLst/>
                        <a:latin typeface="Calibri"/>
                      </a:endParaRPr>
                    </a:p>
                  </a:txBody>
                  <a:tcPr marL="6105" marR="6105" marT="6105" marB="0" anchor="ctr"/>
                </a:tc>
                <a:tc>
                  <a:txBody>
                    <a:bodyPr/>
                    <a:lstStyle/>
                    <a:p>
                      <a:pPr algn="just" fontAlgn="ctr"/>
                      <a:r>
                        <a:rPr lang="es-ES" sz="1200" u="none" strike="noStrike" kern="1200" dirty="0">
                          <a:solidFill>
                            <a:schemeClr val="dk1"/>
                          </a:solidFill>
                          <a:effectLst/>
                          <a:latin typeface="+mn-lt"/>
                          <a:ea typeface="+mn-ea"/>
                          <a:cs typeface="+mn-cs"/>
                        </a:rPr>
                        <a:t>En el SISTEMA IDENTIDAD el participante (beneficiario) que abandona o se </a:t>
                      </a:r>
                      <a:r>
                        <a:rPr lang="es-ES" sz="1200" u="none" strike="noStrike" kern="1200" dirty="0" err="1">
                          <a:solidFill>
                            <a:schemeClr val="dk1"/>
                          </a:solidFill>
                          <a:effectLst/>
                          <a:latin typeface="+mn-lt"/>
                          <a:ea typeface="+mn-ea"/>
                          <a:cs typeface="+mn-cs"/>
                        </a:rPr>
                        <a:t>desmatricula</a:t>
                      </a:r>
                      <a:r>
                        <a:rPr lang="es-ES" sz="1200" u="none" strike="noStrike" kern="1200" dirty="0">
                          <a:solidFill>
                            <a:schemeClr val="dk1"/>
                          </a:solidFill>
                          <a:effectLst/>
                          <a:latin typeface="+mn-lt"/>
                          <a:ea typeface="+mn-ea"/>
                          <a:cs typeface="+mn-cs"/>
                        </a:rPr>
                        <a:t> del curso puede volver a participar o inscribirse </a:t>
                      </a:r>
                      <a:r>
                        <a:rPr lang="es-ES" sz="1200" u="none" strike="noStrike" kern="1200" dirty="0" smtClean="0">
                          <a:solidFill>
                            <a:schemeClr val="dk1"/>
                          </a:solidFill>
                          <a:effectLst/>
                          <a:latin typeface="+mn-lt"/>
                          <a:ea typeface="+mn-ea"/>
                          <a:cs typeface="+mn-cs"/>
                        </a:rPr>
                        <a:t>nuevamente  a cualquiera de las ofertas formativas. </a:t>
                      </a:r>
                      <a:r>
                        <a:rPr lang="es-ES" sz="1200" u="none" strike="noStrike" kern="1200" dirty="0">
                          <a:solidFill>
                            <a:schemeClr val="dk1"/>
                          </a:solidFill>
                          <a:effectLst/>
                          <a:latin typeface="+mn-lt"/>
                          <a:ea typeface="+mn-ea"/>
                          <a:cs typeface="+mn-cs"/>
                        </a:rPr>
                        <a:t>Existe un registro con el historial de inscripciones </a:t>
                      </a:r>
                      <a:r>
                        <a:rPr lang="es-ES" sz="1200" u="none" strike="noStrike" kern="1200" dirty="0" smtClean="0">
                          <a:solidFill>
                            <a:schemeClr val="dk1"/>
                          </a:solidFill>
                          <a:effectLst/>
                          <a:latin typeface="+mn-lt"/>
                          <a:ea typeface="+mn-ea"/>
                          <a:cs typeface="+mn-cs"/>
                        </a:rPr>
                        <a:t>y </a:t>
                      </a:r>
                      <a:r>
                        <a:rPr lang="es-ES" sz="1200" u="none" strike="noStrike" kern="1200" dirty="0">
                          <a:solidFill>
                            <a:schemeClr val="dk1"/>
                          </a:solidFill>
                          <a:effectLst/>
                          <a:latin typeface="+mn-lt"/>
                          <a:ea typeface="+mn-ea"/>
                          <a:cs typeface="+mn-cs"/>
                        </a:rPr>
                        <a:t>de cursos aprobados y/o finalizados de cada participante.  </a:t>
                      </a:r>
                    </a:p>
                  </a:txBody>
                  <a:tcPr marL="6105" marR="6105" marT="6105" marB="0" anchor="ctr"/>
                </a:tc>
              </a:tr>
            </a:tbl>
          </a:graphicData>
        </a:graphic>
      </p:graphicFrame>
    </p:spTree>
    <p:extLst>
      <p:ext uri="{BB962C8B-B14F-4D97-AF65-F5344CB8AC3E}">
        <p14:creationId xmlns:p14="http://schemas.microsoft.com/office/powerpoint/2010/main" val="51397998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FD60DE7C51F8C40AF6F34765F7D2D84" ma:contentTypeVersion="17" ma:contentTypeDescription="Create a new document." ma:contentTypeScope="" ma:versionID="85fa25fb7a8885b18e179674ba801b84">
  <xsd:schema xmlns:xsd="http://www.w3.org/2001/XMLSchema" xmlns:xs="http://www.w3.org/2001/XMLSchema" xmlns:p="http://schemas.microsoft.com/office/2006/metadata/properties" xmlns:ns2="5c0ed026-2af2-4bd4-84a6-7e6cd39ea343" xmlns:ns3="730f74aa-8393-4aa5-b2f8-3c7aae566a68" targetNamespace="http://schemas.microsoft.com/office/2006/metadata/properties" ma:root="true" ma:fieldsID="bca5e99572ddc5eba640d4c09a802dbd" ns2:_="" ns3:_="">
    <xsd:import namespace="5c0ed026-2af2-4bd4-84a6-7e6cd39ea343"/>
    <xsd:import namespace="730f74aa-8393-4aa5-b2f8-3c7aae566a68"/>
    <xsd:element name="properties">
      <xsd:complexType>
        <xsd:sequence>
          <xsd:element name="documentManagement">
            <xsd:complexType>
              <xsd:all>
                <xsd:element ref="ns2:SharedWithUsers" minOccurs="0"/>
                <xsd:element ref="ns2:MediaServiceMetadata" minOccurs="0"/>
                <xsd:element ref="ns2:MediaServiceFastMetadata" minOccurs="0"/>
                <xsd:element ref="ns2:MediaServiceAutoTags" minOccurs="0"/>
                <xsd:element ref="ns2:MediaLengthInSeconds" minOccurs="0"/>
                <xsd:element ref="ns2:MediaServiceDateTaken"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2:MediaServiceLocation"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0ed026-2af2-4bd4-84a6-7e6cd39ea343" elementFormDefault="qualified">
    <xsd:import namespace="http://schemas.microsoft.com/office/2006/documentManagement/types"/>
    <xsd:import namespace="http://schemas.microsoft.com/office/infopath/2007/PartnerControls"/>
    <xsd:element name="SharedWithUsers" ma:index="8" nillable="true" ma:displayName="Shared With" ma:list="UserInfo" ma:SearchPeopleOnly="false" ma:internalName="SharedWithUsers"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b372cf4-7fd3-46dd-9ae9-fa9a79ed57bb"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30f74aa-8393-4aa5-b2f8-3c7aae566a68" elementFormDefault="qualified">
    <xsd:import namespace="http://schemas.microsoft.com/office/2006/documentManagement/types"/>
    <xsd:import namespace="http://schemas.microsoft.com/office/infopath/2007/PartnerControls"/>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8ad4931-68c8-477a-9f81-fb0684637bf5}" ma:internalName="TaxCatchAll" ma:showField="CatchAllData" ma:web="730f74aa-8393-4aa5-b2f8-3c7aae566a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E181E5-AE14-4007-A659-4F9D91A1247F}"/>
</file>

<file path=customXml/itemProps2.xml><?xml version="1.0" encoding="utf-8"?>
<ds:datastoreItem xmlns:ds="http://schemas.openxmlformats.org/officeDocument/2006/customXml" ds:itemID="{C44B7B0E-0068-449D-9AA1-CB521EE77A2F}"/>
</file>

<file path=docProps/app.xml><?xml version="1.0" encoding="utf-8"?>
<Properties xmlns="http://schemas.openxmlformats.org/officeDocument/2006/extended-properties" xmlns:vt="http://schemas.openxmlformats.org/officeDocument/2006/docPropsVTypes">
  <Template/>
  <TotalTime>1352</TotalTime>
  <Words>3487</Words>
  <Application>Microsoft Office PowerPoint</Application>
  <PresentationFormat>Presentación en pantalla (16:9)</PresentationFormat>
  <Paragraphs>227</Paragraphs>
  <Slides>31</Slides>
  <Notes>29</Notes>
  <HiddenSlides>0</HiddenSlides>
  <MMClips>0</MMClips>
  <ScaleCrop>false</ScaleCrop>
  <HeadingPairs>
    <vt:vector size="4" baseType="variant">
      <vt:variant>
        <vt:lpstr>Tema</vt:lpstr>
      </vt:variant>
      <vt:variant>
        <vt:i4>1</vt:i4>
      </vt:variant>
      <vt:variant>
        <vt:lpstr>Títulos de diapositiva</vt:lpstr>
      </vt:variant>
      <vt:variant>
        <vt:i4>31</vt:i4>
      </vt:variant>
    </vt:vector>
  </HeadingPairs>
  <TitlesOfParts>
    <vt:vector size="32" baseType="lpstr">
      <vt:lpstr>Tema de Office</vt:lpstr>
      <vt:lpstr>COOPERACIÓN BILATERAL RIAL/OEA ENTRE LOS MINISTERIOS DE TRABAJO DE PERÚ Y PARAGUAY SOBRE FORMACIÓN EN HABILIDADES DIGITALES</vt:lpstr>
      <vt:lpstr>La mecánica operativa empleada para la ejecución del Plan de Acción “Generación Digital”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El diseño metodológico de los cursos brindados en el marco de dicho Plan de Acción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Procesos de seguimiento, monitoreo y control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Jose Maria Delgado Vicencini</dc:creator>
  <cp:lastModifiedBy>User</cp:lastModifiedBy>
  <cp:revision>141</cp:revision>
  <cp:lastPrinted>2022-08-10T11:33:03Z</cp:lastPrinted>
  <dcterms:created xsi:type="dcterms:W3CDTF">2022-08-09T21:14:40Z</dcterms:created>
  <dcterms:modified xsi:type="dcterms:W3CDTF">2022-09-21T17:13:26Z</dcterms:modified>
</cp:coreProperties>
</file>