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B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F7955-BB89-7EE1-9301-126B09882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B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E40C2E-0FF0-A58D-E90C-9B976ECE4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B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BEB44-0DA2-C3E1-B276-CE3C704CE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80EC-3F2D-4BCB-82ED-20116E4E3B90}" type="datetimeFigureOut">
              <a:rPr lang="en-BB" smtClean="0"/>
              <a:t>13/05/2026</a:t>
            </a:fld>
            <a:endParaRPr lang="en-B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6D286-F723-2788-BE40-66A2A5D1A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24AE3F-8669-5939-BC39-99CFF132B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872D3-B3FE-4D0D-9566-583F01519DFC}" type="slidenum">
              <a:rPr lang="en-BB" smtClean="0"/>
              <a:t>‹#›</a:t>
            </a:fld>
            <a:endParaRPr lang="en-BB"/>
          </a:p>
        </p:txBody>
      </p:sp>
    </p:spTree>
    <p:extLst>
      <p:ext uri="{BB962C8B-B14F-4D97-AF65-F5344CB8AC3E}">
        <p14:creationId xmlns:p14="http://schemas.microsoft.com/office/powerpoint/2010/main" val="2671379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998CE-6489-A531-0EBF-E01F9012E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BBAB41-A4FE-521C-E2E7-A58F239C82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C7B33-B590-0E89-A5EC-25772ACE6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80EC-3F2D-4BCB-82ED-20116E4E3B90}" type="datetimeFigureOut">
              <a:rPr lang="en-BB" smtClean="0"/>
              <a:t>13/05/2026</a:t>
            </a:fld>
            <a:endParaRPr lang="en-B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305C2A-4971-2B9B-D6B8-239127EDA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6158ED-3ABD-F829-0041-55415F352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872D3-B3FE-4D0D-9566-583F01519DFC}" type="slidenum">
              <a:rPr lang="en-BB" smtClean="0"/>
              <a:t>‹#›</a:t>
            </a:fld>
            <a:endParaRPr lang="en-BB"/>
          </a:p>
        </p:txBody>
      </p:sp>
    </p:spTree>
    <p:extLst>
      <p:ext uri="{BB962C8B-B14F-4D97-AF65-F5344CB8AC3E}">
        <p14:creationId xmlns:p14="http://schemas.microsoft.com/office/powerpoint/2010/main" val="293019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324180-6214-9E95-99C3-550ABF2D08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B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AA60D6-A7B9-3EFC-3F62-602DB1C13D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2D35A4-722E-B0D9-6B2E-4B107B921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80EC-3F2D-4BCB-82ED-20116E4E3B90}" type="datetimeFigureOut">
              <a:rPr lang="en-BB" smtClean="0"/>
              <a:t>13/05/2026</a:t>
            </a:fld>
            <a:endParaRPr lang="en-B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0642EB-C0BB-3932-0239-8B4616D7F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794A98-9A09-D99A-AAB0-E84D11468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872D3-B3FE-4D0D-9566-583F01519DFC}" type="slidenum">
              <a:rPr lang="en-BB" smtClean="0"/>
              <a:t>‹#›</a:t>
            </a:fld>
            <a:endParaRPr lang="en-BB"/>
          </a:p>
        </p:txBody>
      </p:sp>
    </p:spTree>
    <p:extLst>
      <p:ext uri="{BB962C8B-B14F-4D97-AF65-F5344CB8AC3E}">
        <p14:creationId xmlns:p14="http://schemas.microsoft.com/office/powerpoint/2010/main" val="15737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3E1B7-5DF3-A7D1-A6ED-F74A9B936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7CF73D-9D59-7D19-030E-AD6C48A59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8220EA-2BF6-D1A1-D561-6E79DE503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80EC-3F2D-4BCB-82ED-20116E4E3B90}" type="datetimeFigureOut">
              <a:rPr lang="en-BB" smtClean="0"/>
              <a:t>13/05/2026</a:t>
            </a:fld>
            <a:endParaRPr lang="en-B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8BF907-E905-6A21-C3CE-283FC43B5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68354-99B3-5306-DBD6-A6FE50827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872D3-B3FE-4D0D-9566-583F01519DFC}" type="slidenum">
              <a:rPr lang="en-BB" smtClean="0"/>
              <a:t>‹#›</a:t>
            </a:fld>
            <a:endParaRPr lang="en-BB"/>
          </a:p>
        </p:txBody>
      </p:sp>
    </p:spTree>
    <p:extLst>
      <p:ext uri="{BB962C8B-B14F-4D97-AF65-F5344CB8AC3E}">
        <p14:creationId xmlns:p14="http://schemas.microsoft.com/office/powerpoint/2010/main" val="2548841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BB4F6-8350-64CD-4F3A-A5C5B219F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B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1C42DE-5B88-441E-3755-FADDFA2155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649D33-09F3-2C14-FB75-0B92FF3DB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80EC-3F2D-4BCB-82ED-20116E4E3B90}" type="datetimeFigureOut">
              <a:rPr lang="en-BB" smtClean="0"/>
              <a:t>13/05/2026</a:t>
            </a:fld>
            <a:endParaRPr lang="en-B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12527-44A4-CDB6-D90A-8B6AC993C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185C04-A22B-D53E-8740-D635D0502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872D3-B3FE-4D0D-9566-583F01519DFC}" type="slidenum">
              <a:rPr lang="en-BB" smtClean="0"/>
              <a:t>‹#›</a:t>
            </a:fld>
            <a:endParaRPr lang="en-BB"/>
          </a:p>
        </p:txBody>
      </p:sp>
    </p:spTree>
    <p:extLst>
      <p:ext uri="{BB962C8B-B14F-4D97-AF65-F5344CB8AC3E}">
        <p14:creationId xmlns:p14="http://schemas.microsoft.com/office/powerpoint/2010/main" val="2480860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8503D-6007-A51F-710F-0180F06A5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8D987E-993F-A6AF-19C6-C81223929C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D26BB8-D56B-3C2F-9E92-3592887B72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BA0CA1-BA56-D2D6-292D-C19452F99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80EC-3F2D-4BCB-82ED-20116E4E3B90}" type="datetimeFigureOut">
              <a:rPr lang="en-BB" smtClean="0"/>
              <a:t>13/05/2026</a:t>
            </a:fld>
            <a:endParaRPr lang="en-B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B96C9F-DE96-658B-20E3-220B9EF62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76B1A7-C2DE-AEF2-66ED-7C4495A51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872D3-B3FE-4D0D-9566-583F01519DFC}" type="slidenum">
              <a:rPr lang="en-BB" smtClean="0"/>
              <a:t>‹#›</a:t>
            </a:fld>
            <a:endParaRPr lang="en-BB"/>
          </a:p>
        </p:txBody>
      </p:sp>
    </p:spTree>
    <p:extLst>
      <p:ext uri="{BB962C8B-B14F-4D97-AF65-F5344CB8AC3E}">
        <p14:creationId xmlns:p14="http://schemas.microsoft.com/office/powerpoint/2010/main" val="2600000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39FA8-B3F9-4FD6-9525-CAE93184B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B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880FA5-D819-EE1F-ACC6-281DC717E7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5BDE91-50DE-63B8-43A1-77C4E83510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CD7558-F0B4-95CA-29B0-1C782CCDC8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989FAF-F7C5-30E8-469B-B342D72241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5FCA4F-0EE0-34BC-0BC0-736E16E6E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80EC-3F2D-4BCB-82ED-20116E4E3B90}" type="datetimeFigureOut">
              <a:rPr lang="en-BB" smtClean="0"/>
              <a:t>13/05/2026</a:t>
            </a:fld>
            <a:endParaRPr lang="en-B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CAB7E4-8C95-9E63-DC4A-0BB2495F0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888B44-4DCB-B760-35F8-D5F8A044D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872D3-B3FE-4D0D-9566-583F01519DFC}" type="slidenum">
              <a:rPr lang="en-BB" smtClean="0"/>
              <a:t>‹#›</a:t>
            </a:fld>
            <a:endParaRPr lang="en-BB"/>
          </a:p>
        </p:txBody>
      </p:sp>
    </p:spTree>
    <p:extLst>
      <p:ext uri="{BB962C8B-B14F-4D97-AF65-F5344CB8AC3E}">
        <p14:creationId xmlns:p14="http://schemas.microsoft.com/office/powerpoint/2010/main" val="1572078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50A2B-4D1C-856B-EE15-C33CCD124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970D02-08ED-DB05-BB9D-BAB21D2DA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80EC-3F2D-4BCB-82ED-20116E4E3B90}" type="datetimeFigureOut">
              <a:rPr lang="en-BB" smtClean="0"/>
              <a:t>13/05/2026</a:t>
            </a:fld>
            <a:endParaRPr lang="en-B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CD5AFD-EC3B-BDC3-86EF-C7C976064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4557FE-BAAE-96E7-46F1-F7BE1268C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872D3-B3FE-4D0D-9566-583F01519DFC}" type="slidenum">
              <a:rPr lang="en-BB" smtClean="0"/>
              <a:t>‹#›</a:t>
            </a:fld>
            <a:endParaRPr lang="en-BB"/>
          </a:p>
        </p:txBody>
      </p:sp>
    </p:spTree>
    <p:extLst>
      <p:ext uri="{BB962C8B-B14F-4D97-AF65-F5344CB8AC3E}">
        <p14:creationId xmlns:p14="http://schemas.microsoft.com/office/powerpoint/2010/main" val="2872876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8974E3-0B3B-D145-2C08-6F29DB4EB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80EC-3F2D-4BCB-82ED-20116E4E3B90}" type="datetimeFigureOut">
              <a:rPr lang="en-BB" smtClean="0"/>
              <a:t>13/05/2026</a:t>
            </a:fld>
            <a:endParaRPr lang="en-B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AC5563-5F9F-C593-B96C-6A14CF716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E67D30-9EF5-C776-E89B-F67284D0D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872D3-B3FE-4D0D-9566-583F01519DFC}" type="slidenum">
              <a:rPr lang="en-BB" smtClean="0"/>
              <a:t>‹#›</a:t>
            </a:fld>
            <a:endParaRPr lang="en-BB"/>
          </a:p>
        </p:txBody>
      </p:sp>
    </p:spTree>
    <p:extLst>
      <p:ext uri="{BB962C8B-B14F-4D97-AF65-F5344CB8AC3E}">
        <p14:creationId xmlns:p14="http://schemas.microsoft.com/office/powerpoint/2010/main" val="3185645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46436-DBB8-BF68-D5E8-0E5572134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8FBC2E-FC7A-0AAE-65BF-7DA6A63B9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9F389B-2390-B6F7-75BE-018ACBA76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CF30D8-96EF-E2AF-C871-79C5CAD0A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80EC-3F2D-4BCB-82ED-20116E4E3B90}" type="datetimeFigureOut">
              <a:rPr lang="en-BB" smtClean="0"/>
              <a:t>13/05/2026</a:t>
            </a:fld>
            <a:endParaRPr lang="en-B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242DD0-281E-54E4-F97B-922645EAF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8055D5-7865-E7B9-E018-4FD788B94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872D3-B3FE-4D0D-9566-583F01519DFC}" type="slidenum">
              <a:rPr lang="en-BB" smtClean="0"/>
              <a:t>‹#›</a:t>
            </a:fld>
            <a:endParaRPr lang="en-BB"/>
          </a:p>
        </p:txBody>
      </p:sp>
    </p:spTree>
    <p:extLst>
      <p:ext uri="{BB962C8B-B14F-4D97-AF65-F5344CB8AC3E}">
        <p14:creationId xmlns:p14="http://schemas.microsoft.com/office/powerpoint/2010/main" val="3333648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F2E54-AC3A-4A28-EF9A-3FF91F4EA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C80C61-B67C-044F-5CFC-BAB72E2144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470BCB-87AE-0364-4BE4-2B0BA07034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786F6A-F3D0-8AC4-B570-F78508620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80EC-3F2D-4BCB-82ED-20116E4E3B90}" type="datetimeFigureOut">
              <a:rPr lang="en-BB" smtClean="0"/>
              <a:t>13/05/2026</a:t>
            </a:fld>
            <a:endParaRPr lang="en-B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719535-C8BA-2870-9296-F74C5F0A0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30B6C1-E45B-7105-1707-AE5CD141A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872D3-B3FE-4D0D-9566-583F01519DFC}" type="slidenum">
              <a:rPr lang="en-BB" smtClean="0"/>
              <a:t>‹#›</a:t>
            </a:fld>
            <a:endParaRPr lang="en-BB"/>
          </a:p>
        </p:txBody>
      </p:sp>
    </p:spTree>
    <p:extLst>
      <p:ext uri="{BB962C8B-B14F-4D97-AF65-F5344CB8AC3E}">
        <p14:creationId xmlns:p14="http://schemas.microsoft.com/office/powerpoint/2010/main" val="2054014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CC84DF-C184-A36A-1931-C7AEE7D28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B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3FD64B-2364-DA0C-731C-D0232B27D5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CE32DE-866D-3932-6007-3F027C9477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8080EC-3F2D-4BCB-82ED-20116E4E3B90}" type="datetimeFigureOut">
              <a:rPr lang="en-BB" smtClean="0"/>
              <a:t>13/05/2026</a:t>
            </a:fld>
            <a:endParaRPr lang="en-B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4100B-4AAA-1617-01AE-F170ED8D53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B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F73A7-E84D-BA39-06D1-53BE93196A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9872D3-B3FE-4D0D-9566-583F01519DFC}" type="slidenum">
              <a:rPr lang="en-BB" smtClean="0"/>
              <a:t>‹#›</a:t>
            </a:fld>
            <a:endParaRPr lang="en-BB"/>
          </a:p>
        </p:txBody>
      </p:sp>
    </p:spTree>
    <p:extLst>
      <p:ext uri="{BB962C8B-B14F-4D97-AF65-F5344CB8AC3E}">
        <p14:creationId xmlns:p14="http://schemas.microsoft.com/office/powerpoint/2010/main" val="74513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CFC905A-5107-AE27-0308-D1DE9E50F8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404" y="962530"/>
            <a:ext cx="4986806" cy="748021"/>
          </a:xfrm>
          <a:prstGeom prst="rect">
            <a:avLst/>
          </a:prstGeom>
        </p:spPr>
      </p:pic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8B7FEA-8DE0-489D-7D03-6D6F623CAB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0968" y="2333540"/>
            <a:ext cx="8921672" cy="1713305"/>
          </a:xfrm>
        </p:spPr>
        <p:txBody>
          <a:bodyPr anchor="b">
            <a:normAutofit/>
          </a:bodyPr>
          <a:lstStyle/>
          <a:p>
            <a:pPr algn="l"/>
            <a:r>
              <a:rPr lang="en-US" sz="5600" dirty="0"/>
              <a:t>Tripartite Social Dialogue Public Policies in Barbados</a:t>
            </a:r>
            <a:endParaRPr lang="en-BB" sz="5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8D21B9-23AA-376F-2E07-F0F00CA8C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5422" y="4669835"/>
            <a:ext cx="7321298" cy="753165"/>
          </a:xfrm>
        </p:spPr>
        <p:txBody>
          <a:bodyPr anchor="t">
            <a:normAutofit/>
          </a:bodyPr>
          <a:lstStyle/>
          <a:p>
            <a:pPr algn="l"/>
            <a:r>
              <a:rPr lang="en-US"/>
              <a:t>Ministry of Labour, Social Security and the Third Sector, Barbados</a:t>
            </a:r>
            <a:endParaRPr lang="en-BB"/>
          </a:p>
        </p:txBody>
      </p:sp>
    </p:spTree>
    <p:extLst>
      <p:ext uri="{BB962C8B-B14F-4D97-AF65-F5344CB8AC3E}">
        <p14:creationId xmlns:p14="http://schemas.microsoft.com/office/powerpoint/2010/main" val="912637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1D4986-B66F-B607-3595-190129DDB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6"/>
            <a:ext cx="8074815" cy="754036"/>
          </a:xfrm>
        </p:spPr>
        <p:txBody>
          <a:bodyPr anchor="ctr">
            <a:normAutofit fontScale="90000"/>
          </a:bodyPr>
          <a:lstStyle/>
          <a:p>
            <a:r>
              <a:rPr lang="en-US" sz="4800" b="1" dirty="0"/>
              <a:t>Social Partnership</a:t>
            </a:r>
            <a:endParaRPr lang="en-BB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47087-4372-078C-336D-7DE624571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1804632"/>
            <a:ext cx="8074815" cy="4263659"/>
          </a:xfrm>
        </p:spPr>
        <p:txBody>
          <a:bodyPr anchor="t">
            <a:normAutofit/>
          </a:bodyPr>
          <a:lstStyle/>
          <a:p>
            <a:r>
              <a:rPr lang="en-US" dirty="0"/>
              <a:t>Chaired by the Prime Minister</a:t>
            </a:r>
          </a:p>
          <a:p>
            <a:r>
              <a:rPr lang="en-US" dirty="0"/>
              <a:t>Subcommittee – Chaired by the Minister of Labour, Social Security and the Third Sector</a:t>
            </a:r>
          </a:p>
          <a:p>
            <a:r>
              <a:rPr lang="en-US" dirty="0"/>
              <a:t>Social Partnership Protocol VII</a:t>
            </a:r>
          </a:p>
          <a:p>
            <a:pPr lvl="1"/>
            <a:r>
              <a:rPr lang="en-US" sz="2800" dirty="0"/>
              <a:t>macroeconomic policies</a:t>
            </a:r>
          </a:p>
          <a:p>
            <a:pPr lvl="1"/>
            <a:r>
              <a:rPr lang="en-US" sz="2800" dirty="0"/>
              <a:t>social </a:t>
            </a:r>
            <a:r>
              <a:rPr lang="en-US" sz="2800" dirty="0" err="1"/>
              <a:t>stabilisation</a:t>
            </a:r>
            <a:r>
              <a:rPr lang="en-US" sz="2800" dirty="0"/>
              <a:t> policies </a:t>
            </a:r>
          </a:p>
          <a:p>
            <a:pPr lvl="1"/>
            <a:r>
              <a:rPr lang="en-US" sz="2800" dirty="0"/>
              <a:t>national development</a:t>
            </a:r>
          </a:p>
          <a:p>
            <a:pPr lvl="1"/>
            <a:r>
              <a:rPr lang="en-US" sz="2800" dirty="0"/>
              <a:t>social policy </a:t>
            </a:r>
          </a:p>
          <a:p>
            <a:pPr lvl="1"/>
            <a:r>
              <a:rPr lang="en-US" sz="2800" dirty="0" err="1"/>
              <a:t>labour</a:t>
            </a:r>
            <a:r>
              <a:rPr lang="en-US" sz="2800" dirty="0"/>
              <a:t> market governance</a:t>
            </a:r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3110997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A0375D-FDF1-08F4-9ED5-C0E266533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996414"/>
          </a:xfrm>
        </p:spPr>
        <p:txBody>
          <a:bodyPr anchor="ctr">
            <a:normAutofit/>
          </a:bodyPr>
          <a:lstStyle/>
          <a:p>
            <a:r>
              <a:rPr lang="en-BB" sz="4500" b="1" dirty="0"/>
              <a:t>Declaration of Mission Barbados</a:t>
            </a:r>
            <a:endParaRPr lang="en-BB" sz="4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2AF38-7E95-8B71-666F-B704FA34D0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047009"/>
            <a:ext cx="8074815" cy="3722855"/>
          </a:xfrm>
        </p:spPr>
        <p:txBody>
          <a:bodyPr anchor="t">
            <a:normAutofit/>
          </a:bodyPr>
          <a:lstStyle/>
          <a:p>
            <a:r>
              <a:rPr lang="en-BB" dirty="0"/>
              <a:t>signed by the Social Partners in 2023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Vision - </a:t>
            </a:r>
            <a:r>
              <a:rPr lang="en-BB" i="1" dirty="0"/>
              <a:t>To transform Barbados into a sustainable, prosperous, inclusive and resilient society. Barbadians must shift mindsets and engage as citizens and stakeholders in collaborating, innovating, and investing to shape Barbados’ future.</a:t>
            </a:r>
            <a:endParaRPr lang="en-BB" dirty="0"/>
          </a:p>
          <a:p>
            <a:pPr marL="0" indent="0">
              <a:buNone/>
            </a:pPr>
            <a:endParaRPr lang="en-BB" sz="2400" dirty="0"/>
          </a:p>
        </p:txBody>
      </p:sp>
    </p:spTree>
    <p:extLst>
      <p:ext uri="{BB962C8B-B14F-4D97-AF65-F5344CB8AC3E}">
        <p14:creationId xmlns:p14="http://schemas.microsoft.com/office/powerpoint/2010/main" val="124373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B6E658-3A99-454A-B58E-58BEF468E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0940" y="666449"/>
            <a:ext cx="8074815" cy="846850"/>
          </a:xfrm>
        </p:spPr>
        <p:txBody>
          <a:bodyPr anchor="ctr">
            <a:normAutofit/>
          </a:bodyPr>
          <a:lstStyle/>
          <a:p>
            <a:r>
              <a:rPr lang="en-BB" sz="4000" b="1" dirty="0"/>
              <a:t>Declaration of Mission Barbados</a:t>
            </a:r>
            <a:endParaRPr lang="en-BB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BD207-E4B5-D7E7-250E-FD609D3C7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1513298"/>
            <a:ext cx="9735820" cy="4388737"/>
          </a:xfrm>
        </p:spPr>
        <p:txBody>
          <a:bodyPr anchor="t">
            <a:normAutofit fontScale="40000" lnSpcReduction="20000"/>
          </a:bodyPr>
          <a:lstStyle/>
          <a:p>
            <a:pPr marL="0" indent="0">
              <a:buNone/>
            </a:pPr>
            <a:r>
              <a:rPr lang="en-US" sz="6000" dirty="0"/>
              <a:t>Six </a:t>
            </a:r>
            <a:r>
              <a:rPr lang="en-BB" sz="6000" dirty="0"/>
              <a:t>Missions to be achieved by 2030 </a:t>
            </a:r>
            <a:endParaRPr lang="en-US" sz="6000" dirty="0"/>
          </a:p>
          <a:p>
            <a:pPr marL="0" indent="0">
              <a:buNone/>
            </a:pPr>
            <a:endParaRPr lang="en-US" sz="6000" dirty="0"/>
          </a:p>
          <a:p>
            <a:pPr marL="514350" indent="-514350">
              <a:buFont typeface="+mj-lt"/>
              <a:buAutoNum type="arabicPeriod"/>
            </a:pPr>
            <a:r>
              <a:rPr lang="en-BB" sz="6000" dirty="0"/>
              <a:t>Environmental sustainability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BB" sz="6000" dirty="0"/>
              <a:t>Encouraging all Barbadians to become active, involved citizens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BB" sz="6000" dirty="0"/>
              <a:t>Equitable and reliable access to clean water and nutritious food that are affordable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BB" sz="6000" dirty="0"/>
              <a:t>Prioritizing wellness and happiness and improving public health and safety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BB" sz="6000" dirty="0"/>
              <a:t>Creating opportunities for ownership and wealth creation for all Barbadian workers and families and the reduction of poverty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BB" sz="6000" dirty="0"/>
              <a:t>Transforming Barbados to be a high-functioning, resilient society with seamless access to services and meaningful digital inclusion for all Barbadians</a:t>
            </a:r>
            <a:endParaRPr lang="en-BB" sz="1300" dirty="0"/>
          </a:p>
        </p:txBody>
      </p:sp>
    </p:spTree>
    <p:extLst>
      <p:ext uri="{BB962C8B-B14F-4D97-AF65-F5344CB8AC3E}">
        <p14:creationId xmlns:p14="http://schemas.microsoft.com/office/powerpoint/2010/main" val="175189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4EBAFB-243A-54A8-62EA-935D0FB93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6"/>
            <a:ext cx="8960196" cy="695078"/>
          </a:xfrm>
        </p:spPr>
        <p:txBody>
          <a:bodyPr anchor="ctr">
            <a:normAutofit/>
          </a:bodyPr>
          <a:lstStyle/>
          <a:p>
            <a:r>
              <a:rPr lang="en-US" sz="3200" b="1" dirty="0"/>
              <a:t>Tripartite Policy Development / Oversight</a:t>
            </a:r>
            <a:endParaRPr lang="en-BB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3B2F48-4C5A-FE57-6F22-E7CF489A0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1839191"/>
            <a:ext cx="9781078" cy="4177145"/>
          </a:xfrm>
        </p:spPr>
        <p:txBody>
          <a:bodyPr anchor="t">
            <a:normAutofit lnSpcReduction="10000"/>
          </a:bodyPr>
          <a:lstStyle/>
          <a:p>
            <a:r>
              <a:rPr lang="en-BB" dirty="0"/>
              <a:t>Barbados Economic Recovery and Transformation Plan</a:t>
            </a:r>
            <a:r>
              <a:rPr lang="en-US" dirty="0"/>
              <a:t> (BERT 3.0) - </a:t>
            </a:r>
            <a:r>
              <a:rPr lang="en-BB" dirty="0"/>
              <a:t>The BERT Monitoring Committee is a sub-committee of the Social Partnership. </a:t>
            </a:r>
          </a:p>
          <a:p>
            <a:endParaRPr lang="en-US" dirty="0"/>
          </a:p>
          <a:p>
            <a:r>
              <a:rPr lang="en-BB" dirty="0"/>
              <a:t>Minimum Wage</a:t>
            </a:r>
            <a:r>
              <a:rPr lang="en-US" dirty="0"/>
              <a:t> Board </a:t>
            </a:r>
            <a:r>
              <a:rPr lang="en-BB" dirty="0"/>
              <a:t>– National and Sectoral </a:t>
            </a:r>
            <a:r>
              <a:rPr lang="en-US" dirty="0"/>
              <a:t>wage setting</a:t>
            </a:r>
            <a:endParaRPr lang="en-BB" dirty="0"/>
          </a:p>
          <a:p>
            <a:endParaRPr lang="en-US" dirty="0"/>
          </a:p>
          <a:p>
            <a:r>
              <a:rPr lang="en-BB" dirty="0"/>
              <a:t>Decent Work Country Programme (2025–2030) </a:t>
            </a:r>
            <a:endParaRPr lang="en-US" dirty="0"/>
          </a:p>
          <a:p>
            <a:endParaRPr lang="en-US" dirty="0"/>
          </a:p>
          <a:p>
            <a:r>
              <a:rPr lang="en-BB" dirty="0"/>
              <a:t>National Workplace Wellness Policy 2019 – 2029</a:t>
            </a:r>
          </a:p>
          <a:p>
            <a:pPr marL="0" indent="0">
              <a:buNone/>
            </a:pPr>
            <a:endParaRPr lang="en-BB" sz="1700" dirty="0"/>
          </a:p>
        </p:txBody>
      </p:sp>
    </p:spTree>
    <p:extLst>
      <p:ext uri="{BB962C8B-B14F-4D97-AF65-F5344CB8AC3E}">
        <p14:creationId xmlns:p14="http://schemas.microsoft.com/office/powerpoint/2010/main" val="1204961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9E283F-A98A-D9E7-A0BB-11808D09B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9147233" cy="684687"/>
          </a:xfrm>
        </p:spPr>
        <p:txBody>
          <a:bodyPr anchor="ctr">
            <a:normAutofit fontScale="90000"/>
          </a:bodyPr>
          <a:lstStyle/>
          <a:p>
            <a:r>
              <a:rPr lang="en-BB" sz="3400" b="1" dirty="0"/>
              <a:t>Decent Work Country Programme (2025–2030) </a:t>
            </a:r>
            <a:br>
              <a:rPr lang="en-BB" sz="3400" b="1" dirty="0"/>
            </a:br>
            <a:endParaRPr lang="en-BB" sz="3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326CCD-71A8-ED91-DEB4-6AA464354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1735283"/>
            <a:ext cx="9635605" cy="4034582"/>
          </a:xfrm>
        </p:spPr>
        <p:txBody>
          <a:bodyPr anchor="t">
            <a:normAutofit/>
          </a:bodyPr>
          <a:lstStyle/>
          <a:p>
            <a:r>
              <a:rPr lang="en-BB" sz="2400" b="1" dirty="0"/>
              <a:t>Priority 1: </a:t>
            </a:r>
            <a:r>
              <a:rPr lang="en-BB" sz="2400" dirty="0"/>
              <a:t>Strengthened national capacities to implement integrated policy and institutional responses for Decent Work</a:t>
            </a:r>
          </a:p>
          <a:p>
            <a:endParaRPr lang="en-US" sz="2400" b="1" dirty="0"/>
          </a:p>
          <a:p>
            <a:r>
              <a:rPr lang="en-BB" sz="2400" b="1" dirty="0"/>
              <a:t>Priority 2: </a:t>
            </a:r>
            <a:r>
              <a:rPr lang="en-BB" sz="2400" dirty="0"/>
              <a:t>Strengthened national systems for skills development, employment services, and support for sustainable enterprises</a:t>
            </a:r>
          </a:p>
          <a:p>
            <a:endParaRPr lang="en-US" sz="2400" b="1" dirty="0"/>
          </a:p>
          <a:p>
            <a:r>
              <a:rPr lang="en-BB" sz="2400" b="1" dirty="0"/>
              <a:t>Priority 3: </a:t>
            </a:r>
            <a:r>
              <a:rPr lang="en-BB" sz="2400" dirty="0"/>
              <a:t>Enhanced national capacities for effective labour administration, social dialogue, and rights and protections at work for all</a:t>
            </a:r>
          </a:p>
        </p:txBody>
      </p:sp>
    </p:spTree>
    <p:extLst>
      <p:ext uri="{BB962C8B-B14F-4D97-AF65-F5344CB8AC3E}">
        <p14:creationId xmlns:p14="http://schemas.microsoft.com/office/powerpoint/2010/main" val="3407385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1E1E0-13B4-A552-32D7-2D7360DE3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BB" sz="4000" b="1" dirty="0"/>
              <a:t>National Workplace Wellness Policy 2019 – 2029 </a:t>
            </a:r>
            <a:br>
              <a:rPr lang="en-BB" b="1" dirty="0"/>
            </a:br>
            <a:endParaRPr lang="en-B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6A53D-41D1-15C4-246B-8C38B1536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0160"/>
            <a:ext cx="10515600" cy="52127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N</a:t>
            </a:r>
            <a:r>
              <a:rPr lang="en-BB" sz="2400" dirty="0" err="1"/>
              <a:t>ine</a:t>
            </a:r>
            <a:r>
              <a:rPr lang="en-BB" sz="2400" dirty="0"/>
              <a:t> dimension</a:t>
            </a:r>
            <a:r>
              <a:rPr lang="en-US" sz="2400" dirty="0"/>
              <a:t>s</a:t>
            </a:r>
            <a:r>
              <a:rPr lang="en-BB" sz="2400" dirty="0"/>
              <a:t> </a:t>
            </a:r>
            <a:r>
              <a:rPr lang="en-US" sz="2400" dirty="0"/>
              <a:t>of Wellness -</a:t>
            </a:r>
          </a:p>
          <a:p>
            <a:r>
              <a:rPr lang="en-BB" sz="2400" dirty="0"/>
              <a:t>Physical</a:t>
            </a:r>
            <a:endParaRPr lang="en-US" sz="2400" dirty="0"/>
          </a:p>
          <a:p>
            <a:r>
              <a:rPr lang="en-BB" sz="2400" dirty="0"/>
              <a:t>Psychological/Mental </a:t>
            </a:r>
            <a:endParaRPr lang="en-US" sz="2400" dirty="0"/>
          </a:p>
          <a:p>
            <a:r>
              <a:rPr lang="en-BB" sz="2400" dirty="0"/>
              <a:t>Environmental </a:t>
            </a:r>
            <a:endParaRPr lang="en-US" sz="2400" dirty="0"/>
          </a:p>
          <a:p>
            <a:r>
              <a:rPr lang="en-BB" sz="2400" dirty="0"/>
              <a:t>Social </a:t>
            </a:r>
            <a:endParaRPr lang="en-US" sz="2400" dirty="0"/>
          </a:p>
          <a:p>
            <a:r>
              <a:rPr lang="en-BB" sz="2400" dirty="0"/>
              <a:t>Intellectual </a:t>
            </a:r>
            <a:endParaRPr lang="en-US" sz="2400" dirty="0"/>
          </a:p>
          <a:p>
            <a:r>
              <a:rPr lang="en-BB" sz="2400" dirty="0"/>
              <a:t>Occupational </a:t>
            </a:r>
            <a:endParaRPr lang="en-US" sz="2400" dirty="0"/>
          </a:p>
          <a:p>
            <a:r>
              <a:rPr lang="en-BB" sz="2400" dirty="0"/>
              <a:t>Spiritual </a:t>
            </a:r>
            <a:endParaRPr lang="en-US" sz="2400" dirty="0"/>
          </a:p>
          <a:p>
            <a:r>
              <a:rPr lang="en-BB" sz="2400" dirty="0"/>
              <a:t>Cultural </a:t>
            </a:r>
            <a:endParaRPr lang="en-US" sz="2400" dirty="0"/>
          </a:p>
          <a:p>
            <a:r>
              <a:rPr lang="en-BB" sz="2400" dirty="0"/>
              <a:t>Financial</a:t>
            </a:r>
            <a:endParaRPr lang="en-US" sz="2400" dirty="0"/>
          </a:p>
          <a:p>
            <a:pPr marL="0" indent="0" algn="ctr">
              <a:buNone/>
            </a:pPr>
            <a:r>
              <a:rPr lang="en-US" b="1" dirty="0"/>
              <a:t>www.workplacewellness.bb</a:t>
            </a:r>
          </a:p>
          <a:p>
            <a:pPr marL="0" indent="0">
              <a:buNone/>
            </a:pPr>
            <a:endParaRPr lang="en-B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628638E-619E-5B58-7054-4155D9E9C1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2351" y="1442720"/>
            <a:ext cx="4089293" cy="4135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97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5F3CAD-25FE-EAC6-0360-19FCE7F7B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384" y="796307"/>
            <a:ext cx="9471956" cy="1137111"/>
          </a:xfrm>
        </p:spPr>
        <p:txBody>
          <a:bodyPr>
            <a:normAutofit/>
          </a:bodyPr>
          <a:lstStyle/>
          <a:p>
            <a:r>
              <a:rPr lang="en-US" sz="3200" b="1" dirty="0"/>
              <a:t>Other Tripartite Mechanisms</a:t>
            </a:r>
            <a:endParaRPr lang="en-BB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35585-4410-002C-6C44-707A43A1F5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9304" y="1859280"/>
            <a:ext cx="9471956" cy="3890773"/>
          </a:xfrm>
        </p:spPr>
        <p:txBody>
          <a:bodyPr anchor="t">
            <a:normAutofit/>
          </a:bodyPr>
          <a:lstStyle/>
          <a:p>
            <a:r>
              <a:rPr lang="en-BB" dirty="0"/>
              <a:t>Standing Tripartite Committee under ILO Convention No. 144</a:t>
            </a:r>
            <a:endParaRPr lang="en-US" dirty="0"/>
          </a:p>
          <a:p>
            <a:r>
              <a:rPr lang="en-BB" dirty="0"/>
              <a:t>The National Advisory Committee on Occupational Safety and Health (NACOSH)</a:t>
            </a:r>
            <a:endParaRPr lang="en-US" dirty="0"/>
          </a:p>
          <a:p>
            <a:pPr marL="0" indent="0">
              <a:buNone/>
            </a:pPr>
            <a:endParaRPr lang="en-US" sz="1600" dirty="0"/>
          </a:p>
          <a:p>
            <a:pPr marL="0" indent="0" algn="ctr">
              <a:buNone/>
            </a:pPr>
            <a:r>
              <a:rPr lang="en-US" sz="2400" i="1" dirty="0"/>
              <a:t>Thank you</a:t>
            </a:r>
            <a:endParaRPr lang="en-BB" sz="2400" i="1" dirty="0"/>
          </a:p>
        </p:txBody>
      </p:sp>
    </p:spTree>
    <p:extLst>
      <p:ext uri="{BB962C8B-B14F-4D97-AF65-F5344CB8AC3E}">
        <p14:creationId xmlns:p14="http://schemas.microsoft.com/office/powerpoint/2010/main" val="2509007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363</Words>
  <Application>Microsoft Office PowerPoint</Application>
  <PresentationFormat>Widescreen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Tripartite Social Dialogue Public Policies in Barbados</vt:lpstr>
      <vt:lpstr>Social Partnership</vt:lpstr>
      <vt:lpstr>Declaration of Mission Barbados</vt:lpstr>
      <vt:lpstr>Declaration of Mission Barbados</vt:lpstr>
      <vt:lpstr>Tripartite Policy Development / Oversight</vt:lpstr>
      <vt:lpstr>Decent Work Country Programme (2025–2030)  </vt:lpstr>
      <vt:lpstr>National Workplace Wellness Policy 2019 – 2029  </vt:lpstr>
      <vt:lpstr>Other Tripartite Mechanisms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Alison Elcock</dc:creator>
  <cp:lastModifiedBy>Alison Elcock</cp:lastModifiedBy>
  <cp:revision>19</cp:revision>
  <dcterms:created xsi:type="dcterms:W3CDTF">2026-05-13T08:42:10Z</dcterms:created>
  <dcterms:modified xsi:type="dcterms:W3CDTF">2026-05-13T09:35:58Z</dcterms:modified>
</cp:coreProperties>
</file>