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344" r:id="rId3"/>
    <p:sldId id="345" r:id="rId4"/>
    <p:sldId id="347" r:id="rId5"/>
    <p:sldId id="281" r:id="rId6"/>
    <p:sldId id="276" r:id="rId7"/>
    <p:sldId id="348" r:id="rId8"/>
    <p:sldId id="346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014248-D692-4824-9E96-A38AA6925038}" v="199" dt="2026-05-07T21:29:14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 snapToGrid="0">
      <p:cViewPr varScale="1">
        <p:scale>
          <a:sx n="61" d="100"/>
          <a:sy n="61" d="100"/>
        </p:scale>
        <p:origin x="516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226C7-F74D-45CF-95F7-34800DA8DDCF}" type="datetimeFigureOut">
              <a:rPr lang="es-CL" smtClean="0"/>
              <a:t>08-05-2026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BE35F-638D-4F94-8C22-8A247695FA1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684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686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0A246-A892-935D-686F-1CCC6B08C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232AE27-772C-6534-6087-F34FE4EC1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AA0B945-B2F1-F96E-7F52-42310DC826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6F8355-BC5B-F2CB-D5A3-51D7079657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153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BE35F-638D-4F94-8C22-8A247695FA1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237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CF34-C8D2-4804-BA80-8233E4EA2A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8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CF34-C8D2-4804-BA80-8233E4EA2A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772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EE3C2-D28F-2BAC-9B9C-DF2173121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6B3F565-68F3-721C-B32F-993D9FF5F6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E4122B5-A7B7-1B07-991F-B05373916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7C2BF3-D74E-4DDD-360B-A970B004C8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98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BE35F-638D-4F94-8C22-8A247695FA16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808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CE0E7-8C3F-763D-E742-FC46C51BA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2BD6B8-44FF-3077-EB29-D9CCEF85B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680C2-5C57-FBD1-513B-14753B28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4CA1-DBF3-486D-B83A-4BC88AB11392}" type="datetimeFigureOut">
              <a:rPr lang="es-CL" smtClean="0"/>
              <a:t>08-05-2026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919C15-BFEB-F0C6-2A16-09FCD64CE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28C8E1-2CAC-FAC2-0459-621AD81F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18EB-5312-41F8-B867-79270606BCA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036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35268-71A1-0AB1-EE04-27C25202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9077FD-4396-5BFC-C45F-F907E5653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20B36-5C70-7F4F-D586-0134A971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4CA1-DBF3-486D-B83A-4BC88AB11392}" type="datetimeFigureOut">
              <a:rPr lang="es-CL" smtClean="0"/>
              <a:t>08-05-2026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C1AAF-AE7F-DBB6-C4A7-68F5710D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3C6E1D-F3AD-B36D-02BF-77ABBE40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18EB-5312-41F8-B867-79270606BCA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390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4AB8A2-9D1C-DEA4-8E96-13E158BA5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7C4EC2-5737-6BE7-534B-6A4B5F875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4CF47A-A018-C6FA-C14D-5811A321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4CA1-DBF3-486D-B83A-4BC88AB11392}" type="datetimeFigureOut">
              <a:rPr lang="es-CL" smtClean="0"/>
              <a:t>08-05-2026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33E1FA-1070-BCBD-C5A1-D653BF8E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0923C2-76FA-D6EC-E6F2-8E554F25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18EB-5312-41F8-B867-79270606BCA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3698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1836063C-8BEE-40D5-93BF-4F1FBB39A432}" type="datetime1">
              <a:rPr lang="en-US" smtClean="0"/>
              <a:t>5/8/2026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s-ES"/>
              <a:t>Impulsar la Justicia Social, Promover el Trabajo Decente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picture, or leave unchanged for plain colour fill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2" y="480732"/>
            <a:ext cx="1408834" cy="4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48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B15E7-EDDA-A27B-00BA-2B9A4144F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Bullet point </a:t>
            </a:r>
          </a:p>
          <a:p>
            <a:pPr lvl="1"/>
            <a:r>
              <a:rPr lang="en-GB" dirty="0"/>
              <a:t>Bullet point </a:t>
            </a:r>
          </a:p>
          <a:p>
            <a:pPr lvl="1"/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CB5960-8FF0-02F8-59E1-0F131E6D4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rgbClr val="1E2DBE"/>
                </a:solidFill>
                <a:latin typeface="Overpass Light" pitchFamily="2" charset="77"/>
              </a:defRPr>
            </a:lvl1pPr>
          </a:lstStyle>
          <a:p>
            <a:fld id="{430ACDD9-6A28-F445-8C7B-08CF4EE3C62C}" type="datetimeFigureOut">
              <a:rPr lang="en-IT" smtClean="0"/>
              <a:pPr/>
              <a:t>05/08/2026</a:t>
            </a:fld>
            <a:endParaRPr lang="en-IT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FB35431-C444-221B-4B2B-BD5CB2295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43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88875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12ED5-091B-8529-2D97-2AB20222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0CE32-9D30-3923-38ED-F7351328E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997354-F51B-5798-C60A-8E19E27E0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4CA1-DBF3-486D-B83A-4BC88AB11392}" type="datetimeFigureOut">
              <a:rPr lang="es-CL" smtClean="0"/>
              <a:t>08-05-2026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749BA4-9318-DE15-DF22-11EDAAD59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DA9B69-DA58-E31C-0BF8-84EA43E47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18EB-5312-41F8-B867-79270606BCA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46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603E4-42B0-6FAD-98F6-F1AD599F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32A164-CC33-F4F2-ADC2-A3B79586D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816FAD-A4D8-FAEA-1A3B-995DF37B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4CA1-DBF3-486D-B83A-4BC88AB11392}" type="datetimeFigureOut">
              <a:rPr lang="es-CL" smtClean="0"/>
              <a:t>08-05-2026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1B8A6D-FA7E-DE32-DDD6-F01105799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AFFBB-32E1-EEA9-D9D1-5F0F6FEA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18EB-5312-41F8-B867-79270606BCA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190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EA844-C3FB-A592-D1CD-26F2D586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B1EF04-B0E2-2321-0121-C18BDE2EF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639269-7A82-A181-07CF-23DC8C69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223DCE-9A8F-AC37-D334-B11042A3D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4CA1-DBF3-486D-B83A-4BC88AB11392}" type="datetimeFigureOut">
              <a:rPr lang="es-CL" smtClean="0"/>
              <a:t>08-05-2026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701EAD-EB07-FD66-5191-499CAB2D6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28C8B5-47F9-4E68-CFE5-FB797068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18EB-5312-41F8-B867-79270606BCA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962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19312-68B7-AEE3-965C-B0304419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633BB4-D4CD-3283-B9E2-68D58FC6B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5B456F-F5DC-DAD5-F06E-A4439A565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AB5BA3-C0A2-7FD3-FC7F-4112AB029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CCDC8E-71C6-E7F4-CFDD-B94D1CF81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A927DF1-8787-ACE4-5996-F57939C86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4CA1-DBF3-486D-B83A-4BC88AB11392}" type="datetimeFigureOut">
              <a:rPr lang="es-CL" smtClean="0"/>
              <a:t>08-05-2026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FFEF400-DE73-A57F-3FF1-503DB276D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CCD3604-0BBC-41A6-DBE0-0FF6AA645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18EB-5312-41F8-B867-79270606BCA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424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831F7-1204-E495-FE27-76D09011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15DBF1-1418-BFBF-42A3-5DE0D6D9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4CA1-DBF3-486D-B83A-4BC88AB11392}" type="datetimeFigureOut">
              <a:rPr lang="es-CL" smtClean="0"/>
              <a:t>08-05-2026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BCE597-3CB3-1F4C-397C-57E8FB65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73F7D3-B265-AA8E-1958-D052AC0A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18EB-5312-41F8-B867-79270606BCA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457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6A6081-6747-B18C-CE4E-0E0DEDDBC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4CA1-DBF3-486D-B83A-4BC88AB11392}" type="datetimeFigureOut">
              <a:rPr lang="es-CL" smtClean="0"/>
              <a:t>08-05-2026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3F9896-BA99-EC30-A512-E6BA3438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2BAFAB-359D-7007-0063-F862BEDA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18EB-5312-41F8-B867-79270606BCA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56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0781A-D88E-97A8-D361-A5F28EFE3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625035-91DA-7814-B49E-CE444C05A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D91148-C09F-779C-FA56-3F420682C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D28319-BB42-AC7D-0187-7688B7019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4CA1-DBF3-486D-B83A-4BC88AB11392}" type="datetimeFigureOut">
              <a:rPr lang="es-CL" smtClean="0"/>
              <a:t>08-05-2026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D162C9-42D5-A7C0-3B4C-A9BF0D0A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7E38C-6C56-007D-0618-5B6520EF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18EB-5312-41F8-B867-79270606BCA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429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31564-ED80-EB51-B30D-37B62C672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5DC3C28-B744-2463-6C53-27414237A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C07FA1-CDE9-BF9B-1565-DB2565A7B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C3CC27-2A10-E924-707E-0965B1179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4CA1-DBF3-486D-B83A-4BC88AB11392}" type="datetimeFigureOut">
              <a:rPr lang="es-CL" smtClean="0"/>
              <a:t>08-05-2026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983E80-57B3-F40F-9EE2-4BC8845B7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02707A-6CAA-DBB4-B2AB-79E745202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18EB-5312-41F8-B867-79270606BCA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184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B09FFF-60CA-7790-F3BC-B0B40A12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0F1495-8792-A774-6522-1BDC75B81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C58ABB-63A0-4EE4-0AED-F885A7156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84CA1-DBF3-486D-B83A-4BC88AB11392}" type="datetimeFigureOut">
              <a:rPr lang="es-CL" smtClean="0"/>
              <a:t>08-05-2026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96492-DB51-4D61-920E-D986DB28F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B9C421-C0F0-519C-A5CD-530F373F6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5A18EB-5312-41F8-B867-79270606BCA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57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gontero@ilo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sv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sv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161" y="1973913"/>
            <a:ext cx="6727125" cy="2773825"/>
          </a:xfrm>
        </p:spPr>
        <p:txBody>
          <a:bodyPr wrap="square" anchor="t">
            <a:noAutofit/>
          </a:bodyPr>
          <a:lstStyle/>
          <a:p>
            <a:r>
              <a:rPr lang="es-CL" sz="4800" b="1" i="0" u="none" strike="noStrike" baseline="0" dirty="0">
                <a:solidFill>
                  <a:srgbClr val="1E2DBE"/>
                </a:solidFill>
                <a:latin typeface="Overpass" pitchFamily="2" charset="77"/>
              </a:rPr>
              <a:t>Diálogo social y mecanismos de fijación de salarios</a:t>
            </a:r>
            <a:br>
              <a:rPr lang="es-CL" sz="4800" dirty="0">
                <a:solidFill>
                  <a:srgbClr val="1E2DBE"/>
                </a:solidFill>
                <a:latin typeface="Overpass" pitchFamily="2" charset="77"/>
              </a:rPr>
            </a:br>
            <a:br>
              <a:rPr lang="es-CL" sz="1800" b="1" i="0" u="none" strike="noStrike" baseline="0" dirty="0">
                <a:solidFill>
                  <a:srgbClr val="1E2DBF"/>
                </a:solidFill>
                <a:latin typeface="Overpass-Bold"/>
              </a:rPr>
            </a:br>
            <a:br>
              <a:rPr lang="es-CL" sz="1800" b="1" i="0" u="none" strike="noStrike" baseline="0" dirty="0">
                <a:solidFill>
                  <a:srgbClr val="1E2DBF"/>
                </a:solidFill>
                <a:latin typeface="Overpass-Bold"/>
              </a:rPr>
            </a:br>
            <a:endParaRPr lang="en-GB" b="0" dirty="0">
              <a:solidFill>
                <a:srgbClr val="0070C0"/>
              </a:solidFill>
              <a:effectLst/>
              <a:latin typeface="Baskerville Old Face" panose="02020602080505020303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ES"/>
              <a:t>Impulsar la Justicia Social, Promover el Trabajo Decente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56227C0-AD57-4F9B-BAE3-EEFB0D0EE427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  <p:pic>
        <p:nvPicPr>
          <p:cNvPr id="17" name="Picture Placeholder 16" descr="A row of different colored flags&#10;&#10;Description automatically generated">
            <a:extLst>
              <a:ext uri="{FF2B5EF4-FFF2-40B4-BE49-F238E27FC236}">
                <a16:creationId xmlns:a16="http://schemas.microsoft.com/office/drawing/2014/main" id="{C5B6124B-CE23-4906-494A-D29AD1C9DD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3" b="6823"/>
          <a:stretch>
            <a:fillRect/>
          </a:stretch>
        </p:blipFill>
        <p:spPr/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0AFCF70-E8B0-17B4-7DAC-389ED96CBB21}"/>
              </a:ext>
            </a:extLst>
          </p:cNvPr>
          <p:cNvSpPr txBox="1"/>
          <p:nvPr/>
        </p:nvSpPr>
        <p:spPr>
          <a:xfrm>
            <a:off x="490538" y="4793564"/>
            <a:ext cx="924560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Sonia Gontero</a:t>
            </a:r>
            <a:br>
              <a:rPr lang="es-CL" sz="1800" b="0" dirty="0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s-CL" sz="1800" b="0" dirty="0">
                <a:solidFill>
                  <a:srgbClr val="00008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4"/>
              </a:rPr>
              <a:t>g</a:t>
            </a:r>
            <a:r>
              <a:rPr lang="es-CL" sz="1800" b="0" dirty="0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4"/>
              </a:rPr>
              <a:t>ontero@ilo.org</a:t>
            </a:r>
            <a:r>
              <a:rPr lang="es-CL" sz="1800" b="0" dirty="0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 </a:t>
            </a:r>
            <a:br>
              <a:rPr lang="es-CL" sz="1800" b="0" dirty="0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s-CL" sz="1800" b="0" dirty="0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Especialista en salarios y tiempo de trabajo</a:t>
            </a:r>
            <a:br>
              <a:rPr lang="es-CL" sz="1800" b="0" dirty="0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s-CL" sz="1800" b="0" dirty="0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Oficina de la OIT para el Cono Sur</a:t>
            </a:r>
            <a:br>
              <a:rPr lang="es-CL" sz="1800" b="0" dirty="0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br>
              <a:rPr lang="es-CL" sz="1800" b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s-CL" sz="2000" b="0" dirty="0">
                <a:solidFill>
                  <a:srgbClr val="00008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Mayo 2026- Asunción</a:t>
            </a:r>
            <a:r>
              <a:rPr lang="es-CL" sz="2000" dirty="0">
                <a:solidFill>
                  <a:srgbClr val="00008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Paraguay </a:t>
            </a:r>
            <a:br>
              <a:rPr lang="en-GB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000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AD5CE-83D2-6575-0F2C-832BEFB3B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3">
            <a:extLst>
              <a:ext uri="{FF2B5EF4-FFF2-40B4-BE49-F238E27FC236}">
                <a16:creationId xmlns:a16="http://schemas.microsoft.com/office/drawing/2014/main" id="{CFA29090-1BD1-D680-225B-6635B32A08BD}"/>
              </a:ext>
            </a:extLst>
          </p:cNvPr>
          <p:cNvSpPr/>
          <p:nvPr/>
        </p:nvSpPr>
        <p:spPr>
          <a:xfrm>
            <a:off x="0" y="228599"/>
            <a:ext cx="12192000" cy="851401"/>
          </a:xfrm>
          <a:prstGeom prst="rect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Overpas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E566B7-F5AA-4893-518D-8282F2E60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360000"/>
            <a:ext cx="11210924" cy="720000"/>
          </a:xfrm>
        </p:spPr>
        <p:txBody>
          <a:bodyPr>
            <a:normAutofit/>
          </a:bodyPr>
          <a:lstStyle/>
          <a:p>
            <a:pPr algn="ctr"/>
            <a:r>
              <a:rPr lang="es-CL" sz="4000" noProof="0">
                <a:solidFill>
                  <a:schemeClr val="bg1"/>
                </a:solidFill>
                <a:latin typeface="Overpass" pitchFamily="2" charset="77"/>
                <a:ea typeface="+mn-ea"/>
                <a:cs typeface="+mn-cs"/>
              </a:rPr>
              <a:t>Estructura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127F52-73DA-4434-2862-3908A678F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16" y="1615848"/>
            <a:ext cx="11379146" cy="388627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s-ES" sz="4000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La importancia y rol de los salarios (mínimos).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s-ES" sz="4000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Las políticas de salarios en la OIT.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s-CL" sz="4000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Algunos principios para la fijación de salarios.</a:t>
            </a:r>
            <a:endParaRPr lang="es-ES" sz="4000" kern="100" dirty="0">
              <a:solidFill>
                <a:srgbClr val="230050"/>
              </a:solidFill>
              <a:latin typeface="Overpass" panose="000005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s-ES" sz="4000" kern="100" dirty="0">
              <a:solidFill>
                <a:srgbClr val="230050"/>
              </a:solidFill>
              <a:latin typeface="Overpass" panose="000005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s-ES" sz="4000" kern="100" dirty="0">
              <a:solidFill>
                <a:srgbClr val="230050"/>
              </a:solidFill>
              <a:latin typeface="Overpass" panose="000005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s-ES" sz="4000" kern="100" dirty="0">
              <a:solidFill>
                <a:srgbClr val="230050"/>
              </a:solidFill>
              <a:latin typeface="Overpass" panose="000005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s-ES" sz="4000" kern="100" dirty="0">
              <a:solidFill>
                <a:srgbClr val="FF0000"/>
              </a:solidFill>
              <a:latin typeface="Overpass" panose="000005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s-CL" sz="400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1A60F5-47F4-4E32-8239-749E90C2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ACCD-A6DA-4CD2-8138-5DDC6D10CA32}" type="datetime1">
              <a:rPr lang="en-US" smtClean="0"/>
              <a:t>5/8/2026</a:t>
            </a:fld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154DEA-49FF-3188-C1FF-1BE899172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76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3">
            <a:extLst>
              <a:ext uri="{FF2B5EF4-FFF2-40B4-BE49-F238E27FC236}">
                <a16:creationId xmlns:a16="http://schemas.microsoft.com/office/drawing/2014/main" id="{84995E4B-57A5-C829-D151-943D61901064}"/>
              </a:ext>
            </a:extLst>
          </p:cNvPr>
          <p:cNvSpPr/>
          <p:nvPr/>
        </p:nvSpPr>
        <p:spPr>
          <a:xfrm>
            <a:off x="0" y="228599"/>
            <a:ext cx="12192000" cy="851401"/>
          </a:xfrm>
          <a:prstGeom prst="rect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Overpass" panose="00000500000000000000" pitchFamily="2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12AC8A5-C018-9C8F-F994-79A7261AF949}"/>
              </a:ext>
            </a:extLst>
          </p:cNvPr>
          <p:cNvSpPr txBox="1">
            <a:spLocks/>
          </p:cNvSpPr>
          <p:nvPr/>
        </p:nvSpPr>
        <p:spPr>
          <a:xfrm>
            <a:off x="317090" y="1408542"/>
            <a:ext cx="11963400" cy="48447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2400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Los </a:t>
            </a:r>
            <a:r>
              <a:rPr lang="es-ES" sz="2400" kern="100" dirty="0">
                <a:solidFill>
                  <a:srgbClr val="FF000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salarios</a:t>
            </a:r>
            <a:r>
              <a:rPr lang="es-ES" sz="2400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 son la principal fuente de ingresos de los trabajadores y determinante de la competitividad de las empresas.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2400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Principal tema en la </a:t>
            </a:r>
            <a:r>
              <a:rPr lang="es-ES" sz="2400" kern="100" dirty="0">
                <a:solidFill>
                  <a:srgbClr val="FF000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negociación colectiva </a:t>
            </a:r>
            <a:r>
              <a:rPr lang="es-ES" sz="2400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en el mundo.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2C0FB7D-60FA-5E25-A180-95CCE53C3D05}"/>
              </a:ext>
            </a:extLst>
          </p:cNvPr>
          <p:cNvSpPr txBox="1">
            <a:spLocks/>
          </p:cNvSpPr>
          <p:nvPr/>
        </p:nvSpPr>
        <p:spPr>
          <a:xfrm>
            <a:off x="244976" y="274797"/>
            <a:ext cx="1121092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600" noProof="0" dirty="0">
                <a:solidFill>
                  <a:schemeClr val="bg1"/>
                </a:solidFill>
                <a:latin typeface="Overpass" pitchFamily="2" charset="77"/>
                <a:ea typeface="+mn-ea"/>
                <a:cs typeface="+mn-cs"/>
              </a:rPr>
              <a:t>Importancia de los salarios (mínimos)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6CB6D91-8BBB-B2BC-A054-7F2EF8080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924" y="289113"/>
            <a:ext cx="736100" cy="73037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84E89B1-0E40-4811-F17D-EB267BD8C62D}"/>
              </a:ext>
            </a:extLst>
          </p:cNvPr>
          <p:cNvSpPr txBox="1"/>
          <p:nvPr/>
        </p:nvSpPr>
        <p:spPr>
          <a:xfrm>
            <a:off x="1315064" y="4693143"/>
            <a:ext cx="9394371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2200" kern="100" dirty="0">
                <a:solidFill>
                  <a:srgbClr val="FF000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Objetivo</a:t>
            </a:r>
            <a:r>
              <a:rPr lang="es-CL" sz="2200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: proteger trabajadores y sus familias de remuneraciones bajas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2200" kern="100" dirty="0">
                <a:solidFill>
                  <a:srgbClr val="FF000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Fijación</a:t>
            </a:r>
            <a:r>
              <a:rPr lang="es-CL" sz="2200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: establecidos por ley, por decisión de una autoridad competente o de una junta o consejo de salarios, o por dictamen de los tribunales del trabajo o los juzgados laborales. </a:t>
            </a:r>
            <a:endParaRPr lang="es-CL" sz="22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61FC0DA-B1C0-0146-E663-A1765673E658}"/>
              </a:ext>
            </a:extLst>
          </p:cNvPr>
          <p:cNvSpPr txBox="1"/>
          <p:nvPr/>
        </p:nvSpPr>
        <p:spPr>
          <a:xfrm>
            <a:off x="10884" y="3141189"/>
            <a:ext cx="12269606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CL" sz="2400" kern="100" dirty="0">
                <a:solidFill>
                  <a:srgbClr val="FF000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Salario Mínimo</a:t>
            </a:r>
            <a:r>
              <a:rPr lang="es-CL" sz="2400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: "</a:t>
            </a:r>
            <a:r>
              <a:rPr lang="es-CL" sz="2400" i="1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la remuneración mínima que un empleador deberá abonar a sus asalariados por las prestaciones que éstos hayan efectuado durante un determinado período, sin que pueda ser rebajada mediante convenio colectivo ni acuerdo individual</a:t>
            </a:r>
            <a:r>
              <a:rPr lang="es-CL" sz="2400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 " </a:t>
            </a:r>
          </a:p>
        </p:txBody>
      </p:sp>
    </p:spTree>
    <p:extLst>
      <p:ext uri="{BB962C8B-B14F-4D97-AF65-F5344CB8AC3E}">
        <p14:creationId xmlns:p14="http://schemas.microsoft.com/office/powerpoint/2010/main" val="142004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F634A9E-0BB9-FBDE-57FD-C3C0CB44AD03}"/>
              </a:ext>
            </a:extLst>
          </p:cNvPr>
          <p:cNvSpPr/>
          <p:nvPr/>
        </p:nvSpPr>
        <p:spPr>
          <a:xfrm>
            <a:off x="1032387" y="1543665"/>
            <a:ext cx="10078065" cy="52083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angle 43">
            <a:extLst>
              <a:ext uri="{FF2B5EF4-FFF2-40B4-BE49-F238E27FC236}">
                <a16:creationId xmlns:a16="http://schemas.microsoft.com/office/drawing/2014/main" id="{1DE26F84-3826-978D-F903-83427C77A861}"/>
              </a:ext>
            </a:extLst>
          </p:cNvPr>
          <p:cNvSpPr/>
          <p:nvPr/>
        </p:nvSpPr>
        <p:spPr>
          <a:xfrm>
            <a:off x="0" y="105992"/>
            <a:ext cx="12192000" cy="1239757"/>
          </a:xfrm>
          <a:prstGeom prst="rect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Overpass" panose="00000500000000000000" pitchFamily="2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BD928F2-2039-AA79-F324-0646F36E4889}"/>
              </a:ext>
            </a:extLst>
          </p:cNvPr>
          <p:cNvSpPr/>
          <p:nvPr/>
        </p:nvSpPr>
        <p:spPr>
          <a:xfrm>
            <a:off x="1191570" y="1913529"/>
            <a:ext cx="2275115" cy="21771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/>
              <a:t>Nivel</a:t>
            </a:r>
            <a:endParaRPr lang="es-CL" sz="2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81F6FB7-9EDA-1F1F-4598-D8E1BA6E5F22}"/>
              </a:ext>
            </a:extLst>
          </p:cNvPr>
          <p:cNvSpPr txBox="1"/>
          <p:nvPr/>
        </p:nvSpPr>
        <p:spPr>
          <a:xfrm>
            <a:off x="767439" y="105992"/>
            <a:ext cx="101890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4000" kern="100" dirty="0">
                <a:solidFill>
                  <a:schemeClr val="bg1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Principales dimensiones de un sistema de salarios mínimos eficaz 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29C6C107-C5A2-550B-D0D1-5413D2A88030}"/>
              </a:ext>
            </a:extLst>
          </p:cNvPr>
          <p:cNvGrpSpPr/>
          <p:nvPr/>
        </p:nvGrpSpPr>
        <p:grpSpPr>
          <a:xfrm>
            <a:off x="4615543" y="4806854"/>
            <a:ext cx="2492827" cy="1945154"/>
            <a:chOff x="4615543" y="4574865"/>
            <a:chExt cx="2492827" cy="2177143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ED3061AE-255F-CCC5-F375-56CF23ABBAD8}"/>
                </a:ext>
              </a:extLst>
            </p:cNvPr>
            <p:cNvSpPr/>
            <p:nvPr/>
          </p:nvSpPr>
          <p:spPr>
            <a:xfrm>
              <a:off x="4615543" y="4574865"/>
              <a:ext cx="2492827" cy="217714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dirty="0"/>
                <a:t>Cumplimiento de las normas</a:t>
              </a:r>
              <a:endParaRPr lang="es-CL" sz="2000" dirty="0"/>
            </a:p>
          </p:txBody>
        </p:sp>
        <p:pic>
          <p:nvPicPr>
            <p:cNvPr id="22" name="Picture 2" descr="638 mil resultados de imágenes, fotos de stock e ilustraciones libres de  regalías para Cooper vector | Shutterstock">
              <a:extLst>
                <a:ext uri="{FF2B5EF4-FFF2-40B4-BE49-F238E27FC236}">
                  <a16:creationId xmlns:a16="http://schemas.microsoft.com/office/drawing/2014/main" id="{B39D51A3-C61A-E368-AA28-BB21667187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52" t="2945" r="49335" b="73828"/>
            <a:stretch>
              <a:fillRect/>
            </a:stretch>
          </p:blipFill>
          <p:spPr bwMode="auto">
            <a:xfrm>
              <a:off x="5648609" y="6018309"/>
              <a:ext cx="489347" cy="565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9907270B-BD59-7F02-7604-6CE9312AEAB3}"/>
              </a:ext>
            </a:extLst>
          </p:cNvPr>
          <p:cNvGrpSpPr/>
          <p:nvPr/>
        </p:nvGrpSpPr>
        <p:grpSpPr>
          <a:xfrm>
            <a:off x="8136650" y="1744210"/>
            <a:ext cx="2275115" cy="2177143"/>
            <a:chOff x="8136650" y="1744210"/>
            <a:chExt cx="2275115" cy="217714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A42C470B-283F-E89A-AD41-19549F93E2AC}"/>
                </a:ext>
              </a:extLst>
            </p:cNvPr>
            <p:cNvSpPr/>
            <p:nvPr/>
          </p:nvSpPr>
          <p:spPr>
            <a:xfrm>
              <a:off x="8136650" y="1744210"/>
              <a:ext cx="2275115" cy="217714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dirty="0"/>
                <a:t>Ámbito de cobertura</a:t>
              </a:r>
              <a:endParaRPr lang="es-CL" sz="2200" dirty="0"/>
            </a:p>
          </p:txBody>
        </p:sp>
        <p:pic>
          <p:nvPicPr>
            <p:cNvPr id="23" name="Picture 2" descr="638 mil resultados de imágenes, fotos de stock e ilustraciones libres de  regalías para Cooper vector | Shutterstock">
              <a:extLst>
                <a:ext uri="{FF2B5EF4-FFF2-40B4-BE49-F238E27FC236}">
                  <a16:creationId xmlns:a16="http://schemas.microsoft.com/office/drawing/2014/main" id="{80844AC0-DDCE-A8A6-8FD1-82589C4CB2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98" t="3974" r="9579" b="72362"/>
            <a:stretch>
              <a:fillRect/>
            </a:stretch>
          </p:blipFill>
          <p:spPr bwMode="auto">
            <a:xfrm>
              <a:off x="8968044" y="3217268"/>
              <a:ext cx="634928" cy="509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1,3 mil vectores de stock y arte vectorial de Proletariado | Shutterstock">
            <a:extLst>
              <a:ext uri="{FF2B5EF4-FFF2-40B4-BE49-F238E27FC236}">
                <a16:creationId xmlns:a16="http://schemas.microsoft.com/office/drawing/2014/main" id="{30206753-8BC7-ED4F-1BF2-A110588F9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t="69421" r="65433" b="15535"/>
          <a:stretch>
            <a:fillRect/>
          </a:stretch>
        </p:blipFill>
        <p:spPr bwMode="auto">
          <a:xfrm>
            <a:off x="1913902" y="3239039"/>
            <a:ext cx="887633" cy="63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1FE22068-29BF-654D-0EF9-8266FBD6EDF1}"/>
              </a:ext>
            </a:extLst>
          </p:cNvPr>
          <p:cNvGrpSpPr/>
          <p:nvPr/>
        </p:nvGrpSpPr>
        <p:grpSpPr>
          <a:xfrm>
            <a:off x="3502847" y="2044063"/>
            <a:ext cx="4622503" cy="2762791"/>
            <a:chOff x="3502847" y="2044063"/>
            <a:chExt cx="4622503" cy="2762791"/>
          </a:xfrm>
        </p:grpSpPr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E2EA6909-5925-6741-8A80-5E35BF8FE450}"/>
                </a:ext>
              </a:extLst>
            </p:cNvPr>
            <p:cNvCxnSpPr>
              <a:cxnSpLocks/>
            </p:cNvCxnSpPr>
            <p:nvPr/>
          </p:nvCxnSpPr>
          <p:spPr>
            <a:xfrm>
              <a:off x="3502847" y="3002100"/>
              <a:ext cx="1129025" cy="2936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A8917122-EF63-DBBB-5138-1D373B04A4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6855" y="2934499"/>
              <a:ext cx="1158495" cy="3672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31B92A85-A9DE-4D3F-E89C-BDD9576D0A4D}"/>
                </a:ext>
              </a:extLst>
            </p:cNvPr>
            <p:cNvGrpSpPr/>
            <p:nvPr/>
          </p:nvGrpSpPr>
          <p:grpSpPr>
            <a:xfrm>
              <a:off x="4615543" y="2044063"/>
              <a:ext cx="2351312" cy="2373085"/>
              <a:chOff x="4615543" y="2044063"/>
              <a:chExt cx="2351312" cy="2373085"/>
            </a:xfrm>
          </p:grpSpPr>
          <p:sp>
            <p:nvSpPr>
              <p:cNvPr id="4" name="Elipse 3">
                <a:extLst>
                  <a:ext uri="{FF2B5EF4-FFF2-40B4-BE49-F238E27FC236}">
                    <a16:creationId xmlns:a16="http://schemas.microsoft.com/office/drawing/2014/main" id="{F7638901-E446-8565-D6D4-2823D83BAE6E}"/>
                  </a:ext>
                </a:extLst>
              </p:cNvPr>
              <p:cNvSpPr/>
              <p:nvPr/>
            </p:nvSpPr>
            <p:spPr>
              <a:xfrm>
                <a:off x="4615543" y="2044063"/>
                <a:ext cx="2351312" cy="2373085"/>
              </a:xfrm>
              <a:prstGeom prst="ellipse">
                <a:avLst/>
              </a:prstGeom>
              <a:solidFill>
                <a:srgbClr val="0663E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/>
                  <a:t>Consultas con interlocutores sociales</a:t>
                </a:r>
                <a:endParaRPr lang="es-CL" dirty="0"/>
              </a:p>
            </p:txBody>
          </p:sp>
          <p:pic>
            <p:nvPicPr>
              <p:cNvPr id="20" name="Picture 2" descr="638 mil resultados de imágenes, fotos de stock e ilustraciones libres de  regalías para Cooper vector | Shutterstock">
                <a:extLst>
                  <a:ext uri="{FF2B5EF4-FFF2-40B4-BE49-F238E27FC236}">
                    <a16:creationId xmlns:a16="http://schemas.microsoft.com/office/drawing/2014/main" id="{AAD3C782-D521-EAD8-3416-E948D6E2D5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45" t="34406" r="57410" b="41984"/>
              <a:stretch>
                <a:fillRect/>
              </a:stretch>
            </p:blipFill>
            <p:spPr bwMode="auto">
              <a:xfrm>
                <a:off x="5406325" y="3645224"/>
                <a:ext cx="731631" cy="578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A50501EB-F191-961D-2AAA-209B70194506}"/>
                </a:ext>
              </a:extLst>
            </p:cNvPr>
            <p:cNvCxnSpPr>
              <a:cxnSpLocks/>
            </p:cNvCxnSpPr>
            <p:nvPr/>
          </p:nvCxnSpPr>
          <p:spPr>
            <a:xfrm>
              <a:off x="5770243" y="4419009"/>
              <a:ext cx="0" cy="3878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8701C30-0352-C237-1317-359EBAA9F68D}"/>
              </a:ext>
            </a:extLst>
          </p:cNvPr>
          <p:cNvGrpSpPr/>
          <p:nvPr/>
        </p:nvGrpSpPr>
        <p:grpSpPr>
          <a:xfrm>
            <a:off x="8681353" y="5394411"/>
            <a:ext cx="2275115" cy="1139406"/>
            <a:chOff x="8681353" y="5394411"/>
            <a:chExt cx="2275115" cy="1139406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9D918D3D-82AB-D112-2F73-2BE53E829454}"/>
                </a:ext>
              </a:extLst>
            </p:cNvPr>
            <p:cNvSpPr txBox="1"/>
            <p:nvPr/>
          </p:nvSpPr>
          <p:spPr>
            <a:xfrm>
              <a:off x="8681353" y="6164485"/>
              <a:ext cx="2275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Contexto económico</a:t>
              </a:r>
              <a:endParaRPr lang="es-CL" dirty="0"/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D7DFF88-4083-5FA5-92DB-5BEE0FFAB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9181" t="52358" r="51312" b="6766"/>
            <a:stretch>
              <a:fillRect/>
            </a:stretch>
          </p:blipFill>
          <p:spPr>
            <a:xfrm>
              <a:off x="9393653" y="5394411"/>
              <a:ext cx="961765" cy="78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879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F5D832B-7255-37C7-6212-C3EA78F47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045" y="4773118"/>
            <a:ext cx="1368511" cy="7697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D8852C-069B-8F9F-50C3-69DE3B589EF2}"/>
              </a:ext>
            </a:extLst>
          </p:cNvPr>
          <p:cNvSpPr txBox="1"/>
          <p:nvPr/>
        </p:nvSpPr>
        <p:spPr>
          <a:xfrm>
            <a:off x="795885" y="5706323"/>
            <a:ext cx="260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Constitución de la OIT  </a:t>
            </a:r>
            <a:r>
              <a:rPr lang="es-ES" sz="1600" dirty="0"/>
              <a:t>exigía «la garantía de un salario </a:t>
            </a:r>
            <a:r>
              <a:rPr lang="es-ES" sz="1600"/>
              <a:t>vital adecuado».</a:t>
            </a:r>
            <a:endParaRPr lang="es-E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AFD8E4-8500-EC0E-E1D2-09C898C86AF6}"/>
              </a:ext>
            </a:extLst>
          </p:cNvPr>
          <p:cNvSpPr txBox="1"/>
          <p:nvPr/>
        </p:nvSpPr>
        <p:spPr>
          <a:xfrm>
            <a:off x="1721346" y="628779"/>
            <a:ext cx="2966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Declaración de Filadelfia </a:t>
            </a:r>
            <a:r>
              <a:rPr lang="es-ES" sz="1600" dirty="0"/>
              <a:t>«obligación de promover políticas en materia de salarios destinadas a garantizar un salario mínimo vital a todos»</a:t>
            </a:r>
            <a:endParaRPr lang="en-US" sz="16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635DF1F-ABF1-FCCB-367F-66CA11BF2A0F}"/>
              </a:ext>
            </a:extLst>
          </p:cNvPr>
          <p:cNvCxnSpPr/>
          <p:nvPr/>
        </p:nvCxnSpPr>
        <p:spPr>
          <a:xfrm flipV="1">
            <a:off x="3636449" y="3251548"/>
            <a:ext cx="1" cy="632239"/>
          </a:xfrm>
          <a:prstGeom prst="line">
            <a:avLst/>
          </a:prstGeom>
          <a:ln w="28575">
            <a:solidFill>
              <a:srgbClr val="960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0859F93-265F-DA87-806E-1833CB28DCAD}"/>
              </a:ext>
            </a:extLst>
          </p:cNvPr>
          <p:cNvSpPr txBox="1"/>
          <p:nvPr/>
        </p:nvSpPr>
        <p:spPr>
          <a:xfrm>
            <a:off x="3635038" y="5393695"/>
            <a:ext cx="3391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Convenio N.131 sobre la fijación de salarios mínimos </a:t>
            </a:r>
            <a:r>
              <a:rPr lang="es-ES" sz="1600" dirty="0"/>
              <a:t>que tenga en cuenta: a) las necesidades de los trabajadores y sus familias; b) los factores económicos.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A7D197D-FE97-3C8A-D33B-DFDD59D17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847" y="2178484"/>
            <a:ext cx="1309616" cy="73665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5E2810F-BAD9-27CD-3C07-4736D0D3A3F8}"/>
              </a:ext>
            </a:extLst>
          </p:cNvPr>
          <p:cNvSpPr txBox="1"/>
          <p:nvPr/>
        </p:nvSpPr>
        <p:spPr>
          <a:xfrm>
            <a:off x="5319534" y="644110"/>
            <a:ext cx="2336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s-ES" sz="1600" b="1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eclaración sobre la justicia social </a:t>
            </a:r>
            <a:r>
              <a:rPr lang="es-ES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 una globalización equitativa</a:t>
            </a:r>
            <a:r>
              <a:rPr lang="es-ES" sz="1600" kern="100" noProof="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s-ES" sz="1600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referencia a </a:t>
            </a:r>
            <a:r>
              <a:rPr lang="es-ES" sz="1600" b="1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salario mínimo vital.</a:t>
            </a:r>
            <a:endParaRPr lang="es-ES" sz="1600" kern="1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11E5EA5-319F-A46C-C8CD-70BA05533975}"/>
              </a:ext>
            </a:extLst>
          </p:cNvPr>
          <p:cNvCxnSpPr/>
          <p:nvPr/>
        </p:nvCxnSpPr>
        <p:spPr>
          <a:xfrm flipV="1">
            <a:off x="6755007" y="3272069"/>
            <a:ext cx="1" cy="632239"/>
          </a:xfrm>
          <a:prstGeom prst="line">
            <a:avLst/>
          </a:prstGeom>
          <a:ln w="28575">
            <a:solidFill>
              <a:srgbClr val="960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FD32FA5-E36D-9400-8D91-69738387F01E}"/>
              </a:ext>
            </a:extLst>
          </p:cNvPr>
          <p:cNvCxnSpPr/>
          <p:nvPr/>
        </p:nvCxnSpPr>
        <p:spPr>
          <a:xfrm flipV="1">
            <a:off x="9919662" y="3237010"/>
            <a:ext cx="1" cy="632239"/>
          </a:xfrm>
          <a:prstGeom prst="line">
            <a:avLst/>
          </a:prstGeom>
          <a:ln w="28575">
            <a:solidFill>
              <a:srgbClr val="960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12F31C1-470B-7FA3-A411-4E61DF8BD65B}"/>
              </a:ext>
            </a:extLst>
          </p:cNvPr>
          <p:cNvSpPr/>
          <p:nvPr/>
        </p:nvSpPr>
        <p:spPr>
          <a:xfrm>
            <a:off x="-76912" y="2986308"/>
            <a:ext cx="12268912" cy="1685925"/>
          </a:xfrm>
          <a:prstGeom prst="rect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Overpass" panose="000005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9B27C1-9BCF-A32E-D395-F4977930F6A4}"/>
              </a:ext>
            </a:extLst>
          </p:cNvPr>
          <p:cNvGrpSpPr/>
          <p:nvPr/>
        </p:nvGrpSpPr>
        <p:grpSpPr>
          <a:xfrm>
            <a:off x="-43543" y="3188021"/>
            <a:ext cx="12279086" cy="1277398"/>
            <a:chOff x="161551" y="3237750"/>
            <a:chExt cx="12092514" cy="127739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943B82D-F85D-A094-4D1A-EBAF74147C6D}"/>
                </a:ext>
              </a:extLst>
            </p:cNvPr>
            <p:cNvCxnSpPr>
              <a:cxnSpLocks/>
            </p:cNvCxnSpPr>
            <p:nvPr/>
          </p:nvCxnSpPr>
          <p:spPr>
            <a:xfrm>
              <a:off x="1197936" y="3850869"/>
              <a:ext cx="11056129" cy="34279"/>
            </a:xfrm>
            <a:prstGeom prst="line">
              <a:avLst/>
            </a:prstGeom>
            <a:ln w="38100">
              <a:solidFill>
                <a:srgbClr val="960A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2834355-4AB6-E32F-C44D-853BD70CE8C7}"/>
                </a:ext>
              </a:extLst>
            </p:cNvPr>
            <p:cNvSpPr/>
            <p:nvPr/>
          </p:nvSpPr>
          <p:spPr>
            <a:xfrm>
              <a:off x="1617159" y="3429000"/>
              <a:ext cx="1002054" cy="900000"/>
            </a:xfrm>
            <a:prstGeom prst="ellipse">
              <a:avLst/>
            </a:prstGeom>
            <a:solidFill>
              <a:srgbClr val="FA3C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1919</a:t>
              </a:r>
              <a:endParaRPr lang="en-GB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F8BD768-7C04-1969-091C-C269A3B14EB1}"/>
                </a:ext>
              </a:extLst>
            </p:cNvPr>
            <p:cNvSpPr/>
            <p:nvPr/>
          </p:nvSpPr>
          <p:spPr>
            <a:xfrm>
              <a:off x="3072441" y="3400410"/>
              <a:ext cx="1014785" cy="900000"/>
            </a:xfrm>
            <a:prstGeom prst="ellipse">
              <a:avLst/>
            </a:prstGeom>
            <a:solidFill>
              <a:srgbClr val="FA3C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1944</a:t>
              </a:r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98092C5-49D1-6143-99B0-C34D50F2D0B1}"/>
                </a:ext>
              </a:extLst>
            </p:cNvPr>
            <p:cNvSpPr/>
            <p:nvPr/>
          </p:nvSpPr>
          <p:spPr>
            <a:xfrm>
              <a:off x="4615335" y="3398613"/>
              <a:ext cx="1029413" cy="900000"/>
            </a:xfrm>
            <a:prstGeom prst="ellipse">
              <a:avLst/>
            </a:prstGeom>
            <a:solidFill>
              <a:srgbClr val="FA3C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1970</a:t>
              </a:r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8A8F6F-D8C7-DF4C-47B9-935685778CB8}"/>
                </a:ext>
              </a:extLst>
            </p:cNvPr>
            <p:cNvSpPr/>
            <p:nvPr/>
          </p:nvSpPr>
          <p:spPr>
            <a:xfrm>
              <a:off x="6303178" y="3397268"/>
              <a:ext cx="987706" cy="900000"/>
            </a:xfrm>
            <a:prstGeom prst="ellipse">
              <a:avLst/>
            </a:prstGeom>
            <a:solidFill>
              <a:srgbClr val="FA3C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2008</a:t>
              </a:r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4558FF9-FF3D-BBE0-DFBF-F57CC644D84E}"/>
                </a:ext>
              </a:extLst>
            </p:cNvPr>
            <p:cNvSpPr/>
            <p:nvPr/>
          </p:nvSpPr>
          <p:spPr>
            <a:xfrm>
              <a:off x="9393365" y="3404475"/>
              <a:ext cx="985299" cy="900000"/>
            </a:xfrm>
            <a:prstGeom prst="ellipse">
              <a:avLst/>
            </a:prstGeom>
            <a:solidFill>
              <a:srgbClr val="FA3C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2025</a:t>
              </a:r>
              <a:endParaRPr lang="en-GB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9BB69B-BEE2-AD41-D881-6CB4E76885B3}"/>
                </a:ext>
              </a:extLst>
            </p:cNvPr>
            <p:cNvSpPr/>
            <p:nvPr/>
          </p:nvSpPr>
          <p:spPr>
            <a:xfrm rot="5400000">
              <a:off x="10980183" y="3255148"/>
              <a:ext cx="1260000" cy="12600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7DA0322C-1B02-F88D-1C32-A1D00FD7F461}"/>
                </a:ext>
              </a:extLst>
            </p:cNvPr>
            <p:cNvSpPr/>
            <p:nvPr/>
          </p:nvSpPr>
          <p:spPr>
            <a:xfrm rot="5400000">
              <a:off x="161551" y="3237750"/>
              <a:ext cx="1260000" cy="12600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F11C2C9-1F8D-FF2C-73BA-911443561066}"/>
                </a:ext>
              </a:extLst>
            </p:cNvPr>
            <p:cNvSpPr/>
            <p:nvPr/>
          </p:nvSpPr>
          <p:spPr>
            <a:xfrm>
              <a:off x="7892403" y="3395430"/>
              <a:ext cx="966739" cy="900000"/>
            </a:xfrm>
            <a:prstGeom prst="ellipse">
              <a:avLst/>
            </a:prstGeom>
            <a:solidFill>
              <a:srgbClr val="FA3C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2024</a:t>
              </a:r>
              <a:endParaRPr lang="en-GB" dirty="0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50A631C3-A302-3D23-D20C-05AAFCBDD7D6}"/>
              </a:ext>
            </a:extLst>
          </p:cNvPr>
          <p:cNvSpPr txBox="1"/>
          <p:nvPr/>
        </p:nvSpPr>
        <p:spPr>
          <a:xfrm>
            <a:off x="7026556" y="5410830"/>
            <a:ext cx="2856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Reunión de expertos sobre políticas salariales,</a:t>
            </a:r>
            <a:r>
              <a:rPr lang="es-ES" sz="1600" dirty="0"/>
              <a:t> se acuerda definición, medición y operacionalización de salarios vitales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ECBC8-DD76-71B1-B51D-AF1E29306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239" y="4826423"/>
            <a:ext cx="2213741" cy="584407"/>
          </a:xfrm>
          <a:prstGeom prst="rect">
            <a:avLst/>
          </a:prstGeom>
        </p:spPr>
      </p:pic>
      <p:sp>
        <p:nvSpPr>
          <p:cNvPr id="10" name="TextBox 75">
            <a:extLst>
              <a:ext uri="{FF2B5EF4-FFF2-40B4-BE49-F238E27FC236}">
                <a16:creationId xmlns:a16="http://schemas.microsoft.com/office/drawing/2014/main" id="{2174B9C9-9331-E106-53A9-F132841CECE9}"/>
              </a:ext>
            </a:extLst>
          </p:cNvPr>
          <p:cNvSpPr txBox="1"/>
          <p:nvPr/>
        </p:nvSpPr>
        <p:spPr>
          <a:xfrm>
            <a:off x="8288477" y="587148"/>
            <a:ext cx="2770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20 Reunión Regional Americana de Punta Cana, </a:t>
            </a:r>
            <a:r>
              <a:rPr lang="es-CL" sz="1600" dirty="0"/>
              <a:t>fortalecer las políticas salariales, incluida la operacionalización de los salarios vitales </a:t>
            </a:r>
            <a:endParaRPr lang="es-ES" sz="1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5A0187-267B-9CE0-7D0E-AC6059AAFA82}"/>
              </a:ext>
            </a:extLst>
          </p:cNvPr>
          <p:cNvCxnSpPr>
            <a:cxnSpLocks/>
          </p:cNvCxnSpPr>
          <p:nvPr/>
        </p:nvCxnSpPr>
        <p:spPr>
          <a:xfrm flipH="1" flipV="1">
            <a:off x="1950007" y="4213192"/>
            <a:ext cx="6613" cy="653348"/>
          </a:xfrm>
          <a:prstGeom prst="line">
            <a:avLst/>
          </a:prstGeom>
          <a:ln w="28575">
            <a:solidFill>
              <a:srgbClr val="960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8">
            <a:extLst>
              <a:ext uri="{FF2B5EF4-FFF2-40B4-BE49-F238E27FC236}">
                <a16:creationId xmlns:a16="http://schemas.microsoft.com/office/drawing/2014/main" id="{BD9AF072-6E0C-3E0B-5A11-CFD1FBAA94A9}"/>
              </a:ext>
            </a:extLst>
          </p:cNvPr>
          <p:cNvCxnSpPr>
            <a:cxnSpLocks/>
          </p:cNvCxnSpPr>
          <p:nvPr/>
        </p:nvCxnSpPr>
        <p:spPr>
          <a:xfrm flipH="1" flipV="1">
            <a:off x="5003069" y="4254746"/>
            <a:ext cx="6613" cy="571677"/>
          </a:xfrm>
          <a:prstGeom prst="line">
            <a:avLst/>
          </a:prstGeom>
          <a:ln w="28575">
            <a:solidFill>
              <a:srgbClr val="960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8">
            <a:extLst>
              <a:ext uri="{FF2B5EF4-FFF2-40B4-BE49-F238E27FC236}">
                <a16:creationId xmlns:a16="http://schemas.microsoft.com/office/drawing/2014/main" id="{6C710952-D19F-1441-16C1-61508B08EBD0}"/>
              </a:ext>
            </a:extLst>
          </p:cNvPr>
          <p:cNvCxnSpPr>
            <a:cxnSpLocks/>
          </p:cNvCxnSpPr>
          <p:nvPr/>
        </p:nvCxnSpPr>
        <p:spPr>
          <a:xfrm flipH="1" flipV="1">
            <a:off x="3389597" y="2708298"/>
            <a:ext cx="6613" cy="653348"/>
          </a:xfrm>
          <a:prstGeom prst="line">
            <a:avLst/>
          </a:prstGeom>
          <a:ln w="28575">
            <a:solidFill>
              <a:srgbClr val="960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8">
            <a:extLst>
              <a:ext uri="{FF2B5EF4-FFF2-40B4-BE49-F238E27FC236}">
                <a16:creationId xmlns:a16="http://schemas.microsoft.com/office/drawing/2014/main" id="{B2913508-0DAA-75EE-B6FB-367F7C5675D2}"/>
              </a:ext>
            </a:extLst>
          </p:cNvPr>
          <p:cNvCxnSpPr>
            <a:cxnSpLocks/>
          </p:cNvCxnSpPr>
          <p:nvPr/>
        </p:nvCxnSpPr>
        <p:spPr>
          <a:xfrm flipH="1" flipV="1">
            <a:off x="6640966" y="2932277"/>
            <a:ext cx="14295" cy="384360"/>
          </a:xfrm>
          <a:prstGeom prst="line">
            <a:avLst/>
          </a:prstGeom>
          <a:ln w="28575">
            <a:solidFill>
              <a:srgbClr val="960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11193CB0-92A6-3E36-EEAB-144787098E45}"/>
              </a:ext>
            </a:extLst>
          </p:cNvPr>
          <p:cNvCxnSpPr>
            <a:cxnSpLocks/>
          </p:cNvCxnSpPr>
          <p:nvPr/>
        </p:nvCxnSpPr>
        <p:spPr>
          <a:xfrm flipH="1" flipV="1">
            <a:off x="9784246" y="2692831"/>
            <a:ext cx="6613" cy="653348"/>
          </a:xfrm>
          <a:prstGeom prst="line">
            <a:avLst/>
          </a:prstGeom>
          <a:ln w="28575">
            <a:solidFill>
              <a:srgbClr val="960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n 28">
            <a:extLst>
              <a:ext uri="{FF2B5EF4-FFF2-40B4-BE49-F238E27FC236}">
                <a16:creationId xmlns:a16="http://schemas.microsoft.com/office/drawing/2014/main" id="{BD627CFA-5226-9939-DD9A-75AEF3A7B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5343" y="2193529"/>
            <a:ext cx="1205179" cy="691894"/>
          </a:xfrm>
          <a:prstGeom prst="rect">
            <a:avLst/>
          </a:prstGeom>
        </p:spPr>
      </p:pic>
      <p:pic>
        <p:nvPicPr>
          <p:cNvPr id="1028" name="Picture 4" descr="Alex Belopopsky #OneILO on X: &quot;80th anniversary of the @ILO Declaration of  Philadelphia: All human beings, irrespective of race, creed or sex, have  the right to pursue both their material well-being and">
            <a:extLst>
              <a:ext uri="{FF2B5EF4-FFF2-40B4-BE49-F238E27FC236}">
                <a16:creationId xmlns:a16="http://schemas.microsoft.com/office/drawing/2014/main" id="{9F5FC850-A9C3-3C18-1A47-F89B48E33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25" y="2084838"/>
            <a:ext cx="952434" cy="77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18">
            <a:extLst>
              <a:ext uri="{FF2B5EF4-FFF2-40B4-BE49-F238E27FC236}">
                <a16:creationId xmlns:a16="http://schemas.microsoft.com/office/drawing/2014/main" id="{D9903161-B746-9073-5C3A-F6A3F5C65429}"/>
              </a:ext>
            </a:extLst>
          </p:cNvPr>
          <p:cNvCxnSpPr>
            <a:cxnSpLocks/>
          </p:cNvCxnSpPr>
          <p:nvPr/>
        </p:nvCxnSpPr>
        <p:spPr>
          <a:xfrm flipH="1" flipV="1">
            <a:off x="8282024" y="4233124"/>
            <a:ext cx="6613" cy="571677"/>
          </a:xfrm>
          <a:prstGeom prst="line">
            <a:avLst/>
          </a:prstGeom>
          <a:ln w="28575">
            <a:solidFill>
              <a:srgbClr val="960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id="{FABCA98B-80AB-E894-A461-51E2A3551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8250" y="4711535"/>
            <a:ext cx="1282343" cy="722096"/>
          </a:xfrm>
          <a:prstGeom prst="rect">
            <a:avLst/>
          </a:prstGeom>
        </p:spPr>
      </p:pic>
      <p:sp>
        <p:nvSpPr>
          <p:cNvPr id="42" name="Rectangle 43">
            <a:extLst>
              <a:ext uri="{FF2B5EF4-FFF2-40B4-BE49-F238E27FC236}">
                <a16:creationId xmlns:a16="http://schemas.microsoft.com/office/drawing/2014/main" id="{C1C9C166-D5A7-73D7-9F17-76E8D7A5003C}"/>
              </a:ext>
            </a:extLst>
          </p:cNvPr>
          <p:cNvSpPr/>
          <p:nvPr/>
        </p:nvSpPr>
        <p:spPr>
          <a:xfrm>
            <a:off x="-3580" y="14111"/>
            <a:ext cx="12192000" cy="511418"/>
          </a:xfrm>
          <a:prstGeom prst="rect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Overpass" panose="00000500000000000000" pitchFamily="2" charset="0"/>
            </a:endParaRP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B863E5F0-01D4-4443-BA7E-3386929BEE04}"/>
              </a:ext>
            </a:extLst>
          </p:cNvPr>
          <p:cNvSpPr txBox="1">
            <a:spLocks/>
          </p:cNvSpPr>
          <p:nvPr/>
        </p:nvSpPr>
        <p:spPr>
          <a:xfrm>
            <a:off x="-295802" y="-85188"/>
            <a:ext cx="1121092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600" noProof="0" dirty="0">
                <a:solidFill>
                  <a:schemeClr val="bg1"/>
                </a:solidFill>
                <a:latin typeface="Overpass" pitchFamily="2" charset="77"/>
                <a:ea typeface="+mn-ea"/>
                <a:cs typeface="+mn-cs"/>
              </a:rPr>
              <a:t>Dialogo tripartito sobre salarios en la OIT</a:t>
            </a:r>
          </a:p>
        </p:txBody>
      </p:sp>
    </p:spTree>
    <p:extLst>
      <p:ext uri="{BB962C8B-B14F-4D97-AF65-F5344CB8AC3E}">
        <p14:creationId xmlns:p14="http://schemas.microsoft.com/office/powerpoint/2010/main" val="138220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812F31C1-470B-7FA3-A411-4E61DF8BD65B}"/>
              </a:ext>
            </a:extLst>
          </p:cNvPr>
          <p:cNvSpPr/>
          <p:nvPr/>
        </p:nvSpPr>
        <p:spPr>
          <a:xfrm>
            <a:off x="0" y="3042186"/>
            <a:ext cx="12191999" cy="1392641"/>
          </a:xfrm>
          <a:prstGeom prst="rect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latin typeface="Overpass" panose="00000500000000000000" pitchFamily="2" charset="0"/>
              </a:rPr>
              <a:t>Principios que debe seguir la fijación de salarios</a:t>
            </a:r>
            <a:endParaRPr lang="en-US" sz="2800" b="1" dirty="0">
              <a:latin typeface="Overpass" panose="00000500000000000000" pitchFamily="2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7DA0322C-1B02-F88D-1C32-A1D00FD7F461}"/>
              </a:ext>
            </a:extLst>
          </p:cNvPr>
          <p:cNvSpPr/>
          <p:nvPr/>
        </p:nvSpPr>
        <p:spPr>
          <a:xfrm rot="5400000">
            <a:off x="-10283" y="2919777"/>
            <a:ext cx="1620000" cy="1620000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4BB8B73-FB15-8D0E-CB12-255487F93659}"/>
              </a:ext>
            </a:extLst>
          </p:cNvPr>
          <p:cNvSpPr/>
          <p:nvPr/>
        </p:nvSpPr>
        <p:spPr>
          <a:xfrm>
            <a:off x="10959599" y="2928506"/>
            <a:ext cx="1620000" cy="1620000"/>
          </a:xfrm>
          <a:prstGeom prst="ellipse">
            <a:avLst/>
          </a:prstGeom>
          <a:solidFill>
            <a:srgbClr val="FA3C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B3AE70A-C0DB-503B-53C7-944D48AE3F25}"/>
              </a:ext>
            </a:extLst>
          </p:cNvPr>
          <p:cNvGrpSpPr/>
          <p:nvPr/>
        </p:nvGrpSpPr>
        <p:grpSpPr>
          <a:xfrm>
            <a:off x="3078313" y="536393"/>
            <a:ext cx="1761259" cy="2464749"/>
            <a:chOff x="381167" y="461675"/>
            <a:chExt cx="1761259" cy="2464749"/>
          </a:xfrm>
        </p:grpSpPr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B8B1B583-DFE2-5D14-3C5E-6A0CBFA7ACA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3587" y="1887747"/>
              <a:ext cx="576000" cy="576000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58CFA37-2C98-1C2B-C6B5-516F5170405A}"/>
                </a:ext>
              </a:extLst>
            </p:cNvPr>
            <p:cNvSpPr/>
            <p:nvPr/>
          </p:nvSpPr>
          <p:spPr>
            <a:xfrm>
              <a:off x="793986" y="1661062"/>
              <a:ext cx="1080000" cy="1080000"/>
            </a:xfrm>
            <a:prstGeom prst="ellipse">
              <a:avLst/>
            </a:prstGeom>
            <a:noFill/>
            <a:ln w="25400">
              <a:solidFill>
                <a:srgbClr val="1E2D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27D063D-C612-A1CC-A8CB-35819C8945BC}"/>
                </a:ext>
              </a:extLst>
            </p:cNvPr>
            <p:cNvSpPr txBox="1"/>
            <p:nvPr/>
          </p:nvSpPr>
          <p:spPr>
            <a:xfrm>
              <a:off x="381167" y="461675"/>
              <a:ext cx="176125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>
                  <a:solidFill>
                    <a:srgbClr val="1E2DBE"/>
                  </a:solidFill>
                  <a:latin typeface="Overpass" panose="00000500000000000000" pitchFamily="2" charset="0"/>
                </a:rPr>
                <a:t>L</a:t>
              </a:r>
              <a:r>
                <a:rPr lang="es-CL" sz="1600" dirty="0">
                  <a:solidFill>
                    <a:srgbClr val="1E2DBE"/>
                  </a:solidFill>
                  <a:latin typeface="Overpass" panose="00000500000000000000" pitchFamily="2" charset="0"/>
                </a:rPr>
                <a:t>o más simple posible</a:t>
              </a:r>
              <a:endParaRPr lang="en-GB" sz="1600" dirty="0">
                <a:solidFill>
                  <a:schemeClr val="accent2"/>
                </a:solidFill>
                <a:latin typeface="Overpass" panose="00000500000000000000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A881D2A-F98E-F3F1-D67B-C452CF802E94}"/>
                </a:ext>
              </a:extLst>
            </p:cNvPr>
            <p:cNvSpPr/>
            <p:nvPr/>
          </p:nvSpPr>
          <p:spPr>
            <a:xfrm>
              <a:off x="1181586" y="2621624"/>
              <a:ext cx="304800" cy="304800"/>
            </a:xfrm>
            <a:prstGeom prst="ellipse">
              <a:avLst/>
            </a:prstGeom>
            <a:solidFill>
              <a:srgbClr val="1E2DB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latin typeface="Overpass" panose="00000500000000000000" pitchFamily="2" charset="0"/>
                </a:rPr>
                <a:t>2</a:t>
              </a:r>
              <a:endParaRPr lang="en-GB" b="1" dirty="0">
                <a:latin typeface="Overpass" panose="00000500000000000000" pitchFamily="2" charset="0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70764D7-873A-9814-6538-A9ED1E312921}"/>
              </a:ext>
            </a:extLst>
          </p:cNvPr>
          <p:cNvGrpSpPr/>
          <p:nvPr/>
        </p:nvGrpSpPr>
        <p:grpSpPr>
          <a:xfrm>
            <a:off x="8823724" y="590615"/>
            <a:ext cx="1953374" cy="2410527"/>
            <a:chOff x="2876119" y="554091"/>
            <a:chExt cx="1953374" cy="241052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C18363C-267B-0382-57BD-FDC1871B473D}"/>
                </a:ext>
              </a:extLst>
            </p:cNvPr>
            <p:cNvGrpSpPr/>
            <p:nvPr/>
          </p:nvGrpSpPr>
          <p:grpSpPr>
            <a:xfrm>
              <a:off x="2876119" y="554091"/>
              <a:ext cx="1953374" cy="2410527"/>
              <a:chOff x="357299" y="515897"/>
              <a:chExt cx="1953374" cy="241052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DAB53E6-2597-AB20-7FE1-FCA4A3101504}"/>
                  </a:ext>
                </a:extLst>
              </p:cNvPr>
              <p:cNvSpPr/>
              <p:nvPr/>
            </p:nvSpPr>
            <p:spPr>
              <a:xfrm>
                <a:off x="793986" y="1661062"/>
                <a:ext cx="1080000" cy="1080000"/>
              </a:xfrm>
              <a:prstGeom prst="ellipse">
                <a:avLst/>
              </a:prstGeom>
              <a:noFill/>
              <a:ln w="25400">
                <a:solidFill>
                  <a:srgbClr val="1E2DB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21599A9-F0D1-2B71-DE9B-D3174C486A80}"/>
                  </a:ext>
                </a:extLst>
              </p:cNvPr>
              <p:cNvSpPr txBox="1"/>
              <p:nvPr/>
            </p:nvSpPr>
            <p:spPr>
              <a:xfrm>
                <a:off x="357299" y="515897"/>
                <a:ext cx="19533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dirty="0">
                    <a:solidFill>
                      <a:srgbClr val="1E2DBE"/>
                    </a:solidFill>
                    <a:latin typeface="Overpass" panose="00000500000000000000" pitchFamily="2" charset="0"/>
                  </a:rPr>
                  <a:t>Margen para la negociación colectiva</a:t>
                </a:r>
                <a:endParaRPr lang="en-GB" sz="1600" dirty="0">
                  <a:solidFill>
                    <a:srgbClr val="1E2DBE"/>
                  </a:solidFill>
                  <a:latin typeface="Overpass" panose="00000500000000000000" pitchFamily="2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A32BCC7-E285-A7BB-5BF8-AF5808BDF3ED}"/>
                  </a:ext>
                </a:extLst>
              </p:cNvPr>
              <p:cNvSpPr/>
              <p:nvPr/>
            </p:nvSpPr>
            <p:spPr>
              <a:xfrm>
                <a:off x="1181586" y="2621624"/>
                <a:ext cx="304800" cy="304800"/>
              </a:xfrm>
              <a:prstGeom prst="ellipse">
                <a:avLst/>
              </a:prstGeom>
              <a:solidFill>
                <a:srgbClr val="1E2DB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>
                    <a:latin typeface="Overpass" panose="00000500000000000000" pitchFamily="2" charset="0"/>
                  </a:rPr>
                  <a:t>5</a:t>
                </a:r>
                <a:endParaRPr lang="en-GB" b="1" dirty="0">
                  <a:latin typeface="Overpass" panose="00000500000000000000" pitchFamily="2" charset="0"/>
                </a:endParaRPr>
              </a:p>
            </p:txBody>
          </p:sp>
        </p:grpSp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D487E190-BCDB-81B3-CA3D-9D01CFBCA3E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71544" y="1821109"/>
              <a:ext cx="967946" cy="684000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D2294AC-DAF4-FB7C-1D5E-C6C3CF7C3920}"/>
              </a:ext>
            </a:extLst>
          </p:cNvPr>
          <p:cNvGrpSpPr/>
          <p:nvPr/>
        </p:nvGrpSpPr>
        <p:grpSpPr>
          <a:xfrm>
            <a:off x="1034120" y="560198"/>
            <a:ext cx="2135297" cy="2481989"/>
            <a:chOff x="266337" y="444435"/>
            <a:chExt cx="2135297" cy="2481989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1901D88-0EC6-7194-8EDB-13C20AA120B7}"/>
                </a:ext>
              </a:extLst>
            </p:cNvPr>
            <p:cNvSpPr/>
            <p:nvPr/>
          </p:nvSpPr>
          <p:spPr>
            <a:xfrm>
              <a:off x="793986" y="1661062"/>
              <a:ext cx="1080000" cy="1080000"/>
            </a:xfrm>
            <a:prstGeom prst="ellipse">
              <a:avLst/>
            </a:prstGeom>
            <a:noFill/>
            <a:ln w="25400">
              <a:solidFill>
                <a:srgbClr val="1E2D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0FE6988-A536-031A-C247-515B3273420D}"/>
                </a:ext>
              </a:extLst>
            </p:cNvPr>
            <p:cNvSpPr txBox="1"/>
            <p:nvPr/>
          </p:nvSpPr>
          <p:spPr>
            <a:xfrm>
              <a:off x="266337" y="444435"/>
              <a:ext cx="21352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dirty="0">
                  <a:solidFill>
                    <a:srgbClr val="1E2DBE"/>
                  </a:solidFill>
                  <a:latin typeface="Overpass" panose="00000500000000000000" pitchFamily="2" charset="0"/>
                </a:rPr>
                <a:t>Enfoque equilibrado: necesidad de los trabajadores y factores económicos</a:t>
              </a:r>
              <a:endParaRPr lang="en-GB" sz="1600" dirty="0">
                <a:solidFill>
                  <a:srgbClr val="1E2DBE"/>
                </a:solidFill>
                <a:latin typeface="Overpass" panose="00000500000000000000" pitchFamily="2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0AC939C-66D6-7BEF-4E01-2E38C415D824}"/>
                </a:ext>
              </a:extLst>
            </p:cNvPr>
            <p:cNvSpPr/>
            <p:nvPr/>
          </p:nvSpPr>
          <p:spPr>
            <a:xfrm>
              <a:off x="1181586" y="2621624"/>
              <a:ext cx="304800" cy="304800"/>
            </a:xfrm>
            <a:prstGeom prst="ellipse">
              <a:avLst/>
            </a:prstGeom>
            <a:solidFill>
              <a:srgbClr val="1E2DB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latin typeface="Overpass" panose="00000500000000000000" pitchFamily="2" charset="0"/>
                </a:rPr>
                <a:t>1</a:t>
              </a:r>
              <a:endParaRPr lang="en-GB" b="1" dirty="0">
                <a:latin typeface="Overpass" panose="00000500000000000000" pitchFamily="2" charset="0"/>
              </a:endParaRPr>
            </a:p>
          </p:txBody>
        </p:sp>
      </p:grpSp>
      <p:pic>
        <p:nvPicPr>
          <p:cNvPr id="82" name="Graphic 81">
            <a:extLst>
              <a:ext uri="{FF2B5EF4-FFF2-40B4-BE49-F238E27FC236}">
                <a16:creationId xmlns:a16="http://schemas.microsoft.com/office/drawing/2014/main" id="{0D1F8F95-ECC5-CEF0-8BD9-19C7DDD674F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9368" y="1976174"/>
            <a:ext cx="609600" cy="60960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71CB58E5-226C-03FE-E34D-07348288F3DD}"/>
              </a:ext>
            </a:extLst>
          </p:cNvPr>
          <p:cNvGrpSpPr/>
          <p:nvPr/>
        </p:nvGrpSpPr>
        <p:grpSpPr>
          <a:xfrm>
            <a:off x="6866101" y="560198"/>
            <a:ext cx="1678994" cy="2451921"/>
            <a:chOff x="9261280" y="472401"/>
            <a:chExt cx="1678994" cy="2451921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33BE437-FA1B-AAA2-CC8F-16457C8322FC}"/>
                </a:ext>
              </a:extLst>
            </p:cNvPr>
            <p:cNvGrpSpPr/>
            <p:nvPr/>
          </p:nvGrpSpPr>
          <p:grpSpPr>
            <a:xfrm>
              <a:off x="9261280" y="472401"/>
              <a:ext cx="1678994" cy="2451921"/>
              <a:chOff x="494489" y="474503"/>
              <a:chExt cx="1678994" cy="2451921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B8D4DBE-C8C6-ACA2-9CD0-AF2B9E9DB4C6}"/>
                  </a:ext>
                </a:extLst>
              </p:cNvPr>
              <p:cNvSpPr/>
              <p:nvPr/>
            </p:nvSpPr>
            <p:spPr>
              <a:xfrm>
                <a:off x="793986" y="1661062"/>
                <a:ext cx="1080000" cy="1080000"/>
              </a:xfrm>
              <a:prstGeom prst="ellipse">
                <a:avLst/>
              </a:prstGeom>
              <a:noFill/>
              <a:ln w="25400">
                <a:solidFill>
                  <a:srgbClr val="1E2DB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262FC41-DF5B-0F32-A82E-8DBB451F62D8}"/>
                  </a:ext>
                </a:extLst>
              </p:cNvPr>
              <p:cNvSpPr txBox="1"/>
              <p:nvPr/>
            </p:nvSpPr>
            <p:spPr>
              <a:xfrm>
                <a:off x="494489" y="474503"/>
                <a:ext cx="167899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dirty="0">
                    <a:solidFill>
                      <a:srgbClr val="1E2DBE"/>
                    </a:solidFill>
                    <a:latin typeface="Overpass" panose="00000500000000000000" pitchFamily="2" charset="0"/>
                  </a:rPr>
                  <a:t>Criterios y estadísticas claros para el debate</a:t>
                </a:r>
                <a:endParaRPr lang="en-GB" sz="1600" dirty="0">
                  <a:solidFill>
                    <a:srgbClr val="1E2DBE"/>
                  </a:solidFill>
                  <a:latin typeface="Overpass" panose="00000500000000000000" pitchFamily="2" charset="0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F44AFEB2-4FF6-B911-83EF-81A5C7E0D246}"/>
                  </a:ext>
                </a:extLst>
              </p:cNvPr>
              <p:cNvSpPr/>
              <p:nvPr/>
            </p:nvSpPr>
            <p:spPr>
              <a:xfrm>
                <a:off x="1181586" y="2621624"/>
                <a:ext cx="304800" cy="304800"/>
              </a:xfrm>
              <a:prstGeom prst="ellipse">
                <a:avLst/>
              </a:prstGeom>
              <a:solidFill>
                <a:srgbClr val="1E2DB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>
                    <a:latin typeface="Overpass" panose="00000500000000000000" pitchFamily="2" charset="0"/>
                  </a:rPr>
                  <a:t>4</a:t>
                </a:r>
                <a:endParaRPr lang="en-GB" b="1" dirty="0">
                  <a:latin typeface="Overpass" panose="00000500000000000000" pitchFamily="2" charset="0"/>
                </a:endParaRPr>
              </a:p>
            </p:txBody>
          </p:sp>
        </p:grpSp>
        <p:pic>
          <p:nvPicPr>
            <p:cNvPr id="104" name="Graphic 103">
              <a:extLst>
                <a:ext uri="{FF2B5EF4-FFF2-40B4-BE49-F238E27FC236}">
                  <a16:creationId xmlns:a16="http://schemas.microsoft.com/office/drawing/2014/main" id="{ABB2129C-1B33-EBBA-EFD9-54AFCD9BC06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12348" y="1877104"/>
              <a:ext cx="609600" cy="609600"/>
            </a:xfrm>
            <a:prstGeom prst="rect">
              <a:avLst/>
            </a:prstGeom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5C781C5-180D-5AA6-46D8-51773070C253}"/>
              </a:ext>
            </a:extLst>
          </p:cNvPr>
          <p:cNvGrpSpPr/>
          <p:nvPr/>
        </p:nvGrpSpPr>
        <p:grpSpPr>
          <a:xfrm>
            <a:off x="4831455" y="338472"/>
            <a:ext cx="1645553" cy="2665243"/>
            <a:chOff x="4831455" y="338472"/>
            <a:chExt cx="1645553" cy="2665243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BFC35E1-2E1F-9DD4-EFE1-4333F567290B}"/>
                </a:ext>
              </a:extLst>
            </p:cNvPr>
            <p:cNvGrpSpPr/>
            <p:nvPr/>
          </p:nvGrpSpPr>
          <p:grpSpPr>
            <a:xfrm>
              <a:off x="4831455" y="338472"/>
              <a:ext cx="1645553" cy="2467998"/>
              <a:chOff x="4831455" y="338472"/>
              <a:chExt cx="1645553" cy="2467998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6BFA23C-D879-160E-06AF-EB50749B5913}"/>
                  </a:ext>
                </a:extLst>
              </p:cNvPr>
              <p:cNvSpPr/>
              <p:nvPr/>
            </p:nvSpPr>
            <p:spPr>
              <a:xfrm>
                <a:off x="5157678" y="1726470"/>
                <a:ext cx="1075492" cy="1080000"/>
              </a:xfrm>
              <a:prstGeom prst="ellipse">
                <a:avLst/>
              </a:prstGeom>
              <a:noFill/>
              <a:ln w="25400">
                <a:solidFill>
                  <a:srgbClr val="1E2DB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83CA4D7-BDB8-C2E1-6328-B325E0474E23}"/>
                  </a:ext>
                </a:extLst>
              </p:cNvPr>
              <p:cNvSpPr txBox="1"/>
              <p:nvPr/>
            </p:nvSpPr>
            <p:spPr>
              <a:xfrm>
                <a:off x="4831455" y="338472"/>
                <a:ext cx="1645553" cy="1408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dirty="0">
                    <a:solidFill>
                      <a:srgbClr val="1E2DBE"/>
                    </a:solidFill>
                    <a:latin typeface="Overpass" panose="00000500000000000000" pitchFamily="2" charset="0"/>
                  </a:rPr>
                  <a:t>Ajustes periódicos para tener en cuenta  cambios en el costo de vida</a:t>
                </a:r>
              </a:p>
            </p:txBody>
          </p:sp>
        </p:grp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B03ABC4-DF3D-A3D3-4A4C-1790758692C9}"/>
                </a:ext>
              </a:extLst>
            </p:cNvPr>
            <p:cNvSpPr/>
            <p:nvPr/>
          </p:nvSpPr>
          <p:spPr>
            <a:xfrm>
              <a:off x="5545278" y="2679374"/>
              <a:ext cx="304800" cy="324341"/>
            </a:xfrm>
            <a:prstGeom prst="ellipse">
              <a:avLst/>
            </a:prstGeom>
            <a:solidFill>
              <a:srgbClr val="1E2DB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latin typeface="Overpass" panose="00000500000000000000" pitchFamily="2" charset="0"/>
                </a:rPr>
                <a:t>3</a:t>
              </a:r>
              <a:endParaRPr lang="en-GB" b="1" dirty="0">
                <a:latin typeface="Overpass" panose="00000500000000000000" pitchFamily="2" charset="0"/>
              </a:endParaRPr>
            </a:p>
          </p:txBody>
        </p:sp>
        <p:pic>
          <p:nvPicPr>
            <p:cNvPr id="108" name="Graphic 107">
              <a:extLst>
                <a:ext uri="{FF2B5EF4-FFF2-40B4-BE49-F238E27FC236}">
                  <a16:creationId xmlns:a16="http://schemas.microsoft.com/office/drawing/2014/main" id="{4A08935B-1C8F-37F2-0B9A-551454A6E18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92878" y="1879872"/>
              <a:ext cx="609600" cy="648681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288BF39-C6EC-D4D9-6C04-51CD1F7F4821}"/>
              </a:ext>
            </a:extLst>
          </p:cNvPr>
          <p:cNvGrpSpPr/>
          <p:nvPr/>
        </p:nvGrpSpPr>
        <p:grpSpPr>
          <a:xfrm>
            <a:off x="9327449" y="4428505"/>
            <a:ext cx="1543050" cy="2254683"/>
            <a:chOff x="9327449" y="4428505"/>
            <a:chExt cx="1543050" cy="2254683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83879A6A-2C19-3575-89CE-35896D16630A}"/>
                </a:ext>
              </a:extLst>
            </p:cNvPr>
            <p:cNvGrpSpPr/>
            <p:nvPr/>
          </p:nvGrpSpPr>
          <p:grpSpPr>
            <a:xfrm>
              <a:off x="9327449" y="4428505"/>
              <a:ext cx="1543050" cy="2254683"/>
              <a:chOff x="566470" y="610122"/>
              <a:chExt cx="1543050" cy="2254683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EEBAF44B-6146-749A-9B71-E918ADE40336}"/>
                  </a:ext>
                </a:extLst>
              </p:cNvPr>
              <p:cNvSpPr/>
              <p:nvPr/>
            </p:nvSpPr>
            <p:spPr>
              <a:xfrm>
                <a:off x="793986" y="1661062"/>
                <a:ext cx="1080000" cy="1080000"/>
              </a:xfrm>
              <a:prstGeom prst="ellipse">
                <a:avLst/>
              </a:prstGeom>
              <a:noFill/>
              <a:ln w="25400">
                <a:solidFill>
                  <a:srgbClr val="1E2DB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B3C3B83-0C08-32B5-F1B0-D2DAE572CBA8}"/>
                  </a:ext>
                </a:extLst>
              </p:cNvPr>
              <p:cNvSpPr txBox="1"/>
              <p:nvPr/>
            </p:nvSpPr>
            <p:spPr>
              <a:xfrm>
                <a:off x="566470" y="610122"/>
                <a:ext cx="154305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dirty="0">
                    <a:solidFill>
                      <a:srgbClr val="1E2DBE"/>
                    </a:solidFill>
                    <a:latin typeface="Overpass" panose="00000500000000000000" pitchFamily="2" charset="0"/>
                  </a:rPr>
                  <a:t>Consideración del contexto regional o local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D4AD6FAA-5F7B-430F-CF58-0EA5290A5C65}"/>
                  </a:ext>
                </a:extLst>
              </p:cNvPr>
              <p:cNvSpPr/>
              <p:nvPr/>
            </p:nvSpPr>
            <p:spPr>
              <a:xfrm>
                <a:off x="1101478" y="2585684"/>
                <a:ext cx="620486" cy="279121"/>
              </a:xfrm>
              <a:prstGeom prst="ellipse">
                <a:avLst/>
              </a:prstGeom>
              <a:solidFill>
                <a:srgbClr val="1E2DB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>
                    <a:latin typeface="Overpass" panose="00000500000000000000" pitchFamily="2" charset="0"/>
                  </a:rPr>
                  <a:t>10</a:t>
                </a:r>
              </a:p>
            </p:txBody>
          </p:sp>
        </p:grpSp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81694BCA-5942-F6A6-C115-69EE4795D42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555322" y="5582400"/>
              <a:ext cx="1069835" cy="756000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D4785AA-ACE7-F741-A16F-509141D13C06}"/>
              </a:ext>
            </a:extLst>
          </p:cNvPr>
          <p:cNvGrpSpPr/>
          <p:nvPr/>
        </p:nvGrpSpPr>
        <p:grpSpPr>
          <a:xfrm>
            <a:off x="3337267" y="4575642"/>
            <a:ext cx="1746285" cy="2234832"/>
            <a:chOff x="3337267" y="4575642"/>
            <a:chExt cx="1746285" cy="2234832"/>
          </a:xfrm>
        </p:grpSpPr>
        <p:sp>
          <p:nvSpPr>
            <p:cNvPr id="2" name="Oval 42">
              <a:extLst>
                <a:ext uri="{FF2B5EF4-FFF2-40B4-BE49-F238E27FC236}">
                  <a16:creationId xmlns:a16="http://schemas.microsoft.com/office/drawing/2014/main" id="{9B1021F9-246C-BA7F-B7D0-860BDA218F4F}"/>
                </a:ext>
              </a:extLst>
            </p:cNvPr>
            <p:cNvSpPr/>
            <p:nvPr/>
          </p:nvSpPr>
          <p:spPr>
            <a:xfrm>
              <a:off x="4058699" y="6505674"/>
              <a:ext cx="304800" cy="304800"/>
            </a:xfrm>
            <a:prstGeom prst="ellipse">
              <a:avLst/>
            </a:prstGeom>
            <a:solidFill>
              <a:srgbClr val="1E2DB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verpass" panose="00000500000000000000" pitchFamily="2" charset="0"/>
                  <a:ea typeface="+mn-ea"/>
                  <a:cs typeface="+mn-cs"/>
                </a:rPr>
                <a:t>7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endParaRPr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64DFA37B-F7F0-A60B-7075-E9AEDF8A5DCD}"/>
                </a:ext>
              </a:extLst>
            </p:cNvPr>
            <p:cNvGrpSpPr/>
            <p:nvPr/>
          </p:nvGrpSpPr>
          <p:grpSpPr>
            <a:xfrm>
              <a:off x="3337267" y="4575642"/>
              <a:ext cx="1746285" cy="2012782"/>
              <a:chOff x="3337267" y="4575642"/>
              <a:chExt cx="1746285" cy="2012782"/>
            </a:xfrm>
          </p:grpSpPr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B910C170-D41B-B2B2-5052-886C7FA3AEF8}"/>
                  </a:ext>
                </a:extLst>
              </p:cNvPr>
              <p:cNvGrpSpPr/>
              <p:nvPr/>
            </p:nvGrpSpPr>
            <p:grpSpPr>
              <a:xfrm>
                <a:off x="3337267" y="4575642"/>
                <a:ext cx="1746285" cy="2012782"/>
                <a:chOff x="3337267" y="4575642"/>
                <a:chExt cx="1746285" cy="2012782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CBF07C5E-F6A4-5FC0-7E6B-F490F4234382}"/>
                    </a:ext>
                  </a:extLst>
                </p:cNvPr>
                <p:cNvGrpSpPr/>
                <p:nvPr/>
              </p:nvGrpSpPr>
              <p:grpSpPr>
                <a:xfrm>
                  <a:off x="3337267" y="4575642"/>
                  <a:ext cx="1746285" cy="2012782"/>
                  <a:chOff x="520252" y="1041634"/>
                  <a:chExt cx="1746285" cy="2012782"/>
                </a:xfrm>
              </p:grpSpPr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B425C015-D097-2016-8674-45AE53560409}"/>
                      </a:ext>
                    </a:extLst>
                  </p:cNvPr>
                  <p:cNvSpPr/>
                  <p:nvPr/>
                </p:nvSpPr>
                <p:spPr>
                  <a:xfrm>
                    <a:off x="793986" y="1661062"/>
                    <a:ext cx="1080000" cy="1080000"/>
                  </a:xfrm>
                  <a:prstGeom prst="ellipse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GB" sz="1400">
                      <a:solidFill>
                        <a:srgbClr val="1E2DBE"/>
                      </a:solidFill>
                      <a:latin typeface="Overpass" panose="00000500000000000000" pitchFamily="2" charset="0"/>
                    </a:endParaRP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08A7FF3-D462-A81C-C886-EB67DE7B3C59}"/>
                      </a:ext>
                    </a:extLst>
                  </p:cNvPr>
                  <p:cNvSpPr txBox="1"/>
                  <p:nvPr/>
                </p:nvSpPr>
                <p:spPr>
                  <a:xfrm>
                    <a:off x="520252" y="1041634"/>
                    <a:ext cx="1746285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400">
                        <a:solidFill>
                          <a:srgbClr val="1E2DBE"/>
                        </a:solidFill>
                        <a:latin typeface="Overpass" panose="00000500000000000000" pitchFamily="2" charset="0"/>
                      </a:defRPr>
                    </a:lvl1pPr>
                  </a:lstStyle>
                  <a:p>
                    <a:r>
                      <a:rPr lang="es-CL" sz="1600" dirty="0"/>
                      <a:t>En complemento con otras políticas</a:t>
                    </a:r>
                    <a:endParaRPr lang="en-GB" sz="1600" dirty="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C8D3DC5-151C-F163-54F7-2FBCCD517A69}"/>
                      </a:ext>
                    </a:extLst>
                  </p:cNvPr>
                  <p:cNvSpPr/>
                  <p:nvPr/>
                </p:nvSpPr>
                <p:spPr>
                  <a:xfrm>
                    <a:off x="1181586" y="2621624"/>
                    <a:ext cx="304800" cy="432792"/>
                  </a:xfrm>
                  <a:prstGeom prst="ellipse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GB" sz="1400" dirty="0">
                      <a:solidFill>
                        <a:srgbClr val="1E2DBE"/>
                      </a:solidFill>
                      <a:latin typeface="Overpass" panose="00000500000000000000" pitchFamily="2" charset="0"/>
                    </a:endParaRPr>
                  </a:p>
                </p:txBody>
              </p:sp>
            </p:grpSp>
            <p:pic>
              <p:nvPicPr>
                <p:cNvPr id="106" name="Graphic 105">
                  <a:extLst>
                    <a:ext uri="{FF2B5EF4-FFF2-40B4-BE49-F238E27FC236}">
                      <a16:creationId xmlns:a16="http://schemas.microsoft.com/office/drawing/2014/main" id="{CC34C7E1-6D16-9C84-8828-8EE9CAC9B2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7310" y="5648067"/>
                  <a:ext cx="1069835" cy="756000"/>
                </a:xfrm>
                <a:prstGeom prst="rect">
                  <a:avLst/>
                </a:prstGeom>
              </p:spPr>
            </p:pic>
          </p:grpSp>
          <p:sp>
            <p:nvSpPr>
              <p:cNvPr id="3" name="Oval 40">
                <a:extLst>
                  <a:ext uri="{FF2B5EF4-FFF2-40B4-BE49-F238E27FC236}">
                    <a16:creationId xmlns:a16="http://schemas.microsoft.com/office/drawing/2014/main" id="{A9396AF6-7FDD-8821-AE91-A74A525AD819}"/>
                  </a:ext>
                </a:extLst>
              </p:cNvPr>
              <p:cNvSpPr/>
              <p:nvPr/>
            </p:nvSpPr>
            <p:spPr>
              <a:xfrm>
                <a:off x="3693805" y="5454612"/>
                <a:ext cx="1080000" cy="1080000"/>
              </a:xfrm>
              <a:prstGeom prst="ellipse">
                <a:avLst/>
              </a:prstGeom>
              <a:noFill/>
              <a:ln w="25400">
                <a:solidFill>
                  <a:srgbClr val="1E2DB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1EF9DDE-3294-B74C-D7C8-8FEA529B7C9D}"/>
              </a:ext>
            </a:extLst>
          </p:cNvPr>
          <p:cNvGrpSpPr/>
          <p:nvPr/>
        </p:nvGrpSpPr>
        <p:grpSpPr>
          <a:xfrm>
            <a:off x="1102458" y="4409845"/>
            <a:ext cx="1962326" cy="2458868"/>
            <a:chOff x="1102458" y="4409845"/>
            <a:chExt cx="1962326" cy="245886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222CDC7-DF89-8B2D-7E24-EC214A6AE38E}"/>
                </a:ext>
              </a:extLst>
            </p:cNvPr>
            <p:cNvGrpSpPr/>
            <p:nvPr/>
          </p:nvGrpSpPr>
          <p:grpSpPr>
            <a:xfrm>
              <a:off x="1102458" y="4409845"/>
              <a:ext cx="1962326" cy="2458868"/>
              <a:chOff x="403476" y="467556"/>
              <a:chExt cx="1962326" cy="2458868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43A7D62-314D-698E-127D-A2348D5105B5}"/>
                  </a:ext>
                </a:extLst>
              </p:cNvPr>
              <p:cNvSpPr/>
              <p:nvPr/>
            </p:nvSpPr>
            <p:spPr>
              <a:xfrm>
                <a:off x="793986" y="1705778"/>
                <a:ext cx="1054346" cy="1035284"/>
              </a:xfrm>
              <a:prstGeom prst="ellipse">
                <a:avLst/>
              </a:prstGeom>
              <a:noFill/>
              <a:ln w="25400">
                <a:solidFill>
                  <a:srgbClr val="1E2DB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6629A21-02BD-FCEB-C9D9-DD5803E56F84}"/>
                  </a:ext>
                </a:extLst>
              </p:cNvPr>
              <p:cNvSpPr txBox="1"/>
              <p:nvPr/>
            </p:nvSpPr>
            <p:spPr>
              <a:xfrm>
                <a:off x="403476" y="467556"/>
                <a:ext cx="196232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dirty="0">
                    <a:solidFill>
                      <a:srgbClr val="1E2DBE"/>
                    </a:solidFill>
                    <a:latin typeface="Overpass" panose="00000500000000000000" pitchFamily="2" charset="0"/>
                  </a:rPr>
                  <a:t>Si es fijado por ley asegurar consultas interlocutores sociales y su fortalecimiento</a:t>
                </a: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7C1BECA-CCB8-7CBB-C421-6667FF9B2CF1}"/>
                  </a:ext>
                </a:extLst>
              </p:cNvPr>
              <p:cNvSpPr/>
              <p:nvPr/>
            </p:nvSpPr>
            <p:spPr>
              <a:xfrm>
                <a:off x="1181586" y="2621624"/>
                <a:ext cx="304800" cy="304800"/>
              </a:xfrm>
              <a:prstGeom prst="ellipse">
                <a:avLst/>
              </a:prstGeom>
              <a:solidFill>
                <a:srgbClr val="1E2DB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>
                    <a:latin typeface="Overpass" panose="00000500000000000000" pitchFamily="2" charset="0"/>
                  </a:rPr>
                  <a:t>6</a:t>
                </a:r>
                <a:endParaRPr lang="en-GB" b="1" dirty="0">
                  <a:latin typeface="Overpass" panose="00000500000000000000" pitchFamily="2" charset="0"/>
                </a:endParaRPr>
              </a:p>
            </p:txBody>
          </p:sp>
        </p:grp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9C576B3-73A3-4574-A401-C1C996906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51653" y="5776931"/>
              <a:ext cx="754896" cy="782514"/>
            </a:xfrm>
            <a:prstGeom prst="rect">
              <a:avLst/>
            </a:prstGeom>
          </p:spPr>
        </p:pic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22C8BDDF-A399-903C-5E54-326D1C379DE9}"/>
              </a:ext>
            </a:extLst>
          </p:cNvPr>
          <p:cNvGrpSpPr/>
          <p:nvPr/>
        </p:nvGrpSpPr>
        <p:grpSpPr>
          <a:xfrm>
            <a:off x="7173235" y="4468265"/>
            <a:ext cx="1707067" cy="2277454"/>
            <a:chOff x="7173235" y="4468265"/>
            <a:chExt cx="1707067" cy="2277454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B6AC2C1-E64D-6364-5D3E-F6CC72D4BD22}"/>
                </a:ext>
              </a:extLst>
            </p:cNvPr>
            <p:cNvGrpSpPr/>
            <p:nvPr/>
          </p:nvGrpSpPr>
          <p:grpSpPr>
            <a:xfrm>
              <a:off x="7173235" y="4468265"/>
              <a:ext cx="1707067" cy="2277454"/>
              <a:chOff x="474229" y="648970"/>
              <a:chExt cx="1707067" cy="2277454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2B6C8CBE-E759-983C-3657-A5F427CA7196}"/>
                  </a:ext>
                </a:extLst>
              </p:cNvPr>
              <p:cNvSpPr/>
              <p:nvPr/>
            </p:nvSpPr>
            <p:spPr>
              <a:xfrm>
                <a:off x="793986" y="1661062"/>
                <a:ext cx="1080000" cy="1080000"/>
              </a:xfrm>
              <a:prstGeom prst="ellipse">
                <a:avLst/>
              </a:prstGeom>
              <a:noFill/>
              <a:ln w="25400">
                <a:solidFill>
                  <a:srgbClr val="1E2DB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F376ADC-5FF0-18B8-E79D-C4E390C17CB7}"/>
                  </a:ext>
                </a:extLst>
              </p:cNvPr>
              <p:cNvSpPr txBox="1"/>
              <p:nvPr/>
            </p:nvSpPr>
            <p:spPr>
              <a:xfrm>
                <a:off x="474229" y="648970"/>
                <a:ext cx="170706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dirty="0">
                    <a:solidFill>
                      <a:srgbClr val="1E2DBE"/>
                    </a:solidFill>
                    <a:latin typeface="Overpass" panose="00000500000000000000" pitchFamily="2" charset="0"/>
                  </a:rPr>
                  <a:t>Consideración de las causas y los retos de los bajos salarios</a:t>
                </a:r>
                <a:endParaRPr lang="en-GB" sz="1600" dirty="0">
                  <a:solidFill>
                    <a:srgbClr val="1E2DBE"/>
                  </a:solidFill>
                  <a:latin typeface="Overpass" panose="00000500000000000000" pitchFamily="2" charset="0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E9E7DB03-C14F-106F-C9DC-09025D69A54D}"/>
                  </a:ext>
                </a:extLst>
              </p:cNvPr>
              <p:cNvSpPr/>
              <p:nvPr/>
            </p:nvSpPr>
            <p:spPr>
              <a:xfrm>
                <a:off x="1181586" y="2621624"/>
                <a:ext cx="304800" cy="304800"/>
              </a:xfrm>
              <a:prstGeom prst="ellipse">
                <a:avLst/>
              </a:prstGeom>
              <a:solidFill>
                <a:srgbClr val="1E2DB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>
                    <a:latin typeface="Overpass" panose="00000500000000000000" pitchFamily="2" charset="0"/>
                  </a:rPr>
                  <a:t>9</a:t>
                </a:r>
                <a:endParaRPr lang="en-GB" b="1" dirty="0">
                  <a:latin typeface="Overpass" panose="00000500000000000000" pitchFamily="2" charset="0"/>
                </a:endParaRPr>
              </a:p>
            </p:txBody>
          </p:sp>
        </p:grpSp>
        <p:pic>
          <p:nvPicPr>
            <p:cNvPr id="13" name="Graphic 31">
              <a:extLst>
                <a:ext uri="{FF2B5EF4-FFF2-40B4-BE49-F238E27FC236}">
                  <a16:creationId xmlns:a16="http://schemas.microsoft.com/office/drawing/2014/main" id="{7996C836-D3F8-EA5F-9BBF-4F386BBDA80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53964" y="5689812"/>
              <a:ext cx="609600" cy="609600"/>
            </a:xfrm>
            <a:prstGeom prst="rect">
              <a:avLst/>
            </a:prstGeom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74838548-5333-1BE8-657C-F74B76C12A14}"/>
              </a:ext>
            </a:extLst>
          </p:cNvPr>
          <p:cNvGrpSpPr/>
          <p:nvPr/>
        </p:nvGrpSpPr>
        <p:grpSpPr>
          <a:xfrm>
            <a:off x="5351894" y="4395963"/>
            <a:ext cx="1543050" cy="2404013"/>
            <a:chOff x="5351894" y="4395963"/>
            <a:chExt cx="1543050" cy="2404013"/>
          </a:xfrm>
        </p:grpSpPr>
        <p:sp>
          <p:nvSpPr>
            <p:cNvPr id="6" name="Oval 94">
              <a:extLst>
                <a:ext uri="{FF2B5EF4-FFF2-40B4-BE49-F238E27FC236}">
                  <a16:creationId xmlns:a16="http://schemas.microsoft.com/office/drawing/2014/main" id="{44580F64-9B2A-A6C9-4039-EA2AC11979BC}"/>
                </a:ext>
              </a:extLst>
            </p:cNvPr>
            <p:cNvSpPr/>
            <p:nvPr/>
          </p:nvSpPr>
          <p:spPr>
            <a:xfrm>
              <a:off x="5612276" y="5515401"/>
              <a:ext cx="1080000" cy="1080000"/>
            </a:xfrm>
            <a:prstGeom prst="ellipse">
              <a:avLst/>
            </a:prstGeom>
            <a:noFill/>
            <a:ln w="25400">
              <a:solidFill>
                <a:srgbClr val="1E2D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95">
              <a:extLst>
                <a:ext uri="{FF2B5EF4-FFF2-40B4-BE49-F238E27FC236}">
                  <a16:creationId xmlns:a16="http://schemas.microsoft.com/office/drawing/2014/main" id="{591E2806-2831-9B09-229B-1D21597877CA}"/>
                </a:ext>
              </a:extLst>
            </p:cNvPr>
            <p:cNvSpPr txBox="1"/>
            <p:nvPr/>
          </p:nvSpPr>
          <p:spPr>
            <a:xfrm>
              <a:off x="5351894" y="4395963"/>
              <a:ext cx="154305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CL" sz="1400" noProof="0" dirty="0">
                  <a:solidFill>
                    <a:srgbClr val="1E2DBE"/>
                  </a:solidFill>
                  <a:latin typeface="Overpass" panose="00000500000000000000" pitchFamily="2" charset="0"/>
                </a:rPr>
                <a:t>Promoción de la igualdad entre hombres y mujeres y no discriminación</a:t>
              </a:r>
            </a:p>
          </p:txBody>
        </p:sp>
        <p:sp>
          <p:nvSpPr>
            <p:cNvPr id="9" name="Oval 96">
              <a:extLst>
                <a:ext uri="{FF2B5EF4-FFF2-40B4-BE49-F238E27FC236}">
                  <a16:creationId xmlns:a16="http://schemas.microsoft.com/office/drawing/2014/main" id="{38047F53-55F0-CD44-0C64-1F745F177E7D}"/>
                </a:ext>
              </a:extLst>
            </p:cNvPr>
            <p:cNvSpPr/>
            <p:nvPr/>
          </p:nvSpPr>
          <p:spPr>
            <a:xfrm>
              <a:off x="6024332" y="6495176"/>
              <a:ext cx="304800" cy="304800"/>
            </a:xfrm>
            <a:prstGeom prst="ellipse">
              <a:avLst/>
            </a:prstGeom>
            <a:solidFill>
              <a:srgbClr val="1E2DB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verpass" panose="00000500000000000000" pitchFamily="2" charset="0"/>
                  <a:ea typeface="+mn-ea"/>
                  <a:cs typeface="+mn-cs"/>
                </a:rPr>
                <a:t>8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verpass" panose="00000500000000000000" pitchFamily="2" charset="0"/>
                <a:ea typeface="+mn-ea"/>
                <a:cs typeface="+mn-cs"/>
              </a:endParaRPr>
            </a:p>
          </p:txBody>
        </p:sp>
        <p:pic>
          <p:nvPicPr>
            <p:cNvPr id="10" name="Graphic 109">
              <a:extLst>
                <a:ext uri="{FF2B5EF4-FFF2-40B4-BE49-F238E27FC236}">
                  <a16:creationId xmlns:a16="http://schemas.microsoft.com/office/drawing/2014/main" id="{1CCE7CD4-C3EA-9AED-4D72-1F27C4EF1EB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813406" y="5779845"/>
              <a:ext cx="815112" cy="5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482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F7D66-FCA8-19A1-672B-657F7E2A1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3">
            <a:extLst>
              <a:ext uri="{FF2B5EF4-FFF2-40B4-BE49-F238E27FC236}">
                <a16:creationId xmlns:a16="http://schemas.microsoft.com/office/drawing/2014/main" id="{5067218B-4B1A-A799-9F08-88EE79988BB9}"/>
              </a:ext>
            </a:extLst>
          </p:cNvPr>
          <p:cNvSpPr/>
          <p:nvPr/>
        </p:nvSpPr>
        <p:spPr>
          <a:xfrm>
            <a:off x="0" y="228599"/>
            <a:ext cx="12192000" cy="851401"/>
          </a:xfrm>
          <a:prstGeom prst="rect">
            <a:avLst/>
          </a:prstGeom>
          <a:solidFill>
            <a:srgbClr val="1E2D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Overpas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394B2C-5A6E-8E63-F38B-F15FCC66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360000"/>
            <a:ext cx="11210924" cy="720000"/>
          </a:xfrm>
        </p:spPr>
        <p:txBody>
          <a:bodyPr>
            <a:normAutofit/>
          </a:bodyPr>
          <a:lstStyle/>
          <a:p>
            <a:pPr algn="ctr"/>
            <a:r>
              <a:rPr lang="es-CL" sz="4000" noProof="0" dirty="0">
                <a:solidFill>
                  <a:schemeClr val="bg1"/>
                </a:solidFill>
                <a:latin typeface="Overpass" pitchFamily="2" charset="77"/>
                <a:ea typeface="+mn-ea"/>
                <a:cs typeface="+mn-cs"/>
              </a:rPr>
              <a:t>En síntesis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116155-B77D-E6E2-3EB6-66145546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90" y="1367873"/>
            <a:ext cx="10707019" cy="442332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Los </a:t>
            </a:r>
            <a:r>
              <a:rPr lang="es-CL" kern="100" dirty="0">
                <a:solidFill>
                  <a:srgbClr val="FF000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salarios mínimos </a:t>
            </a: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constituyen una herramienta central de la política laboral, cuyo impacto depende de su </a:t>
            </a:r>
            <a:r>
              <a:rPr lang="es-CL" kern="100" dirty="0">
                <a:solidFill>
                  <a:srgbClr val="FF000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diseño institucional</a:t>
            </a: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, del </a:t>
            </a:r>
            <a:r>
              <a:rPr lang="es-CL" kern="100" dirty="0">
                <a:solidFill>
                  <a:srgbClr val="FF000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contexto económico </a:t>
            </a: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y de la </a:t>
            </a:r>
            <a:r>
              <a:rPr lang="es-CL" kern="100" dirty="0">
                <a:solidFill>
                  <a:srgbClr val="FF000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calidad del diálogo social</a:t>
            </a: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La OIT no establece un modelo único, pero se han acordado principios que pueden guiar la fijación de salarios mínimos eficaces.</a:t>
            </a:r>
          </a:p>
          <a:p>
            <a:pPr>
              <a:spcAft>
                <a:spcPts val="1200"/>
              </a:spcAft>
            </a:pP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El </a:t>
            </a:r>
            <a:r>
              <a:rPr lang="es-CL" kern="100" dirty="0">
                <a:solidFill>
                  <a:srgbClr val="FF000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diálogo social </a:t>
            </a:r>
            <a:r>
              <a:rPr lang="es-CL" kern="100" dirty="0">
                <a:solidFill>
                  <a:srgbClr val="230050"/>
                </a:solidFill>
                <a:latin typeface="Overpass" panose="00000500000000000000" pitchFamily="2" charset="0"/>
                <a:cs typeface="Arial" panose="020B0604020202020204" pitchFamily="34" charset="0"/>
              </a:rPr>
              <a:t>es un componente estructural del modelo de la OIT. Los mecanismos tripartitos permiten internalizar información y facilitan la construcción de consensos.</a:t>
            </a:r>
          </a:p>
          <a:p>
            <a:pPr marL="0" indent="0">
              <a:spcAft>
                <a:spcPts val="1200"/>
              </a:spcAft>
              <a:buNone/>
            </a:pPr>
            <a:endParaRPr lang="es-ES" kern="100" dirty="0">
              <a:solidFill>
                <a:srgbClr val="230050"/>
              </a:solidFill>
              <a:latin typeface="Overpass" panose="000005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1200"/>
              </a:spcAft>
            </a:pPr>
            <a:endParaRPr lang="es-ES" kern="100" dirty="0">
              <a:solidFill>
                <a:srgbClr val="230050"/>
              </a:solidFill>
              <a:latin typeface="Overpass" panose="000005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1200"/>
              </a:spcAft>
            </a:pPr>
            <a:endParaRPr lang="es-ES" kern="100" dirty="0">
              <a:solidFill>
                <a:srgbClr val="FF0000"/>
              </a:solidFill>
              <a:latin typeface="Overpass" panose="000005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1200"/>
              </a:spcAft>
            </a:pPr>
            <a:endParaRPr lang="es-C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65AFFF-CBEB-0074-4AAD-9BB5A422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ACCD-A6DA-4CD2-8138-5DDC6D10CA32}" type="datetime1">
              <a:rPr lang="en-US" smtClean="0"/>
              <a:t>5/8/2026</a:t>
            </a:fld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CD386C-1F37-B79C-5CE3-C0CCFFE7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85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6637CE59-E90D-9045-F479-FC8F6875E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667"/>
            <a:ext cx="12192000" cy="68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708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60DE7C51F8C40AF6F34765F7D2D84" ma:contentTypeVersion="20" ma:contentTypeDescription="Create a new document." ma:contentTypeScope="" ma:versionID="37e7e60e7eab3b13eb2218cd73d5f2a7">
  <xsd:schema xmlns:xsd="http://www.w3.org/2001/XMLSchema" xmlns:xs="http://www.w3.org/2001/XMLSchema" xmlns:p="http://schemas.microsoft.com/office/2006/metadata/properties" xmlns:ns2="5c0ed026-2af2-4bd4-84a6-7e6cd39ea343" xmlns:ns3="730f74aa-8393-4aa5-b2f8-3c7aae566a68" targetNamespace="http://schemas.microsoft.com/office/2006/metadata/properties" ma:root="true" ma:fieldsID="506a4352b18409188a32c06a08f80cb6" ns2:_="" ns3:_="">
    <xsd:import namespace="5c0ed026-2af2-4bd4-84a6-7e6cd39ea343"/>
    <xsd:import namespace="730f74aa-8393-4aa5-b2f8-3c7aae566a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ed026-2af2-4bd4-84a6-7e6cd39e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b372cf4-7fd3-46dd-9ae9-fa9a79ed5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f74aa-8393-4aa5-b2f8-3c7aae566a68" elementFormDefault="qualified">
    <xsd:import namespace="http://schemas.microsoft.com/office/2006/documentManagement/types"/>
    <xsd:import namespace="http://schemas.microsoft.com/office/infopath/2007/PartnerControls"/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ad4931-68c8-477a-9f81-fb0684637bf5}" ma:internalName="TaxCatchAll" ma:showField="CatchAllData" ma:web="730f74aa-8393-4aa5-b2f8-3c7aae566a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0f74aa-8393-4aa5-b2f8-3c7aae566a68" xsi:nil="true"/>
    <SharedWithUsers xmlns="5c0ed026-2af2-4bd4-84a6-7e6cd39ea343">
      <UserInfo>
        <DisplayName/>
        <AccountId xsi:nil="true"/>
        <AccountType/>
      </UserInfo>
    </SharedWithUsers>
    <lcf76f155ced4ddcb4097134ff3c332f xmlns="5c0ed026-2af2-4bd4-84a6-7e6cd39ea3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99A43D-628E-434F-B410-43B26CF2857E}"/>
</file>

<file path=customXml/itemProps2.xml><?xml version="1.0" encoding="utf-8"?>
<ds:datastoreItem xmlns:ds="http://schemas.openxmlformats.org/officeDocument/2006/customXml" ds:itemID="{25033C03-D911-4212-9529-233F5CFDA557}"/>
</file>

<file path=customXml/itemProps3.xml><?xml version="1.0" encoding="utf-8"?>
<ds:datastoreItem xmlns:ds="http://schemas.openxmlformats.org/officeDocument/2006/customXml" ds:itemID="{2352F83D-03AB-4FFD-A30B-4306FA7509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Widescreen</PresentationFormat>
  <Paragraphs>74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Aptos</vt:lpstr>
      <vt:lpstr>Aptos Display</vt:lpstr>
      <vt:lpstr>Arial</vt:lpstr>
      <vt:lpstr>Baskerville Old Face</vt:lpstr>
      <vt:lpstr>Calibri</vt:lpstr>
      <vt:lpstr>Overpass</vt:lpstr>
      <vt:lpstr>Overpass Light</vt:lpstr>
      <vt:lpstr>Overpass-Bold</vt:lpstr>
      <vt:lpstr>Segoe UI</vt:lpstr>
      <vt:lpstr>Wingdings</vt:lpstr>
      <vt:lpstr>Tema de Office</vt:lpstr>
      <vt:lpstr>Diálogo social y mecanismos de fijación de salarios   </vt:lpstr>
      <vt:lpstr>Estructura</vt:lpstr>
      <vt:lpstr>PowerPoint Presentation</vt:lpstr>
      <vt:lpstr>PowerPoint Presentation</vt:lpstr>
      <vt:lpstr>PowerPoint Presentation</vt:lpstr>
      <vt:lpstr>PowerPoint Presentation</vt:lpstr>
      <vt:lpstr>En síntesis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Gontero, Sonia</dc:creator>
  <cp:lastModifiedBy>Camacho, Maria Claudia</cp:lastModifiedBy>
  <cp:revision>2</cp:revision>
  <dcterms:created xsi:type="dcterms:W3CDTF">2026-05-05T14:38:25Z</dcterms:created>
  <dcterms:modified xsi:type="dcterms:W3CDTF">2026-05-08T14:23:57Z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0x0101003FD60DE7C51F8C40AF6F34765F7D2D84</vt:lpwstr>
  </property>
</Properties>
</file>