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3" r:id="rId2"/>
    <p:sldMasterId id="2147483732" r:id="rId3"/>
  </p:sldMasterIdLst>
  <p:notesMasterIdLst>
    <p:notesMasterId r:id="rId14"/>
  </p:notesMasterIdLst>
  <p:sldIdLst>
    <p:sldId id="262" r:id="rId4"/>
    <p:sldId id="275" r:id="rId5"/>
    <p:sldId id="293" r:id="rId6"/>
    <p:sldId id="266" r:id="rId7"/>
    <p:sldId id="290" r:id="rId8"/>
    <p:sldId id="291" r:id="rId9"/>
    <p:sldId id="284" r:id="rId10"/>
    <p:sldId id="295" r:id="rId11"/>
    <p:sldId id="286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D47E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/>
    <p:restoredTop sz="94648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FAFF-1108-43C4-8CC5-EC3DBF601FA9}" type="datetimeFigureOut">
              <a:rPr lang="en-JM" smtClean="0"/>
              <a:t>14/03/2023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7516-8690-44B4-B2F8-F80C1812434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6576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6089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556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7090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62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02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6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090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49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74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1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85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36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2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35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2208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63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95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7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59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6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71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3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46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364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10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4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&amp;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&amp; Sand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10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62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10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007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20355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0525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9585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870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16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4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50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148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89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127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190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3517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298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79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806C15-1496-46D2-B3C6-16D71EE0125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92805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0F0AD6D-5D00-45BC-9C90-6A047D29B88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8133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67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3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8428A6-285B-4019-9FA9-2D7EBEA4945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DE46E4F-7CF6-47A8-B393-17170FD3D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E5E1F-71F0-4FB3-B475-BE3907B933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8979">
            <a:off x="1271196" y="1756316"/>
            <a:ext cx="1811352" cy="2841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207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41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IMAGES AND CONTENTS</a:t>
            </a:r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276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791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8C983F-B9B3-4B14-8478-59240E9117C4}"/>
              </a:ext>
            </a:extLst>
          </p:cNvPr>
          <p:cNvSpPr/>
          <p:nvPr userDrawn="1"/>
        </p:nvSpPr>
        <p:spPr>
          <a:xfrm>
            <a:off x="-308740" y="5409449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3F6ED-2418-4389-8234-1F17162721CF}"/>
              </a:ext>
            </a:extLst>
          </p:cNvPr>
          <p:cNvSpPr/>
          <p:nvPr userDrawn="1"/>
        </p:nvSpPr>
        <p:spPr>
          <a:xfrm>
            <a:off x="7495354" y="5436248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362B2-986B-466B-BFBC-6D0F4F8E8A9A}"/>
              </a:ext>
            </a:extLst>
          </p:cNvPr>
          <p:cNvSpPr/>
          <p:nvPr userDrawn="1"/>
        </p:nvSpPr>
        <p:spPr>
          <a:xfrm>
            <a:off x="3555988" y="5940103"/>
            <a:ext cx="5080024" cy="5145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12188735-4571-42C2-BFBC-F562BCDBD4C2}"/>
              </a:ext>
            </a:extLst>
          </p:cNvPr>
          <p:cNvGrpSpPr/>
          <p:nvPr userDrawn="1"/>
        </p:nvGrpSpPr>
        <p:grpSpPr>
          <a:xfrm>
            <a:off x="651992" y="3101276"/>
            <a:ext cx="3145888" cy="2539116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B3EF12-A43C-4C42-A1C7-5CEC843743B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FEC24A-A698-46A9-A9FD-90B34A50AD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D1278-AAC4-4D3F-AAE8-752FBC71EB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00A721-C688-4F1C-846E-8EA137C2C11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AB4A1E-717F-4A1F-8484-828EE967421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DAAA8-9B4B-42D5-82CC-FD8A83AB64B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076DBE-BE71-4C36-B867-9D581C6C00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E1E01-9179-4BCB-B09E-836E6F5D7AB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03D89269-45F2-4A00-BA73-CDE7C5E0B6C3}"/>
              </a:ext>
            </a:extLst>
          </p:cNvPr>
          <p:cNvGrpSpPr/>
          <p:nvPr userDrawn="1"/>
        </p:nvGrpSpPr>
        <p:grpSpPr>
          <a:xfrm>
            <a:off x="8448203" y="3101276"/>
            <a:ext cx="3145888" cy="2539116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1B8DD0-F6F4-4A4C-9607-81FFDB331BD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D814D6-EA5E-4F1A-918A-DCCE9AA2705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1056A2-1593-4B4D-B366-28CA93471A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0A458D-0CF8-4D09-84B9-42862283A2C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AD23A2-2040-4932-8D93-400C02A8E8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0255F2-579E-4127-A4CD-D22E868C2A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05C148-0D2E-4053-B6BE-BF41FD09CD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C1AC91-7889-4740-8CD9-6B8FD4831F4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10FBF375-44DE-4AF7-BBAB-F31C01DF8B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5571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A3C72522-24A8-4643-B384-3B38B1CF10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80435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96D25FA7-49DA-49BF-8DA5-3BD079D973CB}"/>
              </a:ext>
            </a:extLst>
          </p:cNvPr>
          <p:cNvGrpSpPr/>
          <p:nvPr userDrawn="1"/>
        </p:nvGrpSpPr>
        <p:grpSpPr>
          <a:xfrm>
            <a:off x="3636460" y="2199679"/>
            <a:ext cx="4974788" cy="401526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315F39-2FAC-4FD9-9CD3-3A26A160BBF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2DD351-C802-4FB7-A3FB-6D9D628FD3D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04FA9-DA25-47C2-8FE7-52F824AAD57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344A55-1F80-4651-8A8D-16A06441808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22142E-8676-40C1-A728-6FC82196179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C51FB6-13BA-4CC3-BDF7-32959A5B17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DD32C5-0449-4E79-A9E8-36CEB2A675C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6F913E-32C0-4C35-8046-52451C5D5F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19CA950-4E1C-4BD9-B2E1-BE7A82515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0754" y="2388883"/>
            <a:ext cx="4701092" cy="2740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15CF0EF-0DB2-4A53-B37A-64A5491C9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73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9925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345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163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F953EB-1FCA-4A8F-B0DE-144F57381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17143" y="2"/>
            <a:ext cx="6674856" cy="6857999"/>
          </a:xfrm>
          <a:custGeom>
            <a:avLst/>
            <a:gdLst>
              <a:gd name="connsiteX0" fmla="*/ 5395694 w 6674856"/>
              <a:gd name="connsiteY0" fmla="*/ 387 h 6857999"/>
              <a:gd name="connsiteX1" fmla="*/ 5516631 w 6674856"/>
              <a:gd name="connsiteY1" fmla="*/ 3876 h 6857999"/>
              <a:gd name="connsiteX2" fmla="*/ 5746101 w 6674856"/>
              <a:gd name="connsiteY2" fmla="*/ 189930 h 6857999"/>
              <a:gd name="connsiteX3" fmla="*/ 5972471 w 6674856"/>
              <a:gd name="connsiteY3" fmla="*/ 983778 h 6857999"/>
              <a:gd name="connsiteX4" fmla="*/ 6549259 w 6674856"/>
              <a:gd name="connsiteY4" fmla="*/ 1309382 h 6857999"/>
              <a:gd name="connsiteX5" fmla="*/ 6659725 w 6674856"/>
              <a:gd name="connsiteY5" fmla="*/ 1248526 h 6857999"/>
              <a:gd name="connsiteX6" fmla="*/ 6674856 w 6674856"/>
              <a:gd name="connsiteY6" fmla="*/ 1231170 h 6857999"/>
              <a:gd name="connsiteX7" fmla="*/ 6674856 w 6674856"/>
              <a:gd name="connsiteY7" fmla="*/ 4649495 h 6857999"/>
              <a:gd name="connsiteX8" fmla="*/ 6604594 w 6674856"/>
              <a:gd name="connsiteY8" fmla="*/ 4593931 h 6857999"/>
              <a:gd name="connsiteX9" fmla="*/ 5761607 w 6674856"/>
              <a:gd name="connsiteY9" fmla="*/ 4332831 h 6857999"/>
              <a:gd name="connsiteX10" fmla="*/ 4328955 w 6674856"/>
              <a:gd name="connsiteY10" fmla="*/ 5765482 h 6857999"/>
              <a:gd name="connsiteX11" fmla="*/ 4747976 w 6674856"/>
              <a:gd name="connsiteY11" fmla="*/ 6791903 h 6857999"/>
              <a:gd name="connsiteX12" fmla="*/ 4821819 w 6674856"/>
              <a:gd name="connsiteY12" fmla="*/ 6857999 h 6857999"/>
              <a:gd name="connsiteX13" fmla="*/ 1401800 w 6674856"/>
              <a:gd name="connsiteY13" fmla="*/ 6857999 h 6857999"/>
              <a:gd name="connsiteX14" fmla="*/ 1375865 w 6674856"/>
              <a:gd name="connsiteY14" fmla="*/ 6806099 h 6857999"/>
              <a:gd name="connsiteX15" fmla="*/ 1091542 w 6674856"/>
              <a:gd name="connsiteY15" fmla="*/ 6639953 h 6857999"/>
              <a:gd name="connsiteX16" fmla="*/ 313201 w 6674856"/>
              <a:gd name="connsiteY16" fmla="*/ 6534521 h 6857999"/>
              <a:gd name="connsiteX17" fmla="*/ 6202 w 6674856"/>
              <a:gd name="connsiteY17" fmla="*/ 6317456 h 6857999"/>
              <a:gd name="connsiteX18" fmla="*/ 0 w 6674856"/>
              <a:gd name="connsiteY18" fmla="*/ 5932936 h 6857999"/>
              <a:gd name="connsiteX19" fmla="*/ 226376 w 6674856"/>
              <a:gd name="connsiteY19" fmla="*/ 5768578 h 6857999"/>
              <a:gd name="connsiteX20" fmla="*/ 1020223 w 6674856"/>
              <a:gd name="connsiteY20" fmla="*/ 5545310 h 6857999"/>
              <a:gd name="connsiteX21" fmla="*/ 1293108 w 6674856"/>
              <a:gd name="connsiteY21" fmla="*/ 5241413 h 6857999"/>
              <a:gd name="connsiteX22" fmla="*/ 1308614 w 6674856"/>
              <a:gd name="connsiteY22" fmla="*/ 5111173 h 6857999"/>
              <a:gd name="connsiteX23" fmla="*/ 1138059 w 6674856"/>
              <a:gd name="connsiteY23" fmla="*/ 4794878 h 6857999"/>
              <a:gd name="connsiteX24" fmla="*/ 418632 w 6674856"/>
              <a:gd name="connsiteY24" fmla="*/ 4373145 h 6857999"/>
              <a:gd name="connsiteX25" fmla="*/ 263583 w 6674856"/>
              <a:gd name="connsiteY25" fmla="*/ 3994828 h 6857999"/>
              <a:gd name="connsiteX26" fmla="*/ 279088 w 6674856"/>
              <a:gd name="connsiteY26" fmla="*/ 3942109 h 6857999"/>
              <a:gd name="connsiteX27" fmla="*/ 688416 w 6674856"/>
              <a:gd name="connsiteY27" fmla="*/ 3659920 h 6857999"/>
              <a:gd name="connsiteX28" fmla="*/ 1451260 w 6674856"/>
              <a:gd name="connsiteY28" fmla="*/ 3746745 h 6857999"/>
              <a:gd name="connsiteX29" fmla="*/ 1841981 w 6674856"/>
              <a:gd name="connsiteY29" fmla="*/ 3566893 h 6857999"/>
              <a:gd name="connsiteX30" fmla="*/ 1810969 w 6674856"/>
              <a:gd name="connsiteY30" fmla="*/ 3036627 h 6857999"/>
              <a:gd name="connsiteX31" fmla="*/ 1336519 w 6674856"/>
              <a:gd name="connsiteY31" fmla="*/ 2407127 h 6857999"/>
              <a:gd name="connsiteX32" fmla="*/ 1336519 w 6674856"/>
              <a:gd name="connsiteY32" fmla="*/ 2056719 h 6857999"/>
              <a:gd name="connsiteX33" fmla="*/ 1491567 w 6674856"/>
              <a:gd name="connsiteY33" fmla="*/ 1883063 h 6857999"/>
              <a:gd name="connsiteX34" fmla="*/ 1823374 w 6674856"/>
              <a:gd name="connsiteY34" fmla="*/ 1845850 h 6857999"/>
              <a:gd name="connsiteX35" fmla="*/ 2527296 w 6674856"/>
              <a:gd name="connsiteY35" fmla="*/ 2242774 h 6857999"/>
              <a:gd name="connsiteX36" fmla="*/ 3156790 w 6674856"/>
              <a:gd name="connsiteY36" fmla="*/ 2066022 h 6857999"/>
              <a:gd name="connsiteX37" fmla="*/ 3172296 w 6674856"/>
              <a:gd name="connsiteY37" fmla="*/ 1793137 h 6857999"/>
              <a:gd name="connsiteX38" fmla="*/ 2967635 w 6674856"/>
              <a:gd name="connsiteY38" fmla="*/ 1002384 h 6857999"/>
              <a:gd name="connsiteX39" fmla="*/ 3116476 w 6674856"/>
              <a:gd name="connsiteY39" fmla="*/ 636472 h 6857999"/>
              <a:gd name="connsiteX40" fmla="*/ 3231217 w 6674856"/>
              <a:gd name="connsiteY40" fmla="*/ 574455 h 6857999"/>
              <a:gd name="connsiteX41" fmla="*/ 3659146 w 6674856"/>
              <a:gd name="connsiteY41" fmla="*/ 679887 h 6857999"/>
              <a:gd name="connsiteX42" fmla="*/ 4152204 w 6674856"/>
              <a:gd name="connsiteY42" fmla="*/ 1306281 h 6857999"/>
              <a:gd name="connsiteX43" fmla="*/ 4825115 w 6674856"/>
              <a:gd name="connsiteY43" fmla="*/ 1303180 h 6857999"/>
              <a:gd name="connsiteX44" fmla="*/ 4905743 w 6674856"/>
              <a:gd name="connsiteY44" fmla="*/ 1017890 h 6857999"/>
              <a:gd name="connsiteX45" fmla="*/ 5004973 w 6674856"/>
              <a:gd name="connsiteY45" fmla="*/ 292267 h 6857999"/>
              <a:gd name="connsiteX46" fmla="*/ 5274751 w 6674856"/>
              <a:gd name="connsiteY46" fmla="*/ 13179 h 6857999"/>
              <a:gd name="connsiteX47" fmla="*/ 5395694 w 6674856"/>
              <a:gd name="connsiteY47" fmla="*/ 38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856" h="6857999">
                <a:moveTo>
                  <a:pt x="5395694" y="387"/>
                </a:moveTo>
                <a:cubicBezTo>
                  <a:pt x="5436007" y="-776"/>
                  <a:pt x="5476320" y="775"/>
                  <a:pt x="5516631" y="3876"/>
                </a:cubicBezTo>
                <a:cubicBezTo>
                  <a:pt x="5634468" y="10078"/>
                  <a:pt x="5715097" y="72094"/>
                  <a:pt x="5746101" y="189930"/>
                </a:cubicBezTo>
                <a:cubicBezTo>
                  <a:pt x="5820529" y="453512"/>
                  <a:pt x="5898050" y="720196"/>
                  <a:pt x="5972471" y="983778"/>
                </a:cubicBezTo>
                <a:cubicBezTo>
                  <a:pt x="6049999" y="1253568"/>
                  <a:pt x="6273266" y="1380708"/>
                  <a:pt x="6549259" y="1309382"/>
                </a:cubicBezTo>
                <a:cubicBezTo>
                  <a:pt x="6594219" y="1298528"/>
                  <a:pt x="6629879" y="1276822"/>
                  <a:pt x="6659725" y="1248526"/>
                </a:cubicBezTo>
                <a:lnTo>
                  <a:pt x="6674856" y="1231170"/>
                </a:lnTo>
                <a:lnTo>
                  <a:pt x="6674856" y="4649495"/>
                </a:lnTo>
                <a:lnTo>
                  <a:pt x="6604594" y="4593931"/>
                </a:lnTo>
                <a:cubicBezTo>
                  <a:pt x="6375601" y="4430802"/>
                  <a:pt x="6089536" y="4331668"/>
                  <a:pt x="5761607" y="4332831"/>
                </a:cubicBezTo>
                <a:cubicBezTo>
                  <a:pt x="4952254" y="4335932"/>
                  <a:pt x="4332063" y="4953028"/>
                  <a:pt x="4328955" y="5765482"/>
                </a:cubicBezTo>
                <a:cubicBezTo>
                  <a:pt x="4327405" y="6177912"/>
                  <a:pt x="4488656" y="6536073"/>
                  <a:pt x="4747976" y="6791903"/>
                </a:cubicBezTo>
                <a:lnTo>
                  <a:pt x="4821819" y="6857999"/>
                </a:lnTo>
                <a:lnTo>
                  <a:pt x="1401800" y="6857999"/>
                </a:lnTo>
                <a:lnTo>
                  <a:pt x="1375865" y="6806099"/>
                </a:lnTo>
                <a:cubicBezTo>
                  <a:pt x="1317721" y="6707984"/>
                  <a:pt x="1226436" y="6653908"/>
                  <a:pt x="1091542" y="6639953"/>
                </a:cubicBezTo>
                <a:cubicBezTo>
                  <a:pt x="831062" y="6612043"/>
                  <a:pt x="573681" y="6562431"/>
                  <a:pt x="313201" y="6534521"/>
                </a:cubicBezTo>
                <a:cubicBezTo>
                  <a:pt x="164353" y="6519016"/>
                  <a:pt x="58922" y="6460101"/>
                  <a:pt x="6202" y="6317456"/>
                </a:cubicBezTo>
                <a:cubicBezTo>
                  <a:pt x="0" y="6184114"/>
                  <a:pt x="0" y="6060070"/>
                  <a:pt x="0" y="5932936"/>
                </a:cubicBezTo>
                <a:cubicBezTo>
                  <a:pt x="49618" y="5839903"/>
                  <a:pt x="127140" y="5793392"/>
                  <a:pt x="226376" y="5768578"/>
                </a:cubicBezTo>
                <a:cubicBezTo>
                  <a:pt x="493059" y="5697258"/>
                  <a:pt x="753540" y="5616636"/>
                  <a:pt x="1020223" y="5545310"/>
                </a:cubicBezTo>
                <a:cubicBezTo>
                  <a:pt x="1181468" y="5501900"/>
                  <a:pt x="1277603" y="5411968"/>
                  <a:pt x="1293108" y="5241413"/>
                </a:cubicBezTo>
                <a:cubicBezTo>
                  <a:pt x="1296209" y="5198004"/>
                  <a:pt x="1302406" y="5154588"/>
                  <a:pt x="1308614" y="5111173"/>
                </a:cubicBezTo>
                <a:cubicBezTo>
                  <a:pt x="1324120" y="4965433"/>
                  <a:pt x="1258997" y="4866197"/>
                  <a:pt x="1138059" y="4794878"/>
                </a:cubicBezTo>
                <a:cubicBezTo>
                  <a:pt x="896185" y="4655334"/>
                  <a:pt x="657411" y="4512689"/>
                  <a:pt x="418632" y="4373145"/>
                </a:cubicBezTo>
                <a:cubicBezTo>
                  <a:pt x="241875" y="4270808"/>
                  <a:pt x="210870" y="4193287"/>
                  <a:pt x="263583" y="3994828"/>
                </a:cubicBezTo>
                <a:cubicBezTo>
                  <a:pt x="269785" y="3976221"/>
                  <a:pt x="272886" y="3957614"/>
                  <a:pt x="279088" y="3942109"/>
                </a:cubicBezTo>
                <a:cubicBezTo>
                  <a:pt x="356610" y="3684729"/>
                  <a:pt x="424835" y="3635111"/>
                  <a:pt x="688416" y="3659920"/>
                </a:cubicBezTo>
                <a:cubicBezTo>
                  <a:pt x="942696" y="3684729"/>
                  <a:pt x="1196975" y="3712639"/>
                  <a:pt x="1451260" y="3746745"/>
                </a:cubicBezTo>
                <a:cubicBezTo>
                  <a:pt x="1652820" y="3771554"/>
                  <a:pt x="1739645" y="3737442"/>
                  <a:pt x="1841981" y="3566893"/>
                </a:cubicBezTo>
                <a:cubicBezTo>
                  <a:pt x="1987721" y="3331214"/>
                  <a:pt x="1981525" y="3256794"/>
                  <a:pt x="1810969" y="3036627"/>
                </a:cubicBezTo>
                <a:cubicBezTo>
                  <a:pt x="1649718" y="2828859"/>
                  <a:pt x="1491567" y="2617996"/>
                  <a:pt x="1336519" y="2407127"/>
                </a:cubicBezTo>
                <a:cubicBezTo>
                  <a:pt x="1243491" y="2283088"/>
                  <a:pt x="1243491" y="2180758"/>
                  <a:pt x="1336519" y="2056719"/>
                </a:cubicBezTo>
                <a:cubicBezTo>
                  <a:pt x="1383035" y="1994697"/>
                  <a:pt x="1432652" y="1932681"/>
                  <a:pt x="1491567" y="1883063"/>
                </a:cubicBezTo>
                <a:cubicBezTo>
                  <a:pt x="1609403" y="1783834"/>
                  <a:pt x="1690033" y="1771429"/>
                  <a:pt x="1823374" y="1845850"/>
                </a:cubicBezTo>
                <a:cubicBezTo>
                  <a:pt x="2059046" y="1976090"/>
                  <a:pt x="2300927" y="2097028"/>
                  <a:pt x="2527296" y="2242774"/>
                </a:cubicBezTo>
                <a:cubicBezTo>
                  <a:pt x="2787777" y="2410228"/>
                  <a:pt x="2967635" y="2298594"/>
                  <a:pt x="3156790" y="2066022"/>
                </a:cubicBezTo>
                <a:cubicBezTo>
                  <a:pt x="3218813" y="1988495"/>
                  <a:pt x="3197105" y="1886164"/>
                  <a:pt x="3172296" y="1793137"/>
                </a:cubicBezTo>
                <a:cubicBezTo>
                  <a:pt x="3104071" y="1529555"/>
                  <a:pt x="3035853" y="1265967"/>
                  <a:pt x="2967635" y="1002384"/>
                </a:cubicBezTo>
                <a:cubicBezTo>
                  <a:pt x="2918017" y="813229"/>
                  <a:pt x="2949022" y="735701"/>
                  <a:pt x="3116476" y="636472"/>
                </a:cubicBezTo>
                <a:cubicBezTo>
                  <a:pt x="3153689" y="614764"/>
                  <a:pt x="3190903" y="593056"/>
                  <a:pt x="3231217" y="574455"/>
                </a:cubicBezTo>
                <a:cubicBezTo>
                  <a:pt x="3432777" y="481422"/>
                  <a:pt x="3522703" y="503130"/>
                  <a:pt x="3659146" y="679887"/>
                </a:cubicBezTo>
                <a:cubicBezTo>
                  <a:pt x="3823499" y="887649"/>
                  <a:pt x="3987851" y="1098519"/>
                  <a:pt x="4152204" y="1306281"/>
                </a:cubicBezTo>
                <a:cubicBezTo>
                  <a:pt x="4307253" y="1498544"/>
                  <a:pt x="4670065" y="1498544"/>
                  <a:pt x="4825115" y="1303180"/>
                </a:cubicBezTo>
                <a:cubicBezTo>
                  <a:pt x="4890238" y="1219456"/>
                  <a:pt x="4890238" y="1114024"/>
                  <a:pt x="4905743" y="1017890"/>
                </a:cubicBezTo>
                <a:cubicBezTo>
                  <a:pt x="4942951" y="776016"/>
                  <a:pt x="4973962" y="534141"/>
                  <a:pt x="5004973" y="292267"/>
                </a:cubicBezTo>
                <a:cubicBezTo>
                  <a:pt x="5029781" y="100004"/>
                  <a:pt x="5082495" y="47285"/>
                  <a:pt x="5274751" y="13179"/>
                </a:cubicBezTo>
                <a:cubicBezTo>
                  <a:pt x="5315066" y="5426"/>
                  <a:pt x="5355380" y="1550"/>
                  <a:pt x="5395694" y="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881AC1-277D-494D-985E-AAF32463F2B7}"/>
              </a:ext>
            </a:extLst>
          </p:cNvPr>
          <p:cNvSpPr/>
          <p:nvPr userDrawn="1"/>
        </p:nvSpPr>
        <p:spPr>
          <a:xfrm>
            <a:off x="1" y="1"/>
            <a:ext cx="3880483" cy="4196531"/>
          </a:xfrm>
          <a:custGeom>
            <a:avLst/>
            <a:gdLst>
              <a:gd name="connsiteX0" fmla="*/ 916463 w 3880483"/>
              <a:gd name="connsiteY0" fmla="*/ 0 h 4196531"/>
              <a:gd name="connsiteX1" fmla="*/ 3020188 w 3880483"/>
              <a:gd name="connsiteY1" fmla="*/ 0 h 4196531"/>
              <a:gd name="connsiteX2" fmla="*/ 3039308 w 3880483"/>
              <a:gd name="connsiteY2" fmla="*/ 45692 h 4196531"/>
              <a:gd name="connsiteX3" fmla="*/ 3189062 w 3880483"/>
              <a:gd name="connsiteY3" fmla="*/ 136184 h 4196531"/>
              <a:gd name="connsiteX4" fmla="*/ 3705385 w 3880483"/>
              <a:gd name="connsiteY4" fmla="*/ 206419 h 4196531"/>
              <a:gd name="connsiteX5" fmla="*/ 3872430 w 3880483"/>
              <a:gd name="connsiteY5" fmla="*/ 371566 h 4196531"/>
              <a:gd name="connsiteX6" fmla="*/ 3878125 w 3880483"/>
              <a:gd name="connsiteY6" fmla="*/ 519628 h 4196531"/>
              <a:gd name="connsiteX7" fmla="*/ 3756640 w 3880483"/>
              <a:gd name="connsiteY7" fmla="*/ 661999 h 4196531"/>
              <a:gd name="connsiteX8" fmla="*/ 3270686 w 3880483"/>
              <a:gd name="connsiteY8" fmla="*/ 800570 h 4196531"/>
              <a:gd name="connsiteX9" fmla="*/ 3073271 w 3880483"/>
              <a:gd name="connsiteY9" fmla="*/ 1128966 h 4196531"/>
              <a:gd name="connsiteX10" fmla="*/ 3173875 w 3880483"/>
              <a:gd name="connsiteY10" fmla="*/ 1261845 h 4196531"/>
              <a:gd name="connsiteX11" fmla="*/ 3619964 w 3880483"/>
              <a:gd name="connsiteY11" fmla="*/ 1523800 h 4196531"/>
              <a:gd name="connsiteX12" fmla="*/ 3716775 w 3880483"/>
              <a:gd name="connsiteY12" fmla="*/ 1749693 h 4196531"/>
              <a:gd name="connsiteX13" fmla="*/ 3712978 w 3880483"/>
              <a:gd name="connsiteY13" fmla="*/ 1772470 h 4196531"/>
              <a:gd name="connsiteX14" fmla="*/ 3445325 w 3880483"/>
              <a:gd name="connsiteY14" fmla="*/ 1964193 h 4196531"/>
              <a:gd name="connsiteX15" fmla="*/ 2978358 w 3880483"/>
              <a:gd name="connsiteY15" fmla="*/ 1905349 h 4196531"/>
              <a:gd name="connsiteX16" fmla="*/ 2742977 w 3880483"/>
              <a:gd name="connsiteY16" fmla="*/ 2026835 h 4196531"/>
              <a:gd name="connsiteX17" fmla="*/ 2739176 w 3880483"/>
              <a:gd name="connsiteY17" fmla="*/ 2307776 h 4196531"/>
              <a:gd name="connsiteX18" fmla="*/ 3040999 w 3880483"/>
              <a:gd name="connsiteY18" fmla="*/ 2706407 h 4196531"/>
              <a:gd name="connsiteX19" fmla="*/ 3040999 w 3880483"/>
              <a:gd name="connsiteY19" fmla="*/ 2966466 h 4196531"/>
              <a:gd name="connsiteX20" fmla="*/ 3029609 w 3880483"/>
              <a:gd name="connsiteY20" fmla="*/ 2979755 h 4196531"/>
              <a:gd name="connsiteX21" fmla="*/ 2703112 w 3880483"/>
              <a:gd name="connsiteY21" fmla="*/ 3044294 h 4196531"/>
              <a:gd name="connsiteX22" fmla="*/ 2298786 w 3880483"/>
              <a:gd name="connsiteY22" fmla="*/ 2816506 h 4196531"/>
              <a:gd name="connsiteX23" fmla="*/ 2021641 w 3880483"/>
              <a:gd name="connsiteY23" fmla="*/ 2856371 h 4196531"/>
              <a:gd name="connsiteX24" fmla="*/ 1932424 w 3880483"/>
              <a:gd name="connsiteY24" fmla="*/ 3106935 h 4196531"/>
              <a:gd name="connsiteX25" fmla="*/ 2063401 w 3880483"/>
              <a:gd name="connsiteY25" fmla="*/ 3611872 h 4196531"/>
              <a:gd name="connsiteX26" fmla="*/ 1989370 w 3880483"/>
              <a:gd name="connsiteY26" fmla="*/ 3801694 h 4196531"/>
              <a:gd name="connsiteX27" fmla="*/ 1856494 w 3880483"/>
              <a:gd name="connsiteY27" fmla="*/ 3870030 h 4196531"/>
              <a:gd name="connsiteX28" fmla="*/ 1657177 w 3880483"/>
              <a:gd name="connsiteY28" fmla="*/ 3814982 h 4196531"/>
              <a:gd name="connsiteX29" fmla="*/ 1343968 w 3880483"/>
              <a:gd name="connsiteY29" fmla="*/ 3418250 h 4196531"/>
              <a:gd name="connsiteX30" fmla="*/ 939642 w 3880483"/>
              <a:gd name="connsiteY30" fmla="*/ 3384080 h 4196531"/>
              <a:gd name="connsiteX31" fmla="*/ 886489 w 3880483"/>
              <a:gd name="connsiteY31" fmla="*/ 3490383 h 4196531"/>
              <a:gd name="connsiteX32" fmla="*/ 814360 w 3880483"/>
              <a:gd name="connsiteY32" fmla="*/ 4012401 h 4196531"/>
              <a:gd name="connsiteX33" fmla="*/ 677684 w 3880483"/>
              <a:gd name="connsiteY33" fmla="*/ 4196531 h 4196531"/>
              <a:gd name="connsiteX34" fmla="*/ 447997 w 3880483"/>
              <a:gd name="connsiteY34" fmla="*/ 4196531 h 4196531"/>
              <a:gd name="connsiteX35" fmla="*/ 347390 w 3880483"/>
              <a:gd name="connsiteY35" fmla="*/ 4056059 h 4196531"/>
              <a:gd name="connsiteX36" fmla="*/ 205019 w 3880483"/>
              <a:gd name="connsiteY36" fmla="*/ 3553024 h 4196531"/>
              <a:gd name="connsiteX37" fmla="*/ 36078 w 3880483"/>
              <a:gd name="connsiteY37" fmla="*/ 3404962 h 4196531"/>
              <a:gd name="connsiteX38" fmla="*/ 0 w 3880483"/>
              <a:gd name="connsiteY38" fmla="*/ 3400953 h 4196531"/>
              <a:gd name="connsiteX39" fmla="*/ 0 w 3880483"/>
              <a:gd name="connsiteY39" fmla="*/ 1478582 h 4196531"/>
              <a:gd name="connsiteX40" fmla="*/ 79520 w 3880483"/>
              <a:gd name="connsiteY40" fmla="*/ 1507156 h 4196531"/>
              <a:gd name="connsiteX41" fmla="*/ 337898 w 3880483"/>
              <a:gd name="connsiteY41" fmla="*/ 1546580 h 4196531"/>
              <a:gd name="connsiteX42" fmla="*/ 1224380 w 3880483"/>
              <a:gd name="connsiteY42" fmla="*/ 671491 h 4196531"/>
              <a:gd name="connsiteX43" fmla="*/ 985912 w 3880483"/>
              <a:gd name="connsiteY43" fmla="*/ 60729 h 419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80483" h="4196531">
                <a:moveTo>
                  <a:pt x="916463" y="0"/>
                </a:moveTo>
                <a:lnTo>
                  <a:pt x="3020188" y="0"/>
                </a:lnTo>
                <a:lnTo>
                  <a:pt x="3039308" y="45692"/>
                </a:lnTo>
                <a:cubicBezTo>
                  <a:pt x="3070540" y="97745"/>
                  <a:pt x="3120725" y="127642"/>
                  <a:pt x="3189062" y="136184"/>
                </a:cubicBezTo>
                <a:cubicBezTo>
                  <a:pt x="3361802" y="158964"/>
                  <a:pt x="3534543" y="183639"/>
                  <a:pt x="3705385" y="206419"/>
                </a:cubicBezTo>
                <a:cubicBezTo>
                  <a:pt x="3807891" y="219707"/>
                  <a:pt x="3861040" y="269060"/>
                  <a:pt x="3872430" y="371566"/>
                </a:cubicBezTo>
                <a:cubicBezTo>
                  <a:pt x="3878125" y="420923"/>
                  <a:pt x="3883820" y="470275"/>
                  <a:pt x="3878125" y="519628"/>
                </a:cubicBezTo>
                <a:cubicBezTo>
                  <a:pt x="3868634" y="597456"/>
                  <a:pt x="3828769" y="641118"/>
                  <a:pt x="3756640" y="661999"/>
                </a:cubicBezTo>
                <a:cubicBezTo>
                  <a:pt x="3595285" y="707555"/>
                  <a:pt x="3432037" y="753112"/>
                  <a:pt x="3270686" y="800570"/>
                </a:cubicBezTo>
                <a:cubicBezTo>
                  <a:pt x="3113132" y="846126"/>
                  <a:pt x="3040999" y="965717"/>
                  <a:pt x="3073271" y="1128966"/>
                </a:cubicBezTo>
                <a:cubicBezTo>
                  <a:pt x="3084657" y="1191607"/>
                  <a:pt x="3120725" y="1231472"/>
                  <a:pt x="3173875" y="1261845"/>
                </a:cubicBezTo>
                <a:cubicBezTo>
                  <a:pt x="3321941" y="1349165"/>
                  <a:pt x="3469999" y="1436480"/>
                  <a:pt x="3619964" y="1523800"/>
                </a:cubicBezTo>
                <a:cubicBezTo>
                  <a:pt x="3730063" y="1588343"/>
                  <a:pt x="3747148" y="1626306"/>
                  <a:pt x="3716775" y="1749693"/>
                </a:cubicBezTo>
                <a:cubicBezTo>
                  <a:pt x="3714876" y="1757287"/>
                  <a:pt x="3714876" y="1764880"/>
                  <a:pt x="3712978" y="1772470"/>
                </a:cubicBezTo>
                <a:cubicBezTo>
                  <a:pt x="3667418" y="1922434"/>
                  <a:pt x="3616167" y="1996465"/>
                  <a:pt x="3445325" y="1964193"/>
                </a:cubicBezTo>
                <a:cubicBezTo>
                  <a:pt x="3291568" y="1933820"/>
                  <a:pt x="3134014" y="1928129"/>
                  <a:pt x="2978358" y="1905349"/>
                </a:cubicBezTo>
                <a:cubicBezTo>
                  <a:pt x="2868259" y="1890162"/>
                  <a:pt x="2796126" y="1933820"/>
                  <a:pt x="2742977" y="2026835"/>
                </a:cubicBezTo>
                <a:cubicBezTo>
                  <a:pt x="2687925" y="2121747"/>
                  <a:pt x="2663247" y="2210965"/>
                  <a:pt x="2739176" y="2307776"/>
                </a:cubicBezTo>
                <a:cubicBezTo>
                  <a:pt x="2841682" y="2438757"/>
                  <a:pt x="2940392" y="2573531"/>
                  <a:pt x="3040999" y="2706407"/>
                </a:cubicBezTo>
                <a:cubicBezTo>
                  <a:pt x="3124522" y="2814608"/>
                  <a:pt x="3124522" y="2858269"/>
                  <a:pt x="3040999" y="2966466"/>
                </a:cubicBezTo>
                <a:cubicBezTo>
                  <a:pt x="3037203" y="2970263"/>
                  <a:pt x="3033406" y="2975958"/>
                  <a:pt x="3029609" y="2979755"/>
                </a:cubicBezTo>
                <a:cubicBezTo>
                  <a:pt x="2919510" y="3097447"/>
                  <a:pt x="2875852" y="3148699"/>
                  <a:pt x="2703112" y="3044294"/>
                </a:cubicBezTo>
                <a:cubicBezTo>
                  <a:pt x="2570236" y="2964568"/>
                  <a:pt x="2429763" y="2896232"/>
                  <a:pt x="2298786" y="2816506"/>
                </a:cubicBezTo>
                <a:cubicBezTo>
                  <a:pt x="2190585" y="2751966"/>
                  <a:pt x="2107062" y="2789929"/>
                  <a:pt x="2021641" y="2856371"/>
                </a:cubicBezTo>
                <a:cubicBezTo>
                  <a:pt x="1936220" y="2920910"/>
                  <a:pt x="1902050" y="2998738"/>
                  <a:pt x="1932424" y="3106935"/>
                </a:cubicBezTo>
                <a:cubicBezTo>
                  <a:pt x="1979878" y="3273985"/>
                  <a:pt x="2021641" y="3442925"/>
                  <a:pt x="2063401" y="3611872"/>
                </a:cubicBezTo>
                <a:cubicBezTo>
                  <a:pt x="2086184" y="3702985"/>
                  <a:pt x="2067201" y="3752341"/>
                  <a:pt x="1989370" y="3801694"/>
                </a:cubicBezTo>
                <a:cubicBezTo>
                  <a:pt x="1947610" y="3828271"/>
                  <a:pt x="1903949" y="3852949"/>
                  <a:pt x="1856494" y="3870030"/>
                </a:cubicBezTo>
                <a:cubicBezTo>
                  <a:pt x="1772971" y="3900403"/>
                  <a:pt x="1712228" y="3885217"/>
                  <a:pt x="1657177" y="3814982"/>
                </a:cubicBezTo>
                <a:cubicBezTo>
                  <a:pt x="1552773" y="3684005"/>
                  <a:pt x="1448372" y="3551126"/>
                  <a:pt x="1343968" y="3418250"/>
                </a:cubicBezTo>
                <a:cubicBezTo>
                  <a:pt x="1243360" y="3292964"/>
                  <a:pt x="1061131" y="3275883"/>
                  <a:pt x="939642" y="3384080"/>
                </a:cubicBezTo>
                <a:cubicBezTo>
                  <a:pt x="907370" y="3412555"/>
                  <a:pt x="892187" y="3448620"/>
                  <a:pt x="886489" y="3490383"/>
                </a:cubicBezTo>
                <a:cubicBezTo>
                  <a:pt x="861814" y="3665022"/>
                  <a:pt x="833339" y="3837762"/>
                  <a:pt x="814360" y="4012401"/>
                </a:cubicBezTo>
                <a:cubicBezTo>
                  <a:pt x="802966" y="4103517"/>
                  <a:pt x="766901" y="4168057"/>
                  <a:pt x="677684" y="4196531"/>
                </a:cubicBezTo>
                <a:cubicBezTo>
                  <a:pt x="601754" y="4196531"/>
                  <a:pt x="523927" y="4196531"/>
                  <a:pt x="447997" y="4196531"/>
                </a:cubicBezTo>
                <a:cubicBezTo>
                  <a:pt x="394844" y="4164260"/>
                  <a:pt x="364474" y="4116802"/>
                  <a:pt x="347390" y="4056059"/>
                </a:cubicBezTo>
                <a:cubicBezTo>
                  <a:pt x="301833" y="3889013"/>
                  <a:pt x="250578" y="3721968"/>
                  <a:pt x="205019" y="3553024"/>
                </a:cubicBezTo>
                <a:cubicBezTo>
                  <a:pt x="180344" y="3463806"/>
                  <a:pt x="125296" y="3416352"/>
                  <a:pt x="36078" y="3404962"/>
                </a:cubicBezTo>
                <a:lnTo>
                  <a:pt x="0" y="3400953"/>
                </a:lnTo>
                <a:lnTo>
                  <a:pt x="0" y="1478582"/>
                </a:lnTo>
                <a:lnTo>
                  <a:pt x="79520" y="1507156"/>
                </a:lnTo>
                <a:cubicBezTo>
                  <a:pt x="161383" y="1532209"/>
                  <a:pt x="248206" y="1545868"/>
                  <a:pt x="337898" y="1546580"/>
                </a:cubicBezTo>
                <a:cubicBezTo>
                  <a:pt x="827644" y="1550376"/>
                  <a:pt x="1222482" y="1157441"/>
                  <a:pt x="1224380" y="671491"/>
                </a:cubicBezTo>
                <a:cubicBezTo>
                  <a:pt x="1227226" y="446548"/>
                  <a:pt x="1140381" y="225402"/>
                  <a:pt x="985912" y="6072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6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350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77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194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3583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658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271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31046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84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4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04" y="1499973"/>
            <a:ext cx="5131892" cy="4293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00" b="1" dirty="0">
                <a:latin typeface="Bahnschrift"/>
              </a:rPr>
              <a:t>Organization for American States (OAS)</a:t>
            </a:r>
          </a:p>
          <a:p>
            <a:endParaRPr lang="en-US" sz="3900" b="1" dirty="0">
              <a:latin typeface="Bahnschrift"/>
            </a:endParaRPr>
          </a:p>
          <a:p>
            <a:r>
              <a:rPr lang="en-US" sz="3900" b="1" dirty="0" err="1">
                <a:latin typeface="Bahnschrift"/>
              </a:rPr>
              <a:t>Organización</a:t>
            </a:r>
            <a:r>
              <a:rPr lang="en-US" sz="3900" b="1" dirty="0">
                <a:latin typeface="Bahnschrift"/>
              </a:rPr>
              <a:t> de </a:t>
            </a:r>
            <a:r>
              <a:rPr lang="en-US" sz="3900" b="1" dirty="0" err="1">
                <a:latin typeface="Bahnschrift"/>
              </a:rPr>
              <a:t>Estados</a:t>
            </a:r>
            <a:r>
              <a:rPr lang="en-US" sz="3900" b="1" dirty="0">
                <a:latin typeface="Bahnschrift"/>
              </a:rPr>
              <a:t> Americanos (OEA)</a:t>
            </a:r>
          </a:p>
          <a:p>
            <a:endParaRPr lang="en-US" sz="3900" b="1" dirty="0">
              <a:latin typeface="Bahnschrift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r="30779"/>
          <a:stretch>
            <a:fillRect/>
          </a:stretch>
        </p:blipFill>
        <p:spPr>
          <a:xfrm>
            <a:off x="5340841" y="913021"/>
            <a:ext cx="5080000" cy="5080000"/>
          </a:xfr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77AC8C-34FE-41B4-B350-50808EF02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38" y="2514302"/>
            <a:ext cx="5076003" cy="1319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308" y="5993021"/>
            <a:ext cx="2837235" cy="765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JM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304689" y="6342973"/>
            <a:ext cx="415637" cy="41563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01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864051" y="2129231"/>
            <a:ext cx="4716645" cy="10209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FF9900"/>
                </a:solidFill>
              </a:rPr>
              <a:t>Thank You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Gracias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620112-66B5-5867-ABE0-E0ADC89924C6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47D22-20DB-CBD5-01A1-55CC682EBCD3}"/>
              </a:ext>
            </a:extLst>
          </p:cNvPr>
          <p:cNvSpPr txBox="1"/>
          <p:nvPr/>
        </p:nvSpPr>
        <p:spPr>
          <a:xfrm>
            <a:off x="11565947" y="6350349"/>
            <a:ext cx="8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6154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401" y="158208"/>
            <a:ext cx="1107554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500" dirty="0">
                <a:solidFill>
                  <a:srgbClr val="FFC000"/>
                </a:solidFill>
              </a:rPr>
              <a:t>MINISTRY  OF LABOUR &amp; SOCIAL SECURITY'S PROTECTION MECHANISMS FOR JAMAICA’S DOMESTIC WORKERS  </a:t>
            </a:r>
            <a:r>
              <a:rPr lang="en-JM" sz="2500" i="1" dirty="0">
                <a:solidFill>
                  <a:schemeClr val="bg1"/>
                </a:solidFill>
              </a:rPr>
              <a:t>/  MECANISMOS DE PROTECCION PARA TRABAJO DOMESTICO DEL MINISTERIO DE TRABAJO Y SEGURIDAD SOCIAL DE JAMAICA</a:t>
            </a:r>
            <a:r>
              <a:rPr lang="en-JM" sz="2800" i="1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2075" y="1982693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80092" y="234287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380092" y="313774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64518" y="2197202"/>
            <a:ext cx="1080142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0" i="0" dirty="0">
                <a:solidFill>
                  <a:srgbClr val="FFC000"/>
                </a:solidFill>
                <a:effectLst/>
                <a:latin typeface="Noto Sans"/>
              </a:rPr>
              <a:t>Informal employment accounts for approximately 50% of total employment</a:t>
            </a:r>
            <a:r>
              <a:rPr lang="en-US" sz="1600" dirty="0">
                <a:solidFill>
                  <a:srgbClr val="FFC000"/>
                </a:solidFill>
                <a:latin typeface="Noto Sans"/>
              </a:rPr>
              <a:t> in Jamaica </a:t>
            </a:r>
            <a:r>
              <a:rPr lang="en-US" sz="1600" i="1" dirty="0">
                <a:solidFill>
                  <a:schemeClr val="bg1"/>
                </a:solidFill>
                <a:latin typeface="Noto Sans"/>
              </a:rPr>
              <a:t>/ 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</a:rPr>
              <a:t>Empleo</a:t>
            </a:r>
            <a:r>
              <a:rPr lang="en-US" sz="1600" i="1" dirty="0">
                <a:solidFill>
                  <a:schemeClr val="bg1"/>
                </a:solidFill>
                <a:latin typeface="Noto Sans"/>
              </a:rPr>
              <a:t> informal es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</a:rPr>
              <a:t>aprox</a:t>
            </a:r>
            <a:r>
              <a:rPr lang="en-US" sz="1600" i="1" dirty="0">
                <a:solidFill>
                  <a:schemeClr val="bg1"/>
                </a:solidFill>
                <a:latin typeface="Noto Sans"/>
              </a:rPr>
              <a:t>. 50% de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</a:rPr>
              <a:t>empleo</a:t>
            </a:r>
            <a:r>
              <a:rPr lang="en-US" sz="1600" i="1" dirty="0">
                <a:solidFill>
                  <a:schemeClr val="bg1"/>
                </a:solidFill>
                <a:latin typeface="Noto Sans"/>
              </a:rPr>
              <a:t> total. </a:t>
            </a:r>
            <a:endParaRPr lang="en-US" sz="1600" i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45F7B0-2B38-D033-F34A-A42DCB1F0DC3}"/>
              </a:ext>
            </a:extLst>
          </p:cNvPr>
          <p:cNvSpPr txBox="1"/>
          <p:nvPr/>
        </p:nvSpPr>
        <p:spPr>
          <a:xfrm>
            <a:off x="530072" y="1604445"/>
            <a:ext cx="4823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Calibri"/>
              </a:rPr>
              <a:t>THE SITUATION </a:t>
            </a:r>
            <a:r>
              <a:rPr lang="en-US" sz="2400" b="1" i="1" dirty="0">
                <a:solidFill>
                  <a:schemeClr val="bg1"/>
                </a:solidFill>
                <a:cs typeface="Calibri"/>
              </a:rPr>
              <a:t>/ LA SITUACIÓN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CA8BC-522B-BFA1-69CE-E852508AA36D}"/>
              </a:ext>
            </a:extLst>
          </p:cNvPr>
          <p:cNvSpPr txBox="1"/>
          <p:nvPr/>
        </p:nvSpPr>
        <p:spPr>
          <a:xfrm>
            <a:off x="737039" y="2941946"/>
            <a:ext cx="108581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 More than 80% of males and more than 75% of females in informal employment had very little formal education (ILO, 2014) 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/ Más de 80% de hombres y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más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de 75% de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mujeres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en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empleo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informal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tienen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poca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educación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formal (OIT, 2014).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8AA74B8-BC59-1058-E40B-F0B0CFCA7335}"/>
              </a:ext>
            </a:extLst>
          </p:cNvPr>
          <p:cNvSpPr/>
          <p:nvPr/>
        </p:nvSpPr>
        <p:spPr>
          <a:xfrm>
            <a:off x="380092" y="416155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F88F1-9FF7-4480-4144-3F06B52BD449}"/>
              </a:ext>
            </a:extLst>
          </p:cNvPr>
          <p:cNvSpPr txBox="1"/>
          <p:nvPr/>
        </p:nvSpPr>
        <p:spPr>
          <a:xfrm>
            <a:off x="776113" y="3933128"/>
            <a:ext cx="112812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Although men account for most of the informal economy, women are classified as one of the most at-risk groups because they are more susceptible to (ILO 2014)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/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Aunque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hombres son la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mayoría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la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economía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informal, las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mujeres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son un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grupo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en mayor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riesgo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porque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son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más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susceptibles</a:t>
            </a:r>
            <a:r>
              <a:rPr lang="en-US" sz="16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a: </a:t>
            </a:r>
          </a:p>
          <a:p>
            <a:endParaRPr lang="en-US" sz="1600" i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FFC000"/>
                </a:solidFill>
                <a:ea typeface="+mn-lt"/>
                <a:cs typeface="+mn-lt"/>
              </a:rPr>
              <a:t>Lower-paying jobs /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Trabajos</a:t>
            </a:r>
            <a:r>
              <a:rPr lang="en-US" sz="1600" i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baja</a:t>
            </a:r>
            <a:r>
              <a:rPr lang="en-US" sz="16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remuneración</a:t>
            </a:r>
            <a:endParaRPr lang="en-US" sz="1600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FFC000"/>
                </a:solidFill>
                <a:ea typeface="+mn-lt"/>
                <a:cs typeface="+mn-lt"/>
              </a:rPr>
              <a:t>Informal working environments / 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Ambientes de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trabajo</a:t>
            </a:r>
            <a:r>
              <a:rPr lang="en-US" sz="16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informales</a:t>
            </a:r>
            <a:endParaRPr lang="en-US" sz="1600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FFC000"/>
                </a:solidFill>
                <a:ea typeface="+mn-lt"/>
                <a:cs typeface="+mn-lt"/>
              </a:rPr>
              <a:t>Lack of legal protections /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Ausencia</a:t>
            </a:r>
            <a:r>
              <a:rPr lang="en-US" sz="1600" i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ea typeface="+mn-lt"/>
                <a:cs typeface="+mn-lt"/>
              </a:rPr>
              <a:t>protección</a:t>
            </a:r>
            <a:r>
              <a:rPr lang="en-US" sz="1600" i="1" dirty="0">
                <a:solidFill>
                  <a:schemeClr val="bg1"/>
                </a:solidFill>
                <a:ea typeface="+mn-lt"/>
                <a:cs typeface="+mn-lt"/>
              </a:rPr>
              <a:t> legal</a:t>
            </a:r>
            <a:endParaRPr lang="en-US" sz="1600" i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marL="342900" indent="-342900">
              <a:buAutoNum type="arabicPeriod"/>
            </a:pPr>
            <a:endParaRPr lang="en-US" sz="1600" dirty="0">
              <a:ea typeface="+mn-lt"/>
              <a:cs typeface="+mn-lt"/>
            </a:endParaRPr>
          </a:p>
          <a:p>
            <a:endParaRPr lang="en-US" sz="1600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0C14168-C326-8878-E1D4-5E2CC0577FB8}"/>
              </a:ext>
            </a:extLst>
          </p:cNvPr>
          <p:cNvSpPr txBox="1"/>
          <p:nvPr/>
        </p:nvSpPr>
        <p:spPr>
          <a:xfrm>
            <a:off x="862898" y="5911913"/>
            <a:ext cx="1089603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There are approximately 56,800-100,000 domestic workers, 99.8% of which are women (CHRI) / 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Entre 56.800 – 100.000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trabajadores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(as)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domésticos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(as), 99.8% son </a:t>
            </a:r>
            <a:r>
              <a:rPr lang="en-US" sz="1600" i="1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mujeres</a:t>
            </a:r>
            <a:r>
              <a:rPr lang="en-US" sz="1600" i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(CHRI)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C7C06B4-7111-26DF-79E4-F94ACCC0861B}"/>
              </a:ext>
            </a:extLst>
          </p:cNvPr>
          <p:cNvSpPr/>
          <p:nvPr/>
        </p:nvSpPr>
        <p:spPr>
          <a:xfrm>
            <a:off x="422424" y="597382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4B6486-7914-0B1C-7395-353DAABE8D6D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250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3416" y="125815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69571" y="1385887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581607" y="776033"/>
            <a:ext cx="67800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Awareness-raising Initiatives </a:t>
            </a: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/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Iniciativas de sensibilización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b="1" dirty="0">
              <a:solidFill>
                <a:srgbClr val="FF0000"/>
              </a:solidFill>
              <a:latin typeface="1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C3E81B5-FB92-89EC-0573-8EFD24191333}"/>
              </a:ext>
            </a:extLst>
          </p:cNvPr>
          <p:cNvSpPr/>
          <p:nvPr/>
        </p:nvSpPr>
        <p:spPr>
          <a:xfrm>
            <a:off x="365607" y="282737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FBE32-7E37-740E-00D1-94E070906CC0}"/>
              </a:ext>
            </a:extLst>
          </p:cNvPr>
          <p:cNvSpPr txBox="1"/>
          <p:nvPr/>
        </p:nvSpPr>
        <p:spPr>
          <a:xfrm>
            <a:off x="603859" y="2739828"/>
            <a:ext cx="1098428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Söhne"/>
              </a:rPr>
              <a:t>Partnering with media outlets to disseminate information about the rights of domestic workers, covering the following topics/ </a:t>
            </a:r>
            <a:r>
              <a:rPr lang="es-ES" i="1" dirty="0">
                <a:solidFill>
                  <a:schemeClr val="bg1"/>
                </a:solidFill>
              </a:rPr>
              <a:t>Asociarse con medios de comunicación para difundir información sobre los derechos de los(as) trabajadores(as) domésticas, cubriendo los siguientes temas:</a:t>
            </a:r>
            <a:endParaRPr lang="en-US" b="0" i="1" dirty="0">
              <a:solidFill>
                <a:schemeClr val="bg1"/>
              </a:solidFill>
              <a:effectLst/>
              <a:latin typeface="Söhne"/>
            </a:endParaRPr>
          </a:p>
          <a:p>
            <a:endParaRPr lang="en-US" b="1" dirty="0">
              <a:solidFill>
                <a:srgbClr val="FFC000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C000"/>
                </a:solidFill>
                <a:cs typeface="Calibri"/>
              </a:rPr>
              <a:t>NIS Act of 1966/ </a:t>
            </a:r>
            <a:r>
              <a:rPr lang="es-CO" i="1" dirty="0">
                <a:solidFill>
                  <a:schemeClr val="bg1"/>
                </a:solidFill>
              </a:rPr>
              <a:t>Ley NIS de 1966</a:t>
            </a:r>
            <a:endParaRPr lang="en-US" i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C000"/>
                </a:solidFill>
                <a:cs typeface="Calibri"/>
              </a:rPr>
              <a:t>Benefits of NIS contributions / </a:t>
            </a:r>
            <a:r>
              <a:rPr lang="es-ES" i="1" dirty="0">
                <a:solidFill>
                  <a:schemeClr val="bg1"/>
                </a:solidFill>
              </a:rPr>
              <a:t>Beneficios de las contribuciones NIS</a:t>
            </a:r>
            <a:endParaRPr lang="en-US" i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Ad campaign on domestic worker rights (Television, Social Media and Radio)/ </a:t>
            </a:r>
            <a:r>
              <a:rPr lang="es-CO" i="1" dirty="0">
                <a:solidFill>
                  <a:schemeClr val="bg1"/>
                </a:solidFill>
              </a:rPr>
              <a:t>Campaña publicitaria sobre los derechos de los(as) trabajadores(as) domésticas (Televisión, Redes Sociales y Radio)</a:t>
            </a:r>
            <a:endParaRPr lang="en-US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Brochures and flyers on domestic worker rights/ </a:t>
            </a:r>
            <a:r>
              <a:rPr lang="es-ES" i="1" dirty="0">
                <a:solidFill>
                  <a:schemeClr val="bg1"/>
                </a:solidFill>
              </a:rPr>
              <a:t>Folletos y volantes sobre los derechos de los(as) trabajadores(as) domésticas</a:t>
            </a:r>
            <a:endParaRPr lang="en-US" i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819EE-C466-42BB-E473-4926D48D4E4E}"/>
              </a:ext>
            </a:extLst>
          </p:cNvPr>
          <p:cNvSpPr txBox="1"/>
          <p:nvPr/>
        </p:nvSpPr>
        <p:spPr>
          <a:xfrm>
            <a:off x="713117" y="1383507"/>
            <a:ext cx="94430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0" i="0" dirty="0">
                <a:solidFill>
                  <a:srgbClr val="FFC000"/>
                </a:solidFill>
                <a:effectLst/>
                <a:latin typeface="Söhne"/>
              </a:rPr>
              <a:t>The Ministry and JHWU collaborated to enable domestic workers to attend meetings, discuss their rights, express concerns, and obtain legal information/ </a:t>
            </a:r>
            <a:r>
              <a:rPr lang="es-ES" i="1" dirty="0">
                <a:solidFill>
                  <a:schemeClr val="bg1"/>
                </a:solidFill>
              </a:rPr>
              <a:t>El Ministerio y JHWU colaboraron para permitir que los(as) trabajadores(as) domésticas asistieran a reuniones, discutieran sus derechos, expresaran preocupaciones y obtuvieran información legal.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C12E3A-D5CF-6883-9ACA-CE85768E561B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06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78642" y="2275612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642021" y="1593171"/>
            <a:ext cx="67800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14"/>
                <a:ea typeface="+mn-lt"/>
                <a:cs typeface="+mn-lt"/>
              </a:rPr>
              <a:t>Labour</a:t>
            </a:r>
            <a:r>
              <a:rPr lang="en-US" sz="2000" b="1" dirty="0">
                <a:solidFill>
                  <a:srgbClr val="FF0000"/>
                </a:solidFill>
                <a:latin typeface="14"/>
                <a:ea typeface="+mn-lt"/>
                <a:cs typeface="+mn-lt"/>
              </a:rPr>
              <a:t> Inspections/ </a:t>
            </a:r>
            <a:r>
              <a:rPr lang="en-US" sz="2000" b="1" dirty="0" err="1">
                <a:solidFill>
                  <a:schemeClr val="bg1"/>
                </a:solidFill>
                <a:latin typeface="14"/>
                <a:ea typeface="+mn-lt"/>
                <a:cs typeface="+mn-lt"/>
              </a:rPr>
              <a:t>Inspecciones</a:t>
            </a:r>
            <a:r>
              <a:rPr lang="en-US" sz="2000" b="1" dirty="0">
                <a:solidFill>
                  <a:schemeClr val="bg1"/>
                </a:solidFill>
                <a:latin typeface="14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14"/>
                <a:ea typeface="+mn-lt"/>
                <a:cs typeface="+mn-lt"/>
              </a:rPr>
              <a:t>Laborales</a:t>
            </a:r>
            <a:endParaRPr lang="en-US" b="1" dirty="0">
              <a:solidFill>
                <a:schemeClr val="bg1"/>
              </a:solidFill>
              <a:latin typeface="1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588228" y="2199680"/>
            <a:ext cx="98292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Launched the Transition to Formality Action Plan in November 2021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/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Lanzamiento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del Plan de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Acción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Transición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a la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Formalidad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noviembre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de 2021. </a:t>
            </a:r>
            <a:r>
              <a:rPr lang="en-US" i="1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C3E81B5-FB92-89EC-0573-8EFD24191333}"/>
              </a:ext>
            </a:extLst>
          </p:cNvPr>
          <p:cNvSpPr/>
          <p:nvPr/>
        </p:nvSpPr>
        <p:spPr>
          <a:xfrm>
            <a:off x="380110" y="321131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0CB50-6D44-22C0-5F3C-291E188D8ED5}"/>
              </a:ext>
            </a:extLst>
          </p:cNvPr>
          <p:cNvSpPr txBox="1"/>
          <p:nvPr/>
        </p:nvSpPr>
        <p:spPr>
          <a:xfrm>
            <a:off x="642021" y="3055401"/>
            <a:ext cx="110182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Project is funded by the ILO with the aim of reducing informality amongst domestic and agriculture and fisheries </a:t>
            </a:r>
            <a:r>
              <a:rPr lang="en-US" i="1" dirty="0">
                <a:solidFill>
                  <a:schemeClr val="bg1"/>
                </a:solidFill>
              </a:rPr>
              <a:t>/ El Proyecto es </a:t>
            </a:r>
            <a:r>
              <a:rPr lang="en-US" i="1" dirty="0" err="1">
                <a:solidFill>
                  <a:schemeClr val="bg1"/>
                </a:solidFill>
              </a:rPr>
              <a:t>financiado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por</a:t>
            </a:r>
            <a:r>
              <a:rPr lang="en-US" i="1" dirty="0">
                <a:solidFill>
                  <a:schemeClr val="bg1"/>
                </a:solidFill>
              </a:rPr>
              <a:t> la OIT con </a:t>
            </a:r>
            <a:r>
              <a:rPr lang="en-US" i="1" dirty="0" err="1">
                <a:solidFill>
                  <a:schemeClr val="bg1"/>
                </a:solidFill>
              </a:rPr>
              <a:t>el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objetivo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reducir</a:t>
            </a:r>
            <a:r>
              <a:rPr lang="en-US" i="1" dirty="0">
                <a:solidFill>
                  <a:schemeClr val="bg1"/>
                </a:solidFill>
              </a:rPr>
              <a:t> la </a:t>
            </a:r>
            <a:r>
              <a:rPr lang="en-US" i="1" dirty="0" err="1">
                <a:solidFill>
                  <a:schemeClr val="bg1"/>
                </a:solidFill>
              </a:rPr>
              <a:t>informalidad</a:t>
            </a:r>
            <a:r>
              <a:rPr lang="en-US" i="1" dirty="0">
                <a:solidFill>
                  <a:schemeClr val="bg1"/>
                </a:solidFill>
              </a:rPr>
              <a:t> entre </a:t>
            </a:r>
            <a:r>
              <a:rPr lang="en-US" i="1" dirty="0" err="1">
                <a:solidFill>
                  <a:schemeClr val="bg1"/>
                </a:solidFill>
              </a:rPr>
              <a:t>los</a:t>
            </a:r>
            <a:r>
              <a:rPr lang="en-US" i="1" dirty="0">
                <a:solidFill>
                  <a:schemeClr val="bg1"/>
                </a:solidFill>
              </a:rPr>
              <a:t>(as) </a:t>
            </a:r>
            <a:r>
              <a:rPr lang="en-US" i="1" dirty="0" err="1">
                <a:solidFill>
                  <a:schemeClr val="bg1"/>
                </a:solidFill>
              </a:rPr>
              <a:t>trabajadores</a:t>
            </a:r>
            <a:r>
              <a:rPr lang="en-US" i="1" dirty="0">
                <a:solidFill>
                  <a:schemeClr val="bg1"/>
                </a:solidFill>
              </a:rPr>
              <a:t>(as) </a:t>
            </a:r>
            <a:r>
              <a:rPr lang="en-US" i="1" dirty="0" err="1">
                <a:solidFill>
                  <a:schemeClr val="bg1"/>
                </a:solidFill>
              </a:rPr>
              <a:t>domésticos</a:t>
            </a:r>
            <a:r>
              <a:rPr lang="en-US" i="1" dirty="0">
                <a:solidFill>
                  <a:schemeClr val="bg1"/>
                </a:solidFill>
              </a:rPr>
              <a:t>(as) y de </a:t>
            </a:r>
            <a:r>
              <a:rPr lang="en-US" i="1" dirty="0" err="1">
                <a:solidFill>
                  <a:schemeClr val="bg1"/>
                </a:solidFill>
              </a:rPr>
              <a:t>agricultura</a:t>
            </a:r>
            <a:r>
              <a:rPr lang="en-US" i="1" dirty="0">
                <a:solidFill>
                  <a:schemeClr val="bg1"/>
                </a:solidFill>
              </a:rPr>
              <a:t> y de </a:t>
            </a:r>
            <a:r>
              <a:rPr lang="en-US" i="1" dirty="0" err="1">
                <a:solidFill>
                  <a:schemeClr val="bg1"/>
                </a:solidFill>
              </a:rPr>
              <a:t>pesca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8C0476F-2485-827C-AA30-41EE01B8B571}"/>
              </a:ext>
            </a:extLst>
          </p:cNvPr>
          <p:cNvSpPr/>
          <p:nvPr/>
        </p:nvSpPr>
        <p:spPr>
          <a:xfrm>
            <a:off x="372228" y="400615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C5CB31-423C-1CC2-CDDE-757FBDF7B089}"/>
              </a:ext>
            </a:extLst>
          </p:cNvPr>
          <p:cNvSpPr txBox="1"/>
          <p:nvPr/>
        </p:nvSpPr>
        <p:spPr>
          <a:xfrm>
            <a:off x="608461" y="3952634"/>
            <a:ext cx="111653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AB200"/>
                </a:solidFill>
                <a:latin typeface="Söhne"/>
              </a:rPr>
              <a:t>This initiative  has resulted in effectively  addressing complaints from domestic workers 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/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Esta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iniciativa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ha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resultado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en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la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atención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efectiva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de las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quejas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los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(as)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trabajadores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(as)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domésticos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(as). </a:t>
            </a:r>
            <a:endParaRPr lang="en-US" dirty="0">
              <a:solidFill>
                <a:srgbClr val="EAB200"/>
              </a:solidFill>
              <a:latin typeface="Söhne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165870CA-22A8-783F-161A-EA032CDEFCD2}"/>
              </a:ext>
            </a:extLst>
          </p:cNvPr>
          <p:cNvSpPr/>
          <p:nvPr/>
        </p:nvSpPr>
        <p:spPr>
          <a:xfrm>
            <a:off x="392461" y="4725857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384FF-D688-365B-0555-88C7261D6E64}"/>
              </a:ext>
            </a:extLst>
          </p:cNvPr>
          <p:cNvSpPr txBox="1"/>
          <p:nvPr/>
        </p:nvSpPr>
        <p:spPr>
          <a:xfrm>
            <a:off x="733504" y="4671295"/>
            <a:ext cx="90242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AB200"/>
                </a:solidFill>
                <a:latin typeface="Söhne"/>
              </a:rPr>
              <a:t>Ten (10) tablet computers have been made available to the </a:t>
            </a:r>
            <a:r>
              <a:rPr lang="en-US" dirty="0" err="1">
                <a:solidFill>
                  <a:srgbClr val="EAB200"/>
                </a:solidFill>
                <a:latin typeface="Söhne"/>
              </a:rPr>
              <a:t>labour</a:t>
            </a:r>
            <a:r>
              <a:rPr lang="en-US" dirty="0">
                <a:solidFill>
                  <a:srgbClr val="EAB200"/>
                </a:solidFill>
                <a:latin typeface="Söhne"/>
              </a:rPr>
              <a:t> inspectorate. This allows for: 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/  Se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han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puesto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a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disposición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de la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inspección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del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trabajo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diez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(10)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tabletas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.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Esto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</a:rPr>
              <a:t>permite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:</a:t>
            </a:r>
          </a:p>
          <a:p>
            <a:endParaRPr lang="en-US" dirty="0">
              <a:solidFill>
                <a:srgbClr val="EAB200"/>
              </a:solidFill>
              <a:latin typeface="Söhne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EAB200"/>
                </a:solidFill>
                <a:latin typeface="Söhne"/>
                <a:cs typeface="Calibri"/>
              </a:rPr>
              <a:t>Logging complaints 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Registro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quejas</a:t>
            </a:r>
            <a:endParaRPr lang="en-US" i="1" dirty="0">
              <a:solidFill>
                <a:srgbClr val="EAB200"/>
              </a:solidFill>
              <a:latin typeface="Söhne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EAB200"/>
                </a:solidFill>
                <a:latin typeface="Söhne"/>
                <a:cs typeface="Calibri"/>
              </a:rPr>
              <a:t>Real time updating, sharing and tracking of cases 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Actualización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intercambio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y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seguimiento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casos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en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Söhne"/>
                <a:cs typeface="Calibri"/>
              </a:rPr>
              <a:t>tiempo</a:t>
            </a:r>
            <a:r>
              <a:rPr lang="en-US" i="1" dirty="0">
                <a:solidFill>
                  <a:schemeClr val="bg1"/>
                </a:solidFill>
                <a:latin typeface="Söhne"/>
                <a:cs typeface="Calibri"/>
              </a:rPr>
              <a:t> real. </a:t>
            </a:r>
            <a:endParaRPr lang="en-US" i="1" dirty="0">
              <a:solidFill>
                <a:srgbClr val="EAB200"/>
              </a:solidFill>
              <a:latin typeface="Söhne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D118EC-B521-2172-8352-5388E0BE5D7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14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483416" y="1746673"/>
            <a:ext cx="19241" cy="488272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75416" y="193457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8C0476F-2485-827C-AA30-41EE01B8B571}"/>
              </a:ext>
            </a:extLst>
          </p:cNvPr>
          <p:cNvSpPr/>
          <p:nvPr/>
        </p:nvSpPr>
        <p:spPr>
          <a:xfrm>
            <a:off x="375416" y="586560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F15AE-8E3E-ABBE-D1B4-A504199FE859}"/>
              </a:ext>
            </a:extLst>
          </p:cNvPr>
          <p:cNvSpPr txBox="1"/>
          <p:nvPr/>
        </p:nvSpPr>
        <p:spPr>
          <a:xfrm>
            <a:off x="502657" y="1106873"/>
            <a:ext cx="73459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Training and Professionalization </a:t>
            </a:r>
            <a:r>
              <a:rPr lang="en-US" b="1" dirty="0">
                <a:solidFill>
                  <a:schemeClr val="bg1"/>
                </a:solidFill>
              </a:rPr>
              <a:t>/ </a:t>
            </a:r>
            <a:r>
              <a:rPr lang="en-US" b="1" dirty="0" err="1">
                <a:solidFill>
                  <a:schemeClr val="bg1"/>
                </a:solidFill>
              </a:rPr>
              <a:t>Formación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Profesionalización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48DD5-36D0-6279-8AE2-8EE98701C0EB}"/>
              </a:ext>
            </a:extLst>
          </p:cNvPr>
          <p:cNvSpPr txBox="1"/>
          <p:nvPr/>
        </p:nvSpPr>
        <p:spPr>
          <a:xfrm>
            <a:off x="714379" y="1831034"/>
            <a:ext cx="928957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AB200"/>
                </a:solidFill>
                <a:cs typeface="Calibri"/>
              </a:rPr>
              <a:t>The Ministry has signed an MoU with the Jamaica Household Workers Union to: </a:t>
            </a:r>
            <a:r>
              <a:rPr lang="en-US" dirty="0">
                <a:solidFill>
                  <a:schemeClr val="bg1"/>
                </a:solidFill>
                <a:cs typeface="Calibri"/>
              </a:rPr>
              <a:t>/ El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Ministerio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ha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firmado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un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Memorando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Entendimiento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con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Sindicato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Trabajadores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(as)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Domésticos</a:t>
            </a:r>
            <a:r>
              <a:rPr lang="en-US" dirty="0">
                <a:solidFill>
                  <a:schemeClr val="bg1"/>
                </a:solidFill>
                <a:cs typeface="Calibri"/>
              </a:rPr>
              <a:t>(as) de Jamaica para: </a:t>
            </a:r>
            <a:endParaRPr lang="en-US" dirty="0">
              <a:solidFill>
                <a:srgbClr val="EAB200"/>
              </a:solidFill>
              <a:cs typeface="Calibri"/>
            </a:endParaRPr>
          </a:p>
          <a:p>
            <a:endParaRPr lang="en-US" dirty="0">
              <a:solidFill>
                <a:srgbClr val="EAB200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EAB200"/>
                </a:solidFill>
                <a:cs typeface="Calibri"/>
              </a:rPr>
              <a:t>Train members of the Union in how to utilize the Ministry's job portal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Capacitar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a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los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miembros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del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Sindicato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cómo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utilizar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portal de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empleo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del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Ministerio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.</a:t>
            </a:r>
            <a:endParaRPr lang="en-US" i="1" dirty="0">
              <a:solidFill>
                <a:srgbClr val="EAB200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EAB200"/>
                </a:solidFill>
                <a:cs typeface="Calibri"/>
              </a:rPr>
              <a:t>Provide employability skills training sessions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Brindar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sesiones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capacitación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habilidades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empleabilidad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.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rgbClr val="EAB200"/>
                </a:solidFill>
                <a:cs typeface="Calibri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EAB200"/>
                </a:solidFill>
                <a:cs typeface="Calibri"/>
              </a:rPr>
              <a:t>Provide employment opportunities </a:t>
            </a:r>
            <a:r>
              <a:rPr lang="en-US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Proporcionar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oportunidades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empleo</a:t>
            </a:r>
            <a:r>
              <a:rPr lang="en-US" dirty="0">
                <a:solidFill>
                  <a:schemeClr val="bg1"/>
                </a:solidFill>
                <a:cs typeface="Calibri"/>
              </a:rPr>
              <a:t>. </a:t>
            </a:r>
            <a:r>
              <a:rPr lang="en-US" dirty="0">
                <a:solidFill>
                  <a:srgbClr val="EAB200"/>
                </a:solidFill>
                <a:cs typeface="Calibri"/>
              </a:rPr>
              <a:t> 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E2FED4F-1F17-4026-60D1-012D5192EF02}"/>
              </a:ext>
            </a:extLst>
          </p:cNvPr>
          <p:cNvSpPr txBox="1"/>
          <p:nvPr/>
        </p:nvSpPr>
        <p:spPr>
          <a:xfrm>
            <a:off x="714378" y="5264807"/>
            <a:ext cx="577856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Social Security Coverage </a:t>
            </a:r>
            <a:r>
              <a:rPr lang="en-US" b="1" i="1" dirty="0">
                <a:solidFill>
                  <a:schemeClr val="bg1"/>
                </a:solidFill>
              </a:rPr>
              <a:t>/ </a:t>
            </a:r>
            <a:r>
              <a:rPr lang="en-US" b="1" i="1" dirty="0" err="1">
                <a:solidFill>
                  <a:schemeClr val="bg1"/>
                </a:solidFill>
              </a:rPr>
              <a:t>Cobertura</a:t>
            </a:r>
            <a:r>
              <a:rPr lang="en-US" b="1" i="1" dirty="0">
                <a:solidFill>
                  <a:schemeClr val="bg1"/>
                </a:solidFill>
              </a:rPr>
              <a:t> de </a:t>
            </a:r>
            <a:r>
              <a:rPr lang="en-US" b="1" i="1" dirty="0" err="1">
                <a:solidFill>
                  <a:schemeClr val="bg1"/>
                </a:solidFill>
              </a:rPr>
              <a:t>Seguridad</a:t>
            </a:r>
            <a:r>
              <a:rPr lang="en-US" b="1" i="1" dirty="0">
                <a:solidFill>
                  <a:schemeClr val="bg1"/>
                </a:solidFill>
              </a:rPr>
              <a:t> Social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D04FD-C8D1-FC0C-EDFF-219136EE2B0C}"/>
              </a:ext>
            </a:extLst>
          </p:cNvPr>
          <p:cNvSpPr txBox="1"/>
          <p:nvPr/>
        </p:nvSpPr>
        <p:spPr>
          <a:xfrm>
            <a:off x="764690" y="6166105"/>
            <a:ext cx="113599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AB200"/>
                </a:solidFill>
                <a:cs typeface="Calibri"/>
              </a:rPr>
              <a:t>NIS Act of 1966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Ley NIS de 1966</a:t>
            </a:r>
            <a:endParaRPr lang="en-US" i="1" dirty="0">
              <a:solidFill>
                <a:srgbClr val="EAB200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D5F33C8-FFCB-31D9-3627-434A2780F282}"/>
              </a:ext>
            </a:extLst>
          </p:cNvPr>
          <p:cNvSpPr/>
          <p:nvPr/>
        </p:nvSpPr>
        <p:spPr>
          <a:xfrm>
            <a:off x="366444" y="623493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F269C-C7BF-B911-F54D-72A502734971}"/>
              </a:ext>
            </a:extLst>
          </p:cNvPr>
          <p:cNvSpPr txBox="1"/>
          <p:nvPr/>
        </p:nvSpPr>
        <p:spPr>
          <a:xfrm>
            <a:off x="752250" y="5788935"/>
            <a:ext cx="98110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cs typeface="Calibri"/>
              </a:rPr>
              <a:t>The Minimum Wage Act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La Ley de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Salario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Minimo</a:t>
            </a:r>
            <a:endParaRPr lang="en-US" i="1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331F22D-479F-763D-25D0-62B9627284E9}"/>
              </a:ext>
            </a:extLst>
          </p:cNvPr>
          <p:cNvSpPr/>
          <p:nvPr/>
        </p:nvSpPr>
        <p:spPr>
          <a:xfrm>
            <a:off x="375416" y="457220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1CFF9-2A7A-5DC0-DFD5-99C375B6EF57}"/>
              </a:ext>
            </a:extLst>
          </p:cNvPr>
          <p:cNvSpPr txBox="1"/>
          <p:nvPr/>
        </p:nvSpPr>
        <p:spPr>
          <a:xfrm>
            <a:off x="699416" y="4495537"/>
            <a:ext cx="111069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Söhne"/>
              </a:rPr>
              <a:t>The Ministry is partnering with JHWU to establish the world's first domestic workers training institute </a:t>
            </a:r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/ 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El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Ministerio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se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asocia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con JHWU para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establecer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el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primer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instituto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de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formación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de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trabajadoras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(es)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domésticos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(as) del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mundo</a:t>
            </a:r>
            <a:r>
              <a:rPr lang="en-US" i="1" dirty="0">
                <a:solidFill>
                  <a:schemeClr val="bg1"/>
                </a:solidFill>
                <a:latin typeface="Söhne"/>
              </a:rPr>
              <a:t>. 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</a:t>
            </a:r>
            <a:endParaRPr lang="en-US" i="1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8600F0-CA2D-01C8-3C0C-7B477AC5FFD9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457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87713" y="213070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5AB971-C9B2-D30A-ECA1-AA04FBC8A4DC}"/>
              </a:ext>
            </a:extLst>
          </p:cNvPr>
          <p:cNvSpPr txBox="1"/>
          <p:nvPr/>
        </p:nvSpPr>
        <p:spPr>
          <a:xfrm>
            <a:off x="529548" y="1525790"/>
            <a:ext cx="83422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cs typeface="Calibri"/>
              </a:rPr>
              <a:t>ADDITIONAL POLICY FRAMEWORK 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/ MARCO NORMATIVO ADICIONAL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4677D-6028-FEFA-C653-FD1AB59A660C}"/>
              </a:ext>
            </a:extLst>
          </p:cNvPr>
          <p:cNvSpPr txBox="1"/>
          <p:nvPr/>
        </p:nvSpPr>
        <p:spPr>
          <a:xfrm>
            <a:off x="599125" y="3007929"/>
            <a:ext cx="1138428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ea typeface="+mn-lt"/>
                <a:cs typeface="+mn-lt"/>
              </a:rPr>
              <a:t>Labour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 Relations and Industrial Disputes Act (LRIDA) 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/ Ley de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relaciones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laborales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y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conflictos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+mn-lt"/>
                <a:cs typeface="+mn-lt"/>
              </a:rPr>
              <a:t>laborales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(LRIDA)</a:t>
            </a:r>
            <a:endParaRPr lang="en-US" i="1" dirty="0">
              <a:solidFill>
                <a:srgbClr val="FFC000"/>
              </a:solidFill>
              <a:cs typeface="Calibri"/>
            </a:endParaRPr>
          </a:p>
          <a:p>
            <a:endParaRPr lang="en-US" i="1" dirty="0">
              <a:solidFill>
                <a:srgbClr val="EAB200"/>
              </a:solidFill>
              <a:cs typeface="Calibri"/>
            </a:endParaRPr>
          </a:p>
          <a:p>
            <a:endParaRPr lang="en-US" dirty="0">
              <a:solidFill>
                <a:srgbClr val="EAB200"/>
              </a:solidFill>
              <a:cs typeface="Calibri"/>
            </a:endParaRPr>
          </a:p>
          <a:p>
            <a:r>
              <a:rPr lang="en-US" dirty="0">
                <a:solidFill>
                  <a:srgbClr val="EAB200"/>
                </a:solidFill>
                <a:cs typeface="Calibri"/>
              </a:rPr>
              <a:t>Ratification Convention 189 in 2016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Ratificación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del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Convenio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189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2016</a:t>
            </a:r>
            <a:endParaRPr lang="en-US" i="1" dirty="0">
              <a:solidFill>
                <a:srgbClr val="EAB200"/>
              </a:solidFill>
              <a:cs typeface="Calibri"/>
            </a:endParaRPr>
          </a:p>
          <a:p>
            <a:endParaRPr lang="en-US" dirty="0">
              <a:solidFill>
                <a:srgbClr val="EAB200"/>
              </a:solidFill>
              <a:cs typeface="Calibri"/>
            </a:endParaRPr>
          </a:p>
          <a:p>
            <a:endParaRPr lang="en-US" dirty="0">
              <a:solidFill>
                <a:srgbClr val="EAB200"/>
              </a:solidFill>
              <a:cs typeface="Calibri"/>
            </a:endParaRPr>
          </a:p>
          <a:p>
            <a:r>
              <a:rPr lang="en-US" dirty="0">
                <a:solidFill>
                  <a:srgbClr val="EAB200"/>
                </a:solidFill>
                <a:cs typeface="Calibri"/>
              </a:rPr>
              <a:t>Ratification of Convention 190 (Ongoing) 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Ratificación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del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Convenio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190 (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bg1"/>
                </a:solidFill>
                <a:cs typeface="Calibri"/>
              </a:rPr>
              <a:t>curso</a:t>
            </a:r>
            <a:r>
              <a:rPr lang="en-US" i="1" dirty="0">
                <a:solidFill>
                  <a:schemeClr val="bg1"/>
                </a:solidFill>
                <a:cs typeface="Calibri"/>
              </a:rPr>
              <a:t>)</a:t>
            </a:r>
            <a:endParaRPr lang="en-US" i="1" dirty="0">
              <a:solidFill>
                <a:srgbClr val="EAB200"/>
              </a:solidFill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594C8DF-C01B-940A-1D27-B0F8B1F545BF}"/>
              </a:ext>
            </a:extLst>
          </p:cNvPr>
          <p:cNvSpPr/>
          <p:nvPr/>
        </p:nvSpPr>
        <p:spPr>
          <a:xfrm>
            <a:off x="375416" y="310185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BB39EB2-A4C6-A30F-5FCD-2B5D92EB0438}"/>
              </a:ext>
            </a:extLst>
          </p:cNvPr>
          <p:cNvSpPr/>
          <p:nvPr/>
        </p:nvSpPr>
        <p:spPr>
          <a:xfrm>
            <a:off x="375416" y="391559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64F566-DE34-0007-C72B-7FB93AE13844}"/>
              </a:ext>
            </a:extLst>
          </p:cNvPr>
          <p:cNvSpPr txBox="1"/>
          <p:nvPr/>
        </p:nvSpPr>
        <p:spPr>
          <a:xfrm>
            <a:off x="599125" y="2054040"/>
            <a:ext cx="1065536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AB200"/>
                </a:solidFill>
              </a:rPr>
              <a:t>Termination and Redundancy Payments Act </a:t>
            </a:r>
            <a:r>
              <a:rPr lang="en-US" i="1" dirty="0">
                <a:solidFill>
                  <a:schemeClr val="bg1"/>
                </a:solidFill>
              </a:rPr>
              <a:t>/ Ley de </a:t>
            </a:r>
            <a:r>
              <a:rPr lang="en-US" i="1" dirty="0" err="1">
                <a:solidFill>
                  <a:schemeClr val="bg1"/>
                </a:solidFill>
              </a:rPr>
              <a:t>indemnizaciones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cese</a:t>
            </a:r>
            <a:r>
              <a:rPr lang="en-US" i="1" dirty="0">
                <a:solidFill>
                  <a:schemeClr val="bg1"/>
                </a:solidFill>
              </a:rPr>
              <a:t> y </a:t>
            </a:r>
            <a:r>
              <a:rPr lang="en-US" i="1" dirty="0" err="1">
                <a:solidFill>
                  <a:schemeClr val="bg1"/>
                </a:solidFill>
              </a:rPr>
              <a:t>despido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2BDB933-BFEF-D254-62E4-2ED66DDC4F59}"/>
              </a:ext>
            </a:extLst>
          </p:cNvPr>
          <p:cNvSpPr/>
          <p:nvPr/>
        </p:nvSpPr>
        <p:spPr>
          <a:xfrm>
            <a:off x="375416" y="473524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BC542D-9B4B-AA0C-508D-E834A72FEEED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026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095971" y="363047"/>
            <a:ext cx="13089057" cy="724247"/>
          </a:xfrm>
        </p:spPr>
        <p:txBody>
          <a:bodyPr/>
          <a:lstStyle/>
          <a:p>
            <a:r>
              <a:rPr lang="en-US" b="1" dirty="0">
                <a:solidFill>
                  <a:srgbClr val="FF9900"/>
                </a:solidFill>
                <a:cs typeface="Calibri"/>
              </a:rPr>
              <a:t>Challenges</a:t>
            </a:r>
            <a:r>
              <a:rPr lang="en-US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/ </a:t>
            </a:r>
            <a:r>
              <a:rPr lang="en-US" b="1" i="1" dirty="0" err="1">
                <a:solidFill>
                  <a:schemeClr val="bg1"/>
                </a:solidFill>
                <a:cs typeface="Calibri"/>
              </a:rPr>
              <a:t>Retos</a:t>
            </a:r>
            <a:endParaRPr lang="en-US" b="1" i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39F77E-4CAF-4CD3-B254-DE0F6E75DBD3}"/>
              </a:ext>
            </a:extLst>
          </p:cNvPr>
          <p:cNvGrpSpPr/>
          <p:nvPr/>
        </p:nvGrpSpPr>
        <p:grpSpPr>
          <a:xfrm>
            <a:off x="120022" y="2532631"/>
            <a:ext cx="4575864" cy="4257083"/>
            <a:chOff x="308440" y="4722979"/>
            <a:chExt cx="1880299" cy="181099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BF6A83-1440-4ED4-8A59-1E9C57027F3E}"/>
                </a:ext>
              </a:extLst>
            </p:cNvPr>
            <p:cNvSpPr/>
            <p:nvPr/>
          </p:nvSpPr>
          <p:spPr>
            <a:xfrm>
              <a:off x="1500991" y="4722979"/>
              <a:ext cx="687748" cy="700104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E0A3B7-2905-45E1-B9B1-3342F9814DEC}"/>
                </a:ext>
              </a:extLst>
            </p:cNvPr>
            <p:cNvSpPr/>
            <p:nvPr/>
          </p:nvSpPr>
          <p:spPr>
            <a:xfrm>
              <a:off x="308440" y="5827636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069D86-1BE2-4205-8F15-36DA9C956A53}"/>
                </a:ext>
              </a:extLst>
            </p:cNvPr>
            <p:cNvGrpSpPr/>
            <p:nvPr/>
          </p:nvGrpSpPr>
          <p:grpSpPr>
            <a:xfrm>
              <a:off x="795423" y="5205784"/>
              <a:ext cx="988110" cy="986206"/>
              <a:chOff x="7167947" y="1624190"/>
              <a:chExt cx="2677922" cy="2672763"/>
            </a:xfrm>
            <a:solidFill>
              <a:schemeClr val="accent2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6BCD4E-AD33-4395-B423-7E8561F02F3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1A8599D-0CA1-4E98-BB6C-EE38E0C26BFE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04B6FA7-1087-4CF1-A4C0-EF5E38A33E17}"/>
              </a:ext>
            </a:extLst>
          </p:cNvPr>
          <p:cNvSpPr/>
          <p:nvPr/>
        </p:nvSpPr>
        <p:spPr>
          <a:xfrm>
            <a:off x="110858" y="2544322"/>
            <a:ext cx="1904992" cy="278609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996633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904062" y="1566321"/>
            <a:ext cx="400915" cy="48728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9" name="Chevron 16">
            <a:extLst>
              <a:ext uri="{FF2B5EF4-FFF2-40B4-BE49-F238E27FC236}">
                <a16:creationId xmlns:a16="http://schemas.microsoft.com/office/drawing/2014/main" id="{27ACE5AD-AC03-4B43-AABE-C49C0A66EE40}"/>
              </a:ext>
            </a:extLst>
          </p:cNvPr>
          <p:cNvSpPr/>
          <p:nvPr/>
        </p:nvSpPr>
        <p:spPr>
          <a:xfrm>
            <a:off x="4944071" y="3372289"/>
            <a:ext cx="429943" cy="48382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51" name="Chevron 18">
            <a:extLst>
              <a:ext uri="{FF2B5EF4-FFF2-40B4-BE49-F238E27FC236}">
                <a16:creationId xmlns:a16="http://schemas.microsoft.com/office/drawing/2014/main" id="{FE525621-FDE1-4E7B-9EA4-AF87B119E269}"/>
              </a:ext>
            </a:extLst>
          </p:cNvPr>
          <p:cNvSpPr/>
          <p:nvPr/>
        </p:nvSpPr>
        <p:spPr>
          <a:xfrm>
            <a:off x="4904062" y="5083751"/>
            <a:ext cx="469952" cy="49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2651" y="1391350"/>
            <a:ext cx="404948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There is a reluctance of domestic workers to enter the formal </a:t>
            </a:r>
            <a:r>
              <a:rPr lang="en-US" dirty="0" err="1">
                <a:solidFill>
                  <a:srgbClr val="FFC000"/>
                </a:solidFill>
              </a:rPr>
              <a:t>labour</a:t>
            </a:r>
            <a:r>
              <a:rPr lang="en-US" dirty="0">
                <a:solidFill>
                  <a:srgbClr val="FFC000"/>
                </a:solidFill>
              </a:rPr>
              <a:t> force </a:t>
            </a:r>
            <a:r>
              <a:rPr lang="en-US" i="1" dirty="0">
                <a:solidFill>
                  <a:schemeClr val="bg1"/>
                </a:solidFill>
              </a:rPr>
              <a:t>/ Hay </a:t>
            </a:r>
            <a:r>
              <a:rPr lang="en-US" i="1" dirty="0" err="1">
                <a:solidFill>
                  <a:schemeClr val="bg1"/>
                </a:solidFill>
              </a:rPr>
              <a:t>una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reticencia</a:t>
            </a:r>
            <a:r>
              <a:rPr lang="en-US" i="1" dirty="0">
                <a:solidFill>
                  <a:schemeClr val="bg1"/>
                </a:solidFill>
              </a:rPr>
              <a:t> de las(</a:t>
            </a:r>
            <a:r>
              <a:rPr lang="en-US" i="1" dirty="0" err="1">
                <a:solidFill>
                  <a:schemeClr val="bg1"/>
                </a:solidFill>
              </a:rPr>
              <a:t>os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i="1" dirty="0" err="1">
                <a:solidFill>
                  <a:schemeClr val="bg1"/>
                </a:solidFill>
              </a:rPr>
              <a:t>trabajadoras</a:t>
            </a:r>
            <a:r>
              <a:rPr lang="en-US" i="1" dirty="0">
                <a:solidFill>
                  <a:schemeClr val="bg1"/>
                </a:solidFill>
              </a:rPr>
              <a:t>(es) </a:t>
            </a:r>
            <a:r>
              <a:rPr lang="en-US" i="1" dirty="0" err="1">
                <a:solidFill>
                  <a:schemeClr val="bg1"/>
                </a:solidFill>
              </a:rPr>
              <a:t>domésticos</a:t>
            </a:r>
            <a:r>
              <a:rPr lang="en-US" i="1" dirty="0">
                <a:solidFill>
                  <a:schemeClr val="bg1"/>
                </a:solidFill>
              </a:rPr>
              <a:t> a </a:t>
            </a:r>
            <a:r>
              <a:rPr lang="en-US" i="1" dirty="0" err="1">
                <a:solidFill>
                  <a:schemeClr val="bg1"/>
                </a:solidFill>
              </a:rPr>
              <a:t>ingresar</a:t>
            </a:r>
            <a:r>
              <a:rPr lang="en-US" i="1" dirty="0">
                <a:solidFill>
                  <a:schemeClr val="bg1"/>
                </a:solidFill>
              </a:rPr>
              <a:t> a la </a:t>
            </a:r>
            <a:r>
              <a:rPr lang="en-US" i="1" dirty="0" err="1">
                <a:solidFill>
                  <a:schemeClr val="bg1"/>
                </a:solidFill>
              </a:rPr>
              <a:t>fuerza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laboral</a:t>
            </a:r>
            <a:r>
              <a:rPr lang="en-US" i="1" dirty="0">
                <a:solidFill>
                  <a:schemeClr val="bg1"/>
                </a:solidFill>
              </a:rPr>
              <a:t> formal.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7764" y="3291037"/>
            <a:ext cx="418042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Informal workers, do not see the benefit of participating in NIS schemes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Trabajadoras</a:t>
            </a:r>
            <a:r>
              <a:rPr lang="en-US" i="1" dirty="0">
                <a:solidFill>
                  <a:schemeClr val="bg1"/>
                </a:solidFill>
              </a:rPr>
              <a:t>(es) </a:t>
            </a:r>
            <a:r>
              <a:rPr lang="en-US" i="1" dirty="0" err="1">
                <a:solidFill>
                  <a:schemeClr val="bg1"/>
                </a:solidFill>
              </a:rPr>
              <a:t>informales</a:t>
            </a:r>
            <a:r>
              <a:rPr lang="en-US" i="1" dirty="0">
                <a:solidFill>
                  <a:schemeClr val="bg1"/>
                </a:solidFill>
              </a:rPr>
              <a:t>, no </a:t>
            </a:r>
            <a:r>
              <a:rPr lang="en-US" i="1" dirty="0" err="1">
                <a:solidFill>
                  <a:schemeClr val="bg1"/>
                </a:solidFill>
              </a:rPr>
              <a:t>ven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beneficio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participar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esquemas</a:t>
            </a:r>
            <a:r>
              <a:rPr lang="en-US" i="1" dirty="0">
                <a:solidFill>
                  <a:schemeClr val="bg1"/>
                </a:solidFill>
              </a:rPr>
              <a:t> NIS.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7764" y="4824669"/>
            <a:ext cx="404948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Due to the informal nature of this sector, it is challenging to track and collect data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Debido</a:t>
            </a:r>
            <a:r>
              <a:rPr lang="en-US" i="1" dirty="0">
                <a:solidFill>
                  <a:schemeClr val="bg1"/>
                </a:solidFill>
              </a:rPr>
              <a:t> a la </a:t>
            </a:r>
            <a:r>
              <a:rPr lang="en-US" i="1" dirty="0" err="1">
                <a:solidFill>
                  <a:schemeClr val="bg1"/>
                </a:solidFill>
              </a:rPr>
              <a:t>naturaleza</a:t>
            </a:r>
            <a:r>
              <a:rPr lang="en-US" i="1" dirty="0">
                <a:solidFill>
                  <a:schemeClr val="bg1"/>
                </a:solidFill>
              </a:rPr>
              <a:t> informal de </a:t>
            </a:r>
            <a:r>
              <a:rPr lang="en-US" i="1" dirty="0" err="1">
                <a:solidFill>
                  <a:schemeClr val="bg1"/>
                </a:solidFill>
              </a:rPr>
              <a:t>este</a:t>
            </a:r>
            <a:r>
              <a:rPr lang="en-US" i="1" dirty="0">
                <a:solidFill>
                  <a:schemeClr val="bg1"/>
                </a:solidFill>
              </a:rPr>
              <a:t> sector, es un </a:t>
            </a:r>
            <a:r>
              <a:rPr lang="en-US" i="1" dirty="0" err="1">
                <a:solidFill>
                  <a:schemeClr val="bg1"/>
                </a:solidFill>
              </a:rPr>
              <a:t>desafío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rastrear</a:t>
            </a:r>
            <a:r>
              <a:rPr lang="en-US" i="1" dirty="0">
                <a:solidFill>
                  <a:schemeClr val="bg1"/>
                </a:solidFill>
              </a:rPr>
              <a:t> y </a:t>
            </a:r>
            <a:r>
              <a:rPr lang="en-US" i="1" dirty="0" err="1">
                <a:solidFill>
                  <a:schemeClr val="bg1"/>
                </a:solidFill>
              </a:rPr>
              <a:t>recopilar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datos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5B9334-9EBD-EEB6-3C14-E236B632DCAB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5975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36CEE-A589-4F0B-B1F6-A1BA21BE3369}"/>
              </a:ext>
            </a:extLst>
          </p:cNvPr>
          <p:cNvGrpSpPr/>
          <p:nvPr/>
        </p:nvGrpSpPr>
        <p:grpSpPr>
          <a:xfrm>
            <a:off x="369761" y="2085011"/>
            <a:ext cx="2988560" cy="3195392"/>
            <a:chOff x="441611" y="1180105"/>
            <a:chExt cx="2872356" cy="3071146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F68FB2FC-58AC-427A-97B4-942AD7034887}"/>
                </a:ext>
              </a:extLst>
            </p:cNvPr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656D8C0-50EA-4085-B844-3AC09EEE191B}"/>
                </a:ext>
              </a:extLst>
            </p:cNvPr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0CC24BC1-3850-4139-8C7E-B7677B348B9A}"/>
                </a:ext>
              </a:extLst>
            </p:cNvPr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2769EC2-DE15-423F-880F-1B9877A426DC}"/>
                </a:ext>
              </a:extLst>
            </p:cNvPr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3A6EEE-4B86-4E7F-89D2-51D18CF62E32}"/>
                </a:ext>
              </a:extLst>
            </p:cNvPr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AE6AF7-DD36-44ED-B760-06E6EB9F0B1C}"/>
                </a:ext>
              </a:extLst>
            </p:cNvPr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961366" y="389627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646739" y="2439639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58011" y="316848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1979" y="224231"/>
            <a:ext cx="10354507" cy="1020911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FF9900"/>
                </a:solidFill>
              </a:rPr>
              <a:t>Lessons Learnt </a:t>
            </a:r>
            <a:r>
              <a:rPr lang="en-US" sz="4000" b="1" i="1" dirty="0">
                <a:solidFill>
                  <a:schemeClr val="bg1"/>
                </a:solidFill>
              </a:rPr>
              <a:t>/ </a:t>
            </a:r>
            <a:r>
              <a:rPr lang="en-US" sz="4000" b="1" i="1" dirty="0" err="1">
                <a:solidFill>
                  <a:schemeClr val="bg1"/>
                </a:solidFill>
              </a:rPr>
              <a:t>Lecciones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</a:rPr>
              <a:t>Aprendidas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0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3983839" y="1800919"/>
            <a:ext cx="213373" cy="43431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7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3983840" y="3135285"/>
            <a:ext cx="213373" cy="43431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8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3987082" y="4453486"/>
            <a:ext cx="213373" cy="434318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80539" y="1422485"/>
            <a:ext cx="608586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0" i="0" dirty="0">
              <a:solidFill>
                <a:srgbClr val="FFC000"/>
              </a:solidFill>
              <a:effectLst/>
              <a:latin typeface="Söhne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formalization of domestic workers through adaptable strategies and policies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(as)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(as)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domésticos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(as)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0" i="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80540" y="3176811"/>
            <a:ext cx="60858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Identify and create linkages with domestic worker groups such as JHWU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Identificar</a:t>
            </a:r>
            <a:r>
              <a:rPr lang="en-US" i="1" dirty="0">
                <a:solidFill>
                  <a:schemeClr val="bg1"/>
                </a:solidFill>
              </a:rPr>
              <a:t> y </a:t>
            </a:r>
            <a:r>
              <a:rPr lang="en-US" i="1" dirty="0" err="1">
                <a:solidFill>
                  <a:schemeClr val="bg1"/>
                </a:solidFill>
              </a:rPr>
              <a:t>crear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vínculos</a:t>
            </a:r>
            <a:r>
              <a:rPr lang="en-US" i="1" dirty="0">
                <a:solidFill>
                  <a:schemeClr val="bg1"/>
                </a:solidFill>
              </a:rPr>
              <a:t> con </a:t>
            </a:r>
            <a:r>
              <a:rPr lang="en-US" i="1" dirty="0" err="1">
                <a:solidFill>
                  <a:schemeClr val="bg1"/>
                </a:solidFill>
              </a:rPr>
              <a:t>grupos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trabajadores</a:t>
            </a:r>
            <a:r>
              <a:rPr lang="en-US" i="1" dirty="0">
                <a:solidFill>
                  <a:schemeClr val="bg1"/>
                </a:solidFill>
              </a:rPr>
              <a:t>(as) </a:t>
            </a:r>
            <a:r>
              <a:rPr lang="en-US" i="1" dirty="0" err="1">
                <a:solidFill>
                  <a:schemeClr val="bg1"/>
                </a:solidFill>
              </a:rPr>
              <a:t>domésticos</a:t>
            </a:r>
            <a:r>
              <a:rPr lang="en-US" i="1" dirty="0">
                <a:solidFill>
                  <a:schemeClr val="bg1"/>
                </a:solidFill>
              </a:rPr>
              <a:t>(as).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80540" y="4512185"/>
            <a:ext cx="72962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Facilitate formal training and career counselling to domestic workers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Facilitar</a:t>
            </a:r>
            <a:r>
              <a:rPr lang="en-US" i="1" dirty="0">
                <a:solidFill>
                  <a:schemeClr val="bg1"/>
                </a:solidFill>
              </a:rPr>
              <a:t> la </a:t>
            </a:r>
            <a:r>
              <a:rPr lang="en-US" i="1" dirty="0" err="1">
                <a:solidFill>
                  <a:schemeClr val="bg1"/>
                </a:solidFill>
              </a:rPr>
              <a:t>formación</a:t>
            </a:r>
            <a:r>
              <a:rPr lang="en-US" i="1" dirty="0">
                <a:solidFill>
                  <a:schemeClr val="bg1"/>
                </a:solidFill>
              </a:rPr>
              <a:t> formal y </a:t>
            </a:r>
            <a:r>
              <a:rPr lang="en-US" i="1" dirty="0" err="1">
                <a:solidFill>
                  <a:schemeClr val="bg1"/>
                </a:solidFill>
              </a:rPr>
              <a:t>el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asesoramiento</a:t>
            </a:r>
            <a:r>
              <a:rPr lang="en-US" i="1" dirty="0">
                <a:solidFill>
                  <a:schemeClr val="bg1"/>
                </a:solidFill>
              </a:rPr>
              <a:t> professional a </a:t>
            </a:r>
            <a:r>
              <a:rPr lang="en-US" i="1" dirty="0" err="1">
                <a:solidFill>
                  <a:schemeClr val="bg1"/>
                </a:solidFill>
              </a:rPr>
              <a:t>los</a:t>
            </a:r>
            <a:r>
              <a:rPr lang="en-US" i="1" dirty="0">
                <a:solidFill>
                  <a:schemeClr val="bg1"/>
                </a:solidFill>
              </a:rPr>
              <a:t>(as) </a:t>
            </a:r>
            <a:r>
              <a:rPr lang="en-US" i="1" dirty="0" err="1">
                <a:solidFill>
                  <a:schemeClr val="bg1"/>
                </a:solidFill>
              </a:rPr>
              <a:t>trabajadores</a:t>
            </a:r>
            <a:r>
              <a:rPr lang="en-US" i="1" dirty="0">
                <a:solidFill>
                  <a:schemeClr val="bg1"/>
                </a:solidFill>
              </a:rPr>
              <a:t>(as) </a:t>
            </a:r>
            <a:r>
              <a:rPr lang="en-US" i="1" dirty="0" err="1">
                <a:solidFill>
                  <a:schemeClr val="bg1"/>
                </a:solidFill>
              </a:rPr>
              <a:t>domésticos</a:t>
            </a:r>
            <a:r>
              <a:rPr lang="en-US" i="1" dirty="0">
                <a:solidFill>
                  <a:schemeClr val="bg1"/>
                </a:solidFill>
              </a:rPr>
              <a:t>(as). </a:t>
            </a:r>
            <a:endParaRPr lang="en-US" i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41D1ED-87D3-ACE3-F5D7-C3EE27A48009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72275-F50B-AC54-E82B-B63AAC5C8ABC}"/>
              </a:ext>
            </a:extLst>
          </p:cNvPr>
          <p:cNvSpPr txBox="1"/>
          <p:nvPr/>
        </p:nvSpPr>
        <p:spPr>
          <a:xfrm>
            <a:off x="4242132" y="1111078"/>
            <a:ext cx="6137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Söhne"/>
              </a:rPr>
              <a:t>Ministry was able to: 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/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Ministerio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Söhne"/>
              </a:rPr>
              <a:t>pudo</a:t>
            </a:r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:</a:t>
            </a:r>
            <a:r>
              <a:rPr lang="en-US" b="0" i="1" dirty="0">
                <a:solidFill>
                  <a:srgbClr val="FFC000"/>
                </a:solidFill>
                <a:effectLst/>
                <a:latin typeface="Söh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89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36CEE-A589-4F0B-B1F6-A1BA21BE3369}"/>
              </a:ext>
            </a:extLst>
          </p:cNvPr>
          <p:cNvGrpSpPr/>
          <p:nvPr/>
        </p:nvGrpSpPr>
        <p:grpSpPr>
          <a:xfrm>
            <a:off x="369761" y="2085011"/>
            <a:ext cx="2988560" cy="3195392"/>
            <a:chOff x="441611" y="1180105"/>
            <a:chExt cx="2872356" cy="3071146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F68FB2FC-58AC-427A-97B4-942AD7034887}"/>
                </a:ext>
              </a:extLst>
            </p:cNvPr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656D8C0-50EA-4085-B844-3AC09EEE191B}"/>
                </a:ext>
              </a:extLst>
            </p:cNvPr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0CC24BC1-3850-4139-8C7E-B7677B348B9A}"/>
                </a:ext>
              </a:extLst>
            </p:cNvPr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2769EC2-DE15-423F-880F-1B9877A426DC}"/>
                </a:ext>
              </a:extLst>
            </p:cNvPr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3A6EEE-4B86-4E7F-89D2-51D18CF62E32}"/>
                </a:ext>
              </a:extLst>
            </p:cNvPr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AE6AF7-DD36-44ED-B760-06E6EB9F0B1C}"/>
                </a:ext>
              </a:extLst>
            </p:cNvPr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961366" y="389627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646739" y="2439639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58011" y="316848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3676900" y="2908626"/>
            <a:ext cx="213373" cy="43431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0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3676899" y="1771135"/>
            <a:ext cx="213373" cy="434318"/>
          </a:xfrm>
          <a:prstGeom prst="chevron">
            <a:avLst/>
          </a:prstGeom>
          <a:solidFill>
            <a:srgbClr val="CC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6178" y="1119605"/>
            <a:ext cx="535801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There is a need for: </a:t>
            </a:r>
            <a:r>
              <a:rPr lang="en-US" dirty="0">
                <a:solidFill>
                  <a:schemeClr val="bg1"/>
                </a:solidFill>
              </a:rPr>
              <a:t>/ Hay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necesidad</a:t>
            </a:r>
            <a:r>
              <a:rPr lang="en-US" dirty="0">
                <a:solidFill>
                  <a:schemeClr val="bg1"/>
                </a:solidFill>
              </a:rPr>
              <a:t> de: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Increased sensitization regarding the benefits of NIS contributions </a:t>
            </a:r>
            <a:r>
              <a:rPr lang="en-US" i="1" dirty="0">
                <a:solidFill>
                  <a:schemeClr val="bg1"/>
                </a:solidFill>
              </a:rPr>
              <a:t>/ Mayor </a:t>
            </a:r>
            <a:r>
              <a:rPr lang="en-US" i="1" dirty="0" err="1">
                <a:solidFill>
                  <a:schemeClr val="bg1"/>
                </a:solidFill>
              </a:rPr>
              <a:t>sensibilización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sobre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los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beneficios</a:t>
            </a:r>
            <a:r>
              <a:rPr lang="en-US" i="1" dirty="0">
                <a:solidFill>
                  <a:schemeClr val="bg1"/>
                </a:solidFill>
              </a:rPr>
              <a:t> de las </a:t>
            </a:r>
            <a:r>
              <a:rPr lang="en-US" i="1" dirty="0" err="1">
                <a:solidFill>
                  <a:schemeClr val="bg1"/>
                </a:solidFill>
              </a:rPr>
              <a:t>contribuciones</a:t>
            </a:r>
            <a:r>
              <a:rPr lang="en-US" i="1" dirty="0">
                <a:solidFill>
                  <a:schemeClr val="bg1"/>
                </a:solidFill>
              </a:rPr>
              <a:t> NIS.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6178" y="2642509"/>
            <a:ext cx="715781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Widened  approach to facilitate formal education in basic areas such as employability skills, technical and vocational training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Enfoque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ampliado</a:t>
            </a:r>
            <a:r>
              <a:rPr lang="en-US" i="1" dirty="0">
                <a:solidFill>
                  <a:schemeClr val="bg1"/>
                </a:solidFill>
              </a:rPr>
              <a:t> para </a:t>
            </a:r>
            <a:r>
              <a:rPr lang="en-US" i="1" dirty="0" err="1">
                <a:solidFill>
                  <a:schemeClr val="bg1"/>
                </a:solidFill>
              </a:rPr>
              <a:t>facilitar</a:t>
            </a:r>
            <a:r>
              <a:rPr lang="en-US" i="1" dirty="0">
                <a:solidFill>
                  <a:schemeClr val="bg1"/>
                </a:solidFill>
              </a:rPr>
              <a:t> la </a:t>
            </a:r>
            <a:r>
              <a:rPr lang="en-US" i="1" dirty="0" err="1">
                <a:solidFill>
                  <a:schemeClr val="bg1"/>
                </a:solidFill>
              </a:rPr>
              <a:t>educación</a:t>
            </a:r>
            <a:r>
              <a:rPr lang="en-US" i="1" dirty="0">
                <a:solidFill>
                  <a:schemeClr val="bg1"/>
                </a:solidFill>
              </a:rPr>
              <a:t> formal </a:t>
            </a:r>
            <a:r>
              <a:rPr lang="en-US" i="1" dirty="0" err="1">
                <a:solidFill>
                  <a:schemeClr val="bg1"/>
                </a:solidFill>
              </a:rPr>
              <a:t>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áreas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básicas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como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habilidades</a:t>
            </a:r>
            <a:r>
              <a:rPr lang="en-US" i="1" dirty="0">
                <a:solidFill>
                  <a:schemeClr val="bg1"/>
                </a:solidFill>
              </a:rPr>
              <a:t> de </a:t>
            </a:r>
            <a:r>
              <a:rPr lang="en-US" i="1" dirty="0" err="1">
                <a:solidFill>
                  <a:schemeClr val="bg1"/>
                </a:solidFill>
              </a:rPr>
              <a:t>empleabilidad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capacitación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técnica</a:t>
            </a:r>
            <a:r>
              <a:rPr lang="en-US" i="1" dirty="0">
                <a:solidFill>
                  <a:schemeClr val="bg1"/>
                </a:solidFill>
              </a:rPr>
              <a:t> y </a:t>
            </a:r>
            <a:r>
              <a:rPr lang="en-US" i="1" dirty="0" err="1">
                <a:solidFill>
                  <a:schemeClr val="bg1"/>
                </a:solidFill>
              </a:rPr>
              <a:t>vocacional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1480" y="4321497"/>
            <a:ext cx="72115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There is a need for local employment services to be physically available across all parish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err="1">
                <a:solidFill>
                  <a:schemeClr val="bg1"/>
                </a:solidFill>
              </a:rPr>
              <a:t>Existe</a:t>
            </a:r>
            <a:r>
              <a:rPr lang="en-US" i="1" dirty="0">
                <a:solidFill>
                  <a:schemeClr val="bg1"/>
                </a:solidFill>
              </a:rPr>
              <a:t> la </a:t>
            </a:r>
            <a:r>
              <a:rPr lang="en-US" i="1" dirty="0" err="1">
                <a:solidFill>
                  <a:schemeClr val="bg1"/>
                </a:solidFill>
              </a:rPr>
              <a:t>necesidad</a:t>
            </a:r>
            <a:r>
              <a:rPr lang="en-US" i="1" dirty="0">
                <a:solidFill>
                  <a:schemeClr val="bg1"/>
                </a:solidFill>
              </a:rPr>
              <a:t> de que </a:t>
            </a:r>
            <a:r>
              <a:rPr lang="en-US" i="1" dirty="0" err="1">
                <a:solidFill>
                  <a:schemeClr val="bg1"/>
                </a:solidFill>
              </a:rPr>
              <a:t>los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servicios</a:t>
            </a:r>
            <a:r>
              <a:rPr lang="en-US" i="1" dirty="0">
                <a:solidFill>
                  <a:schemeClr val="bg1"/>
                </a:solidFill>
              </a:rPr>
              <a:t> locales de </a:t>
            </a:r>
            <a:r>
              <a:rPr lang="en-US" i="1" dirty="0" err="1">
                <a:solidFill>
                  <a:schemeClr val="bg1"/>
                </a:solidFill>
              </a:rPr>
              <a:t>empleo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estén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físicamente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disponibles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todos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los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distritos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en-JM" i="1" dirty="0">
              <a:solidFill>
                <a:srgbClr val="FFC000"/>
              </a:solidFill>
            </a:endParaRPr>
          </a:p>
        </p:txBody>
      </p:sp>
      <p:sp>
        <p:nvSpPr>
          <p:cNvPr id="2" name="Chevron 2">
            <a:extLst>
              <a:ext uri="{FF2B5EF4-FFF2-40B4-BE49-F238E27FC236}">
                <a16:creationId xmlns:a16="http://schemas.microsoft.com/office/drawing/2014/main" id="{FD27AB79-8FEC-3946-A95F-06386C052DF4}"/>
              </a:ext>
            </a:extLst>
          </p:cNvPr>
          <p:cNvSpPr/>
          <p:nvPr/>
        </p:nvSpPr>
        <p:spPr>
          <a:xfrm>
            <a:off x="3708316" y="4427504"/>
            <a:ext cx="213373" cy="434318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4F11B2-1776-28AA-AE12-C1347CA606DC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8AB64D2-3387-FAA8-BEEB-30D8CC386695}"/>
              </a:ext>
            </a:extLst>
          </p:cNvPr>
          <p:cNvSpPr txBox="1">
            <a:spLocks/>
          </p:cNvSpPr>
          <p:nvPr/>
        </p:nvSpPr>
        <p:spPr>
          <a:xfrm>
            <a:off x="171979" y="224231"/>
            <a:ext cx="10354507" cy="1020911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FF9900"/>
                </a:solidFill>
              </a:rPr>
              <a:t>Lessons Learnt </a:t>
            </a:r>
            <a:r>
              <a:rPr lang="en-US" sz="4000" b="1" i="1" dirty="0">
                <a:solidFill>
                  <a:schemeClr val="bg1"/>
                </a:solidFill>
              </a:rPr>
              <a:t>/ </a:t>
            </a:r>
            <a:r>
              <a:rPr lang="en-US" sz="4000" b="1" i="1" dirty="0" err="1">
                <a:solidFill>
                  <a:schemeClr val="bg1"/>
                </a:solidFill>
              </a:rPr>
              <a:t>Lecciones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</a:rPr>
              <a:t>Aprendidas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D60DE7C51F8C40AF6F34765F7D2D84" ma:contentTypeVersion="17" ma:contentTypeDescription="Crear nuevo documento." ma:contentTypeScope="" ma:versionID="cbd2de03bd6f759e078d89c23c2da674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ad256db545def945116fffa332264c3a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907291-990B-43A8-96D6-C8D83BDB0F1F}"/>
</file>

<file path=customXml/itemProps2.xml><?xml version="1.0" encoding="utf-8"?>
<ds:datastoreItem xmlns:ds="http://schemas.openxmlformats.org/officeDocument/2006/customXml" ds:itemID="{F1E38D8A-8EB5-464E-A540-9986D1DF4A89}"/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1190</Words>
  <Application>Microsoft Macintosh PowerPoint</Application>
  <PresentationFormat>Widescreen</PresentationFormat>
  <Paragraphs>83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14</vt:lpstr>
      <vt:lpstr>Arial</vt:lpstr>
      <vt:lpstr>Arial Black</vt:lpstr>
      <vt:lpstr>Bahnschrift</vt:lpstr>
      <vt:lpstr>Calibri</vt:lpstr>
      <vt:lpstr>Gill Sans SemiBold</vt:lpstr>
      <vt:lpstr>Noto Sans</vt:lpstr>
      <vt:lpstr>Söhne</vt:lpstr>
      <vt:lpstr>Times New Roman</vt:lpstr>
      <vt:lpstr>Office Theme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Mikhaila R. Reid</dc:creator>
  <cp:lastModifiedBy>azul.hidalgosola@gmail.com</cp:lastModifiedBy>
  <cp:revision>338</cp:revision>
  <dcterms:created xsi:type="dcterms:W3CDTF">2022-10-10T18:47:06Z</dcterms:created>
  <dcterms:modified xsi:type="dcterms:W3CDTF">2023-03-14T20:58:16Z</dcterms:modified>
</cp:coreProperties>
</file>