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  <p:sldId id="268" r:id="rId17"/>
    <p:sldId id="270" r:id="rId18"/>
    <p:sldId id="267" r:id="rId19"/>
    <p:sldId id="272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EE590D-4B07-43EB-9C54-E83A18BE6670}" v="8" dt="2026-05-11T15:42:57.3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17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17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5A10E-0973-40D6-8091-0CE9645E9EF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E6A61B5-23BE-49BE-9D7B-F1ACF235FBD4}">
      <dgm:prSet/>
      <dgm:spPr/>
      <dgm:t>
        <a:bodyPr/>
        <a:lstStyle/>
        <a:p>
          <a:r>
            <a:rPr lang="es-ES"/>
            <a:t>DS: pilar estructural de su modelo de gobernanza social y económica.</a:t>
          </a:r>
          <a:endParaRPr lang="en-US"/>
        </a:p>
      </dgm:t>
    </dgm:pt>
    <dgm:pt modelId="{499BB01E-6CA8-4D14-B3E0-A16129C03748}" type="parTrans" cxnId="{2C3B692E-B03F-4886-9C52-B4808624420B}">
      <dgm:prSet/>
      <dgm:spPr/>
      <dgm:t>
        <a:bodyPr/>
        <a:lstStyle/>
        <a:p>
          <a:endParaRPr lang="en-US"/>
        </a:p>
      </dgm:t>
    </dgm:pt>
    <dgm:pt modelId="{03180D8E-ADE1-4064-8531-28AE9EA9A55B}" type="sibTrans" cxnId="{2C3B692E-B03F-4886-9C52-B4808624420B}">
      <dgm:prSet/>
      <dgm:spPr/>
      <dgm:t>
        <a:bodyPr/>
        <a:lstStyle/>
        <a:p>
          <a:endParaRPr lang="en-US"/>
        </a:p>
      </dgm:t>
    </dgm:pt>
    <dgm:pt modelId="{D7ACAEC5-0D50-4F59-8C9D-452A01272573}">
      <dgm:prSet/>
      <dgm:spPr/>
      <dgm:t>
        <a:bodyPr/>
        <a:lstStyle/>
        <a:p>
          <a:r>
            <a:rPr lang="es-ES"/>
            <a:t>Se estructura de dos maneras: existe un diálogo social institucionalizado y otro menos formal, pero, si se quiere, más importante para la gobernanza del mundo del trabajo.</a:t>
          </a:r>
          <a:endParaRPr lang="en-US"/>
        </a:p>
      </dgm:t>
    </dgm:pt>
    <dgm:pt modelId="{78147CC5-1A80-4C0F-ADE6-A0EFE566349A}" type="parTrans" cxnId="{CA76ECE9-797F-451E-9AC0-D9F997FF06C0}">
      <dgm:prSet/>
      <dgm:spPr/>
      <dgm:t>
        <a:bodyPr/>
        <a:lstStyle/>
        <a:p>
          <a:endParaRPr lang="en-US"/>
        </a:p>
      </dgm:t>
    </dgm:pt>
    <dgm:pt modelId="{3DB39A31-D37A-4D4C-BB66-BAB5D5610D29}" type="sibTrans" cxnId="{CA76ECE9-797F-451E-9AC0-D9F997FF06C0}">
      <dgm:prSet/>
      <dgm:spPr/>
      <dgm:t>
        <a:bodyPr/>
        <a:lstStyle/>
        <a:p>
          <a:endParaRPr lang="en-US"/>
        </a:p>
      </dgm:t>
    </dgm:pt>
    <dgm:pt modelId="{AD7BDDC4-0779-48B3-A8F3-63A8BD2B6A2E}" type="pres">
      <dgm:prSet presAssocID="{C5E5A10E-0973-40D6-8091-0CE9645E9EFF}" presName="root" presStyleCnt="0">
        <dgm:presLayoutVars>
          <dgm:dir/>
          <dgm:resizeHandles val="exact"/>
        </dgm:presLayoutVars>
      </dgm:prSet>
      <dgm:spPr/>
    </dgm:pt>
    <dgm:pt modelId="{B67FB0AD-B77D-4ECC-8622-DB719013F3A3}" type="pres">
      <dgm:prSet presAssocID="{4E6A61B5-23BE-49BE-9D7B-F1ACF235FBD4}" presName="compNode" presStyleCnt="0"/>
      <dgm:spPr/>
    </dgm:pt>
    <dgm:pt modelId="{1E4B32AA-D47D-4BC2-AF9C-8619BE50B52E}" type="pres">
      <dgm:prSet presAssocID="{4E6A61B5-23BE-49BE-9D7B-F1ACF235FBD4}" presName="bgRect" presStyleLbl="bgShp" presStyleIdx="0" presStyleCnt="2"/>
      <dgm:spPr/>
    </dgm:pt>
    <dgm:pt modelId="{23127A4C-613C-4220-ABCE-88079AEE31E1}" type="pres">
      <dgm:prSet presAssocID="{4E6A61B5-23BE-49BE-9D7B-F1ACF235FBD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7A7064C7-D4B7-4732-A16A-88BC7C92A7DC}" type="pres">
      <dgm:prSet presAssocID="{4E6A61B5-23BE-49BE-9D7B-F1ACF235FBD4}" presName="spaceRect" presStyleCnt="0"/>
      <dgm:spPr/>
    </dgm:pt>
    <dgm:pt modelId="{44D563BD-7290-40CA-A9B1-8754F434A616}" type="pres">
      <dgm:prSet presAssocID="{4E6A61B5-23BE-49BE-9D7B-F1ACF235FBD4}" presName="parTx" presStyleLbl="revTx" presStyleIdx="0" presStyleCnt="2">
        <dgm:presLayoutVars>
          <dgm:chMax val="0"/>
          <dgm:chPref val="0"/>
        </dgm:presLayoutVars>
      </dgm:prSet>
      <dgm:spPr/>
    </dgm:pt>
    <dgm:pt modelId="{3EAC919C-D2E0-4C43-94B8-301F2F70F20F}" type="pres">
      <dgm:prSet presAssocID="{03180D8E-ADE1-4064-8531-28AE9EA9A55B}" presName="sibTrans" presStyleCnt="0"/>
      <dgm:spPr/>
    </dgm:pt>
    <dgm:pt modelId="{E0387034-7DA0-4DE1-AF18-CF0C3005D1BA}" type="pres">
      <dgm:prSet presAssocID="{D7ACAEC5-0D50-4F59-8C9D-452A01272573}" presName="compNode" presStyleCnt="0"/>
      <dgm:spPr/>
    </dgm:pt>
    <dgm:pt modelId="{08293187-3093-492E-A6F3-7CDFF0004195}" type="pres">
      <dgm:prSet presAssocID="{D7ACAEC5-0D50-4F59-8C9D-452A01272573}" presName="bgRect" presStyleLbl="bgShp" presStyleIdx="1" presStyleCnt="2"/>
      <dgm:spPr/>
    </dgm:pt>
    <dgm:pt modelId="{140A0526-F6C6-4F96-AFDD-4613459FBD64}" type="pres">
      <dgm:prSet presAssocID="{D7ACAEC5-0D50-4F59-8C9D-452A0127257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0FC77CA2-4C2B-4D5D-BEA6-ADDB83BA132F}" type="pres">
      <dgm:prSet presAssocID="{D7ACAEC5-0D50-4F59-8C9D-452A01272573}" presName="spaceRect" presStyleCnt="0"/>
      <dgm:spPr/>
    </dgm:pt>
    <dgm:pt modelId="{1D24F9E4-BD18-4E24-ACB3-70149C5F24C4}" type="pres">
      <dgm:prSet presAssocID="{D7ACAEC5-0D50-4F59-8C9D-452A0127257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2C3B692E-B03F-4886-9C52-B4808624420B}" srcId="{C5E5A10E-0973-40D6-8091-0CE9645E9EFF}" destId="{4E6A61B5-23BE-49BE-9D7B-F1ACF235FBD4}" srcOrd="0" destOrd="0" parTransId="{499BB01E-6CA8-4D14-B3E0-A16129C03748}" sibTransId="{03180D8E-ADE1-4064-8531-28AE9EA9A55B}"/>
    <dgm:cxn modelId="{E5EE5FA5-F6D3-4EB5-99BB-9115491856CF}" type="presOf" srcId="{D7ACAEC5-0D50-4F59-8C9D-452A01272573}" destId="{1D24F9E4-BD18-4E24-ACB3-70149C5F24C4}" srcOrd="0" destOrd="0" presId="urn:microsoft.com/office/officeart/2018/2/layout/IconVerticalSolidList"/>
    <dgm:cxn modelId="{EB08BCC7-8D67-4E90-88A3-4FF6FA61B575}" type="presOf" srcId="{4E6A61B5-23BE-49BE-9D7B-F1ACF235FBD4}" destId="{44D563BD-7290-40CA-A9B1-8754F434A616}" srcOrd="0" destOrd="0" presId="urn:microsoft.com/office/officeart/2018/2/layout/IconVerticalSolidList"/>
    <dgm:cxn modelId="{78E797CA-724F-4B47-BFB3-BF46B49CF4AD}" type="presOf" srcId="{C5E5A10E-0973-40D6-8091-0CE9645E9EFF}" destId="{AD7BDDC4-0779-48B3-A8F3-63A8BD2B6A2E}" srcOrd="0" destOrd="0" presId="urn:microsoft.com/office/officeart/2018/2/layout/IconVerticalSolidList"/>
    <dgm:cxn modelId="{CA76ECE9-797F-451E-9AC0-D9F997FF06C0}" srcId="{C5E5A10E-0973-40D6-8091-0CE9645E9EFF}" destId="{D7ACAEC5-0D50-4F59-8C9D-452A01272573}" srcOrd="1" destOrd="0" parTransId="{78147CC5-1A80-4C0F-ADE6-A0EFE566349A}" sibTransId="{3DB39A31-D37A-4D4C-BB66-BAB5D5610D29}"/>
    <dgm:cxn modelId="{15265B50-9B6A-4E3D-8ECE-08DC997C9890}" type="presParOf" srcId="{AD7BDDC4-0779-48B3-A8F3-63A8BD2B6A2E}" destId="{B67FB0AD-B77D-4ECC-8622-DB719013F3A3}" srcOrd="0" destOrd="0" presId="urn:microsoft.com/office/officeart/2018/2/layout/IconVerticalSolidList"/>
    <dgm:cxn modelId="{6DFF9626-F60D-46A6-A3F2-00FADBBB882D}" type="presParOf" srcId="{B67FB0AD-B77D-4ECC-8622-DB719013F3A3}" destId="{1E4B32AA-D47D-4BC2-AF9C-8619BE50B52E}" srcOrd="0" destOrd="0" presId="urn:microsoft.com/office/officeart/2018/2/layout/IconVerticalSolidList"/>
    <dgm:cxn modelId="{66EED2FE-DD7D-474E-931C-C766D22D46DE}" type="presParOf" srcId="{B67FB0AD-B77D-4ECC-8622-DB719013F3A3}" destId="{23127A4C-613C-4220-ABCE-88079AEE31E1}" srcOrd="1" destOrd="0" presId="urn:microsoft.com/office/officeart/2018/2/layout/IconVerticalSolidList"/>
    <dgm:cxn modelId="{430FAFE6-2476-43F2-8813-30A462FF6D07}" type="presParOf" srcId="{B67FB0AD-B77D-4ECC-8622-DB719013F3A3}" destId="{7A7064C7-D4B7-4732-A16A-88BC7C92A7DC}" srcOrd="2" destOrd="0" presId="urn:microsoft.com/office/officeart/2018/2/layout/IconVerticalSolidList"/>
    <dgm:cxn modelId="{1C2101D4-3C27-422B-8F06-B8F841FEAB44}" type="presParOf" srcId="{B67FB0AD-B77D-4ECC-8622-DB719013F3A3}" destId="{44D563BD-7290-40CA-A9B1-8754F434A616}" srcOrd="3" destOrd="0" presId="urn:microsoft.com/office/officeart/2018/2/layout/IconVerticalSolidList"/>
    <dgm:cxn modelId="{42538519-BB31-4453-B862-D3BBD48D160F}" type="presParOf" srcId="{AD7BDDC4-0779-48B3-A8F3-63A8BD2B6A2E}" destId="{3EAC919C-D2E0-4C43-94B8-301F2F70F20F}" srcOrd="1" destOrd="0" presId="urn:microsoft.com/office/officeart/2018/2/layout/IconVerticalSolidList"/>
    <dgm:cxn modelId="{BDF8E3D0-E1BC-4E12-9489-6876160E0E99}" type="presParOf" srcId="{AD7BDDC4-0779-48B3-A8F3-63A8BD2B6A2E}" destId="{E0387034-7DA0-4DE1-AF18-CF0C3005D1BA}" srcOrd="2" destOrd="0" presId="urn:microsoft.com/office/officeart/2018/2/layout/IconVerticalSolidList"/>
    <dgm:cxn modelId="{62C5897E-C425-4808-8780-7D4B9EB3CF7D}" type="presParOf" srcId="{E0387034-7DA0-4DE1-AF18-CF0C3005D1BA}" destId="{08293187-3093-492E-A6F3-7CDFF0004195}" srcOrd="0" destOrd="0" presId="urn:microsoft.com/office/officeart/2018/2/layout/IconVerticalSolidList"/>
    <dgm:cxn modelId="{D625E085-F49F-444C-ADCB-6E981291F01C}" type="presParOf" srcId="{E0387034-7DA0-4DE1-AF18-CF0C3005D1BA}" destId="{140A0526-F6C6-4F96-AFDD-4613459FBD64}" srcOrd="1" destOrd="0" presId="urn:microsoft.com/office/officeart/2018/2/layout/IconVerticalSolidList"/>
    <dgm:cxn modelId="{1C1BC3D2-CC84-4DD2-BBFD-375DBB368B0B}" type="presParOf" srcId="{E0387034-7DA0-4DE1-AF18-CF0C3005D1BA}" destId="{0FC77CA2-4C2B-4D5D-BEA6-ADDB83BA132F}" srcOrd="2" destOrd="0" presId="urn:microsoft.com/office/officeart/2018/2/layout/IconVerticalSolidList"/>
    <dgm:cxn modelId="{1AFC6531-BD5E-4998-8DB6-64E7067B5FDC}" type="presParOf" srcId="{E0387034-7DA0-4DE1-AF18-CF0C3005D1BA}" destId="{1D24F9E4-BD18-4E24-ACB3-70149C5F24C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434AFA-283C-4540-9783-30CE885C9632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5C3B263-9D37-4CA8-96BA-B66BF161B2A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ES"/>
            <a:t>Reconocimiento constitucional</a:t>
          </a:r>
          <a:endParaRPr lang="en-US"/>
        </a:p>
      </dgm:t>
    </dgm:pt>
    <dgm:pt modelId="{9C0F8AB7-228D-480C-B616-7FF94A075A15}" type="parTrans" cxnId="{F643A9C3-C428-446D-8F0F-80AEF7FD30CB}">
      <dgm:prSet/>
      <dgm:spPr/>
      <dgm:t>
        <a:bodyPr/>
        <a:lstStyle/>
        <a:p>
          <a:endParaRPr lang="en-US"/>
        </a:p>
      </dgm:t>
    </dgm:pt>
    <dgm:pt modelId="{71C401A8-45BA-4870-9E90-847F0FB08AC1}" type="sibTrans" cxnId="{F643A9C3-C428-446D-8F0F-80AEF7FD30CB}">
      <dgm:prSet/>
      <dgm:spPr/>
      <dgm:t>
        <a:bodyPr/>
        <a:lstStyle/>
        <a:p>
          <a:endParaRPr lang="en-US"/>
        </a:p>
      </dgm:t>
    </dgm:pt>
    <dgm:pt modelId="{2BBAAD1C-2983-45A8-810F-4B96C3A1AC8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Art. 7: sindicatos y patronal, bases institucionales del Estado</a:t>
          </a:r>
          <a:endParaRPr lang="en-US"/>
        </a:p>
      </dgm:t>
    </dgm:pt>
    <dgm:pt modelId="{5E664E7E-338D-43C9-A8A6-2026DBFEF3F8}" type="parTrans" cxnId="{DBC670FC-ADA0-4A2A-AFA1-65D363BC9241}">
      <dgm:prSet/>
      <dgm:spPr/>
      <dgm:t>
        <a:bodyPr/>
        <a:lstStyle/>
        <a:p>
          <a:endParaRPr lang="en-US"/>
        </a:p>
      </dgm:t>
    </dgm:pt>
    <dgm:pt modelId="{E3951C57-6CB5-4EBC-A5E8-1F8B192B4206}" type="sibTrans" cxnId="{DBC670FC-ADA0-4A2A-AFA1-65D363BC9241}">
      <dgm:prSet/>
      <dgm:spPr/>
      <dgm:t>
        <a:bodyPr/>
        <a:lstStyle/>
        <a:p>
          <a:endParaRPr lang="en-US"/>
        </a:p>
      </dgm:t>
    </dgm:pt>
    <dgm:pt modelId="{3D63A43D-3A29-4392-8BAE-6C2F22E0AEA9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Art. 28: libertad sindical</a:t>
          </a:r>
          <a:endParaRPr lang="en-US"/>
        </a:p>
      </dgm:t>
    </dgm:pt>
    <dgm:pt modelId="{A9257FA7-220E-4672-8DA1-3E2CDE7CDFD0}" type="parTrans" cxnId="{05773101-1BF0-412F-B304-F4A50606AEA5}">
      <dgm:prSet/>
      <dgm:spPr/>
      <dgm:t>
        <a:bodyPr/>
        <a:lstStyle/>
        <a:p>
          <a:endParaRPr lang="en-US"/>
        </a:p>
      </dgm:t>
    </dgm:pt>
    <dgm:pt modelId="{F63F3185-8935-4C2B-A807-11A61A49EA84}" type="sibTrans" cxnId="{05773101-1BF0-412F-B304-F4A50606AEA5}">
      <dgm:prSet/>
      <dgm:spPr/>
      <dgm:t>
        <a:bodyPr/>
        <a:lstStyle/>
        <a:p>
          <a:endParaRPr lang="en-US"/>
        </a:p>
      </dgm:t>
    </dgm:pt>
    <dgm:pt modelId="{F0010C24-15AA-470A-829C-349721CEBBCD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Art. 37: negociación colectiva, pilar del mundo del trabajo</a:t>
          </a:r>
          <a:endParaRPr lang="en-US"/>
        </a:p>
      </dgm:t>
    </dgm:pt>
    <dgm:pt modelId="{B6752808-BB89-406F-B4C2-21C3DBBF0342}" type="parTrans" cxnId="{40649A8F-B278-4CED-B027-C00BD7E51ED0}">
      <dgm:prSet/>
      <dgm:spPr/>
      <dgm:t>
        <a:bodyPr/>
        <a:lstStyle/>
        <a:p>
          <a:endParaRPr lang="en-US"/>
        </a:p>
      </dgm:t>
    </dgm:pt>
    <dgm:pt modelId="{E41B1D63-690A-44B7-98B2-FB998C3CC321}" type="sibTrans" cxnId="{40649A8F-B278-4CED-B027-C00BD7E51ED0}">
      <dgm:prSet/>
      <dgm:spPr/>
      <dgm:t>
        <a:bodyPr/>
        <a:lstStyle/>
        <a:p>
          <a:endParaRPr lang="en-US"/>
        </a:p>
      </dgm:t>
    </dgm:pt>
    <dgm:pt modelId="{6E63196E-49AF-4725-B965-850DB7512A8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s-ES"/>
            <a:t>Apoyo legal: definición de:</a:t>
          </a:r>
          <a:endParaRPr lang="en-US"/>
        </a:p>
      </dgm:t>
    </dgm:pt>
    <dgm:pt modelId="{34C71EF4-3339-4D61-A166-4CF413D625A8}" type="parTrans" cxnId="{4D35BDA0-88D3-4CBD-84AB-E1FE7005BA82}">
      <dgm:prSet/>
      <dgm:spPr/>
      <dgm:t>
        <a:bodyPr/>
        <a:lstStyle/>
        <a:p>
          <a:endParaRPr lang="en-US"/>
        </a:p>
      </dgm:t>
    </dgm:pt>
    <dgm:pt modelId="{CABFEB86-6079-4106-9150-C37D25722321}" type="sibTrans" cxnId="{4D35BDA0-88D3-4CBD-84AB-E1FE7005BA82}">
      <dgm:prSet/>
      <dgm:spPr/>
      <dgm:t>
        <a:bodyPr/>
        <a:lstStyle/>
        <a:p>
          <a:endParaRPr lang="en-US"/>
        </a:p>
      </dgm:t>
    </dgm:pt>
    <dgm:pt modelId="{05A292A1-5E3F-429D-8953-B3B202F45593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Criterios para determinar los sujetos del DS</a:t>
          </a:r>
          <a:endParaRPr lang="en-US"/>
        </a:p>
      </dgm:t>
    </dgm:pt>
    <dgm:pt modelId="{7D7EFF6E-AA29-4B5C-A3AE-932E46C31E64}" type="parTrans" cxnId="{2DC3AE57-75B8-4C0E-983C-5C796C14E266}">
      <dgm:prSet/>
      <dgm:spPr/>
      <dgm:t>
        <a:bodyPr/>
        <a:lstStyle/>
        <a:p>
          <a:endParaRPr lang="en-US"/>
        </a:p>
      </dgm:t>
    </dgm:pt>
    <dgm:pt modelId="{669C85B8-AD91-45AB-85DF-0F740733A877}" type="sibTrans" cxnId="{2DC3AE57-75B8-4C0E-983C-5C796C14E266}">
      <dgm:prSet/>
      <dgm:spPr/>
      <dgm:t>
        <a:bodyPr/>
        <a:lstStyle/>
        <a:p>
          <a:endParaRPr lang="en-US"/>
        </a:p>
      </dgm:t>
    </dgm:pt>
    <dgm:pt modelId="{B0601908-54F0-411F-9BFC-9F447CFE276F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Atribución de función institucional</a:t>
          </a:r>
          <a:endParaRPr lang="en-US"/>
        </a:p>
      </dgm:t>
    </dgm:pt>
    <dgm:pt modelId="{4457249E-B268-496C-886C-6D9011DE3611}" type="parTrans" cxnId="{F6E30261-5BE8-4091-A430-76D0E409B1EF}">
      <dgm:prSet/>
      <dgm:spPr/>
      <dgm:t>
        <a:bodyPr/>
        <a:lstStyle/>
        <a:p>
          <a:endParaRPr lang="en-US"/>
        </a:p>
      </dgm:t>
    </dgm:pt>
    <dgm:pt modelId="{5E23632E-534F-400D-B466-CBEAFD86AF09}" type="sibTrans" cxnId="{F6E30261-5BE8-4091-A430-76D0E409B1EF}">
      <dgm:prSet/>
      <dgm:spPr/>
      <dgm:t>
        <a:bodyPr/>
        <a:lstStyle/>
        <a:p>
          <a:endParaRPr lang="en-US"/>
        </a:p>
      </dgm:t>
    </dgm:pt>
    <dgm:pt modelId="{94214AFA-4402-4280-A115-9C44709A08F1}" type="pres">
      <dgm:prSet presAssocID="{A9434AFA-283C-4540-9783-30CE885C9632}" presName="root" presStyleCnt="0">
        <dgm:presLayoutVars>
          <dgm:dir/>
          <dgm:resizeHandles val="exact"/>
        </dgm:presLayoutVars>
      </dgm:prSet>
      <dgm:spPr/>
    </dgm:pt>
    <dgm:pt modelId="{2B332CC7-B0EB-4E65-B799-32E0B4024B97}" type="pres">
      <dgm:prSet presAssocID="{85C3B263-9D37-4CA8-96BA-B66BF161B2A8}" presName="compNode" presStyleCnt="0"/>
      <dgm:spPr/>
    </dgm:pt>
    <dgm:pt modelId="{65734D62-F054-45A4-B076-9598ADF74FAC}" type="pres">
      <dgm:prSet presAssocID="{85C3B263-9D37-4CA8-96BA-B66BF161B2A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45520AFA-D8E7-4EE3-A550-2C541960871C}" type="pres">
      <dgm:prSet presAssocID="{85C3B263-9D37-4CA8-96BA-B66BF161B2A8}" presName="iconSpace" presStyleCnt="0"/>
      <dgm:spPr/>
    </dgm:pt>
    <dgm:pt modelId="{722CD02E-BBF8-4304-B77B-FCCDB1E622AE}" type="pres">
      <dgm:prSet presAssocID="{85C3B263-9D37-4CA8-96BA-B66BF161B2A8}" presName="parTx" presStyleLbl="revTx" presStyleIdx="0" presStyleCnt="4">
        <dgm:presLayoutVars>
          <dgm:chMax val="0"/>
          <dgm:chPref val="0"/>
        </dgm:presLayoutVars>
      </dgm:prSet>
      <dgm:spPr/>
    </dgm:pt>
    <dgm:pt modelId="{667D2F33-B5BE-4864-8D69-3AC5CB69E8BE}" type="pres">
      <dgm:prSet presAssocID="{85C3B263-9D37-4CA8-96BA-B66BF161B2A8}" presName="txSpace" presStyleCnt="0"/>
      <dgm:spPr/>
    </dgm:pt>
    <dgm:pt modelId="{64AD3286-E50F-40B3-84A8-0B7FC00CD84A}" type="pres">
      <dgm:prSet presAssocID="{85C3B263-9D37-4CA8-96BA-B66BF161B2A8}" presName="desTx" presStyleLbl="revTx" presStyleIdx="1" presStyleCnt="4">
        <dgm:presLayoutVars/>
      </dgm:prSet>
      <dgm:spPr/>
    </dgm:pt>
    <dgm:pt modelId="{A8B83A72-AA3A-4CE6-B381-1463E0BC4362}" type="pres">
      <dgm:prSet presAssocID="{71C401A8-45BA-4870-9E90-847F0FB08AC1}" presName="sibTrans" presStyleCnt="0"/>
      <dgm:spPr/>
    </dgm:pt>
    <dgm:pt modelId="{10A14BD7-4B9E-478A-818F-B2BA7E7AD868}" type="pres">
      <dgm:prSet presAssocID="{6E63196E-49AF-4725-B965-850DB7512A86}" presName="compNode" presStyleCnt="0"/>
      <dgm:spPr/>
    </dgm:pt>
    <dgm:pt modelId="{2B57F497-918A-4E30-8BA7-05A3E0D1E957}" type="pres">
      <dgm:prSet presAssocID="{6E63196E-49AF-4725-B965-850DB7512A8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50DB718B-3D89-466C-B5BC-EA5063D8382B}" type="pres">
      <dgm:prSet presAssocID="{6E63196E-49AF-4725-B965-850DB7512A86}" presName="iconSpace" presStyleCnt="0"/>
      <dgm:spPr/>
    </dgm:pt>
    <dgm:pt modelId="{A2EE543D-AB35-4E80-9CB3-08F5497FBEB3}" type="pres">
      <dgm:prSet presAssocID="{6E63196E-49AF-4725-B965-850DB7512A86}" presName="parTx" presStyleLbl="revTx" presStyleIdx="2" presStyleCnt="4">
        <dgm:presLayoutVars>
          <dgm:chMax val="0"/>
          <dgm:chPref val="0"/>
        </dgm:presLayoutVars>
      </dgm:prSet>
      <dgm:spPr/>
    </dgm:pt>
    <dgm:pt modelId="{F801BC1D-9C1D-4736-88EF-73772ED06492}" type="pres">
      <dgm:prSet presAssocID="{6E63196E-49AF-4725-B965-850DB7512A86}" presName="txSpace" presStyleCnt="0"/>
      <dgm:spPr/>
    </dgm:pt>
    <dgm:pt modelId="{D1EB1BB1-0432-4ED5-A059-EAB77F69EF2E}" type="pres">
      <dgm:prSet presAssocID="{6E63196E-49AF-4725-B965-850DB7512A86}" presName="desTx" presStyleLbl="revTx" presStyleIdx="3" presStyleCnt="4">
        <dgm:presLayoutVars/>
      </dgm:prSet>
      <dgm:spPr/>
    </dgm:pt>
  </dgm:ptLst>
  <dgm:cxnLst>
    <dgm:cxn modelId="{05773101-1BF0-412F-B304-F4A50606AEA5}" srcId="{85C3B263-9D37-4CA8-96BA-B66BF161B2A8}" destId="{3D63A43D-3A29-4392-8BAE-6C2F22E0AEA9}" srcOrd="1" destOrd="0" parTransId="{A9257FA7-220E-4672-8DA1-3E2CDE7CDFD0}" sibTransId="{F63F3185-8935-4C2B-A807-11A61A49EA84}"/>
    <dgm:cxn modelId="{AAB21A29-2141-4F8F-8896-6DC381C3B279}" type="presOf" srcId="{6E63196E-49AF-4725-B965-850DB7512A86}" destId="{A2EE543D-AB35-4E80-9CB3-08F5497FBEB3}" srcOrd="0" destOrd="0" presId="urn:microsoft.com/office/officeart/2018/5/layout/CenteredIconLabelDescriptionList"/>
    <dgm:cxn modelId="{54B4B435-637C-4947-877F-45DE32B580FD}" type="presOf" srcId="{F0010C24-15AA-470A-829C-349721CEBBCD}" destId="{64AD3286-E50F-40B3-84A8-0B7FC00CD84A}" srcOrd="0" destOrd="2" presId="urn:microsoft.com/office/officeart/2018/5/layout/CenteredIconLabelDescriptionList"/>
    <dgm:cxn modelId="{F6E30261-5BE8-4091-A430-76D0E409B1EF}" srcId="{6E63196E-49AF-4725-B965-850DB7512A86}" destId="{B0601908-54F0-411F-9BFC-9F447CFE276F}" srcOrd="1" destOrd="0" parTransId="{4457249E-B268-496C-886C-6D9011DE3611}" sibTransId="{5E23632E-534F-400D-B466-CBEAFD86AF09}"/>
    <dgm:cxn modelId="{FD339950-8CFB-4B52-8EB2-E4642377290C}" type="presOf" srcId="{2BBAAD1C-2983-45A8-810F-4B96C3A1AC8A}" destId="{64AD3286-E50F-40B3-84A8-0B7FC00CD84A}" srcOrd="0" destOrd="0" presId="urn:microsoft.com/office/officeart/2018/5/layout/CenteredIconLabelDescriptionList"/>
    <dgm:cxn modelId="{2DC3AE57-75B8-4C0E-983C-5C796C14E266}" srcId="{6E63196E-49AF-4725-B965-850DB7512A86}" destId="{05A292A1-5E3F-429D-8953-B3B202F45593}" srcOrd="0" destOrd="0" parTransId="{7D7EFF6E-AA29-4B5C-A3AE-932E46C31E64}" sibTransId="{669C85B8-AD91-45AB-85DF-0F740733A877}"/>
    <dgm:cxn modelId="{E279A384-238F-4E85-A89E-4FBC5732B4C2}" type="presOf" srcId="{A9434AFA-283C-4540-9783-30CE885C9632}" destId="{94214AFA-4402-4280-A115-9C44709A08F1}" srcOrd="0" destOrd="0" presId="urn:microsoft.com/office/officeart/2018/5/layout/CenteredIconLabelDescriptionList"/>
    <dgm:cxn modelId="{40649A8F-B278-4CED-B027-C00BD7E51ED0}" srcId="{85C3B263-9D37-4CA8-96BA-B66BF161B2A8}" destId="{F0010C24-15AA-470A-829C-349721CEBBCD}" srcOrd="2" destOrd="0" parTransId="{B6752808-BB89-406F-B4C2-21C3DBBF0342}" sibTransId="{E41B1D63-690A-44B7-98B2-FB998C3CC321}"/>
    <dgm:cxn modelId="{109AF992-19F6-4932-8129-65B018DAC9B8}" type="presOf" srcId="{3D63A43D-3A29-4392-8BAE-6C2F22E0AEA9}" destId="{64AD3286-E50F-40B3-84A8-0B7FC00CD84A}" srcOrd="0" destOrd="1" presId="urn:microsoft.com/office/officeart/2018/5/layout/CenteredIconLabelDescriptionList"/>
    <dgm:cxn modelId="{5112389D-A8E7-4E76-BC11-E26BE5804EF7}" type="presOf" srcId="{85C3B263-9D37-4CA8-96BA-B66BF161B2A8}" destId="{722CD02E-BBF8-4304-B77B-FCCDB1E622AE}" srcOrd="0" destOrd="0" presId="urn:microsoft.com/office/officeart/2018/5/layout/CenteredIconLabelDescriptionList"/>
    <dgm:cxn modelId="{4D35BDA0-88D3-4CBD-84AB-E1FE7005BA82}" srcId="{A9434AFA-283C-4540-9783-30CE885C9632}" destId="{6E63196E-49AF-4725-B965-850DB7512A86}" srcOrd="1" destOrd="0" parTransId="{34C71EF4-3339-4D61-A166-4CF413D625A8}" sibTransId="{CABFEB86-6079-4106-9150-C37D25722321}"/>
    <dgm:cxn modelId="{28153CB6-B721-4A2E-8F0B-B197E6CFC0E1}" type="presOf" srcId="{05A292A1-5E3F-429D-8953-B3B202F45593}" destId="{D1EB1BB1-0432-4ED5-A059-EAB77F69EF2E}" srcOrd="0" destOrd="0" presId="urn:microsoft.com/office/officeart/2018/5/layout/CenteredIconLabelDescriptionList"/>
    <dgm:cxn modelId="{F643A9C3-C428-446D-8F0F-80AEF7FD30CB}" srcId="{A9434AFA-283C-4540-9783-30CE885C9632}" destId="{85C3B263-9D37-4CA8-96BA-B66BF161B2A8}" srcOrd="0" destOrd="0" parTransId="{9C0F8AB7-228D-480C-B616-7FF94A075A15}" sibTransId="{71C401A8-45BA-4870-9E90-847F0FB08AC1}"/>
    <dgm:cxn modelId="{AD87BFDF-42B3-4C6F-B511-7DCE17D27257}" type="presOf" srcId="{B0601908-54F0-411F-9BFC-9F447CFE276F}" destId="{D1EB1BB1-0432-4ED5-A059-EAB77F69EF2E}" srcOrd="0" destOrd="1" presId="urn:microsoft.com/office/officeart/2018/5/layout/CenteredIconLabelDescriptionList"/>
    <dgm:cxn modelId="{DBC670FC-ADA0-4A2A-AFA1-65D363BC9241}" srcId="{85C3B263-9D37-4CA8-96BA-B66BF161B2A8}" destId="{2BBAAD1C-2983-45A8-810F-4B96C3A1AC8A}" srcOrd="0" destOrd="0" parTransId="{5E664E7E-338D-43C9-A8A6-2026DBFEF3F8}" sibTransId="{E3951C57-6CB5-4EBC-A5E8-1F8B192B4206}"/>
    <dgm:cxn modelId="{E7EDE734-0AA2-4B4E-B016-3098B7719940}" type="presParOf" srcId="{94214AFA-4402-4280-A115-9C44709A08F1}" destId="{2B332CC7-B0EB-4E65-B799-32E0B4024B97}" srcOrd="0" destOrd="0" presId="urn:microsoft.com/office/officeart/2018/5/layout/CenteredIconLabelDescriptionList"/>
    <dgm:cxn modelId="{C0A3D29A-A6F5-4C89-A87D-83DA7AC75FDA}" type="presParOf" srcId="{2B332CC7-B0EB-4E65-B799-32E0B4024B97}" destId="{65734D62-F054-45A4-B076-9598ADF74FAC}" srcOrd="0" destOrd="0" presId="urn:microsoft.com/office/officeart/2018/5/layout/CenteredIconLabelDescriptionList"/>
    <dgm:cxn modelId="{14D15756-405D-466F-9BFD-425F68D4CAC0}" type="presParOf" srcId="{2B332CC7-B0EB-4E65-B799-32E0B4024B97}" destId="{45520AFA-D8E7-4EE3-A550-2C541960871C}" srcOrd="1" destOrd="0" presId="urn:microsoft.com/office/officeart/2018/5/layout/CenteredIconLabelDescriptionList"/>
    <dgm:cxn modelId="{D542AF66-1F55-41AA-90B6-2BA1FDCED8BF}" type="presParOf" srcId="{2B332CC7-B0EB-4E65-B799-32E0B4024B97}" destId="{722CD02E-BBF8-4304-B77B-FCCDB1E622AE}" srcOrd="2" destOrd="0" presId="urn:microsoft.com/office/officeart/2018/5/layout/CenteredIconLabelDescriptionList"/>
    <dgm:cxn modelId="{14CF4FF6-6AF9-4181-83E0-E48E62BF93D7}" type="presParOf" srcId="{2B332CC7-B0EB-4E65-B799-32E0B4024B97}" destId="{667D2F33-B5BE-4864-8D69-3AC5CB69E8BE}" srcOrd="3" destOrd="0" presId="urn:microsoft.com/office/officeart/2018/5/layout/CenteredIconLabelDescriptionList"/>
    <dgm:cxn modelId="{E8936615-7D99-40B9-8756-BE8B450945E6}" type="presParOf" srcId="{2B332CC7-B0EB-4E65-B799-32E0B4024B97}" destId="{64AD3286-E50F-40B3-84A8-0B7FC00CD84A}" srcOrd="4" destOrd="0" presId="urn:microsoft.com/office/officeart/2018/5/layout/CenteredIconLabelDescriptionList"/>
    <dgm:cxn modelId="{16E80C7F-28C9-4FC2-B272-1A8FDC8E59F1}" type="presParOf" srcId="{94214AFA-4402-4280-A115-9C44709A08F1}" destId="{A8B83A72-AA3A-4CE6-B381-1463E0BC4362}" srcOrd="1" destOrd="0" presId="urn:microsoft.com/office/officeart/2018/5/layout/CenteredIconLabelDescriptionList"/>
    <dgm:cxn modelId="{988DF530-1C89-4E87-9B06-6BD24C837632}" type="presParOf" srcId="{94214AFA-4402-4280-A115-9C44709A08F1}" destId="{10A14BD7-4B9E-478A-818F-B2BA7E7AD868}" srcOrd="2" destOrd="0" presId="urn:microsoft.com/office/officeart/2018/5/layout/CenteredIconLabelDescriptionList"/>
    <dgm:cxn modelId="{907FD6FA-638E-4C6C-B7D2-6EFE3E0EF69A}" type="presParOf" srcId="{10A14BD7-4B9E-478A-818F-B2BA7E7AD868}" destId="{2B57F497-918A-4E30-8BA7-05A3E0D1E957}" srcOrd="0" destOrd="0" presId="urn:microsoft.com/office/officeart/2018/5/layout/CenteredIconLabelDescriptionList"/>
    <dgm:cxn modelId="{5ADF8D5F-2B2B-4BF1-AB45-A406F0EF394C}" type="presParOf" srcId="{10A14BD7-4B9E-478A-818F-B2BA7E7AD868}" destId="{50DB718B-3D89-466C-B5BC-EA5063D8382B}" srcOrd="1" destOrd="0" presId="urn:microsoft.com/office/officeart/2018/5/layout/CenteredIconLabelDescriptionList"/>
    <dgm:cxn modelId="{BA6DF1F8-9B7B-41E6-A5E6-0D70E8467F85}" type="presParOf" srcId="{10A14BD7-4B9E-478A-818F-B2BA7E7AD868}" destId="{A2EE543D-AB35-4E80-9CB3-08F5497FBEB3}" srcOrd="2" destOrd="0" presId="urn:microsoft.com/office/officeart/2018/5/layout/CenteredIconLabelDescriptionList"/>
    <dgm:cxn modelId="{85C86E2B-1D8C-4A48-A504-C315C1755E40}" type="presParOf" srcId="{10A14BD7-4B9E-478A-818F-B2BA7E7AD868}" destId="{F801BC1D-9C1D-4736-88EF-73772ED06492}" srcOrd="3" destOrd="0" presId="urn:microsoft.com/office/officeart/2018/5/layout/CenteredIconLabelDescriptionList"/>
    <dgm:cxn modelId="{B7D9121E-FC30-4F39-9458-C740B5169A77}" type="presParOf" srcId="{10A14BD7-4B9E-478A-818F-B2BA7E7AD868}" destId="{D1EB1BB1-0432-4ED5-A059-EAB77F69EF2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DC967C-AA15-4C9F-A24B-70BCAC69BB4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953503D-09B1-4120-BA5F-9D33498B2E21}">
      <dgm:prSet/>
      <dgm:spPr/>
      <dgm:t>
        <a:bodyPr/>
        <a:lstStyle/>
        <a:p>
          <a:r>
            <a:rPr lang="es-ES"/>
            <a:t>Todos los trabajadores tienen derecho a sindicarse libremente.</a:t>
          </a:r>
          <a:endParaRPr lang="en-US"/>
        </a:p>
      </dgm:t>
    </dgm:pt>
    <dgm:pt modelId="{31747E58-A74A-42F1-8EB6-7C23DE316789}" type="parTrans" cxnId="{548D0EC2-1887-4ABE-814D-058487FAE53F}">
      <dgm:prSet/>
      <dgm:spPr/>
      <dgm:t>
        <a:bodyPr/>
        <a:lstStyle/>
        <a:p>
          <a:endParaRPr lang="en-US"/>
        </a:p>
      </dgm:t>
    </dgm:pt>
    <dgm:pt modelId="{4485C9D6-6D79-428F-B707-C4AEAF5F5FB8}" type="sibTrans" cxnId="{548D0EC2-1887-4ABE-814D-058487FAE53F}">
      <dgm:prSet/>
      <dgm:spPr/>
      <dgm:t>
        <a:bodyPr/>
        <a:lstStyle/>
        <a:p>
          <a:endParaRPr lang="en-US"/>
        </a:p>
      </dgm:t>
    </dgm:pt>
    <dgm:pt modelId="{A146FBA2-E8DE-4F41-A6C7-F87D6E573E9A}">
      <dgm:prSet/>
      <dgm:spPr/>
      <dgm:t>
        <a:bodyPr/>
        <a:lstStyle/>
        <a:p>
          <a:r>
            <a:rPr lang="es-ES"/>
            <a:t>Los trabajadores pueden afiliarse al sindicato de su elección.</a:t>
          </a:r>
          <a:endParaRPr lang="en-US"/>
        </a:p>
      </dgm:t>
    </dgm:pt>
    <dgm:pt modelId="{F9701FB2-5AE1-4E3A-A06C-72CCEFEA501A}" type="parTrans" cxnId="{5E6C0DCB-EDC4-43F5-ADFD-604E278F56FA}">
      <dgm:prSet/>
      <dgm:spPr/>
      <dgm:t>
        <a:bodyPr/>
        <a:lstStyle/>
        <a:p>
          <a:endParaRPr lang="en-US"/>
        </a:p>
      </dgm:t>
    </dgm:pt>
    <dgm:pt modelId="{83B255F9-E40A-4E04-93CD-285E8067E088}" type="sibTrans" cxnId="{5E6C0DCB-EDC4-43F5-ADFD-604E278F56FA}">
      <dgm:prSet/>
      <dgm:spPr/>
      <dgm:t>
        <a:bodyPr/>
        <a:lstStyle/>
        <a:p>
          <a:endParaRPr lang="en-US"/>
        </a:p>
      </dgm:t>
    </dgm:pt>
    <dgm:pt modelId="{3D3CEDD4-CE53-4443-8707-C82941ABDF48}">
      <dgm:prSet/>
      <dgm:spPr/>
      <dgm:t>
        <a:bodyPr/>
        <a:lstStyle/>
        <a:p>
          <a:r>
            <a:rPr lang="es-ES"/>
            <a:t>Se prevé la posibilidad de elegir representantes de los trabajadores en las empresas de más de 6 trabajadores.</a:t>
          </a:r>
          <a:endParaRPr lang="en-US"/>
        </a:p>
      </dgm:t>
    </dgm:pt>
    <dgm:pt modelId="{725BF835-1BE7-4128-A801-09F3D958CD67}" type="parTrans" cxnId="{8F11B884-7775-44EB-9DD4-BAE7F7F9D92E}">
      <dgm:prSet/>
      <dgm:spPr/>
      <dgm:t>
        <a:bodyPr/>
        <a:lstStyle/>
        <a:p>
          <a:endParaRPr lang="en-US"/>
        </a:p>
      </dgm:t>
    </dgm:pt>
    <dgm:pt modelId="{3B7C6993-A083-4968-89F3-F07583369A78}" type="sibTrans" cxnId="{8F11B884-7775-44EB-9DD4-BAE7F7F9D92E}">
      <dgm:prSet/>
      <dgm:spPr/>
      <dgm:t>
        <a:bodyPr/>
        <a:lstStyle/>
        <a:p>
          <a:endParaRPr lang="en-US"/>
        </a:p>
      </dgm:t>
    </dgm:pt>
    <dgm:pt modelId="{486ADD23-6436-46F3-9625-C350D53140A5}" type="pres">
      <dgm:prSet presAssocID="{06DC967C-AA15-4C9F-A24B-70BCAC69BB46}" presName="root" presStyleCnt="0">
        <dgm:presLayoutVars>
          <dgm:dir/>
          <dgm:resizeHandles val="exact"/>
        </dgm:presLayoutVars>
      </dgm:prSet>
      <dgm:spPr/>
    </dgm:pt>
    <dgm:pt modelId="{8ED71BF2-13CA-4399-89E5-17B73A1D1429}" type="pres">
      <dgm:prSet presAssocID="{E953503D-09B1-4120-BA5F-9D33498B2E21}" presName="compNode" presStyleCnt="0"/>
      <dgm:spPr/>
    </dgm:pt>
    <dgm:pt modelId="{FA80BD65-87D8-48FA-911C-596548B4AB93}" type="pres">
      <dgm:prSet presAssocID="{E953503D-09B1-4120-BA5F-9D33498B2E21}" presName="bgRect" presStyleLbl="bgShp" presStyleIdx="0" presStyleCnt="3"/>
      <dgm:spPr/>
    </dgm:pt>
    <dgm:pt modelId="{57057D42-BA01-4604-ACB5-D0647A74942A}" type="pres">
      <dgm:prSet presAssocID="{E953503D-09B1-4120-BA5F-9D33498B2E2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Success"/>
        </a:ext>
      </dgm:extLst>
    </dgm:pt>
    <dgm:pt modelId="{8D4D39F7-0889-480D-9208-A7D279D88461}" type="pres">
      <dgm:prSet presAssocID="{E953503D-09B1-4120-BA5F-9D33498B2E21}" presName="spaceRect" presStyleCnt="0"/>
      <dgm:spPr/>
    </dgm:pt>
    <dgm:pt modelId="{19FF5725-263E-4D3B-864F-CB1131435BD0}" type="pres">
      <dgm:prSet presAssocID="{E953503D-09B1-4120-BA5F-9D33498B2E21}" presName="parTx" presStyleLbl="revTx" presStyleIdx="0" presStyleCnt="3">
        <dgm:presLayoutVars>
          <dgm:chMax val="0"/>
          <dgm:chPref val="0"/>
        </dgm:presLayoutVars>
      </dgm:prSet>
      <dgm:spPr/>
    </dgm:pt>
    <dgm:pt modelId="{AB4C93BA-6FBA-4421-A221-AAF88A9220A6}" type="pres">
      <dgm:prSet presAssocID="{4485C9D6-6D79-428F-B707-C4AEAF5F5FB8}" presName="sibTrans" presStyleCnt="0"/>
      <dgm:spPr/>
    </dgm:pt>
    <dgm:pt modelId="{94475963-184F-4BFB-A56B-0B20E18CAB7B}" type="pres">
      <dgm:prSet presAssocID="{A146FBA2-E8DE-4F41-A6C7-F87D6E573E9A}" presName="compNode" presStyleCnt="0"/>
      <dgm:spPr/>
    </dgm:pt>
    <dgm:pt modelId="{B8A66170-6EBB-4726-8B5F-6005CBF8C405}" type="pres">
      <dgm:prSet presAssocID="{A146FBA2-E8DE-4F41-A6C7-F87D6E573E9A}" presName="bgRect" presStyleLbl="bgShp" presStyleIdx="1" presStyleCnt="3"/>
      <dgm:spPr/>
    </dgm:pt>
    <dgm:pt modelId="{BD81D5B5-CF71-4721-8EAA-EB419C567515}" type="pres">
      <dgm:prSet presAssocID="{A146FBA2-E8DE-4F41-A6C7-F87D6E573E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EA22AE85-0387-4B71-AAB1-0B7E3F6B52CF}" type="pres">
      <dgm:prSet presAssocID="{A146FBA2-E8DE-4F41-A6C7-F87D6E573E9A}" presName="spaceRect" presStyleCnt="0"/>
      <dgm:spPr/>
    </dgm:pt>
    <dgm:pt modelId="{98F17EAE-81B7-4429-9146-98B641EC05BA}" type="pres">
      <dgm:prSet presAssocID="{A146FBA2-E8DE-4F41-A6C7-F87D6E573E9A}" presName="parTx" presStyleLbl="revTx" presStyleIdx="1" presStyleCnt="3">
        <dgm:presLayoutVars>
          <dgm:chMax val="0"/>
          <dgm:chPref val="0"/>
        </dgm:presLayoutVars>
      </dgm:prSet>
      <dgm:spPr/>
    </dgm:pt>
    <dgm:pt modelId="{A490761D-AA6D-424D-84DB-22D7471AF7C4}" type="pres">
      <dgm:prSet presAssocID="{83B255F9-E40A-4E04-93CD-285E8067E088}" presName="sibTrans" presStyleCnt="0"/>
      <dgm:spPr/>
    </dgm:pt>
    <dgm:pt modelId="{AC0B53D0-F4B1-4F17-981C-F1692D999FFD}" type="pres">
      <dgm:prSet presAssocID="{3D3CEDD4-CE53-4443-8707-C82941ABDF48}" presName="compNode" presStyleCnt="0"/>
      <dgm:spPr/>
    </dgm:pt>
    <dgm:pt modelId="{6A0C569C-D42F-494C-A98B-276C9FF3DEC6}" type="pres">
      <dgm:prSet presAssocID="{3D3CEDD4-CE53-4443-8707-C82941ABDF48}" presName="bgRect" presStyleLbl="bgShp" presStyleIdx="2" presStyleCnt="3"/>
      <dgm:spPr/>
    </dgm:pt>
    <dgm:pt modelId="{54389A59-DE4A-4957-98BC-E053ED19C998}" type="pres">
      <dgm:prSet presAssocID="{3D3CEDD4-CE53-4443-8707-C82941ABDF4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EF62ECB7-C361-4590-A59A-34825EDDE025}" type="pres">
      <dgm:prSet presAssocID="{3D3CEDD4-CE53-4443-8707-C82941ABDF48}" presName="spaceRect" presStyleCnt="0"/>
      <dgm:spPr/>
    </dgm:pt>
    <dgm:pt modelId="{F02E55FC-5C2D-42A5-80BA-EAA0A3CE56AF}" type="pres">
      <dgm:prSet presAssocID="{3D3CEDD4-CE53-4443-8707-C82941ABDF4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BB8050C-4FAD-402C-8A0C-F45FA5CC50A5}" type="presOf" srcId="{E953503D-09B1-4120-BA5F-9D33498B2E21}" destId="{19FF5725-263E-4D3B-864F-CB1131435BD0}" srcOrd="0" destOrd="0" presId="urn:microsoft.com/office/officeart/2018/2/layout/IconVerticalSolidList"/>
    <dgm:cxn modelId="{C7797564-FF70-4C4E-A204-420ADAE5CBF1}" type="presOf" srcId="{A146FBA2-E8DE-4F41-A6C7-F87D6E573E9A}" destId="{98F17EAE-81B7-4429-9146-98B641EC05BA}" srcOrd="0" destOrd="0" presId="urn:microsoft.com/office/officeart/2018/2/layout/IconVerticalSolidList"/>
    <dgm:cxn modelId="{8F11B884-7775-44EB-9DD4-BAE7F7F9D92E}" srcId="{06DC967C-AA15-4C9F-A24B-70BCAC69BB46}" destId="{3D3CEDD4-CE53-4443-8707-C82941ABDF48}" srcOrd="2" destOrd="0" parTransId="{725BF835-1BE7-4128-A801-09F3D958CD67}" sibTransId="{3B7C6993-A083-4968-89F3-F07583369A78}"/>
    <dgm:cxn modelId="{5BE246B8-9106-4EA5-9FCD-AF47561E1769}" type="presOf" srcId="{3D3CEDD4-CE53-4443-8707-C82941ABDF48}" destId="{F02E55FC-5C2D-42A5-80BA-EAA0A3CE56AF}" srcOrd="0" destOrd="0" presId="urn:microsoft.com/office/officeart/2018/2/layout/IconVerticalSolidList"/>
    <dgm:cxn modelId="{548D0EC2-1887-4ABE-814D-058487FAE53F}" srcId="{06DC967C-AA15-4C9F-A24B-70BCAC69BB46}" destId="{E953503D-09B1-4120-BA5F-9D33498B2E21}" srcOrd="0" destOrd="0" parTransId="{31747E58-A74A-42F1-8EB6-7C23DE316789}" sibTransId="{4485C9D6-6D79-428F-B707-C4AEAF5F5FB8}"/>
    <dgm:cxn modelId="{5E6C0DCB-EDC4-43F5-ADFD-604E278F56FA}" srcId="{06DC967C-AA15-4C9F-A24B-70BCAC69BB46}" destId="{A146FBA2-E8DE-4F41-A6C7-F87D6E573E9A}" srcOrd="1" destOrd="0" parTransId="{F9701FB2-5AE1-4E3A-A06C-72CCEFEA501A}" sibTransId="{83B255F9-E40A-4E04-93CD-285E8067E088}"/>
    <dgm:cxn modelId="{7DEDE4F1-D76E-4221-8CB6-61FF83BFF279}" type="presOf" srcId="{06DC967C-AA15-4C9F-A24B-70BCAC69BB46}" destId="{486ADD23-6436-46F3-9625-C350D53140A5}" srcOrd="0" destOrd="0" presId="urn:microsoft.com/office/officeart/2018/2/layout/IconVerticalSolidList"/>
    <dgm:cxn modelId="{CE186AF0-95D4-4203-83A0-B0AAF6DB06AE}" type="presParOf" srcId="{486ADD23-6436-46F3-9625-C350D53140A5}" destId="{8ED71BF2-13CA-4399-89E5-17B73A1D1429}" srcOrd="0" destOrd="0" presId="urn:microsoft.com/office/officeart/2018/2/layout/IconVerticalSolidList"/>
    <dgm:cxn modelId="{A7FB777F-6F74-4D58-8983-553514430ABC}" type="presParOf" srcId="{8ED71BF2-13CA-4399-89E5-17B73A1D1429}" destId="{FA80BD65-87D8-48FA-911C-596548B4AB93}" srcOrd="0" destOrd="0" presId="urn:microsoft.com/office/officeart/2018/2/layout/IconVerticalSolidList"/>
    <dgm:cxn modelId="{65119805-D97D-489A-B5D0-9D0397582E9A}" type="presParOf" srcId="{8ED71BF2-13CA-4399-89E5-17B73A1D1429}" destId="{57057D42-BA01-4604-ACB5-D0647A74942A}" srcOrd="1" destOrd="0" presId="urn:microsoft.com/office/officeart/2018/2/layout/IconVerticalSolidList"/>
    <dgm:cxn modelId="{97D2AE79-21D2-475D-92FC-10F84C506E8B}" type="presParOf" srcId="{8ED71BF2-13CA-4399-89E5-17B73A1D1429}" destId="{8D4D39F7-0889-480D-9208-A7D279D88461}" srcOrd="2" destOrd="0" presId="urn:microsoft.com/office/officeart/2018/2/layout/IconVerticalSolidList"/>
    <dgm:cxn modelId="{905A6B57-E732-4400-9DC0-E591A307528B}" type="presParOf" srcId="{8ED71BF2-13CA-4399-89E5-17B73A1D1429}" destId="{19FF5725-263E-4D3B-864F-CB1131435BD0}" srcOrd="3" destOrd="0" presId="urn:microsoft.com/office/officeart/2018/2/layout/IconVerticalSolidList"/>
    <dgm:cxn modelId="{5367FC7A-E890-4684-8297-10D9082FF8DB}" type="presParOf" srcId="{486ADD23-6436-46F3-9625-C350D53140A5}" destId="{AB4C93BA-6FBA-4421-A221-AAF88A9220A6}" srcOrd="1" destOrd="0" presId="urn:microsoft.com/office/officeart/2018/2/layout/IconVerticalSolidList"/>
    <dgm:cxn modelId="{8B5C2112-4636-49F2-848B-7DAE03B4ED4E}" type="presParOf" srcId="{486ADD23-6436-46F3-9625-C350D53140A5}" destId="{94475963-184F-4BFB-A56B-0B20E18CAB7B}" srcOrd="2" destOrd="0" presId="urn:microsoft.com/office/officeart/2018/2/layout/IconVerticalSolidList"/>
    <dgm:cxn modelId="{C1379061-3FAD-4428-AB67-4684F818201E}" type="presParOf" srcId="{94475963-184F-4BFB-A56B-0B20E18CAB7B}" destId="{B8A66170-6EBB-4726-8B5F-6005CBF8C405}" srcOrd="0" destOrd="0" presId="urn:microsoft.com/office/officeart/2018/2/layout/IconVerticalSolidList"/>
    <dgm:cxn modelId="{ADBF814A-D176-4D8C-97CB-487CDAC58B6D}" type="presParOf" srcId="{94475963-184F-4BFB-A56B-0B20E18CAB7B}" destId="{BD81D5B5-CF71-4721-8EAA-EB419C567515}" srcOrd="1" destOrd="0" presId="urn:microsoft.com/office/officeart/2018/2/layout/IconVerticalSolidList"/>
    <dgm:cxn modelId="{387F6918-4CD7-4765-9869-592546B1DAA3}" type="presParOf" srcId="{94475963-184F-4BFB-A56B-0B20E18CAB7B}" destId="{EA22AE85-0387-4B71-AAB1-0B7E3F6B52CF}" srcOrd="2" destOrd="0" presId="urn:microsoft.com/office/officeart/2018/2/layout/IconVerticalSolidList"/>
    <dgm:cxn modelId="{154F4922-8FEC-4EDF-913A-77793855BC4E}" type="presParOf" srcId="{94475963-184F-4BFB-A56B-0B20E18CAB7B}" destId="{98F17EAE-81B7-4429-9146-98B641EC05BA}" srcOrd="3" destOrd="0" presId="urn:microsoft.com/office/officeart/2018/2/layout/IconVerticalSolidList"/>
    <dgm:cxn modelId="{6A06B9C9-8BBB-4373-AEE9-A8E6E9E501C0}" type="presParOf" srcId="{486ADD23-6436-46F3-9625-C350D53140A5}" destId="{A490761D-AA6D-424D-84DB-22D7471AF7C4}" srcOrd="3" destOrd="0" presId="urn:microsoft.com/office/officeart/2018/2/layout/IconVerticalSolidList"/>
    <dgm:cxn modelId="{53D288F7-C029-4DA4-BE76-E4F02C7E5011}" type="presParOf" srcId="{486ADD23-6436-46F3-9625-C350D53140A5}" destId="{AC0B53D0-F4B1-4F17-981C-F1692D999FFD}" srcOrd="4" destOrd="0" presId="urn:microsoft.com/office/officeart/2018/2/layout/IconVerticalSolidList"/>
    <dgm:cxn modelId="{29733C09-3D3B-41B8-A1EB-CB8E4CDA6EAB}" type="presParOf" srcId="{AC0B53D0-F4B1-4F17-981C-F1692D999FFD}" destId="{6A0C569C-D42F-494C-A98B-276C9FF3DEC6}" srcOrd="0" destOrd="0" presId="urn:microsoft.com/office/officeart/2018/2/layout/IconVerticalSolidList"/>
    <dgm:cxn modelId="{063F3344-D4C9-41CF-84CC-C74F428FE3F4}" type="presParOf" srcId="{AC0B53D0-F4B1-4F17-981C-F1692D999FFD}" destId="{54389A59-DE4A-4957-98BC-E053ED19C998}" srcOrd="1" destOrd="0" presId="urn:microsoft.com/office/officeart/2018/2/layout/IconVerticalSolidList"/>
    <dgm:cxn modelId="{557C94C3-6352-4D9F-A606-EC0146F2EACB}" type="presParOf" srcId="{AC0B53D0-F4B1-4F17-981C-F1692D999FFD}" destId="{EF62ECB7-C361-4590-A59A-34825EDDE025}" srcOrd="2" destOrd="0" presId="urn:microsoft.com/office/officeart/2018/2/layout/IconVerticalSolidList"/>
    <dgm:cxn modelId="{C44C1A39-D630-4B8B-857E-4DBBF079DA73}" type="presParOf" srcId="{AC0B53D0-F4B1-4F17-981C-F1692D999FFD}" destId="{F02E55FC-5C2D-42A5-80BA-EAA0A3CE56A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8EAB5E-4433-4956-8906-C0B5CC53B5D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A2BA903-25DB-4987-AA5B-1EBFE04693F2}">
      <dgm:prSet/>
      <dgm:spPr/>
      <dgm:t>
        <a:bodyPr/>
        <a:lstStyle/>
        <a:p>
          <a:r>
            <a:rPr lang="es-ES"/>
            <a:t>Órgano consultivo del Gobierno en materia socioeconómica y laboral</a:t>
          </a:r>
          <a:endParaRPr lang="en-US"/>
        </a:p>
      </dgm:t>
    </dgm:pt>
    <dgm:pt modelId="{9CD77B0E-3CCB-4090-A793-057FCEBD1D74}" type="parTrans" cxnId="{5CED2FC1-9160-409E-9998-C91373230D8B}">
      <dgm:prSet/>
      <dgm:spPr/>
      <dgm:t>
        <a:bodyPr/>
        <a:lstStyle/>
        <a:p>
          <a:endParaRPr lang="en-US"/>
        </a:p>
      </dgm:t>
    </dgm:pt>
    <dgm:pt modelId="{BEA3B16E-FAF8-4B95-B1DD-92DE073BB33A}" type="sibTrans" cxnId="{5CED2FC1-9160-409E-9998-C91373230D8B}">
      <dgm:prSet/>
      <dgm:spPr/>
      <dgm:t>
        <a:bodyPr/>
        <a:lstStyle/>
        <a:p>
          <a:endParaRPr lang="en-US"/>
        </a:p>
      </dgm:t>
    </dgm:pt>
    <dgm:pt modelId="{18CE7D03-9495-4C45-8F71-B98358ADE464}">
      <dgm:prSet/>
      <dgm:spPr/>
      <dgm:t>
        <a:bodyPr/>
        <a:lstStyle/>
        <a:p>
          <a:r>
            <a:rPr lang="es-ES"/>
            <a:t>Informa los proyectos de Ley presentados por el Gobierno en materia sociolaboral, así como algunos proyectos reglamentarios de especial trascendencia.</a:t>
          </a:r>
          <a:endParaRPr lang="en-US"/>
        </a:p>
      </dgm:t>
    </dgm:pt>
    <dgm:pt modelId="{1F282525-AF10-46C8-9E22-8195567DEC99}" type="parTrans" cxnId="{1D58B53C-C354-4277-BB48-4329FC806F04}">
      <dgm:prSet/>
      <dgm:spPr/>
      <dgm:t>
        <a:bodyPr/>
        <a:lstStyle/>
        <a:p>
          <a:endParaRPr lang="en-US"/>
        </a:p>
      </dgm:t>
    </dgm:pt>
    <dgm:pt modelId="{815282B2-1E37-460C-B17F-F416C0F5A2C1}" type="sibTrans" cxnId="{1D58B53C-C354-4277-BB48-4329FC806F04}">
      <dgm:prSet/>
      <dgm:spPr/>
      <dgm:t>
        <a:bodyPr/>
        <a:lstStyle/>
        <a:p>
          <a:endParaRPr lang="en-US"/>
        </a:p>
      </dgm:t>
    </dgm:pt>
    <dgm:pt modelId="{A1804E33-8B08-4E15-BE6C-ECF95E5131B2}" type="pres">
      <dgm:prSet presAssocID="{878EAB5E-4433-4956-8906-C0B5CC53B5D0}" presName="root" presStyleCnt="0">
        <dgm:presLayoutVars>
          <dgm:dir/>
          <dgm:resizeHandles val="exact"/>
        </dgm:presLayoutVars>
      </dgm:prSet>
      <dgm:spPr/>
    </dgm:pt>
    <dgm:pt modelId="{8B5C2B09-8941-49BB-846A-1FB55C29BE8E}" type="pres">
      <dgm:prSet presAssocID="{BA2BA903-25DB-4987-AA5B-1EBFE04693F2}" presName="compNode" presStyleCnt="0"/>
      <dgm:spPr/>
    </dgm:pt>
    <dgm:pt modelId="{88152076-6DD4-4B61-A13C-1D3813154BE4}" type="pres">
      <dgm:prSet presAssocID="{BA2BA903-25DB-4987-AA5B-1EBFE04693F2}" presName="bgRect" presStyleLbl="bgShp" presStyleIdx="0" presStyleCnt="2"/>
      <dgm:spPr/>
    </dgm:pt>
    <dgm:pt modelId="{DE78A1F1-6801-4AB7-AFBC-804C5B353AE8}" type="pres">
      <dgm:prSet presAssocID="{BA2BA903-25DB-4987-AA5B-1EBFE04693F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1DFB0A32-B073-4D6C-8B35-36F85D9525C5}" type="pres">
      <dgm:prSet presAssocID="{BA2BA903-25DB-4987-AA5B-1EBFE04693F2}" presName="spaceRect" presStyleCnt="0"/>
      <dgm:spPr/>
    </dgm:pt>
    <dgm:pt modelId="{7AF7711A-9906-4713-8219-F8B076A43556}" type="pres">
      <dgm:prSet presAssocID="{BA2BA903-25DB-4987-AA5B-1EBFE04693F2}" presName="parTx" presStyleLbl="revTx" presStyleIdx="0" presStyleCnt="2">
        <dgm:presLayoutVars>
          <dgm:chMax val="0"/>
          <dgm:chPref val="0"/>
        </dgm:presLayoutVars>
      </dgm:prSet>
      <dgm:spPr/>
    </dgm:pt>
    <dgm:pt modelId="{6ACE8EC7-CDFB-480B-8AF4-D99932B9D6BF}" type="pres">
      <dgm:prSet presAssocID="{BEA3B16E-FAF8-4B95-B1DD-92DE073BB33A}" presName="sibTrans" presStyleCnt="0"/>
      <dgm:spPr/>
    </dgm:pt>
    <dgm:pt modelId="{CAB8FC36-23A0-4B54-AF5E-1A2AA17E0EAE}" type="pres">
      <dgm:prSet presAssocID="{18CE7D03-9495-4C45-8F71-B98358ADE464}" presName="compNode" presStyleCnt="0"/>
      <dgm:spPr/>
    </dgm:pt>
    <dgm:pt modelId="{A016B1E3-866C-49FB-8A93-BE496E5BEA54}" type="pres">
      <dgm:prSet presAssocID="{18CE7D03-9495-4C45-8F71-B98358ADE464}" presName="bgRect" presStyleLbl="bgShp" presStyleIdx="1" presStyleCnt="2"/>
      <dgm:spPr/>
    </dgm:pt>
    <dgm:pt modelId="{8592A147-0999-46D7-B118-9311BE88737B}" type="pres">
      <dgm:prSet presAssocID="{18CE7D03-9495-4C45-8F71-B98358ADE46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4DD4A258-0C0C-4088-8AC3-7337638212E5}" type="pres">
      <dgm:prSet presAssocID="{18CE7D03-9495-4C45-8F71-B98358ADE464}" presName="spaceRect" presStyleCnt="0"/>
      <dgm:spPr/>
    </dgm:pt>
    <dgm:pt modelId="{F57C4A19-D635-4C35-8319-C7F013B77D42}" type="pres">
      <dgm:prSet presAssocID="{18CE7D03-9495-4C45-8F71-B98358ADE46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D58B53C-C354-4277-BB48-4329FC806F04}" srcId="{878EAB5E-4433-4956-8906-C0B5CC53B5D0}" destId="{18CE7D03-9495-4C45-8F71-B98358ADE464}" srcOrd="1" destOrd="0" parTransId="{1F282525-AF10-46C8-9E22-8195567DEC99}" sibTransId="{815282B2-1E37-460C-B17F-F416C0F5A2C1}"/>
    <dgm:cxn modelId="{3C351481-2FCA-4A9F-B901-B1EB22340D09}" type="presOf" srcId="{BA2BA903-25DB-4987-AA5B-1EBFE04693F2}" destId="{7AF7711A-9906-4713-8219-F8B076A43556}" srcOrd="0" destOrd="0" presId="urn:microsoft.com/office/officeart/2018/2/layout/IconVerticalSolidList"/>
    <dgm:cxn modelId="{5CED2FC1-9160-409E-9998-C91373230D8B}" srcId="{878EAB5E-4433-4956-8906-C0B5CC53B5D0}" destId="{BA2BA903-25DB-4987-AA5B-1EBFE04693F2}" srcOrd="0" destOrd="0" parTransId="{9CD77B0E-3CCB-4090-A793-057FCEBD1D74}" sibTransId="{BEA3B16E-FAF8-4B95-B1DD-92DE073BB33A}"/>
    <dgm:cxn modelId="{B63601F0-595D-4F05-BCC0-41372AB9376B}" type="presOf" srcId="{878EAB5E-4433-4956-8906-C0B5CC53B5D0}" destId="{A1804E33-8B08-4E15-BE6C-ECF95E5131B2}" srcOrd="0" destOrd="0" presId="urn:microsoft.com/office/officeart/2018/2/layout/IconVerticalSolidList"/>
    <dgm:cxn modelId="{1B3C92FD-0698-4609-820A-852705476D36}" type="presOf" srcId="{18CE7D03-9495-4C45-8F71-B98358ADE464}" destId="{F57C4A19-D635-4C35-8319-C7F013B77D42}" srcOrd="0" destOrd="0" presId="urn:microsoft.com/office/officeart/2018/2/layout/IconVerticalSolidList"/>
    <dgm:cxn modelId="{B5545B2B-695F-4B42-8072-96D13291F4B8}" type="presParOf" srcId="{A1804E33-8B08-4E15-BE6C-ECF95E5131B2}" destId="{8B5C2B09-8941-49BB-846A-1FB55C29BE8E}" srcOrd="0" destOrd="0" presId="urn:microsoft.com/office/officeart/2018/2/layout/IconVerticalSolidList"/>
    <dgm:cxn modelId="{E355FE7C-727D-4B39-A4A5-29083E1E9D2B}" type="presParOf" srcId="{8B5C2B09-8941-49BB-846A-1FB55C29BE8E}" destId="{88152076-6DD4-4B61-A13C-1D3813154BE4}" srcOrd="0" destOrd="0" presId="urn:microsoft.com/office/officeart/2018/2/layout/IconVerticalSolidList"/>
    <dgm:cxn modelId="{ECBA9715-44C1-48A4-B039-7D52EAA854AE}" type="presParOf" srcId="{8B5C2B09-8941-49BB-846A-1FB55C29BE8E}" destId="{DE78A1F1-6801-4AB7-AFBC-804C5B353AE8}" srcOrd="1" destOrd="0" presId="urn:microsoft.com/office/officeart/2018/2/layout/IconVerticalSolidList"/>
    <dgm:cxn modelId="{2622453B-DE20-461A-9252-36F001416485}" type="presParOf" srcId="{8B5C2B09-8941-49BB-846A-1FB55C29BE8E}" destId="{1DFB0A32-B073-4D6C-8B35-36F85D9525C5}" srcOrd="2" destOrd="0" presId="urn:microsoft.com/office/officeart/2018/2/layout/IconVerticalSolidList"/>
    <dgm:cxn modelId="{E0462DEB-495B-40F5-9A58-3133EDA69024}" type="presParOf" srcId="{8B5C2B09-8941-49BB-846A-1FB55C29BE8E}" destId="{7AF7711A-9906-4713-8219-F8B076A43556}" srcOrd="3" destOrd="0" presId="urn:microsoft.com/office/officeart/2018/2/layout/IconVerticalSolidList"/>
    <dgm:cxn modelId="{8B1017AF-752D-447C-A07C-E95AA2C2B773}" type="presParOf" srcId="{A1804E33-8B08-4E15-BE6C-ECF95E5131B2}" destId="{6ACE8EC7-CDFB-480B-8AF4-D99932B9D6BF}" srcOrd="1" destOrd="0" presId="urn:microsoft.com/office/officeart/2018/2/layout/IconVerticalSolidList"/>
    <dgm:cxn modelId="{42A94CD3-1E19-4A90-8EE5-BDC78465C6B5}" type="presParOf" srcId="{A1804E33-8B08-4E15-BE6C-ECF95E5131B2}" destId="{CAB8FC36-23A0-4B54-AF5E-1A2AA17E0EAE}" srcOrd="2" destOrd="0" presId="urn:microsoft.com/office/officeart/2018/2/layout/IconVerticalSolidList"/>
    <dgm:cxn modelId="{A9FC95AB-BF3D-44FB-BCBF-EFD387A27914}" type="presParOf" srcId="{CAB8FC36-23A0-4B54-AF5E-1A2AA17E0EAE}" destId="{A016B1E3-866C-49FB-8A93-BE496E5BEA54}" srcOrd="0" destOrd="0" presId="urn:microsoft.com/office/officeart/2018/2/layout/IconVerticalSolidList"/>
    <dgm:cxn modelId="{74F6355B-99CB-4A88-8567-A3E05B90EF14}" type="presParOf" srcId="{CAB8FC36-23A0-4B54-AF5E-1A2AA17E0EAE}" destId="{8592A147-0999-46D7-B118-9311BE88737B}" srcOrd="1" destOrd="0" presId="urn:microsoft.com/office/officeart/2018/2/layout/IconVerticalSolidList"/>
    <dgm:cxn modelId="{AB91176A-9A1C-49D0-9976-9D572781477D}" type="presParOf" srcId="{CAB8FC36-23A0-4B54-AF5E-1A2AA17E0EAE}" destId="{4DD4A258-0C0C-4088-8AC3-7337638212E5}" srcOrd="2" destOrd="0" presId="urn:microsoft.com/office/officeart/2018/2/layout/IconVerticalSolidList"/>
    <dgm:cxn modelId="{B17ED73C-AB97-44FF-9F1F-ED52DEB4BA2F}" type="presParOf" srcId="{CAB8FC36-23A0-4B54-AF5E-1A2AA17E0EAE}" destId="{F57C4A19-D635-4C35-8319-C7F013B77D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5BCCA3-92CE-4DF9-92DD-65DD00A00A2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CC3DE99-BBC9-42A3-9A7E-D7377E4327AC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En ocasiones, es bueno que empresarios y sindicatos hablen sin presencia de los poderes públicos, o con un respaldo </a:t>
          </a:r>
          <a:r>
            <a:rPr lang="es-ES"/>
            <a:t>posterior.</a:t>
          </a:r>
          <a:endParaRPr lang="en-US" dirty="0"/>
        </a:p>
      </dgm:t>
    </dgm:pt>
    <dgm:pt modelId="{1898FF56-4D90-4CBF-9C2F-F207A8B121BB}" type="parTrans" cxnId="{251051D2-3521-4073-9216-36D610B56D93}">
      <dgm:prSet/>
      <dgm:spPr/>
      <dgm:t>
        <a:bodyPr/>
        <a:lstStyle/>
        <a:p>
          <a:endParaRPr lang="en-US"/>
        </a:p>
      </dgm:t>
    </dgm:pt>
    <dgm:pt modelId="{7479207B-4C80-4001-95A9-17DB1C929B63}" type="sibTrans" cxnId="{251051D2-3521-4073-9216-36D610B56D93}">
      <dgm:prSet/>
      <dgm:spPr/>
      <dgm:t>
        <a:bodyPr/>
        <a:lstStyle/>
        <a:p>
          <a:endParaRPr lang="en-US"/>
        </a:p>
      </dgm:t>
    </dgm:pt>
    <dgm:pt modelId="{A907FAEB-2C04-405D-8359-7CB4D5A3CE88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Acuerdos para la Negociación Colectiva: pautas a los negociadores de convenios colectivos</a:t>
          </a:r>
        </a:p>
      </dgm:t>
    </dgm:pt>
    <dgm:pt modelId="{268D4383-8F39-4E33-B9F8-3E9B08E880DD}" type="parTrans" cxnId="{E495A03D-ED09-41AD-8B34-C69DF5D0DAA4}">
      <dgm:prSet/>
      <dgm:spPr/>
      <dgm:t>
        <a:bodyPr/>
        <a:lstStyle/>
        <a:p>
          <a:endParaRPr lang="es-ES"/>
        </a:p>
      </dgm:t>
    </dgm:pt>
    <dgm:pt modelId="{44CC50FF-D83D-4FF7-9998-A9AEEFB107C8}" type="sibTrans" cxnId="{E495A03D-ED09-41AD-8B34-C69DF5D0DAA4}">
      <dgm:prSet/>
      <dgm:spPr/>
      <dgm:t>
        <a:bodyPr/>
        <a:lstStyle/>
        <a:p>
          <a:endParaRPr lang="es-ES"/>
        </a:p>
      </dgm:t>
    </dgm:pt>
    <dgm:pt modelId="{C240C460-294E-4BCC-B15B-5916165F98FA}">
      <dgm:prSet/>
      <dgm:spPr/>
      <dgm:t>
        <a:bodyPr/>
        <a:lstStyle/>
        <a:p>
          <a:pPr>
            <a:lnSpc>
              <a:spcPct val="100000"/>
            </a:lnSpc>
          </a:pPr>
          <a:r>
            <a:rPr lang="es-ES" dirty="0"/>
            <a:t>Acuerdos sobre creación de estructuras bipartitas de solución extrajudicial de conflictos laborales (conciliación, mediación), con apoyo financiero de la Administración.</a:t>
          </a:r>
          <a:endParaRPr lang="en-US" dirty="0"/>
        </a:p>
      </dgm:t>
    </dgm:pt>
    <dgm:pt modelId="{3762DC9E-8E01-4142-AF71-B7C5F58580E5}" type="parTrans" cxnId="{637DA459-4AF7-4B0D-A64C-40DFED2FD406}">
      <dgm:prSet/>
      <dgm:spPr/>
      <dgm:t>
        <a:bodyPr/>
        <a:lstStyle/>
        <a:p>
          <a:endParaRPr lang="en-US"/>
        </a:p>
      </dgm:t>
    </dgm:pt>
    <dgm:pt modelId="{5A4DC318-C674-4752-B669-5F74E70CB4F0}" type="sibTrans" cxnId="{637DA459-4AF7-4B0D-A64C-40DFED2FD406}">
      <dgm:prSet/>
      <dgm:spPr/>
      <dgm:t>
        <a:bodyPr/>
        <a:lstStyle/>
        <a:p>
          <a:endParaRPr lang="en-US"/>
        </a:p>
      </dgm:t>
    </dgm:pt>
    <dgm:pt modelId="{896B261D-0371-407E-9234-8C547C085BC0}" type="pres">
      <dgm:prSet presAssocID="{195BCCA3-92CE-4DF9-92DD-65DD00A00A2A}" presName="root" presStyleCnt="0">
        <dgm:presLayoutVars>
          <dgm:dir/>
          <dgm:resizeHandles val="exact"/>
        </dgm:presLayoutVars>
      </dgm:prSet>
      <dgm:spPr/>
    </dgm:pt>
    <dgm:pt modelId="{8783475D-900C-433E-BCBA-0FE280B108A4}" type="pres">
      <dgm:prSet presAssocID="{BCC3DE99-BBC9-42A3-9A7E-D7377E4327AC}" presName="compNode" presStyleCnt="0"/>
      <dgm:spPr/>
    </dgm:pt>
    <dgm:pt modelId="{30D25DBD-F190-466B-B5BF-8653D8A2885B}" type="pres">
      <dgm:prSet presAssocID="{BCC3DE99-BBC9-42A3-9A7E-D7377E4327AC}" presName="bgRect" presStyleLbl="bgShp" presStyleIdx="0" presStyleCnt="3"/>
      <dgm:spPr/>
    </dgm:pt>
    <dgm:pt modelId="{5554EB55-09DA-40C9-A06F-7DDE63651FEC}" type="pres">
      <dgm:prSet presAssocID="{BCC3DE99-BBC9-42A3-9A7E-D7377E4327A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co"/>
        </a:ext>
      </dgm:extLst>
    </dgm:pt>
    <dgm:pt modelId="{F221EB59-44C9-4D73-A230-D75FB3E97031}" type="pres">
      <dgm:prSet presAssocID="{BCC3DE99-BBC9-42A3-9A7E-D7377E4327AC}" presName="spaceRect" presStyleCnt="0"/>
      <dgm:spPr/>
    </dgm:pt>
    <dgm:pt modelId="{7CD498D0-CA87-4D72-BBD0-1F465ED202F4}" type="pres">
      <dgm:prSet presAssocID="{BCC3DE99-BBC9-42A3-9A7E-D7377E4327AC}" presName="parTx" presStyleLbl="revTx" presStyleIdx="0" presStyleCnt="3">
        <dgm:presLayoutVars>
          <dgm:chMax val="0"/>
          <dgm:chPref val="0"/>
        </dgm:presLayoutVars>
      </dgm:prSet>
      <dgm:spPr/>
    </dgm:pt>
    <dgm:pt modelId="{89A0C422-071C-4313-A4AB-7EF36BD5A65D}" type="pres">
      <dgm:prSet presAssocID="{7479207B-4C80-4001-95A9-17DB1C929B63}" presName="sibTrans" presStyleCnt="0"/>
      <dgm:spPr/>
    </dgm:pt>
    <dgm:pt modelId="{E17215AE-027E-45C6-BAB6-70D0ED69E509}" type="pres">
      <dgm:prSet presAssocID="{C240C460-294E-4BCC-B15B-5916165F98FA}" presName="compNode" presStyleCnt="0"/>
      <dgm:spPr/>
    </dgm:pt>
    <dgm:pt modelId="{C86C4565-89B8-4051-8A55-D74322F8926A}" type="pres">
      <dgm:prSet presAssocID="{C240C460-294E-4BCC-B15B-5916165F98FA}" presName="bgRect" presStyleLbl="bgShp" presStyleIdx="1" presStyleCnt="3"/>
      <dgm:spPr>
        <a:solidFill>
          <a:schemeClr val="accent5">
            <a:lumMod val="75000"/>
          </a:schemeClr>
        </a:solidFill>
      </dgm:spPr>
    </dgm:pt>
    <dgm:pt modelId="{C7662B1E-A2ED-4965-A669-621B70E99F58}" type="pres">
      <dgm:prSet presAssocID="{C240C460-294E-4BCC-B15B-5916165F98F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5E8A2A53-C27B-44D7-8CB6-42620F373234}" type="pres">
      <dgm:prSet presAssocID="{C240C460-294E-4BCC-B15B-5916165F98FA}" presName="spaceRect" presStyleCnt="0"/>
      <dgm:spPr/>
    </dgm:pt>
    <dgm:pt modelId="{C1460313-952A-49B1-9E5C-23DBA3C1E0B9}" type="pres">
      <dgm:prSet presAssocID="{C240C460-294E-4BCC-B15B-5916165F98FA}" presName="parTx" presStyleLbl="revTx" presStyleIdx="1" presStyleCnt="3">
        <dgm:presLayoutVars>
          <dgm:chMax val="0"/>
          <dgm:chPref val="0"/>
        </dgm:presLayoutVars>
      </dgm:prSet>
      <dgm:spPr/>
    </dgm:pt>
    <dgm:pt modelId="{05181DF2-8433-45A2-A878-8BD862E3BC8A}" type="pres">
      <dgm:prSet presAssocID="{5A4DC318-C674-4752-B669-5F74E70CB4F0}" presName="sibTrans" presStyleCnt="0"/>
      <dgm:spPr/>
    </dgm:pt>
    <dgm:pt modelId="{7DEE6F4A-DABE-429C-BA10-5482D6C1A4A0}" type="pres">
      <dgm:prSet presAssocID="{A907FAEB-2C04-405D-8359-7CB4D5A3CE88}" presName="compNode" presStyleCnt="0"/>
      <dgm:spPr/>
    </dgm:pt>
    <dgm:pt modelId="{EF594E8B-2FD8-4971-96EE-AE4EBF3A9A7B}" type="pres">
      <dgm:prSet presAssocID="{A907FAEB-2C04-405D-8359-7CB4D5A3CE88}" presName="bgRect" presStyleLbl="bgShp" presStyleIdx="2" presStyleCnt="3"/>
      <dgm:spPr>
        <a:solidFill>
          <a:schemeClr val="accent5">
            <a:lumMod val="75000"/>
          </a:schemeClr>
        </a:solidFill>
      </dgm:spPr>
    </dgm:pt>
    <dgm:pt modelId="{2C8D8689-89A7-44C8-BBAB-01341431F04C}" type="pres">
      <dgm:prSet presAssocID="{A907FAEB-2C04-405D-8359-7CB4D5A3CE8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retón de manos contorno"/>
        </a:ext>
      </dgm:extLst>
    </dgm:pt>
    <dgm:pt modelId="{27C1AA98-7381-4203-8F18-20BC5CD75461}" type="pres">
      <dgm:prSet presAssocID="{A907FAEB-2C04-405D-8359-7CB4D5A3CE88}" presName="spaceRect" presStyleCnt="0"/>
      <dgm:spPr/>
    </dgm:pt>
    <dgm:pt modelId="{9C607753-91DE-4594-B91F-0D93B6602B65}" type="pres">
      <dgm:prSet presAssocID="{A907FAEB-2C04-405D-8359-7CB4D5A3CE8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361303A-F953-4888-B174-079015C1FAD1}" type="presOf" srcId="{195BCCA3-92CE-4DF9-92DD-65DD00A00A2A}" destId="{896B261D-0371-407E-9234-8C547C085BC0}" srcOrd="0" destOrd="0" presId="urn:microsoft.com/office/officeart/2018/2/layout/IconVerticalSolidList"/>
    <dgm:cxn modelId="{E495A03D-ED09-41AD-8B34-C69DF5D0DAA4}" srcId="{195BCCA3-92CE-4DF9-92DD-65DD00A00A2A}" destId="{A907FAEB-2C04-405D-8359-7CB4D5A3CE88}" srcOrd="2" destOrd="0" parTransId="{268D4383-8F39-4E33-B9F8-3E9B08E880DD}" sibTransId="{44CC50FF-D83D-4FF7-9998-A9AEEFB107C8}"/>
    <dgm:cxn modelId="{8A48A368-D53A-4BB9-84F8-40AE20427AE2}" type="presOf" srcId="{C240C460-294E-4BCC-B15B-5916165F98FA}" destId="{C1460313-952A-49B1-9E5C-23DBA3C1E0B9}" srcOrd="0" destOrd="0" presId="urn:microsoft.com/office/officeart/2018/2/layout/IconVerticalSolidList"/>
    <dgm:cxn modelId="{637DA459-4AF7-4B0D-A64C-40DFED2FD406}" srcId="{195BCCA3-92CE-4DF9-92DD-65DD00A00A2A}" destId="{C240C460-294E-4BCC-B15B-5916165F98FA}" srcOrd="1" destOrd="0" parTransId="{3762DC9E-8E01-4142-AF71-B7C5F58580E5}" sibTransId="{5A4DC318-C674-4752-B669-5F74E70CB4F0}"/>
    <dgm:cxn modelId="{4B20888D-B35F-4FDF-892D-05F2FBE4FFBC}" type="presOf" srcId="{BCC3DE99-BBC9-42A3-9A7E-D7377E4327AC}" destId="{7CD498D0-CA87-4D72-BBD0-1F465ED202F4}" srcOrd="0" destOrd="0" presId="urn:microsoft.com/office/officeart/2018/2/layout/IconVerticalSolidList"/>
    <dgm:cxn modelId="{251051D2-3521-4073-9216-36D610B56D93}" srcId="{195BCCA3-92CE-4DF9-92DD-65DD00A00A2A}" destId="{BCC3DE99-BBC9-42A3-9A7E-D7377E4327AC}" srcOrd="0" destOrd="0" parTransId="{1898FF56-4D90-4CBF-9C2F-F207A8B121BB}" sibTransId="{7479207B-4C80-4001-95A9-17DB1C929B63}"/>
    <dgm:cxn modelId="{A60838F1-FBAB-47CE-B638-921E6234EE30}" type="presOf" srcId="{A907FAEB-2C04-405D-8359-7CB4D5A3CE88}" destId="{9C607753-91DE-4594-B91F-0D93B6602B65}" srcOrd="0" destOrd="0" presId="urn:microsoft.com/office/officeart/2018/2/layout/IconVerticalSolidList"/>
    <dgm:cxn modelId="{7D331964-2458-4D71-8C73-605A5269D8AB}" type="presParOf" srcId="{896B261D-0371-407E-9234-8C547C085BC0}" destId="{8783475D-900C-433E-BCBA-0FE280B108A4}" srcOrd="0" destOrd="0" presId="urn:microsoft.com/office/officeart/2018/2/layout/IconVerticalSolidList"/>
    <dgm:cxn modelId="{B83E9206-460A-4A18-95AA-E39A28688717}" type="presParOf" srcId="{8783475D-900C-433E-BCBA-0FE280B108A4}" destId="{30D25DBD-F190-466B-B5BF-8653D8A2885B}" srcOrd="0" destOrd="0" presId="urn:microsoft.com/office/officeart/2018/2/layout/IconVerticalSolidList"/>
    <dgm:cxn modelId="{2B99AEA3-CCAF-46FD-AF9C-DDDF1E589594}" type="presParOf" srcId="{8783475D-900C-433E-BCBA-0FE280B108A4}" destId="{5554EB55-09DA-40C9-A06F-7DDE63651FEC}" srcOrd="1" destOrd="0" presId="urn:microsoft.com/office/officeart/2018/2/layout/IconVerticalSolidList"/>
    <dgm:cxn modelId="{DEE2A05B-DDCD-4F73-A170-20BF27E832CA}" type="presParOf" srcId="{8783475D-900C-433E-BCBA-0FE280B108A4}" destId="{F221EB59-44C9-4D73-A230-D75FB3E97031}" srcOrd="2" destOrd="0" presId="urn:microsoft.com/office/officeart/2018/2/layout/IconVerticalSolidList"/>
    <dgm:cxn modelId="{3BFE86FB-B819-4B05-8BFA-284954A7E5E6}" type="presParOf" srcId="{8783475D-900C-433E-BCBA-0FE280B108A4}" destId="{7CD498D0-CA87-4D72-BBD0-1F465ED202F4}" srcOrd="3" destOrd="0" presId="urn:microsoft.com/office/officeart/2018/2/layout/IconVerticalSolidList"/>
    <dgm:cxn modelId="{D78CA996-52E9-4BB1-B38A-FEA0923C6CD4}" type="presParOf" srcId="{896B261D-0371-407E-9234-8C547C085BC0}" destId="{89A0C422-071C-4313-A4AB-7EF36BD5A65D}" srcOrd="1" destOrd="0" presId="urn:microsoft.com/office/officeart/2018/2/layout/IconVerticalSolidList"/>
    <dgm:cxn modelId="{5CFC56BD-2347-4599-B9DB-7F52EE3D97E0}" type="presParOf" srcId="{896B261D-0371-407E-9234-8C547C085BC0}" destId="{E17215AE-027E-45C6-BAB6-70D0ED69E509}" srcOrd="2" destOrd="0" presId="urn:microsoft.com/office/officeart/2018/2/layout/IconVerticalSolidList"/>
    <dgm:cxn modelId="{C00B5D18-EE62-4383-9B18-E205A0E20715}" type="presParOf" srcId="{E17215AE-027E-45C6-BAB6-70D0ED69E509}" destId="{C86C4565-89B8-4051-8A55-D74322F8926A}" srcOrd="0" destOrd="0" presId="urn:microsoft.com/office/officeart/2018/2/layout/IconVerticalSolidList"/>
    <dgm:cxn modelId="{6F53BD08-621F-4959-B137-17F446FBF381}" type="presParOf" srcId="{E17215AE-027E-45C6-BAB6-70D0ED69E509}" destId="{C7662B1E-A2ED-4965-A669-621B70E99F58}" srcOrd="1" destOrd="0" presId="urn:microsoft.com/office/officeart/2018/2/layout/IconVerticalSolidList"/>
    <dgm:cxn modelId="{5B728B49-08E2-4207-A6EF-E216FCCECCC7}" type="presParOf" srcId="{E17215AE-027E-45C6-BAB6-70D0ED69E509}" destId="{5E8A2A53-C27B-44D7-8CB6-42620F373234}" srcOrd="2" destOrd="0" presId="urn:microsoft.com/office/officeart/2018/2/layout/IconVerticalSolidList"/>
    <dgm:cxn modelId="{CB3534ED-AA5C-4743-A1B7-D646A3E66B27}" type="presParOf" srcId="{E17215AE-027E-45C6-BAB6-70D0ED69E509}" destId="{C1460313-952A-49B1-9E5C-23DBA3C1E0B9}" srcOrd="3" destOrd="0" presId="urn:microsoft.com/office/officeart/2018/2/layout/IconVerticalSolidList"/>
    <dgm:cxn modelId="{910467DB-582D-400C-8DBC-D05086C60418}" type="presParOf" srcId="{896B261D-0371-407E-9234-8C547C085BC0}" destId="{05181DF2-8433-45A2-A878-8BD862E3BC8A}" srcOrd="3" destOrd="0" presId="urn:microsoft.com/office/officeart/2018/2/layout/IconVerticalSolidList"/>
    <dgm:cxn modelId="{669258D2-97F5-4215-8CCC-1E1FF82F9339}" type="presParOf" srcId="{896B261D-0371-407E-9234-8C547C085BC0}" destId="{7DEE6F4A-DABE-429C-BA10-5482D6C1A4A0}" srcOrd="4" destOrd="0" presId="urn:microsoft.com/office/officeart/2018/2/layout/IconVerticalSolidList"/>
    <dgm:cxn modelId="{16882628-B26D-4052-B8E6-822A01690DC5}" type="presParOf" srcId="{7DEE6F4A-DABE-429C-BA10-5482D6C1A4A0}" destId="{EF594E8B-2FD8-4971-96EE-AE4EBF3A9A7B}" srcOrd="0" destOrd="0" presId="urn:microsoft.com/office/officeart/2018/2/layout/IconVerticalSolidList"/>
    <dgm:cxn modelId="{10635476-6103-4C4A-8ACB-FB2CE7B57F8D}" type="presParOf" srcId="{7DEE6F4A-DABE-429C-BA10-5482D6C1A4A0}" destId="{2C8D8689-89A7-44C8-BBAB-01341431F04C}" srcOrd="1" destOrd="0" presId="urn:microsoft.com/office/officeart/2018/2/layout/IconVerticalSolidList"/>
    <dgm:cxn modelId="{5F91E3EE-2DBE-4CEA-AA03-2B1923659182}" type="presParOf" srcId="{7DEE6F4A-DABE-429C-BA10-5482D6C1A4A0}" destId="{27C1AA98-7381-4203-8F18-20BC5CD75461}" srcOrd="2" destOrd="0" presId="urn:microsoft.com/office/officeart/2018/2/layout/IconVerticalSolidList"/>
    <dgm:cxn modelId="{FE6AD692-8264-4E5C-99AE-95C0DF333AA3}" type="presParOf" srcId="{7DEE6F4A-DABE-429C-BA10-5482D6C1A4A0}" destId="{9C607753-91DE-4594-B91F-0D93B6602B6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6338C22-D5C4-40BE-8F84-3174AC8C97E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75094C-BEE7-4275-A3EC-8C7A91DCADE8}">
      <dgm:prSet/>
      <dgm:spPr/>
      <dgm:t>
        <a:bodyPr/>
        <a:lstStyle/>
        <a:p>
          <a:r>
            <a:rPr lang="es-ES"/>
            <a:t>Cualquier proyecto normativo, cualquier plan estratégico, cualquier política pública relevante en el ámbito sociolaboral es sometida a un proceso de diálogo social</a:t>
          </a:r>
          <a:endParaRPr lang="en-US"/>
        </a:p>
      </dgm:t>
    </dgm:pt>
    <dgm:pt modelId="{C40E57D5-F346-45AD-8EA7-233B2FAD6091}" type="parTrans" cxnId="{E234002D-8BB6-483C-93BC-02F42F226575}">
      <dgm:prSet/>
      <dgm:spPr/>
      <dgm:t>
        <a:bodyPr/>
        <a:lstStyle/>
        <a:p>
          <a:endParaRPr lang="en-US"/>
        </a:p>
      </dgm:t>
    </dgm:pt>
    <dgm:pt modelId="{1A78E45F-BBDF-4993-BE5C-B908DC667DEC}" type="sibTrans" cxnId="{E234002D-8BB6-483C-93BC-02F42F226575}">
      <dgm:prSet/>
      <dgm:spPr/>
      <dgm:t>
        <a:bodyPr/>
        <a:lstStyle/>
        <a:p>
          <a:endParaRPr lang="en-US"/>
        </a:p>
      </dgm:t>
    </dgm:pt>
    <dgm:pt modelId="{14006F6A-A41F-4861-BFAE-161E44D538E7}">
      <dgm:prSet/>
      <dgm:spPr/>
      <dgm:t>
        <a:bodyPr/>
        <a:lstStyle/>
        <a:p>
          <a:r>
            <a:rPr lang="es-ES"/>
            <a:t>¿Cómo se lleva a cabo?</a:t>
          </a:r>
          <a:endParaRPr lang="en-US"/>
        </a:p>
      </dgm:t>
    </dgm:pt>
    <dgm:pt modelId="{73DCE2EC-37C2-4C9F-BA26-F0D94EDCCE73}" type="parTrans" cxnId="{72249E74-C2CD-40A3-B7C9-470A8B20C507}">
      <dgm:prSet/>
      <dgm:spPr/>
      <dgm:t>
        <a:bodyPr/>
        <a:lstStyle/>
        <a:p>
          <a:endParaRPr lang="en-US"/>
        </a:p>
      </dgm:t>
    </dgm:pt>
    <dgm:pt modelId="{E34805EC-8835-4815-9651-7F9784BA18D2}" type="sibTrans" cxnId="{72249E74-C2CD-40A3-B7C9-470A8B20C507}">
      <dgm:prSet/>
      <dgm:spPr/>
      <dgm:t>
        <a:bodyPr/>
        <a:lstStyle/>
        <a:p>
          <a:endParaRPr lang="en-US"/>
        </a:p>
      </dgm:t>
    </dgm:pt>
    <dgm:pt modelId="{A835F08C-AE62-4E98-9F1C-42C14FEB3805}" type="pres">
      <dgm:prSet presAssocID="{86338C22-D5C4-40BE-8F84-3174AC8C97E1}" presName="vert0" presStyleCnt="0">
        <dgm:presLayoutVars>
          <dgm:dir/>
          <dgm:animOne val="branch"/>
          <dgm:animLvl val="lvl"/>
        </dgm:presLayoutVars>
      </dgm:prSet>
      <dgm:spPr/>
    </dgm:pt>
    <dgm:pt modelId="{2937F62B-D674-4ECA-BA71-DF3780F64C2A}" type="pres">
      <dgm:prSet presAssocID="{7C75094C-BEE7-4275-A3EC-8C7A91DCADE8}" presName="thickLine" presStyleLbl="alignNode1" presStyleIdx="0" presStyleCnt="2"/>
      <dgm:spPr/>
    </dgm:pt>
    <dgm:pt modelId="{E6ED915A-168E-48FF-8B3D-1F466E12AE42}" type="pres">
      <dgm:prSet presAssocID="{7C75094C-BEE7-4275-A3EC-8C7A91DCADE8}" presName="horz1" presStyleCnt="0"/>
      <dgm:spPr/>
    </dgm:pt>
    <dgm:pt modelId="{BE11D19E-0F62-40E7-9DD8-973ACC9C66F9}" type="pres">
      <dgm:prSet presAssocID="{7C75094C-BEE7-4275-A3EC-8C7A91DCADE8}" presName="tx1" presStyleLbl="revTx" presStyleIdx="0" presStyleCnt="2"/>
      <dgm:spPr/>
    </dgm:pt>
    <dgm:pt modelId="{B7237797-B161-4A69-B59B-94270599603C}" type="pres">
      <dgm:prSet presAssocID="{7C75094C-BEE7-4275-A3EC-8C7A91DCADE8}" presName="vert1" presStyleCnt="0"/>
      <dgm:spPr/>
    </dgm:pt>
    <dgm:pt modelId="{DBAAF073-1567-46CE-A7BC-CBE59B9AC13F}" type="pres">
      <dgm:prSet presAssocID="{14006F6A-A41F-4861-BFAE-161E44D538E7}" presName="thickLine" presStyleLbl="alignNode1" presStyleIdx="1" presStyleCnt="2"/>
      <dgm:spPr/>
    </dgm:pt>
    <dgm:pt modelId="{A99B4F27-6F60-43D8-ACC6-627A833E159C}" type="pres">
      <dgm:prSet presAssocID="{14006F6A-A41F-4861-BFAE-161E44D538E7}" presName="horz1" presStyleCnt="0"/>
      <dgm:spPr/>
    </dgm:pt>
    <dgm:pt modelId="{A136BBEE-1430-40FA-821F-BE46F8A26E1A}" type="pres">
      <dgm:prSet presAssocID="{14006F6A-A41F-4861-BFAE-161E44D538E7}" presName="tx1" presStyleLbl="revTx" presStyleIdx="1" presStyleCnt="2"/>
      <dgm:spPr/>
    </dgm:pt>
    <dgm:pt modelId="{7827B533-482D-4809-80B0-B0C403D33FE5}" type="pres">
      <dgm:prSet presAssocID="{14006F6A-A41F-4861-BFAE-161E44D538E7}" presName="vert1" presStyleCnt="0"/>
      <dgm:spPr/>
    </dgm:pt>
  </dgm:ptLst>
  <dgm:cxnLst>
    <dgm:cxn modelId="{DA958005-610F-4DCB-B71C-1E890CB4104D}" type="presOf" srcId="{86338C22-D5C4-40BE-8F84-3174AC8C97E1}" destId="{A835F08C-AE62-4E98-9F1C-42C14FEB3805}" srcOrd="0" destOrd="0" presId="urn:microsoft.com/office/officeart/2008/layout/LinedList"/>
    <dgm:cxn modelId="{997B3129-3F1D-4A43-929C-5ADAA450B8D9}" type="presOf" srcId="{14006F6A-A41F-4861-BFAE-161E44D538E7}" destId="{A136BBEE-1430-40FA-821F-BE46F8A26E1A}" srcOrd="0" destOrd="0" presId="urn:microsoft.com/office/officeart/2008/layout/LinedList"/>
    <dgm:cxn modelId="{E234002D-8BB6-483C-93BC-02F42F226575}" srcId="{86338C22-D5C4-40BE-8F84-3174AC8C97E1}" destId="{7C75094C-BEE7-4275-A3EC-8C7A91DCADE8}" srcOrd="0" destOrd="0" parTransId="{C40E57D5-F346-45AD-8EA7-233B2FAD6091}" sibTransId="{1A78E45F-BBDF-4993-BE5C-B908DC667DEC}"/>
    <dgm:cxn modelId="{72249E74-C2CD-40A3-B7C9-470A8B20C507}" srcId="{86338C22-D5C4-40BE-8F84-3174AC8C97E1}" destId="{14006F6A-A41F-4861-BFAE-161E44D538E7}" srcOrd="1" destOrd="0" parTransId="{73DCE2EC-37C2-4C9F-BA26-F0D94EDCCE73}" sibTransId="{E34805EC-8835-4815-9651-7F9784BA18D2}"/>
    <dgm:cxn modelId="{358E158E-206E-456F-B086-D11C4C7BCDE8}" type="presOf" srcId="{7C75094C-BEE7-4275-A3EC-8C7A91DCADE8}" destId="{BE11D19E-0F62-40E7-9DD8-973ACC9C66F9}" srcOrd="0" destOrd="0" presId="urn:microsoft.com/office/officeart/2008/layout/LinedList"/>
    <dgm:cxn modelId="{C25DDAF7-6AD1-4A12-82DA-FA86197CB5D0}" type="presParOf" srcId="{A835F08C-AE62-4E98-9F1C-42C14FEB3805}" destId="{2937F62B-D674-4ECA-BA71-DF3780F64C2A}" srcOrd="0" destOrd="0" presId="urn:microsoft.com/office/officeart/2008/layout/LinedList"/>
    <dgm:cxn modelId="{7F801007-CA26-4456-9C5D-42FCD0D7CA4A}" type="presParOf" srcId="{A835F08C-AE62-4E98-9F1C-42C14FEB3805}" destId="{E6ED915A-168E-48FF-8B3D-1F466E12AE42}" srcOrd="1" destOrd="0" presId="urn:microsoft.com/office/officeart/2008/layout/LinedList"/>
    <dgm:cxn modelId="{7CB1AEA4-0C6F-45B0-B899-10DB0EF5D667}" type="presParOf" srcId="{E6ED915A-168E-48FF-8B3D-1F466E12AE42}" destId="{BE11D19E-0F62-40E7-9DD8-973ACC9C66F9}" srcOrd="0" destOrd="0" presId="urn:microsoft.com/office/officeart/2008/layout/LinedList"/>
    <dgm:cxn modelId="{41937DE2-9754-486E-9CA4-A5260B4CD7E2}" type="presParOf" srcId="{E6ED915A-168E-48FF-8B3D-1F466E12AE42}" destId="{B7237797-B161-4A69-B59B-94270599603C}" srcOrd="1" destOrd="0" presId="urn:microsoft.com/office/officeart/2008/layout/LinedList"/>
    <dgm:cxn modelId="{6125E378-C1A5-4DF2-A369-DE8B0019E56C}" type="presParOf" srcId="{A835F08C-AE62-4E98-9F1C-42C14FEB3805}" destId="{DBAAF073-1567-46CE-A7BC-CBE59B9AC13F}" srcOrd="2" destOrd="0" presId="urn:microsoft.com/office/officeart/2008/layout/LinedList"/>
    <dgm:cxn modelId="{CD625646-63B4-47AC-A533-6C9FE7A4AFFA}" type="presParOf" srcId="{A835F08C-AE62-4E98-9F1C-42C14FEB3805}" destId="{A99B4F27-6F60-43D8-ACC6-627A833E159C}" srcOrd="3" destOrd="0" presId="urn:microsoft.com/office/officeart/2008/layout/LinedList"/>
    <dgm:cxn modelId="{04443CA3-3295-42EA-B258-4E0C9188E428}" type="presParOf" srcId="{A99B4F27-6F60-43D8-ACC6-627A833E159C}" destId="{A136BBEE-1430-40FA-821F-BE46F8A26E1A}" srcOrd="0" destOrd="0" presId="urn:microsoft.com/office/officeart/2008/layout/LinedList"/>
    <dgm:cxn modelId="{18B4CBB5-1CA6-4189-B402-BA563A83F4AE}" type="presParOf" srcId="{A99B4F27-6F60-43D8-ACC6-627A833E159C}" destId="{7827B533-482D-4809-80B0-B0C403D33FE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B32AA-D47D-4BC2-AF9C-8619BE50B52E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127A4C-613C-4220-ABCE-88079AEE31E1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563BD-7290-40CA-A9B1-8754F434A616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DS: pilar estructural de su modelo de gobernanza social y económica.</a:t>
          </a:r>
          <a:endParaRPr lang="en-US" sz="2400" kern="1200"/>
        </a:p>
      </dsp:txBody>
      <dsp:txXfrm>
        <a:off x="1509882" y="708097"/>
        <a:ext cx="9005717" cy="1307257"/>
      </dsp:txXfrm>
    </dsp:sp>
    <dsp:sp modelId="{08293187-3093-492E-A6F3-7CDFF0004195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0A0526-F6C6-4F96-AFDD-4613459FBD64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24F9E4-BD18-4E24-ACB3-70149C5F24C4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Se estructura de dos maneras: existe un diálogo social institucionalizado y otro menos formal, pero, si se quiere, más importante para la gobernanza del mundo del trabajo.</a:t>
          </a:r>
          <a:endParaRPr lang="en-US" sz="2400" kern="1200"/>
        </a:p>
      </dsp:txBody>
      <dsp:txXfrm>
        <a:off x="1509882" y="2342169"/>
        <a:ext cx="9005717" cy="13072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34D62-F054-45A4-B076-9598ADF74FAC}">
      <dsp:nvSpPr>
        <dsp:cNvPr id="0" name=""/>
        <dsp:cNvSpPr/>
      </dsp:nvSpPr>
      <dsp:spPr>
        <a:xfrm>
          <a:off x="1822068" y="193856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2CD02E-BBF8-4304-B77B-FCCDB1E622AE}">
      <dsp:nvSpPr>
        <dsp:cNvPr id="0" name=""/>
        <dsp:cNvSpPr/>
      </dsp:nvSpPr>
      <dsp:spPr>
        <a:xfrm>
          <a:off x="418068" y="187555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2300" kern="1200"/>
            <a:t>Reconocimiento constitucional</a:t>
          </a:r>
          <a:endParaRPr lang="en-US" sz="2300" kern="1200"/>
        </a:p>
      </dsp:txBody>
      <dsp:txXfrm>
        <a:off x="418068" y="1875557"/>
        <a:ext cx="4320000" cy="648000"/>
      </dsp:txXfrm>
    </dsp:sp>
    <dsp:sp modelId="{64AD3286-E50F-40B3-84A8-0B7FC00CD84A}">
      <dsp:nvSpPr>
        <dsp:cNvPr id="0" name=""/>
        <dsp:cNvSpPr/>
      </dsp:nvSpPr>
      <dsp:spPr>
        <a:xfrm>
          <a:off x="418068" y="2602488"/>
          <a:ext cx="4320000" cy="1537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Art. 7: sindicatos y patronal, bases institucionales del Estado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Art. 28: libertad sindical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Art. 37: negociación colectiva, pilar del mundo del trabajo</a:t>
          </a:r>
          <a:endParaRPr lang="en-US" sz="1700" kern="1200"/>
        </a:p>
      </dsp:txBody>
      <dsp:txXfrm>
        <a:off x="418068" y="2602488"/>
        <a:ext cx="4320000" cy="1537911"/>
      </dsp:txXfrm>
    </dsp:sp>
    <dsp:sp modelId="{2B57F497-918A-4E30-8BA7-05A3E0D1E957}">
      <dsp:nvSpPr>
        <dsp:cNvPr id="0" name=""/>
        <dsp:cNvSpPr/>
      </dsp:nvSpPr>
      <dsp:spPr>
        <a:xfrm>
          <a:off x="6898068" y="193856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E543D-AB35-4E80-9CB3-08F5497FBEB3}">
      <dsp:nvSpPr>
        <dsp:cNvPr id="0" name=""/>
        <dsp:cNvSpPr/>
      </dsp:nvSpPr>
      <dsp:spPr>
        <a:xfrm>
          <a:off x="5494068" y="1875557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s-ES" sz="2300" kern="1200"/>
            <a:t>Apoyo legal: definición de:</a:t>
          </a:r>
          <a:endParaRPr lang="en-US" sz="2300" kern="1200"/>
        </a:p>
      </dsp:txBody>
      <dsp:txXfrm>
        <a:off x="5494068" y="1875557"/>
        <a:ext cx="4320000" cy="648000"/>
      </dsp:txXfrm>
    </dsp:sp>
    <dsp:sp modelId="{D1EB1BB1-0432-4ED5-A059-EAB77F69EF2E}">
      <dsp:nvSpPr>
        <dsp:cNvPr id="0" name=""/>
        <dsp:cNvSpPr/>
      </dsp:nvSpPr>
      <dsp:spPr>
        <a:xfrm>
          <a:off x="5494068" y="2602488"/>
          <a:ext cx="4320000" cy="1537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Criterios para determinar los sujetos del DS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/>
            <a:t>Atribución de función institucional</a:t>
          </a:r>
          <a:endParaRPr lang="en-US" sz="1700" kern="1200"/>
        </a:p>
      </dsp:txBody>
      <dsp:txXfrm>
        <a:off x="5494068" y="2602488"/>
        <a:ext cx="4320000" cy="15379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0BD65-87D8-48FA-911C-596548B4AB93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057D42-BA01-4604-ACB5-D0647A74942A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FF5725-263E-4D3B-864F-CB1131435BD0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Todos los trabajadores tienen derecho a sindicarse libremente.</a:t>
          </a:r>
          <a:endParaRPr lang="en-US" sz="2200" kern="1200"/>
        </a:p>
      </dsp:txBody>
      <dsp:txXfrm>
        <a:off x="1819120" y="673"/>
        <a:ext cx="4545103" cy="1574995"/>
      </dsp:txXfrm>
    </dsp:sp>
    <dsp:sp modelId="{B8A66170-6EBB-4726-8B5F-6005CBF8C405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1D5B5-CF71-4721-8EAA-EB419C567515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17EAE-81B7-4429-9146-98B641EC05BA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Los trabajadores pueden afiliarse al sindicato de su elección.</a:t>
          </a:r>
          <a:endParaRPr lang="en-US" sz="2200" kern="1200"/>
        </a:p>
      </dsp:txBody>
      <dsp:txXfrm>
        <a:off x="1819120" y="1969418"/>
        <a:ext cx="4545103" cy="1574995"/>
      </dsp:txXfrm>
    </dsp:sp>
    <dsp:sp modelId="{6A0C569C-D42F-494C-A98B-276C9FF3DEC6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389A59-DE4A-4957-98BC-E053ED19C998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E55FC-5C2D-42A5-80BA-EAA0A3CE56AF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Se prevé la posibilidad de elegir representantes de los trabajadores en las empresas de más de 6 trabajadores.</a:t>
          </a:r>
          <a:endParaRPr lang="en-US" sz="2200" kern="1200"/>
        </a:p>
      </dsp:txBody>
      <dsp:txXfrm>
        <a:off x="1819120" y="3938162"/>
        <a:ext cx="4545103" cy="15749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52076-6DD4-4B61-A13C-1D3813154BE4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78A1F1-6801-4AB7-AFBC-804C5B353AE8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F7711A-9906-4713-8219-F8B076A43556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Órgano consultivo del Gobierno en materia socioeconómica y laboral</a:t>
          </a:r>
          <a:endParaRPr lang="en-US" sz="2400" kern="1200"/>
        </a:p>
      </dsp:txBody>
      <dsp:txXfrm>
        <a:off x="1509882" y="708097"/>
        <a:ext cx="9005717" cy="1307257"/>
      </dsp:txXfrm>
    </dsp:sp>
    <dsp:sp modelId="{A016B1E3-866C-49FB-8A93-BE496E5BEA54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2A147-0999-46D7-B118-9311BE88737B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C4A19-D635-4C35-8319-C7F013B77D42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/>
            <a:t>Informa los proyectos de Ley presentados por el Gobierno en materia sociolaboral, así como algunos proyectos reglamentarios de especial trascendencia.</a:t>
          </a:r>
          <a:endParaRPr lang="en-US" sz="2400" kern="1200"/>
        </a:p>
      </dsp:txBody>
      <dsp:txXfrm>
        <a:off x="1509882" y="2342169"/>
        <a:ext cx="9005717" cy="13072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25DBD-F190-466B-B5BF-8653D8A2885B}">
      <dsp:nvSpPr>
        <dsp:cNvPr id="0" name=""/>
        <dsp:cNvSpPr/>
      </dsp:nvSpPr>
      <dsp:spPr>
        <a:xfrm>
          <a:off x="0" y="473"/>
          <a:ext cx="10506456" cy="110742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4EB55-09DA-40C9-A06F-7DDE63651FEC}">
      <dsp:nvSpPr>
        <dsp:cNvPr id="0" name=""/>
        <dsp:cNvSpPr/>
      </dsp:nvSpPr>
      <dsp:spPr>
        <a:xfrm>
          <a:off x="334997" y="249644"/>
          <a:ext cx="609085" cy="6090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D498D0-CA87-4D72-BBD0-1F465ED202F4}">
      <dsp:nvSpPr>
        <dsp:cNvPr id="0" name=""/>
        <dsp:cNvSpPr/>
      </dsp:nvSpPr>
      <dsp:spPr>
        <a:xfrm>
          <a:off x="1279080" y="473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En ocasiones, es bueno que empresarios y sindicatos hablen sin presencia de los poderes públicos, o con un respaldo </a:t>
          </a:r>
          <a:r>
            <a:rPr lang="es-ES" sz="1800" kern="1200"/>
            <a:t>posterior.</a:t>
          </a:r>
          <a:endParaRPr lang="en-US" sz="1800" kern="1200" dirty="0"/>
        </a:p>
      </dsp:txBody>
      <dsp:txXfrm>
        <a:off x="1279080" y="473"/>
        <a:ext cx="9227375" cy="1107428"/>
      </dsp:txXfrm>
    </dsp:sp>
    <dsp:sp modelId="{C86C4565-89B8-4051-8A55-D74322F8926A}">
      <dsp:nvSpPr>
        <dsp:cNvPr id="0" name=""/>
        <dsp:cNvSpPr/>
      </dsp:nvSpPr>
      <dsp:spPr>
        <a:xfrm>
          <a:off x="0" y="1384759"/>
          <a:ext cx="10506456" cy="110742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62B1E-A2ED-4965-A669-621B70E99F58}">
      <dsp:nvSpPr>
        <dsp:cNvPr id="0" name=""/>
        <dsp:cNvSpPr/>
      </dsp:nvSpPr>
      <dsp:spPr>
        <a:xfrm>
          <a:off x="334997" y="1633931"/>
          <a:ext cx="609085" cy="6090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60313-952A-49B1-9E5C-23DBA3C1E0B9}">
      <dsp:nvSpPr>
        <dsp:cNvPr id="0" name=""/>
        <dsp:cNvSpPr/>
      </dsp:nvSpPr>
      <dsp:spPr>
        <a:xfrm>
          <a:off x="1279080" y="1384759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Acuerdos sobre creación de estructuras bipartitas de solución extrajudicial de conflictos laborales (conciliación, mediación), con apoyo financiero de la Administración.</a:t>
          </a:r>
          <a:endParaRPr lang="en-US" sz="1800" kern="1200" dirty="0"/>
        </a:p>
      </dsp:txBody>
      <dsp:txXfrm>
        <a:off x="1279080" y="1384759"/>
        <a:ext cx="9227375" cy="1107428"/>
      </dsp:txXfrm>
    </dsp:sp>
    <dsp:sp modelId="{EF594E8B-2FD8-4971-96EE-AE4EBF3A9A7B}">
      <dsp:nvSpPr>
        <dsp:cNvPr id="0" name=""/>
        <dsp:cNvSpPr/>
      </dsp:nvSpPr>
      <dsp:spPr>
        <a:xfrm>
          <a:off x="0" y="2769045"/>
          <a:ext cx="10506456" cy="1107428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8D8689-89A7-44C8-BBAB-01341431F04C}">
      <dsp:nvSpPr>
        <dsp:cNvPr id="0" name=""/>
        <dsp:cNvSpPr/>
      </dsp:nvSpPr>
      <dsp:spPr>
        <a:xfrm>
          <a:off x="334997" y="3018217"/>
          <a:ext cx="609085" cy="6090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607753-91DE-4594-B91F-0D93B6602B65}">
      <dsp:nvSpPr>
        <dsp:cNvPr id="0" name=""/>
        <dsp:cNvSpPr/>
      </dsp:nvSpPr>
      <dsp:spPr>
        <a:xfrm>
          <a:off x="1279080" y="2769045"/>
          <a:ext cx="9227375" cy="1107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3" tIns="117203" rIns="117203" bIns="117203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/>
            <a:t>Acuerdos para la Negociación Colectiva: pautas a los negociadores de convenios colectivos</a:t>
          </a:r>
        </a:p>
      </dsp:txBody>
      <dsp:txXfrm>
        <a:off x="1279080" y="2769045"/>
        <a:ext cx="9227375" cy="110742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7F62B-D674-4ECA-BA71-DF3780F64C2A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1D19E-0F62-40E7-9DD8-973ACC9C66F9}">
      <dsp:nvSpPr>
        <dsp:cNvPr id="0" name=""/>
        <dsp:cNvSpPr/>
      </dsp:nvSpPr>
      <dsp:spPr>
        <a:xfrm>
          <a:off x="0" y="0"/>
          <a:ext cx="10515600" cy="937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Cualquier proyecto normativo, cualquier plan estratégico, cualquier política pública relevante en el ámbito sociolaboral es sometida a un proceso de diálogo social</a:t>
          </a:r>
          <a:endParaRPr lang="en-US" sz="2200" kern="1200"/>
        </a:p>
      </dsp:txBody>
      <dsp:txXfrm>
        <a:off x="0" y="0"/>
        <a:ext cx="10515600" cy="937735"/>
      </dsp:txXfrm>
    </dsp:sp>
    <dsp:sp modelId="{DBAAF073-1567-46CE-A7BC-CBE59B9AC13F}">
      <dsp:nvSpPr>
        <dsp:cNvPr id="0" name=""/>
        <dsp:cNvSpPr/>
      </dsp:nvSpPr>
      <dsp:spPr>
        <a:xfrm>
          <a:off x="0" y="937735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6BBEE-1430-40FA-821F-BE46F8A26E1A}">
      <dsp:nvSpPr>
        <dsp:cNvPr id="0" name=""/>
        <dsp:cNvSpPr/>
      </dsp:nvSpPr>
      <dsp:spPr>
        <a:xfrm>
          <a:off x="0" y="937735"/>
          <a:ext cx="10515600" cy="937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kern="1200"/>
            <a:t>¿Cómo se lleva a cabo?</a:t>
          </a:r>
          <a:endParaRPr lang="en-US" sz="2200" kern="1200"/>
        </a:p>
      </dsp:txBody>
      <dsp:txXfrm>
        <a:off x="0" y="937735"/>
        <a:ext cx="10515600" cy="937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FFB046-D4B4-E917-BB09-750AF18D07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AC3F71-91C9-7926-2240-104639E1B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6AE700-D945-87D2-F61E-B05D7EF3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9A391F-4F67-B912-73EE-8B25903C2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9C85EA-F20E-042E-9E91-0EC13E579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608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B4F23-1AD6-0EC4-206B-B84B2859A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14AB54-0E9E-954E-6CC0-3A3B9234A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96A024-C025-5690-E205-A1B98EA8B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7DB0D6-379C-8DDC-AD09-C3330CCA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272914-26E9-4DD7-EBD5-4417ACCF2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46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4CFA565-5D40-F839-0F1A-A90C49005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E9599F-6DF1-4E3A-A221-728F2BF82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53347F-6599-6819-8648-043301681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C312E4-A9C3-230E-0CE5-17719BDB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8F0B99-6734-CCEB-6E38-84BA00167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6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E6A6E-DB20-0E26-4901-C482FAB6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A3DA36-8FE4-6317-DF7B-947B63BC2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187044-0554-F4C9-682C-D78B12E4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3746A6-DBD6-0640-B0CB-2DABD385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79EA07-1547-BDFB-B886-B9055C0BF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88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A607C9-621F-2EBA-B1CB-D61F335B3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789B7E-4779-EB0B-91D9-4EE92A734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8733D-D69C-F71F-A03C-655A69ABC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C07D48-5642-722E-2363-1DCA525B4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50CB26-4FEC-C2AD-76B5-ECEED7EA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675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45F7A-D15F-C368-B8C1-EBA5BDB32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AC1DB8-13C1-57EE-43C0-118A60B49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6CFD32-5A87-8CDB-0B2A-1EC812272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8A0AD1-C480-9BF3-9C4C-4088EA5F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0E6FF7-353E-B76B-B357-CA97126C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48884B5-A87C-8BE8-0866-F38A0097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117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EC565-A417-9B68-C16C-573A7F13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78124F-005F-0EA0-4C5B-9488AB6C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EA22FF-AF34-01B0-504F-C4ED39E9D0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C3E7E99-0723-5584-69A1-D893A3439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114DE15-958C-A731-6480-88CE32ABD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75C35A-4F5A-C6A4-35D4-7A33699EA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8FE6E5-9454-7F58-718D-369C626B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BD5D1C9-60D4-4B0F-31F1-0056980CE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9550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DEB95C-05C3-4FAF-D242-F88B1D8F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4D982C-7514-68F4-080A-8BB943543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68A81CB-46A6-F3B7-1EAC-6361F349F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DC331DE-E6DC-DE23-C47C-364FA6707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604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58EB8A-E044-13E3-716B-990BC3892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EC64102-431A-B478-EF20-994A6D790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C6CB632-A222-5AA7-975D-201B13454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8083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0097E-B0C0-B24F-27BA-4D1B9DCD4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AF431E-E738-68F7-2C1F-D5FE5398E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0E0D38-01C8-115B-C553-4E85764BD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6C18EA1-4DF6-E0B2-274D-C55A7F47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9D5673-EA03-3ABA-A382-1D142C24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808720-E5F0-4A12-29FE-87539968F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2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4C8FE-F2A0-D2E8-0AA5-5C474E32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10B9ED9-2426-BE7D-5DDC-F5A02B6AE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D6C563-4795-CF25-9DCC-641A3F3D1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F6E86D-EC8D-8280-4112-E9BBF87AA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522226-AC1C-3E00-B883-788498A3B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B0FA8C-744B-614B-11EA-E1C3D2AFF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188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0804670-8EB9-FB00-7B5E-36CAA3B38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7C739E-3692-D03A-DDB1-7D88DAF84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4DAC36-B36E-8719-2A53-EB45EB478B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AD98B-D06B-4011-8CDD-356E1C1C3DFF}" type="datetimeFigureOut">
              <a:rPr lang="es-ES" smtClean="0"/>
              <a:t>11/05/2026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10F822-FFA2-A901-AD9B-6B4DF2B91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9F5E9B-A936-8BE1-17D7-E8EADEB6A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25FB2C-7087-444A-B77C-94441D043E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59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ggimenezc@mites.Gob.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5E5FDD-6C2B-CFFA-EEB6-A9C246DA1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40931" y="927100"/>
            <a:ext cx="4217180" cy="2296160"/>
          </a:xfrm>
          <a:ln w="25400" cap="sq">
            <a:solidFill>
              <a:srgbClr val="FFFFFF"/>
            </a:solidFill>
            <a:miter lim="800000"/>
          </a:ln>
        </p:spPr>
        <p:txBody>
          <a:bodyPr vert="horz" wrap="square" lIns="91440" tIns="45720" rIns="91440" bIns="45720" rtlCol="0" anchor="ctr">
            <a:noAutofit/>
          </a:bodyPr>
          <a:lstStyle/>
          <a:p>
            <a:pPr algn="r"/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Diálogo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social y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políticas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públicas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para responder a la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transformación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del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mundo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del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trabajo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b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Experiencia</a:t>
            </a:r>
            <a:r>
              <a:rPr lang="en-US" sz="28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kern="1200" dirty="0" err="1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española</a:t>
            </a:r>
            <a:endParaRPr lang="en-US" sz="2800" b="1" kern="1200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55C416BE-79B4-451B-EEC4-B9C9604FC57C}"/>
              </a:ext>
            </a:extLst>
          </p:cNvPr>
          <p:cNvSpPr txBox="1">
            <a:spLocks/>
          </p:cNvSpPr>
          <p:nvPr/>
        </p:nvSpPr>
        <p:spPr>
          <a:xfrm>
            <a:off x="1958191" y="4269899"/>
            <a:ext cx="3134509" cy="16769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Taller RIAL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Asunción</a:t>
            </a:r>
          </a:p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13 Mayo 2026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3F90AE10-000F-B05F-CC0B-F25A13160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0317" y="4078602"/>
            <a:ext cx="5007793" cy="142113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r"/>
            <a:r>
              <a:rPr lang="en-US" sz="1800" b="1" dirty="0"/>
              <a:t>Gonzalo Giménez Coloma</a:t>
            </a:r>
          </a:p>
          <a:p>
            <a:pPr algn="r"/>
            <a:r>
              <a:rPr lang="en-US" sz="1800" b="1" dirty="0" err="1"/>
              <a:t>Ministerio</a:t>
            </a:r>
            <a:r>
              <a:rPr lang="en-US" sz="1800" b="1" dirty="0"/>
              <a:t> de Trabajo y Economía Social</a:t>
            </a:r>
          </a:p>
          <a:p>
            <a:pPr algn="r"/>
            <a:r>
              <a:rPr lang="en-US" sz="1800" b="1" dirty="0" err="1"/>
              <a:t>Gobierno</a:t>
            </a:r>
            <a:r>
              <a:rPr lang="en-US" sz="1800" b="1" dirty="0"/>
              <a:t> de España</a:t>
            </a:r>
          </a:p>
          <a:p>
            <a:pPr algn="r"/>
            <a:endParaRPr lang="en-US" sz="1800" b="1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D434E41-0937-ECF0-1F3C-BA1FD08E2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433" y="927415"/>
            <a:ext cx="2810267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717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D6F464-7BF7-A600-BEC7-C589E1E38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1848788-D32A-198A-A0D0-B3D43ACAA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85800"/>
            <a:ext cx="10506456" cy="1157005"/>
          </a:xfrm>
        </p:spPr>
        <p:txBody>
          <a:bodyPr anchor="b">
            <a:normAutofit/>
          </a:bodyPr>
          <a:lstStyle/>
          <a:p>
            <a:r>
              <a:rPr lang="es-ES" sz="4800"/>
              <a:t>DS bipartito: experiencias positivas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0" name="Marcador de contenido 2">
            <a:extLst>
              <a:ext uri="{FF2B5EF4-FFF2-40B4-BE49-F238E27FC236}">
                <a16:creationId xmlns:a16="http://schemas.microsoft.com/office/drawing/2014/main" id="{3F963A0E-7EFB-4F54-7D87-B91F6FCDF4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9687114"/>
              </p:ext>
            </p:extLst>
          </p:nvPr>
        </p:nvGraphicFramePr>
        <p:xfrm>
          <a:off x="838200" y="2295252"/>
          <a:ext cx="10506456" cy="3876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9741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DD7BF-6304-2824-0B81-32BCF44A7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9B451-6591-3559-CA20-2D0067C97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DS tripartito</a:t>
            </a:r>
          </a:p>
        </p:txBody>
      </p:sp>
      <p:graphicFrame>
        <p:nvGraphicFramePr>
          <p:cNvPr id="9" name="Marcador de contenido 2">
            <a:extLst>
              <a:ext uri="{FF2B5EF4-FFF2-40B4-BE49-F238E27FC236}">
                <a16:creationId xmlns:a16="http://schemas.microsoft.com/office/drawing/2014/main" id="{1A40E0F0-2DAB-7A8B-1B3D-A0DD022D5A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868629"/>
              </p:ext>
            </p:extLst>
          </p:nvPr>
        </p:nvGraphicFramePr>
        <p:xfrm>
          <a:off x="838200" y="1690688"/>
          <a:ext cx="10515600" cy="187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4097615-4A5A-6105-C870-34FAAC96A2E8}"/>
              </a:ext>
            </a:extLst>
          </p:cNvPr>
          <p:cNvSpPr txBox="1"/>
          <p:nvPr/>
        </p:nvSpPr>
        <p:spPr>
          <a:xfrm>
            <a:off x="6317933" y="3700819"/>
            <a:ext cx="484917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s-E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REGLAS NO ESCRITAS:</a:t>
            </a:r>
          </a:p>
          <a:p>
            <a:pPr lvl="1"/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Respeto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Lealtad institucional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Reconocimiento mutuo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Voluntad de llegar a un acuerdo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dirty="0"/>
              <a:t>Compromiso de cumplir lo acordado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292DB0-9A89-36E9-EB04-C0F7D84DE7A1}"/>
              </a:ext>
            </a:extLst>
          </p:cNvPr>
          <p:cNvSpPr txBox="1"/>
          <p:nvPr/>
        </p:nvSpPr>
        <p:spPr>
          <a:xfrm>
            <a:off x="838200" y="4008596"/>
            <a:ext cx="365379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endParaRPr lang="es-ES" dirty="0"/>
          </a:p>
          <a:p>
            <a:pPr lvl="1"/>
            <a:endParaRPr lang="es-ES" dirty="0"/>
          </a:p>
          <a:p>
            <a:pPr lvl="1"/>
            <a:r>
              <a:rPr lang="es-ES" sz="2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REGLAS  ESCRITAS</a:t>
            </a:r>
          </a:p>
          <a:p>
            <a:pPr lvl="1"/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  <p:sp>
        <p:nvSpPr>
          <p:cNvPr id="7" name="Signo de multiplicación 6">
            <a:extLst>
              <a:ext uri="{FF2B5EF4-FFF2-40B4-BE49-F238E27FC236}">
                <a16:creationId xmlns:a16="http://schemas.microsoft.com/office/drawing/2014/main" id="{F9F461AC-FB89-28C0-A073-98EB758B349D}"/>
              </a:ext>
            </a:extLst>
          </p:cNvPr>
          <p:cNvSpPr/>
          <p:nvPr/>
        </p:nvSpPr>
        <p:spPr>
          <a:xfrm>
            <a:off x="1360171" y="3700819"/>
            <a:ext cx="2034540" cy="2125981"/>
          </a:xfrm>
          <a:prstGeom prst="mathMultiply">
            <a:avLst/>
          </a:prstGeom>
          <a:solidFill>
            <a:srgbClr val="000000">
              <a:alpha val="25098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469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73E2EA-7019-4756-CAF2-E9E87B18B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2957FC-70B8-C97D-F7D7-2E09892C7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Frutos recientes del DS en España (I)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000F17-9BF4-1C57-1C8A-3D77D77C7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s-ES" sz="1700"/>
              <a:t>España ha integrado el diálogo social en la gestión de las grandes transformaciones y desafíos del mundo del trabajo:</a:t>
            </a:r>
          </a:p>
          <a:p>
            <a:endParaRPr lang="es-ES" sz="1700"/>
          </a:p>
          <a:p>
            <a:pPr lvl="1"/>
            <a:r>
              <a:rPr lang="es-ES" sz="1700"/>
              <a:t>Ley 12/2021 (“Ley </a:t>
            </a:r>
            <a:r>
              <a:rPr lang="es-ES" sz="1700" err="1"/>
              <a:t>Rider</a:t>
            </a:r>
            <a:r>
              <a:rPr lang="es-ES" sz="1700"/>
              <a:t>”), resultado de un acuerdo tripartito que regula el trabajo en plataformas digitales.</a:t>
            </a:r>
          </a:p>
          <a:p>
            <a:pPr lvl="1"/>
            <a:endParaRPr lang="es-ES" sz="1700"/>
          </a:p>
          <a:p>
            <a:pPr lvl="1"/>
            <a:r>
              <a:rPr lang="es-ES" sz="1700"/>
              <a:t>participación de los interlocutores sociales en la Estrategia de Transición Justa y en políticas de transformación productiva vinculadas a la neutralidad climática.</a:t>
            </a:r>
          </a:p>
          <a:p>
            <a:pPr lvl="1"/>
            <a:endParaRPr lang="es-ES" sz="1700"/>
          </a:p>
          <a:p>
            <a:pPr lvl="1"/>
            <a:r>
              <a:rPr lang="es-ES" sz="1700"/>
              <a:t>incorporación creciente de cláusulas sobre digitalización, teletrabajo y sostenibilidad en la negociación colectiva.</a:t>
            </a:r>
          </a:p>
        </p:txBody>
      </p:sp>
    </p:spTree>
    <p:extLst>
      <p:ext uri="{BB962C8B-B14F-4D97-AF65-F5344CB8AC3E}">
        <p14:creationId xmlns:p14="http://schemas.microsoft.com/office/powerpoint/2010/main" val="515742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B82AD-0C42-70F4-E539-7913D30FE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27F062-4295-60E5-A543-06B520D1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Frutos recientes del DS en España (2)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7D7020-1357-CC04-D509-F1FF578AF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Reforma laboral de 2021</a:t>
            </a:r>
          </a:p>
          <a:p>
            <a:pPr lvl="0"/>
            <a:r>
              <a:rPr lang="es-ES" dirty="0"/>
              <a:t>Gobernanza pandemia</a:t>
            </a:r>
          </a:p>
          <a:p>
            <a:pPr lvl="0"/>
            <a:r>
              <a:rPr lang="es-ES" dirty="0"/>
              <a:t>Estrategia Española de Seguridad y Salud en el Trabajo 2023-2027</a:t>
            </a:r>
          </a:p>
        </p:txBody>
      </p:sp>
    </p:spTree>
    <p:extLst>
      <p:ext uri="{BB962C8B-B14F-4D97-AF65-F5344CB8AC3E}">
        <p14:creationId xmlns:p14="http://schemas.microsoft.com/office/powerpoint/2010/main" val="2465661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57B7B-223E-E2F6-C9D3-440E13FA4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CC370D-1357-0EBF-7382-200CAC49F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Un mínimo apunte europeo</a:t>
            </a:r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EA6883-4BCB-A6EF-BAD4-09EC5357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El Pilar Europeo de Derechos Sociales reconoce el “papel fundamental en el refuerzo de los derechos sociales y del crecimiento sostenible e inclusivo”</a:t>
            </a:r>
          </a:p>
          <a:p>
            <a:pPr lvl="0"/>
            <a:endParaRPr lang="es-ES" dirty="0"/>
          </a:p>
          <a:p>
            <a:pPr lvl="0"/>
            <a:r>
              <a:rPr lang="es-ES" dirty="0"/>
              <a:t>El Tratado Fundacional de la Unión Europea establece:</a:t>
            </a:r>
          </a:p>
          <a:p>
            <a:pPr lvl="1"/>
            <a:r>
              <a:rPr lang="es-ES" dirty="0"/>
              <a:t>Antes de hacer una propuesta normativa, la Comisión Europea debe consultarla a los interlocutores sociales</a:t>
            </a:r>
          </a:p>
          <a:p>
            <a:pPr lvl="1"/>
            <a:r>
              <a:rPr lang="es-ES" dirty="0"/>
              <a:t>Éstos pueden decidir negociar entre ellos sobre el contenido de la propuesta. </a:t>
            </a:r>
          </a:p>
          <a:p>
            <a:pPr lvl="1"/>
            <a:r>
              <a:rPr lang="es-ES" dirty="0"/>
              <a:t>Si llegan a un acuerdo, tiene fuerza vinculante en toda la Unión.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4314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CB6364-5945-8068-2676-E8196372F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AA1BA4-21EF-32A4-B53B-2B97CFDFC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Beneficios de un DS sano y robusto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11456B-4536-11D3-5856-AE9DAC875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Definición de políticas públicas: normas, estrategias, medidas</a:t>
            </a:r>
          </a:p>
          <a:p>
            <a:pPr lvl="0"/>
            <a:r>
              <a:rPr lang="es-ES" dirty="0"/>
              <a:t>Confianza</a:t>
            </a:r>
          </a:p>
          <a:p>
            <a:pPr lvl="0"/>
            <a:r>
              <a:rPr lang="es-ES" dirty="0"/>
              <a:t>Estabilidad</a:t>
            </a:r>
          </a:p>
          <a:p>
            <a:pPr lvl="0"/>
            <a:r>
              <a:rPr lang="es-ES" dirty="0"/>
              <a:t>Cohesión social</a:t>
            </a:r>
          </a:p>
          <a:p>
            <a:pPr lvl="0"/>
            <a:r>
              <a:rPr lang="es-ES" dirty="0"/>
              <a:t>Paz social</a:t>
            </a:r>
          </a:p>
          <a:p>
            <a:pPr lvl="0"/>
            <a:r>
              <a:rPr lang="es-ES" dirty="0"/>
              <a:t>Equilibrio</a:t>
            </a:r>
          </a:p>
          <a:p>
            <a:pPr lvl="0"/>
            <a:r>
              <a:rPr lang="es-ES" dirty="0"/>
              <a:t>Gobernabilidad democrática: construir conjuntamente un futuro del trabajo con justicia social y desarrollo sostenible en sus vertientes económica, social y ambiental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7358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58F773-34A4-9375-5C91-B8ECFDD25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s-ES" sz="6600"/>
              <a:t>THANK YOU!</a:t>
            </a:r>
            <a:br>
              <a:rPr lang="es-ES" sz="6600"/>
            </a:br>
            <a:r>
              <a:rPr lang="es-ES" sz="6600"/>
              <a:t>¡GRACIAS!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2B1078-EA18-6F31-51FA-7B83039A3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s-ES"/>
              <a:t>Gonzalo Giménez Coloma</a:t>
            </a:r>
          </a:p>
          <a:p>
            <a:pPr algn="l"/>
            <a:r>
              <a:rPr lang="es-ES">
                <a:hlinkClick r:id="rId2"/>
              </a:rPr>
              <a:t>ggimenezc@mites.gob.es</a:t>
            </a:r>
            <a:r>
              <a:rPr lang="es-ES"/>
              <a:t> 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8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1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90D9B96-E30D-92FA-D1CB-B964B17CB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ES" sz="4100"/>
              <a:t>El diálogo social, pilar fundamental del Estado</a:t>
            </a:r>
          </a:p>
        </p:txBody>
      </p:sp>
      <p:sp>
        <p:nvSpPr>
          <p:cNvPr id="38" name="Rectangle 33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39" name="Marcador de contenido 2">
            <a:extLst>
              <a:ext uri="{FF2B5EF4-FFF2-40B4-BE49-F238E27FC236}">
                <a16:creationId xmlns:a16="http://schemas.microsoft.com/office/drawing/2014/main" id="{1D831A6B-2D85-DB3C-B8CE-1DB783D18B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307465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782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A14AB9-687B-7495-F2B7-70978890C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94816C-ADE2-1927-75A9-4FD7C5251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s-ES" sz="4000"/>
              <a:t>Bases para un sistema robusto de DS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B3D79632-6D02-96EB-2622-6DD6530CB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44626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4884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578301-813A-B98D-D4C3-3203ABCFF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55CF66-6282-2E28-8297-FFECF8B5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s-ES" sz="3600" dirty="0"/>
              <a:t>Sujetos del DS: representación sindical. </a:t>
            </a:r>
            <a:br>
              <a:rPr lang="es-ES" sz="3600" dirty="0"/>
            </a:br>
            <a:r>
              <a:rPr lang="es-ES" sz="3600" dirty="0"/>
              <a:t>Premisas básicas.</a:t>
            </a:r>
            <a:endParaRPr lang="es-ES" sz="40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8" name="Marcador de contenido 2">
            <a:extLst>
              <a:ext uri="{FF2B5EF4-FFF2-40B4-BE49-F238E27FC236}">
                <a16:creationId xmlns:a16="http://schemas.microsoft.com/office/drawing/2014/main" id="{7257516D-696F-9077-8FA4-6275F26DD0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850903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29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E1D330-7F25-C49E-ED6B-0857CC782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C5EBC6-A656-231D-B7E8-161246030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/>
              <a:t>Sujetos del DS: representación sindical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C3BB6F-0DE6-C48E-6F7A-29E5FD6DD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850" y="2276856"/>
            <a:ext cx="10656846" cy="4158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800" b="1" dirty="0"/>
              <a:t>Son sindicatos más representativos:</a:t>
            </a:r>
          </a:p>
          <a:p>
            <a:pPr marL="0" indent="0">
              <a:buNone/>
            </a:pPr>
            <a:endParaRPr lang="es-ES" sz="1700" dirty="0"/>
          </a:p>
          <a:p>
            <a:pPr marL="0" indent="0">
              <a:buNone/>
            </a:pPr>
            <a:r>
              <a:rPr lang="es-ES" sz="1700" b="1" dirty="0"/>
              <a:t>A NIVEL ESTATAL</a:t>
            </a:r>
          </a:p>
          <a:p>
            <a:pPr marL="0" indent="0">
              <a:buNone/>
            </a:pP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que acrediten el 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por 100 o más 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del total de delegados de personal, de los miembros de los comités de empresa y de los correspondientes órganos de las Administraciones públicas.</a:t>
            </a:r>
          </a:p>
          <a:p>
            <a:pPr marL="0" indent="0">
              <a:buNone/>
            </a:pPr>
            <a:endParaRPr lang="es-ES" sz="17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1700" b="1" dirty="0"/>
              <a:t>A NIVEL REGIONAL</a:t>
            </a:r>
          </a:p>
          <a:p>
            <a:pPr marL="0" indent="0">
              <a:buNone/>
            </a:pP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que acrediten, 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 menos, el 15 por 100 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 los delegados de personal, de los representantes de los trabajadores en los comités de empresa y en los órganos correspondientes de las Administraciones públicas, </a:t>
            </a:r>
            <a:r>
              <a:rPr lang="es-ES" sz="17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siempre que cuenten con un mínimo de 1.500 representantes y no estén federados o confederados con organizaciones sindicales de ámbito estatal</a:t>
            </a:r>
            <a:r>
              <a:rPr lang="es-ES" sz="17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s-ES" sz="1700" dirty="0"/>
          </a:p>
        </p:txBody>
      </p:sp>
    </p:spTree>
    <p:extLst>
      <p:ext uri="{BB962C8B-B14F-4D97-AF65-F5344CB8AC3E}">
        <p14:creationId xmlns:p14="http://schemas.microsoft.com/office/powerpoint/2010/main" val="214691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9CFEC6-AB3A-9130-B755-39B62F7B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2B3DDC8-4B5F-7651-366C-1CFCF1CBA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 dirty="0"/>
              <a:t>Derechos de los sindicatos más representativos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D3D5A2-05E5-3C02-A7F2-40321883D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>
                <a:latin typeface="Aptos Display" panose="020B0004020202020204" pitchFamily="34" charset="0"/>
                <a:cs typeface="Arial" panose="020B0604020202020204" pitchFamily="34" charset="0"/>
              </a:rPr>
              <a:t>Ostentar </a:t>
            </a:r>
            <a:r>
              <a:rPr lang="es-ES" sz="2200" b="1" dirty="0">
                <a:latin typeface="Aptos Display" panose="020B0004020202020204" pitchFamily="34" charset="0"/>
                <a:cs typeface="Arial" panose="020B0604020202020204" pitchFamily="34" charset="0"/>
              </a:rPr>
              <a:t>representación institucional </a:t>
            </a:r>
            <a:r>
              <a:rPr lang="es-ES" sz="2200" dirty="0">
                <a:latin typeface="Aptos Display" panose="020B0004020202020204" pitchFamily="34" charset="0"/>
                <a:cs typeface="Arial" panose="020B0604020202020204" pitchFamily="34" charset="0"/>
              </a:rPr>
              <a:t>ante las Administraciones públicas u otras Entidades públicas</a:t>
            </a: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>
                <a:latin typeface="Aptos Display" panose="020B0004020202020204" pitchFamily="34" charset="0"/>
                <a:cs typeface="Arial" panose="020B0604020202020204" pitchFamily="34" charset="0"/>
              </a:rPr>
              <a:t>Negociación colectiva</a:t>
            </a: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>
                <a:latin typeface="Aptos Display" panose="020B0004020202020204" pitchFamily="34" charset="0"/>
                <a:cs typeface="Arial" panose="020B0604020202020204" pitchFamily="34" charset="0"/>
              </a:rPr>
              <a:t>Participar como interlocutores en la determinación de las condiciones de trabajo en las Administraciones públicas</a:t>
            </a: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dirty="0">
              <a:latin typeface="Aptos Display" panose="020B0004020202020204" pitchFamily="34" charset="0"/>
              <a:cs typeface="Arial" panose="020B0604020202020204" pitchFamily="34" charset="0"/>
            </a:endParaRPr>
          </a:p>
          <a:p>
            <a:pPr marL="358775" indent="-358775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dirty="0">
                <a:latin typeface="Aptos Display" panose="020B0004020202020204" pitchFamily="34" charset="0"/>
                <a:cs typeface="Arial" panose="020B0604020202020204" pitchFamily="34" charset="0"/>
              </a:rPr>
              <a:t>Promover elecciones de representantes de los trabajadores</a:t>
            </a:r>
            <a:endParaRPr lang="es-ES" sz="2200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00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171A5A4-BF78-7483-7861-F9715FF8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Sujetos del DS: empleadores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CE24F3A-247B-4718-88CF-EB757C882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6928" y="2514600"/>
            <a:ext cx="2849903" cy="3695020"/>
          </a:xfrm>
        </p:spPr>
        <p:txBody>
          <a:bodyPr vert="horz" lIns="91440" tIns="45720" rIns="91440" bIns="45720" rtlCol="0">
            <a:normAutofit/>
          </a:bodyPr>
          <a:lstStyle/>
          <a:p>
            <a:pPr marL="317500" indent="-317500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¿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Quiénes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pueden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asociarse</a:t>
            </a:r>
            <a:r>
              <a:rPr lang="en-U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?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07F109-FE3B-4A33-8B7D-8E408F66BE5B}"/>
              </a:ext>
            </a:extLst>
          </p:cNvPr>
          <p:cNvSpPr txBox="1"/>
          <p:nvPr/>
        </p:nvSpPr>
        <p:spPr>
          <a:xfrm>
            <a:off x="594360" y="3878543"/>
            <a:ext cx="2230014" cy="61029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lvl="0" indent="-92075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s-ES" sz="1600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Los empresarios que lo deseen</a:t>
            </a:r>
            <a:endParaRPr lang="es-ES" sz="16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3414AB0-4565-4DA7-82AE-771B38FD7797}"/>
              </a:ext>
            </a:extLst>
          </p:cNvPr>
          <p:cNvSpPr txBox="1"/>
          <p:nvPr/>
        </p:nvSpPr>
        <p:spPr>
          <a:xfrm>
            <a:off x="8859203" y="2514600"/>
            <a:ext cx="3047047" cy="24389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FUNCIONES</a:t>
            </a:r>
          </a:p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endParaRPr lang="es-ES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representación institucional </a:t>
            </a:r>
            <a:r>
              <a:rPr lang="es-E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 defensa de los intereses generales de los empresarios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A1168F4-9D32-EA19-BC95-48A911E06E0F}"/>
              </a:ext>
            </a:extLst>
          </p:cNvPr>
          <p:cNvSpPr txBox="1"/>
          <p:nvPr/>
        </p:nvSpPr>
        <p:spPr>
          <a:xfrm>
            <a:off x="3680459" y="2460017"/>
            <a:ext cx="4037647" cy="3635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tabLst>
                <a:tab pos="457200" algn="l"/>
              </a:tabLst>
            </a:pPr>
            <a:r>
              <a:rPr lang="es-ES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ASOCiACIONES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EMPRESARIALES MÁS REPRESENTATIVAS</a:t>
            </a:r>
          </a:p>
          <a:p>
            <a:pPr marL="342900" lvl="0" indent="-34290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Ámbito estatal</a:t>
            </a:r>
            <a:r>
              <a:rPr lang="es-ES" b="1" dirty="0">
                <a:solidFill>
                  <a:srgbClr val="B31166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que cuenten con el 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 por 100 o más</a:t>
            </a: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las empresas y de los trabajadores en el ámbito estatal.</a:t>
            </a:r>
          </a:p>
          <a:p>
            <a:pPr marL="342900" lvl="0" indent="-342900" fontAlgn="base">
              <a:lnSpc>
                <a:spcPct val="107000"/>
              </a:lnSpc>
              <a:spcBef>
                <a:spcPts val="750"/>
              </a:spcBef>
              <a:spcAft>
                <a:spcPts val="1500"/>
              </a:spcAft>
              <a:buClr>
                <a:srgbClr val="B31166"/>
              </a:buClr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mbito de CC</a:t>
            </a:r>
            <a:r>
              <a:rPr lang="es-ES" b="1" dirty="0">
                <a:solidFill>
                  <a:srgbClr val="B31166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asociaciones de empresarios que cuenten en este ámbito con el </a:t>
            </a: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por 100 o más</a:t>
            </a:r>
            <a:r>
              <a:rPr lang="es-ES" b="1" dirty="0">
                <a:solidFill>
                  <a:srgbClr val="B31166"/>
                </a:solidFill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latin typeface="Aptos Display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los empresarios y de los trabajadores.</a:t>
            </a:r>
            <a:endParaRPr lang="es-ES" dirty="0">
              <a:effectLst/>
              <a:latin typeface="Aptos Display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73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5BF059-6D4E-E647-B843-F613357BD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D462E21-FFCB-0497-FA62-72D3C790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s-ES" sz="4000"/>
              <a:t>Tipos de 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08CCA3-69CC-844D-4F20-E2FF3DA66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No existe un modelo tasado</a:t>
            </a:r>
            <a:r>
              <a:rPr lang="es-ES" sz="2200" b="1" dirty="0">
                <a:solidFill>
                  <a:schemeClr val="accent2"/>
                </a:solidFill>
              </a:rPr>
              <a:t> </a:t>
            </a:r>
            <a:r>
              <a:rPr lang="es-ES" sz="2200" dirty="0"/>
              <a:t>de diálogo social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es-ES" sz="2200" dirty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s-ES" sz="22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Tipos</a:t>
            </a:r>
            <a:r>
              <a:rPr lang="es-ES" sz="22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Bilateral o t</a:t>
            </a:r>
            <a:r>
              <a:rPr lang="es-ES" sz="2200" dirty="0"/>
              <a:t>ripartito</a:t>
            </a:r>
          </a:p>
          <a:p>
            <a:pPr lvl="1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Informal o institucionalizado</a:t>
            </a:r>
          </a:p>
          <a:p>
            <a:pPr lvl="1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Nivel local, nacional, regional, transnacional</a:t>
            </a:r>
          </a:p>
          <a:p>
            <a:pPr lvl="1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Sectores de la economía o un solo sector</a:t>
            </a:r>
          </a:p>
          <a:p>
            <a:pPr lvl="1"/>
            <a:r>
              <a:rPr lang="es-ES" sz="2200" dirty="0">
                <a:latin typeface="Arial" panose="020B0604020202020204" pitchFamily="34" charset="0"/>
                <a:cs typeface="Arial" panose="020B0604020202020204" pitchFamily="34" charset="0"/>
              </a:rPr>
              <a:t>Empresa </a:t>
            </a:r>
            <a:r>
              <a:rPr lang="es-ES" sz="2200" dirty="0"/>
              <a:t>o grupo de empresas</a:t>
            </a:r>
          </a:p>
        </p:txBody>
      </p:sp>
    </p:spTree>
    <p:extLst>
      <p:ext uri="{BB962C8B-B14F-4D97-AF65-F5344CB8AC3E}">
        <p14:creationId xmlns:p14="http://schemas.microsoft.com/office/powerpoint/2010/main" val="92255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33EBB4-D820-34A6-A3E1-CE6C37BFC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213C83-0577-FB9D-28BD-08FC06EE4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s-ES" sz="3100"/>
              <a:t>DS institucional: </a:t>
            </a:r>
            <a:br>
              <a:rPr lang="es-ES" sz="3100"/>
            </a:br>
            <a:r>
              <a:rPr lang="es-ES" sz="3100"/>
              <a:t>el Consejo Económico y Social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82CA0DDD-AAE0-A5A7-F87D-FE03F1856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1489859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74207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6AE7441B46C164FB8763490CA29FCFF" ma:contentTypeVersion="16" ma:contentTypeDescription="Crear nuevo documento." ma:contentTypeScope="" ma:versionID="5201340b5432955b1ab3faf724c8a215">
  <xsd:schema xmlns:xsd="http://www.w3.org/2001/XMLSchema" xmlns:xs="http://www.w3.org/2001/XMLSchema" xmlns:p="http://schemas.microsoft.com/office/2006/metadata/properties" xmlns:ns3="f7cf7514-a02b-4ac4-b869-c73815add0eb" xmlns:ns4="a12fe886-73d5-4bde-98ac-0463d7d56c12" targetNamespace="http://schemas.microsoft.com/office/2006/metadata/properties" ma:root="true" ma:fieldsID="31f6b5b382e5a17be6879a57a57c2ac1" ns3:_="" ns4:_="">
    <xsd:import namespace="f7cf7514-a02b-4ac4-b869-c73815add0eb"/>
    <xsd:import namespace="a12fe886-73d5-4bde-98ac-0463d7d56c1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AutoTag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cf7514-a02b-4ac4-b869-c73815add0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fe886-73d5-4bde-98ac-0463d7d56c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cf7514-a02b-4ac4-b869-c73815add0eb" xsi:nil="true"/>
  </documentManagement>
</p:properties>
</file>

<file path=customXml/itemProps1.xml><?xml version="1.0" encoding="utf-8"?>
<ds:datastoreItem xmlns:ds="http://schemas.openxmlformats.org/officeDocument/2006/customXml" ds:itemID="{20D4D663-739F-4701-A579-F18C9727BC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7448A7-33F0-4953-B258-8F0BF2A093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cf7514-a02b-4ac4-b869-c73815add0eb"/>
    <ds:schemaRef ds:uri="a12fe886-73d5-4bde-98ac-0463d7d56c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1D4DFE-DBA4-450D-AC36-2B9A2AA720D5}">
  <ds:schemaRefs>
    <ds:schemaRef ds:uri="http://schemas.microsoft.com/office/2006/metadata/properties"/>
    <ds:schemaRef ds:uri="a12fe886-73d5-4bde-98ac-0463d7d56c12"/>
    <ds:schemaRef ds:uri="f7cf7514-a02b-4ac4-b869-c73815add0eb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888</Words>
  <Application>Microsoft Office PowerPoint</Application>
  <PresentationFormat>Panorámica</PresentationFormat>
  <Paragraphs>108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Wingdings</vt:lpstr>
      <vt:lpstr>Tema de Office</vt:lpstr>
      <vt:lpstr>Diálogo social y políticas públicas para responder a la transformación del mundo del trabajo:   Experiencia española</vt:lpstr>
      <vt:lpstr>El diálogo social, pilar fundamental del Estado</vt:lpstr>
      <vt:lpstr>Bases para un sistema robusto de DS</vt:lpstr>
      <vt:lpstr>Sujetos del DS: representación sindical.  Premisas básicas.</vt:lpstr>
      <vt:lpstr>Sujetos del DS: representación sindical</vt:lpstr>
      <vt:lpstr>Derechos de los sindicatos más representativos</vt:lpstr>
      <vt:lpstr>Sujetos del DS: empleadores</vt:lpstr>
      <vt:lpstr>Tipos de DS</vt:lpstr>
      <vt:lpstr>DS institucional:  el Consejo Económico y Social</vt:lpstr>
      <vt:lpstr>DS bipartito: experiencias positivas</vt:lpstr>
      <vt:lpstr>DS tripartito</vt:lpstr>
      <vt:lpstr>Frutos recientes del DS en España (I)</vt:lpstr>
      <vt:lpstr>Frutos recientes del DS en España (2)</vt:lpstr>
      <vt:lpstr>Un mínimo apunte europeo</vt:lpstr>
      <vt:lpstr>Beneficios de un DS sano y robusto</vt:lpstr>
      <vt:lpstr>THANK YOU! 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GIMENEZ COLOMA, GONZALO</dc:creator>
  <cp:lastModifiedBy>GIMENEZ COLOMA, GONZALO</cp:lastModifiedBy>
  <cp:revision>2</cp:revision>
  <dcterms:created xsi:type="dcterms:W3CDTF">2026-05-10T15:28:24Z</dcterms:created>
  <dcterms:modified xsi:type="dcterms:W3CDTF">2026-05-11T15:44:54Z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44c8185-de20-4873-85b2-cd5cc4fd1ac8_Enabled">
    <vt:lpwstr>true</vt:lpwstr>
  </property>
  <property fmtid="{D5CDD505-2E9C-101B-9397-08002B2CF9AE}" pid="3" name="MSIP_Label_744c8185-de20-4873-85b2-cd5cc4fd1ac8_SetDate">
    <vt:lpwstr>2026-05-10T18:11:57Z</vt:lpwstr>
  </property>
  <property fmtid="{D5CDD505-2E9C-101B-9397-08002B2CF9AE}" pid="4" name="MSIP_Label_744c8185-de20-4873-85b2-cd5cc4fd1ac8_Method">
    <vt:lpwstr>Standard</vt:lpwstr>
  </property>
  <property fmtid="{D5CDD505-2E9C-101B-9397-08002B2CF9AE}" pid="5" name="MSIP_Label_744c8185-de20-4873-85b2-cd5cc4fd1ac8_Name">
    <vt:lpwstr>defa4170-0d19-0005-0004-bc88714345d2</vt:lpwstr>
  </property>
  <property fmtid="{D5CDD505-2E9C-101B-9397-08002B2CF9AE}" pid="6" name="MSIP_Label_744c8185-de20-4873-85b2-cd5cc4fd1ac8_SiteId">
    <vt:lpwstr>07a6bf34-5e9b-4700-956d-f3f6d2a3be5a</vt:lpwstr>
  </property>
  <property fmtid="{D5CDD505-2E9C-101B-9397-08002B2CF9AE}" pid="7" name="MSIP_Label_744c8185-de20-4873-85b2-cd5cc4fd1ac8_ActionId">
    <vt:lpwstr>a76c1377-92e1-4345-9217-8c6783b984a2</vt:lpwstr>
  </property>
  <property fmtid="{D5CDD505-2E9C-101B-9397-08002B2CF9AE}" pid="8" name="MSIP_Label_744c8185-de20-4873-85b2-cd5cc4fd1ac8_ContentBits">
    <vt:lpwstr>0</vt:lpwstr>
  </property>
  <property fmtid="{D5CDD505-2E9C-101B-9397-08002B2CF9AE}" pid="9" name="MSIP_Label_744c8185-de20-4873-85b2-cd5cc4fd1ac8_Tag">
    <vt:lpwstr>10, 3, 0, 1</vt:lpwstr>
  </property>
  <property fmtid="{D5CDD505-2E9C-101B-9397-08002B2CF9AE}" pid="10" name="ContentTypeId">
    <vt:lpwstr>0x010100A6AE7441B46C164FB8763490CA29FCFF</vt:lpwstr>
  </property>
</Properties>
</file>