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ppt/metadata" ContentType="application/binary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3"/>
  </p:sldMasterIdLst>
  <p:notesMasterIdLst>
    <p:notesMasterId r:id="rId12"/>
  </p:notesMasterIdLst>
  <p:sldIdLst>
    <p:sldId id="257" r:id="rId4"/>
    <p:sldId id="302" r:id="rId5"/>
    <p:sldId id="303" r:id="rId6"/>
    <p:sldId id="306" r:id="rId7"/>
    <p:sldId id="308" r:id="rId8"/>
    <p:sldId id="307" r:id="rId9"/>
    <p:sldId id="305" r:id="rId10"/>
    <p:sldId id="304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2" roundtripDataSignature="AMtx7mhHKHOZf9S4HD7vlvqa3GodPwse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393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1.xml"/><Relationship Id="rId55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3" Type="http://schemas.openxmlformats.org/officeDocument/2006/relationships/presProps" Target="presProps.xml"/><Relationship Id="rId5" Type="http://schemas.openxmlformats.org/officeDocument/2006/relationships/slide" Target="slides/slide2.xml"/><Relationship Id="rId57" Type="http://schemas.openxmlformats.org/officeDocument/2006/relationships/customXml" Target="../customXml/item3.xml"/><Relationship Id="rId10" Type="http://schemas.openxmlformats.org/officeDocument/2006/relationships/slide" Target="slides/slide7.xml"/><Relationship Id="rId52" Type="http://customschemas.google.com/relationships/presentationmetadata" Target="meta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5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290F2C5D-AC38-CDF3-DE34-4EA6860F6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E482F3F8-7C7B-F626-A756-30F6B1BC07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13BD4FEC-60BA-0D4B-FF7F-0D4A8C8409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1257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86E7DE70-7BCC-07C0-CFA3-84062A072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98A1640E-DBEC-7B6C-84D5-B8630C1774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C68C6BA4-ECDF-5260-469F-E85EF604FC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7957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B940D4A9-E004-05C0-A878-6F81E8C38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036CA60A-4A5A-5A8C-D3A7-E8CEBAECCE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D18A6E1A-7410-9B55-6003-91CEF0FD13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1791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E40C4A68-5CD3-7403-F9B2-8514049F9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5074D817-25FF-0AA0-C465-869CFC5819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050B296F-09A4-8974-6EA0-239C364DDD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6926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7313C4DB-0B0E-F4E9-4219-56CC7F921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ECBA263D-F45B-28AC-F4D6-58B076B297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AE0A848D-1DC4-395F-4858-193E9CDDC6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353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07801933-3DAF-468A-026A-228E84D0B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23C32D6D-EFFE-E92A-D9C7-EACD7A8446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9D2E84C2-6E6B-F0F9-A84E-040D303CE0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1735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B7661641-2F60-7EBB-2051-F8415D172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>
            <a:extLst>
              <a:ext uri="{FF2B5EF4-FFF2-40B4-BE49-F238E27FC236}">
                <a16:creationId xmlns:a16="http://schemas.microsoft.com/office/drawing/2014/main" id="{FE3809FF-8F47-4E11-3E80-575D4804D5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81CC9542-91B3-F454-0E4A-4D41540543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9752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svg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581D0D4-BC67-FEC0-3D64-278C5DF9EBE5}"/>
              </a:ext>
            </a:extLst>
          </p:cNvPr>
          <p:cNvSpPr txBox="1"/>
          <p:nvPr/>
        </p:nvSpPr>
        <p:spPr>
          <a:xfrm>
            <a:off x="3021106" y="2021884"/>
            <a:ext cx="53877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II Conferência Nacional</a:t>
            </a:r>
            <a:b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</a:br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do Trabalho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131B5D5-4E82-A3E7-E5B1-C8A7EDE17EEA}"/>
              </a:ext>
            </a:extLst>
          </p:cNvPr>
          <p:cNvSpPr txBox="1"/>
          <p:nvPr/>
        </p:nvSpPr>
        <p:spPr>
          <a:xfrm>
            <a:off x="2922494" y="3191435"/>
            <a:ext cx="6060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0" i="0" dirty="0">
                <a:solidFill>
                  <a:srgbClr val="64748B"/>
                </a:solidFill>
                <a:effectLst/>
                <a:latin typeface="Lato" panose="020F0502020204030203" pitchFamily="34" charset="0"/>
              </a:rPr>
              <a:t>Retomada do Diálogo Social e do Tripartismo</a:t>
            </a:r>
            <a:endParaRPr lang="pt-BR" sz="2000" dirty="0"/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75E4B05F-A73C-3310-8DCE-DF6138A962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177" y="4512811"/>
            <a:ext cx="2085340" cy="496570"/>
          </a:xfrm>
          <a:prstGeom prst="rect">
            <a:avLst/>
          </a:prstGeom>
        </p:spPr>
      </p:pic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052EB81B-0337-853D-420C-73F13C4D03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504" y="4512811"/>
            <a:ext cx="1417320" cy="495935"/>
          </a:xfrm>
          <a:prstGeom prst="rect">
            <a:avLst/>
          </a:prstGeom>
        </p:spPr>
      </p:pic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833DC349-4AAD-48C8-A536-939E1840E5C0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8937" y="184064"/>
            <a:ext cx="4185747" cy="71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EC991769-12E2-AFF3-859D-79DE73888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750D7ED-F6C8-FEF2-A3D8-A3F2947BA2BE}"/>
              </a:ext>
            </a:extLst>
          </p:cNvPr>
          <p:cNvSpPr txBox="1"/>
          <p:nvPr/>
        </p:nvSpPr>
        <p:spPr>
          <a:xfrm>
            <a:off x="788894" y="607144"/>
            <a:ext cx="53877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800" b="1" i="0" cap="all" dirty="0">
                <a:solidFill>
                  <a:srgbClr val="1E3A8A"/>
                </a:solidFill>
                <a:effectLst/>
                <a:latin typeface="Poppins" panose="00000500000000000000" pitchFamily="2" charset="0"/>
              </a:rPr>
              <a:t>Contexto e Histórico</a:t>
            </a:r>
          </a:p>
          <a:p>
            <a:endParaRPr lang="pt-BR" dirty="0"/>
          </a:p>
        </p:txBody>
      </p:sp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F5FA5546-65FE-F38A-5730-0529ED65919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8937" y="184064"/>
            <a:ext cx="4185747" cy="716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24536B5-B2B3-E86B-47CB-AC370CD1389B}"/>
              </a:ext>
            </a:extLst>
          </p:cNvPr>
          <p:cNvSpPr txBox="1"/>
          <p:nvPr/>
        </p:nvSpPr>
        <p:spPr>
          <a:xfrm>
            <a:off x="627530" y="1592270"/>
            <a:ext cx="4885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i="0" dirty="0">
                <a:solidFill>
                  <a:schemeClr val="accent1"/>
                </a:solidFill>
                <a:effectLst/>
                <a:latin typeface="+mj-lt"/>
              </a:rPr>
              <a:t>Reinstitucionalização do Diálogo Social</a:t>
            </a: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C68ABA5-B994-70B9-1B0F-540682092CAF}"/>
              </a:ext>
            </a:extLst>
          </p:cNvPr>
          <p:cNvSpPr txBox="1"/>
          <p:nvPr/>
        </p:nvSpPr>
        <p:spPr>
          <a:xfrm>
            <a:off x="788894" y="2243870"/>
            <a:ext cx="530710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0" i="0" dirty="0">
                <a:solidFill>
                  <a:schemeClr val="accent1"/>
                </a:solidFill>
                <a:effectLst/>
                <a:latin typeface="Lato" panose="020F0502020204030203" pitchFamily="34" charset="0"/>
              </a:rPr>
              <a:t>A II CNT marca a retomada das grandes pactuações sociais após um hiato institucional, focando na reconstrução do Tripartismo como motor de desenvolvimento econômico e social no Brasil.</a:t>
            </a:r>
          </a:p>
          <a:p>
            <a:endParaRPr lang="pt-BR" dirty="0">
              <a:solidFill>
                <a:schemeClr val="accent1"/>
              </a:solidFill>
              <a:latin typeface="Lato" panose="020F0502020204030203" pitchFamily="34" charset="0"/>
            </a:endParaRPr>
          </a:p>
          <a:p>
            <a:endParaRPr lang="pt-BR" dirty="0">
              <a:solidFill>
                <a:schemeClr val="accent1"/>
              </a:solidFill>
              <a:latin typeface="Lato" panose="020F0502020204030203" pitchFamily="34" charset="0"/>
            </a:endParaRPr>
          </a:p>
          <a:p>
            <a:r>
              <a:rPr lang="pt-BR" dirty="0">
                <a:solidFill>
                  <a:schemeClr val="accent1"/>
                </a:solidFill>
              </a:rPr>
              <a:t>Apoio Legal: Integrada ao Planejamento Estratégico do Brasil 2024-2027 para democratizar as relações de trabalho.</a:t>
            </a:r>
          </a:p>
          <a:p>
            <a:endParaRPr lang="pt-BR" dirty="0">
              <a:solidFill>
                <a:schemeClr val="accent1"/>
              </a:solidFill>
            </a:endParaRPr>
          </a:p>
          <a:p>
            <a:endParaRPr lang="pt-BR" dirty="0">
              <a:solidFill>
                <a:schemeClr val="accent1"/>
              </a:solidFill>
            </a:endParaRPr>
          </a:p>
          <a:p>
            <a:r>
              <a:rPr lang="pt-BR" dirty="0">
                <a:solidFill>
                  <a:schemeClr val="accent1"/>
                </a:solidFill>
              </a:rPr>
              <a:t>Agenda OIT: Alinhamento com o conceito global de Trabalho Decente e Justiça Social.</a:t>
            </a:r>
          </a:p>
        </p:txBody>
      </p:sp>
      <p:pic>
        <p:nvPicPr>
          <p:cNvPr id="9" name="Gráfico 8" descr="Quadra com preenchimento sólido">
            <a:extLst>
              <a:ext uri="{FF2B5EF4-FFF2-40B4-BE49-F238E27FC236}">
                <a16:creationId xmlns:a16="http://schemas.microsoft.com/office/drawing/2014/main" id="{0031CE83-E6A7-C01D-7B2D-100061F33A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5503" y="3310916"/>
            <a:ext cx="523220" cy="523220"/>
          </a:xfrm>
          <a:prstGeom prst="rect">
            <a:avLst/>
          </a:prstGeom>
        </p:spPr>
      </p:pic>
      <p:pic>
        <p:nvPicPr>
          <p:cNvPr id="10" name="Google Shape;300;g1e1316ce296_3_135">
            <a:extLst>
              <a:ext uri="{FF2B5EF4-FFF2-40B4-BE49-F238E27FC236}">
                <a16:creationId xmlns:a16="http://schemas.microsoft.com/office/drawing/2014/main" id="{CF522CA8-2B06-14F9-B41B-4C214C395E27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1694" y="4200598"/>
            <a:ext cx="416859" cy="415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99;g1e1316ce296_3_135">
            <a:extLst>
              <a:ext uri="{FF2B5EF4-FFF2-40B4-BE49-F238E27FC236}">
                <a16:creationId xmlns:a16="http://schemas.microsoft.com/office/drawing/2014/main" id="{ACFD26EE-6629-0F69-086E-15455AD5DB51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96701" y="2407193"/>
            <a:ext cx="472022" cy="48032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7FDE11FC-07D3-9469-2BE9-20F1912F61A7}"/>
              </a:ext>
            </a:extLst>
          </p:cNvPr>
          <p:cNvSpPr txBox="1"/>
          <p:nvPr/>
        </p:nvSpPr>
        <p:spPr>
          <a:xfrm>
            <a:off x="6293224" y="2243870"/>
            <a:ext cx="49036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chemeClr val="accent1"/>
                </a:solidFill>
              </a:rPr>
              <a:t>Convocada por Decreto Presidencial, a conferência foi precedida por um Grupo de Trabalho no Conselho Nacional do Trabalho (CNT), assegurando que o regulamento fosse aprovado por consenso entre as bancadas antes do início das etapas.</a:t>
            </a:r>
          </a:p>
          <a:p>
            <a:pPr algn="just"/>
            <a:endParaRPr lang="pt-BR" dirty="0">
              <a:solidFill>
                <a:schemeClr val="accent1"/>
              </a:solidFill>
            </a:endParaRPr>
          </a:p>
          <a:p>
            <a:pPr algn="just"/>
            <a:r>
              <a:rPr lang="pt-BR" dirty="0">
                <a:solidFill>
                  <a:schemeClr val="accent1"/>
                </a:solidFill>
              </a:rPr>
              <a:t>O processo visou não apenas debater leis, mas fortalecer a coesão institucional de trabalhadores e empregadores.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FC4C9B6-7A16-8DCC-B2F1-DFC7127DE856}"/>
              </a:ext>
            </a:extLst>
          </p:cNvPr>
          <p:cNvSpPr txBox="1"/>
          <p:nvPr/>
        </p:nvSpPr>
        <p:spPr>
          <a:xfrm>
            <a:off x="6293224" y="1592270"/>
            <a:ext cx="5011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1"/>
                </a:solidFill>
              </a:rPr>
              <a:t>Convocação dos Atores Sociais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B01437B7-4BF6-EE96-1A75-EAEBF68680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51755" y="4890989"/>
            <a:ext cx="8449854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49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1D9445C8-EBE4-0ECD-64AE-19AF04C77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75A2474-E8DD-0295-737F-456DC2DECEAF}"/>
              </a:ext>
            </a:extLst>
          </p:cNvPr>
          <p:cNvSpPr txBox="1"/>
          <p:nvPr/>
        </p:nvSpPr>
        <p:spPr>
          <a:xfrm>
            <a:off x="449954" y="900664"/>
            <a:ext cx="5387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MARCO CONCEITUAL</a:t>
            </a:r>
            <a:endParaRPr lang="pt-BR" dirty="0"/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5C882FED-F5B3-A26B-6481-FE0C3141EE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473" y="5008746"/>
            <a:ext cx="2085340" cy="496570"/>
          </a:xfrm>
          <a:prstGeom prst="rect">
            <a:avLst/>
          </a:prstGeom>
        </p:spPr>
      </p:pic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DDB004CA-E025-A5AA-4F87-2C7E160162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716" y="5008746"/>
            <a:ext cx="1417320" cy="495935"/>
          </a:xfrm>
          <a:prstGeom prst="rect">
            <a:avLst/>
          </a:prstGeom>
        </p:spPr>
      </p:pic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A7252551-0A39-45A2-FBAB-93BE15CC80E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8937" y="184064"/>
            <a:ext cx="4185747" cy="71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313;g1e1316ce296_3_135">
            <a:extLst>
              <a:ext uri="{FF2B5EF4-FFF2-40B4-BE49-F238E27FC236}">
                <a16:creationId xmlns:a16="http://schemas.microsoft.com/office/drawing/2014/main" id="{5D7E1ABA-74D1-568A-80BA-F89D78BD626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09621" y="1924694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13;g1e1316ce296_3_135">
            <a:extLst>
              <a:ext uri="{FF2B5EF4-FFF2-40B4-BE49-F238E27FC236}">
                <a16:creationId xmlns:a16="http://schemas.microsoft.com/office/drawing/2014/main" id="{6061D5C3-299D-66DC-E2DC-413D191AC449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09620" y="2659712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313;g1e1316ce296_3_135">
            <a:extLst>
              <a:ext uri="{FF2B5EF4-FFF2-40B4-BE49-F238E27FC236}">
                <a16:creationId xmlns:a16="http://schemas.microsoft.com/office/drawing/2014/main" id="{D899D9C6-D665-45FF-2466-641F3D2604C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09621" y="3326901"/>
            <a:ext cx="345233" cy="39367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6C600AF-2691-9083-2EC7-1FFFD62B949F}"/>
              </a:ext>
            </a:extLst>
          </p:cNvPr>
          <p:cNvSpPr txBox="1"/>
          <p:nvPr/>
        </p:nvSpPr>
        <p:spPr>
          <a:xfrm>
            <a:off x="1901613" y="1942899"/>
            <a:ext cx="4481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/>
                </a:solidFill>
              </a:rPr>
              <a:t>Trabalho Decente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3742520-D77B-D118-73C1-8CD4D67C65C5}"/>
              </a:ext>
            </a:extLst>
          </p:cNvPr>
          <p:cNvSpPr txBox="1"/>
          <p:nvPr/>
        </p:nvSpPr>
        <p:spPr>
          <a:xfrm>
            <a:off x="1954854" y="2660743"/>
            <a:ext cx="4481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/>
                </a:solidFill>
              </a:rPr>
              <a:t>Diálogo Social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5E746C35-86EB-8520-7A3D-FBDD21077444}"/>
              </a:ext>
            </a:extLst>
          </p:cNvPr>
          <p:cNvSpPr txBox="1"/>
          <p:nvPr/>
        </p:nvSpPr>
        <p:spPr>
          <a:xfrm>
            <a:off x="1954854" y="3358875"/>
            <a:ext cx="44818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/>
                </a:solidFill>
              </a:rPr>
              <a:t>Tripartismo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E43960B-DBEA-FA17-1570-E28B2F2726A2}"/>
              </a:ext>
            </a:extLst>
          </p:cNvPr>
          <p:cNvSpPr txBox="1"/>
          <p:nvPr/>
        </p:nvSpPr>
        <p:spPr>
          <a:xfrm>
            <a:off x="4358033" y="1831320"/>
            <a:ext cx="463475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kern="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II CNT é fruto do forte vínculo existente entre o Estado brasileiro e a Organização Internacional do Trabalho (OIT). O Brasil ratificou 98 convenções adotadas pela OIT e participa, há décadas, de iniciativas e parcerias diretamente relacionadas à agenda do trabalho decente.</a:t>
            </a:r>
            <a:endParaRPr lang="pt-BR" sz="1800" kern="100" dirty="0">
              <a:solidFill>
                <a:schemeClr val="accent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3174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2C0AF029-11BB-7999-0488-7429C0B29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56E16BE-881E-920E-DD61-C22C02E1259E}"/>
              </a:ext>
            </a:extLst>
          </p:cNvPr>
          <p:cNvSpPr txBox="1"/>
          <p:nvPr/>
        </p:nvSpPr>
        <p:spPr>
          <a:xfrm>
            <a:off x="449954" y="900664"/>
            <a:ext cx="5387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OBJETIVOS DA II CNT</a:t>
            </a:r>
            <a:endParaRPr lang="pt-BR" dirty="0"/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06AE25C5-F502-5B9B-6FE5-2BCEF106A8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473" y="5008746"/>
            <a:ext cx="2085340" cy="496570"/>
          </a:xfrm>
          <a:prstGeom prst="rect">
            <a:avLst/>
          </a:prstGeom>
        </p:spPr>
      </p:pic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5ACD808B-E031-C4C2-9065-C06A51B5F2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716" y="5008746"/>
            <a:ext cx="1417320" cy="495935"/>
          </a:xfrm>
          <a:prstGeom prst="rect">
            <a:avLst/>
          </a:prstGeom>
        </p:spPr>
      </p:pic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19998F6C-95C7-E90C-9378-7990850E27F0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8937" y="184064"/>
            <a:ext cx="4185747" cy="71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313;g1e1316ce296_3_135">
            <a:extLst>
              <a:ext uri="{FF2B5EF4-FFF2-40B4-BE49-F238E27FC236}">
                <a16:creationId xmlns:a16="http://schemas.microsoft.com/office/drawing/2014/main" id="{EFD9E119-102A-EAD3-43FC-937DA5D7FD33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77337" y="2130094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13;g1e1316ce296_3_135">
            <a:extLst>
              <a:ext uri="{FF2B5EF4-FFF2-40B4-BE49-F238E27FC236}">
                <a16:creationId xmlns:a16="http://schemas.microsoft.com/office/drawing/2014/main" id="{2B0EFCFE-390D-CE8A-42DB-C4C30458270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39738" y="2737000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313;g1e1316ce296_3_135">
            <a:extLst>
              <a:ext uri="{FF2B5EF4-FFF2-40B4-BE49-F238E27FC236}">
                <a16:creationId xmlns:a16="http://schemas.microsoft.com/office/drawing/2014/main" id="{F814486D-6CA1-F201-FB52-C7410CC08032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39737" y="3423557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313;g1e1316ce296_3_135">
            <a:extLst>
              <a:ext uri="{FF2B5EF4-FFF2-40B4-BE49-F238E27FC236}">
                <a16:creationId xmlns:a16="http://schemas.microsoft.com/office/drawing/2014/main" id="{483E5A6C-8F09-9235-642A-DBA97A5074DB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35845" y="2079826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13;g1e1316ce296_3_135">
            <a:extLst>
              <a:ext uri="{FF2B5EF4-FFF2-40B4-BE49-F238E27FC236}">
                <a16:creationId xmlns:a16="http://schemas.microsoft.com/office/drawing/2014/main" id="{89440A90-1130-686E-8DBA-86F6347B4DA2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35844" y="2770839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13;g1e1316ce296_3_135">
            <a:extLst>
              <a:ext uri="{FF2B5EF4-FFF2-40B4-BE49-F238E27FC236}">
                <a16:creationId xmlns:a16="http://schemas.microsoft.com/office/drawing/2014/main" id="{D8BAE4B7-9597-E0C3-50B5-2A8E9002A485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935843" y="3461852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313;g1e1316ce296_3_135">
            <a:extLst>
              <a:ext uri="{FF2B5EF4-FFF2-40B4-BE49-F238E27FC236}">
                <a16:creationId xmlns:a16="http://schemas.microsoft.com/office/drawing/2014/main" id="{ED8484D3-9FF0-4BB1-2E36-CF97C4C72584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798725" y="2671635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313;g1e1316ce296_3_135">
            <a:extLst>
              <a:ext uri="{FF2B5EF4-FFF2-40B4-BE49-F238E27FC236}">
                <a16:creationId xmlns:a16="http://schemas.microsoft.com/office/drawing/2014/main" id="{1FBB2F77-2A9F-32C1-AFFE-ACE4292D6DF0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798724" y="3363307"/>
            <a:ext cx="345233" cy="393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313;g1e1316ce296_3_135">
            <a:extLst>
              <a:ext uri="{FF2B5EF4-FFF2-40B4-BE49-F238E27FC236}">
                <a16:creationId xmlns:a16="http://schemas.microsoft.com/office/drawing/2014/main" id="{B01864A5-A81E-913D-AC9D-5EF34350BD0B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798725" y="2038472"/>
            <a:ext cx="345233" cy="39367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D47D3B7F-6815-A981-1644-9D3D91C1B4A7}"/>
              </a:ext>
            </a:extLst>
          </p:cNvPr>
          <p:cNvSpPr txBox="1"/>
          <p:nvPr/>
        </p:nvSpPr>
        <p:spPr>
          <a:xfrm>
            <a:off x="622570" y="2112627"/>
            <a:ext cx="244910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Promover o diálogo social e fortalecer o tripartismo</a:t>
            </a:r>
            <a:endParaRPr lang="pt-BR" sz="120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0A774BF2-C139-A551-0E53-A64B57DDCE7B}"/>
              </a:ext>
            </a:extLst>
          </p:cNvPr>
          <p:cNvSpPr txBox="1"/>
          <p:nvPr/>
        </p:nvSpPr>
        <p:spPr>
          <a:xfrm>
            <a:off x="622570" y="2696905"/>
            <a:ext cx="3480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Propor políticas que assegurem desenvolvimento sustentável e transição justa</a:t>
            </a:r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5DC62859-F82D-FB39-3806-656E1FBDD594}"/>
              </a:ext>
            </a:extLst>
          </p:cNvPr>
          <p:cNvSpPr txBox="1"/>
          <p:nvPr/>
        </p:nvSpPr>
        <p:spPr>
          <a:xfrm>
            <a:off x="622570" y="3314317"/>
            <a:ext cx="3480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Fortalecer o sistema público de emprego, trabalho e renda</a:t>
            </a:r>
            <a:endParaRPr lang="pt-BR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9FF7191-93F0-F1FB-3C77-BBEA698FCD86}"/>
              </a:ext>
            </a:extLst>
          </p:cNvPr>
          <p:cNvSpPr txBox="1"/>
          <p:nvPr/>
        </p:nvSpPr>
        <p:spPr>
          <a:xfrm>
            <a:off x="4302802" y="2064297"/>
            <a:ext cx="3480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Promover a igualdade de oportunidades e o combate à discriminação</a:t>
            </a:r>
            <a:endParaRPr lang="pt-BR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4CEB7F94-D42D-BFB9-284D-4AC6BD32DAF0}"/>
              </a:ext>
            </a:extLst>
          </p:cNvPr>
          <p:cNvSpPr txBox="1"/>
          <p:nvPr/>
        </p:nvSpPr>
        <p:spPr>
          <a:xfrm>
            <a:off x="4281076" y="2688692"/>
            <a:ext cx="3480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Incentivar a transição da informalidade para a formalidade</a:t>
            </a:r>
            <a:endParaRPr lang="pt-BR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900CA2C-E0EE-47DC-C8A7-78AE9614244B}"/>
              </a:ext>
            </a:extLst>
          </p:cNvPr>
          <p:cNvSpPr txBox="1"/>
          <p:nvPr/>
        </p:nvSpPr>
        <p:spPr>
          <a:xfrm>
            <a:off x="4302802" y="3368653"/>
            <a:ext cx="3480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Eliminar o trabalho análogo à escravidão e o trabalho infantil</a:t>
            </a:r>
            <a:endParaRPr lang="pt-BR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07943F1-E011-0E91-A3D3-FA3AAA14EC09}"/>
              </a:ext>
            </a:extLst>
          </p:cNvPr>
          <p:cNvSpPr txBox="1"/>
          <p:nvPr/>
        </p:nvSpPr>
        <p:spPr>
          <a:xfrm>
            <a:off x="8143957" y="2038472"/>
            <a:ext cx="3850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</a:rPr>
              <a:t>Fortalecer os direitos fundamentais do trabalho e a negociação coletiva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C83915D-70AB-FC3F-8C01-84B8C0B5C7E4}"/>
              </a:ext>
            </a:extLst>
          </p:cNvPr>
          <p:cNvSpPr txBox="1"/>
          <p:nvPr/>
        </p:nvSpPr>
        <p:spPr>
          <a:xfrm>
            <a:off x="8165681" y="2637641"/>
            <a:ext cx="3191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</a:rPr>
              <a:t>Promover a segurança, a saúde e bem-estar no trabalho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23BC3BA-2472-0E5A-E503-CB7FEC2B3B9B}"/>
              </a:ext>
            </a:extLst>
          </p:cNvPr>
          <p:cNvSpPr txBox="1"/>
          <p:nvPr/>
        </p:nvSpPr>
        <p:spPr>
          <a:xfrm>
            <a:off x="8165681" y="3285012"/>
            <a:ext cx="3191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accent1"/>
                </a:solidFill>
              </a:rPr>
              <a:t>9.Propor e debater medidas relacionadas à inspeção do trabalho.</a:t>
            </a:r>
          </a:p>
        </p:txBody>
      </p:sp>
    </p:spTree>
    <p:extLst>
      <p:ext uri="{BB962C8B-B14F-4D97-AF65-F5344CB8AC3E}">
        <p14:creationId xmlns:p14="http://schemas.microsoft.com/office/powerpoint/2010/main" val="406144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866773B8-5C5C-69AE-D517-D570982C0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6E381A2-14A3-AB25-B20E-0A0F442BD864}"/>
              </a:ext>
            </a:extLst>
          </p:cNvPr>
          <p:cNvSpPr txBox="1"/>
          <p:nvPr/>
        </p:nvSpPr>
        <p:spPr>
          <a:xfrm>
            <a:off x="826471" y="890800"/>
            <a:ext cx="5387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DESAFIOS</a:t>
            </a:r>
            <a:endParaRPr lang="pt-BR" dirty="0"/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BB72D6D4-2140-D21A-B9CE-3EED2BD065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5802" y="349624"/>
            <a:ext cx="2085340" cy="496570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F21E213B-3F75-2BD2-6646-99D7E9D3C829}"/>
              </a:ext>
            </a:extLst>
          </p:cNvPr>
          <p:cNvSpPr txBox="1"/>
          <p:nvPr/>
        </p:nvSpPr>
        <p:spPr>
          <a:xfrm>
            <a:off x="826471" y="1687889"/>
            <a:ext cx="46347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kern="100" dirty="0">
              <a:solidFill>
                <a:schemeClr val="accent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kern="100" dirty="0">
              <a:solidFill>
                <a:schemeClr val="accent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FB28324-5C0D-BC24-3540-FA7C04645681}"/>
              </a:ext>
            </a:extLst>
          </p:cNvPr>
          <p:cNvSpPr txBox="1"/>
          <p:nvPr/>
        </p:nvSpPr>
        <p:spPr>
          <a:xfrm>
            <a:off x="2834565" y="1569125"/>
            <a:ext cx="482129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chemeClr val="accent1"/>
                </a:solidFill>
              </a:rPr>
              <a:t>Gestão de Crise</a:t>
            </a:r>
          </a:p>
          <a:p>
            <a:endParaRPr lang="pt-BR" dirty="0">
              <a:solidFill>
                <a:schemeClr val="accent1"/>
              </a:solidFill>
            </a:endParaRPr>
          </a:p>
          <a:p>
            <a:pPr algn="just"/>
            <a:r>
              <a:rPr lang="pt-BR" dirty="0">
                <a:solidFill>
                  <a:schemeClr val="accent1"/>
                </a:solidFill>
              </a:rPr>
              <a:t>O processo de elaboração da conferência enfrentou resistência inicial do setor empresarial, que temia um desequilíbrio no poder de decisão. </a:t>
            </a:r>
          </a:p>
          <a:p>
            <a:pPr algn="just"/>
            <a:endParaRPr lang="pt-BR" b="1" dirty="0">
              <a:solidFill>
                <a:schemeClr val="accent1"/>
              </a:solidFill>
            </a:endParaRPr>
          </a:p>
          <a:p>
            <a:pPr algn="just"/>
            <a:r>
              <a:rPr lang="pt-BR" dirty="0">
                <a:solidFill>
                  <a:schemeClr val="accent1"/>
                </a:solidFill>
              </a:rPr>
              <a:t>Para garantir a viabilidade política, o modelo inicialmente proposto foi alterado, focando no </a:t>
            </a:r>
            <a:r>
              <a:rPr lang="pt-BR" b="1" dirty="0">
                <a:solidFill>
                  <a:schemeClr val="accent1"/>
                </a:solidFill>
              </a:rPr>
              <a:t>tripartismo estrito</a:t>
            </a:r>
            <a:r>
              <a:rPr lang="pt-BR" dirty="0">
                <a:solidFill>
                  <a:schemeClr val="accent1"/>
                </a:solidFill>
              </a:rPr>
              <a:t>.</a:t>
            </a:r>
          </a:p>
          <a:p>
            <a:pPr algn="just"/>
            <a:endParaRPr lang="pt-BR" dirty="0">
              <a:solidFill>
                <a:schemeClr val="accent1"/>
              </a:solidFill>
            </a:endParaRPr>
          </a:p>
          <a:p>
            <a:pPr algn="just"/>
            <a:r>
              <a:rPr lang="pt-BR" dirty="0">
                <a:solidFill>
                  <a:schemeClr val="accent1"/>
                </a:solidFill>
              </a:rPr>
              <a:t>O sucesso da II CNT dependeu de uma articulação política prévia, que transformou um ambiente de desconfiança em uma estrutura operacional consensual, voltada para o fortalecimento das políticas de emprego e renda.</a:t>
            </a:r>
          </a:p>
          <a:p>
            <a:endParaRPr lang="pt-BR" b="1" dirty="0">
              <a:solidFill>
                <a:schemeClr val="accent1"/>
              </a:solidFill>
            </a:endParaRPr>
          </a:p>
          <a:p>
            <a:endParaRPr lang="pt-BR" b="1" dirty="0">
              <a:solidFill>
                <a:schemeClr val="accent1"/>
              </a:solidFill>
            </a:endParaRPr>
          </a:p>
          <a:p>
            <a:endParaRPr lang="pt-BR" b="1" dirty="0">
              <a:solidFill>
                <a:schemeClr val="accent1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8391C72-182B-8157-5CB8-92E7D3E10D3A}"/>
              </a:ext>
            </a:extLst>
          </p:cNvPr>
          <p:cNvSpPr/>
          <p:nvPr/>
        </p:nvSpPr>
        <p:spPr>
          <a:xfrm>
            <a:off x="11313458" y="0"/>
            <a:ext cx="600635" cy="75482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7785BBC-A274-0623-0EF9-27CADF3E867D}"/>
              </a:ext>
            </a:extLst>
          </p:cNvPr>
          <p:cNvSpPr/>
          <p:nvPr/>
        </p:nvSpPr>
        <p:spPr>
          <a:xfrm>
            <a:off x="40341" y="6111533"/>
            <a:ext cx="12761259" cy="3968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Gráfico 9" descr="Sala de reuniões com preenchimento sólido">
            <a:extLst>
              <a:ext uri="{FF2B5EF4-FFF2-40B4-BE49-F238E27FC236}">
                <a16:creationId xmlns:a16="http://schemas.microsoft.com/office/drawing/2014/main" id="{E3ED6C51-D69E-F948-D262-92FC68E11B3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7153" y="2518568"/>
            <a:ext cx="1656254" cy="165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97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6AD8AE45-1E00-A0C3-289E-440850717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60F7EB9-E98B-11F0-5C36-F850896B5FB3}"/>
              </a:ext>
            </a:extLst>
          </p:cNvPr>
          <p:cNvSpPr txBox="1"/>
          <p:nvPr/>
        </p:nvSpPr>
        <p:spPr>
          <a:xfrm>
            <a:off x="2108420" y="924279"/>
            <a:ext cx="5780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/>
                </a:solidFill>
                <a:latin typeface="Poppins" panose="00000500000000000000" pitchFamily="2" charset="0"/>
              </a:rPr>
              <a:t>METODOLOGIA</a:t>
            </a:r>
            <a:endParaRPr lang="pt-BR" sz="2000" dirty="0"/>
          </a:p>
        </p:txBody>
      </p:sp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DDDAC7F2-B69A-EE5C-E902-9307246C034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97148" y="72468"/>
            <a:ext cx="2716310" cy="55431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1CBF5071-AA12-BFB5-3C7E-8EE11E186BE6}"/>
              </a:ext>
            </a:extLst>
          </p:cNvPr>
          <p:cNvSpPr txBox="1"/>
          <p:nvPr/>
        </p:nvSpPr>
        <p:spPr>
          <a:xfrm>
            <a:off x="1380565" y="1431956"/>
            <a:ext cx="737795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solidFill>
                  <a:schemeClr val="accent1"/>
                </a:solidFill>
              </a:rPr>
              <a:t>ETAPA ESTADUAL</a:t>
            </a:r>
          </a:p>
          <a:p>
            <a:endParaRPr lang="pt-BR" sz="1100" b="1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Grupos Temáticos:</a:t>
            </a:r>
            <a:r>
              <a:rPr lang="pt-BR" sz="1100" dirty="0">
                <a:solidFill>
                  <a:schemeClr val="accent1"/>
                </a:solidFill>
              </a:rPr>
              <a:t> Os participantes debateram quatro subtemas principais para formular propostas</a:t>
            </a:r>
          </a:p>
          <a:p>
            <a:endParaRPr lang="pt-BR" sz="1100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Propostas:</a:t>
            </a:r>
            <a:r>
              <a:rPr lang="pt-BR" sz="1100" dirty="0">
                <a:solidFill>
                  <a:schemeClr val="accent1"/>
                </a:solidFill>
              </a:rPr>
              <a:t> Cada bancada podia apresentar uma proposta por subtema, além da possibilidade de uma proposta de consenso entre as três partes</a:t>
            </a:r>
          </a:p>
          <a:p>
            <a:endParaRPr lang="pt-BR" sz="1100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Plenária Final:</a:t>
            </a:r>
            <a:r>
              <a:rPr lang="pt-BR" sz="1100" dirty="0">
                <a:solidFill>
                  <a:schemeClr val="accent1"/>
                </a:solidFill>
              </a:rPr>
              <a:t> Espaço de votação onde as propostas eram classificadas por grau de apoio (consenso, ampla maioria, maioria ou minoria).</a:t>
            </a:r>
            <a:endParaRPr lang="pt-BR" sz="1000" dirty="0">
              <a:solidFill>
                <a:schemeClr val="accent1"/>
              </a:solidFill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331EB99C-0925-43F0-1542-FCC7D27336B3}"/>
              </a:ext>
            </a:extLst>
          </p:cNvPr>
          <p:cNvSpPr txBox="1"/>
          <p:nvPr/>
        </p:nvSpPr>
        <p:spPr>
          <a:xfrm>
            <a:off x="3039034" y="3174293"/>
            <a:ext cx="737795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solidFill>
                  <a:schemeClr val="accent1"/>
                </a:solidFill>
              </a:rPr>
              <a:t>ETAPA NACIONAL</a:t>
            </a:r>
          </a:p>
          <a:p>
            <a:endParaRPr lang="pt-BR" sz="1100" b="1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Composição: </a:t>
            </a:r>
            <a:r>
              <a:rPr lang="pt-BR" sz="1100" dirty="0">
                <a:solidFill>
                  <a:schemeClr val="accent1"/>
                </a:solidFill>
              </a:rPr>
              <a:t>Fixada em 672 delegados, sendo 224 de cada segmento (governo, trabalhadores e empregadores), eleitos proporcionalmente à população de cada estado.</a:t>
            </a:r>
          </a:p>
          <a:p>
            <a:endParaRPr lang="pt-BR" sz="1100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Propostas:</a:t>
            </a:r>
            <a:r>
              <a:rPr lang="pt-BR" sz="1100" dirty="0">
                <a:solidFill>
                  <a:schemeClr val="accent1"/>
                </a:solidFill>
              </a:rPr>
              <a:t> Processo de Seleção: Das 386 propostas originais vindas dos estados, a Comissão Organizadora Nacional realizou uma sistematização técnica, reduzindo-as para 175 e, finalmente, selecionando 56 propostas prioritárias para debate na fase final.</a:t>
            </a:r>
          </a:p>
          <a:p>
            <a:endParaRPr lang="pt-BR" sz="1100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Plenária Final:</a:t>
            </a:r>
            <a:r>
              <a:rPr lang="pt-BR" sz="1100" dirty="0">
                <a:solidFill>
                  <a:schemeClr val="accent1"/>
                </a:solidFill>
              </a:rPr>
              <a:t> Espaço de votação onde as propostas eram classificadas por grau de apoio (consenso, ampla maioria, maioria ou minoria).</a:t>
            </a:r>
          </a:p>
          <a:p>
            <a:endParaRPr lang="pt-BR" sz="1100" dirty="0">
              <a:solidFill>
                <a:schemeClr val="accent1"/>
              </a:solidFill>
            </a:endParaRPr>
          </a:p>
          <a:p>
            <a:r>
              <a:rPr lang="pt-BR" sz="1100" b="1" dirty="0">
                <a:solidFill>
                  <a:schemeClr val="accent1"/>
                </a:solidFill>
              </a:rPr>
              <a:t>Deliberação: </a:t>
            </a:r>
            <a:r>
              <a:rPr lang="pt-BR" sz="1100" dirty="0">
                <a:solidFill>
                  <a:schemeClr val="accent1"/>
                </a:solidFill>
              </a:rPr>
              <a:t>As propostas foram discutidas em novos Grupos Temáticos na etapa nacional e apenas 17 propostas chegaram à Plenária Final para aprovação.</a:t>
            </a:r>
            <a:endParaRPr lang="pt-BR" sz="1000" dirty="0">
              <a:solidFill>
                <a:schemeClr val="accent1"/>
              </a:solidFill>
            </a:endParaRPr>
          </a:p>
        </p:txBody>
      </p:sp>
      <p:pic>
        <p:nvPicPr>
          <p:cNvPr id="20" name="Gráfico 19" descr="Lista de Verificação com preenchimento sólido">
            <a:extLst>
              <a:ext uri="{FF2B5EF4-FFF2-40B4-BE49-F238E27FC236}">
                <a16:creationId xmlns:a16="http://schemas.microsoft.com/office/drawing/2014/main" id="{71A8A934-2B5C-960A-A45C-08C8810A55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6165" y="1871275"/>
            <a:ext cx="914400" cy="914400"/>
          </a:xfrm>
          <a:prstGeom prst="rect">
            <a:avLst/>
          </a:prstGeom>
        </p:spPr>
      </p:pic>
      <p:pic>
        <p:nvPicPr>
          <p:cNvPr id="22" name="Gráfico 21" descr="Filtro estrutura de tópicos">
            <a:extLst>
              <a:ext uri="{FF2B5EF4-FFF2-40B4-BE49-F238E27FC236}">
                <a16:creationId xmlns:a16="http://schemas.microsoft.com/office/drawing/2014/main" id="{112A69AB-A671-A618-861E-56E47C4F8D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41602" y="3727139"/>
            <a:ext cx="1516749" cy="1516749"/>
          </a:xfrm>
          <a:prstGeom prst="rect">
            <a:avLst/>
          </a:prstGeom>
        </p:spPr>
      </p:pic>
      <p:sp>
        <p:nvSpPr>
          <p:cNvPr id="23" name="Retângulo 22">
            <a:extLst>
              <a:ext uri="{FF2B5EF4-FFF2-40B4-BE49-F238E27FC236}">
                <a16:creationId xmlns:a16="http://schemas.microsoft.com/office/drawing/2014/main" id="{A919D4C0-F75D-EE93-B5B8-29EB1E91B3F7}"/>
              </a:ext>
            </a:extLst>
          </p:cNvPr>
          <p:cNvSpPr/>
          <p:nvPr/>
        </p:nvSpPr>
        <p:spPr>
          <a:xfrm>
            <a:off x="11313458" y="0"/>
            <a:ext cx="600635" cy="754828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92D3AB26-10B3-CB98-039F-F16519DDCF48}"/>
              </a:ext>
            </a:extLst>
          </p:cNvPr>
          <p:cNvSpPr/>
          <p:nvPr/>
        </p:nvSpPr>
        <p:spPr>
          <a:xfrm>
            <a:off x="40341" y="6111533"/>
            <a:ext cx="12761259" cy="3968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282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EACF8BEF-50F7-6885-3768-01F6016B0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134C2D-FCB3-483B-3C3E-A6D457201D1F}"/>
              </a:ext>
            </a:extLst>
          </p:cNvPr>
          <p:cNvSpPr txBox="1"/>
          <p:nvPr/>
        </p:nvSpPr>
        <p:spPr>
          <a:xfrm>
            <a:off x="826471" y="890800"/>
            <a:ext cx="5387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RESULTADOS</a:t>
            </a:r>
            <a:endParaRPr lang="pt-BR" dirty="0"/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335E63F5-BDDA-3613-4BC7-3CFC91C58B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473" y="5008746"/>
            <a:ext cx="2085340" cy="496570"/>
          </a:xfrm>
          <a:prstGeom prst="rect">
            <a:avLst/>
          </a:prstGeom>
        </p:spPr>
      </p:pic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0D698716-775A-4CA3-5C53-BE407D76C2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716" y="5008746"/>
            <a:ext cx="1417320" cy="495935"/>
          </a:xfrm>
          <a:prstGeom prst="rect">
            <a:avLst/>
          </a:prstGeom>
        </p:spPr>
      </p:pic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97B700AE-CED7-6103-D264-37483212355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8937" y="184064"/>
            <a:ext cx="4185747" cy="716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601FBA0B-4E54-DE63-5AEA-7ADE4B47B33C}"/>
              </a:ext>
            </a:extLst>
          </p:cNvPr>
          <p:cNvSpPr txBox="1"/>
          <p:nvPr/>
        </p:nvSpPr>
        <p:spPr>
          <a:xfrm>
            <a:off x="826471" y="1687889"/>
            <a:ext cx="46347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kern="100" dirty="0">
              <a:solidFill>
                <a:schemeClr val="accent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kern="100" dirty="0">
              <a:solidFill>
                <a:schemeClr val="accent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5E6E63-64E7-F97D-8985-E88B3558E91C}"/>
              </a:ext>
            </a:extLst>
          </p:cNvPr>
          <p:cNvSpPr txBox="1"/>
          <p:nvPr/>
        </p:nvSpPr>
        <p:spPr>
          <a:xfrm>
            <a:off x="3182466" y="1624241"/>
            <a:ext cx="47064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accent1"/>
                </a:solidFill>
              </a:rPr>
              <a:t>A II CNT gerou um amplo processo de mobilização, com a participação de mais de 3 mil delegados e observadores internacionais tripartites de países como Paraguai, Peru, Uruguai, Angola e Cabo Verde. </a:t>
            </a:r>
            <a:endParaRPr lang="pt-BR" b="1" dirty="0">
              <a:solidFill>
                <a:schemeClr val="accent1"/>
              </a:solidFill>
            </a:endParaRPr>
          </a:p>
          <a:p>
            <a:pPr algn="just"/>
            <a:endParaRPr lang="pt-BR" b="1" dirty="0">
              <a:solidFill>
                <a:schemeClr val="accent1"/>
              </a:solidFill>
            </a:endParaRPr>
          </a:p>
          <a:p>
            <a:pPr algn="just"/>
            <a:r>
              <a:rPr lang="pt-BR" b="1" dirty="0">
                <a:solidFill>
                  <a:schemeClr val="accent1"/>
                </a:solidFill>
              </a:rPr>
              <a:t>Resultado Final:</a:t>
            </a:r>
            <a:r>
              <a:rPr lang="pt-BR" dirty="0">
                <a:solidFill>
                  <a:schemeClr val="accent1"/>
                </a:solidFill>
              </a:rPr>
              <a:t> Adoção de 10 propostas de políticas públicas que concentram-se no fortalecimento da produção, organização e transparência das informações sobre o mundo do trabalho, bem como no aprimoramento de instrumentos institucionais de gestão das políticas públicas de emprego, trabalho e renda. </a:t>
            </a:r>
          </a:p>
          <a:p>
            <a:pPr algn="just"/>
            <a:endParaRPr lang="pt-BR" dirty="0">
              <a:solidFill>
                <a:schemeClr val="accent1"/>
              </a:solidFill>
            </a:endParaRPr>
          </a:p>
          <a:p>
            <a:pPr algn="just"/>
            <a:r>
              <a:rPr lang="pt-BR" dirty="0">
                <a:solidFill>
                  <a:schemeClr val="accent1"/>
                </a:solidFill>
              </a:rPr>
              <a:t>O evento culminou na aprovação da </a:t>
            </a:r>
            <a:r>
              <a:rPr lang="pt-BR" b="1" dirty="0">
                <a:solidFill>
                  <a:schemeClr val="accent1"/>
                </a:solidFill>
              </a:rPr>
              <a:t>Declaração Final da II CNT</a:t>
            </a:r>
            <a:r>
              <a:rPr lang="pt-BR" dirty="0">
                <a:solidFill>
                  <a:schemeClr val="accent1"/>
                </a:solidFill>
              </a:rPr>
              <a:t>.</a:t>
            </a:r>
            <a:endParaRPr lang="pt-BR" b="1" dirty="0">
              <a:solidFill>
                <a:schemeClr val="accent1"/>
              </a:solidFill>
            </a:endParaRPr>
          </a:p>
          <a:p>
            <a:endParaRPr lang="pt-BR" b="1" dirty="0">
              <a:solidFill>
                <a:schemeClr val="accent1"/>
              </a:solidFill>
            </a:endParaRPr>
          </a:p>
          <a:p>
            <a:endParaRPr lang="pt-BR" b="1" dirty="0">
              <a:solidFill>
                <a:schemeClr val="accent1"/>
              </a:solidFill>
            </a:endParaRPr>
          </a:p>
        </p:txBody>
      </p:sp>
      <p:pic>
        <p:nvPicPr>
          <p:cNvPr id="9" name="Gráfico 8" descr="Na mosca com preenchimento sólido">
            <a:extLst>
              <a:ext uri="{FF2B5EF4-FFF2-40B4-BE49-F238E27FC236}">
                <a16:creationId xmlns:a16="http://schemas.microsoft.com/office/drawing/2014/main" id="{FCB9FAF9-E034-85C8-DE75-4F66F62276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34353" y="2499914"/>
            <a:ext cx="1362635" cy="136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542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8384DFE7-76A5-8090-AD96-65D508214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71CA7C7-22D8-9F1B-AB57-2623BE8CF1A4}"/>
              </a:ext>
            </a:extLst>
          </p:cNvPr>
          <p:cNvSpPr txBox="1"/>
          <p:nvPr/>
        </p:nvSpPr>
        <p:spPr>
          <a:xfrm>
            <a:off x="3021106" y="2021884"/>
            <a:ext cx="53877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Muito obrigado!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4CD9E8B-4405-97EE-B1F0-7D1D3F189899}"/>
              </a:ext>
            </a:extLst>
          </p:cNvPr>
          <p:cNvSpPr txBox="1"/>
          <p:nvPr/>
        </p:nvSpPr>
        <p:spPr>
          <a:xfrm>
            <a:off x="2931459" y="2921168"/>
            <a:ext cx="60601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0" i="0" dirty="0">
                <a:solidFill>
                  <a:srgbClr val="64748B"/>
                </a:solidFill>
                <a:effectLst/>
                <a:latin typeface="Lato" panose="020F0502020204030203" pitchFamily="34" charset="0"/>
              </a:rPr>
              <a:t>Durval Aires de Menezes Neto</a:t>
            </a:r>
          </a:p>
          <a:p>
            <a:pPr algn="ctr"/>
            <a:r>
              <a:rPr lang="pt-BR" sz="2000" dirty="0">
                <a:solidFill>
                  <a:srgbClr val="64748B"/>
                </a:solidFill>
                <a:latin typeface="Lato" panose="020F0502020204030203" pitchFamily="34" charset="0"/>
              </a:rPr>
              <a:t>Coordenador de Cooperação Internacional</a:t>
            </a:r>
          </a:p>
          <a:p>
            <a:pPr algn="ctr"/>
            <a:r>
              <a:rPr lang="pt-BR" sz="2000" dirty="0">
                <a:solidFill>
                  <a:srgbClr val="64748B"/>
                </a:solidFill>
                <a:latin typeface="Lato" panose="020F0502020204030203" pitchFamily="34" charset="0"/>
              </a:rPr>
              <a:t>Assessoria Especial de Assuntos Internacionais</a:t>
            </a:r>
            <a:endParaRPr lang="pt-BR" sz="2000" dirty="0"/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4E8A92CC-FCAA-BF91-9B6B-441FB5091B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177" y="4512811"/>
            <a:ext cx="2085340" cy="496570"/>
          </a:xfrm>
          <a:prstGeom prst="rect">
            <a:avLst/>
          </a:prstGeom>
        </p:spPr>
      </p:pic>
      <p:pic>
        <p:nvPicPr>
          <p:cNvPr id="5" name="Imagem 4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FCE4334B-245A-69DD-8D4C-879FFBA1BF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504" y="4512811"/>
            <a:ext cx="1417320" cy="495935"/>
          </a:xfrm>
          <a:prstGeom prst="rect">
            <a:avLst/>
          </a:prstGeom>
        </p:spPr>
      </p:pic>
      <p:pic>
        <p:nvPicPr>
          <p:cNvPr id="6" name="Google Shape;430;g1e1316ce296_3_251">
            <a:extLst>
              <a:ext uri="{FF2B5EF4-FFF2-40B4-BE49-F238E27FC236}">
                <a16:creationId xmlns:a16="http://schemas.microsoft.com/office/drawing/2014/main" id="{7A1068B9-04BA-13E4-B77D-12D61C6A907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8937" y="184064"/>
            <a:ext cx="4185747" cy="716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0422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60DE7C51F8C40AF6F34765F7D2D84" ma:contentTypeVersion="20" ma:contentTypeDescription="Create a new document." ma:contentTypeScope="" ma:versionID="37e7e60e7eab3b13eb2218cd73d5f2a7">
  <xsd:schema xmlns:xsd="http://www.w3.org/2001/XMLSchema" xmlns:xs="http://www.w3.org/2001/XMLSchema" xmlns:p="http://schemas.microsoft.com/office/2006/metadata/properties" xmlns:ns2="5c0ed026-2af2-4bd4-84a6-7e6cd39ea343" xmlns:ns3="730f74aa-8393-4aa5-b2f8-3c7aae566a68" targetNamespace="http://schemas.microsoft.com/office/2006/metadata/properties" ma:root="true" ma:fieldsID="506a4352b18409188a32c06a08f80cb6" ns2:_="" ns3:_="">
    <xsd:import namespace="5c0ed026-2af2-4bd4-84a6-7e6cd39ea343"/>
    <xsd:import namespace="730f74aa-8393-4aa5-b2f8-3c7aae566a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ed026-2af2-4bd4-84a6-7e6cd39ea3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b372cf4-7fd3-46dd-9ae9-fa9a79ed5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0f74aa-8393-4aa5-b2f8-3c7aae566a68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ad4931-68c8-477a-9f81-fb0684637bf5}" ma:internalName="TaxCatchAll" ma:showField="CatchAllData" ma:web="730f74aa-8393-4aa5-b2f8-3c7aae566a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0f74aa-8393-4aa5-b2f8-3c7aae566a68" xsi:nil="true"/>
    <SharedWithUsers xmlns="5c0ed026-2af2-4bd4-84a6-7e6cd39ea343">
      <UserInfo>
        <DisplayName/>
        <AccountId xsi:nil="true"/>
        <AccountType/>
      </UserInfo>
    </SharedWithUsers>
    <lcf76f155ced4ddcb4097134ff3c332f xmlns="5c0ed026-2af2-4bd4-84a6-7e6cd39ea3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737E163-766B-403B-9821-C32C25DB3452}"/>
</file>

<file path=customXml/itemProps2.xml><?xml version="1.0" encoding="utf-8"?>
<ds:datastoreItem xmlns:ds="http://schemas.openxmlformats.org/officeDocument/2006/customXml" ds:itemID="{72007DAD-91AD-43F7-97AB-CB98AAA4BD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0F5042-5880-444F-A2F1-6BD5E7C37EFC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663</Words>
  <Application>Microsoft Office PowerPoint</Application>
  <PresentationFormat>Widescreen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Lato</vt:lpstr>
      <vt:lpstr>Poppins</vt:lpstr>
      <vt:lpstr>Times New Roman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RAMOS</dc:creator>
  <cp:lastModifiedBy>Camacho, Maria Claudia</cp:lastModifiedBy>
  <cp:revision>2</cp:revision>
  <dcterms:created xsi:type="dcterms:W3CDTF">2021-03-18T21:25:09Z</dcterms:created>
  <dcterms:modified xsi:type="dcterms:W3CDTF">2026-05-08T18:47:15Z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0x0101003FD60DE7C51F8C40AF6F34765F7D2D84</vt:lpwstr>
  </property>
</Properties>
</file>