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sldIdLst>
    <p:sldId id="258" r:id="rId3"/>
    <p:sldId id="259" r:id="rId4"/>
    <p:sldId id="257" r:id="rId5"/>
    <p:sldId id="261" r:id="rId6"/>
    <p:sldId id="262" r:id="rId7"/>
    <p:sldId id="260" r:id="rId8"/>
    <p:sldId id="263" r:id="rId9"/>
    <p:sldId id="264" r:id="rId10"/>
    <p:sldId id="266" r:id="rId11"/>
    <p:sldId id="265" r:id="rId12"/>
    <p:sldId id="267" r:id="rId13"/>
    <p:sldId id="269" r:id="rId14"/>
    <p:sldId id="268" r:id="rId15"/>
    <p:sldId id="285" r:id="rId16"/>
    <p:sldId id="270" r:id="rId17"/>
    <p:sldId id="273" r:id="rId18"/>
    <p:sldId id="271" r:id="rId19"/>
    <p:sldId id="274" r:id="rId20"/>
    <p:sldId id="272" r:id="rId21"/>
    <p:sldId id="275" r:id="rId22"/>
    <p:sldId id="278" r:id="rId23"/>
    <p:sldId id="279" r:id="rId24"/>
    <p:sldId id="287" r:id="rId25"/>
    <p:sldId id="289" r:id="rId26"/>
    <p:sldId id="282" r:id="rId27"/>
    <p:sldId id="280" r:id="rId28"/>
    <p:sldId id="281" r:id="rId2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</c:view3D>
    <c:floor>
      <c:thickness val="0"/>
      <c:spPr>
        <a:noFill/>
        <a:ln w="6480">
          <a:solidFill>
            <a:srgbClr val="8B8B8B"/>
          </a:solidFill>
          <a:round/>
        </a:ln>
      </c:spPr>
    </c:floor>
    <c:sideWall>
      <c:thickness val="0"/>
      <c:spPr>
        <a:noFill/>
        <a:ln w="25560">
          <a:noFill/>
        </a:ln>
      </c:spPr>
    </c:sideWall>
    <c:backWall>
      <c:thickness val="0"/>
      <c:spPr>
        <a:noFill/>
        <a:ln w="25560">
          <a:noFill/>
        </a:ln>
      </c:spPr>
    </c:backWall>
    <c:plotArea>
      <c:layout>
        <c:manualLayout>
          <c:layoutTarget val="inner"/>
          <c:xMode val="edge"/>
          <c:yMode val="edge"/>
          <c:x val="3.0578393191980406E-2"/>
          <c:y val="0"/>
          <c:w val="0.938698975912303"/>
          <c:h val="0.8949054539771874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Domésticos</c:v>
                </c:pt>
              </c:strCache>
            </c:strRef>
          </c:tx>
          <c:spPr>
            <a:solidFill>
              <a:srgbClr val="8497B0"/>
            </a:solidFill>
            <a:ln w="0">
              <a:noFill/>
            </a:ln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2000" b="1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10"/>
                <c:pt idx="0">
                  <c:v>2006</c:v>
                </c:pt>
                <c:pt idx="1">
                  <c:v>2009</c:v>
                </c:pt>
                <c:pt idx="2">
                  <c:v>2012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0"/>
                <c:pt idx="0">
                  <c:v>33.1</c:v>
                </c:pt>
                <c:pt idx="1">
                  <c:v>35.9</c:v>
                </c:pt>
                <c:pt idx="2">
                  <c:v>43.5</c:v>
                </c:pt>
                <c:pt idx="3">
                  <c:v>53</c:v>
                </c:pt>
                <c:pt idx="4">
                  <c:v>51.9</c:v>
                </c:pt>
                <c:pt idx="5">
                  <c:v>53.6</c:v>
                </c:pt>
                <c:pt idx="6">
                  <c:v>57.3</c:v>
                </c:pt>
                <c:pt idx="7">
                  <c:v>54.5</c:v>
                </c:pt>
                <c:pt idx="8">
                  <c:v>61.1</c:v>
                </c:pt>
                <c:pt idx="9">
                  <c:v>58.8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1F-4D34-A884-C45040272D21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Ocupados del país</c:v>
                </c:pt>
              </c:strCache>
            </c:strRef>
          </c:tx>
          <c:spPr>
            <a:solidFill>
              <a:srgbClr val="DEEBF7"/>
            </a:solidFill>
            <a:ln w="0">
              <a:noFill/>
            </a:ln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2000" b="1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10"/>
                <c:pt idx="0">
                  <c:v>2006</c:v>
                </c:pt>
                <c:pt idx="1">
                  <c:v>2009</c:v>
                </c:pt>
                <c:pt idx="2">
                  <c:v>2012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0"/>
                <c:pt idx="0">
                  <c:v>64.3</c:v>
                </c:pt>
                <c:pt idx="1">
                  <c:v>68</c:v>
                </c:pt>
                <c:pt idx="2">
                  <c:v>73.400000000000006</c:v>
                </c:pt>
                <c:pt idx="3">
                  <c:v>75.3</c:v>
                </c:pt>
                <c:pt idx="4">
                  <c:v>74.7</c:v>
                </c:pt>
                <c:pt idx="5">
                  <c:v>75.3</c:v>
                </c:pt>
                <c:pt idx="6">
                  <c:v>75.400000000000006</c:v>
                </c:pt>
                <c:pt idx="7">
                  <c:v>75.2</c:v>
                </c:pt>
                <c:pt idx="8">
                  <c:v>77.8</c:v>
                </c:pt>
                <c:pt idx="9">
                  <c:v>75.400000000000006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1F-4D34-A884-C45040272D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7371392"/>
        <c:axId val="157389568"/>
        <c:axId val="0"/>
      </c:bar3DChart>
      <c:catAx>
        <c:axId val="1573713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txPr>
          <a:bodyPr/>
          <a:lstStyle/>
          <a:p>
            <a:pPr>
              <a:defRPr sz="2000" b="0" strike="noStrike" spc="-1">
                <a:solidFill>
                  <a:srgbClr val="000000"/>
                </a:solidFill>
                <a:latin typeface="Calibri"/>
                <a:ea typeface="DejaVu Sans"/>
              </a:defRPr>
            </a:pPr>
            <a:endParaRPr lang="es-UY"/>
          </a:p>
        </c:txPr>
        <c:crossAx val="157389568"/>
        <c:crosses val="autoZero"/>
        <c:auto val="1"/>
        <c:lblAlgn val="ctr"/>
        <c:lblOffset val="100"/>
        <c:noMultiLvlLbl val="0"/>
      </c:catAx>
      <c:valAx>
        <c:axId val="157389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7371392"/>
        <c:crosses val="autoZero"/>
        <c:crossBetween val="between"/>
      </c:valAx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sz="2000" b="0" strike="noStrike" spc="-1">
              <a:solidFill>
                <a:srgbClr val="000000"/>
              </a:solidFill>
              <a:latin typeface="Calibri"/>
              <a:ea typeface="DejaVu Sans"/>
            </a:defRPr>
          </a:pPr>
          <a:endParaRPr lang="es-UY"/>
        </a:p>
      </c:txPr>
    </c:legend>
    <c:plotVisOnly val="1"/>
    <c:dispBlanksAs val="gap"/>
    <c:showDLblsOverMax val="0"/>
  </c:chart>
  <c:spPr>
    <a:noFill/>
    <a:ln w="9360">
      <a:solidFill>
        <a:srgbClr val="D9D9D9"/>
      </a:solidFill>
      <a:round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7.9290558163797598E-2"/>
          <c:y val="4.9002797581445698E-2"/>
          <c:w val="0.90140845070422504"/>
          <c:h val="0.68251962819240097"/>
        </c:manualLayout>
      </c:layout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Salario Mínimo Nacional</c:v>
                </c:pt>
              </c:strCache>
            </c:strRef>
          </c:tx>
          <c:spPr>
            <a:ln w="38160">
              <a:solidFill>
                <a:srgbClr val="4472C4"/>
              </a:solidFill>
              <a:round/>
            </a:ln>
          </c:spPr>
          <c:marker>
            <c:symbol val="none"/>
          </c:marker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00-6732-40B7-9F86-5D7EFAC39067}"/>
              </c:ext>
            </c:extLst>
          </c:dPt>
          <c:dLbls>
            <c:dLbl>
              <c:idx val="32"/>
              <c:tx>
                <c:rich>
                  <a:bodyPr/>
                  <a:lstStyle/>
                  <a:p>
                    <a:r>
                      <a:rPr lang="en-US" sz="1200" b="0" strike="noStrike" spc="-1">
                        <a:solidFill>
                          <a:srgbClr val="000000"/>
                        </a:solidFill>
                        <a:latin typeface="Calibri"/>
                        <a:ea typeface="Calibri"/>
                      </a:rPr>
                      <a:t>175</a:t>
                    </a:r>
                  </a:p>
                </c:rich>
              </c:tx>
              <c:numFmt formatCode="General" sourceLinked="0"/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732-40B7-9F86-5D7EFAC390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200" b="1" strike="noStrike" spc="-1">
                    <a:solidFill>
                      <a:srgbClr val="000000"/>
                    </a:solidFill>
                    <a:latin typeface="Calibri"/>
                    <a:ea typeface="Calibri"/>
                  </a:defRPr>
                </a:pPr>
                <a:endParaRPr lang="es-UY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2022*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3"/>
                <c:pt idx="0">
                  <c:v>95.676282045448602</c:v>
                </c:pt>
                <c:pt idx="1">
                  <c:v>85.755940910403396</c:v>
                </c:pt>
                <c:pt idx="2">
                  <c:v>82.987590006208094</c:v>
                </c:pt>
                <c:pt idx="3">
                  <c:v>71.055166358324698</c:v>
                </c:pt>
                <c:pt idx="4">
                  <c:v>63.316568382287102</c:v>
                </c:pt>
                <c:pt idx="5">
                  <c:v>58.904474202764497</c:v>
                </c:pt>
                <c:pt idx="6">
                  <c:v>57.293702009607998</c:v>
                </c:pt>
                <c:pt idx="7">
                  <c:v>56.284522681494799</c:v>
                </c:pt>
                <c:pt idx="8">
                  <c:v>58.214530189483902</c:v>
                </c:pt>
                <c:pt idx="9">
                  <c:v>58.497891227740197</c:v>
                </c:pt>
                <c:pt idx="10">
                  <c:v>57.476368054040499</c:v>
                </c:pt>
                <c:pt idx="11">
                  <c:v>56.727680555886401</c:v>
                </c:pt>
                <c:pt idx="12">
                  <c:v>50.955557597870602</c:v>
                </c:pt>
                <c:pt idx="13">
                  <c:v>44.664308108648001</c:v>
                </c:pt>
                <c:pt idx="14">
                  <c:v>44.626514238197998</c:v>
                </c:pt>
                <c:pt idx="15">
                  <c:v>75.905483844414803</c:v>
                </c:pt>
                <c:pt idx="16">
                  <c:v>88.119889745947802</c:v>
                </c:pt>
                <c:pt idx="17">
                  <c:v>91.751996192907001</c:v>
                </c:pt>
                <c:pt idx="18">
                  <c:v>101.68713883316001</c:v>
                </c:pt>
                <c:pt idx="19">
                  <c:v>111.710141217719</c:v>
                </c:pt>
                <c:pt idx="20">
                  <c:v>113.132331203745</c:v>
                </c:pt>
                <c:pt idx="21">
                  <c:v>130.862108882434</c:v>
                </c:pt>
                <c:pt idx="22">
                  <c:v>145.28454348275301</c:v>
                </c:pt>
                <c:pt idx="23">
                  <c:v>147.193696581513</c:v>
                </c:pt>
                <c:pt idx="24">
                  <c:v>152.915534876279</c:v>
                </c:pt>
                <c:pt idx="25">
                  <c:v>157.09242901908499</c:v>
                </c:pt>
                <c:pt idx="26">
                  <c:v>159.71640577689101</c:v>
                </c:pt>
                <c:pt idx="27">
                  <c:v>165.37723320301899</c:v>
                </c:pt>
                <c:pt idx="28">
                  <c:v>168.31246840057599</c:v>
                </c:pt>
                <c:pt idx="29">
                  <c:v>177.977558189864</c:v>
                </c:pt>
                <c:pt idx="30">
                  <c:v>172.560136218521</c:v>
                </c:pt>
                <c:pt idx="31">
                  <c:v>176.14450604132799</c:v>
                </c:pt>
                <c:pt idx="32">
                  <c:v>174.538294861726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32-40B7-9F86-5D7EFAC39067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Salario Mínimo Doméstico</c:v>
                </c:pt>
              </c:strCache>
            </c:strRef>
          </c:tx>
          <c:spPr>
            <a:ln w="38160">
              <a:solidFill>
                <a:srgbClr val="C00000"/>
              </a:solidFill>
              <a:round/>
            </a:ln>
          </c:spPr>
          <c:marker>
            <c:symbol val="none"/>
          </c:marker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02-6732-40B7-9F86-5D7EFAC39067}"/>
              </c:ext>
            </c:extLst>
          </c:dPt>
          <c:dLbls>
            <c:dLbl>
              <c:idx val="32"/>
              <c:layout>
                <c:manualLayout>
                  <c:x val="-1.4154280092696001E-3"/>
                  <c:y val="-3.8245397527781402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0" strike="noStrike" spc="-1">
                        <a:solidFill>
                          <a:srgbClr val="000000"/>
                        </a:solidFill>
                        <a:latin typeface="Calibri"/>
                        <a:ea typeface="Calibri"/>
                      </a:rPr>
                      <a:t>185</a:t>
                    </a:r>
                  </a:p>
                </c:rich>
              </c:tx>
              <c:numFmt formatCode="General" sourceLinked="0"/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732-40B7-9F86-5D7EFAC390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  <a:ea typeface="Calibri"/>
                  </a:defRPr>
                </a:pPr>
                <a:endParaRPr lang="es-UY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2022*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3"/>
                <c:pt idx="0">
                  <c:v>92.055916949508102</c:v>
                </c:pt>
                <c:pt idx="1">
                  <c:v>93.131968891867501</c:v>
                </c:pt>
                <c:pt idx="2">
                  <c:v>85.231545196228893</c:v>
                </c:pt>
                <c:pt idx="3">
                  <c:v>73.974574194717206</c:v>
                </c:pt>
                <c:pt idx="4">
                  <c:v>65.126071420611098</c:v>
                </c:pt>
                <c:pt idx="5">
                  <c:v>61.298487404848203</c:v>
                </c:pt>
                <c:pt idx="6">
                  <c:v>59.120533787504002</c:v>
                </c:pt>
                <c:pt idx="7">
                  <c:v>57.7320593381978</c:v>
                </c:pt>
                <c:pt idx="8">
                  <c:v>58.097065278253801</c:v>
                </c:pt>
                <c:pt idx="9">
                  <c:v>58.199549244276298</c:v>
                </c:pt>
                <c:pt idx="10">
                  <c:v>56.979315202661397</c:v>
                </c:pt>
                <c:pt idx="11">
                  <c:v>56.232792426417703</c:v>
                </c:pt>
                <c:pt idx="12">
                  <c:v>50.434180974479098</c:v>
                </c:pt>
                <c:pt idx="13">
                  <c:v>45.252117539785502</c:v>
                </c:pt>
                <c:pt idx="14">
                  <c:v>46.392080115796901</c:v>
                </c:pt>
                <c:pt idx="15">
                  <c:v>68.139449709074995</c:v>
                </c:pt>
                <c:pt idx="16">
                  <c:v>77.126338229036094</c:v>
                </c:pt>
                <c:pt idx="17">
                  <c:v>80.5675222139689</c:v>
                </c:pt>
                <c:pt idx="18">
                  <c:v>84.007397269107699</c:v>
                </c:pt>
                <c:pt idx="19">
                  <c:v>97.583399043800199</c:v>
                </c:pt>
                <c:pt idx="20">
                  <c:v>101.677603328746</c:v>
                </c:pt>
                <c:pt idx="21">
                  <c:v>128.35123990571401</c:v>
                </c:pt>
                <c:pt idx="22">
                  <c:v>141.658167810267</c:v>
                </c:pt>
                <c:pt idx="23">
                  <c:v>150.951659474233</c:v>
                </c:pt>
                <c:pt idx="24">
                  <c:v>156.055365071963</c:v>
                </c:pt>
                <c:pt idx="25">
                  <c:v>159.690090170437</c:v>
                </c:pt>
                <c:pt idx="26">
                  <c:v>165.804299339919</c:v>
                </c:pt>
                <c:pt idx="27">
                  <c:v>174.35854961922601</c:v>
                </c:pt>
                <c:pt idx="28">
                  <c:v>179.92138436068799</c:v>
                </c:pt>
                <c:pt idx="29">
                  <c:v>183.59660426534299</c:v>
                </c:pt>
                <c:pt idx="30">
                  <c:v>183.86896470583201</c:v>
                </c:pt>
                <c:pt idx="31">
                  <c:v>189.01786905190801</c:v>
                </c:pt>
                <c:pt idx="32">
                  <c:v>185.08414213768401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32-40B7-9F86-5D7EFAC39067}"/>
            </c:ext>
          </c:extLst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Salario Privado Medio</c:v>
                </c:pt>
              </c:strCache>
            </c:strRef>
          </c:tx>
          <c:spPr>
            <a:ln w="38160">
              <a:solidFill>
                <a:srgbClr val="002060"/>
              </a:solidFill>
              <a:round/>
            </a:ln>
          </c:spPr>
          <c:marker>
            <c:symbol val="none"/>
          </c:marker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04-6732-40B7-9F86-5D7EFAC39067}"/>
              </c:ext>
            </c:extLst>
          </c:dPt>
          <c:dLbls>
            <c:dLbl>
              <c:idx val="32"/>
              <c:layout>
                <c:manualLayout>
                  <c:x val="-2.8308560185392102E-3"/>
                  <c:y val="-2.29472385166688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strike="noStrike" spc="-1">
                        <a:solidFill>
                          <a:srgbClr val="000000"/>
                        </a:solidFill>
                        <a:latin typeface="Calibri"/>
                        <a:ea typeface="Calibri"/>
                      </a:rPr>
                      <a:t>139</a:t>
                    </a:r>
                  </a:p>
                </c:rich>
              </c:tx>
              <c:numFmt formatCode="General" sourceLinked="0"/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732-40B7-9F86-5D7EFAC390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lang="en-US" sz="1200" b="1" strike="noStrike" spc="-1">
                    <a:solidFill>
                      <a:srgbClr val="000000"/>
                    </a:solidFill>
                    <a:latin typeface="Calibri"/>
                    <a:ea typeface="Calibri"/>
                  </a:defRPr>
                </a:pPr>
                <a:endParaRPr lang="es-UY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2022*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33"/>
                <c:pt idx="0">
                  <c:v>98.958685137964494</c:v>
                </c:pt>
                <c:pt idx="1">
                  <c:v>105.007301763418</c:v>
                </c:pt>
                <c:pt idx="2">
                  <c:v>109.932675836123</c:v>
                </c:pt>
                <c:pt idx="3">
                  <c:v>112.645761671876</c:v>
                </c:pt>
                <c:pt idx="4">
                  <c:v>113.992934086839</c:v>
                </c:pt>
                <c:pt idx="5">
                  <c:v>110.510559258147</c:v>
                </c:pt>
                <c:pt idx="6">
                  <c:v>110.538650742215</c:v>
                </c:pt>
                <c:pt idx="7">
                  <c:v>110.330664928037</c:v>
                </c:pt>
                <c:pt idx="8">
                  <c:v>111.661893891864</c:v>
                </c:pt>
                <c:pt idx="9">
                  <c:v>112.65150995438501</c:v>
                </c:pt>
                <c:pt idx="10">
                  <c:v>111.309806442308</c:v>
                </c:pt>
                <c:pt idx="11">
                  <c:v>110.34922037946301</c:v>
                </c:pt>
                <c:pt idx="12">
                  <c:v>98.344616122685906</c:v>
                </c:pt>
                <c:pt idx="13">
                  <c:v>85.723522411705503</c:v>
                </c:pt>
                <c:pt idx="14">
                  <c:v>84.482406673248207</c:v>
                </c:pt>
                <c:pt idx="15">
                  <c:v>87.876391807046105</c:v>
                </c:pt>
                <c:pt idx="16">
                  <c:v>92.390095596677398</c:v>
                </c:pt>
                <c:pt idx="17">
                  <c:v>96.837283925972798</c:v>
                </c:pt>
                <c:pt idx="18">
                  <c:v>101.729827171257</c:v>
                </c:pt>
                <c:pt idx="19">
                  <c:v>109.231550196496</c:v>
                </c:pt>
                <c:pt idx="20">
                  <c:v>113.638276169611</c:v>
                </c:pt>
                <c:pt idx="21">
                  <c:v>119.735801013178</c:v>
                </c:pt>
                <c:pt idx="22">
                  <c:v>125.873625186071</c:v>
                </c:pt>
                <c:pt idx="23">
                  <c:v>129.948868977459</c:v>
                </c:pt>
                <c:pt idx="24">
                  <c:v>135.49511864244701</c:v>
                </c:pt>
                <c:pt idx="25">
                  <c:v>137.999627996763</c:v>
                </c:pt>
                <c:pt idx="26">
                  <c:v>139.88249194192201</c:v>
                </c:pt>
                <c:pt idx="27">
                  <c:v>144.83341955751399</c:v>
                </c:pt>
                <c:pt idx="28">
                  <c:v>144.862064727925</c:v>
                </c:pt>
                <c:pt idx="29">
                  <c:v>146.29361690471401</c:v>
                </c:pt>
                <c:pt idx="30">
                  <c:v>142.94941639747</c:v>
                </c:pt>
                <c:pt idx="31">
                  <c:v>140.89976756761101</c:v>
                </c:pt>
                <c:pt idx="32">
                  <c:v>139.517679973132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732-40B7-9F86-5D7EFAC39067}"/>
            </c:ext>
          </c:extLst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Salario Doméstico Medio (2a.franja)</c:v>
                </c:pt>
              </c:strCache>
            </c:strRef>
          </c:tx>
          <c:spPr>
            <a:ln w="38160">
              <a:solidFill>
                <a:srgbClr val="F4B183"/>
              </a:solidFill>
              <a:round/>
            </a:ln>
          </c:spPr>
          <c:marker>
            <c:symbol val="none"/>
          </c:marker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06-6732-40B7-9F86-5D7EFAC39067}"/>
              </c:ext>
            </c:extLst>
          </c:dPt>
          <c:dLbls>
            <c:dLbl>
              <c:idx val="32"/>
              <c:layout>
                <c:manualLayout>
                  <c:x val="-5.6617677625906996E-3"/>
                  <c:y val="3.4420857775003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strike="noStrike" spc="-1">
                        <a:solidFill>
                          <a:srgbClr val="000000"/>
                        </a:solidFill>
                        <a:latin typeface="Calibri"/>
                        <a:ea typeface="Calibri"/>
                      </a:rPr>
                      <a:t>131</a:t>
                    </a:r>
                  </a:p>
                </c:rich>
              </c:tx>
              <c:numFmt formatCode="General" sourceLinked="0"/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6732-40B7-9F86-5D7EFAC390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lang="en-US" sz="1200" b="1" strike="noStrike" spc="-1">
                    <a:solidFill>
                      <a:srgbClr val="000000"/>
                    </a:solidFill>
                    <a:latin typeface="Calibri"/>
                    <a:ea typeface="Calibri"/>
                  </a:defRPr>
                </a:pPr>
                <a:endParaRPr lang="es-UY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2022*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33"/>
                <c:pt idx="0">
                  <c:v>92.055811194048999</c:v>
                </c:pt>
                <c:pt idx="1">
                  <c:v>93.131842246779996</c:v>
                </c:pt>
                <c:pt idx="2">
                  <c:v>85.231429294496905</c:v>
                </c:pt>
                <c:pt idx="3">
                  <c:v>73.974473600726299</c:v>
                </c:pt>
                <c:pt idx="4">
                  <c:v>65.125982859216805</c:v>
                </c:pt>
                <c:pt idx="5">
                  <c:v>61.298404048376803</c:v>
                </c:pt>
                <c:pt idx="6">
                  <c:v>59.120453392713003</c:v>
                </c:pt>
                <c:pt idx="7">
                  <c:v>57.731980831517497</c:v>
                </c:pt>
                <c:pt idx="8">
                  <c:v>58.096986275221802</c:v>
                </c:pt>
                <c:pt idx="9">
                  <c:v>58.1994701018819</c:v>
                </c:pt>
                <c:pt idx="10">
                  <c:v>56.979237719596803</c:v>
                </c:pt>
                <c:pt idx="11">
                  <c:v>56.232715958508699</c:v>
                </c:pt>
                <c:pt idx="12">
                  <c:v>50.434112391785703</c:v>
                </c:pt>
                <c:pt idx="13">
                  <c:v>45.2520560038977</c:v>
                </c:pt>
                <c:pt idx="14">
                  <c:v>46.392017029736202</c:v>
                </c:pt>
                <c:pt idx="15">
                  <c:v>68.139357049951897</c:v>
                </c:pt>
                <c:pt idx="16">
                  <c:v>77.126233349133202</c:v>
                </c:pt>
                <c:pt idx="17">
                  <c:v>80.5674126545874</c:v>
                </c:pt>
                <c:pt idx="18">
                  <c:v>82.693669105775996</c:v>
                </c:pt>
                <c:pt idx="19">
                  <c:v>89.526559886600197</c:v>
                </c:pt>
                <c:pt idx="20">
                  <c:v>89.498175017418205</c:v>
                </c:pt>
                <c:pt idx="21">
                  <c:v>106.625293608105</c:v>
                </c:pt>
                <c:pt idx="22">
                  <c:v>113.968876422306</c:v>
                </c:pt>
                <c:pt idx="23">
                  <c:v>119.792403374069</c:v>
                </c:pt>
                <c:pt idx="24">
                  <c:v>122.951575175952</c:v>
                </c:pt>
                <c:pt idx="25">
                  <c:v>125.158863684552</c:v>
                </c:pt>
                <c:pt idx="26">
                  <c:v>128.99448007196301</c:v>
                </c:pt>
                <c:pt idx="27">
                  <c:v>134.323138129353</c:v>
                </c:pt>
                <c:pt idx="28">
                  <c:v>137.24613672903999</c:v>
                </c:pt>
                <c:pt idx="29">
                  <c:v>137.62934570766399</c:v>
                </c:pt>
                <c:pt idx="30">
                  <c:v>134.50309342316299</c:v>
                </c:pt>
                <c:pt idx="31">
                  <c:v>133.869508760835</c:v>
                </c:pt>
                <c:pt idx="32">
                  <c:v>131.084497971573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732-40B7-9F86-5D7EFAC390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smooth val="0"/>
        <c:axId val="56062733"/>
        <c:axId val="49840983"/>
      </c:lineChart>
      <c:catAx>
        <c:axId val="56062733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6480">
            <a:solidFill>
              <a:srgbClr val="8B8B8B"/>
            </a:solidFill>
            <a:round/>
          </a:ln>
        </c:spPr>
        <c:txPr>
          <a:bodyPr rot="-5400000"/>
          <a:lstStyle/>
          <a:p>
            <a:pPr>
              <a:defRPr sz="1050" b="0" strike="noStrike" spc="-1">
                <a:solidFill>
                  <a:srgbClr val="000000"/>
                </a:solidFill>
                <a:latin typeface="Calibri"/>
                <a:ea typeface="Calibri"/>
              </a:defRPr>
            </a:pPr>
            <a:endParaRPr lang="es-UY"/>
          </a:p>
        </c:txPr>
        <c:crossAx val="49840983"/>
        <c:crosses val="autoZero"/>
        <c:auto val="1"/>
        <c:lblAlgn val="ctr"/>
        <c:lblOffset val="100"/>
        <c:noMultiLvlLbl val="0"/>
      </c:catAx>
      <c:valAx>
        <c:axId val="49840983"/>
        <c:scaling>
          <c:orientation val="minMax"/>
          <c:min val="20"/>
        </c:scaling>
        <c:delete val="0"/>
        <c:axPos val="l"/>
        <c:title>
          <c:tx>
            <c:rich>
              <a:bodyPr rot="-5400000"/>
              <a:lstStyle/>
              <a:p>
                <a:pPr>
                  <a:defRPr lang="es-UY" sz="1000" b="1" strike="noStrike" spc="-1">
                    <a:solidFill>
                      <a:srgbClr val="000000"/>
                    </a:solidFill>
                    <a:latin typeface="Calibri"/>
                    <a:ea typeface="Calibri"/>
                  </a:defRPr>
                </a:pPr>
                <a:r>
                  <a:rPr lang="es-UY" sz="1000" b="1" strike="noStrike" spc="-1">
                    <a:solidFill>
                      <a:srgbClr val="000000"/>
                    </a:solidFill>
                    <a:latin typeface="Calibri"/>
                    <a:ea typeface="Calibri"/>
                  </a:rPr>
                  <a:t>Índice Jun. 1990=100</a:t>
                </a:r>
              </a:p>
            </c:rich>
          </c:tx>
          <c:layout>
            <c:manualLayout>
              <c:xMode val="edge"/>
              <c:yMode val="edge"/>
              <c:x val="2.4878616427912201E-3"/>
              <c:y val="0.37243931053154"/>
            </c:manualLayout>
          </c:layout>
          <c:overlay val="0"/>
          <c:spPr>
            <a:noFill/>
            <a:ln w="0">
              <a:noFill/>
            </a:ln>
          </c:spPr>
        </c:title>
        <c:numFmt formatCode="0" sourceLinked="0"/>
        <c:majorTickMark val="none"/>
        <c:minorTickMark val="none"/>
        <c:tickLblPos val="low"/>
        <c:spPr>
          <a:ln w="6480">
            <a:solidFill>
              <a:srgbClr val="8B8B8B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  <a:ea typeface="Calibri"/>
              </a:defRPr>
            </a:pPr>
            <a:endParaRPr lang="es-UY"/>
          </a:p>
        </c:txPr>
        <c:crossAx val="56062733"/>
        <c:crosses val="autoZero"/>
        <c:crossBetween val="midCat"/>
        <c:majorUnit val="20"/>
      </c:valAx>
      <c:spPr>
        <a:noFill/>
        <a:ln w="0">
          <a:noFill/>
        </a:ln>
      </c:spPr>
    </c:plotArea>
    <c:legend>
      <c:legendPos val="b"/>
      <c:layout>
        <c:manualLayout>
          <c:xMode val="edge"/>
          <c:yMode val="edge"/>
          <c:x val="5.0000105408510701E-2"/>
          <c:y val="0.86628691564687899"/>
          <c:w val="0.93032771505971401"/>
          <c:h val="0.13371308435312099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  <a:ea typeface="Calibri"/>
            </a:defRPr>
          </a:pPr>
          <a:endParaRPr lang="es-UY"/>
        </a:p>
      </c:txPr>
    </c:legend>
    <c:plotVisOnly val="0"/>
    <c:dispBlanksAs val="gap"/>
    <c:showDLblsOverMax val="1"/>
  </c:chart>
  <c:spPr>
    <a:noFill/>
    <a:ln w="9360">
      <a:noFill/>
    </a:ln>
  </c:spPr>
  <c:userShapes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0.59444</cdr:x>
      <cdr:y>0.36477</cdr:y>
    </cdr:from>
    <cdr:to>
      <cdr:x>0.60391</cdr:x>
      <cdr:y>0.72719</cdr:y>
    </cdr:to>
    <cdr:sp macro="" textlink="">
      <cdr:nvSpPr>
        <cdr:cNvPr id="363" name="1 Flecha arriba"/>
        <cdr:cNvSpPr/>
      </cdr:nvSpPr>
      <cdr:spPr>
        <a:xfrm xmlns:a="http://schemas.openxmlformats.org/drawingml/2006/main">
          <a:off x="5333040" y="1455120"/>
          <a:ext cx="84960" cy="1445760"/>
        </a:xfrm>
        <a:prstGeom xmlns:a="http://schemas.openxmlformats.org/drawingml/2006/main" prst="upArrow">
          <a:avLst>
            <a:gd name="adj1" fmla="val 50000"/>
            <a:gd name="adj2" fmla="val 50000"/>
          </a:avLst>
        </a:prstGeom>
        <a:solidFill xmlns:a="http://schemas.openxmlformats.org/drawingml/2006/main">
          <a:srgbClr val="FFFFFF"/>
        </a:solidFill>
        <a:ln xmlns:a="http://schemas.openxmlformats.org/drawingml/2006/main" w="9525">
          <a:solidFill>
            <a:srgbClr val="000000"/>
          </a:solidFill>
          <a:round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  <cdr:relSizeAnchor xmlns:cdr="http://schemas.openxmlformats.org/drawingml/2006/chartDrawing">
    <cdr:from>
      <cdr:x>0.40123</cdr:x>
      <cdr:y>0.23951</cdr:y>
    </cdr:from>
    <cdr:to>
      <cdr:x>0.70908</cdr:x>
      <cdr:y>0.35231</cdr:y>
    </cdr:to>
    <cdr:sp macro="" textlink="">
      <cdr:nvSpPr>
        <cdr:cNvPr id="364" name="2 CuadroTexto"/>
        <cdr:cNvSpPr/>
      </cdr:nvSpPr>
      <cdr:spPr>
        <a:xfrm xmlns:a="http://schemas.openxmlformats.org/drawingml/2006/main">
          <a:off x="3599640" y="955440"/>
          <a:ext cx="2761920" cy="450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0">
          <a:solidFill>
            <a:srgbClr val="2F5597"/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  <cdr:txBody>
        <a:bodyPr xmlns:a="http://schemas.openxmlformats.org/drawingml/2006/main" vertOverflow="clip" lIns="90000" tIns="45000" rIns="90000" bIns="45000" anchor="t">
          <a:noAutofit/>
        </a:bodyPr>
        <a:lstStyle xmlns:a="http://schemas.openxmlformats.org/drawingml/2006/main"/>
        <a:p xmlns:a="http://schemas.openxmlformats.org/drawingml/2006/main">
          <a:pPr>
            <a:lnSpc>
              <a:spcPts val="1199"/>
            </a:lnSpc>
            <a:buNone/>
          </a:pPr>
          <a:r>
            <a:rPr lang="es-UY" sz="1100" b="0" strike="noStrike" spc="-1">
              <a:solidFill>
                <a:srgbClr val="000000"/>
              </a:solidFill>
              <a:latin typeface="Times New Roman"/>
              <a:ea typeface="DejaVu Sans"/>
            </a:rPr>
            <a:t>Creación  de  Grupo N°21 Doméstico -CCSS</a:t>
          </a:r>
          <a:endParaRPr sz="1100" b="0" strike="noStrike" spc="-1">
            <a:latin typeface="Times New Roman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89742-9DF1-4A90-8CE2-56888FC8CED8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1CC71-650E-443A-816D-46B00131AF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3213" cy="3084513"/>
          </a:xfrm>
          <a:prstGeom prst="rect">
            <a:avLst/>
          </a:prstGeom>
          <a:ln w="0">
            <a:noFill/>
          </a:ln>
        </p:spPr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endParaRPr lang="es-UY" sz="2000" b="0" strike="noStrike" spc="-1">
              <a:latin typeface="Arial"/>
            </a:endParaRPr>
          </a:p>
        </p:txBody>
      </p:sp>
      <p:sp>
        <p:nvSpPr>
          <p:cNvPr id="388" name="PlaceHolder 3"/>
          <p:cNvSpPr>
            <a:spLocks noGrp="1"/>
          </p:cNvSpPr>
          <p:nvPr>
            <p:ph type="sldNum" idx="20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es-UY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F28728C-50CA-4647-8C4F-D49E70309508}" type="slidenum">
              <a:rPr lang="es-UY" sz="1200" b="0" strike="noStrike" spc="-1">
                <a:solidFill>
                  <a:srgbClr val="000000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21</a:t>
            </a:fld>
            <a:endParaRPr lang="es-UY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3213" cy="3084513"/>
          </a:xfrm>
          <a:prstGeom prst="rect">
            <a:avLst/>
          </a:prstGeom>
          <a:ln w="0">
            <a:noFill/>
          </a:ln>
        </p:spPr>
      </p:sp>
      <p:sp>
        <p:nvSpPr>
          <p:cNvPr id="39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endParaRPr lang="es-UY" sz="2000" b="0" strike="noStrike" spc="-1">
              <a:latin typeface="Arial"/>
            </a:endParaRPr>
          </a:p>
        </p:txBody>
      </p:sp>
      <p:sp>
        <p:nvSpPr>
          <p:cNvPr id="391" name="PlaceHolder 3"/>
          <p:cNvSpPr>
            <a:spLocks noGrp="1"/>
          </p:cNvSpPr>
          <p:nvPr>
            <p:ph type="sldNum" idx="21"/>
          </p:nvPr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es-UY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131CC-1F80-4AA1-A932-E0DF8AD05FBF}" type="slidenum">
              <a:rPr kumimoji="0" lang="es-UY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DejaVu Sans"/>
                <a:cs typeface="DejaVu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s-UY" sz="12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168A6FB-BD66-4039-A3E8-446BD9FF0AE3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1928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33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110" y="1604520"/>
            <a:ext cx="822933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24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A273D21-73E5-4B70-B0AF-DEEBCA10AE0E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2648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33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110" y="1604520"/>
            <a:ext cx="822933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26B718A-EF4C-4FB0-AF67-10DABCF2A717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4255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33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110" y="1604520"/>
            <a:ext cx="401571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3970" y="1604520"/>
            <a:ext cx="401571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631AA39-5B9B-4977-A48F-16D43AB9177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5694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33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831D250-4AFC-4847-A1D3-90151430E95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96408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110" y="273600"/>
            <a:ext cx="822933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2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D047582-5C69-4C74-A5DF-1A078289DC0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2493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33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3970" y="1604520"/>
            <a:ext cx="401571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110" y="3682080"/>
            <a:ext cx="401571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B0763D4-C2B8-43CF-8B8D-E8C7AD6C422F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5962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33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110" y="1604520"/>
            <a:ext cx="401571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3970" y="3682080"/>
            <a:ext cx="401571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1728C51-C4FE-4CB5-8B57-6D9E97ADE8B0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336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33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110" y="3682080"/>
            <a:ext cx="822933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640B529-40E4-47BD-894E-27E65196518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41970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33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110" y="1604520"/>
            <a:ext cx="822933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110" y="3682080"/>
            <a:ext cx="822933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C50E8A8-B2A6-4376-B76D-9A99AE25FC38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2289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33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110" y="1604520"/>
            <a:ext cx="401571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3970" y="1604520"/>
            <a:ext cx="401571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110" y="3682080"/>
            <a:ext cx="401571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3970" y="3682080"/>
            <a:ext cx="401571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8D20BF2-D71B-473F-831D-C31B689FE3CA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647889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UY" sz="33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110" y="1604520"/>
            <a:ext cx="26497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730" y="1604520"/>
            <a:ext cx="26497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350" y="1604520"/>
            <a:ext cx="26497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110" y="3682080"/>
            <a:ext cx="26497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730" y="3682080"/>
            <a:ext cx="26497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350" y="3682080"/>
            <a:ext cx="26497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UY" sz="24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1DC9DAA-F3B8-495C-9275-F6D3B93DF426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5512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9510E-0653-49E5-B8DD-6CF2D4E755E0}" type="datetimeFigureOut">
              <a:rPr lang="es-ES" smtClean="0"/>
              <a:pPr/>
              <a:t>02/06/2023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F3AF9-431D-41A4-9E82-C6750C94CE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3028860" y="6356520"/>
            <a:ext cx="308502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s-UY" sz="105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s-UY" sz="105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6457860" y="6356520"/>
            <a:ext cx="205632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es-UY" sz="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79D189C-6F34-468B-A1CC-318D27F0E950}" type="slidenum">
              <a:rPr lang="es-UY" sz="9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UY" sz="9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628560" y="6356520"/>
            <a:ext cx="205632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s-UY" sz="1050" b="0" strike="noStrike" spc="-1">
                <a:latin typeface="Times New Roman"/>
              </a:defRPr>
            </a:lvl1pPr>
          </a:lstStyle>
          <a:p>
            <a:r>
              <a:rPr lang="es-UY" sz="1050" b="0" strike="noStrike" spc="-1">
                <a:latin typeface="Times New Roman"/>
              </a:rPr>
              <a:t>&lt;fecha/hora&gt;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110" y="273600"/>
            <a:ext cx="822933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s-UY" sz="33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110" y="1604520"/>
            <a:ext cx="822933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UY" sz="2400" b="0" strike="noStrike" spc="-1">
                <a:latin typeface="Arial"/>
              </a:rPr>
              <a:t>Pulse para editar el formato de texto del esquema</a:t>
            </a:r>
          </a:p>
          <a:p>
            <a:pPr marL="648000" lvl="1" indent="-243000">
              <a:spcBef>
                <a:spcPts val="85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UY" sz="2100" b="0" strike="noStrike" spc="-1">
                <a:latin typeface="Arial"/>
              </a:rPr>
              <a:t>Segundo nivel del esquema</a:t>
            </a:r>
          </a:p>
          <a:p>
            <a:pPr marL="972000" lvl="2" indent="-216000">
              <a:spcBef>
                <a:spcPts val="63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UY" sz="1800" b="0" strike="noStrike" spc="-1">
                <a:latin typeface="Arial"/>
              </a:rPr>
              <a:t>Tercer nivel del esquema</a:t>
            </a:r>
          </a:p>
          <a:p>
            <a:pPr marL="1296000" lvl="3" indent="-162000">
              <a:spcBef>
                <a:spcPts val="42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UY" sz="1500" b="0" strike="noStrike" spc="-1">
                <a:latin typeface="Arial"/>
              </a:rPr>
              <a:t>Cuarto nivel del esquema</a:t>
            </a:r>
          </a:p>
          <a:p>
            <a:pPr marL="1620000" lvl="4" indent="-162000">
              <a:spcBef>
                <a:spcPts val="2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UY" sz="1500" b="0" strike="noStrike" spc="-1">
                <a:latin typeface="Arial"/>
              </a:rPr>
              <a:t>Quinto nivel del esquema</a:t>
            </a:r>
          </a:p>
          <a:p>
            <a:pPr marL="1944000" lvl="5" indent="-162000">
              <a:spcBef>
                <a:spcPts val="2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UY" sz="1500" b="0" strike="noStrike" spc="-1">
                <a:latin typeface="Arial"/>
              </a:rPr>
              <a:t>Sexto nivel del esquema</a:t>
            </a:r>
          </a:p>
          <a:p>
            <a:pPr marL="2268000" lvl="6" indent="-162000">
              <a:spcBef>
                <a:spcPts val="21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UY" sz="1500" b="0" strike="noStrike" spc="-1">
                <a:latin typeface="Arial"/>
              </a:rPr>
              <a:t>Séptimo nivel del esquema</a:t>
            </a:r>
          </a:p>
        </p:txBody>
      </p:sp>
    </p:spTree>
    <p:extLst>
      <p:ext uri="{BB962C8B-B14F-4D97-AF65-F5344CB8AC3E}">
        <p14:creationId xmlns:p14="http://schemas.microsoft.com/office/powerpoint/2010/main" val="335579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000" indent="-243000" algn="l" defTabSz="685800" rtl="0" eaLnBrk="1" latinLnBrk="0" hangingPunct="1">
        <a:lnSpc>
          <a:spcPct val="90000"/>
        </a:lnSpc>
        <a:spcBef>
          <a:spcPts val="1063"/>
        </a:spcBef>
        <a:buClr>
          <a:srgbClr val="000000"/>
        </a:buClr>
        <a:buSzPct val="45000"/>
        <a:buFont typeface="Wingdings" charset="2"/>
        <a:buChar char="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Diagrama de flujo: extraer 1"/>
          <p:cNvSpPr/>
          <p:nvPr/>
        </p:nvSpPr>
        <p:spPr>
          <a:xfrm rot="8990400">
            <a:off x="7768170" y="5511960"/>
            <a:ext cx="1791450" cy="1591920"/>
          </a:xfrm>
          <a:custGeom>
            <a:avLst/>
            <a:gdLst/>
            <a:ahLst/>
            <a:cxnLst/>
            <a:rect l="l" t="t" r="r" b="b"/>
            <a:pathLst>
              <a:path w="10607" h="10000">
                <a:moveTo>
                  <a:pt x="0" y="10000"/>
                </a:moveTo>
                <a:lnTo>
                  <a:pt x="4004" y="0"/>
                </a:lnTo>
                <a:lnTo>
                  <a:pt x="10607" y="5333"/>
                </a:lnTo>
                <a:lnTo>
                  <a:pt x="0" y="10000"/>
                </a:lnTo>
                <a:close/>
              </a:path>
            </a:pathLst>
          </a:custGeom>
          <a:solidFill>
            <a:srgbClr val="F8DD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Diagrama de flujo: extraer 1"/>
          <p:cNvSpPr/>
          <p:nvPr/>
        </p:nvSpPr>
        <p:spPr>
          <a:xfrm rot="8990400">
            <a:off x="8220960" y="5518080"/>
            <a:ext cx="1286280" cy="1442880"/>
          </a:xfrm>
          <a:custGeom>
            <a:avLst/>
            <a:gdLst/>
            <a:ahLst/>
            <a:cxnLst/>
            <a:rect l="l" t="t" r="r" b="b"/>
            <a:pathLst>
              <a:path w="9742" h="10000">
                <a:moveTo>
                  <a:pt x="0" y="10000"/>
                </a:moveTo>
                <a:lnTo>
                  <a:pt x="4783" y="0"/>
                </a:lnTo>
                <a:lnTo>
                  <a:pt x="9742" y="3549"/>
                </a:lnTo>
                <a:lnTo>
                  <a:pt x="0" y="10000"/>
                </a:lnTo>
                <a:close/>
              </a:path>
            </a:pathLst>
          </a:custGeom>
          <a:solidFill>
            <a:srgbClr val="04488E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Diagrama de flujo: extraer 1"/>
          <p:cNvSpPr/>
          <p:nvPr/>
        </p:nvSpPr>
        <p:spPr>
          <a:xfrm rot="19777800">
            <a:off x="-422550" y="-260640"/>
            <a:ext cx="1794150" cy="1591920"/>
          </a:xfrm>
          <a:custGeom>
            <a:avLst/>
            <a:gdLst/>
            <a:ahLst/>
            <a:cxnLst/>
            <a:rect l="l" t="t" r="r" b="b"/>
            <a:pathLst>
              <a:path w="10624" h="10000">
                <a:moveTo>
                  <a:pt x="0" y="10000"/>
                </a:moveTo>
                <a:lnTo>
                  <a:pt x="4004" y="0"/>
                </a:lnTo>
                <a:lnTo>
                  <a:pt x="10624" y="5501"/>
                </a:lnTo>
                <a:lnTo>
                  <a:pt x="0" y="10000"/>
                </a:lnTo>
                <a:close/>
              </a:path>
            </a:pathLst>
          </a:custGeom>
          <a:solidFill>
            <a:srgbClr val="F8DD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Diagrama de flujo: extraer 1"/>
          <p:cNvSpPr/>
          <p:nvPr/>
        </p:nvSpPr>
        <p:spPr>
          <a:xfrm rot="19777800">
            <a:off x="-385538" y="-81912"/>
            <a:ext cx="1556832" cy="1723513"/>
          </a:xfrm>
          <a:custGeom>
            <a:avLst/>
            <a:gdLst/>
            <a:ahLst/>
            <a:cxnLst/>
            <a:rect l="l" t="t" r="r" b="b"/>
            <a:pathLst>
              <a:path w="9962" h="10000">
                <a:moveTo>
                  <a:pt x="0" y="10000"/>
                </a:moveTo>
                <a:lnTo>
                  <a:pt x="4871" y="0"/>
                </a:lnTo>
                <a:lnTo>
                  <a:pt x="9962" y="3494"/>
                </a:lnTo>
                <a:lnTo>
                  <a:pt x="0" y="10000"/>
                </a:lnTo>
                <a:close/>
              </a:path>
            </a:pathLst>
          </a:custGeom>
          <a:solidFill>
            <a:srgbClr val="04488E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16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  <p:sp>
        <p:nvSpPr>
          <p:cNvPr id="217" name="2 Rectángulo"/>
          <p:cNvSpPr/>
          <p:nvPr/>
        </p:nvSpPr>
        <p:spPr>
          <a:xfrm>
            <a:off x="285720" y="928670"/>
            <a:ext cx="8572560" cy="55092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es-ES" sz="4000" b="1" strike="noStrike" spc="-1" dirty="0">
                <a:solidFill>
                  <a:srgbClr val="2F5597"/>
                </a:solidFill>
                <a:latin typeface="+mj-lt"/>
                <a:ea typeface="DejaVu Sans"/>
              </a:rPr>
              <a:t>Cooperación bilateral RIAL/OEA </a:t>
            </a:r>
          </a:p>
          <a:p>
            <a:pPr algn="ctr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es-ES" sz="3600" b="1" strike="noStrike" spc="-1" dirty="0">
                <a:solidFill>
                  <a:srgbClr val="2F5597"/>
                </a:solidFill>
                <a:latin typeface="+mj-lt"/>
                <a:ea typeface="DejaVu Sans"/>
              </a:rPr>
              <a:t>entre los Ministerios de Trabajo de </a:t>
            </a:r>
            <a:r>
              <a:rPr lang="es-ES" sz="4000" b="1" strike="noStrike" spc="-1" dirty="0">
                <a:solidFill>
                  <a:srgbClr val="2F5597"/>
                </a:solidFill>
                <a:latin typeface="+mj-lt"/>
                <a:ea typeface="DejaVu Sans"/>
              </a:rPr>
              <a:t>Colombia y Uruguay </a:t>
            </a:r>
            <a:endParaRPr lang="es-UY" sz="4000" spc="-1" dirty="0">
              <a:latin typeface="+mj-lt"/>
            </a:endParaRPr>
          </a:p>
          <a:p>
            <a:pPr algn="ctr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es-ES" sz="2800" strike="noStrike" spc="-1" dirty="0">
                <a:solidFill>
                  <a:srgbClr val="2F5597"/>
                </a:solidFill>
                <a:latin typeface="calibri (Cuerpo)"/>
                <a:ea typeface="DejaVu Sans"/>
              </a:rPr>
              <a:t>Formalización del Trabajo Doméstico Remunerado</a:t>
            </a:r>
            <a:endParaRPr lang="es-UY" sz="2800" strike="noStrike" spc="-1" dirty="0">
              <a:latin typeface="Arial"/>
            </a:endParaRPr>
          </a:p>
          <a:p>
            <a:pPr algn="ctr">
              <a:lnSpc>
                <a:spcPct val="115000"/>
              </a:lnSpc>
              <a:spcAft>
                <a:spcPts val="1001"/>
              </a:spcAft>
              <a:buNone/>
            </a:pPr>
            <a:r>
              <a:rPr lang="es-ES" sz="2800" b="1" strike="noStrike" spc="-1" dirty="0">
                <a:solidFill>
                  <a:srgbClr val="2F5597"/>
                </a:solidFill>
                <a:latin typeface="calibri (Cuerpo)"/>
                <a:ea typeface="DejaVu Sans"/>
              </a:rPr>
              <a:t> </a:t>
            </a:r>
            <a:endParaRPr lang="es-UY" sz="2800" b="0" strike="noStrike" spc="-1" dirty="0">
              <a:latin typeface="Arial"/>
            </a:endParaRPr>
          </a:p>
          <a:p>
            <a:pPr algn="r">
              <a:lnSpc>
                <a:spcPct val="115000"/>
              </a:lnSpc>
              <a:spcAft>
                <a:spcPts val="1001"/>
              </a:spcAft>
              <a:buNone/>
            </a:pPr>
            <a:r>
              <a:rPr lang="es-ES" sz="2400" b="1" strike="noStrike" spc="-1" dirty="0">
                <a:solidFill>
                  <a:srgbClr val="2F5597"/>
                </a:solidFill>
                <a:latin typeface="calibri (Cuerpo)"/>
                <a:ea typeface="DejaVu Sans"/>
              </a:rPr>
              <a:t>Ministerio de Trabajo y Seguridad Social Uruguay</a:t>
            </a:r>
            <a:endParaRPr lang="es-UY" sz="2400" b="0" strike="noStrike" spc="-1" dirty="0">
              <a:latin typeface="Arial"/>
            </a:endParaRPr>
          </a:p>
          <a:p>
            <a:pPr algn="r">
              <a:lnSpc>
                <a:spcPct val="115000"/>
              </a:lnSpc>
              <a:spcAft>
                <a:spcPts val="1001"/>
              </a:spcAft>
              <a:buNone/>
            </a:pPr>
            <a:r>
              <a:rPr lang="es-ES" sz="2400" b="1" strike="noStrike" spc="-1" dirty="0">
                <a:solidFill>
                  <a:srgbClr val="2F5597"/>
                </a:solidFill>
                <a:latin typeface="calibri (Cuerpo)"/>
                <a:ea typeface="DejaVu Sans"/>
              </a:rPr>
              <a:t>31 Mayo, 2023</a:t>
            </a:r>
            <a:endParaRPr lang="es-UY" sz="2400" b="0" strike="noStrike" spc="-1" dirty="0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01"/>
              </a:spcAft>
              <a:buNone/>
            </a:pPr>
            <a:endParaRPr lang="es-UY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500042"/>
            <a:ext cx="8115328" cy="725470"/>
          </a:xfrm>
        </p:spPr>
        <p:txBody>
          <a:bodyPr>
            <a:normAutofit fontScale="90000"/>
          </a:bodyPr>
          <a:lstStyle/>
          <a:p>
            <a:pPr>
              <a:spcBef>
                <a:spcPts val="1001"/>
              </a:spcBef>
            </a:pPr>
            <a:br>
              <a:rPr lang="es-UY" spc="-1" dirty="0">
                <a:latin typeface="Arial"/>
              </a:rPr>
            </a:br>
            <a:r>
              <a:rPr lang="es-UY" sz="36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Fondo social complementario:</a:t>
            </a:r>
            <a:br>
              <a:rPr lang="es-UY" sz="36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</a:br>
            <a:r>
              <a:rPr lang="es-UY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br>
              <a:rPr lang="es-UY" spc="-1" dirty="0">
                <a:latin typeface="Arial"/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071546"/>
            <a:ext cx="8643998" cy="452596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  <a:spcBef>
                <a:spcPts val="1001"/>
              </a:spcBef>
              <a:buNone/>
            </a:pPr>
            <a:r>
              <a:rPr lang="es-UY" sz="4500" spc="-1" dirty="0">
                <a:solidFill>
                  <a:srgbClr val="04488E"/>
                </a:solidFill>
                <a:latin typeface="Calibri"/>
                <a:ea typeface="Times New Roman"/>
              </a:rPr>
              <a:t>Es un Fondo Social voluntario de administración bipartita con el objetivo de fomentar el desarrollo de ambas organizaciones (SUTD y LACCU), y también de promover centros de atención a personas vinculadas al sector. </a:t>
            </a:r>
          </a:p>
          <a:p>
            <a:pPr>
              <a:lnSpc>
                <a:spcPct val="150000"/>
              </a:lnSpc>
              <a:spcBef>
                <a:spcPts val="1001"/>
              </a:spcBef>
              <a:buNone/>
            </a:pPr>
            <a:r>
              <a:rPr lang="es-UY" sz="4500" spc="-1" dirty="0">
                <a:solidFill>
                  <a:srgbClr val="04488E"/>
                </a:solidFill>
                <a:latin typeface="Calibri"/>
                <a:ea typeface="Times New Roman"/>
              </a:rPr>
              <a:t>Se financiará con aportes mensuales de los empleadores y trabajadores. </a:t>
            </a:r>
          </a:p>
          <a:p>
            <a:pPr algn="just">
              <a:lnSpc>
                <a:spcPct val="150000"/>
              </a:lnSpc>
              <a:spcBef>
                <a:spcPts val="1001"/>
              </a:spcBef>
              <a:buNone/>
            </a:pPr>
            <a:endParaRPr lang="es-UY" b="1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  <a:buNone/>
            </a:pPr>
            <a:r>
              <a:rPr lang="es-UY" sz="5000" b="1" spc="-1" dirty="0">
                <a:solidFill>
                  <a:srgbClr val="04488E"/>
                </a:solidFill>
                <a:latin typeface="Arial Rounded MT Bold"/>
                <a:ea typeface="Microsoft YaHei"/>
                <a:cs typeface="+mj-cs"/>
              </a:rPr>
              <a:t>Reglamentación</a:t>
            </a:r>
            <a:r>
              <a:rPr lang="es-UY" b="1" spc="-1" dirty="0">
                <a:solidFill>
                  <a:srgbClr val="000000"/>
                </a:solidFill>
                <a:ea typeface="DejaVu Sans"/>
              </a:rPr>
              <a:t> </a:t>
            </a:r>
            <a:r>
              <a:rPr lang="es-UY" sz="4400" spc="-1" dirty="0">
                <a:solidFill>
                  <a:srgbClr val="04488E"/>
                </a:solidFill>
                <a:latin typeface="Calibri"/>
                <a:ea typeface="Times New Roman"/>
              </a:rPr>
              <a:t>Se prevé que la Comisión Administradora, promueva y financie  acciones conjuntas de ambas organizaciones para la difusión de </a:t>
            </a:r>
            <a:br>
              <a:rPr lang="es-UY" sz="4400" spc="-1" dirty="0">
                <a:solidFill>
                  <a:srgbClr val="04488E"/>
                </a:solidFill>
                <a:latin typeface="Calibri"/>
                <a:ea typeface="Times New Roman"/>
              </a:rPr>
            </a:br>
            <a:r>
              <a:rPr lang="es-UY" sz="4400" spc="-1" dirty="0">
                <a:solidFill>
                  <a:srgbClr val="04488E"/>
                </a:solidFill>
                <a:latin typeface="Calibri"/>
                <a:ea typeface="Times New Roman"/>
              </a:rPr>
              <a:t>  derechos y obligaciones de trabajadores y empleadores del sector,</a:t>
            </a:r>
            <a:br>
              <a:rPr lang="es-UY" sz="4400" spc="-1" dirty="0">
                <a:solidFill>
                  <a:srgbClr val="04488E"/>
                </a:solidFill>
                <a:latin typeface="Calibri"/>
                <a:ea typeface="Times New Roman"/>
              </a:rPr>
            </a:br>
            <a:r>
              <a:rPr lang="es-UY" sz="4400" spc="-1" dirty="0">
                <a:solidFill>
                  <a:srgbClr val="04488E"/>
                </a:solidFill>
                <a:latin typeface="Calibri"/>
                <a:ea typeface="Times New Roman"/>
              </a:rPr>
              <a:t>  así como toda otra iniciativa tendiente a la formalización y mejora.</a:t>
            </a:r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es-UY" sz="32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2.3 Convenio 189 de OIT. Año 2012</a:t>
            </a:r>
            <a:br>
              <a:rPr lang="es-UY" sz="32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</a:br>
            <a:endParaRPr lang="es-ES" sz="3200" b="1" spc="-1" dirty="0">
              <a:solidFill>
                <a:srgbClr val="04488E"/>
              </a:solidFill>
              <a:latin typeface="Arial Rounded MT Bold"/>
              <a:ea typeface="Microsoft YaHei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None/>
            </a:pPr>
            <a:r>
              <a:rPr lang="es-UY" spc="-1" dirty="0">
                <a:solidFill>
                  <a:srgbClr val="04488E"/>
                </a:solidFill>
                <a:latin typeface="Calibri"/>
                <a:ea typeface="Times New Roman"/>
              </a:rPr>
              <a:t>Uruguay es el primer país en el mundo en ratificar el Convenio Internacional de Trabajo Nº 189 sobre Trabajo decente para las trabajadoras y trabajadores domésticos.</a:t>
            </a:r>
          </a:p>
          <a:p>
            <a:pPr algn="just"/>
            <a:r>
              <a:rPr lang="es-UY" spc="-1" dirty="0">
                <a:solidFill>
                  <a:srgbClr val="04488E"/>
                </a:solidFill>
                <a:ea typeface="Times New Roman"/>
              </a:rPr>
              <a:t>Junio 2012 </a:t>
            </a:r>
            <a:endParaRPr lang="es-ES" dirty="0"/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es-UY" sz="28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3. Inspecciones en el Sector Trabajo Doméstico</a:t>
            </a:r>
            <a:endParaRPr lang="es-ES" sz="2800" b="1" spc="-1" dirty="0">
              <a:solidFill>
                <a:srgbClr val="04488E"/>
              </a:solidFill>
              <a:latin typeface="Arial Rounded MT Bold"/>
              <a:ea typeface="Microsoft YaHei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>
            <a:normAutofit fontScale="92500"/>
          </a:bodyPr>
          <a:lstStyle/>
          <a:p>
            <a:pPr marL="457200" lvl="2" indent="-457200" algn="just">
              <a:lnSpc>
                <a:spcPct val="80000"/>
              </a:lnSpc>
              <a:spcBef>
                <a:spcPts val="1199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pc="-1" dirty="0">
                <a:solidFill>
                  <a:srgbClr val="04488E"/>
                </a:solidFill>
                <a:latin typeface="Calibri"/>
                <a:ea typeface="Times New Roman"/>
              </a:rPr>
              <a:t>La Ley 18.065 habilita al MTSS a través de la IGTSS a controlar  el cumplimiento de la normativa laboral en este sector. </a:t>
            </a:r>
          </a:p>
          <a:p>
            <a:pPr marL="457200" lvl="2" indent="-457200" algn="just">
              <a:lnSpc>
                <a:spcPct val="80000"/>
              </a:lnSpc>
              <a:spcBef>
                <a:spcPts val="1199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pc="-1" dirty="0">
                <a:solidFill>
                  <a:srgbClr val="04488E"/>
                </a:solidFill>
                <a:latin typeface="Calibri"/>
                <a:ea typeface="Times New Roman"/>
              </a:rPr>
              <a:t>El procedimiento se realiza conforme a las competencias de la Inspección, controlan las condiciones generales y ambientales de trabajo, con las consideraciones de que es un ingreso a un hogar. </a:t>
            </a:r>
          </a:p>
          <a:p>
            <a:pPr marL="457200" lvl="2" indent="-457200" algn="just">
              <a:lnSpc>
                <a:spcPct val="80000"/>
              </a:lnSpc>
              <a:spcBef>
                <a:spcPts val="1199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pc="-1" dirty="0">
                <a:solidFill>
                  <a:srgbClr val="04488E"/>
                </a:solidFill>
                <a:latin typeface="Calibri"/>
                <a:ea typeface="Times New Roman"/>
              </a:rPr>
              <a:t>Difunde mediante folletos los derechos y obligaciones del empleador y del trabajador. </a:t>
            </a:r>
          </a:p>
          <a:p>
            <a:pPr marL="457200" lvl="2" indent="-457200" algn="just">
              <a:lnSpc>
                <a:spcPct val="80000"/>
              </a:lnSpc>
              <a:spcBef>
                <a:spcPts val="1199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pc="-1" dirty="0">
                <a:solidFill>
                  <a:srgbClr val="04488E"/>
                </a:solidFill>
                <a:latin typeface="Calibri"/>
                <a:ea typeface="Times New Roman"/>
              </a:rPr>
              <a:t>Capacitación permanente a todas las personas integrantes del cuerpo </a:t>
            </a:r>
            <a:r>
              <a:rPr lang="es-UY" spc="-1" dirty="0" err="1">
                <a:solidFill>
                  <a:srgbClr val="04488E"/>
                </a:solidFill>
                <a:latin typeface="Calibri"/>
                <a:ea typeface="Times New Roman"/>
              </a:rPr>
              <a:t>inspectivo</a:t>
            </a:r>
            <a:r>
              <a:rPr lang="es-UY" spc="-1" dirty="0">
                <a:solidFill>
                  <a:srgbClr val="04488E"/>
                </a:solidFill>
                <a:latin typeface="Calibri"/>
                <a:ea typeface="Times New Roman"/>
              </a:rPr>
              <a:t>.</a:t>
            </a:r>
          </a:p>
          <a:p>
            <a:pPr marL="457200" lvl="2" indent="-457200" algn="just">
              <a:lnSpc>
                <a:spcPct val="80000"/>
              </a:lnSpc>
              <a:spcBef>
                <a:spcPts val="1199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pc="-1" dirty="0">
                <a:solidFill>
                  <a:srgbClr val="04488E"/>
                </a:solidFill>
                <a:latin typeface="Calibri"/>
                <a:ea typeface="Times New Roman"/>
              </a:rPr>
              <a:t>Equipos de inspectores han realizado talleres y sensibilizaciones a grupos de trabajadoras domésticas, en algunos casos talleres que dan a conocer los derechos y obligaciones del sector impartidos especialmente para trabajadoras migrantes. (trabajo conjunto con el Ministerio de Desarrollo Social) </a:t>
            </a:r>
          </a:p>
          <a:p>
            <a:pPr algn="just">
              <a:lnSpc>
                <a:spcPct val="100000"/>
              </a:lnSpc>
              <a:buNone/>
            </a:pPr>
            <a:endParaRPr lang="es-ES" dirty="0"/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UY" spc="-1" dirty="0">
                <a:latin typeface="Arial"/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2" indent="-457200" algn="just">
              <a:lnSpc>
                <a:spcPct val="100000"/>
              </a:lnSpc>
              <a:spcBef>
                <a:spcPts val="601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Las inspecciones se realizan por: </a:t>
            </a:r>
            <a:r>
              <a:rPr lang="es-UY" sz="2800" b="1" spc="-1" dirty="0">
                <a:solidFill>
                  <a:srgbClr val="04488E"/>
                </a:solidFill>
                <a:latin typeface="Calibri"/>
                <a:ea typeface="Times New Roman"/>
              </a:rPr>
              <a:t>DENUNCIAS</a:t>
            </a: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 (individuales o colectivas o de articulación con el Sindicato -SUTD), de </a:t>
            </a:r>
            <a:r>
              <a:rPr lang="es-UY" sz="2800" b="1" spc="-1" dirty="0">
                <a:solidFill>
                  <a:srgbClr val="04488E"/>
                </a:solidFill>
                <a:latin typeface="Calibri"/>
                <a:ea typeface="Times New Roman"/>
              </a:rPr>
              <a:t>OFICIO</a:t>
            </a: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 se refiere a la potestad de los organismos fiscalizadores a realizar inspecciones en todo momento, </a:t>
            </a:r>
            <a:r>
              <a:rPr lang="es-UY" sz="2800" b="1" spc="-1" dirty="0">
                <a:solidFill>
                  <a:srgbClr val="04488E"/>
                </a:solidFill>
                <a:latin typeface="Calibri"/>
                <a:ea typeface="Times New Roman"/>
              </a:rPr>
              <a:t>OPERATIVOS</a:t>
            </a: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 que se orientan a la cobertura de amplios sectores de trabajadores en un momento dado, ya sea a nivel territorial, sectorial o ambos combinados, las FISCALIZACIONES ARTICULADAS que se realizan conjuntamente con otras Instituciones de Contralor.</a:t>
            </a:r>
          </a:p>
          <a:p>
            <a:pPr marL="457200" lvl="2" indent="-457200" algn="just">
              <a:lnSpc>
                <a:spcPct val="100000"/>
              </a:lnSpc>
              <a:spcBef>
                <a:spcPts val="601"/>
              </a:spcBef>
              <a:buClr>
                <a:srgbClr val="04488E"/>
              </a:buClr>
              <a:buFont typeface="Wingdings" charset="2"/>
              <a:buChar char=""/>
            </a:pPr>
            <a:endParaRPr lang="es-UY" sz="28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 marL="457200" lvl="2" indent="-457200" algn="just">
              <a:lnSpc>
                <a:spcPct val="100000"/>
              </a:lnSpc>
              <a:spcBef>
                <a:spcPts val="601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Operativo fiscalizador: se concurre a la puerta del hogar sin ingresar al mismo, se pregunta sobre la existencia de trabajadora doméstica y se solicita la documentación de seguridad social y seguro de accidentes; dejando citaciones para concurrir a la IGTSS en los casos que la información no se complete.</a:t>
            </a:r>
          </a:p>
          <a:p>
            <a:endParaRPr lang="es-ES" dirty="0"/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282" y="714356"/>
            <a:ext cx="878684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spc="-1" dirty="0">
                <a:solidFill>
                  <a:srgbClr val="04488E"/>
                </a:solidFill>
                <a:latin typeface="Calibri"/>
                <a:ea typeface="Times New Roman"/>
              </a:rPr>
              <a:t>Preparación de Primer Operativo por la Inspección del Trabajo</a:t>
            </a:r>
            <a:br>
              <a:rPr lang="es-ES" sz="2200" spc="-1" dirty="0">
                <a:solidFill>
                  <a:srgbClr val="04488E"/>
                </a:solidFill>
                <a:latin typeface="Calibri"/>
                <a:ea typeface="Times New Roman"/>
              </a:rPr>
            </a:br>
            <a:r>
              <a:rPr lang="es-UY" sz="2200" b="1" spc="-1" dirty="0">
                <a:solidFill>
                  <a:srgbClr val="04488E"/>
                </a:solidFill>
                <a:latin typeface="Calibri"/>
                <a:ea typeface="Times New Roman"/>
              </a:rPr>
              <a:t>1.- Acciones preliminares iniciales</a:t>
            </a:r>
            <a:br>
              <a:rPr lang="es-ES" sz="2200" spc="-1" dirty="0">
                <a:solidFill>
                  <a:srgbClr val="04488E"/>
                </a:solidFill>
                <a:latin typeface="Calibri"/>
                <a:ea typeface="Times New Roman"/>
              </a:rPr>
            </a:br>
            <a:r>
              <a:rPr lang="es-UY" sz="2000" spc="-1" dirty="0">
                <a:solidFill>
                  <a:srgbClr val="04488E"/>
                </a:solidFill>
                <a:latin typeface="Calibri"/>
                <a:ea typeface="Times New Roman"/>
              </a:rPr>
              <a:t>* Sensibilización interna - reuniones con actores sociales.</a:t>
            </a:r>
            <a:br>
              <a:rPr lang="es-ES" sz="2000" spc="-1" dirty="0">
                <a:solidFill>
                  <a:srgbClr val="04488E"/>
                </a:solidFill>
                <a:latin typeface="Calibri"/>
                <a:ea typeface="Times New Roman"/>
              </a:rPr>
            </a:br>
            <a:r>
              <a:rPr lang="es-UY" sz="2000" spc="-1" dirty="0">
                <a:solidFill>
                  <a:srgbClr val="04488E"/>
                </a:solidFill>
                <a:latin typeface="Calibri"/>
                <a:ea typeface="Times New Roman"/>
              </a:rPr>
              <a:t>* Capacitación interna - normativa e impedimentos constitucionales(estudio y análisis).</a:t>
            </a:r>
            <a:br>
              <a:rPr lang="es-ES" sz="2000" spc="-1" dirty="0">
                <a:solidFill>
                  <a:srgbClr val="04488E"/>
                </a:solidFill>
                <a:latin typeface="Calibri"/>
                <a:ea typeface="Times New Roman"/>
              </a:rPr>
            </a:br>
            <a:r>
              <a:rPr lang="es-UY" sz="2000" spc="-1" dirty="0">
                <a:solidFill>
                  <a:srgbClr val="04488E"/>
                </a:solidFill>
                <a:latin typeface="Calibri"/>
                <a:ea typeface="Times New Roman"/>
              </a:rPr>
              <a:t>* Creación de Protocolo y de materiales de apoyo para la labor interna.</a:t>
            </a:r>
            <a:endParaRPr lang="es-ES" sz="2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r>
              <a:rPr lang="es-UY" sz="2000" spc="-1" dirty="0">
                <a:solidFill>
                  <a:srgbClr val="04488E"/>
                </a:solidFill>
                <a:latin typeface="Calibri"/>
                <a:ea typeface="Times New Roman"/>
              </a:rPr>
              <a:t>* Publicidad y comunicación a la comunidad.</a:t>
            </a:r>
          </a:p>
          <a:p>
            <a:endParaRPr lang="es-UY" sz="2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r>
              <a:rPr lang="es-UY" sz="2400" b="1" spc="-1" dirty="0">
                <a:solidFill>
                  <a:srgbClr val="04488E"/>
                </a:solidFill>
                <a:ea typeface="Times New Roman"/>
              </a:rPr>
              <a:t>2</a:t>
            </a:r>
            <a:r>
              <a:rPr lang="es-UY" sz="2200" b="1" spc="-1" dirty="0">
                <a:solidFill>
                  <a:srgbClr val="04488E"/>
                </a:solidFill>
                <a:latin typeface="Calibri"/>
                <a:ea typeface="Times New Roman"/>
              </a:rPr>
              <a:t>.- Acciones preparativas</a:t>
            </a:r>
            <a:br>
              <a:rPr lang="es-ES" sz="1600" dirty="0"/>
            </a:br>
            <a:r>
              <a:rPr lang="es-UY" sz="2000" spc="-1" dirty="0">
                <a:solidFill>
                  <a:srgbClr val="04488E"/>
                </a:solidFill>
                <a:ea typeface="Times New Roman"/>
              </a:rPr>
              <a:t>* Análisis y estudio de Protocolo de Actuación.</a:t>
            </a:r>
            <a:br>
              <a:rPr lang="es-ES" sz="2000" spc="-1" dirty="0">
                <a:solidFill>
                  <a:srgbClr val="04488E"/>
                </a:solidFill>
                <a:ea typeface="Times New Roman"/>
              </a:rPr>
            </a:br>
            <a:r>
              <a:rPr lang="es-UY" sz="2000" spc="-1" dirty="0">
                <a:solidFill>
                  <a:srgbClr val="04488E"/>
                </a:solidFill>
                <a:ea typeface="Times New Roman"/>
              </a:rPr>
              <a:t>* Análisis y estudio de materiales de apoyo.</a:t>
            </a:r>
            <a:br>
              <a:rPr lang="es-ES" sz="2000" spc="-1" dirty="0">
                <a:solidFill>
                  <a:srgbClr val="04488E"/>
                </a:solidFill>
                <a:ea typeface="Times New Roman"/>
              </a:rPr>
            </a:br>
            <a:r>
              <a:rPr lang="es-UY" sz="2000" spc="-1" dirty="0">
                <a:solidFill>
                  <a:srgbClr val="04488E"/>
                </a:solidFill>
                <a:ea typeface="Times New Roman"/>
              </a:rPr>
              <a:t>* Convalidación interna de los mismos.</a:t>
            </a:r>
            <a:endParaRPr lang="es-ES" sz="2000" spc="-1" dirty="0">
              <a:solidFill>
                <a:srgbClr val="04488E"/>
              </a:solidFill>
              <a:ea typeface="Times New Roman"/>
            </a:endParaRPr>
          </a:p>
          <a:p>
            <a:r>
              <a:rPr lang="es-UY" sz="2000" spc="-1" dirty="0">
                <a:solidFill>
                  <a:srgbClr val="04488E"/>
                </a:solidFill>
                <a:ea typeface="Times New Roman"/>
              </a:rPr>
              <a:t>* Producción e impresión.</a:t>
            </a:r>
            <a:endParaRPr lang="es-ES" sz="2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endParaRPr lang="es-UY" sz="2200" b="1" spc="-1" dirty="0">
              <a:solidFill>
                <a:srgbClr val="04488E"/>
              </a:solidFill>
              <a:ea typeface="Times New Roman"/>
            </a:endParaRPr>
          </a:p>
          <a:p>
            <a:r>
              <a:rPr lang="es-UY" sz="2200" b="1" spc="-1" dirty="0">
                <a:solidFill>
                  <a:srgbClr val="04488E"/>
                </a:solidFill>
                <a:ea typeface="Times New Roman"/>
              </a:rPr>
              <a:t>3.- </a:t>
            </a:r>
            <a:r>
              <a:rPr lang="es-UY" sz="2200" b="1" spc="-1" dirty="0">
                <a:solidFill>
                  <a:srgbClr val="04488E"/>
                </a:solidFill>
                <a:latin typeface="Calibri"/>
                <a:ea typeface="Times New Roman"/>
              </a:rPr>
              <a:t>Acciones organizativas previas </a:t>
            </a:r>
            <a:br>
              <a:rPr lang="es-ES" sz="2000" spc="-1" dirty="0">
                <a:solidFill>
                  <a:srgbClr val="04488E"/>
                </a:solidFill>
                <a:ea typeface="Times New Roman"/>
              </a:rPr>
            </a:br>
            <a:r>
              <a:rPr lang="es-UY" sz="2000" spc="-1" dirty="0">
                <a:solidFill>
                  <a:srgbClr val="04488E"/>
                </a:solidFill>
                <a:ea typeface="Times New Roman"/>
              </a:rPr>
              <a:t>* Fijar fecha y duración.</a:t>
            </a:r>
            <a:br>
              <a:rPr lang="es-ES" sz="2000" spc="-1" dirty="0">
                <a:solidFill>
                  <a:srgbClr val="04488E"/>
                </a:solidFill>
                <a:ea typeface="Times New Roman"/>
              </a:rPr>
            </a:br>
            <a:r>
              <a:rPr lang="es-UY" sz="2000" spc="-1" dirty="0">
                <a:solidFill>
                  <a:srgbClr val="04488E"/>
                </a:solidFill>
                <a:ea typeface="Times New Roman"/>
              </a:rPr>
              <a:t>* Determinar lugar geográfico.</a:t>
            </a:r>
            <a:br>
              <a:rPr lang="es-ES" sz="2000" spc="-1" dirty="0">
                <a:solidFill>
                  <a:srgbClr val="04488E"/>
                </a:solidFill>
                <a:ea typeface="Times New Roman"/>
              </a:rPr>
            </a:br>
            <a:r>
              <a:rPr lang="es-UY" sz="2000" spc="-1" dirty="0">
                <a:solidFill>
                  <a:srgbClr val="04488E"/>
                </a:solidFill>
                <a:ea typeface="Times New Roman"/>
              </a:rPr>
              <a:t>* Cantidad de inspectores para la labor y horario.</a:t>
            </a:r>
            <a:br>
              <a:rPr lang="es-ES" sz="2000" spc="-1" dirty="0">
                <a:solidFill>
                  <a:srgbClr val="04488E"/>
                </a:solidFill>
                <a:latin typeface="Calibri"/>
                <a:ea typeface="Times New Roman"/>
              </a:rPr>
            </a:br>
            <a:r>
              <a:rPr lang="es-UY" sz="2000" spc="-1" dirty="0">
                <a:solidFill>
                  <a:srgbClr val="04488E"/>
                </a:solidFill>
                <a:latin typeface="Calibri"/>
                <a:ea typeface="Times New Roman"/>
              </a:rPr>
              <a:t> </a:t>
            </a:r>
            <a:endParaRPr lang="es-ES" sz="2000" spc="-1" dirty="0">
              <a:solidFill>
                <a:srgbClr val="04488E"/>
              </a:solidFill>
              <a:latin typeface="Calibri"/>
              <a:ea typeface="Times New Roman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143504" y="3071810"/>
            <a:ext cx="364333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s-ES" sz="2200" spc="-1" dirty="0">
                <a:solidFill>
                  <a:srgbClr val="04488E"/>
                </a:solidFill>
                <a:latin typeface="Calibri"/>
                <a:ea typeface="Times New Roman"/>
              </a:rPr>
            </a:br>
            <a:endParaRPr lang="es-UY" sz="22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endParaRPr lang="es-UY" sz="2200" b="1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endParaRPr lang="es-UY" sz="2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endParaRPr lang="es-UY" sz="2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endParaRPr lang="es-ES" sz="2000" spc="-1" dirty="0">
              <a:solidFill>
                <a:srgbClr val="04488E"/>
              </a:solidFill>
              <a:latin typeface="Calibri"/>
              <a:ea typeface="Times New Roman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71604" y="357166"/>
            <a:ext cx="60052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UY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SimSun" pitchFamily="2" charset="-122"/>
                <a:cs typeface="Arial" pitchFamily="34" charset="0"/>
              </a:rPr>
              <a:t> </a:t>
            </a:r>
            <a:r>
              <a:rPr lang="es-UY" altLang="zh-CN" sz="2000" b="1" spc="-1" dirty="0">
                <a:solidFill>
                  <a:srgbClr val="04488E"/>
                </a:solidFill>
                <a:latin typeface="Arial Rounded MT Bold"/>
                <a:ea typeface="Microsoft YaHei"/>
                <a:cs typeface="+mj-cs"/>
              </a:rPr>
              <a:t>INSPECCIONES EN EL SERVICIO DOMESTICO</a:t>
            </a:r>
            <a:endParaRPr lang="es-ES" altLang="zh-CN" sz="2000" b="1" spc="-1" dirty="0">
              <a:solidFill>
                <a:srgbClr val="04488E"/>
              </a:solidFill>
              <a:latin typeface="Arial Rounded MT Bold"/>
              <a:ea typeface="Microsoft YaHei"/>
              <a:cs typeface="+mj-cs"/>
            </a:endParaRPr>
          </a:p>
        </p:txBody>
      </p:sp>
      <p:pic>
        <p:nvPicPr>
          <p:cNvPr id="6" name="Imagen 7"/>
          <p:cNvPicPr/>
          <p:nvPr/>
        </p:nvPicPr>
        <p:blipFill>
          <a:blip r:embed="rId2" cstate="print"/>
          <a:stretch/>
        </p:blipFill>
        <p:spPr>
          <a:xfrm>
            <a:off x="7858148" y="285728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868346"/>
          </a:xfrm>
        </p:spPr>
        <p:txBody>
          <a:bodyPr>
            <a:normAutofit/>
          </a:bodyPr>
          <a:lstStyle/>
          <a:p>
            <a:r>
              <a:rPr lang="es-UY" sz="28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4. Campañas de Sensibilización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142984"/>
            <a:ext cx="8715436" cy="452596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s-UY" sz="2000" spc="-1" dirty="0">
                <a:solidFill>
                  <a:srgbClr val="04488E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 Banco de Previsión Social ha llevado adelante varias estrategias de comunicación (folletos explicativos, propaganda televisiva, página Web, etc.) enfocadas en la difusión de información sobre los derechos y obligaciones de sus afiliados. </a:t>
            </a:r>
          </a:p>
          <a:p>
            <a:pPr algn="just">
              <a:spcBef>
                <a:spcPts val="0"/>
              </a:spcBef>
              <a:buNone/>
            </a:pPr>
            <a:endParaRPr lang="es-UY" sz="2000" spc="-1" dirty="0">
              <a:solidFill>
                <a:srgbClr val="04488E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UY" sz="2000" spc="-1" dirty="0">
                <a:solidFill>
                  <a:srgbClr val="04488E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 Ministerio de Trabajo y Seguridad Social, a través de la Inspección General de Trabajo conjuntamente con la Comisión de Género, realizó acciones de sensibilización.</a:t>
            </a:r>
          </a:p>
          <a:p>
            <a:pPr algn="just">
              <a:spcBef>
                <a:spcPts val="0"/>
              </a:spcBef>
              <a:buNone/>
            </a:pPr>
            <a:endParaRPr lang="es-UY" sz="2000" spc="-1" dirty="0">
              <a:solidFill>
                <a:srgbClr val="04488E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UY" sz="2000" spc="-1" dirty="0">
                <a:solidFill>
                  <a:srgbClr val="04488E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Otros actores públicos también llevaron adelante acciones similares: INMUJERES – MIDES, Intendencia Municipal de Montevideo, Comisión Tripartita de Igualdad y Trato en el Empleo. </a:t>
            </a:r>
          </a:p>
          <a:p>
            <a:pPr algn="just">
              <a:spcBef>
                <a:spcPts val="0"/>
              </a:spcBef>
              <a:buNone/>
            </a:pPr>
            <a:endParaRPr lang="es-UY" sz="2000" spc="-1" dirty="0">
              <a:solidFill>
                <a:srgbClr val="04488E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UY" sz="2000" spc="-1" dirty="0">
                <a:solidFill>
                  <a:srgbClr val="04488E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 sindicato de trabajadoras domésticas, conjuntamente con integrantes de la Mesa Departamental del PIT-CNT, también llevó adelante este tipo de actividades, difundiendo los derechos de las trabajadoras en varios Departamentos del país.</a:t>
            </a:r>
          </a:p>
          <a:p>
            <a:pPr algn="just"/>
            <a:endParaRPr lang="es-ES" sz="2000" dirty="0"/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s-ES" sz="2000" spc="-1" dirty="0">
                <a:solidFill>
                  <a:srgbClr val="04488E"/>
                </a:solidFill>
                <a:latin typeface="Calibri"/>
                <a:ea typeface="Times New Roman"/>
              </a:rPr>
              <a:t>En el año 2010, el Banco de Previsión Social y Universidad de la República, firman un Convenio en donde las partes se comprometen constituir un consultorio jurídico-laboral para empleadores de servicio doméstico. Este consultorio se establece en la Liga de Amas de Casa, Consumidores y Usuarios, con el fin de brindar asesoramiento jurídico laboral.</a:t>
            </a:r>
            <a:endParaRPr lang="es-UY" sz="2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 algn="just">
              <a:spcBef>
                <a:spcPts val="0"/>
              </a:spcBef>
              <a:buNone/>
            </a:pPr>
            <a:endParaRPr lang="es-UY" sz="2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 algn="just">
              <a:spcBef>
                <a:spcPts val="0"/>
              </a:spcBef>
            </a:pPr>
            <a:r>
              <a:rPr lang="es-ES" sz="2000" spc="-1" dirty="0">
                <a:solidFill>
                  <a:srgbClr val="04488E"/>
                </a:solidFill>
                <a:latin typeface="Calibri"/>
                <a:ea typeface="Times New Roman"/>
              </a:rPr>
              <a:t>El asesoramiento jurídico se extiende también para las trabajadoras domésticas; la </a:t>
            </a:r>
            <a:r>
              <a:rPr lang="es-AR" sz="2000" spc="-1" dirty="0">
                <a:solidFill>
                  <a:srgbClr val="04488E"/>
                </a:solidFill>
                <a:latin typeface="Calibri"/>
                <a:ea typeface="Times New Roman"/>
              </a:rPr>
              <a:t>Universidad de la República</a:t>
            </a:r>
            <a:r>
              <a:rPr lang="es-ES" sz="2000" spc="-1" dirty="0">
                <a:solidFill>
                  <a:srgbClr val="04488E"/>
                </a:solidFill>
                <a:latin typeface="Calibri"/>
                <a:ea typeface="Times New Roman"/>
              </a:rPr>
              <a:t> en coordinación con el Sindicato Único de Trabajadoras Domésticas -SUTD-, cumple también funciones de asesoramiento y patrocino letrado. </a:t>
            </a:r>
            <a:endParaRPr lang="es-UY" sz="2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 algn="just">
              <a:spcBef>
                <a:spcPts val="0"/>
              </a:spcBef>
              <a:buNone/>
            </a:pPr>
            <a:endParaRPr lang="es-ES" sz="2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 algn="just">
              <a:spcBef>
                <a:spcPts val="0"/>
              </a:spcBef>
            </a:pPr>
            <a:r>
              <a:rPr lang="es-ES" sz="2000" spc="-1" dirty="0">
                <a:solidFill>
                  <a:srgbClr val="04488E"/>
                </a:solidFill>
                <a:latin typeface="Calibri"/>
                <a:ea typeface="Times New Roman"/>
              </a:rPr>
              <a:t>BPS hizo entrega bonos culturales para este sector trabajador y sus familias, además de tener previsto implementar cursos para trabajadoras y empleadores, sobre derecho laboral y seguridad social.</a:t>
            </a:r>
            <a:endParaRPr lang="es-UY" sz="2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endParaRPr lang="es-ES" sz="2200" spc="-1" dirty="0">
              <a:solidFill>
                <a:srgbClr val="04488E"/>
              </a:solidFill>
              <a:latin typeface="Calibri"/>
              <a:ea typeface="Times New Roman"/>
            </a:endParaRPr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643834" y="50004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44" y="500042"/>
            <a:ext cx="8715436" cy="1011222"/>
          </a:xfrm>
        </p:spPr>
        <p:txBody>
          <a:bodyPr>
            <a:normAutofit/>
          </a:bodyPr>
          <a:lstStyle/>
          <a:p>
            <a:r>
              <a:rPr lang="es-UY" sz="28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5. Profesionalización del trabajo a través </a:t>
            </a:r>
            <a:br>
              <a:rPr lang="es-UY" sz="28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</a:br>
            <a:r>
              <a:rPr lang="es-UY" sz="28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de capacitación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357298"/>
            <a:ext cx="8572560" cy="485778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00000"/>
              </a:lnSpc>
              <a:buNone/>
            </a:pPr>
            <a:endParaRPr lang="es-UY" sz="55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 algn="just"/>
            <a:r>
              <a:rPr lang="es-UY" sz="6000" spc="-1" dirty="0">
                <a:solidFill>
                  <a:srgbClr val="04488E"/>
                </a:solidFill>
                <a:latin typeface="Calibri"/>
                <a:ea typeface="Times New Roman"/>
              </a:rPr>
              <a:t>Capacitación a trabajadoras domésticas a través de perfiles ocupacionales, que fueran diseñados en el Instituto Nacional de Empleo y Formación Profesional (INEFOP) y validados por el Sindicato Único de Trabajadoras Domésticas y La Liga de Ama de Casa. En base a los mismos las Entidades de Capacitación presentan cursos al programa INEFOP. La capacitación se  realiza desde el año 2009, en la capital y departamentos del país.</a:t>
            </a:r>
          </a:p>
          <a:p>
            <a:pPr algn="just"/>
            <a:endParaRPr lang="es-UY" sz="6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 algn="just"/>
            <a:r>
              <a:rPr lang="es-UY" sz="6000" spc="-1" dirty="0">
                <a:solidFill>
                  <a:srgbClr val="04488E"/>
                </a:solidFill>
                <a:latin typeface="Calibri"/>
                <a:ea typeface="Times New Roman"/>
              </a:rPr>
              <a:t>Capacitación para cuidados de personas -atención de adultos mayores, cuidados de niños y personas con capacidades especiales-; se han dictado cursos a solicitud del MTSS, que contaron con el apoyo y financiamiento del INEFOP.  </a:t>
            </a:r>
          </a:p>
          <a:p>
            <a:pPr algn="just"/>
            <a:endParaRPr lang="es-UY" sz="6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 algn="just"/>
            <a:r>
              <a:rPr lang="es-UY" sz="6000" spc="-1" dirty="0">
                <a:solidFill>
                  <a:srgbClr val="04488E"/>
                </a:solidFill>
                <a:latin typeface="Calibri"/>
                <a:ea typeface="Times New Roman"/>
              </a:rPr>
              <a:t>En la actualidad se tiene especial interés en promover cursos de profesionalización de trabajadoras domesticas, cursos que apliquen las tecnologías nuevas, que se sumarian a los que ya se dictaban con anterioridad</a:t>
            </a:r>
          </a:p>
          <a:p>
            <a:pPr algn="just"/>
            <a:endParaRPr lang="es-ES" sz="6000" dirty="0"/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928670"/>
            <a:ext cx="8715436" cy="1011222"/>
          </a:xfrm>
        </p:spPr>
        <p:txBody>
          <a:bodyPr>
            <a:normAutofit fontScale="90000"/>
          </a:bodyPr>
          <a:lstStyle/>
          <a:p>
            <a:br>
              <a:rPr lang="es-UY" sz="36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</a:br>
            <a:r>
              <a:rPr lang="es-UY" sz="36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6. </a:t>
            </a:r>
            <a:r>
              <a:rPr lang="es-UY" sz="31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Principales impactos de las políticas hacia el sector doméstico</a:t>
            </a:r>
            <a:endParaRPr lang="es-ES" sz="3100" b="1" spc="-1" dirty="0">
              <a:solidFill>
                <a:srgbClr val="04488E"/>
              </a:solidFill>
              <a:latin typeface="Arial Rounded MT Bold"/>
              <a:ea typeface="Microsoft YaHei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2357430"/>
            <a:ext cx="7429552" cy="3214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None/>
            </a:pPr>
            <a:endParaRPr lang="es-UY" sz="3600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s-UY" spc="-1" dirty="0">
                <a:solidFill>
                  <a:srgbClr val="04488E"/>
                </a:solidFill>
                <a:latin typeface="Calibri"/>
                <a:ea typeface="Times New Roman"/>
              </a:rPr>
              <a:t>6.1 Cobertura de la Seguridad Social</a:t>
            </a:r>
          </a:p>
          <a:p>
            <a:pPr>
              <a:lnSpc>
                <a:spcPct val="100000"/>
              </a:lnSpc>
              <a:buNone/>
            </a:pPr>
            <a:r>
              <a:rPr lang="es-UY" spc="-1" dirty="0">
                <a:solidFill>
                  <a:srgbClr val="04488E"/>
                </a:solidFill>
                <a:latin typeface="Calibri"/>
                <a:ea typeface="Times New Roman"/>
              </a:rPr>
              <a:t>6.2 Salarios</a:t>
            </a:r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</a:bodyPr>
          <a:lstStyle/>
          <a:p>
            <a:r>
              <a:rPr lang="es-UY" sz="3600" b="1" spc="-1" dirty="0">
                <a:solidFill>
                  <a:srgbClr val="04488E"/>
                </a:solidFill>
                <a:ea typeface="Times New Roman"/>
              </a:rPr>
              <a:t>Cobertura de Seguridad social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4525963"/>
          </a:xfrm>
        </p:spPr>
        <p:txBody>
          <a:bodyPr>
            <a:normAutofit/>
          </a:bodyPr>
          <a:lstStyle/>
          <a:p>
            <a:pPr algn="just">
              <a:spcBef>
                <a:spcPts val="1417"/>
              </a:spcBef>
            </a:pPr>
            <a:r>
              <a:rPr lang="es-UY" sz="2200" spc="-1" dirty="0">
                <a:solidFill>
                  <a:srgbClr val="04488E"/>
                </a:solidFill>
                <a:latin typeface="Calibri"/>
                <a:ea typeface="Times New Roman"/>
              </a:rPr>
              <a:t>El incremento de trabajadoras domésticas con cobertura de seguridad social, se debió al conjunto de medidas desarrolladas: Ley. Nro. 18.065, Operativos de fiscalización, Campañas de sensibilización a la población.</a:t>
            </a:r>
          </a:p>
          <a:p>
            <a:pPr algn="just">
              <a:spcBef>
                <a:spcPts val="1417"/>
              </a:spcBef>
              <a:buNone/>
            </a:pPr>
            <a:endParaRPr lang="es-UY" sz="22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 algn="just">
              <a:spcBef>
                <a:spcPts val="1417"/>
              </a:spcBef>
            </a:pPr>
            <a:r>
              <a:rPr lang="es-UY" sz="2200" spc="-1" dirty="0">
                <a:solidFill>
                  <a:srgbClr val="04488E"/>
                </a:solidFill>
                <a:latin typeface="Calibri"/>
                <a:ea typeface="Times New Roman"/>
              </a:rPr>
              <a:t>La cobertura de Seguridad Social, tienen como consecuencia el acceso a todas las prestaciones (desempleo, enfermedad, maternidad, asignaciones familiares y derechos jubilatorios).</a:t>
            </a:r>
          </a:p>
          <a:p>
            <a:endParaRPr lang="es-ES" dirty="0"/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br>
              <a:rPr lang="es-UY" sz="3600" b="0" strike="noStrike" spc="-1" dirty="0">
                <a:latin typeface="+mn-lt"/>
              </a:rPr>
            </a:br>
            <a:r>
              <a:rPr lang="es-UY" sz="3600" b="1" spc="-1" dirty="0">
                <a:solidFill>
                  <a:srgbClr val="04488E"/>
                </a:solidFill>
                <a:latin typeface="Arial Rounded MT Bold"/>
                <a:ea typeface="DejaVu Sans"/>
              </a:rPr>
              <a:t>Contenidos de la presentación</a:t>
            </a:r>
            <a:br>
              <a:rPr lang="es-UY" sz="3600" b="1" spc="-1" dirty="0">
                <a:solidFill>
                  <a:srgbClr val="04488E"/>
                </a:solidFill>
                <a:latin typeface="Arial Rounded MT Bold"/>
                <a:ea typeface="DejaVu Sans"/>
              </a:rPr>
            </a:br>
            <a:endParaRPr lang="es-ES" sz="3600" b="1" spc="-1" dirty="0">
              <a:solidFill>
                <a:srgbClr val="04488E"/>
              </a:solidFill>
              <a:latin typeface="Arial Rounded MT Bold"/>
              <a:ea typeface="DejaVu Sans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0" y="1142984"/>
            <a:ext cx="8786874" cy="4525963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Antecedentes</a:t>
            </a:r>
          </a:p>
          <a:p>
            <a:pPr marL="457200" indent="-457200">
              <a:buAutoNum type="arabicPeriod"/>
            </a:pP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Marco Normativo</a:t>
            </a:r>
            <a:b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</a:b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	2.1 Ley Nro. 18065 (2006) y Decreto Reglamentario 224/007</a:t>
            </a:r>
            <a:b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</a:b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	2.2 Acuerdos de Consejos de Salarios</a:t>
            </a:r>
            <a:b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</a:b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 	2.3 Convenio Internacional de Trabajo 189 (2012)</a:t>
            </a:r>
          </a:p>
          <a:p>
            <a:pPr marL="457200" indent="-457200">
              <a:buAutoNum type="arabicPeriod"/>
            </a:pP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Inspecciones en el Sector Trabajo Doméstico</a:t>
            </a:r>
          </a:p>
          <a:p>
            <a:pPr marL="457200" indent="-457200">
              <a:buAutoNum type="arabicPeriod"/>
            </a:pP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Campañas de Sensibilización</a:t>
            </a:r>
          </a:p>
          <a:p>
            <a:pPr marL="457200" indent="-457200">
              <a:buAutoNum type="arabicPeriod"/>
            </a:pP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Profesionalización del trabajo a través de capacitación</a:t>
            </a:r>
          </a:p>
          <a:p>
            <a:pPr marL="457200" indent="-457200">
              <a:buAutoNum type="arabicPeriod"/>
            </a:pPr>
            <a:r>
              <a:rPr lang="es-ES" sz="2400" b="1" spc="-1" dirty="0">
                <a:solidFill>
                  <a:srgbClr val="2F5597"/>
                </a:solidFill>
                <a:latin typeface="+mj-lt"/>
                <a:ea typeface="DejaVu Sans"/>
              </a:rPr>
              <a:t>Principales impactos de las políticas hacia el sector </a:t>
            </a: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doméstico</a:t>
            </a:r>
            <a:b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</a:b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	6.1. Cobertura de la Seguridad Social</a:t>
            </a:r>
            <a:b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</a:b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	6.2 Salarios</a:t>
            </a:r>
            <a:endParaRPr lang="es-ES" sz="2400" b="1" spc="-1" dirty="0">
              <a:solidFill>
                <a:srgbClr val="2F5597"/>
              </a:solidFill>
              <a:latin typeface="+mj-lt"/>
              <a:ea typeface="DejaVu Sans"/>
            </a:endParaRPr>
          </a:p>
        </p:txBody>
      </p:sp>
      <p:pic>
        <p:nvPicPr>
          <p:cNvPr id="5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44" y="571480"/>
            <a:ext cx="8472518" cy="725470"/>
          </a:xfrm>
        </p:spPr>
        <p:txBody>
          <a:bodyPr>
            <a:noAutofit/>
          </a:bodyPr>
          <a:lstStyle/>
          <a:p>
            <a:r>
              <a:rPr lang="es-MX" sz="24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Aportes a la seguridad social: </a:t>
            </a:r>
            <a:br>
              <a:rPr lang="es-MX" sz="24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</a:br>
            <a:r>
              <a:rPr lang="es-MX" sz="24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domésticos y ocupados (%, 2006 -2021)</a:t>
            </a:r>
            <a:endParaRPr lang="es-ES" sz="2400" b="1" spc="-1" dirty="0">
              <a:solidFill>
                <a:srgbClr val="04488E"/>
              </a:solidFill>
              <a:latin typeface="Arial Rounded MT Bold"/>
              <a:ea typeface="Microsoft YaHei"/>
            </a:endParaRPr>
          </a:p>
        </p:txBody>
      </p:sp>
      <p:graphicFrame>
        <p:nvGraphicFramePr>
          <p:cNvPr id="4" name="4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n 7"/>
          <p:cNvPicPr/>
          <p:nvPr/>
        </p:nvPicPr>
        <p:blipFill>
          <a:blip r:embed="rId3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title" idx="4294967295"/>
          </p:nvPr>
        </p:nvSpPr>
        <p:spPr>
          <a:xfrm>
            <a:off x="1285852" y="142852"/>
            <a:ext cx="6371190" cy="5677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 fontScale="90000"/>
          </a:bodyPr>
          <a:lstStyle/>
          <a:p>
            <a:pPr marL="514440" indent="-514440">
              <a:lnSpc>
                <a:spcPct val="90000"/>
              </a:lnSpc>
              <a:buClr>
                <a:srgbClr val="404040"/>
              </a:buClr>
            </a:pPr>
            <a:br>
              <a:rPr sz="2400" dirty="0"/>
            </a:br>
            <a:r>
              <a:rPr lang="es-AR" sz="22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Cotizantes a la Seguridad Social: Total y Domésticos (puestos, 1993-2021)</a:t>
            </a:r>
            <a:endParaRPr lang="es-UY" sz="2200" b="1" spc="-1" dirty="0">
              <a:solidFill>
                <a:srgbClr val="04488E"/>
              </a:solidFill>
              <a:latin typeface="Arial Rounded MT Bold"/>
              <a:ea typeface="Microsoft YaHei"/>
            </a:endParaRPr>
          </a:p>
        </p:txBody>
      </p:sp>
      <p:graphicFrame>
        <p:nvGraphicFramePr>
          <p:cNvPr id="350" name="2 Tabla"/>
          <p:cNvGraphicFramePr/>
          <p:nvPr/>
        </p:nvGraphicFramePr>
        <p:xfrm>
          <a:off x="214282" y="928670"/>
          <a:ext cx="2143140" cy="1295400"/>
        </p:xfrm>
        <a:graphic>
          <a:graphicData uri="http://schemas.openxmlformats.org/drawingml/2006/table">
            <a:tbl>
              <a:tblPr/>
              <a:tblGrid>
                <a:gridCol w="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39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es-UY" sz="11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1" strike="noStrike" spc="-1" dirty="0">
                          <a:solidFill>
                            <a:srgbClr val="4D4D4D"/>
                          </a:solidFill>
                          <a:latin typeface="Arial"/>
                        </a:rPr>
                        <a:t>Años</a:t>
                      </a:r>
                      <a:endParaRPr lang="es-UY" sz="1100" b="0" strike="noStrike" spc="-1" dirty="0">
                        <a:latin typeface="Arial"/>
                      </a:endParaRPr>
                    </a:p>
                  </a:txBody>
                  <a:tcPr marL="7020" marR="70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1" strike="noStrike" spc="-1" dirty="0">
                          <a:solidFill>
                            <a:srgbClr val="4D4D4D"/>
                          </a:solidFill>
                          <a:latin typeface="Arial"/>
                        </a:rPr>
                        <a:t>Variación </a:t>
                      </a:r>
                      <a:endParaRPr lang="es-UY" sz="1100" b="0" strike="noStrike" spc="-1" dirty="0">
                        <a:latin typeface="Arial"/>
                      </a:endParaRPr>
                    </a:p>
                  </a:txBody>
                  <a:tcPr marL="7020" marR="70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28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1" strike="noStrike" spc="-1" dirty="0">
                          <a:solidFill>
                            <a:srgbClr val="4D4D4D"/>
                          </a:solidFill>
                          <a:latin typeface="Arial"/>
                        </a:rPr>
                        <a:t>Totales</a:t>
                      </a:r>
                      <a:endParaRPr lang="es-UY" sz="1100" b="0" strike="noStrike" spc="-1" dirty="0">
                        <a:latin typeface="Arial"/>
                      </a:endParaRPr>
                    </a:p>
                  </a:txBody>
                  <a:tcPr marL="7020" marR="70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1" strike="noStrike" spc="-1" dirty="0">
                          <a:solidFill>
                            <a:srgbClr val="4D4D4D"/>
                          </a:solidFill>
                          <a:latin typeface="Arial"/>
                        </a:rPr>
                        <a:t>Domésticos </a:t>
                      </a:r>
                      <a:endParaRPr lang="es-UY" sz="1100" b="0" strike="noStrike" spc="-1" dirty="0">
                        <a:latin typeface="Arial"/>
                      </a:endParaRPr>
                    </a:p>
                  </a:txBody>
                  <a:tcPr marL="7020" marR="70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2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0" strike="noStrike" spc="-1">
                          <a:solidFill>
                            <a:srgbClr val="4D4D4D"/>
                          </a:solidFill>
                          <a:latin typeface="Arial"/>
                        </a:rPr>
                        <a:t>2006/2021</a:t>
                      </a:r>
                      <a:endParaRPr lang="es-UY" sz="1100" b="0" strike="noStrike" spc="-1">
                        <a:latin typeface="Arial"/>
                      </a:endParaRPr>
                    </a:p>
                  </a:txBody>
                  <a:tcPr marL="7020" marR="70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0" strike="noStrike" spc="-1">
                          <a:solidFill>
                            <a:srgbClr val="4D4D4D"/>
                          </a:solidFill>
                          <a:latin typeface="Calibri"/>
                        </a:rPr>
                        <a:t>34,3%</a:t>
                      </a:r>
                      <a:endParaRPr lang="es-UY" sz="1100" b="0" strike="noStrike" spc="-1">
                        <a:latin typeface="Arial"/>
                      </a:endParaRPr>
                    </a:p>
                  </a:txBody>
                  <a:tcPr marL="7020" marR="70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0" strike="noStrike" spc="-1" dirty="0">
                          <a:solidFill>
                            <a:srgbClr val="4D4D4D"/>
                          </a:solidFill>
                          <a:latin typeface="Calibri"/>
                        </a:rPr>
                        <a:t>77,7%</a:t>
                      </a:r>
                      <a:endParaRPr lang="es-UY" sz="1100" b="0" strike="noStrike" spc="-1" dirty="0">
                        <a:latin typeface="Arial"/>
                      </a:endParaRPr>
                    </a:p>
                  </a:txBody>
                  <a:tcPr marL="7020" marR="7020" anchor="b">
                    <a:lnL>
                      <a:noFill/>
                    </a:lnL>
                    <a:lnR>
                      <a:noFill/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2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0" strike="noStrike" spc="-1">
                          <a:solidFill>
                            <a:srgbClr val="4D4D4D"/>
                          </a:solidFill>
                          <a:latin typeface="Arial"/>
                        </a:rPr>
                        <a:t>2008/2021</a:t>
                      </a:r>
                      <a:endParaRPr lang="es-UY" sz="1100" b="0" strike="noStrike" spc="-1">
                        <a:latin typeface="Arial"/>
                      </a:endParaRPr>
                    </a:p>
                  </a:txBody>
                  <a:tcPr marL="7020" marR="70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0" strike="noStrike" spc="-1">
                          <a:solidFill>
                            <a:srgbClr val="4D4D4D"/>
                          </a:solidFill>
                          <a:latin typeface="Calibri"/>
                        </a:rPr>
                        <a:t>19,3%</a:t>
                      </a:r>
                      <a:endParaRPr lang="es-UY" sz="1100" b="0" strike="noStrike" spc="-1">
                        <a:latin typeface="Arial"/>
                      </a:endParaRPr>
                    </a:p>
                  </a:txBody>
                  <a:tcPr marL="7020" marR="70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0" strike="noStrike" spc="-1" dirty="0">
                          <a:solidFill>
                            <a:srgbClr val="4D4D4D"/>
                          </a:solidFill>
                          <a:latin typeface="Calibri"/>
                        </a:rPr>
                        <a:t>51,7%</a:t>
                      </a:r>
                      <a:endParaRPr lang="es-UY" sz="1100" b="0" strike="noStrike" spc="-1" dirty="0">
                        <a:latin typeface="Arial"/>
                      </a:endParaRPr>
                    </a:p>
                  </a:txBody>
                  <a:tcPr marL="7020" marR="70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2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0" strike="noStrike" spc="-1">
                          <a:solidFill>
                            <a:srgbClr val="4D4D4D"/>
                          </a:solidFill>
                          <a:latin typeface="Arial"/>
                        </a:rPr>
                        <a:t>2018/2021</a:t>
                      </a:r>
                      <a:endParaRPr lang="es-UY" sz="1100" b="0" strike="noStrike" spc="-1">
                        <a:latin typeface="Arial"/>
                      </a:endParaRPr>
                    </a:p>
                  </a:txBody>
                  <a:tcPr marL="7020" marR="70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0" strike="noStrike" spc="-1">
                          <a:solidFill>
                            <a:srgbClr val="4D4D4D"/>
                          </a:solidFill>
                          <a:latin typeface="Calibri"/>
                        </a:rPr>
                        <a:t>-0,2%</a:t>
                      </a:r>
                      <a:endParaRPr lang="es-UY" sz="1100" b="0" strike="noStrike" spc="-1">
                        <a:latin typeface="Arial"/>
                      </a:endParaRPr>
                    </a:p>
                  </a:txBody>
                  <a:tcPr marL="7020" marR="70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100" b="0" strike="noStrike" spc="-1" dirty="0">
                          <a:solidFill>
                            <a:srgbClr val="4D4D4D"/>
                          </a:solidFill>
                          <a:latin typeface="Calibri"/>
                        </a:rPr>
                        <a:t>-2,5%</a:t>
                      </a:r>
                      <a:endParaRPr lang="es-UY" sz="1100" b="0" strike="noStrike" spc="-1" dirty="0">
                        <a:latin typeface="Arial"/>
                      </a:endParaRPr>
                    </a:p>
                  </a:txBody>
                  <a:tcPr marL="7020" marR="70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51" name="5 Gráfico"/>
          <p:cNvPicPr/>
          <p:nvPr/>
        </p:nvPicPr>
        <p:blipFill>
          <a:blip r:embed="rId3" cstate="print"/>
          <a:stretch/>
        </p:blipFill>
        <p:spPr>
          <a:xfrm>
            <a:off x="428596" y="2285992"/>
            <a:ext cx="7215238" cy="4278600"/>
          </a:xfrm>
          <a:prstGeom prst="rect">
            <a:avLst/>
          </a:prstGeom>
          <a:ln w="0">
            <a:noFill/>
          </a:ln>
        </p:spPr>
      </p:pic>
      <p:pic>
        <p:nvPicPr>
          <p:cNvPr id="353" name="Imagen 7"/>
          <p:cNvPicPr/>
          <p:nvPr/>
        </p:nvPicPr>
        <p:blipFill>
          <a:blip r:embed="rId4" cstate="print"/>
          <a:stretch/>
        </p:blipFill>
        <p:spPr>
          <a:xfrm>
            <a:off x="8001024" y="214290"/>
            <a:ext cx="1000132" cy="500066"/>
          </a:xfrm>
          <a:prstGeom prst="rect">
            <a:avLst/>
          </a:prstGeom>
          <a:ln w="0">
            <a:noFill/>
          </a:ln>
        </p:spPr>
      </p:pic>
      <p:sp>
        <p:nvSpPr>
          <p:cNvPr id="354" name="8 Flecha arriba"/>
          <p:cNvSpPr/>
          <p:nvPr/>
        </p:nvSpPr>
        <p:spPr>
          <a:xfrm>
            <a:off x="7072330" y="1357298"/>
            <a:ext cx="1251720" cy="785818"/>
          </a:xfrm>
          <a:prstGeom prst="upArrow">
            <a:avLst>
              <a:gd name="adj1" fmla="val 50000"/>
              <a:gd name="adj2" fmla="val 50747"/>
            </a:avLst>
          </a:prstGeom>
          <a:solidFill>
            <a:srgbClr val="FF0000"/>
          </a:solidFill>
          <a:ln w="25400">
            <a:solidFill>
              <a:srgbClr val="FF0000"/>
            </a:solidFill>
            <a:rou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ES" sz="1050" b="0" strike="noStrike" spc="-1" dirty="0">
                <a:solidFill>
                  <a:srgbClr val="181717"/>
                </a:solidFill>
                <a:latin typeface="Arial Rounded MT Bold"/>
                <a:ea typeface="DejaVu Sans"/>
              </a:rPr>
              <a:t>32.872</a:t>
            </a:r>
            <a:endParaRPr lang="es-UY" sz="1050" b="0" strike="noStrike" spc="-1" dirty="0">
              <a:latin typeface="Arial"/>
            </a:endParaRPr>
          </a:p>
        </p:txBody>
      </p:sp>
      <p:sp>
        <p:nvSpPr>
          <p:cNvPr id="355" name="CuadroTexto 8"/>
          <p:cNvSpPr/>
          <p:nvPr/>
        </p:nvSpPr>
        <p:spPr>
          <a:xfrm>
            <a:off x="6215074" y="1054081"/>
            <a:ext cx="2928926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s-UY" sz="1200" b="1" strike="noStrike" spc="-1" dirty="0">
                <a:solidFill>
                  <a:srgbClr val="404040"/>
                </a:solidFill>
                <a:latin typeface="Calibri"/>
                <a:ea typeface="DejaVu Sans"/>
              </a:rPr>
              <a:t>PUESTOS  COTIZANTES DOMÉSTICOS</a:t>
            </a:r>
            <a:endParaRPr lang="es-UY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s-UY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s-UY" sz="1800" b="1" strike="noStrike" spc="-1" dirty="0">
                <a:solidFill>
                  <a:srgbClr val="404040"/>
                </a:solidFill>
                <a:latin typeface="Calibri"/>
                <a:ea typeface="DejaVu Sans"/>
              </a:rPr>
              <a:t>2006</a:t>
            </a:r>
            <a:endParaRPr lang="es-UY" sz="1800" b="0" strike="noStrike" spc="-1" dirty="0">
              <a:latin typeface="Arial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286776" y="1571612"/>
            <a:ext cx="652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b="1" spc="-1" dirty="0">
                <a:solidFill>
                  <a:srgbClr val="404040"/>
                </a:solidFill>
                <a:ea typeface="DejaVu Sans"/>
              </a:rPr>
              <a:t>2021</a:t>
            </a: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title" idx="4294967295"/>
          </p:nvPr>
        </p:nvSpPr>
        <p:spPr>
          <a:xfrm>
            <a:off x="1493640" y="381600"/>
            <a:ext cx="6171120" cy="1141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514440" indent="-514440">
              <a:lnSpc>
                <a:spcPct val="90000"/>
              </a:lnSpc>
              <a:buClr>
                <a:srgbClr val="404040"/>
              </a:buClr>
            </a:pPr>
            <a:r>
              <a:rPr lang="es-UY" sz="28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6.2 Salarios</a:t>
            </a:r>
          </a:p>
        </p:txBody>
      </p:sp>
      <p:sp>
        <p:nvSpPr>
          <p:cNvPr id="357" name="PlaceHolder 2"/>
          <p:cNvSpPr>
            <a:spLocks noGrp="1"/>
          </p:cNvSpPr>
          <p:nvPr>
            <p:ph idx="4294967295"/>
          </p:nvPr>
        </p:nvSpPr>
        <p:spPr>
          <a:xfrm>
            <a:off x="493560" y="1600200"/>
            <a:ext cx="7940160" cy="452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s-UY" sz="2400" spc="-1" dirty="0">
                <a:solidFill>
                  <a:srgbClr val="04488E"/>
                </a:solidFill>
                <a:latin typeface="Calibri"/>
                <a:ea typeface="Times New Roman"/>
              </a:rPr>
              <a:t>Los impactos de la política salarial en el Grupo 21 «Servicio Doméstico» entre los años 2006 a 2021, fueron:</a:t>
            </a: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UY" sz="24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 marL="571680" indent="-571680">
              <a:lnSpc>
                <a:spcPct val="90000"/>
              </a:lnSpc>
              <a:spcBef>
                <a:spcPts val="1001"/>
              </a:spcBef>
              <a:buClr>
                <a:srgbClr val="04488E"/>
              </a:buClr>
              <a:buFont typeface="Calibri Light"/>
              <a:buAutoNum type="romanLcPeriod"/>
              <a:tabLst>
                <a:tab pos="0" algn="l"/>
              </a:tabLst>
            </a:pPr>
            <a:r>
              <a:rPr lang="es-UY" sz="2400" spc="-1" dirty="0">
                <a:solidFill>
                  <a:srgbClr val="04488E"/>
                </a:solidFill>
                <a:latin typeface="Calibri"/>
                <a:ea typeface="Times New Roman"/>
              </a:rPr>
              <a:t>El sensible y sostenido incremento del salario real de los ocupados en trabajo doméstico.</a:t>
            </a:r>
          </a:p>
          <a:p>
            <a:pPr marL="571680" indent="-571680">
              <a:lnSpc>
                <a:spcPct val="90000"/>
              </a:lnSpc>
              <a:spcBef>
                <a:spcPts val="1001"/>
              </a:spcBef>
              <a:buClr>
                <a:srgbClr val="04488E"/>
              </a:buClr>
              <a:buFont typeface="Calibri Light"/>
              <a:buAutoNum type="romanLcPeriod"/>
              <a:tabLst>
                <a:tab pos="0" algn="l"/>
              </a:tabLst>
            </a:pPr>
            <a:r>
              <a:rPr lang="es-UY" sz="2400" spc="-1" dirty="0">
                <a:solidFill>
                  <a:srgbClr val="04488E"/>
                </a:solidFill>
                <a:latin typeface="Calibri"/>
                <a:ea typeface="Times New Roman"/>
              </a:rPr>
              <a:t>El incremento del salario relativo doméstico en relación al salario privado promedio.</a:t>
            </a: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UY" sz="3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UY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UY" sz="2800" b="0" strike="noStrike" spc="-1" dirty="0">
              <a:latin typeface="Arial"/>
            </a:endParaRPr>
          </a:p>
        </p:txBody>
      </p:sp>
      <p:pic>
        <p:nvPicPr>
          <p:cNvPr id="358" name="Imagen 7"/>
          <p:cNvPicPr/>
          <p:nvPr/>
        </p:nvPicPr>
        <p:blipFill>
          <a:blip r:embed="rId2" cstate="print"/>
          <a:stretch/>
        </p:blipFill>
        <p:spPr>
          <a:xfrm>
            <a:off x="7892640" y="237960"/>
            <a:ext cx="1157760" cy="567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1 Rectángulo"/>
          <p:cNvSpPr/>
          <p:nvPr/>
        </p:nvSpPr>
        <p:spPr>
          <a:xfrm>
            <a:off x="950130" y="1007370"/>
            <a:ext cx="6728400" cy="8299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t">
            <a:spAutoFit/>
          </a:bodyPr>
          <a:lstStyle/>
          <a:p>
            <a:pPr algn="ctr" defTabSz="685800"/>
            <a:r>
              <a:rPr lang="es-UY" sz="1650" spc="-1">
                <a:solidFill>
                  <a:srgbClr val="808080"/>
                </a:solidFill>
                <a:latin typeface="Arial Rounded MT Bold"/>
                <a:ea typeface="DejaVu Sans"/>
                <a:cs typeface="DejaVu Sans"/>
              </a:rPr>
              <a:t>Evolución del Salario Reales mínimos (Nacional y </a:t>
            </a:r>
            <a:br>
              <a:rPr sz="165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</a:br>
            <a:r>
              <a:rPr lang="es-UY" sz="1650" spc="-1">
                <a:solidFill>
                  <a:srgbClr val="808080"/>
                </a:solidFill>
                <a:latin typeface="Arial Rounded MT Bold"/>
                <a:ea typeface="DejaVu Sans"/>
                <a:cs typeface="DejaVu Sans"/>
              </a:rPr>
              <a:t>Doméstico) y medios (Privado y Doméstico) </a:t>
            </a:r>
            <a:endParaRPr lang="es-UY" sz="1650" spc="-1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algn="ctr" defTabSz="685800"/>
            <a:r>
              <a:rPr lang="es-UY" sz="1650" spc="-1">
                <a:solidFill>
                  <a:srgbClr val="808080"/>
                </a:solidFill>
                <a:latin typeface="Arial Rounded MT Bold"/>
                <a:ea typeface="DejaVu Sans"/>
                <a:cs typeface="DejaVu Sans"/>
              </a:rPr>
              <a:t>Años 1</a:t>
            </a:r>
            <a:r>
              <a:rPr lang="es-ES" sz="1650" spc="-1">
                <a:solidFill>
                  <a:srgbClr val="808080"/>
                </a:solidFill>
                <a:latin typeface="Arial Rounded MT Bold"/>
                <a:ea typeface="DejaVu Sans"/>
                <a:cs typeface="DejaVu Sans"/>
              </a:rPr>
              <a:t>990-2022. Índice Jun. 1990=100</a:t>
            </a:r>
            <a:endParaRPr lang="es-UY" sz="1650" spc="-1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360" name="CuadroTexto 5"/>
          <p:cNvSpPr/>
          <p:nvPr/>
        </p:nvSpPr>
        <p:spPr>
          <a:xfrm>
            <a:off x="4569721" y="6165304"/>
            <a:ext cx="4364550" cy="43749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t">
            <a:spAutoFit/>
          </a:bodyPr>
          <a:lstStyle/>
          <a:p>
            <a:pPr algn="ctr" defTabSz="685800"/>
            <a:r>
              <a:rPr lang="es-UY" sz="1200" spc="-1" dirty="0">
                <a:solidFill>
                  <a:srgbClr val="595959"/>
                </a:solidFill>
                <a:latin typeface="Calibri"/>
                <a:ea typeface="DejaVu Sans"/>
                <a:cs typeface="DejaVu Sans"/>
              </a:rPr>
              <a:t>Nota: * Estimado con inflación de segundo semestre de 2022 anualizada con valor observado 12 meses a junio 2022 (9.3% anual)</a:t>
            </a:r>
            <a:endParaRPr lang="es-UY" sz="120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361" name="CuadroTexto 7"/>
          <p:cNvSpPr/>
          <p:nvPr/>
        </p:nvSpPr>
        <p:spPr>
          <a:xfrm>
            <a:off x="585900" y="5191488"/>
            <a:ext cx="7885620" cy="57599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t">
            <a:spAutoFit/>
          </a:bodyPr>
          <a:lstStyle/>
          <a:p>
            <a:pPr algn="ctr" defTabSz="685800"/>
            <a:r>
              <a:rPr lang="es-UY" sz="1650" spc="-1" dirty="0">
                <a:solidFill>
                  <a:srgbClr val="595959"/>
                </a:solidFill>
                <a:latin typeface="Calibri"/>
                <a:ea typeface="DejaVu Sans"/>
                <a:cs typeface="DejaVu Sans"/>
              </a:rPr>
              <a:t>El salario real mínimo de quienes se ocupan en el sector doméstico </a:t>
            </a:r>
            <a:endParaRPr lang="es-UY" sz="165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algn="ctr" defTabSz="685800"/>
            <a:r>
              <a:rPr lang="es-UY" sz="1650" spc="-1" dirty="0">
                <a:solidFill>
                  <a:srgbClr val="595959"/>
                </a:solidFill>
                <a:latin typeface="Calibri"/>
                <a:ea typeface="DejaVu Sans"/>
                <a:cs typeface="DejaVu Sans"/>
              </a:rPr>
              <a:t>aumento 130% entre 2007 y 2021</a:t>
            </a:r>
            <a:endParaRPr lang="es-UY" sz="165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graphicFrame>
        <p:nvGraphicFramePr>
          <p:cNvPr id="362" name="Marcador de contenido 3"/>
          <p:cNvGraphicFramePr/>
          <p:nvPr>
            <p:extLst>
              <p:ext uri="{D42A27DB-BD31-4B8C-83A1-F6EECF244321}">
                <p14:modId xmlns:p14="http://schemas.microsoft.com/office/powerpoint/2010/main" val="1157518922"/>
              </p:ext>
            </p:extLst>
          </p:nvPr>
        </p:nvGraphicFramePr>
        <p:xfrm>
          <a:off x="1057185" y="1802064"/>
          <a:ext cx="6728400" cy="299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65" name="Imagen 7"/>
          <p:cNvPicPr/>
          <p:nvPr/>
        </p:nvPicPr>
        <p:blipFill>
          <a:blip r:embed="rId4"/>
          <a:stretch/>
        </p:blipFill>
        <p:spPr>
          <a:xfrm>
            <a:off x="7892640" y="1035720"/>
            <a:ext cx="1157760" cy="42579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slow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" name="Imagen 7"/>
          <p:cNvPicPr/>
          <p:nvPr/>
        </p:nvPicPr>
        <p:blipFill>
          <a:blip r:embed="rId2"/>
          <a:stretch/>
        </p:blipFill>
        <p:spPr>
          <a:xfrm>
            <a:off x="7666650" y="332656"/>
            <a:ext cx="1157760" cy="425790"/>
          </a:xfrm>
          <a:prstGeom prst="rect">
            <a:avLst/>
          </a:prstGeom>
          <a:ln w="0">
            <a:noFill/>
          </a:ln>
        </p:spPr>
      </p:pic>
      <p:sp>
        <p:nvSpPr>
          <p:cNvPr id="367" name="CuadroTexto 5"/>
          <p:cNvSpPr/>
          <p:nvPr/>
        </p:nvSpPr>
        <p:spPr>
          <a:xfrm>
            <a:off x="250020" y="1035720"/>
            <a:ext cx="7416630" cy="4605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UY" sz="1350" spc="-1">
                <a:solidFill>
                  <a:srgbClr val="808080"/>
                </a:solidFill>
                <a:latin typeface="Arial Rounded MT Bold"/>
                <a:ea typeface="DejaVu Sans"/>
              </a:rPr>
              <a:t>Salario Reales mínimos (Nacional y Doméstico) y medios (Privado y Doméstico) </a:t>
            </a:r>
            <a:endParaRPr lang="es-UY" sz="1350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UY" sz="1200" spc="-1">
                <a:solidFill>
                  <a:srgbClr val="808080"/>
                </a:solidFill>
                <a:latin typeface="Arial Rounded MT Bold"/>
                <a:ea typeface="DejaVu Sans"/>
              </a:rPr>
              <a:t>Promedio anual; í</a:t>
            </a:r>
            <a:r>
              <a:rPr lang="es-ES" sz="1200" spc="-1">
                <a:solidFill>
                  <a:srgbClr val="808080"/>
                </a:solidFill>
                <a:latin typeface="Arial Rounded MT Bold"/>
                <a:ea typeface="DejaVu Sans"/>
              </a:rPr>
              <a:t>ndice Jun. 1990=100 y %</a:t>
            </a:r>
            <a:endParaRPr lang="es-UY" sz="1200" spc="-1">
              <a:latin typeface="Arial"/>
            </a:endParaRPr>
          </a:p>
        </p:txBody>
      </p:sp>
      <p:graphicFrame>
        <p:nvGraphicFramePr>
          <p:cNvPr id="368" name="Tabla 13"/>
          <p:cNvGraphicFramePr/>
          <p:nvPr>
            <p:extLst>
              <p:ext uri="{D42A27DB-BD31-4B8C-83A1-F6EECF244321}">
                <p14:modId xmlns:p14="http://schemas.microsoft.com/office/powerpoint/2010/main" val="696261988"/>
              </p:ext>
            </p:extLst>
          </p:nvPr>
        </p:nvGraphicFramePr>
        <p:xfrm>
          <a:off x="1899347" y="1684991"/>
          <a:ext cx="5345305" cy="2986311"/>
        </p:xfrm>
        <a:graphic>
          <a:graphicData uri="http://schemas.openxmlformats.org/drawingml/2006/table">
            <a:tbl>
              <a:tblPr/>
              <a:tblGrid>
                <a:gridCol w="997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9637">
                <a:tc>
                  <a:txBody>
                    <a:bodyPr/>
                    <a:lstStyle/>
                    <a:p>
                      <a:endParaRPr lang="es-UY" sz="1400"/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Doméstico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SMN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Doméstico**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Privado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093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Variación anual (%)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0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0,10%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-3,00%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-2,30%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-2,30%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0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2,80%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2,10%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-0,50%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-1,40%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0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-2,10%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-0,90%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-2,10%</a:t>
                      </a:r>
                      <a:endParaRPr lang="es-UY" sz="1200" b="0" strike="noStrike" spc="-1" dirty="0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-1,00%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2022/2019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0,80%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-1,90%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-4,80%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-4,60%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6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2022/2007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90%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63%</a:t>
                      </a:r>
                      <a:endParaRPr lang="es-UY" sz="1200" b="0" strike="noStrike" spc="-1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s-UY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44%</a:t>
                      </a:r>
                      <a:endParaRPr lang="es-UY" sz="1200" b="0" strike="noStrike" spc="-1" dirty="0">
                        <a:latin typeface="Arial"/>
                      </a:endParaRPr>
                    </a:p>
                  </a:txBody>
                  <a:tcPr marL="7020" marR="7020" marT="34290" marB="3429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 Box 1">
            <a:extLst>
              <a:ext uri="{FF2B5EF4-FFF2-40B4-BE49-F238E27FC236}">
                <a16:creationId xmlns:a16="http://schemas.microsoft.com/office/drawing/2014/main" id="{54DCA236-C0A5-144F-30E8-A3861D3D9DD0}"/>
              </a:ext>
            </a:extLst>
          </p:cNvPr>
          <p:cNvSpPr/>
          <p:nvPr/>
        </p:nvSpPr>
        <p:spPr>
          <a:xfrm>
            <a:off x="540000" y="4860000"/>
            <a:ext cx="575964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2005: Reinstalación de los Consejos de Salarios.</a:t>
            </a:r>
            <a:endParaRPr lang="es-UY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2006: Ley </a:t>
            </a:r>
            <a:r>
              <a:rPr lang="es-ES" sz="1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Nº</a:t>
            </a:r>
            <a:r>
              <a:rPr lang="es-ES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18.065.</a:t>
            </a:r>
            <a:endParaRPr lang="es-UY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2008: Se convoca al Grupo 21, se aprueba convenio.</a:t>
            </a:r>
            <a:endParaRPr lang="es-UY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2010, 2012, 2013, 2016, 2019 y 2021: Consejos de Salarios.</a:t>
            </a:r>
            <a:endParaRPr lang="es-UY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6307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44" y="428604"/>
            <a:ext cx="8229600" cy="1143000"/>
          </a:xfrm>
        </p:spPr>
        <p:txBody>
          <a:bodyPr>
            <a:noAutofit/>
          </a:bodyPr>
          <a:lstStyle/>
          <a:p>
            <a:r>
              <a:rPr lang="es-ES" sz="20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Remuneración de trabajadoras domésticas como % de las remuneraciones del total de ocupadas (por hora)</a:t>
            </a:r>
            <a:endParaRPr lang="es-ES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857364"/>
            <a:ext cx="8229600" cy="2509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500034" y="5072074"/>
            <a:ext cx="8072462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s-ES" spc="-1" dirty="0">
                <a:solidFill>
                  <a:srgbClr val="04488E"/>
                </a:solidFill>
                <a:latin typeface="Arial Rounded MT Bold"/>
                <a:ea typeface="DejaVu Sans"/>
              </a:rPr>
              <a:t>La remuneración por hora en el sector doméstico aumentó entre 2006 y 2021, de 56% a 73% de la remuneración promedio de las ocupadas.</a:t>
            </a:r>
            <a:endParaRPr lang="es-UY" spc="-1" dirty="0">
              <a:latin typeface="Arial"/>
            </a:endParaRPr>
          </a:p>
        </p:txBody>
      </p:sp>
      <p:pic>
        <p:nvPicPr>
          <p:cNvPr id="6" name="Imagen 7"/>
          <p:cNvPicPr/>
          <p:nvPr/>
        </p:nvPicPr>
        <p:blipFill>
          <a:blip r:embed="rId3" cstate="print"/>
          <a:stretch/>
        </p:blipFill>
        <p:spPr>
          <a:xfrm>
            <a:off x="7929586" y="214290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143000"/>
          </a:xfrm>
        </p:spPr>
        <p:txBody>
          <a:bodyPr>
            <a:normAutofit/>
          </a:bodyPr>
          <a:lstStyle/>
          <a:p>
            <a:r>
              <a:rPr lang="es-UY" sz="2800" b="1" spc="-1" dirty="0">
                <a:solidFill>
                  <a:srgbClr val="04488E"/>
                </a:solidFill>
                <a:latin typeface="Arial Rounded MT Bold"/>
                <a:ea typeface="DejaVu Sans"/>
              </a:rPr>
              <a:t>Existen aún muchos desafíos y metas a lograr:</a:t>
            </a:r>
            <a:br>
              <a:rPr lang="es-UY" sz="2800" spc="-1" dirty="0">
                <a:latin typeface="Arial"/>
              </a:rPr>
            </a:br>
            <a:endParaRPr lang="es-ES" sz="2800" b="1" spc="-1" dirty="0">
              <a:solidFill>
                <a:srgbClr val="04488E"/>
              </a:solidFill>
              <a:latin typeface="Arial Rounded MT Bold"/>
              <a:ea typeface="Microsoft YaHei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643051"/>
            <a:ext cx="7786742" cy="3143272"/>
          </a:xfrm>
        </p:spPr>
        <p:txBody>
          <a:bodyPr>
            <a:normAutofit/>
          </a:bodyPr>
          <a:lstStyle/>
          <a:p>
            <a:pPr marL="848160" indent="-343080">
              <a:lnSpc>
                <a:spcPct val="93000"/>
              </a:lnSpc>
              <a:spcBef>
                <a:spcPts val="1800"/>
              </a:spcBef>
              <a:buClr>
                <a:srgbClr val="04488E"/>
              </a:buClr>
              <a:buFont typeface="Wingdings" charset="2"/>
              <a:buChar char=""/>
              <a:tabLst>
                <a:tab pos="393840" algn="l"/>
                <a:tab pos="787680" algn="l"/>
                <a:tab pos="1181880" algn="l"/>
                <a:tab pos="1575720" algn="l"/>
                <a:tab pos="1969560" algn="l"/>
                <a:tab pos="2363400" algn="l"/>
                <a:tab pos="2757240" algn="l"/>
                <a:tab pos="3151080" algn="l"/>
                <a:tab pos="3545280" algn="l"/>
                <a:tab pos="3939120" algn="l"/>
                <a:tab pos="4332960" algn="l"/>
                <a:tab pos="4726800" algn="l"/>
                <a:tab pos="5120640" algn="l"/>
                <a:tab pos="5514480" algn="l"/>
                <a:tab pos="5908680" algn="l"/>
                <a:tab pos="6302520" algn="l"/>
                <a:tab pos="6696360" algn="l"/>
                <a:tab pos="7090200" algn="l"/>
                <a:tab pos="7484040" algn="l"/>
              </a:tabLst>
            </a:pPr>
            <a:r>
              <a:rPr lang="es-UY" sz="2400" spc="-1" dirty="0">
                <a:solidFill>
                  <a:srgbClr val="04488E"/>
                </a:solidFill>
                <a:ea typeface="DejaVu Sans"/>
                <a:cs typeface="+mj-cs"/>
              </a:rPr>
              <a:t>Continuar incrementando los salarios del sector</a:t>
            </a:r>
          </a:p>
          <a:p>
            <a:pPr marL="848160" indent="-343080">
              <a:lnSpc>
                <a:spcPct val="93000"/>
              </a:lnSpc>
              <a:spcBef>
                <a:spcPts val="1800"/>
              </a:spcBef>
              <a:buClr>
                <a:srgbClr val="04488E"/>
              </a:buClr>
              <a:buFont typeface="Wingdings" charset="2"/>
              <a:buChar char=""/>
              <a:tabLst>
                <a:tab pos="393840" algn="l"/>
                <a:tab pos="787680" algn="l"/>
                <a:tab pos="1181880" algn="l"/>
                <a:tab pos="1575720" algn="l"/>
                <a:tab pos="1969560" algn="l"/>
                <a:tab pos="2363400" algn="l"/>
                <a:tab pos="2757240" algn="l"/>
                <a:tab pos="3151080" algn="l"/>
                <a:tab pos="3545280" algn="l"/>
                <a:tab pos="3939120" algn="l"/>
                <a:tab pos="4332960" algn="l"/>
                <a:tab pos="4726800" algn="l"/>
                <a:tab pos="5120640" algn="l"/>
                <a:tab pos="5514480" algn="l"/>
                <a:tab pos="5908680" algn="l"/>
                <a:tab pos="6302520" algn="l"/>
                <a:tab pos="6696360" algn="l"/>
                <a:tab pos="7090200" algn="l"/>
                <a:tab pos="7484040" algn="l"/>
              </a:tabLst>
            </a:pPr>
            <a:r>
              <a:rPr lang="es-UY" sz="2400" spc="-1" dirty="0">
                <a:solidFill>
                  <a:srgbClr val="04488E"/>
                </a:solidFill>
                <a:ea typeface="DejaVu Sans"/>
                <a:cs typeface="+mj-cs"/>
              </a:rPr>
              <a:t>Mejorar las Condiciones de Trabajo</a:t>
            </a:r>
          </a:p>
          <a:p>
            <a:pPr marL="848160" indent="-343080">
              <a:lnSpc>
                <a:spcPct val="93000"/>
              </a:lnSpc>
              <a:spcBef>
                <a:spcPts val="1800"/>
              </a:spcBef>
              <a:buClr>
                <a:srgbClr val="04488E"/>
              </a:buClr>
              <a:buFont typeface="Wingdings" charset="2"/>
              <a:buChar char=""/>
              <a:tabLst>
                <a:tab pos="393840" algn="l"/>
                <a:tab pos="787680" algn="l"/>
                <a:tab pos="1181880" algn="l"/>
                <a:tab pos="1575720" algn="l"/>
                <a:tab pos="1969560" algn="l"/>
                <a:tab pos="2363400" algn="l"/>
                <a:tab pos="2757240" algn="l"/>
                <a:tab pos="3151080" algn="l"/>
                <a:tab pos="3545280" algn="l"/>
                <a:tab pos="3939120" algn="l"/>
                <a:tab pos="4332960" algn="l"/>
                <a:tab pos="4726800" algn="l"/>
                <a:tab pos="5120640" algn="l"/>
                <a:tab pos="5514480" algn="l"/>
                <a:tab pos="5908680" algn="l"/>
                <a:tab pos="6302520" algn="l"/>
                <a:tab pos="6696360" algn="l"/>
                <a:tab pos="7090200" algn="l"/>
                <a:tab pos="7484040" algn="l"/>
              </a:tabLst>
            </a:pPr>
            <a:r>
              <a:rPr lang="es-UY" sz="2400" spc="-1" dirty="0">
                <a:solidFill>
                  <a:srgbClr val="04488E"/>
                </a:solidFill>
                <a:ea typeface="DejaVu Sans"/>
                <a:cs typeface="+mj-cs"/>
              </a:rPr>
              <a:t>Continuar con los Planes de Formación Profesional</a:t>
            </a:r>
          </a:p>
          <a:p>
            <a:pPr marL="848160" indent="-343080">
              <a:lnSpc>
                <a:spcPct val="93000"/>
              </a:lnSpc>
              <a:spcBef>
                <a:spcPts val="1800"/>
              </a:spcBef>
              <a:buClr>
                <a:srgbClr val="04488E"/>
              </a:buClr>
              <a:buFont typeface="Wingdings" charset="2"/>
              <a:buChar char=""/>
              <a:tabLst>
                <a:tab pos="393840" algn="l"/>
                <a:tab pos="787680" algn="l"/>
                <a:tab pos="1181880" algn="l"/>
                <a:tab pos="1575720" algn="l"/>
                <a:tab pos="1969560" algn="l"/>
                <a:tab pos="2363400" algn="l"/>
                <a:tab pos="2757240" algn="l"/>
                <a:tab pos="3151080" algn="l"/>
                <a:tab pos="3545280" algn="l"/>
                <a:tab pos="3939120" algn="l"/>
                <a:tab pos="4332960" algn="l"/>
                <a:tab pos="4726800" algn="l"/>
                <a:tab pos="5120640" algn="l"/>
                <a:tab pos="5514480" algn="l"/>
                <a:tab pos="5908680" algn="l"/>
                <a:tab pos="6302520" algn="l"/>
                <a:tab pos="6696360" algn="l"/>
                <a:tab pos="7090200" algn="l"/>
                <a:tab pos="7484040" algn="l"/>
              </a:tabLst>
            </a:pPr>
            <a:r>
              <a:rPr lang="es-UY" sz="2400" spc="-1" dirty="0">
                <a:solidFill>
                  <a:srgbClr val="04488E"/>
                </a:solidFill>
                <a:ea typeface="DejaVu Sans"/>
                <a:cs typeface="+mj-cs"/>
              </a:rPr>
              <a:t>Continuar con la reducción de la evasión fiscal y la informalidad </a:t>
            </a:r>
          </a:p>
          <a:p>
            <a:pPr marL="848160" indent="-343080">
              <a:lnSpc>
                <a:spcPct val="93000"/>
              </a:lnSpc>
              <a:spcBef>
                <a:spcPts val="1800"/>
              </a:spcBef>
              <a:buClr>
                <a:srgbClr val="04488E"/>
              </a:buClr>
              <a:buFont typeface="Wingdings" charset="2"/>
              <a:buChar char=""/>
              <a:tabLst>
                <a:tab pos="393840" algn="l"/>
                <a:tab pos="787680" algn="l"/>
                <a:tab pos="1181880" algn="l"/>
                <a:tab pos="1575720" algn="l"/>
                <a:tab pos="1969560" algn="l"/>
                <a:tab pos="2363400" algn="l"/>
                <a:tab pos="2757240" algn="l"/>
                <a:tab pos="3151080" algn="l"/>
                <a:tab pos="3545280" algn="l"/>
                <a:tab pos="3939120" algn="l"/>
                <a:tab pos="4332960" algn="l"/>
                <a:tab pos="4726800" algn="l"/>
                <a:tab pos="5120640" algn="l"/>
                <a:tab pos="5514480" algn="l"/>
                <a:tab pos="5908680" algn="l"/>
                <a:tab pos="6302520" algn="l"/>
                <a:tab pos="6696360" algn="l"/>
                <a:tab pos="7090200" algn="l"/>
                <a:tab pos="7484040" algn="l"/>
              </a:tabLst>
            </a:pPr>
            <a:r>
              <a:rPr lang="es-UY" sz="2400" spc="-1" dirty="0">
                <a:solidFill>
                  <a:srgbClr val="04488E"/>
                </a:solidFill>
                <a:ea typeface="DejaVu Sans"/>
                <a:cs typeface="+mj-cs"/>
              </a:rPr>
              <a:t>Cambio Socio Cultural</a:t>
            </a:r>
            <a:endParaRPr lang="es-ES" sz="2400" spc="-1" dirty="0">
              <a:solidFill>
                <a:srgbClr val="04488E"/>
              </a:solidFill>
              <a:ea typeface="DejaVu Sans"/>
              <a:cs typeface="+mj-cs"/>
            </a:endParaRPr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br>
              <a:rPr lang="es-UY" sz="3200" b="1" spc="-1" dirty="0">
                <a:solidFill>
                  <a:srgbClr val="04488E"/>
                </a:solidFill>
                <a:latin typeface="Arial Rounded MT Bold"/>
                <a:ea typeface="DejaVu Sans"/>
              </a:rPr>
            </a:br>
            <a:r>
              <a:rPr lang="es-UY" b="1" spc="-1" dirty="0">
                <a:solidFill>
                  <a:srgbClr val="04488E"/>
                </a:solidFill>
                <a:latin typeface="Arial Rounded MT Bold"/>
                <a:ea typeface="DejaVu Sans"/>
              </a:rPr>
              <a:t>Gracias!</a:t>
            </a:r>
            <a:br>
              <a:rPr lang="es-UY" b="1" spc="-1" dirty="0">
                <a:solidFill>
                  <a:srgbClr val="04488E"/>
                </a:solidFill>
                <a:latin typeface="Arial Rounded MT Bold"/>
                <a:ea typeface="DejaVu Sans"/>
              </a:rPr>
            </a:br>
            <a:endParaRPr lang="es-ES" b="1" spc="-1" dirty="0">
              <a:solidFill>
                <a:srgbClr val="04488E"/>
              </a:solidFill>
              <a:latin typeface="Arial Rounded MT Bold"/>
              <a:ea typeface="DejaVu San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2643182"/>
            <a:ext cx="8186766" cy="3114684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es-UY" sz="2400" spc="-1" dirty="0">
                <a:solidFill>
                  <a:srgbClr val="04488E"/>
                </a:solidFill>
                <a:ea typeface="DejaVu Sans"/>
              </a:rPr>
              <a:t>Última campaña se sensibilización: </a:t>
            </a:r>
            <a:endParaRPr lang="es-UY" sz="2800" spc="-1" dirty="0"/>
          </a:p>
          <a:p>
            <a:pPr>
              <a:lnSpc>
                <a:spcPct val="100000"/>
              </a:lnSpc>
              <a:buNone/>
            </a:pPr>
            <a:r>
              <a:rPr lang="es-UY" sz="2800" b="1" spc="-1" dirty="0">
                <a:solidFill>
                  <a:srgbClr val="04488E"/>
                </a:solidFill>
                <a:ea typeface="DejaVu Sans"/>
              </a:rPr>
              <a:t>https://www.dropbox.com/s/hdlnoz57lmsymaz/PNUD_whiteboard_B_v09_subtitulada_ES.mp4?dl=0</a:t>
            </a:r>
            <a:endParaRPr lang="es-UY" sz="2800" spc="-1" dirty="0"/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428604"/>
            <a:ext cx="8043890" cy="1000132"/>
          </a:xfrm>
        </p:spPr>
        <p:txBody>
          <a:bodyPr>
            <a:normAutofit fontScale="90000"/>
          </a:bodyPr>
          <a:lstStyle/>
          <a:p>
            <a:br>
              <a:rPr lang="es-UY" b="1" spc="-1" dirty="0">
                <a:latin typeface="Arial"/>
                <a:ea typeface="Microsoft YaHei"/>
              </a:rPr>
            </a:br>
            <a:r>
              <a:rPr lang="es-UY" sz="3600" b="1" spc="-1" dirty="0">
                <a:solidFill>
                  <a:srgbClr val="04488E"/>
                </a:solidFill>
                <a:latin typeface="Arial Rounded MT Bold"/>
                <a:ea typeface="DejaVu Sans"/>
              </a:rPr>
              <a:t>Antecedentes</a:t>
            </a:r>
            <a:br>
              <a:rPr lang="es-UY" sz="3600" b="1" spc="-1" dirty="0">
                <a:solidFill>
                  <a:srgbClr val="04488E"/>
                </a:solidFill>
                <a:latin typeface="Arial Rounded MT Bold"/>
                <a:ea typeface="DejaVu Sans"/>
              </a:rPr>
            </a:br>
            <a:endParaRPr lang="es-ES" sz="3600" b="1" spc="-1" dirty="0">
              <a:solidFill>
                <a:srgbClr val="04488E"/>
              </a:solidFill>
              <a:latin typeface="Arial Rounded MT Bold"/>
              <a:ea typeface="DejaVu Sans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4282" y="1214422"/>
            <a:ext cx="8786874" cy="3927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None/>
            </a:pPr>
            <a:endParaRPr lang="es-UY" sz="2000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Origen de la ley </a:t>
            </a:r>
          </a:p>
          <a:p>
            <a:pPr marL="457200" indent="-457200">
              <a:lnSpc>
                <a:spcPct val="100000"/>
              </a:lnSpc>
              <a:spcBef>
                <a:spcPct val="20000"/>
              </a:spcBef>
            </a:pP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	* Comisión Tripartita para la Igualdad de Oportunidades y Trato en el Empleo - CTIOTE</a:t>
            </a:r>
          </a:p>
          <a:p>
            <a:pPr marL="457200" indent="-457200">
              <a:lnSpc>
                <a:spcPct val="100000"/>
              </a:lnSpc>
              <a:spcBef>
                <a:spcPct val="20000"/>
              </a:spcBef>
            </a:pP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	* Grupo ampliado: delegaciones de Seguridad Social, Ministerio de Salud Pública, Academia y Sindicato de Trabajadoras domésticas</a:t>
            </a:r>
          </a:p>
          <a:p>
            <a:pPr marL="457200" indent="-457200">
              <a:lnSpc>
                <a:spcPct val="100000"/>
              </a:lnSpc>
              <a:spcBef>
                <a:spcPct val="20000"/>
              </a:spcBef>
            </a:pPr>
            <a:r>
              <a:rPr lang="es-UY" sz="2400" b="1" spc="-1" dirty="0">
                <a:solidFill>
                  <a:srgbClr val="2F5597"/>
                </a:solidFill>
                <a:latin typeface="+mj-lt"/>
                <a:ea typeface="DejaVu Sans"/>
              </a:rPr>
              <a:t>	* Se eleva al parlamento y es votada por unanimidad con el número 18.065, promulgada el 27/11/2006. </a:t>
            </a:r>
          </a:p>
          <a:p>
            <a:pPr algn="ctr">
              <a:lnSpc>
                <a:spcPct val="100000"/>
              </a:lnSpc>
              <a:buNone/>
            </a:pPr>
            <a:endParaRPr lang="es-UY" spc="-1" dirty="0">
              <a:latin typeface="Arial"/>
            </a:endParaRPr>
          </a:p>
        </p:txBody>
      </p:sp>
      <p:pic>
        <p:nvPicPr>
          <p:cNvPr id="5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b="1" spc="-1" dirty="0">
                <a:solidFill>
                  <a:srgbClr val="04488E"/>
                </a:solidFill>
                <a:latin typeface="Arial Rounded MT Bold"/>
                <a:ea typeface="DejaVu Sans"/>
              </a:rPr>
              <a:t>2. Marco Normativo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90000"/>
              </a:lnSpc>
              <a:buNone/>
            </a:pPr>
            <a:r>
              <a:rPr lang="es-MX" sz="4000" b="1" spc="-1" dirty="0">
                <a:solidFill>
                  <a:srgbClr val="04488E"/>
                </a:solidFill>
                <a:latin typeface="Arial Rounded MT Bold"/>
                <a:ea typeface="DejaVu Sans"/>
              </a:rPr>
              <a:t>	2.1. </a:t>
            </a:r>
            <a:r>
              <a:rPr lang="es-MX" b="1" spc="-1" dirty="0">
                <a:solidFill>
                  <a:schemeClr val="accent1">
                    <a:lumMod val="75000"/>
                  </a:schemeClr>
                </a:solidFill>
                <a:latin typeface="Arial"/>
                <a:ea typeface="Microsoft YaHei"/>
              </a:rPr>
              <a:t>Ley </a:t>
            </a:r>
            <a:r>
              <a:rPr lang="es-MX" sz="3700" b="1" spc="-1" dirty="0">
                <a:solidFill>
                  <a:srgbClr val="04488E"/>
                </a:solidFill>
                <a:latin typeface="Arial Rounded MT Bold"/>
                <a:ea typeface="DejaVu Sans"/>
              </a:rPr>
              <a:t>Nro. 18065 / 2006 y Decreto Reglamentario 224/007</a:t>
            </a:r>
          </a:p>
          <a:p>
            <a:pPr algn="just">
              <a:lnSpc>
                <a:spcPct val="90000"/>
              </a:lnSpc>
              <a:buNone/>
            </a:pPr>
            <a:endParaRPr lang="es-MX" sz="4000" spc="-1" dirty="0">
              <a:latin typeface="Arial"/>
            </a:endParaRPr>
          </a:p>
          <a:p>
            <a:pPr algn="just">
              <a:lnSpc>
                <a:spcPct val="90000"/>
              </a:lnSpc>
              <a:buNone/>
            </a:pPr>
            <a:r>
              <a:rPr lang="es-MX" sz="3600" b="1" spc="-1" dirty="0">
                <a:solidFill>
                  <a:srgbClr val="04488E"/>
                </a:solidFill>
                <a:latin typeface="Arial Rounded MT Bold"/>
                <a:ea typeface="DejaVu Sans"/>
              </a:rPr>
              <a:t>A quienes comprende el Trabajo Doméstico según la Ley 18.065?</a:t>
            </a:r>
            <a:br>
              <a:rPr lang="es-MX" sz="3600" dirty="0"/>
            </a:br>
            <a:endParaRPr lang="es-MX" sz="3600" spc="-1" dirty="0">
              <a:latin typeface="Arial"/>
            </a:endParaRPr>
          </a:p>
          <a:p>
            <a:pPr algn="just">
              <a:lnSpc>
                <a:spcPct val="90000"/>
              </a:lnSpc>
              <a:buNone/>
            </a:pPr>
            <a:r>
              <a:rPr lang="es-MX" sz="2800" spc="-1" dirty="0">
                <a:solidFill>
                  <a:srgbClr val="04488E"/>
                </a:solidFill>
                <a:ea typeface="Times New Roman"/>
              </a:rPr>
              <a:t>De acuerdo a la </a:t>
            </a:r>
            <a:r>
              <a:rPr lang="es-MX" sz="2800" b="1" spc="-1" dirty="0">
                <a:solidFill>
                  <a:srgbClr val="04488E"/>
                </a:solidFill>
                <a:ea typeface="Times New Roman"/>
              </a:rPr>
              <a:t>Ley Nº 18.065 </a:t>
            </a:r>
            <a:r>
              <a:rPr lang="es-MX" i="1" spc="-1" dirty="0">
                <a:solidFill>
                  <a:srgbClr val="04488E"/>
                </a:solidFill>
                <a:ea typeface="Times New Roman"/>
              </a:rPr>
              <a:t>“Trabajo doméstico es el que presta, en relación de dependencia, una persona a otras u otras, a una o más familias, con el objeto de consagrarles su cuidado y su trabajo en el hogar, en tareas vinculadas a éste, sin que dichas tareas puedan representar para el empleador una ganancia económica directa”. </a:t>
            </a:r>
            <a:r>
              <a:rPr lang="es-MX" spc="-1" dirty="0">
                <a:solidFill>
                  <a:srgbClr val="04488E"/>
                </a:solidFill>
                <a:ea typeface="Times New Roman"/>
              </a:rPr>
              <a:t>(Art.1)</a:t>
            </a:r>
          </a:p>
          <a:p>
            <a:pPr algn="just">
              <a:lnSpc>
                <a:spcPct val="90000"/>
              </a:lnSpc>
              <a:buNone/>
            </a:pPr>
            <a:br>
              <a:rPr lang="es-MX" dirty="0"/>
            </a:br>
            <a:r>
              <a:rPr lang="es-MX" i="1" spc="-1" dirty="0">
                <a:solidFill>
                  <a:srgbClr val="04488E"/>
                </a:solidFill>
                <a:ea typeface="Times New Roman"/>
              </a:rPr>
              <a:t> </a:t>
            </a:r>
            <a:br>
              <a:rPr lang="es-MX" dirty="0"/>
            </a:br>
            <a:br>
              <a:rPr lang="es-MX" dirty="0"/>
            </a:br>
            <a:r>
              <a:rPr lang="es-MX" spc="-1" dirty="0">
                <a:solidFill>
                  <a:srgbClr val="04488E"/>
                </a:solidFill>
                <a:latin typeface="Calibri Light"/>
                <a:ea typeface="Times New Roman"/>
              </a:rPr>
              <a:t>Esta definición de la Ley amplía lo que anteriormente se consideraba “</a:t>
            </a:r>
            <a:r>
              <a:rPr lang="es-MX" sz="3600" b="1" i="1" spc="-1" dirty="0">
                <a:solidFill>
                  <a:srgbClr val="04488E"/>
                </a:solidFill>
                <a:latin typeface="Calibri Light"/>
                <a:ea typeface="Times New Roman"/>
              </a:rPr>
              <a:t>limpiadores y asistentes domésticos” </a:t>
            </a:r>
            <a:r>
              <a:rPr lang="es-MX" spc="-1" dirty="0">
                <a:solidFill>
                  <a:srgbClr val="04488E"/>
                </a:solidFill>
                <a:latin typeface="Calibri Light"/>
                <a:ea typeface="Times New Roman"/>
              </a:rPr>
              <a:t>(limpiadores, cocineros, mucamas, lavanderos y planchadores) ya que incluye tareas de cuidados por lo que se incorporan </a:t>
            </a:r>
            <a:r>
              <a:rPr lang="es-MX" spc="-1">
                <a:solidFill>
                  <a:srgbClr val="04488E"/>
                </a:solidFill>
                <a:latin typeface="Calibri Light"/>
                <a:ea typeface="Times New Roman"/>
              </a:rPr>
              <a:t>las categorías </a:t>
            </a:r>
            <a:r>
              <a:rPr lang="es-MX" sz="3600" b="1" i="1" spc="-1" dirty="0">
                <a:solidFill>
                  <a:srgbClr val="04488E"/>
                </a:solidFill>
                <a:latin typeface="Calibri Light"/>
                <a:ea typeface="Times New Roman"/>
              </a:rPr>
              <a:t>“cuidadores de niños”</a:t>
            </a:r>
            <a:r>
              <a:rPr lang="es-MX" sz="3600" i="1" spc="-1" dirty="0">
                <a:solidFill>
                  <a:srgbClr val="04488E"/>
                </a:solidFill>
                <a:latin typeface="Calibri Light"/>
                <a:ea typeface="Times New Roman"/>
              </a:rPr>
              <a:t> </a:t>
            </a:r>
            <a:r>
              <a:rPr lang="es-MX" spc="-1" dirty="0">
                <a:solidFill>
                  <a:srgbClr val="04488E"/>
                </a:solidFill>
                <a:latin typeface="Calibri Light"/>
                <a:ea typeface="Times New Roman"/>
              </a:rPr>
              <a:t>y</a:t>
            </a:r>
            <a:r>
              <a:rPr lang="es-MX" sz="3600" spc="-1" dirty="0">
                <a:solidFill>
                  <a:srgbClr val="04488E"/>
                </a:solidFill>
                <a:latin typeface="Calibri Light"/>
                <a:ea typeface="Times New Roman"/>
              </a:rPr>
              <a:t> “</a:t>
            </a:r>
            <a:r>
              <a:rPr lang="es-MX" sz="3600" b="1" i="1" spc="-1" dirty="0">
                <a:solidFill>
                  <a:srgbClr val="04488E"/>
                </a:solidFill>
                <a:latin typeface="Calibri Light"/>
                <a:ea typeface="Times New Roman"/>
              </a:rPr>
              <a:t>cuidadores de enfermos y acompañantes personales”.</a:t>
            </a:r>
            <a:br>
              <a:rPr lang="es-MX" sz="3600" dirty="0"/>
            </a:b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Imagen 8"/>
          <p:cNvPicPr/>
          <p:nvPr/>
        </p:nvPicPr>
        <p:blipFill>
          <a:blip r:embed="rId2" cstate="print"/>
          <a:stretch/>
        </p:blipFill>
        <p:spPr>
          <a:xfrm>
            <a:off x="7643834" y="214290"/>
            <a:ext cx="1157760" cy="567720"/>
          </a:xfrm>
          <a:prstGeom prst="rect">
            <a:avLst/>
          </a:prstGeom>
          <a:ln w="0">
            <a:noFill/>
          </a:ln>
        </p:spPr>
      </p:pic>
      <p:sp>
        <p:nvSpPr>
          <p:cNvPr id="235" name="6 CuadroTexto 2"/>
          <p:cNvSpPr/>
          <p:nvPr/>
        </p:nvSpPr>
        <p:spPr>
          <a:xfrm>
            <a:off x="214282" y="1500174"/>
            <a:ext cx="5681880" cy="469213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  <a:buNone/>
            </a:pPr>
            <a:r>
              <a:rPr lang="es-UY" sz="2400" b="1" strike="noStrike" spc="-1" dirty="0">
                <a:solidFill>
                  <a:srgbClr val="04488E"/>
                </a:solidFill>
                <a:latin typeface="Arial Rounded MT Bold"/>
                <a:ea typeface="DejaVu Sans"/>
              </a:rPr>
              <a:t>DERECHOS LABORALES </a:t>
            </a:r>
            <a:endParaRPr lang="es-UY" sz="24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z="2000" b="0" strike="noStrike" spc="-1" dirty="0">
                <a:solidFill>
                  <a:srgbClr val="04488E"/>
                </a:solidFill>
                <a:latin typeface="Calibri"/>
                <a:ea typeface="Times New Roman"/>
              </a:rPr>
              <a:t>Jornada laboral  de 8  horas diarias y 44 horas semanales</a:t>
            </a:r>
            <a:endParaRPr lang="es-UY" sz="20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z="2000" b="0" strike="noStrike" spc="-1" dirty="0">
                <a:solidFill>
                  <a:srgbClr val="04488E"/>
                </a:solidFill>
                <a:latin typeface="Calibri"/>
                <a:ea typeface="Times New Roman"/>
              </a:rPr>
              <a:t>Horas extras, salario vacacional y aguinaldo</a:t>
            </a:r>
            <a:endParaRPr lang="es-UY" sz="20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z="2000" b="0" strike="noStrike" spc="-1" dirty="0">
                <a:solidFill>
                  <a:srgbClr val="04488E"/>
                </a:solidFill>
                <a:latin typeface="Calibri"/>
                <a:ea typeface="Times New Roman"/>
              </a:rPr>
              <a:t>Descanso intermedio, semanal y nocturno</a:t>
            </a:r>
            <a:endParaRPr lang="es-UY" sz="20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z="2000" b="0" strike="noStrike" spc="-1" dirty="0">
                <a:solidFill>
                  <a:srgbClr val="04488E"/>
                </a:solidFill>
                <a:latin typeface="Calibri"/>
                <a:ea typeface="Times New Roman"/>
              </a:rPr>
              <a:t>Indemnización por despido a partir del 4to. mes</a:t>
            </a:r>
            <a:endParaRPr lang="es-UY" sz="20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z="2000" b="0" strike="noStrike" spc="-1" dirty="0">
                <a:solidFill>
                  <a:srgbClr val="04488E"/>
                </a:solidFill>
                <a:latin typeface="Calibri"/>
                <a:ea typeface="Times New Roman"/>
              </a:rPr>
              <a:t>Indemnización especial por embarazo y post parto</a:t>
            </a:r>
            <a:endParaRPr lang="es-UY" sz="20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z="2000" b="0" strike="noStrike" spc="-1" dirty="0">
                <a:solidFill>
                  <a:srgbClr val="04488E"/>
                </a:solidFill>
                <a:latin typeface="Calibri"/>
                <a:ea typeface="Times New Roman"/>
              </a:rPr>
              <a:t>El Decreto reglamentario incorpora el sector doméstico, a los Consejos de Salarios de acuerdo a Ley Nº 10.449</a:t>
            </a:r>
            <a:endParaRPr lang="es-UY" sz="20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04488E"/>
              </a:buClr>
              <a:buFont typeface="Wingdings" charset="2"/>
              <a:buChar char=""/>
            </a:pPr>
            <a:r>
              <a:rPr lang="es-UY" sz="2000" b="0" strike="noStrike" spc="-1" dirty="0">
                <a:solidFill>
                  <a:srgbClr val="04488E"/>
                </a:solidFill>
                <a:latin typeface="Calibri"/>
                <a:ea typeface="Times New Roman"/>
              </a:rPr>
              <a:t>El MTSS a través de la IGTSS tiene la potestad de vigilar su cumplimiento</a:t>
            </a:r>
            <a:endParaRPr lang="es-UY" sz="2000" b="0" strike="noStrike" spc="-1" dirty="0">
              <a:latin typeface="Arial"/>
            </a:endParaRPr>
          </a:p>
        </p:txBody>
      </p:sp>
      <p:sp>
        <p:nvSpPr>
          <p:cNvPr id="236" name="2 Rectángulo 7"/>
          <p:cNvSpPr/>
          <p:nvPr/>
        </p:nvSpPr>
        <p:spPr>
          <a:xfrm>
            <a:off x="806760" y="488880"/>
            <a:ext cx="643059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800" b="0" strike="noStrike" spc="-1" dirty="0" err="1">
                <a:solidFill>
                  <a:srgbClr val="04488E"/>
                </a:solidFill>
                <a:latin typeface="Arial Rounded MT Bold"/>
                <a:ea typeface="DejaVu Sans"/>
              </a:rPr>
              <a:t>Beneficios</a:t>
            </a:r>
            <a:r>
              <a:rPr lang="en-US" sz="2800" b="1" strike="noStrike" spc="-1" dirty="0">
                <a:solidFill>
                  <a:srgbClr val="04488E"/>
                </a:solidFill>
                <a:latin typeface="Arial Rounded MT Bold"/>
                <a:ea typeface="DejaVu Sans"/>
              </a:rPr>
              <a:t> </a:t>
            </a:r>
            <a:r>
              <a:rPr lang="en-US" sz="2800" b="0" strike="noStrike" spc="-1" dirty="0" err="1">
                <a:solidFill>
                  <a:srgbClr val="04488E"/>
                </a:solidFill>
                <a:latin typeface="Arial Rounded MT Bold"/>
                <a:ea typeface="DejaVu Sans"/>
              </a:rPr>
              <a:t>que</a:t>
            </a:r>
            <a:r>
              <a:rPr lang="en-US" sz="2800" b="0" strike="noStrike" spc="-1" dirty="0">
                <a:solidFill>
                  <a:srgbClr val="04488E"/>
                </a:solidFill>
                <a:latin typeface="Arial Rounded MT Bold"/>
                <a:ea typeface="DejaVu Sans"/>
              </a:rPr>
              <a:t> </a:t>
            </a:r>
            <a:r>
              <a:rPr lang="en-US" sz="2800" b="0" strike="noStrike" spc="-1" dirty="0" err="1">
                <a:solidFill>
                  <a:srgbClr val="04488E"/>
                </a:solidFill>
                <a:latin typeface="Arial Rounded MT Bold"/>
                <a:ea typeface="DejaVu Sans"/>
              </a:rPr>
              <a:t>otorga</a:t>
            </a:r>
            <a:r>
              <a:rPr lang="en-US" sz="2800" b="0" strike="noStrike" spc="-1" dirty="0">
                <a:solidFill>
                  <a:srgbClr val="04488E"/>
                </a:solidFill>
                <a:latin typeface="Arial Rounded MT Bold"/>
                <a:ea typeface="DejaVu Sans"/>
              </a:rPr>
              <a:t> la </a:t>
            </a:r>
            <a:r>
              <a:rPr lang="en-US" sz="2800" b="0" strike="noStrike" spc="-1" dirty="0" err="1">
                <a:solidFill>
                  <a:srgbClr val="04488E"/>
                </a:solidFill>
                <a:latin typeface="Arial Rounded MT Bold"/>
                <a:ea typeface="DejaVu Sans"/>
              </a:rPr>
              <a:t>Ley</a:t>
            </a:r>
            <a:r>
              <a:rPr lang="en-US" sz="2800" b="0" strike="noStrike" spc="-1" dirty="0">
                <a:solidFill>
                  <a:srgbClr val="04488E"/>
                </a:solidFill>
                <a:latin typeface="Arial Rounded MT Bold"/>
                <a:ea typeface="DejaVu Sans"/>
              </a:rPr>
              <a:t> 18.065</a:t>
            </a:r>
            <a:endParaRPr lang="es-UY" sz="2800" b="0" strike="noStrike" spc="-1" dirty="0">
              <a:latin typeface="Arial"/>
            </a:endParaRPr>
          </a:p>
        </p:txBody>
      </p:sp>
      <p:sp>
        <p:nvSpPr>
          <p:cNvPr id="237" name="1 Rectángulo 2"/>
          <p:cNvSpPr/>
          <p:nvPr/>
        </p:nvSpPr>
        <p:spPr>
          <a:xfrm>
            <a:off x="5715008" y="1285860"/>
            <a:ext cx="3286148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400" b="1" strike="noStrike" spc="-1" dirty="0">
                <a:solidFill>
                  <a:srgbClr val="04488E"/>
                </a:solidFill>
                <a:latin typeface="Arial Rounded MT Bold"/>
                <a:ea typeface="DejaVu Sans"/>
              </a:rPr>
              <a:t>DERECHO DE SEGURIDAD SOCIAL</a:t>
            </a:r>
            <a:endParaRPr lang="es-UY" sz="2400" b="0" strike="noStrike" spc="-1" dirty="0">
              <a:latin typeface="Arial"/>
            </a:endParaRPr>
          </a:p>
        </p:txBody>
      </p:sp>
      <p:sp>
        <p:nvSpPr>
          <p:cNvPr id="238" name="4 Rectángulo 2"/>
          <p:cNvSpPr/>
          <p:nvPr/>
        </p:nvSpPr>
        <p:spPr>
          <a:xfrm>
            <a:off x="5643570" y="2143116"/>
            <a:ext cx="3351108" cy="13219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457200" indent="-457200">
              <a:lnSpc>
                <a:spcPct val="100000"/>
              </a:lnSpc>
              <a:buClr>
                <a:srgbClr val="04488E"/>
              </a:buClr>
              <a:buFont typeface="Wingdings" charset="2"/>
              <a:buChar char=""/>
            </a:pPr>
            <a:r>
              <a:rPr lang="es-UY" sz="2000" b="0" strike="noStrike" spc="-1" dirty="0">
                <a:solidFill>
                  <a:srgbClr val="04488E"/>
                </a:solidFill>
                <a:latin typeface="Calibri"/>
                <a:ea typeface="Times New Roman"/>
              </a:rPr>
              <a:t>Subsidio por desempleo</a:t>
            </a:r>
            <a:endParaRPr lang="es-UY" sz="20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4488E"/>
              </a:buClr>
              <a:buFont typeface="Wingdings" charset="2"/>
              <a:buChar char=""/>
            </a:pPr>
            <a:r>
              <a:rPr lang="es-UY" sz="2000" b="0" strike="noStrike" spc="-1" dirty="0">
                <a:solidFill>
                  <a:srgbClr val="04488E"/>
                </a:solidFill>
                <a:latin typeface="Calibri"/>
                <a:ea typeface="Times New Roman"/>
              </a:rPr>
              <a:t>Subsidio por maternidad</a:t>
            </a:r>
            <a:endParaRPr lang="es-UY" sz="20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4488E"/>
              </a:buClr>
              <a:buFont typeface="Wingdings" charset="2"/>
              <a:buChar char=""/>
            </a:pPr>
            <a:r>
              <a:rPr lang="es-UY" sz="2000" b="0" strike="noStrike" spc="-1" dirty="0">
                <a:solidFill>
                  <a:srgbClr val="04488E"/>
                </a:solidFill>
                <a:latin typeface="Calibri"/>
                <a:ea typeface="Times New Roman"/>
              </a:rPr>
              <a:t>Subsidio por enfermedad</a:t>
            </a:r>
            <a:endParaRPr lang="es-UY" sz="20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4488E"/>
              </a:buClr>
              <a:buFont typeface="Wingdings" charset="2"/>
              <a:buChar char=""/>
            </a:pPr>
            <a:r>
              <a:rPr lang="es-UY" sz="2000" b="0" strike="noStrike" spc="-1" dirty="0">
                <a:solidFill>
                  <a:srgbClr val="04488E"/>
                </a:solidFill>
                <a:latin typeface="Calibri"/>
                <a:ea typeface="Times New Roman"/>
              </a:rPr>
              <a:t>Asignaciones familiares</a:t>
            </a:r>
            <a:endParaRPr lang="es-UY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UY" sz="3200" b="1" spc="-1" dirty="0">
                <a:solidFill>
                  <a:srgbClr val="04488E"/>
                </a:solidFill>
                <a:latin typeface="Arial Rounded MT Bold"/>
                <a:ea typeface="DejaVu Sans"/>
              </a:rPr>
              <a:t>2.2 Acuerdos de Consejos de Salarios:</a:t>
            </a:r>
            <a:endParaRPr lang="es-ES" sz="3200" b="1" spc="-1" dirty="0" err="1">
              <a:solidFill>
                <a:srgbClr val="04488E"/>
              </a:solidFill>
              <a:latin typeface="Arial Rounded MT Bold"/>
              <a:ea typeface="DejaVu San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199"/>
              </a:spcBef>
              <a:buNone/>
            </a:pPr>
            <a:r>
              <a:rPr lang="es-ES" sz="2400" spc="-1" dirty="0">
                <a:solidFill>
                  <a:srgbClr val="04488E"/>
                </a:solidFill>
                <a:latin typeface="Calibri"/>
                <a:ea typeface="Times New Roman"/>
              </a:rPr>
              <a:t>En 2007 en el ámbito de los Consejos de Salarios* (negociación tripartita) se crea el Grupo Nº 21- Servicio Doméstico que fija la política salarial para el sector.</a:t>
            </a:r>
            <a:endParaRPr lang="es-UY" sz="24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</a:pPr>
            <a:endParaRPr lang="es-UY" sz="24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</a:pPr>
            <a:r>
              <a:rPr lang="es-ES" sz="2400" spc="-1" dirty="0">
                <a:solidFill>
                  <a:srgbClr val="04488E"/>
                </a:solidFill>
                <a:latin typeface="Calibri"/>
                <a:ea typeface="Times New Roman"/>
              </a:rPr>
              <a:t>Dificultad para encontrar representación empleadora en la Negociación Tripartita.</a:t>
            </a:r>
            <a:endParaRPr lang="es-UY" sz="24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</a:pPr>
            <a:r>
              <a:rPr lang="es-ES" sz="2400" spc="-1" dirty="0">
                <a:solidFill>
                  <a:srgbClr val="04488E"/>
                </a:solidFill>
                <a:latin typeface="Calibri"/>
                <a:ea typeface="Times New Roman"/>
              </a:rPr>
              <a:t>Desde al 2008 a la fecha, se cuenta con la participación de el SUTD y la LACCU.</a:t>
            </a:r>
            <a:endParaRPr lang="es-UY" sz="24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</a:pPr>
            <a:r>
              <a:rPr lang="es-ES" sz="2400" spc="-1" dirty="0">
                <a:solidFill>
                  <a:srgbClr val="04488E"/>
                </a:solidFill>
                <a:latin typeface="Calibri"/>
                <a:ea typeface="Times New Roman"/>
              </a:rPr>
              <a:t>1ra. Reunión de Consejos de Salarios del Sector – 19 de Agosto, 2008.</a:t>
            </a:r>
            <a:endParaRPr lang="es-UY" sz="24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endParaRPr lang="es-ES" dirty="0"/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sz="2400" b="1" spc="-1" dirty="0">
                <a:solidFill>
                  <a:srgbClr val="04488E"/>
                </a:solidFill>
                <a:latin typeface="Arial Rounded MT Bold"/>
                <a:ea typeface="DejaVu Sans"/>
                <a:cs typeface="+mn-cs"/>
              </a:rPr>
              <a:t>Sectores que la representan en el Consejo de Salarios </a:t>
            </a:r>
            <a:endParaRPr lang="es-ES" sz="2400" b="1" spc="-1" dirty="0">
              <a:solidFill>
                <a:srgbClr val="04488E"/>
              </a:solidFill>
              <a:latin typeface="Arial Rounded MT Bold"/>
              <a:ea typeface="DejaVu Sans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357298"/>
            <a:ext cx="4000528" cy="4411675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s-UY" sz="7000" b="1" spc="-1" dirty="0">
                <a:solidFill>
                  <a:srgbClr val="04488E"/>
                </a:solidFill>
                <a:latin typeface="Calibri"/>
                <a:ea typeface="Times New Roman"/>
              </a:rPr>
              <a:t>Sector Trabajador </a:t>
            </a:r>
          </a:p>
          <a:p>
            <a:pPr>
              <a:lnSpc>
                <a:spcPct val="120000"/>
              </a:lnSpc>
              <a:spcBef>
                <a:spcPts val="1001"/>
              </a:spcBef>
              <a:buNone/>
            </a:pPr>
            <a:r>
              <a:rPr lang="es-UY" sz="6200" b="1" spc="-1" dirty="0">
                <a:solidFill>
                  <a:srgbClr val="04488E"/>
                </a:solidFill>
                <a:latin typeface="Calibri"/>
                <a:ea typeface="Times New Roman"/>
              </a:rPr>
              <a:t>Sindicato Único de Trabajadores Domésticos (SUTD)</a:t>
            </a:r>
          </a:p>
          <a:p>
            <a:pPr>
              <a:lnSpc>
                <a:spcPct val="150000"/>
              </a:lnSpc>
              <a:spcBef>
                <a:spcPts val="1001"/>
              </a:spcBef>
            </a:pPr>
            <a:r>
              <a:rPr lang="es-UY" sz="6200" spc="-1" dirty="0">
                <a:solidFill>
                  <a:srgbClr val="04488E"/>
                </a:solidFill>
                <a:latin typeface="Calibri"/>
                <a:ea typeface="Times New Roman"/>
              </a:rPr>
              <a:t>Primeros antecedente históricos en 1967.</a:t>
            </a:r>
          </a:p>
          <a:p>
            <a:pPr>
              <a:lnSpc>
                <a:spcPct val="150000"/>
              </a:lnSpc>
              <a:spcBef>
                <a:spcPts val="1001"/>
              </a:spcBef>
            </a:pPr>
            <a:r>
              <a:rPr lang="es-UY" sz="6200" spc="-1" dirty="0">
                <a:solidFill>
                  <a:srgbClr val="04488E"/>
                </a:solidFill>
                <a:latin typeface="Calibri"/>
                <a:ea typeface="Times New Roman"/>
              </a:rPr>
              <a:t>Otro intento en 1985, con el retorno a la democracia </a:t>
            </a:r>
          </a:p>
          <a:p>
            <a:pPr>
              <a:lnSpc>
                <a:spcPct val="150000"/>
              </a:lnSpc>
              <a:spcBef>
                <a:spcPts val="1001"/>
              </a:spcBef>
            </a:pPr>
            <a:r>
              <a:rPr lang="es-UY" sz="6200" spc="-1" dirty="0">
                <a:solidFill>
                  <a:srgbClr val="04488E"/>
                </a:solidFill>
                <a:latin typeface="Calibri"/>
                <a:ea typeface="Times New Roman"/>
              </a:rPr>
              <a:t>Finalmente fundado en 2005 ante inminente convocatoria a los Consejos de Salarios.</a:t>
            </a: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</a:pPr>
            <a:endParaRPr lang="es-UY" spc="-1" dirty="0">
              <a:latin typeface="Arial"/>
            </a:endParaRPr>
          </a:p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4143372" y="1428736"/>
            <a:ext cx="4857784" cy="3048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</a:pPr>
            <a:r>
              <a:rPr lang="es-UY" sz="2800" b="1" spc="-1" dirty="0">
                <a:solidFill>
                  <a:srgbClr val="04488E"/>
                </a:solidFill>
                <a:latin typeface="Calibri"/>
                <a:ea typeface="Times New Roman"/>
              </a:rPr>
              <a:t>Sector Empleador</a:t>
            </a:r>
          </a:p>
          <a:p>
            <a:pPr marL="342900" indent="-342900">
              <a:lnSpc>
                <a:spcPct val="80000"/>
              </a:lnSpc>
              <a:spcBef>
                <a:spcPts val="1001"/>
              </a:spcBef>
            </a:pPr>
            <a:r>
              <a:rPr lang="es-UY" sz="2000" b="1" spc="-1" dirty="0">
                <a:solidFill>
                  <a:srgbClr val="04488E"/>
                </a:solidFill>
                <a:latin typeface="Calibri"/>
                <a:ea typeface="Times New Roman"/>
              </a:rPr>
              <a:t>Liga de Amas de Casa, Consumidores y Usuarios de Uruguay.</a:t>
            </a:r>
          </a:p>
          <a:p>
            <a:pPr marL="342900" indent="-342900">
              <a:lnSpc>
                <a:spcPct val="80000"/>
              </a:lnSpc>
              <a:spcBef>
                <a:spcPts val="1001"/>
              </a:spcBef>
            </a:pPr>
            <a:endParaRPr lang="es-UY" sz="2000" b="1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 marL="342900" indent="-342900">
              <a:lnSpc>
                <a:spcPct val="80000"/>
              </a:lnSpc>
              <a:spcBef>
                <a:spcPts val="1001"/>
              </a:spcBef>
              <a:buFont typeface="Arial" pitchFamily="34" charset="0"/>
              <a:buChar char="•"/>
            </a:pPr>
            <a:r>
              <a:rPr lang="es-UY" sz="2000" spc="-1" dirty="0">
                <a:solidFill>
                  <a:srgbClr val="04488E"/>
                </a:solidFill>
                <a:latin typeface="Calibri"/>
                <a:ea typeface="Times New Roman"/>
              </a:rPr>
              <a:t>Fundada el 29 de junio de 1995.</a:t>
            </a:r>
          </a:p>
          <a:p>
            <a:pPr marL="342900" indent="-342900">
              <a:lnSpc>
                <a:spcPct val="80000"/>
              </a:lnSpc>
              <a:spcBef>
                <a:spcPts val="1001"/>
              </a:spcBef>
              <a:buFont typeface="Arial" pitchFamily="34" charset="0"/>
              <a:buChar char="•"/>
            </a:pPr>
            <a:r>
              <a:rPr lang="es-UY" sz="2000" spc="-1" dirty="0">
                <a:solidFill>
                  <a:srgbClr val="04488E"/>
                </a:solidFill>
                <a:latin typeface="Calibri"/>
                <a:ea typeface="Times New Roman"/>
              </a:rPr>
              <a:t>Objetivo: reivindicación del rol de ama de casa y de su jubilación.</a:t>
            </a:r>
          </a:p>
          <a:p>
            <a:pPr marL="342900" indent="-342900">
              <a:lnSpc>
                <a:spcPct val="80000"/>
              </a:lnSpc>
              <a:spcBef>
                <a:spcPts val="1001"/>
              </a:spcBef>
              <a:buFont typeface="Arial" pitchFamily="34" charset="0"/>
              <a:buChar char="•"/>
            </a:pPr>
            <a:r>
              <a:rPr lang="es-UY" sz="2000" spc="-1" dirty="0">
                <a:solidFill>
                  <a:srgbClr val="04488E"/>
                </a:solidFill>
                <a:latin typeface="Calibri"/>
                <a:ea typeface="Times New Roman"/>
              </a:rPr>
              <a:t>Desde 2008 asume la representación en los Consejos de Salarios</a:t>
            </a:r>
            <a:endParaRPr lang="es-ES" sz="2000" spc="-1" dirty="0">
              <a:solidFill>
                <a:srgbClr val="04488E"/>
              </a:solidFill>
              <a:latin typeface="Calibri"/>
              <a:ea typeface="Times New Roman"/>
            </a:endParaRPr>
          </a:p>
        </p:txBody>
      </p:sp>
      <p:pic>
        <p:nvPicPr>
          <p:cNvPr id="5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480"/>
            <a:ext cx="8329642" cy="8461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s-ES" sz="36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Consejo de Salario </a:t>
            </a:r>
            <a:r>
              <a:rPr lang="pt-BR" sz="36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Grupo Nº 21 </a:t>
            </a:r>
            <a:br>
              <a:rPr lang="es-UY" sz="3600" spc="-1" dirty="0">
                <a:latin typeface="Arial"/>
              </a:rPr>
            </a:br>
            <a:r>
              <a:rPr lang="pt-BR" sz="3600" b="1" spc="-1" dirty="0" err="1">
                <a:solidFill>
                  <a:srgbClr val="04488E"/>
                </a:solidFill>
                <a:latin typeface="Arial Rounded MT Bold"/>
                <a:ea typeface="Microsoft YaHei"/>
              </a:rPr>
              <a:t>Servicio</a:t>
            </a:r>
            <a:r>
              <a:rPr lang="pt-BR" sz="36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 Doméstico</a:t>
            </a:r>
            <a:br>
              <a:rPr lang="es-UY" spc="-1" dirty="0">
                <a:latin typeface="Arial"/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spcBef>
                <a:spcPts val="601"/>
              </a:spcBef>
              <a:buNone/>
            </a:pPr>
            <a:r>
              <a:rPr lang="es-UY" sz="3600" b="1" spc="-1" dirty="0">
                <a:solidFill>
                  <a:srgbClr val="04488E"/>
                </a:solidFill>
                <a:latin typeface="Calibri"/>
                <a:ea typeface="Times New Roman"/>
              </a:rPr>
              <a:t>Se firman acuerdos tripartitos con vigencia de 2/3 años.</a:t>
            </a:r>
          </a:p>
          <a:p>
            <a:pPr>
              <a:lnSpc>
                <a:spcPct val="93000"/>
              </a:lnSpc>
              <a:spcBef>
                <a:spcPts val="601"/>
              </a:spcBef>
              <a:buNone/>
            </a:pPr>
            <a:r>
              <a:rPr lang="es-UY" sz="3600" b="1" spc="-1" dirty="0">
                <a:solidFill>
                  <a:srgbClr val="04488E"/>
                </a:solidFill>
                <a:latin typeface="Calibri"/>
                <a:ea typeface="Times New Roman"/>
              </a:rPr>
              <a:t>	1er. acuerdo, años 2008 - 2010 </a:t>
            </a:r>
          </a:p>
          <a:p>
            <a:pPr>
              <a:lnSpc>
                <a:spcPct val="93000"/>
              </a:lnSpc>
              <a:spcBef>
                <a:spcPts val="601"/>
              </a:spcBef>
              <a:buNone/>
            </a:pPr>
            <a:r>
              <a:rPr lang="es-UY" sz="3600" b="1" spc="-1" dirty="0">
                <a:solidFill>
                  <a:srgbClr val="04488E"/>
                </a:solidFill>
                <a:latin typeface="Calibri"/>
                <a:ea typeface="Times New Roman"/>
              </a:rPr>
              <a:t>	2do. acuerdo, años 2010 - 2012</a:t>
            </a:r>
          </a:p>
          <a:p>
            <a:pPr>
              <a:lnSpc>
                <a:spcPct val="93000"/>
              </a:lnSpc>
              <a:spcBef>
                <a:spcPts val="601"/>
              </a:spcBef>
              <a:buNone/>
            </a:pPr>
            <a:r>
              <a:rPr lang="es-UY" sz="3600" b="1" spc="-1" dirty="0">
                <a:solidFill>
                  <a:srgbClr val="04488E"/>
                </a:solidFill>
                <a:latin typeface="Calibri"/>
                <a:ea typeface="Times New Roman"/>
              </a:rPr>
              <a:t>	3er. acuerdo, años 2013 - 2015</a:t>
            </a:r>
          </a:p>
          <a:p>
            <a:pPr>
              <a:lnSpc>
                <a:spcPct val="93000"/>
              </a:lnSpc>
              <a:spcBef>
                <a:spcPts val="601"/>
              </a:spcBef>
              <a:buNone/>
            </a:pPr>
            <a:r>
              <a:rPr lang="es-UY" sz="3600" b="1" spc="-1" dirty="0">
                <a:solidFill>
                  <a:srgbClr val="04488E"/>
                </a:solidFill>
                <a:latin typeface="Calibri"/>
                <a:ea typeface="Times New Roman"/>
              </a:rPr>
              <a:t>	4to. acuerdo, años 2016 - 2018</a:t>
            </a:r>
          </a:p>
          <a:p>
            <a:pPr>
              <a:lnSpc>
                <a:spcPct val="93000"/>
              </a:lnSpc>
              <a:spcBef>
                <a:spcPts val="601"/>
              </a:spcBef>
              <a:buNone/>
            </a:pPr>
            <a:r>
              <a:rPr lang="es-UY" sz="3600" b="1" spc="-1" dirty="0">
                <a:solidFill>
                  <a:srgbClr val="04488E"/>
                </a:solidFill>
                <a:latin typeface="Calibri"/>
                <a:ea typeface="Times New Roman"/>
              </a:rPr>
              <a:t>	5to. acuerdo, años 2019 - 2021</a:t>
            </a:r>
          </a:p>
          <a:p>
            <a:pPr>
              <a:lnSpc>
                <a:spcPct val="93000"/>
              </a:lnSpc>
              <a:spcBef>
                <a:spcPts val="601"/>
              </a:spcBef>
              <a:buNone/>
            </a:pPr>
            <a:r>
              <a:rPr lang="es-UY" sz="3600" b="1" spc="-1" dirty="0">
                <a:solidFill>
                  <a:srgbClr val="04488E"/>
                </a:solidFill>
                <a:latin typeface="Calibri"/>
                <a:ea typeface="Times New Roman"/>
              </a:rPr>
              <a:t>	6to. acuerdo , años 2021 - 2023</a:t>
            </a:r>
          </a:p>
          <a:p>
            <a:pPr>
              <a:lnSpc>
                <a:spcPct val="80000"/>
              </a:lnSpc>
              <a:spcBef>
                <a:spcPts val="601"/>
              </a:spcBef>
              <a:buNone/>
            </a:pPr>
            <a:endParaRPr lang="es-UY" sz="3600" b="1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>
              <a:lnSpc>
                <a:spcPct val="80000"/>
              </a:lnSpc>
              <a:spcBef>
                <a:spcPts val="601"/>
              </a:spcBef>
              <a:buNone/>
            </a:pPr>
            <a:r>
              <a:rPr lang="es-UY" sz="4000" spc="-1" dirty="0">
                <a:solidFill>
                  <a:srgbClr val="04488E"/>
                </a:solidFill>
                <a:latin typeface="Calibri"/>
                <a:ea typeface="Times New Roman"/>
              </a:rPr>
              <a:t>Fijan Salarios </a:t>
            </a:r>
            <a:r>
              <a:rPr lang="es-ES" sz="4000" spc="-1" dirty="0">
                <a:solidFill>
                  <a:srgbClr val="04488E"/>
                </a:solidFill>
                <a:latin typeface="Calibri"/>
                <a:ea typeface="Times New Roman"/>
              </a:rPr>
              <a:t>Mínimos Domésticos, </a:t>
            </a:r>
            <a:r>
              <a:rPr lang="es-UY" sz="4000" spc="-1" dirty="0">
                <a:solidFill>
                  <a:srgbClr val="04488E"/>
                </a:solidFill>
                <a:latin typeface="Calibri"/>
                <a:ea typeface="Times New Roman"/>
              </a:rPr>
              <a:t>así como </a:t>
            </a:r>
            <a:r>
              <a:rPr lang="es-ES" sz="4000" spc="-1" dirty="0">
                <a:solidFill>
                  <a:srgbClr val="04488E"/>
                </a:solidFill>
                <a:latin typeface="Calibri"/>
                <a:ea typeface="Times New Roman"/>
              </a:rPr>
              <a:t>vigencia y oportunidad de los ajustes </a:t>
            </a:r>
          </a:p>
          <a:p>
            <a:pPr>
              <a:lnSpc>
                <a:spcPct val="80000"/>
              </a:lnSpc>
              <a:spcBef>
                <a:spcPts val="601"/>
              </a:spcBef>
              <a:buNone/>
            </a:pPr>
            <a:endParaRPr lang="es-UY" sz="4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pPr>
              <a:lnSpc>
                <a:spcPct val="80000"/>
              </a:lnSpc>
              <a:spcBef>
                <a:spcPts val="601"/>
              </a:spcBef>
              <a:buNone/>
            </a:pPr>
            <a:r>
              <a:rPr lang="es-ES" sz="4000" spc="-1" dirty="0">
                <a:solidFill>
                  <a:srgbClr val="04488E"/>
                </a:solidFill>
                <a:latin typeface="Calibri"/>
                <a:ea typeface="Times New Roman"/>
              </a:rPr>
              <a:t>Política de ajuste diferencial para salarios más sumergidos del sector: se fija ajuste salarial por franja salarial.</a:t>
            </a:r>
            <a:endParaRPr lang="es-UY" sz="4000" spc="-1" dirty="0">
              <a:solidFill>
                <a:srgbClr val="04488E"/>
              </a:solidFill>
              <a:latin typeface="Calibri"/>
              <a:ea typeface="Times New Roman"/>
            </a:endParaRPr>
          </a:p>
          <a:p>
            <a:endParaRPr lang="es-ES" dirty="0"/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96908"/>
          </a:xfrm>
        </p:spPr>
        <p:txBody>
          <a:bodyPr>
            <a:normAutofit fontScale="90000"/>
          </a:bodyPr>
          <a:lstStyle/>
          <a:p>
            <a:r>
              <a:rPr lang="es-UY" sz="36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Beneficios</a:t>
            </a:r>
            <a:r>
              <a:rPr lang="es-UY" b="1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s-UY" sz="36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  <a:t>no salariales:</a:t>
            </a:r>
            <a:br>
              <a:rPr lang="es-UY" sz="3600" b="1" spc="-1" dirty="0">
                <a:solidFill>
                  <a:srgbClr val="04488E"/>
                </a:solidFill>
                <a:latin typeface="Arial Rounded MT Bold"/>
                <a:ea typeface="Microsoft YaHei"/>
              </a:rPr>
            </a:br>
            <a:endParaRPr lang="es-ES" sz="3600" b="1" spc="-1" dirty="0">
              <a:solidFill>
                <a:srgbClr val="04488E"/>
              </a:solidFill>
              <a:latin typeface="Arial Rounded MT Bold"/>
              <a:ea typeface="Microsoft YaHei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928670"/>
            <a:ext cx="8401080" cy="504351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Prima por antigüedad (2008)</a:t>
            </a: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Compensación por cumplir tareas en casa de veraneo (2008)</a:t>
            </a: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Ropa de trabajo (2008)</a:t>
            </a: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Día del trabajador doméstico (2008)</a:t>
            </a: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Nocturnidad (2010)</a:t>
            </a: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Pago por no convocatoria (2010)</a:t>
            </a: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Prima por </a:t>
            </a:r>
            <a:r>
              <a:rPr lang="es-UY" sz="2800" spc="-1" dirty="0" err="1">
                <a:solidFill>
                  <a:srgbClr val="04488E"/>
                </a:solidFill>
                <a:latin typeface="Calibri"/>
                <a:ea typeface="Times New Roman"/>
              </a:rPr>
              <a:t>presentismo</a:t>
            </a: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 (2013)</a:t>
            </a: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Salario vacacional complementario (2016).</a:t>
            </a: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Creación del Fondo social complementario (2016).</a:t>
            </a: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lang="es-UY" sz="2800" spc="-1" dirty="0">
                <a:solidFill>
                  <a:srgbClr val="04488E"/>
                </a:solidFill>
                <a:latin typeface="Calibri"/>
                <a:ea typeface="Times New Roman"/>
              </a:rPr>
              <a:t>Pago 3 primeros días en certificaciones mayores a 7 días (2021).</a:t>
            </a:r>
          </a:p>
          <a:p>
            <a:endParaRPr lang="es-ES" dirty="0"/>
          </a:p>
        </p:txBody>
      </p:sp>
      <p:pic>
        <p:nvPicPr>
          <p:cNvPr id="4" name="Imagen 7"/>
          <p:cNvPicPr/>
          <p:nvPr/>
        </p:nvPicPr>
        <p:blipFill>
          <a:blip r:embed="rId2" cstate="print"/>
          <a:stretch/>
        </p:blipFill>
        <p:spPr>
          <a:xfrm>
            <a:off x="7929586" y="142852"/>
            <a:ext cx="1071570" cy="42862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2303</Words>
  <Application>Microsoft Office PowerPoint</Application>
  <PresentationFormat>Presentación en pantalla (4:3)</PresentationFormat>
  <Paragraphs>224</Paragraphs>
  <Slides>27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27</vt:i4>
      </vt:variant>
    </vt:vector>
  </HeadingPairs>
  <TitlesOfParts>
    <vt:vector size="38" baseType="lpstr">
      <vt:lpstr>Arial</vt:lpstr>
      <vt:lpstr>Arial Rounded MT Bold</vt:lpstr>
      <vt:lpstr>Calibri</vt:lpstr>
      <vt:lpstr>calibri (Cuerpo)</vt:lpstr>
      <vt:lpstr>Calibri Light</vt:lpstr>
      <vt:lpstr>Liberation Serif</vt:lpstr>
      <vt:lpstr>Symbol</vt:lpstr>
      <vt:lpstr>Times New Roman</vt:lpstr>
      <vt:lpstr>Wingdings</vt:lpstr>
      <vt:lpstr>Tema de Office</vt:lpstr>
      <vt:lpstr>Office Theme</vt:lpstr>
      <vt:lpstr>Presentación de PowerPoint</vt:lpstr>
      <vt:lpstr> Contenidos de la presentación </vt:lpstr>
      <vt:lpstr> Antecedentes </vt:lpstr>
      <vt:lpstr>2. Marco Normativo</vt:lpstr>
      <vt:lpstr>Presentación de PowerPoint</vt:lpstr>
      <vt:lpstr>2.2 Acuerdos de Consejos de Salarios:</vt:lpstr>
      <vt:lpstr>Sectores que la representan en el Consejo de Salarios </vt:lpstr>
      <vt:lpstr>Consejo de Salario Grupo Nº 21  Servicio Doméstico </vt:lpstr>
      <vt:lpstr>Beneficios no salariales: </vt:lpstr>
      <vt:lpstr> Fondo social complementario:   </vt:lpstr>
      <vt:lpstr>2.3 Convenio 189 de OIT. Año 2012 </vt:lpstr>
      <vt:lpstr>3. Inspecciones en el Sector Trabajo Doméstico</vt:lpstr>
      <vt:lpstr> </vt:lpstr>
      <vt:lpstr>Presentación de PowerPoint</vt:lpstr>
      <vt:lpstr>4. Campañas de Sensibilización</vt:lpstr>
      <vt:lpstr>Presentación de PowerPoint</vt:lpstr>
      <vt:lpstr>5. Profesionalización del trabajo a través  de capacitación</vt:lpstr>
      <vt:lpstr> 6. Principales impactos de las políticas hacia el sector doméstico</vt:lpstr>
      <vt:lpstr>Cobertura de Seguridad social</vt:lpstr>
      <vt:lpstr>Aportes a la seguridad social:  domésticos y ocupados (%, 2006 -2021)</vt:lpstr>
      <vt:lpstr> Cotizantes a la Seguridad Social: Total y Domésticos (puestos, 1993-2021)</vt:lpstr>
      <vt:lpstr>6.2 Salarios</vt:lpstr>
      <vt:lpstr>Presentación de PowerPoint</vt:lpstr>
      <vt:lpstr>Presentación de PowerPoint</vt:lpstr>
      <vt:lpstr>Remuneración de trabajadoras domésticas como % de las remuneraciones del total de ocupadas (por hora)</vt:lpstr>
      <vt:lpstr>Existen aún muchos desafíos y metas a lograr: </vt:lpstr>
      <vt:lpstr> Gracias! </vt:lpstr>
    </vt:vector>
  </TitlesOfParts>
  <Company>http://www.centor.mx.gd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Contenidos de la presentación </dc:title>
  <dc:creator>Centor</dc:creator>
  <cp:lastModifiedBy>Laura Triaca</cp:lastModifiedBy>
  <cp:revision>66</cp:revision>
  <dcterms:created xsi:type="dcterms:W3CDTF">2023-05-30T21:20:53Z</dcterms:created>
  <dcterms:modified xsi:type="dcterms:W3CDTF">2023-06-02T13:09:44Z</dcterms:modified>
</cp:coreProperties>
</file>