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comments/comment1.xml" ContentType="application/vnd.openxmlformats-officedocument.presentationml.comments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7" r:id="rId2"/>
    <p:sldId id="388" r:id="rId3"/>
    <p:sldId id="376" r:id="rId4"/>
    <p:sldId id="402" r:id="rId5"/>
    <p:sldId id="403" r:id="rId6"/>
    <p:sldId id="404" r:id="rId7"/>
    <p:sldId id="405" r:id="rId8"/>
    <p:sldId id="389" r:id="rId9"/>
    <p:sldId id="373" r:id="rId10"/>
    <p:sldId id="400" r:id="rId11"/>
    <p:sldId id="391" r:id="rId12"/>
    <p:sldId id="392" r:id="rId13"/>
    <p:sldId id="336" r:id="rId14"/>
    <p:sldId id="364" r:id="rId15"/>
    <p:sldId id="365" r:id="rId16"/>
    <p:sldId id="347" r:id="rId17"/>
    <p:sldId id="359" r:id="rId18"/>
    <p:sldId id="356" r:id="rId19"/>
    <p:sldId id="357" r:id="rId20"/>
    <p:sldId id="358" r:id="rId21"/>
    <p:sldId id="360" r:id="rId22"/>
    <p:sldId id="366" r:id="rId23"/>
    <p:sldId id="338" r:id="rId24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Peneleu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5"/>
    <a:srgbClr val="06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7" autoAdjust="0"/>
    <p:restoredTop sz="94178" autoAdjust="0"/>
  </p:normalViewPr>
  <p:slideViewPr>
    <p:cSldViewPr snapToGrid="0" snapToObjects="1">
      <p:cViewPr>
        <p:scale>
          <a:sx n="80" d="100"/>
          <a:sy n="80" d="100"/>
        </p:scale>
        <p:origin x="-1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8T11:03:44.102" idx="1">
    <p:pos x="4554" y="1845"/>
    <p:text>Cambiar esta parte por:
"las acciones se coordinan a nivel nacional".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0B6EB-CEB6-0E40-BAEE-6B04A65E2E7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872E64-2F35-844F-9069-68B24A37E05D}">
      <dgm:prSet phldrT="[Texto]"/>
      <dgm:spPr/>
      <dgm:t>
        <a:bodyPr/>
        <a:lstStyle/>
        <a:p>
          <a:r>
            <a:rPr lang="es-ES" dirty="0"/>
            <a:t>Acta de Inspección </a:t>
          </a:r>
        </a:p>
      </dgm:t>
    </dgm:pt>
    <dgm:pt modelId="{E5A5B518-39D4-7F48-B349-2D126231E9A0}" type="parTrans" cxnId="{0130A80E-4D1F-B34C-8B41-499272CD045A}">
      <dgm:prSet/>
      <dgm:spPr/>
      <dgm:t>
        <a:bodyPr/>
        <a:lstStyle/>
        <a:p>
          <a:endParaRPr lang="es-ES"/>
        </a:p>
      </dgm:t>
    </dgm:pt>
    <dgm:pt modelId="{F7D3643A-FC00-7C42-AD6C-A63D8654786E}" type="sibTrans" cxnId="{0130A80E-4D1F-B34C-8B41-499272CD045A}">
      <dgm:prSet/>
      <dgm:spPr/>
      <dgm:t>
        <a:bodyPr/>
        <a:lstStyle/>
        <a:p>
          <a:endParaRPr lang="es-ES"/>
        </a:p>
      </dgm:t>
    </dgm:pt>
    <dgm:pt modelId="{EEB5A86A-9C18-2E46-848C-D4D4C86C6929}">
      <dgm:prSet phldrT="[Texto]"/>
      <dgm:spPr/>
      <dgm:t>
        <a:bodyPr/>
        <a:lstStyle/>
        <a:p>
          <a:r>
            <a:rPr lang="es-ES" dirty="0"/>
            <a:t>El Inspector de Trabajo realiza acta de adjudicación en la cual recibe la denuncia respectiva. </a:t>
          </a:r>
        </a:p>
      </dgm:t>
    </dgm:pt>
    <dgm:pt modelId="{A03DE0E8-37CD-DA41-B27E-BB983E0F23A9}" type="parTrans" cxnId="{CA51C835-255C-E44F-A98F-07C03370D720}">
      <dgm:prSet/>
      <dgm:spPr/>
      <dgm:t>
        <a:bodyPr/>
        <a:lstStyle/>
        <a:p>
          <a:endParaRPr lang="es-ES"/>
        </a:p>
      </dgm:t>
    </dgm:pt>
    <dgm:pt modelId="{FF55DC93-4B52-E643-A242-F159358CB1E7}" type="sibTrans" cxnId="{CA51C835-255C-E44F-A98F-07C03370D720}">
      <dgm:prSet/>
      <dgm:spPr/>
      <dgm:t>
        <a:bodyPr/>
        <a:lstStyle/>
        <a:p>
          <a:endParaRPr lang="es-ES"/>
        </a:p>
      </dgm:t>
    </dgm:pt>
    <dgm:pt modelId="{D57AF02A-DAFA-DC4C-B660-AA82D16216EF}">
      <dgm:prSet phldrT="[Texto]"/>
      <dgm:spPr/>
      <dgm:t>
        <a:bodyPr/>
        <a:lstStyle/>
        <a:p>
          <a:r>
            <a:rPr lang="es-ES" dirty="0"/>
            <a:t>Notificación </a:t>
          </a:r>
        </a:p>
      </dgm:t>
    </dgm:pt>
    <dgm:pt modelId="{A977463F-4B4D-8E47-9E77-FFB1857E5767}" type="parTrans" cxnId="{E6FEC126-5A35-6E4F-83D7-B97EE82782F5}">
      <dgm:prSet/>
      <dgm:spPr/>
      <dgm:t>
        <a:bodyPr/>
        <a:lstStyle/>
        <a:p>
          <a:endParaRPr lang="es-ES"/>
        </a:p>
      </dgm:t>
    </dgm:pt>
    <dgm:pt modelId="{FB78CEE6-332B-7E44-9C06-4245F8AAEC08}" type="sibTrans" cxnId="{E6FEC126-5A35-6E4F-83D7-B97EE82782F5}">
      <dgm:prSet/>
      <dgm:spPr/>
      <dgm:t>
        <a:bodyPr/>
        <a:lstStyle/>
        <a:p>
          <a:endParaRPr lang="es-ES"/>
        </a:p>
      </dgm:t>
    </dgm:pt>
    <dgm:pt modelId="{8F5A568C-665C-6E4A-8E1E-F88E0D14F80D}">
      <dgm:prSet phldrT="[Texto]"/>
      <dgm:spPr/>
      <dgm:t>
        <a:bodyPr/>
        <a:lstStyle/>
        <a:p>
          <a:r>
            <a:rPr lang="es-ES" dirty="0"/>
            <a:t>Cita al denunciado bajo apercibimiento legal y requiere información para iniciar la inspección,  por lo que pide se realice la notificación (Sede Administrativa). </a:t>
          </a:r>
        </a:p>
      </dgm:t>
    </dgm:pt>
    <dgm:pt modelId="{2187B0DA-A6EC-0D4B-A9EE-150FD5550FB1}" type="parTrans" cxnId="{059B6EA4-861B-3143-8CB4-7028B6C9CECC}">
      <dgm:prSet/>
      <dgm:spPr/>
      <dgm:t>
        <a:bodyPr/>
        <a:lstStyle/>
        <a:p>
          <a:endParaRPr lang="es-ES"/>
        </a:p>
      </dgm:t>
    </dgm:pt>
    <dgm:pt modelId="{89413820-FC60-FD4F-9C08-AABE3A8287D1}" type="sibTrans" cxnId="{059B6EA4-861B-3143-8CB4-7028B6C9CECC}">
      <dgm:prSet/>
      <dgm:spPr/>
      <dgm:t>
        <a:bodyPr/>
        <a:lstStyle/>
        <a:p>
          <a:endParaRPr lang="es-ES"/>
        </a:p>
      </dgm:t>
    </dgm:pt>
    <dgm:pt modelId="{050E664C-CBF2-E649-BF29-30CD4E9623B2}">
      <dgm:prSet phldrT="[Texto]"/>
      <dgm:spPr/>
      <dgm:t>
        <a:bodyPr/>
        <a:lstStyle/>
        <a:p>
          <a:r>
            <a:rPr lang="es-ES" dirty="0"/>
            <a:t>Se realiza la notificación al denunciado en lugar señalado.  </a:t>
          </a:r>
        </a:p>
      </dgm:t>
    </dgm:pt>
    <dgm:pt modelId="{B44E6EF9-54D2-6841-B5B7-A7458E12BB7D}" type="parTrans" cxnId="{4DC735BF-7475-BC4C-BD5E-15B026DDDD3B}">
      <dgm:prSet/>
      <dgm:spPr/>
      <dgm:t>
        <a:bodyPr/>
        <a:lstStyle/>
        <a:p>
          <a:endParaRPr lang="es-ES"/>
        </a:p>
      </dgm:t>
    </dgm:pt>
    <dgm:pt modelId="{E6AABEF2-0685-694B-A6D9-AEE1D57B3842}" type="sibTrans" cxnId="{4DC735BF-7475-BC4C-BD5E-15B026DDDD3B}">
      <dgm:prSet/>
      <dgm:spPr/>
      <dgm:t>
        <a:bodyPr/>
        <a:lstStyle/>
        <a:p>
          <a:endParaRPr lang="es-ES"/>
        </a:p>
      </dgm:t>
    </dgm:pt>
    <dgm:pt modelId="{230A6EEB-4B36-AE43-9736-ECC1243ECC42}">
      <dgm:prSet phldrT="[Texto]"/>
      <dgm:spPr/>
      <dgm:t>
        <a:bodyPr/>
        <a:lstStyle/>
        <a:p>
          <a:r>
            <a:rPr lang="es-ES" dirty="0"/>
            <a:t>Inspector de Trabajo realiza la inspección (visita la empresa/sede administrativa). </a:t>
          </a:r>
        </a:p>
      </dgm:t>
    </dgm:pt>
    <dgm:pt modelId="{93D44906-DF2C-8A4E-B8C2-CF6F1B08DD1C}" type="parTrans" cxnId="{5ED3DDD8-E340-824E-AD27-64A0D5B891D8}">
      <dgm:prSet/>
      <dgm:spPr/>
      <dgm:t>
        <a:bodyPr/>
        <a:lstStyle/>
        <a:p>
          <a:endParaRPr lang="es-ES"/>
        </a:p>
      </dgm:t>
    </dgm:pt>
    <dgm:pt modelId="{5AC648C6-9917-374B-875A-FA10999C7F52}" type="sibTrans" cxnId="{5ED3DDD8-E340-824E-AD27-64A0D5B891D8}">
      <dgm:prSet/>
      <dgm:spPr/>
      <dgm:t>
        <a:bodyPr/>
        <a:lstStyle/>
        <a:p>
          <a:endParaRPr lang="es-ES"/>
        </a:p>
      </dgm:t>
    </dgm:pt>
    <dgm:pt modelId="{E7CFC9FF-0DAD-5F4A-92C0-C1EFB78D85D3}">
      <dgm:prSet phldrT="[Texto]"/>
      <dgm:spPr/>
      <dgm:t>
        <a:bodyPr/>
        <a:lstStyle/>
        <a:p>
          <a:r>
            <a:rPr lang="es-ES" dirty="0"/>
            <a:t>Primera audiencia </a:t>
          </a:r>
        </a:p>
      </dgm:t>
    </dgm:pt>
    <dgm:pt modelId="{5546D28D-60BF-D049-A90A-4C5DF8CF9D88}" type="parTrans" cxnId="{6847F18B-BF8D-2743-A647-58F42429AAE8}">
      <dgm:prSet/>
      <dgm:spPr/>
      <dgm:t>
        <a:bodyPr/>
        <a:lstStyle/>
        <a:p>
          <a:endParaRPr lang="es-ES"/>
        </a:p>
      </dgm:t>
    </dgm:pt>
    <dgm:pt modelId="{76E97D50-B9EF-C347-A383-3F163FE5FC41}" type="sibTrans" cxnId="{6847F18B-BF8D-2743-A647-58F42429AAE8}">
      <dgm:prSet/>
      <dgm:spPr/>
      <dgm:t>
        <a:bodyPr/>
        <a:lstStyle/>
        <a:p>
          <a:endParaRPr lang="es-ES"/>
        </a:p>
      </dgm:t>
    </dgm:pt>
    <dgm:pt modelId="{0CCCFE7C-A688-E74F-8D9A-AF9F645D86CB}">
      <dgm:prSet phldrT="[Texto]"/>
      <dgm:spPr/>
      <dgm:t>
        <a:bodyPr/>
        <a:lstStyle/>
        <a:p>
          <a:r>
            <a:rPr lang="es-ES" dirty="0"/>
            <a:t>Se facciona acta de adjudicación correspondiente. </a:t>
          </a:r>
        </a:p>
      </dgm:t>
    </dgm:pt>
    <dgm:pt modelId="{F587709E-3E5D-5B47-90BA-707DAB591E74}" type="parTrans" cxnId="{F1C54521-E9F8-9D44-A191-B2C834AADC16}">
      <dgm:prSet/>
      <dgm:spPr/>
      <dgm:t>
        <a:bodyPr/>
        <a:lstStyle/>
        <a:p>
          <a:endParaRPr lang="es-ES"/>
        </a:p>
      </dgm:t>
    </dgm:pt>
    <dgm:pt modelId="{EA17F6ED-35DF-F747-9E53-CFEA3D83651F}" type="sibTrans" cxnId="{F1C54521-E9F8-9D44-A191-B2C834AADC16}">
      <dgm:prSet/>
      <dgm:spPr/>
      <dgm:t>
        <a:bodyPr/>
        <a:lstStyle/>
        <a:p>
          <a:endParaRPr lang="es-ES"/>
        </a:p>
      </dgm:t>
    </dgm:pt>
    <dgm:pt modelId="{2E6C298E-1F6C-6D4B-B728-1E4394218107}">
      <dgm:prSet phldrT="[Texto]"/>
      <dgm:spPr/>
      <dgm:t>
        <a:bodyPr/>
        <a:lstStyle/>
        <a:p>
          <a:r>
            <a:rPr lang="es-ES" dirty="0"/>
            <a:t>Se emiten prevenciones con el objeto de garantizar la restitución de los derechos vulnerados y adopción de medidas de ser el caso.</a:t>
          </a:r>
        </a:p>
      </dgm:t>
    </dgm:pt>
    <dgm:pt modelId="{63FB9A74-BC23-FC43-ACD4-9D6A1EE2E5FD}" type="parTrans" cxnId="{2F097D76-9B6C-ED4A-9AAD-58A8A648A322}">
      <dgm:prSet/>
      <dgm:spPr/>
      <dgm:t>
        <a:bodyPr/>
        <a:lstStyle/>
        <a:p>
          <a:endParaRPr lang="es-ES"/>
        </a:p>
      </dgm:t>
    </dgm:pt>
    <dgm:pt modelId="{E600A5A0-7315-B940-8031-730582564588}" type="sibTrans" cxnId="{2F097D76-9B6C-ED4A-9AAD-58A8A648A322}">
      <dgm:prSet/>
      <dgm:spPr/>
      <dgm:t>
        <a:bodyPr/>
        <a:lstStyle/>
        <a:p>
          <a:endParaRPr lang="es-ES"/>
        </a:p>
      </dgm:t>
    </dgm:pt>
    <dgm:pt modelId="{BE97D0AE-5497-C043-94FC-970CF7F13C76}">
      <dgm:prSet phldrT="[Texto]"/>
      <dgm:spPr/>
      <dgm:t>
        <a:bodyPr/>
        <a:lstStyle/>
        <a:p>
          <a:r>
            <a:rPr lang="es-ES" dirty="0"/>
            <a:t>Fija fecha para audiencia de verificación de las prevenciones, en un plazo no mayor de 8 días.</a:t>
          </a:r>
        </a:p>
      </dgm:t>
    </dgm:pt>
    <dgm:pt modelId="{A4F6C06C-2349-C14C-BD59-F66C3B9E037F}" type="parTrans" cxnId="{63757C53-85B2-4542-919B-DBA600973DD6}">
      <dgm:prSet/>
      <dgm:spPr/>
      <dgm:t>
        <a:bodyPr/>
        <a:lstStyle/>
        <a:p>
          <a:endParaRPr lang="es-ES"/>
        </a:p>
      </dgm:t>
    </dgm:pt>
    <dgm:pt modelId="{F695F78A-D338-5441-A72E-FA9AA9B65E75}" type="sibTrans" cxnId="{63757C53-85B2-4542-919B-DBA600973DD6}">
      <dgm:prSet/>
      <dgm:spPr/>
      <dgm:t>
        <a:bodyPr/>
        <a:lstStyle/>
        <a:p>
          <a:endParaRPr lang="es-ES"/>
        </a:p>
      </dgm:t>
    </dgm:pt>
    <dgm:pt modelId="{653DC3CC-A6CE-A54F-8E44-F9F3D30E50BD}">
      <dgm:prSet phldrT="[Texto]"/>
      <dgm:spPr/>
      <dgm:t>
        <a:bodyPr/>
        <a:lstStyle/>
        <a:p>
          <a:r>
            <a:rPr lang="es-ES" dirty="0"/>
            <a:t>PREVENCIONES </a:t>
          </a:r>
        </a:p>
      </dgm:t>
    </dgm:pt>
    <dgm:pt modelId="{3D4A35F9-763E-B14A-956C-231751F95775}" type="parTrans" cxnId="{D7B7F8E9-F4F3-0441-B367-49C9383E5AAE}">
      <dgm:prSet/>
      <dgm:spPr/>
      <dgm:t>
        <a:bodyPr/>
        <a:lstStyle/>
        <a:p>
          <a:endParaRPr lang="es-ES"/>
        </a:p>
      </dgm:t>
    </dgm:pt>
    <dgm:pt modelId="{DFE6D4F8-8459-3C4E-8717-04F66EB9486B}" type="sibTrans" cxnId="{D7B7F8E9-F4F3-0441-B367-49C9383E5AAE}">
      <dgm:prSet/>
      <dgm:spPr/>
      <dgm:t>
        <a:bodyPr/>
        <a:lstStyle/>
        <a:p>
          <a:endParaRPr lang="es-ES"/>
        </a:p>
      </dgm:t>
    </dgm:pt>
    <dgm:pt modelId="{1874F8BE-D40B-4123-AEED-72AB575C7BD4}">
      <dgm:prSet phldrT="[Texto]"/>
      <dgm:spPr/>
      <dgm:t>
        <a:bodyPr/>
        <a:lstStyle/>
        <a:p>
          <a:r>
            <a:rPr lang="es-ES" dirty="0"/>
            <a:t>Acta se notifica en la misma audiencia. </a:t>
          </a:r>
        </a:p>
      </dgm:t>
    </dgm:pt>
    <dgm:pt modelId="{4E4FD7A0-6994-45B0-9F49-78B69E7DCFB0}" type="parTrans" cxnId="{0F3B6FE4-6CC9-4F89-9A73-6F8949D500E2}">
      <dgm:prSet/>
      <dgm:spPr/>
      <dgm:t>
        <a:bodyPr/>
        <a:lstStyle/>
        <a:p>
          <a:endParaRPr lang="es-ES"/>
        </a:p>
      </dgm:t>
    </dgm:pt>
    <dgm:pt modelId="{1ABB3CB8-1FD5-4A08-AA1C-A4083387EFDF}" type="sibTrans" cxnId="{0F3B6FE4-6CC9-4F89-9A73-6F8949D500E2}">
      <dgm:prSet/>
      <dgm:spPr/>
      <dgm:t>
        <a:bodyPr/>
        <a:lstStyle/>
        <a:p>
          <a:endParaRPr lang="es-ES"/>
        </a:p>
      </dgm:t>
    </dgm:pt>
    <dgm:pt modelId="{E1DA4BE2-BB74-2949-9704-38503EAEA543}" type="pres">
      <dgm:prSet presAssocID="{4EE0B6EB-CEB6-0E40-BAEE-6B04A65E2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D45F55F-C340-8249-88CA-141870CE16F7}" type="pres">
      <dgm:prSet presAssocID="{82872E64-2F35-844F-9069-68B24A37E05D}" presName="composite" presStyleCnt="0"/>
      <dgm:spPr/>
    </dgm:pt>
    <dgm:pt modelId="{13714F82-AF5A-8F40-8738-0E411C379926}" type="pres">
      <dgm:prSet presAssocID="{82872E64-2F35-844F-9069-68B24A37E05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90898BD-5B94-8E4C-B6A6-ABBE0E6E7DB3}" type="pres">
      <dgm:prSet presAssocID="{82872E64-2F35-844F-9069-68B24A37E05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B11B8E7-1FC7-7B4D-B327-F988749C335B}" type="pres">
      <dgm:prSet presAssocID="{F7D3643A-FC00-7C42-AD6C-A63D8654786E}" presName="sp" presStyleCnt="0"/>
      <dgm:spPr/>
    </dgm:pt>
    <dgm:pt modelId="{1DD4EDE1-A650-B341-83CA-DF3A6023798F}" type="pres">
      <dgm:prSet presAssocID="{D57AF02A-DAFA-DC4C-B660-AA82D16216EF}" presName="composite" presStyleCnt="0"/>
      <dgm:spPr/>
    </dgm:pt>
    <dgm:pt modelId="{BA54FBFD-5A6D-9B4C-993D-4B74BFE58B1D}" type="pres">
      <dgm:prSet presAssocID="{D57AF02A-DAFA-DC4C-B660-AA82D16216E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4020340-5AA8-8B4B-BA40-50CDB08BB074}" type="pres">
      <dgm:prSet presAssocID="{D57AF02A-DAFA-DC4C-B660-AA82D16216E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CA0DECF-CD2F-A644-BC51-C43B0E1D0A02}" type="pres">
      <dgm:prSet presAssocID="{FB78CEE6-332B-7E44-9C06-4245F8AAEC08}" presName="sp" presStyleCnt="0"/>
      <dgm:spPr/>
    </dgm:pt>
    <dgm:pt modelId="{399CFB51-A19A-2348-A0AD-D5F3045D5E5B}" type="pres">
      <dgm:prSet presAssocID="{E7CFC9FF-0DAD-5F4A-92C0-C1EFB78D85D3}" presName="composite" presStyleCnt="0"/>
      <dgm:spPr/>
    </dgm:pt>
    <dgm:pt modelId="{3FB8417B-DE40-E745-92BA-133B498EE5A2}" type="pres">
      <dgm:prSet presAssocID="{E7CFC9FF-0DAD-5F4A-92C0-C1EFB78D85D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4FBA816-124E-074A-BBEA-C22A51E0DD4B}" type="pres">
      <dgm:prSet presAssocID="{E7CFC9FF-0DAD-5F4A-92C0-C1EFB78D85D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69B27A3-8497-2342-B6F6-3CDE7AEEF451}" type="pres">
      <dgm:prSet presAssocID="{76E97D50-B9EF-C347-A383-3F163FE5FC41}" presName="sp" presStyleCnt="0"/>
      <dgm:spPr/>
    </dgm:pt>
    <dgm:pt modelId="{9BAF2316-C9E7-6E4F-894D-6E2E0017427B}" type="pres">
      <dgm:prSet presAssocID="{653DC3CC-A6CE-A54F-8E44-F9F3D30E50BD}" presName="composite" presStyleCnt="0"/>
      <dgm:spPr/>
    </dgm:pt>
    <dgm:pt modelId="{CA5A821D-CBD6-6740-9E17-AA67AEFD7F98}" type="pres">
      <dgm:prSet presAssocID="{653DC3CC-A6CE-A54F-8E44-F9F3D30E50B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C3CB746-D5DB-174F-A037-406F8880F7E4}" type="pres">
      <dgm:prSet presAssocID="{653DC3CC-A6CE-A54F-8E44-F9F3D30E50B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F097D76-9B6C-ED4A-9AAD-58A8A648A322}" srcId="{653DC3CC-A6CE-A54F-8E44-F9F3D30E50BD}" destId="{2E6C298E-1F6C-6D4B-B728-1E4394218107}" srcOrd="0" destOrd="0" parTransId="{63FB9A74-BC23-FC43-ACD4-9D6A1EE2E5FD}" sibTransId="{E600A5A0-7315-B940-8031-730582564588}"/>
    <dgm:cxn modelId="{F1C54521-E9F8-9D44-A191-B2C834AADC16}" srcId="{E7CFC9FF-0DAD-5F4A-92C0-C1EFB78D85D3}" destId="{0CCCFE7C-A688-E74F-8D9A-AF9F645D86CB}" srcOrd="1" destOrd="0" parTransId="{F587709E-3E5D-5B47-90BA-707DAB591E74}" sibTransId="{EA17F6ED-35DF-F747-9E53-CFEA3D83651F}"/>
    <dgm:cxn modelId="{6FDE8B9C-EBF2-0443-8A27-9F599E2DD0B9}" type="presOf" srcId="{EEB5A86A-9C18-2E46-848C-D4D4C86C6929}" destId="{F90898BD-5B94-8E4C-B6A6-ABBE0E6E7DB3}" srcOrd="0" destOrd="0" presId="urn:microsoft.com/office/officeart/2005/8/layout/chevron2"/>
    <dgm:cxn modelId="{4DC735BF-7475-BC4C-BD5E-15B026DDDD3B}" srcId="{D57AF02A-DAFA-DC4C-B660-AA82D16216EF}" destId="{050E664C-CBF2-E649-BF29-30CD4E9623B2}" srcOrd="0" destOrd="0" parTransId="{B44E6EF9-54D2-6841-B5B7-A7458E12BB7D}" sibTransId="{E6AABEF2-0685-694B-A6D9-AEE1D57B3842}"/>
    <dgm:cxn modelId="{059B6EA4-861B-3143-8CB4-7028B6C9CECC}" srcId="{82872E64-2F35-844F-9069-68B24A37E05D}" destId="{8F5A568C-665C-6E4A-8E1E-F88E0D14F80D}" srcOrd="1" destOrd="0" parTransId="{2187B0DA-A6EC-0D4B-A9EE-150FD5550FB1}" sibTransId="{89413820-FC60-FD4F-9C08-AABE3A8287D1}"/>
    <dgm:cxn modelId="{924223A5-0236-1247-8091-00031E581580}" type="presOf" srcId="{D57AF02A-DAFA-DC4C-B660-AA82D16216EF}" destId="{BA54FBFD-5A6D-9B4C-993D-4B74BFE58B1D}" srcOrd="0" destOrd="0" presId="urn:microsoft.com/office/officeart/2005/8/layout/chevron2"/>
    <dgm:cxn modelId="{25FF0570-7987-B243-B680-AC2C9594674A}" type="presOf" srcId="{230A6EEB-4B36-AE43-9736-ECC1243ECC42}" destId="{F4FBA816-124E-074A-BBEA-C22A51E0DD4B}" srcOrd="0" destOrd="0" presId="urn:microsoft.com/office/officeart/2005/8/layout/chevron2"/>
    <dgm:cxn modelId="{99E2E209-296D-974C-96B2-C586C2171D9F}" type="presOf" srcId="{8F5A568C-665C-6E4A-8E1E-F88E0D14F80D}" destId="{F90898BD-5B94-8E4C-B6A6-ABBE0E6E7DB3}" srcOrd="0" destOrd="1" presId="urn:microsoft.com/office/officeart/2005/8/layout/chevron2"/>
    <dgm:cxn modelId="{6847F18B-BF8D-2743-A647-58F42429AAE8}" srcId="{4EE0B6EB-CEB6-0E40-BAEE-6B04A65E2E79}" destId="{E7CFC9FF-0DAD-5F4A-92C0-C1EFB78D85D3}" srcOrd="2" destOrd="0" parTransId="{5546D28D-60BF-D049-A90A-4C5DF8CF9D88}" sibTransId="{76E97D50-B9EF-C347-A383-3F163FE5FC41}"/>
    <dgm:cxn modelId="{024C9240-37DD-4FED-9D03-C07FD615E007}" type="presOf" srcId="{1874F8BE-D40B-4123-AEED-72AB575C7BD4}" destId="{4C3CB746-D5DB-174F-A037-406F8880F7E4}" srcOrd="0" destOrd="2" presId="urn:microsoft.com/office/officeart/2005/8/layout/chevron2"/>
    <dgm:cxn modelId="{C96F3124-0CE1-AB4F-9838-CD67F3963200}" type="presOf" srcId="{BE97D0AE-5497-C043-94FC-970CF7F13C76}" destId="{4C3CB746-D5DB-174F-A037-406F8880F7E4}" srcOrd="0" destOrd="1" presId="urn:microsoft.com/office/officeart/2005/8/layout/chevron2"/>
    <dgm:cxn modelId="{62FD11DB-0C56-D642-8F05-DFCDBD12E3FA}" type="presOf" srcId="{82872E64-2F35-844F-9069-68B24A37E05D}" destId="{13714F82-AF5A-8F40-8738-0E411C379926}" srcOrd="0" destOrd="0" presId="urn:microsoft.com/office/officeart/2005/8/layout/chevron2"/>
    <dgm:cxn modelId="{63757C53-85B2-4542-919B-DBA600973DD6}" srcId="{653DC3CC-A6CE-A54F-8E44-F9F3D30E50BD}" destId="{BE97D0AE-5497-C043-94FC-970CF7F13C76}" srcOrd="1" destOrd="0" parTransId="{A4F6C06C-2349-C14C-BD59-F66C3B9E037F}" sibTransId="{F695F78A-D338-5441-A72E-FA9AA9B65E75}"/>
    <dgm:cxn modelId="{119642D3-F00F-864B-94A4-58C9D5AB4D69}" type="presOf" srcId="{050E664C-CBF2-E649-BF29-30CD4E9623B2}" destId="{A4020340-5AA8-8B4B-BA40-50CDB08BB074}" srcOrd="0" destOrd="0" presId="urn:microsoft.com/office/officeart/2005/8/layout/chevron2"/>
    <dgm:cxn modelId="{F7980244-5490-EE4C-868C-95DEF2B827BC}" type="presOf" srcId="{2E6C298E-1F6C-6D4B-B728-1E4394218107}" destId="{4C3CB746-D5DB-174F-A037-406F8880F7E4}" srcOrd="0" destOrd="0" presId="urn:microsoft.com/office/officeart/2005/8/layout/chevron2"/>
    <dgm:cxn modelId="{E6FEC126-5A35-6E4F-83D7-B97EE82782F5}" srcId="{4EE0B6EB-CEB6-0E40-BAEE-6B04A65E2E79}" destId="{D57AF02A-DAFA-DC4C-B660-AA82D16216EF}" srcOrd="1" destOrd="0" parTransId="{A977463F-4B4D-8E47-9E77-FFB1857E5767}" sibTransId="{FB78CEE6-332B-7E44-9C06-4245F8AAEC08}"/>
    <dgm:cxn modelId="{0130A80E-4D1F-B34C-8B41-499272CD045A}" srcId="{4EE0B6EB-CEB6-0E40-BAEE-6B04A65E2E79}" destId="{82872E64-2F35-844F-9069-68B24A37E05D}" srcOrd="0" destOrd="0" parTransId="{E5A5B518-39D4-7F48-B349-2D126231E9A0}" sibTransId="{F7D3643A-FC00-7C42-AD6C-A63D8654786E}"/>
    <dgm:cxn modelId="{634D3AA2-4573-A746-B534-89ED0931C414}" type="presOf" srcId="{4EE0B6EB-CEB6-0E40-BAEE-6B04A65E2E79}" destId="{E1DA4BE2-BB74-2949-9704-38503EAEA543}" srcOrd="0" destOrd="0" presId="urn:microsoft.com/office/officeart/2005/8/layout/chevron2"/>
    <dgm:cxn modelId="{144298C1-B0B5-2649-A380-B5777FC571FB}" type="presOf" srcId="{653DC3CC-A6CE-A54F-8E44-F9F3D30E50BD}" destId="{CA5A821D-CBD6-6740-9E17-AA67AEFD7F98}" srcOrd="0" destOrd="0" presId="urn:microsoft.com/office/officeart/2005/8/layout/chevron2"/>
    <dgm:cxn modelId="{0F3B6FE4-6CC9-4F89-9A73-6F8949D500E2}" srcId="{653DC3CC-A6CE-A54F-8E44-F9F3D30E50BD}" destId="{1874F8BE-D40B-4123-AEED-72AB575C7BD4}" srcOrd="2" destOrd="0" parTransId="{4E4FD7A0-6994-45B0-9F49-78B69E7DCFB0}" sibTransId="{1ABB3CB8-1FD5-4A08-AA1C-A4083387EFDF}"/>
    <dgm:cxn modelId="{71563209-1BFB-CC48-97DA-21019E4EAF12}" type="presOf" srcId="{E7CFC9FF-0DAD-5F4A-92C0-C1EFB78D85D3}" destId="{3FB8417B-DE40-E745-92BA-133B498EE5A2}" srcOrd="0" destOrd="0" presId="urn:microsoft.com/office/officeart/2005/8/layout/chevron2"/>
    <dgm:cxn modelId="{CA51C835-255C-E44F-A98F-07C03370D720}" srcId="{82872E64-2F35-844F-9069-68B24A37E05D}" destId="{EEB5A86A-9C18-2E46-848C-D4D4C86C6929}" srcOrd="0" destOrd="0" parTransId="{A03DE0E8-37CD-DA41-B27E-BB983E0F23A9}" sibTransId="{FF55DC93-4B52-E643-A242-F159358CB1E7}"/>
    <dgm:cxn modelId="{5ED3DDD8-E340-824E-AD27-64A0D5B891D8}" srcId="{E7CFC9FF-0DAD-5F4A-92C0-C1EFB78D85D3}" destId="{230A6EEB-4B36-AE43-9736-ECC1243ECC42}" srcOrd="0" destOrd="0" parTransId="{93D44906-DF2C-8A4E-B8C2-CF6F1B08DD1C}" sibTransId="{5AC648C6-9917-374B-875A-FA10999C7F52}"/>
    <dgm:cxn modelId="{D7B7F8E9-F4F3-0441-B367-49C9383E5AAE}" srcId="{4EE0B6EB-CEB6-0E40-BAEE-6B04A65E2E79}" destId="{653DC3CC-A6CE-A54F-8E44-F9F3D30E50BD}" srcOrd="3" destOrd="0" parTransId="{3D4A35F9-763E-B14A-956C-231751F95775}" sibTransId="{DFE6D4F8-8459-3C4E-8717-04F66EB9486B}"/>
    <dgm:cxn modelId="{3E6A8579-4F10-9A4A-8D66-92BC58DC5C30}" type="presOf" srcId="{0CCCFE7C-A688-E74F-8D9A-AF9F645D86CB}" destId="{F4FBA816-124E-074A-BBEA-C22A51E0DD4B}" srcOrd="0" destOrd="1" presId="urn:microsoft.com/office/officeart/2005/8/layout/chevron2"/>
    <dgm:cxn modelId="{958E871D-EEA0-3C46-BBA8-FD1FD1A8C320}" type="presParOf" srcId="{E1DA4BE2-BB74-2949-9704-38503EAEA543}" destId="{BD45F55F-C340-8249-88CA-141870CE16F7}" srcOrd="0" destOrd="0" presId="urn:microsoft.com/office/officeart/2005/8/layout/chevron2"/>
    <dgm:cxn modelId="{16F713AC-22EC-4740-BA12-31D85CA83397}" type="presParOf" srcId="{BD45F55F-C340-8249-88CA-141870CE16F7}" destId="{13714F82-AF5A-8F40-8738-0E411C379926}" srcOrd="0" destOrd="0" presId="urn:microsoft.com/office/officeart/2005/8/layout/chevron2"/>
    <dgm:cxn modelId="{5CCB1058-FA1A-A44F-8C99-087D90D02A95}" type="presParOf" srcId="{BD45F55F-C340-8249-88CA-141870CE16F7}" destId="{F90898BD-5B94-8E4C-B6A6-ABBE0E6E7DB3}" srcOrd="1" destOrd="0" presId="urn:microsoft.com/office/officeart/2005/8/layout/chevron2"/>
    <dgm:cxn modelId="{C2801A03-A75E-754B-9741-753D35074E99}" type="presParOf" srcId="{E1DA4BE2-BB74-2949-9704-38503EAEA543}" destId="{8B11B8E7-1FC7-7B4D-B327-F988749C335B}" srcOrd="1" destOrd="0" presId="urn:microsoft.com/office/officeart/2005/8/layout/chevron2"/>
    <dgm:cxn modelId="{9E59F466-EA00-1F43-A145-9A0AC73F03EE}" type="presParOf" srcId="{E1DA4BE2-BB74-2949-9704-38503EAEA543}" destId="{1DD4EDE1-A650-B341-83CA-DF3A6023798F}" srcOrd="2" destOrd="0" presId="urn:microsoft.com/office/officeart/2005/8/layout/chevron2"/>
    <dgm:cxn modelId="{34875BF5-1665-1E4B-91E9-642E02D189C3}" type="presParOf" srcId="{1DD4EDE1-A650-B341-83CA-DF3A6023798F}" destId="{BA54FBFD-5A6D-9B4C-993D-4B74BFE58B1D}" srcOrd="0" destOrd="0" presId="urn:microsoft.com/office/officeart/2005/8/layout/chevron2"/>
    <dgm:cxn modelId="{D5717796-0B2F-8642-96C3-D13D4013C31D}" type="presParOf" srcId="{1DD4EDE1-A650-B341-83CA-DF3A6023798F}" destId="{A4020340-5AA8-8B4B-BA40-50CDB08BB074}" srcOrd="1" destOrd="0" presId="urn:microsoft.com/office/officeart/2005/8/layout/chevron2"/>
    <dgm:cxn modelId="{417DFFBF-387C-C547-B2B5-AC6C4568136A}" type="presParOf" srcId="{E1DA4BE2-BB74-2949-9704-38503EAEA543}" destId="{BCA0DECF-CD2F-A644-BC51-C43B0E1D0A02}" srcOrd="3" destOrd="0" presId="urn:microsoft.com/office/officeart/2005/8/layout/chevron2"/>
    <dgm:cxn modelId="{AD9F3457-66FE-8E46-8087-097C1BFB1DB5}" type="presParOf" srcId="{E1DA4BE2-BB74-2949-9704-38503EAEA543}" destId="{399CFB51-A19A-2348-A0AD-D5F3045D5E5B}" srcOrd="4" destOrd="0" presId="urn:microsoft.com/office/officeart/2005/8/layout/chevron2"/>
    <dgm:cxn modelId="{10F5495B-D15E-3746-80D0-7CB050D1955B}" type="presParOf" srcId="{399CFB51-A19A-2348-A0AD-D5F3045D5E5B}" destId="{3FB8417B-DE40-E745-92BA-133B498EE5A2}" srcOrd="0" destOrd="0" presId="urn:microsoft.com/office/officeart/2005/8/layout/chevron2"/>
    <dgm:cxn modelId="{02A0E88E-7B06-924A-8531-6B881F57159F}" type="presParOf" srcId="{399CFB51-A19A-2348-A0AD-D5F3045D5E5B}" destId="{F4FBA816-124E-074A-BBEA-C22A51E0DD4B}" srcOrd="1" destOrd="0" presId="urn:microsoft.com/office/officeart/2005/8/layout/chevron2"/>
    <dgm:cxn modelId="{CF35BFC5-1A27-574D-8AA5-58EDDA3FBF78}" type="presParOf" srcId="{E1DA4BE2-BB74-2949-9704-38503EAEA543}" destId="{A69B27A3-8497-2342-B6F6-3CDE7AEEF451}" srcOrd="5" destOrd="0" presId="urn:microsoft.com/office/officeart/2005/8/layout/chevron2"/>
    <dgm:cxn modelId="{9E1C549B-6461-2F4C-A6C6-8C6772E90293}" type="presParOf" srcId="{E1DA4BE2-BB74-2949-9704-38503EAEA543}" destId="{9BAF2316-C9E7-6E4F-894D-6E2E0017427B}" srcOrd="6" destOrd="0" presId="urn:microsoft.com/office/officeart/2005/8/layout/chevron2"/>
    <dgm:cxn modelId="{47C2AAB3-A5E9-5641-9BDC-F6B1A6CDAC80}" type="presParOf" srcId="{9BAF2316-C9E7-6E4F-894D-6E2E0017427B}" destId="{CA5A821D-CBD6-6740-9E17-AA67AEFD7F98}" srcOrd="0" destOrd="0" presId="urn:microsoft.com/office/officeart/2005/8/layout/chevron2"/>
    <dgm:cxn modelId="{35422D1F-77AA-1E43-930C-2C9FD2F65C52}" type="presParOf" srcId="{9BAF2316-C9E7-6E4F-894D-6E2E0017427B}" destId="{4C3CB746-D5DB-174F-A037-406F8880F7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0B6EB-CEB6-0E40-BAEE-6B04A65E2E7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67874A-840B-5543-B8A5-42CBED1FB5CE}">
      <dgm:prSet phldrT="[Texto]"/>
      <dgm:spPr/>
      <dgm:t>
        <a:bodyPr/>
        <a:lstStyle/>
        <a:p>
          <a:r>
            <a:rPr lang="es-ES" dirty="0"/>
            <a:t>Asignación </a:t>
          </a:r>
        </a:p>
      </dgm:t>
    </dgm:pt>
    <dgm:pt modelId="{077B5864-D92B-7144-9286-EFEB98C713DF}" type="parTrans" cxnId="{580F95B3-FB8C-D646-AAFF-303496B3CD74}">
      <dgm:prSet/>
      <dgm:spPr/>
      <dgm:t>
        <a:bodyPr/>
        <a:lstStyle/>
        <a:p>
          <a:endParaRPr lang="es-ES"/>
        </a:p>
      </dgm:t>
    </dgm:pt>
    <dgm:pt modelId="{9740F139-E806-E541-A46D-4662AC7FBCA3}" type="sibTrans" cxnId="{580F95B3-FB8C-D646-AAFF-303496B3CD74}">
      <dgm:prSet/>
      <dgm:spPr/>
      <dgm:t>
        <a:bodyPr/>
        <a:lstStyle/>
        <a:p>
          <a:endParaRPr lang="es-ES"/>
        </a:p>
      </dgm:t>
    </dgm:pt>
    <dgm:pt modelId="{7066CD3B-B127-194C-972E-9EE222DA10AC}">
      <dgm:prSet phldrT="[Texto]"/>
      <dgm:spPr/>
      <dgm:t>
        <a:bodyPr/>
        <a:lstStyle/>
        <a:p>
          <a:r>
            <a:rPr lang="es-ES" dirty="0"/>
            <a:t>Se designa (nombramiento) a los Inspectores de Trabajo los lugares a inspeccionar, según el Plan Operativo. </a:t>
          </a:r>
        </a:p>
      </dgm:t>
    </dgm:pt>
    <dgm:pt modelId="{595E91F5-0E99-684E-99FC-C6411C151F3A}" type="parTrans" cxnId="{BF1E4E98-C6DC-3544-A649-8D25BBD1D11A}">
      <dgm:prSet/>
      <dgm:spPr/>
      <dgm:t>
        <a:bodyPr/>
        <a:lstStyle/>
        <a:p>
          <a:endParaRPr lang="es-ES"/>
        </a:p>
      </dgm:t>
    </dgm:pt>
    <dgm:pt modelId="{6C99B62F-4C92-9F42-9354-653EFEFDAF55}" type="sibTrans" cxnId="{BF1E4E98-C6DC-3544-A649-8D25BBD1D11A}">
      <dgm:prSet/>
      <dgm:spPr/>
      <dgm:t>
        <a:bodyPr/>
        <a:lstStyle/>
        <a:p>
          <a:endParaRPr lang="es-ES"/>
        </a:p>
      </dgm:t>
    </dgm:pt>
    <dgm:pt modelId="{82872E64-2F35-844F-9069-68B24A37E05D}">
      <dgm:prSet phldrT="[Texto]"/>
      <dgm:spPr/>
      <dgm:t>
        <a:bodyPr/>
        <a:lstStyle/>
        <a:p>
          <a:r>
            <a:rPr lang="es-ES" dirty="0"/>
            <a:t>Acta de Inspección </a:t>
          </a:r>
        </a:p>
      </dgm:t>
    </dgm:pt>
    <dgm:pt modelId="{E5A5B518-39D4-7F48-B349-2D126231E9A0}" type="parTrans" cxnId="{0130A80E-4D1F-B34C-8B41-499272CD045A}">
      <dgm:prSet/>
      <dgm:spPr/>
      <dgm:t>
        <a:bodyPr/>
        <a:lstStyle/>
        <a:p>
          <a:endParaRPr lang="es-ES"/>
        </a:p>
      </dgm:t>
    </dgm:pt>
    <dgm:pt modelId="{F7D3643A-FC00-7C42-AD6C-A63D8654786E}" type="sibTrans" cxnId="{0130A80E-4D1F-B34C-8B41-499272CD045A}">
      <dgm:prSet/>
      <dgm:spPr/>
      <dgm:t>
        <a:bodyPr/>
        <a:lstStyle/>
        <a:p>
          <a:endParaRPr lang="es-ES"/>
        </a:p>
      </dgm:t>
    </dgm:pt>
    <dgm:pt modelId="{EEB5A86A-9C18-2E46-848C-D4D4C86C6929}">
      <dgm:prSet phldrT="[Texto]"/>
      <dgm:spPr/>
      <dgm:t>
        <a:bodyPr/>
        <a:lstStyle/>
        <a:p>
          <a:r>
            <a:rPr lang="es-ES" dirty="0"/>
            <a:t>El Inspector de Trabajo deja constancia en acta de las diligencias realizadas.</a:t>
          </a:r>
        </a:p>
      </dgm:t>
    </dgm:pt>
    <dgm:pt modelId="{A03DE0E8-37CD-DA41-B27E-BB983E0F23A9}" type="parTrans" cxnId="{CA51C835-255C-E44F-A98F-07C03370D720}">
      <dgm:prSet/>
      <dgm:spPr/>
      <dgm:t>
        <a:bodyPr/>
        <a:lstStyle/>
        <a:p>
          <a:endParaRPr lang="es-ES"/>
        </a:p>
      </dgm:t>
    </dgm:pt>
    <dgm:pt modelId="{FF55DC93-4B52-E643-A242-F159358CB1E7}" type="sibTrans" cxnId="{CA51C835-255C-E44F-A98F-07C03370D720}">
      <dgm:prSet/>
      <dgm:spPr/>
      <dgm:t>
        <a:bodyPr/>
        <a:lstStyle/>
        <a:p>
          <a:endParaRPr lang="es-ES"/>
        </a:p>
      </dgm:t>
    </dgm:pt>
    <dgm:pt modelId="{EF37D8E7-D8FA-724D-933C-9E8CC04BFCB1}">
      <dgm:prSet phldrT="[Texto]"/>
      <dgm:spPr/>
      <dgm:t>
        <a:bodyPr/>
        <a:lstStyle/>
        <a:p>
          <a:r>
            <a:rPr lang="es-ES" dirty="0"/>
            <a:t>Se emiten prevenciones con el objeto de garantizar la restitución de los derechos vulnerados y adopción de medidas de ser el caso.</a:t>
          </a:r>
        </a:p>
      </dgm:t>
    </dgm:pt>
    <dgm:pt modelId="{56F29DA2-2B7F-014D-8441-A3CF404D21BE}" type="parTrans" cxnId="{38819587-4CE9-5D44-9DC9-E840724CD25D}">
      <dgm:prSet/>
      <dgm:spPr/>
      <dgm:t>
        <a:bodyPr/>
        <a:lstStyle/>
        <a:p>
          <a:endParaRPr lang="es-ES"/>
        </a:p>
      </dgm:t>
    </dgm:pt>
    <dgm:pt modelId="{CF38FEBD-0E01-9341-97AB-1F9E8EE93FC7}" type="sibTrans" cxnId="{38819587-4CE9-5D44-9DC9-E840724CD25D}">
      <dgm:prSet/>
      <dgm:spPr/>
      <dgm:t>
        <a:bodyPr/>
        <a:lstStyle/>
        <a:p>
          <a:endParaRPr lang="es-ES"/>
        </a:p>
      </dgm:t>
    </dgm:pt>
    <dgm:pt modelId="{D183B094-127B-184A-85C4-7E57790FAF97}">
      <dgm:prSet phldrT="[Texto]"/>
      <dgm:spPr/>
      <dgm:t>
        <a:bodyPr/>
        <a:lstStyle/>
        <a:p>
          <a:r>
            <a:rPr lang="es-ES" dirty="0"/>
            <a:t>Fija fecha para la verificación de prevenciones, en un plazo no mayor de 8 días.</a:t>
          </a:r>
        </a:p>
      </dgm:t>
    </dgm:pt>
    <dgm:pt modelId="{329B0105-B9D0-5548-AC92-AB8D5E2CE858}" type="parTrans" cxnId="{0D9232C9-AFC0-D04D-8EAA-642876D09CC1}">
      <dgm:prSet/>
      <dgm:spPr/>
      <dgm:t>
        <a:bodyPr/>
        <a:lstStyle/>
        <a:p>
          <a:endParaRPr lang="es-ES"/>
        </a:p>
      </dgm:t>
    </dgm:pt>
    <dgm:pt modelId="{D57D45DA-C3E7-FD46-B27B-8F2C685B2EF0}" type="sibTrans" cxnId="{0D9232C9-AFC0-D04D-8EAA-642876D09CC1}">
      <dgm:prSet/>
      <dgm:spPr/>
      <dgm:t>
        <a:bodyPr/>
        <a:lstStyle/>
        <a:p>
          <a:endParaRPr lang="es-ES"/>
        </a:p>
      </dgm:t>
    </dgm:pt>
    <dgm:pt modelId="{3FFF7CB3-2EAD-6F41-9B21-4A76050B117C}">
      <dgm:prSet phldrT="[Texto]"/>
      <dgm:spPr/>
      <dgm:t>
        <a:bodyPr/>
        <a:lstStyle/>
        <a:p>
          <a:r>
            <a:rPr lang="es-ES" dirty="0"/>
            <a:t>Acta es notificada en la diligencia. </a:t>
          </a:r>
        </a:p>
      </dgm:t>
    </dgm:pt>
    <dgm:pt modelId="{141728F7-D8A6-6F4F-B828-07789CACC7BC}" type="parTrans" cxnId="{0FFE6A19-B5AD-2742-8333-11D96334A83E}">
      <dgm:prSet/>
      <dgm:spPr/>
      <dgm:t>
        <a:bodyPr/>
        <a:lstStyle/>
        <a:p>
          <a:endParaRPr lang="es-ES"/>
        </a:p>
      </dgm:t>
    </dgm:pt>
    <dgm:pt modelId="{652DB9B1-20A7-214A-896E-CBE3571C3A3E}" type="sibTrans" cxnId="{0FFE6A19-B5AD-2742-8333-11D96334A83E}">
      <dgm:prSet/>
      <dgm:spPr/>
      <dgm:t>
        <a:bodyPr/>
        <a:lstStyle/>
        <a:p>
          <a:endParaRPr lang="es-ES"/>
        </a:p>
      </dgm:t>
    </dgm:pt>
    <dgm:pt modelId="{32DB536B-B55C-124E-A370-D51CAE3CABEC}">
      <dgm:prSet phldrT="[Texto]"/>
      <dgm:spPr/>
      <dgm:t>
        <a:bodyPr/>
        <a:lstStyle/>
        <a:p>
          <a:r>
            <a:rPr lang="es-ES" dirty="0"/>
            <a:t>PREVENCIONES </a:t>
          </a:r>
        </a:p>
      </dgm:t>
    </dgm:pt>
    <dgm:pt modelId="{6860F91D-51D4-7440-9F96-01D6F4853CF5}" type="parTrans" cxnId="{3669F8A9-1CE9-6848-9C18-AE99B1F6C671}">
      <dgm:prSet/>
      <dgm:spPr/>
      <dgm:t>
        <a:bodyPr/>
        <a:lstStyle/>
        <a:p>
          <a:endParaRPr lang="es-ES"/>
        </a:p>
      </dgm:t>
    </dgm:pt>
    <dgm:pt modelId="{EFFBC2F5-8064-9B4C-9E6D-B6FE94709B40}" type="sibTrans" cxnId="{3669F8A9-1CE9-6848-9C18-AE99B1F6C671}">
      <dgm:prSet/>
      <dgm:spPr/>
      <dgm:t>
        <a:bodyPr/>
        <a:lstStyle/>
        <a:p>
          <a:endParaRPr lang="es-ES"/>
        </a:p>
      </dgm:t>
    </dgm:pt>
    <dgm:pt modelId="{E1DA4BE2-BB74-2949-9704-38503EAEA543}" type="pres">
      <dgm:prSet presAssocID="{4EE0B6EB-CEB6-0E40-BAEE-6B04A65E2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69FBCEB-81DD-2044-8A37-221C62AC3893}" type="pres">
      <dgm:prSet presAssocID="{BA67874A-840B-5543-B8A5-42CBED1FB5CE}" presName="composite" presStyleCnt="0"/>
      <dgm:spPr/>
    </dgm:pt>
    <dgm:pt modelId="{AD8DFD27-B646-2140-9CEF-447ED1984335}" type="pres">
      <dgm:prSet presAssocID="{BA67874A-840B-5543-B8A5-42CBED1FB5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4975B87-3815-9045-BA82-E5E98F8FC03C}" type="pres">
      <dgm:prSet presAssocID="{BA67874A-840B-5543-B8A5-42CBED1FB5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E487D9F-4EC6-9B40-9353-0A4072A84492}" type="pres">
      <dgm:prSet presAssocID="{9740F139-E806-E541-A46D-4662AC7FBCA3}" presName="sp" presStyleCnt="0"/>
      <dgm:spPr/>
    </dgm:pt>
    <dgm:pt modelId="{BD45F55F-C340-8249-88CA-141870CE16F7}" type="pres">
      <dgm:prSet presAssocID="{82872E64-2F35-844F-9069-68B24A37E05D}" presName="composite" presStyleCnt="0"/>
      <dgm:spPr/>
    </dgm:pt>
    <dgm:pt modelId="{13714F82-AF5A-8F40-8738-0E411C379926}" type="pres">
      <dgm:prSet presAssocID="{82872E64-2F35-844F-9069-68B24A37E0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90898BD-5B94-8E4C-B6A6-ABBE0E6E7DB3}" type="pres">
      <dgm:prSet presAssocID="{82872E64-2F35-844F-9069-68B24A37E05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894CBC4-E2AA-F943-90AD-332DFC2BD39D}" type="pres">
      <dgm:prSet presAssocID="{F7D3643A-FC00-7C42-AD6C-A63D8654786E}" presName="sp" presStyleCnt="0"/>
      <dgm:spPr/>
    </dgm:pt>
    <dgm:pt modelId="{1B97A74D-489E-2A44-BD38-530867612914}" type="pres">
      <dgm:prSet presAssocID="{32DB536B-B55C-124E-A370-D51CAE3CABEC}" presName="composite" presStyleCnt="0"/>
      <dgm:spPr/>
    </dgm:pt>
    <dgm:pt modelId="{ECEE01F8-61C3-1342-8EB0-192B30714FA7}" type="pres">
      <dgm:prSet presAssocID="{32DB536B-B55C-124E-A370-D51CAE3CAB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288D105-729F-5341-B9BD-29D7CE4C5E3D}" type="pres">
      <dgm:prSet presAssocID="{32DB536B-B55C-124E-A370-D51CAE3CABE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38819587-4CE9-5D44-9DC9-E840724CD25D}" srcId="{32DB536B-B55C-124E-A370-D51CAE3CABEC}" destId="{EF37D8E7-D8FA-724D-933C-9E8CC04BFCB1}" srcOrd="0" destOrd="0" parTransId="{56F29DA2-2B7F-014D-8441-A3CF404D21BE}" sibTransId="{CF38FEBD-0E01-9341-97AB-1F9E8EE93FC7}"/>
    <dgm:cxn modelId="{BC273CFA-71A4-2243-B790-217872504555}" type="presOf" srcId="{4EE0B6EB-CEB6-0E40-BAEE-6B04A65E2E79}" destId="{E1DA4BE2-BB74-2949-9704-38503EAEA543}" srcOrd="0" destOrd="0" presId="urn:microsoft.com/office/officeart/2005/8/layout/chevron2"/>
    <dgm:cxn modelId="{0F23B247-13B2-4B49-A124-20641E68817A}" type="presOf" srcId="{BA67874A-840B-5543-B8A5-42CBED1FB5CE}" destId="{AD8DFD27-B646-2140-9CEF-447ED1984335}" srcOrd="0" destOrd="0" presId="urn:microsoft.com/office/officeart/2005/8/layout/chevron2"/>
    <dgm:cxn modelId="{BF1E4E98-C6DC-3544-A649-8D25BBD1D11A}" srcId="{BA67874A-840B-5543-B8A5-42CBED1FB5CE}" destId="{7066CD3B-B127-194C-972E-9EE222DA10AC}" srcOrd="0" destOrd="0" parTransId="{595E91F5-0E99-684E-99FC-C6411C151F3A}" sibTransId="{6C99B62F-4C92-9F42-9354-653EFEFDAF55}"/>
    <dgm:cxn modelId="{0130A80E-4D1F-B34C-8B41-499272CD045A}" srcId="{4EE0B6EB-CEB6-0E40-BAEE-6B04A65E2E79}" destId="{82872E64-2F35-844F-9069-68B24A37E05D}" srcOrd="1" destOrd="0" parTransId="{E5A5B518-39D4-7F48-B349-2D126231E9A0}" sibTransId="{F7D3643A-FC00-7C42-AD6C-A63D8654786E}"/>
    <dgm:cxn modelId="{0FFE6A19-B5AD-2742-8333-11D96334A83E}" srcId="{32DB536B-B55C-124E-A370-D51CAE3CABEC}" destId="{3FFF7CB3-2EAD-6F41-9B21-4A76050B117C}" srcOrd="2" destOrd="0" parTransId="{141728F7-D8A6-6F4F-B828-07789CACC7BC}" sibTransId="{652DB9B1-20A7-214A-896E-CBE3571C3A3E}"/>
    <dgm:cxn modelId="{CA51C835-255C-E44F-A98F-07C03370D720}" srcId="{82872E64-2F35-844F-9069-68B24A37E05D}" destId="{EEB5A86A-9C18-2E46-848C-D4D4C86C6929}" srcOrd="0" destOrd="0" parTransId="{A03DE0E8-37CD-DA41-B27E-BB983E0F23A9}" sibTransId="{FF55DC93-4B52-E643-A242-F159358CB1E7}"/>
    <dgm:cxn modelId="{B889EBC9-CF0C-0D49-AA09-82D6CD6B81C8}" type="presOf" srcId="{3FFF7CB3-2EAD-6F41-9B21-4A76050B117C}" destId="{F288D105-729F-5341-B9BD-29D7CE4C5E3D}" srcOrd="0" destOrd="2" presId="urn:microsoft.com/office/officeart/2005/8/layout/chevron2"/>
    <dgm:cxn modelId="{580F95B3-FB8C-D646-AAFF-303496B3CD74}" srcId="{4EE0B6EB-CEB6-0E40-BAEE-6B04A65E2E79}" destId="{BA67874A-840B-5543-B8A5-42CBED1FB5CE}" srcOrd="0" destOrd="0" parTransId="{077B5864-D92B-7144-9286-EFEB98C713DF}" sibTransId="{9740F139-E806-E541-A46D-4662AC7FBCA3}"/>
    <dgm:cxn modelId="{7A351152-8B29-0B4B-8257-27D6E167873D}" type="presOf" srcId="{D183B094-127B-184A-85C4-7E57790FAF97}" destId="{F288D105-729F-5341-B9BD-29D7CE4C5E3D}" srcOrd="0" destOrd="1" presId="urn:microsoft.com/office/officeart/2005/8/layout/chevron2"/>
    <dgm:cxn modelId="{0D9232C9-AFC0-D04D-8EAA-642876D09CC1}" srcId="{32DB536B-B55C-124E-A370-D51CAE3CABEC}" destId="{D183B094-127B-184A-85C4-7E57790FAF97}" srcOrd="1" destOrd="0" parTransId="{329B0105-B9D0-5548-AC92-AB8D5E2CE858}" sibTransId="{D57D45DA-C3E7-FD46-B27B-8F2C685B2EF0}"/>
    <dgm:cxn modelId="{1A946403-6A2A-E94F-B9B0-B0D8D26CFE0D}" type="presOf" srcId="{7066CD3B-B127-194C-972E-9EE222DA10AC}" destId="{84975B87-3815-9045-BA82-E5E98F8FC03C}" srcOrd="0" destOrd="0" presId="urn:microsoft.com/office/officeart/2005/8/layout/chevron2"/>
    <dgm:cxn modelId="{5BEB3D1C-D5CE-4048-96CF-CA20B94EF878}" type="presOf" srcId="{EF37D8E7-D8FA-724D-933C-9E8CC04BFCB1}" destId="{F288D105-729F-5341-B9BD-29D7CE4C5E3D}" srcOrd="0" destOrd="0" presId="urn:microsoft.com/office/officeart/2005/8/layout/chevron2"/>
    <dgm:cxn modelId="{F1318D24-FC18-8C41-A0E8-56A2F5D0BF08}" type="presOf" srcId="{82872E64-2F35-844F-9069-68B24A37E05D}" destId="{13714F82-AF5A-8F40-8738-0E411C379926}" srcOrd="0" destOrd="0" presId="urn:microsoft.com/office/officeart/2005/8/layout/chevron2"/>
    <dgm:cxn modelId="{3B9FADC1-A61C-224D-A2DF-ACF9DF5A2DF6}" type="presOf" srcId="{32DB536B-B55C-124E-A370-D51CAE3CABEC}" destId="{ECEE01F8-61C3-1342-8EB0-192B30714FA7}" srcOrd="0" destOrd="0" presId="urn:microsoft.com/office/officeart/2005/8/layout/chevron2"/>
    <dgm:cxn modelId="{3669F8A9-1CE9-6848-9C18-AE99B1F6C671}" srcId="{4EE0B6EB-CEB6-0E40-BAEE-6B04A65E2E79}" destId="{32DB536B-B55C-124E-A370-D51CAE3CABEC}" srcOrd="2" destOrd="0" parTransId="{6860F91D-51D4-7440-9F96-01D6F4853CF5}" sibTransId="{EFFBC2F5-8064-9B4C-9E6D-B6FE94709B40}"/>
    <dgm:cxn modelId="{8B6E8B46-218D-444E-8133-335D1CB3B289}" type="presOf" srcId="{EEB5A86A-9C18-2E46-848C-D4D4C86C6929}" destId="{F90898BD-5B94-8E4C-B6A6-ABBE0E6E7DB3}" srcOrd="0" destOrd="0" presId="urn:microsoft.com/office/officeart/2005/8/layout/chevron2"/>
    <dgm:cxn modelId="{2BB8EF88-6920-C14A-B25F-A1A94D9C4AAC}" type="presParOf" srcId="{E1DA4BE2-BB74-2949-9704-38503EAEA543}" destId="{B69FBCEB-81DD-2044-8A37-221C62AC3893}" srcOrd="0" destOrd="0" presId="urn:microsoft.com/office/officeart/2005/8/layout/chevron2"/>
    <dgm:cxn modelId="{A34E7CFD-C0CF-6A4C-BF2F-BAB93C67A816}" type="presParOf" srcId="{B69FBCEB-81DD-2044-8A37-221C62AC3893}" destId="{AD8DFD27-B646-2140-9CEF-447ED1984335}" srcOrd="0" destOrd="0" presId="urn:microsoft.com/office/officeart/2005/8/layout/chevron2"/>
    <dgm:cxn modelId="{E96C01C2-4A97-7C48-BD43-6BCEC877189D}" type="presParOf" srcId="{B69FBCEB-81DD-2044-8A37-221C62AC3893}" destId="{84975B87-3815-9045-BA82-E5E98F8FC03C}" srcOrd="1" destOrd="0" presId="urn:microsoft.com/office/officeart/2005/8/layout/chevron2"/>
    <dgm:cxn modelId="{3392FDF0-6C86-AA47-82D2-203B04AF0B72}" type="presParOf" srcId="{E1DA4BE2-BB74-2949-9704-38503EAEA543}" destId="{9E487D9F-4EC6-9B40-9353-0A4072A84492}" srcOrd="1" destOrd="0" presId="urn:microsoft.com/office/officeart/2005/8/layout/chevron2"/>
    <dgm:cxn modelId="{F3588D8D-842C-4249-98C7-DCD519F8AEC8}" type="presParOf" srcId="{E1DA4BE2-BB74-2949-9704-38503EAEA543}" destId="{BD45F55F-C340-8249-88CA-141870CE16F7}" srcOrd="2" destOrd="0" presId="urn:microsoft.com/office/officeart/2005/8/layout/chevron2"/>
    <dgm:cxn modelId="{0CEDBA0F-CCC5-5D43-8C5E-051BB6BCC082}" type="presParOf" srcId="{BD45F55F-C340-8249-88CA-141870CE16F7}" destId="{13714F82-AF5A-8F40-8738-0E411C379926}" srcOrd="0" destOrd="0" presId="urn:microsoft.com/office/officeart/2005/8/layout/chevron2"/>
    <dgm:cxn modelId="{B308C3DB-94BB-8A49-B740-024DF8628E5A}" type="presParOf" srcId="{BD45F55F-C340-8249-88CA-141870CE16F7}" destId="{F90898BD-5B94-8E4C-B6A6-ABBE0E6E7DB3}" srcOrd="1" destOrd="0" presId="urn:microsoft.com/office/officeart/2005/8/layout/chevron2"/>
    <dgm:cxn modelId="{FAD18029-3DDC-A241-A6E6-A78899E98214}" type="presParOf" srcId="{E1DA4BE2-BB74-2949-9704-38503EAEA543}" destId="{E894CBC4-E2AA-F943-90AD-332DFC2BD39D}" srcOrd="3" destOrd="0" presId="urn:microsoft.com/office/officeart/2005/8/layout/chevron2"/>
    <dgm:cxn modelId="{CA7708E8-E386-E749-9439-C0FEEE821878}" type="presParOf" srcId="{E1DA4BE2-BB74-2949-9704-38503EAEA543}" destId="{1B97A74D-489E-2A44-BD38-530867612914}" srcOrd="4" destOrd="0" presId="urn:microsoft.com/office/officeart/2005/8/layout/chevron2"/>
    <dgm:cxn modelId="{65A903D6-A3F7-7B4C-8C6C-EDE0A48B2DEE}" type="presParOf" srcId="{1B97A74D-489E-2A44-BD38-530867612914}" destId="{ECEE01F8-61C3-1342-8EB0-192B30714FA7}" srcOrd="0" destOrd="0" presId="urn:microsoft.com/office/officeart/2005/8/layout/chevron2"/>
    <dgm:cxn modelId="{D37FDA11-EADF-6A46-B6D9-082959518500}" type="presParOf" srcId="{1B97A74D-489E-2A44-BD38-530867612914}" destId="{F288D105-729F-5341-B9BD-29D7CE4C5E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0B6EB-CEB6-0E40-BAEE-6B04A65E2E7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67874A-840B-5543-B8A5-42CBED1FB5CE}">
      <dgm:prSet phldrT="[Texto]"/>
      <dgm:spPr/>
      <dgm:t>
        <a:bodyPr/>
        <a:lstStyle/>
        <a:p>
          <a:pPr algn="just"/>
          <a:r>
            <a:rPr lang="es-ES" dirty="0"/>
            <a:t>2ª Audiencia</a:t>
          </a:r>
        </a:p>
      </dgm:t>
    </dgm:pt>
    <dgm:pt modelId="{077B5864-D92B-7144-9286-EFEB98C713DF}" type="parTrans" cxnId="{580F95B3-FB8C-D646-AAFF-303496B3CD74}">
      <dgm:prSet/>
      <dgm:spPr/>
      <dgm:t>
        <a:bodyPr/>
        <a:lstStyle/>
        <a:p>
          <a:pPr algn="just"/>
          <a:endParaRPr lang="es-ES"/>
        </a:p>
      </dgm:t>
    </dgm:pt>
    <dgm:pt modelId="{9740F139-E806-E541-A46D-4662AC7FBCA3}" type="sibTrans" cxnId="{580F95B3-FB8C-D646-AAFF-303496B3CD74}">
      <dgm:prSet/>
      <dgm:spPr/>
      <dgm:t>
        <a:bodyPr/>
        <a:lstStyle/>
        <a:p>
          <a:pPr algn="just"/>
          <a:endParaRPr lang="es-ES"/>
        </a:p>
      </dgm:t>
    </dgm:pt>
    <dgm:pt modelId="{7066CD3B-B127-194C-972E-9EE222DA10AC}">
      <dgm:prSet phldrT="[Texto]"/>
      <dgm:spPr/>
      <dgm:t>
        <a:bodyPr/>
        <a:lstStyle/>
        <a:p>
          <a:pPr algn="just"/>
          <a:r>
            <a:rPr lang="es-ES" dirty="0"/>
            <a:t>Inspector de Trabajo verifica las prevenciones y medidas solicitadas para el cumplimiento de las normas laborales. </a:t>
          </a:r>
        </a:p>
      </dgm:t>
    </dgm:pt>
    <dgm:pt modelId="{595E91F5-0E99-684E-99FC-C6411C151F3A}" type="parTrans" cxnId="{BF1E4E98-C6DC-3544-A649-8D25BBD1D11A}">
      <dgm:prSet/>
      <dgm:spPr/>
      <dgm:t>
        <a:bodyPr/>
        <a:lstStyle/>
        <a:p>
          <a:pPr algn="just"/>
          <a:endParaRPr lang="es-ES"/>
        </a:p>
      </dgm:t>
    </dgm:pt>
    <dgm:pt modelId="{6C99B62F-4C92-9F42-9354-653EFEFDAF55}" type="sibTrans" cxnId="{BF1E4E98-C6DC-3544-A649-8D25BBD1D11A}">
      <dgm:prSet/>
      <dgm:spPr/>
      <dgm:t>
        <a:bodyPr/>
        <a:lstStyle/>
        <a:p>
          <a:pPr algn="just"/>
          <a:endParaRPr lang="es-ES"/>
        </a:p>
      </dgm:t>
    </dgm:pt>
    <dgm:pt modelId="{7822250B-FFF1-F649-A271-26B1ECEDA4E1}">
      <dgm:prSet phldrT="[Texto]"/>
      <dgm:spPr/>
      <dgm:t>
        <a:bodyPr/>
        <a:lstStyle/>
        <a:p>
          <a:pPr algn="ctr"/>
          <a:r>
            <a:rPr lang="es-ES" dirty="0"/>
            <a:t>Traslado a Delegado  </a:t>
          </a:r>
        </a:p>
      </dgm:t>
    </dgm:pt>
    <dgm:pt modelId="{6114537B-ADF0-8E47-A892-D138E06A2F74}" type="parTrans" cxnId="{B89BD936-70DC-CD4C-8910-B58E4148EEC5}">
      <dgm:prSet/>
      <dgm:spPr/>
      <dgm:t>
        <a:bodyPr/>
        <a:lstStyle/>
        <a:p>
          <a:pPr algn="just"/>
          <a:endParaRPr lang="es-ES"/>
        </a:p>
      </dgm:t>
    </dgm:pt>
    <dgm:pt modelId="{BF12BAEC-4BDA-E542-980F-0CE9B19142D2}" type="sibTrans" cxnId="{B89BD936-70DC-CD4C-8910-B58E4148EEC5}">
      <dgm:prSet/>
      <dgm:spPr/>
      <dgm:t>
        <a:bodyPr/>
        <a:lstStyle/>
        <a:p>
          <a:pPr algn="just"/>
          <a:endParaRPr lang="es-ES"/>
        </a:p>
      </dgm:t>
    </dgm:pt>
    <dgm:pt modelId="{467C3261-9B97-3A40-9C37-E53D5DC85BE3}">
      <dgm:prSet phldrT="[Texto]"/>
      <dgm:spPr/>
      <dgm:t>
        <a:bodyPr/>
        <a:lstStyle/>
        <a:p>
          <a:pPr algn="just"/>
          <a:r>
            <a:rPr lang="es-ES" dirty="0"/>
            <a:t>Notifica en la misma diligencia. </a:t>
          </a:r>
        </a:p>
      </dgm:t>
    </dgm:pt>
    <dgm:pt modelId="{AD69DF35-9280-AD4F-B2A1-7896B9DD0E0D}" type="parTrans" cxnId="{C27A671B-927D-2D45-8C81-C6ED54B7977B}">
      <dgm:prSet/>
      <dgm:spPr/>
      <dgm:t>
        <a:bodyPr/>
        <a:lstStyle/>
        <a:p>
          <a:pPr algn="just"/>
          <a:endParaRPr lang="es-ES"/>
        </a:p>
      </dgm:t>
    </dgm:pt>
    <dgm:pt modelId="{AD19387D-8518-E140-8631-762A3CE8090D}" type="sibTrans" cxnId="{C27A671B-927D-2D45-8C81-C6ED54B7977B}">
      <dgm:prSet/>
      <dgm:spPr/>
      <dgm:t>
        <a:bodyPr/>
        <a:lstStyle/>
        <a:p>
          <a:pPr algn="just"/>
          <a:endParaRPr lang="es-ES"/>
        </a:p>
      </dgm:t>
    </dgm:pt>
    <dgm:pt modelId="{FC0D4FD0-6694-D644-9B8A-4027DEDA92E9}">
      <dgm:prSet phldrT="[Texto]"/>
      <dgm:spPr/>
      <dgm:t>
        <a:bodyPr/>
        <a:lstStyle/>
        <a:p>
          <a:pPr algn="just"/>
          <a:r>
            <a:rPr lang="es-ES" dirty="0"/>
            <a:t>Verifica el cumplimiento o incumplimiento de lo prevenido. </a:t>
          </a:r>
        </a:p>
      </dgm:t>
    </dgm:pt>
    <dgm:pt modelId="{BA73FE02-84C2-4C44-A4FA-46651E40D4E0}" type="parTrans" cxnId="{E86C0E1A-B86E-5F47-8D07-8B7EADF71FB9}">
      <dgm:prSet/>
      <dgm:spPr/>
      <dgm:t>
        <a:bodyPr/>
        <a:lstStyle/>
        <a:p>
          <a:pPr algn="just"/>
          <a:endParaRPr lang="es-ES"/>
        </a:p>
      </dgm:t>
    </dgm:pt>
    <dgm:pt modelId="{79504721-540D-564D-9C82-AEB95824850B}" type="sibTrans" cxnId="{E86C0E1A-B86E-5F47-8D07-8B7EADF71FB9}">
      <dgm:prSet/>
      <dgm:spPr/>
      <dgm:t>
        <a:bodyPr/>
        <a:lstStyle/>
        <a:p>
          <a:pPr algn="just"/>
          <a:endParaRPr lang="es-ES"/>
        </a:p>
      </dgm:t>
    </dgm:pt>
    <dgm:pt modelId="{DADCC1AB-2603-F14A-9DD1-E015BB90A770}">
      <dgm:prSet phldrT="[Texto]"/>
      <dgm:spPr/>
      <dgm:t>
        <a:bodyPr/>
        <a:lstStyle/>
        <a:p>
          <a:pPr algn="just"/>
          <a:r>
            <a:rPr lang="es-ES" dirty="0"/>
            <a:t>En caso de incumplimiento, el Inspector de Trabajo eleva el expediente al Delegado Departamental en un plazo de 3 días. </a:t>
          </a:r>
        </a:p>
      </dgm:t>
    </dgm:pt>
    <dgm:pt modelId="{71A12600-84C1-EC42-8D29-B4CEFFBE71EF}" type="parTrans" cxnId="{40072E61-6EDA-AA4B-B027-25D222B848A7}">
      <dgm:prSet/>
      <dgm:spPr/>
      <dgm:t>
        <a:bodyPr/>
        <a:lstStyle/>
        <a:p>
          <a:pPr algn="just"/>
          <a:endParaRPr lang="es-ES"/>
        </a:p>
      </dgm:t>
    </dgm:pt>
    <dgm:pt modelId="{20A0C9D7-52AA-3146-B926-254E03FDE3EE}" type="sibTrans" cxnId="{40072E61-6EDA-AA4B-B027-25D222B848A7}">
      <dgm:prSet/>
      <dgm:spPr/>
      <dgm:t>
        <a:bodyPr/>
        <a:lstStyle/>
        <a:p>
          <a:pPr algn="just"/>
          <a:endParaRPr lang="es-ES"/>
        </a:p>
      </dgm:t>
    </dgm:pt>
    <dgm:pt modelId="{E1DA4BE2-BB74-2949-9704-38503EAEA543}" type="pres">
      <dgm:prSet presAssocID="{4EE0B6EB-CEB6-0E40-BAEE-6B04A65E2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69FBCEB-81DD-2044-8A37-221C62AC3893}" type="pres">
      <dgm:prSet presAssocID="{BA67874A-840B-5543-B8A5-42CBED1FB5CE}" presName="composite" presStyleCnt="0"/>
      <dgm:spPr/>
    </dgm:pt>
    <dgm:pt modelId="{AD8DFD27-B646-2140-9CEF-447ED1984335}" type="pres">
      <dgm:prSet presAssocID="{BA67874A-840B-5543-B8A5-42CBED1FB5C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4975B87-3815-9045-BA82-E5E98F8FC03C}" type="pres">
      <dgm:prSet presAssocID="{BA67874A-840B-5543-B8A5-42CBED1FB5C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E487D9F-4EC6-9B40-9353-0A4072A84492}" type="pres">
      <dgm:prSet presAssocID="{9740F139-E806-E541-A46D-4662AC7FBCA3}" presName="sp" presStyleCnt="0"/>
      <dgm:spPr/>
    </dgm:pt>
    <dgm:pt modelId="{BC9ACFF1-A103-0E49-8A83-27983F6B57AA}" type="pres">
      <dgm:prSet presAssocID="{7822250B-FFF1-F649-A271-26B1ECEDA4E1}" presName="composite" presStyleCnt="0"/>
      <dgm:spPr/>
    </dgm:pt>
    <dgm:pt modelId="{106D0088-A254-844B-BF3B-CD50A930B7D2}" type="pres">
      <dgm:prSet presAssocID="{7822250B-FFF1-F649-A271-26B1ECEDA4E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8E9EF1B-2A3A-B546-B7F3-B5A2CB5610FC}" type="pres">
      <dgm:prSet presAssocID="{7822250B-FFF1-F649-A271-26B1ECEDA4E1}" presName="descendantText" presStyleLbl="alignAcc1" presStyleIdx="1" presStyleCnt="2" custLinFactNeighborX="0" custLinFactNeighborY="-237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80F95B3-FB8C-D646-AAFF-303496B3CD74}" srcId="{4EE0B6EB-CEB6-0E40-BAEE-6B04A65E2E79}" destId="{BA67874A-840B-5543-B8A5-42CBED1FB5CE}" srcOrd="0" destOrd="0" parTransId="{077B5864-D92B-7144-9286-EFEB98C713DF}" sibTransId="{9740F139-E806-E541-A46D-4662AC7FBCA3}"/>
    <dgm:cxn modelId="{C27A671B-927D-2D45-8C81-C6ED54B7977B}" srcId="{BA67874A-840B-5543-B8A5-42CBED1FB5CE}" destId="{467C3261-9B97-3A40-9C37-E53D5DC85BE3}" srcOrd="2" destOrd="0" parTransId="{AD69DF35-9280-AD4F-B2A1-7896B9DD0E0D}" sibTransId="{AD19387D-8518-E140-8631-762A3CE8090D}"/>
    <dgm:cxn modelId="{EC704DD1-9971-864C-8DAB-1D34B33629BF}" type="presOf" srcId="{7822250B-FFF1-F649-A271-26B1ECEDA4E1}" destId="{106D0088-A254-844B-BF3B-CD50A930B7D2}" srcOrd="0" destOrd="0" presId="urn:microsoft.com/office/officeart/2005/8/layout/chevron2"/>
    <dgm:cxn modelId="{F3E3C452-4279-2644-BF59-6C8701C41F4F}" type="presOf" srcId="{4EE0B6EB-CEB6-0E40-BAEE-6B04A65E2E79}" destId="{E1DA4BE2-BB74-2949-9704-38503EAEA543}" srcOrd="0" destOrd="0" presId="urn:microsoft.com/office/officeart/2005/8/layout/chevron2"/>
    <dgm:cxn modelId="{FBC5CA5E-96CE-9E49-8E57-FADD5F73428C}" type="presOf" srcId="{7066CD3B-B127-194C-972E-9EE222DA10AC}" destId="{84975B87-3815-9045-BA82-E5E98F8FC03C}" srcOrd="0" destOrd="0" presId="urn:microsoft.com/office/officeart/2005/8/layout/chevron2"/>
    <dgm:cxn modelId="{BF1E4E98-C6DC-3544-A649-8D25BBD1D11A}" srcId="{BA67874A-840B-5543-B8A5-42CBED1FB5CE}" destId="{7066CD3B-B127-194C-972E-9EE222DA10AC}" srcOrd="0" destOrd="0" parTransId="{595E91F5-0E99-684E-99FC-C6411C151F3A}" sibTransId="{6C99B62F-4C92-9F42-9354-653EFEFDAF55}"/>
    <dgm:cxn modelId="{70550206-DBC3-A245-B115-F215058D6AD4}" type="presOf" srcId="{DADCC1AB-2603-F14A-9DD1-E015BB90A770}" destId="{98E9EF1B-2A3A-B546-B7F3-B5A2CB5610FC}" srcOrd="0" destOrd="0" presId="urn:microsoft.com/office/officeart/2005/8/layout/chevron2"/>
    <dgm:cxn modelId="{4DAE3803-586B-C448-9BE9-A36F2643F253}" type="presOf" srcId="{FC0D4FD0-6694-D644-9B8A-4027DEDA92E9}" destId="{84975B87-3815-9045-BA82-E5E98F8FC03C}" srcOrd="0" destOrd="1" presId="urn:microsoft.com/office/officeart/2005/8/layout/chevron2"/>
    <dgm:cxn modelId="{40072E61-6EDA-AA4B-B027-25D222B848A7}" srcId="{7822250B-FFF1-F649-A271-26B1ECEDA4E1}" destId="{DADCC1AB-2603-F14A-9DD1-E015BB90A770}" srcOrd="0" destOrd="0" parTransId="{71A12600-84C1-EC42-8D29-B4CEFFBE71EF}" sibTransId="{20A0C9D7-52AA-3146-B926-254E03FDE3EE}"/>
    <dgm:cxn modelId="{E86C0E1A-B86E-5F47-8D07-8B7EADF71FB9}" srcId="{BA67874A-840B-5543-B8A5-42CBED1FB5CE}" destId="{FC0D4FD0-6694-D644-9B8A-4027DEDA92E9}" srcOrd="1" destOrd="0" parTransId="{BA73FE02-84C2-4C44-A4FA-46651E40D4E0}" sibTransId="{79504721-540D-564D-9C82-AEB95824850B}"/>
    <dgm:cxn modelId="{52EE0691-B0D2-A944-9B89-717E91A74EF6}" type="presOf" srcId="{467C3261-9B97-3A40-9C37-E53D5DC85BE3}" destId="{84975B87-3815-9045-BA82-E5E98F8FC03C}" srcOrd="0" destOrd="2" presId="urn:microsoft.com/office/officeart/2005/8/layout/chevron2"/>
    <dgm:cxn modelId="{B89BD936-70DC-CD4C-8910-B58E4148EEC5}" srcId="{4EE0B6EB-CEB6-0E40-BAEE-6B04A65E2E79}" destId="{7822250B-FFF1-F649-A271-26B1ECEDA4E1}" srcOrd="1" destOrd="0" parTransId="{6114537B-ADF0-8E47-A892-D138E06A2F74}" sibTransId="{BF12BAEC-4BDA-E542-980F-0CE9B19142D2}"/>
    <dgm:cxn modelId="{D6201838-DBC4-304E-ACA8-9E033D0FDE8C}" type="presOf" srcId="{BA67874A-840B-5543-B8A5-42CBED1FB5CE}" destId="{AD8DFD27-B646-2140-9CEF-447ED1984335}" srcOrd="0" destOrd="0" presId="urn:microsoft.com/office/officeart/2005/8/layout/chevron2"/>
    <dgm:cxn modelId="{805B9D3E-BA94-0449-9560-E042AC87B09C}" type="presParOf" srcId="{E1DA4BE2-BB74-2949-9704-38503EAEA543}" destId="{B69FBCEB-81DD-2044-8A37-221C62AC3893}" srcOrd="0" destOrd="0" presId="urn:microsoft.com/office/officeart/2005/8/layout/chevron2"/>
    <dgm:cxn modelId="{9ECDA5DF-6FD4-D34B-9E81-F2CA3074E835}" type="presParOf" srcId="{B69FBCEB-81DD-2044-8A37-221C62AC3893}" destId="{AD8DFD27-B646-2140-9CEF-447ED1984335}" srcOrd="0" destOrd="0" presId="urn:microsoft.com/office/officeart/2005/8/layout/chevron2"/>
    <dgm:cxn modelId="{14F2A871-BC66-824A-9F19-79BF68ECFEDE}" type="presParOf" srcId="{B69FBCEB-81DD-2044-8A37-221C62AC3893}" destId="{84975B87-3815-9045-BA82-E5E98F8FC03C}" srcOrd="1" destOrd="0" presId="urn:microsoft.com/office/officeart/2005/8/layout/chevron2"/>
    <dgm:cxn modelId="{7B5ADE2E-4075-E64A-8D2F-5B9396FA598F}" type="presParOf" srcId="{E1DA4BE2-BB74-2949-9704-38503EAEA543}" destId="{9E487D9F-4EC6-9B40-9353-0A4072A84492}" srcOrd="1" destOrd="0" presId="urn:microsoft.com/office/officeart/2005/8/layout/chevron2"/>
    <dgm:cxn modelId="{7182815B-7CE8-8647-BFB3-B89035D5F8F1}" type="presParOf" srcId="{E1DA4BE2-BB74-2949-9704-38503EAEA543}" destId="{BC9ACFF1-A103-0E49-8A83-27983F6B57AA}" srcOrd="2" destOrd="0" presId="urn:microsoft.com/office/officeart/2005/8/layout/chevron2"/>
    <dgm:cxn modelId="{01594AD7-2463-AC4E-B79D-9EA37E67A253}" type="presParOf" srcId="{BC9ACFF1-A103-0E49-8A83-27983F6B57AA}" destId="{106D0088-A254-844B-BF3B-CD50A930B7D2}" srcOrd="0" destOrd="0" presId="urn:microsoft.com/office/officeart/2005/8/layout/chevron2"/>
    <dgm:cxn modelId="{850DEE4B-1659-E449-A207-DB49054E9E7F}" type="presParOf" srcId="{BC9ACFF1-A103-0E49-8A83-27983F6B57AA}" destId="{98E9EF1B-2A3A-B546-B7F3-B5A2CB5610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0B6EB-CEB6-0E40-BAEE-6B04A65E2E7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67874A-840B-5543-B8A5-42CBED1FB5CE}">
      <dgm:prSet phldrT="[Texto]"/>
      <dgm:spPr/>
      <dgm:t>
        <a:bodyPr/>
        <a:lstStyle/>
        <a:p>
          <a:r>
            <a:rPr lang="es-ES" dirty="0"/>
            <a:t>Cumplimiento</a:t>
          </a:r>
        </a:p>
      </dgm:t>
    </dgm:pt>
    <dgm:pt modelId="{077B5864-D92B-7144-9286-EFEB98C713DF}" type="parTrans" cxnId="{580F95B3-FB8C-D646-AAFF-303496B3CD74}">
      <dgm:prSet/>
      <dgm:spPr/>
      <dgm:t>
        <a:bodyPr/>
        <a:lstStyle/>
        <a:p>
          <a:endParaRPr lang="es-ES"/>
        </a:p>
      </dgm:t>
    </dgm:pt>
    <dgm:pt modelId="{9740F139-E806-E541-A46D-4662AC7FBCA3}" type="sibTrans" cxnId="{580F95B3-FB8C-D646-AAFF-303496B3CD74}">
      <dgm:prSet/>
      <dgm:spPr/>
      <dgm:t>
        <a:bodyPr/>
        <a:lstStyle/>
        <a:p>
          <a:endParaRPr lang="es-ES"/>
        </a:p>
      </dgm:t>
    </dgm:pt>
    <dgm:pt modelId="{7066CD3B-B127-194C-972E-9EE222DA10AC}">
      <dgm:prSet phldrT="[Texto]"/>
      <dgm:spPr/>
      <dgm:t>
        <a:bodyPr/>
        <a:lstStyle/>
        <a:p>
          <a:pPr algn="just"/>
          <a:r>
            <a:rPr lang="es-ES" dirty="0"/>
            <a:t>Emite la resolución de archivo en un plazo de 10 días. </a:t>
          </a:r>
        </a:p>
      </dgm:t>
    </dgm:pt>
    <dgm:pt modelId="{595E91F5-0E99-684E-99FC-C6411C151F3A}" type="parTrans" cxnId="{BF1E4E98-C6DC-3544-A649-8D25BBD1D11A}">
      <dgm:prSet/>
      <dgm:spPr/>
      <dgm:t>
        <a:bodyPr/>
        <a:lstStyle/>
        <a:p>
          <a:endParaRPr lang="es-ES"/>
        </a:p>
      </dgm:t>
    </dgm:pt>
    <dgm:pt modelId="{6C99B62F-4C92-9F42-9354-653EFEFDAF55}" type="sibTrans" cxnId="{BF1E4E98-C6DC-3544-A649-8D25BBD1D11A}">
      <dgm:prSet/>
      <dgm:spPr/>
      <dgm:t>
        <a:bodyPr/>
        <a:lstStyle/>
        <a:p>
          <a:endParaRPr lang="es-ES"/>
        </a:p>
      </dgm:t>
    </dgm:pt>
    <dgm:pt modelId="{7822250B-FFF1-F649-A271-26B1ECEDA4E1}">
      <dgm:prSet phldrT="[Texto]"/>
      <dgm:spPr/>
      <dgm:t>
        <a:bodyPr/>
        <a:lstStyle/>
        <a:p>
          <a:r>
            <a:rPr lang="es-ES" dirty="0"/>
            <a:t>Incumplimiento </a:t>
          </a:r>
        </a:p>
      </dgm:t>
    </dgm:pt>
    <dgm:pt modelId="{6114537B-ADF0-8E47-A892-D138E06A2F74}" type="parTrans" cxnId="{B89BD936-70DC-CD4C-8910-B58E4148EEC5}">
      <dgm:prSet/>
      <dgm:spPr/>
      <dgm:t>
        <a:bodyPr/>
        <a:lstStyle/>
        <a:p>
          <a:endParaRPr lang="es-ES"/>
        </a:p>
      </dgm:t>
    </dgm:pt>
    <dgm:pt modelId="{BF12BAEC-4BDA-E542-980F-0CE9B19142D2}" type="sibTrans" cxnId="{B89BD936-70DC-CD4C-8910-B58E4148EEC5}">
      <dgm:prSet/>
      <dgm:spPr/>
      <dgm:t>
        <a:bodyPr/>
        <a:lstStyle/>
        <a:p>
          <a:endParaRPr lang="es-ES"/>
        </a:p>
      </dgm:t>
    </dgm:pt>
    <dgm:pt modelId="{DADCC1AB-2603-F14A-9DD1-E015BB90A770}">
      <dgm:prSet phldrT="[Texto]"/>
      <dgm:spPr/>
      <dgm:t>
        <a:bodyPr/>
        <a:lstStyle/>
        <a:p>
          <a:pPr algn="just"/>
          <a:r>
            <a:rPr lang="es-ES" dirty="0"/>
            <a:t>Emite la Resolución de Sanción en un plazo de 10 días.  </a:t>
          </a:r>
        </a:p>
      </dgm:t>
    </dgm:pt>
    <dgm:pt modelId="{71A12600-84C1-EC42-8D29-B4CEFFBE71EF}" type="parTrans" cxnId="{40072E61-6EDA-AA4B-B027-25D222B848A7}">
      <dgm:prSet/>
      <dgm:spPr/>
      <dgm:t>
        <a:bodyPr/>
        <a:lstStyle/>
        <a:p>
          <a:endParaRPr lang="es-ES"/>
        </a:p>
      </dgm:t>
    </dgm:pt>
    <dgm:pt modelId="{20A0C9D7-52AA-3146-B926-254E03FDE3EE}" type="sibTrans" cxnId="{40072E61-6EDA-AA4B-B027-25D222B848A7}">
      <dgm:prSet/>
      <dgm:spPr/>
      <dgm:t>
        <a:bodyPr/>
        <a:lstStyle/>
        <a:p>
          <a:endParaRPr lang="es-ES"/>
        </a:p>
      </dgm:t>
    </dgm:pt>
    <dgm:pt modelId="{3068E5E2-59A6-A045-A76D-5DBFBC0E261F}">
      <dgm:prSet phldrT="[Texto]"/>
      <dgm:spPr/>
      <dgm:t>
        <a:bodyPr/>
        <a:lstStyle/>
        <a:p>
          <a:pPr algn="just"/>
          <a:r>
            <a:rPr lang="es-ES" dirty="0"/>
            <a:t>Solicita que realice la notificación. </a:t>
          </a:r>
        </a:p>
      </dgm:t>
    </dgm:pt>
    <dgm:pt modelId="{23ED6068-A26D-454D-B0D2-1260121392DF}" type="parTrans" cxnId="{752958FE-1B68-4847-941D-6C92E44D4A6C}">
      <dgm:prSet/>
      <dgm:spPr/>
      <dgm:t>
        <a:bodyPr/>
        <a:lstStyle/>
        <a:p>
          <a:endParaRPr lang="es-ES"/>
        </a:p>
      </dgm:t>
    </dgm:pt>
    <dgm:pt modelId="{D89A64A4-3837-9A42-B9F4-6F30249E8C49}" type="sibTrans" cxnId="{752958FE-1B68-4847-941D-6C92E44D4A6C}">
      <dgm:prSet/>
      <dgm:spPr/>
      <dgm:t>
        <a:bodyPr/>
        <a:lstStyle/>
        <a:p>
          <a:endParaRPr lang="es-ES"/>
        </a:p>
      </dgm:t>
    </dgm:pt>
    <dgm:pt modelId="{2313B88F-39E9-6641-8822-9DD6FFC9EFB6}" type="pres">
      <dgm:prSet presAssocID="{4EE0B6EB-CEB6-0E40-BAEE-6B04A65E2E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E4D57F3-2E05-1542-BA61-FF2125D8E6B7}" type="pres">
      <dgm:prSet presAssocID="{BA67874A-840B-5543-B8A5-42CBED1FB5CE}" presName="linNode" presStyleCnt="0"/>
      <dgm:spPr/>
    </dgm:pt>
    <dgm:pt modelId="{CDFA9241-8A28-D641-A4B7-DA4E2A12A1B2}" type="pres">
      <dgm:prSet presAssocID="{BA67874A-840B-5543-B8A5-42CBED1FB5C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7D97004-7F49-A241-9979-6ABFA139A4FE}" type="pres">
      <dgm:prSet presAssocID="{BA67874A-840B-5543-B8A5-42CBED1FB5C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7BEBDE-18ED-264E-A734-3B1CBD3F6AF3}" type="pres">
      <dgm:prSet presAssocID="{9740F139-E806-E541-A46D-4662AC7FBCA3}" presName="sp" presStyleCnt="0"/>
      <dgm:spPr/>
    </dgm:pt>
    <dgm:pt modelId="{1D20FF64-16BA-A441-A2CA-6418D733E62F}" type="pres">
      <dgm:prSet presAssocID="{7822250B-FFF1-F649-A271-26B1ECEDA4E1}" presName="linNode" presStyleCnt="0"/>
      <dgm:spPr/>
    </dgm:pt>
    <dgm:pt modelId="{16E8577B-3242-1A40-947D-87DA04D4B543}" type="pres">
      <dgm:prSet presAssocID="{7822250B-FFF1-F649-A271-26B1ECEDA4E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74DBE36-CF66-7A4D-A8E1-6E438A8058F3}" type="pres">
      <dgm:prSet presAssocID="{7822250B-FFF1-F649-A271-26B1ECEDA4E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80F95B3-FB8C-D646-AAFF-303496B3CD74}" srcId="{4EE0B6EB-CEB6-0E40-BAEE-6B04A65E2E79}" destId="{BA67874A-840B-5543-B8A5-42CBED1FB5CE}" srcOrd="0" destOrd="0" parTransId="{077B5864-D92B-7144-9286-EFEB98C713DF}" sibTransId="{9740F139-E806-E541-A46D-4662AC7FBCA3}"/>
    <dgm:cxn modelId="{9C908E04-1B5A-F241-AD3E-5DD75B9F230D}" type="presOf" srcId="{3068E5E2-59A6-A045-A76D-5DBFBC0E261F}" destId="{E74DBE36-CF66-7A4D-A8E1-6E438A8058F3}" srcOrd="0" destOrd="1" presId="urn:microsoft.com/office/officeart/2005/8/layout/vList5"/>
    <dgm:cxn modelId="{BF1E4E98-C6DC-3544-A649-8D25BBD1D11A}" srcId="{BA67874A-840B-5543-B8A5-42CBED1FB5CE}" destId="{7066CD3B-B127-194C-972E-9EE222DA10AC}" srcOrd="0" destOrd="0" parTransId="{595E91F5-0E99-684E-99FC-C6411C151F3A}" sibTransId="{6C99B62F-4C92-9F42-9354-653EFEFDAF55}"/>
    <dgm:cxn modelId="{F1B96D69-CCD5-CE4E-9D6D-DAFFC3C8066D}" type="presOf" srcId="{7822250B-FFF1-F649-A271-26B1ECEDA4E1}" destId="{16E8577B-3242-1A40-947D-87DA04D4B543}" srcOrd="0" destOrd="0" presId="urn:microsoft.com/office/officeart/2005/8/layout/vList5"/>
    <dgm:cxn modelId="{40072E61-6EDA-AA4B-B027-25D222B848A7}" srcId="{7822250B-FFF1-F649-A271-26B1ECEDA4E1}" destId="{DADCC1AB-2603-F14A-9DD1-E015BB90A770}" srcOrd="0" destOrd="0" parTransId="{71A12600-84C1-EC42-8D29-B4CEFFBE71EF}" sibTransId="{20A0C9D7-52AA-3146-B926-254E03FDE3EE}"/>
    <dgm:cxn modelId="{752958FE-1B68-4847-941D-6C92E44D4A6C}" srcId="{7822250B-FFF1-F649-A271-26B1ECEDA4E1}" destId="{3068E5E2-59A6-A045-A76D-5DBFBC0E261F}" srcOrd="1" destOrd="0" parTransId="{23ED6068-A26D-454D-B0D2-1260121392DF}" sibTransId="{D89A64A4-3837-9A42-B9F4-6F30249E8C49}"/>
    <dgm:cxn modelId="{D04FDAAB-DF92-D841-9145-51009D6933DA}" type="presOf" srcId="{7066CD3B-B127-194C-972E-9EE222DA10AC}" destId="{17D97004-7F49-A241-9979-6ABFA139A4FE}" srcOrd="0" destOrd="0" presId="urn:microsoft.com/office/officeart/2005/8/layout/vList5"/>
    <dgm:cxn modelId="{CABCEEDB-9271-FB4E-886D-1637C74428C8}" type="presOf" srcId="{4EE0B6EB-CEB6-0E40-BAEE-6B04A65E2E79}" destId="{2313B88F-39E9-6641-8822-9DD6FFC9EFB6}" srcOrd="0" destOrd="0" presId="urn:microsoft.com/office/officeart/2005/8/layout/vList5"/>
    <dgm:cxn modelId="{B89BD936-70DC-CD4C-8910-B58E4148EEC5}" srcId="{4EE0B6EB-CEB6-0E40-BAEE-6B04A65E2E79}" destId="{7822250B-FFF1-F649-A271-26B1ECEDA4E1}" srcOrd="1" destOrd="0" parTransId="{6114537B-ADF0-8E47-A892-D138E06A2F74}" sibTransId="{BF12BAEC-4BDA-E542-980F-0CE9B19142D2}"/>
    <dgm:cxn modelId="{579E1CBF-38D8-5544-AADD-D41A7030F44C}" type="presOf" srcId="{DADCC1AB-2603-F14A-9DD1-E015BB90A770}" destId="{E74DBE36-CF66-7A4D-A8E1-6E438A8058F3}" srcOrd="0" destOrd="0" presId="urn:microsoft.com/office/officeart/2005/8/layout/vList5"/>
    <dgm:cxn modelId="{3F5749B1-B651-224E-BFB2-A754554E8746}" type="presOf" srcId="{BA67874A-840B-5543-B8A5-42CBED1FB5CE}" destId="{CDFA9241-8A28-D641-A4B7-DA4E2A12A1B2}" srcOrd="0" destOrd="0" presId="urn:microsoft.com/office/officeart/2005/8/layout/vList5"/>
    <dgm:cxn modelId="{3E4A15EE-90CD-E746-A179-9B941BEA9049}" type="presParOf" srcId="{2313B88F-39E9-6641-8822-9DD6FFC9EFB6}" destId="{BE4D57F3-2E05-1542-BA61-FF2125D8E6B7}" srcOrd="0" destOrd="0" presId="urn:microsoft.com/office/officeart/2005/8/layout/vList5"/>
    <dgm:cxn modelId="{E0BBC264-3A38-794B-BBED-0509EA6FE481}" type="presParOf" srcId="{BE4D57F3-2E05-1542-BA61-FF2125D8E6B7}" destId="{CDFA9241-8A28-D641-A4B7-DA4E2A12A1B2}" srcOrd="0" destOrd="0" presId="urn:microsoft.com/office/officeart/2005/8/layout/vList5"/>
    <dgm:cxn modelId="{A17359B7-EEF3-2142-B2B2-235C7A7DF113}" type="presParOf" srcId="{BE4D57F3-2E05-1542-BA61-FF2125D8E6B7}" destId="{17D97004-7F49-A241-9979-6ABFA139A4FE}" srcOrd="1" destOrd="0" presId="urn:microsoft.com/office/officeart/2005/8/layout/vList5"/>
    <dgm:cxn modelId="{3A5916E4-70C4-4042-BCB6-174910A8708B}" type="presParOf" srcId="{2313B88F-39E9-6641-8822-9DD6FFC9EFB6}" destId="{537BEBDE-18ED-264E-A734-3B1CBD3F6AF3}" srcOrd="1" destOrd="0" presId="urn:microsoft.com/office/officeart/2005/8/layout/vList5"/>
    <dgm:cxn modelId="{5320A989-5C3F-F947-AD9F-B312E6278EE4}" type="presParOf" srcId="{2313B88F-39E9-6641-8822-9DD6FFC9EFB6}" destId="{1D20FF64-16BA-A441-A2CA-6418D733E62F}" srcOrd="2" destOrd="0" presId="urn:microsoft.com/office/officeart/2005/8/layout/vList5"/>
    <dgm:cxn modelId="{9248AC06-002F-E84A-BB17-2704D18119D6}" type="presParOf" srcId="{1D20FF64-16BA-A441-A2CA-6418D733E62F}" destId="{16E8577B-3242-1A40-947D-87DA04D4B543}" srcOrd="0" destOrd="0" presId="urn:microsoft.com/office/officeart/2005/8/layout/vList5"/>
    <dgm:cxn modelId="{98A9A456-F28F-F346-9CDB-78B624E2533C}" type="presParOf" srcId="{1D20FF64-16BA-A441-A2CA-6418D733E62F}" destId="{E74DBE36-CF66-7A4D-A8E1-6E438A8058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14F82-AF5A-8F40-8738-0E411C379926}">
      <dsp:nvSpPr>
        <dsp:cNvPr id="0" name=""/>
        <dsp:cNvSpPr/>
      </dsp:nvSpPr>
      <dsp:spPr>
        <a:xfrm rot="5400000">
          <a:off x="-219460" y="223995"/>
          <a:ext cx="1463072" cy="10241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Acta de Inspección </a:t>
          </a:r>
        </a:p>
      </dsp:txBody>
      <dsp:txXfrm rot="-5400000">
        <a:off x="1" y="516609"/>
        <a:ext cx="1024150" cy="438922"/>
      </dsp:txXfrm>
    </dsp:sp>
    <dsp:sp modelId="{F90898BD-5B94-8E4C-B6A6-ABBE0E6E7DB3}">
      <dsp:nvSpPr>
        <dsp:cNvPr id="0" name=""/>
        <dsp:cNvSpPr/>
      </dsp:nvSpPr>
      <dsp:spPr>
        <a:xfrm rot="5400000">
          <a:off x="5510594" y="-4481909"/>
          <a:ext cx="950996" cy="99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El Inspector de Trabajo realiza acta de adjudicación en la cual recibe la denuncia respectiva.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Cita al denunciado bajo apercibimiento legal y requiere información para iniciar la inspección,  por lo que pide se realice la notificación (Sede Administrativa). </a:t>
          </a:r>
        </a:p>
      </dsp:txBody>
      <dsp:txXfrm rot="-5400000">
        <a:off x="1024150" y="50959"/>
        <a:ext cx="9877460" cy="858148"/>
      </dsp:txXfrm>
    </dsp:sp>
    <dsp:sp modelId="{BA54FBFD-5A6D-9B4C-993D-4B74BFE58B1D}">
      <dsp:nvSpPr>
        <dsp:cNvPr id="0" name=""/>
        <dsp:cNvSpPr/>
      </dsp:nvSpPr>
      <dsp:spPr>
        <a:xfrm rot="5400000">
          <a:off x="-219460" y="1542684"/>
          <a:ext cx="1463072" cy="10241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Notificación </a:t>
          </a:r>
        </a:p>
      </dsp:txBody>
      <dsp:txXfrm rot="-5400000">
        <a:off x="1" y="1835298"/>
        <a:ext cx="1024150" cy="438922"/>
      </dsp:txXfrm>
    </dsp:sp>
    <dsp:sp modelId="{A4020340-5AA8-8B4B-BA40-50CDB08BB074}">
      <dsp:nvSpPr>
        <dsp:cNvPr id="0" name=""/>
        <dsp:cNvSpPr/>
      </dsp:nvSpPr>
      <dsp:spPr>
        <a:xfrm rot="5400000">
          <a:off x="5510594" y="-3163219"/>
          <a:ext cx="950996" cy="99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Se realiza la notificación al denunciado en lugar señalado.  </a:t>
          </a:r>
        </a:p>
      </dsp:txBody>
      <dsp:txXfrm rot="-5400000">
        <a:off x="1024150" y="1369649"/>
        <a:ext cx="9877460" cy="858148"/>
      </dsp:txXfrm>
    </dsp:sp>
    <dsp:sp modelId="{3FB8417B-DE40-E745-92BA-133B498EE5A2}">
      <dsp:nvSpPr>
        <dsp:cNvPr id="0" name=""/>
        <dsp:cNvSpPr/>
      </dsp:nvSpPr>
      <dsp:spPr>
        <a:xfrm rot="5400000">
          <a:off x="-219460" y="2861374"/>
          <a:ext cx="1463072" cy="10241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Primera audiencia </a:t>
          </a:r>
        </a:p>
      </dsp:txBody>
      <dsp:txXfrm rot="-5400000">
        <a:off x="1" y="3153988"/>
        <a:ext cx="1024150" cy="438922"/>
      </dsp:txXfrm>
    </dsp:sp>
    <dsp:sp modelId="{F4FBA816-124E-074A-BBEA-C22A51E0DD4B}">
      <dsp:nvSpPr>
        <dsp:cNvPr id="0" name=""/>
        <dsp:cNvSpPr/>
      </dsp:nvSpPr>
      <dsp:spPr>
        <a:xfrm rot="5400000">
          <a:off x="5510594" y="-1844529"/>
          <a:ext cx="950996" cy="99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Inspector de Trabajo realiza la inspección (visita la empresa/sede administrativa).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Se facciona acta de adjudicación correspondiente. </a:t>
          </a:r>
        </a:p>
      </dsp:txBody>
      <dsp:txXfrm rot="-5400000">
        <a:off x="1024150" y="2688339"/>
        <a:ext cx="9877460" cy="858148"/>
      </dsp:txXfrm>
    </dsp:sp>
    <dsp:sp modelId="{CA5A821D-CBD6-6740-9E17-AA67AEFD7F98}">
      <dsp:nvSpPr>
        <dsp:cNvPr id="0" name=""/>
        <dsp:cNvSpPr/>
      </dsp:nvSpPr>
      <dsp:spPr>
        <a:xfrm rot="5400000">
          <a:off x="-219460" y="4180064"/>
          <a:ext cx="1463072" cy="10241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PREVENCIONES </a:t>
          </a:r>
        </a:p>
      </dsp:txBody>
      <dsp:txXfrm rot="-5400000">
        <a:off x="1" y="4472678"/>
        <a:ext cx="1024150" cy="438922"/>
      </dsp:txXfrm>
    </dsp:sp>
    <dsp:sp modelId="{4C3CB746-D5DB-174F-A037-406F8880F7E4}">
      <dsp:nvSpPr>
        <dsp:cNvPr id="0" name=""/>
        <dsp:cNvSpPr/>
      </dsp:nvSpPr>
      <dsp:spPr>
        <a:xfrm rot="5400000">
          <a:off x="5510594" y="-525840"/>
          <a:ext cx="950996" cy="992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Se emiten prevenciones con el objeto de garantizar la restitución de los derechos vulnerados y adopción de medidas de ser el caso.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Fija fecha para audiencia de verificación de las prevenciones, en un plazo no mayor de 8 días.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Acta se notifica en la misma audiencia. </a:t>
          </a:r>
        </a:p>
      </dsp:txBody>
      <dsp:txXfrm rot="-5400000">
        <a:off x="1024150" y="4007028"/>
        <a:ext cx="9877460" cy="858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DFD27-B646-2140-9CEF-447ED1984335}">
      <dsp:nvSpPr>
        <dsp:cNvPr id="0" name=""/>
        <dsp:cNvSpPr/>
      </dsp:nvSpPr>
      <dsp:spPr>
        <a:xfrm rot="5400000">
          <a:off x="-226778" y="226858"/>
          <a:ext cx="1511859" cy="10583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Asignación </a:t>
          </a:r>
        </a:p>
      </dsp:txBody>
      <dsp:txXfrm rot="-5400000">
        <a:off x="2" y="529230"/>
        <a:ext cx="1058301" cy="453558"/>
      </dsp:txXfrm>
    </dsp:sp>
    <dsp:sp modelId="{84975B87-3815-9045-BA82-E5E98F8FC03C}">
      <dsp:nvSpPr>
        <dsp:cNvPr id="0" name=""/>
        <dsp:cNvSpPr/>
      </dsp:nvSpPr>
      <dsp:spPr>
        <a:xfrm rot="5400000">
          <a:off x="5453465" y="-4395084"/>
          <a:ext cx="982708" cy="9773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Se designa (nombramiento) a los Inspectores de Trabajo los lugares a inspeccionar, según el Plan Operativo. </a:t>
          </a:r>
        </a:p>
      </dsp:txBody>
      <dsp:txXfrm rot="-5400000">
        <a:off x="1058301" y="48052"/>
        <a:ext cx="9725065" cy="886764"/>
      </dsp:txXfrm>
    </dsp:sp>
    <dsp:sp modelId="{13714F82-AF5A-8F40-8738-0E411C379926}">
      <dsp:nvSpPr>
        <dsp:cNvPr id="0" name=""/>
        <dsp:cNvSpPr/>
      </dsp:nvSpPr>
      <dsp:spPr>
        <a:xfrm rot="5400000">
          <a:off x="-226778" y="1543330"/>
          <a:ext cx="1511859" cy="10583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Acta de Inspección </a:t>
          </a:r>
        </a:p>
      </dsp:txBody>
      <dsp:txXfrm rot="-5400000">
        <a:off x="2" y="1845702"/>
        <a:ext cx="1058301" cy="453558"/>
      </dsp:txXfrm>
    </dsp:sp>
    <dsp:sp modelId="{F90898BD-5B94-8E4C-B6A6-ABBE0E6E7DB3}">
      <dsp:nvSpPr>
        <dsp:cNvPr id="0" name=""/>
        <dsp:cNvSpPr/>
      </dsp:nvSpPr>
      <dsp:spPr>
        <a:xfrm rot="5400000">
          <a:off x="5453465" y="-3078612"/>
          <a:ext cx="982708" cy="9773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El Inspector de Trabajo deja constancia en acta de las diligencias realizadas.</a:t>
          </a:r>
        </a:p>
      </dsp:txBody>
      <dsp:txXfrm rot="-5400000">
        <a:off x="1058301" y="1364524"/>
        <a:ext cx="9725065" cy="886764"/>
      </dsp:txXfrm>
    </dsp:sp>
    <dsp:sp modelId="{ECEE01F8-61C3-1342-8EB0-192B30714FA7}">
      <dsp:nvSpPr>
        <dsp:cNvPr id="0" name=""/>
        <dsp:cNvSpPr/>
      </dsp:nvSpPr>
      <dsp:spPr>
        <a:xfrm rot="5400000">
          <a:off x="-226778" y="2859802"/>
          <a:ext cx="1511859" cy="10583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PREVENCIONES </a:t>
          </a:r>
        </a:p>
      </dsp:txBody>
      <dsp:txXfrm rot="-5400000">
        <a:off x="2" y="3162174"/>
        <a:ext cx="1058301" cy="453558"/>
      </dsp:txXfrm>
    </dsp:sp>
    <dsp:sp modelId="{F288D105-729F-5341-B9BD-29D7CE4C5E3D}">
      <dsp:nvSpPr>
        <dsp:cNvPr id="0" name=""/>
        <dsp:cNvSpPr/>
      </dsp:nvSpPr>
      <dsp:spPr>
        <a:xfrm rot="5400000">
          <a:off x="5453465" y="-1762140"/>
          <a:ext cx="982708" cy="9773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Se emiten prevenciones con el objeto de garantizar la restitución de los derechos vulnerados y adopción de medidas de ser el caso.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Fija fecha para la verificación de prevenciones, en un plazo no mayor de 8 días.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Acta es notificada en la diligencia. </a:t>
          </a:r>
        </a:p>
      </dsp:txBody>
      <dsp:txXfrm rot="-5400000">
        <a:off x="1058301" y="2680996"/>
        <a:ext cx="9725065" cy="886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DFD27-B646-2140-9CEF-447ED1984335}">
      <dsp:nvSpPr>
        <dsp:cNvPr id="0" name=""/>
        <dsp:cNvSpPr/>
      </dsp:nvSpPr>
      <dsp:spPr>
        <a:xfrm rot="5400000">
          <a:off x="-385673" y="389353"/>
          <a:ext cx="2571157" cy="17998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2ª Audiencia</a:t>
          </a:r>
        </a:p>
      </dsp:txBody>
      <dsp:txXfrm rot="-5400000">
        <a:off x="1" y="903584"/>
        <a:ext cx="1799810" cy="771347"/>
      </dsp:txXfrm>
    </dsp:sp>
    <dsp:sp modelId="{84975B87-3815-9045-BA82-E5E98F8FC03C}">
      <dsp:nvSpPr>
        <dsp:cNvPr id="0" name=""/>
        <dsp:cNvSpPr/>
      </dsp:nvSpPr>
      <dsp:spPr>
        <a:xfrm rot="5400000">
          <a:off x="4998074" y="-3194584"/>
          <a:ext cx="1671252" cy="8067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Inspector de Trabajo verifica las prevenciones y medidas solicitadas para el cumplimiento de las normas laborales.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Verifica el cumplimiento o incumplimiento de lo prevenido.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Notifica en la misma diligencia. </a:t>
          </a:r>
        </a:p>
      </dsp:txBody>
      <dsp:txXfrm rot="-5400000">
        <a:off x="1799810" y="85264"/>
        <a:ext cx="7986197" cy="1508084"/>
      </dsp:txXfrm>
    </dsp:sp>
    <dsp:sp modelId="{106D0088-A254-844B-BF3B-CD50A930B7D2}">
      <dsp:nvSpPr>
        <dsp:cNvPr id="0" name=""/>
        <dsp:cNvSpPr/>
      </dsp:nvSpPr>
      <dsp:spPr>
        <a:xfrm rot="5400000">
          <a:off x="-385673" y="2677500"/>
          <a:ext cx="2571157" cy="17998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Traslado a Delegado  </a:t>
          </a:r>
        </a:p>
      </dsp:txBody>
      <dsp:txXfrm rot="-5400000">
        <a:off x="1" y="3191731"/>
        <a:ext cx="1799810" cy="771347"/>
      </dsp:txXfrm>
    </dsp:sp>
    <dsp:sp modelId="{98E9EF1B-2A3A-B546-B7F3-B5A2CB5610FC}">
      <dsp:nvSpPr>
        <dsp:cNvPr id="0" name=""/>
        <dsp:cNvSpPr/>
      </dsp:nvSpPr>
      <dsp:spPr>
        <a:xfrm rot="5400000">
          <a:off x="4998074" y="-946046"/>
          <a:ext cx="1671252" cy="8067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En caso de incumplimiento, el Inspector de Trabajo eleva el expediente al Delegado Departamental en un plazo de 3 días. </a:t>
          </a:r>
        </a:p>
      </dsp:txBody>
      <dsp:txXfrm rot="-5400000">
        <a:off x="1799810" y="2333802"/>
        <a:ext cx="7986197" cy="1508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97004-7F49-A241-9979-6ABFA139A4FE}">
      <dsp:nvSpPr>
        <dsp:cNvPr id="0" name=""/>
        <dsp:cNvSpPr/>
      </dsp:nvSpPr>
      <dsp:spPr>
        <a:xfrm rot="5400000">
          <a:off x="5627060" y="-1940561"/>
          <a:ext cx="1815240" cy="61502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100" kern="1200" dirty="0"/>
            <a:t>Emite la resolución de archivo en un plazo de 10 días. </a:t>
          </a:r>
        </a:p>
      </dsp:txBody>
      <dsp:txXfrm rot="-5400000">
        <a:off x="3459537" y="315575"/>
        <a:ext cx="6061675" cy="1638014"/>
      </dsp:txXfrm>
    </dsp:sp>
    <dsp:sp modelId="{CDFA9241-8A28-D641-A4B7-DA4E2A12A1B2}">
      <dsp:nvSpPr>
        <dsp:cNvPr id="0" name=""/>
        <dsp:cNvSpPr/>
      </dsp:nvSpPr>
      <dsp:spPr>
        <a:xfrm>
          <a:off x="0" y="56"/>
          <a:ext cx="3459537" cy="2269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Cumplimiento</a:t>
          </a:r>
        </a:p>
      </dsp:txBody>
      <dsp:txXfrm>
        <a:off x="110766" y="110822"/>
        <a:ext cx="3238005" cy="2047518"/>
      </dsp:txXfrm>
    </dsp:sp>
    <dsp:sp modelId="{E74DBE36-CF66-7A4D-A8E1-6E438A8058F3}">
      <dsp:nvSpPr>
        <dsp:cNvPr id="0" name=""/>
        <dsp:cNvSpPr/>
      </dsp:nvSpPr>
      <dsp:spPr>
        <a:xfrm rot="5400000">
          <a:off x="5627060" y="441941"/>
          <a:ext cx="1815240" cy="61502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100" kern="1200" dirty="0"/>
            <a:t>Emite la Resolución de Sanción en un plazo de 10 días.  </a:t>
          </a: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100" kern="1200" dirty="0"/>
            <a:t>Solicita que realice la notificación. </a:t>
          </a:r>
        </a:p>
      </dsp:txBody>
      <dsp:txXfrm rot="-5400000">
        <a:off x="3459537" y="2698078"/>
        <a:ext cx="6061675" cy="1638014"/>
      </dsp:txXfrm>
    </dsp:sp>
    <dsp:sp modelId="{16E8577B-3242-1A40-947D-87DA04D4B543}">
      <dsp:nvSpPr>
        <dsp:cNvPr id="0" name=""/>
        <dsp:cNvSpPr/>
      </dsp:nvSpPr>
      <dsp:spPr>
        <a:xfrm>
          <a:off x="0" y="2382560"/>
          <a:ext cx="3459537" cy="2269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Incumplimiento </a:t>
          </a:r>
        </a:p>
      </dsp:txBody>
      <dsp:txXfrm>
        <a:off x="110766" y="2493326"/>
        <a:ext cx="3238005" cy="2047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06AF6-EBD7-4599-AC7B-9219C9C623F2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F71FB-CDFB-49D8-B55F-AAD73A74378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266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20/08/2021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66120" y="888056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INSPECCIÓN GENERAL DE TRABAJO    </a:t>
            </a: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-IGT- </a:t>
            </a:r>
          </a:p>
          <a:p>
            <a:pPr algn="ct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s-G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60" y="1473381"/>
            <a:ext cx="7166918" cy="4797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4931" y="142875"/>
            <a:ext cx="796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 DE OPERATIVOS REALIZADOS POR LA COORDINADORA INTERINSTITUCIONAL CONTRA LA EXPLOTACIÓN LABORAL Y TRABAJO INFANTIL (CICELTI)</a:t>
            </a: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190750" y="1762267"/>
          <a:ext cx="7153275" cy="4219575"/>
        </p:xfrm>
        <a:graphic>
          <a:graphicData uri="http://schemas.openxmlformats.org/drawingml/2006/table">
            <a:tbl>
              <a:tblPr/>
              <a:tblGrid>
                <a:gridCol w="1857250">
                  <a:extLst>
                    <a:ext uri="{9D8B030D-6E8A-4147-A177-3AD203B41FA5}">
                      <a16:colId xmlns:a16="http://schemas.microsoft.com/office/drawing/2014/main" xmlns="" val="3137241885"/>
                    </a:ext>
                  </a:extLst>
                </a:gridCol>
                <a:gridCol w="1581524">
                  <a:extLst>
                    <a:ext uri="{9D8B030D-6E8A-4147-A177-3AD203B41FA5}">
                      <a16:colId xmlns:a16="http://schemas.microsoft.com/office/drawing/2014/main" xmlns="" val="25926042"/>
                    </a:ext>
                  </a:extLst>
                </a:gridCol>
                <a:gridCol w="1232965">
                  <a:extLst>
                    <a:ext uri="{9D8B030D-6E8A-4147-A177-3AD203B41FA5}">
                      <a16:colId xmlns:a16="http://schemas.microsoft.com/office/drawing/2014/main" xmlns="" val="2533883881"/>
                    </a:ext>
                  </a:extLst>
                </a:gridCol>
                <a:gridCol w="1232965">
                  <a:extLst>
                    <a:ext uri="{9D8B030D-6E8A-4147-A177-3AD203B41FA5}">
                      <a16:colId xmlns:a16="http://schemas.microsoft.com/office/drawing/2014/main" xmlns="" val="2829164254"/>
                    </a:ext>
                  </a:extLst>
                </a:gridCol>
                <a:gridCol w="1248571">
                  <a:extLst>
                    <a:ext uri="{9D8B030D-6E8A-4147-A177-3AD203B41FA5}">
                      <a16:colId xmlns:a16="http://schemas.microsoft.com/office/drawing/2014/main" xmlns="" val="4096850761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Delegación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Niños, niñas y adolescentes en empleo</a:t>
                      </a:r>
                      <a:b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hasta 17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65037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292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22/09/2020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198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0929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768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139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0475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259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356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813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523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468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29/12/2020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527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987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1052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Izabal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831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Izabal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257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Izabal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1837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Izabal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16/03/2021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448131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356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3" y="1495168"/>
            <a:ext cx="8921578" cy="47973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¿La práctica intercambiada puede contribuir a un objetivo en particular, para desarrollar o consolidar la lucha contra el trabajo infantil? Identifique el objetivo específico al que puede contribuir la adaptación que haga de la práctica intercambiada.</a:t>
            </a:r>
            <a:endParaRPr lang="es-G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las capacidades de la IGT de Guatemala en el abordaje de casos de trabajo infantil, tomando como guía la experiencia, acciones implementadas y lecciones aprendidas de Panamá, que permitan adecuar el proceso de inspección laboral a los casos específicos de trabajo infantil y al seguimiento y atención integral de los niños, niñas y adolescentes que sean rescatados del trabajo infantil y sus peores formas.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7" y="344717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G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3" y="1495168"/>
            <a:ext cx="8921578" cy="47973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aspectos considera claves para hacer sostenible en su país la adaptación de la práctica en el entorno nacional? Identifíquelos.</a:t>
            </a:r>
            <a:endParaRPr lang="es-G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una política pública en temas de niñez y adolescencia y su enfoque en la erradicación del trabajo infantil.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 del sector gobierno, empleador y trabajador en el abordaje del trabajo infantil.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del presupuesto del Ministerio de Trabajo y Previsión Social para contratar inspectores específicos para abordar trabajo infantil. 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para atención integral (acciones con pertinencia cultural) de los niños, niñas y adolescentes que sean rescatados de trabajo infantil (becas, programas sociales, entre otros).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en temas de niñez y adolescencia, derechos humanos y género para los inspectores de trabajo especializados en el abordaje de trabajo infantil.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Voluntad política.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7" y="344717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G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66120" y="888056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UNIDAD DE PROTECCIÓN A LA ADOLESCENCIA TRABAJADORA    </a:t>
            </a: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-UPAT- </a:t>
            </a:r>
          </a:p>
          <a:p>
            <a:pPr algn="ct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s-GT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endParaRPr lang="es-G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C:\Documents and Settings\oblopez\Escritorio\RILETE TRABAJO INFAN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5704"/>
            <a:ext cx="1788517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3" y="1495168"/>
            <a:ext cx="8921578" cy="47973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b="1" dirty="0"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es-GT" sz="1800" b="1" dirty="0">
                <a:latin typeface="Arial Black" pitchFamily="34" charset="0"/>
                <a:ea typeface="Batang" pitchFamily="18" charset="-127"/>
              </a:rPr>
              <a:t>La Unidad de Protección a la Adolescencia Trabajadora –UPAT- tiene como Misión impulsar y articular las bases para la programación estratégica y enlace entre las diferentes  políticas públicas e intervenciones  de Protección integral a la niñez y adolescencia, dentro de las estratégicas de combate a la pobreza, previniendo  y  erradicando las peores  formas de  trabajo infantil.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b="1" dirty="0">
              <a:latin typeface="Arial Black" pitchFamily="34" charset="0"/>
              <a:ea typeface="Batang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GT" sz="1800" b="1" dirty="0">
                <a:latin typeface="Arial Black" pitchFamily="34" charset="0"/>
                <a:ea typeface="Batang" pitchFamily="18" charset="-127"/>
              </a:rPr>
              <a:t>Ley de  Protección Integral de la Niñez y Adolescencia (Ley PINA) el  Acuerdo Gubernativo No. 347-2002  y su reforma 103-2015  y el Acuerdo Gubernativo No.  250-2006,  Resolución 1-2011 de la Comisión Nacional para la Erradicación del Trabajo Infantil.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7" y="371221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itchFamily="34" charset="0"/>
              </a:rPr>
              <a:t>UPAT </a:t>
            </a:r>
            <a:endParaRPr lang="es-G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C:\Documents and Settings\oblopez\Escritorio\RILETE TRABAJO INFAN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220" y="4695825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777" y="185870"/>
            <a:ext cx="7837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Black" pitchFamily="34" charset="0"/>
              </a:rPr>
              <a:t>Procedimientos para el efectivo cumplimiento al Convenio 138 de la OIT sobre edad mínima y el marco legal que lo rige </a:t>
            </a:r>
            <a:endParaRPr lang="es-GT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031892" y="1956485"/>
            <a:ext cx="2211859" cy="22942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GT" dirty="0">
                <a:latin typeface="Arial Black" pitchFamily="34" charset="0"/>
                <a:ea typeface="Batang" pitchFamily="18" charset="-127"/>
                <a:cs typeface="Arial" pitchFamily="34" charset="0"/>
              </a:rPr>
              <a:t>Inspección General de Trabajo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s-GT" dirty="0">
              <a:latin typeface="Arial Black" pitchFamily="34" charset="0"/>
              <a:ea typeface="Batang" pitchFamily="18" charset="-127"/>
              <a:cs typeface="Arial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GT" dirty="0">
                <a:latin typeface="Arial Black" pitchFamily="34" charset="0"/>
                <a:ea typeface="Batang" pitchFamily="18" charset="-127"/>
                <a:cs typeface="Arial" pitchFamily="34" charset="0"/>
              </a:rPr>
              <a:t>IGT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140941" y="1940009"/>
            <a:ext cx="2211859" cy="2323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GT" sz="1600" dirty="0">
                <a:latin typeface="Arial Black" pitchFamily="34" charset="0"/>
              </a:rPr>
              <a:t>Unidad de Protección a la Adolescencia Trabajadora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s-GT" sz="1600" dirty="0">
              <a:latin typeface="Arial Black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GT" sz="1600" dirty="0">
                <a:latin typeface="Arial Black" pitchFamily="34" charset="0"/>
              </a:rPr>
              <a:t>UPAT</a:t>
            </a:r>
            <a:endParaRPr lang="es-GT" sz="2400" dirty="0">
              <a:latin typeface="Arial Black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242486" y="1927653"/>
            <a:ext cx="2656702" cy="32457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s-GT" sz="1600" b="1" dirty="0">
                <a:latin typeface="Arial Black" pitchFamily="34" charset="0"/>
              </a:rPr>
              <a:t>Convenios 138 y 182 de la Organización Internacional del Trabajo –OIT-.</a:t>
            </a:r>
          </a:p>
          <a:p>
            <a:pPr algn="ctr">
              <a:lnSpc>
                <a:spcPct val="110000"/>
              </a:lnSpc>
            </a:pPr>
            <a:r>
              <a:rPr lang="es-GT" sz="1600" b="1" dirty="0">
                <a:latin typeface="Arial Black" pitchFamily="34" charset="0"/>
              </a:rPr>
              <a:t>Constancia de admisión al empleo,  para adolescentes trabajadores</a:t>
            </a:r>
          </a:p>
          <a:p>
            <a:pPr algn="just">
              <a:lnSpc>
                <a:spcPct val="110000"/>
              </a:lnSpc>
            </a:pPr>
            <a:r>
              <a:rPr lang="es-GT" sz="2400" b="1" dirty="0">
                <a:latin typeface="Arial Black" pitchFamily="34" charset="0"/>
              </a:rPr>
              <a:t>  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3476368" y="2815277"/>
            <a:ext cx="766118" cy="469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Flecha derecha"/>
          <p:cNvSpPr/>
          <p:nvPr/>
        </p:nvSpPr>
        <p:spPr>
          <a:xfrm rot="10800000">
            <a:off x="7142205" y="2815278"/>
            <a:ext cx="698286" cy="4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Picture 2" descr="C:\Documents and Settings\oblopez\Escritorio\RILETE TRABAJO INFAN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220" y="4695825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6463" y="2804460"/>
            <a:ext cx="19281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38097" y="1962675"/>
            <a:ext cx="2520778" cy="766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latin typeface="Arial Black" pitchFamily="34" charset="0"/>
              </a:rPr>
              <a:t>Registrar datos del solicitante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38097" y="2955790"/>
            <a:ext cx="2520778" cy="9071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latin typeface="Arial Black" pitchFamily="34" charset="0"/>
              </a:rPr>
              <a:t>Constancia firmada  y sellada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38097" y="4040849"/>
            <a:ext cx="2520778" cy="8772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>
                <a:latin typeface="Arial Black" pitchFamily="34" charset="0"/>
              </a:rPr>
              <a:t>Constancia (Convenio 182 OIT)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438097" y="5162745"/>
            <a:ext cx="2520778" cy="926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>
                <a:latin typeface="Arial Black" pitchFamily="34" charset="0"/>
              </a:rPr>
              <a:t>Recepción UPAT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753790" y="1242793"/>
            <a:ext cx="343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E7E6E6">
                    <a:lumMod val="25000"/>
                  </a:srgbClr>
                </a:solidFill>
                <a:latin typeface="Arial Black" pitchFamily="34" charset="0"/>
              </a:rPr>
              <a:t>Unidad de Protección a la Adolescencia </a:t>
            </a:r>
            <a:r>
              <a:rPr lang="en-US" b="1" dirty="0" err="1">
                <a:solidFill>
                  <a:srgbClr val="E7E6E6">
                    <a:lumMod val="25000"/>
                  </a:srgbClr>
                </a:solidFill>
                <a:latin typeface="Arial Black" pitchFamily="34" charset="0"/>
              </a:rPr>
              <a:t>Trabajadora</a:t>
            </a:r>
            <a:r>
              <a:rPr lang="en-US" b="1" dirty="0">
                <a:solidFill>
                  <a:srgbClr val="E7E6E6">
                    <a:lumMod val="25000"/>
                  </a:srgbClr>
                </a:solidFill>
                <a:latin typeface="Arial Black" pitchFamily="34" charset="0"/>
              </a:rPr>
              <a:t>  UPAT 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209366" y="2404224"/>
            <a:ext cx="2520778" cy="766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>
                <a:latin typeface="Arial Black" pitchFamily="34" charset="0"/>
              </a:rPr>
              <a:t>Certificado de nacimiento, hoja de constancia proporcionado por la IGT 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209366" y="3294116"/>
            <a:ext cx="2520778" cy="766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>
                <a:latin typeface="Arial Black" pitchFamily="34" charset="0"/>
              </a:rPr>
              <a:t>Verificación  y  registro en la base de datos de la UPAT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209366" y="4123095"/>
            <a:ext cx="2520778" cy="766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>
                <a:latin typeface="Arial Black" pitchFamily="34" charset="0"/>
              </a:rPr>
              <a:t>Asesoramiento  Convenios 138 y 182 OIT 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209366" y="5048860"/>
            <a:ext cx="2520778" cy="766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>
                <a:latin typeface="Arial Black" pitchFamily="34" charset="0"/>
              </a:rPr>
              <a:t>Sello de  Constancia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209366" y="5891651"/>
            <a:ext cx="2520778" cy="9464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>
                <a:latin typeface="Arial Black" pitchFamily="34" charset="0"/>
              </a:rPr>
              <a:t>A nivel  departamental la Constancia lo firma Delegado Departamental  de la IGT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14226" y="293151"/>
            <a:ext cx="748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</a:rPr>
              <a:t>UPAT – IGT</a:t>
            </a:r>
            <a:endParaRPr lang="es-GT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6637" y="1319737"/>
            <a:ext cx="476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Inspección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General de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Trabajo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–IGT-</a:t>
            </a:r>
          </a:p>
        </p:txBody>
      </p:sp>
      <p:sp>
        <p:nvSpPr>
          <p:cNvPr id="17" name="Flecha doblada 16"/>
          <p:cNvSpPr/>
          <p:nvPr/>
        </p:nvSpPr>
        <p:spPr>
          <a:xfrm>
            <a:off x="4403556" y="2394487"/>
            <a:ext cx="2032000" cy="3410756"/>
          </a:xfrm>
          <a:prstGeom prst="ben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469907" y="1519882"/>
            <a:ext cx="6628723" cy="501260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G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Mesa Temática para la Prevención y Erradicación  de Trabajo Infantil y Protección a la Adolescencia Trabajadora del Gabinete Específico de la Vicepresidencia de </a:t>
            </a:r>
            <a:r>
              <a:rPr lang="es-GT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la República de Guatemala, coordinando con la Unidad de Protección a la Adolescencia Trabajadora –UPAT-,  las acciones se   coordinan a nivel departamental.</a:t>
            </a:r>
          </a:p>
          <a:p>
            <a:pPr marL="0" indent="0" algn="just">
              <a:buNone/>
            </a:pPr>
            <a:r>
              <a:rPr lang="es-MX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El CODEPETI, tiene como finalidad </a:t>
            </a: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Calibri" panose="020F0502020204030204" pitchFamily="34" charset="0"/>
              </a:rPr>
              <a:t>la ejecución de acciones en la prevención y erradicación del Trabajo Infantil en  21 departamentos (provincias) del país,  integrado por 17 entidades: 15 representantes de ministerios de Estado, 1 representante del Comité Coordinador de Asociaciones Agrícolas, Comerciales, Industriales y Financieras (CACIF) y  1 representante de las Federaciones Sindicales.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99" y="1309817"/>
            <a:ext cx="4358906" cy="45736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8442" y="177421"/>
            <a:ext cx="787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  <a:latin typeface="Arial Black" pitchFamily="34" charset="0"/>
              </a:rPr>
              <a:t>Mesa Temática para la Prevención del Trabajo infantil y Protección al Adolescente Trabajador y Comités Departamentales para la Prevención del Trabajo Infantil </a:t>
            </a:r>
            <a:endParaRPr lang="es-GT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9" y="1610909"/>
            <a:ext cx="10974049" cy="44377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321276" y="1309817"/>
            <a:ext cx="11380573" cy="522161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GT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s-GT" sz="20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		9.  Sacatepéquez		18. Izabal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1. Quetzaltenango 				10. Chimaltenango 		19.Peten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2. San Marcos 					11.  Alta Verapaz 		20. Santa Rosa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3. Huehuetenango 				12. Baja Verapaz 		21. Suchitepéquez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4. Retalhuleu 					13.  El Progreso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5. Quiche 					14. Jalapa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6. Totonicapán 				               15. Jutiapa</a:t>
            </a:r>
          </a:p>
          <a:p>
            <a:pPr marL="342900" indent="-342900">
              <a:buFont typeface="Arial" panose="020B0604020202020204" pitchFamily="34" charset="0"/>
              <a:buAutoNum type="arabicPeriod" startAt="7"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Sololá 					16. Chiquimula </a:t>
            </a:r>
          </a:p>
          <a:p>
            <a:pPr marL="342900" indent="-342900">
              <a:buFont typeface="Arial" panose="020B0604020202020204" pitchFamily="34" charset="0"/>
              <a:buAutoNum type="arabicPeriod" startAt="7"/>
            </a:pPr>
            <a:r>
              <a:rPr lang="es-GT" sz="1800" b="1" dirty="0">
                <a:solidFill>
                  <a:srgbClr val="178CC5"/>
                </a:solidFill>
                <a:latin typeface="Arial" pitchFamily="34" charset="0"/>
                <a:cs typeface="Arial" pitchFamily="34" charset="0"/>
              </a:rPr>
              <a:t>Escuintla 					17. Zacapa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dirty="0">
              <a:solidFill>
                <a:srgbClr val="178CC5"/>
              </a:solidFill>
              <a:latin typeface="Bahnschrift Light" panose="020B0502040204020203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G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es-G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Actualmente, se está coordinando con autoridades locales a través del CODEPETI espacios de Atención Integral para la Prevención Erradicación del Trabajo Infantil y Protección al Adolescente Trabajador  CAIPETI, para su implementación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0474" y="37233"/>
            <a:ext cx="793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</a:rPr>
              <a:t>Comités Departamentales para la Prevención del Trabajo Infantil –CODEPETIS-</a:t>
            </a:r>
            <a:endParaRPr lang="es-G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10" y="1610909"/>
            <a:ext cx="5720826" cy="44377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r>
              <a:rPr lang="es-MX" b="1" dirty="0"/>
              <a:t>El MIRTI, facilitó el mapeo de factores de vulnerabilidad y riesgo del trabajo infantil, lo que permite contar con 22 fichas departamentales, 8 fichas regionales y 1 ficha nacional.</a:t>
            </a:r>
            <a:endParaRPr lang="es-GT" b="1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321276" y="1309817"/>
            <a:ext cx="11380573" cy="473884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086" y="1309817"/>
            <a:ext cx="5610674" cy="5077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21275" y="14537"/>
            <a:ext cx="765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G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3" y="1495168"/>
            <a:ext cx="8921578" cy="47973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la fecha, han identificado cuáles componentes consideran de particular utilidad para ser aplicados en el contexto de su país? Explíquelos.</a:t>
            </a:r>
            <a:endParaRPr lang="es-G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ruta para excluir a la caña de azúcar del listado del USDOL. De manera breve, que se describan los pasos seguidos por Panamá, incluidos ejemplos de cambios realizados, instituciones involucradas, plazos, entre otros.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Panamá indicó que ha sido importante para la eliminación del trabajo infantil, las alianzas con el sector privado, en el sector formal. Mayores detalles y ejemplos serán ampliamente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recibidos.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inspección de Panamá, de sanción, instituciones involucradas, coordinaciones interinstitucionales, entre otros. (A continuación se explicará brevemente el proceso de inspección que se realiza actualmente en Guatemala).</a:t>
            </a:r>
            <a:endParaRPr lang="es-G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7" y="344717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G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9" y="2502568"/>
            <a:ext cx="11231940" cy="12873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321276" y="1309817"/>
            <a:ext cx="11380573" cy="473884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395592" y="1456515"/>
            <a:ext cx="11231940" cy="104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chemeClr val="accent1">
                    <a:lumMod val="75000"/>
                  </a:schemeClr>
                </a:solidFill>
              </a:rPr>
              <a:t>El Modelo de Identificación de Riesgo del Trabajo Infantil MIRTI,  está elaborado por las 8 regiones del país  con factores de riesgo de  vulnerabilidad  en cada región departamentales y municipios del país.   </a:t>
            </a:r>
            <a:r>
              <a:rPr lang="es-GT" sz="1800" dirty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3080E47-60E3-47D9-B9F1-7A71A8B0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8" y="2649266"/>
            <a:ext cx="11157623" cy="37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9" y="2502568"/>
            <a:ext cx="6905449" cy="12873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-3552891" y="1300556"/>
            <a:ext cx="9676966" cy="473884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 txBox="1">
            <a:spLocks/>
          </p:cNvSpPr>
          <p:nvPr/>
        </p:nvSpPr>
        <p:spPr>
          <a:xfrm>
            <a:off x="395592" y="1456514"/>
            <a:ext cx="5523945" cy="442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Primera fase MIRTI, datos obtenidos en las estadísticas del ENCOVI 2014 y datos del censo del año 2018 a nivel nacional, con factores de riesgo, edad, zona geográfica, pertenecía a pueblo indígena, rezago escolar, en los diferentes municipios de los departamentos de cada región 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GT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Segunda fase MIRTI,  actualmente esta realizando en el departamento de San Marcos Región 6 del suroccidente</a:t>
            </a:r>
            <a:endParaRPr lang="es-GT" sz="1800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GT" sz="1800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sz="1200" dirty="0"/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FD5B121-B803-423A-B34C-BB096D9F8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84" y="1046747"/>
            <a:ext cx="4716379" cy="523373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8220" y="149008"/>
            <a:ext cx="748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itchFamily="34" charset="0"/>
              </a:rPr>
              <a:t>Fases MIRTI</a:t>
            </a:r>
            <a:endParaRPr lang="es-GT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60" y="1473381"/>
            <a:ext cx="7166918" cy="4797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8220" y="14951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GT" b="1" dirty="0">
                <a:latin typeface="Arial Black" pitchFamily="34" charset="0"/>
              </a:rPr>
              <a:t>Centros de Atención Integral para la Prevención y Erradicación del Trabajo Infantil </a:t>
            </a:r>
            <a:endParaRPr lang="es-GT" dirty="0"/>
          </a:p>
        </p:txBody>
      </p:sp>
      <p:sp>
        <p:nvSpPr>
          <p:cNvPr id="6" name="5 Rectángulo"/>
          <p:cNvSpPr/>
          <p:nvPr/>
        </p:nvSpPr>
        <p:spPr>
          <a:xfrm>
            <a:off x="626076" y="21414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GT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GT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GT" dirty="0"/>
              <a:t>Centro Integral en Prevención y Erradicación del Trabajo Infantil de Quetzaltenango, atiende a Niñas, Niños y Adolescentes trabajadores del  Mercado La Democracia.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GT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GT" dirty="0">
                <a:cs typeface="Arial" panose="020B0604020202020204" pitchFamily="34" charset="0"/>
              </a:rPr>
              <a:t>Centro Integral para la Prevención y Erradicación del Trabajo Infantil en el Departamento de San Marcos, beneficia a la Niñez del comercio informal. </a:t>
            </a:r>
          </a:p>
        </p:txBody>
      </p:sp>
      <p:pic>
        <p:nvPicPr>
          <p:cNvPr id="7" name="Marcador de contenido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837" y="1700011"/>
            <a:ext cx="4211392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3" y="1495168"/>
            <a:ext cx="8921578" cy="47973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b="1" dirty="0"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7" y="371221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Inspección por Denuncia  </a:t>
            </a:r>
            <a:endParaRPr kumimoji="0" lang="es-G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/>
        </p:nvGraphicFramePr>
        <p:xfrm>
          <a:off x="390525" y="1288473"/>
          <a:ext cx="10948035" cy="542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81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262470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Inspección De Oficio </a:t>
            </a:r>
          </a:p>
        </p:txBody>
      </p:sp>
      <p:graphicFrame>
        <p:nvGraphicFramePr>
          <p:cNvPr id="13" name="Marcador de contenido 3"/>
          <p:cNvGraphicFramePr>
            <a:graphicFrameLocks noGrp="1"/>
          </p:cNvGraphicFramePr>
          <p:nvPr>
            <p:ph idx="1"/>
          </p:nvPr>
        </p:nvGraphicFramePr>
        <p:xfrm>
          <a:off x="773226" y="1942407"/>
          <a:ext cx="10831339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1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6463" y="2804460"/>
            <a:ext cx="19281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89535" y="201957"/>
            <a:ext cx="748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Verificación</a:t>
            </a:r>
            <a:endParaRPr kumimoji="0" lang="es-GT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19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64633" y="1654233"/>
          <a:ext cx="9867592" cy="486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7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8442" y="177421"/>
            <a:ext cx="787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Delegación Departamental </a:t>
            </a:r>
            <a:endParaRPr kumimoji="0" lang="es-G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9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14262" y="1736226"/>
          <a:ext cx="9609825" cy="465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3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1275" y="14537"/>
            <a:ext cx="765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4 Terminador"/>
          <p:cNvSpPr/>
          <p:nvPr/>
        </p:nvSpPr>
        <p:spPr>
          <a:xfrm>
            <a:off x="382934" y="1119359"/>
            <a:ext cx="1481205" cy="72008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Inspector de Trabajo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 visita  de inspección 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5 Proceso"/>
          <p:cNvSpPr/>
          <p:nvPr/>
        </p:nvSpPr>
        <p:spPr>
          <a:xfrm>
            <a:off x="3065546" y="3798145"/>
            <a:ext cx="2587594" cy="31174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Remite expediente a notificaciones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12 Decisión"/>
          <p:cNvSpPr/>
          <p:nvPr/>
        </p:nvSpPr>
        <p:spPr>
          <a:xfrm>
            <a:off x="529468" y="2012646"/>
            <a:ext cx="1188132" cy="803395"/>
          </a:xfrm>
          <a:prstGeom prst="flowChartDecision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Infractor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Cumple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15 Terminador"/>
          <p:cNvSpPr/>
          <p:nvPr/>
        </p:nvSpPr>
        <p:spPr>
          <a:xfrm>
            <a:off x="-5545124" y="-1611560"/>
            <a:ext cx="1224136" cy="43204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 visita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(Verifica denuncia)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8" name="16 Conector recto de flecha"/>
          <p:cNvCxnSpPr>
            <a:stCxn id="63" idx="2"/>
            <a:endCxn id="66" idx="0"/>
          </p:cNvCxnSpPr>
          <p:nvPr/>
        </p:nvCxnSpPr>
        <p:spPr>
          <a:xfrm flipH="1">
            <a:off x="1123534" y="1839439"/>
            <a:ext cx="3" cy="173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19 Proceso"/>
          <p:cNvSpPr/>
          <p:nvPr/>
        </p:nvSpPr>
        <p:spPr>
          <a:xfrm>
            <a:off x="341000" y="3023938"/>
            <a:ext cx="1568334" cy="71035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Inspector de Trabajo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Previene dentro de un plazo razonable</a:t>
            </a:r>
          </a:p>
        </p:txBody>
      </p:sp>
      <p:sp>
        <p:nvSpPr>
          <p:cNvPr id="70" name="21 Decisión"/>
          <p:cNvSpPr/>
          <p:nvPr/>
        </p:nvSpPr>
        <p:spPr>
          <a:xfrm>
            <a:off x="529470" y="4031597"/>
            <a:ext cx="1188132" cy="803395"/>
          </a:xfrm>
          <a:prstGeom prst="flowChartDecision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Infractor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Cumple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1" name="22 Conector recto de flecha"/>
          <p:cNvCxnSpPr>
            <a:stCxn id="66" idx="2"/>
            <a:endCxn id="69" idx="0"/>
          </p:cNvCxnSpPr>
          <p:nvPr/>
        </p:nvCxnSpPr>
        <p:spPr>
          <a:xfrm>
            <a:off x="1123534" y="2816041"/>
            <a:ext cx="1633" cy="207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25 Conector recto de flecha"/>
          <p:cNvCxnSpPr>
            <a:stCxn id="69" idx="2"/>
            <a:endCxn id="70" idx="0"/>
          </p:cNvCxnSpPr>
          <p:nvPr/>
        </p:nvCxnSpPr>
        <p:spPr>
          <a:xfrm flipH="1">
            <a:off x="1123536" y="3734291"/>
            <a:ext cx="1631" cy="297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29 Proceso"/>
          <p:cNvSpPr/>
          <p:nvPr/>
        </p:nvSpPr>
        <p:spPr>
          <a:xfrm>
            <a:off x="339369" y="5079593"/>
            <a:ext cx="1568334" cy="8817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Inspector de Trabajo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Remite expediente a Delegado Departamental para sugiriendo su archivo</a:t>
            </a:r>
            <a:endParaRPr kumimoji="0" lang="es-G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4" name="30 Conector recto de flecha"/>
          <p:cNvCxnSpPr>
            <a:stCxn id="70" idx="2"/>
            <a:endCxn id="73" idx="0"/>
          </p:cNvCxnSpPr>
          <p:nvPr/>
        </p:nvCxnSpPr>
        <p:spPr>
          <a:xfrm>
            <a:off x="1123536" y="4834992"/>
            <a:ext cx="0" cy="244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34 Conector angular"/>
          <p:cNvCxnSpPr>
            <a:stCxn id="66" idx="1"/>
            <a:endCxn id="73" idx="1"/>
          </p:cNvCxnSpPr>
          <p:nvPr/>
        </p:nvCxnSpPr>
        <p:spPr>
          <a:xfrm rot="10800000" flipV="1">
            <a:off x="339370" y="2414343"/>
            <a:ext cx="190099" cy="3106135"/>
          </a:xfrm>
          <a:prstGeom prst="bentConnector3">
            <a:avLst>
              <a:gd name="adj1" fmla="val 2202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39 CuadroTexto"/>
          <p:cNvSpPr txBox="1"/>
          <p:nvPr/>
        </p:nvSpPr>
        <p:spPr>
          <a:xfrm>
            <a:off x="215021" y="2107707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40 CuadroTexto"/>
          <p:cNvSpPr txBox="1"/>
          <p:nvPr/>
        </p:nvSpPr>
        <p:spPr>
          <a:xfrm>
            <a:off x="1403648" y="4686916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41 CuadroTexto"/>
          <p:cNvSpPr txBox="1"/>
          <p:nvPr/>
        </p:nvSpPr>
        <p:spPr>
          <a:xfrm>
            <a:off x="1383007" y="2620482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44 Terminador"/>
          <p:cNvSpPr/>
          <p:nvPr/>
        </p:nvSpPr>
        <p:spPr>
          <a:xfrm>
            <a:off x="2487533" y="6261802"/>
            <a:ext cx="1346550" cy="40749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Remite expediente a archivo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45 Conector angular"/>
          <p:cNvCxnSpPr>
            <a:stCxn id="73" idx="2"/>
            <a:endCxn id="83" idx="0"/>
          </p:cNvCxnSpPr>
          <p:nvPr/>
        </p:nvCxnSpPr>
        <p:spPr>
          <a:xfrm rot="5400000">
            <a:off x="998303" y="6086598"/>
            <a:ext cx="250467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48 Documento"/>
          <p:cNvSpPr/>
          <p:nvPr/>
        </p:nvSpPr>
        <p:spPr>
          <a:xfrm>
            <a:off x="274578" y="6211832"/>
            <a:ext cx="1697913" cy="439733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Delegado Departamental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Resuelve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4" name="50 Conector recto de flecha"/>
          <p:cNvCxnSpPr>
            <a:stCxn id="83" idx="3"/>
            <a:endCxn id="81" idx="1"/>
          </p:cNvCxnSpPr>
          <p:nvPr/>
        </p:nvCxnSpPr>
        <p:spPr>
          <a:xfrm>
            <a:off x="1972491" y="6431699"/>
            <a:ext cx="515042" cy="3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55 Documento"/>
          <p:cNvSpPr/>
          <p:nvPr/>
        </p:nvSpPr>
        <p:spPr>
          <a:xfrm>
            <a:off x="3036024" y="2954818"/>
            <a:ext cx="2636199" cy="621067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Resuelve: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Impone sanción y medidas necesarias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días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6" name="56 Conector angular"/>
          <p:cNvCxnSpPr>
            <a:stCxn id="70" idx="3"/>
            <a:endCxn id="88" idx="0"/>
          </p:cNvCxnSpPr>
          <p:nvPr/>
        </p:nvCxnSpPr>
        <p:spPr>
          <a:xfrm flipV="1">
            <a:off x="1717602" y="1328420"/>
            <a:ext cx="2619953" cy="3104875"/>
          </a:xfrm>
          <a:prstGeom prst="bentConnector4">
            <a:avLst>
              <a:gd name="adj1" fmla="val 14506"/>
              <a:gd name="adj2" fmla="val 1064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64 CuadroTexto"/>
          <p:cNvSpPr txBox="1"/>
          <p:nvPr/>
        </p:nvSpPr>
        <p:spPr>
          <a:xfrm>
            <a:off x="1608464" y="4075729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68 Proceso"/>
          <p:cNvSpPr/>
          <p:nvPr/>
        </p:nvSpPr>
        <p:spPr>
          <a:xfrm>
            <a:off x="2477703" y="1328420"/>
            <a:ext cx="3719704" cy="62045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Inspector de Trabajo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Remite expediente, con acta de infracción,  a Delegado Departamental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días</a:t>
            </a:r>
            <a:endParaRPr kumimoji="0" lang="es-G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9" name="72 Conector recto de flecha"/>
          <p:cNvCxnSpPr>
            <a:stCxn id="88" idx="2"/>
            <a:endCxn id="93" idx="0"/>
          </p:cNvCxnSpPr>
          <p:nvPr/>
        </p:nvCxnSpPr>
        <p:spPr>
          <a:xfrm>
            <a:off x="4337555" y="1948870"/>
            <a:ext cx="2456" cy="2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81 Conector recto de flecha"/>
          <p:cNvCxnSpPr>
            <a:stCxn id="85" idx="2"/>
            <a:endCxn id="64" idx="0"/>
          </p:cNvCxnSpPr>
          <p:nvPr/>
        </p:nvCxnSpPr>
        <p:spPr>
          <a:xfrm>
            <a:off x="4354124" y="3534826"/>
            <a:ext cx="5219" cy="263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3 Proceso"/>
          <p:cNvSpPr/>
          <p:nvPr/>
        </p:nvSpPr>
        <p:spPr>
          <a:xfrm>
            <a:off x="2868702" y="2213494"/>
            <a:ext cx="2942617" cy="40169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Delegado Departamental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Recibe expediente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4" name="101 Conector recto de flecha"/>
          <p:cNvCxnSpPr>
            <a:stCxn id="93" idx="2"/>
            <a:endCxn id="85" idx="0"/>
          </p:cNvCxnSpPr>
          <p:nvPr/>
        </p:nvCxnSpPr>
        <p:spPr>
          <a:xfrm>
            <a:off x="4340011" y="2615191"/>
            <a:ext cx="14113" cy="33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110 Proceso"/>
          <p:cNvSpPr/>
          <p:nvPr/>
        </p:nvSpPr>
        <p:spPr>
          <a:xfrm>
            <a:off x="3026719" y="4347465"/>
            <a:ext cx="2665248" cy="425457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Notificaciones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 resolución a infractor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111 Conector recto de flecha"/>
          <p:cNvCxnSpPr>
            <a:stCxn id="64" idx="2"/>
            <a:endCxn id="95" idx="0"/>
          </p:cNvCxnSpPr>
          <p:nvPr/>
        </p:nvCxnSpPr>
        <p:spPr>
          <a:xfrm>
            <a:off x="4359343" y="4109894"/>
            <a:ext cx="0" cy="237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133 Conector recto de flecha"/>
          <p:cNvCxnSpPr>
            <a:stCxn id="95" idx="2"/>
          </p:cNvCxnSpPr>
          <p:nvPr/>
        </p:nvCxnSpPr>
        <p:spPr>
          <a:xfrm>
            <a:off x="4359343" y="4772922"/>
            <a:ext cx="0" cy="184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42 Proceso"/>
          <p:cNvSpPr/>
          <p:nvPr/>
        </p:nvSpPr>
        <p:spPr>
          <a:xfrm>
            <a:off x="7468463" y="2482213"/>
            <a:ext cx="1337347" cy="1219181"/>
          </a:xfrm>
          <a:prstGeom prst="flowChartProcess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Corrige la falta y paga la multa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de exoneración si lo hace dentro los 5 días siguientes a la notificación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4" name="153 Conector angular"/>
          <p:cNvCxnSpPr>
            <a:endCxn id="102" idx="0"/>
          </p:cNvCxnSpPr>
          <p:nvPr/>
        </p:nvCxnSpPr>
        <p:spPr>
          <a:xfrm rot="16200000" flipH="1">
            <a:off x="7527891" y="1872967"/>
            <a:ext cx="121849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65 Conector angular"/>
          <p:cNvCxnSpPr/>
          <p:nvPr/>
        </p:nvCxnSpPr>
        <p:spPr>
          <a:xfrm>
            <a:off x="7232547" y="1263722"/>
            <a:ext cx="3848934" cy="12085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86 Proceso"/>
          <p:cNvSpPr/>
          <p:nvPr/>
        </p:nvSpPr>
        <p:spPr>
          <a:xfrm>
            <a:off x="9102500" y="2494482"/>
            <a:ext cx="1233652" cy="643118"/>
          </a:xfrm>
          <a:prstGeom prst="flowChartProcess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Paga la multa pero no corrige la falta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188 Conector recto de flecha"/>
          <p:cNvCxnSpPr>
            <a:endCxn id="106" idx="0"/>
          </p:cNvCxnSpPr>
          <p:nvPr/>
        </p:nvCxnSpPr>
        <p:spPr>
          <a:xfrm>
            <a:off x="9719326" y="1275374"/>
            <a:ext cx="0" cy="121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98 Proceso"/>
          <p:cNvSpPr/>
          <p:nvPr/>
        </p:nvSpPr>
        <p:spPr>
          <a:xfrm>
            <a:off x="10450597" y="2472294"/>
            <a:ext cx="1357017" cy="643118"/>
          </a:xfrm>
          <a:prstGeom prst="flowChartProcess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Paga la multa y no corrige la falta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9" name="202 Conector angular"/>
          <p:cNvCxnSpPr>
            <a:stCxn id="106" idx="2"/>
            <a:endCxn id="112" idx="0"/>
          </p:cNvCxnSpPr>
          <p:nvPr/>
        </p:nvCxnSpPr>
        <p:spPr>
          <a:xfrm rot="16200000" flipH="1">
            <a:off x="9629367" y="3227559"/>
            <a:ext cx="895702" cy="7157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205 Conector angular"/>
          <p:cNvCxnSpPr>
            <a:stCxn id="108" idx="2"/>
            <a:endCxn id="112" idx="0"/>
          </p:cNvCxnSpPr>
          <p:nvPr/>
        </p:nvCxnSpPr>
        <p:spPr>
          <a:xfrm rot="5400000">
            <a:off x="10323163" y="3227359"/>
            <a:ext cx="917890" cy="693996"/>
          </a:xfrm>
          <a:prstGeom prst="bentConnector3">
            <a:avLst>
              <a:gd name="adj1" fmla="val 510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210 Proceso"/>
          <p:cNvSpPr/>
          <p:nvPr/>
        </p:nvSpPr>
        <p:spPr>
          <a:xfrm>
            <a:off x="9741114" y="4033302"/>
            <a:ext cx="1387992" cy="643118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Inicia Proceso de Ejecución para su cobro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110 Proceso"/>
          <p:cNvSpPr/>
          <p:nvPr/>
        </p:nvSpPr>
        <p:spPr>
          <a:xfrm>
            <a:off x="3021499" y="4958890"/>
            <a:ext cx="2665248" cy="42545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Plantea recurso de revocatoria (48 hrs)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2" name="Conector recto 291"/>
          <p:cNvCxnSpPr>
            <a:stCxn id="95" idx="3"/>
          </p:cNvCxnSpPr>
          <p:nvPr/>
        </p:nvCxnSpPr>
        <p:spPr>
          <a:xfrm flipV="1">
            <a:off x="5691967" y="4560193"/>
            <a:ext cx="153750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recto 293"/>
          <p:cNvCxnSpPr/>
          <p:nvPr/>
        </p:nvCxnSpPr>
        <p:spPr>
          <a:xfrm flipV="1">
            <a:off x="7229475" y="1263032"/>
            <a:ext cx="0" cy="329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110 Proceso"/>
          <p:cNvSpPr/>
          <p:nvPr/>
        </p:nvSpPr>
        <p:spPr>
          <a:xfrm>
            <a:off x="6071691" y="4865107"/>
            <a:ext cx="3090233" cy="62947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Declarada Sin Lugar, el infractor podrá promover Proceso Contencioso Administrativo Laboral ante los Tribunales de Trabajo y Previsión Social (20 días)</a:t>
            </a:r>
          </a:p>
        </p:txBody>
      </p:sp>
      <p:cxnSp>
        <p:nvCxnSpPr>
          <p:cNvPr id="300" name="Conector recto de flecha 299"/>
          <p:cNvCxnSpPr>
            <a:stCxn id="275" idx="3"/>
            <a:endCxn id="298" idx="1"/>
          </p:cNvCxnSpPr>
          <p:nvPr/>
        </p:nvCxnSpPr>
        <p:spPr>
          <a:xfrm>
            <a:off x="5686747" y="5171619"/>
            <a:ext cx="384944" cy="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CuadroTexto 310"/>
          <p:cNvSpPr txBox="1"/>
          <p:nvPr/>
        </p:nvSpPr>
        <p:spPr>
          <a:xfrm>
            <a:off x="628650" y="323850"/>
            <a:ext cx="58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 de Inspección-Sanción</a:t>
            </a:r>
          </a:p>
        </p:txBody>
      </p:sp>
    </p:spTree>
    <p:extLst>
      <p:ext uri="{BB962C8B-B14F-4D97-AF65-F5344CB8AC3E}">
        <p14:creationId xmlns:p14="http://schemas.microsoft.com/office/powerpoint/2010/main" val="39117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1423185D-C703-404C-8361-27F9B2A7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3" y="1495168"/>
            <a:ext cx="8921578" cy="47973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¿La práctica intercambiada dispone de nuevos procesos o instrumentos u otros aspectos, que son de particular interés para Guatemala? Identifíquelos de ser pertinentes.</a:t>
            </a:r>
            <a:endParaRPr lang="es-G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casos de trabajo infantil. 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a los niños, niñas o adolescentes que son rescatados de trabajo infantil.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Guatemala, el Ministerio Público, Ministerio de Trabajo y Previsión Social y Procuraduría General de la Nación, crearon la </a:t>
            </a:r>
            <a:r>
              <a:rPr lang="es-GT" sz="1800" dirty="0"/>
              <a:t>Coordinadora Interinstitucional Contra la Explotación Laboral y Trabajo Infantil, denominada –CICELTI-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abordar de manera interinstitucional el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de las peores formas de trabajo infantil, explotación laboral y trabajo forzoso,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 la recepción de denuncias para verificación de los casos y brindar el seguimiento a los niños, niñas y adolescentes que sean rescatados del trabajo infantil. 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Arial Black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GT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7" y="344717"/>
            <a:ext cx="783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G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3875" y="30480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COORDINADORA INTERINSTITUCIONAL CONTRA LA EXPLOTACIÓN LABORAL Y TRABAJO INFANTIL (CICELTI)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6D17533E-E7FB-49E6-BA1D-2338BF23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95168"/>
            <a:ext cx="11042048" cy="47973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1600" dirty="0"/>
              <a:t>Con fecha 15 de octubre del 2020, se firmó la Primera Adenda al Convenio para la Coordinación Interinstitucional entre el Ministerio de Trabajo y Previsión Social a través de la Inspección General de Trabajo, la Procuraduría  General de la Nación y el Ministerio Público, donde se aceptó la ADHESIÓN de la Secretaría Contra la Violencia Sexual, Explotación y Trata de Personas.</a:t>
            </a:r>
          </a:p>
          <a:p>
            <a:pPr algn="just"/>
            <a:endParaRPr lang="es-GT" sz="1600" dirty="0"/>
          </a:p>
          <a:p>
            <a:pPr marL="0" indent="0" algn="just">
              <a:buNone/>
            </a:pPr>
            <a:r>
              <a:rPr lang="es-GT" sz="1600" dirty="0"/>
              <a:t>Se modificó la cláusula Tercera, donde se conformó la Coordinadora Interinstitucional Contra la Explotación Laboral y Trabajo Infantil, denominada –CICELTI-, misma que deberá cumplir con los objetivos siguientes: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GT" sz="1600" dirty="0"/>
              <a:t>Identificar, coordinar y ejecutar para la detección, atención y derivación de víctimas de Trata de Personas en sus distintas modalidades.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GT" sz="1600" dirty="0"/>
              <a:t>Establecer una ruta interinstitucional para hacer más efectivas las acciones que cada institución realiza dentro de sus propios ámbitos de competencia.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GT" sz="1600" dirty="0"/>
              <a:t>Implementar mecanismos de apoyo institucional para evitar la revictimización de las personas que han sido víctimas de trata de personas, utilizando los métodos de atención victimológica inmediata primaria y secundaria.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GT" sz="1600" dirty="0"/>
              <a:t>Proponer acciones conjuntas para fortalecer los mecanismos internos e interinstitucionales en la lucha contra la Trata de Personas en las modalidades de explotación laboral y trabajo forzoso, y otras modalidades de Trata que se detecten, derivadas de las acciones interinstitucionales que se realicen.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GT" sz="1600" dirty="0"/>
              <a:t>Desarrollar todas aquellas actividades que le sean delegadas a la –CICELTI- de conformidad con la competencia de cada institución.</a:t>
            </a:r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/>
          </a:p>
          <a:p>
            <a:pPr marL="0" indent="0">
              <a:buNone/>
            </a:pPr>
            <a:endParaRPr lang="es-G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Oficial" id="{15CEE380-EE98-4740-9630-89A2D861D2EF}" vid="{132F2D54-AF16-451D-9366-F4310B89EBB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E684DBF2FB84BB951F42A6B0FC861" ma:contentTypeVersion="2" ma:contentTypeDescription="Create a new document." ma:contentTypeScope="" ma:versionID="b0fdd02ef96913f27891a12c99dfe7b7">
  <xsd:schema xmlns:xsd="http://www.w3.org/2001/XMLSchema" xmlns:xs="http://www.w3.org/2001/XMLSchema" xmlns:p="http://schemas.microsoft.com/office/2006/metadata/properties" xmlns:ns1="http://schemas.microsoft.com/sharepoint/v3" xmlns:ns2="89f4cd83-a2d3-4405-9b45-6aff5241ff81" targetNamespace="http://schemas.microsoft.com/office/2006/metadata/properties" ma:root="true" ma:fieldsID="035ebb9a2f44faf05c70baa707822c4d" ns1:_="" ns2:_="">
    <xsd:import namespace="http://schemas.microsoft.com/sharepoint/v3"/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DFF37E-5775-4A7B-B9F4-C2DBD17B1E85}"/>
</file>

<file path=customXml/itemProps2.xml><?xml version="1.0" encoding="utf-8"?>
<ds:datastoreItem xmlns:ds="http://schemas.openxmlformats.org/officeDocument/2006/customXml" ds:itemID="{8F4F1777-26D6-47C9-AE6D-09DE07895638}"/>
</file>

<file path=customXml/itemProps3.xml><?xml version="1.0" encoding="utf-8"?>
<ds:datastoreItem xmlns:ds="http://schemas.openxmlformats.org/officeDocument/2006/customXml" ds:itemID="{110C6BB9-0531-4D0A-AF40-10A5827C7420}"/>
</file>

<file path=docProps/app.xml><?xml version="1.0" encoding="utf-8"?>
<Properties xmlns="http://schemas.openxmlformats.org/officeDocument/2006/extended-properties" xmlns:vt="http://schemas.openxmlformats.org/officeDocument/2006/docPropsVTypes">
  <Template>ACCIONES MINISTERIO DE CULTURA Y DEPORTES</Template>
  <TotalTime>2906</TotalTime>
  <Words>1877</Words>
  <Application>Microsoft Office PowerPoint</Application>
  <PresentationFormat>Personalizado</PresentationFormat>
  <Paragraphs>319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CULTURA Y DEPORTES</dc:title>
  <dc:creator>Admin</dc:creator>
  <cp:lastModifiedBy>HP</cp:lastModifiedBy>
  <cp:revision>206</cp:revision>
  <cp:lastPrinted>2020-03-14T01:36:52Z</cp:lastPrinted>
  <dcterms:created xsi:type="dcterms:W3CDTF">2010-01-01T00:54:29Z</dcterms:created>
  <dcterms:modified xsi:type="dcterms:W3CDTF">2021-08-20T16:41:57Z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0x0101009E8E684DBF2FB84BB951F42A6B0FC861</vt:lpwstr>
  </property>
</Properties>
</file>