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4" r:id="rId3"/>
  </p:sldMasterIdLst>
  <p:notesMasterIdLst>
    <p:notesMasterId r:id="rId51"/>
  </p:notesMasterIdLst>
  <p:sldIdLst>
    <p:sldId id="279" r:id="rId4"/>
    <p:sldId id="265" r:id="rId5"/>
    <p:sldId id="818" r:id="rId6"/>
    <p:sldId id="856" r:id="rId7"/>
    <p:sldId id="816" r:id="rId8"/>
    <p:sldId id="817" r:id="rId9"/>
    <p:sldId id="831" r:id="rId10"/>
    <p:sldId id="832" r:id="rId11"/>
    <p:sldId id="347" r:id="rId12"/>
    <p:sldId id="791" r:id="rId13"/>
    <p:sldId id="834" r:id="rId14"/>
    <p:sldId id="828" r:id="rId15"/>
    <p:sldId id="836" r:id="rId16"/>
    <p:sldId id="348" r:id="rId17"/>
    <p:sldId id="349" r:id="rId18"/>
    <p:sldId id="829" r:id="rId19"/>
    <p:sldId id="833" r:id="rId20"/>
    <p:sldId id="837" r:id="rId21"/>
    <p:sldId id="838" r:id="rId22"/>
    <p:sldId id="794" r:id="rId23"/>
    <p:sldId id="839" r:id="rId24"/>
    <p:sldId id="840" r:id="rId25"/>
    <p:sldId id="845" r:id="rId26"/>
    <p:sldId id="830" r:id="rId27"/>
    <p:sldId id="287" r:id="rId28"/>
    <p:sldId id="847" r:id="rId29"/>
    <p:sldId id="848" r:id="rId30"/>
    <p:sldId id="849" r:id="rId31"/>
    <p:sldId id="835" r:id="rId32"/>
    <p:sldId id="850" r:id="rId33"/>
    <p:sldId id="870" r:id="rId34"/>
    <p:sldId id="861" r:id="rId35"/>
    <p:sldId id="862" r:id="rId36"/>
    <p:sldId id="852" r:id="rId37"/>
    <p:sldId id="867" r:id="rId38"/>
    <p:sldId id="868" r:id="rId39"/>
    <p:sldId id="296" r:id="rId40"/>
    <p:sldId id="851" r:id="rId41"/>
    <p:sldId id="826" r:id="rId42"/>
    <p:sldId id="871" r:id="rId43"/>
    <p:sldId id="798" r:id="rId44"/>
    <p:sldId id="800" r:id="rId45"/>
    <p:sldId id="872" r:id="rId46"/>
    <p:sldId id="824" r:id="rId47"/>
    <p:sldId id="825" r:id="rId48"/>
    <p:sldId id="269" r:id="rId49"/>
    <p:sldId id="280" r:id="rId5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CADB97-0165-84B7-C011-2E7C8FBF66EA}" name="Helga Fourcade" initials="HF" userId="S::helga_fourcade@uca.edu.ar::caa06706-8d57-434b-9dd2-ded31c23dd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2558" autoAdjust="0"/>
  </p:normalViewPr>
  <p:slideViewPr>
    <p:cSldViewPr snapToGrid="0">
      <p:cViewPr varScale="1">
        <p:scale>
          <a:sx n="61" d="100"/>
          <a:sy n="61" d="100"/>
        </p:scale>
        <p:origin x="2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8/10/relationships/authors" Target="author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01C4C-8823-451B-93A2-D604FB81C46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9EEDB6-7FCA-4329-B6D6-CCFE6C40FE1B}">
      <dgm:prSet phldrT="[Texto]" custT="1"/>
      <dgm:spPr/>
      <dgm:t>
        <a:bodyPr/>
        <a:lstStyle/>
        <a:p>
          <a:r>
            <a:rPr lang="es-ES" sz="850" b="1">
              <a:latin typeface="Arial" panose="020B0604020202020204" pitchFamily="34" charset="0"/>
              <a:cs typeface="Arial" panose="020B0604020202020204" pitchFamily="34" charset="0"/>
            </a:rPr>
            <a:t>Sistema de información </a:t>
          </a:r>
        </a:p>
      </dgm:t>
    </dgm:pt>
    <dgm:pt modelId="{5C126F1D-5D0C-4405-B677-109B57C8F47D}" type="parTrans" cxnId="{07665754-F4CC-47D7-9AE9-C109475FE774}">
      <dgm:prSet/>
      <dgm:spPr/>
      <dgm:t>
        <a:bodyPr/>
        <a:lstStyle/>
        <a:p>
          <a:endParaRPr lang="es-ES"/>
        </a:p>
      </dgm:t>
    </dgm:pt>
    <dgm:pt modelId="{1685B414-DD3F-40E8-A2E6-29D975F2D39B}" type="sibTrans" cxnId="{07665754-F4CC-47D7-9AE9-C109475FE774}">
      <dgm:prSet/>
      <dgm:spPr/>
      <dgm:t>
        <a:bodyPr/>
        <a:lstStyle/>
        <a:p>
          <a:endParaRPr lang="es-ES"/>
        </a:p>
      </dgm:t>
    </dgm:pt>
    <dgm:pt modelId="{723F21F4-A870-4FF6-A67F-3F61739386B6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Producción de información</a:t>
          </a:r>
        </a:p>
      </dgm:t>
    </dgm:pt>
    <dgm:pt modelId="{0558401F-8D07-4C8F-A777-92B291061677}" type="parTrans" cxnId="{91A6993E-A6A8-448C-AAF8-0D6F43AA1B9F}">
      <dgm:prSet/>
      <dgm:spPr/>
      <dgm:t>
        <a:bodyPr/>
        <a:lstStyle/>
        <a:p>
          <a:endParaRPr lang="es-ES"/>
        </a:p>
      </dgm:t>
    </dgm:pt>
    <dgm:pt modelId="{C9A27E43-F594-4B51-8072-F42D94838C0C}" type="sibTrans" cxnId="{91A6993E-A6A8-448C-AAF8-0D6F43AA1B9F}">
      <dgm:prSet/>
      <dgm:spPr/>
      <dgm:t>
        <a:bodyPr/>
        <a:lstStyle/>
        <a:p>
          <a:endParaRPr lang="es-ES"/>
        </a:p>
      </dgm:t>
    </dgm:pt>
    <dgm:pt modelId="{36012675-D786-4AFA-8908-78873166718B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Estudios cuantitativos </a:t>
          </a:r>
        </a:p>
      </dgm:t>
    </dgm:pt>
    <dgm:pt modelId="{509B4ED5-7B8E-4EA2-B3BB-28A33B9D1D26}" type="parTrans" cxnId="{6CF3AD43-2A9F-4F1F-8F15-4E025A48CB0E}">
      <dgm:prSet/>
      <dgm:spPr/>
      <dgm:t>
        <a:bodyPr/>
        <a:lstStyle/>
        <a:p>
          <a:endParaRPr lang="es-ES"/>
        </a:p>
      </dgm:t>
    </dgm:pt>
    <dgm:pt modelId="{26EA5449-B3CE-4B34-B553-A54383E3C1BB}" type="sibTrans" cxnId="{6CF3AD43-2A9F-4F1F-8F15-4E025A48CB0E}">
      <dgm:prSet/>
      <dgm:spPr/>
      <dgm:t>
        <a:bodyPr/>
        <a:lstStyle/>
        <a:p>
          <a:endParaRPr lang="es-ES"/>
        </a:p>
      </dgm:t>
    </dgm:pt>
    <dgm:pt modelId="{3F06A8F3-6DCF-4449-95FC-6D451C05D60A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Estudios cualitativos</a:t>
          </a:r>
        </a:p>
      </dgm:t>
    </dgm:pt>
    <dgm:pt modelId="{BB48911D-9B47-49F3-A677-83D75E357F4C}" type="parTrans" cxnId="{497A324C-6E3F-4A76-9306-22862062111D}">
      <dgm:prSet/>
      <dgm:spPr/>
      <dgm:t>
        <a:bodyPr/>
        <a:lstStyle/>
        <a:p>
          <a:endParaRPr lang="es-ES"/>
        </a:p>
      </dgm:t>
    </dgm:pt>
    <dgm:pt modelId="{2F96F2DB-F881-45E6-B89D-5736A2D94FAA}" type="sibTrans" cxnId="{497A324C-6E3F-4A76-9306-22862062111D}">
      <dgm:prSet/>
      <dgm:spPr/>
      <dgm:t>
        <a:bodyPr/>
        <a:lstStyle/>
        <a:p>
          <a:endParaRPr lang="es-ES"/>
        </a:p>
      </dgm:t>
    </dgm:pt>
    <dgm:pt modelId="{0D365C65-0883-477D-A030-1A390E85289E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Asistencia</a:t>
          </a:r>
          <a:r>
            <a:rPr lang="es-ES" sz="850" baseline="0">
              <a:latin typeface="Arial" panose="020B0604020202020204" pitchFamily="34" charset="0"/>
              <a:cs typeface="Arial" panose="020B0604020202020204" pitchFamily="34" charset="0"/>
            </a:rPr>
            <a:t> técnica</a:t>
          </a:r>
          <a:endParaRPr lang="es-ES" sz="8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570847-9C8A-4EC6-9C57-DCBFB111E58F}" type="parTrans" cxnId="{54B412E8-FA55-4E76-83F7-2F5FB71B05AF}">
      <dgm:prSet/>
      <dgm:spPr/>
      <dgm:t>
        <a:bodyPr/>
        <a:lstStyle/>
        <a:p>
          <a:endParaRPr lang="es-ES"/>
        </a:p>
      </dgm:t>
    </dgm:pt>
    <dgm:pt modelId="{32D7B02B-BCDF-4AD4-AD41-817091FF03ED}" type="sibTrans" cxnId="{54B412E8-FA55-4E76-83F7-2F5FB71B05AF}">
      <dgm:prSet/>
      <dgm:spPr/>
      <dgm:t>
        <a:bodyPr/>
        <a:lstStyle/>
        <a:p>
          <a:endParaRPr lang="es-ES"/>
        </a:p>
      </dgm:t>
    </dgm:pt>
    <dgm:pt modelId="{648B9145-3324-48EB-964D-C3E526012355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Investigación y desarrollo de estudios locales</a:t>
          </a:r>
        </a:p>
      </dgm:t>
    </dgm:pt>
    <dgm:pt modelId="{61898182-72E5-4671-BA0A-59DC9C1C8553}" type="parTrans" cxnId="{68528443-C152-420B-86AC-E2309758AB59}">
      <dgm:prSet/>
      <dgm:spPr/>
      <dgm:t>
        <a:bodyPr/>
        <a:lstStyle/>
        <a:p>
          <a:endParaRPr lang="es-ES"/>
        </a:p>
      </dgm:t>
    </dgm:pt>
    <dgm:pt modelId="{39674F6F-D100-48F5-95CF-9F707663180D}" type="sibTrans" cxnId="{68528443-C152-420B-86AC-E2309758AB59}">
      <dgm:prSet/>
      <dgm:spPr/>
      <dgm:t>
        <a:bodyPr/>
        <a:lstStyle/>
        <a:p>
          <a:endParaRPr lang="es-ES"/>
        </a:p>
      </dgm:t>
    </dgm:pt>
    <dgm:pt modelId="{EED7108D-EFEC-4389-AC0D-D7BB711DC9A4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Difusión</a:t>
          </a:r>
        </a:p>
      </dgm:t>
    </dgm:pt>
    <dgm:pt modelId="{28853278-BECE-4DCF-8293-2D1F337DA64D}" type="parTrans" cxnId="{13A1C3E0-7944-45AA-863B-FB778E546FDA}">
      <dgm:prSet/>
      <dgm:spPr/>
      <dgm:t>
        <a:bodyPr/>
        <a:lstStyle/>
        <a:p>
          <a:endParaRPr lang="es-ES"/>
        </a:p>
      </dgm:t>
    </dgm:pt>
    <dgm:pt modelId="{68579A84-93F8-44C5-B5BA-F73F1337ABAC}" type="sibTrans" cxnId="{13A1C3E0-7944-45AA-863B-FB778E546FDA}">
      <dgm:prSet/>
      <dgm:spPr/>
      <dgm:t>
        <a:bodyPr/>
        <a:lstStyle/>
        <a:p>
          <a:endParaRPr lang="es-ES"/>
        </a:p>
      </dgm:t>
    </dgm:pt>
    <dgm:pt modelId="{53934D29-6E42-4918-9C97-45C293BA031C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Página</a:t>
          </a:r>
          <a:r>
            <a:rPr lang="es-ES" sz="850" baseline="0">
              <a:latin typeface="Arial" panose="020B0604020202020204" pitchFamily="34" charset="0"/>
              <a:cs typeface="Arial" panose="020B0604020202020204" pitchFamily="34" charset="0"/>
            </a:rPr>
            <a:t> Web</a:t>
          </a:r>
          <a:endParaRPr lang="es-ES" sz="8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13FA3-2471-4FB5-8226-E0E35C2C1802}" type="parTrans" cxnId="{BA08C78F-7788-4DCC-AE05-D4D8687A8285}">
      <dgm:prSet/>
      <dgm:spPr/>
      <dgm:t>
        <a:bodyPr/>
        <a:lstStyle/>
        <a:p>
          <a:endParaRPr lang="es-ES"/>
        </a:p>
      </dgm:t>
    </dgm:pt>
    <dgm:pt modelId="{B877A278-4A5C-4D15-8F7D-1E5BF7782C53}" type="sibTrans" cxnId="{BA08C78F-7788-4DCC-AE05-D4D8687A8285}">
      <dgm:prSet/>
      <dgm:spPr/>
      <dgm:t>
        <a:bodyPr/>
        <a:lstStyle/>
        <a:p>
          <a:endParaRPr lang="es-ES"/>
        </a:p>
      </dgm:t>
    </dgm:pt>
    <dgm:pt modelId="{9B08A9AC-5D19-4244-8DE9-664289C3C11C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Seminarios,</a:t>
          </a:r>
          <a:r>
            <a:rPr lang="es-ES" sz="850" baseline="0">
              <a:latin typeface="Arial" panose="020B0604020202020204" pitchFamily="34" charset="0"/>
              <a:cs typeface="Arial" panose="020B0604020202020204" pitchFamily="34" charset="0"/>
            </a:rPr>
            <a:t> congresos, actividades</a:t>
          </a:r>
          <a:endParaRPr lang="es-ES" sz="85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40A1B-ED49-43AE-9593-4FC05106BBC4}" type="parTrans" cxnId="{267CD317-584B-4BD6-99E8-C31AB1DFD98E}">
      <dgm:prSet/>
      <dgm:spPr/>
      <dgm:t>
        <a:bodyPr/>
        <a:lstStyle/>
        <a:p>
          <a:endParaRPr lang="es-ES"/>
        </a:p>
      </dgm:t>
    </dgm:pt>
    <dgm:pt modelId="{8798BB76-E82A-415A-A319-CD9D468429D6}" type="sibTrans" cxnId="{267CD317-584B-4BD6-99E8-C31AB1DFD98E}">
      <dgm:prSet/>
      <dgm:spPr/>
      <dgm:t>
        <a:bodyPr/>
        <a:lstStyle/>
        <a:p>
          <a:endParaRPr lang="es-ES"/>
        </a:p>
      </dgm:t>
    </dgm:pt>
    <dgm:pt modelId="{A04FD8D9-C3D2-4BD7-902D-A7B852B8A0F6}">
      <dgm:prSet phldrT="[Texto]" custT="1"/>
      <dgm:spPr/>
      <dgm:t>
        <a:bodyPr/>
        <a:lstStyle/>
        <a:p>
          <a:r>
            <a:rPr lang="es-ES" sz="850" dirty="0">
              <a:latin typeface="Arial" panose="020B0604020202020204" pitchFamily="34" charset="0"/>
              <a:cs typeface="Arial" panose="020B0604020202020204" pitchFamily="34" charset="0"/>
            </a:rPr>
            <a:t>Formación</a:t>
          </a:r>
          <a:r>
            <a:rPr lang="es-ES" sz="850" baseline="0" dirty="0">
              <a:latin typeface="Arial" panose="020B0604020202020204" pitchFamily="34" charset="0"/>
              <a:cs typeface="Arial" panose="020B0604020202020204" pitchFamily="34" charset="0"/>
            </a:rPr>
            <a:t> en metodologías de captación de  información</a:t>
          </a:r>
          <a:endParaRPr lang="es-ES" sz="8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C0B70D-49CB-499C-A85C-7119C100ABBE}" type="parTrans" cxnId="{62158A2B-D311-449D-8265-38149B493A22}">
      <dgm:prSet/>
      <dgm:spPr/>
      <dgm:t>
        <a:bodyPr/>
        <a:lstStyle/>
        <a:p>
          <a:endParaRPr lang="es-ES"/>
        </a:p>
      </dgm:t>
    </dgm:pt>
    <dgm:pt modelId="{0A65C466-CE07-4314-9622-9ED61D50CEA4}" type="sibTrans" cxnId="{62158A2B-D311-449D-8265-38149B493A22}">
      <dgm:prSet/>
      <dgm:spPr/>
      <dgm:t>
        <a:bodyPr/>
        <a:lstStyle/>
        <a:p>
          <a:endParaRPr lang="es-ES"/>
        </a:p>
      </dgm:t>
    </dgm:pt>
    <dgm:pt modelId="{5A5F64D2-4065-4BF1-A39C-56CB388C2F58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Repositorio</a:t>
          </a:r>
        </a:p>
      </dgm:t>
    </dgm:pt>
    <dgm:pt modelId="{23520413-6A80-46D6-BA88-0ECF61DBACF5}" type="parTrans" cxnId="{CD50A3F1-8630-4FD6-82EE-FD1BC3C18215}">
      <dgm:prSet/>
      <dgm:spPr/>
      <dgm:t>
        <a:bodyPr/>
        <a:lstStyle/>
        <a:p>
          <a:endParaRPr lang="es-ES"/>
        </a:p>
      </dgm:t>
    </dgm:pt>
    <dgm:pt modelId="{EE3DAA4F-D2FF-40C2-9228-EDE715C25E13}" type="sibTrans" cxnId="{CD50A3F1-8630-4FD6-82EE-FD1BC3C18215}">
      <dgm:prSet/>
      <dgm:spPr/>
      <dgm:t>
        <a:bodyPr/>
        <a:lstStyle/>
        <a:p>
          <a:endParaRPr lang="es-ES"/>
        </a:p>
      </dgm:t>
    </dgm:pt>
    <dgm:pt modelId="{AEC61609-4142-4EF6-B319-55CE9B5DE4ED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Documentos, normativas y políticas.</a:t>
          </a:r>
        </a:p>
      </dgm:t>
    </dgm:pt>
    <dgm:pt modelId="{0A1A4FF4-DF6C-45B2-A98C-95E6F65557CC}" type="parTrans" cxnId="{B06F47C8-E83A-4B6A-A29C-45AECB24A984}">
      <dgm:prSet/>
      <dgm:spPr/>
      <dgm:t>
        <a:bodyPr/>
        <a:lstStyle/>
        <a:p>
          <a:endParaRPr lang="es-ES"/>
        </a:p>
      </dgm:t>
    </dgm:pt>
    <dgm:pt modelId="{DAF72B85-D118-4E75-BE1C-D276BB31669B}" type="sibTrans" cxnId="{B06F47C8-E83A-4B6A-A29C-45AECB24A984}">
      <dgm:prSet/>
      <dgm:spPr/>
      <dgm:t>
        <a:bodyPr/>
        <a:lstStyle/>
        <a:p>
          <a:endParaRPr lang="es-ES"/>
        </a:p>
      </dgm:t>
    </dgm:pt>
    <dgm:pt modelId="{B712AB49-5DB9-42F0-9544-26E5692B5ADB}">
      <dgm:prSet phldrT="[Texto]" custT="1"/>
      <dgm:spPr/>
      <dgm:t>
        <a:bodyPr/>
        <a:lstStyle/>
        <a:p>
          <a:r>
            <a:rPr lang="es-ES" sz="850">
              <a:latin typeface="Arial" panose="020B0604020202020204" pitchFamily="34" charset="0"/>
              <a:cs typeface="Arial" panose="020B0604020202020204" pitchFamily="34" charset="0"/>
            </a:rPr>
            <a:t>Evaluación de acciones, programas y políticas</a:t>
          </a:r>
        </a:p>
      </dgm:t>
    </dgm:pt>
    <dgm:pt modelId="{EEAB04BA-5AA3-4B7C-B189-D9380BC755F8}" type="parTrans" cxnId="{2F44F26B-F405-4E8C-B00E-350FA78DCD11}">
      <dgm:prSet/>
      <dgm:spPr/>
      <dgm:t>
        <a:bodyPr/>
        <a:lstStyle/>
        <a:p>
          <a:endParaRPr lang="es-AR"/>
        </a:p>
      </dgm:t>
    </dgm:pt>
    <dgm:pt modelId="{952C64C7-75F9-4188-9DEF-BD0983150695}" type="sibTrans" cxnId="{2F44F26B-F405-4E8C-B00E-350FA78DCD11}">
      <dgm:prSet/>
      <dgm:spPr/>
      <dgm:t>
        <a:bodyPr/>
        <a:lstStyle/>
        <a:p>
          <a:endParaRPr lang="es-AR"/>
        </a:p>
      </dgm:t>
    </dgm:pt>
    <dgm:pt modelId="{E649AF71-0F0C-453D-96B2-6C0CE1C6A34D}" type="pres">
      <dgm:prSet presAssocID="{7AD01C4C-8823-451B-93A2-D604FB81C4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E3AA33-2BB9-41E9-BDCE-6F5CAE1258BA}" type="pres">
      <dgm:prSet presAssocID="{399EEDB6-7FCA-4329-B6D6-CCFE6C40FE1B}" presName="hierRoot1" presStyleCnt="0"/>
      <dgm:spPr/>
    </dgm:pt>
    <dgm:pt modelId="{A1AAF3A8-0EAD-4908-AA12-442BF5B902E1}" type="pres">
      <dgm:prSet presAssocID="{399EEDB6-7FCA-4329-B6D6-CCFE6C40FE1B}" presName="composite" presStyleCnt="0"/>
      <dgm:spPr/>
    </dgm:pt>
    <dgm:pt modelId="{FD5F1BB0-9752-4DA1-B38E-81A3248424E8}" type="pres">
      <dgm:prSet presAssocID="{399EEDB6-7FCA-4329-B6D6-CCFE6C40FE1B}" presName="background" presStyleLbl="node0" presStyleIdx="0" presStyleCnt="5"/>
      <dgm:spPr/>
    </dgm:pt>
    <dgm:pt modelId="{584B5E6C-6AE7-43E0-9C3E-E761A92032D8}" type="pres">
      <dgm:prSet presAssocID="{399EEDB6-7FCA-4329-B6D6-CCFE6C40FE1B}" presName="text" presStyleLbl="fgAcc0" presStyleIdx="0" presStyleCnt="5" custScaleX="279222" custScaleY="94473" custLinFactX="100000" custLinFactNeighborX="153411" custLinFactNeighborY="-39474">
        <dgm:presLayoutVars>
          <dgm:chPref val="3"/>
        </dgm:presLayoutVars>
      </dgm:prSet>
      <dgm:spPr/>
    </dgm:pt>
    <dgm:pt modelId="{1C1D1E4A-4295-4801-B631-0F8F5ADEEA1A}" type="pres">
      <dgm:prSet presAssocID="{399EEDB6-7FCA-4329-B6D6-CCFE6C40FE1B}" presName="hierChild2" presStyleCnt="0"/>
      <dgm:spPr/>
    </dgm:pt>
    <dgm:pt modelId="{783F4548-E085-4178-856D-D52AE17CBA96}" type="pres">
      <dgm:prSet presAssocID="{0558401F-8D07-4C8F-A777-92B291061677}" presName="Name10" presStyleLbl="parChTrans1D2" presStyleIdx="0" presStyleCnt="4"/>
      <dgm:spPr/>
    </dgm:pt>
    <dgm:pt modelId="{94F0FF9F-A016-4E6B-91EC-8DC850CC6EE6}" type="pres">
      <dgm:prSet presAssocID="{723F21F4-A870-4FF6-A67F-3F61739386B6}" presName="hierRoot2" presStyleCnt="0"/>
      <dgm:spPr/>
    </dgm:pt>
    <dgm:pt modelId="{990D2996-F9F5-4CCD-9207-C0F23BC927E7}" type="pres">
      <dgm:prSet presAssocID="{723F21F4-A870-4FF6-A67F-3F61739386B6}" presName="composite2" presStyleCnt="0"/>
      <dgm:spPr/>
    </dgm:pt>
    <dgm:pt modelId="{21CD678D-C749-48A5-8125-C06D6B01F8E4}" type="pres">
      <dgm:prSet presAssocID="{723F21F4-A870-4FF6-A67F-3F61739386B6}" presName="background2" presStyleLbl="node2" presStyleIdx="0" presStyleCnt="4"/>
      <dgm:spPr/>
    </dgm:pt>
    <dgm:pt modelId="{495BF387-5867-45EE-B022-79C7154B41B6}" type="pres">
      <dgm:prSet presAssocID="{723F21F4-A870-4FF6-A67F-3F61739386B6}" presName="text2" presStyleLbl="fgAcc2" presStyleIdx="0" presStyleCnt="4">
        <dgm:presLayoutVars>
          <dgm:chPref val="3"/>
        </dgm:presLayoutVars>
      </dgm:prSet>
      <dgm:spPr/>
    </dgm:pt>
    <dgm:pt modelId="{2DDA2FAC-F28B-443F-AFA8-8EF2FE44F211}" type="pres">
      <dgm:prSet presAssocID="{723F21F4-A870-4FF6-A67F-3F61739386B6}" presName="hierChild3" presStyleCnt="0"/>
      <dgm:spPr/>
    </dgm:pt>
    <dgm:pt modelId="{FCC21FD9-47E9-4F86-91A8-DABB53F3F3BC}" type="pres">
      <dgm:prSet presAssocID="{509B4ED5-7B8E-4EA2-B3BB-28A33B9D1D26}" presName="Name17" presStyleLbl="parChTrans1D3" presStyleIdx="0" presStyleCnt="4"/>
      <dgm:spPr/>
    </dgm:pt>
    <dgm:pt modelId="{BEF08CFC-71A4-4F54-AAB8-64C548EB8AC2}" type="pres">
      <dgm:prSet presAssocID="{36012675-D786-4AFA-8908-78873166718B}" presName="hierRoot3" presStyleCnt="0"/>
      <dgm:spPr/>
    </dgm:pt>
    <dgm:pt modelId="{6C3EBF21-663D-499C-AE21-B8563425F6CD}" type="pres">
      <dgm:prSet presAssocID="{36012675-D786-4AFA-8908-78873166718B}" presName="composite3" presStyleCnt="0"/>
      <dgm:spPr/>
    </dgm:pt>
    <dgm:pt modelId="{99B7B1F5-275D-42C3-A9AA-5038D2BFF271}" type="pres">
      <dgm:prSet presAssocID="{36012675-D786-4AFA-8908-78873166718B}" presName="background3" presStyleLbl="node3" presStyleIdx="0" presStyleCnt="4"/>
      <dgm:spPr/>
    </dgm:pt>
    <dgm:pt modelId="{D5A0D68A-6C4C-4F73-968E-642392769881}" type="pres">
      <dgm:prSet presAssocID="{36012675-D786-4AFA-8908-78873166718B}" presName="text3" presStyleLbl="fgAcc3" presStyleIdx="0" presStyleCnt="4">
        <dgm:presLayoutVars>
          <dgm:chPref val="3"/>
        </dgm:presLayoutVars>
      </dgm:prSet>
      <dgm:spPr/>
    </dgm:pt>
    <dgm:pt modelId="{E12B930A-6FA2-4172-B78F-55A3024521F7}" type="pres">
      <dgm:prSet presAssocID="{36012675-D786-4AFA-8908-78873166718B}" presName="hierChild4" presStyleCnt="0"/>
      <dgm:spPr/>
    </dgm:pt>
    <dgm:pt modelId="{C248EE4D-DB7E-4232-867D-2A06FF6CCC6E}" type="pres">
      <dgm:prSet presAssocID="{BB48911D-9B47-49F3-A677-83D75E357F4C}" presName="Name17" presStyleLbl="parChTrans1D3" presStyleIdx="1" presStyleCnt="4"/>
      <dgm:spPr/>
    </dgm:pt>
    <dgm:pt modelId="{945649CB-7057-4BAC-BA2D-3AF2FC0B0948}" type="pres">
      <dgm:prSet presAssocID="{3F06A8F3-6DCF-4449-95FC-6D451C05D60A}" presName="hierRoot3" presStyleCnt="0"/>
      <dgm:spPr/>
    </dgm:pt>
    <dgm:pt modelId="{26B694D7-B995-4C7C-82E8-B47B430F3992}" type="pres">
      <dgm:prSet presAssocID="{3F06A8F3-6DCF-4449-95FC-6D451C05D60A}" presName="composite3" presStyleCnt="0"/>
      <dgm:spPr/>
    </dgm:pt>
    <dgm:pt modelId="{5F7360FF-403B-496D-A580-C6A3CCF1C78E}" type="pres">
      <dgm:prSet presAssocID="{3F06A8F3-6DCF-4449-95FC-6D451C05D60A}" presName="background3" presStyleLbl="node3" presStyleIdx="1" presStyleCnt="4"/>
      <dgm:spPr/>
    </dgm:pt>
    <dgm:pt modelId="{F1A7F292-9291-468B-9D9D-A177DF70D98B}" type="pres">
      <dgm:prSet presAssocID="{3F06A8F3-6DCF-4449-95FC-6D451C05D60A}" presName="text3" presStyleLbl="fgAcc3" presStyleIdx="1" presStyleCnt="4" custLinFactNeighborX="-1493" custLinFactNeighborY="2350">
        <dgm:presLayoutVars>
          <dgm:chPref val="3"/>
        </dgm:presLayoutVars>
      </dgm:prSet>
      <dgm:spPr/>
    </dgm:pt>
    <dgm:pt modelId="{8BE96AEE-0033-42B4-B608-6182FA415650}" type="pres">
      <dgm:prSet presAssocID="{3F06A8F3-6DCF-4449-95FC-6D451C05D60A}" presName="hierChild4" presStyleCnt="0"/>
      <dgm:spPr/>
    </dgm:pt>
    <dgm:pt modelId="{19EBADFA-8425-4103-B0C1-7CF10004C5D4}" type="pres">
      <dgm:prSet presAssocID="{C3570847-9C8A-4EC6-9C57-DCBFB111E58F}" presName="Name10" presStyleLbl="parChTrans1D2" presStyleIdx="1" presStyleCnt="4"/>
      <dgm:spPr/>
    </dgm:pt>
    <dgm:pt modelId="{74D18E84-60C2-40D6-950D-B8EBFF2A3CBF}" type="pres">
      <dgm:prSet presAssocID="{0D365C65-0883-477D-A030-1A390E85289E}" presName="hierRoot2" presStyleCnt="0"/>
      <dgm:spPr/>
    </dgm:pt>
    <dgm:pt modelId="{B4AD36BA-BB56-4A45-AF24-2F7EC2121D9B}" type="pres">
      <dgm:prSet presAssocID="{0D365C65-0883-477D-A030-1A390E85289E}" presName="composite2" presStyleCnt="0"/>
      <dgm:spPr/>
    </dgm:pt>
    <dgm:pt modelId="{F90DE87B-EF69-46EE-8ECE-D9FC0488BA34}" type="pres">
      <dgm:prSet presAssocID="{0D365C65-0883-477D-A030-1A390E85289E}" presName="background2" presStyleLbl="node2" presStyleIdx="1" presStyleCnt="4"/>
      <dgm:spPr/>
    </dgm:pt>
    <dgm:pt modelId="{4F04C591-61AA-4B0D-B88B-459920DE8251}" type="pres">
      <dgm:prSet presAssocID="{0D365C65-0883-477D-A030-1A390E85289E}" presName="text2" presStyleLbl="fgAcc2" presStyleIdx="1" presStyleCnt="4" custScaleY="83566" custLinFactNeighborX="13615" custLinFactNeighborY="5364">
        <dgm:presLayoutVars>
          <dgm:chPref val="3"/>
        </dgm:presLayoutVars>
      </dgm:prSet>
      <dgm:spPr/>
    </dgm:pt>
    <dgm:pt modelId="{F665BA3C-37A9-4DD7-B452-1103F28C5129}" type="pres">
      <dgm:prSet presAssocID="{0D365C65-0883-477D-A030-1A390E85289E}" presName="hierChild3" presStyleCnt="0"/>
      <dgm:spPr/>
    </dgm:pt>
    <dgm:pt modelId="{B092F9F2-52DC-4E80-BA33-5AFDDD3EDB3F}" type="pres">
      <dgm:prSet presAssocID="{61898182-72E5-4671-BA0A-59DC9C1C8553}" presName="Name17" presStyleLbl="parChTrans1D3" presStyleIdx="2" presStyleCnt="4"/>
      <dgm:spPr/>
    </dgm:pt>
    <dgm:pt modelId="{EC7EDB2B-483E-4158-B798-1DE5C01743A2}" type="pres">
      <dgm:prSet presAssocID="{648B9145-3324-48EB-964D-C3E526012355}" presName="hierRoot3" presStyleCnt="0"/>
      <dgm:spPr/>
    </dgm:pt>
    <dgm:pt modelId="{C8213534-2CEE-4659-BE1B-C7343BABBBB4}" type="pres">
      <dgm:prSet presAssocID="{648B9145-3324-48EB-964D-C3E526012355}" presName="composite3" presStyleCnt="0"/>
      <dgm:spPr/>
    </dgm:pt>
    <dgm:pt modelId="{3F7C14C6-E2A3-423D-A2C1-3B4D21C9B890}" type="pres">
      <dgm:prSet presAssocID="{648B9145-3324-48EB-964D-C3E526012355}" presName="background3" presStyleLbl="node3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2051D1-B862-4437-9F92-BB216B4E6CC7}" type="pres">
      <dgm:prSet presAssocID="{648B9145-3324-48EB-964D-C3E526012355}" presName="text3" presStyleLbl="fgAcc3" presStyleIdx="2" presStyleCnt="4" custLinFactY="32618" custLinFactNeighborX="-22937" custLinFactNeighborY="100000">
        <dgm:presLayoutVars>
          <dgm:chPref val="3"/>
        </dgm:presLayoutVars>
      </dgm:prSet>
      <dgm:spPr/>
    </dgm:pt>
    <dgm:pt modelId="{5C32ED05-FA35-486F-A2B0-1A5BDF8133C9}" type="pres">
      <dgm:prSet presAssocID="{648B9145-3324-48EB-964D-C3E526012355}" presName="hierChild4" presStyleCnt="0"/>
      <dgm:spPr/>
    </dgm:pt>
    <dgm:pt modelId="{1606E2F2-04F7-4530-9A09-F16FDAE2112B}" type="pres">
      <dgm:prSet presAssocID="{DBC0B70D-49CB-499C-A85C-7119C100ABBE}" presName="Name17" presStyleLbl="parChTrans1D3" presStyleIdx="3" presStyleCnt="4"/>
      <dgm:spPr/>
    </dgm:pt>
    <dgm:pt modelId="{E629C1CB-9EF5-40E5-89FB-FB57FE979569}" type="pres">
      <dgm:prSet presAssocID="{A04FD8D9-C3D2-4BD7-902D-A7B852B8A0F6}" presName="hierRoot3" presStyleCnt="0"/>
      <dgm:spPr/>
    </dgm:pt>
    <dgm:pt modelId="{FB4E06B3-8290-4676-894C-566CE1E82FC8}" type="pres">
      <dgm:prSet presAssocID="{A04FD8D9-C3D2-4BD7-902D-A7B852B8A0F6}" presName="composite3" presStyleCnt="0"/>
      <dgm:spPr/>
    </dgm:pt>
    <dgm:pt modelId="{2C29E384-8BC0-45E7-9EBF-15A98B37BEE0}" type="pres">
      <dgm:prSet presAssocID="{A04FD8D9-C3D2-4BD7-902D-A7B852B8A0F6}" presName="background3" presStyleLbl="node3" presStyleIdx="3" presStyleCnt="4"/>
      <dgm:spPr/>
    </dgm:pt>
    <dgm:pt modelId="{C1CCBB90-6361-4DB9-9434-F7EE74033DE5}" type="pres">
      <dgm:prSet presAssocID="{A04FD8D9-C3D2-4BD7-902D-A7B852B8A0F6}" presName="text3" presStyleLbl="fgAcc3" presStyleIdx="3" presStyleCnt="4" custLinFactNeighborX="71807" custLinFactNeighborY="-25491">
        <dgm:presLayoutVars>
          <dgm:chPref val="3"/>
        </dgm:presLayoutVars>
      </dgm:prSet>
      <dgm:spPr/>
    </dgm:pt>
    <dgm:pt modelId="{723C1086-F9A9-4603-9120-2F17BE8D4ED5}" type="pres">
      <dgm:prSet presAssocID="{A04FD8D9-C3D2-4BD7-902D-A7B852B8A0F6}" presName="hierChild4" presStyleCnt="0"/>
      <dgm:spPr/>
    </dgm:pt>
    <dgm:pt modelId="{A5E1DD0E-22BF-46D5-8CA2-188E2B3BD2E6}" type="pres">
      <dgm:prSet presAssocID="{EED7108D-EFEC-4389-AC0D-D7BB711DC9A4}" presName="hierRoot1" presStyleCnt="0"/>
      <dgm:spPr/>
    </dgm:pt>
    <dgm:pt modelId="{482D4EDF-829B-4C3D-99F4-1E601495E421}" type="pres">
      <dgm:prSet presAssocID="{EED7108D-EFEC-4389-AC0D-D7BB711DC9A4}" presName="composite" presStyleCnt="0"/>
      <dgm:spPr/>
    </dgm:pt>
    <dgm:pt modelId="{DFE1401A-7614-49B0-99FB-E9973D2DF71B}" type="pres">
      <dgm:prSet presAssocID="{EED7108D-EFEC-4389-AC0D-D7BB711DC9A4}" presName="background" presStyleLbl="node0" presStyleIdx="1" presStyleCnt="5"/>
      <dgm:spPr/>
    </dgm:pt>
    <dgm:pt modelId="{32308515-0D1C-43E0-94B4-5BACFB6080E5}" type="pres">
      <dgm:prSet presAssocID="{EED7108D-EFEC-4389-AC0D-D7BB711DC9A4}" presName="text" presStyleLbl="fgAcc0" presStyleIdx="1" presStyleCnt="5" custLinFactX="21933" custLinFactY="20944" custLinFactNeighborX="100000" custLinFactNeighborY="100000">
        <dgm:presLayoutVars>
          <dgm:chPref val="3"/>
        </dgm:presLayoutVars>
      </dgm:prSet>
      <dgm:spPr/>
    </dgm:pt>
    <dgm:pt modelId="{18883094-8AF3-4FE4-8A6A-ABD5E86A6F5D}" type="pres">
      <dgm:prSet presAssocID="{EED7108D-EFEC-4389-AC0D-D7BB711DC9A4}" presName="hierChild2" presStyleCnt="0"/>
      <dgm:spPr/>
    </dgm:pt>
    <dgm:pt modelId="{CCCB9BFA-C4E5-4CED-A240-7A978042F051}" type="pres">
      <dgm:prSet presAssocID="{DDE13FA3-2471-4FB5-8226-E0E35C2C1802}" presName="Name10" presStyleLbl="parChTrans1D2" presStyleIdx="2" presStyleCnt="4"/>
      <dgm:spPr/>
    </dgm:pt>
    <dgm:pt modelId="{162C2EB2-833E-4202-948F-08A385852790}" type="pres">
      <dgm:prSet presAssocID="{53934D29-6E42-4918-9C97-45C293BA031C}" presName="hierRoot2" presStyleCnt="0"/>
      <dgm:spPr/>
    </dgm:pt>
    <dgm:pt modelId="{1042F866-6E22-4048-95E8-1455A8E821F7}" type="pres">
      <dgm:prSet presAssocID="{53934D29-6E42-4918-9C97-45C293BA031C}" presName="composite2" presStyleCnt="0"/>
      <dgm:spPr/>
    </dgm:pt>
    <dgm:pt modelId="{9B4F2E6D-1103-4995-A0B4-338AFED1A703}" type="pres">
      <dgm:prSet presAssocID="{53934D29-6E42-4918-9C97-45C293BA031C}" presName="background2" presStyleLbl="node2" presStyleIdx="2" presStyleCnt="4"/>
      <dgm:spPr/>
    </dgm:pt>
    <dgm:pt modelId="{F857E259-5DE0-433E-B5AF-15E33E0BC24B}" type="pres">
      <dgm:prSet presAssocID="{53934D29-6E42-4918-9C97-45C293BA031C}" presName="text2" presStyleLbl="fgAcc2" presStyleIdx="2" presStyleCnt="4" custLinFactX="27955" custLinFactY="90007" custLinFactNeighborX="100000" custLinFactNeighborY="100000">
        <dgm:presLayoutVars>
          <dgm:chPref val="3"/>
        </dgm:presLayoutVars>
      </dgm:prSet>
      <dgm:spPr/>
    </dgm:pt>
    <dgm:pt modelId="{19BB6D9A-B9ED-4D06-B254-7D3E04A5AB8C}" type="pres">
      <dgm:prSet presAssocID="{53934D29-6E42-4918-9C97-45C293BA031C}" presName="hierChild3" presStyleCnt="0"/>
      <dgm:spPr/>
    </dgm:pt>
    <dgm:pt modelId="{717F22F1-6CB0-4D64-9C98-72968E625363}" type="pres">
      <dgm:prSet presAssocID="{D7740A1B-ED49-43AE-9593-4FC05106BBC4}" presName="Name10" presStyleLbl="parChTrans1D2" presStyleIdx="3" presStyleCnt="4"/>
      <dgm:spPr/>
    </dgm:pt>
    <dgm:pt modelId="{1799D78B-EB3B-4DAE-9EBA-EE11B78C56FD}" type="pres">
      <dgm:prSet presAssocID="{9B08A9AC-5D19-4244-8DE9-664289C3C11C}" presName="hierRoot2" presStyleCnt="0"/>
      <dgm:spPr/>
    </dgm:pt>
    <dgm:pt modelId="{440DCA4C-1F33-491E-A81A-402E68C087AC}" type="pres">
      <dgm:prSet presAssocID="{9B08A9AC-5D19-4244-8DE9-664289C3C11C}" presName="composite2" presStyleCnt="0"/>
      <dgm:spPr/>
    </dgm:pt>
    <dgm:pt modelId="{FCE68986-DF4E-4B29-82F9-8607AB8B2A83}" type="pres">
      <dgm:prSet presAssocID="{9B08A9AC-5D19-4244-8DE9-664289C3C11C}" presName="background2" presStyleLbl="node2" presStyleIdx="3" presStyleCnt="4"/>
      <dgm:spPr/>
    </dgm:pt>
    <dgm:pt modelId="{9FB6C3FB-4F96-4707-A4E3-5C8E7E841C38}" type="pres">
      <dgm:prSet presAssocID="{9B08A9AC-5D19-4244-8DE9-664289C3C11C}" presName="text2" presStyleLbl="fgAcc2" presStyleIdx="3" presStyleCnt="4" custLinFactX="20955" custLinFactY="82267" custLinFactNeighborX="100000" custLinFactNeighborY="100000">
        <dgm:presLayoutVars>
          <dgm:chPref val="3"/>
        </dgm:presLayoutVars>
      </dgm:prSet>
      <dgm:spPr/>
    </dgm:pt>
    <dgm:pt modelId="{56C27A1C-3742-49EB-BCB3-1C0FC21CC3EB}" type="pres">
      <dgm:prSet presAssocID="{9B08A9AC-5D19-4244-8DE9-664289C3C11C}" presName="hierChild3" presStyleCnt="0"/>
      <dgm:spPr/>
    </dgm:pt>
    <dgm:pt modelId="{B9FD01A7-ECC9-43E5-B273-FD33E1700BA5}" type="pres">
      <dgm:prSet presAssocID="{5A5F64D2-4065-4BF1-A39C-56CB388C2F58}" presName="hierRoot1" presStyleCnt="0"/>
      <dgm:spPr/>
    </dgm:pt>
    <dgm:pt modelId="{2F2B4E0D-97E1-4CDD-A8E1-C61A943BAFF3}" type="pres">
      <dgm:prSet presAssocID="{5A5F64D2-4065-4BF1-A39C-56CB388C2F58}" presName="composite" presStyleCnt="0"/>
      <dgm:spPr/>
    </dgm:pt>
    <dgm:pt modelId="{60BA3017-029B-4E4C-869B-F119C3756E5B}" type="pres">
      <dgm:prSet presAssocID="{5A5F64D2-4065-4BF1-A39C-56CB388C2F58}" presName="background" presStyleLbl="node0" presStyleIdx="2" presStyleCnt="5"/>
      <dgm:spPr/>
    </dgm:pt>
    <dgm:pt modelId="{00A0B90B-821F-44FB-A191-8A40F541A0C5}" type="pres">
      <dgm:prSet presAssocID="{5A5F64D2-4065-4BF1-A39C-56CB388C2F58}" presName="text" presStyleLbl="fgAcc0" presStyleIdx="2" presStyleCnt="5" custScaleY="83566" custLinFactX="73493" custLinFactY="25966" custLinFactNeighborX="100000" custLinFactNeighborY="100000">
        <dgm:presLayoutVars>
          <dgm:chPref val="3"/>
        </dgm:presLayoutVars>
      </dgm:prSet>
      <dgm:spPr/>
    </dgm:pt>
    <dgm:pt modelId="{FC5778C3-7688-44E7-988E-A58A6DFB9CC5}" type="pres">
      <dgm:prSet presAssocID="{5A5F64D2-4065-4BF1-A39C-56CB388C2F58}" presName="hierChild2" presStyleCnt="0"/>
      <dgm:spPr/>
    </dgm:pt>
    <dgm:pt modelId="{07A606E0-427D-4BDA-A914-589A22A965A1}" type="pres">
      <dgm:prSet presAssocID="{AEC61609-4142-4EF6-B319-55CE9B5DE4ED}" presName="hierRoot1" presStyleCnt="0"/>
      <dgm:spPr/>
    </dgm:pt>
    <dgm:pt modelId="{E16AE0CA-3173-42F1-AB66-A493E354AF3A}" type="pres">
      <dgm:prSet presAssocID="{AEC61609-4142-4EF6-B319-55CE9B5DE4ED}" presName="composite" presStyleCnt="0"/>
      <dgm:spPr/>
    </dgm:pt>
    <dgm:pt modelId="{76C83003-912A-4C69-9E2C-5813D2911A3B}" type="pres">
      <dgm:prSet presAssocID="{AEC61609-4142-4EF6-B319-55CE9B5DE4ED}" presName="background" presStyleLbl="node0" presStyleIdx="3" presStyleCnt="5"/>
      <dgm:spPr/>
    </dgm:pt>
    <dgm:pt modelId="{57C05C79-A40D-4D2E-9652-A658F632933E}" type="pres">
      <dgm:prSet presAssocID="{AEC61609-4142-4EF6-B319-55CE9B5DE4ED}" presName="text" presStyleLbl="fgAcc0" presStyleIdx="3" presStyleCnt="5" custLinFactY="100000" custLinFactNeighborX="59513" custLinFactNeighborY="163520">
        <dgm:presLayoutVars>
          <dgm:chPref val="3"/>
        </dgm:presLayoutVars>
      </dgm:prSet>
      <dgm:spPr/>
    </dgm:pt>
    <dgm:pt modelId="{6CF0FCEA-3B9E-413D-89B9-FCFB6266EEC0}" type="pres">
      <dgm:prSet presAssocID="{AEC61609-4142-4EF6-B319-55CE9B5DE4ED}" presName="hierChild2" presStyleCnt="0"/>
      <dgm:spPr/>
    </dgm:pt>
    <dgm:pt modelId="{17283BEA-6132-4F9B-AEA4-74F7F3F06B7A}" type="pres">
      <dgm:prSet presAssocID="{B712AB49-5DB9-42F0-9544-26E5692B5ADB}" presName="hierRoot1" presStyleCnt="0"/>
      <dgm:spPr/>
    </dgm:pt>
    <dgm:pt modelId="{8C4E95AB-83EC-45AD-8049-9FD988E914F9}" type="pres">
      <dgm:prSet presAssocID="{B712AB49-5DB9-42F0-9544-26E5692B5ADB}" presName="composite" presStyleCnt="0"/>
      <dgm:spPr/>
    </dgm:pt>
    <dgm:pt modelId="{1B7FEC80-DF05-49B1-BCE7-3F5AFA14DCF4}" type="pres">
      <dgm:prSet presAssocID="{B712AB49-5DB9-42F0-9544-26E5692B5ADB}" presName="background" presStyleLbl="node0" presStyleIdx="4" presStyleCnt="5"/>
      <dgm:spPr/>
    </dgm:pt>
    <dgm:pt modelId="{A989F465-0735-480C-AAD4-BA5861D3B719}" type="pres">
      <dgm:prSet presAssocID="{B712AB49-5DB9-42F0-9544-26E5692B5ADB}" presName="text" presStyleLbl="fgAcc0" presStyleIdx="4" presStyleCnt="5" custLinFactX="-210802" custLinFactY="170744" custLinFactNeighborX="-300000" custLinFactNeighborY="200000">
        <dgm:presLayoutVars>
          <dgm:chPref val="3"/>
        </dgm:presLayoutVars>
      </dgm:prSet>
      <dgm:spPr/>
    </dgm:pt>
    <dgm:pt modelId="{78E90C25-4F1D-41F1-B071-22854187A1C3}" type="pres">
      <dgm:prSet presAssocID="{B712AB49-5DB9-42F0-9544-26E5692B5ADB}" presName="hierChild2" presStyleCnt="0"/>
      <dgm:spPr/>
    </dgm:pt>
  </dgm:ptLst>
  <dgm:cxnLst>
    <dgm:cxn modelId="{2D532E03-EF2C-4170-A0EE-7D7932C95C09}" type="presOf" srcId="{61898182-72E5-4671-BA0A-59DC9C1C8553}" destId="{B092F9F2-52DC-4E80-BA33-5AFDDD3EDB3F}" srcOrd="0" destOrd="0" presId="urn:microsoft.com/office/officeart/2005/8/layout/hierarchy1"/>
    <dgm:cxn modelId="{267CD317-584B-4BD6-99E8-C31AB1DFD98E}" srcId="{EED7108D-EFEC-4389-AC0D-D7BB711DC9A4}" destId="{9B08A9AC-5D19-4244-8DE9-664289C3C11C}" srcOrd="1" destOrd="0" parTransId="{D7740A1B-ED49-43AE-9593-4FC05106BBC4}" sibTransId="{8798BB76-E82A-415A-A319-CD9D468429D6}"/>
    <dgm:cxn modelId="{62158A2B-D311-449D-8265-38149B493A22}" srcId="{0D365C65-0883-477D-A030-1A390E85289E}" destId="{A04FD8D9-C3D2-4BD7-902D-A7B852B8A0F6}" srcOrd="1" destOrd="0" parTransId="{DBC0B70D-49CB-499C-A85C-7119C100ABBE}" sibTransId="{0A65C466-CE07-4314-9622-9ED61D50CEA4}"/>
    <dgm:cxn modelId="{49B27637-7F06-40F2-8DC2-8BF340F014A2}" type="presOf" srcId="{53934D29-6E42-4918-9C97-45C293BA031C}" destId="{F857E259-5DE0-433E-B5AF-15E33E0BC24B}" srcOrd="0" destOrd="0" presId="urn:microsoft.com/office/officeart/2005/8/layout/hierarchy1"/>
    <dgm:cxn modelId="{C11B3639-5707-4C94-8BC1-32DB89A13154}" type="presOf" srcId="{0D365C65-0883-477D-A030-1A390E85289E}" destId="{4F04C591-61AA-4B0D-B88B-459920DE8251}" srcOrd="0" destOrd="0" presId="urn:microsoft.com/office/officeart/2005/8/layout/hierarchy1"/>
    <dgm:cxn modelId="{91A6993E-A6A8-448C-AAF8-0D6F43AA1B9F}" srcId="{399EEDB6-7FCA-4329-B6D6-CCFE6C40FE1B}" destId="{723F21F4-A870-4FF6-A67F-3F61739386B6}" srcOrd="0" destOrd="0" parTransId="{0558401F-8D07-4C8F-A777-92B291061677}" sibTransId="{C9A27E43-F594-4B51-8072-F42D94838C0C}"/>
    <dgm:cxn modelId="{B178685F-9A3C-41A5-B60B-9AC29B8C1DFD}" type="presOf" srcId="{36012675-D786-4AFA-8908-78873166718B}" destId="{D5A0D68A-6C4C-4F73-968E-642392769881}" srcOrd="0" destOrd="0" presId="urn:microsoft.com/office/officeart/2005/8/layout/hierarchy1"/>
    <dgm:cxn modelId="{68528443-C152-420B-86AC-E2309758AB59}" srcId="{0D365C65-0883-477D-A030-1A390E85289E}" destId="{648B9145-3324-48EB-964D-C3E526012355}" srcOrd="0" destOrd="0" parTransId="{61898182-72E5-4671-BA0A-59DC9C1C8553}" sibTransId="{39674F6F-D100-48F5-95CF-9F707663180D}"/>
    <dgm:cxn modelId="{6CF3AD43-2A9F-4F1F-8F15-4E025A48CB0E}" srcId="{723F21F4-A870-4FF6-A67F-3F61739386B6}" destId="{36012675-D786-4AFA-8908-78873166718B}" srcOrd="0" destOrd="0" parTransId="{509B4ED5-7B8E-4EA2-B3BB-28A33B9D1D26}" sibTransId="{26EA5449-B3CE-4B34-B553-A54383E3C1BB}"/>
    <dgm:cxn modelId="{1D770568-F08D-45C7-A7C3-D07E3389935A}" type="presOf" srcId="{648B9145-3324-48EB-964D-C3E526012355}" destId="{612051D1-B862-4437-9F92-BB216B4E6CC7}" srcOrd="0" destOrd="0" presId="urn:microsoft.com/office/officeart/2005/8/layout/hierarchy1"/>
    <dgm:cxn modelId="{2F44F26B-F405-4E8C-B00E-350FA78DCD11}" srcId="{7AD01C4C-8823-451B-93A2-D604FB81C46F}" destId="{B712AB49-5DB9-42F0-9544-26E5692B5ADB}" srcOrd="4" destOrd="0" parTransId="{EEAB04BA-5AA3-4B7C-B189-D9380BC755F8}" sibTransId="{952C64C7-75F9-4188-9DEF-BD0983150695}"/>
    <dgm:cxn modelId="{497A324C-6E3F-4A76-9306-22862062111D}" srcId="{723F21F4-A870-4FF6-A67F-3F61739386B6}" destId="{3F06A8F3-6DCF-4449-95FC-6D451C05D60A}" srcOrd="1" destOrd="0" parTransId="{BB48911D-9B47-49F3-A677-83D75E357F4C}" sibTransId="{2F96F2DB-F881-45E6-B89D-5736A2D94FAA}"/>
    <dgm:cxn modelId="{CD0D0772-5481-4C8A-8C3F-2CEE6F012F6A}" type="presOf" srcId="{5A5F64D2-4065-4BF1-A39C-56CB388C2F58}" destId="{00A0B90B-821F-44FB-A191-8A40F541A0C5}" srcOrd="0" destOrd="0" presId="urn:microsoft.com/office/officeart/2005/8/layout/hierarchy1"/>
    <dgm:cxn modelId="{6C68D352-8AC6-443D-8A2E-D653253F2997}" type="presOf" srcId="{0558401F-8D07-4C8F-A777-92B291061677}" destId="{783F4548-E085-4178-856D-D52AE17CBA96}" srcOrd="0" destOrd="0" presId="urn:microsoft.com/office/officeart/2005/8/layout/hierarchy1"/>
    <dgm:cxn modelId="{15100853-E89E-4D0C-A94C-E1C1C326AF46}" type="presOf" srcId="{DBC0B70D-49CB-499C-A85C-7119C100ABBE}" destId="{1606E2F2-04F7-4530-9A09-F16FDAE2112B}" srcOrd="0" destOrd="0" presId="urn:microsoft.com/office/officeart/2005/8/layout/hierarchy1"/>
    <dgm:cxn modelId="{07665754-F4CC-47D7-9AE9-C109475FE774}" srcId="{7AD01C4C-8823-451B-93A2-D604FB81C46F}" destId="{399EEDB6-7FCA-4329-B6D6-CCFE6C40FE1B}" srcOrd="0" destOrd="0" parTransId="{5C126F1D-5D0C-4405-B677-109B57C8F47D}" sibTransId="{1685B414-DD3F-40E8-A2E6-29D975F2D39B}"/>
    <dgm:cxn modelId="{C1E51E77-A7A0-4073-A4A2-CA81FFCA6EA7}" type="presOf" srcId="{723F21F4-A870-4FF6-A67F-3F61739386B6}" destId="{495BF387-5867-45EE-B022-79C7154B41B6}" srcOrd="0" destOrd="0" presId="urn:microsoft.com/office/officeart/2005/8/layout/hierarchy1"/>
    <dgm:cxn modelId="{3804AA58-2169-4C6A-A338-D18FA7B8E0FD}" type="presOf" srcId="{9B08A9AC-5D19-4244-8DE9-664289C3C11C}" destId="{9FB6C3FB-4F96-4707-A4E3-5C8E7E841C38}" srcOrd="0" destOrd="0" presId="urn:microsoft.com/office/officeart/2005/8/layout/hierarchy1"/>
    <dgm:cxn modelId="{B3DBC97D-951E-4BD9-8A85-A6F09A3875C6}" type="presOf" srcId="{399EEDB6-7FCA-4329-B6D6-CCFE6C40FE1B}" destId="{584B5E6C-6AE7-43E0-9C3E-E761A92032D8}" srcOrd="0" destOrd="0" presId="urn:microsoft.com/office/officeart/2005/8/layout/hierarchy1"/>
    <dgm:cxn modelId="{ADC60F86-6E64-4479-B117-C709CF77956B}" type="presOf" srcId="{EED7108D-EFEC-4389-AC0D-D7BB711DC9A4}" destId="{32308515-0D1C-43E0-94B4-5BACFB6080E5}" srcOrd="0" destOrd="0" presId="urn:microsoft.com/office/officeart/2005/8/layout/hierarchy1"/>
    <dgm:cxn modelId="{0D911689-5341-4AC9-A110-5C3BC7A7866B}" type="presOf" srcId="{509B4ED5-7B8E-4EA2-B3BB-28A33B9D1D26}" destId="{FCC21FD9-47E9-4F86-91A8-DABB53F3F3BC}" srcOrd="0" destOrd="0" presId="urn:microsoft.com/office/officeart/2005/8/layout/hierarchy1"/>
    <dgm:cxn modelId="{BA08C78F-7788-4DCC-AE05-D4D8687A8285}" srcId="{EED7108D-EFEC-4389-AC0D-D7BB711DC9A4}" destId="{53934D29-6E42-4918-9C97-45C293BA031C}" srcOrd="0" destOrd="0" parTransId="{DDE13FA3-2471-4FB5-8226-E0E35C2C1802}" sibTransId="{B877A278-4A5C-4D15-8F7D-1E5BF7782C53}"/>
    <dgm:cxn modelId="{897F729A-7EB4-47C6-A5B0-CD72263CFFC0}" type="presOf" srcId="{B712AB49-5DB9-42F0-9544-26E5692B5ADB}" destId="{A989F465-0735-480C-AAD4-BA5861D3B719}" srcOrd="0" destOrd="0" presId="urn:microsoft.com/office/officeart/2005/8/layout/hierarchy1"/>
    <dgm:cxn modelId="{F3A11CAC-7B61-4168-AD74-91C2F4975895}" type="presOf" srcId="{7AD01C4C-8823-451B-93A2-D604FB81C46F}" destId="{E649AF71-0F0C-453D-96B2-6C0CE1C6A34D}" srcOrd="0" destOrd="0" presId="urn:microsoft.com/office/officeart/2005/8/layout/hierarchy1"/>
    <dgm:cxn modelId="{672050BB-B7E5-4092-8345-84E294B2E0EA}" type="presOf" srcId="{C3570847-9C8A-4EC6-9C57-DCBFB111E58F}" destId="{19EBADFA-8425-4103-B0C1-7CF10004C5D4}" srcOrd="0" destOrd="0" presId="urn:microsoft.com/office/officeart/2005/8/layout/hierarchy1"/>
    <dgm:cxn modelId="{8692A5BE-53C6-4F02-8963-7F24427892A3}" type="presOf" srcId="{DDE13FA3-2471-4FB5-8226-E0E35C2C1802}" destId="{CCCB9BFA-C4E5-4CED-A240-7A978042F051}" srcOrd="0" destOrd="0" presId="urn:microsoft.com/office/officeart/2005/8/layout/hierarchy1"/>
    <dgm:cxn modelId="{5DD66DC2-65AD-4A80-994C-85C93F289D69}" type="presOf" srcId="{AEC61609-4142-4EF6-B319-55CE9B5DE4ED}" destId="{57C05C79-A40D-4D2E-9652-A658F632933E}" srcOrd="0" destOrd="0" presId="urn:microsoft.com/office/officeart/2005/8/layout/hierarchy1"/>
    <dgm:cxn modelId="{B06F47C8-E83A-4B6A-A29C-45AECB24A984}" srcId="{7AD01C4C-8823-451B-93A2-D604FB81C46F}" destId="{AEC61609-4142-4EF6-B319-55CE9B5DE4ED}" srcOrd="3" destOrd="0" parTransId="{0A1A4FF4-DF6C-45B2-A98C-95E6F65557CC}" sibTransId="{DAF72B85-D118-4E75-BE1C-D276BB31669B}"/>
    <dgm:cxn modelId="{BAAF42CF-6E1D-47CA-8A6F-8963842EA3B1}" type="presOf" srcId="{A04FD8D9-C3D2-4BD7-902D-A7B852B8A0F6}" destId="{C1CCBB90-6361-4DB9-9434-F7EE74033DE5}" srcOrd="0" destOrd="0" presId="urn:microsoft.com/office/officeart/2005/8/layout/hierarchy1"/>
    <dgm:cxn modelId="{13A1C3E0-7944-45AA-863B-FB778E546FDA}" srcId="{7AD01C4C-8823-451B-93A2-D604FB81C46F}" destId="{EED7108D-EFEC-4389-AC0D-D7BB711DC9A4}" srcOrd="1" destOrd="0" parTransId="{28853278-BECE-4DCF-8293-2D1F337DA64D}" sibTransId="{68579A84-93F8-44C5-B5BA-F73F1337ABAC}"/>
    <dgm:cxn modelId="{54B412E8-FA55-4E76-83F7-2F5FB71B05AF}" srcId="{399EEDB6-7FCA-4329-B6D6-CCFE6C40FE1B}" destId="{0D365C65-0883-477D-A030-1A390E85289E}" srcOrd="1" destOrd="0" parTransId="{C3570847-9C8A-4EC6-9C57-DCBFB111E58F}" sibTransId="{32D7B02B-BCDF-4AD4-AD41-817091FF03ED}"/>
    <dgm:cxn modelId="{E4FF69EF-617B-440C-BB81-C5936FBAAC9C}" type="presOf" srcId="{3F06A8F3-6DCF-4449-95FC-6D451C05D60A}" destId="{F1A7F292-9291-468B-9D9D-A177DF70D98B}" srcOrd="0" destOrd="0" presId="urn:microsoft.com/office/officeart/2005/8/layout/hierarchy1"/>
    <dgm:cxn modelId="{CD50A3F1-8630-4FD6-82EE-FD1BC3C18215}" srcId="{7AD01C4C-8823-451B-93A2-D604FB81C46F}" destId="{5A5F64D2-4065-4BF1-A39C-56CB388C2F58}" srcOrd="2" destOrd="0" parTransId="{23520413-6A80-46D6-BA88-0ECF61DBACF5}" sibTransId="{EE3DAA4F-D2FF-40C2-9228-EDE715C25E13}"/>
    <dgm:cxn modelId="{55A962FB-306B-436C-ACB4-210D9B424681}" type="presOf" srcId="{D7740A1B-ED49-43AE-9593-4FC05106BBC4}" destId="{717F22F1-6CB0-4D64-9C98-72968E625363}" srcOrd="0" destOrd="0" presId="urn:microsoft.com/office/officeart/2005/8/layout/hierarchy1"/>
    <dgm:cxn modelId="{539F80FD-DCF2-4351-9F0F-2B5711319A2A}" type="presOf" srcId="{BB48911D-9B47-49F3-A677-83D75E357F4C}" destId="{C248EE4D-DB7E-4232-867D-2A06FF6CCC6E}" srcOrd="0" destOrd="0" presId="urn:microsoft.com/office/officeart/2005/8/layout/hierarchy1"/>
    <dgm:cxn modelId="{35D03DDB-54F0-405E-86BB-D176511D6398}" type="presParOf" srcId="{E649AF71-0F0C-453D-96B2-6C0CE1C6A34D}" destId="{8DE3AA33-2BB9-41E9-BDCE-6F5CAE1258BA}" srcOrd="0" destOrd="0" presId="urn:microsoft.com/office/officeart/2005/8/layout/hierarchy1"/>
    <dgm:cxn modelId="{08C7EB32-8005-4C7F-9869-79D684870C21}" type="presParOf" srcId="{8DE3AA33-2BB9-41E9-BDCE-6F5CAE1258BA}" destId="{A1AAF3A8-0EAD-4908-AA12-442BF5B902E1}" srcOrd="0" destOrd="0" presId="urn:microsoft.com/office/officeart/2005/8/layout/hierarchy1"/>
    <dgm:cxn modelId="{757AE9EC-EEC7-4E1F-9FEB-1893E64D1496}" type="presParOf" srcId="{A1AAF3A8-0EAD-4908-AA12-442BF5B902E1}" destId="{FD5F1BB0-9752-4DA1-B38E-81A3248424E8}" srcOrd="0" destOrd="0" presId="urn:microsoft.com/office/officeart/2005/8/layout/hierarchy1"/>
    <dgm:cxn modelId="{F6869E43-11DB-45F8-8A18-3128E4753DF0}" type="presParOf" srcId="{A1AAF3A8-0EAD-4908-AA12-442BF5B902E1}" destId="{584B5E6C-6AE7-43E0-9C3E-E761A92032D8}" srcOrd="1" destOrd="0" presId="urn:microsoft.com/office/officeart/2005/8/layout/hierarchy1"/>
    <dgm:cxn modelId="{1D96246D-F7E4-49B9-970E-5DACCFD7E2F9}" type="presParOf" srcId="{8DE3AA33-2BB9-41E9-BDCE-6F5CAE1258BA}" destId="{1C1D1E4A-4295-4801-B631-0F8F5ADEEA1A}" srcOrd="1" destOrd="0" presId="urn:microsoft.com/office/officeart/2005/8/layout/hierarchy1"/>
    <dgm:cxn modelId="{F9E86A33-D408-4C4A-BEC5-44FF17638428}" type="presParOf" srcId="{1C1D1E4A-4295-4801-B631-0F8F5ADEEA1A}" destId="{783F4548-E085-4178-856D-D52AE17CBA96}" srcOrd="0" destOrd="0" presId="urn:microsoft.com/office/officeart/2005/8/layout/hierarchy1"/>
    <dgm:cxn modelId="{6A9BA01F-D178-4B7D-8286-6929C0ACD664}" type="presParOf" srcId="{1C1D1E4A-4295-4801-B631-0F8F5ADEEA1A}" destId="{94F0FF9F-A016-4E6B-91EC-8DC850CC6EE6}" srcOrd="1" destOrd="0" presId="urn:microsoft.com/office/officeart/2005/8/layout/hierarchy1"/>
    <dgm:cxn modelId="{90D08F18-9475-4BE5-92D9-BD926C273DFD}" type="presParOf" srcId="{94F0FF9F-A016-4E6B-91EC-8DC850CC6EE6}" destId="{990D2996-F9F5-4CCD-9207-C0F23BC927E7}" srcOrd="0" destOrd="0" presId="urn:microsoft.com/office/officeart/2005/8/layout/hierarchy1"/>
    <dgm:cxn modelId="{0228AA59-161A-40D6-B616-68E202E5653D}" type="presParOf" srcId="{990D2996-F9F5-4CCD-9207-C0F23BC927E7}" destId="{21CD678D-C749-48A5-8125-C06D6B01F8E4}" srcOrd="0" destOrd="0" presId="urn:microsoft.com/office/officeart/2005/8/layout/hierarchy1"/>
    <dgm:cxn modelId="{39EF8A8C-88FB-4D98-B23C-DBAFC9FD640F}" type="presParOf" srcId="{990D2996-F9F5-4CCD-9207-C0F23BC927E7}" destId="{495BF387-5867-45EE-B022-79C7154B41B6}" srcOrd="1" destOrd="0" presId="urn:microsoft.com/office/officeart/2005/8/layout/hierarchy1"/>
    <dgm:cxn modelId="{5693800D-7B32-417B-BD5D-FC4EF153CCA0}" type="presParOf" srcId="{94F0FF9F-A016-4E6B-91EC-8DC850CC6EE6}" destId="{2DDA2FAC-F28B-443F-AFA8-8EF2FE44F211}" srcOrd="1" destOrd="0" presId="urn:microsoft.com/office/officeart/2005/8/layout/hierarchy1"/>
    <dgm:cxn modelId="{566E8FFD-1DD5-4876-86BB-DB5CF9E224AC}" type="presParOf" srcId="{2DDA2FAC-F28B-443F-AFA8-8EF2FE44F211}" destId="{FCC21FD9-47E9-4F86-91A8-DABB53F3F3BC}" srcOrd="0" destOrd="0" presId="urn:microsoft.com/office/officeart/2005/8/layout/hierarchy1"/>
    <dgm:cxn modelId="{FC942726-CE33-4225-BDC0-9F58AA0683E0}" type="presParOf" srcId="{2DDA2FAC-F28B-443F-AFA8-8EF2FE44F211}" destId="{BEF08CFC-71A4-4F54-AAB8-64C548EB8AC2}" srcOrd="1" destOrd="0" presId="urn:microsoft.com/office/officeart/2005/8/layout/hierarchy1"/>
    <dgm:cxn modelId="{C3E40013-F3C0-4643-BDFA-7744461210B4}" type="presParOf" srcId="{BEF08CFC-71A4-4F54-AAB8-64C548EB8AC2}" destId="{6C3EBF21-663D-499C-AE21-B8563425F6CD}" srcOrd="0" destOrd="0" presId="urn:microsoft.com/office/officeart/2005/8/layout/hierarchy1"/>
    <dgm:cxn modelId="{010E5AC8-C7DF-4D74-B33D-108A83EE153C}" type="presParOf" srcId="{6C3EBF21-663D-499C-AE21-B8563425F6CD}" destId="{99B7B1F5-275D-42C3-A9AA-5038D2BFF271}" srcOrd="0" destOrd="0" presId="urn:microsoft.com/office/officeart/2005/8/layout/hierarchy1"/>
    <dgm:cxn modelId="{7D91F495-F49E-4CB6-9B0F-31DA65EA50F8}" type="presParOf" srcId="{6C3EBF21-663D-499C-AE21-B8563425F6CD}" destId="{D5A0D68A-6C4C-4F73-968E-642392769881}" srcOrd="1" destOrd="0" presId="urn:microsoft.com/office/officeart/2005/8/layout/hierarchy1"/>
    <dgm:cxn modelId="{45F0F81C-AA6E-4E74-8780-F7CF2D4E61D6}" type="presParOf" srcId="{BEF08CFC-71A4-4F54-AAB8-64C548EB8AC2}" destId="{E12B930A-6FA2-4172-B78F-55A3024521F7}" srcOrd="1" destOrd="0" presId="urn:microsoft.com/office/officeart/2005/8/layout/hierarchy1"/>
    <dgm:cxn modelId="{8B7457FE-B52C-4A3B-8371-7A57CB823F8B}" type="presParOf" srcId="{2DDA2FAC-F28B-443F-AFA8-8EF2FE44F211}" destId="{C248EE4D-DB7E-4232-867D-2A06FF6CCC6E}" srcOrd="2" destOrd="0" presId="urn:microsoft.com/office/officeart/2005/8/layout/hierarchy1"/>
    <dgm:cxn modelId="{6B4E7B4F-59B4-4163-84A2-7280DD7BF94F}" type="presParOf" srcId="{2DDA2FAC-F28B-443F-AFA8-8EF2FE44F211}" destId="{945649CB-7057-4BAC-BA2D-3AF2FC0B0948}" srcOrd="3" destOrd="0" presId="urn:microsoft.com/office/officeart/2005/8/layout/hierarchy1"/>
    <dgm:cxn modelId="{81435201-40E5-453B-819D-80268AD158DB}" type="presParOf" srcId="{945649CB-7057-4BAC-BA2D-3AF2FC0B0948}" destId="{26B694D7-B995-4C7C-82E8-B47B430F3992}" srcOrd="0" destOrd="0" presId="urn:microsoft.com/office/officeart/2005/8/layout/hierarchy1"/>
    <dgm:cxn modelId="{52C23A53-2875-4C90-81C6-FD48D8040C52}" type="presParOf" srcId="{26B694D7-B995-4C7C-82E8-B47B430F3992}" destId="{5F7360FF-403B-496D-A580-C6A3CCF1C78E}" srcOrd="0" destOrd="0" presId="urn:microsoft.com/office/officeart/2005/8/layout/hierarchy1"/>
    <dgm:cxn modelId="{6C8A9FD1-F7C5-4A01-854A-392C6242AEE6}" type="presParOf" srcId="{26B694D7-B995-4C7C-82E8-B47B430F3992}" destId="{F1A7F292-9291-468B-9D9D-A177DF70D98B}" srcOrd="1" destOrd="0" presId="urn:microsoft.com/office/officeart/2005/8/layout/hierarchy1"/>
    <dgm:cxn modelId="{B751877A-08DE-4686-8A87-95619F155A31}" type="presParOf" srcId="{945649CB-7057-4BAC-BA2D-3AF2FC0B0948}" destId="{8BE96AEE-0033-42B4-B608-6182FA415650}" srcOrd="1" destOrd="0" presId="urn:microsoft.com/office/officeart/2005/8/layout/hierarchy1"/>
    <dgm:cxn modelId="{86F58003-D50C-4B06-A5A1-4E91817CE55B}" type="presParOf" srcId="{1C1D1E4A-4295-4801-B631-0F8F5ADEEA1A}" destId="{19EBADFA-8425-4103-B0C1-7CF10004C5D4}" srcOrd="2" destOrd="0" presId="urn:microsoft.com/office/officeart/2005/8/layout/hierarchy1"/>
    <dgm:cxn modelId="{DF01CA13-9F47-4BC6-87F3-5B16130DE9AD}" type="presParOf" srcId="{1C1D1E4A-4295-4801-B631-0F8F5ADEEA1A}" destId="{74D18E84-60C2-40D6-950D-B8EBFF2A3CBF}" srcOrd="3" destOrd="0" presId="urn:microsoft.com/office/officeart/2005/8/layout/hierarchy1"/>
    <dgm:cxn modelId="{D92F3B34-C82A-40BF-A353-3B4860A3F0AF}" type="presParOf" srcId="{74D18E84-60C2-40D6-950D-B8EBFF2A3CBF}" destId="{B4AD36BA-BB56-4A45-AF24-2F7EC2121D9B}" srcOrd="0" destOrd="0" presId="urn:microsoft.com/office/officeart/2005/8/layout/hierarchy1"/>
    <dgm:cxn modelId="{6444A2A8-08E9-4040-84E6-DF07EF427219}" type="presParOf" srcId="{B4AD36BA-BB56-4A45-AF24-2F7EC2121D9B}" destId="{F90DE87B-EF69-46EE-8ECE-D9FC0488BA34}" srcOrd="0" destOrd="0" presId="urn:microsoft.com/office/officeart/2005/8/layout/hierarchy1"/>
    <dgm:cxn modelId="{EA5654B4-54F1-433D-9A35-D5530E876472}" type="presParOf" srcId="{B4AD36BA-BB56-4A45-AF24-2F7EC2121D9B}" destId="{4F04C591-61AA-4B0D-B88B-459920DE8251}" srcOrd="1" destOrd="0" presId="urn:microsoft.com/office/officeart/2005/8/layout/hierarchy1"/>
    <dgm:cxn modelId="{22461040-4A21-44EA-91FD-B1508025917E}" type="presParOf" srcId="{74D18E84-60C2-40D6-950D-B8EBFF2A3CBF}" destId="{F665BA3C-37A9-4DD7-B452-1103F28C5129}" srcOrd="1" destOrd="0" presId="urn:microsoft.com/office/officeart/2005/8/layout/hierarchy1"/>
    <dgm:cxn modelId="{B8E9AE1D-30A5-4034-A8ED-BF31E91E1994}" type="presParOf" srcId="{F665BA3C-37A9-4DD7-B452-1103F28C5129}" destId="{B092F9F2-52DC-4E80-BA33-5AFDDD3EDB3F}" srcOrd="0" destOrd="0" presId="urn:microsoft.com/office/officeart/2005/8/layout/hierarchy1"/>
    <dgm:cxn modelId="{82D12280-0DCA-45ED-8572-277F21386035}" type="presParOf" srcId="{F665BA3C-37A9-4DD7-B452-1103F28C5129}" destId="{EC7EDB2B-483E-4158-B798-1DE5C01743A2}" srcOrd="1" destOrd="0" presId="urn:microsoft.com/office/officeart/2005/8/layout/hierarchy1"/>
    <dgm:cxn modelId="{4AC86775-513D-4761-9A67-E7E46E44C4B0}" type="presParOf" srcId="{EC7EDB2B-483E-4158-B798-1DE5C01743A2}" destId="{C8213534-2CEE-4659-BE1B-C7343BABBBB4}" srcOrd="0" destOrd="0" presId="urn:microsoft.com/office/officeart/2005/8/layout/hierarchy1"/>
    <dgm:cxn modelId="{6AF44857-E68E-4459-B6FD-D3933615092E}" type="presParOf" srcId="{C8213534-2CEE-4659-BE1B-C7343BABBBB4}" destId="{3F7C14C6-E2A3-423D-A2C1-3B4D21C9B890}" srcOrd="0" destOrd="0" presId="urn:microsoft.com/office/officeart/2005/8/layout/hierarchy1"/>
    <dgm:cxn modelId="{1E201D2D-58E5-4B5A-AC63-9B8DCBAB1D27}" type="presParOf" srcId="{C8213534-2CEE-4659-BE1B-C7343BABBBB4}" destId="{612051D1-B862-4437-9F92-BB216B4E6CC7}" srcOrd="1" destOrd="0" presId="urn:microsoft.com/office/officeart/2005/8/layout/hierarchy1"/>
    <dgm:cxn modelId="{FD933326-2273-42E2-965D-14BA1E4CBD90}" type="presParOf" srcId="{EC7EDB2B-483E-4158-B798-1DE5C01743A2}" destId="{5C32ED05-FA35-486F-A2B0-1A5BDF8133C9}" srcOrd="1" destOrd="0" presId="urn:microsoft.com/office/officeart/2005/8/layout/hierarchy1"/>
    <dgm:cxn modelId="{F4D11FF8-6A82-47FB-8F67-B7A112726BB9}" type="presParOf" srcId="{F665BA3C-37A9-4DD7-B452-1103F28C5129}" destId="{1606E2F2-04F7-4530-9A09-F16FDAE2112B}" srcOrd="2" destOrd="0" presId="urn:microsoft.com/office/officeart/2005/8/layout/hierarchy1"/>
    <dgm:cxn modelId="{65EF1F04-B2A6-4E7A-82B5-9F6607B06C74}" type="presParOf" srcId="{F665BA3C-37A9-4DD7-B452-1103F28C5129}" destId="{E629C1CB-9EF5-40E5-89FB-FB57FE979569}" srcOrd="3" destOrd="0" presId="urn:microsoft.com/office/officeart/2005/8/layout/hierarchy1"/>
    <dgm:cxn modelId="{6954D3B4-8666-4ACF-A5B1-55DCA28E5BCC}" type="presParOf" srcId="{E629C1CB-9EF5-40E5-89FB-FB57FE979569}" destId="{FB4E06B3-8290-4676-894C-566CE1E82FC8}" srcOrd="0" destOrd="0" presId="urn:microsoft.com/office/officeart/2005/8/layout/hierarchy1"/>
    <dgm:cxn modelId="{A3713653-5471-48DB-A83F-5EE3783D7D74}" type="presParOf" srcId="{FB4E06B3-8290-4676-894C-566CE1E82FC8}" destId="{2C29E384-8BC0-45E7-9EBF-15A98B37BEE0}" srcOrd="0" destOrd="0" presId="urn:microsoft.com/office/officeart/2005/8/layout/hierarchy1"/>
    <dgm:cxn modelId="{F0EC3514-6C82-4EAF-8A31-6413E7C6F0DA}" type="presParOf" srcId="{FB4E06B3-8290-4676-894C-566CE1E82FC8}" destId="{C1CCBB90-6361-4DB9-9434-F7EE74033DE5}" srcOrd="1" destOrd="0" presId="urn:microsoft.com/office/officeart/2005/8/layout/hierarchy1"/>
    <dgm:cxn modelId="{D3DAE296-278B-4AB0-8362-ED6F3F7F6C1B}" type="presParOf" srcId="{E629C1CB-9EF5-40E5-89FB-FB57FE979569}" destId="{723C1086-F9A9-4603-9120-2F17BE8D4ED5}" srcOrd="1" destOrd="0" presId="urn:microsoft.com/office/officeart/2005/8/layout/hierarchy1"/>
    <dgm:cxn modelId="{14511738-36CA-4E69-BD54-ECE7E289E1BA}" type="presParOf" srcId="{E649AF71-0F0C-453D-96B2-6C0CE1C6A34D}" destId="{A5E1DD0E-22BF-46D5-8CA2-188E2B3BD2E6}" srcOrd="1" destOrd="0" presId="urn:microsoft.com/office/officeart/2005/8/layout/hierarchy1"/>
    <dgm:cxn modelId="{BD1E9914-B10C-4DB6-AFE4-9013588C39DE}" type="presParOf" srcId="{A5E1DD0E-22BF-46D5-8CA2-188E2B3BD2E6}" destId="{482D4EDF-829B-4C3D-99F4-1E601495E421}" srcOrd="0" destOrd="0" presId="urn:microsoft.com/office/officeart/2005/8/layout/hierarchy1"/>
    <dgm:cxn modelId="{410A8B60-A434-48E8-A74A-7DBD68E08727}" type="presParOf" srcId="{482D4EDF-829B-4C3D-99F4-1E601495E421}" destId="{DFE1401A-7614-49B0-99FB-E9973D2DF71B}" srcOrd="0" destOrd="0" presId="urn:microsoft.com/office/officeart/2005/8/layout/hierarchy1"/>
    <dgm:cxn modelId="{E8E6B376-251C-402A-A4BB-D9460EACDED4}" type="presParOf" srcId="{482D4EDF-829B-4C3D-99F4-1E601495E421}" destId="{32308515-0D1C-43E0-94B4-5BACFB6080E5}" srcOrd="1" destOrd="0" presId="urn:microsoft.com/office/officeart/2005/8/layout/hierarchy1"/>
    <dgm:cxn modelId="{7119EB54-8003-4A94-BC50-AE980D1AF553}" type="presParOf" srcId="{A5E1DD0E-22BF-46D5-8CA2-188E2B3BD2E6}" destId="{18883094-8AF3-4FE4-8A6A-ABD5E86A6F5D}" srcOrd="1" destOrd="0" presId="urn:microsoft.com/office/officeart/2005/8/layout/hierarchy1"/>
    <dgm:cxn modelId="{7C022278-B2AB-445E-A2FD-721F5D052923}" type="presParOf" srcId="{18883094-8AF3-4FE4-8A6A-ABD5E86A6F5D}" destId="{CCCB9BFA-C4E5-4CED-A240-7A978042F051}" srcOrd="0" destOrd="0" presId="urn:microsoft.com/office/officeart/2005/8/layout/hierarchy1"/>
    <dgm:cxn modelId="{C8F67385-7947-44E5-B6CC-5D28D0A62FC2}" type="presParOf" srcId="{18883094-8AF3-4FE4-8A6A-ABD5E86A6F5D}" destId="{162C2EB2-833E-4202-948F-08A385852790}" srcOrd="1" destOrd="0" presId="urn:microsoft.com/office/officeart/2005/8/layout/hierarchy1"/>
    <dgm:cxn modelId="{5999145A-D027-4346-AF0B-E613D6BCD0A9}" type="presParOf" srcId="{162C2EB2-833E-4202-948F-08A385852790}" destId="{1042F866-6E22-4048-95E8-1455A8E821F7}" srcOrd="0" destOrd="0" presId="urn:microsoft.com/office/officeart/2005/8/layout/hierarchy1"/>
    <dgm:cxn modelId="{EBAA6AAD-ADD6-4E8A-8A74-D62F943683C4}" type="presParOf" srcId="{1042F866-6E22-4048-95E8-1455A8E821F7}" destId="{9B4F2E6D-1103-4995-A0B4-338AFED1A703}" srcOrd="0" destOrd="0" presId="urn:microsoft.com/office/officeart/2005/8/layout/hierarchy1"/>
    <dgm:cxn modelId="{EC23EE90-BFF4-4E7A-8C44-6414DCC20F88}" type="presParOf" srcId="{1042F866-6E22-4048-95E8-1455A8E821F7}" destId="{F857E259-5DE0-433E-B5AF-15E33E0BC24B}" srcOrd="1" destOrd="0" presId="urn:microsoft.com/office/officeart/2005/8/layout/hierarchy1"/>
    <dgm:cxn modelId="{1D560DDC-154C-414A-A91D-6ADC5A166002}" type="presParOf" srcId="{162C2EB2-833E-4202-948F-08A385852790}" destId="{19BB6D9A-B9ED-4D06-B254-7D3E04A5AB8C}" srcOrd="1" destOrd="0" presId="urn:microsoft.com/office/officeart/2005/8/layout/hierarchy1"/>
    <dgm:cxn modelId="{B938524F-687E-4984-8A6E-F834876907E8}" type="presParOf" srcId="{18883094-8AF3-4FE4-8A6A-ABD5E86A6F5D}" destId="{717F22F1-6CB0-4D64-9C98-72968E625363}" srcOrd="2" destOrd="0" presId="urn:microsoft.com/office/officeart/2005/8/layout/hierarchy1"/>
    <dgm:cxn modelId="{3AED5F6D-8C6A-4B98-B31A-7FB3E0795002}" type="presParOf" srcId="{18883094-8AF3-4FE4-8A6A-ABD5E86A6F5D}" destId="{1799D78B-EB3B-4DAE-9EBA-EE11B78C56FD}" srcOrd="3" destOrd="0" presId="urn:microsoft.com/office/officeart/2005/8/layout/hierarchy1"/>
    <dgm:cxn modelId="{34F7A0AA-7121-47C9-9F35-84149221FC31}" type="presParOf" srcId="{1799D78B-EB3B-4DAE-9EBA-EE11B78C56FD}" destId="{440DCA4C-1F33-491E-A81A-402E68C087AC}" srcOrd="0" destOrd="0" presId="urn:microsoft.com/office/officeart/2005/8/layout/hierarchy1"/>
    <dgm:cxn modelId="{ADFF5E2E-C01D-4BAF-98CC-7D393AB23911}" type="presParOf" srcId="{440DCA4C-1F33-491E-A81A-402E68C087AC}" destId="{FCE68986-DF4E-4B29-82F9-8607AB8B2A83}" srcOrd="0" destOrd="0" presId="urn:microsoft.com/office/officeart/2005/8/layout/hierarchy1"/>
    <dgm:cxn modelId="{E1EE1A24-F4D1-4A3E-95D0-CB71CEA43E91}" type="presParOf" srcId="{440DCA4C-1F33-491E-A81A-402E68C087AC}" destId="{9FB6C3FB-4F96-4707-A4E3-5C8E7E841C38}" srcOrd="1" destOrd="0" presId="urn:microsoft.com/office/officeart/2005/8/layout/hierarchy1"/>
    <dgm:cxn modelId="{8B695FC9-83A9-4D63-BF7F-A250914BA3B3}" type="presParOf" srcId="{1799D78B-EB3B-4DAE-9EBA-EE11B78C56FD}" destId="{56C27A1C-3742-49EB-BCB3-1C0FC21CC3EB}" srcOrd="1" destOrd="0" presId="urn:microsoft.com/office/officeart/2005/8/layout/hierarchy1"/>
    <dgm:cxn modelId="{61722AAF-80AF-422D-8794-C789BC62EAAB}" type="presParOf" srcId="{E649AF71-0F0C-453D-96B2-6C0CE1C6A34D}" destId="{B9FD01A7-ECC9-43E5-B273-FD33E1700BA5}" srcOrd="2" destOrd="0" presId="urn:microsoft.com/office/officeart/2005/8/layout/hierarchy1"/>
    <dgm:cxn modelId="{BFB41800-8D11-4B1B-9106-3CDAFDD5F7E8}" type="presParOf" srcId="{B9FD01A7-ECC9-43E5-B273-FD33E1700BA5}" destId="{2F2B4E0D-97E1-4CDD-A8E1-C61A943BAFF3}" srcOrd="0" destOrd="0" presId="urn:microsoft.com/office/officeart/2005/8/layout/hierarchy1"/>
    <dgm:cxn modelId="{72E42FAA-CE96-4C3A-8817-5698B75844E2}" type="presParOf" srcId="{2F2B4E0D-97E1-4CDD-A8E1-C61A943BAFF3}" destId="{60BA3017-029B-4E4C-869B-F119C3756E5B}" srcOrd="0" destOrd="0" presId="urn:microsoft.com/office/officeart/2005/8/layout/hierarchy1"/>
    <dgm:cxn modelId="{D8D3F925-27AD-4C43-913A-79B3F9B77537}" type="presParOf" srcId="{2F2B4E0D-97E1-4CDD-A8E1-C61A943BAFF3}" destId="{00A0B90B-821F-44FB-A191-8A40F541A0C5}" srcOrd="1" destOrd="0" presId="urn:microsoft.com/office/officeart/2005/8/layout/hierarchy1"/>
    <dgm:cxn modelId="{7E6DC910-D75A-496C-A800-95F7BE5E37FB}" type="presParOf" srcId="{B9FD01A7-ECC9-43E5-B273-FD33E1700BA5}" destId="{FC5778C3-7688-44E7-988E-A58A6DFB9CC5}" srcOrd="1" destOrd="0" presId="urn:microsoft.com/office/officeart/2005/8/layout/hierarchy1"/>
    <dgm:cxn modelId="{4AFA6691-4B54-4173-9278-AF56EFFD6711}" type="presParOf" srcId="{E649AF71-0F0C-453D-96B2-6C0CE1C6A34D}" destId="{07A606E0-427D-4BDA-A914-589A22A965A1}" srcOrd="3" destOrd="0" presId="urn:microsoft.com/office/officeart/2005/8/layout/hierarchy1"/>
    <dgm:cxn modelId="{6E7D72B2-5EB4-4FED-99F9-CEBE9BBE54B4}" type="presParOf" srcId="{07A606E0-427D-4BDA-A914-589A22A965A1}" destId="{E16AE0CA-3173-42F1-AB66-A493E354AF3A}" srcOrd="0" destOrd="0" presId="urn:microsoft.com/office/officeart/2005/8/layout/hierarchy1"/>
    <dgm:cxn modelId="{9499D3AF-EAE7-4995-B89F-236020D4B605}" type="presParOf" srcId="{E16AE0CA-3173-42F1-AB66-A493E354AF3A}" destId="{76C83003-912A-4C69-9E2C-5813D2911A3B}" srcOrd="0" destOrd="0" presId="urn:microsoft.com/office/officeart/2005/8/layout/hierarchy1"/>
    <dgm:cxn modelId="{4699DF4B-53A5-4134-9D8D-399F66CB092C}" type="presParOf" srcId="{E16AE0CA-3173-42F1-AB66-A493E354AF3A}" destId="{57C05C79-A40D-4D2E-9652-A658F632933E}" srcOrd="1" destOrd="0" presId="urn:microsoft.com/office/officeart/2005/8/layout/hierarchy1"/>
    <dgm:cxn modelId="{CE45F370-259C-4CAA-AE13-8DC90E46B8BA}" type="presParOf" srcId="{07A606E0-427D-4BDA-A914-589A22A965A1}" destId="{6CF0FCEA-3B9E-413D-89B9-FCFB6266EEC0}" srcOrd="1" destOrd="0" presId="urn:microsoft.com/office/officeart/2005/8/layout/hierarchy1"/>
    <dgm:cxn modelId="{A2AC0E72-D86B-4C21-AEFE-709D0E7F8DB5}" type="presParOf" srcId="{E649AF71-0F0C-453D-96B2-6C0CE1C6A34D}" destId="{17283BEA-6132-4F9B-AEA4-74F7F3F06B7A}" srcOrd="4" destOrd="0" presId="urn:microsoft.com/office/officeart/2005/8/layout/hierarchy1"/>
    <dgm:cxn modelId="{C4D82D82-270E-43E3-8CBF-D8F853EB565E}" type="presParOf" srcId="{17283BEA-6132-4F9B-AEA4-74F7F3F06B7A}" destId="{8C4E95AB-83EC-45AD-8049-9FD988E914F9}" srcOrd="0" destOrd="0" presId="urn:microsoft.com/office/officeart/2005/8/layout/hierarchy1"/>
    <dgm:cxn modelId="{4228D13D-396D-477C-B47A-507389297747}" type="presParOf" srcId="{8C4E95AB-83EC-45AD-8049-9FD988E914F9}" destId="{1B7FEC80-DF05-49B1-BCE7-3F5AFA14DCF4}" srcOrd="0" destOrd="0" presId="urn:microsoft.com/office/officeart/2005/8/layout/hierarchy1"/>
    <dgm:cxn modelId="{0A12F2EE-3E6A-4F07-8412-6345C12BEA1D}" type="presParOf" srcId="{8C4E95AB-83EC-45AD-8049-9FD988E914F9}" destId="{A989F465-0735-480C-AAD4-BA5861D3B719}" srcOrd="1" destOrd="0" presId="urn:microsoft.com/office/officeart/2005/8/layout/hierarchy1"/>
    <dgm:cxn modelId="{105B5C08-C210-4542-A675-4D0393957AE7}" type="presParOf" srcId="{17283BEA-6132-4F9B-AEA4-74F7F3F06B7A}" destId="{78E90C25-4F1D-41F1-B071-22854187A1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F22F1-6CB0-4D64-9C98-72968E625363}">
      <dsp:nvSpPr>
        <dsp:cNvPr id="0" name=""/>
        <dsp:cNvSpPr/>
      </dsp:nvSpPr>
      <dsp:spPr>
        <a:xfrm>
          <a:off x="6925655" y="2121278"/>
          <a:ext cx="629918" cy="71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530"/>
              </a:lnTo>
              <a:lnTo>
                <a:pt x="629918" y="615530"/>
              </a:lnTo>
              <a:lnTo>
                <a:pt x="629918" y="712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B9BFA-C4E5-4CED-A240-7A978042F051}">
      <dsp:nvSpPr>
        <dsp:cNvPr id="0" name=""/>
        <dsp:cNvSpPr/>
      </dsp:nvSpPr>
      <dsp:spPr>
        <a:xfrm>
          <a:off x="6348574" y="2121278"/>
          <a:ext cx="577080" cy="764058"/>
        </a:xfrm>
        <a:custGeom>
          <a:avLst/>
          <a:gdLst/>
          <a:ahLst/>
          <a:cxnLst/>
          <a:rect l="0" t="0" r="0" b="0"/>
          <a:pathLst>
            <a:path>
              <a:moveTo>
                <a:pt x="577080" y="0"/>
              </a:moveTo>
              <a:lnTo>
                <a:pt x="577080" y="667015"/>
              </a:lnTo>
              <a:lnTo>
                <a:pt x="0" y="667015"/>
              </a:lnTo>
              <a:lnTo>
                <a:pt x="0" y="764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6E2F2-04F7-4530-9A09-F16FDAE2112B}">
      <dsp:nvSpPr>
        <dsp:cNvPr id="0" name=""/>
        <dsp:cNvSpPr/>
      </dsp:nvSpPr>
      <dsp:spPr>
        <a:xfrm>
          <a:off x="3870489" y="2176219"/>
          <a:ext cx="1249748" cy="9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"/>
              </a:lnTo>
              <a:lnTo>
                <a:pt x="1249748" y="2372"/>
              </a:lnTo>
              <a:lnTo>
                <a:pt x="1249748" y="994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2F9F2-52DC-4E80-BA33-5AFDDD3EDB3F}">
      <dsp:nvSpPr>
        <dsp:cNvPr id="0" name=""/>
        <dsp:cNvSpPr/>
      </dsp:nvSpPr>
      <dsp:spPr>
        <a:xfrm>
          <a:off x="2847428" y="2176219"/>
          <a:ext cx="1023060" cy="1029880"/>
        </a:xfrm>
        <a:custGeom>
          <a:avLst/>
          <a:gdLst/>
          <a:ahLst/>
          <a:cxnLst/>
          <a:rect l="0" t="0" r="0" b="0"/>
          <a:pathLst>
            <a:path>
              <a:moveTo>
                <a:pt x="1023060" y="0"/>
              </a:moveTo>
              <a:lnTo>
                <a:pt x="1023060" y="932837"/>
              </a:lnTo>
              <a:lnTo>
                <a:pt x="0" y="932837"/>
              </a:lnTo>
              <a:lnTo>
                <a:pt x="0" y="10298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BADFA-8425-4103-B0C1-7CF10004C5D4}">
      <dsp:nvSpPr>
        <dsp:cNvPr id="0" name=""/>
        <dsp:cNvSpPr/>
      </dsp:nvSpPr>
      <dsp:spPr>
        <a:xfrm>
          <a:off x="3870489" y="1017431"/>
          <a:ext cx="1231633" cy="602916"/>
        </a:xfrm>
        <a:custGeom>
          <a:avLst/>
          <a:gdLst/>
          <a:ahLst/>
          <a:cxnLst/>
          <a:rect l="0" t="0" r="0" b="0"/>
          <a:pathLst>
            <a:path>
              <a:moveTo>
                <a:pt x="1231633" y="0"/>
              </a:moveTo>
              <a:lnTo>
                <a:pt x="1231633" y="505873"/>
              </a:lnTo>
              <a:lnTo>
                <a:pt x="0" y="505873"/>
              </a:lnTo>
              <a:lnTo>
                <a:pt x="0" y="602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8EE4D-DB7E-4232-867D-2A06FF6CCC6E}">
      <dsp:nvSpPr>
        <dsp:cNvPr id="0" name=""/>
        <dsp:cNvSpPr/>
      </dsp:nvSpPr>
      <dsp:spPr>
        <a:xfrm>
          <a:off x="1167211" y="2249856"/>
          <a:ext cx="624523" cy="320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48"/>
              </a:lnTo>
              <a:lnTo>
                <a:pt x="624523" y="223248"/>
              </a:lnTo>
              <a:lnTo>
                <a:pt x="624523" y="3202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21FD9-47E9-4F86-91A8-DABB53F3F3BC}">
      <dsp:nvSpPr>
        <dsp:cNvPr id="0" name=""/>
        <dsp:cNvSpPr/>
      </dsp:nvSpPr>
      <dsp:spPr>
        <a:xfrm>
          <a:off x="527048" y="2249856"/>
          <a:ext cx="640163" cy="304659"/>
        </a:xfrm>
        <a:custGeom>
          <a:avLst/>
          <a:gdLst/>
          <a:ahLst/>
          <a:cxnLst/>
          <a:rect l="0" t="0" r="0" b="0"/>
          <a:pathLst>
            <a:path>
              <a:moveTo>
                <a:pt x="640163" y="0"/>
              </a:moveTo>
              <a:lnTo>
                <a:pt x="640163" y="207616"/>
              </a:lnTo>
              <a:lnTo>
                <a:pt x="0" y="207616"/>
              </a:lnTo>
              <a:lnTo>
                <a:pt x="0" y="3046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F4548-E085-4178-856D-D52AE17CBA96}">
      <dsp:nvSpPr>
        <dsp:cNvPr id="0" name=""/>
        <dsp:cNvSpPr/>
      </dsp:nvSpPr>
      <dsp:spPr>
        <a:xfrm>
          <a:off x="1167211" y="1017431"/>
          <a:ext cx="3934910" cy="567236"/>
        </a:xfrm>
        <a:custGeom>
          <a:avLst/>
          <a:gdLst/>
          <a:ahLst/>
          <a:cxnLst/>
          <a:rect l="0" t="0" r="0" b="0"/>
          <a:pathLst>
            <a:path>
              <a:moveTo>
                <a:pt x="3934910" y="0"/>
              </a:moveTo>
              <a:lnTo>
                <a:pt x="3934910" y="470193"/>
              </a:lnTo>
              <a:lnTo>
                <a:pt x="0" y="470193"/>
              </a:lnTo>
              <a:lnTo>
                <a:pt x="0" y="567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F1BB0-9752-4DA1-B38E-81A3248424E8}">
      <dsp:nvSpPr>
        <dsp:cNvPr id="0" name=""/>
        <dsp:cNvSpPr/>
      </dsp:nvSpPr>
      <dsp:spPr>
        <a:xfrm>
          <a:off x="3639640" y="389008"/>
          <a:ext cx="2924963" cy="628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4B5E6C-6AE7-43E0-9C3E-E761A92032D8}">
      <dsp:nvSpPr>
        <dsp:cNvPr id="0" name=""/>
        <dsp:cNvSpPr/>
      </dsp:nvSpPr>
      <dsp:spPr>
        <a:xfrm>
          <a:off x="3756034" y="499582"/>
          <a:ext cx="2924963" cy="628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b="1" kern="1200">
              <a:latin typeface="Arial" panose="020B0604020202020204" pitchFamily="34" charset="0"/>
              <a:cs typeface="Arial" panose="020B0604020202020204" pitchFamily="34" charset="0"/>
            </a:rPr>
            <a:t>Sistema de información </a:t>
          </a:r>
        </a:p>
      </dsp:txBody>
      <dsp:txXfrm>
        <a:off x="3774440" y="517988"/>
        <a:ext cx="2888151" cy="591611"/>
      </dsp:txXfrm>
    </dsp:sp>
    <dsp:sp modelId="{21CD678D-C749-48A5-8125-C06D6B01F8E4}">
      <dsp:nvSpPr>
        <dsp:cNvPr id="0" name=""/>
        <dsp:cNvSpPr/>
      </dsp:nvSpPr>
      <dsp:spPr>
        <a:xfrm>
          <a:off x="643441" y="1584667"/>
          <a:ext cx="1047540" cy="66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5BF387-5867-45EE-B022-79C7154B41B6}">
      <dsp:nvSpPr>
        <dsp:cNvPr id="0" name=""/>
        <dsp:cNvSpPr/>
      </dsp:nvSpPr>
      <dsp:spPr>
        <a:xfrm>
          <a:off x="759834" y="1695241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Producción de información</a:t>
          </a:r>
        </a:p>
      </dsp:txBody>
      <dsp:txXfrm>
        <a:off x="779317" y="1714724"/>
        <a:ext cx="1008574" cy="626222"/>
      </dsp:txXfrm>
    </dsp:sp>
    <dsp:sp modelId="{99B7B1F5-275D-42C3-A9AA-5038D2BFF271}">
      <dsp:nvSpPr>
        <dsp:cNvPr id="0" name=""/>
        <dsp:cNvSpPr/>
      </dsp:nvSpPr>
      <dsp:spPr>
        <a:xfrm>
          <a:off x="3277" y="2554516"/>
          <a:ext cx="1047540" cy="66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A0D68A-6C4C-4F73-968E-642392769881}">
      <dsp:nvSpPr>
        <dsp:cNvPr id="0" name=""/>
        <dsp:cNvSpPr/>
      </dsp:nvSpPr>
      <dsp:spPr>
        <a:xfrm>
          <a:off x="119671" y="2665089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Estudios cuantitativos </a:t>
          </a:r>
        </a:p>
      </dsp:txBody>
      <dsp:txXfrm>
        <a:off x="139154" y="2684572"/>
        <a:ext cx="1008574" cy="626222"/>
      </dsp:txXfrm>
    </dsp:sp>
    <dsp:sp modelId="{5F7360FF-403B-496D-A580-C6A3CCF1C78E}">
      <dsp:nvSpPr>
        <dsp:cNvPr id="0" name=""/>
        <dsp:cNvSpPr/>
      </dsp:nvSpPr>
      <dsp:spPr>
        <a:xfrm>
          <a:off x="1267965" y="2570147"/>
          <a:ext cx="1047540" cy="66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A7F292-9291-468B-9D9D-A177DF70D98B}">
      <dsp:nvSpPr>
        <dsp:cNvPr id="0" name=""/>
        <dsp:cNvSpPr/>
      </dsp:nvSpPr>
      <dsp:spPr>
        <a:xfrm>
          <a:off x="1384358" y="2680721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Estudios cualitativos</a:t>
          </a:r>
        </a:p>
      </dsp:txBody>
      <dsp:txXfrm>
        <a:off x="1403841" y="2700204"/>
        <a:ext cx="1008574" cy="626222"/>
      </dsp:txXfrm>
    </dsp:sp>
    <dsp:sp modelId="{F90DE87B-EF69-46EE-8ECE-D9FC0488BA34}">
      <dsp:nvSpPr>
        <dsp:cNvPr id="0" name=""/>
        <dsp:cNvSpPr/>
      </dsp:nvSpPr>
      <dsp:spPr>
        <a:xfrm>
          <a:off x="3346719" y="1620348"/>
          <a:ext cx="1047540" cy="555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04C591-61AA-4B0D-B88B-459920DE8251}">
      <dsp:nvSpPr>
        <dsp:cNvPr id="0" name=""/>
        <dsp:cNvSpPr/>
      </dsp:nvSpPr>
      <dsp:spPr>
        <a:xfrm>
          <a:off x="3463112" y="1730922"/>
          <a:ext cx="1047540" cy="555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Asistencia</a:t>
          </a:r>
          <a:r>
            <a:rPr lang="es-ES" sz="850" kern="1200" baseline="0">
              <a:latin typeface="Arial" panose="020B0604020202020204" pitchFamily="34" charset="0"/>
              <a:cs typeface="Arial" panose="020B0604020202020204" pitchFamily="34" charset="0"/>
            </a:rPr>
            <a:t> técnica</a:t>
          </a:r>
          <a:endParaRPr lang="es-ES" sz="8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9393" y="1747203"/>
        <a:ext cx="1014978" cy="523309"/>
      </dsp:txXfrm>
    </dsp:sp>
    <dsp:sp modelId="{3F7C14C6-E2A3-423D-A2C1-3B4D21C9B890}">
      <dsp:nvSpPr>
        <dsp:cNvPr id="0" name=""/>
        <dsp:cNvSpPr/>
      </dsp:nvSpPr>
      <dsp:spPr>
        <a:xfrm>
          <a:off x="2323658" y="3206100"/>
          <a:ext cx="1047540" cy="6651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2051D1-B862-4437-9F92-BB216B4E6CC7}">
      <dsp:nvSpPr>
        <dsp:cNvPr id="0" name=""/>
        <dsp:cNvSpPr/>
      </dsp:nvSpPr>
      <dsp:spPr>
        <a:xfrm>
          <a:off x="2440051" y="3316674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Investigación y desarrollo de estudios locales</a:t>
          </a:r>
        </a:p>
      </dsp:txBody>
      <dsp:txXfrm>
        <a:off x="2459534" y="3336157"/>
        <a:ext cx="1008574" cy="626222"/>
      </dsp:txXfrm>
    </dsp:sp>
    <dsp:sp modelId="{2C29E384-8BC0-45E7-9EBF-15A98B37BEE0}">
      <dsp:nvSpPr>
        <dsp:cNvPr id="0" name=""/>
        <dsp:cNvSpPr/>
      </dsp:nvSpPr>
      <dsp:spPr>
        <a:xfrm>
          <a:off x="4596467" y="2275635"/>
          <a:ext cx="1047540" cy="66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CCBB90-6361-4DB9-9434-F7EE74033DE5}">
      <dsp:nvSpPr>
        <dsp:cNvPr id="0" name=""/>
        <dsp:cNvSpPr/>
      </dsp:nvSpPr>
      <dsp:spPr>
        <a:xfrm>
          <a:off x="4712861" y="2386209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Arial" panose="020B0604020202020204" pitchFamily="34" charset="0"/>
              <a:cs typeface="Arial" panose="020B0604020202020204" pitchFamily="34" charset="0"/>
            </a:rPr>
            <a:t>Formación</a:t>
          </a:r>
          <a:r>
            <a:rPr lang="es-ES" sz="850" kern="1200" baseline="0" dirty="0">
              <a:latin typeface="Arial" panose="020B0604020202020204" pitchFamily="34" charset="0"/>
              <a:cs typeface="Arial" panose="020B0604020202020204" pitchFamily="34" charset="0"/>
            </a:rPr>
            <a:t> en metodologías de captación de  información</a:t>
          </a:r>
          <a:endParaRPr lang="es-ES" sz="8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2344" y="2405692"/>
        <a:ext cx="1008574" cy="626222"/>
      </dsp:txXfrm>
    </dsp:sp>
    <dsp:sp modelId="{DFE1401A-7614-49B0-99FB-E9973D2DF71B}">
      <dsp:nvSpPr>
        <dsp:cNvPr id="0" name=""/>
        <dsp:cNvSpPr/>
      </dsp:nvSpPr>
      <dsp:spPr>
        <a:xfrm>
          <a:off x="6401885" y="1456090"/>
          <a:ext cx="1047540" cy="66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308515-0D1C-43E0-94B4-5BACFB6080E5}">
      <dsp:nvSpPr>
        <dsp:cNvPr id="0" name=""/>
        <dsp:cNvSpPr/>
      </dsp:nvSpPr>
      <dsp:spPr>
        <a:xfrm>
          <a:off x="6518278" y="1566663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Difusión</a:t>
          </a:r>
        </a:p>
      </dsp:txBody>
      <dsp:txXfrm>
        <a:off x="6537761" y="1586146"/>
        <a:ext cx="1008574" cy="626222"/>
      </dsp:txXfrm>
    </dsp:sp>
    <dsp:sp modelId="{9B4F2E6D-1103-4995-A0B4-338AFED1A703}">
      <dsp:nvSpPr>
        <dsp:cNvPr id="0" name=""/>
        <dsp:cNvSpPr/>
      </dsp:nvSpPr>
      <dsp:spPr>
        <a:xfrm>
          <a:off x="5824804" y="2885337"/>
          <a:ext cx="1047540" cy="66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57E259-5DE0-433E-B5AF-15E33E0BC24B}">
      <dsp:nvSpPr>
        <dsp:cNvPr id="0" name=""/>
        <dsp:cNvSpPr/>
      </dsp:nvSpPr>
      <dsp:spPr>
        <a:xfrm>
          <a:off x="5941198" y="2995911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Página</a:t>
          </a:r>
          <a:r>
            <a:rPr lang="es-ES" sz="850" kern="1200" baseline="0">
              <a:latin typeface="Arial" panose="020B0604020202020204" pitchFamily="34" charset="0"/>
              <a:cs typeface="Arial" panose="020B0604020202020204" pitchFamily="34" charset="0"/>
            </a:rPr>
            <a:t> Web</a:t>
          </a:r>
          <a:endParaRPr lang="es-ES" sz="8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0681" y="3015394"/>
        <a:ext cx="1008574" cy="626222"/>
      </dsp:txXfrm>
    </dsp:sp>
    <dsp:sp modelId="{FCE68986-DF4E-4B29-82F9-8607AB8B2A83}">
      <dsp:nvSpPr>
        <dsp:cNvPr id="0" name=""/>
        <dsp:cNvSpPr/>
      </dsp:nvSpPr>
      <dsp:spPr>
        <a:xfrm>
          <a:off x="7031804" y="2833851"/>
          <a:ext cx="1047540" cy="66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B6C3FB-4F96-4707-A4E3-5C8E7E841C38}">
      <dsp:nvSpPr>
        <dsp:cNvPr id="0" name=""/>
        <dsp:cNvSpPr/>
      </dsp:nvSpPr>
      <dsp:spPr>
        <a:xfrm>
          <a:off x="7148197" y="2944425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Seminarios,</a:t>
          </a:r>
          <a:r>
            <a:rPr lang="es-ES" sz="850" kern="1200" baseline="0">
              <a:latin typeface="Arial" panose="020B0604020202020204" pitchFamily="34" charset="0"/>
              <a:cs typeface="Arial" panose="020B0604020202020204" pitchFamily="34" charset="0"/>
            </a:rPr>
            <a:t> congresos, actividades</a:t>
          </a:r>
          <a:endParaRPr lang="es-ES" sz="85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7680" y="2963908"/>
        <a:ext cx="1008574" cy="626222"/>
      </dsp:txXfrm>
    </dsp:sp>
    <dsp:sp modelId="{60BA3017-029B-4E4C-869B-F119C3756E5B}">
      <dsp:nvSpPr>
        <dsp:cNvPr id="0" name=""/>
        <dsp:cNvSpPr/>
      </dsp:nvSpPr>
      <dsp:spPr>
        <a:xfrm>
          <a:off x="8222324" y="1489496"/>
          <a:ext cx="1047540" cy="555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0B90B-821F-44FB-A191-8A40F541A0C5}">
      <dsp:nvSpPr>
        <dsp:cNvPr id="0" name=""/>
        <dsp:cNvSpPr/>
      </dsp:nvSpPr>
      <dsp:spPr>
        <a:xfrm>
          <a:off x="8338718" y="1600069"/>
          <a:ext cx="1047540" cy="555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Repositorio</a:t>
          </a:r>
        </a:p>
      </dsp:txBody>
      <dsp:txXfrm>
        <a:off x="8354999" y="1616350"/>
        <a:ext cx="1014978" cy="523309"/>
      </dsp:txXfrm>
    </dsp:sp>
    <dsp:sp modelId="{76C83003-912A-4C69-9E2C-5813D2911A3B}">
      <dsp:nvSpPr>
        <dsp:cNvPr id="0" name=""/>
        <dsp:cNvSpPr/>
      </dsp:nvSpPr>
      <dsp:spPr>
        <a:xfrm>
          <a:off x="8308665" y="2404489"/>
          <a:ext cx="1047540" cy="66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05C79-A40D-4D2E-9652-A658F632933E}">
      <dsp:nvSpPr>
        <dsp:cNvPr id="0" name=""/>
        <dsp:cNvSpPr/>
      </dsp:nvSpPr>
      <dsp:spPr>
        <a:xfrm>
          <a:off x="8425058" y="2515062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Documentos, normativas y políticas.</a:t>
          </a:r>
        </a:p>
      </dsp:txBody>
      <dsp:txXfrm>
        <a:off x="8444541" y="2534545"/>
        <a:ext cx="1008574" cy="626222"/>
      </dsp:txXfrm>
    </dsp:sp>
    <dsp:sp modelId="{1B7FEC80-DF05-49B1-BCE7-3F5AFA14DCF4}">
      <dsp:nvSpPr>
        <dsp:cNvPr id="0" name=""/>
        <dsp:cNvSpPr/>
      </dsp:nvSpPr>
      <dsp:spPr>
        <a:xfrm>
          <a:off x="3614711" y="3117730"/>
          <a:ext cx="1047540" cy="66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9F465-0735-480C-AAD4-BA5861D3B719}">
      <dsp:nvSpPr>
        <dsp:cNvPr id="0" name=""/>
        <dsp:cNvSpPr/>
      </dsp:nvSpPr>
      <dsp:spPr>
        <a:xfrm>
          <a:off x="3731104" y="3228304"/>
          <a:ext cx="1047540" cy="66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>
              <a:latin typeface="Arial" panose="020B0604020202020204" pitchFamily="34" charset="0"/>
              <a:cs typeface="Arial" panose="020B0604020202020204" pitchFamily="34" charset="0"/>
            </a:rPr>
            <a:t>Evaluación de acciones, programas y políticas</a:t>
          </a:r>
        </a:p>
      </dsp:txBody>
      <dsp:txXfrm>
        <a:off x="3750587" y="3247787"/>
        <a:ext cx="1008574" cy="62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BDADE-6993-4B74-ADF8-9690D485B495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F449-230F-4753-B7F9-FBFE9545F97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254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81cffd4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81cffd4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47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113B-0029-4602-AB6E-DBAA6D86F46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939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89113-4DB8-4831-81F1-ADF31942BC5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6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113B-0029-4602-AB6E-DBAA6D86F462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40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399;g3f190bb3ee_11_8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9" name="Google Shape;400;g3f190bb3ee_11_8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/>
            <a:endParaRPr lang="es-ES" altLang="es-A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6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99;g3f190bb3ee_11_8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9" name="Google Shape;400;g3f190bb3ee_11_8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/>
            <a:endParaRPr lang="es-ES" altLang="es-A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4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8415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527;g3f441d3dbc_0_756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528;g3f441d3dbc_0_75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/>
            <a:endParaRPr lang="es-ES" altLang="es-A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3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4;g781cffd466_0_5:notes">
            <a:extLst>
              <a:ext uri="{FF2B5EF4-FFF2-40B4-BE49-F238E27FC236}">
                <a16:creationId xmlns:a16="http://schemas.microsoft.com/office/drawing/2014/main" id="{B944413B-9D17-08FE-E320-F48BAC9E1D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8435" name="Google Shape;95;g781cffd466_0_5:notes">
            <a:extLst>
              <a:ext uri="{FF2B5EF4-FFF2-40B4-BE49-F238E27FC236}">
                <a16:creationId xmlns:a16="http://schemas.microsoft.com/office/drawing/2014/main" id="{7B6DE8A7-3EA3-0F42-D115-3452D9C49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 lIns="91425" tIns="91425" rIns="91425" bIns="91425"/>
          <a:lstStyle/>
          <a:p>
            <a:pPr marL="0" indent="0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5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98BEB-0915-4B18-9FAC-79EF6E70B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55D2D3-54A9-443A-B243-784E05C76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45AB4B-EC19-4CDB-A7D1-10E4F2D9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B7E57C-215F-44E4-8135-E80B0B13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9915BB-4AFE-4EBD-BCBA-F48074C9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62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01F3F-8F96-4F76-83F2-90C8371F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922D9C-3311-4725-8CAB-48FF28CDB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B3DF8-BB07-40B6-9BF2-BF57F974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68B295-B7FB-40E2-A5AB-6E8BD5CE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90665-B3C0-4CFD-BCA9-306CABB2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075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E84224-4537-4D3C-A5BC-C5CCD76C9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87C2E7-49E4-4BDD-AF90-5F1947053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B665E-F55F-4281-ABEE-44AAEC5B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0F4AB-5B7C-4DD7-96E3-4C09E7D7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E26E38-99E7-45E1-AF4C-F924390C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765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7338" y="-208846"/>
            <a:ext cx="12343516" cy="72644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1004051" y="2476356"/>
            <a:ext cx="2529200" cy="32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2;p2"/>
          <p:cNvPicPr preferRelativeResize="0"/>
          <p:nvPr/>
        </p:nvPicPr>
        <p:blipFill rotWithShape="1">
          <a:blip r:embed="rId2" cstate="print">
            <a:alphaModFix amt="20000"/>
          </a:blip>
          <a:srcRect r="11737" b="3513"/>
          <a:stretch/>
        </p:blipFill>
        <p:spPr>
          <a:xfrm>
            <a:off x="4927387" y="2373376"/>
            <a:ext cx="7388791" cy="468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45" y="4923132"/>
            <a:ext cx="3211828" cy="104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97581" y="2618739"/>
            <a:ext cx="523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97581" y="490511"/>
            <a:ext cx="110180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5594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5"/>
          <p:cNvSpPr>
            <a:spLocks noChangeArrowheads="1"/>
          </p:cNvSpPr>
          <p:nvPr/>
        </p:nvSpPr>
        <p:spPr bwMode="auto">
          <a:xfrm>
            <a:off x="-146050" y="-209550"/>
            <a:ext cx="12462935" cy="7264401"/>
          </a:xfrm>
          <a:prstGeom prst="rect">
            <a:avLst/>
          </a:prstGeom>
          <a:solidFill>
            <a:srgbClr val="37BB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AR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Google Shape;32;p5"/>
          <p:cNvPicPr preferRelativeResize="0">
            <a:picLocks noChangeAspect="1" noChangeArrowheads="1"/>
          </p:cNvPicPr>
          <p:nvPr/>
        </p:nvPicPr>
        <p:blipFill>
          <a:blip r:embed="rId2" cstate="print"/>
          <a:srcRect r="11737" b="3513"/>
          <a:stretch>
            <a:fillRect/>
          </a:stretch>
        </p:blipFill>
        <p:spPr bwMode="auto">
          <a:xfrm>
            <a:off x="5818719" y="2937935"/>
            <a:ext cx="6498167" cy="41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33;p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469" y="4923368"/>
            <a:ext cx="3213100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34;p5"/>
          <p:cNvSpPr txBox="1">
            <a:spLocks noChangeArrowheads="1"/>
          </p:cNvSpPr>
          <p:nvPr/>
        </p:nvSpPr>
        <p:spPr bwMode="auto">
          <a:xfrm>
            <a:off x="2421469" y="2535767"/>
            <a:ext cx="6915151" cy="136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575" tIns="41575" rIns="41575" bIns="41575"/>
          <a:lstStyle/>
          <a:p>
            <a:pPr>
              <a:lnSpc>
                <a:spcPct val="76000"/>
              </a:lnSpc>
              <a:buClr>
                <a:srgbClr val="666666"/>
              </a:buClr>
              <a:buSzPts val="3000"/>
              <a:buFont typeface="Arial" charset="0"/>
              <a:buNone/>
            </a:pPr>
            <a:r>
              <a:rPr lang="es-AR" sz="5000" b="1">
                <a:solidFill>
                  <a:srgbClr val="FFFFFF"/>
                </a:solidFill>
                <a:cs typeface="Arial" charset="0"/>
              </a:rPr>
              <a:t>Muchas</a:t>
            </a:r>
            <a:r>
              <a:rPr lang="es-AR" sz="5000" b="1">
                <a:solidFill>
                  <a:srgbClr val="37BBED"/>
                </a:solidFill>
                <a:cs typeface="Arial" charset="0"/>
              </a:rPr>
              <a:t> </a:t>
            </a:r>
            <a:r>
              <a:rPr lang="es-AR" sz="5000" b="1">
                <a:solidFill>
                  <a:srgbClr val="3F3F3F"/>
                </a:solidFill>
                <a:cs typeface="Arial" charset="0"/>
              </a:rPr>
              <a:t>gracias</a:t>
            </a:r>
          </a:p>
          <a:p>
            <a:pPr algn="ctr">
              <a:lnSpc>
                <a:spcPct val="127000"/>
              </a:lnSpc>
              <a:buClr>
                <a:srgbClr val="666666"/>
              </a:buClr>
              <a:buSzPts val="3000"/>
              <a:buFont typeface="Arial" charset="0"/>
              <a:buNone/>
            </a:pPr>
            <a:endParaRPr lang="es-AR" sz="3000" b="1">
              <a:solidFill>
                <a:srgbClr val="37BBED"/>
              </a:solidFill>
              <a:latin typeface="Open Sans" charset="0"/>
              <a:sym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6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03" y="76200"/>
            <a:ext cx="8255692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8886" y="1306513"/>
            <a:ext cx="49760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2602" y="1306513"/>
            <a:ext cx="49760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5223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E687-D62C-4C3A-B787-727ED5CD07EB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7372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A3377916-E9D4-3F37-EB5E-F61559D83FB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70096-4969-4880-9F83-9EA8095FD9A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77562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2F0C9AE7-8059-B61A-AECC-15F57629D27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ABBC6-E47D-48E6-AA8A-8FE6DFCD7DD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21947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4CB51182-9B95-0F12-053F-ACEB4A9A104A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FC0A3-C1A6-46C0-8F3A-0EB502C04862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036881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73951A16-C0E0-DB65-0E96-42E3CAF93BC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4BFA6-0F01-4084-8E80-11A1B05354E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6990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24E20-023E-4231-AE6B-D7389CE7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D8FC4-3F22-4C6F-8007-DA26F7719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7C2271-A579-44DA-9CE0-9DEF13ED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BBED2-8A19-4BC5-B52F-5367E170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D3EB41-47C2-4AE6-BF80-67E67270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7418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B7F5C29-C56B-69FA-460A-315FD963D8D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3D7FC-2C41-4363-9F10-1DB2A7AE61E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624947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7BA32B66-8E8C-0DF1-411A-F9848C9AD7D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B0127-F986-48A7-AFF0-781AF6E195B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151662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anchor="ctr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2CA66AC3-92C2-C226-14DB-B3FD6CBF939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B381C-EBA2-4947-939D-AA7AFB35128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657021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F564723-8331-7ECD-161B-BCC2920B573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9334E-F1EB-454B-BD60-C684382F400D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96398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41F77E0D-4E3B-33C1-45D2-F26B0537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517" y="-209550"/>
            <a:ext cx="12344401" cy="72644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txBody>
          <a:bodyPr lIns="121900" tIns="60933" rIns="121900" bIns="60933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s-AR" altLang="es-AR" sz="1867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Google Shape;11;p2">
            <a:extLst>
              <a:ext uri="{FF2B5EF4-FFF2-40B4-BE49-F238E27FC236}">
                <a16:creationId xmlns:a16="http://schemas.microsoft.com/office/drawing/2014/main" id="{4BDE7D87-BB4F-E2A6-9A3A-8B8D9C3DA1F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003301" y="2476500"/>
            <a:ext cx="2529417" cy="2117"/>
          </a:xfrm>
          <a:prstGeom prst="straightConnector1">
            <a:avLst/>
          </a:prstGeom>
          <a:noFill/>
          <a:ln w="9525">
            <a:solidFill>
              <a:srgbClr val="F2F2F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Google Shape;12;p2">
            <a:extLst>
              <a:ext uri="{FF2B5EF4-FFF2-40B4-BE49-F238E27FC236}">
                <a16:creationId xmlns:a16="http://schemas.microsoft.com/office/drawing/2014/main" id="{E93E5DF8-8873-CDCF-6E36-17F466F2772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7" b="3513"/>
          <a:stretch>
            <a:fillRect/>
          </a:stretch>
        </p:blipFill>
        <p:spPr bwMode="auto">
          <a:xfrm>
            <a:off x="4927601" y="2372784"/>
            <a:ext cx="7389284" cy="46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3;p2">
            <a:extLst>
              <a:ext uri="{FF2B5EF4-FFF2-40B4-BE49-F238E27FC236}">
                <a16:creationId xmlns:a16="http://schemas.microsoft.com/office/drawing/2014/main" id="{4E1C89E0-6BEF-A3A4-4F94-1B85BAEEF4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4923367"/>
            <a:ext cx="3210983" cy="1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97581" y="2618739"/>
            <a:ext cx="523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97581" y="490511"/>
            <a:ext cx="110180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044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98BEB-0915-4B18-9FAC-79EF6E70B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55D2D3-54A9-443A-B243-784E05C76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45AB4B-EC19-4CDB-A7D1-10E4F2D9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B7E57C-215F-44E4-8135-E80B0B13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9915BB-4AFE-4EBD-BCBA-F48074C9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8989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24E20-023E-4231-AE6B-D7389CE7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D8FC4-3F22-4C6F-8007-DA26F7719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7C2271-A579-44DA-9CE0-9DEF13ED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CBBED2-8A19-4BC5-B52F-5367E170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D3EB41-47C2-4AE6-BF80-67E67270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7256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4F87B-8504-4D55-B1EA-AA2B4238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8C2272-BB0A-4BC7-B6CA-45C31525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110F13-2F2E-4CDA-A357-0589F218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32BF9B-A2A9-4B00-A908-7F3F1E80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2488B-77E6-435C-A36E-F6258082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110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EDA0F-434F-494A-904D-1A61BA37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2D8644-0A0C-462F-B39B-EAD591722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EBD530-AA9A-4851-A2B4-4A19AF28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8658F2-64E1-4EA5-B08B-568683DA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DB2CCD-D6F0-45DD-BFFE-E78F5545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F64BD-9C55-4593-A573-0F455E85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7075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213CC-7606-41A9-B98D-F93E08DC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A9CD88-112F-42A3-A4F4-28B50A04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85E530-A85A-4A81-9EB3-96886B80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21D293-232B-478C-AEB2-3C171EC01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7A52FD-80BE-4B9C-B5EC-4C6639AFC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7A4916-B438-4AA3-971C-6A799B5B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625E74-9EC6-45DC-AD9D-79EA81A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18D920-B34A-4D65-9132-0CB42DCB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718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4F87B-8504-4D55-B1EA-AA2B4238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8C2272-BB0A-4BC7-B6CA-45C31525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110F13-2F2E-4CDA-A357-0589F218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32BF9B-A2A9-4B00-A908-7F3F1E80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2488B-77E6-435C-A36E-F6258082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2010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2FCE9-FAE9-469B-8BC7-EA0D2CD8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DA41B-779E-4505-BA76-4FCD1B1C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E4AAC5-3CB2-4426-80AD-62686B11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73457-8F37-455E-B0E1-C8AFBF61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0909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9808AE-8AC7-4474-AE2D-190E4EA4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E370C7-7CAA-46B4-ADAD-F7F87ECB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763CFC-00BA-4BCD-8140-70361BCB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6449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605E1-B12A-471B-B7AE-B1A3EC10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BC846-4D02-4CA3-968C-6D3294E3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99B21C-B97C-4B13-9D95-8FAA3EB30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05B86-55DC-4127-B327-E3A403CE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DF939A-DAA1-4858-B4C7-04D70CBF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DA7D7A-6DF8-4EB6-95B5-30F145F9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3813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1EF0D-AACE-4801-AC51-6796BC99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239305-81F9-424E-9506-0775E5C3D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E27447-CA05-4BDC-8750-9A698D824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68DB98-ADB6-4EF9-BEA6-91A294B4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3A633C-1BFE-4245-90C7-0886455D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DD828B-ABBE-4236-B16B-E21538DC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0092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01F3F-8F96-4F76-83F2-90C8371F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922D9C-3311-4725-8CAB-48FF28CDB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B3DF8-BB07-40B6-9BF2-BF57F974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68B295-B7FB-40E2-A5AB-6E8BD5CE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90665-B3C0-4CFD-BCA9-306CABB2D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6927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E84224-4537-4D3C-A5BC-C5CCD76C9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87C2E7-49E4-4BDD-AF90-5F1947053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B665E-F55F-4281-ABEE-44AAEC5B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0F4AB-5B7C-4DD7-96E3-4C09E7D7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E26E38-99E7-45E1-AF4C-F924390C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8415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7338" y="-208846"/>
            <a:ext cx="12343516" cy="7264401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"/>
          <p:cNvCxnSpPr/>
          <p:nvPr/>
        </p:nvCxnSpPr>
        <p:spPr>
          <a:xfrm rot="10800000">
            <a:off x="1004051" y="2476356"/>
            <a:ext cx="2529200" cy="32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Google Shape;12;p2"/>
          <p:cNvPicPr preferRelativeResize="0"/>
          <p:nvPr/>
        </p:nvPicPr>
        <p:blipFill rotWithShape="1">
          <a:blip r:embed="rId2" cstate="print">
            <a:alphaModFix amt="20000"/>
          </a:blip>
          <a:srcRect r="11737" b="3513"/>
          <a:stretch/>
        </p:blipFill>
        <p:spPr>
          <a:xfrm>
            <a:off x="4927387" y="2373376"/>
            <a:ext cx="7388791" cy="468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45" y="4923132"/>
            <a:ext cx="3211828" cy="104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97581" y="2618739"/>
            <a:ext cx="52332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867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97581" y="490511"/>
            <a:ext cx="110180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64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5"/>
          <p:cNvSpPr>
            <a:spLocks noChangeArrowheads="1"/>
          </p:cNvSpPr>
          <p:nvPr/>
        </p:nvSpPr>
        <p:spPr bwMode="auto">
          <a:xfrm>
            <a:off x="-146050" y="-209550"/>
            <a:ext cx="12462935" cy="7264401"/>
          </a:xfrm>
          <a:prstGeom prst="rect">
            <a:avLst/>
          </a:prstGeom>
          <a:solidFill>
            <a:srgbClr val="37BBED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es-AR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Google Shape;32;p5"/>
          <p:cNvPicPr preferRelativeResize="0">
            <a:picLocks noChangeAspect="1" noChangeArrowheads="1"/>
          </p:cNvPicPr>
          <p:nvPr/>
        </p:nvPicPr>
        <p:blipFill>
          <a:blip r:embed="rId2" cstate="print"/>
          <a:srcRect r="11737" b="3513"/>
          <a:stretch>
            <a:fillRect/>
          </a:stretch>
        </p:blipFill>
        <p:spPr bwMode="auto">
          <a:xfrm>
            <a:off x="5818719" y="2937935"/>
            <a:ext cx="6498167" cy="41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oogle Shape;33;p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469" y="4923368"/>
            <a:ext cx="3213100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34;p5"/>
          <p:cNvSpPr txBox="1">
            <a:spLocks noChangeArrowheads="1"/>
          </p:cNvSpPr>
          <p:nvPr/>
        </p:nvSpPr>
        <p:spPr bwMode="auto">
          <a:xfrm>
            <a:off x="2421469" y="2535767"/>
            <a:ext cx="6915151" cy="136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575" tIns="41575" rIns="41575" bIns="41575"/>
          <a:lstStyle/>
          <a:p>
            <a:pPr>
              <a:lnSpc>
                <a:spcPct val="76000"/>
              </a:lnSpc>
              <a:buClr>
                <a:srgbClr val="666666"/>
              </a:buClr>
              <a:buSzPts val="3000"/>
              <a:buFont typeface="Arial" charset="0"/>
              <a:buNone/>
            </a:pPr>
            <a:r>
              <a:rPr lang="es-AR" sz="5000" b="1">
                <a:solidFill>
                  <a:srgbClr val="FFFFFF"/>
                </a:solidFill>
                <a:cs typeface="Arial" charset="0"/>
              </a:rPr>
              <a:t>Muchas</a:t>
            </a:r>
            <a:r>
              <a:rPr lang="es-AR" sz="5000" b="1">
                <a:solidFill>
                  <a:srgbClr val="37BBED"/>
                </a:solidFill>
                <a:cs typeface="Arial" charset="0"/>
              </a:rPr>
              <a:t> </a:t>
            </a:r>
            <a:r>
              <a:rPr lang="es-AR" sz="5000" b="1">
                <a:solidFill>
                  <a:srgbClr val="3F3F3F"/>
                </a:solidFill>
                <a:cs typeface="Arial" charset="0"/>
              </a:rPr>
              <a:t>gracias</a:t>
            </a:r>
          </a:p>
          <a:p>
            <a:pPr algn="ctr">
              <a:lnSpc>
                <a:spcPct val="127000"/>
              </a:lnSpc>
              <a:buClr>
                <a:srgbClr val="666666"/>
              </a:buClr>
              <a:buSzPts val="3000"/>
              <a:buFont typeface="Arial" charset="0"/>
              <a:buNone/>
            </a:pPr>
            <a:endParaRPr lang="es-AR" sz="3000" b="1">
              <a:solidFill>
                <a:srgbClr val="37BBED"/>
              </a:solidFill>
              <a:latin typeface="Open Sans" charset="0"/>
              <a:sym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4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EDA0F-434F-494A-904D-1A61BA37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2D8644-0A0C-462F-B39B-EAD591722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EBD530-AA9A-4851-A2B4-4A19AF28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8658F2-64E1-4EA5-B08B-568683DA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DB2CCD-D6F0-45DD-BFFE-E78F5545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F64BD-9C55-4593-A573-0F455E85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86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213CC-7606-41A9-B98D-F93E08DC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A9CD88-112F-42A3-A4F4-28B50A04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85E530-A85A-4A81-9EB3-96886B80E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21D293-232B-478C-AEB2-3C171EC01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7A52FD-80BE-4B9C-B5EC-4C6639AFC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7A4916-B438-4AA3-971C-6A799B5B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625E74-9EC6-45DC-AD9D-79EA81A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18D920-B34A-4D65-9132-0CB42DCB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670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2FCE9-FAE9-469B-8BC7-EA0D2CD8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DA41B-779E-4505-BA76-4FCD1B1C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E4AAC5-3CB2-4426-80AD-62686B11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73457-8F37-455E-B0E1-C8AFBF61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579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9808AE-8AC7-4474-AE2D-190E4EA4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E370C7-7CAA-46B4-ADAD-F7F87ECB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763CFC-00BA-4BCD-8140-70361BCB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52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605E1-B12A-471B-B7AE-B1A3EC10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BBC846-4D02-4CA3-968C-6D3294E3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99B21C-B97C-4B13-9D95-8FAA3EB30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05B86-55DC-4127-B327-E3A403CE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DF939A-DAA1-4858-B4C7-04D70CBF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DA7D7A-6DF8-4EB6-95B5-30F145F9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1EF0D-AACE-4801-AC51-6796BC99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239305-81F9-424E-9506-0775E5C3D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E27447-CA05-4BDC-8750-9A698D824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68DB98-ADB6-4EF9-BEA6-91A294B4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3A633C-1BFE-4245-90C7-0886455D0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DD828B-ABBE-4236-B16B-E21538DC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90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2F0E50-D7B6-4295-A35A-00A2476D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336BC0-C21A-4CE8-951D-C66FEB61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7A9D6-0D36-4064-9C54-B634A3C28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7411C9-CEF4-470B-B28E-7B0DCF6DE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79CD9-022A-4963-ADD1-78C8065BC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217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9" r:id="rId14"/>
    <p:sldLayoutId id="214748370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54586A0B-5C1B-C648-E041-D00A0A12B53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14867" y="592667"/>
            <a:ext cx="11362267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AR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BD1C650-13E6-3FC1-4D71-FA8E2AE998F8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414867" y="1536700"/>
            <a:ext cx="11362267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AR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1C9FBA04-8EEE-EAC4-580D-5F66A453CC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11296651" y="6216651"/>
            <a:ext cx="732367" cy="524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33">
                <a:solidFill>
                  <a:srgbClr val="595959"/>
                </a:solidFill>
                <a:cs typeface="Arial" panose="020B0604020202020204" pitchFamily="34" charset="0"/>
              </a:defRPr>
            </a:lvl1pPr>
          </a:lstStyle>
          <a:p>
            <a:fld id="{1F4018AE-2C8B-4813-BE7C-D8C4BFFB4A62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0076441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MS PGothic" pitchFamily="34" charset="-128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MS PGothic" pitchFamily="34" charset="-128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MS PGothic" pitchFamily="34" charset="-128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MS PGothic" pitchFamily="34" charset="-128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MS PGothic" pitchFamily="34" charset="-128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189" indent="-457189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867">
          <a:solidFill>
            <a:srgbClr val="000000"/>
          </a:solidFill>
          <a:latin typeface="Arial"/>
          <a:ea typeface="MS PGothic" pitchFamily="34" charset="-128"/>
          <a:cs typeface="Arial"/>
          <a:sym typeface="Arial" panose="020B0604020202020204" pitchFamily="34" charset="0"/>
        </a:defRPr>
      </a:lvl1pPr>
      <a:lvl2pPr marL="990575" lvl="1" indent="-38099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523962" lvl="2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2133547" lvl="3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743131" lvl="4" indent="-30479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2F0E50-D7B6-4295-A35A-00A2476D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336BC0-C21A-4CE8-951D-C66FEB61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F7A9D6-0D36-4064-9C54-B634A3C28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574D3-08A1-44C9-8DE6-7EFE0121779F}" type="datetimeFigureOut">
              <a:rPr lang="es-AR" smtClean="0"/>
              <a:pPr/>
              <a:t>1/6/2023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7411C9-CEF4-470B-B28E-7B0DCF6DE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79CD9-022A-4963-ADD1-78C8065BC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948EF-8B5B-47A1-9D90-3F706A9FF6E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02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entina.gob.ar/trabajo/estadisticas/trabajo-infantil-y-adolescen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argentina.gob.ar/trabajo/estadisticas/encuesta-de-actividades-de-ninas-ninos-y-adolescentes/modelo-de-identificacion" TargetMode="External"/><Relationship Id="rId4" Type="http://schemas.openxmlformats.org/officeDocument/2006/relationships/hyperlink" Target="https://www.argentina.gob.ar/trabajo/estadisticas/encuesta-de-actividades-de-ninas-ninos-y-adolescentes/publicaciones-eanna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/>
          </p:nvPr>
        </p:nvSpPr>
        <p:spPr>
          <a:xfrm>
            <a:off x="5804439" y="4003990"/>
            <a:ext cx="7129668" cy="245268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SzPct val="34000"/>
            </a:pPr>
            <a:br>
              <a:rPr lang="en-US" altLang="es-AR" sz="20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AR" sz="2000" i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s-AR" sz="20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Observatorio de Trabajo Infantil y adolescente – OTIA</a:t>
            </a:r>
            <a:br>
              <a:rPr lang="en-US" altLang="es-AR" sz="20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altLang="es-AR" sz="20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altLang="es-AR" sz="20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Subsecretaría de Planificación, Estudios y Estadísticas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BEE48161-5704-4D7C-822E-71877CE1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71" y="1437774"/>
            <a:ext cx="11767929" cy="1428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R="0" lvl="0" fontAlgn="auto">
              <a:spcBef>
                <a:spcPts val="1251"/>
              </a:spcBef>
              <a:spcAft>
                <a:spcPts val="600"/>
              </a:spcAft>
              <a:buClrTx/>
              <a:buSzPct val="34000"/>
              <a:tabLst/>
              <a:defRPr/>
            </a:pPr>
            <a:r>
              <a:rPr lang="es-AR" sz="32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“El Observatorio de Trabajo Infantil y Adolescente. Un sistema de información orientado a la construcción de conocimiento para el diseño de políticas públicas”</a:t>
            </a:r>
          </a:p>
          <a:p>
            <a:pPr marR="0" lvl="0" fontAlgn="auto">
              <a:spcBef>
                <a:spcPts val="1251"/>
              </a:spcBef>
              <a:spcAft>
                <a:spcPts val="600"/>
              </a:spcAft>
              <a:buClrTx/>
              <a:buSzPct val="34000"/>
              <a:tabLst/>
              <a:defRPr/>
            </a:pPr>
            <a:endParaRPr lang="es-AR" sz="3200" b="1" i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+mn-lt"/>
            </a:endParaRPr>
          </a:p>
          <a:p>
            <a:pPr marR="0" lvl="0" fontAlgn="auto">
              <a:spcBef>
                <a:spcPts val="1251"/>
              </a:spcBef>
              <a:spcAft>
                <a:spcPts val="600"/>
              </a:spcAft>
              <a:buClrTx/>
              <a:buSzPct val="34000"/>
              <a:tabLst/>
              <a:defRPr/>
            </a:pPr>
            <a:r>
              <a:rPr lang="es-AR" sz="32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Actividad de Cooperación Argentina – República Dominicana </a:t>
            </a:r>
          </a:p>
          <a:p>
            <a:pPr marR="0" lvl="0" fontAlgn="auto">
              <a:spcBef>
                <a:spcPts val="1251"/>
              </a:spcBef>
              <a:spcAft>
                <a:spcPts val="600"/>
              </a:spcAft>
              <a:buClrTx/>
              <a:buSzPct val="34000"/>
              <a:tabLst/>
              <a:defRPr/>
            </a:pPr>
            <a:r>
              <a:rPr lang="es-AR" sz="1600" b="1" i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1 de junio de 2023</a:t>
            </a:r>
          </a:p>
        </p:txBody>
      </p:sp>
    </p:spTree>
    <p:extLst>
      <p:ext uri="{BB962C8B-B14F-4D97-AF65-F5344CB8AC3E}">
        <p14:creationId xmlns:p14="http://schemas.microsoft.com/office/powerpoint/2010/main" val="62214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" y="0"/>
            <a:ext cx="26371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" y="1057275"/>
            <a:ext cx="241334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EANNA</a:t>
            </a:r>
            <a:r>
              <a:rPr kumimoji="0" lang="es-ES_tradnl" altLang="es-A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es-ES_tradnl" altLang="es-A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AR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Cobertura</a:t>
            </a:r>
          </a:p>
        </p:txBody>
      </p:sp>
      <p:sp>
        <p:nvSpPr>
          <p:cNvPr id="4" name="Google Shape;539;p69">
            <a:extLst>
              <a:ext uri="{FF2B5EF4-FFF2-40B4-BE49-F238E27FC236}">
                <a16:creationId xmlns:a16="http://schemas.microsoft.com/office/drawing/2014/main" id="{B198C929-6075-0E49-35D1-099CEF8A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384" y="1057275"/>
            <a:ext cx="7570375" cy="76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69" tIns="105597" rIns="107269" bIns="0"/>
          <a:lstStyle>
            <a:lvl1pPr marL="534988" indent="-357188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Tx/>
              <a:buNone/>
              <a:tabLst/>
              <a:defRPr/>
            </a:pPr>
            <a:r>
              <a:rPr kumimoji="0" lang="es-ES_tradnl" altLang="es-A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Montserrat" panose="00000500000000000000" pitchFamily="2" charset="0"/>
              </a:rPr>
              <a:t>	</a:t>
            </a:r>
            <a:r>
              <a:rPr kumimoji="0" lang="es-ES_tradnl" alt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Montserrat" panose="00000500000000000000" pitchFamily="2" charset="0"/>
              </a:rPr>
              <a:t>Dominios de estimación definidos por regiones geográficas: </a:t>
            </a: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Tx/>
              <a:buNone/>
              <a:tabLst/>
              <a:defRPr/>
            </a:pPr>
            <a:endParaRPr kumimoji="0" lang="es-ES_tradnl" altLang="es-AR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  <a:sym typeface="Montserrat" panose="00000500000000000000" pitchFamily="2" charset="0"/>
            </a:endParaRP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r>
              <a:rPr kumimoji="0" lang="es-ES_tradnl" alt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Montserrat" panose="00000500000000000000" pitchFamily="2" charset="0"/>
              </a:rPr>
              <a:t>GBA: CABA y 24 partidos del Gran Buenos Aires (Solo Urbana).</a:t>
            </a: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endParaRPr kumimoji="0" lang="es-ES_tradnl" altLang="es-AR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  <a:sym typeface="Montserrat" panose="00000500000000000000" pitchFamily="2" charset="0"/>
            </a:endParaRP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r>
              <a:rPr kumimoji="0" lang="es-ES_tradnl" alt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Montserrat" panose="00000500000000000000" pitchFamily="2" charset="0"/>
              </a:rPr>
              <a:t>CENTRO: Resto de la provincia de Buenos Aires, Córdoba, Entre Ríos, La Pampa y Santa Fe.</a:t>
            </a: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endParaRPr kumimoji="0" lang="es-ES_tradnl" altLang="es-AR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  <a:sym typeface="Montserrat" panose="00000500000000000000" pitchFamily="2" charset="0"/>
            </a:endParaRP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r>
              <a:rPr kumimoji="0" lang="es-ES_tradnl" alt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Montserrat" panose="00000500000000000000" pitchFamily="2" charset="0"/>
              </a:rPr>
              <a:t>CUYO: Mendoza, San Luis y San Juan.</a:t>
            </a: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endParaRPr kumimoji="0" lang="es-ES_tradnl" altLang="es-AR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  <a:sym typeface="Montserrat" panose="00000500000000000000" pitchFamily="2" charset="0"/>
            </a:endParaRP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r>
              <a:rPr kumimoji="0" lang="es-ES_tradnl" alt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Montserrat" panose="00000500000000000000" pitchFamily="2" charset="0"/>
              </a:rPr>
              <a:t>NEA: Chaco, Corrientes, Formosa y Misiones.</a:t>
            </a: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endParaRPr kumimoji="0" lang="es-ES_tradnl" altLang="es-AR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  <a:sym typeface="Montserrat" panose="00000500000000000000" pitchFamily="2" charset="0"/>
            </a:endParaRP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r>
              <a:rPr kumimoji="0" lang="es-ES_tradnl" alt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Montserrat" panose="00000500000000000000" pitchFamily="2" charset="0"/>
              </a:rPr>
              <a:t>NOA: Catamarca, Jujuy, La Rioja, Salta, Santiago del Estero y Tucumán.</a:t>
            </a: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endParaRPr kumimoji="0" lang="es-ES_tradnl" altLang="es-AR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Arial" panose="020B0604020202020204" pitchFamily="34" charset="0"/>
              <a:sym typeface="Montserrat" panose="00000500000000000000" pitchFamily="2" charset="0"/>
            </a:endParaRPr>
          </a:p>
          <a:p>
            <a:pPr marL="5349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tabLst/>
              <a:defRPr/>
            </a:pPr>
            <a:r>
              <a:rPr kumimoji="0" lang="es-ES_tradnl" alt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panose="020B0604020202020204" pitchFamily="34" charset="0"/>
                <a:sym typeface="Montserrat" panose="00000500000000000000" pitchFamily="2" charset="0"/>
              </a:rPr>
              <a:t>PATAGONIA: Chubut, Neuquén, Río Negro, Santa Cruz y Tierra del Fuego. </a:t>
            </a:r>
            <a:endParaRPr kumimoji="0" lang="es-AR" altLang="es-AR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8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" y="0"/>
            <a:ext cx="26371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" y="1057275"/>
            <a:ext cx="241334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EANNA</a:t>
            </a:r>
            <a:r>
              <a:rPr kumimoji="0" lang="es-ES_tradnl" altLang="es-A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es-ES_tradnl" altLang="es-AR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lang="es-AR" altLang="es-AR" sz="2600" b="1" dirty="0">
                <a:solidFill>
                  <a:prstClr val="white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BLOQUES TEMÁTICOS </a:t>
            </a:r>
            <a:endParaRPr kumimoji="0" lang="es-AR" altLang="es-A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61018" y="913855"/>
            <a:ext cx="82321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altLang="en-US" u="sng" dirty="0"/>
          </a:p>
          <a:p>
            <a:pPr algn="just"/>
            <a:r>
              <a:rPr lang="es-ES" altLang="en-U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Cuestionario Vivienda</a:t>
            </a:r>
          </a:p>
          <a:p>
            <a:pPr algn="just">
              <a:buFontTx/>
              <a:buChar char="-"/>
            </a:pPr>
            <a:r>
              <a:rPr lang="es-ES" altLang="en-U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Características materiales y servicios básicos de las viviendas</a:t>
            </a:r>
          </a:p>
          <a:p>
            <a:pPr algn="just"/>
            <a:endParaRPr lang="es-ES" altLang="en-U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ES" altLang="en-U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Cuestionario Hogar</a:t>
            </a:r>
          </a:p>
          <a:p>
            <a:pPr algn="just">
              <a:buFontTx/>
              <a:buChar char="-"/>
            </a:pPr>
            <a:r>
              <a:rPr lang="es-ES" altLang="en-U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Miembros de 0 a 4 años: asistencia a jardín o guardería, percepción de programas sociales (alimentarios, de transferencias, etc.) </a:t>
            </a:r>
          </a:p>
          <a:p>
            <a:pPr algn="just"/>
            <a:endParaRPr lang="es-ES" altLang="en-U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algn="just">
              <a:buFontTx/>
              <a:buChar char="-"/>
            </a:pPr>
            <a:r>
              <a:rPr lang="es-ES" altLang="en-U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Miembros de hogar de 18 años y más: características demográficas, educativas,  ocupacionales, de ingresos y percepción de programas sociales.</a:t>
            </a:r>
          </a:p>
          <a:p>
            <a:pPr algn="just"/>
            <a:endParaRPr lang="es-ES" altLang="en-U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ES" altLang="en-U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Cuestionario Individual: niños y adolescentes de 5 a 17 años</a:t>
            </a:r>
            <a:r>
              <a:rPr lang="es-ES" altLang="en-U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: </a:t>
            </a:r>
          </a:p>
          <a:p>
            <a:pPr algn="just"/>
            <a:endParaRPr lang="es-ES" altLang="en-U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ES" altLang="en-U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- Educación; Actividades recreativas y de tiempo libre, actividades domésticas (tipo, intensidad, presencia de adultos, motivos), de autoconsumo y de mercado, en la semana y el año previo, ( tipo de trabajo, intensidad, condiciones, percepción de ingresos, accidentes, actitudes y valoración sobre las actividades que realiza) </a:t>
            </a:r>
            <a:endParaRPr lang="es-ES_tradnl" altLang="en-U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lvl="1"/>
            <a:endParaRPr lang="es-ES" altLang="en-U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9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-376799" y="149151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</a:t>
            </a:r>
            <a:r>
              <a:rPr kumimoji="0" lang="es-AR" sz="2000" i="0" u="none" strike="noStrike" kern="1200" cap="none" spc="-1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DEFINICIONES CONCEPTUALES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Definición conceptual 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6E9D1D98-4976-AAAB-2717-AE60CCE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620" y="1047219"/>
            <a:ext cx="1074453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Trabajo Infantil: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40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Actividad económica y/o estrategia de supervivencia, remunerada o no, realizada por personas</a:t>
            </a:r>
            <a:r>
              <a:rPr kumimoji="0" lang="es-ES" altLang="es-AR" sz="2400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que se encuentran por debajo de la edad mínima de admisión al empleo.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ES" altLang="es-AR" sz="2400" b="1" baseline="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Trabajo Adolescente: </a:t>
            </a:r>
          </a:p>
          <a:p>
            <a:pPr algn="just">
              <a:spcAft>
                <a:spcPts val="600"/>
              </a:spcAft>
              <a:defRPr/>
            </a:pPr>
            <a:r>
              <a:rPr lang="es-ES" altLang="es-AR" sz="24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Actividad económica y/o estrategia de supervivencia, remunerada o no, realizada por personas de 16 y 17 años. </a:t>
            </a:r>
          </a:p>
          <a:p>
            <a:pPr algn="just">
              <a:spcAft>
                <a:spcPts val="600"/>
              </a:spcAft>
              <a:defRPr/>
            </a:pPr>
            <a:endParaRPr lang="es-ES" altLang="es-AR" sz="2400" baseline="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Trabajo infantil peligroso: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Se entiende</a:t>
            </a:r>
            <a:r>
              <a:rPr kumimoji="0" lang="es-ES" altLang="es-AR" sz="24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por trabajo infantil peligroso aquellas actividades laborales realizadas por personas menores de 18 años y que se encuentran prohibidas por la normativa vigente.</a:t>
            </a:r>
            <a:endParaRPr kumimoji="0" lang="es-ES" alt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        </a:t>
            </a:r>
          </a:p>
          <a:p>
            <a:pPr marL="1143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AR" sz="2400" dirty="0">
                <a:solidFill>
                  <a:prstClr val="black"/>
                </a:solidFill>
                <a:latin typeface="Calibri"/>
              </a:rPr>
              <a:t>								</a:t>
            </a:r>
            <a:r>
              <a:rPr kumimoji="0" lang="es-ES" alt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altLang="es-A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Plan Nacional CONAETI.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D3350-6914-001D-8E22-9077AFB6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-41031"/>
            <a:ext cx="12192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1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Definición conceptual 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6E9D1D98-4976-AAAB-2717-AE60CCE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24" y="410761"/>
            <a:ext cx="10071207" cy="51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Trabajo </a:t>
            </a:r>
            <a:r>
              <a:rPr lang="es-ES" altLang="es-ES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Adolescente Protegido: </a:t>
            </a:r>
            <a:endParaRPr kumimoji="0" lang="es-ES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342900" lvl="1" indent="-3429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None/>
            </a:pPr>
            <a:r>
              <a:rPr lang="es-AR" altLang="ja-JP" sz="22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Es aquel realizado por personas de 16 y 17 años que está reglamentado por la ley bajo ciertas condiciones de protección adicional respecto del trabajo adulto (18 años o más): </a:t>
            </a:r>
          </a:p>
          <a:p>
            <a:pPr marL="742950" lvl="2" indent="-3429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None/>
            </a:pPr>
            <a:r>
              <a:rPr lang="es-AR" altLang="ja-JP" sz="22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	- Deben continuar con la educación obligatoria, derecho de afiliarse a un sindicato, derecho a obra social y a estar protegido ante riesgos de trabajo, derecho a vacaciones, misma remuneración que un adulto por igual tarea y cantidad de horas. </a:t>
            </a:r>
          </a:p>
          <a:p>
            <a:pPr marL="742950" lvl="2" indent="-34290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None/>
            </a:pPr>
            <a:r>
              <a:rPr lang="es-AR" altLang="ja-JP" sz="22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	- Debe contar con autorización de padres/madres/tutores, prohibición del trabajo nocturno, jornada reducida, se prohíben los trabajos  peligrosos, penosos o insalubres y las horas extra. </a:t>
            </a:r>
          </a:p>
          <a:p>
            <a:endParaRPr lang="es-ES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D3350-6914-001D-8E22-9077AFB6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-41031"/>
            <a:ext cx="12192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4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" y="0"/>
            <a:ext cx="2601461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58" y="1600614"/>
            <a:ext cx="241334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ES_tradnl" altLang="es-AR" sz="2600" b="1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EANNA</a:t>
            </a:r>
            <a:r>
              <a:rPr lang="es-ES_tradnl" altLang="es-AR" sz="2600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es-ES_tradnl" altLang="es-AR" sz="2600" dirty="0">
              <a:solidFill>
                <a:schemeClr val="bg1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AR" altLang="es-AR" sz="2600" b="1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Definiciones conceptuales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AR" altLang="es-AR" sz="2600" b="1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y operativas</a:t>
            </a:r>
          </a:p>
        </p:txBody>
      </p:sp>
      <p:sp>
        <p:nvSpPr>
          <p:cNvPr id="4" name="Google Shape;408;p59">
            <a:extLst>
              <a:ext uri="{FF2B5EF4-FFF2-40B4-BE49-F238E27FC236}">
                <a16:creationId xmlns:a16="http://schemas.microsoft.com/office/drawing/2014/main" id="{F43CE9D0-58F8-BD7F-26D2-5086142CE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401" y="823902"/>
            <a:ext cx="3319738" cy="601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80" tIns="48780" rIns="48780" bIns="48780"/>
          <a:lstStyle>
            <a:lvl1pPr marL="534988" indent="-3492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Montserrat" panose="00000500000000000000" pitchFamily="2" charset="0"/>
              <a:buChar char="●"/>
            </a:pPr>
            <a:endParaRPr lang="es-ES_tradnl" altLang="es-AR" b="1" dirty="0">
              <a:solidFill>
                <a:schemeClr val="tx1"/>
              </a:solidFill>
              <a:latin typeface="Calibri" panose="020F0502020204030204" pitchFamily="34" charset="0"/>
              <a:sym typeface="Montserrat" panose="00000500000000000000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endParaRPr lang="es-ES_tradnl" altLang="es-AR" b="1" dirty="0">
              <a:solidFill>
                <a:schemeClr val="tx1"/>
              </a:solidFill>
              <a:latin typeface="Calibri" panose="020F0502020204030204" pitchFamily="34" charset="0"/>
              <a:sym typeface="Montserrat" panose="00000500000000000000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Montserrat" panose="00000500000000000000" pitchFamily="2" charset="0"/>
              <a:buChar char="●"/>
            </a:pPr>
            <a:r>
              <a:rPr lang="es-ES_tradnl" altLang="es-AR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ACTIVIDAD PARA EL MERCADO </a:t>
            </a: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Actividad laboral desarrollada por </a:t>
            </a:r>
            <a:r>
              <a:rPr lang="es-ES_tradnl" altLang="es-AR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NNyA</a:t>
            </a: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 que genera bienes y servicios que tienen valor económico en el Mercado.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endParaRPr lang="es-ES_tradnl" altLang="es-AR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cs typeface="+mn-cs"/>
              <a:sym typeface="Montserrat" panose="00000500000000000000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Montserrat" panose="00000500000000000000" pitchFamily="2" charset="0"/>
              <a:buChar char="●"/>
            </a:pPr>
            <a:r>
              <a:rPr lang="es-ES_tradnl" altLang="es-AR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ACTIVIDAD PARA EL AUTOCONSUMO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</a:rPr>
              <a:t>	Producción de bienes primarios para el consumo del hogar (ayuda en la construcción o arreglos en el propio hogar, cuidado de la huerta o de animales, entre otros).</a:t>
            </a: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Montserrat" panose="00000500000000000000" pitchFamily="2" charset="0"/>
              <a:buChar char="●"/>
            </a:pPr>
            <a:endParaRPr lang="es-ES_tradnl" altLang="es-AR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cs typeface="+mn-cs"/>
              <a:sym typeface="Montserrat" panose="00000500000000000000" pitchFamily="2" charset="0"/>
            </a:endParaRPr>
          </a:p>
          <a:p>
            <a:pPr marL="185738" indent="0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	¿ CÓMO SE MIDEN?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Actividades que se realiza al menos 1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hora en la semana de referencia.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Remuneradas o no 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Se excluye el trabajo voluntario.</a:t>
            </a:r>
            <a:r>
              <a:rPr lang="es-ES_tradnl" altLang="es-AR" sz="1400" dirty="0">
                <a:solidFill>
                  <a:srgbClr val="FFFFFF"/>
                </a:solidFill>
                <a:latin typeface="Calibri" panose="020F0502020204030204" pitchFamily="34" charset="0"/>
                <a:sym typeface="Montserrat" panose="00000500000000000000" pitchFamily="2" charset="0"/>
              </a:rPr>
              <a:t> excluye el trabajo voluntario.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Montserrat" panose="00000500000000000000" pitchFamily="2" charset="0"/>
              <a:buChar char="●"/>
            </a:pPr>
            <a:endParaRPr lang="es-ES_tradnl" altLang="es-AR" sz="1300" dirty="0">
              <a:solidFill>
                <a:srgbClr val="374756"/>
              </a:solidFill>
              <a:latin typeface="Calibri" panose="020F0502020204030204" pitchFamily="34" charset="0"/>
              <a:sym typeface="Montserrat" panose="00000500000000000000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Montserrat" panose="00000500000000000000" pitchFamily="2" charset="0"/>
              <a:buChar char="●"/>
            </a:pPr>
            <a:endParaRPr lang="es-ES_tradnl" altLang="es-AR" sz="1300" dirty="0">
              <a:solidFill>
                <a:srgbClr val="374756"/>
              </a:solidFill>
              <a:latin typeface="Calibri" panose="020F0502020204030204" pitchFamily="34" charset="0"/>
              <a:sym typeface="Montserrat" panose="00000500000000000000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Montserrat" panose="00000500000000000000" pitchFamily="2" charset="0"/>
              <a:buChar char="●"/>
            </a:pPr>
            <a:endParaRPr lang="es-AR" altLang="es-AR" sz="1300" dirty="0">
              <a:solidFill>
                <a:srgbClr val="374756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sp>
        <p:nvSpPr>
          <p:cNvPr id="8" name="Google Shape;405;p59">
            <a:extLst>
              <a:ext uri="{FF2B5EF4-FFF2-40B4-BE49-F238E27FC236}">
                <a16:creationId xmlns:a16="http://schemas.microsoft.com/office/drawing/2014/main" id="{0EEAD88D-458D-CB8E-F121-DF036EAD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070" y="1063256"/>
            <a:ext cx="4785485" cy="577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780" tIns="48780" rIns="48780" bIns="48780"/>
          <a:lstStyle>
            <a:lvl1pPr marL="534988" indent="-3492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Montserrat" panose="00000500000000000000" pitchFamily="2" charset="0"/>
              <a:buChar char="●"/>
            </a:pPr>
            <a:endParaRPr lang="es-ES_tradnl" altLang="es-AR" b="1" dirty="0">
              <a:solidFill>
                <a:schemeClr val="tx1"/>
              </a:solidFill>
              <a:latin typeface="Calibri" panose="020F0502020204030204" pitchFamily="34" charset="0"/>
              <a:sym typeface="Montserrat" panose="00000500000000000000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Montserrat" panose="00000500000000000000" pitchFamily="2" charset="0"/>
              <a:buChar char="●"/>
            </a:pPr>
            <a:r>
              <a:rPr lang="es-ES_tradnl" altLang="es-AR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ACTIVIDAD DOMÉSTICA INTENSA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	Actividades de limpieza, cocina y/o arreglos de la propia casa, así como el cuidado de hermanos o alguna persona que vive en el hogar. Comprende a todas aquellas tareas desarrolladas en el hogar con una carga   horaria excesiva que obstaculiza la asistencia, permanencia o rendimiento aceptable escolar. </a:t>
            </a:r>
          </a:p>
          <a:p>
            <a:pPr marL="185738" indent="0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endParaRPr lang="es-ES_tradnl" altLang="es-AR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cs typeface="+mn-cs"/>
              <a:sym typeface="Montserrat" panose="00000500000000000000" pitchFamily="2" charset="0"/>
            </a:endParaRPr>
          </a:p>
          <a:p>
            <a:pPr marL="185738" indent="0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endParaRPr lang="es-ES_tradnl" altLang="es-AR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cs typeface="+mn-cs"/>
              <a:sym typeface="Montserrat" panose="00000500000000000000" pitchFamily="2" charset="0"/>
            </a:endParaRPr>
          </a:p>
          <a:p>
            <a:pPr marL="185738" indent="0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¿ CÓMO SE MIDE?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Contempla a quienes efectúan alguna tarea doméstica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en la semana de referencia. La intensidad de estas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tareas se establece de acuerdo a la dedicación horaria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semanal: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Arial" panose="020B0604020202020204" pitchFamily="34" charset="0"/>
              <a:buChar char="•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Niños y Niñas de 5 a 15 años 10 horas o más.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 typeface="Arial" panose="020B0604020202020204" pitchFamily="34" charset="0"/>
              <a:buChar char="•"/>
            </a:pPr>
            <a:r>
              <a:rPr lang="es-ES_tradnl" altLang="es-AR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Adolescentes de 16 y 17 años 15 horas o más.   </a:t>
            </a:r>
            <a:endParaRPr lang="es-AR" altLang="es-AR" dirty="0">
              <a:solidFill>
                <a:srgbClr val="374756"/>
              </a:solidFill>
              <a:latin typeface="Calibri" panose="020F0502020204030204" pitchFamily="34" charset="0"/>
              <a:sym typeface="Montserrat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0F8A7E-1836-4007-F0D5-74C7B055D3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0" cy="841248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D1105F5-77DF-483A-13E1-0C908577A173}"/>
              </a:ext>
            </a:extLst>
          </p:cNvPr>
          <p:cNvCxnSpPr/>
          <p:nvPr/>
        </p:nvCxnSpPr>
        <p:spPr>
          <a:xfrm>
            <a:off x="6665843" y="8613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070C93E-5D8B-C731-4C0E-72DD3D648049}"/>
              </a:ext>
            </a:extLst>
          </p:cNvPr>
          <p:cNvCxnSpPr>
            <a:cxnSpLocks/>
          </p:cNvCxnSpPr>
          <p:nvPr/>
        </p:nvCxnSpPr>
        <p:spPr>
          <a:xfrm>
            <a:off x="6877878" y="1113183"/>
            <a:ext cx="0" cy="5433391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75F4092-2AAA-00FE-095A-BABC8FEB56BD}"/>
              </a:ext>
            </a:extLst>
          </p:cNvPr>
          <p:cNvSpPr txBox="1"/>
          <p:nvPr/>
        </p:nvSpPr>
        <p:spPr>
          <a:xfrm>
            <a:off x="3332920" y="90620"/>
            <a:ext cx="30811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</a:pPr>
            <a:r>
              <a:rPr lang="es-ES_tradnl" altLang="es-AR" sz="2000" b="1" dirty="0">
                <a:solidFill>
                  <a:schemeClr val="bg1"/>
                </a:solidFill>
                <a:latin typeface="Calibri Light" panose="020F0302020204030204" pitchFamily="34" charset="0"/>
                <a:cs typeface="+mn-cs"/>
                <a:sym typeface="Montserrat" panose="00000500000000000000" pitchFamily="2" charset="0"/>
              </a:rPr>
              <a:t>ACTIVIDADES PRODUCTIVAS ECONÓMICAS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D29D65A-B70D-66C7-B629-5B2BE11522B6}"/>
              </a:ext>
            </a:extLst>
          </p:cNvPr>
          <p:cNvSpPr txBox="1"/>
          <p:nvPr/>
        </p:nvSpPr>
        <p:spPr>
          <a:xfrm>
            <a:off x="7858408" y="59843"/>
            <a:ext cx="4079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100"/>
              <a:buFontTx/>
              <a:buNone/>
              <a:tabLst/>
              <a:defRPr/>
            </a:pPr>
            <a:r>
              <a:rPr kumimoji="0" lang="es-ES_tradnl" altLang="es-A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  <a:sym typeface="Montserrat" panose="00000500000000000000" pitchFamily="2" charset="0"/>
              </a:rPr>
              <a:t>ACTIVIDADES PRODUCTIVAS NO ECONÓMICAS</a:t>
            </a:r>
          </a:p>
        </p:txBody>
      </p:sp>
    </p:spTree>
    <p:extLst>
      <p:ext uri="{BB962C8B-B14F-4D97-AF65-F5344CB8AC3E}">
        <p14:creationId xmlns:p14="http://schemas.microsoft.com/office/powerpoint/2010/main" val="244760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-13474" y="0"/>
            <a:ext cx="26371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57275"/>
            <a:ext cx="263718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ES_tradnl" altLang="es-AR" sz="2600" b="1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EANNA</a:t>
            </a:r>
            <a:r>
              <a:rPr lang="es-ES_tradnl" altLang="es-AR" sz="2600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es-ES_tradnl" altLang="es-AR" sz="2600" dirty="0">
              <a:solidFill>
                <a:schemeClr val="bg1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ES_tradnl" altLang="es-AR" sz="2600" b="1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Principales aspectos metodológicos</a:t>
            </a:r>
          </a:p>
        </p:txBody>
      </p:sp>
      <p:sp>
        <p:nvSpPr>
          <p:cNvPr id="4" name="Google Shape;539;p69">
            <a:extLst>
              <a:ext uri="{FF2B5EF4-FFF2-40B4-BE49-F238E27FC236}">
                <a16:creationId xmlns:a16="http://schemas.microsoft.com/office/drawing/2014/main" id="{B198C929-6075-0E49-35D1-099CEF8AE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266" y="149151"/>
            <a:ext cx="8565169" cy="76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69" tIns="105597" rIns="107269" bIns="0"/>
          <a:lstStyle>
            <a:lvl1pPr marL="534988" indent="-357188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</a:pPr>
            <a:r>
              <a:rPr lang="es-ES_tradnl" altLang="es-AR" sz="1400" b="1" dirty="0">
                <a:solidFill>
                  <a:schemeClr val="tx1"/>
                </a:solidFill>
                <a:latin typeface="Calibri" panose="020F0502020204030204" pitchFamily="34" charset="0"/>
                <a:sym typeface="Montserrat" panose="00000500000000000000" pitchFamily="2" charset="0"/>
              </a:rPr>
              <a:t>	</a:t>
            </a:r>
            <a:endParaRPr lang="es-ES_tradnl" altLang="es-AR" sz="1900" dirty="0">
              <a:solidFill>
                <a:schemeClr val="tx1"/>
              </a:solidFill>
              <a:latin typeface="Calibri" panose="020F0502020204030204" pitchFamily="34" charset="0"/>
              <a:sym typeface="Montserrat" panose="00000500000000000000" pitchFamily="2" charset="0"/>
            </a:endParaRPr>
          </a:p>
          <a:p>
            <a:pPr algn="just" fontAlgn="base"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defRPr/>
            </a:pPr>
            <a:r>
              <a:rPr lang="es-AR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</a:rPr>
              <a:t>Diseño de una encuesta específica</a:t>
            </a:r>
          </a:p>
          <a:p>
            <a:pPr algn="just" fontAlgn="base"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defRPr/>
            </a:pPr>
            <a:r>
              <a:rPr lang="es-AR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</a:rPr>
              <a:t>Comienzo de indagación por la participación y trayectoria en ámbito educativo</a:t>
            </a:r>
          </a:p>
          <a:p>
            <a:pPr algn="just" fontAlgn="base"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defRPr/>
            </a:pPr>
            <a:r>
              <a:rPr lang="es-AR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</a:rPr>
              <a:t>Lógica de medición a través de un “barrido” de actividades </a:t>
            </a:r>
          </a:p>
          <a:p>
            <a:pPr algn="just" fontAlgn="base"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defRPr/>
            </a:pPr>
            <a:r>
              <a:rPr lang="es-AR" sz="2000" b="1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</a:rPr>
              <a:t>Respondentes</a:t>
            </a:r>
            <a:r>
              <a:rPr lang="es-AR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cs typeface="+mn-cs"/>
              </a:rPr>
              <a:t>: propios niños niñas y adolescentes</a:t>
            </a:r>
          </a:p>
          <a:p>
            <a:pPr algn="just" fontAlgn="base"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  <a:defRPr/>
            </a:pPr>
            <a:endParaRPr lang="es-AR" sz="20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panose="00000500000000000000" pitchFamily="2" charset="0"/>
              <a:buChar char="●"/>
            </a:pPr>
            <a:endParaRPr lang="es-ES_tradnl" altLang="es-AR" sz="1900" dirty="0">
              <a:solidFill>
                <a:schemeClr val="tx1"/>
              </a:solidFill>
              <a:latin typeface="Calibri" panose="020F0502020204030204" pitchFamily="34" charset="0"/>
              <a:sym typeface="Montserrat" panose="00000500000000000000" pitchFamily="2" charset="0"/>
            </a:endParaRPr>
          </a:p>
          <a:p>
            <a:pPr fontAlgn="base">
              <a:spcBef>
                <a:spcPts val="2350"/>
              </a:spcBef>
              <a:spcAft>
                <a:spcPts val="2350"/>
              </a:spcAft>
              <a:buClr>
                <a:srgbClr val="0094D4"/>
              </a:buClr>
              <a:buSzPts val="1200"/>
            </a:pPr>
            <a:br>
              <a:rPr lang="es-AR" altLang="es-AR" sz="1900" b="1" dirty="0">
                <a:solidFill>
                  <a:srgbClr val="FFFFFF"/>
                </a:solidFill>
                <a:latin typeface="Montserrat" panose="00000500000000000000" pitchFamily="2" charset="0"/>
                <a:sym typeface="Montserrat" panose="00000500000000000000" pitchFamily="2" charset="0"/>
              </a:rPr>
            </a:br>
            <a:endParaRPr lang="es-AR" altLang="es-AR" sz="1900" b="1" dirty="0">
              <a:solidFill>
                <a:srgbClr val="FFFFFF"/>
              </a:solidFill>
              <a:latin typeface="Montserrat" panose="00000500000000000000" pitchFamily="2" charset="0"/>
              <a:sym typeface="Montserrat" panose="000005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0F9D55-54A6-206B-BEA2-08C5F7FC45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5425" y="2408222"/>
            <a:ext cx="8801118" cy="430062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5844DE-4F70-81C4-EA6D-332331B49B96}"/>
              </a:ext>
            </a:extLst>
          </p:cNvPr>
          <p:cNvSpPr txBox="1"/>
          <p:nvPr/>
        </p:nvSpPr>
        <p:spPr>
          <a:xfrm>
            <a:off x="3800203" y="2093504"/>
            <a:ext cx="513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latin typeface="Calibri Light" panose="020F0302020204030204" pitchFamily="34" charset="0"/>
                <a:sym typeface="Arial" panose="020B0604020202020204" pitchFamily="34" charset="0"/>
              </a:rPr>
              <a:t>Lógica de “barrido” de actividades (ejemplo)</a:t>
            </a:r>
          </a:p>
        </p:txBody>
      </p:sp>
    </p:spTree>
    <p:extLst>
      <p:ext uri="{BB962C8B-B14F-4D97-AF65-F5344CB8AC3E}">
        <p14:creationId xmlns:p14="http://schemas.microsoft.com/office/powerpoint/2010/main" val="42588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546" y="2432164"/>
            <a:ext cx="2513590" cy="206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255" y="2424461"/>
            <a:ext cx="2503631" cy="202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310" y="4695825"/>
            <a:ext cx="2583123" cy="168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4400" y="2508261"/>
            <a:ext cx="2418052" cy="18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09363" y="2475345"/>
            <a:ext cx="2427275" cy="190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582" y="4606494"/>
            <a:ext cx="250767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0727" y="4722236"/>
            <a:ext cx="2443019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153236" y="4722524"/>
            <a:ext cx="241531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674255" y="411804"/>
            <a:ext cx="10067228" cy="1281193"/>
          </a:xfrm>
        </p:spPr>
        <p:txBody>
          <a:bodyPr>
            <a:normAutofit/>
          </a:bodyPr>
          <a:lstStyle/>
          <a:p>
            <a:r>
              <a:rPr lang="es-ES" sz="3200" dirty="0"/>
              <a:t>A modo de ejemplo: Estrategias de captación para los más pequeños</a:t>
            </a:r>
          </a:p>
        </p:txBody>
      </p:sp>
    </p:spTree>
    <p:extLst>
      <p:ext uri="{BB962C8B-B14F-4D97-AF65-F5344CB8AC3E}">
        <p14:creationId xmlns:p14="http://schemas.microsoft.com/office/powerpoint/2010/main" val="2184666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Definición conceptual 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6E9D1D98-4976-AAAB-2717-AE60CCE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058" y="2325535"/>
            <a:ext cx="979188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MODELO</a:t>
            </a:r>
            <a:r>
              <a:rPr kumimoji="0" lang="es-ES" altLang="es-ES" sz="24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DE IDENTIFICACIÓN DE RIESGO DE TRABAJO INFANTIL Y ADOLESCENTE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2400" b="1" noProof="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(OIT – CEPAL – </a:t>
            </a:r>
            <a:r>
              <a:rPr lang="es-ES" altLang="es-ES" sz="2400" b="1" noProof="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MTEySS</a:t>
            </a:r>
            <a:r>
              <a:rPr lang="es-ES" altLang="es-ES" sz="2400" b="1" noProof="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) </a:t>
            </a:r>
            <a:r>
              <a:rPr kumimoji="0" lang="es-ES" altLang="es-ES" sz="24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 </a:t>
            </a:r>
            <a:endParaRPr kumimoji="0" lang="es-ES" altLang="es-AR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D3350-6914-001D-8E22-9077AFB6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-41031"/>
            <a:ext cx="12192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A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207568" y="1916832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El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Modelo de Identificación del Riesgo de Trabajo Infantil y Adolescente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(MIRTI) es una herramienta desarrollada por la Organización Internacional del Trabajo (OIT) en Argentina, y la Comisión Económica para América Latina y el Caribe (CEPAL), en colaboración con el Ministerio de Trabajo, Empleo y Seguridad Social de la Nación (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MTEySS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) en el marco de la Iniciativa Regional América Latina y el Caribe libre de Trabajo Infantil. </a:t>
            </a:r>
          </a:p>
          <a:p>
            <a:pPr algn="just"/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Utilizando datos de la Encuesta de Actividades de Niñas, Niños y Adolescentes (EANNA 2016/2017) y el CENSO 2010, este modelo permite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identificar los territorios más vulnerables al trabajo infantil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y </a:t>
            </a: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estimar el peso de diversos factores asociados,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con el propósito final de contribuir al diseño de acciones locales multisectoriales para interrumpir la trayectoria del trabajo infantil.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1524000" y="0"/>
            <a:ext cx="9144000" cy="13407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847529" y="188641"/>
            <a:ext cx="8503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¿Qué es el Modelo de Identificación del Riesgo de Trabajo Infantil y Adolescente (MIRTI)?</a:t>
            </a:r>
          </a:p>
        </p:txBody>
      </p:sp>
    </p:spTree>
    <p:extLst>
      <p:ext uri="{BB962C8B-B14F-4D97-AF65-F5344CB8AC3E}">
        <p14:creationId xmlns:p14="http://schemas.microsoft.com/office/powerpoint/2010/main" val="16846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A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37916" y="1340768"/>
            <a:ext cx="92300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La generación de información sobre trabajo infantil es un insumo clave para el diseño y evaluación de las políticas públicas en el nivel local</a:t>
            </a:r>
            <a:br>
              <a:rPr lang="es-AR" sz="2400" i="1" dirty="0"/>
            </a:br>
            <a:endParaRPr lang="es-AR" sz="2400" i="1" dirty="0"/>
          </a:p>
          <a:p>
            <a:r>
              <a:rPr lang="es-AR" sz="2400" dirty="0"/>
              <a:t>Premisas fundamentales: </a:t>
            </a:r>
          </a:p>
          <a:p>
            <a:pPr algn="just"/>
            <a:r>
              <a:rPr lang="es-AR" sz="2400" dirty="0"/>
              <a:t>- La complejidad del problema requiere de la producción de información cualitativa y cuantitativa para comprender las características generales y también las particularidades que se presentan en los ámbitos locales o en sectores económicos: </a:t>
            </a:r>
            <a:r>
              <a:rPr lang="es-AR" sz="2400" b="1" i="1" dirty="0"/>
              <a:t>Sistema de información local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- La producción de  información se concibe como un proceso amplio y dinámico para desarrollar capacidades que permitan identificar prioridades, administrar recursos y establecer criterios de acción estratégicos en el ámbito local.</a:t>
            </a:r>
          </a:p>
          <a:p>
            <a:pPr algn="just"/>
            <a:br>
              <a:rPr lang="es-AR" sz="2000" dirty="0"/>
            </a:br>
            <a:endParaRPr lang="es-ES" sz="20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1524000" y="0"/>
            <a:ext cx="9144000" cy="13407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847529" y="188641"/>
            <a:ext cx="850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Articulación EANNA-MIRTI - COPRETI</a:t>
            </a:r>
            <a:endParaRPr lang="es-E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2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7929" y="1397586"/>
            <a:ext cx="1170167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El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Observatorio de Trabajo Infantil y Adolescente (OTIA)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depende de la Subsecretaría de Planificación, Estudios y Estadísticas del Ministerio de Trabajo, Empleo y Seguridad Social de la Nación (</a:t>
            </a:r>
            <a:r>
              <a:rPr kumimoji="0" 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MTEySS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El OTIA tiene como propósito principal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consolidar un sistema de información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contribuyendo a la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prevención y erradicación del trabajo infantil en el marco de la protección integral de los derechos de la niñez.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ES" sz="20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El sistema de información está construido fundamentalmente sobre dos pilares:   la producción de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encuestas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específicas de amplia cobertura poblacional y el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desarrollo de estudios cualitativos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que atienden a las manifestaciones locales y/o sectoriales del problema. Se suministran datos útiles para el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diagnóstico, el diseño y la implementación de políticas públicas.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El objetivo de esta presentación es compartir la experiencia del Observatorio en relación </a:t>
            </a:r>
            <a:r>
              <a:rPr kumimoji="0" lang="es-AR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con las estrategias y enfoques involucrados en la generación de conocimiento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para la captación y </a:t>
            </a:r>
            <a:r>
              <a:rPr kumimoji="0" lang="es-A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visibilización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del fenómeno y sus múltiples manifestaciones y para la formulación de políticas orientadas a la prevención y erradicación del trabajo infantil y a la protección del trabajo adolescente.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77078" y="188641"/>
            <a:ext cx="11423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OBSERVATORIO DE TRABAJO INFANTIL Y ADOLESCENTE (OTIA)</a:t>
            </a:r>
          </a:p>
        </p:txBody>
      </p:sp>
    </p:spTree>
    <p:extLst>
      <p:ext uri="{BB962C8B-B14F-4D97-AF65-F5344CB8AC3E}">
        <p14:creationId xmlns:p14="http://schemas.microsoft.com/office/powerpoint/2010/main" val="4038125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" y="0"/>
            <a:ext cx="26371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" y="1057275"/>
            <a:ext cx="193999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es-AR" altLang="es-AR" sz="2600" b="1" dirty="0">
              <a:solidFill>
                <a:schemeClr val="bg1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es-AR" altLang="es-AR" sz="2600" b="1" dirty="0">
              <a:solidFill>
                <a:schemeClr val="bg1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es-AR" altLang="es-AR" sz="2600" b="1" dirty="0">
              <a:solidFill>
                <a:schemeClr val="bg1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AR" altLang="es-AR" sz="2600" b="1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Objetivos del MIRTI</a:t>
            </a:r>
          </a:p>
        </p:txBody>
      </p:sp>
      <p:sp>
        <p:nvSpPr>
          <p:cNvPr id="7" name="Google Shape;539;p69">
            <a:extLst>
              <a:ext uri="{FF2B5EF4-FFF2-40B4-BE49-F238E27FC236}">
                <a16:creationId xmlns:a16="http://schemas.microsoft.com/office/drawing/2014/main" id="{9CF3B4A2-6D02-48C5-DAFF-08595BC2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832" y="298383"/>
            <a:ext cx="8653670" cy="59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69" tIns="105597" rIns="107269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itchFamily="34" charset="0"/>
              <a:buNone/>
              <a:defRPr/>
            </a:pPr>
            <a:br>
              <a:rPr lang="es-AR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</a:br>
            <a:endParaRPr lang="es-AR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Montserrat" charset="0"/>
            </a:endParaRP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ABDB9712-E1E2-B043-57F2-7FBE0C3609A3}"/>
              </a:ext>
            </a:extLst>
          </p:cNvPr>
          <p:cNvGrpSpPr/>
          <p:nvPr/>
        </p:nvGrpSpPr>
        <p:grpSpPr>
          <a:xfrm>
            <a:off x="3326296" y="857037"/>
            <a:ext cx="7752521" cy="4457085"/>
            <a:chOff x="1437090" y="983383"/>
            <a:chExt cx="6962631" cy="3975373"/>
          </a:xfrm>
        </p:grpSpPr>
        <p:sp>
          <p:nvSpPr>
            <p:cNvPr id="8" name="Rectángulo 46">
              <a:extLst>
                <a:ext uri="{FF2B5EF4-FFF2-40B4-BE49-F238E27FC236}">
                  <a16:creationId xmlns:a16="http://schemas.microsoft.com/office/drawing/2014/main" id="{12A273D7-8816-C2C8-C196-B1C7E5D8670C}"/>
                </a:ext>
              </a:extLst>
            </p:cNvPr>
            <p:cNvSpPr/>
            <p:nvPr/>
          </p:nvSpPr>
          <p:spPr>
            <a:xfrm>
              <a:off x="3004545" y="1024253"/>
              <a:ext cx="5246320" cy="7571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s-CL" b="1" dirty="0">
                  <a:solidFill>
                    <a:srgbClr val="17375E"/>
                  </a:solidFill>
                  <a:latin typeface="Calibri Light" panose="020F0302020204030204" pitchFamily="34" charset="0"/>
                  <a:cs typeface="Calibri"/>
                  <a:sym typeface="Calibri"/>
                </a:rPr>
                <a:t>Identificar los territorios con mayor probabilidad de ocurrencia de trabajo infantil y adolescente</a:t>
              </a:r>
            </a:p>
          </p:txBody>
        </p:sp>
        <p:sp>
          <p:nvSpPr>
            <p:cNvPr id="9" name="Rectángulo 47">
              <a:extLst>
                <a:ext uri="{FF2B5EF4-FFF2-40B4-BE49-F238E27FC236}">
                  <a16:creationId xmlns:a16="http://schemas.microsoft.com/office/drawing/2014/main" id="{552C18B3-A660-8666-0A55-E62CCEC09265}"/>
                </a:ext>
              </a:extLst>
            </p:cNvPr>
            <p:cNvSpPr/>
            <p:nvPr/>
          </p:nvSpPr>
          <p:spPr>
            <a:xfrm>
              <a:off x="3004545" y="2887083"/>
              <a:ext cx="5246320" cy="757130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s-CO" b="1" dirty="0">
                  <a:solidFill>
                    <a:srgbClr val="17375E"/>
                  </a:solidFill>
                  <a:latin typeface="Calibri Light" panose="020F0302020204030204" pitchFamily="34" charset="0"/>
                  <a:cs typeface="Calibri"/>
                  <a:sym typeface="Calibri"/>
                </a:rPr>
                <a:t>Caracterizar con indicadores socio-económicos los departamentos censales según nivel de riesgo</a:t>
              </a:r>
              <a:endParaRPr lang="es-CL" b="1" dirty="0">
                <a:solidFill>
                  <a:srgbClr val="17375E"/>
                </a:solidFill>
                <a:latin typeface="Calibri Light" panose="020F0302020204030204" pitchFamily="34" charset="0"/>
                <a:cs typeface="Calibri"/>
                <a:sym typeface="Calibri"/>
              </a:endParaRPr>
            </a:p>
          </p:txBody>
        </p:sp>
        <p:pic>
          <p:nvPicPr>
            <p:cNvPr id="10" name="Imagen 2">
              <a:extLst>
                <a:ext uri="{FF2B5EF4-FFF2-40B4-BE49-F238E27FC236}">
                  <a16:creationId xmlns:a16="http://schemas.microsoft.com/office/drawing/2014/main" id="{6BB3372D-9A65-C978-D447-B4288733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090" y="2887083"/>
              <a:ext cx="1355581" cy="980537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CBA920D5-EE9C-7533-1F09-52BEED0EC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398" y="983383"/>
              <a:ext cx="1032372" cy="75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 Rectángulo">
              <a:extLst>
                <a:ext uri="{FF2B5EF4-FFF2-40B4-BE49-F238E27FC236}">
                  <a16:creationId xmlns:a16="http://schemas.microsoft.com/office/drawing/2014/main" id="{1D7DDC3A-F502-7014-82EE-71514D692C0A}"/>
                </a:ext>
              </a:extLst>
            </p:cNvPr>
            <p:cNvSpPr/>
            <p:nvPr/>
          </p:nvSpPr>
          <p:spPr>
            <a:xfrm>
              <a:off x="3004545" y="1966199"/>
              <a:ext cx="524632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s-CO" b="1" dirty="0">
                  <a:solidFill>
                    <a:srgbClr val="17375E"/>
                  </a:solidFill>
                  <a:latin typeface="Calibri Light" panose="020F0302020204030204" pitchFamily="34" charset="0"/>
                  <a:cs typeface="Calibri"/>
                  <a:sym typeface="Calibri"/>
                </a:rPr>
                <a:t>Focalizar la intervención sobre la base de evidencia, de acuerdo a metas nacionales, provinciales y locales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7F3A3CC-C80E-FD65-97DA-5FF2BB410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398" y="1887679"/>
              <a:ext cx="1032372" cy="89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2 Rectángulo">
              <a:extLst>
                <a:ext uri="{FF2B5EF4-FFF2-40B4-BE49-F238E27FC236}">
                  <a16:creationId xmlns:a16="http://schemas.microsoft.com/office/drawing/2014/main" id="{394C722E-E967-8297-D245-80B3F4A3B2E2}"/>
                </a:ext>
              </a:extLst>
            </p:cNvPr>
            <p:cNvSpPr/>
            <p:nvPr/>
          </p:nvSpPr>
          <p:spPr>
            <a:xfrm>
              <a:off x="3004545" y="3867620"/>
              <a:ext cx="5395176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s-CO" b="1" dirty="0">
                  <a:solidFill>
                    <a:srgbClr val="17375E"/>
                  </a:solidFill>
                  <a:latin typeface="Calibri Light" panose="020F0302020204030204" pitchFamily="34" charset="0"/>
                  <a:cs typeface="Calibri"/>
                  <a:sym typeface="Calibri"/>
                </a:rPr>
                <a:t>Promover/fortalecer la articulación de actores y recursos en el territorio con el objetivo de prevenir y eliminar el trabajo infantil</a:t>
              </a:r>
            </a:p>
          </p:txBody>
        </p:sp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40CB26B4-9374-6334-E8F5-5A5081CD6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272" y="3992257"/>
              <a:ext cx="966498" cy="966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168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A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1524000" y="0"/>
            <a:ext cx="9144000" cy="126876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847529" y="188641"/>
            <a:ext cx="8503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Etapas de desarrollo del MIRTI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567608" y="2276872"/>
            <a:ext cx="7344816" cy="2880320"/>
            <a:chOff x="1435743" y="1488141"/>
            <a:chExt cx="6663031" cy="2700047"/>
          </a:xfrm>
        </p:grpSpPr>
        <p:sp>
          <p:nvSpPr>
            <p:cNvPr id="53" name="Rectángulo redondeado 28"/>
            <p:cNvSpPr/>
            <p:nvPr/>
          </p:nvSpPr>
          <p:spPr>
            <a:xfrm>
              <a:off x="2810533" y="1655152"/>
              <a:ext cx="1211663" cy="25330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4" name="Rectángulo redondeado 30"/>
            <p:cNvSpPr/>
            <p:nvPr/>
          </p:nvSpPr>
          <p:spPr>
            <a:xfrm>
              <a:off x="4185323" y="1655152"/>
              <a:ext cx="1211663" cy="25330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5" name="Rectángulo redondeado 32"/>
            <p:cNvSpPr/>
            <p:nvPr/>
          </p:nvSpPr>
          <p:spPr>
            <a:xfrm>
              <a:off x="5560111" y="1655152"/>
              <a:ext cx="1211663" cy="25330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56" name="Rectángulo redondeado 34"/>
            <p:cNvSpPr/>
            <p:nvPr/>
          </p:nvSpPr>
          <p:spPr>
            <a:xfrm>
              <a:off x="1435745" y="1655152"/>
              <a:ext cx="1211663" cy="253303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grpSp>
          <p:nvGrpSpPr>
            <p:cNvPr id="57" name="Group 56"/>
            <p:cNvGrpSpPr/>
            <p:nvPr/>
          </p:nvGrpSpPr>
          <p:grpSpPr>
            <a:xfrm>
              <a:off x="7045897" y="1488141"/>
              <a:ext cx="1052877" cy="1241685"/>
              <a:chOff x="7596336" y="1024672"/>
              <a:chExt cx="1439144" cy="1800200"/>
            </a:xfrm>
            <a:solidFill>
              <a:schemeClr val="accent5"/>
            </a:solidFill>
          </p:grpSpPr>
          <p:sp>
            <p:nvSpPr>
              <p:cNvPr id="78" name="Rectángulo redondeado 40"/>
              <p:cNvSpPr/>
              <p:nvPr/>
            </p:nvSpPr>
            <p:spPr>
              <a:xfrm>
                <a:off x="7596336" y="1024672"/>
                <a:ext cx="1439144" cy="1800200"/>
              </a:xfrm>
              <a:prstGeom prst="roundRect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Rectángulo 41"/>
              <p:cNvSpPr/>
              <p:nvPr/>
            </p:nvSpPr>
            <p:spPr>
              <a:xfrm>
                <a:off x="7674264" y="1112551"/>
                <a:ext cx="1283289" cy="162444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6284" tIns="36284" rIns="36284" bIns="36284" numCol="1" spcCol="1270" anchor="ctr" anchorCtr="0">
                <a:noAutofit/>
              </a:bodyPr>
              <a:lstStyle/>
              <a:p>
                <a:pPr defTabSz="48259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CL" sz="1400" b="1" dirty="0">
                    <a:solidFill>
                      <a:schemeClr val="tx2">
                        <a:lumMod val="75000"/>
                      </a:schemeClr>
                    </a:solidFill>
                    <a:latin typeface="Calibri Light" panose="020F0302020204030204" pitchFamily="34" charset="0"/>
                    <a:ea typeface="Candara" charset="0"/>
                    <a:cs typeface="Candara" charset="0"/>
                  </a:rPr>
                  <a:t>Diseño de políticas preventivas a nivel local</a:t>
                </a:r>
              </a:p>
              <a:p>
                <a:pPr defTabSz="48259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CL" sz="1400" b="1" dirty="0">
                    <a:solidFill>
                      <a:schemeClr val="tx2">
                        <a:lumMod val="75000"/>
                      </a:schemeClr>
                    </a:solidFill>
                    <a:latin typeface="Calibri Light" panose="020F0302020204030204" pitchFamily="34" charset="0"/>
                    <a:ea typeface="Candara" charset="0"/>
                    <a:cs typeface="Candara" charset="0"/>
                  </a:rPr>
                  <a:t>(FASE II)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524648" y="2301402"/>
              <a:ext cx="1000939" cy="943680"/>
              <a:chOff x="219265" y="2204864"/>
              <a:chExt cx="1368152" cy="1368152"/>
            </a:xfrm>
          </p:grpSpPr>
          <p:sp>
            <p:nvSpPr>
              <p:cNvPr id="76" name="Elipse 46"/>
              <p:cNvSpPr/>
              <p:nvPr/>
            </p:nvSpPr>
            <p:spPr>
              <a:xfrm>
                <a:off x="219265" y="2204864"/>
                <a:ext cx="1368152" cy="1368152"/>
              </a:xfrm>
              <a:prstGeom prst="ellipse">
                <a:avLst/>
              </a:prstGeom>
              <a:solidFill>
                <a:srgbClr val="65D8DF">
                  <a:alpha val="37000"/>
                </a:srgbClr>
              </a:solidFill>
              <a:ln/>
              <a:effectLst>
                <a:softEdge rad="63500"/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354556"/>
                <a:endParaRPr lang="es-ES" sz="1428">
                  <a:solidFill>
                    <a:prstClr val="white"/>
                  </a:solidFill>
                </a:endParaRPr>
              </a:p>
            </p:txBody>
          </p:sp>
          <p:pic>
            <p:nvPicPr>
              <p:cNvPr id="77" name="Imagen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2451" r="95098">
                            <a14:foregroundMark x1="48039" y1="68627" x2="48039" y2="68627"/>
                            <a14:foregroundMark x1="70098" y1="73039" x2="70098" y2="73039"/>
                            <a14:foregroundMark x1="80392" y1="76961" x2="80392" y2="76961"/>
                            <a14:foregroundMark x1="50000" y1="91176" x2="50000" y2="91176"/>
                            <a14:foregroundMark x1="75490" y1="92157" x2="75490" y2="92157"/>
                            <a14:foregroundMark x1="80882" y1="92647" x2="80882" y2="92647"/>
                            <a14:foregroundMark x1="25490" y1="91176" x2="25490" y2="91176"/>
                            <a14:foregroundMark x1="17157" y1="91667" x2="17157" y2="91667"/>
                            <a14:foregroundMark x1="20098" y1="77941" x2="20098" y2="77941"/>
                            <a14:foregroundMark x1="77451" y1="20098" x2="77451" y2="20098"/>
                            <a14:foregroundMark x1="83333" y1="12745" x2="83333" y2="12745"/>
                            <a14:foregroundMark x1="75490" y1="5392" x2="75490" y2="5392"/>
                            <a14:foregroundMark x1="24510" y1="13725" x2="24510" y2="13725"/>
                            <a14:foregroundMark x1="25490" y1="5392" x2="25490" y2="5392"/>
                            <a14:foregroundMark x1="24510" y1="21078" x2="24510" y2="21078"/>
                            <a14:foregroundMark x1="59804" y1="14706" x2="59804" y2="14706"/>
                            <a14:foregroundMark x1="54902" y1="9314" x2="54902" y2="9314"/>
                            <a14:foregroundMark x1="50980" y1="7843" x2="50980" y2="784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6586" y="2407304"/>
                <a:ext cx="928389" cy="928389"/>
              </a:xfrm>
              <a:prstGeom prst="rect">
                <a:avLst/>
              </a:prstGeom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4299885" y="2301401"/>
              <a:ext cx="1000939" cy="999508"/>
              <a:chOff x="3707904" y="2204864"/>
              <a:chExt cx="1368152" cy="1368152"/>
            </a:xfrm>
          </p:grpSpPr>
          <p:sp>
            <p:nvSpPr>
              <p:cNvPr id="74" name="Elipse 53"/>
              <p:cNvSpPr/>
              <p:nvPr/>
            </p:nvSpPr>
            <p:spPr>
              <a:xfrm>
                <a:off x="3707904" y="2204864"/>
                <a:ext cx="1368152" cy="1368152"/>
              </a:xfrm>
              <a:prstGeom prst="ellipse">
                <a:avLst/>
              </a:prstGeom>
              <a:solidFill>
                <a:srgbClr val="FFD9A7">
                  <a:alpha val="37000"/>
                </a:srgbClr>
              </a:solidFill>
              <a:ln/>
              <a:effectLst>
                <a:softEdge rad="63500"/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354556"/>
                <a:endParaRPr lang="es-ES" sz="1428">
                  <a:solidFill>
                    <a:prstClr val="white"/>
                  </a:solidFill>
                </a:endParaRPr>
              </a:p>
            </p:txBody>
          </p:sp>
          <p:pic>
            <p:nvPicPr>
              <p:cNvPr id="75" name="Picture 4" descr="Resultado de imagen para ENCUESTA DIBUJOS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0799" y="2334423"/>
                <a:ext cx="842363" cy="1050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674674" y="2301402"/>
              <a:ext cx="1000939" cy="943680"/>
              <a:chOff x="5436096" y="2204864"/>
              <a:chExt cx="1368152" cy="1368152"/>
            </a:xfrm>
          </p:grpSpPr>
          <p:sp>
            <p:nvSpPr>
              <p:cNvPr id="72" name="Elipse 56"/>
              <p:cNvSpPr/>
              <p:nvPr/>
            </p:nvSpPr>
            <p:spPr>
              <a:xfrm>
                <a:off x="5436096" y="2204864"/>
                <a:ext cx="1368152" cy="13681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7000"/>
                </a:schemeClr>
              </a:solidFill>
              <a:ln/>
              <a:effectLst>
                <a:softEdge rad="63500"/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354556"/>
                <a:endParaRPr lang="es-ES" sz="1428">
                  <a:solidFill>
                    <a:prstClr val="white"/>
                  </a:solidFill>
                </a:endParaRPr>
              </a:p>
            </p:txBody>
          </p:sp>
          <p:pic>
            <p:nvPicPr>
              <p:cNvPr id="73" name="Imagen 5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725097" y="2492896"/>
                <a:ext cx="790150" cy="644488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1435743" y="1746716"/>
              <a:ext cx="5610156" cy="521374"/>
              <a:chOff x="107504" y="1390842"/>
              <a:chExt cx="7668344" cy="755890"/>
            </a:xfrm>
          </p:grpSpPr>
          <p:sp>
            <p:nvSpPr>
              <p:cNvPr id="67" name="Flecha derecha 36"/>
              <p:cNvSpPr/>
              <p:nvPr/>
            </p:nvSpPr>
            <p:spPr>
              <a:xfrm>
                <a:off x="107504" y="1390842"/>
                <a:ext cx="7668344" cy="755890"/>
              </a:xfrm>
              <a:prstGeom prst="rightArrow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354556"/>
                <a:endParaRPr lang="es-ES" sz="1428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ectángulo 49"/>
              <p:cNvSpPr/>
              <p:nvPr/>
            </p:nvSpPr>
            <p:spPr>
              <a:xfrm>
                <a:off x="608005" y="1577504"/>
                <a:ext cx="887074" cy="381514"/>
              </a:xfrm>
              <a:prstGeom prst="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defTabSz="354556"/>
                <a:r>
                  <a:rPr lang="es-CL" sz="1224" b="1" dirty="0">
                    <a:solidFill>
                      <a:prstClr val="black"/>
                    </a:solidFill>
                    <a:latin typeface="Candara" charset="0"/>
                    <a:ea typeface="Candara" charset="0"/>
                    <a:cs typeface="Candara" charset="0"/>
                  </a:rPr>
                  <a:t>ETAPA 1</a:t>
                </a:r>
                <a:endParaRPr lang="es-ES" sz="1224" dirty="0">
                  <a:solidFill>
                    <a:prstClr val="black"/>
                  </a:solidFill>
                  <a:latin typeface="Candara" charset="0"/>
                  <a:ea typeface="Candara" charset="0"/>
                  <a:cs typeface="Candara" charset="0"/>
                </a:endParaRPr>
              </a:p>
            </p:txBody>
          </p:sp>
          <p:sp>
            <p:nvSpPr>
              <p:cNvPr id="69" name="Rectángulo 50"/>
              <p:cNvSpPr/>
              <p:nvPr/>
            </p:nvSpPr>
            <p:spPr>
              <a:xfrm>
                <a:off x="2341249" y="1612450"/>
                <a:ext cx="914902" cy="355894"/>
              </a:xfrm>
              <a:prstGeom prst="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defTabSz="361942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CL" sz="1224" b="1" dirty="0">
                    <a:solidFill>
                      <a:prstClr val="black"/>
                    </a:solidFill>
                    <a:latin typeface="Candara" charset="0"/>
                    <a:ea typeface="Candara" charset="0"/>
                    <a:cs typeface="Candara" charset="0"/>
                  </a:rPr>
                  <a:t>ETAPA 2</a:t>
                </a:r>
              </a:p>
            </p:txBody>
          </p:sp>
          <p:sp>
            <p:nvSpPr>
              <p:cNvPr id="70" name="Rectángulo 51"/>
              <p:cNvSpPr/>
              <p:nvPr/>
            </p:nvSpPr>
            <p:spPr>
              <a:xfrm>
                <a:off x="4219332" y="1612450"/>
                <a:ext cx="912913" cy="355894"/>
              </a:xfrm>
              <a:prstGeom prst="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defTabSz="361942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CL" sz="1224" b="1" dirty="0">
                    <a:solidFill>
                      <a:prstClr val="black"/>
                    </a:solidFill>
                    <a:latin typeface="Candara" charset="0"/>
                    <a:ea typeface="Candara" charset="0"/>
                    <a:cs typeface="Candara" charset="0"/>
                  </a:rPr>
                  <a:t>ETAPA 3</a:t>
                </a:r>
              </a:p>
            </p:txBody>
          </p:sp>
          <p:sp>
            <p:nvSpPr>
              <p:cNvPr id="71" name="Rectángulo 58"/>
              <p:cNvSpPr/>
              <p:nvPr/>
            </p:nvSpPr>
            <p:spPr>
              <a:xfrm>
                <a:off x="6041481" y="1612450"/>
                <a:ext cx="926828" cy="355894"/>
              </a:xfrm>
              <a:prstGeom prst="rect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defTabSz="361942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CL" sz="1224" b="1" dirty="0">
                    <a:solidFill>
                      <a:prstClr val="black"/>
                    </a:solidFill>
                    <a:latin typeface="Candara" charset="0"/>
                    <a:ea typeface="Candara" charset="0"/>
                    <a:cs typeface="Candara" charset="0"/>
                  </a:rPr>
                  <a:t>ETAPA 4</a:t>
                </a:r>
              </a:p>
            </p:txBody>
          </p:sp>
        </p:grpSp>
        <p:sp>
          <p:nvSpPr>
            <p:cNvPr id="62" name="Rectángulo 42"/>
            <p:cNvSpPr/>
            <p:nvPr/>
          </p:nvSpPr>
          <p:spPr>
            <a:xfrm>
              <a:off x="2859823" y="3322789"/>
              <a:ext cx="1149268" cy="69542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26" tIns="31026" rIns="31026" bIns="31026" numCol="1" spcCol="1449" anchor="ctr" anchorCtr="0">
              <a:noAutofit/>
            </a:bodyPr>
            <a:lstStyle/>
            <a:p>
              <a:pPr defTabSz="482590">
                <a:lnSpc>
                  <a:spcPct val="90000"/>
                </a:lnSpc>
                <a:spcAft>
                  <a:spcPct val="35000"/>
                </a:spcAft>
              </a:pPr>
              <a:r>
                <a:rPr lang="es-CL" sz="1200" dirty="0">
                  <a:solidFill>
                    <a:prstClr val="black"/>
                  </a:solidFill>
                  <a:latin typeface="Calibri Light" panose="020F0302020204030204" pitchFamily="34" charset="0"/>
                  <a:ea typeface="Candara" charset="0"/>
                  <a:cs typeface="Candara" charset="0"/>
                </a:rPr>
                <a:t>Elaboración  del modelo logístico a partir de </a:t>
              </a:r>
              <a:r>
                <a:rPr lang="es-CL" sz="1200" dirty="0">
                  <a:solidFill>
                    <a:schemeClr val="tx1"/>
                  </a:solidFill>
                  <a:latin typeface="Calibri Light" panose="020F0302020204030204" pitchFamily="34" charset="0"/>
                  <a:ea typeface="Candara" charset="0"/>
                  <a:cs typeface="Candara" charset="0"/>
                </a:rPr>
                <a:t>la EANNA 2016/ 2017</a:t>
              </a:r>
            </a:p>
          </p:txBody>
        </p:sp>
        <p:sp>
          <p:nvSpPr>
            <p:cNvPr id="63" name="Rectángulo 43"/>
            <p:cNvSpPr/>
            <p:nvPr/>
          </p:nvSpPr>
          <p:spPr>
            <a:xfrm>
              <a:off x="4185322" y="3245081"/>
              <a:ext cx="1211664" cy="8941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26" tIns="31026" rIns="31026" bIns="31026" numCol="1" spcCol="1449" anchor="ctr" anchorCtr="0">
              <a:noAutofit/>
            </a:bodyPr>
            <a:lstStyle/>
            <a:p>
              <a:pPr defTabSz="482590">
                <a:lnSpc>
                  <a:spcPct val="90000"/>
                </a:lnSpc>
                <a:spcAft>
                  <a:spcPct val="35000"/>
                </a:spcAft>
              </a:pPr>
              <a:r>
                <a:rPr lang="es-CL" sz="1182" dirty="0">
                  <a:solidFill>
                    <a:prstClr val="black"/>
                  </a:solidFill>
                  <a:latin typeface="Calibri Light" panose="020F0302020204030204" pitchFamily="34" charset="0"/>
                  <a:ea typeface="Candara" charset="0"/>
                  <a:cs typeface="Candara" charset="0"/>
                </a:rPr>
                <a:t>Aplicación  de los coeficientes estimados con la </a:t>
              </a:r>
              <a:r>
                <a:rPr lang="es-CL" sz="1182" dirty="0">
                  <a:solidFill>
                    <a:schemeClr val="tx1"/>
                  </a:solidFill>
                  <a:latin typeface="Calibri Light" panose="020F0302020204030204" pitchFamily="34" charset="0"/>
                  <a:ea typeface="Candara" charset="0"/>
                  <a:cs typeface="Candara" charset="0"/>
                </a:rPr>
                <a:t>EANNA 2016/2017 </a:t>
              </a:r>
              <a:r>
                <a:rPr lang="es-CL" sz="1182" dirty="0">
                  <a:solidFill>
                    <a:prstClr val="black"/>
                  </a:solidFill>
                  <a:latin typeface="Calibri Light" panose="020F0302020204030204" pitchFamily="34" charset="0"/>
                  <a:ea typeface="Candara" charset="0"/>
                  <a:cs typeface="Candara" charset="0"/>
                </a:rPr>
                <a:t>al  Censo de población</a:t>
              </a:r>
            </a:p>
          </p:txBody>
        </p:sp>
        <p:sp>
          <p:nvSpPr>
            <p:cNvPr id="64" name="Rectángulo 44"/>
            <p:cNvSpPr/>
            <p:nvPr/>
          </p:nvSpPr>
          <p:spPr>
            <a:xfrm>
              <a:off x="5674674" y="3362663"/>
              <a:ext cx="1000939" cy="6461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26" tIns="31026" rIns="31026" bIns="31026" numCol="1" spcCol="1449" anchor="ctr" anchorCtr="0">
              <a:noAutofit/>
            </a:bodyPr>
            <a:lstStyle/>
            <a:p>
              <a:pPr defTabSz="482590">
                <a:lnSpc>
                  <a:spcPct val="90000"/>
                </a:lnSpc>
                <a:spcAft>
                  <a:spcPct val="35000"/>
                </a:spcAft>
              </a:pPr>
              <a:r>
                <a:rPr lang="es-CL" sz="1200" dirty="0">
                  <a:solidFill>
                    <a:prstClr val="black"/>
                  </a:solidFill>
                  <a:latin typeface="Calibri Light" panose="020F0302020204030204" pitchFamily="34" charset="0"/>
                  <a:ea typeface="Candara" charset="0"/>
                  <a:cs typeface="Candara" charset="0"/>
                </a:rPr>
                <a:t>Caracterización territorial. Elaboración de fichas provinciales</a:t>
              </a:r>
            </a:p>
          </p:txBody>
        </p:sp>
        <p:sp>
          <p:nvSpPr>
            <p:cNvPr id="65" name="Rectángulo 48"/>
            <p:cNvSpPr/>
            <p:nvPr/>
          </p:nvSpPr>
          <p:spPr>
            <a:xfrm>
              <a:off x="1524648" y="3257198"/>
              <a:ext cx="1061052" cy="7400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26" tIns="31026" rIns="31026" bIns="31026" numCol="1" spcCol="1449" anchor="ctr" anchorCtr="0">
              <a:noAutofit/>
            </a:bodyPr>
            <a:lstStyle/>
            <a:p>
              <a:pPr defTabSz="482590">
                <a:lnSpc>
                  <a:spcPct val="90000"/>
                </a:lnSpc>
                <a:spcAft>
                  <a:spcPct val="35000"/>
                </a:spcAft>
              </a:pPr>
              <a:r>
                <a:rPr lang="es-CL" sz="1200" dirty="0">
                  <a:solidFill>
                    <a:prstClr val="black"/>
                  </a:solidFill>
                  <a:latin typeface="Calibri Light" panose="020F0302020204030204" pitchFamily="34" charset="0"/>
                  <a:ea typeface="Candara" charset="0"/>
                  <a:cs typeface="Candara" charset="0"/>
                </a:rPr>
                <a:t>Identificación de Factores asociados al trabajo infantil</a:t>
              </a:r>
            </a:p>
          </p:txBody>
        </p:sp>
        <p:pic>
          <p:nvPicPr>
            <p:cNvPr id="66" name="Marcador de contenido 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87" b="99078" l="3687" r="98157"/>
                      </a14:imgEffect>
                    </a14:imgLayer>
                  </a14:imgProps>
                </a:ext>
              </a:extLst>
            </a:blip>
            <a:srcRect t="4119" b="4119"/>
            <a:stretch>
              <a:fillRect/>
            </a:stretch>
          </p:blipFill>
          <p:spPr>
            <a:xfrm>
              <a:off x="3014348" y="2475560"/>
              <a:ext cx="785473" cy="679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74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A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/>
          <a:srcRect l="8731" t="11781" r="8731" b="71326"/>
          <a:stretch/>
        </p:blipFill>
        <p:spPr>
          <a:xfrm>
            <a:off x="1524000" y="0"/>
            <a:ext cx="9144000" cy="13407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631506" y="188640"/>
            <a:ext cx="882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IDENTIFICACIÓN DE LOS FACTORES DE RIESGO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77799" y="1472543"/>
            <a:ext cx="8927564" cy="50376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A partir de la revisión de la literatura y estudios previos para Argentina, incluyendo estudios propios del OBSERVATORIO DE TRABAJO INFANTIL Y ADOLESCENTE (OTIA) se identificaron un conjunto de factores asociados al trabajo infantil y adolescente que se utilizaron para la elaboración del modelo y pueden agruparse en cuatro dimensiones:</a:t>
            </a:r>
            <a:r>
              <a:rPr lang="es-ES" sz="2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Limitaciones: En virtud de tener un modelo unificado a nivel nacional algunas variables que no se comportaban adecuadamente en todas las regiones fueron descartadas.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34" y="2925900"/>
            <a:ext cx="1543265" cy="12003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2912" y="4427944"/>
            <a:ext cx="1692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Incluye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el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sexo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edad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de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salud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y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composición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del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hogar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de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los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NNyA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06" y="2925901"/>
            <a:ext cx="1600423" cy="13527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28510" y="4445287"/>
            <a:ext cx="1692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Indica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la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proporción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de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NNyA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que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asisten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a la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escuela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1" y="2925900"/>
            <a:ext cx="1448002" cy="13336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00056" y="4437113"/>
            <a:ext cx="1838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Muestra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el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máximo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nivel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educativo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alcanzado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por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el jefe del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hogar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65" y="2925900"/>
            <a:ext cx="1638529" cy="12765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470960" y="4427943"/>
            <a:ext cx="1838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Señala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la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categoría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ocupacional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del jefe del </a:t>
            </a:r>
            <a:r>
              <a:rPr lang="en-GB" sz="1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hogar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28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A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-1" y="0"/>
            <a:ext cx="11877675" cy="13407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56854" y="274035"/>
            <a:ext cx="11135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DATOS REGIONALES EANNA</a:t>
            </a:r>
          </a:p>
          <a:p>
            <a:r>
              <a:rPr lang="es-ES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Insumo clave para el desarrollo del MIRTI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/>
          <a:srcRect l="34895" t="51635" r="50296" b="12056"/>
          <a:stretch/>
        </p:blipFill>
        <p:spPr>
          <a:xfrm>
            <a:off x="3693823" y="1351253"/>
            <a:ext cx="3714750" cy="30645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/>
          <a:srcRect l="34221" t="50742" r="49917" b="13183"/>
          <a:stretch/>
        </p:blipFill>
        <p:spPr>
          <a:xfrm>
            <a:off x="3809719" y="3956026"/>
            <a:ext cx="4029316" cy="29019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/>
          <a:srcRect l="34422" t="51129" r="49871" b="10205"/>
          <a:stretch/>
        </p:blipFill>
        <p:spPr>
          <a:xfrm>
            <a:off x="7794569" y="1351253"/>
            <a:ext cx="3983327" cy="33931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/>
          <a:srcRect l="34742" t="51229" r="49897" b="10673"/>
          <a:stretch/>
        </p:blipFill>
        <p:spPr>
          <a:xfrm>
            <a:off x="0" y="1333560"/>
            <a:ext cx="3833044" cy="323589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 cstate="print"/>
          <a:srcRect l="35044" t="49750" r="50232" b="11723"/>
          <a:stretch/>
        </p:blipFill>
        <p:spPr>
          <a:xfrm>
            <a:off x="115928" y="3674856"/>
            <a:ext cx="3749103" cy="32358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69" y="3485813"/>
            <a:ext cx="4083105" cy="33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1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37018" y="775855"/>
            <a:ext cx="626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Modelo de Identificación de Riesgos  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MIRTI OIT-CEPAL </a:t>
            </a:r>
          </a:p>
          <a:p>
            <a:r>
              <a:rPr lang="es-ES" sz="2400" b="1" dirty="0">
                <a:solidFill>
                  <a:schemeClr val="bg1"/>
                </a:solidFill>
              </a:rPr>
              <a:t>En base a datos de la EANNA 2016/2017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958" y="350960"/>
            <a:ext cx="4853634" cy="61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442592" y="1681201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El riesgo promedio  nacional para los 511 departamentos es de 6,54%. </a:t>
            </a:r>
          </a:p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Los departamentos de alto riesgo tienen: </a:t>
            </a:r>
          </a:p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i) una mayor proporción de población rural;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) hogares con NBI;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iii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NyN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 entre 12 y 17 años que no asisten a la escuela; 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</a:rPr>
              <a:t>iv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) jefe asalariado no registrado</a:t>
            </a:r>
          </a:p>
        </p:txBody>
      </p:sp>
    </p:spTree>
    <p:extLst>
      <p:ext uri="{BB962C8B-B14F-4D97-AF65-F5344CB8AC3E}">
        <p14:creationId xmlns:p14="http://schemas.microsoft.com/office/powerpoint/2010/main" val="2836180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-1" y="0"/>
            <a:ext cx="11877675" cy="134076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768" y="116569"/>
            <a:ext cx="11877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Resultados del MIRTI. Fichas provinciales con Mapa de riesgos. </a:t>
            </a:r>
          </a:p>
          <a:p>
            <a:pPr>
              <a:defRPr/>
            </a:pPr>
            <a:r>
              <a:rPr lang="es-ES" sz="3000" b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Ejemplo: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Provincia de Buenos Aires.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838" y="1634730"/>
            <a:ext cx="3511730" cy="469289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9558" y="1340768"/>
            <a:ext cx="5373292" cy="5103628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4693640" y="34965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09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A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631506" y="188640"/>
            <a:ext cx="8820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RESUMEN: ELABORACIÓN DEL MODELO</a:t>
            </a:r>
          </a:p>
          <a:p>
            <a:r>
              <a:rPr lang="es-ES" sz="28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EANNA              CENSO             MIRTI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8175" y="1529408"/>
            <a:ext cx="10915650" cy="42484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A partir de los </a:t>
            </a:r>
            <a:r>
              <a:rPr lang="es-ES" sz="18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microdatos</a:t>
            </a: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de la EANNA 2016/2017 se especificó un modelo, en el cual se estimó la probabilidad de trabajo infantil y adolescente para las personas entre 5 y 17 años.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El modelo incorporó como variables independientes los factores de riesgo identificados (sociodemográficas, educativas, laborales)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Se estimaron dos modelos (rural – urbano) para cada región (Gran Buenos Aries, Noreste, Noroeste, Cuyo, Pampeana y Patagónica) obteniendo coeficientes específicos para cada región de Argentina diferenciando por zona urbana y rural. 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Los coeficientes obtenidos en la estimación del modelo con la EANNA 2016/2017 son utilizados para calcular el riesgo de trabajo infantil y adolescente de cada individuo entre 5 y 17 años en el CENSO de población del año 2010 (último censo disponible al momento de la elaboración del modelo).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Estas probabilidades individuales se agruparon y se calculó </a:t>
            </a:r>
            <a:r>
              <a:rPr lang="es-ES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un riesgo promedio por departamento y por provincia.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A partir del índice de riesgo estimado para cada departamento, se definen tres niveles de riesgo y se clasifican los departamentos de la provincia en grupos de acuerdo a estos niveles: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ES" sz="18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2" name="Flecha derecha 1"/>
          <p:cNvSpPr/>
          <p:nvPr/>
        </p:nvSpPr>
        <p:spPr>
          <a:xfrm>
            <a:off x="3105150" y="6581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derecha 7"/>
          <p:cNvSpPr/>
          <p:nvPr/>
        </p:nvSpPr>
        <p:spPr>
          <a:xfrm>
            <a:off x="5606796" y="6542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5708194"/>
            <a:ext cx="11344275" cy="11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AR" sz="20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-5072"/>
            <a:ext cx="12192000" cy="134076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8175" y="1529408"/>
            <a:ext cx="10915650" cy="497024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Contextualizar la problemática del TI en la región a partir de la EANNA (dimensionar y caracterizar el fenómeno)</a:t>
            </a:r>
          </a:p>
          <a:p>
            <a:pPr marL="0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Conocer la probabilidad de ocurrencia de TI en la provincia (dimensionar e identificar los principales factores determinantes) 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Identificación de territorios con mayor riesgo de TI (desagregación por departamentos).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dirty="0"/>
              <a:t>Conocer los principales factores estructurales asociados a las problemáticas del trabajo infantil en esos territorios (riesgo o protección).</a:t>
            </a:r>
          </a:p>
          <a:p>
            <a:pPr marL="0" indent="0">
              <a:buNone/>
            </a:pPr>
            <a:endParaRPr lang="es-AR" sz="2400" dirty="0"/>
          </a:p>
          <a:p>
            <a:pPr marL="0" indent="0" algn="ctr">
              <a:buNone/>
            </a:pPr>
            <a:endParaRPr lang="es-AR" sz="2400" dirty="0"/>
          </a:p>
          <a:p>
            <a:pPr marL="0" indent="0" algn="ctr">
              <a:buNone/>
            </a:pPr>
            <a:r>
              <a:rPr lang="es-AR" sz="2400" b="1" dirty="0"/>
              <a:t>Construir el problema en el territorio </a:t>
            </a:r>
          </a:p>
          <a:p>
            <a:pPr marL="0" indent="0" algn="ctr">
              <a:buNone/>
            </a:pPr>
            <a:endParaRPr lang="es-A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ES" sz="18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ángulo 3"/>
          <p:cNvSpPr/>
          <p:nvPr/>
        </p:nvSpPr>
        <p:spPr>
          <a:xfrm>
            <a:off x="638175" y="498738"/>
            <a:ext cx="7988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¿Qué nos ofrecen la EANNA y el MIRTI?</a:t>
            </a:r>
          </a:p>
        </p:txBody>
      </p:sp>
      <p:sp>
        <p:nvSpPr>
          <p:cNvPr id="15" name="Flecha: hacia abajo 3">
            <a:extLst>
              <a:ext uri="{FF2B5EF4-FFF2-40B4-BE49-F238E27FC236}">
                <a16:creationId xmlns:a16="http://schemas.microsoft.com/office/drawing/2014/main" id="{BF2524D5-52A4-4707-96D9-CF789FD5E6E8}"/>
              </a:ext>
            </a:extLst>
          </p:cNvPr>
          <p:cNvSpPr/>
          <p:nvPr/>
        </p:nvSpPr>
        <p:spPr>
          <a:xfrm>
            <a:off x="5677585" y="5226908"/>
            <a:ext cx="620485" cy="65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0011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AR" sz="2000" b="1" spc="-1" dirty="0">
                <a:solidFill>
                  <a:prstClr val="white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-5072"/>
            <a:ext cx="12192000" cy="134076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8175" y="1529408"/>
            <a:ext cx="10915650" cy="4970246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sz="2500" dirty="0"/>
              <a:t>El MIRTI: como puerta de entrada para pensar/recortar/direccionar la problemática en los territorios y pensar abordajes. </a:t>
            </a:r>
          </a:p>
          <a:p>
            <a:pPr marL="0" indent="0" algn="just">
              <a:buNone/>
            </a:pPr>
            <a:endParaRPr lang="es-AR" sz="2500" dirty="0"/>
          </a:p>
          <a:p>
            <a:pPr algn="just"/>
            <a:r>
              <a:rPr lang="es-AR" sz="2400" dirty="0"/>
              <a:t>Necesidad de comprender la dinámica institucional, las dimensiones productivas y socioculturales asociadas al TI en lo local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dirty="0"/>
              <a:t>Diagnósticos participativos para la puesta en marcha de acciones o programas (espacios de articulación para definir qué hacer y con quiénes)</a:t>
            </a:r>
          </a:p>
          <a:p>
            <a:pPr marL="0" indent="0" algn="ctr">
              <a:buNone/>
            </a:pPr>
            <a:r>
              <a:rPr lang="es-AR" sz="2400" dirty="0"/>
              <a:t>	</a:t>
            </a:r>
            <a:endParaRPr lang="es-AR" sz="2500" dirty="0"/>
          </a:p>
          <a:p>
            <a:pPr marL="0" indent="0" algn="ctr">
              <a:buNone/>
            </a:pPr>
            <a:endParaRPr lang="es-A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ES" sz="18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2500" b="1" dirty="0"/>
              <a:t> 			   Sistema de Información local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ES" sz="2500" b="1" dirty="0"/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ángulo 3"/>
          <p:cNvSpPr/>
          <p:nvPr/>
        </p:nvSpPr>
        <p:spPr>
          <a:xfrm>
            <a:off x="180975" y="410761"/>
            <a:ext cx="12174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2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MIRTI: Herramienta para pensar el problema en el territorio</a:t>
            </a:r>
          </a:p>
        </p:txBody>
      </p:sp>
      <p:sp>
        <p:nvSpPr>
          <p:cNvPr id="15" name="Flecha: hacia abajo 3">
            <a:extLst>
              <a:ext uri="{FF2B5EF4-FFF2-40B4-BE49-F238E27FC236}">
                <a16:creationId xmlns:a16="http://schemas.microsoft.com/office/drawing/2014/main" id="{BF2524D5-52A4-4707-96D9-CF789FD5E6E8}"/>
              </a:ext>
            </a:extLst>
          </p:cNvPr>
          <p:cNvSpPr/>
          <p:nvPr/>
        </p:nvSpPr>
        <p:spPr>
          <a:xfrm>
            <a:off x="5385533" y="4757351"/>
            <a:ext cx="620485" cy="657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40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Definición conceptual 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6E9D1D98-4976-AAAB-2717-AE60CCE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084" y="2617399"/>
            <a:ext cx="5802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DIAGNÓSTICOS</a:t>
            </a:r>
            <a:r>
              <a:rPr kumimoji="0" lang="es-ES" altLang="es-ES" sz="24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PARTICIPATIVOS</a:t>
            </a:r>
            <a:endParaRPr kumimoji="0" lang="es-ES" altLang="es-AR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D3350-6914-001D-8E22-9077AFB6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-41031"/>
            <a:ext cx="12192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" y="0"/>
            <a:ext cx="26371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" y="974854"/>
            <a:ext cx="241334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Observatorio de Trabajo Infantil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y Adolescente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OTIA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es-ES_tradnl" altLang="es-A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lang="es-ES_tradnl" altLang="es-AR" sz="2600" b="1" dirty="0">
              <a:solidFill>
                <a:prstClr val="white"/>
              </a:solidFill>
              <a:latin typeface="Calibri" panose="020F050202020403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lang="es-ES_tradnl" altLang="es-AR" sz="2600" b="1" dirty="0">
                <a:solidFill>
                  <a:prstClr val="white"/>
                </a:solidFill>
                <a:latin typeface="Calibri" panose="020F0502020204030204" pitchFamily="34" charset="0"/>
                <a:sym typeface="Open Sans" panose="020B0606030504020204" pitchFamily="34" charset="0"/>
              </a:rPr>
              <a:t>Puesta en marcha </a:t>
            </a:r>
            <a:endParaRPr kumimoji="0" lang="es-ES_tradnl" altLang="es-A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es-AR" altLang="es-AR" sz="2600" b="1" i="0" u="none" strike="noStrike" kern="1200" cap="none" spc="0" normalizeH="0" baseline="0" noProof="0" dirty="0">
              <a:ln>
                <a:noFill/>
              </a:ln>
              <a:solidFill>
                <a:srgbClr val="00A5DB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Google Shape;539;p69">
            <a:extLst>
              <a:ext uri="{FF2B5EF4-FFF2-40B4-BE49-F238E27FC236}">
                <a16:creationId xmlns:a16="http://schemas.microsoft.com/office/drawing/2014/main" id="{9CF3B4A2-6D02-48C5-DAFF-08595BC2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535" y="-179622"/>
            <a:ext cx="9304120" cy="59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69" tIns="105597" rIns="107269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itchFamily="34" charset="0"/>
              <a:buNone/>
              <a:tabLst/>
              <a:defRPr/>
            </a:pPr>
            <a:endParaRPr lang="es-ES_tradnl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Open Sans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defRPr/>
            </a:pPr>
            <a:r>
              <a:rPr lang="es-ES" altLang="es-ES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PUESTA EN MARCHA DE UN SISTEMA INTEGRAL DE INFORMACIÓN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defRPr/>
            </a:pPr>
            <a:endParaRPr lang="es-ES_tradnl" altLang="es-AR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Open Sans" charset="0"/>
            </a:endParaRPr>
          </a:p>
          <a:p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Se funda en la necesidad de comprender un problema social complejo y multidimensional como es el trabajo infantil. </a:t>
            </a:r>
          </a:p>
          <a:p>
            <a:endParaRPr lang="es-ES" sz="20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r>
              <a:rPr lang="es-ES" alt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Se crea a partir de un convenio de cooperación entre la Organización Internacional del Trabajo (OIT) y el Ministerio de Trabajo, Empleo y Seguridad Social de la Nación (</a:t>
            </a:r>
            <a:r>
              <a:rPr lang="es-ES" altLang="es-ES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MTEySS</a:t>
            </a:r>
            <a:r>
              <a:rPr lang="es-ES" alt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) en el marco del </a:t>
            </a:r>
            <a:r>
              <a:rPr lang="es-ES" altLang="en-U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Programa de Información Estadística y Monitoreo en materia de Trabajo Infantil de la OIT (SIMPOC) del </a:t>
            </a:r>
            <a:r>
              <a:rPr lang="es-ES" alt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Programa Internacional para la Erradicación del Trabajo Infantil (IPEC – OIT). </a:t>
            </a:r>
          </a:p>
          <a:p>
            <a:endParaRPr lang="es-E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  <a:defRPr/>
            </a:pPr>
            <a:r>
              <a:rPr lang="es-ES" alt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2003 – Convenio de Cooperación entre el Instituto de Estadísticas y Censos (INDEC) y el </a:t>
            </a:r>
            <a:r>
              <a:rPr lang="es-ES" altLang="es-ES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MTEySS</a:t>
            </a:r>
            <a:r>
              <a:rPr lang="es-ES" alt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 para la realización de una Encuesta de Actividades de Niños, Niñas y Adolescentes (EANNA). 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s-ES" alt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2004 y 2006 –  Realización de la EANNA en las subregiones NEA, NOA, Mendoza y GBA (2004) Córdoba (2006). 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s-ES" alt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2012 – Institucionalización del Observatorio mediante la Resolución Ministerial 544/2012</a:t>
            </a:r>
          </a:p>
          <a:p>
            <a:pPr lvl="0" algn="just">
              <a:spcAft>
                <a:spcPts val="600"/>
              </a:spcAft>
              <a:defRPr/>
            </a:pPr>
            <a:r>
              <a:rPr lang="es-ES" alt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2012 – Realización del Módulo de Actividades de Niños, Niñas y Adolescentes como módulo adjunto a la Encuesta Anual de Hogares del INDEC para todos los aglomerados urbanos de 2.000 habitantes. </a:t>
            </a:r>
          </a:p>
          <a:p>
            <a:pPr lvl="0" algn="just">
              <a:spcAft>
                <a:spcPts val="600"/>
              </a:spcAft>
              <a:defRPr/>
            </a:pPr>
            <a:endParaRPr lang="es-ES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lvl="0" algn="just">
              <a:spcAft>
                <a:spcPts val="600"/>
              </a:spcAft>
              <a:defRPr/>
            </a:pPr>
            <a:endParaRPr lang="es-ES" altLang="es-E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endParaRPr lang="es-E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6379336" y="3110607"/>
            <a:ext cx="706170" cy="49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247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AR" sz="2000" b="1" spc="-1" dirty="0">
                <a:solidFill>
                  <a:prstClr val="white"/>
                </a:solidFill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-5072"/>
            <a:ext cx="12192000" cy="134076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9087" y="1671730"/>
            <a:ext cx="11553825" cy="497024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AR" sz="2600" b="1" i="1" dirty="0"/>
              <a:t>La EANNA y el MIRTI pueden contribuir a conformar un sistema de información local pero no exclusivamente, son herramientas que pueden integrar y fortalecer un proceso amplio y dinámico que sea útil en los territorios para promover, diseñar y ejecutar acciones en el nivel local.</a:t>
            </a:r>
          </a:p>
          <a:p>
            <a:pPr marL="0" indent="0" algn="just">
              <a:buNone/>
              <a:tabLst>
                <a:tab pos="228600" algn="l"/>
              </a:tabLst>
            </a:pPr>
            <a:endParaRPr lang="es-AR" sz="2600" b="1" i="1" dirty="0"/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AR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Contribuir a la sensibilización de los diferentes actores</a:t>
            </a:r>
          </a:p>
          <a:p>
            <a:pPr marL="0" lvl="0" indent="0" algn="just">
              <a:buNone/>
              <a:tabLst>
                <a:tab pos="228600" algn="l"/>
              </a:tabLst>
            </a:pPr>
            <a:endParaRPr lang="es-AR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AR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Promover nuevas articulaciones de actores gubernamentales y no gubernamentales en procesos de generación de conocimiento alrededor del trabajo infantil y adolescente (talleres, diagnósticos participativos, evaluaciones rápidas)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es-AR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ES_tradnl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Generar información sobre modalidades o sectores de actividad que expresan la problemática en el territorio (definición de actores, sectores o áreas que deban intervenir en la problemática y niveles de gobierno)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es-ES_tradnl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ES_tradnl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Promover la necesidad evaluar el diseño, ejecución y resultados de las acciones, programas y proyectos que se decidan en el/los territorios.</a:t>
            </a:r>
            <a:endParaRPr lang="es-AR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ángulo 3"/>
          <p:cNvSpPr/>
          <p:nvPr/>
        </p:nvSpPr>
        <p:spPr>
          <a:xfrm>
            <a:off x="437803" y="226095"/>
            <a:ext cx="11100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Diagnósticos participativos como estrategia</a:t>
            </a:r>
          </a:p>
          <a:p>
            <a:r>
              <a:rPr lang="es-AR" sz="32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 para el abordaje territorial </a:t>
            </a:r>
          </a:p>
        </p:txBody>
      </p:sp>
    </p:spTree>
    <p:extLst>
      <p:ext uri="{BB962C8B-B14F-4D97-AF65-F5344CB8AC3E}">
        <p14:creationId xmlns:p14="http://schemas.microsoft.com/office/powerpoint/2010/main" val="70712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402;p59"/>
          <p:cNvSpPr>
            <a:spLocks noChangeArrowheads="1"/>
          </p:cNvSpPr>
          <p:nvPr/>
        </p:nvSpPr>
        <p:spPr bwMode="auto">
          <a:xfrm>
            <a:off x="0" y="0"/>
            <a:ext cx="4015317" cy="6858000"/>
          </a:xfrm>
          <a:prstGeom prst="rect">
            <a:avLst/>
          </a:prstGeom>
          <a:solidFill>
            <a:srgbClr val="EFEFEF"/>
          </a:solidFill>
          <a:ln w="9525">
            <a:solidFill>
              <a:srgbClr val="EFEFEF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AR" sz="18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Google Shape;410;p59"/>
          <p:cNvSpPr>
            <a:spLocks noChangeArrowheads="1"/>
          </p:cNvSpPr>
          <p:nvPr/>
        </p:nvSpPr>
        <p:spPr bwMode="auto">
          <a:xfrm>
            <a:off x="482601" y="2021418"/>
            <a:ext cx="2815167" cy="27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_tradnl" altLang="es-AR" sz="2933" dirty="0">
                <a:solidFill>
                  <a:srgbClr val="374756"/>
                </a:solidFill>
                <a:cs typeface="Arial" panose="020B0604020202020204" pitchFamily="34" charset="0"/>
                <a:sym typeface="Open Sans" charset="0"/>
              </a:rPr>
              <a:t>HERRAMIENTAS</a:t>
            </a:r>
            <a:endParaRPr lang="es-ES_tradnl" altLang="es-AR" sz="2933" dirty="0">
              <a:solidFill>
                <a:srgbClr val="00A5DB"/>
              </a:solidFill>
              <a:cs typeface="Arial" panose="020B0604020202020204" pitchFamily="34" charset="0"/>
              <a:sym typeface="Open Sans" charset="0"/>
            </a:endParaRPr>
          </a:p>
        </p:txBody>
      </p:sp>
      <p:cxnSp>
        <p:nvCxnSpPr>
          <p:cNvPr id="33796" name="Google Shape;411;p59"/>
          <p:cNvCxnSpPr>
            <a:cxnSpLocks noChangeShapeType="1"/>
          </p:cNvCxnSpPr>
          <p:nvPr/>
        </p:nvCxnSpPr>
        <p:spPr bwMode="auto">
          <a:xfrm rot="10800000">
            <a:off x="467784" y="5035552"/>
            <a:ext cx="2529416" cy="4233"/>
          </a:xfrm>
          <a:prstGeom prst="straightConnector1">
            <a:avLst/>
          </a:prstGeom>
          <a:noFill/>
          <a:ln w="9525">
            <a:solidFill>
              <a:srgbClr val="3747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Google Shape;539;p69"/>
          <p:cNvSpPr txBox="1">
            <a:spLocks noChangeArrowheads="1"/>
          </p:cNvSpPr>
          <p:nvPr/>
        </p:nvSpPr>
        <p:spPr bwMode="auto">
          <a:xfrm>
            <a:off x="3661834" y="112184"/>
            <a:ext cx="8360833" cy="649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0000" rIns="121900" bIns="0"/>
          <a:lstStyle>
            <a:lvl1pPr marL="457200" indent="-304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4D4"/>
              </a:buClr>
              <a:buFont typeface="Arial" panose="020B0604020202020204" pitchFamily="34" charset="0"/>
              <a:buNone/>
            </a:pPr>
            <a:r>
              <a:rPr lang="es-ES_tradnl" altLang="es-AR" sz="1600" b="1">
                <a:solidFill>
                  <a:srgbClr val="374756"/>
                </a:solidFill>
                <a:cs typeface="Arial" panose="020B0604020202020204" pitchFamily="34" charset="0"/>
                <a:sym typeface="Montserrat" charset="0"/>
              </a:rPr>
              <a:t>	</a:t>
            </a:r>
            <a:endParaRPr lang="es-ES_tradnl" altLang="es-AR" sz="3200">
              <a:solidFill>
                <a:srgbClr val="374756"/>
              </a:solidFill>
              <a:cs typeface="Arial" panose="020B0604020202020204" pitchFamily="34" charset="0"/>
              <a:sym typeface="Montserrat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4D4"/>
              </a:buClr>
              <a:buFont typeface="Arial" panose="020B0604020202020204" pitchFamily="34" charset="0"/>
              <a:buNone/>
            </a:pPr>
            <a:endParaRPr lang="es-ES_tradnl" altLang="es-AR" sz="2667" b="1">
              <a:solidFill>
                <a:srgbClr val="374756"/>
              </a:solidFill>
              <a:cs typeface="Arial" panose="020B0604020202020204" pitchFamily="34" charset="0"/>
              <a:sym typeface="Montserrat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4D4"/>
              </a:buClr>
              <a:buFont typeface="Montserrat" charset="0"/>
              <a:buChar char="●"/>
            </a:pPr>
            <a:endParaRPr lang="es-ES_tradnl" altLang="es-AR" sz="2667">
              <a:solidFill>
                <a:srgbClr val="374756"/>
              </a:solidFill>
              <a:cs typeface="Arial" panose="020B0604020202020204" pitchFamily="34" charset="0"/>
              <a:sym typeface="Montserrat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4D4"/>
              </a:buClr>
              <a:buFont typeface="Montserrat" charset="0"/>
              <a:buChar char="●"/>
            </a:pPr>
            <a:endParaRPr lang="es-ES_tradnl" altLang="es-AR" sz="2667">
              <a:solidFill>
                <a:srgbClr val="374756"/>
              </a:solidFill>
              <a:cs typeface="Arial" panose="020B0604020202020204" pitchFamily="34" charset="0"/>
              <a:sym typeface="Montserrat" charset="0"/>
            </a:endParaRPr>
          </a:p>
          <a:p>
            <a:pPr>
              <a:lnSpc>
                <a:spcPct val="100000"/>
              </a:lnSpc>
              <a:spcBef>
                <a:spcPts val="2667"/>
              </a:spcBef>
              <a:spcAft>
                <a:spcPts val="2667"/>
              </a:spcAft>
              <a:buClr>
                <a:srgbClr val="0094D4"/>
              </a:buClr>
              <a:buNone/>
            </a:pPr>
            <a:br>
              <a:rPr lang="es-AR" altLang="es-AR" sz="2667" b="1">
                <a:solidFill>
                  <a:srgbClr val="374756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</a:br>
            <a:endParaRPr lang="es-AR" altLang="es-AR" sz="2667" b="1">
              <a:solidFill>
                <a:srgbClr val="374756"/>
              </a:solidFill>
              <a:latin typeface="Montserrat" charset="0"/>
              <a:cs typeface="Arial" panose="020B0604020202020204" pitchFamily="34" charset="0"/>
              <a:sym typeface="Montserrat" charset="0"/>
            </a:endParaRPr>
          </a:p>
        </p:txBody>
      </p:sp>
      <p:pic>
        <p:nvPicPr>
          <p:cNvPr id="33799" name="8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1" y="865408"/>
            <a:ext cx="8115300" cy="546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609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1339851" y="510117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s-ES_tradnl" altLang="es-AR" sz="3600"/>
              <a:t>Explicación de factores causales y efectos del problema</a:t>
            </a:r>
            <a:endParaRPr lang="es-ES_tradnl" altLang="es-AR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9851" y="1898651"/>
            <a:ext cx="8458200" cy="4572000"/>
          </a:xfrm>
        </p:spPr>
        <p:txBody>
          <a:bodyPr rtlCol="0">
            <a:normAutofit lnSpcReduction="10000"/>
          </a:bodyPr>
          <a:lstStyle/>
          <a:p>
            <a:pPr>
              <a:buNone/>
              <a:defRPr/>
            </a:pPr>
            <a:r>
              <a:rPr lang="es-ES_tradnl" altLang="es-AR" sz="2600" b="1" dirty="0"/>
              <a:t>Causas</a:t>
            </a:r>
            <a:r>
              <a:rPr lang="es-ES_tradnl" altLang="es-AR" sz="2600" dirty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endParaRPr lang="es-ES_tradnl" altLang="es-AR" sz="1200" dirty="0"/>
          </a:p>
          <a:p>
            <a:pPr>
              <a:lnSpc>
                <a:spcPct val="80000"/>
              </a:lnSpc>
              <a:defRPr/>
            </a:pPr>
            <a:r>
              <a:rPr lang="es-ES_tradnl" altLang="es-AR" sz="2600" dirty="0"/>
              <a:t>Las causas dan </a:t>
            </a:r>
            <a:r>
              <a:rPr lang="es-ES_tradnl" altLang="es-AR" sz="2600" b="1" dirty="0"/>
              <a:t>origen al problema central</a:t>
            </a:r>
            <a:r>
              <a:rPr lang="es-ES_tradnl" altLang="es-AR" sz="2600" dirty="0"/>
              <a:t>. Es lo que queremos solucionar con el proyecto de intervención. </a:t>
            </a:r>
          </a:p>
          <a:p>
            <a:pPr>
              <a:lnSpc>
                <a:spcPct val="80000"/>
              </a:lnSpc>
              <a:buNone/>
              <a:defRPr/>
            </a:pPr>
            <a:endParaRPr lang="es-ES_tradnl" altLang="es-AR" sz="1200" dirty="0"/>
          </a:p>
          <a:p>
            <a:pPr>
              <a:lnSpc>
                <a:spcPct val="80000"/>
              </a:lnSpc>
              <a:buNone/>
              <a:defRPr/>
            </a:pPr>
            <a:endParaRPr lang="es-ES_tradnl" altLang="es-AR" sz="1200" dirty="0"/>
          </a:p>
          <a:p>
            <a:pPr>
              <a:lnSpc>
                <a:spcPct val="80000"/>
              </a:lnSpc>
              <a:defRPr/>
            </a:pPr>
            <a:r>
              <a:rPr lang="es-ES_tradnl" altLang="es-AR" sz="2600" dirty="0"/>
              <a:t>Las causas que tienen un papel significativo en la generación del problema las denominamos </a:t>
            </a:r>
            <a:r>
              <a:rPr lang="es-ES_tradnl" altLang="es-AR" sz="2600" b="1" dirty="0"/>
              <a:t>nudos críticos</a:t>
            </a:r>
          </a:p>
          <a:p>
            <a:pPr>
              <a:buNone/>
              <a:defRPr/>
            </a:pPr>
            <a:endParaRPr lang="es-ES_tradnl" altLang="es-AR" sz="1200" b="1" dirty="0"/>
          </a:p>
          <a:p>
            <a:pPr>
              <a:buNone/>
              <a:defRPr/>
            </a:pPr>
            <a:r>
              <a:rPr lang="es-ES_tradnl" altLang="es-AR" sz="2600" b="1" dirty="0"/>
              <a:t>Efectos</a:t>
            </a:r>
          </a:p>
          <a:p>
            <a:pPr>
              <a:buNone/>
              <a:defRPr/>
            </a:pPr>
            <a:endParaRPr lang="es-ES_tradnl" altLang="es-AR" sz="1200" dirty="0"/>
          </a:p>
          <a:p>
            <a:pPr>
              <a:defRPr/>
            </a:pPr>
            <a:r>
              <a:rPr lang="es-ES_tradnl" altLang="es-AR" sz="2600" dirty="0"/>
              <a:t>Los efectos son aquellos problemas generados a partir del problema principal.  </a:t>
            </a:r>
          </a:p>
        </p:txBody>
      </p:sp>
    </p:spTree>
    <p:extLst>
      <p:ext uri="{BB962C8B-B14F-4D97-AF65-F5344CB8AC3E}">
        <p14:creationId xmlns:p14="http://schemas.microsoft.com/office/powerpoint/2010/main" val="68479868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402;p59"/>
          <p:cNvSpPr>
            <a:spLocks noChangeArrowheads="1"/>
          </p:cNvSpPr>
          <p:nvPr/>
        </p:nvSpPr>
        <p:spPr bwMode="auto">
          <a:xfrm>
            <a:off x="0" y="0"/>
            <a:ext cx="4015317" cy="6858000"/>
          </a:xfrm>
          <a:prstGeom prst="rect">
            <a:avLst/>
          </a:prstGeom>
          <a:solidFill>
            <a:srgbClr val="EFEFEF"/>
          </a:solidFill>
          <a:ln w="9525">
            <a:solidFill>
              <a:srgbClr val="EFEFEF"/>
            </a:solidFill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AR" sz="18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Google Shape;410;p59"/>
          <p:cNvSpPr>
            <a:spLocks noChangeArrowheads="1"/>
          </p:cNvSpPr>
          <p:nvPr/>
        </p:nvSpPr>
        <p:spPr bwMode="auto">
          <a:xfrm>
            <a:off x="482601" y="2021418"/>
            <a:ext cx="2815167" cy="27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_tradnl" altLang="es-AR" sz="2933">
                <a:solidFill>
                  <a:srgbClr val="374756"/>
                </a:solidFill>
                <a:cs typeface="Arial" panose="020B0604020202020204" pitchFamily="34" charset="0"/>
                <a:sym typeface="Open Sans" charset="0"/>
              </a:rPr>
              <a:t>A modo de ejemplo </a:t>
            </a:r>
            <a:endParaRPr lang="es-ES_tradnl" altLang="es-AR" sz="2933">
              <a:solidFill>
                <a:srgbClr val="00A5DB"/>
              </a:solidFill>
              <a:cs typeface="Arial" panose="020B0604020202020204" pitchFamily="34" charset="0"/>
              <a:sym typeface="Open Sans" charset="0"/>
            </a:endParaRPr>
          </a:p>
        </p:txBody>
      </p:sp>
      <p:cxnSp>
        <p:nvCxnSpPr>
          <p:cNvPr id="18436" name="Google Shape;411;p59"/>
          <p:cNvCxnSpPr>
            <a:cxnSpLocks noChangeShapeType="1"/>
          </p:cNvCxnSpPr>
          <p:nvPr/>
        </p:nvCxnSpPr>
        <p:spPr bwMode="auto">
          <a:xfrm rot="10800000">
            <a:off x="467784" y="5035552"/>
            <a:ext cx="2529416" cy="4233"/>
          </a:xfrm>
          <a:prstGeom prst="straightConnector1">
            <a:avLst/>
          </a:prstGeom>
          <a:noFill/>
          <a:ln w="9525">
            <a:solidFill>
              <a:srgbClr val="3747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7" name="Google Shape;539;p69"/>
          <p:cNvSpPr txBox="1">
            <a:spLocks noChangeArrowheads="1"/>
          </p:cNvSpPr>
          <p:nvPr/>
        </p:nvSpPr>
        <p:spPr bwMode="auto">
          <a:xfrm>
            <a:off x="3661834" y="112184"/>
            <a:ext cx="8360833" cy="649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0000" rIns="121900" bIns="0"/>
          <a:lstStyle>
            <a:lvl1pPr marL="457200" indent="-304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4D4"/>
              </a:buClr>
              <a:buFont typeface="Arial" panose="020B0604020202020204" pitchFamily="34" charset="0"/>
              <a:buNone/>
            </a:pPr>
            <a:r>
              <a:rPr lang="es-ES_tradnl" altLang="es-AR" sz="1600" b="1">
                <a:solidFill>
                  <a:srgbClr val="374756"/>
                </a:solidFill>
                <a:cs typeface="Arial" panose="020B0604020202020204" pitchFamily="34" charset="0"/>
                <a:sym typeface="Montserrat" charset="0"/>
              </a:rPr>
              <a:t>	</a:t>
            </a:r>
            <a:endParaRPr lang="es-ES_tradnl" altLang="es-AR" sz="3200">
              <a:solidFill>
                <a:srgbClr val="374756"/>
              </a:solidFill>
              <a:cs typeface="Arial" panose="020B0604020202020204" pitchFamily="34" charset="0"/>
              <a:sym typeface="Montserrat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4D4"/>
              </a:buClr>
              <a:buFont typeface="Arial" panose="020B0604020202020204" pitchFamily="34" charset="0"/>
              <a:buNone/>
            </a:pPr>
            <a:endParaRPr lang="es-ES_tradnl" altLang="es-AR" sz="2667" b="1">
              <a:solidFill>
                <a:srgbClr val="374756"/>
              </a:solidFill>
              <a:cs typeface="Arial" panose="020B0604020202020204" pitchFamily="34" charset="0"/>
              <a:sym typeface="Montserrat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4D4"/>
              </a:buClr>
              <a:buFont typeface="Montserrat" charset="0"/>
              <a:buChar char="●"/>
            </a:pPr>
            <a:endParaRPr lang="es-ES_tradnl" altLang="es-AR" sz="2667">
              <a:solidFill>
                <a:srgbClr val="374756"/>
              </a:solidFill>
              <a:cs typeface="Arial" panose="020B0604020202020204" pitchFamily="34" charset="0"/>
              <a:sym typeface="Montserrat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94D4"/>
              </a:buClr>
              <a:buFont typeface="Montserrat" charset="0"/>
              <a:buChar char="●"/>
            </a:pPr>
            <a:endParaRPr lang="es-ES_tradnl" altLang="es-AR" sz="2667">
              <a:solidFill>
                <a:srgbClr val="374756"/>
              </a:solidFill>
              <a:cs typeface="Arial" panose="020B0604020202020204" pitchFamily="34" charset="0"/>
              <a:sym typeface="Montserrat" charset="0"/>
            </a:endParaRPr>
          </a:p>
          <a:p>
            <a:pPr>
              <a:lnSpc>
                <a:spcPct val="100000"/>
              </a:lnSpc>
              <a:spcBef>
                <a:spcPts val="2667"/>
              </a:spcBef>
              <a:spcAft>
                <a:spcPts val="2667"/>
              </a:spcAft>
              <a:buClr>
                <a:srgbClr val="0094D4"/>
              </a:buClr>
              <a:buNone/>
            </a:pPr>
            <a:br>
              <a:rPr lang="es-AR" altLang="es-AR" sz="2667" b="1">
                <a:solidFill>
                  <a:srgbClr val="374756"/>
                </a:solidFill>
                <a:latin typeface="Montserrat" charset="0"/>
                <a:cs typeface="Arial" panose="020B0604020202020204" pitchFamily="34" charset="0"/>
                <a:sym typeface="Montserrat" charset="0"/>
              </a:rPr>
            </a:br>
            <a:endParaRPr lang="es-AR" altLang="es-AR" sz="2667" b="1">
              <a:solidFill>
                <a:srgbClr val="374756"/>
              </a:solidFill>
              <a:latin typeface="Montserrat" charset="0"/>
              <a:cs typeface="Arial" panose="020B0604020202020204" pitchFamily="34" charset="0"/>
              <a:sym typeface="Montserrat" charset="0"/>
            </a:endParaRPr>
          </a:p>
        </p:txBody>
      </p:sp>
      <p:sp>
        <p:nvSpPr>
          <p:cNvPr id="18438" name="6 Rectángulo"/>
          <p:cNvSpPr>
            <a:spLocks noChangeArrowheads="1"/>
          </p:cNvSpPr>
          <p:nvPr/>
        </p:nvSpPr>
        <p:spPr bwMode="auto">
          <a:xfrm>
            <a:off x="4066118" y="150284"/>
            <a:ext cx="787823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867" b="1" dirty="0">
                <a:solidFill>
                  <a:srgbClr val="374756"/>
                </a:solidFill>
                <a:cs typeface="Arial" panose="020B0604020202020204" pitchFamily="34" charset="0"/>
              </a:rPr>
              <a:t>Puesta en común de los resultados</a:t>
            </a:r>
            <a:endParaRPr lang="es-AR" altLang="es-AR" sz="1867" i="1" dirty="0">
              <a:solidFill>
                <a:srgbClr val="374756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AR" sz="1867" i="1" dirty="0">
                <a:solidFill>
                  <a:srgbClr val="374756"/>
                </a:solidFill>
                <a:cs typeface="Arial" panose="020B0604020202020204" pitchFamily="34" charset="0"/>
              </a:rPr>
              <a:t>Árbol  de Problemas  ( a modo de ejemplo)</a:t>
            </a:r>
            <a:endParaRPr lang="es-ES" altLang="es-AR" sz="1867" dirty="0">
              <a:solidFill>
                <a:srgbClr val="374756"/>
              </a:solidFill>
              <a:cs typeface="Arial" panose="020B0604020202020204" pitchFamily="34" charset="0"/>
            </a:endParaRPr>
          </a:p>
        </p:txBody>
      </p:sp>
      <p:pic>
        <p:nvPicPr>
          <p:cNvPr id="18439" name="7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17" y="793751"/>
            <a:ext cx="8125883" cy="543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8 Rectángulo"/>
          <p:cNvSpPr>
            <a:spLocks noChangeArrowheads="1"/>
          </p:cNvSpPr>
          <p:nvPr/>
        </p:nvSpPr>
        <p:spPr bwMode="auto">
          <a:xfrm>
            <a:off x="4030134" y="6303434"/>
            <a:ext cx="554145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s-AR" sz="1333">
                <a:solidFill>
                  <a:srgbClr val="374756"/>
                </a:solidFill>
                <a:cs typeface="Arial" panose="020B0604020202020204" pitchFamily="34" charset="0"/>
              </a:rPr>
              <a:t>Fuente: Construyendo Territorios sin Trabajo Infantil, COPRETI y UNICEF, 2012</a:t>
            </a:r>
            <a:endParaRPr lang="es-ES" altLang="es-AR" sz="1333">
              <a:solidFill>
                <a:srgbClr val="37475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" y="816864"/>
            <a:ext cx="10177877" cy="838200"/>
          </a:xfrm>
        </p:spPr>
        <p:txBody>
          <a:bodyPr>
            <a:normAutofit/>
          </a:bodyPr>
          <a:lstStyle/>
          <a:p>
            <a:r>
              <a:rPr lang="es-ES_tradnl" altLang="es-AR" sz="2800" b="1" dirty="0"/>
              <a:t>Diagnósticos Participativos Locales: la experiencia de Misiones. </a:t>
            </a:r>
            <a:endParaRPr lang="es-ES_tradnl" altLang="es-AR" sz="2800" b="1" dirty="0">
              <a:solidFill>
                <a:srgbClr val="FF0000"/>
              </a:solidFill>
            </a:endParaRPr>
          </a:p>
        </p:txBody>
      </p:sp>
      <p:sp>
        <p:nvSpPr>
          <p:cNvPr id="10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2510" y="2318328"/>
            <a:ext cx="5486400" cy="4350328"/>
          </a:xfrm>
        </p:spPr>
        <p:txBody>
          <a:bodyPr>
            <a:normAutofit/>
          </a:bodyPr>
          <a:lstStyle/>
          <a:p>
            <a:pPr marL="457200" lvl="1">
              <a:buNone/>
            </a:pPr>
            <a:r>
              <a:rPr lang="es-ES_tradnl" altLang="es-AR" sz="2500" b="1" dirty="0">
                <a:solidFill>
                  <a:srgbClr val="374756"/>
                </a:solidFill>
                <a:latin typeface="Calibri" pitchFamily="34" charset="0"/>
                <a:cs typeface="Arial" charset="0"/>
                <a:sym typeface="Montserrat SemiBold" charset="0"/>
              </a:rPr>
              <a:t>OBJETIVO: </a:t>
            </a:r>
          </a:p>
          <a:p>
            <a:pPr lvl="2">
              <a:buNone/>
            </a:pPr>
            <a:r>
              <a:rPr lang="es-CR" altLang="es-AR" sz="2500" dirty="0">
                <a:solidFill>
                  <a:srgbClr val="374756"/>
                </a:solidFill>
                <a:latin typeface="Calibri" pitchFamily="34" charset="0"/>
                <a:cs typeface="Arial" charset="0"/>
                <a:sym typeface="Open Sans" charset="0"/>
              </a:rPr>
              <a:t>Conocer las características que asume el trabajo infantil y adolescente, en las producción forestal, citrícola, tabacalera y </a:t>
            </a:r>
            <a:r>
              <a:rPr lang="es-CR" altLang="es-AR" sz="2500" dirty="0" err="1">
                <a:solidFill>
                  <a:srgbClr val="374756"/>
                </a:solidFill>
                <a:latin typeface="Calibri" pitchFamily="34" charset="0"/>
                <a:cs typeface="Arial" charset="0"/>
                <a:sym typeface="Open Sans" charset="0"/>
              </a:rPr>
              <a:t>yerbatera</a:t>
            </a:r>
            <a:r>
              <a:rPr lang="es-CR" altLang="es-AR" sz="2500" dirty="0">
                <a:solidFill>
                  <a:srgbClr val="374756"/>
                </a:solidFill>
                <a:latin typeface="Calibri" pitchFamily="34" charset="0"/>
                <a:cs typeface="Arial" charset="0"/>
                <a:sym typeface="Open Sans" charset="0"/>
              </a:rPr>
              <a:t>, en tres localidades de la provincia de Misiones, con el propósito de identificar acciones para la prevención  y erradicación del trabajo infantil</a:t>
            </a:r>
            <a:r>
              <a:rPr lang="es-CR" altLang="es-AR" dirty="0">
                <a:cs typeface="Arial" charset="0"/>
              </a:rPr>
              <a:t>.  </a:t>
            </a:r>
            <a:endParaRPr lang="es-ES" altLang="es-AR" sz="3000" dirty="0">
              <a:solidFill>
                <a:srgbClr val="0094D4"/>
              </a:solidFill>
              <a:latin typeface="Montserrat SemiBold" charset="0"/>
              <a:cs typeface="Arial" charset="0"/>
              <a:sym typeface="Montserrat SemiBold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63490" y="2327564"/>
            <a:ext cx="6096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R" altLang="es-AR" sz="2500" b="1" dirty="0">
                <a:solidFill>
                  <a:srgbClr val="374756"/>
                </a:solidFill>
                <a:latin typeface="Calibri" pitchFamily="34" charset="0"/>
                <a:cs typeface="Arial" charset="0"/>
                <a:sym typeface="Montserrat SemiBold" charset="0"/>
              </a:rPr>
              <a:t>DINÁMICA: </a:t>
            </a:r>
          </a:p>
          <a:p>
            <a:pPr lvl="1"/>
            <a:r>
              <a:rPr lang="es-CR" altLang="es-AR" sz="2500" dirty="0">
                <a:solidFill>
                  <a:srgbClr val="374756"/>
                </a:solidFill>
                <a:latin typeface="Calibri" pitchFamily="34" charset="0"/>
                <a:cs typeface="Arial" charset="0"/>
                <a:sym typeface="Montserrat SemiBold" charset="0"/>
              </a:rPr>
              <a:t>Trabajo </a:t>
            </a:r>
            <a:r>
              <a:rPr lang="es-AR" altLang="es-AR" sz="2500" dirty="0">
                <a:solidFill>
                  <a:srgbClr val="374756"/>
                </a:solidFill>
                <a:latin typeface="Calibri" pitchFamily="34" charset="0"/>
                <a:cs typeface="Arial" charset="0"/>
                <a:sym typeface="Open Sans" charset="0"/>
              </a:rPr>
              <a:t>en grupos con actores locales: trabajadores, sindicatos, sector empresario, estado nacional, provincial y municipal, actores internacionales (OIT, Fundación </a:t>
            </a:r>
            <a:r>
              <a:rPr lang="es-AR" altLang="es-AR" sz="2500" dirty="0" err="1">
                <a:solidFill>
                  <a:srgbClr val="374756"/>
                </a:solidFill>
                <a:latin typeface="Calibri" pitchFamily="34" charset="0"/>
                <a:cs typeface="Arial" charset="0"/>
                <a:sym typeface="Open Sans" charset="0"/>
              </a:rPr>
              <a:t>eclt</a:t>
            </a:r>
            <a:r>
              <a:rPr lang="es-AR" altLang="es-AR" sz="2500" dirty="0">
                <a:solidFill>
                  <a:srgbClr val="374756"/>
                </a:solidFill>
                <a:latin typeface="Calibri" pitchFamily="34" charset="0"/>
                <a:cs typeface="Arial" charset="0"/>
                <a:sym typeface="Open Sans" charset="0"/>
              </a:rPr>
              <a:t>) organizaciones de la sociedad civil, etc. </a:t>
            </a:r>
          </a:p>
          <a:p>
            <a:pPr lvl="1"/>
            <a:r>
              <a:rPr lang="es-AR" altLang="es-AR" sz="2500" dirty="0">
                <a:solidFill>
                  <a:srgbClr val="374756"/>
                </a:solidFill>
                <a:latin typeface="Calibri" pitchFamily="34" charset="0"/>
                <a:cs typeface="Arial" charset="0"/>
                <a:sym typeface="Open Sans" charset="0"/>
              </a:rPr>
              <a:t>Debate y puesta en común sobre los ejes propuestos. </a:t>
            </a:r>
          </a:p>
        </p:txBody>
      </p:sp>
    </p:spTree>
    <p:extLst>
      <p:ext uri="{BB962C8B-B14F-4D97-AF65-F5344CB8AC3E}">
        <p14:creationId xmlns:p14="http://schemas.microsoft.com/office/powerpoint/2010/main" val="3562689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14867" y="592667"/>
            <a:ext cx="11362267" cy="76411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AR" altLang="es-AR" sz="2667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</a:t>
            </a:r>
          </a:p>
        </p:txBody>
      </p:sp>
      <p:sp>
        <p:nvSpPr>
          <p:cNvPr id="28675" name="2 Marcador de texto"/>
          <p:cNvSpPr>
            <a:spLocks noGrp="1"/>
          </p:cNvSpPr>
          <p:nvPr>
            <p:ph type="body" idx="1"/>
          </p:nvPr>
        </p:nvSpPr>
        <p:spPr>
          <a:xfrm>
            <a:off x="414867" y="1536700"/>
            <a:ext cx="11362267" cy="455506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R" altLang="es-AR" sz="2400" b="1">
                <a:solidFill>
                  <a:srgbClr val="0094D4"/>
                </a:solidFill>
                <a:cs typeface="Arial" panose="020B0604020202020204" pitchFamily="34" charset="0"/>
                <a:sym typeface="Montserrat SemiBold" charset="0"/>
              </a:rPr>
              <a:t>Características del trabajo en la actividad y en los distintos eslabones de la cadena de valor de los sectores vinculados a la producción de tabaco, citrícola, yerba mate y forestación.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CR" altLang="es-AR" sz="2400" b="1">
              <a:solidFill>
                <a:srgbClr val="0094D4"/>
              </a:solidFill>
              <a:cs typeface="Arial" panose="020B0604020202020204" pitchFamily="34" charset="0"/>
              <a:sym typeface="Montserrat SemiBold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R" altLang="es-AR" sz="2400" b="1">
                <a:solidFill>
                  <a:srgbClr val="0094D4"/>
                </a:solidFill>
                <a:cs typeface="Arial" panose="020B0604020202020204" pitchFamily="34" charset="0"/>
                <a:sym typeface="Montserrat SemiBold" charset="0"/>
              </a:rPr>
              <a:t>Modalidades de trabajo infantil y adolescente en el sector de yerba mate, tabaco, citrícola y forestación.</a:t>
            </a: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CR" altLang="es-AR" sz="2400" b="1">
              <a:solidFill>
                <a:srgbClr val="0094D4"/>
              </a:solidFill>
              <a:cs typeface="Arial" panose="020B0604020202020204" pitchFamily="34" charset="0"/>
              <a:sym typeface="Montserrat SemiBold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CR" altLang="es-AR" sz="2400" b="1">
                <a:solidFill>
                  <a:srgbClr val="0094D4"/>
                </a:solidFill>
                <a:cs typeface="Arial" panose="020B0604020202020204" pitchFamily="34" charset="0"/>
                <a:sym typeface="Montserrat SemiBold" charset="0"/>
              </a:rPr>
              <a:t>Identificación de causas y consecuencias del Trabajo Infantil y Adolescente en los sectores.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s-CR" altLang="es-AR" sz="2400" b="1">
              <a:solidFill>
                <a:srgbClr val="0094D4"/>
              </a:solidFill>
              <a:cs typeface="Arial" panose="020B0604020202020204" pitchFamily="34" charset="0"/>
              <a:sym typeface="Montserrat SemiBold" charset="0"/>
            </a:endParaRPr>
          </a:p>
          <a:p>
            <a:pPr marL="609585" lvl="1" indent="-457189">
              <a:spcBef>
                <a:spcPct val="0"/>
              </a:spcBef>
              <a:spcAft>
                <a:spcPct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es-CR" altLang="es-AR" b="1">
                <a:solidFill>
                  <a:srgbClr val="0094D4"/>
                </a:solidFill>
                <a:ea typeface="MS PGothic" panose="020B0600070205080204" pitchFamily="34" charset="-128"/>
                <a:cs typeface="Arial" panose="020B0604020202020204" pitchFamily="34" charset="0"/>
                <a:sym typeface="Montserrat SemiBold" charset="0"/>
              </a:rPr>
              <a:t>Identificación de actores y recursos locales para la prevención</a:t>
            </a:r>
            <a:r>
              <a:rPr lang="es-CR" altLang="es-AR" b="1">
                <a:solidFill>
                  <a:srgbClr val="0094D4"/>
                </a:solidFill>
                <a:ea typeface="MS PGothic" panose="020B0600070205080204" pitchFamily="34" charset="-128"/>
                <a:cs typeface="Arial" panose="020B0604020202020204" pitchFamily="34" charset="0"/>
                <a:sym typeface="Open Sans" charset="0"/>
              </a:rPr>
              <a:t> y erradicación del trabajo infantil y la protección del trabajo adolescente</a:t>
            </a:r>
            <a:r>
              <a:rPr lang="es-CR" altLang="es-AR" b="1">
                <a:solidFill>
                  <a:srgbClr val="0094D4"/>
                </a:solidFill>
                <a:ea typeface="MS PGothic" panose="020B0600070205080204" pitchFamily="34" charset="-128"/>
                <a:cs typeface="Arial" panose="020B0604020202020204" pitchFamily="34" charset="0"/>
                <a:sym typeface="Montserrat SemiBold" charset="0"/>
              </a:rPr>
              <a:t>.  </a:t>
            </a:r>
          </a:p>
          <a:p>
            <a:pPr marL="609585" lvl="1" indent="-457189"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lang="es-CR" altLang="es-AR" b="1">
              <a:solidFill>
                <a:srgbClr val="FF0000"/>
              </a:solidFill>
              <a:cs typeface="Arial" panose="020B0604020202020204" pitchFamily="34" charset="0"/>
              <a:sym typeface="Montserrat SemiBold" charset="0"/>
            </a:endParaRPr>
          </a:p>
          <a:p>
            <a:pPr marL="609585" lvl="1" indent="-457189">
              <a:spcBef>
                <a:spcPct val="0"/>
              </a:spcBef>
              <a:spcAft>
                <a:spcPct val="0"/>
              </a:spcAft>
              <a:buSzPts val="1800"/>
              <a:buFont typeface="Arial" panose="020B0604020202020204" pitchFamily="34" charset="0"/>
              <a:buChar char="●"/>
            </a:pPr>
            <a:endParaRPr lang="es-ES" altLang="es-AR" b="1">
              <a:solidFill>
                <a:srgbClr val="FF0000"/>
              </a:solidFill>
              <a:cs typeface="Arial" panose="020B0604020202020204" pitchFamily="34" charset="0"/>
              <a:sym typeface="Montserrat SemiBold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s-AR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68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530;p68"/>
          <p:cNvSpPr>
            <a:spLocks noChangeArrowheads="1"/>
          </p:cNvSpPr>
          <p:nvPr/>
        </p:nvSpPr>
        <p:spPr bwMode="auto">
          <a:xfrm>
            <a:off x="1" y="0"/>
            <a:ext cx="4025900" cy="68580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s-ES" altLang="es-AR" sz="1867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Google Shape;531;p68"/>
          <p:cNvSpPr txBox="1">
            <a:spLocks noChangeArrowheads="1"/>
          </p:cNvSpPr>
          <p:nvPr/>
        </p:nvSpPr>
        <p:spPr bwMode="auto">
          <a:xfrm>
            <a:off x="4025900" y="232834"/>
            <a:ext cx="8051800" cy="63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marL="457200" indent="-330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</a:pPr>
            <a:endParaRPr lang="es-CR" altLang="es-AR" sz="2667" b="1">
              <a:solidFill>
                <a:srgbClr val="0094D4"/>
              </a:solidFill>
              <a:cs typeface="Arial" panose="020B0604020202020204" pitchFamily="34" charset="0"/>
              <a:sym typeface="Montserrat SemiBold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s-CR" altLang="es-AR" sz="2667" b="1">
                <a:solidFill>
                  <a:srgbClr val="0094D4"/>
                </a:solidFill>
                <a:cs typeface="Arial" panose="020B0604020202020204" pitchFamily="34" charset="0"/>
                <a:sym typeface="Montserrat SemiBold" charset="0"/>
              </a:rPr>
              <a:t>Caracterización de la intervención de niñas, niños y adolescentes en actividades dirigidas al mercado en los sectores a estudiar.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AR" sz="2667" b="1">
              <a:solidFill>
                <a:srgbClr val="0094D4"/>
              </a:solidFill>
              <a:cs typeface="Arial" panose="020B0604020202020204" pitchFamily="34" charset="0"/>
              <a:sym typeface="Montserrat SemiBold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s-CR" altLang="es-AR" sz="2667" b="1">
                <a:solidFill>
                  <a:srgbClr val="0094D4"/>
                </a:solidFill>
                <a:cs typeface="Arial" panose="020B0604020202020204" pitchFamily="34" charset="0"/>
                <a:sym typeface="Montserrat SemiBold" charset="0"/>
              </a:rPr>
              <a:t>Propuestas de acciones dirigidas a  la prevención, protección y de fortalecimiento de organizaciones comunitarias o municipales clave.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AR" sz="2667" b="1">
              <a:solidFill>
                <a:srgbClr val="0094D4"/>
              </a:solidFill>
              <a:cs typeface="Arial" panose="020B0604020202020204" pitchFamily="34" charset="0"/>
              <a:sym typeface="Montserrat SemiBold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s-CR" altLang="es-AR" sz="2667" b="1">
                <a:solidFill>
                  <a:srgbClr val="0094D4"/>
                </a:solidFill>
                <a:cs typeface="Arial" panose="020B0604020202020204" pitchFamily="34" charset="0"/>
                <a:sym typeface="Montserrat SemiBold" charset="0"/>
              </a:rPr>
              <a:t>Estrategia de articulación de actores clave que permita llevar adelante las acciones identificadas con acuerdos intersectoriales y con los distintos niveles y áreas de gobierno.</a:t>
            </a:r>
            <a:endParaRPr lang="es-ES" altLang="es-AR" sz="2667" b="1">
              <a:solidFill>
                <a:srgbClr val="0094D4"/>
              </a:solidFill>
              <a:cs typeface="Arial" panose="020B0604020202020204" pitchFamily="34" charset="0"/>
              <a:sym typeface="Montserrat SemiBold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AR" sz="2400" b="1">
              <a:solidFill>
                <a:srgbClr val="0094D4"/>
              </a:solidFill>
              <a:cs typeface="Arial" panose="020B0604020202020204" pitchFamily="34" charset="0"/>
              <a:sym typeface="Montserrat SemiBold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s-ES" altLang="es-AR" sz="2400" b="1">
              <a:solidFill>
                <a:srgbClr val="0094D4"/>
              </a:solidFill>
              <a:cs typeface="Arial" panose="020B0604020202020204" pitchFamily="34" charset="0"/>
              <a:sym typeface="Montserrat SemiBold" charset="0"/>
            </a:endParaRPr>
          </a:p>
          <a:p>
            <a:pPr>
              <a:lnSpc>
                <a:spcPct val="150000"/>
              </a:lnSpc>
              <a:spcBef>
                <a:spcPts val="1333"/>
              </a:spcBef>
              <a:spcAft>
                <a:spcPts val="1333"/>
              </a:spcAft>
              <a:buClr>
                <a:srgbClr val="000000"/>
              </a:buClr>
              <a:buNone/>
            </a:pPr>
            <a:endParaRPr lang="es-ES" altLang="es-AR" sz="2133">
              <a:solidFill>
                <a:srgbClr val="0094D4"/>
              </a:solidFill>
              <a:latin typeface="Montserrat SemiBold" charset="0"/>
              <a:cs typeface="Arial" panose="020B0604020202020204" pitchFamily="34" charset="0"/>
              <a:sym typeface="Montserrat SemiBold" charset="0"/>
            </a:endParaRPr>
          </a:p>
        </p:txBody>
      </p:sp>
      <p:sp>
        <p:nvSpPr>
          <p:cNvPr id="29700" name="Google Shape;532;p68"/>
          <p:cNvSpPr txBox="1">
            <a:spLocks noChangeArrowheads="1"/>
          </p:cNvSpPr>
          <p:nvPr/>
        </p:nvSpPr>
        <p:spPr bwMode="auto">
          <a:xfrm>
            <a:off x="529167" y="1725085"/>
            <a:ext cx="2921000" cy="371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s-ES_tradnl" altLang="es-AR" sz="2933">
                <a:solidFill>
                  <a:srgbClr val="374756"/>
                </a:solidFill>
                <a:cs typeface="Arial" panose="020B0604020202020204" pitchFamily="34" charset="0"/>
                <a:sym typeface="Open Sans" charset="0"/>
              </a:rPr>
              <a:t>Resultados  </a:t>
            </a:r>
            <a:r>
              <a:rPr lang="es-ES_tradnl" altLang="es-AR" sz="2933">
                <a:solidFill>
                  <a:srgbClr val="00A5DB"/>
                </a:solidFill>
                <a:cs typeface="Arial" panose="020B0604020202020204" pitchFamily="34" charset="0"/>
                <a:sym typeface="Open Sans" charset="0"/>
              </a:rPr>
              <a:t>Esperados  </a:t>
            </a:r>
          </a:p>
        </p:txBody>
      </p:sp>
      <p:cxnSp>
        <p:nvCxnSpPr>
          <p:cNvPr id="29701" name="Google Shape;533;p68"/>
          <p:cNvCxnSpPr>
            <a:cxnSpLocks noChangeShapeType="1"/>
          </p:cNvCxnSpPr>
          <p:nvPr/>
        </p:nvCxnSpPr>
        <p:spPr bwMode="auto">
          <a:xfrm rot="10800000">
            <a:off x="635001" y="5437717"/>
            <a:ext cx="3052233" cy="0"/>
          </a:xfrm>
          <a:prstGeom prst="straightConnector1">
            <a:avLst/>
          </a:prstGeom>
          <a:noFill/>
          <a:ln w="9525">
            <a:solidFill>
              <a:srgbClr val="37475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4002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524000" y="6641976"/>
            <a:ext cx="9144000" cy="2160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-5072"/>
            <a:ext cx="12192000" cy="134076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0915" y="1476992"/>
            <a:ext cx="11857038" cy="5083295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AR" sz="2600" b="1" i="1" dirty="0">
                <a:latin typeface="+mj-lt"/>
              </a:rPr>
              <a:t>Producción de información que sea útil en los territorios para promover, diseñar y ejecutar acciones en el nivel local.</a:t>
            </a:r>
          </a:p>
          <a:p>
            <a:pPr marL="0" indent="0" algn="just">
              <a:buNone/>
              <a:tabLst>
                <a:tab pos="228600" algn="l"/>
              </a:tabLst>
            </a:pPr>
            <a:endParaRPr lang="es-AR" sz="2600" b="1" i="1" dirty="0">
              <a:latin typeface="+mj-lt"/>
            </a:endParaRP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AR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Contribuir a la sensibilización de los diferentes actores</a:t>
            </a:r>
          </a:p>
          <a:p>
            <a:pPr marL="0" lvl="0" indent="0" algn="just">
              <a:buNone/>
              <a:tabLst>
                <a:tab pos="228600" algn="l"/>
              </a:tabLst>
            </a:pPr>
            <a:endParaRPr lang="es-AR" sz="26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AR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Promover nuevas articulaciones de actores gubernamentales y no gubernamentales en procesos de generación de conocimiento alrededor del trabajo infantil y adolescente (talleres/encuentros nacionales y regionales, diagnósticos participativos, evaluaciones rápidas)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es-AR" sz="26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ES_tradnl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Generar información sobre modalidades o sectores de actividad que expresan la problemática en el territorio (definición de actores, sectores o áreas que deban intervenir en la problemática y niveles de gobierno)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endParaRPr lang="es-ES_tradnl" sz="26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s-ES_tradnl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Promover la necesidad de evaluar el diseño, ejecución y resultados de las acciones, programas y proyectos que se decidan en el/los territorios</a:t>
            </a:r>
            <a:endParaRPr lang="es-ES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ángulo 3"/>
          <p:cNvSpPr/>
          <p:nvPr/>
        </p:nvSpPr>
        <p:spPr>
          <a:xfrm>
            <a:off x="175275" y="56818"/>
            <a:ext cx="1162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RELEVANCIA DE UN </a:t>
            </a:r>
            <a:r>
              <a:rPr kumimoji="0" lang="es-A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SISTEMA DE INFORMACIÓN LOCAL </a:t>
            </a:r>
          </a:p>
        </p:txBody>
      </p:sp>
    </p:spTree>
    <p:extLst>
      <p:ext uri="{BB962C8B-B14F-4D97-AF65-F5344CB8AC3E}">
        <p14:creationId xmlns:p14="http://schemas.microsoft.com/office/powerpoint/2010/main" val="1489067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Definición conceptual 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6E9D1D98-4976-AAAB-2717-AE60CCE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020" y="2318635"/>
            <a:ext cx="5802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Evaluación del Programa BUENA COSECHA </a:t>
            </a:r>
            <a:endParaRPr kumimoji="0" lang="es-ES" altLang="es-AR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D3350-6914-001D-8E22-9077AFB6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-41031"/>
            <a:ext cx="12192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42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16959" y="0"/>
            <a:ext cx="11690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sz="28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lang="es-AR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Estudio de evaluación del “Programa Buena Cosecha”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5A41FAB-E607-EEE2-9B1B-C5DEBA3C281A}"/>
              </a:ext>
            </a:extLst>
          </p:cNvPr>
          <p:cNvSpPr txBox="1">
            <a:spLocks/>
          </p:cNvSpPr>
          <p:nvPr/>
        </p:nvSpPr>
        <p:spPr bwMode="auto">
          <a:xfrm>
            <a:off x="116959" y="1307117"/>
            <a:ext cx="11958082" cy="52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42900" algn="l" rt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defRPr sz="11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El PROGRAMA BUENA COSECHA, durante el año 2021, favoreció la creación y/o el fortalecimiento de 107 Centros Buena Cosecha (CBC) en 37 municipios de 5 provincias del territorio nacional. Estos espacios brindaron contención a 5.974 niños, niñas y adolescentes (</a:t>
            </a:r>
            <a:r>
              <a:rPr lang="es-AR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NNyA</a:t>
            </a: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) a cargo de trabajadoras/es agrarias/os del ámbito rural, con el fin de erradicar el trabajo infantil y proteger el trabajo adolescente. </a:t>
            </a:r>
          </a:p>
          <a:p>
            <a:pPr marL="34290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En este marco, desde el Observatorio de Trabajo Infantil y Adolescente del </a:t>
            </a:r>
            <a:r>
              <a:rPr lang="es-AR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MTEySS</a:t>
            </a: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 realizó una </a:t>
            </a:r>
            <a:r>
              <a:rPr lang="es-AR" sz="2000" b="1" u="sng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evaluación de las acciones realizadas en el marco de la línea de espacios de cuidado y contención del Programa Buena Cosecha durante el </a:t>
            </a:r>
            <a:r>
              <a:rPr lang="es-AR" sz="2000" b="1" u="sng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año 2021 en 5 provincias de la Argentina. </a:t>
            </a:r>
            <a:endParaRPr lang="es-AR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34290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Se </a:t>
            </a: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propone recabar las percepciones de los/as coordinadores/as sobre el funcionamiento del Centro Bueno Cosecha a su cargo y sobre la problemática del trabajo infantil en cada localidad mediante una breve encuesta </a:t>
            </a:r>
            <a:r>
              <a:rPr lang="es-AR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auto-administrada</a:t>
            </a: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, con preguntas abiertas y cerradas, enviada por correo electrónico a cada uno/a de los coordinadores/as a través del aplicativo para cuestionarios de </a:t>
            </a:r>
            <a:r>
              <a:rPr lang="es-AR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google</a:t>
            </a: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s-AR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forms</a:t>
            </a: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.</a:t>
            </a:r>
          </a:p>
          <a:p>
            <a:pPr marL="34290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AR" sz="2000" b="1" u="sng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El objetivo es</a:t>
            </a:r>
            <a:r>
              <a:rPr lang="es-AR" sz="20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  conocer, desde la mirada de </a:t>
            </a:r>
            <a:r>
              <a:rPr lang="es-AR" sz="2000" dirty="0" err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lxs</a:t>
            </a:r>
            <a:r>
              <a:rPr lang="es-AR" sz="20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coordinadores/as - actores locales, sus apreciaciones  sobre la ejecución del programa a fin de identificar sus fortalezas y debilidades, así como también sus potencialidades y desafíos en materia de prevención y erradicación del trabajo infantil. </a:t>
            </a:r>
          </a:p>
          <a:p>
            <a:pPr marL="34290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AR" altLang="ja-JP" sz="20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Actualmente se encuentra en proceso la segunda onda de la encuesta a coordinadores/as y la fase II de la evaluación orientada a conocer las percepciones de las madres cuyos </a:t>
            </a:r>
            <a:r>
              <a:rPr lang="es-AR" altLang="ja-JP" sz="2000" dirty="0" err="1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NNyA</a:t>
            </a:r>
            <a:r>
              <a:rPr lang="es-AR" altLang="ja-JP" sz="200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asisten a los centros BC. </a:t>
            </a:r>
            <a:endParaRPr lang="es-ES" altLang="ja-JP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0" indent="-342900" algn="just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tabLst/>
              <a:defRPr/>
            </a:pPr>
            <a:endParaRPr kumimoji="0" lang="es-ES" altLang="ja-JP" sz="15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marR="0" lvl="0" indent="-342900" algn="just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tabLst/>
              <a:defRPr/>
            </a:pPr>
            <a:endParaRPr kumimoji="0" lang="en-US" altLang="ja-JP" sz="15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0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" y="0"/>
            <a:ext cx="26371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" y="974854"/>
            <a:ext cx="241334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Observatorio de Trabajo Infantil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y Adolescente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OTIA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es-ES_tradnl" altLang="es-A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lang="es-ES_tradnl" altLang="es-AR" sz="2600" b="1" dirty="0">
              <a:solidFill>
                <a:prstClr val="white"/>
              </a:solidFill>
              <a:latin typeface="Calibri" panose="020F050202020403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lang="es-ES_tradnl" altLang="es-AR" sz="2600" b="1" dirty="0">
                <a:solidFill>
                  <a:prstClr val="white"/>
                </a:solidFill>
                <a:latin typeface="Calibri" panose="020F0502020204030204" pitchFamily="34" charset="0"/>
                <a:sym typeface="Open Sans" panose="020B0606030504020204" pitchFamily="34" charset="0"/>
              </a:rPr>
              <a:t>Principales Funciones </a:t>
            </a:r>
            <a:endParaRPr kumimoji="0" lang="es-ES_tradnl" altLang="es-A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es-AR" altLang="es-AR" sz="2600" b="1" i="0" u="none" strike="noStrike" kern="1200" cap="none" spc="0" normalizeH="0" baseline="0" noProof="0" dirty="0">
              <a:ln>
                <a:noFill/>
              </a:ln>
              <a:solidFill>
                <a:srgbClr val="00A5DB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Google Shape;539;p69">
            <a:extLst>
              <a:ext uri="{FF2B5EF4-FFF2-40B4-BE49-F238E27FC236}">
                <a16:creationId xmlns:a16="http://schemas.microsoft.com/office/drawing/2014/main" id="{9CF3B4A2-6D02-48C5-DAFF-08595BC2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425" y="149151"/>
            <a:ext cx="9039087" cy="59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69" tIns="105597" rIns="107269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itchFamily="34" charset="0"/>
              <a:buNone/>
              <a:tabLst/>
              <a:defRPr/>
            </a:pP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Open Sans" charset="0"/>
              </a:rPr>
              <a:t>PRINCIPALES FUNCIONES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itchFamily="34" charset="0"/>
              <a:buNone/>
              <a:tabLst/>
              <a:defRPr/>
            </a:pPr>
            <a:endParaRPr lang="es-ES_tradnl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Open San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itchFamily="34" charset="0"/>
              <a:buNone/>
              <a:tabLst/>
              <a:defRPr/>
            </a:pPr>
            <a:endParaRPr lang="es-ES_tradnl" altLang="es-AR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Open Sans" charset="0"/>
            </a:endParaRPr>
          </a:p>
          <a:p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Elaborar diagnósticos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 sobre la situación general, específica y/o local del trabajo infantil y adolescente que sirvan de base para el diseño de políticas públicas.</a:t>
            </a:r>
          </a:p>
          <a:p>
            <a:endParaRPr lang="es-E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Brindar asistencia técnica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 en metodologías de investigación específicas sobre el trabajo de niños, niñas y adolescentes y en el diseño de diagnósticos locales sobre las particularidades del trabajo infantil.</a:t>
            </a:r>
          </a:p>
          <a:p>
            <a:endParaRPr lang="es-E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Contribuir en los procesos de evaluación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 de las distintas acciones, programas y/o políticas orientadas a la prevención y/o erradicación del trabajo infantil y a la protección del trabajo adolescente.</a:t>
            </a:r>
          </a:p>
          <a:p>
            <a:endParaRPr lang="es-E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Producir información cuantitativa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 de amplia cobertura poblacional.</a:t>
            </a:r>
          </a:p>
          <a:p>
            <a:endParaRPr lang="es-E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Elaborar estudios e investigaciones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 en sectores productivos y/o en modalidades específicas que adquiere el trabajo infantil y adolescente.</a:t>
            </a:r>
            <a:endParaRPr lang="es-ES_tradnl" altLang="es-AR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83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Definición conceptual 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6E9D1D98-4976-AAAB-2717-AE60CCE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896" y="2687967"/>
            <a:ext cx="5802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Estudios Cualitativos </a:t>
            </a:r>
            <a:endParaRPr kumimoji="0" lang="es-ES" altLang="es-AR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D3350-6914-001D-8E22-9077AFB6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-41031"/>
            <a:ext cx="12192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2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84313" y="0"/>
            <a:ext cx="11423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“Estudio cualitativo sobre actividades de niños/as, adolescentes y jóvenes residentes en áreas rurales en el contexto de aislamiento social, preventivo y obligatorio” (OTIA – OIT)</a:t>
            </a:r>
            <a:endParaRPr lang="es-ES" sz="2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5A41FAB-E607-EEE2-9B1B-C5DEBA3C281A}"/>
              </a:ext>
            </a:extLst>
          </p:cNvPr>
          <p:cNvSpPr txBox="1">
            <a:spLocks/>
          </p:cNvSpPr>
          <p:nvPr/>
        </p:nvSpPr>
        <p:spPr bwMode="auto">
          <a:xfrm>
            <a:off x="384314" y="1488128"/>
            <a:ext cx="11423372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42900" algn="l" rt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defRPr sz="11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es-ES_tradnl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El estudio se propone conocer y analizar los </a:t>
            </a:r>
            <a:r>
              <a:rPr lang="es-ES_tradnl" altLang="ja-JP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desiguales modos en que la pandemia por COVID-19 afectó a la realización de actividades productivas y a las experiencias educativas</a:t>
            </a:r>
            <a:r>
              <a:rPr lang="es-ES_tradnl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 de niños, niñas, adolescentes y jóvenes (</a:t>
            </a:r>
            <a:r>
              <a:rPr lang="es-ES_tradnl" altLang="ja-JP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NNAyJ</a:t>
            </a:r>
            <a:r>
              <a:rPr lang="es-ES_tradnl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) de 13 a 20 años residentes en áreas rurales. 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es-AR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La experiencia de la </a:t>
            </a:r>
            <a:r>
              <a:rPr lang="es-ES_tradnl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Encuesta de Actividades de Niños, Niñas y Adolescentes / EANNA Rural 2017, </a:t>
            </a:r>
            <a:r>
              <a:rPr lang="es-AR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permitió contactar nuevamente a hogares que participaron de la misma y explorar, </a:t>
            </a:r>
            <a:r>
              <a:rPr lang="es-ES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desde la mirada de los y las  propios </a:t>
            </a:r>
            <a:r>
              <a:rPr lang="es-ES" altLang="ja-JP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NNAyJ</a:t>
            </a:r>
            <a:r>
              <a:rPr lang="es-ES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s-AR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que fueran entrevistados, el modo en que transitaron la pandemia en sus distintas etapas. El relevamiento se realizó </a:t>
            </a:r>
            <a:r>
              <a:rPr lang="es-ES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a partir de </a:t>
            </a:r>
            <a:r>
              <a:rPr lang="es-ES" altLang="ja-JP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entrevistas telefónicas semiestructuradas.</a:t>
            </a:r>
            <a:endParaRPr lang="es-AR" altLang="ja-JP" sz="20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indent="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es-AR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Se realizaron 119 entrevistas a hogares de las cinco regiones rurales del país relevadas en la EANNA (NEA, NOA, CUYO, CENTRO y PATAGÓNICA). En cada hogar se relevó al adulto responsable del cuidado  (108 entrevistas a </a:t>
            </a:r>
            <a:r>
              <a:rPr lang="es-ES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adultos/as) y a los/as </a:t>
            </a:r>
            <a:r>
              <a:rPr lang="es-ES" altLang="ja-JP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NNAyJ</a:t>
            </a:r>
            <a:r>
              <a:rPr lang="es-ES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 (115 entrevistas) que en 2020 tenían entre 13 y 20 años. 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es-ES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El trabajo de campo se realizó en el 2021, segundo año de pandemia por COVID-19. 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es-ES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El estudio fue diseñado de manera conjunta entre el Observatorio de Trabajo Infantil y Adolescentes (OTIA) y la Organización Internacional del Trabajo (OIT) en el marco del Proyecto Offside </a:t>
            </a:r>
            <a:r>
              <a:rPr lang="es-AR" altLang="ja-JP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¡MARCANDO LA CANCHA!</a:t>
            </a:r>
            <a:endParaRPr lang="es-ES" altLang="ja-JP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0" indent="-342900" algn="just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tabLst/>
              <a:defRPr/>
            </a:pPr>
            <a:endParaRPr kumimoji="0" lang="es-ES" altLang="ja-JP" sz="15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marR="0" lvl="0" indent="-342900" algn="just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tabLst/>
              <a:defRPr/>
            </a:pPr>
            <a:endParaRPr kumimoji="0" lang="es-ES" altLang="ja-JP" sz="15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marR="0" lvl="0" indent="-342900" algn="just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tabLst/>
              <a:defRPr/>
            </a:pPr>
            <a:endParaRPr kumimoji="0" lang="en-US" altLang="ja-JP" sz="15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57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" y="0"/>
            <a:ext cx="26371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" y="1057275"/>
            <a:ext cx="221456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AR" altLang="es-AR" sz="2600" b="1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Metodología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32BE81B-0721-A8E0-F4AD-3F15FDBBA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611" y="672370"/>
            <a:ext cx="8174521" cy="5609159"/>
          </a:xfrm>
        </p:spPr>
        <p:txBody>
          <a:bodyPr>
            <a:normAutofit/>
          </a:bodyPr>
          <a:lstStyle/>
          <a:p>
            <a:pPr marL="0" algn="just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Estudio cualitativo nacional sobre la base de registros telefónicos de los hogares que se relevaron durante la realización de la EANNA rural 2017.</a:t>
            </a:r>
          </a:p>
          <a:p>
            <a:pPr marL="0" algn="just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La muestra abarca a las 5 regiones del país y se seleccionaron casos por región y de acuerdo a cuotas de sexo, edad y participación en actividades. </a:t>
            </a:r>
          </a:p>
          <a:p>
            <a:pPr marL="0" algn="just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Los instrumentos de relevamiento la realización de entrevistas </a:t>
            </a:r>
            <a:r>
              <a:rPr lang="es-AR" sz="2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semi-estructuradas</a:t>
            </a:r>
            <a:r>
              <a:rPr lang="es-A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telefónicas dirigidas a:</a:t>
            </a:r>
          </a:p>
          <a:p>
            <a:pPr marL="0" algn="just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	1) Responsables del cuidado del hogar </a:t>
            </a:r>
            <a:r>
              <a:rPr lang="es-AR" sz="2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ó</a:t>
            </a:r>
            <a:r>
              <a:rPr lang="es-A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jefe/a</a:t>
            </a:r>
          </a:p>
          <a:p>
            <a:pPr marL="0" algn="just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	2) </a:t>
            </a:r>
            <a:r>
              <a:rPr lang="es-AR" sz="2400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NNyA</a:t>
            </a:r>
            <a:r>
              <a:rPr lang="es-A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entre 13 y 17 años</a:t>
            </a:r>
          </a:p>
          <a:p>
            <a:pPr marL="0" algn="just"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	3) Jóvenes entre 18 y 20 años</a:t>
            </a:r>
          </a:p>
          <a:p>
            <a:pPr marL="0" algn="just">
              <a:buFont typeface="Wingdings" panose="05000000000000000000" pitchFamily="2" charset="2"/>
              <a:buChar char="ü"/>
            </a:pPr>
            <a:endParaRPr lang="es-AR" sz="2400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algn="just">
              <a:buFont typeface="Wingdings" panose="05000000000000000000" pitchFamily="2" charset="2"/>
              <a:buChar char="ü"/>
            </a:pPr>
            <a:endParaRPr lang="es-AR" sz="24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AR" sz="24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s-AR" sz="24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es-AR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ES" sz="18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ES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51185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Definición conceptual 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6E9D1D98-4976-AAAB-2717-AE60CCE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579" y="2835112"/>
            <a:ext cx="82315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Participación en otras Encuestas en articulación con UNICEF – OIT  </a:t>
            </a:r>
            <a:endParaRPr kumimoji="0" lang="es-ES" altLang="es-AR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D3350-6914-001D-8E22-9077AFB6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-41031"/>
            <a:ext cx="12192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56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5A41FAB-E607-EEE2-9B1B-C5DEBA3C281A}"/>
              </a:ext>
            </a:extLst>
          </p:cNvPr>
          <p:cNvSpPr txBox="1">
            <a:spLocks/>
          </p:cNvSpPr>
          <p:nvPr/>
        </p:nvSpPr>
        <p:spPr bwMode="auto">
          <a:xfrm>
            <a:off x="0" y="1340768"/>
            <a:ext cx="12191999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42900" algn="l" rt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defRPr sz="11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endParaRPr lang="es-AR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34290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En una iniciativa coordinada entre UNICEF, la Organización Internacional del Trabajo (OIT) y el Observatorio de Trabajo Infantil y Adolescente del Ministerio de Trabajo Empleo y Seguridad Social, </a:t>
            </a:r>
            <a:r>
              <a:rPr lang="es-AR" sz="2000" b="1" u="sng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se ha podido relevar información que da cuenta de la magnitud del impacto del COVID-19 en el trabajo de adolescentes entre 13 y 17 años en 3 rondas de encuestas relevadas entre 2020 y 2021.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endParaRPr lang="es-AR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34290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Se </a:t>
            </a:r>
            <a:r>
              <a:rPr lang="es-ES_tradnl" sz="2000" b="1" u="sng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incorporaron en el relevamiento un conjunto de preguntas que apuntaron a conocer la participación de niñas, niños y adolescentes de 13 a 17 en actividades productivas (de mercado, domésticas y de cuidado</a:t>
            </a:r>
            <a:r>
              <a:rPr lang="es-ES_tradnl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) con el objeto de comprender algunas de las particularidades que se presentan en el contexto de la pandemia, a través de un cuestionario con preguntas aplicadas vía telefónica a una muestra de hogares con niñas, niños y adolescentes de Argentina, con representación nacional y regional. 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endParaRPr lang="es-ES_tradnl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342900" algn="just" eaLnBrk="1" fontAlgn="auto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La información que arroja la III, IV y V Ronda de la Encuesta MICS de UNICEF para el análisis del impacto de</a:t>
            </a:r>
            <a:r>
              <a:rPr lang="es-ES_tradnl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 la pandemia por COVID 19 en las familias con niños, niñas y adolescentes aporta elementos valiosos para dimensionar el impacto del COVID 19 en el trabajo de los/as adolescentes de 13 a 17 años</a:t>
            </a:r>
          </a:p>
          <a:p>
            <a:pPr marL="457200" marR="0" lvl="0" indent="-342900" algn="just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tabLst/>
              <a:defRPr/>
            </a:pPr>
            <a:endParaRPr kumimoji="0" lang="en-US" altLang="ja-JP" sz="15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614C6F-94D4-79D8-0283-15EA055E17CC}"/>
              </a:ext>
            </a:extLst>
          </p:cNvPr>
          <p:cNvSpPr txBox="1"/>
          <p:nvPr/>
        </p:nvSpPr>
        <p:spPr>
          <a:xfrm>
            <a:off x="0" y="56818"/>
            <a:ext cx="12362121" cy="1341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5595" marR="298450" algn="ctr">
              <a:spcBef>
                <a:spcPts val="65"/>
              </a:spcBef>
              <a:spcAft>
                <a:spcPts val="1000"/>
              </a:spcAft>
            </a:pPr>
            <a:r>
              <a:rPr lang="es-AR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Impacto de la crisis sanitaria por Covid-19 en la participación de los/as adolescentes en actividades productivas-Encuestas Rápidas Covid_19 </a:t>
            </a:r>
          </a:p>
          <a:p>
            <a:pPr marL="315595" marR="298450" algn="ctr">
              <a:spcBef>
                <a:spcPts val="65"/>
              </a:spcBef>
              <a:spcAft>
                <a:spcPts val="1000"/>
              </a:spcAft>
            </a:pPr>
            <a:r>
              <a:rPr lang="es-AR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III, IV, V Ronda 2020-2021 (OIT-UNICEF-OTIA)</a:t>
            </a:r>
            <a:endParaRPr lang="en-US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27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0"/>
            <a:ext cx="12192000" cy="134076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5A41FAB-E607-EEE2-9B1B-C5DEBA3C281A}"/>
              </a:ext>
            </a:extLst>
          </p:cNvPr>
          <p:cNvSpPr txBox="1">
            <a:spLocks/>
          </p:cNvSpPr>
          <p:nvPr/>
        </p:nvSpPr>
        <p:spPr bwMode="auto">
          <a:xfrm>
            <a:off x="0" y="1340768"/>
            <a:ext cx="12191999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42900" algn="l" rt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defRPr sz="1100">
                <a:solidFill>
                  <a:srgbClr val="595959"/>
                </a:solidFill>
                <a:latin typeface="Arial"/>
                <a:ea typeface="MS PGothic" panose="020B0600070205080204" pitchFamily="34" charset="-128"/>
                <a:cs typeface="Arial"/>
                <a:sym typeface="Arial" panose="020B0604020202020204" pitchFamily="34" charset="0"/>
              </a:defRPr>
            </a:lvl1pPr>
            <a:lvl2pPr marL="914400" lvl="1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17500" algn="l" rtl="0" eaLnBrk="0" fontAlgn="base" hangingPunc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○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Los resultados de la III, IV y V ronda de la encuesta MICS aportan elementos sobre </a:t>
            </a:r>
            <a:r>
              <a:rPr lang="es-ES_tradnl" sz="2000" b="1" u="sng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los cambios ocurridos en la participación de adolescentes en actividades para el mercado, trabajo doméstico y de cuidado entre los períodos octubre del 2020, mayo del 2021 y octubre del 2021. </a:t>
            </a:r>
            <a:endParaRPr lang="en-US" sz="2000" b="1" u="sng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La incorporación de preguntas en la MICS para conocer el trabajo de los/as adolescentes-entendido éste en sentido amplio- significó una oportunidad, en el contexto de pandemia, para acercarnos a la realidad del trabajo adolescente y a la heterogeneidad al interior de dicho grupo etario según condiciones socio-económicas de sus hogares.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ea typeface="+mn-ea"/>
                <a:cs typeface="+mn-cs"/>
              </a:rPr>
              <a:t>Los resultados de esta encuesta permiten un acercamiento a la problemática del trabajo adolescente pero no son comparables con la información relevada por la Encuesta de Actividades de Niñas, Niños y Adolescentes-EANNA que, por ser una encuesta diseñada para medir trabajo infantil y adolescente, incorpora técnicas de indagación especiales y responde a una metodología específica. Al mismo tiempo, aquellas preguntas que se orientan a identificar la participación en actividades no económicas (tareas de atención del hogar y cuidados) no captan el tiempo de dedicación o intensidad de las mismas. Por lo tanto, no discriminan entre situaciones de colaboración y/o trabajo no remunerado.</a:t>
            </a:r>
            <a:endParaRPr lang="en-U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114300" indent="0" algn="just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342900" algn="just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tabLst/>
              <a:defRPr/>
            </a:pPr>
            <a:endParaRPr kumimoji="0" lang="es-ES" altLang="ja-JP" sz="15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marR="0" lvl="0" indent="-342900" algn="just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1800"/>
              <a:buFont typeface="Noto Sans Symbols"/>
              <a:buChar char="✔"/>
              <a:tabLst/>
              <a:defRPr/>
            </a:pPr>
            <a:endParaRPr kumimoji="0" lang="en-US" altLang="ja-JP" sz="15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614C6F-94D4-79D8-0283-15EA055E17CC}"/>
              </a:ext>
            </a:extLst>
          </p:cNvPr>
          <p:cNvSpPr txBox="1"/>
          <p:nvPr/>
        </p:nvSpPr>
        <p:spPr>
          <a:xfrm>
            <a:off x="0" y="56818"/>
            <a:ext cx="12362121" cy="1341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5595" marR="298450" algn="ctr">
              <a:spcBef>
                <a:spcPts val="65"/>
              </a:spcBef>
              <a:spcAft>
                <a:spcPts val="1000"/>
              </a:spcAft>
            </a:pPr>
            <a:r>
              <a:rPr lang="es-AR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Impacto de la crisis sanitaria por Covid-19 en la participación de los/as adolescentes en actividades productivas-Encuestas Rápidas Covid_19 </a:t>
            </a:r>
          </a:p>
          <a:p>
            <a:pPr marL="315595" marR="298450" algn="ctr">
              <a:spcBef>
                <a:spcPts val="65"/>
              </a:spcBef>
              <a:spcAft>
                <a:spcPts val="1000"/>
              </a:spcAft>
            </a:pPr>
            <a:r>
              <a:rPr lang="es-AR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III, IV, V Ronda 2020-2021 (OIT-UNICEF-OTIA)</a:t>
            </a:r>
            <a:endParaRPr lang="en-US" sz="2400" b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7031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5DE310B-BD13-EA17-8E8D-B708BC6C0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776" y="2549846"/>
            <a:ext cx="10571873" cy="254708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AR" sz="2000" b="1" dirty="0">
                <a:solidFill>
                  <a:schemeClr val="bg1"/>
                </a:solidFill>
              </a:rPr>
              <a:t>Página del OTIA </a:t>
            </a:r>
            <a:r>
              <a:rPr lang="es-AR" sz="2000" b="1" dirty="0">
                <a:solidFill>
                  <a:schemeClr val="bg1"/>
                </a:solidFill>
                <a:hlinkClick r:id="rId3"/>
              </a:rPr>
              <a:t> </a:t>
            </a:r>
          </a:p>
          <a:p>
            <a:pPr algn="just"/>
            <a:r>
              <a:rPr lang="es-AR" sz="2000" b="1" dirty="0">
                <a:hlinkClick r:id="rId3"/>
              </a:rPr>
              <a:t>https://www.argentina.gob.ar/trabajo/estadisticas/trabajo-infantil-y-adolescente</a:t>
            </a:r>
            <a:endParaRPr lang="es-AR" sz="2000" b="1" dirty="0"/>
          </a:p>
          <a:p>
            <a:pPr algn="just">
              <a:buFont typeface="Wingdings" panose="05000000000000000000" pitchFamily="2" charset="2"/>
              <a:buChar char="ü"/>
            </a:pPr>
            <a:endParaRPr lang="es-AR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AR" sz="2000" b="1" dirty="0">
                <a:solidFill>
                  <a:schemeClr val="bg1"/>
                </a:solidFill>
              </a:rPr>
              <a:t>Publicación EANNA</a:t>
            </a:r>
          </a:p>
          <a:p>
            <a:pPr algn="just"/>
            <a:r>
              <a:rPr lang="es-AR" sz="2000" dirty="0">
                <a:hlinkClick r:id="rId4"/>
              </a:rPr>
              <a:t>https://www.argentina.gob.ar/trabajo/estadisticas/encuesta-de-actividades-de-ninas-ninos-y-adolescentes/publicaciones-eanna</a:t>
            </a:r>
            <a:endParaRPr lang="es-AR" sz="2000" dirty="0"/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	</a:t>
            </a:r>
            <a:endParaRPr lang="es-AR" sz="2000" b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AR" sz="2000" b="1" dirty="0"/>
              <a:t>Modelo de Identificación del Riesgo de Trabajo Infantil y Adolescente</a:t>
            </a:r>
            <a:r>
              <a:rPr lang="es-AR" sz="2000" dirty="0"/>
              <a:t> (</a:t>
            </a:r>
            <a:r>
              <a:rPr lang="en-US" sz="2000" dirty="0"/>
              <a:t>OIT-CEPAL)</a:t>
            </a:r>
          </a:p>
          <a:p>
            <a:pPr algn="just"/>
            <a:r>
              <a:rPr lang="es-AR" sz="2000" u="sng" dirty="0">
                <a:hlinkClick r:id="rId5"/>
              </a:rPr>
              <a:t>https://www.argentina.gob.ar/trabajo/estadisticas/encuesta-de-actividades-de-ninas-ninos-y-adolescentes/modelo-de-identificacion</a:t>
            </a:r>
            <a:endParaRPr lang="es-AR" sz="2000" u="sng" dirty="0"/>
          </a:p>
          <a:p>
            <a:pPr algn="just"/>
            <a:endParaRPr lang="es-AR" sz="2000" u="sng" dirty="0"/>
          </a:p>
          <a:p>
            <a:pPr marL="0" indent="0">
              <a:defRPr/>
            </a:pPr>
            <a:endParaRPr lang="es-AR" sz="24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243" name="Google Shape;98;p18">
            <a:extLst>
              <a:ext uri="{FF2B5EF4-FFF2-40B4-BE49-F238E27FC236}">
                <a16:creationId xmlns:a16="http://schemas.microsoft.com/office/drawing/2014/main" id="{CBB9E736-1D21-79BB-8503-EA2A4053BE6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57767" y="378885"/>
            <a:ext cx="11019367" cy="1780116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AR" altLang="en-US" sz="48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  <a:sym typeface="Calibri" panose="020F0502020204030204" pitchFamily="34" charset="0"/>
              </a:rPr>
              <a:t>Publicaciones disponibles/Estudios del OTIA</a:t>
            </a:r>
            <a:endParaRPr lang="en-US" altLang="en-US" sz="48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25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Definición conceptual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D3350-6914-001D-8E22-9077AFB6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-41031"/>
            <a:ext cx="12192000" cy="28803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96627698"/>
              </p:ext>
            </p:extLst>
          </p:nvPr>
        </p:nvGraphicFramePr>
        <p:xfrm>
          <a:off x="1290591" y="157397"/>
          <a:ext cx="10132782" cy="398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6"/>
          <p:cNvSpPr/>
          <p:nvPr/>
        </p:nvSpPr>
        <p:spPr>
          <a:xfrm>
            <a:off x="1060911" y="4371827"/>
            <a:ext cx="10362461" cy="1781175"/>
          </a:xfrm>
          <a:prstGeom prst="roundRect">
            <a:avLst/>
          </a:prstGeom>
          <a:solidFill>
            <a:schemeClr val="accent1">
              <a:lumMod val="50000"/>
              <a:alpha val="13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1290591" y="4448026"/>
            <a:ext cx="98152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continuas transversales al Sistema de Información</a:t>
            </a:r>
            <a:r>
              <a:rPr lang="es-A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Capacitaciones/ talleres.                                                                                                                                       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Articulación permanente con organismos internacionales (OIT, CEPAL, UNICEF)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Acompañamiento/intercambio/articulación con distintas áreas y niveles de gobierno (CONAETI, </a:t>
            </a:r>
            <a:r>
              <a:rPr lang="es-A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COPRETIs</a:t>
            </a:r>
            <a:r>
              <a:rPr lang="es-A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, </a:t>
            </a:r>
            <a:r>
              <a:rPr lang="es-A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etc</a:t>
            </a:r>
            <a:r>
              <a:rPr lang="es-A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)  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Intercambio/articulación con actores sociales no gubernamentales (Sindicatos, Empresas, ONG, </a:t>
            </a:r>
            <a:r>
              <a:rPr lang="es-AR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etc</a:t>
            </a:r>
            <a:r>
              <a:rPr lang="es-A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)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A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Intercambio/encuentros con actores locales de territorios o sectores específicos de actividad (referentes del mundo del trabajo, de la salud, de la educación, de la sociedad civil, responsables de políticas/programas vinculados a la temática).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33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/>
          <a:srcRect l="8731" t="11781" r="8731" b="71326"/>
          <a:stretch/>
        </p:blipFill>
        <p:spPr>
          <a:xfrm>
            <a:off x="0" y="0"/>
            <a:ext cx="12192000" cy="84202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50134" y="138846"/>
            <a:ext cx="126348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CAPTACIÓN Y MEDICIÓN DEL TRABAJO INFANTIL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8366A79-E840-F9B3-8919-DC2A8866A7C7}"/>
              </a:ext>
            </a:extLst>
          </p:cNvPr>
          <p:cNvSpPr txBox="1">
            <a:spLocks/>
          </p:cNvSpPr>
          <p:nvPr/>
        </p:nvSpPr>
        <p:spPr bwMode="auto">
          <a:xfrm>
            <a:off x="4664544" y="1682751"/>
            <a:ext cx="3768587" cy="43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Invisibilidad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Naturalización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53010"/>
              </a:buClr>
              <a:buSzTx/>
              <a:buFont typeface="Wingdings 3" pitchFamily="18" charset="2"/>
              <a:buChar char=""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Ocultamiento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B1EE360-26D7-5FB4-A488-DF4009DDBAD3}"/>
              </a:ext>
            </a:extLst>
          </p:cNvPr>
          <p:cNvSpPr/>
          <p:nvPr/>
        </p:nvSpPr>
        <p:spPr>
          <a:xfrm>
            <a:off x="66227" y="2442567"/>
            <a:ext cx="3768587" cy="1311965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47EEB6-B7E0-F05D-3D68-F69D6A68036B}"/>
              </a:ext>
            </a:extLst>
          </p:cNvPr>
          <p:cNvSpPr txBox="1"/>
          <p:nvPr/>
        </p:nvSpPr>
        <p:spPr>
          <a:xfrm>
            <a:off x="318431" y="2546286"/>
            <a:ext cx="3264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Fenómeno complejo y multidimensional</a:t>
            </a: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2D3BC99E-2D17-B914-4425-BBB8374057FF}"/>
              </a:ext>
            </a:extLst>
          </p:cNvPr>
          <p:cNvSpPr/>
          <p:nvPr/>
        </p:nvSpPr>
        <p:spPr>
          <a:xfrm>
            <a:off x="3946678" y="1574549"/>
            <a:ext cx="993914" cy="3048000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009226D-8551-116C-70C6-50F38DB17EB0}"/>
              </a:ext>
            </a:extLst>
          </p:cNvPr>
          <p:cNvSpPr/>
          <p:nvPr/>
        </p:nvSpPr>
        <p:spPr>
          <a:xfrm>
            <a:off x="7251410" y="2690159"/>
            <a:ext cx="1463040" cy="842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5AF529-7F03-D792-20A0-28116FCB6D97}"/>
              </a:ext>
            </a:extLst>
          </p:cNvPr>
          <p:cNvSpPr txBox="1"/>
          <p:nvPr/>
        </p:nvSpPr>
        <p:spPr>
          <a:xfrm>
            <a:off x="8927823" y="1574549"/>
            <a:ext cx="32641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Relevancia del diseño de instrumentos metodológicos adecuados para la captación del fenómeno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B62D867-41B6-92C8-57DF-2EF45D0C9EBD}"/>
              </a:ext>
            </a:extLst>
          </p:cNvPr>
          <p:cNvSpPr/>
          <p:nvPr/>
        </p:nvSpPr>
        <p:spPr>
          <a:xfrm>
            <a:off x="8714450" y="1428639"/>
            <a:ext cx="3264177" cy="3424715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1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" y="0"/>
            <a:ext cx="26371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9" y="974854"/>
            <a:ext cx="241334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Observatorio de Trabajo Infantil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y Adolescente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OTIA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es-ES_tradnl" altLang="es-A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lang="es-ES_tradnl" altLang="es-AR" sz="2600" b="1" dirty="0">
                <a:solidFill>
                  <a:prstClr val="white"/>
                </a:solidFill>
                <a:latin typeface="Calibri" panose="020F0502020204030204" pitchFamily="34" charset="0"/>
                <a:sym typeface="Open Sans" panose="020B0606030504020204" pitchFamily="34" charset="0"/>
              </a:rPr>
              <a:t>Encuestas, estudios y herramientas metodológicas</a:t>
            </a:r>
            <a:endParaRPr kumimoji="0" lang="es-ES_tradnl" altLang="es-A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kumimoji="0" lang="es-ES_tradnl" altLang="es-A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endParaRPr kumimoji="0" lang="es-AR" altLang="es-AR" sz="2600" b="1" i="0" u="none" strike="noStrike" kern="1200" cap="none" spc="0" normalizeH="0" baseline="0" noProof="0" dirty="0">
              <a:ln>
                <a:noFill/>
              </a:ln>
              <a:solidFill>
                <a:srgbClr val="00A5DB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Arial" panose="020B0604020202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Google Shape;539;p69">
            <a:extLst>
              <a:ext uri="{FF2B5EF4-FFF2-40B4-BE49-F238E27FC236}">
                <a16:creationId xmlns:a16="http://schemas.microsoft.com/office/drawing/2014/main" id="{9CF3B4A2-6D02-48C5-DAFF-08595BC2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568" y="437426"/>
            <a:ext cx="9039087" cy="59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69" tIns="105597" rIns="107269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itchFamily="34" charset="0"/>
              <a:buNone/>
              <a:tabLst/>
              <a:defRPr/>
            </a:pP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Open Sans" charset="0"/>
              </a:rPr>
              <a:t>PRINCIPALES ESTRATEGIAS METODÓLOGICAS PARA LA CAPTACIÓN Y VISIBILIZACIÓN DEL TRABAJO INFANTIL Y ADOLESCENTE</a:t>
            </a:r>
          </a:p>
          <a:p>
            <a:pPr algn="just">
              <a:spcAft>
                <a:spcPts val="600"/>
              </a:spcAft>
              <a:defRPr/>
            </a:pPr>
            <a:endParaRPr lang="es-ES_tradnl" altLang="es-AR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Open Sans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ES_tradnl" alt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- Estudios sobre la base de Encuestas: </a:t>
            </a:r>
            <a:r>
              <a:rPr lang="es-ES_tradnl" altLang="es-AR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LA ENCUESTA DE ACTIVIDADES DE NIÑOS, NIÑAS y ADOLESCENTES (EANNA) </a:t>
            </a:r>
            <a:r>
              <a:rPr lang="es-ES_tradnl" altLang="es-AR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y la participación en otros relevamientos (MICS de UNICEF). </a:t>
            </a:r>
          </a:p>
          <a:p>
            <a:pPr algn="just">
              <a:spcAft>
                <a:spcPts val="600"/>
              </a:spcAft>
              <a:defRPr/>
            </a:pPr>
            <a:endParaRPr lang="es-ES_tradnl" altLang="es-AR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Montserrat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- El Modelo de Identificación del Riesgo de Trabajo Infantil y Adolescente -MIRTI-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 (CEPAL  - OIT - </a:t>
            </a:r>
            <a:r>
              <a:rPr lang="es-ES" sz="2000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MTEySS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 ). </a:t>
            </a:r>
          </a:p>
          <a:p>
            <a:pPr algn="just">
              <a:spcAft>
                <a:spcPts val="600"/>
              </a:spcAft>
              <a:defRPr/>
            </a:pPr>
            <a:endParaRPr lang="es-E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- Estudios Cualitativos: 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Diagnósticos participativos, estudios rápidos en sectores productivos (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sector ladrillero artesanal, en basurales, en la agricultura, en ferias y talleres textiles, etc.)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 y estudios en profundidad.</a:t>
            </a:r>
            <a:endParaRPr lang="es-ES" sz="2000" b="1" strike="sngStrike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endParaRPr lang="es-ES" sz="2000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- </a:t>
            </a:r>
            <a:r>
              <a:rPr lang="es-ES" sz="20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Evaluación de programas </a:t>
            </a:r>
            <a:r>
              <a:rPr lang="es-ES" sz="2000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</a:rPr>
              <a:t>orientados a la erradicación y prevención del trabajo infantil y a la protección del Trabajo Adolescente: El caso del Programa Buena Cosecha. </a:t>
            </a:r>
          </a:p>
          <a:p>
            <a:pPr marL="536433" marR="0" lvl="0" indent="-357622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tabLst/>
              <a:defRPr/>
            </a:pPr>
            <a:endParaRPr kumimoji="0" lang="es-ES" altLang="es-A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  <a:sym typeface="Montserrat" charset="0"/>
            </a:endParaRPr>
          </a:p>
          <a:p>
            <a:pPr marL="536433" marR="0" lvl="0" indent="-357622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tabLst/>
              <a:defRPr/>
            </a:pPr>
            <a:endParaRPr kumimoji="0" lang="es-ES_tradnl" altLang="es-A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Montserrat" charset="0"/>
            </a:endParaRPr>
          </a:p>
          <a:p>
            <a:pPr marL="536433" marR="0" lvl="0" indent="-357622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tabLst/>
              <a:defRPr/>
            </a:pPr>
            <a:endParaRPr kumimoji="0" lang="es-ES_tradnl" altLang="es-AR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Montserrat" charset="0"/>
            </a:endParaRPr>
          </a:p>
          <a:p>
            <a:pPr marL="536433" marR="0" lvl="0" indent="-357622" algn="l" defTabSz="914400" rtl="0" eaLnBrk="1" fontAlgn="base" latinLnBrk="0" hangingPunct="1">
              <a:lnSpc>
                <a:spcPct val="100000"/>
              </a:lnSpc>
              <a:spcBef>
                <a:spcPts val="2347"/>
              </a:spcBef>
              <a:spcAft>
                <a:spcPts val="2347"/>
              </a:spcAft>
              <a:buClr>
                <a:srgbClr val="0094D4"/>
              </a:buClr>
              <a:buSzPts val="1200"/>
              <a:buFontTx/>
              <a:buNone/>
              <a:tabLst/>
              <a:defRPr/>
            </a:pPr>
            <a:br>
              <a:rPr kumimoji="0" lang="es-AR" altLang="es-A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  <a:sym typeface="Montserrat" charset="0"/>
              </a:rPr>
            </a:br>
            <a:endParaRPr kumimoji="0" lang="es-AR" altLang="es-AR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0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6569968"/>
            <a:ext cx="12192000" cy="28803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Definición conceptual 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6E9D1D98-4976-AAAB-2717-AE60CCE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391" y="1510723"/>
            <a:ext cx="843687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ENCUESTA DE</a:t>
            </a:r>
            <a:r>
              <a:rPr kumimoji="0" lang="es-ES" altLang="es-ES" sz="2400" b="1" i="0" u="none" strike="noStrike" kern="1200" cap="none" spc="0" normalizeH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ACTIVIDADES DE NIÑOS, NIÑAS Y ADOLESCENTES</a:t>
            </a:r>
            <a:r>
              <a:rPr kumimoji="0" lang="es-ES" altLang="es-A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D3350-6914-001D-8E22-9077AFB63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0" y="-41031"/>
            <a:ext cx="1219200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5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631505" y="56818"/>
            <a:ext cx="871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 Rounded MT Bold" pitchFamily="34" charset="0"/>
                <a:ea typeface="DejaVu Sans"/>
                <a:cs typeface="+mn-cs"/>
              </a:rPr>
              <a:t>Monitoreo del Plan Nacional para la Prevención y Erradicación del Trabajo Infantil y Protección del Trabajo Adolescente 2018-2022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168241" y="149151"/>
            <a:ext cx="1142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Desafíos para la medición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45ECA-40DD-E239-186D-1AF786DDD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731" t="11206" r="8731" b="85327"/>
          <a:stretch/>
        </p:blipFill>
        <p:spPr>
          <a:xfrm>
            <a:off x="1" y="0"/>
            <a:ext cx="263718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Google Shape;410;p59">
            <a:extLst>
              <a:ext uri="{FF2B5EF4-FFF2-40B4-BE49-F238E27FC236}">
                <a16:creationId xmlns:a16="http://schemas.microsoft.com/office/drawing/2014/main" id="{D6B5C134-4220-F493-2D0F-24DE1AAB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" y="1057275"/>
            <a:ext cx="241334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215" tIns="40215" rIns="40215" bIns="40215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ES_tradnl" altLang="es-AR" sz="2600" b="1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EANNA</a:t>
            </a:r>
            <a:r>
              <a:rPr lang="es-ES_tradnl" altLang="es-AR" sz="2600" dirty="0">
                <a:solidFill>
                  <a:schemeClr val="bg1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es-ES_tradnl" altLang="es-AR" sz="2600" dirty="0">
              <a:solidFill>
                <a:schemeClr val="bg1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ES_tradnl" altLang="es-AR" sz="2600" b="1" dirty="0">
                <a:solidFill>
                  <a:schemeClr val="bg1"/>
                </a:solidFill>
                <a:latin typeface="Calibri" panose="020F0502020204030204" pitchFamily="34" charset="0"/>
                <a:sym typeface="Open Sans" panose="020B0606030504020204" pitchFamily="34" charset="0"/>
              </a:rPr>
              <a:t>Encuesta de Actividades de Niños, Niñas y Adolescentes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s-ES_tradnl" altLang="es-AR" sz="2600" b="1" dirty="0">
                <a:solidFill>
                  <a:schemeClr val="bg1"/>
                </a:solidFill>
                <a:latin typeface="Calibri" panose="020F0502020204030204" pitchFamily="34" charset="0"/>
                <a:sym typeface="Open Sans" panose="020B0606030504020204" pitchFamily="34" charset="0"/>
              </a:rPr>
              <a:t>2016/2017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es-AR" altLang="es-AR" sz="2600" b="1" dirty="0">
              <a:solidFill>
                <a:srgbClr val="00A5DB"/>
              </a:solidFill>
              <a:latin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Google Shape;539;p69">
            <a:extLst>
              <a:ext uri="{FF2B5EF4-FFF2-40B4-BE49-F238E27FC236}">
                <a16:creationId xmlns:a16="http://schemas.microsoft.com/office/drawing/2014/main" id="{9CF3B4A2-6D02-48C5-DAFF-08595BC25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513" y="338139"/>
            <a:ext cx="8653670" cy="59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69" tIns="105597" rIns="107269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itchFamily="34" charset="0"/>
              <a:buNone/>
              <a:defRPr/>
            </a:pP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Open Sans" charset="0"/>
              </a:rPr>
              <a:t>PRIMERA ENCUESTA DE COBERTURA NACIONAL SOBRE TRABAJO INFANTIL Y ADOLESCENTE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itchFamily="34" charset="0"/>
              <a:buNone/>
              <a:defRPr/>
            </a:pPr>
            <a:endParaRPr lang="es-ES_tradnl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Open Sans" charset="0"/>
            </a:endParaRP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defRPr/>
            </a:pPr>
            <a:endParaRPr lang="es-ES_tradnl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Montserrat" charset="0"/>
            </a:endParaRP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defRPr/>
            </a:pP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Población Objetivo: </a:t>
            </a:r>
            <a:r>
              <a:rPr lang="es-ES_tradnl" altLang="es-AR" sz="2400" b="1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NNyA</a:t>
            </a: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 entre 5 y 17 años.</a:t>
            </a: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defRPr/>
            </a:pPr>
            <a:endParaRPr lang="es-ES_tradnl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Montserrat" charset="0"/>
            </a:endParaRP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defRPr/>
            </a:pPr>
            <a:r>
              <a:rPr lang="es-ES_tradnl" altLang="es-AR" sz="2400" b="1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Respondentes</a:t>
            </a: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: Los propios </a:t>
            </a:r>
            <a:r>
              <a:rPr lang="es-ES_tradnl" altLang="es-AR" sz="2400" b="1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NNyA</a:t>
            </a: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.</a:t>
            </a: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defRPr/>
            </a:pPr>
            <a:endParaRPr lang="es-ES_tradnl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Montserrat" charset="0"/>
            </a:endParaRP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defRPr/>
            </a:pP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Cuestionarios: Vivienda, Hogar y Actividades.</a:t>
            </a: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defRPr/>
            </a:pPr>
            <a:endParaRPr lang="es-ES_tradnl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Montserrat" charset="0"/>
            </a:endParaRP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defRPr/>
            </a:pP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Cobertura Urbana: Localidades urbanas de 2000 o más habitantes. (Convenio </a:t>
            </a:r>
            <a:r>
              <a:rPr lang="es-ES_tradnl" altLang="es-AR" sz="2400" b="1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MTEySS</a:t>
            </a: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-INDEC).</a:t>
            </a: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defRPr/>
            </a:pPr>
            <a:endParaRPr lang="es-ES_tradnl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Montserrat" charset="0"/>
            </a:endParaRPr>
          </a:p>
          <a:p>
            <a:pPr marL="536433" indent="-357622" fontAlgn="base">
              <a:spcBef>
                <a:spcPct val="0"/>
              </a:spcBef>
              <a:spcAft>
                <a:spcPct val="0"/>
              </a:spcAft>
              <a:buClr>
                <a:srgbClr val="0094D4"/>
              </a:buClr>
              <a:buSzPts val="1200"/>
              <a:buFont typeface="Montserrat" charset="0"/>
              <a:buChar char="●"/>
              <a:defRPr/>
            </a:pP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Cobertura Rural: Poblaciones rurales agrupadas (64%) y dispersas (36%) de menos de 2000 habitantes (Marco muestral y operativo a cargo del </a:t>
            </a:r>
            <a:r>
              <a:rPr lang="es-ES_tradnl" altLang="es-AR" sz="2400" b="1" dirty="0" err="1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MTEySS</a:t>
            </a:r>
            <a:r>
              <a:rPr lang="es-ES_tradnl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  <a:t>).</a:t>
            </a:r>
          </a:p>
          <a:p>
            <a:pPr marL="536433" indent="-357622" fontAlgn="base">
              <a:spcBef>
                <a:spcPts val="2347"/>
              </a:spcBef>
              <a:spcAft>
                <a:spcPts val="2347"/>
              </a:spcAft>
              <a:buClr>
                <a:srgbClr val="0094D4"/>
              </a:buClr>
              <a:buSzPts val="1200"/>
              <a:defRPr/>
            </a:pPr>
            <a:br>
              <a:rPr lang="es-AR" altLang="es-AR" sz="2400" b="1" dirty="0">
                <a:solidFill>
                  <a:srgbClr val="44546A">
                    <a:lumMod val="75000"/>
                  </a:srgbClr>
                </a:solidFill>
                <a:latin typeface="Calibri Light" panose="020F0302020204030204" pitchFamily="34" charset="0"/>
                <a:sym typeface="Montserrat" charset="0"/>
              </a:rPr>
            </a:br>
            <a:endParaRPr lang="es-AR" altLang="es-AR" sz="2400" b="1" dirty="0">
              <a:solidFill>
                <a:srgbClr val="44546A">
                  <a:lumMod val="75000"/>
                </a:srgbClr>
              </a:solidFill>
              <a:latin typeface="Calibri Light" panose="020F0302020204030204" pitchFamily="34" charset="0"/>
              <a:sym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0994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5343</Words>
  <Application>Microsoft Office PowerPoint</Application>
  <PresentationFormat>Panorámica</PresentationFormat>
  <Paragraphs>508</Paragraphs>
  <Slides>47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47</vt:i4>
      </vt:variant>
    </vt:vector>
  </HeadingPairs>
  <TitlesOfParts>
    <vt:vector size="63" baseType="lpstr">
      <vt:lpstr>Arial</vt:lpstr>
      <vt:lpstr>Arial Rounded MT Bold</vt:lpstr>
      <vt:lpstr>Calibri</vt:lpstr>
      <vt:lpstr>Calibri Light</vt:lpstr>
      <vt:lpstr>Candara</vt:lpstr>
      <vt:lpstr>Montserrat</vt:lpstr>
      <vt:lpstr>Montserrat SemiBold</vt:lpstr>
      <vt:lpstr>Noto Sans Symbols</vt:lpstr>
      <vt:lpstr>Open Sans</vt:lpstr>
      <vt:lpstr>Symbol</vt:lpstr>
      <vt:lpstr>Times New Roman</vt:lpstr>
      <vt:lpstr>Wingdings</vt:lpstr>
      <vt:lpstr>Wingdings 3</vt:lpstr>
      <vt:lpstr>1_Tema de Office</vt:lpstr>
      <vt:lpstr>Simple Light</vt:lpstr>
      <vt:lpstr>2_Tema de Office</vt:lpstr>
      <vt:lpstr>  Observatorio de Trabajo Infantil y adolescente – OTIA  Subsecretaría de Planificación, Estudios y Estadísticas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modo de ejemplo: Estrategias de captación para los más pequeños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Explicación de factores causales y efectos del problema</vt:lpstr>
      <vt:lpstr>Presentación de PowerPoint</vt:lpstr>
      <vt:lpstr>Diagnósticos Participativos Locales: la experiencia de Misiones. </vt:lpstr>
      <vt:lpstr>Dimensiones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Publicaciones disponibles/Estudios del OTIA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Observatorio de Trabajo Infantil y adolescente – OTIA  Subsecretaría de Planificación, Estudios y Estadísticas</dc:title>
  <dc:creator>Julieta Vera</dc:creator>
  <cp:lastModifiedBy>Martín</cp:lastModifiedBy>
  <cp:revision>114</cp:revision>
  <dcterms:created xsi:type="dcterms:W3CDTF">2022-08-08T14:26:10Z</dcterms:created>
  <dcterms:modified xsi:type="dcterms:W3CDTF">2023-06-01T15:35:27Z</dcterms:modified>
</cp:coreProperties>
</file>