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5"/>
  </p:notesMasterIdLst>
  <p:sldIdLst>
    <p:sldId id="289" r:id="rId5"/>
    <p:sldId id="335" r:id="rId6"/>
    <p:sldId id="336" r:id="rId7"/>
    <p:sldId id="355" r:id="rId8"/>
    <p:sldId id="356" r:id="rId9"/>
    <p:sldId id="357" r:id="rId10"/>
    <p:sldId id="351" r:id="rId11"/>
    <p:sldId id="358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54" r:id="rId21"/>
    <p:sldId id="305" r:id="rId22"/>
    <p:sldId id="306" r:id="rId23"/>
    <p:sldId id="307" r:id="rId24"/>
    <p:sldId id="308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59" r:id="rId34"/>
    <p:sldId id="319" r:id="rId35"/>
    <p:sldId id="352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53" r:id="rId45"/>
    <p:sldId id="330" r:id="rId46"/>
    <p:sldId id="331" r:id="rId47"/>
    <p:sldId id="332" r:id="rId48"/>
    <p:sldId id="333" r:id="rId49"/>
    <p:sldId id="334" r:id="rId50"/>
    <p:sldId id="337" r:id="rId51"/>
    <p:sldId id="338" r:id="rId52"/>
    <p:sldId id="339" r:id="rId53"/>
    <p:sldId id="340" r:id="rId54"/>
    <p:sldId id="341" r:id="rId55"/>
    <p:sldId id="343" r:id="rId56"/>
    <p:sldId id="344" r:id="rId57"/>
    <p:sldId id="346" r:id="rId58"/>
    <p:sldId id="347" r:id="rId59"/>
    <p:sldId id="348" r:id="rId60"/>
    <p:sldId id="349" r:id="rId61"/>
    <p:sldId id="350" r:id="rId62"/>
    <p:sldId id="311" r:id="rId63"/>
    <p:sldId id="258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FB1"/>
    <a:srgbClr val="29C7FF"/>
    <a:srgbClr val="00B4F4"/>
    <a:srgbClr val="009FE3"/>
    <a:srgbClr val="00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F2CBA-1921-42C7-BBAE-29DA797AB5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91E667-205C-423E-B3C9-B8584E126E2F}">
      <dgm:prSet phldrT="[Texto]" custT="1"/>
      <dgm:spPr>
        <a:solidFill>
          <a:srgbClr val="A2D1E8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AR" sz="1900" dirty="0">
              <a:latin typeface="Arial" panose="020B0604020202020204" pitchFamily="34" charset="0"/>
              <a:cs typeface="Arial" panose="020B0604020202020204" pitchFamily="34" charset="0"/>
            </a:rPr>
            <a:t>ofrecimiento</a:t>
          </a:r>
        </a:p>
      </dgm:t>
    </dgm:pt>
    <dgm:pt modelId="{17BA54AA-461F-4A63-92DF-CA87352754F5}" type="parTrans" cxnId="{36B42903-583B-45B5-A726-E1EFE9B75F7A}">
      <dgm:prSet/>
      <dgm:spPr/>
      <dgm:t>
        <a:bodyPr/>
        <a:lstStyle/>
        <a:p>
          <a:endParaRPr lang="es-AR"/>
        </a:p>
      </dgm:t>
    </dgm:pt>
    <dgm:pt modelId="{DE049D50-20A8-49CB-B123-E2C088B8B6B7}" type="sibTrans" cxnId="{36B42903-583B-45B5-A726-E1EFE9B75F7A}">
      <dgm:prSet/>
      <dgm:spPr/>
      <dgm:t>
        <a:bodyPr/>
        <a:lstStyle/>
        <a:p>
          <a:endParaRPr lang="es-AR"/>
        </a:p>
      </dgm:t>
    </dgm:pt>
    <dgm:pt modelId="{CA35C34C-128F-448C-BA8D-B5676C6A077F}">
      <dgm:prSet phldrT="[Texto]"/>
      <dgm:spPr>
        <a:solidFill>
          <a:srgbClr val="87C3E1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captación o reclutamiento</a:t>
          </a:r>
        </a:p>
      </dgm:t>
    </dgm:pt>
    <dgm:pt modelId="{0B6F283C-3284-42FB-BAC2-F714BE3D8ADE}" type="parTrans" cxnId="{53DECEDD-23E3-467F-A2E9-5A67E78D8A9F}">
      <dgm:prSet/>
      <dgm:spPr/>
      <dgm:t>
        <a:bodyPr/>
        <a:lstStyle/>
        <a:p>
          <a:endParaRPr lang="es-AR"/>
        </a:p>
      </dgm:t>
    </dgm:pt>
    <dgm:pt modelId="{E8C82919-1B2F-4CEC-9AA4-57AA2D993F6C}" type="sibTrans" cxnId="{53DECEDD-23E3-467F-A2E9-5A67E78D8A9F}">
      <dgm:prSet/>
      <dgm:spPr/>
      <dgm:t>
        <a:bodyPr/>
        <a:lstStyle/>
        <a:p>
          <a:endParaRPr lang="es-AR"/>
        </a:p>
      </dgm:t>
    </dgm:pt>
    <dgm:pt modelId="{6CA8CE0D-098A-4054-93BB-5F516E24C345}">
      <dgm:prSet phldrT="[Texto]"/>
      <dgm:spPr>
        <a:solidFill>
          <a:srgbClr val="57ABD5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traslado o transporte</a:t>
          </a:r>
        </a:p>
      </dgm:t>
    </dgm:pt>
    <dgm:pt modelId="{003D2AD9-4C63-4B2C-BD7F-42BFCFA0D2F6}" type="parTrans" cxnId="{9D12BA5F-05D2-49B2-B0B4-CB76BD48E564}">
      <dgm:prSet/>
      <dgm:spPr/>
      <dgm:t>
        <a:bodyPr/>
        <a:lstStyle/>
        <a:p>
          <a:endParaRPr lang="es-AR"/>
        </a:p>
      </dgm:t>
    </dgm:pt>
    <dgm:pt modelId="{412C97AE-E288-4CFB-BFA7-85CFE4F04963}" type="sibTrans" cxnId="{9D12BA5F-05D2-49B2-B0B4-CB76BD48E564}">
      <dgm:prSet/>
      <dgm:spPr/>
      <dgm:t>
        <a:bodyPr/>
        <a:lstStyle/>
        <a:p>
          <a:endParaRPr lang="es-AR"/>
        </a:p>
      </dgm:t>
    </dgm:pt>
    <dgm:pt modelId="{D4FF28E4-5870-49AE-94E4-0DA5CA37938D}">
      <dgm:prSet phldrT="[Texto]"/>
      <dgm:spPr>
        <a:solidFill>
          <a:srgbClr val="3091C2"/>
        </a:solidFill>
        <a:ln>
          <a:solidFill>
            <a:schemeClr val="bg1"/>
          </a:solidFill>
        </a:ln>
      </dgm:spPr>
      <dgm:t>
        <a:bodyPr/>
        <a:lstStyle/>
        <a:p>
          <a:r>
            <a:rPr lang="es-AR" dirty="0">
              <a:latin typeface="Arial" panose="020B0604020202020204" pitchFamily="34" charset="0"/>
              <a:cs typeface="Arial" panose="020B0604020202020204" pitchFamily="34" charset="0"/>
            </a:rPr>
            <a:t>acogida o recepción</a:t>
          </a:r>
        </a:p>
      </dgm:t>
    </dgm:pt>
    <dgm:pt modelId="{851419AF-934F-41FC-9EB4-124D7B563D1C}" type="parTrans" cxnId="{7EBB1700-107E-44FE-90EF-27730777F7F7}">
      <dgm:prSet/>
      <dgm:spPr/>
      <dgm:t>
        <a:bodyPr/>
        <a:lstStyle/>
        <a:p>
          <a:endParaRPr lang="es-AR"/>
        </a:p>
      </dgm:t>
    </dgm:pt>
    <dgm:pt modelId="{1822C05E-C114-4CC8-AF69-77EA88D16A4B}" type="sibTrans" cxnId="{7EBB1700-107E-44FE-90EF-27730777F7F7}">
      <dgm:prSet/>
      <dgm:spPr/>
      <dgm:t>
        <a:bodyPr/>
        <a:lstStyle/>
        <a:p>
          <a:endParaRPr lang="es-AR"/>
        </a:p>
      </dgm:t>
    </dgm:pt>
    <dgm:pt modelId="{D2718D99-DA42-4835-84F9-AB9FBE22C13B}" type="pres">
      <dgm:prSet presAssocID="{F14F2CBA-1921-42C7-BBAE-29DA797AB5E4}" presName="Name0" presStyleCnt="0">
        <dgm:presLayoutVars>
          <dgm:dir/>
          <dgm:animLvl val="lvl"/>
          <dgm:resizeHandles val="exact"/>
        </dgm:presLayoutVars>
      </dgm:prSet>
      <dgm:spPr/>
    </dgm:pt>
    <dgm:pt modelId="{862236AF-D803-45DB-BF86-3C93D9E1FF08}" type="pres">
      <dgm:prSet presAssocID="{9D91E667-205C-423E-B3C9-B8584E126E2F}" presName="parTxOnly" presStyleLbl="node1" presStyleIdx="0" presStyleCnt="4" custLinFactY="-33465" custLinFactNeighborX="50844" custLinFactNeighborY="-100000">
        <dgm:presLayoutVars>
          <dgm:chMax val="0"/>
          <dgm:chPref val="0"/>
          <dgm:bulletEnabled val="1"/>
        </dgm:presLayoutVars>
      </dgm:prSet>
      <dgm:spPr/>
    </dgm:pt>
    <dgm:pt modelId="{FD241FF4-B37A-472E-9F44-8CC0A2BC00BF}" type="pres">
      <dgm:prSet presAssocID="{DE049D50-20A8-49CB-B123-E2C088B8B6B7}" presName="parTxOnlySpace" presStyleCnt="0"/>
      <dgm:spPr/>
    </dgm:pt>
    <dgm:pt modelId="{F55F67D2-B759-4F27-A396-303239FDC3B1}" type="pres">
      <dgm:prSet presAssocID="{CA35C34C-128F-448C-BA8D-B5676C6A077F}" presName="parTxOnly" presStyleLbl="node1" presStyleIdx="1" presStyleCnt="4" custLinFactY="-32660" custLinFactNeighborX="-7192" custLinFactNeighborY="-100000">
        <dgm:presLayoutVars>
          <dgm:chMax val="0"/>
          <dgm:chPref val="0"/>
          <dgm:bulletEnabled val="1"/>
        </dgm:presLayoutVars>
      </dgm:prSet>
      <dgm:spPr/>
    </dgm:pt>
    <dgm:pt modelId="{637347FB-9CF2-458F-A3BF-CE0F47420A07}" type="pres">
      <dgm:prSet presAssocID="{E8C82919-1B2F-4CEC-9AA4-57AA2D993F6C}" presName="parTxOnlySpace" presStyleCnt="0"/>
      <dgm:spPr/>
    </dgm:pt>
    <dgm:pt modelId="{2952E098-20FF-47AF-8008-4C69E6C433F7}" type="pres">
      <dgm:prSet presAssocID="{6CA8CE0D-098A-4054-93BB-5F516E24C345}" presName="parTxOnly" presStyleLbl="node1" presStyleIdx="2" presStyleCnt="4" custLinFactY="-31346" custLinFactNeighborX="-67792" custLinFactNeighborY="-100000">
        <dgm:presLayoutVars>
          <dgm:chMax val="0"/>
          <dgm:chPref val="0"/>
          <dgm:bulletEnabled val="1"/>
        </dgm:presLayoutVars>
      </dgm:prSet>
      <dgm:spPr/>
    </dgm:pt>
    <dgm:pt modelId="{CCE93EE9-FD16-4B1A-BB3F-FFBC4A8F89C6}" type="pres">
      <dgm:prSet presAssocID="{412C97AE-E288-4CFB-BFA7-85CFE4F04963}" presName="parTxOnlySpace" presStyleCnt="0"/>
      <dgm:spPr/>
    </dgm:pt>
    <dgm:pt modelId="{D8AD6082-EA99-4D3A-BBCE-161DD1748741}" type="pres">
      <dgm:prSet presAssocID="{D4FF28E4-5870-49AE-94E4-0DA5CA37938D}" presName="parTxOnly" presStyleLbl="node1" presStyleIdx="3" presStyleCnt="4" custLinFactX="-2539" custLinFactY="-31347" custLinFactNeighborX="-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7EBB1700-107E-44FE-90EF-27730777F7F7}" srcId="{F14F2CBA-1921-42C7-BBAE-29DA797AB5E4}" destId="{D4FF28E4-5870-49AE-94E4-0DA5CA37938D}" srcOrd="3" destOrd="0" parTransId="{851419AF-934F-41FC-9EB4-124D7B563D1C}" sibTransId="{1822C05E-C114-4CC8-AF69-77EA88D16A4B}"/>
    <dgm:cxn modelId="{36B42903-583B-45B5-A726-E1EFE9B75F7A}" srcId="{F14F2CBA-1921-42C7-BBAE-29DA797AB5E4}" destId="{9D91E667-205C-423E-B3C9-B8584E126E2F}" srcOrd="0" destOrd="0" parTransId="{17BA54AA-461F-4A63-92DF-CA87352754F5}" sibTransId="{DE049D50-20A8-49CB-B123-E2C088B8B6B7}"/>
    <dgm:cxn modelId="{36720E32-E65A-4B88-905F-0BA3F85A5EAB}" type="presOf" srcId="{F14F2CBA-1921-42C7-BBAE-29DA797AB5E4}" destId="{D2718D99-DA42-4835-84F9-AB9FBE22C13B}" srcOrd="0" destOrd="0" presId="urn:microsoft.com/office/officeart/2005/8/layout/chevron1"/>
    <dgm:cxn modelId="{E6E0875E-E54F-4968-A80B-C5ACFC23AE7F}" type="presOf" srcId="{D4FF28E4-5870-49AE-94E4-0DA5CA37938D}" destId="{D8AD6082-EA99-4D3A-BBCE-161DD1748741}" srcOrd="0" destOrd="0" presId="urn:microsoft.com/office/officeart/2005/8/layout/chevron1"/>
    <dgm:cxn modelId="{9D12BA5F-05D2-49B2-B0B4-CB76BD48E564}" srcId="{F14F2CBA-1921-42C7-BBAE-29DA797AB5E4}" destId="{6CA8CE0D-098A-4054-93BB-5F516E24C345}" srcOrd="2" destOrd="0" parTransId="{003D2AD9-4C63-4B2C-BD7F-42BFCFA0D2F6}" sibTransId="{412C97AE-E288-4CFB-BFA7-85CFE4F04963}"/>
    <dgm:cxn modelId="{9E46A151-C207-4F4B-8A54-CC3582E7C0C1}" type="presOf" srcId="{9D91E667-205C-423E-B3C9-B8584E126E2F}" destId="{862236AF-D803-45DB-BF86-3C93D9E1FF08}" srcOrd="0" destOrd="0" presId="urn:microsoft.com/office/officeart/2005/8/layout/chevron1"/>
    <dgm:cxn modelId="{3952618E-9A7F-4C9C-88AA-F65076B0189C}" type="presOf" srcId="{6CA8CE0D-098A-4054-93BB-5F516E24C345}" destId="{2952E098-20FF-47AF-8008-4C69E6C433F7}" srcOrd="0" destOrd="0" presId="urn:microsoft.com/office/officeart/2005/8/layout/chevron1"/>
    <dgm:cxn modelId="{F8ED7AD8-8DC4-483E-BCA2-E9BECC896479}" type="presOf" srcId="{CA35C34C-128F-448C-BA8D-B5676C6A077F}" destId="{F55F67D2-B759-4F27-A396-303239FDC3B1}" srcOrd="0" destOrd="0" presId="urn:microsoft.com/office/officeart/2005/8/layout/chevron1"/>
    <dgm:cxn modelId="{53DECEDD-23E3-467F-A2E9-5A67E78D8A9F}" srcId="{F14F2CBA-1921-42C7-BBAE-29DA797AB5E4}" destId="{CA35C34C-128F-448C-BA8D-B5676C6A077F}" srcOrd="1" destOrd="0" parTransId="{0B6F283C-3284-42FB-BAC2-F714BE3D8ADE}" sibTransId="{E8C82919-1B2F-4CEC-9AA4-57AA2D993F6C}"/>
    <dgm:cxn modelId="{2D28E3A1-1A80-4D8F-84A5-2889A7AF1D0B}" type="presParOf" srcId="{D2718D99-DA42-4835-84F9-AB9FBE22C13B}" destId="{862236AF-D803-45DB-BF86-3C93D9E1FF08}" srcOrd="0" destOrd="0" presId="urn:microsoft.com/office/officeart/2005/8/layout/chevron1"/>
    <dgm:cxn modelId="{767C6B8B-B21C-4F38-9DE1-145B8DAB345E}" type="presParOf" srcId="{D2718D99-DA42-4835-84F9-AB9FBE22C13B}" destId="{FD241FF4-B37A-472E-9F44-8CC0A2BC00BF}" srcOrd="1" destOrd="0" presId="urn:microsoft.com/office/officeart/2005/8/layout/chevron1"/>
    <dgm:cxn modelId="{F58469A2-08A3-45F2-ACC3-A015B774F36C}" type="presParOf" srcId="{D2718D99-DA42-4835-84F9-AB9FBE22C13B}" destId="{F55F67D2-B759-4F27-A396-303239FDC3B1}" srcOrd="2" destOrd="0" presId="urn:microsoft.com/office/officeart/2005/8/layout/chevron1"/>
    <dgm:cxn modelId="{251F9AFA-6271-4FDF-9560-044B3F558ADB}" type="presParOf" srcId="{D2718D99-DA42-4835-84F9-AB9FBE22C13B}" destId="{637347FB-9CF2-458F-A3BF-CE0F47420A07}" srcOrd="3" destOrd="0" presId="urn:microsoft.com/office/officeart/2005/8/layout/chevron1"/>
    <dgm:cxn modelId="{B04E3A97-AC68-49A0-8F73-C69CA269A23C}" type="presParOf" srcId="{D2718D99-DA42-4835-84F9-AB9FBE22C13B}" destId="{2952E098-20FF-47AF-8008-4C69E6C433F7}" srcOrd="4" destOrd="0" presId="urn:microsoft.com/office/officeart/2005/8/layout/chevron1"/>
    <dgm:cxn modelId="{54FB2EA9-84D5-4744-A526-398316A8C62A}" type="presParOf" srcId="{D2718D99-DA42-4835-84F9-AB9FBE22C13B}" destId="{CCE93EE9-FD16-4B1A-BB3F-FFBC4A8F89C6}" srcOrd="5" destOrd="0" presId="urn:microsoft.com/office/officeart/2005/8/layout/chevron1"/>
    <dgm:cxn modelId="{EB0F63D6-34B9-4F72-8A60-B1F989D69A93}" type="presParOf" srcId="{D2718D99-DA42-4835-84F9-AB9FBE22C13B}" destId="{D8AD6082-EA99-4D3A-BBCE-161DD1748741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0E823-984B-456A-81F8-208CCA98D342}" type="doc">
      <dgm:prSet loTypeId="urn:microsoft.com/office/officeart/2005/8/layout/process5" loCatId="process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F1B07D6F-2F7D-4F3D-A5F1-0694B5E543B7}">
      <dgm:prSet phldrT="[Texto]" custT="1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sz="2600" b="1" dirty="0">
              <a:effectLst/>
              <a:latin typeface="Arial"/>
              <a:cs typeface="Arial"/>
            </a:rPr>
            <a:t>El accionar de la inspección del trabajo puede encontrar indicios de explotación laboral en operativos realizados</a:t>
          </a:r>
          <a:r>
            <a:rPr lang="es-AR" sz="2500" b="1" dirty="0">
              <a:effectLst/>
              <a:latin typeface="Arial"/>
              <a:cs typeface="Arial"/>
            </a:rPr>
            <a:t>:</a:t>
          </a:r>
          <a:endParaRPr lang="es-AR" sz="2500" dirty="0">
            <a:effectLst/>
            <a:latin typeface="Arial"/>
            <a:cs typeface="Arial"/>
          </a:endParaRPr>
        </a:p>
      </dgm:t>
    </dgm:pt>
    <dgm:pt modelId="{F2E5F305-A216-40CD-9ED5-FC93AD62EC41}" type="parTrans" cxnId="{B3283E38-739B-4730-8936-AD8CEA922E18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6657A67-EE1A-4555-90C7-7CDC87047613}" type="sibTrans" cxnId="{B3283E38-739B-4730-8936-AD8CEA922E18}">
      <dgm:prSet/>
      <dgm:spPr>
        <a:solidFill>
          <a:srgbClr val="0076B2"/>
        </a:solidFill>
      </dgm:spPr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FB174BAA-9778-43A7-8270-A3FE96897D7D}" type="pres">
      <dgm:prSet presAssocID="{5740E823-984B-456A-81F8-208CCA98D342}" presName="diagram" presStyleCnt="0">
        <dgm:presLayoutVars>
          <dgm:dir/>
          <dgm:resizeHandles val="exact"/>
        </dgm:presLayoutVars>
      </dgm:prSet>
      <dgm:spPr/>
    </dgm:pt>
    <dgm:pt modelId="{B91AF946-30BF-4B3C-A46F-1DD2B37EDA91}" type="pres">
      <dgm:prSet presAssocID="{F1B07D6F-2F7D-4F3D-A5F1-0694B5E543B7}" presName="node" presStyleLbl="node1" presStyleIdx="0" presStyleCnt="1" custScaleX="192895" custScaleY="34384" custLinFactNeighborX="930" custLinFactNeighborY="-44507">
        <dgm:presLayoutVars>
          <dgm:bulletEnabled val="1"/>
        </dgm:presLayoutVars>
      </dgm:prSet>
      <dgm:spPr/>
    </dgm:pt>
  </dgm:ptLst>
  <dgm:cxnLst>
    <dgm:cxn modelId="{B3283E38-739B-4730-8936-AD8CEA922E18}" srcId="{5740E823-984B-456A-81F8-208CCA98D342}" destId="{F1B07D6F-2F7D-4F3D-A5F1-0694B5E543B7}" srcOrd="0" destOrd="0" parTransId="{F2E5F305-A216-40CD-9ED5-FC93AD62EC41}" sibTransId="{06657A67-EE1A-4555-90C7-7CDC87047613}"/>
    <dgm:cxn modelId="{FAF02254-1C3E-42C4-9F59-FECEAB093BCD}" type="presOf" srcId="{F1B07D6F-2F7D-4F3D-A5F1-0694B5E543B7}" destId="{B91AF946-30BF-4B3C-A46F-1DD2B37EDA91}" srcOrd="0" destOrd="0" presId="urn:microsoft.com/office/officeart/2005/8/layout/process5"/>
    <dgm:cxn modelId="{51EB2C7A-3201-4E88-B4CE-C8D82852D5A8}" type="presOf" srcId="{5740E823-984B-456A-81F8-208CCA98D342}" destId="{FB174BAA-9778-43A7-8270-A3FE96897D7D}" srcOrd="0" destOrd="0" presId="urn:microsoft.com/office/officeart/2005/8/layout/process5"/>
    <dgm:cxn modelId="{07F0A2F4-6E6F-4432-982F-9A714ECB29AA}" type="presParOf" srcId="{FB174BAA-9778-43A7-8270-A3FE96897D7D}" destId="{B91AF946-30BF-4B3C-A46F-1DD2B37EDA91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0E823-984B-456A-81F8-208CCA98D342}" type="doc">
      <dgm:prSet loTypeId="urn:microsoft.com/office/officeart/2005/8/layout/process5" loCatId="process" qsTypeId="urn:microsoft.com/office/officeart/2005/8/quickstyle/simple1#3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F1B07D6F-2F7D-4F3D-A5F1-0694B5E543B7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b="1" dirty="0">
              <a:effectLst/>
              <a:latin typeface="Arial"/>
              <a:cs typeface="Arial"/>
            </a:rPr>
            <a:t>DETECCIÓN</a:t>
          </a:r>
          <a:r>
            <a:rPr lang="es-AR" dirty="0">
              <a:effectLst/>
              <a:latin typeface="Arial"/>
              <a:cs typeface="Arial"/>
            </a:rPr>
            <a:t>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de Indicios de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Explotación Laboral</a:t>
          </a:r>
        </a:p>
      </dgm:t>
    </dgm:pt>
    <dgm:pt modelId="{F2E5F305-A216-40CD-9ED5-FC93AD62EC41}" type="parTrans" cxnId="{B3283E38-739B-4730-8936-AD8CEA922E18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6657A67-EE1A-4555-90C7-7CDC87047613}" type="sibTrans" cxnId="{B3283E38-739B-4730-8936-AD8CEA922E18}">
      <dgm:prSet/>
      <dgm:spPr>
        <a:solidFill>
          <a:srgbClr val="0076B2"/>
        </a:solidFill>
      </dgm:spPr>
      <dgm:t>
        <a:bodyPr/>
        <a:lstStyle/>
        <a:p>
          <a:endParaRPr lang="es-AR" dirty="0">
            <a:solidFill>
              <a:schemeClr val="bg1"/>
            </a:solidFill>
          </a:endParaRPr>
        </a:p>
      </dgm:t>
    </dgm:pt>
    <dgm:pt modelId="{9C56E783-08CF-466D-B85B-76C93F2E6C71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b="1" dirty="0">
              <a:effectLst/>
              <a:latin typeface="Arial"/>
              <a:cs typeface="Arial"/>
            </a:rPr>
            <a:t>ACTA</a:t>
          </a:r>
          <a:r>
            <a:rPr lang="es-AR" dirty="0">
              <a:effectLst/>
              <a:latin typeface="Arial"/>
              <a:cs typeface="Arial"/>
            </a:rPr>
            <a:t> de Constatación de Indicios de Explotación Laboral</a:t>
          </a:r>
        </a:p>
      </dgm:t>
    </dgm:pt>
    <dgm:pt modelId="{D3D1EF04-262B-453C-96EB-A17A4FCF98EA}" type="parTrans" cxnId="{8AA82FF2-3144-4ED2-9C45-9593F8843B2A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B6FF17F9-BCAC-493E-A327-470EA0D337C9}" type="sibTrans" cxnId="{8AA82FF2-3144-4ED2-9C45-9593F8843B2A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57D4B439-3559-47A0-A94B-3C25AE81AC9C}">
      <dgm:prSet phldrT="[Texto]" custT="1"/>
      <dgm:spPr>
        <a:solidFill>
          <a:srgbClr val="0076B2"/>
        </a:solidFill>
        <a:ln>
          <a:noFill/>
        </a:ln>
      </dgm:spPr>
      <dgm:t>
        <a:bodyPr/>
        <a:lstStyle/>
        <a:p>
          <a:pPr algn="l"/>
          <a:r>
            <a:rPr lang="es-AR" sz="1600" dirty="0">
              <a:latin typeface="Arial"/>
              <a:cs typeface="Arial"/>
            </a:rPr>
            <a:t>- Obstrucción </a:t>
          </a:r>
          <a:br>
            <a:rPr lang="es-AR" sz="1600" dirty="0">
              <a:latin typeface="Arial"/>
              <a:cs typeface="Arial"/>
            </a:rPr>
          </a:br>
          <a:r>
            <a:rPr lang="es-AR" sz="1600" dirty="0">
              <a:latin typeface="Arial"/>
              <a:cs typeface="Arial"/>
            </a:rPr>
            <a:t>- Suspensión de Tareas </a:t>
          </a:r>
          <a:br>
            <a:rPr lang="es-AR" sz="1600" dirty="0">
              <a:latin typeface="Arial"/>
              <a:cs typeface="Arial"/>
            </a:rPr>
          </a:br>
          <a:r>
            <a:rPr lang="es-AR" sz="1600" dirty="0">
              <a:latin typeface="Arial"/>
              <a:cs typeface="Arial"/>
            </a:rPr>
            <a:t>- Irregularidades Laborales</a:t>
          </a:r>
        </a:p>
      </dgm:t>
    </dgm:pt>
    <dgm:pt modelId="{C258EAC6-0C76-4805-B0B8-39A8DE69E843}" type="parTrans" cxnId="{1A7411DB-E983-4835-AEEC-845A3F9FFC1F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9F2A6682-A1E7-450A-B174-1CCBAE87212D}" type="sibTrans" cxnId="{1A7411DB-E983-4835-AEEC-845A3F9FFC1F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504AFC39-1F25-4D6E-BB5C-E38E5E639F0D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pPr marL="179388" indent="0" algn="l">
            <a:tabLst>
              <a:tab pos="328613" algn="l"/>
            </a:tabLst>
          </a:pPr>
          <a:r>
            <a:rPr lang="es-AR" b="1" dirty="0">
              <a:effectLst/>
              <a:latin typeface="Arial"/>
              <a:cs typeface="Arial"/>
            </a:rPr>
            <a:t>- PROTEX</a:t>
          </a:r>
          <a:r>
            <a:rPr lang="es-AR" dirty="0">
              <a:effectLst/>
              <a:latin typeface="Arial"/>
              <a:cs typeface="Arial"/>
            </a:rPr>
            <a:t>                - Programa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	Nacional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	de Rescate</a:t>
          </a:r>
        </a:p>
      </dgm:t>
    </dgm:pt>
    <dgm:pt modelId="{DB69F455-23E3-4F68-ADFE-3200F426633E}" type="parTrans" cxnId="{C0FEDF27-F29D-496A-8493-20B07BDF97D2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D9C6927-A250-4668-AC8D-24396DF70F2E}" type="sibTrans" cxnId="{C0FEDF27-F29D-496A-8493-20B07BDF97D2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65AE827C-6288-41C5-8253-310FB4CAE383}">
      <dgm:prSet phldrT="[Texto]"/>
      <dgm:spPr>
        <a:solidFill>
          <a:srgbClr val="0076B2"/>
        </a:solidFill>
        <a:ln>
          <a:noFill/>
        </a:ln>
      </dgm:spPr>
      <dgm:t>
        <a:bodyPr/>
        <a:lstStyle/>
        <a:p>
          <a:r>
            <a:rPr lang="es-AR" dirty="0">
              <a:effectLst/>
              <a:latin typeface="Arial"/>
              <a:cs typeface="Arial"/>
            </a:rPr>
            <a:t>Configuración </a:t>
          </a:r>
          <a:br>
            <a:rPr lang="es-AR" dirty="0">
              <a:effectLst/>
              <a:latin typeface="Arial"/>
              <a:cs typeface="Arial"/>
            </a:rPr>
          </a:br>
          <a:r>
            <a:rPr lang="es-AR" dirty="0">
              <a:effectLst/>
              <a:latin typeface="Arial"/>
              <a:cs typeface="Arial"/>
            </a:rPr>
            <a:t>de </a:t>
          </a:r>
          <a:r>
            <a:rPr lang="es-AR" b="1" dirty="0">
              <a:effectLst/>
              <a:latin typeface="Arial"/>
              <a:cs typeface="Arial"/>
            </a:rPr>
            <a:t>DELITOS</a:t>
          </a:r>
        </a:p>
      </dgm:t>
    </dgm:pt>
    <dgm:pt modelId="{5B05C55F-A367-43A4-9791-61E96EF336D7}" type="parTrans" cxnId="{F7EC4107-CD63-4FFE-BE74-069325E6ABB1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0DD3BEBA-95F8-46F6-9315-7AAA815A26C8}" type="sibTrans" cxnId="{F7EC4107-CD63-4FFE-BE74-069325E6ABB1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C9EBAD7-ADDD-4DB8-AFDD-1FC47D098B12}">
      <dgm:prSet phldrT="[Texto]" custT="1"/>
      <dgm:spPr>
        <a:noFill/>
        <a:ln w="50800" cap="rnd" cmpd="sng" algn="ctr">
          <a:solidFill>
            <a:srgbClr val="0076B2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s-AR" sz="1900" b="1" dirty="0">
              <a:solidFill>
                <a:srgbClr val="009FE3"/>
              </a:solidFill>
              <a:effectLst/>
              <a:latin typeface="Arial"/>
              <a:cs typeface="Arial"/>
            </a:rPr>
            <a:t>DENUNCIA</a:t>
          </a:r>
          <a: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  <a:t>         </a:t>
          </a:r>
          <a:b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  <a:t>Línea 145 </a:t>
          </a:r>
          <a:br>
            <a:rPr lang="es-AR" sz="19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  <a:t>(Ministerio de Justicia </a:t>
          </a:r>
          <a:b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dirty="0">
              <a:solidFill>
                <a:srgbClr val="009FE3"/>
              </a:solidFill>
              <a:effectLst/>
              <a:latin typeface="Arial"/>
              <a:cs typeface="Arial"/>
            </a:rPr>
            <a:t>y Derechos Humanos)</a:t>
          </a:r>
        </a:p>
      </dgm:t>
    </dgm:pt>
    <dgm:pt modelId="{7CED5FC7-C606-437A-8B73-4D81358B0D32}" type="parTrans" cxnId="{10DC6865-F36E-497F-B268-E08621929C33}">
      <dgm:prSet/>
      <dgm:spPr/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EB288778-045E-4871-810D-310307A503E8}" type="sibTrans" cxnId="{10DC6865-F36E-497F-B268-E08621929C33}">
      <dgm:prSet/>
      <dgm:spPr>
        <a:solidFill>
          <a:srgbClr val="0076B2"/>
        </a:solidFill>
      </dgm:spPr>
      <dgm:t>
        <a:bodyPr/>
        <a:lstStyle/>
        <a:p>
          <a:endParaRPr lang="es-AR">
            <a:solidFill>
              <a:schemeClr val="bg1"/>
            </a:solidFill>
          </a:endParaRPr>
        </a:p>
      </dgm:t>
    </dgm:pt>
    <dgm:pt modelId="{FB174BAA-9778-43A7-8270-A3FE96897D7D}" type="pres">
      <dgm:prSet presAssocID="{5740E823-984B-456A-81F8-208CCA98D342}" presName="diagram" presStyleCnt="0">
        <dgm:presLayoutVars>
          <dgm:dir/>
          <dgm:resizeHandles val="exact"/>
        </dgm:presLayoutVars>
      </dgm:prSet>
      <dgm:spPr/>
    </dgm:pt>
    <dgm:pt modelId="{B91AF946-30BF-4B3C-A46F-1DD2B37EDA91}" type="pres">
      <dgm:prSet presAssocID="{F1B07D6F-2F7D-4F3D-A5F1-0694B5E543B7}" presName="node" presStyleLbl="node1" presStyleIdx="0" presStyleCnt="6" custScaleX="72801" custScaleY="58889" custLinFactNeighborX="4329" custLinFactNeighborY="-13803">
        <dgm:presLayoutVars>
          <dgm:bulletEnabled val="1"/>
        </dgm:presLayoutVars>
      </dgm:prSet>
      <dgm:spPr/>
    </dgm:pt>
    <dgm:pt modelId="{0D86D607-E59D-4E83-82EA-9867AB059E1D}" type="pres">
      <dgm:prSet presAssocID="{06657A67-EE1A-4555-90C7-7CDC87047613}" presName="sibTrans" presStyleLbl="sibTrans2D1" presStyleIdx="0" presStyleCnt="5" custScaleX="118989"/>
      <dgm:spPr/>
    </dgm:pt>
    <dgm:pt modelId="{B5020061-F379-42B9-8793-E85B493CDB4B}" type="pres">
      <dgm:prSet presAssocID="{06657A67-EE1A-4555-90C7-7CDC87047613}" presName="connectorText" presStyleLbl="sibTrans2D1" presStyleIdx="0" presStyleCnt="5"/>
      <dgm:spPr/>
    </dgm:pt>
    <dgm:pt modelId="{6C693876-B4E0-468E-B865-26D1E0159A93}" type="pres">
      <dgm:prSet presAssocID="{9C56E783-08CF-466D-B85B-76C93F2E6C71}" presName="node" presStyleLbl="node1" presStyleIdx="1" presStyleCnt="6" custScaleX="76660" custScaleY="58452" custLinFactNeighborX="-1075" custLinFactNeighborY="-13641">
        <dgm:presLayoutVars>
          <dgm:bulletEnabled val="1"/>
        </dgm:presLayoutVars>
      </dgm:prSet>
      <dgm:spPr/>
    </dgm:pt>
    <dgm:pt modelId="{A144C530-8494-438B-BB3D-5A31B4F8D792}" type="pres">
      <dgm:prSet presAssocID="{B6FF17F9-BCAC-493E-A327-470EA0D337C9}" presName="sibTrans" presStyleLbl="sibTrans2D1" presStyleIdx="1" presStyleCnt="5" custLinFactNeighborX="2620"/>
      <dgm:spPr/>
    </dgm:pt>
    <dgm:pt modelId="{F2586761-89A4-4C0C-BB5A-ABAB280AAE3B}" type="pres">
      <dgm:prSet presAssocID="{B6FF17F9-BCAC-493E-A327-470EA0D337C9}" presName="connectorText" presStyleLbl="sibTrans2D1" presStyleIdx="1" presStyleCnt="5"/>
      <dgm:spPr/>
    </dgm:pt>
    <dgm:pt modelId="{FD31D907-CF8C-42CC-95F2-EBCDD4CE87F0}" type="pres">
      <dgm:prSet presAssocID="{57D4B439-3559-47A0-A94B-3C25AE81AC9C}" presName="node" presStyleLbl="node1" presStyleIdx="2" presStyleCnt="6" custScaleX="71903" custScaleY="57781" custLinFactNeighborX="-1249" custLinFactNeighborY="-14016">
        <dgm:presLayoutVars>
          <dgm:bulletEnabled val="1"/>
        </dgm:presLayoutVars>
      </dgm:prSet>
      <dgm:spPr/>
    </dgm:pt>
    <dgm:pt modelId="{9848BC65-EE0F-4BD3-94F8-D2F56AC00531}" type="pres">
      <dgm:prSet presAssocID="{9F2A6682-A1E7-450A-B174-1CCBAE87212D}" presName="sibTrans" presStyleLbl="sibTrans2D1" presStyleIdx="2" presStyleCnt="5" custAng="25321" custScaleY="84922" custLinFactNeighborX="730" custLinFactNeighborY="1754"/>
      <dgm:spPr/>
    </dgm:pt>
    <dgm:pt modelId="{A261502B-0302-46AC-9C77-5B57DDBDB907}" type="pres">
      <dgm:prSet presAssocID="{9F2A6682-A1E7-450A-B174-1CCBAE87212D}" presName="connectorText" presStyleLbl="sibTrans2D1" presStyleIdx="2" presStyleCnt="5"/>
      <dgm:spPr/>
    </dgm:pt>
    <dgm:pt modelId="{65672137-1C67-47F2-8BB1-AD1AB5B1A5C4}" type="pres">
      <dgm:prSet presAssocID="{FC9EBAD7-ADDD-4DB8-AFDD-1FC47D098B12}" presName="node" presStyleLbl="node1" presStyleIdx="3" presStyleCnt="6" custScaleX="66690" custScaleY="68682" custLinFactNeighborX="-148" custLinFactNeighborY="-2745">
        <dgm:presLayoutVars>
          <dgm:bulletEnabled val="1"/>
        </dgm:presLayoutVars>
      </dgm:prSet>
      <dgm:spPr/>
    </dgm:pt>
    <dgm:pt modelId="{2FD5BBE4-EBA5-433D-BF0A-D57F3FD8C319}" type="pres">
      <dgm:prSet presAssocID="{EB288778-045E-4871-810D-310307A503E8}" presName="sibTrans" presStyleLbl="sibTrans2D1" presStyleIdx="3" presStyleCnt="5" custAng="109700" custScaleX="125319" custLinFactNeighborX="-15546" custLinFactNeighborY="-794"/>
      <dgm:spPr/>
    </dgm:pt>
    <dgm:pt modelId="{62D33930-B0E8-4456-AA63-87D7FD349E86}" type="pres">
      <dgm:prSet presAssocID="{EB288778-045E-4871-810D-310307A503E8}" presName="connectorText" presStyleLbl="sibTrans2D1" presStyleIdx="3" presStyleCnt="5"/>
      <dgm:spPr/>
    </dgm:pt>
    <dgm:pt modelId="{655C2325-85FE-494B-B41F-59541DD0E23E}" type="pres">
      <dgm:prSet presAssocID="{504AFC39-1F25-4D6E-BB5C-E38E5E639F0D}" presName="node" presStyleLbl="node1" presStyleIdx="4" presStyleCnt="6" custScaleX="56897" custScaleY="68940" custLinFactNeighborX="9681" custLinFactNeighborY="-2001">
        <dgm:presLayoutVars>
          <dgm:bulletEnabled val="1"/>
        </dgm:presLayoutVars>
      </dgm:prSet>
      <dgm:spPr/>
    </dgm:pt>
    <dgm:pt modelId="{25CAD007-9F05-4AE2-AA5C-0120C3D52CD2}" type="pres">
      <dgm:prSet presAssocID="{FD9C6927-A250-4668-AC8D-24396DF70F2E}" presName="sibTrans" presStyleLbl="sibTrans2D1" presStyleIdx="4" presStyleCnt="5" custScaleX="134353" custLinFactNeighborX="-10377" custLinFactNeighborY="0"/>
      <dgm:spPr/>
    </dgm:pt>
    <dgm:pt modelId="{5CD499AD-875C-4FC8-A175-314EF37D6194}" type="pres">
      <dgm:prSet presAssocID="{FD9C6927-A250-4668-AC8D-24396DF70F2E}" presName="connectorText" presStyleLbl="sibTrans2D1" presStyleIdx="4" presStyleCnt="5"/>
      <dgm:spPr/>
    </dgm:pt>
    <dgm:pt modelId="{2431B9BD-7856-4547-927F-F758E7DF6975}" type="pres">
      <dgm:prSet presAssocID="{65AE827C-6288-41C5-8253-310FB4CAE383}" presName="node" presStyleLbl="node1" presStyleIdx="5" presStyleCnt="6" custScaleX="54536" custScaleY="67584" custLinFactNeighborX="23408" custLinFactNeighborY="-2221">
        <dgm:presLayoutVars>
          <dgm:bulletEnabled val="1"/>
        </dgm:presLayoutVars>
      </dgm:prSet>
      <dgm:spPr/>
    </dgm:pt>
  </dgm:ptLst>
  <dgm:cxnLst>
    <dgm:cxn modelId="{F7EC4107-CD63-4FFE-BE74-069325E6ABB1}" srcId="{5740E823-984B-456A-81F8-208CCA98D342}" destId="{65AE827C-6288-41C5-8253-310FB4CAE383}" srcOrd="5" destOrd="0" parTransId="{5B05C55F-A367-43A4-9791-61E96EF336D7}" sibTransId="{0DD3BEBA-95F8-46F6-9315-7AAA815A26C8}"/>
    <dgm:cxn modelId="{5A7B3017-D3A3-4D00-B936-0EE04993E36A}" type="presOf" srcId="{EB288778-045E-4871-810D-310307A503E8}" destId="{62D33930-B0E8-4456-AA63-87D7FD349E86}" srcOrd="1" destOrd="0" presId="urn:microsoft.com/office/officeart/2005/8/layout/process5"/>
    <dgm:cxn modelId="{39364C1D-4F0E-48F9-95A4-B447F4146C7B}" type="presOf" srcId="{9F2A6682-A1E7-450A-B174-1CCBAE87212D}" destId="{9848BC65-EE0F-4BD3-94F8-D2F56AC00531}" srcOrd="0" destOrd="0" presId="urn:microsoft.com/office/officeart/2005/8/layout/process5"/>
    <dgm:cxn modelId="{C0FEDF27-F29D-496A-8493-20B07BDF97D2}" srcId="{5740E823-984B-456A-81F8-208CCA98D342}" destId="{504AFC39-1F25-4D6E-BB5C-E38E5E639F0D}" srcOrd="4" destOrd="0" parTransId="{DB69F455-23E3-4F68-ADFE-3200F426633E}" sibTransId="{FD9C6927-A250-4668-AC8D-24396DF70F2E}"/>
    <dgm:cxn modelId="{55CD2629-46E1-4E78-BB44-3BDD9C454F90}" type="presOf" srcId="{FC9EBAD7-ADDD-4DB8-AFDD-1FC47D098B12}" destId="{65672137-1C67-47F2-8BB1-AD1AB5B1A5C4}" srcOrd="0" destOrd="0" presId="urn:microsoft.com/office/officeart/2005/8/layout/process5"/>
    <dgm:cxn modelId="{2A527730-6073-4E47-B14A-0561E9F9B69B}" type="presOf" srcId="{EB288778-045E-4871-810D-310307A503E8}" destId="{2FD5BBE4-EBA5-433D-BF0A-D57F3FD8C319}" srcOrd="0" destOrd="0" presId="urn:microsoft.com/office/officeart/2005/8/layout/process5"/>
    <dgm:cxn modelId="{9D14FD34-7AAD-48F6-BE1D-8139F136F2F3}" type="presOf" srcId="{FD9C6927-A250-4668-AC8D-24396DF70F2E}" destId="{25CAD007-9F05-4AE2-AA5C-0120C3D52CD2}" srcOrd="0" destOrd="0" presId="urn:microsoft.com/office/officeart/2005/8/layout/process5"/>
    <dgm:cxn modelId="{B3283E38-739B-4730-8936-AD8CEA922E18}" srcId="{5740E823-984B-456A-81F8-208CCA98D342}" destId="{F1B07D6F-2F7D-4F3D-A5F1-0694B5E543B7}" srcOrd="0" destOrd="0" parTransId="{F2E5F305-A216-40CD-9ED5-FC93AD62EC41}" sibTransId="{06657A67-EE1A-4555-90C7-7CDC87047613}"/>
    <dgm:cxn modelId="{C2D48540-A8D4-4274-9FC8-53F3903D7065}" type="presOf" srcId="{57D4B439-3559-47A0-A94B-3C25AE81AC9C}" destId="{FD31D907-CF8C-42CC-95F2-EBCDD4CE87F0}" srcOrd="0" destOrd="0" presId="urn:microsoft.com/office/officeart/2005/8/layout/process5"/>
    <dgm:cxn modelId="{A3D6F564-B386-4B26-A0B7-72B0220BABE0}" type="presOf" srcId="{9F2A6682-A1E7-450A-B174-1CCBAE87212D}" destId="{A261502B-0302-46AC-9C77-5B57DDBDB907}" srcOrd="1" destOrd="0" presId="urn:microsoft.com/office/officeart/2005/8/layout/process5"/>
    <dgm:cxn modelId="{10DC6865-F36E-497F-B268-E08621929C33}" srcId="{5740E823-984B-456A-81F8-208CCA98D342}" destId="{FC9EBAD7-ADDD-4DB8-AFDD-1FC47D098B12}" srcOrd="3" destOrd="0" parTransId="{7CED5FC7-C606-437A-8B73-4D81358B0D32}" sibTransId="{EB288778-045E-4871-810D-310307A503E8}"/>
    <dgm:cxn modelId="{A889A46B-7F58-4096-9CEB-FBA1E96A3292}" type="presOf" srcId="{06657A67-EE1A-4555-90C7-7CDC87047613}" destId="{B5020061-F379-42B9-8793-E85B493CDB4B}" srcOrd="1" destOrd="0" presId="urn:microsoft.com/office/officeart/2005/8/layout/process5"/>
    <dgm:cxn modelId="{EF8963A4-7DF4-49C1-AF55-BCAF3E8BD41F}" type="presOf" srcId="{5740E823-984B-456A-81F8-208CCA98D342}" destId="{FB174BAA-9778-43A7-8270-A3FE96897D7D}" srcOrd="0" destOrd="0" presId="urn:microsoft.com/office/officeart/2005/8/layout/process5"/>
    <dgm:cxn modelId="{591302B5-912E-4D75-9205-18AD09610459}" type="presOf" srcId="{B6FF17F9-BCAC-493E-A327-470EA0D337C9}" destId="{A144C530-8494-438B-BB3D-5A31B4F8D792}" srcOrd="0" destOrd="0" presId="urn:microsoft.com/office/officeart/2005/8/layout/process5"/>
    <dgm:cxn modelId="{7BE719BC-29D3-4191-9F76-44E33B2BB8AB}" type="presOf" srcId="{06657A67-EE1A-4555-90C7-7CDC87047613}" destId="{0D86D607-E59D-4E83-82EA-9867AB059E1D}" srcOrd="0" destOrd="0" presId="urn:microsoft.com/office/officeart/2005/8/layout/process5"/>
    <dgm:cxn modelId="{8A969DBC-47E8-42C7-8B71-7786D654D941}" type="presOf" srcId="{504AFC39-1F25-4D6E-BB5C-E38E5E639F0D}" destId="{655C2325-85FE-494B-B41F-59541DD0E23E}" srcOrd="0" destOrd="0" presId="urn:microsoft.com/office/officeart/2005/8/layout/process5"/>
    <dgm:cxn modelId="{4073D2C1-1858-493A-BB54-EF02140856BD}" type="presOf" srcId="{FD9C6927-A250-4668-AC8D-24396DF70F2E}" destId="{5CD499AD-875C-4FC8-A175-314EF37D6194}" srcOrd="1" destOrd="0" presId="urn:microsoft.com/office/officeart/2005/8/layout/process5"/>
    <dgm:cxn modelId="{8CC27AD2-8113-426A-ACDB-A5421F9B2D9D}" type="presOf" srcId="{B6FF17F9-BCAC-493E-A327-470EA0D337C9}" destId="{F2586761-89A4-4C0C-BB5A-ABAB280AAE3B}" srcOrd="1" destOrd="0" presId="urn:microsoft.com/office/officeart/2005/8/layout/process5"/>
    <dgm:cxn modelId="{74E78FD9-11DE-401C-A557-1F7465E3BF9C}" type="presOf" srcId="{F1B07D6F-2F7D-4F3D-A5F1-0694B5E543B7}" destId="{B91AF946-30BF-4B3C-A46F-1DD2B37EDA91}" srcOrd="0" destOrd="0" presId="urn:microsoft.com/office/officeart/2005/8/layout/process5"/>
    <dgm:cxn modelId="{1A7411DB-E983-4835-AEEC-845A3F9FFC1F}" srcId="{5740E823-984B-456A-81F8-208CCA98D342}" destId="{57D4B439-3559-47A0-A94B-3C25AE81AC9C}" srcOrd="2" destOrd="0" parTransId="{C258EAC6-0C76-4805-B0B8-39A8DE69E843}" sibTransId="{9F2A6682-A1E7-450A-B174-1CCBAE87212D}"/>
    <dgm:cxn modelId="{CA0EA2E0-53ED-4DD0-BCA4-C462E0985FC5}" type="presOf" srcId="{9C56E783-08CF-466D-B85B-76C93F2E6C71}" destId="{6C693876-B4E0-468E-B865-26D1E0159A93}" srcOrd="0" destOrd="0" presId="urn:microsoft.com/office/officeart/2005/8/layout/process5"/>
    <dgm:cxn modelId="{593E97E9-0806-42DE-BB80-F480E3461D92}" type="presOf" srcId="{65AE827C-6288-41C5-8253-310FB4CAE383}" destId="{2431B9BD-7856-4547-927F-F758E7DF6975}" srcOrd="0" destOrd="0" presId="urn:microsoft.com/office/officeart/2005/8/layout/process5"/>
    <dgm:cxn modelId="{8AA82FF2-3144-4ED2-9C45-9593F8843B2A}" srcId="{5740E823-984B-456A-81F8-208CCA98D342}" destId="{9C56E783-08CF-466D-B85B-76C93F2E6C71}" srcOrd="1" destOrd="0" parTransId="{D3D1EF04-262B-453C-96EB-A17A4FCF98EA}" sibTransId="{B6FF17F9-BCAC-493E-A327-470EA0D337C9}"/>
    <dgm:cxn modelId="{D80BE8A5-7BF0-4F8A-AE9A-802DE74B5C85}" type="presParOf" srcId="{FB174BAA-9778-43A7-8270-A3FE96897D7D}" destId="{B91AF946-30BF-4B3C-A46F-1DD2B37EDA91}" srcOrd="0" destOrd="0" presId="urn:microsoft.com/office/officeart/2005/8/layout/process5"/>
    <dgm:cxn modelId="{2FC9F452-AA20-4E4D-9839-2241FA514DFC}" type="presParOf" srcId="{FB174BAA-9778-43A7-8270-A3FE96897D7D}" destId="{0D86D607-E59D-4E83-82EA-9867AB059E1D}" srcOrd="1" destOrd="0" presId="urn:microsoft.com/office/officeart/2005/8/layout/process5"/>
    <dgm:cxn modelId="{B97BD24E-C1AB-4B3D-A84A-E204741A18DE}" type="presParOf" srcId="{0D86D607-E59D-4E83-82EA-9867AB059E1D}" destId="{B5020061-F379-42B9-8793-E85B493CDB4B}" srcOrd="0" destOrd="0" presId="urn:microsoft.com/office/officeart/2005/8/layout/process5"/>
    <dgm:cxn modelId="{40B3768C-F41D-438F-AA07-B7CBE1AC5419}" type="presParOf" srcId="{FB174BAA-9778-43A7-8270-A3FE96897D7D}" destId="{6C693876-B4E0-468E-B865-26D1E0159A93}" srcOrd="2" destOrd="0" presId="urn:microsoft.com/office/officeart/2005/8/layout/process5"/>
    <dgm:cxn modelId="{6E68A3F6-E1D5-4F6D-8A07-CD98A4F0141E}" type="presParOf" srcId="{FB174BAA-9778-43A7-8270-A3FE96897D7D}" destId="{A144C530-8494-438B-BB3D-5A31B4F8D792}" srcOrd="3" destOrd="0" presId="urn:microsoft.com/office/officeart/2005/8/layout/process5"/>
    <dgm:cxn modelId="{2014D199-7EEF-43A7-91AE-87F7DC4F3832}" type="presParOf" srcId="{A144C530-8494-438B-BB3D-5A31B4F8D792}" destId="{F2586761-89A4-4C0C-BB5A-ABAB280AAE3B}" srcOrd="0" destOrd="0" presId="urn:microsoft.com/office/officeart/2005/8/layout/process5"/>
    <dgm:cxn modelId="{7274BDD3-0677-4A97-B239-A4CD7EB15375}" type="presParOf" srcId="{FB174BAA-9778-43A7-8270-A3FE96897D7D}" destId="{FD31D907-CF8C-42CC-95F2-EBCDD4CE87F0}" srcOrd="4" destOrd="0" presId="urn:microsoft.com/office/officeart/2005/8/layout/process5"/>
    <dgm:cxn modelId="{94DFE1B7-494B-4659-9364-C99D0CB324A3}" type="presParOf" srcId="{FB174BAA-9778-43A7-8270-A3FE96897D7D}" destId="{9848BC65-EE0F-4BD3-94F8-D2F56AC00531}" srcOrd="5" destOrd="0" presId="urn:microsoft.com/office/officeart/2005/8/layout/process5"/>
    <dgm:cxn modelId="{F87A8967-6C9C-4CF5-B1DE-0949C3025845}" type="presParOf" srcId="{9848BC65-EE0F-4BD3-94F8-D2F56AC00531}" destId="{A261502B-0302-46AC-9C77-5B57DDBDB907}" srcOrd="0" destOrd="0" presId="urn:microsoft.com/office/officeart/2005/8/layout/process5"/>
    <dgm:cxn modelId="{FBD32F8F-FB9A-49EF-8F37-E7F013C3472C}" type="presParOf" srcId="{FB174BAA-9778-43A7-8270-A3FE96897D7D}" destId="{65672137-1C67-47F2-8BB1-AD1AB5B1A5C4}" srcOrd="6" destOrd="0" presId="urn:microsoft.com/office/officeart/2005/8/layout/process5"/>
    <dgm:cxn modelId="{1CD6E330-DFAA-4F00-927E-58A3C526BCE5}" type="presParOf" srcId="{FB174BAA-9778-43A7-8270-A3FE96897D7D}" destId="{2FD5BBE4-EBA5-433D-BF0A-D57F3FD8C319}" srcOrd="7" destOrd="0" presId="urn:microsoft.com/office/officeart/2005/8/layout/process5"/>
    <dgm:cxn modelId="{3D261740-87C3-40F2-808E-95B468B79779}" type="presParOf" srcId="{2FD5BBE4-EBA5-433D-BF0A-D57F3FD8C319}" destId="{62D33930-B0E8-4456-AA63-87D7FD349E86}" srcOrd="0" destOrd="0" presId="urn:microsoft.com/office/officeart/2005/8/layout/process5"/>
    <dgm:cxn modelId="{E3B22126-EFA4-4799-989C-86DD10B29C1D}" type="presParOf" srcId="{FB174BAA-9778-43A7-8270-A3FE96897D7D}" destId="{655C2325-85FE-494B-B41F-59541DD0E23E}" srcOrd="8" destOrd="0" presId="urn:microsoft.com/office/officeart/2005/8/layout/process5"/>
    <dgm:cxn modelId="{FEE2F002-8805-4E26-9AA2-4C4B60DD3DE5}" type="presParOf" srcId="{FB174BAA-9778-43A7-8270-A3FE96897D7D}" destId="{25CAD007-9F05-4AE2-AA5C-0120C3D52CD2}" srcOrd="9" destOrd="0" presId="urn:microsoft.com/office/officeart/2005/8/layout/process5"/>
    <dgm:cxn modelId="{542CF95A-4455-4DAD-B497-FB0F99C7D82F}" type="presParOf" srcId="{25CAD007-9F05-4AE2-AA5C-0120C3D52CD2}" destId="{5CD499AD-875C-4FC8-A175-314EF37D6194}" srcOrd="0" destOrd="0" presId="urn:microsoft.com/office/officeart/2005/8/layout/process5"/>
    <dgm:cxn modelId="{C385A15D-7D0C-43BE-9484-0B516EABD503}" type="presParOf" srcId="{FB174BAA-9778-43A7-8270-A3FE96897D7D}" destId="{2431B9BD-7856-4547-927F-F758E7DF697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36AF-D803-45DB-BF86-3C93D9E1FF08}">
      <dsp:nvSpPr>
        <dsp:cNvPr id="0" name=""/>
        <dsp:cNvSpPr/>
      </dsp:nvSpPr>
      <dsp:spPr>
        <a:xfrm>
          <a:off x="127620" y="0"/>
          <a:ext cx="2428003" cy="971201"/>
        </a:xfrm>
        <a:prstGeom prst="chevron">
          <a:avLst/>
        </a:prstGeom>
        <a:solidFill>
          <a:srgbClr val="A2D1E8"/>
        </a:solidFill>
        <a:ln w="15875" cap="rnd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latin typeface="Arial" panose="020B0604020202020204" pitchFamily="34" charset="0"/>
              <a:cs typeface="Arial" panose="020B0604020202020204" pitchFamily="34" charset="0"/>
            </a:rPr>
            <a:t>ofrecimiento</a:t>
          </a:r>
        </a:p>
      </dsp:txBody>
      <dsp:txXfrm>
        <a:off x="613221" y="0"/>
        <a:ext cx="1456802" cy="971201"/>
      </dsp:txXfrm>
    </dsp:sp>
    <dsp:sp modelId="{F55F67D2-B759-4F27-A396-303239FDC3B1}">
      <dsp:nvSpPr>
        <dsp:cNvPr id="0" name=""/>
        <dsp:cNvSpPr/>
      </dsp:nvSpPr>
      <dsp:spPr>
        <a:xfrm>
          <a:off x="2171911" y="0"/>
          <a:ext cx="2428003" cy="971201"/>
        </a:xfrm>
        <a:prstGeom prst="chevron">
          <a:avLst/>
        </a:prstGeom>
        <a:solidFill>
          <a:srgbClr val="87C3E1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captación o reclutamiento</a:t>
          </a:r>
        </a:p>
      </dsp:txBody>
      <dsp:txXfrm>
        <a:off x="2657512" y="0"/>
        <a:ext cx="1456802" cy="971201"/>
      </dsp:txXfrm>
    </dsp:sp>
    <dsp:sp modelId="{2952E098-20FF-47AF-8008-4C69E6C433F7}">
      <dsp:nvSpPr>
        <dsp:cNvPr id="0" name=""/>
        <dsp:cNvSpPr/>
      </dsp:nvSpPr>
      <dsp:spPr>
        <a:xfrm>
          <a:off x="4209977" y="0"/>
          <a:ext cx="2428003" cy="971201"/>
        </a:xfrm>
        <a:prstGeom prst="chevron">
          <a:avLst/>
        </a:prstGeom>
        <a:solidFill>
          <a:srgbClr val="57ABD5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traslado o transporte</a:t>
          </a:r>
        </a:p>
      </dsp:txBody>
      <dsp:txXfrm>
        <a:off x="4695578" y="0"/>
        <a:ext cx="1456802" cy="971201"/>
      </dsp:txXfrm>
    </dsp:sp>
    <dsp:sp modelId="{D8AD6082-EA99-4D3A-BBCE-161DD1748741}">
      <dsp:nvSpPr>
        <dsp:cNvPr id="0" name=""/>
        <dsp:cNvSpPr/>
      </dsp:nvSpPr>
      <dsp:spPr>
        <a:xfrm>
          <a:off x="6255332" y="0"/>
          <a:ext cx="2428003" cy="971201"/>
        </a:xfrm>
        <a:prstGeom prst="chevron">
          <a:avLst/>
        </a:prstGeom>
        <a:solidFill>
          <a:srgbClr val="3091C2"/>
        </a:solidFill>
        <a:ln w="158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latin typeface="Arial" panose="020B0604020202020204" pitchFamily="34" charset="0"/>
              <a:cs typeface="Arial" panose="020B0604020202020204" pitchFamily="34" charset="0"/>
            </a:rPr>
            <a:t>acogida o recepción</a:t>
          </a:r>
        </a:p>
      </dsp:txBody>
      <dsp:txXfrm>
        <a:off x="6740933" y="0"/>
        <a:ext cx="1456802" cy="97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F946-30BF-4B3C-A46F-1DD2B37EDA91}">
      <dsp:nvSpPr>
        <dsp:cNvPr id="0" name=""/>
        <dsp:cNvSpPr/>
      </dsp:nvSpPr>
      <dsp:spPr>
        <a:xfrm>
          <a:off x="18013" y="325071"/>
          <a:ext cx="11117696" cy="1189053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b="1" kern="1200" dirty="0">
              <a:effectLst/>
              <a:latin typeface="Arial"/>
              <a:cs typeface="Arial"/>
            </a:rPr>
            <a:t>El accionar de la inspección del trabajo puede encontrar indicios de explotación laboral en operativos realizados</a:t>
          </a:r>
          <a:r>
            <a:rPr lang="es-AR" sz="2500" b="1" kern="1200" dirty="0">
              <a:effectLst/>
              <a:latin typeface="Arial"/>
              <a:cs typeface="Arial"/>
            </a:rPr>
            <a:t>:</a:t>
          </a:r>
          <a:endParaRPr lang="es-AR" sz="2500" kern="1200" dirty="0">
            <a:effectLst/>
            <a:latin typeface="Arial"/>
            <a:cs typeface="Arial"/>
          </a:endParaRPr>
        </a:p>
      </dsp:txBody>
      <dsp:txXfrm>
        <a:off x="52839" y="359897"/>
        <a:ext cx="11048044" cy="1119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F946-30BF-4B3C-A46F-1DD2B37EDA91}">
      <dsp:nvSpPr>
        <dsp:cNvPr id="0" name=""/>
        <dsp:cNvSpPr/>
      </dsp:nvSpPr>
      <dsp:spPr>
        <a:xfrm>
          <a:off x="164317" y="35481"/>
          <a:ext cx="2683965" cy="1302642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effectLst/>
              <a:latin typeface="Arial"/>
              <a:cs typeface="Arial"/>
            </a:rPr>
            <a:t>DETECCIÓN</a:t>
          </a:r>
          <a:r>
            <a:rPr lang="es-AR" sz="1900" kern="1200" dirty="0">
              <a:effectLst/>
              <a:latin typeface="Arial"/>
              <a:cs typeface="Arial"/>
            </a:rPr>
            <a:t>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de Indicios de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Explotación Laboral</a:t>
          </a:r>
        </a:p>
      </dsp:txBody>
      <dsp:txXfrm>
        <a:off x="202470" y="73634"/>
        <a:ext cx="2607659" cy="1226336"/>
      </dsp:txXfrm>
    </dsp:sp>
    <dsp:sp modelId="{0D86D607-E59D-4E83-82EA-9867AB059E1D}">
      <dsp:nvSpPr>
        <dsp:cNvPr id="0" name=""/>
        <dsp:cNvSpPr/>
      </dsp:nvSpPr>
      <dsp:spPr>
        <a:xfrm rot="3056">
          <a:off x="3064701" y="231393"/>
          <a:ext cx="804356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 dirty="0">
            <a:solidFill>
              <a:schemeClr val="bg1"/>
            </a:solidFill>
          </a:endParaRPr>
        </a:p>
      </dsp:txBody>
      <dsp:txXfrm>
        <a:off x="3064701" y="414147"/>
        <a:ext cx="563049" cy="548583"/>
      </dsp:txXfrm>
    </dsp:sp>
    <dsp:sp modelId="{6C693876-B4E0-468E-B865-26D1E0159A93}">
      <dsp:nvSpPr>
        <dsp:cNvPr id="0" name=""/>
        <dsp:cNvSpPr/>
      </dsp:nvSpPr>
      <dsp:spPr>
        <a:xfrm>
          <a:off x="4123739" y="43898"/>
          <a:ext cx="2826236" cy="1292975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effectLst/>
              <a:latin typeface="Arial"/>
              <a:cs typeface="Arial"/>
            </a:rPr>
            <a:t>ACTA</a:t>
          </a:r>
          <a:r>
            <a:rPr lang="es-AR" sz="1900" kern="1200" dirty="0">
              <a:effectLst/>
              <a:latin typeface="Arial"/>
              <a:cs typeface="Arial"/>
            </a:rPr>
            <a:t> de Constatación de Indicios de Explotación Laboral</a:t>
          </a:r>
        </a:p>
      </dsp:txBody>
      <dsp:txXfrm>
        <a:off x="4161609" y="81768"/>
        <a:ext cx="2750496" cy="1217235"/>
      </dsp:txXfrm>
    </dsp:sp>
    <dsp:sp modelId="{A144C530-8494-438B-BB3D-5A31B4F8D792}">
      <dsp:nvSpPr>
        <dsp:cNvPr id="0" name=""/>
        <dsp:cNvSpPr/>
      </dsp:nvSpPr>
      <dsp:spPr>
        <a:xfrm rot="21593221">
          <a:off x="7293383" y="229043"/>
          <a:ext cx="778185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>
            <a:solidFill>
              <a:schemeClr val="bg1"/>
            </a:solidFill>
          </a:endParaRPr>
        </a:p>
      </dsp:txBody>
      <dsp:txXfrm>
        <a:off x="7293383" y="412134"/>
        <a:ext cx="544730" cy="548583"/>
      </dsp:txXfrm>
    </dsp:sp>
    <dsp:sp modelId="{FD31D907-CF8C-42CC-95F2-EBCDD4CE87F0}">
      <dsp:nvSpPr>
        <dsp:cNvPr id="0" name=""/>
        <dsp:cNvSpPr/>
      </dsp:nvSpPr>
      <dsp:spPr>
        <a:xfrm>
          <a:off x="8418247" y="43024"/>
          <a:ext cx="2650859" cy="1278132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latin typeface="Arial"/>
              <a:cs typeface="Arial"/>
            </a:rPr>
            <a:t>- Obstrucción </a:t>
          </a:r>
          <a:br>
            <a:rPr lang="es-AR" sz="1600" kern="1200" dirty="0">
              <a:latin typeface="Arial"/>
              <a:cs typeface="Arial"/>
            </a:rPr>
          </a:br>
          <a:r>
            <a:rPr lang="es-AR" sz="1600" kern="1200" dirty="0">
              <a:latin typeface="Arial"/>
              <a:cs typeface="Arial"/>
            </a:rPr>
            <a:t>- Suspensión de Tareas </a:t>
          </a:r>
          <a:br>
            <a:rPr lang="es-AR" sz="1600" kern="1200" dirty="0">
              <a:latin typeface="Arial"/>
              <a:cs typeface="Arial"/>
            </a:rPr>
          </a:br>
          <a:r>
            <a:rPr lang="es-AR" sz="1600" kern="1200" dirty="0">
              <a:latin typeface="Arial"/>
              <a:cs typeface="Arial"/>
            </a:rPr>
            <a:t>- Irregularidades Laborales</a:t>
          </a:r>
        </a:p>
      </dsp:txBody>
      <dsp:txXfrm>
        <a:off x="8455682" y="80459"/>
        <a:ext cx="2575989" cy="1203262"/>
      </dsp:txXfrm>
    </dsp:sp>
    <dsp:sp modelId="{9848BC65-EE0F-4BD3-94F8-D2F56AC00531}">
      <dsp:nvSpPr>
        <dsp:cNvPr id="0" name=""/>
        <dsp:cNvSpPr/>
      </dsp:nvSpPr>
      <dsp:spPr>
        <a:xfrm rot="5275665">
          <a:off x="9353690" y="1792440"/>
          <a:ext cx="922603" cy="776446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>
            <a:solidFill>
              <a:schemeClr val="bg1"/>
            </a:solidFill>
          </a:endParaRPr>
        </a:p>
      </dsp:txBody>
      <dsp:txXfrm rot="-5400000">
        <a:off x="9577846" y="1719438"/>
        <a:ext cx="465868" cy="689669"/>
      </dsp:txXfrm>
    </dsp:sp>
    <dsp:sp modelId="{65672137-1C67-47F2-8BB1-AD1AB5B1A5C4}">
      <dsp:nvSpPr>
        <dsp:cNvPr id="0" name=""/>
        <dsp:cNvSpPr/>
      </dsp:nvSpPr>
      <dsp:spPr>
        <a:xfrm>
          <a:off x="8651026" y="3060269"/>
          <a:ext cx="2458670" cy="1519266"/>
        </a:xfrm>
        <a:prstGeom prst="roundRect">
          <a:avLst>
            <a:gd name="adj" fmla="val 10000"/>
          </a:avLst>
        </a:prstGeom>
        <a:noFill/>
        <a:ln w="50800" cap="rnd" cmpd="sng" algn="ctr">
          <a:solidFill>
            <a:srgbClr val="0076B2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b="1" kern="1200" dirty="0">
              <a:solidFill>
                <a:srgbClr val="009FE3"/>
              </a:solidFill>
              <a:effectLst/>
              <a:latin typeface="Arial"/>
              <a:cs typeface="Arial"/>
            </a:rPr>
            <a:t>DENUNCIA</a:t>
          </a:r>
          <a: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  <a:t>         </a:t>
          </a:r>
          <a:b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  <a:t>Línea 145 </a:t>
          </a:r>
          <a:br>
            <a:rPr lang="es-AR" sz="19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  <a:t>(Ministerio de Justicia </a:t>
          </a:r>
          <a:b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</a:br>
          <a:r>
            <a:rPr lang="es-AR" sz="1600" kern="1200" dirty="0">
              <a:solidFill>
                <a:srgbClr val="009FE3"/>
              </a:solidFill>
              <a:effectLst/>
              <a:latin typeface="Arial"/>
              <a:cs typeface="Arial"/>
            </a:rPr>
            <a:t>y Derechos Humanos)</a:t>
          </a:r>
        </a:p>
      </dsp:txBody>
      <dsp:txXfrm>
        <a:off x="8695524" y="3104767"/>
        <a:ext cx="2369674" cy="1430270"/>
      </dsp:txXfrm>
    </dsp:sp>
    <dsp:sp modelId="{2FD5BBE4-EBA5-433D-BF0A-D57F3FD8C319}">
      <dsp:nvSpPr>
        <dsp:cNvPr id="0" name=""/>
        <dsp:cNvSpPr/>
      </dsp:nvSpPr>
      <dsp:spPr>
        <a:xfrm rot="10893013">
          <a:off x="7650502" y="3364076"/>
          <a:ext cx="738800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>
            <a:solidFill>
              <a:schemeClr val="bg1"/>
            </a:solidFill>
          </a:endParaRPr>
        </a:p>
      </dsp:txBody>
      <dsp:txXfrm rot="10800000">
        <a:off x="7872101" y="3549935"/>
        <a:ext cx="517160" cy="548583"/>
      </dsp:txXfrm>
    </dsp:sp>
    <dsp:sp modelId="{655C2325-85FE-494B-B41F-59541DD0E23E}">
      <dsp:nvSpPr>
        <dsp:cNvPr id="0" name=""/>
        <dsp:cNvSpPr/>
      </dsp:nvSpPr>
      <dsp:spPr>
        <a:xfrm>
          <a:off x="5441076" y="3073873"/>
          <a:ext cx="2097630" cy="1524973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93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28613" algn="l"/>
            </a:tabLst>
          </a:pPr>
          <a:r>
            <a:rPr lang="es-AR" sz="1900" b="1" kern="1200" dirty="0">
              <a:effectLst/>
              <a:latin typeface="Arial"/>
              <a:cs typeface="Arial"/>
            </a:rPr>
            <a:t>- PROTEX</a:t>
          </a:r>
          <a:r>
            <a:rPr lang="es-AR" sz="1900" kern="1200" dirty="0">
              <a:effectLst/>
              <a:latin typeface="Arial"/>
              <a:cs typeface="Arial"/>
            </a:rPr>
            <a:t>                - Programa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	Nacional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	de Rescate</a:t>
          </a:r>
        </a:p>
      </dsp:txBody>
      <dsp:txXfrm>
        <a:off x="5485741" y="3118538"/>
        <a:ext cx="2008300" cy="1435643"/>
      </dsp:txXfrm>
    </dsp:sp>
    <dsp:sp modelId="{25CAD007-9F05-4AE2-AA5C-0120C3D52CD2}">
      <dsp:nvSpPr>
        <dsp:cNvPr id="0" name=""/>
        <dsp:cNvSpPr/>
      </dsp:nvSpPr>
      <dsp:spPr>
        <a:xfrm rot="10805535">
          <a:off x="4573168" y="3376762"/>
          <a:ext cx="689720" cy="914305"/>
        </a:xfrm>
        <a:prstGeom prst="rightArrow">
          <a:avLst>
            <a:gd name="adj1" fmla="val 60000"/>
            <a:gd name="adj2" fmla="val 50000"/>
          </a:avLst>
        </a:prstGeom>
        <a:solidFill>
          <a:srgbClr val="0076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>
            <a:solidFill>
              <a:schemeClr val="bg1"/>
            </a:solidFill>
          </a:endParaRPr>
        </a:p>
      </dsp:txBody>
      <dsp:txXfrm rot="10800000">
        <a:off x="4780084" y="3559790"/>
        <a:ext cx="482804" cy="548583"/>
      </dsp:txXfrm>
    </dsp:sp>
    <dsp:sp modelId="{2431B9BD-7856-4547-927F-F758E7DF6975}">
      <dsp:nvSpPr>
        <dsp:cNvPr id="0" name=""/>
        <dsp:cNvSpPr/>
      </dsp:nvSpPr>
      <dsp:spPr>
        <a:xfrm>
          <a:off x="2461878" y="3084004"/>
          <a:ext cx="2010587" cy="1494977"/>
        </a:xfrm>
        <a:prstGeom prst="roundRect">
          <a:avLst>
            <a:gd name="adj" fmla="val 10000"/>
          </a:avLst>
        </a:prstGeom>
        <a:solidFill>
          <a:srgbClr val="0076B2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>
              <a:effectLst/>
              <a:latin typeface="Arial"/>
              <a:cs typeface="Arial"/>
            </a:rPr>
            <a:t>Configuración </a:t>
          </a:r>
          <a:br>
            <a:rPr lang="es-AR" sz="1900" kern="1200" dirty="0">
              <a:effectLst/>
              <a:latin typeface="Arial"/>
              <a:cs typeface="Arial"/>
            </a:rPr>
          </a:br>
          <a:r>
            <a:rPr lang="es-AR" sz="1900" kern="1200" dirty="0">
              <a:effectLst/>
              <a:latin typeface="Arial"/>
              <a:cs typeface="Arial"/>
            </a:rPr>
            <a:t>de </a:t>
          </a:r>
          <a:r>
            <a:rPr lang="es-AR" sz="1900" b="1" kern="1200" dirty="0">
              <a:effectLst/>
              <a:latin typeface="Arial"/>
              <a:cs typeface="Arial"/>
            </a:rPr>
            <a:t>DELITOS</a:t>
          </a:r>
        </a:p>
      </dsp:txBody>
      <dsp:txXfrm>
        <a:off x="2505664" y="3127790"/>
        <a:ext cx="1923015" cy="140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1F2E-9E36-4C1E-A5CE-B6C4DDEC317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38756-BCAE-4E0C-A9B5-7B9ADB5A0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744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576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356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47A7-138E-4BE1-8F77-09E9A631D525}" type="slidenum">
              <a:rPr lang="es-AR" smtClean="0"/>
              <a:t>48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8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Marcador de número de diapositiva 3"/>
          <p:cNvSpPr txBox="1">
            <a:spLocks noGrp="1"/>
          </p:cNvSpPr>
          <p:nvPr/>
        </p:nvSpPr>
        <p:spPr>
          <a:xfrm>
            <a:off x="3849688" y="9428163"/>
            <a:ext cx="2946400" cy="4984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55CC2-F05A-4B84-8AE8-722FF777B4C7}" type="slidenum">
              <a:rPr lang="es-A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s-A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1"/>
            <a:ext cx="12192000" cy="5152914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185337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Nombre de la presentación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3052311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Responsables de la presentación</a:t>
            </a:r>
            <a:endParaRPr lang="en-US" dirty="0"/>
          </a:p>
        </p:txBody>
      </p:sp>
      <p:sp>
        <p:nvSpPr>
          <p:cNvPr id="10" name="6 Rectángulo"/>
          <p:cNvSpPr/>
          <p:nvPr userDrawn="1"/>
        </p:nvSpPr>
        <p:spPr>
          <a:xfrm>
            <a:off x="0" y="5147733"/>
            <a:ext cx="12192000" cy="171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escudo-color-transp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8" y="5179170"/>
            <a:ext cx="4636327" cy="161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74933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0" y="1777992"/>
            <a:ext cx="8429251" cy="1731509"/>
          </a:xfrm>
          <a:prstGeom prst="rect">
            <a:avLst/>
          </a:prstGeom>
        </p:spPr>
        <p:txBody>
          <a:bodyPr anchor="b"/>
          <a:lstStyle>
            <a:lvl1pPr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Apertura de 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0" y="3509502"/>
            <a:ext cx="8429251" cy="43497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Subtitulo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45" y="1828801"/>
            <a:ext cx="10554574" cy="402999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9FE3"/>
              </a:buClr>
              <a:buFont typeface="Arial" panose="020B0604020202020204" pitchFamily="34" charset="0"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09FE3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39792"/>
            <a:ext cx="10571998" cy="97045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1"/>
            <a:ext cx="12192000" cy="521546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6 Rectángulo"/>
          <p:cNvSpPr/>
          <p:nvPr userDrawn="1"/>
        </p:nvSpPr>
        <p:spPr>
          <a:xfrm>
            <a:off x="0" y="5147733"/>
            <a:ext cx="12192000" cy="1710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 userDrawn="1"/>
        </p:nvSpPr>
        <p:spPr>
          <a:xfrm>
            <a:off x="8558222" y="437169"/>
            <a:ext cx="3065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www.argentina.gob.ar/trabajo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" y="2357952"/>
            <a:ext cx="12192000" cy="963945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rtl="0" eaLnBrk="1" latinLnBrk="0" hangingPunct="1">
              <a:spcBef>
                <a:spcPct val="0"/>
              </a:spcBef>
              <a:buNone/>
            </a:pPr>
            <a:r>
              <a:rPr lang="en-US" sz="5000" b="1" kern="1200" dirty="0" err="1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Muchas</a:t>
            </a:r>
            <a:r>
              <a:rPr lang="en-US" sz="5000" b="1" kern="1200" dirty="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gracias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3631333" y="6316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escudo-color-transp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8" y="5179170"/>
            <a:ext cx="4636327" cy="16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fld id="{00000000-1234-1234-1234-123412341234}" type="slidenum">
              <a:rPr lang="es-AR" kern="0" smtClean="0">
                <a:solidFill>
                  <a:srgbClr val="595959"/>
                </a:solidFill>
              </a:rPr>
              <a:pPr defTabSz="1219170"/>
              <a:t>‹#›</a:t>
            </a:fld>
            <a:endParaRPr lang="es-AR"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100000">
              <a:schemeClr val="tx1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0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denunciasjudicialestrata@trabajo.gob.ar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58362" y="1185337"/>
            <a:ext cx="10884876" cy="1021532"/>
          </a:xfrm>
        </p:spPr>
        <p:txBody>
          <a:bodyPr/>
          <a:lstStyle/>
          <a:p>
            <a:r>
              <a:rPr lang="es-ES" sz="4000" dirty="0">
                <a:solidFill>
                  <a:schemeClr val="tx1"/>
                </a:solidFill>
              </a:rPr>
              <a:t>Formación de inspectores en identificación de indicios de explotación laboral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91307" y="2738795"/>
            <a:ext cx="10520355" cy="677008"/>
          </a:xfrm>
        </p:spPr>
        <p:txBody>
          <a:bodyPr/>
          <a:lstStyle/>
          <a:p>
            <a:pPr algn="ctr">
              <a:buClr>
                <a:srgbClr val="242852"/>
              </a:buClr>
              <a:buSzPts val="2800"/>
            </a:pPr>
            <a:r>
              <a:rPr lang="es-ES" b="1" dirty="0"/>
              <a:t>Cooperación bilateral RIAL/OEA entre los </a:t>
            </a:r>
          </a:p>
          <a:p>
            <a:pPr algn="ctr">
              <a:buClr>
                <a:srgbClr val="242852"/>
              </a:buClr>
              <a:buSzPts val="2800"/>
            </a:pPr>
            <a:r>
              <a:rPr lang="es-ES" b="1" dirty="0"/>
              <a:t>Ministerios de Trabajo de Guatemala y Argentina, 19 de mayo de 2022</a:t>
            </a:r>
          </a:p>
          <a:p>
            <a:endParaRPr lang="es-AR" dirty="0"/>
          </a:p>
        </p:txBody>
      </p:sp>
      <p:pic>
        <p:nvPicPr>
          <p:cNvPr id="6" name="Picture 16" descr="Ministerio de Trabajo y Previsión Social - Inici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46" y="5240217"/>
            <a:ext cx="1863969" cy="14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C:\Users\GCalzada\Desktop\Archivos diseño\Logos OEA RIAL\RIAL es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7" y="5529277"/>
            <a:ext cx="2765086" cy="726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0" y="4674186"/>
            <a:ext cx="122658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242852"/>
              </a:buClr>
            </a:pPr>
            <a:r>
              <a:rPr lang="es-AR" sz="1500" b="1" dirty="0">
                <a:ea typeface="Calibri" pitchFamily="34" charset="0"/>
                <a:cs typeface="Times New Roman" pitchFamily="18" charset="0"/>
              </a:rPr>
              <a:t>Dirección de Inspección del Trabajo Infantil, Adolescente e Indicios de Explotación Laboral (DITIAEIEL) / DNFT</a:t>
            </a:r>
          </a:p>
        </p:txBody>
      </p:sp>
    </p:spTree>
    <p:extLst>
      <p:ext uri="{BB962C8B-B14F-4D97-AF65-F5344CB8AC3E}">
        <p14:creationId xmlns:p14="http://schemas.microsoft.com/office/powerpoint/2010/main" val="245167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28801"/>
            <a:ext cx="10554574" cy="439650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rgbClr val="00B0F0"/>
                </a:solidFill>
              </a:rPr>
              <a:t>Trabajo Infantil y Trabajo Adolescente </a:t>
            </a:r>
          </a:p>
          <a:p>
            <a:pPr algn="ctr"/>
            <a:endParaRPr lang="es-ES" b="1" dirty="0">
              <a:solidFill>
                <a:srgbClr val="00B0F0"/>
              </a:solidFill>
            </a:endParaRPr>
          </a:p>
          <a:p>
            <a:pPr algn="ctr"/>
            <a:r>
              <a:rPr lang="es-ES" b="1" i="1" u="sng" dirty="0">
                <a:solidFill>
                  <a:schemeClr val="bg2">
                    <a:lumMod val="50000"/>
                  </a:schemeClr>
                </a:solidFill>
              </a:rPr>
              <a:t>Competencia de las provincias y de la CABA</a:t>
            </a:r>
          </a:p>
          <a:p>
            <a:endParaRPr lang="es-ES" dirty="0"/>
          </a:p>
          <a:p>
            <a:r>
              <a:rPr lang="es-ES" b="1" u="sng" dirty="0" err="1">
                <a:solidFill>
                  <a:schemeClr val="bg2">
                    <a:lumMod val="50000"/>
                  </a:schemeClr>
                </a:solidFill>
              </a:rPr>
              <a:t>MTEySS</a:t>
            </a:r>
            <a:r>
              <a:rPr lang="es-ES" b="1" u="sng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es-ES" b="1" dirty="0">
                <a:solidFill>
                  <a:srgbClr val="00B0F0"/>
                </a:solidFill>
              </a:rPr>
              <a:t>TI       </a:t>
            </a:r>
            <a:r>
              <a:rPr lang="es-ES" dirty="0"/>
              <a:t>Ley N° 25.877 de Ordenamiento Laboral, artículo 35, modificado por el artículo 38 de la Ley N° 26.940 de Promoción del Trabajo Registrado y Prevención del Fraude Laboral</a:t>
            </a:r>
            <a:r>
              <a:rPr lang="es-ES" b="1" dirty="0"/>
              <a:t>. </a:t>
            </a:r>
            <a:r>
              <a:rPr lang="es-ES" dirty="0">
                <a:solidFill>
                  <a:srgbClr val="0070C0"/>
                </a:solidFill>
              </a:rPr>
              <a:t>“Infracciona”</a:t>
            </a:r>
          </a:p>
          <a:p>
            <a:r>
              <a:rPr lang="es-ES" b="1" dirty="0">
                <a:solidFill>
                  <a:srgbClr val="00B0F0"/>
                </a:solidFill>
              </a:rPr>
              <a:t>TA      </a:t>
            </a:r>
            <a:r>
              <a:rPr lang="es-ES" dirty="0"/>
              <a:t>Plan Nacional de Regularización del Trabajo (PNRT). </a:t>
            </a:r>
            <a:r>
              <a:rPr lang="es-ES" dirty="0">
                <a:solidFill>
                  <a:srgbClr val="0070C0"/>
                </a:solidFill>
              </a:rPr>
              <a:t>“Constata”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Competencias de fiscalización Nación – Provincias </a:t>
            </a:r>
            <a:endParaRPr lang="es-AR" dirty="0"/>
          </a:p>
        </p:txBody>
      </p:sp>
      <p:sp>
        <p:nvSpPr>
          <p:cNvPr id="4" name="Flecha abajo 3"/>
          <p:cNvSpPr/>
          <p:nvPr/>
        </p:nvSpPr>
        <p:spPr>
          <a:xfrm>
            <a:off x="5560291" y="2476995"/>
            <a:ext cx="905164" cy="34174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derecha"/>
          <p:cNvSpPr/>
          <p:nvPr/>
        </p:nvSpPr>
        <p:spPr>
          <a:xfrm>
            <a:off x="1394630" y="4544368"/>
            <a:ext cx="293915" cy="23630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88E932-65D2-41AD-87FF-A3AEA01D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19" y="5758596"/>
            <a:ext cx="317019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5645" y="1828800"/>
            <a:ext cx="10554574" cy="4789407"/>
          </a:xfrm>
          <a:ln w="57150">
            <a:solidFill>
              <a:srgbClr val="00B0F0"/>
            </a:solidFill>
          </a:ln>
        </p:spPr>
        <p:txBody>
          <a:bodyPr/>
          <a:lstStyle/>
          <a:p>
            <a:endParaRPr lang="es-ES" i="1" dirty="0"/>
          </a:p>
          <a:p>
            <a:pPr algn="just"/>
            <a:r>
              <a:rPr lang="es-ES" i="1" dirty="0">
                <a:solidFill>
                  <a:schemeClr val="bg1"/>
                </a:solidFill>
              </a:rPr>
              <a:t>“</a:t>
            </a:r>
            <a:r>
              <a:rPr lang="es-ES" sz="2800" b="1" i="1" dirty="0">
                <a:solidFill>
                  <a:schemeClr val="bg1"/>
                </a:solidFill>
              </a:rPr>
              <a:t>Queda prohibido el trabajo de las personas menores de dieciséis (16) años, en todas sus formas, exista o no relación de empleo contractual, y sea éste remunerado o no</a:t>
            </a:r>
            <a:r>
              <a:rPr lang="es-ES" sz="2800" i="1" dirty="0">
                <a:solidFill>
                  <a:schemeClr val="bg1"/>
                </a:solidFill>
              </a:rPr>
              <a:t>”.</a:t>
            </a:r>
          </a:p>
          <a:p>
            <a:pPr algn="ctr"/>
            <a:endParaRPr lang="es-ES" i="1" dirty="0">
              <a:solidFill>
                <a:srgbClr val="00B0F0"/>
              </a:solidFill>
            </a:endParaRPr>
          </a:p>
          <a:p>
            <a:pPr algn="ctr"/>
            <a:r>
              <a:rPr lang="es-ES" i="1" u="sng" dirty="0">
                <a:solidFill>
                  <a:srgbClr val="0070C0"/>
                </a:solidFill>
              </a:rPr>
              <a:t>La inspección del trabajo deberá ejercer las funciones conducentes al</a:t>
            </a:r>
          </a:p>
          <a:p>
            <a:pPr algn="ctr"/>
            <a:r>
              <a:rPr lang="es-ES" i="1" u="sng" dirty="0">
                <a:solidFill>
                  <a:srgbClr val="0070C0"/>
                </a:solidFill>
              </a:rPr>
              <a:t>cumplimiento de dicha prohibición</a:t>
            </a:r>
            <a:endParaRPr lang="es-ES" u="sng" dirty="0">
              <a:solidFill>
                <a:srgbClr val="0070C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2800" dirty="0"/>
              <a:t>Ley N° 26.390/08 </a:t>
            </a:r>
            <a:r>
              <a:rPr lang="es-ES" sz="2800" b="0" dirty="0"/>
              <a:t>sobre “Prohibición del Trabajo Infantil y Protección del Trabajo Adolescente”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9437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" y="1023258"/>
            <a:ext cx="12191999" cy="574765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s-AR" sz="1800" b="1" dirty="0">
                <a:solidFill>
                  <a:schemeClr val="tx2">
                    <a:lumMod val="25000"/>
                  </a:schemeClr>
                </a:solidFill>
              </a:rPr>
              <a:t>Se entiende por estrategia de supervivencia a todas aquellas conductas reiteradas a lo largo del ciclo de vida tendientes a obtener recursos para fines productivos y reproductivos, conductas que las personas eligen en un rango de alternativas disponibles determinadas por las restricciones que son propias a su nivel de inserción social.</a:t>
            </a:r>
          </a:p>
          <a:p>
            <a:pPr algn="ctr"/>
            <a:r>
              <a:rPr lang="es-AR" sz="1600" b="1" dirty="0">
                <a:solidFill>
                  <a:schemeClr val="bg1"/>
                </a:solidFill>
              </a:rPr>
              <a:t>El fin de estas estrategias es enfrentar las necesidades básicas para la subsistencia individual y/o colectiva 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ejemplo: </a:t>
            </a:r>
          </a:p>
          <a:p>
            <a:pPr algn="just"/>
            <a:endParaRPr lang="es-AR" b="1" dirty="0"/>
          </a:p>
          <a:p>
            <a:pPr algn="ctr"/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Estrategias de Supervivencia</a:t>
            </a:r>
            <a:br>
              <a:rPr lang="es-ES" dirty="0"/>
            </a:b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915886" y="2991392"/>
            <a:ext cx="2068285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Mendicidad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898572" y="3291294"/>
            <a:ext cx="2460170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Venta ambulante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8425541" y="2837357"/>
            <a:ext cx="2329543" cy="914400"/>
          </a:xfrm>
          <a:prstGeom prst="ellipse">
            <a:avLst/>
          </a:prstGeom>
          <a:solidFill>
            <a:srgbClr val="007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tx1"/>
                </a:solidFill>
              </a:rPr>
              <a:t>Cirujeo</a:t>
            </a:r>
            <a:endParaRPr lang="es-ES" b="1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6172200" y="2699657"/>
            <a:ext cx="0" cy="5747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3810000" y="2601686"/>
            <a:ext cx="1567544" cy="52904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776358" y="2601686"/>
            <a:ext cx="1186542" cy="6896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errar llave"/>
          <p:cNvSpPr/>
          <p:nvPr/>
        </p:nvSpPr>
        <p:spPr>
          <a:xfrm rot="16200000" flipH="1">
            <a:off x="5698671" y="-420733"/>
            <a:ext cx="576943" cy="9731827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34143" y="4974771"/>
            <a:ext cx="10210800" cy="1469572"/>
          </a:xfrm>
          <a:prstGeom prst="roundRect">
            <a:avLst/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Remitir la información, para su intervención, a la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</a:rPr>
              <a:t>Comisión Provincial de Erradicación del Trabajo Infantil (COPRETI) atento que el </a:t>
            </a:r>
            <a:r>
              <a:rPr lang="es-AR" b="1" dirty="0" err="1">
                <a:solidFill>
                  <a:schemeClr val="tx1"/>
                </a:solidFill>
              </a:rPr>
              <a:t>MTEySS</a:t>
            </a:r>
            <a:r>
              <a:rPr lang="es-AR" b="1" dirty="0">
                <a:solidFill>
                  <a:schemeClr val="tx1"/>
                </a:solidFill>
              </a:rPr>
              <a:t> no tiene competencia para brindar asistencia social a los niños y niñas ni podremos imputar esa infracción a ningún  “empleador”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0276" y="1530763"/>
            <a:ext cx="10554574" cy="4772066"/>
          </a:xfrm>
          <a:ln>
            <a:solidFill>
              <a:schemeClr val="bg1"/>
            </a:solidFill>
          </a:ln>
        </p:spPr>
        <p:txBody>
          <a:bodyPr/>
          <a:lstStyle/>
          <a:p>
            <a:pPr lvl="0" algn="ctr"/>
            <a:r>
              <a:rPr lang="es-ES" sz="2800" b="1" u="sng" dirty="0">
                <a:solidFill>
                  <a:schemeClr val="bg1"/>
                </a:solidFill>
              </a:rPr>
              <a:t>Trabajo artístico</a:t>
            </a:r>
            <a:r>
              <a:rPr lang="es-ES" sz="2800" b="1" dirty="0">
                <a:solidFill>
                  <a:schemeClr val="bg1"/>
                </a:solidFill>
              </a:rPr>
              <a:t>: </a:t>
            </a:r>
          </a:p>
          <a:p>
            <a:pPr lvl="0" algn="ctr"/>
            <a:r>
              <a:rPr lang="es-ES" dirty="0">
                <a:solidFill>
                  <a:schemeClr val="bg1"/>
                </a:solidFill>
              </a:rPr>
              <a:t>Es la participación de niñas y niños como actores o figurantes en cualquier tipo de actividad donde haya exposición pública, sea en obras de teatro o cinematográficas, en radio o televisión, en grabaciones, en casting, en modelaje, en circo y/o en publicidad</a:t>
            </a:r>
            <a:r>
              <a:rPr lang="es-ES" dirty="0">
                <a:solidFill>
                  <a:srgbClr val="00B0F0"/>
                </a:solidFill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ES" dirty="0">
              <a:solidFill>
                <a:srgbClr val="00B0F0"/>
              </a:solidFill>
            </a:endParaRPr>
          </a:p>
          <a:p>
            <a:pPr lvl="0" algn="just"/>
            <a:endParaRPr lang="es-ES" dirty="0">
              <a:solidFill>
                <a:srgbClr val="00B0F0"/>
              </a:solidFill>
            </a:endParaRPr>
          </a:p>
          <a:p>
            <a:pPr lvl="0" algn="just"/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dirty="0">
                <a:solidFill>
                  <a:srgbClr val="0070C0"/>
                </a:solidFill>
              </a:rPr>
              <a:t>Será legal cuando cuente con una autorización especial individual 	que deberá otorgar la Autoridad Administrativa laboral de la 	jurisdicción en la que ejercerá la actividad artística el niño/a.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ES" i="1" dirty="0"/>
            </a:br>
            <a:r>
              <a:rPr lang="es-ES" i="1" dirty="0"/>
              <a:t>Excepciones a la prohibición general del trabajo infantil</a:t>
            </a:r>
            <a:br>
              <a:rPr lang="es-ES" i="1" dirty="0"/>
            </a:b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 rot="16200000">
            <a:off x="5945565" y="-957947"/>
            <a:ext cx="583910" cy="10058404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27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Trabajo Artístico: preguntar si</a:t>
            </a:r>
            <a:endParaRPr lang="es-AR" dirty="0"/>
          </a:p>
        </p:txBody>
      </p:sp>
      <p:sp>
        <p:nvSpPr>
          <p:cNvPr id="13" name="7 CuadroTexto"/>
          <p:cNvSpPr txBox="1"/>
          <p:nvPr/>
        </p:nvSpPr>
        <p:spPr>
          <a:xfrm>
            <a:off x="639259" y="3775106"/>
            <a:ext cx="2165392" cy="2862322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¿Posee el niño/a autorización extendida por la administración laboral provincial? Deberá ser exhibida al inspector en el momento de la fiscalización.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1 CuadroTexto"/>
          <p:cNvSpPr txBox="1"/>
          <p:nvPr/>
        </p:nvSpPr>
        <p:spPr>
          <a:xfrm>
            <a:off x="3471025" y="3711032"/>
            <a:ext cx="2227811" cy="1200329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¿Se encuentra presente el padre, la madre o el tutor del niño/a?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6301547" y="3688018"/>
            <a:ext cx="2179782" cy="923330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¿La tarea la realizada de día o de noche? </a:t>
            </a:r>
          </a:p>
        </p:txBody>
      </p:sp>
      <p:sp>
        <p:nvSpPr>
          <p:cNvPr id="17" name="13 CuadroTexto"/>
          <p:cNvSpPr txBox="1"/>
          <p:nvPr/>
        </p:nvSpPr>
        <p:spPr>
          <a:xfrm>
            <a:off x="9116369" y="3695643"/>
            <a:ext cx="2215660" cy="646331"/>
          </a:xfrm>
          <a:prstGeom prst="rect">
            <a:avLst/>
          </a:prstGeom>
          <a:solidFill>
            <a:srgbClr val="007FB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¿Aptitud física ?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¿Escolaridad?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Llamada de flecha hacia abajo"/>
          <p:cNvSpPr/>
          <p:nvPr/>
        </p:nvSpPr>
        <p:spPr>
          <a:xfrm>
            <a:off x="753126" y="2035627"/>
            <a:ext cx="1937658" cy="1621971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AUTORIZACIÓN</a:t>
            </a:r>
          </a:p>
        </p:txBody>
      </p:sp>
      <p:sp>
        <p:nvSpPr>
          <p:cNvPr id="8" name="7 Llamada de flecha hacia abajo"/>
          <p:cNvSpPr/>
          <p:nvPr/>
        </p:nvSpPr>
        <p:spPr>
          <a:xfrm>
            <a:off x="3223643" y="2231571"/>
            <a:ext cx="2475194" cy="1230086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PADRE, MADRE O TUTOR</a:t>
            </a:r>
          </a:p>
        </p:txBody>
      </p:sp>
      <p:sp>
        <p:nvSpPr>
          <p:cNvPr id="9" name="8 Llamada de flecha hacia abajo"/>
          <p:cNvSpPr/>
          <p:nvPr/>
        </p:nvSpPr>
        <p:spPr>
          <a:xfrm>
            <a:off x="6301547" y="2231569"/>
            <a:ext cx="2179781" cy="1426027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HORARIOS DE LA TAREAS Y ESCOLARIDAD</a:t>
            </a:r>
          </a:p>
        </p:txBody>
      </p:sp>
      <p:sp>
        <p:nvSpPr>
          <p:cNvPr id="11" name="10 Llamada de flecha hacia abajo"/>
          <p:cNvSpPr/>
          <p:nvPr/>
        </p:nvSpPr>
        <p:spPr>
          <a:xfrm>
            <a:off x="9241971" y="2438400"/>
            <a:ext cx="2090058" cy="914400"/>
          </a:xfrm>
          <a:prstGeom prst="downArrowCallout">
            <a:avLst/>
          </a:prstGeom>
          <a:solidFill>
            <a:srgbClr val="29C7FF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CERTIFICADOS</a:t>
            </a:r>
          </a:p>
        </p:txBody>
      </p:sp>
    </p:spTree>
    <p:extLst>
      <p:ext uri="{BB962C8B-B14F-4D97-AF65-F5344CB8AC3E}">
        <p14:creationId xmlns:p14="http://schemas.microsoft.com/office/powerpoint/2010/main" val="87728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4913" y="1914744"/>
            <a:ext cx="11223196" cy="4703464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Podrán ser ocupados en empresas cuyo titular sea su padre, madre o tutor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siempre que se cumplan con los siguientes requisitos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Hijos/as de 14 y 15 años trabajando en una empresa familiar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64670" y="3880603"/>
            <a:ext cx="2369294" cy="1984487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no trabajen más de tres horas diarias y hasta quince semanales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744686" y="3820538"/>
            <a:ext cx="1991096" cy="1656626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no se trate de tareas penosas, peligrosas o insalubres.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172200" y="3842656"/>
            <a:ext cx="2144485" cy="1273281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cumpla con la asistencia escolar.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926285" y="3168073"/>
            <a:ext cx="2887024" cy="3057236"/>
          </a:xfrm>
          <a:prstGeom prst="round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Que la familia gestione y obtenga de la autoridad administrativa</a:t>
            </a:r>
          </a:p>
          <a:p>
            <a:pPr algn="ctr"/>
            <a:r>
              <a:rPr lang="es-ES" sz="2000" dirty="0"/>
              <a:t>laboral de la jurisdicción la autorización para el trabajo de su</a:t>
            </a:r>
          </a:p>
          <a:p>
            <a:pPr algn="ctr"/>
            <a:r>
              <a:rPr lang="es-ES" sz="2000" dirty="0"/>
              <a:t>hijo/a</a:t>
            </a:r>
            <a:r>
              <a:rPr lang="es-ES" sz="2000" b="1" dirty="0"/>
              <a:t>.</a:t>
            </a:r>
            <a:endParaRPr lang="es-ES" sz="2000" dirty="0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2373086" y="2808514"/>
            <a:ext cx="555171" cy="92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699907" y="2808514"/>
            <a:ext cx="0" cy="849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119257" y="2895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8174182" y="2895600"/>
            <a:ext cx="526473" cy="59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6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FF48505-2954-4A4F-AB80-1CCFEEB2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2" y="1812472"/>
            <a:ext cx="11511643" cy="4637314"/>
          </a:xfrm>
          <a:noFill/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x-none" sz="3600" dirty="0"/>
              <a:t>Cuando, por cualquier vínculo o acto, o mediante cualquiera de las formas de descentralización productiva, </a:t>
            </a:r>
            <a:r>
              <a:rPr lang="x-none" sz="3600" dirty="0">
                <a:solidFill>
                  <a:srgbClr val="0070C0"/>
                </a:solidFill>
              </a:rPr>
              <a:t>la empresa </a:t>
            </a:r>
            <a:r>
              <a:rPr lang="x-none" sz="3600" dirty="0"/>
              <a:t>del padre, la madre o del tutor </a:t>
            </a:r>
            <a:r>
              <a:rPr lang="x-none" sz="3600" dirty="0">
                <a:solidFill>
                  <a:srgbClr val="0070C0"/>
                </a:solidFill>
              </a:rPr>
              <a:t>se encuentre subordinada económicamente o fuere contratista o proveedora de otra empresa</a:t>
            </a:r>
            <a:r>
              <a:rPr lang="x-none" sz="3600" dirty="0"/>
              <a:t>, </a:t>
            </a:r>
            <a:endParaRPr lang="es-ES" sz="3600" dirty="0"/>
          </a:p>
          <a:p>
            <a:pPr algn="ctr"/>
            <a:r>
              <a:rPr lang="x-none" sz="3600" u="sng" dirty="0">
                <a:solidFill>
                  <a:schemeClr val="bg2">
                    <a:lumMod val="50000"/>
                  </a:schemeClr>
                </a:solidFill>
              </a:rPr>
              <a:t>no podrá obtener la autorización establecida en esta norma.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611AA65-C68C-4D05-B76F-0271BD46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Continúa art. 189 bis de la ley 20.744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745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contenido 1"/>
          <p:cNvSpPr>
            <a:spLocks noGrp="1"/>
          </p:cNvSpPr>
          <p:nvPr>
            <p:ph idx="1"/>
          </p:nvPr>
        </p:nvSpPr>
        <p:spPr bwMode="auto">
          <a:xfrm>
            <a:off x="835025" y="1800225"/>
            <a:ext cx="10555288" cy="669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endParaRPr lang="es-ES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s-AR" sz="5000">
                <a:latin typeface="Arial" charset="0"/>
                <a:cs typeface="Arial" charset="0"/>
              </a:rPr>
            </a:br>
            <a:r>
              <a:rPr lang="es-AR">
                <a:latin typeface="Arial" charset="0"/>
                <a:cs typeface="Arial" charset="0"/>
              </a:rPr>
              <a:t>Inspectores de trabajo. Obligación de denunciar</a:t>
            </a:r>
            <a:br>
              <a:rPr lang="es-AR">
                <a:latin typeface="Arial" charset="0"/>
                <a:cs typeface="Arial" charset="0"/>
              </a:rPr>
            </a:br>
            <a:endParaRPr lang="es-AR">
              <a:latin typeface="Arial" charset="0"/>
              <a:cs typeface="Arial" charset="0"/>
            </a:endParaRPr>
          </a:p>
        </p:txBody>
      </p:sp>
      <p:sp>
        <p:nvSpPr>
          <p:cNvPr id="5" name="4 Preparación"/>
          <p:cNvSpPr/>
          <p:nvPr/>
        </p:nvSpPr>
        <p:spPr>
          <a:xfrm>
            <a:off x="862013" y="4894263"/>
            <a:ext cx="10415587" cy="1557337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Los funcionarios o empleados públicos que los conozcan en el ejercicio de sus funciones.</a:t>
            </a:r>
            <a:endParaRPr lang="es-AR" sz="28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036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ABE2186-3202-45DF-A6BA-EE41DB4D90C3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CuadroTexto 10"/>
          <p:cNvSpPr txBox="1"/>
          <p:nvPr/>
        </p:nvSpPr>
        <p:spPr>
          <a:xfrm>
            <a:off x="1941513" y="2690813"/>
            <a:ext cx="8237537" cy="94615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s-ES" sz="2800" b="1">
                <a:solidFill>
                  <a:schemeClr val="tx1"/>
                </a:solidFill>
                <a:cs typeface="Arial" charset="0"/>
              </a:rPr>
              <a:t>Tendrán obligación de denunciar los delitos perseguibles de oficio:</a:t>
            </a:r>
          </a:p>
        </p:txBody>
      </p:sp>
      <p:sp>
        <p:nvSpPr>
          <p:cNvPr id="44038" name="Rectángulo redondeado 5"/>
          <p:cNvSpPr>
            <a:spLocks noChangeArrowheads="1"/>
          </p:cNvSpPr>
          <p:nvPr/>
        </p:nvSpPr>
        <p:spPr bwMode="auto">
          <a:xfrm>
            <a:off x="590550" y="1765300"/>
            <a:ext cx="10550525" cy="600075"/>
          </a:xfrm>
          <a:prstGeom prst="roundRect">
            <a:avLst>
              <a:gd name="adj" fmla="val 16667"/>
            </a:avLst>
          </a:prstGeom>
          <a:solidFill>
            <a:srgbClr val="007FB1"/>
          </a:solidFill>
          <a:ln w="15875" cap="rnd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Font typeface="Arial" charset="0"/>
              <a:buNone/>
            </a:pPr>
            <a:r>
              <a:rPr lang="es-ES" sz="2500" b="1" dirty="0"/>
              <a:t>Artículo 177 del Código Procesal Penal de la Nación. </a:t>
            </a:r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 rot="5400000">
            <a:off x="5338762" y="3870326"/>
            <a:ext cx="1019175" cy="819150"/>
          </a:xfrm>
          <a:prstGeom prst="rightArrow">
            <a:avLst>
              <a:gd name="adj1" fmla="val 50000"/>
              <a:gd name="adj2" fmla="val 24884"/>
            </a:avLst>
          </a:prstGeom>
          <a:solidFill>
            <a:srgbClr val="00B0F0"/>
          </a:solidFill>
          <a:ln w="15875" cap="rnd" algn="ctr">
            <a:solidFill>
              <a:srgbClr val="34497D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5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0587"/>
          </a:xfr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lvl="0" algn="ctr"/>
            <a:r>
              <a:rPr lang="es-ES" sz="2400" dirty="0">
                <a:solidFill>
                  <a:schemeClr val="tx1"/>
                </a:solidFill>
              </a:rPr>
              <a:t>Delito de trabajo infantil. Análisis del artículo 148 bis. 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y actuación de la inspección.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097234" y="1498777"/>
            <a:ext cx="2319439" cy="49244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1917" tIns="60958" rIns="121917" bIns="60958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Ley N° 26.847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637107" y="1603973"/>
            <a:ext cx="1304544" cy="36412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941651" y="1355149"/>
            <a:ext cx="5693924" cy="861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b="1" dirty="0"/>
              <a:t>art. 148 bis. por el que se penaliza el trabajo infantil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1097234" y="3527449"/>
            <a:ext cx="10005269" cy="270843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AR" sz="2400" i="1" dirty="0"/>
              <a:t>“Será reprimido con prisión de 1 (uno) a 4 (cuatro) años el que aprovechare económicamente el trabajo de un niño o niña en violación de las normas nacionales que prohíben el trabajo infantil, siempre que el hecho no importare un delito más grave. Quedan exceptuadas las tareas que tuvieren fines pedagógicos o de capacitación exclusivamente. No será punible el padre, madre, tutor o guardador del niño o niña que incurriere en la conducta descripta”. </a:t>
            </a:r>
            <a:endParaRPr lang="es-ES" sz="2400" dirty="0"/>
          </a:p>
        </p:txBody>
      </p:sp>
      <p:sp>
        <p:nvSpPr>
          <p:cNvPr id="8" name="7 Cerrar llave"/>
          <p:cNvSpPr/>
          <p:nvPr/>
        </p:nvSpPr>
        <p:spPr>
          <a:xfrm rot="5400000">
            <a:off x="5739320" y="-2328154"/>
            <a:ext cx="557720" cy="10531817"/>
          </a:xfrm>
          <a:prstGeom prst="rightBrace">
            <a:avLst>
              <a:gd name="adj1" fmla="val 0"/>
              <a:gd name="adj2" fmla="val 48261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152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81745" y="3188146"/>
            <a:ext cx="10442370" cy="341811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LIBERTAD DE AUTODETERMINACIÓN</a:t>
            </a:r>
          </a:p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Salud física y psíquica</a:t>
            </a:r>
          </a:p>
          <a:p>
            <a:pPr algn="ctr"/>
            <a:r>
              <a:rPr lang="es-AR" sz="3200" b="1" i="1" dirty="0">
                <a:solidFill>
                  <a:schemeClr val="bg1"/>
                </a:solidFill>
              </a:rPr>
              <a:t>Desarrollo educativo</a:t>
            </a:r>
          </a:p>
          <a:p>
            <a:pPr algn="ctr"/>
            <a:r>
              <a:rPr lang="es-AR" sz="3200" b="1" i="1" dirty="0" err="1">
                <a:solidFill>
                  <a:schemeClr val="bg1"/>
                </a:solidFill>
              </a:rPr>
              <a:t>Pluriofensivo</a:t>
            </a:r>
            <a:r>
              <a:rPr lang="es-AR" sz="3200" i="1" dirty="0">
                <a:solidFill>
                  <a:schemeClr val="bg1"/>
                </a:solidFill>
              </a:rPr>
              <a:t>: vulnera varios bienes jurídicos</a:t>
            </a:r>
          </a:p>
          <a:p>
            <a:pPr algn="ctr"/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9027"/>
          </a:xfrm>
          <a:solidFill>
            <a:srgbClr val="00B4F4"/>
          </a:solidFill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Alcance del Artículo 148bis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29742" y="2036020"/>
            <a:ext cx="487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</a:t>
            </a:r>
            <a:r>
              <a:rPr lang="es-A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jurídicamente protegido</a:t>
            </a:r>
          </a:p>
        </p:txBody>
      </p:sp>
    </p:spTree>
    <p:extLst>
      <p:ext uri="{BB962C8B-B14F-4D97-AF65-F5344CB8AC3E}">
        <p14:creationId xmlns:p14="http://schemas.microsoft.com/office/powerpoint/2010/main" val="22580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52425" y="1030288"/>
            <a:ext cx="11093450" cy="1322387"/>
          </a:xfrm>
        </p:spPr>
        <p:txBody>
          <a:bodyPr/>
          <a:lstStyle/>
          <a:p>
            <a:pPr eaLnBrk="1" fontAlgn="auto" hangingPunct="1">
              <a:defRPr/>
            </a:pPr>
            <a:endParaRPr lang="es-AR" altLang="es-AR" sz="2800" dirty="0">
              <a:solidFill>
                <a:srgbClr val="0070C0"/>
              </a:solidFill>
            </a:endParaRPr>
          </a:p>
          <a:p>
            <a:pPr algn="just"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Misión: </a:t>
            </a:r>
            <a:r>
              <a:rPr lang="es-AR" altLang="es-AR" sz="2000" dirty="0"/>
              <a:t>promover la </a:t>
            </a:r>
            <a:r>
              <a:rPr lang="es-AR" altLang="es-AR" sz="2000" b="1" dirty="0">
                <a:solidFill>
                  <a:srgbClr val="00B0F0"/>
                </a:solidFill>
              </a:rPr>
              <a:t>prevención y erradicación del trabajo infantil, </a:t>
            </a:r>
            <a:r>
              <a:rPr lang="es-AR" altLang="es-AR" sz="2000" dirty="0">
                <a:solidFill>
                  <a:schemeClr val="bg1"/>
                </a:solidFill>
              </a:rPr>
              <a:t>la</a:t>
            </a:r>
            <a:r>
              <a:rPr lang="es-AR" altLang="es-AR" sz="2000" b="1" dirty="0">
                <a:solidFill>
                  <a:srgbClr val="00B0F0"/>
                </a:solidFill>
              </a:rPr>
              <a:t> explotación laboral </a:t>
            </a:r>
            <a:r>
              <a:rPr lang="es-AR" altLang="es-AR" sz="2000" dirty="0"/>
              <a:t>(Trata) y </a:t>
            </a:r>
            <a:r>
              <a:rPr lang="es-AR" altLang="es-AR" sz="2000" dirty="0">
                <a:solidFill>
                  <a:schemeClr val="bg1"/>
                </a:solidFill>
              </a:rPr>
              <a:t>la</a:t>
            </a:r>
            <a:r>
              <a:rPr lang="es-AR" altLang="es-AR" sz="2000" dirty="0"/>
              <a:t> </a:t>
            </a:r>
            <a:r>
              <a:rPr lang="es-AR" altLang="es-AR" sz="2000" b="1" dirty="0">
                <a:solidFill>
                  <a:srgbClr val="00B0F0"/>
                </a:solidFill>
              </a:rPr>
              <a:t>protección del trabajo adolescente</a:t>
            </a:r>
            <a:r>
              <a:rPr lang="es-AR" altLang="es-AR" sz="2000" dirty="0"/>
              <a:t> a través de la inspección laboral. </a:t>
            </a:r>
          </a:p>
          <a:p>
            <a:pPr algn="just"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Objetivo: </a:t>
            </a:r>
            <a:r>
              <a:rPr lang="es-AR" altLang="es-AR" sz="2000" b="1" dirty="0">
                <a:solidFill>
                  <a:srgbClr val="00B0F0"/>
                </a:solidFill>
              </a:rPr>
              <a:t>fortalecer la inspección</a:t>
            </a:r>
            <a:r>
              <a:rPr lang="es-AR" altLang="es-AR" sz="2000" dirty="0"/>
              <a:t> del trabajo infantil, del trabajo adolescente y la detección de indicios de explotación laboral</a:t>
            </a:r>
          </a:p>
          <a:p>
            <a:pPr eaLnBrk="1" fontAlgn="auto" hangingPunct="1">
              <a:defRPr/>
            </a:pPr>
            <a:r>
              <a:rPr lang="es-AR" altLang="es-AR" sz="2000" b="1" dirty="0">
                <a:solidFill>
                  <a:srgbClr val="0070C0"/>
                </a:solidFill>
              </a:rPr>
              <a:t>Funciones: </a:t>
            </a:r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Promover la implementación de </a:t>
            </a:r>
            <a:r>
              <a:rPr lang="es-ES" sz="2000" b="1" dirty="0">
                <a:solidFill>
                  <a:srgbClr val="00B0F0"/>
                </a:solidFill>
              </a:rPr>
              <a:t>inspecciones periódicas </a:t>
            </a:r>
            <a:r>
              <a:rPr lang="es-ES" sz="2000" dirty="0"/>
              <a:t>para detectar trabajo infantil y trabajo adolescente irregular en ámbitos urbanos y rurales (CFT y provincias).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Capacitar</a:t>
            </a:r>
            <a:r>
              <a:rPr lang="es-ES" sz="2000" dirty="0"/>
              <a:t> a los inspectores en materia de fiscalización del trabajo infantil y adolescente y la trata de personas con fines de explotación laboral.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Analizar y sistematizar la información </a:t>
            </a:r>
            <a:r>
              <a:rPr lang="es-ES" sz="2000" dirty="0"/>
              <a:t>brindada por los servicios de inspección.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rgbClr val="00B0F0"/>
                </a:solidFill>
              </a:rPr>
              <a:t>Elevar informes </a:t>
            </a:r>
            <a:r>
              <a:rPr lang="es-ES" sz="2000" dirty="0"/>
              <a:t>obtenidos de los servicios de inspección. 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Impulsar </a:t>
            </a:r>
            <a:r>
              <a:rPr lang="es-ES" sz="2000" b="1" dirty="0">
                <a:solidFill>
                  <a:srgbClr val="00B0F0"/>
                </a:solidFill>
              </a:rPr>
              <a:t>dispositivos legales </a:t>
            </a:r>
            <a:r>
              <a:rPr lang="es-ES" sz="2000" dirty="0"/>
              <a:t>que permitan optimizar la actuación de la inspección. </a:t>
            </a:r>
            <a:endParaRPr lang="es-AR" sz="2000" dirty="0"/>
          </a:p>
          <a:p>
            <a:pPr marL="342900" indent="-342900" algn="just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s-ES" sz="2000" dirty="0"/>
              <a:t>Colaborar en </a:t>
            </a:r>
            <a:r>
              <a:rPr lang="es-ES" sz="2000" b="1" dirty="0">
                <a:solidFill>
                  <a:srgbClr val="00B0F0"/>
                </a:solidFill>
              </a:rPr>
              <a:t>acciones de sensibilización y concientización </a:t>
            </a:r>
            <a:r>
              <a:rPr lang="es-ES" sz="2000" dirty="0"/>
              <a:t>sobre las problemáticas.</a:t>
            </a:r>
            <a:endParaRPr lang="es-AR" sz="2000" dirty="0"/>
          </a:p>
          <a:p>
            <a:pPr eaLnBrk="1" fontAlgn="auto" hangingPunct="1">
              <a:defRPr/>
            </a:pPr>
            <a:endParaRPr lang="es-AR" altLang="es-AR" dirty="0"/>
          </a:p>
          <a:p>
            <a:pPr eaLnBrk="1" fontAlgn="auto" hangingPunct="1">
              <a:defRPr/>
            </a:pPr>
            <a:endParaRPr lang="es-AR" altLang="es-AR" dirty="0"/>
          </a:p>
          <a:p>
            <a:pPr eaLnBrk="1" fontAlgn="auto" hangingPunct="1">
              <a:defRPr/>
            </a:pPr>
            <a:endParaRPr lang="es-AR" dirty="0"/>
          </a:p>
        </p:txBody>
      </p:sp>
      <p:sp>
        <p:nvSpPr>
          <p:cNvPr id="18434" name="Título 2"/>
          <p:cNvSpPr>
            <a:spLocks noGrp="1"/>
          </p:cNvSpPr>
          <p:nvPr>
            <p:ph type="title"/>
          </p:nvPr>
        </p:nvSpPr>
        <p:spPr bwMode="auto">
          <a:xfrm>
            <a:off x="352425" y="239713"/>
            <a:ext cx="11534775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AR" altLang="es-AR">
                <a:solidFill>
                  <a:schemeClr val="tx1"/>
                </a:solidFill>
                <a:latin typeface="Arial" charset="0"/>
                <a:cs typeface="Arial" charset="0"/>
              </a:rPr>
              <a:t>DITIAEIEL: Misión, Objetivo y Funciones</a:t>
            </a:r>
          </a:p>
        </p:txBody>
      </p:sp>
    </p:spTree>
    <p:extLst>
      <p:ext uri="{BB962C8B-B14F-4D97-AF65-F5344CB8AC3E}">
        <p14:creationId xmlns:p14="http://schemas.microsoft.com/office/powerpoint/2010/main" val="1022741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70689" y="1877384"/>
            <a:ext cx="2980560" cy="98488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El sujeto activo del delito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17396" y="1788119"/>
            <a:ext cx="6926093" cy="160043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3200" dirty="0"/>
              <a:t>Quien se aprovecha económicamente del trabajo de un niño/a (menor de 16 años)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67993" y="4346688"/>
            <a:ext cx="2795053" cy="41036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Excusas absolutorias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8485" y="4528305"/>
            <a:ext cx="6096000" cy="738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r>
              <a:rPr lang="es-ES" sz="2000" dirty="0"/>
              <a:t>Tareas que tuvieren fines pedagógicos o de capacitación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17396" y="5633868"/>
            <a:ext cx="6096000" cy="73866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r>
              <a:rPr lang="es-ES" sz="2000" dirty="0"/>
              <a:t>No será punible el padre, madre, tutor o guardador del niño o niña. </a:t>
            </a:r>
          </a:p>
        </p:txBody>
      </p:sp>
      <p:sp>
        <p:nvSpPr>
          <p:cNvPr id="30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7319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Artículo 148 bis</a:t>
            </a:r>
            <a:r>
              <a:rPr lang="es-ES" dirty="0">
                <a:solidFill>
                  <a:schemeClr val="tx1"/>
                </a:solidFill>
              </a:rPr>
              <a:t>.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759200" y="4728357"/>
            <a:ext cx="544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016867" y="4928410"/>
            <a:ext cx="2351933" cy="973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3759200" y="2493818"/>
            <a:ext cx="754611" cy="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9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46028"/>
          </a:xfrm>
          <a:solidFill>
            <a:srgbClr val="00B4F4"/>
          </a:solidFill>
        </p:spPr>
        <p:txBody>
          <a:bodyPr/>
          <a:lstStyle/>
          <a:p>
            <a:pPr algn="ctr"/>
            <a:r>
              <a:rPr lang="es-AR" sz="3600" b="1" dirty="0">
                <a:solidFill>
                  <a:schemeClr val="tx1"/>
                </a:solidFill>
              </a:rPr>
              <a:t>Competencia para juzgar el delito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5" y="1844824"/>
            <a:ext cx="10554575" cy="4824536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AR" sz="4800" dirty="0">
                <a:solidFill>
                  <a:srgbClr val="0070C0"/>
                </a:solidFill>
              </a:rPr>
              <a:t>ORDINARIA</a:t>
            </a:r>
          </a:p>
          <a:p>
            <a:pPr algn="ctr"/>
            <a:endParaRPr lang="es-AR" sz="4800" dirty="0">
              <a:solidFill>
                <a:srgbClr val="00B0F0"/>
              </a:solidFill>
            </a:endParaRPr>
          </a:p>
          <a:p>
            <a:pPr algn="ctr"/>
            <a:r>
              <a:rPr lang="es-AR" sz="4800" b="1" u="sng" dirty="0">
                <a:solidFill>
                  <a:schemeClr val="bg2">
                    <a:lumMod val="50000"/>
                  </a:schemeClr>
                </a:solidFill>
              </a:rPr>
              <a:t>Fiscalías y juzgados penales de las provincias +CABA</a:t>
            </a:r>
          </a:p>
          <a:p>
            <a:pPr algn="ctr"/>
            <a:r>
              <a:rPr lang="es-AR" sz="2000" dirty="0">
                <a:solidFill>
                  <a:schemeClr val="bg2">
                    <a:lumMod val="50000"/>
                  </a:schemeClr>
                </a:solidFill>
              </a:rPr>
              <a:t>(C.N art. 116)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0678333" y="5915894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03E05AB-556A-481B-A0E5-7651B484C963}"/>
              </a:ext>
            </a:extLst>
          </p:cNvPr>
          <p:cNvSpPr/>
          <p:nvPr/>
        </p:nvSpPr>
        <p:spPr>
          <a:xfrm>
            <a:off x="5922498" y="2841674"/>
            <a:ext cx="576776" cy="587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6281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41731" y="1589315"/>
            <a:ext cx="11095098" cy="5029199"/>
          </a:xfrm>
          <a:ln>
            <a:solidFill>
              <a:srgbClr val="009FE3"/>
            </a:solidFill>
          </a:ln>
        </p:spPr>
        <p:txBody>
          <a:bodyPr/>
          <a:lstStyle/>
          <a:p>
            <a:pPr algn="ctr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Ley 26.061. Art. 22.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Derecho a la Dignidad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Los NNA tiene derecho a ser respetados en su dignidad, reputación y propia imagen. </a:t>
            </a:r>
          </a:p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Se prohíbe exponer, difundir o divulgar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datos, informaciones o imágenes que permitan identificarlos -directa o indirectamente- a través de cualquier medio de comunicación o publicación.  </a:t>
            </a:r>
          </a:p>
          <a:p>
            <a:endParaRPr lang="es-ES" dirty="0"/>
          </a:p>
          <a:p>
            <a:pPr algn="ctr"/>
            <a:r>
              <a:rPr lang="es-ES" b="1" i="1" u="sng" dirty="0">
                <a:solidFill>
                  <a:schemeClr val="bg2">
                    <a:lumMod val="50000"/>
                  </a:schemeClr>
                </a:solidFill>
              </a:rPr>
              <a:t>Las imágenes de niño/as detectados trabajando se presentarán a la Justicia en sobre cerrado o de manera protegida  </a:t>
            </a:r>
            <a:endParaRPr lang="es-AR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Registro gráficos o audiovisuales = información que debemos resguardar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001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6967"/>
          </a:xfrm>
          <a:solidFill>
            <a:srgbClr val="00B0F0"/>
          </a:solidFill>
          <a:ln>
            <a:solidFill>
              <a:srgbClr val="A6DFFA"/>
            </a:solidFill>
          </a:ln>
        </p:spPr>
        <p:txBody>
          <a:bodyPr/>
          <a:lstStyle/>
          <a:p>
            <a:pPr algn="ctr"/>
            <a:r>
              <a:rPr lang="es-ES" sz="2700" dirty="0">
                <a:solidFill>
                  <a:schemeClr val="tx1"/>
                </a:solidFill>
              </a:rPr>
              <a:t>Algunas cuestiones a tener en cuenta a la hora de hablar con las niñas y niños trabajadores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23</a:t>
            </a:fld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1232169" y="1789890"/>
            <a:ext cx="972766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Generar cierta </a:t>
            </a:r>
            <a:r>
              <a:rPr lang="es-ES" sz="2400" i="1" u="sng" dirty="0">
                <a:solidFill>
                  <a:schemeClr val="bg1"/>
                </a:solidFill>
              </a:rPr>
              <a:t>empatía/acercamiento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flipH="1">
            <a:off x="1101165" y="1789890"/>
            <a:ext cx="60959" cy="1802860"/>
          </a:xfrm>
          <a:prstGeom prst="rightBrace">
            <a:avLst/>
          </a:prstGeom>
          <a:ln>
            <a:solidFill>
              <a:srgbClr val="0C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131644" y="2364598"/>
            <a:ext cx="6099150" cy="4924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El encuentro</a:t>
            </a:r>
            <a:r>
              <a:rPr lang="es-ES" sz="2400" i="1" dirty="0">
                <a:solidFill>
                  <a:schemeClr val="bg1"/>
                </a:solidFill>
              </a:rPr>
              <a:t> debe ser en </a:t>
            </a:r>
            <a:r>
              <a:rPr lang="es-ES" sz="2400" i="1" u="sng" dirty="0">
                <a:solidFill>
                  <a:schemeClr val="bg1"/>
                </a:solidFill>
              </a:rPr>
              <a:t>forma particular</a:t>
            </a:r>
            <a:endParaRPr lang="es-AR" sz="2400" u="sng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32169" y="2991428"/>
            <a:ext cx="6613343" cy="49243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El niño/a trabajador es </a:t>
            </a:r>
            <a:r>
              <a:rPr lang="es-ES" sz="2400" i="1" u="sng" dirty="0">
                <a:solidFill>
                  <a:schemeClr val="bg1"/>
                </a:solidFill>
              </a:rPr>
              <a:t>víctima de la situación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258107" y="3808167"/>
            <a:ext cx="10404009" cy="2893096"/>
          </a:xfrm>
          <a:prstGeom prst="rect">
            <a:avLst/>
          </a:prstGeom>
          <a:solidFill>
            <a:srgbClr val="007FB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100" b="1" dirty="0">
                <a:solidFill>
                  <a:schemeClr val="tx1"/>
                </a:solidFill>
              </a:rPr>
              <a:t>IMPORTANTE</a:t>
            </a:r>
            <a:r>
              <a:rPr lang="es-AR" sz="2400" b="1" dirty="0">
                <a:solidFill>
                  <a:schemeClr val="tx1"/>
                </a:solidFill>
              </a:rPr>
              <a:t>: El inspector debe recordar que ese niño/a no está infringiendo la ley. Debe considerar esto al formular las preguntas esperando que los niños contesten, pero entendiendo que no siempre conocen o se atreven a responder la información que se indaga o bien no sienten la comodidad o confianza para contestar.  </a:t>
            </a:r>
          </a:p>
        </p:txBody>
      </p:sp>
    </p:spTree>
    <p:extLst>
      <p:ext uri="{BB962C8B-B14F-4D97-AF65-F5344CB8AC3E}">
        <p14:creationId xmlns:p14="http://schemas.microsoft.com/office/powerpoint/2010/main" val="177137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88228" y="326877"/>
            <a:ext cx="10864764" cy="970450"/>
          </a:xfrm>
        </p:spPr>
        <p:txBody>
          <a:bodyPr/>
          <a:lstStyle/>
          <a:p>
            <a:pPr algn="ctr"/>
            <a:r>
              <a:rPr lang="es-ES" dirty="0"/>
              <a:t>Protección al dialogar con niños y niñas</a:t>
            </a:r>
            <a:endParaRPr lang="es-AR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4163" t="14737" r="43386" b="4049"/>
          <a:stretch/>
        </p:blipFill>
        <p:spPr bwMode="auto">
          <a:xfrm>
            <a:off x="3973286" y="1687286"/>
            <a:ext cx="3505667" cy="49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86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4945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INSTRUMENTOS ACTUARIALES ESPECIFICOS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Herramientas de la Inspección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25</a:t>
            </a:fld>
            <a:endParaRPr lang="es-A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AD348FE-AF70-4943-AF6E-2CC28FD4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8" y="1699097"/>
            <a:ext cx="3140261" cy="465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4E07265-0099-40CE-BD0B-BF53AB19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085">
            <a:off x="2562812" y="1892416"/>
            <a:ext cx="3195961" cy="4660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71C9DD6-AA56-4946-A78D-46374C00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85" y="1052722"/>
            <a:ext cx="3294436" cy="4902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9D066D42-2716-442E-8C28-AC2E8A4EAC13}"/>
              </a:ext>
            </a:extLst>
          </p:cNvPr>
          <p:cNvSpPr txBox="1"/>
          <p:nvPr/>
        </p:nvSpPr>
        <p:spPr>
          <a:xfrm>
            <a:off x="188528" y="1052722"/>
            <a:ext cx="5766704" cy="707882"/>
          </a:xfrm>
          <a:prstGeom prst="rect">
            <a:avLst/>
          </a:prstGeom>
          <a:solidFill>
            <a:srgbClr val="00AEEC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1900" b="1" dirty="0">
                <a:solidFill>
                  <a:schemeClr val="tx1"/>
                </a:solidFill>
              </a:rPr>
              <a:t>Actas de infracción por trabajo infantil prohibido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A6BC5667-DB72-4ECF-9C33-A31D50357A8B}"/>
              </a:ext>
            </a:extLst>
          </p:cNvPr>
          <p:cNvSpPr txBox="1"/>
          <p:nvPr/>
        </p:nvSpPr>
        <p:spPr>
          <a:xfrm>
            <a:off x="6789905" y="6002495"/>
            <a:ext cx="4683761" cy="707882"/>
          </a:xfrm>
          <a:prstGeom prst="rect">
            <a:avLst/>
          </a:prstGeom>
          <a:solidFill>
            <a:srgbClr val="00AEEC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1900" b="1" dirty="0">
                <a:solidFill>
                  <a:schemeClr val="tx1"/>
                </a:solidFill>
              </a:rPr>
              <a:t>Actas de constatación de trabajo adolescente</a:t>
            </a:r>
          </a:p>
        </p:txBody>
      </p:sp>
    </p:spTree>
    <p:extLst>
      <p:ext uri="{BB962C8B-B14F-4D97-AF65-F5344CB8AC3E}">
        <p14:creationId xmlns:p14="http://schemas.microsoft.com/office/powerpoint/2010/main" val="16119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5645" y="1839686"/>
            <a:ext cx="10554574" cy="4294413"/>
          </a:xfr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Por </a:t>
            </a:r>
            <a:r>
              <a:rPr lang="es-ES" sz="2800" b="1" dirty="0">
                <a:solidFill>
                  <a:schemeClr val="bg1"/>
                </a:solidFill>
              </a:rPr>
              <a:t>Resolución N° 425/2019 </a:t>
            </a:r>
            <a:r>
              <a:rPr lang="es-ES" sz="2800" dirty="0">
                <a:solidFill>
                  <a:schemeClr val="bg1"/>
                </a:solidFill>
              </a:rPr>
              <a:t>se aprueba el :</a:t>
            </a:r>
          </a:p>
          <a:p>
            <a:pPr algn="ctr"/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“</a:t>
            </a:r>
            <a:r>
              <a:rPr lang="es-ES" dirty="0">
                <a:solidFill>
                  <a:schemeClr val="bg1"/>
                </a:solidFill>
              </a:rPr>
              <a:t>Procedimiento para la Actuación de la Inspección Laboral Nacional ante la presencia de menores de 16 años trabajando”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 y el “Instructivo para la Confección del Acta de Infracción por Trabajo Infantil Prohibido”</a:t>
            </a:r>
          </a:p>
          <a:p>
            <a:endParaRPr lang="es-ES" dirty="0"/>
          </a:p>
          <a:p>
            <a:r>
              <a:rPr lang="es-AR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Desde el 21 de marzo del 2019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6139543" y="408511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41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09999" y="239792"/>
            <a:ext cx="11058727" cy="1238026"/>
          </a:xfrm>
        </p:spPr>
        <p:txBody>
          <a:bodyPr/>
          <a:lstStyle/>
          <a:p>
            <a:pPr algn="ctr"/>
            <a:r>
              <a:rPr lang="es-ES" sz="2000" dirty="0"/>
              <a:t>Procedimiento para la actuación de la inspección laboral nacional ANTE LA PRESENCIA DE MENORES DE 16 AÑOS TRABAJANDO </a:t>
            </a:r>
            <a:br>
              <a:rPr lang="es-ES" sz="2000" dirty="0"/>
            </a:br>
            <a:r>
              <a:rPr lang="es-ES" sz="2000" dirty="0">
                <a:solidFill>
                  <a:schemeClr val="tx1"/>
                </a:solidFill>
              </a:rPr>
              <a:t>INSTANCIAS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5" name="CuadroTexto 6"/>
          <p:cNvSpPr txBox="1"/>
          <p:nvPr/>
        </p:nvSpPr>
        <p:spPr>
          <a:xfrm>
            <a:off x="324197" y="1531333"/>
            <a:ext cx="11269090" cy="4801314"/>
          </a:xfrm>
          <a:prstGeom prst="rect">
            <a:avLst/>
          </a:prstGeom>
          <a:noFill/>
          <a:ln>
            <a:solidFill>
              <a:srgbClr val="009F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PREVIO A LA INSTANCIA INSPECTIVA </a:t>
            </a:r>
          </a:p>
          <a:p>
            <a:r>
              <a:rPr lang="es-ES" dirty="0">
                <a:solidFill>
                  <a:schemeClr val="bg1"/>
                </a:solidFill>
              </a:rPr>
              <a:t>Deberán reunir los datos de contacto de:  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Las Áreas de protección de derechos de los niños, niñas y adolescentes de los niveles municipales, provinciales y nacional, y de la COPRETI = </a:t>
            </a:r>
            <a:r>
              <a:rPr lang="es-ES" i="1" dirty="0">
                <a:solidFill>
                  <a:schemeClr val="bg1"/>
                </a:solidFill>
              </a:rPr>
              <a:t>intentaremos comunicarnos con ellas antes de abandonar las instalaciones que están siendo fiscalizadas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Las fiscalía/s y juzgados penales y de la Comisarías = </a:t>
            </a:r>
            <a:r>
              <a:rPr lang="es-ES" i="1" dirty="0">
                <a:solidFill>
                  <a:schemeClr val="bg1"/>
                </a:solidFill>
              </a:rPr>
              <a:t>se deberá interponer la denuncia penal con premura (dentro de las 72 horas hábiles).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i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DURANTE LA INSTANCIA INSPECTIVA</a:t>
            </a:r>
            <a:r>
              <a:rPr lang="es-ES" dirty="0">
                <a:solidFill>
                  <a:schemeClr val="bg1"/>
                </a:solidFill>
              </a:rPr>
              <a:t>: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Se realizará la apertura de la fiscalización mediante el sistema de “Inspector Digital” (INDI) y se relevarán a todos los trabajadores presentes en el establecimiento. 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Confeccionar “</a:t>
            </a:r>
            <a:r>
              <a:rPr lang="es-ES" b="1" dirty="0">
                <a:solidFill>
                  <a:schemeClr val="bg1"/>
                </a:solidFill>
              </a:rPr>
              <a:t>Acta de Infracción por Trabajo Infantil Prohibido” </a:t>
            </a:r>
            <a:r>
              <a:rPr lang="es-ES" dirty="0">
                <a:solidFill>
                  <a:schemeClr val="bg1"/>
                </a:solidFill>
              </a:rPr>
              <a:t>(aprobada por la Resolución N°195/2013). Indicar el número correspondiente al Acta de inspección y el número de expediente PNRT.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97580" y="2813914"/>
            <a:ext cx="10395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rgbClr val="00B0F0"/>
                </a:solidFill>
              </a:rPr>
              <a:t> </a:t>
            </a:r>
            <a:endParaRPr lang="es-E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2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6967"/>
          </a:xfrm>
          <a:solidFill>
            <a:srgbClr val="00B0F0"/>
          </a:solidFill>
          <a:ln>
            <a:solidFill>
              <a:srgbClr val="A6DFFA"/>
            </a:solidFill>
          </a:ln>
        </p:spPr>
        <p:txBody>
          <a:bodyPr/>
          <a:lstStyle/>
          <a:p>
            <a:pPr algn="ctr"/>
            <a:br>
              <a:rPr lang="es-ES" sz="2400" dirty="0">
                <a:solidFill>
                  <a:schemeClr val="bg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Procedimiento para la actuación de la inspección laboral nacional ANTE LA PRESENCIA DE MENORES DE 16 AÑOS TRABAJANDO INSTANCIAS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28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00392" y="1729216"/>
            <a:ext cx="10882008" cy="44627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609585" indent="-609585" algn="just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Contactar telefónicamente a las Áreas de Protección de Derechos de los Niños, Niñas y Adolescentes y/o a la COPRETI que corresponda según la jurisdicción:</a:t>
            </a:r>
          </a:p>
          <a:p>
            <a:pPr algn="just"/>
            <a:endParaRPr lang="es-ES" sz="2100" dirty="0">
              <a:solidFill>
                <a:schemeClr val="bg1"/>
              </a:solidFill>
            </a:endParaRPr>
          </a:p>
          <a:p>
            <a:pPr marL="609585" indent="-609585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bg1"/>
                </a:solidFill>
              </a:rPr>
              <a:t>para ponerlos al tanto del hallazgo de niños/as trabajadores/as y solicitar su presencia en el establecimiento. (</a:t>
            </a:r>
            <a:r>
              <a:rPr lang="es-ES" sz="2100" u="sng" dirty="0">
                <a:solidFill>
                  <a:schemeClr val="bg1"/>
                </a:solidFill>
              </a:rPr>
              <a:t>En el campo OBSERVACIONES del Acta se dejará constancia de la respuesta del organismo gubernamenta</a:t>
            </a:r>
            <a:r>
              <a:rPr lang="es-ES" sz="2100" dirty="0">
                <a:solidFill>
                  <a:schemeClr val="bg1"/>
                </a:solidFill>
              </a:rPr>
              <a:t>l). </a:t>
            </a:r>
          </a:p>
          <a:p>
            <a:pPr marL="609585" indent="-609585" algn="just">
              <a:buFont typeface="Arial" panose="020B0604020202020204" pitchFamily="34" charset="0"/>
              <a:buChar char="•"/>
            </a:pPr>
            <a:r>
              <a:rPr lang="es-ES" sz="2100" dirty="0">
                <a:solidFill>
                  <a:schemeClr val="bg1"/>
                </a:solidFill>
              </a:rPr>
              <a:t>para comunicarles que se procederá a radicar la denuncia penal por estar frente a un delito </a:t>
            </a:r>
          </a:p>
          <a:p>
            <a:pPr marL="609585" indent="-609585" algn="just">
              <a:buFont typeface="Arial" panose="020B0604020202020204" pitchFamily="34" charset="0"/>
              <a:buChar char="•"/>
            </a:pPr>
            <a:endParaRPr lang="es-ES" sz="2100" dirty="0">
              <a:solidFill>
                <a:schemeClr val="bg1"/>
              </a:solidFill>
            </a:endParaRPr>
          </a:p>
          <a:p>
            <a:pPr marL="609585" indent="-609585" algn="just">
              <a:buFont typeface="Wingdings" panose="05000000000000000000" pitchFamily="2" charset="2"/>
              <a:buChar char="q"/>
            </a:pPr>
            <a:r>
              <a:rPr lang="es-ES" sz="2100" dirty="0">
                <a:solidFill>
                  <a:schemeClr val="bg1"/>
                </a:solidFill>
              </a:rPr>
              <a:t>Se dejará al empleador copias de las Actas labradas (de inspección y de constatación de TI) </a:t>
            </a:r>
          </a:p>
          <a:p>
            <a:pPr algn="just"/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167967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979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Posterior a la instancia inspectiva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29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540327" y="1495386"/>
            <a:ext cx="10939549" cy="48074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Confeccionar la denuncia penal por escrito, adjuntar el acta + fotografías (en sobre cerrado) e interponerla en la Justicia Penal provincial o de la CABA.  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Nota a la COPRETI narrando lo sucedido con copia del Acta de Infracción por Trabajo Infantil Prohibido (en sobre cerrado).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Carga en el Aplicativo Informático.</a:t>
            </a:r>
          </a:p>
          <a:p>
            <a:pPr marL="285750" indent="-285750" algn="just" defTabSz="9144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AR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Remitir el expediente a la Autoridad Administrativa Laboral Provincial para continuar el trámite administrativo por las sanciones laborales</a:t>
            </a:r>
            <a:r>
              <a:rPr lang="es-AR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>
              <a:buClr>
                <a:srgbClr val="FF9900"/>
              </a:buClr>
              <a:defRPr/>
            </a:pPr>
            <a:endParaRPr lang="es-A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3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Marcador de contenido 1"/>
          <p:cNvSpPr>
            <a:spLocks noGrp="1"/>
          </p:cNvSpPr>
          <p:nvPr>
            <p:ph idx="1"/>
          </p:nvPr>
        </p:nvSpPr>
        <p:spPr bwMode="auto">
          <a:xfrm>
            <a:off x="835025" y="1828800"/>
            <a:ext cx="10547350" cy="469207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s-AR" sz="3500" dirty="0">
                <a:solidFill>
                  <a:srgbClr val="404040"/>
                </a:solidFill>
                <a:latin typeface="Arial" charset="0"/>
                <a:cs typeface="Arial" charset="0"/>
              </a:rPr>
              <a:t>Desde la inspección de trabajo de la Nación:</a:t>
            </a:r>
            <a:endParaRPr lang="es-AR" sz="3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s-AR" sz="1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 Diseño de un </a:t>
            </a:r>
            <a:r>
              <a:rPr lang="es-AR" sz="2600" dirty="0">
                <a:solidFill>
                  <a:srgbClr val="007FB1"/>
                </a:solidFill>
                <a:latin typeface="Arial" charset="0"/>
                <a:cs typeface="Arial" charset="0"/>
              </a:rPr>
              <a:t>procedimiento específico</a:t>
            </a: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.</a:t>
            </a:r>
            <a:endParaRPr lang="es-AR" sz="2600" dirty="0">
              <a:solidFill>
                <a:srgbClr val="007FB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 Diseño de </a:t>
            </a:r>
            <a:r>
              <a:rPr lang="es-AR" sz="2600" dirty="0">
                <a:solidFill>
                  <a:srgbClr val="007FB1"/>
                </a:solidFill>
                <a:latin typeface="Arial" charset="0"/>
                <a:cs typeface="Arial" charset="0"/>
              </a:rPr>
              <a:t>instrumentos actuariales </a:t>
            </a: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en los que contener la información que obtenemos en nuestras detecciones/entrevistas a los trabajadores.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>
                <a:solidFill>
                  <a:srgbClr val="007FB1"/>
                </a:solidFill>
                <a:latin typeface="Arial" charset="0"/>
                <a:cs typeface="Arial" charset="0"/>
              </a:rPr>
              <a:t> Capacitación</a:t>
            </a: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 a los inspectores de trabajo y a los planificadores del PNRT.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es-AR" sz="2600" dirty="0">
                <a:solidFill>
                  <a:srgbClr val="007FB1"/>
                </a:solidFill>
                <a:latin typeface="Arial" charset="0"/>
                <a:cs typeface="Arial" charset="0"/>
              </a:rPr>
              <a:t>Registro nacional </a:t>
            </a:r>
            <a:r>
              <a:rPr lang="es-AR" sz="2600" dirty="0">
                <a:solidFill>
                  <a:srgbClr val="404040"/>
                </a:solidFill>
                <a:latin typeface="Arial" charset="0"/>
                <a:cs typeface="Arial" charset="0"/>
              </a:rPr>
              <a:t>de la fiscalización en materia de TI + IEL.</a:t>
            </a:r>
          </a:p>
          <a:p>
            <a:pPr eaLnBrk="1" hangingPunct="1">
              <a:buFont typeface="Arial" charset="0"/>
              <a:buNone/>
            </a:pPr>
            <a:r>
              <a:rPr lang="es-AR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2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z="3400" dirty="0">
                <a:solidFill>
                  <a:schemeClr val="tx1"/>
                </a:solidFill>
                <a:latin typeface="Arial" charset="0"/>
                <a:cs typeface="Arial" charset="0"/>
              </a:rPr>
              <a:t>Detección de Trabajo infantil prohibido y de Indicios de explotación laboral (IEL)</a:t>
            </a:r>
            <a:r>
              <a:rPr lang="es-AR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224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881975"/>
          </a:xfrm>
          <a:solidFill>
            <a:srgbClr val="00B0F0"/>
          </a:solidFill>
          <a:ln>
            <a:solidFill>
              <a:srgbClr val="0070C0"/>
            </a:solidFill>
          </a:ln>
        </p:spPr>
        <p:txBody>
          <a:bodyPr/>
          <a:lstStyle/>
          <a:p>
            <a:pPr lvl="0" algn="ctr"/>
            <a:r>
              <a:rPr lang="es-ES" b="1" dirty="0"/>
              <a:t>Actuación de la inspección: denuncia penal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30</a:t>
            </a:fld>
            <a:endParaRPr lang="es-AR" dirty="0"/>
          </a:p>
        </p:txBody>
      </p:sp>
      <p:sp>
        <p:nvSpPr>
          <p:cNvPr id="4" name="Flecha derecha 19">
            <a:extLst>
              <a:ext uri="{FF2B5EF4-FFF2-40B4-BE49-F238E27FC236}">
                <a16:creationId xmlns:a16="http://schemas.microsoft.com/office/drawing/2014/main" id="{A5D3054B-AD81-4DE7-989B-648232D22DC2}"/>
              </a:ext>
            </a:extLst>
          </p:cNvPr>
          <p:cNvSpPr/>
          <p:nvPr/>
        </p:nvSpPr>
        <p:spPr>
          <a:xfrm>
            <a:off x="504397" y="1595335"/>
            <a:ext cx="2167467" cy="1335933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DENUNCIA PENAL</a:t>
            </a:r>
          </a:p>
        </p:txBody>
      </p:sp>
      <p:sp>
        <p:nvSpPr>
          <p:cNvPr id="5" name="Flecha derecha 20">
            <a:extLst>
              <a:ext uri="{FF2B5EF4-FFF2-40B4-BE49-F238E27FC236}">
                <a16:creationId xmlns:a16="http://schemas.microsoft.com/office/drawing/2014/main" id="{6D7FEA42-A7A0-41E3-B72C-1E1440F8C5B8}"/>
              </a:ext>
            </a:extLst>
          </p:cNvPr>
          <p:cNvSpPr/>
          <p:nvPr/>
        </p:nvSpPr>
        <p:spPr>
          <a:xfrm>
            <a:off x="3411416" y="1543456"/>
            <a:ext cx="2132292" cy="1387811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FISCALÍA</a:t>
            </a:r>
          </a:p>
        </p:txBody>
      </p:sp>
      <p:sp>
        <p:nvSpPr>
          <p:cNvPr id="6" name="Flecha derecha 21">
            <a:extLst>
              <a:ext uri="{FF2B5EF4-FFF2-40B4-BE49-F238E27FC236}">
                <a16:creationId xmlns:a16="http://schemas.microsoft.com/office/drawing/2014/main" id="{0EAD1A2D-951B-41B0-88AC-B3F15DCC8BDC}"/>
              </a:ext>
            </a:extLst>
          </p:cNvPr>
          <p:cNvSpPr/>
          <p:nvPr/>
        </p:nvSpPr>
        <p:spPr>
          <a:xfrm>
            <a:off x="6158136" y="1543456"/>
            <a:ext cx="2511080" cy="1536970"/>
          </a:xfrm>
          <a:prstGeom prst="righ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PENAL</a:t>
            </a:r>
          </a:p>
        </p:txBody>
      </p:sp>
      <p:sp>
        <p:nvSpPr>
          <p:cNvPr id="7" name="Flecha derecha 22">
            <a:extLst>
              <a:ext uri="{FF2B5EF4-FFF2-40B4-BE49-F238E27FC236}">
                <a16:creationId xmlns:a16="http://schemas.microsoft.com/office/drawing/2014/main" id="{C079A519-D8DE-4667-8525-8E674B52302D}"/>
              </a:ext>
            </a:extLst>
          </p:cNvPr>
          <p:cNvSpPr/>
          <p:nvPr/>
        </p:nvSpPr>
        <p:spPr>
          <a:xfrm rot="5400000">
            <a:off x="9123339" y="1529436"/>
            <a:ext cx="2435783" cy="2463823"/>
          </a:xfrm>
          <a:prstGeom prst="rightArrow">
            <a:avLst>
              <a:gd name="adj1" fmla="val 61789"/>
              <a:gd name="adj2" fmla="val 33731"/>
            </a:avLst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A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</a:t>
            </a:r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DELITO</a:t>
            </a:r>
          </a:p>
        </p:txBody>
      </p:sp>
      <p:sp>
        <p:nvSpPr>
          <p:cNvPr id="8" name="Flecha abajo 24">
            <a:extLst>
              <a:ext uri="{FF2B5EF4-FFF2-40B4-BE49-F238E27FC236}">
                <a16:creationId xmlns:a16="http://schemas.microsoft.com/office/drawing/2014/main" id="{16CBF5BF-5FF5-4457-A5EB-5D4A6B81D158}"/>
              </a:ext>
            </a:extLst>
          </p:cNvPr>
          <p:cNvSpPr/>
          <p:nvPr/>
        </p:nvSpPr>
        <p:spPr>
          <a:xfrm rot="5400000">
            <a:off x="8954688" y="3681744"/>
            <a:ext cx="1805212" cy="2648162"/>
          </a:xfrm>
          <a:prstGeom prst="down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 A JUEZ</a:t>
            </a:r>
          </a:p>
        </p:txBody>
      </p:sp>
      <p:sp>
        <p:nvSpPr>
          <p:cNvPr id="9" name="Flecha izquierda 26">
            <a:extLst>
              <a:ext uri="{FF2B5EF4-FFF2-40B4-BE49-F238E27FC236}">
                <a16:creationId xmlns:a16="http://schemas.microsoft.com/office/drawing/2014/main" id="{D7E77D3E-0327-426A-A491-1C03507DCCF4}"/>
              </a:ext>
            </a:extLst>
          </p:cNvPr>
          <p:cNvSpPr/>
          <p:nvPr/>
        </p:nvSpPr>
        <p:spPr>
          <a:xfrm>
            <a:off x="5229235" y="4185138"/>
            <a:ext cx="2973757" cy="1624759"/>
          </a:xfrm>
          <a:prstGeom prst="leftArrow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 SENTENCIA</a:t>
            </a:r>
          </a:p>
        </p:txBody>
      </p:sp>
      <p:sp>
        <p:nvSpPr>
          <p:cNvPr id="10" name="Elipse 18">
            <a:extLst>
              <a:ext uri="{FF2B5EF4-FFF2-40B4-BE49-F238E27FC236}">
                <a16:creationId xmlns:a16="http://schemas.microsoft.com/office/drawing/2014/main" id="{DC609CC8-2103-4A1B-80BA-B225BAFE8A98}"/>
              </a:ext>
            </a:extLst>
          </p:cNvPr>
          <p:cNvSpPr/>
          <p:nvPr/>
        </p:nvSpPr>
        <p:spPr>
          <a:xfrm>
            <a:off x="849551" y="3465955"/>
            <a:ext cx="3865124" cy="1323719"/>
          </a:xfrm>
          <a:prstGeom prst="ellipse">
            <a:avLst/>
          </a:prstGeom>
          <a:solidFill>
            <a:srgbClr val="007FB1"/>
          </a:solidFill>
          <a:ln/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AR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 PENALES</a:t>
            </a:r>
          </a:p>
        </p:txBody>
      </p:sp>
      <p:sp>
        <p:nvSpPr>
          <p:cNvPr id="11" name="Flecha doblada hacia arriba 30">
            <a:extLst>
              <a:ext uri="{FF2B5EF4-FFF2-40B4-BE49-F238E27FC236}">
                <a16:creationId xmlns:a16="http://schemas.microsoft.com/office/drawing/2014/main" id="{200167C9-E7D2-46CF-8884-FFFB659955DC}"/>
              </a:ext>
            </a:extLst>
          </p:cNvPr>
          <p:cNvSpPr/>
          <p:nvPr/>
        </p:nvSpPr>
        <p:spPr>
          <a:xfrm rot="5400000">
            <a:off x="1207739" y="4792065"/>
            <a:ext cx="348973" cy="529905"/>
          </a:xfrm>
          <a:prstGeom prst="bent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12" name="Flecha doblada hacia arriba 31">
            <a:extLst>
              <a:ext uri="{FF2B5EF4-FFF2-40B4-BE49-F238E27FC236}">
                <a16:creationId xmlns:a16="http://schemas.microsoft.com/office/drawing/2014/main" id="{4FA41F43-4797-4547-BB57-5A20C5015668}"/>
              </a:ext>
            </a:extLst>
          </p:cNvPr>
          <p:cNvSpPr/>
          <p:nvPr/>
        </p:nvSpPr>
        <p:spPr>
          <a:xfrm rot="5400000">
            <a:off x="1022832" y="5267502"/>
            <a:ext cx="697945" cy="529905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812289" y="4837053"/>
            <a:ext cx="2387827" cy="48730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a 4 años de prisión</a:t>
            </a:r>
          </a:p>
        </p:txBody>
      </p:sp>
      <p:sp>
        <p:nvSpPr>
          <p:cNvPr id="14" name="Rectángulo 28">
            <a:extLst>
              <a:ext uri="{FF2B5EF4-FFF2-40B4-BE49-F238E27FC236}">
                <a16:creationId xmlns:a16="http://schemas.microsoft.com/office/drawing/2014/main" id="{2846D7C1-763D-4CB5-A6C0-73789BC9E973}"/>
              </a:ext>
            </a:extLst>
          </p:cNvPr>
          <p:cNvSpPr/>
          <p:nvPr/>
        </p:nvSpPr>
        <p:spPr>
          <a:xfrm>
            <a:off x="1801868" y="5324362"/>
            <a:ext cx="2588203" cy="669346"/>
          </a:xfrm>
          <a:prstGeom prst="rect">
            <a:avLst/>
          </a:prstGeom>
          <a:noFill/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Medidas</a:t>
            </a:r>
            <a:r>
              <a:rPr lang="es-ES" sz="27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alternativas</a:t>
            </a:r>
            <a:endParaRPr lang="es-AR" sz="21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64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682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</a:rPr>
              <a:t>Aplicativo Informático DITIAEIEL</a:t>
            </a:r>
            <a:br>
              <a:rPr lang="es-AR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31</a:t>
            </a:fld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107662" y="1802435"/>
            <a:ext cx="7808068" cy="1107996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100" dirty="0"/>
              <a:t>El aplicativo informático es un sistema de carga desarrollado por el MTEySS con el fin de contener toda la información resultante de las fiscalizaciones realizadas en el MTEySS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27710" y="4843418"/>
            <a:ext cx="2513160" cy="984885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Se realizan informes cualitativos y cuantitativos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681498" y="4842741"/>
            <a:ext cx="2477311" cy="1272143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 Permite evaluar y repensar el diseño y la orientación de las políticas pública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451482" y="4784605"/>
            <a:ext cx="3210929" cy="697627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dirty="0"/>
              <a:t> muestra la labor realizada por los inspectores</a:t>
            </a:r>
          </a:p>
        </p:txBody>
      </p:sp>
      <p:cxnSp>
        <p:nvCxnSpPr>
          <p:cNvPr id="23" name="Conector angular 22"/>
          <p:cNvCxnSpPr/>
          <p:nvPr/>
        </p:nvCxnSpPr>
        <p:spPr>
          <a:xfrm rot="10800000" flipV="1">
            <a:off x="3455377" y="3315583"/>
            <a:ext cx="1336430" cy="1063869"/>
          </a:xfrm>
          <a:prstGeom prst="bentConnector3">
            <a:avLst>
              <a:gd name="adj1" fmla="val 9934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rot="16200000" flipH="1">
            <a:off x="7460715" y="3345914"/>
            <a:ext cx="1247625" cy="1186962"/>
          </a:xfrm>
          <a:prstGeom prst="bentConnector3">
            <a:avLst>
              <a:gd name="adj1" fmla="val 67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011696" y="3315582"/>
            <a:ext cx="0" cy="1247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8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48408" y="2252137"/>
            <a:ext cx="11605845" cy="1021532"/>
          </a:xfrm>
        </p:spPr>
        <p:txBody>
          <a:bodyPr/>
          <a:lstStyle/>
          <a:p>
            <a:r>
              <a:rPr lang="es-ES" sz="6000" dirty="0">
                <a:solidFill>
                  <a:schemeClr val="tx1"/>
                </a:solidFill>
              </a:rPr>
              <a:t>Trabajo Adolescente Protegido</a:t>
            </a:r>
            <a:endParaRPr lang="es-A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0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7617"/>
          </a:xfrm>
          <a:solidFill>
            <a:srgbClr val="37BBED"/>
          </a:solidFill>
        </p:spPr>
        <p:txBody>
          <a:bodyPr/>
          <a:lstStyle/>
          <a:p>
            <a:pPr algn="ctr"/>
            <a:r>
              <a:rPr lang="es-ES" sz="2700" dirty="0">
                <a:solidFill>
                  <a:schemeClr val="tx1"/>
                </a:solidFill>
              </a:rPr>
              <a:t>La ley establece que los trabajadores adolescentes deben gozar de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33</a:t>
            </a:fld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281354" y="1230658"/>
            <a:ext cx="11262946" cy="535530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 Una </a:t>
            </a:r>
            <a:r>
              <a:rPr lang="es-ES" sz="2000" b="1" u="sng" dirty="0">
                <a:solidFill>
                  <a:schemeClr val="bg1"/>
                </a:solidFill>
              </a:rPr>
              <a:t>jornada laboral </a:t>
            </a:r>
            <a:r>
              <a:rPr lang="es-ES" sz="2000" dirty="0">
                <a:solidFill>
                  <a:schemeClr val="bg1"/>
                </a:solidFill>
              </a:rPr>
              <a:t>de seis (6) horas diarias y hasta treinta y seis (36) horas semanales (salvo que exista extensión horaria por autorización otorgada por la Administración laboral jurisdiccional). Serán hasta 32 </a:t>
            </a:r>
            <a:r>
              <a:rPr lang="es-ES" sz="2000" dirty="0" err="1">
                <a:solidFill>
                  <a:schemeClr val="bg1"/>
                </a:solidFill>
              </a:rPr>
              <a:t>hs</a:t>
            </a:r>
            <a:r>
              <a:rPr lang="es-ES" sz="2000" dirty="0">
                <a:solidFill>
                  <a:schemeClr val="bg1"/>
                </a:solidFill>
              </a:rPr>
              <a:t>. en el ámbito rural (ley 26.727/11).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Quince (15) días de </a:t>
            </a:r>
            <a:r>
              <a:rPr lang="es-ES" sz="2000" b="1" u="sng" dirty="0">
                <a:solidFill>
                  <a:schemeClr val="bg1"/>
                </a:solidFill>
              </a:rPr>
              <a:t>vacaciones</a:t>
            </a:r>
            <a:r>
              <a:rPr lang="es-ES" sz="2000" dirty="0">
                <a:solidFill>
                  <a:schemeClr val="bg1"/>
                </a:solidFill>
              </a:rPr>
              <a:t> al año.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Un </a:t>
            </a:r>
            <a:r>
              <a:rPr lang="es-ES" sz="2000" b="1" u="sng" dirty="0">
                <a:solidFill>
                  <a:schemeClr val="bg1"/>
                </a:solidFill>
              </a:rPr>
              <a:t>descanso </a:t>
            </a:r>
            <a:r>
              <a:rPr lang="es-ES" sz="2000" dirty="0">
                <a:solidFill>
                  <a:schemeClr val="bg1"/>
                </a:solidFill>
              </a:rPr>
              <a:t>de dos (2) horas al mediodía, cuando trabaje jornada completa.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Igual </a:t>
            </a:r>
            <a:r>
              <a:rPr lang="es-ES" sz="2000" b="1" u="sng" dirty="0">
                <a:solidFill>
                  <a:schemeClr val="bg1"/>
                </a:solidFill>
              </a:rPr>
              <a:t>remuneración</a:t>
            </a:r>
            <a:r>
              <a:rPr lang="es-ES" sz="2000" dirty="0">
                <a:solidFill>
                  <a:schemeClr val="bg1"/>
                </a:solidFill>
              </a:rPr>
              <a:t> que un trabajador adulto por igual tarea y horas trabajadas.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Realizar </a:t>
            </a:r>
            <a:r>
              <a:rPr lang="es-ES" sz="2000" b="1" u="sng" dirty="0">
                <a:solidFill>
                  <a:schemeClr val="bg1"/>
                </a:solidFill>
              </a:rPr>
              <a:t>reclamos administrativos y judiciales </a:t>
            </a:r>
            <a:r>
              <a:rPr lang="es-ES" sz="2000" dirty="0">
                <a:solidFill>
                  <a:schemeClr val="bg1"/>
                </a:solidFill>
              </a:rPr>
              <a:t>por conflicto laborales.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b="1" u="sng" dirty="0">
                <a:solidFill>
                  <a:schemeClr val="bg1"/>
                </a:solidFill>
              </a:rPr>
              <a:t>Afiliarse</a:t>
            </a:r>
            <a:r>
              <a:rPr lang="es-ES" sz="2000" dirty="0">
                <a:solidFill>
                  <a:schemeClr val="bg1"/>
                </a:solidFill>
              </a:rPr>
              <a:t> a un sindicato.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Estar </a:t>
            </a:r>
            <a:r>
              <a:rPr lang="es-ES" sz="2000" b="1" u="sng" dirty="0">
                <a:solidFill>
                  <a:schemeClr val="bg1"/>
                </a:solidFill>
              </a:rPr>
              <a:t>protegido</a:t>
            </a:r>
            <a:r>
              <a:rPr lang="es-ES" sz="2000" dirty="0">
                <a:solidFill>
                  <a:schemeClr val="bg1"/>
                </a:solidFill>
              </a:rPr>
              <a:t> ante riesgos de trabajo.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Continuar con la </a:t>
            </a:r>
            <a:r>
              <a:rPr lang="es-ES" sz="2000" b="1" u="sng" dirty="0">
                <a:solidFill>
                  <a:schemeClr val="bg1"/>
                </a:solidFill>
              </a:rPr>
              <a:t>educación obligatoria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040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1676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La Ley N° 26.390/08 ¨Prohibición del Trabajo Infantil y Protección del Trabajo Adolescentes”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34</a:t>
            </a:fld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717767" y="1443592"/>
            <a:ext cx="1912112" cy="86177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s-ES" sz="2400" b="1" dirty="0"/>
              <a:t>PROHIBE</a:t>
            </a:r>
          </a:p>
          <a:p>
            <a:pPr algn="ctr"/>
            <a:endParaRPr lang="es-ES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235943" y="3792100"/>
            <a:ext cx="2691895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es-ES" sz="2400" b="1" dirty="0"/>
              <a:t>Trabajos peligrosos, penosos</a:t>
            </a:r>
          </a:p>
          <a:p>
            <a:pPr algn="just"/>
            <a:r>
              <a:rPr lang="es-ES" sz="2400" b="1" dirty="0"/>
              <a:t> e insalubres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674954" y="3792100"/>
            <a:ext cx="3948038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Trabajo nocturno </a:t>
            </a:r>
            <a:r>
              <a:rPr lang="es-ES" sz="1600" dirty="0"/>
              <a:t>(desde 20:00 horas hasta las 6:00 horas del dia siguiente. Ámbito rural hasta las 5:00 horas)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40677" y="3792100"/>
            <a:ext cx="2268415" cy="1600434"/>
          </a:xfrm>
          <a:prstGeom prst="rect">
            <a:avLst/>
          </a:prstGeom>
          <a:solidFill>
            <a:srgbClr val="007FB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Realizar horas extras</a:t>
            </a:r>
          </a:p>
          <a:p>
            <a:endParaRPr lang="es-ES" sz="2400" dirty="0"/>
          </a:p>
        </p:txBody>
      </p:sp>
      <p:sp>
        <p:nvSpPr>
          <p:cNvPr id="10" name="Flecha abajo 9"/>
          <p:cNvSpPr/>
          <p:nvPr/>
        </p:nvSpPr>
        <p:spPr>
          <a:xfrm rot="3982499">
            <a:off x="3637291" y="2527280"/>
            <a:ext cx="246184" cy="94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abajo 11"/>
          <p:cNvSpPr/>
          <p:nvPr/>
        </p:nvSpPr>
        <p:spPr>
          <a:xfrm rot="3982499">
            <a:off x="3637292" y="2541695"/>
            <a:ext cx="246184" cy="940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abajo 16"/>
          <p:cNvSpPr/>
          <p:nvPr/>
        </p:nvSpPr>
        <p:spPr>
          <a:xfrm>
            <a:off x="5665381" y="2696385"/>
            <a:ext cx="246184" cy="702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abajo 17"/>
          <p:cNvSpPr/>
          <p:nvPr/>
        </p:nvSpPr>
        <p:spPr>
          <a:xfrm rot="19464082">
            <a:off x="7794590" y="2629874"/>
            <a:ext cx="246184" cy="807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">
            <a:extLst>
              <a:ext uri="{FF2B5EF4-FFF2-40B4-BE49-F238E27FC236}">
                <a16:creationId xmlns:a16="http://schemas.microsoft.com/office/drawing/2014/main" id="{2BFF36A8-F335-4358-9862-0B1221B4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7313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sz="373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Trabajo Adolescente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457334-94C4-4DC6-9562-1826CC813C5B}"/>
              </a:ext>
            </a:extLst>
          </p:cNvPr>
          <p:cNvSpPr txBox="1"/>
          <p:nvPr/>
        </p:nvSpPr>
        <p:spPr>
          <a:xfrm>
            <a:off x="375557" y="1567186"/>
            <a:ext cx="11250386" cy="4278094"/>
          </a:xfrm>
          <a:prstGeom prst="rect">
            <a:avLst/>
          </a:prstGeom>
          <a:noFill/>
          <a:ln>
            <a:solidFill>
              <a:srgbClr val="009FE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152396" indent="0" algn="ctr">
              <a:buNone/>
            </a:pPr>
            <a:r>
              <a:rPr lang="es-ES" sz="2000" b="1" dirty="0">
                <a:solidFill>
                  <a:schemeClr val="bg1"/>
                </a:solidFill>
              </a:rPr>
              <a:t>OBLIGACIONES PARA QUIEN CONTRATE UN TRABAJADOR ADOLESCENTE</a:t>
            </a:r>
          </a:p>
          <a:p>
            <a:pPr marL="152396" indent="0" algn="ctr">
              <a:buNone/>
            </a:pPr>
            <a:endParaRPr lang="es-ES" sz="2000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Tramitar la Clave de Alta Temprana (CAT) previamente a su incorporación.</a:t>
            </a: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Solicitar al adolescente o a sus representantes legales, un certificado de aptitud física para el trabajo.</a:t>
            </a:r>
            <a:endParaRPr lang="es-E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Afiliarlo a la obra social correspondiente.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Autorización del padre, madre o tutor salvo que viva independiente. </a:t>
            </a:r>
            <a:r>
              <a:rPr lang="es-AR" sz="2000" i="1" dirty="0">
                <a:solidFill>
                  <a:schemeClr val="bg1"/>
                </a:solidFill>
              </a:rPr>
              <a:t>(visado)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chemeClr val="bg1"/>
                </a:solidFill>
              </a:rPr>
              <a:t>Jornada reducida, remuneración, vacaciones</a:t>
            </a:r>
          </a:p>
          <a:p>
            <a:pPr marL="152396" indent="0" algn="just">
              <a:buNone/>
            </a:pPr>
            <a:endParaRPr lang="es-ES" sz="2400" i="1" dirty="0">
              <a:solidFill>
                <a:schemeClr val="bg1"/>
              </a:solidFill>
            </a:endParaRPr>
          </a:p>
          <a:p>
            <a:pPr marL="152396" indent="0" algn="ctr">
              <a:buNone/>
            </a:pPr>
            <a:r>
              <a:rPr lang="es-AR" sz="2000" b="1" dirty="0">
                <a:solidFill>
                  <a:schemeClr val="bg1"/>
                </a:solidFill>
              </a:rPr>
              <a:t>Decreto 1117/16 Listado de Trabajo Peligroso – 18 años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chemeClr val="bg1"/>
                </a:solidFill>
              </a:rPr>
              <a:t>Inc. 23) </a:t>
            </a:r>
            <a:r>
              <a:rPr lang="es-AR" sz="2000" i="1" dirty="0">
                <a:solidFill>
                  <a:schemeClr val="bg1"/>
                </a:solidFill>
              </a:rPr>
              <a:t>“Los que no cuenten con la </a:t>
            </a:r>
            <a:r>
              <a:rPr lang="es-AR" sz="2000" b="1" i="1" dirty="0">
                <a:solidFill>
                  <a:schemeClr val="bg1"/>
                </a:solidFill>
              </a:rPr>
              <a:t>autorización expedida por la Autoridad Administrativa Laboral de la Jurisdicción correspondiente</a:t>
            </a:r>
            <a:r>
              <a:rPr lang="es-AR" sz="2000" i="1" dirty="0">
                <a:solidFill>
                  <a:schemeClr val="bg1"/>
                </a:solidFill>
              </a:rPr>
              <a:t> y/o </a:t>
            </a:r>
            <a:r>
              <a:rPr lang="es-AR" sz="2000" b="1" i="1" dirty="0">
                <a:solidFill>
                  <a:schemeClr val="bg1"/>
                </a:solidFill>
              </a:rPr>
              <a:t>no cuenten con la debida registración laboral.</a:t>
            </a:r>
            <a:endParaRPr lang="es-ES" sz="2000" i="1" dirty="0">
              <a:solidFill>
                <a:schemeClr val="bg1"/>
              </a:solidFill>
            </a:endParaRPr>
          </a:p>
        </p:txBody>
      </p:sp>
      <p:sp>
        <p:nvSpPr>
          <p:cNvPr id="2" name="1 Abrir llave"/>
          <p:cNvSpPr/>
          <p:nvPr/>
        </p:nvSpPr>
        <p:spPr>
          <a:xfrm rot="16200000">
            <a:off x="5826587" y="-2974522"/>
            <a:ext cx="397326" cy="9982199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21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5943" y="1730829"/>
            <a:ext cx="11409903" cy="4768445"/>
          </a:xfrm>
          <a:noFill/>
          <a:ln w="571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000" b="1" dirty="0">
                <a:solidFill>
                  <a:srgbClr val="595959"/>
                </a:solidFill>
                <a:latin typeface="+mn-lt"/>
              </a:rPr>
              <a:t>Cuenta con 23 incisos.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impliquen la manipulación de elementos cortantes, punzantes; los que conlleven la manipulación, el transporte manual de cargas pesadas y cargas ligeras manipuladas en forma continua.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 Los que se realicen bajo tierra, bajo el agua, en alturas peligrosas o en espacios confinados.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conlleven cargas de tipo psicológico, exigencias y responsabilidades inadecuadas a la edad, y los trabajos socialmente valorados como negativos..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requieran posiciones corporales inadecuadas, que comprometan el crecimiento y desarrollo del sistema osteomuscular.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Los que no cuenten con la autorización expedida por la Autoridad Administrativa Laboral de la jurisdicción correspondiente y/o no cuenten con la debida registración laboral de acuerdo a la normativa vigente. </a:t>
            </a:r>
            <a:br>
              <a:rPr lang="es-ES" sz="2000" dirty="0">
                <a:solidFill>
                  <a:schemeClr val="bg1"/>
                </a:solidFill>
                <a:latin typeface="+mn-lt"/>
              </a:rPr>
            </a:br>
            <a:endParaRPr lang="es-E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4572" y="0"/>
            <a:ext cx="11071274" cy="1340768"/>
          </a:xfrm>
        </p:spPr>
        <p:txBody>
          <a:bodyPr/>
          <a:lstStyle/>
          <a:p>
            <a:pPr algn="ctr"/>
            <a:b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es-ES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Decreto 1117/2016. Listado de trabajos peligroso para personas menores de 18 años de edad (TIAP) - Convenio 182 OIT</a:t>
            </a:r>
            <a:br>
              <a:rPr lang="es-ES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s-ES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58766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7B1CA-8932-4EB3-96CE-D6D75F3F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4834"/>
            <a:ext cx="12192000" cy="1081003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sz="3733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del Trabajo Adolescente</a:t>
            </a:r>
            <a:br>
              <a:rPr lang="es-AR" sz="3733" dirty="0"/>
            </a:br>
            <a:endParaRPr lang="es-AR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399DE8-0740-4903-BD88-563698A17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37</a:t>
            </a:fld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D55802-B416-4A0D-92F3-0C65A66B5758}"/>
              </a:ext>
            </a:extLst>
          </p:cNvPr>
          <p:cNvSpPr txBox="1"/>
          <p:nvPr/>
        </p:nvSpPr>
        <p:spPr>
          <a:xfrm>
            <a:off x="195072" y="1365505"/>
            <a:ext cx="11541760" cy="4298549"/>
          </a:xfrm>
          <a:prstGeom prst="rect">
            <a:avLst/>
          </a:prstGeom>
          <a:noFill/>
          <a:ln w="381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3733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1725/19</a:t>
            </a:r>
            <a:endParaRPr lang="es-AR" sz="3733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     </a:t>
            </a:r>
            <a:r>
              <a:rPr lang="es-ES" sz="2800" dirty="0">
                <a:solidFill>
                  <a:schemeClr val="bg1"/>
                </a:solidFill>
              </a:rPr>
              <a:t>“</a:t>
            </a:r>
            <a:r>
              <a:rPr lang="es-ES" sz="2800" b="1" dirty="0">
                <a:solidFill>
                  <a:schemeClr val="bg1"/>
                </a:solidFill>
              </a:rPr>
              <a:t>Procedimiento</a:t>
            </a:r>
            <a:r>
              <a:rPr lang="es-ES" sz="2800" dirty="0">
                <a:solidFill>
                  <a:schemeClr val="bg1"/>
                </a:solidFill>
              </a:rPr>
              <a:t> para la Actuación de la Inspección Laboral Nacional ante la presencia de Adolescentes de 16 y 17 años trabajando”.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         “</a:t>
            </a:r>
            <a:r>
              <a:rPr lang="es-ES" sz="2800" b="1" dirty="0">
                <a:solidFill>
                  <a:schemeClr val="bg1"/>
                </a:solidFill>
              </a:rPr>
              <a:t>Instructivo</a:t>
            </a:r>
            <a:r>
              <a:rPr lang="es-ES" sz="2800" dirty="0">
                <a:solidFill>
                  <a:schemeClr val="bg1"/>
                </a:solidFill>
              </a:rPr>
              <a:t> para la Confección del Acta de Constatación de Trabajo Adolescente” (16 y 17 años).</a:t>
            </a:r>
          </a:p>
          <a:p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25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F03A-E851-46D2-A088-9DDFD0F6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5407"/>
          </a:xfrm>
          <a:solidFill>
            <a:srgbClr val="00B4F4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s-A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Inspección del Trabajo Adolescente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9CAD84-1A92-4C2E-87CD-39A638F9C5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38</a:t>
            </a:fld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C029BD-8D47-4B96-AA2B-CBC934250481}"/>
              </a:ext>
            </a:extLst>
          </p:cNvPr>
          <p:cNvSpPr txBox="1"/>
          <p:nvPr/>
        </p:nvSpPr>
        <p:spPr>
          <a:xfrm>
            <a:off x="39182" y="1105408"/>
            <a:ext cx="12152817" cy="507831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AR" sz="2400" b="1" dirty="0">
              <a:solidFill>
                <a:schemeClr val="bg1"/>
              </a:solidFill>
            </a:endParaRPr>
          </a:p>
          <a:p>
            <a:pPr marL="380990" indent="-38099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AR" sz="2400" b="1" u="sng" dirty="0">
                <a:solidFill>
                  <a:schemeClr val="bg1"/>
                </a:solidFill>
              </a:rPr>
              <a:t>Instancia previa</a:t>
            </a:r>
            <a:r>
              <a:rPr lang="es-AR" sz="2400" dirty="0">
                <a:solidFill>
                  <a:schemeClr val="bg1"/>
                </a:solidFill>
              </a:rPr>
              <a:t>: Reunir los datos de contacto de las áreas de niñez/</a:t>
            </a:r>
            <a:r>
              <a:rPr lang="es-AR" sz="2400" dirty="0" err="1">
                <a:solidFill>
                  <a:schemeClr val="bg1"/>
                </a:solidFill>
              </a:rPr>
              <a:t>Copretis</a:t>
            </a:r>
            <a:r>
              <a:rPr lang="es-AR" sz="2400" dirty="0">
                <a:solidFill>
                  <a:schemeClr val="bg1"/>
                </a:solidFill>
              </a:rPr>
              <a:t>/.</a:t>
            </a:r>
            <a:endParaRPr lang="es-A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encuentran adolescentes realizando </a:t>
            </a:r>
            <a:r>
              <a:rPr lang="es-A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penosas, peligrosas o insalubres</a:t>
            </a:r>
            <a:r>
              <a:rPr lang="es-A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deberán comunicarse inmediatamente en la medida de lo posible.</a:t>
            </a:r>
            <a:endParaRPr lang="es-AR" sz="2400" dirty="0">
              <a:solidFill>
                <a:schemeClr val="bg1"/>
              </a:solidFill>
            </a:endParaRPr>
          </a:p>
          <a:p>
            <a:pPr marL="457189" indent="-457189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AR" sz="2400" b="1" u="sng" dirty="0">
                <a:solidFill>
                  <a:schemeClr val="bg1"/>
                </a:solidFill>
              </a:rPr>
              <a:t>Instancia inspectiva</a:t>
            </a:r>
            <a:r>
              <a:rPr lang="es-AR" sz="2400" dirty="0">
                <a:solidFill>
                  <a:schemeClr val="bg1"/>
                </a:solidFill>
              </a:rPr>
              <a:t>: Apertura de la fiscalización, labrado del Acta de constatación de TA. </a:t>
            </a:r>
          </a:p>
          <a:p>
            <a:pPr marL="457189" indent="-457189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s-AR" sz="2400" b="1" u="sng" dirty="0">
                <a:solidFill>
                  <a:schemeClr val="bg1"/>
                </a:solidFill>
              </a:rPr>
              <a:t>Instancia posterior</a:t>
            </a:r>
            <a:r>
              <a:rPr lang="es-AR" sz="2400" dirty="0">
                <a:solidFill>
                  <a:schemeClr val="bg1"/>
                </a:solidFill>
              </a:rPr>
              <a:t>: cargar los datos del Acta de TA </a:t>
            </a:r>
            <a:r>
              <a:rPr lang="es-ES" sz="2400" dirty="0">
                <a:solidFill>
                  <a:schemeClr val="bg1"/>
                </a:solidFill>
              </a:rPr>
              <a:t>en el Aplicativo Informático y derivar actas a las autoridades laborales provinciales para continuar con la  sustanciación del proceso administrativo laboral.</a:t>
            </a:r>
          </a:p>
        </p:txBody>
      </p:sp>
    </p:spTree>
    <p:extLst>
      <p:ext uri="{BB962C8B-B14F-4D97-AF65-F5344CB8AC3E}">
        <p14:creationId xmlns:p14="http://schemas.microsoft.com/office/powerpoint/2010/main" val="2325459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3004A1F-D3A7-4382-8025-5941D09A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518556"/>
            <a:ext cx="11299372" cy="5176158"/>
          </a:xfr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POSTERIOR A LA INSTANCIA INSPECTIVA</a:t>
            </a:r>
            <a:r>
              <a:rPr lang="es-ES" sz="3200" b="1" dirty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Cargar los datos en el Aplicativo Informático.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Caratular </a:t>
            </a:r>
            <a:r>
              <a:rPr lang="es-ES" b="1" u="sng" dirty="0">
                <a:solidFill>
                  <a:schemeClr val="bg1"/>
                </a:solidFill>
              </a:rPr>
              <a:t>el expediente en el GDE y enviar una nota a la COPRETI</a:t>
            </a:r>
            <a:r>
              <a:rPr lang="es-ES" dirty="0">
                <a:solidFill>
                  <a:schemeClr val="bg1"/>
                </a:solidFill>
              </a:rPr>
              <a:t>, detallando lo sucedido, con la copia autenticada del acta. Deberá referenciarse el Decreto Nº 1117/16, si cabe.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AR" b="1" u="sng" dirty="0">
                <a:solidFill>
                  <a:schemeClr val="bg1"/>
                </a:solidFill>
              </a:rPr>
              <a:t>Remitir el expediente a la Autoridad Administrativa Labo</a:t>
            </a:r>
            <a:r>
              <a:rPr lang="es-AR" b="1" dirty="0">
                <a:solidFill>
                  <a:schemeClr val="bg1"/>
                </a:solidFill>
              </a:rPr>
              <a:t>ral</a:t>
            </a:r>
            <a:r>
              <a:rPr lang="es-AR" dirty="0">
                <a:solidFill>
                  <a:schemeClr val="bg1"/>
                </a:solidFill>
              </a:rPr>
              <a:t>, para investigar según sus competencias, en el caso de trabajo desprotegido. Se remitirá copia autenticada del acta. El original del Acta quedara en la AT.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Continuar con la tramitación del </a:t>
            </a:r>
            <a:r>
              <a:rPr lang="es-ES" b="1" u="sng" dirty="0">
                <a:solidFill>
                  <a:schemeClr val="bg1"/>
                </a:solidFill>
              </a:rPr>
              <a:t>Expediente PNRT.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</a:rPr>
              <a:t>Realizar el seguimiento de las intervenciones de la </a:t>
            </a:r>
            <a:r>
              <a:rPr lang="es-ES" b="1" u="sng" dirty="0">
                <a:solidFill>
                  <a:schemeClr val="bg1"/>
                </a:solidFill>
              </a:rPr>
              <a:t>Administración Laboral Provincial y COPRETI.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F95B7-3A4E-4A70-B6CB-D0B68AF1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-1"/>
            <a:ext cx="10688090" cy="1518557"/>
          </a:xfrm>
        </p:spPr>
        <p:txBody>
          <a:bodyPr/>
          <a:lstStyle/>
          <a:p>
            <a:pPr algn="ctr"/>
            <a:r>
              <a:rPr lang="es-ES" sz="2800" dirty="0"/>
              <a:t>Procedimiento para la actuación de la inspección </a:t>
            </a:r>
            <a:r>
              <a:rPr lang="es-ES" sz="2400" dirty="0"/>
              <a:t>laboral nacional ANTE LA PRESENCIA DE ADOLESCENTES DE 16 Y 17 </a:t>
            </a:r>
            <a:br>
              <a:rPr lang="es-ES" sz="2400" dirty="0"/>
            </a:br>
            <a:r>
              <a:rPr lang="es-ES" sz="2400" dirty="0"/>
              <a:t>AÑOS TRABAJANDO</a:t>
            </a:r>
            <a:br>
              <a:rPr lang="es-ES" sz="2400" dirty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2805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809625" y="171450"/>
            <a:ext cx="1057275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AR" altLang="es-419"/>
              <a:t>Argentina país federal: distribución de competencias en materia de fiscalización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625" y="2008188"/>
            <a:ext cx="10555288" cy="4724400"/>
          </a:xfrm>
        </p:spPr>
        <p:txBody>
          <a:bodyPr/>
          <a:lstStyle/>
          <a:p>
            <a:pPr>
              <a:defRPr/>
            </a:pP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Administraciones laborales provinciales + CABA 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Condiciones de Higiene y Seguridad  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Convenios Colectivos de Trabajo (CCT)</a:t>
            </a:r>
          </a:p>
          <a:p>
            <a:pPr>
              <a:defRPr/>
            </a:pPr>
            <a:endParaRPr lang="es-AR" dirty="0"/>
          </a:p>
          <a:p>
            <a:pPr>
              <a:defRPr/>
            </a:pPr>
            <a:r>
              <a:rPr lang="es-A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Trabajo, Empleo y Seguridad Social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Seguridad Social                AFIP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Jurisdicción federal: transporte de carga y de pasajeros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Marítimo, fluvial y lacustre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s-AR" sz="2400" dirty="0"/>
              <a:t>Empresas de servicios eventuales </a:t>
            </a:r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371086-896C-4B1B-97FC-35880DE6C211}" type="slidenum">
              <a:rPr lang="en-US" altLang="es-AR">
                <a:solidFill>
                  <a:srgbClr val="009FE3"/>
                </a:solidFill>
              </a:rPr>
              <a:pPr/>
              <a:t>4</a:t>
            </a:fld>
            <a:endParaRPr lang="en-US" altLang="es-AR">
              <a:solidFill>
                <a:srgbClr val="009FE3"/>
              </a:solidFill>
            </a:endParaRPr>
          </a:p>
        </p:txBody>
      </p:sp>
      <p:sp>
        <p:nvSpPr>
          <p:cNvPr id="8" name="Flecha izquierda y derecha 7"/>
          <p:cNvSpPr/>
          <p:nvPr/>
        </p:nvSpPr>
        <p:spPr>
          <a:xfrm>
            <a:off x="5267325" y="4676775"/>
            <a:ext cx="639763" cy="242888"/>
          </a:xfrm>
          <a:prstGeom prst="leftRightArrow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3901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1486"/>
          </a:xfrm>
          <a:solidFill>
            <a:srgbClr val="00B4F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Para socializar los derechos y obligaciones laborales la inspección suele entregar al trabajador adolescente relevado y a su empleador, folletería alusiva. 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AR" smtClean="0"/>
              <a:pPr/>
              <a:t>40</a:t>
            </a:fld>
            <a:endParaRPr lang="es-AR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643">
            <a:off x="472467" y="1237251"/>
            <a:ext cx="4787900" cy="502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57">
            <a:off x="6339052" y="1545256"/>
            <a:ext cx="5313680" cy="4797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6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01516" y="1738729"/>
            <a:ext cx="11790484" cy="1021532"/>
          </a:xfrm>
        </p:spPr>
        <p:txBody>
          <a:bodyPr/>
          <a:lstStyle/>
          <a:p>
            <a:r>
              <a:rPr lang="es-AR" sz="6000" dirty="0"/>
              <a:t>Indicios de Explotación Laboral</a:t>
            </a:r>
            <a:endParaRPr lang="es-AR" sz="60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0D4892-6D60-4760-85E8-7C201B82D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25" y="2832920"/>
            <a:ext cx="9869086" cy="434974"/>
          </a:xfrm>
        </p:spPr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Inspección del Trabajo y la Trata de Personas con fines de Explotación Laboral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07565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 de personas: definición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414420" y="4586096"/>
            <a:ext cx="2282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i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 hace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s-ES" sz="2000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captación o reclutamiento, traslado, transporte, acogida o recepción de personas.</a:t>
            </a:r>
            <a:endParaRPr lang="es-A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4082297" y="3652869"/>
            <a:ext cx="300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FB1"/>
                </a:solidFill>
              </a:rPr>
              <a:t>tres elementos constitutivos</a:t>
            </a:r>
            <a:endParaRPr lang="es-AR" dirty="0">
              <a:solidFill>
                <a:srgbClr val="007FB1"/>
              </a:solidFill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8150861" y="3872568"/>
            <a:ext cx="33290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b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i="1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se hace</a:t>
            </a:r>
            <a:r>
              <a:rPr lang="es-ES" sz="2000" dirty="0">
                <a:solidFill>
                  <a:srgbClr val="007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la amenaza o la coacción, el engaño o fraude, el uso de la fuerza, abuso de poder o aprovechamiento  de una situación de vulnerabilidad, u otorgando beneficios a alguien que tenga control sobre la víctima. </a:t>
            </a:r>
            <a:endParaRPr lang="es-AR" dirty="0">
              <a:solidFill>
                <a:srgbClr val="009F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13" name="7 CuadroTexto"/>
          <p:cNvSpPr txBox="1"/>
          <p:nvPr/>
        </p:nvSpPr>
        <p:spPr>
          <a:xfrm>
            <a:off x="4608114" y="4748357"/>
            <a:ext cx="22430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>
                <a:solidFill>
                  <a:srgbClr val="007FB1"/>
                </a:solidFill>
              </a:rPr>
              <a:t>El </a:t>
            </a:r>
            <a:r>
              <a:rPr lang="es-ES" sz="2000" b="1" dirty="0">
                <a:solidFill>
                  <a:srgbClr val="007FB1"/>
                </a:solidFill>
              </a:rPr>
              <a:t>propósito o finalidad</a:t>
            </a:r>
            <a:r>
              <a:rPr lang="es-ES" sz="2000" dirty="0">
                <a:solidFill>
                  <a:srgbClr val="007FB1"/>
                </a:solidFill>
              </a:rPr>
              <a:t> (</a:t>
            </a:r>
            <a:r>
              <a:rPr lang="es-ES" sz="2000" b="1" i="1" dirty="0">
                <a:solidFill>
                  <a:srgbClr val="007FB1"/>
                </a:solidFill>
              </a:rPr>
              <a:t>por qué se hace</a:t>
            </a:r>
            <a:r>
              <a:rPr lang="es-ES" sz="2000" dirty="0">
                <a:solidFill>
                  <a:srgbClr val="007FB1"/>
                </a:solidFill>
              </a:rPr>
              <a:t>): </a:t>
            </a:r>
            <a:r>
              <a:rPr lang="es-ES" dirty="0">
                <a:solidFill>
                  <a:srgbClr val="009FE3"/>
                </a:solidFill>
              </a:rPr>
              <a:t>para fines de explotación.</a:t>
            </a:r>
            <a:endParaRPr lang="es-AR" dirty="0">
              <a:solidFill>
                <a:srgbClr val="009FE3"/>
              </a:solidFill>
            </a:endParaRPr>
          </a:p>
          <a:p>
            <a:endParaRPr lang="es-AR" dirty="0"/>
          </a:p>
        </p:txBody>
      </p:sp>
      <p:sp>
        <p:nvSpPr>
          <p:cNvPr id="14" name="9 Rectángulo"/>
          <p:cNvSpPr/>
          <p:nvPr/>
        </p:nvSpPr>
        <p:spPr>
          <a:xfrm>
            <a:off x="246611" y="1606128"/>
            <a:ext cx="1194538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i="1" dirty="0">
                <a:solidFill>
                  <a:srgbClr val="007FB1"/>
                </a:solidFill>
                <a:latin typeface="Arial"/>
                <a:ea typeface="Batang"/>
              </a:rPr>
              <a:t>La trata de personas consiste en:</a:t>
            </a:r>
          </a:p>
          <a:p>
            <a:r>
              <a:rPr lang="es-ES" sz="2500" b="1" i="1" dirty="0">
                <a:solidFill>
                  <a:srgbClr val="007FB1"/>
                </a:solidFill>
                <a:latin typeface="Arial"/>
                <a:ea typeface="Batang"/>
              </a:rPr>
              <a:t>“El ofrecimiento, la captación, el traslado, la recepción o acogida de personas con fines de explotación, ya sea dentro del territorio nacional, como desde o hacia otros países”. </a:t>
            </a:r>
          </a:p>
          <a:p>
            <a:r>
              <a:rPr lang="es-AR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(Artículo 1° de la Ley 26.842</a:t>
            </a:r>
            <a:r>
              <a:rPr lang="es-ES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Prevención y Sanción de la Trata de Personas y Asistencia a sus Víctimas)</a:t>
            </a:r>
            <a:r>
              <a:rPr lang="es-AR" sz="1600" b="1" dirty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11 Conector angular"/>
          <p:cNvCxnSpPr/>
          <p:nvPr/>
        </p:nvCxnSpPr>
        <p:spPr>
          <a:xfrm>
            <a:off x="7030980" y="4022201"/>
            <a:ext cx="1036748" cy="23266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3 Conector angular"/>
          <p:cNvCxnSpPr>
            <a:endCxn id="13" idx="0"/>
          </p:cNvCxnSpPr>
          <p:nvPr/>
        </p:nvCxnSpPr>
        <p:spPr>
          <a:xfrm rot="16200000" flipH="1">
            <a:off x="5362199" y="4380938"/>
            <a:ext cx="702394" cy="324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5 Conector angular"/>
          <p:cNvCxnSpPr/>
          <p:nvPr/>
        </p:nvCxnSpPr>
        <p:spPr>
          <a:xfrm rot="10800000" flipV="1">
            <a:off x="2635135" y="3837537"/>
            <a:ext cx="1334150" cy="8508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87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Trata de personas: etapas y finalidad</a:t>
            </a:r>
          </a:p>
        </p:txBody>
      </p:sp>
      <p:graphicFrame>
        <p:nvGraphicFramePr>
          <p:cNvPr id="10" name="Diagrama 3"/>
          <p:cNvGraphicFramePr/>
          <p:nvPr>
            <p:extLst>
              <p:ext uri="{D42A27DB-BD31-4B8C-83A1-F6EECF244321}">
                <p14:modId xmlns:p14="http://schemas.microsoft.com/office/powerpoint/2010/main" val="1751822196"/>
              </p:ext>
            </p:extLst>
          </p:nvPr>
        </p:nvGraphicFramePr>
        <p:xfrm>
          <a:off x="274320" y="1713755"/>
          <a:ext cx="8991954" cy="12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3 Elipse"/>
          <p:cNvSpPr/>
          <p:nvPr/>
        </p:nvSpPr>
        <p:spPr>
          <a:xfrm>
            <a:off x="9126361" y="1620982"/>
            <a:ext cx="2993595" cy="279558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500" dirty="0"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</a:p>
          <a:p>
            <a:pPr algn="ctr"/>
            <a:r>
              <a:rPr lang="es-AR" sz="3000" dirty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</a:p>
          <a:p>
            <a:pPr algn="ctr"/>
            <a:r>
              <a:rPr lang="es-AR" sz="2500" dirty="0">
                <a:latin typeface="Arial" panose="020B0604020202020204" pitchFamily="34" charset="0"/>
                <a:cs typeface="Arial" panose="020B0604020202020204" pitchFamily="34" charset="0"/>
              </a:rPr>
              <a:t>laboral o sexual</a:t>
            </a:r>
          </a:p>
        </p:txBody>
      </p:sp>
      <p:cxnSp>
        <p:nvCxnSpPr>
          <p:cNvPr id="12" name="5 Conector angular"/>
          <p:cNvCxnSpPr/>
          <p:nvPr/>
        </p:nvCxnSpPr>
        <p:spPr>
          <a:xfrm rot="5400000">
            <a:off x="1263787" y="3206320"/>
            <a:ext cx="986319" cy="92468"/>
          </a:xfrm>
          <a:prstGeom prst="bentConnector3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 CuadroTexto"/>
          <p:cNvSpPr txBox="1"/>
          <p:nvPr/>
        </p:nvSpPr>
        <p:spPr>
          <a:xfrm>
            <a:off x="320822" y="3808977"/>
            <a:ext cx="1972476" cy="2400657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es la acción de entregar a una persona sobre la que se tiene cierto poder o influencia (por ser su madre, padre o tutor/a, esposo, jefe, etc.), con la finalidad de que sea explotada. 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9 Conector angular"/>
          <p:cNvCxnSpPr/>
          <p:nvPr/>
        </p:nvCxnSpPr>
        <p:spPr>
          <a:xfrm rot="5400000">
            <a:off x="3342211" y="3160087"/>
            <a:ext cx="914400" cy="113015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1 CuadroTexto"/>
          <p:cNvSpPr txBox="1"/>
          <p:nvPr/>
        </p:nvSpPr>
        <p:spPr>
          <a:xfrm>
            <a:off x="2472529" y="3809505"/>
            <a:ext cx="2227811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 través de la amenaza o la coacción, el engaño o fraude, el uso de la fuerza, abuso de poder o aprovechamiento de una situación de vulnerabilidad, u el otorgamiento de beneficios a alguien que tenga control sobre la víctima. 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4879571" y="3809505"/>
            <a:ext cx="1841215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consiste en la acción de transportar a una persona a distancia -aunque ésta no se sea muy significativa- de su lugar de residencia, con el propósito de aislarla y aumentar su vulnerabilidad.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3 CuadroTexto"/>
          <p:cNvSpPr txBox="1"/>
          <p:nvPr/>
        </p:nvSpPr>
        <p:spPr>
          <a:xfrm>
            <a:off x="6900018" y="3808977"/>
            <a:ext cx="2226344" cy="2862322"/>
          </a:xfrm>
          <a:prstGeom prst="rect">
            <a:avLst/>
          </a:prstGeom>
          <a:solidFill>
            <a:srgbClr val="007FB1"/>
          </a:solidFill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implica recibir, alojar u hospedar a la víctima (de forma temporaria o definitiva), así como también la acción de aquellos que pretendan esconder o brindar algún tipo de protección con el objetivo de impedir la detección de una situación de explotación.</a:t>
            </a:r>
            <a:endParaRPr lang="es-A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14 Conector angular"/>
          <p:cNvCxnSpPr/>
          <p:nvPr/>
        </p:nvCxnSpPr>
        <p:spPr>
          <a:xfrm rot="16200000" flipH="1">
            <a:off x="5437157" y="3152737"/>
            <a:ext cx="908052" cy="134064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7 Conector angular"/>
          <p:cNvCxnSpPr/>
          <p:nvPr/>
        </p:nvCxnSpPr>
        <p:spPr>
          <a:xfrm rot="16200000" flipH="1">
            <a:off x="7402516" y="3146388"/>
            <a:ext cx="908052" cy="134064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75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Finalidad de la Trata: explotación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8" y="1877362"/>
            <a:ext cx="2652192" cy="226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288970" y="1877361"/>
            <a:ext cx="6814459" cy="4832092"/>
          </a:xfrm>
          <a:prstGeom prst="rect">
            <a:avLst/>
          </a:prstGeom>
          <a:solidFill>
            <a:srgbClr val="57ABD5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Dice el art. 1° de la Ley N° 26.842:  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A los fines de esta ley se entiende por explotación la configuración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cualquiera de los siguientes supuestos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, sin perjuicio de que constituyan delitos autónomos respecto del delito de trata de personas: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redujere o mantuviere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 una persona en condición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esclavitud o servidumbre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, bajo cualquier modalidad;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obligare a una persona a realizar trabajos o servicios forzados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b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c)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 la prostitución ajena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cualquier otra forma de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oferta de servicios sexuales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ajenos;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d)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pornografía infantil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la realización de cualquier tipo de representación o espectáculo con dicho contenido;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e)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forzare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a una persona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al matrimonio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o 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cualquier tipo de unión de hecho;</a:t>
            </a:r>
          </a:p>
          <a:p>
            <a:endParaRPr lang="es-A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f) Cuando se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promoviere, facilitare o comercializare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extracción forzosa o ilegítima de órganos, fluidos o tejidos humanos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2008" y="4463536"/>
            <a:ext cx="2943170" cy="21698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“El consentimiento dado por la víctima de la trata y explotación de personas no constituirá en ningún caso causal de eximición de responsabilidad penal, civil o administrativa de los autores, partícipes, cooperadores o instigadores”.</a:t>
            </a:r>
          </a:p>
        </p:txBody>
      </p:sp>
    </p:spTree>
    <p:extLst>
      <p:ext uri="{BB962C8B-B14F-4D97-AF65-F5344CB8AC3E}">
        <p14:creationId xmlns:p14="http://schemas.microsoft.com/office/powerpoint/2010/main" val="1446344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Finalidad de la Trata de personas: trabajo forzoso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5125232" y="1904781"/>
            <a:ext cx="1566250" cy="41827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6520554" y="2465075"/>
            <a:ext cx="4735284" cy="59979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Refiere a todo</a:t>
            </a:r>
            <a:r>
              <a:rPr lang="es-AR" b="1" dirty="0"/>
              <a:t> </a:t>
            </a:r>
            <a:r>
              <a:rPr lang="es-AR" b="1" dirty="0">
                <a:solidFill>
                  <a:srgbClr val="C00000"/>
                </a:solidFill>
              </a:rPr>
              <a:t>trabajo o servicio.</a:t>
            </a:r>
            <a:endParaRPr lang="es-AR" dirty="0">
              <a:solidFill>
                <a:srgbClr val="C00000"/>
              </a:solidFill>
            </a:endParaRPr>
          </a:p>
        </p:txBody>
      </p:sp>
      <p:sp>
        <p:nvSpPr>
          <p:cNvPr id="8" name="Rectángulo redondeado 5"/>
          <p:cNvSpPr/>
          <p:nvPr/>
        </p:nvSpPr>
        <p:spPr>
          <a:xfrm>
            <a:off x="368177" y="2764971"/>
            <a:ext cx="4965826" cy="263434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500" dirty="0"/>
              <a:t>“</a:t>
            </a:r>
            <a:r>
              <a:rPr lang="es-AR" sz="2500" i="1" dirty="0"/>
              <a:t>todo trabajo o servicio exigido a un individuo bajo la amenaza de una pena cualquiera y para el cual dicho individuo no se ofrece voluntariamente</a:t>
            </a:r>
            <a:r>
              <a:rPr lang="es-AR" sz="2500" dirty="0"/>
              <a:t>”.</a:t>
            </a:r>
          </a:p>
        </p:txBody>
      </p:sp>
      <p:sp>
        <p:nvSpPr>
          <p:cNvPr id="9" name="Marcador de contenido 1"/>
          <p:cNvSpPr txBox="1">
            <a:spLocks/>
          </p:cNvSpPr>
          <p:nvPr/>
        </p:nvSpPr>
        <p:spPr bwMode="auto">
          <a:xfrm>
            <a:off x="315689" y="2237013"/>
            <a:ext cx="5573486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El Convenio N°29 de la OIT define al Trabajo forzoso: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 bwMode="auto">
          <a:xfrm>
            <a:off x="6694725" y="1910433"/>
            <a:ext cx="4354284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Tres dimensiones principales: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ángulo redondeado 5"/>
          <p:cNvSpPr/>
          <p:nvPr/>
        </p:nvSpPr>
        <p:spPr>
          <a:xfrm>
            <a:off x="7203118" y="3385456"/>
            <a:ext cx="4052719" cy="10014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La </a:t>
            </a:r>
            <a:r>
              <a:rPr lang="es-AR" b="1" dirty="0">
                <a:solidFill>
                  <a:srgbClr val="C00000"/>
                </a:solidFill>
              </a:rPr>
              <a:t>existencia de la amenaza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de una pena, de un castigo, de una sanción.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6520554" y="4669970"/>
            <a:ext cx="4833255" cy="1621971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Que este </a:t>
            </a:r>
            <a:r>
              <a:rPr lang="es-AR" b="1" dirty="0">
                <a:solidFill>
                  <a:srgbClr val="C00000"/>
                </a:solidFill>
              </a:rPr>
              <a:t>trabajo sea realizado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por la persona </a:t>
            </a:r>
            <a:r>
              <a:rPr lang="es-AR" b="1" dirty="0"/>
              <a:t>de </a:t>
            </a:r>
            <a:r>
              <a:rPr lang="es-AR" b="1" dirty="0">
                <a:solidFill>
                  <a:srgbClr val="C00000"/>
                </a:solidFill>
              </a:rPr>
              <a:t>forma involuntaria, sin su consentimiento</a:t>
            </a:r>
            <a:r>
              <a:rPr lang="es-AR" dirty="0">
                <a:solidFill>
                  <a:srgbClr val="C00000"/>
                </a:solidFill>
              </a:rPr>
              <a:t> </a:t>
            </a:r>
            <a:r>
              <a:rPr lang="es-AR" dirty="0"/>
              <a:t>(con independencia de si ingresó a esa relación de trabajo de manera voluntaria).</a:t>
            </a:r>
          </a:p>
        </p:txBody>
      </p:sp>
    </p:spTree>
    <p:extLst>
      <p:ext uri="{BB962C8B-B14F-4D97-AF65-F5344CB8AC3E}">
        <p14:creationId xmlns:p14="http://schemas.microsoft.com/office/powerpoint/2010/main" val="799343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Trabajo forzoso: concepto de amenaza de una pena</a:t>
            </a: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 bwMode="auto">
          <a:xfrm>
            <a:off x="315691" y="1518925"/>
            <a:ext cx="7184568" cy="30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Por coacción, amenaza de una pena o violencia entendemos</a:t>
            </a:r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348338" y="2033649"/>
            <a:ext cx="3407236" cy="48357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Retención de su documentación</a:t>
            </a:r>
          </a:p>
        </p:txBody>
      </p:sp>
      <p:sp>
        <p:nvSpPr>
          <p:cNvPr id="10" name="Rectángulo redondeado 5"/>
          <p:cNvSpPr/>
          <p:nvPr/>
        </p:nvSpPr>
        <p:spPr>
          <a:xfrm>
            <a:off x="4403279" y="2574928"/>
            <a:ext cx="7320636" cy="70060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Amenaza de denuncia a las autoridades migratorias (en caso de que la víctima sea extranjera y se encuentre en una situación migratoria irregular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4403279" y="2060448"/>
            <a:ext cx="6346376" cy="42998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s-ES" sz="1600" dirty="0"/>
              <a:t>Amenaza de violencia física contra la persona o su núcleo familiar</a:t>
            </a:r>
            <a:endParaRPr lang="es-AR" sz="1600" dirty="0"/>
          </a:p>
        </p:txBody>
      </p:sp>
      <p:sp>
        <p:nvSpPr>
          <p:cNvPr id="12" name="Rectángulo redondeado 5"/>
          <p:cNvSpPr/>
          <p:nvPr/>
        </p:nvSpPr>
        <p:spPr>
          <a:xfrm>
            <a:off x="348338" y="2657792"/>
            <a:ext cx="3429001" cy="1401214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Exigencias de penas económicas ligadas a supuestas deudas por costos en el traslado de la víctima, su alojamiento y/o alimentación.</a:t>
            </a:r>
            <a:endParaRPr lang="es-AR" sz="1600" dirty="0"/>
          </a:p>
        </p:txBody>
      </p:sp>
      <p:sp>
        <p:nvSpPr>
          <p:cNvPr id="20" name="19 Preparación"/>
          <p:cNvSpPr/>
          <p:nvPr/>
        </p:nvSpPr>
        <p:spPr>
          <a:xfrm>
            <a:off x="3894369" y="5236028"/>
            <a:ext cx="5486399" cy="1469572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Para determinar la existencia de una amenaza lo importantes es que sea percibida como tal por la persona a la que va dirigida</a:t>
            </a:r>
          </a:p>
        </p:txBody>
      </p:sp>
      <p:sp>
        <p:nvSpPr>
          <p:cNvPr id="21" name="Rectángulo redondeado 5"/>
          <p:cNvSpPr/>
          <p:nvPr/>
        </p:nvSpPr>
        <p:spPr>
          <a:xfrm>
            <a:off x="348338" y="4239266"/>
            <a:ext cx="3429001" cy="136135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/>
              <a:t>Amenaza de despido o cese del pago del salario, frente a la negativa de trabajar más horas de las acordadas o establecidas por la norma laboral</a:t>
            </a:r>
            <a:endParaRPr lang="es-AR" sz="1600" dirty="0"/>
          </a:p>
        </p:txBody>
      </p:sp>
      <p:sp>
        <p:nvSpPr>
          <p:cNvPr id="24" name="Rectángulo redondeado 5"/>
          <p:cNvSpPr/>
          <p:nvPr/>
        </p:nvSpPr>
        <p:spPr>
          <a:xfrm>
            <a:off x="4403279" y="3396455"/>
            <a:ext cx="7320636" cy="69981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Amenaza de denuncia frente a autoridades policiales o judiciales que podría conllevar un perjuicio al individuo</a:t>
            </a:r>
          </a:p>
        </p:txBody>
      </p:sp>
      <p:sp>
        <p:nvSpPr>
          <p:cNvPr id="25" name="Rectángulo redondeado 5"/>
          <p:cNvSpPr/>
          <p:nvPr/>
        </p:nvSpPr>
        <p:spPr>
          <a:xfrm>
            <a:off x="4403279" y="4245349"/>
            <a:ext cx="7320636" cy="805621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/>
              <a:t>Imposibilidad de abandonar el lugar de trabajo, por algún tipo de confinamiento, por no tener medios para ello o por no saber donde se encuentra</a:t>
            </a:r>
          </a:p>
        </p:txBody>
      </p:sp>
    </p:spTree>
    <p:extLst>
      <p:ext uri="{BB962C8B-B14F-4D97-AF65-F5344CB8AC3E}">
        <p14:creationId xmlns:p14="http://schemas.microsoft.com/office/powerpoint/2010/main" val="432803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dirty="0">
                <a:latin typeface="Arial" charset="0"/>
                <a:cs typeface="Arial" charset="0"/>
              </a:rPr>
              <a:t>Ejes de acción Plan Bienal -2020/22-contra la trata y Explotación de personas </a:t>
            </a:r>
          </a:p>
        </p:txBody>
      </p:sp>
      <p:sp>
        <p:nvSpPr>
          <p:cNvPr id="4" name="Flecha derecha 4"/>
          <p:cNvSpPr/>
          <p:nvPr/>
        </p:nvSpPr>
        <p:spPr>
          <a:xfrm>
            <a:off x="2635250" y="1925638"/>
            <a:ext cx="685800" cy="574675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11267" name="CuadroTexto 6"/>
          <p:cNvSpPr txBox="1">
            <a:spLocks noChangeArrowheads="1"/>
          </p:cNvSpPr>
          <p:nvPr/>
        </p:nvSpPr>
        <p:spPr bwMode="auto">
          <a:xfrm>
            <a:off x="3397250" y="1992313"/>
            <a:ext cx="83899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 dirty="0">
                <a:solidFill>
                  <a:srgbClr val="0076B2"/>
                </a:solidFill>
              </a:rPr>
              <a:t>EJE PREVENCIÓN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C00000"/>
                </a:solidFill>
              </a:rPr>
              <a:t>EJE PERSECUCIÓN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0076B2"/>
                </a:solidFill>
              </a:rPr>
              <a:t>EJE ASISTENCIA</a:t>
            </a:r>
          </a:p>
          <a:p>
            <a:endParaRPr lang="es-AR" sz="2400" dirty="0">
              <a:solidFill>
                <a:srgbClr val="0076B2"/>
              </a:solidFill>
            </a:endParaRPr>
          </a:p>
          <a:p>
            <a:endParaRPr lang="es-AR" sz="2400" dirty="0">
              <a:solidFill>
                <a:srgbClr val="0076B2"/>
              </a:solidFill>
            </a:endParaRPr>
          </a:p>
          <a:p>
            <a:r>
              <a:rPr lang="es-AR" sz="2400" b="1" dirty="0">
                <a:solidFill>
                  <a:srgbClr val="0076B2"/>
                </a:solidFill>
              </a:rPr>
              <a:t>EJE DE FORTALECIMIENTO </a:t>
            </a:r>
            <a:br>
              <a:rPr lang="es-AR" sz="2400" b="1" dirty="0">
                <a:solidFill>
                  <a:srgbClr val="0076B2"/>
                </a:solidFill>
              </a:rPr>
            </a:br>
            <a:r>
              <a:rPr lang="es-AR" sz="2400" b="1" dirty="0">
                <a:solidFill>
                  <a:srgbClr val="0076B2"/>
                </a:solidFill>
              </a:rPr>
              <a:t>INST. Y ARTICULACIÓN</a:t>
            </a:r>
          </a:p>
        </p:txBody>
      </p:sp>
      <p:sp>
        <p:nvSpPr>
          <p:cNvPr id="6" name="Flecha derecha 10"/>
          <p:cNvSpPr/>
          <p:nvPr/>
        </p:nvSpPr>
        <p:spPr>
          <a:xfrm>
            <a:off x="2635250" y="3041650"/>
            <a:ext cx="685800" cy="576263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7" name="Flecha derecha 11"/>
          <p:cNvSpPr/>
          <p:nvPr/>
        </p:nvSpPr>
        <p:spPr>
          <a:xfrm>
            <a:off x="2635250" y="4127500"/>
            <a:ext cx="685800" cy="576263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8" name="Flecha derecha 12"/>
          <p:cNvSpPr/>
          <p:nvPr/>
        </p:nvSpPr>
        <p:spPr>
          <a:xfrm>
            <a:off x="2635250" y="5343525"/>
            <a:ext cx="685800" cy="574675"/>
          </a:xfrm>
          <a:prstGeom prst="rightArrow">
            <a:avLst/>
          </a:prstGeom>
          <a:solidFill>
            <a:srgbClr val="00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cs typeface="Arial"/>
            </a:endParaRPr>
          </a:p>
        </p:txBody>
      </p:sp>
      <p:sp>
        <p:nvSpPr>
          <p:cNvPr id="11271" name="CuadroTexto 13"/>
          <p:cNvSpPr txBox="1">
            <a:spLocks noChangeArrowheads="1"/>
          </p:cNvSpPr>
          <p:nvPr/>
        </p:nvSpPr>
        <p:spPr bwMode="auto">
          <a:xfrm>
            <a:off x="8234363" y="1954213"/>
            <a:ext cx="36925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200" b="1">
                <a:solidFill>
                  <a:srgbClr val="009FE3"/>
                </a:solidFill>
              </a:rPr>
              <a:t>Sensibilización y capacitación</a:t>
            </a:r>
          </a:p>
          <a:p>
            <a:endParaRPr lang="es-AR" sz="3000" b="1">
              <a:solidFill>
                <a:srgbClr val="C00000"/>
              </a:solidFill>
            </a:endParaRPr>
          </a:p>
          <a:p>
            <a:r>
              <a:rPr lang="es-AR" sz="2200" b="1">
                <a:solidFill>
                  <a:srgbClr val="C00000"/>
                </a:solidFill>
              </a:rPr>
              <a:t>Fiscalización</a:t>
            </a:r>
          </a:p>
          <a:p>
            <a:endParaRPr lang="es-AR" sz="2200" b="1">
              <a:solidFill>
                <a:srgbClr val="009FE3"/>
              </a:solidFill>
            </a:endParaRPr>
          </a:p>
          <a:p>
            <a:endParaRPr lang="es-AR" sz="2200" b="1">
              <a:solidFill>
                <a:srgbClr val="009FE3"/>
              </a:solidFill>
            </a:endParaRPr>
          </a:p>
          <a:p>
            <a:r>
              <a:rPr lang="es-AR" sz="2200" b="1">
                <a:solidFill>
                  <a:srgbClr val="009FE3"/>
                </a:solidFill>
              </a:rPr>
              <a:t>Inserción laboral = Programas de Empleo</a:t>
            </a:r>
          </a:p>
          <a:p>
            <a:endParaRPr lang="es-AR" sz="2200" b="1">
              <a:solidFill>
                <a:srgbClr val="009FE3"/>
              </a:solidFill>
            </a:endParaRPr>
          </a:p>
          <a:p>
            <a:endParaRPr lang="es-AR" sz="2200" b="1">
              <a:solidFill>
                <a:srgbClr val="009FE3"/>
              </a:solidFill>
            </a:endParaRPr>
          </a:p>
          <a:p>
            <a:r>
              <a:rPr lang="es-AR" sz="2200" b="1">
                <a:solidFill>
                  <a:srgbClr val="009FE3"/>
                </a:solidFill>
              </a:rPr>
              <a:t>Inter y Extra</a:t>
            </a:r>
            <a:endParaRPr lang="es-ES_tradnl" sz="2200">
              <a:solidFill>
                <a:srgbClr val="009FE3"/>
              </a:solidFill>
            </a:endParaRPr>
          </a:p>
        </p:txBody>
      </p:sp>
      <p:sp>
        <p:nvSpPr>
          <p:cNvPr id="10" name="Triángulo isósceles 14"/>
          <p:cNvSpPr>
            <a:spLocks noChangeArrowheads="1"/>
          </p:cNvSpPr>
          <p:nvPr/>
        </p:nvSpPr>
        <p:spPr bwMode="auto">
          <a:xfrm rot="5400000">
            <a:off x="7720807" y="2091531"/>
            <a:ext cx="393700" cy="217487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Triángulo isósceles 15"/>
          <p:cNvSpPr>
            <a:spLocks noChangeArrowheads="1"/>
          </p:cNvSpPr>
          <p:nvPr/>
        </p:nvSpPr>
        <p:spPr bwMode="auto">
          <a:xfrm rot="5400000">
            <a:off x="7709694" y="3178969"/>
            <a:ext cx="393700" cy="217488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Triángulo isósceles 16"/>
          <p:cNvSpPr>
            <a:spLocks noChangeArrowheads="1"/>
          </p:cNvSpPr>
          <p:nvPr/>
        </p:nvSpPr>
        <p:spPr bwMode="auto">
          <a:xfrm rot="5400000">
            <a:off x="7748587" y="4341813"/>
            <a:ext cx="392113" cy="217488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Triángulo isósceles 17"/>
          <p:cNvSpPr>
            <a:spLocks noChangeArrowheads="1"/>
          </p:cNvSpPr>
          <p:nvPr/>
        </p:nvSpPr>
        <p:spPr bwMode="auto">
          <a:xfrm rot="5400000">
            <a:off x="7777957" y="5534819"/>
            <a:ext cx="393700" cy="217487"/>
          </a:xfrm>
          <a:prstGeom prst="triangle">
            <a:avLst>
              <a:gd name="adj" fmla="val 50000"/>
            </a:avLst>
          </a:prstGeom>
          <a:solidFill>
            <a:srgbClr val="009FE3"/>
          </a:solidFill>
          <a:ln w="9525" cap="rnd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ángulo redondeado 27"/>
          <p:cNvSpPr/>
          <p:nvPr/>
        </p:nvSpPr>
        <p:spPr>
          <a:xfrm>
            <a:off x="158750" y="3308350"/>
            <a:ext cx="2236788" cy="1157288"/>
          </a:xfrm>
          <a:prstGeom prst="roundRect">
            <a:avLst>
              <a:gd name="adj" fmla="val 10000"/>
            </a:avLst>
          </a:prstGeom>
          <a:solidFill>
            <a:srgbClr val="0076B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28"/>
          <p:cNvSpPr/>
          <p:nvPr/>
        </p:nvSpPr>
        <p:spPr>
          <a:xfrm>
            <a:off x="195263" y="3386138"/>
            <a:ext cx="2200275" cy="10445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AR" sz="2000" b="1" dirty="0">
                <a:solidFill>
                  <a:srgbClr val="FFFFFF"/>
                </a:solidFill>
                <a:cs typeface="Arial" charset="0"/>
              </a:rPr>
              <a:t>Ministerio de Trabajo, Empleo y Seguridad Social</a:t>
            </a:r>
            <a:endParaRPr lang="es-AR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3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Resolución 230/2018 de la Secretaría de Trabajo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6682105" y="2091350"/>
            <a:ext cx="1041148" cy="40699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7445396" y="2428816"/>
            <a:ext cx="4409039" cy="967536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Variables establecidos por la PROTEX sobre las que se estructuran los campos del Acta IEL y su Anexo</a:t>
            </a:r>
          </a:p>
        </p:txBody>
      </p:sp>
      <p:sp>
        <p:nvSpPr>
          <p:cNvPr id="8" name="Marcador de contenido 1"/>
          <p:cNvSpPr txBox="1">
            <a:spLocks/>
          </p:cNvSpPr>
          <p:nvPr/>
        </p:nvSpPr>
        <p:spPr bwMode="auto">
          <a:xfrm>
            <a:off x="457203" y="1688577"/>
            <a:ext cx="5573486" cy="4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700" dirty="0">
                <a:solidFill>
                  <a:schemeClr val="accent3">
                    <a:lumMod val="75000"/>
                  </a:schemeClr>
                </a:solidFill>
              </a:rPr>
              <a:t>Aprueba los siguientes instrumentos:</a:t>
            </a:r>
            <a:endParaRPr lang="es-A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500743" y="3642108"/>
            <a:ext cx="3526968" cy="77886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Acta  de Indicios de Explotación Laboral (Acta IEL)</a:t>
            </a:r>
          </a:p>
        </p:txBody>
      </p:sp>
      <p:sp>
        <p:nvSpPr>
          <p:cNvPr id="10" name="Rectángulo redondeado 5"/>
          <p:cNvSpPr/>
          <p:nvPr/>
        </p:nvSpPr>
        <p:spPr>
          <a:xfrm>
            <a:off x="500743" y="4522445"/>
            <a:ext cx="3526968" cy="41990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/>
              <a:t>Anexo del Acta IEL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500743" y="2297744"/>
            <a:ext cx="3526968" cy="123961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s-ES" dirty="0"/>
              <a:t>Procedimiento para la Actuación de la Inspección Laboral Nacional ante Indicios de </a:t>
            </a:r>
            <a:r>
              <a:rPr lang="es-AR" dirty="0"/>
              <a:t>Explotación Laboral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500743" y="5040547"/>
            <a:ext cx="3526968" cy="1316942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Instructivo para la Confección del Acta de Constatación de Indicios de Explotación</a:t>
            </a:r>
          </a:p>
          <a:p>
            <a:r>
              <a:rPr lang="es-ES" dirty="0"/>
              <a:t>Laboral y su ANEXO I</a:t>
            </a:r>
            <a:endParaRPr lang="es-AR" dirty="0"/>
          </a:p>
        </p:txBody>
      </p:sp>
      <p:sp>
        <p:nvSpPr>
          <p:cNvPr id="13" name="CuadroTexto 10"/>
          <p:cNvSpPr txBox="1"/>
          <p:nvPr/>
        </p:nvSpPr>
        <p:spPr>
          <a:xfrm>
            <a:off x="4231539" y="2525137"/>
            <a:ext cx="2666331" cy="78483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Se detalla paso a paso como deben actuar los inspectores frente a la presencia de IEL</a:t>
            </a:r>
          </a:p>
        </p:txBody>
      </p:sp>
      <p:sp>
        <p:nvSpPr>
          <p:cNvPr id="14" name="CuadroTexto 10"/>
          <p:cNvSpPr txBox="1"/>
          <p:nvPr/>
        </p:nvSpPr>
        <p:spPr>
          <a:xfrm>
            <a:off x="4231540" y="4570812"/>
            <a:ext cx="2666331" cy="32316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trabajador relevado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4209775" y="3754543"/>
            <a:ext cx="2666331" cy="553998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establecimiento o razón social fiscalizado</a:t>
            </a:r>
          </a:p>
        </p:txBody>
      </p:sp>
      <p:sp>
        <p:nvSpPr>
          <p:cNvPr id="16" name="CuadroTexto 10"/>
          <p:cNvSpPr txBox="1"/>
          <p:nvPr/>
        </p:nvSpPr>
        <p:spPr>
          <a:xfrm>
            <a:off x="4231540" y="5270109"/>
            <a:ext cx="2666331" cy="553998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1500" dirty="0">
                <a:latin typeface="Arial"/>
                <a:cs typeface="Arial"/>
              </a:rPr>
              <a:t>Una por establecimiento o razón social fiscalizado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8316749" y="3587159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Jornada laboral</a:t>
            </a:r>
          </a:p>
        </p:txBody>
      </p:sp>
      <p:sp>
        <p:nvSpPr>
          <p:cNvPr id="18" name="CuadroTexto 10"/>
          <p:cNvSpPr txBox="1"/>
          <p:nvPr/>
        </p:nvSpPr>
        <p:spPr>
          <a:xfrm>
            <a:off x="8327631" y="4262087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Salario</a:t>
            </a:r>
          </a:p>
        </p:txBody>
      </p:sp>
      <p:sp>
        <p:nvSpPr>
          <p:cNvPr id="19" name="CuadroTexto 10"/>
          <p:cNvSpPr txBox="1"/>
          <p:nvPr/>
        </p:nvSpPr>
        <p:spPr>
          <a:xfrm>
            <a:off x="8349399" y="5002331"/>
            <a:ext cx="2666331" cy="40011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AR" sz="2000" b="1" dirty="0">
                <a:latin typeface="Arial"/>
                <a:cs typeface="Arial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3710522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2 Título"/>
          <p:cNvSpPr>
            <a:spLocks noGrp="1"/>
          </p:cNvSpPr>
          <p:nvPr>
            <p:ph type="title"/>
          </p:nvPr>
        </p:nvSpPr>
        <p:spPr bwMode="auto">
          <a:xfrm>
            <a:off x="809625" y="381000"/>
            <a:ext cx="10572750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800">
                <a:latin typeface="Arial" charset="0"/>
                <a:cs typeface="Arial" charset="0"/>
              </a:rPr>
              <a:t>Procedimiento para la Actuación de la Inspección ante IEL</a:t>
            </a:r>
            <a:endParaRPr lang="es-AR" sz="2800">
              <a:latin typeface="Arial" charset="0"/>
              <a:cs typeface="Arial" charset="0"/>
            </a:endParaRPr>
          </a:p>
        </p:txBody>
      </p:sp>
      <p:sp>
        <p:nvSpPr>
          <p:cNvPr id="12290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102EA9F-A947-4B6C-9A71-18934F603570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8" name="Diagrama 5"/>
          <p:cNvGraphicFramePr/>
          <p:nvPr/>
        </p:nvGraphicFramePr>
        <p:xfrm>
          <a:off x="499616" y="1751613"/>
          <a:ext cx="11135710" cy="491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2" name="Agrupar 15"/>
          <p:cNvGrpSpPr>
            <a:grpSpLocks/>
          </p:cNvGrpSpPr>
          <p:nvPr/>
        </p:nvGrpSpPr>
        <p:grpSpPr bwMode="auto">
          <a:xfrm>
            <a:off x="293688" y="3848100"/>
            <a:ext cx="11463337" cy="2541588"/>
            <a:chOff x="-203380" y="3199853"/>
            <a:chExt cx="11887381" cy="1743048"/>
          </a:xfrm>
        </p:grpSpPr>
        <p:sp>
          <p:nvSpPr>
            <p:cNvPr id="14" name="Llamada ovalada 13"/>
            <p:cNvSpPr/>
            <p:nvPr/>
          </p:nvSpPr>
          <p:spPr>
            <a:xfrm>
              <a:off x="-203380" y="3199853"/>
              <a:ext cx="3499872" cy="1743048"/>
            </a:xfrm>
            <a:prstGeom prst="wedgeEllipseCallout">
              <a:avLst>
                <a:gd name="adj1" fmla="val 48412"/>
                <a:gd name="adj2" fmla="val -69357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cs typeface="Arial"/>
                </a:rPr>
                <a:t>A pedido de cooperación en el marco de una orden de allanamiento librada por la justicia</a:t>
              </a:r>
              <a:endParaRPr lang="es-AR" b="1" dirty="0">
                <a:cs typeface="Arial"/>
              </a:endParaRPr>
            </a:p>
          </p:txBody>
        </p:sp>
        <p:sp>
          <p:nvSpPr>
            <p:cNvPr id="15" name="Llamada ovalada 14"/>
            <p:cNvSpPr/>
            <p:nvPr/>
          </p:nvSpPr>
          <p:spPr>
            <a:xfrm>
              <a:off x="7733064" y="3199853"/>
              <a:ext cx="3950937" cy="1635264"/>
            </a:xfrm>
            <a:prstGeom prst="wedgeEllipseCallout">
              <a:avLst>
                <a:gd name="adj1" fmla="val -57367"/>
                <a:gd name="adj2" fmla="val -71200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38113" algn="l"/>
                </a:tabLst>
                <a:defRPr/>
              </a:pPr>
              <a:r>
                <a:rPr lang="es-AR" dirty="0">
                  <a:cs typeface="Arial"/>
                </a:rPr>
                <a:t>Por Orden de inspección originada en denuncia u operativos de rutina</a:t>
              </a:r>
            </a:p>
          </p:txBody>
        </p:sp>
      </p:grpSp>
      <p:sp>
        <p:nvSpPr>
          <p:cNvPr id="20" name="Llamada ovalada 13"/>
          <p:cNvSpPr/>
          <p:nvPr/>
        </p:nvSpPr>
        <p:spPr>
          <a:xfrm>
            <a:off x="4329113" y="4403725"/>
            <a:ext cx="3079750" cy="2001838"/>
          </a:xfrm>
          <a:prstGeom prst="wedgeEllipseCallout">
            <a:avLst>
              <a:gd name="adj1" fmla="val 368"/>
              <a:gd name="adj2" fmla="val -100468"/>
            </a:avLst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cs typeface="Arial"/>
              </a:rPr>
              <a:t>Convocada por otros organismos para Operativo Conjunto</a:t>
            </a:r>
            <a:endParaRPr lang="es-AR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56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 bwMode="auto">
          <a:xfrm>
            <a:off x="809625" y="171450"/>
            <a:ext cx="1057275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 altLang="es-419"/>
              <a:t>Competencias en materia de fiscalización </a:t>
            </a:r>
          </a:p>
        </p:txBody>
      </p:sp>
      <p:sp>
        <p:nvSpPr>
          <p:cNvPr id="14339" name="Marcador de contenido 2"/>
          <p:cNvSpPr>
            <a:spLocks noGrp="1"/>
          </p:cNvSpPr>
          <p:nvPr>
            <p:ph idx="1"/>
          </p:nvPr>
        </p:nvSpPr>
        <p:spPr bwMode="auto">
          <a:xfrm>
            <a:off x="819150" y="2333625"/>
            <a:ext cx="10553700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419" sz="3200" b="1">
                <a:solidFill>
                  <a:srgbClr val="0070C0"/>
                </a:solidFill>
              </a:rPr>
              <a:t>Superintendencia de Riesgos del Trabajo</a:t>
            </a:r>
          </a:p>
          <a:p>
            <a:endParaRPr lang="es-AR" altLang="es-419"/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s-AR" altLang="es-419" sz="2800"/>
              <a:t>Higiene y Seguridad en jurisdicción federal</a:t>
            </a:r>
          </a:p>
          <a:p>
            <a:pPr marL="2171700" lvl="4" indent="-342900">
              <a:buFont typeface="Wingdings" panose="05000000000000000000" pitchFamily="2" charset="2"/>
              <a:buChar char="§"/>
            </a:pPr>
            <a:endParaRPr lang="es-AR" altLang="es-419" sz="2800"/>
          </a:p>
          <a:p>
            <a:pPr marL="2171700" lvl="4" indent="-342900">
              <a:buFont typeface="Wingdings" panose="05000000000000000000" pitchFamily="2" charset="2"/>
              <a:buChar char="§"/>
            </a:pPr>
            <a:r>
              <a:rPr lang="es-AR" altLang="es-419" sz="2800"/>
              <a:t>ART (administradoras de riesgos del trabajo)			</a:t>
            </a:r>
            <a:r>
              <a:rPr lang="es-AR" altLang="es-419"/>
              <a:t> </a:t>
            </a: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0069F-74E1-4BE2-B9FB-D527ADE10CD9}" type="slidenum">
              <a:rPr lang="en-US" altLang="es-AR">
                <a:solidFill>
                  <a:srgbClr val="009FE3"/>
                </a:solidFill>
              </a:rPr>
              <a:pPr/>
              <a:t>5</a:t>
            </a:fld>
            <a:endParaRPr lang="en-US" altLang="es-AR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3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Título"/>
          <p:cNvSpPr>
            <a:spLocks noGrp="1"/>
          </p:cNvSpPr>
          <p:nvPr>
            <p:ph type="title"/>
          </p:nvPr>
        </p:nvSpPr>
        <p:spPr bwMode="auto">
          <a:xfrm>
            <a:off x="809625" y="381000"/>
            <a:ext cx="10572750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800">
                <a:latin typeface="Arial" charset="0"/>
                <a:cs typeface="Arial" charset="0"/>
              </a:rPr>
              <a:t>Procedimiento para la Actuación de la Inspección ante IEL</a:t>
            </a:r>
            <a:endParaRPr lang="es-AR" sz="2800">
              <a:latin typeface="Arial" charset="0"/>
              <a:cs typeface="Arial" charset="0"/>
            </a:endParaRPr>
          </a:p>
        </p:txBody>
      </p:sp>
      <p:sp>
        <p:nvSpPr>
          <p:cNvPr id="15362" name="Marcador de número de diapositiva 1"/>
          <p:cNvSpPr txBox="1">
            <a:spLocks/>
          </p:cNvSpPr>
          <p:nvPr/>
        </p:nvSpPr>
        <p:spPr bwMode="auto">
          <a:xfrm>
            <a:off x="11168063" y="6405563"/>
            <a:ext cx="10239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2C2ABA1-F717-4B58-81F2-AA6067558862}" type="slidenum">
              <a:rPr lang="en-US"/>
              <a:pPr/>
              <a:t>50</a:t>
            </a:fld>
            <a:endParaRPr lang="en-US"/>
          </a:p>
        </p:txBody>
      </p:sp>
      <p:graphicFrame>
        <p:nvGraphicFramePr>
          <p:cNvPr id="8" name="Diagrama 5"/>
          <p:cNvGraphicFramePr/>
          <p:nvPr/>
        </p:nvGraphicFramePr>
        <p:xfrm>
          <a:off x="412295" y="1612028"/>
          <a:ext cx="11119873" cy="49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9739313" y="6294438"/>
            <a:ext cx="1566862" cy="3683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>
                <a:cs typeface="Arial"/>
              </a:rPr>
              <a:t>Flagrancia</a:t>
            </a:r>
          </a:p>
        </p:txBody>
      </p:sp>
      <p:sp>
        <p:nvSpPr>
          <p:cNvPr id="10" name="Cheurón 7"/>
          <p:cNvSpPr/>
          <p:nvPr/>
        </p:nvSpPr>
        <p:spPr>
          <a:xfrm flipH="1">
            <a:off x="2595563" y="4738688"/>
            <a:ext cx="236537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CuadroTexto 9"/>
          <p:cNvSpPr txBox="1"/>
          <p:nvPr/>
        </p:nvSpPr>
        <p:spPr>
          <a:xfrm>
            <a:off x="723900" y="5389563"/>
            <a:ext cx="1812925" cy="33655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>
                <a:cs typeface="Arial"/>
              </a:rPr>
              <a:t>Trabajo Forzoso</a:t>
            </a:r>
          </a:p>
        </p:txBody>
      </p:sp>
      <p:sp>
        <p:nvSpPr>
          <p:cNvPr id="12" name="CuadroTexto 10"/>
          <p:cNvSpPr txBox="1"/>
          <p:nvPr/>
        </p:nvSpPr>
        <p:spPr>
          <a:xfrm>
            <a:off x="709613" y="5840413"/>
            <a:ext cx="1820862" cy="338137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>
                <a:cs typeface="Arial"/>
              </a:rPr>
              <a:t>Trabajo Infantil</a:t>
            </a:r>
          </a:p>
        </p:txBody>
      </p:sp>
      <p:grpSp>
        <p:nvGrpSpPr>
          <p:cNvPr id="15368" name="Agrupar 15"/>
          <p:cNvGrpSpPr>
            <a:grpSpLocks/>
          </p:cNvGrpSpPr>
          <p:nvPr/>
        </p:nvGrpSpPr>
        <p:grpSpPr bwMode="auto">
          <a:xfrm>
            <a:off x="3302000" y="3203575"/>
            <a:ext cx="5637213" cy="1214438"/>
            <a:chOff x="3071664" y="2664691"/>
            <a:chExt cx="5688632" cy="864096"/>
          </a:xfrm>
        </p:grpSpPr>
        <p:sp>
          <p:nvSpPr>
            <p:cNvPr id="14" name="Llamada ovalada 13"/>
            <p:cNvSpPr/>
            <p:nvPr/>
          </p:nvSpPr>
          <p:spPr>
            <a:xfrm>
              <a:off x="3071664" y="2664691"/>
              <a:ext cx="2231559" cy="864096"/>
            </a:xfrm>
            <a:prstGeom prst="wedgeEllipseCallout">
              <a:avLst>
                <a:gd name="adj1" fmla="val 48412"/>
                <a:gd name="adj2" fmla="val -69357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cs typeface="Arial"/>
                </a:rPr>
                <a:t>Diálogo con las presuntas </a:t>
              </a:r>
              <a:r>
                <a:rPr lang="es-AR" b="1" dirty="0">
                  <a:cs typeface="Arial"/>
                </a:rPr>
                <a:t>víctimas</a:t>
              </a:r>
            </a:p>
          </p:txBody>
        </p:sp>
        <p:sp>
          <p:nvSpPr>
            <p:cNvPr id="15" name="Llamada ovalada 14"/>
            <p:cNvSpPr/>
            <p:nvPr/>
          </p:nvSpPr>
          <p:spPr>
            <a:xfrm>
              <a:off x="6528737" y="2675986"/>
              <a:ext cx="2231559" cy="852801"/>
            </a:xfrm>
            <a:prstGeom prst="wedgeEllipseCallout">
              <a:avLst>
                <a:gd name="adj1" fmla="val -57367"/>
                <a:gd name="adj2" fmla="val -71200"/>
              </a:avLst>
            </a:prstGeom>
            <a:solidFill>
              <a:srgbClr val="00B0F0"/>
            </a:solidFill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138113" algn="l"/>
                </a:tabLst>
                <a:defRPr/>
              </a:pPr>
              <a:r>
                <a:rPr lang="es-AR" dirty="0">
                  <a:cs typeface="Arial"/>
                </a:rPr>
                <a:t>- Menores </a:t>
              </a:r>
              <a:br>
                <a:rPr lang="es-AR" dirty="0">
                  <a:cs typeface="Arial"/>
                </a:rPr>
              </a:br>
              <a:r>
                <a:rPr lang="es-AR" dirty="0">
                  <a:cs typeface="Arial"/>
                </a:rPr>
                <a:t>	de 18 años </a:t>
              </a:r>
              <a:br>
                <a:rPr lang="es-AR" dirty="0">
                  <a:cs typeface="Arial"/>
                </a:rPr>
              </a:br>
              <a:r>
                <a:rPr lang="es-AR" dirty="0">
                  <a:cs typeface="Arial"/>
                </a:rPr>
                <a:t>- Migrantes</a:t>
              </a:r>
            </a:p>
          </p:txBody>
        </p:sp>
      </p:grpSp>
      <p:sp>
        <p:nvSpPr>
          <p:cNvPr id="16" name="CuadroTexto 16"/>
          <p:cNvSpPr txBox="1"/>
          <p:nvPr/>
        </p:nvSpPr>
        <p:spPr>
          <a:xfrm>
            <a:off x="722313" y="4695825"/>
            <a:ext cx="1812925" cy="777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dirty="0">
                <a:cs typeface="Arial"/>
              </a:rPr>
              <a:t>Trata con fines de Explotación Laboral</a:t>
            </a:r>
          </a:p>
        </p:txBody>
      </p:sp>
      <p:sp>
        <p:nvSpPr>
          <p:cNvPr id="17" name="Cheurón 17"/>
          <p:cNvSpPr/>
          <p:nvPr/>
        </p:nvSpPr>
        <p:spPr>
          <a:xfrm flipH="1">
            <a:off x="2581275" y="5424488"/>
            <a:ext cx="236538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Cheurón 18"/>
          <p:cNvSpPr/>
          <p:nvPr/>
        </p:nvSpPr>
        <p:spPr>
          <a:xfrm flipH="1">
            <a:off x="2595563" y="5868988"/>
            <a:ext cx="236537" cy="26511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61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60525"/>
            <a:ext cx="3317875" cy="5197475"/>
          </a:xfrm>
          <a:noFill/>
          <a:ln>
            <a:miter lim="800000"/>
            <a:headEnd/>
            <a:tailEnd/>
          </a:ln>
        </p:spPr>
      </p:pic>
      <p:sp>
        <p:nvSpPr>
          <p:cNvPr id="16386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>
                <a:latin typeface="Arial" charset="0"/>
                <a:cs typeface="Arial" charset="0"/>
              </a:rPr>
              <a:t>Acta de Constatación de Indicios de Explotación laboral + Anexo I</a:t>
            </a:r>
          </a:p>
        </p:txBody>
      </p:sp>
      <p:pic>
        <p:nvPicPr>
          <p:cNvPr id="16387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662113"/>
            <a:ext cx="340836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echa derecha 4"/>
          <p:cNvSpPr/>
          <p:nvPr/>
        </p:nvSpPr>
        <p:spPr>
          <a:xfrm>
            <a:off x="3629025" y="5689600"/>
            <a:ext cx="692150" cy="2762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8" name="Flecha derecha 7"/>
          <p:cNvSpPr>
            <a:spLocks noChangeArrowheads="1"/>
          </p:cNvSpPr>
          <p:nvPr/>
        </p:nvSpPr>
        <p:spPr bwMode="auto">
          <a:xfrm rot="10800000">
            <a:off x="7667625" y="5627688"/>
            <a:ext cx="690563" cy="2762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5875" cap="rnd" algn="ctr">
            <a:solidFill>
              <a:srgbClr val="34497D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CuadroTexto 10"/>
          <p:cNvSpPr txBox="1"/>
          <p:nvPr/>
        </p:nvSpPr>
        <p:spPr>
          <a:xfrm>
            <a:off x="4421188" y="4914900"/>
            <a:ext cx="3205162" cy="1739900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chemeClr val="tx1"/>
                </a:solidFill>
                <a:cs typeface="Arial" charset="0"/>
              </a:rPr>
              <a:t>PARA QUÉ:</a:t>
            </a:r>
          </a:p>
          <a:p>
            <a:pPr algn="ctr">
              <a:defRPr/>
            </a:pPr>
            <a:r>
              <a:rPr lang="es-AR" b="1">
                <a:solidFill>
                  <a:schemeClr val="tx1"/>
                </a:solidFill>
                <a:cs typeface="Arial" charset="0"/>
              </a:rPr>
              <a:t>Para unificar criterios de abordaje y relevamiento de datos ante la detección de indicios de explotación laboral.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759200" y="1614488"/>
            <a:ext cx="4408488" cy="96678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Variables establecidos por la PROTEX sobre las que se estructuran los campos del Acta IEL y su Anexo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4616450" y="2816225"/>
            <a:ext cx="2665413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Jornada laboral</a:t>
            </a:r>
          </a:p>
        </p:txBody>
      </p:sp>
      <p:sp>
        <p:nvSpPr>
          <p:cNvPr id="3" name="CuadroTexto 10"/>
          <p:cNvSpPr txBox="1"/>
          <p:nvPr/>
        </p:nvSpPr>
        <p:spPr>
          <a:xfrm>
            <a:off x="4656138" y="3405188"/>
            <a:ext cx="2665412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Salario</a:t>
            </a:r>
          </a:p>
        </p:txBody>
      </p:sp>
      <p:sp>
        <p:nvSpPr>
          <p:cNvPr id="19" name="CuadroTexto 10"/>
          <p:cNvSpPr txBox="1"/>
          <p:nvPr/>
        </p:nvSpPr>
        <p:spPr>
          <a:xfrm>
            <a:off x="4662488" y="4044950"/>
            <a:ext cx="2667000" cy="396875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A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cs typeface="Arial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364457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76" name="Group 68"/>
          <p:cNvGraphicFramePr>
            <a:graphicFrameLocks noGrp="1"/>
          </p:cNvGraphicFramePr>
          <p:nvPr>
            <p:ph idx="1"/>
          </p:nvPr>
        </p:nvGraphicFramePr>
        <p:xfrm>
          <a:off x="149469" y="1591410"/>
          <a:ext cx="11826631" cy="5227210"/>
        </p:xfrm>
        <a:graphic>
          <a:graphicData uri="http://schemas.openxmlformats.org/drawingml/2006/table">
            <a:tbl>
              <a:tblPr/>
              <a:tblGrid>
                <a:gridCol w="121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7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8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AÑO</a:t>
                      </a:r>
                      <a:endParaRPr kumimoji="0" lang="es-A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ACTAS IEL LABRADAS </a:t>
                      </a:r>
                      <a:endParaRPr kumimoji="0" lang="es-A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ANEXOS ACTA 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POR TRABAJADOR/A</a:t>
                      </a:r>
                      <a:endParaRPr kumimoji="0" lang="es-A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NACIONALIDAD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MUJERES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SECTOR DE ACTIVIDAD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endParaRPr kumimoji="0" lang="es-AR" sz="2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s-AR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</a:t>
                      </a:r>
                      <a:endParaRPr kumimoji="0" lang="es-AR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135 arg. (73%)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50 ext. (27%)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29 arg. (66%)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 ext. (34%)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Agro y ladrilleras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109 arg. (80%)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 ext. (20%)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33 arg. (70%)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 ext. (30%)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Agro, construcción, textil y bar nocturno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261 </a:t>
                      </a:r>
                      <a:r>
                        <a:rPr kumimoji="0" lang="es-A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(92%)</a:t>
                      </a:r>
                      <a:endParaRPr kumimoji="0" lang="es-A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 ext. (8%)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 arg. (66,6%)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 ex. (33,3%)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Agroforestal/resina, construcción, textil, vitivinícola y ganadería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225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191 </a:t>
                      </a:r>
                      <a:r>
                        <a:rPr kumimoji="0" lang="es-A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(85%)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34 ext. (15%)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es-A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(41%)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13 ext. (59%)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Agro, ganadería, forestal, </a:t>
                      </a:r>
                      <a:r>
                        <a:rPr kumimoji="0" lang="es-A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haras</a:t>
                      </a:r>
                      <a:r>
                        <a:rPr kumimoji="0" lang="es-A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, comercio, ladrillera, textil, construcción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151 </a:t>
                      </a:r>
                      <a:r>
                        <a:rPr kumimoji="0" lang="es-A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(90%)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17 ext. (10%)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es-AR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(82%)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 ext. (18%)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Agro, vid, oliva, ganadería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74353"/>
                  </a:ext>
                </a:extLst>
              </a:tr>
              <a:tr h="888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AR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4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  <a:endParaRPr kumimoji="0" lang="es-AR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998</a:t>
                      </a:r>
                      <a:endParaRPr kumimoji="0" lang="es-AR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847 </a:t>
                      </a:r>
                      <a:r>
                        <a:rPr kumimoji="0" lang="es-A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(85%)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151 ext. (15%)</a:t>
                      </a:r>
                      <a:endParaRPr kumimoji="0" lang="es-A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141 (14%)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93 </a:t>
                      </a:r>
                      <a:r>
                        <a:rPr kumimoji="0" lang="es-AR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s-A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 (66%)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48 ext. (34%)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44" name="Título 2"/>
          <p:cNvSpPr>
            <a:spLocks noGrp="1"/>
          </p:cNvSpPr>
          <p:nvPr>
            <p:ph type="title"/>
          </p:nvPr>
        </p:nvSpPr>
        <p:spPr bwMode="auto">
          <a:xfrm>
            <a:off x="685800" y="257175"/>
            <a:ext cx="10918825" cy="969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sz="3500" dirty="0">
                <a:latin typeface="Arial" charset="0"/>
                <a:cs typeface="Arial" charset="0"/>
              </a:rPr>
              <a:t>La constatación de IEL en cifras</a:t>
            </a:r>
            <a:br>
              <a:rPr lang="es-AR" sz="3500" dirty="0">
                <a:latin typeface="Arial" charset="0"/>
                <a:cs typeface="Arial" charset="0"/>
              </a:rPr>
            </a:br>
            <a:r>
              <a:rPr lang="es-AR" sz="2600" dirty="0">
                <a:latin typeface="Arial" charset="0"/>
                <a:cs typeface="Arial" charset="0"/>
              </a:rPr>
              <a:t>(junio 2018 – mayo 2022)</a:t>
            </a:r>
          </a:p>
        </p:txBody>
      </p:sp>
    </p:spTree>
    <p:extLst>
      <p:ext uri="{BB962C8B-B14F-4D97-AF65-F5344CB8AC3E}">
        <p14:creationId xmlns:p14="http://schemas.microsoft.com/office/powerpoint/2010/main" val="392491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835025" y="1828800"/>
            <a:ext cx="10555288" cy="3341688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r>
              <a:rPr lang="es-ES" sz="2400" dirty="0">
                <a:solidFill>
                  <a:schemeClr val="bg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ARTICULO 8º.- En ningún caso se dictarán normas que dispongan la inscripción de las víctimas de la trata de personas en un registro especial, o que les obligue a poseer un documento especial, o a cumplir algún requisito con fines de vigilancia o notificación. </a:t>
            </a:r>
          </a:p>
          <a:p>
            <a:pPr marL="0" indent="0" eaLnBrk="1" fontAlgn="auto" hangingPunct="1">
              <a:buClr>
                <a:srgbClr val="009FE3"/>
              </a:buClr>
              <a:buFont typeface="Arial" panose="020B0604020202020204" pitchFamily="34" charset="0"/>
              <a:buNone/>
              <a:defRPr/>
            </a:pPr>
            <a:r>
              <a:rPr lang="es-ES" sz="2400" b="1" dirty="0">
                <a:solidFill>
                  <a:srgbClr val="002060"/>
                </a:solidFill>
                <a:cs typeface="Arial" panose="020B0604020202020204" pitchFamily="34" charset="0"/>
              </a:rPr>
              <a:t>Se protegerá la privacidad e identidad de las víctimas de la trata de personas</a:t>
            </a:r>
            <a:r>
              <a:rPr lang="es-ES" sz="2400" dirty="0">
                <a:solidFill>
                  <a:schemeClr val="bg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Las actuaciones judiciales serán confidenciales. </a:t>
            </a:r>
            <a:r>
              <a:rPr lang="es-ES" sz="2400" b="1" dirty="0">
                <a:solidFill>
                  <a:srgbClr val="002060"/>
                </a:solidFill>
                <a:cs typeface="Arial" panose="020B0604020202020204" pitchFamily="34" charset="0"/>
              </a:rPr>
              <a:t>Los funcionarios intervinientes deberán preservar la reserva de la identidad de aquéllas. </a:t>
            </a:r>
            <a:endParaRPr lang="es-AR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1986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809625" y="239713"/>
            <a:ext cx="10572750" cy="969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AR" sz="3200">
                <a:cs typeface="Arial" charset="0"/>
              </a:rPr>
              <a:t>Resguardo de la privacidad y reserva de identidad de los trabajadores víctimas (Ley 26.364 del 2008)</a:t>
            </a:r>
          </a:p>
        </p:txBody>
      </p:sp>
      <p:sp>
        <p:nvSpPr>
          <p:cNvPr id="5" name="4 Preparación"/>
          <p:cNvSpPr/>
          <p:nvPr/>
        </p:nvSpPr>
        <p:spPr>
          <a:xfrm>
            <a:off x="7205663" y="5051425"/>
            <a:ext cx="4257675" cy="1185863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/>
              <a:t>EVITAR LA REVICTIMIZACIÓN</a:t>
            </a:r>
          </a:p>
        </p:txBody>
      </p:sp>
    </p:spTree>
    <p:extLst>
      <p:ext uri="{BB962C8B-B14F-4D97-AF65-F5344CB8AC3E}">
        <p14:creationId xmlns:p14="http://schemas.microsoft.com/office/powerpoint/2010/main" val="2015257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>
                <a:latin typeface="Arial" charset="0"/>
                <a:cs typeface="Arial" charset="0"/>
              </a:rPr>
              <a:t>Denuncia ante la Línea telefónica 145</a:t>
            </a:r>
          </a:p>
        </p:txBody>
      </p:sp>
      <p:sp>
        <p:nvSpPr>
          <p:cNvPr id="9" name="Rectángulo redondeado 5"/>
          <p:cNvSpPr/>
          <p:nvPr/>
        </p:nvSpPr>
        <p:spPr>
          <a:xfrm>
            <a:off x="6403975" y="2328863"/>
            <a:ext cx="5399088" cy="3216275"/>
          </a:xfrm>
          <a:prstGeom prst="roundRect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AR" sz="5500" b="1">
                <a:solidFill>
                  <a:srgbClr val="FFFFFF"/>
                </a:solidFill>
                <a:cs typeface="Arial" charset="0"/>
              </a:rPr>
              <a:t>145</a:t>
            </a:r>
            <a:endParaRPr lang="es-AR" sz="5500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AR" sz="2200" b="1">
                <a:solidFill>
                  <a:srgbClr val="FFFFFF"/>
                </a:solidFill>
                <a:cs typeface="Arial" charset="0"/>
              </a:rPr>
              <a:t>Las 24 horas, los 365 días del año</a:t>
            </a:r>
          </a:p>
          <a:p>
            <a:pPr algn="ctr">
              <a:lnSpc>
                <a:spcPct val="150000"/>
              </a:lnSpc>
              <a:defRPr/>
            </a:pPr>
            <a:r>
              <a:rPr lang="es-AR" sz="2200" b="1">
                <a:solidFill>
                  <a:srgbClr val="FFFFFF"/>
                </a:solidFill>
                <a:cs typeface="Arial" charset="0"/>
              </a:rPr>
              <a:t>oficinarescate@jus.gob.ar</a:t>
            </a:r>
          </a:p>
          <a:p>
            <a:pPr algn="ctr">
              <a:defRPr/>
            </a:pPr>
            <a:endParaRPr lang="es-AR" sz="22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Cheurón 5"/>
          <p:cNvSpPr/>
          <p:nvPr/>
        </p:nvSpPr>
        <p:spPr>
          <a:xfrm>
            <a:off x="239713" y="2182813"/>
            <a:ext cx="5807075" cy="3643312"/>
          </a:xfrm>
          <a:prstGeom prst="chevron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tx1"/>
                </a:solidFill>
                <a:cs typeface="Arial" charset="0"/>
              </a:rPr>
              <a:t>                              Ministerio de Justicia y                                    Derechos Humanos</a:t>
            </a:r>
          </a:p>
          <a:p>
            <a:pPr algn="ctr">
              <a:defRPr/>
            </a:pP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                    </a:t>
            </a:r>
          </a:p>
          <a:p>
            <a:pPr algn="ctr">
              <a:defRPr/>
            </a:pPr>
            <a:r>
              <a:rPr lang="es-AR" sz="1500" b="1" dirty="0">
                <a:solidFill>
                  <a:schemeClr val="tx1"/>
                </a:solidFill>
                <a:cs typeface="Arial" charset="0"/>
              </a:rPr>
              <a:t>Programa Nacional de Rescate y Acompañamiento a                                     las Personas Damnificadas                                         por el Delito de Trata</a:t>
            </a:r>
          </a:p>
        </p:txBody>
      </p:sp>
    </p:spTree>
    <p:extLst>
      <p:ext uri="{BB962C8B-B14F-4D97-AF65-F5344CB8AC3E}">
        <p14:creationId xmlns:p14="http://schemas.microsoft.com/office/powerpoint/2010/main" val="189554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>
                <a:latin typeface="Arial" charset="0"/>
                <a:cs typeface="Arial" charset="0"/>
              </a:rPr>
              <a:t>Tener en cuenta al denunciar a la Línea 145</a:t>
            </a:r>
          </a:p>
        </p:txBody>
      </p:sp>
      <p:sp>
        <p:nvSpPr>
          <p:cNvPr id="35842" name="Cheurón 5"/>
          <p:cNvSpPr>
            <a:spLocks noChangeArrowheads="1"/>
          </p:cNvSpPr>
          <p:nvPr/>
        </p:nvSpPr>
        <p:spPr bwMode="auto">
          <a:xfrm>
            <a:off x="254000" y="3262313"/>
            <a:ext cx="11598275" cy="639762"/>
          </a:xfrm>
          <a:prstGeom prst="chevron">
            <a:avLst>
              <a:gd name="adj" fmla="val 50023"/>
            </a:avLst>
          </a:prstGeom>
          <a:solidFill>
            <a:srgbClr val="00AEEC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Dirección exacta del establecimiento donde se han constatado los indicios e indicaciones</a:t>
            </a:r>
          </a:p>
          <a:p>
            <a:r>
              <a:rPr lang="es-AR" b="1">
                <a:solidFill>
                  <a:srgbClr val="FFFFFF"/>
                </a:solidFill>
              </a:rPr>
              <a:t>para llegar allí en caso que el lugar sea de difícil acceso. Georreferencia.</a:t>
            </a:r>
          </a:p>
        </p:txBody>
      </p:sp>
      <p:sp>
        <p:nvSpPr>
          <p:cNvPr id="35843" name="Cheurón 5"/>
          <p:cNvSpPr>
            <a:spLocks noChangeArrowheads="1"/>
          </p:cNvSpPr>
          <p:nvPr/>
        </p:nvSpPr>
        <p:spPr bwMode="auto">
          <a:xfrm>
            <a:off x="209550" y="1820863"/>
            <a:ext cx="11314113" cy="603250"/>
          </a:xfrm>
          <a:prstGeom prst="chevron">
            <a:avLst>
              <a:gd name="adj" fmla="val 50014"/>
            </a:avLst>
          </a:prstGeom>
          <a:solidFill>
            <a:srgbClr val="00B4F4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Informar de la forma más detallada posible las circunstancias observadas que motivan</a:t>
            </a:r>
          </a:p>
          <a:p>
            <a:r>
              <a:rPr lang="es-AR" b="1">
                <a:solidFill>
                  <a:srgbClr val="FFFFFF"/>
                </a:solidFill>
              </a:rPr>
              <a:t>la denuncia</a:t>
            </a:r>
            <a:r>
              <a:rPr lang="es-AR" sz="2000" b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844" name="Cheurón 5"/>
          <p:cNvSpPr>
            <a:spLocks noChangeArrowheads="1"/>
          </p:cNvSpPr>
          <p:nvPr/>
        </p:nvSpPr>
        <p:spPr bwMode="auto">
          <a:xfrm>
            <a:off x="209550" y="4565650"/>
            <a:ext cx="11255375" cy="411163"/>
          </a:xfrm>
          <a:prstGeom prst="chevron">
            <a:avLst>
              <a:gd name="adj" fmla="val 50060"/>
            </a:avLst>
          </a:prstGeom>
          <a:solidFill>
            <a:srgbClr val="009FE3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En lo posible, los horarios de actividad del mismo.</a:t>
            </a:r>
          </a:p>
        </p:txBody>
      </p:sp>
      <p:sp>
        <p:nvSpPr>
          <p:cNvPr id="35845" name="Cheurón 5"/>
          <p:cNvSpPr>
            <a:spLocks noChangeArrowheads="1"/>
          </p:cNvSpPr>
          <p:nvPr/>
        </p:nvSpPr>
        <p:spPr bwMode="auto">
          <a:xfrm>
            <a:off x="536575" y="4032250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El nombre y/o razón social del establecimiento.</a:t>
            </a:r>
          </a:p>
        </p:txBody>
      </p:sp>
      <p:sp>
        <p:nvSpPr>
          <p:cNvPr id="35846" name="Cheurón 5"/>
          <p:cNvSpPr>
            <a:spLocks noChangeArrowheads="1"/>
          </p:cNvSpPr>
          <p:nvPr/>
        </p:nvSpPr>
        <p:spPr bwMode="auto">
          <a:xfrm>
            <a:off x="538163" y="2533650"/>
            <a:ext cx="11314112" cy="603250"/>
          </a:xfrm>
          <a:prstGeom prst="chevron">
            <a:avLst>
              <a:gd name="adj" fmla="val 50014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Si por las condiciones de seguridad e higiene del establecimiento está en riesgo la </a:t>
            </a:r>
          </a:p>
          <a:p>
            <a:r>
              <a:rPr lang="es-AR" b="1">
                <a:solidFill>
                  <a:srgbClr val="FFFFFF"/>
                </a:solidFill>
              </a:rPr>
              <a:t>salud y/o la vida de los trabajadores y por lo tanto hemos suspendido tareas.</a:t>
            </a:r>
          </a:p>
        </p:txBody>
      </p:sp>
      <p:sp>
        <p:nvSpPr>
          <p:cNvPr id="35847" name="Cheurón 5"/>
          <p:cNvSpPr>
            <a:spLocks noChangeArrowheads="1"/>
          </p:cNvSpPr>
          <p:nvPr/>
        </p:nvSpPr>
        <p:spPr bwMode="auto">
          <a:xfrm>
            <a:off x="568325" y="5100638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cantidad de trabajadores o personas observadas en la situación a denunciar</a:t>
            </a:r>
            <a:r>
              <a:rPr lang="es-AR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5848" name="Cheurón 5"/>
          <p:cNvSpPr>
            <a:spLocks noChangeArrowheads="1"/>
          </p:cNvSpPr>
          <p:nvPr/>
        </p:nvSpPr>
        <p:spPr bwMode="auto">
          <a:xfrm>
            <a:off x="303213" y="5619750"/>
            <a:ext cx="11255375" cy="411163"/>
          </a:xfrm>
          <a:prstGeom prst="chevron">
            <a:avLst>
              <a:gd name="adj" fmla="val 50060"/>
            </a:avLst>
          </a:prstGeom>
          <a:solidFill>
            <a:srgbClr val="009FE3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presencia de niños, niñas y/o adolescentes.</a:t>
            </a:r>
          </a:p>
        </p:txBody>
      </p:sp>
      <p:sp>
        <p:nvSpPr>
          <p:cNvPr id="35849" name="Cheurón 5"/>
          <p:cNvSpPr>
            <a:spLocks noChangeArrowheads="1"/>
          </p:cNvSpPr>
          <p:nvPr/>
        </p:nvSpPr>
        <p:spPr bwMode="auto">
          <a:xfrm>
            <a:off x="600075" y="6130925"/>
            <a:ext cx="11255375" cy="409575"/>
          </a:xfrm>
          <a:prstGeom prst="chevron">
            <a:avLst>
              <a:gd name="adj" fmla="val 49999"/>
            </a:avLst>
          </a:prstGeom>
          <a:solidFill>
            <a:srgbClr val="7EB2E6"/>
          </a:solidFill>
          <a:ln w="15875" cap="rnd" algn="ctr">
            <a:solidFill>
              <a:srgbClr val="FFC000"/>
            </a:solidFill>
            <a:miter lim="800000"/>
            <a:headEnd/>
            <a:tailEnd/>
          </a:ln>
        </p:spPr>
        <p:txBody>
          <a:bodyPr lIns="360000" anchor="ctr"/>
          <a:lstStyle/>
          <a:p>
            <a:r>
              <a:rPr lang="es-AR" b="1">
                <a:solidFill>
                  <a:srgbClr val="FFFFFF"/>
                </a:solidFill>
              </a:rPr>
              <a:t>La presencia de trabajadores extranjeros y/o migrantes internos.</a:t>
            </a:r>
          </a:p>
        </p:txBody>
      </p:sp>
    </p:spTree>
    <p:extLst>
      <p:ext uri="{BB962C8B-B14F-4D97-AF65-F5344CB8AC3E}">
        <p14:creationId xmlns:p14="http://schemas.microsoft.com/office/powerpoint/2010/main" val="1398880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>
                <a:latin typeface="Arial" charset="0"/>
                <a:cs typeface="Arial" charset="0"/>
              </a:rPr>
              <a:t>Repasemos:</a:t>
            </a:r>
          </a:p>
        </p:txBody>
      </p:sp>
      <p:sp>
        <p:nvSpPr>
          <p:cNvPr id="5" name="Cheurón 5"/>
          <p:cNvSpPr/>
          <p:nvPr/>
        </p:nvSpPr>
        <p:spPr>
          <a:xfrm>
            <a:off x="195263" y="3886200"/>
            <a:ext cx="11598275" cy="555625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  Número de teléfono de la Línea IEL de la DITIAEIEL: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+54 9 11 2698-6950. </a:t>
            </a:r>
          </a:p>
        </p:txBody>
      </p:sp>
      <p:sp>
        <p:nvSpPr>
          <p:cNvPr id="8" name="Cheurón 5"/>
          <p:cNvSpPr/>
          <p:nvPr/>
        </p:nvSpPr>
        <p:spPr>
          <a:xfrm>
            <a:off x="209550" y="5707063"/>
            <a:ext cx="11255375" cy="792162"/>
          </a:xfrm>
          <a:prstGeom prst="chevron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Llevar cantidad suficiente de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Actas IEL y de su Anexo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. Recordar que se llenará un acta IEL por Empleador pero tantos Anexos como trabajadores se encuentren en el lugar. </a:t>
            </a:r>
            <a:endParaRPr lang="es-AR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Cheurón 5"/>
          <p:cNvSpPr/>
          <p:nvPr/>
        </p:nvSpPr>
        <p:spPr>
          <a:xfrm>
            <a:off x="538163" y="4697413"/>
            <a:ext cx="11255375" cy="77946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Datos de contacto de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Fiscalía y/o Juzgado Penal Federal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, para el hipotético caso de no poder comunicarnos con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Línea 145.</a:t>
            </a:r>
          </a:p>
        </p:txBody>
      </p:sp>
      <p:sp>
        <p:nvSpPr>
          <p:cNvPr id="12" name="Cheurón 5"/>
          <p:cNvSpPr/>
          <p:nvPr/>
        </p:nvSpPr>
        <p:spPr>
          <a:xfrm>
            <a:off x="538163" y="2538413"/>
            <a:ext cx="11314112" cy="11049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Datos de contacto de la Delegación de la </a:t>
            </a: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Dirección Nacional de Migraciones (DNM)</a:t>
            </a:r>
          </a:p>
          <a:p>
            <a:pPr>
              <a:defRPr/>
            </a:pPr>
            <a:r>
              <a:rPr lang="es-AR" sz="2000" b="1" dirty="0">
                <a:solidFill>
                  <a:srgbClr val="072C62"/>
                </a:solidFill>
                <a:cs typeface="Arial" charset="0"/>
              </a:rPr>
              <a:t>      </a:t>
            </a:r>
            <a:r>
              <a:rPr lang="es-AR" sz="2000" dirty="0">
                <a:solidFill>
                  <a:srgbClr val="FFFFFF"/>
                </a:solidFill>
                <a:cs typeface="Arial" charset="0"/>
              </a:rPr>
              <a:t>más cercana para el caso de encontrarnos con trabajadores extranjeros en situación </a:t>
            </a:r>
          </a:p>
          <a:p>
            <a:pPr>
              <a:defRPr/>
            </a:pPr>
            <a:r>
              <a:rPr lang="es-AR" sz="2000" dirty="0">
                <a:solidFill>
                  <a:srgbClr val="FFFFFF"/>
                </a:solidFill>
                <a:cs typeface="Arial" charset="0"/>
              </a:rPr>
              <a:t>           de irregularidad migratoria.</a:t>
            </a:r>
          </a:p>
        </p:txBody>
      </p:sp>
      <p:sp>
        <p:nvSpPr>
          <p:cNvPr id="13" name="Rectángulo redondeado 5"/>
          <p:cNvSpPr/>
          <p:nvPr/>
        </p:nvSpPr>
        <p:spPr>
          <a:xfrm>
            <a:off x="209550" y="1633538"/>
            <a:ext cx="9337675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Antes de la salida </a:t>
            </a:r>
            <a:r>
              <a:rPr lang="es-AR" sz="2000" b="1" dirty="0" err="1"/>
              <a:t>inspectiva</a:t>
            </a:r>
            <a:r>
              <a:rPr lang="es-AR" sz="2000" b="1" dirty="0"/>
              <a:t> deberemos reunir la siguiente información: </a:t>
            </a:r>
          </a:p>
        </p:txBody>
      </p:sp>
    </p:spTree>
    <p:extLst>
      <p:ext uri="{BB962C8B-B14F-4D97-AF65-F5344CB8AC3E}">
        <p14:creationId xmlns:p14="http://schemas.microsoft.com/office/powerpoint/2010/main" val="104767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2 Título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AR">
                <a:latin typeface="Arial" charset="0"/>
                <a:cs typeface="Arial" charset="0"/>
              </a:rPr>
              <a:t>Repasemos:</a:t>
            </a:r>
          </a:p>
        </p:txBody>
      </p:sp>
      <p:sp>
        <p:nvSpPr>
          <p:cNvPr id="5" name="Cheurón 5"/>
          <p:cNvSpPr/>
          <p:nvPr/>
        </p:nvSpPr>
        <p:spPr>
          <a:xfrm>
            <a:off x="457200" y="2659431"/>
            <a:ext cx="10912475" cy="355600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>
                <a:solidFill>
                  <a:srgbClr val="FFFFFF"/>
                </a:solidFill>
                <a:cs typeface="Arial" charset="0"/>
              </a:rPr>
              <a:t>       </a:t>
            </a:r>
            <a:r>
              <a:rPr lang="es-AR">
                <a:solidFill>
                  <a:srgbClr val="FFFFFF"/>
                </a:solidFill>
                <a:cs typeface="Arial" charset="0"/>
              </a:rPr>
              <a:t>Cuando hubiere indicios de explotación laboral, </a:t>
            </a:r>
            <a:r>
              <a:rPr lang="es-AR" b="1">
                <a:solidFill>
                  <a:schemeClr val="bg1"/>
                </a:solidFill>
                <a:cs typeface="Arial" charset="0"/>
              </a:rPr>
              <a:t>SIEMPRE</a:t>
            </a:r>
            <a:r>
              <a:rPr lang="es-AR">
                <a:solidFill>
                  <a:schemeClr val="bg1"/>
                </a:solidFill>
                <a:cs typeface="Arial" charset="0"/>
              </a:rPr>
              <a:t> llamar</a:t>
            </a:r>
            <a:r>
              <a:rPr lang="es-AR">
                <a:solidFill>
                  <a:srgbClr val="FFFFFF"/>
                </a:solidFill>
                <a:cs typeface="Arial" charset="0"/>
              </a:rPr>
              <a:t> a la </a:t>
            </a:r>
            <a:r>
              <a:rPr lang="es-AR" b="1">
                <a:solidFill>
                  <a:srgbClr val="072C62"/>
                </a:solidFill>
                <a:cs typeface="Arial" charset="0"/>
              </a:rPr>
              <a:t>Línea 145.</a:t>
            </a:r>
          </a:p>
        </p:txBody>
      </p:sp>
      <p:sp>
        <p:nvSpPr>
          <p:cNvPr id="8" name="Cheurón 5"/>
          <p:cNvSpPr/>
          <p:nvPr/>
        </p:nvSpPr>
        <p:spPr>
          <a:xfrm>
            <a:off x="479425" y="6219578"/>
            <a:ext cx="11255375" cy="338138"/>
          </a:xfrm>
          <a:prstGeom prst="chevron">
            <a:avLst/>
          </a:prstGeom>
          <a:solidFill>
            <a:srgbClr val="009FE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 Las </a:t>
            </a:r>
            <a:r>
              <a:rPr lang="es-AR" dirty="0">
                <a:solidFill>
                  <a:schemeClr val="bg1"/>
                </a:solidFill>
                <a:cs typeface="Arial" charset="0"/>
              </a:rPr>
              <a:t>imágenes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 podrán asimismo enviarse a la Línea IEL de la </a:t>
            </a:r>
            <a:r>
              <a:rPr lang="es-AR" b="1" dirty="0">
                <a:solidFill>
                  <a:srgbClr val="072C62"/>
                </a:solidFill>
                <a:cs typeface="Arial" charset="0"/>
              </a:rPr>
              <a:t>DITIAEIEL: +54 9 11 2698-6950 </a:t>
            </a:r>
          </a:p>
        </p:txBody>
      </p:sp>
      <p:sp>
        <p:nvSpPr>
          <p:cNvPr id="11" name="Cheurón 5"/>
          <p:cNvSpPr/>
          <p:nvPr/>
        </p:nvSpPr>
        <p:spPr>
          <a:xfrm>
            <a:off x="323850" y="4873378"/>
            <a:ext cx="11523663" cy="12827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Enviar escaneadas al correo electrónico institucional de la DITIAEIEL:</a:t>
            </a:r>
          </a:p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  </a:t>
            </a:r>
            <a:r>
              <a:rPr lang="es-AR" sz="1700" b="1" dirty="0">
                <a:solidFill>
                  <a:srgbClr val="FF0000"/>
                </a:solidFill>
                <a:cs typeface="Arial" charset="0"/>
                <a:hlinkClick r:id="rId2"/>
              </a:rPr>
              <a:t>denunciasjudicialestrata@trabajo.gob.ar</a:t>
            </a:r>
            <a:r>
              <a:rPr lang="es-AR" sz="1700" b="1" dirty="0">
                <a:solidFill>
                  <a:srgbClr val="FF0000"/>
                </a:solidFill>
                <a:cs typeface="Arial" charset="0"/>
              </a:rPr>
              <a:t>  </a:t>
            </a:r>
            <a:r>
              <a:rPr lang="es-AR" sz="1700" b="1" dirty="0">
                <a:solidFill>
                  <a:srgbClr val="072C62"/>
                </a:solidFill>
                <a:cs typeface="Arial" charset="0"/>
              </a:rPr>
              <a:t>TODAS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 las actas labradas (Acta de Inspección, de</a:t>
            </a:r>
          </a:p>
          <a:p>
            <a:pPr>
              <a:defRPr/>
            </a:pPr>
            <a:r>
              <a:rPr lang="es-AR" sz="1700" dirty="0">
                <a:solidFill>
                  <a:srgbClr val="FFFFFF"/>
                </a:solidFill>
                <a:cs typeface="Arial" charset="0"/>
              </a:rPr>
              <a:t>                    Obstrucción, IEL y Anexos) y de todo el material fotográfico y fílmico recogido en el establecimiento durante la inspección junto a un </a:t>
            </a:r>
            <a:r>
              <a:rPr lang="es-AR" sz="1700" b="1" dirty="0">
                <a:solidFill>
                  <a:schemeClr val="bg1"/>
                </a:solidFill>
                <a:cs typeface="Arial" charset="0"/>
              </a:rPr>
              <a:t>INFORME</a:t>
            </a:r>
            <a:r>
              <a:rPr lang="es-AR" sz="1700" dirty="0">
                <a:solidFill>
                  <a:srgbClr val="FFFFFF"/>
                </a:solidFill>
                <a:cs typeface="Arial" charset="0"/>
              </a:rPr>
              <a:t> sobre la fiscalización</a:t>
            </a:r>
          </a:p>
        </p:txBody>
      </p:sp>
      <p:sp>
        <p:nvSpPr>
          <p:cNvPr id="12" name="Cheurón 5"/>
          <p:cNvSpPr/>
          <p:nvPr/>
        </p:nvSpPr>
        <p:spPr>
          <a:xfrm>
            <a:off x="574675" y="1983156"/>
            <a:ext cx="10426700" cy="58578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Ante cualquier duda sobre el procedimiento y el llenado de las actas contactarse con la</a:t>
            </a:r>
          </a:p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                   </a:t>
            </a:r>
            <a:r>
              <a:rPr lang="es-AR" b="1" dirty="0">
                <a:solidFill>
                  <a:srgbClr val="072C62"/>
                </a:solidFill>
                <a:cs typeface="Arial" charset="0"/>
              </a:rPr>
              <a:t>DITIAEIEL al +54 9 11 2698-6950 </a:t>
            </a:r>
          </a:p>
        </p:txBody>
      </p:sp>
      <p:sp>
        <p:nvSpPr>
          <p:cNvPr id="13" name="Rectángulo redondeado 5"/>
          <p:cNvSpPr/>
          <p:nvPr/>
        </p:nvSpPr>
        <p:spPr>
          <a:xfrm>
            <a:off x="209550" y="1524000"/>
            <a:ext cx="8969375" cy="414338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Durante la inspección</a:t>
            </a:r>
          </a:p>
        </p:txBody>
      </p:sp>
      <p:sp>
        <p:nvSpPr>
          <p:cNvPr id="14" name="Rectángulo redondeado 5"/>
          <p:cNvSpPr/>
          <p:nvPr/>
        </p:nvSpPr>
        <p:spPr>
          <a:xfrm>
            <a:off x="315913" y="4388846"/>
            <a:ext cx="8969375" cy="430212"/>
          </a:xfrm>
          <a:prstGeom prst="round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000" b="1" dirty="0"/>
              <a:t>Con posterioridad a la inspección</a:t>
            </a:r>
          </a:p>
        </p:txBody>
      </p:sp>
      <p:sp>
        <p:nvSpPr>
          <p:cNvPr id="2" name="Cheurón 5"/>
          <p:cNvSpPr/>
          <p:nvPr/>
        </p:nvSpPr>
        <p:spPr>
          <a:xfrm>
            <a:off x="877888" y="3086469"/>
            <a:ext cx="10121900" cy="465137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b="1" dirty="0">
                <a:solidFill>
                  <a:srgbClr val="FFFFFF"/>
                </a:solidFill>
                <a:cs typeface="Arial" charset="0"/>
              </a:rPr>
              <a:t>     </a:t>
            </a:r>
            <a:r>
              <a:rPr lang="es-AR" b="1" dirty="0">
                <a:solidFill>
                  <a:schemeClr val="bg1"/>
                </a:solidFill>
                <a:cs typeface="Arial" charset="0"/>
              </a:rPr>
              <a:t>No se deja copia del ACTA IEL</a:t>
            </a:r>
            <a:r>
              <a:rPr lang="es-AR" b="1" dirty="0">
                <a:solidFill>
                  <a:srgbClr val="FFFFFF"/>
                </a:solidFill>
                <a:cs typeface="Arial" charset="0"/>
              </a:rPr>
              <a:t> al empleador ni se le avisa que se esta labrando.</a:t>
            </a:r>
            <a:endParaRPr lang="es-AR" b="1" dirty="0">
              <a:solidFill>
                <a:srgbClr val="072C62"/>
              </a:solidFill>
              <a:cs typeface="Arial" charset="0"/>
            </a:endParaRPr>
          </a:p>
        </p:txBody>
      </p:sp>
      <p:sp>
        <p:nvSpPr>
          <p:cNvPr id="3" name="Cheurón 5"/>
          <p:cNvSpPr/>
          <p:nvPr/>
        </p:nvSpPr>
        <p:spPr>
          <a:xfrm>
            <a:off x="349250" y="3612906"/>
            <a:ext cx="11625263" cy="624520"/>
          </a:xfrm>
          <a:prstGeom prst="chevron">
            <a:avLst/>
          </a:prstGeom>
          <a:solidFill>
            <a:srgbClr val="00AEE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dirty="0">
                <a:solidFill>
                  <a:srgbClr val="FFFFFF"/>
                </a:solidFill>
                <a:cs typeface="Arial" charset="0"/>
              </a:rPr>
              <a:t>   Si relevamos niñas, niños o y/o adolescentes en condiciones donde se constataron IEL, </a:t>
            </a:r>
            <a:r>
              <a:rPr lang="es-AR" b="1" dirty="0">
                <a:solidFill>
                  <a:schemeClr val="bg1"/>
                </a:solidFill>
                <a:cs typeface="Arial" charset="0"/>
              </a:rPr>
              <a:t>NO SE LABRARÁ Acta TI ni TA</a:t>
            </a:r>
            <a:r>
              <a:rPr lang="es-AR" dirty="0">
                <a:solidFill>
                  <a:srgbClr val="FFFFFF"/>
                </a:solidFill>
                <a:cs typeface="Arial" charset="0"/>
              </a:rPr>
              <a:t>, solo Acta IEL</a:t>
            </a:r>
            <a:endParaRPr lang="es-AR" b="1" dirty="0">
              <a:solidFill>
                <a:srgbClr val="072C6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4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809625" y="239713"/>
            <a:ext cx="10572750" cy="969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s-AR" sz="3200">
                <a:cs typeface="Arial" charset="0"/>
              </a:rPr>
              <a:t>Estructura del Informe sobre Constatación de IEL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3235325" y="1565275"/>
            <a:ext cx="611188" cy="4984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8915" name="Marcador de contenido 1"/>
          <p:cNvSpPr txBox="1">
            <a:spLocks/>
          </p:cNvSpPr>
          <p:nvPr/>
        </p:nvSpPr>
        <p:spPr bwMode="auto">
          <a:xfrm>
            <a:off x="241300" y="1528763"/>
            <a:ext cx="5573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200">
                <a:solidFill>
                  <a:srgbClr val="1F5FA0"/>
                </a:solidFill>
              </a:rPr>
              <a:t>Campos del Informe:</a:t>
            </a:r>
            <a:endParaRPr lang="es-AR" sz="2200">
              <a:solidFill>
                <a:srgbClr val="1F5FA0"/>
              </a:solidFill>
            </a:endParaRPr>
          </a:p>
        </p:txBody>
      </p:sp>
      <p:sp>
        <p:nvSpPr>
          <p:cNvPr id="9" name="Rectángulo redondeado 5"/>
          <p:cNvSpPr/>
          <p:nvPr/>
        </p:nvSpPr>
        <p:spPr>
          <a:xfrm>
            <a:off x="4979988" y="2673350"/>
            <a:ext cx="5480050" cy="45720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AR" sz="1600">
                <a:solidFill>
                  <a:schemeClr val="tx1"/>
                </a:solidFill>
                <a:cs typeface="Arial" charset="0"/>
              </a:rPr>
              <a:t>2. Nombre, apellido, número de identificación.</a:t>
            </a:r>
            <a:r>
              <a:rPr lang="es-ES" sz="1600">
                <a:solidFill>
                  <a:schemeClr val="tx1"/>
                </a:solidFill>
                <a:cs typeface="Arial" charset="0"/>
              </a:rPr>
              <a:t> </a:t>
            </a:r>
            <a:endParaRPr lang="es-AR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ángulo redondeado 5"/>
          <p:cNvSpPr/>
          <p:nvPr/>
        </p:nvSpPr>
        <p:spPr>
          <a:xfrm>
            <a:off x="4013200" y="4000500"/>
            <a:ext cx="7956550" cy="554038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AR" sz="1600" dirty="0">
                <a:solidFill>
                  <a:srgbClr val="FFFFFF"/>
                </a:solidFill>
                <a:cs typeface="Arial" charset="0"/>
              </a:rPr>
              <a:t>4.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Establecimientos o lugar/es fiscalizados. Todos los datos que sirvan a la correcta individualización de su ubicación.</a:t>
            </a:r>
          </a:p>
        </p:txBody>
      </p:sp>
      <p:sp>
        <p:nvSpPr>
          <p:cNvPr id="11" name="Rectángulo redondeado 5"/>
          <p:cNvSpPr/>
          <p:nvPr/>
        </p:nvSpPr>
        <p:spPr>
          <a:xfrm>
            <a:off x="3841750" y="1531938"/>
            <a:ext cx="7937500" cy="1093787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anchor="ctr"/>
          <a:lstStyle/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1. - Si se realizó en el marco de un operativo programado de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 rutina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, 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responde a una Orden de Inspección/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denuncia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 recibida; 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responde a un pedido de colaboración de la 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justicia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marL="800100" lvl="1" indent="-342900"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- Si el mismo es solicitado por </a:t>
            </a:r>
            <a:r>
              <a:rPr lang="es-AR" sz="1600" b="1" dirty="0">
                <a:solidFill>
                  <a:schemeClr val="tx1"/>
                </a:solidFill>
                <a:cs typeface="Arial" charset="0"/>
              </a:rPr>
              <a:t>otro organismo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 como operativo conjunto.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3865563" y="4638675"/>
            <a:ext cx="7485062" cy="361950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5.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Dar cuenta de forma detallada del transcurso del operativo de fiscalización.</a:t>
            </a:r>
          </a:p>
        </p:txBody>
      </p:sp>
      <p:sp>
        <p:nvSpPr>
          <p:cNvPr id="17" name="CuadroTexto 10"/>
          <p:cNvSpPr txBox="1"/>
          <p:nvPr/>
        </p:nvSpPr>
        <p:spPr>
          <a:xfrm>
            <a:off x="119063" y="22320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1.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Origen de la fiscalización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CuadroTexto 10"/>
          <p:cNvSpPr txBox="1"/>
          <p:nvPr/>
        </p:nvSpPr>
        <p:spPr>
          <a:xfrm>
            <a:off x="144463" y="28035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2.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Inspectores actuantes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uadroTexto 10"/>
          <p:cNvSpPr txBox="1"/>
          <p:nvPr/>
        </p:nvSpPr>
        <p:spPr>
          <a:xfrm>
            <a:off x="144463" y="3413125"/>
            <a:ext cx="3363912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3.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Organismos Intervinientes</a:t>
            </a:r>
          </a:p>
        </p:txBody>
      </p:sp>
      <p:sp>
        <p:nvSpPr>
          <p:cNvPr id="4" name="CuadroTexto 10"/>
          <p:cNvSpPr txBox="1"/>
          <p:nvPr/>
        </p:nvSpPr>
        <p:spPr>
          <a:xfrm>
            <a:off x="144463" y="4060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4.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Objetivo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CuadroTexto 10"/>
          <p:cNvSpPr txBox="1"/>
          <p:nvPr/>
        </p:nvSpPr>
        <p:spPr>
          <a:xfrm>
            <a:off x="130175" y="4673600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AR" b="1">
                <a:solidFill>
                  <a:srgbClr val="FFFFFF"/>
                </a:solidFill>
                <a:cs typeface="Arial" charset="0"/>
              </a:rPr>
              <a:t>5.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Desarrollo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CuadroTexto 10"/>
          <p:cNvSpPr txBox="1"/>
          <p:nvPr/>
        </p:nvSpPr>
        <p:spPr>
          <a:xfrm>
            <a:off x="144463" y="5330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6.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Resultados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CuadroTexto 10"/>
          <p:cNvSpPr txBox="1"/>
          <p:nvPr/>
        </p:nvSpPr>
        <p:spPr>
          <a:xfrm>
            <a:off x="144463" y="5965825"/>
            <a:ext cx="3282950" cy="366713"/>
          </a:xfrm>
          <a:prstGeom prst="rect">
            <a:avLst/>
          </a:prstGeom>
          <a:solidFill>
            <a:srgbClr val="00B0F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b="1">
                <a:solidFill>
                  <a:srgbClr val="FFFFFF"/>
                </a:solidFill>
                <a:cs typeface="Arial" charset="0"/>
              </a:rPr>
              <a:t>7. </a:t>
            </a:r>
            <a:r>
              <a:rPr lang="es-AR" b="1">
                <a:solidFill>
                  <a:schemeClr val="tx1"/>
                </a:solidFill>
                <a:cs typeface="Arial" charset="0"/>
              </a:rPr>
              <a:t>Imágenes</a:t>
            </a:r>
            <a:r>
              <a:rPr lang="es-ES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b="1">
                <a:solidFill>
                  <a:schemeClr val="tx1"/>
                </a:solidFill>
                <a:cs typeface="Arial" charset="0"/>
              </a:rPr>
              <a:t> </a:t>
            </a:r>
            <a:endParaRPr lang="es-AR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Rectángulo redondeado 5"/>
          <p:cNvSpPr/>
          <p:nvPr/>
        </p:nvSpPr>
        <p:spPr>
          <a:xfrm>
            <a:off x="4337050" y="3289300"/>
            <a:ext cx="7048500" cy="59372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3. Listaremos todos los participantes institucionales que tomaron parte en</a:t>
            </a:r>
          </a:p>
          <a:p>
            <a:pPr algn="ctr"/>
            <a:r>
              <a:rPr lang="es-AR" sz="1600" dirty="0">
                <a:solidFill>
                  <a:schemeClr val="tx1"/>
                </a:solidFill>
                <a:cs typeface="Arial" charset="0"/>
              </a:rPr>
              <a:t>     el operativo que estamos informando.</a:t>
            </a:r>
            <a:r>
              <a:rPr lang="es-ES" sz="1600" dirty="0">
                <a:solidFill>
                  <a:schemeClr val="tx1"/>
                </a:solidFill>
                <a:cs typeface="Arial" charset="0"/>
              </a:rPr>
              <a:t> </a:t>
            </a:r>
            <a:endParaRPr lang="es-AR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Rectángulo redondeado 5"/>
          <p:cNvSpPr/>
          <p:nvPr/>
        </p:nvSpPr>
        <p:spPr>
          <a:xfrm>
            <a:off x="3956050" y="5121275"/>
            <a:ext cx="8008938" cy="900113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6.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Detallar todo lo relevado por la fiscalización: números de acta de inspección, expediente PNRT, Acta COVID, ACTA IEL y cantidad de Anexos, si hubo acta de obstrucción y de suspensión de tareas y número de denuncia a la Línea 145.</a:t>
            </a:r>
          </a:p>
        </p:txBody>
      </p:sp>
      <p:sp>
        <p:nvSpPr>
          <p:cNvPr id="16" name="Rectángulo redondeado 5"/>
          <p:cNvSpPr/>
          <p:nvPr/>
        </p:nvSpPr>
        <p:spPr>
          <a:xfrm>
            <a:off x="4216400" y="6157913"/>
            <a:ext cx="7494588" cy="390525"/>
          </a:xfrm>
          <a:prstGeom prst="roundRect">
            <a:avLst/>
          </a:prstGeom>
          <a:solidFill>
            <a:srgbClr val="007FB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/>
            <a:r>
              <a:rPr lang="es-ES" sz="1600" dirty="0">
                <a:solidFill>
                  <a:srgbClr val="FFFFFF"/>
                </a:solidFill>
                <a:cs typeface="Arial" charset="0"/>
              </a:rPr>
              <a:t>7. </a:t>
            </a:r>
            <a:r>
              <a:rPr lang="es-AR" sz="1600" dirty="0">
                <a:solidFill>
                  <a:schemeClr val="tx1"/>
                </a:solidFill>
                <a:cs typeface="Arial" charset="0"/>
              </a:rPr>
              <a:t>Adjuntar todas las fotografías y/o filmaciones tomadas durante la inspección.</a:t>
            </a:r>
            <a:endParaRPr lang="es-ES" sz="16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43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2"/>
          <p:cNvSpPr>
            <a:spLocks noGrp="1"/>
          </p:cNvSpPr>
          <p:nvPr>
            <p:ph type="title"/>
          </p:nvPr>
        </p:nvSpPr>
        <p:spPr bwMode="auto">
          <a:xfrm>
            <a:off x="809625" y="239713"/>
            <a:ext cx="10572750" cy="969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>
                <a:latin typeface="Arial" charset="0"/>
                <a:cs typeface="Arial" charset="0"/>
              </a:rPr>
              <a:t>Trabajo infantil y Trata de personas</a:t>
            </a:r>
            <a:endParaRPr lang="es-AR">
              <a:latin typeface="Arial" charset="0"/>
              <a:cs typeface="Arial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665288" y="1643063"/>
          <a:ext cx="9176657" cy="497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500" b="1" dirty="0">
                          <a:solidFill>
                            <a:schemeClr val="tx1"/>
                          </a:solidFill>
                          <a:effectLst/>
                        </a:rPr>
                        <a:t>Código Penal Argentino</a:t>
                      </a:r>
                      <a:endParaRPr lang="es-AR" sz="2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Delito de Trabajo Infantil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Delito de Trata de Personas con fines de explotación laboral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Art. 148 bis del Código Penal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Art. 145 bis del Código Penal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1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Su juzgamiento le corresponde a la Justicia provincial y de la CABA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Su juzgamiento le corresponde a la Justifica Federal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8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Su finalidad es el aprovechamiento económico del trabajo de un menor de 16 años de edad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Su finalidad es la explotación económica de un niño, niña, adolescente o adulto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18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effectLst/>
                        </a:rPr>
                        <a:t>La pena es de 1 a 4 años de prisión </a:t>
                      </a:r>
                      <a:endParaRPr lang="es-A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AR" sz="1800" b="0" dirty="0">
                          <a:solidFill>
                            <a:schemeClr val="tx1"/>
                          </a:solidFill>
                          <a:effectLst/>
                        </a:rPr>
                        <a:t>La pena es de 4 a 8 años de prisión y se agrava (hasta 15 años) en caso de ser la víctima menor de 18 años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7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 txBox="1">
            <a:spLocks noGrp="1"/>
          </p:cNvSpPr>
          <p:nvPr>
            <p:ph type="title"/>
          </p:nvPr>
        </p:nvSpPr>
        <p:spPr bwMode="auto">
          <a:xfrm>
            <a:off x="657225" y="152400"/>
            <a:ext cx="1079036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AR" altLang="es-AR" dirty="0"/>
              <a:t>Servicio de inspección </a:t>
            </a:r>
          </a:p>
        </p:txBody>
      </p:sp>
      <p:sp>
        <p:nvSpPr>
          <p:cNvPr id="15363" name="2 Marcador de contenido"/>
          <p:cNvSpPr txBox="1">
            <a:spLocks noGrp="1"/>
          </p:cNvSpPr>
          <p:nvPr>
            <p:ph idx="1"/>
          </p:nvPr>
        </p:nvSpPr>
        <p:spPr bwMode="auto">
          <a:xfrm>
            <a:off x="184639" y="1516063"/>
            <a:ext cx="11658112" cy="515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>
                <a:solidFill>
                  <a:srgbClr val="0070C0"/>
                </a:solidFill>
              </a:rPr>
              <a:t>Servicio Nacional de Inspección</a:t>
            </a:r>
            <a:r>
              <a:rPr lang="es-AR" altLang="es-AR" sz="2800" dirty="0"/>
              <a:t>: </a:t>
            </a:r>
            <a:r>
              <a:rPr lang="es-AR" altLang="es-AR" sz="2800" b="1" u="sng" dirty="0"/>
              <a:t>autoridad central</a:t>
            </a:r>
          </a:p>
          <a:p>
            <a:pPr eaLnBrk="1" hangingPunct="1">
              <a:spcBef>
                <a:spcPts val="1500"/>
              </a:spcBef>
              <a:buFont typeface="Wingdings" panose="05000000000000000000" pitchFamily="2" charset="2"/>
              <a:buNone/>
            </a:pPr>
            <a:r>
              <a:rPr lang="es-AR" altLang="es-AR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Ministerio de Trabajo, Empleo y Seguridad Social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/>
              <a:t>Secretaria de Trabajo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>
                <a:solidFill>
                  <a:srgbClr val="01A7DB"/>
                </a:solidFill>
              </a:rPr>
              <a:t>Dirección Nacional de Fiscalización del Trabajo (PNRT)</a:t>
            </a:r>
          </a:p>
          <a:p>
            <a:pPr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/>
              <a:t>                                             DITIAEIEL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dirty="0">
                <a:solidFill>
                  <a:srgbClr val="00B0F0"/>
                </a:solidFill>
              </a:rPr>
              <a:t>Direcciones Regionales + Agencias Territoriales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i="1" dirty="0">
                <a:solidFill>
                  <a:srgbClr val="0070C0"/>
                </a:solidFill>
              </a:rPr>
              <a:t>+ 24 servicios de inspección provinciales – CFT</a:t>
            </a:r>
          </a:p>
          <a:p>
            <a:pPr algn="ctr" eaLnBrk="1" hangingPunct="1">
              <a:spcBef>
                <a:spcPts val="1300"/>
              </a:spcBef>
              <a:buFont typeface="Wingdings" panose="05000000000000000000" pitchFamily="2" charset="2"/>
              <a:buNone/>
            </a:pPr>
            <a:r>
              <a:rPr lang="es-AR" altLang="es-AR" sz="2800" b="1" i="1" dirty="0">
                <a:solidFill>
                  <a:srgbClr val="0070C0"/>
                </a:solidFill>
              </a:rPr>
              <a:t>AFIP/RENATRE</a:t>
            </a:r>
          </a:p>
        </p:txBody>
      </p:sp>
      <p:sp>
        <p:nvSpPr>
          <p:cNvPr id="15364" name="5 Flecha abajo"/>
          <p:cNvSpPr>
            <a:spLocks/>
          </p:cNvSpPr>
          <p:nvPr/>
        </p:nvSpPr>
        <p:spPr bwMode="auto">
          <a:xfrm flipH="1">
            <a:off x="10540266" y="2100263"/>
            <a:ext cx="474663" cy="3603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AR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365" name="6 Flecha abajo"/>
          <p:cNvSpPr>
            <a:spLocks/>
          </p:cNvSpPr>
          <p:nvPr/>
        </p:nvSpPr>
        <p:spPr bwMode="auto">
          <a:xfrm flipH="1">
            <a:off x="8740957" y="3121269"/>
            <a:ext cx="474663" cy="35328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 anchorCtr="1"/>
          <a:lstStyle/>
          <a:p>
            <a:endParaRPr lang="en-US"/>
          </a:p>
        </p:txBody>
      </p:sp>
      <p:sp>
        <p:nvSpPr>
          <p:cNvPr id="15366" name="7 Flecha abajo"/>
          <p:cNvSpPr>
            <a:spLocks/>
          </p:cNvSpPr>
          <p:nvPr/>
        </p:nvSpPr>
        <p:spPr bwMode="auto">
          <a:xfrm flipH="1">
            <a:off x="7407886" y="4457700"/>
            <a:ext cx="474662" cy="40688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206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GCalzada\Desktop\Archivos diseño\Logos OEA RIAL\RIAL es 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1" y="5508302"/>
            <a:ext cx="2885301" cy="103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Ministerio de Trabajo y Previsión Social - Inici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77" y="5257822"/>
            <a:ext cx="1868153" cy="153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14784" y="4165221"/>
            <a:ext cx="11977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b="1" dirty="0">
                <a:ea typeface="Calibri" pitchFamily="34" charset="0"/>
                <a:cs typeface="Times New Roman" pitchFamily="18" charset="0"/>
              </a:rPr>
              <a:t>Dirección de Inspección del Trabajo Infantil, Adolescente e Indicios de Explotación Laboral (DITIAEIEL) 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b="1" dirty="0">
                <a:ea typeface="Calibri" pitchFamily="34" charset="0"/>
                <a:cs typeface="Times New Roman" pitchFamily="18" charset="0"/>
              </a:rPr>
              <a:t>Dirección Nacional de Fiscalización del Trabajo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r>
              <a:rPr lang="es-AR" sz="2000" b="1" dirty="0">
                <a:ea typeface="Calibri" pitchFamily="34" charset="0"/>
                <a:cs typeface="Times New Roman" pitchFamily="18" charset="0"/>
              </a:rPr>
              <a:t>Secretaría de Trabajo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242852"/>
              </a:buClr>
              <a:buSzPts val="2800"/>
            </a:pPr>
            <a:endParaRPr lang="es-AR" sz="2000" b="1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68715" y="2252137"/>
            <a:ext cx="10884876" cy="1021532"/>
          </a:xfrm>
        </p:spPr>
        <p:txBody>
          <a:bodyPr/>
          <a:lstStyle/>
          <a:p>
            <a:r>
              <a:rPr lang="es-ES" sz="6000" dirty="0">
                <a:solidFill>
                  <a:schemeClr val="tx1"/>
                </a:solidFill>
              </a:rPr>
              <a:t>Trabajo</a:t>
            </a:r>
            <a:r>
              <a:rPr lang="es-ES" sz="6600" dirty="0">
                <a:solidFill>
                  <a:schemeClr val="tx1"/>
                </a:solidFill>
              </a:rPr>
              <a:t> Infantil Prohibido</a:t>
            </a:r>
            <a:endParaRPr lang="es-A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xfrm>
            <a:off x="809625" y="-122238"/>
            <a:ext cx="10572750" cy="1265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sz="3200"/>
              <a:t>¿De dónde surge la facultad del MPyT para fiscalizar en una provincia trabajo infantil? </a:t>
            </a:r>
          </a:p>
        </p:txBody>
      </p:sp>
      <p:sp>
        <p:nvSpPr>
          <p:cNvPr id="16387" name="Marcador de contenido 2"/>
          <p:cNvSpPr>
            <a:spLocks noGrp="1"/>
          </p:cNvSpPr>
          <p:nvPr>
            <p:ph idx="1"/>
          </p:nvPr>
        </p:nvSpPr>
        <p:spPr bwMode="auto">
          <a:xfrm>
            <a:off x="819150" y="2333625"/>
            <a:ext cx="10553700" cy="352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b="1">
                <a:solidFill>
                  <a:srgbClr val="0070C0"/>
                </a:solidFill>
              </a:rPr>
              <a:t>“Sin perjuicio de las facultades propias en materia de Inspección del Trabajo de los gobiernos provinciales, de la Ciudad Autónoma de Buenos Aires y del MTEySS, </a:t>
            </a:r>
            <a:r>
              <a:rPr lang="es-AR" altLang="es-AR" b="1">
                <a:solidFill>
                  <a:srgbClr val="00B0F0"/>
                </a:solidFill>
              </a:rPr>
              <a:t>éste realizará en todo el territorio nacional acciones dirigidas a la erradicación del trabajo infantil</a:t>
            </a:r>
            <a:r>
              <a:rPr lang="es-AR" altLang="es-AR" b="1">
                <a:solidFill>
                  <a:srgbClr val="0070C0"/>
                </a:solidFill>
              </a:rPr>
              <a:t>. </a:t>
            </a:r>
          </a:p>
          <a:p>
            <a:pPr eaLnBrk="1" hangingPunct="1"/>
            <a:endParaRPr lang="es-AR" altLang="es-AR" b="1">
              <a:solidFill>
                <a:srgbClr val="0070C0"/>
              </a:solidFill>
            </a:endParaRPr>
          </a:p>
          <a:p>
            <a:pPr eaLnBrk="1" hangingPunct="1"/>
            <a:r>
              <a:rPr lang="es-AR" altLang="es-AR" b="1">
                <a:solidFill>
                  <a:srgbClr val="0070C0"/>
                </a:solidFill>
              </a:rPr>
              <a:t>Las actuaciones labradas por dicho ministerio en las que se verifiquen violaciones a la prohibición del trabajo infantil tramitarán en el ámbito de las respectivas jurisdicciones”  (art. 38 Ley 26.940). </a:t>
            </a:r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59E483-A8E9-4A31-9380-47755B5946BF}" type="slidenum">
              <a:rPr lang="en-US" altLang="es-AR">
                <a:solidFill>
                  <a:srgbClr val="009FE3"/>
                </a:solidFill>
              </a:rPr>
              <a:pPr/>
              <a:t>8</a:t>
            </a:fld>
            <a:endParaRPr lang="en-US" altLang="es-AR">
              <a:solidFill>
                <a:srgbClr val="009F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23949" y="1637606"/>
            <a:ext cx="11296996" cy="4813069"/>
          </a:xfrm>
        </p:spPr>
        <p:txBody>
          <a:bodyPr/>
          <a:lstStyle/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de Patronato N° 10.903 (1919) acción tutelar sobre los niños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Nacional N° 11.317 (1924), que establece la edad mínima de admisión al empleo en doce (12) y catorce (14) años según la actividad económica.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de Contrato de Trabajo N° 20.744 (1974) que prohíbe ocupar a menores de catorce (14) años en cualquier tipo de actividad, persiga o no fines de lucro.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de Protección Integral de los Derechos de las Niñas, Niños y Adolescentes N° 26.061/2005. Se deja de considerar al niño como un objeto pasible de intervención estatal (ley Agote) e inaugura un sistema estatal que considera al niño y el adolescente como sujetos activos de derechos.</a:t>
            </a:r>
          </a:p>
          <a:p>
            <a:pPr marL="285750" indent="-285750" algn="just" defTabSz="914400" eaLnBrk="1" hangingPunct="1">
              <a:lnSpc>
                <a:spcPct val="150000"/>
              </a:lnSpc>
              <a:buClr>
                <a:srgbClr val="007FB1"/>
              </a:buClr>
              <a:buSzPct val="100000"/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Ley N° 26.390 de Prohibición del Trabajo Infantil y Protección del Trabajo Adolescente reconoce dos categorías de trabajadores; una prohibida, el trabajo realizado por personas menores de dieciséis (16) años y otra permitida pero protegida, el trabajo realizado por adolescentes de dieciséis (16) o diecisiete (17) años de edad. 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9999" y="239792"/>
            <a:ext cx="10703127" cy="970450"/>
          </a:xfrm>
        </p:spPr>
        <p:txBody>
          <a:bodyPr/>
          <a:lstStyle/>
          <a:p>
            <a:r>
              <a:rPr lang="es-AR" kern="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Breve reseña histórica de la legislación de TI en Argentina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87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730f74aa-8393-4aa5-b2f8-3c7aae566a68" xsi:nil="true"/>
    <SharedWithUsers xmlns="5c0ed026-2af2-4bd4-84a6-7e6cd39ea343">
      <UserInfo>
        <DisplayName/>
        <AccountId xsi:nil="true"/>
        <AccountType/>
      </UserInfo>
    </SharedWithUsers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7" ma:contentTypeDescription="Create a new document." ma:contentTypeScope="" ma:versionID="85fa25fb7a8885b18e179674ba801b84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bca5e99572ddc5eba640d4c09a802db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ad4931-68c8-477a-9f81-fb0684637bf5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F7901-178F-4595-BFFD-026B4C3DF97D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aa21e4d-d93e-4117-98c3-c179e5dfde2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909BF1-70B7-478D-8275-6F1EE1DAE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CB90D-804E-4474-8DEA-8D5BDC70738C}"/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TM03457503[[fn=Sobrio]]</Template>
  <TotalTime>736</TotalTime>
  <Words>5498</Words>
  <Application>Microsoft Office PowerPoint</Application>
  <PresentationFormat>Widescreen</PresentationFormat>
  <Paragraphs>540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Century Gothic</vt:lpstr>
      <vt:lpstr>Microsoft Sans Serif</vt:lpstr>
      <vt:lpstr>Wingdings</vt:lpstr>
      <vt:lpstr>Wingdings 2</vt:lpstr>
      <vt:lpstr>Citable</vt:lpstr>
      <vt:lpstr>Formación de inspectores en identificación de indicios de explotación laboral</vt:lpstr>
      <vt:lpstr>DITIAEIEL: Misión, Objetivo y Funciones</vt:lpstr>
      <vt:lpstr>Detección de Trabajo infantil prohibido y de Indicios de explotación laboral (IEL) </vt:lpstr>
      <vt:lpstr>Argentina país federal: distribución de competencias en materia de fiscalización </vt:lpstr>
      <vt:lpstr>Competencias en materia de fiscalización </vt:lpstr>
      <vt:lpstr>Servicio de inspección </vt:lpstr>
      <vt:lpstr>Trabajo Infantil Prohibido</vt:lpstr>
      <vt:lpstr>¿De dónde surge la facultad del MPyT para fiscalizar en una provincia trabajo infantil? </vt:lpstr>
      <vt:lpstr>Breve reseña histórica de la legislación de TI en Argentina</vt:lpstr>
      <vt:lpstr>Competencias de fiscalización Nación – Provincias </vt:lpstr>
      <vt:lpstr>Ley N° 26.390/08 sobre “Prohibición del Trabajo Infantil y Protección del Trabajo Adolescente” </vt:lpstr>
      <vt:lpstr>Estrategias de Supervivencia </vt:lpstr>
      <vt:lpstr> Excepciones a la prohibición general del trabajo infantil </vt:lpstr>
      <vt:lpstr>Trabajo Artístico: preguntar si</vt:lpstr>
      <vt:lpstr>Hijos/as de 14 y 15 años trabajando en una empresa familiar</vt:lpstr>
      <vt:lpstr>Continúa art. 189 bis de la ley 20.744</vt:lpstr>
      <vt:lpstr> Inspectores de trabajo. Obligación de denunciar </vt:lpstr>
      <vt:lpstr>Delito de trabajo infantil. Análisis del artículo 148 bis.  y actuación de la inspección. </vt:lpstr>
      <vt:lpstr>Alcance del Artículo 148bis</vt:lpstr>
      <vt:lpstr>Artículo 148 bis. </vt:lpstr>
      <vt:lpstr>Competencia para juzgar el delito</vt:lpstr>
      <vt:lpstr>Registro gráficos o audiovisuales = información que debemos resguardar</vt:lpstr>
      <vt:lpstr>Algunas cuestiones a tener en cuenta a la hora de hablar con las niñas y niños trabajadores</vt:lpstr>
      <vt:lpstr>Protección al dialogar con niños y niñas</vt:lpstr>
      <vt:lpstr>INSTRUMENTOS ACTUARIALES ESPECIFICOS Herramientas de la Inspección</vt:lpstr>
      <vt:lpstr>Desde el 21 de marzo del 2019</vt:lpstr>
      <vt:lpstr>Procedimiento para la actuación de la inspección laboral nacional ANTE LA PRESENCIA DE MENORES DE 16 AÑOS TRABAJANDO  INSTANCIAS</vt:lpstr>
      <vt:lpstr> Procedimiento para la actuación de la inspección laboral nacional ANTE LA PRESENCIA DE MENORES DE 16 AÑOS TRABAJANDO INSTANCIAS</vt:lpstr>
      <vt:lpstr>Posterior a la instancia inspectiva</vt:lpstr>
      <vt:lpstr>Actuación de la inspección: denuncia penal  </vt:lpstr>
      <vt:lpstr>Aplicativo Informático DITIAEIEL </vt:lpstr>
      <vt:lpstr>Trabajo Adolescente Protegido</vt:lpstr>
      <vt:lpstr>La ley establece que los trabajadores adolescentes deben gozar de</vt:lpstr>
      <vt:lpstr>La Ley N° 26.390/08 ¨Prohibición del Trabajo Infantil y Protección del Trabajo Adolescentes”</vt:lpstr>
      <vt:lpstr>Trabajo Adolescente</vt:lpstr>
      <vt:lpstr> Decreto 1117/2016. Listado de trabajos peligroso para personas menores de 18 años de edad (TIAP) - Convenio 182 OIT </vt:lpstr>
      <vt:lpstr>Inspección del Trabajo Adolescente </vt:lpstr>
      <vt:lpstr>Inspección del Trabajo Adolescente</vt:lpstr>
      <vt:lpstr>Procedimiento para la actuación de la inspección laboral nacional ANTE LA PRESENCIA DE ADOLESCENTES DE 16 Y 17  AÑOS TRABAJANDO </vt:lpstr>
      <vt:lpstr>Para socializar los derechos y obligaciones laborales la inspección suele entregar al trabajador adolescente relevado y a su empleador, folletería alusiva.  </vt:lpstr>
      <vt:lpstr>Indicios de Explotación Laboral</vt:lpstr>
      <vt:lpstr>Trata de personas: definición</vt:lpstr>
      <vt:lpstr>Trata de personas: etapas y finalidad</vt:lpstr>
      <vt:lpstr>Finalidad de la Trata: explotación</vt:lpstr>
      <vt:lpstr>Finalidad de la Trata de personas: trabajo forzoso</vt:lpstr>
      <vt:lpstr>Trabajo forzoso: concepto de amenaza de una pena</vt:lpstr>
      <vt:lpstr>Ejes de acción Plan Bienal -2020/22-contra la trata y Explotación de personas </vt:lpstr>
      <vt:lpstr>Resolución 230/2018 de la Secretaría de Trabajo </vt:lpstr>
      <vt:lpstr>Procedimiento para la Actuación de la Inspección ante IEL</vt:lpstr>
      <vt:lpstr>Procedimiento para la Actuación de la Inspección ante IEL</vt:lpstr>
      <vt:lpstr>Acta de Constatación de Indicios de Explotación laboral + Anexo I</vt:lpstr>
      <vt:lpstr>La constatación de IEL en cifras (junio 2018 – mayo 2022)</vt:lpstr>
      <vt:lpstr>Resguardo de la privacidad y reserva de identidad de los trabajadores víctimas (Ley 26.364 del 2008)</vt:lpstr>
      <vt:lpstr>Denuncia ante la Línea telefónica 145</vt:lpstr>
      <vt:lpstr>Tener en cuenta al denunciar a la Línea 145</vt:lpstr>
      <vt:lpstr>Repasemos:</vt:lpstr>
      <vt:lpstr>Repasemos:</vt:lpstr>
      <vt:lpstr>Estructura del Informe sobre Constatación de IEL</vt:lpstr>
      <vt:lpstr>Trabajo infantil y Trata de personas</vt:lpstr>
      <vt:lpstr>PowerPoint Presentation</vt:lpstr>
    </vt:vector>
  </TitlesOfParts>
  <Company>Ministerio de Trabajo, Empleo y Seguridad Social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BASE_PPT_2021-SEC</dc:title>
  <dc:creator>Nicolas Stilman</dc:creator>
  <cp:lastModifiedBy>Calzada, Guillermo</cp:lastModifiedBy>
  <cp:revision>69</cp:revision>
  <dcterms:created xsi:type="dcterms:W3CDTF">2018-09-11T19:54:17Z</dcterms:created>
  <dcterms:modified xsi:type="dcterms:W3CDTF">2022-07-19T14:45:53Z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