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CC5"/>
    <a:srgbClr val="06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35"/>
  </p:normalViewPr>
  <p:slideViewPr>
    <p:cSldViewPr snapToGrid="0" snapToObjects="1">
      <p:cViewPr varScale="1">
        <p:scale>
          <a:sx n="64" d="100"/>
          <a:sy n="64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92ED5-BDAA-4526-8BD0-D159BA0DD5E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FC6B9BB4-DE23-4303-B58A-114CFE8E8372}">
      <dgm:prSet/>
      <dgm:spPr/>
      <dgm:t>
        <a:bodyPr/>
        <a:lstStyle/>
        <a:p>
          <a:r>
            <a:rPr lang="es-GT" dirty="0"/>
            <a:t>Modelo tradicional</a:t>
          </a:r>
        </a:p>
      </dgm:t>
    </dgm:pt>
    <dgm:pt modelId="{F808DF8A-D3AC-4D18-9949-24E5A1764E6D}" type="parTrans" cxnId="{CA9CA4AE-FC02-4454-AC95-8170958C62C2}">
      <dgm:prSet/>
      <dgm:spPr/>
      <dgm:t>
        <a:bodyPr/>
        <a:lstStyle/>
        <a:p>
          <a:endParaRPr lang="es-GT"/>
        </a:p>
      </dgm:t>
    </dgm:pt>
    <dgm:pt modelId="{6586D7CF-5F9A-42F2-AC80-9097BF8E4A59}" type="sibTrans" cxnId="{CA9CA4AE-FC02-4454-AC95-8170958C62C2}">
      <dgm:prSet/>
      <dgm:spPr/>
      <dgm:t>
        <a:bodyPr/>
        <a:lstStyle/>
        <a:p>
          <a:endParaRPr lang="es-GT"/>
        </a:p>
      </dgm:t>
    </dgm:pt>
    <dgm:pt modelId="{91307914-829B-4237-862D-D514B3CCDDEF}">
      <dgm:prSet/>
      <dgm:spPr/>
      <dgm:t>
        <a:bodyPr/>
        <a:lstStyle/>
        <a:p>
          <a:r>
            <a:rPr lang="es-GT" dirty="0"/>
            <a:t>Enfoque de beneficencia</a:t>
          </a:r>
        </a:p>
      </dgm:t>
    </dgm:pt>
    <dgm:pt modelId="{5D3E4C74-A68E-4143-8580-38A46657A5F3}" type="parTrans" cxnId="{96EA39C3-7743-40B7-A01D-DD35210562B6}">
      <dgm:prSet/>
      <dgm:spPr/>
      <dgm:t>
        <a:bodyPr/>
        <a:lstStyle/>
        <a:p>
          <a:endParaRPr lang="es-GT"/>
        </a:p>
      </dgm:t>
    </dgm:pt>
    <dgm:pt modelId="{DFF966D6-9EE8-44A0-AB4F-3B4498711277}" type="sibTrans" cxnId="{96EA39C3-7743-40B7-A01D-DD35210562B6}">
      <dgm:prSet/>
      <dgm:spPr/>
      <dgm:t>
        <a:bodyPr/>
        <a:lstStyle/>
        <a:p>
          <a:endParaRPr lang="es-GT"/>
        </a:p>
      </dgm:t>
    </dgm:pt>
    <dgm:pt modelId="{CA4F78B9-9876-47C1-B037-E8AC13850298}">
      <dgm:prSet/>
      <dgm:spPr/>
      <dgm:t>
        <a:bodyPr/>
        <a:lstStyle/>
        <a:p>
          <a:r>
            <a:rPr lang="es-GT"/>
            <a:t>Enfoque médico-rehabilitador</a:t>
          </a:r>
        </a:p>
      </dgm:t>
    </dgm:pt>
    <dgm:pt modelId="{EA04DF3A-FDB4-4D37-88EE-9E00463553E9}" type="parTrans" cxnId="{28CF98B9-7267-48E4-AD33-588F10B08CC9}">
      <dgm:prSet/>
      <dgm:spPr/>
      <dgm:t>
        <a:bodyPr/>
        <a:lstStyle/>
        <a:p>
          <a:endParaRPr lang="es-GT"/>
        </a:p>
      </dgm:t>
    </dgm:pt>
    <dgm:pt modelId="{460D4D5D-92DA-422A-BF53-87B31D5C43A7}" type="sibTrans" cxnId="{28CF98B9-7267-48E4-AD33-588F10B08CC9}">
      <dgm:prSet/>
      <dgm:spPr/>
      <dgm:t>
        <a:bodyPr/>
        <a:lstStyle/>
        <a:p>
          <a:endParaRPr lang="es-GT"/>
        </a:p>
      </dgm:t>
    </dgm:pt>
    <dgm:pt modelId="{FDF4173E-F1D7-4478-A644-2F8F1B06D15D}" type="pres">
      <dgm:prSet presAssocID="{D3A92ED5-BDAA-4526-8BD0-D159BA0DD5E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5EF0286-E580-4ADD-AC95-B129275B10AB}" type="pres">
      <dgm:prSet presAssocID="{FC6B9BB4-DE23-4303-B58A-114CFE8E8372}" presName="horFlow" presStyleCnt="0"/>
      <dgm:spPr/>
    </dgm:pt>
    <dgm:pt modelId="{03FAE5E7-02D2-4C27-9C52-3BFEA74BD6C2}" type="pres">
      <dgm:prSet presAssocID="{FC6B9BB4-DE23-4303-B58A-114CFE8E8372}" presName="bigChev" presStyleLbl="node1" presStyleIdx="0" presStyleCnt="1"/>
      <dgm:spPr/>
    </dgm:pt>
    <dgm:pt modelId="{81FF3F51-95F1-4DD7-8803-C58ECFE98057}" type="pres">
      <dgm:prSet presAssocID="{5D3E4C74-A68E-4143-8580-38A46657A5F3}" presName="parTrans" presStyleCnt="0"/>
      <dgm:spPr/>
    </dgm:pt>
    <dgm:pt modelId="{CEF9C84E-596D-4A92-A209-D838A15F1B7E}" type="pres">
      <dgm:prSet presAssocID="{91307914-829B-4237-862D-D514B3CCDDEF}" presName="node" presStyleLbl="alignAccFollowNode1" presStyleIdx="0" presStyleCnt="2">
        <dgm:presLayoutVars>
          <dgm:bulletEnabled val="1"/>
        </dgm:presLayoutVars>
      </dgm:prSet>
      <dgm:spPr/>
    </dgm:pt>
    <dgm:pt modelId="{ECD41D23-AF22-469C-8533-C0A89FE8C7E3}" type="pres">
      <dgm:prSet presAssocID="{DFF966D6-9EE8-44A0-AB4F-3B4498711277}" presName="sibTrans" presStyleCnt="0"/>
      <dgm:spPr/>
    </dgm:pt>
    <dgm:pt modelId="{195F65F5-CF8F-4A24-8DD0-728AF2EF0206}" type="pres">
      <dgm:prSet presAssocID="{CA4F78B9-9876-47C1-B037-E8AC13850298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85EB3720-232B-471E-B57C-FE071EECC7C2}" type="presOf" srcId="{CA4F78B9-9876-47C1-B037-E8AC13850298}" destId="{195F65F5-CF8F-4A24-8DD0-728AF2EF0206}" srcOrd="0" destOrd="0" presId="urn:microsoft.com/office/officeart/2005/8/layout/lProcess3"/>
    <dgm:cxn modelId="{3668E651-E740-4B8E-A549-B7E17EAF9AF2}" type="presOf" srcId="{FC6B9BB4-DE23-4303-B58A-114CFE8E8372}" destId="{03FAE5E7-02D2-4C27-9C52-3BFEA74BD6C2}" srcOrd="0" destOrd="0" presId="urn:microsoft.com/office/officeart/2005/8/layout/lProcess3"/>
    <dgm:cxn modelId="{CA9CA4AE-FC02-4454-AC95-8170958C62C2}" srcId="{D3A92ED5-BDAA-4526-8BD0-D159BA0DD5EC}" destId="{FC6B9BB4-DE23-4303-B58A-114CFE8E8372}" srcOrd="0" destOrd="0" parTransId="{F808DF8A-D3AC-4D18-9949-24E5A1764E6D}" sibTransId="{6586D7CF-5F9A-42F2-AC80-9097BF8E4A59}"/>
    <dgm:cxn modelId="{E22098B5-7D57-47F7-B21F-EF0C5F611B43}" type="presOf" srcId="{D3A92ED5-BDAA-4526-8BD0-D159BA0DD5EC}" destId="{FDF4173E-F1D7-4478-A644-2F8F1B06D15D}" srcOrd="0" destOrd="0" presId="urn:microsoft.com/office/officeart/2005/8/layout/lProcess3"/>
    <dgm:cxn modelId="{28CF98B9-7267-48E4-AD33-588F10B08CC9}" srcId="{FC6B9BB4-DE23-4303-B58A-114CFE8E8372}" destId="{CA4F78B9-9876-47C1-B037-E8AC13850298}" srcOrd="1" destOrd="0" parTransId="{EA04DF3A-FDB4-4D37-88EE-9E00463553E9}" sibTransId="{460D4D5D-92DA-422A-BF53-87B31D5C43A7}"/>
    <dgm:cxn modelId="{96EA39C3-7743-40B7-A01D-DD35210562B6}" srcId="{FC6B9BB4-DE23-4303-B58A-114CFE8E8372}" destId="{91307914-829B-4237-862D-D514B3CCDDEF}" srcOrd="0" destOrd="0" parTransId="{5D3E4C74-A68E-4143-8580-38A46657A5F3}" sibTransId="{DFF966D6-9EE8-44A0-AB4F-3B4498711277}"/>
    <dgm:cxn modelId="{64918DCB-308F-4409-9341-F0FDC9FE76ED}" type="presOf" srcId="{91307914-829B-4237-862D-D514B3CCDDEF}" destId="{CEF9C84E-596D-4A92-A209-D838A15F1B7E}" srcOrd="0" destOrd="0" presId="urn:microsoft.com/office/officeart/2005/8/layout/lProcess3"/>
    <dgm:cxn modelId="{7AAE2D29-91A1-41CD-8B34-7653610CD518}" type="presParOf" srcId="{FDF4173E-F1D7-4478-A644-2F8F1B06D15D}" destId="{15EF0286-E580-4ADD-AC95-B129275B10AB}" srcOrd="0" destOrd="0" presId="urn:microsoft.com/office/officeart/2005/8/layout/lProcess3"/>
    <dgm:cxn modelId="{3DA88AC9-4505-495E-9ECD-3FCA156CE9E0}" type="presParOf" srcId="{15EF0286-E580-4ADD-AC95-B129275B10AB}" destId="{03FAE5E7-02D2-4C27-9C52-3BFEA74BD6C2}" srcOrd="0" destOrd="0" presId="urn:microsoft.com/office/officeart/2005/8/layout/lProcess3"/>
    <dgm:cxn modelId="{EE8E2FCF-6D8C-4BDC-A28A-C24B58980C18}" type="presParOf" srcId="{15EF0286-E580-4ADD-AC95-B129275B10AB}" destId="{81FF3F51-95F1-4DD7-8803-C58ECFE98057}" srcOrd="1" destOrd="0" presId="urn:microsoft.com/office/officeart/2005/8/layout/lProcess3"/>
    <dgm:cxn modelId="{6C383E4A-2F01-424F-A0E0-B4C9D888C73F}" type="presParOf" srcId="{15EF0286-E580-4ADD-AC95-B129275B10AB}" destId="{CEF9C84E-596D-4A92-A209-D838A15F1B7E}" srcOrd="2" destOrd="0" presId="urn:microsoft.com/office/officeart/2005/8/layout/lProcess3"/>
    <dgm:cxn modelId="{E132B742-7811-44F2-9671-A8F223C87AE7}" type="presParOf" srcId="{15EF0286-E580-4ADD-AC95-B129275B10AB}" destId="{ECD41D23-AF22-469C-8533-C0A89FE8C7E3}" srcOrd="3" destOrd="0" presId="urn:microsoft.com/office/officeart/2005/8/layout/lProcess3"/>
    <dgm:cxn modelId="{742D5C8C-151C-4B1C-BB3C-5DF54B4450DE}" type="presParOf" srcId="{15EF0286-E580-4ADD-AC95-B129275B10AB}" destId="{195F65F5-CF8F-4A24-8DD0-728AF2EF020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92ED5-BDAA-4526-8BD0-D159BA0DD5E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FC6B9BB4-DE23-4303-B58A-114CFE8E8372}">
      <dgm:prSet/>
      <dgm:spPr/>
      <dgm:t>
        <a:bodyPr/>
        <a:lstStyle/>
        <a:p>
          <a:r>
            <a:rPr lang="es-GT" dirty="0"/>
            <a:t>Modelo humano y de derechos humanos</a:t>
          </a:r>
        </a:p>
      </dgm:t>
    </dgm:pt>
    <dgm:pt modelId="{F808DF8A-D3AC-4D18-9949-24E5A1764E6D}" type="parTrans" cxnId="{CA9CA4AE-FC02-4454-AC95-8170958C62C2}">
      <dgm:prSet/>
      <dgm:spPr/>
      <dgm:t>
        <a:bodyPr/>
        <a:lstStyle/>
        <a:p>
          <a:endParaRPr lang="es-GT"/>
        </a:p>
      </dgm:t>
    </dgm:pt>
    <dgm:pt modelId="{6586D7CF-5F9A-42F2-AC80-9097BF8E4A59}" type="sibTrans" cxnId="{CA9CA4AE-FC02-4454-AC95-8170958C62C2}">
      <dgm:prSet/>
      <dgm:spPr/>
      <dgm:t>
        <a:bodyPr/>
        <a:lstStyle/>
        <a:p>
          <a:endParaRPr lang="es-GT"/>
        </a:p>
      </dgm:t>
    </dgm:pt>
    <dgm:pt modelId="{91307914-829B-4237-862D-D514B3CCDDEF}">
      <dgm:prSet/>
      <dgm:spPr/>
      <dgm:t>
        <a:bodyPr/>
        <a:lstStyle/>
        <a:p>
          <a:r>
            <a:rPr lang="es-GT" dirty="0"/>
            <a:t>Enfoque social</a:t>
          </a:r>
        </a:p>
      </dgm:t>
    </dgm:pt>
    <dgm:pt modelId="{5D3E4C74-A68E-4143-8580-38A46657A5F3}" type="parTrans" cxnId="{96EA39C3-7743-40B7-A01D-DD35210562B6}">
      <dgm:prSet/>
      <dgm:spPr/>
      <dgm:t>
        <a:bodyPr/>
        <a:lstStyle/>
        <a:p>
          <a:endParaRPr lang="es-GT"/>
        </a:p>
      </dgm:t>
    </dgm:pt>
    <dgm:pt modelId="{DFF966D6-9EE8-44A0-AB4F-3B4498711277}" type="sibTrans" cxnId="{96EA39C3-7743-40B7-A01D-DD35210562B6}">
      <dgm:prSet/>
      <dgm:spPr/>
      <dgm:t>
        <a:bodyPr/>
        <a:lstStyle/>
        <a:p>
          <a:endParaRPr lang="es-GT"/>
        </a:p>
      </dgm:t>
    </dgm:pt>
    <dgm:pt modelId="{CA4F78B9-9876-47C1-B037-E8AC13850298}">
      <dgm:prSet/>
      <dgm:spPr/>
      <dgm:t>
        <a:bodyPr/>
        <a:lstStyle/>
        <a:p>
          <a:r>
            <a:rPr lang="es-GT" dirty="0"/>
            <a:t>Enfoque de derechos humanos</a:t>
          </a:r>
        </a:p>
      </dgm:t>
    </dgm:pt>
    <dgm:pt modelId="{EA04DF3A-FDB4-4D37-88EE-9E00463553E9}" type="parTrans" cxnId="{28CF98B9-7267-48E4-AD33-588F10B08CC9}">
      <dgm:prSet/>
      <dgm:spPr/>
      <dgm:t>
        <a:bodyPr/>
        <a:lstStyle/>
        <a:p>
          <a:endParaRPr lang="es-GT"/>
        </a:p>
      </dgm:t>
    </dgm:pt>
    <dgm:pt modelId="{460D4D5D-92DA-422A-BF53-87B31D5C43A7}" type="sibTrans" cxnId="{28CF98B9-7267-48E4-AD33-588F10B08CC9}">
      <dgm:prSet/>
      <dgm:spPr/>
      <dgm:t>
        <a:bodyPr/>
        <a:lstStyle/>
        <a:p>
          <a:endParaRPr lang="es-GT"/>
        </a:p>
      </dgm:t>
    </dgm:pt>
    <dgm:pt modelId="{FDF4173E-F1D7-4478-A644-2F8F1B06D15D}" type="pres">
      <dgm:prSet presAssocID="{D3A92ED5-BDAA-4526-8BD0-D159BA0DD5E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5EF0286-E580-4ADD-AC95-B129275B10AB}" type="pres">
      <dgm:prSet presAssocID="{FC6B9BB4-DE23-4303-B58A-114CFE8E8372}" presName="horFlow" presStyleCnt="0"/>
      <dgm:spPr/>
    </dgm:pt>
    <dgm:pt modelId="{03FAE5E7-02D2-4C27-9C52-3BFEA74BD6C2}" type="pres">
      <dgm:prSet presAssocID="{FC6B9BB4-DE23-4303-B58A-114CFE8E8372}" presName="bigChev" presStyleLbl="node1" presStyleIdx="0" presStyleCnt="1"/>
      <dgm:spPr/>
    </dgm:pt>
    <dgm:pt modelId="{81FF3F51-95F1-4DD7-8803-C58ECFE98057}" type="pres">
      <dgm:prSet presAssocID="{5D3E4C74-A68E-4143-8580-38A46657A5F3}" presName="parTrans" presStyleCnt="0"/>
      <dgm:spPr/>
    </dgm:pt>
    <dgm:pt modelId="{CEF9C84E-596D-4A92-A209-D838A15F1B7E}" type="pres">
      <dgm:prSet presAssocID="{91307914-829B-4237-862D-D514B3CCDDEF}" presName="node" presStyleLbl="alignAccFollowNode1" presStyleIdx="0" presStyleCnt="2">
        <dgm:presLayoutVars>
          <dgm:bulletEnabled val="1"/>
        </dgm:presLayoutVars>
      </dgm:prSet>
      <dgm:spPr/>
    </dgm:pt>
    <dgm:pt modelId="{ECD41D23-AF22-469C-8533-C0A89FE8C7E3}" type="pres">
      <dgm:prSet presAssocID="{DFF966D6-9EE8-44A0-AB4F-3B4498711277}" presName="sibTrans" presStyleCnt="0"/>
      <dgm:spPr/>
    </dgm:pt>
    <dgm:pt modelId="{195F65F5-CF8F-4A24-8DD0-728AF2EF0206}" type="pres">
      <dgm:prSet presAssocID="{CA4F78B9-9876-47C1-B037-E8AC13850298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85EB3720-232B-471E-B57C-FE071EECC7C2}" type="presOf" srcId="{CA4F78B9-9876-47C1-B037-E8AC13850298}" destId="{195F65F5-CF8F-4A24-8DD0-728AF2EF0206}" srcOrd="0" destOrd="0" presId="urn:microsoft.com/office/officeart/2005/8/layout/lProcess3"/>
    <dgm:cxn modelId="{3668E651-E740-4B8E-A549-B7E17EAF9AF2}" type="presOf" srcId="{FC6B9BB4-DE23-4303-B58A-114CFE8E8372}" destId="{03FAE5E7-02D2-4C27-9C52-3BFEA74BD6C2}" srcOrd="0" destOrd="0" presId="urn:microsoft.com/office/officeart/2005/8/layout/lProcess3"/>
    <dgm:cxn modelId="{CA9CA4AE-FC02-4454-AC95-8170958C62C2}" srcId="{D3A92ED5-BDAA-4526-8BD0-D159BA0DD5EC}" destId="{FC6B9BB4-DE23-4303-B58A-114CFE8E8372}" srcOrd="0" destOrd="0" parTransId="{F808DF8A-D3AC-4D18-9949-24E5A1764E6D}" sibTransId="{6586D7CF-5F9A-42F2-AC80-9097BF8E4A59}"/>
    <dgm:cxn modelId="{E22098B5-7D57-47F7-B21F-EF0C5F611B43}" type="presOf" srcId="{D3A92ED5-BDAA-4526-8BD0-D159BA0DD5EC}" destId="{FDF4173E-F1D7-4478-A644-2F8F1B06D15D}" srcOrd="0" destOrd="0" presId="urn:microsoft.com/office/officeart/2005/8/layout/lProcess3"/>
    <dgm:cxn modelId="{28CF98B9-7267-48E4-AD33-588F10B08CC9}" srcId="{FC6B9BB4-DE23-4303-B58A-114CFE8E8372}" destId="{CA4F78B9-9876-47C1-B037-E8AC13850298}" srcOrd="1" destOrd="0" parTransId="{EA04DF3A-FDB4-4D37-88EE-9E00463553E9}" sibTransId="{460D4D5D-92DA-422A-BF53-87B31D5C43A7}"/>
    <dgm:cxn modelId="{96EA39C3-7743-40B7-A01D-DD35210562B6}" srcId="{FC6B9BB4-DE23-4303-B58A-114CFE8E8372}" destId="{91307914-829B-4237-862D-D514B3CCDDEF}" srcOrd="0" destOrd="0" parTransId="{5D3E4C74-A68E-4143-8580-38A46657A5F3}" sibTransId="{DFF966D6-9EE8-44A0-AB4F-3B4498711277}"/>
    <dgm:cxn modelId="{64918DCB-308F-4409-9341-F0FDC9FE76ED}" type="presOf" srcId="{91307914-829B-4237-862D-D514B3CCDDEF}" destId="{CEF9C84E-596D-4A92-A209-D838A15F1B7E}" srcOrd="0" destOrd="0" presId="urn:microsoft.com/office/officeart/2005/8/layout/lProcess3"/>
    <dgm:cxn modelId="{7AAE2D29-91A1-41CD-8B34-7653610CD518}" type="presParOf" srcId="{FDF4173E-F1D7-4478-A644-2F8F1B06D15D}" destId="{15EF0286-E580-4ADD-AC95-B129275B10AB}" srcOrd="0" destOrd="0" presId="urn:microsoft.com/office/officeart/2005/8/layout/lProcess3"/>
    <dgm:cxn modelId="{3DA88AC9-4505-495E-9ECD-3FCA156CE9E0}" type="presParOf" srcId="{15EF0286-E580-4ADD-AC95-B129275B10AB}" destId="{03FAE5E7-02D2-4C27-9C52-3BFEA74BD6C2}" srcOrd="0" destOrd="0" presId="urn:microsoft.com/office/officeart/2005/8/layout/lProcess3"/>
    <dgm:cxn modelId="{EE8E2FCF-6D8C-4BDC-A28A-C24B58980C18}" type="presParOf" srcId="{15EF0286-E580-4ADD-AC95-B129275B10AB}" destId="{81FF3F51-95F1-4DD7-8803-C58ECFE98057}" srcOrd="1" destOrd="0" presId="urn:microsoft.com/office/officeart/2005/8/layout/lProcess3"/>
    <dgm:cxn modelId="{6C383E4A-2F01-424F-A0E0-B4C9D888C73F}" type="presParOf" srcId="{15EF0286-E580-4ADD-AC95-B129275B10AB}" destId="{CEF9C84E-596D-4A92-A209-D838A15F1B7E}" srcOrd="2" destOrd="0" presId="urn:microsoft.com/office/officeart/2005/8/layout/lProcess3"/>
    <dgm:cxn modelId="{E132B742-7811-44F2-9671-A8F223C87AE7}" type="presParOf" srcId="{15EF0286-E580-4ADD-AC95-B129275B10AB}" destId="{ECD41D23-AF22-469C-8533-C0A89FE8C7E3}" srcOrd="3" destOrd="0" presId="urn:microsoft.com/office/officeart/2005/8/layout/lProcess3"/>
    <dgm:cxn modelId="{742D5C8C-151C-4B1C-BB3C-5DF54B4450DE}" type="presParOf" srcId="{15EF0286-E580-4ADD-AC95-B129275B10AB}" destId="{195F65F5-CF8F-4A24-8DD0-728AF2EF020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AE5E7-02D2-4C27-9C52-3BFEA74BD6C2}">
      <dsp:nvSpPr>
        <dsp:cNvPr id="0" name=""/>
        <dsp:cNvSpPr/>
      </dsp:nvSpPr>
      <dsp:spPr>
        <a:xfrm>
          <a:off x="2817" y="448311"/>
          <a:ext cx="4354115" cy="1741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4600" kern="1200" dirty="0"/>
            <a:t>Modelo tradicional</a:t>
          </a:r>
        </a:p>
      </dsp:txBody>
      <dsp:txXfrm>
        <a:off x="873640" y="448311"/>
        <a:ext cx="2612469" cy="1741646"/>
      </dsp:txXfrm>
    </dsp:sp>
    <dsp:sp modelId="{CEF9C84E-596D-4A92-A209-D838A15F1B7E}">
      <dsp:nvSpPr>
        <dsp:cNvPr id="0" name=""/>
        <dsp:cNvSpPr/>
      </dsp:nvSpPr>
      <dsp:spPr>
        <a:xfrm>
          <a:off x="3790898" y="596351"/>
          <a:ext cx="3613915" cy="1445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100" kern="1200" dirty="0"/>
            <a:t>Enfoque de beneficencia</a:t>
          </a:r>
        </a:p>
      </dsp:txBody>
      <dsp:txXfrm>
        <a:off x="4513681" y="596351"/>
        <a:ext cx="2168349" cy="1445566"/>
      </dsp:txXfrm>
    </dsp:sp>
    <dsp:sp modelId="{195F65F5-CF8F-4A24-8DD0-728AF2EF0206}">
      <dsp:nvSpPr>
        <dsp:cNvPr id="0" name=""/>
        <dsp:cNvSpPr/>
      </dsp:nvSpPr>
      <dsp:spPr>
        <a:xfrm>
          <a:off x="6898866" y="596351"/>
          <a:ext cx="3613915" cy="1445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100" kern="1200"/>
            <a:t>Enfoque médico-rehabilitador</a:t>
          </a:r>
        </a:p>
      </dsp:txBody>
      <dsp:txXfrm>
        <a:off x="7621649" y="596351"/>
        <a:ext cx="2168349" cy="1445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AE5E7-02D2-4C27-9C52-3BFEA74BD6C2}">
      <dsp:nvSpPr>
        <dsp:cNvPr id="0" name=""/>
        <dsp:cNvSpPr/>
      </dsp:nvSpPr>
      <dsp:spPr>
        <a:xfrm>
          <a:off x="2817" y="448311"/>
          <a:ext cx="4354115" cy="1741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 dirty="0"/>
            <a:t>Modelo humano y de derechos humanos</a:t>
          </a:r>
        </a:p>
      </dsp:txBody>
      <dsp:txXfrm>
        <a:off x="873640" y="448311"/>
        <a:ext cx="2612469" cy="1741646"/>
      </dsp:txXfrm>
    </dsp:sp>
    <dsp:sp modelId="{CEF9C84E-596D-4A92-A209-D838A15F1B7E}">
      <dsp:nvSpPr>
        <dsp:cNvPr id="0" name=""/>
        <dsp:cNvSpPr/>
      </dsp:nvSpPr>
      <dsp:spPr>
        <a:xfrm>
          <a:off x="3790898" y="596351"/>
          <a:ext cx="3613915" cy="1445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300" kern="1200" dirty="0"/>
            <a:t>Enfoque social</a:t>
          </a:r>
        </a:p>
      </dsp:txBody>
      <dsp:txXfrm>
        <a:off x="4513681" y="596351"/>
        <a:ext cx="2168349" cy="1445566"/>
      </dsp:txXfrm>
    </dsp:sp>
    <dsp:sp modelId="{195F65F5-CF8F-4A24-8DD0-728AF2EF0206}">
      <dsp:nvSpPr>
        <dsp:cNvPr id="0" name=""/>
        <dsp:cNvSpPr/>
      </dsp:nvSpPr>
      <dsp:spPr>
        <a:xfrm>
          <a:off x="6898866" y="596351"/>
          <a:ext cx="3613915" cy="1445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300" kern="1200" dirty="0"/>
            <a:t>Enfoque de derechos humanos</a:t>
          </a:r>
        </a:p>
      </dsp:txBody>
      <dsp:txXfrm>
        <a:off x="7621649" y="596351"/>
        <a:ext cx="2168349" cy="144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8352-49AF-48DD-8A56-28812EBE89D3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1954-7479-4A92-9E76-E3EC745313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364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31954-7479-4A92-9E76-E3EC74531343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530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31954-7479-4A92-9E76-E3EC74531343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635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>
            <a:extLst>
              <a:ext uri="{FF2B5EF4-FFF2-40B4-BE49-F238E27FC236}">
                <a16:creationId xmlns:a16="http://schemas.microsoft.com/office/drawing/2014/main" id="{E8711B25-8317-E347-AE58-1C76DD8336C0}"/>
              </a:ext>
            </a:extLst>
          </p:cNvPr>
          <p:cNvSpPr/>
          <p:nvPr/>
        </p:nvSpPr>
        <p:spPr>
          <a:xfrm>
            <a:off x="0" y="0"/>
            <a:ext cx="12265572" cy="7020864"/>
          </a:xfrm>
          <a:prstGeom prst="rect">
            <a:avLst/>
          </a:prstGeom>
          <a:solidFill>
            <a:srgbClr val="00223B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s-GT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4AAF7762-2661-4A46-A92E-CFE63C6A6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682" y="4957830"/>
            <a:ext cx="1606410" cy="20788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5231C47-322A-43D8-BE01-4B4CF0583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75" y="129816"/>
            <a:ext cx="4548010" cy="124978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E7B6CDF-0D7B-4F1C-B7A9-66ADEE56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60434"/>
            <a:ext cx="10515600" cy="2852737"/>
          </a:xfrm>
        </p:spPr>
        <p:txBody>
          <a:bodyPr>
            <a:normAutofit/>
          </a:bodyPr>
          <a:lstStyle/>
          <a:p>
            <a:r>
              <a:rPr lang="es-GT" sz="5600" b="1" dirty="0">
                <a:solidFill>
                  <a:schemeClr val="bg1"/>
                </a:solidFill>
              </a:rPr>
              <a:t>Dirección General de Previsión Social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217430F-F7A0-44FB-A153-52764C07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086" y="4334633"/>
            <a:ext cx="9871127" cy="1901278"/>
          </a:xfrm>
        </p:spPr>
        <p:txBody>
          <a:bodyPr>
            <a:normAutofit lnSpcReduction="10000"/>
          </a:bodyPr>
          <a:lstStyle/>
          <a:p>
            <a:pPr algn="ctr"/>
            <a:r>
              <a:rPr lang="es-GT" sz="2800" dirty="0"/>
              <a:t>Avances de la propuesta del Manual de buenas prácticas laborales </a:t>
            </a:r>
          </a:p>
          <a:p>
            <a:pPr algn="ctr"/>
            <a:r>
              <a:rPr lang="es-GT" sz="2800" dirty="0"/>
              <a:t>para personas con discapacidad</a:t>
            </a:r>
          </a:p>
          <a:p>
            <a:pPr algn="ctr"/>
            <a:endParaRPr lang="es-GT" sz="2800" dirty="0"/>
          </a:p>
          <a:p>
            <a:pPr algn="r"/>
            <a:r>
              <a:rPr lang="es-GT" sz="2800" dirty="0"/>
              <a:t>Guatemala, 21 de abril de 2022</a:t>
            </a: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E917CF-4B2C-4528-8F91-17DA5C10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046"/>
            <a:ext cx="10515600" cy="550332"/>
          </a:xfrm>
        </p:spPr>
        <p:txBody>
          <a:bodyPr/>
          <a:lstStyle/>
          <a:p>
            <a:pPr marL="0" indent="0">
              <a:buNone/>
            </a:pPr>
            <a:r>
              <a:rPr lang="es-GT" dirty="0"/>
              <a:t>Proceso durante la entrevista a una persona con discapacidad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4FCACAB-3F61-451B-BF4F-67313F1A9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52" y="1689630"/>
            <a:ext cx="5824143" cy="51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E917CF-4B2C-4528-8F91-17DA5C10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046"/>
            <a:ext cx="10515600" cy="5503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GT" dirty="0"/>
              <a:t>Áreas que predominan en el puesto laboral de las personas con discapacidad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429476-11A5-430D-A78A-064866FB3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188" y="1669293"/>
            <a:ext cx="7063854" cy="51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E917CF-4B2C-4528-8F91-17DA5C10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046"/>
            <a:ext cx="10515600" cy="5503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GT" dirty="0"/>
              <a:t>Áreas que predominan en el puesto laboral de las personas con discapacidad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BBFF05-1EED-41F2-8C5F-4BCAA2B98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84" y="1728399"/>
            <a:ext cx="6979467" cy="51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E917CF-4B2C-4528-8F91-17DA5C10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046"/>
            <a:ext cx="10515600" cy="5503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GT" dirty="0"/>
              <a:t>Áreas que predominan en el puesto laboral de las personas con discapacidad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F5B5F7-D428-4AC4-9B7C-5246BAFD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01" y="1689630"/>
            <a:ext cx="7710077" cy="5133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914536-4905-405E-AE64-27CE38816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85" y="5316471"/>
            <a:ext cx="6297714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8EE5062-A290-4B50-A3F3-E8D0CD386DCB}"/>
              </a:ext>
            </a:extLst>
          </p:cNvPr>
          <p:cNvSpPr/>
          <p:nvPr/>
        </p:nvSpPr>
        <p:spPr>
          <a:xfrm>
            <a:off x="1241946" y="2825087"/>
            <a:ext cx="9467721" cy="1065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MX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Ficha de levantamiento de perfil</a:t>
            </a:r>
            <a:endParaRPr lang="es-GT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00" b="1" dirty="0">
                <a:solidFill>
                  <a:schemeClr val="bg1"/>
                </a:solidFill>
                <a:latin typeface="Montserrat SemiBold" pitchFamily="2" charset="77"/>
              </a:rPr>
              <a:t>DE TRABAJO Y</a:t>
            </a:r>
          </a:p>
          <a:p>
            <a:r>
              <a:rPr lang="es-GT" sz="1000" b="1" dirty="0">
                <a:solidFill>
                  <a:schemeClr val="bg1"/>
                </a:solidFill>
                <a:latin typeface="Montserrat SemiBold" pitchFamily="2" charset="77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A0C329-5997-4523-BC63-4229336E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630"/>
            <a:ext cx="10515600" cy="4804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b="1" dirty="0"/>
              <a:t>1.  Objetivos</a:t>
            </a:r>
          </a:p>
          <a:p>
            <a:pPr marL="0" indent="0" algn="just">
              <a:buNone/>
            </a:pPr>
            <a:r>
              <a:rPr lang="es-MX" sz="2000" b="1" dirty="0"/>
              <a:t>      1.1.	General</a:t>
            </a:r>
          </a:p>
          <a:p>
            <a:pPr marL="0" indent="0" algn="just">
              <a:buNone/>
            </a:pPr>
            <a:r>
              <a:rPr lang="es-MX" sz="2000" dirty="0"/>
              <a:t>	Contar con una herramienta práctica con orientaciones y alternativas adecuadas, para 	implementar los procesos de inserción e inclusión laboral de personas con discapacidad en 	el país.</a:t>
            </a:r>
          </a:p>
          <a:p>
            <a:pPr marL="0" indent="0" algn="just">
              <a:buNone/>
            </a:pPr>
            <a:r>
              <a:rPr lang="es-MX" sz="2000" b="1" dirty="0"/>
              <a:t>     1.2.	Específicos</a:t>
            </a:r>
          </a:p>
          <a:p>
            <a:pPr lvl="2" algn="just"/>
            <a:r>
              <a:rPr lang="es-MX" dirty="0"/>
              <a:t>Apoyar la gestión en las direcciones o departamentos de Recursos Humanos, en los procesos de reclutamiento, selección, inserción e inclusión laboral de personas con discapacidad. </a:t>
            </a:r>
          </a:p>
          <a:p>
            <a:pPr lvl="2" algn="just"/>
            <a:r>
              <a:rPr lang="es-MX" sz="2000" dirty="0"/>
              <a:t>Orientar la gestión de las instituciones públicas y privadas para un adecuado acompañamiento laboral que brinde una cultura organizacional favorable para la inclusión laboral de personas con discapacidad.</a:t>
            </a:r>
          </a:p>
          <a:p>
            <a:pPr lvl="2" algn="just"/>
            <a:r>
              <a:rPr lang="es-MX" sz="2000" dirty="0"/>
              <a:t>Resaltar y compartir las buenas prácticas de inclusión laboral, identificadas y llevadas a cabo por diferentes instituciones públicas y privadas de Guatemala.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B3DB569D-4694-4765-B660-A2355D4EF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130640"/>
              </p:ext>
            </p:extLst>
          </p:nvPr>
        </p:nvGraphicFramePr>
        <p:xfrm>
          <a:off x="838200" y="2113615"/>
          <a:ext cx="10515600" cy="263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018AE90-D0B3-4067-9004-D5343975A35E}"/>
              </a:ext>
            </a:extLst>
          </p:cNvPr>
          <p:cNvSpPr txBox="1">
            <a:spLocks/>
          </p:cNvSpPr>
          <p:nvPr/>
        </p:nvSpPr>
        <p:spPr>
          <a:xfrm>
            <a:off x="838200" y="1689630"/>
            <a:ext cx="10515600" cy="4804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AutoNum type="arabicPeriod" startAt="2"/>
            </a:pPr>
            <a:r>
              <a:rPr lang="es-MX" sz="2000" b="1" dirty="0"/>
              <a:t>Paradigmas y enfoques de la discapacidad (descripción)</a:t>
            </a:r>
          </a:p>
        </p:txBody>
      </p:sp>
      <p:graphicFrame>
        <p:nvGraphicFramePr>
          <p:cNvPr id="13" name="Marcador de contenido 10">
            <a:extLst>
              <a:ext uri="{FF2B5EF4-FFF2-40B4-BE49-F238E27FC236}">
                <a16:creationId xmlns:a16="http://schemas.microsoft.com/office/drawing/2014/main" id="{F80D279F-9188-4090-9243-93325F45D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870390"/>
              </p:ext>
            </p:extLst>
          </p:nvPr>
        </p:nvGraphicFramePr>
        <p:xfrm>
          <a:off x="870679" y="4154776"/>
          <a:ext cx="10515600" cy="263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318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A0C329-5997-4523-BC63-4229336E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630"/>
            <a:ext cx="10515600" cy="4804303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 startAt="3"/>
            </a:pPr>
            <a:r>
              <a:rPr lang="es-MX" sz="2000" b="1" dirty="0"/>
              <a:t>Definiciones</a:t>
            </a:r>
          </a:p>
          <a:p>
            <a:pPr marL="0" indent="0" algn="just">
              <a:buNone/>
            </a:pPr>
            <a:r>
              <a:rPr lang="es-MX" sz="2000" b="1" dirty="0"/>
              <a:t>	</a:t>
            </a:r>
            <a:r>
              <a:rPr lang="es-MX" sz="2000" dirty="0"/>
              <a:t>3.1.	Discapacidad (Definición de la Convención Sobre los Derechos de las Personas 			con discapacidad, Decreto 59-2008)</a:t>
            </a:r>
          </a:p>
          <a:p>
            <a:pPr marL="0" indent="0" algn="just">
              <a:buNone/>
            </a:pPr>
            <a:r>
              <a:rPr lang="es-MX" sz="2000" dirty="0"/>
              <a:t>	3.2.	Discriminación por discapacidad</a:t>
            </a:r>
          </a:p>
          <a:p>
            <a:pPr marL="0" indent="0" algn="just">
              <a:buNone/>
            </a:pPr>
            <a:r>
              <a:rPr lang="es-MX" sz="2000" dirty="0"/>
              <a:t>	3.3.	Ajustes razonables</a:t>
            </a:r>
          </a:p>
          <a:p>
            <a:pPr marL="0" indent="0" algn="just">
              <a:buNone/>
            </a:pPr>
            <a:r>
              <a:rPr lang="es-MX" sz="2000" dirty="0"/>
              <a:t>	3.4.	Inclusión laboral</a:t>
            </a:r>
          </a:p>
          <a:p>
            <a:pPr marL="0" indent="0" algn="just">
              <a:buNone/>
            </a:pPr>
            <a:r>
              <a:rPr lang="es-MX" sz="2000" dirty="0"/>
              <a:t>	3.5.	Empresa inclusiva</a:t>
            </a:r>
            <a:endParaRPr lang="es-MX" sz="2000" b="1" dirty="0"/>
          </a:p>
          <a:p>
            <a:pPr marL="457200" indent="-457200" algn="just">
              <a:buAutoNum type="arabicPeriod" startAt="4"/>
            </a:pPr>
            <a:r>
              <a:rPr lang="es-MX" sz="2000" b="1" dirty="0"/>
              <a:t>Fundamento legal</a:t>
            </a:r>
          </a:p>
          <a:p>
            <a:pPr marL="0" indent="0" algn="just">
              <a:buNone/>
            </a:pPr>
            <a:r>
              <a:rPr lang="es-MX" sz="2000" b="1" dirty="0"/>
              <a:t>	</a:t>
            </a:r>
            <a:r>
              <a:rPr lang="es-MX" sz="2000" dirty="0"/>
              <a:t>4.1.	Legislación nacional</a:t>
            </a:r>
          </a:p>
          <a:p>
            <a:pPr lvl="4" algn="just"/>
            <a:r>
              <a:rPr lang="es-MX" sz="2000" dirty="0"/>
              <a:t>Constitución Política de la República (Artículo 53. Garantiza la protección de las personas con discapacidad y declara de interés nacional su atención médico-social)</a:t>
            </a:r>
          </a:p>
          <a:p>
            <a:pPr lvl="4" algn="just"/>
            <a:r>
              <a:rPr lang="es-MX" sz="2000" dirty="0"/>
              <a:t>Decreto 135-96 del Congreso de la República de Guatemala, Ley de Atención a las Personas con Discapacidad. </a:t>
            </a:r>
          </a:p>
          <a:p>
            <a:pPr marL="0" indent="0" algn="just">
              <a:buNone/>
            </a:pPr>
            <a:endParaRPr lang="es-MX" sz="2000" b="1" dirty="0"/>
          </a:p>
          <a:p>
            <a:pPr marL="0" indent="0" algn="just">
              <a:buNone/>
            </a:pPr>
            <a:endParaRPr lang="es-MX" sz="2000" b="1" dirty="0"/>
          </a:p>
          <a:p>
            <a:pPr marL="0" indent="0" algn="just">
              <a:buNone/>
            </a:pP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3788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A0C329-5997-4523-BC63-4229336E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630"/>
            <a:ext cx="10515600" cy="48043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000" b="1" dirty="0"/>
              <a:t>	</a:t>
            </a:r>
            <a:r>
              <a:rPr lang="es-MX" sz="2000" dirty="0"/>
              <a:t>4.2.	Legislación internacional</a:t>
            </a:r>
          </a:p>
          <a:p>
            <a:pPr lvl="4" algn="just"/>
            <a:r>
              <a:rPr lang="es-MX" sz="2000" dirty="0"/>
              <a:t>Convención Sobre los Derechos de las Personas con Discapacidad (Ratificada por Guatemala con el Decreto 59-2008)</a:t>
            </a:r>
            <a:endParaRPr lang="es-MX" sz="2000" b="1" dirty="0"/>
          </a:p>
          <a:p>
            <a:pPr marL="457200" indent="-457200" algn="just">
              <a:buAutoNum type="arabicPeriod" startAt="5"/>
            </a:pPr>
            <a:r>
              <a:rPr lang="es-MX" sz="2000" b="1" dirty="0"/>
              <a:t>Datos estadísticos</a:t>
            </a:r>
          </a:p>
          <a:p>
            <a:pPr marL="0" indent="0" algn="just">
              <a:buNone/>
            </a:pPr>
            <a:r>
              <a:rPr lang="es-MX" sz="2000" b="1" dirty="0"/>
              <a:t>	</a:t>
            </a:r>
            <a:r>
              <a:rPr lang="es-MX" sz="2000" dirty="0"/>
              <a:t>5.1.	Datos mundiales sobre discapacidad (OMS)</a:t>
            </a:r>
          </a:p>
          <a:p>
            <a:pPr marL="0" indent="0" algn="just">
              <a:buNone/>
            </a:pPr>
            <a:r>
              <a:rPr lang="es-MX" sz="2000" dirty="0"/>
              <a:t>	5.2.	Datos nacionales sobre discapacidad</a:t>
            </a:r>
          </a:p>
          <a:p>
            <a:pPr marL="0" indent="0" algn="just">
              <a:buNone/>
            </a:pPr>
            <a:r>
              <a:rPr lang="es-MX" sz="2000" dirty="0"/>
              <a:t>		INE</a:t>
            </a:r>
          </a:p>
          <a:p>
            <a:pPr marL="0" indent="0" algn="just">
              <a:buNone/>
            </a:pPr>
            <a:r>
              <a:rPr lang="es-MX" sz="2000" dirty="0"/>
              <a:t>		ENDIS 2016</a:t>
            </a:r>
          </a:p>
          <a:p>
            <a:pPr marL="457200" indent="-457200" algn="just">
              <a:buAutoNum type="arabicPeriod" startAt="6"/>
            </a:pPr>
            <a:r>
              <a:rPr lang="es-MX" sz="2000" b="1" dirty="0"/>
              <a:t>Tipos de discapacidad</a:t>
            </a:r>
          </a:p>
          <a:p>
            <a:pPr marL="0" indent="0" algn="just">
              <a:buNone/>
            </a:pPr>
            <a:r>
              <a:rPr lang="es-MX" sz="2000" b="1" dirty="0"/>
              <a:t>	</a:t>
            </a:r>
            <a:r>
              <a:rPr lang="es-MX" sz="2000" dirty="0"/>
              <a:t>6.1.	Causas de la discapacidad</a:t>
            </a:r>
          </a:p>
          <a:p>
            <a:pPr marL="0" indent="0" algn="just">
              <a:buNone/>
            </a:pPr>
            <a:r>
              <a:rPr lang="es-MX" sz="2000" dirty="0"/>
              <a:t>	6.2.	Discapacidad física</a:t>
            </a:r>
          </a:p>
          <a:p>
            <a:pPr lvl="4" algn="just"/>
            <a:r>
              <a:rPr lang="es-MX" sz="2000" dirty="0"/>
              <a:t>Terminología</a:t>
            </a:r>
          </a:p>
          <a:p>
            <a:pPr lvl="4" algn="just"/>
            <a:r>
              <a:rPr lang="es-MX" sz="2000" dirty="0"/>
              <a:t>Apoyos técnicos requeridos</a:t>
            </a:r>
          </a:p>
          <a:p>
            <a:pPr lvl="4" algn="just"/>
            <a:r>
              <a:rPr lang="es-MX" sz="2000" dirty="0"/>
              <a:t>Cómo relacionarnos con las personas con discapacidad física</a:t>
            </a:r>
          </a:p>
          <a:p>
            <a:pPr marL="0" indent="0" algn="just">
              <a:buNone/>
            </a:pP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6160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A0C329-5997-4523-BC63-4229336E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51566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b="1" dirty="0"/>
              <a:t>	</a:t>
            </a:r>
            <a:r>
              <a:rPr lang="es-MX" sz="2000" dirty="0"/>
              <a:t>6.3.	Discapacidad Sensorial</a:t>
            </a:r>
          </a:p>
          <a:p>
            <a:pPr marL="0" indent="0" algn="just">
              <a:buNone/>
            </a:pPr>
            <a:r>
              <a:rPr lang="es-MX" sz="2000" dirty="0"/>
              <a:t>		6.3.1.	Discapacidad visual</a:t>
            </a:r>
          </a:p>
          <a:p>
            <a:pPr lvl="6" algn="just"/>
            <a:r>
              <a:rPr lang="es-MX" sz="2000" dirty="0"/>
              <a:t>Terminología</a:t>
            </a:r>
          </a:p>
          <a:p>
            <a:pPr lvl="6" algn="just"/>
            <a:r>
              <a:rPr lang="es-MX" sz="2000" dirty="0"/>
              <a:t>Apoyos técnicos</a:t>
            </a:r>
          </a:p>
          <a:p>
            <a:pPr lvl="6" algn="just"/>
            <a:r>
              <a:rPr lang="es-MX" sz="2000" dirty="0"/>
              <a:t>Como relacionarnos con las personas con discapacidad visual</a:t>
            </a:r>
          </a:p>
          <a:p>
            <a:pPr marL="0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r>
              <a:rPr lang="es-MX" sz="2000" b="1" dirty="0"/>
              <a:t>		</a:t>
            </a:r>
            <a:r>
              <a:rPr lang="es-MX" sz="2000" dirty="0"/>
              <a:t>6.3.2.	Discapacidad auditiva</a:t>
            </a:r>
          </a:p>
          <a:p>
            <a:pPr lvl="6" algn="just"/>
            <a:r>
              <a:rPr lang="es-MX" sz="2000" dirty="0"/>
              <a:t>Terminología</a:t>
            </a:r>
          </a:p>
          <a:p>
            <a:pPr lvl="6" algn="just"/>
            <a:r>
              <a:rPr lang="es-MX" sz="2000" dirty="0"/>
              <a:t>Apoyos técnicos</a:t>
            </a:r>
          </a:p>
          <a:p>
            <a:pPr lvl="6" algn="just"/>
            <a:r>
              <a:rPr lang="es-MX" sz="2000" dirty="0"/>
              <a:t>Cómo relacionarnos con las personas con discapacidad auditiva</a:t>
            </a:r>
          </a:p>
          <a:p>
            <a:pPr marL="0" indent="0" algn="just">
              <a:buNone/>
            </a:pPr>
            <a:r>
              <a:rPr lang="es-MX" sz="2000" dirty="0"/>
              <a:t>	6.4.	Discapacidad intelectual</a:t>
            </a:r>
          </a:p>
          <a:p>
            <a:pPr lvl="4" algn="just"/>
            <a:r>
              <a:rPr lang="es-MX" sz="2000" dirty="0"/>
              <a:t>Terminología</a:t>
            </a:r>
          </a:p>
          <a:p>
            <a:pPr lvl="4" algn="just"/>
            <a:r>
              <a:rPr lang="es-MX" sz="2000" dirty="0"/>
              <a:t>Apoyos técnicos requeridos</a:t>
            </a:r>
          </a:p>
          <a:p>
            <a:pPr lvl="4" algn="just"/>
            <a:r>
              <a:rPr lang="es-MX" sz="2000" dirty="0"/>
              <a:t>Cómo relacionarnos con las personas con discapacidad intelectual</a:t>
            </a:r>
          </a:p>
          <a:p>
            <a:pPr marL="0" indent="0" algn="just">
              <a:buNone/>
            </a:pP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6001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A0C329-5997-4523-BC63-4229336E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51566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b="1" dirty="0"/>
              <a:t>	</a:t>
            </a:r>
            <a:r>
              <a:rPr lang="es-MX" sz="2000" dirty="0"/>
              <a:t>6.5.	Discapacidad psicosocial</a:t>
            </a:r>
          </a:p>
          <a:p>
            <a:pPr marL="2159000" lvl="6" indent="-360363" algn="just"/>
            <a:r>
              <a:rPr lang="es-MX" sz="2000" dirty="0"/>
              <a:t>Terminología</a:t>
            </a:r>
          </a:p>
          <a:p>
            <a:pPr marL="2159000" lvl="6" indent="-360363" algn="just"/>
            <a:r>
              <a:rPr lang="es-MX" sz="2000" dirty="0"/>
              <a:t>Apoyos técnicos</a:t>
            </a:r>
          </a:p>
          <a:p>
            <a:pPr marL="2159000" lvl="6" indent="-360363" algn="just"/>
            <a:r>
              <a:rPr lang="es-MX" sz="2000" dirty="0"/>
              <a:t>Como relacionarnos con las personas con discapacidad psicosocial</a:t>
            </a:r>
          </a:p>
          <a:p>
            <a:pPr marL="0" lvl="6" indent="0" algn="just">
              <a:buNone/>
            </a:pPr>
            <a:endParaRPr lang="es-MX" sz="2000" dirty="0"/>
          </a:p>
          <a:p>
            <a:pPr marL="0" lvl="6" indent="0" algn="just">
              <a:buNone/>
            </a:pPr>
            <a:r>
              <a:rPr lang="es-MX" sz="2000" dirty="0"/>
              <a:t>	6.6.	Discapacidad múltiple</a:t>
            </a:r>
          </a:p>
          <a:p>
            <a:pPr marL="2159000" lvl="8" indent="-360363" algn="just"/>
            <a:r>
              <a:rPr lang="es-MX" sz="2000" dirty="0"/>
              <a:t>Cómo relacionarnos con las personas con discapacidad múltiple</a:t>
            </a:r>
          </a:p>
          <a:p>
            <a:pPr marL="0" lvl="8" indent="0" algn="just">
              <a:buNone/>
            </a:pPr>
            <a:endParaRPr lang="es-MX" sz="2000" dirty="0"/>
          </a:p>
          <a:p>
            <a:pPr marL="457200" lvl="8" indent="-457200" algn="just">
              <a:buAutoNum type="arabicPeriod" startAt="7"/>
            </a:pPr>
            <a:r>
              <a:rPr lang="es-MX" sz="2000" dirty="0"/>
              <a:t>Proceso de la inclusión laboral para personas con discapacidad</a:t>
            </a:r>
          </a:p>
          <a:p>
            <a:pPr marL="0" lvl="8" indent="0" algn="just">
              <a:buNone/>
            </a:pPr>
            <a:r>
              <a:rPr lang="es-MX" sz="2000" dirty="0"/>
              <a:t>	7.1.	Paradigmas en el proceso de inclusión laboral de personas con discapacidad</a:t>
            </a:r>
          </a:p>
          <a:p>
            <a:pPr marL="0" lvl="8" indent="0" algn="just">
              <a:buNone/>
            </a:pPr>
            <a:r>
              <a:rPr lang="es-MX" sz="2000" dirty="0"/>
              <a:t>	7.2.	Acciones positivas de la inclusión laboral</a:t>
            </a:r>
          </a:p>
          <a:p>
            <a:pPr marL="2159000" lvl="8" indent="-360363" algn="just"/>
            <a:r>
              <a:rPr lang="es-MX" sz="2000" dirty="0"/>
              <a:t>Beneficios personales y familiares</a:t>
            </a:r>
          </a:p>
          <a:p>
            <a:pPr marL="2159000" lvl="8" indent="-360363" algn="just"/>
            <a:r>
              <a:rPr lang="es-MX" sz="2000" dirty="0"/>
              <a:t>Beneficios organizacionales</a:t>
            </a:r>
          </a:p>
          <a:p>
            <a:pPr marL="2159000" lvl="8" indent="-360363" algn="just"/>
            <a:r>
              <a:rPr lang="es-MX" sz="2000" dirty="0"/>
              <a:t>Beneficios sociales</a:t>
            </a:r>
          </a:p>
          <a:p>
            <a:pPr marL="0" lvl="8" indent="0" algn="just">
              <a:buNone/>
            </a:pPr>
            <a:r>
              <a:rPr lang="es-MX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5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A0C329-5997-4523-BC63-4229336E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51566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b="1" dirty="0"/>
              <a:t>	</a:t>
            </a:r>
            <a:r>
              <a:rPr lang="es-MX" sz="2000" dirty="0"/>
              <a:t>6.5.	Discapacidad psicosocial</a:t>
            </a:r>
          </a:p>
          <a:p>
            <a:pPr marL="2159000" lvl="6" indent="-360363" algn="just"/>
            <a:r>
              <a:rPr lang="es-MX" sz="2000" dirty="0"/>
              <a:t>Terminología</a:t>
            </a:r>
          </a:p>
          <a:p>
            <a:pPr marL="2159000" lvl="6" indent="-360363" algn="just"/>
            <a:r>
              <a:rPr lang="es-MX" sz="2000" dirty="0"/>
              <a:t>Apoyos técnicos</a:t>
            </a:r>
          </a:p>
          <a:p>
            <a:pPr marL="2159000" lvl="6" indent="-360363" algn="just"/>
            <a:r>
              <a:rPr lang="es-MX" sz="2000" dirty="0"/>
              <a:t>Como relacionarnos con las personas con discapacidad psicosocial</a:t>
            </a:r>
          </a:p>
          <a:p>
            <a:pPr marL="0" lvl="6" indent="0" algn="just">
              <a:buNone/>
            </a:pPr>
            <a:endParaRPr lang="es-MX" sz="2000" dirty="0"/>
          </a:p>
          <a:p>
            <a:pPr marL="0" lvl="6" indent="0" algn="just">
              <a:buNone/>
            </a:pPr>
            <a:r>
              <a:rPr lang="es-MX" sz="2000" dirty="0"/>
              <a:t>	6.6.	Discapacidad múltiple</a:t>
            </a:r>
          </a:p>
          <a:p>
            <a:pPr marL="2159000" lvl="8" indent="-360363" algn="just"/>
            <a:r>
              <a:rPr lang="es-MX" sz="2000" dirty="0"/>
              <a:t>Cómo relacionarnos con las personas con discapacidad múltiple</a:t>
            </a:r>
          </a:p>
          <a:p>
            <a:pPr marL="0" lvl="8" indent="0" algn="just">
              <a:buNone/>
            </a:pPr>
            <a:endParaRPr lang="es-MX" sz="2000" dirty="0"/>
          </a:p>
          <a:p>
            <a:pPr marL="457200" lvl="8" indent="-457200" algn="just">
              <a:buAutoNum type="arabicPeriod" startAt="7"/>
            </a:pPr>
            <a:r>
              <a:rPr lang="es-MX" sz="2000" dirty="0"/>
              <a:t>Proceso de la inclusión laboral para personas con discapacidad</a:t>
            </a:r>
          </a:p>
          <a:p>
            <a:pPr marL="0" lvl="8" indent="0" algn="just">
              <a:buNone/>
            </a:pPr>
            <a:r>
              <a:rPr lang="es-MX" sz="2000" dirty="0"/>
              <a:t>	7.1.	Paradigmas en el proceso de inclusión laboral de personas con discapacidad</a:t>
            </a:r>
          </a:p>
          <a:p>
            <a:pPr marL="0" lvl="8" indent="0" algn="just">
              <a:buNone/>
            </a:pPr>
            <a:r>
              <a:rPr lang="es-MX" sz="2000" dirty="0"/>
              <a:t>	7.2.	Acciones positivas de la inclusión laboral</a:t>
            </a:r>
          </a:p>
          <a:p>
            <a:pPr marL="2159000" lvl="8" indent="-360363" algn="just"/>
            <a:r>
              <a:rPr lang="es-MX" sz="2000" dirty="0"/>
              <a:t>Beneficios personales y familiares</a:t>
            </a:r>
          </a:p>
          <a:p>
            <a:pPr marL="2159000" lvl="8" indent="-360363" algn="just"/>
            <a:r>
              <a:rPr lang="es-MX" sz="2000" dirty="0"/>
              <a:t>Beneficios organizacionales</a:t>
            </a:r>
          </a:p>
          <a:p>
            <a:pPr marL="2159000" lvl="8" indent="-360363" algn="just"/>
            <a:r>
              <a:rPr lang="es-MX" sz="2000" dirty="0"/>
              <a:t>Beneficios sociales</a:t>
            </a:r>
          </a:p>
          <a:p>
            <a:pPr marL="0" lvl="8" indent="0" algn="just">
              <a:buNone/>
            </a:pPr>
            <a:r>
              <a:rPr lang="es-MX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822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MINISTERIO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DE TRABAJO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PREVISIÓN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B06C8-40AB-463B-AB05-D0AE942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35345"/>
            <a:ext cx="7465102" cy="1325563"/>
          </a:xfrm>
        </p:spPr>
        <p:txBody>
          <a:bodyPr/>
          <a:lstStyle/>
          <a:p>
            <a:r>
              <a:rPr lang="es-GT" b="1" dirty="0">
                <a:solidFill>
                  <a:schemeClr val="bg1"/>
                </a:solidFill>
              </a:rPr>
              <a:t>Estructura del MBPL Guatemala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E917CF-4B2C-4528-8F91-17DA5C10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34"/>
            <a:ext cx="10515600" cy="550332"/>
          </a:xfrm>
        </p:spPr>
        <p:txBody>
          <a:bodyPr/>
          <a:lstStyle/>
          <a:p>
            <a:pPr marL="0" indent="0">
              <a:buNone/>
            </a:pPr>
            <a:r>
              <a:rPr lang="es-GT" dirty="0"/>
              <a:t>Ventajas de contratar a una persona con discapacidad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2EDAD1-35DA-4ECD-BE4E-66498CE02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1960"/>
            <a:ext cx="6334293" cy="37066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67F0CF-2C82-42A8-BCF7-9C600412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151" y="2161960"/>
            <a:ext cx="6669849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763</Words>
  <Application>Microsoft Office PowerPoint</Application>
  <PresentationFormat>Panorámica</PresentationFormat>
  <Paragraphs>147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Cooper Black</vt:lpstr>
      <vt:lpstr>Montserrat SemiBold</vt:lpstr>
      <vt:lpstr>Tema de Office</vt:lpstr>
      <vt:lpstr>Dirección General de Previsión Social</vt:lpstr>
      <vt:lpstr>Estructura del MBPL Guatemala</vt:lpstr>
      <vt:lpstr>Estructura del MBPL Guatemala</vt:lpstr>
      <vt:lpstr>Estructura del MBPL Guatemala</vt:lpstr>
      <vt:lpstr>Estructura del MBPL Guatemala</vt:lpstr>
      <vt:lpstr>Estructura del MBPL Guatemala</vt:lpstr>
      <vt:lpstr>Estructura del MBPL Guatemala</vt:lpstr>
      <vt:lpstr>Estructura del MBPL Guatemala</vt:lpstr>
      <vt:lpstr>Estructura del MBPL Guatemala</vt:lpstr>
      <vt:lpstr>Estructura del MBPL Guatemala</vt:lpstr>
      <vt:lpstr>Estructura del MBPL Guatemala</vt:lpstr>
      <vt:lpstr>Estructura del MBPL Guatemala</vt:lpstr>
      <vt:lpstr>Estructura del MBPL Guatemala</vt:lpstr>
      <vt:lpstr>Estructura del MBPL Guatemala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Indra Milena Molina Muñoz</cp:lastModifiedBy>
  <cp:revision>185</cp:revision>
  <dcterms:created xsi:type="dcterms:W3CDTF">2020-01-14T01:41:24Z</dcterms:created>
  <dcterms:modified xsi:type="dcterms:W3CDTF">2022-04-21T17:52:33Z</dcterms:modified>
</cp:coreProperties>
</file>