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2" r:id="rId5"/>
    <p:sldId id="264" r:id="rId6"/>
    <p:sldId id="263" r:id="rId7"/>
    <p:sldId id="265" r:id="rId8"/>
    <p:sldId id="266" r:id="rId9"/>
    <p:sldId id="270" r:id="rId10"/>
    <p:sldId id="267" r:id="rId11"/>
    <p:sldId id="268" r:id="rId12"/>
    <p:sldId id="260" r:id="rId13"/>
    <p:sldId id="261" r:id="rId14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92"/>
    <p:restoredTop sz="94640"/>
  </p:normalViewPr>
  <p:slideViewPr>
    <p:cSldViewPr snapToGrid="0" snapToObjects="1">
      <p:cViewPr varScale="1">
        <p:scale>
          <a:sx n="108" d="100"/>
          <a:sy n="108" d="100"/>
        </p:scale>
        <p:origin x="13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9D45-C5FB-4327-9787-DC8FD37679FF}" type="datetimeFigureOut">
              <a:rPr lang="es-PA" smtClean="0"/>
              <a:t>06/30/2023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04DC9-8A1B-43FD-9296-46288395108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50311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04DC9-8A1B-43FD-9296-462883951084}" type="slidenum">
              <a:rPr lang="es-PA" smtClean="0"/>
              <a:t>8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3797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9BF8-0982-8C43-8477-AD8F9F28B147}" type="datetimeFigureOut">
              <a:rPr lang="es-ES_tradnl" smtClean="0"/>
              <a:t>30/06/2023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AB05-7F8B-E54F-A579-6E4DFE97156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538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9BF8-0982-8C43-8477-AD8F9F28B147}" type="datetimeFigureOut">
              <a:rPr lang="es-ES_tradnl" smtClean="0"/>
              <a:t>30/06/2023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AB05-7F8B-E54F-A579-6E4DFE97156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931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9BF8-0982-8C43-8477-AD8F9F28B147}" type="datetimeFigureOut">
              <a:rPr lang="es-ES_tradnl" smtClean="0"/>
              <a:t>30/06/2023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AB05-7F8B-E54F-A579-6E4DFE97156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433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9BF8-0982-8C43-8477-AD8F9F28B147}" type="datetimeFigureOut">
              <a:rPr lang="es-ES_tradnl" smtClean="0"/>
              <a:t>30/06/2023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AB05-7F8B-E54F-A579-6E4DFE97156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986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9BF8-0982-8C43-8477-AD8F9F28B147}" type="datetimeFigureOut">
              <a:rPr lang="es-ES_tradnl" smtClean="0"/>
              <a:t>30/06/2023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AB05-7F8B-E54F-A579-6E4DFE97156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76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9BF8-0982-8C43-8477-AD8F9F28B147}" type="datetimeFigureOut">
              <a:rPr lang="es-ES_tradnl" smtClean="0"/>
              <a:t>30/06/2023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AB05-7F8B-E54F-A579-6E4DFE97156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91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9BF8-0982-8C43-8477-AD8F9F28B147}" type="datetimeFigureOut">
              <a:rPr lang="es-ES_tradnl" smtClean="0"/>
              <a:t>30/06/2023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AB05-7F8B-E54F-A579-6E4DFE97156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950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9BF8-0982-8C43-8477-AD8F9F28B147}" type="datetimeFigureOut">
              <a:rPr lang="es-ES_tradnl" smtClean="0"/>
              <a:t>30/06/2023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AB05-7F8B-E54F-A579-6E4DFE97156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828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9BF8-0982-8C43-8477-AD8F9F28B147}" type="datetimeFigureOut">
              <a:rPr lang="es-ES_tradnl" smtClean="0"/>
              <a:t>30/06/2023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AB05-7F8B-E54F-A579-6E4DFE97156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650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9BF8-0982-8C43-8477-AD8F9F28B147}" type="datetimeFigureOut">
              <a:rPr lang="es-ES_tradnl" smtClean="0"/>
              <a:t>30/06/2023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AB05-7F8B-E54F-A579-6E4DFE97156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042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9BF8-0982-8C43-8477-AD8F9F28B147}" type="datetimeFigureOut">
              <a:rPr lang="es-ES_tradnl" smtClean="0"/>
              <a:t>30/06/2023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AB05-7F8B-E54F-A579-6E4DFE97156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270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A9BF8-0982-8C43-8477-AD8F9F28B147}" type="datetimeFigureOut">
              <a:rPr lang="es-ES_tradnl" smtClean="0"/>
              <a:t>30/06/2023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2AB05-7F8B-E54F-A579-6E4DFE97156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356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25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636CF2D-3EA3-7ABE-5271-4D1E4E0641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56"/>
          <a:stretch/>
        </p:blipFill>
        <p:spPr>
          <a:xfrm rot="1477758">
            <a:off x="7302528" y="875158"/>
            <a:ext cx="3920052" cy="51354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DD9B79A-ABFE-1464-C3B0-E5A8D16BECC2}"/>
              </a:ext>
            </a:extLst>
          </p:cNvPr>
          <p:cNvSpPr txBox="1"/>
          <p:nvPr/>
        </p:nvSpPr>
        <p:spPr>
          <a:xfrm>
            <a:off x="987068" y="3242819"/>
            <a:ext cx="638868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charset="0"/>
                <a:ea typeface="Avenir Medium" charset="0"/>
                <a:cs typeface="Avenir Medium" charset="0"/>
              </a:rPr>
              <a:t>Para la obtención del Incentivo Fiscal, la empresa presenta la solicitud formal de la certificación como empresa participante del proyecto. </a:t>
            </a:r>
          </a:p>
          <a:p>
            <a:pPr algn="just"/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93315" y="1594511"/>
            <a:ext cx="7918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1F2457"/>
                </a:solidFill>
                <a:latin typeface="Avenir Black" charset="0"/>
                <a:ea typeface="Avenir Black" charset="0"/>
                <a:cs typeface="Avenir Black" charset="0"/>
              </a:rPr>
              <a:t>INCENTIVO FISCAL PARA LA EMPRESA</a:t>
            </a:r>
          </a:p>
        </p:txBody>
      </p:sp>
    </p:spTree>
    <p:extLst>
      <p:ext uri="{BB962C8B-B14F-4D97-AF65-F5344CB8AC3E}">
        <p14:creationId xmlns:p14="http://schemas.microsoft.com/office/powerpoint/2010/main" val="397753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trato de trabajo en Panamá - Modelo Contrato">
            <a:extLst>
              <a:ext uri="{FF2B5EF4-FFF2-40B4-BE49-F238E27FC236}">
                <a16:creationId xmlns:a16="http://schemas.microsoft.com/office/drawing/2014/main" id="{E5D44A64-9107-26F4-20DC-AC8FBA044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102">
            <a:off x="8070784" y="1273582"/>
            <a:ext cx="3688979" cy="431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87068" y="1545403"/>
            <a:ext cx="7918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1F2457"/>
                </a:solidFill>
                <a:latin typeface="Avenir Black" charset="0"/>
                <a:ea typeface="Avenir Black" charset="0"/>
                <a:cs typeface="Avenir Black" charset="0"/>
              </a:rPr>
              <a:t>REQUISITOS PARA INCENTIVO FISCAL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87068" y="2404800"/>
            <a:ext cx="6470175" cy="2549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charset="0"/>
                <a:ea typeface="Avenir Medium" charset="0"/>
                <a:cs typeface="Avenir Medium" charset="0"/>
              </a:rPr>
              <a:t>Contrato de trabajo del joven </a:t>
            </a:r>
          </a:p>
          <a:p>
            <a:pPr algn="just">
              <a:lnSpc>
                <a:spcPct val="150000"/>
              </a:lnSpc>
            </a:pP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charset="0"/>
                <a:ea typeface="Avenir Medium" charset="0"/>
                <a:cs typeface="Avenir Medium" charset="0"/>
              </a:rPr>
              <a:t>Copia de cédula de joven</a:t>
            </a:r>
          </a:p>
          <a:p>
            <a:pPr algn="just">
              <a:lnSpc>
                <a:spcPct val="150000"/>
              </a:lnSpc>
            </a:pP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charset="0"/>
                <a:ea typeface="Avenir Medium" charset="0"/>
                <a:cs typeface="Avenir Medium" charset="0"/>
              </a:rPr>
              <a:t>Paz y salvo de la Dirección General de Ingresos del Ministerio de Economía y Finanzas</a:t>
            </a:r>
          </a:p>
        </p:txBody>
      </p:sp>
    </p:spTree>
    <p:extLst>
      <p:ext uri="{BB962C8B-B14F-4D97-AF65-F5344CB8AC3E}">
        <p14:creationId xmlns:p14="http://schemas.microsoft.com/office/powerpoint/2010/main" val="4028514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3056242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solidFill>
                  <a:srgbClr val="1F2457"/>
                </a:solidFill>
                <a:latin typeface="Avenir Black" charset="0"/>
                <a:ea typeface="Avenir Black" charset="0"/>
                <a:cs typeface="Avenir Black" charset="0"/>
              </a:rPr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573326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10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658421"/>
            <a:ext cx="1219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solidFill>
                  <a:srgbClr val="1F2457"/>
                </a:solidFill>
                <a:latin typeface="Avenir Black" charset="0"/>
                <a:ea typeface="Avenir Black" charset="0"/>
                <a:cs typeface="Avenir Black" charset="0"/>
              </a:rPr>
              <a:t>DIRECCIÓN DE EMPLEO</a:t>
            </a:r>
          </a:p>
          <a:p>
            <a:pPr algn="ctr"/>
            <a:endParaRPr lang="es-ES_tradnl" sz="2000" dirty="0">
              <a:solidFill>
                <a:srgbClr val="1F2457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pPr algn="ctr"/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 charset="0"/>
                <a:ea typeface="Avenir Light" charset="0"/>
                <a:cs typeface="Avenir Light" charset="0"/>
              </a:rPr>
              <a:t>PROYECTO</a:t>
            </a:r>
          </a:p>
          <a:p>
            <a:pPr algn="ctr"/>
            <a:r>
              <a:rPr lang="es-ES_tradnl" sz="2800" b="1" dirty="0">
                <a:solidFill>
                  <a:srgbClr val="1F2457"/>
                </a:solidFill>
                <a:latin typeface="Avenir Black" charset="0"/>
                <a:ea typeface="Avenir Black" charset="0"/>
                <a:cs typeface="Avenir Black" charset="0"/>
              </a:rPr>
              <a:t>APRENDER HACIENDO</a:t>
            </a:r>
          </a:p>
        </p:txBody>
      </p:sp>
    </p:spTree>
    <p:extLst>
      <p:ext uri="{BB962C8B-B14F-4D97-AF65-F5344CB8AC3E}">
        <p14:creationId xmlns:p14="http://schemas.microsoft.com/office/powerpoint/2010/main" val="118737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16046" y="1545403"/>
            <a:ext cx="7918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1F2457"/>
                </a:solidFill>
                <a:latin typeface="Avenir Black" charset="0"/>
                <a:ea typeface="Avenir Black" charset="0"/>
                <a:cs typeface="Avenir Black" charset="0"/>
              </a:rPr>
              <a:t>FASE DE TUTORÍA AL JOVEN PASANTE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16046" y="2556233"/>
            <a:ext cx="6388688" cy="3380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charset="0"/>
                <a:ea typeface="Avenir Medium" charset="0"/>
                <a:cs typeface="Avenir Medium" charset="0"/>
              </a:rPr>
              <a:t>Durante el periodo de pasantía, MITRADEL nombrará un tutor que le dará seguimiento mensual al pasante para conocer su evolución en el entorno laboral formal.  </a:t>
            </a:r>
          </a:p>
          <a:p>
            <a:pPr algn="just">
              <a:lnSpc>
                <a:spcPct val="150000"/>
              </a:lnSpc>
            </a:pP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pPr algn="just">
              <a:lnSpc>
                <a:spcPct val="150000"/>
              </a:lnSpc>
            </a:pP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pPr algn="just">
              <a:lnSpc>
                <a:spcPct val="150000"/>
              </a:lnSpc>
            </a:pP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charset="0"/>
                <a:ea typeface="Avenir Medium" charset="0"/>
                <a:cs typeface="Avenir Medium" charset="0"/>
              </a:rPr>
              <a:t>De igual forma, la empresa asignará un tutor (Jefe o Supervisor del pasante en el lugar de trabajo) que le brinda la información al tutor de MITRADEL.</a:t>
            </a:r>
          </a:p>
        </p:txBody>
      </p:sp>
      <p:pic>
        <p:nvPicPr>
          <p:cNvPr id="7" name="Imagen 6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5A102BE1-74D3-EF2E-5A6E-146825121C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38" t="-1" r="2996" b="-1"/>
          <a:stretch/>
        </p:blipFill>
        <p:spPr>
          <a:xfrm>
            <a:off x="8282867" y="0"/>
            <a:ext cx="4406283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93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persona en un escritorio&#10;&#10;Descripción generada automáticamente con confianza baja">
            <a:extLst>
              <a:ext uri="{FF2B5EF4-FFF2-40B4-BE49-F238E27FC236}">
                <a16:creationId xmlns:a16="http://schemas.microsoft.com/office/drawing/2014/main" id="{06380B37-FA5A-E5B5-8780-31AD592796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47" b="324"/>
          <a:stretch/>
        </p:blipFill>
        <p:spPr>
          <a:xfrm>
            <a:off x="7615605" y="2237173"/>
            <a:ext cx="4576395" cy="4620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CuadroTexto 1"/>
          <p:cNvSpPr txBox="1"/>
          <p:nvPr/>
        </p:nvSpPr>
        <p:spPr>
          <a:xfrm>
            <a:off x="987068" y="1545403"/>
            <a:ext cx="7918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1F2457"/>
                </a:solidFill>
                <a:latin typeface="Avenir Black" charset="0"/>
                <a:ea typeface="Avenir Black" charset="0"/>
                <a:cs typeface="Avenir Black" charset="0"/>
              </a:rPr>
              <a:t>TUTORÍAS DURANTE PASANTÍA LABORAL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87068" y="2537965"/>
            <a:ext cx="63886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charset="0"/>
                <a:ea typeface="Avenir Medium" charset="0"/>
                <a:cs typeface="Avenir Medium" charset="0"/>
              </a:rPr>
              <a:t>Entrevista con personal de Recursos Humanos de la empresa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charset="0"/>
                <a:ea typeface="Avenir Medium" charset="0"/>
                <a:cs typeface="Avenir Medium" charset="0"/>
              </a:rPr>
              <a:t>Entrevista con Tutor (Jefe o Supervisor de joven pasante)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charset="0"/>
                <a:ea typeface="Avenir Medium" charset="0"/>
                <a:cs typeface="Avenir Medium" charset="0"/>
              </a:rPr>
              <a:t>Entrevista con joven pasante</a:t>
            </a:r>
          </a:p>
        </p:txBody>
      </p:sp>
    </p:spTree>
    <p:extLst>
      <p:ext uri="{BB962C8B-B14F-4D97-AF65-F5344CB8AC3E}">
        <p14:creationId xmlns:p14="http://schemas.microsoft.com/office/powerpoint/2010/main" val="380927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47623" y="1479102"/>
            <a:ext cx="7918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1F2457"/>
                </a:solidFill>
                <a:latin typeface="Avenir Black" charset="0"/>
                <a:ea typeface="Avenir Black" charset="0"/>
                <a:cs typeface="Avenir Black" charset="0"/>
              </a:rPr>
              <a:t>ENTREVISTA CON PERSONAL DE RECURSOS HUMANOS DE LA EMPRESA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87068" y="2957396"/>
            <a:ext cx="638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charset="0"/>
                <a:ea typeface="Avenir Medium" charset="0"/>
                <a:cs typeface="Avenir Medium" charset="0"/>
              </a:rPr>
              <a:t>Observaciones generales del desempeño del joven pasante</a:t>
            </a:r>
          </a:p>
        </p:txBody>
      </p:sp>
      <p:pic>
        <p:nvPicPr>
          <p:cNvPr id="1026" name="Imagen 1">
            <a:extLst>
              <a:ext uri="{FF2B5EF4-FFF2-40B4-BE49-F238E27FC236}">
                <a16:creationId xmlns:a16="http://schemas.microsoft.com/office/drawing/2014/main" id="{893FD899-EC66-8EE3-4A7B-83E3F98E2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1" t="11049" r="30993" b="10765"/>
          <a:stretch/>
        </p:blipFill>
        <p:spPr bwMode="auto">
          <a:xfrm>
            <a:off x="8096435" y="2548723"/>
            <a:ext cx="3978486" cy="3092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359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87068" y="1532368"/>
            <a:ext cx="7918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1F2457"/>
                </a:solidFill>
                <a:latin typeface="Avenir Black" charset="0"/>
                <a:ea typeface="Avenir Black" charset="0"/>
                <a:cs typeface="Avenir Black" charset="0"/>
              </a:rPr>
              <a:t>ENTREVISTA CON TUTOR DENTRO LA EMPRESA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87068" y="3012078"/>
            <a:ext cx="6388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charset="0"/>
                <a:ea typeface="Avenir Medium" charset="0"/>
                <a:cs typeface="Avenir Medium" charset="0"/>
              </a:rPr>
              <a:t>Desempeño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charset="0"/>
                <a:ea typeface="Avenir Medium" charset="0"/>
                <a:cs typeface="Avenir Medium" charset="0"/>
              </a:rPr>
              <a:t>Actitud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charset="0"/>
                <a:ea typeface="Avenir Medium" charset="0"/>
                <a:cs typeface="Avenir Medium" charset="0"/>
              </a:rPr>
              <a:t>Aspectos que el joven pasante debería / podría mejorar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charset="0"/>
                <a:ea typeface="Avenir Medium" charset="0"/>
                <a:cs typeface="Avenir Medium" charset="0"/>
              </a:rPr>
              <a:t>Situación o imprevisto ocurrido con el joven pasante.</a:t>
            </a:r>
          </a:p>
        </p:txBody>
      </p:sp>
      <p:pic>
        <p:nvPicPr>
          <p:cNvPr id="4" name="Picture 2" descr="En qué consiste la Mediación Terapéutica? | ResuelveAhora">
            <a:extLst>
              <a:ext uri="{FF2B5EF4-FFF2-40B4-BE49-F238E27FC236}">
                <a16:creationId xmlns:a16="http://schemas.microsoft.com/office/drawing/2014/main" id="{0BFD274F-2931-5DF8-8836-901020E75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7" t="5895" r="8147" b="11368"/>
          <a:stretch/>
        </p:blipFill>
        <p:spPr bwMode="auto">
          <a:xfrm>
            <a:off x="7874882" y="2068623"/>
            <a:ext cx="3968319" cy="3785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7965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0536" y="1545403"/>
            <a:ext cx="7918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>
                <a:solidFill>
                  <a:srgbClr val="1F2457"/>
                </a:solidFill>
                <a:latin typeface="Avenir Black" charset="0"/>
                <a:ea typeface="Avenir Black" charset="0"/>
                <a:cs typeface="Avenir Black" charset="0"/>
              </a:rPr>
              <a:t>ENTREVISTA CON JOVEN PASANTE</a:t>
            </a:r>
            <a:endParaRPr lang="es-ES_tradnl" sz="2800" b="1" dirty="0">
              <a:solidFill>
                <a:srgbClr val="1F2457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80536" y="2719114"/>
            <a:ext cx="6388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>
                <a:solidFill>
                  <a:schemeClr val="tx1">
                    <a:lumMod val="75000"/>
                    <a:lumOff val="25000"/>
                  </a:schemeClr>
                </a:solidFill>
                <a:latin typeface="Avenir Medium" charset="0"/>
                <a:ea typeface="Avenir Medium" charset="0"/>
                <a:cs typeface="Avenir Medium" charset="0"/>
              </a:rPr>
              <a:t>Conocimientos adquiridos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_tradnl">
              <a:solidFill>
                <a:schemeClr val="tx1">
                  <a:lumMod val="75000"/>
                  <a:lumOff val="25000"/>
                </a:schemeClr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>
                <a:solidFill>
                  <a:schemeClr val="tx1">
                    <a:lumMod val="75000"/>
                    <a:lumOff val="25000"/>
                  </a:schemeClr>
                </a:solidFill>
                <a:latin typeface="Avenir Medium" charset="0"/>
                <a:ea typeface="Avenir Medium" charset="0"/>
                <a:cs typeface="Avenir Medium" charset="0"/>
              </a:rPr>
              <a:t>Ambiente laboral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_tradnl">
              <a:solidFill>
                <a:schemeClr val="tx1">
                  <a:lumMod val="75000"/>
                  <a:lumOff val="25000"/>
                </a:schemeClr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>
                <a:solidFill>
                  <a:schemeClr val="tx1">
                    <a:lumMod val="75000"/>
                    <a:lumOff val="25000"/>
                  </a:schemeClr>
                </a:solidFill>
                <a:latin typeface="Avenir Medium" charset="0"/>
                <a:ea typeface="Avenir Medium" charset="0"/>
                <a:cs typeface="Avenir Medium" charset="0"/>
              </a:rPr>
              <a:t>Equipo suministrado para desempeñar las tareas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_tradnl">
              <a:solidFill>
                <a:schemeClr val="tx1">
                  <a:lumMod val="75000"/>
                  <a:lumOff val="25000"/>
                </a:schemeClr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>
                <a:solidFill>
                  <a:schemeClr val="tx1">
                    <a:lumMod val="75000"/>
                    <a:lumOff val="25000"/>
                  </a:schemeClr>
                </a:solidFill>
                <a:latin typeface="Avenir Medium" charset="0"/>
                <a:ea typeface="Avenir Medium" charset="0"/>
                <a:cs typeface="Avenir Medium" charset="0"/>
              </a:rPr>
              <a:t>Situación o imprevisto ocurrido.</a:t>
            </a: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3" name="Imagen 2" descr="Un par de personas en una tienda&#10;&#10;Descripción generada automáticamente con confianza media">
            <a:extLst>
              <a:ext uri="{FF2B5EF4-FFF2-40B4-BE49-F238E27FC236}">
                <a16:creationId xmlns:a16="http://schemas.microsoft.com/office/drawing/2014/main" id="{E3F9750A-7A20-59CC-7A33-BC5EE758F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793" y="1"/>
            <a:ext cx="5143501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0371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ágenes de Contrato Trabajo - Descarga gratuita en Freepik">
            <a:extLst>
              <a:ext uri="{FF2B5EF4-FFF2-40B4-BE49-F238E27FC236}">
                <a16:creationId xmlns:a16="http://schemas.microsoft.com/office/drawing/2014/main" id="{61B89E41-DE8B-0FB8-2079-18CDC4128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856" y="639191"/>
            <a:ext cx="5228948" cy="5228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87068" y="1545403"/>
            <a:ext cx="7918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1F2457"/>
                </a:solidFill>
                <a:latin typeface="Avenir Black" charset="0"/>
                <a:ea typeface="Avenir Black" charset="0"/>
                <a:cs typeface="Avenir Black" charset="0"/>
              </a:rPr>
              <a:t>FASE FINAL DE PASANTÍA LABORAL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87068" y="2754546"/>
            <a:ext cx="6388688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charset="0"/>
                <a:ea typeface="Avenir Medium" charset="0"/>
                <a:cs typeface="Avenir Medium" charset="0"/>
              </a:rPr>
              <a:t>Al finalizar el proceso de pasantía laboral, ambos tutores realizan una evaluación general del pasante, y la empresa decide si contrata al pasante como colaborador formal, que sería el objetivo loable del proyecto para lograr que estos jóvenes tengan un empleo formal y sostenible. </a:t>
            </a:r>
          </a:p>
        </p:txBody>
      </p:sp>
    </p:spTree>
    <p:extLst>
      <p:ext uri="{BB962C8B-B14F-4D97-AF65-F5344CB8AC3E}">
        <p14:creationId xmlns:p14="http://schemas.microsoft.com/office/powerpoint/2010/main" val="3575781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E2F2C1-9D70-B4D5-F912-9774B9194BC6}"/>
              </a:ext>
            </a:extLst>
          </p:cNvPr>
          <p:cNvSpPr txBox="1"/>
          <p:nvPr/>
        </p:nvSpPr>
        <p:spPr>
          <a:xfrm>
            <a:off x="2090057" y="2451608"/>
            <a:ext cx="8247017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0" algn="just">
              <a:lnSpc>
                <a:spcPct val="150000"/>
              </a:lnSpc>
              <a:buNone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charset="0"/>
              </a:rPr>
              <a:t>Se crea un Incentivo Fiscal a favor de las empresas participantes, que hagan contratación formal de jóvenes provenientes de las pasantías laborales del Proyecto “Aprender Haciendo”. </a:t>
            </a:r>
          </a:p>
          <a:p>
            <a:pPr marL="342900" lvl="1" indent="0" algn="just">
              <a:lnSpc>
                <a:spcPct val="150000"/>
              </a:lnSpc>
              <a:buNone/>
            </a:pP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Avenir Medium" charset="0"/>
            </a:endParaRPr>
          </a:p>
          <a:p>
            <a:pPr marL="342900" lvl="1" indent="0" algn="just">
              <a:lnSpc>
                <a:spcPct val="150000"/>
              </a:lnSpc>
              <a:buNone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charset="0"/>
              </a:rPr>
              <a:t>Dicho incentivo consiste en el doble del salario mínimo mensual devengado por el joven trabajador, a partir del cuarto mes y hasta el sexto mes de contratación formal.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8EAB45-2DF1-353D-679F-60CFEE03FBE5}"/>
              </a:ext>
            </a:extLst>
          </p:cNvPr>
          <p:cNvSpPr txBox="1"/>
          <p:nvPr/>
        </p:nvSpPr>
        <p:spPr>
          <a:xfrm>
            <a:off x="4266517" y="1626552"/>
            <a:ext cx="389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1F2457"/>
                </a:solidFill>
                <a:latin typeface="Avenir Black" charset="0"/>
                <a:ea typeface="Avenir Black" charset="0"/>
                <a:cs typeface="Avenir Black" charset="0"/>
              </a:rPr>
              <a:t>INCENTIVO FISCAL</a:t>
            </a:r>
          </a:p>
        </p:txBody>
      </p:sp>
    </p:spTree>
    <p:extLst>
      <p:ext uri="{BB962C8B-B14F-4D97-AF65-F5344CB8AC3E}">
        <p14:creationId xmlns:p14="http://schemas.microsoft.com/office/powerpoint/2010/main" val="34894115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334</Words>
  <Application>Microsoft Office PowerPoint</Application>
  <PresentationFormat>Panorámica</PresentationFormat>
  <Paragraphs>51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Avenir Black</vt:lpstr>
      <vt:lpstr>Avenir Light</vt:lpstr>
      <vt:lpstr>Avenir Medium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Niurka NO. Obaldia</cp:lastModifiedBy>
  <cp:revision>22</cp:revision>
  <dcterms:created xsi:type="dcterms:W3CDTF">2022-01-28T20:23:29Z</dcterms:created>
  <dcterms:modified xsi:type="dcterms:W3CDTF">2023-06-30T13:41:46Z</dcterms:modified>
</cp:coreProperties>
</file>