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BF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66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A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FCC4AB-9C19-4B72-8A3E-DE8E7117A053}" type="datetimeFigureOut">
              <a:rPr lang="es-PA" smtClean="0"/>
              <a:t>12/05/2018</a:t>
            </a:fld>
            <a:endParaRPr lang="es-PA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A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1A5EA5-BF7D-4C53-9141-E915BBF6835A}" type="slidenum">
              <a:rPr lang="es-PA" smtClean="0"/>
              <a:t>‹#›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7802572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3349FA7-21AD-483C-B4B2-4CE83E2E045F}" type="datetimeFigureOut">
              <a:rPr lang="es-MX" smtClean="0"/>
              <a:pPr/>
              <a:t>05/12/2018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CC1AFEF-8CC8-4DC2-9BF7-27FB1AB133B0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17048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166C3-DD26-4FA3-9A33-D015C56FB060}" type="datetime1">
              <a:rPr lang="es-MX" smtClean="0"/>
              <a:pPr/>
              <a:t>05/12/2018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279A-F64E-4FFD-A98B-114A902E2371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91351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E0A2D-259A-456D-8E67-E2D67DE26E9D}" type="datetime1">
              <a:rPr lang="es-MX" smtClean="0"/>
              <a:pPr/>
              <a:t>05/12/2018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279A-F64E-4FFD-A98B-114A902E2371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90817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3CB94-FC85-4B80-8D58-E5DDA28A9FA4}" type="datetime1">
              <a:rPr lang="es-MX" smtClean="0"/>
              <a:pPr/>
              <a:t>05/12/2018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279A-F64E-4FFD-A98B-114A902E2371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87945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A9B01-20A9-490A-B2D7-0B541637EC23}" type="datetime1">
              <a:rPr lang="es-MX" smtClean="0"/>
              <a:pPr/>
              <a:t>05/12/2018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279A-F64E-4FFD-A98B-114A902E2371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9827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BDF2F-A7D2-4B6D-8957-20052F62AF41}" type="datetime1">
              <a:rPr lang="es-MX" smtClean="0"/>
              <a:pPr/>
              <a:t>05/12/2018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279A-F64E-4FFD-A98B-114A902E2371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51271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10104-249A-4E82-8148-559F217EBDEB}" type="datetime1">
              <a:rPr lang="es-MX" smtClean="0"/>
              <a:pPr/>
              <a:t>05/12/2018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279A-F64E-4FFD-A98B-114A902E2371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30746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54D8B-EB84-425F-8FF4-DC64C49094BF}" type="datetime1">
              <a:rPr lang="es-MX" smtClean="0"/>
              <a:pPr/>
              <a:t>05/12/2018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279A-F64E-4FFD-A98B-114A902E2371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55032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F0255-0F06-4D9F-84A8-16A4162502F1}" type="datetime1">
              <a:rPr lang="es-MX" smtClean="0"/>
              <a:pPr/>
              <a:t>05/12/2018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279A-F64E-4FFD-A98B-114A902E2371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81113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18FE7-E1D4-4845-BB61-5DFFAC80AB8E}" type="datetime1">
              <a:rPr lang="es-MX" smtClean="0"/>
              <a:pPr/>
              <a:t>05/12/2018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279A-F64E-4FFD-A98B-114A902E2371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05552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4C3DE-798D-4DE3-AF63-4DDAD90CDE0A}" type="datetime1">
              <a:rPr lang="es-MX" smtClean="0"/>
              <a:pPr/>
              <a:t>05/12/2018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279A-F64E-4FFD-A98B-114A902E2371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18352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F9968-1902-4AA5-BC54-81E62B34586B}" type="datetime1">
              <a:rPr lang="es-MX" smtClean="0"/>
              <a:pPr/>
              <a:t>05/12/2018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279A-F64E-4FFD-A98B-114A902E2371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49482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594F5-E7B4-40C7-BADE-0E0374ED2629}" type="datetime1">
              <a:rPr lang="es-MX" smtClean="0"/>
              <a:pPr/>
              <a:t>05/12/2018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A4279A-F64E-4FFD-A98B-114A902E2371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60258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67544" y="2319015"/>
            <a:ext cx="8064896" cy="1758057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defRPr/>
            </a:pPr>
            <a:r>
              <a:rPr lang="es-MX" sz="2800" b="1" dirty="0">
                <a:latin typeface="Arial" pitchFamily="34" charset="0"/>
                <a:cs typeface="Arial" pitchFamily="34" charset="0"/>
              </a:rPr>
              <a:t>ESTRATEGIAS DE COORDINACIÓN INTERINSTITUCIONAL EN LA INSPECCIÓN DEL TRABAJO</a:t>
            </a:r>
            <a:endParaRPr lang="es-PA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580112" y="5373216"/>
            <a:ext cx="2664296" cy="672480"/>
          </a:xfrm>
        </p:spPr>
        <p:txBody>
          <a:bodyPr>
            <a:normAutofit/>
          </a:bodyPr>
          <a:lstStyle/>
          <a:p>
            <a:pPr algn="just"/>
            <a:r>
              <a:rPr lang="es-MX" sz="1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Dirección de Inspección del Trabajo</a:t>
            </a:r>
            <a:endParaRPr lang="es-MX" sz="16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some tex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8644508" cy="1200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279A-F64E-4FFD-A98B-114A902E2371}" type="slidenum">
              <a:rPr lang="es-MX" smtClean="0"/>
              <a:pPr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136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4056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PA" b="1" u="sng" dirty="0">
                <a:latin typeface="Arial" panose="020B0604020202020204" pitchFamily="34" charset="0"/>
                <a:cs typeface="Arial" panose="020B0604020202020204" pitchFamily="34" charset="0"/>
              </a:rPr>
              <a:t>Aciertos</a:t>
            </a:r>
          </a:p>
          <a:p>
            <a:pPr marL="0" indent="0" algn="just">
              <a:buNone/>
            </a:pPr>
            <a:endParaRPr lang="es-PA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PA" sz="1800" dirty="0">
                <a:latin typeface="Arial" pitchFamily="34" charset="0"/>
                <a:cs typeface="Arial" pitchFamily="34" charset="0"/>
              </a:rPr>
              <a:t>Contamos con protocolos para la atención integral  (interinstitucional) del trabajo infantil.</a:t>
            </a:r>
          </a:p>
          <a:p>
            <a:pPr marL="0" indent="0" algn="just">
              <a:buNone/>
            </a:pPr>
            <a:endParaRPr lang="es-PA" sz="18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PA" sz="1800" dirty="0">
                <a:latin typeface="Arial" pitchFamily="34" charset="0"/>
                <a:cs typeface="Arial" pitchFamily="34" charset="0"/>
              </a:rPr>
              <a:t>Tenemos  políticas laborales nacionales sobre inspección del trabajo, el recurso humano y la aplicación de la legislación, que están sincronizadas para cumplir las normas fundamentales del trabajo de la OIT y adaptarse a las realidades del país.</a:t>
            </a:r>
          </a:p>
          <a:p>
            <a:pPr algn="just"/>
            <a:endParaRPr lang="es-PA" sz="18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PA" sz="1800" dirty="0">
                <a:latin typeface="Arial" pitchFamily="34" charset="0"/>
                <a:cs typeface="Arial" pitchFamily="34" charset="0"/>
              </a:rPr>
              <a:t>El recurso humano para la inspección del trabajo está capacitado. Además  brinda una cantidad adecuada de inspecciones de trabajo.</a:t>
            </a:r>
          </a:p>
          <a:p>
            <a:pPr algn="just"/>
            <a:endParaRPr lang="es-PA" sz="18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PA" sz="1800" dirty="0">
                <a:latin typeface="Arial" pitchFamily="34" charset="0"/>
                <a:cs typeface="Arial" pitchFamily="34" charset="0"/>
              </a:rPr>
              <a:t>Se cuenta con canales de comunicación con instituciones corresponsables en garantizar derechos laborales. </a:t>
            </a:r>
          </a:p>
          <a:p>
            <a:pPr marL="0" indent="0">
              <a:buNone/>
            </a:pPr>
            <a:endParaRPr lang="es-PA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P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279A-F64E-4FFD-A98B-114A902E2371}" type="slidenum">
              <a:rPr lang="es-MX" smtClean="0"/>
              <a:pPr/>
              <a:t>10</a:t>
            </a:fld>
            <a:endParaRPr lang="es-MX"/>
          </a:p>
        </p:txBody>
      </p:sp>
      <p:pic>
        <p:nvPicPr>
          <p:cNvPr id="5" name="Picture 2" descr="some tex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784976" cy="1245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05690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PA" b="1" u="sng" dirty="0">
                <a:latin typeface="Arial" panose="020B0604020202020204" pitchFamily="34" charset="0"/>
                <a:cs typeface="Arial" panose="020B0604020202020204" pitchFamily="34" charset="0"/>
              </a:rPr>
              <a:t>Desafíos</a:t>
            </a:r>
          </a:p>
          <a:p>
            <a:pPr marL="0" indent="0">
              <a:buNone/>
            </a:pPr>
            <a:endParaRPr lang="es-PA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PA" sz="2400" dirty="0">
                <a:latin typeface="Arial" pitchFamily="34" charset="0"/>
                <a:cs typeface="Arial" pitchFamily="34" charset="0"/>
              </a:rPr>
              <a:t>Planificar coordinadamente las intervenciones de manera ágil y oportuna.</a:t>
            </a:r>
          </a:p>
          <a:p>
            <a:pPr marL="0" indent="0" algn="just">
              <a:buNone/>
            </a:pPr>
            <a:endParaRPr lang="es-PA" sz="24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PA" sz="2400" dirty="0">
                <a:latin typeface="Arial" pitchFamily="34" charset="0"/>
                <a:cs typeface="Arial" pitchFamily="34" charset="0"/>
              </a:rPr>
              <a:t>Contar con los recursos para las intervenciones interinstitucionales.</a:t>
            </a:r>
          </a:p>
          <a:p>
            <a:pPr marL="0" indent="0" algn="just">
              <a:buNone/>
            </a:pPr>
            <a:endParaRPr lang="es-PA" sz="24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PA" sz="2400" dirty="0">
                <a:latin typeface="Arial" pitchFamily="34" charset="0"/>
                <a:cs typeface="Arial" pitchFamily="34" charset="0"/>
              </a:rPr>
              <a:t>Contar con la voluntad de los tomadores de decisiones para establecer mecanismos permanentes de atención. </a:t>
            </a:r>
          </a:p>
          <a:p>
            <a:pPr marL="0" indent="0" algn="just">
              <a:buNone/>
            </a:pPr>
            <a:r>
              <a:rPr lang="es-PA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279A-F64E-4FFD-A98B-114A902E2371}" type="slidenum">
              <a:rPr lang="es-MX" smtClean="0"/>
              <a:pPr/>
              <a:t>11</a:t>
            </a:fld>
            <a:endParaRPr lang="es-MX"/>
          </a:p>
        </p:txBody>
      </p:sp>
      <p:pic>
        <p:nvPicPr>
          <p:cNvPr id="5" name="Picture 2" descr="some tex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784976" cy="1245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65595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916832"/>
            <a:ext cx="7416824" cy="4439518"/>
          </a:xfrm>
        </p:spPr>
      </p:pic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279A-F64E-4FFD-A98B-114A902E2371}" type="slidenum">
              <a:rPr lang="es-MX" smtClean="0"/>
              <a:pPr/>
              <a:t>12</a:t>
            </a:fld>
            <a:endParaRPr lang="es-MX"/>
          </a:p>
        </p:txBody>
      </p:sp>
      <p:pic>
        <p:nvPicPr>
          <p:cNvPr id="5" name="Picture 2" descr="some tex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784976" cy="1245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uadroTexto 6"/>
          <p:cNvSpPr txBox="1"/>
          <p:nvPr/>
        </p:nvSpPr>
        <p:spPr>
          <a:xfrm>
            <a:off x="6431868" y="5013176"/>
            <a:ext cx="23762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A" sz="3600" dirty="0"/>
              <a:t>                       </a:t>
            </a:r>
            <a:r>
              <a:rPr lang="es-PA" sz="3600" b="1" dirty="0">
                <a:solidFill>
                  <a:schemeClr val="bg1"/>
                </a:solidFill>
              </a:rPr>
              <a:t>GRACIAS</a:t>
            </a:r>
            <a:r>
              <a:rPr lang="es-PA" sz="3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54628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s-PA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Marco Legal:</a:t>
            </a:r>
          </a:p>
          <a:p>
            <a:pPr algn="just"/>
            <a:r>
              <a:rPr lang="es-MX" sz="2800" dirty="0">
                <a:latin typeface="Arial" panose="020B0604020202020204" pitchFamily="34" charset="0"/>
                <a:cs typeface="Arial" panose="020B0604020202020204" pitchFamily="34" charset="0"/>
              </a:rPr>
              <a:t>Dirección de Inspección del Trabajo, </a:t>
            </a:r>
            <a:r>
              <a:rPr lang="es-ES_tradnl" sz="2800" dirty="0">
                <a:latin typeface="Arial" pitchFamily="34" charset="0"/>
                <a:cs typeface="Arial" pitchFamily="34" charset="0"/>
              </a:rPr>
              <a:t>fue creada a través de Decreto Ejecutivo No.84, de 31 de diciembre de 1996.</a:t>
            </a:r>
          </a:p>
          <a:p>
            <a:pPr marL="0" indent="0" algn="just">
              <a:buNone/>
            </a:pPr>
            <a:endParaRPr lang="es-ES_tradnl" sz="28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ES_tradnl" sz="2800" b="1" u="sng" dirty="0">
                <a:latin typeface="Arial" pitchFamily="34" charset="0"/>
                <a:cs typeface="Arial" pitchFamily="34" charset="0"/>
              </a:rPr>
              <a:t>Objetivo:</a:t>
            </a:r>
          </a:p>
          <a:p>
            <a:pPr algn="just"/>
            <a:r>
              <a:rPr lang="es-PA" sz="2800" dirty="0"/>
              <a:t>Ser vigilante del cumplimiento de las normas de trabajo, leyes, decretos, Convenios de la OIT ratificados por Panamá, que tienen como finalidad prevenir  y promover lineamientos y políticas en materia de Inspección Laboral, Marítima y Migratoria, ejerciendo autoridad y protegiendo la mano de obra panameña, en todo el territorio nacional.</a:t>
            </a:r>
            <a:endParaRPr lang="es-ES_tradnl" sz="2800" b="1" dirty="0"/>
          </a:p>
          <a:p>
            <a:endParaRPr lang="es-ES_tradnl" sz="2800" b="1" u="sng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PA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279A-F64E-4FFD-A98B-114A902E2371}" type="slidenum">
              <a:rPr lang="es-MX" smtClean="0"/>
              <a:pPr/>
              <a:t>2</a:t>
            </a:fld>
            <a:endParaRPr lang="es-MX"/>
          </a:p>
        </p:txBody>
      </p:sp>
      <p:pic>
        <p:nvPicPr>
          <p:cNvPr id="5" name="Picture 2" descr="some tex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784976" cy="1245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0834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67544" y="1426344"/>
            <a:ext cx="8208912" cy="5112568"/>
          </a:xfrm>
        </p:spPr>
        <p:txBody>
          <a:bodyPr>
            <a:noAutofit/>
          </a:bodyPr>
          <a:lstStyle/>
          <a:p>
            <a:pPr algn="just"/>
            <a:r>
              <a:rPr lang="es-MX" sz="24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Facultades de los Inspectores de Trabajo</a:t>
            </a:r>
            <a:r>
              <a:rPr lang="es-MX" sz="20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MX" sz="18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es-PA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Vigilar y controlar el cumplimiento y aplicación de las leyes laborales, los contratos y las relaciones de trabajo y demás instrucciones técnicas expedidas por las otras dependencias del Ministerio, principalmente las relativas a condiciones de trabajo, aprendizaje, higiene y seguridad ocupacional en el trabajo.</a:t>
            </a:r>
          </a:p>
          <a:p>
            <a:pPr marL="342900" indent="-342900" algn="just">
              <a:buFont typeface="+mj-lt"/>
              <a:buAutoNum type="arabicPeriod"/>
            </a:pPr>
            <a:endParaRPr lang="es-PA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es-PA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Acoger las denuncias, y solicitar a la Dirección de Trabajo, la aplicación de sanciones por infracciones a disposiciones laborales de conformidad con las normas y procedimientos señalados por las leyes y sus reglamentaciones.</a:t>
            </a:r>
          </a:p>
          <a:p>
            <a:pPr marL="342900" indent="-342900" algn="just">
              <a:buFont typeface="+mj-lt"/>
              <a:buAutoNum type="arabicPeriod"/>
            </a:pPr>
            <a:endParaRPr lang="es-PA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es-PA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Vigilar y garantizar el cumplimiento de los derechos laborales de las personas adolescentes trabajadoras.</a:t>
            </a:r>
          </a:p>
          <a:p>
            <a:pPr algn="just"/>
            <a:endParaRPr lang="es-PA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Arial" pitchFamily="34" charset="0"/>
              <a:buChar char="•"/>
            </a:pPr>
            <a:endParaRPr lang="es-MX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some tex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784976" cy="1245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279A-F64E-4FFD-A98B-114A902E2371}" type="slidenum">
              <a:rPr lang="es-MX" smtClean="0"/>
              <a:pPr/>
              <a:t>3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0555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MX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Facultades de los Inspectores de Trabajo.</a:t>
            </a:r>
          </a:p>
          <a:p>
            <a:pPr algn="just"/>
            <a:endParaRPr lang="es-MX" sz="2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s-PA" sz="2000" dirty="0">
                <a:latin typeface="Arial" panose="020B0604020202020204" pitchFamily="34" charset="0"/>
                <a:cs typeface="Arial" panose="020B0604020202020204" pitchFamily="34" charset="0"/>
              </a:rPr>
              <a:t>Fomentar una cooperación efectiva con otros servicios gubernamentales y con instituciones públicas o privadas que ejerzan actividades similares.</a:t>
            </a:r>
          </a:p>
          <a:p>
            <a:pPr marL="0" indent="0" algn="just">
              <a:buNone/>
            </a:pPr>
            <a:endParaRPr lang="es-P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s-PA" sz="2000" dirty="0">
                <a:latin typeface="Arial" panose="020B0604020202020204" pitchFamily="34" charset="0"/>
                <a:cs typeface="Arial" panose="020B0604020202020204" pitchFamily="34" charset="0"/>
              </a:rPr>
              <a:t>5. Asistir a los centros de trabajo ante una declaratoria de huelga, efectuar el conteo de los trabajadores y determinar los que apoyan o no a dicha acción. En caso de huelga legal, sellar las entradas de la empresa de acuerdo a lo establecido en las normas pertinentes.</a:t>
            </a:r>
          </a:p>
          <a:p>
            <a:pPr marL="0" indent="0" algn="just">
              <a:buNone/>
            </a:pPr>
            <a:endParaRPr lang="es-P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s-PA" sz="2000" dirty="0">
                <a:latin typeface="Arial" panose="020B0604020202020204" pitchFamily="34" charset="0"/>
                <a:cs typeface="Arial" panose="020B0604020202020204" pitchFamily="34" charset="0"/>
              </a:rPr>
              <a:t>6. Realizar otras funciones que competen al ámbito de su responsabilidad y que le sean asignada por su Superior Jerárquico.</a:t>
            </a: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279A-F64E-4FFD-A98B-114A902E2371}" type="slidenum">
              <a:rPr lang="es-MX" smtClean="0"/>
              <a:pPr/>
              <a:t>4</a:t>
            </a:fld>
            <a:endParaRPr lang="es-MX"/>
          </a:p>
        </p:txBody>
      </p:sp>
      <p:pic>
        <p:nvPicPr>
          <p:cNvPr id="5" name="Picture 2" descr="some tex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784976" cy="1245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8693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132856"/>
            <a:ext cx="7929846" cy="4725144"/>
          </a:xfrm>
          <a:prstGeom prst="rect">
            <a:avLst/>
          </a:prstGeom>
        </p:spPr>
      </p:pic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PA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Estructura Orgánica de la Dirección de Inspección del Trabajo  </a:t>
            </a:r>
          </a:p>
          <a:p>
            <a:pPr marL="0" indent="0" algn="just">
              <a:buNone/>
            </a:pPr>
            <a:endParaRPr lang="es-PA" sz="280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279A-F64E-4FFD-A98B-114A902E2371}" type="slidenum">
              <a:rPr lang="es-MX" smtClean="0"/>
              <a:pPr/>
              <a:t>5</a:t>
            </a:fld>
            <a:endParaRPr lang="es-MX"/>
          </a:p>
        </p:txBody>
      </p:sp>
      <p:pic>
        <p:nvPicPr>
          <p:cNvPr id="5" name="Picture 2" descr="some tex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784976" cy="1245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8227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PA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Estrategias de Coordinación Interinstitucional:</a:t>
            </a:r>
          </a:p>
          <a:p>
            <a:pPr marL="0" indent="0">
              <a:buNone/>
            </a:pPr>
            <a:endParaRPr lang="es-PA" sz="26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PA" altLang="es-PA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PA" altLang="es-PA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PA" altLang="es-PA" sz="2200" dirty="0">
                <a:latin typeface="Arial" panose="020B0604020202020204" pitchFamily="34" charset="0"/>
                <a:cs typeface="Arial" panose="020B0604020202020204" pitchFamily="34" charset="0"/>
              </a:rPr>
              <a:t>DECRETO EJECUTIVO  21 (de 2 de abril de 1997), "Por el cual se crea el Comité Técnico Interinstitucional de Salud, Higiene y Seguridad Ocupacional“. Modificado por: DECRETO EJECUTIVO 31(de 12 de mayo de 2008).</a:t>
            </a:r>
          </a:p>
          <a:p>
            <a:pPr marL="0" indent="0" algn="just">
              <a:buNone/>
            </a:pPr>
            <a:endParaRPr lang="es-PA" altLang="es-PA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PA" altLang="es-PA" sz="2200" dirty="0">
                <a:latin typeface="Arial" panose="020B0604020202020204" pitchFamily="34" charset="0"/>
                <a:cs typeface="Arial" panose="020B0604020202020204" pitchFamily="34" charset="0"/>
              </a:rPr>
              <a:t>Integran el Comité: El Ministro de Trabajo y Desarrollo Laboral, quien lo presidirá, Ministerio de Salud, Caja de Seguro Social, Ministerio de Desarrollo Agropecuario,  Ministerio de Educación, Ministerio de Obras Públicas, Ministerio de Comercio e Industria.</a:t>
            </a:r>
          </a:p>
          <a:p>
            <a:pPr marL="0" indent="0" algn="just">
              <a:buNone/>
            </a:pPr>
            <a:endParaRPr lang="es-PA" altLang="es-PA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PA" altLang="es-PA" sz="2200" dirty="0">
                <a:latin typeface="Arial" panose="020B0604020202020204" pitchFamily="34" charset="0"/>
                <a:cs typeface="Arial" panose="020B0604020202020204" pitchFamily="34" charset="0"/>
              </a:rPr>
              <a:t>Establecer medios de cooperación y coordinación entre los diferentes organismos del Estado cuyas funciones se refieren a la salud ocupacional, salud e higiene en el trabajo.</a:t>
            </a:r>
          </a:p>
          <a:p>
            <a:pPr algn="just"/>
            <a:endParaRPr lang="es-PA" altLang="es-PA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s-PA" altLang="es-PA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PA" sz="18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PA" sz="18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279A-F64E-4FFD-A98B-114A902E2371}" type="slidenum">
              <a:rPr lang="es-MX" smtClean="0"/>
              <a:pPr/>
              <a:t>6</a:t>
            </a:fld>
            <a:endParaRPr lang="es-MX"/>
          </a:p>
        </p:txBody>
      </p:sp>
      <p:pic>
        <p:nvPicPr>
          <p:cNvPr id="5" name="Picture 2" descr="some tex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784976" cy="1245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1 Rectángulo"/>
          <p:cNvSpPr/>
          <p:nvPr/>
        </p:nvSpPr>
        <p:spPr>
          <a:xfrm>
            <a:off x="539552" y="2204864"/>
            <a:ext cx="5545138" cy="36004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es-P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Salud, Higiene y Seguridad Ocupacional:</a:t>
            </a:r>
          </a:p>
        </p:txBody>
      </p:sp>
    </p:spTree>
    <p:extLst>
      <p:ext uri="{BB962C8B-B14F-4D97-AF65-F5344CB8AC3E}">
        <p14:creationId xmlns:p14="http://schemas.microsoft.com/office/powerpoint/2010/main" val="3804436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279A-F64E-4FFD-A98B-114A902E2371}" type="slidenum">
              <a:rPr lang="es-MX" smtClean="0"/>
              <a:pPr/>
              <a:t>7</a:t>
            </a:fld>
            <a:endParaRPr lang="es-MX"/>
          </a:p>
        </p:txBody>
      </p:sp>
      <p:pic>
        <p:nvPicPr>
          <p:cNvPr id="5" name="Picture 2" descr="some tex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784976" cy="1245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1 Rectángulo"/>
          <p:cNvSpPr>
            <a:spLocks noGrp="1"/>
          </p:cNvSpPr>
          <p:nvPr>
            <p:ph idx="1"/>
          </p:nvPr>
        </p:nvSpPr>
        <p:spPr>
          <a:xfrm>
            <a:off x="542475" y="1779111"/>
            <a:ext cx="5122912" cy="38863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es-PA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Erradicación del Trabajo Infantil 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473297" y="2209712"/>
            <a:ext cx="82296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PA" altLang="es-PA" sz="1600" dirty="0">
                <a:latin typeface="Arial" panose="020B0604020202020204" pitchFamily="34" charset="0"/>
                <a:cs typeface="Arial" panose="020B0604020202020204" pitchFamily="34" charset="0"/>
              </a:rPr>
              <a:t>Decreto Ejecutivo No. 107 del 11 de junio de 2013 estableció la membresía de CETIPPAT con un total de 23 instituciones entre instituciones públicas, organizaciones de empleadores, de trabajadores y de la sociedad civil.</a:t>
            </a:r>
          </a:p>
          <a:p>
            <a:pPr algn="just"/>
            <a:endParaRPr lang="es-PA" altLang="es-P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PA" altLang="es-PA" sz="1600" dirty="0">
                <a:latin typeface="Arial" panose="020B0604020202020204" pitchFamily="34" charset="0"/>
                <a:cs typeface="Arial" panose="020B0604020202020204" pitchFamily="34" charset="0"/>
              </a:rPr>
              <a:t>Integran el Comité: DESPACHO DE LA PRIMERA DAMA, MITRADEL, MIDA, MIDES, MINGO, MEDUCA, MINSA, MICI, MEF, MP, PGN, SENNIAF, IFARHU, ASAMBLEA NACIONAL, CONUSI.</a:t>
            </a:r>
          </a:p>
          <a:p>
            <a:pPr algn="just">
              <a:defRPr/>
            </a:pPr>
            <a:endParaRPr lang="es-P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es-PA" sz="1600" dirty="0">
                <a:latin typeface="Arial" panose="020B0604020202020204" pitchFamily="34" charset="0"/>
                <a:cs typeface="Arial" panose="020B0604020202020204" pitchFamily="34" charset="0"/>
              </a:rPr>
              <a:t>En aras de la prevención y erradicación del trabajo infantil y la protección del adolescente trabajador la DIRECCIÓN DE INSPECCIÓN DEL TRABAJO coordina intrainstitucionalmente con DIRETIPAT e interinstitucionalmente con SENNIAF y la  POLICIA NACIONAL inspecciones en esta materia. Estrategia que ha dado como resultado que PANAMÁ cuente con una de las tasas más bajas de trabajo infantil (23,855 </a:t>
            </a:r>
            <a:r>
              <a:rPr lang="es-PA" sz="1600" dirty="0" err="1">
                <a:latin typeface="Arial" panose="020B0604020202020204" pitchFamily="34" charset="0"/>
                <a:cs typeface="Arial" panose="020B0604020202020204" pitchFamily="34" charset="0"/>
              </a:rPr>
              <a:t>nna</a:t>
            </a:r>
            <a:r>
              <a:rPr lang="es-PA" sz="1600" dirty="0">
                <a:latin typeface="Arial" panose="020B0604020202020204" pitchFamily="34" charset="0"/>
                <a:cs typeface="Arial" panose="020B0604020202020204" pitchFamily="34" charset="0"/>
              </a:rPr>
              <a:t>), según la última encuesta realizada por el Instituto Nacional de Estadística y Censo de la República de Panamá, año 2016. </a:t>
            </a:r>
          </a:p>
          <a:p>
            <a:pPr algn="just">
              <a:defRPr/>
            </a:pPr>
            <a:endParaRPr lang="es-P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es-PA" sz="1600" dirty="0">
                <a:latin typeface="Arial" panose="020B0604020202020204" pitchFamily="34" charset="0"/>
                <a:cs typeface="Arial" panose="020B0604020202020204" pitchFamily="34" charset="0"/>
              </a:rPr>
              <a:t>Operativos en Tiempo de Cosecha / Zafra  2017  63 inspecciones y en 2018   44 inspecciones </a:t>
            </a:r>
          </a:p>
          <a:p>
            <a:pPr algn="just"/>
            <a:endParaRPr lang="es-PA" altLang="es-PA" sz="1600" dirty="0"/>
          </a:p>
          <a:p>
            <a:endParaRPr lang="es-PA" altLang="es-PA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539552" y="1367817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A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Estrategias de Coordinación Interinstitucional:</a:t>
            </a:r>
          </a:p>
        </p:txBody>
      </p:sp>
    </p:spTree>
    <p:extLst>
      <p:ext uri="{BB962C8B-B14F-4D97-AF65-F5344CB8AC3E}">
        <p14:creationId xmlns:p14="http://schemas.microsoft.com/office/powerpoint/2010/main" val="32825717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60123" y="13617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PA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Estrategias de Coordinación Interinstitucional</a:t>
            </a:r>
          </a:p>
          <a:p>
            <a:pPr marL="0" indent="0">
              <a:buNone/>
            </a:pPr>
            <a:endParaRPr lang="es-PA" sz="200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279A-F64E-4FFD-A98B-114A902E2371}" type="slidenum">
              <a:rPr lang="es-MX" smtClean="0"/>
              <a:pPr/>
              <a:t>8</a:t>
            </a:fld>
            <a:endParaRPr lang="es-MX"/>
          </a:p>
        </p:txBody>
      </p:sp>
      <p:pic>
        <p:nvPicPr>
          <p:cNvPr id="5" name="Picture 2" descr="some tex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784976" cy="1245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1 Rectángulo"/>
          <p:cNvSpPr/>
          <p:nvPr/>
        </p:nvSpPr>
        <p:spPr>
          <a:xfrm>
            <a:off x="539552" y="1772816"/>
            <a:ext cx="5040560" cy="36004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es-P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Operativos de Migración Laboral</a:t>
            </a:r>
            <a:endParaRPr lang="es-PA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539552" y="2258587"/>
            <a:ext cx="8147248" cy="232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A" altLang="es-PA" dirty="0">
                <a:latin typeface="Arial" panose="020B0604020202020204" pitchFamily="34" charset="0"/>
                <a:cs typeface="Arial" panose="020B0604020202020204" pitchFamily="34" charset="0"/>
              </a:rPr>
              <a:t>Para el cumplimiento de la normativa laboral en materia migración y atención integral, realizamos operativos conjuntos con MICI, DGI, MINSA, CSS, POLICÍA NACIONAL, SERVICIO NACIONAL DE MIGRACIÓN.</a:t>
            </a:r>
          </a:p>
          <a:p>
            <a:endParaRPr lang="es-PA" altLang="es-P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PA" altLang="es-PA" sz="1100" dirty="0">
              <a:solidFill>
                <a:schemeClr val="dk1"/>
              </a:solidFill>
            </a:endParaRPr>
          </a:p>
          <a:p>
            <a:endParaRPr lang="es-PA" altLang="es-PA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PA" altLang="es-P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PA" altLang="es-P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PA" altLang="es-P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1996663"/>
              </p:ext>
            </p:extLst>
          </p:nvPr>
        </p:nvGraphicFramePr>
        <p:xfrm>
          <a:off x="1763688" y="3168045"/>
          <a:ext cx="4968552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783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60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0165">
                <a:tc>
                  <a:txBody>
                    <a:bodyPr/>
                    <a:lstStyle/>
                    <a:p>
                      <a:pPr algn="l"/>
                      <a:r>
                        <a:rPr lang="es-PA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OPERATIVOS</a:t>
                      </a:r>
                      <a:r>
                        <a:rPr lang="es-PA" sz="1200" b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NOCTURNOS O FUERA DE HORARIOS</a:t>
                      </a:r>
                      <a:endParaRPr lang="es-PA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PA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PA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PA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211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A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OPERATIVOS</a:t>
                      </a:r>
                      <a:r>
                        <a:rPr lang="es-PA" sz="12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FINES DE SEMANA</a:t>
                      </a:r>
                      <a:endParaRPr lang="es-PA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endParaRPr lang="es-PA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PA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PA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PA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1 Rectángulo"/>
          <p:cNvSpPr/>
          <p:nvPr/>
        </p:nvSpPr>
        <p:spPr>
          <a:xfrm>
            <a:off x="611560" y="4543058"/>
            <a:ext cx="5680050" cy="49985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es-P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Coordinación con la Caja de Seguro Social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539552" y="5108705"/>
            <a:ext cx="749175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es-PA" altLang="es-PA" dirty="0">
                <a:latin typeface="Arial" panose="020B0604020202020204" pitchFamily="34" charset="0"/>
              </a:rPr>
              <a:t>Posterior a la realización de las inspecciones de oficio o solicitadas, en los casos en que se detecte el incumplimiento del pago de la seguridad social por el empleador, la Dirección de Inspección del Trabajo le corre traslado a la Caja de Seguro Social -Depto. de prestaciones laborales; el informe con las anomalías detectadas.</a:t>
            </a:r>
          </a:p>
          <a:p>
            <a:pPr>
              <a:buFont typeface="Arial" panose="020B0604020202020204" pitchFamily="34" charset="0"/>
              <a:buNone/>
            </a:pPr>
            <a:endParaRPr lang="es-PA" altLang="es-PA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07796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2582"/>
            <a:ext cx="8229600" cy="476446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s-PA" sz="2400" dirty="0">
                <a:latin typeface="Arial" pitchFamily="34" charset="0"/>
                <a:cs typeface="Arial" pitchFamily="34" charset="0"/>
              </a:rPr>
              <a:t>Las empresas son beneficiadas en muchos aspectos laborales, con los operativos de trabajo  bien planificados y con buenas prácticas,  de forma organizada en:</a:t>
            </a:r>
          </a:p>
          <a:p>
            <a:pPr marL="457200" indent="-457200" algn="just">
              <a:buFont typeface="+mj-lt"/>
              <a:buAutoNum type="arabicPeriod"/>
            </a:pPr>
            <a:endParaRPr lang="es-PA" sz="2400" dirty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s-PA" sz="2000" dirty="0">
                <a:latin typeface="Arial" pitchFamily="34" charset="0"/>
                <a:cs typeface="Arial" pitchFamily="34" charset="0"/>
              </a:rPr>
              <a:t>La conformidad a las leyes,</a:t>
            </a:r>
          </a:p>
          <a:p>
            <a:pPr marL="457200" indent="-457200" algn="just">
              <a:buFont typeface="+mj-lt"/>
              <a:buAutoNum type="arabicPeriod"/>
            </a:pPr>
            <a:endParaRPr lang="es-PA" sz="2000" dirty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s-PA" sz="2000" dirty="0">
                <a:latin typeface="Arial" pitchFamily="34" charset="0"/>
                <a:cs typeface="Arial" pitchFamily="34" charset="0"/>
              </a:rPr>
              <a:t>La salud y la seguridad de los empleados en el puesto de trabajo,</a:t>
            </a:r>
          </a:p>
          <a:p>
            <a:pPr marL="457200" indent="-457200" algn="just">
              <a:buFont typeface="+mj-lt"/>
              <a:buAutoNum type="arabicPeriod"/>
            </a:pPr>
            <a:endParaRPr lang="es-PA" sz="2000" dirty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s-PA" sz="2000" dirty="0">
                <a:latin typeface="Arial" pitchFamily="34" charset="0"/>
                <a:cs typeface="Arial" pitchFamily="34" charset="0"/>
              </a:rPr>
              <a:t>La integridad de la instalación,</a:t>
            </a:r>
          </a:p>
          <a:p>
            <a:pPr marL="457200" indent="-457200" algn="just">
              <a:buFont typeface="+mj-lt"/>
              <a:buAutoNum type="arabicPeriod"/>
            </a:pPr>
            <a:endParaRPr lang="es-PA" sz="2000" dirty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s-PA" sz="2000" dirty="0">
                <a:latin typeface="Arial" pitchFamily="34" charset="0"/>
                <a:cs typeface="Arial" pitchFamily="34" charset="0"/>
              </a:rPr>
              <a:t>La disponibilidad, seguridad y fiabilidad de sus activos,</a:t>
            </a:r>
          </a:p>
          <a:p>
            <a:pPr marL="457200" indent="-457200" algn="just">
              <a:buFont typeface="+mj-lt"/>
              <a:buAutoNum type="arabicPeriod"/>
            </a:pPr>
            <a:endParaRPr lang="es-PA" sz="2000" dirty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s-PA" sz="2000" dirty="0">
                <a:latin typeface="Arial" pitchFamily="34" charset="0"/>
                <a:cs typeface="Arial" pitchFamily="34" charset="0"/>
              </a:rPr>
              <a:t>La sostenibilidad medioambiental,</a:t>
            </a:r>
          </a:p>
          <a:p>
            <a:pPr marL="457200" indent="-457200" algn="just">
              <a:buFont typeface="+mj-lt"/>
              <a:buAutoNum type="arabicPeriod"/>
            </a:pPr>
            <a:endParaRPr lang="es-PA" sz="2000" dirty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s-PA" sz="2000" dirty="0">
                <a:latin typeface="Arial" pitchFamily="34" charset="0"/>
                <a:cs typeface="Arial" pitchFamily="34" charset="0"/>
              </a:rPr>
              <a:t>La sostenibilidad de operaciones comerciales</a:t>
            </a:r>
          </a:p>
          <a:p>
            <a:pPr marL="0" indent="0">
              <a:buNone/>
            </a:pPr>
            <a:endParaRPr lang="es-PA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279A-F64E-4FFD-A98B-114A902E2371}" type="slidenum">
              <a:rPr lang="es-MX" smtClean="0"/>
              <a:pPr/>
              <a:t>9</a:t>
            </a:fld>
            <a:endParaRPr lang="es-MX"/>
          </a:p>
        </p:txBody>
      </p:sp>
      <p:pic>
        <p:nvPicPr>
          <p:cNvPr id="5" name="Picture 2" descr="some tex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784976" cy="1245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74692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</TotalTime>
  <Words>972</Words>
  <Application>Microsoft Office PowerPoint</Application>
  <PresentationFormat>On-screen Show (4:3)</PresentationFormat>
  <Paragraphs>106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Tema de Office</vt:lpstr>
      <vt:lpstr>ESTRATEGIAS DE COORDINACIÓN INTERINSTITUCIONAL EN LA INSPECCIÓN DEL TRABAJO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René Quevedo</dc:creator>
  <cp:lastModifiedBy>Maria Claudia</cp:lastModifiedBy>
  <cp:revision>46</cp:revision>
  <dcterms:created xsi:type="dcterms:W3CDTF">2016-12-21T14:44:46Z</dcterms:created>
  <dcterms:modified xsi:type="dcterms:W3CDTF">2018-12-05T22:02:37Z</dcterms:modified>
</cp:coreProperties>
</file>