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1" r:id="rId1"/>
  </p:sldMasterIdLst>
  <p:notesMasterIdLst>
    <p:notesMasterId r:id="rId23"/>
  </p:notesMasterIdLst>
  <p:sldIdLst>
    <p:sldId id="275" r:id="rId2"/>
    <p:sldId id="313" r:id="rId3"/>
    <p:sldId id="314" r:id="rId4"/>
    <p:sldId id="277" r:id="rId5"/>
    <p:sldId id="298" r:id="rId6"/>
    <p:sldId id="329" r:id="rId7"/>
    <p:sldId id="273" r:id="rId8"/>
    <p:sldId id="315" r:id="rId9"/>
    <p:sldId id="316" r:id="rId10"/>
    <p:sldId id="317" r:id="rId11"/>
    <p:sldId id="318" r:id="rId12"/>
    <p:sldId id="319" r:id="rId13"/>
    <p:sldId id="320" r:id="rId14"/>
    <p:sldId id="321" r:id="rId15"/>
    <p:sldId id="324" r:id="rId16"/>
    <p:sldId id="325" r:id="rId17"/>
    <p:sldId id="323" r:id="rId18"/>
    <p:sldId id="327" r:id="rId19"/>
    <p:sldId id="326" r:id="rId20"/>
    <p:sldId id="328" r:id="rId21"/>
    <p:sldId id="288" r:id="rId22"/>
  </p:sldIdLst>
  <p:sldSz cx="12192000" cy="6858000"/>
  <p:notesSz cx="6858000" cy="9144000"/>
  <p:embeddedFontLst>
    <p:embeddedFont>
      <p:font typeface="Montserrat SemiBold" panose="020B0604020202020204" charset="0"/>
      <p:bold r:id="rId24"/>
      <p:boldItalic r:id="rId25"/>
    </p:embeddedFont>
    <p:embeddedFont>
      <p:font typeface="Verdana" panose="020B060403050404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Montserrat ExtraBold" panose="020B0604020202020204" charset="0"/>
      <p:bold r:id="rId34"/>
      <p:boldItalic r:id="rId35"/>
    </p:embeddedFont>
    <p:embeddedFont>
      <p:font typeface="Montserrat Light" panose="020B0604020202020204" charset="0"/>
      <p:regular r:id="rId36"/>
      <p:italic r:id="rId37"/>
    </p:embeddedFont>
    <p:embeddedFont>
      <p:font typeface="Montserrat" panose="020B0604020202020204" charset="0"/>
      <p:regular r:id="rId38"/>
      <p:bold r:id="rId39"/>
      <p:italic r:id="rId40"/>
      <p:boldItalic r:id="rId41"/>
    </p:embeddedFont>
    <p:embeddedFont>
      <p:font typeface="Montserrat Black" panose="020B0604020202020204" charset="0"/>
      <p:bold r:id="rId42"/>
      <p:boldItalic r:id="rId43"/>
    </p:embeddedFont>
    <p:embeddedFont>
      <p:font typeface="Trebuchet MS" panose="020B0603020202020204" pitchFamily="34" charset="0"/>
      <p:regular r:id="rId44"/>
      <p:bold r:id="rId45"/>
      <p:italic r:id="rId46"/>
      <p:boldItalic r:id="rId47"/>
    </p:embeddedFont>
  </p:embeddedFontLst>
  <p:custDataLst>
    <p:tags r:id="rId48"/>
  </p:custDataLst>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D93"/>
    <a:srgbClr val="32859C"/>
    <a:srgbClr val="27B2FA"/>
    <a:srgbClr val="219CE7"/>
    <a:srgbClr val="26A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94703"/>
  </p:normalViewPr>
  <p:slideViewPr>
    <p:cSldViewPr snapToGrid="0" snapToObjects="1">
      <p:cViewPr>
        <p:scale>
          <a:sx n="58" d="100"/>
          <a:sy n="58" d="100"/>
        </p:scale>
        <p:origin x="-78" y="-7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9B333-8C66-4373-8E0D-9C9109301315}"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CO"/>
        </a:p>
      </dgm:t>
    </dgm:pt>
    <dgm:pt modelId="{BC00BFB3-6D6C-4694-8676-FE2AC5B78645}">
      <dgm:prSet phldrT="[Texto]"/>
      <dgm:spPr/>
      <dgm:t>
        <a:bodyPr/>
        <a:lstStyle/>
        <a:p>
          <a:r>
            <a:rPr lang="es-CO" dirty="0"/>
            <a:t>Funciones Principales</a:t>
          </a:r>
        </a:p>
      </dgm:t>
    </dgm:pt>
    <dgm:pt modelId="{6C1EAC9B-29CC-4301-B9DF-C8BFCA0EB9DB}" type="parTrans" cxnId="{10571522-7345-4405-A9E6-C4417CADF723}">
      <dgm:prSet/>
      <dgm:spPr/>
      <dgm:t>
        <a:bodyPr/>
        <a:lstStyle/>
        <a:p>
          <a:endParaRPr lang="es-CO"/>
        </a:p>
      </dgm:t>
    </dgm:pt>
    <dgm:pt modelId="{7D3B31BA-CF75-4CB3-BB42-34F82579C05E}" type="sibTrans" cxnId="{10571522-7345-4405-A9E6-C4417CADF723}">
      <dgm:prSet/>
      <dgm:spPr/>
      <dgm:t>
        <a:bodyPr/>
        <a:lstStyle/>
        <a:p>
          <a:endParaRPr lang="es-CO"/>
        </a:p>
      </dgm:t>
    </dgm:pt>
    <dgm:pt modelId="{B4FCCED7-C92B-4DE5-930A-DD2A3C411B45}">
      <dgm:prSet phldrT="[Texto]" custT="1"/>
      <dgm:spPr/>
      <dgm:t>
        <a:bodyPr/>
        <a:lstStyle/>
        <a:p>
          <a:r>
            <a:rPr lang="es-CO" sz="1200" dirty="0"/>
            <a:t>Preventiva</a:t>
          </a:r>
        </a:p>
      </dgm:t>
    </dgm:pt>
    <dgm:pt modelId="{6F30B1BA-01DB-4564-AB53-B9D7378F8784}" type="parTrans" cxnId="{5D57B5B4-060A-449A-A2D6-2CF9EB27B3B4}">
      <dgm:prSet/>
      <dgm:spPr/>
      <dgm:t>
        <a:bodyPr/>
        <a:lstStyle/>
        <a:p>
          <a:endParaRPr lang="es-CO"/>
        </a:p>
      </dgm:t>
    </dgm:pt>
    <dgm:pt modelId="{BEF3E531-E8FA-4AE3-805A-4878F7CC1E4F}" type="sibTrans" cxnId="{5D57B5B4-060A-449A-A2D6-2CF9EB27B3B4}">
      <dgm:prSet/>
      <dgm:spPr/>
      <dgm:t>
        <a:bodyPr/>
        <a:lstStyle/>
        <a:p>
          <a:endParaRPr lang="es-CO"/>
        </a:p>
      </dgm:t>
    </dgm:pt>
    <dgm:pt modelId="{E56AB71C-3D28-4234-A185-F42CEAFA8922}">
      <dgm:prSet phldrT="[Texto]" custT="1"/>
      <dgm:spPr/>
      <dgm:t>
        <a:bodyPr/>
        <a:lstStyle/>
        <a:p>
          <a:r>
            <a:rPr lang="es-CO" sz="950" dirty="0"/>
            <a:t>Coactiva o de Policía Administrativa</a:t>
          </a:r>
        </a:p>
      </dgm:t>
    </dgm:pt>
    <dgm:pt modelId="{2EDD1323-0910-499A-AA6F-14B06E7FE7F4}" type="parTrans" cxnId="{A5965CD3-603B-47CE-90D5-B2F406007037}">
      <dgm:prSet/>
      <dgm:spPr/>
      <dgm:t>
        <a:bodyPr/>
        <a:lstStyle/>
        <a:p>
          <a:endParaRPr lang="es-CO"/>
        </a:p>
      </dgm:t>
    </dgm:pt>
    <dgm:pt modelId="{4733E001-D97C-4690-A804-218169987993}" type="sibTrans" cxnId="{A5965CD3-603B-47CE-90D5-B2F406007037}">
      <dgm:prSet/>
      <dgm:spPr/>
      <dgm:t>
        <a:bodyPr/>
        <a:lstStyle/>
        <a:p>
          <a:endParaRPr lang="es-CO"/>
        </a:p>
      </dgm:t>
    </dgm:pt>
    <dgm:pt modelId="{25496056-62BA-4DC9-807B-2E3335FCF630}">
      <dgm:prSet phldrT="[Texto]"/>
      <dgm:spPr/>
      <dgm:t>
        <a:bodyPr/>
        <a:lstStyle/>
        <a:p>
          <a:r>
            <a:rPr lang="es-CO" dirty="0"/>
            <a:t>Conciliadora</a:t>
          </a:r>
        </a:p>
      </dgm:t>
    </dgm:pt>
    <dgm:pt modelId="{AC913616-7055-4701-B693-996484CD8A1D}" type="parTrans" cxnId="{E1910B08-BB17-4FF0-9B8D-13517C386DCF}">
      <dgm:prSet/>
      <dgm:spPr/>
      <dgm:t>
        <a:bodyPr/>
        <a:lstStyle/>
        <a:p>
          <a:endParaRPr lang="es-CO"/>
        </a:p>
      </dgm:t>
    </dgm:pt>
    <dgm:pt modelId="{8B8E5FD9-2948-4D76-829C-7F3F14D58B01}" type="sibTrans" cxnId="{E1910B08-BB17-4FF0-9B8D-13517C386DCF}">
      <dgm:prSet/>
      <dgm:spPr/>
      <dgm:t>
        <a:bodyPr/>
        <a:lstStyle/>
        <a:p>
          <a:endParaRPr lang="es-CO"/>
        </a:p>
      </dgm:t>
    </dgm:pt>
    <dgm:pt modelId="{E6476572-6A75-430B-A908-054C50D4D7C9}">
      <dgm:prSet phldrT="[Texto]" custT="1"/>
      <dgm:spPr/>
      <dgm:t>
        <a:bodyPr/>
        <a:lstStyle/>
        <a:p>
          <a:r>
            <a:rPr lang="es-CO" sz="1000" dirty="0"/>
            <a:t>Mejoramiento Normatividad</a:t>
          </a:r>
        </a:p>
      </dgm:t>
    </dgm:pt>
    <dgm:pt modelId="{C263B518-5BEA-4C46-9740-41AFCD06CD54}" type="parTrans" cxnId="{4E2E1522-CFB3-47B4-AF92-C39E97175A68}">
      <dgm:prSet/>
      <dgm:spPr/>
      <dgm:t>
        <a:bodyPr/>
        <a:lstStyle/>
        <a:p>
          <a:endParaRPr lang="es-CO"/>
        </a:p>
      </dgm:t>
    </dgm:pt>
    <dgm:pt modelId="{452FFA62-C980-4124-B792-C07CF9A270FF}" type="sibTrans" cxnId="{4E2E1522-CFB3-47B4-AF92-C39E97175A68}">
      <dgm:prSet/>
      <dgm:spPr/>
      <dgm:t>
        <a:bodyPr/>
        <a:lstStyle/>
        <a:p>
          <a:endParaRPr lang="es-CO"/>
        </a:p>
      </dgm:t>
    </dgm:pt>
    <dgm:pt modelId="{65450FDA-35CD-4BBB-AD5C-19CE3DEEA82C}">
      <dgm:prSet phldrT="[Texto]" custT="1"/>
      <dgm:spPr/>
      <dgm:t>
        <a:bodyPr/>
        <a:lstStyle/>
        <a:p>
          <a:r>
            <a:rPr lang="es-CO" sz="1200" dirty="0"/>
            <a:t>Acompaña-miento y Garante</a:t>
          </a:r>
        </a:p>
      </dgm:t>
    </dgm:pt>
    <dgm:pt modelId="{33A98D89-74F3-4032-B344-30A48B8DB7F9}" type="parTrans" cxnId="{11A6E5DC-BDC2-4161-AA0A-C610261988D4}">
      <dgm:prSet/>
      <dgm:spPr/>
      <dgm:t>
        <a:bodyPr/>
        <a:lstStyle/>
        <a:p>
          <a:endParaRPr lang="es-CO"/>
        </a:p>
      </dgm:t>
    </dgm:pt>
    <dgm:pt modelId="{CDC855D4-80DD-4963-9ABA-675A014EF049}" type="sibTrans" cxnId="{11A6E5DC-BDC2-4161-AA0A-C610261988D4}">
      <dgm:prSet/>
      <dgm:spPr/>
      <dgm:t>
        <a:bodyPr/>
        <a:lstStyle/>
        <a:p>
          <a:endParaRPr lang="es-CO"/>
        </a:p>
      </dgm:t>
    </dgm:pt>
    <dgm:pt modelId="{09F03951-081A-437B-9D6D-B9925F289A13}" type="pres">
      <dgm:prSet presAssocID="{BBD9B333-8C66-4373-8E0D-9C9109301315}" presName="Name0" presStyleCnt="0">
        <dgm:presLayoutVars>
          <dgm:chMax val="1"/>
          <dgm:dir/>
          <dgm:animLvl val="ctr"/>
          <dgm:resizeHandles val="exact"/>
        </dgm:presLayoutVars>
      </dgm:prSet>
      <dgm:spPr/>
      <dgm:t>
        <a:bodyPr/>
        <a:lstStyle/>
        <a:p>
          <a:endParaRPr lang="en-US"/>
        </a:p>
      </dgm:t>
    </dgm:pt>
    <dgm:pt modelId="{380B70FA-2F09-4E8B-BCC6-C67BCD63926F}" type="pres">
      <dgm:prSet presAssocID="{BC00BFB3-6D6C-4694-8676-FE2AC5B78645}" presName="centerShape" presStyleLbl="node0" presStyleIdx="0" presStyleCnt="1"/>
      <dgm:spPr/>
      <dgm:t>
        <a:bodyPr/>
        <a:lstStyle/>
        <a:p>
          <a:endParaRPr lang="en-US"/>
        </a:p>
      </dgm:t>
    </dgm:pt>
    <dgm:pt modelId="{D11A394E-024A-40EE-987E-1239A72138CC}" type="pres">
      <dgm:prSet presAssocID="{B4FCCED7-C92B-4DE5-930A-DD2A3C411B45}" presName="node" presStyleLbl="node1" presStyleIdx="0" presStyleCnt="5">
        <dgm:presLayoutVars>
          <dgm:bulletEnabled val="1"/>
        </dgm:presLayoutVars>
      </dgm:prSet>
      <dgm:spPr/>
      <dgm:t>
        <a:bodyPr/>
        <a:lstStyle/>
        <a:p>
          <a:endParaRPr lang="en-US"/>
        </a:p>
      </dgm:t>
    </dgm:pt>
    <dgm:pt modelId="{CAF02906-BF34-4B9E-A383-312AB8F76F58}" type="pres">
      <dgm:prSet presAssocID="{B4FCCED7-C92B-4DE5-930A-DD2A3C411B45}" presName="dummy" presStyleCnt="0"/>
      <dgm:spPr/>
    </dgm:pt>
    <dgm:pt modelId="{5359D70F-0FAF-4276-AD84-76DE36886623}" type="pres">
      <dgm:prSet presAssocID="{BEF3E531-E8FA-4AE3-805A-4878F7CC1E4F}" presName="sibTrans" presStyleLbl="sibTrans2D1" presStyleIdx="0" presStyleCnt="5"/>
      <dgm:spPr/>
      <dgm:t>
        <a:bodyPr/>
        <a:lstStyle/>
        <a:p>
          <a:endParaRPr lang="en-US"/>
        </a:p>
      </dgm:t>
    </dgm:pt>
    <dgm:pt modelId="{8C1D597C-2D81-4487-88D3-7D3B57CFCBA4}" type="pres">
      <dgm:prSet presAssocID="{E56AB71C-3D28-4234-A185-F42CEAFA8922}" presName="node" presStyleLbl="node1" presStyleIdx="1" presStyleCnt="5">
        <dgm:presLayoutVars>
          <dgm:bulletEnabled val="1"/>
        </dgm:presLayoutVars>
      </dgm:prSet>
      <dgm:spPr/>
      <dgm:t>
        <a:bodyPr/>
        <a:lstStyle/>
        <a:p>
          <a:endParaRPr lang="en-US"/>
        </a:p>
      </dgm:t>
    </dgm:pt>
    <dgm:pt modelId="{16123D8B-E852-435D-863C-31897E251713}" type="pres">
      <dgm:prSet presAssocID="{E56AB71C-3D28-4234-A185-F42CEAFA8922}" presName="dummy" presStyleCnt="0"/>
      <dgm:spPr/>
    </dgm:pt>
    <dgm:pt modelId="{38436B47-0419-4CFE-BAE2-7F06F8265048}" type="pres">
      <dgm:prSet presAssocID="{4733E001-D97C-4690-A804-218169987993}" presName="sibTrans" presStyleLbl="sibTrans2D1" presStyleIdx="1" presStyleCnt="5"/>
      <dgm:spPr/>
      <dgm:t>
        <a:bodyPr/>
        <a:lstStyle/>
        <a:p>
          <a:endParaRPr lang="en-US"/>
        </a:p>
      </dgm:t>
    </dgm:pt>
    <dgm:pt modelId="{94272C9C-3EFF-4765-A50C-082B5B8E7F6E}" type="pres">
      <dgm:prSet presAssocID="{25496056-62BA-4DC9-807B-2E3335FCF630}" presName="node" presStyleLbl="node1" presStyleIdx="2" presStyleCnt="5">
        <dgm:presLayoutVars>
          <dgm:bulletEnabled val="1"/>
        </dgm:presLayoutVars>
      </dgm:prSet>
      <dgm:spPr/>
      <dgm:t>
        <a:bodyPr/>
        <a:lstStyle/>
        <a:p>
          <a:endParaRPr lang="en-US"/>
        </a:p>
      </dgm:t>
    </dgm:pt>
    <dgm:pt modelId="{17D5F7B8-AFD3-4E41-A0D7-7B162AA053E0}" type="pres">
      <dgm:prSet presAssocID="{25496056-62BA-4DC9-807B-2E3335FCF630}" presName="dummy" presStyleCnt="0"/>
      <dgm:spPr/>
    </dgm:pt>
    <dgm:pt modelId="{BD7D7E37-61D2-41C8-91E7-CBE67704A513}" type="pres">
      <dgm:prSet presAssocID="{8B8E5FD9-2948-4D76-829C-7F3F14D58B01}" presName="sibTrans" presStyleLbl="sibTrans2D1" presStyleIdx="2" presStyleCnt="5"/>
      <dgm:spPr/>
      <dgm:t>
        <a:bodyPr/>
        <a:lstStyle/>
        <a:p>
          <a:endParaRPr lang="en-US"/>
        </a:p>
      </dgm:t>
    </dgm:pt>
    <dgm:pt modelId="{B6C55BDE-A2AF-43A8-B541-A046451AB519}" type="pres">
      <dgm:prSet presAssocID="{E6476572-6A75-430B-A908-054C50D4D7C9}" presName="node" presStyleLbl="node1" presStyleIdx="3" presStyleCnt="5">
        <dgm:presLayoutVars>
          <dgm:bulletEnabled val="1"/>
        </dgm:presLayoutVars>
      </dgm:prSet>
      <dgm:spPr/>
      <dgm:t>
        <a:bodyPr/>
        <a:lstStyle/>
        <a:p>
          <a:endParaRPr lang="en-US"/>
        </a:p>
      </dgm:t>
    </dgm:pt>
    <dgm:pt modelId="{C5B1F817-90C1-4F8F-80DD-CFA9A2715278}" type="pres">
      <dgm:prSet presAssocID="{E6476572-6A75-430B-A908-054C50D4D7C9}" presName="dummy" presStyleCnt="0"/>
      <dgm:spPr/>
    </dgm:pt>
    <dgm:pt modelId="{A78409C8-E5E4-4466-8634-F2A4BAC64A05}" type="pres">
      <dgm:prSet presAssocID="{452FFA62-C980-4124-B792-C07CF9A270FF}" presName="sibTrans" presStyleLbl="sibTrans2D1" presStyleIdx="3" presStyleCnt="5"/>
      <dgm:spPr/>
      <dgm:t>
        <a:bodyPr/>
        <a:lstStyle/>
        <a:p>
          <a:endParaRPr lang="en-US"/>
        </a:p>
      </dgm:t>
    </dgm:pt>
    <dgm:pt modelId="{69FEAF14-AB3C-43E9-BCB2-79C937C073CC}" type="pres">
      <dgm:prSet presAssocID="{65450FDA-35CD-4BBB-AD5C-19CE3DEEA82C}" presName="node" presStyleLbl="node1" presStyleIdx="4" presStyleCnt="5">
        <dgm:presLayoutVars>
          <dgm:bulletEnabled val="1"/>
        </dgm:presLayoutVars>
      </dgm:prSet>
      <dgm:spPr/>
      <dgm:t>
        <a:bodyPr/>
        <a:lstStyle/>
        <a:p>
          <a:endParaRPr lang="en-US"/>
        </a:p>
      </dgm:t>
    </dgm:pt>
    <dgm:pt modelId="{951FB0C6-1112-4E59-B333-30C0F6803343}" type="pres">
      <dgm:prSet presAssocID="{65450FDA-35CD-4BBB-AD5C-19CE3DEEA82C}" presName="dummy" presStyleCnt="0"/>
      <dgm:spPr/>
    </dgm:pt>
    <dgm:pt modelId="{C68FB491-5795-4547-8345-35F9550FE72E}" type="pres">
      <dgm:prSet presAssocID="{CDC855D4-80DD-4963-9ABA-675A014EF049}" presName="sibTrans" presStyleLbl="sibTrans2D1" presStyleIdx="4" presStyleCnt="5"/>
      <dgm:spPr/>
      <dgm:t>
        <a:bodyPr/>
        <a:lstStyle/>
        <a:p>
          <a:endParaRPr lang="en-US"/>
        </a:p>
      </dgm:t>
    </dgm:pt>
  </dgm:ptLst>
  <dgm:cxnLst>
    <dgm:cxn modelId="{9324E374-2570-48B9-800E-39E10CE506F7}" type="presOf" srcId="{E6476572-6A75-430B-A908-054C50D4D7C9}" destId="{B6C55BDE-A2AF-43A8-B541-A046451AB519}" srcOrd="0" destOrd="0" presId="urn:microsoft.com/office/officeart/2005/8/layout/radial6"/>
    <dgm:cxn modelId="{BD2347C0-8ED0-42C9-A5B1-0A5D01B29749}" type="presOf" srcId="{25496056-62BA-4DC9-807B-2E3335FCF630}" destId="{94272C9C-3EFF-4765-A50C-082B5B8E7F6E}" srcOrd="0" destOrd="0" presId="urn:microsoft.com/office/officeart/2005/8/layout/radial6"/>
    <dgm:cxn modelId="{05623772-E790-42AF-924F-659CA83C282F}" type="presOf" srcId="{4733E001-D97C-4690-A804-218169987993}" destId="{38436B47-0419-4CFE-BAE2-7F06F8265048}" srcOrd="0" destOrd="0" presId="urn:microsoft.com/office/officeart/2005/8/layout/radial6"/>
    <dgm:cxn modelId="{80111FAB-B49F-498A-8BE2-6B9E639F7EC5}" type="presOf" srcId="{BEF3E531-E8FA-4AE3-805A-4878F7CC1E4F}" destId="{5359D70F-0FAF-4276-AD84-76DE36886623}" srcOrd="0" destOrd="0" presId="urn:microsoft.com/office/officeart/2005/8/layout/radial6"/>
    <dgm:cxn modelId="{E1910B08-BB17-4FF0-9B8D-13517C386DCF}" srcId="{BC00BFB3-6D6C-4694-8676-FE2AC5B78645}" destId="{25496056-62BA-4DC9-807B-2E3335FCF630}" srcOrd="2" destOrd="0" parTransId="{AC913616-7055-4701-B693-996484CD8A1D}" sibTransId="{8B8E5FD9-2948-4D76-829C-7F3F14D58B01}"/>
    <dgm:cxn modelId="{3B88D5C5-EA5F-401B-9830-1BE927BDF939}" type="presOf" srcId="{452FFA62-C980-4124-B792-C07CF9A270FF}" destId="{A78409C8-E5E4-4466-8634-F2A4BAC64A05}" srcOrd="0" destOrd="0" presId="urn:microsoft.com/office/officeart/2005/8/layout/radial6"/>
    <dgm:cxn modelId="{ACEE77F7-9348-4BA5-BA25-DC593E5F6C4D}" type="presOf" srcId="{CDC855D4-80DD-4963-9ABA-675A014EF049}" destId="{C68FB491-5795-4547-8345-35F9550FE72E}" srcOrd="0" destOrd="0" presId="urn:microsoft.com/office/officeart/2005/8/layout/radial6"/>
    <dgm:cxn modelId="{7113E057-8B42-4CED-8378-C563CC45FD6E}" type="presOf" srcId="{65450FDA-35CD-4BBB-AD5C-19CE3DEEA82C}" destId="{69FEAF14-AB3C-43E9-BCB2-79C937C073CC}" srcOrd="0" destOrd="0" presId="urn:microsoft.com/office/officeart/2005/8/layout/radial6"/>
    <dgm:cxn modelId="{4FE04212-3381-46E5-940D-7696AB647F29}" type="presOf" srcId="{BBD9B333-8C66-4373-8E0D-9C9109301315}" destId="{09F03951-081A-437B-9D6D-B9925F289A13}" srcOrd="0" destOrd="0" presId="urn:microsoft.com/office/officeart/2005/8/layout/radial6"/>
    <dgm:cxn modelId="{5D57B5B4-060A-449A-A2D6-2CF9EB27B3B4}" srcId="{BC00BFB3-6D6C-4694-8676-FE2AC5B78645}" destId="{B4FCCED7-C92B-4DE5-930A-DD2A3C411B45}" srcOrd="0" destOrd="0" parTransId="{6F30B1BA-01DB-4564-AB53-B9D7378F8784}" sibTransId="{BEF3E531-E8FA-4AE3-805A-4878F7CC1E4F}"/>
    <dgm:cxn modelId="{4E2E1522-CFB3-47B4-AF92-C39E97175A68}" srcId="{BC00BFB3-6D6C-4694-8676-FE2AC5B78645}" destId="{E6476572-6A75-430B-A908-054C50D4D7C9}" srcOrd="3" destOrd="0" parTransId="{C263B518-5BEA-4C46-9740-41AFCD06CD54}" sibTransId="{452FFA62-C980-4124-B792-C07CF9A270FF}"/>
    <dgm:cxn modelId="{F745C919-61E8-4300-BBB7-2050DEC3B154}" type="presOf" srcId="{8B8E5FD9-2948-4D76-829C-7F3F14D58B01}" destId="{BD7D7E37-61D2-41C8-91E7-CBE67704A513}" srcOrd="0" destOrd="0" presId="urn:microsoft.com/office/officeart/2005/8/layout/radial6"/>
    <dgm:cxn modelId="{EDE8E1F5-6B84-49E4-9C2D-E9F7097E431E}" type="presOf" srcId="{BC00BFB3-6D6C-4694-8676-FE2AC5B78645}" destId="{380B70FA-2F09-4E8B-BCC6-C67BCD63926F}" srcOrd="0" destOrd="0" presId="urn:microsoft.com/office/officeart/2005/8/layout/radial6"/>
    <dgm:cxn modelId="{11A6E5DC-BDC2-4161-AA0A-C610261988D4}" srcId="{BC00BFB3-6D6C-4694-8676-FE2AC5B78645}" destId="{65450FDA-35CD-4BBB-AD5C-19CE3DEEA82C}" srcOrd="4" destOrd="0" parTransId="{33A98D89-74F3-4032-B344-30A48B8DB7F9}" sibTransId="{CDC855D4-80DD-4963-9ABA-675A014EF049}"/>
    <dgm:cxn modelId="{40DB4597-4D70-4A60-A970-8FD6CE5DC969}" type="presOf" srcId="{B4FCCED7-C92B-4DE5-930A-DD2A3C411B45}" destId="{D11A394E-024A-40EE-987E-1239A72138CC}" srcOrd="0" destOrd="0" presId="urn:microsoft.com/office/officeart/2005/8/layout/radial6"/>
    <dgm:cxn modelId="{47F5A986-0A7F-4C48-93A2-CF04D4F7273C}" type="presOf" srcId="{E56AB71C-3D28-4234-A185-F42CEAFA8922}" destId="{8C1D597C-2D81-4487-88D3-7D3B57CFCBA4}" srcOrd="0" destOrd="0" presId="urn:microsoft.com/office/officeart/2005/8/layout/radial6"/>
    <dgm:cxn modelId="{A5965CD3-603B-47CE-90D5-B2F406007037}" srcId="{BC00BFB3-6D6C-4694-8676-FE2AC5B78645}" destId="{E56AB71C-3D28-4234-A185-F42CEAFA8922}" srcOrd="1" destOrd="0" parTransId="{2EDD1323-0910-499A-AA6F-14B06E7FE7F4}" sibTransId="{4733E001-D97C-4690-A804-218169987993}"/>
    <dgm:cxn modelId="{10571522-7345-4405-A9E6-C4417CADF723}" srcId="{BBD9B333-8C66-4373-8E0D-9C9109301315}" destId="{BC00BFB3-6D6C-4694-8676-FE2AC5B78645}" srcOrd="0" destOrd="0" parTransId="{6C1EAC9B-29CC-4301-B9DF-C8BFCA0EB9DB}" sibTransId="{7D3B31BA-CF75-4CB3-BB42-34F82579C05E}"/>
    <dgm:cxn modelId="{A8CAA056-10A0-418D-8DEB-00E59647C7DC}" type="presParOf" srcId="{09F03951-081A-437B-9D6D-B9925F289A13}" destId="{380B70FA-2F09-4E8B-BCC6-C67BCD63926F}" srcOrd="0" destOrd="0" presId="urn:microsoft.com/office/officeart/2005/8/layout/radial6"/>
    <dgm:cxn modelId="{78D26CB8-7708-4317-86C1-E2AA1C4C3348}" type="presParOf" srcId="{09F03951-081A-437B-9D6D-B9925F289A13}" destId="{D11A394E-024A-40EE-987E-1239A72138CC}" srcOrd="1" destOrd="0" presId="urn:microsoft.com/office/officeart/2005/8/layout/radial6"/>
    <dgm:cxn modelId="{F00305EB-47FB-435E-8431-C1B0348AF885}" type="presParOf" srcId="{09F03951-081A-437B-9D6D-B9925F289A13}" destId="{CAF02906-BF34-4B9E-A383-312AB8F76F58}" srcOrd="2" destOrd="0" presId="urn:microsoft.com/office/officeart/2005/8/layout/radial6"/>
    <dgm:cxn modelId="{06AD8334-67DA-41E2-B613-EBB4B47E97F0}" type="presParOf" srcId="{09F03951-081A-437B-9D6D-B9925F289A13}" destId="{5359D70F-0FAF-4276-AD84-76DE36886623}" srcOrd="3" destOrd="0" presId="urn:microsoft.com/office/officeart/2005/8/layout/radial6"/>
    <dgm:cxn modelId="{A0FB4971-99FB-4A80-A4FD-91C88FE55EE8}" type="presParOf" srcId="{09F03951-081A-437B-9D6D-B9925F289A13}" destId="{8C1D597C-2D81-4487-88D3-7D3B57CFCBA4}" srcOrd="4" destOrd="0" presId="urn:microsoft.com/office/officeart/2005/8/layout/radial6"/>
    <dgm:cxn modelId="{40E396E6-96AD-4D80-A0D5-0F85FFB1E638}" type="presParOf" srcId="{09F03951-081A-437B-9D6D-B9925F289A13}" destId="{16123D8B-E852-435D-863C-31897E251713}" srcOrd="5" destOrd="0" presId="urn:microsoft.com/office/officeart/2005/8/layout/radial6"/>
    <dgm:cxn modelId="{B6D1ECDB-0383-472A-9F35-5471E1B48DAF}" type="presParOf" srcId="{09F03951-081A-437B-9D6D-B9925F289A13}" destId="{38436B47-0419-4CFE-BAE2-7F06F8265048}" srcOrd="6" destOrd="0" presId="urn:microsoft.com/office/officeart/2005/8/layout/radial6"/>
    <dgm:cxn modelId="{1FD8C6FE-0867-4AB0-AFFB-4E01E8AAE7FB}" type="presParOf" srcId="{09F03951-081A-437B-9D6D-B9925F289A13}" destId="{94272C9C-3EFF-4765-A50C-082B5B8E7F6E}" srcOrd="7" destOrd="0" presId="urn:microsoft.com/office/officeart/2005/8/layout/radial6"/>
    <dgm:cxn modelId="{6AE581D1-B99A-488B-B47A-9DD36BBB743A}" type="presParOf" srcId="{09F03951-081A-437B-9D6D-B9925F289A13}" destId="{17D5F7B8-AFD3-4E41-A0D7-7B162AA053E0}" srcOrd="8" destOrd="0" presId="urn:microsoft.com/office/officeart/2005/8/layout/radial6"/>
    <dgm:cxn modelId="{3D5C8F8B-6D1F-4E1F-8D3E-03B7EC495B81}" type="presParOf" srcId="{09F03951-081A-437B-9D6D-B9925F289A13}" destId="{BD7D7E37-61D2-41C8-91E7-CBE67704A513}" srcOrd="9" destOrd="0" presId="urn:microsoft.com/office/officeart/2005/8/layout/radial6"/>
    <dgm:cxn modelId="{6D4215EC-457C-455D-9C49-213B15E6264E}" type="presParOf" srcId="{09F03951-081A-437B-9D6D-B9925F289A13}" destId="{B6C55BDE-A2AF-43A8-B541-A046451AB519}" srcOrd="10" destOrd="0" presId="urn:microsoft.com/office/officeart/2005/8/layout/radial6"/>
    <dgm:cxn modelId="{C5F10F6C-2700-4E49-ACBE-E03AE0C532F8}" type="presParOf" srcId="{09F03951-081A-437B-9D6D-B9925F289A13}" destId="{C5B1F817-90C1-4F8F-80DD-CFA9A2715278}" srcOrd="11" destOrd="0" presId="urn:microsoft.com/office/officeart/2005/8/layout/radial6"/>
    <dgm:cxn modelId="{841FE70A-4998-4F20-BC3F-D0F01BBCF5C5}" type="presParOf" srcId="{09F03951-081A-437B-9D6D-B9925F289A13}" destId="{A78409C8-E5E4-4466-8634-F2A4BAC64A05}" srcOrd="12" destOrd="0" presId="urn:microsoft.com/office/officeart/2005/8/layout/radial6"/>
    <dgm:cxn modelId="{A3F3F6CB-65BB-4507-8F9A-67B5CEE6EC9A}" type="presParOf" srcId="{09F03951-081A-437B-9D6D-B9925F289A13}" destId="{69FEAF14-AB3C-43E9-BCB2-79C937C073CC}" srcOrd="13" destOrd="0" presId="urn:microsoft.com/office/officeart/2005/8/layout/radial6"/>
    <dgm:cxn modelId="{ACB628D3-8CA5-4217-9614-C93A9BC4A611}" type="presParOf" srcId="{09F03951-081A-437B-9D6D-B9925F289A13}" destId="{951FB0C6-1112-4E59-B333-30C0F6803343}" srcOrd="14" destOrd="0" presId="urn:microsoft.com/office/officeart/2005/8/layout/radial6"/>
    <dgm:cxn modelId="{BDF814C8-3C3F-4059-A159-5F60E729F22E}" type="presParOf" srcId="{09F03951-081A-437B-9D6D-B9925F289A13}" destId="{C68FB491-5795-4547-8345-35F9550FE72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86DA1-1F63-4993-86D3-8D0C965E1D05}"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61CEBEAD-63EF-48ED-B98B-2828F7AE37E3}">
      <dgm:prSet phldrT="[Texto]" custT="1"/>
      <dgm:spPr>
        <a:scene3d>
          <a:camera prst="orthographicFront"/>
          <a:lightRig rig="threePt" dir="t"/>
        </a:scene3d>
        <a:sp3d>
          <a:bevelT prst="angle"/>
        </a:sp3d>
      </dgm:spPr>
      <dgm:t>
        <a:bodyPr/>
        <a:lstStyle/>
        <a:p>
          <a:r>
            <a:rPr lang="es-MX" sz="1400" b="1" dirty="0"/>
            <a:t>SISTEMA DE INSPECCION DEL TRABAJO</a:t>
          </a:r>
          <a:endParaRPr lang="en-US" sz="1400" b="1" dirty="0"/>
        </a:p>
      </dgm:t>
    </dgm:pt>
    <dgm:pt modelId="{482A4402-6269-4AE0-97D5-6938B7A8DA74}" type="parTrans" cxnId="{462F7F22-2F37-40CC-A1D8-7CFA3F26AB5D}">
      <dgm:prSet/>
      <dgm:spPr/>
      <dgm:t>
        <a:bodyPr/>
        <a:lstStyle/>
        <a:p>
          <a:endParaRPr lang="en-US"/>
        </a:p>
      </dgm:t>
    </dgm:pt>
    <dgm:pt modelId="{4DBBD776-B9D0-4339-A724-117A4A0DB774}" type="sibTrans" cxnId="{462F7F22-2F37-40CC-A1D8-7CFA3F26AB5D}">
      <dgm:prSet/>
      <dgm:spPr/>
      <dgm:t>
        <a:bodyPr/>
        <a:lstStyle/>
        <a:p>
          <a:endParaRPr lang="en-US"/>
        </a:p>
      </dgm:t>
    </dgm:pt>
    <dgm:pt modelId="{31DC3876-04E3-4AC4-9978-549BDD12A548}">
      <dgm:prSet phldrT="[Texto]" custT="1"/>
      <dgm:spPr>
        <a:scene3d>
          <a:camera prst="orthographicFront"/>
          <a:lightRig rig="threePt" dir="t"/>
        </a:scene3d>
        <a:sp3d>
          <a:bevelT prst="angle"/>
        </a:sp3d>
      </dgm:spPr>
      <dgm:t>
        <a:bodyPr/>
        <a:lstStyle/>
        <a:p>
          <a:r>
            <a:rPr lang="es-MX" sz="1400" b="1" dirty="0"/>
            <a:t>Asistencia Preventiva</a:t>
          </a:r>
          <a:endParaRPr lang="en-US" sz="1400" b="1" dirty="0"/>
        </a:p>
      </dgm:t>
    </dgm:pt>
    <dgm:pt modelId="{1FF2D1D6-7243-4F4E-B157-806D0070FE25}" type="parTrans" cxnId="{DCFE9955-657F-400D-931C-1CB3BCB77239}">
      <dgm:prSet/>
      <dgm:spPr>
        <a:scene3d>
          <a:camera prst="orthographicFront"/>
          <a:lightRig rig="threePt" dir="t"/>
        </a:scene3d>
        <a:sp3d>
          <a:bevelT prst="angle"/>
        </a:sp3d>
      </dgm:spPr>
      <dgm:t>
        <a:bodyPr/>
        <a:lstStyle/>
        <a:p>
          <a:endParaRPr lang="en-US"/>
        </a:p>
      </dgm:t>
    </dgm:pt>
    <dgm:pt modelId="{E4F6E002-5401-47F2-9DC5-6EF4C9754430}" type="sibTrans" cxnId="{DCFE9955-657F-400D-931C-1CB3BCB77239}">
      <dgm:prSet/>
      <dgm:spPr/>
      <dgm:t>
        <a:bodyPr/>
        <a:lstStyle/>
        <a:p>
          <a:endParaRPr lang="en-US"/>
        </a:p>
      </dgm:t>
    </dgm:pt>
    <dgm:pt modelId="{255EDB26-7DF1-42A1-BD49-4F5393466020}">
      <dgm:prSet phldrT="[Texto]" custT="1"/>
      <dgm:spPr>
        <a:scene3d>
          <a:camera prst="orthographicFront"/>
          <a:lightRig rig="threePt" dir="t"/>
        </a:scene3d>
        <a:sp3d>
          <a:bevelT prst="angle"/>
        </a:sp3d>
      </dgm:spPr>
      <dgm:t>
        <a:bodyPr/>
        <a:lstStyle/>
        <a:p>
          <a:r>
            <a:rPr lang="es-MX" sz="1200" b="1" dirty="0"/>
            <a:t>Desarrollo de cultura de cumplimiento</a:t>
          </a:r>
          <a:endParaRPr lang="en-US" sz="1200" b="1" dirty="0"/>
        </a:p>
      </dgm:t>
    </dgm:pt>
    <dgm:pt modelId="{E269C3A7-D40A-4A64-ABE2-784EA8D9AE6C}" type="parTrans" cxnId="{450E9CD7-B266-4194-90B6-975FD6B2B3CE}">
      <dgm:prSet/>
      <dgm:spPr>
        <a:scene3d>
          <a:camera prst="orthographicFront"/>
          <a:lightRig rig="threePt" dir="t"/>
        </a:scene3d>
        <a:sp3d>
          <a:bevelT prst="angle"/>
        </a:sp3d>
      </dgm:spPr>
      <dgm:t>
        <a:bodyPr/>
        <a:lstStyle/>
        <a:p>
          <a:endParaRPr lang="en-US"/>
        </a:p>
      </dgm:t>
    </dgm:pt>
    <dgm:pt modelId="{335B3838-0ADC-4999-86C7-30A40A218BD0}" type="sibTrans" cxnId="{450E9CD7-B266-4194-90B6-975FD6B2B3CE}">
      <dgm:prSet/>
      <dgm:spPr/>
      <dgm:t>
        <a:bodyPr/>
        <a:lstStyle/>
        <a:p>
          <a:endParaRPr lang="en-US"/>
        </a:p>
      </dgm:t>
    </dgm:pt>
    <dgm:pt modelId="{CCE3E977-FC08-4FD7-9E80-139243E0926E}">
      <dgm:prSet phldrT="[Texto]" custT="1"/>
      <dgm:spPr>
        <a:scene3d>
          <a:camera prst="orthographicFront"/>
          <a:lightRig rig="threePt" dir="t"/>
        </a:scene3d>
        <a:sp3d>
          <a:bevelT prst="angle"/>
        </a:sp3d>
      </dgm:spPr>
      <dgm:t>
        <a:bodyPr/>
        <a:lstStyle/>
        <a:p>
          <a:r>
            <a:rPr lang="es-MX" sz="1200" b="1" dirty="0"/>
            <a:t>Instrumentos de inteligencia y colaboración</a:t>
          </a:r>
          <a:endParaRPr lang="en-US" sz="1200" b="1" dirty="0"/>
        </a:p>
      </dgm:t>
    </dgm:pt>
    <dgm:pt modelId="{41A94703-B064-4A27-AA5C-1EA60C442C0B}" type="parTrans" cxnId="{FA963613-6F7D-4136-AC25-35A66F46AEAB}">
      <dgm:prSet/>
      <dgm:spPr>
        <a:scene3d>
          <a:camera prst="orthographicFront"/>
          <a:lightRig rig="threePt" dir="t"/>
        </a:scene3d>
        <a:sp3d>
          <a:bevelT prst="angle"/>
        </a:sp3d>
      </dgm:spPr>
      <dgm:t>
        <a:bodyPr/>
        <a:lstStyle/>
        <a:p>
          <a:endParaRPr lang="en-US"/>
        </a:p>
      </dgm:t>
    </dgm:pt>
    <dgm:pt modelId="{75F76C94-3E87-433C-A303-901D494372A2}" type="sibTrans" cxnId="{FA963613-6F7D-4136-AC25-35A66F46AEAB}">
      <dgm:prSet/>
      <dgm:spPr/>
      <dgm:t>
        <a:bodyPr/>
        <a:lstStyle/>
        <a:p>
          <a:endParaRPr lang="en-US"/>
        </a:p>
      </dgm:t>
    </dgm:pt>
    <dgm:pt modelId="{FE130633-580A-45E8-848D-64B59927890C}">
      <dgm:prSet phldrT="[Texto]" custT="1"/>
      <dgm:spPr>
        <a:scene3d>
          <a:camera prst="orthographicFront"/>
          <a:lightRig rig="threePt" dir="t"/>
        </a:scene3d>
        <a:sp3d>
          <a:bevelT prst="angle"/>
        </a:sp3d>
      </dgm:spPr>
      <dgm:t>
        <a:bodyPr/>
        <a:lstStyle/>
        <a:p>
          <a:r>
            <a:rPr lang="es-MX" sz="1400" b="1" dirty="0"/>
            <a:t>Inspección Reactiva</a:t>
          </a:r>
          <a:endParaRPr lang="en-US" sz="1400" b="1" dirty="0"/>
        </a:p>
      </dgm:t>
    </dgm:pt>
    <dgm:pt modelId="{0E622171-971D-4072-8CBF-D07ACB381F44}" type="parTrans" cxnId="{29332D79-27E2-459B-8FE7-0BEA3BAAA187}">
      <dgm:prSet/>
      <dgm:spPr>
        <a:scene3d>
          <a:camera prst="orthographicFront"/>
          <a:lightRig rig="threePt" dir="t"/>
        </a:scene3d>
        <a:sp3d>
          <a:bevelT prst="angle"/>
        </a:sp3d>
      </dgm:spPr>
      <dgm:t>
        <a:bodyPr/>
        <a:lstStyle/>
        <a:p>
          <a:endParaRPr lang="en-US"/>
        </a:p>
      </dgm:t>
    </dgm:pt>
    <dgm:pt modelId="{3C0E744F-8CB3-47D9-B657-FD25ED76186F}" type="sibTrans" cxnId="{29332D79-27E2-459B-8FE7-0BEA3BAAA187}">
      <dgm:prSet/>
      <dgm:spPr/>
      <dgm:t>
        <a:bodyPr/>
        <a:lstStyle/>
        <a:p>
          <a:endParaRPr lang="en-US"/>
        </a:p>
      </dgm:t>
    </dgm:pt>
    <dgm:pt modelId="{792D6759-8D63-4CBE-ADF3-12B0F2C4DBBE}">
      <dgm:prSet phldrT="[Texto]" custT="1"/>
      <dgm:spPr>
        <a:scene3d>
          <a:camera prst="orthographicFront"/>
          <a:lightRig rig="threePt" dir="t"/>
        </a:scene3d>
        <a:sp3d>
          <a:bevelT prst="angle"/>
        </a:sp3d>
      </dgm:spPr>
      <dgm:t>
        <a:bodyPr/>
        <a:lstStyle/>
        <a:p>
          <a:r>
            <a:rPr lang="es-MX" sz="1200" b="1" dirty="0"/>
            <a:t>Fiscalización y Poder Sancionador</a:t>
          </a:r>
          <a:endParaRPr lang="en-US" sz="1200" b="1" dirty="0"/>
        </a:p>
      </dgm:t>
    </dgm:pt>
    <dgm:pt modelId="{84DE964B-3754-42E5-9B15-FD1AAC6BA330}" type="parTrans" cxnId="{32FCB106-A093-4BA0-9D5F-475BFC31D739}">
      <dgm:prSet/>
      <dgm:spPr>
        <a:scene3d>
          <a:camera prst="orthographicFront"/>
          <a:lightRig rig="threePt" dir="t"/>
        </a:scene3d>
        <a:sp3d>
          <a:bevelT prst="angle"/>
        </a:sp3d>
      </dgm:spPr>
      <dgm:t>
        <a:bodyPr/>
        <a:lstStyle/>
        <a:p>
          <a:endParaRPr lang="en-US"/>
        </a:p>
      </dgm:t>
    </dgm:pt>
    <dgm:pt modelId="{49BB4EF7-0537-42E6-BA97-15F760F5C76B}" type="sibTrans" cxnId="{32FCB106-A093-4BA0-9D5F-475BFC31D739}">
      <dgm:prSet/>
      <dgm:spPr/>
      <dgm:t>
        <a:bodyPr/>
        <a:lstStyle/>
        <a:p>
          <a:endParaRPr lang="en-US"/>
        </a:p>
      </dgm:t>
    </dgm:pt>
    <dgm:pt modelId="{A7B55B31-4CB9-48BF-85BD-9F0BBF103C0B}" type="pres">
      <dgm:prSet presAssocID="{2D586DA1-1F63-4993-86D3-8D0C965E1D05}" presName="diagram" presStyleCnt="0">
        <dgm:presLayoutVars>
          <dgm:chPref val="1"/>
          <dgm:dir/>
          <dgm:animOne val="branch"/>
          <dgm:animLvl val="lvl"/>
          <dgm:resizeHandles val="exact"/>
        </dgm:presLayoutVars>
      </dgm:prSet>
      <dgm:spPr/>
      <dgm:t>
        <a:bodyPr/>
        <a:lstStyle/>
        <a:p>
          <a:endParaRPr lang="en-US"/>
        </a:p>
      </dgm:t>
    </dgm:pt>
    <dgm:pt modelId="{F4F69F65-2B75-46D5-AA52-0BB541A0D632}" type="pres">
      <dgm:prSet presAssocID="{61CEBEAD-63EF-48ED-B98B-2828F7AE37E3}" presName="root1" presStyleCnt="0"/>
      <dgm:spPr>
        <a:scene3d>
          <a:camera prst="orthographicFront"/>
          <a:lightRig rig="threePt" dir="t"/>
        </a:scene3d>
        <a:sp3d>
          <a:bevelT prst="angle"/>
        </a:sp3d>
      </dgm:spPr>
    </dgm:pt>
    <dgm:pt modelId="{F3651C99-E2BC-45C4-AEFF-33D017250382}" type="pres">
      <dgm:prSet presAssocID="{61CEBEAD-63EF-48ED-B98B-2828F7AE37E3}" presName="LevelOneTextNode" presStyleLbl="node0" presStyleIdx="0" presStyleCnt="1">
        <dgm:presLayoutVars>
          <dgm:chPref val="3"/>
        </dgm:presLayoutVars>
      </dgm:prSet>
      <dgm:spPr/>
      <dgm:t>
        <a:bodyPr/>
        <a:lstStyle/>
        <a:p>
          <a:endParaRPr lang="en-US"/>
        </a:p>
      </dgm:t>
    </dgm:pt>
    <dgm:pt modelId="{AA4E490D-2FF7-41D6-899C-3B9A234FEFC7}" type="pres">
      <dgm:prSet presAssocID="{61CEBEAD-63EF-48ED-B98B-2828F7AE37E3}" presName="level2hierChild" presStyleCnt="0"/>
      <dgm:spPr>
        <a:scene3d>
          <a:camera prst="orthographicFront"/>
          <a:lightRig rig="threePt" dir="t"/>
        </a:scene3d>
        <a:sp3d>
          <a:bevelT prst="angle"/>
        </a:sp3d>
      </dgm:spPr>
    </dgm:pt>
    <dgm:pt modelId="{CC62017D-7296-4352-9EE0-704DD64886A9}" type="pres">
      <dgm:prSet presAssocID="{1FF2D1D6-7243-4F4E-B157-806D0070FE25}" presName="conn2-1" presStyleLbl="parChTrans1D2" presStyleIdx="0" presStyleCnt="2"/>
      <dgm:spPr/>
      <dgm:t>
        <a:bodyPr/>
        <a:lstStyle/>
        <a:p>
          <a:endParaRPr lang="en-US"/>
        </a:p>
      </dgm:t>
    </dgm:pt>
    <dgm:pt modelId="{97713BB7-36FA-4415-8490-336C3E356CE4}" type="pres">
      <dgm:prSet presAssocID="{1FF2D1D6-7243-4F4E-B157-806D0070FE25}" presName="connTx" presStyleLbl="parChTrans1D2" presStyleIdx="0" presStyleCnt="2"/>
      <dgm:spPr/>
      <dgm:t>
        <a:bodyPr/>
        <a:lstStyle/>
        <a:p>
          <a:endParaRPr lang="en-US"/>
        </a:p>
      </dgm:t>
    </dgm:pt>
    <dgm:pt modelId="{ADECCBFE-C135-4D3B-9841-729D3613E8D0}" type="pres">
      <dgm:prSet presAssocID="{31DC3876-04E3-4AC4-9978-549BDD12A548}" presName="root2" presStyleCnt="0"/>
      <dgm:spPr>
        <a:scene3d>
          <a:camera prst="orthographicFront"/>
          <a:lightRig rig="threePt" dir="t"/>
        </a:scene3d>
        <a:sp3d>
          <a:bevelT prst="angle"/>
        </a:sp3d>
      </dgm:spPr>
    </dgm:pt>
    <dgm:pt modelId="{7194A23A-A3E0-4A9C-9839-5A30B6F2BBB3}" type="pres">
      <dgm:prSet presAssocID="{31DC3876-04E3-4AC4-9978-549BDD12A548}" presName="LevelTwoTextNode" presStyleLbl="node2" presStyleIdx="0" presStyleCnt="2">
        <dgm:presLayoutVars>
          <dgm:chPref val="3"/>
        </dgm:presLayoutVars>
      </dgm:prSet>
      <dgm:spPr/>
      <dgm:t>
        <a:bodyPr/>
        <a:lstStyle/>
        <a:p>
          <a:endParaRPr lang="en-US"/>
        </a:p>
      </dgm:t>
    </dgm:pt>
    <dgm:pt modelId="{791B182F-885B-46DB-B0B6-ED107B2D10F2}" type="pres">
      <dgm:prSet presAssocID="{31DC3876-04E3-4AC4-9978-549BDD12A548}" presName="level3hierChild" presStyleCnt="0"/>
      <dgm:spPr>
        <a:scene3d>
          <a:camera prst="orthographicFront"/>
          <a:lightRig rig="threePt" dir="t"/>
        </a:scene3d>
        <a:sp3d>
          <a:bevelT prst="angle"/>
        </a:sp3d>
      </dgm:spPr>
    </dgm:pt>
    <dgm:pt modelId="{DFFB10B1-421E-4E55-B6EE-CF67EE48C867}" type="pres">
      <dgm:prSet presAssocID="{E269C3A7-D40A-4A64-ABE2-784EA8D9AE6C}" presName="conn2-1" presStyleLbl="parChTrans1D3" presStyleIdx="0" presStyleCnt="3"/>
      <dgm:spPr/>
      <dgm:t>
        <a:bodyPr/>
        <a:lstStyle/>
        <a:p>
          <a:endParaRPr lang="en-US"/>
        </a:p>
      </dgm:t>
    </dgm:pt>
    <dgm:pt modelId="{D6AACE17-40FC-40C7-B268-6744936CA594}" type="pres">
      <dgm:prSet presAssocID="{E269C3A7-D40A-4A64-ABE2-784EA8D9AE6C}" presName="connTx" presStyleLbl="parChTrans1D3" presStyleIdx="0" presStyleCnt="3"/>
      <dgm:spPr/>
      <dgm:t>
        <a:bodyPr/>
        <a:lstStyle/>
        <a:p>
          <a:endParaRPr lang="en-US"/>
        </a:p>
      </dgm:t>
    </dgm:pt>
    <dgm:pt modelId="{E3F571F6-E496-4445-ABFF-B6478FE1CCED}" type="pres">
      <dgm:prSet presAssocID="{255EDB26-7DF1-42A1-BD49-4F5393466020}" presName="root2" presStyleCnt="0"/>
      <dgm:spPr>
        <a:scene3d>
          <a:camera prst="orthographicFront"/>
          <a:lightRig rig="threePt" dir="t"/>
        </a:scene3d>
        <a:sp3d>
          <a:bevelT prst="angle"/>
        </a:sp3d>
      </dgm:spPr>
    </dgm:pt>
    <dgm:pt modelId="{76299EDA-5860-456C-BA29-9220D5E2B2B6}" type="pres">
      <dgm:prSet presAssocID="{255EDB26-7DF1-42A1-BD49-4F5393466020}" presName="LevelTwoTextNode" presStyleLbl="node3" presStyleIdx="0" presStyleCnt="3">
        <dgm:presLayoutVars>
          <dgm:chPref val="3"/>
        </dgm:presLayoutVars>
      </dgm:prSet>
      <dgm:spPr/>
      <dgm:t>
        <a:bodyPr/>
        <a:lstStyle/>
        <a:p>
          <a:endParaRPr lang="en-US"/>
        </a:p>
      </dgm:t>
    </dgm:pt>
    <dgm:pt modelId="{2C6FD2E7-82D8-4CBB-BA77-764879AAAE66}" type="pres">
      <dgm:prSet presAssocID="{255EDB26-7DF1-42A1-BD49-4F5393466020}" presName="level3hierChild" presStyleCnt="0"/>
      <dgm:spPr>
        <a:scene3d>
          <a:camera prst="orthographicFront"/>
          <a:lightRig rig="threePt" dir="t"/>
        </a:scene3d>
        <a:sp3d>
          <a:bevelT prst="angle"/>
        </a:sp3d>
      </dgm:spPr>
    </dgm:pt>
    <dgm:pt modelId="{167410C6-C3D8-430D-A645-9FDD20BCC132}" type="pres">
      <dgm:prSet presAssocID="{41A94703-B064-4A27-AA5C-1EA60C442C0B}" presName="conn2-1" presStyleLbl="parChTrans1D3" presStyleIdx="1" presStyleCnt="3"/>
      <dgm:spPr/>
      <dgm:t>
        <a:bodyPr/>
        <a:lstStyle/>
        <a:p>
          <a:endParaRPr lang="en-US"/>
        </a:p>
      </dgm:t>
    </dgm:pt>
    <dgm:pt modelId="{EE747F82-E27E-4A01-B8F5-17629BF553FC}" type="pres">
      <dgm:prSet presAssocID="{41A94703-B064-4A27-AA5C-1EA60C442C0B}" presName="connTx" presStyleLbl="parChTrans1D3" presStyleIdx="1" presStyleCnt="3"/>
      <dgm:spPr/>
      <dgm:t>
        <a:bodyPr/>
        <a:lstStyle/>
        <a:p>
          <a:endParaRPr lang="en-US"/>
        </a:p>
      </dgm:t>
    </dgm:pt>
    <dgm:pt modelId="{4E6F0486-39D7-4160-B721-ABFCEAF0B46D}" type="pres">
      <dgm:prSet presAssocID="{CCE3E977-FC08-4FD7-9E80-139243E0926E}" presName="root2" presStyleCnt="0"/>
      <dgm:spPr>
        <a:scene3d>
          <a:camera prst="orthographicFront"/>
          <a:lightRig rig="threePt" dir="t"/>
        </a:scene3d>
        <a:sp3d>
          <a:bevelT prst="angle"/>
        </a:sp3d>
      </dgm:spPr>
    </dgm:pt>
    <dgm:pt modelId="{32F5E375-9C87-4391-8D5B-7730B6FC9DC4}" type="pres">
      <dgm:prSet presAssocID="{CCE3E977-FC08-4FD7-9E80-139243E0926E}" presName="LevelTwoTextNode" presStyleLbl="node3" presStyleIdx="1" presStyleCnt="3">
        <dgm:presLayoutVars>
          <dgm:chPref val="3"/>
        </dgm:presLayoutVars>
      </dgm:prSet>
      <dgm:spPr/>
      <dgm:t>
        <a:bodyPr/>
        <a:lstStyle/>
        <a:p>
          <a:endParaRPr lang="en-US"/>
        </a:p>
      </dgm:t>
    </dgm:pt>
    <dgm:pt modelId="{B1279926-5A00-4B23-9D3E-EB32DB719981}" type="pres">
      <dgm:prSet presAssocID="{CCE3E977-FC08-4FD7-9E80-139243E0926E}" presName="level3hierChild" presStyleCnt="0"/>
      <dgm:spPr>
        <a:scene3d>
          <a:camera prst="orthographicFront"/>
          <a:lightRig rig="threePt" dir="t"/>
        </a:scene3d>
        <a:sp3d>
          <a:bevelT prst="angle"/>
        </a:sp3d>
      </dgm:spPr>
    </dgm:pt>
    <dgm:pt modelId="{E1E9E8D0-FBCA-457D-822C-5689AAE701DF}" type="pres">
      <dgm:prSet presAssocID="{0E622171-971D-4072-8CBF-D07ACB381F44}" presName="conn2-1" presStyleLbl="parChTrans1D2" presStyleIdx="1" presStyleCnt="2"/>
      <dgm:spPr/>
      <dgm:t>
        <a:bodyPr/>
        <a:lstStyle/>
        <a:p>
          <a:endParaRPr lang="en-US"/>
        </a:p>
      </dgm:t>
    </dgm:pt>
    <dgm:pt modelId="{AD9442C9-C6EE-40A7-AD17-ED55D090288F}" type="pres">
      <dgm:prSet presAssocID="{0E622171-971D-4072-8CBF-D07ACB381F44}" presName="connTx" presStyleLbl="parChTrans1D2" presStyleIdx="1" presStyleCnt="2"/>
      <dgm:spPr/>
      <dgm:t>
        <a:bodyPr/>
        <a:lstStyle/>
        <a:p>
          <a:endParaRPr lang="en-US"/>
        </a:p>
      </dgm:t>
    </dgm:pt>
    <dgm:pt modelId="{E4C082DA-63C9-401B-95AB-204977B15F9B}" type="pres">
      <dgm:prSet presAssocID="{FE130633-580A-45E8-848D-64B59927890C}" presName="root2" presStyleCnt="0"/>
      <dgm:spPr>
        <a:scene3d>
          <a:camera prst="orthographicFront"/>
          <a:lightRig rig="threePt" dir="t"/>
        </a:scene3d>
        <a:sp3d>
          <a:bevelT prst="angle"/>
        </a:sp3d>
      </dgm:spPr>
    </dgm:pt>
    <dgm:pt modelId="{AD8F9D0E-32EE-43E2-901A-E80CD944002B}" type="pres">
      <dgm:prSet presAssocID="{FE130633-580A-45E8-848D-64B59927890C}" presName="LevelTwoTextNode" presStyleLbl="node2" presStyleIdx="1" presStyleCnt="2">
        <dgm:presLayoutVars>
          <dgm:chPref val="3"/>
        </dgm:presLayoutVars>
      </dgm:prSet>
      <dgm:spPr/>
      <dgm:t>
        <a:bodyPr/>
        <a:lstStyle/>
        <a:p>
          <a:endParaRPr lang="en-US"/>
        </a:p>
      </dgm:t>
    </dgm:pt>
    <dgm:pt modelId="{D921247B-C019-45FD-95B2-0C701CA022D8}" type="pres">
      <dgm:prSet presAssocID="{FE130633-580A-45E8-848D-64B59927890C}" presName="level3hierChild" presStyleCnt="0"/>
      <dgm:spPr>
        <a:scene3d>
          <a:camera prst="orthographicFront"/>
          <a:lightRig rig="threePt" dir="t"/>
        </a:scene3d>
        <a:sp3d>
          <a:bevelT prst="angle"/>
        </a:sp3d>
      </dgm:spPr>
    </dgm:pt>
    <dgm:pt modelId="{7E2BF34C-9A3C-489E-945C-2908C849DBD7}" type="pres">
      <dgm:prSet presAssocID="{84DE964B-3754-42E5-9B15-FD1AAC6BA330}" presName="conn2-1" presStyleLbl="parChTrans1D3" presStyleIdx="2" presStyleCnt="3"/>
      <dgm:spPr/>
      <dgm:t>
        <a:bodyPr/>
        <a:lstStyle/>
        <a:p>
          <a:endParaRPr lang="en-US"/>
        </a:p>
      </dgm:t>
    </dgm:pt>
    <dgm:pt modelId="{430C9412-8AED-47E2-99C2-6EBAD23EEF90}" type="pres">
      <dgm:prSet presAssocID="{84DE964B-3754-42E5-9B15-FD1AAC6BA330}" presName="connTx" presStyleLbl="parChTrans1D3" presStyleIdx="2" presStyleCnt="3"/>
      <dgm:spPr/>
      <dgm:t>
        <a:bodyPr/>
        <a:lstStyle/>
        <a:p>
          <a:endParaRPr lang="en-US"/>
        </a:p>
      </dgm:t>
    </dgm:pt>
    <dgm:pt modelId="{2F273BC8-FF51-4693-8561-92D20407A501}" type="pres">
      <dgm:prSet presAssocID="{792D6759-8D63-4CBE-ADF3-12B0F2C4DBBE}" presName="root2" presStyleCnt="0"/>
      <dgm:spPr>
        <a:scene3d>
          <a:camera prst="orthographicFront"/>
          <a:lightRig rig="threePt" dir="t"/>
        </a:scene3d>
        <a:sp3d>
          <a:bevelT prst="angle"/>
        </a:sp3d>
      </dgm:spPr>
    </dgm:pt>
    <dgm:pt modelId="{29D1D0EB-572D-4783-9FCC-8091D9F5CEA8}" type="pres">
      <dgm:prSet presAssocID="{792D6759-8D63-4CBE-ADF3-12B0F2C4DBBE}" presName="LevelTwoTextNode" presStyleLbl="node3" presStyleIdx="2" presStyleCnt="3">
        <dgm:presLayoutVars>
          <dgm:chPref val="3"/>
        </dgm:presLayoutVars>
      </dgm:prSet>
      <dgm:spPr/>
      <dgm:t>
        <a:bodyPr/>
        <a:lstStyle/>
        <a:p>
          <a:endParaRPr lang="en-US"/>
        </a:p>
      </dgm:t>
    </dgm:pt>
    <dgm:pt modelId="{78813B9D-636F-496E-96E8-5A3CCA40952C}" type="pres">
      <dgm:prSet presAssocID="{792D6759-8D63-4CBE-ADF3-12B0F2C4DBBE}" presName="level3hierChild" presStyleCnt="0"/>
      <dgm:spPr>
        <a:scene3d>
          <a:camera prst="orthographicFront"/>
          <a:lightRig rig="threePt" dir="t"/>
        </a:scene3d>
        <a:sp3d>
          <a:bevelT prst="angle"/>
        </a:sp3d>
      </dgm:spPr>
    </dgm:pt>
  </dgm:ptLst>
  <dgm:cxnLst>
    <dgm:cxn modelId="{73C2AE23-51D1-4CA6-B093-56B4A34A9165}" type="presOf" srcId="{255EDB26-7DF1-42A1-BD49-4F5393466020}" destId="{76299EDA-5860-456C-BA29-9220D5E2B2B6}" srcOrd="0" destOrd="0" presId="urn:microsoft.com/office/officeart/2005/8/layout/hierarchy2"/>
    <dgm:cxn modelId="{6A64D290-27A3-460E-9522-08BC874B1CC7}" type="presOf" srcId="{E269C3A7-D40A-4A64-ABE2-784EA8D9AE6C}" destId="{DFFB10B1-421E-4E55-B6EE-CF67EE48C867}" srcOrd="0" destOrd="0" presId="urn:microsoft.com/office/officeart/2005/8/layout/hierarchy2"/>
    <dgm:cxn modelId="{F5AFA2AC-C43D-4189-AF0C-109183DA8432}" type="presOf" srcId="{31DC3876-04E3-4AC4-9978-549BDD12A548}" destId="{7194A23A-A3E0-4A9C-9839-5A30B6F2BBB3}" srcOrd="0" destOrd="0" presId="urn:microsoft.com/office/officeart/2005/8/layout/hierarchy2"/>
    <dgm:cxn modelId="{DB56EE22-8535-4698-9335-FC1981CEFB64}" type="presOf" srcId="{0E622171-971D-4072-8CBF-D07ACB381F44}" destId="{E1E9E8D0-FBCA-457D-822C-5689AAE701DF}" srcOrd="0" destOrd="0" presId="urn:microsoft.com/office/officeart/2005/8/layout/hierarchy2"/>
    <dgm:cxn modelId="{62C2FAFB-9E42-4978-AEA2-18A891B2311E}" type="presOf" srcId="{1FF2D1D6-7243-4F4E-B157-806D0070FE25}" destId="{CC62017D-7296-4352-9EE0-704DD64886A9}" srcOrd="0" destOrd="0" presId="urn:microsoft.com/office/officeart/2005/8/layout/hierarchy2"/>
    <dgm:cxn modelId="{B3B27AB7-B6BE-4FA8-93A2-728A9D3CF5D7}" type="presOf" srcId="{2D586DA1-1F63-4993-86D3-8D0C965E1D05}" destId="{A7B55B31-4CB9-48BF-85BD-9F0BBF103C0B}" srcOrd="0" destOrd="0" presId="urn:microsoft.com/office/officeart/2005/8/layout/hierarchy2"/>
    <dgm:cxn modelId="{6A03DD2F-F542-4851-B31B-EB4DD13993BB}" type="presOf" srcId="{FE130633-580A-45E8-848D-64B59927890C}" destId="{AD8F9D0E-32EE-43E2-901A-E80CD944002B}" srcOrd="0" destOrd="0" presId="urn:microsoft.com/office/officeart/2005/8/layout/hierarchy2"/>
    <dgm:cxn modelId="{DCFE9955-657F-400D-931C-1CB3BCB77239}" srcId="{61CEBEAD-63EF-48ED-B98B-2828F7AE37E3}" destId="{31DC3876-04E3-4AC4-9978-549BDD12A548}" srcOrd="0" destOrd="0" parTransId="{1FF2D1D6-7243-4F4E-B157-806D0070FE25}" sibTransId="{E4F6E002-5401-47F2-9DC5-6EF4C9754430}"/>
    <dgm:cxn modelId="{3399725B-0FDC-451D-BB45-9F0C46C62017}" type="presOf" srcId="{61CEBEAD-63EF-48ED-B98B-2828F7AE37E3}" destId="{F3651C99-E2BC-45C4-AEFF-33D017250382}" srcOrd="0" destOrd="0" presId="urn:microsoft.com/office/officeart/2005/8/layout/hierarchy2"/>
    <dgm:cxn modelId="{450E9CD7-B266-4194-90B6-975FD6B2B3CE}" srcId="{31DC3876-04E3-4AC4-9978-549BDD12A548}" destId="{255EDB26-7DF1-42A1-BD49-4F5393466020}" srcOrd="0" destOrd="0" parTransId="{E269C3A7-D40A-4A64-ABE2-784EA8D9AE6C}" sibTransId="{335B3838-0ADC-4999-86C7-30A40A218BD0}"/>
    <dgm:cxn modelId="{D34ECBCB-C72B-47E3-B460-89977B7649B3}" type="presOf" srcId="{CCE3E977-FC08-4FD7-9E80-139243E0926E}" destId="{32F5E375-9C87-4391-8D5B-7730B6FC9DC4}" srcOrd="0" destOrd="0" presId="urn:microsoft.com/office/officeart/2005/8/layout/hierarchy2"/>
    <dgm:cxn modelId="{8A6E0E2C-B769-4AA0-A5E1-8ED28E938460}" type="presOf" srcId="{E269C3A7-D40A-4A64-ABE2-784EA8D9AE6C}" destId="{D6AACE17-40FC-40C7-B268-6744936CA594}" srcOrd="1" destOrd="0" presId="urn:microsoft.com/office/officeart/2005/8/layout/hierarchy2"/>
    <dgm:cxn modelId="{F2145332-9A5C-4432-BF83-85713C8807F6}" type="presOf" srcId="{84DE964B-3754-42E5-9B15-FD1AAC6BA330}" destId="{7E2BF34C-9A3C-489E-945C-2908C849DBD7}" srcOrd="0" destOrd="0" presId="urn:microsoft.com/office/officeart/2005/8/layout/hierarchy2"/>
    <dgm:cxn modelId="{FA963613-6F7D-4136-AC25-35A66F46AEAB}" srcId="{31DC3876-04E3-4AC4-9978-549BDD12A548}" destId="{CCE3E977-FC08-4FD7-9E80-139243E0926E}" srcOrd="1" destOrd="0" parTransId="{41A94703-B064-4A27-AA5C-1EA60C442C0B}" sibTransId="{75F76C94-3E87-433C-A303-901D494372A2}"/>
    <dgm:cxn modelId="{462F7F22-2F37-40CC-A1D8-7CFA3F26AB5D}" srcId="{2D586DA1-1F63-4993-86D3-8D0C965E1D05}" destId="{61CEBEAD-63EF-48ED-B98B-2828F7AE37E3}" srcOrd="0" destOrd="0" parTransId="{482A4402-6269-4AE0-97D5-6938B7A8DA74}" sibTransId="{4DBBD776-B9D0-4339-A724-117A4A0DB774}"/>
    <dgm:cxn modelId="{99F50F9A-D11A-4B81-B7C7-A4EACA1C7CDF}" type="presOf" srcId="{41A94703-B064-4A27-AA5C-1EA60C442C0B}" destId="{EE747F82-E27E-4A01-B8F5-17629BF553FC}" srcOrd="1" destOrd="0" presId="urn:microsoft.com/office/officeart/2005/8/layout/hierarchy2"/>
    <dgm:cxn modelId="{29332D79-27E2-459B-8FE7-0BEA3BAAA187}" srcId="{61CEBEAD-63EF-48ED-B98B-2828F7AE37E3}" destId="{FE130633-580A-45E8-848D-64B59927890C}" srcOrd="1" destOrd="0" parTransId="{0E622171-971D-4072-8CBF-D07ACB381F44}" sibTransId="{3C0E744F-8CB3-47D9-B657-FD25ED76186F}"/>
    <dgm:cxn modelId="{E980065B-5D57-432E-91CF-777B82F0049C}" type="presOf" srcId="{0E622171-971D-4072-8CBF-D07ACB381F44}" destId="{AD9442C9-C6EE-40A7-AD17-ED55D090288F}" srcOrd="1" destOrd="0" presId="urn:microsoft.com/office/officeart/2005/8/layout/hierarchy2"/>
    <dgm:cxn modelId="{AA627BE3-B995-4624-943D-EB57F67A5608}" type="presOf" srcId="{1FF2D1D6-7243-4F4E-B157-806D0070FE25}" destId="{97713BB7-36FA-4415-8490-336C3E356CE4}" srcOrd="1" destOrd="0" presId="urn:microsoft.com/office/officeart/2005/8/layout/hierarchy2"/>
    <dgm:cxn modelId="{32FCB106-A093-4BA0-9D5F-475BFC31D739}" srcId="{FE130633-580A-45E8-848D-64B59927890C}" destId="{792D6759-8D63-4CBE-ADF3-12B0F2C4DBBE}" srcOrd="0" destOrd="0" parTransId="{84DE964B-3754-42E5-9B15-FD1AAC6BA330}" sibTransId="{49BB4EF7-0537-42E6-BA97-15F760F5C76B}"/>
    <dgm:cxn modelId="{123650EE-9666-4A80-AD9B-487A77654895}" type="presOf" srcId="{792D6759-8D63-4CBE-ADF3-12B0F2C4DBBE}" destId="{29D1D0EB-572D-4783-9FCC-8091D9F5CEA8}" srcOrd="0" destOrd="0" presId="urn:microsoft.com/office/officeart/2005/8/layout/hierarchy2"/>
    <dgm:cxn modelId="{7BF5DD9A-285D-4EED-ADFB-F13C9B2C55C5}" type="presOf" srcId="{41A94703-B064-4A27-AA5C-1EA60C442C0B}" destId="{167410C6-C3D8-430D-A645-9FDD20BCC132}" srcOrd="0" destOrd="0" presId="urn:microsoft.com/office/officeart/2005/8/layout/hierarchy2"/>
    <dgm:cxn modelId="{E9EEA766-68A5-4838-88E0-7D58F72F5666}" type="presOf" srcId="{84DE964B-3754-42E5-9B15-FD1AAC6BA330}" destId="{430C9412-8AED-47E2-99C2-6EBAD23EEF90}" srcOrd="1" destOrd="0" presId="urn:microsoft.com/office/officeart/2005/8/layout/hierarchy2"/>
    <dgm:cxn modelId="{DB83B872-54DB-4EB3-B3F9-45D2BC7FDD42}" type="presParOf" srcId="{A7B55B31-4CB9-48BF-85BD-9F0BBF103C0B}" destId="{F4F69F65-2B75-46D5-AA52-0BB541A0D632}" srcOrd="0" destOrd="0" presId="urn:microsoft.com/office/officeart/2005/8/layout/hierarchy2"/>
    <dgm:cxn modelId="{5E55DB10-6C63-4968-B547-46E0AD600D83}" type="presParOf" srcId="{F4F69F65-2B75-46D5-AA52-0BB541A0D632}" destId="{F3651C99-E2BC-45C4-AEFF-33D017250382}" srcOrd="0" destOrd="0" presId="urn:microsoft.com/office/officeart/2005/8/layout/hierarchy2"/>
    <dgm:cxn modelId="{19E39AD6-9CE6-45F5-A804-A36C4E23B8D0}" type="presParOf" srcId="{F4F69F65-2B75-46D5-AA52-0BB541A0D632}" destId="{AA4E490D-2FF7-41D6-899C-3B9A234FEFC7}" srcOrd="1" destOrd="0" presId="urn:microsoft.com/office/officeart/2005/8/layout/hierarchy2"/>
    <dgm:cxn modelId="{5309EC0D-3B1D-4F19-B44C-47DBF5C33CF8}" type="presParOf" srcId="{AA4E490D-2FF7-41D6-899C-3B9A234FEFC7}" destId="{CC62017D-7296-4352-9EE0-704DD64886A9}" srcOrd="0" destOrd="0" presId="urn:microsoft.com/office/officeart/2005/8/layout/hierarchy2"/>
    <dgm:cxn modelId="{A3A08321-37E3-4670-A824-CFEFE51A119F}" type="presParOf" srcId="{CC62017D-7296-4352-9EE0-704DD64886A9}" destId="{97713BB7-36FA-4415-8490-336C3E356CE4}" srcOrd="0" destOrd="0" presId="urn:microsoft.com/office/officeart/2005/8/layout/hierarchy2"/>
    <dgm:cxn modelId="{3727F583-D3D2-4EF9-B83E-5ACB275927A9}" type="presParOf" srcId="{AA4E490D-2FF7-41D6-899C-3B9A234FEFC7}" destId="{ADECCBFE-C135-4D3B-9841-729D3613E8D0}" srcOrd="1" destOrd="0" presId="urn:microsoft.com/office/officeart/2005/8/layout/hierarchy2"/>
    <dgm:cxn modelId="{9A79BB9F-0FA3-43F7-8191-96799B50DD6A}" type="presParOf" srcId="{ADECCBFE-C135-4D3B-9841-729D3613E8D0}" destId="{7194A23A-A3E0-4A9C-9839-5A30B6F2BBB3}" srcOrd="0" destOrd="0" presId="urn:microsoft.com/office/officeart/2005/8/layout/hierarchy2"/>
    <dgm:cxn modelId="{4C5C88BA-756D-417C-A7CC-BE55C75CEB73}" type="presParOf" srcId="{ADECCBFE-C135-4D3B-9841-729D3613E8D0}" destId="{791B182F-885B-46DB-B0B6-ED107B2D10F2}" srcOrd="1" destOrd="0" presId="urn:microsoft.com/office/officeart/2005/8/layout/hierarchy2"/>
    <dgm:cxn modelId="{533F37CD-83AD-45F1-BE8F-D366FC1C8925}" type="presParOf" srcId="{791B182F-885B-46DB-B0B6-ED107B2D10F2}" destId="{DFFB10B1-421E-4E55-B6EE-CF67EE48C867}" srcOrd="0" destOrd="0" presId="urn:microsoft.com/office/officeart/2005/8/layout/hierarchy2"/>
    <dgm:cxn modelId="{B0C68284-792F-4917-9167-68DF11708AD4}" type="presParOf" srcId="{DFFB10B1-421E-4E55-B6EE-CF67EE48C867}" destId="{D6AACE17-40FC-40C7-B268-6744936CA594}" srcOrd="0" destOrd="0" presId="urn:microsoft.com/office/officeart/2005/8/layout/hierarchy2"/>
    <dgm:cxn modelId="{F5AACEB2-F178-43DF-8D23-761AB68189C6}" type="presParOf" srcId="{791B182F-885B-46DB-B0B6-ED107B2D10F2}" destId="{E3F571F6-E496-4445-ABFF-B6478FE1CCED}" srcOrd="1" destOrd="0" presId="urn:microsoft.com/office/officeart/2005/8/layout/hierarchy2"/>
    <dgm:cxn modelId="{8F91230A-A0D0-495A-B258-36197BAA328F}" type="presParOf" srcId="{E3F571F6-E496-4445-ABFF-B6478FE1CCED}" destId="{76299EDA-5860-456C-BA29-9220D5E2B2B6}" srcOrd="0" destOrd="0" presId="urn:microsoft.com/office/officeart/2005/8/layout/hierarchy2"/>
    <dgm:cxn modelId="{7268C0AD-09D8-4FD7-82D8-BE826D7AB755}" type="presParOf" srcId="{E3F571F6-E496-4445-ABFF-B6478FE1CCED}" destId="{2C6FD2E7-82D8-4CBB-BA77-764879AAAE66}" srcOrd="1" destOrd="0" presId="urn:microsoft.com/office/officeart/2005/8/layout/hierarchy2"/>
    <dgm:cxn modelId="{E700E6AE-7EEC-4A03-9569-C61B3357AEF0}" type="presParOf" srcId="{791B182F-885B-46DB-B0B6-ED107B2D10F2}" destId="{167410C6-C3D8-430D-A645-9FDD20BCC132}" srcOrd="2" destOrd="0" presId="urn:microsoft.com/office/officeart/2005/8/layout/hierarchy2"/>
    <dgm:cxn modelId="{40F37B3E-0F5B-48EC-AE8C-DC36472BBA0E}" type="presParOf" srcId="{167410C6-C3D8-430D-A645-9FDD20BCC132}" destId="{EE747F82-E27E-4A01-B8F5-17629BF553FC}" srcOrd="0" destOrd="0" presId="urn:microsoft.com/office/officeart/2005/8/layout/hierarchy2"/>
    <dgm:cxn modelId="{E7DB1EFC-8D3C-4728-B29C-D9F38D3480BC}" type="presParOf" srcId="{791B182F-885B-46DB-B0B6-ED107B2D10F2}" destId="{4E6F0486-39D7-4160-B721-ABFCEAF0B46D}" srcOrd="3" destOrd="0" presId="urn:microsoft.com/office/officeart/2005/8/layout/hierarchy2"/>
    <dgm:cxn modelId="{F145C745-A1D0-4609-BFCE-A59A4BAFC27F}" type="presParOf" srcId="{4E6F0486-39D7-4160-B721-ABFCEAF0B46D}" destId="{32F5E375-9C87-4391-8D5B-7730B6FC9DC4}" srcOrd="0" destOrd="0" presId="urn:microsoft.com/office/officeart/2005/8/layout/hierarchy2"/>
    <dgm:cxn modelId="{B4A109E8-F418-4017-863B-5ECB0A07B0C5}" type="presParOf" srcId="{4E6F0486-39D7-4160-B721-ABFCEAF0B46D}" destId="{B1279926-5A00-4B23-9D3E-EB32DB719981}" srcOrd="1" destOrd="0" presId="urn:microsoft.com/office/officeart/2005/8/layout/hierarchy2"/>
    <dgm:cxn modelId="{FCC771E4-638A-4E84-A556-D915FA6BC2A0}" type="presParOf" srcId="{AA4E490D-2FF7-41D6-899C-3B9A234FEFC7}" destId="{E1E9E8D0-FBCA-457D-822C-5689AAE701DF}" srcOrd="2" destOrd="0" presId="urn:microsoft.com/office/officeart/2005/8/layout/hierarchy2"/>
    <dgm:cxn modelId="{BE2EEE9E-D1C9-46BF-B296-58A7163F2A69}" type="presParOf" srcId="{E1E9E8D0-FBCA-457D-822C-5689AAE701DF}" destId="{AD9442C9-C6EE-40A7-AD17-ED55D090288F}" srcOrd="0" destOrd="0" presId="urn:microsoft.com/office/officeart/2005/8/layout/hierarchy2"/>
    <dgm:cxn modelId="{DA90B7D1-DDD1-4436-B4F1-0DD76DF1822E}" type="presParOf" srcId="{AA4E490D-2FF7-41D6-899C-3B9A234FEFC7}" destId="{E4C082DA-63C9-401B-95AB-204977B15F9B}" srcOrd="3" destOrd="0" presId="urn:microsoft.com/office/officeart/2005/8/layout/hierarchy2"/>
    <dgm:cxn modelId="{A8B75DA9-1166-4AB6-8E8C-2FCD9B5D41E4}" type="presParOf" srcId="{E4C082DA-63C9-401B-95AB-204977B15F9B}" destId="{AD8F9D0E-32EE-43E2-901A-E80CD944002B}" srcOrd="0" destOrd="0" presId="urn:microsoft.com/office/officeart/2005/8/layout/hierarchy2"/>
    <dgm:cxn modelId="{CC86834C-920E-42D8-B3A3-3C6C8E3921D1}" type="presParOf" srcId="{E4C082DA-63C9-401B-95AB-204977B15F9B}" destId="{D921247B-C019-45FD-95B2-0C701CA022D8}" srcOrd="1" destOrd="0" presId="urn:microsoft.com/office/officeart/2005/8/layout/hierarchy2"/>
    <dgm:cxn modelId="{B62F715B-11E0-478E-B548-119EE93BD209}" type="presParOf" srcId="{D921247B-C019-45FD-95B2-0C701CA022D8}" destId="{7E2BF34C-9A3C-489E-945C-2908C849DBD7}" srcOrd="0" destOrd="0" presId="urn:microsoft.com/office/officeart/2005/8/layout/hierarchy2"/>
    <dgm:cxn modelId="{5410095C-E905-4D28-9EB0-E8A5A4C24FE9}" type="presParOf" srcId="{7E2BF34C-9A3C-489E-945C-2908C849DBD7}" destId="{430C9412-8AED-47E2-99C2-6EBAD23EEF90}" srcOrd="0" destOrd="0" presId="urn:microsoft.com/office/officeart/2005/8/layout/hierarchy2"/>
    <dgm:cxn modelId="{DCB5AD52-7407-49C1-878A-DEE54BCA099D}" type="presParOf" srcId="{D921247B-C019-45FD-95B2-0C701CA022D8}" destId="{2F273BC8-FF51-4693-8561-92D20407A501}" srcOrd="1" destOrd="0" presId="urn:microsoft.com/office/officeart/2005/8/layout/hierarchy2"/>
    <dgm:cxn modelId="{79A585DF-93E1-4D59-AF23-D3875740CA0B}" type="presParOf" srcId="{2F273BC8-FF51-4693-8561-92D20407A501}" destId="{29D1D0EB-572D-4783-9FCC-8091D9F5CEA8}" srcOrd="0" destOrd="0" presId="urn:microsoft.com/office/officeart/2005/8/layout/hierarchy2"/>
    <dgm:cxn modelId="{976DA8D3-2F33-4AD5-9293-E9A15675846C}" type="presParOf" srcId="{2F273BC8-FF51-4693-8561-92D20407A501}" destId="{78813B9D-636F-496E-96E8-5A3CCA40952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90DD8-A40C-4350-8F04-D66E35A3301B}"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s-CO"/>
        </a:p>
      </dgm:t>
    </dgm:pt>
    <dgm:pt modelId="{01D47CA6-6417-45A0-A4A6-6F507DF643F0}">
      <dgm:prSet phldrT="[Texto]" custT="1"/>
      <dgm:spPr/>
      <dgm:t>
        <a:bodyPr/>
        <a:lstStyle/>
        <a:p>
          <a:r>
            <a:rPr lang="es-CO" sz="2400" b="1" dirty="0">
              <a:effectLst>
                <a:outerShdw blurRad="38100" dist="38100" dir="2700000" algn="tl">
                  <a:srgbClr val="000000">
                    <a:alpha val="43137"/>
                  </a:srgbClr>
                </a:outerShdw>
              </a:effectLst>
            </a:rPr>
            <a:t>Sistema Nacional Integrado de Inspección del Trabajo</a:t>
          </a:r>
        </a:p>
      </dgm:t>
    </dgm:pt>
    <dgm:pt modelId="{14CBE1D2-89B0-479C-8FFB-D6A2BABB1C91}" type="parTrans" cxnId="{8013DDB5-F39C-47DC-AB90-1DBFD572C8E2}">
      <dgm:prSet/>
      <dgm:spPr/>
      <dgm:t>
        <a:bodyPr/>
        <a:lstStyle/>
        <a:p>
          <a:endParaRPr lang="es-CO"/>
        </a:p>
      </dgm:t>
    </dgm:pt>
    <dgm:pt modelId="{6ADBDECE-F67D-43C9-86AE-DC2967AFC8C9}" type="sibTrans" cxnId="{8013DDB5-F39C-47DC-AB90-1DBFD572C8E2}">
      <dgm:prSet/>
      <dgm:spPr/>
      <dgm:t>
        <a:bodyPr/>
        <a:lstStyle/>
        <a:p>
          <a:endParaRPr lang="es-CO"/>
        </a:p>
      </dgm:t>
    </dgm:pt>
    <dgm:pt modelId="{34C440A1-728A-4D39-AC14-B52D2763EEEC}">
      <dgm:prSet phldrT="[Texto]" custT="1"/>
      <dgm:spPr/>
      <dgm:t>
        <a:bodyPr/>
        <a:lstStyle/>
        <a:p>
          <a:r>
            <a:rPr lang="es-CO" sz="2800" dirty="0"/>
            <a:t>Un único cuerpo de  Inspección del Trabajo</a:t>
          </a:r>
        </a:p>
      </dgm:t>
    </dgm:pt>
    <dgm:pt modelId="{6983C858-C76A-4F4B-955D-CCE3ACD8E759}" type="parTrans" cxnId="{2519DDA6-77ED-4811-9725-311C0A19233E}">
      <dgm:prSet/>
      <dgm:spPr/>
      <dgm:t>
        <a:bodyPr/>
        <a:lstStyle/>
        <a:p>
          <a:endParaRPr lang="es-CO"/>
        </a:p>
      </dgm:t>
    </dgm:pt>
    <dgm:pt modelId="{577DECDE-296C-42E3-9314-E1044225FFF1}" type="sibTrans" cxnId="{2519DDA6-77ED-4811-9725-311C0A19233E}">
      <dgm:prSet/>
      <dgm:spPr/>
      <dgm:t>
        <a:bodyPr/>
        <a:lstStyle/>
        <a:p>
          <a:endParaRPr lang="es-CO"/>
        </a:p>
      </dgm:t>
    </dgm:pt>
    <dgm:pt modelId="{CE256CFE-CDC7-4723-A57D-27F926BF08A5}">
      <dgm:prSet phldrT="[Texto]"/>
      <dgm:spPr/>
      <dgm:t>
        <a:bodyPr/>
        <a:lstStyle/>
        <a:p>
          <a:r>
            <a:rPr lang="es-CO" dirty="0"/>
            <a:t>Normas Laborales individuales y colectivas</a:t>
          </a:r>
        </a:p>
        <a:p>
          <a:r>
            <a:rPr lang="es-CO" dirty="0"/>
            <a:t>Normas Riesgos Laborales y de Seguridad y Salud en el Trabajo</a:t>
          </a:r>
        </a:p>
        <a:p>
          <a:r>
            <a:rPr lang="es-CO" dirty="0"/>
            <a:t>Normas Seguridad Social en Pensiones</a:t>
          </a:r>
        </a:p>
        <a:p>
          <a:r>
            <a:rPr lang="es-CO" dirty="0"/>
            <a:t>Normas sociales encomendadas (por ejemplo Tercerización, discriminación, empleo de emergencia, </a:t>
          </a:r>
          <a:r>
            <a:rPr lang="es-CO" dirty="0" err="1"/>
            <a:t>etc</a:t>
          </a:r>
          <a:r>
            <a:rPr lang="es-CO" dirty="0"/>
            <a:t>)</a:t>
          </a:r>
        </a:p>
      </dgm:t>
    </dgm:pt>
    <dgm:pt modelId="{E57D407A-9268-4531-8F9B-874EAB140A92}" type="parTrans" cxnId="{2272BACE-268E-4715-88AD-9A4555CFD615}">
      <dgm:prSet/>
      <dgm:spPr/>
      <dgm:t>
        <a:bodyPr/>
        <a:lstStyle/>
        <a:p>
          <a:endParaRPr lang="es-CO"/>
        </a:p>
      </dgm:t>
    </dgm:pt>
    <dgm:pt modelId="{C1E91838-02B0-477E-9B81-5413AA5F145F}" type="sibTrans" cxnId="{2272BACE-268E-4715-88AD-9A4555CFD615}">
      <dgm:prSet/>
      <dgm:spPr/>
      <dgm:t>
        <a:bodyPr/>
        <a:lstStyle/>
        <a:p>
          <a:endParaRPr lang="es-CO"/>
        </a:p>
      </dgm:t>
    </dgm:pt>
    <dgm:pt modelId="{DACBFA11-9A68-466B-99A9-F295436EFED4}" type="pres">
      <dgm:prSet presAssocID="{45B90DD8-A40C-4350-8F04-D66E35A3301B}" presName="outerComposite" presStyleCnt="0">
        <dgm:presLayoutVars>
          <dgm:chMax val="5"/>
          <dgm:dir/>
          <dgm:resizeHandles val="exact"/>
        </dgm:presLayoutVars>
      </dgm:prSet>
      <dgm:spPr/>
      <dgm:t>
        <a:bodyPr/>
        <a:lstStyle/>
        <a:p>
          <a:endParaRPr lang="en-US"/>
        </a:p>
      </dgm:t>
    </dgm:pt>
    <dgm:pt modelId="{E778BBD2-3233-46CF-9CDA-E2124757E4FE}" type="pres">
      <dgm:prSet presAssocID="{45B90DD8-A40C-4350-8F04-D66E35A3301B}" presName="dummyMaxCanvas" presStyleCnt="0">
        <dgm:presLayoutVars/>
      </dgm:prSet>
      <dgm:spPr/>
    </dgm:pt>
    <dgm:pt modelId="{C1520647-9E67-4F72-8FA1-5E75BBB1F258}" type="pres">
      <dgm:prSet presAssocID="{45B90DD8-A40C-4350-8F04-D66E35A3301B}" presName="ThreeNodes_1" presStyleLbl="node1" presStyleIdx="0" presStyleCnt="3">
        <dgm:presLayoutVars>
          <dgm:bulletEnabled val="1"/>
        </dgm:presLayoutVars>
      </dgm:prSet>
      <dgm:spPr/>
      <dgm:t>
        <a:bodyPr/>
        <a:lstStyle/>
        <a:p>
          <a:endParaRPr lang="en-US"/>
        </a:p>
      </dgm:t>
    </dgm:pt>
    <dgm:pt modelId="{03401156-75BE-4EF8-8B7F-4004E43C564C}" type="pres">
      <dgm:prSet presAssocID="{45B90DD8-A40C-4350-8F04-D66E35A3301B}" presName="ThreeNodes_2" presStyleLbl="node1" presStyleIdx="1" presStyleCnt="3">
        <dgm:presLayoutVars>
          <dgm:bulletEnabled val="1"/>
        </dgm:presLayoutVars>
      </dgm:prSet>
      <dgm:spPr/>
      <dgm:t>
        <a:bodyPr/>
        <a:lstStyle/>
        <a:p>
          <a:endParaRPr lang="en-US"/>
        </a:p>
      </dgm:t>
    </dgm:pt>
    <dgm:pt modelId="{08F2DB83-6DFF-42C0-AAE0-1FBA4F2D0BA4}" type="pres">
      <dgm:prSet presAssocID="{45B90DD8-A40C-4350-8F04-D66E35A3301B}" presName="ThreeNodes_3" presStyleLbl="node1" presStyleIdx="2" presStyleCnt="3">
        <dgm:presLayoutVars>
          <dgm:bulletEnabled val="1"/>
        </dgm:presLayoutVars>
      </dgm:prSet>
      <dgm:spPr/>
      <dgm:t>
        <a:bodyPr/>
        <a:lstStyle/>
        <a:p>
          <a:endParaRPr lang="en-US"/>
        </a:p>
      </dgm:t>
    </dgm:pt>
    <dgm:pt modelId="{34D49787-4383-4B55-B359-241FC31E94B5}" type="pres">
      <dgm:prSet presAssocID="{45B90DD8-A40C-4350-8F04-D66E35A3301B}" presName="ThreeConn_1-2" presStyleLbl="fgAccFollowNode1" presStyleIdx="0" presStyleCnt="2">
        <dgm:presLayoutVars>
          <dgm:bulletEnabled val="1"/>
        </dgm:presLayoutVars>
      </dgm:prSet>
      <dgm:spPr/>
      <dgm:t>
        <a:bodyPr/>
        <a:lstStyle/>
        <a:p>
          <a:endParaRPr lang="en-US"/>
        </a:p>
      </dgm:t>
    </dgm:pt>
    <dgm:pt modelId="{B188C110-EDB9-43F1-916E-0D2A1D85E122}" type="pres">
      <dgm:prSet presAssocID="{45B90DD8-A40C-4350-8F04-D66E35A3301B}" presName="ThreeConn_2-3" presStyleLbl="fgAccFollowNode1" presStyleIdx="1" presStyleCnt="2">
        <dgm:presLayoutVars>
          <dgm:bulletEnabled val="1"/>
        </dgm:presLayoutVars>
      </dgm:prSet>
      <dgm:spPr/>
      <dgm:t>
        <a:bodyPr/>
        <a:lstStyle/>
        <a:p>
          <a:endParaRPr lang="en-US"/>
        </a:p>
      </dgm:t>
    </dgm:pt>
    <dgm:pt modelId="{E36AC0C5-8AC1-40AB-A8EC-6C43B8525183}" type="pres">
      <dgm:prSet presAssocID="{45B90DD8-A40C-4350-8F04-D66E35A3301B}" presName="ThreeNodes_1_text" presStyleLbl="node1" presStyleIdx="2" presStyleCnt="3">
        <dgm:presLayoutVars>
          <dgm:bulletEnabled val="1"/>
        </dgm:presLayoutVars>
      </dgm:prSet>
      <dgm:spPr/>
      <dgm:t>
        <a:bodyPr/>
        <a:lstStyle/>
        <a:p>
          <a:endParaRPr lang="en-US"/>
        </a:p>
      </dgm:t>
    </dgm:pt>
    <dgm:pt modelId="{E81C02CF-E5FA-4B18-9737-03EB1287719E}" type="pres">
      <dgm:prSet presAssocID="{45B90DD8-A40C-4350-8F04-D66E35A3301B}" presName="ThreeNodes_2_text" presStyleLbl="node1" presStyleIdx="2" presStyleCnt="3">
        <dgm:presLayoutVars>
          <dgm:bulletEnabled val="1"/>
        </dgm:presLayoutVars>
      </dgm:prSet>
      <dgm:spPr/>
      <dgm:t>
        <a:bodyPr/>
        <a:lstStyle/>
        <a:p>
          <a:endParaRPr lang="en-US"/>
        </a:p>
      </dgm:t>
    </dgm:pt>
    <dgm:pt modelId="{32F734FC-A2C4-4A27-897E-4AD12F607897}" type="pres">
      <dgm:prSet presAssocID="{45B90DD8-A40C-4350-8F04-D66E35A3301B}" presName="ThreeNodes_3_text" presStyleLbl="node1" presStyleIdx="2" presStyleCnt="3">
        <dgm:presLayoutVars>
          <dgm:bulletEnabled val="1"/>
        </dgm:presLayoutVars>
      </dgm:prSet>
      <dgm:spPr/>
      <dgm:t>
        <a:bodyPr/>
        <a:lstStyle/>
        <a:p>
          <a:endParaRPr lang="en-US"/>
        </a:p>
      </dgm:t>
    </dgm:pt>
  </dgm:ptLst>
  <dgm:cxnLst>
    <dgm:cxn modelId="{2519DDA6-77ED-4811-9725-311C0A19233E}" srcId="{45B90DD8-A40C-4350-8F04-D66E35A3301B}" destId="{34C440A1-728A-4D39-AC14-B52D2763EEEC}" srcOrd="1" destOrd="0" parTransId="{6983C858-C76A-4F4B-955D-CCE3ACD8E759}" sibTransId="{577DECDE-296C-42E3-9314-E1044225FFF1}"/>
    <dgm:cxn modelId="{93A8378F-D271-4FD4-B6C9-FC54BBF2AB0F}" type="presOf" srcId="{45B90DD8-A40C-4350-8F04-D66E35A3301B}" destId="{DACBFA11-9A68-466B-99A9-F295436EFED4}" srcOrd="0" destOrd="0" presId="urn:microsoft.com/office/officeart/2005/8/layout/vProcess5"/>
    <dgm:cxn modelId="{0CB64B27-F397-4995-9F27-43F03130E8BD}" type="presOf" srcId="{34C440A1-728A-4D39-AC14-B52D2763EEEC}" destId="{03401156-75BE-4EF8-8B7F-4004E43C564C}" srcOrd="0" destOrd="0" presId="urn:microsoft.com/office/officeart/2005/8/layout/vProcess5"/>
    <dgm:cxn modelId="{55C030F0-E499-4FFB-89BE-68AE4F405B98}" type="presOf" srcId="{CE256CFE-CDC7-4723-A57D-27F926BF08A5}" destId="{08F2DB83-6DFF-42C0-AAE0-1FBA4F2D0BA4}" srcOrd="0" destOrd="0" presId="urn:microsoft.com/office/officeart/2005/8/layout/vProcess5"/>
    <dgm:cxn modelId="{2272BACE-268E-4715-88AD-9A4555CFD615}" srcId="{45B90DD8-A40C-4350-8F04-D66E35A3301B}" destId="{CE256CFE-CDC7-4723-A57D-27F926BF08A5}" srcOrd="2" destOrd="0" parTransId="{E57D407A-9268-4531-8F9B-874EAB140A92}" sibTransId="{C1E91838-02B0-477E-9B81-5413AA5F145F}"/>
    <dgm:cxn modelId="{2D576CF6-95E5-4398-9805-803975D59208}" type="presOf" srcId="{CE256CFE-CDC7-4723-A57D-27F926BF08A5}" destId="{32F734FC-A2C4-4A27-897E-4AD12F607897}" srcOrd="1" destOrd="0" presId="urn:microsoft.com/office/officeart/2005/8/layout/vProcess5"/>
    <dgm:cxn modelId="{62779241-7E11-434F-BB4C-DB879B670E17}" type="presOf" srcId="{01D47CA6-6417-45A0-A4A6-6F507DF643F0}" destId="{C1520647-9E67-4F72-8FA1-5E75BBB1F258}" srcOrd="0" destOrd="0" presId="urn:microsoft.com/office/officeart/2005/8/layout/vProcess5"/>
    <dgm:cxn modelId="{A7C5976B-D402-407B-B742-A044A42DDE7E}" type="presOf" srcId="{34C440A1-728A-4D39-AC14-B52D2763EEEC}" destId="{E81C02CF-E5FA-4B18-9737-03EB1287719E}" srcOrd="1" destOrd="0" presId="urn:microsoft.com/office/officeart/2005/8/layout/vProcess5"/>
    <dgm:cxn modelId="{7DE4A061-A666-448A-8C4A-B46E56572954}" type="presOf" srcId="{577DECDE-296C-42E3-9314-E1044225FFF1}" destId="{B188C110-EDB9-43F1-916E-0D2A1D85E122}" srcOrd="0" destOrd="0" presId="urn:microsoft.com/office/officeart/2005/8/layout/vProcess5"/>
    <dgm:cxn modelId="{295B38C5-45C8-496F-89C8-9C5C790E02F0}" type="presOf" srcId="{01D47CA6-6417-45A0-A4A6-6F507DF643F0}" destId="{E36AC0C5-8AC1-40AB-A8EC-6C43B8525183}" srcOrd="1" destOrd="0" presId="urn:microsoft.com/office/officeart/2005/8/layout/vProcess5"/>
    <dgm:cxn modelId="{8013DDB5-F39C-47DC-AB90-1DBFD572C8E2}" srcId="{45B90DD8-A40C-4350-8F04-D66E35A3301B}" destId="{01D47CA6-6417-45A0-A4A6-6F507DF643F0}" srcOrd="0" destOrd="0" parTransId="{14CBE1D2-89B0-479C-8FFB-D6A2BABB1C91}" sibTransId="{6ADBDECE-F67D-43C9-86AE-DC2967AFC8C9}"/>
    <dgm:cxn modelId="{232FB7F1-0155-4728-9CE6-97660EB0CFDD}" type="presOf" srcId="{6ADBDECE-F67D-43C9-86AE-DC2967AFC8C9}" destId="{34D49787-4383-4B55-B359-241FC31E94B5}" srcOrd="0" destOrd="0" presId="urn:microsoft.com/office/officeart/2005/8/layout/vProcess5"/>
    <dgm:cxn modelId="{2A4AB63A-65BF-4EDE-8D7D-6CF3ABAAF40E}" type="presParOf" srcId="{DACBFA11-9A68-466B-99A9-F295436EFED4}" destId="{E778BBD2-3233-46CF-9CDA-E2124757E4FE}" srcOrd="0" destOrd="0" presId="urn:microsoft.com/office/officeart/2005/8/layout/vProcess5"/>
    <dgm:cxn modelId="{D65341AA-C864-4452-A79C-427B03B8FF73}" type="presParOf" srcId="{DACBFA11-9A68-466B-99A9-F295436EFED4}" destId="{C1520647-9E67-4F72-8FA1-5E75BBB1F258}" srcOrd="1" destOrd="0" presId="urn:microsoft.com/office/officeart/2005/8/layout/vProcess5"/>
    <dgm:cxn modelId="{69414CF5-32A6-4DF4-AF45-E0080038DBA2}" type="presParOf" srcId="{DACBFA11-9A68-466B-99A9-F295436EFED4}" destId="{03401156-75BE-4EF8-8B7F-4004E43C564C}" srcOrd="2" destOrd="0" presId="urn:microsoft.com/office/officeart/2005/8/layout/vProcess5"/>
    <dgm:cxn modelId="{D5307533-0743-4F1B-84E7-1C92FA908F73}" type="presParOf" srcId="{DACBFA11-9A68-466B-99A9-F295436EFED4}" destId="{08F2DB83-6DFF-42C0-AAE0-1FBA4F2D0BA4}" srcOrd="3" destOrd="0" presId="urn:microsoft.com/office/officeart/2005/8/layout/vProcess5"/>
    <dgm:cxn modelId="{1A6B903B-7B3B-43D0-A928-1F13DAAA4D3E}" type="presParOf" srcId="{DACBFA11-9A68-466B-99A9-F295436EFED4}" destId="{34D49787-4383-4B55-B359-241FC31E94B5}" srcOrd="4" destOrd="0" presId="urn:microsoft.com/office/officeart/2005/8/layout/vProcess5"/>
    <dgm:cxn modelId="{08ED3197-A1F0-4FBF-AEA3-D1F55F3ABEBC}" type="presParOf" srcId="{DACBFA11-9A68-466B-99A9-F295436EFED4}" destId="{B188C110-EDB9-43F1-916E-0D2A1D85E122}" srcOrd="5" destOrd="0" presId="urn:microsoft.com/office/officeart/2005/8/layout/vProcess5"/>
    <dgm:cxn modelId="{46E4662A-80AC-4F9C-8B49-CB13E735A87A}" type="presParOf" srcId="{DACBFA11-9A68-466B-99A9-F295436EFED4}" destId="{E36AC0C5-8AC1-40AB-A8EC-6C43B8525183}" srcOrd="6" destOrd="0" presId="urn:microsoft.com/office/officeart/2005/8/layout/vProcess5"/>
    <dgm:cxn modelId="{386FA335-D24A-41C4-9627-97F4363AFC07}" type="presParOf" srcId="{DACBFA11-9A68-466B-99A9-F295436EFED4}" destId="{E81C02CF-E5FA-4B18-9737-03EB1287719E}" srcOrd="7" destOrd="0" presId="urn:microsoft.com/office/officeart/2005/8/layout/vProcess5"/>
    <dgm:cxn modelId="{0B4BB0EE-8E86-4252-BD02-5B5E2A48662D}" type="presParOf" srcId="{DACBFA11-9A68-466B-99A9-F295436EFED4}" destId="{32F734FC-A2C4-4A27-897E-4AD12F6078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E0314-1DD7-4784-9F4B-17782C355BA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S"/>
        </a:p>
      </dgm:t>
    </dgm:pt>
    <dgm:pt modelId="{07158176-C419-413E-AA2D-C8AE71373378}">
      <dgm:prSet custT="1"/>
      <dgm:spPr>
        <a:solidFill>
          <a:srgbClr val="32C01A"/>
        </a:solidFill>
      </dgm:spPr>
      <dgm:t>
        <a:bodyPr/>
        <a:lstStyle/>
        <a:p>
          <a:pPr algn="ctr"/>
          <a:r>
            <a:rPr lang="es-CO" sz="2000" b="1" dirty="0">
              <a:solidFill>
                <a:srgbClr val="2B5338"/>
              </a:solidFill>
            </a:rPr>
            <a:t>Inspección Vigilancia y Control e investigación de accidentes</a:t>
          </a:r>
          <a:endParaRPr lang="x-none" sz="2000" dirty="0">
            <a:solidFill>
              <a:srgbClr val="2B5338"/>
            </a:solidFill>
          </a:endParaRPr>
        </a:p>
      </dgm:t>
    </dgm:pt>
    <dgm:pt modelId="{8262F6BA-0708-4BDC-B4DA-7A124DF3A747}" type="parTrans" cxnId="{FFA1D9F8-08BA-4649-8110-5FF537B1E56D}">
      <dgm:prSet/>
      <dgm:spPr/>
      <dgm:t>
        <a:bodyPr/>
        <a:lstStyle/>
        <a:p>
          <a:endParaRPr lang="es-ES"/>
        </a:p>
      </dgm:t>
    </dgm:pt>
    <dgm:pt modelId="{969E5B86-C731-4176-B67B-E7F6C045EF9D}" type="sibTrans" cxnId="{FFA1D9F8-08BA-4649-8110-5FF537B1E56D}">
      <dgm:prSet/>
      <dgm:spPr/>
      <dgm:t>
        <a:bodyPr/>
        <a:lstStyle/>
        <a:p>
          <a:endParaRPr lang="es-ES"/>
        </a:p>
      </dgm:t>
    </dgm:pt>
    <dgm:pt modelId="{C5896C5F-F3ED-43AF-A772-B2920191637B}">
      <dgm:prSet/>
      <dgm:spPr/>
      <dgm:t>
        <a:bodyPr/>
        <a:lstStyle/>
        <a:p>
          <a:r>
            <a:rPr lang="es-CO" b="1" dirty="0">
              <a:solidFill>
                <a:schemeClr val="tx2">
                  <a:lumMod val="75000"/>
                </a:schemeClr>
              </a:solidFill>
            </a:rPr>
            <a:t>Formación como Líderes en Seguridad Minera y en Hidrocarburos</a:t>
          </a:r>
        </a:p>
      </dgm:t>
    </dgm:pt>
    <dgm:pt modelId="{F1402554-89A2-47FC-9833-155DA00C8899}" type="parTrans" cxnId="{EC98051B-4CA7-4077-8A1A-29061C9853F5}">
      <dgm:prSet/>
      <dgm:spPr/>
      <dgm:t>
        <a:bodyPr/>
        <a:lstStyle/>
        <a:p>
          <a:endParaRPr lang="es-ES"/>
        </a:p>
      </dgm:t>
    </dgm:pt>
    <dgm:pt modelId="{5B2312E0-14E4-408B-A421-A35434912D04}" type="sibTrans" cxnId="{EC98051B-4CA7-4077-8A1A-29061C9853F5}">
      <dgm:prSet/>
      <dgm:spPr/>
      <dgm:t>
        <a:bodyPr/>
        <a:lstStyle/>
        <a:p>
          <a:endParaRPr lang="es-ES"/>
        </a:p>
      </dgm:t>
    </dgm:pt>
    <dgm:pt modelId="{EFCFF6E9-03AD-48D2-BF9B-CF188B0B38BA}">
      <dgm:prSet/>
      <dgm:spPr>
        <a:solidFill>
          <a:srgbClr val="92D050"/>
        </a:solidFill>
      </dgm:spPr>
      <dgm:t>
        <a:bodyPr/>
        <a:lstStyle/>
        <a:p>
          <a:r>
            <a:rPr lang="es-CO" b="1" dirty="0">
              <a:solidFill>
                <a:srgbClr val="007E39"/>
              </a:solidFill>
            </a:rPr>
            <a:t>Socialización y Capacitación en Seguridad Minera </a:t>
          </a:r>
          <a:r>
            <a:rPr lang="es-CO" b="1" dirty="0">
              <a:solidFill>
                <a:schemeClr val="tx2">
                  <a:lumMod val="75000"/>
                </a:schemeClr>
              </a:solidFill>
            </a:rPr>
            <a:t>y en Hidrocarburos</a:t>
          </a:r>
          <a:endParaRPr lang="es-CO" b="1" dirty="0">
            <a:solidFill>
              <a:srgbClr val="007E39"/>
            </a:solidFill>
          </a:endParaRPr>
        </a:p>
      </dgm:t>
    </dgm:pt>
    <dgm:pt modelId="{06D1BA82-613D-4CCB-B1CD-380A8F2C2F3D}" type="parTrans" cxnId="{9CD89E91-043F-4E03-90A0-575ABBF489E5}">
      <dgm:prSet/>
      <dgm:spPr/>
      <dgm:t>
        <a:bodyPr/>
        <a:lstStyle/>
        <a:p>
          <a:endParaRPr lang="es-ES"/>
        </a:p>
      </dgm:t>
    </dgm:pt>
    <dgm:pt modelId="{21C2360E-7D2F-473F-AB6A-62377CE7972C}" type="sibTrans" cxnId="{9CD89E91-043F-4E03-90A0-575ABBF489E5}">
      <dgm:prSet/>
      <dgm:spPr/>
      <dgm:t>
        <a:bodyPr/>
        <a:lstStyle/>
        <a:p>
          <a:endParaRPr lang="es-ES"/>
        </a:p>
      </dgm:t>
    </dgm:pt>
    <dgm:pt modelId="{C38B5A2D-5163-46A2-B05D-2C2403A3C2C9}">
      <dgm:prSet/>
      <dgm:spPr>
        <a:solidFill>
          <a:schemeClr val="accent1">
            <a:lumMod val="60000"/>
            <a:lumOff val="40000"/>
          </a:schemeClr>
        </a:solidFill>
      </dgm:spPr>
      <dgm:t>
        <a:bodyPr/>
        <a:lstStyle/>
        <a:p>
          <a:r>
            <a:rPr lang="es-CO" b="1" dirty="0">
              <a:solidFill>
                <a:schemeClr val="accent1">
                  <a:lumMod val="50000"/>
                </a:schemeClr>
              </a:solidFill>
            </a:rPr>
            <a:t>Articulación Sectorial</a:t>
          </a:r>
          <a:endParaRPr lang="es-CO" dirty="0">
            <a:solidFill>
              <a:schemeClr val="accent1">
                <a:lumMod val="50000"/>
              </a:schemeClr>
            </a:solidFill>
          </a:endParaRPr>
        </a:p>
      </dgm:t>
    </dgm:pt>
    <dgm:pt modelId="{C44721C0-A7CD-40F5-A341-0E12C27B4E77}" type="parTrans" cxnId="{62CB8516-41AF-4565-B92E-45B226C21C6E}">
      <dgm:prSet/>
      <dgm:spPr/>
      <dgm:t>
        <a:bodyPr/>
        <a:lstStyle/>
        <a:p>
          <a:endParaRPr lang="es-ES"/>
        </a:p>
      </dgm:t>
    </dgm:pt>
    <dgm:pt modelId="{F2B18889-8973-4B2C-9A27-4BECBDFA94D0}" type="sibTrans" cxnId="{62CB8516-41AF-4565-B92E-45B226C21C6E}">
      <dgm:prSet/>
      <dgm:spPr/>
      <dgm:t>
        <a:bodyPr/>
        <a:lstStyle/>
        <a:p>
          <a:endParaRPr lang="es-ES"/>
        </a:p>
      </dgm:t>
    </dgm:pt>
    <dgm:pt modelId="{5B9C80C6-B9E8-4F5E-BDB8-2F4F6A8DFDCB}" type="pres">
      <dgm:prSet presAssocID="{368E0314-1DD7-4784-9F4B-17782C355BAD}" presName="Name0" presStyleCnt="0">
        <dgm:presLayoutVars>
          <dgm:dir/>
          <dgm:resizeHandles val="exact"/>
        </dgm:presLayoutVars>
      </dgm:prSet>
      <dgm:spPr/>
      <dgm:t>
        <a:bodyPr/>
        <a:lstStyle/>
        <a:p>
          <a:endParaRPr lang="en-US"/>
        </a:p>
      </dgm:t>
    </dgm:pt>
    <dgm:pt modelId="{78C42ACE-7BE3-45D2-B3B8-B0F9E3E15A75}" type="pres">
      <dgm:prSet presAssocID="{368E0314-1DD7-4784-9F4B-17782C355BAD}" presName="fgShape" presStyleLbl="fgShp" presStyleIdx="0" presStyleCnt="1" custLinFactNeighborX="2494" custLinFactNeighborY="3280"/>
      <dgm:spPr/>
    </dgm:pt>
    <dgm:pt modelId="{45F1CF8C-37B2-4443-85B5-33DB497C6DC6}" type="pres">
      <dgm:prSet presAssocID="{368E0314-1DD7-4784-9F4B-17782C355BAD}" presName="linComp" presStyleCnt="0"/>
      <dgm:spPr/>
    </dgm:pt>
    <dgm:pt modelId="{DEA84C01-5DF3-413B-8481-77DF7C4E1E69}" type="pres">
      <dgm:prSet presAssocID="{07158176-C419-413E-AA2D-C8AE71373378}" presName="compNode" presStyleCnt="0"/>
      <dgm:spPr/>
    </dgm:pt>
    <dgm:pt modelId="{2CA0031A-A3E7-49F5-9A7D-C94C037251E5}" type="pres">
      <dgm:prSet presAssocID="{07158176-C419-413E-AA2D-C8AE71373378}" presName="bkgdShape" presStyleLbl="node1" presStyleIdx="0" presStyleCnt="4"/>
      <dgm:spPr/>
      <dgm:t>
        <a:bodyPr/>
        <a:lstStyle/>
        <a:p>
          <a:endParaRPr lang="en-US"/>
        </a:p>
      </dgm:t>
    </dgm:pt>
    <dgm:pt modelId="{0E4CE0AF-6C2E-483F-A872-FB1A3DBB9FAB}" type="pres">
      <dgm:prSet presAssocID="{07158176-C419-413E-AA2D-C8AE71373378}" presName="nodeTx" presStyleLbl="node1" presStyleIdx="0" presStyleCnt="4">
        <dgm:presLayoutVars>
          <dgm:bulletEnabled val="1"/>
        </dgm:presLayoutVars>
      </dgm:prSet>
      <dgm:spPr/>
      <dgm:t>
        <a:bodyPr/>
        <a:lstStyle/>
        <a:p>
          <a:endParaRPr lang="en-US"/>
        </a:p>
      </dgm:t>
    </dgm:pt>
    <dgm:pt modelId="{8BC2715F-4A08-44D9-8459-E62271CBD7D2}" type="pres">
      <dgm:prSet presAssocID="{07158176-C419-413E-AA2D-C8AE71373378}" presName="invisiNode" presStyleLbl="node1" presStyleIdx="0" presStyleCnt="4"/>
      <dgm:spPr/>
    </dgm:pt>
    <dgm:pt modelId="{3FA65331-9F20-4BBB-B2A0-39BC4CF33280}" type="pres">
      <dgm:prSet presAssocID="{07158176-C419-413E-AA2D-C8AE71373378}" presName="imagNode" presStyleLbl="f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D9310AAA-70F2-46E7-8A63-6D1ECA7E37BF}" type="pres">
      <dgm:prSet presAssocID="{969E5B86-C731-4176-B67B-E7F6C045EF9D}" presName="sibTrans" presStyleLbl="sibTrans2D1" presStyleIdx="0" presStyleCnt="0"/>
      <dgm:spPr/>
      <dgm:t>
        <a:bodyPr/>
        <a:lstStyle/>
        <a:p>
          <a:endParaRPr lang="en-US"/>
        </a:p>
      </dgm:t>
    </dgm:pt>
    <dgm:pt modelId="{29429123-40C0-4445-91EE-926435F2269D}" type="pres">
      <dgm:prSet presAssocID="{C5896C5F-F3ED-43AF-A772-B2920191637B}" presName="compNode" presStyleCnt="0"/>
      <dgm:spPr/>
    </dgm:pt>
    <dgm:pt modelId="{1A2683AD-1EA3-4013-8493-9DE008BA88C3}" type="pres">
      <dgm:prSet presAssocID="{C5896C5F-F3ED-43AF-A772-B2920191637B}" presName="bkgdShape" presStyleLbl="node1" presStyleIdx="1" presStyleCnt="4" custLinFactNeighborX="-4047" custLinFactNeighborY="-2258"/>
      <dgm:spPr/>
      <dgm:t>
        <a:bodyPr/>
        <a:lstStyle/>
        <a:p>
          <a:endParaRPr lang="en-US"/>
        </a:p>
      </dgm:t>
    </dgm:pt>
    <dgm:pt modelId="{2B5298C2-E7EF-4C0C-9A67-EFF6B42F28A6}" type="pres">
      <dgm:prSet presAssocID="{C5896C5F-F3ED-43AF-A772-B2920191637B}" presName="nodeTx" presStyleLbl="node1" presStyleIdx="1" presStyleCnt="4">
        <dgm:presLayoutVars>
          <dgm:bulletEnabled val="1"/>
        </dgm:presLayoutVars>
      </dgm:prSet>
      <dgm:spPr/>
      <dgm:t>
        <a:bodyPr/>
        <a:lstStyle/>
        <a:p>
          <a:endParaRPr lang="en-US"/>
        </a:p>
      </dgm:t>
    </dgm:pt>
    <dgm:pt modelId="{973B8B20-4AAB-4DEA-B0C3-21CBF7148542}" type="pres">
      <dgm:prSet presAssocID="{C5896C5F-F3ED-43AF-A772-B2920191637B}" presName="invisiNode" presStyleLbl="node1" presStyleIdx="1" presStyleCnt="4"/>
      <dgm:spPr/>
    </dgm:pt>
    <dgm:pt modelId="{03231D47-2341-40B1-B734-57BAD130ABA0}" type="pres">
      <dgm:prSet presAssocID="{C5896C5F-F3ED-43AF-A772-B2920191637B}" presName="imagNode" presStyleLbl="fgImgPlace1" presStyleIdx="1" presStyleCnt="4"/>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919C778-0082-4E69-BF53-53746446F8FF}" type="pres">
      <dgm:prSet presAssocID="{5B2312E0-14E4-408B-A421-A35434912D04}" presName="sibTrans" presStyleLbl="sibTrans2D1" presStyleIdx="0" presStyleCnt="0"/>
      <dgm:spPr/>
      <dgm:t>
        <a:bodyPr/>
        <a:lstStyle/>
        <a:p>
          <a:endParaRPr lang="en-US"/>
        </a:p>
      </dgm:t>
    </dgm:pt>
    <dgm:pt modelId="{F850545E-469A-4729-9FCA-1D0DC1616B69}" type="pres">
      <dgm:prSet presAssocID="{EFCFF6E9-03AD-48D2-BF9B-CF188B0B38BA}" presName="compNode" presStyleCnt="0"/>
      <dgm:spPr/>
    </dgm:pt>
    <dgm:pt modelId="{639324F6-E83A-4B76-A19E-7737928E7FA1}" type="pres">
      <dgm:prSet presAssocID="{EFCFF6E9-03AD-48D2-BF9B-CF188B0B38BA}" presName="bkgdShape" presStyleLbl="node1" presStyleIdx="2" presStyleCnt="4" custLinFactNeighborX="-2168" custLinFactNeighborY="0"/>
      <dgm:spPr/>
      <dgm:t>
        <a:bodyPr/>
        <a:lstStyle/>
        <a:p>
          <a:endParaRPr lang="en-US"/>
        </a:p>
      </dgm:t>
    </dgm:pt>
    <dgm:pt modelId="{7BCF1C97-1780-4D3E-9BEB-33B9F786FCE2}" type="pres">
      <dgm:prSet presAssocID="{EFCFF6E9-03AD-48D2-BF9B-CF188B0B38BA}" presName="nodeTx" presStyleLbl="node1" presStyleIdx="2" presStyleCnt="4">
        <dgm:presLayoutVars>
          <dgm:bulletEnabled val="1"/>
        </dgm:presLayoutVars>
      </dgm:prSet>
      <dgm:spPr/>
      <dgm:t>
        <a:bodyPr/>
        <a:lstStyle/>
        <a:p>
          <a:endParaRPr lang="en-US"/>
        </a:p>
      </dgm:t>
    </dgm:pt>
    <dgm:pt modelId="{369BB166-8B4D-4FB3-8EC2-AA6B3F17E903}" type="pres">
      <dgm:prSet presAssocID="{EFCFF6E9-03AD-48D2-BF9B-CF188B0B38BA}" presName="invisiNode" presStyleLbl="node1" presStyleIdx="2" presStyleCnt="4"/>
      <dgm:spPr/>
    </dgm:pt>
    <dgm:pt modelId="{EFAB77B0-00A5-4CC9-9CA7-2A28675FC7B7}" type="pres">
      <dgm:prSet presAssocID="{EFCFF6E9-03AD-48D2-BF9B-CF188B0B38BA}" presName="imagNode" presStyleLbl="fgImgPlace1" presStyleIdx="2" presStyleCnt="4"/>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4786CB75-FAC6-4A6B-AA65-68E4FA53A319}" type="pres">
      <dgm:prSet presAssocID="{21C2360E-7D2F-473F-AB6A-62377CE7972C}" presName="sibTrans" presStyleLbl="sibTrans2D1" presStyleIdx="0" presStyleCnt="0"/>
      <dgm:spPr/>
      <dgm:t>
        <a:bodyPr/>
        <a:lstStyle/>
        <a:p>
          <a:endParaRPr lang="en-US"/>
        </a:p>
      </dgm:t>
    </dgm:pt>
    <dgm:pt modelId="{A20A9E4B-6ED9-49A0-A670-726D13CFB374}" type="pres">
      <dgm:prSet presAssocID="{C38B5A2D-5163-46A2-B05D-2C2403A3C2C9}" presName="compNode" presStyleCnt="0"/>
      <dgm:spPr/>
    </dgm:pt>
    <dgm:pt modelId="{31A61BED-B429-4174-8869-D94B44C91428}" type="pres">
      <dgm:prSet presAssocID="{C38B5A2D-5163-46A2-B05D-2C2403A3C2C9}" presName="bkgdShape" presStyleLbl="node1" presStyleIdx="3" presStyleCnt="4"/>
      <dgm:spPr/>
      <dgm:t>
        <a:bodyPr/>
        <a:lstStyle/>
        <a:p>
          <a:endParaRPr lang="en-US"/>
        </a:p>
      </dgm:t>
    </dgm:pt>
    <dgm:pt modelId="{9DC8AA3F-CBF9-461B-8563-282C50A14BAD}" type="pres">
      <dgm:prSet presAssocID="{C38B5A2D-5163-46A2-B05D-2C2403A3C2C9}" presName="nodeTx" presStyleLbl="node1" presStyleIdx="3" presStyleCnt="4">
        <dgm:presLayoutVars>
          <dgm:bulletEnabled val="1"/>
        </dgm:presLayoutVars>
      </dgm:prSet>
      <dgm:spPr/>
      <dgm:t>
        <a:bodyPr/>
        <a:lstStyle/>
        <a:p>
          <a:endParaRPr lang="en-US"/>
        </a:p>
      </dgm:t>
    </dgm:pt>
    <dgm:pt modelId="{4AE84585-39FD-42CF-B29F-29A18E4AC30A}" type="pres">
      <dgm:prSet presAssocID="{C38B5A2D-5163-46A2-B05D-2C2403A3C2C9}" presName="invisiNode" presStyleLbl="node1" presStyleIdx="3" presStyleCnt="4"/>
      <dgm:spPr/>
    </dgm:pt>
    <dgm:pt modelId="{B7E342BB-2D60-4B2A-90AE-A40ECAB39824}" type="pres">
      <dgm:prSet presAssocID="{C38B5A2D-5163-46A2-B05D-2C2403A3C2C9}" presName="imagNode" presStyleLbl="fgImgPlace1" presStyleIdx="3" presStyleCnt="4" custLinFactNeighborX="-84" custLinFactNeighborY="-325"/>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Lst>
  <dgm:cxnLst>
    <dgm:cxn modelId="{24A8D830-7AD2-4D50-9A30-9C755C0FAEF0}" type="presOf" srcId="{969E5B86-C731-4176-B67B-E7F6C045EF9D}" destId="{D9310AAA-70F2-46E7-8A63-6D1ECA7E37BF}" srcOrd="0" destOrd="0" presId="urn:microsoft.com/office/officeart/2005/8/layout/hList7"/>
    <dgm:cxn modelId="{931B51F2-4E92-4604-92F1-F8B1DBF9F472}" type="presOf" srcId="{C38B5A2D-5163-46A2-B05D-2C2403A3C2C9}" destId="{31A61BED-B429-4174-8869-D94B44C91428}" srcOrd="0" destOrd="0" presId="urn:microsoft.com/office/officeart/2005/8/layout/hList7"/>
    <dgm:cxn modelId="{7F64FC5A-F7C1-4696-82E3-81B9B6F37733}" type="presOf" srcId="{07158176-C419-413E-AA2D-C8AE71373378}" destId="{0E4CE0AF-6C2E-483F-A872-FB1A3DBB9FAB}" srcOrd="1" destOrd="0" presId="urn:microsoft.com/office/officeart/2005/8/layout/hList7"/>
    <dgm:cxn modelId="{9CD89E91-043F-4E03-90A0-575ABBF489E5}" srcId="{368E0314-1DD7-4784-9F4B-17782C355BAD}" destId="{EFCFF6E9-03AD-48D2-BF9B-CF188B0B38BA}" srcOrd="2" destOrd="0" parTransId="{06D1BA82-613D-4CCB-B1CD-380A8F2C2F3D}" sibTransId="{21C2360E-7D2F-473F-AB6A-62377CE7972C}"/>
    <dgm:cxn modelId="{3922C4CA-1EEC-4C7B-B842-CD3A5D75ED1B}" type="presOf" srcId="{C38B5A2D-5163-46A2-B05D-2C2403A3C2C9}" destId="{9DC8AA3F-CBF9-461B-8563-282C50A14BAD}" srcOrd="1" destOrd="0" presId="urn:microsoft.com/office/officeart/2005/8/layout/hList7"/>
    <dgm:cxn modelId="{FFA1D9F8-08BA-4649-8110-5FF537B1E56D}" srcId="{368E0314-1DD7-4784-9F4B-17782C355BAD}" destId="{07158176-C419-413E-AA2D-C8AE71373378}" srcOrd="0" destOrd="0" parTransId="{8262F6BA-0708-4BDC-B4DA-7A124DF3A747}" sibTransId="{969E5B86-C731-4176-B67B-E7F6C045EF9D}"/>
    <dgm:cxn modelId="{9588E604-B228-49F8-84A7-70A9A43A999F}" type="presOf" srcId="{368E0314-1DD7-4784-9F4B-17782C355BAD}" destId="{5B9C80C6-B9E8-4F5E-BDB8-2F4F6A8DFDCB}" srcOrd="0" destOrd="0" presId="urn:microsoft.com/office/officeart/2005/8/layout/hList7"/>
    <dgm:cxn modelId="{1C2D99EC-8FE7-4FDD-8446-924C88E4DB6C}" type="presOf" srcId="{C5896C5F-F3ED-43AF-A772-B2920191637B}" destId="{2B5298C2-E7EF-4C0C-9A67-EFF6B42F28A6}" srcOrd="1" destOrd="0" presId="urn:microsoft.com/office/officeart/2005/8/layout/hList7"/>
    <dgm:cxn modelId="{3FE05B41-2896-4C56-9796-BA1B28295A27}" type="presOf" srcId="{EFCFF6E9-03AD-48D2-BF9B-CF188B0B38BA}" destId="{7BCF1C97-1780-4D3E-9BEB-33B9F786FCE2}" srcOrd="1" destOrd="0" presId="urn:microsoft.com/office/officeart/2005/8/layout/hList7"/>
    <dgm:cxn modelId="{71ACA7E5-0D4D-40C3-91C0-EAFB1C0E3F5B}" type="presOf" srcId="{21C2360E-7D2F-473F-AB6A-62377CE7972C}" destId="{4786CB75-FAC6-4A6B-AA65-68E4FA53A319}" srcOrd="0" destOrd="0" presId="urn:microsoft.com/office/officeart/2005/8/layout/hList7"/>
    <dgm:cxn modelId="{19B4A404-12C4-42C6-8E75-FD135B58BD2B}" type="presOf" srcId="{C5896C5F-F3ED-43AF-A772-B2920191637B}" destId="{1A2683AD-1EA3-4013-8493-9DE008BA88C3}" srcOrd="0" destOrd="0" presId="urn:microsoft.com/office/officeart/2005/8/layout/hList7"/>
    <dgm:cxn modelId="{29D10AE2-BBFD-41CD-8E19-67E3A3BC3641}" type="presOf" srcId="{07158176-C419-413E-AA2D-C8AE71373378}" destId="{2CA0031A-A3E7-49F5-9A7D-C94C037251E5}" srcOrd="0" destOrd="0" presId="urn:microsoft.com/office/officeart/2005/8/layout/hList7"/>
    <dgm:cxn modelId="{EC98051B-4CA7-4077-8A1A-29061C9853F5}" srcId="{368E0314-1DD7-4784-9F4B-17782C355BAD}" destId="{C5896C5F-F3ED-43AF-A772-B2920191637B}" srcOrd="1" destOrd="0" parTransId="{F1402554-89A2-47FC-9833-155DA00C8899}" sibTransId="{5B2312E0-14E4-408B-A421-A35434912D04}"/>
    <dgm:cxn modelId="{CE96C693-EC1E-4E79-A131-76AB050CD751}" type="presOf" srcId="{5B2312E0-14E4-408B-A421-A35434912D04}" destId="{4919C778-0082-4E69-BF53-53746446F8FF}" srcOrd="0" destOrd="0" presId="urn:microsoft.com/office/officeart/2005/8/layout/hList7"/>
    <dgm:cxn modelId="{144EF274-041D-4EE5-8AAD-4F530A0BF1AB}" type="presOf" srcId="{EFCFF6E9-03AD-48D2-BF9B-CF188B0B38BA}" destId="{639324F6-E83A-4B76-A19E-7737928E7FA1}" srcOrd="0" destOrd="0" presId="urn:microsoft.com/office/officeart/2005/8/layout/hList7"/>
    <dgm:cxn modelId="{62CB8516-41AF-4565-B92E-45B226C21C6E}" srcId="{368E0314-1DD7-4784-9F4B-17782C355BAD}" destId="{C38B5A2D-5163-46A2-B05D-2C2403A3C2C9}" srcOrd="3" destOrd="0" parTransId="{C44721C0-A7CD-40F5-A341-0E12C27B4E77}" sibTransId="{F2B18889-8973-4B2C-9A27-4BECBDFA94D0}"/>
    <dgm:cxn modelId="{D79DB7A9-4F8D-476F-82ED-0A134B611FD3}" type="presParOf" srcId="{5B9C80C6-B9E8-4F5E-BDB8-2F4F6A8DFDCB}" destId="{78C42ACE-7BE3-45D2-B3B8-B0F9E3E15A75}" srcOrd="0" destOrd="0" presId="urn:microsoft.com/office/officeart/2005/8/layout/hList7"/>
    <dgm:cxn modelId="{AFD4A430-AC07-4CEE-A275-8D607B08FBB8}" type="presParOf" srcId="{5B9C80C6-B9E8-4F5E-BDB8-2F4F6A8DFDCB}" destId="{45F1CF8C-37B2-4443-85B5-33DB497C6DC6}" srcOrd="1" destOrd="0" presId="urn:microsoft.com/office/officeart/2005/8/layout/hList7"/>
    <dgm:cxn modelId="{E36FB7ED-FC93-404D-8C60-C1B94020E5B5}" type="presParOf" srcId="{45F1CF8C-37B2-4443-85B5-33DB497C6DC6}" destId="{DEA84C01-5DF3-413B-8481-77DF7C4E1E69}" srcOrd="0" destOrd="0" presId="urn:microsoft.com/office/officeart/2005/8/layout/hList7"/>
    <dgm:cxn modelId="{2F2824EB-6E38-40FA-806A-CC6C3BEB1BBC}" type="presParOf" srcId="{DEA84C01-5DF3-413B-8481-77DF7C4E1E69}" destId="{2CA0031A-A3E7-49F5-9A7D-C94C037251E5}" srcOrd="0" destOrd="0" presId="urn:microsoft.com/office/officeart/2005/8/layout/hList7"/>
    <dgm:cxn modelId="{2A1446E3-E446-406E-93E1-C68704BA66FB}" type="presParOf" srcId="{DEA84C01-5DF3-413B-8481-77DF7C4E1E69}" destId="{0E4CE0AF-6C2E-483F-A872-FB1A3DBB9FAB}" srcOrd="1" destOrd="0" presId="urn:microsoft.com/office/officeart/2005/8/layout/hList7"/>
    <dgm:cxn modelId="{C10D6A4A-2389-4398-884F-C2B2127989FF}" type="presParOf" srcId="{DEA84C01-5DF3-413B-8481-77DF7C4E1E69}" destId="{8BC2715F-4A08-44D9-8459-E62271CBD7D2}" srcOrd="2" destOrd="0" presId="urn:microsoft.com/office/officeart/2005/8/layout/hList7"/>
    <dgm:cxn modelId="{FC2C85A6-AA46-4D11-8224-EAD1705571A7}" type="presParOf" srcId="{DEA84C01-5DF3-413B-8481-77DF7C4E1E69}" destId="{3FA65331-9F20-4BBB-B2A0-39BC4CF33280}" srcOrd="3" destOrd="0" presId="urn:microsoft.com/office/officeart/2005/8/layout/hList7"/>
    <dgm:cxn modelId="{C6F5D285-02C3-4E5D-94DA-66AE72520FD7}" type="presParOf" srcId="{45F1CF8C-37B2-4443-85B5-33DB497C6DC6}" destId="{D9310AAA-70F2-46E7-8A63-6D1ECA7E37BF}" srcOrd="1" destOrd="0" presId="urn:microsoft.com/office/officeart/2005/8/layout/hList7"/>
    <dgm:cxn modelId="{B3B43E37-0163-4B8D-915E-3541034B3226}" type="presParOf" srcId="{45F1CF8C-37B2-4443-85B5-33DB497C6DC6}" destId="{29429123-40C0-4445-91EE-926435F2269D}" srcOrd="2" destOrd="0" presId="urn:microsoft.com/office/officeart/2005/8/layout/hList7"/>
    <dgm:cxn modelId="{6A30FB2A-D6C1-4A6A-BEF4-4D4F04B0936C}" type="presParOf" srcId="{29429123-40C0-4445-91EE-926435F2269D}" destId="{1A2683AD-1EA3-4013-8493-9DE008BA88C3}" srcOrd="0" destOrd="0" presId="urn:microsoft.com/office/officeart/2005/8/layout/hList7"/>
    <dgm:cxn modelId="{C4C4A119-C3BE-4FBB-A53A-B9FF04CF062C}" type="presParOf" srcId="{29429123-40C0-4445-91EE-926435F2269D}" destId="{2B5298C2-E7EF-4C0C-9A67-EFF6B42F28A6}" srcOrd="1" destOrd="0" presId="urn:microsoft.com/office/officeart/2005/8/layout/hList7"/>
    <dgm:cxn modelId="{DF2ECB36-A09D-454D-A63A-83CDFAAD9ECB}" type="presParOf" srcId="{29429123-40C0-4445-91EE-926435F2269D}" destId="{973B8B20-4AAB-4DEA-B0C3-21CBF7148542}" srcOrd="2" destOrd="0" presId="urn:microsoft.com/office/officeart/2005/8/layout/hList7"/>
    <dgm:cxn modelId="{2ACD8244-B522-4027-AF29-95056D4AE585}" type="presParOf" srcId="{29429123-40C0-4445-91EE-926435F2269D}" destId="{03231D47-2341-40B1-B734-57BAD130ABA0}" srcOrd="3" destOrd="0" presId="urn:microsoft.com/office/officeart/2005/8/layout/hList7"/>
    <dgm:cxn modelId="{13B9870D-0320-4CB8-BCC4-88FED00AC23F}" type="presParOf" srcId="{45F1CF8C-37B2-4443-85B5-33DB497C6DC6}" destId="{4919C778-0082-4E69-BF53-53746446F8FF}" srcOrd="3" destOrd="0" presId="urn:microsoft.com/office/officeart/2005/8/layout/hList7"/>
    <dgm:cxn modelId="{2DE5FECD-DE6F-4B68-91BF-645ABD7A23EF}" type="presParOf" srcId="{45F1CF8C-37B2-4443-85B5-33DB497C6DC6}" destId="{F850545E-469A-4729-9FCA-1D0DC1616B69}" srcOrd="4" destOrd="0" presId="urn:microsoft.com/office/officeart/2005/8/layout/hList7"/>
    <dgm:cxn modelId="{E288C76D-B3DA-4BD0-86D5-56942D1D05FD}" type="presParOf" srcId="{F850545E-469A-4729-9FCA-1D0DC1616B69}" destId="{639324F6-E83A-4B76-A19E-7737928E7FA1}" srcOrd="0" destOrd="0" presId="urn:microsoft.com/office/officeart/2005/8/layout/hList7"/>
    <dgm:cxn modelId="{A3D5FA84-F93F-41F0-A22F-FB6E09ECAD10}" type="presParOf" srcId="{F850545E-469A-4729-9FCA-1D0DC1616B69}" destId="{7BCF1C97-1780-4D3E-9BEB-33B9F786FCE2}" srcOrd="1" destOrd="0" presId="urn:microsoft.com/office/officeart/2005/8/layout/hList7"/>
    <dgm:cxn modelId="{BD67F783-1192-471C-9314-438414A5133B}" type="presParOf" srcId="{F850545E-469A-4729-9FCA-1D0DC1616B69}" destId="{369BB166-8B4D-4FB3-8EC2-AA6B3F17E903}" srcOrd="2" destOrd="0" presId="urn:microsoft.com/office/officeart/2005/8/layout/hList7"/>
    <dgm:cxn modelId="{E5E83123-B508-425E-B17F-6D78FB498C27}" type="presParOf" srcId="{F850545E-469A-4729-9FCA-1D0DC1616B69}" destId="{EFAB77B0-00A5-4CC9-9CA7-2A28675FC7B7}" srcOrd="3" destOrd="0" presId="urn:microsoft.com/office/officeart/2005/8/layout/hList7"/>
    <dgm:cxn modelId="{01E1ED19-6284-4AE2-A52D-C2863809C0AA}" type="presParOf" srcId="{45F1CF8C-37B2-4443-85B5-33DB497C6DC6}" destId="{4786CB75-FAC6-4A6B-AA65-68E4FA53A319}" srcOrd="5" destOrd="0" presId="urn:microsoft.com/office/officeart/2005/8/layout/hList7"/>
    <dgm:cxn modelId="{51DD2CF9-D89F-4188-A6FB-F65F4728F8FC}" type="presParOf" srcId="{45F1CF8C-37B2-4443-85B5-33DB497C6DC6}" destId="{A20A9E4B-6ED9-49A0-A670-726D13CFB374}" srcOrd="6" destOrd="0" presId="urn:microsoft.com/office/officeart/2005/8/layout/hList7"/>
    <dgm:cxn modelId="{E709250F-1DB7-4B70-B4C8-79B8874C0243}" type="presParOf" srcId="{A20A9E4B-6ED9-49A0-A670-726D13CFB374}" destId="{31A61BED-B429-4174-8869-D94B44C91428}" srcOrd="0" destOrd="0" presId="urn:microsoft.com/office/officeart/2005/8/layout/hList7"/>
    <dgm:cxn modelId="{EA590B2F-7F6E-4C97-B3F9-7500D6A6D2E9}" type="presParOf" srcId="{A20A9E4B-6ED9-49A0-A670-726D13CFB374}" destId="{9DC8AA3F-CBF9-461B-8563-282C50A14BAD}" srcOrd="1" destOrd="0" presId="urn:microsoft.com/office/officeart/2005/8/layout/hList7"/>
    <dgm:cxn modelId="{71409958-DE67-4A96-A7CC-9F3BB391F0E5}" type="presParOf" srcId="{A20A9E4B-6ED9-49A0-A670-726D13CFB374}" destId="{4AE84585-39FD-42CF-B29F-29A18E4AC30A}" srcOrd="2" destOrd="0" presId="urn:microsoft.com/office/officeart/2005/8/layout/hList7"/>
    <dgm:cxn modelId="{C746FBF2-FA8D-44E0-9EF7-BEACB1285E83}" type="presParOf" srcId="{A20A9E4B-6ED9-49A0-A670-726D13CFB374}" destId="{B7E342BB-2D60-4B2A-90AE-A40ECAB3982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FB491-5795-4547-8345-35F9550FE72E}">
      <dsp:nvSpPr>
        <dsp:cNvPr id="0" name=""/>
        <dsp:cNvSpPr/>
      </dsp:nvSpPr>
      <dsp:spPr>
        <a:xfrm>
          <a:off x="1195818" y="552171"/>
          <a:ext cx="3684568" cy="3684568"/>
        </a:xfrm>
        <a:prstGeom prst="blockArc">
          <a:avLst>
            <a:gd name="adj1" fmla="val 11880000"/>
            <a:gd name="adj2" fmla="val 16200000"/>
            <a:gd name="adj3" fmla="val 4643"/>
          </a:avLst>
        </a:prstGeom>
        <a:solidFill>
          <a:schemeClr val="accent4">
            <a:hueOff val="8599762"/>
            <a:satOff val="23740"/>
            <a:lumOff val="-2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8409C8-E5E4-4466-8634-F2A4BAC64A05}">
      <dsp:nvSpPr>
        <dsp:cNvPr id="0" name=""/>
        <dsp:cNvSpPr/>
      </dsp:nvSpPr>
      <dsp:spPr>
        <a:xfrm>
          <a:off x="1195818" y="552171"/>
          <a:ext cx="3684568" cy="3684568"/>
        </a:xfrm>
        <a:prstGeom prst="blockArc">
          <a:avLst>
            <a:gd name="adj1" fmla="val 7560000"/>
            <a:gd name="adj2" fmla="val 11880000"/>
            <a:gd name="adj3" fmla="val 4643"/>
          </a:avLst>
        </a:prstGeom>
        <a:solidFill>
          <a:schemeClr val="accent4">
            <a:hueOff val="6449821"/>
            <a:satOff val="17805"/>
            <a:lumOff val="-1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7D7E37-61D2-41C8-91E7-CBE67704A513}">
      <dsp:nvSpPr>
        <dsp:cNvPr id="0" name=""/>
        <dsp:cNvSpPr/>
      </dsp:nvSpPr>
      <dsp:spPr>
        <a:xfrm>
          <a:off x="1195818" y="552171"/>
          <a:ext cx="3684568" cy="3684568"/>
        </a:xfrm>
        <a:prstGeom prst="blockArc">
          <a:avLst>
            <a:gd name="adj1" fmla="val 3240000"/>
            <a:gd name="adj2" fmla="val 7560000"/>
            <a:gd name="adj3" fmla="val 4643"/>
          </a:avLst>
        </a:prstGeom>
        <a:solidFill>
          <a:schemeClr val="accent4">
            <a:hueOff val="4299881"/>
            <a:satOff val="11870"/>
            <a:lumOff val="-1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436B47-0419-4CFE-BAE2-7F06F8265048}">
      <dsp:nvSpPr>
        <dsp:cNvPr id="0" name=""/>
        <dsp:cNvSpPr/>
      </dsp:nvSpPr>
      <dsp:spPr>
        <a:xfrm>
          <a:off x="1195818" y="552171"/>
          <a:ext cx="3684568" cy="3684568"/>
        </a:xfrm>
        <a:prstGeom prst="blockArc">
          <a:avLst>
            <a:gd name="adj1" fmla="val 20520000"/>
            <a:gd name="adj2" fmla="val 3240000"/>
            <a:gd name="adj3" fmla="val 4643"/>
          </a:avLst>
        </a:prstGeom>
        <a:solidFill>
          <a:schemeClr val="accent4">
            <a:hueOff val="2149940"/>
            <a:satOff val="5935"/>
            <a:lumOff val="-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9D70F-0FAF-4276-AD84-76DE36886623}">
      <dsp:nvSpPr>
        <dsp:cNvPr id="0" name=""/>
        <dsp:cNvSpPr/>
      </dsp:nvSpPr>
      <dsp:spPr>
        <a:xfrm>
          <a:off x="1195818" y="552171"/>
          <a:ext cx="3684568" cy="3684568"/>
        </a:xfrm>
        <a:prstGeom prst="blockArc">
          <a:avLst>
            <a:gd name="adj1" fmla="val 16200000"/>
            <a:gd name="adj2" fmla="val 2052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0B70FA-2F09-4E8B-BCC6-C67BCD63926F}">
      <dsp:nvSpPr>
        <dsp:cNvPr id="0" name=""/>
        <dsp:cNvSpPr/>
      </dsp:nvSpPr>
      <dsp:spPr>
        <a:xfrm>
          <a:off x="2189570" y="1545923"/>
          <a:ext cx="1697065" cy="16970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a:t>Funciones Principales</a:t>
          </a:r>
        </a:p>
      </dsp:txBody>
      <dsp:txXfrm>
        <a:off x="2438099" y="1794452"/>
        <a:ext cx="1200007" cy="1200007"/>
      </dsp:txXfrm>
    </dsp:sp>
    <dsp:sp modelId="{D11A394E-024A-40EE-987E-1239A72138CC}">
      <dsp:nvSpPr>
        <dsp:cNvPr id="0" name=""/>
        <dsp:cNvSpPr/>
      </dsp:nvSpPr>
      <dsp:spPr>
        <a:xfrm>
          <a:off x="2444130" y="964"/>
          <a:ext cx="1187945" cy="11879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a:t>Preventiva</a:t>
          </a:r>
        </a:p>
      </dsp:txBody>
      <dsp:txXfrm>
        <a:off x="2618101" y="174935"/>
        <a:ext cx="840003" cy="840003"/>
      </dsp:txXfrm>
    </dsp:sp>
    <dsp:sp modelId="{8C1D597C-2D81-4487-88D3-7D3B57CFCBA4}">
      <dsp:nvSpPr>
        <dsp:cNvPr id="0" name=""/>
        <dsp:cNvSpPr/>
      </dsp:nvSpPr>
      <dsp:spPr>
        <a:xfrm>
          <a:off x="4155573" y="1244401"/>
          <a:ext cx="1187945" cy="1187945"/>
        </a:xfrm>
        <a:prstGeom prst="ellipse">
          <a:avLst/>
        </a:prstGeom>
        <a:solidFill>
          <a:schemeClr val="accent4">
            <a:hueOff val="2149940"/>
            <a:satOff val="5935"/>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22275">
            <a:lnSpc>
              <a:spcPct val="90000"/>
            </a:lnSpc>
            <a:spcBef>
              <a:spcPct val="0"/>
            </a:spcBef>
            <a:spcAft>
              <a:spcPct val="35000"/>
            </a:spcAft>
          </a:pPr>
          <a:r>
            <a:rPr lang="es-CO" sz="950" kern="1200" dirty="0"/>
            <a:t>Coactiva o de Policía Administrativa</a:t>
          </a:r>
        </a:p>
      </dsp:txBody>
      <dsp:txXfrm>
        <a:off x="4329544" y="1418372"/>
        <a:ext cx="840003" cy="840003"/>
      </dsp:txXfrm>
    </dsp:sp>
    <dsp:sp modelId="{94272C9C-3EFF-4765-A50C-082B5B8E7F6E}">
      <dsp:nvSpPr>
        <dsp:cNvPr id="0" name=""/>
        <dsp:cNvSpPr/>
      </dsp:nvSpPr>
      <dsp:spPr>
        <a:xfrm>
          <a:off x="3501860" y="3256324"/>
          <a:ext cx="1187945" cy="1187945"/>
        </a:xfrm>
        <a:prstGeom prst="ellipse">
          <a:avLst/>
        </a:prstGeom>
        <a:solidFill>
          <a:schemeClr val="accent4">
            <a:hueOff val="4299881"/>
            <a:satOff val="11870"/>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dirty="0"/>
            <a:t>Conciliadora</a:t>
          </a:r>
        </a:p>
      </dsp:txBody>
      <dsp:txXfrm>
        <a:off x="3675831" y="3430295"/>
        <a:ext cx="840003" cy="840003"/>
      </dsp:txXfrm>
    </dsp:sp>
    <dsp:sp modelId="{B6C55BDE-A2AF-43A8-B541-A046451AB519}">
      <dsp:nvSpPr>
        <dsp:cNvPr id="0" name=""/>
        <dsp:cNvSpPr/>
      </dsp:nvSpPr>
      <dsp:spPr>
        <a:xfrm>
          <a:off x="1386399" y="3256324"/>
          <a:ext cx="1187945" cy="1187945"/>
        </a:xfrm>
        <a:prstGeom prst="ellipse">
          <a:avLst/>
        </a:prstGeom>
        <a:solidFill>
          <a:schemeClr val="accent4">
            <a:hueOff val="6449821"/>
            <a:satOff val="17805"/>
            <a:lumOff val="-1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O" sz="1000" kern="1200" dirty="0"/>
            <a:t>Mejoramiento Normatividad</a:t>
          </a:r>
        </a:p>
      </dsp:txBody>
      <dsp:txXfrm>
        <a:off x="1560370" y="3430295"/>
        <a:ext cx="840003" cy="840003"/>
      </dsp:txXfrm>
    </dsp:sp>
    <dsp:sp modelId="{69FEAF14-AB3C-43E9-BCB2-79C937C073CC}">
      <dsp:nvSpPr>
        <dsp:cNvPr id="0" name=""/>
        <dsp:cNvSpPr/>
      </dsp:nvSpPr>
      <dsp:spPr>
        <a:xfrm>
          <a:off x="732686" y="1244401"/>
          <a:ext cx="1187945" cy="1187945"/>
        </a:xfrm>
        <a:prstGeom prst="ellipse">
          <a:avLst/>
        </a:prstGeom>
        <a:solidFill>
          <a:schemeClr val="accent4">
            <a:hueOff val="8599762"/>
            <a:satOff val="23740"/>
            <a:lumOff val="-2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a:t>Acompaña-miento y Garante</a:t>
          </a:r>
        </a:p>
      </dsp:txBody>
      <dsp:txXfrm>
        <a:off x="906657" y="1418372"/>
        <a:ext cx="840003" cy="840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1C99-E2BC-45C4-AEFF-33D017250382}">
      <dsp:nvSpPr>
        <dsp:cNvPr id="0" name=""/>
        <dsp:cNvSpPr/>
      </dsp:nvSpPr>
      <dsp:spPr>
        <a:xfrm>
          <a:off x="165" y="2317913"/>
          <a:ext cx="1536168" cy="76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a:t>SISTEMA DE INSPECCION DEL TRABAJO</a:t>
          </a:r>
          <a:endParaRPr lang="en-US" sz="1400" b="1" kern="1200" dirty="0"/>
        </a:p>
      </dsp:txBody>
      <dsp:txXfrm>
        <a:off x="22661" y="2340409"/>
        <a:ext cx="1491176" cy="723092"/>
      </dsp:txXfrm>
    </dsp:sp>
    <dsp:sp modelId="{CC62017D-7296-4352-9EE0-704DD64886A9}">
      <dsp:nvSpPr>
        <dsp:cNvPr id="0" name=""/>
        <dsp:cNvSpPr/>
      </dsp:nvSpPr>
      <dsp:spPr>
        <a:xfrm rot="18770822">
          <a:off x="1391782" y="2356788"/>
          <a:ext cx="903571" cy="27861"/>
        </a:xfrm>
        <a:custGeom>
          <a:avLst/>
          <a:gdLst/>
          <a:ahLst/>
          <a:cxnLst/>
          <a:rect l="0" t="0" r="0" b="0"/>
          <a:pathLst>
            <a:path>
              <a:moveTo>
                <a:pt x="0" y="13930"/>
              </a:moveTo>
              <a:lnTo>
                <a:pt x="903571" y="1393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20978" y="2348129"/>
        <a:ext cx="45178" cy="45178"/>
      </dsp:txXfrm>
    </dsp:sp>
    <dsp:sp modelId="{7194A23A-A3E0-4A9C-9839-5A30B6F2BBB3}">
      <dsp:nvSpPr>
        <dsp:cNvPr id="0" name=""/>
        <dsp:cNvSpPr/>
      </dsp:nvSpPr>
      <dsp:spPr>
        <a:xfrm>
          <a:off x="2150802" y="1655440"/>
          <a:ext cx="1536168" cy="7680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a:t>Asistencia Preventiva</a:t>
          </a:r>
          <a:endParaRPr lang="en-US" sz="1400" b="1" kern="1200" dirty="0"/>
        </a:p>
      </dsp:txBody>
      <dsp:txXfrm>
        <a:off x="2173298" y="1677936"/>
        <a:ext cx="1491176" cy="723092"/>
      </dsp:txXfrm>
    </dsp:sp>
    <dsp:sp modelId="{DFFB10B1-421E-4E55-B6EE-CF67EE48C867}">
      <dsp:nvSpPr>
        <dsp:cNvPr id="0" name=""/>
        <dsp:cNvSpPr/>
      </dsp:nvSpPr>
      <dsp:spPr>
        <a:xfrm rot="19457599">
          <a:off x="3615845" y="1804727"/>
          <a:ext cx="756719" cy="27861"/>
        </a:xfrm>
        <a:custGeom>
          <a:avLst/>
          <a:gdLst/>
          <a:ahLst/>
          <a:cxnLst/>
          <a:rect l="0" t="0" r="0" b="0"/>
          <a:pathLst>
            <a:path>
              <a:moveTo>
                <a:pt x="0" y="13930"/>
              </a:moveTo>
              <a:lnTo>
                <a:pt x="756719" y="1393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75286" y="1799740"/>
        <a:ext cx="37835" cy="37835"/>
      </dsp:txXfrm>
    </dsp:sp>
    <dsp:sp modelId="{76299EDA-5860-456C-BA29-9220D5E2B2B6}">
      <dsp:nvSpPr>
        <dsp:cNvPr id="0" name=""/>
        <dsp:cNvSpPr/>
      </dsp:nvSpPr>
      <dsp:spPr>
        <a:xfrm>
          <a:off x="4301438" y="1213791"/>
          <a:ext cx="1536168" cy="7680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a:t>Desarrollo de cultura de cumplimiento</a:t>
          </a:r>
          <a:endParaRPr lang="en-US" sz="1200" b="1" kern="1200" dirty="0"/>
        </a:p>
      </dsp:txBody>
      <dsp:txXfrm>
        <a:off x="4323934" y="1236287"/>
        <a:ext cx="1491176" cy="723092"/>
      </dsp:txXfrm>
    </dsp:sp>
    <dsp:sp modelId="{167410C6-C3D8-430D-A645-9FDD20BCC132}">
      <dsp:nvSpPr>
        <dsp:cNvPr id="0" name=""/>
        <dsp:cNvSpPr/>
      </dsp:nvSpPr>
      <dsp:spPr>
        <a:xfrm rot="2142401">
          <a:off x="3615845" y="2246376"/>
          <a:ext cx="756719" cy="27861"/>
        </a:xfrm>
        <a:custGeom>
          <a:avLst/>
          <a:gdLst/>
          <a:ahLst/>
          <a:cxnLst/>
          <a:rect l="0" t="0" r="0" b="0"/>
          <a:pathLst>
            <a:path>
              <a:moveTo>
                <a:pt x="0" y="13930"/>
              </a:moveTo>
              <a:lnTo>
                <a:pt x="756719" y="1393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75286" y="2241388"/>
        <a:ext cx="37835" cy="37835"/>
      </dsp:txXfrm>
    </dsp:sp>
    <dsp:sp modelId="{32F5E375-9C87-4391-8D5B-7730B6FC9DC4}">
      <dsp:nvSpPr>
        <dsp:cNvPr id="0" name=""/>
        <dsp:cNvSpPr/>
      </dsp:nvSpPr>
      <dsp:spPr>
        <a:xfrm>
          <a:off x="4301438" y="2097088"/>
          <a:ext cx="1536168" cy="7680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a:t>Instrumentos de inteligencia y colaboración</a:t>
          </a:r>
          <a:endParaRPr lang="en-US" sz="1200" b="1" kern="1200" dirty="0"/>
        </a:p>
      </dsp:txBody>
      <dsp:txXfrm>
        <a:off x="4323934" y="2119584"/>
        <a:ext cx="1491176" cy="723092"/>
      </dsp:txXfrm>
    </dsp:sp>
    <dsp:sp modelId="{E1E9E8D0-FBCA-457D-822C-5689AAE701DF}">
      <dsp:nvSpPr>
        <dsp:cNvPr id="0" name=""/>
        <dsp:cNvSpPr/>
      </dsp:nvSpPr>
      <dsp:spPr>
        <a:xfrm rot="2829178">
          <a:off x="1391782" y="3019261"/>
          <a:ext cx="903571" cy="27861"/>
        </a:xfrm>
        <a:custGeom>
          <a:avLst/>
          <a:gdLst/>
          <a:ahLst/>
          <a:cxnLst/>
          <a:rect l="0" t="0" r="0" b="0"/>
          <a:pathLst>
            <a:path>
              <a:moveTo>
                <a:pt x="0" y="13930"/>
              </a:moveTo>
              <a:lnTo>
                <a:pt x="903571" y="1393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20978" y="3010602"/>
        <a:ext cx="45178" cy="45178"/>
      </dsp:txXfrm>
    </dsp:sp>
    <dsp:sp modelId="{AD8F9D0E-32EE-43E2-901A-E80CD944002B}">
      <dsp:nvSpPr>
        <dsp:cNvPr id="0" name=""/>
        <dsp:cNvSpPr/>
      </dsp:nvSpPr>
      <dsp:spPr>
        <a:xfrm>
          <a:off x="2150802" y="2980385"/>
          <a:ext cx="1536168" cy="7680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a:t>Inspección Reactiva</a:t>
          </a:r>
          <a:endParaRPr lang="en-US" sz="1400" b="1" kern="1200" dirty="0"/>
        </a:p>
      </dsp:txBody>
      <dsp:txXfrm>
        <a:off x="2173298" y="3002881"/>
        <a:ext cx="1491176" cy="723092"/>
      </dsp:txXfrm>
    </dsp:sp>
    <dsp:sp modelId="{7E2BF34C-9A3C-489E-945C-2908C849DBD7}">
      <dsp:nvSpPr>
        <dsp:cNvPr id="0" name=""/>
        <dsp:cNvSpPr/>
      </dsp:nvSpPr>
      <dsp:spPr>
        <a:xfrm>
          <a:off x="3686970" y="3350497"/>
          <a:ext cx="614467" cy="27861"/>
        </a:xfrm>
        <a:custGeom>
          <a:avLst/>
          <a:gdLst/>
          <a:ahLst/>
          <a:cxnLst/>
          <a:rect l="0" t="0" r="0" b="0"/>
          <a:pathLst>
            <a:path>
              <a:moveTo>
                <a:pt x="0" y="13930"/>
              </a:moveTo>
              <a:lnTo>
                <a:pt x="614467" y="1393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78843" y="3349066"/>
        <a:ext cx="30723" cy="30723"/>
      </dsp:txXfrm>
    </dsp:sp>
    <dsp:sp modelId="{29D1D0EB-572D-4783-9FCC-8091D9F5CEA8}">
      <dsp:nvSpPr>
        <dsp:cNvPr id="0" name=""/>
        <dsp:cNvSpPr/>
      </dsp:nvSpPr>
      <dsp:spPr>
        <a:xfrm>
          <a:off x="4301438" y="2980385"/>
          <a:ext cx="1536168" cy="7680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a:t>Fiscalización y Poder Sancionador</a:t>
          </a:r>
          <a:endParaRPr lang="en-US" sz="1200" b="1" kern="1200" dirty="0"/>
        </a:p>
      </dsp:txBody>
      <dsp:txXfrm>
        <a:off x="4323934" y="3002881"/>
        <a:ext cx="1491176" cy="723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0647-9E67-4F72-8FA1-5E75BBB1F258}">
      <dsp:nvSpPr>
        <dsp:cNvPr id="0" name=""/>
        <dsp:cNvSpPr/>
      </dsp:nvSpPr>
      <dsp:spPr>
        <a:xfrm>
          <a:off x="0" y="0"/>
          <a:ext cx="7816511" cy="146730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b="1" kern="1200" dirty="0">
              <a:effectLst>
                <a:outerShdw blurRad="38100" dist="38100" dir="2700000" algn="tl">
                  <a:srgbClr val="000000">
                    <a:alpha val="43137"/>
                  </a:srgbClr>
                </a:outerShdw>
              </a:effectLst>
            </a:rPr>
            <a:t>Sistema Nacional Integrado de Inspección del Trabajo</a:t>
          </a:r>
        </a:p>
      </dsp:txBody>
      <dsp:txXfrm>
        <a:off x="42976" y="42976"/>
        <a:ext cx="6233176" cy="1381351"/>
      </dsp:txXfrm>
    </dsp:sp>
    <dsp:sp modelId="{03401156-75BE-4EF8-8B7F-4004E43C564C}">
      <dsp:nvSpPr>
        <dsp:cNvPr id="0" name=""/>
        <dsp:cNvSpPr/>
      </dsp:nvSpPr>
      <dsp:spPr>
        <a:xfrm>
          <a:off x="689692" y="1711853"/>
          <a:ext cx="7816511" cy="146730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O" sz="2800" kern="1200" dirty="0"/>
            <a:t>Un único cuerpo de  Inspección del Trabajo</a:t>
          </a:r>
        </a:p>
      </dsp:txBody>
      <dsp:txXfrm>
        <a:off x="732668" y="1754829"/>
        <a:ext cx="6087120" cy="1381351"/>
      </dsp:txXfrm>
    </dsp:sp>
    <dsp:sp modelId="{08F2DB83-6DFF-42C0-AAE0-1FBA4F2D0BA4}">
      <dsp:nvSpPr>
        <dsp:cNvPr id="0" name=""/>
        <dsp:cNvSpPr/>
      </dsp:nvSpPr>
      <dsp:spPr>
        <a:xfrm>
          <a:off x="1379384" y="3423707"/>
          <a:ext cx="7816511" cy="146730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CO" sz="1500" kern="1200" dirty="0"/>
            <a:t>Normas Laborales individuales y colectivas</a:t>
          </a:r>
        </a:p>
        <a:p>
          <a:pPr lvl="0" algn="l" defTabSz="666750">
            <a:lnSpc>
              <a:spcPct val="90000"/>
            </a:lnSpc>
            <a:spcBef>
              <a:spcPct val="0"/>
            </a:spcBef>
            <a:spcAft>
              <a:spcPct val="35000"/>
            </a:spcAft>
          </a:pPr>
          <a:r>
            <a:rPr lang="es-CO" sz="1500" kern="1200" dirty="0"/>
            <a:t>Normas Riesgos Laborales y de Seguridad y Salud en el Trabajo</a:t>
          </a:r>
        </a:p>
        <a:p>
          <a:pPr lvl="0" algn="l" defTabSz="666750">
            <a:lnSpc>
              <a:spcPct val="90000"/>
            </a:lnSpc>
            <a:spcBef>
              <a:spcPct val="0"/>
            </a:spcBef>
            <a:spcAft>
              <a:spcPct val="35000"/>
            </a:spcAft>
          </a:pPr>
          <a:r>
            <a:rPr lang="es-CO" sz="1500" kern="1200" dirty="0"/>
            <a:t>Normas Seguridad Social en Pensiones</a:t>
          </a:r>
        </a:p>
        <a:p>
          <a:pPr lvl="0" algn="l" defTabSz="666750">
            <a:lnSpc>
              <a:spcPct val="90000"/>
            </a:lnSpc>
            <a:spcBef>
              <a:spcPct val="0"/>
            </a:spcBef>
            <a:spcAft>
              <a:spcPct val="35000"/>
            </a:spcAft>
          </a:pPr>
          <a:r>
            <a:rPr lang="es-CO" sz="1500" kern="1200" dirty="0"/>
            <a:t>Normas sociales encomendadas (por ejemplo Tercerización, discriminación, empleo de emergencia, </a:t>
          </a:r>
          <a:r>
            <a:rPr lang="es-CO" sz="1500" kern="1200" dirty="0" err="1"/>
            <a:t>etc</a:t>
          </a:r>
          <a:r>
            <a:rPr lang="es-CO" sz="1500" kern="1200" dirty="0"/>
            <a:t>)</a:t>
          </a:r>
        </a:p>
      </dsp:txBody>
      <dsp:txXfrm>
        <a:off x="1422360" y="3466683"/>
        <a:ext cx="6087120" cy="1381351"/>
      </dsp:txXfrm>
    </dsp:sp>
    <dsp:sp modelId="{34D49787-4383-4B55-B359-241FC31E94B5}">
      <dsp:nvSpPr>
        <dsp:cNvPr id="0" name=""/>
        <dsp:cNvSpPr/>
      </dsp:nvSpPr>
      <dsp:spPr>
        <a:xfrm>
          <a:off x="6862764" y="1112705"/>
          <a:ext cx="953747" cy="95374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O" sz="3600" kern="1200"/>
        </a:p>
      </dsp:txBody>
      <dsp:txXfrm>
        <a:off x="7077357" y="1112705"/>
        <a:ext cx="524561" cy="717695"/>
      </dsp:txXfrm>
    </dsp:sp>
    <dsp:sp modelId="{B188C110-EDB9-43F1-916E-0D2A1D85E122}">
      <dsp:nvSpPr>
        <dsp:cNvPr id="0" name=""/>
        <dsp:cNvSpPr/>
      </dsp:nvSpPr>
      <dsp:spPr>
        <a:xfrm>
          <a:off x="7552456" y="2814776"/>
          <a:ext cx="953747" cy="95374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O" sz="3600" kern="1200"/>
        </a:p>
      </dsp:txBody>
      <dsp:txXfrm>
        <a:off x="7767049" y="2814776"/>
        <a:ext cx="524561" cy="717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0031A-A3E7-49F5-9A7D-C94C037251E5}">
      <dsp:nvSpPr>
        <dsp:cNvPr id="0" name=""/>
        <dsp:cNvSpPr/>
      </dsp:nvSpPr>
      <dsp:spPr>
        <a:xfrm>
          <a:off x="1988" y="0"/>
          <a:ext cx="2084020" cy="3501022"/>
        </a:xfrm>
        <a:prstGeom prst="roundRect">
          <a:avLst>
            <a:gd name="adj" fmla="val 10000"/>
          </a:avLst>
        </a:prstGeom>
        <a:solidFill>
          <a:srgbClr val="32C0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b="1" kern="1200" dirty="0">
              <a:solidFill>
                <a:srgbClr val="2B5338"/>
              </a:solidFill>
            </a:rPr>
            <a:t>Inspección Vigilancia y Control e investigación de accidentes</a:t>
          </a:r>
          <a:endParaRPr lang="x-none" sz="2000" kern="1200" dirty="0">
            <a:solidFill>
              <a:srgbClr val="2B5338"/>
            </a:solidFill>
          </a:endParaRPr>
        </a:p>
      </dsp:txBody>
      <dsp:txXfrm>
        <a:off x="1988" y="1400408"/>
        <a:ext cx="2084020" cy="1400408"/>
      </dsp:txXfrm>
    </dsp:sp>
    <dsp:sp modelId="{3FA65331-9F20-4BBB-B2A0-39BC4CF33280}">
      <dsp:nvSpPr>
        <dsp:cNvPr id="0" name=""/>
        <dsp:cNvSpPr/>
      </dsp:nvSpPr>
      <dsp:spPr>
        <a:xfrm>
          <a:off x="461078" y="210061"/>
          <a:ext cx="1165840" cy="1165840"/>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683AD-1EA3-4013-8493-9DE008BA88C3}">
      <dsp:nvSpPr>
        <dsp:cNvPr id="0" name=""/>
        <dsp:cNvSpPr/>
      </dsp:nvSpPr>
      <dsp:spPr>
        <a:xfrm>
          <a:off x="2064188" y="0"/>
          <a:ext cx="2084020" cy="35010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O" sz="1700" b="1" kern="1200" dirty="0">
              <a:solidFill>
                <a:schemeClr val="tx2">
                  <a:lumMod val="75000"/>
                </a:schemeClr>
              </a:solidFill>
            </a:rPr>
            <a:t>Formación como Líderes en Seguridad Minera y en Hidrocarburos</a:t>
          </a:r>
        </a:p>
      </dsp:txBody>
      <dsp:txXfrm>
        <a:off x="2064188" y="1400408"/>
        <a:ext cx="2084020" cy="1400408"/>
      </dsp:txXfrm>
    </dsp:sp>
    <dsp:sp modelId="{03231D47-2341-40B1-B734-57BAD130ABA0}">
      <dsp:nvSpPr>
        <dsp:cNvPr id="0" name=""/>
        <dsp:cNvSpPr/>
      </dsp:nvSpPr>
      <dsp:spPr>
        <a:xfrm>
          <a:off x="2607619" y="210061"/>
          <a:ext cx="1165840" cy="1165840"/>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9324F6-E83A-4B76-A19E-7737928E7FA1}">
      <dsp:nvSpPr>
        <dsp:cNvPr id="0" name=""/>
        <dsp:cNvSpPr/>
      </dsp:nvSpPr>
      <dsp:spPr>
        <a:xfrm>
          <a:off x="4249888" y="0"/>
          <a:ext cx="2084020" cy="350102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O" sz="1700" b="1" kern="1200" dirty="0">
              <a:solidFill>
                <a:srgbClr val="007E39"/>
              </a:solidFill>
            </a:rPr>
            <a:t>Socialización y Capacitación en Seguridad Minera </a:t>
          </a:r>
          <a:r>
            <a:rPr lang="es-CO" sz="1700" b="1" kern="1200" dirty="0">
              <a:solidFill>
                <a:schemeClr val="tx2">
                  <a:lumMod val="75000"/>
                </a:schemeClr>
              </a:solidFill>
            </a:rPr>
            <a:t>y en Hidrocarburos</a:t>
          </a:r>
          <a:endParaRPr lang="es-CO" sz="1700" b="1" kern="1200" dirty="0">
            <a:solidFill>
              <a:srgbClr val="007E39"/>
            </a:solidFill>
          </a:endParaRPr>
        </a:p>
      </dsp:txBody>
      <dsp:txXfrm>
        <a:off x="4249888" y="1400408"/>
        <a:ext cx="2084020" cy="1400408"/>
      </dsp:txXfrm>
    </dsp:sp>
    <dsp:sp modelId="{EFAB77B0-00A5-4CC9-9CA7-2A28675FC7B7}">
      <dsp:nvSpPr>
        <dsp:cNvPr id="0" name=""/>
        <dsp:cNvSpPr/>
      </dsp:nvSpPr>
      <dsp:spPr>
        <a:xfrm>
          <a:off x="4754160" y="210061"/>
          <a:ext cx="1165840" cy="1165840"/>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61BED-B429-4174-8869-D94B44C91428}">
      <dsp:nvSpPr>
        <dsp:cNvPr id="0" name=""/>
        <dsp:cNvSpPr/>
      </dsp:nvSpPr>
      <dsp:spPr>
        <a:xfrm>
          <a:off x="6441611" y="0"/>
          <a:ext cx="2084020" cy="3501022"/>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O" sz="1700" b="1" kern="1200" dirty="0">
              <a:solidFill>
                <a:schemeClr val="accent1">
                  <a:lumMod val="50000"/>
                </a:schemeClr>
              </a:solidFill>
            </a:rPr>
            <a:t>Articulación Sectorial</a:t>
          </a:r>
          <a:endParaRPr lang="es-CO" sz="1700" kern="1200" dirty="0">
            <a:solidFill>
              <a:schemeClr val="accent1">
                <a:lumMod val="50000"/>
              </a:schemeClr>
            </a:solidFill>
          </a:endParaRPr>
        </a:p>
      </dsp:txBody>
      <dsp:txXfrm>
        <a:off x="6441611" y="1400408"/>
        <a:ext cx="2084020" cy="1400408"/>
      </dsp:txXfrm>
    </dsp:sp>
    <dsp:sp modelId="{B7E342BB-2D60-4B2A-90AE-A40ECAB39824}">
      <dsp:nvSpPr>
        <dsp:cNvPr id="0" name=""/>
        <dsp:cNvSpPr/>
      </dsp:nvSpPr>
      <dsp:spPr>
        <a:xfrm>
          <a:off x="6899722" y="206272"/>
          <a:ext cx="1165840" cy="1165840"/>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42ACE-7BE3-45D2-B3B8-B0F9E3E15A75}">
      <dsp:nvSpPr>
        <dsp:cNvPr id="0" name=""/>
        <dsp:cNvSpPr/>
      </dsp:nvSpPr>
      <dsp:spPr>
        <a:xfrm>
          <a:off x="536769" y="2818042"/>
          <a:ext cx="7845410" cy="52515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10631-5942-49E3-80A1-B890E4BA6D84}" type="datetimeFigureOut">
              <a:rPr lang="es-CO" smtClean="0"/>
              <a:t>03/12/2018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FF3D4-5EE8-4338-B8E7-5DC1DA424494}" type="slidenum">
              <a:rPr lang="es-CO" smtClean="0"/>
              <a:t>‹#›</a:t>
            </a:fld>
            <a:endParaRPr lang="es-CO"/>
          </a:p>
        </p:txBody>
      </p:sp>
    </p:spTree>
    <p:extLst>
      <p:ext uri="{BB962C8B-B14F-4D97-AF65-F5344CB8AC3E}">
        <p14:creationId xmlns:p14="http://schemas.microsoft.com/office/powerpoint/2010/main" val="11441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0AFF3D4-5EE8-4338-B8E7-5DC1DA424494}" type="slidenum">
              <a:rPr lang="es-CO" smtClean="0"/>
              <a:t>1</a:t>
            </a:fld>
            <a:endParaRPr lang="es-CO"/>
          </a:p>
        </p:txBody>
      </p:sp>
    </p:spTree>
    <p:extLst>
      <p:ext uri="{BB962C8B-B14F-4D97-AF65-F5344CB8AC3E}">
        <p14:creationId xmlns:p14="http://schemas.microsoft.com/office/powerpoint/2010/main" val="304850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0AFF3D4-5EE8-4338-B8E7-5DC1DA424494}" type="slidenum">
              <a:rPr lang="es-CO" smtClean="0"/>
              <a:t>2</a:t>
            </a:fld>
            <a:endParaRPr lang="es-CO"/>
          </a:p>
        </p:txBody>
      </p:sp>
    </p:spTree>
    <p:extLst>
      <p:ext uri="{BB962C8B-B14F-4D97-AF65-F5344CB8AC3E}">
        <p14:creationId xmlns:p14="http://schemas.microsoft.com/office/powerpoint/2010/main" val="276967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0AFF3D4-5EE8-4338-B8E7-5DC1DA424494}" type="slidenum">
              <a:rPr lang="es-CO" smtClean="0"/>
              <a:t>3</a:t>
            </a:fld>
            <a:endParaRPr lang="es-CO"/>
          </a:p>
        </p:txBody>
      </p:sp>
    </p:spTree>
    <p:extLst>
      <p:ext uri="{BB962C8B-B14F-4D97-AF65-F5344CB8AC3E}">
        <p14:creationId xmlns:p14="http://schemas.microsoft.com/office/powerpoint/2010/main" val="129801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0AFF3D4-5EE8-4338-B8E7-5DC1DA424494}" type="slidenum">
              <a:rPr lang="es-CO" smtClean="0"/>
              <a:t>4</a:t>
            </a:fld>
            <a:endParaRPr lang="es-CO"/>
          </a:p>
        </p:txBody>
      </p:sp>
    </p:spTree>
    <p:extLst>
      <p:ext uri="{BB962C8B-B14F-4D97-AF65-F5344CB8AC3E}">
        <p14:creationId xmlns:p14="http://schemas.microsoft.com/office/powerpoint/2010/main" val="211023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Palma- minería – floricultor – azucarero y portuario</a:t>
            </a:r>
          </a:p>
        </p:txBody>
      </p:sp>
      <p:sp>
        <p:nvSpPr>
          <p:cNvPr id="4" name="Marcador de número de diapositiva 3"/>
          <p:cNvSpPr>
            <a:spLocks noGrp="1"/>
          </p:cNvSpPr>
          <p:nvPr>
            <p:ph type="sldNum" sz="quarter" idx="5"/>
          </p:nvPr>
        </p:nvSpPr>
        <p:spPr/>
        <p:txBody>
          <a:bodyPr/>
          <a:lstStyle/>
          <a:p>
            <a:fld id="{20AFF3D4-5EE8-4338-B8E7-5DC1DA424494}" type="slidenum">
              <a:rPr lang="es-CO" smtClean="0"/>
              <a:t>8</a:t>
            </a:fld>
            <a:endParaRPr lang="es-CO"/>
          </a:p>
        </p:txBody>
      </p:sp>
    </p:spTree>
    <p:extLst>
      <p:ext uri="{BB962C8B-B14F-4D97-AF65-F5344CB8AC3E}">
        <p14:creationId xmlns:p14="http://schemas.microsoft.com/office/powerpoint/2010/main" val="428935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Comité Interinstitucional – 32 Comités Departamentales – en proceso de constitución en 1161 municipios</a:t>
            </a:r>
          </a:p>
        </p:txBody>
      </p:sp>
      <p:sp>
        <p:nvSpPr>
          <p:cNvPr id="4" name="Marcador de número de diapositiva 3"/>
          <p:cNvSpPr>
            <a:spLocks noGrp="1"/>
          </p:cNvSpPr>
          <p:nvPr>
            <p:ph type="sldNum" sz="quarter" idx="5"/>
          </p:nvPr>
        </p:nvSpPr>
        <p:spPr/>
        <p:txBody>
          <a:bodyPr/>
          <a:lstStyle/>
          <a:p>
            <a:fld id="{20AFF3D4-5EE8-4338-B8E7-5DC1DA424494}" type="slidenum">
              <a:rPr lang="es-CO" smtClean="0"/>
              <a:t>16</a:t>
            </a:fld>
            <a:endParaRPr lang="es-CO"/>
          </a:p>
        </p:txBody>
      </p:sp>
    </p:spTree>
    <p:extLst>
      <p:ext uri="{BB962C8B-B14F-4D97-AF65-F5344CB8AC3E}">
        <p14:creationId xmlns:p14="http://schemas.microsoft.com/office/powerpoint/2010/main" val="309419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2700" y="11477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282700" y="36909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092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26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3700" y="1168399"/>
            <a:ext cx="2565400" cy="50085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168399"/>
            <a:ext cx="7061200" cy="5008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43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44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9538"/>
            <a:ext cx="9734550" cy="285273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831850" y="4348163"/>
            <a:ext cx="9734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949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26067"/>
            <a:ext cx="9677400" cy="805921"/>
          </a:xfrm>
        </p:spPr>
        <p:txBody>
          <a:bodyPr/>
          <a:lstStyle/>
          <a:p>
            <a:r>
              <a:rPr lang="en-US" dirty="0"/>
              <a:t>Click to </a:t>
            </a:r>
            <a:r>
              <a:rPr lang="en-US" dirty="0" err="1"/>
              <a:t>editdas</a:t>
            </a:r>
            <a:r>
              <a:rPr lang="en-US" dirty="0"/>
              <a:t> Master title style</a:t>
            </a:r>
          </a:p>
        </p:txBody>
      </p:sp>
      <p:sp>
        <p:nvSpPr>
          <p:cNvPr id="3" name="Content Placeholder 2"/>
          <p:cNvSpPr>
            <a:spLocks noGrp="1"/>
          </p:cNvSpPr>
          <p:nvPr>
            <p:ph sz="half" idx="1"/>
          </p:nvPr>
        </p:nvSpPr>
        <p:spPr>
          <a:xfrm>
            <a:off x="838200" y="2108199"/>
            <a:ext cx="45593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2108199"/>
            <a:ext cx="49530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683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54100"/>
            <a:ext cx="9752012" cy="700088"/>
          </a:xfrm>
        </p:spPr>
        <p:txBody>
          <a:bodyPr/>
          <a:lstStyle/>
          <a:p>
            <a:r>
              <a:rPr lang="en-US"/>
              <a:t>Click to edit Master title style</a:t>
            </a:r>
          </a:p>
        </p:txBody>
      </p:sp>
      <p:sp>
        <p:nvSpPr>
          <p:cNvPr id="3" name="Text Placeholder 2"/>
          <p:cNvSpPr>
            <a:spLocks noGrp="1"/>
          </p:cNvSpPr>
          <p:nvPr>
            <p:ph type="body" idx="1"/>
          </p:nvPr>
        </p:nvSpPr>
        <p:spPr>
          <a:xfrm>
            <a:off x="839788" y="1854199"/>
            <a:ext cx="4722813"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47228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37226" y="1854199"/>
            <a:ext cx="4854574" cy="6508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37226" y="2505075"/>
            <a:ext cx="485457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97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402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2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6588" y="1231900"/>
            <a:ext cx="3932237" cy="10795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37100" y="1231900"/>
            <a:ext cx="5664200" cy="4730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6588" y="2425700"/>
            <a:ext cx="3932237" cy="35448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282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43000"/>
            <a:ext cx="3932237" cy="1130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927600" y="1143000"/>
            <a:ext cx="5473700" cy="4718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362200"/>
            <a:ext cx="3932237" cy="3506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5867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51467"/>
            <a:ext cx="9677400" cy="8059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044699"/>
            <a:ext cx="9677400" cy="39751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5929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b="0" i="0" u="none" kern="1200">
          <a:solidFill>
            <a:srgbClr val="32859C"/>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6A4703D-6DFC-4662-9663-D5851BE4DF7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803902" y="1947553"/>
            <a:ext cx="6584196" cy="2705373"/>
          </a:xfrm>
          <a:prstGeom prst="rect">
            <a:avLst/>
          </a:prstGeom>
        </p:spPr>
      </p:pic>
    </p:spTree>
    <p:extLst>
      <p:ext uri="{BB962C8B-B14F-4D97-AF65-F5344CB8AC3E}">
        <p14:creationId xmlns:p14="http://schemas.microsoft.com/office/powerpoint/2010/main" val="328128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9">
            <a:extLst>
              <a:ext uri="{FF2B5EF4-FFF2-40B4-BE49-F238E27FC236}">
                <a16:creationId xmlns:a16="http://schemas.microsoft.com/office/drawing/2014/main" xmlns="" id="{60892637-5DE0-4146-A713-D3596F1C1BEB}"/>
              </a:ext>
            </a:extLst>
          </p:cNvPr>
          <p:cNvSpPr/>
          <p:nvPr/>
        </p:nvSpPr>
        <p:spPr>
          <a:xfrm>
            <a:off x="0" y="1353400"/>
            <a:ext cx="9215252" cy="1147297"/>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anchor="ctr"/>
          <a:lstStyle/>
          <a:p>
            <a:pPr algn="r"/>
            <a:r>
              <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a:t>
            </a:r>
            <a:r>
              <a:rPr lang="es-MX" sz="28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COLABORACIÓN INTERINSTITUCIONAL </a:t>
            </a:r>
          </a:p>
          <a:p>
            <a:pPr algn="r"/>
            <a:r>
              <a:rPr lang="es-MX" sz="28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A LA INSPECCIÓN DEL TRABAJO</a:t>
            </a:r>
            <a:endPar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endParaRPr>
          </a:p>
        </p:txBody>
      </p:sp>
      <p:sp>
        <p:nvSpPr>
          <p:cNvPr id="3" name="Shape 57">
            <a:extLst>
              <a:ext uri="{FF2B5EF4-FFF2-40B4-BE49-F238E27FC236}">
                <a16:creationId xmlns:a16="http://schemas.microsoft.com/office/drawing/2014/main" xmlns="" id="{6C7D5B71-0121-4A75-B210-C72CA08A59D1}"/>
              </a:ext>
            </a:extLst>
          </p:cNvPr>
          <p:cNvSpPr/>
          <p:nvPr/>
        </p:nvSpPr>
        <p:spPr>
          <a:xfrm>
            <a:off x="1654628" y="2725245"/>
            <a:ext cx="8882743" cy="34778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es-MX" sz="2200" dirty="0">
                <a:latin typeface="Montserrat" panose="00000500000000000000" pitchFamily="2" charset="0"/>
                <a:cs typeface="Arial" panose="020B0604020202020204" pitchFamily="34" charset="0"/>
              </a:rPr>
              <a:t>La Ley 1437 de 2011 (Código de Procedimiento Administrativo y de lo Contencioso Administrativo), señala que en virtud del principio de coordinación, las autoridades concertarán sus actividades con las de otras instancias estatales en el cumplimiento de sus cometidos y en el reconocimiento de sus derechos a los particulares. </a:t>
            </a:r>
          </a:p>
          <a:p>
            <a:pPr algn="just"/>
            <a:endParaRPr lang="es-MX" sz="1600" dirty="0">
              <a:latin typeface="Montserrat" panose="00000500000000000000" pitchFamily="2" charset="0"/>
              <a:cs typeface="Arial" panose="020B0604020202020204" pitchFamily="34" charset="0"/>
            </a:endParaRPr>
          </a:p>
          <a:p>
            <a:pPr algn="just"/>
            <a:r>
              <a:rPr lang="es-MX" sz="2200" dirty="0">
                <a:latin typeface="Montserrat" panose="00000500000000000000" pitchFamily="2" charset="0"/>
                <a:cs typeface="Arial" panose="020B0604020202020204" pitchFamily="34" charset="0"/>
              </a:rPr>
              <a:t>La Inspección del Trabajo coordina sus funciones con otras autoridades que tienen a su cargo materias que son objeto transversal de Inspección del Trabajo.</a:t>
            </a:r>
            <a:endParaRPr lang="es-CO" sz="2200" dirty="0">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48822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7">
            <a:extLst>
              <a:ext uri="{FF2B5EF4-FFF2-40B4-BE49-F238E27FC236}">
                <a16:creationId xmlns:a16="http://schemas.microsoft.com/office/drawing/2014/main" xmlns="" id="{6C7D5B71-0121-4A75-B210-C72CA08A59D1}"/>
              </a:ext>
            </a:extLst>
          </p:cNvPr>
          <p:cNvSpPr/>
          <p:nvPr/>
        </p:nvSpPr>
        <p:spPr>
          <a:xfrm>
            <a:off x="1448789" y="1882097"/>
            <a:ext cx="9832769" cy="35702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es-MX" sz="2200" dirty="0">
                <a:latin typeface="Montserrat" panose="00000500000000000000" pitchFamily="2" charset="0"/>
                <a:cs typeface="Arial" panose="020B0604020202020204" pitchFamily="34" charset="0"/>
              </a:rPr>
              <a:t>La Ley 1610 de 2013 (Ley de la Inspección del Trabajo) establece en su articulo tercero:</a:t>
            </a:r>
          </a:p>
          <a:p>
            <a:pPr algn="just"/>
            <a:endParaRPr lang="es-MX" sz="1400" dirty="0">
              <a:latin typeface="Montserrat" panose="00000500000000000000" pitchFamily="2" charset="0"/>
              <a:cs typeface="Arial" panose="020B0604020202020204" pitchFamily="34" charset="0"/>
            </a:endParaRPr>
          </a:p>
          <a:p>
            <a:pPr algn="just"/>
            <a:r>
              <a:rPr lang="es-MX" sz="2200" i="1" dirty="0">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“Los funcionarios del Ministerio del Trabajo podrán solicitar para el ejercicio de sus funciones, la colaboración de las entidades públicas.”</a:t>
            </a:r>
          </a:p>
          <a:p>
            <a:pPr algn="just"/>
            <a:endParaRPr lang="es-MX" sz="2200" dirty="0">
              <a:latin typeface="Montserrat" panose="00000500000000000000" pitchFamily="2" charset="0"/>
              <a:cs typeface="Arial" panose="020B0604020202020204" pitchFamily="34" charset="0"/>
            </a:endParaRPr>
          </a:p>
          <a:p>
            <a:pPr algn="just"/>
            <a:r>
              <a:rPr lang="es-MX" sz="2200" dirty="0">
                <a:latin typeface="Montserrat" panose="00000500000000000000" pitchFamily="2" charset="0"/>
                <a:cs typeface="Arial" panose="020B0604020202020204" pitchFamily="34" charset="0"/>
              </a:rPr>
              <a:t>Así mismo el articulo octavo señala:</a:t>
            </a:r>
          </a:p>
          <a:p>
            <a:pPr algn="just"/>
            <a:endParaRPr lang="es-MX" sz="1400" dirty="0">
              <a:latin typeface="Montserrat" panose="00000500000000000000" pitchFamily="2" charset="0"/>
              <a:cs typeface="Arial" panose="020B0604020202020204" pitchFamily="34" charset="0"/>
            </a:endParaRPr>
          </a:p>
          <a:p>
            <a:pPr algn="just"/>
            <a:r>
              <a:rPr lang="es-MX" sz="2200" i="1" dirty="0">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“Las autoridades de policía están en la obligación de prestar su activa colaboración, cuando los Inspectores del Trabajo y de la Seguridad Social así lo requieran”</a:t>
            </a:r>
            <a:endParaRPr lang="es-CO" sz="2200" i="1" dirty="0">
              <a:effectLst>
                <a:outerShdw blurRad="38100" dist="38100" dir="2700000" algn="tl">
                  <a:srgbClr val="000000">
                    <a:alpha val="43137"/>
                  </a:srgbClr>
                </a:outerShdw>
              </a:effectLst>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36145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9">
            <a:extLst>
              <a:ext uri="{FF2B5EF4-FFF2-40B4-BE49-F238E27FC236}">
                <a16:creationId xmlns:a16="http://schemas.microsoft.com/office/drawing/2014/main" xmlns="" id="{60892637-5DE0-4146-A713-D3596F1C1BEB}"/>
              </a:ext>
            </a:extLst>
          </p:cNvPr>
          <p:cNvSpPr/>
          <p:nvPr/>
        </p:nvSpPr>
        <p:spPr>
          <a:xfrm>
            <a:off x="0" y="1353400"/>
            <a:ext cx="9215252" cy="1147297"/>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anchor="ctr"/>
          <a:lstStyle/>
          <a:p>
            <a:pPr algn="r"/>
            <a:r>
              <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a:t>
            </a:r>
            <a:r>
              <a:rPr lang="es-MX" sz="30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COORDINACIÓN CON ENTIDADES ADMINISTRATIVAS</a:t>
            </a:r>
          </a:p>
        </p:txBody>
      </p:sp>
      <p:sp>
        <p:nvSpPr>
          <p:cNvPr id="3" name="Shape 57">
            <a:extLst>
              <a:ext uri="{FF2B5EF4-FFF2-40B4-BE49-F238E27FC236}">
                <a16:creationId xmlns:a16="http://schemas.microsoft.com/office/drawing/2014/main" xmlns="" id="{6C7D5B71-0121-4A75-B210-C72CA08A59D1}"/>
              </a:ext>
            </a:extLst>
          </p:cNvPr>
          <p:cNvSpPr/>
          <p:nvPr/>
        </p:nvSpPr>
        <p:spPr>
          <a:xfrm>
            <a:off x="2165266" y="3129249"/>
            <a:ext cx="8047514" cy="224676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lgn="just">
              <a:buFont typeface="Arial" panose="020B0604020202020204" pitchFamily="34" charset="0"/>
              <a:buChar char="•"/>
            </a:pPr>
            <a:r>
              <a:rPr lang="es-MX" sz="2800" dirty="0">
                <a:latin typeface="Montserrat" panose="00000500000000000000" pitchFamily="2" charset="0"/>
                <a:cs typeface="Arial" panose="020B0604020202020204" pitchFamily="34" charset="0"/>
              </a:rPr>
              <a:t>Inspección del Trabajo en Minería.</a:t>
            </a:r>
          </a:p>
          <a:p>
            <a:pPr marL="342900" indent="-342900" algn="just">
              <a:buFont typeface="Arial" panose="020B0604020202020204" pitchFamily="34" charset="0"/>
              <a:buChar char="•"/>
            </a:pPr>
            <a:r>
              <a:rPr lang="es-MX" sz="2800" dirty="0">
                <a:latin typeface="Montserrat" panose="00000500000000000000" pitchFamily="2" charset="0"/>
                <a:cs typeface="Arial" panose="020B0604020202020204" pitchFamily="34" charset="0"/>
              </a:rPr>
              <a:t>Inspección del Trabajo en Hidrocarburos.</a:t>
            </a:r>
          </a:p>
          <a:p>
            <a:pPr marL="342900" indent="-342900" algn="just">
              <a:buFont typeface="Arial" panose="020B0604020202020204" pitchFamily="34" charset="0"/>
              <a:buChar char="•"/>
            </a:pPr>
            <a:r>
              <a:rPr lang="es-MX" sz="2800" dirty="0">
                <a:latin typeface="Montserrat" panose="00000500000000000000" pitchFamily="2" charset="0"/>
                <a:cs typeface="Arial" panose="020B0604020202020204" pitchFamily="34" charset="0"/>
              </a:rPr>
              <a:t>Inspección del Trabajo Gente de Mar.</a:t>
            </a:r>
          </a:p>
          <a:p>
            <a:pPr marL="342900" indent="-342900" algn="just">
              <a:buFont typeface="Arial" panose="020B0604020202020204" pitchFamily="34" charset="0"/>
              <a:buChar char="•"/>
            </a:pPr>
            <a:r>
              <a:rPr lang="es-MX" sz="2800" dirty="0">
                <a:latin typeface="Montserrat" panose="00000500000000000000" pitchFamily="2" charset="0"/>
                <a:cs typeface="Arial" panose="020B0604020202020204" pitchFamily="34" charset="0"/>
              </a:rPr>
              <a:t>Inspección del Trabajo Erradicación del Trabajo Infantil.</a:t>
            </a:r>
            <a:endParaRPr lang="es-CO" sz="2800" dirty="0">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368770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1EC2515-F2DB-4C9C-8253-470168101722}"/>
              </a:ext>
            </a:extLst>
          </p:cNvPr>
          <p:cNvSpPr/>
          <p:nvPr/>
        </p:nvSpPr>
        <p:spPr>
          <a:xfrm>
            <a:off x="456705" y="1135211"/>
            <a:ext cx="10349840" cy="1200329"/>
          </a:xfrm>
          <a:prstGeom prst="rect">
            <a:avLst/>
          </a:prstGeom>
        </p:spPr>
        <p:txBody>
          <a:bodyPr wrap="square">
            <a:spAutoFit/>
          </a:bodyPr>
          <a:lstStyle/>
          <a:p>
            <a:r>
              <a:rPr lang="es-MX" sz="3600" dirty="0">
                <a:solidFill>
                  <a:srgbClr val="2F7D93"/>
                </a:solidFill>
                <a:effectLst>
                  <a:outerShdw blurRad="38100" dist="38100" dir="2700000" algn="tl">
                    <a:srgbClr val="000000">
                      <a:alpha val="43137"/>
                    </a:srgbClr>
                  </a:outerShdw>
                </a:effectLst>
                <a:latin typeface="Montserrat Light" panose="00000400000000000000" pitchFamily="2" charset="0"/>
              </a:rPr>
              <a:t>Inspección del Trabajo en Hidrocarburos y Minería</a:t>
            </a:r>
          </a:p>
        </p:txBody>
      </p:sp>
      <p:sp>
        <p:nvSpPr>
          <p:cNvPr id="5" name="Rectángulo 4">
            <a:extLst>
              <a:ext uri="{FF2B5EF4-FFF2-40B4-BE49-F238E27FC236}">
                <a16:creationId xmlns:a16="http://schemas.microsoft.com/office/drawing/2014/main" xmlns="" id="{D872EFC3-4E01-4E9C-846B-E38E1C8B1447}"/>
              </a:ext>
            </a:extLst>
          </p:cNvPr>
          <p:cNvSpPr/>
          <p:nvPr/>
        </p:nvSpPr>
        <p:spPr>
          <a:xfrm>
            <a:off x="730190" y="2477463"/>
            <a:ext cx="6074908" cy="3785652"/>
          </a:xfrm>
          <a:prstGeom prst="rect">
            <a:avLst/>
          </a:prstGeom>
        </p:spPr>
        <p:txBody>
          <a:bodyPr wrap="square">
            <a:spAutoFit/>
          </a:bodyPr>
          <a:lstStyle/>
          <a:p>
            <a:pPr algn="just"/>
            <a:r>
              <a:rPr lang="es-CO" sz="2000" b="1"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rPr>
              <a:t>CONVENIO MARCO INTERADMINISTRATIVO DE COOPERACIÓN</a:t>
            </a:r>
            <a:r>
              <a:rPr lang="es-CO" sz="2000" dirty="0">
                <a:latin typeface="Montserrat" panose="00000500000000000000" pitchFamily="2" charset="0"/>
                <a:ea typeface="Calibri" panose="020F0502020204030204" pitchFamily="34" charset="0"/>
                <a:cs typeface="Times New Roman" panose="02020603050405020304" pitchFamily="18" charset="0"/>
              </a:rPr>
              <a:t>, celebrado entre el Ministerio de Minas y Energía, el Ministerio del Trabajo, El Servicio Nacional de Aprendizaje –SENA, la Agencia Nacional de Minería, la Agencia Nacional de Hidrocarburos y Positiva Compañía de Seguros S.A,. Cuyo Objeto es “</a:t>
            </a:r>
            <a:r>
              <a:rPr lang="es-CO" sz="2000" i="1" dirty="0">
                <a:latin typeface="Montserrat" panose="00000500000000000000" pitchFamily="2" charset="0"/>
                <a:ea typeface="Calibri" panose="020F0502020204030204" pitchFamily="34" charset="0"/>
                <a:cs typeface="Times New Roman" panose="02020603050405020304" pitchFamily="18" charset="0"/>
              </a:rPr>
              <a:t>Aunar esfuerzos técnicos y administrativos para apoyar y fortalecer la ejecución de la Política Nacional de Seguridad Minera formulada y adoptada por el MINISTERIO DE MINAS Y ENERGÍA</a:t>
            </a:r>
            <a:r>
              <a:rPr lang="es-CO" sz="2000" dirty="0">
                <a:latin typeface="Montserrat" panose="00000500000000000000" pitchFamily="2" charset="0"/>
                <a:ea typeface="Calibri" panose="020F0502020204030204" pitchFamily="34" charset="0"/>
                <a:cs typeface="Times New Roman" panose="02020603050405020304" pitchFamily="18" charset="0"/>
              </a:rPr>
              <a:t>”</a:t>
            </a:r>
          </a:p>
        </p:txBody>
      </p:sp>
      <p:grpSp>
        <p:nvGrpSpPr>
          <p:cNvPr id="11" name="Grupo 10">
            <a:extLst>
              <a:ext uri="{FF2B5EF4-FFF2-40B4-BE49-F238E27FC236}">
                <a16:creationId xmlns:a16="http://schemas.microsoft.com/office/drawing/2014/main" xmlns="" id="{73A9CA8F-7759-47CE-8482-C406C797C020}"/>
              </a:ext>
            </a:extLst>
          </p:cNvPr>
          <p:cNvGrpSpPr/>
          <p:nvPr/>
        </p:nvGrpSpPr>
        <p:grpSpPr>
          <a:xfrm>
            <a:off x="7065818" y="2047922"/>
            <a:ext cx="2161309" cy="890630"/>
            <a:chOff x="7065818" y="2047922"/>
            <a:chExt cx="2161309" cy="890630"/>
          </a:xfrm>
        </p:grpSpPr>
        <p:sp>
          <p:nvSpPr>
            <p:cNvPr id="2" name="Rectángulo 1">
              <a:extLst>
                <a:ext uri="{FF2B5EF4-FFF2-40B4-BE49-F238E27FC236}">
                  <a16:creationId xmlns:a16="http://schemas.microsoft.com/office/drawing/2014/main" xmlns="" id="{559E23C1-1FD7-41A4-9B26-BAF131B6C22E}"/>
                </a:ext>
              </a:extLst>
            </p:cNvPr>
            <p:cNvSpPr/>
            <p:nvPr/>
          </p:nvSpPr>
          <p:spPr>
            <a:xfrm>
              <a:off x="7065818" y="2047922"/>
              <a:ext cx="2161309" cy="89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descr="C:\Users\UNOPS\AppData\Local\Microsoft\Windows\INetCache\Content.Word\logo-ministerio-del-trabjo-gob-de-colombia.png">
              <a:extLst>
                <a:ext uri="{FF2B5EF4-FFF2-40B4-BE49-F238E27FC236}">
                  <a16:creationId xmlns:a16="http://schemas.microsoft.com/office/drawing/2014/main" xmlns="" id="{57ED6380-F878-40B5-8047-5F58B5896AC4}"/>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7065818" y="2214177"/>
              <a:ext cx="2077637" cy="641983"/>
            </a:xfrm>
            <a:prstGeom prst="rect">
              <a:avLst/>
            </a:prstGeom>
            <a:noFill/>
            <a:ln>
              <a:noFill/>
            </a:ln>
          </p:spPr>
        </p:pic>
      </p:grpSp>
      <p:pic>
        <p:nvPicPr>
          <p:cNvPr id="7" name="Picture 7">
            <a:extLst>
              <a:ext uri="{FF2B5EF4-FFF2-40B4-BE49-F238E27FC236}">
                <a16:creationId xmlns:a16="http://schemas.microsoft.com/office/drawing/2014/main" xmlns="" id="{01FAF761-6F71-4ABA-B20D-2DA47E8997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04364" y="3097641"/>
            <a:ext cx="1974361" cy="1331546"/>
          </a:xfrm>
          <a:prstGeom prst="rect">
            <a:avLst/>
          </a:prstGeom>
          <a:noFill/>
          <a:effectLst/>
          <a:extLst>
            <a:ext uri="{909E8E84-426E-40DD-AFC4-6F175D3DCCD1}">
              <a14:hiddenFill xmlns:a14="http://schemas.microsoft.com/office/drawing/2010/main">
                <a:solidFill>
                  <a:srgbClr val="4472C4"/>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pic>
      <p:pic>
        <p:nvPicPr>
          <p:cNvPr id="8" name="Picture 2">
            <a:extLst>
              <a:ext uri="{FF2B5EF4-FFF2-40B4-BE49-F238E27FC236}">
                <a16:creationId xmlns:a16="http://schemas.microsoft.com/office/drawing/2014/main" xmlns="" id="{B9F43593-9DA9-4701-92B3-B4CB02E4A0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08018" y="4801294"/>
            <a:ext cx="1304622" cy="1060901"/>
          </a:xfrm>
          <a:prstGeom prst="rect">
            <a:avLst/>
          </a:prstGeom>
          <a:noFill/>
          <a:effectLst/>
          <a:extLst>
            <a:ext uri="{909E8E84-426E-40DD-AFC4-6F175D3DCCD1}">
              <a14:hiddenFill xmlns:a14="http://schemas.microsoft.com/office/drawing/2010/main">
                <a:solidFill>
                  <a:srgbClr val="4472C4"/>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pic>
      <p:pic>
        <p:nvPicPr>
          <p:cNvPr id="9" name="Picture 3">
            <a:extLst>
              <a:ext uri="{FF2B5EF4-FFF2-40B4-BE49-F238E27FC236}">
                <a16:creationId xmlns:a16="http://schemas.microsoft.com/office/drawing/2014/main" xmlns="" id="{3180AAB2-37C0-421C-A1C5-C1262AA02ED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91360" y="4666104"/>
            <a:ext cx="1191383" cy="1331546"/>
          </a:xfrm>
          <a:prstGeom prst="rect">
            <a:avLst/>
          </a:prstGeom>
          <a:noFill/>
          <a:effectLst/>
          <a:extLst>
            <a:ext uri="{909E8E84-426E-40DD-AFC4-6F175D3DCCD1}">
              <a14:hiddenFill xmlns:a14="http://schemas.microsoft.com/office/drawing/2010/main">
                <a:solidFill>
                  <a:srgbClr val="4472C4"/>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pic>
      <p:pic>
        <p:nvPicPr>
          <p:cNvPr id="10" name="Imagen 9">
            <a:extLst>
              <a:ext uri="{FF2B5EF4-FFF2-40B4-BE49-F238E27FC236}">
                <a16:creationId xmlns:a16="http://schemas.microsoft.com/office/drawing/2014/main" xmlns="" id="{098159E7-EA58-4748-B5E0-23D1E8979D98}"/>
              </a:ext>
            </a:extLst>
          </p:cNvPr>
          <p:cNvPicPr>
            <a:picLocks noChangeAspect="1"/>
          </p:cNvPicPr>
          <p:nvPr/>
        </p:nvPicPr>
        <p:blipFill rotWithShape="1">
          <a:blip r:embed="rId6"/>
          <a:srcRect/>
          <a:stretch/>
        </p:blipFill>
        <p:spPr>
          <a:xfrm>
            <a:off x="9330459" y="2047922"/>
            <a:ext cx="2461737" cy="890630"/>
          </a:xfrm>
          <a:prstGeom prst="rect">
            <a:avLst/>
          </a:prstGeom>
        </p:spPr>
      </p:pic>
      <p:pic>
        <p:nvPicPr>
          <p:cNvPr id="12" name="Imagen 11">
            <a:extLst>
              <a:ext uri="{FF2B5EF4-FFF2-40B4-BE49-F238E27FC236}">
                <a16:creationId xmlns:a16="http://schemas.microsoft.com/office/drawing/2014/main" xmlns="" id="{77BA0BA1-BBE3-4A5A-BF06-4955E909ED3F}"/>
              </a:ext>
            </a:extLst>
          </p:cNvPr>
          <p:cNvPicPr>
            <a:picLocks noChangeAspect="1"/>
          </p:cNvPicPr>
          <p:nvPr/>
        </p:nvPicPr>
        <p:blipFill>
          <a:blip r:embed="rId7"/>
          <a:stretch>
            <a:fillRect/>
          </a:stretch>
        </p:blipFill>
        <p:spPr>
          <a:xfrm>
            <a:off x="9385085" y="3310659"/>
            <a:ext cx="2461737" cy="1169330"/>
          </a:xfrm>
          <a:prstGeom prst="rect">
            <a:avLst/>
          </a:prstGeom>
        </p:spPr>
      </p:pic>
    </p:spTree>
    <p:extLst>
      <p:ext uri="{BB962C8B-B14F-4D97-AF65-F5344CB8AC3E}">
        <p14:creationId xmlns:p14="http://schemas.microsoft.com/office/powerpoint/2010/main" val="57868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4F829FF1-C4D8-4A91-861E-4C755EC854A2}"/>
              </a:ext>
            </a:extLst>
          </p:cNvPr>
          <p:cNvSpPr txBox="1"/>
          <p:nvPr/>
        </p:nvSpPr>
        <p:spPr>
          <a:xfrm>
            <a:off x="1934269" y="1773566"/>
            <a:ext cx="8527620" cy="492443"/>
          </a:xfrm>
          <a:prstGeom prst="rect">
            <a:avLst/>
          </a:prstGeom>
          <a:solidFill>
            <a:srgbClr val="CCCC00"/>
          </a:solidFill>
          <a:ln/>
          <a:effectLst>
            <a:innerShdw blurRad="63500" dist="508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CO"/>
            </a:defPPr>
            <a:lvl1pPr>
              <a:defRPr sz="2600" b="1">
                <a:solidFill>
                  <a:schemeClr val="tx1"/>
                </a:solidFill>
                <a:latin typeface="+mj-lt"/>
                <a:cs typeface="Verdana"/>
              </a:defRPr>
            </a:lvl1pPr>
          </a:lstStyle>
          <a:p>
            <a:pPr algn="ctr"/>
            <a:r>
              <a:rPr lang="en-US" dirty="0">
                <a:cs typeface="Arial" panose="020B0604020202020204" pitchFamily="34" charset="0"/>
              </a:rPr>
              <a:t>PLAN DE ACCIÓN DEL CONVENIO</a:t>
            </a:r>
          </a:p>
        </p:txBody>
      </p:sp>
      <p:sp>
        <p:nvSpPr>
          <p:cNvPr id="3" name="1 Rectángulo">
            <a:extLst>
              <a:ext uri="{FF2B5EF4-FFF2-40B4-BE49-F238E27FC236}">
                <a16:creationId xmlns:a16="http://schemas.microsoft.com/office/drawing/2014/main" xmlns="" id="{74DA53D8-BC24-4DBA-8E59-13C9EB038F72}"/>
              </a:ext>
            </a:extLst>
          </p:cNvPr>
          <p:cNvSpPr/>
          <p:nvPr/>
        </p:nvSpPr>
        <p:spPr>
          <a:xfrm>
            <a:off x="1934269" y="1130220"/>
            <a:ext cx="8527621" cy="461665"/>
          </a:xfrm>
          <a:prstGeom prst="rect">
            <a:avLst/>
          </a:prstGeom>
          <a:solidFill>
            <a:srgbClr val="92D050"/>
          </a:solidFill>
          <a:effectLst>
            <a:softEdge rad="12700"/>
          </a:effectLst>
          <a:scene3d>
            <a:camera prst="orthographicFront"/>
            <a:lightRig rig="threePt" dir="t"/>
          </a:scene3d>
          <a:sp3d>
            <a:bevelT/>
          </a:sp3d>
        </p:spPr>
        <p:txBody>
          <a:bodyPr wrap="square">
            <a:spAutoFit/>
          </a:bodyPr>
          <a:lstStyle/>
          <a:p>
            <a:r>
              <a:rPr lang="es-CO" sz="2400" b="1" i="1" dirty="0"/>
              <a:t>Se establece en 4 líneas estratégicas:</a:t>
            </a:r>
            <a:endParaRPr lang="es-CO" sz="2400" dirty="0"/>
          </a:p>
        </p:txBody>
      </p:sp>
      <p:graphicFrame>
        <p:nvGraphicFramePr>
          <p:cNvPr id="4" name="Diagrama 3">
            <a:extLst>
              <a:ext uri="{FF2B5EF4-FFF2-40B4-BE49-F238E27FC236}">
                <a16:creationId xmlns:a16="http://schemas.microsoft.com/office/drawing/2014/main" xmlns="" id="{BF0195E3-795A-449E-92A8-598FBAC22E81}"/>
              </a:ext>
            </a:extLst>
          </p:cNvPr>
          <p:cNvGraphicFramePr/>
          <p:nvPr>
            <p:extLst>
              <p:ext uri="{D42A27DB-BD31-4B8C-83A1-F6EECF244321}">
                <p14:modId xmlns:p14="http://schemas.microsoft.com/office/powerpoint/2010/main" val="1675824291"/>
              </p:ext>
            </p:extLst>
          </p:nvPr>
        </p:nvGraphicFramePr>
        <p:xfrm>
          <a:off x="1875164" y="2472266"/>
          <a:ext cx="8527620" cy="350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80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B9184870-C480-466D-AE56-75A818D6FBAB}"/>
              </a:ext>
            </a:extLst>
          </p:cNvPr>
          <p:cNvSpPr/>
          <p:nvPr/>
        </p:nvSpPr>
        <p:spPr>
          <a:xfrm>
            <a:off x="456705" y="1071020"/>
            <a:ext cx="7962900" cy="553998"/>
          </a:xfrm>
          <a:prstGeom prst="rect">
            <a:avLst/>
          </a:prstGeom>
        </p:spPr>
        <p:txBody>
          <a:bodyPr wrap="square">
            <a:spAutoFit/>
          </a:bodyPr>
          <a:lstStyle/>
          <a:p>
            <a:r>
              <a:rPr lang="es-MX" sz="3000" dirty="0">
                <a:solidFill>
                  <a:srgbClr val="2F7D93"/>
                </a:solidFill>
                <a:effectLst>
                  <a:outerShdw blurRad="38100" dist="38100" dir="2700000" algn="tl">
                    <a:srgbClr val="000000">
                      <a:alpha val="43137"/>
                    </a:srgbClr>
                  </a:outerShdw>
                </a:effectLst>
                <a:latin typeface="Montserrat Light" panose="00000400000000000000" pitchFamily="2" charset="0"/>
              </a:rPr>
              <a:t>Inspección del Trabajo Gente de Mar</a:t>
            </a:r>
          </a:p>
        </p:txBody>
      </p:sp>
      <p:sp>
        <p:nvSpPr>
          <p:cNvPr id="2" name="Rectángulo 1">
            <a:extLst>
              <a:ext uri="{FF2B5EF4-FFF2-40B4-BE49-F238E27FC236}">
                <a16:creationId xmlns:a16="http://schemas.microsoft.com/office/drawing/2014/main" xmlns="" id="{DE27818C-80B5-41C6-811B-BFB1D9D23817}"/>
              </a:ext>
            </a:extLst>
          </p:cNvPr>
          <p:cNvSpPr/>
          <p:nvPr/>
        </p:nvSpPr>
        <p:spPr>
          <a:xfrm>
            <a:off x="696686" y="1755646"/>
            <a:ext cx="6096000" cy="4401205"/>
          </a:xfrm>
          <a:prstGeom prst="rect">
            <a:avLst/>
          </a:prstGeom>
        </p:spPr>
        <p:txBody>
          <a:bodyPr>
            <a:spAutoFit/>
          </a:bodyPr>
          <a:lstStyle/>
          <a:p>
            <a:pPr algn="just"/>
            <a:r>
              <a:rPr lang="es-CO" sz="2000" b="1"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rPr>
              <a:t>CONVENIO MARCO</a:t>
            </a:r>
          </a:p>
          <a:p>
            <a:pPr algn="just"/>
            <a:r>
              <a:rPr lang="es-CO" sz="2000" b="1"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rPr>
              <a:t>INTERADMINISTRATIVO DE COOPERACIÓN</a:t>
            </a:r>
            <a:endParaRPr lang="es-MX" sz="2000" dirty="0">
              <a:latin typeface="Montserrat" panose="00000500000000000000" pitchFamily="2" charset="0"/>
            </a:endParaRPr>
          </a:p>
          <a:p>
            <a:pPr algn="just"/>
            <a:r>
              <a:rPr lang="es-MX" sz="2000" dirty="0">
                <a:latin typeface="Montserrat" panose="00000500000000000000" pitchFamily="2" charset="0"/>
              </a:rPr>
              <a:t>Trabajo coordinado interinstitucional entre la Dirección General Marítima, Ministerio de Minas, Ministerio del Trabajo, Ministerio de Ambiente, Agencia Nacional de Hidrocarburos, la Autoridad Nacional de Licencias Ambientales, Unidad Nacional de Gestión de Riesgo de Desastres que permite el estudio de las necesidades de la Gente de Mar y temas concernientes  a las condiciones laborales marítimas, que se encuentren aplicables para el bienestar  y seguridad laboral  de los trabajadores.</a:t>
            </a:r>
          </a:p>
        </p:txBody>
      </p:sp>
      <p:pic>
        <p:nvPicPr>
          <p:cNvPr id="9" name="Imagen 8" descr="C:\Users\UNOPS\AppData\Local\Microsoft\Windows\INetCache\Content.Word\logo-ministerio-del-trabjo-gob-de-colombia.png">
            <a:extLst>
              <a:ext uri="{FF2B5EF4-FFF2-40B4-BE49-F238E27FC236}">
                <a16:creationId xmlns:a16="http://schemas.microsoft.com/office/drawing/2014/main" xmlns="" id="{9381D714-960E-404E-BFB0-597034DFB047}"/>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7132429" y="1967093"/>
            <a:ext cx="2262968" cy="742599"/>
          </a:xfrm>
          <a:prstGeom prst="rect">
            <a:avLst/>
          </a:prstGeom>
          <a:noFill/>
          <a:ln>
            <a:noFill/>
          </a:ln>
        </p:spPr>
      </p:pic>
      <p:pic>
        <p:nvPicPr>
          <p:cNvPr id="10" name="Imagen 9">
            <a:extLst>
              <a:ext uri="{FF2B5EF4-FFF2-40B4-BE49-F238E27FC236}">
                <a16:creationId xmlns:a16="http://schemas.microsoft.com/office/drawing/2014/main" xmlns="" id="{93DC7D67-4AAA-430E-ADF2-97BF969B6B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07920" y="4436940"/>
            <a:ext cx="1765783" cy="828675"/>
          </a:xfrm>
          <a:prstGeom prst="rect">
            <a:avLst/>
          </a:prstGeom>
        </p:spPr>
      </p:pic>
      <p:pic>
        <p:nvPicPr>
          <p:cNvPr id="11" name="Imagen 1" descr="cid:image003.jpg@01D03721.5AA67050">
            <a:extLst>
              <a:ext uri="{FF2B5EF4-FFF2-40B4-BE49-F238E27FC236}">
                <a16:creationId xmlns:a16="http://schemas.microsoft.com/office/drawing/2014/main" xmlns="" id="{BD9DEEFF-45E9-40FC-9AF5-E35021C5EF7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29793" y="3156148"/>
            <a:ext cx="2228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xmlns="" id="{AE0B5016-6BCA-4792-A7AD-7A7A4CD2225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6571"/>
          <a:stretch/>
        </p:blipFill>
        <p:spPr>
          <a:xfrm>
            <a:off x="9992698" y="3138225"/>
            <a:ext cx="1692621" cy="771525"/>
          </a:xfrm>
          <a:prstGeom prst="rect">
            <a:avLst/>
          </a:prstGeom>
        </p:spPr>
      </p:pic>
      <p:pic>
        <p:nvPicPr>
          <p:cNvPr id="13" name="Imagen 12">
            <a:extLst>
              <a:ext uri="{FF2B5EF4-FFF2-40B4-BE49-F238E27FC236}">
                <a16:creationId xmlns:a16="http://schemas.microsoft.com/office/drawing/2014/main" xmlns="" id="{0F6D957A-6BBD-486F-AAD8-5B2CFDB7E25F}"/>
              </a:ext>
            </a:extLst>
          </p:cNvPr>
          <p:cNvPicPr>
            <a:picLocks noChangeAspect="1"/>
          </p:cNvPicPr>
          <p:nvPr/>
        </p:nvPicPr>
        <p:blipFill>
          <a:blip r:embed="rId6"/>
          <a:stretch>
            <a:fillRect/>
          </a:stretch>
        </p:blipFill>
        <p:spPr>
          <a:xfrm>
            <a:off x="9295750" y="1997992"/>
            <a:ext cx="2615201" cy="723900"/>
          </a:xfrm>
          <a:prstGeom prst="rect">
            <a:avLst/>
          </a:prstGeom>
        </p:spPr>
      </p:pic>
      <p:pic>
        <p:nvPicPr>
          <p:cNvPr id="14" name="Picture 4" descr="http://portal.gestiondelriesgo.gov.co/Style%20Library/UNGRD/images/logoUNGRD.png">
            <a:extLst>
              <a:ext uri="{FF2B5EF4-FFF2-40B4-BE49-F238E27FC236}">
                <a16:creationId xmlns:a16="http://schemas.microsoft.com/office/drawing/2014/main" xmlns="" id="{7BC06DC3-9AA8-468A-AB68-D0EAFE38892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295750" y="4436940"/>
            <a:ext cx="218122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5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B9184870-C480-466D-AE56-75A818D6FBAB}"/>
              </a:ext>
            </a:extLst>
          </p:cNvPr>
          <p:cNvSpPr/>
          <p:nvPr/>
        </p:nvSpPr>
        <p:spPr>
          <a:xfrm>
            <a:off x="456705" y="991105"/>
            <a:ext cx="6858495" cy="1015663"/>
          </a:xfrm>
          <a:prstGeom prst="rect">
            <a:avLst/>
          </a:prstGeom>
        </p:spPr>
        <p:txBody>
          <a:bodyPr wrap="square">
            <a:spAutoFit/>
          </a:bodyPr>
          <a:lstStyle/>
          <a:p>
            <a:r>
              <a:rPr lang="es-MX" sz="3000" dirty="0">
                <a:solidFill>
                  <a:srgbClr val="2F7D93"/>
                </a:solidFill>
                <a:effectLst>
                  <a:outerShdw blurRad="38100" dist="38100" dir="2700000" algn="tl">
                    <a:srgbClr val="000000">
                      <a:alpha val="43137"/>
                    </a:srgbClr>
                  </a:outerShdw>
                </a:effectLst>
                <a:latin typeface="Montserrat Light" panose="00000400000000000000" pitchFamily="2" charset="0"/>
              </a:rPr>
              <a:t>Inspección del Trabajo Erradicación Trabajo Infantil</a:t>
            </a:r>
          </a:p>
        </p:txBody>
      </p:sp>
      <p:pic>
        <p:nvPicPr>
          <p:cNvPr id="15" name="Imagen 14">
            <a:extLst>
              <a:ext uri="{FF2B5EF4-FFF2-40B4-BE49-F238E27FC236}">
                <a16:creationId xmlns:a16="http://schemas.microsoft.com/office/drawing/2014/main" xmlns="" id="{42DB4C69-EA3E-4D59-B577-CA5EE6E7EB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5667" r="5371"/>
          <a:stretch/>
        </p:blipFill>
        <p:spPr>
          <a:xfrm>
            <a:off x="10400807" y="3795852"/>
            <a:ext cx="1650670" cy="1481375"/>
          </a:xfrm>
          <a:prstGeom prst="rect">
            <a:avLst/>
          </a:prstGeom>
        </p:spPr>
      </p:pic>
      <p:pic>
        <p:nvPicPr>
          <p:cNvPr id="16" name="Imagen 15" descr="C:\Users\UNOPS\AppData\Local\Microsoft\Windows\INetCache\Content.Word\logo-ministerio-del-trabjo-gob-de-colombia.png">
            <a:extLst>
              <a:ext uri="{FF2B5EF4-FFF2-40B4-BE49-F238E27FC236}">
                <a16:creationId xmlns:a16="http://schemas.microsoft.com/office/drawing/2014/main" xmlns="" id="{6089E425-4841-4827-9A2E-75AD37B1D20D}"/>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7683336" y="933491"/>
            <a:ext cx="3542806" cy="1015662"/>
          </a:xfrm>
          <a:prstGeom prst="rect">
            <a:avLst/>
          </a:prstGeom>
          <a:noFill/>
          <a:ln>
            <a:noFill/>
          </a:ln>
        </p:spPr>
      </p:pic>
      <p:pic>
        <p:nvPicPr>
          <p:cNvPr id="4" name="Imagen 3">
            <a:extLst>
              <a:ext uri="{FF2B5EF4-FFF2-40B4-BE49-F238E27FC236}">
                <a16:creationId xmlns:a16="http://schemas.microsoft.com/office/drawing/2014/main" xmlns="" id="{44DE848F-2898-4729-B4CF-AF39D683A36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359108" y="1949153"/>
            <a:ext cx="1735049" cy="1650670"/>
          </a:xfrm>
          <a:prstGeom prst="rect">
            <a:avLst/>
          </a:prstGeom>
        </p:spPr>
      </p:pic>
      <p:sp>
        <p:nvSpPr>
          <p:cNvPr id="5" name="Rectángulo 4">
            <a:extLst>
              <a:ext uri="{FF2B5EF4-FFF2-40B4-BE49-F238E27FC236}">
                <a16:creationId xmlns:a16="http://schemas.microsoft.com/office/drawing/2014/main" xmlns="" id="{5AF12815-99FF-4820-BB9A-D5BCDF351EC3}"/>
              </a:ext>
            </a:extLst>
          </p:cNvPr>
          <p:cNvSpPr/>
          <p:nvPr/>
        </p:nvSpPr>
        <p:spPr>
          <a:xfrm>
            <a:off x="585849" y="2088288"/>
            <a:ext cx="8498774" cy="4124206"/>
          </a:xfrm>
          <a:prstGeom prst="rect">
            <a:avLst/>
          </a:prstGeom>
        </p:spPr>
        <p:txBody>
          <a:bodyPr wrap="square">
            <a:spAutoFit/>
          </a:bodyPr>
          <a:lstStyle/>
          <a:p>
            <a:pPr algn="just"/>
            <a:r>
              <a:rPr lang="es-MX" dirty="0">
                <a:latin typeface="Montserrat" panose="00000500000000000000" pitchFamily="2" charset="0"/>
              </a:rPr>
              <a:t>El COMITÉ INTERINSTITUCIONAL PARA LA PREVENCIÓN Y ERRADICACIÓN DEL TRABAJO INFANTIL es la instancia  interinstitucional encargada de gestionar el tema de prevención y erradicación de trabajo infantil en el nivel municipal, departamental y nacional mediante la cohesión de esfuerzos entre las distintas instituciones gubernamentales, organizaciones privadas y centrales trabajadoras.</a:t>
            </a:r>
          </a:p>
          <a:p>
            <a:pPr algn="just"/>
            <a:endParaRPr lang="es-MX" sz="1400" dirty="0">
              <a:latin typeface="Montserrat" panose="00000500000000000000" pitchFamily="2" charset="0"/>
            </a:endParaRPr>
          </a:p>
          <a:p>
            <a:pPr algn="just"/>
            <a:r>
              <a:rPr lang="es-MX" dirty="0">
                <a:latin typeface="Montserrat" panose="00000500000000000000" pitchFamily="2" charset="0"/>
              </a:rPr>
              <a:t>El Ministerio del trabajo ejerce función de prevención, inspección, vigilancia y control y adelanta visitas para detectar vulneraciones a las normas laborales en trabajo infantil.</a:t>
            </a:r>
          </a:p>
          <a:p>
            <a:pPr algn="just"/>
            <a:endParaRPr lang="es-MX" sz="1400" dirty="0">
              <a:latin typeface="Montserrat" panose="00000500000000000000" pitchFamily="2" charset="0"/>
            </a:endParaRPr>
          </a:p>
          <a:p>
            <a:pPr algn="just"/>
            <a:r>
              <a:rPr lang="es-MX" dirty="0">
                <a:latin typeface="Montserrat" panose="00000500000000000000" pitchFamily="2" charset="0"/>
              </a:rPr>
              <a:t>Dado que el Trabajo Infantil es un delito, hay constante interacción entre la Inspección del Trabajo (sanción económica), la Policía Nacional (Policía Judicial) y Bienestar Familiar (restitución de derechos).</a:t>
            </a:r>
          </a:p>
        </p:txBody>
      </p:sp>
    </p:spTree>
    <p:extLst>
      <p:ext uri="{BB962C8B-B14F-4D97-AF65-F5344CB8AC3E}">
        <p14:creationId xmlns:p14="http://schemas.microsoft.com/office/powerpoint/2010/main" val="11526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9">
            <a:extLst>
              <a:ext uri="{FF2B5EF4-FFF2-40B4-BE49-F238E27FC236}">
                <a16:creationId xmlns:a16="http://schemas.microsoft.com/office/drawing/2014/main" xmlns="" id="{60892637-5DE0-4146-A713-D3596F1C1BEB}"/>
              </a:ext>
            </a:extLst>
          </p:cNvPr>
          <p:cNvSpPr/>
          <p:nvPr/>
        </p:nvSpPr>
        <p:spPr>
          <a:xfrm>
            <a:off x="0" y="1353400"/>
            <a:ext cx="9215252" cy="1147297"/>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anchor="ctr"/>
          <a:lstStyle/>
          <a:p>
            <a:pPr algn="r"/>
            <a:r>
              <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a:t>
            </a:r>
            <a:r>
              <a:rPr lang="es-MX"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COORDINACIÓN CON </a:t>
            </a:r>
          </a:p>
          <a:p>
            <a:pPr algn="r"/>
            <a:r>
              <a:rPr lang="es-MX"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ENTIDADES JUDICIALES</a:t>
            </a:r>
          </a:p>
        </p:txBody>
      </p:sp>
      <p:sp>
        <p:nvSpPr>
          <p:cNvPr id="3" name="Shape 57">
            <a:extLst>
              <a:ext uri="{FF2B5EF4-FFF2-40B4-BE49-F238E27FC236}">
                <a16:creationId xmlns:a16="http://schemas.microsoft.com/office/drawing/2014/main" xmlns="" id="{6C7D5B71-0121-4A75-B210-C72CA08A59D1}"/>
              </a:ext>
            </a:extLst>
          </p:cNvPr>
          <p:cNvSpPr/>
          <p:nvPr/>
        </p:nvSpPr>
        <p:spPr>
          <a:xfrm>
            <a:off x="2165266" y="3342486"/>
            <a:ext cx="8047514"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lgn="just">
              <a:buFont typeface="Arial" panose="020B0604020202020204" pitchFamily="34" charset="0"/>
              <a:buChar char="•"/>
            </a:pPr>
            <a:r>
              <a:rPr lang="es-MX" sz="2800" dirty="0">
                <a:latin typeface="Montserrat" panose="00000500000000000000" pitchFamily="2" charset="0"/>
                <a:cs typeface="Arial" panose="020B0604020202020204" pitchFamily="34" charset="0"/>
              </a:rPr>
              <a:t>Interrelación Policía Administrativa y Rama Judicial</a:t>
            </a:r>
            <a:endParaRPr lang="es-CO" sz="2800" dirty="0">
              <a:latin typeface="Montserrat" panose="00000500000000000000" pitchFamily="2" charset="0"/>
              <a:cs typeface="Arial" panose="020B0604020202020204" pitchFamily="34" charset="0"/>
            </a:endParaRPr>
          </a:p>
          <a:p>
            <a:pPr marL="342900" indent="-342900" algn="just">
              <a:buFont typeface="Arial" panose="020B0604020202020204" pitchFamily="34" charset="0"/>
              <a:buChar char="•"/>
            </a:pPr>
            <a:r>
              <a:rPr lang="es-MX" sz="2800" dirty="0">
                <a:latin typeface="Montserrat" panose="00000500000000000000" pitchFamily="2" charset="0"/>
                <a:cs typeface="Arial" panose="020B0604020202020204" pitchFamily="34" charset="0"/>
              </a:rPr>
              <a:t>Actos Atentatorios contra el Derecho de Asociación Sindical.</a:t>
            </a:r>
          </a:p>
        </p:txBody>
      </p:sp>
    </p:spTree>
    <p:extLst>
      <p:ext uri="{BB962C8B-B14F-4D97-AF65-F5344CB8AC3E}">
        <p14:creationId xmlns:p14="http://schemas.microsoft.com/office/powerpoint/2010/main" val="61149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1EC2515-F2DB-4C9C-8253-470168101722}"/>
              </a:ext>
            </a:extLst>
          </p:cNvPr>
          <p:cNvSpPr/>
          <p:nvPr/>
        </p:nvSpPr>
        <p:spPr>
          <a:xfrm>
            <a:off x="1010144" y="1215753"/>
            <a:ext cx="10171712" cy="553998"/>
          </a:xfrm>
          <a:prstGeom prst="rect">
            <a:avLst/>
          </a:prstGeom>
        </p:spPr>
        <p:txBody>
          <a:bodyPr wrap="square">
            <a:spAutoFit/>
          </a:bodyPr>
          <a:lstStyle/>
          <a:p>
            <a:r>
              <a:rPr lang="es-MX" sz="3000" dirty="0">
                <a:solidFill>
                  <a:srgbClr val="2F7D93"/>
                </a:solidFill>
                <a:effectLst>
                  <a:outerShdw blurRad="38100" dist="38100" dir="2700000" algn="tl">
                    <a:srgbClr val="000000">
                      <a:alpha val="43137"/>
                    </a:srgbClr>
                  </a:outerShdw>
                </a:effectLst>
                <a:latin typeface="Montserrat Light" panose="00000400000000000000" pitchFamily="2" charset="0"/>
              </a:rPr>
              <a:t>Interrelación Policía Administrativa y Rama Judicial</a:t>
            </a:r>
          </a:p>
        </p:txBody>
      </p:sp>
      <p:pic>
        <p:nvPicPr>
          <p:cNvPr id="3" name="Imagen 2">
            <a:extLst>
              <a:ext uri="{FF2B5EF4-FFF2-40B4-BE49-F238E27FC236}">
                <a16:creationId xmlns:a16="http://schemas.microsoft.com/office/drawing/2014/main" xmlns="" id="{7924FCBD-A45C-430E-921A-4C8E0BB9BD83}"/>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864424" y="1911927"/>
            <a:ext cx="8122722" cy="42209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8510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1EC2515-F2DB-4C9C-8253-470168101722}"/>
              </a:ext>
            </a:extLst>
          </p:cNvPr>
          <p:cNvSpPr/>
          <p:nvPr/>
        </p:nvSpPr>
        <p:spPr>
          <a:xfrm>
            <a:off x="931717" y="1066262"/>
            <a:ext cx="11394869" cy="523220"/>
          </a:xfrm>
          <a:prstGeom prst="rect">
            <a:avLst/>
          </a:prstGeom>
        </p:spPr>
        <p:txBody>
          <a:bodyPr wrap="square">
            <a:spAutoFit/>
          </a:bodyPr>
          <a:lstStyle/>
          <a:p>
            <a:r>
              <a:rPr lang="es-MX" sz="2800" dirty="0">
                <a:solidFill>
                  <a:srgbClr val="2F7D93"/>
                </a:solidFill>
                <a:effectLst>
                  <a:outerShdw blurRad="38100" dist="38100" dir="2700000" algn="tl">
                    <a:srgbClr val="000000">
                      <a:alpha val="43137"/>
                    </a:srgbClr>
                  </a:outerShdw>
                </a:effectLst>
                <a:latin typeface="Montserrat Light" panose="00000400000000000000" pitchFamily="2" charset="0"/>
              </a:rPr>
              <a:t>Actos Atentatorios contra el Derecho de Asociación Sindical</a:t>
            </a:r>
          </a:p>
        </p:txBody>
      </p:sp>
      <p:pic>
        <p:nvPicPr>
          <p:cNvPr id="13" name="Imagen 12" descr="C:\Users\UNOPS\AppData\Local\Microsoft\Windows\INetCache\Content.Word\logo-ministerio-del-trabjo-gob-de-colombia.png">
            <a:extLst>
              <a:ext uri="{FF2B5EF4-FFF2-40B4-BE49-F238E27FC236}">
                <a16:creationId xmlns:a16="http://schemas.microsoft.com/office/drawing/2014/main" xmlns="" id="{B61ED9D8-1FB7-4758-9C69-9DD4B1783927}"/>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1399392" y="1704649"/>
            <a:ext cx="2705425" cy="803946"/>
          </a:xfrm>
          <a:prstGeom prst="rect">
            <a:avLst/>
          </a:prstGeom>
          <a:noFill/>
          <a:ln>
            <a:noFill/>
          </a:ln>
        </p:spPr>
      </p:pic>
      <p:pic>
        <p:nvPicPr>
          <p:cNvPr id="14" name="Picture 2" descr="FiscalÃ­a General de la NaciÃ³n (Colombia) logo.svg">
            <a:extLst>
              <a:ext uri="{FF2B5EF4-FFF2-40B4-BE49-F238E27FC236}">
                <a16:creationId xmlns:a16="http://schemas.microsoft.com/office/drawing/2014/main" xmlns="" id="{364A85E7-1DE8-4AFD-A41C-917D2FE9E2E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2924" y="1792447"/>
            <a:ext cx="1950467" cy="54910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recto 14">
            <a:extLst>
              <a:ext uri="{FF2B5EF4-FFF2-40B4-BE49-F238E27FC236}">
                <a16:creationId xmlns:a16="http://schemas.microsoft.com/office/drawing/2014/main" xmlns="" id="{A4B4D57E-D369-4E2A-9C31-A5FCEEECB22F}"/>
              </a:ext>
            </a:extLst>
          </p:cNvPr>
          <p:cNvCxnSpPr>
            <a:cxnSpLocks/>
          </p:cNvCxnSpPr>
          <p:nvPr/>
        </p:nvCxnSpPr>
        <p:spPr>
          <a:xfrm>
            <a:off x="5692243" y="1781299"/>
            <a:ext cx="0" cy="41273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Flecha: a la izquierda y derecha 16">
            <a:extLst>
              <a:ext uri="{FF2B5EF4-FFF2-40B4-BE49-F238E27FC236}">
                <a16:creationId xmlns:a16="http://schemas.microsoft.com/office/drawing/2014/main" xmlns="" id="{1952B74B-A907-43CE-86D0-D599C3E158B4}"/>
              </a:ext>
            </a:extLst>
          </p:cNvPr>
          <p:cNvSpPr/>
          <p:nvPr/>
        </p:nvSpPr>
        <p:spPr>
          <a:xfrm>
            <a:off x="5260769" y="3895106"/>
            <a:ext cx="847102" cy="570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 </a:t>
            </a:r>
          </a:p>
        </p:txBody>
      </p:sp>
      <p:sp>
        <p:nvSpPr>
          <p:cNvPr id="18" name="Shape 57">
            <a:extLst>
              <a:ext uri="{FF2B5EF4-FFF2-40B4-BE49-F238E27FC236}">
                <a16:creationId xmlns:a16="http://schemas.microsoft.com/office/drawing/2014/main" xmlns="" id="{3490FE5B-FB9D-4FAF-8A95-55FDE0B64750}"/>
              </a:ext>
            </a:extLst>
          </p:cNvPr>
          <p:cNvSpPr/>
          <p:nvPr/>
        </p:nvSpPr>
        <p:spPr>
          <a:xfrm>
            <a:off x="582314" y="2663999"/>
            <a:ext cx="4640501" cy="246221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s-MX" sz="2200" dirty="0">
                <a:latin typeface="Montserrat" panose="00000500000000000000" pitchFamily="2" charset="0"/>
                <a:cs typeface="Arial" panose="020B0604020202020204" pitchFamily="34" charset="0"/>
              </a:rPr>
              <a:t>Sancionar administrativamente las conductas tendientes a atentar contra la libertad sindical y el derecho de asociación, tales como: Dificultar la afiliación, despidos, traslados, negativa a negociar.</a:t>
            </a:r>
            <a:endParaRPr lang="es-CO" sz="2200" dirty="0">
              <a:latin typeface="Montserrat" panose="00000500000000000000" pitchFamily="2" charset="0"/>
              <a:cs typeface="Arial" panose="020B0604020202020204" pitchFamily="34" charset="0"/>
            </a:endParaRPr>
          </a:p>
        </p:txBody>
      </p:sp>
      <p:sp>
        <p:nvSpPr>
          <p:cNvPr id="19" name="Shape 57">
            <a:extLst>
              <a:ext uri="{FF2B5EF4-FFF2-40B4-BE49-F238E27FC236}">
                <a16:creationId xmlns:a16="http://schemas.microsoft.com/office/drawing/2014/main" xmlns="" id="{0F1F2A94-698F-48C9-B829-A696642867AC}"/>
              </a:ext>
            </a:extLst>
          </p:cNvPr>
          <p:cNvSpPr/>
          <p:nvPr/>
        </p:nvSpPr>
        <p:spPr>
          <a:xfrm>
            <a:off x="6225517" y="2505809"/>
            <a:ext cx="5667796" cy="30931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s-MX" sz="1500" dirty="0">
                <a:latin typeface="Montserrat" panose="00000500000000000000" pitchFamily="2" charset="0"/>
                <a:cs typeface="Arial" panose="020B0604020202020204" pitchFamily="34" charset="0"/>
              </a:rPr>
              <a:t>Quien impida o perturbe una reunión lícita o el ejercicio de los derechos que conceden las leyes laborales o tome represalias con motivo de huelga, reunión o asociación legítimas, incurrirá en pena de prisión de uno (1) a dos (2) años.</a:t>
            </a:r>
          </a:p>
          <a:p>
            <a:endParaRPr lang="es-MX" sz="1500" dirty="0">
              <a:latin typeface="Montserrat" panose="00000500000000000000" pitchFamily="2" charset="0"/>
              <a:cs typeface="Arial" panose="020B0604020202020204" pitchFamily="34" charset="0"/>
            </a:endParaRPr>
          </a:p>
          <a:p>
            <a:r>
              <a:rPr lang="es-MX" sz="1500" dirty="0">
                <a:latin typeface="Montserrat" panose="00000500000000000000" pitchFamily="2" charset="0"/>
                <a:cs typeface="Arial" panose="020B0604020202020204" pitchFamily="34" charset="0"/>
              </a:rPr>
              <a:t>En la misma pena incurrirá el que celebre pactos colectivos que otorguen mejores condiciones a los trabajadores no sindicalizados, respecto de aquellas condiciones convenidas en convenciones colectivas con los trabajadores sindicalizados de una misma empresa. La pena de prisión será de tres (3) a cinco (5) años cuando el trabajador pueda ver afectada su integridad personal.</a:t>
            </a:r>
            <a:endParaRPr lang="es-CO" sz="1500" dirty="0">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29168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4DC1F086-BCD3-4679-B689-62631AC74498}"/>
              </a:ext>
            </a:extLst>
          </p:cNvPr>
          <p:cNvPicPr>
            <a:picLocks noChangeAspect="1"/>
          </p:cNvPicPr>
          <p:nvPr/>
        </p:nvPicPr>
        <p:blipFill>
          <a:blip r:embed="rId3"/>
          <a:stretch>
            <a:fillRect/>
          </a:stretch>
        </p:blipFill>
        <p:spPr>
          <a:xfrm>
            <a:off x="2283030" y="1930020"/>
            <a:ext cx="7335982" cy="1862764"/>
          </a:xfrm>
          <a:prstGeom prst="rect">
            <a:avLst/>
          </a:prstGeom>
        </p:spPr>
      </p:pic>
      <p:sp>
        <p:nvSpPr>
          <p:cNvPr id="4" name="Rectángulo 3">
            <a:extLst>
              <a:ext uri="{FF2B5EF4-FFF2-40B4-BE49-F238E27FC236}">
                <a16:creationId xmlns:a16="http://schemas.microsoft.com/office/drawing/2014/main" xmlns="" id="{7BEF084A-176D-44DD-8372-547FAAE53593}"/>
              </a:ext>
            </a:extLst>
          </p:cNvPr>
          <p:cNvSpPr/>
          <p:nvPr/>
        </p:nvSpPr>
        <p:spPr>
          <a:xfrm>
            <a:off x="2428009" y="3885472"/>
            <a:ext cx="7335982" cy="1323439"/>
          </a:xfrm>
          <a:prstGeom prst="rect">
            <a:avLst/>
          </a:prstGeom>
        </p:spPr>
        <p:txBody>
          <a:bodyPr wrap="square">
            <a:spAutoFit/>
          </a:bodyPr>
          <a:lstStyle/>
          <a:p>
            <a:pPr algn="ctr"/>
            <a:r>
              <a:rPr lang="es-MX" sz="4000" b="1" dirty="0">
                <a:solidFill>
                  <a:srgbClr val="2F7D93"/>
                </a:solidFill>
                <a:effectLst>
                  <a:outerShdw blurRad="38100" dist="38100" dir="2700000" algn="tl">
                    <a:srgbClr val="000000">
                      <a:alpha val="43137"/>
                    </a:srgbClr>
                  </a:outerShdw>
                </a:effectLst>
                <a:latin typeface="Montserrat" panose="00000500000000000000" pitchFamily="2" charset="0"/>
              </a:rPr>
              <a:t>MINISTERIO DEL TRABAJO</a:t>
            </a:r>
          </a:p>
          <a:p>
            <a:pPr algn="ctr"/>
            <a:r>
              <a:rPr lang="es-MX" sz="4000" b="1" dirty="0">
                <a:solidFill>
                  <a:srgbClr val="2F7D93"/>
                </a:solidFill>
                <a:effectLst>
                  <a:outerShdw blurRad="38100" dist="38100" dir="2700000" algn="tl">
                    <a:srgbClr val="000000">
                      <a:alpha val="43137"/>
                    </a:srgbClr>
                  </a:outerShdw>
                </a:effectLst>
                <a:latin typeface="Montserrat" panose="00000500000000000000" pitchFamily="2" charset="0"/>
              </a:rPr>
              <a:t>COLOMBIA</a:t>
            </a:r>
          </a:p>
        </p:txBody>
      </p:sp>
    </p:spTree>
    <p:extLst>
      <p:ext uri="{BB962C8B-B14F-4D97-AF65-F5344CB8AC3E}">
        <p14:creationId xmlns:p14="http://schemas.microsoft.com/office/powerpoint/2010/main" val="3512281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9">
            <a:extLst>
              <a:ext uri="{FF2B5EF4-FFF2-40B4-BE49-F238E27FC236}">
                <a16:creationId xmlns:a16="http://schemas.microsoft.com/office/drawing/2014/main" xmlns="" id="{60892637-5DE0-4146-A713-D3596F1C1BEB}"/>
              </a:ext>
            </a:extLst>
          </p:cNvPr>
          <p:cNvSpPr/>
          <p:nvPr/>
        </p:nvSpPr>
        <p:spPr>
          <a:xfrm>
            <a:off x="0" y="1353400"/>
            <a:ext cx="9215252" cy="1147297"/>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anchor="ctr"/>
          <a:lstStyle/>
          <a:p>
            <a:pPr algn="r"/>
            <a:r>
              <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a:t>
            </a:r>
            <a:r>
              <a:rPr lang="es-MX" sz="48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Desafíos</a:t>
            </a:r>
            <a:endParaRPr lang="es-MX" sz="28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endParaRPr>
          </a:p>
        </p:txBody>
      </p:sp>
      <p:sp>
        <p:nvSpPr>
          <p:cNvPr id="3" name="Shape 57">
            <a:extLst>
              <a:ext uri="{FF2B5EF4-FFF2-40B4-BE49-F238E27FC236}">
                <a16:creationId xmlns:a16="http://schemas.microsoft.com/office/drawing/2014/main" xmlns="" id="{6C7D5B71-0121-4A75-B210-C72CA08A59D1}"/>
              </a:ext>
            </a:extLst>
          </p:cNvPr>
          <p:cNvSpPr/>
          <p:nvPr/>
        </p:nvSpPr>
        <p:spPr>
          <a:xfrm>
            <a:off x="633967" y="2948795"/>
            <a:ext cx="8154391" cy="304698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r>
              <a:rPr lang="es-MX" sz="2800" b="1" dirty="0">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Lograr una interacción entre la Justicia Laboral y la función de Inspección del Trabajo</a:t>
            </a:r>
          </a:p>
          <a:p>
            <a:pPr algn="just"/>
            <a:endParaRPr lang="es-MX" sz="2800" dirty="0">
              <a:latin typeface="Montserrat" panose="00000500000000000000" pitchFamily="2" charset="0"/>
              <a:cs typeface="Arial" panose="020B0604020202020204" pitchFamily="34" charset="0"/>
            </a:endParaRPr>
          </a:p>
          <a:p>
            <a:pPr algn="just"/>
            <a:r>
              <a:rPr lang="es-MX" sz="2000" dirty="0">
                <a:latin typeface="Montserrat" panose="00000500000000000000" pitchFamily="2" charset="0"/>
                <a:cs typeface="Arial" panose="020B0604020202020204" pitchFamily="34" charset="0"/>
              </a:rPr>
              <a:t>Recientemente se adelantó un evento de interacción entre el Ministerio del Trabajo y los 33 distritos judiciales con el fin de construir posibles soluciones a las diferencias que surgen en el ejercicio diario de sus labores.</a:t>
            </a:r>
          </a:p>
        </p:txBody>
      </p:sp>
      <p:pic>
        <p:nvPicPr>
          <p:cNvPr id="4" name="Picture 2" descr="Resultado de imagen para corte suprema de justicia">
            <a:extLst>
              <a:ext uri="{FF2B5EF4-FFF2-40B4-BE49-F238E27FC236}">
                <a16:creationId xmlns:a16="http://schemas.microsoft.com/office/drawing/2014/main" xmlns="" id="{96BD87BC-5855-44EE-A5B8-AED929C521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15252" y="2702340"/>
            <a:ext cx="26289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xmlns="" id="{617D707E-0B9A-4AF1-B8C9-31AAD43C1F45}"/>
              </a:ext>
            </a:extLst>
          </p:cNvPr>
          <p:cNvPicPr>
            <a:picLocks noChangeAspect="1"/>
          </p:cNvPicPr>
          <p:nvPr/>
        </p:nvPicPr>
        <p:blipFill>
          <a:blip r:embed="rId3"/>
          <a:stretch>
            <a:fillRect/>
          </a:stretch>
        </p:blipFill>
        <p:spPr>
          <a:xfrm>
            <a:off x="9801039" y="4155660"/>
            <a:ext cx="1457325" cy="1123950"/>
          </a:xfrm>
          <a:prstGeom prst="rect">
            <a:avLst/>
          </a:prstGeom>
        </p:spPr>
      </p:pic>
    </p:spTree>
    <p:extLst>
      <p:ext uri="{BB962C8B-B14F-4D97-AF65-F5344CB8AC3E}">
        <p14:creationId xmlns:p14="http://schemas.microsoft.com/office/powerpoint/2010/main" val="24418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91B223A-A1C7-4AF1-B3EE-B33B603653F3}"/>
              </a:ext>
            </a:extLst>
          </p:cNvPr>
          <p:cNvSpPr/>
          <p:nvPr/>
        </p:nvSpPr>
        <p:spPr>
          <a:xfrm>
            <a:off x="3752249" y="2828835"/>
            <a:ext cx="4687502" cy="1200329"/>
          </a:xfrm>
          <a:prstGeom prst="rect">
            <a:avLst/>
          </a:prstGeom>
          <a:noFill/>
        </p:spPr>
        <p:txBody>
          <a:bodyPr wrap="none" lIns="91440" tIns="45720" rIns="91440" bIns="45720">
            <a:spAutoFit/>
          </a:bodyPr>
          <a:lstStyle/>
          <a:p>
            <a:pPr algn="ctr"/>
            <a:r>
              <a:rPr lang="es-ES" sz="7200" b="1" dirty="0">
                <a:ln w="0"/>
                <a:solidFill>
                  <a:schemeClr val="accent1"/>
                </a:solidFill>
                <a:effectLst>
                  <a:outerShdw blurRad="38100" dist="25400" dir="5400000" algn="ctr" rotWithShape="0">
                    <a:srgbClr val="6E747A">
                      <a:alpha val="43000"/>
                    </a:srgbClr>
                  </a:outerShdw>
                </a:effectLst>
                <a:latin typeface="Montserrat Black" panose="00000A00000000000000" pitchFamily="2" charset="0"/>
              </a:rPr>
              <a:t>GRACIAS</a:t>
            </a:r>
            <a:endParaRPr lang="es-ES" sz="7200" b="1" cap="none" spc="0" dirty="0">
              <a:ln w="0"/>
              <a:solidFill>
                <a:schemeClr val="accent1"/>
              </a:solidFill>
              <a:effectLst>
                <a:outerShdw blurRad="38100" dist="25400" dir="5400000" algn="ctr" rotWithShape="0">
                  <a:srgbClr val="6E747A">
                    <a:alpha val="43000"/>
                  </a:srgbClr>
                </a:outerShdw>
              </a:effectLst>
              <a:latin typeface="Montserrat Black" panose="00000A00000000000000" pitchFamily="2" charset="0"/>
            </a:endParaRPr>
          </a:p>
        </p:txBody>
      </p:sp>
    </p:spTree>
    <p:extLst>
      <p:ext uri="{BB962C8B-B14F-4D97-AF65-F5344CB8AC3E}">
        <p14:creationId xmlns:p14="http://schemas.microsoft.com/office/powerpoint/2010/main" val="84234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9">
            <a:extLst>
              <a:ext uri="{FF2B5EF4-FFF2-40B4-BE49-F238E27FC236}">
                <a16:creationId xmlns:a16="http://schemas.microsoft.com/office/drawing/2014/main" xmlns="" id="{478717A0-F39A-4EBA-BD7A-B11443A9190F}"/>
              </a:ext>
            </a:extLst>
          </p:cNvPr>
          <p:cNvSpPr/>
          <p:nvPr/>
        </p:nvSpPr>
        <p:spPr>
          <a:xfrm>
            <a:off x="0" y="1401289"/>
            <a:ext cx="8787740" cy="4310744"/>
          </a:xfrm>
          <a:prstGeom prst="rect">
            <a:avLst/>
          </a:prstGeom>
          <a:solidFill>
            <a:srgbClr val="2F7D93"/>
          </a:solidFill>
          <a:ln/>
        </p:spPr>
        <p:style>
          <a:lnRef idx="1">
            <a:schemeClr val="accent6"/>
          </a:lnRef>
          <a:fillRef idx="3">
            <a:schemeClr val="accent6"/>
          </a:fillRef>
          <a:effectRef idx="2">
            <a:schemeClr val="accent6"/>
          </a:effectRef>
          <a:fontRef idx="minor">
            <a:schemeClr val="lt1"/>
          </a:fontRef>
        </p:style>
        <p:txBody>
          <a:bodyPr lIns="0" tIns="0" rIns="0" bIns="0" anchor="ctr"/>
          <a:lstStyle/>
          <a:p>
            <a:pPr marL="0" indent="0" algn="ctr">
              <a:buNone/>
            </a:pPr>
            <a:r>
              <a:rPr lang="es-CO" sz="3200" b="1" dirty="0">
                <a:solidFill>
                  <a:srgbClr val="2F7D93"/>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a:t>
            </a:r>
          </a:p>
        </p:txBody>
      </p:sp>
      <p:sp>
        <p:nvSpPr>
          <p:cNvPr id="4" name="Rectángulo 3">
            <a:extLst>
              <a:ext uri="{FF2B5EF4-FFF2-40B4-BE49-F238E27FC236}">
                <a16:creationId xmlns:a16="http://schemas.microsoft.com/office/drawing/2014/main" xmlns="" id="{85BBE96A-BD41-4EFB-BF48-E1696EED45E4}"/>
              </a:ext>
            </a:extLst>
          </p:cNvPr>
          <p:cNvSpPr/>
          <p:nvPr/>
        </p:nvSpPr>
        <p:spPr>
          <a:xfrm>
            <a:off x="472539" y="1773785"/>
            <a:ext cx="7804562" cy="3600986"/>
          </a:xfrm>
          <a:prstGeom prst="rect">
            <a:avLst/>
          </a:prstGeom>
        </p:spPr>
        <p:txBody>
          <a:bodyPr wrap="square">
            <a:spAutoFit/>
          </a:bodyPr>
          <a:lstStyle/>
          <a:p>
            <a:r>
              <a:rPr lang="es-MX" sz="3800" b="1" dirty="0">
                <a:solidFill>
                  <a:schemeClr val="bg1"/>
                </a:solidFill>
                <a:effectLst>
                  <a:outerShdw blurRad="38100" dist="38100" dir="2700000" algn="tl">
                    <a:srgbClr val="000000">
                      <a:alpha val="43137"/>
                    </a:srgbClr>
                  </a:outerShdw>
                </a:effectLst>
                <a:latin typeface="Montserrat" panose="00000500000000000000" pitchFamily="2" charset="0"/>
              </a:rPr>
              <a:t>COORDINACIÓN MINISTERIO DEL TRABAJO Y OTRAS INSTANCIAS DEL ESTADO PARA MEJORAR EL CUMPLIMIENTO DE LA LEGISLACIÓN LABORAL</a:t>
            </a:r>
          </a:p>
        </p:txBody>
      </p:sp>
    </p:spTree>
    <p:extLst>
      <p:ext uri="{BB962C8B-B14F-4D97-AF65-F5344CB8AC3E}">
        <p14:creationId xmlns:p14="http://schemas.microsoft.com/office/powerpoint/2010/main" val="344803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95CF4C2-113F-4F24-A960-D0BBC8C72C0A}"/>
              </a:ext>
            </a:extLst>
          </p:cNvPr>
          <p:cNvSpPr/>
          <p:nvPr/>
        </p:nvSpPr>
        <p:spPr>
          <a:xfrm>
            <a:off x="1346847" y="2771291"/>
            <a:ext cx="10305825" cy="2677656"/>
          </a:xfrm>
          <a:prstGeom prst="rect">
            <a:avLst/>
          </a:prstGeom>
        </p:spPr>
        <p:txBody>
          <a:bodyPr wrap="square">
            <a:spAutoFit/>
          </a:bodyPr>
          <a:lstStyle/>
          <a:p>
            <a:pPr marL="342900" indent="-342900" algn="just">
              <a:buFont typeface="Arial" panose="020B0604020202020204" pitchFamily="34" charset="0"/>
              <a:buChar char="•"/>
            </a:pPr>
            <a:r>
              <a:rPr lang="es-MX" sz="2800" dirty="0">
                <a:latin typeface="Montserrat" panose="00000500000000000000" pitchFamily="2" charset="0"/>
              </a:rPr>
              <a:t>Breve presentación de la Inspección del Trabajo.</a:t>
            </a:r>
          </a:p>
          <a:p>
            <a:pPr marL="342900" indent="-342900" algn="just">
              <a:buFont typeface="Arial" panose="020B0604020202020204" pitchFamily="34" charset="0"/>
              <a:buChar char="•"/>
            </a:pPr>
            <a:r>
              <a:rPr lang="es-MX" sz="2800" dirty="0">
                <a:latin typeface="Montserrat" panose="00000500000000000000" pitchFamily="2" charset="0"/>
              </a:rPr>
              <a:t>Colaboración Interinstitucional a la Inspección del Trabajo.</a:t>
            </a:r>
          </a:p>
          <a:p>
            <a:pPr marL="342900" indent="-342900" algn="just">
              <a:buFont typeface="Arial" panose="020B0604020202020204" pitchFamily="34" charset="0"/>
              <a:buChar char="•"/>
            </a:pPr>
            <a:r>
              <a:rPr lang="es-MX" sz="2800" dirty="0">
                <a:latin typeface="Montserrat" panose="00000500000000000000" pitchFamily="2" charset="0"/>
              </a:rPr>
              <a:t>Coordinación con Entidades Administrativas.</a:t>
            </a:r>
          </a:p>
          <a:p>
            <a:pPr marL="342900" indent="-342900" algn="just">
              <a:buFont typeface="Arial" panose="020B0604020202020204" pitchFamily="34" charset="0"/>
              <a:buChar char="•"/>
            </a:pPr>
            <a:r>
              <a:rPr lang="es-MX" sz="2800" dirty="0">
                <a:latin typeface="Montserrat" panose="00000500000000000000" pitchFamily="2" charset="0"/>
              </a:rPr>
              <a:t>Coordinación con Entidades Judiciales.</a:t>
            </a:r>
          </a:p>
          <a:p>
            <a:pPr marL="342900" indent="-342900" algn="just">
              <a:buFont typeface="Arial" panose="020B0604020202020204" pitchFamily="34" charset="0"/>
              <a:buChar char="•"/>
            </a:pPr>
            <a:r>
              <a:rPr lang="es-MX" sz="2800" dirty="0">
                <a:latin typeface="Montserrat" panose="00000500000000000000" pitchFamily="2" charset="0"/>
              </a:rPr>
              <a:t>Desafíos.</a:t>
            </a:r>
          </a:p>
        </p:txBody>
      </p:sp>
      <p:sp>
        <p:nvSpPr>
          <p:cNvPr id="4" name="Shape 59">
            <a:extLst>
              <a:ext uri="{FF2B5EF4-FFF2-40B4-BE49-F238E27FC236}">
                <a16:creationId xmlns:a16="http://schemas.microsoft.com/office/drawing/2014/main" xmlns="" id="{2DE53B49-5BA6-4971-A6D4-8351433AC243}"/>
              </a:ext>
            </a:extLst>
          </p:cNvPr>
          <p:cNvSpPr/>
          <p:nvPr/>
        </p:nvSpPr>
        <p:spPr>
          <a:xfrm>
            <a:off x="0" y="1294023"/>
            <a:ext cx="3455719" cy="879160"/>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anchor="ctr"/>
          <a:lstStyle/>
          <a:p>
            <a:pPr marL="0" indent="0" algn="ctr">
              <a:buNone/>
            </a:pPr>
            <a:r>
              <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CONTENIDO</a:t>
            </a:r>
          </a:p>
        </p:txBody>
      </p:sp>
    </p:spTree>
    <p:extLst>
      <p:ext uri="{BB962C8B-B14F-4D97-AF65-F5344CB8AC3E}">
        <p14:creationId xmlns:p14="http://schemas.microsoft.com/office/powerpoint/2010/main" val="261586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9">
            <a:extLst>
              <a:ext uri="{FF2B5EF4-FFF2-40B4-BE49-F238E27FC236}">
                <a16:creationId xmlns:a16="http://schemas.microsoft.com/office/drawing/2014/main" xmlns="" id="{60892637-5DE0-4146-A713-D3596F1C1BEB}"/>
              </a:ext>
            </a:extLst>
          </p:cNvPr>
          <p:cNvSpPr/>
          <p:nvPr/>
        </p:nvSpPr>
        <p:spPr>
          <a:xfrm>
            <a:off x="0" y="1353400"/>
            <a:ext cx="9215252" cy="1147297"/>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anchor="ctr"/>
          <a:lstStyle/>
          <a:p>
            <a:pPr marL="0" indent="0" algn="r">
              <a:buNone/>
            </a:pPr>
            <a:r>
              <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LA INSPECCIÓN DEL TRABAJO           </a:t>
            </a:r>
          </a:p>
          <a:p>
            <a:pPr marL="0" indent="0" algn="r">
              <a:buNone/>
            </a:pPr>
            <a:r>
              <a:rPr lang="es-CO" sz="3200" b="1" dirty="0">
                <a:solidFill>
                  <a:schemeClr val="bg1"/>
                </a:solidFill>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EN COLOMBIA</a:t>
            </a:r>
          </a:p>
        </p:txBody>
      </p:sp>
      <p:sp>
        <p:nvSpPr>
          <p:cNvPr id="3" name="Shape 57">
            <a:extLst>
              <a:ext uri="{FF2B5EF4-FFF2-40B4-BE49-F238E27FC236}">
                <a16:creationId xmlns:a16="http://schemas.microsoft.com/office/drawing/2014/main" xmlns="" id="{6C7D5B71-0121-4A75-B210-C72CA08A59D1}"/>
              </a:ext>
            </a:extLst>
          </p:cNvPr>
          <p:cNvSpPr/>
          <p:nvPr/>
        </p:nvSpPr>
        <p:spPr>
          <a:xfrm>
            <a:off x="2493817" y="3429000"/>
            <a:ext cx="8882743"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es-MX" sz="2400" dirty="0">
                <a:latin typeface="Montserrat" panose="00000500000000000000" pitchFamily="2" charset="0"/>
                <a:cs typeface="Arial" panose="020B0604020202020204" pitchFamily="34" charset="0"/>
              </a:rPr>
              <a:t>La autoridad administrativa colombiana que tiene bajo su cargo la inspección del trabajo es el Ministerio del Trabajo de la República de Colombia, quien la ejerce a través del Sistema Nacional de Inspección del Trabajo.</a:t>
            </a:r>
            <a:endParaRPr lang="es-CO" sz="2400" dirty="0">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213707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0C8514D-2B64-4067-A2C2-B982F36D283F}"/>
              </a:ext>
            </a:extLst>
          </p:cNvPr>
          <p:cNvSpPr/>
          <p:nvPr/>
        </p:nvSpPr>
        <p:spPr>
          <a:xfrm>
            <a:off x="729837" y="1106648"/>
            <a:ext cx="8295409" cy="553998"/>
          </a:xfrm>
          <a:prstGeom prst="rect">
            <a:avLst/>
          </a:prstGeom>
        </p:spPr>
        <p:txBody>
          <a:bodyPr wrap="square">
            <a:spAutoFit/>
          </a:bodyPr>
          <a:lstStyle/>
          <a:p>
            <a:r>
              <a:rPr lang="es-MX" sz="3000" dirty="0">
                <a:solidFill>
                  <a:srgbClr val="2F7D93"/>
                </a:solidFill>
                <a:effectLst>
                  <a:outerShdw blurRad="38100" dist="38100" dir="2700000" algn="tl">
                    <a:srgbClr val="000000">
                      <a:alpha val="43137"/>
                    </a:srgbClr>
                  </a:outerShdw>
                </a:effectLst>
                <a:latin typeface="Montserrat ExtraBold" panose="00000900000000000000" pitchFamily="2" charset="0"/>
              </a:rPr>
              <a:t>Estructura de la Inspección del Trabajo</a:t>
            </a:r>
          </a:p>
        </p:txBody>
      </p:sp>
      <p:pic>
        <p:nvPicPr>
          <p:cNvPr id="7" name="Imagen 6">
            <a:extLst>
              <a:ext uri="{FF2B5EF4-FFF2-40B4-BE49-F238E27FC236}">
                <a16:creationId xmlns:a16="http://schemas.microsoft.com/office/drawing/2014/main" xmlns="" id="{03F296A7-6919-447F-A174-49CB5C5610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034" y="1743771"/>
            <a:ext cx="3842507" cy="4293764"/>
          </a:xfrm>
          <a:prstGeom prst="rect">
            <a:avLst/>
          </a:prstGeom>
        </p:spPr>
      </p:pic>
      <p:sp>
        <p:nvSpPr>
          <p:cNvPr id="8" name="Rectángulo 7">
            <a:extLst>
              <a:ext uri="{FF2B5EF4-FFF2-40B4-BE49-F238E27FC236}">
                <a16:creationId xmlns:a16="http://schemas.microsoft.com/office/drawing/2014/main" xmlns="" id="{2598FED1-96D1-49C8-A49A-49AD4DD7926D}"/>
              </a:ext>
            </a:extLst>
          </p:cNvPr>
          <p:cNvSpPr/>
          <p:nvPr/>
        </p:nvSpPr>
        <p:spPr>
          <a:xfrm>
            <a:off x="5420345" y="1781034"/>
            <a:ext cx="5350576" cy="3970318"/>
          </a:xfrm>
          <a:prstGeom prst="rect">
            <a:avLst/>
          </a:prstGeom>
          <a:noFill/>
        </p:spPr>
        <p:txBody>
          <a:bodyPr wrap="square" lIns="91440" tIns="45720" rIns="91440" bIns="45720">
            <a:spAutoFit/>
          </a:bodyPr>
          <a:lstStyle/>
          <a:p>
            <a:r>
              <a:rPr lang="es-ES" sz="2800" b="1" cap="none" spc="0"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rPr>
              <a:t>32 Direcciones Territoriales Departamentales</a:t>
            </a:r>
          </a:p>
          <a:p>
            <a:endParaRPr lang="es-ES" sz="2800" b="1"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endParaRPr>
          </a:p>
          <a:p>
            <a:r>
              <a:rPr lang="es-ES" sz="2800" b="1"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rPr>
              <a:t>1 Dirección Territorial Distrital</a:t>
            </a:r>
          </a:p>
          <a:p>
            <a:endParaRPr lang="es-ES" sz="2800" b="1" cap="none" spc="0"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endParaRPr>
          </a:p>
          <a:p>
            <a:r>
              <a:rPr lang="es-ES" sz="2800" b="1" cap="none" spc="0"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rPr>
              <a:t>2 Oficinas Especiales</a:t>
            </a:r>
          </a:p>
          <a:p>
            <a:endParaRPr lang="es-ES" sz="2800" b="1"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endParaRPr>
          </a:p>
          <a:p>
            <a:r>
              <a:rPr lang="es-ES" sz="2800" b="1"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rPr>
              <a:t>904 Inspectores de Trabajo</a:t>
            </a:r>
            <a:endParaRPr lang="es-ES" sz="2800" b="1" cap="none" spc="0"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endParaRPr>
          </a:p>
        </p:txBody>
      </p:sp>
    </p:spTree>
    <p:extLst>
      <p:ext uri="{BB962C8B-B14F-4D97-AF65-F5344CB8AC3E}">
        <p14:creationId xmlns:p14="http://schemas.microsoft.com/office/powerpoint/2010/main" val="300290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ector recto 12">
            <a:extLst>
              <a:ext uri="{FF2B5EF4-FFF2-40B4-BE49-F238E27FC236}">
                <a16:creationId xmlns:a16="http://schemas.microsoft.com/office/drawing/2014/main" xmlns="" id="{71823473-CB72-4D3A-BF54-3608AF0355B4}"/>
              </a:ext>
            </a:extLst>
          </p:cNvPr>
          <p:cNvCxnSpPr/>
          <p:nvPr/>
        </p:nvCxnSpPr>
        <p:spPr>
          <a:xfrm>
            <a:off x="6345382" y="1385455"/>
            <a:ext cx="0" cy="44750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xmlns="" id="{AAA2C78D-CA5E-48E9-A0FD-C6949F6DEDE7}"/>
              </a:ext>
            </a:extLst>
          </p:cNvPr>
          <p:cNvSpPr/>
          <p:nvPr/>
        </p:nvSpPr>
        <p:spPr>
          <a:xfrm>
            <a:off x="8474533" y="3222314"/>
            <a:ext cx="1623944" cy="400110"/>
          </a:xfrm>
          <a:prstGeom prst="rect">
            <a:avLst/>
          </a:prstGeom>
          <a:noFill/>
        </p:spPr>
        <p:txBody>
          <a:bodyPr wrap="square" lIns="91440" tIns="45720" rIns="91440" bIns="45720">
            <a:spAutoFit/>
          </a:bodyPr>
          <a:lstStyle/>
          <a:p>
            <a:pPr algn="ctr"/>
            <a:r>
              <a:rPr lang="es-ES" sz="2000" b="1" cap="none" spc="0" dirty="0">
                <a:ln w="0"/>
                <a:solidFill>
                  <a:schemeClr val="bg1"/>
                </a:solidFill>
                <a:latin typeface="Montserrat Light" panose="00000400000000000000" pitchFamily="2" charset="0"/>
              </a:rPr>
              <a:t>Funciones</a:t>
            </a:r>
          </a:p>
        </p:txBody>
      </p:sp>
      <p:sp>
        <p:nvSpPr>
          <p:cNvPr id="7" name="Shape 57">
            <a:extLst>
              <a:ext uri="{FF2B5EF4-FFF2-40B4-BE49-F238E27FC236}">
                <a16:creationId xmlns:a16="http://schemas.microsoft.com/office/drawing/2014/main" xmlns="" id="{E58FFA98-1580-43FF-BE4F-D3BA8B0CB9B4}"/>
              </a:ext>
            </a:extLst>
          </p:cNvPr>
          <p:cNvSpPr/>
          <p:nvPr/>
        </p:nvSpPr>
        <p:spPr>
          <a:xfrm>
            <a:off x="694048" y="2799608"/>
            <a:ext cx="5280560" cy="193899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lgn="just">
              <a:buFont typeface="Arial" panose="020B0604020202020204" pitchFamily="34" charset="0"/>
              <a:buChar char="•"/>
            </a:pPr>
            <a:r>
              <a:rPr lang="es-MX" sz="2000" b="1" dirty="0">
                <a:latin typeface="Montserrat" panose="00000500000000000000" pitchFamily="2" charset="0"/>
                <a:cs typeface="Arial" panose="020B0604020202020204" pitchFamily="34" charset="0"/>
              </a:rPr>
              <a:t>Territorio Nacional</a:t>
            </a:r>
          </a:p>
          <a:p>
            <a:pPr marL="342900" indent="-342900" algn="just">
              <a:buFont typeface="Arial" panose="020B0604020202020204" pitchFamily="34" charset="0"/>
              <a:buChar char="•"/>
            </a:pPr>
            <a:r>
              <a:rPr lang="es-MX" sz="2000" b="1" dirty="0">
                <a:latin typeface="Montserrat" panose="00000500000000000000" pitchFamily="2" charset="0"/>
                <a:cs typeface="Arial" panose="020B0604020202020204" pitchFamily="34" charset="0"/>
              </a:rPr>
              <a:t>Sector Privado: </a:t>
            </a:r>
            <a:r>
              <a:rPr lang="es-MX" sz="2000" dirty="0">
                <a:latin typeface="Montserrat" panose="00000500000000000000" pitchFamily="2" charset="0"/>
                <a:cs typeface="Arial" panose="020B0604020202020204" pitchFamily="34" charset="0"/>
              </a:rPr>
              <a:t>asuntos individuales y colectivos</a:t>
            </a:r>
          </a:p>
          <a:p>
            <a:pPr marL="342900" indent="-342900" algn="just">
              <a:buFont typeface="Arial" panose="020B0604020202020204" pitchFamily="34" charset="0"/>
              <a:buChar char="•"/>
            </a:pPr>
            <a:r>
              <a:rPr lang="es-MX" sz="2000" b="1" dirty="0">
                <a:latin typeface="Montserrat" panose="00000500000000000000" pitchFamily="2" charset="0"/>
                <a:cs typeface="Arial" panose="020B0604020202020204" pitchFamily="34" charset="0"/>
              </a:rPr>
              <a:t>Sector Público: </a:t>
            </a:r>
            <a:r>
              <a:rPr lang="es-MX" sz="2000" dirty="0">
                <a:latin typeface="Montserrat" panose="00000500000000000000" pitchFamily="2" charset="0"/>
                <a:cs typeface="Arial" panose="020B0604020202020204" pitchFamily="34" charset="0"/>
              </a:rPr>
              <a:t>asuntos colectivos</a:t>
            </a:r>
          </a:p>
          <a:p>
            <a:pPr marL="342900" indent="-342900" algn="just">
              <a:buFont typeface="Arial" panose="020B0604020202020204" pitchFamily="34" charset="0"/>
              <a:buChar char="•"/>
            </a:pPr>
            <a:r>
              <a:rPr lang="es-MX" sz="2000" b="1" dirty="0">
                <a:latin typeface="Montserrat" panose="00000500000000000000" pitchFamily="2" charset="0"/>
                <a:cs typeface="Arial" panose="020B0604020202020204" pitchFamily="34" charset="0"/>
              </a:rPr>
              <a:t>Sistema Integral de Seguridad Social</a:t>
            </a:r>
            <a:endParaRPr lang="es-CO" sz="2000" b="1" dirty="0">
              <a:latin typeface="Montserrat" panose="00000500000000000000" pitchFamily="2" charset="0"/>
              <a:cs typeface="Arial" panose="020B0604020202020204" pitchFamily="34" charset="0"/>
            </a:endParaRPr>
          </a:p>
        </p:txBody>
      </p:sp>
      <p:sp>
        <p:nvSpPr>
          <p:cNvPr id="4" name="Rectángulo 3">
            <a:extLst>
              <a:ext uri="{FF2B5EF4-FFF2-40B4-BE49-F238E27FC236}">
                <a16:creationId xmlns:a16="http://schemas.microsoft.com/office/drawing/2014/main" xmlns="" id="{BACBF168-8895-4EBE-ADDD-3F82424D4A56}"/>
              </a:ext>
            </a:extLst>
          </p:cNvPr>
          <p:cNvSpPr/>
          <p:nvPr/>
        </p:nvSpPr>
        <p:spPr>
          <a:xfrm>
            <a:off x="548910" y="2244436"/>
            <a:ext cx="5547086" cy="2814797"/>
          </a:xfrm>
          <a:prstGeom prst="rect">
            <a:avLst/>
          </a:prstGeom>
          <a:noFill/>
          <a:ln w="3810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xmlns="" id="{F10A4ED3-4576-44C9-98D9-8F8147477C2F}"/>
              </a:ext>
            </a:extLst>
          </p:cNvPr>
          <p:cNvSpPr/>
          <p:nvPr/>
        </p:nvSpPr>
        <p:spPr>
          <a:xfrm>
            <a:off x="890649" y="1793174"/>
            <a:ext cx="3218212" cy="7570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Montserrat SemiBold" panose="00000700000000000000" pitchFamily="2" charset="0"/>
              </a:rPr>
              <a:t>Ámbito de Competencia</a:t>
            </a:r>
          </a:p>
        </p:txBody>
      </p:sp>
      <p:graphicFrame>
        <p:nvGraphicFramePr>
          <p:cNvPr id="6" name="Diagrama 5">
            <a:extLst>
              <a:ext uri="{FF2B5EF4-FFF2-40B4-BE49-F238E27FC236}">
                <a16:creationId xmlns:a16="http://schemas.microsoft.com/office/drawing/2014/main" xmlns="" id="{7D4826F6-7FD5-430A-BB78-688E4C292923}"/>
              </a:ext>
            </a:extLst>
          </p:cNvPr>
          <p:cNvGraphicFramePr/>
          <p:nvPr>
            <p:extLst>
              <p:ext uri="{D42A27DB-BD31-4B8C-83A1-F6EECF244321}">
                <p14:modId xmlns:p14="http://schemas.microsoft.com/office/powerpoint/2010/main" val="1083296878"/>
              </p:ext>
            </p:extLst>
          </p:nvPr>
        </p:nvGraphicFramePr>
        <p:xfrm>
          <a:off x="6345382" y="1184859"/>
          <a:ext cx="6076206" cy="4475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31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xmlns="" id="{F2FE453C-5283-4499-A0C0-C773799514FD}"/>
              </a:ext>
            </a:extLst>
          </p:cNvPr>
          <p:cNvGraphicFramePr/>
          <p:nvPr>
            <p:extLst>
              <p:ext uri="{D42A27DB-BD31-4B8C-83A1-F6EECF244321}">
                <p14:modId xmlns:p14="http://schemas.microsoft.com/office/powerpoint/2010/main" val="3368873447"/>
              </p:ext>
            </p:extLst>
          </p:nvPr>
        </p:nvGraphicFramePr>
        <p:xfrm>
          <a:off x="398751" y="1128157"/>
          <a:ext cx="5837773" cy="496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xmlns="" id="{F8FC58D8-B580-4532-8746-F6EB905D802F}"/>
              </a:ext>
            </a:extLst>
          </p:cNvPr>
          <p:cNvPicPr>
            <a:picLocks noChangeAspect="1"/>
          </p:cNvPicPr>
          <p:nvPr/>
        </p:nvPicPr>
        <p:blipFill>
          <a:blip r:embed="rId8"/>
          <a:stretch>
            <a:fillRect/>
          </a:stretch>
        </p:blipFill>
        <p:spPr>
          <a:xfrm>
            <a:off x="6537246" y="1007125"/>
            <a:ext cx="5837773" cy="5225675"/>
          </a:xfrm>
          <a:prstGeom prst="rect">
            <a:avLst/>
          </a:prstGeom>
        </p:spPr>
      </p:pic>
      <p:cxnSp>
        <p:nvCxnSpPr>
          <p:cNvPr id="8" name="Conector recto 7">
            <a:extLst>
              <a:ext uri="{FF2B5EF4-FFF2-40B4-BE49-F238E27FC236}">
                <a16:creationId xmlns:a16="http://schemas.microsoft.com/office/drawing/2014/main" xmlns="" id="{764E3121-4840-4495-AEF7-B68EE9E90DFF}"/>
              </a:ext>
            </a:extLst>
          </p:cNvPr>
          <p:cNvCxnSpPr/>
          <p:nvPr/>
        </p:nvCxnSpPr>
        <p:spPr>
          <a:xfrm>
            <a:off x="6774873" y="1385455"/>
            <a:ext cx="0" cy="44750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xmlns="" id="{08ACA911-B982-40AC-B551-08CF2996BD82}"/>
              </a:ext>
            </a:extLst>
          </p:cNvPr>
          <p:cNvSpPr/>
          <p:nvPr/>
        </p:nvSpPr>
        <p:spPr>
          <a:xfrm>
            <a:off x="8964666" y="2195438"/>
            <a:ext cx="989373" cy="307777"/>
          </a:xfrm>
          <a:prstGeom prst="rect">
            <a:avLst/>
          </a:prstGeom>
          <a:noFill/>
        </p:spPr>
        <p:txBody>
          <a:bodyPr wrap="none" lIns="91440" tIns="45720" rIns="91440" bIns="45720">
            <a:spAutoFit/>
          </a:bodyPr>
          <a:lstStyle/>
          <a:p>
            <a:pPr algn="ctr"/>
            <a:r>
              <a:rPr lang="es-ES" sz="1400" b="0" cap="none" spc="0" dirty="0">
                <a:ln w="0"/>
                <a:solidFill>
                  <a:schemeClr val="accent1"/>
                </a:solidFill>
                <a:effectLst>
                  <a:outerShdw blurRad="38100" dist="25400" dir="5400000" algn="ctr" rotWithShape="0">
                    <a:srgbClr val="6E747A">
                      <a:alpha val="43000"/>
                    </a:srgbClr>
                  </a:outerShdw>
                </a:effectLst>
                <a:latin typeface="Montserrat ExtraBold" panose="00000900000000000000" pitchFamily="2" charset="0"/>
              </a:rPr>
              <a:t>Palmero</a:t>
            </a:r>
          </a:p>
        </p:txBody>
      </p:sp>
      <p:sp>
        <p:nvSpPr>
          <p:cNvPr id="6" name="Rectángulo 5">
            <a:extLst>
              <a:ext uri="{FF2B5EF4-FFF2-40B4-BE49-F238E27FC236}">
                <a16:creationId xmlns:a16="http://schemas.microsoft.com/office/drawing/2014/main" xmlns="" id="{C92199CB-C3DE-406B-8181-D6A5CF8EE08D}"/>
              </a:ext>
            </a:extLst>
          </p:cNvPr>
          <p:cNvSpPr/>
          <p:nvPr/>
        </p:nvSpPr>
        <p:spPr>
          <a:xfrm>
            <a:off x="10758992" y="3470921"/>
            <a:ext cx="853118" cy="307777"/>
          </a:xfrm>
          <a:prstGeom prst="rect">
            <a:avLst/>
          </a:prstGeom>
          <a:noFill/>
        </p:spPr>
        <p:txBody>
          <a:bodyPr wrap="none" lIns="91440" tIns="45720" rIns="91440" bIns="45720">
            <a:spAutoFit/>
          </a:bodyPr>
          <a:lstStyle/>
          <a:p>
            <a:pPr algn="ctr"/>
            <a:r>
              <a:rPr lang="es-ES" sz="1400" b="0" cap="none" spc="0" dirty="0">
                <a:ln w="0"/>
                <a:solidFill>
                  <a:schemeClr val="accent1"/>
                </a:solidFill>
                <a:effectLst>
                  <a:outerShdw blurRad="38100" dist="25400" dir="5400000" algn="ctr" rotWithShape="0">
                    <a:srgbClr val="6E747A">
                      <a:alpha val="43000"/>
                    </a:srgbClr>
                  </a:outerShdw>
                </a:effectLst>
                <a:latin typeface="Montserrat ExtraBold" panose="00000900000000000000" pitchFamily="2" charset="0"/>
              </a:rPr>
              <a:t>Minero</a:t>
            </a:r>
          </a:p>
        </p:txBody>
      </p:sp>
      <p:sp>
        <p:nvSpPr>
          <p:cNvPr id="7" name="Rectángulo 6">
            <a:extLst>
              <a:ext uri="{FF2B5EF4-FFF2-40B4-BE49-F238E27FC236}">
                <a16:creationId xmlns:a16="http://schemas.microsoft.com/office/drawing/2014/main" xmlns="" id="{5E71E622-C2EE-49E7-BA19-90DC3FAADC4F}"/>
              </a:ext>
            </a:extLst>
          </p:cNvPr>
          <p:cNvSpPr/>
          <p:nvPr/>
        </p:nvSpPr>
        <p:spPr>
          <a:xfrm>
            <a:off x="7243532" y="3552456"/>
            <a:ext cx="1091966" cy="307777"/>
          </a:xfrm>
          <a:prstGeom prst="rect">
            <a:avLst/>
          </a:prstGeom>
          <a:noFill/>
        </p:spPr>
        <p:txBody>
          <a:bodyPr wrap="none" lIns="91440" tIns="45720" rIns="91440" bIns="45720">
            <a:spAutoFit/>
          </a:bodyPr>
          <a:lstStyle/>
          <a:p>
            <a:pPr algn="ctr"/>
            <a:r>
              <a:rPr lang="es-ES" sz="1400" b="0" cap="none" spc="0" dirty="0">
                <a:ln w="0"/>
                <a:solidFill>
                  <a:schemeClr val="accent1"/>
                </a:solidFill>
                <a:effectLst>
                  <a:outerShdw blurRad="38100" dist="25400" dir="5400000" algn="ctr" rotWithShape="0">
                    <a:srgbClr val="6E747A">
                      <a:alpha val="43000"/>
                    </a:srgbClr>
                  </a:outerShdw>
                </a:effectLst>
                <a:latin typeface="Montserrat ExtraBold" panose="00000900000000000000" pitchFamily="2" charset="0"/>
              </a:rPr>
              <a:t>Portuario</a:t>
            </a:r>
          </a:p>
        </p:txBody>
      </p:sp>
      <p:sp>
        <p:nvSpPr>
          <p:cNvPr id="9" name="Rectángulo 8">
            <a:extLst>
              <a:ext uri="{FF2B5EF4-FFF2-40B4-BE49-F238E27FC236}">
                <a16:creationId xmlns:a16="http://schemas.microsoft.com/office/drawing/2014/main" xmlns="" id="{3BD0EA09-C373-4F91-BF0A-83D621AB884A}"/>
              </a:ext>
            </a:extLst>
          </p:cNvPr>
          <p:cNvSpPr/>
          <p:nvPr/>
        </p:nvSpPr>
        <p:spPr>
          <a:xfrm>
            <a:off x="7879285" y="5457793"/>
            <a:ext cx="1167307" cy="307777"/>
          </a:xfrm>
          <a:prstGeom prst="rect">
            <a:avLst/>
          </a:prstGeom>
          <a:noFill/>
        </p:spPr>
        <p:txBody>
          <a:bodyPr wrap="none" lIns="91440" tIns="45720" rIns="91440" bIns="45720">
            <a:spAutoFit/>
          </a:bodyPr>
          <a:lstStyle/>
          <a:p>
            <a:pPr algn="ctr"/>
            <a:r>
              <a:rPr lang="es-ES" sz="1400" b="0" cap="none" spc="0" dirty="0">
                <a:ln w="0"/>
                <a:solidFill>
                  <a:schemeClr val="accent1"/>
                </a:solidFill>
                <a:effectLst>
                  <a:outerShdw blurRad="38100" dist="25400" dir="5400000" algn="ctr" rotWithShape="0">
                    <a:srgbClr val="6E747A">
                      <a:alpha val="43000"/>
                    </a:srgbClr>
                  </a:outerShdw>
                </a:effectLst>
                <a:latin typeface="Montserrat ExtraBold" panose="00000900000000000000" pitchFamily="2" charset="0"/>
              </a:rPr>
              <a:t>Azucarero</a:t>
            </a:r>
          </a:p>
        </p:txBody>
      </p:sp>
      <p:sp>
        <p:nvSpPr>
          <p:cNvPr id="10" name="Rectángulo 9">
            <a:extLst>
              <a:ext uri="{FF2B5EF4-FFF2-40B4-BE49-F238E27FC236}">
                <a16:creationId xmlns:a16="http://schemas.microsoft.com/office/drawing/2014/main" xmlns="" id="{398FB414-D0F9-4B5B-96DC-A0777D6C857A}"/>
              </a:ext>
            </a:extLst>
          </p:cNvPr>
          <p:cNvSpPr/>
          <p:nvPr/>
        </p:nvSpPr>
        <p:spPr>
          <a:xfrm>
            <a:off x="10888968" y="5150016"/>
            <a:ext cx="1183336" cy="307777"/>
          </a:xfrm>
          <a:prstGeom prst="rect">
            <a:avLst/>
          </a:prstGeom>
          <a:noFill/>
        </p:spPr>
        <p:txBody>
          <a:bodyPr wrap="none" lIns="91440" tIns="45720" rIns="91440" bIns="45720">
            <a:spAutoFit/>
          </a:bodyPr>
          <a:lstStyle/>
          <a:p>
            <a:pPr algn="ctr"/>
            <a:r>
              <a:rPr lang="es-ES" sz="1400" b="0" cap="none" spc="0" dirty="0">
                <a:ln w="0"/>
                <a:solidFill>
                  <a:schemeClr val="accent1"/>
                </a:solidFill>
                <a:effectLst>
                  <a:outerShdw blurRad="38100" dist="25400" dir="5400000" algn="ctr" rotWithShape="0">
                    <a:srgbClr val="6E747A">
                      <a:alpha val="43000"/>
                    </a:srgbClr>
                  </a:outerShdw>
                </a:effectLst>
                <a:latin typeface="Montserrat ExtraBold" panose="00000900000000000000" pitchFamily="2" charset="0"/>
              </a:rPr>
              <a:t>Floricultor</a:t>
            </a:r>
          </a:p>
        </p:txBody>
      </p:sp>
    </p:spTree>
    <p:extLst>
      <p:ext uri="{BB962C8B-B14F-4D97-AF65-F5344CB8AC3E}">
        <p14:creationId xmlns:p14="http://schemas.microsoft.com/office/powerpoint/2010/main" val="87373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xmlns="" id="{63348B50-9DC7-4D25-ABEB-2B4CAD0809FE}"/>
              </a:ext>
            </a:extLst>
          </p:cNvPr>
          <p:cNvGraphicFramePr/>
          <p:nvPr>
            <p:extLst>
              <p:ext uri="{D42A27DB-BD31-4B8C-83A1-F6EECF244321}">
                <p14:modId xmlns:p14="http://schemas.microsoft.com/office/powerpoint/2010/main" val="250253271"/>
              </p:ext>
            </p:extLst>
          </p:nvPr>
        </p:nvGraphicFramePr>
        <p:xfrm>
          <a:off x="1313767" y="1163779"/>
          <a:ext cx="9195896" cy="489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399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Diapositiva 3&quot;/&gt;&lt;property id=&quot;20307&quot; value=&quot;257&quot;/&gt;&lt;/object&gt;&lt;object type=&quot;3&quot; unique_id=&quot;10019&quot;&gt;&lt;property id=&quot;20148&quot; value=&quot;5&quot;/&gt;&lt;property id=&quot;20300&quot; value=&quot;Diapositiva 1&quot;/&gt;&lt;property id=&quot;20307&quot; value=&quot;258&quot;/&gt;&lt;/object&gt;&lt;object type=&quot;3&quot; unique_id=&quot;10020&quot;&gt;&lt;property id=&quot;20148&quot; value=&quot;5&quot;/&gt;&lt;property id=&quot;20300&quot; value=&quot;Diapositiva 4 - &amp;quot;INTERMEDIACIÓN LABORAL&amp;quot;&quot;/&gt;&lt;property id=&quot;20307&quot; value=&quot;259&quot;/&gt;&lt;/object&gt;&lt;object type=&quot;3&quot; unique_id=&quot;10021&quot;&gt;&lt;property id=&quot;20148&quot; value=&quot;5&quot;/&gt;&lt;property id=&quot;20300&quot; value=&quot;Diapositiva 6&quot;/&gt;&lt;property id=&quot;20307&quot; value=&quot;260&quot;/&gt;&lt;/object&gt;&lt;object type=&quot;3&quot; unique_id=&quot;10053&quot;&gt;&lt;property id=&quot;20148&quot; value=&quot;5&quot;/&gt;&lt;property id=&quot;20300&quot; value=&quot;Diapositiva 5 - &amp;quot;INTERMEDIACIÓN LABORAL&amp;quot;&quot;/&gt;&lt;property id=&quot;20307&quot; value=&quot;263&quot;/&gt;&lt;/object&gt;&lt;object type=&quot;3&quot; unique_id=&quot;10054&quot;&gt;&lt;property id=&quot;20148&quot; value=&quot;5&quot;/&gt;&lt;property id=&quot;20300&quot; value=&quot;Diapositiva 7&quot;/&gt;&lt;property id=&quot;20307&quot; value=&quot;261&quot;/&gt;&lt;/object&gt;&lt;object type=&quot;3&quot; unique_id=&quot;10055&quot;&gt;&lt;property id=&quot;20148&quot; value=&quot;5&quot;/&gt;&lt;property id=&quot;20300&quot; value=&quot;Diapositiva 8&quot;/&gt;&lt;property id=&quot;20307&quot; value=&quot;262&quot;/&gt;&lt;/object&gt;&lt;object type=&quot;3&quot; unique_id=&quot;10092&quot;&gt;&lt;property id=&quot;20148&quot; value=&quot;5&quot;/&gt;&lt;property id=&quot;20300&quot; value=&quot;Diapositiva 2 - &amp;quot;CONTEXTO&amp;quot;&quot;/&gt;&lt;property id=&quot;20307&quot; value=&quot;264&quot;/&gt;&lt;/object&gt;&lt;object type=&quot;3&quot; unique_id=&quot;10173&quot;&gt;&lt;property id=&quot;20148&quot; value=&quot;5&quot;/&gt;&lt;property id=&quot;20300&quot; value=&quot;Diapositiva 10&quot;/&gt;&lt;property id=&quot;20307&quot; value=&quot;265&quot;/&gt;&lt;/object&gt;&lt;object type=&quot;3&quot; unique_id=&quot;10174&quot;&gt;&lt;property id=&quot;20148&quot; value=&quot;5&quot;/&gt;&lt;property id=&quot;20300&quot; value=&quot;Diapositiva 12&quot;/&gt;&lt;property id=&quot;20307&quot; value=&quot;266&quot;/&gt;&lt;/object&gt;&lt;object type=&quot;3&quot; unique_id=&quot;10211&quot;&gt;&lt;property id=&quot;20148&quot; value=&quot;5&quot;/&gt;&lt;property id=&quot;20300&quot; value=&quot;Diapositiva 9 - &amp;quot;NO PAGO DE SALARIOS&amp;quot;&quot;/&gt;&lt;property id=&quot;20307&quot; value=&quot;267&quot;/&gt;&lt;/object&gt;&lt;object type=&quot;3&quot; unique_id=&quot;10212&quot;&gt;&lt;property id=&quot;20148&quot; value=&quot;5&quot;/&gt;&lt;property id=&quot;20300&quot; value=&quot;Diapositiva 11 - &amp;quot;ACOSO LABORAL&amp;quot;&quot;/&gt;&lt;property id=&quot;20307&quot; value=&quot;268&quot;/&gt;&lt;/object&gt;&lt;object type=&quot;3&quot; unique_id=&quot;10283&quot;&gt;&lt;property id=&quot;20148&quot; value=&quot;5&quot;/&gt;&lt;property id=&quot;20300&quot; value=&quot;Diapositiva 13 - &amp;quot;ESTABILIDAD LABORAL&amp;quot;&quot;/&gt;&lt;property id=&quot;20307&quot; value=&quot;271&quot;/&gt;&lt;/object&gt;&lt;object type=&quot;3&quot; unique_id=&quot;10284&quot;&gt;&lt;property id=&quot;20148&quot; value=&quot;5&quot;/&gt;&lt;property id=&quot;20300&quot; value=&quot;Diapositiva 14&quot;/&gt;&lt;property id=&quot;20307&quot; value=&quot;269&quot;/&gt;&lt;/object&gt;&lt;object type=&quot;3&quot; unique_id=&quot;10285&quot;&gt;&lt;property id=&quot;20148&quot; value=&quot;5&quot;/&gt;&lt;property id=&quot;20300&quot; value=&quot;Diapositiva 16&quot;/&gt;&lt;property id=&quot;20307&quot; value=&quot;270&quot;/&gt;&lt;/object&gt;&lt;object type=&quot;3&quot; unique_id=&quot;10388&quot;&gt;&lt;property id=&quot;20148&quot; value=&quot;5&quot;/&gt;&lt;property id=&quot;20300&quot; value=&quot;Diapositiva 15 - &amp;quot;PROPUESTAS DE INTERVENCIÓN&amp;quot;&quot;/&gt;&lt;property id=&quot;20307&quot; value=&quot;274&quot;/&gt;&lt;/object&gt;&lt;object type=&quot;3&quot; unique_id=&quot;10389&quot;&gt;&lt;property id=&quot;20148&quot; value=&quot;5&quot;/&gt;&lt;property id=&quot;20300&quot; value=&quot;Diapositiva 17&quot;/&gt;&lt;property id=&quot;20307&quot; value=&quot;272&quot;/&gt;&lt;/object&gt;&lt;object type=&quot;3&quot; unique_id=&quot;10390&quot;&gt;&lt;property id=&quot;20148&quot; value=&quot;5&quot;/&gt;&lt;property id=&quot;20300&quot; value=&quot;Diapositiva 18&quot;/&gt;&lt;property id=&quot;20307&quot; value=&quot;275&quot;/&gt;&lt;/object&gt;&lt;object type=&quot;3&quot; unique_id=&quot;10391&quot;&gt;&lt;property id=&quot;20148&quot; value=&quot;5&quot;/&gt;&lt;property id=&quot;20300&quot; value=&quot;Diapositiva 19&quot;/&gt;&lt;property id=&quot;20307&quot; value=&quot;273&quot;/&gt;&lt;/object&gt;&lt;object type=&quot;3&quot; unique_id=&quot;10455&quot;&gt;&lt;property id=&quot;20148&quot; value=&quot;5&quot;/&gt;&lt;property id=&quot;20300&quot; value=&quot;Diapositiva 20&quot;/&gt;&lt;property id=&quot;20307&quot; value=&quot;276&quot;/&gt;&lt;/object&gt;&lt;/object&gt;&lt;object type=&quot;8&quot; unique_id=&quot;10006&quot;&gt;&lt;/object&gt;&lt;/object&gt;&lt;/database&gt;"/>
  <p:tag name="SECTOMILLISECCONVERTED" val="1"/>
</p:tagLst>
</file>

<file path=ppt/theme/theme1.xml><?xml version="1.0" encoding="utf-8"?>
<a:theme xmlns:a="http://schemas.openxmlformats.org/drawingml/2006/main" name="Office Theme">
  <a:themeElements>
    <a:clrScheme name="PALETA MINTRABAJO">
      <a:dk1>
        <a:srgbClr val="000000"/>
      </a:dk1>
      <a:lt1>
        <a:srgbClr val="FFFFFF"/>
      </a:lt1>
      <a:dk2>
        <a:srgbClr val="2E7D93"/>
      </a:dk2>
      <a:lt2>
        <a:srgbClr val="D9DAD9"/>
      </a:lt2>
      <a:accent1>
        <a:srgbClr val="5A97A9"/>
      </a:accent1>
      <a:accent2>
        <a:srgbClr val="6CDAD1"/>
      </a:accent2>
      <a:accent3>
        <a:srgbClr val="BABBBA"/>
      </a:accent3>
      <a:accent4>
        <a:srgbClr val="51A89B"/>
      </a:accent4>
      <a:accent5>
        <a:srgbClr val="60194F"/>
      </a:accent5>
      <a:accent6>
        <a:srgbClr val="305F67"/>
      </a:accent6>
      <a:hlink>
        <a:srgbClr val="E4E5E4"/>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TotalTime>
  <Words>1025</Words>
  <Application>Microsoft Office PowerPoint</Application>
  <PresentationFormat>Custom</PresentationFormat>
  <Paragraphs>109</Paragraphs>
  <Slides>21</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Montserrat SemiBold</vt:lpstr>
      <vt:lpstr>Verdana</vt:lpstr>
      <vt:lpstr>Times New Roman</vt:lpstr>
      <vt:lpstr>Calibri</vt:lpstr>
      <vt:lpstr>Montserrat ExtraBold</vt:lpstr>
      <vt:lpstr>Montserrat Light</vt:lpstr>
      <vt:lpstr>Montserrat</vt:lpstr>
      <vt:lpstr>Montserrat Black</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%username%</cp:lastModifiedBy>
  <cp:revision>114</cp:revision>
  <dcterms:created xsi:type="dcterms:W3CDTF">2018-10-02T01:21:45Z</dcterms:created>
  <dcterms:modified xsi:type="dcterms:W3CDTF">2018-12-03T12:49:19Z</dcterms:modified>
</cp:coreProperties>
</file>