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33" r:id="rId1"/>
  </p:sldMasterIdLst>
  <p:notesMasterIdLst>
    <p:notesMasterId r:id="rId19"/>
  </p:notesMasterIdLst>
  <p:handoutMasterIdLst>
    <p:handoutMasterId r:id="rId20"/>
  </p:handoutMasterIdLst>
  <p:sldIdLst>
    <p:sldId id="488" r:id="rId2"/>
    <p:sldId id="551" r:id="rId3"/>
    <p:sldId id="630" r:id="rId4"/>
    <p:sldId id="582" r:id="rId5"/>
    <p:sldId id="631" r:id="rId6"/>
    <p:sldId id="633" r:id="rId7"/>
    <p:sldId id="262" r:id="rId8"/>
    <p:sldId id="632" r:id="rId9"/>
    <p:sldId id="634" r:id="rId10"/>
    <p:sldId id="635" r:id="rId11"/>
    <p:sldId id="639" r:id="rId12"/>
    <p:sldId id="636" r:id="rId13"/>
    <p:sldId id="637" r:id="rId14"/>
    <p:sldId id="640" r:id="rId15"/>
    <p:sldId id="641" r:id="rId16"/>
    <p:sldId id="642" r:id="rId17"/>
    <p:sldId id="558" r:id="rId18"/>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4A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408F1503-43D1-45CB-96C9-5519483C78A6}" type="datetimeFigureOut">
              <a:rPr lang="en-US" smtClean="0"/>
              <a:t>12/10/2018</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E5F56B7E-ED63-4818-92EE-57A837B6F326}" type="slidenum">
              <a:rPr lang="en-US" smtClean="0"/>
              <a:t>‹#›</a:t>
            </a:fld>
            <a:endParaRPr lang="en-US" dirty="0"/>
          </a:p>
        </p:txBody>
      </p:sp>
    </p:spTree>
    <p:extLst>
      <p:ext uri="{BB962C8B-B14F-4D97-AF65-F5344CB8AC3E}">
        <p14:creationId xmlns:p14="http://schemas.microsoft.com/office/powerpoint/2010/main" val="2219646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D75809A-D25D-45ED-AF8C-29A4BA9254CE}" type="datetimeFigureOut">
              <a:rPr lang="en-US" smtClean="0"/>
              <a:t>12/10/2018</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6D441C65-F6F0-446F-95B7-424AAA6EDCAF}" type="slidenum">
              <a:rPr lang="en-US" smtClean="0"/>
              <a:t>‹#›</a:t>
            </a:fld>
            <a:endParaRPr lang="en-US" dirty="0"/>
          </a:p>
        </p:txBody>
      </p:sp>
    </p:spTree>
    <p:extLst>
      <p:ext uri="{BB962C8B-B14F-4D97-AF65-F5344CB8AC3E}">
        <p14:creationId xmlns:p14="http://schemas.microsoft.com/office/powerpoint/2010/main" val="113251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113668" name="Slide Number Placeholder 3"/>
          <p:cNvSpPr>
            <a:spLocks noGrp="1"/>
          </p:cNvSpPr>
          <p:nvPr>
            <p:ph type="sldNum" sz="quarter" idx="5"/>
          </p:nvPr>
        </p:nvSpPr>
        <p:spPr bwMode="auto">
          <a:ln>
            <a:miter lim="800000"/>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3F67F8-72C7-4078-9BB9-415D812BECB9}" type="slidenum">
              <a:rPr lang="en-US" altLang="en-US">
                <a:latin typeface="Calibri" panose="020F0502020204030204" pitchFamily="34" charset="0"/>
              </a:rPr>
              <a:t>3</a:t>
            </a:fld>
            <a:endParaRPr lang="en-US" altLang="en-US">
              <a:latin typeface="Calibri" panose="020F0502020204030204" pitchFamily="34" charset="0"/>
            </a:endParaRPr>
          </a:p>
        </p:txBody>
      </p:sp>
    </p:spTree>
    <p:extLst>
      <p:ext uri="{BB962C8B-B14F-4D97-AF65-F5344CB8AC3E}">
        <p14:creationId xmlns:p14="http://schemas.microsoft.com/office/powerpoint/2010/main" val="3040760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113668" name="Slide Number Placeholder 3"/>
          <p:cNvSpPr>
            <a:spLocks noGrp="1"/>
          </p:cNvSpPr>
          <p:nvPr>
            <p:ph type="sldNum" sz="quarter" idx="5"/>
          </p:nvPr>
        </p:nvSpPr>
        <p:spPr bwMode="auto">
          <a:ln>
            <a:miter lim="800000"/>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3F67F8-72C7-4078-9BB9-415D812BECB9}" type="slidenum">
              <a:rPr lang="en-US" altLang="en-US">
                <a:latin typeface="Calibri" panose="020F0502020204030204" pitchFamily="34" charset="0"/>
              </a:rPr>
              <a:t>12</a:t>
            </a:fld>
            <a:endParaRPr lang="en-US" altLang="en-US">
              <a:latin typeface="Calibri" panose="020F0502020204030204" pitchFamily="34" charset="0"/>
            </a:endParaRPr>
          </a:p>
        </p:txBody>
      </p:sp>
    </p:spTree>
    <p:extLst>
      <p:ext uri="{BB962C8B-B14F-4D97-AF65-F5344CB8AC3E}">
        <p14:creationId xmlns:p14="http://schemas.microsoft.com/office/powerpoint/2010/main" val="1212031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113668" name="Slide Number Placeholder 3"/>
          <p:cNvSpPr>
            <a:spLocks noGrp="1"/>
          </p:cNvSpPr>
          <p:nvPr>
            <p:ph type="sldNum" sz="quarter" idx="5"/>
          </p:nvPr>
        </p:nvSpPr>
        <p:spPr bwMode="auto">
          <a:ln>
            <a:miter lim="800000"/>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3F67F8-72C7-4078-9BB9-415D812BECB9}" type="slidenum">
              <a:rPr lang="en-US" altLang="en-US">
                <a:latin typeface="Calibri" panose="020F0502020204030204" pitchFamily="34" charset="0"/>
              </a:rPr>
              <a:t>13</a:t>
            </a:fld>
            <a:endParaRPr lang="en-US" altLang="en-US">
              <a:latin typeface="Calibri" panose="020F0502020204030204" pitchFamily="34" charset="0"/>
            </a:endParaRPr>
          </a:p>
        </p:txBody>
      </p:sp>
    </p:spTree>
    <p:extLst>
      <p:ext uri="{BB962C8B-B14F-4D97-AF65-F5344CB8AC3E}">
        <p14:creationId xmlns:p14="http://schemas.microsoft.com/office/powerpoint/2010/main" val="3240962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113668" name="Slide Number Placeholder 3"/>
          <p:cNvSpPr>
            <a:spLocks noGrp="1"/>
          </p:cNvSpPr>
          <p:nvPr>
            <p:ph type="sldNum" sz="quarter" idx="5"/>
          </p:nvPr>
        </p:nvSpPr>
        <p:spPr bwMode="auto">
          <a:ln>
            <a:miter lim="800000"/>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3F67F8-72C7-4078-9BB9-415D812BECB9}" type="slidenum">
              <a:rPr lang="en-US" altLang="en-US">
                <a:latin typeface="Calibri" panose="020F0502020204030204" pitchFamily="34" charset="0"/>
              </a:rPr>
              <a:t>14</a:t>
            </a:fld>
            <a:endParaRPr lang="en-US" altLang="en-US">
              <a:latin typeface="Calibri" panose="020F0502020204030204" pitchFamily="34" charset="0"/>
            </a:endParaRPr>
          </a:p>
        </p:txBody>
      </p:sp>
    </p:spTree>
    <p:extLst>
      <p:ext uri="{BB962C8B-B14F-4D97-AF65-F5344CB8AC3E}">
        <p14:creationId xmlns:p14="http://schemas.microsoft.com/office/powerpoint/2010/main" val="1521935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113668" name="Slide Number Placeholder 3"/>
          <p:cNvSpPr>
            <a:spLocks noGrp="1"/>
          </p:cNvSpPr>
          <p:nvPr>
            <p:ph type="sldNum" sz="quarter" idx="5"/>
          </p:nvPr>
        </p:nvSpPr>
        <p:spPr bwMode="auto">
          <a:ln>
            <a:miter lim="800000"/>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3F67F8-72C7-4078-9BB9-415D812BECB9}" type="slidenum">
              <a:rPr lang="en-US" altLang="en-US">
                <a:latin typeface="Calibri" panose="020F0502020204030204" pitchFamily="34" charset="0"/>
              </a:rPr>
              <a:t>15</a:t>
            </a:fld>
            <a:endParaRPr lang="en-US" altLang="en-US">
              <a:latin typeface="Calibri" panose="020F0502020204030204" pitchFamily="34" charset="0"/>
            </a:endParaRPr>
          </a:p>
        </p:txBody>
      </p:sp>
    </p:spTree>
    <p:extLst>
      <p:ext uri="{BB962C8B-B14F-4D97-AF65-F5344CB8AC3E}">
        <p14:creationId xmlns:p14="http://schemas.microsoft.com/office/powerpoint/2010/main" val="2507148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113668" name="Slide Number Placeholder 3"/>
          <p:cNvSpPr>
            <a:spLocks noGrp="1"/>
          </p:cNvSpPr>
          <p:nvPr>
            <p:ph type="sldNum" sz="quarter" idx="5"/>
          </p:nvPr>
        </p:nvSpPr>
        <p:spPr bwMode="auto">
          <a:ln>
            <a:miter lim="800000"/>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3F67F8-72C7-4078-9BB9-415D812BECB9}" type="slidenum">
              <a:rPr lang="en-US" altLang="en-US">
                <a:latin typeface="Calibri" panose="020F0502020204030204" pitchFamily="34" charset="0"/>
              </a:rPr>
              <a:t>16</a:t>
            </a:fld>
            <a:endParaRPr lang="en-US" altLang="en-US">
              <a:latin typeface="Calibri" panose="020F0502020204030204" pitchFamily="34" charset="0"/>
            </a:endParaRPr>
          </a:p>
        </p:txBody>
      </p:sp>
    </p:spTree>
    <p:extLst>
      <p:ext uri="{BB962C8B-B14F-4D97-AF65-F5344CB8AC3E}">
        <p14:creationId xmlns:p14="http://schemas.microsoft.com/office/powerpoint/2010/main" val="680872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113668" name="Slide Number Placeholder 3"/>
          <p:cNvSpPr>
            <a:spLocks noGrp="1"/>
          </p:cNvSpPr>
          <p:nvPr>
            <p:ph type="sldNum" sz="quarter" idx="5"/>
          </p:nvPr>
        </p:nvSpPr>
        <p:spPr bwMode="auto">
          <a:ln>
            <a:miter lim="800000"/>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3F67F8-72C7-4078-9BB9-415D812BECB9}" type="slidenum">
              <a:rPr lang="en-US" altLang="en-US">
                <a:latin typeface="Calibri" panose="020F0502020204030204" pitchFamily="34" charset="0"/>
              </a:rPr>
              <a:t>4</a:t>
            </a:fld>
            <a:endParaRPr lang="en-US" altLang="en-US">
              <a:latin typeface="Calibri" panose="020F0502020204030204" pitchFamily="34" charset="0"/>
            </a:endParaRPr>
          </a:p>
        </p:txBody>
      </p:sp>
    </p:spTree>
    <p:extLst>
      <p:ext uri="{BB962C8B-B14F-4D97-AF65-F5344CB8AC3E}">
        <p14:creationId xmlns:p14="http://schemas.microsoft.com/office/powerpoint/2010/main" val="1700081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113668" name="Slide Number Placeholder 3"/>
          <p:cNvSpPr>
            <a:spLocks noGrp="1"/>
          </p:cNvSpPr>
          <p:nvPr>
            <p:ph type="sldNum" sz="quarter" idx="5"/>
          </p:nvPr>
        </p:nvSpPr>
        <p:spPr bwMode="auto">
          <a:ln>
            <a:miter lim="800000"/>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3F67F8-72C7-4078-9BB9-415D812BECB9}" type="slidenum">
              <a:rPr lang="en-US" altLang="en-US">
                <a:latin typeface="Calibri" panose="020F0502020204030204" pitchFamily="34" charset="0"/>
              </a:rPr>
              <a:t>5</a:t>
            </a:fld>
            <a:endParaRPr lang="en-US" altLang="en-US">
              <a:latin typeface="Calibri" panose="020F0502020204030204" pitchFamily="34" charset="0"/>
            </a:endParaRPr>
          </a:p>
        </p:txBody>
      </p:sp>
    </p:spTree>
    <p:extLst>
      <p:ext uri="{BB962C8B-B14F-4D97-AF65-F5344CB8AC3E}">
        <p14:creationId xmlns:p14="http://schemas.microsoft.com/office/powerpoint/2010/main" val="2409427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113668" name="Slide Number Placeholder 3"/>
          <p:cNvSpPr>
            <a:spLocks noGrp="1"/>
          </p:cNvSpPr>
          <p:nvPr>
            <p:ph type="sldNum" sz="quarter" idx="5"/>
          </p:nvPr>
        </p:nvSpPr>
        <p:spPr bwMode="auto">
          <a:ln>
            <a:miter lim="800000"/>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3F67F8-72C7-4078-9BB9-415D812BECB9}" type="slidenum">
              <a:rPr lang="en-US" altLang="en-US">
                <a:latin typeface="Calibri" panose="020F0502020204030204" pitchFamily="34" charset="0"/>
              </a:rPr>
              <a:t>6</a:t>
            </a:fld>
            <a:endParaRPr lang="en-US" altLang="en-US">
              <a:latin typeface="Calibri" panose="020F0502020204030204" pitchFamily="34" charset="0"/>
            </a:endParaRPr>
          </a:p>
        </p:txBody>
      </p:sp>
    </p:spTree>
    <p:extLst>
      <p:ext uri="{BB962C8B-B14F-4D97-AF65-F5344CB8AC3E}">
        <p14:creationId xmlns:p14="http://schemas.microsoft.com/office/powerpoint/2010/main" val="3845004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f391192_0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844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113668" name="Slide Number Placeholder 3"/>
          <p:cNvSpPr>
            <a:spLocks noGrp="1"/>
          </p:cNvSpPr>
          <p:nvPr>
            <p:ph type="sldNum" sz="quarter" idx="5"/>
          </p:nvPr>
        </p:nvSpPr>
        <p:spPr bwMode="auto">
          <a:ln>
            <a:miter lim="800000"/>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3F67F8-72C7-4078-9BB9-415D812BECB9}" type="slidenum">
              <a:rPr lang="en-US" altLang="en-US">
                <a:latin typeface="Calibri" panose="020F0502020204030204" pitchFamily="34" charset="0"/>
              </a:rPr>
              <a:t>8</a:t>
            </a:fld>
            <a:endParaRPr lang="en-US" altLang="en-US">
              <a:latin typeface="Calibri" panose="020F0502020204030204" pitchFamily="34" charset="0"/>
            </a:endParaRPr>
          </a:p>
        </p:txBody>
      </p:sp>
    </p:spTree>
    <p:extLst>
      <p:ext uri="{BB962C8B-B14F-4D97-AF65-F5344CB8AC3E}">
        <p14:creationId xmlns:p14="http://schemas.microsoft.com/office/powerpoint/2010/main" val="2257532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113668" name="Slide Number Placeholder 3"/>
          <p:cNvSpPr>
            <a:spLocks noGrp="1"/>
          </p:cNvSpPr>
          <p:nvPr>
            <p:ph type="sldNum" sz="quarter" idx="5"/>
          </p:nvPr>
        </p:nvSpPr>
        <p:spPr bwMode="auto">
          <a:ln>
            <a:miter lim="800000"/>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3F67F8-72C7-4078-9BB9-415D812BECB9}" type="slidenum">
              <a:rPr lang="en-US" altLang="en-US">
                <a:latin typeface="Calibri" panose="020F0502020204030204" pitchFamily="34" charset="0"/>
              </a:rPr>
              <a:t>9</a:t>
            </a:fld>
            <a:endParaRPr lang="en-US" altLang="en-US">
              <a:latin typeface="Calibri" panose="020F0502020204030204" pitchFamily="34" charset="0"/>
            </a:endParaRPr>
          </a:p>
        </p:txBody>
      </p:sp>
    </p:spTree>
    <p:extLst>
      <p:ext uri="{BB962C8B-B14F-4D97-AF65-F5344CB8AC3E}">
        <p14:creationId xmlns:p14="http://schemas.microsoft.com/office/powerpoint/2010/main" val="616856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113668" name="Slide Number Placeholder 3"/>
          <p:cNvSpPr>
            <a:spLocks noGrp="1"/>
          </p:cNvSpPr>
          <p:nvPr>
            <p:ph type="sldNum" sz="quarter" idx="5"/>
          </p:nvPr>
        </p:nvSpPr>
        <p:spPr bwMode="auto">
          <a:ln>
            <a:miter lim="800000"/>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3F67F8-72C7-4078-9BB9-415D812BECB9}" type="slidenum">
              <a:rPr lang="en-US" altLang="en-US">
                <a:latin typeface="Calibri" panose="020F0502020204030204" pitchFamily="34" charset="0"/>
              </a:rPr>
              <a:t>10</a:t>
            </a:fld>
            <a:endParaRPr lang="en-US" altLang="en-US">
              <a:latin typeface="Calibri" panose="020F0502020204030204" pitchFamily="34" charset="0"/>
            </a:endParaRPr>
          </a:p>
        </p:txBody>
      </p:sp>
    </p:spTree>
    <p:extLst>
      <p:ext uri="{BB962C8B-B14F-4D97-AF65-F5344CB8AC3E}">
        <p14:creationId xmlns:p14="http://schemas.microsoft.com/office/powerpoint/2010/main" val="3726959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113668" name="Slide Number Placeholder 3"/>
          <p:cNvSpPr>
            <a:spLocks noGrp="1"/>
          </p:cNvSpPr>
          <p:nvPr>
            <p:ph type="sldNum" sz="quarter" idx="5"/>
          </p:nvPr>
        </p:nvSpPr>
        <p:spPr bwMode="auto">
          <a:ln>
            <a:miter lim="800000"/>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3F67F8-72C7-4078-9BB9-415D812BECB9}" type="slidenum">
              <a:rPr lang="en-US" altLang="en-US">
                <a:latin typeface="Calibri" panose="020F0502020204030204" pitchFamily="34" charset="0"/>
              </a:rPr>
              <a:t>11</a:t>
            </a:fld>
            <a:endParaRPr lang="en-US" altLang="en-US">
              <a:latin typeface="Calibri" panose="020F0502020204030204" pitchFamily="34" charset="0"/>
            </a:endParaRPr>
          </a:p>
        </p:txBody>
      </p:sp>
    </p:spTree>
    <p:extLst>
      <p:ext uri="{BB962C8B-B14F-4D97-AF65-F5344CB8AC3E}">
        <p14:creationId xmlns:p14="http://schemas.microsoft.com/office/powerpoint/2010/main" val="840521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DD046D-B222-4625-B4E2-B5829AB5C115}" type="datetime1">
              <a:rPr lang="en-US" smtClean="0"/>
              <a:t>12/10/2018</a:t>
            </a:fld>
            <a:endParaRPr lang="en-US" dirty="0"/>
          </a:p>
        </p:txBody>
      </p:sp>
      <p:sp>
        <p:nvSpPr>
          <p:cNvPr id="5" name="Footer Placeholder 4"/>
          <p:cNvSpPr>
            <a:spLocks noGrp="1"/>
          </p:cNvSpPr>
          <p:nvPr>
            <p:ph type="ftr" sz="quarter" idx="11"/>
          </p:nvPr>
        </p:nvSpPr>
        <p:spPr/>
        <p:txBody>
          <a:bodyPr/>
          <a:lstStyle/>
          <a:p>
            <a:r>
              <a:rPr lang="en-US"/>
              <a:t>MIND PCIR- Prepared by Gillian Corrodus</a:t>
            </a:r>
            <a:endParaRPr lang="en-US" dirty="0"/>
          </a:p>
        </p:txBody>
      </p:sp>
      <p:sp>
        <p:nvSpPr>
          <p:cNvPr id="6" name="Slide Number Placeholder 5"/>
          <p:cNvSpPr>
            <a:spLocks noGrp="1"/>
          </p:cNvSpPr>
          <p:nvPr>
            <p:ph type="sldNum" sz="quarter" idx="12"/>
          </p:nvPr>
        </p:nvSpPr>
        <p:spPr/>
        <p:txBody>
          <a:bodyPr/>
          <a:lstStyle/>
          <a:p>
            <a:fld id="{E2995EE1-2E0F-4B5C-B17C-AB6903AB188A}" type="slidenum">
              <a:rPr lang="en-US" smtClean="0"/>
              <a:t>‹#›</a:t>
            </a:fld>
            <a:endParaRPr lang="en-US" dirty="0"/>
          </a:p>
        </p:txBody>
      </p:sp>
    </p:spTree>
    <p:extLst>
      <p:ext uri="{BB962C8B-B14F-4D97-AF65-F5344CB8AC3E}">
        <p14:creationId xmlns:p14="http://schemas.microsoft.com/office/powerpoint/2010/main" val="1355196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185EAA-8C99-4AC6-89D5-A34634507A52}" type="datetime1">
              <a:rPr lang="en-US" smtClean="0"/>
              <a:t>12/10/2018</a:t>
            </a:fld>
            <a:endParaRPr lang="en-US" dirty="0"/>
          </a:p>
        </p:txBody>
      </p:sp>
      <p:sp>
        <p:nvSpPr>
          <p:cNvPr id="5" name="Footer Placeholder 4"/>
          <p:cNvSpPr>
            <a:spLocks noGrp="1"/>
          </p:cNvSpPr>
          <p:nvPr>
            <p:ph type="ftr" sz="quarter" idx="11"/>
          </p:nvPr>
        </p:nvSpPr>
        <p:spPr/>
        <p:txBody>
          <a:bodyPr/>
          <a:lstStyle/>
          <a:p>
            <a:r>
              <a:rPr lang="en-US"/>
              <a:t>MIND PCIR- Prepared by Gillian Corrodus</a:t>
            </a:r>
            <a:endParaRPr lang="en-US" dirty="0"/>
          </a:p>
        </p:txBody>
      </p:sp>
      <p:sp>
        <p:nvSpPr>
          <p:cNvPr id="6" name="Slide Number Placeholder 5"/>
          <p:cNvSpPr>
            <a:spLocks noGrp="1"/>
          </p:cNvSpPr>
          <p:nvPr>
            <p:ph type="sldNum" sz="quarter" idx="12"/>
          </p:nvPr>
        </p:nvSpPr>
        <p:spPr/>
        <p:txBody>
          <a:bodyPr/>
          <a:lstStyle/>
          <a:p>
            <a:fld id="{E2995EE1-2E0F-4B5C-B17C-AB6903AB188A}" type="slidenum">
              <a:rPr lang="en-US" smtClean="0"/>
              <a:t>‹#›</a:t>
            </a:fld>
            <a:endParaRPr lang="en-US" dirty="0"/>
          </a:p>
        </p:txBody>
      </p:sp>
    </p:spTree>
    <p:extLst>
      <p:ext uri="{BB962C8B-B14F-4D97-AF65-F5344CB8AC3E}">
        <p14:creationId xmlns:p14="http://schemas.microsoft.com/office/powerpoint/2010/main" val="38772240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185EAA-8C99-4AC6-89D5-A34634507A52}" type="datetime1">
              <a:rPr lang="en-US" smtClean="0"/>
              <a:t>12/10/2018</a:t>
            </a:fld>
            <a:endParaRPr lang="en-US" dirty="0"/>
          </a:p>
        </p:txBody>
      </p:sp>
      <p:sp>
        <p:nvSpPr>
          <p:cNvPr id="5" name="Footer Placeholder 4"/>
          <p:cNvSpPr>
            <a:spLocks noGrp="1"/>
          </p:cNvSpPr>
          <p:nvPr>
            <p:ph type="ftr" sz="quarter" idx="11"/>
          </p:nvPr>
        </p:nvSpPr>
        <p:spPr/>
        <p:txBody>
          <a:bodyPr/>
          <a:lstStyle/>
          <a:p>
            <a:r>
              <a:rPr lang="en-US"/>
              <a:t>MIND PCIR- Prepared by Gillian Corrodus</a:t>
            </a:r>
            <a:endParaRPr lang="en-US" dirty="0"/>
          </a:p>
        </p:txBody>
      </p:sp>
      <p:sp>
        <p:nvSpPr>
          <p:cNvPr id="6" name="Slide Number Placeholder 5"/>
          <p:cNvSpPr>
            <a:spLocks noGrp="1"/>
          </p:cNvSpPr>
          <p:nvPr>
            <p:ph type="sldNum" sz="quarter" idx="12"/>
          </p:nvPr>
        </p:nvSpPr>
        <p:spPr/>
        <p:txBody>
          <a:bodyPr/>
          <a:lstStyle/>
          <a:p>
            <a:fld id="{E2995EE1-2E0F-4B5C-B17C-AB6903AB188A}"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3499720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185EAA-8C99-4AC6-89D5-A34634507A52}" type="datetime1">
              <a:rPr lang="en-US" smtClean="0"/>
              <a:t>12/10/2018</a:t>
            </a:fld>
            <a:endParaRPr lang="en-US" dirty="0"/>
          </a:p>
        </p:txBody>
      </p:sp>
      <p:sp>
        <p:nvSpPr>
          <p:cNvPr id="5" name="Footer Placeholder 4"/>
          <p:cNvSpPr>
            <a:spLocks noGrp="1"/>
          </p:cNvSpPr>
          <p:nvPr>
            <p:ph type="ftr" sz="quarter" idx="11"/>
          </p:nvPr>
        </p:nvSpPr>
        <p:spPr/>
        <p:txBody>
          <a:bodyPr/>
          <a:lstStyle/>
          <a:p>
            <a:r>
              <a:rPr lang="en-US"/>
              <a:t>MIND PCIR- Prepared by Gillian Corrodus</a:t>
            </a:r>
            <a:endParaRPr lang="en-US" dirty="0"/>
          </a:p>
        </p:txBody>
      </p:sp>
      <p:sp>
        <p:nvSpPr>
          <p:cNvPr id="6" name="Slide Number Placeholder 5"/>
          <p:cNvSpPr>
            <a:spLocks noGrp="1"/>
          </p:cNvSpPr>
          <p:nvPr>
            <p:ph type="sldNum" sz="quarter" idx="12"/>
          </p:nvPr>
        </p:nvSpPr>
        <p:spPr/>
        <p:txBody>
          <a:bodyPr/>
          <a:lstStyle/>
          <a:p>
            <a:fld id="{E2995EE1-2E0F-4B5C-B17C-AB6903AB188A}" type="slidenum">
              <a:rPr lang="en-US" smtClean="0"/>
              <a:t>‹#›</a:t>
            </a:fld>
            <a:endParaRPr lang="en-US" dirty="0"/>
          </a:p>
        </p:txBody>
      </p:sp>
    </p:spTree>
    <p:extLst>
      <p:ext uri="{BB962C8B-B14F-4D97-AF65-F5344CB8AC3E}">
        <p14:creationId xmlns:p14="http://schemas.microsoft.com/office/powerpoint/2010/main" val="95629969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185EAA-8C99-4AC6-89D5-A34634507A52}" type="datetime1">
              <a:rPr lang="en-US" smtClean="0"/>
              <a:t>12/10/2018</a:t>
            </a:fld>
            <a:endParaRPr lang="en-US" dirty="0"/>
          </a:p>
        </p:txBody>
      </p:sp>
      <p:sp>
        <p:nvSpPr>
          <p:cNvPr id="5" name="Footer Placeholder 4"/>
          <p:cNvSpPr>
            <a:spLocks noGrp="1"/>
          </p:cNvSpPr>
          <p:nvPr>
            <p:ph type="ftr" sz="quarter" idx="11"/>
          </p:nvPr>
        </p:nvSpPr>
        <p:spPr/>
        <p:txBody>
          <a:bodyPr/>
          <a:lstStyle/>
          <a:p>
            <a:r>
              <a:rPr lang="en-US"/>
              <a:t>MIND PCIR- Prepared by Gillian Corrodus</a:t>
            </a:r>
            <a:endParaRPr lang="en-US" dirty="0"/>
          </a:p>
        </p:txBody>
      </p:sp>
      <p:sp>
        <p:nvSpPr>
          <p:cNvPr id="6" name="Slide Number Placeholder 5"/>
          <p:cNvSpPr>
            <a:spLocks noGrp="1"/>
          </p:cNvSpPr>
          <p:nvPr>
            <p:ph type="sldNum" sz="quarter" idx="12"/>
          </p:nvPr>
        </p:nvSpPr>
        <p:spPr/>
        <p:txBody>
          <a:bodyPr/>
          <a:lstStyle/>
          <a:p>
            <a:fld id="{E2995EE1-2E0F-4B5C-B17C-AB6903AB188A}"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2870254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185EAA-8C99-4AC6-89D5-A34634507A52}" type="datetime1">
              <a:rPr lang="en-US" smtClean="0"/>
              <a:t>12/10/2018</a:t>
            </a:fld>
            <a:endParaRPr lang="en-US" dirty="0"/>
          </a:p>
        </p:txBody>
      </p:sp>
      <p:sp>
        <p:nvSpPr>
          <p:cNvPr id="5" name="Footer Placeholder 4"/>
          <p:cNvSpPr>
            <a:spLocks noGrp="1"/>
          </p:cNvSpPr>
          <p:nvPr>
            <p:ph type="ftr" sz="quarter" idx="11"/>
          </p:nvPr>
        </p:nvSpPr>
        <p:spPr/>
        <p:txBody>
          <a:bodyPr/>
          <a:lstStyle/>
          <a:p>
            <a:r>
              <a:rPr lang="en-US"/>
              <a:t>MIND PCIR- Prepared by Gillian Corrodus</a:t>
            </a:r>
            <a:endParaRPr lang="en-US" dirty="0"/>
          </a:p>
        </p:txBody>
      </p:sp>
      <p:sp>
        <p:nvSpPr>
          <p:cNvPr id="6" name="Slide Number Placeholder 5"/>
          <p:cNvSpPr>
            <a:spLocks noGrp="1"/>
          </p:cNvSpPr>
          <p:nvPr>
            <p:ph type="sldNum" sz="quarter" idx="12"/>
          </p:nvPr>
        </p:nvSpPr>
        <p:spPr/>
        <p:txBody>
          <a:bodyPr/>
          <a:lstStyle/>
          <a:p>
            <a:fld id="{E2995EE1-2E0F-4B5C-B17C-AB6903AB188A}" type="slidenum">
              <a:rPr lang="en-US" smtClean="0"/>
              <a:t>‹#›</a:t>
            </a:fld>
            <a:endParaRPr lang="en-US" dirty="0"/>
          </a:p>
        </p:txBody>
      </p:sp>
    </p:spTree>
    <p:extLst>
      <p:ext uri="{BB962C8B-B14F-4D97-AF65-F5344CB8AC3E}">
        <p14:creationId xmlns:p14="http://schemas.microsoft.com/office/powerpoint/2010/main" val="336564712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514D0C-EA88-4A0C-8607-46029E9A63CC}" type="datetime1">
              <a:rPr lang="en-US" smtClean="0"/>
              <a:t>12/10/2018</a:t>
            </a:fld>
            <a:endParaRPr lang="en-US" dirty="0"/>
          </a:p>
        </p:txBody>
      </p:sp>
      <p:sp>
        <p:nvSpPr>
          <p:cNvPr id="5" name="Footer Placeholder 4"/>
          <p:cNvSpPr>
            <a:spLocks noGrp="1"/>
          </p:cNvSpPr>
          <p:nvPr>
            <p:ph type="ftr" sz="quarter" idx="11"/>
          </p:nvPr>
        </p:nvSpPr>
        <p:spPr/>
        <p:txBody>
          <a:bodyPr/>
          <a:lstStyle/>
          <a:p>
            <a:r>
              <a:rPr lang="en-US"/>
              <a:t>MIND PCIR- Prepared by Gillian Corrodus</a:t>
            </a:r>
            <a:endParaRPr lang="en-US" dirty="0"/>
          </a:p>
        </p:txBody>
      </p:sp>
      <p:sp>
        <p:nvSpPr>
          <p:cNvPr id="6" name="Slide Number Placeholder 5"/>
          <p:cNvSpPr>
            <a:spLocks noGrp="1"/>
          </p:cNvSpPr>
          <p:nvPr>
            <p:ph type="sldNum" sz="quarter" idx="12"/>
          </p:nvPr>
        </p:nvSpPr>
        <p:spPr/>
        <p:txBody>
          <a:bodyPr/>
          <a:lstStyle/>
          <a:p>
            <a:fld id="{E2995EE1-2E0F-4B5C-B17C-AB6903AB188A}" type="slidenum">
              <a:rPr lang="en-US" smtClean="0"/>
              <a:t>‹#›</a:t>
            </a:fld>
            <a:endParaRPr lang="en-US" dirty="0"/>
          </a:p>
        </p:txBody>
      </p:sp>
    </p:spTree>
    <p:extLst>
      <p:ext uri="{BB962C8B-B14F-4D97-AF65-F5344CB8AC3E}">
        <p14:creationId xmlns:p14="http://schemas.microsoft.com/office/powerpoint/2010/main" val="227711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9C4EB5-DE8E-4D16-8568-901E09049D77}" type="datetime1">
              <a:rPr lang="en-US" smtClean="0"/>
              <a:t>12/10/2018</a:t>
            </a:fld>
            <a:endParaRPr lang="en-US" dirty="0"/>
          </a:p>
        </p:txBody>
      </p:sp>
      <p:sp>
        <p:nvSpPr>
          <p:cNvPr id="5" name="Footer Placeholder 4"/>
          <p:cNvSpPr>
            <a:spLocks noGrp="1"/>
          </p:cNvSpPr>
          <p:nvPr>
            <p:ph type="ftr" sz="quarter" idx="11"/>
          </p:nvPr>
        </p:nvSpPr>
        <p:spPr/>
        <p:txBody>
          <a:bodyPr/>
          <a:lstStyle/>
          <a:p>
            <a:r>
              <a:rPr lang="en-US"/>
              <a:t>MIND PCIR- Prepared by Gillian Corrodus</a:t>
            </a:r>
            <a:endParaRPr lang="en-US" dirty="0"/>
          </a:p>
        </p:txBody>
      </p:sp>
      <p:sp>
        <p:nvSpPr>
          <p:cNvPr id="6" name="Slide Number Placeholder 5"/>
          <p:cNvSpPr>
            <a:spLocks noGrp="1"/>
          </p:cNvSpPr>
          <p:nvPr>
            <p:ph type="sldNum" sz="quarter" idx="12"/>
          </p:nvPr>
        </p:nvSpPr>
        <p:spPr/>
        <p:txBody>
          <a:bodyPr/>
          <a:lstStyle/>
          <a:p>
            <a:fld id="{E2995EE1-2E0F-4B5C-B17C-AB6903AB188A}" type="slidenum">
              <a:rPr lang="en-US" smtClean="0"/>
              <a:t>‹#›</a:t>
            </a:fld>
            <a:endParaRPr lang="en-US" dirty="0"/>
          </a:p>
        </p:txBody>
      </p:sp>
    </p:spTree>
    <p:extLst>
      <p:ext uri="{BB962C8B-B14F-4D97-AF65-F5344CB8AC3E}">
        <p14:creationId xmlns:p14="http://schemas.microsoft.com/office/powerpoint/2010/main" val="2321459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50"/>
        <p:cNvGrpSpPr/>
        <p:nvPr/>
      </p:nvGrpSpPr>
      <p:grpSpPr>
        <a:xfrm>
          <a:off x="0" y="0"/>
          <a:ext cx="0" cy="0"/>
          <a:chOff x="0" y="0"/>
          <a:chExt cx="0" cy="0"/>
        </a:xfrm>
      </p:grpSpPr>
      <p:sp>
        <p:nvSpPr>
          <p:cNvPr id="51" name="Google Shape;51;p8"/>
          <p:cNvSpPr/>
          <p:nvPr/>
        </p:nvSpPr>
        <p:spPr>
          <a:xfrm>
            <a:off x="1271100" y="-100"/>
            <a:ext cx="7872900" cy="68580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 name="Google Shape;52;p8"/>
          <p:cNvSpPr/>
          <p:nvPr/>
        </p:nvSpPr>
        <p:spPr>
          <a:xfrm>
            <a:off x="8750300" y="5808167"/>
            <a:ext cx="393600" cy="5248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 name="Google Shape;53;p8"/>
          <p:cNvSpPr/>
          <p:nvPr/>
        </p:nvSpPr>
        <p:spPr>
          <a:xfrm>
            <a:off x="877500" y="524700"/>
            <a:ext cx="7872900" cy="10756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 name="Google Shape;54;p8"/>
          <p:cNvSpPr txBox="1">
            <a:spLocks noGrp="1"/>
          </p:cNvSpPr>
          <p:nvPr>
            <p:ph type="title"/>
          </p:nvPr>
        </p:nvSpPr>
        <p:spPr>
          <a:xfrm>
            <a:off x="1182200" y="524633"/>
            <a:ext cx="6739500" cy="1075600"/>
          </a:xfrm>
          <a:prstGeom prst="rect">
            <a:avLst/>
          </a:prstGeom>
        </p:spPr>
        <p:txBody>
          <a:bodyPr spcFirstLastPara="1" wrap="square" lIns="91425" tIns="91425" rIns="91425" bIns="91425" anchor="ctr"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55" name="Google Shape;55;p8"/>
          <p:cNvSpPr txBox="1">
            <a:spLocks noGrp="1"/>
          </p:cNvSpPr>
          <p:nvPr>
            <p:ph type="body" idx="1"/>
          </p:nvPr>
        </p:nvSpPr>
        <p:spPr>
          <a:xfrm>
            <a:off x="1560175" y="1833633"/>
            <a:ext cx="2317500" cy="44996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6" name="Google Shape;56;p8"/>
          <p:cNvSpPr txBox="1">
            <a:spLocks noGrp="1"/>
          </p:cNvSpPr>
          <p:nvPr>
            <p:ph type="body" idx="2"/>
          </p:nvPr>
        </p:nvSpPr>
        <p:spPr>
          <a:xfrm>
            <a:off x="3996525" y="1833633"/>
            <a:ext cx="2317500" cy="44996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7" name="Google Shape;57;p8"/>
          <p:cNvSpPr txBox="1">
            <a:spLocks noGrp="1"/>
          </p:cNvSpPr>
          <p:nvPr>
            <p:ph type="body" idx="3"/>
          </p:nvPr>
        </p:nvSpPr>
        <p:spPr>
          <a:xfrm>
            <a:off x="6432874" y="1833633"/>
            <a:ext cx="2317500" cy="44996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8" name="Google Shape;58;p8"/>
          <p:cNvSpPr txBox="1">
            <a:spLocks noGrp="1"/>
          </p:cNvSpPr>
          <p:nvPr>
            <p:ph type="sldNum" idx="12"/>
          </p:nvPr>
        </p:nvSpPr>
        <p:spPr>
          <a:xfrm>
            <a:off x="8750400" y="5808300"/>
            <a:ext cx="393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GB" smtClean="0"/>
              <a:pPr algn="ctr"/>
              <a:t>‹#›</a:t>
            </a:fld>
            <a:endParaRPr lang="en-GB"/>
          </a:p>
        </p:txBody>
      </p:sp>
      <p:sp>
        <p:nvSpPr>
          <p:cNvPr id="59" name="Google Shape;59;p8"/>
          <p:cNvSpPr/>
          <p:nvPr/>
        </p:nvSpPr>
        <p:spPr>
          <a:xfrm>
            <a:off x="7943750" y="524567"/>
            <a:ext cx="806700" cy="1075600"/>
          </a:xfrm>
          <a:prstGeom prst="rect">
            <a:avLst/>
          </a:prstGeom>
          <a:solidFill>
            <a:srgbClr val="FFFFFF">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254164529"/>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C6BDA1-BBBD-4213-93CC-3BAB239165E7}" type="datetime1">
              <a:rPr lang="en-US" smtClean="0"/>
              <a:t>12/10/2018</a:t>
            </a:fld>
            <a:endParaRPr lang="en-US" dirty="0"/>
          </a:p>
        </p:txBody>
      </p:sp>
      <p:sp>
        <p:nvSpPr>
          <p:cNvPr id="5" name="Footer Placeholder 4"/>
          <p:cNvSpPr>
            <a:spLocks noGrp="1"/>
          </p:cNvSpPr>
          <p:nvPr>
            <p:ph type="ftr" sz="quarter" idx="11"/>
          </p:nvPr>
        </p:nvSpPr>
        <p:spPr/>
        <p:txBody>
          <a:bodyPr/>
          <a:lstStyle/>
          <a:p>
            <a:r>
              <a:rPr lang="en-US"/>
              <a:t>MIND PCIR- Prepared by Gillian Corrodus</a:t>
            </a:r>
            <a:endParaRPr lang="en-US" dirty="0"/>
          </a:p>
        </p:txBody>
      </p:sp>
      <p:sp>
        <p:nvSpPr>
          <p:cNvPr id="6" name="Slide Number Placeholder 5"/>
          <p:cNvSpPr>
            <a:spLocks noGrp="1"/>
          </p:cNvSpPr>
          <p:nvPr>
            <p:ph type="sldNum" sz="quarter" idx="12"/>
          </p:nvPr>
        </p:nvSpPr>
        <p:spPr/>
        <p:txBody>
          <a:bodyPr/>
          <a:lstStyle/>
          <a:p>
            <a:fld id="{E2995EE1-2E0F-4B5C-B17C-AB6903AB188A}" type="slidenum">
              <a:rPr lang="en-US" smtClean="0"/>
              <a:t>‹#›</a:t>
            </a:fld>
            <a:endParaRPr lang="en-US" dirty="0"/>
          </a:p>
        </p:txBody>
      </p:sp>
    </p:spTree>
    <p:extLst>
      <p:ext uri="{BB962C8B-B14F-4D97-AF65-F5344CB8AC3E}">
        <p14:creationId xmlns:p14="http://schemas.microsoft.com/office/powerpoint/2010/main" val="1199099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6EF864-02A3-45EE-AE71-931879466ABF}" type="datetime1">
              <a:rPr lang="en-US" smtClean="0"/>
              <a:t>12/10/2018</a:t>
            </a:fld>
            <a:endParaRPr lang="en-US" dirty="0"/>
          </a:p>
        </p:txBody>
      </p:sp>
      <p:sp>
        <p:nvSpPr>
          <p:cNvPr id="5" name="Footer Placeholder 4"/>
          <p:cNvSpPr>
            <a:spLocks noGrp="1"/>
          </p:cNvSpPr>
          <p:nvPr>
            <p:ph type="ftr" sz="quarter" idx="11"/>
          </p:nvPr>
        </p:nvSpPr>
        <p:spPr/>
        <p:txBody>
          <a:bodyPr/>
          <a:lstStyle/>
          <a:p>
            <a:r>
              <a:rPr lang="en-US"/>
              <a:t>MIND PCIR- Prepared by Gillian Corrodus</a:t>
            </a:r>
            <a:endParaRPr lang="en-US" dirty="0"/>
          </a:p>
        </p:txBody>
      </p:sp>
      <p:sp>
        <p:nvSpPr>
          <p:cNvPr id="6" name="Slide Number Placeholder 5"/>
          <p:cNvSpPr>
            <a:spLocks noGrp="1"/>
          </p:cNvSpPr>
          <p:nvPr>
            <p:ph type="sldNum" sz="quarter" idx="12"/>
          </p:nvPr>
        </p:nvSpPr>
        <p:spPr/>
        <p:txBody>
          <a:bodyPr/>
          <a:lstStyle/>
          <a:p>
            <a:fld id="{E2995EE1-2E0F-4B5C-B17C-AB6903AB188A}" type="slidenum">
              <a:rPr lang="en-US" smtClean="0"/>
              <a:t>‹#›</a:t>
            </a:fld>
            <a:endParaRPr lang="en-US" dirty="0"/>
          </a:p>
        </p:txBody>
      </p:sp>
    </p:spTree>
    <p:extLst>
      <p:ext uri="{BB962C8B-B14F-4D97-AF65-F5344CB8AC3E}">
        <p14:creationId xmlns:p14="http://schemas.microsoft.com/office/powerpoint/2010/main" val="3303346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208DE9-B231-4E00-AD95-31E9E6902654}" type="datetime1">
              <a:rPr lang="en-US" smtClean="0"/>
              <a:t>12/10/2018</a:t>
            </a:fld>
            <a:endParaRPr lang="en-US" dirty="0"/>
          </a:p>
        </p:txBody>
      </p:sp>
      <p:sp>
        <p:nvSpPr>
          <p:cNvPr id="6" name="Footer Placeholder 5"/>
          <p:cNvSpPr>
            <a:spLocks noGrp="1"/>
          </p:cNvSpPr>
          <p:nvPr>
            <p:ph type="ftr" sz="quarter" idx="11"/>
          </p:nvPr>
        </p:nvSpPr>
        <p:spPr/>
        <p:txBody>
          <a:bodyPr/>
          <a:lstStyle/>
          <a:p>
            <a:r>
              <a:rPr lang="en-US"/>
              <a:t>MIND PCIR- Prepared by Gillian Corrodus</a:t>
            </a:r>
            <a:endParaRPr lang="en-US" dirty="0"/>
          </a:p>
        </p:txBody>
      </p:sp>
      <p:sp>
        <p:nvSpPr>
          <p:cNvPr id="7" name="Slide Number Placeholder 6"/>
          <p:cNvSpPr>
            <a:spLocks noGrp="1"/>
          </p:cNvSpPr>
          <p:nvPr>
            <p:ph type="sldNum" sz="quarter" idx="12"/>
          </p:nvPr>
        </p:nvSpPr>
        <p:spPr/>
        <p:txBody>
          <a:bodyPr/>
          <a:lstStyle/>
          <a:p>
            <a:fld id="{E2995EE1-2E0F-4B5C-B17C-AB6903AB188A}" type="slidenum">
              <a:rPr lang="en-US" smtClean="0"/>
              <a:t>‹#›</a:t>
            </a:fld>
            <a:endParaRPr lang="en-US" dirty="0"/>
          </a:p>
        </p:txBody>
      </p:sp>
    </p:spTree>
    <p:extLst>
      <p:ext uri="{BB962C8B-B14F-4D97-AF65-F5344CB8AC3E}">
        <p14:creationId xmlns:p14="http://schemas.microsoft.com/office/powerpoint/2010/main" val="674486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0D3DB9-01D6-4FFD-A3D6-C77107B2A260}" type="datetime1">
              <a:rPr lang="en-US" smtClean="0"/>
              <a:t>12/10/2018</a:t>
            </a:fld>
            <a:endParaRPr lang="en-US" dirty="0"/>
          </a:p>
        </p:txBody>
      </p:sp>
      <p:sp>
        <p:nvSpPr>
          <p:cNvPr id="8" name="Footer Placeholder 7"/>
          <p:cNvSpPr>
            <a:spLocks noGrp="1"/>
          </p:cNvSpPr>
          <p:nvPr>
            <p:ph type="ftr" sz="quarter" idx="11"/>
          </p:nvPr>
        </p:nvSpPr>
        <p:spPr/>
        <p:txBody>
          <a:bodyPr/>
          <a:lstStyle/>
          <a:p>
            <a:r>
              <a:rPr lang="en-US"/>
              <a:t>MIND PCIR- Prepared by Gillian Corrodus</a:t>
            </a:r>
            <a:endParaRPr lang="en-US" dirty="0"/>
          </a:p>
        </p:txBody>
      </p:sp>
      <p:sp>
        <p:nvSpPr>
          <p:cNvPr id="9" name="Slide Number Placeholder 8"/>
          <p:cNvSpPr>
            <a:spLocks noGrp="1"/>
          </p:cNvSpPr>
          <p:nvPr>
            <p:ph type="sldNum" sz="quarter" idx="12"/>
          </p:nvPr>
        </p:nvSpPr>
        <p:spPr/>
        <p:txBody>
          <a:bodyPr/>
          <a:lstStyle/>
          <a:p>
            <a:fld id="{E2995EE1-2E0F-4B5C-B17C-AB6903AB188A}" type="slidenum">
              <a:rPr lang="en-US" smtClean="0"/>
              <a:t>‹#›</a:t>
            </a:fld>
            <a:endParaRPr lang="en-US" dirty="0"/>
          </a:p>
        </p:txBody>
      </p:sp>
    </p:spTree>
    <p:extLst>
      <p:ext uri="{BB962C8B-B14F-4D97-AF65-F5344CB8AC3E}">
        <p14:creationId xmlns:p14="http://schemas.microsoft.com/office/powerpoint/2010/main" val="1727962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0BEFCD-BD9D-4313-9640-875B3990241F}" type="datetime1">
              <a:rPr lang="en-US" smtClean="0"/>
              <a:t>12/10/2018</a:t>
            </a:fld>
            <a:endParaRPr lang="en-US" dirty="0"/>
          </a:p>
        </p:txBody>
      </p:sp>
      <p:sp>
        <p:nvSpPr>
          <p:cNvPr id="4" name="Footer Placeholder 3"/>
          <p:cNvSpPr>
            <a:spLocks noGrp="1"/>
          </p:cNvSpPr>
          <p:nvPr>
            <p:ph type="ftr" sz="quarter" idx="11"/>
          </p:nvPr>
        </p:nvSpPr>
        <p:spPr/>
        <p:txBody>
          <a:bodyPr/>
          <a:lstStyle/>
          <a:p>
            <a:r>
              <a:rPr lang="en-US"/>
              <a:t>MIND PCIR- Prepared by Gillian Corrodus</a:t>
            </a:r>
            <a:endParaRPr lang="en-US" dirty="0"/>
          </a:p>
        </p:txBody>
      </p:sp>
      <p:sp>
        <p:nvSpPr>
          <p:cNvPr id="5" name="Slide Number Placeholder 4"/>
          <p:cNvSpPr>
            <a:spLocks noGrp="1"/>
          </p:cNvSpPr>
          <p:nvPr>
            <p:ph type="sldNum" sz="quarter" idx="12"/>
          </p:nvPr>
        </p:nvSpPr>
        <p:spPr/>
        <p:txBody>
          <a:bodyPr/>
          <a:lstStyle/>
          <a:p>
            <a:fld id="{E2995EE1-2E0F-4B5C-B17C-AB6903AB188A}" type="slidenum">
              <a:rPr lang="en-US" smtClean="0"/>
              <a:t>‹#›</a:t>
            </a:fld>
            <a:endParaRPr lang="en-US" dirty="0"/>
          </a:p>
        </p:txBody>
      </p:sp>
    </p:spTree>
    <p:extLst>
      <p:ext uri="{BB962C8B-B14F-4D97-AF65-F5344CB8AC3E}">
        <p14:creationId xmlns:p14="http://schemas.microsoft.com/office/powerpoint/2010/main" val="696014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AF3E09-8D19-4822-9F3F-E335306500DB}" type="datetime1">
              <a:rPr lang="en-US" smtClean="0"/>
              <a:t>12/10/2018</a:t>
            </a:fld>
            <a:endParaRPr lang="en-US" dirty="0"/>
          </a:p>
        </p:txBody>
      </p:sp>
      <p:sp>
        <p:nvSpPr>
          <p:cNvPr id="3" name="Footer Placeholder 2"/>
          <p:cNvSpPr>
            <a:spLocks noGrp="1"/>
          </p:cNvSpPr>
          <p:nvPr>
            <p:ph type="ftr" sz="quarter" idx="11"/>
          </p:nvPr>
        </p:nvSpPr>
        <p:spPr/>
        <p:txBody>
          <a:bodyPr/>
          <a:lstStyle/>
          <a:p>
            <a:r>
              <a:rPr lang="en-US"/>
              <a:t>MIND PCIR- Prepared by Gillian Corrodus</a:t>
            </a:r>
            <a:endParaRPr lang="en-US" dirty="0"/>
          </a:p>
        </p:txBody>
      </p:sp>
      <p:sp>
        <p:nvSpPr>
          <p:cNvPr id="4" name="Slide Number Placeholder 3"/>
          <p:cNvSpPr>
            <a:spLocks noGrp="1"/>
          </p:cNvSpPr>
          <p:nvPr>
            <p:ph type="sldNum" sz="quarter" idx="12"/>
          </p:nvPr>
        </p:nvSpPr>
        <p:spPr/>
        <p:txBody>
          <a:bodyPr/>
          <a:lstStyle/>
          <a:p>
            <a:fld id="{E2995EE1-2E0F-4B5C-B17C-AB6903AB188A}" type="slidenum">
              <a:rPr lang="en-US" smtClean="0"/>
              <a:t>‹#›</a:t>
            </a:fld>
            <a:endParaRPr lang="en-US" dirty="0"/>
          </a:p>
        </p:txBody>
      </p:sp>
    </p:spTree>
    <p:extLst>
      <p:ext uri="{BB962C8B-B14F-4D97-AF65-F5344CB8AC3E}">
        <p14:creationId xmlns:p14="http://schemas.microsoft.com/office/powerpoint/2010/main" val="1496628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4CE395B-364D-4D35-B5B0-311945555D77}" type="datetime1">
              <a:rPr lang="en-US" smtClean="0"/>
              <a:t>12/10/2018</a:t>
            </a:fld>
            <a:endParaRPr lang="en-US" dirty="0"/>
          </a:p>
        </p:txBody>
      </p:sp>
      <p:sp>
        <p:nvSpPr>
          <p:cNvPr id="6" name="Footer Placeholder 5"/>
          <p:cNvSpPr>
            <a:spLocks noGrp="1"/>
          </p:cNvSpPr>
          <p:nvPr>
            <p:ph type="ftr" sz="quarter" idx="11"/>
          </p:nvPr>
        </p:nvSpPr>
        <p:spPr/>
        <p:txBody>
          <a:bodyPr/>
          <a:lstStyle/>
          <a:p>
            <a:r>
              <a:rPr lang="en-US"/>
              <a:t>MIND PCIR- Prepared by Gillian Corrodus</a:t>
            </a:r>
            <a:endParaRPr lang="en-US" dirty="0"/>
          </a:p>
        </p:txBody>
      </p:sp>
      <p:sp>
        <p:nvSpPr>
          <p:cNvPr id="7" name="Slide Number Placeholder 6"/>
          <p:cNvSpPr>
            <a:spLocks noGrp="1"/>
          </p:cNvSpPr>
          <p:nvPr>
            <p:ph type="sldNum" sz="quarter" idx="12"/>
          </p:nvPr>
        </p:nvSpPr>
        <p:spPr/>
        <p:txBody>
          <a:bodyPr/>
          <a:lstStyle/>
          <a:p>
            <a:fld id="{E2995EE1-2E0F-4B5C-B17C-AB6903AB188A}" type="slidenum">
              <a:rPr lang="en-US" smtClean="0"/>
              <a:t>‹#›</a:t>
            </a:fld>
            <a:endParaRPr lang="en-US" dirty="0"/>
          </a:p>
        </p:txBody>
      </p:sp>
    </p:spTree>
    <p:extLst>
      <p:ext uri="{BB962C8B-B14F-4D97-AF65-F5344CB8AC3E}">
        <p14:creationId xmlns:p14="http://schemas.microsoft.com/office/powerpoint/2010/main" val="2895519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91CA14E-5849-496B-B4BB-4C0E9F2A6696}" type="datetime1">
              <a:rPr lang="en-US" smtClean="0"/>
              <a:t>12/10/2018</a:t>
            </a:fld>
            <a:endParaRPr lang="en-US" dirty="0"/>
          </a:p>
        </p:txBody>
      </p:sp>
      <p:sp>
        <p:nvSpPr>
          <p:cNvPr id="6" name="Footer Placeholder 5"/>
          <p:cNvSpPr>
            <a:spLocks noGrp="1"/>
          </p:cNvSpPr>
          <p:nvPr>
            <p:ph type="ftr" sz="quarter" idx="11"/>
          </p:nvPr>
        </p:nvSpPr>
        <p:spPr/>
        <p:txBody>
          <a:bodyPr/>
          <a:lstStyle/>
          <a:p>
            <a:r>
              <a:rPr lang="en-US"/>
              <a:t>MIND PCIR- Prepared by Gillian Corrodus</a:t>
            </a:r>
            <a:endParaRPr lang="en-US" dirty="0"/>
          </a:p>
        </p:txBody>
      </p:sp>
      <p:sp>
        <p:nvSpPr>
          <p:cNvPr id="7" name="Slide Number Placeholder 6"/>
          <p:cNvSpPr>
            <a:spLocks noGrp="1"/>
          </p:cNvSpPr>
          <p:nvPr>
            <p:ph type="sldNum" sz="quarter" idx="12"/>
          </p:nvPr>
        </p:nvSpPr>
        <p:spPr/>
        <p:txBody>
          <a:bodyPr/>
          <a:lstStyle/>
          <a:p>
            <a:fld id="{E2995EE1-2E0F-4B5C-B17C-AB6903AB188A}" type="slidenum">
              <a:rPr lang="en-US" smtClean="0"/>
              <a:t>‹#›</a:t>
            </a:fld>
            <a:endParaRPr lang="en-US" dirty="0"/>
          </a:p>
        </p:txBody>
      </p:sp>
    </p:spTree>
    <p:extLst>
      <p:ext uri="{BB962C8B-B14F-4D97-AF65-F5344CB8AC3E}">
        <p14:creationId xmlns:p14="http://schemas.microsoft.com/office/powerpoint/2010/main" val="1154543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185EAA-8C99-4AC6-89D5-A34634507A52}" type="datetime1">
              <a:rPr lang="en-US" smtClean="0"/>
              <a:t>12/10/2018</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MIND PCIR- Prepared by Gillian Corrodus</a:t>
            </a:r>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E2995EE1-2E0F-4B5C-B17C-AB6903AB188A}" type="slidenum">
              <a:rPr lang="en-US" smtClean="0"/>
              <a:t>‹#›</a:t>
            </a:fld>
            <a:endParaRPr lang="en-US" dirty="0"/>
          </a:p>
        </p:txBody>
      </p:sp>
    </p:spTree>
    <p:extLst>
      <p:ext uri="{BB962C8B-B14F-4D97-AF65-F5344CB8AC3E}">
        <p14:creationId xmlns:p14="http://schemas.microsoft.com/office/powerpoint/2010/main" val="154936820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451512"/>
            <a:ext cx="8001000" cy="814095"/>
          </a:xfrm>
        </p:spPr>
        <p:txBody>
          <a:bodyPr>
            <a:noAutofit/>
          </a:bodyPr>
          <a:lstStyle/>
          <a:p>
            <a:pPr algn="ctr"/>
            <a:endParaRPr lang="en-US" sz="2800" b="1" dirty="0">
              <a:solidFill>
                <a:schemeClr val="tx1"/>
              </a:solidFill>
            </a:endParaRPr>
          </a:p>
          <a:p>
            <a:pPr algn="ctr"/>
            <a:r>
              <a:rPr lang="en-US" sz="4800" b="1" dirty="0">
                <a:solidFill>
                  <a:schemeClr val="tx1"/>
                </a:solidFill>
              </a:rPr>
              <a:t>Jamaica: </a:t>
            </a:r>
            <a:r>
              <a:rPr lang="en-US" sz="4800" b="1" dirty="0" err="1" smtClean="0">
                <a:solidFill>
                  <a:schemeClr val="tx1"/>
                </a:solidFill>
              </a:rPr>
              <a:t>Fortaleciendo</a:t>
            </a:r>
            <a:r>
              <a:rPr lang="en-US" sz="4800" b="1" dirty="0" smtClean="0">
                <a:solidFill>
                  <a:schemeClr val="tx1"/>
                </a:solidFill>
              </a:rPr>
              <a:t> la </a:t>
            </a:r>
            <a:r>
              <a:rPr lang="en-US" sz="4800" b="1" dirty="0" err="1" smtClean="0">
                <a:solidFill>
                  <a:schemeClr val="tx1"/>
                </a:solidFill>
              </a:rPr>
              <a:t>Inspección</a:t>
            </a:r>
            <a:r>
              <a:rPr lang="en-US" sz="4800" b="1" dirty="0" smtClean="0">
                <a:solidFill>
                  <a:schemeClr val="tx1"/>
                </a:solidFill>
              </a:rPr>
              <a:t> </a:t>
            </a:r>
            <a:r>
              <a:rPr lang="en-US" sz="4800" b="1" dirty="0" err="1" smtClean="0">
                <a:solidFill>
                  <a:schemeClr val="tx1"/>
                </a:solidFill>
              </a:rPr>
              <a:t>Laboral</a:t>
            </a:r>
            <a:endParaRPr lang="en-US" sz="4800" b="1" dirty="0">
              <a:solidFill>
                <a:schemeClr val="tx1"/>
              </a:solidFill>
            </a:endParaRPr>
          </a:p>
          <a:p>
            <a:pPr algn="ctr"/>
            <a:endParaRPr lang="en-US" sz="2800" b="1" dirty="0">
              <a:solidFill>
                <a:schemeClr val="tx1"/>
              </a:solidFill>
            </a:endParaRPr>
          </a:p>
          <a:p>
            <a:pPr algn="ctr"/>
            <a:endParaRPr lang="en-US" sz="2800" b="1" dirty="0">
              <a:solidFill>
                <a:schemeClr val="tx1"/>
              </a:solidFill>
            </a:endParaRPr>
          </a:p>
          <a:p>
            <a:pPr algn="ctr"/>
            <a:r>
              <a:rPr lang="en-US" sz="2800" b="1" dirty="0">
                <a:solidFill>
                  <a:schemeClr val="tx1"/>
                </a:solidFill>
              </a:rPr>
              <a:t> </a:t>
            </a:r>
          </a:p>
          <a:p>
            <a:pPr algn="ctr"/>
            <a:endParaRPr lang="en-US" sz="2800" b="1" dirty="0">
              <a:solidFill>
                <a:schemeClr val="tx1"/>
              </a:solidFill>
            </a:endParaRPr>
          </a:p>
          <a:p>
            <a:pPr algn="ctr"/>
            <a:endParaRPr lang="en-US" sz="2800" b="1" dirty="0">
              <a:solidFill>
                <a:schemeClr val="tx1"/>
              </a:solidFill>
            </a:endParaRPr>
          </a:p>
          <a:p>
            <a:pPr algn="ctr"/>
            <a:r>
              <a:rPr lang="" sz="2800" b="1" dirty="0">
                <a:solidFill>
                  <a:schemeClr val="tx1"/>
                </a:solidFill>
              </a:rPr>
              <a:t>Hotel Crowne Plaza, Costa Rica</a:t>
            </a:r>
            <a:endParaRPr lang="en-US" sz="2800" b="1" dirty="0">
              <a:solidFill>
                <a:schemeClr val="tx1"/>
              </a:solidFill>
            </a:endParaRPr>
          </a:p>
          <a:p>
            <a:pPr algn="ctr"/>
            <a:r>
              <a:rPr lang="en-US" sz="2800" b="1" dirty="0" smtClean="0">
                <a:solidFill>
                  <a:schemeClr val="tx1"/>
                </a:solidFill>
              </a:rPr>
              <a:t>Taller </a:t>
            </a:r>
            <a:r>
              <a:rPr lang="en-US" sz="2800" b="1" dirty="0" err="1" smtClean="0">
                <a:solidFill>
                  <a:schemeClr val="tx1"/>
                </a:solidFill>
              </a:rPr>
              <a:t>Dic</a:t>
            </a:r>
            <a:r>
              <a:rPr lang="en-US" sz="2800" b="1" dirty="0" smtClean="0">
                <a:solidFill>
                  <a:schemeClr val="tx1"/>
                </a:solidFill>
              </a:rPr>
              <a:t> </a:t>
            </a:r>
            <a:r>
              <a:rPr lang="en-US" sz="2800" b="1" dirty="0">
                <a:solidFill>
                  <a:schemeClr val="tx1"/>
                </a:solidFill>
              </a:rPr>
              <a:t>6-7, 2018</a:t>
            </a:r>
          </a:p>
          <a:p>
            <a:pPr algn="ctr"/>
            <a:endParaRPr lang="en-US" sz="4800" dirty="0"/>
          </a:p>
        </p:txBody>
      </p:sp>
      <p:sp>
        <p:nvSpPr>
          <p:cNvPr id="5" name="Slide Number Placeholder 4"/>
          <p:cNvSpPr>
            <a:spLocks noGrp="1"/>
          </p:cNvSpPr>
          <p:nvPr>
            <p:ph type="sldNum" sz="quarter" idx="12"/>
          </p:nvPr>
        </p:nvSpPr>
        <p:spPr/>
        <p:txBody>
          <a:bodyPr/>
          <a:lstStyle/>
          <a:p>
            <a:fld id="{E2995EE1-2E0F-4B5C-B17C-AB6903AB188A}" type="slidenum">
              <a:rPr lang="en-US" smtClean="0"/>
              <a:t>1</a:t>
            </a:fld>
            <a:endParaRPr lang="en-US" dirty="0"/>
          </a:p>
        </p:txBody>
      </p:sp>
      <p:pic>
        <p:nvPicPr>
          <p:cNvPr id="2" name="Picture 1">
            <a:extLst>
              <a:ext uri="{FF2B5EF4-FFF2-40B4-BE49-F238E27FC236}">
                <a16:creationId xmlns:a16="http://schemas.microsoft.com/office/drawing/2014/main" xmlns="" id="{B5024286-AEA5-4A92-93C5-450962F4B898}"/>
              </a:ext>
            </a:extLst>
          </p:cNvPr>
          <p:cNvPicPr>
            <a:picLocks noChangeAspect="1"/>
          </p:cNvPicPr>
          <p:nvPr/>
        </p:nvPicPr>
        <p:blipFill>
          <a:blip r:embed="rId2"/>
          <a:stretch>
            <a:fillRect/>
          </a:stretch>
        </p:blipFill>
        <p:spPr>
          <a:xfrm>
            <a:off x="328816" y="2590800"/>
            <a:ext cx="4243184" cy="2822693"/>
          </a:xfrm>
          <a:prstGeom prst="rect">
            <a:avLst/>
          </a:prstGeom>
        </p:spPr>
      </p:pic>
      <p:pic>
        <p:nvPicPr>
          <p:cNvPr id="6" name="Picture 5" descr="C:\Users\corrodusg\Downloads\Pic 16.jpg">
            <a:extLst>
              <a:ext uri="{FF2B5EF4-FFF2-40B4-BE49-F238E27FC236}">
                <a16:creationId xmlns:a16="http://schemas.microsoft.com/office/drawing/2014/main" xmlns="" id="{91F56D09-5DCA-4455-87B9-A4741E6B6D65}"/>
              </a:ext>
            </a:extLst>
          </p:cNvPr>
          <p:cNvPicPr>
            <a:picLocks noChangeAspect="1" noChangeArrowheads="1"/>
          </p:cNvPicPr>
          <p:nvPr/>
        </p:nvPicPr>
        <p:blipFill>
          <a:blip r:embed="rId3" cstate="print"/>
          <a:srcRect/>
          <a:stretch>
            <a:fillRect/>
          </a:stretch>
        </p:blipFill>
        <p:spPr bwMode="auto">
          <a:xfrm>
            <a:off x="4305300" y="2604247"/>
            <a:ext cx="3657599" cy="280924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7010401" cy="5216988"/>
          </a:xfrm>
        </p:spPr>
        <p:txBody>
          <a:bodyPr rtlCol="0">
            <a:normAutofit/>
          </a:bodyPr>
          <a:lstStyle/>
          <a:p>
            <a:pPr algn="just">
              <a:defRPr/>
            </a:pPr>
            <a:r>
              <a:rPr lang="es-419" sz="2400" dirty="0" smtClean="0"/>
              <a:t>La amenaza del crimen y la violencia impide la penetración activa de inspectores de Trabajo en algunas comunidades urbanas violentas y vulnerables, así como áreas rurales. </a:t>
            </a:r>
            <a:endParaRPr lang="es-419" sz="2400" dirty="0" smtClean="0"/>
          </a:p>
          <a:p>
            <a:pPr algn="just">
              <a:defRPr/>
            </a:pPr>
            <a:endParaRPr lang="es-419" sz="2400" dirty="0" smtClean="0"/>
          </a:p>
          <a:p>
            <a:pPr algn="just">
              <a:defRPr/>
            </a:pPr>
            <a:r>
              <a:rPr lang="es-419" sz="2400" dirty="0" smtClean="0"/>
              <a:t>Las </a:t>
            </a:r>
            <a:r>
              <a:rPr lang="es-419" sz="2400" dirty="0" err="1" smtClean="0"/>
              <a:t>PyMEs</a:t>
            </a:r>
            <a:r>
              <a:rPr lang="es-419" sz="2400" dirty="0" smtClean="0"/>
              <a:t> que son notificadas por incumplimiento no tienen formación en relaciones industriales / normas laborales y se presentan como reincidentes debido a capacidades insuficientes para cumplir con las leyes laborales (esp. comerciantes únicos)</a:t>
            </a:r>
          </a:p>
          <a:p>
            <a:pPr>
              <a:defRPr/>
            </a:pPr>
            <a:endParaRPr lang="en-JM" dirty="0"/>
          </a:p>
          <a:p>
            <a:pPr>
              <a:defRPr/>
            </a:pPr>
            <a:endParaRPr lang="en-US" dirty="0"/>
          </a:p>
          <a:p>
            <a:pPr marL="0" indent="0" eaLnBrk="1" fontAlgn="auto" hangingPunct="1">
              <a:spcAft>
                <a:spcPts val="0"/>
              </a:spcAft>
              <a:buFont typeface="Arial" panose="020B0604020202020204" pitchFamily="34" charset="0"/>
              <a:buNone/>
              <a:defRPr/>
            </a:pPr>
            <a:endParaRPr lang="en-US" dirty="0"/>
          </a:p>
        </p:txBody>
      </p:sp>
      <p:sp>
        <p:nvSpPr>
          <p:cNvPr id="6" name="Footer Placeholder 5"/>
          <p:cNvSpPr>
            <a:spLocks noGrp="1"/>
          </p:cNvSpPr>
          <p:nvPr>
            <p:ph type="ftr" sz="quarter" idx="11"/>
          </p:nvPr>
        </p:nvSpPr>
        <p:spPr/>
        <p:txBody>
          <a:bodyPr/>
          <a:lstStyle/>
          <a:p>
            <a:pPr>
              <a:defRPr/>
            </a:pPr>
            <a:r>
              <a:rPr lang="en-US" dirty="0"/>
              <a:t> </a:t>
            </a:r>
          </a:p>
        </p:txBody>
      </p:sp>
      <p:sp>
        <p:nvSpPr>
          <p:cNvPr id="7" name="Title 8"/>
          <p:cNvSpPr txBox="1">
            <a:spLocks/>
          </p:cNvSpPr>
          <p:nvPr/>
        </p:nvSpPr>
        <p:spPr>
          <a:xfrm>
            <a:off x="629193" y="762000"/>
            <a:ext cx="6553201" cy="838200"/>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b="1" dirty="0" smtClean="0">
                <a:solidFill>
                  <a:schemeClr val="tx1"/>
                </a:solidFill>
              </a:rPr>
              <a:t>Desafíos de la Inspección Laboral</a:t>
            </a:r>
            <a:endParaRPr lang="en-US" b="1" dirty="0">
              <a:solidFill>
                <a:schemeClr val="tx1"/>
              </a:solidFill>
            </a:endParaRPr>
          </a:p>
        </p:txBody>
      </p:sp>
    </p:spTree>
    <p:extLst>
      <p:ext uri="{BB962C8B-B14F-4D97-AF65-F5344CB8AC3E}">
        <p14:creationId xmlns:p14="http://schemas.microsoft.com/office/powerpoint/2010/main" val="1733334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654" y="1219200"/>
            <a:ext cx="6705601" cy="4114800"/>
          </a:xfrm>
        </p:spPr>
        <p:txBody>
          <a:bodyPr rtlCol="0">
            <a:normAutofit fontScale="92500"/>
          </a:bodyPr>
          <a:lstStyle/>
          <a:p>
            <a:pPr marL="0" indent="0" algn="just">
              <a:buNone/>
              <a:defRPr/>
            </a:pPr>
            <a:endParaRPr lang="es-ES" sz="2400" dirty="0" smtClean="0"/>
          </a:p>
          <a:p>
            <a:pPr algn="just">
              <a:defRPr/>
            </a:pPr>
            <a:r>
              <a:rPr lang="es-ES" sz="2400" dirty="0" smtClean="0"/>
              <a:t>Influencia de inversionistas </a:t>
            </a:r>
            <a:r>
              <a:rPr lang="es-ES" sz="2400" dirty="0"/>
              <a:t>extranjeros en los sectores de PYMES, bauxita, construcción y BPO con un débil apoyo de RRHH e IR</a:t>
            </a:r>
            <a:r>
              <a:rPr lang="es-ES" sz="2400" dirty="0" smtClean="0"/>
              <a:t>.</a:t>
            </a:r>
          </a:p>
          <a:p>
            <a:pPr algn="just">
              <a:defRPr/>
            </a:pPr>
            <a:r>
              <a:rPr lang="es-419" sz="2400" dirty="0" smtClean="0"/>
              <a:t>Las barreras del idioma entre inspectores de trabajo y empleadores con trabajadores migrantes, especialmente en hoteles hispanos</a:t>
            </a:r>
            <a:r>
              <a:rPr lang="es-419" sz="2400" dirty="0" smtClean="0"/>
              <a:t> y con la comunidad china que ha dominado los sectores de comercio al mayoreo y menudeo, servicios de alimentación, trabajos de construcción y caminos, y bauxita. </a:t>
            </a:r>
            <a:endParaRPr lang="es-419" sz="2400" dirty="0" smtClean="0"/>
          </a:p>
          <a:p>
            <a:pPr>
              <a:defRPr/>
            </a:pPr>
            <a:endParaRPr lang="en-JM" dirty="0"/>
          </a:p>
          <a:p>
            <a:pPr>
              <a:defRPr/>
            </a:pPr>
            <a:endParaRPr lang="en-US" dirty="0"/>
          </a:p>
          <a:p>
            <a:pPr marL="0" indent="0" eaLnBrk="1" fontAlgn="auto" hangingPunct="1">
              <a:spcAft>
                <a:spcPts val="0"/>
              </a:spcAft>
              <a:buFont typeface="Arial" panose="020B0604020202020204" pitchFamily="34" charset="0"/>
              <a:buNone/>
              <a:defRPr/>
            </a:pPr>
            <a:endParaRPr lang="en-US" dirty="0"/>
          </a:p>
        </p:txBody>
      </p:sp>
      <p:sp>
        <p:nvSpPr>
          <p:cNvPr id="6" name="Footer Placeholder 5"/>
          <p:cNvSpPr>
            <a:spLocks noGrp="1"/>
          </p:cNvSpPr>
          <p:nvPr>
            <p:ph type="ftr" sz="quarter" idx="11"/>
          </p:nvPr>
        </p:nvSpPr>
        <p:spPr/>
        <p:txBody>
          <a:bodyPr/>
          <a:lstStyle/>
          <a:p>
            <a:pPr>
              <a:defRPr/>
            </a:pPr>
            <a:r>
              <a:rPr lang="en-US" dirty="0"/>
              <a:t> </a:t>
            </a:r>
          </a:p>
        </p:txBody>
      </p:sp>
      <p:sp>
        <p:nvSpPr>
          <p:cNvPr id="7" name="Title 8"/>
          <p:cNvSpPr txBox="1">
            <a:spLocks/>
          </p:cNvSpPr>
          <p:nvPr/>
        </p:nvSpPr>
        <p:spPr>
          <a:xfrm>
            <a:off x="629193" y="762000"/>
            <a:ext cx="6553201" cy="838200"/>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b="1" dirty="0" smtClean="0">
                <a:solidFill>
                  <a:schemeClr val="tx1"/>
                </a:solidFill>
              </a:rPr>
              <a:t>Desafíos de la Inspección Laboral</a:t>
            </a:r>
            <a:endParaRPr lang="en-US" b="1" dirty="0">
              <a:solidFill>
                <a:schemeClr val="tx1"/>
              </a:solidFill>
            </a:endParaRPr>
          </a:p>
        </p:txBody>
      </p:sp>
    </p:spTree>
    <p:extLst>
      <p:ext uri="{BB962C8B-B14F-4D97-AF65-F5344CB8AC3E}">
        <p14:creationId xmlns:p14="http://schemas.microsoft.com/office/powerpoint/2010/main" val="3983896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02055" y="451512"/>
            <a:ext cx="7162801" cy="838200"/>
          </a:xfrm>
        </p:spPr>
        <p:txBody>
          <a:bodyPr rtlCol="0">
            <a:normAutofit fontScale="90000"/>
          </a:bodyPr>
          <a:lstStyle/>
          <a:p>
            <a:pPr eaLnBrk="1" fontAlgn="auto" hangingPunct="1">
              <a:spcAft>
                <a:spcPts val="0"/>
              </a:spcAft>
              <a:defRPr/>
            </a:pPr>
            <a:r>
              <a:rPr lang="en-US" b="1" dirty="0" err="1" smtClean="0">
                <a:solidFill>
                  <a:schemeClr val="tx1"/>
                </a:solidFill>
              </a:rPr>
              <a:t>Estrategias</a:t>
            </a:r>
            <a:r>
              <a:rPr lang="en-US" b="1" dirty="0" smtClean="0">
                <a:solidFill>
                  <a:schemeClr val="tx1"/>
                </a:solidFill>
              </a:rPr>
              <a:t> </a:t>
            </a:r>
            <a:r>
              <a:rPr lang="en-US" b="1" dirty="0" err="1" smtClean="0">
                <a:solidFill>
                  <a:schemeClr val="tx1"/>
                </a:solidFill>
              </a:rPr>
              <a:t>innovadoras</a:t>
            </a:r>
            <a:r>
              <a:rPr lang="en-US" b="1" dirty="0" smtClean="0">
                <a:solidFill>
                  <a:schemeClr val="tx1"/>
                </a:solidFill>
              </a:rPr>
              <a:t> para </a:t>
            </a:r>
            <a:r>
              <a:rPr lang="en-US" b="1" dirty="0" err="1" smtClean="0">
                <a:solidFill>
                  <a:schemeClr val="tx1"/>
                </a:solidFill>
              </a:rPr>
              <a:t>fortalecer</a:t>
            </a:r>
            <a:r>
              <a:rPr lang="en-US" b="1" dirty="0" smtClean="0">
                <a:solidFill>
                  <a:schemeClr val="tx1"/>
                </a:solidFill>
              </a:rPr>
              <a:t> la </a:t>
            </a:r>
            <a:r>
              <a:rPr lang="en-US" b="1" dirty="0" err="1" smtClean="0">
                <a:solidFill>
                  <a:schemeClr val="tx1"/>
                </a:solidFill>
              </a:rPr>
              <a:t>inspección</a:t>
            </a:r>
            <a:r>
              <a:rPr lang="en-US" b="1" dirty="0" smtClean="0">
                <a:solidFill>
                  <a:schemeClr val="tx1"/>
                </a:solidFill>
              </a:rPr>
              <a:t> </a:t>
            </a:r>
            <a:r>
              <a:rPr lang="en-US" b="1" dirty="0" err="1" smtClean="0">
                <a:solidFill>
                  <a:schemeClr val="tx1"/>
                </a:solidFill>
              </a:rPr>
              <a:t>laboral</a:t>
            </a:r>
            <a:r>
              <a:rPr lang="en-US" b="1" dirty="0" smtClean="0">
                <a:solidFill>
                  <a:schemeClr val="tx1"/>
                </a:solidFill>
              </a:rPr>
              <a:t> </a:t>
            </a:r>
            <a:r>
              <a:rPr lang="en-US" b="1" dirty="0" err="1" smtClean="0">
                <a:solidFill>
                  <a:schemeClr val="tx1"/>
                </a:solidFill>
              </a:rPr>
              <a:t>en</a:t>
            </a:r>
            <a:r>
              <a:rPr lang="en-US" b="1" dirty="0" smtClean="0">
                <a:solidFill>
                  <a:schemeClr val="tx1"/>
                </a:solidFill>
              </a:rPr>
              <a:t> Jamaica </a:t>
            </a:r>
            <a:endParaRPr lang="en-US" b="1" dirty="0">
              <a:solidFill>
                <a:schemeClr val="tx1"/>
              </a:solidFill>
            </a:endParaRPr>
          </a:p>
        </p:txBody>
      </p:sp>
      <p:sp>
        <p:nvSpPr>
          <p:cNvPr id="3" name="Content Placeholder 2"/>
          <p:cNvSpPr>
            <a:spLocks noGrp="1"/>
          </p:cNvSpPr>
          <p:nvPr>
            <p:ph idx="1"/>
          </p:nvPr>
        </p:nvSpPr>
        <p:spPr>
          <a:xfrm>
            <a:off x="609598" y="1934263"/>
            <a:ext cx="7010401" cy="4917875"/>
          </a:xfrm>
        </p:spPr>
        <p:txBody>
          <a:bodyPr rtlCol="0">
            <a:normAutofit fontScale="92500"/>
          </a:bodyPr>
          <a:lstStyle/>
          <a:p>
            <a:pPr algn="just">
              <a:defRPr/>
            </a:pPr>
            <a:r>
              <a:rPr lang="es-419" sz="2400" b="1" dirty="0" smtClean="0"/>
              <a:t>Inspecciones conjuntas </a:t>
            </a:r>
            <a:r>
              <a:rPr lang="es-419" sz="2400" dirty="0" smtClean="0"/>
              <a:t>(colaboración inter-agencia)</a:t>
            </a:r>
          </a:p>
          <a:p>
            <a:pPr marL="400050" lvl="1" indent="0" algn="just">
              <a:buNone/>
              <a:defRPr/>
            </a:pPr>
            <a:r>
              <a:rPr lang="es-419" sz="2200" dirty="0" smtClean="0"/>
              <a:t>Departamento de impuestos y las fuerzas de Trabajo, Salud y Seguridad como una forma de mejorar la tasa de éxito de las inspecciones en comunidades vulnerables y volátiles. </a:t>
            </a:r>
            <a:endParaRPr lang="es-419" sz="2200" dirty="0" smtClean="0"/>
          </a:p>
          <a:p>
            <a:pPr algn="just">
              <a:defRPr/>
            </a:pPr>
            <a:r>
              <a:rPr lang="en-JM" sz="2400" b="1" dirty="0" err="1" smtClean="0">
                <a:solidFill>
                  <a:schemeClr val="tx1"/>
                </a:solidFill>
              </a:rPr>
              <a:t>Serie</a:t>
            </a:r>
            <a:r>
              <a:rPr lang="en-JM" sz="2400" b="1" dirty="0" smtClean="0">
                <a:solidFill>
                  <a:schemeClr val="tx1"/>
                </a:solidFill>
              </a:rPr>
              <a:t> Regional de roadshow</a:t>
            </a:r>
            <a:endParaRPr lang="en-JM" sz="2400" b="1" dirty="0">
              <a:solidFill>
                <a:schemeClr val="tx1"/>
              </a:solidFill>
            </a:endParaRPr>
          </a:p>
          <a:p>
            <a:pPr marL="400050" lvl="1" indent="0" algn="just">
              <a:buNone/>
              <a:defRPr/>
            </a:pPr>
            <a:r>
              <a:rPr lang="es-ES" sz="2200" dirty="0"/>
              <a:t>Sesiones públicas de sensibilización en toda la isla bajo el tema "El Departamento de Trabajo y </a:t>
            </a:r>
            <a:r>
              <a:rPr lang="es-ES" sz="2200" dirty="0" smtClean="0"/>
              <a:t>tú". </a:t>
            </a:r>
            <a:r>
              <a:rPr lang="es-ES" sz="2200" dirty="0"/>
              <a:t>El objetivo es cambiar la percepción y el estigma de que el Ministerio de Trabajo tiene como objetivo penalizar a las entidades infractoras y crear un ambiente para el cambio de comportamiento corporativo y el cumplimiento de la legislación laboral.</a:t>
            </a:r>
            <a:endParaRPr lang="en-US" dirty="0"/>
          </a:p>
          <a:p>
            <a:pPr marL="0" indent="0" eaLnBrk="1" fontAlgn="auto" hangingPunct="1">
              <a:spcAft>
                <a:spcPts val="0"/>
              </a:spcAft>
              <a:buFont typeface="Arial" panose="020B0604020202020204" pitchFamily="34" charset="0"/>
              <a:buNone/>
              <a:defRPr/>
            </a:pPr>
            <a:endParaRPr lang="en-US" dirty="0"/>
          </a:p>
        </p:txBody>
      </p:sp>
      <p:sp>
        <p:nvSpPr>
          <p:cNvPr id="6" name="Footer Placeholder 5"/>
          <p:cNvSpPr>
            <a:spLocks noGrp="1"/>
          </p:cNvSpPr>
          <p:nvPr>
            <p:ph type="ftr" sz="quarter" idx="11"/>
          </p:nvPr>
        </p:nvSpPr>
        <p:spPr/>
        <p:txBody>
          <a:bodyPr/>
          <a:lstStyle/>
          <a:p>
            <a:pPr>
              <a:defRPr/>
            </a:pPr>
            <a:r>
              <a:rPr lang="en-US" dirty="0"/>
              <a:t>  t</a:t>
            </a:r>
          </a:p>
        </p:txBody>
      </p:sp>
    </p:spTree>
    <p:extLst>
      <p:ext uri="{BB962C8B-B14F-4D97-AF65-F5344CB8AC3E}">
        <p14:creationId xmlns:p14="http://schemas.microsoft.com/office/powerpoint/2010/main" val="1853563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934263"/>
            <a:ext cx="6347714" cy="4917875"/>
          </a:xfrm>
        </p:spPr>
        <p:txBody>
          <a:bodyPr rtlCol="0">
            <a:normAutofit fontScale="92500" lnSpcReduction="10000"/>
          </a:bodyPr>
          <a:lstStyle/>
          <a:p>
            <a:pPr algn="just">
              <a:defRPr/>
            </a:pPr>
            <a:r>
              <a:rPr lang="es-ES" sz="2400" b="1" dirty="0"/>
              <a:t>Entrenamiento cruzado intenso y exposición regional para inspectores de trabajo, trabajadores sociales, inspector nacional de </a:t>
            </a:r>
            <a:r>
              <a:rPr lang="es-ES" sz="2400" b="1" dirty="0" smtClean="0"/>
              <a:t>seguros</a:t>
            </a:r>
          </a:p>
          <a:p>
            <a:pPr marL="457200" lvl="1" indent="0" algn="just">
              <a:buNone/>
              <a:defRPr/>
            </a:pPr>
            <a:r>
              <a:rPr lang="es-ES" sz="2000" dirty="0"/>
              <a:t>Intenso programa de capacitación cruzada que involucra a todos los inspectores de trabajo y seguridad social. Esto está en preparación para la renovación del sistema de inspección. </a:t>
            </a:r>
            <a:r>
              <a:rPr lang="es-ES" sz="2000" dirty="0" smtClean="0"/>
              <a:t>Se pasará </a:t>
            </a:r>
            <a:r>
              <a:rPr lang="es-ES" sz="2000" dirty="0"/>
              <a:t>a tener un grupo de inspectores generales que cubren todas las áreas funcionales. Cuando se identifiquen </a:t>
            </a:r>
            <a:r>
              <a:rPr lang="es-ES" sz="2000" dirty="0" smtClean="0"/>
              <a:t>incumplimientos, </a:t>
            </a:r>
            <a:r>
              <a:rPr lang="es-ES" sz="2000" dirty="0"/>
              <a:t>se asignarán inspectores especializados para la acción y el monitoreo. Esto (a) reducirá la duplicación de visitas de varios inspectores (b) ampliará la cobertura geográfica de los inspectores del </a:t>
            </a:r>
            <a:r>
              <a:rPr lang="es-ES" sz="2000" dirty="0" smtClean="0"/>
              <a:t>MLSS, y  </a:t>
            </a:r>
            <a:r>
              <a:rPr lang="es-ES" sz="2000" dirty="0"/>
              <a:t>(c) aumentará el número de inspecciones que se realizan anualmente</a:t>
            </a:r>
            <a:endParaRPr lang="en-JM" sz="2000" dirty="0"/>
          </a:p>
        </p:txBody>
      </p:sp>
      <p:sp>
        <p:nvSpPr>
          <p:cNvPr id="6" name="Footer Placeholder 5"/>
          <p:cNvSpPr>
            <a:spLocks noGrp="1"/>
          </p:cNvSpPr>
          <p:nvPr>
            <p:ph type="ftr" sz="quarter" idx="11"/>
          </p:nvPr>
        </p:nvSpPr>
        <p:spPr/>
        <p:txBody>
          <a:bodyPr/>
          <a:lstStyle/>
          <a:p>
            <a:pPr>
              <a:defRPr/>
            </a:pPr>
            <a:r>
              <a:rPr lang="en-US" dirty="0"/>
              <a:t> </a:t>
            </a:r>
          </a:p>
        </p:txBody>
      </p:sp>
      <p:sp>
        <p:nvSpPr>
          <p:cNvPr id="7" name="Title 8"/>
          <p:cNvSpPr>
            <a:spLocks noGrp="1"/>
          </p:cNvSpPr>
          <p:nvPr>
            <p:ph type="title"/>
          </p:nvPr>
        </p:nvSpPr>
        <p:spPr>
          <a:xfrm>
            <a:off x="202055" y="451512"/>
            <a:ext cx="7570345" cy="838200"/>
          </a:xfrm>
        </p:spPr>
        <p:txBody>
          <a:bodyPr rtlCol="0">
            <a:normAutofit fontScale="90000"/>
          </a:bodyPr>
          <a:lstStyle/>
          <a:p>
            <a:pPr eaLnBrk="1" fontAlgn="auto" hangingPunct="1">
              <a:spcAft>
                <a:spcPts val="0"/>
              </a:spcAft>
              <a:defRPr/>
            </a:pPr>
            <a:r>
              <a:rPr lang="en-US" b="1" dirty="0" err="1" smtClean="0">
                <a:solidFill>
                  <a:schemeClr val="tx1"/>
                </a:solidFill>
              </a:rPr>
              <a:t>Estrategias</a:t>
            </a:r>
            <a:r>
              <a:rPr lang="en-US" b="1" dirty="0" smtClean="0">
                <a:solidFill>
                  <a:schemeClr val="tx1"/>
                </a:solidFill>
              </a:rPr>
              <a:t> </a:t>
            </a:r>
            <a:r>
              <a:rPr lang="en-US" b="1" dirty="0" err="1" smtClean="0">
                <a:solidFill>
                  <a:schemeClr val="tx1"/>
                </a:solidFill>
              </a:rPr>
              <a:t>innovadoras</a:t>
            </a:r>
            <a:r>
              <a:rPr lang="en-US" b="1" dirty="0" smtClean="0">
                <a:solidFill>
                  <a:schemeClr val="tx1"/>
                </a:solidFill>
              </a:rPr>
              <a:t> para </a:t>
            </a:r>
            <a:r>
              <a:rPr lang="en-US" b="1" dirty="0" err="1" smtClean="0">
                <a:solidFill>
                  <a:schemeClr val="tx1"/>
                </a:solidFill>
              </a:rPr>
              <a:t>fortalecer</a:t>
            </a:r>
            <a:r>
              <a:rPr lang="en-US" b="1" dirty="0" smtClean="0">
                <a:solidFill>
                  <a:schemeClr val="tx1"/>
                </a:solidFill>
              </a:rPr>
              <a:t> la </a:t>
            </a:r>
            <a:r>
              <a:rPr lang="en-US" b="1" dirty="0" err="1" smtClean="0">
                <a:solidFill>
                  <a:schemeClr val="tx1"/>
                </a:solidFill>
              </a:rPr>
              <a:t>inspección</a:t>
            </a:r>
            <a:r>
              <a:rPr lang="en-US" b="1" dirty="0" smtClean="0">
                <a:solidFill>
                  <a:schemeClr val="tx1"/>
                </a:solidFill>
              </a:rPr>
              <a:t> </a:t>
            </a:r>
            <a:r>
              <a:rPr lang="en-US" b="1" dirty="0" err="1" smtClean="0">
                <a:solidFill>
                  <a:schemeClr val="tx1"/>
                </a:solidFill>
              </a:rPr>
              <a:t>laboral</a:t>
            </a:r>
            <a:r>
              <a:rPr lang="en-US" b="1" dirty="0" smtClean="0">
                <a:solidFill>
                  <a:schemeClr val="tx1"/>
                </a:solidFill>
              </a:rPr>
              <a:t> </a:t>
            </a:r>
            <a:r>
              <a:rPr lang="en-US" b="1" dirty="0" err="1" smtClean="0">
                <a:solidFill>
                  <a:schemeClr val="tx1"/>
                </a:solidFill>
              </a:rPr>
              <a:t>en</a:t>
            </a:r>
            <a:r>
              <a:rPr lang="en-US" b="1" dirty="0" smtClean="0">
                <a:solidFill>
                  <a:schemeClr val="tx1"/>
                </a:solidFill>
              </a:rPr>
              <a:t> Jamaica </a:t>
            </a:r>
            <a:endParaRPr lang="en-US" b="1" dirty="0">
              <a:solidFill>
                <a:schemeClr val="tx1"/>
              </a:solidFill>
            </a:endParaRPr>
          </a:p>
        </p:txBody>
      </p:sp>
    </p:spTree>
    <p:extLst>
      <p:ext uri="{BB962C8B-B14F-4D97-AF65-F5344CB8AC3E}">
        <p14:creationId xmlns:p14="http://schemas.microsoft.com/office/powerpoint/2010/main" val="1099261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6347714" cy="4917875"/>
          </a:xfrm>
        </p:spPr>
        <p:txBody>
          <a:bodyPr rtlCol="0">
            <a:normAutofit fontScale="85000" lnSpcReduction="10000"/>
          </a:bodyPr>
          <a:lstStyle/>
          <a:p>
            <a:pPr algn="just">
              <a:defRPr/>
            </a:pPr>
            <a:r>
              <a:rPr lang="en-JM" sz="2400" b="1" dirty="0" err="1" smtClean="0"/>
              <a:t>Formación</a:t>
            </a:r>
            <a:r>
              <a:rPr lang="en-JM" sz="2400" b="1" dirty="0" smtClean="0"/>
              <a:t> </a:t>
            </a:r>
            <a:r>
              <a:rPr lang="en-JM" sz="2400" b="1" dirty="0" err="1" smtClean="0"/>
              <a:t>en</a:t>
            </a:r>
            <a:r>
              <a:rPr lang="en-JM" sz="2400" b="1" dirty="0" smtClean="0"/>
              <a:t> </a:t>
            </a:r>
            <a:r>
              <a:rPr lang="en-JM" sz="2400" b="1" dirty="0" err="1" smtClean="0"/>
              <a:t>lengua</a:t>
            </a:r>
            <a:r>
              <a:rPr lang="en-JM" sz="2400" b="1" dirty="0" smtClean="0"/>
              <a:t> </a:t>
            </a:r>
            <a:r>
              <a:rPr lang="en-JM" sz="2400" b="1" dirty="0" err="1" smtClean="0"/>
              <a:t>extranjera</a:t>
            </a:r>
            <a:r>
              <a:rPr lang="en-JM" sz="2400" b="1" dirty="0" smtClean="0"/>
              <a:t> para </a:t>
            </a:r>
            <a:r>
              <a:rPr lang="en-JM" sz="2400" b="1" dirty="0" err="1"/>
              <a:t>I</a:t>
            </a:r>
            <a:r>
              <a:rPr lang="en-JM" sz="2400" b="1" dirty="0" err="1" smtClean="0"/>
              <a:t>nspectores</a:t>
            </a:r>
            <a:r>
              <a:rPr lang="en-JM" sz="2400" b="1" dirty="0" smtClean="0"/>
              <a:t> del Trabajo</a:t>
            </a:r>
            <a:endParaRPr lang="es-ES" sz="2200" dirty="0"/>
          </a:p>
          <a:p>
            <a:pPr marL="400050" lvl="1" indent="0" algn="just">
              <a:buNone/>
              <a:defRPr/>
            </a:pPr>
            <a:r>
              <a:rPr lang="es-ES" sz="2200" dirty="0"/>
              <a:t>La comunidad china ha implementado un programa para la capacitación gratuita de los inspectores del trabajo en idioma chino. Los folletos sobre la legislación laboral ya han sido traducidos al chino. Arreglo similar para el español con la Sociedad Bolivariana en </a:t>
            </a:r>
            <a:r>
              <a:rPr lang="es-ES" sz="2200" dirty="0" smtClean="0"/>
              <a:t>Jamaica.</a:t>
            </a:r>
            <a:endParaRPr lang="es-ES" sz="2400" b="1" dirty="0" smtClean="0"/>
          </a:p>
          <a:p>
            <a:pPr algn="just">
              <a:defRPr/>
            </a:pPr>
            <a:r>
              <a:rPr lang="es-ES" sz="2600" b="1" dirty="0" smtClean="0"/>
              <a:t>Colaboración </a:t>
            </a:r>
            <a:r>
              <a:rPr lang="es-ES" sz="2600" b="1" dirty="0"/>
              <a:t>Regional de Capacitación para Inspectores de Trabajo</a:t>
            </a:r>
            <a:r>
              <a:rPr lang="es-ES" sz="2600" b="1" dirty="0" smtClean="0"/>
              <a:t>.</a:t>
            </a:r>
          </a:p>
          <a:p>
            <a:pPr algn="just">
              <a:defRPr/>
            </a:pPr>
            <a:r>
              <a:rPr lang="es-ES" sz="2600" b="1" dirty="0">
                <a:solidFill>
                  <a:schemeClr val="tx1"/>
                </a:solidFill>
              </a:rPr>
              <a:t>Inteligencia del mercado laboral Investigación y mantenimiento del </a:t>
            </a:r>
            <a:r>
              <a:rPr lang="es-ES" sz="2600" b="1" dirty="0" smtClean="0">
                <a:solidFill>
                  <a:schemeClr val="tx1"/>
                </a:solidFill>
              </a:rPr>
              <a:t>Sistema de Información del Mercado Laboral (LMIS) </a:t>
            </a:r>
            <a:r>
              <a:rPr lang="es-ES" sz="2600" b="1" dirty="0">
                <a:solidFill>
                  <a:schemeClr val="tx1"/>
                </a:solidFill>
              </a:rPr>
              <a:t>y contribución </a:t>
            </a:r>
            <a:r>
              <a:rPr lang="es-ES" sz="2600" b="1" dirty="0" smtClean="0">
                <a:solidFill>
                  <a:schemeClr val="tx1"/>
                </a:solidFill>
              </a:rPr>
              <a:t>al LMIS de </a:t>
            </a:r>
            <a:r>
              <a:rPr lang="es-ES" sz="2600" b="1" dirty="0" err="1" smtClean="0">
                <a:solidFill>
                  <a:schemeClr val="tx1"/>
                </a:solidFill>
              </a:rPr>
              <a:t>Caricom</a:t>
            </a:r>
            <a:r>
              <a:rPr lang="es-ES" sz="2600" b="1" dirty="0" smtClean="0">
                <a:solidFill>
                  <a:schemeClr val="tx1"/>
                </a:solidFill>
              </a:rPr>
              <a:t> </a:t>
            </a:r>
          </a:p>
          <a:p>
            <a:pPr algn="just">
              <a:defRPr/>
            </a:pPr>
            <a:r>
              <a:rPr lang="en-JM" sz="2600" b="1" dirty="0" err="1" smtClean="0">
                <a:solidFill>
                  <a:schemeClr val="tx1"/>
                </a:solidFill>
              </a:rPr>
              <a:t>Fortalecimiento</a:t>
            </a:r>
            <a:r>
              <a:rPr lang="en-JM" sz="2600" b="1" dirty="0" smtClean="0">
                <a:solidFill>
                  <a:schemeClr val="tx1"/>
                </a:solidFill>
              </a:rPr>
              <a:t> de </a:t>
            </a:r>
            <a:r>
              <a:rPr lang="en-JM" sz="2600" b="1" dirty="0" err="1" smtClean="0">
                <a:solidFill>
                  <a:schemeClr val="tx1"/>
                </a:solidFill>
              </a:rPr>
              <a:t>relaciones</a:t>
            </a:r>
            <a:r>
              <a:rPr lang="en-JM" sz="2600" b="1" dirty="0" smtClean="0">
                <a:solidFill>
                  <a:schemeClr val="tx1"/>
                </a:solidFill>
              </a:rPr>
              <a:t> </a:t>
            </a:r>
            <a:r>
              <a:rPr lang="en-JM" sz="2600" b="1" dirty="0" err="1" smtClean="0">
                <a:solidFill>
                  <a:schemeClr val="tx1"/>
                </a:solidFill>
              </a:rPr>
              <a:t>tripartitas</a:t>
            </a:r>
            <a:r>
              <a:rPr lang="en-JM" sz="2600" b="1" dirty="0" smtClean="0">
                <a:solidFill>
                  <a:schemeClr val="tx1"/>
                </a:solidFill>
              </a:rPr>
              <a:t>. </a:t>
            </a:r>
            <a:endParaRPr lang="en-JM" sz="2600" b="1" dirty="0">
              <a:solidFill>
                <a:schemeClr val="tx1"/>
              </a:solidFill>
            </a:endParaRPr>
          </a:p>
          <a:p>
            <a:pPr algn="just">
              <a:defRPr/>
            </a:pPr>
            <a:endParaRPr lang="en-JM" sz="2400" dirty="0"/>
          </a:p>
          <a:p>
            <a:pPr marL="400050" lvl="1" indent="0" algn="just">
              <a:buNone/>
              <a:defRPr/>
            </a:pPr>
            <a:endParaRPr lang="en-JM" sz="2200" dirty="0"/>
          </a:p>
          <a:p>
            <a:pPr marL="400050" lvl="1" indent="0" algn="just">
              <a:buNone/>
              <a:defRPr/>
            </a:pPr>
            <a:endParaRPr lang="en-JM" sz="2200" dirty="0"/>
          </a:p>
        </p:txBody>
      </p:sp>
      <p:sp>
        <p:nvSpPr>
          <p:cNvPr id="6" name="Footer Placeholder 5"/>
          <p:cNvSpPr>
            <a:spLocks noGrp="1"/>
          </p:cNvSpPr>
          <p:nvPr>
            <p:ph type="ftr" sz="quarter" idx="11"/>
          </p:nvPr>
        </p:nvSpPr>
        <p:spPr/>
        <p:txBody>
          <a:bodyPr/>
          <a:lstStyle/>
          <a:p>
            <a:pPr>
              <a:defRPr/>
            </a:pPr>
            <a:r>
              <a:rPr lang="en-US" dirty="0"/>
              <a:t> </a:t>
            </a:r>
          </a:p>
        </p:txBody>
      </p:sp>
      <p:sp>
        <p:nvSpPr>
          <p:cNvPr id="7" name="Title 8"/>
          <p:cNvSpPr>
            <a:spLocks noGrp="1"/>
          </p:cNvSpPr>
          <p:nvPr>
            <p:ph type="title"/>
          </p:nvPr>
        </p:nvSpPr>
        <p:spPr>
          <a:xfrm>
            <a:off x="152400" y="228600"/>
            <a:ext cx="7570345" cy="838200"/>
          </a:xfrm>
        </p:spPr>
        <p:txBody>
          <a:bodyPr rtlCol="0">
            <a:normAutofit fontScale="90000"/>
          </a:bodyPr>
          <a:lstStyle/>
          <a:p>
            <a:pPr eaLnBrk="1" fontAlgn="auto" hangingPunct="1">
              <a:spcAft>
                <a:spcPts val="0"/>
              </a:spcAft>
              <a:defRPr/>
            </a:pPr>
            <a:r>
              <a:rPr lang="en-US" b="1" dirty="0" err="1" smtClean="0">
                <a:solidFill>
                  <a:schemeClr val="tx1"/>
                </a:solidFill>
              </a:rPr>
              <a:t>Estrategias</a:t>
            </a:r>
            <a:r>
              <a:rPr lang="en-US" b="1" dirty="0" smtClean="0">
                <a:solidFill>
                  <a:schemeClr val="tx1"/>
                </a:solidFill>
              </a:rPr>
              <a:t> </a:t>
            </a:r>
            <a:r>
              <a:rPr lang="en-US" b="1" dirty="0" err="1" smtClean="0">
                <a:solidFill>
                  <a:schemeClr val="tx1"/>
                </a:solidFill>
              </a:rPr>
              <a:t>innovadoras</a:t>
            </a:r>
            <a:r>
              <a:rPr lang="en-US" b="1" dirty="0" smtClean="0">
                <a:solidFill>
                  <a:schemeClr val="tx1"/>
                </a:solidFill>
              </a:rPr>
              <a:t> para </a:t>
            </a:r>
            <a:r>
              <a:rPr lang="en-US" b="1" dirty="0" err="1" smtClean="0">
                <a:solidFill>
                  <a:schemeClr val="tx1"/>
                </a:solidFill>
              </a:rPr>
              <a:t>fortalecer</a:t>
            </a:r>
            <a:r>
              <a:rPr lang="en-US" b="1" dirty="0" smtClean="0">
                <a:solidFill>
                  <a:schemeClr val="tx1"/>
                </a:solidFill>
              </a:rPr>
              <a:t> la </a:t>
            </a:r>
            <a:r>
              <a:rPr lang="en-US" b="1" dirty="0" err="1" smtClean="0">
                <a:solidFill>
                  <a:schemeClr val="tx1"/>
                </a:solidFill>
              </a:rPr>
              <a:t>inspección</a:t>
            </a:r>
            <a:r>
              <a:rPr lang="en-US" b="1" dirty="0" smtClean="0">
                <a:solidFill>
                  <a:schemeClr val="tx1"/>
                </a:solidFill>
              </a:rPr>
              <a:t> </a:t>
            </a:r>
            <a:r>
              <a:rPr lang="en-US" b="1" dirty="0" err="1" smtClean="0">
                <a:solidFill>
                  <a:schemeClr val="tx1"/>
                </a:solidFill>
              </a:rPr>
              <a:t>laboral</a:t>
            </a:r>
            <a:r>
              <a:rPr lang="en-US" b="1" dirty="0" smtClean="0">
                <a:solidFill>
                  <a:schemeClr val="tx1"/>
                </a:solidFill>
              </a:rPr>
              <a:t> </a:t>
            </a:r>
            <a:r>
              <a:rPr lang="en-US" b="1" dirty="0" err="1" smtClean="0">
                <a:solidFill>
                  <a:schemeClr val="tx1"/>
                </a:solidFill>
              </a:rPr>
              <a:t>en</a:t>
            </a:r>
            <a:r>
              <a:rPr lang="en-US" b="1" dirty="0" smtClean="0">
                <a:solidFill>
                  <a:schemeClr val="tx1"/>
                </a:solidFill>
              </a:rPr>
              <a:t> Jamaica </a:t>
            </a:r>
            <a:endParaRPr lang="en-US" b="1" dirty="0">
              <a:solidFill>
                <a:schemeClr val="tx1"/>
              </a:solidFill>
            </a:endParaRPr>
          </a:p>
        </p:txBody>
      </p:sp>
    </p:spTree>
    <p:extLst>
      <p:ext uri="{BB962C8B-B14F-4D97-AF65-F5344CB8AC3E}">
        <p14:creationId xmlns:p14="http://schemas.microsoft.com/office/powerpoint/2010/main" val="3366368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06050"/>
            <a:ext cx="6347714" cy="4917875"/>
          </a:xfrm>
        </p:spPr>
        <p:txBody>
          <a:bodyPr rtlCol="0">
            <a:normAutofit fontScale="92500" lnSpcReduction="10000"/>
          </a:bodyPr>
          <a:lstStyle/>
          <a:p>
            <a:pPr algn="just">
              <a:defRPr/>
            </a:pPr>
            <a:r>
              <a:rPr lang="es-ES" sz="2400" b="1" dirty="0" smtClean="0">
                <a:solidFill>
                  <a:schemeClr val="tx1"/>
                </a:solidFill>
              </a:rPr>
              <a:t>Almacenamiento </a:t>
            </a:r>
            <a:r>
              <a:rPr lang="es-ES" sz="2400" b="1" dirty="0">
                <a:solidFill>
                  <a:schemeClr val="tx1"/>
                </a:solidFill>
              </a:rPr>
              <a:t>y recuperación de datos en tiempo </a:t>
            </a:r>
            <a:r>
              <a:rPr lang="es-ES" sz="2400" b="1" dirty="0" smtClean="0">
                <a:solidFill>
                  <a:schemeClr val="tx1"/>
                </a:solidFill>
              </a:rPr>
              <a:t>real</a:t>
            </a:r>
            <a:endParaRPr lang="es-ES" sz="2600" dirty="0" smtClean="0"/>
          </a:p>
          <a:p>
            <a:pPr marL="400050" lvl="1" indent="0" algn="just">
              <a:buNone/>
              <a:defRPr/>
            </a:pPr>
            <a:r>
              <a:rPr lang="es-ES" sz="2600" dirty="0" smtClean="0"/>
              <a:t>Con </a:t>
            </a:r>
            <a:r>
              <a:rPr lang="es-ES" sz="2600" dirty="0"/>
              <a:t>la ayuda de la OIT, el Ministerio está examinando la vinculación de los muchos conjuntos de datos para una plataforma robusta y segura que permita a los inspectores comunicarse en tiempo real y tomar decisiones basadas en evidencia.</a:t>
            </a:r>
          </a:p>
          <a:p>
            <a:pPr marL="400050" lvl="1" indent="0" algn="just">
              <a:buNone/>
              <a:defRPr/>
            </a:pPr>
            <a:r>
              <a:rPr lang="es-ES" sz="2600" dirty="0"/>
              <a:t>Se espera que haya apoyo por parte de los donantes para la siguiente fase, que equipará a los inspectores con dispositivos móviles inteligentes para que los inspectores del trabajo puedan acceder en tiempo real.</a:t>
            </a:r>
            <a:endParaRPr lang="en-JM" sz="2600" dirty="0"/>
          </a:p>
        </p:txBody>
      </p:sp>
      <p:sp>
        <p:nvSpPr>
          <p:cNvPr id="6" name="Footer Placeholder 5"/>
          <p:cNvSpPr>
            <a:spLocks noGrp="1"/>
          </p:cNvSpPr>
          <p:nvPr>
            <p:ph type="ftr" sz="quarter" idx="11"/>
          </p:nvPr>
        </p:nvSpPr>
        <p:spPr/>
        <p:txBody>
          <a:bodyPr/>
          <a:lstStyle/>
          <a:p>
            <a:pPr>
              <a:defRPr/>
            </a:pPr>
            <a:r>
              <a:rPr lang="en-US" dirty="0"/>
              <a:t> </a:t>
            </a:r>
          </a:p>
        </p:txBody>
      </p:sp>
      <p:sp>
        <p:nvSpPr>
          <p:cNvPr id="7" name="Title 8"/>
          <p:cNvSpPr txBox="1">
            <a:spLocks/>
          </p:cNvSpPr>
          <p:nvPr/>
        </p:nvSpPr>
        <p:spPr>
          <a:xfrm>
            <a:off x="152400" y="228600"/>
            <a:ext cx="7570345" cy="838200"/>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b="1" dirty="0" err="1" smtClean="0">
                <a:solidFill>
                  <a:schemeClr val="tx1"/>
                </a:solidFill>
              </a:rPr>
              <a:t>Estrategias</a:t>
            </a:r>
            <a:r>
              <a:rPr lang="en-US" b="1" dirty="0" smtClean="0">
                <a:solidFill>
                  <a:schemeClr val="tx1"/>
                </a:solidFill>
              </a:rPr>
              <a:t> </a:t>
            </a:r>
            <a:r>
              <a:rPr lang="en-US" b="1" dirty="0" err="1" smtClean="0">
                <a:solidFill>
                  <a:schemeClr val="tx1"/>
                </a:solidFill>
              </a:rPr>
              <a:t>innovadoras</a:t>
            </a:r>
            <a:r>
              <a:rPr lang="en-US" b="1" dirty="0" smtClean="0">
                <a:solidFill>
                  <a:schemeClr val="tx1"/>
                </a:solidFill>
              </a:rPr>
              <a:t> para </a:t>
            </a:r>
            <a:r>
              <a:rPr lang="en-US" b="1" dirty="0" err="1" smtClean="0">
                <a:solidFill>
                  <a:schemeClr val="tx1"/>
                </a:solidFill>
              </a:rPr>
              <a:t>fortalecer</a:t>
            </a:r>
            <a:r>
              <a:rPr lang="en-US" b="1" dirty="0" smtClean="0">
                <a:solidFill>
                  <a:schemeClr val="tx1"/>
                </a:solidFill>
              </a:rPr>
              <a:t> la </a:t>
            </a:r>
            <a:r>
              <a:rPr lang="en-US" b="1" dirty="0" err="1" smtClean="0">
                <a:solidFill>
                  <a:schemeClr val="tx1"/>
                </a:solidFill>
              </a:rPr>
              <a:t>inspección</a:t>
            </a:r>
            <a:r>
              <a:rPr lang="en-US" b="1" dirty="0" smtClean="0">
                <a:solidFill>
                  <a:schemeClr val="tx1"/>
                </a:solidFill>
              </a:rPr>
              <a:t> </a:t>
            </a:r>
            <a:r>
              <a:rPr lang="en-US" b="1" dirty="0" err="1" smtClean="0">
                <a:solidFill>
                  <a:schemeClr val="tx1"/>
                </a:solidFill>
              </a:rPr>
              <a:t>laboral</a:t>
            </a:r>
            <a:r>
              <a:rPr lang="en-US" b="1" dirty="0" smtClean="0">
                <a:solidFill>
                  <a:schemeClr val="tx1"/>
                </a:solidFill>
              </a:rPr>
              <a:t> </a:t>
            </a:r>
            <a:r>
              <a:rPr lang="en-US" b="1" dirty="0" err="1" smtClean="0">
                <a:solidFill>
                  <a:schemeClr val="tx1"/>
                </a:solidFill>
              </a:rPr>
              <a:t>en</a:t>
            </a:r>
            <a:r>
              <a:rPr lang="en-US" b="1" dirty="0" smtClean="0">
                <a:solidFill>
                  <a:schemeClr val="tx1"/>
                </a:solidFill>
              </a:rPr>
              <a:t> Jamaica </a:t>
            </a:r>
            <a:endParaRPr lang="en-US" b="1" dirty="0">
              <a:solidFill>
                <a:schemeClr val="tx1"/>
              </a:solidFill>
            </a:endParaRPr>
          </a:p>
        </p:txBody>
      </p:sp>
    </p:spTree>
    <p:extLst>
      <p:ext uri="{BB962C8B-B14F-4D97-AF65-F5344CB8AC3E}">
        <p14:creationId xmlns:p14="http://schemas.microsoft.com/office/powerpoint/2010/main" val="1897175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934263"/>
            <a:ext cx="6347714" cy="4917875"/>
          </a:xfrm>
        </p:spPr>
        <p:txBody>
          <a:bodyPr rtlCol="0">
            <a:normAutofit fontScale="62500" lnSpcReduction="20000"/>
          </a:bodyPr>
          <a:lstStyle/>
          <a:p>
            <a:pPr algn="just">
              <a:defRPr/>
            </a:pPr>
            <a:r>
              <a:rPr lang="es-ES" sz="2400" b="1" dirty="0" smtClean="0">
                <a:solidFill>
                  <a:schemeClr val="tx1"/>
                </a:solidFill>
              </a:rPr>
              <a:t>Fortalecimiento </a:t>
            </a:r>
            <a:r>
              <a:rPr lang="es-ES" sz="2400" b="1" dirty="0">
                <a:solidFill>
                  <a:schemeClr val="tx1"/>
                </a:solidFill>
              </a:rPr>
              <a:t>legislativo para reducir la ocurrencia de violaciones identificadas por los inspectores de trabajo</a:t>
            </a:r>
            <a:r>
              <a:rPr lang="es-ES" sz="2400" b="1" dirty="0" smtClean="0">
                <a:solidFill>
                  <a:schemeClr val="tx1"/>
                </a:solidFill>
              </a:rPr>
              <a:t>.</a:t>
            </a:r>
          </a:p>
          <a:p>
            <a:pPr marL="0" indent="0" algn="just">
              <a:buNone/>
              <a:defRPr/>
            </a:pPr>
            <a:endParaRPr lang="es-ES" sz="2600" dirty="0"/>
          </a:p>
          <a:p>
            <a:pPr marL="0" indent="0" algn="just">
              <a:buNone/>
              <a:defRPr/>
            </a:pPr>
            <a:r>
              <a:rPr lang="es-ES" sz="2600" dirty="0"/>
              <a:t>Tres (3) piezas de legislación están actualmente bajo </a:t>
            </a:r>
            <a:r>
              <a:rPr lang="es-ES" sz="2600" dirty="0" smtClean="0"/>
              <a:t>revisión</a:t>
            </a:r>
          </a:p>
          <a:p>
            <a:pPr marL="914400" lvl="1" indent="-514350" algn="just">
              <a:buFont typeface="+mj-lt"/>
              <a:buAutoNum type="arabicPeriod"/>
              <a:defRPr/>
            </a:pPr>
            <a:r>
              <a:rPr lang="es-ES" sz="2200" dirty="0" smtClean="0"/>
              <a:t>Ley de Salarios Mínimos (</a:t>
            </a:r>
            <a:r>
              <a:rPr lang="es-ES" sz="2200" dirty="0" err="1" smtClean="0"/>
              <a:t>Minimum</a:t>
            </a:r>
            <a:r>
              <a:rPr lang="es-ES" sz="2200" dirty="0" smtClean="0"/>
              <a:t> </a:t>
            </a:r>
            <a:r>
              <a:rPr lang="es-ES" sz="2200" dirty="0" err="1" smtClean="0"/>
              <a:t>Wage</a:t>
            </a:r>
            <a:r>
              <a:rPr lang="es-ES" sz="2200" dirty="0" smtClean="0"/>
              <a:t> </a:t>
            </a:r>
            <a:r>
              <a:rPr lang="es-ES" sz="2200" dirty="0" err="1" smtClean="0"/>
              <a:t>Act</a:t>
            </a:r>
            <a:r>
              <a:rPr lang="es-ES" sz="2200" dirty="0"/>
              <a:t>) </a:t>
            </a:r>
            <a:r>
              <a:rPr lang="es-ES" sz="2200" dirty="0" smtClean="0"/>
              <a:t>para </a:t>
            </a:r>
            <a:r>
              <a:rPr lang="es-ES" sz="2200" dirty="0"/>
              <a:t>incluir disposiciones en apoyo de la Convención de Trabajadores Domésticos 189. Las enmiendas obligarán a que los empleadores mantengan ciertos registros de empleo, y ajustarán las disposiciones para el día de descanso</a:t>
            </a:r>
            <a:r>
              <a:rPr lang="es-ES" sz="2200" dirty="0" smtClean="0"/>
              <a:t>.</a:t>
            </a:r>
          </a:p>
          <a:p>
            <a:pPr marL="914400" lvl="1" indent="-514350" algn="just">
              <a:buFont typeface="+mj-lt"/>
              <a:buAutoNum type="arabicPeriod"/>
              <a:defRPr/>
            </a:pPr>
            <a:r>
              <a:rPr lang="es-ES" sz="2400" dirty="0" smtClean="0"/>
              <a:t>Ley </a:t>
            </a:r>
            <a:r>
              <a:rPr lang="es-ES" sz="2400" dirty="0"/>
              <a:t>de Agencias de </a:t>
            </a:r>
            <a:r>
              <a:rPr lang="es-ES" sz="2400" dirty="0" smtClean="0"/>
              <a:t>Empleo (</a:t>
            </a:r>
            <a:r>
              <a:rPr lang="es-ES" sz="2400" dirty="0" err="1" smtClean="0"/>
              <a:t>Employment</a:t>
            </a:r>
            <a:r>
              <a:rPr lang="es-ES" sz="2400" dirty="0" smtClean="0"/>
              <a:t> Agencies </a:t>
            </a:r>
            <a:r>
              <a:rPr lang="es-ES" sz="2400" dirty="0" err="1" smtClean="0"/>
              <a:t>Act</a:t>
            </a:r>
            <a:r>
              <a:rPr lang="es-ES" sz="2400" dirty="0" smtClean="0"/>
              <a:t>), </a:t>
            </a:r>
            <a:r>
              <a:rPr lang="es-ES" sz="2400" dirty="0"/>
              <a:t>en respuesta a la cantidad de personas que no están registradas por agencias </a:t>
            </a:r>
            <a:r>
              <a:rPr lang="es-ES" sz="2400" dirty="0" smtClean="0"/>
              <a:t>informales. La </a:t>
            </a:r>
            <a:r>
              <a:rPr lang="es-ES" sz="2400" dirty="0"/>
              <a:t>enmienda reforzará las sanciones para los operadores no registrados.</a:t>
            </a:r>
            <a:r>
              <a:rPr lang="en-JM" sz="2400" dirty="0" smtClean="0"/>
              <a:t>.</a:t>
            </a:r>
            <a:endParaRPr lang="en-JM" sz="2400" dirty="0"/>
          </a:p>
          <a:p>
            <a:pPr marL="914400" lvl="1" indent="-514350" algn="just">
              <a:buFont typeface="+mj-lt"/>
              <a:buAutoNum type="arabicPeriod"/>
              <a:defRPr/>
            </a:pPr>
            <a:r>
              <a:rPr lang="es-ES" sz="2400" dirty="0" smtClean="0"/>
              <a:t>El </a:t>
            </a:r>
            <a:r>
              <a:rPr lang="es-ES" sz="2400" dirty="0"/>
              <a:t>proyecto de ley de seguridad y salud en el </a:t>
            </a:r>
            <a:r>
              <a:rPr lang="es-ES" sz="2400" dirty="0" smtClean="0"/>
              <a:t>trabajo (</a:t>
            </a:r>
            <a:r>
              <a:rPr lang="es-ES" sz="2400" dirty="0" err="1" smtClean="0"/>
              <a:t>Ocuppational</a:t>
            </a:r>
            <a:r>
              <a:rPr lang="es-ES" sz="2400" dirty="0" smtClean="0"/>
              <a:t> Safety and </a:t>
            </a:r>
            <a:r>
              <a:rPr lang="es-ES" sz="2400" dirty="0" err="1" smtClean="0"/>
              <a:t>Health</a:t>
            </a:r>
            <a:r>
              <a:rPr lang="es-ES" sz="2400" dirty="0" smtClean="0"/>
              <a:t> Bill) </a:t>
            </a:r>
            <a:r>
              <a:rPr lang="es-ES" sz="2400" dirty="0"/>
              <a:t>se encuentra ahora ante el Comité Selecto Conjunto del Parlamento para su debate. Este proyecto de ley ha estado en desarrollo durante aproximadamente 20 años y causará la derogación de la ley de fábricas, que tiene un alcance limitado.</a:t>
            </a:r>
            <a:endParaRPr lang="en-JM" sz="2400" dirty="0"/>
          </a:p>
        </p:txBody>
      </p:sp>
      <p:sp>
        <p:nvSpPr>
          <p:cNvPr id="6" name="Footer Placeholder 5"/>
          <p:cNvSpPr>
            <a:spLocks noGrp="1"/>
          </p:cNvSpPr>
          <p:nvPr>
            <p:ph type="ftr" sz="quarter" idx="11"/>
          </p:nvPr>
        </p:nvSpPr>
        <p:spPr/>
        <p:txBody>
          <a:bodyPr/>
          <a:lstStyle/>
          <a:p>
            <a:pPr>
              <a:defRPr/>
            </a:pPr>
            <a:r>
              <a:rPr lang="en-US" dirty="0"/>
              <a:t> </a:t>
            </a:r>
          </a:p>
        </p:txBody>
      </p:sp>
      <p:sp>
        <p:nvSpPr>
          <p:cNvPr id="5" name="Title 8"/>
          <p:cNvSpPr txBox="1">
            <a:spLocks/>
          </p:cNvSpPr>
          <p:nvPr/>
        </p:nvSpPr>
        <p:spPr>
          <a:xfrm>
            <a:off x="152400" y="228600"/>
            <a:ext cx="7570345" cy="838200"/>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b="1" dirty="0" err="1" smtClean="0">
                <a:solidFill>
                  <a:schemeClr val="tx1"/>
                </a:solidFill>
              </a:rPr>
              <a:t>Estrategias</a:t>
            </a:r>
            <a:r>
              <a:rPr lang="en-US" b="1" dirty="0" smtClean="0">
                <a:solidFill>
                  <a:schemeClr val="tx1"/>
                </a:solidFill>
              </a:rPr>
              <a:t> </a:t>
            </a:r>
            <a:r>
              <a:rPr lang="en-US" b="1" dirty="0" err="1" smtClean="0">
                <a:solidFill>
                  <a:schemeClr val="tx1"/>
                </a:solidFill>
              </a:rPr>
              <a:t>innovadoras</a:t>
            </a:r>
            <a:r>
              <a:rPr lang="en-US" b="1" dirty="0" smtClean="0">
                <a:solidFill>
                  <a:schemeClr val="tx1"/>
                </a:solidFill>
              </a:rPr>
              <a:t> para </a:t>
            </a:r>
            <a:r>
              <a:rPr lang="en-US" b="1" dirty="0" err="1" smtClean="0">
                <a:solidFill>
                  <a:schemeClr val="tx1"/>
                </a:solidFill>
              </a:rPr>
              <a:t>fortalecer</a:t>
            </a:r>
            <a:r>
              <a:rPr lang="en-US" b="1" dirty="0" smtClean="0">
                <a:solidFill>
                  <a:schemeClr val="tx1"/>
                </a:solidFill>
              </a:rPr>
              <a:t> la </a:t>
            </a:r>
            <a:r>
              <a:rPr lang="en-US" b="1" dirty="0" err="1" smtClean="0">
                <a:solidFill>
                  <a:schemeClr val="tx1"/>
                </a:solidFill>
              </a:rPr>
              <a:t>inspección</a:t>
            </a:r>
            <a:r>
              <a:rPr lang="en-US" b="1" dirty="0" smtClean="0">
                <a:solidFill>
                  <a:schemeClr val="tx1"/>
                </a:solidFill>
              </a:rPr>
              <a:t> </a:t>
            </a:r>
            <a:r>
              <a:rPr lang="en-US" b="1" dirty="0" err="1" smtClean="0">
                <a:solidFill>
                  <a:schemeClr val="tx1"/>
                </a:solidFill>
              </a:rPr>
              <a:t>laboral</a:t>
            </a:r>
            <a:r>
              <a:rPr lang="en-US" b="1" dirty="0" smtClean="0">
                <a:solidFill>
                  <a:schemeClr val="tx1"/>
                </a:solidFill>
              </a:rPr>
              <a:t> </a:t>
            </a:r>
            <a:r>
              <a:rPr lang="en-US" b="1" dirty="0" err="1" smtClean="0">
                <a:solidFill>
                  <a:schemeClr val="tx1"/>
                </a:solidFill>
              </a:rPr>
              <a:t>en</a:t>
            </a:r>
            <a:r>
              <a:rPr lang="en-US" b="1" dirty="0" smtClean="0">
                <a:solidFill>
                  <a:schemeClr val="tx1"/>
                </a:solidFill>
              </a:rPr>
              <a:t> Jamaica </a:t>
            </a:r>
            <a:endParaRPr lang="en-US" b="1" dirty="0">
              <a:solidFill>
                <a:schemeClr val="tx1"/>
              </a:solidFill>
            </a:endParaRPr>
          </a:p>
        </p:txBody>
      </p:sp>
    </p:spTree>
    <p:extLst>
      <p:ext uri="{BB962C8B-B14F-4D97-AF65-F5344CB8AC3E}">
        <p14:creationId xmlns:p14="http://schemas.microsoft.com/office/powerpoint/2010/main" val="522102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descr="C:\Users\gcorrodus.IOJ\AppData\Local\Microsoft\Windows\Temporary Internet Files\Content.IE5\44BFTBPS\Firework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771525"/>
            <a:ext cx="6215063"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itle 4"/>
          <p:cNvSpPr>
            <a:spLocks noGrp="1"/>
          </p:cNvSpPr>
          <p:nvPr>
            <p:ph type="ctrTitle"/>
          </p:nvPr>
        </p:nvSpPr>
        <p:spPr>
          <a:xfrm>
            <a:off x="1066800" y="3962400"/>
            <a:ext cx="7772400" cy="1470025"/>
          </a:xfrm>
        </p:spPr>
        <p:txBody>
          <a:bodyPr/>
          <a:lstStyle/>
          <a:p>
            <a:pPr eaLnBrk="1" hangingPunct="1"/>
            <a:r>
              <a:rPr lang="en-US" altLang="en-US" sz="8000" b="1" dirty="0"/>
              <a:t>D</a:t>
            </a:r>
            <a:r>
              <a:rPr lang="en-US" altLang="en-US" b="1" dirty="0"/>
              <a:t/>
            </a:r>
            <a:br>
              <a:rPr lang="en-US" altLang="en-US" b="1" dirty="0"/>
            </a:br>
            <a:endParaRPr lang="en-US" altLang="en-US" b="1" dirty="0"/>
          </a:p>
        </p:txBody>
      </p:sp>
      <p:sp>
        <p:nvSpPr>
          <p:cNvPr id="6" name="Content Placeholder 5"/>
          <p:cNvSpPr>
            <a:spLocks noGrp="1"/>
          </p:cNvSpPr>
          <p:nvPr>
            <p:ph type="subTitle" idx="1"/>
          </p:nvPr>
        </p:nvSpPr>
        <p:spPr>
          <a:xfrm>
            <a:off x="685800" y="4854575"/>
            <a:ext cx="5486400" cy="1470025"/>
          </a:xfrm>
        </p:spPr>
        <p:txBody>
          <a:bodyPr rtlCol="0">
            <a:normAutofit/>
          </a:bodyPr>
          <a:lstStyle/>
          <a:p>
            <a:pPr eaLnBrk="1" fontAlgn="auto" hangingPunct="1">
              <a:spcAft>
                <a:spcPts val="0"/>
              </a:spcAft>
              <a:defRPr/>
            </a:pPr>
            <a:r>
              <a:rPr lang="en-US" sz="4000" b="1" dirty="0" smtClean="0">
                <a:solidFill>
                  <a:schemeClr val="tx1"/>
                </a:solidFill>
              </a:rPr>
              <a:t>ES TODO</a:t>
            </a:r>
            <a:endParaRPr lang="en-US" sz="4000" b="1" dirty="0">
              <a:solidFill>
                <a:schemeClr val="tx1"/>
              </a:solidFill>
            </a:endParaRPr>
          </a:p>
          <a:p>
            <a:pPr eaLnBrk="1" fontAlgn="auto" hangingPunct="1">
              <a:spcAft>
                <a:spcPts val="0"/>
              </a:spcAft>
              <a:defRPr/>
            </a:pPr>
            <a:r>
              <a:rPr lang="en-US" sz="4000" b="1" dirty="0" smtClean="0">
                <a:solidFill>
                  <a:schemeClr val="tx1"/>
                </a:solidFill>
              </a:rPr>
              <a:t>GRACIAS</a:t>
            </a:r>
            <a:endParaRPr lang="en-US" sz="4000" b="1" dirty="0">
              <a:solidFill>
                <a:schemeClr val="tx1"/>
              </a:solidFill>
            </a:endParaRPr>
          </a:p>
          <a:p>
            <a:pPr eaLnBrk="1" fontAlgn="auto" hangingPunct="1">
              <a:spcAft>
                <a:spcPts val="0"/>
              </a:spcAft>
              <a:defRPr/>
            </a:pPr>
            <a:endParaRPr lang="en-US" sz="2800" dirty="0"/>
          </a:p>
          <a:p>
            <a:pPr eaLnBrk="1" fontAlgn="auto" hangingPunct="1">
              <a:spcAft>
                <a:spcPts val="0"/>
              </a:spcAft>
              <a:defRPr/>
            </a:pPr>
            <a:endParaRPr lang="en-US" sz="2800" dirty="0"/>
          </a:p>
        </p:txBody>
      </p:sp>
      <p:sp>
        <p:nvSpPr>
          <p:cNvPr id="7" name="Footer Placeholder 6"/>
          <p:cNvSpPr>
            <a:spLocks noGrp="1"/>
          </p:cNvSpPr>
          <p:nvPr>
            <p:ph type="ftr" sz="quarter" idx="11"/>
          </p:nvPr>
        </p:nvSpPr>
        <p:spPr/>
        <p:txBody>
          <a:bodyPr/>
          <a:lstStyle/>
          <a:p>
            <a:pPr>
              <a:defRPr/>
            </a:pPr>
            <a:r>
              <a:rPr lang="es-419" dirty="0" smtClean="0"/>
              <a:t>Preparada por – Gillian Corrodus </a:t>
            </a:r>
            <a:endParaRPr lang="en-US" dirty="0"/>
          </a:p>
        </p:txBody>
      </p:sp>
      <p:pic>
        <p:nvPicPr>
          <p:cNvPr id="8" name="Picture 7" descr="C:\Users\corrodusg\Downloads\Pic 5.jpg">
            <a:extLst>
              <a:ext uri="{FF2B5EF4-FFF2-40B4-BE49-F238E27FC236}">
                <a16:creationId xmlns:a16="http://schemas.microsoft.com/office/drawing/2014/main" xmlns="" id="{D3DC1470-0BE1-46B0-8098-FF9EDBEBADB4}"/>
              </a:ext>
            </a:extLst>
          </p:cNvPr>
          <p:cNvPicPr>
            <a:picLocks noChangeAspect="1" noChangeArrowheads="1"/>
          </p:cNvPicPr>
          <p:nvPr/>
        </p:nvPicPr>
        <p:blipFill>
          <a:blip r:embed="rId3" cstate="print"/>
          <a:srcRect/>
          <a:stretch>
            <a:fillRect/>
          </a:stretch>
        </p:blipFill>
        <p:spPr bwMode="auto">
          <a:xfrm>
            <a:off x="1174582" y="679781"/>
            <a:ext cx="4508835" cy="3005138"/>
          </a:xfrm>
          <a:prstGeom prst="rect">
            <a:avLst/>
          </a:prstGeom>
          <a:noFill/>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4"/>
          <p:cNvSpPr>
            <a:spLocks noGrp="1"/>
          </p:cNvSpPr>
          <p:nvPr>
            <p:ph type="title"/>
          </p:nvPr>
        </p:nvSpPr>
        <p:spPr>
          <a:xfrm>
            <a:off x="609600" y="609600"/>
            <a:ext cx="6347714" cy="785152"/>
          </a:xfrm>
        </p:spPr>
        <p:txBody>
          <a:bodyPr/>
          <a:lstStyle/>
          <a:p>
            <a:pPr eaLnBrk="1" hangingPunct="1"/>
            <a:r>
              <a:rPr lang="es-419" altLang="en-US" b="1" dirty="0" smtClean="0"/>
              <a:t>¡Vamos! </a:t>
            </a:r>
            <a:endParaRPr lang="en-US" altLang="en-US" b="1" dirty="0"/>
          </a:p>
        </p:txBody>
      </p:sp>
      <p:sp>
        <p:nvSpPr>
          <p:cNvPr id="3075" name="Content Placeholder 5"/>
          <p:cNvSpPr>
            <a:spLocks noGrp="1"/>
          </p:cNvSpPr>
          <p:nvPr>
            <p:ph sz="half" idx="1"/>
          </p:nvPr>
        </p:nvSpPr>
        <p:spPr/>
        <p:txBody>
          <a:bodyPr/>
          <a:lstStyle/>
          <a:p>
            <a:pPr marL="0" indent="0" eaLnBrk="1" hangingPunct="1">
              <a:buFont typeface="Arial" panose="020B0604020202020204" pitchFamily="34" charset="0"/>
              <a:buNone/>
            </a:pPr>
            <a:endParaRPr lang="en-US" altLang="en-US"/>
          </a:p>
          <a:p>
            <a:pPr marL="0" indent="0" eaLnBrk="1" hangingPunct="1">
              <a:buFont typeface="Arial" panose="020B0604020202020204" pitchFamily="34" charset="0"/>
              <a:buNone/>
            </a:pPr>
            <a:endParaRPr lang="en-US" altLang="en-US"/>
          </a:p>
          <a:p>
            <a:pPr marL="0" indent="0" eaLnBrk="1" hangingPunct="1">
              <a:buFont typeface="Arial" panose="020B0604020202020204" pitchFamily="34" charset="0"/>
              <a:buNone/>
            </a:pPr>
            <a:endParaRPr lang="en-US" altLang="en-US"/>
          </a:p>
        </p:txBody>
      </p:sp>
      <p:sp>
        <p:nvSpPr>
          <p:cNvPr id="7" name="Footer Placeholder 6"/>
          <p:cNvSpPr>
            <a:spLocks noGrp="1"/>
          </p:cNvSpPr>
          <p:nvPr>
            <p:ph type="ftr" sz="quarter" idx="11"/>
          </p:nvPr>
        </p:nvSpPr>
        <p:spPr/>
        <p:txBody>
          <a:bodyPr/>
          <a:lstStyle/>
          <a:p>
            <a:pPr>
              <a:defRPr/>
            </a:pPr>
            <a:r>
              <a:rPr lang="en-US" dirty="0" err="1" smtClean="0"/>
              <a:t>Preparada</a:t>
            </a:r>
            <a:r>
              <a:rPr lang="en-US" dirty="0" smtClean="0"/>
              <a:t> </a:t>
            </a:r>
            <a:r>
              <a:rPr lang="en-US" dirty="0" err="1" smtClean="0"/>
              <a:t>por</a:t>
            </a:r>
            <a:r>
              <a:rPr lang="en-US" dirty="0" smtClean="0"/>
              <a:t>: - </a:t>
            </a:r>
            <a:r>
              <a:rPr lang="en-US" dirty="0"/>
              <a:t>Gillian Corrodus </a:t>
            </a:r>
          </a:p>
        </p:txBody>
      </p:sp>
      <p:pic>
        <p:nvPicPr>
          <p:cNvPr id="3077" name="Picture 2" descr="C:\Users\gcorrodus.IOJ\AppData\Local\Microsoft\Windows\Temporary Internet Files\Content.IE5\44BFTBPS\happydance[1].gif"/>
          <p:cNvPicPr>
            <a:picLocks noChangeAspect="1" noChangeArrowheads="1" noCrop="1"/>
          </p:cNvPicPr>
          <p:nvPr/>
        </p:nvPicPr>
        <p:blipFill>
          <a:blip r:embed="rId2"/>
          <a:srcRect/>
          <a:stretch>
            <a:fillRect/>
          </a:stretch>
        </p:blipFill>
        <p:spPr bwMode="auto">
          <a:xfrm>
            <a:off x="4800600" y="1270000"/>
            <a:ext cx="32004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xmlns="" id="{1A17A941-718F-45D5-963E-37DE0CEBA767}"/>
              </a:ext>
            </a:extLst>
          </p:cNvPr>
          <p:cNvSpPr txBox="1"/>
          <p:nvPr/>
        </p:nvSpPr>
        <p:spPr>
          <a:xfrm>
            <a:off x="304800" y="1854999"/>
            <a:ext cx="4600235" cy="3785652"/>
          </a:xfrm>
          <a:prstGeom prst="rect">
            <a:avLst/>
          </a:prstGeom>
          <a:noFill/>
        </p:spPr>
        <p:txBody>
          <a:bodyPr wrap="square" rtlCol="0">
            <a:spAutoFit/>
          </a:bodyPr>
          <a:lstStyle/>
          <a:p>
            <a:pPr>
              <a:lnSpc>
                <a:spcPct val="150000"/>
              </a:lnSpc>
            </a:pPr>
            <a:r>
              <a:rPr lang="en-JM" sz="2000" b="1" dirty="0" err="1" smtClean="0"/>
              <a:t>Apoya</a:t>
            </a:r>
            <a:r>
              <a:rPr lang="en-JM" sz="2000" b="1" dirty="0" smtClean="0"/>
              <a:t> la agenda de Trabajo </a:t>
            </a:r>
            <a:r>
              <a:rPr lang="en-JM" sz="2000" b="1" dirty="0" err="1" smtClean="0"/>
              <a:t>decente</a:t>
            </a:r>
            <a:endParaRPr lang="en-JM" sz="2000" b="1" dirty="0"/>
          </a:p>
          <a:p>
            <a:pPr marL="285750" indent="-285750">
              <a:lnSpc>
                <a:spcPct val="150000"/>
              </a:lnSpc>
              <a:buFont typeface="Wingdings" panose="05000000000000000000" pitchFamily="2" charset="2"/>
              <a:buChar char="Ø"/>
            </a:pPr>
            <a:r>
              <a:rPr lang="en-JM" sz="2000" dirty="0" err="1" smtClean="0"/>
              <a:t>Salud</a:t>
            </a:r>
            <a:r>
              <a:rPr lang="en-JM" sz="2000" dirty="0" smtClean="0"/>
              <a:t> y </a:t>
            </a:r>
            <a:r>
              <a:rPr lang="en-JM" sz="2000" dirty="0" err="1" smtClean="0"/>
              <a:t>Seguridad</a:t>
            </a:r>
            <a:r>
              <a:rPr lang="en-JM" sz="2000" dirty="0" smtClean="0"/>
              <a:t> </a:t>
            </a:r>
            <a:r>
              <a:rPr lang="en-JM" sz="2000" dirty="0" err="1" smtClean="0"/>
              <a:t>Ocupacional</a:t>
            </a:r>
            <a:r>
              <a:rPr lang="en-JM" sz="2000" dirty="0" smtClean="0"/>
              <a:t> </a:t>
            </a:r>
            <a:endParaRPr lang="en-JM" sz="2000" dirty="0"/>
          </a:p>
          <a:p>
            <a:pPr marL="285750" indent="-285750">
              <a:lnSpc>
                <a:spcPct val="150000"/>
              </a:lnSpc>
              <a:buFont typeface="Wingdings" panose="05000000000000000000" pitchFamily="2" charset="2"/>
              <a:buChar char="Ø"/>
            </a:pPr>
            <a:r>
              <a:rPr lang="en-JM" sz="2000" dirty="0" smtClean="0"/>
              <a:t>Trabajo </a:t>
            </a:r>
            <a:r>
              <a:rPr lang="en-JM" sz="2000" dirty="0" err="1" smtClean="0"/>
              <a:t>Infantil</a:t>
            </a:r>
            <a:r>
              <a:rPr lang="en-JM" sz="2000" dirty="0" smtClean="0"/>
              <a:t> </a:t>
            </a:r>
            <a:endParaRPr lang="en-JM" sz="2000" dirty="0"/>
          </a:p>
          <a:p>
            <a:pPr marL="285750" indent="-285750">
              <a:lnSpc>
                <a:spcPct val="150000"/>
              </a:lnSpc>
              <a:buFont typeface="Wingdings" panose="05000000000000000000" pitchFamily="2" charset="2"/>
              <a:buChar char="Ø"/>
            </a:pPr>
            <a:r>
              <a:rPr lang="en-JM" sz="2000" dirty="0" err="1" smtClean="0"/>
              <a:t>Registro</a:t>
            </a:r>
            <a:r>
              <a:rPr lang="en-JM" sz="2000" dirty="0" smtClean="0"/>
              <a:t> de </a:t>
            </a:r>
            <a:r>
              <a:rPr lang="en-JM" sz="2000" dirty="0" err="1" smtClean="0"/>
              <a:t>Agencias</a:t>
            </a:r>
            <a:r>
              <a:rPr lang="en-JM" sz="2000" dirty="0" smtClean="0"/>
              <a:t> de </a:t>
            </a:r>
            <a:r>
              <a:rPr lang="en-JM" sz="2000" dirty="0" err="1" smtClean="0"/>
              <a:t>Empleo</a:t>
            </a:r>
            <a:endParaRPr lang="en-JM" sz="2000" dirty="0"/>
          </a:p>
          <a:p>
            <a:pPr marL="285750" indent="-285750">
              <a:lnSpc>
                <a:spcPct val="150000"/>
              </a:lnSpc>
              <a:buFont typeface="Wingdings" panose="05000000000000000000" pitchFamily="2" charset="2"/>
              <a:buChar char="Ø"/>
            </a:pPr>
            <a:r>
              <a:rPr lang="en-JM" sz="2000" dirty="0" err="1" smtClean="0"/>
              <a:t>Cumplimiento</a:t>
            </a:r>
            <a:r>
              <a:rPr lang="en-JM" sz="2000" dirty="0" smtClean="0"/>
              <a:t> de las </a:t>
            </a:r>
            <a:r>
              <a:rPr lang="en-JM" sz="2000" dirty="0" err="1" smtClean="0"/>
              <a:t>leyes</a:t>
            </a:r>
            <a:r>
              <a:rPr lang="en-JM" sz="2000" dirty="0" smtClean="0"/>
              <a:t> </a:t>
            </a:r>
            <a:r>
              <a:rPr lang="en-JM" sz="2000" dirty="0" err="1" smtClean="0"/>
              <a:t>laborales</a:t>
            </a:r>
            <a:endParaRPr lang="en-JM" sz="2000" dirty="0"/>
          </a:p>
          <a:p>
            <a:pPr marL="285750" indent="-285750">
              <a:lnSpc>
                <a:spcPct val="150000"/>
              </a:lnSpc>
              <a:buFont typeface="Wingdings" panose="05000000000000000000" pitchFamily="2" charset="2"/>
              <a:buChar char="Ø"/>
            </a:pPr>
            <a:r>
              <a:rPr lang="en-JM" sz="2000" dirty="0" err="1" smtClean="0"/>
              <a:t>Aplicación</a:t>
            </a:r>
            <a:r>
              <a:rPr lang="en-JM" sz="2000" dirty="0" smtClean="0"/>
              <a:t> de </a:t>
            </a:r>
            <a:r>
              <a:rPr lang="en-JM" sz="2000" dirty="0" err="1" smtClean="0"/>
              <a:t>permisos</a:t>
            </a:r>
            <a:r>
              <a:rPr lang="en-JM" sz="2000" dirty="0" smtClean="0"/>
              <a:t> de </a:t>
            </a:r>
            <a:r>
              <a:rPr lang="en-JM" sz="2000" dirty="0" err="1" smtClean="0"/>
              <a:t>trabajo</a:t>
            </a:r>
            <a:endParaRPr lang="en-JM" sz="2000" dirty="0"/>
          </a:p>
          <a:p>
            <a:pPr marL="285750" indent="-285750">
              <a:lnSpc>
                <a:spcPct val="150000"/>
              </a:lnSpc>
              <a:buFont typeface="Wingdings" panose="05000000000000000000" pitchFamily="2" charset="2"/>
              <a:buChar char="Ø"/>
            </a:pPr>
            <a:r>
              <a:rPr lang="en-JM" sz="2000" dirty="0" err="1" smtClean="0"/>
              <a:t>Certificación</a:t>
            </a:r>
            <a:r>
              <a:rPr lang="en-JM" sz="2000" dirty="0" smtClean="0"/>
              <a:t> de </a:t>
            </a:r>
            <a:r>
              <a:rPr lang="en-JM" sz="2000" dirty="0" err="1" smtClean="0"/>
              <a:t>competencias</a:t>
            </a:r>
            <a:r>
              <a:rPr lang="en-JM" sz="2000" dirty="0" smtClean="0"/>
              <a:t> de CSME</a:t>
            </a:r>
            <a:endParaRPr lang="en-JM" dirty="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09599" y="609600"/>
            <a:ext cx="6347713" cy="838200"/>
          </a:xfrm>
        </p:spPr>
        <p:txBody>
          <a:bodyPr rtlCol="0">
            <a:normAutofit/>
          </a:bodyPr>
          <a:lstStyle/>
          <a:p>
            <a:pPr eaLnBrk="1" fontAlgn="auto" hangingPunct="1">
              <a:spcAft>
                <a:spcPts val="0"/>
              </a:spcAft>
              <a:defRPr/>
            </a:pPr>
            <a:r>
              <a:rPr lang="en-US" b="1" dirty="0" smtClean="0">
                <a:solidFill>
                  <a:schemeClr val="tx1"/>
                </a:solidFill>
              </a:rPr>
              <a:t>ANTECEDENTES: </a:t>
            </a:r>
            <a:r>
              <a:rPr lang="en-US" b="1" dirty="0">
                <a:solidFill>
                  <a:schemeClr val="tx1"/>
                </a:solidFill>
              </a:rPr>
              <a:t>Jamaica</a:t>
            </a:r>
          </a:p>
        </p:txBody>
      </p:sp>
      <p:sp>
        <p:nvSpPr>
          <p:cNvPr id="3" name="Content Placeholder 2"/>
          <p:cNvSpPr>
            <a:spLocks noGrp="1"/>
          </p:cNvSpPr>
          <p:nvPr>
            <p:ph idx="1"/>
          </p:nvPr>
        </p:nvSpPr>
        <p:spPr>
          <a:xfrm>
            <a:off x="609599" y="1488612"/>
            <a:ext cx="6347714" cy="4917875"/>
          </a:xfrm>
        </p:spPr>
        <p:txBody>
          <a:bodyPr rtlCol="0">
            <a:normAutofit fontScale="92500" lnSpcReduction="10000"/>
          </a:bodyPr>
          <a:lstStyle/>
          <a:p>
            <a:pPr marL="0" indent="0" algn="just">
              <a:buNone/>
              <a:defRPr/>
            </a:pPr>
            <a:r>
              <a:rPr lang="en-JM" sz="2400" dirty="0" err="1" smtClean="0"/>
              <a:t>Diez</a:t>
            </a:r>
            <a:r>
              <a:rPr lang="en-JM" sz="2400" dirty="0" smtClean="0"/>
              <a:t> (10</a:t>
            </a:r>
            <a:r>
              <a:rPr lang="en-JM" sz="2400" dirty="0"/>
              <a:t>) </a:t>
            </a:r>
            <a:r>
              <a:rPr lang="en-JM" sz="2400" dirty="0" err="1" smtClean="0"/>
              <a:t>sectores</a:t>
            </a:r>
            <a:r>
              <a:rPr lang="en-JM" sz="2400" dirty="0" smtClean="0"/>
              <a:t> de </a:t>
            </a:r>
            <a:r>
              <a:rPr lang="en-JM" sz="2400" dirty="0" err="1" smtClean="0"/>
              <a:t>maypr</a:t>
            </a:r>
            <a:r>
              <a:rPr lang="en-JM" sz="2400" dirty="0" smtClean="0"/>
              <a:t> </a:t>
            </a:r>
            <a:r>
              <a:rPr lang="en-JM" sz="2400" dirty="0" err="1" smtClean="0"/>
              <a:t>crecimiento</a:t>
            </a:r>
            <a:endParaRPr lang="en-JM" sz="2400" dirty="0"/>
          </a:p>
          <a:p>
            <a:pPr marL="457200" indent="-457200" algn="just">
              <a:buFont typeface="+mj-lt"/>
              <a:buAutoNum type="arabicPeriod"/>
              <a:defRPr/>
            </a:pPr>
            <a:r>
              <a:rPr lang="en-JM" sz="2400" dirty="0" err="1" smtClean="0"/>
              <a:t>Turismo</a:t>
            </a:r>
            <a:endParaRPr lang="en-JM" sz="2400" dirty="0"/>
          </a:p>
          <a:p>
            <a:pPr marL="457200" indent="-457200" algn="just">
              <a:buFont typeface="+mj-lt"/>
              <a:buAutoNum type="arabicPeriod"/>
              <a:defRPr/>
            </a:pPr>
            <a:r>
              <a:rPr lang="en-JM" sz="2400" dirty="0" err="1" smtClean="0"/>
              <a:t>Industria</a:t>
            </a:r>
            <a:r>
              <a:rPr lang="en-JM" sz="2400" dirty="0" smtClean="0"/>
              <a:t> de la </a:t>
            </a:r>
            <a:r>
              <a:rPr lang="en-JM" sz="2400" dirty="0" err="1" smtClean="0"/>
              <a:t>construcción</a:t>
            </a:r>
            <a:endParaRPr lang="en-JM" sz="2400" dirty="0"/>
          </a:p>
          <a:p>
            <a:pPr marL="457200" indent="-457200" algn="just">
              <a:buFont typeface="+mj-lt"/>
              <a:buAutoNum type="arabicPeriod"/>
              <a:defRPr/>
            </a:pPr>
            <a:r>
              <a:rPr lang="en-JM" sz="2400" dirty="0" err="1" smtClean="0"/>
              <a:t>Industria</a:t>
            </a:r>
            <a:r>
              <a:rPr lang="en-JM" sz="2400" dirty="0" smtClean="0"/>
              <a:t> de la </a:t>
            </a:r>
            <a:r>
              <a:rPr lang="en-JM" sz="2400" dirty="0" err="1" smtClean="0"/>
              <a:t>eliminación</a:t>
            </a:r>
            <a:r>
              <a:rPr lang="en-JM" sz="2400" dirty="0" smtClean="0"/>
              <a:t> de </a:t>
            </a:r>
            <a:r>
              <a:rPr lang="en-JM" sz="2400" dirty="0" err="1" smtClean="0"/>
              <a:t>residuos</a:t>
            </a:r>
            <a:endParaRPr lang="en-JM" sz="2400" dirty="0"/>
          </a:p>
          <a:p>
            <a:pPr marL="457200" indent="-457200" algn="just">
              <a:buFont typeface="+mj-lt"/>
              <a:buAutoNum type="arabicPeriod"/>
              <a:defRPr/>
            </a:pPr>
            <a:r>
              <a:rPr lang="en-JM" sz="2400" dirty="0" err="1" smtClean="0"/>
              <a:t>Logística</a:t>
            </a:r>
            <a:endParaRPr lang="en-JM" sz="2400" dirty="0"/>
          </a:p>
          <a:p>
            <a:pPr marL="457200" indent="-457200" algn="just">
              <a:buFont typeface="+mj-lt"/>
              <a:buAutoNum type="arabicPeriod"/>
              <a:defRPr/>
            </a:pPr>
            <a:r>
              <a:rPr lang="en-JM" sz="2400" dirty="0" err="1" smtClean="0"/>
              <a:t>Energía</a:t>
            </a:r>
            <a:endParaRPr lang="en-JM" sz="2400" dirty="0"/>
          </a:p>
          <a:p>
            <a:pPr marL="457200" indent="-457200" algn="just">
              <a:buFont typeface="+mj-lt"/>
              <a:buAutoNum type="arabicPeriod"/>
              <a:defRPr/>
            </a:pPr>
            <a:r>
              <a:rPr lang="en-JM" sz="2400" dirty="0" err="1" smtClean="0"/>
              <a:t>Technología</a:t>
            </a:r>
            <a:endParaRPr lang="en-JM" sz="2400" dirty="0"/>
          </a:p>
          <a:p>
            <a:pPr marL="457200" indent="-457200" algn="just">
              <a:buFont typeface="+mj-lt"/>
              <a:buAutoNum type="arabicPeriod"/>
              <a:defRPr/>
            </a:pPr>
            <a:r>
              <a:rPr lang="en-JM" sz="2400" dirty="0" err="1" smtClean="0"/>
              <a:t>Minería</a:t>
            </a:r>
            <a:endParaRPr lang="en-JM" sz="2400" dirty="0"/>
          </a:p>
          <a:p>
            <a:pPr marL="457200" indent="-457200" algn="just">
              <a:buFont typeface="+mj-lt"/>
              <a:buAutoNum type="arabicPeriod"/>
              <a:defRPr/>
            </a:pPr>
            <a:r>
              <a:rPr lang="en-JM" sz="2400" dirty="0" err="1" smtClean="0"/>
              <a:t>Desarrollo</a:t>
            </a:r>
            <a:r>
              <a:rPr lang="en-JM" sz="2400" dirty="0" smtClean="0"/>
              <a:t> de </a:t>
            </a:r>
            <a:r>
              <a:rPr lang="en-JM" sz="2400" dirty="0" err="1" smtClean="0"/>
              <a:t>viviendas</a:t>
            </a:r>
            <a:endParaRPr lang="en-JM" sz="2400" dirty="0"/>
          </a:p>
          <a:p>
            <a:pPr marL="457200" indent="-457200" algn="just">
              <a:buFont typeface="+mj-lt"/>
              <a:buAutoNum type="arabicPeriod"/>
              <a:defRPr/>
            </a:pPr>
            <a:r>
              <a:rPr lang="en-JM" sz="2400" dirty="0" err="1" smtClean="0"/>
              <a:t>Industrias</a:t>
            </a:r>
            <a:r>
              <a:rPr lang="en-JM" sz="2400" dirty="0" smtClean="0"/>
              <a:t> </a:t>
            </a:r>
            <a:r>
              <a:rPr lang="en-JM" sz="2400" dirty="0" err="1" smtClean="0"/>
              <a:t>creativas</a:t>
            </a:r>
            <a:endParaRPr lang="en-JM" sz="2400" dirty="0"/>
          </a:p>
          <a:p>
            <a:pPr marL="457200" indent="-457200" algn="just">
              <a:buFont typeface="+mj-lt"/>
              <a:buAutoNum type="arabicPeriod"/>
              <a:defRPr/>
            </a:pPr>
            <a:r>
              <a:rPr lang="en-JM" sz="2400" dirty="0" err="1" smtClean="0"/>
              <a:t>Agricultura</a:t>
            </a:r>
            <a:endParaRPr lang="en-JM" sz="2400" dirty="0"/>
          </a:p>
          <a:p>
            <a:pPr algn="just">
              <a:defRPr/>
            </a:pPr>
            <a:endParaRPr lang="en-JM" sz="2400" dirty="0"/>
          </a:p>
          <a:p>
            <a:pPr>
              <a:defRPr/>
            </a:pPr>
            <a:endParaRPr lang="en-JM" dirty="0"/>
          </a:p>
          <a:p>
            <a:pPr>
              <a:defRPr/>
            </a:pPr>
            <a:endParaRPr lang="en-US" dirty="0"/>
          </a:p>
          <a:p>
            <a:pPr marL="0" indent="0" eaLnBrk="1" fontAlgn="auto" hangingPunct="1">
              <a:spcAft>
                <a:spcPts val="0"/>
              </a:spcAft>
              <a:buFont typeface="Arial" panose="020B0604020202020204" pitchFamily="34" charset="0"/>
              <a:buNone/>
              <a:defRPr/>
            </a:pPr>
            <a:endParaRPr lang="en-US" dirty="0"/>
          </a:p>
        </p:txBody>
      </p:sp>
      <p:sp>
        <p:nvSpPr>
          <p:cNvPr id="6" name="Footer Placeholder 5"/>
          <p:cNvSpPr>
            <a:spLocks noGrp="1"/>
          </p:cNvSpPr>
          <p:nvPr>
            <p:ph type="ftr" sz="quarter" idx="11"/>
          </p:nvPr>
        </p:nvSpPr>
        <p:spPr/>
        <p:txBody>
          <a:bodyPr/>
          <a:lstStyle/>
          <a:p>
            <a:pPr>
              <a:defRPr/>
            </a:pPr>
            <a:r>
              <a:rPr lang="en-US" dirty="0"/>
              <a:t> </a:t>
            </a:r>
          </a:p>
        </p:txBody>
      </p:sp>
    </p:spTree>
    <p:extLst>
      <p:ext uri="{BB962C8B-B14F-4D97-AF65-F5344CB8AC3E}">
        <p14:creationId xmlns:p14="http://schemas.microsoft.com/office/powerpoint/2010/main" val="4248709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09599" y="609600"/>
            <a:ext cx="6347713" cy="838200"/>
          </a:xfrm>
        </p:spPr>
        <p:txBody>
          <a:bodyPr rtlCol="0">
            <a:normAutofit/>
          </a:bodyPr>
          <a:lstStyle/>
          <a:p>
            <a:pPr eaLnBrk="1" fontAlgn="auto" hangingPunct="1">
              <a:spcAft>
                <a:spcPts val="0"/>
              </a:spcAft>
              <a:defRPr/>
            </a:pPr>
            <a:r>
              <a:rPr lang="en-US" b="1" dirty="0" smtClean="0">
                <a:solidFill>
                  <a:schemeClr val="tx1"/>
                </a:solidFill>
              </a:rPr>
              <a:t>ANTECEDENTES</a:t>
            </a:r>
            <a:endParaRPr lang="en-US" b="1" dirty="0">
              <a:solidFill>
                <a:schemeClr val="tx1"/>
              </a:solidFill>
            </a:endParaRPr>
          </a:p>
        </p:txBody>
      </p:sp>
      <p:sp>
        <p:nvSpPr>
          <p:cNvPr id="3" name="Content Placeholder 2"/>
          <p:cNvSpPr>
            <a:spLocks noGrp="1"/>
          </p:cNvSpPr>
          <p:nvPr>
            <p:ph idx="1"/>
          </p:nvPr>
        </p:nvSpPr>
        <p:spPr>
          <a:xfrm>
            <a:off x="609599" y="1488613"/>
            <a:ext cx="6934202" cy="4917875"/>
          </a:xfrm>
        </p:spPr>
        <p:txBody>
          <a:bodyPr rtlCol="0">
            <a:normAutofit fontScale="92500" lnSpcReduction="20000"/>
          </a:bodyPr>
          <a:lstStyle/>
          <a:p>
            <a:pPr algn="just">
              <a:defRPr/>
            </a:pPr>
            <a:r>
              <a:rPr lang="es-419" sz="2400" dirty="0" smtClean="0"/>
              <a:t>La inspección laboral en Jamaica se lleva a cabo por un grupo de 43 oficiales de Trabajo, aproximadamente 2/3 asignados a áreas urbanas. </a:t>
            </a:r>
          </a:p>
          <a:p>
            <a:pPr marL="0" indent="0" algn="just">
              <a:buNone/>
              <a:defRPr/>
            </a:pPr>
            <a:endParaRPr lang="es-419" sz="2400" dirty="0" smtClean="0"/>
          </a:p>
          <a:p>
            <a:pPr algn="just">
              <a:defRPr/>
            </a:pPr>
            <a:r>
              <a:rPr lang="es-419" sz="2400" dirty="0" smtClean="0"/>
              <a:t>Los inspectores de trabajo sirven a una fuerza laboral de la isla de aproximadamente 1,226,400 personas empleadas. La relación de inspector a empresa registrada es de aprox. 1: 690 negocios. </a:t>
            </a:r>
          </a:p>
          <a:p>
            <a:pPr marL="0" indent="0" algn="just">
              <a:buNone/>
              <a:defRPr/>
            </a:pPr>
            <a:endParaRPr lang="es-419" sz="2400" dirty="0" smtClean="0"/>
          </a:p>
          <a:p>
            <a:pPr algn="just">
              <a:defRPr/>
            </a:pPr>
            <a:r>
              <a:rPr lang="es-419" sz="2400" dirty="0" smtClean="0"/>
              <a:t>Fuente: STATIN Principales Indicadores del Mercado de Trabajo, Julio 2018. </a:t>
            </a:r>
          </a:p>
          <a:p>
            <a:pPr algn="just">
              <a:defRPr/>
            </a:pPr>
            <a:endParaRPr lang="es-419" sz="2400" dirty="0" smtClean="0"/>
          </a:p>
          <a:p>
            <a:pPr algn="just">
              <a:defRPr/>
            </a:pPr>
            <a:r>
              <a:rPr lang="es-419" sz="2400" dirty="0" smtClean="0"/>
              <a:t>Las i</a:t>
            </a:r>
            <a:r>
              <a:rPr lang="es-419" sz="2400" dirty="0" smtClean="0"/>
              <a:t>nspecciones especializadas relacionadas con las áreas funcionales asignadas representan la mayoría de las inspecciones. </a:t>
            </a:r>
            <a:endParaRPr lang="es-419" dirty="0" smtClean="0"/>
          </a:p>
          <a:p>
            <a:pPr>
              <a:defRPr/>
            </a:pPr>
            <a:endParaRPr lang="en-US" dirty="0"/>
          </a:p>
          <a:p>
            <a:pPr marL="0" indent="0" eaLnBrk="1" fontAlgn="auto" hangingPunct="1">
              <a:spcAft>
                <a:spcPts val="0"/>
              </a:spcAft>
              <a:buFont typeface="Arial" panose="020B0604020202020204" pitchFamily="34" charset="0"/>
              <a:buNone/>
              <a:defRPr/>
            </a:pPr>
            <a:endParaRPr lang="en-US" dirty="0"/>
          </a:p>
        </p:txBody>
      </p:sp>
      <p:sp>
        <p:nvSpPr>
          <p:cNvPr id="6" name="Footer Placeholder 5"/>
          <p:cNvSpPr>
            <a:spLocks noGrp="1"/>
          </p:cNvSpPr>
          <p:nvPr>
            <p:ph type="ftr" sz="quarter" idx="11"/>
          </p:nvPr>
        </p:nvSpPr>
        <p:spPr/>
        <p:txBody>
          <a:bodyPr/>
          <a:lstStyle/>
          <a:p>
            <a:pPr>
              <a:defRPr/>
            </a:pPr>
            <a:r>
              <a:rPr lang="en-US"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09599" y="609600"/>
            <a:ext cx="6347713" cy="838200"/>
          </a:xfrm>
        </p:spPr>
        <p:txBody>
          <a:bodyPr rtlCol="0">
            <a:normAutofit/>
          </a:bodyPr>
          <a:lstStyle/>
          <a:p>
            <a:pPr eaLnBrk="1" fontAlgn="auto" hangingPunct="1">
              <a:spcAft>
                <a:spcPts val="0"/>
              </a:spcAft>
              <a:defRPr/>
            </a:pPr>
            <a:r>
              <a:rPr lang="en-US" b="1" dirty="0" smtClean="0">
                <a:solidFill>
                  <a:schemeClr val="tx1"/>
                </a:solidFill>
              </a:rPr>
              <a:t>AMTECEDENTES</a:t>
            </a:r>
            <a:r>
              <a:rPr lang="en-US" b="1" dirty="0" smtClean="0">
                <a:solidFill>
                  <a:schemeClr val="tx1"/>
                </a:solidFill>
              </a:rPr>
              <a:t>: </a:t>
            </a:r>
            <a:r>
              <a:rPr lang="en-US" b="1" dirty="0">
                <a:solidFill>
                  <a:schemeClr val="tx1"/>
                </a:solidFill>
              </a:rPr>
              <a:t>Jamaica</a:t>
            </a:r>
          </a:p>
        </p:txBody>
      </p:sp>
      <p:sp>
        <p:nvSpPr>
          <p:cNvPr id="3" name="Content Placeholder 2"/>
          <p:cNvSpPr>
            <a:spLocks noGrp="1"/>
          </p:cNvSpPr>
          <p:nvPr>
            <p:ph idx="1"/>
          </p:nvPr>
        </p:nvSpPr>
        <p:spPr>
          <a:xfrm>
            <a:off x="609599" y="1488612"/>
            <a:ext cx="6347714" cy="4917875"/>
          </a:xfrm>
        </p:spPr>
        <p:txBody>
          <a:bodyPr rtlCol="0">
            <a:normAutofit fontScale="92500" lnSpcReduction="10000"/>
          </a:bodyPr>
          <a:lstStyle/>
          <a:p>
            <a:pPr algn="just">
              <a:defRPr/>
            </a:pPr>
            <a:r>
              <a:rPr lang="es-419" sz="2400" dirty="0" smtClean="0"/>
              <a:t>Número creciente de trabajadores por cuenta propia en sectores relacionados con el cuidado personal, comercio al menudeo, transporte, servicios alimenticios y tecnologías de la información. </a:t>
            </a:r>
            <a:endParaRPr lang="es-419" sz="2400" dirty="0" smtClean="0"/>
          </a:p>
          <a:p>
            <a:pPr algn="just">
              <a:defRPr/>
            </a:pPr>
            <a:r>
              <a:rPr lang="es-419" sz="2400" dirty="0" smtClean="0"/>
              <a:t>45- 55% de la fuerza laboral </a:t>
            </a:r>
            <a:r>
              <a:rPr lang="es-419" sz="2400" dirty="0" smtClean="0"/>
              <a:t>ocupada trabaja en el sector informal. </a:t>
            </a:r>
            <a:endParaRPr lang="es-419" sz="2400" dirty="0" smtClean="0"/>
          </a:p>
          <a:p>
            <a:pPr algn="just">
              <a:defRPr/>
            </a:pPr>
            <a:r>
              <a:rPr lang="es-419" sz="2400" dirty="0" smtClean="0"/>
              <a:t>La informalidad prevalece más entre micro, pequeñas y medianas empresas</a:t>
            </a:r>
          </a:p>
          <a:p>
            <a:pPr algn="just">
              <a:defRPr/>
            </a:pPr>
            <a:r>
              <a:rPr lang="es-419" sz="2400" dirty="0" smtClean="0"/>
              <a:t>Acuerdos de </a:t>
            </a:r>
            <a:r>
              <a:rPr lang="es-419" sz="2400" dirty="0" smtClean="0"/>
              <a:t>t</a:t>
            </a:r>
            <a:r>
              <a:rPr lang="es-419" sz="2400" dirty="0" smtClean="0"/>
              <a:t>rabajo informal son más comunes en áreas rurales. </a:t>
            </a:r>
          </a:p>
          <a:p>
            <a:pPr algn="just">
              <a:defRPr/>
            </a:pPr>
            <a:r>
              <a:rPr lang="es-419" sz="2400" dirty="0" smtClean="0"/>
              <a:t>Muchos trabajadores (particularmente jóvenes) prefieren acuerdos de trabajo no-estándar</a:t>
            </a:r>
            <a:r>
              <a:rPr lang="es-419" sz="2400" dirty="0" smtClean="0"/>
              <a:t>, trabajo temporal</a:t>
            </a:r>
            <a:endParaRPr lang="es-419" sz="2400" dirty="0" smtClean="0"/>
          </a:p>
          <a:p>
            <a:pPr>
              <a:defRPr/>
            </a:pPr>
            <a:endParaRPr lang="es-419" dirty="0" smtClean="0"/>
          </a:p>
          <a:p>
            <a:pPr>
              <a:defRPr/>
            </a:pPr>
            <a:endParaRPr lang="en-US" dirty="0"/>
          </a:p>
          <a:p>
            <a:pPr marL="0" indent="0" eaLnBrk="1" fontAlgn="auto" hangingPunct="1">
              <a:spcAft>
                <a:spcPts val="0"/>
              </a:spcAft>
              <a:buFont typeface="Arial" panose="020B0604020202020204" pitchFamily="34" charset="0"/>
              <a:buNone/>
              <a:defRPr/>
            </a:pPr>
            <a:endParaRPr lang="en-US" dirty="0"/>
          </a:p>
        </p:txBody>
      </p:sp>
      <p:sp>
        <p:nvSpPr>
          <p:cNvPr id="6" name="Footer Placeholder 5"/>
          <p:cNvSpPr>
            <a:spLocks noGrp="1"/>
          </p:cNvSpPr>
          <p:nvPr>
            <p:ph type="ftr" sz="quarter" idx="11"/>
          </p:nvPr>
        </p:nvSpPr>
        <p:spPr/>
        <p:txBody>
          <a:bodyPr/>
          <a:lstStyle/>
          <a:p>
            <a:pPr>
              <a:defRPr/>
            </a:pPr>
            <a:r>
              <a:rPr lang="en-US" dirty="0"/>
              <a:t> </a:t>
            </a:r>
          </a:p>
        </p:txBody>
      </p:sp>
    </p:spTree>
    <p:extLst>
      <p:ext uri="{BB962C8B-B14F-4D97-AF65-F5344CB8AC3E}">
        <p14:creationId xmlns:p14="http://schemas.microsoft.com/office/powerpoint/2010/main" val="2499589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09599" y="609600"/>
            <a:ext cx="6347713" cy="838200"/>
          </a:xfrm>
        </p:spPr>
        <p:txBody>
          <a:bodyPr rtlCol="0">
            <a:normAutofit/>
          </a:bodyPr>
          <a:lstStyle/>
          <a:p>
            <a:pPr eaLnBrk="1" fontAlgn="auto" hangingPunct="1">
              <a:spcAft>
                <a:spcPts val="0"/>
              </a:spcAft>
              <a:defRPr/>
            </a:pPr>
            <a:r>
              <a:rPr lang="en-US" b="1" dirty="0" smtClean="0">
                <a:solidFill>
                  <a:schemeClr val="tx1"/>
                </a:solidFill>
              </a:rPr>
              <a:t>ANTECEDENTES</a:t>
            </a:r>
            <a:r>
              <a:rPr lang="en-US" b="1" dirty="0" smtClean="0">
                <a:solidFill>
                  <a:schemeClr val="tx1"/>
                </a:solidFill>
              </a:rPr>
              <a:t>: </a:t>
            </a:r>
            <a:r>
              <a:rPr lang="en-US" b="1" dirty="0">
                <a:solidFill>
                  <a:schemeClr val="tx1"/>
                </a:solidFill>
              </a:rPr>
              <a:t>Jamaica</a:t>
            </a:r>
          </a:p>
        </p:txBody>
      </p:sp>
      <p:sp>
        <p:nvSpPr>
          <p:cNvPr id="3" name="Content Placeholder 2"/>
          <p:cNvSpPr>
            <a:spLocks noGrp="1"/>
          </p:cNvSpPr>
          <p:nvPr>
            <p:ph idx="1"/>
          </p:nvPr>
        </p:nvSpPr>
        <p:spPr>
          <a:xfrm>
            <a:off x="609598" y="1488612"/>
            <a:ext cx="6705601" cy="4917875"/>
          </a:xfrm>
        </p:spPr>
        <p:txBody>
          <a:bodyPr rtlCol="0">
            <a:normAutofit fontScale="92500" lnSpcReduction="20000"/>
          </a:bodyPr>
          <a:lstStyle/>
          <a:p>
            <a:pPr algn="just">
              <a:defRPr/>
            </a:pPr>
            <a:r>
              <a:rPr lang="es-419" sz="2400" dirty="0" smtClean="0"/>
              <a:t>Menos trabajadores buscan </a:t>
            </a:r>
            <a:r>
              <a:rPr lang="es-419" sz="2400" dirty="0" smtClean="0"/>
              <a:t>representación sindical, disminuye el interés de negociación colectiva en </a:t>
            </a:r>
            <a:r>
              <a:rPr lang="es-419" sz="2400" dirty="0" err="1" smtClean="0"/>
              <a:t>PyMEs</a:t>
            </a:r>
            <a:r>
              <a:rPr lang="es-419" sz="2400" dirty="0" smtClean="0"/>
              <a:t>. </a:t>
            </a:r>
            <a:endParaRPr lang="es-419" sz="2400" dirty="0" smtClean="0"/>
          </a:p>
          <a:p>
            <a:pPr algn="just">
              <a:defRPr/>
            </a:pPr>
            <a:r>
              <a:rPr lang="es-419" sz="2400" dirty="0" err="1" smtClean="0"/>
              <a:t>Approximadamente</a:t>
            </a:r>
            <a:r>
              <a:rPr lang="es-419" sz="2400" dirty="0" smtClean="0"/>
              <a:t> el 85% de </a:t>
            </a:r>
            <a:r>
              <a:rPr lang="es-419" sz="2400" dirty="0" smtClean="0"/>
              <a:t>las disputas industriales reportadas son individuales en lugar </a:t>
            </a:r>
            <a:r>
              <a:rPr lang="es-419" sz="2400" dirty="0" smtClean="0"/>
              <a:t>de colectivas. </a:t>
            </a:r>
          </a:p>
          <a:p>
            <a:pPr algn="just">
              <a:defRPr/>
            </a:pPr>
            <a:r>
              <a:rPr lang="es-419" sz="2400" dirty="0" smtClean="0"/>
              <a:t>Antiguos líderes sindicales han revolucionado el enfoque de representación de trabajadores. Muchos se han convertido en Consultores de Relaciones Industriales representando al creciente número de trabajadores no-sindicalizados. </a:t>
            </a:r>
          </a:p>
          <a:p>
            <a:pPr algn="just">
              <a:defRPr/>
            </a:pPr>
            <a:r>
              <a:rPr lang="es-419" sz="2400" dirty="0" smtClean="0"/>
              <a:t>Más del 90% de las disputas industriales referidas a arbitraje / tribunal laboral (IDT) se relacionan con supuestas violaciones del debido proceso en asuntos disciplinarios.</a:t>
            </a:r>
            <a:r>
              <a:rPr lang="es-419" sz="2400" dirty="0" smtClean="0"/>
              <a:t> </a:t>
            </a:r>
            <a:endParaRPr lang="es-419" dirty="0" smtClean="0"/>
          </a:p>
          <a:p>
            <a:pPr>
              <a:defRPr/>
            </a:pPr>
            <a:endParaRPr lang="en-US" dirty="0"/>
          </a:p>
          <a:p>
            <a:pPr marL="0" indent="0" eaLnBrk="1" fontAlgn="auto" hangingPunct="1">
              <a:spcAft>
                <a:spcPts val="0"/>
              </a:spcAft>
              <a:buFont typeface="Arial" panose="020B0604020202020204" pitchFamily="34" charset="0"/>
              <a:buNone/>
              <a:defRPr/>
            </a:pPr>
            <a:endParaRPr lang="en-US" dirty="0"/>
          </a:p>
        </p:txBody>
      </p:sp>
      <p:sp>
        <p:nvSpPr>
          <p:cNvPr id="6" name="Footer Placeholder 5"/>
          <p:cNvSpPr>
            <a:spLocks noGrp="1"/>
          </p:cNvSpPr>
          <p:nvPr>
            <p:ph type="ftr" sz="quarter" idx="11"/>
          </p:nvPr>
        </p:nvSpPr>
        <p:spPr/>
        <p:txBody>
          <a:bodyPr/>
          <a:lstStyle/>
          <a:p>
            <a:pPr>
              <a:defRPr/>
            </a:pPr>
            <a:r>
              <a:rPr lang="en-US" dirty="0"/>
              <a:t> </a:t>
            </a:r>
          </a:p>
        </p:txBody>
      </p:sp>
    </p:spTree>
    <p:extLst>
      <p:ext uri="{BB962C8B-B14F-4D97-AF65-F5344CB8AC3E}">
        <p14:creationId xmlns:p14="http://schemas.microsoft.com/office/powerpoint/2010/main" val="3661709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2"/>
          <p:cNvSpPr txBox="1">
            <a:spLocks noGrp="1"/>
          </p:cNvSpPr>
          <p:nvPr>
            <p:ph type="title"/>
          </p:nvPr>
        </p:nvSpPr>
        <p:spPr>
          <a:xfrm>
            <a:off x="708415" y="549162"/>
            <a:ext cx="7620000" cy="1187675"/>
          </a:xfrm>
          <a:prstGeom prst="rect">
            <a:avLst/>
          </a:prstGeom>
        </p:spPr>
        <p:txBody>
          <a:bodyPr spcFirstLastPara="1" vert="horz" wrap="square" lIns="91425" tIns="91425" rIns="91425" bIns="91425" rtlCol="0" anchor="ctr" anchorCtr="0">
            <a:noAutofit/>
          </a:bodyPr>
          <a:lstStyle/>
          <a:p>
            <a:pPr lvl="0" algn="ctr"/>
            <a:r>
              <a:rPr lang="en-US" sz="2200" b="1" dirty="0" err="1" smtClean="0">
                <a:solidFill>
                  <a:schemeClr val="tx1"/>
                </a:solidFill>
              </a:rPr>
              <a:t>Número</a:t>
            </a:r>
            <a:r>
              <a:rPr lang="en-US" sz="2200" b="1" dirty="0" smtClean="0">
                <a:solidFill>
                  <a:schemeClr val="tx1"/>
                </a:solidFill>
              </a:rPr>
              <a:t> de </a:t>
            </a:r>
            <a:r>
              <a:rPr lang="en-US" sz="2200" b="1" dirty="0" err="1" smtClean="0">
                <a:solidFill>
                  <a:schemeClr val="tx1"/>
                </a:solidFill>
              </a:rPr>
              <a:t>inspecciones</a:t>
            </a:r>
            <a:r>
              <a:rPr lang="en-US" sz="2200" b="1" dirty="0" smtClean="0">
                <a:solidFill>
                  <a:schemeClr val="tx1"/>
                </a:solidFill>
              </a:rPr>
              <a:t> </a:t>
            </a:r>
            <a:r>
              <a:rPr lang="en-US" sz="2200" b="1" dirty="0" err="1" smtClean="0">
                <a:solidFill>
                  <a:schemeClr val="tx1"/>
                </a:solidFill>
              </a:rPr>
              <a:t>por</a:t>
            </a:r>
            <a:r>
              <a:rPr lang="en-US" sz="2200" b="1" dirty="0" smtClean="0">
                <a:solidFill>
                  <a:schemeClr val="tx1"/>
                </a:solidFill>
              </a:rPr>
              <a:t> </a:t>
            </a:r>
            <a:r>
              <a:rPr lang="en-US" sz="2200" b="1" dirty="0" err="1" smtClean="0">
                <a:solidFill>
                  <a:schemeClr val="tx1"/>
                </a:solidFill>
              </a:rPr>
              <a:t>región</a:t>
            </a:r>
            <a:r>
              <a:rPr lang="en-US" sz="2200" b="1" dirty="0" smtClean="0">
                <a:solidFill>
                  <a:schemeClr val="tx1"/>
                </a:solidFill>
              </a:rPr>
              <a:t> y </a:t>
            </a:r>
            <a:r>
              <a:rPr lang="en-US" sz="2200" b="1" dirty="0" err="1" smtClean="0">
                <a:solidFill>
                  <a:schemeClr val="tx1"/>
                </a:solidFill>
              </a:rPr>
              <a:t>legislación</a:t>
            </a:r>
            <a:r>
              <a:rPr lang="en-US" sz="2200" b="1" dirty="0">
                <a:solidFill>
                  <a:schemeClr val="tx1"/>
                </a:solidFill>
              </a:rPr>
              <a:t/>
            </a:r>
            <a:br>
              <a:rPr lang="en-US" sz="2200" b="1" dirty="0">
                <a:solidFill>
                  <a:schemeClr val="tx1"/>
                </a:solidFill>
              </a:rPr>
            </a:br>
            <a:r>
              <a:rPr lang="en-US" sz="2200" b="1" dirty="0">
                <a:solidFill>
                  <a:schemeClr val="tx1"/>
                </a:solidFill>
              </a:rPr>
              <a:t>2016 &amp; 2017</a:t>
            </a:r>
            <a:endParaRPr sz="2200" b="1" dirty="0">
              <a:solidFill>
                <a:schemeClr val="tx1"/>
              </a:solidFill>
            </a:endParaRPr>
          </a:p>
        </p:txBody>
      </p:sp>
      <p:sp>
        <p:nvSpPr>
          <p:cNvPr id="179" name="Google Shape;179;p22"/>
          <p:cNvSpPr txBox="1">
            <a:spLocks noGrp="1"/>
          </p:cNvSpPr>
          <p:nvPr>
            <p:ph type="sldNum" idx="12"/>
          </p:nvPr>
        </p:nvSpPr>
        <p:spPr>
          <a:xfrm>
            <a:off x="8750400" y="5213475"/>
            <a:ext cx="393600" cy="393600"/>
          </a:xfrm>
          <a:prstGeom prst="rect">
            <a:avLst/>
          </a:prstGeom>
        </p:spPr>
        <p:txBody>
          <a:bodyPr spcFirstLastPara="1" vert="horz" wrap="square" lIns="91425" tIns="91425" rIns="91425" bIns="91425" rtlCol="0" anchor="ctr" anchorCtr="0">
            <a:noAutofit/>
          </a:bodyPr>
          <a:lstStyle/>
          <a:p>
            <a:pPr algn="ctr"/>
            <a:fld id="{00000000-1234-1234-1234-123412341234}" type="slidenum">
              <a:rPr lang="en-GB"/>
              <a:pPr algn="ctr"/>
              <a:t>7</a:t>
            </a:fld>
            <a:endParaRPr lang="en-GB"/>
          </a:p>
        </p:txBody>
      </p:sp>
      <p:sp>
        <p:nvSpPr>
          <p:cNvPr id="180" name="Google Shape;180;p22"/>
          <p:cNvSpPr/>
          <p:nvPr/>
        </p:nvSpPr>
        <p:spPr>
          <a:xfrm>
            <a:off x="8191382" y="1493608"/>
            <a:ext cx="320958" cy="320938"/>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B000"/>
          </a:solidFill>
          <a:ln>
            <a:noFill/>
          </a:ln>
        </p:spPr>
        <p:txBody>
          <a:bodyPr spcFirstLastPara="1" wrap="square" lIns="91425" tIns="91425" rIns="91425" bIns="91425" anchor="ctr" anchorCtr="0">
            <a:noAutofit/>
          </a:bodyPr>
          <a:lstStyle/>
          <a:p>
            <a:endParaRPr/>
          </a:p>
        </p:txBody>
      </p:sp>
      <p:graphicFrame>
        <p:nvGraphicFramePr>
          <p:cNvPr id="7" name="Table 6"/>
          <p:cNvGraphicFramePr>
            <a:graphicFrameLocks noGrp="1"/>
          </p:cNvGraphicFramePr>
          <p:nvPr>
            <p:extLst>
              <p:ext uri="{D42A27DB-BD31-4B8C-83A1-F6EECF244321}">
                <p14:modId xmlns:p14="http://schemas.microsoft.com/office/powerpoint/2010/main" val="707416428"/>
              </p:ext>
            </p:extLst>
          </p:nvPr>
        </p:nvGraphicFramePr>
        <p:xfrm>
          <a:off x="838200" y="2362200"/>
          <a:ext cx="7315206" cy="3352800"/>
        </p:xfrm>
        <a:graphic>
          <a:graphicData uri="http://schemas.openxmlformats.org/drawingml/2006/table">
            <a:tbl>
              <a:tblPr/>
              <a:tblGrid>
                <a:gridCol w="1733796">
                  <a:extLst>
                    <a:ext uri="{9D8B030D-6E8A-4147-A177-3AD203B41FA5}">
                      <a16:colId xmlns:a16="http://schemas.microsoft.com/office/drawing/2014/main" xmlns="" val="20000"/>
                    </a:ext>
                  </a:extLst>
                </a:gridCol>
                <a:gridCol w="558039">
                  <a:extLst>
                    <a:ext uri="{9D8B030D-6E8A-4147-A177-3AD203B41FA5}">
                      <a16:colId xmlns:a16="http://schemas.microsoft.com/office/drawing/2014/main" xmlns="" val="20001"/>
                    </a:ext>
                  </a:extLst>
                </a:gridCol>
                <a:gridCol w="558039">
                  <a:extLst>
                    <a:ext uri="{9D8B030D-6E8A-4147-A177-3AD203B41FA5}">
                      <a16:colId xmlns:a16="http://schemas.microsoft.com/office/drawing/2014/main" xmlns="" val="20002"/>
                    </a:ext>
                  </a:extLst>
                </a:gridCol>
                <a:gridCol w="558039">
                  <a:extLst>
                    <a:ext uri="{9D8B030D-6E8A-4147-A177-3AD203B41FA5}">
                      <a16:colId xmlns:a16="http://schemas.microsoft.com/office/drawing/2014/main" xmlns="" val="20003"/>
                    </a:ext>
                  </a:extLst>
                </a:gridCol>
                <a:gridCol w="558039">
                  <a:extLst>
                    <a:ext uri="{9D8B030D-6E8A-4147-A177-3AD203B41FA5}">
                      <a16:colId xmlns:a16="http://schemas.microsoft.com/office/drawing/2014/main" xmlns="" val="20004"/>
                    </a:ext>
                  </a:extLst>
                </a:gridCol>
                <a:gridCol w="558039">
                  <a:extLst>
                    <a:ext uri="{9D8B030D-6E8A-4147-A177-3AD203B41FA5}">
                      <a16:colId xmlns:a16="http://schemas.microsoft.com/office/drawing/2014/main" xmlns="" val="20005"/>
                    </a:ext>
                  </a:extLst>
                </a:gridCol>
                <a:gridCol w="558039">
                  <a:extLst>
                    <a:ext uri="{9D8B030D-6E8A-4147-A177-3AD203B41FA5}">
                      <a16:colId xmlns:a16="http://schemas.microsoft.com/office/drawing/2014/main" xmlns="" val="20006"/>
                    </a:ext>
                  </a:extLst>
                </a:gridCol>
                <a:gridCol w="558039">
                  <a:extLst>
                    <a:ext uri="{9D8B030D-6E8A-4147-A177-3AD203B41FA5}">
                      <a16:colId xmlns:a16="http://schemas.microsoft.com/office/drawing/2014/main" xmlns="" val="20007"/>
                    </a:ext>
                  </a:extLst>
                </a:gridCol>
                <a:gridCol w="558039">
                  <a:extLst>
                    <a:ext uri="{9D8B030D-6E8A-4147-A177-3AD203B41FA5}">
                      <a16:colId xmlns:a16="http://schemas.microsoft.com/office/drawing/2014/main" xmlns="" val="20008"/>
                    </a:ext>
                  </a:extLst>
                </a:gridCol>
                <a:gridCol w="558549">
                  <a:extLst>
                    <a:ext uri="{9D8B030D-6E8A-4147-A177-3AD203B41FA5}">
                      <a16:colId xmlns:a16="http://schemas.microsoft.com/office/drawing/2014/main" xmlns="" val="20009"/>
                    </a:ext>
                  </a:extLst>
                </a:gridCol>
                <a:gridCol w="558549">
                  <a:extLst>
                    <a:ext uri="{9D8B030D-6E8A-4147-A177-3AD203B41FA5}">
                      <a16:colId xmlns:a16="http://schemas.microsoft.com/office/drawing/2014/main" xmlns="" val="20010"/>
                    </a:ext>
                  </a:extLst>
                </a:gridCol>
              </a:tblGrid>
              <a:tr h="303655">
                <a:tc rowSpan="3">
                  <a:txBody>
                    <a:bodyPr/>
                    <a:lstStyle/>
                    <a:p>
                      <a:pPr marL="0" marR="0" algn="ctr">
                        <a:lnSpc>
                          <a:spcPct val="200000"/>
                        </a:lnSpc>
                        <a:spcBef>
                          <a:spcPts val="300"/>
                        </a:spcBef>
                        <a:spcAft>
                          <a:spcPts val="300"/>
                        </a:spcAft>
                      </a:pPr>
                      <a:endParaRPr lang="en-GB" sz="900" dirty="0">
                        <a:latin typeface="Times New Roman" panose="02020603050405020304"/>
                        <a:ea typeface="Times New Roman" panose="02020603050405020304"/>
                      </a:endParaRPr>
                    </a:p>
                    <a:p>
                      <a:pPr marL="0" marR="0" algn="ctr">
                        <a:lnSpc>
                          <a:spcPct val="200000"/>
                        </a:lnSpc>
                        <a:spcBef>
                          <a:spcPts val="300"/>
                        </a:spcBef>
                        <a:spcAft>
                          <a:spcPts val="300"/>
                        </a:spcAft>
                      </a:pPr>
                      <a:r>
                        <a:rPr lang="en-GB" sz="900" b="1" dirty="0" err="1" smtClean="0">
                          <a:latin typeface="Arial" panose="020B0604020202020204"/>
                          <a:ea typeface="Times New Roman" panose="02020603050405020304"/>
                        </a:rPr>
                        <a:t>Legislación</a:t>
                      </a:r>
                      <a:r>
                        <a:rPr lang="en-GB" sz="900" b="1" dirty="0" smtClean="0">
                          <a:latin typeface="Arial" panose="020B0604020202020204"/>
                          <a:ea typeface="Times New Roman" panose="02020603050405020304"/>
                        </a:rPr>
                        <a:t> </a:t>
                      </a:r>
                      <a:endParaRPr lang="en-US" sz="900" dirty="0">
                        <a:latin typeface="Times New Roman" panose="02020603050405020304"/>
                        <a:ea typeface="Times New Roman" panose="02020603050405020304"/>
                      </a:endParaRPr>
                    </a:p>
                  </a:txBody>
                  <a:tcPr marL="45911" marR="45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gridSpan="10">
                  <a:txBody>
                    <a:bodyPr/>
                    <a:lstStyle/>
                    <a:p>
                      <a:pPr marL="0" marR="0" algn="ctr">
                        <a:lnSpc>
                          <a:spcPct val="200000"/>
                        </a:lnSpc>
                        <a:spcBef>
                          <a:spcPts val="300"/>
                        </a:spcBef>
                        <a:spcAft>
                          <a:spcPts val="300"/>
                        </a:spcAft>
                      </a:pPr>
                      <a:r>
                        <a:rPr lang="en-GB" sz="900" b="1" dirty="0" smtClean="0">
                          <a:latin typeface="Calibri" panose="020F0502020204030204"/>
                          <a:ea typeface="Times New Roman" panose="02020603050405020304"/>
                        </a:rPr>
                        <a:t>INSPECCIONES</a:t>
                      </a:r>
                      <a:r>
                        <a:rPr lang="en-GB" sz="900" b="1" baseline="0" dirty="0" smtClean="0">
                          <a:latin typeface="Calibri" panose="020F0502020204030204"/>
                          <a:ea typeface="Times New Roman" panose="02020603050405020304"/>
                        </a:rPr>
                        <a:t> POR REGIÓN</a:t>
                      </a:r>
                      <a:r>
                        <a:rPr lang="en-GB" sz="900" b="1" dirty="0" smtClean="0">
                          <a:latin typeface="Calibri" panose="020F0502020204030204"/>
                          <a:ea typeface="Times New Roman" panose="02020603050405020304"/>
                        </a:rPr>
                        <a:t>*</a:t>
                      </a:r>
                      <a:endParaRPr lang="en-US" sz="900" b="1" dirty="0">
                        <a:latin typeface="Calibri" panose="020F0502020204030204"/>
                        <a:ea typeface="Times New Roman" panose="02020603050405020304"/>
                      </a:endParaRPr>
                    </a:p>
                  </a:txBody>
                  <a:tcPr marL="45911" marR="45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31260">
                <a:tc vMerge="1">
                  <a:txBody>
                    <a:bodyPr/>
                    <a:lstStyle/>
                    <a:p>
                      <a:endParaRPr lang="en-US"/>
                    </a:p>
                  </a:txBody>
                  <a:tcPr/>
                </a:tc>
                <a:tc gridSpan="2">
                  <a:txBody>
                    <a:bodyPr/>
                    <a:lstStyle/>
                    <a:p>
                      <a:pPr marL="0" marR="0" indent="0" algn="ctr" defTabSz="914400" rtl="0" eaLnBrk="1" fontAlgn="auto" latinLnBrk="0" hangingPunct="1">
                        <a:lnSpc>
                          <a:spcPct val="200000"/>
                        </a:lnSpc>
                        <a:spcBef>
                          <a:spcPts val="300"/>
                        </a:spcBef>
                        <a:spcAft>
                          <a:spcPts val="300"/>
                        </a:spcAft>
                        <a:buClrTx/>
                        <a:buSzTx/>
                        <a:buFontTx/>
                        <a:buNone/>
                        <a:defRPr/>
                      </a:pPr>
                      <a:r>
                        <a:rPr lang="en-GB" sz="900" b="1" dirty="0">
                          <a:latin typeface="Arial" panose="020B0604020202020204"/>
                          <a:ea typeface="Times New Roman" panose="02020603050405020304"/>
                        </a:rPr>
                        <a:t>KINGSTON</a:t>
                      </a:r>
                      <a:endParaRPr lang="en-US" sz="900" dirty="0">
                        <a:latin typeface="Times New Roman" panose="02020603050405020304"/>
                        <a:ea typeface="Times New Roman" panose="02020603050405020304"/>
                      </a:endParaRPr>
                    </a:p>
                  </a:txBody>
                  <a:tcPr marL="45911" marR="45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hMerge="1">
                  <a:txBody>
                    <a:bodyPr/>
                    <a:lstStyle/>
                    <a:p>
                      <a:endParaRPr lang="en-US"/>
                    </a:p>
                  </a:txBody>
                  <a:tcPr/>
                </a:tc>
                <a:tc gridSpan="2">
                  <a:txBody>
                    <a:bodyPr/>
                    <a:lstStyle/>
                    <a:p>
                      <a:pPr marL="0" marR="0" indent="0" algn="ctr" defTabSz="914400" rtl="0" eaLnBrk="1" fontAlgn="auto" latinLnBrk="0" hangingPunct="1">
                        <a:lnSpc>
                          <a:spcPct val="200000"/>
                        </a:lnSpc>
                        <a:spcBef>
                          <a:spcPts val="300"/>
                        </a:spcBef>
                        <a:spcAft>
                          <a:spcPts val="300"/>
                        </a:spcAft>
                        <a:buClrTx/>
                        <a:buSzTx/>
                        <a:buFontTx/>
                        <a:buNone/>
                        <a:defRPr/>
                      </a:pPr>
                      <a:r>
                        <a:rPr lang="en-GB" sz="900" b="1" dirty="0">
                          <a:latin typeface="Arial" panose="020B0604020202020204"/>
                          <a:ea typeface="Times New Roman" panose="02020603050405020304"/>
                        </a:rPr>
                        <a:t>ST. ANN</a:t>
                      </a:r>
                      <a:endParaRPr lang="en-US" sz="900" dirty="0">
                        <a:latin typeface="Times New Roman" panose="02020603050405020304"/>
                        <a:ea typeface="Times New Roman" panose="02020603050405020304"/>
                      </a:endParaRPr>
                    </a:p>
                  </a:txBody>
                  <a:tcPr marL="45911" marR="45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hMerge="1">
                  <a:txBody>
                    <a:bodyPr/>
                    <a:lstStyle/>
                    <a:p>
                      <a:endParaRPr lang="en-US"/>
                    </a:p>
                  </a:txBody>
                  <a:tcPr/>
                </a:tc>
                <a:tc gridSpan="2">
                  <a:txBody>
                    <a:bodyPr/>
                    <a:lstStyle/>
                    <a:p>
                      <a:pPr marL="0" marR="0" indent="0" algn="ctr" defTabSz="914400" rtl="0" eaLnBrk="1" fontAlgn="auto" latinLnBrk="0" hangingPunct="1">
                        <a:lnSpc>
                          <a:spcPct val="200000"/>
                        </a:lnSpc>
                        <a:spcBef>
                          <a:spcPts val="300"/>
                        </a:spcBef>
                        <a:spcAft>
                          <a:spcPts val="300"/>
                        </a:spcAft>
                        <a:buClrTx/>
                        <a:buSzTx/>
                        <a:buFontTx/>
                        <a:buNone/>
                        <a:defRPr/>
                      </a:pPr>
                      <a:r>
                        <a:rPr lang="en-GB" sz="900" b="1" dirty="0">
                          <a:latin typeface="Arial" panose="020B0604020202020204"/>
                          <a:ea typeface="Times New Roman" panose="02020603050405020304"/>
                        </a:rPr>
                        <a:t>MONTEGO BAY</a:t>
                      </a:r>
                      <a:endParaRPr lang="en-US" sz="900" dirty="0">
                        <a:latin typeface="Times New Roman" panose="02020603050405020304"/>
                        <a:ea typeface="Times New Roman" panose="02020603050405020304"/>
                      </a:endParaRPr>
                    </a:p>
                  </a:txBody>
                  <a:tcPr marL="45911" marR="45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hMerge="1">
                  <a:txBody>
                    <a:bodyPr/>
                    <a:lstStyle/>
                    <a:p>
                      <a:endParaRPr lang="en-US"/>
                    </a:p>
                  </a:txBody>
                  <a:tcPr/>
                </a:tc>
                <a:tc gridSpan="2">
                  <a:txBody>
                    <a:bodyPr/>
                    <a:lstStyle/>
                    <a:p>
                      <a:pPr marL="0" marR="0" algn="ctr">
                        <a:lnSpc>
                          <a:spcPct val="200000"/>
                        </a:lnSpc>
                        <a:spcBef>
                          <a:spcPts val="300"/>
                        </a:spcBef>
                        <a:spcAft>
                          <a:spcPts val="300"/>
                        </a:spcAft>
                      </a:pPr>
                      <a:r>
                        <a:rPr lang="en-GB" sz="900" b="1">
                          <a:latin typeface="Arial" panose="020B0604020202020204"/>
                          <a:ea typeface="Times New Roman" panose="02020603050405020304"/>
                        </a:rPr>
                        <a:t>MANDEVILLE</a:t>
                      </a:r>
                      <a:endParaRPr lang="en-US" sz="900">
                        <a:latin typeface="Times New Roman" panose="02020603050405020304"/>
                        <a:ea typeface="Times New Roman" panose="02020603050405020304"/>
                      </a:endParaRPr>
                    </a:p>
                  </a:txBody>
                  <a:tcPr marL="45911" marR="45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hMerge="1">
                  <a:txBody>
                    <a:bodyPr/>
                    <a:lstStyle/>
                    <a:p>
                      <a:endParaRPr lang="en-US"/>
                    </a:p>
                  </a:txBody>
                  <a:tcPr/>
                </a:tc>
                <a:tc gridSpan="2">
                  <a:txBody>
                    <a:bodyPr/>
                    <a:lstStyle/>
                    <a:p>
                      <a:pPr marL="0" marR="0" algn="ctr">
                        <a:lnSpc>
                          <a:spcPct val="200000"/>
                        </a:lnSpc>
                        <a:spcBef>
                          <a:spcPts val="300"/>
                        </a:spcBef>
                        <a:spcAft>
                          <a:spcPts val="300"/>
                        </a:spcAft>
                      </a:pPr>
                      <a:r>
                        <a:rPr lang="en-GB" sz="900" b="1" dirty="0">
                          <a:latin typeface="Arial" panose="020B0604020202020204"/>
                          <a:ea typeface="Times New Roman" panose="02020603050405020304"/>
                        </a:rPr>
                        <a:t>TOTAL</a:t>
                      </a:r>
                      <a:endParaRPr lang="en-US" sz="900" dirty="0">
                        <a:latin typeface="Times New Roman" panose="02020603050405020304"/>
                        <a:ea typeface="Times New Roman" panose="02020603050405020304"/>
                      </a:endParaRPr>
                    </a:p>
                  </a:txBody>
                  <a:tcPr marL="45911" marR="45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hMerge="1">
                  <a:txBody>
                    <a:bodyPr/>
                    <a:lstStyle/>
                    <a:p>
                      <a:endParaRPr lang="en-US"/>
                    </a:p>
                  </a:txBody>
                  <a:tcPr/>
                </a:tc>
                <a:extLst>
                  <a:ext uri="{0D108BD9-81ED-4DB2-BD59-A6C34878D82A}">
                    <a16:rowId xmlns:a16="http://schemas.microsoft.com/office/drawing/2014/main" xmlns="" val="10001"/>
                  </a:ext>
                </a:extLst>
              </a:tr>
              <a:tr h="288645">
                <a:tc vMerge="1">
                  <a:txBody>
                    <a:bodyPr/>
                    <a:lstStyle/>
                    <a:p>
                      <a:endParaRPr lang="en-US"/>
                    </a:p>
                  </a:txBody>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2016</a:t>
                      </a:r>
                      <a:r>
                        <a:rPr lang="en-GB" sz="900" baseline="30000">
                          <a:latin typeface="Arial" panose="020B0604020202020204"/>
                          <a:ea typeface="Times New Roman" panose="02020603050405020304"/>
                        </a:rPr>
                        <a:t>r</a:t>
                      </a:r>
                      <a:endParaRPr lang="en-US" sz="900">
                        <a:latin typeface="Times New Roman" panose="02020603050405020304"/>
                        <a:ea typeface="Times New Roman" panose="02020603050405020304"/>
                      </a:endParaRPr>
                    </a:p>
                  </a:txBody>
                  <a:tcPr marL="45911" marR="45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2017</a:t>
                      </a:r>
                      <a:endParaRPr lang="en-US" sz="900">
                        <a:latin typeface="Times New Roman" panose="02020603050405020304"/>
                        <a:ea typeface="Times New Roman" panose="02020603050405020304"/>
                      </a:endParaRPr>
                    </a:p>
                  </a:txBody>
                  <a:tcPr marL="45911" marR="45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2016</a:t>
                      </a:r>
                      <a:r>
                        <a:rPr lang="en-GB" sz="900" baseline="30000">
                          <a:latin typeface="Arial" panose="020B0604020202020204"/>
                          <a:ea typeface="Times New Roman" panose="02020603050405020304"/>
                        </a:rPr>
                        <a:t>r</a:t>
                      </a:r>
                      <a:endParaRPr lang="en-US" sz="900">
                        <a:latin typeface="Times New Roman" panose="02020603050405020304"/>
                        <a:ea typeface="Times New Roman" panose="02020603050405020304"/>
                      </a:endParaRPr>
                    </a:p>
                  </a:txBody>
                  <a:tcPr marL="45911" marR="45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2017</a:t>
                      </a:r>
                      <a:endParaRPr lang="en-US" sz="900">
                        <a:latin typeface="Times New Roman" panose="02020603050405020304"/>
                        <a:ea typeface="Times New Roman" panose="02020603050405020304"/>
                      </a:endParaRPr>
                    </a:p>
                  </a:txBody>
                  <a:tcPr marL="45911" marR="45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2016</a:t>
                      </a:r>
                      <a:r>
                        <a:rPr lang="en-GB" sz="900" baseline="30000">
                          <a:latin typeface="Arial" panose="020B0604020202020204"/>
                          <a:ea typeface="Times New Roman" panose="02020603050405020304"/>
                        </a:rPr>
                        <a:t>r</a:t>
                      </a:r>
                      <a:endParaRPr lang="en-US" sz="900">
                        <a:latin typeface="Times New Roman" panose="02020603050405020304"/>
                        <a:ea typeface="Times New Roman" panose="02020603050405020304"/>
                      </a:endParaRPr>
                    </a:p>
                  </a:txBody>
                  <a:tcPr marL="45911" marR="45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2017</a:t>
                      </a:r>
                      <a:endParaRPr lang="en-US" sz="900">
                        <a:latin typeface="Times New Roman" panose="02020603050405020304"/>
                        <a:ea typeface="Times New Roman" panose="02020603050405020304"/>
                      </a:endParaRPr>
                    </a:p>
                  </a:txBody>
                  <a:tcPr marL="45911" marR="45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2016</a:t>
                      </a:r>
                      <a:r>
                        <a:rPr lang="en-GB" sz="900" baseline="30000">
                          <a:latin typeface="Arial" panose="020B0604020202020204"/>
                          <a:ea typeface="Times New Roman" panose="02020603050405020304"/>
                        </a:rPr>
                        <a:t>r</a:t>
                      </a:r>
                      <a:endParaRPr lang="en-US" sz="900">
                        <a:latin typeface="Times New Roman" panose="02020603050405020304"/>
                        <a:ea typeface="Times New Roman" panose="02020603050405020304"/>
                      </a:endParaRPr>
                    </a:p>
                  </a:txBody>
                  <a:tcPr marL="45911" marR="45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2017</a:t>
                      </a:r>
                      <a:endParaRPr lang="en-US" sz="900">
                        <a:latin typeface="Times New Roman" panose="02020603050405020304"/>
                        <a:ea typeface="Times New Roman" panose="02020603050405020304"/>
                      </a:endParaRPr>
                    </a:p>
                  </a:txBody>
                  <a:tcPr marL="45911" marR="45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2016</a:t>
                      </a:r>
                      <a:r>
                        <a:rPr lang="en-GB" sz="900" baseline="30000">
                          <a:latin typeface="Arial" panose="020B0604020202020204"/>
                          <a:ea typeface="Times New Roman" panose="02020603050405020304"/>
                        </a:rPr>
                        <a:t>r</a:t>
                      </a:r>
                      <a:endParaRPr lang="en-US" sz="900">
                        <a:latin typeface="Times New Roman" panose="02020603050405020304"/>
                        <a:ea typeface="Times New Roman" panose="02020603050405020304"/>
                      </a:endParaRPr>
                    </a:p>
                  </a:txBody>
                  <a:tcPr marL="45911" marR="45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2017</a:t>
                      </a:r>
                      <a:endParaRPr lang="en-US" sz="900">
                        <a:latin typeface="Times New Roman" panose="02020603050405020304"/>
                        <a:ea typeface="Times New Roman" panose="02020603050405020304"/>
                      </a:endParaRPr>
                    </a:p>
                  </a:txBody>
                  <a:tcPr marL="45911" marR="45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02"/>
                  </a:ext>
                </a:extLst>
              </a:tr>
              <a:tr h="303655">
                <a:tc>
                  <a:txBody>
                    <a:bodyPr/>
                    <a:lstStyle/>
                    <a:p>
                      <a:pPr marL="0" marR="0" algn="l">
                        <a:lnSpc>
                          <a:spcPct val="200000"/>
                        </a:lnSpc>
                        <a:spcBef>
                          <a:spcPts val="300"/>
                        </a:spcBef>
                        <a:spcAft>
                          <a:spcPts val="300"/>
                        </a:spcAft>
                      </a:pPr>
                      <a:r>
                        <a:rPr lang="en-GB" sz="900" b="1" dirty="0">
                          <a:latin typeface="Arial" panose="020B0604020202020204"/>
                          <a:ea typeface="Times New Roman" panose="02020603050405020304"/>
                        </a:rPr>
                        <a:t>Minimum Wage </a:t>
                      </a:r>
                      <a:r>
                        <a:rPr lang="en-GB" sz="900" b="1" dirty="0" smtClean="0">
                          <a:latin typeface="Arial" panose="020B0604020202020204"/>
                          <a:ea typeface="Times New Roman" panose="02020603050405020304"/>
                        </a:rPr>
                        <a:t>Act </a:t>
                      </a:r>
                      <a:endParaRPr lang="en-US" sz="900" dirty="0">
                        <a:latin typeface="Times New Roman" panose="02020603050405020304"/>
                        <a:ea typeface="Times New Roman" panose="02020603050405020304"/>
                      </a:endParaRPr>
                    </a:p>
                  </a:txBody>
                  <a:tcPr marL="45911" marR="45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29</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42</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208</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659</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730</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159</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187</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173</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b="1">
                          <a:latin typeface="Arial" panose="020B0604020202020204"/>
                          <a:ea typeface="Times New Roman" panose="02020603050405020304"/>
                        </a:rPr>
                        <a:t>1,154</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b="1">
                          <a:latin typeface="Arial" panose="020B0604020202020204"/>
                          <a:ea typeface="Times New Roman" panose="02020603050405020304"/>
                        </a:rPr>
                        <a:t>1,033</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10003"/>
                  </a:ext>
                </a:extLst>
              </a:tr>
              <a:tr h="303655">
                <a:tc>
                  <a:txBody>
                    <a:bodyPr/>
                    <a:lstStyle/>
                    <a:p>
                      <a:pPr marL="0" marR="0" algn="l">
                        <a:lnSpc>
                          <a:spcPct val="200000"/>
                        </a:lnSpc>
                        <a:spcBef>
                          <a:spcPts val="300"/>
                        </a:spcBef>
                        <a:spcAft>
                          <a:spcPts val="300"/>
                        </a:spcAft>
                      </a:pPr>
                      <a:r>
                        <a:rPr lang="en-GB" sz="900" b="1">
                          <a:latin typeface="Arial" panose="020B0604020202020204"/>
                          <a:ea typeface="Times New Roman" panose="02020603050405020304"/>
                        </a:rPr>
                        <a:t>Women [Employment of] Act</a:t>
                      </a:r>
                      <a:endParaRPr lang="en-US" sz="900">
                        <a:latin typeface="Times New Roman" panose="02020603050405020304"/>
                        <a:ea typeface="Times New Roman" panose="02020603050405020304"/>
                      </a:endParaRPr>
                    </a:p>
                  </a:txBody>
                  <a:tcPr marL="45911" marR="45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0</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0</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0</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0</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0</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2</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12</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0</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b="1">
                          <a:latin typeface="Arial" panose="020B0604020202020204"/>
                          <a:ea typeface="Times New Roman" panose="02020603050405020304"/>
                        </a:rPr>
                        <a:t>12</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b="1">
                          <a:latin typeface="Arial" panose="020B0604020202020204"/>
                          <a:ea typeface="Times New Roman" panose="02020603050405020304"/>
                        </a:rPr>
                        <a:t>2</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10004"/>
                  </a:ext>
                </a:extLst>
              </a:tr>
              <a:tr h="303655">
                <a:tc>
                  <a:txBody>
                    <a:bodyPr/>
                    <a:lstStyle/>
                    <a:p>
                      <a:pPr marL="0" marR="0" algn="l">
                        <a:lnSpc>
                          <a:spcPct val="200000"/>
                        </a:lnSpc>
                        <a:spcBef>
                          <a:spcPts val="300"/>
                        </a:spcBef>
                        <a:spcAft>
                          <a:spcPts val="300"/>
                        </a:spcAft>
                      </a:pPr>
                      <a:r>
                        <a:rPr lang="en-GB" sz="900" b="1">
                          <a:latin typeface="Arial" panose="020B0604020202020204"/>
                          <a:ea typeface="Times New Roman" panose="02020603050405020304"/>
                        </a:rPr>
                        <a:t>Maternity Leave Act</a:t>
                      </a:r>
                      <a:endParaRPr lang="en-US" sz="900">
                        <a:latin typeface="Times New Roman" panose="02020603050405020304"/>
                        <a:ea typeface="Times New Roman" panose="02020603050405020304"/>
                      </a:endParaRPr>
                    </a:p>
                  </a:txBody>
                  <a:tcPr marL="45911" marR="45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0</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0</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0</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35</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20</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10</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49</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0</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b="1">
                          <a:latin typeface="Arial" panose="020B0604020202020204"/>
                          <a:ea typeface="Times New Roman" panose="02020603050405020304"/>
                        </a:rPr>
                        <a:t>69</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b="1">
                          <a:latin typeface="Arial" panose="020B0604020202020204"/>
                          <a:ea typeface="Times New Roman" panose="02020603050405020304"/>
                        </a:rPr>
                        <a:t>45</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10005"/>
                  </a:ext>
                </a:extLst>
              </a:tr>
              <a:tr h="303655">
                <a:tc>
                  <a:txBody>
                    <a:bodyPr/>
                    <a:lstStyle/>
                    <a:p>
                      <a:pPr marL="0" marR="0" algn="l">
                        <a:lnSpc>
                          <a:spcPct val="200000"/>
                        </a:lnSpc>
                        <a:spcBef>
                          <a:spcPts val="300"/>
                        </a:spcBef>
                        <a:spcAft>
                          <a:spcPts val="300"/>
                        </a:spcAft>
                      </a:pPr>
                      <a:r>
                        <a:rPr lang="en-GB" sz="900" b="1">
                          <a:latin typeface="Arial" panose="020B0604020202020204"/>
                          <a:ea typeface="Times New Roman" panose="02020603050405020304"/>
                        </a:rPr>
                        <a:t>Shops &amp; Offices Act</a:t>
                      </a:r>
                      <a:endParaRPr lang="en-US" sz="900">
                        <a:latin typeface="Times New Roman" panose="02020603050405020304"/>
                        <a:ea typeface="Times New Roman" panose="02020603050405020304"/>
                      </a:endParaRPr>
                    </a:p>
                  </a:txBody>
                  <a:tcPr marL="45911" marR="45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0</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10</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0</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0</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0</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0</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60</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0</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b="1">
                          <a:latin typeface="Arial" panose="020B0604020202020204"/>
                          <a:ea typeface="Times New Roman" panose="02020603050405020304"/>
                        </a:rPr>
                        <a:t>60</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b="1">
                          <a:latin typeface="Arial" panose="020B0604020202020204"/>
                          <a:ea typeface="Times New Roman" panose="02020603050405020304"/>
                        </a:rPr>
                        <a:t>10</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10006"/>
                  </a:ext>
                </a:extLst>
              </a:tr>
              <a:tr h="303655">
                <a:tc>
                  <a:txBody>
                    <a:bodyPr/>
                    <a:lstStyle/>
                    <a:p>
                      <a:pPr marL="0" marR="0" algn="l">
                        <a:lnSpc>
                          <a:spcPct val="200000"/>
                        </a:lnSpc>
                        <a:spcBef>
                          <a:spcPts val="300"/>
                        </a:spcBef>
                        <a:spcAft>
                          <a:spcPts val="300"/>
                        </a:spcAft>
                      </a:pPr>
                      <a:r>
                        <a:rPr lang="en-GB" sz="900" b="1">
                          <a:latin typeface="Arial" panose="020B0604020202020204"/>
                          <a:ea typeface="Times New Roman" panose="02020603050405020304"/>
                        </a:rPr>
                        <a:t>Holidays with Pay Act</a:t>
                      </a:r>
                      <a:endParaRPr lang="en-US" sz="900">
                        <a:latin typeface="Times New Roman" panose="02020603050405020304"/>
                        <a:ea typeface="Times New Roman" panose="02020603050405020304"/>
                      </a:endParaRPr>
                    </a:p>
                  </a:txBody>
                  <a:tcPr marL="45911" marR="45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8</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24</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75</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750</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168</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295</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98</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119</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b="1">
                          <a:latin typeface="Arial" panose="020B0604020202020204"/>
                          <a:ea typeface="Times New Roman" panose="02020603050405020304"/>
                        </a:rPr>
                        <a:t>349</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b="1">
                          <a:latin typeface="Arial" panose="020B0604020202020204"/>
                          <a:ea typeface="Times New Roman" panose="02020603050405020304"/>
                        </a:rPr>
                        <a:t>1,188</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10007"/>
                  </a:ext>
                </a:extLst>
              </a:tr>
              <a:tr h="607310">
                <a:tc>
                  <a:txBody>
                    <a:bodyPr/>
                    <a:lstStyle/>
                    <a:p>
                      <a:pPr marL="0" marR="0" algn="l">
                        <a:lnSpc>
                          <a:spcPct val="200000"/>
                        </a:lnSpc>
                        <a:spcBef>
                          <a:spcPts val="300"/>
                        </a:spcBef>
                        <a:spcAft>
                          <a:spcPts val="300"/>
                        </a:spcAft>
                      </a:pPr>
                      <a:r>
                        <a:rPr lang="en-GB" sz="900" b="1">
                          <a:latin typeface="Arial" panose="020B0604020202020204"/>
                          <a:ea typeface="Times New Roman" panose="02020603050405020304"/>
                        </a:rPr>
                        <a:t>Employment [Termination &amp; Redundancy Payments ] Act</a:t>
                      </a:r>
                      <a:endParaRPr lang="en-US" sz="900">
                        <a:latin typeface="Times New Roman" panose="02020603050405020304"/>
                        <a:ea typeface="Times New Roman" panose="02020603050405020304"/>
                      </a:endParaRPr>
                    </a:p>
                  </a:txBody>
                  <a:tcPr marL="45911" marR="45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11</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19</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60</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803</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295</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249</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96</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a:latin typeface="Arial" panose="020B0604020202020204"/>
                          <a:ea typeface="Times New Roman" panose="02020603050405020304"/>
                        </a:rPr>
                        <a:t>131</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b="1">
                          <a:latin typeface="Arial" panose="020B0604020202020204"/>
                          <a:ea typeface="Times New Roman" panose="02020603050405020304"/>
                        </a:rPr>
                        <a:t>462</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b="1">
                          <a:latin typeface="Arial" panose="020B0604020202020204"/>
                          <a:ea typeface="Times New Roman" panose="02020603050405020304"/>
                        </a:rPr>
                        <a:t>1,202</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10008"/>
                  </a:ext>
                </a:extLst>
              </a:tr>
              <a:tr h="303655">
                <a:tc>
                  <a:txBody>
                    <a:bodyPr/>
                    <a:lstStyle/>
                    <a:p>
                      <a:pPr marL="0" marR="0" algn="l">
                        <a:lnSpc>
                          <a:spcPct val="200000"/>
                        </a:lnSpc>
                        <a:spcBef>
                          <a:spcPts val="300"/>
                        </a:spcBef>
                        <a:spcAft>
                          <a:spcPts val="300"/>
                        </a:spcAft>
                      </a:pPr>
                      <a:r>
                        <a:rPr lang="en-GB" sz="900" b="1">
                          <a:latin typeface="Calibri" panose="020F0502020204030204"/>
                          <a:ea typeface="Times New Roman" panose="02020603050405020304"/>
                        </a:rPr>
                        <a:t>TOTAL</a:t>
                      </a:r>
                      <a:endParaRPr lang="en-US" sz="900" b="1">
                        <a:latin typeface="Calibri" panose="020F0502020204030204"/>
                        <a:ea typeface="Times New Roman" panose="02020603050405020304"/>
                      </a:endParaRPr>
                    </a:p>
                  </a:txBody>
                  <a:tcPr marL="45911" marR="45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200000"/>
                        </a:lnSpc>
                        <a:spcBef>
                          <a:spcPts val="300"/>
                        </a:spcBef>
                        <a:spcAft>
                          <a:spcPts val="300"/>
                        </a:spcAft>
                      </a:pPr>
                      <a:r>
                        <a:rPr lang="en-GB" sz="900" b="1">
                          <a:latin typeface="Arial" panose="020B0604020202020204"/>
                          <a:ea typeface="Times New Roman" panose="02020603050405020304"/>
                        </a:rPr>
                        <a:t>48</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b="1">
                          <a:latin typeface="Arial" panose="020B0604020202020204"/>
                          <a:ea typeface="Times New Roman" panose="02020603050405020304"/>
                        </a:rPr>
                        <a:t>95</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b="1">
                          <a:latin typeface="Calibri" panose="020F0502020204030204"/>
                          <a:ea typeface="Times New Roman" panose="02020603050405020304"/>
                        </a:rPr>
                        <a:t>343</a:t>
                      </a:r>
                      <a:endParaRPr lang="en-US" sz="900" b="1">
                        <a:latin typeface="Calibri" panose="020F05020202040302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b="1">
                          <a:latin typeface="Arial" panose="020B0604020202020204"/>
                          <a:ea typeface="Times New Roman" panose="02020603050405020304"/>
                        </a:rPr>
                        <a:t>2,247</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b="1">
                          <a:latin typeface="Calibri" panose="020F0502020204030204"/>
                          <a:ea typeface="Times New Roman" panose="02020603050405020304"/>
                        </a:rPr>
                        <a:t>1,213</a:t>
                      </a:r>
                      <a:endParaRPr lang="en-US" sz="900" b="1">
                        <a:latin typeface="Calibri" panose="020F05020202040302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b="1">
                          <a:latin typeface="Calibri" panose="020F0502020204030204"/>
                          <a:ea typeface="Times New Roman" panose="02020603050405020304"/>
                        </a:rPr>
                        <a:t>715</a:t>
                      </a:r>
                      <a:endParaRPr lang="en-US" sz="900" b="1">
                        <a:latin typeface="Calibri" panose="020F05020202040302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b="1">
                          <a:latin typeface="Calibri" panose="020F0502020204030204"/>
                          <a:ea typeface="Times New Roman" panose="02020603050405020304"/>
                        </a:rPr>
                        <a:t>502</a:t>
                      </a:r>
                      <a:endParaRPr lang="en-US" sz="900" b="1">
                        <a:latin typeface="Calibri" panose="020F05020202040302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b="1">
                          <a:latin typeface="Arial" panose="020B0604020202020204"/>
                          <a:ea typeface="Times New Roman" panose="02020603050405020304"/>
                        </a:rPr>
                        <a:t>423</a:t>
                      </a:r>
                      <a:endParaRPr lang="en-US" sz="90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b="1">
                          <a:latin typeface="Calibri" panose="020F0502020204030204"/>
                          <a:ea typeface="Times New Roman" panose="02020603050405020304"/>
                        </a:rPr>
                        <a:t>2,106</a:t>
                      </a:r>
                      <a:endParaRPr lang="en-US" sz="900" b="1">
                        <a:latin typeface="Calibri" panose="020F05020202040302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200000"/>
                        </a:lnSpc>
                        <a:spcBef>
                          <a:spcPts val="300"/>
                        </a:spcBef>
                        <a:spcAft>
                          <a:spcPts val="300"/>
                        </a:spcAft>
                      </a:pPr>
                      <a:r>
                        <a:rPr lang="en-GB" sz="900" b="1" dirty="0">
                          <a:latin typeface="Arial" panose="020B0604020202020204"/>
                          <a:ea typeface="Times New Roman" panose="02020603050405020304"/>
                        </a:rPr>
                        <a:t>3,480</a:t>
                      </a:r>
                      <a:endParaRPr lang="en-US" sz="900" dirty="0">
                        <a:latin typeface="Times New Roman" panose="02020603050405020304"/>
                        <a:ea typeface="Times New Roman" panose="02020603050405020304"/>
                      </a:endParaRPr>
                    </a:p>
                  </a:txBody>
                  <a:tcPr marL="45911" marR="45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10009"/>
                  </a:ext>
                </a:extLst>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1000"/>
                                        <p:tgtEl>
                                          <p:spTgt spid="175"/>
                                        </p:tgtEl>
                                      </p:cBhvr>
                                    </p:animEffect>
                                    <p:anim calcmode="lin" valueType="num">
                                      <p:cBhvr>
                                        <p:cTn id="8" dur="1000" fill="hold"/>
                                        <p:tgtEl>
                                          <p:spTgt spid="175"/>
                                        </p:tgtEl>
                                        <p:attrNameLst>
                                          <p:attrName>ppt_x</p:attrName>
                                        </p:attrNameLst>
                                      </p:cBhvr>
                                      <p:tavLst>
                                        <p:tav tm="0">
                                          <p:val>
                                            <p:strVal val="#ppt_x"/>
                                          </p:val>
                                        </p:tav>
                                        <p:tav tm="100000">
                                          <p:val>
                                            <p:strVal val="#ppt_x"/>
                                          </p:val>
                                        </p:tav>
                                      </p:tavLst>
                                    </p:anim>
                                    <p:anim calcmode="lin" valueType="num">
                                      <p:cBhvr>
                                        <p:cTn id="9" dur="900" decel="100000" fill="hold"/>
                                        <p:tgtEl>
                                          <p:spTgt spid="17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09599" y="609600"/>
            <a:ext cx="6553201" cy="838200"/>
          </a:xfrm>
        </p:spPr>
        <p:txBody>
          <a:bodyPr rtlCol="0">
            <a:normAutofit fontScale="90000"/>
          </a:bodyPr>
          <a:lstStyle/>
          <a:p>
            <a:pPr eaLnBrk="1" fontAlgn="auto" hangingPunct="1">
              <a:spcAft>
                <a:spcPts val="0"/>
              </a:spcAft>
              <a:defRPr/>
            </a:pPr>
            <a:r>
              <a:rPr lang="es-419" b="1" dirty="0" smtClean="0">
                <a:solidFill>
                  <a:schemeClr val="tx1"/>
                </a:solidFill>
              </a:rPr>
              <a:t>Desafíos de la Inspección Laboral</a:t>
            </a:r>
            <a:endParaRPr lang="en-US" b="1" dirty="0">
              <a:solidFill>
                <a:schemeClr val="tx1"/>
              </a:solidFill>
            </a:endParaRPr>
          </a:p>
        </p:txBody>
      </p:sp>
      <p:sp>
        <p:nvSpPr>
          <p:cNvPr id="3" name="Content Placeholder 2"/>
          <p:cNvSpPr>
            <a:spLocks noGrp="1"/>
          </p:cNvSpPr>
          <p:nvPr>
            <p:ph idx="1"/>
          </p:nvPr>
        </p:nvSpPr>
        <p:spPr>
          <a:xfrm>
            <a:off x="609598" y="1295400"/>
            <a:ext cx="6781801" cy="5334000"/>
          </a:xfrm>
        </p:spPr>
        <p:txBody>
          <a:bodyPr rtlCol="0">
            <a:normAutofit fontScale="92500" lnSpcReduction="10000"/>
          </a:bodyPr>
          <a:lstStyle/>
          <a:p>
            <a:pPr algn="just">
              <a:defRPr/>
            </a:pPr>
            <a:r>
              <a:rPr lang="es-419" sz="2400" dirty="0" smtClean="0"/>
              <a:t>Insuficiente número de </a:t>
            </a:r>
            <a:r>
              <a:rPr lang="es-419" sz="2400" dirty="0" err="1" smtClean="0"/>
              <a:t>inspectors</a:t>
            </a:r>
            <a:r>
              <a:rPr lang="es-419" sz="2400" dirty="0" smtClean="0"/>
              <a:t> para la cobertura adecuada de la isla. </a:t>
            </a:r>
          </a:p>
          <a:p>
            <a:pPr algn="just">
              <a:defRPr/>
            </a:pPr>
            <a:r>
              <a:rPr lang="es-419" sz="2400" dirty="0" smtClean="0"/>
              <a:t>Creciente número de trabajadores de cuenta propia en sectores como cuidado personal, comercio al menudeo, transporte, servicios alimenticios y tecnologías de la información. </a:t>
            </a:r>
          </a:p>
          <a:p>
            <a:pPr algn="just">
              <a:defRPr/>
            </a:pPr>
            <a:r>
              <a:rPr lang="es-419" sz="2400" dirty="0" smtClean="0"/>
              <a:t>45- 55% de la fuerza laboral ocupada trabaja en el sector informal</a:t>
            </a:r>
          </a:p>
          <a:p>
            <a:pPr algn="just">
              <a:defRPr/>
            </a:pPr>
            <a:r>
              <a:rPr lang="es-419" sz="2400" dirty="0" smtClean="0"/>
              <a:t>Informalidad prevalece más en Micro, Pequeñas y Medianas Empresas</a:t>
            </a:r>
            <a:r>
              <a:rPr lang="es-419" sz="2400" dirty="0" smtClean="0"/>
              <a:t>. </a:t>
            </a:r>
            <a:endParaRPr lang="es-419" sz="2400" dirty="0" smtClean="0"/>
          </a:p>
          <a:p>
            <a:pPr algn="just">
              <a:defRPr/>
            </a:pPr>
            <a:r>
              <a:rPr lang="es-419" sz="2400" dirty="0" smtClean="0"/>
              <a:t>Acuerdos de trabajo informal son más comunes en áreas rurales. </a:t>
            </a:r>
          </a:p>
          <a:p>
            <a:pPr algn="just">
              <a:defRPr/>
            </a:pPr>
            <a:r>
              <a:rPr lang="es-419" sz="2400" dirty="0" smtClean="0"/>
              <a:t>Muchos trabajadores (particularmente jóvenes) prefieren acuerdos de trabajo no-estándar, trabajo temporal</a:t>
            </a:r>
          </a:p>
          <a:p>
            <a:pPr>
              <a:defRPr/>
            </a:pPr>
            <a:endParaRPr lang="en-JM" dirty="0"/>
          </a:p>
          <a:p>
            <a:pPr>
              <a:defRPr/>
            </a:pPr>
            <a:endParaRPr lang="en-US" dirty="0"/>
          </a:p>
          <a:p>
            <a:pPr marL="0" indent="0" eaLnBrk="1" fontAlgn="auto" hangingPunct="1">
              <a:spcAft>
                <a:spcPts val="0"/>
              </a:spcAft>
              <a:buFont typeface="Arial" panose="020B0604020202020204" pitchFamily="34" charset="0"/>
              <a:buNone/>
              <a:defRPr/>
            </a:pPr>
            <a:endParaRPr lang="en-US" dirty="0"/>
          </a:p>
        </p:txBody>
      </p:sp>
      <p:sp>
        <p:nvSpPr>
          <p:cNvPr id="6" name="Footer Placeholder 5"/>
          <p:cNvSpPr>
            <a:spLocks noGrp="1"/>
          </p:cNvSpPr>
          <p:nvPr>
            <p:ph type="ftr" sz="quarter" idx="11"/>
          </p:nvPr>
        </p:nvSpPr>
        <p:spPr/>
        <p:txBody>
          <a:bodyPr/>
          <a:lstStyle/>
          <a:p>
            <a:pPr>
              <a:defRPr/>
            </a:pPr>
            <a:r>
              <a:rPr lang="en-US" dirty="0"/>
              <a:t> </a:t>
            </a:r>
          </a:p>
        </p:txBody>
      </p:sp>
    </p:spTree>
    <p:extLst>
      <p:ext uri="{BB962C8B-B14F-4D97-AF65-F5344CB8AC3E}">
        <p14:creationId xmlns:p14="http://schemas.microsoft.com/office/powerpoint/2010/main" val="2711776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488612"/>
            <a:ext cx="6347714" cy="4917875"/>
          </a:xfrm>
        </p:spPr>
        <p:txBody>
          <a:bodyPr rtlCol="0">
            <a:normAutofit lnSpcReduction="10000"/>
          </a:bodyPr>
          <a:lstStyle/>
          <a:p>
            <a:pPr algn="just">
              <a:defRPr/>
            </a:pPr>
            <a:r>
              <a:rPr lang="es-419" sz="2400" dirty="0" smtClean="0"/>
              <a:t>El Sistema de captura y almacenamiento de datos es altamente manual (formas y archivos</a:t>
            </a:r>
            <a:r>
              <a:rPr lang="es-419" sz="2400" dirty="0" smtClean="0"/>
              <a:t> </a:t>
            </a:r>
            <a:r>
              <a:rPr lang="es-419" sz="2400" dirty="0" smtClean="0"/>
              <a:t>en papel)</a:t>
            </a:r>
          </a:p>
          <a:p>
            <a:pPr algn="just">
              <a:defRPr/>
            </a:pPr>
            <a:endParaRPr lang="en-JM" sz="2400" dirty="0"/>
          </a:p>
          <a:p>
            <a:pPr algn="just">
              <a:defRPr/>
            </a:pPr>
            <a:r>
              <a:rPr lang="es-419" sz="2400" dirty="0" smtClean="0"/>
              <a:t>Acciones de seguimiento con compañías en incumplimiento no se completan a tiempo</a:t>
            </a:r>
            <a:r>
              <a:rPr lang="es-419" sz="2400" dirty="0" smtClean="0"/>
              <a:t>. </a:t>
            </a:r>
          </a:p>
          <a:p>
            <a:pPr algn="just">
              <a:defRPr/>
            </a:pPr>
            <a:endParaRPr lang="es-419" sz="2400" dirty="0" smtClean="0"/>
          </a:p>
          <a:p>
            <a:pPr algn="just">
              <a:defRPr/>
            </a:pPr>
            <a:r>
              <a:rPr lang="es-419" sz="2400" dirty="0" smtClean="0"/>
              <a:t>Facultades limitadas de los inspectores laborales, particularmente inspectores</a:t>
            </a:r>
            <a:r>
              <a:rPr lang="es-419" sz="2400" dirty="0" smtClean="0"/>
              <a:t> </a:t>
            </a:r>
            <a:r>
              <a:rPr lang="es-419" sz="2400" dirty="0" smtClean="0"/>
              <a:t>de </a:t>
            </a:r>
            <a:r>
              <a:rPr lang="es-419" sz="2400" dirty="0" smtClean="0"/>
              <a:t>SSO a quienes sólo se les permite inspeccionar fábricas bajo la “</a:t>
            </a:r>
            <a:r>
              <a:rPr lang="es-419" sz="2400" dirty="0" err="1" smtClean="0"/>
              <a:t>Factories</a:t>
            </a:r>
            <a:r>
              <a:rPr lang="es-419" sz="2400" dirty="0" smtClean="0"/>
              <a:t> </a:t>
            </a:r>
            <a:r>
              <a:rPr lang="es-419" sz="2400" dirty="0" err="1" smtClean="0"/>
              <a:t>Act</a:t>
            </a:r>
            <a:r>
              <a:rPr lang="es-419" sz="2400" dirty="0" smtClean="0"/>
              <a:t>” </a:t>
            </a:r>
            <a:r>
              <a:rPr lang="es-419" sz="2400" i="1" dirty="0" smtClean="0"/>
              <a:t>(Ley de fábricas). </a:t>
            </a:r>
            <a:endParaRPr lang="es-419" i="1" dirty="0"/>
          </a:p>
        </p:txBody>
      </p:sp>
      <p:sp>
        <p:nvSpPr>
          <p:cNvPr id="7" name="Title 8"/>
          <p:cNvSpPr txBox="1">
            <a:spLocks/>
          </p:cNvSpPr>
          <p:nvPr/>
        </p:nvSpPr>
        <p:spPr>
          <a:xfrm>
            <a:off x="629193" y="762000"/>
            <a:ext cx="6553201" cy="838200"/>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b="1" dirty="0" smtClean="0">
                <a:solidFill>
                  <a:schemeClr val="tx1"/>
                </a:solidFill>
              </a:rPr>
              <a:t>Desafíos de la Inspección Laboral</a:t>
            </a:r>
            <a:endParaRPr lang="en-US" b="1" dirty="0">
              <a:solidFill>
                <a:schemeClr val="tx1"/>
              </a:solidFill>
            </a:endParaRPr>
          </a:p>
        </p:txBody>
      </p:sp>
    </p:spTree>
    <p:extLst>
      <p:ext uri="{BB962C8B-B14F-4D97-AF65-F5344CB8AC3E}">
        <p14:creationId xmlns:p14="http://schemas.microsoft.com/office/powerpoint/2010/main" val="263194376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86</TotalTime>
  <Words>1431</Words>
  <Application>Microsoft Office PowerPoint</Application>
  <PresentationFormat>On-screen Show (4:3)</PresentationFormat>
  <Paragraphs>230</Paragraphs>
  <Slides>17</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Times New Roman</vt:lpstr>
      <vt:lpstr>Trebuchet MS</vt:lpstr>
      <vt:lpstr>Wingdings</vt:lpstr>
      <vt:lpstr>Wingdings 3</vt:lpstr>
      <vt:lpstr>Facet</vt:lpstr>
      <vt:lpstr>PowerPoint Presentation</vt:lpstr>
      <vt:lpstr>¡Vamos! </vt:lpstr>
      <vt:lpstr>ANTECEDENTES: Jamaica</vt:lpstr>
      <vt:lpstr>ANTECEDENTES</vt:lpstr>
      <vt:lpstr>AMTECEDENTES: Jamaica</vt:lpstr>
      <vt:lpstr>ANTECEDENTES: Jamaica</vt:lpstr>
      <vt:lpstr>Número de inspecciones por región y legislación 2016 &amp; 2017</vt:lpstr>
      <vt:lpstr>Desafíos de la Inspección Laboral</vt:lpstr>
      <vt:lpstr>PowerPoint Presentation</vt:lpstr>
      <vt:lpstr>PowerPoint Presentation</vt:lpstr>
      <vt:lpstr>PowerPoint Presentation</vt:lpstr>
      <vt:lpstr>Estrategias innovadoras para fortalecer la inspección laboral en Jamaica </vt:lpstr>
      <vt:lpstr>Estrategias innovadoras para fortalecer la inspección laboral en Jamaica </vt:lpstr>
      <vt:lpstr>Estrategias innovadoras para fortalecer la inspección laboral en Jamaica </vt:lpstr>
      <vt:lpstr>PowerPoint Presentation</vt:lpstr>
      <vt:lpstr>PowerPoint Presentation</vt:lpstr>
      <vt:lpstr>D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Corrodus</dc:creator>
  <cp:lastModifiedBy>Calzada, Guillermo</cp:lastModifiedBy>
  <cp:revision>587</cp:revision>
  <cp:lastPrinted>2011-03-07T20:32:00Z</cp:lastPrinted>
  <dcterms:created xsi:type="dcterms:W3CDTF">2011-01-15T13:17:00Z</dcterms:created>
  <dcterms:modified xsi:type="dcterms:W3CDTF">2018-12-10T22:26:51Z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1033-10.2.0.7516</vt:lpwstr>
  </property>
</Properties>
</file>